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av" ContentType="audio/wav"/>
  <Default Extension="gif" ContentType="image/gif"/>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44"/>
  </p:notesMasterIdLst>
  <p:sldIdLst>
    <p:sldId id="689" r:id="rId2"/>
    <p:sldId id="722" r:id="rId3"/>
    <p:sldId id="724" r:id="rId4"/>
    <p:sldId id="725" r:id="rId5"/>
    <p:sldId id="726" r:id="rId6"/>
    <p:sldId id="728" r:id="rId7"/>
    <p:sldId id="519" r:id="rId8"/>
    <p:sldId id="727" r:id="rId9"/>
    <p:sldId id="520" r:id="rId10"/>
    <p:sldId id="729" r:id="rId11"/>
    <p:sldId id="596" r:id="rId12"/>
    <p:sldId id="730" r:id="rId13"/>
    <p:sldId id="694" r:id="rId14"/>
    <p:sldId id="731" r:id="rId15"/>
    <p:sldId id="686" r:id="rId16"/>
    <p:sldId id="732" r:id="rId17"/>
    <p:sldId id="710" r:id="rId18"/>
    <p:sldId id="600" r:id="rId19"/>
    <p:sldId id="733" r:id="rId20"/>
    <p:sldId id="601" r:id="rId21"/>
    <p:sldId id="691" r:id="rId22"/>
    <p:sldId id="693" r:id="rId23"/>
    <p:sldId id="734" r:id="rId24"/>
    <p:sldId id="737" r:id="rId25"/>
    <p:sldId id="736" r:id="rId26"/>
    <p:sldId id="647" r:id="rId27"/>
    <p:sldId id="747" r:id="rId28"/>
    <p:sldId id="744" r:id="rId29"/>
    <p:sldId id="745" r:id="rId30"/>
    <p:sldId id="741" r:id="rId31"/>
    <p:sldId id="748" r:id="rId32"/>
    <p:sldId id="746" r:id="rId33"/>
    <p:sldId id="750" r:id="rId34"/>
    <p:sldId id="742" r:id="rId35"/>
    <p:sldId id="743" r:id="rId36"/>
    <p:sldId id="721" r:id="rId37"/>
    <p:sldId id="739" r:id="rId38"/>
    <p:sldId id="603" r:id="rId39"/>
    <p:sldId id="751" r:id="rId40"/>
    <p:sldId id="763" r:id="rId41"/>
    <p:sldId id="764" r:id="rId42"/>
    <p:sldId id="760" r:id="rId43"/>
    <p:sldId id="765" r:id="rId44"/>
    <p:sldId id="766" r:id="rId45"/>
    <p:sldId id="767" r:id="rId46"/>
    <p:sldId id="606" r:id="rId47"/>
    <p:sldId id="608" r:id="rId48"/>
    <p:sldId id="497" r:id="rId49"/>
    <p:sldId id="708" r:id="rId50"/>
    <p:sldId id="275" r:id="rId51"/>
    <p:sldId id="276" r:id="rId52"/>
    <p:sldId id="709" r:id="rId53"/>
    <p:sldId id="704" r:id="rId54"/>
    <p:sldId id="720" r:id="rId55"/>
    <p:sldId id="717" r:id="rId56"/>
    <p:sldId id="718" r:id="rId57"/>
    <p:sldId id="719" r:id="rId58"/>
    <p:sldId id="643" r:id="rId59"/>
    <p:sldId id="846" r:id="rId60"/>
    <p:sldId id="847" r:id="rId61"/>
    <p:sldId id="848" r:id="rId62"/>
    <p:sldId id="632" r:id="rId63"/>
    <p:sldId id="633" r:id="rId64"/>
    <p:sldId id="635" r:id="rId65"/>
    <p:sldId id="636" r:id="rId66"/>
    <p:sldId id="300" r:id="rId67"/>
    <p:sldId id="301" r:id="rId68"/>
    <p:sldId id="302" r:id="rId69"/>
    <p:sldId id="303" r:id="rId70"/>
    <p:sldId id="280" r:id="rId71"/>
    <p:sldId id="286" r:id="rId72"/>
    <p:sldId id="287" r:id="rId73"/>
    <p:sldId id="288" r:id="rId74"/>
    <p:sldId id="289" r:id="rId75"/>
    <p:sldId id="290" r:id="rId76"/>
    <p:sldId id="291" r:id="rId77"/>
    <p:sldId id="292" r:id="rId78"/>
    <p:sldId id="293" r:id="rId79"/>
    <p:sldId id="294" r:id="rId80"/>
    <p:sldId id="716" r:id="rId81"/>
    <p:sldId id="295" r:id="rId82"/>
    <p:sldId id="296" r:id="rId83"/>
    <p:sldId id="297" r:id="rId84"/>
    <p:sldId id="298" r:id="rId85"/>
    <p:sldId id="299" r:id="rId86"/>
    <p:sldId id="712" r:id="rId87"/>
    <p:sldId id="713" r:id="rId88"/>
    <p:sldId id="714" r:id="rId89"/>
    <p:sldId id="711" r:id="rId90"/>
    <p:sldId id="697" r:id="rId91"/>
    <p:sldId id="700" r:id="rId92"/>
    <p:sldId id="701" r:id="rId93"/>
    <p:sldId id="699" r:id="rId94"/>
    <p:sldId id="628" r:id="rId95"/>
    <p:sldId id="629" r:id="rId96"/>
    <p:sldId id="630" r:id="rId97"/>
    <p:sldId id="849" r:id="rId98"/>
    <p:sldId id="850" r:id="rId99"/>
    <p:sldId id="855" r:id="rId100"/>
    <p:sldId id="856" r:id="rId101"/>
    <p:sldId id="857" r:id="rId102"/>
    <p:sldId id="858" r:id="rId103"/>
    <p:sldId id="326" r:id="rId104"/>
    <p:sldId id="781" r:id="rId105"/>
    <p:sldId id="782" r:id="rId106"/>
    <p:sldId id="844" r:id="rId107"/>
    <p:sldId id="768" r:id="rId108"/>
    <p:sldId id="769" r:id="rId109"/>
    <p:sldId id="770" r:id="rId110"/>
    <p:sldId id="771" r:id="rId111"/>
    <p:sldId id="772" r:id="rId112"/>
    <p:sldId id="773" r:id="rId113"/>
    <p:sldId id="774" r:id="rId114"/>
    <p:sldId id="775" r:id="rId115"/>
    <p:sldId id="776" r:id="rId116"/>
    <p:sldId id="777" r:id="rId117"/>
    <p:sldId id="778" r:id="rId118"/>
    <p:sldId id="779" r:id="rId119"/>
    <p:sldId id="780" r:id="rId120"/>
    <p:sldId id="783" r:id="rId121"/>
    <p:sldId id="794" r:id="rId122"/>
    <p:sldId id="797" r:id="rId123"/>
    <p:sldId id="798" r:id="rId124"/>
    <p:sldId id="800" r:id="rId125"/>
    <p:sldId id="801" r:id="rId126"/>
    <p:sldId id="807" r:id="rId127"/>
    <p:sldId id="809" r:id="rId128"/>
    <p:sldId id="815" r:id="rId129"/>
    <p:sldId id="822" r:id="rId130"/>
    <p:sldId id="830" r:id="rId131"/>
    <p:sldId id="835" r:id="rId132"/>
    <p:sldId id="840" r:id="rId133"/>
    <p:sldId id="842" r:id="rId134"/>
    <p:sldId id="460" r:id="rId135"/>
    <p:sldId id="461" r:id="rId136"/>
    <p:sldId id="462" r:id="rId137"/>
    <p:sldId id="463" r:id="rId138"/>
    <p:sldId id="464" r:id="rId139"/>
    <p:sldId id="465" r:id="rId140"/>
    <p:sldId id="466" r:id="rId141"/>
    <p:sldId id="467" r:id="rId142"/>
    <p:sldId id="703" r:id="rId143"/>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E05BB"/>
    <a:srgbClr val="3F269A"/>
    <a:srgbClr val="2B229E"/>
    <a:srgbClr val="0070C0"/>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044" autoAdjust="0"/>
    <p:restoredTop sz="94206" autoAdjust="0"/>
  </p:normalViewPr>
  <p:slideViewPr>
    <p:cSldViewPr>
      <p:cViewPr varScale="1">
        <p:scale>
          <a:sx n="67" d="100"/>
          <a:sy n="67" d="100"/>
        </p:scale>
        <p:origin x="1254" y="7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notesMaster" Target="notesMasters/notesMaster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2.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4.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5.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5DC0DC8-57BC-4C63-ACB2-D0734ED47751}" type="datetimeFigureOut">
              <a:rPr lang="fr-FR" smtClean="0"/>
              <a:pPr/>
              <a:t>23/03/2025</a:t>
            </a:fld>
            <a:endParaRPr lang="fr-FR"/>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7B6204D-9D1E-42DF-BC87-A1C996652CCE}" type="slidenum">
              <a:rPr lang="fr-FR" smtClean="0"/>
              <a:pPr/>
              <a:t>‹N°›</a:t>
            </a:fld>
            <a:endParaRPr lang="fr-FR"/>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569C02-01F4-4E9B-88F7-23D3A308C0A8}" type="slidenum">
              <a:rPr lang="fr-FR" smtClean="0"/>
              <a:pPr/>
              <a:t>2</a:t>
            </a:fld>
            <a:endParaRPr lang="fr-FR"/>
          </a:p>
        </p:txBody>
      </p:sp>
    </p:spTree>
    <p:extLst>
      <p:ext uri="{BB962C8B-B14F-4D97-AF65-F5344CB8AC3E}">
        <p14:creationId xmlns:p14="http://schemas.microsoft.com/office/powerpoint/2010/main" val="39579251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107</a:t>
            </a:fld>
            <a:endParaRPr lang="fr-FR"/>
          </a:p>
        </p:txBody>
      </p:sp>
    </p:spTree>
    <p:extLst>
      <p:ext uri="{BB962C8B-B14F-4D97-AF65-F5344CB8AC3E}">
        <p14:creationId xmlns:p14="http://schemas.microsoft.com/office/powerpoint/2010/main" val="13982465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108</a:t>
            </a:fld>
            <a:endParaRPr lang="fr-FR"/>
          </a:p>
        </p:txBody>
      </p:sp>
    </p:spTree>
    <p:extLst>
      <p:ext uri="{BB962C8B-B14F-4D97-AF65-F5344CB8AC3E}">
        <p14:creationId xmlns:p14="http://schemas.microsoft.com/office/powerpoint/2010/main" val="227094337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118</a:t>
            </a:fld>
            <a:endParaRPr lang="fr-FR"/>
          </a:p>
        </p:txBody>
      </p:sp>
    </p:spTree>
    <p:extLst>
      <p:ext uri="{BB962C8B-B14F-4D97-AF65-F5344CB8AC3E}">
        <p14:creationId xmlns:p14="http://schemas.microsoft.com/office/powerpoint/2010/main" val="29336382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120</a:t>
            </a:fld>
            <a:endParaRPr lang="fr-FR"/>
          </a:p>
        </p:txBody>
      </p:sp>
    </p:spTree>
    <p:extLst>
      <p:ext uri="{BB962C8B-B14F-4D97-AF65-F5344CB8AC3E}">
        <p14:creationId xmlns:p14="http://schemas.microsoft.com/office/powerpoint/2010/main" val="9647669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5955"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
        <p:nvSpPr>
          <p:cNvPr id="4" name="Espace réservé du numéro de diapositive 3"/>
          <p:cNvSpPr>
            <a:spLocks noGrp="1"/>
          </p:cNvSpPr>
          <p:nvPr>
            <p:ph type="sldNum" sz="quarter" idx="5"/>
          </p:nvPr>
        </p:nvSpPr>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D21D92A5-4F05-4079-9EE9-DE1991FB8F6B}" type="slidenum">
              <a:rPr lang="fr-FR" altLang="fr-FR">
                <a:latin typeface="Calibri" panose="020F0502020204030204" pitchFamily="34" charset="0"/>
              </a:rPr>
              <a:pPr eaLnBrk="1" hangingPunct="1"/>
              <a:t>121</a:t>
            </a:fld>
            <a:endParaRPr lang="fr-FR" altLang="fr-FR">
              <a:latin typeface="Calibri" panose="020F0502020204030204" pitchFamily="34" charset="0"/>
            </a:endParaRPr>
          </a:p>
        </p:txBody>
      </p:sp>
    </p:spTree>
    <p:extLst>
      <p:ext uri="{BB962C8B-B14F-4D97-AF65-F5344CB8AC3E}">
        <p14:creationId xmlns:p14="http://schemas.microsoft.com/office/powerpoint/2010/main" val="14735317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p:spPr>
        <p:txBody>
          <a:bodyPr/>
          <a:lstStyle/>
          <a:p>
            <a:fld id="{7629FCE1-CAA2-4F42-B49A-FF8A47C265DE}" type="slidenum">
              <a:rPr lang="fr-FR"/>
              <a:pPr/>
              <a:t>137</a:t>
            </a:fld>
            <a:endParaRPr lang="fr-FR"/>
          </a:p>
        </p:txBody>
      </p:sp>
      <p:sp>
        <p:nvSpPr>
          <p:cNvPr id="104451"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4452"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p:spPr>
        <p:txBody>
          <a:bodyPr/>
          <a:lstStyle/>
          <a:p>
            <a:fld id="{4D45C3C9-0B9E-4139-AD00-2261C4C3AC99}" type="slidenum">
              <a:rPr lang="fr-FR"/>
              <a:pPr/>
              <a:t>138</a:t>
            </a:fld>
            <a:endParaRPr lang="fr-FR"/>
          </a:p>
        </p:txBody>
      </p:sp>
      <p:sp>
        <p:nvSpPr>
          <p:cNvPr id="105475"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5476"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p:spPr>
        <p:txBody>
          <a:bodyPr/>
          <a:lstStyle/>
          <a:p>
            <a:fld id="{056C7543-CEDF-446B-88E2-DEA085F3FE95}" type="slidenum">
              <a:rPr lang="fr-FR"/>
              <a:pPr/>
              <a:t>139</a:t>
            </a:fld>
            <a:endParaRPr lang="fr-FR"/>
          </a:p>
        </p:txBody>
      </p:sp>
      <p:sp>
        <p:nvSpPr>
          <p:cNvPr id="106499"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6500"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p:spPr>
        <p:txBody>
          <a:bodyPr/>
          <a:lstStyle/>
          <a:p>
            <a:fld id="{98F12587-2B31-4467-972C-47F601D4BC49}" type="slidenum">
              <a:rPr lang="fr-FR"/>
              <a:pPr/>
              <a:t>140</a:t>
            </a:fld>
            <a:endParaRPr lang="fr-FR"/>
          </a:p>
        </p:txBody>
      </p:sp>
      <p:sp>
        <p:nvSpPr>
          <p:cNvPr id="107523"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7524"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p>
            <a:fld id="{6F506222-6D5B-41AE-9E1F-B81A62B8BA9C}" type="slidenum">
              <a:rPr lang="fr-FR"/>
              <a:pPr/>
              <a:t>141</a:t>
            </a:fld>
            <a:endParaRPr lang="fr-FR"/>
          </a:p>
        </p:txBody>
      </p:sp>
      <p:sp>
        <p:nvSpPr>
          <p:cNvPr id="108547" name="Rectangle 2"/>
          <p:cNvSpPr>
            <a:spLocks noGrp="1" noChangeArrowheads="1"/>
          </p:cNvSpPr>
          <p:nvPr>
            <p:ph type="body" idx="1"/>
          </p:nvPr>
        </p:nvSpPr>
        <p:spPr>
          <a:xfrm>
            <a:off x="914400" y="4346575"/>
            <a:ext cx="5027613" cy="3848100"/>
          </a:xfrm>
          <a:noFill/>
          <a:ln/>
        </p:spPr>
        <p:txBody>
          <a:bodyPr lIns="92075" tIns="46038" rIns="92075" bIns="46038"/>
          <a:lstStyle/>
          <a:p>
            <a:pPr eaLnBrk="1" hangingPunct="1"/>
            <a:endParaRPr lang="fr-FR" smtClean="0"/>
          </a:p>
        </p:txBody>
      </p:sp>
      <p:sp>
        <p:nvSpPr>
          <p:cNvPr id="108548" name="Rectangle 3"/>
          <p:cNvSpPr>
            <a:spLocks noGrp="1" noRot="1" noChangeAspect="1" noChangeArrowheads="1" noTextEdit="1"/>
          </p:cNvSpPr>
          <p:nvPr>
            <p:ph type="sldImg"/>
          </p:nvPr>
        </p:nvSpPr>
        <p:spPr>
          <a:xfrm>
            <a:off x="1292225" y="796925"/>
            <a:ext cx="4271963" cy="3203575"/>
          </a:xfrm>
          <a:ln w="12700" cap="flat">
            <a:solidFill>
              <a:schemeClr val="tx1"/>
            </a:solidFill>
          </a:ln>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4</a:t>
            </a:fld>
            <a:endParaRPr lang="fr-FR"/>
          </a:p>
        </p:txBody>
      </p:sp>
    </p:spTree>
    <p:extLst>
      <p:ext uri="{BB962C8B-B14F-4D97-AF65-F5344CB8AC3E}">
        <p14:creationId xmlns:p14="http://schemas.microsoft.com/office/powerpoint/2010/main" val="14313339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23</a:t>
            </a:fld>
            <a:endParaRPr lang="fr-FR"/>
          </a:p>
        </p:txBody>
      </p:sp>
    </p:spTree>
    <p:extLst>
      <p:ext uri="{BB962C8B-B14F-4D97-AF65-F5344CB8AC3E}">
        <p14:creationId xmlns:p14="http://schemas.microsoft.com/office/powerpoint/2010/main" val="30164698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25</a:t>
            </a:fld>
            <a:endParaRPr lang="fr-FR"/>
          </a:p>
        </p:txBody>
      </p:sp>
    </p:spTree>
    <p:extLst>
      <p:ext uri="{BB962C8B-B14F-4D97-AF65-F5344CB8AC3E}">
        <p14:creationId xmlns:p14="http://schemas.microsoft.com/office/powerpoint/2010/main" val="5131064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28</a:t>
            </a:fld>
            <a:endParaRPr lang="fr-FR"/>
          </a:p>
        </p:txBody>
      </p:sp>
    </p:spTree>
    <p:extLst>
      <p:ext uri="{BB962C8B-B14F-4D97-AF65-F5344CB8AC3E}">
        <p14:creationId xmlns:p14="http://schemas.microsoft.com/office/powerpoint/2010/main" val="179809240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30</a:t>
            </a:fld>
            <a:endParaRPr lang="fr-FR"/>
          </a:p>
        </p:txBody>
      </p:sp>
    </p:spTree>
    <p:extLst>
      <p:ext uri="{BB962C8B-B14F-4D97-AF65-F5344CB8AC3E}">
        <p14:creationId xmlns:p14="http://schemas.microsoft.com/office/powerpoint/2010/main" val="11358688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31</a:t>
            </a:fld>
            <a:endParaRPr lang="fr-FR"/>
          </a:p>
        </p:txBody>
      </p:sp>
    </p:spTree>
    <p:extLst>
      <p:ext uri="{BB962C8B-B14F-4D97-AF65-F5344CB8AC3E}">
        <p14:creationId xmlns:p14="http://schemas.microsoft.com/office/powerpoint/2010/main" val="8066299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6EB13A-6EDF-4B75-AACD-1B41A7FBB2C4}" type="slidenum">
              <a:rPr lang="fr-FR"/>
              <a:pPr/>
              <a:t>80</a:t>
            </a:fld>
            <a:endParaRPr lang="fr-FR"/>
          </a:p>
        </p:txBody>
      </p:sp>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p:txBody>
          <a:bodyPr/>
          <a:lstStyle/>
          <a:p>
            <a:endParaRPr lang="fr-F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C7B6204D-9D1E-42DF-BC87-A1C996652CCE}" type="slidenum">
              <a:rPr lang="fr-FR" smtClean="0"/>
              <a:pPr/>
              <a:t>103</a:t>
            </a:fld>
            <a:endParaRPr lang="fr-FR"/>
          </a:p>
        </p:txBody>
      </p:sp>
    </p:spTree>
    <p:extLst>
      <p:ext uri="{BB962C8B-B14F-4D97-AF65-F5344CB8AC3E}">
        <p14:creationId xmlns:p14="http://schemas.microsoft.com/office/powerpoint/2010/main" val="126868700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BE"/>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woObj">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48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648200" y="3938588"/>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e la date 5"/>
          <p:cNvSpPr>
            <a:spLocks noGrp="1"/>
          </p:cNvSpPr>
          <p:nvPr>
            <p:ph type="dt" sz="half" idx="10"/>
          </p:nvPr>
        </p:nvSpPr>
        <p:spPr>
          <a:xfrm>
            <a:off x="457200" y="6245225"/>
            <a:ext cx="2133600" cy="476250"/>
          </a:xfrm>
        </p:spPr>
        <p:txBody>
          <a:bodyPr/>
          <a:lstStyle>
            <a:lvl1pPr>
              <a:defRPr/>
            </a:lvl1pPr>
          </a:lstStyle>
          <a:p>
            <a:endParaRPr lang="fr-BE"/>
          </a:p>
        </p:txBody>
      </p:sp>
      <p:sp>
        <p:nvSpPr>
          <p:cNvPr id="7" name="Espace réservé du pied de page 6"/>
          <p:cNvSpPr>
            <a:spLocks noGrp="1"/>
          </p:cNvSpPr>
          <p:nvPr>
            <p:ph type="ftr" sz="quarter" idx="11"/>
          </p:nvPr>
        </p:nvSpPr>
        <p:spPr>
          <a:xfrm>
            <a:off x="3124200" y="6245225"/>
            <a:ext cx="2895600" cy="476250"/>
          </a:xfrm>
        </p:spPr>
        <p:txBody>
          <a:bodyPr/>
          <a:lstStyle>
            <a:lvl1pPr>
              <a:defRPr/>
            </a:lvl1pPr>
          </a:lstStyle>
          <a:p>
            <a:endParaRPr lang="fr-BE"/>
          </a:p>
        </p:txBody>
      </p:sp>
      <p:sp>
        <p:nvSpPr>
          <p:cNvPr id="8" name="Espace réservé du numéro de diapositive 7"/>
          <p:cNvSpPr>
            <a:spLocks noGrp="1"/>
          </p:cNvSpPr>
          <p:nvPr>
            <p:ph type="sldNum" sz="quarter" idx="12"/>
          </p:nvPr>
        </p:nvSpPr>
        <p:spPr>
          <a:xfrm>
            <a:off x="6553200" y="6245225"/>
            <a:ext cx="2133600" cy="476250"/>
          </a:xfrm>
        </p:spPr>
        <p:txBody>
          <a:bodyPr/>
          <a:lstStyle>
            <a:lvl1pPr>
              <a:defRPr/>
            </a:lvl1pPr>
          </a:lstStyle>
          <a:p>
            <a:fld id="{269C3BC1-374D-4E5E-A209-306A3C7E2B1B}" type="slidenum">
              <a:rPr lang="fr-BE"/>
              <a:pPr/>
              <a:t>‹N°›</a:t>
            </a:fld>
            <a:endParaRPr lang="fr-B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457200" y="274638"/>
            <a:ext cx="8229600" cy="585152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3" name="Espace réservé de la date 2"/>
          <p:cNvSpPr>
            <a:spLocks noGrp="1"/>
          </p:cNvSpPr>
          <p:nvPr>
            <p:ph type="dt" sz="half" idx="10"/>
          </p:nvPr>
        </p:nvSpPr>
        <p:spPr>
          <a:xfrm>
            <a:off x="457200" y="6245225"/>
            <a:ext cx="2133600" cy="476250"/>
          </a:xfrm>
        </p:spPr>
        <p:txBody>
          <a:bodyPr/>
          <a:lstStyle>
            <a:lvl1pPr>
              <a:defRPr/>
            </a:lvl1pPr>
          </a:lstStyle>
          <a:p>
            <a:endParaRPr lang="fr-BE"/>
          </a:p>
        </p:txBody>
      </p:sp>
      <p:sp>
        <p:nvSpPr>
          <p:cNvPr id="4" name="Espace réservé du pied de page 3"/>
          <p:cNvSpPr>
            <a:spLocks noGrp="1"/>
          </p:cNvSpPr>
          <p:nvPr>
            <p:ph type="ftr" sz="quarter" idx="11"/>
          </p:nvPr>
        </p:nvSpPr>
        <p:spPr>
          <a:xfrm>
            <a:off x="3124200" y="6245225"/>
            <a:ext cx="2895600" cy="476250"/>
          </a:xfrm>
        </p:spPr>
        <p:txBody>
          <a:bodyPr/>
          <a:lstStyle>
            <a:lvl1pPr>
              <a:defRPr/>
            </a:lvl1pPr>
          </a:lstStyle>
          <a:p>
            <a:endParaRPr lang="fr-BE"/>
          </a:p>
        </p:txBody>
      </p:sp>
      <p:sp>
        <p:nvSpPr>
          <p:cNvPr id="5" name="Espace réservé du numéro de diapositive 4"/>
          <p:cNvSpPr>
            <a:spLocks noGrp="1"/>
          </p:cNvSpPr>
          <p:nvPr>
            <p:ph type="sldNum" sz="quarter" idx="12"/>
          </p:nvPr>
        </p:nvSpPr>
        <p:spPr>
          <a:xfrm>
            <a:off x="6553200" y="6245225"/>
            <a:ext cx="2133600" cy="476250"/>
          </a:xfrm>
        </p:spPr>
        <p:txBody>
          <a:bodyPr/>
          <a:lstStyle>
            <a:lvl1pPr>
              <a:defRPr/>
            </a:lvl1pPr>
          </a:lstStyle>
          <a:p>
            <a:fld id="{A1246F80-5607-47CC-996D-F808FE7BA052}" type="slidenum">
              <a:rPr lang="fr-BE"/>
              <a:pPr/>
              <a:t>‹N°›</a:t>
            </a:fld>
            <a:endParaRPr lang="fr-B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fourObj">
  <p:cSld name="Titre et 4 contenus">
    <p:spTree>
      <p:nvGrpSpPr>
        <p:cNvPr id="1" name=""/>
        <p:cNvGrpSpPr/>
        <p:nvPr/>
      </p:nvGrpSpPr>
      <p:grpSpPr>
        <a:xfrm>
          <a:off x="0" y="0"/>
          <a:ext cx="0" cy="0"/>
          <a:chOff x="0" y="0"/>
          <a:chExt cx="0" cy="0"/>
        </a:xfrm>
      </p:grpSpPr>
      <p:sp>
        <p:nvSpPr>
          <p:cNvPr id="2" name="Titre 1"/>
          <p:cNvSpPr>
            <a:spLocks noGrp="1"/>
          </p:cNvSpPr>
          <p:nvPr>
            <p:ph type="title" sz="quarter"/>
          </p:nvPr>
        </p:nvSpPr>
        <p:spPr>
          <a:xfrm>
            <a:off x="457200" y="274638"/>
            <a:ext cx="8229600" cy="1143000"/>
          </a:xfrm>
        </p:spPr>
        <p:txBody>
          <a:bodyPr/>
          <a:lstStyle/>
          <a:p>
            <a:r>
              <a:rPr lang="fr-FR" smtClean="0"/>
              <a:t>Cliquez pour modifier le style du titre</a:t>
            </a:r>
            <a:endParaRPr lang="fr-FR"/>
          </a:p>
        </p:txBody>
      </p:sp>
      <p:sp>
        <p:nvSpPr>
          <p:cNvPr id="3" name="Espace réservé du contenu 2"/>
          <p:cNvSpPr>
            <a:spLocks noGrp="1"/>
          </p:cNvSpPr>
          <p:nvPr>
            <p:ph sz="quarter" idx="1"/>
          </p:nvPr>
        </p:nvSpPr>
        <p:spPr>
          <a:xfrm>
            <a:off x="457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48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57200" y="3938588"/>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contenu 5"/>
          <p:cNvSpPr>
            <a:spLocks noGrp="1"/>
          </p:cNvSpPr>
          <p:nvPr>
            <p:ph sz="quarter" idx="4"/>
          </p:nvPr>
        </p:nvSpPr>
        <p:spPr>
          <a:xfrm>
            <a:off x="4648200" y="3938588"/>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a:xfrm>
            <a:off x="457200" y="6245225"/>
            <a:ext cx="2133600" cy="476250"/>
          </a:xfrm>
        </p:spPr>
        <p:txBody>
          <a:bodyPr/>
          <a:lstStyle>
            <a:lvl1pPr>
              <a:defRPr/>
            </a:lvl1pPr>
          </a:lstStyle>
          <a:p>
            <a:endParaRPr lang="fr-BE"/>
          </a:p>
        </p:txBody>
      </p:sp>
      <p:sp>
        <p:nvSpPr>
          <p:cNvPr id="8" name="Espace réservé du pied de page 7"/>
          <p:cNvSpPr>
            <a:spLocks noGrp="1"/>
          </p:cNvSpPr>
          <p:nvPr>
            <p:ph type="ftr" sz="quarter" idx="11"/>
          </p:nvPr>
        </p:nvSpPr>
        <p:spPr>
          <a:xfrm>
            <a:off x="3124200" y="6245225"/>
            <a:ext cx="2895600" cy="476250"/>
          </a:xfrm>
        </p:spPr>
        <p:txBody>
          <a:bodyPr/>
          <a:lstStyle>
            <a:lvl1pPr>
              <a:defRPr/>
            </a:lvl1pPr>
          </a:lstStyle>
          <a:p>
            <a:endParaRPr lang="fr-BE"/>
          </a:p>
        </p:txBody>
      </p:sp>
      <p:sp>
        <p:nvSpPr>
          <p:cNvPr id="9" name="Espace réservé du numéro de diapositive 8"/>
          <p:cNvSpPr>
            <a:spLocks noGrp="1"/>
          </p:cNvSpPr>
          <p:nvPr>
            <p:ph type="sldNum" sz="quarter" idx="12"/>
          </p:nvPr>
        </p:nvSpPr>
        <p:spPr>
          <a:xfrm>
            <a:off x="6553200" y="6245225"/>
            <a:ext cx="2133600" cy="476250"/>
          </a:xfrm>
        </p:spPr>
        <p:txBody>
          <a:bodyPr/>
          <a:lstStyle>
            <a:lvl1pPr>
              <a:defRPr/>
            </a:lvl1pPr>
          </a:lstStyle>
          <a:p>
            <a:fld id="{ADC784B6-3CD3-4317-8035-D2B12DF2AE50}" type="slidenum">
              <a:rPr lang="fr-BE"/>
              <a:pPr/>
              <a:t>‹N°›</a:t>
            </a:fld>
            <a:endParaRPr lang="fr-B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e la date 4"/>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Espace réservé de la date 6"/>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8" name="Espace réservé du pied de page 7"/>
          <p:cNvSpPr>
            <a:spLocks noGrp="1"/>
          </p:cNvSpPr>
          <p:nvPr>
            <p:ph type="ftr" sz="quarter" idx="11"/>
          </p:nvPr>
        </p:nvSpPr>
        <p:spPr/>
        <p:txBody>
          <a:bodyPr/>
          <a:lstStyle/>
          <a:p>
            <a:endParaRPr lang="fr-BE"/>
          </a:p>
        </p:txBody>
      </p:sp>
      <p:sp>
        <p:nvSpPr>
          <p:cNvPr id="9" name="Espace réservé du numéro de diapositive 8"/>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e la date 2"/>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4" name="Espace réservé du pied de page 3"/>
          <p:cNvSpPr>
            <a:spLocks noGrp="1"/>
          </p:cNvSpPr>
          <p:nvPr>
            <p:ph type="ftr" sz="quarter" idx="11"/>
          </p:nvPr>
        </p:nvSpPr>
        <p:spPr/>
        <p:txBody>
          <a:bodyPr/>
          <a:lstStyle/>
          <a:p>
            <a:endParaRPr lang="fr-BE"/>
          </a:p>
        </p:txBody>
      </p:sp>
      <p:sp>
        <p:nvSpPr>
          <p:cNvPr id="5" name="Espace réservé du numéro de diapositive 4"/>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3" name="Espace réservé du pied de page 2"/>
          <p:cNvSpPr>
            <a:spLocks noGrp="1"/>
          </p:cNvSpPr>
          <p:nvPr>
            <p:ph type="ftr" sz="quarter" idx="11"/>
          </p:nvPr>
        </p:nvSpPr>
        <p:spPr/>
        <p:txBody>
          <a:bodyPr/>
          <a:lstStyle/>
          <a:p>
            <a:endParaRPr lang="fr-BE"/>
          </a:p>
        </p:txBody>
      </p:sp>
      <p:sp>
        <p:nvSpPr>
          <p:cNvPr id="4" name="Espace réservé du numéro de diapositive 3"/>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BE"/>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pPr/>
              <a:t>23/03/2025</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309A6D-C09C-4548-B29A-6CF363A7E532}" type="datetimeFigureOut">
              <a:rPr lang="fr-FR" smtClean="0"/>
              <a:pPr/>
              <a:t>23/03/2025</a:t>
            </a:fld>
            <a:endParaRPr lang="fr-BE"/>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BE"/>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F4668DC-857F-487D-BFFA-8C0CA5037977}" type="slidenum">
              <a:rPr lang="fr-BE" smtClean="0"/>
              <a:pPr/>
              <a:t>‹N°›</a:t>
            </a:fld>
            <a:endParaRPr lang="fr-BE"/>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image" Target="../media/image91.gif"/><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94.gif"/><Relationship Id="rId4" Type="http://schemas.openxmlformats.org/officeDocument/2006/relationships/image" Target="../media/image93.jpe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image" Target="../media/image95.emf"/><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image" Target="../media/image96.emf"/><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99.png"/><Relationship Id="rId4" Type="http://schemas.openxmlformats.org/officeDocument/2006/relationships/image" Target="../media/image98.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png"/><Relationship Id="rId1" Type="http://schemas.openxmlformats.org/officeDocument/2006/relationships/slideLayout" Target="../slideLayouts/slideLayout7.xml"/><Relationship Id="rId4" Type="http://schemas.openxmlformats.org/officeDocument/2006/relationships/image" Target="../media/image107.png"/></Relationships>
</file>

<file path=ppt/slides/_rels/slide13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jpe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4.gif"/><Relationship Id="rId2" Type="http://schemas.openxmlformats.org/officeDocument/2006/relationships/image" Target="../media/image3.jpeg"/><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jpeg"/></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4.gif"/><Relationship Id="rId4" Type="http://schemas.openxmlformats.org/officeDocument/2006/relationships/image" Target="../media/image3.jpe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http://idata.over-blog.com/0/03/96/90/2/skin.jpg" TargetMode="External"/><Relationship Id="rId3" Type="http://schemas.openxmlformats.org/officeDocument/2006/relationships/image" Target="http://e-s-c.fr/images/dessin_muscle2.gif" TargetMode="External"/><Relationship Id="rId7" Type="http://schemas.openxmlformats.org/officeDocument/2006/relationships/image" Target="../media/image12.jpeg"/><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image" Target="../media/image11.wmf"/><Relationship Id="rId5" Type="http://schemas.openxmlformats.org/officeDocument/2006/relationships/image" Target="../media/image10.wmf"/><Relationship Id="rId4" Type="http://schemas.openxmlformats.org/officeDocument/2006/relationships/image" Target="../media/image9.wmf"/></Relationships>
</file>

<file path=ppt/slides/_rels/slide19.xml.rels><?xml version="1.0" encoding="UTF-8" standalone="yes"?>
<Relationships xmlns="http://schemas.openxmlformats.org/package/2006/relationships"><Relationship Id="rId8" Type="http://schemas.openxmlformats.org/officeDocument/2006/relationships/image" Target="http://idata.over-blog.com/0/03/96/90/2/skin.jpg" TargetMode="External"/><Relationship Id="rId3" Type="http://schemas.openxmlformats.org/officeDocument/2006/relationships/image" Target="http://e-s-c.fr/images/dessin_muscle2.gif" TargetMode="External"/><Relationship Id="rId7" Type="http://schemas.openxmlformats.org/officeDocument/2006/relationships/image" Target="../media/image12.jpeg"/><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image" Target="../media/image11.wmf"/><Relationship Id="rId5" Type="http://schemas.openxmlformats.org/officeDocument/2006/relationships/image" Target="../media/image10.wmf"/><Relationship Id="rId4" Type="http://schemas.openxmlformats.org/officeDocument/2006/relationships/image" Target="../media/image9.w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emf"/><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4" Type="http://schemas.openxmlformats.org/officeDocument/2006/relationships/image" Target="../media/image19.gif"/></Relationships>
</file>

<file path=ppt/slides/_rels/slide3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4" Type="http://schemas.openxmlformats.org/officeDocument/2006/relationships/image" Target="../media/image19.gi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http://stielec.ac-aix-marseille.fr/cours/abati/images/hab11.gif" TargetMode="External"/><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http://stielec.ac-aix-marseille.fr/cours/abati/images/hab11.gif" TargetMode="External"/><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image" Target="../media/image22.png"/></Relationships>
</file>

<file path=ppt/slides/_rels/slide4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29.gif"/><Relationship Id="rId7" Type="http://schemas.openxmlformats.org/officeDocument/2006/relationships/image" Target="../media/image31.jpeg"/><Relationship Id="rId2" Type="http://schemas.openxmlformats.org/officeDocument/2006/relationships/image" Target="../media/image28.jpeg"/><Relationship Id="rId1" Type="http://schemas.openxmlformats.org/officeDocument/2006/relationships/slideLayout" Target="../slideLayouts/slideLayout2.xml"/><Relationship Id="rId6" Type="http://schemas.openxmlformats.org/officeDocument/2006/relationships/image" Target="../media/image4.gif"/><Relationship Id="rId5" Type="http://schemas.openxmlformats.org/officeDocument/2006/relationships/image" Target="../media/image3.jpeg"/><Relationship Id="rId4" Type="http://schemas.openxmlformats.org/officeDocument/2006/relationships/image" Target="../media/image30.jpeg"/></Relationships>
</file>

<file path=ppt/slides/_rels/slide51.xml.rels><?xml version="1.0" encoding="UTF-8" standalone="yes"?>
<Relationships xmlns="http://schemas.openxmlformats.org/package/2006/relationships"><Relationship Id="rId3" Type="http://schemas.openxmlformats.org/officeDocument/2006/relationships/image" Target="../media/image19.gif"/><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image" Target="../media/image34.png"/></Relationships>
</file>

<file path=ppt/slides/_rels/slide5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image" Target="../media/image35.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4.xml"/><Relationship Id="rId4" Type="http://schemas.openxmlformats.org/officeDocument/2006/relationships/image" Target="../media/image43.jpeg"/></Relationships>
</file>

<file path=ppt/slides/_rels/slide6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48.jpe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14.xml"/><Relationship Id="rId5" Type="http://schemas.openxmlformats.org/officeDocument/2006/relationships/image" Target="../media/image53.png"/><Relationship Id="rId4" Type="http://schemas.openxmlformats.org/officeDocument/2006/relationships/image" Target="../media/image52.png"/></Relationships>
</file>

<file path=ppt/slides/_rels/slide72.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12.xml"/><Relationship Id="rId4" Type="http://schemas.openxmlformats.org/officeDocument/2006/relationships/image" Target="../media/image58.png"/></Relationships>
</file>

<file path=ppt/slides/_rels/slide7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61.png"/></Relationships>
</file>

<file path=ppt/slides/_rels/slide8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2.png"/><Relationship Id="rId1" Type="http://schemas.openxmlformats.org/officeDocument/2006/relationships/slideLayout" Target="../slideLayouts/slideLayout13.xml"/><Relationship Id="rId5" Type="http://schemas.openxmlformats.org/officeDocument/2006/relationships/image" Target="../media/image64.png"/><Relationship Id="rId4" Type="http://schemas.openxmlformats.org/officeDocument/2006/relationships/image" Target="../media/image63.png"/></Relationships>
</file>

<file path=ppt/slides/_rels/slide8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63.png"/><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12.xml"/><Relationship Id="rId4" Type="http://schemas.openxmlformats.org/officeDocument/2006/relationships/image" Target="../media/image68.png"/></Relationships>
</file>

<file path=ppt/slides/_rels/slide8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73.gif"/><Relationship Id="rId2" Type="http://schemas.openxmlformats.org/officeDocument/2006/relationships/image" Target="../media/image72.gif"/><Relationship Id="rId1" Type="http://schemas.openxmlformats.org/officeDocument/2006/relationships/slideLayout" Target="../slideLayouts/slideLayout7.xml"/><Relationship Id="rId5" Type="http://schemas.openxmlformats.org/officeDocument/2006/relationships/image" Target="../media/image75.gif"/><Relationship Id="rId4" Type="http://schemas.openxmlformats.org/officeDocument/2006/relationships/image" Target="../media/image74.gif"/></Relationships>
</file>

<file path=ppt/slides/_rels/slide9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6.jpeg"/><Relationship Id="rId1" Type="http://schemas.openxmlformats.org/officeDocument/2006/relationships/slideLayout" Target="../slideLayouts/slideLayout7.xml"/><Relationship Id="rId5" Type="http://schemas.openxmlformats.org/officeDocument/2006/relationships/image" Target="../media/image79.jpeg"/><Relationship Id="rId4" Type="http://schemas.openxmlformats.org/officeDocument/2006/relationships/image" Target="../media/image78.jpeg"/></Relationships>
</file>

<file path=ppt/slides/_rels/slide93.xml.rels><?xml version="1.0" encoding="UTF-8" standalone="yes"?>
<Relationships xmlns="http://schemas.openxmlformats.org/package/2006/relationships"><Relationship Id="rId3" Type="http://schemas.openxmlformats.org/officeDocument/2006/relationships/image" Target="http://stielec.ac-aix-marseille.fr/cours/abati/images/hab8.gif" TargetMode="External"/><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7.xml"/><Relationship Id="rId6" Type="http://schemas.openxmlformats.org/officeDocument/2006/relationships/image" Target="../media/image86.jpeg"/><Relationship Id="rId5" Type="http://schemas.openxmlformats.org/officeDocument/2006/relationships/image" Target="../media/image85.jpeg"/><Relationship Id="rId4" Type="http://schemas.openxmlformats.org/officeDocument/2006/relationships/image" Target="../media/image84.png"/></Relationships>
</file>

<file path=ppt/slides/_rels/slide9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Layout" Target="../slideLayouts/slideLayout7.xml"/><Relationship Id="rId5" Type="http://schemas.openxmlformats.org/officeDocument/2006/relationships/image" Target="../media/image90.png"/><Relationship Id="rId4" Type="http://schemas.openxmlformats.org/officeDocument/2006/relationships/image" Target="../media/image89.png"/></Relationships>
</file>

<file path=ppt/slides/_rels/slide9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hyperlink" Target="http://stielec.ac-aix-marseille.fr/cours/abati/habilitation.htm" TargetMode="External"/><Relationship Id="rId1" Type="http://schemas.openxmlformats.org/officeDocument/2006/relationships/slideLayout" Target="../slideLayouts/slideLayout7.xml"/><Relationship Id="rId4" Type="http://schemas.openxmlformats.org/officeDocument/2006/relationships/image" Target="http://stielec.ac-aix-marseille.fr/cours/abati/images/hab8.gif" TargetMode="External"/></Relationships>
</file>

<file path=ppt/slides/_rels/slide98.xml.rels><?xml version="1.0" encoding="UTF-8" standalone="yes"?>
<Relationships xmlns="http://schemas.openxmlformats.org/package/2006/relationships"><Relationship Id="rId3" Type="http://schemas.openxmlformats.org/officeDocument/2006/relationships/image" Target="http://stielec.ac-aix-marseille.fr/cours/abati/images/hab8.gif" TargetMode="External"/><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Rectangle 6"/>
          <p:cNvSpPr>
            <a:spLocks noChangeArrowheads="1"/>
          </p:cNvSpPr>
          <p:nvPr/>
        </p:nvSpPr>
        <p:spPr bwMode="auto">
          <a:xfrm>
            <a:off x="0" y="81830"/>
            <a:ext cx="9144000" cy="6663363"/>
          </a:xfrm>
          <a:prstGeom prst="rect">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w="9525">
            <a:noFill/>
            <a:miter lim="800000"/>
            <a:headEnd/>
            <a:tailEnd/>
          </a:ln>
          <a:effectLst>
            <a:glow rad="228600">
              <a:schemeClr val="accent4">
                <a:satMod val="175000"/>
                <a:alpha val="40000"/>
              </a:schemeClr>
            </a:glow>
          </a:effectLst>
        </p:spPr>
        <p:txBody>
          <a:bodyPr vert="horz" wrap="square" lIns="91440" tIns="45720" rIns="91440" bIns="45720" numCol="1" anchor="ctr" anchorCtr="0" compatLnSpc="1">
            <a:prstTxWarp prst="textNoShape">
              <a:avLst/>
            </a:prstTxWarp>
            <a:spAutoFit/>
          </a:bodyPr>
          <a:lstStyle/>
          <a:p>
            <a:pPr lvl="0" algn="ctr" fontAlgn="base">
              <a:spcBef>
                <a:spcPct val="0"/>
              </a:spcBef>
              <a:spcAft>
                <a:spcPct val="0"/>
              </a:spcAft>
            </a:pPr>
            <a:r>
              <a:rPr lang="fr-FR" sz="1200" b="1" dirty="0" smtClean="0">
                <a:solidFill>
                  <a:srgbClr val="000000"/>
                </a:solidFill>
                <a:latin typeface="Cambria" pitchFamily="18" charset="0"/>
                <a:ea typeface="Times New Roman" pitchFamily="18" charset="0"/>
              </a:rPr>
              <a:t>REPUBLIQUE ALGERIENNE DEMOCRATIQUE ET POPULAIRE</a:t>
            </a:r>
            <a:endParaRPr lang="fr-FR" sz="1200" dirty="0" smtClean="0">
              <a:latin typeface="Arial" pitchFamily="34" charset="0"/>
            </a:endParaRPr>
          </a:p>
          <a:p>
            <a:pPr lvl="0" algn="ctr" eaLnBrk="0" fontAlgn="base" hangingPunct="0">
              <a:spcBef>
                <a:spcPct val="0"/>
              </a:spcBef>
              <a:spcAft>
                <a:spcPct val="0"/>
              </a:spcAft>
            </a:pPr>
            <a:r>
              <a:rPr lang="fr-FR" sz="1200" b="1" dirty="0" smtClean="0">
                <a:solidFill>
                  <a:srgbClr val="000000"/>
                </a:solidFill>
                <a:latin typeface="Cambria" pitchFamily="18" charset="0"/>
                <a:ea typeface="Times New Roman" pitchFamily="18" charset="0"/>
              </a:rPr>
              <a:t> MINISTERE DE L’ENSEIGNEMENT SUPERIEUR ET DE LA RECHERCHE SCIENTIFIQUE</a:t>
            </a:r>
            <a:endParaRPr lang="fr-FR" sz="1200" dirty="0" smtClean="0">
              <a:latin typeface="Arial" pitchFamily="34" charset="0"/>
            </a:endParaRPr>
          </a:p>
          <a:p>
            <a:pPr lvl="0" algn="ctr" eaLnBrk="0" fontAlgn="base" hangingPunct="0">
              <a:spcBef>
                <a:spcPct val="0"/>
              </a:spcBef>
              <a:spcAft>
                <a:spcPct val="0"/>
              </a:spcAft>
            </a:pPr>
            <a:r>
              <a:rPr lang="fr-FR" sz="1200" b="1" dirty="0" smtClean="0">
                <a:solidFill>
                  <a:srgbClr val="000000"/>
                </a:solidFill>
                <a:latin typeface="Cambria" pitchFamily="18" charset="0"/>
                <a:ea typeface="Times New Roman" pitchFamily="18" charset="0"/>
              </a:rPr>
              <a:t>UNIVERSITE ABDERAHMANE MIRA DE BEJAIA</a:t>
            </a:r>
          </a:p>
          <a:p>
            <a:pPr lvl="0" algn="ctr" eaLnBrk="0" fontAlgn="base" hangingPunct="0">
              <a:spcBef>
                <a:spcPct val="0"/>
              </a:spcBef>
              <a:spcAft>
                <a:spcPct val="0"/>
              </a:spcAft>
            </a:pPr>
            <a:r>
              <a:rPr lang="fr-FR" sz="1200" b="1" dirty="0" smtClean="0">
                <a:solidFill>
                  <a:srgbClr val="000000"/>
                </a:solidFill>
                <a:latin typeface="Cambria" pitchFamily="18" charset="0"/>
              </a:rPr>
              <a:t>FACULTE DE TECHNOLOGIE</a:t>
            </a:r>
            <a:endParaRPr lang="fr-FR" sz="1200" dirty="0" smtClean="0">
              <a:latin typeface="Arial" pitchFamily="34" charset="0"/>
            </a:endParaRPr>
          </a:p>
          <a:p>
            <a:pPr lvl="0" algn="ctr" eaLnBrk="0" fontAlgn="base" hangingPunct="0">
              <a:spcBef>
                <a:spcPct val="0"/>
              </a:spcBef>
              <a:spcAft>
                <a:spcPct val="0"/>
              </a:spcAft>
            </a:pPr>
            <a:r>
              <a:rPr lang="fr-FR" sz="1200" b="1" dirty="0" smtClean="0">
                <a:solidFill>
                  <a:srgbClr val="000000"/>
                </a:solidFill>
                <a:latin typeface="Cambria" pitchFamily="18" charset="0"/>
                <a:ea typeface="Times New Roman" pitchFamily="18" charset="0"/>
              </a:rPr>
              <a:t>Département  de Génie Electrique</a:t>
            </a:r>
          </a:p>
          <a:p>
            <a:pPr indent="114300" algn="ctr" eaLnBrk="0" fontAlgn="base" hangingPunct="0">
              <a:spcBef>
                <a:spcPct val="0"/>
              </a:spcBef>
              <a:spcAft>
                <a:spcPct val="0"/>
              </a:spcAft>
              <a:tabLst>
                <a:tab pos="323850" algn="l"/>
                <a:tab pos="3686175" algn="l"/>
              </a:tabLst>
            </a:pPr>
            <a:endParaRPr lang="fr-FR" sz="1200" b="1" dirty="0">
              <a:solidFill>
                <a:srgbClr val="000000"/>
              </a:solidFill>
              <a:latin typeface="Cambria" pitchFamily="18" charset="0"/>
            </a:endParaRPr>
          </a:p>
          <a:p>
            <a:pPr indent="114300" algn="ctr" eaLnBrk="0" fontAlgn="base" hangingPunct="0">
              <a:spcBef>
                <a:spcPct val="0"/>
              </a:spcBef>
              <a:spcAft>
                <a:spcPct val="0"/>
              </a:spcAft>
              <a:tabLst>
                <a:tab pos="323850" algn="l"/>
                <a:tab pos="3686175" algn="l"/>
              </a:tabLst>
            </a:pPr>
            <a:endParaRPr lang="fr-FR" sz="1200" b="1" i="1" dirty="0">
              <a:solidFill>
                <a:srgbClr val="000000"/>
              </a:solidFill>
              <a:latin typeface="Cambria" pitchFamily="18" charset="0"/>
            </a:endParaRPr>
          </a:p>
          <a:p>
            <a:pPr indent="114300" algn="ctr" eaLnBrk="0" fontAlgn="base" hangingPunct="0">
              <a:spcBef>
                <a:spcPct val="0"/>
              </a:spcBef>
              <a:spcAft>
                <a:spcPct val="0"/>
              </a:spcAft>
              <a:tabLst>
                <a:tab pos="323850" algn="l"/>
                <a:tab pos="3686175" algn="l"/>
              </a:tabLst>
            </a:pPr>
            <a:r>
              <a:rPr lang="fr-FR" sz="2400" b="1" i="1" dirty="0" err="1" smtClean="0">
                <a:latin typeface="Brush Script MT" pitchFamily="66" charset="0"/>
              </a:rPr>
              <a:t>Subject</a:t>
            </a:r>
            <a:endParaRPr lang="fr-FR" sz="2400" b="1" i="1" dirty="0" smtClean="0">
              <a:latin typeface="Brush Script MT" pitchFamily="66" charset="0"/>
            </a:endParaRPr>
          </a:p>
          <a:p>
            <a:pPr indent="114300" algn="ctr" eaLnBrk="0" fontAlgn="base" hangingPunct="0">
              <a:spcBef>
                <a:spcPct val="0"/>
              </a:spcBef>
              <a:spcAft>
                <a:spcPct val="0"/>
              </a:spcAft>
              <a:tabLst>
                <a:tab pos="323850" algn="l"/>
                <a:tab pos="3686175" algn="l"/>
              </a:tabLst>
            </a:pPr>
            <a:endParaRPr lang="fr-FR" sz="2400" b="1" i="1" dirty="0" smtClean="0">
              <a:latin typeface="Brush Script MT" pitchFamily="66" charset="0"/>
            </a:endParaRPr>
          </a:p>
          <a:p>
            <a:pPr indent="114300" algn="ctr" eaLnBrk="0" fontAlgn="base" hangingPunct="0">
              <a:spcBef>
                <a:spcPct val="0"/>
              </a:spcBef>
              <a:spcAft>
                <a:spcPct val="0"/>
              </a:spcAft>
              <a:tabLst>
                <a:tab pos="323850" algn="l"/>
                <a:tab pos="3686175" algn="l"/>
              </a:tabLst>
            </a:pPr>
            <a:endParaRPr kumimoji="0" lang="fr-FR" sz="2400" b="1" i="1" u="sng" strike="noStrike" cap="none" normalizeH="0" baseline="0" dirty="0" smtClean="0">
              <a:ln>
                <a:noFill/>
              </a:ln>
              <a:solidFill>
                <a:srgbClr val="000000"/>
              </a:solidFill>
              <a:effectLst/>
              <a:latin typeface="Brush Script MT" pitchFamily="66" charset="0"/>
              <a:ea typeface="Times New Roman" pitchFamily="18" charset="0"/>
            </a:endParaRPr>
          </a:p>
          <a:p>
            <a:pPr indent="114300" algn="ctr" eaLnBrk="0" fontAlgn="base" hangingPunct="0">
              <a:spcBef>
                <a:spcPct val="0"/>
              </a:spcBef>
              <a:spcAft>
                <a:spcPct val="0"/>
              </a:spcAft>
              <a:tabLst>
                <a:tab pos="323850" algn="l"/>
                <a:tab pos="3686175" algn="l"/>
              </a:tabLst>
            </a:pPr>
            <a:endParaRPr kumimoji="0" lang="fr-FR" sz="2400" b="1" i="0" u="sng" strike="noStrike" cap="none" normalizeH="0" baseline="0" dirty="0" smtClean="0">
              <a:ln>
                <a:noFill/>
              </a:ln>
              <a:solidFill>
                <a:srgbClr val="000000"/>
              </a:solidFill>
              <a:effectLst/>
              <a:latin typeface="Cambria" pitchFamily="18" charset="0"/>
              <a:ea typeface="Times New Roman"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endParaRPr lang="fr-FR" sz="2400" b="1" u="sng" dirty="0" smtClean="0">
              <a:solidFill>
                <a:srgbClr val="000000"/>
              </a:solidFill>
              <a:latin typeface="Cambria" pitchFamily="18" charset="0"/>
              <a:ea typeface="Times New Roman"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r>
              <a:rPr kumimoji="0" lang="fr-FR" sz="2400" b="1" i="0" u="sng" strike="noStrike" cap="none" normalizeH="0" baseline="0" dirty="0" smtClean="0">
                <a:ln>
                  <a:noFill/>
                </a:ln>
                <a:solidFill>
                  <a:srgbClr val="000000"/>
                </a:solidFill>
                <a:effectLst/>
                <a:latin typeface="Cambria" pitchFamily="18" charset="0"/>
                <a:ea typeface="Times New Roman" pitchFamily="18" charset="0"/>
              </a:rPr>
              <a:t> </a:t>
            </a: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endParaRPr lang="fr-FR" sz="2400" b="1" u="sng" dirty="0">
              <a:solidFill>
                <a:srgbClr val="000000"/>
              </a:solidFill>
              <a:latin typeface="Cambria" pitchFamily="18" charset="0"/>
            </a:endParaRPr>
          </a:p>
          <a:p>
            <a:pPr marL="0" marR="0" lvl="0" indent="114300" algn="ctr" defTabSz="914400" rtl="0" eaLnBrk="0" fontAlgn="base" latinLnBrk="0" hangingPunct="0">
              <a:lnSpc>
                <a:spcPct val="100000"/>
              </a:lnSpc>
              <a:spcBef>
                <a:spcPct val="0"/>
              </a:spcBef>
              <a:spcAft>
                <a:spcPct val="0"/>
              </a:spcAft>
              <a:buClrTx/>
              <a:buSzTx/>
              <a:buFontTx/>
              <a:buNone/>
              <a:tabLst>
                <a:tab pos="323850" algn="l"/>
                <a:tab pos="3686175" algn="l"/>
              </a:tabLst>
            </a:pPr>
            <a:endParaRPr kumimoji="0" lang="fr-FR" sz="900" b="0" i="0" u="none" strike="noStrike" cap="none" normalizeH="0" baseline="0" dirty="0" smtClean="0">
              <a:ln>
                <a:noFill/>
              </a:ln>
              <a:solidFill>
                <a:schemeClr val="tx1"/>
              </a:solidFill>
              <a:effectLst/>
              <a:latin typeface="Arial" pitchFamily="34" charset="0"/>
            </a:endParaRPr>
          </a:p>
          <a:p>
            <a:pPr lvl="0" indent="114300" eaLnBrk="0" fontAlgn="base" hangingPunct="0">
              <a:spcBef>
                <a:spcPct val="0"/>
              </a:spcBef>
              <a:spcAft>
                <a:spcPct val="0"/>
              </a:spcAft>
              <a:tabLst>
                <a:tab pos="323850" algn="l"/>
                <a:tab pos="3686175" algn="l"/>
              </a:tabLst>
            </a:pPr>
            <a:endParaRPr lang="fr-FR" b="1" dirty="0" smtClean="0">
              <a:solidFill>
                <a:srgbClr val="000000"/>
              </a:solidFill>
              <a:latin typeface="Cambria" pitchFamily="18" charset="0"/>
              <a:ea typeface="Times New Roman" pitchFamily="18" charset="0"/>
            </a:endParaRPr>
          </a:p>
          <a:p>
            <a:pPr lvl="0" indent="114300" eaLnBrk="0" fontAlgn="base" hangingPunct="0">
              <a:spcBef>
                <a:spcPct val="0"/>
              </a:spcBef>
              <a:spcAft>
                <a:spcPct val="0"/>
              </a:spcAft>
              <a:tabLst>
                <a:tab pos="323850" algn="l"/>
                <a:tab pos="3686175" algn="l"/>
              </a:tabLst>
            </a:pPr>
            <a:endParaRPr lang="fr-FR" b="1" dirty="0" smtClean="0">
              <a:solidFill>
                <a:srgbClr val="000000"/>
              </a:solidFill>
              <a:latin typeface="Cambria" pitchFamily="18" charset="0"/>
              <a:ea typeface="Times New Roman" pitchFamily="18" charset="0"/>
            </a:endParaRPr>
          </a:p>
          <a:p>
            <a:pPr lvl="0" indent="114300" eaLnBrk="0" fontAlgn="base" hangingPunct="0">
              <a:spcBef>
                <a:spcPct val="0"/>
              </a:spcBef>
              <a:spcAft>
                <a:spcPct val="0"/>
              </a:spcAft>
              <a:tabLst>
                <a:tab pos="323850" algn="l"/>
                <a:tab pos="3686175" algn="l"/>
              </a:tabLst>
            </a:pPr>
            <a:r>
              <a:rPr lang="fr-FR" b="1" dirty="0" err="1" smtClean="0">
                <a:solidFill>
                  <a:srgbClr val="000000"/>
                </a:solidFill>
                <a:latin typeface="Cambria" pitchFamily="18" charset="0"/>
                <a:ea typeface="Times New Roman" pitchFamily="18" charset="0"/>
              </a:rPr>
              <a:t>Presented</a:t>
            </a:r>
            <a:r>
              <a:rPr lang="fr-FR" b="1" dirty="0" smtClean="0">
                <a:solidFill>
                  <a:srgbClr val="000000"/>
                </a:solidFill>
                <a:latin typeface="Cambria" pitchFamily="18" charset="0"/>
                <a:ea typeface="Times New Roman" pitchFamily="18" charset="0"/>
              </a:rPr>
              <a:t> </a:t>
            </a:r>
            <a:r>
              <a:rPr lang="fr-FR" b="1" dirty="0">
                <a:solidFill>
                  <a:srgbClr val="000000"/>
                </a:solidFill>
                <a:latin typeface="Cambria" pitchFamily="18" charset="0"/>
                <a:ea typeface="Times New Roman" pitchFamily="18" charset="0"/>
              </a:rPr>
              <a:t>by :  </a:t>
            </a:r>
            <a:r>
              <a:rPr lang="fr-FR" sz="4000" b="1" dirty="0" smtClean="0">
                <a:solidFill>
                  <a:srgbClr val="2B229E"/>
                </a:solidFill>
                <a:latin typeface="Cambria" pitchFamily="18" charset="0"/>
                <a:ea typeface="Times New Roman" pitchFamily="18" charset="0"/>
              </a:rPr>
              <a:t>Dr. </a:t>
            </a:r>
            <a:r>
              <a:rPr lang="fr-FR" sz="4000" b="1" dirty="0" err="1" smtClean="0">
                <a:ln>
                  <a:solidFill>
                    <a:schemeClr val="tx2">
                      <a:lumMod val="60000"/>
                      <a:lumOff val="40000"/>
                    </a:schemeClr>
                  </a:solidFill>
                </a:ln>
                <a:solidFill>
                  <a:srgbClr val="2B229E"/>
                </a:solidFill>
                <a:latin typeface="Cambria" pitchFamily="18" charset="0"/>
                <a:ea typeface="Times New Roman" pitchFamily="18" charset="0"/>
              </a:rPr>
              <a:t>Nacéra</a:t>
            </a:r>
            <a:r>
              <a:rPr lang="fr-FR" sz="4000" b="1" dirty="0" smtClean="0">
                <a:ln>
                  <a:solidFill>
                    <a:schemeClr val="tx2">
                      <a:lumMod val="60000"/>
                      <a:lumOff val="40000"/>
                    </a:schemeClr>
                  </a:solidFill>
                </a:ln>
                <a:solidFill>
                  <a:srgbClr val="2B229E"/>
                </a:solidFill>
                <a:latin typeface="Cambria" pitchFamily="18" charset="0"/>
                <a:ea typeface="Times New Roman" pitchFamily="18" charset="0"/>
              </a:rPr>
              <a:t> ROUHA</a:t>
            </a:r>
            <a:endParaRPr lang="fr-FR" sz="3200" dirty="0" smtClean="0">
              <a:ln>
                <a:solidFill>
                  <a:schemeClr val="tx2">
                    <a:lumMod val="60000"/>
                    <a:lumOff val="40000"/>
                  </a:schemeClr>
                </a:solidFill>
              </a:ln>
              <a:solidFill>
                <a:srgbClr val="2B229E"/>
              </a:solidFill>
              <a:latin typeface="Arial" pitchFamily="34" charset="0"/>
            </a:endParaRPr>
          </a:p>
          <a:p>
            <a:pPr lvl="0" indent="114300" eaLnBrk="0" fontAlgn="base" hangingPunct="0">
              <a:spcBef>
                <a:spcPct val="0"/>
              </a:spcBef>
              <a:spcAft>
                <a:spcPct val="0"/>
              </a:spcAft>
              <a:tabLst>
                <a:tab pos="323850" algn="l"/>
                <a:tab pos="3686175" algn="l"/>
              </a:tabLst>
            </a:pPr>
            <a:endParaRPr lang="fr-FR" b="1" dirty="0" smtClean="0">
              <a:solidFill>
                <a:srgbClr val="000000"/>
              </a:solidFill>
              <a:latin typeface="Cambria" pitchFamily="18" charset="0"/>
              <a:ea typeface="Times New Roman" pitchFamily="18" charset="0"/>
            </a:endParaRPr>
          </a:p>
          <a:p>
            <a:pPr lvl="4" indent="114300" eaLnBrk="0" fontAlgn="base" hangingPunct="0">
              <a:spcBef>
                <a:spcPct val="0"/>
              </a:spcBef>
              <a:spcAft>
                <a:spcPct val="0"/>
              </a:spcAft>
              <a:tabLst>
                <a:tab pos="323850" algn="l"/>
                <a:tab pos="3686175" algn="l"/>
              </a:tabLst>
            </a:pPr>
            <a:r>
              <a:rPr lang="en-US" b="1" dirty="0" smtClean="0">
                <a:solidFill>
                  <a:srgbClr val="000000"/>
                </a:solidFill>
                <a:latin typeface="Cambria" pitchFamily="18" charset="0"/>
                <a:ea typeface="Times New Roman" pitchFamily="18" charset="0"/>
              </a:rPr>
              <a:t>Lecturer A</a:t>
            </a:r>
          </a:p>
          <a:p>
            <a:pPr lvl="4" indent="114300" eaLnBrk="0" fontAlgn="base" hangingPunct="0">
              <a:spcBef>
                <a:spcPct val="0"/>
              </a:spcBef>
              <a:spcAft>
                <a:spcPct val="0"/>
              </a:spcAft>
              <a:tabLst>
                <a:tab pos="323850" algn="l"/>
                <a:tab pos="3686175" algn="l"/>
              </a:tabLst>
            </a:pPr>
            <a:r>
              <a:rPr lang="en-US" b="1" dirty="0" smtClean="0">
                <a:solidFill>
                  <a:srgbClr val="000000"/>
                </a:solidFill>
                <a:latin typeface="Cambria" pitchFamily="18" charset="0"/>
                <a:ea typeface="Times New Roman" pitchFamily="18" charset="0"/>
              </a:rPr>
              <a:t>Electrical Engineering </a:t>
            </a:r>
            <a:r>
              <a:rPr lang="en-US" b="1" dirty="0">
                <a:solidFill>
                  <a:srgbClr val="000000"/>
                </a:solidFill>
                <a:latin typeface="Cambria" pitchFamily="18" charset="0"/>
                <a:ea typeface="Times New Roman" pitchFamily="18" charset="0"/>
              </a:rPr>
              <a:t>Dept.</a:t>
            </a:r>
            <a:endParaRPr lang="en-US" b="1" dirty="0" smtClean="0">
              <a:solidFill>
                <a:srgbClr val="000000"/>
              </a:solidFill>
              <a:latin typeface="Cambria" pitchFamily="18" charset="0"/>
              <a:ea typeface="Times New Roman" pitchFamily="18" charset="0"/>
            </a:endParaRPr>
          </a:p>
          <a:p>
            <a:pPr lvl="4" indent="114300" eaLnBrk="0" fontAlgn="base" hangingPunct="0">
              <a:spcBef>
                <a:spcPct val="0"/>
              </a:spcBef>
              <a:spcAft>
                <a:spcPct val="0"/>
              </a:spcAft>
              <a:tabLst>
                <a:tab pos="323850" algn="l"/>
                <a:tab pos="3686175" algn="l"/>
              </a:tabLst>
            </a:pPr>
            <a:r>
              <a:rPr lang="en-US" b="1" dirty="0" smtClean="0">
                <a:solidFill>
                  <a:srgbClr val="000000"/>
                </a:solidFill>
                <a:latin typeface="Cambria" pitchFamily="18" charset="0"/>
                <a:ea typeface="Times New Roman" pitchFamily="18" charset="0"/>
              </a:rPr>
              <a:t>Faculty </a:t>
            </a:r>
            <a:r>
              <a:rPr lang="en-US" b="1" dirty="0">
                <a:solidFill>
                  <a:srgbClr val="000000"/>
                </a:solidFill>
                <a:latin typeface="Cambria" pitchFamily="18" charset="0"/>
                <a:ea typeface="Times New Roman" pitchFamily="18" charset="0"/>
              </a:rPr>
              <a:t>of </a:t>
            </a:r>
            <a:r>
              <a:rPr lang="en-US" b="1" dirty="0" smtClean="0">
                <a:solidFill>
                  <a:srgbClr val="000000"/>
                </a:solidFill>
                <a:latin typeface="Cambria" pitchFamily="18" charset="0"/>
                <a:ea typeface="Times New Roman" pitchFamily="18" charset="0"/>
              </a:rPr>
              <a:t>Technology</a:t>
            </a:r>
          </a:p>
          <a:p>
            <a:pPr lvl="4" indent="114300" eaLnBrk="0" fontAlgn="base" hangingPunct="0">
              <a:spcBef>
                <a:spcPct val="0"/>
              </a:spcBef>
              <a:spcAft>
                <a:spcPct val="0"/>
              </a:spcAft>
              <a:tabLst>
                <a:tab pos="323850" algn="l"/>
                <a:tab pos="3686175" algn="l"/>
              </a:tabLst>
            </a:pPr>
            <a:r>
              <a:rPr lang="en-US" b="1" dirty="0" smtClean="0">
                <a:solidFill>
                  <a:srgbClr val="000000"/>
                </a:solidFill>
                <a:latin typeface="Cambria" pitchFamily="18" charset="0"/>
                <a:ea typeface="Times New Roman" pitchFamily="18" charset="0"/>
              </a:rPr>
              <a:t>A</a:t>
            </a:r>
            <a:r>
              <a:rPr lang="en-US" b="1" dirty="0">
                <a:solidFill>
                  <a:srgbClr val="000000"/>
                </a:solidFill>
                <a:latin typeface="Cambria" pitchFamily="18" charset="0"/>
                <a:ea typeface="Times New Roman" pitchFamily="18" charset="0"/>
              </a:rPr>
              <a:t>. MIRA University of </a:t>
            </a:r>
            <a:r>
              <a:rPr lang="en-US" b="1" dirty="0" err="1" smtClean="0">
                <a:solidFill>
                  <a:srgbClr val="000000"/>
                </a:solidFill>
                <a:latin typeface="Cambria" pitchFamily="18" charset="0"/>
                <a:ea typeface="Times New Roman" pitchFamily="18" charset="0"/>
              </a:rPr>
              <a:t>Bejaia</a:t>
            </a:r>
            <a:endParaRPr kumimoji="0" lang="fr-FR" sz="1800" b="0" i="0" u="none" strike="noStrike" cap="none" normalizeH="0" baseline="0" dirty="0" smtClean="0">
              <a:ln>
                <a:noFill/>
              </a:ln>
              <a:solidFill>
                <a:schemeClr val="tx1"/>
              </a:solidFill>
              <a:effectLst/>
              <a:latin typeface="Arial" pitchFamily="34" charset="0"/>
            </a:endParaRPr>
          </a:p>
        </p:txBody>
      </p:sp>
      <p:sp>
        <p:nvSpPr>
          <p:cNvPr id="9" name="Rectangle 8"/>
          <p:cNvSpPr/>
          <p:nvPr/>
        </p:nvSpPr>
        <p:spPr>
          <a:xfrm>
            <a:off x="0" y="1916832"/>
            <a:ext cx="9144000" cy="769441"/>
          </a:xfrm>
          <a:prstGeom prst="rect">
            <a:avLst/>
          </a:prstGeom>
          <a:noFill/>
        </p:spPr>
        <p:txBody>
          <a:bodyPr wrap="square" lIns="91440" tIns="45720" rIns="91440" bIns="4572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lvl="0" algn="ctr" fontAlgn="base">
              <a:spcBef>
                <a:spcPct val="0"/>
              </a:spcBef>
              <a:spcAft>
                <a:spcPct val="0"/>
              </a:spcAft>
            </a:pPr>
            <a:r>
              <a:rPr lang="fr-FR" sz="4400" b="1" i="1" dirty="0" err="1" smtClean="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Cambria" pitchFamily="18" charset="0"/>
                <a:ea typeface="Times New Roman" pitchFamily="18" charset="0"/>
              </a:rPr>
              <a:t>Electrical</a:t>
            </a:r>
            <a:r>
              <a:rPr lang="fr-FR" sz="4400" b="1" i="1" dirty="0" smtClean="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Cambria" pitchFamily="18" charset="0"/>
                <a:ea typeface="Times New Roman" pitchFamily="18" charset="0"/>
              </a:rPr>
              <a:t> Security</a:t>
            </a:r>
            <a:endParaRPr lang="fr-FR" sz="4400" b="1" cap="none" spc="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endParaRPr>
          </a:p>
        </p:txBody>
      </p:sp>
      <p:pic>
        <p:nvPicPr>
          <p:cNvPr id="6" name="Picture 14" descr="adultes électricien ouvrier ingénieur constructeur avec le plan de régime électrique en face de fusible carte de commutation Banque d'images - 41575407"/>
          <p:cNvPicPr>
            <a:picLocks noChangeAspect="1" noChangeArrowheads="1"/>
          </p:cNvPicPr>
          <p:nvPr/>
        </p:nvPicPr>
        <p:blipFill>
          <a:blip r:embed="rId2" cstate="print"/>
          <a:srcRect/>
          <a:stretch>
            <a:fillRect/>
          </a:stretch>
        </p:blipFill>
        <p:spPr bwMode="auto">
          <a:xfrm>
            <a:off x="3131840" y="2713857"/>
            <a:ext cx="2592288" cy="2001876"/>
          </a:xfrm>
          <a:prstGeom prst="rect">
            <a:avLst/>
          </a:prstGeom>
          <a:noFill/>
        </p:spPr>
      </p:pic>
      <p:sp>
        <p:nvSpPr>
          <p:cNvPr id="2056" name="Rectangle 8"/>
          <p:cNvSpPr>
            <a:spLocks noChangeArrowheads="1"/>
          </p:cNvSpPr>
          <p:nvPr/>
        </p:nvSpPr>
        <p:spPr bwMode="auto">
          <a:xfrm>
            <a:off x="0" y="1657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800" b="0" i="0" u="none" strike="noStrike" cap="none" normalizeH="0" baseline="0" smtClean="0">
              <a:ln>
                <a:noFill/>
              </a:ln>
              <a:solidFill>
                <a:schemeClr val="tx1"/>
              </a:solidFill>
              <a:effectLst/>
              <a:latin typeface="Arial" pitchFamily="34" charset="0"/>
            </a:endParaRPr>
          </a:p>
        </p:txBody>
      </p:sp>
      <p:pic>
        <p:nvPicPr>
          <p:cNvPr id="8" name="Picture 2" descr="C:\Users\Abdelkrim\Desktop\Logo_Univ_Bejaia.png"/>
          <p:cNvPicPr>
            <a:picLocks noChangeAspect="1" noChangeArrowheads="1"/>
          </p:cNvPicPr>
          <p:nvPr/>
        </p:nvPicPr>
        <p:blipFill>
          <a:blip r:embed="rId3" cstate="print"/>
          <a:srcRect/>
          <a:stretch>
            <a:fillRect/>
          </a:stretch>
        </p:blipFill>
        <p:spPr bwMode="auto">
          <a:xfrm>
            <a:off x="251520" y="548680"/>
            <a:ext cx="2186345" cy="931986"/>
          </a:xfrm>
          <a:prstGeom prst="rect">
            <a:avLst/>
          </a:prstGeom>
          <a:solidFill>
            <a:schemeClr val="bg1"/>
          </a:solid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en-US" sz="3600" b="1" i="1" dirty="0">
                <a:solidFill>
                  <a:srgbClr val="FF0000"/>
                </a:solidFill>
                <a:effectLst>
                  <a:glow rad="228600">
                    <a:schemeClr val="accent1">
                      <a:satMod val="175000"/>
                      <a:alpha val="40000"/>
                    </a:schemeClr>
                  </a:glow>
                </a:effectLst>
              </a:rPr>
              <a:t>The dangers of electric current</a:t>
            </a:r>
            <a:endParaRPr lang="fr-FR" sz="3600" b="1" i="1" dirty="0">
              <a:solidFill>
                <a:srgbClr val="FF0000"/>
              </a:solidFill>
              <a:effectLst>
                <a:glow rad="228600">
                  <a:schemeClr val="accent1">
                    <a:satMod val="175000"/>
                    <a:alpha val="40000"/>
                  </a:schemeClr>
                </a:glow>
              </a:effectLst>
            </a:endParaRPr>
          </a:p>
        </p:txBody>
      </p:sp>
      <p:sp>
        <p:nvSpPr>
          <p:cNvPr id="3" name="Espace réservé du contenu 2"/>
          <p:cNvSpPr>
            <a:spLocks noGrp="1"/>
          </p:cNvSpPr>
          <p:nvPr>
            <p:ph idx="1"/>
          </p:nvPr>
        </p:nvSpPr>
        <p:spPr/>
        <p:txBody>
          <a:bodyPr>
            <a:normAutofit/>
          </a:bodyPr>
          <a:lstStyle/>
          <a:p>
            <a:pPr algn="just">
              <a:buNone/>
              <a:defRPr/>
            </a:pPr>
            <a:r>
              <a:rPr lang="en-US" sz="2800" b="1" i="1" dirty="0">
                <a:latin typeface="Cambria" pitchFamily="18" charset="0"/>
              </a:rPr>
              <a:t>The dangers of electric current come from accidental contact of parts of the body with live conductors.</a:t>
            </a:r>
          </a:p>
          <a:p>
            <a:pPr algn="just">
              <a:buNone/>
              <a:defRPr/>
            </a:pPr>
            <a:endParaRPr lang="en-US" sz="2800" b="1" i="1" dirty="0">
              <a:latin typeface="Cambria" pitchFamily="18" charset="0"/>
            </a:endParaRPr>
          </a:p>
          <a:p>
            <a:pPr algn="just">
              <a:buNone/>
              <a:defRPr/>
            </a:pPr>
            <a:r>
              <a:rPr lang="en-US" sz="2800" b="1" i="1" dirty="0">
                <a:solidFill>
                  <a:srgbClr val="FF0000"/>
                </a:solidFill>
                <a:latin typeface="Cambria" pitchFamily="18" charset="0"/>
              </a:rPr>
              <a:t>These contacts can cause electrical shocks which can be fatal.</a:t>
            </a:r>
            <a:endParaRPr lang="fr-FR" sz="2800" b="1" i="1" dirty="0">
              <a:solidFill>
                <a:srgbClr val="FF0000"/>
              </a:solidFill>
              <a:latin typeface="Cambria" pitchFamily="18" charset="0"/>
            </a:endParaRPr>
          </a:p>
        </p:txBody>
      </p:sp>
    </p:spTree>
    <p:extLst>
      <p:ext uri="{BB962C8B-B14F-4D97-AF65-F5344CB8AC3E}">
        <p14:creationId xmlns:p14="http://schemas.microsoft.com/office/powerpoint/2010/main" val="3325499046"/>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Rectangle 1"/>
          <p:cNvSpPr>
            <a:spLocks noChangeArrowheads="1"/>
          </p:cNvSpPr>
          <p:nvPr/>
        </p:nvSpPr>
        <p:spPr bwMode="auto">
          <a:xfrm>
            <a:off x="162492" y="311750"/>
            <a:ext cx="8965784" cy="6093976"/>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FR" sz="1600" b="1" i="0" strike="noStrike" cap="none" normalizeH="0" baseline="0" dirty="0" smtClean="0">
                <a:ln>
                  <a:noFill/>
                </a:ln>
                <a:solidFill>
                  <a:srgbClr val="FF0000"/>
                </a:solidFill>
                <a:effectLst/>
                <a:cs typeface="Arial" pitchFamily="34" charset="0"/>
              </a:rPr>
              <a:t>Distance minimale d’approche</a:t>
            </a:r>
            <a:endParaRPr kumimoji="0" lang="fr-FR" sz="1600" b="1" i="0" u="none" strike="noStrike" cap="none" normalizeH="0" baseline="0" dirty="0" smtClean="0">
              <a:ln>
                <a:noFill/>
              </a:ln>
              <a:solidFill>
                <a:srgbClr val="00FF00"/>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000000"/>
                </a:solidFill>
                <a:effectLst/>
                <a:cs typeface="Arial" pitchFamily="34" charset="0"/>
              </a:rPr>
              <a:t> C’est la </a:t>
            </a:r>
            <a:r>
              <a:rPr kumimoji="0" lang="fr-FR" sz="1600" b="1" i="0" u="none" strike="noStrike" cap="none" normalizeH="0" baseline="0" dirty="0" smtClean="0">
                <a:ln>
                  <a:noFill/>
                </a:ln>
                <a:solidFill>
                  <a:srgbClr val="0000FF"/>
                </a:solidFill>
                <a:effectLst/>
                <a:cs typeface="Arial" pitchFamily="34" charset="0"/>
              </a:rPr>
              <a:t>somme</a:t>
            </a:r>
            <a:r>
              <a:rPr kumimoji="0" lang="fr-FR" sz="1600" b="1" i="0" u="none" strike="noStrike" cap="none" normalizeH="0" baseline="0" dirty="0" smtClean="0">
                <a:ln>
                  <a:noFill/>
                </a:ln>
                <a:solidFill>
                  <a:srgbClr val="000000"/>
                </a:solidFill>
                <a:effectLst/>
                <a:cs typeface="Arial" pitchFamily="34" charset="0"/>
              </a:rPr>
              <a:t> de la </a:t>
            </a:r>
            <a:r>
              <a:rPr kumimoji="0" lang="fr-FR" sz="1600" b="1" i="0" u="none" strike="noStrike" cap="none" normalizeH="0" baseline="0" dirty="0" smtClean="0">
                <a:ln>
                  <a:noFill/>
                </a:ln>
                <a:solidFill>
                  <a:srgbClr val="FF0000"/>
                </a:solidFill>
                <a:effectLst/>
                <a:cs typeface="Arial" pitchFamily="34" charset="0"/>
              </a:rPr>
              <a:t>distance de tension</a:t>
            </a:r>
            <a:r>
              <a:rPr kumimoji="0" lang="fr-FR" sz="1600" b="1" i="0" u="none" strike="noStrike" cap="none" normalizeH="0" baseline="0" dirty="0" smtClean="0">
                <a:ln>
                  <a:noFill/>
                </a:ln>
                <a:solidFill>
                  <a:srgbClr val="000000"/>
                </a:solidFill>
                <a:effectLst/>
                <a:cs typeface="Arial" pitchFamily="34" charset="0"/>
              </a:rPr>
              <a:t> et de la </a:t>
            </a:r>
            <a:r>
              <a:rPr kumimoji="0" lang="fr-FR" sz="1600" b="1" i="0" u="none" strike="noStrike" cap="none" normalizeH="0" baseline="0" dirty="0" smtClean="0">
                <a:ln>
                  <a:noFill/>
                </a:ln>
                <a:solidFill>
                  <a:srgbClr val="FF0000"/>
                </a:solidFill>
                <a:effectLst/>
                <a:cs typeface="Arial" pitchFamily="34" charset="0"/>
              </a:rPr>
              <a:t>distance de garde</a:t>
            </a:r>
          </a:p>
          <a:p>
            <a:pPr marL="342900" lvl="0" indent="-342900" algn="just" fontAlgn="base">
              <a:spcBef>
                <a:spcPct val="0"/>
              </a:spcBef>
              <a:spcAft>
                <a:spcPct val="0"/>
              </a:spcAft>
              <a:buFont typeface="Wingdings" panose="05000000000000000000" pitchFamily="2" charset="2"/>
              <a:buChar char="q"/>
            </a:pPr>
            <a:r>
              <a:rPr lang="fr-FR" sz="2000" b="1" dirty="0" smtClean="0">
                <a:solidFill>
                  <a:srgbClr val="FF0000"/>
                </a:solidFill>
                <a:latin typeface="Verdana" pitchFamily="34" charset="0"/>
                <a:cs typeface="Arial" pitchFamily="34" charset="0"/>
              </a:rPr>
              <a:t> </a:t>
            </a:r>
            <a:r>
              <a:rPr lang="fr-FR" sz="1600" b="1" dirty="0">
                <a:solidFill>
                  <a:srgbClr val="FF0000"/>
                </a:solidFill>
                <a:cs typeface="Arial" pitchFamily="34" charset="0"/>
              </a:rPr>
              <a:t>La distance de tension </a:t>
            </a:r>
            <a:r>
              <a:rPr lang="fr-FR" sz="1600" b="1" i="1" dirty="0" smtClean="0">
                <a:solidFill>
                  <a:srgbClr val="FF0000"/>
                </a:solidFill>
                <a:cs typeface="Arial" pitchFamily="34" charset="0"/>
              </a:rPr>
              <a:t>t</a:t>
            </a:r>
            <a:r>
              <a:rPr lang="fr-FR" sz="1600" b="1" i="1" dirty="0">
                <a:solidFill>
                  <a:srgbClr val="FF0000"/>
                </a:solidFill>
                <a:cs typeface="Arial" pitchFamily="34" charset="0"/>
              </a:rPr>
              <a:t> </a:t>
            </a:r>
            <a:r>
              <a:rPr lang="fr-FR" sz="1600" b="1" dirty="0" smtClean="0">
                <a:solidFill>
                  <a:srgbClr val="000000"/>
                </a:solidFill>
                <a:cs typeface="Arial" pitchFamily="34" charset="0"/>
              </a:rPr>
              <a:t>(</a:t>
            </a:r>
            <a:r>
              <a:rPr lang="fr-FR" sz="1600" b="1" dirty="0" smtClean="0">
                <a:solidFill>
                  <a:srgbClr val="0000FF"/>
                </a:solidFill>
                <a:cs typeface="Arial" pitchFamily="34" charset="0"/>
              </a:rPr>
              <a:t>exprimée </a:t>
            </a:r>
            <a:r>
              <a:rPr lang="fr-FR" sz="1600" b="1" dirty="0">
                <a:solidFill>
                  <a:srgbClr val="0000FF"/>
                </a:solidFill>
                <a:cs typeface="Arial" pitchFamily="34" charset="0"/>
              </a:rPr>
              <a:t>en mètres</a:t>
            </a:r>
            <a:r>
              <a:rPr lang="fr-FR" sz="1600" b="1" dirty="0">
                <a:solidFill>
                  <a:srgbClr val="000000"/>
                </a:solidFill>
                <a:cs typeface="Arial" pitchFamily="34" charset="0"/>
              </a:rPr>
              <a:t>) </a:t>
            </a:r>
            <a:r>
              <a:rPr lang="fr-FR" sz="1600" b="1" dirty="0" smtClean="0">
                <a:solidFill>
                  <a:srgbClr val="000000"/>
                </a:solidFill>
                <a:cs typeface="Arial" pitchFamily="34" charset="0"/>
              </a:rPr>
              <a:t>est </a:t>
            </a:r>
            <a:r>
              <a:rPr lang="fr-FR" sz="1600" b="1" dirty="0">
                <a:solidFill>
                  <a:srgbClr val="000000"/>
                </a:solidFill>
                <a:cs typeface="Arial" pitchFamily="34" charset="0"/>
              </a:rPr>
              <a:t>donnée, en l’absence de dispositifs de protection appropriés ou de mise hors de portée, par</a:t>
            </a:r>
            <a:r>
              <a:rPr lang="fr-FR" sz="1600" b="1" dirty="0" smtClean="0">
                <a:solidFill>
                  <a:srgbClr val="000000"/>
                </a:solidFill>
                <a:cs typeface="Arial" pitchFamily="34" charset="0"/>
              </a:rPr>
              <a:t>: </a:t>
            </a:r>
            <a:r>
              <a:rPr lang="fr-FR" sz="1600" b="1" dirty="0" smtClean="0">
                <a:solidFill>
                  <a:srgbClr val="FF6600"/>
                </a:solidFill>
                <a:cs typeface="Arial" pitchFamily="34" charset="0"/>
              </a:rPr>
              <a:t> </a:t>
            </a:r>
            <a:r>
              <a:rPr lang="fr-FR" sz="1600" b="1" i="1" dirty="0">
                <a:solidFill>
                  <a:srgbClr val="FF6600"/>
                </a:solidFill>
                <a:cs typeface="Arial" pitchFamily="34" charset="0"/>
              </a:rPr>
              <a:t>t </a:t>
            </a:r>
            <a:r>
              <a:rPr lang="fr-FR" sz="1600" b="1" dirty="0">
                <a:solidFill>
                  <a:srgbClr val="FF6600"/>
                </a:solidFill>
                <a:cs typeface="Arial" pitchFamily="34" charset="0"/>
              </a:rPr>
              <a:t>= 0,005 </a:t>
            </a:r>
            <a:r>
              <a:rPr lang="fr-FR" sz="1600" b="1" i="1" dirty="0">
                <a:solidFill>
                  <a:srgbClr val="FF6600"/>
                </a:solidFill>
                <a:cs typeface="Arial" pitchFamily="34" charset="0"/>
              </a:rPr>
              <a:t>U</a:t>
            </a:r>
            <a:r>
              <a:rPr lang="fr-FR" sz="1600" b="1" dirty="0">
                <a:solidFill>
                  <a:srgbClr val="FF6600"/>
                </a:solidFill>
                <a:cs typeface="Arial" pitchFamily="34" charset="0"/>
              </a:rPr>
              <a:t>n</a:t>
            </a:r>
            <a:r>
              <a:rPr lang="fr-FR" sz="1600" b="1" dirty="0">
                <a:solidFill>
                  <a:srgbClr val="000000"/>
                </a:solidFill>
                <a:cs typeface="Arial" pitchFamily="34" charset="0"/>
              </a:rPr>
              <a:t>, </a:t>
            </a:r>
            <a:r>
              <a:rPr lang="fr-FR" sz="1600" b="1" dirty="0" smtClean="0">
                <a:solidFill>
                  <a:srgbClr val="000000"/>
                </a:solidFill>
                <a:cs typeface="Arial" pitchFamily="34" charset="0"/>
              </a:rPr>
              <a:t>avec </a:t>
            </a:r>
            <a:r>
              <a:rPr lang="fr-FR" sz="1600" b="1" i="1" dirty="0">
                <a:solidFill>
                  <a:srgbClr val="FF0000"/>
                </a:solidFill>
                <a:cs typeface="Arial" pitchFamily="34" charset="0"/>
              </a:rPr>
              <a:t>U</a:t>
            </a:r>
            <a:r>
              <a:rPr lang="fr-FR" sz="1600" b="1" dirty="0">
                <a:solidFill>
                  <a:srgbClr val="FF0000"/>
                </a:solidFill>
                <a:cs typeface="Arial" pitchFamily="34" charset="0"/>
              </a:rPr>
              <a:t>n</a:t>
            </a:r>
            <a:r>
              <a:rPr lang="fr-FR" sz="1600" b="1" dirty="0">
                <a:solidFill>
                  <a:srgbClr val="000000"/>
                </a:solidFill>
                <a:cs typeface="Arial" pitchFamily="34" charset="0"/>
              </a:rPr>
              <a:t> (</a:t>
            </a:r>
            <a:r>
              <a:rPr lang="fr-FR" sz="1600" b="1" dirty="0">
                <a:solidFill>
                  <a:srgbClr val="0000FF"/>
                </a:solidFill>
                <a:cs typeface="Arial" pitchFamily="34" charset="0"/>
              </a:rPr>
              <a:t>en kV</a:t>
            </a:r>
            <a:r>
              <a:rPr lang="fr-FR" sz="1600" b="1" dirty="0">
                <a:solidFill>
                  <a:srgbClr val="000000"/>
                </a:solidFill>
                <a:cs typeface="Arial" pitchFamily="34" charset="0"/>
              </a:rPr>
              <a:t>) valeur nominale de la tension. </a:t>
            </a:r>
            <a:r>
              <a:rPr lang="fr-FR" sz="1600" dirty="0">
                <a:solidFill>
                  <a:srgbClr val="000000"/>
                </a:solidFill>
                <a:cs typeface="Arial" pitchFamily="34" charset="0"/>
              </a:rPr>
              <a:t> </a:t>
            </a:r>
            <a:endParaRPr lang="fr-FR" sz="1600" dirty="0" smtClean="0">
              <a:solidFill>
                <a:srgbClr val="000000"/>
              </a:solidFill>
              <a:cs typeface="Arial" pitchFamily="34" charset="0"/>
            </a:endParaRPr>
          </a:p>
          <a:p>
            <a:pPr lvl="0" fontAlgn="base">
              <a:spcBef>
                <a:spcPct val="0"/>
              </a:spcBef>
              <a:spcAft>
                <a:spcPct val="0"/>
              </a:spcAft>
            </a:pPr>
            <a:r>
              <a:rPr lang="fr-FR" sz="1600" b="1" dirty="0">
                <a:solidFill>
                  <a:srgbClr val="FF6600"/>
                </a:solidFill>
                <a:cs typeface="Arial" pitchFamily="34" charset="0"/>
              </a:rPr>
              <a:t>Nota :</a:t>
            </a:r>
            <a:r>
              <a:rPr lang="fr-FR" sz="1600" b="1" dirty="0">
                <a:solidFill>
                  <a:srgbClr val="000000"/>
                </a:solidFill>
                <a:cs typeface="Arial" pitchFamily="34" charset="0"/>
              </a:rPr>
              <a:t>  </a:t>
            </a:r>
            <a:r>
              <a:rPr lang="fr-FR" sz="1600" b="1" i="1" dirty="0">
                <a:solidFill>
                  <a:srgbClr val="0000FF"/>
                </a:solidFill>
                <a:cs typeface="Arial" pitchFamily="34" charset="0"/>
              </a:rPr>
              <a:t>t </a:t>
            </a:r>
            <a:r>
              <a:rPr lang="fr-FR" sz="1600" b="1" dirty="0">
                <a:solidFill>
                  <a:srgbClr val="0000FF"/>
                </a:solidFill>
                <a:cs typeface="Arial" pitchFamily="34" charset="0"/>
              </a:rPr>
              <a:t>est arrondi par excès au décimètre le plus proche</a:t>
            </a:r>
            <a:r>
              <a:rPr lang="fr-FR" sz="1600" b="1" dirty="0">
                <a:solidFill>
                  <a:srgbClr val="000000"/>
                </a:solidFill>
                <a:cs typeface="Arial" pitchFamily="34" charset="0"/>
              </a:rPr>
              <a:t>, </a:t>
            </a:r>
            <a:r>
              <a:rPr lang="fr-FR" sz="1600" b="1" dirty="0" smtClean="0">
                <a:solidFill>
                  <a:srgbClr val="FF0000"/>
                </a:solidFill>
                <a:cs typeface="Arial" pitchFamily="34" charset="0"/>
              </a:rPr>
              <a:t>sans </a:t>
            </a:r>
            <a:r>
              <a:rPr lang="fr-FR" sz="1600" b="1" dirty="0">
                <a:solidFill>
                  <a:srgbClr val="FF0000"/>
                </a:solidFill>
                <a:cs typeface="Arial" pitchFamily="34" charset="0"/>
              </a:rPr>
              <a:t>pouvoir être inférieure à </a:t>
            </a:r>
            <a:r>
              <a:rPr lang="fr-FR" sz="1600" b="1" dirty="0">
                <a:solidFill>
                  <a:srgbClr val="0000FF"/>
                </a:solidFill>
                <a:cs typeface="Arial" pitchFamily="34" charset="0"/>
              </a:rPr>
              <a:t>0,10 m </a:t>
            </a:r>
            <a:r>
              <a:rPr lang="fr-FR" sz="1600" b="1" dirty="0">
                <a:solidFill>
                  <a:srgbClr val="FF0000"/>
                </a:solidFill>
                <a:cs typeface="Arial" pitchFamily="34" charset="0"/>
              </a:rPr>
              <a:t>en HT</a:t>
            </a:r>
            <a:r>
              <a:rPr lang="fr-FR" sz="1600" b="1" dirty="0" smtClean="0">
                <a:solidFill>
                  <a:srgbClr val="FF0000"/>
                </a:solidFill>
                <a:cs typeface="Arial" pitchFamily="34" charset="0"/>
              </a:rPr>
              <a:t>.</a:t>
            </a:r>
          </a:p>
          <a:p>
            <a:pPr lvl="0" algn="just" eaLnBrk="0" fontAlgn="base" hangingPunct="0">
              <a:spcBef>
                <a:spcPct val="0"/>
              </a:spcBef>
              <a:spcAft>
                <a:spcPct val="0"/>
              </a:spcAft>
            </a:pPr>
            <a:endParaRPr lang="fr-FR" sz="1600" b="1" dirty="0" smtClean="0">
              <a:solidFill>
                <a:srgbClr val="FF0000"/>
              </a:solidFill>
              <a:cs typeface="Arial" pitchFamily="34" charset="0"/>
            </a:endParaRPr>
          </a:p>
          <a:p>
            <a:pPr marL="285750" lvl="0" indent="-285750" algn="just" eaLnBrk="0" fontAlgn="base" hangingPunct="0">
              <a:spcBef>
                <a:spcPct val="0"/>
              </a:spcBef>
              <a:spcAft>
                <a:spcPct val="0"/>
              </a:spcAft>
              <a:buFont typeface="Wingdings" panose="05000000000000000000" pitchFamily="2" charset="2"/>
              <a:buChar char="q"/>
            </a:pPr>
            <a:r>
              <a:rPr lang="fr-FR" sz="1600" b="1" dirty="0" smtClean="0">
                <a:solidFill>
                  <a:srgbClr val="FF0000"/>
                </a:solidFill>
                <a:cs typeface="Arial" pitchFamily="34" charset="0"/>
              </a:rPr>
              <a:t>La </a:t>
            </a:r>
            <a:r>
              <a:rPr lang="fr-FR" sz="1600" b="1" dirty="0">
                <a:solidFill>
                  <a:srgbClr val="FF0000"/>
                </a:solidFill>
                <a:cs typeface="Arial" pitchFamily="34" charset="0"/>
              </a:rPr>
              <a:t>distance de garde </a:t>
            </a:r>
            <a:r>
              <a:rPr lang="fr-FR" sz="1600" b="1" i="1" dirty="0" smtClean="0">
                <a:solidFill>
                  <a:srgbClr val="FF0000"/>
                </a:solidFill>
                <a:cs typeface="Arial" pitchFamily="34" charset="0"/>
              </a:rPr>
              <a:t>g </a:t>
            </a:r>
            <a:r>
              <a:rPr lang="fr-FR" sz="1600" b="1" i="1" dirty="0" smtClean="0">
                <a:cs typeface="Arial" pitchFamily="34" charset="0"/>
              </a:rPr>
              <a:t>a </a:t>
            </a:r>
            <a:r>
              <a:rPr lang="fr-FR" sz="1600" b="1" dirty="0" smtClean="0">
                <a:solidFill>
                  <a:srgbClr val="000000"/>
                </a:solidFill>
                <a:cs typeface="Arial" pitchFamily="34" charset="0"/>
              </a:rPr>
              <a:t>pour </a:t>
            </a:r>
            <a:r>
              <a:rPr lang="fr-FR" sz="1600" b="1" dirty="0">
                <a:solidFill>
                  <a:srgbClr val="000000"/>
                </a:solidFill>
                <a:cs typeface="Arial" pitchFamily="34" charset="0"/>
              </a:rPr>
              <a:t>objet de libérer l’opérateur du souci permanent de respect de la distance de tension.</a:t>
            </a: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Nota :</a:t>
            </a:r>
            <a:r>
              <a:rPr lang="fr-FR" sz="1600" b="1" dirty="0">
                <a:solidFill>
                  <a:srgbClr val="000000"/>
                </a:solidFill>
                <a:cs typeface="Arial" pitchFamily="34" charset="0"/>
              </a:rPr>
              <a:t>  </a:t>
            </a:r>
            <a:r>
              <a:rPr lang="fr-FR" sz="1600" b="1" i="1" dirty="0">
                <a:solidFill>
                  <a:srgbClr val="000000"/>
                </a:solidFill>
                <a:cs typeface="Arial" pitchFamily="34" charset="0"/>
              </a:rPr>
              <a:t>g </a:t>
            </a:r>
            <a:r>
              <a:rPr lang="fr-FR" sz="1600" b="1" dirty="0">
                <a:solidFill>
                  <a:srgbClr val="000000"/>
                </a:solidFill>
                <a:cs typeface="Arial" pitchFamily="34" charset="0"/>
              </a:rPr>
              <a:t>est égal </a:t>
            </a:r>
            <a:r>
              <a:rPr lang="fr-FR" sz="1600" b="1" dirty="0" smtClean="0">
                <a:solidFill>
                  <a:srgbClr val="000000"/>
                </a:solidFill>
                <a:cs typeface="Arial" pitchFamily="34" charset="0"/>
              </a:rPr>
              <a:t>à :</a:t>
            </a:r>
            <a:r>
              <a:rPr lang="fr-FR" sz="1600" dirty="0">
                <a:solidFill>
                  <a:srgbClr val="000000"/>
                </a:solidFill>
                <a:cs typeface="Arial" pitchFamily="34" charset="0"/>
              </a:rPr>
              <a:t> </a:t>
            </a:r>
            <a:r>
              <a:rPr lang="fr-FR" sz="1600" b="1" dirty="0">
                <a:solidFill>
                  <a:srgbClr val="FF6600"/>
                </a:solidFill>
                <a:cs typeface="Arial" pitchFamily="34" charset="0"/>
              </a:rPr>
              <a:t>0,30 m en BT </a:t>
            </a:r>
            <a:r>
              <a:rPr lang="fr-FR" sz="1600" b="1" dirty="0" smtClean="0">
                <a:solidFill>
                  <a:srgbClr val="FF6600"/>
                </a:solidFill>
                <a:cs typeface="Arial" pitchFamily="34" charset="0"/>
              </a:rPr>
              <a:t> </a:t>
            </a:r>
            <a:r>
              <a:rPr lang="fr-FR" sz="1600" dirty="0">
                <a:solidFill>
                  <a:srgbClr val="000000"/>
                </a:solidFill>
                <a:cs typeface="Arial" pitchFamily="34" charset="0"/>
              </a:rPr>
              <a:t> </a:t>
            </a:r>
            <a:r>
              <a:rPr lang="fr-FR" sz="1600" b="1" dirty="0">
                <a:solidFill>
                  <a:srgbClr val="FF6600"/>
                </a:solidFill>
                <a:cs typeface="Arial" pitchFamily="34" charset="0"/>
              </a:rPr>
              <a:t>et 0,50 m en HT</a:t>
            </a:r>
            <a:r>
              <a:rPr lang="fr-FR" sz="1600" b="1" dirty="0" smtClean="0">
                <a:solidFill>
                  <a:srgbClr val="FF6600"/>
                </a:solidFill>
                <a:cs typeface="Arial" pitchFamily="34" charset="0"/>
              </a:rPr>
              <a:t>.</a:t>
            </a:r>
          </a:p>
          <a:p>
            <a:pPr lvl="0" eaLnBrk="0" fontAlgn="base" hangingPunct="0">
              <a:spcBef>
                <a:spcPct val="0"/>
              </a:spcBef>
              <a:spcAft>
                <a:spcPct val="0"/>
              </a:spcAft>
            </a:pPr>
            <a:endParaRPr lang="fr-FR" sz="1600" b="1" dirty="0" smtClean="0">
              <a:solidFill>
                <a:srgbClr val="FF6600"/>
              </a:solidFill>
              <a:cs typeface="Arial" pitchFamily="34" charset="0"/>
            </a:endParaRPr>
          </a:p>
          <a:p>
            <a:pPr marL="285750" lvl="0" indent="-285750" fontAlgn="base">
              <a:lnSpc>
                <a:spcPct val="150000"/>
              </a:lnSpc>
              <a:spcBef>
                <a:spcPct val="0"/>
              </a:spcBef>
              <a:spcAft>
                <a:spcPct val="0"/>
              </a:spcAft>
              <a:buFont typeface="Wingdings" panose="05000000000000000000" pitchFamily="2" charset="2"/>
              <a:buChar char="q"/>
            </a:pPr>
            <a:r>
              <a:rPr lang="fr-FR" sz="1600" b="1" dirty="0">
                <a:solidFill>
                  <a:srgbClr val="000000"/>
                </a:solidFill>
                <a:cs typeface="Arial" pitchFamily="34" charset="0"/>
              </a:rPr>
              <a:t>La </a:t>
            </a:r>
            <a:r>
              <a:rPr lang="fr-FR" sz="1600" b="1" dirty="0">
                <a:solidFill>
                  <a:srgbClr val="FF0000"/>
                </a:solidFill>
                <a:cs typeface="Arial" pitchFamily="34" charset="0"/>
              </a:rPr>
              <a:t>DMA</a:t>
            </a:r>
            <a:r>
              <a:rPr lang="fr-FR" sz="1600" b="1" dirty="0">
                <a:solidFill>
                  <a:srgbClr val="00FF00"/>
                </a:solidFill>
                <a:cs typeface="Arial" pitchFamily="34" charset="0"/>
              </a:rPr>
              <a:t> (distance minimale d'approche)</a:t>
            </a:r>
            <a:r>
              <a:rPr lang="fr-FR" sz="1600" b="1" dirty="0">
                <a:solidFill>
                  <a:srgbClr val="000000"/>
                </a:solidFill>
                <a:cs typeface="Arial" pitchFamily="34" charset="0"/>
              </a:rPr>
              <a:t> peut être déterminée en HTB par la relation suivante:</a:t>
            </a:r>
            <a:endParaRPr lang="fr-FR" sz="1600" dirty="0">
              <a:cs typeface="Arial" pitchFamily="34" charset="0"/>
            </a:endParaRPr>
          </a:p>
          <a:p>
            <a:pPr marL="285750" lvl="0" indent="-285750" algn="ctr" eaLnBrk="0" fontAlgn="base" hangingPunct="0">
              <a:lnSpc>
                <a:spcPct val="150000"/>
              </a:lnSpc>
              <a:spcBef>
                <a:spcPct val="0"/>
              </a:spcBef>
              <a:spcAft>
                <a:spcPct val="0"/>
              </a:spcAft>
              <a:buFont typeface="Wingdings" panose="05000000000000000000" pitchFamily="2" charset="2"/>
              <a:buChar char="v"/>
            </a:pPr>
            <a:r>
              <a:rPr lang="fr-FR" sz="1600" b="1" dirty="0" smtClean="0">
                <a:solidFill>
                  <a:srgbClr val="FF6600"/>
                </a:solidFill>
                <a:cs typeface="Arial" pitchFamily="34" charset="0"/>
              </a:rPr>
              <a:t>DMA(m</a:t>
            </a:r>
            <a:r>
              <a:rPr lang="fr-FR" sz="1600" b="1" dirty="0">
                <a:solidFill>
                  <a:srgbClr val="FF6600"/>
                </a:solidFill>
                <a:cs typeface="Arial" pitchFamily="34" charset="0"/>
              </a:rPr>
              <a:t>) = 0,005 U(kV) + </a:t>
            </a:r>
            <a:r>
              <a:rPr lang="fr-FR" sz="1600" b="1" dirty="0" smtClean="0">
                <a:solidFill>
                  <a:srgbClr val="FF6600"/>
                </a:solidFill>
                <a:cs typeface="Arial" pitchFamily="34" charset="0"/>
              </a:rPr>
              <a:t>0,5</a:t>
            </a:r>
          </a:p>
          <a:p>
            <a:pPr marL="285750" lvl="0" indent="-285750" algn="ctr" eaLnBrk="0" fontAlgn="base" hangingPunct="0">
              <a:lnSpc>
                <a:spcPct val="150000"/>
              </a:lnSpc>
              <a:spcBef>
                <a:spcPct val="0"/>
              </a:spcBef>
              <a:spcAft>
                <a:spcPct val="0"/>
              </a:spcAft>
              <a:buFont typeface="Wingdings" panose="05000000000000000000" pitchFamily="2" charset="2"/>
              <a:buChar char="v"/>
            </a:pPr>
            <a:endParaRPr lang="fr-FR" sz="1600" b="1" dirty="0" smtClean="0">
              <a:solidFill>
                <a:srgbClr val="FF6600"/>
              </a:solidFill>
              <a:cs typeface="Arial" pitchFamily="34" charset="0"/>
            </a:endParaRPr>
          </a:p>
          <a:p>
            <a:pPr marL="285750" lvl="0" indent="-285750" fontAlgn="base">
              <a:spcBef>
                <a:spcPct val="0"/>
              </a:spcBef>
              <a:spcAft>
                <a:spcPct val="0"/>
              </a:spcAft>
              <a:buFont typeface="Wingdings" panose="05000000000000000000" pitchFamily="2" charset="2"/>
              <a:buChar char="v"/>
            </a:pPr>
            <a:r>
              <a:rPr lang="fr-FR" sz="1600" b="1" dirty="0" smtClean="0">
                <a:solidFill>
                  <a:srgbClr val="FF0000"/>
                </a:solidFill>
                <a:cs typeface="Arial" pitchFamily="34" charset="0"/>
              </a:rPr>
              <a:t> </a:t>
            </a:r>
            <a:r>
              <a:rPr lang="fr-FR" sz="1600" b="1" dirty="0" smtClean="0">
                <a:solidFill>
                  <a:srgbClr val="000000"/>
                </a:solidFill>
                <a:cs typeface="Arial" pitchFamily="34" charset="0"/>
              </a:rPr>
              <a:t>par </a:t>
            </a:r>
            <a:r>
              <a:rPr lang="fr-FR" sz="1600" b="1" dirty="0">
                <a:solidFill>
                  <a:srgbClr val="000000"/>
                </a:solidFill>
                <a:cs typeface="Arial" pitchFamily="34" charset="0"/>
              </a:rPr>
              <a:t>exemple, pour </a:t>
            </a:r>
            <a:r>
              <a:rPr lang="fr-FR" sz="1600" b="1" dirty="0">
                <a:solidFill>
                  <a:srgbClr val="FF0000"/>
                </a:solidFill>
                <a:cs typeface="Arial" pitchFamily="34" charset="0"/>
              </a:rPr>
              <a:t>150 kV</a:t>
            </a:r>
            <a:r>
              <a:rPr lang="fr-FR" sz="1600" b="1" dirty="0">
                <a:solidFill>
                  <a:srgbClr val="000000"/>
                </a:solidFill>
                <a:cs typeface="Arial" pitchFamily="34" charset="0"/>
              </a:rPr>
              <a:t>, on obtient:</a:t>
            </a:r>
          </a:p>
          <a:p>
            <a:pPr lvl="0" fontAlgn="base">
              <a:spcBef>
                <a:spcPct val="0"/>
              </a:spcBef>
              <a:spcAft>
                <a:spcPct val="0"/>
              </a:spcAft>
            </a:pP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r>
              <a:rPr lang="fr-FR" sz="1600" b="1" dirty="0" smtClean="0">
                <a:solidFill>
                  <a:srgbClr val="000000"/>
                </a:solidFill>
                <a:cs typeface="Arial" pitchFamily="34" charset="0"/>
              </a:rPr>
              <a:t>t=</a:t>
            </a:r>
            <a:r>
              <a:rPr lang="fr-FR" sz="1600" b="1" dirty="0" smtClean="0">
                <a:solidFill>
                  <a:srgbClr val="FF0000"/>
                </a:solidFill>
                <a:cs typeface="Arial" pitchFamily="34" charset="0"/>
              </a:rPr>
              <a:t>0,005 </a:t>
            </a:r>
            <a:r>
              <a:rPr lang="fr-FR" sz="1600" b="1" dirty="0">
                <a:solidFill>
                  <a:srgbClr val="FF0000"/>
                </a:solidFill>
                <a:cs typeface="Arial" pitchFamily="34" charset="0"/>
              </a:rPr>
              <a:t>x 150 = 0,75 m</a:t>
            </a:r>
            <a:r>
              <a:rPr lang="fr-FR" sz="1600" b="1" dirty="0">
                <a:solidFill>
                  <a:srgbClr val="000000"/>
                </a:solidFill>
                <a:cs typeface="Arial" pitchFamily="34" charset="0"/>
              </a:rPr>
              <a:t>, </a:t>
            </a:r>
            <a:r>
              <a:rPr lang="fr-FR" sz="1600" b="1" dirty="0" smtClean="0">
                <a:solidFill>
                  <a:srgbClr val="000000"/>
                </a:solidFill>
                <a:cs typeface="Arial" pitchFamily="34" charset="0"/>
              </a:rPr>
              <a:t> ce </a:t>
            </a:r>
            <a:r>
              <a:rPr lang="fr-FR" sz="1600" b="1" dirty="0">
                <a:solidFill>
                  <a:srgbClr val="000000"/>
                </a:solidFill>
                <a:cs typeface="Arial" pitchFamily="34" charset="0"/>
              </a:rPr>
              <a:t>qui donne, arrondi au dm le plus proche </a:t>
            </a:r>
            <a:r>
              <a:rPr lang="fr-FR" sz="1600" b="1" dirty="0">
                <a:solidFill>
                  <a:srgbClr val="FF0000"/>
                </a:solidFill>
                <a:cs typeface="Arial" pitchFamily="34" charset="0"/>
              </a:rPr>
              <a:t>0,8 m,</a:t>
            </a:r>
            <a:r>
              <a:rPr lang="fr-FR" sz="1600" b="1" dirty="0">
                <a:solidFill>
                  <a:srgbClr val="FFCC00"/>
                </a:solidFill>
                <a:cs typeface="Arial" pitchFamily="34" charset="0"/>
              </a:rPr>
              <a:t> </a:t>
            </a:r>
          </a:p>
          <a:p>
            <a:pPr lvl="0" eaLnBrk="0" fontAlgn="base" hangingPunct="0">
              <a:spcBef>
                <a:spcPct val="0"/>
              </a:spcBef>
              <a:spcAft>
                <a:spcPct val="0"/>
              </a:spcAft>
            </a:pP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auquel on rajoute </a:t>
            </a:r>
            <a:r>
              <a:rPr lang="fr-FR" sz="1600" b="1" dirty="0" smtClean="0">
                <a:solidFill>
                  <a:srgbClr val="000000"/>
                </a:solidFill>
                <a:cs typeface="Arial" pitchFamily="34" charset="0"/>
              </a:rPr>
              <a:t> g=</a:t>
            </a:r>
            <a:r>
              <a:rPr lang="fr-FR" sz="1600" b="1" dirty="0" smtClean="0">
                <a:solidFill>
                  <a:srgbClr val="FF0000"/>
                </a:solidFill>
                <a:cs typeface="Arial" pitchFamily="34" charset="0"/>
              </a:rPr>
              <a:t>0,5 </a:t>
            </a:r>
            <a:r>
              <a:rPr lang="fr-FR" sz="1600" b="1" dirty="0">
                <a:solidFill>
                  <a:srgbClr val="FF0000"/>
                </a:solidFill>
                <a:cs typeface="Arial" pitchFamily="34" charset="0"/>
              </a:rPr>
              <a:t>m,</a:t>
            </a:r>
            <a:r>
              <a:rPr lang="fr-FR" sz="1600" b="1" dirty="0">
                <a:solidFill>
                  <a:srgbClr val="FFCC00"/>
                </a:solidFill>
                <a:cs typeface="Arial" pitchFamily="34" charset="0"/>
              </a:rPr>
              <a:t> </a:t>
            </a:r>
            <a:endParaRPr lang="fr-FR" sz="1600" b="1" dirty="0" smtClean="0">
              <a:solidFill>
                <a:srgbClr val="FFCC00"/>
              </a:solidFill>
              <a:cs typeface="Arial" pitchFamily="34" charset="0"/>
            </a:endParaRPr>
          </a:p>
          <a:p>
            <a:pPr lvl="0" eaLnBrk="0" fontAlgn="base" hangingPunct="0">
              <a:spcBef>
                <a:spcPct val="0"/>
              </a:spcBef>
              <a:spcAft>
                <a:spcPct val="0"/>
              </a:spcAft>
            </a:pP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d'où </a:t>
            </a:r>
            <a:r>
              <a:rPr lang="fr-FR" sz="1600" b="1" dirty="0">
                <a:solidFill>
                  <a:srgbClr val="FF0000"/>
                </a:solidFill>
                <a:cs typeface="Arial" pitchFamily="34" charset="0"/>
              </a:rPr>
              <a:t>DMA = 1,3 m</a:t>
            </a:r>
            <a:r>
              <a:rPr lang="fr-FR" sz="1600" b="1" dirty="0" smtClean="0">
                <a:solidFill>
                  <a:srgbClr val="FF0000"/>
                </a:solidFill>
                <a:cs typeface="Arial" pitchFamily="34" charset="0"/>
              </a:rPr>
              <a:t>.</a:t>
            </a:r>
            <a:endParaRPr lang="fr-FR" sz="1600" dirty="0">
              <a:cs typeface="Arial" pitchFamily="34" charset="0"/>
            </a:endParaRPr>
          </a:p>
        </p:txBody>
      </p:sp>
    </p:spTree>
    <p:extLst>
      <p:ext uri="{BB962C8B-B14F-4D97-AF65-F5344CB8AC3E}">
        <p14:creationId xmlns:p14="http://schemas.microsoft.com/office/powerpoint/2010/main" val="3334655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8" presetClass="emph" presetSubtype="0" fill="hold" nodeType="withEffect">
                                  <p:stCondLst>
                                    <p:cond delay="0"/>
                                  </p:stCondLst>
                                  <p:iterate type="lt">
                                    <p:tmPct val="10000"/>
                                  </p:iterate>
                                  <p:childTnLst>
                                    <p:animClr clrSpc="rgb" dir="cw">
                                      <p:cBhvr override="childStyle">
                                        <p:cTn id="6" dur="500" fill="hold"/>
                                        <p:tgtEl>
                                          <p:spTgt spid="33793">
                                            <p:txEl>
                                              <p:pRg st="0" end="0"/>
                                            </p:txEl>
                                          </p:spTgt>
                                        </p:tgtEl>
                                        <p:attrNameLst>
                                          <p:attrName>style.color</p:attrName>
                                        </p:attrNameLst>
                                      </p:cBhvr>
                                      <p:to>
                                        <a:schemeClr val="accent2"/>
                                      </p:to>
                                    </p:animClr>
                                    <p:animClr clrSpc="rgb" dir="cw">
                                      <p:cBhvr>
                                        <p:cTn id="7" dur="500" fill="hold"/>
                                        <p:tgtEl>
                                          <p:spTgt spid="33793">
                                            <p:txEl>
                                              <p:pRg st="0" end="0"/>
                                            </p:txEl>
                                          </p:spTgt>
                                        </p:tgtEl>
                                        <p:attrNameLst>
                                          <p:attrName>fillcolor</p:attrName>
                                        </p:attrNameLst>
                                      </p:cBhvr>
                                      <p:to>
                                        <a:schemeClr val="accent2"/>
                                      </p:to>
                                    </p:animClr>
                                    <p:set>
                                      <p:cBhvr>
                                        <p:cTn id="8" dur="500" fill="hold"/>
                                        <p:tgtEl>
                                          <p:spTgt spid="33793">
                                            <p:txEl>
                                              <p:pRg st="0" end="0"/>
                                            </p:txEl>
                                          </p:spTgt>
                                        </p:tgtEl>
                                        <p:attrNameLst>
                                          <p:attrName>fill.type</p:attrName>
                                        </p:attrNameLst>
                                      </p:cBhvr>
                                      <p:to>
                                        <p:strVal val="solid"/>
                                      </p:to>
                                    </p:set>
                                    <p:anim to="1.5" calcmode="lin" valueType="num">
                                      <p:cBhvr override="childStyle">
                                        <p:cTn id="9" dur="500" fill="hold"/>
                                        <p:tgtEl>
                                          <p:spTgt spid="33793">
                                            <p:txEl>
                                              <p:pRg st="0" end="0"/>
                                            </p:txEl>
                                          </p:spTgt>
                                        </p:tgtEl>
                                        <p:attrNameLst>
                                          <p:attrName>style.fontSize</p:attrName>
                                        </p:attrNameLst>
                                      </p:cBhvr>
                                    </p:anim>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3793">
                                            <p:txEl>
                                              <p:pRg st="2" end="2"/>
                                            </p:txEl>
                                          </p:spTgt>
                                        </p:tgtEl>
                                        <p:attrNameLst>
                                          <p:attrName>style.visibility</p:attrName>
                                        </p:attrNameLst>
                                      </p:cBhvr>
                                      <p:to>
                                        <p:strVal val="visible"/>
                                      </p:to>
                                    </p:set>
                                    <p:animEffect transition="in" filter="wipe(up)">
                                      <p:cBhvr>
                                        <p:cTn id="14" dur="500"/>
                                        <p:tgtEl>
                                          <p:spTgt spid="33793">
                                            <p:txEl>
                                              <p:pRg st="2" end="2"/>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33793">
                                            <p:txEl>
                                              <p:pRg st="3" end="3"/>
                                            </p:txEl>
                                          </p:spTgt>
                                        </p:tgtEl>
                                        <p:attrNameLst>
                                          <p:attrName>style.visibility</p:attrName>
                                        </p:attrNameLst>
                                      </p:cBhvr>
                                      <p:to>
                                        <p:strVal val="visible"/>
                                      </p:to>
                                    </p:set>
                                    <p:animEffect transition="in" filter="wipe(up)">
                                      <p:cBhvr>
                                        <p:cTn id="19" dur="500"/>
                                        <p:tgtEl>
                                          <p:spTgt spid="33793">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33793">
                                            <p:txEl>
                                              <p:pRg st="4" end="4"/>
                                            </p:txEl>
                                          </p:spTgt>
                                        </p:tgtEl>
                                        <p:attrNameLst>
                                          <p:attrName>style.visibility</p:attrName>
                                        </p:attrNameLst>
                                      </p:cBhvr>
                                      <p:to>
                                        <p:strVal val="visible"/>
                                      </p:to>
                                    </p:set>
                                    <p:animEffect transition="in" filter="wipe(up)">
                                      <p:cBhvr>
                                        <p:cTn id="24" dur="500"/>
                                        <p:tgtEl>
                                          <p:spTgt spid="33793">
                                            <p:txEl>
                                              <p:pRg st="4" end="4"/>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33793">
                                            <p:txEl>
                                              <p:pRg st="6" end="6"/>
                                            </p:txEl>
                                          </p:spTgt>
                                        </p:tgtEl>
                                        <p:attrNameLst>
                                          <p:attrName>style.visibility</p:attrName>
                                        </p:attrNameLst>
                                      </p:cBhvr>
                                      <p:to>
                                        <p:strVal val="visible"/>
                                      </p:to>
                                    </p:set>
                                    <p:animEffect transition="in" filter="wipe(up)">
                                      <p:cBhvr>
                                        <p:cTn id="29" dur="500"/>
                                        <p:tgtEl>
                                          <p:spTgt spid="33793">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33793">
                                            <p:txEl>
                                              <p:pRg st="7" end="7"/>
                                            </p:txEl>
                                          </p:spTgt>
                                        </p:tgtEl>
                                        <p:attrNameLst>
                                          <p:attrName>style.visibility</p:attrName>
                                        </p:attrNameLst>
                                      </p:cBhvr>
                                      <p:to>
                                        <p:strVal val="visible"/>
                                      </p:to>
                                    </p:set>
                                    <p:animEffect transition="in" filter="wipe(up)">
                                      <p:cBhvr>
                                        <p:cTn id="34" dur="500"/>
                                        <p:tgtEl>
                                          <p:spTgt spid="33793">
                                            <p:txEl>
                                              <p:pRg st="7" end="7"/>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33793">
                                            <p:txEl>
                                              <p:pRg st="8" end="8"/>
                                            </p:txEl>
                                          </p:spTgt>
                                        </p:tgtEl>
                                        <p:attrNameLst>
                                          <p:attrName>style.visibility</p:attrName>
                                        </p:attrNameLst>
                                      </p:cBhvr>
                                      <p:to>
                                        <p:strVal val="visible"/>
                                      </p:to>
                                    </p:set>
                                    <p:animEffect transition="in" filter="wipe(up)">
                                      <p:cBhvr>
                                        <p:cTn id="39" dur="500"/>
                                        <p:tgtEl>
                                          <p:spTgt spid="33793">
                                            <p:txEl>
                                              <p:pRg st="8" end="8"/>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33793">
                                            <p:txEl>
                                              <p:pRg st="10" end="10"/>
                                            </p:txEl>
                                          </p:spTgt>
                                        </p:tgtEl>
                                        <p:attrNameLst>
                                          <p:attrName>style.visibility</p:attrName>
                                        </p:attrNameLst>
                                      </p:cBhvr>
                                      <p:to>
                                        <p:strVal val="visible"/>
                                      </p:to>
                                    </p:set>
                                    <p:animEffect transition="in" filter="wipe(up)">
                                      <p:cBhvr>
                                        <p:cTn id="44" dur="500"/>
                                        <p:tgtEl>
                                          <p:spTgt spid="33793">
                                            <p:txEl>
                                              <p:pRg st="10" end="1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33793">
                                            <p:txEl>
                                              <p:pRg st="11" end="11"/>
                                            </p:txEl>
                                          </p:spTgt>
                                        </p:tgtEl>
                                        <p:attrNameLst>
                                          <p:attrName>style.visibility</p:attrName>
                                        </p:attrNameLst>
                                      </p:cBhvr>
                                      <p:to>
                                        <p:strVal val="visible"/>
                                      </p:to>
                                    </p:set>
                                    <p:animEffect transition="in" filter="wipe(up)">
                                      <p:cBhvr>
                                        <p:cTn id="49" dur="500"/>
                                        <p:tgtEl>
                                          <p:spTgt spid="33793">
                                            <p:txEl>
                                              <p:pRg st="11" end="1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3793">
                                            <p:txEl>
                                              <p:pRg st="13" end="13"/>
                                            </p:txEl>
                                          </p:spTgt>
                                        </p:tgtEl>
                                        <p:attrNameLst>
                                          <p:attrName>style.visibility</p:attrName>
                                        </p:attrNameLst>
                                      </p:cBhvr>
                                      <p:to>
                                        <p:strVal val="visible"/>
                                      </p:to>
                                    </p:set>
                                    <p:animEffect transition="in" filter="wipe(up)">
                                      <p:cBhvr>
                                        <p:cTn id="54" dur="500"/>
                                        <p:tgtEl>
                                          <p:spTgt spid="33793">
                                            <p:txEl>
                                              <p:pRg st="13" end="13"/>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nodeType="clickEffect">
                                  <p:stCondLst>
                                    <p:cond delay="0"/>
                                  </p:stCondLst>
                                  <p:childTnLst>
                                    <p:set>
                                      <p:cBhvr>
                                        <p:cTn id="58" dur="1" fill="hold">
                                          <p:stCondLst>
                                            <p:cond delay="0"/>
                                          </p:stCondLst>
                                        </p:cTn>
                                        <p:tgtEl>
                                          <p:spTgt spid="33793">
                                            <p:txEl>
                                              <p:pRg st="15" end="15"/>
                                            </p:txEl>
                                          </p:spTgt>
                                        </p:tgtEl>
                                        <p:attrNameLst>
                                          <p:attrName>style.visibility</p:attrName>
                                        </p:attrNameLst>
                                      </p:cBhvr>
                                      <p:to>
                                        <p:strVal val="visible"/>
                                      </p:to>
                                    </p:set>
                                    <p:animEffect transition="in" filter="wipe(up)">
                                      <p:cBhvr>
                                        <p:cTn id="59" dur="500"/>
                                        <p:tgtEl>
                                          <p:spTgt spid="33793">
                                            <p:txEl>
                                              <p:pRg st="15" end="15"/>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33793">
                                            <p:txEl>
                                              <p:pRg st="17" end="17"/>
                                            </p:txEl>
                                          </p:spTgt>
                                        </p:tgtEl>
                                        <p:attrNameLst>
                                          <p:attrName>style.visibility</p:attrName>
                                        </p:attrNameLst>
                                      </p:cBhvr>
                                      <p:to>
                                        <p:strVal val="visible"/>
                                      </p:to>
                                    </p:set>
                                    <p:animEffect transition="in" filter="wipe(up)">
                                      <p:cBhvr>
                                        <p:cTn id="64" dur="500"/>
                                        <p:tgtEl>
                                          <p:spTgt spid="33793">
                                            <p:txEl>
                                              <p:pRg st="17" end="17"/>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33793">
                                            <p:txEl>
                                              <p:pRg st="19" end="19"/>
                                            </p:txEl>
                                          </p:spTgt>
                                        </p:tgtEl>
                                        <p:attrNameLst>
                                          <p:attrName>style.visibility</p:attrName>
                                        </p:attrNameLst>
                                      </p:cBhvr>
                                      <p:to>
                                        <p:strVal val="visible"/>
                                      </p:to>
                                    </p:set>
                                    <p:animEffect transition="in" filter="wipe(up)">
                                      <p:cBhvr>
                                        <p:cTn id="69" dur="500"/>
                                        <p:tgtEl>
                                          <p:spTgt spid="33793">
                                            <p:txEl>
                                              <p:pRg st="19" end="1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1"/>
          <p:cNvSpPr>
            <a:spLocks noChangeArrowheads="1"/>
          </p:cNvSpPr>
          <p:nvPr/>
        </p:nvSpPr>
        <p:spPr bwMode="auto">
          <a:xfrm>
            <a:off x="179512" y="116632"/>
            <a:ext cx="8858280" cy="2708434"/>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lvl="0" fontAlgn="base">
              <a:spcBef>
                <a:spcPct val="0"/>
              </a:spcBef>
              <a:spcAft>
                <a:spcPct val="0"/>
              </a:spcAft>
            </a:pPr>
            <a:r>
              <a:rPr lang="fr-FR" sz="1600" b="1" u="sng" dirty="0">
                <a:solidFill>
                  <a:srgbClr val="FF0000"/>
                </a:solidFill>
                <a:cs typeface="Arial" pitchFamily="34" charset="0"/>
              </a:rPr>
              <a:t>L</a:t>
            </a:r>
            <a:r>
              <a:rPr lang="fr-FR" sz="1600" b="1" u="sng" dirty="0" smtClean="0">
                <a:solidFill>
                  <a:srgbClr val="FF0000"/>
                </a:solidFill>
                <a:cs typeface="Arial" pitchFamily="34" charset="0"/>
              </a:rPr>
              <a:t>a distance de voisinage</a:t>
            </a:r>
          </a:p>
          <a:p>
            <a:pPr lvl="0" fontAlgn="base">
              <a:spcBef>
                <a:spcPct val="0"/>
              </a:spcBef>
              <a:spcAft>
                <a:spcPct val="0"/>
              </a:spcAft>
            </a:pPr>
            <a:endParaRPr kumimoji="0" lang="fr-FR" sz="1600" b="1" i="0" u="none" strike="noStrike" cap="none" normalizeH="0" baseline="0" dirty="0" smtClean="0">
              <a:ln>
                <a:noFill/>
              </a:ln>
              <a:solidFill>
                <a:srgbClr val="000000"/>
              </a:solidFill>
              <a:effectLst/>
              <a:cs typeface="Arial" pitchFamily="34" charset="0"/>
            </a:endParaRPr>
          </a:p>
          <a:p>
            <a:pPr lvl="0" eaLnBrk="0" fontAlgn="base" hangingPunct="0">
              <a:lnSpc>
                <a:spcPct val="150000"/>
              </a:lnSpc>
              <a:spcBef>
                <a:spcPct val="0"/>
              </a:spcBef>
              <a:spcAft>
                <a:spcPct val="0"/>
              </a:spcAft>
            </a:pPr>
            <a:r>
              <a:rPr lang="fr-FR" sz="1600" b="1" dirty="0">
                <a:solidFill>
                  <a:srgbClr val="000000"/>
                </a:solidFill>
                <a:cs typeface="Arial" pitchFamily="34" charset="0"/>
              </a:rPr>
              <a:t>Pour des </a:t>
            </a:r>
            <a:r>
              <a:rPr lang="fr-FR" sz="1600" b="1" dirty="0">
                <a:solidFill>
                  <a:srgbClr val="0000FF"/>
                </a:solidFill>
                <a:cs typeface="Arial" pitchFamily="34" charset="0"/>
              </a:rPr>
              <a:t>lignes aériennes en conducteurs nus</a:t>
            </a:r>
            <a:r>
              <a:rPr lang="fr-FR" sz="1600" b="1" dirty="0">
                <a:solidFill>
                  <a:srgbClr val="000000"/>
                </a:solidFill>
                <a:cs typeface="Arial" pitchFamily="34" charset="0"/>
              </a:rPr>
              <a:t>, </a:t>
            </a:r>
            <a:r>
              <a:rPr lang="fr-FR" sz="1600" b="1" dirty="0">
                <a:solidFill>
                  <a:srgbClr val="FF0000"/>
                </a:solidFill>
                <a:cs typeface="Arial" pitchFamily="34" charset="0"/>
              </a:rPr>
              <a:t>les distances de voisinage sont:</a:t>
            </a:r>
            <a:endParaRPr lang="fr-FR" sz="1600" dirty="0">
              <a:solidFill>
                <a:srgbClr val="FF0000"/>
              </a:solidFill>
              <a:cs typeface="Arial" pitchFamily="34" charset="0"/>
            </a:endParaRPr>
          </a:p>
          <a:p>
            <a:pPr lvl="0" eaLnBrk="0" fontAlgn="base" hangingPunct="0">
              <a:lnSpc>
                <a:spcPct val="150000"/>
              </a:lnSpc>
              <a:spcBef>
                <a:spcPct val="0"/>
              </a:spcBef>
              <a:spcAft>
                <a:spcPct val="0"/>
              </a:spcAft>
            </a:pPr>
            <a:r>
              <a:rPr lang="fr-FR" sz="1600" b="1" dirty="0">
                <a:solidFill>
                  <a:srgbClr val="FFCC00"/>
                </a:solidFill>
                <a:cs typeface="Arial" pitchFamily="34" charset="0"/>
              </a:rPr>
              <a:t> </a:t>
            </a:r>
            <a:r>
              <a:rPr lang="fr-FR" sz="1600" dirty="0">
                <a:solidFill>
                  <a:srgbClr val="FF6600"/>
                </a:solidFill>
                <a:cs typeface="Arial" pitchFamily="34" charset="0"/>
              </a:rPr>
              <a:t>·</a:t>
            </a:r>
            <a:r>
              <a:rPr lang="fr-FR" sz="1600" dirty="0">
                <a:solidFill>
                  <a:srgbClr val="000000"/>
                </a:solidFill>
                <a:cs typeface="Arial" pitchFamily="34" charset="0"/>
              </a:rPr>
              <a:t> </a:t>
            </a:r>
            <a:r>
              <a:rPr lang="fr-FR" sz="1600" b="1" dirty="0">
                <a:solidFill>
                  <a:srgbClr val="FF6600"/>
                </a:solidFill>
                <a:cs typeface="Arial" pitchFamily="34" charset="0"/>
              </a:rPr>
              <a:t>de 3 m en dessous de 50 kV  et  5 m au dessus de 50 kV. </a:t>
            </a:r>
            <a:endParaRPr lang="fr-FR" sz="1600" dirty="0">
              <a:cs typeface="Arial" pitchFamily="34" charset="0"/>
            </a:endParaRPr>
          </a:p>
          <a:p>
            <a:pPr lvl="0" fontAlgn="base">
              <a:spcBef>
                <a:spcPct val="0"/>
              </a:spcBef>
              <a:spcAft>
                <a:spcPct val="0"/>
              </a:spcAft>
            </a:pPr>
            <a:endParaRPr kumimoji="0" lang="fr-FR" sz="1600" b="1" i="0" u="none" strike="noStrike" cap="none" normalizeH="0" baseline="0" dirty="0" smtClean="0">
              <a:ln>
                <a:noFill/>
              </a:ln>
              <a:solidFill>
                <a:srgbClr val="000000"/>
              </a:solidFill>
              <a:effectLst/>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000000"/>
                </a:solidFill>
                <a:effectLst/>
                <a:cs typeface="Arial" pitchFamily="34" charset="0"/>
              </a:rPr>
              <a:t>Pour les </a:t>
            </a:r>
            <a:r>
              <a:rPr kumimoji="0" lang="fr-FR" sz="1600" b="1" i="0" u="none" strike="noStrike" cap="none" normalizeH="0" baseline="0" dirty="0" smtClean="0">
                <a:ln>
                  <a:noFill/>
                </a:ln>
                <a:solidFill>
                  <a:srgbClr val="0000FF"/>
                </a:solidFill>
                <a:effectLst/>
                <a:cs typeface="Arial" pitchFamily="34" charset="0"/>
              </a:rPr>
              <a:t>lignes aériennes isolées, </a:t>
            </a:r>
            <a:r>
              <a:rPr kumimoji="0" lang="fr-FR" sz="1600" b="1" i="0" u="none" strike="noStrike" cap="none" normalizeH="0" baseline="0" dirty="0" smtClean="0">
                <a:ln>
                  <a:noFill/>
                </a:ln>
                <a:solidFill>
                  <a:srgbClr val="FF0000"/>
                </a:solidFill>
                <a:effectLst/>
                <a:cs typeface="Arial" pitchFamily="34" charset="0"/>
              </a:rPr>
              <a:t>la distance de voisinage est</a:t>
            </a:r>
            <a:r>
              <a:rPr kumimoji="0" lang="fr-FR" sz="1600" b="1" i="0" u="none" strike="noStrike" cap="none" normalizeH="0" dirty="0" smtClean="0">
                <a:ln>
                  <a:noFill/>
                </a:ln>
                <a:solidFill>
                  <a:srgbClr val="FF0000"/>
                </a:solidFill>
                <a:effectLst/>
                <a:cs typeface="Arial" pitchFamily="34" charset="0"/>
              </a:rPr>
              <a:t> </a:t>
            </a:r>
            <a:r>
              <a:rPr kumimoji="0" lang="fr-FR" sz="1600" b="1" i="0" u="none" strike="noStrike" cap="none" normalizeH="0" baseline="0" dirty="0" smtClean="0">
                <a:ln>
                  <a:noFill/>
                </a:ln>
                <a:solidFill>
                  <a:srgbClr val="FF6600"/>
                </a:solidFill>
                <a:effectLst/>
                <a:cs typeface="Arial" pitchFamily="34" charset="0"/>
              </a:rPr>
              <a:t>de 30 cm </a:t>
            </a:r>
            <a:r>
              <a:rPr kumimoji="0" lang="fr-FR" sz="1600" b="1" i="0" u="none" strike="noStrike" cap="none" normalizeH="0" baseline="0" dirty="0" smtClean="0">
                <a:ln>
                  <a:noFill/>
                </a:ln>
                <a:solidFill>
                  <a:srgbClr val="000000"/>
                </a:solidFill>
                <a:effectLst/>
                <a:cs typeface="Arial" pitchFamily="34" charset="0"/>
              </a:rPr>
              <a:t>si les travaux sont exécutés avec moyens mécaniques. </a:t>
            </a:r>
            <a:r>
              <a:rPr kumimoji="0" lang="fr-FR" sz="1600" b="0" i="0" u="none" strike="noStrike" cap="none" normalizeH="0" baseline="0" dirty="0" smtClean="0">
                <a:ln>
                  <a:noFill/>
                </a:ln>
                <a:solidFill>
                  <a:srgbClr val="000000"/>
                </a:solidFill>
                <a:effectLst/>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rgbClr val="000000"/>
              </a:solidFill>
              <a:effectLst/>
              <a:cs typeface="Arial" pitchFamily="34" charset="0"/>
            </a:endParaRPr>
          </a:p>
          <a:p>
            <a:pPr eaLnBrk="0" fontAlgn="base" hangingPunct="0">
              <a:spcBef>
                <a:spcPct val="0"/>
              </a:spcBef>
              <a:spcAft>
                <a:spcPct val="0"/>
              </a:spcAft>
            </a:pPr>
            <a:r>
              <a:rPr lang="fr-FR" sz="1600" b="1" dirty="0">
                <a:solidFill>
                  <a:srgbClr val="000000"/>
                </a:solidFill>
                <a:cs typeface="Arial" pitchFamily="34" charset="0"/>
              </a:rPr>
              <a:t>Pour </a:t>
            </a:r>
            <a:r>
              <a:rPr lang="fr-FR" sz="1600" b="1" dirty="0">
                <a:solidFill>
                  <a:srgbClr val="0000FF"/>
                </a:solidFill>
                <a:cs typeface="Arial" pitchFamily="34" charset="0"/>
              </a:rPr>
              <a:t>les canalisations enterrées, </a:t>
            </a:r>
            <a:r>
              <a:rPr lang="fr-FR" sz="1600" b="1" dirty="0">
                <a:solidFill>
                  <a:srgbClr val="FF0000"/>
                </a:solidFill>
                <a:cs typeface="Arial" pitchFamily="34" charset="0"/>
              </a:rPr>
              <a:t>la distance de voisinage </a:t>
            </a:r>
            <a:r>
              <a:rPr lang="fr-FR" sz="1600" b="1" dirty="0">
                <a:solidFill>
                  <a:srgbClr val="000000"/>
                </a:solidFill>
                <a:cs typeface="Arial" pitchFamily="34" charset="0"/>
              </a:rPr>
              <a:t>est de </a:t>
            </a:r>
            <a:r>
              <a:rPr lang="fr-FR" sz="1600" b="1" dirty="0">
                <a:solidFill>
                  <a:srgbClr val="FF6600"/>
                </a:solidFill>
                <a:cs typeface="Arial" pitchFamily="34" charset="0"/>
              </a:rPr>
              <a:t>1,5 m</a:t>
            </a:r>
            <a:r>
              <a:rPr lang="fr-FR" sz="1600" b="1" dirty="0">
                <a:solidFill>
                  <a:srgbClr val="000000"/>
                </a:solidFill>
                <a:cs typeface="Arial" pitchFamily="34" charset="0"/>
              </a:rPr>
              <a:t>. </a:t>
            </a:r>
            <a:r>
              <a:rPr lang="fr-FR" sz="1600" dirty="0">
                <a:solidFill>
                  <a:srgbClr val="000000"/>
                </a:solidFill>
                <a:cs typeface="Arial" pitchFamily="34" charset="0"/>
              </a:rPr>
              <a:t> </a:t>
            </a:r>
            <a:endParaRPr lang="fr-FR" sz="1600" dirty="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chemeClr val="tx1"/>
              </a:solidFill>
              <a:effectLst/>
              <a:cs typeface="Arial" pitchFamily="34" charset="0"/>
            </a:endParaRPr>
          </a:p>
        </p:txBody>
      </p:sp>
      <p:sp>
        <p:nvSpPr>
          <p:cNvPr id="3" name="Rectangle 2"/>
          <p:cNvSpPr/>
          <p:nvPr/>
        </p:nvSpPr>
        <p:spPr>
          <a:xfrm>
            <a:off x="142860" y="2705725"/>
            <a:ext cx="8858280" cy="1569660"/>
          </a:xfrm>
          <a:prstGeom prst="rect">
            <a:avLst/>
          </a:prstGeom>
        </p:spPr>
        <p:txBody>
          <a:bodyPr wrap="square">
            <a:spAutoFit/>
          </a:bodyPr>
          <a:lstStyle/>
          <a:p>
            <a:pPr lvl="0" algn="just" fontAlgn="base">
              <a:spcBef>
                <a:spcPct val="0"/>
              </a:spcBef>
              <a:spcAft>
                <a:spcPct val="0"/>
              </a:spcAft>
            </a:pPr>
            <a:r>
              <a:rPr lang="fr-FR" sz="1600" b="1" u="sng" dirty="0" smtClean="0">
                <a:solidFill>
                  <a:srgbClr val="FF0000"/>
                </a:solidFill>
                <a:cs typeface="Arial" pitchFamily="34" charset="0"/>
              </a:rPr>
              <a:t>Distances </a:t>
            </a:r>
            <a:r>
              <a:rPr lang="fr-FR" sz="1600" b="1" u="sng" dirty="0">
                <a:solidFill>
                  <a:srgbClr val="FF0000"/>
                </a:solidFill>
                <a:cs typeface="Arial" pitchFamily="34" charset="0"/>
              </a:rPr>
              <a:t>limites de voisinage</a:t>
            </a:r>
            <a:r>
              <a:rPr lang="fr-FR" sz="1600" b="1" u="sng" dirty="0">
                <a:solidFill>
                  <a:srgbClr val="00FF00"/>
                </a:solidFill>
                <a:cs typeface="Arial" pitchFamily="34" charset="0"/>
              </a:rPr>
              <a:t> </a:t>
            </a:r>
            <a:endParaRPr lang="fr-FR" sz="1600" u="sng"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Elles permettent </a:t>
            </a:r>
            <a:r>
              <a:rPr lang="fr-FR" sz="1600" b="1" dirty="0" smtClean="0">
                <a:solidFill>
                  <a:srgbClr val="000000"/>
                </a:solidFill>
                <a:cs typeface="Arial" pitchFamily="34" charset="0"/>
              </a:rPr>
              <a:t>de définir </a:t>
            </a:r>
            <a:r>
              <a:rPr lang="fr-FR" sz="1600" b="1" dirty="0">
                <a:solidFill>
                  <a:srgbClr val="000000"/>
                </a:solidFill>
                <a:cs typeface="Arial" pitchFamily="34" charset="0"/>
              </a:rPr>
              <a:t>des </a:t>
            </a:r>
            <a:r>
              <a:rPr lang="fr-FR" sz="1600" b="1" dirty="0">
                <a:solidFill>
                  <a:srgbClr val="FF0000"/>
                </a:solidFill>
                <a:cs typeface="Arial" pitchFamily="34" charset="0"/>
              </a:rPr>
              <a:t>zones de travaux </a:t>
            </a:r>
            <a:r>
              <a:rPr lang="fr-FR" sz="1600" b="1" dirty="0" smtClean="0">
                <a:solidFill>
                  <a:srgbClr val="000000"/>
                </a:solidFill>
                <a:cs typeface="Arial" pitchFamily="34" charset="0"/>
              </a:rPr>
              <a:t>et d’</a:t>
            </a:r>
            <a:r>
              <a:rPr lang="fr-FR" sz="1600" b="1" dirty="0" smtClean="0">
                <a:solidFill>
                  <a:srgbClr val="FF0000"/>
                </a:solidFill>
                <a:cs typeface="Arial" pitchFamily="34" charset="0"/>
              </a:rPr>
              <a:t>interventions </a:t>
            </a:r>
            <a:r>
              <a:rPr lang="fr-FR" sz="1600" b="1" dirty="0" smtClean="0">
                <a:solidFill>
                  <a:srgbClr val="0000FF"/>
                </a:solidFill>
                <a:cs typeface="Arial" pitchFamily="34" charset="0"/>
              </a:rPr>
              <a:t>dits </a:t>
            </a:r>
            <a:r>
              <a:rPr lang="fr-FR" sz="1600" b="1" i="1" dirty="0">
                <a:solidFill>
                  <a:srgbClr val="0000FF"/>
                </a:solidFill>
                <a:cs typeface="Arial" pitchFamily="34" charset="0"/>
              </a:rPr>
              <a:t>au voisinage</a:t>
            </a:r>
            <a:endParaRPr lang="fr-FR" sz="1600" dirty="0">
              <a:solidFill>
                <a:srgbClr val="0000FF"/>
              </a:solidFill>
              <a:cs typeface="Arial" pitchFamily="34" charset="0"/>
            </a:endParaRPr>
          </a:p>
          <a:p>
            <a:pPr lvl="0" eaLnBrk="0" fontAlgn="base" hangingPunct="0">
              <a:lnSpc>
                <a:spcPct val="150000"/>
              </a:lnSpc>
              <a:spcBef>
                <a:spcPct val="0"/>
              </a:spcBef>
              <a:spcAft>
                <a:spcPct val="0"/>
              </a:spcAft>
            </a:pPr>
            <a:r>
              <a:rPr lang="fr-FR" sz="1600" b="1" dirty="0" smtClean="0">
                <a:solidFill>
                  <a:srgbClr val="000000"/>
                </a:solidFill>
                <a:cs typeface="Arial" pitchFamily="34" charset="0"/>
              </a:rPr>
              <a:t>et </a:t>
            </a:r>
            <a:r>
              <a:rPr lang="fr-FR" sz="1600" b="1" dirty="0">
                <a:solidFill>
                  <a:srgbClr val="000000"/>
                </a:solidFill>
                <a:cs typeface="Arial" pitchFamily="34" charset="0"/>
              </a:rPr>
              <a:t>concernent les travaux exécutés par </a:t>
            </a:r>
            <a:r>
              <a:rPr lang="fr-FR" sz="1600" b="1" dirty="0" smtClean="0">
                <a:solidFill>
                  <a:srgbClr val="000000"/>
                </a:solidFill>
                <a:cs typeface="Arial" pitchFamily="34" charset="0"/>
              </a:rPr>
              <a:t>des </a:t>
            </a:r>
            <a:r>
              <a:rPr lang="fr-FR" sz="1600" b="1" dirty="0">
                <a:solidFill>
                  <a:srgbClr val="0000FF"/>
                </a:solidFill>
                <a:cs typeface="Arial" pitchFamily="34" charset="0"/>
              </a:rPr>
              <a:t>personnes habilitées</a:t>
            </a:r>
            <a:r>
              <a:rPr lang="fr-FR" sz="1600" b="1" dirty="0">
                <a:solidFill>
                  <a:srgbClr val="000000"/>
                </a:solidFill>
                <a:cs typeface="Arial" pitchFamily="34" charset="0"/>
              </a:rPr>
              <a:t> </a:t>
            </a:r>
            <a:r>
              <a:rPr lang="fr-FR" sz="1600" b="1" dirty="0" smtClean="0">
                <a:solidFill>
                  <a:srgbClr val="000000"/>
                </a:solidFill>
                <a:cs typeface="Arial" pitchFamily="34" charset="0"/>
              </a:rPr>
              <a:t>ou </a:t>
            </a:r>
            <a:r>
              <a:rPr lang="fr-FR" sz="1600" b="1" dirty="0">
                <a:solidFill>
                  <a:srgbClr val="000000"/>
                </a:solidFill>
                <a:cs typeface="Arial" pitchFamily="34" charset="0"/>
              </a:rPr>
              <a:t>par des </a:t>
            </a:r>
            <a:r>
              <a:rPr lang="fr-FR" sz="1600" b="1" dirty="0">
                <a:solidFill>
                  <a:srgbClr val="0000FF"/>
                </a:solidFill>
                <a:cs typeface="Arial" pitchFamily="34" charset="0"/>
              </a:rPr>
              <a:t>personnes non habilitées </a:t>
            </a:r>
            <a:r>
              <a:rPr lang="fr-FR" sz="1600" b="1" dirty="0">
                <a:solidFill>
                  <a:srgbClr val="FF0000"/>
                </a:solidFill>
                <a:cs typeface="Arial" pitchFamily="34" charset="0"/>
              </a:rPr>
              <a:t>surveillées</a:t>
            </a:r>
            <a:r>
              <a:rPr lang="fr-FR" sz="1600" b="1" dirty="0">
                <a:solidFill>
                  <a:srgbClr val="000000"/>
                </a:solidFill>
                <a:cs typeface="Arial" pitchFamily="34" charset="0"/>
              </a:rPr>
              <a:t> par des personnes habilitées.</a:t>
            </a:r>
            <a:r>
              <a:rPr lang="fr-FR" sz="1600" dirty="0">
                <a:solidFill>
                  <a:srgbClr val="000000"/>
                </a:solidFill>
                <a:cs typeface="Arial" pitchFamily="34" charset="0"/>
              </a:rPr>
              <a:t> </a:t>
            </a:r>
            <a:endParaRPr lang="fr-FR" sz="1600" dirty="0">
              <a:cs typeface="Arial" pitchFamily="34" charset="0"/>
            </a:endParaRPr>
          </a:p>
        </p:txBody>
      </p:sp>
      <p:sp>
        <p:nvSpPr>
          <p:cNvPr id="4" name="Rectangle 3"/>
          <p:cNvSpPr/>
          <p:nvPr/>
        </p:nvSpPr>
        <p:spPr>
          <a:xfrm>
            <a:off x="139183" y="4437112"/>
            <a:ext cx="8821628" cy="2308324"/>
          </a:xfrm>
          <a:prstGeom prst="rect">
            <a:avLst/>
          </a:prstGeom>
        </p:spPr>
        <p:txBody>
          <a:bodyPr wrap="square">
            <a:spAutoFit/>
          </a:bodyPr>
          <a:lstStyle/>
          <a:p>
            <a:pPr lvl="0" fontAlgn="base">
              <a:spcBef>
                <a:spcPct val="0"/>
              </a:spcBef>
              <a:spcAft>
                <a:spcPct val="0"/>
              </a:spcAft>
            </a:pPr>
            <a:r>
              <a:rPr lang="fr-FR" sz="1600" b="1" dirty="0">
                <a:solidFill>
                  <a:srgbClr val="00FF00"/>
                </a:solidFill>
                <a:cs typeface="Arial" pitchFamily="34" charset="0"/>
              </a:rPr>
              <a:t>Les distances limites de voisinage des pièces conductrices nues sous tension </a:t>
            </a:r>
            <a:r>
              <a:rPr lang="fr-FR" sz="1600" b="1" dirty="0">
                <a:solidFill>
                  <a:srgbClr val="000000"/>
                </a:solidFill>
                <a:cs typeface="Arial" pitchFamily="34" charset="0"/>
              </a:rPr>
              <a:t>sont :</a:t>
            </a: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000000"/>
                </a:solidFill>
                <a:cs typeface="Arial" pitchFamily="34" charset="0"/>
              </a:rPr>
              <a:t> </a:t>
            </a:r>
            <a:r>
              <a:rPr lang="fr-FR" sz="1600" b="1" dirty="0">
                <a:solidFill>
                  <a:srgbClr val="FF6600"/>
                </a:solidFill>
                <a:cs typeface="Arial" pitchFamily="34" charset="0"/>
              </a:rPr>
              <a:t>0,30 m en BT</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2 m en HT </a:t>
            </a:r>
            <a:r>
              <a:rPr lang="fr-FR" sz="1600" b="1" dirty="0">
                <a:solidFill>
                  <a:srgbClr val="000000"/>
                </a:solidFill>
                <a:cs typeface="Arial" pitchFamily="34" charset="0"/>
              </a:rPr>
              <a:t>pour</a:t>
            </a:r>
            <a:r>
              <a:rPr lang="fr-FR" sz="1600" b="1" dirty="0">
                <a:solidFill>
                  <a:srgbClr val="FF6600"/>
                </a:solidFill>
                <a:cs typeface="Arial" pitchFamily="34" charset="0"/>
              </a:rPr>
              <a:t> 1kV &lt; Un&lt;50 kV</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3 m en HT </a:t>
            </a:r>
            <a:r>
              <a:rPr lang="fr-FR" sz="1600" b="1" dirty="0">
                <a:solidFill>
                  <a:srgbClr val="000000"/>
                </a:solidFill>
                <a:cs typeface="Arial" pitchFamily="34" charset="0"/>
              </a:rPr>
              <a:t>pour</a:t>
            </a:r>
            <a:r>
              <a:rPr lang="fr-FR" sz="1600" b="1" dirty="0">
                <a:solidFill>
                  <a:srgbClr val="FF6600"/>
                </a:solidFill>
                <a:cs typeface="Arial" pitchFamily="34" charset="0"/>
              </a:rPr>
              <a:t> 50 kV&lt;Un&lt;250 kV</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a:t>
            </a:r>
            <a:endParaRPr lang="fr-FR" sz="1600" dirty="0">
              <a:cs typeface="Arial" pitchFamily="34" charset="0"/>
            </a:endParaRPr>
          </a:p>
          <a:p>
            <a:pPr lvl="0" eaLnBrk="0" fontAlgn="base" hangingPunct="0">
              <a:spcBef>
                <a:spcPct val="0"/>
              </a:spcBef>
              <a:spcAft>
                <a:spcPct val="0"/>
              </a:spcAft>
            </a:pPr>
            <a:r>
              <a:rPr lang="fr-FR" sz="1600" b="1" dirty="0">
                <a:solidFill>
                  <a:srgbClr val="FF6600"/>
                </a:solidFill>
                <a:cs typeface="Arial" pitchFamily="34" charset="0"/>
              </a:rPr>
              <a:t> 4 m en HT </a:t>
            </a:r>
            <a:r>
              <a:rPr lang="fr-FR" sz="1600" b="1" dirty="0">
                <a:solidFill>
                  <a:srgbClr val="000000"/>
                </a:solidFill>
                <a:cs typeface="Arial" pitchFamily="34" charset="0"/>
              </a:rPr>
              <a:t>pour</a:t>
            </a:r>
            <a:r>
              <a:rPr lang="fr-FR" sz="1600" b="1" dirty="0">
                <a:solidFill>
                  <a:srgbClr val="FF6600"/>
                </a:solidFill>
                <a:cs typeface="Arial" pitchFamily="34" charset="0"/>
              </a:rPr>
              <a:t>   </a:t>
            </a:r>
            <a:r>
              <a:rPr lang="fr-FR" sz="1600" b="1" i="1" dirty="0">
                <a:solidFill>
                  <a:srgbClr val="FF6600"/>
                </a:solidFill>
                <a:cs typeface="Arial" pitchFamily="34" charset="0"/>
              </a:rPr>
              <a:t>U</a:t>
            </a:r>
            <a:r>
              <a:rPr lang="fr-FR" sz="1600" b="1" dirty="0">
                <a:solidFill>
                  <a:srgbClr val="FF6600"/>
                </a:solidFill>
                <a:cs typeface="Arial" pitchFamily="34" charset="0"/>
              </a:rPr>
              <a:t>n &gt; 250 kV </a:t>
            </a:r>
            <a:r>
              <a:rPr lang="fr-FR" sz="1600" dirty="0">
                <a:solidFill>
                  <a:srgbClr val="000000"/>
                </a:solidFill>
                <a:cs typeface="Arial" pitchFamily="34" charset="0"/>
              </a:rPr>
              <a:t> </a:t>
            </a:r>
            <a:endParaRPr lang="fr-FR" sz="1600" dirty="0">
              <a:cs typeface="Arial" pitchFamily="34" charset="0"/>
            </a:endParaRPr>
          </a:p>
        </p:txBody>
      </p:sp>
    </p:spTree>
    <p:extLst>
      <p:ext uri="{BB962C8B-B14F-4D97-AF65-F5344CB8AC3E}">
        <p14:creationId xmlns:p14="http://schemas.microsoft.com/office/powerpoint/2010/main" val="903091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841">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841">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5841">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35841">
                                            <p:txEl>
                                              <p:pRg st="7" end="7"/>
                                            </p:txEl>
                                          </p:spTgt>
                                        </p:tgtEl>
                                        <p:attrNameLst>
                                          <p:attrName>style.visibility</p:attrName>
                                        </p:attrNameLst>
                                      </p:cBhvr>
                                      <p:to>
                                        <p:strVal val="visible"/>
                                      </p:to>
                                    </p:set>
                                    <p:animEffect transition="in" filter="wipe(up)">
                                      <p:cBhvr>
                                        <p:cTn id="17" dur="500"/>
                                        <p:tgtEl>
                                          <p:spTgt spid="35841">
                                            <p:txEl>
                                              <p:pRg st="7" end="7"/>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5496" y="335553"/>
            <a:ext cx="5256584" cy="3293209"/>
          </a:xfrm>
          <a:prstGeom prst="rect">
            <a:avLst/>
          </a:prstGeom>
        </p:spPr>
        <p:txBody>
          <a:bodyPr wrap="square">
            <a:spAutoFit/>
          </a:bodyPr>
          <a:lstStyle/>
          <a:p>
            <a:r>
              <a:rPr lang="fr-FR" sz="1600" b="1" u="sng" dirty="0" smtClean="0">
                <a:solidFill>
                  <a:srgbClr val="FF0000"/>
                </a:solidFill>
              </a:rPr>
              <a:t>Travaux près des lignes électriques - Distances de sécurité</a:t>
            </a:r>
          </a:p>
          <a:p>
            <a:endParaRPr lang="fr-FR" sz="1600" b="1" dirty="0" smtClean="0"/>
          </a:p>
          <a:p>
            <a:r>
              <a:rPr lang="fr-FR" sz="1600" b="1" dirty="0" smtClean="0"/>
              <a:t>Lorsque les travaux sont effectués près d'une ligne électrique, </a:t>
            </a:r>
            <a:r>
              <a:rPr lang="fr-FR" sz="1600" b="1" dirty="0" smtClean="0">
                <a:solidFill>
                  <a:srgbClr val="0070C0"/>
                </a:solidFill>
              </a:rPr>
              <a:t>toute personne, pièce, équipement ou élément de machinerie </a:t>
            </a:r>
            <a:r>
              <a:rPr lang="fr-FR" sz="1600" b="1" dirty="0" smtClean="0"/>
              <a:t>doit se trouver à plus de :</a:t>
            </a:r>
          </a:p>
          <a:p>
            <a:endParaRPr lang="fr-FR" sz="1600" b="1" dirty="0" smtClean="0"/>
          </a:p>
          <a:p>
            <a:r>
              <a:rPr lang="fr-FR" sz="1600" b="1" dirty="0" smtClean="0"/>
              <a:t>à plus de 3 m des lignes électriques de moins de 125 kV;</a:t>
            </a:r>
          </a:p>
          <a:p>
            <a:endParaRPr lang="fr-FR" sz="1600" b="1" dirty="0" smtClean="0"/>
          </a:p>
          <a:p>
            <a:r>
              <a:rPr lang="fr-FR" sz="1600" b="1" dirty="0" smtClean="0"/>
              <a:t>à plus de 5 m des lignes électriques de 125 à 250 kV;</a:t>
            </a:r>
          </a:p>
          <a:p>
            <a:endParaRPr lang="fr-FR" sz="1600" b="1" dirty="0" smtClean="0"/>
          </a:p>
          <a:p>
            <a:r>
              <a:rPr lang="fr-FR" sz="1600" b="1" dirty="0" smtClean="0"/>
              <a:t>à plus de 8 m des lignes électriques de 250 à 550 kV;</a:t>
            </a:r>
          </a:p>
          <a:p>
            <a:endParaRPr lang="fr-FR" sz="1600" b="1" dirty="0" smtClean="0"/>
          </a:p>
          <a:p>
            <a:r>
              <a:rPr lang="fr-FR" sz="1600" b="1" dirty="0" smtClean="0"/>
              <a:t>à plus de 12 m des lignes électriques de plus de 550 kV.</a:t>
            </a:r>
            <a:endParaRPr lang="fr-FR" sz="1600" b="1" dirty="0"/>
          </a:p>
        </p:txBody>
      </p:sp>
      <p:pic>
        <p:nvPicPr>
          <p:cNvPr id="3" name="Picture 2" descr="distances_securite"/>
          <p:cNvPicPr>
            <a:picLocks noChangeAspect="1" noChangeArrowheads="1"/>
          </p:cNvPicPr>
          <p:nvPr/>
        </p:nvPicPr>
        <p:blipFill rotWithShape="1">
          <a:blip r:embed="rId2" cstate="print"/>
          <a:srcRect l="17317" r="16878"/>
          <a:stretch/>
        </p:blipFill>
        <p:spPr bwMode="auto">
          <a:xfrm>
            <a:off x="5283804" y="335553"/>
            <a:ext cx="3713151" cy="4653135"/>
          </a:xfrm>
          <a:prstGeom prst="rect">
            <a:avLst/>
          </a:prstGeom>
          <a:noFill/>
        </p:spPr>
      </p:pic>
    </p:spTree>
    <p:extLst>
      <p:ext uri="{BB962C8B-B14F-4D97-AF65-F5344CB8AC3E}">
        <p14:creationId xmlns:p14="http://schemas.microsoft.com/office/powerpoint/2010/main" val="1923900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Effect transition="in" filter="wipe(left)">
                                      <p:cBhvr>
                                        <p:cTn id="7" dur="500"/>
                                        <p:tgtEl>
                                          <p:spTgt spid="2">
                                            <p:txEl>
                                              <p:pRg st="4" end="4"/>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xEl>
                                              <p:pRg st="6" end="6"/>
                                            </p:txEl>
                                          </p:spTgt>
                                        </p:tgtEl>
                                        <p:attrNameLst>
                                          <p:attrName>style.visibility</p:attrName>
                                        </p:attrNameLst>
                                      </p:cBhvr>
                                      <p:to>
                                        <p:strVal val="visible"/>
                                      </p:to>
                                    </p:set>
                                    <p:animEffect transition="in" filter="wipe(left)">
                                      <p:cBhvr>
                                        <p:cTn id="12" dur="500"/>
                                        <p:tgtEl>
                                          <p:spTgt spid="2">
                                            <p:txEl>
                                              <p:pRg st="6" end="6"/>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
                                            <p:txEl>
                                              <p:pRg st="8" end="8"/>
                                            </p:txEl>
                                          </p:spTgt>
                                        </p:tgtEl>
                                        <p:attrNameLst>
                                          <p:attrName>style.visibility</p:attrName>
                                        </p:attrNameLst>
                                      </p:cBhvr>
                                      <p:to>
                                        <p:strVal val="visible"/>
                                      </p:to>
                                    </p:set>
                                    <p:animEffect transition="in" filter="wipe(left)">
                                      <p:cBhvr>
                                        <p:cTn id="17" dur="500"/>
                                        <p:tgtEl>
                                          <p:spTgt spid="2">
                                            <p:txEl>
                                              <p:pRg st="8" end="8"/>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
                                            <p:txEl>
                                              <p:pRg st="10" end="10"/>
                                            </p:txEl>
                                          </p:spTgt>
                                        </p:tgtEl>
                                        <p:attrNameLst>
                                          <p:attrName>style.visibility</p:attrName>
                                        </p:attrNameLst>
                                      </p:cBhvr>
                                      <p:to>
                                        <p:strVal val="visible"/>
                                      </p:to>
                                    </p:set>
                                    <p:animEffect transition="in" filter="wipe(left)">
                                      <p:cBhvr>
                                        <p:cTn id="22" dur="500"/>
                                        <p:tgtEl>
                                          <p:spTgt spid="2">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flipH="1">
            <a:off x="8686800" y="274638"/>
            <a:ext cx="100042" cy="45719"/>
          </a:xfrm>
        </p:spPr>
        <p:txBody>
          <a:bodyPr>
            <a:normAutofit fontScale="90000"/>
          </a:bodyPr>
          <a:lstStyle/>
          <a:p>
            <a:r>
              <a:rPr lang="fr-FR" dirty="0" smtClean="0"/>
              <a:t> </a:t>
            </a:r>
            <a:endParaRPr lang="fr-FR" dirty="0"/>
          </a:p>
        </p:txBody>
      </p:sp>
      <p:sp>
        <p:nvSpPr>
          <p:cNvPr id="3" name="Espace réservé du contenu 2"/>
          <p:cNvSpPr>
            <a:spLocks noGrp="1"/>
          </p:cNvSpPr>
          <p:nvPr>
            <p:ph idx="1"/>
          </p:nvPr>
        </p:nvSpPr>
        <p:spPr>
          <a:xfrm>
            <a:off x="0" y="0"/>
            <a:ext cx="9144000" cy="6858000"/>
          </a:xfrm>
        </p:spPr>
        <p:txBody>
          <a:bodyPr>
            <a:normAutofit fontScale="70000" lnSpcReduction="20000"/>
          </a:bodyPr>
          <a:lstStyle/>
          <a:p>
            <a:pPr lvl="0" algn="ctr">
              <a:buNone/>
            </a:pPr>
            <a:r>
              <a:rPr lang="fr-FR" b="1" i="1" dirty="0" smtClean="0">
                <a:solidFill>
                  <a:srgbClr val="FF0000"/>
                </a:solidFill>
                <a:effectLst>
                  <a:glow rad="228600">
                    <a:schemeClr val="accent1">
                      <a:satMod val="175000"/>
                      <a:alpha val="40000"/>
                    </a:schemeClr>
                  </a:glow>
                </a:effectLst>
              </a:rPr>
              <a:t>Prescriptions et Recommandations</a:t>
            </a:r>
          </a:p>
          <a:p>
            <a:pPr lvl="0">
              <a:buNone/>
            </a:pPr>
            <a:r>
              <a:rPr lang="fr-FR" sz="2900" b="1" i="1" dirty="0" smtClean="0">
                <a:solidFill>
                  <a:srgbClr val="FF0000"/>
                </a:solidFill>
              </a:rPr>
              <a:t>Ne jamais </a:t>
            </a:r>
          </a:p>
          <a:p>
            <a:r>
              <a:rPr lang="fr-FR" sz="2000" b="1" i="1" dirty="0" smtClean="0"/>
              <a:t>Toucher un fil électrique coupé  qui traine au sol</a:t>
            </a:r>
          </a:p>
          <a:p>
            <a:r>
              <a:rPr lang="fr-FR" sz="2000" b="1" dirty="0" smtClean="0"/>
              <a:t>laisser les enfants jouer ou tirer sur les fils électriques</a:t>
            </a:r>
          </a:p>
          <a:p>
            <a:pPr lvl="0"/>
            <a:r>
              <a:rPr lang="fr-FR" sz="2000" b="1" dirty="0" smtClean="0"/>
              <a:t>toucher un appareil électrique sous tension, ni les cordons d'alimentation avec </a:t>
            </a:r>
          </a:p>
          <a:p>
            <a:pPr lvl="0">
              <a:buNone/>
            </a:pPr>
            <a:r>
              <a:rPr lang="fr-FR" sz="2000" b="1" dirty="0" smtClean="0"/>
              <a:t>	des mains mouillées (l’eau et l’électricité ne font pas bon ménage)</a:t>
            </a:r>
          </a:p>
          <a:p>
            <a:r>
              <a:rPr lang="fr-FR" sz="2000" b="1" dirty="0" smtClean="0"/>
              <a:t>installer de prise à l’intérieur d’une salle de bain.</a:t>
            </a:r>
          </a:p>
          <a:p>
            <a:r>
              <a:rPr lang="fr-FR" sz="2000" b="1" dirty="0" smtClean="0"/>
              <a:t>laisser les appareils électriques  à la portée des enfants.</a:t>
            </a:r>
          </a:p>
          <a:p>
            <a:r>
              <a:rPr lang="fr-FR" sz="2000" b="1" dirty="0" smtClean="0"/>
              <a:t>surcharger  les prises électriques avec des multiprises.</a:t>
            </a:r>
          </a:p>
          <a:p>
            <a:r>
              <a:rPr lang="fr-FR" sz="2000" b="1" dirty="0" smtClean="0"/>
              <a:t>utiliser des fils électriques dénudés.</a:t>
            </a:r>
          </a:p>
          <a:p>
            <a:r>
              <a:rPr lang="fr-FR" sz="2000" b="1" dirty="0" smtClean="0"/>
              <a:t>laisser de prolongateur (rallonge électrique) branché et non raccordé à un appareil. Si l'enfant le porte à sa bouche (et s’il n’est pas   marqué NF), il sera gravement brûlé. Il faut s’assurer que le matériel électrique comporte la marque CE ou NF.</a:t>
            </a:r>
            <a:endParaRPr lang="fr-FR" sz="2000" b="1" dirty="0" smtClean="0">
              <a:solidFill>
                <a:srgbClr val="C00000"/>
              </a:solidFill>
            </a:endParaRPr>
          </a:p>
          <a:p>
            <a:endParaRPr lang="fr-FR" sz="2000" b="1" dirty="0" smtClean="0"/>
          </a:p>
          <a:p>
            <a:pPr>
              <a:buNone/>
            </a:pPr>
            <a:r>
              <a:rPr lang="fr-FR" sz="2900" b="1" i="1" dirty="0" smtClean="0">
                <a:solidFill>
                  <a:srgbClr val="00B050"/>
                </a:solidFill>
              </a:rPr>
              <a:t>Veiller à </a:t>
            </a:r>
          </a:p>
          <a:p>
            <a:r>
              <a:rPr lang="fr-FR" sz="2000" b="1" dirty="0" smtClean="0"/>
              <a:t>Faire vérifier les installations   (prises,    interrupteurs... ) </a:t>
            </a:r>
          </a:p>
          <a:p>
            <a:pPr>
              <a:buNone/>
            </a:pPr>
            <a:r>
              <a:rPr lang="fr-FR" sz="2000" b="1" dirty="0" smtClean="0"/>
              <a:t>         par des  professionnels agréés car tout bricolage est interdit.</a:t>
            </a:r>
          </a:p>
          <a:p>
            <a:pPr lvl="0"/>
            <a:r>
              <a:rPr lang="fr-FR" sz="2000" b="1" dirty="0" smtClean="0"/>
              <a:t>remplacer les cordons, les interrupteurs et les prises endommagés </a:t>
            </a:r>
          </a:p>
          <a:p>
            <a:pPr lvl="0"/>
            <a:r>
              <a:rPr lang="fr-FR" sz="2000" b="1" dirty="0" smtClean="0"/>
              <a:t>débrancher les appareils électriques en cas d'orage et après chaque utilisation (sèche-cheveux, rasoir électrique  appareil d'épilation , chauffage mobile, fer à repasser...).</a:t>
            </a:r>
          </a:p>
          <a:p>
            <a:r>
              <a:rPr lang="fr-FR" sz="2000" b="1" dirty="0" smtClean="0"/>
              <a:t>réaliser une liaison équipotentielle qui va permettre de mettre au même potentiel  les masses des appareils  électriques et éléments conducteurs  de la salle d'eau.    En cas de défaut, la différence de potentiel est quasi nulle, il n'y a pas de  risque d'électrocution, au contact d'une de ces parties métalliques mise  accidentellement sous tension.</a:t>
            </a:r>
          </a:p>
          <a:p>
            <a:r>
              <a:rPr lang="fr-FR" sz="2000" b="1" dirty="0" smtClean="0"/>
              <a:t>Faire installer un système qui coupe le courant au moindre défaut  (disjoncteurs différentiels à haute sensibilité   qui sont obligatoires et  apportent une réelle sécurité.).</a:t>
            </a:r>
          </a:p>
          <a:p>
            <a:pPr lvl="0"/>
            <a:endParaRPr lang="fr-FR" sz="2000" b="1" dirty="0" smtClean="0"/>
          </a:p>
          <a:p>
            <a:pPr lvl="0">
              <a:buNone/>
            </a:pPr>
            <a:r>
              <a:rPr lang="fr-FR" sz="2900" b="1" i="1" dirty="0" smtClean="0">
                <a:solidFill>
                  <a:srgbClr val="FF0000"/>
                </a:solidFill>
              </a:rPr>
              <a:t>Pour éviter l’électrocution des enfants (dans le domestique)</a:t>
            </a:r>
          </a:p>
          <a:p>
            <a:pPr>
              <a:buNone/>
            </a:pPr>
            <a:r>
              <a:rPr lang="fr-FR" sz="2000" b="1" dirty="0" smtClean="0"/>
              <a:t>•  Faire installer des prises à éclipse dont  les orifices sont fermés en permanence .</a:t>
            </a:r>
          </a:p>
          <a:p>
            <a:pPr>
              <a:buNone/>
            </a:pPr>
            <a:r>
              <a:rPr lang="fr-FR" sz="2000" b="1" dirty="0" smtClean="0"/>
              <a:t>•  utiliser des cache-prises à ventouse ou à clé.</a:t>
            </a:r>
          </a:p>
          <a:p>
            <a:pPr>
              <a:buNone/>
            </a:pPr>
            <a:r>
              <a:rPr lang="fr-FR" sz="2000" b="1" dirty="0" smtClean="0"/>
              <a:t>•  Ne pas laisser de rallonge électrique branchée.</a:t>
            </a:r>
          </a:p>
          <a:p>
            <a:pPr>
              <a:buNone/>
            </a:pPr>
            <a:endParaRPr lang="fr-FR" sz="2000" dirty="0" smtClean="0"/>
          </a:p>
        </p:txBody>
      </p:sp>
      <p:pic>
        <p:nvPicPr>
          <p:cNvPr id="4" name="Picture 4"/>
          <p:cNvPicPr>
            <a:picLocks noChangeAspect="1" noChangeArrowheads="1"/>
          </p:cNvPicPr>
          <p:nvPr/>
        </p:nvPicPr>
        <p:blipFill>
          <a:blip r:embed="rId3" cstate="print"/>
          <a:srcRect/>
          <a:stretch>
            <a:fillRect/>
          </a:stretch>
        </p:blipFill>
        <p:spPr>
          <a:xfrm>
            <a:off x="6444208" y="5003435"/>
            <a:ext cx="2699792" cy="1854566"/>
          </a:xfrm>
          <a:prstGeom prst="rect">
            <a:avLst/>
          </a:prstGeom>
          <a:noFill/>
        </p:spPr>
      </p:pic>
      <p:pic>
        <p:nvPicPr>
          <p:cNvPr id="9" name="Picture 2" descr="Interdiction d'entrer"/>
          <p:cNvPicPr>
            <a:picLocks noChangeAspect="1" noChangeArrowheads="1"/>
          </p:cNvPicPr>
          <p:nvPr/>
        </p:nvPicPr>
        <p:blipFill>
          <a:blip r:embed="rId4" cstate="print"/>
          <a:srcRect t="22732" b="4019"/>
          <a:stretch>
            <a:fillRect/>
          </a:stretch>
        </p:blipFill>
        <p:spPr bwMode="auto">
          <a:xfrm>
            <a:off x="6444208" y="332656"/>
            <a:ext cx="1547663" cy="1602937"/>
          </a:xfrm>
          <a:prstGeom prst="rect">
            <a:avLst/>
          </a:prstGeom>
          <a:noFill/>
        </p:spPr>
      </p:pic>
      <p:pic>
        <p:nvPicPr>
          <p:cNvPr id="6" name="Picture 2"/>
          <p:cNvPicPr>
            <a:picLocks noGrp="1" noChangeAspect="1" noChangeArrowheads="1"/>
          </p:cNvPicPr>
          <p:nvPr/>
        </p:nvPicPr>
        <p:blipFill>
          <a:blip r:embed="rId5" cstate="print"/>
          <a:srcRect/>
          <a:stretch>
            <a:fillRect/>
          </a:stretch>
        </p:blipFill>
        <p:spPr bwMode="auto">
          <a:xfrm>
            <a:off x="6588224" y="2492896"/>
            <a:ext cx="1575048" cy="1368152"/>
          </a:xfrm>
          <a:prstGeom prst="rect">
            <a:avLst/>
          </a:prstGeom>
          <a:noFill/>
          <a:ln w="9525" algn="in">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checkerboard(across)">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heckerboard(across)">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checkerboard(across)">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checkerboard(across)">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checkerboard(across)">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checkerboard(across)">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checkerboard(across)">
                                      <p:cBhvr>
                                        <p:cTn id="37" dur="500"/>
                                        <p:tgtEl>
                                          <p:spTgt spid="3">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nodeType="click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Effect transition="in" filter="checkerboard(across)">
                                      <p:cBhvr>
                                        <p:cTn id="42" dur="500"/>
                                        <p:tgtEl>
                                          <p:spTgt spid="3">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nodeType="clickEffect">
                                  <p:stCondLst>
                                    <p:cond delay="0"/>
                                  </p:stCondLst>
                                  <p:childTnLst>
                                    <p:set>
                                      <p:cBhvr>
                                        <p:cTn id="46" dur="1" fill="hold">
                                          <p:stCondLst>
                                            <p:cond delay="0"/>
                                          </p:stCondLst>
                                        </p:cTn>
                                        <p:tgtEl>
                                          <p:spTgt spid="3">
                                            <p:txEl>
                                              <p:pRg st="8" end="8"/>
                                            </p:txEl>
                                          </p:spTgt>
                                        </p:tgtEl>
                                        <p:attrNameLst>
                                          <p:attrName>style.visibility</p:attrName>
                                        </p:attrNameLst>
                                      </p:cBhvr>
                                      <p:to>
                                        <p:strVal val="visible"/>
                                      </p:to>
                                    </p:set>
                                    <p:animEffect transition="in" filter="checkerboard(across)">
                                      <p:cBhvr>
                                        <p:cTn id="47" dur="500"/>
                                        <p:tgtEl>
                                          <p:spTgt spid="3">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5" presetClass="entr" presetSubtype="10" fill="hold" nodeType="clickEffect">
                                  <p:stCondLst>
                                    <p:cond delay="0"/>
                                  </p:stCondLst>
                                  <p:childTnLst>
                                    <p:set>
                                      <p:cBhvr>
                                        <p:cTn id="51" dur="1" fill="hold">
                                          <p:stCondLst>
                                            <p:cond delay="0"/>
                                          </p:stCondLst>
                                        </p:cTn>
                                        <p:tgtEl>
                                          <p:spTgt spid="3">
                                            <p:txEl>
                                              <p:pRg st="9" end="9"/>
                                            </p:txEl>
                                          </p:spTgt>
                                        </p:tgtEl>
                                        <p:attrNameLst>
                                          <p:attrName>style.visibility</p:attrName>
                                        </p:attrNameLst>
                                      </p:cBhvr>
                                      <p:to>
                                        <p:strVal val="visible"/>
                                      </p:to>
                                    </p:set>
                                    <p:animEffect transition="in" filter="checkerboard(across)">
                                      <p:cBhvr>
                                        <p:cTn id="52" dur="500"/>
                                        <p:tgtEl>
                                          <p:spTgt spid="3">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5" presetClass="entr" presetSubtype="10" fill="hold" nodeType="clickEffect">
                                  <p:stCondLst>
                                    <p:cond delay="0"/>
                                  </p:stCondLst>
                                  <p:childTnLst>
                                    <p:set>
                                      <p:cBhvr>
                                        <p:cTn id="56" dur="1" fill="hold">
                                          <p:stCondLst>
                                            <p:cond delay="0"/>
                                          </p:stCondLst>
                                        </p:cTn>
                                        <p:tgtEl>
                                          <p:spTgt spid="3">
                                            <p:txEl>
                                              <p:pRg st="10" end="10"/>
                                            </p:txEl>
                                          </p:spTgt>
                                        </p:tgtEl>
                                        <p:attrNameLst>
                                          <p:attrName>style.visibility</p:attrName>
                                        </p:attrNameLst>
                                      </p:cBhvr>
                                      <p:to>
                                        <p:strVal val="visible"/>
                                      </p:to>
                                    </p:set>
                                    <p:animEffect transition="in" filter="checkerboard(across)">
                                      <p:cBhvr>
                                        <p:cTn id="57" dur="500"/>
                                        <p:tgtEl>
                                          <p:spTgt spid="3">
                                            <p:txEl>
                                              <p:pRg st="10" end="1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5" presetClass="entr" presetSubtype="10" fill="hold" nodeType="clickEffect">
                                  <p:stCondLst>
                                    <p:cond delay="0"/>
                                  </p:stCondLst>
                                  <p:childTnLst>
                                    <p:set>
                                      <p:cBhvr>
                                        <p:cTn id="61" dur="1" fill="hold">
                                          <p:stCondLst>
                                            <p:cond delay="0"/>
                                          </p:stCondLst>
                                        </p:cTn>
                                        <p:tgtEl>
                                          <p:spTgt spid="3">
                                            <p:txEl>
                                              <p:pRg st="12" end="12"/>
                                            </p:txEl>
                                          </p:spTgt>
                                        </p:tgtEl>
                                        <p:attrNameLst>
                                          <p:attrName>style.visibility</p:attrName>
                                        </p:attrNameLst>
                                      </p:cBhvr>
                                      <p:to>
                                        <p:strVal val="visible"/>
                                      </p:to>
                                    </p:set>
                                    <p:animEffect transition="in" filter="checkerboard(across)">
                                      <p:cBhvr>
                                        <p:cTn id="62" dur="500"/>
                                        <p:tgtEl>
                                          <p:spTgt spid="3">
                                            <p:txEl>
                                              <p:pRg st="12" end="12"/>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5" presetClass="entr" presetSubtype="1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checkerboard(across)">
                                      <p:cBhvr>
                                        <p:cTn id="67" dur="500"/>
                                        <p:tgtEl>
                                          <p:spTgt spid="6"/>
                                        </p:tgtEl>
                                      </p:cBhvr>
                                    </p:animEffect>
                                  </p:childTnLst>
                                </p:cTn>
                              </p:par>
                            </p:childTnLst>
                          </p:cTn>
                        </p:par>
                      </p:childTnLst>
                    </p:cTn>
                  </p:par>
                  <p:par>
                    <p:cTn id="68" fill="hold">
                      <p:stCondLst>
                        <p:cond delay="indefinite"/>
                      </p:stCondLst>
                      <p:childTnLst>
                        <p:par>
                          <p:cTn id="69" fill="hold">
                            <p:stCondLst>
                              <p:cond delay="0"/>
                            </p:stCondLst>
                            <p:childTnLst>
                              <p:par>
                                <p:cTn id="70" presetID="5" presetClass="entr" presetSubtype="10" fill="hold" nodeType="clickEffect">
                                  <p:stCondLst>
                                    <p:cond delay="0"/>
                                  </p:stCondLst>
                                  <p:childTnLst>
                                    <p:set>
                                      <p:cBhvr>
                                        <p:cTn id="71" dur="1" fill="hold">
                                          <p:stCondLst>
                                            <p:cond delay="0"/>
                                          </p:stCondLst>
                                        </p:cTn>
                                        <p:tgtEl>
                                          <p:spTgt spid="3">
                                            <p:txEl>
                                              <p:pRg st="13" end="13"/>
                                            </p:txEl>
                                          </p:spTgt>
                                        </p:tgtEl>
                                        <p:attrNameLst>
                                          <p:attrName>style.visibility</p:attrName>
                                        </p:attrNameLst>
                                      </p:cBhvr>
                                      <p:to>
                                        <p:strVal val="visible"/>
                                      </p:to>
                                    </p:set>
                                    <p:animEffect transition="in" filter="checkerboard(across)">
                                      <p:cBhvr>
                                        <p:cTn id="72" dur="500"/>
                                        <p:tgtEl>
                                          <p:spTgt spid="3">
                                            <p:txEl>
                                              <p:pRg st="13" end="13"/>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5" presetClass="entr" presetSubtype="10" fill="hold" nodeType="clickEffect">
                                  <p:stCondLst>
                                    <p:cond delay="0"/>
                                  </p:stCondLst>
                                  <p:childTnLst>
                                    <p:set>
                                      <p:cBhvr>
                                        <p:cTn id="76" dur="1" fill="hold">
                                          <p:stCondLst>
                                            <p:cond delay="0"/>
                                          </p:stCondLst>
                                        </p:cTn>
                                        <p:tgtEl>
                                          <p:spTgt spid="3">
                                            <p:txEl>
                                              <p:pRg st="14" end="14"/>
                                            </p:txEl>
                                          </p:spTgt>
                                        </p:tgtEl>
                                        <p:attrNameLst>
                                          <p:attrName>style.visibility</p:attrName>
                                        </p:attrNameLst>
                                      </p:cBhvr>
                                      <p:to>
                                        <p:strVal val="visible"/>
                                      </p:to>
                                    </p:set>
                                    <p:animEffect transition="in" filter="checkerboard(across)">
                                      <p:cBhvr>
                                        <p:cTn id="77" dur="500"/>
                                        <p:tgtEl>
                                          <p:spTgt spid="3">
                                            <p:txEl>
                                              <p:pRg st="14" end="14"/>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5" presetClass="entr" presetSubtype="10" fill="hold" nodeType="clickEffect">
                                  <p:stCondLst>
                                    <p:cond delay="0"/>
                                  </p:stCondLst>
                                  <p:childTnLst>
                                    <p:set>
                                      <p:cBhvr>
                                        <p:cTn id="81" dur="1" fill="hold">
                                          <p:stCondLst>
                                            <p:cond delay="0"/>
                                          </p:stCondLst>
                                        </p:cTn>
                                        <p:tgtEl>
                                          <p:spTgt spid="3">
                                            <p:txEl>
                                              <p:pRg st="15" end="15"/>
                                            </p:txEl>
                                          </p:spTgt>
                                        </p:tgtEl>
                                        <p:attrNameLst>
                                          <p:attrName>style.visibility</p:attrName>
                                        </p:attrNameLst>
                                      </p:cBhvr>
                                      <p:to>
                                        <p:strVal val="visible"/>
                                      </p:to>
                                    </p:set>
                                    <p:animEffect transition="in" filter="checkerboard(across)">
                                      <p:cBhvr>
                                        <p:cTn id="82" dur="500"/>
                                        <p:tgtEl>
                                          <p:spTgt spid="3">
                                            <p:txEl>
                                              <p:pRg st="15" end="15"/>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5" presetClass="entr" presetSubtype="10" fill="hold" nodeType="clickEffect">
                                  <p:stCondLst>
                                    <p:cond delay="0"/>
                                  </p:stCondLst>
                                  <p:childTnLst>
                                    <p:set>
                                      <p:cBhvr>
                                        <p:cTn id="86" dur="1" fill="hold">
                                          <p:stCondLst>
                                            <p:cond delay="0"/>
                                          </p:stCondLst>
                                        </p:cTn>
                                        <p:tgtEl>
                                          <p:spTgt spid="3">
                                            <p:txEl>
                                              <p:pRg st="16" end="16"/>
                                            </p:txEl>
                                          </p:spTgt>
                                        </p:tgtEl>
                                        <p:attrNameLst>
                                          <p:attrName>style.visibility</p:attrName>
                                        </p:attrNameLst>
                                      </p:cBhvr>
                                      <p:to>
                                        <p:strVal val="visible"/>
                                      </p:to>
                                    </p:set>
                                    <p:animEffect transition="in" filter="checkerboard(across)">
                                      <p:cBhvr>
                                        <p:cTn id="87" dur="500"/>
                                        <p:tgtEl>
                                          <p:spTgt spid="3">
                                            <p:txEl>
                                              <p:pRg st="16" end="16"/>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5" presetClass="entr" presetSubtype="10" fill="hold" nodeType="clickEffect">
                                  <p:stCondLst>
                                    <p:cond delay="0"/>
                                  </p:stCondLst>
                                  <p:childTnLst>
                                    <p:set>
                                      <p:cBhvr>
                                        <p:cTn id="91" dur="1" fill="hold">
                                          <p:stCondLst>
                                            <p:cond delay="0"/>
                                          </p:stCondLst>
                                        </p:cTn>
                                        <p:tgtEl>
                                          <p:spTgt spid="3">
                                            <p:txEl>
                                              <p:pRg st="17" end="17"/>
                                            </p:txEl>
                                          </p:spTgt>
                                        </p:tgtEl>
                                        <p:attrNameLst>
                                          <p:attrName>style.visibility</p:attrName>
                                        </p:attrNameLst>
                                      </p:cBhvr>
                                      <p:to>
                                        <p:strVal val="visible"/>
                                      </p:to>
                                    </p:set>
                                    <p:animEffect transition="in" filter="checkerboard(across)">
                                      <p:cBhvr>
                                        <p:cTn id="92" dur="500"/>
                                        <p:tgtEl>
                                          <p:spTgt spid="3">
                                            <p:txEl>
                                              <p:pRg st="17" end="17"/>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5" presetClass="entr" presetSubtype="10" fill="hold" nodeType="clickEffect">
                                  <p:stCondLst>
                                    <p:cond delay="0"/>
                                  </p:stCondLst>
                                  <p:childTnLst>
                                    <p:set>
                                      <p:cBhvr>
                                        <p:cTn id="96" dur="1" fill="hold">
                                          <p:stCondLst>
                                            <p:cond delay="0"/>
                                          </p:stCondLst>
                                        </p:cTn>
                                        <p:tgtEl>
                                          <p:spTgt spid="3">
                                            <p:txEl>
                                              <p:pRg st="18" end="18"/>
                                            </p:txEl>
                                          </p:spTgt>
                                        </p:tgtEl>
                                        <p:attrNameLst>
                                          <p:attrName>style.visibility</p:attrName>
                                        </p:attrNameLst>
                                      </p:cBhvr>
                                      <p:to>
                                        <p:strVal val="visible"/>
                                      </p:to>
                                    </p:set>
                                    <p:animEffect transition="in" filter="checkerboard(across)">
                                      <p:cBhvr>
                                        <p:cTn id="97" dur="500"/>
                                        <p:tgtEl>
                                          <p:spTgt spid="3">
                                            <p:txEl>
                                              <p:pRg st="18" end="18"/>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5" presetClass="entr" presetSubtype="10" fill="hold" nodeType="clickEffect">
                                  <p:stCondLst>
                                    <p:cond delay="0"/>
                                  </p:stCondLst>
                                  <p:childTnLst>
                                    <p:set>
                                      <p:cBhvr>
                                        <p:cTn id="101" dur="1" fill="hold">
                                          <p:stCondLst>
                                            <p:cond delay="0"/>
                                          </p:stCondLst>
                                        </p:cTn>
                                        <p:tgtEl>
                                          <p:spTgt spid="3">
                                            <p:txEl>
                                              <p:pRg st="20" end="20"/>
                                            </p:txEl>
                                          </p:spTgt>
                                        </p:tgtEl>
                                        <p:attrNameLst>
                                          <p:attrName>style.visibility</p:attrName>
                                        </p:attrNameLst>
                                      </p:cBhvr>
                                      <p:to>
                                        <p:strVal val="visible"/>
                                      </p:to>
                                    </p:set>
                                    <p:animEffect transition="in" filter="checkerboard(across)">
                                      <p:cBhvr>
                                        <p:cTn id="102" dur="500"/>
                                        <p:tgtEl>
                                          <p:spTgt spid="3">
                                            <p:txEl>
                                              <p:pRg st="20" end="20"/>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55" presetClass="entr" presetSubtype="0" fill="hold" nodeType="clickEffect">
                                  <p:stCondLst>
                                    <p:cond delay="0"/>
                                  </p:stCondLst>
                                  <p:childTnLst>
                                    <p:set>
                                      <p:cBhvr>
                                        <p:cTn id="106" dur="1" fill="hold">
                                          <p:stCondLst>
                                            <p:cond delay="0"/>
                                          </p:stCondLst>
                                        </p:cTn>
                                        <p:tgtEl>
                                          <p:spTgt spid="4"/>
                                        </p:tgtEl>
                                        <p:attrNameLst>
                                          <p:attrName>style.visibility</p:attrName>
                                        </p:attrNameLst>
                                      </p:cBhvr>
                                      <p:to>
                                        <p:strVal val="visible"/>
                                      </p:to>
                                    </p:set>
                                    <p:anim calcmode="lin" valueType="num">
                                      <p:cBhvr>
                                        <p:cTn id="107" dur="500" fill="hold"/>
                                        <p:tgtEl>
                                          <p:spTgt spid="4"/>
                                        </p:tgtEl>
                                        <p:attrNameLst>
                                          <p:attrName>ppt_w</p:attrName>
                                        </p:attrNameLst>
                                      </p:cBhvr>
                                      <p:tavLst>
                                        <p:tav tm="0">
                                          <p:val>
                                            <p:strVal val="#ppt_w*0.70"/>
                                          </p:val>
                                        </p:tav>
                                        <p:tav tm="100000">
                                          <p:val>
                                            <p:strVal val="#ppt_w"/>
                                          </p:val>
                                        </p:tav>
                                      </p:tavLst>
                                    </p:anim>
                                    <p:anim calcmode="lin" valueType="num">
                                      <p:cBhvr>
                                        <p:cTn id="108" dur="500" fill="hold"/>
                                        <p:tgtEl>
                                          <p:spTgt spid="4"/>
                                        </p:tgtEl>
                                        <p:attrNameLst>
                                          <p:attrName>ppt_h</p:attrName>
                                        </p:attrNameLst>
                                      </p:cBhvr>
                                      <p:tavLst>
                                        <p:tav tm="0">
                                          <p:val>
                                            <p:strVal val="#ppt_h"/>
                                          </p:val>
                                        </p:tav>
                                        <p:tav tm="100000">
                                          <p:val>
                                            <p:strVal val="#ppt_h"/>
                                          </p:val>
                                        </p:tav>
                                      </p:tavLst>
                                    </p:anim>
                                    <p:animEffect transition="in" filter="fade">
                                      <p:cBhvr>
                                        <p:cTn id="109" dur="500"/>
                                        <p:tgtEl>
                                          <p:spTgt spid="4"/>
                                        </p:tgtEl>
                                      </p:cBhvr>
                                    </p:animEffect>
                                  </p:childTnLst>
                                </p:cTn>
                              </p:par>
                            </p:childTnLst>
                          </p:cTn>
                        </p:par>
                      </p:childTnLst>
                    </p:cTn>
                  </p:par>
                  <p:par>
                    <p:cTn id="110" fill="hold">
                      <p:stCondLst>
                        <p:cond delay="indefinite"/>
                      </p:stCondLst>
                      <p:childTnLst>
                        <p:par>
                          <p:cTn id="111" fill="hold">
                            <p:stCondLst>
                              <p:cond delay="0"/>
                            </p:stCondLst>
                            <p:childTnLst>
                              <p:par>
                                <p:cTn id="112" presetID="5" presetClass="entr" presetSubtype="10" fill="hold" nodeType="clickEffect">
                                  <p:stCondLst>
                                    <p:cond delay="0"/>
                                  </p:stCondLst>
                                  <p:childTnLst>
                                    <p:set>
                                      <p:cBhvr>
                                        <p:cTn id="113" dur="1" fill="hold">
                                          <p:stCondLst>
                                            <p:cond delay="0"/>
                                          </p:stCondLst>
                                        </p:cTn>
                                        <p:tgtEl>
                                          <p:spTgt spid="3">
                                            <p:txEl>
                                              <p:pRg st="21" end="21"/>
                                            </p:txEl>
                                          </p:spTgt>
                                        </p:tgtEl>
                                        <p:attrNameLst>
                                          <p:attrName>style.visibility</p:attrName>
                                        </p:attrNameLst>
                                      </p:cBhvr>
                                      <p:to>
                                        <p:strVal val="visible"/>
                                      </p:to>
                                    </p:set>
                                    <p:animEffect transition="in" filter="checkerboard(across)">
                                      <p:cBhvr>
                                        <p:cTn id="114" dur="500"/>
                                        <p:tgtEl>
                                          <p:spTgt spid="3">
                                            <p:txEl>
                                              <p:pRg st="21" end="21"/>
                                            </p:txEl>
                                          </p:spTgt>
                                        </p:tgtEl>
                                      </p:cBhvr>
                                    </p:animEffect>
                                  </p:childTnLst>
                                </p:cTn>
                              </p:par>
                            </p:childTnLst>
                          </p:cTn>
                        </p:par>
                      </p:childTnLst>
                    </p:cTn>
                  </p:par>
                  <p:par>
                    <p:cTn id="115" fill="hold">
                      <p:stCondLst>
                        <p:cond delay="indefinite"/>
                      </p:stCondLst>
                      <p:childTnLst>
                        <p:par>
                          <p:cTn id="116" fill="hold">
                            <p:stCondLst>
                              <p:cond delay="0"/>
                            </p:stCondLst>
                            <p:childTnLst>
                              <p:par>
                                <p:cTn id="117" presetID="5" presetClass="entr" presetSubtype="10" fill="hold" nodeType="clickEffect">
                                  <p:stCondLst>
                                    <p:cond delay="0"/>
                                  </p:stCondLst>
                                  <p:childTnLst>
                                    <p:set>
                                      <p:cBhvr>
                                        <p:cTn id="118" dur="1" fill="hold">
                                          <p:stCondLst>
                                            <p:cond delay="0"/>
                                          </p:stCondLst>
                                        </p:cTn>
                                        <p:tgtEl>
                                          <p:spTgt spid="3">
                                            <p:txEl>
                                              <p:pRg st="22" end="22"/>
                                            </p:txEl>
                                          </p:spTgt>
                                        </p:tgtEl>
                                        <p:attrNameLst>
                                          <p:attrName>style.visibility</p:attrName>
                                        </p:attrNameLst>
                                      </p:cBhvr>
                                      <p:to>
                                        <p:strVal val="visible"/>
                                      </p:to>
                                    </p:set>
                                    <p:animEffect transition="in" filter="checkerboard(across)">
                                      <p:cBhvr>
                                        <p:cTn id="119" dur="500"/>
                                        <p:tgtEl>
                                          <p:spTgt spid="3">
                                            <p:txEl>
                                              <p:pRg st="22" end="22"/>
                                            </p:txEl>
                                          </p:spTgt>
                                        </p:tgtEl>
                                      </p:cBhvr>
                                    </p:animEffect>
                                  </p:childTnLst>
                                </p:cTn>
                              </p:par>
                            </p:childTnLst>
                          </p:cTn>
                        </p:par>
                      </p:childTnLst>
                    </p:cTn>
                  </p:par>
                  <p:par>
                    <p:cTn id="120" fill="hold">
                      <p:stCondLst>
                        <p:cond delay="indefinite"/>
                      </p:stCondLst>
                      <p:childTnLst>
                        <p:par>
                          <p:cTn id="121" fill="hold">
                            <p:stCondLst>
                              <p:cond delay="0"/>
                            </p:stCondLst>
                            <p:childTnLst>
                              <p:par>
                                <p:cTn id="122" presetID="5" presetClass="entr" presetSubtype="10" fill="hold" nodeType="clickEffect">
                                  <p:stCondLst>
                                    <p:cond delay="0"/>
                                  </p:stCondLst>
                                  <p:childTnLst>
                                    <p:set>
                                      <p:cBhvr>
                                        <p:cTn id="123" dur="1" fill="hold">
                                          <p:stCondLst>
                                            <p:cond delay="0"/>
                                          </p:stCondLst>
                                        </p:cTn>
                                        <p:tgtEl>
                                          <p:spTgt spid="3">
                                            <p:txEl>
                                              <p:pRg st="23" end="23"/>
                                            </p:txEl>
                                          </p:spTgt>
                                        </p:tgtEl>
                                        <p:attrNameLst>
                                          <p:attrName>style.visibility</p:attrName>
                                        </p:attrNameLst>
                                      </p:cBhvr>
                                      <p:to>
                                        <p:strVal val="visible"/>
                                      </p:to>
                                    </p:set>
                                    <p:animEffect transition="in" filter="checkerboard(across)">
                                      <p:cBhvr>
                                        <p:cTn id="124" dur="500"/>
                                        <p:tgtEl>
                                          <p:spTgt spid="3">
                                            <p:txEl>
                                              <p:pRg st="23" end="2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41" name="Rectangle 1"/>
          <p:cNvSpPr>
            <a:spLocks noChangeArrowheads="1"/>
          </p:cNvSpPr>
          <p:nvPr/>
        </p:nvSpPr>
        <p:spPr bwMode="auto">
          <a:xfrm>
            <a:off x="0" y="498152"/>
            <a:ext cx="9144000" cy="378565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indent="447675" algn="just" fontAlgn="base">
              <a:spcBef>
                <a:spcPct val="0"/>
              </a:spcBef>
              <a:spcAft>
                <a:spcPct val="0"/>
              </a:spcAft>
            </a:pPr>
            <a:r>
              <a:rPr lang="fr-FR" sz="3200" b="1" i="1" u="sng" dirty="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Les effets indirects du courant électrique</a:t>
            </a:r>
          </a:p>
          <a:p>
            <a:pPr lvl="0" indent="447675" algn="just" fontAlgn="base">
              <a:spcBef>
                <a:spcPct val="0"/>
              </a:spcBef>
              <a:spcAft>
                <a:spcPct val="0"/>
              </a:spcAft>
            </a:pPr>
            <a:endParaRPr kumimoji="0" lang="fr-FR" sz="3200" b="1" i="1" u="sng" strike="noStrike" cap="none" normalizeH="0" baseline="0" dirty="0" smtClean="0">
              <a:ln>
                <a:noFill/>
              </a:ln>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endParaRPr>
          </a:p>
          <a:p>
            <a:pPr marL="0" marR="0" lvl="0" indent="447675" algn="just" defTabSz="914400" rtl="0" eaLnBrk="1" fontAlgn="base" latinLnBrk="0" hangingPunct="1">
              <a:lnSpc>
                <a:spcPct val="100000"/>
              </a:lnSpc>
              <a:spcBef>
                <a:spcPct val="0"/>
              </a:spcBef>
              <a:spcAft>
                <a:spcPct val="0"/>
              </a:spcAft>
              <a:buClrTx/>
              <a:buSzTx/>
              <a:buFontTx/>
              <a:buNone/>
              <a:tabLst/>
            </a:pPr>
            <a:endParaRPr kumimoji="0" lang="fr-FR" sz="3200" b="0" i="1" u="none" strike="noStrike" cap="none" normalizeH="0" baseline="0" dirty="0" smtClean="0">
              <a:ln>
                <a:noFill/>
              </a:ln>
              <a:solidFill>
                <a:srgbClr val="FF0000"/>
              </a:solidFill>
              <a:effectLst>
                <a:glow rad="228600">
                  <a:schemeClr val="accent1">
                    <a:satMod val="175000"/>
                    <a:alpha val="40000"/>
                  </a:schemeClr>
                </a:glow>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24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1-</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Effets du champ électromagnétique-ondes hertziennes</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a:p>
            <a:pPr lvl="0" indent="447675" algn="just" eaLnBrk="0" fontAlgn="base" hangingPunct="0">
              <a:spcBef>
                <a:spcPct val="0"/>
              </a:spcBef>
              <a:spcAft>
                <a:spcPct val="0"/>
              </a:spcAft>
            </a:pPr>
            <a:r>
              <a:rPr lang="fr-FR" sz="2400" dirty="0" smtClean="0">
                <a:solidFill>
                  <a:srgbClr val="FF0000"/>
                </a:solidFill>
                <a:latin typeface="Arial" pitchFamily="34" charset="0"/>
                <a:ea typeface="Times New Roman" pitchFamily="18" charset="0"/>
                <a:cs typeface="Arial" pitchFamily="34" charset="0"/>
              </a:rPr>
              <a:t>2</a:t>
            </a:r>
            <a:r>
              <a:rPr kumimoji="0" lang="fr-FR" sz="24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a:t>
            </a:r>
            <a:r>
              <a:rPr lang="fr-FR" sz="2400" dirty="0" smtClean="0">
                <a:latin typeface="Arial" pitchFamily="34" charset="0"/>
                <a:ea typeface="Times New Roman" pitchFamily="18" charset="0"/>
                <a:cs typeface="Arial" pitchFamily="34" charset="0"/>
              </a:rPr>
              <a:t>Effets des Bruits</a:t>
            </a:r>
            <a:endPar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a:p>
            <a:pPr lvl="0" indent="447675" algn="just" eaLnBrk="0" fontAlgn="base" hangingPunct="0">
              <a:spcBef>
                <a:spcPct val="0"/>
              </a:spcBef>
              <a:spcAft>
                <a:spcPct val="0"/>
              </a:spcAft>
            </a:pPr>
            <a:r>
              <a:rPr lang="fr-FR" sz="2400" dirty="0" smtClean="0">
                <a:solidFill>
                  <a:srgbClr val="FF0000"/>
                </a:solidFill>
                <a:latin typeface="Arial" pitchFamily="34" charset="0"/>
                <a:ea typeface="Times New Roman" pitchFamily="18" charset="0"/>
                <a:cs typeface="Arial" pitchFamily="34" charset="0"/>
              </a:rPr>
              <a:t>3-</a:t>
            </a:r>
            <a:r>
              <a:rPr lang="fr-FR" sz="2400" dirty="0" smtClean="0">
                <a:latin typeface="Arial" pitchFamily="34" charset="0"/>
                <a:ea typeface="Times New Roman" pitchFamily="18" charset="0"/>
                <a:cs typeface="Arial" pitchFamily="34" charset="0"/>
              </a:rPr>
              <a:t>Effets </a:t>
            </a:r>
            <a:r>
              <a:rPr lang="fr-FR" sz="2400" dirty="0">
                <a:latin typeface="Arial" pitchFamily="34" charset="0"/>
                <a:ea typeface="Times New Roman" pitchFamily="18" charset="0"/>
                <a:cs typeface="Arial" pitchFamily="34" charset="0"/>
              </a:rPr>
              <a:t>des</a:t>
            </a:r>
            <a:r>
              <a:rPr lang="fr-FR" sz="2400" dirty="0" smtClean="0">
                <a:solidFill>
                  <a:srgbClr val="FF0000"/>
                </a:solidFill>
                <a:latin typeface="Arial" pitchFamily="34" charset="0"/>
                <a:ea typeface="Times New Roman" pitchFamily="18" charset="0"/>
                <a:cs typeface="Arial" pitchFamily="34" charset="0"/>
              </a:rPr>
              <a:t> </a:t>
            </a:r>
            <a:r>
              <a:rPr lang="fr-FR" sz="2400" dirty="0" smtClean="0">
                <a:latin typeface="Arial" pitchFamily="34" charset="0"/>
                <a:ea typeface="Times New Roman" pitchFamily="18" charset="0"/>
                <a:cs typeface="Arial" pitchFamily="34" charset="0"/>
              </a:rPr>
              <a:t>V</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ibrations</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a:p>
            <a:pPr lvl="0" indent="447675" algn="just" eaLnBrk="0" fontAlgn="base" hangingPunct="0">
              <a:spcBef>
                <a:spcPct val="0"/>
              </a:spcBef>
              <a:spcAft>
                <a:spcPct val="0"/>
              </a:spcAft>
            </a:pPr>
            <a:r>
              <a:rPr kumimoji="0" lang="fr-FR" sz="24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4-</a:t>
            </a:r>
            <a:r>
              <a:rPr lang="fr-FR" sz="2400" dirty="0" smtClean="0">
                <a:latin typeface="Arial" pitchFamily="34" charset="0"/>
                <a:ea typeface="Times New Roman" pitchFamily="18" charset="0"/>
                <a:cs typeface="Arial" pitchFamily="34" charset="0"/>
              </a:rPr>
              <a:t>Effets des</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incendies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a:p>
            <a:pPr lvl="0" indent="447675" algn="just" eaLnBrk="0" fontAlgn="base" hangingPunct="0">
              <a:spcBef>
                <a:spcPct val="0"/>
              </a:spcBef>
              <a:spcAft>
                <a:spcPct val="0"/>
              </a:spcAft>
            </a:pPr>
            <a:r>
              <a:rPr lang="fr-FR" sz="2400" dirty="0" smtClean="0">
                <a:solidFill>
                  <a:srgbClr val="FF0000"/>
                </a:solidFill>
                <a:latin typeface="Arial" pitchFamily="34" charset="0"/>
                <a:ea typeface="Times New Roman" pitchFamily="18" charset="0"/>
                <a:cs typeface="Arial" pitchFamily="34" charset="0"/>
              </a:rPr>
              <a:t>5-</a:t>
            </a:r>
            <a:r>
              <a:rPr lang="fr-FR" sz="2400" dirty="0" smtClean="0">
                <a:latin typeface="Arial" pitchFamily="34" charset="0"/>
                <a:ea typeface="Times New Roman" pitchFamily="18" charset="0"/>
                <a:cs typeface="Arial" pitchFamily="34" charset="0"/>
              </a:rPr>
              <a:t>Effets des</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matières nuisibles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a:p>
            <a:pPr lvl="0" indent="447675" algn="just" eaLnBrk="0" fontAlgn="base" hangingPunct="0">
              <a:spcBef>
                <a:spcPct val="0"/>
              </a:spcBef>
              <a:spcAft>
                <a:spcPct val="0"/>
              </a:spcAft>
            </a:pPr>
            <a:r>
              <a:rPr lang="fr-FR" sz="2400" dirty="0" smtClean="0">
                <a:solidFill>
                  <a:srgbClr val="FF0000"/>
                </a:solidFill>
                <a:latin typeface="Arial" pitchFamily="34" charset="0"/>
                <a:ea typeface="Times New Roman" pitchFamily="18" charset="0"/>
                <a:cs typeface="Arial" pitchFamily="34" charset="0"/>
              </a:rPr>
              <a:t>6-</a:t>
            </a:r>
            <a:r>
              <a:rPr lang="fr-FR" sz="2400" dirty="0" smtClean="0">
                <a:latin typeface="Arial" pitchFamily="34" charset="0"/>
                <a:ea typeface="Times New Roman" pitchFamily="18" charset="0"/>
                <a:cs typeface="Arial" pitchFamily="34" charset="0"/>
              </a:rPr>
              <a:t>Effets des</a:t>
            </a:r>
            <a:r>
              <a:rPr kumimoji="0" lang="fr-FR" sz="24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explosions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28991913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1441">
                                            <p:txEl>
                                              <p:pRg st="3" end="3"/>
                                            </p:txEl>
                                          </p:spTgt>
                                        </p:tgtEl>
                                        <p:attrNameLst>
                                          <p:attrName>style.visibility</p:attrName>
                                        </p:attrNameLst>
                                      </p:cBhvr>
                                      <p:to>
                                        <p:strVal val="visible"/>
                                      </p:to>
                                    </p:set>
                                    <p:animEffect transition="in" filter="checkerboard(across)">
                                      <p:cBhvr>
                                        <p:cTn id="7" dur="500"/>
                                        <p:tgtEl>
                                          <p:spTgt spid="61441">
                                            <p:txEl>
                                              <p:pRg st="3" end="3"/>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61441">
                                            <p:txEl>
                                              <p:pRg st="4" end="4"/>
                                            </p:txEl>
                                          </p:spTgt>
                                        </p:tgtEl>
                                        <p:attrNameLst>
                                          <p:attrName>style.visibility</p:attrName>
                                        </p:attrNameLst>
                                      </p:cBhvr>
                                      <p:to>
                                        <p:strVal val="visible"/>
                                      </p:to>
                                    </p:set>
                                    <p:animEffect transition="in" filter="checkerboard(across)">
                                      <p:cBhvr>
                                        <p:cTn id="11" dur="500"/>
                                        <p:tgtEl>
                                          <p:spTgt spid="61441">
                                            <p:txEl>
                                              <p:pRg st="4" end="4"/>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441">
                                            <p:txEl>
                                              <p:pRg st="5" end="5"/>
                                            </p:txEl>
                                          </p:spTgt>
                                        </p:tgtEl>
                                        <p:attrNameLst>
                                          <p:attrName>style.visibility</p:attrName>
                                        </p:attrNameLst>
                                      </p:cBhvr>
                                      <p:to>
                                        <p:strVal val="visible"/>
                                      </p:to>
                                    </p:set>
                                    <p:animEffect transition="in" filter="checkerboard(across)">
                                      <p:cBhvr>
                                        <p:cTn id="15" dur="500"/>
                                        <p:tgtEl>
                                          <p:spTgt spid="61441">
                                            <p:txEl>
                                              <p:pRg st="5" end="5"/>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61441">
                                            <p:txEl>
                                              <p:pRg st="6" end="6"/>
                                            </p:txEl>
                                          </p:spTgt>
                                        </p:tgtEl>
                                        <p:attrNameLst>
                                          <p:attrName>style.visibility</p:attrName>
                                        </p:attrNameLst>
                                      </p:cBhvr>
                                      <p:to>
                                        <p:strVal val="visible"/>
                                      </p:to>
                                    </p:set>
                                    <p:animEffect transition="in" filter="checkerboard(across)">
                                      <p:cBhvr>
                                        <p:cTn id="19" dur="500"/>
                                        <p:tgtEl>
                                          <p:spTgt spid="61441">
                                            <p:txEl>
                                              <p:pRg st="6" end="6"/>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61441">
                                            <p:txEl>
                                              <p:pRg st="7" end="7"/>
                                            </p:txEl>
                                          </p:spTgt>
                                        </p:tgtEl>
                                        <p:attrNameLst>
                                          <p:attrName>style.visibility</p:attrName>
                                        </p:attrNameLst>
                                      </p:cBhvr>
                                      <p:to>
                                        <p:strVal val="visible"/>
                                      </p:to>
                                    </p:set>
                                    <p:animEffect transition="in" filter="checkerboard(across)">
                                      <p:cBhvr>
                                        <p:cTn id="23" dur="500"/>
                                        <p:tgtEl>
                                          <p:spTgt spid="61441">
                                            <p:txEl>
                                              <p:pRg st="7" end="7"/>
                                            </p:txEl>
                                          </p:spTgt>
                                        </p:tgtEl>
                                      </p:cBhvr>
                                    </p:animEffect>
                                  </p:childTnLst>
                                </p:cTn>
                              </p:par>
                            </p:childTnLst>
                          </p:cTn>
                        </p:par>
                        <p:par>
                          <p:cTn id="24" fill="hold">
                            <p:stCondLst>
                              <p:cond delay="2500"/>
                            </p:stCondLst>
                            <p:childTnLst>
                              <p:par>
                                <p:cTn id="25" presetID="5" presetClass="entr" presetSubtype="10" fill="hold" nodeType="afterEffect">
                                  <p:stCondLst>
                                    <p:cond delay="0"/>
                                  </p:stCondLst>
                                  <p:childTnLst>
                                    <p:set>
                                      <p:cBhvr>
                                        <p:cTn id="26" dur="1" fill="hold">
                                          <p:stCondLst>
                                            <p:cond delay="0"/>
                                          </p:stCondLst>
                                        </p:cTn>
                                        <p:tgtEl>
                                          <p:spTgt spid="61441">
                                            <p:txEl>
                                              <p:pRg st="8" end="8"/>
                                            </p:txEl>
                                          </p:spTgt>
                                        </p:tgtEl>
                                        <p:attrNameLst>
                                          <p:attrName>style.visibility</p:attrName>
                                        </p:attrNameLst>
                                      </p:cBhvr>
                                      <p:to>
                                        <p:strVal val="visible"/>
                                      </p:to>
                                    </p:set>
                                    <p:animEffect transition="in" filter="checkerboard(across)">
                                      <p:cBhvr>
                                        <p:cTn id="27" dur="500"/>
                                        <p:tgtEl>
                                          <p:spTgt spid="6144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1"/>
          <p:cNvSpPr>
            <a:spLocks noChangeArrowheads="1"/>
          </p:cNvSpPr>
          <p:nvPr/>
        </p:nvSpPr>
        <p:spPr bwMode="auto">
          <a:xfrm>
            <a:off x="0" y="679965"/>
            <a:ext cx="9144000" cy="329320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indent="447675" algn="just" fontAlgn="base">
              <a:spcBef>
                <a:spcPct val="0"/>
              </a:spcBef>
              <a:spcAft>
                <a:spcPct val="0"/>
              </a:spcAft>
            </a:pPr>
            <a:r>
              <a:rPr lang="en-US" sz="3200" b="1" i="1" u="sng" dirty="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The indirect effects of electric </a:t>
            </a:r>
            <a:r>
              <a:rPr lang="en-US" sz="3200" b="1" i="1" u="sng" dirty="0" smtClean="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current</a:t>
            </a:r>
            <a:endParaRPr kumimoji="0" lang="fr-FR" sz="3200" b="1" i="1" u="sng" strike="noStrike" cap="none" normalizeH="0" baseline="0" dirty="0" smtClean="0">
              <a:ln>
                <a:noFill/>
              </a:ln>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endParaRPr>
          </a:p>
          <a:p>
            <a:pPr marL="0" marR="0" lvl="0" indent="447675" algn="just" defTabSz="914400" rtl="0" eaLnBrk="1" fontAlgn="base" latinLnBrk="0" hangingPunct="1">
              <a:lnSpc>
                <a:spcPct val="100000"/>
              </a:lnSpc>
              <a:spcBef>
                <a:spcPct val="0"/>
              </a:spcBef>
              <a:spcAft>
                <a:spcPct val="0"/>
              </a:spcAft>
              <a:buClrTx/>
              <a:buSzTx/>
              <a:buFontTx/>
              <a:buNone/>
              <a:tabLst/>
            </a:pPr>
            <a:endParaRPr kumimoji="0" lang="fr-FR" sz="3200" b="0" i="1" u="none" strike="noStrike" cap="none" normalizeH="0" baseline="0" dirty="0" smtClean="0">
              <a:ln>
                <a:noFill/>
              </a:ln>
              <a:solidFill>
                <a:srgbClr val="FF0000"/>
              </a:solidFill>
              <a:effectLst>
                <a:glow rad="228600">
                  <a:schemeClr val="accent1">
                    <a:satMod val="175000"/>
                    <a:alpha val="40000"/>
                  </a:schemeClr>
                </a:glow>
              </a:effectLst>
              <a:latin typeface="Arial" pitchFamily="34" charset="0"/>
              <a:cs typeface="Arial" pitchFamily="34" charset="0"/>
            </a:endParaRP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1-</a:t>
            </a:r>
            <a:r>
              <a:rPr lang="en-US" sz="2400" dirty="0" smtClean="0">
                <a:latin typeface="Arial" pitchFamily="34" charset="0"/>
                <a:cs typeface="Arial" pitchFamily="34" charset="0"/>
              </a:rPr>
              <a:t>Effects </a:t>
            </a:r>
            <a:r>
              <a:rPr lang="en-US" sz="2400" dirty="0">
                <a:latin typeface="Arial" pitchFamily="34" charset="0"/>
                <a:cs typeface="Arial" pitchFamily="34" charset="0"/>
              </a:rPr>
              <a:t>of the </a:t>
            </a:r>
            <a:r>
              <a:rPr lang="en-US" sz="2400" dirty="0" smtClean="0">
                <a:latin typeface="Arial" pitchFamily="34" charset="0"/>
                <a:cs typeface="Arial" pitchFamily="34" charset="0"/>
              </a:rPr>
              <a:t>electromagnetic field-</a:t>
            </a:r>
            <a:r>
              <a:rPr lang="en-US" sz="2400" dirty="0" err="1" smtClean="0">
                <a:latin typeface="Arial" pitchFamily="34" charset="0"/>
                <a:cs typeface="Arial" pitchFamily="34" charset="0"/>
              </a:rPr>
              <a:t>Hertzian</a:t>
            </a:r>
            <a:r>
              <a:rPr lang="en-US" sz="2400" dirty="0" smtClean="0">
                <a:latin typeface="Arial" pitchFamily="34" charset="0"/>
                <a:cs typeface="Arial" pitchFamily="34" charset="0"/>
              </a:rPr>
              <a:t> waves</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2-</a:t>
            </a:r>
            <a:r>
              <a:rPr lang="en-US" sz="2400" dirty="0">
                <a:latin typeface="Arial" pitchFamily="34" charset="0"/>
                <a:cs typeface="Arial" pitchFamily="34" charset="0"/>
              </a:rPr>
              <a:t>Effects of </a:t>
            </a:r>
            <a:r>
              <a:rPr lang="en-US" sz="2400" dirty="0" smtClean="0">
                <a:latin typeface="Arial" pitchFamily="34" charset="0"/>
                <a:cs typeface="Arial" pitchFamily="34" charset="0"/>
              </a:rPr>
              <a:t>Noises</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3-</a:t>
            </a:r>
            <a:r>
              <a:rPr lang="en-US" sz="2400" dirty="0">
                <a:latin typeface="Arial" pitchFamily="34" charset="0"/>
                <a:cs typeface="Arial" pitchFamily="34" charset="0"/>
              </a:rPr>
              <a:t>Effects of </a:t>
            </a:r>
            <a:r>
              <a:rPr lang="en-US" sz="2400" dirty="0" smtClean="0">
                <a:latin typeface="Arial" pitchFamily="34" charset="0"/>
                <a:cs typeface="Arial" pitchFamily="34" charset="0"/>
              </a:rPr>
              <a:t>vibrations </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4-</a:t>
            </a:r>
            <a:r>
              <a:rPr lang="en-US" sz="2400" dirty="0">
                <a:latin typeface="Arial" pitchFamily="34" charset="0"/>
                <a:cs typeface="Arial" pitchFamily="34" charset="0"/>
              </a:rPr>
              <a:t>Effects of </a:t>
            </a:r>
            <a:r>
              <a:rPr lang="en-US" sz="2400" dirty="0" smtClean="0">
                <a:latin typeface="Arial" pitchFamily="34" charset="0"/>
                <a:cs typeface="Arial" pitchFamily="34" charset="0"/>
              </a:rPr>
              <a:t>Fires</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5-</a:t>
            </a:r>
            <a:r>
              <a:rPr lang="en-US" sz="2400" dirty="0">
                <a:latin typeface="Arial" pitchFamily="34" charset="0"/>
                <a:cs typeface="Arial" pitchFamily="34" charset="0"/>
              </a:rPr>
              <a:t>Effects of </a:t>
            </a:r>
            <a:r>
              <a:rPr lang="en-US" sz="2400" dirty="0" smtClean="0">
                <a:latin typeface="Arial" pitchFamily="34" charset="0"/>
                <a:cs typeface="Arial" pitchFamily="34" charset="0"/>
              </a:rPr>
              <a:t>Harmful materials</a:t>
            </a:r>
          </a:p>
          <a:p>
            <a:pPr lvl="0" indent="447675" algn="just" eaLnBrk="0" fontAlgn="base" hangingPunct="0">
              <a:spcBef>
                <a:spcPct val="0"/>
              </a:spcBef>
              <a:spcAft>
                <a:spcPct val="0"/>
              </a:spcAft>
            </a:pPr>
            <a:r>
              <a:rPr lang="en-US" sz="2400" dirty="0" smtClean="0">
                <a:solidFill>
                  <a:srgbClr val="FF0000"/>
                </a:solidFill>
                <a:latin typeface="Arial" pitchFamily="34" charset="0"/>
                <a:cs typeface="Arial" pitchFamily="34" charset="0"/>
              </a:rPr>
              <a:t>6-</a:t>
            </a:r>
            <a:r>
              <a:rPr lang="en-US" sz="2400" dirty="0">
                <a:latin typeface="Arial" pitchFamily="34" charset="0"/>
                <a:cs typeface="Arial" pitchFamily="34" charset="0"/>
              </a:rPr>
              <a:t>Effects of </a:t>
            </a:r>
            <a:r>
              <a:rPr lang="en-US" sz="2400" dirty="0" smtClean="0">
                <a:latin typeface="Arial" pitchFamily="34" charset="0"/>
                <a:cs typeface="Arial" pitchFamily="34" charset="0"/>
              </a:rPr>
              <a:t>Explosions</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3459834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afterEffect">
                                  <p:stCondLst>
                                    <p:cond delay="0"/>
                                  </p:stCondLst>
                                  <p:childTnLst>
                                    <p:set>
                                      <p:cBhvr>
                                        <p:cTn id="6" dur="1" fill="hold">
                                          <p:stCondLst>
                                            <p:cond delay="0"/>
                                          </p:stCondLst>
                                        </p:cTn>
                                        <p:tgtEl>
                                          <p:spTgt spid="61441">
                                            <p:txEl>
                                              <p:pRg st="2" end="2"/>
                                            </p:txEl>
                                          </p:spTgt>
                                        </p:tgtEl>
                                        <p:attrNameLst>
                                          <p:attrName>style.visibility</p:attrName>
                                        </p:attrNameLst>
                                      </p:cBhvr>
                                      <p:to>
                                        <p:strVal val="visible"/>
                                      </p:to>
                                    </p:set>
                                    <p:animEffect transition="in" filter="checkerboard(across)">
                                      <p:cBhvr>
                                        <p:cTn id="7" dur="500"/>
                                        <p:tgtEl>
                                          <p:spTgt spid="61441">
                                            <p:txEl>
                                              <p:pRg st="2" end="2"/>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61441">
                                            <p:txEl>
                                              <p:pRg st="3" end="3"/>
                                            </p:txEl>
                                          </p:spTgt>
                                        </p:tgtEl>
                                        <p:attrNameLst>
                                          <p:attrName>style.visibility</p:attrName>
                                        </p:attrNameLst>
                                      </p:cBhvr>
                                      <p:to>
                                        <p:strVal val="visible"/>
                                      </p:to>
                                    </p:set>
                                    <p:animEffect transition="in" filter="checkerboard(across)">
                                      <p:cBhvr>
                                        <p:cTn id="11" dur="500"/>
                                        <p:tgtEl>
                                          <p:spTgt spid="61441">
                                            <p:txEl>
                                              <p:pRg st="3" end="3"/>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441">
                                            <p:txEl>
                                              <p:pRg st="4" end="4"/>
                                            </p:txEl>
                                          </p:spTgt>
                                        </p:tgtEl>
                                        <p:attrNameLst>
                                          <p:attrName>style.visibility</p:attrName>
                                        </p:attrNameLst>
                                      </p:cBhvr>
                                      <p:to>
                                        <p:strVal val="visible"/>
                                      </p:to>
                                    </p:set>
                                    <p:animEffect transition="in" filter="checkerboard(across)">
                                      <p:cBhvr>
                                        <p:cTn id="15" dur="500"/>
                                        <p:tgtEl>
                                          <p:spTgt spid="61441">
                                            <p:txEl>
                                              <p:pRg st="4" end="4"/>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61441">
                                            <p:txEl>
                                              <p:pRg st="5" end="5"/>
                                            </p:txEl>
                                          </p:spTgt>
                                        </p:tgtEl>
                                        <p:attrNameLst>
                                          <p:attrName>style.visibility</p:attrName>
                                        </p:attrNameLst>
                                      </p:cBhvr>
                                      <p:to>
                                        <p:strVal val="visible"/>
                                      </p:to>
                                    </p:set>
                                    <p:animEffect transition="in" filter="checkerboard(across)">
                                      <p:cBhvr>
                                        <p:cTn id="19" dur="500"/>
                                        <p:tgtEl>
                                          <p:spTgt spid="61441">
                                            <p:txEl>
                                              <p:pRg st="5" end="5"/>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61441">
                                            <p:txEl>
                                              <p:pRg st="6" end="6"/>
                                            </p:txEl>
                                          </p:spTgt>
                                        </p:tgtEl>
                                        <p:attrNameLst>
                                          <p:attrName>style.visibility</p:attrName>
                                        </p:attrNameLst>
                                      </p:cBhvr>
                                      <p:to>
                                        <p:strVal val="visible"/>
                                      </p:to>
                                    </p:set>
                                    <p:animEffect transition="in" filter="checkerboard(across)">
                                      <p:cBhvr>
                                        <p:cTn id="23" dur="500"/>
                                        <p:tgtEl>
                                          <p:spTgt spid="61441">
                                            <p:txEl>
                                              <p:pRg st="6" end="6"/>
                                            </p:txEl>
                                          </p:spTgt>
                                        </p:tgtEl>
                                      </p:cBhvr>
                                    </p:animEffect>
                                  </p:childTnLst>
                                </p:cTn>
                              </p:par>
                            </p:childTnLst>
                          </p:cTn>
                        </p:par>
                        <p:par>
                          <p:cTn id="24" fill="hold">
                            <p:stCondLst>
                              <p:cond delay="2500"/>
                            </p:stCondLst>
                            <p:childTnLst>
                              <p:par>
                                <p:cTn id="25" presetID="5" presetClass="entr" presetSubtype="10" fill="hold" nodeType="afterEffect">
                                  <p:stCondLst>
                                    <p:cond delay="0"/>
                                  </p:stCondLst>
                                  <p:childTnLst>
                                    <p:set>
                                      <p:cBhvr>
                                        <p:cTn id="26" dur="1" fill="hold">
                                          <p:stCondLst>
                                            <p:cond delay="0"/>
                                          </p:stCondLst>
                                        </p:cTn>
                                        <p:tgtEl>
                                          <p:spTgt spid="61441">
                                            <p:txEl>
                                              <p:pRg st="7" end="7"/>
                                            </p:txEl>
                                          </p:spTgt>
                                        </p:tgtEl>
                                        <p:attrNameLst>
                                          <p:attrName>style.visibility</p:attrName>
                                        </p:attrNameLst>
                                      </p:cBhvr>
                                      <p:to>
                                        <p:strVal val="visible"/>
                                      </p:to>
                                    </p:set>
                                    <p:animEffect transition="in" filter="checkerboard(across)">
                                      <p:cBhvr>
                                        <p:cTn id="27" dur="500"/>
                                        <p:tgtEl>
                                          <p:spTgt spid="61441">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6"/>
          <p:cNvSpPr>
            <a:spLocks noChangeArrowheads="1"/>
          </p:cNvSpPr>
          <p:nvPr/>
        </p:nvSpPr>
        <p:spPr bwMode="auto">
          <a:xfrm>
            <a:off x="323850" y="357188"/>
            <a:ext cx="84963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buClr>
                <a:schemeClr val="hlink"/>
              </a:buClr>
              <a:buSzPct val="60000"/>
              <a:buFont typeface="Wingdings" panose="05000000000000000000" pitchFamily="2" charset="2"/>
              <a:buNone/>
            </a:pPr>
            <a:r>
              <a:rPr lang="fr-FR" sz="2800" b="1" smtClean="0">
                <a:solidFill>
                  <a:srgbClr val="FF0000"/>
                </a:solidFill>
                <a:latin typeface="Cambria" panose="02040503050406030204" pitchFamily="18" charset="0"/>
                <a:ea typeface="Times New Roman" pitchFamily="18" charset="0"/>
                <a:cs typeface="Arial" pitchFamily="34" charset="0"/>
              </a:rPr>
              <a:t>1-</a:t>
            </a:r>
            <a:r>
              <a:rPr lang="fr-FR" sz="2800" b="1" smtClean="0">
                <a:latin typeface="Cambria" panose="02040503050406030204" pitchFamily="18" charset="0"/>
                <a:ea typeface="Times New Roman" pitchFamily="18" charset="0"/>
                <a:cs typeface="Arial" pitchFamily="34" charset="0"/>
              </a:rPr>
              <a:t>Effets du champ électrique et magnétique</a:t>
            </a:r>
            <a:endParaRPr lang="fr-FR" altLang="fr-FR" sz="2800" b="1" u="sng" smtClean="0">
              <a:solidFill>
                <a:srgbClr val="FF0000"/>
              </a:solidFill>
            </a:endParaRPr>
          </a:p>
          <a:p>
            <a:pPr eaLnBrk="1" hangingPunct="1">
              <a:spcBef>
                <a:spcPct val="20000"/>
              </a:spcBef>
              <a:buClr>
                <a:schemeClr val="hlink"/>
              </a:buClr>
              <a:buSzPct val="60000"/>
              <a:buFont typeface="Wingdings" panose="05000000000000000000" pitchFamily="2" charset="2"/>
              <a:buNone/>
            </a:pPr>
            <a:r>
              <a:rPr lang="fr-FR" altLang="fr-FR" sz="2800" b="1" u="sng" smtClean="0">
                <a:solidFill>
                  <a:srgbClr val="FF0000"/>
                </a:solidFill>
              </a:rPr>
              <a:t>L’onde électromagnétique :</a:t>
            </a:r>
          </a:p>
          <a:p>
            <a:pPr eaLnBrk="1" hangingPunct="1">
              <a:spcBef>
                <a:spcPct val="20000"/>
              </a:spcBef>
              <a:buClr>
                <a:schemeClr val="hlink"/>
              </a:buClr>
              <a:buSzPct val="60000"/>
              <a:buFont typeface="Wingdings" panose="05000000000000000000" pitchFamily="2" charset="2"/>
              <a:buNone/>
            </a:pPr>
            <a:endParaRPr lang="fr-FR" altLang="fr-FR" sz="2800" b="1" u="sng" smtClean="0">
              <a:solidFill>
                <a:srgbClr val="FF0000"/>
              </a:solidFill>
            </a:endParaRPr>
          </a:p>
          <a:p>
            <a:pPr eaLnBrk="1" hangingPunct="1">
              <a:spcBef>
                <a:spcPct val="20000"/>
              </a:spcBef>
              <a:buClr>
                <a:schemeClr val="hlink"/>
              </a:buClr>
              <a:buSzPct val="60000"/>
              <a:buFont typeface="Wingdings" panose="05000000000000000000" pitchFamily="2" charset="2"/>
              <a:buNone/>
            </a:pPr>
            <a:r>
              <a:rPr lang="fr-FR" altLang="fr-FR" sz="2800" b="1" u="sng" smtClean="0">
                <a:solidFill>
                  <a:srgbClr val="FF0000"/>
                </a:solidFill>
              </a:rPr>
              <a:t> </a:t>
            </a:r>
            <a:endParaRPr lang="fr-FR" altLang="fr-FR" sz="2800" b="1" u="sng" dirty="0">
              <a:solidFill>
                <a:srgbClr val="FF0000"/>
              </a:solidFill>
            </a:endParaRPr>
          </a:p>
        </p:txBody>
      </p:sp>
      <p:pic>
        <p:nvPicPr>
          <p:cNvPr id="11267"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52" y="1484784"/>
            <a:ext cx="7633096" cy="4248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0" y="6130022"/>
            <a:ext cx="9144000" cy="646331"/>
          </a:xfrm>
          <a:prstGeom prst="rect">
            <a:avLst/>
          </a:prstGeom>
        </p:spPr>
        <p:txBody>
          <a:bodyPr wrap="square">
            <a:spAutoFit/>
          </a:bodyPr>
          <a:lstStyle/>
          <a:p>
            <a:pPr algn="just">
              <a:spcBef>
                <a:spcPct val="20000"/>
              </a:spcBef>
              <a:buClr>
                <a:schemeClr val="hlink"/>
              </a:buClr>
              <a:buSzPct val="60000"/>
            </a:pPr>
            <a:r>
              <a:rPr lang="fr-FR" altLang="fr-FR" b="1" dirty="0">
                <a:solidFill>
                  <a:srgbClr val="000000"/>
                </a:solidFill>
              </a:rPr>
              <a:t>Le plan de polarisation de l’onde électromagnétique, par convention est celui du champ électrique, dans la figure </a:t>
            </a:r>
            <a:r>
              <a:rPr lang="fr-FR" altLang="fr-FR" b="1" dirty="0" smtClean="0">
                <a:solidFill>
                  <a:srgbClr val="000000"/>
                </a:solidFill>
              </a:rPr>
              <a:t>ci-dessus la </a:t>
            </a:r>
            <a:r>
              <a:rPr lang="fr-FR" altLang="fr-FR" b="1" dirty="0">
                <a:solidFill>
                  <a:srgbClr val="000000"/>
                </a:solidFill>
              </a:rPr>
              <a:t>polarisation est verticale.</a:t>
            </a:r>
          </a:p>
        </p:txBody>
      </p:sp>
    </p:spTree>
    <p:extLst>
      <p:ext uri="{BB962C8B-B14F-4D97-AF65-F5344CB8AC3E}">
        <p14:creationId xmlns:p14="http://schemas.microsoft.com/office/powerpoint/2010/main" val="24802969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266">
                                            <p:txEl>
                                              <p:pRg st="1" end="1"/>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1267"/>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4" name="Rectangle 1"/>
          <p:cNvSpPr>
            <a:spLocks noChangeArrowheads="1"/>
          </p:cNvSpPr>
          <p:nvPr/>
        </p:nvSpPr>
        <p:spPr bwMode="auto">
          <a:xfrm>
            <a:off x="32555" y="11977"/>
            <a:ext cx="9144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lvl="0" eaLnBrk="1" hangingPunct="1"/>
            <a:r>
              <a:rPr lang="fr-FR" sz="1600" b="1" dirty="0">
                <a:solidFill>
                  <a:srgbClr val="FF0000"/>
                </a:solidFill>
                <a:latin typeface="Cambria" panose="02040503050406030204" pitchFamily="18" charset="0"/>
                <a:ea typeface="Times New Roman" pitchFamily="18" charset="0"/>
                <a:cs typeface="Arial" pitchFamily="34" charset="0"/>
              </a:rPr>
              <a:t>1-</a:t>
            </a:r>
            <a:r>
              <a:rPr lang="fr-FR" sz="1600" b="1" dirty="0">
                <a:latin typeface="Cambria" panose="02040503050406030204" pitchFamily="18" charset="0"/>
                <a:ea typeface="Times New Roman" pitchFamily="18" charset="0"/>
                <a:cs typeface="Arial" pitchFamily="34" charset="0"/>
              </a:rPr>
              <a:t>Effets du champ électrique et </a:t>
            </a:r>
            <a:r>
              <a:rPr lang="fr-FR" sz="1600" b="1" dirty="0" smtClean="0">
                <a:latin typeface="Cambria" panose="02040503050406030204" pitchFamily="18" charset="0"/>
                <a:ea typeface="Times New Roman" pitchFamily="18" charset="0"/>
                <a:cs typeface="Arial" pitchFamily="34" charset="0"/>
              </a:rPr>
              <a:t>magnétique</a:t>
            </a:r>
          </a:p>
          <a:p>
            <a:pPr marL="285750" lvl="0" indent="-285750" eaLnBrk="1" hangingPunct="1">
              <a:buFont typeface="Wingdings" panose="05000000000000000000" pitchFamily="2" charset="2"/>
              <a:buChar char="q"/>
            </a:pPr>
            <a:r>
              <a:rPr lang="fr-FR" altLang="fr-FR" sz="1600" b="1" dirty="0">
                <a:solidFill>
                  <a:srgbClr val="FF0000"/>
                </a:solidFill>
                <a:latin typeface="+mj-lt"/>
                <a:ea typeface="Calibri" panose="020F0502020204030204" pitchFamily="34" charset="0"/>
                <a:cs typeface="Arial" panose="020B0604020202020204" pitchFamily="34" charset="0"/>
              </a:rPr>
              <a:t>EFFET SUR LE MATERIEL</a:t>
            </a:r>
            <a:endParaRPr lang="fr-FR" sz="1600" b="1" dirty="0">
              <a:latin typeface="+mj-lt"/>
              <a:cs typeface="Arial" pitchFamily="34" charset="0"/>
            </a:endParaRPr>
          </a:p>
          <a:p>
            <a:pPr marL="285750" indent="-285750" eaLnBrk="1" hangingPunct="1">
              <a:buFont typeface="Wingdings" panose="05000000000000000000" pitchFamily="2" charset="2"/>
              <a:buChar char="Ø"/>
            </a:pPr>
            <a:r>
              <a:rPr lang="fr-FR" altLang="fr-FR" sz="1600" b="1" dirty="0" smtClean="0">
                <a:solidFill>
                  <a:srgbClr val="FF0000"/>
                </a:solidFill>
                <a:latin typeface="+mn-lt"/>
                <a:cs typeface="Arial" panose="020B0604020202020204" pitchFamily="34" charset="0"/>
              </a:rPr>
              <a:t>Sources de perturbation </a:t>
            </a:r>
            <a:r>
              <a:rPr lang="fr-FR" altLang="fr-FR" sz="1600" b="1" dirty="0">
                <a:solidFill>
                  <a:srgbClr val="FF0000"/>
                </a:solidFill>
                <a:latin typeface="+mn-lt"/>
                <a:cs typeface="Arial" panose="020B0604020202020204" pitchFamily="34" charset="0"/>
              </a:rPr>
              <a:t>d'origine </a:t>
            </a:r>
            <a:r>
              <a:rPr lang="fr-FR" altLang="fr-FR" sz="1600" b="1" dirty="0" smtClean="0">
                <a:solidFill>
                  <a:srgbClr val="FF0000"/>
                </a:solidFill>
                <a:latin typeface="+mn-lt"/>
                <a:cs typeface="Arial" panose="020B0604020202020204" pitchFamily="34" charset="0"/>
              </a:rPr>
              <a:t>naturelle</a:t>
            </a:r>
            <a:endParaRPr lang="fr-FR" altLang="fr-FR" sz="1600" b="1" dirty="0">
              <a:solidFill>
                <a:srgbClr val="002060"/>
              </a:solidFill>
              <a:latin typeface="+mn-lt"/>
              <a:cs typeface="Arial" panose="020B0604020202020204" pitchFamily="34" charset="0"/>
            </a:endParaRPr>
          </a:p>
          <a:p>
            <a:pPr eaLnBrk="1" hangingPunct="1"/>
            <a:r>
              <a:rPr lang="fr-FR" altLang="fr-FR" sz="1600" b="1" dirty="0" smtClean="0">
                <a:solidFill>
                  <a:srgbClr val="FF0066"/>
                </a:solidFill>
                <a:latin typeface="+mn-lt"/>
                <a:cs typeface="Arial" panose="020B0604020202020204" pitchFamily="34" charset="0"/>
              </a:rPr>
              <a:t>•</a:t>
            </a:r>
            <a:r>
              <a:rPr lang="fr-FR" altLang="fr-FR" sz="1600" b="1" dirty="0" smtClean="0">
                <a:solidFill>
                  <a:srgbClr val="002060"/>
                </a:solidFill>
                <a:latin typeface="+mn-lt"/>
                <a:cs typeface="Arial" panose="020B0604020202020204" pitchFamily="34" charset="0"/>
              </a:rPr>
              <a:t> </a:t>
            </a:r>
            <a:r>
              <a:rPr lang="fr-FR" altLang="fr-FR" sz="1600" dirty="0">
                <a:latin typeface="+mn-lt"/>
                <a:cs typeface="Arial" panose="020B0604020202020204" pitchFamily="34" charset="0"/>
              </a:rPr>
              <a:t>La foudre (décharge électrostatique entre nuages ou entre nuage et sol) ;</a:t>
            </a:r>
          </a:p>
          <a:p>
            <a:pPr eaLnBrk="1" hangingPunct="1"/>
            <a:r>
              <a:rPr lang="fr-FR" altLang="fr-FR" sz="1600" b="1" dirty="0" smtClean="0">
                <a:solidFill>
                  <a:srgbClr val="FF0066"/>
                </a:solidFill>
                <a:latin typeface="+mn-lt"/>
                <a:cs typeface="Arial" panose="020B0604020202020204" pitchFamily="34" charset="0"/>
              </a:rPr>
              <a:t>•</a:t>
            </a:r>
            <a:r>
              <a:rPr lang="fr-FR" altLang="fr-FR" sz="1600" b="1" dirty="0" smtClean="0">
                <a:solidFill>
                  <a:srgbClr val="002060"/>
                </a:solidFill>
                <a:latin typeface="+mn-lt"/>
                <a:cs typeface="Arial" panose="020B0604020202020204" pitchFamily="34" charset="0"/>
              </a:rPr>
              <a:t> </a:t>
            </a:r>
            <a:r>
              <a:rPr lang="fr-FR" altLang="fr-FR" sz="1600" dirty="0">
                <a:latin typeface="+mn-lt"/>
                <a:cs typeface="Arial" panose="020B0604020202020204" pitchFamily="34" charset="0"/>
              </a:rPr>
              <a:t>Les rayonnements cosmiques et en particulier </a:t>
            </a:r>
            <a:r>
              <a:rPr lang="fr-FR" altLang="fr-FR" sz="1600" dirty="0" smtClean="0">
                <a:latin typeface="+mn-lt"/>
                <a:cs typeface="Arial" panose="020B0604020202020204" pitchFamily="34" charset="0"/>
              </a:rPr>
              <a:t>solaires</a:t>
            </a:r>
            <a:r>
              <a:rPr lang="fr-FR" altLang="fr-FR" sz="1600" dirty="0" smtClean="0">
                <a:solidFill>
                  <a:srgbClr val="002060"/>
                </a:solidFill>
                <a:latin typeface="+mn-lt"/>
                <a:cs typeface="Arial" panose="020B0604020202020204" pitchFamily="34" charset="0"/>
              </a:rPr>
              <a:t>.</a:t>
            </a:r>
          </a:p>
          <a:p>
            <a:pPr eaLnBrk="1" hangingPunct="1"/>
            <a:endParaRPr lang="fr-FR" altLang="fr-FR" sz="1600" b="1" dirty="0" smtClean="0">
              <a:solidFill>
                <a:srgbClr val="002060"/>
              </a:solidFill>
              <a:latin typeface="+mn-lt"/>
              <a:cs typeface="Arial" panose="020B0604020202020204" pitchFamily="34" charset="0"/>
            </a:endParaRPr>
          </a:p>
          <a:p>
            <a:pPr marL="285750" indent="-285750" eaLnBrk="1" hangingPunct="1">
              <a:buFont typeface="Wingdings" panose="05000000000000000000" pitchFamily="2" charset="2"/>
              <a:buChar char="Ø"/>
            </a:pPr>
            <a:r>
              <a:rPr lang="fr-FR" altLang="fr-FR" sz="1600" b="1" dirty="0" smtClean="0">
                <a:solidFill>
                  <a:srgbClr val="FF0000"/>
                </a:solidFill>
                <a:latin typeface="+mn-lt"/>
                <a:cs typeface="Arial" panose="020B0604020202020204" pitchFamily="34" charset="0"/>
              </a:rPr>
              <a:t>Sources de perturbation </a:t>
            </a:r>
            <a:r>
              <a:rPr lang="fr-FR" altLang="fr-FR" sz="1600" b="1" dirty="0">
                <a:solidFill>
                  <a:srgbClr val="FF0000"/>
                </a:solidFill>
                <a:latin typeface="+mn-lt"/>
                <a:cs typeface="Arial" panose="020B0604020202020204" pitchFamily="34" charset="0"/>
              </a:rPr>
              <a:t>qui découlent de l'activité </a:t>
            </a:r>
            <a:r>
              <a:rPr lang="fr-FR" altLang="fr-FR" sz="1600" b="1" dirty="0" smtClean="0">
                <a:solidFill>
                  <a:srgbClr val="FF0000"/>
                </a:solidFill>
                <a:latin typeface="+mn-lt"/>
                <a:cs typeface="Arial" panose="020B0604020202020204" pitchFamily="34" charset="0"/>
              </a:rPr>
              <a:t>humaine</a:t>
            </a:r>
          </a:p>
        </p:txBody>
      </p:sp>
      <p:sp>
        <p:nvSpPr>
          <p:cNvPr id="3" name="Rectangle 2"/>
          <p:cNvSpPr/>
          <p:nvPr/>
        </p:nvSpPr>
        <p:spPr>
          <a:xfrm>
            <a:off x="53753" y="1859145"/>
            <a:ext cx="4499992" cy="2062103"/>
          </a:xfrm>
          <a:prstGeom prst="rect">
            <a:avLst/>
          </a:prstGeom>
          <a:ln>
            <a:solidFill>
              <a:srgbClr val="0070C0"/>
            </a:solidFill>
          </a:ln>
        </p:spPr>
        <p:txBody>
          <a:bodyPr wrap="square">
            <a:spAutoFit/>
          </a:bodyPr>
          <a:lstStyle/>
          <a:p>
            <a:pPr marL="285750" indent="-285750">
              <a:buFont typeface="Arial" panose="020B0604020202020204" pitchFamily="34" charset="0"/>
              <a:buChar char="•"/>
            </a:pPr>
            <a:r>
              <a:rPr lang="fr-FR" altLang="fr-FR" sz="1600" b="1" dirty="0">
                <a:solidFill>
                  <a:schemeClr val="tx2"/>
                </a:solidFill>
                <a:cs typeface="Arial" panose="020B0604020202020204" pitchFamily="34" charset="0"/>
              </a:rPr>
              <a:t>Les sources de rayonnement électromagnétique </a:t>
            </a:r>
            <a:r>
              <a:rPr lang="fr-FR" altLang="fr-FR" sz="1600" b="1" dirty="0">
                <a:solidFill>
                  <a:srgbClr val="0070C0"/>
                </a:solidFill>
                <a:cs typeface="Arial" panose="020B0604020202020204" pitchFamily="34" charset="0"/>
              </a:rPr>
              <a:t>volontairement créées par l'homme :</a:t>
            </a:r>
          </a:p>
          <a:p>
            <a:pPr marL="539750">
              <a:buFont typeface="Courier New" panose="02070309020205020404" pitchFamily="49" charset="0"/>
              <a:buChar char="o"/>
              <a:tabLst>
                <a:tab pos="360363" algn="l"/>
              </a:tabLst>
            </a:pPr>
            <a:r>
              <a:rPr lang="fr-FR" altLang="fr-FR" sz="1600" dirty="0" smtClean="0">
                <a:cs typeface="Arial" panose="020B0604020202020204" pitchFamily="34" charset="0"/>
              </a:rPr>
              <a:t> émetteurs </a:t>
            </a:r>
            <a:r>
              <a:rPr lang="fr-FR" altLang="fr-FR" sz="1600" dirty="0">
                <a:cs typeface="Arial" panose="020B0604020202020204" pitchFamily="34" charset="0"/>
              </a:rPr>
              <a:t>radio, </a:t>
            </a:r>
          </a:p>
          <a:p>
            <a:pPr marL="539750">
              <a:buFont typeface="Courier New" panose="02070309020205020404" pitchFamily="49" charset="0"/>
              <a:buChar char="o"/>
              <a:tabLst>
                <a:tab pos="360363" algn="l"/>
              </a:tabLst>
            </a:pPr>
            <a:r>
              <a:rPr lang="fr-FR" altLang="fr-FR" sz="1600" dirty="0" smtClean="0">
                <a:cs typeface="Arial" panose="020B0604020202020204" pitchFamily="34" charset="0"/>
              </a:rPr>
              <a:t> télévision</a:t>
            </a:r>
            <a:r>
              <a:rPr lang="fr-FR" altLang="fr-FR" sz="1600" dirty="0">
                <a:cs typeface="Arial" panose="020B0604020202020204" pitchFamily="34" charset="0"/>
              </a:rPr>
              <a:t>,  </a:t>
            </a:r>
          </a:p>
          <a:p>
            <a:pPr marL="539750">
              <a:buFont typeface="Courier New" panose="02070309020205020404" pitchFamily="49" charset="0"/>
              <a:buChar char="o"/>
              <a:tabLst>
                <a:tab pos="360363" algn="l"/>
              </a:tabLst>
            </a:pPr>
            <a:r>
              <a:rPr lang="fr-FR" altLang="fr-FR" sz="1600" dirty="0" smtClean="0">
                <a:cs typeface="Arial" panose="020B0604020202020204" pitchFamily="34" charset="0"/>
              </a:rPr>
              <a:t> radar</a:t>
            </a:r>
            <a:r>
              <a:rPr lang="fr-FR" altLang="fr-FR" sz="1600" dirty="0">
                <a:cs typeface="Arial" panose="020B0604020202020204" pitchFamily="34" charset="0"/>
              </a:rPr>
              <a:t>, </a:t>
            </a:r>
          </a:p>
          <a:p>
            <a:pPr marL="539750">
              <a:buFont typeface="Courier New" panose="02070309020205020404" pitchFamily="49" charset="0"/>
              <a:buChar char="o"/>
              <a:tabLst>
                <a:tab pos="360363" algn="l"/>
              </a:tabLst>
            </a:pPr>
            <a:r>
              <a:rPr lang="fr-FR" altLang="fr-FR" sz="1600" dirty="0" smtClean="0">
                <a:cs typeface="Arial" panose="020B0604020202020204" pitchFamily="34" charset="0"/>
              </a:rPr>
              <a:t> téléphones </a:t>
            </a:r>
            <a:r>
              <a:rPr lang="fr-FR" altLang="fr-FR" sz="1600" dirty="0">
                <a:cs typeface="Arial" panose="020B0604020202020204" pitchFamily="34" charset="0"/>
              </a:rPr>
              <a:t>portables, </a:t>
            </a:r>
            <a:endParaRPr lang="fr-FR" altLang="fr-FR" sz="1600" dirty="0" smtClean="0">
              <a:cs typeface="Arial" panose="020B0604020202020204" pitchFamily="34" charset="0"/>
            </a:endParaRPr>
          </a:p>
          <a:p>
            <a:pPr marL="539750">
              <a:buFont typeface="Courier New" panose="02070309020205020404" pitchFamily="49" charset="0"/>
              <a:buChar char="o"/>
              <a:tabLst>
                <a:tab pos="360363" algn="l"/>
              </a:tabLst>
            </a:pPr>
            <a:r>
              <a:rPr lang="fr-FR" altLang="fr-FR" sz="1600" dirty="0">
                <a:cs typeface="Arial" panose="020B0604020202020204" pitchFamily="34" charset="0"/>
              </a:rPr>
              <a:t> </a:t>
            </a:r>
            <a:r>
              <a:rPr lang="fr-FR" altLang="fr-FR" sz="1600" dirty="0" smtClean="0">
                <a:cs typeface="Arial" panose="020B0604020202020204" pitchFamily="34" charset="0"/>
              </a:rPr>
              <a:t>  </a:t>
            </a:r>
            <a:r>
              <a:rPr lang="fr-FR" altLang="fr-FR" sz="1600" dirty="0" err="1">
                <a:cs typeface="Arial" panose="020B0604020202020204" pitchFamily="34" charset="0"/>
              </a:rPr>
              <a:t>etc</a:t>
            </a:r>
            <a:r>
              <a:rPr lang="fr-FR" altLang="fr-FR" sz="1600" dirty="0">
                <a:cs typeface="Arial" panose="020B0604020202020204" pitchFamily="34" charset="0"/>
              </a:rPr>
              <a:t> </a:t>
            </a:r>
            <a:r>
              <a:rPr lang="fr-FR" altLang="fr-FR" sz="1600" dirty="0" smtClean="0">
                <a:cs typeface="Arial" panose="020B0604020202020204" pitchFamily="34" charset="0"/>
              </a:rPr>
              <a:t>;</a:t>
            </a:r>
            <a:endParaRPr lang="fr-FR" altLang="fr-FR" sz="1600" dirty="0">
              <a:cs typeface="Arial" panose="020B0604020202020204" pitchFamily="34" charset="0"/>
            </a:endParaRPr>
          </a:p>
        </p:txBody>
      </p:sp>
      <p:sp>
        <p:nvSpPr>
          <p:cNvPr id="4" name="Rectangle 3"/>
          <p:cNvSpPr/>
          <p:nvPr/>
        </p:nvSpPr>
        <p:spPr>
          <a:xfrm>
            <a:off x="4615040" y="1864537"/>
            <a:ext cx="4428999" cy="1815882"/>
          </a:xfrm>
          <a:prstGeom prst="rect">
            <a:avLst/>
          </a:prstGeom>
          <a:ln>
            <a:solidFill>
              <a:srgbClr val="0070C0"/>
            </a:solidFill>
          </a:ln>
        </p:spPr>
        <p:txBody>
          <a:bodyPr wrap="square">
            <a:spAutoFit/>
          </a:bodyPr>
          <a:lstStyle/>
          <a:p>
            <a:pPr marL="285750" indent="-285750">
              <a:buFont typeface="Arial" panose="020B0604020202020204" pitchFamily="34" charset="0"/>
              <a:buChar char="•"/>
              <a:tabLst>
                <a:tab pos="360363" algn="l"/>
              </a:tabLst>
            </a:pPr>
            <a:r>
              <a:rPr lang="fr-FR" altLang="fr-FR" sz="1600" b="1" dirty="0">
                <a:solidFill>
                  <a:srgbClr val="002060"/>
                </a:solidFill>
                <a:cs typeface="Arial" panose="020B0604020202020204" pitchFamily="34" charset="0"/>
              </a:rPr>
              <a:t>Les sources de perturbation involontaires qui </a:t>
            </a:r>
            <a:r>
              <a:rPr lang="fr-FR" altLang="fr-FR" sz="1600" b="1" dirty="0">
                <a:solidFill>
                  <a:srgbClr val="0070C0"/>
                </a:solidFill>
                <a:cs typeface="Arial" panose="020B0604020202020204" pitchFamily="34" charset="0"/>
              </a:rPr>
              <a:t>proviennent de l'utilisation de l'électricité</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lignes de transport de l'énergie,</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éclairage fluorescent, </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moteurs électriques,</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alimentations des systèmes électroniques,</a:t>
            </a:r>
          </a:p>
          <a:p>
            <a:pPr marL="539750" indent="-285750">
              <a:buFont typeface="Courier New" panose="02070309020205020404" pitchFamily="49" charset="0"/>
              <a:buChar char="o"/>
              <a:tabLst>
                <a:tab pos="360363" algn="l"/>
              </a:tabLst>
            </a:pPr>
            <a:r>
              <a:rPr lang="fr-FR" altLang="fr-FR" sz="1600" dirty="0">
                <a:cs typeface="Arial" panose="020B0604020202020204" pitchFamily="34" charset="0"/>
              </a:rPr>
              <a:t>etc.</a:t>
            </a:r>
          </a:p>
        </p:txBody>
      </p:sp>
      <p:sp>
        <p:nvSpPr>
          <p:cNvPr id="5" name="Rectangle 4"/>
          <p:cNvSpPr/>
          <p:nvPr/>
        </p:nvSpPr>
        <p:spPr>
          <a:xfrm>
            <a:off x="4572000" y="4096461"/>
            <a:ext cx="4572000" cy="2308324"/>
          </a:xfrm>
          <a:prstGeom prst="rect">
            <a:avLst/>
          </a:prstGeom>
          <a:ln>
            <a:solidFill>
              <a:srgbClr val="0070C0"/>
            </a:solidFill>
          </a:ln>
        </p:spPr>
        <p:txBody>
          <a:bodyPr>
            <a:spAutoFit/>
          </a:bodyPr>
          <a:lstStyle/>
          <a:p>
            <a:pPr marL="285750" indent="-285750">
              <a:buFont typeface="Wingdings" panose="05000000000000000000" pitchFamily="2" charset="2"/>
              <a:buChar char="Ø"/>
              <a:defRPr/>
            </a:pPr>
            <a:r>
              <a:rPr lang="fr-FR" altLang="fr-FR" sz="1600" b="1" dirty="0">
                <a:solidFill>
                  <a:srgbClr val="FF0000"/>
                </a:solidFill>
                <a:ea typeface="Calibri" panose="020F0502020204030204" pitchFamily="34" charset="0"/>
                <a:cs typeface="Times New Roman" panose="02020603050405020304" pitchFamily="18" charset="0"/>
              </a:rPr>
              <a:t>Quelque effet </a:t>
            </a:r>
            <a:r>
              <a:rPr lang="fr-FR" altLang="fr-FR" sz="1600" b="1" dirty="0" smtClean="0">
                <a:solidFill>
                  <a:srgbClr val="FF0000"/>
                </a:solidFill>
                <a:ea typeface="Calibri" panose="020F0502020204030204" pitchFamily="34" charset="0"/>
                <a:cs typeface="Times New Roman" panose="02020603050405020304" pitchFamily="18" charset="0"/>
              </a:rPr>
              <a:t>important</a:t>
            </a:r>
            <a:endParaRPr lang="fr-FR" altLang="fr-FR" sz="1600" dirty="0">
              <a:solidFill>
                <a:srgbClr val="FF0000"/>
              </a:solidFill>
              <a:ea typeface="Calibri" panose="020F0502020204030204" pitchFamily="34" charset="0"/>
              <a:cs typeface="Times New Roman" panose="02020603050405020304" pitchFamily="18" charset="0"/>
            </a:endParaRP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Panne </a:t>
            </a:r>
            <a:r>
              <a:rPr lang="fr-FR" sz="1600" dirty="0">
                <a:solidFill>
                  <a:schemeClr val="accent4">
                    <a:lumMod val="10000"/>
                  </a:schemeClr>
                </a:solidFill>
                <a:cs typeface="Arial" pitchFamily="34" charset="0"/>
              </a:rPr>
              <a:t>d’allumage moteur, </a:t>
            </a: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perturbation </a:t>
            </a:r>
            <a:r>
              <a:rPr lang="fr-FR" sz="1600" dirty="0">
                <a:solidFill>
                  <a:schemeClr val="accent4">
                    <a:lumMod val="10000"/>
                  </a:schemeClr>
                </a:solidFill>
                <a:cs typeface="Arial" pitchFamily="34" charset="0"/>
              </a:rPr>
              <a:t>voire explosion d’équipements </a:t>
            </a:r>
          </a:p>
          <a:p>
            <a:pPr>
              <a:defRPr/>
            </a:pPr>
            <a:r>
              <a:rPr lang="fr-FR" sz="1600" dirty="0" smtClean="0">
                <a:solidFill>
                  <a:schemeClr val="accent4">
                    <a:lumMod val="10000"/>
                  </a:schemeClr>
                </a:solidFill>
                <a:cs typeface="Arial" pitchFamily="34" charset="0"/>
              </a:rPr>
              <a:t>      </a:t>
            </a:r>
            <a:r>
              <a:rPr lang="fr-FR" sz="1600" dirty="0">
                <a:solidFill>
                  <a:schemeClr val="accent4">
                    <a:lumMod val="10000"/>
                  </a:schemeClr>
                </a:solidFill>
                <a:cs typeface="Arial" pitchFamily="34" charset="0"/>
              </a:rPr>
              <a:t>électriques ou électroniques.</a:t>
            </a: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Fausse </a:t>
            </a:r>
            <a:r>
              <a:rPr lang="fr-FR" sz="1600" dirty="0">
                <a:solidFill>
                  <a:schemeClr val="accent4">
                    <a:lumMod val="10000"/>
                  </a:schemeClr>
                </a:solidFill>
                <a:cs typeface="Arial" pitchFamily="34" charset="0"/>
              </a:rPr>
              <a:t>détection radar.</a:t>
            </a: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Boussole </a:t>
            </a:r>
            <a:r>
              <a:rPr lang="fr-FR" sz="1600" dirty="0">
                <a:solidFill>
                  <a:schemeClr val="accent4">
                    <a:lumMod val="10000"/>
                  </a:schemeClr>
                </a:solidFill>
                <a:cs typeface="Arial" pitchFamily="34" charset="0"/>
              </a:rPr>
              <a:t>affolée.</a:t>
            </a:r>
          </a:p>
          <a:p>
            <a:pPr marL="285750" indent="-285750">
              <a:buFont typeface="Arial" panose="020B0604020202020204" pitchFamily="34" charset="0"/>
              <a:buChar char="•"/>
              <a:defRPr/>
            </a:pPr>
            <a:r>
              <a:rPr lang="fr-FR" sz="1600" dirty="0" smtClean="0">
                <a:solidFill>
                  <a:schemeClr val="accent4">
                    <a:lumMod val="10000"/>
                  </a:schemeClr>
                </a:solidFill>
                <a:cs typeface="Arial" pitchFamily="34" charset="0"/>
              </a:rPr>
              <a:t>Perturbation </a:t>
            </a:r>
            <a:r>
              <a:rPr lang="fr-FR" sz="1600" dirty="0">
                <a:solidFill>
                  <a:schemeClr val="accent4">
                    <a:lumMod val="10000"/>
                  </a:schemeClr>
                </a:solidFill>
                <a:cs typeface="Arial" pitchFamily="34" charset="0"/>
              </a:rPr>
              <a:t>des fréquences radio et TV (parasites).</a:t>
            </a:r>
            <a:br>
              <a:rPr lang="fr-FR" sz="1600" dirty="0">
                <a:solidFill>
                  <a:schemeClr val="accent4">
                    <a:lumMod val="10000"/>
                  </a:schemeClr>
                </a:solidFill>
                <a:cs typeface="Arial" pitchFamily="34" charset="0"/>
              </a:rPr>
            </a:br>
            <a:endParaRPr lang="fr-FR" sz="1600" dirty="0">
              <a:solidFill>
                <a:schemeClr val="accent4">
                  <a:lumMod val="10000"/>
                </a:schemeClr>
              </a:solidFill>
              <a:cs typeface="Arial" pitchFamily="34" charset="0"/>
            </a:endParaRPr>
          </a:p>
        </p:txBody>
      </p:sp>
      <p:sp>
        <p:nvSpPr>
          <p:cNvPr id="6" name="Rectangle 5"/>
          <p:cNvSpPr/>
          <p:nvPr/>
        </p:nvSpPr>
        <p:spPr>
          <a:xfrm>
            <a:off x="107504" y="4084617"/>
            <a:ext cx="4320480" cy="2800767"/>
          </a:xfrm>
          <a:prstGeom prst="rect">
            <a:avLst/>
          </a:prstGeom>
          <a:ln>
            <a:solidFill>
              <a:srgbClr val="0070C0"/>
            </a:solidFill>
          </a:ln>
        </p:spPr>
        <p:txBody>
          <a:bodyPr wrap="square">
            <a:spAutoFit/>
          </a:bodyPr>
          <a:lstStyle/>
          <a:p>
            <a:pPr marL="285750" indent="-285750">
              <a:buFont typeface="Wingdings" panose="05000000000000000000" pitchFamily="2" charset="2"/>
              <a:buChar char="Ø"/>
              <a:tabLst>
                <a:tab pos="360363" algn="l"/>
              </a:tabLst>
            </a:pPr>
            <a:r>
              <a:rPr lang="fr-FR" altLang="fr-FR" sz="1600" b="1" dirty="0">
                <a:solidFill>
                  <a:srgbClr val="FF0000"/>
                </a:solidFill>
              </a:rPr>
              <a:t>Quelque matériel sensible aux ondes électromagnétiques</a:t>
            </a:r>
          </a:p>
          <a:p>
            <a:pPr marL="285750" indent="-285750">
              <a:buFont typeface="Arial" panose="020B0604020202020204" pitchFamily="34" charset="0"/>
              <a:buChar char="•"/>
            </a:pPr>
            <a:r>
              <a:rPr lang="fr-FR" altLang="fr-FR" sz="1600" dirty="0">
                <a:cs typeface="Arial" panose="020B0604020202020204" pitchFamily="34" charset="0"/>
              </a:rPr>
              <a:t>Récepteurs de radiodiffusion </a:t>
            </a:r>
          </a:p>
          <a:p>
            <a:pPr marL="285750" indent="-285750">
              <a:buFont typeface="Arial" panose="020B0604020202020204" pitchFamily="34" charset="0"/>
              <a:buChar char="•"/>
            </a:pPr>
            <a:r>
              <a:rPr lang="fr-FR" altLang="fr-FR" sz="1600" dirty="0">
                <a:cs typeface="Arial" panose="020B0604020202020204" pitchFamily="34" charset="0"/>
              </a:rPr>
              <a:t>Horloges numériques(AM, FM, télévision) </a:t>
            </a:r>
          </a:p>
          <a:p>
            <a:pPr marL="285750" indent="-285750">
              <a:buFont typeface="Arial" panose="020B0604020202020204" pitchFamily="34" charset="0"/>
              <a:buChar char="•"/>
            </a:pPr>
            <a:r>
              <a:rPr lang="fr-FR" altLang="fr-FR" sz="1600" dirty="0">
                <a:cs typeface="Arial" panose="020B0604020202020204" pitchFamily="34" charset="0"/>
              </a:rPr>
              <a:t>Systèmes de son Ordinateurs(domestiques et commerciaux)</a:t>
            </a:r>
          </a:p>
          <a:p>
            <a:pPr marL="285750" indent="-285750">
              <a:buFont typeface="Arial" panose="020B0604020202020204" pitchFamily="34" charset="0"/>
              <a:buChar char="•"/>
            </a:pPr>
            <a:r>
              <a:rPr lang="fr-FR" altLang="fr-FR" sz="1600" dirty="0">
                <a:cs typeface="Arial" panose="020B0604020202020204" pitchFamily="34" charset="0"/>
              </a:rPr>
              <a:t>Détonateurs électriques </a:t>
            </a:r>
          </a:p>
          <a:p>
            <a:pPr marL="285750" indent="-285750">
              <a:buFont typeface="Arial" panose="020B0604020202020204" pitchFamily="34" charset="0"/>
              <a:buChar char="•"/>
            </a:pPr>
            <a:r>
              <a:rPr lang="fr-FR" altLang="fr-FR" sz="1600" dirty="0">
                <a:cs typeface="Arial" panose="020B0604020202020204" pitchFamily="34" charset="0"/>
              </a:rPr>
              <a:t>Jeux vidéos Modèles à commande radioélectrique</a:t>
            </a:r>
          </a:p>
          <a:p>
            <a:pPr marL="285750" indent="-285750">
              <a:buFont typeface="Arial" panose="020B0604020202020204" pitchFamily="34" charset="0"/>
              <a:buChar char="•"/>
            </a:pPr>
            <a:r>
              <a:rPr lang="fr-FR" altLang="fr-FR" sz="1600" dirty="0">
                <a:cs typeface="Arial" panose="020B0604020202020204" pitchFamily="34" charset="0"/>
              </a:rPr>
              <a:t>Matériel de mesure</a:t>
            </a:r>
          </a:p>
          <a:p>
            <a:pPr marL="285750" indent="-285750">
              <a:buFont typeface="Arial" panose="020B0604020202020204" pitchFamily="34" charset="0"/>
              <a:buChar char="•"/>
            </a:pPr>
            <a:r>
              <a:rPr lang="fr-FR" altLang="fr-FR" sz="1600" dirty="0">
                <a:cs typeface="Arial" panose="020B0604020202020204" pitchFamily="34" charset="0"/>
              </a:rPr>
              <a:t>…etc.</a:t>
            </a:r>
            <a:endParaRPr lang="fr-FR" altLang="fr-FR" sz="1600" b="1" dirty="0">
              <a:cs typeface="Arial" panose="020B0604020202020204" pitchFamily="34" charset="0"/>
            </a:endParaRPr>
          </a:p>
        </p:txBody>
      </p:sp>
    </p:spTree>
    <p:extLst>
      <p:ext uri="{BB962C8B-B14F-4D97-AF65-F5344CB8AC3E}">
        <p14:creationId xmlns:p14="http://schemas.microsoft.com/office/powerpoint/2010/main" val="41059412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3074">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074">
                                            <p:txEl>
                                              <p:pRg st="1" end="1"/>
                                            </p:txEl>
                                          </p:spTgt>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074">
                                            <p:txEl>
                                              <p:pRg st="2" end="2"/>
                                            </p:txEl>
                                          </p:spTgt>
                                        </p:tgtEl>
                                        <p:attrNameLst>
                                          <p:attrName>style.visibility</p:attrName>
                                        </p:attrNameLst>
                                      </p:cBhvr>
                                      <p:to>
                                        <p:strVal val="visible"/>
                                      </p:to>
                                    </p:set>
                                    <p:animEffect transition="in" filter="wipe(up)">
                                      <p:cBhvr>
                                        <p:cTn id="14" dur="500"/>
                                        <p:tgtEl>
                                          <p:spTgt spid="3074">
                                            <p:txEl>
                                              <p:pRg st="2" end="2"/>
                                            </p:txEl>
                                          </p:spTgt>
                                        </p:tgtEl>
                                      </p:cBhvr>
                                    </p:animEffect>
                                  </p:childTnLst>
                                </p:cTn>
                              </p:par>
                              <p:par>
                                <p:cTn id="15" presetID="22" presetClass="entr" presetSubtype="1" fill="hold" nodeType="withEffect">
                                  <p:stCondLst>
                                    <p:cond delay="0"/>
                                  </p:stCondLst>
                                  <p:childTnLst>
                                    <p:set>
                                      <p:cBhvr>
                                        <p:cTn id="16" dur="1" fill="hold">
                                          <p:stCondLst>
                                            <p:cond delay="0"/>
                                          </p:stCondLst>
                                        </p:cTn>
                                        <p:tgtEl>
                                          <p:spTgt spid="3074">
                                            <p:txEl>
                                              <p:pRg st="3" end="3"/>
                                            </p:txEl>
                                          </p:spTgt>
                                        </p:tgtEl>
                                        <p:attrNameLst>
                                          <p:attrName>style.visibility</p:attrName>
                                        </p:attrNameLst>
                                      </p:cBhvr>
                                      <p:to>
                                        <p:strVal val="visible"/>
                                      </p:to>
                                    </p:set>
                                    <p:animEffect transition="in" filter="wipe(up)">
                                      <p:cBhvr>
                                        <p:cTn id="17" dur="500"/>
                                        <p:tgtEl>
                                          <p:spTgt spid="3074">
                                            <p:txEl>
                                              <p:pRg st="3" end="3"/>
                                            </p:txEl>
                                          </p:spTgt>
                                        </p:tgtEl>
                                      </p:cBhvr>
                                    </p:animEffect>
                                  </p:childTnLst>
                                </p:cTn>
                              </p:par>
                              <p:par>
                                <p:cTn id="18" presetID="22" presetClass="entr" presetSubtype="1" fill="hold" nodeType="withEffect">
                                  <p:stCondLst>
                                    <p:cond delay="0"/>
                                  </p:stCondLst>
                                  <p:childTnLst>
                                    <p:set>
                                      <p:cBhvr>
                                        <p:cTn id="19" dur="1" fill="hold">
                                          <p:stCondLst>
                                            <p:cond delay="0"/>
                                          </p:stCondLst>
                                        </p:cTn>
                                        <p:tgtEl>
                                          <p:spTgt spid="3074">
                                            <p:txEl>
                                              <p:pRg st="4" end="4"/>
                                            </p:txEl>
                                          </p:spTgt>
                                        </p:tgtEl>
                                        <p:attrNameLst>
                                          <p:attrName>style.visibility</p:attrName>
                                        </p:attrNameLst>
                                      </p:cBhvr>
                                      <p:to>
                                        <p:strVal val="visible"/>
                                      </p:to>
                                    </p:set>
                                    <p:animEffect transition="in" filter="wipe(up)">
                                      <p:cBhvr>
                                        <p:cTn id="20" dur="500"/>
                                        <p:tgtEl>
                                          <p:spTgt spid="3074">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074">
                                            <p:txEl>
                                              <p:pRg st="6" end="6"/>
                                            </p:txEl>
                                          </p:spTgt>
                                        </p:tgtEl>
                                        <p:attrNameLst>
                                          <p:attrName>style.visibility</p:attrName>
                                        </p:attrNameLst>
                                      </p:cBhvr>
                                      <p:to>
                                        <p:strVal val="visible"/>
                                      </p:to>
                                    </p:set>
                                    <p:animEffect transition="in" filter="wipe(left)">
                                      <p:cBhvr>
                                        <p:cTn id="25" dur="500"/>
                                        <p:tgtEl>
                                          <p:spTgt spid="3074">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down)">
                                      <p:cBhvr>
                                        <p:cTn id="34" dur="500"/>
                                        <p:tgtEl>
                                          <p:spTgt spid="4"/>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1"/>
          <p:cNvSpPr>
            <a:spLocks noChangeArrowheads="1"/>
          </p:cNvSpPr>
          <p:nvPr/>
        </p:nvSpPr>
        <p:spPr bwMode="auto">
          <a:xfrm>
            <a:off x="0" y="44624"/>
            <a:ext cx="9144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lvl="0" eaLnBrk="1" hangingPunct="1"/>
            <a:r>
              <a:rPr lang="en-US" sz="1600" b="1" dirty="0">
                <a:latin typeface="Cambria" panose="02040503050406030204" pitchFamily="18" charset="0"/>
                <a:ea typeface="Times New Roman" pitchFamily="18" charset="0"/>
                <a:cs typeface="Arial" pitchFamily="34" charset="0"/>
              </a:rPr>
              <a:t>1-Effects of the electric and magnetic </a:t>
            </a:r>
            <a:r>
              <a:rPr lang="en-US" sz="1600" b="1" dirty="0" smtClean="0">
                <a:latin typeface="Cambria" panose="02040503050406030204" pitchFamily="18" charset="0"/>
                <a:ea typeface="Times New Roman" pitchFamily="18" charset="0"/>
                <a:cs typeface="Arial" pitchFamily="34" charset="0"/>
              </a:rPr>
              <a:t>field </a:t>
            </a:r>
          </a:p>
          <a:p>
            <a:pPr lvl="0" eaLnBrk="1" hangingPunct="1"/>
            <a:endParaRPr lang="en-US" sz="1600" b="1" dirty="0" smtClean="0">
              <a:latin typeface="Cambria" panose="02040503050406030204" pitchFamily="18" charset="0"/>
              <a:ea typeface="Times New Roman" pitchFamily="18" charset="0"/>
              <a:cs typeface="Arial" pitchFamily="34" charset="0"/>
            </a:endParaRPr>
          </a:p>
          <a:p>
            <a:pPr marL="285750" lvl="0" indent="-285750" eaLnBrk="1" hangingPunct="1">
              <a:buFont typeface="Wingdings" panose="05000000000000000000" pitchFamily="2" charset="2"/>
              <a:buChar char="q"/>
            </a:pPr>
            <a:r>
              <a:rPr lang="en-US" sz="1600" b="1" dirty="0">
                <a:solidFill>
                  <a:srgbClr val="FF0000"/>
                </a:solidFill>
                <a:latin typeface="Cambria" panose="02040503050406030204" pitchFamily="18" charset="0"/>
                <a:ea typeface="Times New Roman" pitchFamily="18" charset="0"/>
                <a:cs typeface="Arial" pitchFamily="34" charset="0"/>
              </a:rPr>
              <a:t>EFFECT ON EQUIPMENT  </a:t>
            </a:r>
            <a:endParaRPr lang="en-US" sz="1600" b="1" dirty="0" smtClean="0">
              <a:solidFill>
                <a:srgbClr val="FF0000"/>
              </a:solidFill>
              <a:latin typeface="Cambria" panose="02040503050406030204" pitchFamily="18" charset="0"/>
              <a:ea typeface="Times New Roman" pitchFamily="18" charset="0"/>
              <a:cs typeface="Arial" pitchFamily="34" charset="0"/>
            </a:endParaRPr>
          </a:p>
          <a:p>
            <a:pPr marL="285750" lvl="0" indent="-285750" eaLnBrk="1" hangingPunct="1">
              <a:buFont typeface="Wingdings" panose="05000000000000000000" pitchFamily="2" charset="2"/>
              <a:buChar char="q"/>
            </a:pPr>
            <a:endParaRPr lang="fr-FR" sz="1600" b="1" dirty="0">
              <a:solidFill>
                <a:srgbClr val="FF0000"/>
              </a:solidFill>
              <a:latin typeface="Cambria" panose="02040503050406030204" pitchFamily="18" charset="0"/>
              <a:cs typeface="Arial" pitchFamily="34" charset="0"/>
            </a:endParaRPr>
          </a:p>
          <a:p>
            <a:pPr marL="285750" indent="-285750" eaLnBrk="1" hangingPunct="1">
              <a:buFont typeface="Wingdings" panose="05000000000000000000" pitchFamily="2" charset="2"/>
              <a:buChar char="Ø"/>
            </a:pPr>
            <a:r>
              <a:rPr lang="fr-FR" altLang="fr-FR" sz="1600" b="1" dirty="0" smtClean="0">
                <a:solidFill>
                  <a:srgbClr val="FF0000"/>
                </a:solidFill>
                <a:latin typeface="+mn-lt"/>
                <a:cs typeface="Arial" panose="020B0604020202020204" pitchFamily="34" charset="0"/>
              </a:rPr>
              <a:t>Sources of </a:t>
            </a:r>
            <a:r>
              <a:rPr lang="fr-FR" altLang="fr-FR" sz="1600" b="1" dirty="0" err="1" smtClean="0">
                <a:solidFill>
                  <a:srgbClr val="FF0000"/>
                </a:solidFill>
                <a:latin typeface="+mn-lt"/>
                <a:cs typeface="Arial" panose="020B0604020202020204" pitchFamily="34" charset="0"/>
              </a:rPr>
              <a:t>natural</a:t>
            </a:r>
            <a:r>
              <a:rPr lang="fr-FR" altLang="fr-FR" sz="1600" b="1" dirty="0" smtClean="0">
                <a:solidFill>
                  <a:srgbClr val="FF0000"/>
                </a:solidFill>
                <a:latin typeface="+mn-lt"/>
                <a:cs typeface="Arial" panose="020B0604020202020204" pitchFamily="34" charset="0"/>
              </a:rPr>
              <a:t> </a:t>
            </a:r>
            <a:r>
              <a:rPr lang="fr-FR" altLang="fr-FR" sz="1600" b="1" dirty="0" err="1" smtClean="0">
                <a:solidFill>
                  <a:srgbClr val="FF0000"/>
                </a:solidFill>
                <a:latin typeface="+mn-lt"/>
                <a:cs typeface="Arial" panose="020B0604020202020204" pitchFamily="34" charset="0"/>
              </a:rPr>
              <a:t>disturbance</a:t>
            </a:r>
            <a:endParaRPr lang="fr-FR" altLang="fr-FR" sz="1600" b="1" dirty="0">
              <a:solidFill>
                <a:srgbClr val="002060"/>
              </a:solidFill>
              <a:latin typeface="+mn-lt"/>
              <a:cs typeface="Arial" panose="020B0604020202020204" pitchFamily="34" charset="0"/>
            </a:endParaRPr>
          </a:p>
          <a:p>
            <a:pPr eaLnBrk="1" hangingPunct="1"/>
            <a:r>
              <a:rPr lang="fr-FR" altLang="fr-FR" sz="1600" b="1" dirty="0" smtClean="0">
                <a:solidFill>
                  <a:srgbClr val="FF0066"/>
                </a:solidFill>
                <a:latin typeface="+mn-lt"/>
                <a:cs typeface="Arial" panose="020B0604020202020204" pitchFamily="34" charset="0"/>
              </a:rPr>
              <a:t>•</a:t>
            </a:r>
            <a:r>
              <a:rPr lang="fr-FR" altLang="fr-FR" sz="1600" b="1" dirty="0" smtClean="0">
                <a:solidFill>
                  <a:srgbClr val="002060"/>
                </a:solidFill>
                <a:latin typeface="+mn-lt"/>
                <a:cs typeface="Arial" panose="020B0604020202020204" pitchFamily="34" charset="0"/>
              </a:rPr>
              <a:t> </a:t>
            </a:r>
            <a:r>
              <a:rPr lang="en-US" altLang="fr-FR" sz="1600" b="1" dirty="0">
                <a:latin typeface="+mn-lt"/>
                <a:cs typeface="Arial" panose="020B0604020202020204" pitchFamily="34" charset="0"/>
              </a:rPr>
              <a:t>Lightning (electrostatic discharge between clouds or between cloud and ground</a:t>
            </a:r>
            <a:r>
              <a:rPr lang="en-US" altLang="fr-FR" sz="1600" b="1" dirty="0" smtClean="0">
                <a:latin typeface="+mn-lt"/>
                <a:cs typeface="Arial" panose="020B0604020202020204" pitchFamily="34" charset="0"/>
              </a:rPr>
              <a:t>);</a:t>
            </a:r>
          </a:p>
          <a:p>
            <a:pPr eaLnBrk="1" hangingPunct="1"/>
            <a:r>
              <a:rPr lang="en-US" altLang="fr-FR" sz="1600" b="1" dirty="0" smtClean="0">
                <a:solidFill>
                  <a:srgbClr val="FF0000"/>
                </a:solidFill>
                <a:latin typeface="+mn-lt"/>
                <a:cs typeface="Arial" panose="020B0604020202020204" pitchFamily="34" charset="0"/>
              </a:rPr>
              <a:t>•</a:t>
            </a:r>
            <a:r>
              <a:rPr lang="en-US" altLang="fr-FR" sz="1600" b="1" dirty="0" smtClean="0">
                <a:solidFill>
                  <a:srgbClr val="002060"/>
                </a:solidFill>
                <a:latin typeface="+mn-lt"/>
                <a:cs typeface="Arial" panose="020B0604020202020204" pitchFamily="34" charset="0"/>
              </a:rPr>
              <a:t> </a:t>
            </a:r>
            <a:r>
              <a:rPr lang="en-US" altLang="fr-FR" sz="1600" b="1" dirty="0">
                <a:latin typeface="+mn-lt"/>
                <a:cs typeface="Arial" panose="020B0604020202020204" pitchFamily="34" charset="0"/>
              </a:rPr>
              <a:t>Cosmic radiation and in particular solar </a:t>
            </a:r>
            <a:r>
              <a:rPr lang="en-US" altLang="fr-FR" sz="1600" b="1" dirty="0" smtClean="0">
                <a:latin typeface="+mn-lt"/>
                <a:cs typeface="Arial" panose="020B0604020202020204" pitchFamily="34" charset="0"/>
              </a:rPr>
              <a:t>radiation</a:t>
            </a:r>
          </a:p>
          <a:p>
            <a:pPr eaLnBrk="1" hangingPunct="1"/>
            <a:endParaRPr lang="fr-FR" altLang="fr-FR" sz="1600" b="1" dirty="0" smtClean="0">
              <a:latin typeface="+mn-lt"/>
              <a:cs typeface="Arial" panose="020B0604020202020204" pitchFamily="34" charset="0"/>
            </a:endParaRPr>
          </a:p>
          <a:p>
            <a:pPr marL="285750" indent="-285750" eaLnBrk="1" hangingPunct="1">
              <a:buFont typeface="Wingdings" panose="05000000000000000000" pitchFamily="2" charset="2"/>
              <a:buChar char="Ø"/>
            </a:pPr>
            <a:r>
              <a:rPr lang="fr-FR" altLang="fr-FR" sz="1600" b="1" dirty="0">
                <a:solidFill>
                  <a:srgbClr val="FF0000"/>
                </a:solidFill>
                <a:cs typeface="Arial" panose="020B0604020202020204" pitchFamily="34" charset="0"/>
              </a:rPr>
              <a:t>Sources of </a:t>
            </a:r>
            <a:r>
              <a:rPr lang="en-US" altLang="fr-FR" sz="1600" b="1" dirty="0" smtClean="0">
                <a:solidFill>
                  <a:srgbClr val="FF0000"/>
                </a:solidFill>
                <a:latin typeface="+mn-lt"/>
                <a:cs typeface="Arial" panose="020B0604020202020204" pitchFamily="34" charset="0"/>
              </a:rPr>
              <a:t>disturbance </a:t>
            </a:r>
            <a:r>
              <a:rPr lang="en-US" altLang="fr-FR" sz="1600" b="1" dirty="0">
                <a:solidFill>
                  <a:srgbClr val="FF0000"/>
                </a:solidFill>
                <a:latin typeface="+mn-lt"/>
                <a:cs typeface="Arial" panose="020B0604020202020204" pitchFamily="34" charset="0"/>
              </a:rPr>
              <a:t>resulting from human </a:t>
            </a:r>
            <a:r>
              <a:rPr lang="en-US" altLang="fr-FR" sz="1600" b="1" dirty="0" smtClean="0">
                <a:solidFill>
                  <a:srgbClr val="FF0000"/>
                </a:solidFill>
                <a:latin typeface="+mn-lt"/>
                <a:cs typeface="Arial" panose="020B0604020202020204" pitchFamily="34" charset="0"/>
              </a:rPr>
              <a:t>activity</a:t>
            </a:r>
            <a:endParaRPr lang="fr-FR" altLang="fr-FR" sz="1600" b="1" dirty="0" smtClean="0">
              <a:solidFill>
                <a:srgbClr val="FF0000"/>
              </a:solidFill>
              <a:latin typeface="+mn-lt"/>
              <a:cs typeface="Arial" panose="020B0604020202020204" pitchFamily="34" charset="0"/>
            </a:endParaRPr>
          </a:p>
        </p:txBody>
      </p:sp>
      <p:sp>
        <p:nvSpPr>
          <p:cNvPr id="3" name="Rectangle 2"/>
          <p:cNvSpPr/>
          <p:nvPr/>
        </p:nvSpPr>
        <p:spPr>
          <a:xfrm>
            <a:off x="53753" y="2399814"/>
            <a:ext cx="4499992" cy="1815882"/>
          </a:xfrm>
          <a:prstGeom prst="rect">
            <a:avLst/>
          </a:prstGeom>
          <a:ln>
            <a:solidFill>
              <a:srgbClr val="0070C0"/>
            </a:solidFill>
          </a:ln>
        </p:spPr>
        <p:txBody>
          <a:bodyPr wrap="square">
            <a:spAutoFit/>
          </a:bodyPr>
          <a:lstStyle/>
          <a:p>
            <a:pPr marL="285750" indent="-285750">
              <a:buFont typeface="Arial" panose="020B0604020202020204" pitchFamily="34" charset="0"/>
              <a:buChar char="•"/>
            </a:pPr>
            <a:r>
              <a:rPr lang="en-US" altLang="fr-FR" sz="1600" b="1" dirty="0">
                <a:solidFill>
                  <a:schemeClr val="tx2"/>
                </a:solidFill>
                <a:cs typeface="Arial" panose="020B0604020202020204" pitchFamily="34" charset="0"/>
              </a:rPr>
              <a:t>Sources of electromagnetic radiation </a:t>
            </a:r>
            <a:r>
              <a:rPr lang="en-US" altLang="fr-FR" sz="1600" b="1" dirty="0">
                <a:solidFill>
                  <a:srgbClr val="0070C0"/>
                </a:solidFill>
                <a:cs typeface="Arial" panose="020B0604020202020204" pitchFamily="34" charset="0"/>
              </a:rPr>
              <a:t>intentionally created by man:  </a:t>
            </a:r>
            <a:endParaRPr lang="en-US" altLang="fr-FR" sz="1600" b="1" dirty="0" smtClean="0">
              <a:solidFill>
                <a:srgbClr val="0070C0"/>
              </a:solidFill>
              <a:cs typeface="Arial" panose="020B0604020202020204" pitchFamily="34" charset="0"/>
            </a:endParaRPr>
          </a:p>
          <a:p>
            <a:pPr marL="285750" indent="-285750">
              <a:buFont typeface="Courier New" panose="02070309020205020404" pitchFamily="49" charset="0"/>
              <a:buChar char="o"/>
            </a:pPr>
            <a:r>
              <a:rPr lang="en-US" altLang="fr-FR" sz="1600" dirty="0" smtClean="0">
                <a:cs typeface="Arial" panose="020B0604020202020204" pitchFamily="34" charset="0"/>
              </a:rPr>
              <a:t>radio </a:t>
            </a:r>
            <a:r>
              <a:rPr lang="en-US" altLang="fr-FR" sz="1600" dirty="0">
                <a:cs typeface="Arial" panose="020B0604020202020204" pitchFamily="34" charset="0"/>
              </a:rPr>
              <a:t>transmitters,  </a:t>
            </a:r>
            <a:endParaRPr lang="en-US" altLang="fr-FR" sz="1600" dirty="0" smtClean="0">
              <a:cs typeface="Arial" panose="020B0604020202020204" pitchFamily="34" charset="0"/>
            </a:endParaRPr>
          </a:p>
          <a:p>
            <a:pPr marL="285750" indent="-285750">
              <a:buFont typeface="Courier New" panose="02070309020205020404" pitchFamily="49" charset="0"/>
              <a:buChar char="o"/>
            </a:pPr>
            <a:r>
              <a:rPr lang="en-US" altLang="fr-FR" sz="1600" dirty="0" smtClean="0">
                <a:cs typeface="Arial" panose="020B0604020202020204" pitchFamily="34" charset="0"/>
              </a:rPr>
              <a:t>television</a:t>
            </a:r>
            <a:r>
              <a:rPr lang="en-US" altLang="fr-FR" sz="1600" dirty="0">
                <a:cs typeface="Arial" panose="020B0604020202020204" pitchFamily="34" charset="0"/>
              </a:rPr>
              <a:t>,  </a:t>
            </a:r>
            <a:endParaRPr lang="en-US" altLang="fr-FR" sz="1600" dirty="0" smtClean="0">
              <a:cs typeface="Arial" panose="020B0604020202020204" pitchFamily="34" charset="0"/>
            </a:endParaRPr>
          </a:p>
          <a:p>
            <a:pPr marL="285750" indent="-285750">
              <a:buFont typeface="Courier New" panose="02070309020205020404" pitchFamily="49" charset="0"/>
              <a:buChar char="o"/>
            </a:pPr>
            <a:r>
              <a:rPr lang="en-US" altLang="fr-FR" sz="1600" dirty="0" smtClean="0">
                <a:cs typeface="Arial" panose="020B0604020202020204" pitchFamily="34" charset="0"/>
              </a:rPr>
              <a:t>radar</a:t>
            </a:r>
            <a:r>
              <a:rPr lang="en-US" altLang="fr-FR" sz="1600" dirty="0">
                <a:cs typeface="Arial" panose="020B0604020202020204" pitchFamily="34" charset="0"/>
              </a:rPr>
              <a:t>,  </a:t>
            </a:r>
            <a:endParaRPr lang="en-US" altLang="fr-FR" sz="1600" dirty="0" smtClean="0">
              <a:cs typeface="Arial" panose="020B0604020202020204" pitchFamily="34" charset="0"/>
            </a:endParaRPr>
          </a:p>
          <a:p>
            <a:pPr marL="285750" indent="-285750">
              <a:buFont typeface="Courier New" panose="02070309020205020404" pitchFamily="49" charset="0"/>
              <a:buChar char="o"/>
            </a:pPr>
            <a:r>
              <a:rPr lang="en-US" altLang="fr-FR" sz="1600" dirty="0" smtClean="0">
                <a:cs typeface="Arial" panose="020B0604020202020204" pitchFamily="34" charset="0"/>
              </a:rPr>
              <a:t>mobile </a:t>
            </a:r>
            <a:r>
              <a:rPr lang="en-US" altLang="fr-FR" sz="1600" dirty="0">
                <a:cs typeface="Arial" panose="020B0604020202020204" pitchFamily="34" charset="0"/>
              </a:rPr>
              <a:t>phones,    </a:t>
            </a:r>
            <a:endParaRPr lang="en-US" altLang="fr-FR" sz="1600" dirty="0" smtClean="0">
              <a:cs typeface="Arial" panose="020B0604020202020204" pitchFamily="34" charset="0"/>
            </a:endParaRPr>
          </a:p>
          <a:p>
            <a:pPr marL="285750" indent="-285750">
              <a:buFont typeface="Courier New" panose="02070309020205020404" pitchFamily="49" charset="0"/>
              <a:buChar char="o"/>
            </a:pPr>
            <a:r>
              <a:rPr lang="en-US" altLang="fr-FR" sz="1600" dirty="0" err="1" smtClean="0">
                <a:cs typeface="Arial" panose="020B0604020202020204" pitchFamily="34" charset="0"/>
              </a:rPr>
              <a:t>etc</a:t>
            </a:r>
            <a:r>
              <a:rPr lang="en-US" altLang="fr-FR" sz="1600" dirty="0" smtClean="0">
                <a:cs typeface="Arial" panose="020B0604020202020204" pitchFamily="34" charset="0"/>
              </a:rPr>
              <a:t> ;</a:t>
            </a:r>
            <a:endParaRPr lang="fr-FR" altLang="fr-FR" sz="1600" dirty="0">
              <a:cs typeface="Arial" panose="020B0604020202020204" pitchFamily="34" charset="0"/>
            </a:endParaRPr>
          </a:p>
        </p:txBody>
      </p:sp>
      <p:sp>
        <p:nvSpPr>
          <p:cNvPr id="4" name="Rectangle 3"/>
          <p:cNvSpPr/>
          <p:nvPr/>
        </p:nvSpPr>
        <p:spPr>
          <a:xfrm>
            <a:off x="4615040" y="2405206"/>
            <a:ext cx="4428999" cy="1815882"/>
          </a:xfrm>
          <a:prstGeom prst="rect">
            <a:avLst/>
          </a:prstGeom>
          <a:ln>
            <a:solidFill>
              <a:srgbClr val="0070C0"/>
            </a:solidFill>
          </a:ln>
        </p:spPr>
        <p:txBody>
          <a:bodyPr wrap="square">
            <a:spAutoFit/>
          </a:bodyPr>
          <a:lstStyle/>
          <a:p>
            <a:pPr marL="285750" indent="-285750">
              <a:buFont typeface="Arial" panose="020B0604020202020204" pitchFamily="34" charset="0"/>
              <a:buChar char="•"/>
              <a:tabLst>
                <a:tab pos="360363" algn="l"/>
              </a:tabLst>
            </a:pPr>
            <a:r>
              <a:rPr lang="en-US" altLang="fr-FR" sz="1600" b="1" dirty="0">
                <a:solidFill>
                  <a:srgbClr val="0070C0"/>
                </a:solidFill>
                <a:cs typeface="Arial" panose="020B0604020202020204" pitchFamily="34" charset="0"/>
              </a:rPr>
              <a:t>Unintentional</a:t>
            </a:r>
            <a:r>
              <a:rPr lang="en-US" altLang="fr-FR" sz="1600" b="1" dirty="0">
                <a:solidFill>
                  <a:srgbClr val="002060"/>
                </a:solidFill>
                <a:cs typeface="Arial" panose="020B0604020202020204" pitchFamily="34" charset="0"/>
              </a:rPr>
              <a:t> sources of disturbance that arise from the use of </a:t>
            </a:r>
            <a:r>
              <a:rPr lang="en-US" altLang="fr-FR" sz="1600" b="1" dirty="0" smtClean="0">
                <a:solidFill>
                  <a:srgbClr val="002060"/>
                </a:solidFill>
                <a:cs typeface="Arial" panose="020B0604020202020204" pitchFamily="34" charset="0"/>
              </a:rPr>
              <a:t>electricity energy </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transmission </a:t>
            </a:r>
            <a:r>
              <a:rPr lang="en-US" altLang="fr-FR" sz="1600" dirty="0">
                <a:cs typeface="Arial" panose="020B0604020202020204" pitchFamily="34" charset="0"/>
              </a:rPr>
              <a:t>lines</a:t>
            </a:r>
            <a:r>
              <a:rPr lang="en-US" altLang="fr-FR" sz="1600" dirty="0" smtClean="0">
                <a:cs typeface="Arial" panose="020B0604020202020204" pitchFamily="34" charset="0"/>
              </a:rPr>
              <a:t>,</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fluorescent </a:t>
            </a:r>
            <a:r>
              <a:rPr lang="en-US" altLang="fr-FR" sz="1600" dirty="0">
                <a:cs typeface="Arial" panose="020B0604020202020204" pitchFamily="34" charset="0"/>
              </a:rPr>
              <a:t>lighting</a:t>
            </a:r>
            <a:r>
              <a:rPr lang="en-US" altLang="fr-FR" sz="1600" dirty="0" smtClean="0">
                <a:cs typeface="Arial" panose="020B0604020202020204" pitchFamily="34" charset="0"/>
              </a:rPr>
              <a:t>,</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electric </a:t>
            </a:r>
            <a:r>
              <a:rPr lang="en-US" altLang="fr-FR" sz="1600" dirty="0">
                <a:cs typeface="Arial" panose="020B0604020202020204" pitchFamily="34" charset="0"/>
              </a:rPr>
              <a:t>motors</a:t>
            </a:r>
            <a:r>
              <a:rPr lang="en-US" altLang="fr-FR" sz="1600" dirty="0" smtClean="0">
                <a:cs typeface="Arial" panose="020B0604020202020204" pitchFamily="34" charset="0"/>
              </a:rPr>
              <a:t>,</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power </a:t>
            </a:r>
            <a:r>
              <a:rPr lang="en-US" altLang="fr-FR" sz="1600" dirty="0">
                <a:cs typeface="Arial" panose="020B0604020202020204" pitchFamily="34" charset="0"/>
              </a:rPr>
              <a:t>supplies for electronic </a:t>
            </a:r>
            <a:r>
              <a:rPr lang="en-US" altLang="fr-FR" sz="1600" dirty="0" smtClean="0">
                <a:cs typeface="Arial" panose="020B0604020202020204" pitchFamily="34" charset="0"/>
              </a:rPr>
              <a:t>systems,</a:t>
            </a:r>
          </a:p>
          <a:p>
            <a:pPr marL="285750" indent="-285750">
              <a:buFont typeface="Courier New" panose="02070309020205020404" pitchFamily="49" charset="0"/>
              <a:buChar char="o"/>
              <a:tabLst>
                <a:tab pos="360363" algn="l"/>
              </a:tabLst>
            </a:pPr>
            <a:r>
              <a:rPr lang="en-US" altLang="fr-FR" sz="1600" dirty="0" smtClean="0">
                <a:cs typeface="Arial" panose="020B0604020202020204" pitchFamily="34" charset="0"/>
              </a:rPr>
              <a:t>etc.</a:t>
            </a:r>
            <a:endParaRPr lang="fr-FR" altLang="fr-FR" sz="1600" dirty="0">
              <a:cs typeface="Arial" panose="020B0604020202020204" pitchFamily="34" charset="0"/>
            </a:endParaRPr>
          </a:p>
        </p:txBody>
      </p:sp>
      <p:sp>
        <p:nvSpPr>
          <p:cNvPr id="5" name="Rectangle 4"/>
          <p:cNvSpPr/>
          <p:nvPr/>
        </p:nvSpPr>
        <p:spPr>
          <a:xfrm>
            <a:off x="4572000" y="4516896"/>
            <a:ext cx="4572000" cy="1815882"/>
          </a:xfrm>
          <a:prstGeom prst="rect">
            <a:avLst/>
          </a:prstGeom>
          <a:ln>
            <a:solidFill>
              <a:srgbClr val="0070C0"/>
            </a:solidFill>
          </a:ln>
        </p:spPr>
        <p:txBody>
          <a:bodyPr>
            <a:spAutoFit/>
          </a:bodyPr>
          <a:lstStyle/>
          <a:p>
            <a:pPr marL="285750" indent="-285750">
              <a:buFont typeface="Wingdings" panose="05000000000000000000" pitchFamily="2" charset="2"/>
              <a:buChar char="Ø"/>
              <a:defRPr/>
            </a:pPr>
            <a:r>
              <a:rPr lang="en-US" altLang="fr-FR" sz="1600" b="1" dirty="0">
                <a:solidFill>
                  <a:srgbClr val="FF0000"/>
                </a:solidFill>
                <a:ea typeface="Calibri" panose="020F0502020204030204" pitchFamily="34" charset="0"/>
                <a:cs typeface="Times New Roman" panose="02020603050405020304" pitchFamily="18" charset="0"/>
              </a:rPr>
              <a:t>Some important </a:t>
            </a:r>
            <a:r>
              <a:rPr lang="en-US" altLang="fr-FR" sz="1600" b="1" dirty="0" smtClean="0">
                <a:solidFill>
                  <a:srgbClr val="FF0000"/>
                </a:solidFill>
                <a:ea typeface="Calibri" panose="020F0502020204030204" pitchFamily="34" charset="0"/>
                <a:cs typeface="Times New Roman" panose="02020603050405020304" pitchFamily="18" charset="0"/>
              </a:rPr>
              <a:t>effect</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Engine </a:t>
            </a:r>
            <a:r>
              <a:rPr lang="en-US" altLang="fr-FR" sz="1600" dirty="0">
                <a:ea typeface="Calibri" panose="020F0502020204030204" pitchFamily="34" charset="0"/>
                <a:cs typeface="Times New Roman" panose="02020603050405020304" pitchFamily="18" charset="0"/>
              </a:rPr>
              <a:t>ignition failure</a:t>
            </a:r>
            <a:r>
              <a:rPr lang="en-US" altLang="fr-FR" sz="1600" dirty="0" smtClean="0">
                <a:ea typeface="Calibri" panose="020F0502020204030204" pitchFamily="34" charset="0"/>
                <a:cs typeface="Times New Roman" panose="02020603050405020304" pitchFamily="18" charset="0"/>
              </a:rPr>
              <a:t>,</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disruption </a:t>
            </a:r>
            <a:r>
              <a:rPr lang="en-US" altLang="fr-FR" sz="1600" dirty="0">
                <a:ea typeface="Calibri" panose="020F0502020204030204" pitchFamily="34" charset="0"/>
                <a:cs typeface="Times New Roman" panose="02020603050405020304" pitchFamily="18" charset="0"/>
              </a:rPr>
              <a:t>or even explosion of equipment       electrical or </a:t>
            </a:r>
            <a:r>
              <a:rPr lang="en-US" altLang="fr-FR" sz="1600" dirty="0" smtClean="0">
                <a:ea typeface="Calibri" panose="020F0502020204030204" pitchFamily="34" charset="0"/>
                <a:cs typeface="Times New Roman" panose="02020603050405020304" pitchFamily="18" charset="0"/>
              </a:rPr>
              <a:t>electronic</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False </a:t>
            </a:r>
            <a:r>
              <a:rPr lang="en-US" altLang="fr-FR" sz="1600" dirty="0">
                <a:ea typeface="Calibri" panose="020F0502020204030204" pitchFamily="34" charset="0"/>
                <a:cs typeface="Times New Roman" panose="02020603050405020304" pitchFamily="18" charset="0"/>
              </a:rPr>
              <a:t>radar detection</a:t>
            </a:r>
            <a:r>
              <a:rPr lang="en-US" altLang="fr-FR" sz="1600" dirty="0" smtClean="0">
                <a:ea typeface="Calibri" panose="020F0502020204030204" pitchFamily="34" charset="0"/>
                <a:cs typeface="Times New Roman" panose="02020603050405020304" pitchFamily="18" charset="0"/>
              </a:rPr>
              <a:t>.</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Compass </a:t>
            </a:r>
            <a:r>
              <a:rPr lang="en-US" altLang="fr-FR" sz="1600" dirty="0">
                <a:ea typeface="Calibri" panose="020F0502020204030204" pitchFamily="34" charset="0"/>
                <a:cs typeface="Times New Roman" panose="02020603050405020304" pitchFamily="18" charset="0"/>
              </a:rPr>
              <a:t>panicked</a:t>
            </a:r>
            <a:r>
              <a:rPr lang="en-US" altLang="fr-FR" sz="1600" dirty="0" smtClean="0">
                <a:ea typeface="Calibri" panose="020F0502020204030204" pitchFamily="34" charset="0"/>
                <a:cs typeface="Times New Roman" panose="02020603050405020304" pitchFamily="18" charset="0"/>
              </a:rPr>
              <a:t>.</a:t>
            </a:r>
          </a:p>
          <a:p>
            <a:pPr marL="285750" indent="-285750">
              <a:buFont typeface="Courier New" panose="02070309020205020404" pitchFamily="49" charset="0"/>
              <a:buChar char="o"/>
              <a:defRPr/>
            </a:pPr>
            <a:r>
              <a:rPr lang="en-US" altLang="fr-FR" sz="1600" dirty="0" smtClean="0">
                <a:ea typeface="Calibri" panose="020F0502020204030204" pitchFamily="34" charset="0"/>
                <a:cs typeface="Times New Roman" panose="02020603050405020304" pitchFamily="18" charset="0"/>
              </a:rPr>
              <a:t>Disruption </a:t>
            </a:r>
            <a:r>
              <a:rPr lang="en-US" altLang="fr-FR" sz="1600" dirty="0">
                <a:ea typeface="Calibri" panose="020F0502020204030204" pitchFamily="34" charset="0"/>
                <a:cs typeface="Times New Roman" panose="02020603050405020304" pitchFamily="18" charset="0"/>
              </a:rPr>
              <a:t>of radio and TV frequencies (</a:t>
            </a:r>
            <a:r>
              <a:rPr lang="en-US" altLang="fr-FR" sz="1600" dirty="0" smtClean="0">
                <a:ea typeface="Calibri" panose="020F0502020204030204" pitchFamily="34" charset="0"/>
                <a:cs typeface="Times New Roman" panose="02020603050405020304" pitchFamily="18" charset="0"/>
              </a:rPr>
              <a:t>parasites)</a:t>
            </a:r>
            <a:endParaRPr lang="fr-FR" sz="1600" dirty="0">
              <a:cs typeface="Arial" pitchFamily="34" charset="0"/>
            </a:endParaRPr>
          </a:p>
        </p:txBody>
      </p:sp>
      <p:sp>
        <p:nvSpPr>
          <p:cNvPr id="6" name="Rectangle 5"/>
          <p:cNvSpPr/>
          <p:nvPr/>
        </p:nvSpPr>
        <p:spPr>
          <a:xfrm>
            <a:off x="107504" y="4505052"/>
            <a:ext cx="4320480" cy="2308324"/>
          </a:xfrm>
          <a:prstGeom prst="rect">
            <a:avLst/>
          </a:prstGeom>
          <a:ln>
            <a:solidFill>
              <a:srgbClr val="0070C0"/>
            </a:solidFill>
          </a:ln>
        </p:spPr>
        <p:txBody>
          <a:bodyPr wrap="square">
            <a:spAutoFit/>
          </a:bodyPr>
          <a:lstStyle/>
          <a:p>
            <a:pPr marL="285750" indent="-285750">
              <a:buFont typeface="Wingdings" panose="05000000000000000000" pitchFamily="2" charset="2"/>
              <a:buChar char="Ø"/>
              <a:tabLst>
                <a:tab pos="360363" algn="l"/>
              </a:tabLst>
            </a:pPr>
            <a:r>
              <a:rPr lang="fr-FR" altLang="fr-FR" sz="1600" b="1" dirty="0" err="1">
                <a:solidFill>
                  <a:srgbClr val="FF0000"/>
                </a:solidFill>
              </a:rPr>
              <a:t>Some</a:t>
            </a:r>
            <a:r>
              <a:rPr lang="fr-FR" altLang="fr-FR" sz="1600" b="1" dirty="0">
                <a:solidFill>
                  <a:srgbClr val="FF0000"/>
                </a:solidFill>
              </a:rPr>
              <a:t> </a:t>
            </a:r>
            <a:r>
              <a:rPr lang="fr-FR" altLang="fr-FR" sz="1600" b="1" dirty="0" err="1">
                <a:solidFill>
                  <a:srgbClr val="FF0000"/>
                </a:solidFill>
              </a:rPr>
              <a:t>equipment</a:t>
            </a:r>
            <a:r>
              <a:rPr lang="fr-FR" altLang="fr-FR" sz="1600" b="1" dirty="0">
                <a:solidFill>
                  <a:srgbClr val="FF0000"/>
                </a:solidFill>
              </a:rPr>
              <a:t> sensitive to </a:t>
            </a:r>
            <a:r>
              <a:rPr lang="fr-FR" altLang="fr-FR" sz="1600" b="1" dirty="0" err="1">
                <a:solidFill>
                  <a:srgbClr val="FF0000"/>
                </a:solidFill>
              </a:rPr>
              <a:t>electromagnetic</a:t>
            </a:r>
            <a:r>
              <a:rPr lang="fr-FR" altLang="fr-FR" sz="1600" b="1" dirty="0">
                <a:solidFill>
                  <a:srgbClr val="FF0000"/>
                </a:solidFill>
              </a:rPr>
              <a:t> </a:t>
            </a:r>
            <a:r>
              <a:rPr lang="fr-FR" altLang="fr-FR" sz="1600" b="1" dirty="0" err="1" smtClean="0">
                <a:solidFill>
                  <a:srgbClr val="FF0000"/>
                </a:solidFill>
              </a:rPr>
              <a:t>waves</a:t>
            </a:r>
            <a:r>
              <a:rPr lang="fr-FR" altLang="fr-FR" sz="1600" b="1" dirty="0" smtClean="0">
                <a:solidFill>
                  <a:srgbClr val="FF0000"/>
                </a:solidFill>
              </a:rPr>
              <a:t> </a:t>
            </a:r>
          </a:p>
          <a:p>
            <a:pPr marL="285750" indent="-285750">
              <a:buFont typeface="Courier New" panose="02070309020205020404" pitchFamily="49" charset="0"/>
              <a:buChar char="o"/>
              <a:tabLst>
                <a:tab pos="360363" algn="l"/>
              </a:tabLst>
            </a:pPr>
            <a:r>
              <a:rPr lang="fr-FR" altLang="fr-FR" sz="1600" dirty="0" smtClean="0"/>
              <a:t>Broadcast </a:t>
            </a:r>
            <a:r>
              <a:rPr lang="fr-FR" altLang="fr-FR" sz="1600" dirty="0" err="1" smtClean="0"/>
              <a:t>receivers</a:t>
            </a:r>
            <a:endParaRPr lang="fr-FR" altLang="fr-FR" sz="1600" dirty="0" smtClean="0"/>
          </a:p>
          <a:p>
            <a:pPr marL="285750" indent="-285750">
              <a:buFont typeface="Courier New" panose="02070309020205020404" pitchFamily="49" charset="0"/>
              <a:buChar char="o"/>
              <a:tabLst>
                <a:tab pos="360363" algn="l"/>
              </a:tabLst>
            </a:pPr>
            <a:r>
              <a:rPr lang="fr-FR" altLang="fr-FR" sz="1600" dirty="0" smtClean="0"/>
              <a:t>Digital </a:t>
            </a:r>
            <a:r>
              <a:rPr lang="fr-FR" altLang="fr-FR" sz="1600" dirty="0" err="1"/>
              <a:t>clocks</a:t>
            </a:r>
            <a:r>
              <a:rPr lang="fr-FR" altLang="fr-FR" sz="1600" dirty="0"/>
              <a:t> (AM, FM, </a:t>
            </a:r>
            <a:r>
              <a:rPr lang="fr-FR" altLang="fr-FR" sz="1600" dirty="0" err="1"/>
              <a:t>television</a:t>
            </a:r>
            <a:r>
              <a:rPr lang="fr-FR" altLang="fr-FR" sz="1600" dirty="0" smtClean="0"/>
              <a:t>)</a:t>
            </a:r>
          </a:p>
          <a:p>
            <a:pPr marL="285750" indent="-285750">
              <a:buFont typeface="Courier New" panose="02070309020205020404" pitchFamily="49" charset="0"/>
              <a:buChar char="o"/>
              <a:tabLst>
                <a:tab pos="360363" algn="l"/>
              </a:tabLst>
            </a:pPr>
            <a:r>
              <a:rPr lang="fr-FR" altLang="fr-FR" sz="1600" dirty="0" smtClean="0"/>
              <a:t>Computer </a:t>
            </a:r>
            <a:r>
              <a:rPr lang="fr-FR" altLang="fr-FR" sz="1600" dirty="0" err="1"/>
              <a:t>sound</a:t>
            </a:r>
            <a:r>
              <a:rPr lang="fr-FR" altLang="fr-FR" sz="1600" dirty="0"/>
              <a:t> </a:t>
            </a:r>
            <a:r>
              <a:rPr lang="fr-FR" altLang="fr-FR" sz="1600" dirty="0" err="1"/>
              <a:t>systems</a:t>
            </a:r>
            <a:r>
              <a:rPr lang="fr-FR" altLang="fr-FR" sz="1600" dirty="0"/>
              <a:t> (</a:t>
            </a:r>
            <a:r>
              <a:rPr lang="fr-FR" altLang="fr-FR" sz="1600" dirty="0" err="1"/>
              <a:t>domestic</a:t>
            </a:r>
            <a:r>
              <a:rPr lang="fr-FR" altLang="fr-FR" sz="1600" dirty="0"/>
              <a:t> and commercial</a:t>
            </a:r>
            <a:r>
              <a:rPr lang="fr-FR" altLang="fr-FR" sz="1600" dirty="0" smtClean="0"/>
              <a:t>)</a:t>
            </a:r>
          </a:p>
          <a:p>
            <a:pPr marL="285750" indent="-285750">
              <a:buFont typeface="Courier New" panose="02070309020205020404" pitchFamily="49" charset="0"/>
              <a:buChar char="o"/>
              <a:tabLst>
                <a:tab pos="360363" algn="l"/>
              </a:tabLst>
            </a:pPr>
            <a:r>
              <a:rPr lang="fr-FR" altLang="fr-FR" sz="1600" dirty="0" smtClean="0"/>
              <a:t>Electric </a:t>
            </a:r>
            <a:r>
              <a:rPr lang="fr-FR" altLang="fr-FR" sz="1600" dirty="0" err="1" smtClean="0"/>
              <a:t>detonators</a:t>
            </a:r>
            <a:endParaRPr lang="fr-FR" altLang="fr-FR" sz="1600" dirty="0" smtClean="0"/>
          </a:p>
          <a:p>
            <a:pPr marL="285750" indent="-285750">
              <a:buFont typeface="Courier New" panose="02070309020205020404" pitchFamily="49" charset="0"/>
              <a:buChar char="o"/>
              <a:tabLst>
                <a:tab pos="360363" algn="l"/>
              </a:tabLst>
            </a:pPr>
            <a:r>
              <a:rPr lang="fr-FR" altLang="fr-FR" sz="1600" dirty="0" err="1" smtClean="0"/>
              <a:t>Video</a:t>
            </a:r>
            <a:r>
              <a:rPr lang="fr-FR" altLang="fr-FR" sz="1600" dirty="0" smtClean="0"/>
              <a:t> </a:t>
            </a:r>
            <a:r>
              <a:rPr lang="fr-FR" altLang="fr-FR" sz="1600" dirty="0" err="1"/>
              <a:t>games</a:t>
            </a:r>
            <a:r>
              <a:rPr lang="fr-FR" altLang="fr-FR" sz="1600" dirty="0"/>
              <a:t> Radio-</a:t>
            </a:r>
            <a:r>
              <a:rPr lang="fr-FR" altLang="fr-FR" sz="1600" dirty="0" err="1"/>
              <a:t>controlled</a:t>
            </a:r>
            <a:r>
              <a:rPr lang="fr-FR" altLang="fr-FR" sz="1600" dirty="0"/>
              <a:t> </a:t>
            </a:r>
            <a:r>
              <a:rPr lang="fr-FR" altLang="fr-FR" sz="1600" dirty="0" err="1" smtClean="0"/>
              <a:t>models</a:t>
            </a:r>
            <a:endParaRPr lang="fr-FR" altLang="fr-FR" sz="1600" dirty="0" smtClean="0"/>
          </a:p>
          <a:p>
            <a:pPr marL="285750" indent="-285750">
              <a:buFont typeface="Courier New" panose="02070309020205020404" pitchFamily="49" charset="0"/>
              <a:buChar char="o"/>
              <a:tabLst>
                <a:tab pos="360363" algn="l"/>
              </a:tabLst>
            </a:pPr>
            <a:r>
              <a:rPr lang="fr-FR" altLang="fr-FR" sz="1600" dirty="0" err="1" smtClean="0"/>
              <a:t>Measuring</a:t>
            </a:r>
            <a:r>
              <a:rPr lang="fr-FR" altLang="fr-FR" sz="1600" dirty="0" smtClean="0"/>
              <a:t> </a:t>
            </a:r>
            <a:r>
              <a:rPr lang="fr-FR" altLang="fr-FR" sz="1600" dirty="0" err="1"/>
              <a:t>equipment</a:t>
            </a:r>
            <a:r>
              <a:rPr lang="fr-FR" altLang="fr-FR" sz="1600" dirty="0"/>
              <a:t>…etc</a:t>
            </a:r>
            <a:r>
              <a:rPr lang="fr-FR" altLang="fr-FR" sz="1600" dirty="0" smtClean="0"/>
              <a:t>. </a:t>
            </a:r>
            <a:endParaRPr lang="fr-FR" altLang="fr-FR" sz="1600" dirty="0">
              <a:cs typeface="Arial" panose="020B0604020202020204" pitchFamily="34" charset="0"/>
            </a:endParaRPr>
          </a:p>
        </p:txBody>
      </p:sp>
    </p:spTree>
    <p:extLst>
      <p:ext uri="{BB962C8B-B14F-4D97-AF65-F5344CB8AC3E}">
        <p14:creationId xmlns:p14="http://schemas.microsoft.com/office/powerpoint/2010/main" val="2102666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3074">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074">
                                            <p:txEl>
                                              <p:pRg st="2" end="2"/>
                                            </p:txEl>
                                          </p:spTgt>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074">
                                            <p:txEl>
                                              <p:pRg st="4" end="4"/>
                                            </p:txEl>
                                          </p:spTgt>
                                        </p:tgtEl>
                                        <p:attrNameLst>
                                          <p:attrName>style.visibility</p:attrName>
                                        </p:attrNameLst>
                                      </p:cBhvr>
                                      <p:to>
                                        <p:strVal val="visible"/>
                                      </p:to>
                                    </p:set>
                                    <p:animEffect transition="in" filter="wipe(up)">
                                      <p:cBhvr>
                                        <p:cTn id="14" dur="500"/>
                                        <p:tgtEl>
                                          <p:spTgt spid="3074">
                                            <p:txEl>
                                              <p:pRg st="4" end="4"/>
                                            </p:txEl>
                                          </p:spTgt>
                                        </p:tgtEl>
                                      </p:cBhvr>
                                    </p:animEffect>
                                  </p:childTnLst>
                                </p:cTn>
                              </p:par>
                              <p:par>
                                <p:cTn id="15" presetID="22" presetClass="entr" presetSubtype="1" fill="hold" nodeType="withEffect">
                                  <p:stCondLst>
                                    <p:cond delay="0"/>
                                  </p:stCondLst>
                                  <p:childTnLst>
                                    <p:set>
                                      <p:cBhvr>
                                        <p:cTn id="16" dur="1" fill="hold">
                                          <p:stCondLst>
                                            <p:cond delay="0"/>
                                          </p:stCondLst>
                                        </p:cTn>
                                        <p:tgtEl>
                                          <p:spTgt spid="3074">
                                            <p:txEl>
                                              <p:pRg st="5" end="5"/>
                                            </p:txEl>
                                          </p:spTgt>
                                        </p:tgtEl>
                                        <p:attrNameLst>
                                          <p:attrName>style.visibility</p:attrName>
                                        </p:attrNameLst>
                                      </p:cBhvr>
                                      <p:to>
                                        <p:strVal val="visible"/>
                                      </p:to>
                                    </p:set>
                                    <p:animEffect transition="in" filter="wipe(up)">
                                      <p:cBhvr>
                                        <p:cTn id="17" dur="500"/>
                                        <p:tgtEl>
                                          <p:spTgt spid="3074">
                                            <p:txEl>
                                              <p:pRg st="5" end="5"/>
                                            </p:txEl>
                                          </p:spTgt>
                                        </p:tgtEl>
                                      </p:cBhvr>
                                    </p:animEffect>
                                  </p:childTnLst>
                                </p:cTn>
                              </p:par>
                              <p:par>
                                <p:cTn id="18" presetID="22" presetClass="entr" presetSubtype="1" fill="hold" nodeType="withEffect">
                                  <p:stCondLst>
                                    <p:cond delay="0"/>
                                  </p:stCondLst>
                                  <p:childTnLst>
                                    <p:set>
                                      <p:cBhvr>
                                        <p:cTn id="19" dur="1" fill="hold">
                                          <p:stCondLst>
                                            <p:cond delay="0"/>
                                          </p:stCondLst>
                                        </p:cTn>
                                        <p:tgtEl>
                                          <p:spTgt spid="3074">
                                            <p:txEl>
                                              <p:pRg st="6" end="6"/>
                                            </p:txEl>
                                          </p:spTgt>
                                        </p:tgtEl>
                                        <p:attrNameLst>
                                          <p:attrName>style.visibility</p:attrName>
                                        </p:attrNameLst>
                                      </p:cBhvr>
                                      <p:to>
                                        <p:strVal val="visible"/>
                                      </p:to>
                                    </p:set>
                                    <p:animEffect transition="in" filter="wipe(up)">
                                      <p:cBhvr>
                                        <p:cTn id="20" dur="500"/>
                                        <p:tgtEl>
                                          <p:spTgt spid="3074">
                                            <p:txEl>
                                              <p:pRg st="6" end="6"/>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074">
                                            <p:txEl>
                                              <p:pRg st="8" end="8"/>
                                            </p:txEl>
                                          </p:spTgt>
                                        </p:tgtEl>
                                        <p:attrNameLst>
                                          <p:attrName>style.visibility</p:attrName>
                                        </p:attrNameLst>
                                      </p:cBhvr>
                                      <p:to>
                                        <p:strVal val="visible"/>
                                      </p:to>
                                    </p:set>
                                    <p:animEffect transition="in" filter="wipe(left)">
                                      <p:cBhvr>
                                        <p:cTn id="25" dur="500"/>
                                        <p:tgtEl>
                                          <p:spTgt spid="3074">
                                            <p:txEl>
                                              <p:pRg st="8" end="8"/>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down)">
                                      <p:cBhvr>
                                        <p:cTn id="34" dur="500"/>
                                        <p:tgtEl>
                                          <p:spTgt spid="4"/>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Lst>
  </p:timing>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nvGraphicFramePr>
        <p:xfrm>
          <a:off x="1907703" y="514974"/>
          <a:ext cx="7015534" cy="3250800"/>
        </p:xfrm>
        <a:graphic>
          <a:graphicData uri="http://schemas.openxmlformats.org/drawingml/2006/table">
            <a:tbl>
              <a:tblPr/>
              <a:tblGrid>
                <a:gridCol w="1315398">
                  <a:extLst>
                    <a:ext uri="{9D8B030D-6E8A-4147-A177-3AD203B41FA5}">
                      <a16:colId xmlns:a16="http://schemas.microsoft.com/office/drawing/2014/main" val="20000"/>
                    </a:ext>
                  </a:extLst>
                </a:gridCol>
                <a:gridCol w="999731">
                  <a:extLst>
                    <a:ext uri="{9D8B030D-6E8A-4147-A177-3AD203B41FA5}">
                      <a16:colId xmlns:a16="http://schemas.microsoft.com/office/drawing/2014/main" val="20001"/>
                    </a:ext>
                  </a:extLst>
                </a:gridCol>
                <a:gridCol w="1028213">
                  <a:extLst>
                    <a:ext uri="{9D8B030D-6E8A-4147-A177-3AD203B41FA5}">
                      <a16:colId xmlns:a16="http://schemas.microsoft.com/office/drawing/2014/main" val="20002"/>
                    </a:ext>
                  </a:extLst>
                </a:gridCol>
                <a:gridCol w="1076446">
                  <a:extLst>
                    <a:ext uri="{9D8B030D-6E8A-4147-A177-3AD203B41FA5}">
                      <a16:colId xmlns:a16="http://schemas.microsoft.com/office/drawing/2014/main" val="20003"/>
                    </a:ext>
                  </a:extLst>
                </a:gridCol>
                <a:gridCol w="1192640">
                  <a:extLst>
                    <a:ext uri="{9D8B030D-6E8A-4147-A177-3AD203B41FA5}">
                      <a16:colId xmlns:a16="http://schemas.microsoft.com/office/drawing/2014/main" val="20004"/>
                    </a:ext>
                  </a:extLst>
                </a:gridCol>
                <a:gridCol w="1403106">
                  <a:extLst>
                    <a:ext uri="{9D8B030D-6E8A-4147-A177-3AD203B41FA5}">
                      <a16:colId xmlns:a16="http://schemas.microsoft.com/office/drawing/2014/main" val="20005"/>
                    </a:ext>
                  </a:extLst>
                </a:gridCol>
              </a:tblGrid>
              <a:tr h="683374">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du courant européen</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bases de téléphones portables</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fours à micro-ondes</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0"/>
                  </a:ext>
                </a:extLst>
              </a:tr>
              <a:tr h="286899">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900 MHz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1.8 GHz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2.45 GHz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1"/>
                  </a:ext>
                </a:extLst>
              </a:tr>
              <a:tr h="683374">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électrique (V/m)</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magnétique (µT)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2"/>
                  </a:ext>
                </a:extLst>
              </a:tr>
              <a:tr h="683374">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du public</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5 000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9</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3"/>
                  </a:ext>
                </a:extLst>
              </a:tr>
              <a:tr h="683374">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professionnelle</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10 000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22.5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nSpc>
                          <a:spcPct val="100000"/>
                        </a:lnSpc>
                        <a:spcAft>
                          <a:spcPts val="0"/>
                        </a:spcAft>
                      </a:pPr>
                      <a:r>
                        <a:rPr lang="fr-FR" sz="1400" b="1" dirty="0">
                          <a:solidFill>
                            <a:srgbClr val="C00000"/>
                          </a:solidFill>
                          <a:latin typeface="+mn-lt"/>
                          <a:ea typeface="Times New Roman"/>
                          <a:cs typeface="Times New Roman"/>
                        </a:rPr>
                        <a:t> </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4"/>
                  </a:ext>
                </a:extLst>
              </a:tr>
            </a:tbl>
          </a:graphicData>
        </a:graphic>
      </p:graphicFrame>
      <p:sp>
        <p:nvSpPr>
          <p:cNvPr id="4" name="Rectangle 3"/>
          <p:cNvSpPr/>
          <p:nvPr/>
        </p:nvSpPr>
        <p:spPr>
          <a:xfrm>
            <a:off x="539552" y="0"/>
            <a:ext cx="8136903" cy="646331"/>
          </a:xfrm>
          <a:prstGeom prst="rect">
            <a:avLst/>
          </a:prstGeom>
        </p:spPr>
        <p:txBody>
          <a:bodyPr wrap="square">
            <a:spAutoFit/>
          </a:bodyPr>
          <a:lstStyle/>
          <a:p>
            <a:pPr lvl="0"/>
            <a:r>
              <a:rPr lang="fr-FR" b="1" dirty="0">
                <a:solidFill>
                  <a:srgbClr val="FF0000"/>
                </a:solidFill>
                <a:latin typeface="Cambria" panose="02040503050406030204" pitchFamily="18" charset="0"/>
                <a:ea typeface="Times New Roman" pitchFamily="18" charset="0"/>
                <a:cs typeface="Arial" pitchFamily="34" charset="0"/>
              </a:rPr>
              <a:t>1-</a:t>
            </a:r>
            <a:r>
              <a:rPr lang="fr-FR" b="1" dirty="0">
                <a:latin typeface="Cambria" panose="02040503050406030204" pitchFamily="18" charset="0"/>
                <a:ea typeface="Times New Roman" pitchFamily="18" charset="0"/>
                <a:cs typeface="Arial" pitchFamily="34" charset="0"/>
              </a:rPr>
              <a:t>Effets du champ électrique et magnétique</a:t>
            </a:r>
          </a:p>
          <a:p>
            <a:pPr marL="285750" lvl="0" indent="-285750">
              <a:buFont typeface="Wingdings" panose="05000000000000000000" pitchFamily="2" charset="2"/>
              <a:buChar char="q"/>
            </a:pPr>
            <a:r>
              <a:rPr lang="fr-FR" altLang="fr-FR" b="1" dirty="0">
                <a:solidFill>
                  <a:srgbClr val="FF0000"/>
                </a:solidFill>
                <a:ea typeface="Calibri" panose="020F0502020204030204" pitchFamily="34" charset="0"/>
                <a:cs typeface="Arial" panose="020B0604020202020204" pitchFamily="34" charset="0"/>
              </a:rPr>
              <a:t>EFFET SUR </a:t>
            </a:r>
            <a:r>
              <a:rPr lang="fr-FR" altLang="fr-FR" b="1" dirty="0" smtClean="0">
                <a:solidFill>
                  <a:srgbClr val="FF0000"/>
                </a:solidFill>
                <a:ea typeface="Calibri" panose="020F0502020204030204" pitchFamily="34" charset="0"/>
                <a:cs typeface="Arial" panose="020B0604020202020204" pitchFamily="34" charset="0"/>
              </a:rPr>
              <a:t>LES PERSONNE</a:t>
            </a:r>
            <a:endParaRPr lang="fr-FR" b="1" dirty="0">
              <a:cs typeface="Arial" pitchFamily="34" charset="0"/>
            </a:endParaRPr>
          </a:p>
        </p:txBody>
      </p:sp>
      <p:sp>
        <p:nvSpPr>
          <p:cNvPr id="5" name="Rectangle 4"/>
          <p:cNvSpPr/>
          <p:nvPr/>
        </p:nvSpPr>
        <p:spPr>
          <a:xfrm>
            <a:off x="34071" y="3878405"/>
            <a:ext cx="4572000" cy="1331134"/>
          </a:xfrm>
          <a:prstGeom prst="rect">
            <a:avLst/>
          </a:prstGeom>
        </p:spPr>
        <p:txBody>
          <a:bodyPr>
            <a:spAutoFit/>
          </a:bodyPr>
          <a:lstStyle/>
          <a:p>
            <a:pPr algn="just">
              <a:lnSpc>
                <a:spcPct val="115000"/>
              </a:lnSpc>
              <a:spcAft>
                <a:spcPts val="0"/>
              </a:spcAft>
            </a:pPr>
            <a:r>
              <a:rPr lang="fr-FR" sz="1400" b="1" dirty="0" smtClean="0">
                <a:latin typeface="+mj-lt"/>
                <a:ea typeface="Calibri" panose="020F0502020204030204" pitchFamily="34" charset="0"/>
                <a:cs typeface="Arial" panose="020B0604020202020204" pitchFamily="34" charset="0"/>
              </a:rPr>
              <a:t>B supérieur à 2 T</a:t>
            </a:r>
            <a:endParaRPr lang="fr-FR" sz="1400" dirty="0" smtClean="0">
              <a:latin typeface="+mj-lt"/>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des sensations de vertiges ; </a:t>
            </a:r>
          </a:p>
          <a:p>
            <a:pPr marL="342900" lvl="0" indent="-342900" algn="just">
              <a:lnSpc>
                <a:spcPct val="115000"/>
              </a:lnSpc>
              <a:spcAft>
                <a:spcPts val="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des nausées, avec parfois un goût métallique dans la bouche ;</a:t>
            </a:r>
          </a:p>
          <a:p>
            <a:pPr marL="342900" lvl="0" indent="-342900" algn="just">
              <a:lnSpc>
                <a:spcPct val="115000"/>
              </a:lnSpc>
              <a:spcAft>
                <a:spcPts val="120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et des éclairs devant les yeux. </a:t>
            </a:r>
            <a:endParaRPr lang="fr-FR" sz="1400" dirty="0">
              <a:latin typeface="+mj-lt"/>
              <a:ea typeface="Calibri" panose="020F0502020204030204" pitchFamily="34" charset="0"/>
              <a:cs typeface="Arial" panose="020B0604020202020204" pitchFamily="34" charset="0"/>
            </a:endParaRPr>
          </a:p>
        </p:txBody>
      </p:sp>
      <p:sp>
        <p:nvSpPr>
          <p:cNvPr id="6" name="Rectangle 5"/>
          <p:cNvSpPr/>
          <p:nvPr/>
        </p:nvSpPr>
        <p:spPr>
          <a:xfrm>
            <a:off x="4606071" y="3861048"/>
            <a:ext cx="4572000" cy="1068819"/>
          </a:xfrm>
          <a:prstGeom prst="rect">
            <a:avLst/>
          </a:prstGeom>
        </p:spPr>
        <p:txBody>
          <a:bodyPr>
            <a:spAutoFit/>
          </a:bodyPr>
          <a:lstStyle/>
          <a:p>
            <a:pPr algn="just">
              <a:lnSpc>
                <a:spcPct val="115000"/>
              </a:lnSpc>
              <a:spcAft>
                <a:spcPts val="0"/>
              </a:spcAft>
            </a:pPr>
            <a:r>
              <a:rPr lang="fr-FR" sz="1400" b="1" dirty="0">
                <a:ea typeface="Calibri" panose="020F0502020204030204" pitchFamily="34" charset="0"/>
                <a:cs typeface="Arial" panose="020B0604020202020204" pitchFamily="34" charset="0"/>
              </a:rPr>
              <a:t>B supérieur à 8 T</a:t>
            </a:r>
            <a:endParaRPr lang="fr-FR" sz="1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sz="1400" dirty="0">
                <a:ea typeface="Calibri" panose="020F0502020204030204" pitchFamily="34" charset="0"/>
                <a:cs typeface="Arial" panose="020B0604020202020204" pitchFamily="34" charset="0"/>
              </a:rPr>
              <a:t>des modifications mineures des battements du cœur ;</a:t>
            </a:r>
          </a:p>
          <a:p>
            <a:pPr marL="342900" lvl="0" indent="-342900" algn="just">
              <a:lnSpc>
                <a:spcPct val="115000"/>
              </a:lnSpc>
              <a:spcAft>
                <a:spcPts val="0"/>
              </a:spcAft>
              <a:buFont typeface="Symbol" panose="05050102010706020507" pitchFamily="18" charset="2"/>
              <a:buChar char=""/>
            </a:pPr>
            <a:r>
              <a:rPr lang="fr-FR" sz="1400" dirty="0">
                <a:ea typeface="Calibri" panose="020F0502020204030204" pitchFamily="34" charset="0"/>
                <a:cs typeface="Arial" panose="020B0604020202020204" pitchFamily="34" charset="0"/>
              </a:rPr>
              <a:t>une augmentation du risque d’arythmie cardiaque ;</a:t>
            </a:r>
          </a:p>
          <a:p>
            <a:pPr marL="342900" lvl="0" indent="-342900" algn="just">
              <a:lnSpc>
                <a:spcPct val="115000"/>
              </a:lnSpc>
              <a:spcAft>
                <a:spcPts val="1000"/>
              </a:spcAft>
              <a:buFont typeface="Symbol" panose="05050102010706020507" pitchFamily="18" charset="2"/>
              <a:buChar char=""/>
            </a:pPr>
            <a:r>
              <a:rPr lang="fr-FR" sz="1400" dirty="0">
                <a:ea typeface="Calibri" panose="020F0502020204030204" pitchFamily="34" charset="0"/>
                <a:cs typeface="Arial" panose="020B0604020202020204" pitchFamily="34" charset="0"/>
              </a:rPr>
              <a:t>la fibrillation ventriculaire. </a:t>
            </a:r>
          </a:p>
        </p:txBody>
      </p:sp>
      <p:sp>
        <p:nvSpPr>
          <p:cNvPr id="7" name="Rectangle 6"/>
          <p:cNvSpPr/>
          <p:nvPr/>
        </p:nvSpPr>
        <p:spPr>
          <a:xfrm>
            <a:off x="0" y="3653089"/>
            <a:ext cx="2280432" cy="369332"/>
          </a:xfrm>
          <a:prstGeom prst="rect">
            <a:avLst/>
          </a:prstGeom>
        </p:spPr>
        <p:txBody>
          <a:bodyPr wrap="none">
            <a:spAutoFit/>
          </a:bodyPr>
          <a:lstStyle/>
          <a:p>
            <a:pPr marL="285750" indent="-285750">
              <a:buFont typeface="Arial" panose="020B0604020202020204" pitchFamily="34" charset="0"/>
              <a:buChar char="•"/>
            </a:pPr>
            <a:r>
              <a:rPr lang="fr-FR" b="1" dirty="0" smtClean="0">
                <a:solidFill>
                  <a:srgbClr val="FF0000"/>
                </a:solidFill>
                <a:ea typeface="Calibri" panose="020F0502020204030204" pitchFamily="34" charset="0"/>
                <a:cs typeface="Arial" panose="020B0604020202020204" pitchFamily="34" charset="0"/>
              </a:rPr>
              <a:t>Fréquence</a:t>
            </a:r>
            <a:r>
              <a:rPr lang="fr-FR" b="1" dirty="0">
                <a:solidFill>
                  <a:srgbClr val="FF0000"/>
                </a:solidFill>
                <a:ea typeface="Calibri" panose="020F0502020204030204" pitchFamily="34" charset="0"/>
                <a:cs typeface="Arial" panose="020B0604020202020204" pitchFamily="34" charset="0"/>
              </a:rPr>
              <a:t>&lt; 100 </a:t>
            </a:r>
            <a:r>
              <a:rPr lang="fr-FR" b="1" dirty="0" smtClean="0">
                <a:solidFill>
                  <a:srgbClr val="FF0000"/>
                </a:solidFill>
                <a:ea typeface="Calibri" panose="020F0502020204030204" pitchFamily="34" charset="0"/>
                <a:cs typeface="Arial" panose="020B0604020202020204" pitchFamily="34" charset="0"/>
              </a:rPr>
              <a:t>Hz</a:t>
            </a:r>
            <a:endParaRPr lang="fr-FR" dirty="0">
              <a:solidFill>
                <a:srgbClr val="FF0000"/>
              </a:solidFill>
            </a:endParaRPr>
          </a:p>
        </p:txBody>
      </p:sp>
      <p:sp>
        <p:nvSpPr>
          <p:cNvPr id="8" name="Rectangle 7"/>
          <p:cNvSpPr/>
          <p:nvPr/>
        </p:nvSpPr>
        <p:spPr>
          <a:xfrm>
            <a:off x="34070" y="5157192"/>
            <a:ext cx="9109929" cy="369332"/>
          </a:xfrm>
          <a:prstGeom prst="rect">
            <a:avLst/>
          </a:prstGeom>
        </p:spPr>
        <p:txBody>
          <a:bodyPr wrap="square">
            <a:spAutoFit/>
          </a:bodyPr>
          <a:lstStyle/>
          <a:p>
            <a:pPr marL="285750" indent="-285750">
              <a:buFont typeface="Arial" panose="020B0604020202020204" pitchFamily="34" charset="0"/>
              <a:buChar char="•"/>
            </a:pPr>
            <a:r>
              <a:rPr lang="fr-FR" b="1" dirty="0" smtClean="0">
                <a:solidFill>
                  <a:srgbClr val="FF0000"/>
                </a:solidFill>
                <a:ea typeface="Calibri" panose="020F0502020204030204" pitchFamily="34" charset="0"/>
                <a:cs typeface="Arial" panose="020B0604020202020204" pitchFamily="34" charset="0"/>
              </a:rPr>
              <a:t>Fréquence &gt;100 Hz  </a:t>
            </a:r>
            <a:r>
              <a:rPr lang="fr-FR" sz="1400" b="1" dirty="0" smtClean="0">
                <a:solidFill>
                  <a:srgbClr val="FF0000"/>
                </a:solidFill>
                <a:ea typeface="Calibri" panose="020F0502020204030204" pitchFamily="34" charset="0"/>
                <a:cs typeface="Arial" panose="020B0604020202020204" pitchFamily="34" charset="0"/>
              </a:rPr>
              <a:t>(téléphone portable:900-1800 et micro onde:2.45 GHz)</a:t>
            </a:r>
            <a:r>
              <a:rPr lang="fr-FR" sz="1400" dirty="0" smtClean="0">
                <a:ea typeface="Calibri" panose="020F0502020204030204" pitchFamily="34" charset="0"/>
                <a:cs typeface="Arial" panose="020B0604020202020204" pitchFamily="34" charset="0"/>
              </a:rPr>
              <a:t>, aux effets précédents s’ajoute: </a:t>
            </a:r>
            <a:endParaRPr lang="fr-FR" sz="1400" dirty="0"/>
          </a:p>
        </p:txBody>
      </p:sp>
      <p:sp>
        <p:nvSpPr>
          <p:cNvPr id="9" name="Rectangle 8"/>
          <p:cNvSpPr/>
          <p:nvPr/>
        </p:nvSpPr>
        <p:spPr>
          <a:xfrm>
            <a:off x="22852" y="5445224"/>
            <a:ext cx="9121148" cy="954107"/>
          </a:xfrm>
          <a:prstGeom prst="rect">
            <a:avLst/>
          </a:prstGeom>
        </p:spPr>
        <p:txBody>
          <a:bodyPr wrap="square">
            <a:spAutoFit/>
          </a:bodyPr>
          <a:lstStyle/>
          <a:p>
            <a:pPr marL="285750" indent="-285750">
              <a:buFont typeface="Arial" panose="020B0604020202020204" pitchFamily="34" charset="0"/>
              <a:buChar char="•"/>
            </a:pPr>
            <a:r>
              <a:rPr lang="fr-FR" sz="1400" dirty="0" smtClean="0">
                <a:latin typeface="+mj-lt"/>
                <a:ea typeface="Calibri" panose="020F0502020204030204" pitchFamily="34" charset="0"/>
                <a:cs typeface="Arial" panose="020B0604020202020204" pitchFamily="34" charset="0"/>
              </a:rPr>
              <a:t>Une augmentation </a:t>
            </a:r>
            <a:r>
              <a:rPr lang="fr-FR" sz="1400" dirty="0">
                <a:latin typeface="+mj-lt"/>
                <a:ea typeface="Calibri" panose="020F0502020204030204" pitchFamily="34" charset="0"/>
                <a:cs typeface="Arial" panose="020B0604020202020204" pitchFamily="34" charset="0"/>
              </a:rPr>
              <a:t>de température localisée ou non sur une partie du </a:t>
            </a:r>
            <a:r>
              <a:rPr lang="fr-FR" sz="1400" dirty="0" smtClean="0">
                <a:latin typeface="+mj-lt"/>
                <a:ea typeface="Calibri" panose="020F0502020204030204" pitchFamily="34" charset="0"/>
                <a:cs typeface="Arial" panose="020B0604020202020204" pitchFamily="34" charset="0"/>
              </a:rPr>
              <a:t>corps; selon l’équation :</a:t>
            </a:r>
            <a:r>
              <a:rPr lang="fr-FR" sz="1400" dirty="0" smtClean="0"/>
              <a:t>       t </a:t>
            </a:r>
            <a:r>
              <a:rPr lang="fr-FR" sz="1400" dirty="0"/>
              <a:t>= J / (c × </a:t>
            </a:r>
            <a:r>
              <a:rPr lang="fr-FR" sz="1400" dirty="0" smtClean="0"/>
              <a:t>4180)</a:t>
            </a:r>
            <a:endParaRPr lang="fr-FR" sz="1400" dirty="0"/>
          </a:p>
          <a:p>
            <a:r>
              <a:rPr lang="fr-FR" sz="1400" dirty="0"/>
              <a:t>Où     t : augmentation de température en [°C]. </a:t>
            </a:r>
          </a:p>
          <a:p>
            <a:r>
              <a:rPr lang="fr-FR" sz="1400" dirty="0"/>
              <a:t>          </a:t>
            </a:r>
            <a:r>
              <a:rPr lang="fr-FR" sz="1400" dirty="0" smtClean="0"/>
              <a:t>J=DAS </a:t>
            </a:r>
            <a:r>
              <a:rPr lang="fr-FR" sz="1400" dirty="0"/>
              <a:t>×temps d’exposition [s],  J: énergie spécifique d’absorption en [Jkg</a:t>
            </a:r>
            <a:r>
              <a:rPr lang="fr-FR" sz="1400" baseline="30000" dirty="0"/>
              <a:t>-1</a:t>
            </a:r>
            <a:r>
              <a:rPr lang="fr-FR" sz="1400" dirty="0" smtClean="0"/>
              <a:t>], DAS: débit </a:t>
            </a:r>
            <a:r>
              <a:rPr lang="fr-FR" sz="1400" dirty="0"/>
              <a:t>d’Absorption Spécifique  </a:t>
            </a:r>
          </a:p>
          <a:p>
            <a:r>
              <a:rPr lang="fr-FR" sz="1400" dirty="0"/>
              <a:t>          c: capacité de chaleur relative =0.85. </a:t>
            </a:r>
            <a:endParaRPr lang="fr-FR" sz="1400" dirty="0">
              <a:latin typeface="+mj-lt"/>
            </a:endParaRPr>
          </a:p>
        </p:txBody>
      </p:sp>
      <p:sp>
        <p:nvSpPr>
          <p:cNvPr id="10" name="Rectangle 9"/>
          <p:cNvSpPr/>
          <p:nvPr/>
        </p:nvSpPr>
        <p:spPr>
          <a:xfrm>
            <a:off x="138843" y="6341390"/>
            <a:ext cx="9005156" cy="587853"/>
          </a:xfrm>
          <a:prstGeom prst="rect">
            <a:avLst/>
          </a:prstGeom>
        </p:spPr>
        <p:txBody>
          <a:bodyPr wrap="square">
            <a:spAutoFit/>
          </a:bodyPr>
          <a:lstStyle/>
          <a:p>
            <a:pPr algn="just">
              <a:lnSpc>
                <a:spcPct val="115000"/>
              </a:lnSpc>
              <a:spcAft>
                <a:spcPts val="0"/>
              </a:spcAft>
            </a:pPr>
            <a:r>
              <a:rPr lang="fr-FR" sz="1400" b="1" dirty="0" err="1" smtClean="0">
                <a:ea typeface="Calibri" panose="020F0502020204030204" pitchFamily="34" charset="0"/>
                <a:cs typeface="Arial" panose="020B0604020202020204" pitchFamily="34" charset="0"/>
              </a:rPr>
              <a:t>Exp</a:t>
            </a:r>
            <a:r>
              <a:rPr lang="fr-FR" sz="1400" b="1" dirty="0" smtClean="0">
                <a:ea typeface="Calibri" panose="020F0502020204030204" pitchFamily="34" charset="0"/>
                <a:cs typeface="Arial" panose="020B0604020202020204" pitchFamily="34" charset="0"/>
              </a:rPr>
              <a:t>. </a:t>
            </a:r>
            <a:r>
              <a:rPr lang="fr-FR" sz="1400" b="1" dirty="0">
                <a:ea typeface="Calibri" panose="020F0502020204030204" pitchFamily="34" charset="0"/>
                <a:cs typeface="Arial" panose="020B0604020202020204" pitchFamily="34" charset="0"/>
              </a:rPr>
              <a:t>téléphone </a:t>
            </a:r>
            <a:r>
              <a:rPr lang="fr-FR" sz="1400" b="1" dirty="0" smtClean="0">
                <a:ea typeface="Calibri" panose="020F0502020204030204" pitchFamily="34" charset="0"/>
                <a:cs typeface="Arial" panose="020B0604020202020204" pitchFamily="34" charset="0"/>
              </a:rPr>
              <a:t>portable: </a:t>
            </a:r>
            <a:r>
              <a:rPr lang="fr-FR" sz="1400" dirty="0" smtClean="0">
                <a:ea typeface="Times New Roman" panose="02020603050405020304" pitchFamily="18" charset="0"/>
              </a:rPr>
              <a:t>Puissance </a:t>
            </a:r>
            <a:r>
              <a:rPr lang="fr-FR" sz="1400" dirty="0">
                <a:ea typeface="Times New Roman" panose="02020603050405020304" pitchFamily="18" charset="0"/>
              </a:rPr>
              <a:t>transférée à la tête </a:t>
            </a:r>
            <a:r>
              <a:rPr lang="fr-FR" sz="1400" dirty="0">
                <a:ea typeface="Times New Roman" panose="02020603050405020304" pitchFamily="18" charset="0"/>
                <a:sym typeface="Symbol" panose="05050102010706020507" pitchFamily="18" charset="2"/>
              </a:rPr>
              <a:t></a:t>
            </a:r>
            <a:r>
              <a:rPr lang="fr-FR" sz="1400" dirty="0">
                <a:ea typeface="Times New Roman" panose="02020603050405020304" pitchFamily="18" charset="0"/>
              </a:rPr>
              <a:t> 100 </a:t>
            </a:r>
            <a:r>
              <a:rPr lang="fr-FR" sz="1400" dirty="0" smtClean="0">
                <a:ea typeface="Times New Roman" panose="02020603050405020304" pitchFamily="18" charset="0"/>
              </a:rPr>
              <a:t>mW., </a:t>
            </a:r>
            <a:r>
              <a:rPr lang="fr-FR" sz="1400" dirty="0">
                <a:ea typeface="Times New Roman" panose="02020603050405020304" pitchFamily="18" charset="0"/>
              </a:rPr>
              <a:t>l’augmentation de température cérébrale serait de 1 K en 33 minutes </a:t>
            </a:r>
            <a:r>
              <a:rPr lang="fr-FR" sz="1400" dirty="0" smtClean="0">
                <a:ea typeface="Times New Roman" panose="02020603050405020304" pitchFamily="18" charset="0"/>
              </a:rPr>
              <a:t>d’utilisation, en plus de la stimulation cardiaques.</a:t>
            </a:r>
            <a:endParaRPr lang="fr-FR" sz="1400" dirty="0">
              <a:ea typeface="Times New Roman" panose="02020603050405020304" pitchFamily="18" charset="0"/>
            </a:endParaRPr>
          </a:p>
        </p:txBody>
      </p:sp>
    </p:spTree>
    <p:extLst>
      <p:ext uri="{BB962C8B-B14F-4D97-AF65-F5344CB8AC3E}">
        <p14:creationId xmlns:p14="http://schemas.microsoft.com/office/powerpoint/2010/main" val="20774929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278" name="Rectangle 6"/>
          <p:cNvSpPr>
            <a:spLocks noChangeArrowheads="1"/>
          </p:cNvSpPr>
          <p:nvPr/>
        </p:nvSpPr>
        <p:spPr bwMode="auto">
          <a:xfrm>
            <a:off x="2267744" y="120839"/>
            <a:ext cx="5262594" cy="646331"/>
          </a:xfrm>
          <a:prstGeom prst="rect">
            <a:avLst/>
          </a:prstGeom>
          <a:noFill/>
          <a:ln w="9525">
            <a:noFill/>
            <a:miter lim="800000"/>
            <a:headEnd/>
            <a:tailEnd/>
          </a:ln>
        </p:spPr>
        <p:txBody>
          <a:bodyPr wrap="none" anchor="ctr">
            <a:spAutoFit/>
          </a:bodyPr>
          <a:lstStyle/>
          <a:p>
            <a:r>
              <a:rPr lang="fr-FR" sz="3600" b="1" i="1" dirty="0">
                <a:solidFill>
                  <a:srgbClr val="FF0000"/>
                </a:solidFill>
                <a:effectLst>
                  <a:glow rad="228600">
                    <a:schemeClr val="accent1">
                      <a:satMod val="175000"/>
                      <a:alpha val="40000"/>
                    </a:schemeClr>
                  </a:glow>
                </a:effectLst>
              </a:rPr>
              <a:t>LES FORMES D’ACCIDENTS</a:t>
            </a:r>
            <a:r>
              <a:rPr lang="fr-FR" sz="3600" i="1" dirty="0">
                <a:solidFill>
                  <a:srgbClr val="FF0000"/>
                </a:solidFill>
                <a:effectLst>
                  <a:glow rad="228600">
                    <a:schemeClr val="accent1">
                      <a:satMod val="175000"/>
                      <a:alpha val="40000"/>
                    </a:schemeClr>
                  </a:glow>
                </a:effectLst>
              </a:rPr>
              <a:t> </a:t>
            </a:r>
          </a:p>
        </p:txBody>
      </p:sp>
      <p:grpSp>
        <p:nvGrpSpPr>
          <p:cNvPr id="2" name="Group 628"/>
          <p:cNvGrpSpPr>
            <a:grpSpLocks/>
          </p:cNvGrpSpPr>
          <p:nvPr/>
        </p:nvGrpSpPr>
        <p:grpSpPr bwMode="auto">
          <a:xfrm>
            <a:off x="1260475" y="1387475"/>
            <a:ext cx="1008063" cy="193675"/>
            <a:chOff x="794" y="874"/>
            <a:chExt cx="635" cy="122"/>
          </a:xfrm>
        </p:grpSpPr>
        <p:sp>
          <p:nvSpPr>
            <p:cNvPr id="9847" name="Line 9"/>
            <p:cNvSpPr>
              <a:spLocks noChangeShapeType="1"/>
            </p:cNvSpPr>
            <p:nvPr/>
          </p:nvSpPr>
          <p:spPr bwMode="auto">
            <a:xfrm flipV="1">
              <a:off x="794" y="874"/>
              <a:ext cx="635" cy="0"/>
            </a:xfrm>
            <a:prstGeom prst="line">
              <a:avLst/>
            </a:prstGeom>
            <a:noFill/>
            <a:ln w="9525">
              <a:solidFill>
                <a:schemeClr val="hlink"/>
              </a:solidFill>
              <a:round/>
              <a:headEnd/>
              <a:tailEnd/>
            </a:ln>
          </p:spPr>
          <p:txBody>
            <a:bodyPr/>
            <a:lstStyle/>
            <a:p>
              <a:endParaRPr lang="fr-FR"/>
            </a:p>
          </p:txBody>
        </p:sp>
        <p:sp>
          <p:nvSpPr>
            <p:cNvPr id="9848" name="Line 10"/>
            <p:cNvSpPr>
              <a:spLocks noChangeShapeType="1"/>
            </p:cNvSpPr>
            <p:nvPr/>
          </p:nvSpPr>
          <p:spPr bwMode="auto">
            <a:xfrm>
              <a:off x="798" y="882"/>
              <a:ext cx="2" cy="114"/>
            </a:xfrm>
            <a:prstGeom prst="line">
              <a:avLst/>
            </a:prstGeom>
            <a:noFill/>
            <a:ln w="9525">
              <a:solidFill>
                <a:schemeClr val="hlink"/>
              </a:solidFill>
              <a:round/>
              <a:headEnd/>
              <a:tailEnd type="triangle" w="med" len="med"/>
            </a:ln>
          </p:spPr>
          <p:txBody>
            <a:bodyPr/>
            <a:lstStyle/>
            <a:p>
              <a:endParaRPr lang="fr-FR"/>
            </a:p>
          </p:txBody>
        </p:sp>
      </p:grpSp>
      <p:sp>
        <p:nvSpPr>
          <p:cNvPr id="54285" name="Line 13"/>
          <p:cNvSpPr>
            <a:spLocks noChangeShapeType="1"/>
          </p:cNvSpPr>
          <p:nvPr/>
        </p:nvSpPr>
        <p:spPr bwMode="auto">
          <a:xfrm>
            <a:off x="1258888" y="1739900"/>
            <a:ext cx="7937" cy="282575"/>
          </a:xfrm>
          <a:prstGeom prst="line">
            <a:avLst/>
          </a:prstGeom>
          <a:noFill/>
          <a:ln w="9525">
            <a:solidFill>
              <a:schemeClr val="hlink"/>
            </a:solidFill>
            <a:round/>
            <a:headEnd/>
            <a:tailEnd type="triangle" w="med" len="med"/>
          </a:ln>
        </p:spPr>
        <p:txBody>
          <a:bodyPr/>
          <a:lstStyle/>
          <a:p>
            <a:endParaRPr lang="fr-FR"/>
          </a:p>
        </p:txBody>
      </p:sp>
      <p:sp>
        <p:nvSpPr>
          <p:cNvPr id="54286" name="Text Box 14"/>
          <p:cNvSpPr txBox="1">
            <a:spLocks noChangeArrowheads="1"/>
          </p:cNvSpPr>
          <p:nvPr/>
        </p:nvSpPr>
        <p:spPr bwMode="auto">
          <a:xfrm>
            <a:off x="469900" y="2014538"/>
            <a:ext cx="1592263" cy="261937"/>
          </a:xfrm>
          <a:prstGeom prst="rect">
            <a:avLst/>
          </a:prstGeom>
          <a:solidFill>
            <a:srgbClr val="FFFFFF"/>
          </a:solidFill>
          <a:ln w="9525">
            <a:solidFill>
              <a:schemeClr val="hlink"/>
            </a:solidFill>
            <a:miter lim="800000"/>
            <a:headEnd/>
            <a:tailEnd/>
          </a:ln>
        </p:spPr>
        <p:txBody>
          <a:bodyPr/>
          <a:lstStyle/>
          <a:p>
            <a:pPr algn="ctr"/>
            <a:r>
              <a:rPr lang="fr-FR" sz="1200"/>
              <a:t>Amorçage</a:t>
            </a:r>
          </a:p>
        </p:txBody>
      </p:sp>
      <p:sp>
        <p:nvSpPr>
          <p:cNvPr id="54287" name="Text Box 15"/>
          <p:cNvSpPr txBox="1">
            <a:spLocks noChangeArrowheads="1"/>
          </p:cNvSpPr>
          <p:nvPr/>
        </p:nvSpPr>
        <p:spPr bwMode="auto">
          <a:xfrm>
            <a:off x="7156450" y="2014538"/>
            <a:ext cx="1592263" cy="261937"/>
          </a:xfrm>
          <a:prstGeom prst="rect">
            <a:avLst/>
          </a:prstGeom>
          <a:solidFill>
            <a:srgbClr val="FFFFFF"/>
          </a:solidFill>
          <a:ln w="9525">
            <a:solidFill>
              <a:schemeClr val="hlink"/>
            </a:solidFill>
            <a:miter lim="800000"/>
            <a:headEnd/>
            <a:tailEnd/>
          </a:ln>
        </p:spPr>
        <p:txBody>
          <a:bodyPr/>
          <a:lstStyle/>
          <a:p>
            <a:pPr algn="ctr"/>
            <a:r>
              <a:rPr lang="fr-FR" sz="1200"/>
              <a:t>Indirect</a:t>
            </a:r>
          </a:p>
        </p:txBody>
      </p:sp>
      <p:sp>
        <p:nvSpPr>
          <p:cNvPr id="54288" name="Text Box 16"/>
          <p:cNvSpPr txBox="1">
            <a:spLocks noChangeArrowheads="1"/>
          </p:cNvSpPr>
          <p:nvPr/>
        </p:nvSpPr>
        <p:spPr bwMode="auto">
          <a:xfrm>
            <a:off x="3176588" y="2014538"/>
            <a:ext cx="1592262" cy="261937"/>
          </a:xfrm>
          <a:prstGeom prst="rect">
            <a:avLst/>
          </a:prstGeom>
          <a:solidFill>
            <a:srgbClr val="FFFFFF"/>
          </a:solidFill>
          <a:ln w="9525">
            <a:solidFill>
              <a:schemeClr val="hlink"/>
            </a:solidFill>
            <a:miter lim="800000"/>
            <a:headEnd/>
            <a:tailEnd/>
          </a:ln>
        </p:spPr>
        <p:txBody>
          <a:bodyPr/>
          <a:lstStyle/>
          <a:p>
            <a:pPr algn="ctr"/>
            <a:r>
              <a:rPr lang="fr-FR" sz="1200"/>
              <a:t>Direct</a:t>
            </a:r>
          </a:p>
        </p:txBody>
      </p:sp>
      <p:grpSp>
        <p:nvGrpSpPr>
          <p:cNvPr id="3" name="Group 630"/>
          <p:cNvGrpSpPr>
            <a:grpSpLocks/>
          </p:cNvGrpSpPr>
          <p:nvPr/>
        </p:nvGrpSpPr>
        <p:grpSpPr bwMode="auto">
          <a:xfrm>
            <a:off x="3967163" y="1730375"/>
            <a:ext cx="1223962" cy="279400"/>
            <a:chOff x="2499" y="1090"/>
            <a:chExt cx="771" cy="176"/>
          </a:xfrm>
        </p:grpSpPr>
        <p:sp>
          <p:nvSpPr>
            <p:cNvPr id="9845" name="Line 8"/>
            <p:cNvSpPr>
              <a:spLocks noChangeShapeType="1"/>
            </p:cNvSpPr>
            <p:nvPr/>
          </p:nvSpPr>
          <p:spPr bwMode="auto">
            <a:xfrm flipV="1">
              <a:off x="2499" y="1090"/>
              <a:ext cx="771" cy="0"/>
            </a:xfrm>
            <a:prstGeom prst="line">
              <a:avLst/>
            </a:prstGeom>
            <a:noFill/>
            <a:ln w="9525">
              <a:solidFill>
                <a:schemeClr val="hlink"/>
              </a:solidFill>
              <a:round/>
              <a:headEnd/>
              <a:tailEnd/>
            </a:ln>
          </p:spPr>
          <p:txBody>
            <a:bodyPr/>
            <a:lstStyle/>
            <a:p>
              <a:endParaRPr lang="fr-FR"/>
            </a:p>
          </p:txBody>
        </p:sp>
        <p:sp>
          <p:nvSpPr>
            <p:cNvPr id="9846" name="Line 17"/>
            <p:cNvSpPr>
              <a:spLocks noChangeShapeType="1"/>
            </p:cNvSpPr>
            <p:nvPr/>
          </p:nvSpPr>
          <p:spPr bwMode="auto">
            <a:xfrm>
              <a:off x="2500" y="1096"/>
              <a:ext cx="2" cy="170"/>
            </a:xfrm>
            <a:prstGeom prst="line">
              <a:avLst/>
            </a:prstGeom>
            <a:noFill/>
            <a:ln w="9525">
              <a:solidFill>
                <a:schemeClr val="hlink"/>
              </a:solidFill>
              <a:round/>
              <a:headEnd/>
              <a:tailEnd type="triangle" w="med" len="med"/>
            </a:ln>
          </p:spPr>
          <p:txBody>
            <a:bodyPr/>
            <a:lstStyle/>
            <a:p>
              <a:endParaRPr lang="fr-FR"/>
            </a:p>
          </p:txBody>
        </p:sp>
      </p:grpSp>
      <p:sp>
        <p:nvSpPr>
          <p:cNvPr id="54291" name="Text Box 19"/>
          <p:cNvSpPr txBox="1">
            <a:spLocks noChangeArrowheads="1"/>
          </p:cNvSpPr>
          <p:nvPr/>
        </p:nvSpPr>
        <p:spPr bwMode="auto">
          <a:xfrm>
            <a:off x="468313" y="1590675"/>
            <a:ext cx="1592262" cy="261938"/>
          </a:xfrm>
          <a:prstGeom prst="rect">
            <a:avLst/>
          </a:prstGeom>
          <a:solidFill>
            <a:srgbClr val="FFFFFF"/>
          </a:solidFill>
          <a:ln w="9525">
            <a:solidFill>
              <a:schemeClr val="hlink"/>
            </a:solidFill>
            <a:miter lim="800000"/>
            <a:headEnd/>
            <a:tailEnd/>
          </a:ln>
        </p:spPr>
        <p:txBody>
          <a:bodyPr/>
          <a:lstStyle/>
          <a:p>
            <a:pPr algn="ctr"/>
            <a:r>
              <a:rPr lang="fr-FR" sz="1200" b="1" dirty="0" smtClean="0"/>
              <a:t>Sans contact                        </a:t>
            </a:r>
            <a:endParaRPr lang="fr-FR" sz="1200" dirty="0"/>
          </a:p>
        </p:txBody>
      </p:sp>
      <p:grpSp>
        <p:nvGrpSpPr>
          <p:cNvPr id="4" name="Group 622"/>
          <p:cNvGrpSpPr>
            <a:grpSpLocks/>
          </p:cNvGrpSpPr>
          <p:nvPr/>
        </p:nvGrpSpPr>
        <p:grpSpPr bwMode="auto">
          <a:xfrm>
            <a:off x="539750" y="2397125"/>
            <a:ext cx="1403350" cy="2616200"/>
            <a:chOff x="340" y="1510"/>
            <a:chExt cx="884" cy="1779"/>
          </a:xfrm>
        </p:grpSpPr>
        <p:grpSp>
          <p:nvGrpSpPr>
            <p:cNvPr id="5" name="Group 22"/>
            <p:cNvGrpSpPr>
              <a:grpSpLocks/>
            </p:cNvGrpSpPr>
            <p:nvPr/>
          </p:nvGrpSpPr>
          <p:grpSpPr bwMode="auto">
            <a:xfrm>
              <a:off x="342" y="1672"/>
              <a:ext cx="882" cy="1617"/>
              <a:chOff x="699" y="11697"/>
              <a:chExt cx="1800" cy="2987"/>
            </a:xfrm>
          </p:grpSpPr>
          <p:sp>
            <p:nvSpPr>
              <p:cNvPr id="9734" name="Line 23"/>
              <p:cNvSpPr>
                <a:spLocks noChangeAspect="1" noChangeShapeType="1"/>
              </p:cNvSpPr>
              <p:nvPr/>
            </p:nvSpPr>
            <p:spPr bwMode="auto">
              <a:xfrm>
                <a:off x="701" y="11697"/>
                <a:ext cx="1798" cy="0"/>
              </a:xfrm>
              <a:prstGeom prst="line">
                <a:avLst/>
              </a:prstGeom>
              <a:noFill/>
              <a:ln w="25400">
                <a:solidFill>
                  <a:srgbClr val="FF0000"/>
                </a:solidFill>
                <a:round/>
                <a:headEnd/>
                <a:tailEnd/>
              </a:ln>
            </p:spPr>
            <p:txBody>
              <a:bodyPr/>
              <a:lstStyle/>
              <a:p>
                <a:endParaRPr lang="fr-FR"/>
              </a:p>
            </p:txBody>
          </p:sp>
          <p:sp>
            <p:nvSpPr>
              <p:cNvPr id="9735" name="AutoShape 24"/>
              <p:cNvSpPr>
                <a:spLocks noChangeAspect="1" noChangeArrowheads="1"/>
              </p:cNvSpPr>
              <p:nvPr/>
            </p:nvSpPr>
            <p:spPr bwMode="auto">
              <a:xfrm>
                <a:off x="879" y="11750"/>
                <a:ext cx="221" cy="248"/>
              </a:xfrm>
              <a:prstGeom prst="lightningBolt">
                <a:avLst/>
              </a:prstGeom>
              <a:solidFill>
                <a:srgbClr val="FFFF00"/>
              </a:solidFill>
              <a:ln w="3175">
                <a:solidFill>
                  <a:srgbClr val="000000"/>
                </a:solidFill>
                <a:miter lim="800000"/>
                <a:headEnd/>
                <a:tailEnd/>
              </a:ln>
            </p:spPr>
            <p:txBody>
              <a:bodyPr/>
              <a:lstStyle/>
              <a:p>
                <a:endParaRPr lang="fr-FR"/>
              </a:p>
            </p:txBody>
          </p:sp>
          <p:grpSp>
            <p:nvGrpSpPr>
              <p:cNvPr id="6" name="Group 25"/>
              <p:cNvGrpSpPr>
                <a:grpSpLocks noChangeAspect="1"/>
              </p:cNvGrpSpPr>
              <p:nvPr/>
            </p:nvGrpSpPr>
            <p:grpSpPr bwMode="auto">
              <a:xfrm>
                <a:off x="1057" y="12047"/>
                <a:ext cx="1394" cy="2504"/>
                <a:chOff x="4117" y="5917"/>
                <a:chExt cx="2299" cy="4129"/>
              </a:xfrm>
            </p:grpSpPr>
            <p:grpSp>
              <p:nvGrpSpPr>
                <p:cNvPr id="7" name="Group 26"/>
                <p:cNvGrpSpPr>
                  <a:grpSpLocks noChangeAspect="1"/>
                </p:cNvGrpSpPr>
                <p:nvPr/>
              </p:nvGrpSpPr>
              <p:grpSpPr bwMode="auto">
                <a:xfrm rot="-1208926">
                  <a:off x="5562" y="7055"/>
                  <a:ext cx="854" cy="909"/>
                  <a:chOff x="8437" y="2497"/>
                  <a:chExt cx="854" cy="909"/>
                </a:xfrm>
              </p:grpSpPr>
              <p:sp>
                <p:nvSpPr>
                  <p:cNvPr id="9837" name="Freeform 27"/>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838" name="Freeform 28"/>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839" name="Freeform 29"/>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840" name="Freeform 30"/>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841" name="Freeform 31"/>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842" name="Freeform 32"/>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843" name="Freeform 33"/>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844" name="Freeform 34"/>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739" name="Freeform 35"/>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740" name="Freeform 36"/>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741" name="Freeform 37"/>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742" name="Freeform 38"/>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743" name="Freeform 39"/>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744" name="Freeform 40"/>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745" name="Freeform 41"/>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746" name="Freeform 42"/>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747" name="Freeform 43"/>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748" name="Freeform 44"/>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749" name="Freeform 45"/>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750" name="Freeform 46"/>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751" name="Freeform 47"/>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752" name="Freeform 48"/>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753" name="Freeform 49"/>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754" name="Freeform 50"/>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755" name="Freeform 51"/>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756" name="Freeform 52"/>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757" name="Freeform 53"/>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758" name="Freeform 54"/>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759" name="Freeform 55"/>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760" name="Freeform 56"/>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761" name="Freeform 57"/>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762" name="Freeform 58"/>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763" name="Freeform 59"/>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764" name="Freeform 60"/>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765" name="Freeform 61"/>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766" name="Freeform 62"/>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767" name="Freeform 63"/>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768" name="Freeform 64"/>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769" name="Freeform 65"/>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770" name="Freeform 66"/>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771" name="Freeform 67"/>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772" name="Freeform 68"/>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773" name="Freeform 69"/>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774" name="Freeform 70"/>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775" name="Freeform 71"/>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776" name="Freeform 72"/>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777" name="Freeform 73"/>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778" name="Freeform 74"/>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779" name="Freeform 75"/>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780" name="Freeform 76"/>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781" name="Freeform 77"/>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782" name="Freeform 78"/>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783" name="Freeform 79"/>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784" name="Freeform 80"/>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785" name="Freeform 81"/>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786" name="Freeform 82"/>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787" name="Freeform 83"/>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788" name="Freeform 84"/>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789" name="Freeform 85"/>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790" name="Freeform 86"/>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791" name="Freeform 87"/>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792" name="Freeform 88"/>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793" name="Freeform 89"/>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794" name="Freeform 90"/>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795" name="Freeform 91"/>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796" name="Freeform 92"/>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797" name="Freeform 93"/>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798" name="Freeform 94"/>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799" name="Freeform 95"/>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800" name="Freeform 96"/>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801" name="Freeform 97"/>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802" name="Freeform 98"/>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803" name="Freeform 99"/>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804" name="Freeform 100"/>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805" name="Freeform 101"/>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806" name="Freeform 102"/>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807" name="Freeform 103"/>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808" name="Freeform 104"/>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809" name="Freeform 105"/>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810" name="Freeform 106"/>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811" name="Freeform 107"/>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812" name="Freeform 108"/>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813" name="Freeform 109"/>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814" name="Freeform 110"/>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815" name="Freeform 111"/>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816" name="Freeform 112"/>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817" name="Freeform 113"/>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818" name="Freeform 114"/>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819" name="Freeform 115"/>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820" name="Freeform 116"/>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821" name="Freeform 117"/>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822" name="Freeform 118"/>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823" name="Freeform 119"/>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824" name="Freeform 120"/>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8" name="Group 121"/>
                <p:cNvGrpSpPr>
                  <a:grpSpLocks noChangeAspect="1"/>
                </p:cNvGrpSpPr>
                <p:nvPr/>
              </p:nvGrpSpPr>
              <p:grpSpPr bwMode="auto">
                <a:xfrm rot="7302908">
                  <a:off x="4244" y="5790"/>
                  <a:ext cx="584" cy="838"/>
                  <a:chOff x="6997" y="9337"/>
                  <a:chExt cx="577" cy="877"/>
                </a:xfrm>
              </p:grpSpPr>
              <p:sp>
                <p:nvSpPr>
                  <p:cNvPr id="9828" name="Freeform 122"/>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829" name="Freeform 123"/>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830" name="Freeform 124"/>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831" name="Freeform 125"/>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832" name="Freeform 126"/>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833" name="Freeform 127"/>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834" name="Freeform 128"/>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835" name="Freeform 129"/>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836" name="Freeform 130"/>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826" name="AutoShape 131"/>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827" name="Freeform 132"/>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737" name="Rectangle 133" descr="Diagonales larges vers le bas"/>
              <p:cNvSpPr>
                <a:spLocks noChangeArrowheads="1"/>
              </p:cNvSpPr>
              <p:nvPr/>
            </p:nvSpPr>
            <p:spPr bwMode="auto">
              <a:xfrm>
                <a:off x="699" y="14537"/>
                <a:ext cx="1800" cy="147"/>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grpSp>
        <p:sp>
          <p:nvSpPr>
            <p:cNvPr id="9732" name="Text Box 488"/>
            <p:cNvSpPr txBox="1">
              <a:spLocks noChangeArrowheads="1"/>
            </p:cNvSpPr>
            <p:nvPr/>
          </p:nvSpPr>
          <p:spPr bwMode="auto">
            <a:xfrm>
              <a:off x="503" y="1510"/>
              <a:ext cx="624" cy="196"/>
            </a:xfrm>
            <a:prstGeom prst="rect">
              <a:avLst/>
            </a:prstGeom>
            <a:noFill/>
            <a:ln w="9525">
              <a:noFill/>
              <a:miter lim="800000"/>
              <a:headEnd/>
              <a:tailEnd/>
            </a:ln>
          </p:spPr>
          <p:txBody>
            <a:bodyPr/>
            <a:lstStyle/>
            <a:p>
              <a:pPr algn="ctr"/>
              <a:r>
                <a:rPr lang="fr-FR" sz="1200">
                  <a:solidFill>
                    <a:srgbClr val="FF0000"/>
                  </a:solidFill>
                </a:rPr>
                <a:t>Phase (HT)</a:t>
              </a:r>
              <a:endParaRPr lang="fr-FR" sz="1200"/>
            </a:p>
          </p:txBody>
        </p:sp>
        <p:sp>
          <p:nvSpPr>
            <p:cNvPr id="9733" name="Text Box 493"/>
            <p:cNvSpPr txBox="1">
              <a:spLocks noChangeArrowheads="1"/>
            </p:cNvSpPr>
            <p:nvPr/>
          </p:nvSpPr>
          <p:spPr bwMode="auto">
            <a:xfrm>
              <a:off x="340" y="3034"/>
              <a:ext cx="441" cy="194"/>
            </a:xfrm>
            <a:prstGeom prst="rect">
              <a:avLst/>
            </a:prstGeom>
            <a:noFill/>
            <a:ln w="9525">
              <a:noFill/>
              <a:miter lim="800000"/>
              <a:headEnd/>
              <a:tailEnd/>
            </a:ln>
          </p:spPr>
          <p:txBody>
            <a:bodyPr/>
            <a:lstStyle/>
            <a:p>
              <a:pPr algn="ctr"/>
              <a:r>
                <a:rPr lang="fr-FR" sz="1200">
                  <a:solidFill>
                    <a:srgbClr val="339966"/>
                  </a:solidFill>
                </a:rPr>
                <a:t>Terre</a:t>
              </a:r>
              <a:endParaRPr lang="fr-FR" sz="1200"/>
            </a:p>
          </p:txBody>
        </p:sp>
      </p:grpSp>
      <p:grpSp>
        <p:nvGrpSpPr>
          <p:cNvPr id="9" name="Group 624"/>
          <p:cNvGrpSpPr>
            <a:grpSpLocks/>
          </p:cNvGrpSpPr>
          <p:nvPr/>
        </p:nvGrpSpPr>
        <p:grpSpPr bwMode="auto">
          <a:xfrm>
            <a:off x="5440363" y="2133600"/>
            <a:ext cx="3379787" cy="2879725"/>
            <a:chOff x="3427" y="1344"/>
            <a:chExt cx="2129" cy="1951"/>
          </a:xfrm>
        </p:grpSpPr>
        <p:grpSp>
          <p:nvGrpSpPr>
            <p:cNvPr id="10" name="Group 245"/>
            <p:cNvGrpSpPr>
              <a:grpSpLocks noChangeAspect="1"/>
            </p:cNvGrpSpPr>
            <p:nvPr/>
          </p:nvGrpSpPr>
          <p:grpSpPr bwMode="auto">
            <a:xfrm>
              <a:off x="3450" y="1504"/>
              <a:ext cx="2005" cy="1791"/>
              <a:chOff x="1417" y="9694"/>
              <a:chExt cx="5050" cy="4083"/>
            </a:xfrm>
          </p:grpSpPr>
          <p:sp>
            <p:nvSpPr>
              <p:cNvPr id="9489" name="Rectangle 246" descr="Diagonales larges vers le bas"/>
              <p:cNvSpPr>
                <a:spLocks noChangeAspect="1" noChangeArrowheads="1"/>
              </p:cNvSpPr>
              <p:nvPr/>
            </p:nvSpPr>
            <p:spPr bwMode="auto">
              <a:xfrm>
                <a:off x="1417" y="13597"/>
                <a:ext cx="5040" cy="180"/>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grpSp>
            <p:nvGrpSpPr>
              <p:cNvPr id="11" name="Group 247"/>
              <p:cNvGrpSpPr>
                <a:grpSpLocks noChangeAspect="1"/>
              </p:cNvGrpSpPr>
              <p:nvPr/>
            </p:nvGrpSpPr>
            <p:grpSpPr bwMode="auto">
              <a:xfrm>
                <a:off x="3800" y="10318"/>
                <a:ext cx="1797" cy="3309"/>
                <a:chOff x="6817" y="5557"/>
                <a:chExt cx="2392" cy="4405"/>
              </a:xfrm>
            </p:grpSpPr>
            <p:sp>
              <p:nvSpPr>
                <p:cNvPr id="9625" name="Freeform 248"/>
                <p:cNvSpPr>
                  <a:spLocks noChangeAspect="1"/>
                </p:cNvSpPr>
                <p:nvPr/>
              </p:nvSpPr>
              <p:spPr bwMode="auto">
                <a:xfrm>
                  <a:off x="7566" y="7950"/>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626" name="Freeform 249"/>
                <p:cNvSpPr>
                  <a:spLocks noChangeAspect="1"/>
                </p:cNvSpPr>
                <p:nvPr/>
              </p:nvSpPr>
              <p:spPr bwMode="auto">
                <a:xfrm>
                  <a:off x="7753" y="7950"/>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627" name="Freeform 250"/>
                <p:cNvSpPr>
                  <a:spLocks noChangeAspect="1"/>
                </p:cNvSpPr>
                <p:nvPr/>
              </p:nvSpPr>
              <p:spPr bwMode="auto">
                <a:xfrm>
                  <a:off x="7760" y="8132"/>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628" name="Freeform 251"/>
                <p:cNvSpPr>
                  <a:spLocks noChangeAspect="1"/>
                </p:cNvSpPr>
                <p:nvPr/>
              </p:nvSpPr>
              <p:spPr bwMode="auto">
                <a:xfrm>
                  <a:off x="7567" y="8638"/>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629" name="Freeform 252"/>
                <p:cNvSpPr>
                  <a:spLocks noChangeAspect="1"/>
                </p:cNvSpPr>
                <p:nvPr/>
              </p:nvSpPr>
              <p:spPr bwMode="auto">
                <a:xfrm>
                  <a:off x="7565" y="9671"/>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630" name="Freeform 253"/>
                <p:cNvSpPr>
                  <a:spLocks noChangeAspect="1"/>
                </p:cNvSpPr>
                <p:nvPr/>
              </p:nvSpPr>
              <p:spPr bwMode="auto">
                <a:xfrm>
                  <a:off x="7587" y="9862"/>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631" name="Freeform 254"/>
                <p:cNvSpPr>
                  <a:spLocks noChangeAspect="1"/>
                </p:cNvSpPr>
                <p:nvPr/>
              </p:nvSpPr>
              <p:spPr bwMode="auto">
                <a:xfrm>
                  <a:off x="7619" y="8688"/>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632" name="Freeform 255"/>
                <p:cNvSpPr>
                  <a:spLocks noChangeAspect="1"/>
                </p:cNvSpPr>
                <p:nvPr/>
              </p:nvSpPr>
              <p:spPr bwMode="auto">
                <a:xfrm>
                  <a:off x="7690" y="8951"/>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633" name="Freeform 256"/>
                <p:cNvSpPr>
                  <a:spLocks noChangeAspect="1"/>
                </p:cNvSpPr>
                <p:nvPr/>
              </p:nvSpPr>
              <p:spPr bwMode="auto">
                <a:xfrm>
                  <a:off x="7981" y="8374"/>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634" name="Freeform 257"/>
                <p:cNvSpPr>
                  <a:spLocks noChangeAspect="1"/>
                </p:cNvSpPr>
                <p:nvPr/>
              </p:nvSpPr>
              <p:spPr bwMode="auto">
                <a:xfrm>
                  <a:off x="7816" y="8587"/>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635" name="Freeform 258"/>
                <p:cNvSpPr>
                  <a:spLocks noChangeAspect="1"/>
                </p:cNvSpPr>
                <p:nvPr/>
              </p:nvSpPr>
              <p:spPr bwMode="auto">
                <a:xfrm>
                  <a:off x="7864" y="8639"/>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636" name="Freeform 259"/>
                <p:cNvSpPr>
                  <a:spLocks noChangeAspect="1"/>
                </p:cNvSpPr>
                <p:nvPr/>
              </p:nvSpPr>
              <p:spPr bwMode="auto">
                <a:xfrm>
                  <a:off x="7731" y="8458"/>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637" name="Freeform 260"/>
                <p:cNvSpPr>
                  <a:spLocks noChangeAspect="1"/>
                </p:cNvSpPr>
                <p:nvPr/>
              </p:nvSpPr>
              <p:spPr bwMode="auto">
                <a:xfrm>
                  <a:off x="8240" y="7881"/>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638" name="Freeform 261"/>
                <p:cNvSpPr>
                  <a:spLocks noChangeAspect="1"/>
                </p:cNvSpPr>
                <p:nvPr/>
              </p:nvSpPr>
              <p:spPr bwMode="auto">
                <a:xfrm>
                  <a:off x="8391" y="9653"/>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639" name="Freeform 262"/>
                <p:cNvSpPr>
                  <a:spLocks noChangeAspect="1"/>
                </p:cNvSpPr>
                <p:nvPr/>
              </p:nvSpPr>
              <p:spPr bwMode="auto">
                <a:xfrm>
                  <a:off x="8405" y="9687"/>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640" name="Freeform 263"/>
                <p:cNvSpPr>
                  <a:spLocks noChangeAspect="1"/>
                </p:cNvSpPr>
                <p:nvPr/>
              </p:nvSpPr>
              <p:spPr bwMode="auto">
                <a:xfrm>
                  <a:off x="8327" y="8696"/>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641" name="Freeform 264"/>
                <p:cNvSpPr>
                  <a:spLocks noChangeAspect="1"/>
                </p:cNvSpPr>
                <p:nvPr/>
              </p:nvSpPr>
              <p:spPr bwMode="auto">
                <a:xfrm>
                  <a:off x="8327" y="8696"/>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642" name="Freeform 265"/>
                <p:cNvSpPr>
                  <a:spLocks noChangeAspect="1"/>
                </p:cNvSpPr>
                <p:nvPr/>
              </p:nvSpPr>
              <p:spPr bwMode="auto">
                <a:xfrm>
                  <a:off x="8335" y="8341"/>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643" name="Freeform 266"/>
                <p:cNvSpPr>
                  <a:spLocks noChangeAspect="1"/>
                </p:cNvSpPr>
                <p:nvPr/>
              </p:nvSpPr>
              <p:spPr bwMode="auto">
                <a:xfrm>
                  <a:off x="8242" y="7881"/>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644" name="Freeform 267"/>
                <p:cNvSpPr>
                  <a:spLocks noChangeAspect="1"/>
                </p:cNvSpPr>
                <p:nvPr/>
              </p:nvSpPr>
              <p:spPr bwMode="auto">
                <a:xfrm>
                  <a:off x="8346" y="8411"/>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645" name="Freeform 268"/>
                <p:cNvSpPr>
                  <a:spLocks noChangeAspect="1"/>
                </p:cNvSpPr>
                <p:nvPr/>
              </p:nvSpPr>
              <p:spPr bwMode="auto">
                <a:xfrm>
                  <a:off x="8474" y="8508"/>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646" name="Freeform 269"/>
                <p:cNvSpPr>
                  <a:spLocks noChangeAspect="1"/>
                </p:cNvSpPr>
                <p:nvPr/>
              </p:nvSpPr>
              <p:spPr bwMode="auto">
                <a:xfrm>
                  <a:off x="8474" y="8845"/>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647" name="Freeform 270"/>
                <p:cNvSpPr>
                  <a:spLocks noChangeAspect="1"/>
                </p:cNvSpPr>
                <p:nvPr/>
              </p:nvSpPr>
              <p:spPr bwMode="auto">
                <a:xfrm>
                  <a:off x="8634" y="8877"/>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648" name="Freeform 271"/>
                <p:cNvSpPr>
                  <a:spLocks noChangeAspect="1"/>
                </p:cNvSpPr>
                <p:nvPr/>
              </p:nvSpPr>
              <p:spPr bwMode="auto">
                <a:xfrm>
                  <a:off x="8543" y="9598"/>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649" name="Freeform 272"/>
                <p:cNvSpPr>
                  <a:spLocks noChangeAspect="1"/>
                </p:cNvSpPr>
                <p:nvPr/>
              </p:nvSpPr>
              <p:spPr bwMode="auto">
                <a:xfrm>
                  <a:off x="8097" y="6440"/>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650" name="Freeform 273"/>
                <p:cNvSpPr>
                  <a:spLocks noChangeAspect="1"/>
                </p:cNvSpPr>
                <p:nvPr/>
              </p:nvSpPr>
              <p:spPr bwMode="auto">
                <a:xfrm>
                  <a:off x="8007" y="5864"/>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651" name="Freeform 274"/>
                <p:cNvSpPr>
                  <a:spLocks noChangeAspect="1"/>
                </p:cNvSpPr>
                <p:nvPr/>
              </p:nvSpPr>
              <p:spPr bwMode="auto">
                <a:xfrm>
                  <a:off x="8223" y="6262"/>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652" name="Freeform 275"/>
                <p:cNvSpPr>
                  <a:spLocks noChangeAspect="1"/>
                </p:cNvSpPr>
                <p:nvPr/>
              </p:nvSpPr>
              <p:spPr bwMode="auto">
                <a:xfrm>
                  <a:off x="8038" y="6072"/>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653" name="Freeform 276"/>
                <p:cNvSpPr>
                  <a:spLocks noChangeAspect="1"/>
                </p:cNvSpPr>
                <p:nvPr/>
              </p:nvSpPr>
              <p:spPr bwMode="auto">
                <a:xfrm>
                  <a:off x="8081" y="6079"/>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654" name="Freeform 277"/>
                <p:cNvSpPr>
                  <a:spLocks noChangeAspect="1"/>
                </p:cNvSpPr>
                <p:nvPr/>
              </p:nvSpPr>
              <p:spPr bwMode="auto">
                <a:xfrm>
                  <a:off x="8102" y="6090"/>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655" name="Freeform 278"/>
                <p:cNvSpPr>
                  <a:spLocks noChangeAspect="1"/>
                </p:cNvSpPr>
                <p:nvPr/>
              </p:nvSpPr>
              <p:spPr bwMode="auto">
                <a:xfrm>
                  <a:off x="8025" y="6035"/>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656" name="Freeform 279"/>
                <p:cNvSpPr>
                  <a:spLocks noChangeAspect="1"/>
                </p:cNvSpPr>
                <p:nvPr/>
              </p:nvSpPr>
              <p:spPr bwMode="auto">
                <a:xfrm>
                  <a:off x="8041" y="6211"/>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657" name="Freeform 280"/>
                <p:cNvSpPr>
                  <a:spLocks noChangeAspect="1"/>
                </p:cNvSpPr>
                <p:nvPr/>
              </p:nvSpPr>
              <p:spPr bwMode="auto">
                <a:xfrm>
                  <a:off x="8010" y="6198"/>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658" name="Freeform 281"/>
                <p:cNvSpPr>
                  <a:spLocks noChangeAspect="1"/>
                </p:cNvSpPr>
                <p:nvPr/>
              </p:nvSpPr>
              <p:spPr bwMode="auto">
                <a:xfrm>
                  <a:off x="8018" y="6289"/>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659" name="Freeform 282"/>
                <p:cNvSpPr>
                  <a:spLocks noChangeAspect="1"/>
                </p:cNvSpPr>
                <p:nvPr/>
              </p:nvSpPr>
              <p:spPr bwMode="auto">
                <a:xfrm>
                  <a:off x="8041" y="6359"/>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660" name="Freeform 283"/>
                <p:cNvSpPr>
                  <a:spLocks noChangeAspect="1"/>
                </p:cNvSpPr>
                <p:nvPr/>
              </p:nvSpPr>
              <p:spPr bwMode="auto">
                <a:xfrm>
                  <a:off x="8078" y="5864"/>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661" name="Freeform 284"/>
                <p:cNvSpPr>
                  <a:spLocks noChangeAspect="1"/>
                </p:cNvSpPr>
                <p:nvPr/>
              </p:nvSpPr>
              <p:spPr bwMode="auto">
                <a:xfrm>
                  <a:off x="8009" y="6253"/>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662" name="Freeform 285"/>
                <p:cNvSpPr>
                  <a:spLocks noChangeAspect="1"/>
                </p:cNvSpPr>
                <p:nvPr/>
              </p:nvSpPr>
              <p:spPr bwMode="auto">
                <a:xfrm>
                  <a:off x="8016" y="6267"/>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663" name="Freeform 286"/>
                <p:cNvSpPr>
                  <a:spLocks noChangeAspect="1"/>
                </p:cNvSpPr>
                <p:nvPr/>
              </p:nvSpPr>
              <p:spPr bwMode="auto">
                <a:xfrm>
                  <a:off x="7515" y="6371"/>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664" name="Freeform 287"/>
                <p:cNvSpPr>
                  <a:spLocks noChangeAspect="1"/>
                </p:cNvSpPr>
                <p:nvPr/>
              </p:nvSpPr>
              <p:spPr bwMode="auto">
                <a:xfrm>
                  <a:off x="8471" y="6206"/>
                  <a:ext cx="141" cy="178"/>
                </a:xfrm>
                <a:custGeom>
                  <a:avLst/>
                  <a:gdLst>
                    <a:gd name="T0" fmla="*/ 1 w 563"/>
                    <a:gd name="T1" fmla="*/ 143 h 713"/>
                    <a:gd name="T2" fmla="*/ 11 w 563"/>
                    <a:gd name="T3" fmla="*/ 133 h 713"/>
                    <a:gd name="T4" fmla="*/ 20 w 563"/>
                    <a:gd name="T5" fmla="*/ 124 h 713"/>
                    <a:gd name="T6" fmla="*/ 24 w 563"/>
                    <a:gd name="T7" fmla="*/ 121 h 713"/>
                    <a:gd name="T8" fmla="*/ 28 w 563"/>
                    <a:gd name="T9" fmla="*/ 119 h 713"/>
                    <a:gd name="T10" fmla="*/ 33 w 563"/>
                    <a:gd name="T11" fmla="*/ 118 h 713"/>
                    <a:gd name="T12" fmla="*/ 37 w 563"/>
                    <a:gd name="T13" fmla="*/ 117 h 713"/>
                    <a:gd name="T14" fmla="*/ 41 w 563"/>
                    <a:gd name="T15" fmla="*/ 117 h 713"/>
                    <a:gd name="T16" fmla="*/ 46 w 563"/>
                    <a:gd name="T17" fmla="*/ 114 h 713"/>
                    <a:gd name="T18" fmla="*/ 55 w 563"/>
                    <a:gd name="T19" fmla="*/ 109 h 713"/>
                    <a:gd name="T20" fmla="*/ 64 w 563"/>
                    <a:gd name="T21" fmla="*/ 102 h 713"/>
                    <a:gd name="T22" fmla="*/ 73 w 563"/>
                    <a:gd name="T23" fmla="*/ 94 h 713"/>
                    <a:gd name="T24" fmla="*/ 81 w 563"/>
                    <a:gd name="T25" fmla="*/ 86 h 713"/>
                    <a:gd name="T26" fmla="*/ 88 w 563"/>
                    <a:gd name="T27" fmla="*/ 77 h 713"/>
                    <a:gd name="T28" fmla="*/ 94 w 563"/>
                    <a:gd name="T29" fmla="*/ 70 h 713"/>
                    <a:gd name="T30" fmla="*/ 99 w 563"/>
                    <a:gd name="T31" fmla="*/ 61 h 713"/>
                    <a:gd name="T32" fmla="*/ 109 w 563"/>
                    <a:gd name="T33" fmla="*/ 45 h 713"/>
                    <a:gd name="T34" fmla="*/ 122 w 563"/>
                    <a:gd name="T35" fmla="*/ 27 h 713"/>
                    <a:gd name="T36" fmla="*/ 135 w 563"/>
                    <a:gd name="T37" fmla="*/ 9 h 713"/>
                    <a:gd name="T38" fmla="*/ 140 w 563"/>
                    <a:gd name="T39" fmla="*/ 3 h 713"/>
                    <a:gd name="T40" fmla="*/ 136 w 563"/>
                    <a:gd name="T41" fmla="*/ 14 h 713"/>
                    <a:gd name="T42" fmla="*/ 131 w 563"/>
                    <a:gd name="T43" fmla="*/ 27 h 713"/>
                    <a:gd name="T44" fmla="*/ 126 w 563"/>
                    <a:gd name="T45" fmla="*/ 36 h 713"/>
                    <a:gd name="T46" fmla="*/ 122 w 563"/>
                    <a:gd name="T47" fmla="*/ 45 h 713"/>
                    <a:gd name="T48" fmla="*/ 119 w 563"/>
                    <a:gd name="T49" fmla="*/ 54 h 713"/>
                    <a:gd name="T50" fmla="*/ 116 w 563"/>
                    <a:gd name="T51" fmla="*/ 59 h 713"/>
                    <a:gd name="T52" fmla="*/ 112 w 563"/>
                    <a:gd name="T53" fmla="*/ 65 h 713"/>
                    <a:gd name="T54" fmla="*/ 105 w 563"/>
                    <a:gd name="T55" fmla="*/ 72 h 713"/>
                    <a:gd name="T56" fmla="*/ 101 w 563"/>
                    <a:gd name="T57" fmla="*/ 77 h 713"/>
                    <a:gd name="T58" fmla="*/ 99 w 563"/>
                    <a:gd name="T59" fmla="*/ 81 h 713"/>
                    <a:gd name="T60" fmla="*/ 97 w 563"/>
                    <a:gd name="T61" fmla="*/ 87 h 713"/>
                    <a:gd name="T62" fmla="*/ 93 w 563"/>
                    <a:gd name="T63" fmla="*/ 94 h 713"/>
                    <a:gd name="T64" fmla="*/ 85 w 563"/>
                    <a:gd name="T65" fmla="*/ 103 h 713"/>
                    <a:gd name="T66" fmla="*/ 73 w 563"/>
                    <a:gd name="T67" fmla="*/ 116 h 713"/>
                    <a:gd name="T68" fmla="*/ 66 w 563"/>
                    <a:gd name="T69" fmla="*/ 125 h 713"/>
                    <a:gd name="T70" fmla="*/ 60 w 563"/>
                    <a:gd name="T71" fmla="*/ 132 h 713"/>
                    <a:gd name="T72" fmla="*/ 54 w 563"/>
                    <a:gd name="T73" fmla="*/ 137 h 713"/>
                    <a:gd name="T74" fmla="*/ 49 w 563"/>
                    <a:gd name="T75" fmla="*/ 140 h 713"/>
                    <a:gd name="T76" fmla="*/ 44 w 563"/>
                    <a:gd name="T77" fmla="*/ 141 h 713"/>
                    <a:gd name="T78" fmla="*/ 39 w 563"/>
                    <a:gd name="T79" fmla="*/ 141 h 713"/>
                    <a:gd name="T80" fmla="*/ 32 w 563"/>
                    <a:gd name="T81" fmla="*/ 140 h 713"/>
                    <a:gd name="T82" fmla="*/ 27 w 563"/>
                    <a:gd name="T83" fmla="*/ 138 h 713"/>
                    <a:gd name="T84" fmla="*/ 24 w 563"/>
                    <a:gd name="T85" fmla="*/ 143 h 713"/>
                    <a:gd name="T86" fmla="*/ 16 w 563"/>
                    <a:gd name="T87" fmla="*/ 161 h 713"/>
                    <a:gd name="T88" fmla="*/ 10 w 563"/>
                    <a:gd name="T89" fmla="*/ 173 h 713"/>
                    <a:gd name="T90" fmla="*/ 6 w 563"/>
                    <a:gd name="T91" fmla="*/ 178 h 713"/>
                    <a:gd name="T92" fmla="*/ 5 w 563"/>
                    <a:gd name="T93" fmla="*/ 178 h 713"/>
                    <a:gd name="T94" fmla="*/ 3 w 563"/>
                    <a:gd name="T95" fmla="*/ 175 h 713"/>
                    <a:gd name="T96" fmla="*/ 2 w 563"/>
                    <a:gd name="T97" fmla="*/ 171 h 713"/>
                    <a:gd name="T98" fmla="*/ 1 w 563"/>
                    <a:gd name="T99" fmla="*/ 163 h 713"/>
                    <a:gd name="T100" fmla="*/ 0 w 563"/>
                    <a:gd name="T101" fmla="*/ 150 h 7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3"/>
                    <a:gd name="T154" fmla="*/ 0 h 713"/>
                    <a:gd name="T155" fmla="*/ 563 w 563"/>
                    <a:gd name="T156" fmla="*/ 713 h 7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3" h="713">
                      <a:moveTo>
                        <a:pt x="0" y="576"/>
                      </a:moveTo>
                      <a:lnTo>
                        <a:pt x="3" y="574"/>
                      </a:lnTo>
                      <a:lnTo>
                        <a:pt x="7" y="570"/>
                      </a:lnTo>
                      <a:lnTo>
                        <a:pt x="45" y="532"/>
                      </a:lnTo>
                      <a:lnTo>
                        <a:pt x="74" y="501"/>
                      </a:lnTo>
                      <a:lnTo>
                        <a:pt x="81" y="495"/>
                      </a:lnTo>
                      <a:lnTo>
                        <a:pt x="89" y="489"/>
                      </a:lnTo>
                      <a:lnTo>
                        <a:pt x="96" y="484"/>
                      </a:lnTo>
                      <a:lnTo>
                        <a:pt x="104" y="480"/>
                      </a:lnTo>
                      <a:lnTo>
                        <a:pt x="113" y="476"/>
                      </a:lnTo>
                      <a:lnTo>
                        <a:pt x="122" y="474"/>
                      </a:lnTo>
                      <a:lnTo>
                        <a:pt x="131" y="473"/>
                      </a:lnTo>
                      <a:lnTo>
                        <a:pt x="143" y="471"/>
                      </a:lnTo>
                      <a:lnTo>
                        <a:pt x="149" y="470"/>
                      </a:lnTo>
                      <a:lnTo>
                        <a:pt x="155" y="469"/>
                      </a:lnTo>
                      <a:lnTo>
                        <a:pt x="162" y="468"/>
                      </a:lnTo>
                      <a:lnTo>
                        <a:pt x="169" y="464"/>
                      </a:lnTo>
                      <a:lnTo>
                        <a:pt x="184" y="457"/>
                      </a:lnTo>
                      <a:lnTo>
                        <a:pt x="202" y="448"/>
                      </a:lnTo>
                      <a:lnTo>
                        <a:pt x="218" y="438"/>
                      </a:lnTo>
                      <a:lnTo>
                        <a:pt x="237" y="424"/>
                      </a:lnTo>
                      <a:lnTo>
                        <a:pt x="255" y="410"/>
                      </a:lnTo>
                      <a:lnTo>
                        <a:pt x="273" y="394"/>
                      </a:lnTo>
                      <a:lnTo>
                        <a:pt x="291" y="378"/>
                      </a:lnTo>
                      <a:lnTo>
                        <a:pt x="309" y="362"/>
                      </a:lnTo>
                      <a:lnTo>
                        <a:pt x="325" y="344"/>
                      </a:lnTo>
                      <a:lnTo>
                        <a:pt x="340" y="327"/>
                      </a:lnTo>
                      <a:lnTo>
                        <a:pt x="353" y="310"/>
                      </a:lnTo>
                      <a:lnTo>
                        <a:pt x="365" y="295"/>
                      </a:lnTo>
                      <a:lnTo>
                        <a:pt x="375" y="280"/>
                      </a:lnTo>
                      <a:lnTo>
                        <a:pt x="382" y="266"/>
                      </a:lnTo>
                      <a:lnTo>
                        <a:pt x="395" y="243"/>
                      </a:lnTo>
                      <a:lnTo>
                        <a:pt x="413" y="214"/>
                      </a:lnTo>
                      <a:lnTo>
                        <a:pt x="436" y="181"/>
                      </a:lnTo>
                      <a:lnTo>
                        <a:pt x="461" y="145"/>
                      </a:lnTo>
                      <a:lnTo>
                        <a:pt x="488" y="109"/>
                      </a:lnTo>
                      <a:lnTo>
                        <a:pt x="515" y="71"/>
                      </a:lnTo>
                      <a:lnTo>
                        <a:pt x="540" y="35"/>
                      </a:lnTo>
                      <a:lnTo>
                        <a:pt x="563" y="0"/>
                      </a:lnTo>
                      <a:lnTo>
                        <a:pt x="560" y="12"/>
                      </a:lnTo>
                      <a:lnTo>
                        <a:pt x="556" y="24"/>
                      </a:lnTo>
                      <a:lnTo>
                        <a:pt x="543" y="57"/>
                      </a:lnTo>
                      <a:lnTo>
                        <a:pt x="531" y="85"/>
                      </a:lnTo>
                      <a:lnTo>
                        <a:pt x="522" y="109"/>
                      </a:lnTo>
                      <a:lnTo>
                        <a:pt x="513" y="129"/>
                      </a:lnTo>
                      <a:lnTo>
                        <a:pt x="504" y="146"/>
                      </a:lnTo>
                      <a:lnTo>
                        <a:pt x="496" y="162"/>
                      </a:lnTo>
                      <a:lnTo>
                        <a:pt x="488" y="181"/>
                      </a:lnTo>
                      <a:lnTo>
                        <a:pt x="480" y="203"/>
                      </a:lnTo>
                      <a:lnTo>
                        <a:pt x="475" y="215"/>
                      </a:lnTo>
                      <a:lnTo>
                        <a:pt x="469" y="224"/>
                      </a:lnTo>
                      <a:lnTo>
                        <a:pt x="463" y="235"/>
                      </a:lnTo>
                      <a:lnTo>
                        <a:pt x="457" y="243"/>
                      </a:lnTo>
                      <a:lnTo>
                        <a:pt x="446" y="259"/>
                      </a:lnTo>
                      <a:lnTo>
                        <a:pt x="432" y="273"/>
                      </a:lnTo>
                      <a:lnTo>
                        <a:pt x="420" y="287"/>
                      </a:lnTo>
                      <a:lnTo>
                        <a:pt x="408" y="301"/>
                      </a:lnTo>
                      <a:lnTo>
                        <a:pt x="404" y="308"/>
                      </a:lnTo>
                      <a:lnTo>
                        <a:pt x="399" y="315"/>
                      </a:lnTo>
                      <a:lnTo>
                        <a:pt x="395" y="323"/>
                      </a:lnTo>
                      <a:lnTo>
                        <a:pt x="393" y="333"/>
                      </a:lnTo>
                      <a:lnTo>
                        <a:pt x="387" y="349"/>
                      </a:lnTo>
                      <a:lnTo>
                        <a:pt x="380" y="364"/>
                      </a:lnTo>
                      <a:lnTo>
                        <a:pt x="372" y="377"/>
                      </a:lnTo>
                      <a:lnTo>
                        <a:pt x="362" y="390"/>
                      </a:lnTo>
                      <a:lnTo>
                        <a:pt x="341" y="413"/>
                      </a:lnTo>
                      <a:lnTo>
                        <a:pt x="317" y="439"/>
                      </a:lnTo>
                      <a:lnTo>
                        <a:pt x="293" y="464"/>
                      </a:lnTo>
                      <a:lnTo>
                        <a:pt x="273" y="488"/>
                      </a:lnTo>
                      <a:lnTo>
                        <a:pt x="264" y="499"/>
                      </a:lnTo>
                      <a:lnTo>
                        <a:pt x="252" y="513"/>
                      </a:lnTo>
                      <a:lnTo>
                        <a:pt x="239" y="527"/>
                      </a:lnTo>
                      <a:lnTo>
                        <a:pt x="224" y="543"/>
                      </a:lnTo>
                      <a:lnTo>
                        <a:pt x="215" y="550"/>
                      </a:lnTo>
                      <a:lnTo>
                        <a:pt x="205" y="555"/>
                      </a:lnTo>
                      <a:lnTo>
                        <a:pt x="196" y="560"/>
                      </a:lnTo>
                      <a:lnTo>
                        <a:pt x="185" y="562"/>
                      </a:lnTo>
                      <a:lnTo>
                        <a:pt x="176" y="565"/>
                      </a:lnTo>
                      <a:lnTo>
                        <a:pt x="165" y="565"/>
                      </a:lnTo>
                      <a:lnTo>
                        <a:pt x="156" y="565"/>
                      </a:lnTo>
                      <a:lnTo>
                        <a:pt x="145" y="565"/>
                      </a:lnTo>
                      <a:lnTo>
                        <a:pt x="129" y="561"/>
                      </a:lnTo>
                      <a:lnTo>
                        <a:pt x="115" y="558"/>
                      </a:lnTo>
                      <a:lnTo>
                        <a:pt x="106" y="554"/>
                      </a:lnTo>
                      <a:lnTo>
                        <a:pt x="102" y="553"/>
                      </a:lnTo>
                      <a:lnTo>
                        <a:pt x="94" y="573"/>
                      </a:lnTo>
                      <a:lnTo>
                        <a:pt x="75" y="617"/>
                      </a:lnTo>
                      <a:lnTo>
                        <a:pt x="63" y="643"/>
                      </a:lnTo>
                      <a:lnTo>
                        <a:pt x="52" y="668"/>
                      </a:lnTo>
                      <a:lnTo>
                        <a:pt x="40" y="691"/>
                      </a:lnTo>
                      <a:lnTo>
                        <a:pt x="28" y="708"/>
                      </a:lnTo>
                      <a:lnTo>
                        <a:pt x="25" y="713"/>
                      </a:lnTo>
                      <a:lnTo>
                        <a:pt x="21" y="713"/>
                      </a:lnTo>
                      <a:lnTo>
                        <a:pt x="19" y="712"/>
                      </a:lnTo>
                      <a:lnTo>
                        <a:pt x="15" y="708"/>
                      </a:lnTo>
                      <a:lnTo>
                        <a:pt x="13" y="702"/>
                      </a:lnTo>
                      <a:lnTo>
                        <a:pt x="11" y="694"/>
                      </a:lnTo>
                      <a:lnTo>
                        <a:pt x="9" y="686"/>
                      </a:lnTo>
                      <a:lnTo>
                        <a:pt x="7" y="675"/>
                      </a:lnTo>
                      <a:lnTo>
                        <a:pt x="5" y="652"/>
                      </a:lnTo>
                      <a:lnTo>
                        <a:pt x="2" y="626"/>
                      </a:lnTo>
                      <a:lnTo>
                        <a:pt x="1" y="601"/>
                      </a:lnTo>
                      <a:lnTo>
                        <a:pt x="0" y="576"/>
                      </a:lnTo>
                      <a:close/>
                    </a:path>
                  </a:pathLst>
                </a:custGeom>
                <a:solidFill>
                  <a:srgbClr val="969696"/>
                </a:solidFill>
                <a:ln w="9525">
                  <a:noFill/>
                  <a:round/>
                  <a:headEnd/>
                  <a:tailEnd/>
                </a:ln>
              </p:spPr>
              <p:txBody>
                <a:bodyPr/>
                <a:lstStyle/>
                <a:p>
                  <a:endParaRPr lang="fr-FR"/>
                </a:p>
              </p:txBody>
            </p:sp>
            <p:sp>
              <p:nvSpPr>
                <p:cNvPr id="9665" name="Freeform 288"/>
                <p:cNvSpPr>
                  <a:spLocks noChangeAspect="1"/>
                </p:cNvSpPr>
                <p:nvPr/>
              </p:nvSpPr>
              <p:spPr bwMode="auto">
                <a:xfrm>
                  <a:off x="7415" y="6505"/>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666" name="Freeform 289"/>
                <p:cNvSpPr>
                  <a:spLocks noChangeAspect="1"/>
                </p:cNvSpPr>
                <p:nvPr/>
              </p:nvSpPr>
              <p:spPr bwMode="auto">
                <a:xfrm>
                  <a:off x="7577" y="6584"/>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667" name="Freeform 290"/>
                <p:cNvSpPr>
                  <a:spLocks noChangeAspect="1"/>
                </p:cNvSpPr>
                <p:nvPr/>
              </p:nvSpPr>
              <p:spPr bwMode="auto">
                <a:xfrm>
                  <a:off x="7293" y="6193"/>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668" name="Freeform 291"/>
                <p:cNvSpPr>
                  <a:spLocks noChangeAspect="1"/>
                </p:cNvSpPr>
                <p:nvPr/>
              </p:nvSpPr>
              <p:spPr bwMode="auto">
                <a:xfrm>
                  <a:off x="7294" y="6476"/>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669" name="Freeform 292"/>
                <p:cNvSpPr>
                  <a:spLocks noChangeAspect="1"/>
                </p:cNvSpPr>
                <p:nvPr/>
              </p:nvSpPr>
              <p:spPr bwMode="auto">
                <a:xfrm>
                  <a:off x="7839" y="6858"/>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670" name="Freeform 293"/>
                <p:cNvSpPr>
                  <a:spLocks noChangeAspect="1"/>
                </p:cNvSpPr>
                <p:nvPr/>
              </p:nvSpPr>
              <p:spPr bwMode="auto">
                <a:xfrm>
                  <a:off x="8069" y="7320"/>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671" name="Freeform 294"/>
                <p:cNvSpPr>
                  <a:spLocks noChangeAspect="1"/>
                </p:cNvSpPr>
                <p:nvPr/>
              </p:nvSpPr>
              <p:spPr bwMode="auto">
                <a:xfrm>
                  <a:off x="7922" y="7365"/>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672" name="Freeform 295"/>
                <p:cNvSpPr>
                  <a:spLocks noChangeAspect="1"/>
                </p:cNvSpPr>
                <p:nvPr/>
              </p:nvSpPr>
              <p:spPr bwMode="auto">
                <a:xfrm>
                  <a:off x="8469" y="6722"/>
                  <a:ext cx="41" cy="573"/>
                </a:xfrm>
                <a:custGeom>
                  <a:avLst/>
                  <a:gdLst>
                    <a:gd name="T0" fmla="*/ 40 w 167"/>
                    <a:gd name="T1" fmla="*/ 534 h 2294"/>
                    <a:gd name="T2" fmla="*/ 38 w 167"/>
                    <a:gd name="T3" fmla="*/ 548 h 2294"/>
                    <a:gd name="T4" fmla="*/ 36 w 167"/>
                    <a:gd name="T5" fmla="*/ 559 h 2294"/>
                    <a:gd name="T6" fmla="*/ 34 w 167"/>
                    <a:gd name="T7" fmla="*/ 566 h 2294"/>
                    <a:gd name="T8" fmla="*/ 32 w 167"/>
                    <a:gd name="T9" fmla="*/ 570 h 2294"/>
                    <a:gd name="T10" fmla="*/ 30 w 167"/>
                    <a:gd name="T11" fmla="*/ 573 h 2294"/>
                    <a:gd name="T12" fmla="*/ 28 w 167"/>
                    <a:gd name="T13" fmla="*/ 573 h 2294"/>
                    <a:gd name="T14" fmla="*/ 26 w 167"/>
                    <a:gd name="T15" fmla="*/ 572 h 2294"/>
                    <a:gd name="T16" fmla="*/ 24 w 167"/>
                    <a:gd name="T17" fmla="*/ 568 h 2294"/>
                    <a:gd name="T18" fmla="*/ 21 w 167"/>
                    <a:gd name="T19" fmla="*/ 561 h 2294"/>
                    <a:gd name="T20" fmla="*/ 19 w 167"/>
                    <a:gd name="T21" fmla="*/ 552 h 2294"/>
                    <a:gd name="T22" fmla="*/ 16 w 167"/>
                    <a:gd name="T23" fmla="*/ 537 h 2294"/>
                    <a:gd name="T24" fmla="*/ 14 w 167"/>
                    <a:gd name="T25" fmla="*/ 514 h 2294"/>
                    <a:gd name="T26" fmla="*/ 10 w 167"/>
                    <a:gd name="T27" fmla="*/ 464 h 2294"/>
                    <a:gd name="T28" fmla="*/ 6 w 167"/>
                    <a:gd name="T29" fmla="*/ 376 h 2294"/>
                    <a:gd name="T30" fmla="*/ 2 w 167"/>
                    <a:gd name="T31" fmla="*/ 276 h 2294"/>
                    <a:gd name="T32" fmla="*/ 0 w 167"/>
                    <a:gd name="T33" fmla="*/ 175 h 2294"/>
                    <a:gd name="T34" fmla="*/ 0 w 167"/>
                    <a:gd name="T35" fmla="*/ 108 h 2294"/>
                    <a:gd name="T36" fmla="*/ 1 w 167"/>
                    <a:gd name="T37" fmla="*/ 69 h 2294"/>
                    <a:gd name="T38" fmla="*/ 1 w 167"/>
                    <a:gd name="T39" fmla="*/ 38 h 2294"/>
                    <a:gd name="T40" fmla="*/ 3 w 167"/>
                    <a:gd name="T41" fmla="*/ 15 h 2294"/>
                    <a:gd name="T42" fmla="*/ 5 w 167"/>
                    <a:gd name="T43" fmla="*/ 2 h 2294"/>
                    <a:gd name="T44" fmla="*/ 8 w 167"/>
                    <a:gd name="T45" fmla="*/ 1 h 2294"/>
                    <a:gd name="T46" fmla="*/ 12 w 167"/>
                    <a:gd name="T47" fmla="*/ 12 h 2294"/>
                    <a:gd name="T48" fmla="*/ 15 w 167"/>
                    <a:gd name="T49" fmla="*/ 33 h 2294"/>
                    <a:gd name="T50" fmla="*/ 18 w 167"/>
                    <a:gd name="T51" fmla="*/ 61 h 2294"/>
                    <a:gd name="T52" fmla="*/ 22 w 167"/>
                    <a:gd name="T53" fmla="*/ 96 h 2294"/>
                    <a:gd name="T54" fmla="*/ 26 w 167"/>
                    <a:gd name="T55" fmla="*/ 156 h 2294"/>
                    <a:gd name="T56" fmla="*/ 31 w 167"/>
                    <a:gd name="T57" fmla="*/ 246 h 2294"/>
                    <a:gd name="T58" fmla="*/ 35 w 167"/>
                    <a:gd name="T59" fmla="*/ 338 h 2294"/>
                    <a:gd name="T60" fmla="*/ 38 w 167"/>
                    <a:gd name="T61" fmla="*/ 422 h 2294"/>
                    <a:gd name="T62" fmla="*/ 40 w 167"/>
                    <a:gd name="T63" fmla="*/ 487 h 2294"/>
                    <a:gd name="T64" fmla="*/ 41 w 167"/>
                    <a:gd name="T65" fmla="*/ 525 h 22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2294"/>
                    <a:gd name="T101" fmla="*/ 167 w 167"/>
                    <a:gd name="T102" fmla="*/ 2294 h 22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2294">
                      <a:moveTo>
                        <a:pt x="167" y="2122"/>
                      </a:moveTo>
                      <a:lnTo>
                        <a:pt x="164" y="2138"/>
                      </a:lnTo>
                      <a:lnTo>
                        <a:pt x="160" y="2171"/>
                      </a:lnTo>
                      <a:lnTo>
                        <a:pt x="156" y="2194"/>
                      </a:lnTo>
                      <a:lnTo>
                        <a:pt x="152" y="2216"/>
                      </a:lnTo>
                      <a:lnTo>
                        <a:pt x="147" y="2238"/>
                      </a:lnTo>
                      <a:lnTo>
                        <a:pt x="141" y="2259"/>
                      </a:lnTo>
                      <a:lnTo>
                        <a:pt x="137" y="2267"/>
                      </a:lnTo>
                      <a:lnTo>
                        <a:pt x="134" y="2275"/>
                      </a:lnTo>
                      <a:lnTo>
                        <a:pt x="130" y="2282"/>
                      </a:lnTo>
                      <a:lnTo>
                        <a:pt x="127" y="2288"/>
                      </a:lnTo>
                      <a:lnTo>
                        <a:pt x="123" y="2292"/>
                      </a:lnTo>
                      <a:lnTo>
                        <a:pt x="119" y="2294"/>
                      </a:lnTo>
                      <a:lnTo>
                        <a:pt x="115" y="2294"/>
                      </a:lnTo>
                      <a:lnTo>
                        <a:pt x="111" y="2293"/>
                      </a:lnTo>
                      <a:lnTo>
                        <a:pt x="106" y="2288"/>
                      </a:lnTo>
                      <a:lnTo>
                        <a:pt x="101" y="2282"/>
                      </a:lnTo>
                      <a:lnTo>
                        <a:pt x="96" y="2273"/>
                      </a:lnTo>
                      <a:lnTo>
                        <a:pt x="92" y="2261"/>
                      </a:lnTo>
                      <a:lnTo>
                        <a:pt x="87" y="2246"/>
                      </a:lnTo>
                      <a:lnTo>
                        <a:pt x="82" y="2229"/>
                      </a:lnTo>
                      <a:lnTo>
                        <a:pt x="76" y="2208"/>
                      </a:lnTo>
                      <a:lnTo>
                        <a:pt x="72" y="2183"/>
                      </a:lnTo>
                      <a:lnTo>
                        <a:pt x="66" y="2150"/>
                      </a:lnTo>
                      <a:lnTo>
                        <a:pt x="60" y="2110"/>
                      </a:lnTo>
                      <a:lnTo>
                        <a:pt x="55" y="2058"/>
                      </a:lnTo>
                      <a:lnTo>
                        <a:pt x="50" y="1999"/>
                      </a:lnTo>
                      <a:lnTo>
                        <a:pt x="40" y="1857"/>
                      </a:lnTo>
                      <a:lnTo>
                        <a:pt x="31" y="1690"/>
                      </a:lnTo>
                      <a:lnTo>
                        <a:pt x="23" y="1504"/>
                      </a:lnTo>
                      <a:lnTo>
                        <a:pt x="15" y="1307"/>
                      </a:lnTo>
                      <a:lnTo>
                        <a:pt x="10" y="1103"/>
                      </a:lnTo>
                      <a:lnTo>
                        <a:pt x="5" y="899"/>
                      </a:lnTo>
                      <a:lnTo>
                        <a:pt x="1" y="702"/>
                      </a:lnTo>
                      <a:lnTo>
                        <a:pt x="0" y="518"/>
                      </a:lnTo>
                      <a:lnTo>
                        <a:pt x="0" y="432"/>
                      </a:lnTo>
                      <a:lnTo>
                        <a:pt x="1" y="351"/>
                      </a:lnTo>
                      <a:lnTo>
                        <a:pt x="3" y="278"/>
                      </a:lnTo>
                      <a:lnTo>
                        <a:pt x="4" y="210"/>
                      </a:lnTo>
                      <a:lnTo>
                        <a:pt x="6" y="152"/>
                      </a:lnTo>
                      <a:lnTo>
                        <a:pt x="10" y="101"/>
                      </a:lnTo>
                      <a:lnTo>
                        <a:pt x="13" y="60"/>
                      </a:lnTo>
                      <a:lnTo>
                        <a:pt x="17" y="28"/>
                      </a:lnTo>
                      <a:lnTo>
                        <a:pt x="21" y="8"/>
                      </a:lnTo>
                      <a:lnTo>
                        <a:pt x="27" y="0"/>
                      </a:lnTo>
                      <a:lnTo>
                        <a:pt x="34" y="4"/>
                      </a:lnTo>
                      <a:lnTo>
                        <a:pt x="41" y="21"/>
                      </a:lnTo>
                      <a:lnTo>
                        <a:pt x="48" y="50"/>
                      </a:lnTo>
                      <a:lnTo>
                        <a:pt x="55" y="88"/>
                      </a:lnTo>
                      <a:lnTo>
                        <a:pt x="62" y="133"/>
                      </a:lnTo>
                      <a:lnTo>
                        <a:pt x="69" y="186"/>
                      </a:lnTo>
                      <a:lnTo>
                        <a:pt x="75" y="246"/>
                      </a:lnTo>
                      <a:lnTo>
                        <a:pt x="82" y="312"/>
                      </a:lnTo>
                      <a:lnTo>
                        <a:pt x="88" y="383"/>
                      </a:lnTo>
                      <a:lnTo>
                        <a:pt x="94" y="459"/>
                      </a:lnTo>
                      <a:lnTo>
                        <a:pt x="105" y="624"/>
                      </a:lnTo>
                      <a:lnTo>
                        <a:pt x="115" y="800"/>
                      </a:lnTo>
                      <a:lnTo>
                        <a:pt x="125" y="983"/>
                      </a:lnTo>
                      <a:lnTo>
                        <a:pt x="134" y="1169"/>
                      </a:lnTo>
                      <a:lnTo>
                        <a:pt x="141" y="1352"/>
                      </a:lnTo>
                      <a:lnTo>
                        <a:pt x="148" y="1527"/>
                      </a:lnTo>
                      <a:lnTo>
                        <a:pt x="153" y="1688"/>
                      </a:lnTo>
                      <a:lnTo>
                        <a:pt x="157" y="1831"/>
                      </a:lnTo>
                      <a:lnTo>
                        <a:pt x="162" y="1951"/>
                      </a:lnTo>
                      <a:lnTo>
                        <a:pt x="164" y="2043"/>
                      </a:lnTo>
                      <a:lnTo>
                        <a:pt x="166" y="2103"/>
                      </a:lnTo>
                      <a:lnTo>
                        <a:pt x="167" y="2122"/>
                      </a:lnTo>
                      <a:close/>
                    </a:path>
                  </a:pathLst>
                </a:custGeom>
                <a:solidFill>
                  <a:srgbClr val="969696"/>
                </a:solidFill>
                <a:ln w="9525">
                  <a:noFill/>
                  <a:round/>
                  <a:headEnd/>
                  <a:tailEnd/>
                </a:ln>
              </p:spPr>
              <p:txBody>
                <a:bodyPr/>
                <a:lstStyle/>
                <a:p>
                  <a:endParaRPr lang="fr-FR"/>
                </a:p>
              </p:txBody>
            </p:sp>
            <p:sp>
              <p:nvSpPr>
                <p:cNvPr id="9673" name="Freeform 296"/>
                <p:cNvSpPr>
                  <a:spLocks noChangeAspect="1"/>
                </p:cNvSpPr>
                <p:nvPr/>
              </p:nvSpPr>
              <p:spPr bwMode="auto">
                <a:xfrm>
                  <a:off x="8510" y="6649"/>
                  <a:ext cx="88" cy="413"/>
                </a:xfrm>
                <a:custGeom>
                  <a:avLst/>
                  <a:gdLst>
                    <a:gd name="T0" fmla="*/ 1 w 352"/>
                    <a:gd name="T1" fmla="*/ 120 h 1651"/>
                    <a:gd name="T2" fmla="*/ 9 w 352"/>
                    <a:gd name="T3" fmla="*/ 180 h 1651"/>
                    <a:gd name="T4" fmla="*/ 20 w 352"/>
                    <a:gd name="T5" fmla="*/ 262 h 1651"/>
                    <a:gd name="T6" fmla="*/ 32 w 352"/>
                    <a:gd name="T7" fmla="*/ 340 h 1651"/>
                    <a:gd name="T8" fmla="*/ 40 w 352"/>
                    <a:gd name="T9" fmla="*/ 376 h 1651"/>
                    <a:gd name="T10" fmla="*/ 44 w 352"/>
                    <a:gd name="T11" fmla="*/ 388 h 1651"/>
                    <a:gd name="T12" fmla="*/ 49 w 352"/>
                    <a:gd name="T13" fmla="*/ 385 h 1651"/>
                    <a:gd name="T14" fmla="*/ 51 w 352"/>
                    <a:gd name="T15" fmla="*/ 369 h 1651"/>
                    <a:gd name="T16" fmla="*/ 51 w 352"/>
                    <a:gd name="T17" fmla="*/ 347 h 1651"/>
                    <a:gd name="T18" fmla="*/ 49 w 352"/>
                    <a:gd name="T19" fmla="*/ 313 h 1651"/>
                    <a:gd name="T20" fmla="*/ 43 w 352"/>
                    <a:gd name="T21" fmla="*/ 255 h 1651"/>
                    <a:gd name="T22" fmla="*/ 35 w 352"/>
                    <a:gd name="T23" fmla="*/ 202 h 1651"/>
                    <a:gd name="T24" fmla="*/ 29 w 352"/>
                    <a:gd name="T25" fmla="*/ 167 h 1651"/>
                    <a:gd name="T26" fmla="*/ 29 w 352"/>
                    <a:gd name="T27" fmla="*/ 162 h 1651"/>
                    <a:gd name="T28" fmla="*/ 43 w 352"/>
                    <a:gd name="T29" fmla="*/ 213 h 1651"/>
                    <a:gd name="T30" fmla="*/ 52 w 352"/>
                    <a:gd name="T31" fmla="*/ 250 h 1651"/>
                    <a:gd name="T32" fmla="*/ 60 w 352"/>
                    <a:gd name="T33" fmla="*/ 290 h 1651"/>
                    <a:gd name="T34" fmla="*/ 66 w 352"/>
                    <a:gd name="T35" fmla="*/ 339 h 1651"/>
                    <a:gd name="T36" fmla="*/ 70 w 352"/>
                    <a:gd name="T37" fmla="*/ 390 h 1651"/>
                    <a:gd name="T38" fmla="*/ 70 w 352"/>
                    <a:gd name="T39" fmla="*/ 411 h 1651"/>
                    <a:gd name="T40" fmla="*/ 71 w 352"/>
                    <a:gd name="T41" fmla="*/ 392 h 1651"/>
                    <a:gd name="T42" fmla="*/ 74 w 352"/>
                    <a:gd name="T43" fmla="*/ 326 h 1651"/>
                    <a:gd name="T44" fmla="*/ 72 w 352"/>
                    <a:gd name="T45" fmla="*/ 277 h 1651"/>
                    <a:gd name="T46" fmla="*/ 68 w 352"/>
                    <a:gd name="T47" fmla="*/ 237 h 1651"/>
                    <a:gd name="T48" fmla="*/ 64 w 352"/>
                    <a:gd name="T49" fmla="*/ 215 h 1651"/>
                    <a:gd name="T50" fmla="*/ 55 w 352"/>
                    <a:gd name="T51" fmla="*/ 173 h 1651"/>
                    <a:gd name="T52" fmla="*/ 48 w 352"/>
                    <a:gd name="T53" fmla="*/ 131 h 1651"/>
                    <a:gd name="T54" fmla="*/ 44 w 352"/>
                    <a:gd name="T55" fmla="*/ 97 h 1651"/>
                    <a:gd name="T56" fmla="*/ 44 w 352"/>
                    <a:gd name="T57" fmla="*/ 82 h 1651"/>
                    <a:gd name="T58" fmla="*/ 45 w 352"/>
                    <a:gd name="T59" fmla="*/ 76 h 1651"/>
                    <a:gd name="T60" fmla="*/ 47 w 352"/>
                    <a:gd name="T61" fmla="*/ 76 h 1651"/>
                    <a:gd name="T62" fmla="*/ 51 w 352"/>
                    <a:gd name="T63" fmla="*/ 83 h 1651"/>
                    <a:gd name="T64" fmla="*/ 59 w 352"/>
                    <a:gd name="T65" fmla="*/ 105 h 1651"/>
                    <a:gd name="T66" fmla="*/ 71 w 352"/>
                    <a:gd name="T67" fmla="*/ 153 h 1651"/>
                    <a:gd name="T68" fmla="*/ 85 w 352"/>
                    <a:gd name="T69" fmla="*/ 216 h 1651"/>
                    <a:gd name="T70" fmla="*/ 88 w 352"/>
                    <a:gd name="T71" fmla="*/ 228 h 1651"/>
                    <a:gd name="T72" fmla="*/ 88 w 352"/>
                    <a:gd name="T73" fmla="*/ 228 h 1651"/>
                    <a:gd name="T74" fmla="*/ 87 w 352"/>
                    <a:gd name="T75" fmla="*/ 210 h 1651"/>
                    <a:gd name="T76" fmla="*/ 76 w 352"/>
                    <a:gd name="T77" fmla="*/ 147 h 1651"/>
                    <a:gd name="T78" fmla="*/ 62 w 352"/>
                    <a:gd name="T79" fmla="*/ 77 h 1651"/>
                    <a:gd name="T80" fmla="*/ 54 w 352"/>
                    <a:gd name="T81" fmla="*/ 49 h 1651"/>
                    <a:gd name="T82" fmla="*/ 39 w 352"/>
                    <a:gd name="T83" fmla="*/ 14 h 1651"/>
                    <a:gd name="T84" fmla="*/ 32 w 352"/>
                    <a:gd name="T85" fmla="*/ 4 h 1651"/>
                    <a:gd name="T86" fmla="*/ 27 w 352"/>
                    <a:gd name="T87" fmla="*/ 0 h 1651"/>
                    <a:gd name="T88" fmla="*/ 23 w 352"/>
                    <a:gd name="T89" fmla="*/ 3 h 1651"/>
                    <a:gd name="T90" fmla="*/ 22 w 352"/>
                    <a:gd name="T91" fmla="*/ 10 h 1651"/>
                    <a:gd name="T92" fmla="*/ 20 w 352"/>
                    <a:gd name="T93" fmla="*/ 23 h 1651"/>
                    <a:gd name="T94" fmla="*/ 20 w 352"/>
                    <a:gd name="T95" fmla="*/ 57 h 1651"/>
                    <a:gd name="T96" fmla="*/ 20 w 352"/>
                    <a:gd name="T97" fmla="*/ 98 h 1651"/>
                    <a:gd name="T98" fmla="*/ 19 w 352"/>
                    <a:gd name="T99" fmla="*/ 122 h 1651"/>
                    <a:gd name="T100" fmla="*/ 18 w 352"/>
                    <a:gd name="T101" fmla="*/ 124 h 1651"/>
                    <a:gd name="T102" fmla="*/ 16 w 352"/>
                    <a:gd name="T103" fmla="*/ 123 h 1651"/>
                    <a:gd name="T104" fmla="*/ 13 w 352"/>
                    <a:gd name="T105" fmla="*/ 116 h 1651"/>
                    <a:gd name="T106" fmla="*/ 7 w 352"/>
                    <a:gd name="T107" fmla="*/ 97 h 1651"/>
                    <a:gd name="T108" fmla="*/ 5 w 352"/>
                    <a:gd name="T109" fmla="*/ 92 h 1651"/>
                    <a:gd name="T110" fmla="*/ 3 w 352"/>
                    <a:gd name="T111" fmla="*/ 92 h 1651"/>
                    <a:gd name="T112" fmla="*/ 2 w 352"/>
                    <a:gd name="T113" fmla="*/ 95 h 1651"/>
                    <a:gd name="T114" fmla="*/ 0 w 352"/>
                    <a:gd name="T115" fmla="*/ 105 h 16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2"/>
                    <a:gd name="T175" fmla="*/ 0 h 1651"/>
                    <a:gd name="T176" fmla="*/ 352 w 352"/>
                    <a:gd name="T177" fmla="*/ 1651 h 16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2" h="1651">
                      <a:moveTo>
                        <a:pt x="0" y="423"/>
                      </a:moveTo>
                      <a:lnTo>
                        <a:pt x="1" y="437"/>
                      </a:lnTo>
                      <a:lnTo>
                        <a:pt x="6" y="478"/>
                      </a:lnTo>
                      <a:lnTo>
                        <a:pt x="14" y="541"/>
                      </a:lnTo>
                      <a:lnTo>
                        <a:pt x="23" y="622"/>
                      </a:lnTo>
                      <a:lnTo>
                        <a:pt x="35" y="718"/>
                      </a:lnTo>
                      <a:lnTo>
                        <a:pt x="48" y="824"/>
                      </a:lnTo>
                      <a:lnTo>
                        <a:pt x="63" y="935"/>
                      </a:lnTo>
                      <a:lnTo>
                        <a:pt x="79" y="1048"/>
                      </a:lnTo>
                      <a:lnTo>
                        <a:pt x="94" y="1160"/>
                      </a:lnTo>
                      <a:lnTo>
                        <a:pt x="110" y="1265"/>
                      </a:lnTo>
                      <a:lnTo>
                        <a:pt x="127" y="1361"/>
                      </a:lnTo>
                      <a:lnTo>
                        <a:pt x="143" y="1441"/>
                      </a:lnTo>
                      <a:lnTo>
                        <a:pt x="150" y="1475"/>
                      </a:lnTo>
                      <a:lnTo>
                        <a:pt x="158" y="1503"/>
                      </a:lnTo>
                      <a:lnTo>
                        <a:pt x="165" y="1526"/>
                      </a:lnTo>
                      <a:lnTo>
                        <a:pt x="172" y="1544"/>
                      </a:lnTo>
                      <a:lnTo>
                        <a:pt x="178" y="1553"/>
                      </a:lnTo>
                      <a:lnTo>
                        <a:pt x="184" y="1556"/>
                      </a:lnTo>
                      <a:lnTo>
                        <a:pt x="190" y="1552"/>
                      </a:lnTo>
                      <a:lnTo>
                        <a:pt x="195" y="1539"/>
                      </a:lnTo>
                      <a:lnTo>
                        <a:pt x="199" y="1521"/>
                      </a:lnTo>
                      <a:lnTo>
                        <a:pt x="203" y="1499"/>
                      </a:lnTo>
                      <a:lnTo>
                        <a:pt x="205" y="1476"/>
                      </a:lnTo>
                      <a:lnTo>
                        <a:pt x="206" y="1449"/>
                      </a:lnTo>
                      <a:lnTo>
                        <a:pt x="206" y="1420"/>
                      </a:lnTo>
                      <a:lnTo>
                        <a:pt x="206" y="1389"/>
                      </a:lnTo>
                      <a:lnTo>
                        <a:pt x="205" y="1356"/>
                      </a:lnTo>
                      <a:lnTo>
                        <a:pt x="203" y="1322"/>
                      </a:lnTo>
                      <a:lnTo>
                        <a:pt x="198" y="1250"/>
                      </a:lnTo>
                      <a:lnTo>
                        <a:pt x="191" y="1174"/>
                      </a:lnTo>
                      <a:lnTo>
                        <a:pt x="182" y="1096"/>
                      </a:lnTo>
                      <a:lnTo>
                        <a:pt x="171" y="1019"/>
                      </a:lnTo>
                      <a:lnTo>
                        <a:pt x="161" y="944"/>
                      </a:lnTo>
                      <a:lnTo>
                        <a:pt x="150" y="873"/>
                      </a:lnTo>
                      <a:lnTo>
                        <a:pt x="140" y="808"/>
                      </a:lnTo>
                      <a:lnTo>
                        <a:pt x="130" y="750"/>
                      </a:lnTo>
                      <a:lnTo>
                        <a:pt x="122" y="702"/>
                      </a:lnTo>
                      <a:lnTo>
                        <a:pt x="116" y="666"/>
                      </a:lnTo>
                      <a:lnTo>
                        <a:pt x="111" y="642"/>
                      </a:lnTo>
                      <a:lnTo>
                        <a:pt x="110" y="634"/>
                      </a:lnTo>
                      <a:lnTo>
                        <a:pt x="115" y="649"/>
                      </a:lnTo>
                      <a:lnTo>
                        <a:pt x="129" y="695"/>
                      </a:lnTo>
                      <a:lnTo>
                        <a:pt x="149" y="764"/>
                      </a:lnTo>
                      <a:lnTo>
                        <a:pt x="172" y="850"/>
                      </a:lnTo>
                      <a:lnTo>
                        <a:pt x="185" y="898"/>
                      </a:lnTo>
                      <a:lnTo>
                        <a:pt x="198" y="948"/>
                      </a:lnTo>
                      <a:lnTo>
                        <a:pt x="210" y="1000"/>
                      </a:lnTo>
                      <a:lnTo>
                        <a:pt x="222" y="1054"/>
                      </a:lnTo>
                      <a:lnTo>
                        <a:pt x="232" y="1108"/>
                      </a:lnTo>
                      <a:lnTo>
                        <a:pt x="242" y="1161"/>
                      </a:lnTo>
                      <a:lnTo>
                        <a:pt x="250" y="1214"/>
                      </a:lnTo>
                      <a:lnTo>
                        <a:pt x="257" y="1265"/>
                      </a:lnTo>
                      <a:lnTo>
                        <a:pt x="265" y="1357"/>
                      </a:lnTo>
                      <a:lnTo>
                        <a:pt x="272" y="1437"/>
                      </a:lnTo>
                      <a:lnTo>
                        <a:pt x="276" y="1504"/>
                      </a:lnTo>
                      <a:lnTo>
                        <a:pt x="278" y="1558"/>
                      </a:lnTo>
                      <a:lnTo>
                        <a:pt x="278" y="1598"/>
                      </a:lnTo>
                      <a:lnTo>
                        <a:pt x="278" y="1628"/>
                      </a:lnTo>
                      <a:lnTo>
                        <a:pt x="278" y="1645"/>
                      </a:lnTo>
                      <a:lnTo>
                        <a:pt x="278" y="1651"/>
                      </a:lnTo>
                      <a:lnTo>
                        <a:pt x="279" y="1629"/>
                      </a:lnTo>
                      <a:lnTo>
                        <a:pt x="284" y="1568"/>
                      </a:lnTo>
                      <a:lnTo>
                        <a:pt x="290" y="1477"/>
                      </a:lnTo>
                      <a:lnTo>
                        <a:pt x="293" y="1365"/>
                      </a:lnTo>
                      <a:lnTo>
                        <a:pt x="294" y="1302"/>
                      </a:lnTo>
                      <a:lnTo>
                        <a:pt x="293" y="1238"/>
                      </a:lnTo>
                      <a:lnTo>
                        <a:pt x="292" y="1173"/>
                      </a:lnTo>
                      <a:lnTo>
                        <a:pt x="289" y="1106"/>
                      </a:lnTo>
                      <a:lnTo>
                        <a:pt x="284" y="1041"/>
                      </a:lnTo>
                      <a:lnTo>
                        <a:pt x="277" y="978"/>
                      </a:lnTo>
                      <a:lnTo>
                        <a:pt x="273" y="948"/>
                      </a:lnTo>
                      <a:lnTo>
                        <a:pt x="267" y="917"/>
                      </a:lnTo>
                      <a:lnTo>
                        <a:pt x="263" y="889"/>
                      </a:lnTo>
                      <a:lnTo>
                        <a:pt x="256" y="861"/>
                      </a:lnTo>
                      <a:lnTo>
                        <a:pt x="244" y="806"/>
                      </a:lnTo>
                      <a:lnTo>
                        <a:pt x="231" y="748"/>
                      </a:lnTo>
                      <a:lnTo>
                        <a:pt x="221" y="691"/>
                      </a:lnTo>
                      <a:lnTo>
                        <a:pt x="210" y="634"/>
                      </a:lnTo>
                      <a:lnTo>
                        <a:pt x="201" y="578"/>
                      </a:lnTo>
                      <a:lnTo>
                        <a:pt x="192" y="525"/>
                      </a:lnTo>
                      <a:lnTo>
                        <a:pt x="187" y="474"/>
                      </a:lnTo>
                      <a:lnTo>
                        <a:pt x="182" y="429"/>
                      </a:lnTo>
                      <a:lnTo>
                        <a:pt x="178" y="388"/>
                      </a:lnTo>
                      <a:lnTo>
                        <a:pt x="176" y="354"/>
                      </a:lnTo>
                      <a:lnTo>
                        <a:pt x="176" y="340"/>
                      </a:lnTo>
                      <a:lnTo>
                        <a:pt x="177" y="329"/>
                      </a:lnTo>
                      <a:lnTo>
                        <a:pt x="177" y="318"/>
                      </a:lnTo>
                      <a:lnTo>
                        <a:pt x="179" y="311"/>
                      </a:lnTo>
                      <a:lnTo>
                        <a:pt x="181" y="305"/>
                      </a:lnTo>
                      <a:lnTo>
                        <a:pt x="183" y="302"/>
                      </a:lnTo>
                      <a:lnTo>
                        <a:pt x="187" y="302"/>
                      </a:lnTo>
                      <a:lnTo>
                        <a:pt x="190" y="304"/>
                      </a:lnTo>
                      <a:lnTo>
                        <a:pt x="195" y="310"/>
                      </a:lnTo>
                      <a:lnTo>
                        <a:pt x="199" y="318"/>
                      </a:lnTo>
                      <a:lnTo>
                        <a:pt x="205" y="330"/>
                      </a:lnTo>
                      <a:lnTo>
                        <a:pt x="211" y="344"/>
                      </a:lnTo>
                      <a:lnTo>
                        <a:pt x="224" y="380"/>
                      </a:lnTo>
                      <a:lnTo>
                        <a:pt x="237" y="420"/>
                      </a:lnTo>
                      <a:lnTo>
                        <a:pt x="250" y="465"/>
                      </a:lnTo>
                      <a:lnTo>
                        <a:pt x="262" y="512"/>
                      </a:lnTo>
                      <a:lnTo>
                        <a:pt x="285" y="612"/>
                      </a:lnTo>
                      <a:lnTo>
                        <a:pt x="306" y="709"/>
                      </a:lnTo>
                      <a:lnTo>
                        <a:pt x="324" y="796"/>
                      </a:lnTo>
                      <a:lnTo>
                        <a:pt x="338" y="865"/>
                      </a:lnTo>
                      <a:lnTo>
                        <a:pt x="344" y="889"/>
                      </a:lnTo>
                      <a:lnTo>
                        <a:pt x="347" y="906"/>
                      </a:lnTo>
                      <a:lnTo>
                        <a:pt x="350" y="910"/>
                      </a:lnTo>
                      <a:lnTo>
                        <a:pt x="351" y="913"/>
                      </a:lnTo>
                      <a:lnTo>
                        <a:pt x="352" y="913"/>
                      </a:lnTo>
                      <a:lnTo>
                        <a:pt x="352" y="910"/>
                      </a:lnTo>
                      <a:lnTo>
                        <a:pt x="352" y="896"/>
                      </a:lnTo>
                      <a:lnTo>
                        <a:pt x="350" y="872"/>
                      </a:lnTo>
                      <a:lnTo>
                        <a:pt x="346" y="839"/>
                      </a:lnTo>
                      <a:lnTo>
                        <a:pt x="340" y="799"/>
                      </a:lnTo>
                      <a:lnTo>
                        <a:pt x="325" y="701"/>
                      </a:lnTo>
                      <a:lnTo>
                        <a:pt x="305" y="587"/>
                      </a:lnTo>
                      <a:lnTo>
                        <a:pt x="283" y="470"/>
                      </a:lnTo>
                      <a:lnTo>
                        <a:pt x="258" y="359"/>
                      </a:lnTo>
                      <a:lnTo>
                        <a:pt x="248" y="309"/>
                      </a:lnTo>
                      <a:lnTo>
                        <a:pt x="236" y="264"/>
                      </a:lnTo>
                      <a:lnTo>
                        <a:pt x="225" y="226"/>
                      </a:lnTo>
                      <a:lnTo>
                        <a:pt x="215" y="197"/>
                      </a:lnTo>
                      <a:lnTo>
                        <a:pt x="188" y="129"/>
                      </a:lnTo>
                      <a:lnTo>
                        <a:pt x="164" y="77"/>
                      </a:lnTo>
                      <a:lnTo>
                        <a:pt x="154" y="56"/>
                      </a:lnTo>
                      <a:lnTo>
                        <a:pt x="144" y="39"/>
                      </a:lnTo>
                      <a:lnTo>
                        <a:pt x="135" y="25"/>
                      </a:lnTo>
                      <a:lnTo>
                        <a:pt x="127" y="14"/>
                      </a:lnTo>
                      <a:lnTo>
                        <a:pt x="120" y="7"/>
                      </a:lnTo>
                      <a:lnTo>
                        <a:pt x="114" y="2"/>
                      </a:lnTo>
                      <a:lnTo>
                        <a:pt x="108" y="0"/>
                      </a:lnTo>
                      <a:lnTo>
                        <a:pt x="103" y="1"/>
                      </a:lnTo>
                      <a:lnTo>
                        <a:pt x="99" y="4"/>
                      </a:lnTo>
                      <a:lnTo>
                        <a:pt x="94" y="10"/>
                      </a:lnTo>
                      <a:lnTo>
                        <a:pt x="91" y="17"/>
                      </a:lnTo>
                      <a:lnTo>
                        <a:pt x="88" y="28"/>
                      </a:lnTo>
                      <a:lnTo>
                        <a:pt x="86" y="41"/>
                      </a:lnTo>
                      <a:lnTo>
                        <a:pt x="83" y="55"/>
                      </a:lnTo>
                      <a:lnTo>
                        <a:pt x="82" y="71"/>
                      </a:lnTo>
                      <a:lnTo>
                        <a:pt x="81" y="90"/>
                      </a:lnTo>
                      <a:lnTo>
                        <a:pt x="80" y="130"/>
                      </a:lnTo>
                      <a:lnTo>
                        <a:pt x="79" y="176"/>
                      </a:lnTo>
                      <a:lnTo>
                        <a:pt x="79" y="226"/>
                      </a:lnTo>
                      <a:lnTo>
                        <a:pt x="79" y="280"/>
                      </a:lnTo>
                      <a:lnTo>
                        <a:pt x="79" y="336"/>
                      </a:lnTo>
                      <a:lnTo>
                        <a:pt x="80" y="393"/>
                      </a:lnTo>
                      <a:lnTo>
                        <a:pt x="79" y="445"/>
                      </a:lnTo>
                      <a:lnTo>
                        <a:pt x="76" y="477"/>
                      </a:lnTo>
                      <a:lnTo>
                        <a:pt x="74" y="487"/>
                      </a:lnTo>
                      <a:lnTo>
                        <a:pt x="73" y="493"/>
                      </a:lnTo>
                      <a:lnTo>
                        <a:pt x="72" y="494"/>
                      </a:lnTo>
                      <a:lnTo>
                        <a:pt x="70" y="495"/>
                      </a:lnTo>
                      <a:lnTo>
                        <a:pt x="68" y="495"/>
                      </a:lnTo>
                      <a:lnTo>
                        <a:pt x="67" y="494"/>
                      </a:lnTo>
                      <a:lnTo>
                        <a:pt x="65" y="490"/>
                      </a:lnTo>
                      <a:lnTo>
                        <a:pt x="61" y="483"/>
                      </a:lnTo>
                      <a:lnTo>
                        <a:pt x="56" y="473"/>
                      </a:lnTo>
                      <a:lnTo>
                        <a:pt x="53" y="463"/>
                      </a:lnTo>
                      <a:lnTo>
                        <a:pt x="45" y="434"/>
                      </a:lnTo>
                      <a:lnTo>
                        <a:pt x="34" y="401"/>
                      </a:lnTo>
                      <a:lnTo>
                        <a:pt x="29" y="386"/>
                      </a:lnTo>
                      <a:lnTo>
                        <a:pt x="25" y="375"/>
                      </a:lnTo>
                      <a:lnTo>
                        <a:pt x="21" y="368"/>
                      </a:lnTo>
                      <a:lnTo>
                        <a:pt x="18" y="366"/>
                      </a:lnTo>
                      <a:lnTo>
                        <a:pt x="15" y="365"/>
                      </a:lnTo>
                      <a:lnTo>
                        <a:pt x="14" y="365"/>
                      </a:lnTo>
                      <a:lnTo>
                        <a:pt x="13" y="366"/>
                      </a:lnTo>
                      <a:lnTo>
                        <a:pt x="11" y="367"/>
                      </a:lnTo>
                      <a:lnTo>
                        <a:pt x="8" y="372"/>
                      </a:lnTo>
                      <a:lnTo>
                        <a:pt x="7" y="378"/>
                      </a:lnTo>
                      <a:lnTo>
                        <a:pt x="4" y="392"/>
                      </a:lnTo>
                      <a:lnTo>
                        <a:pt x="1" y="407"/>
                      </a:lnTo>
                      <a:lnTo>
                        <a:pt x="0" y="418"/>
                      </a:lnTo>
                      <a:lnTo>
                        <a:pt x="0" y="423"/>
                      </a:lnTo>
                      <a:close/>
                    </a:path>
                  </a:pathLst>
                </a:custGeom>
                <a:solidFill>
                  <a:srgbClr val="969696"/>
                </a:solidFill>
                <a:ln w="9525">
                  <a:noFill/>
                  <a:round/>
                  <a:headEnd/>
                  <a:tailEnd/>
                </a:ln>
              </p:spPr>
              <p:txBody>
                <a:bodyPr/>
                <a:lstStyle/>
                <a:p>
                  <a:endParaRPr lang="fr-FR"/>
                </a:p>
              </p:txBody>
            </p:sp>
            <p:sp>
              <p:nvSpPr>
                <p:cNvPr id="9674" name="Freeform 297"/>
                <p:cNvSpPr>
                  <a:spLocks noChangeAspect="1"/>
                </p:cNvSpPr>
                <p:nvPr/>
              </p:nvSpPr>
              <p:spPr bwMode="auto">
                <a:xfrm>
                  <a:off x="7971" y="6302"/>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675" name="Freeform 298"/>
                <p:cNvSpPr>
                  <a:spLocks noChangeAspect="1"/>
                </p:cNvSpPr>
                <p:nvPr/>
              </p:nvSpPr>
              <p:spPr bwMode="auto">
                <a:xfrm>
                  <a:off x="8025" y="6036"/>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676" name="Freeform 299"/>
                <p:cNvSpPr>
                  <a:spLocks noChangeAspect="1"/>
                </p:cNvSpPr>
                <p:nvPr/>
              </p:nvSpPr>
              <p:spPr bwMode="auto">
                <a:xfrm>
                  <a:off x="8000" y="6098"/>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677" name="Freeform 300"/>
                <p:cNvSpPr>
                  <a:spLocks noChangeAspect="1"/>
                </p:cNvSpPr>
                <p:nvPr/>
              </p:nvSpPr>
              <p:spPr bwMode="auto">
                <a:xfrm>
                  <a:off x="8030" y="6301"/>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678" name="Freeform 301"/>
                <p:cNvSpPr>
                  <a:spLocks noChangeAspect="1"/>
                </p:cNvSpPr>
                <p:nvPr/>
              </p:nvSpPr>
              <p:spPr bwMode="auto">
                <a:xfrm>
                  <a:off x="8101" y="6162"/>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679" name="Freeform 302"/>
                <p:cNvSpPr>
                  <a:spLocks noChangeAspect="1"/>
                </p:cNvSpPr>
                <p:nvPr/>
              </p:nvSpPr>
              <p:spPr bwMode="auto">
                <a:xfrm>
                  <a:off x="8014" y="6170"/>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680" name="Freeform 303"/>
                <p:cNvSpPr>
                  <a:spLocks noChangeAspect="1"/>
                </p:cNvSpPr>
                <p:nvPr/>
              </p:nvSpPr>
              <p:spPr bwMode="auto">
                <a:xfrm>
                  <a:off x="8058" y="6187"/>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681" name="Freeform 304"/>
                <p:cNvSpPr>
                  <a:spLocks noChangeAspect="1"/>
                </p:cNvSpPr>
                <p:nvPr/>
              </p:nvSpPr>
              <p:spPr bwMode="auto">
                <a:xfrm>
                  <a:off x="8047" y="5894"/>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682" name="Freeform 305"/>
                <p:cNvSpPr>
                  <a:spLocks noChangeAspect="1"/>
                </p:cNvSpPr>
                <p:nvPr/>
              </p:nvSpPr>
              <p:spPr bwMode="auto">
                <a:xfrm>
                  <a:off x="8052" y="5911"/>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683" name="Freeform 306"/>
                <p:cNvSpPr>
                  <a:spLocks noChangeAspect="1"/>
                </p:cNvSpPr>
                <p:nvPr/>
              </p:nvSpPr>
              <p:spPr bwMode="auto">
                <a:xfrm>
                  <a:off x="8312" y="6148"/>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684" name="Freeform 307"/>
                <p:cNvSpPr>
                  <a:spLocks noChangeAspect="1"/>
                </p:cNvSpPr>
                <p:nvPr/>
              </p:nvSpPr>
              <p:spPr bwMode="auto">
                <a:xfrm>
                  <a:off x="8330" y="6168"/>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685" name="Freeform 308"/>
                <p:cNvSpPr>
                  <a:spLocks noChangeAspect="1"/>
                </p:cNvSpPr>
                <p:nvPr/>
              </p:nvSpPr>
              <p:spPr bwMode="auto">
                <a:xfrm>
                  <a:off x="8313" y="6248"/>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686" name="Freeform 309"/>
                <p:cNvSpPr>
                  <a:spLocks noChangeAspect="1"/>
                </p:cNvSpPr>
                <p:nvPr/>
              </p:nvSpPr>
              <p:spPr bwMode="auto">
                <a:xfrm>
                  <a:off x="8353" y="6178"/>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687" name="Freeform 310"/>
                <p:cNvSpPr>
                  <a:spLocks noChangeAspect="1"/>
                </p:cNvSpPr>
                <p:nvPr/>
              </p:nvSpPr>
              <p:spPr bwMode="auto">
                <a:xfrm>
                  <a:off x="8372" y="6154"/>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688" name="Freeform 311"/>
                <p:cNvSpPr>
                  <a:spLocks noChangeAspect="1"/>
                </p:cNvSpPr>
                <p:nvPr/>
              </p:nvSpPr>
              <p:spPr bwMode="auto">
                <a:xfrm>
                  <a:off x="8024" y="6056"/>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689" name="Freeform 312"/>
                <p:cNvSpPr>
                  <a:spLocks noChangeAspect="1"/>
                </p:cNvSpPr>
                <p:nvPr/>
              </p:nvSpPr>
              <p:spPr bwMode="auto">
                <a:xfrm>
                  <a:off x="8031" y="6075"/>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690" name="Freeform 313"/>
                <p:cNvSpPr>
                  <a:spLocks noChangeAspect="1"/>
                </p:cNvSpPr>
                <p:nvPr/>
              </p:nvSpPr>
              <p:spPr bwMode="auto">
                <a:xfrm>
                  <a:off x="8091" y="6076"/>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691" name="Freeform 314"/>
                <p:cNvSpPr>
                  <a:spLocks noChangeAspect="1"/>
                </p:cNvSpPr>
                <p:nvPr/>
              </p:nvSpPr>
              <p:spPr bwMode="auto">
                <a:xfrm>
                  <a:off x="8044" y="6006"/>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692" name="Freeform 315"/>
                <p:cNvSpPr>
                  <a:spLocks noChangeAspect="1"/>
                </p:cNvSpPr>
                <p:nvPr/>
              </p:nvSpPr>
              <p:spPr bwMode="auto">
                <a:xfrm>
                  <a:off x="8165" y="6210"/>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693" name="Freeform 316"/>
                <p:cNvSpPr>
                  <a:spLocks noChangeAspect="1"/>
                </p:cNvSpPr>
                <p:nvPr/>
              </p:nvSpPr>
              <p:spPr bwMode="auto">
                <a:xfrm>
                  <a:off x="8600" y="6549"/>
                  <a:ext cx="148" cy="151"/>
                </a:xfrm>
                <a:custGeom>
                  <a:avLst/>
                  <a:gdLst>
                    <a:gd name="T0" fmla="*/ 145 w 592"/>
                    <a:gd name="T1" fmla="*/ 47 h 606"/>
                    <a:gd name="T2" fmla="*/ 140 w 592"/>
                    <a:gd name="T3" fmla="*/ 48 h 606"/>
                    <a:gd name="T4" fmla="*/ 132 w 592"/>
                    <a:gd name="T5" fmla="*/ 46 h 606"/>
                    <a:gd name="T6" fmla="*/ 124 w 592"/>
                    <a:gd name="T7" fmla="*/ 44 h 606"/>
                    <a:gd name="T8" fmla="*/ 109 w 592"/>
                    <a:gd name="T9" fmla="*/ 37 h 606"/>
                    <a:gd name="T10" fmla="*/ 89 w 592"/>
                    <a:gd name="T11" fmla="*/ 27 h 606"/>
                    <a:gd name="T12" fmla="*/ 68 w 592"/>
                    <a:gd name="T13" fmla="*/ 16 h 606"/>
                    <a:gd name="T14" fmla="*/ 49 w 592"/>
                    <a:gd name="T15" fmla="*/ 6 h 606"/>
                    <a:gd name="T16" fmla="*/ 36 w 592"/>
                    <a:gd name="T17" fmla="*/ 1 h 606"/>
                    <a:gd name="T18" fmla="*/ 29 w 592"/>
                    <a:gd name="T19" fmla="*/ 0 h 606"/>
                    <a:gd name="T20" fmla="*/ 23 w 592"/>
                    <a:gd name="T21" fmla="*/ 0 h 606"/>
                    <a:gd name="T22" fmla="*/ 19 w 592"/>
                    <a:gd name="T23" fmla="*/ 2 h 606"/>
                    <a:gd name="T24" fmla="*/ 17 w 592"/>
                    <a:gd name="T25" fmla="*/ 6 h 606"/>
                    <a:gd name="T26" fmla="*/ 16 w 592"/>
                    <a:gd name="T27" fmla="*/ 11 h 606"/>
                    <a:gd name="T28" fmla="*/ 16 w 592"/>
                    <a:gd name="T29" fmla="*/ 16 h 606"/>
                    <a:gd name="T30" fmla="*/ 18 w 592"/>
                    <a:gd name="T31" fmla="*/ 20 h 606"/>
                    <a:gd name="T32" fmla="*/ 21 w 592"/>
                    <a:gd name="T33" fmla="*/ 27 h 606"/>
                    <a:gd name="T34" fmla="*/ 28 w 592"/>
                    <a:gd name="T35" fmla="*/ 36 h 606"/>
                    <a:gd name="T36" fmla="*/ 35 w 592"/>
                    <a:gd name="T37" fmla="*/ 44 h 606"/>
                    <a:gd name="T38" fmla="*/ 41 w 592"/>
                    <a:gd name="T39" fmla="*/ 52 h 606"/>
                    <a:gd name="T40" fmla="*/ 43 w 592"/>
                    <a:gd name="T41" fmla="*/ 57 h 606"/>
                    <a:gd name="T42" fmla="*/ 43 w 592"/>
                    <a:gd name="T43" fmla="*/ 60 h 606"/>
                    <a:gd name="T44" fmla="*/ 43 w 592"/>
                    <a:gd name="T45" fmla="*/ 63 h 606"/>
                    <a:gd name="T46" fmla="*/ 40 w 592"/>
                    <a:gd name="T47" fmla="*/ 66 h 606"/>
                    <a:gd name="T48" fmla="*/ 35 w 592"/>
                    <a:gd name="T49" fmla="*/ 69 h 606"/>
                    <a:gd name="T50" fmla="*/ 27 w 592"/>
                    <a:gd name="T51" fmla="*/ 71 h 606"/>
                    <a:gd name="T52" fmla="*/ 20 w 592"/>
                    <a:gd name="T53" fmla="*/ 72 h 606"/>
                    <a:gd name="T54" fmla="*/ 14 w 592"/>
                    <a:gd name="T55" fmla="*/ 71 h 606"/>
                    <a:gd name="T56" fmla="*/ 9 w 592"/>
                    <a:gd name="T57" fmla="*/ 70 h 606"/>
                    <a:gd name="T58" fmla="*/ 5 w 592"/>
                    <a:gd name="T59" fmla="*/ 70 h 606"/>
                    <a:gd name="T60" fmla="*/ 2 w 592"/>
                    <a:gd name="T61" fmla="*/ 71 h 606"/>
                    <a:gd name="T62" fmla="*/ 1 w 592"/>
                    <a:gd name="T63" fmla="*/ 75 h 606"/>
                    <a:gd name="T64" fmla="*/ 0 w 592"/>
                    <a:gd name="T65" fmla="*/ 81 h 606"/>
                    <a:gd name="T66" fmla="*/ 1 w 592"/>
                    <a:gd name="T67" fmla="*/ 89 h 606"/>
                    <a:gd name="T68" fmla="*/ 4 w 592"/>
                    <a:gd name="T69" fmla="*/ 97 h 606"/>
                    <a:gd name="T70" fmla="*/ 9 w 592"/>
                    <a:gd name="T71" fmla="*/ 106 h 606"/>
                    <a:gd name="T72" fmla="*/ 15 w 592"/>
                    <a:gd name="T73" fmla="*/ 115 h 606"/>
                    <a:gd name="T74" fmla="*/ 22 w 592"/>
                    <a:gd name="T75" fmla="*/ 123 h 606"/>
                    <a:gd name="T76" fmla="*/ 30 w 592"/>
                    <a:gd name="T77" fmla="*/ 132 h 606"/>
                    <a:gd name="T78" fmla="*/ 38 w 592"/>
                    <a:gd name="T79" fmla="*/ 139 h 606"/>
                    <a:gd name="T80" fmla="*/ 46 w 592"/>
                    <a:gd name="T81" fmla="*/ 146 h 606"/>
                    <a:gd name="T82" fmla="*/ 52 w 592"/>
                    <a:gd name="T83" fmla="*/ 150 h 606"/>
                    <a:gd name="T84" fmla="*/ 56 w 592"/>
                    <a:gd name="T85" fmla="*/ 151 h 606"/>
                    <a:gd name="T86" fmla="*/ 59 w 592"/>
                    <a:gd name="T87" fmla="*/ 151 h 606"/>
                    <a:gd name="T88" fmla="*/ 63 w 592"/>
                    <a:gd name="T89" fmla="*/ 146 h 606"/>
                    <a:gd name="T90" fmla="*/ 69 w 592"/>
                    <a:gd name="T91" fmla="*/ 139 h 606"/>
                    <a:gd name="T92" fmla="*/ 75 w 592"/>
                    <a:gd name="T93" fmla="*/ 132 h 606"/>
                    <a:gd name="T94" fmla="*/ 84 w 592"/>
                    <a:gd name="T95" fmla="*/ 125 h 606"/>
                    <a:gd name="T96" fmla="*/ 94 w 592"/>
                    <a:gd name="T97" fmla="*/ 115 h 606"/>
                    <a:gd name="T98" fmla="*/ 106 w 592"/>
                    <a:gd name="T99" fmla="*/ 102 h 606"/>
                    <a:gd name="T100" fmla="*/ 117 w 592"/>
                    <a:gd name="T101" fmla="*/ 88 h 606"/>
                    <a:gd name="T102" fmla="*/ 133 w 592"/>
                    <a:gd name="T103" fmla="*/ 68 h 606"/>
                    <a:gd name="T104" fmla="*/ 146 w 592"/>
                    <a:gd name="T105" fmla="*/ 49 h 6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2"/>
                    <a:gd name="T160" fmla="*/ 0 h 606"/>
                    <a:gd name="T161" fmla="*/ 592 w 592"/>
                    <a:gd name="T162" fmla="*/ 606 h 6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2" h="606">
                      <a:moveTo>
                        <a:pt x="592" y="186"/>
                      </a:moveTo>
                      <a:lnTo>
                        <a:pt x="581" y="190"/>
                      </a:lnTo>
                      <a:lnTo>
                        <a:pt x="571" y="192"/>
                      </a:lnTo>
                      <a:lnTo>
                        <a:pt x="558" y="192"/>
                      </a:lnTo>
                      <a:lnTo>
                        <a:pt x="544" y="190"/>
                      </a:lnTo>
                      <a:lnTo>
                        <a:pt x="529" y="186"/>
                      </a:lnTo>
                      <a:lnTo>
                        <a:pt x="512" y="181"/>
                      </a:lnTo>
                      <a:lnTo>
                        <a:pt x="496" y="176"/>
                      </a:lnTo>
                      <a:lnTo>
                        <a:pt x="477" y="167"/>
                      </a:lnTo>
                      <a:lnTo>
                        <a:pt x="438" y="150"/>
                      </a:lnTo>
                      <a:lnTo>
                        <a:pt x="398" y="130"/>
                      </a:lnTo>
                      <a:lnTo>
                        <a:pt x="356" y="108"/>
                      </a:lnTo>
                      <a:lnTo>
                        <a:pt x="315" y="85"/>
                      </a:lnTo>
                      <a:lnTo>
                        <a:pt x="273" y="63"/>
                      </a:lnTo>
                      <a:lnTo>
                        <a:pt x="233" y="43"/>
                      </a:lnTo>
                      <a:lnTo>
                        <a:pt x="196" y="25"/>
                      </a:lnTo>
                      <a:lnTo>
                        <a:pt x="160" y="11"/>
                      </a:lnTo>
                      <a:lnTo>
                        <a:pt x="145" y="5"/>
                      </a:lnTo>
                      <a:lnTo>
                        <a:pt x="130" y="2"/>
                      </a:lnTo>
                      <a:lnTo>
                        <a:pt x="117" y="0"/>
                      </a:lnTo>
                      <a:lnTo>
                        <a:pt x="104" y="0"/>
                      </a:lnTo>
                      <a:lnTo>
                        <a:pt x="93" y="1"/>
                      </a:lnTo>
                      <a:lnTo>
                        <a:pt x="85" y="4"/>
                      </a:lnTo>
                      <a:lnTo>
                        <a:pt x="77" y="10"/>
                      </a:lnTo>
                      <a:lnTo>
                        <a:pt x="71" y="17"/>
                      </a:lnTo>
                      <a:lnTo>
                        <a:pt x="68" y="26"/>
                      </a:lnTo>
                      <a:lnTo>
                        <a:pt x="65" y="36"/>
                      </a:lnTo>
                      <a:lnTo>
                        <a:pt x="64" y="45"/>
                      </a:lnTo>
                      <a:lnTo>
                        <a:pt x="64" y="53"/>
                      </a:lnTo>
                      <a:lnTo>
                        <a:pt x="65" y="63"/>
                      </a:lnTo>
                      <a:lnTo>
                        <a:pt x="68" y="72"/>
                      </a:lnTo>
                      <a:lnTo>
                        <a:pt x="71" y="81"/>
                      </a:lnTo>
                      <a:lnTo>
                        <a:pt x="75" y="89"/>
                      </a:lnTo>
                      <a:lnTo>
                        <a:pt x="85" y="108"/>
                      </a:lnTo>
                      <a:lnTo>
                        <a:pt x="98" y="125"/>
                      </a:lnTo>
                      <a:lnTo>
                        <a:pt x="112" y="143"/>
                      </a:lnTo>
                      <a:lnTo>
                        <a:pt x="126" y="159"/>
                      </a:lnTo>
                      <a:lnTo>
                        <a:pt x="139" y="177"/>
                      </a:lnTo>
                      <a:lnTo>
                        <a:pt x="152" y="192"/>
                      </a:lnTo>
                      <a:lnTo>
                        <a:pt x="163" y="207"/>
                      </a:lnTo>
                      <a:lnTo>
                        <a:pt x="170" y="221"/>
                      </a:lnTo>
                      <a:lnTo>
                        <a:pt x="172" y="228"/>
                      </a:lnTo>
                      <a:lnTo>
                        <a:pt x="173" y="235"/>
                      </a:lnTo>
                      <a:lnTo>
                        <a:pt x="173" y="241"/>
                      </a:lnTo>
                      <a:lnTo>
                        <a:pt x="173" y="248"/>
                      </a:lnTo>
                      <a:lnTo>
                        <a:pt x="171" y="254"/>
                      </a:lnTo>
                      <a:lnTo>
                        <a:pt x="166" y="258"/>
                      </a:lnTo>
                      <a:lnTo>
                        <a:pt x="162" y="264"/>
                      </a:lnTo>
                      <a:lnTo>
                        <a:pt x="154" y="269"/>
                      </a:lnTo>
                      <a:lnTo>
                        <a:pt x="138" y="277"/>
                      </a:lnTo>
                      <a:lnTo>
                        <a:pt x="123" y="283"/>
                      </a:lnTo>
                      <a:lnTo>
                        <a:pt x="109" y="286"/>
                      </a:lnTo>
                      <a:lnTo>
                        <a:pt x="95" y="288"/>
                      </a:lnTo>
                      <a:lnTo>
                        <a:pt x="82" y="288"/>
                      </a:lnTo>
                      <a:lnTo>
                        <a:pt x="70" y="286"/>
                      </a:lnTo>
                      <a:lnTo>
                        <a:pt x="58" y="285"/>
                      </a:lnTo>
                      <a:lnTo>
                        <a:pt x="48" y="283"/>
                      </a:lnTo>
                      <a:lnTo>
                        <a:pt x="38" y="282"/>
                      </a:lnTo>
                      <a:lnTo>
                        <a:pt x="29" y="282"/>
                      </a:lnTo>
                      <a:lnTo>
                        <a:pt x="22" y="282"/>
                      </a:lnTo>
                      <a:lnTo>
                        <a:pt x="15" y="283"/>
                      </a:lnTo>
                      <a:lnTo>
                        <a:pt x="9" y="286"/>
                      </a:lnTo>
                      <a:lnTo>
                        <a:pt x="5" y="292"/>
                      </a:lnTo>
                      <a:lnTo>
                        <a:pt x="2" y="300"/>
                      </a:lnTo>
                      <a:lnTo>
                        <a:pt x="0" y="312"/>
                      </a:lnTo>
                      <a:lnTo>
                        <a:pt x="0" y="326"/>
                      </a:lnTo>
                      <a:lnTo>
                        <a:pt x="1" y="340"/>
                      </a:lnTo>
                      <a:lnTo>
                        <a:pt x="4" y="356"/>
                      </a:lnTo>
                      <a:lnTo>
                        <a:pt x="10" y="373"/>
                      </a:lnTo>
                      <a:lnTo>
                        <a:pt x="17" y="389"/>
                      </a:lnTo>
                      <a:lnTo>
                        <a:pt x="27" y="406"/>
                      </a:lnTo>
                      <a:lnTo>
                        <a:pt x="36" y="424"/>
                      </a:lnTo>
                      <a:lnTo>
                        <a:pt x="48" y="443"/>
                      </a:lnTo>
                      <a:lnTo>
                        <a:pt x="61" y="460"/>
                      </a:lnTo>
                      <a:lnTo>
                        <a:pt x="74" y="478"/>
                      </a:lnTo>
                      <a:lnTo>
                        <a:pt x="89" y="495"/>
                      </a:lnTo>
                      <a:lnTo>
                        <a:pt x="104" y="513"/>
                      </a:lnTo>
                      <a:lnTo>
                        <a:pt x="120" y="529"/>
                      </a:lnTo>
                      <a:lnTo>
                        <a:pt x="137" y="544"/>
                      </a:lnTo>
                      <a:lnTo>
                        <a:pt x="153" y="559"/>
                      </a:lnTo>
                      <a:lnTo>
                        <a:pt x="171" y="573"/>
                      </a:lnTo>
                      <a:lnTo>
                        <a:pt x="186" y="585"/>
                      </a:lnTo>
                      <a:lnTo>
                        <a:pt x="199" y="594"/>
                      </a:lnTo>
                      <a:lnTo>
                        <a:pt x="210" y="600"/>
                      </a:lnTo>
                      <a:lnTo>
                        <a:pt x="219" y="605"/>
                      </a:lnTo>
                      <a:lnTo>
                        <a:pt x="226" y="606"/>
                      </a:lnTo>
                      <a:lnTo>
                        <a:pt x="232" y="606"/>
                      </a:lnTo>
                      <a:lnTo>
                        <a:pt x="237" y="604"/>
                      </a:lnTo>
                      <a:lnTo>
                        <a:pt x="241" y="599"/>
                      </a:lnTo>
                      <a:lnTo>
                        <a:pt x="252" y="585"/>
                      </a:lnTo>
                      <a:lnTo>
                        <a:pt x="265" y="567"/>
                      </a:lnTo>
                      <a:lnTo>
                        <a:pt x="274" y="556"/>
                      </a:lnTo>
                      <a:lnTo>
                        <a:pt x="286" y="544"/>
                      </a:lnTo>
                      <a:lnTo>
                        <a:pt x="300" y="531"/>
                      </a:lnTo>
                      <a:lnTo>
                        <a:pt x="316" y="518"/>
                      </a:lnTo>
                      <a:lnTo>
                        <a:pt x="335" y="503"/>
                      </a:lnTo>
                      <a:lnTo>
                        <a:pt x="356" y="485"/>
                      </a:lnTo>
                      <a:lnTo>
                        <a:pt x="377" y="462"/>
                      </a:lnTo>
                      <a:lnTo>
                        <a:pt x="400" y="438"/>
                      </a:lnTo>
                      <a:lnTo>
                        <a:pt x="423" y="411"/>
                      </a:lnTo>
                      <a:lnTo>
                        <a:pt x="447" y="383"/>
                      </a:lnTo>
                      <a:lnTo>
                        <a:pt x="469" y="355"/>
                      </a:lnTo>
                      <a:lnTo>
                        <a:pt x="490" y="326"/>
                      </a:lnTo>
                      <a:lnTo>
                        <a:pt x="530" y="274"/>
                      </a:lnTo>
                      <a:lnTo>
                        <a:pt x="563" y="228"/>
                      </a:lnTo>
                      <a:lnTo>
                        <a:pt x="584" y="198"/>
                      </a:lnTo>
                      <a:lnTo>
                        <a:pt x="592" y="186"/>
                      </a:lnTo>
                      <a:close/>
                    </a:path>
                  </a:pathLst>
                </a:custGeom>
                <a:solidFill>
                  <a:srgbClr val="969696"/>
                </a:solidFill>
                <a:ln w="9525">
                  <a:noFill/>
                  <a:round/>
                  <a:headEnd/>
                  <a:tailEnd/>
                </a:ln>
              </p:spPr>
              <p:txBody>
                <a:bodyPr/>
                <a:lstStyle/>
                <a:p>
                  <a:endParaRPr lang="fr-FR"/>
                </a:p>
              </p:txBody>
            </p:sp>
            <p:sp>
              <p:nvSpPr>
                <p:cNvPr id="9694" name="Freeform 317"/>
                <p:cNvSpPr>
                  <a:spLocks noChangeAspect="1"/>
                </p:cNvSpPr>
                <p:nvPr/>
              </p:nvSpPr>
              <p:spPr bwMode="auto">
                <a:xfrm>
                  <a:off x="8345" y="6198"/>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695" name="Freeform 318"/>
                <p:cNvSpPr>
                  <a:spLocks noChangeAspect="1"/>
                </p:cNvSpPr>
                <p:nvPr/>
              </p:nvSpPr>
              <p:spPr bwMode="auto">
                <a:xfrm>
                  <a:off x="7781" y="7401"/>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696" name="Freeform 319"/>
                <p:cNvSpPr>
                  <a:spLocks noChangeAspect="1"/>
                </p:cNvSpPr>
                <p:nvPr/>
              </p:nvSpPr>
              <p:spPr bwMode="auto">
                <a:xfrm>
                  <a:off x="7872" y="7304"/>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697" name="Freeform 320"/>
                <p:cNvSpPr>
                  <a:spLocks noChangeAspect="1"/>
                </p:cNvSpPr>
                <p:nvPr/>
              </p:nvSpPr>
              <p:spPr bwMode="auto">
                <a:xfrm>
                  <a:off x="8047" y="7669"/>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698" name="Freeform 321"/>
                <p:cNvSpPr>
                  <a:spLocks noChangeAspect="1"/>
                </p:cNvSpPr>
                <p:nvPr/>
              </p:nvSpPr>
              <p:spPr bwMode="auto">
                <a:xfrm>
                  <a:off x="8107" y="7688"/>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699" name="Freeform 322"/>
                <p:cNvSpPr>
                  <a:spLocks noChangeAspect="1"/>
                </p:cNvSpPr>
                <p:nvPr/>
              </p:nvSpPr>
              <p:spPr bwMode="auto">
                <a:xfrm>
                  <a:off x="7816" y="7381"/>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700" name="Freeform 323"/>
                <p:cNvSpPr>
                  <a:spLocks noChangeAspect="1"/>
                </p:cNvSpPr>
                <p:nvPr/>
              </p:nvSpPr>
              <p:spPr bwMode="auto">
                <a:xfrm>
                  <a:off x="7816" y="7381"/>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701" name="Freeform 324"/>
                <p:cNvSpPr>
                  <a:spLocks noChangeAspect="1"/>
                </p:cNvSpPr>
                <p:nvPr/>
              </p:nvSpPr>
              <p:spPr bwMode="auto">
                <a:xfrm>
                  <a:off x="8464" y="7581"/>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702" name="Freeform 325"/>
                <p:cNvSpPr>
                  <a:spLocks noChangeAspect="1"/>
                </p:cNvSpPr>
                <p:nvPr/>
              </p:nvSpPr>
              <p:spPr bwMode="auto">
                <a:xfrm>
                  <a:off x="8021" y="7568"/>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703" name="Freeform 326"/>
                <p:cNvSpPr>
                  <a:spLocks noChangeAspect="1"/>
                </p:cNvSpPr>
                <p:nvPr/>
              </p:nvSpPr>
              <p:spPr bwMode="auto">
                <a:xfrm>
                  <a:off x="7826" y="7544"/>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704" name="Freeform 327"/>
                <p:cNvSpPr>
                  <a:spLocks noChangeAspect="1"/>
                </p:cNvSpPr>
                <p:nvPr/>
              </p:nvSpPr>
              <p:spPr bwMode="auto">
                <a:xfrm>
                  <a:off x="7888" y="7564"/>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705" name="Freeform 328"/>
                <p:cNvSpPr>
                  <a:spLocks noChangeAspect="1"/>
                </p:cNvSpPr>
                <p:nvPr/>
              </p:nvSpPr>
              <p:spPr bwMode="auto">
                <a:xfrm>
                  <a:off x="8079" y="7527"/>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706" name="Freeform 329"/>
                <p:cNvSpPr>
                  <a:spLocks noChangeAspect="1"/>
                </p:cNvSpPr>
                <p:nvPr/>
              </p:nvSpPr>
              <p:spPr bwMode="auto">
                <a:xfrm>
                  <a:off x="8476" y="8613"/>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707" name="Freeform 330"/>
                <p:cNvSpPr>
                  <a:spLocks noChangeAspect="1"/>
                </p:cNvSpPr>
                <p:nvPr/>
              </p:nvSpPr>
              <p:spPr bwMode="auto">
                <a:xfrm>
                  <a:off x="7702" y="9885"/>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708" name="Freeform 331"/>
                <p:cNvSpPr>
                  <a:spLocks noChangeAspect="1"/>
                </p:cNvSpPr>
                <p:nvPr/>
              </p:nvSpPr>
              <p:spPr bwMode="auto">
                <a:xfrm>
                  <a:off x="7815" y="9898"/>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709" name="Freeform 332"/>
                <p:cNvSpPr>
                  <a:spLocks noChangeAspect="1"/>
                </p:cNvSpPr>
                <p:nvPr/>
              </p:nvSpPr>
              <p:spPr bwMode="auto">
                <a:xfrm>
                  <a:off x="8863" y="9843"/>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710" name="Freeform 333"/>
                <p:cNvSpPr>
                  <a:spLocks noChangeAspect="1"/>
                </p:cNvSpPr>
                <p:nvPr/>
              </p:nvSpPr>
              <p:spPr bwMode="auto">
                <a:xfrm>
                  <a:off x="7545" y="9676"/>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711" name="Freeform 334"/>
                <p:cNvSpPr>
                  <a:spLocks noChangeAspect="1"/>
                </p:cNvSpPr>
                <p:nvPr/>
              </p:nvSpPr>
              <p:spPr bwMode="auto">
                <a:xfrm>
                  <a:off x="7630" y="9609"/>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712" name="Freeform 335"/>
                <p:cNvSpPr>
                  <a:spLocks noChangeAspect="1"/>
                </p:cNvSpPr>
                <p:nvPr/>
              </p:nvSpPr>
              <p:spPr bwMode="auto">
                <a:xfrm>
                  <a:off x="8123" y="6124"/>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713" name="Freeform 336"/>
                <p:cNvSpPr>
                  <a:spLocks noChangeAspect="1"/>
                </p:cNvSpPr>
                <p:nvPr/>
              </p:nvSpPr>
              <p:spPr bwMode="auto">
                <a:xfrm>
                  <a:off x="8041" y="6090"/>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12" name="Group 337"/>
                <p:cNvGrpSpPr>
                  <a:grpSpLocks noChangeAspect="1"/>
                </p:cNvGrpSpPr>
                <p:nvPr/>
              </p:nvGrpSpPr>
              <p:grpSpPr bwMode="auto">
                <a:xfrm rot="7302908">
                  <a:off x="6944" y="5706"/>
                  <a:ext cx="584" cy="838"/>
                  <a:chOff x="6997" y="9337"/>
                  <a:chExt cx="577" cy="877"/>
                </a:xfrm>
              </p:grpSpPr>
              <p:sp>
                <p:nvSpPr>
                  <p:cNvPr id="9722" name="Freeform 338"/>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723" name="Freeform 339"/>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724" name="Freeform 340"/>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725" name="Freeform 341"/>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726" name="Freeform 342"/>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727" name="Freeform 343"/>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728" name="Freeform 344"/>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729" name="Freeform 345"/>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730" name="Freeform 346"/>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grpSp>
              <p:nvGrpSpPr>
                <p:cNvPr id="13" name="Group 347"/>
                <p:cNvGrpSpPr>
                  <a:grpSpLocks noChangeAspect="1"/>
                </p:cNvGrpSpPr>
                <p:nvPr/>
              </p:nvGrpSpPr>
              <p:grpSpPr bwMode="auto">
                <a:xfrm rot="-5170450">
                  <a:off x="8476" y="5683"/>
                  <a:ext cx="859" cy="607"/>
                  <a:chOff x="9697" y="8974"/>
                  <a:chExt cx="859" cy="687"/>
                </a:xfrm>
              </p:grpSpPr>
              <p:sp>
                <p:nvSpPr>
                  <p:cNvPr id="9717" name="Freeform 348"/>
                  <p:cNvSpPr>
                    <a:spLocks noChangeAspect="1"/>
                  </p:cNvSpPr>
                  <p:nvPr/>
                </p:nvSpPr>
                <p:spPr bwMode="auto">
                  <a:xfrm>
                    <a:off x="9697" y="8974"/>
                    <a:ext cx="859" cy="687"/>
                  </a:xfrm>
                  <a:custGeom>
                    <a:avLst/>
                    <a:gdLst>
                      <a:gd name="T0" fmla="*/ 0 w 859"/>
                      <a:gd name="T1" fmla="*/ 229 h 687"/>
                      <a:gd name="T2" fmla="*/ 223 w 859"/>
                      <a:gd name="T3" fmla="*/ 334 h 687"/>
                      <a:gd name="T4" fmla="*/ 400 w 859"/>
                      <a:gd name="T5" fmla="*/ 393 h 687"/>
                      <a:gd name="T6" fmla="*/ 505 w 859"/>
                      <a:gd name="T7" fmla="*/ 432 h 687"/>
                      <a:gd name="T8" fmla="*/ 525 w 859"/>
                      <a:gd name="T9" fmla="*/ 451 h 687"/>
                      <a:gd name="T10" fmla="*/ 557 w 859"/>
                      <a:gd name="T11" fmla="*/ 497 h 687"/>
                      <a:gd name="T12" fmla="*/ 577 w 859"/>
                      <a:gd name="T13" fmla="*/ 530 h 687"/>
                      <a:gd name="T14" fmla="*/ 629 w 859"/>
                      <a:gd name="T15" fmla="*/ 582 h 687"/>
                      <a:gd name="T16" fmla="*/ 695 w 859"/>
                      <a:gd name="T17" fmla="*/ 654 h 687"/>
                      <a:gd name="T18" fmla="*/ 708 w 859"/>
                      <a:gd name="T19" fmla="*/ 654 h 687"/>
                      <a:gd name="T20" fmla="*/ 715 w 859"/>
                      <a:gd name="T21" fmla="*/ 648 h 687"/>
                      <a:gd name="T22" fmla="*/ 715 w 859"/>
                      <a:gd name="T23" fmla="*/ 609 h 687"/>
                      <a:gd name="T24" fmla="*/ 702 w 859"/>
                      <a:gd name="T25" fmla="*/ 569 h 687"/>
                      <a:gd name="T26" fmla="*/ 695 w 859"/>
                      <a:gd name="T27" fmla="*/ 550 h 687"/>
                      <a:gd name="T28" fmla="*/ 702 w 859"/>
                      <a:gd name="T29" fmla="*/ 537 h 687"/>
                      <a:gd name="T30" fmla="*/ 708 w 859"/>
                      <a:gd name="T31" fmla="*/ 537 h 687"/>
                      <a:gd name="T32" fmla="*/ 728 w 859"/>
                      <a:gd name="T33" fmla="*/ 576 h 687"/>
                      <a:gd name="T34" fmla="*/ 734 w 859"/>
                      <a:gd name="T35" fmla="*/ 609 h 687"/>
                      <a:gd name="T36" fmla="*/ 741 w 859"/>
                      <a:gd name="T37" fmla="*/ 628 h 687"/>
                      <a:gd name="T38" fmla="*/ 754 w 859"/>
                      <a:gd name="T39" fmla="*/ 628 h 687"/>
                      <a:gd name="T40" fmla="*/ 754 w 859"/>
                      <a:gd name="T41" fmla="*/ 615 h 687"/>
                      <a:gd name="T42" fmla="*/ 754 w 859"/>
                      <a:gd name="T43" fmla="*/ 576 h 687"/>
                      <a:gd name="T44" fmla="*/ 767 w 859"/>
                      <a:gd name="T45" fmla="*/ 641 h 687"/>
                      <a:gd name="T46" fmla="*/ 787 w 859"/>
                      <a:gd name="T47" fmla="*/ 687 h 687"/>
                      <a:gd name="T48" fmla="*/ 800 w 859"/>
                      <a:gd name="T49" fmla="*/ 687 h 687"/>
                      <a:gd name="T50" fmla="*/ 806 w 859"/>
                      <a:gd name="T51" fmla="*/ 674 h 687"/>
                      <a:gd name="T52" fmla="*/ 806 w 859"/>
                      <a:gd name="T53" fmla="*/ 628 h 687"/>
                      <a:gd name="T54" fmla="*/ 800 w 859"/>
                      <a:gd name="T55" fmla="*/ 595 h 687"/>
                      <a:gd name="T56" fmla="*/ 813 w 859"/>
                      <a:gd name="T57" fmla="*/ 615 h 687"/>
                      <a:gd name="T58" fmla="*/ 839 w 859"/>
                      <a:gd name="T59" fmla="*/ 641 h 687"/>
                      <a:gd name="T60" fmla="*/ 846 w 859"/>
                      <a:gd name="T61" fmla="*/ 641 h 687"/>
                      <a:gd name="T62" fmla="*/ 859 w 859"/>
                      <a:gd name="T63" fmla="*/ 615 h 687"/>
                      <a:gd name="T64" fmla="*/ 846 w 859"/>
                      <a:gd name="T65" fmla="*/ 569 h 687"/>
                      <a:gd name="T66" fmla="*/ 793 w 859"/>
                      <a:gd name="T67" fmla="*/ 484 h 687"/>
                      <a:gd name="T68" fmla="*/ 715 w 859"/>
                      <a:gd name="T69" fmla="*/ 432 h 687"/>
                      <a:gd name="T70" fmla="*/ 629 w 859"/>
                      <a:gd name="T71" fmla="*/ 380 h 687"/>
                      <a:gd name="T72" fmla="*/ 361 w 859"/>
                      <a:gd name="T73" fmla="*/ 183 h 687"/>
                      <a:gd name="T74" fmla="*/ 217 w 859"/>
                      <a:gd name="T75" fmla="*/ 59 h 687"/>
                      <a:gd name="T76" fmla="*/ 177 w 859"/>
                      <a:gd name="T77" fmla="*/ 26 h 687"/>
                      <a:gd name="T78" fmla="*/ 125 w 859"/>
                      <a:gd name="T79" fmla="*/ 0 h 687"/>
                      <a:gd name="T80" fmla="*/ 99 w 859"/>
                      <a:gd name="T81" fmla="*/ 78 h 687"/>
                      <a:gd name="T82" fmla="*/ 66 w 859"/>
                      <a:gd name="T83" fmla="*/ 164 h 687"/>
                      <a:gd name="T84" fmla="*/ 33 w 859"/>
                      <a:gd name="T85" fmla="*/ 196 h 687"/>
                      <a:gd name="T86" fmla="*/ 0 w 859"/>
                      <a:gd name="T87" fmla="*/ 229 h 6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59"/>
                      <a:gd name="T133" fmla="*/ 0 h 687"/>
                      <a:gd name="T134" fmla="*/ 859 w 859"/>
                      <a:gd name="T135" fmla="*/ 687 h 68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59" h="687">
                        <a:moveTo>
                          <a:pt x="0" y="229"/>
                        </a:moveTo>
                        <a:lnTo>
                          <a:pt x="0" y="229"/>
                        </a:lnTo>
                        <a:lnTo>
                          <a:pt x="79" y="268"/>
                        </a:lnTo>
                        <a:lnTo>
                          <a:pt x="223" y="334"/>
                        </a:lnTo>
                        <a:lnTo>
                          <a:pt x="400" y="393"/>
                        </a:lnTo>
                        <a:lnTo>
                          <a:pt x="466" y="412"/>
                        </a:lnTo>
                        <a:lnTo>
                          <a:pt x="505" y="432"/>
                        </a:lnTo>
                        <a:lnTo>
                          <a:pt x="525" y="451"/>
                        </a:lnTo>
                        <a:lnTo>
                          <a:pt x="544" y="471"/>
                        </a:lnTo>
                        <a:lnTo>
                          <a:pt x="557" y="497"/>
                        </a:lnTo>
                        <a:lnTo>
                          <a:pt x="577" y="530"/>
                        </a:lnTo>
                        <a:lnTo>
                          <a:pt x="629" y="582"/>
                        </a:lnTo>
                        <a:lnTo>
                          <a:pt x="675" y="635"/>
                        </a:lnTo>
                        <a:lnTo>
                          <a:pt x="695" y="654"/>
                        </a:lnTo>
                        <a:lnTo>
                          <a:pt x="702" y="661"/>
                        </a:lnTo>
                        <a:lnTo>
                          <a:pt x="708" y="654"/>
                        </a:lnTo>
                        <a:lnTo>
                          <a:pt x="715" y="648"/>
                        </a:lnTo>
                        <a:lnTo>
                          <a:pt x="721" y="641"/>
                        </a:lnTo>
                        <a:lnTo>
                          <a:pt x="715" y="609"/>
                        </a:lnTo>
                        <a:lnTo>
                          <a:pt x="702" y="569"/>
                        </a:lnTo>
                        <a:lnTo>
                          <a:pt x="695" y="550"/>
                        </a:lnTo>
                        <a:lnTo>
                          <a:pt x="702" y="537"/>
                        </a:lnTo>
                        <a:lnTo>
                          <a:pt x="708" y="537"/>
                        </a:lnTo>
                        <a:lnTo>
                          <a:pt x="721" y="550"/>
                        </a:lnTo>
                        <a:lnTo>
                          <a:pt x="728" y="576"/>
                        </a:lnTo>
                        <a:lnTo>
                          <a:pt x="734" y="609"/>
                        </a:lnTo>
                        <a:lnTo>
                          <a:pt x="734" y="622"/>
                        </a:lnTo>
                        <a:lnTo>
                          <a:pt x="741" y="628"/>
                        </a:lnTo>
                        <a:lnTo>
                          <a:pt x="754" y="628"/>
                        </a:lnTo>
                        <a:lnTo>
                          <a:pt x="754" y="615"/>
                        </a:lnTo>
                        <a:lnTo>
                          <a:pt x="754" y="576"/>
                        </a:lnTo>
                        <a:lnTo>
                          <a:pt x="767" y="641"/>
                        </a:lnTo>
                        <a:lnTo>
                          <a:pt x="774" y="674"/>
                        </a:lnTo>
                        <a:lnTo>
                          <a:pt x="787" y="687"/>
                        </a:lnTo>
                        <a:lnTo>
                          <a:pt x="793" y="687"/>
                        </a:lnTo>
                        <a:lnTo>
                          <a:pt x="800" y="687"/>
                        </a:lnTo>
                        <a:lnTo>
                          <a:pt x="806" y="674"/>
                        </a:lnTo>
                        <a:lnTo>
                          <a:pt x="806" y="661"/>
                        </a:lnTo>
                        <a:lnTo>
                          <a:pt x="806" y="628"/>
                        </a:lnTo>
                        <a:lnTo>
                          <a:pt x="800" y="595"/>
                        </a:lnTo>
                        <a:lnTo>
                          <a:pt x="813" y="615"/>
                        </a:lnTo>
                        <a:lnTo>
                          <a:pt x="826" y="635"/>
                        </a:lnTo>
                        <a:lnTo>
                          <a:pt x="839" y="641"/>
                        </a:lnTo>
                        <a:lnTo>
                          <a:pt x="846" y="641"/>
                        </a:lnTo>
                        <a:lnTo>
                          <a:pt x="852" y="635"/>
                        </a:lnTo>
                        <a:lnTo>
                          <a:pt x="859" y="615"/>
                        </a:lnTo>
                        <a:lnTo>
                          <a:pt x="859" y="589"/>
                        </a:lnTo>
                        <a:lnTo>
                          <a:pt x="846" y="569"/>
                        </a:lnTo>
                        <a:lnTo>
                          <a:pt x="793" y="484"/>
                        </a:lnTo>
                        <a:lnTo>
                          <a:pt x="715" y="432"/>
                        </a:lnTo>
                        <a:lnTo>
                          <a:pt x="629" y="380"/>
                        </a:lnTo>
                        <a:lnTo>
                          <a:pt x="361" y="183"/>
                        </a:lnTo>
                        <a:lnTo>
                          <a:pt x="269" y="98"/>
                        </a:lnTo>
                        <a:lnTo>
                          <a:pt x="217" y="59"/>
                        </a:lnTo>
                        <a:lnTo>
                          <a:pt x="177" y="26"/>
                        </a:lnTo>
                        <a:lnTo>
                          <a:pt x="138" y="6"/>
                        </a:lnTo>
                        <a:lnTo>
                          <a:pt x="125" y="0"/>
                        </a:lnTo>
                        <a:lnTo>
                          <a:pt x="99" y="78"/>
                        </a:lnTo>
                        <a:lnTo>
                          <a:pt x="85" y="131"/>
                        </a:lnTo>
                        <a:lnTo>
                          <a:pt x="66" y="164"/>
                        </a:lnTo>
                        <a:lnTo>
                          <a:pt x="33" y="196"/>
                        </a:lnTo>
                        <a:lnTo>
                          <a:pt x="0" y="229"/>
                        </a:lnTo>
                        <a:close/>
                      </a:path>
                    </a:pathLst>
                  </a:custGeom>
                  <a:solidFill>
                    <a:srgbClr val="969696"/>
                  </a:solidFill>
                  <a:ln w="9525">
                    <a:noFill/>
                    <a:round/>
                    <a:headEnd/>
                    <a:tailEnd/>
                  </a:ln>
                </p:spPr>
                <p:txBody>
                  <a:bodyPr/>
                  <a:lstStyle/>
                  <a:p>
                    <a:endParaRPr lang="fr-FR"/>
                  </a:p>
                </p:txBody>
              </p:sp>
              <p:sp>
                <p:nvSpPr>
                  <p:cNvPr id="9718" name="Freeform 349"/>
                  <p:cNvSpPr>
                    <a:spLocks noChangeAspect="1"/>
                  </p:cNvSpPr>
                  <p:nvPr/>
                </p:nvSpPr>
                <p:spPr bwMode="auto">
                  <a:xfrm>
                    <a:off x="9697" y="9157"/>
                    <a:ext cx="852" cy="504"/>
                  </a:xfrm>
                  <a:custGeom>
                    <a:avLst/>
                    <a:gdLst>
                      <a:gd name="T0" fmla="*/ 0 w 852"/>
                      <a:gd name="T1" fmla="*/ 46 h 504"/>
                      <a:gd name="T2" fmla="*/ 223 w 852"/>
                      <a:gd name="T3" fmla="*/ 151 h 504"/>
                      <a:gd name="T4" fmla="*/ 400 w 852"/>
                      <a:gd name="T5" fmla="*/ 210 h 504"/>
                      <a:gd name="T6" fmla="*/ 505 w 852"/>
                      <a:gd name="T7" fmla="*/ 249 h 504"/>
                      <a:gd name="T8" fmla="*/ 525 w 852"/>
                      <a:gd name="T9" fmla="*/ 268 h 504"/>
                      <a:gd name="T10" fmla="*/ 557 w 852"/>
                      <a:gd name="T11" fmla="*/ 314 h 504"/>
                      <a:gd name="T12" fmla="*/ 577 w 852"/>
                      <a:gd name="T13" fmla="*/ 347 h 504"/>
                      <a:gd name="T14" fmla="*/ 629 w 852"/>
                      <a:gd name="T15" fmla="*/ 399 h 504"/>
                      <a:gd name="T16" fmla="*/ 695 w 852"/>
                      <a:gd name="T17" fmla="*/ 471 h 504"/>
                      <a:gd name="T18" fmla="*/ 708 w 852"/>
                      <a:gd name="T19" fmla="*/ 471 h 504"/>
                      <a:gd name="T20" fmla="*/ 715 w 852"/>
                      <a:gd name="T21" fmla="*/ 465 h 504"/>
                      <a:gd name="T22" fmla="*/ 715 w 852"/>
                      <a:gd name="T23" fmla="*/ 426 h 504"/>
                      <a:gd name="T24" fmla="*/ 702 w 852"/>
                      <a:gd name="T25" fmla="*/ 386 h 504"/>
                      <a:gd name="T26" fmla="*/ 695 w 852"/>
                      <a:gd name="T27" fmla="*/ 367 h 504"/>
                      <a:gd name="T28" fmla="*/ 702 w 852"/>
                      <a:gd name="T29" fmla="*/ 354 h 504"/>
                      <a:gd name="T30" fmla="*/ 708 w 852"/>
                      <a:gd name="T31" fmla="*/ 354 h 504"/>
                      <a:gd name="T32" fmla="*/ 728 w 852"/>
                      <a:gd name="T33" fmla="*/ 393 h 504"/>
                      <a:gd name="T34" fmla="*/ 734 w 852"/>
                      <a:gd name="T35" fmla="*/ 426 h 504"/>
                      <a:gd name="T36" fmla="*/ 741 w 852"/>
                      <a:gd name="T37" fmla="*/ 445 h 504"/>
                      <a:gd name="T38" fmla="*/ 754 w 852"/>
                      <a:gd name="T39" fmla="*/ 445 h 504"/>
                      <a:gd name="T40" fmla="*/ 754 w 852"/>
                      <a:gd name="T41" fmla="*/ 432 h 504"/>
                      <a:gd name="T42" fmla="*/ 754 w 852"/>
                      <a:gd name="T43" fmla="*/ 393 h 504"/>
                      <a:gd name="T44" fmla="*/ 767 w 852"/>
                      <a:gd name="T45" fmla="*/ 458 h 504"/>
                      <a:gd name="T46" fmla="*/ 787 w 852"/>
                      <a:gd name="T47" fmla="*/ 504 h 504"/>
                      <a:gd name="T48" fmla="*/ 800 w 852"/>
                      <a:gd name="T49" fmla="*/ 504 h 504"/>
                      <a:gd name="T50" fmla="*/ 806 w 852"/>
                      <a:gd name="T51" fmla="*/ 491 h 504"/>
                      <a:gd name="T52" fmla="*/ 806 w 852"/>
                      <a:gd name="T53" fmla="*/ 445 h 504"/>
                      <a:gd name="T54" fmla="*/ 800 w 852"/>
                      <a:gd name="T55" fmla="*/ 412 h 504"/>
                      <a:gd name="T56" fmla="*/ 813 w 852"/>
                      <a:gd name="T57" fmla="*/ 432 h 504"/>
                      <a:gd name="T58" fmla="*/ 839 w 852"/>
                      <a:gd name="T59" fmla="*/ 458 h 504"/>
                      <a:gd name="T60" fmla="*/ 846 w 852"/>
                      <a:gd name="T61" fmla="*/ 458 h 504"/>
                      <a:gd name="T62" fmla="*/ 852 w 852"/>
                      <a:gd name="T63" fmla="*/ 445 h 504"/>
                      <a:gd name="T64" fmla="*/ 839 w 852"/>
                      <a:gd name="T65" fmla="*/ 419 h 504"/>
                      <a:gd name="T66" fmla="*/ 806 w 852"/>
                      <a:gd name="T67" fmla="*/ 367 h 504"/>
                      <a:gd name="T68" fmla="*/ 728 w 852"/>
                      <a:gd name="T69" fmla="*/ 314 h 504"/>
                      <a:gd name="T70" fmla="*/ 708 w 852"/>
                      <a:gd name="T71" fmla="*/ 308 h 504"/>
                      <a:gd name="T72" fmla="*/ 682 w 852"/>
                      <a:gd name="T73" fmla="*/ 321 h 504"/>
                      <a:gd name="T74" fmla="*/ 675 w 852"/>
                      <a:gd name="T75" fmla="*/ 347 h 504"/>
                      <a:gd name="T76" fmla="*/ 675 w 852"/>
                      <a:gd name="T77" fmla="*/ 360 h 504"/>
                      <a:gd name="T78" fmla="*/ 662 w 852"/>
                      <a:gd name="T79" fmla="*/ 380 h 504"/>
                      <a:gd name="T80" fmla="*/ 629 w 852"/>
                      <a:gd name="T81" fmla="*/ 373 h 504"/>
                      <a:gd name="T82" fmla="*/ 616 w 852"/>
                      <a:gd name="T83" fmla="*/ 360 h 504"/>
                      <a:gd name="T84" fmla="*/ 590 w 852"/>
                      <a:gd name="T85" fmla="*/ 314 h 504"/>
                      <a:gd name="T86" fmla="*/ 584 w 852"/>
                      <a:gd name="T87" fmla="*/ 295 h 504"/>
                      <a:gd name="T88" fmla="*/ 571 w 852"/>
                      <a:gd name="T89" fmla="*/ 255 h 504"/>
                      <a:gd name="T90" fmla="*/ 525 w 852"/>
                      <a:gd name="T91" fmla="*/ 210 h 504"/>
                      <a:gd name="T92" fmla="*/ 413 w 852"/>
                      <a:gd name="T93" fmla="*/ 138 h 504"/>
                      <a:gd name="T94" fmla="*/ 295 w 852"/>
                      <a:gd name="T95" fmla="*/ 72 h 504"/>
                      <a:gd name="T96" fmla="*/ 262 w 852"/>
                      <a:gd name="T97" fmla="*/ 72 h 504"/>
                      <a:gd name="T98" fmla="*/ 230 w 852"/>
                      <a:gd name="T99" fmla="*/ 85 h 504"/>
                      <a:gd name="T100" fmla="*/ 203 w 852"/>
                      <a:gd name="T101" fmla="*/ 79 h 504"/>
                      <a:gd name="T102" fmla="*/ 112 w 852"/>
                      <a:gd name="T103" fmla="*/ 46 h 504"/>
                      <a:gd name="T104" fmla="*/ 46 w 852"/>
                      <a:gd name="T105" fmla="*/ 0 h 504"/>
                      <a:gd name="T106" fmla="*/ 0 w 852"/>
                      <a:gd name="T107" fmla="*/ 46 h 5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52"/>
                      <a:gd name="T163" fmla="*/ 0 h 504"/>
                      <a:gd name="T164" fmla="*/ 852 w 852"/>
                      <a:gd name="T165" fmla="*/ 504 h 50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52" h="504">
                        <a:moveTo>
                          <a:pt x="0" y="46"/>
                        </a:moveTo>
                        <a:lnTo>
                          <a:pt x="0" y="46"/>
                        </a:lnTo>
                        <a:lnTo>
                          <a:pt x="79" y="85"/>
                        </a:lnTo>
                        <a:lnTo>
                          <a:pt x="223" y="151"/>
                        </a:lnTo>
                        <a:lnTo>
                          <a:pt x="400" y="210"/>
                        </a:lnTo>
                        <a:lnTo>
                          <a:pt x="466" y="229"/>
                        </a:lnTo>
                        <a:lnTo>
                          <a:pt x="505" y="249"/>
                        </a:lnTo>
                        <a:lnTo>
                          <a:pt x="525" y="268"/>
                        </a:lnTo>
                        <a:lnTo>
                          <a:pt x="544" y="288"/>
                        </a:lnTo>
                        <a:lnTo>
                          <a:pt x="557" y="314"/>
                        </a:lnTo>
                        <a:lnTo>
                          <a:pt x="577" y="347"/>
                        </a:lnTo>
                        <a:lnTo>
                          <a:pt x="629" y="399"/>
                        </a:lnTo>
                        <a:lnTo>
                          <a:pt x="675" y="452"/>
                        </a:lnTo>
                        <a:lnTo>
                          <a:pt x="695" y="471"/>
                        </a:lnTo>
                        <a:lnTo>
                          <a:pt x="702" y="478"/>
                        </a:lnTo>
                        <a:lnTo>
                          <a:pt x="708" y="471"/>
                        </a:lnTo>
                        <a:lnTo>
                          <a:pt x="715" y="465"/>
                        </a:lnTo>
                        <a:lnTo>
                          <a:pt x="721" y="458"/>
                        </a:lnTo>
                        <a:lnTo>
                          <a:pt x="715" y="426"/>
                        </a:lnTo>
                        <a:lnTo>
                          <a:pt x="702" y="386"/>
                        </a:lnTo>
                        <a:lnTo>
                          <a:pt x="695" y="367"/>
                        </a:lnTo>
                        <a:lnTo>
                          <a:pt x="702" y="354"/>
                        </a:lnTo>
                        <a:lnTo>
                          <a:pt x="708" y="354"/>
                        </a:lnTo>
                        <a:lnTo>
                          <a:pt x="721" y="367"/>
                        </a:lnTo>
                        <a:lnTo>
                          <a:pt x="728" y="393"/>
                        </a:lnTo>
                        <a:lnTo>
                          <a:pt x="734" y="426"/>
                        </a:lnTo>
                        <a:lnTo>
                          <a:pt x="734" y="439"/>
                        </a:lnTo>
                        <a:lnTo>
                          <a:pt x="741" y="445"/>
                        </a:lnTo>
                        <a:lnTo>
                          <a:pt x="754" y="445"/>
                        </a:lnTo>
                        <a:lnTo>
                          <a:pt x="754" y="432"/>
                        </a:lnTo>
                        <a:lnTo>
                          <a:pt x="754" y="393"/>
                        </a:lnTo>
                        <a:lnTo>
                          <a:pt x="767" y="458"/>
                        </a:lnTo>
                        <a:lnTo>
                          <a:pt x="774" y="491"/>
                        </a:lnTo>
                        <a:lnTo>
                          <a:pt x="787" y="504"/>
                        </a:lnTo>
                        <a:lnTo>
                          <a:pt x="793" y="504"/>
                        </a:lnTo>
                        <a:lnTo>
                          <a:pt x="800" y="504"/>
                        </a:lnTo>
                        <a:lnTo>
                          <a:pt x="806" y="491"/>
                        </a:lnTo>
                        <a:lnTo>
                          <a:pt x="806" y="478"/>
                        </a:lnTo>
                        <a:lnTo>
                          <a:pt x="806" y="445"/>
                        </a:lnTo>
                        <a:lnTo>
                          <a:pt x="800" y="412"/>
                        </a:lnTo>
                        <a:lnTo>
                          <a:pt x="813" y="432"/>
                        </a:lnTo>
                        <a:lnTo>
                          <a:pt x="826" y="452"/>
                        </a:lnTo>
                        <a:lnTo>
                          <a:pt x="839" y="458"/>
                        </a:lnTo>
                        <a:lnTo>
                          <a:pt x="846" y="458"/>
                        </a:lnTo>
                        <a:lnTo>
                          <a:pt x="852" y="445"/>
                        </a:lnTo>
                        <a:lnTo>
                          <a:pt x="839" y="419"/>
                        </a:lnTo>
                        <a:lnTo>
                          <a:pt x="826" y="393"/>
                        </a:lnTo>
                        <a:lnTo>
                          <a:pt x="806" y="367"/>
                        </a:lnTo>
                        <a:lnTo>
                          <a:pt x="774" y="340"/>
                        </a:lnTo>
                        <a:lnTo>
                          <a:pt x="728" y="314"/>
                        </a:lnTo>
                        <a:lnTo>
                          <a:pt x="708" y="308"/>
                        </a:lnTo>
                        <a:lnTo>
                          <a:pt x="695" y="314"/>
                        </a:lnTo>
                        <a:lnTo>
                          <a:pt x="682" y="321"/>
                        </a:lnTo>
                        <a:lnTo>
                          <a:pt x="675" y="327"/>
                        </a:lnTo>
                        <a:lnTo>
                          <a:pt x="675" y="347"/>
                        </a:lnTo>
                        <a:lnTo>
                          <a:pt x="675" y="360"/>
                        </a:lnTo>
                        <a:lnTo>
                          <a:pt x="669" y="373"/>
                        </a:lnTo>
                        <a:lnTo>
                          <a:pt x="662" y="380"/>
                        </a:lnTo>
                        <a:lnTo>
                          <a:pt x="649" y="380"/>
                        </a:lnTo>
                        <a:lnTo>
                          <a:pt x="629" y="373"/>
                        </a:lnTo>
                        <a:lnTo>
                          <a:pt x="616" y="360"/>
                        </a:lnTo>
                        <a:lnTo>
                          <a:pt x="597" y="334"/>
                        </a:lnTo>
                        <a:lnTo>
                          <a:pt x="590" y="314"/>
                        </a:lnTo>
                        <a:lnTo>
                          <a:pt x="584" y="295"/>
                        </a:lnTo>
                        <a:lnTo>
                          <a:pt x="584" y="275"/>
                        </a:lnTo>
                        <a:lnTo>
                          <a:pt x="571" y="255"/>
                        </a:lnTo>
                        <a:lnTo>
                          <a:pt x="525" y="210"/>
                        </a:lnTo>
                        <a:lnTo>
                          <a:pt x="485" y="177"/>
                        </a:lnTo>
                        <a:lnTo>
                          <a:pt x="413" y="138"/>
                        </a:lnTo>
                        <a:lnTo>
                          <a:pt x="295" y="72"/>
                        </a:lnTo>
                        <a:lnTo>
                          <a:pt x="276" y="66"/>
                        </a:lnTo>
                        <a:lnTo>
                          <a:pt x="262" y="72"/>
                        </a:lnTo>
                        <a:lnTo>
                          <a:pt x="243" y="79"/>
                        </a:lnTo>
                        <a:lnTo>
                          <a:pt x="230" y="85"/>
                        </a:lnTo>
                        <a:lnTo>
                          <a:pt x="203" y="79"/>
                        </a:lnTo>
                        <a:lnTo>
                          <a:pt x="158" y="66"/>
                        </a:lnTo>
                        <a:lnTo>
                          <a:pt x="112" y="46"/>
                        </a:lnTo>
                        <a:lnTo>
                          <a:pt x="46" y="0"/>
                        </a:lnTo>
                        <a:lnTo>
                          <a:pt x="0" y="46"/>
                        </a:lnTo>
                        <a:close/>
                      </a:path>
                    </a:pathLst>
                  </a:custGeom>
                  <a:solidFill>
                    <a:srgbClr val="969696"/>
                  </a:solidFill>
                  <a:ln w="9525">
                    <a:noFill/>
                    <a:round/>
                    <a:headEnd/>
                    <a:tailEnd/>
                  </a:ln>
                </p:spPr>
                <p:txBody>
                  <a:bodyPr/>
                  <a:lstStyle/>
                  <a:p>
                    <a:endParaRPr lang="fr-FR"/>
                  </a:p>
                </p:txBody>
              </p:sp>
              <p:sp>
                <p:nvSpPr>
                  <p:cNvPr id="9719" name="Freeform 350"/>
                  <p:cNvSpPr>
                    <a:spLocks noChangeAspect="1"/>
                  </p:cNvSpPr>
                  <p:nvPr/>
                </p:nvSpPr>
                <p:spPr bwMode="auto">
                  <a:xfrm>
                    <a:off x="10392" y="9504"/>
                    <a:ext cx="138" cy="157"/>
                  </a:xfrm>
                  <a:custGeom>
                    <a:avLst/>
                    <a:gdLst>
                      <a:gd name="T0" fmla="*/ 26 w 138"/>
                      <a:gd name="T1" fmla="*/ 92 h 157"/>
                      <a:gd name="T2" fmla="*/ 26 w 138"/>
                      <a:gd name="T3" fmla="*/ 92 h 157"/>
                      <a:gd name="T4" fmla="*/ 20 w 138"/>
                      <a:gd name="T5" fmla="*/ 79 h 157"/>
                      <a:gd name="T6" fmla="*/ 20 w 138"/>
                      <a:gd name="T7" fmla="*/ 79 h 157"/>
                      <a:gd name="T8" fmla="*/ 7 w 138"/>
                      <a:gd name="T9" fmla="*/ 39 h 157"/>
                      <a:gd name="T10" fmla="*/ 7 w 138"/>
                      <a:gd name="T11" fmla="*/ 39 h 157"/>
                      <a:gd name="T12" fmla="*/ 0 w 138"/>
                      <a:gd name="T13" fmla="*/ 20 h 157"/>
                      <a:gd name="T14" fmla="*/ 7 w 138"/>
                      <a:gd name="T15" fmla="*/ 7 h 157"/>
                      <a:gd name="T16" fmla="*/ 7 w 138"/>
                      <a:gd name="T17" fmla="*/ 7 h 157"/>
                      <a:gd name="T18" fmla="*/ 7 w 138"/>
                      <a:gd name="T19" fmla="*/ 7 h 157"/>
                      <a:gd name="T20" fmla="*/ 13 w 138"/>
                      <a:gd name="T21" fmla="*/ 7 h 157"/>
                      <a:gd name="T22" fmla="*/ 26 w 138"/>
                      <a:gd name="T23" fmla="*/ 20 h 157"/>
                      <a:gd name="T24" fmla="*/ 33 w 138"/>
                      <a:gd name="T25" fmla="*/ 46 h 157"/>
                      <a:gd name="T26" fmla="*/ 33 w 138"/>
                      <a:gd name="T27" fmla="*/ 46 h 157"/>
                      <a:gd name="T28" fmla="*/ 39 w 138"/>
                      <a:gd name="T29" fmla="*/ 79 h 157"/>
                      <a:gd name="T30" fmla="*/ 39 w 138"/>
                      <a:gd name="T31" fmla="*/ 92 h 157"/>
                      <a:gd name="T32" fmla="*/ 46 w 138"/>
                      <a:gd name="T33" fmla="*/ 98 h 157"/>
                      <a:gd name="T34" fmla="*/ 46 w 138"/>
                      <a:gd name="T35" fmla="*/ 98 h 157"/>
                      <a:gd name="T36" fmla="*/ 59 w 138"/>
                      <a:gd name="T37" fmla="*/ 98 h 157"/>
                      <a:gd name="T38" fmla="*/ 59 w 138"/>
                      <a:gd name="T39" fmla="*/ 85 h 157"/>
                      <a:gd name="T40" fmla="*/ 59 w 138"/>
                      <a:gd name="T41" fmla="*/ 85 h 157"/>
                      <a:gd name="T42" fmla="*/ 59 w 138"/>
                      <a:gd name="T43" fmla="*/ 46 h 157"/>
                      <a:gd name="T44" fmla="*/ 59 w 138"/>
                      <a:gd name="T45" fmla="*/ 46 h 157"/>
                      <a:gd name="T46" fmla="*/ 72 w 138"/>
                      <a:gd name="T47" fmla="*/ 111 h 157"/>
                      <a:gd name="T48" fmla="*/ 72 w 138"/>
                      <a:gd name="T49" fmla="*/ 111 h 157"/>
                      <a:gd name="T50" fmla="*/ 79 w 138"/>
                      <a:gd name="T51" fmla="*/ 144 h 157"/>
                      <a:gd name="T52" fmla="*/ 92 w 138"/>
                      <a:gd name="T53" fmla="*/ 157 h 157"/>
                      <a:gd name="T54" fmla="*/ 98 w 138"/>
                      <a:gd name="T55" fmla="*/ 157 h 157"/>
                      <a:gd name="T56" fmla="*/ 105 w 138"/>
                      <a:gd name="T57" fmla="*/ 157 h 157"/>
                      <a:gd name="T58" fmla="*/ 105 w 138"/>
                      <a:gd name="T59" fmla="*/ 157 h 157"/>
                      <a:gd name="T60" fmla="*/ 111 w 138"/>
                      <a:gd name="T61" fmla="*/ 144 h 157"/>
                      <a:gd name="T62" fmla="*/ 111 w 138"/>
                      <a:gd name="T63" fmla="*/ 131 h 157"/>
                      <a:gd name="T64" fmla="*/ 111 w 138"/>
                      <a:gd name="T65" fmla="*/ 98 h 157"/>
                      <a:gd name="T66" fmla="*/ 111 w 138"/>
                      <a:gd name="T67" fmla="*/ 98 h 157"/>
                      <a:gd name="T68" fmla="*/ 105 w 138"/>
                      <a:gd name="T69" fmla="*/ 65 h 157"/>
                      <a:gd name="T70" fmla="*/ 105 w 138"/>
                      <a:gd name="T71" fmla="*/ 65 h 157"/>
                      <a:gd name="T72" fmla="*/ 118 w 138"/>
                      <a:gd name="T73" fmla="*/ 85 h 157"/>
                      <a:gd name="T74" fmla="*/ 138 w 138"/>
                      <a:gd name="T75" fmla="*/ 111 h 157"/>
                      <a:gd name="T76" fmla="*/ 138 w 138"/>
                      <a:gd name="T77" fmla="*/ 111 h 157"/>
                      <a:gd name="T78" fmla="*/ 111 w 138"/>
                      <a:gd name="T79" fmla="*/ 65 h 157"/>
                      <a:gd name="T80" fmla="*/ 111 w 138"/>
                      <a:gd name="T81" fmla="*/ 65 h 157"/>
                      <a:gd name="T82" fmla="*/ 92 w 138"/>
                      <a:gd name="T83" fmla="*/ 33 h 157"/>
                      <a:gd name="T84" fmla="*/ 72 w 138"/>
                      <a:gd name="T85" fmla="*/ 20 h 157"/>
                      <a:gd name="T86" fmla="*/ 39 w 138"/>
                      <a:gd name="T87" fmla="*/ 0 h 157"/>
                      <a:gd name="T88" fmla="*/ 39 w 138"/>
                      <a:gd name="T89" fmla="*/ 0 h 157"/>
                      <a:gd name="T90" fmla="*/ 26 w 138"/>
                      <a:gd name="T91" fmla="*/ 0 h 157"/>
                      <a:gd name="T92" fmla="*/ 13 w 138"/>
                      <a:gd name="T93" fmla="*/ 0 h 157"/>
                      <a:gd name="T94" fmla="*/ 0 w 138"/>
                      <a:gd name="T95" fmla="*/ 7 h 157"/>
                      <a:gd name="T96" fmla="*/ 0 w 138"/>
                      <a:gd name="T97" fmla="*/ 26 h 157"/>
                      <a:gd name="T98" fmla="*/ 0 w 138"/>
                      <a:gd name="T99" fmla="*/ 26 h 157"/>
                      <a:gd name="T100" fmla="*/ 7 w 138"/>
                      <a:gd name="T101" fmla="*/ 59 h 157"/>
                      <a:gd name="T102" fmla="*/ 26 w 138"/>
                      <a:gd name="T103" fmla="*/ 92 h 157"/>
                      <a:gd name="T104" fmla="*/ 26 w 138"/>
                      <a:gd name="T105" fmla="*/ 92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157"/>
                      <a:gd name="T161" fmla="*/ 138 w 138"/>
                      <a:gd name="T162" fmla="*/ 157 h 1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157">
                        <a:moveTo>
                          <a:pt x="26" y="92"/>
                        </a:moveTo>
                        <a:lnTo>
                          <a:pt x="26" y="92"/>
                        </a:lnTo>
                        <a:lnTo>
                          <a:pt x="20" y="79"/>
                        </a:lnTo>
                        <a:lnTo>
                          <a:pt x="7" y="39"/>
                        </a:lnTo>
                        <a:lnTo>
                          <a:pt x="0" y="20"/>
                        </a:lnTo>
                        <a:lnTo>
                          <a:pt x="7" y="7"/>
                        </a:lnTo>
                        <a:lnTo>
                          <a:pt x="13" y="7"/>
                        </a:lnTo>
                        <a:lnTo>
                          <a:pt x="26" y="20"/>
                        </a:lnTo>
                        <a:lnTo>
                          <a:pt x="33" y="46"/>
                        </a:lnTo>
                        <a:lnTo>
                          <a:pt x="39" y="79"/>
                        </a:lnTo>
                        <a:lnTo>
                          <a:pt x="39" y="92"/>
                        </a:lnTo>
                        <a:lnTo>
                          <a:pt x="46" y="98"/>
                        </a:lnTo>
                        <a:lnTo>
                          <a:pt x="59" y="98"/>
                        </a:lnTo>
                        <a:lnTo>
                          <a:pt x="59" y="85"/>
                        </a:lnTo>
                        <a:lnTo>
                          <a:pt x="59" y="46"/>
                        </a:lnTo>
                        <a:lnTo>
                          <a:pt x="72" y="111"/>
                        </a:lnTo>
                        <a:lnTo>
                          <a:pt x="79" y="144"/>
                        </a:lnTo>
                        <a:lnTo>
                          <a:pt x="92" y="157"/>
                        </a:lnTo>
                        <a:lnTo>
                          <a:pt x="98" y="157"/>
                        </a:lnTo>
                        <a:lnTo>
                          <a:pt x="105" y="157"/>
                        </a:lnTo>
                        <a:lnTo>
                          <a:pt x="111" y="144"/>
                        </a:lnTo>
                        <a:lnTo>
                          <a:pt x="111" y="131"/>
                        </a:lnTo>
                        <a:lnTo>
                          <a:pt x="111" y="98"/>
                        </a:lnTo>
                        <a:lnTo>
                          <a:pt x="105" y="65"/>
                        </a:lnTo>
                        <a:lnTo>
                          <a:pt x="118" y="85"/>
                        </a:lnTo>
                        <a:lnTo>
                          <a:pt x="138" y="111"/>
                        </a:lnTo>
                        <a:lnTo>
                          <a:pt x="111" y="65"/>
                        </a:lnTo>
                        <a:lnTo>
                          <a:pt x="92" y="33"/>
                        </a:lnTo>
                        <a:lnTo>
                          <a:pt x="72" y="20"/>
                        </a:lnTo>
                        <a:lnTo>
                          <a:pt x="39" y="0"/>
                        </a:lnTo>
                        <a:lnTo>
                          <a:pt x="26" y="0"/>
                        </a:lnTo>
                        <a:lnTo>
                          <a:pt x="13" y="0"/>
                        </a:lnTo>
                        <a:lnTo>
                          <a:pt x="0" y="7"/>
                        </a:lnTo>
                        <a:lnTo>
                          <a:pt x="0" y="26"/>
                        </a:lnTo>
                        <a:lnTo>
                          <a:pt x="7" y="59"/>
                        </a:lnTo>
                        <a:lnTo>
                          <a:pt x="26" y="92"/>
                        </a:lnTo>
                        <a:close/>
                      </a:path>
                    </a:pathLst>
                  </a:custGeom>
                  <a:solidFill>
                    <a:srgbClr val="969696"/>
                  </a:solidFill>
                  <a:ln w="9525">
                    <a:noFill/>
                    <a:round/>
                    <a:headEnd/>
                    <a:tailEnd/>
                  </a:ln>
                </p:spPr>
                <p:txBody>
                  <a:bodyPr/>
                  <a:lstStyle/>
                  <a:p>
                    <a:endParaRPr lang="fr-FR"/>
                  </a:p>
                </p:txBody>
              </p:sp>
              <p:sp>
                <p:nvSpPr>
                  <p:cNvPr id="9720" name="Freeform 351"/>
                  <p:cNvSpPr>
                    <a:spLocks noChangeAspect="1"/>
                  </p:cNvSpPr>
                  <p:nvPr/>
                </p:nvSpPr>
                <p:spPr bwMode="auto">
                  <a:xfrm>
                    <a:off x="10287" y="9373"/>
                    <a:ext cx="171" cy="92"/>
                  </a:xfrm>
                  <a:custGeom>
                    <a:avLst/>
                    <a:gdLst>
                      <a:gd name="T0" fmla="*/ 33 w 171"/>
                      <a:gd name="T1" fmla="*/ 66 h 92"/>
                      <a:gd name="T2" fmla="*/ 33 w 171"/>
                      <a:gd name="T3" fmla="*/ 66 h 92"/>
                      <a:gd name="T4" fmla="*/ 79 w 171"/>
                      <a:gd name="T5" fmla="*/ 79 h 92"/>
                      <a:gd name="T6" fmla="*/ 118 w 171"/>
                      <a:gd name="T7" fmla="*/ 92 h 92"/>
                      <a:gd name="T8" fmla="*/ 151 w 171"/>
                      <a:gd name="T9" fmla="*/ 92 h 92"/>
                      <a:gd name="T10" fmla="*/ 164 w 171"/>
                      <a:gd name="T11" fmla="*/ 92 h 92"/>
                      <a:gd name="T12" fmla="*/ 164 w 171"/>
                      <a:gd name="T13" fmla="*/ 92 h 92"/>
                      <a:gd name="T14" fmla="*/ 171 w 171"/>
                      <a:gd name="T15" fmla="*/ 85 h 92"/>
                      <a:gd name="T16" fmla="*/ 157 w 171"/>
                      <a:gd name="T17" fmla="*/ 72 h 92"/>
                      <a:gd name="T18" fmla="*/ 105 w 171"/>
                      <a:gd name="T19" fmla="*/ 39 h 92"/>
                      <a:gd name="T20" fmla="*/ 105 w 171"/>
                      <a:gd name="T21" fmla="*/ 39 h 92"/>
                      <a:gd name="T22" fmla="*/ 66 w 171"/>
                      <a:gd name="T23" fmla="*/ 13 h 92"/>
                      <a:gd name="T24" fmla="*/ 33 w 171"/>
                      <a:gd name="T25" fmla="*/ 0 h 92"/>
                      <a:gd name="T26" fmla="*/ 13 w 171"/>
                      <a:gd name="T27" fmla="*/ 0 h 92"/>
                      <a:gd name="T28" fmla="*/ 7 w 171"/>
                      <a:gd name="T29" fmla="*/ 13 h 92"/>
                      <a:gd name="T30" fmla="*/ 0 w 171"/>
                      <a:gd name="T31" fmla="*/ 26 h 92"/>
                      <a:gd name="T32" fmla="*/ 7 w 171"/>
                      <a:gd name="T33" fmla="*/ 39 h 92"/>
                      <a:gd name="T34" fmla="*/ 20 w 171"/>
                      <a:gd name="T35" fmla="*/ 52 h 92"/>
                      <a:gd name="T36" fmla="*/ 33 w 171"/>
                      <a:gd name="T37" fmla="*/ 66 h 92"/>
                      <a:gd name="T38" fmla="*/ 33 w 171"/>
                      <a:gd name="T39" fmla="*/ 66 h 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1"/>
                      <a:gd name="T61" fmla="*/ 0 h 92"/>
                      <a:gd name="T62" fmla="*/ 171 w 171"/>
                      <a:gd name="T63" fmla="*/ 92 h 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1" h="92">
                        <a:moveTo>
                          <a:pt x="33" y="66"/>
                        </a:moveTo>
                        <a:lnTo>
                          <a:pt x="33" y="66"/>
                        </a:lnTo>
                        <a:lnTo>
                          <a:pt x="79" y="79"/>
                        </a:lnTo>
                        <a:lnTo>
                          <a:pt x="118" y="92"/>
                        </a:lnTo>
                        <a:lnTo>
                          <a:pt x="151" y="92"/>
                        </a:lnTo>
                        <a:lnTo>
                          <a:pt x="164" y="92"/>
                        </a:lnTo>
                        <a:lnTo>
                          <a:pt x="171" y="85"/>
                        </a:lnTo>
                        <a:lnTo>
                          <a:pt x="157" y="72"/>
                        </a:lnTo>
                        <a:lnTo>
                          <a:pt x="105" y="39"/>
                        </a:lnTo>
                        <a:lnTo>
                          <a:pt x="66" y="13"/>
                        </a:lnTo>
                        <a:lnTo>
                          <a:pt x="33" y="0"/>
                        </a:lnTo>
                        <a:lnTo>
                          <a:pt x="13" y="0"/>
                        </a:lnTo>
                        <a:lnTo>
                          <a:pt x="7" y="13"/>
                        </a:lnTo>
                        <a:lnTo>
                          <a:pt x="0" y="26"/>
                        </a:lnTo>
                        <a:lnTo>
                          <a:pt x="7" y="39"/>
                        </a:lnTo>
                        <a:lnTo>
                          <a:pt x="20" y="52"/>
                        </a:lnTo>
                        <a:lnTo>
                          <a:pt x="33" y="66"/>
                        </a:lnTo>
                        <a:close/>
                      </a:path>
                    </a:pathLst>
                  </a:custGeom>
                  <a:solidFill>
                    <a:srgbClr val="969696"/>
                  </a:solidFill>
                  <a:ln w="9525">
                    <a:noFill/>
                    <a:round/>
                    <a:headEnd/>
                    <a:tailEnd/>
                  </a:ln>
                </p:spPr>
                <p:txBody>
                  <a:bodyPr/>
                  <a:lstStyle/>
                  <a:p>
                    <a:endParaRPr lang="fr-FR"/>
                  </a:p>
                </p:txBody>
              </p:sp>
              <p:sp>
                <p:nvSpPr>
                  <p:cNvPr id="9721" name="Freeform 352"/>
                  <p:cNvSpPr>
                    <a:spLocks noChangeAspect="1"/>
                  </p:cNvSpPr>
                  <p:nvPr/>
                </p:nvSpPr>
                <p:spPr bwMode="auto">
                  <a:xfrm>
                    <a:off x="9782" y="9020"/>
                    <a:ext cx="151" cy="176"/>
                  </a:xfrm>
                  <a:custGeom>
                    <a:avLst/>
                    <a:gdLst>
                      <a:gd name="T0" fmla="*/ 27 w 151"/>
                      <a:gd name="T1" fmla="*/ 137 h 176"/>
                      <a:gd name="T2" fmla="*/ 27 w 151"/>
                      <a:gd name="T3" fmla="*/ 137 h 176"/>
                      <a:gd name="T4" fmla="*/ 86 w 151"/>
                      <a:gd name="T5" fmla="*/ 170 h 176"/>
                      <a:gd name="T6" fmla="*/ 118 w 151"/>
                      <a:gd name="T7" fmla="*/ 176 h 176"/>
                      <a:gd name="T8" fmla="*/ 132 w 151"/>
                      <a:gd name="T9" fmla="*/ 176 h 176"/>
                      <a:gd name="T10" fmla="*/ 138 w 151"/>
                      <a:gd name="T11" fmla="*/ 170 h 176"/>
                      <a:gd name="T12" fmla="*/ 138 w 151"/>
                      <a:gd name="T13" fmla="*/ 170 h 176"/>
                      <a:gd name="T14" fmla="*/ 151 w 151"/>
                      <a:gd name="T15" fmla="*/ 163 h 176"/>
                      <a:gd name="T16" fmla="*/ 151 w 151"/>
                      <a:gd name="T17" fmla="*/ 144 h 176"/>
                      <a:gd name="T18" fmla="*/ 145 w 151"/>
                      <a:gd name="T19" fmla="*/ 98 h 176"/>
                      <a:gd name="T20" fmla="*/ 118 w 151"/>
                      <a:gd name="T21" fmla="*/ 46 h 176"/>
                      <a:gd name="T22" fmla="*/ 105 w 151"/>
                      <a:gd name="T23" fmla="*/ 26 h 176"/>
                      <a:gd name="T24" fmla="*/ 92 w 151"/>
                      <a:gd name="T25" fmla="*/ 13 h 176"/>
                      <a:gd name="T26" fmla="*/ 92 w 151"/>
                      <a:gd name="T27" fmla="*/ 13 h 176"/>
                      <a:gd name="T28" fmla="*/ 73 w 151"/>
                      <a:gd name="T29" fmla="*/ 0 h 176"/>
                      <a:gd name="T30" fmla="*/ 53 w 151"/>
                      <a:gd name="T31" fmla="*/ 0 h 176"/>
                      <a:gd name="T32" fmla="*/ 40 w 151"/>
                      <a:gd name="T33" fmla="*/ 0 h 176"/>
                      <a:gd name="T34" fmla="*/ 33 w 151"/>
                      <a:gd name="T35" fmla="*/ 19 h 176"/>
                      <a:gd name="T36" fmla="*/ 33 w 151"/>
                      <a:gd name="T37" fmla="*/ 19 h 176"/>
                      <a:gd name="T38" fmla="*/ 27 w 151"/>
                      <a:gd name="T39" fmla="*/ 52 h 176"/>
                      <a:gd name="T40" fmla="*/ 14 w 151"/>
                      <a:gd name="T41" fmla="*/ 85 h 176"/>
                      <a:gd name="T42" fmla="*/ 14 w 151"/>
                      <a:gd name="T43" fmla="*/ 85 h 176"/>
                      <a:gd name="T44" fmla="*/ 0 w 151"/>
                      <a:gd name="T45" fmla="*/ 111 h 176"/>
                      <a:gd name="T46" fmla="*/ 0 w 151"/>
                      <a:gd name="T47" fmla="*/ 118 h 176"/>
                      <a:gd name="T48" fmla="*/ 7 w 151"/>
                      <a:gd name="T49" fmla="*/ 131 h 176"/>
                      <a:gd name="T50" fmla="*/ 27 w 151"/>
                      <a:gd name="T51" fmla="*/ 137 h 176"/>
                      <a:gd name="T52" fmla="*/ 27 w 151"/>
                      <a:gd name="T53" fmla="*/ 137 h 1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1"/>
                      <a:gd name="T82" fmla="*/ 0 h 176"/>
                      <a:gd name="T83" fmla="*/ 151 w 151"/>
                      <a:gd name="T84" fmla="*/ 176 h 1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1" h="176">
                        <a:moveTo>
                          <a:pt x="27" y="137"/>
                        </a:moveTo>
                        <a:lnTo>
                          <a:pt x="27" y="137"/>
                        </a:lnTo>
                        <a:lnTo>
                          <a:pt x="86" y="170"/>
                        </a:lnTo>
                        <a:lnTo>
                          <a:pt x="118" y="176"/>
                        </a:lnTo>
                        <a:lnTo>
                          <a:pt x="132" y="176"/>
                        </a:lnTo>
                        <a:lnTo>
                          <a:pt x="138" y="170"/>
                        </a:lnTo>
                        <a:lnTo>
                          <a:pt x="151" y="163"/>
                        </a:lnTo>
                        <a:lnTo>
                          <a:pt x="151" y="144"/>
                        </a:lnTo>
                        <a:lnTo>
                          <a:pt x="145" y="98"/>
                        </a:lnTo>
                        <a:lnTo>
                          <a:pt x="118" y="46"/>
                        </a:lnTo>
                        <a:lnTo>
                          <a:pt x="105" y="26"/>
                        </a:lnTo>
                        <a:lnTo>
                          <a:pt x="92" y="13"/>
                        </a:lnTo>
                        <a:lnTo>
                          <a:pt x="73" y="0"/>
                        </a:lnTo>
                        <a:lnTo>
                          <a:pt x="53" y="0"/>
                        </a:lnTo>
                        <a:lnTo>
                          <a:pt x="40" y="0"/>
                        </a:lnTo>
                        <a:lnTo>
                          <a:pt x="33" y="19"/>
                        </a:lnTo>
                        <a:lnTo>
                          <a:pt x="27" y="52"/>
                        </a:lnTo>
                        <a:lnTo>
                          <a:pt x="14" y="85"/>
                        </a:lnTo>
                        <a:lnTo>
                          <a:pt x="0" y="111"/>
                        </a:lnTo>
                        <a:lnTo>
                          <a:pt x="0" y="118"/>
                        </a:lnTo>
                        <a:lnTo>
                          <a:pt x="7" y="131"/>
                        </a:lnTo>
                        <a:lnTo>
                          <a:pt x="27" y="137"/>
                        </a:lnTo>
                        <a:close/>
                      </a:path>
                    </a:pathLst>
                  </a:custGeom>
                  <a:solidFill>
                    <a:srgbClr val="969696"/>
                  </a:solidFill>
                  <a:ln w="9525">
                    <a:noFill/>
                    <a:round/>
                    <a:headEnd/>
                    <a:tailEnd/>
                  </a:ln>
                </p:spPr>
                <p:txBody>
                  <a:bodyPr/>
                  <a:lstStyle/>
                  <a:p>
                    <a:endParaRPr lang="fr-FR"/>
                  </a:p>
                </p:txBody>
              </p:sp>
            </p:grpSp>
            <p:sp>
              <p:nvSpPr>
                <p:cNvPr id="9716" name="AutoShape 353"/>
                <p:cNvSpPr>
                  <a:spLocks noChangeAspect="1" noChangeArrowheads="1"/>
                </p:cNvSpPr>
                <p:nvPr/>
              </p:nvSpPr>
              <p:spPr bwMode="auto">
                <a:xfrm>
                  <a:off x="7409" y="6373"/>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grpSp>
          <p:grpSp>
            <p:nvGrpSpPr>
              <p:cNvPr id="14" name="Group 354"/>
              <p:cNvGrpSpPr>
                <a:grpSpLocks noChangeAspect="1"/>
              </p:cNvGrpSpPr>
              <p:nvPr/>
            </p:nvGrpSpPr>
            <p:grpSpPr bwMode="auto">
              <a:xfrm flipH="1">
                <a:off x="1437" y="10532"/>
                <a:ext cx="1723" cy="3095"/>
                <a:chOff x="4117" y="5917"/>
                <a:chExt cx="2299" cy="4129"/>
              </a:xfrm>
            </p:grpSpPr>
            <p:grpSp>
              <p:nvGrpSpPr>
                <p:cNvPr id="15" name="Group 355"/>
                <p:cNvGrpSpPr>
                  <a:grpSpLocks noChangeAspect="1"/>
                </p:cNvGrpSpPr>
                <p:nvPr/>
              </p:nvGrpSpPr>
              <p:grpSpPr bwMode="auto">
                <a:xfrm rot="-1208926">
                  <a:off x="5562" y="7055"/>
                  <a:ext cx="854" cy="909"/>
                  <a:chOff x="8437" y="2497"/>
                  <a:chExt cx="854" cy="909"/>
                </a:xfrm>
              </p:grpSpPr>
              <p:sp>
                <p:nvSpPr>
                  <p:cNvPr id="9617" name="Freeform 356"/>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618" name="Freeform 357"/>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619" name="Freeform 358"/>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620" name="Freeform 359"/>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621" name="Freeform 360"/>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622" name="Freeform 361"/>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623" name="Freeform 362"/>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624" name="Freeform 363"/>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519" name="Freeform 364"/>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520" name="Freeform 365"/>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521" name="Freeform 366"/>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522" name="Freeform 367"/>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523" name="Freeform 368"/>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524" name="Freeform 369"/>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525" name="Freeform 370"/>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526" name="Freeform 371"/>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527" name="Freeform 372"/>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528" name="Freeform 373"/>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529" name="Freeform 374"/>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530" name="Freeform 375"/>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531" name="Freeform 376"/>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532" name="Freeform 377"/>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533" name="Freeform 378"/>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534" name="Freeform 379"/>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535" name="Freeform 380"/>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536" name="Freeform 381"/>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537" name="Freeform 382"/>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538" name="Freeform 383"/>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539" name="Freeform 384"/>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540" name="Freeform 385"/>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541" name="Freeform 386"/>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542" name="Freeform 387"/>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543" name="Freeform 388"/>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544" name="Freeform 389"/>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545" name="Freeform 390"/>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546" name="Freeform 391"/>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547" name="Freeform 392"/>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548" name="Freeform 393"/>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549" name="Freeform 394"/>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550" name="Freeform 395"/>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551" name="Freeform 396"/>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552" name="Freeform 397"/>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553" name="Freeform 398"/>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554" name="Freeform 399"/>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555" name="Freeform 400"/>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556" name="Freeform 401"/>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557" name="Freeform 402"/>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558" name="Freeform 403"/>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559" name="Freeform 404"/>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560" name="Freeform 405"/>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561" name="Freeform 406"/>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562" name="Freeform 407"/>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563" name="Freeform 408"/>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564" name="Freeform 409"/>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565" name="Freeform 410"/>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566" name="Freeform 411"/>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567" name="Freeform 412"/>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568" name="Freeform 413"/>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569" name="Freeform 414"/>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570" name="Freeform 415"/>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571" name="Freeform 416"/>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572" name="Freeform 417"/>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573" name="Freeform 418"/>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574" name="Freeform 419"/>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575" name="Freeform 420"/>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576" name="Freeform 421"/>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577" name="Freeform 422"/>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578" name="Freeform 423"/>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579" name="Freeform 424"/>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580" name="Freeform 425"/>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581" name="Freeform 426"/>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582" name="Freeform 427"/>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583" name="Freeform 428"/>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584" name="Freeform 429"/>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585" name="Freeform 430"/>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586" name="Freeform 431"/>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587" name="Freeform 432"/>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588" name="Freeform 433"/>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589" name="Freeform 434"/>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590" name="Freeform 435"/>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591" name="Freeform 436"/>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592" name="Freeform 437"/>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593" name="Freeform 438"/>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594" name="Freeform 439"/>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595" name="Freeform 440"/>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596" name="Freeform 441"/>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597" name="Freeform 442"/>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598" name="Freeform 443"/>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599" name="Freeform 444"/>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600" name="Freeform 445"/>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601" name="Freeform 446"/>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602" name="Freeform 447"/>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603" name="Freeform 448"/>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604" name="Freeform 449"/>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16" name="Group 450"/>
                <p:cNvGrpSpPr>
                  <a:grpSpLocks noChangeAspect="1"/>
                </p:cNvGrpSpPr>
                <p:nvPr/>
              </p:nvGrpSpPr>
              <p:grpSpPr bwMode="auto">
                <a:xfrm rot="7302908">
                  <a:off x="4244" y="5790"/>
                  <a:ext cx="584" cy="838"/>
                  <a:chOff x="6997" y="9337"/>
                  <a:chExt cx="577" cy="877"/>
                </a:xfrm>
              </p:grpSpPr>
              <p:sp>
                <p:nvSpPr>
                  <p:cNvPr id="9608" name="Freeform 451"/>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609" name="Freeform 452"/>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610" name="Freeform 453"/>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611" name="Freeform 454"/>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612" name="Freeform 455"/>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613" name="Freeform 456"/>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614" name="Freeform 457"/>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615" name="Freeform 458"/>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616" name="Freeform 459"/>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606" name="AutoShape 460"/>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607" name="Freeform 461"/>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492" name="Line 462"/>
              <p:cNvSpPr>
                <a:spLocks noChangeAspect="1" noChangeShapeType="1"/>
              </p:cNvSpPr>
              <p:nvPr/>
            </p:nvSpPr>
            <p:spPr bwMode="auto">
              <a:xfrm flipV="1">
                <a:off x="1417" y="9694"/>
                <a:ext cx="5043" cy="3"/>
              </a:xfrm>
              <a:prstGeom prst="line">
                <a:avLst/>
              </a:prstGeom>
              <a:noFill/>
              <a:ln w="25400">
                <a:solidFill>
                  <a:srgbClr val="0000FF"/>
                </a:solidFill>
                <a:round/>
                <a:headEnd/>
                <a:tailEnd/>
              </a:ln>
            </p:spPr>
            <p:txBody>
              <a:bodyPr/>
              <a:lstStyle/>
              <a:p>
                <a:endParaRPr lang="fr-FR"/>
              </a:p>
            </p:txBody>
          </p:sp>
          <p:sp>
            <p:nvSpPr>
              <p:cNvPr id="9493" name="Line 463"/>
              <p:cNvSpPr>
                <a:spLocks noChangeAspect="1" noChangeShapeType="1"/>
              </p:cNvSpPr>
              <p:nvPr/>
            </p:nvSpPr>
            <p:spPr bwMode="auto">
              <a:xfrm>
                <a:off x="1417" y="9877"/>
                <a:ext cx="5043" cy="3"/>
              </a:xfrm>
              <a:prstGeom prst="line">
                <a:avLst/>
              </a:prstGeom>
              <a:noFill/>
              <a:ln w="25400">
                <a:solidFill>
                  <a:srgbClr val="FF0000"/>
                </a:solidFill>
                <a:round/>
                <a:headEnd/>
                <a:tailEnd/>
              </a:ln>
            </p:spPr>
            <p:txBody>
              <a:bodyPr/>
              <a:lstStyle/>
              <a:p>
                <a:endParaRPr lang="fr-FR"/>
              </a:p>
            </p:txBody>
          </p:sp>
          <p:grpSp>
            <p:nvGrpSpPr>
              <p:cNvPr id="17" name="Group 464"/>
              <p:cNvGrpSpPr>
                <a:grpSpLocks noChangeAspect="1"/>
              </p:cNvGrpSpPr>
              <p:nvPr/>
            </p:nvGrpSpPr>
            <p:grpSpPr bwMode="auto">
              <a:xfrm>
                <a:off x="3037" y="9723"/>
                <a:ext cx="900" cy="1054"/>
                <a:chOff x="3397" y="9723"/>
                <a:chExt cx="900" cy="1054"/>
              </a:xfrm>
            </p:grpSpPr>
            <p:sp>
              <p:nvSpPr>
                <p:cNvPr id="9507" name="Rectangle 465"/>
                <p:cNvSpPr>
                  <a:spLocks noChangeAspect="1" noChangeArrowheads="1"/>
                </p:cNvSpPr>
                <p:nvPr/>
              </p:nvSpPr>
              <p:spPr bwMode="auto">
                <a:xfrm>
                  <a:off x="3397" y="10237"/>
                  <a:ext cx="900" cy="540"/>
                </a:xfrm>
                <a:prstGeom prst="rect">
                  <a:avLst/>
                </a:prstGeom>
                <a:solidFill>
                  <a:srgbClr val="FFFFFF"/>
                </a:solidFill>
                <a:ln w="9525">
                  <a:solidFill>
                    <a:srgbClr val="000000"/>
                  </a:solidFill>
                  <a:miter lim="800000"/>
                  <a:headEnd/>
                  <a:tailEnd/>
                </a:ln>
              </p:spPr>
              <p:txBody>
                <a:bodyPr/>
                <a:lstStyle/>
                <a:p>
                  <a:endParaRPr lang="fr-FR"/>
                </a:p>
              </p:txBody>
            </p:sp>
            <p:sp>
              <p:nvSpPr>
                <p:cNvPr id="9508" name="Line 466"/>
                <p:cNvSpPr>
                  <a:spLocks noChangeAspect="1" noChangeShapeType="1"/>
                </p:cNvSpPr>
                <p:nvPr/>
              </p:nvSpPr>
              <p:spPr bwMode="auto">
                <a:xfrm>
                  <a:off x="3757" y="9880"/>
                  <a:ext cx="10" cy="447"/>
                </a:xfrm>
                <a:prstGeom prst="line">
                  <a:avLst/>
                </a:prstGeom>
                <a:noFill/>
                <a:ln w="19050">
                  <a:solidFill>
                    <a:srgbClr val="FF0000"/>
                  </a:solidFill>
                  <a:round/>
                  <a:headEnd/>
                  <a:tailEnd/>
                </a:ln>
              </p:spPr>
              <p:txBody>
                <a:bodyPr/>
                <a:lstStyle/>
                <a:p>
                  <a:endParaRPr lang="fr-FR"/>
                </a:p>
              </p:txBody>
            </p:sp>
            <p:sp>
              <p:nvSpPr>
                <p:cNvPr id="9509" name="Line 467"/>
                <p:cNvSpPr>
                  <a:spLocks noChangeAspect="1" noChangeShapeType="1"/>
                </p:cNvSpPr>
                <p:nvPr/>
              </p:nvSpPr>
              <p:spPr bwMode="auto">
                <a:xfrm>
                  <a:off x="3934" y="9723"/>
                  <a:ext cx="10" cy="602"/>
                </a:xfrm>
                <a:prstGeom prst="line">
                  <a:avLst/>
                </a:prstGeom>
                <a:noFill/>
                <a:ln w="19050">
                  <a:solidFill>
                    <a:srgbClr val="0000FF"/>
                  </a:solidFill>
                  <a:round/>
                  <a:headEnd/>
                  <a:tailEnd/>
                </a:ln>
              </p:spPr>
              <p:txBody>
                <a:bodyPr/>
                <a:lstStyle/>
                <a:p>
                  <a:endParaRPr lang="fr-FR"/>
                </a:p>
              </p:txBody>
            </p:sp>
            <p:sp>
              <p:nvSpPr>
                <p:cNvPr id="9510" name="Line 468"/>
                <p:cNvSpPr>
                  <a:spLocks noChangeAspect="1" noChangeShapeType="1"/>
                </p:cNvSpPr>
                <p:nvPr/>
              </p:nvSpPr>
              <p:spPr bwMode="auto">
                <a:xfrm>
                  <a:off x="3526" y="10511"/>
                  <a:ext cx="313" cy="4"/>
                </a:xfrm>
                <a:prstGeom prst="line">
                  <a:avLst/>
                </a:prstGeom>
                <a:noFill/>
                <a:ln w="19050">
                  <a:solidFill>
                    <a:srgbClr val="FF0000"/>
                  </a:solidFill>
                  <a:round/>
                  <a:headEnd/>
                  <a:tailEnd/>
                </a:ln>
              </p:spPr>
              <p:txBody>
                <a:bodyPr/>
                <a:lstStyle/>
                <a:p>
                  <a:endParaRPr lang="fr-FR"/>
                </a:p>
              </p:txBody>
            </p:sp>
            <p:sp>
              <p:nvSpPr>
                <p:cNvPr id="9511" name="Line 469"/>
                <p:cNvSpPr>
                  <a:spLocks noChangeAspect="1" noChangeShapeType="1"/>
                </p:cNvSpPr>
                <p:nvPr/>
              </p:nvSpPr>
              <p:spPr bwMode="auto">
                <a:xfrm>
                  <a:off x="3536" y="10341"/>
                  <a:ext cx="0" cy="180"/>
                </a:xfrm>
                <a:prstGeom prst="line">
                  <a:avLst/>
                </a:prstGeom>
                <a:noFill/>
                <a:ln w="19050">
                  <a:solidFill>
                    <a:srgbClr val="FF0000"/>
                  </a:solidFill>
                  <a:round/>
                  <a:headEnd/>
                  <a:tailEnd/>
                </a:ln>
              </p:spPr>
              <p:txBody>
                <a:bodyPr/>
                <a:lstStyle/>
                <a:p>
                  <a:endParaRPr lang="fr-FR"/>
                </a:p>
              </p:txBody>
            </p:sp>
            <p:sp>
              <p:nvSpPr>
                <p:cNvPr id="9512" name="Line 470"/>
                <p:cNvSpPr>
                  <a:spLocks noChangeAspect="1" noChangeShapeType="1"/>
                </p:cNvSpPr>
                <p:nvPr/>
              </p:nvSpPr>
              <p:spPr bwMode="auto">
                <a:xfrm>
                  <a:off x="4178" y="10339"/>
                  <a:ext cx="0" cy="180"/>
                </a:xfrm>
                <a:prstGeom prst="line">
                  <a:avLst/>
                </a:prstGeom>
                <a:noFill/>
                <a:ln w="19050">
                  <a:solidFill>
                    <a:srgbClr val="0000FF"/>
                  </a:solidFill>
                  <a:round/>
                  <a:headEnd/>
                  <a:tailEnd/>
                </a:ln>
              </p:spPr>
              <p:txBody>
                <a:bodyPr/>
                <a:lstStyle/>
                <a:p>
                  <a:endParaRPr lang="fr-FR"/>
                </a:p>
              </p:txBody>
            </p:sp>
            <p:sp>
              <p:nvSpPr>
                <p:cNvPr id="9513" name="Line 471"/>
                <p:cNvSpPr>
                  <a:spLocks noChangeAspect="1" noChangeShapeType="1"/>
                </p:cNvSpPr>
                <p:nvPr/>
              </p:nvSpPr>
              <p:spPr bwMode="auto">
                <a:xfrm>
                  <a:off x="3514" y="10328"/>
                  <a:ext cx="272" cy="1"/>
                </a:xfrm>
                <a:prstGeom prst="line">
                  <a:avLst/>
                </a:prstGeom>
                <a:noFill/>
                <a:ln w="19050">
                  <a:solidFill>
                    <a:srgbClr val="FF0000"/>
                  </a:solidFill>
                  <a:round/>
                  <a:headEnd/>
                  <a:tailEnd/>
                </a:ln>
              </p:spPr>
              <p:txBody>
                <a:bodyPr/>
                <a:lstStyle/>
                <a:p>
                  <a:endParaRPr lang="fr-FR"/>
                </a:p>
              </p:txBody>
            </p:sp>
            <p:sp>
              <p:nvSpPr>
                <p:cNvPr id="9514" name="Line 472"/>
                <p:cNvSpPr>
                  <a:spLocks noChangeAspect="1" noChangeShapeType="1"/>
                </p:cNvSpPr>
                <p:nvPr/>
              </p:nvSpPr>
              <p:spPr bwMode="auto">
                <a:xfrm>
                  <a:off x="3924" y="10328"/>
                  <a:ext cx="272" cy="1"/>
                </a:xfrm>
                <a:prstGeom prst="line">
                  <a:avLst/>
                </a:prstGeom>
                <a:noFill/>
                <a:ln w="19050">
                  <a:solidFill>
                    <a:srgbClr val="0000FF"/>
                  </a:solidFill>
                  <a:round/>
                  <a:headEnd/>
                  <a:tailEnd/>
                </a:ln>
              </p:spPr>
              <p:txBody>
                <a:bodyPr/>
                <a:lstStyle/>
                <a:p>
                  <a:endParaRPr lang="fr-FR"/>
                </a:p>
              </p:txBody>
            </p:sp>
            <p:sp>
              <p:nvSpPr>
                <p:cNvPr id="9515" name="Line 473"/>
                <p:cNvSpPr>
                  <a:spLocks noChangeAspect="1" noChangeShapeType="1"/>
                </p:cNvSpPr>
                <p:nvPr/>
              </p:nvSpPr>
              <p:spPr bwMode="auto">
                <a:xfrm>
                  <a:off x="3885" y="10505"/>
                  <a:ext cx="313" cy="4"/>
                </a:xfrm>
                <a:prstGeom prst="line">
                  <a:avLst/>
                </a:prstGeom>
                <a:noFill/>
                <a:ln w="19050">
                  <a:solidFill>
                    <a:srgbClr val="0000FF"/>
                  </a:solidFill>
                  <a:round/>
                  <a:headEnd/>
                  <a:tailEnd/>
                </a:ln>
              </p:spPr>
              <p:txBody>
                <a:bodyPr/>
                <a:lstStyle/>
                <a:p>
                  <a:endParaRPr lang="fr-FR"/>
                </a:p>
              </p:txBody>
            </p:sp>
            <p:sp>
              <p:nvSpPr>
                <p:cNvPr id="9516" name="Rectangle 474"/>
                <p:cNvSpPr>
                  <a:spLocks noChangeAspect="1" noChangeArrowheads="1"/>
                </p:cNvSpPr>
                <p:nvPr/>
              </p:nvSpPr>
              <p:spPr bwMode="auto">
                <a:xfrm>
                  <a:off x="3629" y="10420"/>
                  <a:ext cx="447" cy="190"/>
                </a:xfrm>
                <a:prstGeom prst="rect">
                  <a:avLst/>
                </a:prstGeom>
                <a:solidFill>
                  <a:srgbClr val="808080"/>
                </a:solidFill>
                <a:ln w="9525">
                  <a:solidFill>
                    <a:srgbClr val="808080"/>
                  </a:solidFill>
                  <a:miter lim="800000"/>
                  <a:headEnd/>
                  <a:tailEnd/>
                </a:ln>
              </p:spPr>
              <p:txBody>
                <a:bodyPr/>
                <a:lstStyle/>
                <a:p>
                  <a:endParaRPr lang="fr-FR"/>
                </a:p>
              </p:txBody>
            </p:sp>
            <p:sp>
              <p:nvSpPr>
                <p:cNvPr id="9517" name="AutoShape 475"/>
                <p:cNvSpPr>
                  <a:spLocks noChangeAspect="1" noChangeArrowheads="1"/>
                </p:cNvSpPr>
                <p:nvPr/>
              </p:nvSpPr>
              <p:spPr bwMode="auto">
                <a:xfrm flipH="1">
                  <a:off x="3417" y="10567"/>
                  <a:ext cx="180" cy="180"/>
                </a:xfrm>
                <a:prstGeom prst="lightningBolt">
                  <a:avLst/>
                </a:prstGeom>
                <a:solidFill>
                  <a:srgbClr val="FFFF00"/>
                </a:solidFill>
                <a:ln w="3175">
                  <a:solidFill>
                    <a:srgbClr val="000000"/>
                  </a:solidFill>
                  <a:miter lim="800000"/>
                  <a:headEnd/>
                  <a:tailEnd/>
                </a:ln>
              </p:spPr>
              <p:txBody>
                <a:bodyPr/>
                <a:lstStyle/>
                <a:p>
                  <a:endParaRPr lang="fr-FR"/>
                </a:p>
              </p:txBody>
            </p:sp>
          </p:grpSp>
          <p:grpSp>
            <p:nvGrpSpPr>
              <p:cNvPr id="18" name="Group 476"/>
              <p:cNvGrpSpPr>
                <a:grpSpLocks noChangeAspect="1"/>
              </p:cNvGrpSpPr>
              <p:nvPr/>
            </p:nvGrpSpPr>
            <p:grpSpPr bwMode="auto">
              <a:xfrm>
                <a:off x="5567" y="9723"/>
                <a:ext cx="900" cy="1054"/>
                <a:chOff x="3397" y="9723"/>
                <a:chExt cx="900" cy="1054"/>
              </a:xfrm>
            </p:grpSpPr>
            <p:sp>
              <p:nvSpPr>
                <p:cNvPr id="9496" name="Rectangle 477"/>
                <p:cNvSpPr>
                  <a:spLocks noChangeAspect="1" noChangeArrowheads="1"/>
                </p:cNvSpPr>
                <p:nvPr/>
              </p:nvSpPr>
              <p:spPr bwMode="auto">
                <a:xfrm>
                  <a:off x="3397" y="10237"/>
                  <a:ext cx="900" cy="540"/>
                </a:xfrm>
                <a:prstGeom prst="rect">
                  <a:avLst/>
                </a:prstGeom>
                <a:solidFill>
                  <a:srgbClr val="FFFFFF"/>
                </a:solidFill>
                <a:ln w="9525">
                  <a:solidFill>
                    <a:srgbClr val="000000"/>
                  </a:solidFill>
                  <a:miter lim="800000"/>
                  <a:headEnd/>
                  <a:tailEnd/>
                </a:ln>
              </p:spPr>
              <p:txBody>
                <a:bodyPr/>
                <a:lstStyle/>
                <a:p>
                  <a:endParaRPr lang="fr-FR"/>
                </a:p>
              </p:txBody>
            </p:sp>
            <p:sp>
              <p:nvSpPr>
                <p:cNvPr id="9497" name="Line 478"/>
                <p:cNvSpPr>
                  <a:spLocks noChangeAspect="1" noChangeShapeType="1"/>
                </p:cNvSpPr>
                <p:nvPr/>
              </p:nvSpPr>
              <p:spPr bwMode="auto">
                <a:xfrm>
                  <a:off x="3757" y="9880"/>
                  <a:ext cx="10" cy="447"/>
                </a:xfrm>
                <a:prstGeom prst="line">
                  <a:avLst/>
                </a:prstGeom>
                <a:noFill/>
                <a:ln w="19050">
                  <a:solidFill>
                    <a:srgbClr val="FF0000"/>
                  </a:solidFill>
                  <a:round/>
                  <a:headEnd/>
                  <a:tailEnd/>
                </a:ln>
              </p:spPr>
              <p:txBody>
                <a:bodyPr/>
                <a:lstStyle/>
                <a:p>
                  <a:endParaRPr lang="fr-FR"/>
                </a:p>
              </p:txBody>
            </p:sp>
            <p:sp>
              <p:nvSpPr>
                <p:cNvPr id="9498" name="Line 479"/>
                <p:cNvSpPr>
                  <a:spLocks noChangeAspect="1" noChangeShapeType="1"/>
                </p:cNvSpPr>
                <p:nvPr/>
              </p:nvSpPr>
              <p:spPr bwMode="auto">
                <a:xfrm>
                  <a:off x="3934" y="9723"/>
                  <a:ext cx="10" cy="602"/>
                </a:xfrm>
                <a:prstGeom prst="line">
                  <a:avLst/>
                </a:prstGeom>
                <a:noFill/>
                <a:ln w="19050">
                  <a:solidFill>
                    <a:srgbClr val="0000FF"/>
                  </a:solidFill>
                  <a:round/>
                  <a:headEnd/>
                  <a:tailEnd/>
                </a:ln>
              </p:spPr>
              <p:txBody>
                <a:bodyPr/>
                <a:lstStyle/>
                <a:p>
                  <a:endParaRPr lang="fr-FR"/>
                </a:p>
              </p:txBody>
            </p:sp>
            <p:sp>
              <p:nvSpPr>
                <p:cNvPr id="9499" name="Line 480"/>
                <p:cNvSpPr>
                  <a:spLocks noChangeAspect="1" noChangeShapeType="1"/>
                </p:cNvSpPr>
                <p:nvPr/>
              </p:nvSpPr>
              <p:spPr bwMode="auto">
                <a:xfrm>
                  <a:off x="3526" y="10511"/>
                  <a:ext cx="313" cy="4"/>
                </a:xfrm>
                <a:prstGeom prst="line">
                  <a:avLst/>
                </a:prstGeom>
                <a:noFill/>
                <a:ln w="19050">
                  <a:solidFill>
                    <a:srgbClr val="FF0000"/>
                  </a:solidFill>
                  <a:round/>
                  <a:headEnd/>
                  <a:tailEnd/>
                </a:ln>
              </p:spPr>
              <p:txBody>
                <a:bodyPr/>
                <a:lstStyle/>
                <a:p>
                  <a:endParaRPr lang="fr-FR"/>
                </a:p>
              </p:txBody>
            </p:sp>
            <p:sp>
              <p:nvSpPr>
                <p:cNvPr id="9500" name="Line 481"/>
                <p:cNvSpPr>
                  <a:spLocks noChangeAspect="1" noChangeShapeType="1"/>
                </p:cNvSpPr>
                <p:nvPr/>
              </p:nvSpPr>
              <p:spPr bwMode="auto">
                <a:xfrm>
                  <a:off x="3536" y="10341"/>
                  <a:ext cx="0" cy="180"/>
                </a:xfrm>
                <a:prstGeom prst="line">
                  <a:avLst/>
                </a:prstGeom>
                <a:noFill/>
                <a:ln w="19050">
                  <a:solidFill>
                    <a:srgbClr val="FF0000"/>
                  </a:solidFill>
                  <a:round/>
                  <a:headEnd/>
                  <a:tailEnd/>
                </a:ln>
              </p:spPr>
              <p:txBody>
                <a:bodyPr/>
                <a:lstStyle/>
                <a:p>
                  <a:endParaRPr lang="fr-FR"/>
                </a:p>
              </p:txBody>
            </p:sp>
            <p:sp>
              <p:nvSpPr>
                <p:cNvPr id="9501" name="Line 482"/>
                <p:cNvSpPr>
                  <a:spLocks noChangeAspect="1" noChangeShapeType="1"/>
                </p:cNvSpPr>
                <p:nvPr/>
              </p:nvSpPr>
              <p:spPr bwMode="auto">
                <a:xfrm>
                  <a:off x="4178" y="10339"/>
                  <a:ext cx="0" cy="180"/>
                </a:xfrm>
                <a:prstGeom prst="line">
                  <a:avLst/>
                </a:prstGeom>
                <a:noFill/>
                <a:ln w="19050">
                  <a:solidFill>
                    <a:srgbClr val="0000FF"/>
                  </a:solidFill>
                  <a:round/>
                  <a:headEnd/>
                  <a:tailEnd/>
                </a:ln>
              </p:spPr>
              <p:txBody>
                <a:bodyPr/>
                <a:lstStyle/>
                <a:p>
                  <a:endParaRPr lang="fr-FR"/>
                </a:p>
              </p:txBody>
            </p:sp>
            <p:sp>
              <p:nvSpPr>
                <p:cNvPr id="9502" name="Line 483"/>
                <p:cNvSpPr>
                  <a:spLocks noChangeAspect="1" noChangeShapeType="1"/>
                </p:cNvSpPr>
                <p:nvPr/>
              </p:nvSpPr>
              <p:spPr bwMode="auto">
                <a:xfrm>
                  <a:off x="3514" y="10328"/>
                  <a:ext cx="272" cy="1"/>
                </a:xfrm>
                <a:prstGeom prst="line">
                  <a:avLst/>
                </a:prstGeom>
                <a:noFill/>
                <a:ln w="19050">
                  <a:solidFill>
                    <a:srgbClr val="FF0000"/>
                  </a:solidFill>
                  <a:round/>
                  <a:headEnd/>
                  <a:tailEnd/>
                </a:ln>
              </p:spPr>
              <p:txBody>
                <a:bodyPr/>
                <a:lstStyle/>
                <a:p>
                  <a:endParaRPr lang="fr-FR"/>
                </a:p>
              </p:txBody>
            </p:sp>
            <p:sp>
              <p:nvSpPr>
                <p:cNvPr id="9503" name="Line 484"/>
                <p:cNvSpPr>
                  <a:spLocks noChangeAspect="1" noChangeShapeType="1"/>
                </p:cNvSpPr>
                <p:nvPr/>
              </p:nvSpPr>
              <p:spPr bwMode="auto">
                <a:xfrm>
                  <a:off x="3924" y="10328"/>
                  <a:ext cx="272" cy="1"/>
                </a:xfrm>
                <a:prstGeom prst="line">
                  <a:avLst/>
                </a:prstGeom>
                <a:noFill/>
                <a:ln w="19050">
                  <a:solidFill>
                    <a:srgbClr val="0000FF"/>
                  </a:solidFill>
                  <a:round/>
                  <a:headEnd/>
                  <a:tailEnd/>
                </a:ln>
              </p:spPr>
              <p:txBody>
                <a:bodyPr/>
                <a:lstStyle/>
                <a:p>
                  <a:endParaRPr lang="fr-FR"/>
                </a:p>
              </p:txBody>
            </p:sp>
            <p:sp>
              <p:nvSpPr>
                <p:cNvPr id="9504" name="Line 485"/>
                <p:cNvSpPr>
                  <a:spLocks noChangeAspect="1" noChangeShapeType="1"/>
                </p:cNvSpPr>
                <p:nvPr/>
              </p:nvSpPr>
              <p:spPr bwMode="auto">
                <a:xfrm>
                  <a:off x="3885" y="10505"/>
                  <a:ext cx="313" cy="4"/>
                </a:xfrm>
                <a:prstGeom prst="line">
                  <a:avLst/>
                </a:prstGeom>
                <a:noFill/>
                <a:ln w="19050">
                  <a:solidFill>
                    <a:srgbClr val="0000FF"/>
                  </a:solidFill>
                  <a:round/>
                  <a:headEnd/>
                  <a:tailEnd/>
                </a:ln>
              </p:spPr>
              <p:txBody>
                <a:bodyPr/>
                <a:lstStyle/>
                <a:p>
                  <a:endParaRPr lang="fr-FR"/>
                </a:p>
              </p:txBody>
            </p:sp>
            <p:sp>
              <p:nvSpPr>
                <p:cNvPr id="9505" name="Rectangle 486"/>
                <p:cNvSpPr>
                  <a:spLocks noChangeAspect="1" noChangeArrowheads="1"/>
                </p:cNvSpPr>
                <p:nvPr/>
              </p:nvSpPr>
              <p:spPr bwMode="auto">
                <a:xfrm>
                  <a:off x="3629" y="10420"/>
                  <a:ext cx="447" cy="190"/>
                </a:xfrm>
                <a:prstGeom prst="rect">
                  <a:avLst/>
                </a:prstGeom>
                <a:solidFill>
                  <a:srgbClr val="808080"/>
                </a:solidFill>
                <a:ln w="9525">
                  <a:solidFill>
                    <a:srgbClr val="808080"/>
                  </a:solidFill>
                  <a:miter lim="800000"/>
                  <a:headEnd/>
                  <a:tailEnd/>
                </a:ln>
              </p:spPr>
              <p:txBody>
                <a:bodyPr/>
                <a:lstStyle/>
                <a:p>
                  <a:endParaRPr lang="fr-FR"/>
                </a:p>
              </p:txBody>
            </p:sp>
            <p:sp>
              <p:nvSpPr>
                <p:cNvPr id="9506" name="AutoShape 487"/>
                <p:cNvSpPr>
                  <a:spLocks noChangeAspect="1" noChangeArrowheads="1"/>
                </p:cNvSpPr>
                <p:nvPr/>
              </p:nvSpPr>
              <p:spPr bwMode="auto">
                <a:xfrm flipH="1">
                  <a:off x="3417" y="10567"/>
                  <a:ext cx="180" cy="180"/>
                </a:xfrm>
                <a:prstGeom prst="lightningBolt">
                  <a:avLst/>
                </a:prstGeom>
                <a:solidFill>
                  <a:srgbClr val="FFFF00"/>
                </a:solidFill>
                <a:ln w="3175">
                  <a:solidFill>
                    <a:srgbClr val="000000"/>
                  </a:solidFill>
                  <a:miter lim="800000"/>
                  <a:headEnd/>
                  <a:tailEnd/>
                </a:ln>
              </p:spPr>
              <p:txBody>
                <a:bodyPr/>
                <a:lstStyle/>
                <a:p>
                  <a:endParaRPr lang="fr-FR"/>
                </a:p>
              </p:txBody>
            </p:sp>
          </p:grpSp>
        </p:grpSp>
        <p:sp>
          <p:nvSpPr>
            <p:cNvPr id="9486" name="Text Box 489"/>
            <p:cNvSpPr txBox="1">
              <a:spLocks noChangeArrowheads="1"/>
            </p:cNvSpPr>
            <p:nvPr/>
          </p:nvSpPr>
          <p:spPr bwMode="auto">
            <a:xfrm>
              <a:off x="3427" y="1572"/>
              <a:ext cx="441" cy="195"/>
            </a:xfrm>
            <a:prstGeom prst="rect">
              <a:avLst/>
            </a:prstGeom>
            <a:noFill/>
            <a:ln w="9525">
              <a:noFill/>
              <a:miter lim="800000"/>
              <a:headEnd/>
              <a:tailEnd/>
            </a:ln>
          </p:spPr>
          <p:txBody>
            <a:bodyPr/>
            <a:lstStyle/>
            <a:p>
              <a:pPr algn="ctr"/>
              <a:r>
                <a:rPr lang="fr-FR" sz="1200">
                  <a:solidFill>
                    <a:srgbClr val="FF0000"/>
                  </a:solidFill>
                </a:rPr>
                <a:t>Phase</a:t>
              </a:r>
              <a:endParaRPr lang="fr-FR" sz="1200"/>
            </a:p>
          </p:txBody>
        </p:sp>
        <p:sp>
          <p:nvSpPr>
            <p:cNvPr id="9487" name="Text Box 492"/>
            <p:cNvSpPr txBox="1">
              <a:spLocks noChangeArrowheads="1"/>
            </p:cNvSpPr>
            <p:nvPr/>
          </p:nvSpPr>
          <p:spPr bwMode="auto">
            <a:xfrm>
              <a:off x="3428" y="1344"/>
              <a:ext cx="441" cy="195"/>
            </a:xfrm>
            <a:prstGeom prst="rect">
              <a:avLst/>
            </a:prstGeom>
            <a:noFill/>
            <a:ln w="9525">
              <a:noFill/>
              <a:miter lim="800000"/>
              <a:headEnd/>
              <a:tailEnd/>
            </a:ln>
          </p:spPr>
          <p:txBody>
            <a:bodyPr/>
            <a:lstStyle/>
            <a:p>
              <a:pPr algn="ctr"/>
              <a:r>
                <a:rPr lang="fr-FR" sz="1200">
                  <a:solidFill>
                    <a:srgbClr val="0000FF"/>
                  </a:solidFill>
                </a:rPr>
                <a:t>Neutre</a:t>
              </a:r>
              <a:endParaRPr lang="fr-FR" sz="1200"/>
            </a:p>
          </p:txBody>
        </p:sp>
        <p:sp>
          <p:nvSpPr>
            <p:cNvPr id="9488" name="Text Box 495"/>
            <p:cNvSpPr txBox="1">
              <a:spLocks noChangeArrowheads="1"/>
            </p:cNvSpPr>
            <p:nvPr/>
          </p:nvSpPr>
          <p:spPr bwMode="auto">
            <a:xfrm>
              <a:off x="5115" y="3048"/>
              <a:ext cx="441" cy="195"/>
            </a:xfrm>
            <a:prstGeom prst="rect">
              <a:avLst/>
            </a:prstGeom>
            <a:noFill/>
            <a:ln w="9525">
              <a:noFill/>
              <a:miter lim="800000"/>
              <a:headEnd/>
              <a:tailEnd/>
            </a:ln>
          </p:spPr>
          <p:txBody>
            <a:bodyPr/>
            <a:lstStyle/>
            <a:p>
              <a:pPr algn="ctr"/>
              <a:r>
                <a:rPr lang="fr-FR" sz="1200">
                  <a:solidFill>
                    <a:srgbClr val="339966"/>
                  </a:solidFill>
                </a:rPr>
                <a:t>Terre</a:t>
              </a:r>
              <a:endParaRPr lang="fr-FR" sz="1200"/>
            </a:p>
          </p:txBody>
        </p:sp>
      </p:grpSp>
      <p:grpSp>
        <p:nvGrpSpPr>
          <p:cNvPr id="19" name="Group 623"/>
          <p:cNvGrpSpPr>
            <a:grpSpLocks/>
          </p:cNvGrpSpPr>
          <p:nvPr/>
        </p:nvGrpSpPr>
        <p:grpSpPr bwMode="auto">
          <a:xfrm>
            <a:off x="2200275" y="2520950"/>
            <a:ext cx="2876550" cy="2492375"/>
            <a:chOff x="1386" y="1588"/>
            <a:chExt cx="1812" cy="1705"/>
          </a:xfrm>
        </p:grpSpPr>
        <p:grpSp>
          <p:nvGrpSpPr>
            <p:cNvPr id="20" name="Group 134"/>
            <p:cNvGrpSpPr>
              <a:grpSpLocks noChangeAspect="1"/>
            </p:cNvGrpSpPr>
            <p:nvPr/>
          </p:nvGrpSpPr>
          <p:grpSpPr bwMode="auto">
            <a:xfrm>
              <a:off x="1558" y="1870"/>
              <a:ext cx="685" cy="1359"/>
              <a:chOff x="4117" y="5917"/>
              <a:chExt cx="2299" cy="4129"/>
            </a:xfrm>
          </p:grpSpPr>
          <p:grpSp>
            <p:nvGrpSpPr>
              <p:cNvPr id="21" name="Group 135"/>
              <p:cNvGrpSpPr>
                <a:grpSpLocks noChangeAspect="1"/>
              </p:cNvGrpSpPr>
              <p:nvPr/>
            </p:nvGrpSpPr>
            <p:grpSpPr bwMode="auto">
              <a:xfrm rot="-1208926">
                <a:off x="5562" y="7055"/>
                <a:ext cx="854" cy="909"/>
                <a:chOff x="8437" y="2497"/>
                <a:chExt cx="854" cy="909"/>
              </a:xfrm>
            </p:grpSpPr>
            <p:sp>
              <p:nvSpPr>
                <p:cNvPr id="9477" name="Freeform 136"/>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478" name="Freeform 137"/>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479" name="Freeform 138"/>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480" name="Freeform 139"/>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481" name="Freeform 140"/>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482" name="Freeform 141"/>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483" name="Freeform 142"/>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484" name="Freeform 143"/>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379" name="Freeform 144"/>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380" name="Freeform 145"/>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381" name="Freeform 146"/>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382" name="Freeform 147"/>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383" name="Freeform 148"/>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384" name="Freeform 149"/>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385" name="Freeform 150"/>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386" name="Freeform 151"/>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387" name="Freeform 152"/>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388" name="Freeform 153"/>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389" name="Freeform 154"/>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390" name="Freeform 155"/>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391" name="Freeform 156"/>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392" name="Freeform 157"/>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393" name="Freeform 158"/>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394" name="Freeform 159"/>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395" name="Freeform 160"/>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396" name="Freeform 161"/>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397" name="Freeform 162"/>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398" name="Freeform 163"/>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399" name="Freeform 164"/>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400" name="Freeform 165"/>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401" name="Freeform 166"/>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402" name="Freeform 167"/>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403" name="Freeform 168"/>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404" name="Freeform 169"/>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405" name="Freeform 170"/>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406" name="Freeform 171"/>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407" name="Freeform 172"/>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408" name="Freeform 173"/>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409" name="Freeform 174"/>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410" name="Freeform 175"/>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411" name="Freeform 176"/>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412" name="Freeform 177"/>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413" name="Freeform 178"/>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414" name="Freeform 179"/>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415" name="Freeform 180"/>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416" name="Freeform 181"/>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417" name="Freeform 182"/>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418" name="Freeform 183"/>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419" name="Freeform 184"/>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420" name="Freeform 185"/>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421" name="Freeform 186"/>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422" name="Freeform 187"/>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423" name="Freeform 188"/>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424" name="Freeform 189"/>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425" name="Freeform 190"/>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426" name="Freeform 191"/>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427" name="Freeform 192"/>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428" name="Freeform 193"/>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429" name="Freeform 194"/>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430" name="Freeform 195"/>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431" name="Freeform 196"/>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432" name="Freeform 197"/>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433" name="Freeform 198"/>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434" name="Freeform 199"/>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435" name="Freeform 200"/>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436" name="Freeform 201"/>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437" name="Freeform 202"/>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438" name="Freeform 203"/>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439" name="Freeform 204"/>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440" name="Freeform 205"/>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441" name="Freeform 206"/>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442" name="Freeform 207"/>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443" name="Freeform 208"/>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444" name="Freeform 209"/>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445" name="Freeform 210"/>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446" name="Freeform 211"/>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447" name="Freeform 212"/>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448" name="Freeform 213"/>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449" name="Freeform 214"/>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450" name="Freeform 215"/>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451" name="Freeform 216"/>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452" name="Freeform 217"/>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453" name="Freeform 218"/>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454" name="Freeform 219"/>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455" name="Freeform 220"/>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456" name="Freeform 221"/>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457" name="Freeform 222"/>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458" name="Freeform 223"/>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459" name="Freeform 224"/>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460" name="Freeform 225"/>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461" name="Freeform 226"/>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462" name="Freeform 227"/>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463" name="Freeform 228"/>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464" name="Freeform 229"/>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22" name="Group 230"/>
              <p:cNvGrpSpPr>
                <a:grpSpLocks noChangeAspect="1"/>
              </p:cNvGrpSpPr>
              <p:nvPr/>
            </p:nvGrpSpPr>
            <p:grpSpPr bwMode="auto">
              <a:xfrm rot="7302908">
                <a:off x="4244" y="5790"/>
                <a:ext cx="584" cy="838"/>
                <a:chOff x="6997" y="9337"/>
                <a:chExt cx="577" cy="877"/>
              </a:xfrm>
            </p:grpSpPr>
            <p:sp>
              <p:nvSpPr>
                <p:cNvPr id="9468" name="Freeform 231"/>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469" name="Freeform 232"/>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470" name="Freeform 233"/>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471" name="Freeform 234"/>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472" name="Freeform 235"/>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473" name="Freeform 236"/>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474" name="Freeform 237"/>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475" name="Freeform 238"/>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476" name="Freeform 239"/>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466" name="AutoShape 240"/>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467" name="Freeform 241"/>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246" name="Rectangle 242" descr="Diagonales larges vers le bas"/>
            <p:cNvSpPr>
              <a:spLocks noChangeArrowheads="1"/>
            </p:cNvSpPr>
            <p:nvPr/>
          </p:nvSpPr>
          <p:spPr bwMode="auto">
            <a:xfrm>
              <a:off x="1431" y="3214"/>
              <a:ext cx="1764" cy="79"/>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sp>
          <p:nvSpPr>
            <p:cNvPr id="9247" name="Line 243"/>
            <p:cNvSpPr>
              <a:spLocks noChangeAspect="1" noChangeShapeType="1"/>
            </p:cNvSpPr>
            <p:nvPr/>
          </p:nvSpPr>
          <p:spPr bwMode="auto">
            <a:xfrm>
              <a:off x="1433" y="1844"/>
              <a:ext cx="1272" cy="0"/>
            </a:xfrm>
            <a:prstGeom prst="line">
              <a:avLst/>
            </a:prstGeom>
            <a:noFill/>
            <a:ln w="25400">
              <a:solidFill>
                <a:srgbClr val="FF0000"/>
              </a:solidFill>
              <a:round/>
              <a:headEnd/>
              <a:tailEnd/>
            </a:ln>
          </p:spPr>
          <p:txBody>
            <a:bodyPr/>
            <a:lstStyle/>
            <a:p>
              <a:endParaRPr lang="fr-FR"/>
            </a:p>
          </p:txBody>
        </p:sp>
        <p:sp>
          <p:nvSpPr>
            <p:cNvPr id="9248" name="Line 244"/>
            <p:cNvSpPr>
              <a:spLocks noChangeAspect="1" noChangeShapeType="1"/>
            </p:cNvSpPr>
            <p:nvPr/>
          </p:nvSpPr>
          <p:spPr bwMode="auto">
            <a:xfrm>
              <a:off x="2765" y="1848"/>
              <a:ext cx="431" cy="2"/>
            </a:xfrm>
            <a:prstGeom prst="line">
              <a:avLst/>
            </a:prstGeom>
            <a:noFill/>
            <a:ln w="25400">
              <a:solidFill>
                <a:srgbClr val="FF0000"/>
              </a:solidFill>
              <a:round/>
              <a:headEnd/>
              <a:tailEnd/>
            </a:ln>
          </p:spPr>
          <p:txBody>
            <a:bodyPr/>
            <a:lstStyle/>
            <a:p>
              <a:endParaRPr lang="fr-FR"/>
            </a:p>
          </p:txBody>
        </p:sp>
        <p:sp>
          <p:nvSpPr>
            <p:cNvPr id="9249" name="Text Box 490"/>
            <p:cNvSpPr txBox="1">
              <a:spLocks noChangeArrowheads="1"/>
            </p:cNvSpPr>
            <p:nvPr/>
          </p:nvSpPr>
          <p:spPr bwMode="auto">
            <a:xfrm>
              <a:off x="2105" y="1859"/>
              <a:ext cx="441" cy="195"/>
            </a:xfrm>
            <a:prstGeom prst="rect">
              <a:avLst/>
            </a:prstGeom>
            <a:noFill/>
            <a:ln w="9525">
              <a:noFill/>
              <a:miter lim="800000"/>
              <a:headEnd/>
              <a:tailEnd/>
            </a:ln>
          </p:spPr>
          <p:txBody>
            <a:bodyPr/>
            <a:lstStyle/>
            <a:p>
              <a:pPr algn="ctr"/>
              <a:r>
                <a:rPr lang="fr-FR" sz="1200">
                  <a:solidFill>
                    <a:srgbClr val="FF0000"/>
                  </a:solidFill>
                </a:rPr>
                <a:t>Phase</a:t>
              </a:r>
              <a:endParaRPr lang="fr-FR" sz="1200"/>
            </a:p>
          </p:txBody>
        </p:sp>
        <p:sp>
          <p:nvSpPr>
            <p:cNvPr id="9250" name="Text Box 491"/>
            <p:cNvSpPr txBox="1">
              <a:spLocks noChangeArrowheads="1"/>
            </p:cNvSpPr>
            <p:nvPr/>
          </p:nvSpPr>
          <p:spPr bwMode="auto">
            <a:xfrm>
              <a:off x="2104" y="1588"/>
              <a:ext cx="441" cy="194"/>
            </a:xfrm>
            <a:prstGeom prst="rect">
              <a:avLst/>
            </a:prstGeom>
            <a:noFill/>
            <a:ln w="9525">
              <a:noFill/>
              <a:miter lim="800000"/>
              <a:headEnd/>
              <a:tailEnd/>
            </a:ln>
          </p:spPr>
          <p:txBody>
            <a:bodyPr/>
            <a:lstStyle/>
            <a:p>
              <a:pPr algn="ctr"/>
              <a:r>
                <a:rPr lang="fr-FR" sz="1200">
                  <a:solidFill>
                    <a:srgbClr val="0000FF"/>
                  </a:solidFill>
                </a:rPr>
                <a:t>Neutre</a:t>
              </a:r>
              <a:endParaRPr lang="fr-FR" sz="1200"/>
            </a:p>
          </p:txBody>
        </p:sp>
        <p:sp>
          <p:nvSpPr>
            <p:cNvPr id="9251" name="Text Box 494"/>
            <p:cNvSpPr txBox="1">
              <a:spLocks noChangeArrowheads="1"/>
            </p:cNvSpPr>
            <p:nvPr/>
          </p:nvSpPr>
          <p:spPr bwMode="auto">
            <a:xfrm>
              <a:off x="1386" y="3041"/>
              <a:ext cx="441" cy="196"/>
            </a:xfrm>
            <a:prstGeom prst="rect">
              <a:avLst/>
            </a:prstGeom>
            <a:noFill/>
            <a:ln w="9525">
              <a:noFill/>
              <a:miter lim="800000"/>
              <a:headEnd/>
              <a:tailEnd/>
            </a:ln>
          </p:spPr>
          <p:txBody>
            <a:bodyPr/>
            <a:lstStyle/>
            <a:p>
              <a:pPr algn="ctr"/>
              <a:r>
                <a:rPr lang="fr-FR" sz="1200">
                  <a:solidFill>
                    <a:srgbClr val="339966"/>
                  </a:solidFill>
                </a:rPr>
                <a:t>Terre</a:t>
              </a:r>
              <a:endParaRPr lang="fr-FR" sz="1200"/>
            </a:p>
          </p:txBody>
        </p:sp>
        <p:grpSp>
          <p:nvGrpSpPr>
            <p:cNvPr id="23" name="Group 496"/>
            <p:cNvGrpSpPr>
              <a:grpSpLocks noChangeAspect="1"/>
            </p:cNvGrpSpPr>
            <p:nvPr/>
          </p:nvGrpSpPr>
          <p:grpSpPr bwMode="auto">
            <a:xfrm>
              <a:off x="2632" y="1724"/>
              <a:ext cx="530" cy="1478"/>
              <a:chOff x="5033" y="2639"/>
              <a:chExt cx="1777" cy="4489"/>
            </a:xfrm>
          </p:grpSpPr>
          <p:sp>
            <p:nvSpPr>
              <p:cNvPr id="9257" name="Freeform 497"/>
              <p:cNvSpPr>
                <a:spLocks noChangeAspect="1"/>
              </p:cNvSpPr>
              <p:nvPr/>
            </p:nvSpPr>
            <p:spPr bwMode="auto">
              <a:xfrm>
                <a:off x="5306" y="5116"/>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258" name="Freeform 498"/>
              <p:cNvSpPr>
                <a:spLocks noChangeAspect="1"/>
              </p:cNvSpPr>
              <p:nvPr/>
            </p:nvSpPr>
            <p:spPr bwMode="auto">
              <a:xfrm>
                <a:off x="5493" y="5116"/>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259" name="Freeform 499"/>
              <p:cNvSpPr>
                <a:spLocks noChangeAspect="1"/>
              </p:cNvSpPr>
              <p:nvPr/>
            </p:nvSpPr>
            <p:spPr bwMode="auto">
              <a:xfrm>
                <a:off x="5500" y="5298"/>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260" name="Freeform 500"/>
              <p:cNvSpPr>
                <a:spLocks noChangeAspect="1"/>
              </p:cNvSpPr>
              <p:nvPr/>
            </p:nvSpPr>
            <p:spPr bwMode="auto">
              <a:xfrm>
                <a:off x="5307" y="5804"/>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261" name="Freeform 501"/>
              <p:cNvSpPr>
                <a:spLocks noChangeAspect="1"/>
              </p:cNvSpPr>
              <p:nvPr/>
            </p:nvSpPr>
            <p:spPr bwMode="auto">
              <a:xfrm>
                <a:off x="5305" y="6837"/>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262" name="Freeform 502"/>
              <p:cNvSpPr>
                <a:spLocks noChangeAspect="1"/>
              </p:cNvSpPr>
              <p:nvPr/>
            </p:nvSpPr>
            <p:spPr bwMode="auto">
              <a:xfrm>
                <a:off x="5327" y="7028"/>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263" name="Freeform 503"/>
              <p:cNvSpPr>
                <a:spLocks noChangeAspect="1"/>
              </p:cNvSpPr>
              <p:nvPr/>
            </p:nvSpPr>
            <p:spPr bwMode="auto">
              <a:xfrm>
                <a:off x="5359" y="5854"/>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264" name="Freeform 504"/>
              <p:cNvSpPr>
                <a:spLocks noChangeAspect="1"/>
              </p:cNvSpPr>
              <p:nvPr/>
            </p:nvSpPr>
            <p:spPr bwMode="auto">
              <a:xfrm>
                <a:off x="5430" y="6117"/>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265" name="Freeform 505"/>
              <p:cNvSpPr>
                <a:spLocks noChangeAspect="1"/>
              </p:cNvSpPr>
              <p:nvPr/>
            </p:nvSpPr>
            <p:spPr bwMode="auto">
              <a:xfrm>
                <a:off x="5721" y="5540"/>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266" name="Freeform 506"/>
              <p:cNvSpPr>
                <a:spLocks noChangeAspect="1"/>
              </p:cNvSpPr>
              <p:nvPr/>
            </p:nvSpPr>
            <p:spPr bwMode="auto">
              <a:xfrm>
                <a:off x="5556" y="5753"/>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267" name="Freeform 507"/>
              <p:cNvSpPr>
                <a:spLocks noChangeAspect="1"/>
              </p:cNvSpPr>
              <p:nvPr/>
            </p:nvSpPr>
            <p:spPr bwMode="auto">
              <a:xfrm>
                <a:off x="5604" y="5805"/>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268" name="Freeform 508"/>
              <p:cNvSpPr>
                <a:spLocks noChangeAspect="1"/>
              </p:cNvSpPr>
              <p:nvPr/>
            </p:nvSpPr>
            <p:spPr bwMode="auto">
              <a:xfrm>
                <a:off x="5471" y="5624"/>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269" name="Freeform 509"/>
              <p:cNvSpPr>
                <a:spLocks noChangeAspect="1"/>
              </p:cNvSpPr>
              <p:nvPr/>
            </p:nvSpPr>
            <p:spPr bwMode="auto">
              <a:xfrm>
                <a:off x="5980" y="5047"/>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270" name="Freeform 510"/>
              <p:cNvSpPr>
                <a:spLocks noChangeAspect="1"/>
              </p:cNvSpPr>
              <p:nvPr/>
            </p:nvSpPr>
            <p:spPr bwMode="auto">
              <a:xfrm>
                <a:off x="6131" y="6819"/>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271" name="Freeform 511"/>
              <p:cNvSpPr>
                <a:spLocks noChangeAspect="1"/>
              </p:cNvSpPr>
              <p:nvPr/>
            </p:nvSpPr>
            <p:spPr bwMode="auto">
              <a:xfrm>
                <a:off x="6145" y="6853"/>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272" name="Freeform 512"/>
              <p:cNvSpPr>
                <a:spLocks noChangeAspect="1"/>
              </p:cNvSpPr>
              <p:nvPr/>
            </p:nvSpPr>
            <p:spPr bwMode="auto">
              <a:xfrm>
                <a:off x="6067" y="5862"/>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273" name="Freeform 513"/>
              <p:cNvSpPr>
                <a:spLocks noChangeAspect="1"/>
              </p:cNvSpPr>
              <p:nvPr/>
            </p:nvSpPr>
            <p:spPr bwMode="auto">
              <a:xfrm>
                <a:off x="6067" y="5862"/>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274" name="Freeform 514"/>
              <p:cNvSpPr>
                <a:spLocks noChangeAspect="1"/>
              </p:cNvSpPr>
              <p:nvPr/>
            </p:nvSpPr>
            <p:spPr bwMode="auto">
              <a:xfrm>
                <a:off x="6075" y="5507"/>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275" name="Freeform 515"/>
              <p:cNvSpPr>
                <a:spLocks noChangeAspect="1"/>
              </p:cNvSpPr>
              <p:nvPr/>
            </p:nvSpPr>
            <p:spPr bwMode="auto">
              <a:xfrm>
                <a:off x="6086" y="5577"/>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276" name="Freeform 516"/>
              <p:cNvSpPr>
                <a:spLocks noChangeAspect="1"/>
              </p:cNvSpPr>
              <p:nvPr/>
            </p:nvSpPr>
            <p:spPr bwMode="auto">
              <a:xfrm>
                <a:off x="6214" y="5674"/>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277" name="Freeform 517"/>
              <p:cNvSpPr>
                <a:spLocks noChangeAspect="1"/>
              </p:cNvSpPr>
              <p:nvPr/>
            </p:nvSpPr>
            <p:spPr bwMode="auto">
              <a:xfrm>
                <a:off x="6214" y="6011"/>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278" name="Freeform 518"/>
              <p:cNvSpPr>
                <a:spLocks noChangeAspect="1"/>
              </p:cNvSpPr>
              <p:nvPr/>
            </p:nvSpPr>
            <p:spPr bwMode="auto">
              <a:xfrm>
                <a:off x="6374" y="6043"/>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279" name="Freeform 519"/>
              <p:cNvSpPr>
                <a:spLocks noChangeAspect="1"/>
              </p:cNvSpPr>
              <p:nvPr/>
            </p:nvSpPr>
            <p:spPr bwMode="auto">
              <a:xfrm>
                <a:off x="6283" y="6764"/>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280" name="Freeform 520"/>
              <p:cNvSpPr>
                <a:spLocks noChangeAspect="1"/>
              </p:cNvSpPr>
              <p:nvPr/>
            </p:nvSpPr>
            <p:spPr bwMode="auto">
              <a:xfrm>
                <a:off x="5837" y="3606"/>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281" name="Freeform 521"/>
              <p:cNvSpPr>
                <a:spLocks noChangeAspect="1"/>
              </p:cNvSpPr>
              <p:nvPr/>
            </p:nvSpPr>
            <p:spPr bwMode="auto">
              <a:xfrm>
                <a:off x="5747" y="3030"/>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282" name="Freeform 522"/>
              <p:cNvSpPr>
                <a:spLocks noChangeAspect="1"/>
              </p:cNvSpPr>
              <p:nvPr/>
            </p:nvSpPr>
            <p:spPr bwMode="auto">
              <a:xfrm>
                <a:off x="5748" y="3209"/>
                <a:ext cx="410" cy="428"/>
              </a:xfrm>
              <a:custGeom>
                <a:avLst/>
                <a:gdLst>
                  <a:gd name="T0" fmla="*/ 15 w 1640"/>
                  <a:gd name="T1" fmla="*/ 337 h 1710"/>
                  <a:gd name="T2" fmla="*/ 9 w 1640"/>
                  <a:gd name="T3" fmla="*/ 327 h 1710"/>
                  <a:gd name="T4" fmla="*/ 10 w 1640"/>
                  <a:gd name="T5" fmla="*/ 316 h 1710"/>
                  <a:gd name="T6" fmla="*/ 15 w 1640"/>
                  <a:gd name="T7" fmla="*/ 291 h 1710"/>
                  <a:gd name="T8" fmla="*/ 22 w 1640"/>
                  <a:gd name="T9" fmla="*/ 271 h 1710"/>
                  <a:gd name="T10" fmla="*/ 16 w 1640"/>
                  <a:gd name="T11" fmla="*/ 268 h 1710"/>
                  <a:gd name="T12" fmla="*/ 10 w 1640"/>
                  <a:gd name="T13" fmla="*/ 257 h 1710"/>
                  <a:gd name="T14" fmla="*/ 15 w 1640"/>
                  <a:gd name="T15" fmla="*/ 243 h 1710"/>
                  <a:gd name="T16" fmla="*/ 15 w 1640"/>
                  <a:gd name="T17" fmla="*/ 235 h 1710"/>
                  <a:gd name="T18" fmla="*/ 6 w 1640"/>
                  <a:gd name="T19" fmla="*/ 222 h 1710"/>
                  <a:gd name="T20" fmla="*/ 2 w 1640"/>
                  <a:gd name="T21" fmla="*/ 215 h 1710"/>
                  <a:gd name="T22" fmla="*/ 2 w 1640"/>
                  <a:gd name="T23" fmla="*/ 199 h 1710"/>
                  <a:gd name="T24" fmla="*/ 1 w 1640"/>
                  <a:gd name="T25" fmla="*/ 164 h 1710"/>
                  <a:gd name="T26" fmla="*/ 4 w 1640"/>
                  <a:gd name="T27" fmla="*/ 161 h 1710"/>
                  <a:gd name="T28" fmla="*/ 11 w 1640"/>
                  <a:gd name="T29" fmla="*/ 161 h 1710"/>
                  <a:gd name="T30" fmla="*/ 24 w 1640"/>
                  <a:gd name="T31" fmla="*/ 156 h 1710"/>
                  <a:gd name="T32" fmla="*/ 60 w 1640"/>
                  <a:gd name="T33" fmla="*/ 152 h 1710"/>
                  <a:gd name="T34" fmla="*/ 78 w 1640"/>
                  <a:gd name="T35" fmla="*/ 151 h 1710"/>
                  <a:gd name="T36" fmla="*/ 84 w 1640"/>
                  <a:gd name="T37" fmla="*/ 157 h 1710"/>
                  <a:gd name="T38" fmla="*/ 92 w 1640"/>
                  <a:gd name="T39" fmla="*/ 166 h 1710"/>
                  <a:gd name="T40" fmla="*/ 106 w 1640"/>
                  <a:gd name="T41" fmla="*/ 175 h 1710"/>
                  <a:gd name="T42" fmla="*/ 125 w 1640"/>
                  <a:gd name="T43" fmla="*/ 183 h 1710"/>
                  <a:gd name="T44" fmla="*/ 145 w 1640"/>
                  <a:gd name="T45" fmla="*/ 187 h 1710"/>
                  <a:gd name="T46" fmla="*/ 163 w 1640"/>
                  <a:gd name="T47" fmla="*/ 183 h 1710"/>
                  <a:gd name="T48" fmla="*/ 180 w 1640"/>
                  <a:gd name="T49" fmla="*/ 172 h 1710"/>
                  <a:gd name="T50" fmla="*/ 195 w 1640"/>
                  <a:gd name="T51" fmla="*/ 156 h 1710"/>
                  <a:gd name="T52" fmla="*/ 203 w 1640"/>
                  <a:gd name="T53" fmla="*/ 139 h 1710"/>
                  <a:gd name="T54" fmla="*/ 202 w 1640"/>
                  <a:gd name="T55" fmla="*/ 120 h 1710"/>
                  <a:gd name="T56" fmla="*/ 194 w 1640"/>
                  <a:gd name="T57" fmla="*/ 99 h 1710"/>
                  <a:gd name="T58" fmla="*/ 181 w 1640"/>
                  <a:gd name="T59" fmla="*/ 69 h 1710"/>
                  <a:gd name="T60" fmla="*/ 176 w 1640"/>
                  <a:gd name="T61" fmla="*/ 55 h 1710"/>
                  <a:gd name="T62" fmla="*/ 178 w 1640"/>
                  <a:gd name="T63" fmla="*/ 44 h 1710"/>
                  <a:gd name="T64" fmla="*/ 189 w 1640"/>
                  <a:gd name="T65" fmla="*/ 27 h 1710"/>
                  <a:gd name="T66" fmla="*/ 211 w 1640"/>
                  <a:gd name="T67" fmla="*/ 3 h 1710"/>
                  <a:gd name="T68" fmla="*/ 241 w 1640"/>
                  <a:gd name="T69" fmla="*/ 11 h 1710"/>
                  <a:gd name="T70" fmla="*/ 316 w 1640"/>
                  <a:gd name="T71" fmla="*/ 45 h 1710"/>
                  <a:gd name="T72" fmla="*/ 364 w 1640"/>
                  <a:gd name="T73" fmla="*/ 69 h 1710"/>
                  <a:gd name="T74" fmla="*/ 390 w 1640"/>
                  <a:gd name="T75" fmla="*/ 86 h 1710"/>
                  <a:gd name="T76" fmla="*/ 398 w 1640"/>
                  <a:gd name="T77" fmla="*/ 95 h 1710"/>
                  <a:gd name="T78" fmla="*/ 403 w 1640"/>
                  <a:gd name="T79" fmla="*/ 105 h 1710"/>
                  <a:gd name="T80" fmla="*/ 406 w 1640"/>
                  <a:gd name="T81" fmla="*/ 124 h 1710"/>
                  <a:gd name="T82" fmla="*/ 409 w 1640"/>
                  <a:gd name="T83" fmla="*/ 148 h 1710"/>
                  <a:gd name="T84" fmla="*/ 410 w 1640"/>
                  <a:gd name="T85" fmla="*/ 171 h 1710"/>
                  <a:gd name="T86" fmla="*/ 406 w 1640"/>
                  <a:gd name="T87" fmla="*/ 194 h 1710"/>
                  <a:gd name="T88" fmla="*/ 388 w 1640"/>
                  <a:gd name="T89" fmla="*/ 215 h 1710"/>
                  <a:gd name="T90" fmla="*/ 377 w 1640"/>
                  <a:gd name="T91" fmla="*/ 230 h 1710"/>
                  <a:gd name="T92" fmla="*/ 375 w 1640"/>
                  <a:gd name="T93" fmla="*/ 239 h 1710"/>
                  <a:gd name="T94" fmla="*/ 375 w 1640"/>
                  <a:gd name="T95" fmla="*/ 258 h 1710"/>
                  <a:gd name="T96" fmla="*/ 368 w 1640"/>
                  <a:gd name="T97" fmla="*/ 286 h 1710"/>
                  <a:gd name="T98" fmla="*/ 319 w 1640"/>
                  <a:gd name="T99" fmla="*/ 345 h 1710"/>
                  <a:gd name="T100" fmla="*/ 285 w 1640"/>
                  <a:gd name="T101" fmla="*/ 378 h 1710"/>
                  <a:gd name="T102" fmla="*/ 263 w 1640"/>
                  <a:gd name="T103" fmla="*/ 395 h 1710"/>
                  <a:gd name="T104" fmla="*/ 233 w 1640"/>
                  <a:gd name="T105" fmla="*/ 413 h 1710"/>
                  <a:gd name="T106" fmla="*/ 208 w 1640"/>
                  <a:gd name="T107" fmla="*/ 424 h 1710"/>
                  <a:gd name="T108" fmla="*/ 187 w 1640"/>
                  <a:gd name="T109" fmla="*/ 428 h 1710"/>
                  <a:gd name="T110" fmla="*/ 147 w 1640"/>
                  <a:gd name="T111" fmla="*/ 425 h 1710"/>
                  <a:gd name="T112" fmla="*/ 131 w 1640"/>
                  <a:gd name="T113" fmla="*/ 421 h 1710"/>
                  <a:gd name="T114" fmla="*/ 112 w 1640"/>
                  <a:gd name="T115" fmla="*/ 413 h 1710"/>
                  <a:gd name="T116" fmla="*/ 90 w 1640"/>
                  <a:gd name="T117" fmla="*/ 396 h 1710"/>
                  <a:gd name="T118" fmla="*/ 71 w 1640"/>
                  <a:gd name="T119" fmla="*/ 374 h 1710"/>
                  <a:gd name="T120" fmla="*/ 60 w 1640"/>
                  <a:gd name="T121" fmla="*/ 362 h 1710"/>
                  <a:gd name="T122" fmla="*/ 40 w 1640"/>
                  <a:gd name="T123" fmla="*/ 351 h 1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40"/>
                  <a:gd name="T187" fmla="*/ 0 h 1710"/>
                  <a:gd name="T188" fmla="*/ 1640 w 1640"/>
                  <a:gd name="T189" fmla="*/ 1710 h 1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40" h="1710">
                    <a:moveTo>
                      <a:pt x="86" y="1377"/>
                    </a:moveTo>
                    <a:lnTo>
                      <a:pt x="77" y="1367"/>
                    </a:lnTo>
                    <a:lnTo>
                      <a:pt x="69" y="1358"/>
                    </a:lnTo>
                    <a:lnTo>
                      <a:pt x="59" y="1348"/>
                    </a:lnTo>
                    <a:lnTo>
                      <a:pt x="51" y="1336"/>
                    </a:lnTo>
                    <a:lnTo>
                      <a:pt x="44" y="1325"/>
                    </a:lnTo>
                    <a:lnTo>
                      <a:pt x="38" y="1313"/>
                    </a:lnTo>
                    <a:lnTo>
                      <a:pt x="37" y="1307"/>
                    </a:lnTo>
                    <a:lnTo>
                      <a:pt x="36" y="1301"/>
                    </a:lnTo>
                    <a:lnTo>
                      <a:pt x="35" y="1295"/>
                    </a:lnTo>
                    <a:lnTo>
                      <a:pt x="36" y="1289"/>
                    </a:lnTo>
                    <a:lnTo>
                      <a:pt x="38" y="1264"/>
                    </a:lnTo>
                    <a:lnTo>
                      <a:pt x="43" y="1238"/>
                    </a:lnTo>
                    <a:lnTo>
                      <a:pt x="49" y="1214"/>
                    </a:lnTo>
                    <a:lnTo>
                      <a:pt x="55" y="1188"/>
                    </a:lnTo>
                    <a:lnTo>
                      <a:pt x="62" y="1162"/>
                    </a:lnTo>
                    <a:lnTo>
                      <a:pt x="70" y="1138"/>
                    </a:lnTo>
                    <a:lnTo>
                      <a:pt x="78" y="1112"/>
                    </a:lnTo>
                    <a:lnTo>
                      <a:pt x="86" y="1088"/>
                    </a:lnTo>
                    <a:lnTo>
                      <a:pt x="88" y="1083"/>
                    </a:lnTo>
                    <a:lnTo>
                      <a:pt x="86" y="1078"/>
                    </a:lnTo>
                    <a:lnTo>
                      <a:pt x="83" y="1075"/>
                    </a:lnTo>
                    <a:lnTo>
                      <a:pt x="78" y="1074"/>
                    </a:lnTo>
                    <a:lnTo>
                      <a:pt x="65" y="1070"/>
                    </a:lnTo>
                    <a:lnTo>
                      <a:pt x="52" y="1068"/>
                    </a:lnTo>
                    <a:lnTo>
                      <a:pt x="48" y="1054"/>
                    </a:lnTo>
                    <a:lnTo>
                      <a:pt x="43" y="1041"/>
                    </a:lnTo>
                    <a:lnTo>
                      <a:pt x="38" y="1028"/>
                    </a:lnTo>
                    <a:lnTo>
                      <a:pt x="35" y="1015"/>
                    </a:lnTo>
                    <a:lnTo>
                      <a:pt x="44" y="997"/>
                    </a:lnTo>
                    <a:lnTo>
                      <a:pt x="54" y="981"/>
                    </a:lnTo>
                    <a:lnTo>
                      <a:pt x="62" y="971"/>
                    </a:lnTo>
                    <a:lnTo>
                      <a:pt x="65" y="967"/>
                    </a:lnTo>
                    <a:lnTo>
                      <a:pt x="67" y="962"/>
                    </a:lnTo>
                    <a:lnTo>
                      <a:pt x="65" y="948"/>
                    </a:lnTo>
                    <a:lnTo>
                      <a:pt x="62" y="937"/>
                    </a:lnTo>
                    <a:lnTo>
                      <a:pt x="56" y="926"/>
                    </a:lnTo>
                    <a:lnTo>
                      <a:pt x="47" y="912"/>
                    </a:lnTo>
                    <a:lnTo>
                      <a:pt x="34" y="896"/>
                    </a:lnTo>
                    <a:lnTo>
                      <a:pt x="25" y="888"/>
                    </a:lnTo>
                    <a:lnTo>
                      <a:pt x="20" y="881"/>
                    </a:lnTo>
                    <a:lnTo>
                      <a:pt x="15" y="873"/>
                    </a:lnTo>
                    <a:lnTo>
                      <a:pt x="11" y="866"/>
                    </a:lnTo>
                    <a:lnTo>
                      <a:pt x="9" y="858"/>
                    </a:lnTo>
                    <a:lnTo>
                      <a:pt x="7" y="851"/>
                    </a:lnTo>
                    <a:lnTo>
                      <a:pt x="6" y="843"/>
                    </a:lnTo>
                    <a:lnTo>
                      <a:pt x="4" y="835"/>
                    </a:lnTo>
                    <a:lnTo>
                      <a:pt x="7" y="796"/>
                    </a:lnTo>
                    <a:lnTo>
                      <a:pt x="8" y="744"/>
                    </a:lnTo>
                    <a:lnTo>
                      <a:pt x="8" y="710"/>
                    </a:lnTo>
                    <a:lnTo>
                      <a:pt x="6" y="681"/>
                    </a:lnTo>
                    <a:lnTo>
                      <a:pt x="2" y="654"/>
                    </a:lnTo>
                    <a:lnTo>
                      <a:pt x="0" y="628"/>
                    </a:lnTo>
                    <a:lnTo>
                      <a:pt x="4" y="634"/>
                    </a:lnTo>
                    <a:lnTo>
                      <a:pt x="9" y="639"/>
                    </a:lnTo>
                    <a:lnTo>
                      <a:pt x="15" y="642"/>
                    </a:lnTo>
                    <a:lnTo>
                      <a:pt x="21" y="644"/>
                    </a:lnTo>
                    <a:lnTo>
                      <a:pt x="28" y="646"/>
                    </a:lnTo>
                    <a:lnTo>
                      <a:pt x="36" y="644"/>
                    </a:lnTo>
                    <a:lnTo>
                      <a:pt x="45" y="642"/>
                    </a:lnTo>
                    <a:lnTo>
                      <a:pt x="57" y="636"/>
                    </a:lnTo>
                    <a:lnTo>
                      <a:pt x="67" y="632"/>
                    </a:lnTo>
                    <a:lnTo>
                      <a:pt x="79" y="627"/>
                    </a:lnTo>
                    <a:lnTo>
                      <a:pt x="96" y="624"/>
                    </a:lnTo>
                    <a:lnTo>
                      <a:pt x="115" y="620"/>
                    </a:lnTo>
                    <a:lnTo>
                      <a:pt x="156" y="614"/>
                    </a:lnTo>
                    <a:lnTo>
                      <a:pt x="199" y="610"/>
                    </a:lnTo>
                    <a:lnTo>
                      <a:pt x="240" y="606"/>
                    </a:lnTo>
                    <a:lnTo>
                      <a:pt x="275" y="604"/>
                    </a:lnTo>
                    <a:lnTo>
                      <a:pt x="300" y="603"/>
                    </a:lnTo>
                    <a:lnTo>
                      <a:pt x="309" y="601"/>
                    </a:lnTo>
                    <a:lnTo>
                      <a:pt x="312" y="603"/>
                    </a:lnTo>
                    <a:lnTo>
                      <a:pt x="319" y="607"/>
                    </a:lnTo>
                    <a:lnTo>
                      <a:pt x="323" y="612"/>
                    </a:lnTo>
                    <a:lnTo>
                      <a:pt x="329" y="618"/>
                    </a:lnTo>
                    <a:lnTo>
                      <a:pt x="335" y="627"/>
                    </a:lnTo>
                    <a:lnTo>
                      <a:pt x="342" y="637"/>
                    </a:lnTo>
                    <a:lnTo>
                      <a:pt x="348" y="646"/>
                    </a:lnTo>
                    <a:lnTo>
                      <a:pt x="355" y="653"/>
                    </a:lnTo>
                    <a:lnTo>
                      <a:pt x="366" y="662"/>
                    </a:lnTo>
                    <a:lnTo>
                      <a:pt x="377" y="671"/>
                    </a:lnTo>
                    <a:lnTo>
                      <a:pt x="391" y="681"/>
                    </a:lnTo>
                    <a:lnTo>
                      <a:pt x="407" y="690"/>
                    </a:lnTo>
                    <a:lnTo>
                      <a:pt x="424" y="699"/>
                    </a:lnTo>
                    <a:lnTo>
                      <a:pt x="442" y="709"/>
                    </a:lnTo>
                    <a:lnTo>
                      <a:pt x="461" y="717"/>
                    </a:lnTo>
                    <a:lnTo>
                      <a:pt x="481" y="725"/>
                    </a:lnTo>
                    <a:lnTo>
                      <a:pt x="501" y="732"/>
                    </a:lnTo>
                    <a:lnTo>
                      <a:pt x="521" y="738"/>
                    </a:lnTo>
                    <a:lnTo>
                      <a:pt x="539" y="742"/>
                    </a:lnTo>
                    <a:lnTo>
                      <a:pt x="559" y="745"/>
                    </a:lnTo>
                    <a:lnTo>
                      <a:pt x="578" y="746"/>
                    </a:lnTo>
                    <a:lnTo>
                      <a:pt x="596" y="745"/>
                    </a:lnTo>
                    <a:lnTo>
                      <a:pt x="613" y="741"/>
                    </a:lnTo>
                    <a:lnTo>
                      <a:pt x="631" y="737"/>
                    </a:lnTo>
                    <a:lnTo>
                      <a:pt x="650" y="730"/>
                    </a:lnTo>
                    <a:lnTo>
                      <a:pt x="667" y="721"/>
                    </a:lnTo>
                    <a:lnTo>
                      <a:pt x="686" y="711"/>
                    </a:lnTo>
                    <a:lnTo>
                      <a:pt x="704" y="699"/>
                    </a:lnTo>
                    <a:lnTo>
                      <a:pt x="720" y="686"/>
                    </a:lnTo>
                    <a:lnTo>
                      <a:pt x="736" y="672"/>
                    </a:lnTo>
                    <a:lnTo>
                      <a:pt x="752" y="657"/>
                    </a:lnTo>
                    <a:lnTo>
                      <a:pt x="766" y="642"/>
                    </a:lnTo>
                    <a:lnTo>
                      <a:pt x="779" y="625"/>
                    </a:lnTo>
                    <a:lnTo>
                      <a:pt x="789" y="608"/>
                    </a:lnTo>
                    <a:lnTo>
                      <a:pt x="799" y="591"/>
                    </a:lnTo>
                    <a:lnTo>
                      <a:pt x="806" y="572"/>
                    </a:lnTo>
                    <a:lnTo>
                      <a:pt x="811" y="555"/>
                    </a:lnTo>
                    <a:lnTo>
                      <a:pt x="814" y="536"/>
                    </a:lnTo>
                    <a:lnTo>
                      <a:pt x="814" y="517"/>
                    </a:lnTo>
                    <a:lnTo>
                      <a:pt x="811" y="499"/>
                    </a:lnTo>
                    <a:lnTo>
                      <a:pt x="808" y="479"/>
                    </a:lnTo>
                    <a:lnTo>
                      <a:pt x="802" y="458"/>
                    </a:lnTo>
                    <a:lnTo>
                      <a:pt x="795" y="438"/>
                    </a:lnTo>
                    <a:lnTo>
                      <a:pt x="787" y="417"/>
                    </a:lnTo>
                    <a:lnTo>
                      <a:pt x="777" y="396"/>
                    </a:lnTo>
                    <a:lnTo>
                      <a:pt x="768" y="375"/>
                    </a:lnTo>
                    <a:lnTo>
                      <a:pt x="748" y="334"/>
                    </a:lnTo>
                    <a:lnTo>
                      <a:pt x="730" y="296"/>
                    </a:lnTo>
                    <a:lnTo>
                      <a:pt x="722" y="277"/>
                    </a:lnTo>
                    <a:lnTo>
                      <a:pt x="715" y="259"/>
                    </a:lnTo>
                    <a:lnTo>
                      <a:pt x="709" y="242"/>
                    </a:lnTo>
                    <a:lnTo>
                      <a:pt x="706" y="227"/>
                    </a:lnTo>
                    <a:lnTo>
                      <a:pt x="705" y="219"/>
                    </a:lnTo>
                    <a:lnTo>
                      <a:pt x="705" y="211"/>
                    </a:lnTo>
                    <a:lnTo>
                      <a:pt x="706" y="203"/>
                    </a:lnTo>
                    <a:lnTo>
                      <a:pt x="707" y="194"/>
                    </a:lnTo>
                    <a:lnTo>
                      <a:pt x="713" y="177"/>
                    </a:lnTo>
                    <a:lnTo>
                      <a:pt x="721" y="159"/>
                    </a:lnTo>
                    <a:lnTo>
                      <a:pt x="732" y="141"/>
                    </a:lnTo>
                    <a:lnTo>
                      <a:pt x="743" y="123"/>
                    </a:lnTo>
                    <a:lnTo>
                      <a:pt x="756" y="106"/>
                    </a:lnTo>
                    <a:lnTo>
                      <a:pt x="770" y="88"/>
                    </a:lnTo>
                    <a:lnTo>
                      <a:pt x="799" y="56"/>
                    </a:lnTo>
                    <a:lnTo>
                      <a:pt x="826" y="29"/>
                    </a:lnTo>
                    <a:lnTo>
                      <a:pt x="845" y="10"/>
                    </a:lnTo>
                    <a:lnTo>
                      <a:pt x="856" y="0"/>
                    </a:lnTo>
                    <a:lnTo>
                      <a:pt x="869" y="6"/>
                    </a:lnTo>
                    <a:lnTo>
                      <a:pt x="906" y="21"/>
                    </a:lnTo>
                    <a:lnTo>
                      <a:pt x="964" y="44"/>
                    </a:lnTo>
                    <a:lnTo>
                      <a:pt x="1037" y="75"/>
                    </a:lnTo>
                    <a:lnTo>
                      <a:pt x="1122" y="113"/>
                    </a:lnTo>
                    <a:lnTo>
                      <a:pt x="1215" y="155"/>
                    </a:lnTo>
                    <a:lnTo>
                      <a:pt x="1263" y="178"/>
                    </a:lnTo>
                    <a:lnTo>
                      <a:pt x="1312" y="201"/>
                    </a:lnTo>
                    <a:lnTo>
                      <a:pt x="1362" y="226"/>
                    </a:lnTo>
                    <a:lnTo>
                      <a:pt x="1410" y="250"/>
                    </a:lnTo>
                    <a:lnTo>
                      <a:pt x="1454" y="275"/>
                    </a:lnTo>
                    <a:lnTo>
                      <a:pt x="1492" y="297"/>
                    </a:lnTo>
                    <a:lnTo>
                      <a:pt x="1522" y="317"/>
                    </a:lnTo>
                    <a:lnTo>
                      <a:pt x="1548" y="336"/>
                    </a:lnTo>
                    <a:lnTo>
                      <a:pt x="1559" y="345"/>
                    </a:lnTo>
                    <a:lnTo>
                      <a:pt x="1568" y="354"/>
                    </a:lnTo>
                    <a:lnTo>
                      <a:pt x="1576" y="362"/>
                    </a:lnTo>
                    <a:lnTo>
                      <a:pt x="1585" y="370"/>
                    </a:lnTo>
                    <a:lnTo>
                      <a:pt x="1590" y="379"/>
                    </a:lnTo>
                    <a:lnTo>
                      <a:pt x="1596" y="388"/>
                    </a:lnTo>
                    <a:lnTo>
                      <a:pt x="1601" y="396"/>
                    </a:lnTo>
                    <a:lnTo>
                      <a:pt x="1604" y="404"/>
                    </a:lnTo>
                    <a:lnTo>
                      <a:pt x="1611" y="421"/>
                    </a:lnTo>
                    <a:lnTo>
                      <a:pt x="1615" y="438"/>
                    </a:lnTo>
                    <a:lnTo>
                      <a:pt x="1619" y="456"/>
                    </a:lnTo>
                    <a:lnTo>
                      <a:pt x="1620" y="475"/>
                    </a:lnTo>
                    <a:lnTo>
                      <a:pt x="1622" y="496"/>
                    </a:lnTo>
                    <a:lnTo>
                      <a:pt x="1624" y="519"/>
                    </a:lnTo>
                    <a:lnTo>
                      <a:pt x="1628" y="543"/>
                    </a:lnTo>
                    <a:lnTo>
                      <a:pt x="1633" y="571"/>
                    </a:lnTo>
                    <a:lnTo>
                      <a:pt x="1636" y="590"/>
                    </a:lnTo>
                    <a:lnTo>
                      <a:pt x="1638" y="611"/>
                    </a:lnTo>
                    <a:lnTo>
                      <a:pt x="1640" y="634"/>
                    </a:lnTo>
                    <a:lnTo>
                      <a:pt x="1640" y="657"/>
                    </a:lnTo>
                    <a:lnTo>
                      <a:pt x="1638" y="683"/>
                    </a:lnTo>
                    <a:lnTo>
                      <a:pt x="1637" y="710"/>
                    </a:lnTo>
                    <a:lnTo>
                      <a:pt x="1635" y="738"/>
                    </a:lnTo>
                    <a:lnTo>
                      <a:pt x="1631" y="767"/>
                    </a:lnTo>
                    <a:lnTo>
                      <a:pt x="1623" y="776"/>
                    </a:lnTo>
                    <a:lnTo>
                      <a:pt x="1615" y="786"/>
                    </a:lnTo>
                    <a:lnTo>
                      <a:pt x="1607" y="795"/>
                    </a:lnTo>
                    <a:lnTo>
                      <a:pt x="1599" y="804"/>
                    </a:lnTo>
                    <a:lnTo>
                      <a:pt x="1553" y="858"/>
                    </a:lnTo>
                    <a:lnTo>
                      <a:pt x="1522" y="894"/>
                    </a:lnTo>
                    <a:lnTo>
                      <a:pt x="1518" y="902"/>
                    </a:lnTo>
                    <a:lnTo>
                      <a:pt x="1513" y="910"/>
                    </a:lnTo>
                    <a:lnTo>
                      <a:pt x="1508" y="919"/>
                    </a:lnTo>
                    <a:lnTo>
                      <a:pt x="1505" y="927"/>
                    </a:lnTo>
                    <a:lnTo>
                      <a:pt x="1502" y="935"/>
                    </a:lnTo>
                    <a:lnTo>
                      <a:pt x="1500" y="945"/>
                    </a:lnTo>
                    <a:lnTo>
                      <a:pt x="1498" y="956"/>
                    </a:lnTo>
                    <a:lnTo>
                      <a:pt x="1497" y="969"/>
                    </a:lnTo>
                    <a:lnTo>
                      <a:pt x="1495" y="991"/>
                    </a:lnTo>
                    <a:lnTo>
                      <a:pt x="1495" y="1012"/>
                    </a:lnTo>
                    <a:lnTo>
                      <a:pt x="1498" y="1030"/>
                    </a:lnTo>
                    <a:lnTo>
                      <a:pt x="1501" y="1048"/>
                    </a:lnTo>
                    <a:lnTo>
                      <a:pt x="1508" y="1076"/>
                    </a:lnTo>
                    <a:lnTo>
                      <a:pt x="1514" y="1090"/>
                    </a:lnTo>
                    <a:lnTo>
                      <a:pt x="1471" y="1142"/>
                    </a:lnTo>
                    <a:lnTo>
                      <a:pt x="1421" y="1203"/>
                    </a:lnTo>
                    <a:lnTo>
                      <a:pt x="1365" y="1271"/>
                    </a:lnTo>
                    <a:lnTo>
                      <a:pt x="1305" y="1341"/>
                    </a:lnTo>
                    <a:lnTo>
                      <a:pt x="1274" y="1377"/>
                    </a:lnTo>
                    <a:lnTo>
                      <a:pt x="1241" y="1411"/>
                    </a:lnTo>
                    <a:lnTo>
                      <a:pt x="1208" y="1446"/>
                    </a:lnTo>
                    <a:lnTo>
                      <a:pt x="1174" y="1478"/>
                    </a:lnTo>
                    <a:lnTo>
                      <a:pt x="1139" y="1509"/>
                    </a:lnTo>
                    <a:lnTo>
                      <a:pt x="1105" y="1538"/>
                    </a:lnTo>
                    <a:lnTo>
                      <a:pt x="1087" y="1552"/>
                    </a:lnTo>
                    <a:lnTo>
                      <a:pt x="1070" y="1564"/>
                    </a:lnTo>
                    <a:lnTo>
                      <a:pt x="1051" y="1577"/>
                    </a:lnTo>
                    <a:lnTo>
                      <a:pt x="1033" y="1589"/>
                    </a:lnTo>
                    <a:lnTo>
                      <a:pt x="996" y="1612"/>
                    </a:lnTo>
                    <a:lnTo>
                      <a:pt x="963" y="1632"/>
                    </a:lnTo>
                    <a:lnTo>
                      <a:pt x="932" y="1650"/>
                    </a:lnTo>
                    <a:lnTo>
                      <a:pt x="905" y="1665"/>
                    </a:lnTo>
                    <a:lnTo>
                      <a:pt x="879" y="1678"/>
                    </a:lnTo>
                    <a:lnTo>
                      <a:pt x="856" y="1688"/>
                    </a:lnTo>
                    <a:lnTo>
                      <a:pt x="834" y="1696"/>
                    </a:lnTo>
                    <a:lnTo>
                      <a:pt x="813" y="1702"/>
                    </a:lnTo>
                    <a:lnTo>
                      <a:pt x="790" y="1707"/>
                    </a:lnTo>
                    <a:lnTo>
                      <a:pt x="769" y="1709"/>
                    </a:lnTo>
                    <a:lnTo>
                      <a:pt x="747" y="1710"/>
                    </a:lnTo>
                    <a:lnTo>
                      <a:pt x="723" y="1710"/>
                    </a:lnTo>
                    <a:lnTo>
                      <a:pt x="671" y="1707"/>
                    </a:lnTo>
                    <a:lnTo>
                      <a:pt x="606" y="1700"/>
                    </a:lnTo>
                    <a:lnTo>
                      <a:pt x="589" y="1697"/>
                    </a:lnTo>
                    <a:lnTo>
                      <a:pt x="571" y="1695"/>
                    </a:lnTo>
                    <a:lnTo>
                      <a:pt x="555" y="1690"/>
                    </a:lnTo>
                    <a:lnTo>
                      <a:pt x="538" y="1687"/>
                    </a:lnTo>
                    <a:lnTo>
                      <a:pt x="523" y="1681"/>
                    </a:lnTo>
                    <a:lnTo>
                      <a:pt x="508" y="1676"/>
                    </a:lnTo>
                    <a:lnTo>
                      <a:pt x="492" y="1669"/>
                    </a:lnTo>
                    <a:lnTo>
                      <a:pt x="478" y="1664"/>
                    </a:lnTo>
                    <a:lnTo>
                      <a:pt x="450" y="1650"/>
                    </a:lnTo>
                    <a:lnTo>
                      <a:pt x="424" y="1633"/>
                    </a:lnTo>
                    <a:lnTo>
                      <a:pt x="401" y="1617"/>
                    </a:lnTo>
                    <a:lnTo>
                      <a:pt x="379" y="1598"/>
                    </a:lnTo>
                    <a:lnTo>
                      <a:pt x="359" y="1581"/>
                    </a:lnTo>
                    <a:lnTo>
                      <a:pt x="340" y="1562"/>
                    </a:lnTo>
                    <a:lnTo>
                      <a:pt x="322" y="1545"/>
                    </a:lnTo>
                    <a:lnTo>
                      <a:pt x="308" y="1527"/>
                    </a:lnTo>
                    <a:lnTo>
                      <a:pt x="282" y="1495"/>
                    </a:lnTo>
                    <a:lnTo>
                      <a:pt x="265" y="1468"/>
                    </a:lnTo>
                    <a:lnTo>
                      <a:pt x="259" y="1460"/>
                    </a:lnTo>
                    <a:lnTo>
                      <a:pt x="252" y="1453"/>
                    </a:lnTo>
                    <a:lnTo>
                      <a:pt x="242" y="1446"/>
                    </a:lnTo>
                    <a:lnTo>
                      <a:pt x="233" y="1439"/>
                    </a:lnTo>
                    <a:lnTo>
                      <a:pt x="211" y="1425"/>
                    </a:lnTo>
                    <a:lnTo>
                      <a:pt x="186" y="1413"/>
                    </a:lnTo>
                    <a:lnTo>
                      <a:pt x="160" y="1401"/>
                    </a:lnTo>
                    <a:lnTo>
                      <a:pt x="135" y="1392"/>
                    </a:lnTo>
                    <a:lnTo>
                      <a:pt x="109" y="1384"/>
                    </a:lnTo>
                    <a:lnTo>
                      <a:pt x="86" y="1377"/>
                    </a:lnTo>
                    <a:close/>
                  </a:path>
                </a:pathLst>
              </a:custGeom>
              <a:solidFill>
                <a:srgbClr val="969696"/>
              </a:solidFill>
              <a:ln w="9525">
                <a:noFill/>
                <a:round/>
                <a:headEnd/>
                <a:tailEnd/>
              </a:ln>
            </p:spPr>
            <p:txBody>
              <a:bodyPr/>
              <a:lstStyle/>
              <a:p>
                <a:endParaRPr lang="fr-FR"/>
              </a:p>
            </p:txBody>
          </p:sp>
          <p:sp>
            <p:nvSpPr>
              <p:cNvPr id="9283" name="Freeform 523"/>
              <p:cNvSpPr>
                <a:spLocks noChangeAspect="1"/>
              </p:cNvSpPr>
              <p:nvPr/>
            </p:nvSpPr>
            <p:spPr bwMode="auto">
              <a:xfrm>
                <a:off x="5963" y="3428"/>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284" name="Freeform 524"/>
              <p:cNvSpPr>
                <a:spLocks noChangeAspect="1"/>
              </p:cNvSpPr>
              <p:nvPr/>
            </p:nvSpPr>
            <p:spPr bwMode="auto">
              <a:xfrm>
                <a:off x="5778" y="3238"/>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285" name="Freeform 525"/>
              <p:cNvSpPr>
                <a:spLocks noChangeAspect="1"/>
              </p:cNvSpPr>
              <p:nvPr/>
            </p:nvSpPr>
            <p:spPr bwMode="auto">
              <a:xfrm>
                <a:off x="5821" y="3245"/>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286" name="Freeform 526"/>
              <p:cNvSpPr>
                <a:spLocks noChangeAspect="1"/>
              </p:cNvSpPr>
              <p:nvPr/>
            </p:nvSpPr>
            <p:spPr bwMode="auto">
              <a:xfrm>
                <a:off x="5842" y="3256"/>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287" name="Freeform 527"/>
              <p:cNvSpPr>
                <a:spLocks noChangeAspect="1"/>
              </p:cNvSpPr>
              <p:nvPr/>
            </p:nvSpPr>
            <p:spPr bwMode="auto">
              <a:xfrm>
                <a:off x="5765" y="3201"/>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288" name="Freeform 528"/>
              <p:cNvSpPr>
                <a:spLocks noChangeAspect="1"/>
              </p:cNvSpPr>
              <p:nvPr/>
            </p:nvSpPr>
            <p:spPr bwMode="auto">
              <a:xfrm>
                <a:off x="5781" y="3377"/>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289" name="Freeform 529"/>
              <p:cNvSpPr>
                <a:spLocks noChangeAspect="1"/>
              </p:cNvSpPr>
              <p:nvPr/>
            </p:nvSpPr>
            <p:spPr bwMode="auto">
              <a:xfrm>
                <a:off x="5750" y="3364"/>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290" name="Freeform 530"/>
              <p:cNvSpPr>
                <a:spLocks noChangeAspect="1"/>
              </p:cNvSpPr>
              <p:nvPr/>
            </p:nvSpPr>
            <p:spPr bwMode="auto">
              <a:xfrm>
                <a:off x="5758" y="3455"/>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291" name="Freeform 531"/>
              <p:cNvSpPr>
                <a:spLocks noChangeAspect="1"/>
              </p:cNvSpPr>
              <p:nvPr/>
            </p:nvSpPr>
            <p:spPr bwMode="auto">
              <a:xfrm>
                <a:off x="5781" y="3525"/>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292" name="Freeform 532"/>
              <p:cNvSpPr>
                <a:spLocks noChangeAspect="1"/>
              </p:cNvSpPr>
              <p:nvPr/>
            </p:nvSpPr>
            <p:spPr bwMode="auto">
              <a:xfrm>
                <a:off x="5818" y="3030"/>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293" name="Freeform 533"/>
              <p:cNvSpPr>
                <a:spLocks noChangeAspect="1"/>
              </p:cNvSpPr>
              <p:nvPr/>
            </p:nvSpPr>
            <p:spPr bwMode="auto">
              <a:xfrm>
                <a:off x="5749" y="3419"/>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294" name="Freeform 534"/>
              <p:cNvSpPr>
                <a:spLocks noChangeAspect="1"/>
              </p:cNvSpPr>
              <p:nvPr/>
            </p:nvSpPr>
            <p:spPr bwMode="auto">
              <a:xfrm>
                <a:off x="5756" y="3433"/>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295" name="Freeform 535"/>
              <p:cNvSpPr>
                <a:spLocks noChangeAspect="1"/>
              </p:cNvSpPr>
              <p:nvPr/>
            </p:nvSpPr>
            <p:spPr bwMode="auto">
              <a:xfrm>
                <a:off x="6148" y="2639"/>
                <a:ext cx="485" cy="937"/>
              </a:xfrm>
              <a:custGeom>
                <a:avLst/>
                <a:gdLst>
                  <a:gd name="T0" fmla="*/ 253 w 1939"/>
                  <a:gd name="T1" fmla="*/ 657 h 3746"/>
                  <a:gd name="T2" fmla="*/ 276 w 1939"/>
                  <a:gd name="T3" fmla="*/ 639 h 3746"/>
                  <a:gd name="T4" fmla="*/ 294 w 1939"/>
                  <a:gd name="T5" fmla="*/ 614 h 3746"/>
                  <a:gd name="T6" fmla="*/ 288 w 1939"/>
                  <a:gd name="T7" fmla="*/ 572 h 3746"/>
                  <a:gd name="T8" fmla="*/ 264 w 1939"/>
                  <a:gd name="T9" fmla="*/ 469 h 3746"/>
                  <a:gd name="T10" fmla="*/ 254 w 1939"/>
                  <a:gd name="T11" fmla="*/ 351 h 3746"/>
                  <a:gd name="T12" fmla="*/ 243 w 1939"/>
                  <a:gd name="T13" fmla="*/ 343 h 3746"/>
                  <a:gd name="T14" fmla="*/ 236 w 1939"/>
                  <a:gd name="T15" fmla="*/ 322 h 3746"/>
                  <a:gd name="T16" fmla="*/ 215 w 1939"/>
                  <a:gd name="T17" fmla="*/ 299 h 3746"/>
                  <a:gd name="T18" fmla="*/ 209 w 1939"/>
                  <a:gd name="T19" fmla="*/ 283 h 3746"/>
                  <a:gd name="T20" fmla="*/ 200 w 1939"/>
                  <a:gd name="T21" fmla="*/ 258 h 3746"/>
                  <a:gd name="T22" fmla="*/ 168 w 1939"/>
                  <a:gd name="T23" fmla="*/ 240 h 3746"/>
                  <a:gd name="T24" fmla="*/ 106 w 1939"/>
                  <a:gd name="T25" fmla="*/ 208 h 3746"/>
                  <a:gd name="T26" fmla="*/ 80 w 1939"/>
                  <a:gd name="T27" fmla="*/ 169 h 3746"/>
                  <a:gd name="T28" fmla="*/ 57 w 1939"/>
                  <a:gd name="T29" fmla="*/ 149 h 3746"/>
                  <a:gd name="T30" fmla="*/ 24 w 1939"/>
                  <a:gd name="T31" fmla="*/ 136 h 3746"/>
                  <a:gd name="T32" fmla="*/ 1 w 1939"/>
                  <a:gd name="T33" fmla="*/ 117 h 3746"/>
                  <a:gd name="T34" fmla="*/ 1 w 1939"/>
                  <a:gd name="T35" fmla="*/ 107 h 3746"/>
                  <a:gd name="T36" fmla="*/ 12 w 1939"/>
                  <a:gd name="T37" fmla="*/ 96 h 3746"/>
                  <a:gd name="T38" fmla="*/ 47 w 1939"/>
                  <a:gd name="T39" fmla="*/ 94 h 3746"/>
                  <a:gd name="T40" fmla="*/ 88 w 1939"/>
                  <a:gd name="T41" fmla="*/ 105 h 3746"/>
                  <a:gd name="T42" fmla="*/ 118 w 1939"/>
                  <a:gd name="T43" fmla="*/ 126 h 3746"/>
                  <a:gd name="T44" fmla="*/ 122 w 1939"/>
                  <a:gd name="T45" fmla="*/ 97 h 3746"/>
                  <a:gd name="T46" fmla="*/ 87 w 1939"/>
                  <a:gd name="T47" fmla="*/ 49 h 3746"/>
                  <a:gd name="T48" fmla="*/ 72 w 1939"/>
                  <a:gd name="T49" fmla="*/ 37 h 3746"/>
                  <a:gd name="T50" fmla="*/ 71 w 1939"/>
                  <a:gd name="T51" fmla="*/ 25 h 3746"/>
                  <a:gd name="T52" fmla="*/ 81 w 1939"/>
                  <a:gd name="T53" fmla="*/ 16 h 3746"/>
                  <a:gd name="T54" fmla="*/ 112 w 1939"/>
                  <a:gd name="T55" fmla="*/ 14 h 3746"/>
                  <a:gd name="T56" fmla="*/ 136 w 1939"/>
                  <a:gd name="T57" fmla="*/ 22 h 3746"/>
                  <a:gd name="T58" fmla="*/ 145 w 1939"/>
                  <a:gd name="T59" fmla="*/ 7 h 3746"/>
                  <a:gd name="T60" fmla="*/ 165 w 1939"/>
                  <a:gd name="T61" fmla="*/ 1 h 3746"/>
                  <a:gd name="T62" fmla="*/ 181 w 1939"/>
                  <a:gd name="T63" fmla="*/ 6 h 3746"/>
                  <a:gd name="T64" fmla="*/ 197 w 1939"/>
                  <a:gd name="T65" fmla="*/ 3 h 3746"/>
                  <a:gd name="T66" fmla="*/ 219 w 1939"/>
                  <a:gd name="T67" fmla="*/ 1 h 3746"/>
                  <a:gd name="T68" fmla="*/ 237 w 1939"/>
                  <a:gd name="T69" fmla="*/ 18 h 3746"/>
                  <a:gd name="T70" fmla="*/ 245 w 1939"/>
                  <a:gd name="T71" fmla="*/ 38 h 3746"/>
                  <a:gd name="T72" fmla="*/ 269 w 1939"/>
                  <a:gd name="T73" fmla="*/ 36 h 3746"/>
                  <a:gd name="T74" fmla="*/ 288 w 1939"/>
                  <a:gd name="T75" fmla="*/ 50 h 3746"/>
                  <a:gd name="T76" fmla="*/ 321 w 1939"/>
                  <a:gd name="T77" fmla="*/ 102 h 3746"/>
                  <a:gd name="T78" fmla="*/ 338 w 1939"/>
                  <a:gd name="T79" fmla="*/ 161 h 3746"/>
                  <a:gd name="T80" fmla="*/ 341 w 1939"/>
                  <a:gd name="T81" fmla="*/ 189 h 3746"/>
                  <a:gd name="T82" fmla="*/ 355 w 1939"/>
                  <a:gd name="T83" fmla="*/ 211 h 3746"/>
                  <a:gd name="T84" fmla="*/ 359 w 1939"/>
                  <a:gd name="T85" fmla="*/ 237 h 3746"/>
                  <a:gd name="T86" fmla="*/ 366 w 1939"/>
                  <a:gd name="T87" fmla="*/ 253 h 3746"/>
                  <a:gd name="T88" fmla="*/ 367 w 1939"/>
                  <a:gd name="T89" fmla="*/ 268 h 3746"/>
                  <a:gd name="T90" fmla="*/ 374 w 1939"/>
                  <a:gd name="T91" fmla="*/ 279 h 3746"/>
                  <a:gd name="T92" fmla="*/ 378 w 1939"/>
                  <a:gd name="T93" fmla="*/ 291 h 3746"/>
                  <a:gd name="T94" fmla="*/ 400 w 1939"/>
                  <a:gd name="T95" fmla="*/ 335 h 3746"/>
                  <a:gd name="T96" fmla="*/ 434 w 1939"/>
                  <a:gd name="T97" fmla="*/ 407 h 3746"/>
                  <a:gd name="T98" fmla="*/ 467 w 1939"/>
                  <a:gd name="T99" fmla="*/ 503 h 3746"/>
                  <a:gd name="T100" fmla="*/ 480 w 1939"/>
                  <a:gd name="T101" fmla="*/ 574 h 3746"/>
                  <a:gd name="T102" fmla="*/ 485 w 1939"/>
                  <a:gd name="T103" fmla="*/ 633 h 3746"/>
                  <a:gd name="T104" fmla="*/ 482 w 1939"/>
                  <a:gd name="T105" fmla="*/ 662 h 3746"/>
                  <a:gd name="T106" fmla="*/ 463 w 1939"/>
                  <a:gd name="T107" fmla="*/ 687 h 3746"/>
                  <a:gd name="T108" fmla="*/ 443 w 1939"/>
                  <a:gd name="T109" fmla="*/ 729 h 3746"/>
                  <a:gd name="T110" fmla="*/ 433 w 1939"/>
                  <a:gd name="T111" fmla="*/ 783 h 3746"/>
                  <a:gd name="T112" fmla="*/ 381 w 1939"/>
                  <a:gd name="T113" fmla="*/ 903 h 3746"/>
                  <a:gd name="T114" fmla="*/ 355 w 1939"/>
                  <a:gd name="T115" fmla="*/ 928 h 3746"/>
                  <a:gd name="T116" fmla="*/ 322 w 1939"/>
                  <a:gd name="T117" fmla="*/ 937 h 3746"/>
                  <a:gd name="T118" fmla="*/ 302 w 1939"/>
                  <a:gd name="T119" fmla="*/ 932 h 3746"/>
                  <a:gd name="T120" fmla="*/ 278 w 1939"/>
                  <a:gd name="T121" fmla="*/ 902 h 3746"/>
                  <a:gd name="T122" fmla="*/ 255 w 1939"/>
                  <a:gd name="T123" fmla="*/ 841 h 3746"/>
                  <a:gd name="T124" fmla="*/ 236 w 1939"/>
                  <a:gd name="T125" fmla="*/ 759 h 37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39"/>
                  <a:gd name="T190" fmla="*/ 0 h 3746"/>
                  <a:gd name="T191" fmla="*/ 1939 w 1939"/>
                  <a:gd name="T192" fmla="*/ 3746 h 37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39" h="3746">
                    <a:moveTo>
                      <a:pt x="877" y="2811"/>
                    </a:moveTo>
                    <a:lnTo>
                      <a:pt x="895" y="2780"/>
                    </a:lnTo>
                    <a:lnTo>
                      <a:pt x="916" y="2748"/>
                    </a:lnTo>
                    <a:lnTo>
                      <a:pt x="939" y="2716"/>
                    </a:lnTo>
                    <a:lnTo>
                      <a:pt x="964" y="2684"/>
                    </a:lnTo>
                    <a:lnTo>
                      <a:pt x="989" y="2655"/>
                    </a:lnTo>
                    <a:lnTo>
                      <a:pt x="1013" y="2628"/>
                    </a:lnTo>
                    <a:lnTo>
                      <a:pt x="1026" y="2617"/>
                    </a:lnTo>
                    <a:lnTo>
                      <a:pt x="1038" y="2605"/>
                    </a:lnTo>
                    <a:lnTo>
                      <a:pt x="1051" y="2596"/>
                    </a:lnTo>
                    <a:lnTo>
                      <a:pt x="1062" y="2586"/>
                    </a:lnTo>
                    <a:lnTo>
                      <a:pt x="1076" y="2577"/>
                    </a:lnTo>
                    <a:lnTo>
                      <a:pt x="1089" y="2566"/>
                    </a:lnTo>
                    <a:lnTo>
                      <a:pt x="1102" y="2555"/>
                    </a:lnTo>
                    <a:lnTo>
                      <a:pt x="1113" y="2543"/>
                    </a:lnTo>
                    <a:lnTo>
                      <a:pt x="1125" y="2531"/>
                    </a:lnTo>
                    <a:lnTo>
                      <a:pt x="1134" y="2520"/>
                    </a:lnTo>
                    <a:lnTo>
                      <a:pt x="1143" y="2508"/>
                    </a:lnTo>
                    <a:lnTo>
                      <a:pt x="1152" y="2496"/>
                    </a:lnTo>
                    <a:lnTo>
                      <a:pt x="1164" y="2474"/>
                    </a:lnTo>
                    <a:lnTo>
                      <a:pt x="1175" y="2453"/>
                    </a:lnTo>
                    <a:lnTo>
                      <a:pt x="1182" y="2436"/>
                    </a:lnTo>
                    <a:lnTo>
                      <a:pt x="1186" y="2422"/>
                    </a:lnTo>
                    <a:lnTo>
                      <a:pt x="1184" y="2412"/>
                    </a:lnTo>
                    <a:lnTo>
                      <a:pt x="1181" y="2396"/>
                    </a:lnTo>
                    <a:lnTo>
                      <a:pt x="1176" y="2375"/>
                    </a:lnTo>
                    <a:lnTo>
                      <a:pt x="1169" y="2349"/>
                    </a:lnTo>
                    <a:lnTo>
                      <a:pt x="1152" y="2287"/>
                    </a:lnTo>
                    <a:lnTo>
                      <a:pt x="1130" y="2211"/>
                    </a:lnTo>
                    <a:lnTo>
                      <a:pt x="1108" y="2127"/>
                    </a:lnTo>
                    <a:lnTo>
                      <a:pt x="1087" y="2039"/>
                    </a:lnTo>
                    <a:lnTo>
                      <a:pt x="1076" y="1996"/>
                    </a:lnTo>
                    <a:lnTo>
                      <a:pt x="1068" y="1954"/>
                    </a:lnTo>
                    <a:lnTo>
                      <a:pt x="1061" y="1913"/>
                    </a:lnTo>
                    <a:lnTo>
                      <a:pt x="1057" y="1875"/>
                    </a:lnTo>
                    <a:lnTo>
                      <a:pt x="1048" y="1797"/>
                    </a:lnTo>
                    <a:lnTo>
                      <a:pt x="1040" y="1715"/>
                    </a:lnTo>
                    <a:lnTo>
                      <a:pt x="1033" y="1634"/>
                    </a:lnTo>
                    <a:lnTo>
                      <a:pt x="1027" y="1558"/>
                    </a:lnTo>
                    <a:lnTo>
                      <a:pt x="1023" y="1490"/>
                    </a:lnTo>
                    <a:lnTo>
                      <a:pt x="1019" y="1437"/>
                    </a:lnTo>
                    <a:lnTo>
                      <a:pt x="1015" y="1402"/>
                    </a:lnTo>
                    <a:lnTo>
                      <a:pt x="1015" y="1389"/>
                    </a:lnTo>
                    <a:lnTo>
                      <a:pt x="1008" y="1389"/>
                    </a:lnTo>
                    <a:lnTo>
                      <a:pt x="992" y="1384"/>
                    </a:lnTo>
                    <a:lnTo>
                      <a:pt x="987" y="1382"/>
                    </a:lnTo>
                    <a:lnTo>
                      <a:pt x="981" y="1378"/>
                    </a:lnTo>
                    <a:lnTo>
                      <a:pt x="977" y="1375"/>
                    </a:lnTo>
                    <a:lnTo>
                      <a:pt x="973" y="1370"/>
                    </a:lnTo>
                    <a:lnTo>
                      <a:pt x="969" y="1365"/>
                    </a:lnTo>
                    <a:lnTo>
                      <a:pt x="965" y="1358"/>
                    </a:lnTo>
                    <a:lnTo>
                      <a:pt x="962" y="1351"/>
                    </a:lnTo>
                    <a:lnTo>
                      <a:pt x="959" y="1343"/>
                    </a:lnTo>
                    <a:lnTo>
                      <a:pt x="953" y="1315"/>
                    </a:lnTo>
                    <a:lnTo>
                      <a:pt x="947" y="1295"/>
                    </a:lnTo>
                    <a:lnTo>
                      <a:pt x="943" y="1287"/>
                    </a:lnTo>
                    <a:lnTo>
                      <a:pt x="936" y="1278"/>
                    </a:lnTo>
                    <a:lnTo>
                      <a:pt x="926" y="1267"/>
                    </a:lnTo>
                    <a:lnTo>
                      <a:pt x="913" y="1255"/>
                    </a:lnTo>
                    <a:lnTo>
                      <a:pt x="899" y="1241"/>
                    </a:lnTo>
                    <a:lnTo>
                      <a:pt x="885" y="1227"/>
                    </a:lnTo>
                    <a:lnTo>
                      <a:pt x="872" y="1213"/>
                    </a:lnTo>
                    <a:lnTo>
                      <a:pt x="861" y="1197"/>
                    </a:lnTo>
                    <a:lnTo>
                      <a:pt x="855" y="1189"/>
                    </a:lnTo>
                    <a:lnTo>
                      <a:pt x="850" y="1181"/>
                    </a:lnTo>
                    <a:lnTo>
                      <a:pt x="847" y="1173"/>
                    </a:lnTo>
                    <a:lnTo>
                      <a:pt x="843" y="1164"/>
                    </a:lnTo>
                    <a:lnTo>
                      <a:pt x="840" y="1154"/>
                    </a:lnTo>
                    <a:lnTo>
                      <a:pt x="837" y="1144"/>
                    </a:lnTo>
                    <a:lnTo>
                      <a:pt x="835" y="1133"/>
                    </a:lnTo>
                    <a:lnTo>
                      <a:pt x="834" y="1123"/>
                    </a:lnTo>
                    <a:lnTo>
                      <a:pt x="831" y="1101"/>
                    </a:lnTo>
                    <a:lnTo>
                      <a:pt x="827" y="1082"/>
                    </a:lnTo>
                    <a:lnTo>
                      <a:pt x="822" y="1066"/>
                    </a:lnTo>
                    <a:lnTo>
                      <a:pt x="815" y="1052"/>
                    </a:lnTo>
                    <a:lnTo>
                      <a:pt x="807" y="1040"/>
                    </a:lnTo>
                    <a:lnTo>
                      <a:pt x="798" y="1030"/>
                    </a:lnTo>
                    <a:lnTo>
                      <a:pt x="789" y="1019"/>
                    </a:lnTo>
                    <a:lnTo>
                      <a:pt x="780" y="1010"/>
                    </a:lnTo>
                    <a:lnTo>
                      <a:pt x="773" y="1004"/>
                    </a:lnTo>
                    <a:lnTo>
                      <a:pt x="760" y="998"/>
                    </a:lnTo>
                    <a:lnTo>
                      <a:pt x="743" y="990"/>
                    </a:lnTo>
                    <a:lnTo>
                      <a:pt x="722" y="981"/>
                    </a:lnTo>
                    <a:lnTo>
                      <a:pt x="673" y="958"/>
                    </a:lnTo>
                    <a:lnTo>
                      <a:pt x="617" y="934"/>
                    </a:lnTo>
                    <a:lnTo>
                      <a:pt x="558" y="908"/>
                    </a:lnTo>
                    <a:lnTo>
                      <a:pt x="503" y="881"/>
                    </a:lnTo>
                    <a:lnTo>
                      <a:pt x="478" y="869"/>
                    </a:lnTo>
                    <a:lnTo>
                      <a:pt x="456" y="855"/>
                    </a:lnTo>
                    <a:lnTo>
                      <a:pt x="437" y="842"/>
                    </a:lnTo>
                    <a:lnTo>
                      <a:pt x="423" y="830"/>
                    </a:lnTo>
                    <a:lnTo>
                      <a:pt x="411" y="817"/>
                    </a:lnTo>
                    <a:lnTo>
                      <a:pt x="400" y="803"/>
                    </a:lnTo>
                    <a:lnTo>
                      <a:pt x="389" y="787"/>
                    </a:lnTo>
                    <a:lnTo>
                      <a:pt x="378" y="770"/>
                    </a:lnTo>
                    <a:lnTo>
                      <a:pt x="356" y="733"/>
                    </a:lnTo>
                    <a:lnTo>
                      <a:pt x="333" y="695"/>
                    </a:lnTo>
                    <a:lnTo>
                      <a:pt x="319" y="676"/>
                    </a:lnTo>
                    <a:lnTo>
                      <a:pt x="303" y="658"/>
                    </a:lnTo>
                    <a:lnTo>
                      <a:pt x="287" y="640"/>
                    </a:lnTo>
                    <a:lnTo>
                      <a:pt x="269" y="624"/>
                    </a:lnTo>
                    <a:lnTo>
                      <a:pt x="260" y="616"/>
                    </a:lnTo>
                    <a:lnTo>
                      <a:pt x="249" y="609"/>
                    </a:lnTo>
                    <a:lnTo>
                      <a:pt x="238" y="600"/>
                    </a:lnTo>
                    <a:lnTo>
                      <a:pt x="227" y="595"/>
                    </a:lnTo>
                    <a:lnTo>
                      <a:pt x="214" y="589"/>
                    </a:lnTo>
                    <a:lnTo>
                      <a:pt x="201" y="583"/>
                    </a:lnTo>
                    <a:lnTo>
                      <a:pt x="188" y="577"/>
                    </a:lnTo>
                    <a:lnTo>
                      <a:pt x="174" y="573"/>
                    </a:lnTo>
                    <a:lnTo>
                      <a:pt x="146" y="564"/>
                    </a:lnTo>
                    <a:lnTo>
                      <a:pt x="120" y="555"/>
                    </a:lnTo>
                    <a:lnTo>
                      <a:pt x="97" y="545"/>
                    </a:lnTo>
                    <a:lnTo>
                      <a:pt x="77" y="534"/>
                    </a:lnTo>
                    <a:lnTo>
                      <a:pt x="58" y="524"/>
                    </a:lnTo>
                    <a:lnTo>
                      <a:pt x="43" y="513"/>
                    </a:lnTo>
                    <a:lnTo>
                      <a:pt x="29" y="501"/>
                    </a:lnTo>
                    <a:lnTo>
                      <a:pt x="18" y="490"/>
                    </a:lnTo>
                    <a:lnTo>
                      <a:pt x="10" y="478"/>
                    </a:lnTo>
                    <a:lnTo>
                      <a:pt x="4" y="466"/>
                    </a:lnTo>
                    <a:lnTo>
                      <a:pt x="2" y="461"/>
                    </a:lnTo>
                    <a:lnTo>
                      <a:pt x="1" y="455"/>
                    </a:lnTo>
                    <a:lnTo>
                      <a:pt x="0" y="449"/>
                    </a:lnTo>
                    <a:lnTo>
                      <a:pt x="0" y="443"/>
                    </a:lnTo>
                    <a:lnTo>
                      <a:pt x="1" y="437"/>
                    </a:lnTo>
                    <a:lnTo>
                      <a:pt x="2" y="431"/>
                    </a:lnTo>
                    <a:lnTo>
                      <a:pt x="3" y="427"/>
                    </a:lnTo>
                    <a:lnTo>
                      <a:pt x="5" y="421"/>
                    </a:lnTo>
                    <a:lnTo>
                      <a:pt x="12" y="409"/>
                    </a:lnTo>
                    <a:lnTo>
                      <a:pt x="22" y="399"/>
                    </a:lnTo>
                    <a:lnTo>
                      <a:pt x="27" y="394"/>
                    </a:lnTo>
                    <a:lnTo>
                      <a:pt x="32" y="389"/>
                    </a:lnTo>
                    <a:lnTo>
                      <a:pt x="39" y="386"/>
                    </a:lnTo>
                    <a:lnTo>
                      <a:pt x="47" y="382"/>
                    </a:lnTo>
                    <a:lnTo>
                      <a:pt x="61" y="377"/>
                    </a:lnTo>
                    <a:lnTo>
                      <a:pt x="77" y="373"/>
                    </a:lnTo>
                    <a:lnTo>
                      <a:pt x="93" y="371"/>
                    </a:lnTo>
                    <a:lnTo>
                      <a:pt x="112" y="370"/>
                    </a:lnTo>
                    <a:lnTo>
                      <a:pt x="131" y="371"/>
                    </a:lnTo>
                    <a:lnTo>
                      <a:pt x="150" y="371"/>
                    </a:lnTo>
                    <a:lnTo>
                      <a:pt x="188" y="375"/>
                    </a:lnTo>
                    <a:lnTo>
                      <a:pt x="226" y="382"/>
                    </a:lnTo>
                    <a:lnTo>
                      <a:pt x="262" y="389"/>
                    </a:lnTo>
                    <a:lnTo>
                      <a:pt x="293" y="395"/>
                    </a:lnTo>
                    <a:lnTo>
                      <a:pt x="307" y="400"/>
                    </a:lnTo>
                    <a:lnTo>
                      <a:pt x="322" y="406"/>
                    </a:lnTo>
                    <a:lnTo>
                      <a:pt x="337" y="413"/>
                    </a:lnTo>
                    <a:lnTo>
                      <a:pt x="353" y="421"/>
                    </a:lnTo>
                    <a:lnTo>
                      <a:pt x="367" y="431"/>
                    </a:lnTo>
                    <a:lnTo>
                      <a:pt x="382" y="442"/>
                    </a:lnTo>
                    <a:lnTo>
                      <a:pt x="396" y="452"/>
                    </a:lnTo>
                    <a:lnTo>
                      <a:pt x="409" y="464"/>
                    </a:lnTo>
                    <a:lnTo>
                      <a:pt x="451" y="504"/>
                    </a:lnTo>
                    <a:lnTo>
                      <a:pt x="468" y="521"/>
                    </a:lnTo>
                    <a:lnTo>
                      <a:pt x="472" y="505"/>
                    </a:lnTo>
                    <a:lnTo>
                      <a:pt x="483" y="464"/>
                    </a:lnTo>
                    <a:lnTo>
                      <a:pt x="488" y="442"/>
                    </a:lnTo>
                    <a:lnTo>
                      <a:pt x="490" y="420"/>
                    </a:lnTo>
                    <a:lnTo>
                      <a:pt x="490" y="409"/>
                    </a:lnTo>
                    <a:lnTo>
                      <a:pt x="490" y="401"/>
                    </a:lnTo>
                    <a:lnTo>
                      <a:pt x="489" y="393"/>
                    </a:lnTo>
                    <a:lnTo>
                      <a:pt x="488" y="387"/>
                    </a:lnTo>
                    <a:lnTo>
                      <a:pt x="478" y="371"/>
                    </a:lnTo>
                    <a:lnTo>
                      <a:pt x="462" y="344"/>
                    </a:lnTo>
                    <a:lnTo>
                      <a:pt x="439" y="311"/>
                    </a:lnTo>
                    <a:lnTo>
                      <a:pt x="415" y="276"/>
                    </a:lnTo>
                    <a:lnTo>
                      <a:pt x="388" y="240"/>
                    </a:lnTo>
                    <a:lnTo>
                      <a:pt x="362" y="209"/>
                    </a:lnTo>
                    <a:lnTo>
                      <a:pt x="349" y="195"/>
                    </a:lnTo>
                    <a:lnTo>
                      <a:pt x="337" y="183"/>
                    </a:lnTo>
                    <a:lnTo>
                      <a:pt x="327" y="175"/>
                    </a:lnTo>
                    <a:lnTo>
                      <a:pt x="316" y="169"/>
                    </a:lnTo>
                    <a:lnTo>
                      <a:pt x="308" y="164"/>
                    </a:lnTo>
                    <a:lnTo>
                      <a:pt x="301" y="159"/>
                    </a:lnTo>
                    <a:lnTo>
                      <a:pt x="294" y="153"/>
                    </a:lnTo>
                    <a:lnTo>
                      <a:pt x="289" y="147"/>
                    </a:lnTo>
                    <a:lnTo>
                      <a:pt x="285" y="140"/>
                    </a:lnTo>
                    <a:lnTo>
                      <a:pt x="282" y="133"/>
                    </a:lnTo>
                    <a:lnTo>
                      <a:pt x="280" y="126"/>
                    </a:lnTo>
                    <a:lnTo>
                      <a:pt x="279" y="119"/>
                    </a:lnTo>
                    <a:lnTo>
                      <a:pt x="279" y="112"/>
                    </a:lnTo>
                    <a:lnTo>
                      <a:pt x="280" y="105"/>
                    </a:lnTo>
                    <a:lnTo>
                      <a:pt x="282" y="98"/>
                    </a:lnTo>
                    <a:lnTo>
                      <a:pt x="286" y="91"/>
                    </a:lnTo>
                    <a:lnTo>
                      <a:pt x="289" y="85"/>
                    </a:lnTo>
                    <a:lnTo>
                      <a:pt x="295" y="79"/>
                    </a:lnTo>
                    <a:lnTo>
                      <a:pt x="301" y="73"/>
                    </a:lnTo>
                    <a:lnTo>
                      <a:pt x="308" y="70"/>
                    </a:lnTo>
                    <a:lnTo>
                      <a:pt x="315" y="65"/>
                    </a:lnTo>
                    <a:lnTo>
                      <a:pt x="323" y="63"/>
                    </a:lnTo>
                    <a:lnTo>
                      <a:pt x="333" y="59"/>
                    </a:lnTo>
                    <a:lnTo>
                      <a:pt x="342" y="57"/>
                    </a:lnTo>
                    <a:lnTo>
                      <a:pt x="362" y="54"/>
                    </a:lnTo>
                    <a:lnTo>
                      <a:pt x="383" y="51"/>
                    </a:lnTo>
                    <a:lnTo>
                      <a:pt x="405" y="51"/>
                    </a:lnTo>
                    <a:lnTo>
                      <a:pt x="427" y="52"/>
                    </a:lnTo>
                    <a:lnTo>
                      <a:pt x="447" y="55"/>
                    </a:lnTo>
                    <a:lnTo>
                      <a:pt x="465" y="58"/>
                    </a:lnTo>
                    <a:lnTo>
                      <a:pt x="483" y="63"/>
                    </a:lnTo>
                    <a:lnTo>
                      <a:pt x="498" y="68"/>
                    </a:lnTo>
                    <a:lnTo>
                      <a:pt x="511" y="72"/>
                    </a:lnTo>
                    <a:lnTo>
                      <a:pt x="522" y="77"/>
                    </a:lnTo>
                    <a:lnTo>
                      <a:pt x="537" y="84"/>
                    </a:lnTo>
                    <a:lnTo>
                      <a:pt x="543" y="87"/>
                    </a:lnTo>
                    <a:lnTo>
                      <a:pt x="544" y="84"/>
                    </a:lnTo>
                    <a:lnTo>
                      <a:pt x="546" y="75"/>
                    </a:lnTo>
                    <a:lnTo>
                      <a:pt x="552" y="63"/>
                    </a:lnTo>
                    <a:lnTo>
                      <a:pt x="560" y="48"/>
                    </a:lnTo>
                    <a:lnTo>
                      <a:pt x="566" y="41"/>
                    </a:lnTo>
                    <a:lnTo>
                      <a:pt x="572" y="34"/>
                    </a:lnTo>
                    <a:lnTo>
                      <a:pt x="580" y="27"/>
                    </a:lnTo>
                    <a:lnTo>
                      <a:pt x="588" y="20"/>
                    </a:lnTo>
                    <a:lnTo>
                      <a:pt x="598" y="15"/>
                    </a:lnTo>
                    <a:lnTo>
                      <a:pt x="608" y="10"/>
                    </a:lnTo>
                    <a:lnTo>
                      <a:pt x="621" y="7"/>
                    </a:lnTo>
                    <a:lnTo>
                      <a:pt x="634" y="5"/>
                    </a:lnTo>
                    <a:lnTo>
                      <a:pt x="648" y="5"/>
                    </a:lnTo>
                    <a:lnTo>
                      <a:pt x="660" y="5"/>
                    </a:lnTo>
                    <a:lnTo>
                      <a:pt x="672" y="6"/>
                    </a:lnTo>
                    <a:lnTo>
                      <a:pt x="681" y="7"/>
                    </a:lnTo>
                    <a:lnTo>
                      <a:pt x="691" y="9"/>
                    </a:lnTo>
                    <a:lnTo>
                      <a:pt x="699" y="12"/>
                    </a:lnTo>
                    <a:lnTo>
                      <a:pt x="706" y="15"/>
                    </a:lnTo>
                    <a:lnTo>
                      <a:pt x="712" y="19"/>
                    </a:lnTo>
                    <a:lnTo>
                      <a:pt x="722" y="24"/>
                    </a:lnTo>
                    <a:lnTo>
                      <a:pt x="728" y="30"/>
                    </a:lnTo>
                    <a:lnTo>
                      <a:pt x="733" y="35"/>
                    </a:lnTo>
                    <a:lnTo>
                      <a:pt x="734" y="36"/>
                    </a:lnTo>
                    <a:lnTo>
                      <a:pt x="737" y="34"/>
                    </a:lnTo>
                    <a:lnTo>
                      <a:pt x="748" y="28"/>
                    </a:lnTo>
                    <a:lnTo>
                      <a:pt x="764" y="19"/>
                    </a:lnTo>
                    <a:lnTo>
                      <a:pt x="786" y="10"/>
                    </a:lnTo>
                    <a:lnTo>
                      <a:pt x="797" y="7"/>
                    </a:lnTo>
                    <a:lnTo>
                      <a:pt x="810" y="3"/>
                    </a:lnTo>
                    <a:lnTo>
                      <a:pt x="823" y="1"/>
                    </a:lnTo>
                    <a:lnTo>
                      <a:pt x="836" y="0"/>
                    </a:lnTo>
                    <a:lnTo>
                      <a:pt x="850" y="0"/>
                    </a:lnTo>
                    <a:lnTo>
                      <a:pt x="863" y="2"/>
                    </a:lnTo>
                    <a:lnTo>
                      <a:pt x="877" y="5"/>
                    </a:lnTo>
                    <a:lnTo>
                      <a:pt x="891" y="10"/>
                    </a:lnTo>
                    <a:lnTo>
                      <a:pt x="903" y="17"/>
                    </a:lnTo>
                    <a:lnTo>
                      <a:pt x="915" y="27"/>
                    </a:lnTo>
                    <a:lnTo>
                      <a:pt x="925" y="36"/>
                    </a:lnTo>
                    <a:lnTo>
                      <a:pt x="933" y="47"/>
                    </a:lnTo>
                    <a:lnTo>
                      <a:pt x="942" y="58"/>
                    </a:lnTo>
                    <a:lnTo>
                      <a:pt x="949" y="70"/>
                    </a:lnTo>
                    <a:lnTo>
                      <a:pt x="956" y="83"/>
                    </a:lnTo>
                    <a:lnTo>
                      <a:pt x="960" y="94"/>
                    </a:lnTo>
                    <a:lnTo>
                      <a:pt x="969" y="117"/>
                    </a:lnTo>
                    <a:lnTo>
                      <a:pt x="974" y="135"/>
                    </a:lnTo>
                    <a:lnTo>
                      <a:pt x="977" y="148"/>
                    </a:lnTo>
                    <a:lnTo>
                      <a:pt x="978" y="153"/>
                    </a:lnTo>
                    <a:lnTo>
                      <a:pt x="981" y="152"/>
                    </a:lnTo>
                    <a:lnTo>
                      <a:pt x="993" y="148"/>
                    </a:lnTo>
                    <a:lnTo>
                      <a:pt x="1010" y="145"/>
                    </a:lnTo>
                    <a:lnTo>
                      <a:pt x="1030" y="142"/>
                    </a:lnTo>
                    <a:lnTo>
                      <a:pt x="1040" y="141"/>
                    </a:lnTo>
                    <a:lnTo>
                      <a:pt x="1052" y="141"/>
                    </a:lnTo>
                    <a:lnTo>
                      <a:pt x="1064" y="141"/>
                    </a:lnTo>
                    <a:lnTo>
                      <a:pt x="1075" y="143"/>
                    </a:lnTo>
                    <a:lnTo>
                      <a:pt x="1086" y="146"/>
                    </a:lnTo>
                    <a:lnTo>
                      <a:pt x="1098" y="150"/>
                    </a:lnTo>
                    <a:lnTo>
                      <a:pt x="1107" y="155"/>
                    </a:lnTo>
                    <a:lnTo>
                      <a:pt x="1116" y="162"/>
                    </a:lnTo>
                    <a:lnTo>
                      <a:pt x="1126" y="173"/>
                    </a:lnTo>
                    <a:lnTo>
                      <a:pt x="1137" y="184"/>
                    </a:lnTo>
                    <a:lnTo>
                      <a:pt x="1150" y="199"/>
                    </a:lnTo>
                    <a:lnTo>
                      <a:pt x="1163" y="217"/>
                    </a:lnTo>
                    <a:lnTo>
                      <a:pt x="1193" y="257"/>
                    </a:lnTo>
                    <a:lnTo>
                      <a:pt x="1224" y="303"/>
                    </a:lnTo>
                    <a:lnTo>
                      <a:pt x="1240" y="329"/>
                    </a:lnTo>
                    <a:lnTo>
                      <a:pt x="1255" y="354"/>
                    </a:lnTo>
                    <a:lnTo>
                      <a:pt x="1270" y="381"/>
                    </a:lnTo>
                    <a:lnTo>
                      <a:pt x="1284" y="408"/>
                    </a:lnTo>
                    <a:lnTo>
                      <a:pt x="1297" y="435"/>
                    </a:lnTo>
                    <a:lnTo>
                      <a:pt x="1308" y="463"/>
                    </a:lnTo>
                    <a:lnTo>
                      <a:pt x="1318" y="489"/>
                    </a:lnTo>
                    <a:lnTo>
                      <a:pt x="1326" y="515"/>
                    </a:lnTo>
                    <a:lnTo>
                      <a:pt x="1339" y="563"/>
                    </a:lnTo>
                    <a:lnTo>
                      <a:pt x="1347" y="606"/>
                    </a:lnTo>
                    <a:lnTo>
                      <a:pt x="1353" y="644"/>
                    </a:lnTo>
                    <a:lnTo>
                      <a:pt x="1357" y="674"/>
                    </a:lnTo>
                    <a:lnTo>
                      <a:pt x="1358" y="697"/>
                    </a:lnTo>
                    <a:lnTo>
                      <a:pt x="1358" y="715"/>
                    </a:lnTo>
                    <a:lnTo>
                      <a:pt x="1358" y="725"/>
                    </a:lnTo>
                    <a:lnTo>
                      <a:pt x="1357" y="729"/>
                    </a:lnTo>
                    <a:lnTo>
                      <a:pt x="1359" y="736"/>
                    </a:lnTo>
                    <a:lnTo>
                      <a:pt x="1364" y="754"/>
                    </a:lnTo>
                    <a:lnTo>
                      <a:pt x="1370" y="767"/>
                    </a:lnTo>
                    <a:lnTo>
                      <a:pt x="1378" y="781"/>
                    </a:lnTo>
                    <a:lnTo>
                      <a:pt x="1389" y="799"/>
                    </a:lnTo>
                    <a:lnTo>
                      <a:pt x="1401" y="816"/>
                    </a:lnTo>
                    <a:lnTo>
                      <a:pt x="1408" y="826"/>
                    </a:lnTo>
                    <a:lnTo>
                      <a:pt x="1414" y="836"/>
                    </a:lnTo>
                    <a:lnTo>
                      <a:pt x="1420" y="845"/>
                    </a:lnTo>
                    <a:lnTo>
                      <a:pt x="1425" y="856"/>
                    </a:lnTo>
                    <a:lnTo>
                      <a:pt x="1432" y="875"/>
                    </a:lnTo>
                    <a:lnTo>
                      <a:pt x="1435" y="893"/>
                    </a:lnTo>
                    <a:lnTo>
                      <a:pt x="1438" y="911"/>
                    </a:lnTo>
                    <a:lnTo>
                      <a:pt x="1439" y="927"/>
                    </a:lnTo>
                    <a:lnTo>
                      <a:pt x="1438" y="940"/>
                    </a:lnTo>
                    <a:lnTo>
                      <a:pt x="1435" y="949"/>
                    </a:lnTo>
                    <a:lnTo>
                      <a:pt x="1434" y="957"/>
                    </a:lnTo>
                    <a:lnTo>
                      <a:pt x="1435" y="963"/>
                    </a:lnTo>
                    <a:lnTo>
                      <a:pt x="1437" y="969"/>
                    </a:lnTo>
                    <a:lnTo>
                      <a:pt x="1440" y="975"/>
                    </a:lnTo>
                    <a:lnTo>
                      <a:pt x="1450" y="988"/>
                    </a:lnTo>
                    <a:lnTo>
                      <a:pt x="1460" y="1002"/>
                    </a:lnTo>
                    <a:lnTo>
                      <a:pt x="1464" y="1010"/>
                    </a:lnTo>
                    <a:lnTo>
                      <a:pt x="1467" y="1020"/>
                    </a:lnTo>
                    <a:lnTo>
                      <a:pt x="1471" y="1030"/>
                    </a:lnTo>
                    <a:lnTo>
                      <a:pt x="1472" y="1040"/>
                    </a:lnTo>
                    <a:lnTo>
                      <a:pt x="1473" y="1049"/>
                    </a:lnTo>
                    <a:lnTo>
                      <a:pt x="1472" y="1058"/>
                    </a:lnTo>
                    <a:lnTo>
                      <a:pt x="1472" y="1065"/>
                    </a:lnTo>
                    <a:lnTo>
                      <a:pt x="1469" y="1070"/>
                    </a:lnTo>
                    <a:lnTo>
                      <a:pt x="1469" y="1073"/>
                    </a:lnTo>
                    <a:lnTo>
                      <a:pt x="1471" y="1076"/>
                    </a:lnTo>
                    <a:lnTo>
                      <a:pt x="1472" y="1080"/>
                    </a:lnTo>
                    <a:lnTo>
                      <a:pt x="1474" y="1084"/>
                    </a:lnTo>
                    <a:lnTo>
                      <a:pt x="1480" y="1094"/>
                    </a:lnTo>
                    <a:lnTo>
                      <a:pt x="1488" y="1105"/>
                    </a:lnTo>
                    <a:lnTo>
                      <a:pt x="1496" y="1117"/>
                    </a:lnTo>
                    <a:lnTo>
                      <a:pt x="1502" y="1129"/>
                    </a:lnTo>
                    <a:lnTo>
                      <a:pt x="1506" y="1133"/>
                    </a:lnTo>
                    <a:lnTo>
                      <a:pt x="1507" y="1139"/>
                    </a:lnTo>
                    <a:lnTo>
                      <a:pt x="1508" y="1144"/>
                    </a:lnTo>
                    <a:lnTo>
                      <a:pt x="1508" y="1147"/>
                    </a:lnTo>
                    <a:lnTo>
                      <a:pt x="1509" y="1154"/>
                    </a:lnTo>
                    <a:lnTo>
                      <a:pt x="1512" y="1163"/>
                    </a:lnTo>
                    <a:lnTo>
                      <a:pt x="1516" y="1174"/>
                    </a:lnTo>
                    <a:lnTo>
                      <a:pt x="1522" y="1188"/>
                    </a:lnTo>
                    <a:lnTo>
                      <a:pt x="1538" y="1221"/>
                    </a:lnTo>
                    <a:lnTo>
                      <a:pt x="1555" y="1257"/>
                    </a:lnTo>
                    <a:lnTo>
                      <a:pt x="1574" y="1291"/>
                    </a:lnTo>
                    <a:lnTo>
                      <a:pt x="1589" y="1321"/>
                    </a:lnTo>
                    <a:lnTo>
                      <a:pt x="1600" y="1341"/>
                    </a:lnTo>
                    <a:lnTo>
                      <a:pt x="1604" y="1349"/>
                    </a:lnTo>
                    <a:lnTo>
                      <a:pt x="1611" y="1363"/>
                    </a:lnTo>
                    <a:lnTo>
                      <a:pt x="1631" y="1402"/>
                    </a:lnTo>
                    <a:lnTo>
                      <a:pt x="1661" y="1461"/>
                    </a:lnTo>
                    <a:lnTo>
                      <a:pt x="1697" y="1538"/>
                    </a:lnTo>
                    <a:lnTo>
                      <a:pt x="1716" y="1582"/>
                    </a:lnTo>
                    <a:lnTo>
                      <a:pt x="1737" y="1629"/>
                    </a:lnTo>
                    <a:lnTo>
                      <a:pt x="1757" y="1679"/>
                    </a:lnTo>
                    <a:lnTo>
                      <a:pt x="1778" y="1732"/>
                    </a:lnTo>
                    <a:lnTo>
                      <a:pt x="1798" y="1786"/>
                    </a:lnTo>
                    <a:lnTo>
                      <a:pt x="1817" y="1841"/>
                    </a:lnTo>
                    <a:lnTo>
                      <a:pt x="1835" y="1898"/>
                    </a:lnTo>
                    <a:lnTo>
                      <a:pt x="1852" y="1955"/>
                    </a:lnTo>
                    <a:lnTo>
                      <a:pt x="1867" y="2010"/>
                    </a:lnTo>
                    <a:lnTo>
                      <a:pt x="1879" y="2061"/>
                    </a:lnTo>
                    <a:lnTo>
                      <a:pt x="1891" y="2109"/>
                    </a:lnTo>
                    <a:lnTo>
                      <a:pt x="1899" y="2152"/>
                    </a:lnTo>
                    <a:lnTo>
                      <a:pt x="1907" y="2193"/>
                    </a:lnTo>
                    <a:lnTo>
                      <a:pt x="1913" y="2231"/>
                    </a:lnTo>
                    <a:lnTo>
                      <a:pt x="1918" y="2264"/>
                    </a:lnTo>
                    <a:lnTo>
                      <a:pt x="1921" y="2295"/>
                    </a:lnTo>
                    <a:lnTo>
                      <a:pt x="1926" y="2348"/>
                    </a:lnTo>
                    <a:lnTo>
                      <a:pt x="1929" y="2393"/>
                    </a:lnTo>
                    <a:lnTo>
                      <a:pt x="1931" y="2426"/>
                    </a:lnTo>
                    <a:lnTo>
                      <a:pt x="1933" y="2453"/>
                    </a:lnTo>
                    <a:lnTo>
                      <a:pt x="1935" y="2478"/>
                    </a:lnTo>
                    <a:lnTo>
                      <a:pt x="1938" y="2505"/>
                    </a:lnTo>
                    <a:lnTo>
                      <a:pt x="1939" y="2531"/>
                    </a:lnTo>
                    <a:lnTo>
                      <a:pt x="1939" y="2558"/>
                    </a:lnTo>
                    <a:lnTo>
                      <a:pt x="1939" y="2584"/>
                    </a:lnTo>
                    <a:lnTo>
                      <a:pt x="1936" y="2608"/>
                    </a:lnTo>
                    <a:lnTo>
                      <a:pt x="1934" y="2619"/>
                    </a:lnTo>
                    <a:lnTo>
                      <a:pt x="1932" y="2629"/>
                    </a:lnTo>
                    <a:lnTo>
                      <a:pt x="1929" y="2639"/>
                    </a:lnTo>
                    <a:lnTo>
                      <a:pt x="1926" y="2647"/>
                    </a:lnTo>
                    <a:lnTo>
                      <a:pt x="1918" y="2663"/>
                    </a:lnTo>
                    <a:lnTo>
                      <a:pt x="1907" y="2678"/>
                    </a:lnTo>
                    <a:lnTo>
                      <a:pt x="1895" y="2695"/>
                    </a:lnTo>
                    <a:lnTo>
                      <a:pt x="1884" y="2709"/>
                    </a:lnTo>
                    <a:lnTo>
                      <a:pt x="1864" y="2731"/>
                    </a:lnTo>
                    <a:lnTo>
                      <a:pt x="1855" y="2740"/>
                    </a:lnTo>
                    <a:lnTo>
                      <a:pt x="1852" y="2747"/>
                    </a:lnTo>
                    <a:lnTo>
                      <a:pt x="1843" y="2765"/>
                    </a:lnTo>
                    <a:lnTo>
                      <a:pt x="1828" y="2791"/>
                    </a:lnTo>
                    <a:lnTo>
                      <a:pt x="1812" y="2823"/>
                    </a:lnTo>
                    <a:lnTo>
                      <a:pt x="1797" y="2857"/>
                    </a:lnTo>
                    <a:lnTo>
                      <a:pt x="1783" y="2888"/>
                    </a:lnTo>
                    <a:lnTo>
                      <a:pt x="1777" y="2902"/>
                    </a:lnTo>
                    <a:lnTo>
                      <a:pt x="1771" y="2915"/>
                    </a:lnTo>
                    <a:lnTo>
                      <a:pt x="1769" y="2927"/>
                    </a:lnTo>
                    <a:lnTo>
                      <a:pt x="1766" y="2935"/>
                    </a:lnTo>
                    <a:lnTo>
                      <a:pt x="1765" y="2957"/>
                    </a:lnTo>
                    <a:lnTo>
                      <a:pt x="1764" y="2987"/>
                    </a:lnTo>
                    <a:lnTo>
                      <a:pt x="1762" y="3023"/>
                    </a:lnTo>
                    <a:lnTo>
                      <a:pt x="1760" y="3065"/>
                    </a:lnTo>
                    <a:lnTo>
                      <a:pt x="1733" y="3130"/>
                    </a:lnTo>
                    <a:lnTo>
                      <a:pt x="1704" y="3202"/>
                    </a:lnTo>
                    <a:lnTo>
                      <a:pt x="1671" y="3280"/>
                    </a:lnTo>
                    <a:lnTo>
                      <a:pt x="1637" y="3359"/>
                    </a:lnTo>
                    <a:lnTo>
                      <a:pt x="1604" y="3436"/>
                    </a:lnTo>
                    <a:lnTo>
                      <a:pt x="1574" y="3506"/>
                    </a:lnTo>
                    <a:lnTo>
                      <a:pt x="1546" y="3566"/>
                    </a:lnTo>
                    <a:lnTo>
                      <a:pt x="1523" y="3611"/>
                    </a:lnTo>
                    <a:lnTo>
                      <a:pt x="1513" y="3630"/>
                    </a:lnTo>
                    <a:lnTo>
                      <a:pt x="1500" y="3646"/>
                    </a:lnTo>
                    <a:lnTo>
                      <a:pt x="1486" y="3662"/>
                    </a:lnTo>
                    <a:lnTo>
                      <a:pt x="1471" y="3676"/>
                    </a:lnTo>
                    <a:lnTo>
                      <a:pt x="1455" y="3690"/>
                    </a:lnTo>
                    <a:lnTo>
                      <a:pt x="1438" y="3702"/>
                    </a:lnTo>
                    <a:lnTo>
                      <a:pt x="1420" y="3711"/>
                    </a:lnTo>
                    <a:lnTo>
                      <a:pt x="1403" y="3721"/>
                    </a:lnTo>
                    <a:lnTo>
                      <a:pt x="1384" y="3729"/>
                    </a:lnTo>
                    <a:lnTo>
                      <a:pt x="1365" y="3735"/>
                    </a:lnTo>
                    <a:lnTo>
                      <a:pt x="1345" y="3739"/>
                    </a:lnTo>
                    <a:lnTo>
                      <a:pt x="1326" y="3743"/>
                    </a:lnTo>
                    <a:lnTo>
                      <a:pt x="1308" y="3745"/>
                    </a:lnTo>
                    <a:lnTo>
                      <a:pt x="1289" y="3746"/>
                    </a:lnTo>
                    <a:lnTo>
                      <a:pt x="1271" y="3746"/>
                    </a:lnTo>
                    <a:lnTo>
                      <a:pt x="1254" y="3745"/>
                    </a:lnTo>
                    <a:lnTo>
                      <a:pt x="1245" y="3744"/>
                    </a:lnTo>
                    <a:lnTo>
                      <a:pt x="1236" y="3742"/>
                    </a:lnTo>
                    <a:lnTo>
                      <a:pt x="1228" y="3737"/>
                    </a:lnTo>
                    <a:lnTo>
                      <a:pt x="1218" y="3732"/>
                    </a:lnTo>
                    <a:lnTo>
                      <a:pt x="1209" y="3727"/>
                    </a:lnTo>
                    <a:lnTo>
                      <a:pt x="1200" y="3721"/>
                    </a:lnTo>
                    <a:lnTo>
                      <a:pt x="1191" y="3713"/>
                    </a:lnTo>
                    <a:lnTo>
                      <a:pt x="1182" y="3704"/>
                    </a:lnTo>
                    <a:lnTo>
                      <a:pt x="1163" y="3685"/>
                    </a:lnTo>
                    <a:lnTo>
                      <a:pt x="1146" y="3661"/>
                    </a:lnTo>
                    <a:lnTo>
                      <a:pt x="1128" y="3636"/>
                    </a:lnTo>
                    <a:lnTo>
                      <a:pt x="1111" y="3608"/>
                    </a:lnTo>
                    <a:lnTo>
                      <a:pt x="1094" y="3577"/>
                    </a:lnTo>
                    <a:lnTo>
                      <a:pt x="1079" y="3545"/>
                    </a:lnTo>
                    <a:lnTo>
                      <a:pt x="1064" y="3511"/>
                    </a:lnTo>
                    <a:lnTo>
                      <a:pt x="1051" y="3475"/>
                    </a:lnTo>
                    <a:lnTo>
                      <a:pt x="1038" y="3437"/>
                    </a:lnTo>
                    <a:lnTo>
                      <a:pt x="1027" y="3400"/>
                    </a:lnTo>
                    <a:lnTo>
                      <a:pt x="1019" y="3362"/>
                    </a:lnTo>
                    <a:lnTo>
                      <a:pt x="1012" y="3323"/>
                    </a:lnTo>
                    <a:lnTo>
                      <a:pt x="1006" y="3289"/>
                    </a:lnTo>
                    <a:lnTo>
                      <a:pt x="999" y="3254"/>
                    </a:lnTo>
                    <a:lnTo>
                      <a:pt x="992" y="3218"/>
                    </a:lnTo>
                    <a:lnTo>
                      <a:pt x="983" y="3182"/>
                    </a:lnTo>
                    <a:lnTo>
                      <a:pt x="964" y="3106"/>
                    </a:lnTo>
                    <a:lnTo>
                      <a:pt x="944" y="3033"/>
                    </a:lnTo>
                    <a:lnTo>
                      <a:pt x="924" y="2963"/>
                    </a:lnTo>
                    <a:lnTo>
                      <a:pt x="905" y="2901"/>
                    </a:lnTo>
                    <a:lnTo>
                      <a:pt x="889" y="2849"/>
                    </a:lnTo>
                    <a:lnTo>
                      <a:pt x="877" y="2811"/>
                    </a:lnTo>
                    <a:close/>
                  </a:path>
                </a:pathLst>
              </a:custGeom>
              <a:solidFill>
                <a:srgbClr val="969696"/>
              </a:solidFill>
              <a:ln w="9525">
                <a:noFill/>
                <a:round/>
                <a:headEnd/>
                <a:tailEnd/>
              </a:ln>
            </p:spPr>
            <p:txBody>
              <a:bodyPr/>
              <a:lstStyle/>
              <a:p>
                <a:endParaRPr lang="fr-FR"/>
              </a:p>
            </p:txBody>
          </p:sp>
          <p:sp>
            <p:nvSpPr>
              <p:cNvPr id="9296" name="Freeform 536"/>
              <p:cNvSpPr>
                <a:spLocks noChangeAspect="1"/>
              </p:cNvSpPr>
              <p:nvPr/>
            </p:nvSpPr>
            <p:spPr bwMode="auto">
              <a:xfrm>
                <a:off x="6205" y="2703"/>
                <a:ext cx="270" cy="171"/>
              </a:xfrm>
              <a:custGeom>
                <a:avLst/>
                <a:gdLst>
                  <a:gd name="T0" fmla="*/ 20 w 1082"/>
                  <a:gd name="T1" fmla="*/ 84 h 685"/>
                  <a:gd name="T2" fmla="*/ 35 w 1082"/>
                  <a:gd name="T3" fmla="*/ 87 h 685"/>
                  <a:gd name="T4" fmla="*/ 57 w 1082"/>
                  <a:gd name="T5" fmla="*/ 80 h 685"/>
                  <a:gd name="T6" fmla="*/ 60 w 1082"/>
                  <a:gd name="T7" fmla="*/ 90 h 685"/>
                  <a:gd name="T8" fmla="*/ 65 w 1082"/>
                  <a:gd name="T9" fmla="*/ 108 h 685"/>
                  <a:gd name="T10" fmla="*/ 74 w 1082"/>
                  <a:gd name="T11" fmla="*/ 123 h 685"/>
                  <a:gd name="T12" fmla="*/ 81 w 1082"/>
                  <a:gd name="T13" fmla="*/ 130 h 685"/>
                  <a:gd name="T14" fmla="*/ 105 w 1082"/>
                  <a:gd name="T15" fmla="*/ 138 h 685"/>
                  <a:gd name="T16" fmla="*/ 123 w 1082"/>
                  <a:gd name="T17" fmla="*/ 142 h 685"/>
                  <a:gd name="T18" fmla="*/ 140 w 1082"/>
                  <a:gd name="T19" fmla="*/ 150 h 685"/>
                  <a:gd name="T20" fmla="*/ 156 w 1082"/>
                  <a:gd name="T21" fmla="*/ 153 h 685"/>
                  <a:gd name="T22" fmla="*/ 171 w 1082"/>
                  <a:gd name="T23" fmla="*/ 154 h 685"/>
                  <a:gd name="T24" fmla="*/ 180 w 1082"/>
                  <a:gd name="T25" fmla="*/ 151 h 685"/>
                  <a:gd name="T26" fmla="*/ 185 w 1082"/>
                  <a:gd name="T27" fmla="*/ 147 h 685"/>
                  <a:gd name="T28" fmla="*/ 188 w 1082"/>
                  <a:gd name="T29" fmla="*/ 135 h 685"/>
                  <a:gd name="T30" fmla="*/ 186 w 1082"/>
                  <a:gd name="T31" fmla="*/ 119 h 685"/>
                  <a:gd name="T32" fmla="*/ 181 w 1082"/>
                  <a:gd name="T33" fmla="*/ 108 h 685"/>
                  <a:gd name="T34" fmla="*/ 162 w 1082"/>
                  <a:gd name="T35" fmla="*/ 96 h 685"/>
                  <a:gd name="T36" fmla="*/ 131 w 1082"/>
                  <a:gd name="T37" fmla="*/ 83 h 685"/>
                  <a:gd name="T38" fmla="*/ 117 w 1082"/>
                  <a:gd name="T39" fmla="*/ 78 h 685"/>
                  <a:gd name="T40" fmla="*/ 106 w 1082"/>
                  <a:gd name="T41" fmla="*/ 69 h 685"/>
                  <a:gd name="T42" fmla="*/ 100 w 1082"/>
                  <a:gd name="T43" fmla="*/ 59 h 685"/>
                  <a:gd name="T44" fmla="*/ 101 w 1082"/>
                  <a:gd name="T45" fmla="*/ 54 h 685"/>
                  <a:gd name="T46" fmla="*/ 105 w 1082"/>
                  <a:gd name="T47" fmla="*/ 51 h 685"/>
                  <a:gd name="T48" fmla="*/ 120 w 1082"/>
                  <a:gd name="T49" fmla="*/ 50 h 685"/>
                  <a:gd name="T50" fmla="*/ 166 w 1082"/>
                  <a:gd name="T51" fmla="*/ 55 h 685"/>
                  <a:gd name="T52" fmla="*/ 197 w 1082"/>
                  <a:gd name="T53" fmla="*/ 59 h 685"/>
                  <a:gd name="T54" fmla="*/ 203 w 1082"/>
                  <a:gd name="T55" fmla="*/ 56 h 685"/>
                  <a:gd name="T56" fmla="*/ 209 w 1082"/>
                  <a:gd name="T57" fmla="*/ 43 h 685"/>
                  <a:gd name="T58" fmla="*/ 229 w 1082"/>
                  <a:gd name="T59" fmla="*/ 3 h 685"/>
                  <a:gd name="T60" fmla="*/ 227 w 1082"/>
                  <a:gd name="T61" fmla="*/ 23 h 685"/>
                  <a:gd name="T62" fmla="*/ 228 w 1082"/>
                  <a:gd name="T63" fmla="*/ 36 h 685"/>
                  <a:gd name="T64" fmla="*/ 230 w 1082"/>
                  <a:gd name="T65" fmla="*/ 42 h 685"/>
                  <a:gd name="T66" fmla="*/ 247 w 1082"/>
                  <a:gd name="T67" fmla="*/ 51 h 685"/>
                  <a:gd name="T68" fmla="*/ 243 w 1082"/>
                  <a:gd name="T69" fmla="*/ 61 h 685"/>
                  <a:gd name="T70" fmla="*/ 237 w 1082"/>
                  <a:gd name="T71" fmla="*/ 77 h 685"/>
                  <a:gd name="T72" fmla="*/ 237 w 1082"/>
                  <a:gd name="T73" fmla="*/ 90 h 685"/>
                  <a:gd name="T74" fmla="*/ 242 w 1082"/>
                  <a:gd name="T75" fmla="*/ 102 h 685"/>
                  <a:gd name="T76" fmla="*/ 253 w 1082"/>
                  <a:gd name="T77" fmla="*/ 122 h 685"/>
                  <a:gd name="T78" fmla="*/ 264 w 1082"/>
                  <a:gd name="T79" fmla="*/ 132 h 685"/>
                  <a:gd name="T80" fmla="*/ 270 w 1082"/>
                  <a:gd name="T81" fmla="*/ 136 h 685"/>
                  <a:gd name="T82" fmla="*/ 266 w 1082"/>
                  <a:gd name="T83" fmla="*/ 140 h 685"/>
                  <a:gd name="T84" fmla="*/ 241 w 1082"/>
                  <a:gd name="T85" fmla="*/ 156 h 685"/>
                  <a:gd name="T86" fmla="*/ 219 w 1082"/>
                  <a:gd name="T87" fmla="*/ 165 h 685"/>
                  <a:gd name="T88" fmla="*/ 196 w 1082"/>
                  <a:gd name="T89" fmla="*/ 170 h 685"/>
                  <a:gd name="T90" fmla="*/ 174 w 1082"/>
                  <a:gd name="T91" fmla="*/ 171 h 685"/>
                  <a:gd name="T92" fmla="*/ 134 w 1082"/>
                  <a:gd name="T93" fmla="*/ 167 h 685"/>
                  <a:gd name="T94" fmla="*/ 95 w 1082"/>
                  <a:gd name="T95" fmla="*/ 159 h 685"/>
                  <a:gd name="T96" fmla="*/ 68 w 1082"/>
                  <a:gd name="T97" fmla="*/ 151 h 685"/>
                  <a:gd name="T98" fmla="*/ 58 w 1082"/>
                  <a:gd name="T99" fmla="*/ 144 h 685"/>
                  <a:gd name="T100" fmla="*/ 49 w 1082"/>
                  <a:gd name="T101" fmla="*/ 129 h 685"/>
                  <a:gd name="T102" fmla="*/ 41 w 1082"/>
                  <a:gd name="T103" fmla="*/ 117 h 685"/>
                  <a:gd name="T104" fmla="*/ 20 w 1082"/>
                  <a:gd name="T105" fmla="*/ 99 h 6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82"/>
                  <a:gd name="T160" fmla="*/ 0 h 685"/>
                  <a:gd name="T161" fmla="*/ 1082 w 1082"/>
                  <a:gd name="T162" fmla="*/ 685 h 6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82" h="685">
                    <a:moveTo>
                      <a:pt x="0" y="309"/>
                    </a:moveTo>
                    <a:lnTo>
                      <a:pt x="17" y="316"/>
                    </a:lnTo>
                    <a:lnTo>
                      <a:pt x="58" y="331"/>
                    </a:lnTo>
                    <a:lnTo>
                      <a:pt x="82" y="338"/>
                    </a:lnTo>
                    <a:lnTo>
                      <a:pt x="108" y="345"/>
                    </a:lnTo>
                    <a:lnTo>
                      <a:pt x="120" y="347"/>
                    </a:lnTo>
                    <a:lnTo>
                      <a:pt x="130" y="348"/>
                    </a:lnTo>
                    <a:lnTo>
                      <a:pt x="141" y="349"/>
                    </a:lnTo>
                    <a:lnTo>
                      <a:pt x="149" y="348"/>
                    </a:lnTo>
                    <a:lnTo>
                      <a:pt x="181" y="338"/>
                    </a:lnTo>
                    <a:lnTo>
                      <a:pt x="209" y="329"/>
                    </a:lnTo>
                    <a:lnTo>
                      <a:pt x="230" y="321"/>
                    </a:lnTo>
                    <a:lnTo>
                      <a:pt x="237" y="318"/>
                    </a:lnTo>
                    <a:lnTo>
                      <a:pt x="237" y="326"/>
                    </a:lnTo>
                    <a:lnTo>
                      <a:pt x="239" y="347"/>
                    </a:lnTo>
                    <a:lnTo>
                      <a:pt x="242" y="361"/>
                    </a:lnTo>
                    <a:lnTo>
                      <a:pt x="244" y="377"/>
                    </a:lnTo>
                    <a:lnTo>
                      <a:pt x="248" y="394"/>
                    </a:lnTo>
                    <a:lnTo>
                      <a:pt x="254" y="413"/>
                    </a:lnTo>
                    <a:lnTo>
                      <a:pt x="259" y="432"/>
                    </a:lnTo>
                    <a:lnTo>
                      <a:pt x="268" y="449"/>
                    </a:lnTo>
                    <a:lnTo>
                      <a:pt x="277" y="468"/>
                    </a:lnTo>
                    <a:lnTo>
                      <a:pt x="288" y="484"/>
                    </a:lnTo>
                    <a:lnTo>
                      <a:pt x="295" y="492"/>
                    </a:lnTo>
                    <a:lnTo>
                      <a:pt x="300" y="501"/>
                    </a:lnTo>
                    <a:lnTo>
                      <a:pt x="309" y="508"/>
                    </a:lnTo>
                    <a:lnTo>
                      <a:pt x="316" y="513"/>
                    </a:lnTo>
                    <a:lnTo>
                      <a:pt x="325" y="519"/>
                    </a:lnTo>
                    <a:lnTo>
                      <a:pt x="333" y="525"/>
                    </a:lnTo>
                    <a:lnTo>
                      <a:pt x="344" y="529"/>
                    </a:lnTo>
                    <a:lnTo>
                      <a:pt x="353" y="532"/>
                    </a:lnTo>
                    <a:lnTo>
                      <a:pt x="419" y="551"/>
                    </a:lnTo>
                    <a:lnTo>
                      <a:pt x="457" y="559"/>
                    </a:lnTo>
                    <a:lnTo>
                      <a:pt x="468" y="562"/>
                    </a:lnTo>
                    <a:lnTo>
                      <a:pt x="480" y="565"/>
                    </a:lnTo>
                    <a:lnTo>
                      <a:pt x="492" y="569"/>
                    </a:lnTo>
                    <a:lnTo>
                      <a:pt x="505" y="575"/>
                    </a:lnTo>
                    <a:lnTo>
                      <a:pt x="522" y="582"/>
                    </a:lnTo>
                    <a:lnTo>
                      <a:pt x="541" y="590"/>
                    </a:lnTo>
                    <a:lnTo>
                      <a:pt x="563" y="599"/>
                    </a:lnTo>
                    <a:lnTo>
                      <a:pt x="587" y="606"/>
                    </a:lnTo>
                    <a:lnTo>
                      <a:pt x="600" y="609"/>
                    </a:lnTo>
                    <a:lnTo>
                      <a:pt x="613" y="611"/>
                    </a:lnTo>
                    <a:lnTo>
                      <a:pt x="627" y="614"/>
                    </a:lnTo>
                    <a:lnTo>
                      <a:pt x="641" y="615"/>
                    </a:lnTo>
                    <a:lnTo>
                      <a:pt x="655" y="616"/>
                    </a:lnTo>
                    <a:lnTo>
                      <a:pt x="670" y="616"/>
                    </a:lnTo>
                    <a:lnTo>
                      <a:pt x="684" y="615"/>
                    </a:lnTo>
                    <a:lnTo>
                      <a:pt x="701" y="613"/>
                    </a:lnTo>
                    <a:lnTo>
                      <a:pt x="708" y="611"/>
                    </a:lnTo>
                    <a:lnTo>
                      <a:pt x="715" y="609"/>
                    </a:lnTo>
                    <a:lnTo>
                      <a:pt x="720" y="606"/>
                    </a:lnTo>
                    <a:lnTo>
                      <a:pt x="726" y="602"/>
                    </a:lnTo>
                    <a:lnTo>
                      <a:pt x="731" y="597"/>
                    </a:lnTo>
                    <a:lnTo>
                      <a:pt x="736" y="593"/>
                    </a:lnTo>
                    <a:lnTo>
                      <a:pt x="740" y="587"/>
                    </a:lnTo>
                    <a:lnTo>
                      <a:pt x="744" y="581"/>
                    </a:lnTo>
                    <a:lnTo>
                      <a:pt x="749" y="568"/>
                    </a:lnTo>
                    <a:lnTo>
                      <a:pt x="752" y="554"/>
                    </a:lnTo>
                    <a:lnTo>
                      <a:pt x="753" y="539"/>
                    </a:lnTo>
                    <a:lnTo>
                      <a:pt x="753" y="523"/>
                    </a:lnTo>
                    <a:lnTo>
                      <a:pt x="752" y="508"/>
                    </a:lnTo>
                    <a:lnTo>
                      <a:pt x="750" y="491"/>
                    </a:lnTo>
                    <a:lnTo>
                      <a:pt x="746" y="476"/>
                    </a:lnTo>
                    <a:lnTo>
                      <a:pt x="742" y="462"/>
                    </a:lnTo>
                    <a:lnTo>
                      <a:pt x="737" y="450"/>
                    </a:lnTo>
                    <a:lnTo>
                      <a:pt x="731" y="439"/>
                    </a:lnTo>
                    <a:lnTo>
                      <a:pt x="725" y="431"/>
                    </a:lnTo>
                    <a:lnTo>
                      <a:pt x="718" y="425"/>
                    </a:lnTo>
                    <a:lnTo>
                      <a:pt x="702" y="414"/>
                    </a:lnTo>
                    <a:lnTo>
                      <a:pt x="678" y="400"/>
                    </a:lnTo>
                    <a:lnTo>
                      <a:pt x="650" y="385"/>
                    </a:lnTo>
                    <a:lnTo>
                      <a:pt x="618" y="370"/>
                    </a:lnTo>
                    <a:lnTo>
                      <a:pt x="587" y="356"/>
                    </a:lnTo>
                    <a:lnTo>
                      <a:pt x="555" y="343"/>
                    </a:lnTo>
                    <a:lnTo>
                      <a:pt x="526" y="333"/>
                    </a:lnTo>
                    <a:lnTo>
                      <a:pt x="502" y="327"/>
                    </a:lnTo>
                    <a:lnTo>
                      <a:pt x="492" y="323"/>
                    </a:lnTo>
                    <a:lnTo>
                      <a:pt x="480" y="319"/>
                    </a:lnTo>
                    <a:lnTo>
                      <a:pt x="468" y="313"/>
                    </a:lnTo>
                    <a:lnTo>
                      <a:pt x="457" y="305"/>
                    </a:lnTo>
                    <a:lnTo>
                      <a:pt x="446" y="297"/>
                    </a:lnTo>
                    <a:lnTo>
                      <a:pt x="435" y="286"/>
                    </a:lnTo>
                    <a:lnTo>
                      <a:pt x="425" y="277"/>
                    </a:lnTo>
                    <a:lnTo>
                      <a:pt x="417" y="266"/>
                    </a:lnTo>
                    <a:lnTo>
                      <a:pt x="410" y="256"/>
                    </a:lnTo>
                    <a:lnTo>
                      <a:pt x="405" y="246"/>
                    </a:lnTo>
                    <a:lnTo>
                      <a:pt x="401" y="236"/>
                    </a:lnTo>
                    <a:lnTo>
                      <a:pt x="400" y="228"/>
                    </a:lnTo>
                    <a:lnTo>
                      <a:pt x="401" y="223"/>
                    </a:lnTo>
                    <a:lnTo>
                      <a:pt x="403" y="220"/>
                    </a:lnTo>
                    <a:lnTo>
                      <a:pt x="404" y="216"/>
                    </a:lnTo>
                    <a:lnTo>
                      <a:pt x="407" y="213"/>
                    </a:lnTo>
                    <a:lnTo>
                      <a:pt x="411" y="210"/>
                    </a:lnTo>
                    <a:lnTo>
                      <a:pt x="414" y="208"/>
                    </a:lnTo>
                    <a:lnTo>
                      <a:pt x="420" y="206"/>
                    </a:lnTo>
                    <a:lnTo>
                      <a:pt x="426" y="204"/>
                    </a:lnTo>
                    <a:lnTo>
                      <a:pt x="441" y="202"/>
                    </a:lnTo>
                    <a:lnTo>
                      <a:pt x="460" y="202"/>
                    </a:lnTo>
                    <a:lnTo>
                      <a:pt x="481" y="202"/>
                    </a:lnTo>
                    <a:lnTo>
                      <a:pt x="505" y="203"/>
                    </a:lnTo>
                    <a:lnTo>
                      <a:pt x="557" y="207"/>
                    </a:lnTo>
                    <a:lnTo>
                      <a:pt x="613" y="213"/>
                    </a:lnTo>
                    <a:lnTo>
                      <a:pt x="666" y="220"/>
                    </a:lnTo>
                    <a:lnTo>
                      <a:pt x="716" y="225"/>
                    </a:lnTo>
                    <a:lnTo>
                      <a:pt x="756" y="231"/>
                    </a:lnTo>
                    <a:lnTo>
                      <a:pt x="780" y="235"/>
                    </a:lnTo>
                    <a:lnTo>
                      <a:pt x="788" y="235"/>
                    </a:lnTo>
                    <a:lnTo>
                      <a:pt x="796" y="235"/>
                    </a:lnTo>
                    <a:lnTo>
                      <a:pt x="801" y="232"/>
                    </a:lnTo>
                    <a:lnTo>
                      <a:pt x="807" y="230"/>
                    </a:lnTo>
                    <a:lnTo>
                      <a:pt x="812" y="225"/>
                    </a:lnTo>
                    <a:lnTo>
                      <a:pt x="815" y="221"/>
                    </a:lnTo>
                    <a:lnTo>
                      <a:pt x="820" y="215"/>
                    </a:lnTo>
                    <a:lnTo>
                      <a:pt x="824" y="209"/>
                    </a:lnTo>
                    <a:lnTo>
                      <a:pt x="838" y="174"/>
                    </a:lnTo>
                    <a:lnTo>
                      <a:pt x="859" y="130"/>
                    </a:lnTo>
                    <a:lnTo>
                      <a:pt x="884" y="82"/>
                    </a:lnTo>
                    <a:lnTo>
                      <a:pt x="903" y="40"/>
                    </a:lnTo>
                    <a:lnTo>
                      <a:pt x="918" y="11"/>
                    </a:lnTo>
                    <a:lnTo>
                      <a:pt x="923" y="0"/>
                    </a:lnTo>
                    <a:lnTo>
                      <a:pt x="919" y="24"/>
                    </a:lnTo>
                    <a:lnTo>
                      <a:pt x="912" y="76"/>
                    </a:lnTo>
                    <a:lnTo>
                      <a:pt x="910" y="91"/>
                    </a:lnTo>
                    <a:lnTo>
                      <a:pt x="909" y="106"/>
                    </a:lnTo>
                    <a:lnTo>
                      <a:pt x="909" y="120"/>
                    </a:lnTo>
                    <a:lnTo>
                      <a:pt x="910" y="133"/>
                    </a:lnTo>
                    <a:lnTo>
                      <a:pt x="912" y="146"/>
                    </a:lnTo>
                    <a:lnTo>
                      <a:pt x="915" y="155"/>
                    </a:lnTo>
                    <a:lnTo>
                      <a:pt x="918" y="160"/>
                    </a:lnTo>
                    <a:lnTo>
                      <a:pt x="920" y="164"/>
                    </a:lnTo>
                    <a:lnTo>
                      <a:pt x="922" y="167"/>
                    </a:lnTo>
                    <a:lnTo>
                      <a:pt x="925" y="169"/>
                    </a:lnTo>
                    <a:lnTo>
                      <a:pt x="950" y="185"/>
                    </a:lnTo>
                    <a:lnTo>
                      <a:pt x="974" y="197"/>
                    </a:lnTo>
                    <a:lnTo>
                      <a:pt x="990" y="204"/>
                    </a:lnTo>
                    <a:lnTo>
                      <a:pt x="996" y="208"/>
                    </a:lnTo>
                    <a:lnTo>
                      <a:pt x="994" y="213"/>
                    </a:lnTo>
                    <a:lnTo>
                      <a:pt x="986" y="224"/>
                    </a:lnTo>
                    <a:lnTo>
                      <a:pt x="974" y="243"/>
                    </a:lnTo>
                    <a:lnTo>
                      <a:pt x="962" y="266"/>
                    </a:lnTo>
                    <a:lnTo>
                      <a:pt x="957" y="279"/>
                    </a:lnTo>
                    <a:lnTo>
                      <a:pt x="953" y="293"/>
                    </a:lnTo>
                    <a:lnTo>
                      <a:pt x="949" y="308"/>
                    </a:lnTo>
                    <a:lnTo>
                      <a:pt x="947" y="322"/>
                    </a:lnTo>
                    <a:lnTo>
                      <a:pt x="946" y="337"/>
                    </a:lnTo>
                    <a:lnTo>
                      <a:pt x="947" y="352"/>
                    </a:lnTo>
                    <a:lnTo>
                      <a:pt x="948" y="359"/>
                    </a:lnTo>
                    <a:lnTo>
                      <a:pt x="949" y="366"/>
                    </a:lnTo>
                    <a:lnTo>
                      <a:pt x="952" y="375"/>
                    </a:lnTo>
                    <a:lnTo>
                      <a:pt x="955" y="382"/>
                    </a:lnTo>
                    <a:lnTo>
                      <a:pt x="968" y="408"/>
                    </a:lnTo>
                    <a:lnTo>
                      <a:pt x="980" y="433"/>
                    </a:lnTo>
                    <a:lnTo>
                      <a:pt x="991" y="455"/>
                    </a:lnTo>
                    <a:lnTo>
                      <a:pt x="1002" y="474"/>
                    </a:lnTo>
                    <a:lnTo>
                      <a:pt x="1013" y="490"/>
                    </a:lnTo>
                    <a:lnTo>
                      <a:pt x="1022" y="504"/>
                    </a:lnTo>
                    <a:lnTo>
                      <a:pt x="1031" y="513"/>
                    </a:lnTo>
                    <a:lnTo>
                      <a:pt x="1041" y="520"/>
                    </a:lnTo>
                    <a:lnTo>
                      <a:pt x="1058" y="530"/>
                    </a:lnTo>
                    <a:lnTo>
                      <a:pt x="1075" y="536"/>
                    </a:lnTo>
                    <a:lnTo>
                      <a:pt x="1079" y="539"/>
                    </a:lnTo>
                    <a:lnTo>
                      <a:pt x="1082" y="543"/>
                    </a:lnTo>
                    <a:lnTo>
                      <a:pt x="1082" y="545"/>
                    </a:lnTo>
                    <a:lnTo>
                      <a:pt x="1081" y="547"/>
                    </a:lnTo>
                    <a:lnTo>
                      <a:pt x="1079" y="550"/>
                    </a:lnTo>
                    <a:lnTo>
                      <a:pt x="1076" y="553"/>
                    </a:lnTo>
                    <a:lnTo>
                      <a:pt x="1064" y="561"/>
                    </a:lnTo>
                    <a:lnTo>
                      <a:pt x="1044" y="576"/>
                    </a:lnTo>
                    <a:lnTo>
                      <a:pt x="1018" y="593"/>
                    </a:lnTo>
                    <a:lnTo>
                      <a:pt x="984" y="613"/>
                    </a:lnTo>
                    <a:lnTo>
                      <a:pt x="966" y="623"/>
                    </a:lnTo>
                    <a:lnTo>
                      <a:pt x="946" y="632"/>
                    </a:lnTo>
                    <a:lnTo>
                      <a:pt x="923" y="642"/>
                    </a:lnTo>
                    <a:lnTo>
                      <a:pt x="901" y="651"/>
                    </a:lnTo>
                    <a:lnTo>
                      <a:pt x="876" y="660"/>
                    </a:lnTo>
                    <a:lnTo>
                      <a:pt x="852" y="667"/>
                    </a:lnTo>
                    <a:lnTo>
                      <a:pt x="826" y="674"/>
                    </a:lnTo>
                    <a:lnTo>
                      <a:pt x="799" y="679"/>
                    </a:lnTo>
                    <a:lnTo>
                      <a:pt x="784" y="681"/>
                    </a:lnTo>
                    <a:lnTo>
                      <a:pt x="769" y="684"/>
                    </a:lnTo>
                    <a:lnTo>
                      <a:pt x="752" y="684"/>
                    </a:lnTo>
                    <a:lnTo>
                      <a:pt x="736" y="685"/>
                    </a:lnTo>
                    <a:lnTo>
                      <a:pt x="699" y="684"/>
                    </a:lnTo>
                    <a:lnTo>
                      <a:pt x="661" y="682"/>
                    </a:lnTo>
                    <a:lnTo>
                      <a:pt x="621" y="679"/>
                    </a:lnTo>
                    <a:lnTo>
                      <a:pt x="580" y="673"/>
                    </a:lnTo>
                    <a:lnTo>
                      <a:pt x="537" y="667"/>
                    </a:lnTo>
                    <a:lnTo>
                      <a:pt x="496" y="660"/>
                    </a:lnTo>
                    <a:lnTo>
                      <a:pt x="457" y="653"/>
                    </a:lnTo>
                    <a:lnTo>
                      <a:pt x="418" y="645"/>
                    </a:lnTo>
                    <a:lnTo>
                      <a:pt x="381" y="637"/>
                    </a:lnTo>
                    <a:lnTo>
                      <a:pt x="349" y="629"/>
                    </a:lnTo>
                    <a:lnTo>
                      <a:pt x="319" y="620"/>
                    </a:lnTo>
                    <a:lnTo>
                      <a:pt x="293" y="613"/>
                    </a:lnTo>
                    <a:lnTo>
                      <a:pt x="273" y="606"/>
                    </a:lnTo>
                    <a:lnTo>
                      <a:pt x="259" y="599"/>
                    </a:lnTo>
                    <a:lnTo>
                      <a:pt x="249" y="592"/>
                    </a:lnTo>
                    <a:lnTo>
                      <a:pt x="239" y="585"/>
                    </a:lnTo>
                    <a:lnTo>
                      <a:pt x="232" y="578"/>
                    </a:lnTo>
                    <a:lnTo>
                      <a:pt x="225" y="569"/>
                    </a:lnTo>
                    <a:lnTo>
                      <a:pt x="216" y="552"/>
                    </a:lnTo>
                    <a:lnTo>
                      <a:pt x="207" y="533"/>
                    </a:lnTo>
                    <a:lnTo>
                      <a:pt x="198" y="515"/>
                    </a:lnTo>
                    <a:lnTo>
                      <a:pt x="188" y="496"/>
                    </a:lnTo>
                    <a:lnTo>
                      <a:pt x="182" y="487"/>
                    </a:lnTo>
                    <a:lnTo>
                      <a:pt x="174" y="478"/>
                    </a:lnTo>
                    <a:lnTo>
                      <a:pt x="166" y="469"/>
                    </a:lnTo>
                    <a:lnTo>
                      <a:pt x="155" y="462"/>
                    </a:lnTo>
                    <a:lnTo>
                      <a:pt x="132" y="443"/>
                    </a:lnTo>
                    <a:lnTo>
                      <a:pt x="106" y="421"/>
                    </a:lnTo>
                    <a:lnTo>
                      <a:pt x="80" y="396"/>
                    </a:lnTo>
                    <a:lnTo>
                      <a:pt x="55" y="371"/>
                    </a:lnTo>
                    <a:lnTo>
                      <a:pt x="17" y="329"/>
                    </a:lnTo>
                    <a:lnTo>
                      <a:pt x="0" y="309"/>
                    </a:lnTo>
                    <a:close/>
                  </a:path>
                </a:pathLst>
              </a:custGeom>
              <a:solidFill>
                <a:srgbClr val="969696"/>
              </a:solidFill>
              <a:ln w="9525">
                <a:noFill/>
                <a:round/>
                <a:headEnd/>
                <a:tailEnd/>
              </a:ln>
            </p:spPr>
            <p:txBody>
              <a:bodyPr/>
              <a:lstStyle/>
              <a:p>
                <a:endParaRPr lang="fr-FR"/>
              </a:p>
            </p:txBody>
          </p:sp>
          <p:sp>
            <p:nvSpPr>
              <p:cNvPr id="9297" name="Freeform 537"/>
              <p:cNvSpPr>
                <a:spLocks noChangeAspect="1"/>
              </p:cNvSpPr>
              <p:nvPr/>
            </p:nvSpPr>
            <p:spPr bwMode="auto">
              <a:xfrm>
                <a:off x="6368" y="3257"/>
                <a:ext cx="73" cy="105"/>
              </a:xfrm>
              <a:custGeom>
                <a:avLst/>
                <a:gdLst>
                  <a:gd name="T0" fmla="*/ 0 w 295"/>
                  <a:gd name="T1" fmla="*/ 85 h 420"/>
                  <a:gd name="T2" fmla="*/ 4 w 295"/>
                  <a:gd name="T3" fmla="*/ 77 h 420"/>
                  <a:gd name="T4" fmla="*/ 10 w 295"/>
                  <a:gd name="T5" fmla="*/ 69 h 420"/>
                  <a:gd name="T6" fmla="*/ 15 w 295"/>
                  <a:gd name="T7" fmla="*/ 61 h 420"/>
                  <a:gd name="T8" fmla="*/ 22 w 295"/>
                  <a:gd name="T9" fmla="*/ 53 h 420"/>
                  <a:gd name="T10" fmla="*/ 28 w 295"/>
                  <a:gd name="T11" fmla="*/ 46 h 420"/>
                  <a:gd name="T12" fmla="*/ 34 w 295"/>
                  <a:gd name="T13" fmla="*/ 39 h 420"/>
                  <a:gd name="T14" fmla="*/ 37 w 295"/>
                  <a:gd name="T15" fmla="*/ 37 h 420"/>
                  <a:gd name="T16" fmla="*/ 40 w 295"/>
                  <a:gd name="T17" fmla="*/ 34 h 420"/>
                  <a:gd name="T18" fmla="*/ 43 w 295"/>
                  <a:gd name="T19" fmla="*/ 31 h 420"/>
                  <a:gd name="T20" fmla="*/ 46 w 295"/>
                  <a:gd name="T21" fmla="*/ 29 h 420"/>
                  <a:gd name="T22" fmla="*/ 50 w 295"/>
                  <a:gd name="T23" fmla="*/ 26 h 420"/>
                  <a:gd name="T24" fmla="*/ 54 w 295"/>
                  <a:gd name="T25" fmla="*/ 22 h 420"/>
                  <a:gd name="T26" fmla="*/ 58 w 295"/>
                  <a:gd name="T27" fmla="*/ 18 h 420"/>
                  <a:gd name="T28" fmla="*/ 62 w 295"/>
                  <a:gd name="T29" fmla="*/ 14 h 420"/>
                  <a:gd name="T30" fmla="*/ 65 w 295"/>
                  <a:gd name="T31" fmla="*/ 11 h 420"/>
                  <a:gd name="T32" fmla="*/ 67 w 295"/>
                  <a:gd name="T33" fmla="*/ 7 h 420"/>
                  <a:gd name="T34" fmla="*/ 70 w 295"/>
                  <a:gd name="T35" fmla="*/ 3 h 420"/>
                  <a:gd name="T36" fmla="*/ 72 w 295"/>
                  <a:gd name="T37" fmla="*/ 0 h 420"/>
                  <a:gd name="T38" fmla="*/ 72 w 295"/>
                  <a:gd name="T39" fmla="*/ 2 h 420"/>
                  <a:gd name="T40" fmla="*/ 73 w 295"/>
                  <a:gd name="T41" fmla="*/ 5 h 420"/>
                  <a:gd name="T42" fmla="*/ 73 w 295"/>
                  <a:gd name="T43" fmla="*/ 8 h 420"/>
                  <a:gd name="T44" fmla="*/ 73 w 295"/>
                  <a:gd name="T45" fmla="*/ 11 h 420"/>
                  <a:gd name="T46" fmla="*/ 72 w 295"/>
                  <a:gd name="T47" fmla="*/ 15 h 420"/>
                  <a:gd name="T48" fmla="*/ 72 w 295"/>
                  <a:gd name="T49" fmla="*/ 18 h 420"/>
                  <a:gd name="T50" fmla="*/ 71 w 295"/>
                  <a:gd name="T51" fmla="*/ 22 h 420"/>
                  <a:gd name="T52" fmla="*/ 70 w 295"/>
                  <a:gd name="T53" fmla="*/ 25 h 420"/>
                  <a:gd name="T54" fmla="*/ 68 w 295"/>
                  <a:gd name="T55" fmla="*/ 29 h 420"/>
                  <a:gd name="T56" fmla="*/ 67 w 295"/>
                  <a:gd name="T57" fmla="*/ 33 h 420"/>
                  <a:gd name="T58" fmla="*/ 65 w 295"/>
                  <a:gd name="T59" fmla="*/ 36 h 420"/>
                  <a:gd name="T60" fmla="*/ 63 w 295"/>
                  <a:gd name="T61" fmla="*/ 40 h 420"/>
                  <a:gd name="T62" fmla="*/ 61 w 295"/>
                  <a:gd name="T63" fmla="*/ 43 h 420"/>
                  <a:gd name="T64" fmla="*/ 58 w 295"/>
                  <a:gd name="T65" fmla="*/ 46 h 420"/>
                  <a:gd name="T66" fmla="*/ 55 w 295"/>
                  <a:gd name="T67" fmla="*/ 50 h 420"/>
                  <a:gd name="T68" fmla="*/ 52 w 295"/>
                  <a:gd name="T69" fmla="*/ 53 h 420"/>
                  <a:gd name="T70" fmla="*/ 46 w 295"/>
                  <a:gd name="T71" fmla="*/ 59 h 420"/>
                  <a:gd name="T72" fmla="*/ 39 w 295"/>
                  <a:gd name="T73" fmla="*/ 66 h 420"/>
                  <a:gd name="T74" fmla="*/ 32 w 295"/>
                  <a:gd name="T75" fmla="*/ 74 h 420"/>
                  <a:gd name="T76" fmla="*/ 26 w 295"/>
                  <a:gd name="T77" fmla="*/ 81 h 420"/>
                  <a:gd name="T78" fmla="*/ 20 w 295"/>
                  <a:gd name="T79" fmla="*/ 88 h 420"/>
                  <a:gd name="T80" fmla="*/ 15 w 295"/>
                  <a:gd name="T81" fmla="*/ 95 h 420"/>
                  <a:gd name="T82" fmla="*/ 10 w 295"/>
                  <a:gd name="T83" fmla="*/ 100 h 420"/>
                  <a:gd name="T84" fmla="*/ 6 w 295"/>
                  <a:gd name="T85" fmla="*/ 105 h 420"/>
                  <a:gd name="T86" fmla="*/ 4 w 295"/>
                  <a:gd name="T87" fmla="*/ 99 h 420"/>
                  <a:gd name="T88" fmla="*/ 3 w 295"/>
                  <a:gd name="T89" fmla="*/ 94 h 420"/>
                  <a:gd name="T90" fmla="*/ 1 w 295"/>
                  <a:gd name="T91" fmla="*/ 89 h 420"/>
                  <a:gd name="T92" fmla="*/ 0 w 295"/>
                  <a:gd name="T93" fmla="*/ 85 h 4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95"/>
                  <a:gd name="T142" fmla="*/ 0 h 420"/>
                  <a:gd name="T143" fmla="*/ 295 w 295"/>
                  <a:gd name="T144" fmla="*/ 420 h 4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95" h="420">
                    <a:moveTo>
                      <a:pt x="0" y="340"/>
                    </a:moveTo>
                    <a:lnTo>
                      <a:pt x="18" y="309"/>
                    </a:lnTo>
                    <a:lnTo>
                      <a:pt x="39" y="277"/>
                    </a:lnTo>
                    <a:lnTo>
                      <a:pt x="62" y="245"/>
                    </a:lnTo>
                    <a:lnTo>
                      <a:pt x="87" y="213"/>
                    </a:lnTo>
                    <a:lnTo>
                      <a:pt x="112" y="184"/>
                    </a:lnTo>
                    <a:lnTo>
                      <a:pt x="136" y="157"/>
                    </a:lnTo>
                    <a:lnTo>
                      <a:pt x="149" y="146"/>
                    </a:lnTo>
                    <a:lnTo>
                      <a:pt x="161" y="134"/>
                    </a:lnTo>
                    <a:lnTo>
                      <a:pt x="174" y="125"/>
                    </a:lnTo>
                    <a:lnTo>
                      <a:pt x="185" y="115"/>
                    </a:lnTo>
                    <a:lnTo>
                      <a:pt x="203" y="102"/>
                    </a:lnTo>
                    <a:lnTo>
                      <a:pt x="219" y="88"/>
                    </a:lnTo>
                    <a:lnTo>
                      <a:pt x="235" y="73"/>
                    </a:lnTo>
                    <a:lnTo>
                      <a:pt x="249" y="58"/>
                    </a:lnTo>
                    <a:lnTo>
                      <a:pt x="262" y="43"/>
                    </a:lnTo>
                    <a:lnTo>
                      <a:pt x="272" y="28"/>
                    </a:lnTo>
                    <a:lnTo>
                      <a:pt x="282" y="14"/>
                    </a:lnTo>
                    <a:lnTo>
                      <a:pt x="290" y="0"/>
                    </a:lnTo>
                    <a:lnTo>
                      <a:pt x="292" y="9"/>
                    </a:lnTo>
                    <a:lnTo>
                      <a:pt x="293" y="21"/>
                    </a:lnTo>
                    <a:lnTo>
                      <a:pt x="295" y="32"/>
                    </a:lnTo>
                    <a:lnTo>
                      <a:pt x="293" y="45"/>
                    </a:lnTo>
                    <a:lnTo>
                      <a:pt x="292" y="59"/>
                    </a:lnTo>
                    <a:lnTo>
                      <a:pt x="290" y="73"/>
                    </a:lnTo>
                    <a:lnTo>
                      <a:pt x="286" y="87"/>
                    </a:lnTo>
                    <a:lnTo>
                      <a:pt x="282" y="101"/>
                    </a:lnTo>
                    <a:lnTo>
                      <a:pt x="276" y="116"/>
                    </a:lnTo>
                    <a:lnTo>
                      <a:pt x="270" y="130"/>
                    </a:lnTo>
                    <a:lnTo>
                      <a:pt x="263" y="144"/>
                    </a:lnTo>
                    <a:lnTo>
                      <a:pt x="255" y="158"/>
                    </a:lnTo>
                    <a:lnTo>
                      <a:pt x="245" y="172"/>
                    </a:lnTo>
                    <a:lnTo>
                      <a:pt x="235" y="185"/>
                    </a:lnTo>
                    <a:lnTo>
                      <a:pt x="224" y="198"/>
                    </a:lnTo>
                    <a:lnTo>
                      <a:pt x="212" y="210"/>
                    </a:lnTo>
                    <a:lnTo>
                      <a:pt x="185" y="235"/>
                    </a:lnTo>
                    <a:lnTo>
                      <a:pt x="158" y="263"/>
                    </a:lnTo>
                    <a:lnTo>
                      <a:pt x="131" y="294"/>
                    </a:lnTo>
                    <a:lnTo>
                      <a:pt x="104" y="323"/>
                    </a:lnTo>
                    <a:lnTo>
                      <a:pt x="80" y="352"/>
                    </a:lnTo>
                    <a:lnTo>
                      <a:pt x="59" y="379"/>
                    </a:lnTo>
                    <a:lnTo>
                      <a:pt x="39" y="401"/>
                    </a:lnTo>
                    <a:lnTo>
                      <a:pt x="25" y="420"/>
                    </a:lnTo>
                    <a:lnTo>
                      <a:pt x="18" y="395"/>
                    </a:lnTo>
                    <a:lnTo>
                      <a:pt x="11" y="374"/>
                    </a:lnTo>
                    <a:lnTo>
                      <a:pt x="5" y="355"/>
                    </a:lnTo>
                    <a:lnTo>
                      <a:pt x="0" y="340"/>
                    </a:lnTo>
                    <a:close/>
                  </a:path>
                </a:pathLst>
              </a:custGeom>
              <a:solidFill>
                <a:srgbClr val="969696"/>
              </a:solidFill>
              <a:ln w="9525">
                <a:noFill/>
                <a:round/>
                <a:headEnd/>
                <a:tailEnd/>
              </a:ln>
            </p:spPr>
            <p:txBody>
              <a:bodyPr/>
              <a:lstStyle/>
              <a:p>
                <a:endParaRPr lang="fr-FR"/>
              </a:p>
            </p:txBody>
          </p:sp>
          <p:sp>
            <p:nvSpPr>
              <p:cNvPr id="9298" name="Freeform 538"/>
              <p:cNvSpPr>
                <a:spLocks noChangeAspect="1"/>
              </p:cNvSpPr>
              <p:nvPr/>
            </p:nvSpPr>
            <p:spPr bwMode="auto">
              <a:xfrm>
                <a:off x="6398" y="2959"/>
                <a:ext cx="233" cy="549"/>
              </a:xfrm>
              <a:custGeom>
                <a:avLst/>
                <a:gdLst>
                  <a:gd name="T0" fmla="*/ 37 w 930"/>
                  <a:gd name="T1" fmla="*/ 252 h 2196"/>
                  <a:gd name="T2" fmla="*/ 19 w 930"/>
                  <a:gd name="T3" fmla="*/ 179 h 2196"/>
                  <a:gd name="T4" fmla="*/ 12 w 930"/>
                  <a:gd name="T5" fmla="*/ 130 h 2196"/>
                  <a:gd name="T6" fmla="*/ 6 w 930"/>
                  <a:gd name="T7" fmla="*/ 53 h 2196"/>
                  <a:gd name="T8" fmla="*/ 3 w 930"/>
                  <a:gd name="T9" fmla="*/ 27 h 2196"/>
                  <a:gd name="T10" fmla="*/ 22 w 930"/>
                  <a:gd name="T11" fmla="*/ 24 h 2196"/>
                  <a:gd name="T12" fmla="*/ 54 w 930"/>
                  <a:gd name="T13" fmla="*/ 15 h 2196"/>
                  <a:gd name="T14" fmla="*/ 79 w 930"/>
                  <a:gd name="T15" fmla="*/ 3 h 2196"/>
                  <a:gd name="T16" fmla="*/ 86 w 930"/>
                  <a:gd name="T17" fmla="*/ 9 h 2196"/>
                  <a:gd name="T18" fmla="*/ 97 w 930"/>
                  <a:gd name="T19" fmla="*/ 63 h 2196"/>
                  <a:gd name="T20" fmla="*/ 115 w 930"/>
                  <a:gd name="T21" fmla="*/ 143 h 2196"/>
                  <a:gd name="T22" fmla="*/ 131 w 930"/>
                  <a:gd name="T23" fmla="*/ 202 h 2196"/>
                  <a:gd name="T24" fmla="*/ 143 w 930"/>
                  <a:gd name="T25" fmla="*/ 233 h 2196"/>
                  <a:gd name="T26" fmla="*/ 166 w 930"/>
                  <a:gd name="T27" fmla="*/ 276 h 2196"/>
                  <a:gd name="T28" fmla="*/ 179 w 930"/>
                  <a:gd name="T29" fmla="*/ 298 h 2196"/>
                  <a:gd name="T30" fmla="*/ 173 w 930"/>
                  <a:gd name="T31" fmla="*/ 308 h 2196"/>
                  <a:gd name="T32" fmla="*/ 159 w 930"/>
                  <a:gd name="T33" fmla="*/ 329 h 2196"/>
                  <a:gd name="T34" fmla="*/ 153 w 930"/>
                  <a:gd name="T35" fmla="*/ 347 h 2196"/>
                  <a:gd name="T36" fmla="*/ 153 w 930"/>
                  <a:gd name="T37" fmla="*/ 358 h 2196"/>
                  <a:gd name="T38" fmla="*/ 158 w 930"/>
                  <a:gd name="T39" fmla="*/ 366 h 2196"/>
                  <a:gd name="T40" fmla="*/ 173 w 930"/>
                  <a:gd name="T41" fmla="*/ 371 h 2196"/>
                  <a:gd name="T42" fmla="*/ 182 w 930"/>
                  <a:gd name="T43" fmla="*/ 371 h 2196"/>
                  <a:gd name="T44" fmla="*/ 193 w 930"/>
                  <a:gd name="T45" fmla="*/ 365 h 2196"/>
                  <a:gd name="T46" fmla="*/ 209 w 930"/>
                  <a:gd name="T47" fmla="*/ 345 h 2196"/>
                  <a:gd name="T48" fmla="*/ 219 w 930"/>
                  <a:gd name="T49" fmla="*/ 340 h 2196"/>
                  <a:gd name="T50" fmla="*/ 233 w 930"/>
                  <a:gd name="T51" fmla="*/ 340 h 2196"/>
                  <a:gd name="T52" fmla="*/ 227 w 930"/>
                  <a:gd name="T53" fmla="*/ 350 h 2196"/>
                  <a:gd name="T54" fmla="*/ 214 w 930"/>
                  <a:gd name="T55" fmla="*/ 365 h 2196"/>
                  <a:gd name="T56" fmla="*/ 203 w 930"/>
                  <a:gd name="T57" fmla="*/ 387 h 2196"/>
                  <a:gd name="T58" fmla="*/ 179 w 930"/>
                  <a:gd name="T59" fmla="*/ 396 h 2196"/>
                  <a:gd name="T60" fmla="*/ 153 w 930"/>
                  <a:gd name="T61" fmla="*/ 403 h 2196"/>
                  <a:gd name="T62" fmla="*/ 149 w 930"/>
                  <a:gd name="T63" fmla="*/ 433 h 2196"/>
                  <a:gd name="T64" fmla="*/ 137 w 930"/>
                  <a:gd name="T65" fmla="*/ 479 h 2196"/>
                  <a:gd name="T66" fmla="*/ 129 w 930"/>
                  <a:gd name="T67" fmla="*/ 497 h 2196"/>
                  <a:gd name="T68" fmla="*/ 118 w 930"/>
                  <a:gd name="T69" fmla="*/ 514 h 2196"/>
                  <a:gd name="T70" fmla="*/ 106 w 930"/>
                  <a:gd name="T71" fmla="*/ 528 h 2196"/>
                  <a:gd name="T72" fmla="*/ 93 w 930"/>
                  <a:gd name="T73" fmla="*/ 539 h 2196"/>
                  <a:gd name="T74" fmla="*/ 79 w 930"/>
                  <a:gd name="T75" fmla="*/ 546 h 2196"/>
                  <a:gd name="T76" fmla="*/ 66 w 930"/>
                  <a:gd name="T77" fmla="*/ 549 h 2196"/>
                  <a:gd name="T78" fmla="*/ 53 w 930"/>
                  <a:gd name="T79" fmla="*/ 548 h 2196"/>
                  <a:gd name="T80" fmla="*/ 41 w 930"/>
                  <a:gd name="T81" fmla="*/ 542 h 2196"/>
                  <a:gd name="T82" fmla="*/ 32 w 930"/>
                  <a:gd name="T83" fmla="*/ 532 h 2196"/>
                  <a:gd name="T84" fmla="*/ 26 w 930"/>
                  <a:gd name="T85" fmla="*/ 518 h 2196"/>
                  <a:gd name="T86" fmla="*/ 24 w 930"/>
                  <a:gd name="T87" fmla="*/ 500 h 2196"/>
                  <a:gd name="T88" fmla="*/ 24 w 930"/>
                  <a:gd name="T89" fmla="*/ 481 h 2196"/>
                  <a:gd name="T90" fmla="*/ 27 w 930"/>
                  <a:gd name="T91" fmla="*/ 463 h 2196"/>
                  <a:gd name="T92" fmla="*/ 34 w 930"/>
                  <a:gd name="T93" fmla="*/ 444 h 2196"/>
                  <a:gd name="T94" fmla="*/ 42 w 930"/>
                  <a:gd name="T95" fmla="*/ 429 h 2196"/>
                  <a:gd name="T96" fmla="*/ 54 w 930"/>
                  <a:gd name="T97" fmla="*/ 416 h 2196"/>
                  <a:gd name="T98" fmla="*/ 66 w 930"/>
                  <a:gd name="T99" fmla="*/ 404 h 2196"/>
                  <a:gd name="T100" fmla="*/ 74 w 930"/>
                  <a:gd name="T101" fmla="*/ 392 h 2196"/>
                  <a:gd name="T102" fmla="*/ 83 w 930"/>
                  <a:gd name="T103" fmla="*/ 371 h 2196"/>
                  <a:gd name="T104" fmla="*/ 70 w 930"/>
                  <a:gd name="T105" fmla="*/ 351 h 2196"/>
                  <a:gd name="T106" fmla="*/ 60 w 930"/>
                  <a:gd name="T107" fmla="*/ 329 h 2196"/>
                  <a:gd name="T108" fmla="*/ 52 w 930"/>
                  <a:gd name="T109" fmla="*/ 307 h 2196"/>
                  <a:gd name="T110" fmla="*/ 47 w 930"/>
                  <a:gd name="T111" fmla="*/ 286 h 21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0"/>
                  <a:gd name="T169" fmla="*/ 0 h 2196"/>
                  <a:gd name="T170" fmla="*/ 930 w 930"/>
                  <a:gd name="T171" fmla="*/ 2196 h 21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0" h="2196">
                    <a:moveTo>
                      <a:pt x="187" y="1143"/>
                    </a:moveTo>
                    <a:lnTo>
                      <a:pt x="180" y="1117"/>
                    </a:lnTo>
                    <a:lnTo>
                      <a:pt x="167" y="1070"/>
                    </a:lnTo>
                    <a:lnTo>
                      <a:pt x="149" y="1008"/>
                    </a:lnTo>
                    <a:lnTo>
                      <a:pt x="128" y="932"/>
                    </a:lnTo>
                    <a:lnTo>
                      <a:pt x="107" y="848"/>
                    </a:lnTo>
                    <a:lnTo>
                      <a:pt x="86" y="760"/>
                    </a:lnTo>
                    <a:lnTo>
                      <a:pt x="77" y="717"/>
                    </a:lnTo>
                    <a:lnTo>
                      <a:pt x="69" y="675"/>
                    </a:lnTo>
                    <a:lnTo>
                      <a:pt x="62" y="634"/>
                    </a:lnTo>
                    <a:lnTo>
                      <a:pt x="58" y="596"/>
                    </a:lnTo>
                    <a:lnTo>
                      <a:pt x="49" y="518"/>
                    </a:lnTo>
                    <a:lnTo>
                      <a:pt x="41" y="436"/>
                    </a:lnTo>
                    <a:lnTo>
                      <a:pt x="34" y="355"/>
                    </a:lnTo>
                    <a:lnTo>
                      <a:pt x="28" y="279"/>
                    </a:lnTo>
                    <a:lnTo>
                      <a:pt x="24" y="211"/>
                    </a:lnTo>
                    <a:lnTo>
                      <a:pt x="20" y="158"/>
                    </a:lnTo>
                    <a:lnTo>
                      <a:pt x="16" y="123"/>
                    </a:lnTo>
                    <a:lnTo>
                      <a:pt x="16" y="110"/>
                    </a:lnTo>
                    <a:lnTo>
                      <a:pt x="12" y="110"/>
                    </a:lnTo>
                    <a:lnTo>
                      <a:pt x="0" y="107"/>
                    </a:lnTo>
                    <a:lnTo>
                      <a:pt x="5" y="106"/>
                    </a:lnTo>
                    <a:lnTo>
                      <a:pt x="48" y="100"/>
                    </a:lnTo>
                    <a:lnTo>
                      <a:pt x="89" y="95"/>
                    </a:lnTo>
                    <a:lnTo>
                      <a:pt x="126" y="86"/>
                    </a:lnTo>
                    <a:lnTo>
                      <a:pt x="158" y="78"/>
                    </a:lnTo>
                    <a:lnTo>
                      <a:pt x="189" y="70"/>
                    </a:lnTo>
                    <a:lnTo>
                      <a:pt x="216" y="61"/>
                    </a:lnTo>
                    <a:lnTo>
                      <a:pt x="239" y="53"/>
                    </a:lnTo>
                    <a:lnTo>
                      <a:pt x="260" y="43"/>
                    </a:lnTo>
                    <a:lnTo>
                      <a:pt x="293" y="27"/>
                    </a:lnTo>
                    <a:lnTo>
                      <a:pt x="317" y="13"/>
                    </a:lnTo>
                    <a:lnTo>
                      <a:pt x="331" y="4"/>
                    </a:lnTo>
                    <a:lnTo>
                      <a:pt x="337" y="0"/>
                    </a:lnTo>
                    <a:lnTo>
                      <a:pt x="338" y="9"/>
                    </a:lnTo>
                    <a:lnTo>
                      <a:pt x="344" y="34"/>
                    </a:lnTo>
                    <a:lnTo>
                      <a:pt x="351" y="72"/>
                    </a:lnTo>
                    <a:lnTo>
                      <a:pt x="360" y="123"/>
                    </a:lnTo>
                    <a:lnTo>
                      <a:pt x="373" y="183"/>
                    </a:lnTo>
                    <a:lnTo>
                      <a:pt x="387" y="253"/>
                    </a:lnTo>
                    <a:lnTo>
                      <a:pt x="402" y="328"/>
                    </a:lnTo>
                    <a:lnTo>
                      <a:pt x="420" y="408"/>
                    </a:lnTo>
                    <a:lnTo>
                      <a:pt x="439" y="490"/>
                    </a:lnTo>
                    <a:lnTo>
                      <a:pt x="459" y="574"/>
                    </a:lnTo>
                    <a:lnTo>
                      <a:pt x="479" y="655"/>
                    </a:lnTo>
                    <a:lnTo>
                      <a:pt x="501" y="734"/>
                    </a:lnTo>
                    <a:lnTo>
                      <a:pt x="512" y="772"/>
                    </a:lnTo>
                    <a:lnTo>
                      <a:pt x="523" y="808"/>
                    </a:lnTo>
                    <a:lnTo>
                      <a:pt x="534" y="842"/>
                    </a:lnTo>
                    <a:lnTo>
                      <a:pt x="546" y="875"/>
                    </a:lnTo>
                    <a:lnTo>
                      <a:pt x="557" y="905"/>
                    </a:lnTo>
                    <a:lnTo>
                      <a:pt x="569" y="932"/>
                    </a:lnTo>
                    <a:lnTo>
                      <a:pt x="580" y="957"/>
                    </a:lnTo>
                    <a:lnTo>
                      <a:pt x="591" y="980"/>
                    </a:lnTo>
                    <a:lnTo>
                      <a:pt x="631" y="1052"/>
                    </a:lnTo>
                    <a:lnTo>
                      <a:pt x="663" y="1105"/>
                    </a:lnTo>
                    <a:lnTo>
                      <a:pt x="685" y="1144"/>
                    </a:lnTo>
                    <a:lnTo>
                      <a:pt x="700" y="1170"/>
                    </a:lnTo>
                    <a:lnTo>
                      <a:pt x="710" y="1185"/>
                    </a:lnTo>
                    <a:lnTo>
                      <a:pt x="714" y="1193"/>
                    </a:lnTo>
                    <a:lnTo>
                      <a:pt x="717" y="1195"/>
                    </a:lnTo>
                    <a:lnTo>
                      <a:pt x="718" y="1195"/>
                    </a:lnTo>
                    <a:lnTo>
                      <a:pt x="710" y="1206"/>
                    </a:lnTo>
                    <a:lnTo>
                      <a:pt x="689" y="1233"/>
                    </a:lnTo>
                    <a:lnTo>
                      <a:pt x="676" y="1251"/>
                    </a:lnTo>
                    <a:lnTo>
                      <a:pt x="662" y="1272"/>
                    </a:lnTo>
                    <a:lnTo>
                      <a:pt x="649" y="1294"/>
                    </a:lnTo>
                    <a:lnTo>
                      <a:pt x="636" y="1318"/>
                    </a:lnTo>
                    <a:lnTo>
                      <a:pt x="624" y="1342"/>
                    </a:lnTo>
                    <a:lnTo>
                      <a:pt x="615" y="1367"/>
                    </a:lnTo>
                    <a:lnTo>
                      <a:pt x="611" y="1378"/>
                    </a:lnTo>
                    <a:lnTo>
                      <a:pt x="609" y="1390"/>
                    </a:lnTo>
                    <a:lnTo>
                      <a:pt x="607" y="1402"/>
                    </a:lnTo>
                    <a:lnTo>
                      <a:pt x="607" y="1412"/>
                    </a:lnTo>
                    <a:lnTo>
                      <a:pt x="607" y="1423"/>
                    </a:lnTo>
                    <a:lnTo>
                      <a:pt x="609" y="1432"/>
                    </a:lnTo>
                    <a:lnTo>
                      <a:pt x="611" y="1441"/>
                    </a:lnTo>
                    <a:lnTo>
                      <a:pt x="616" y="1449"/>
                    </a:lnTo>
                    <a:lnTo>
                      <a:pt x="622" y="1456"/>
                    </a:lnTo>
                    <a:lnTo>
                      <a:pt x="629" y="1463"/>
                    </a:lnTo>
                    <a:lnTo>
                      <a:pt x="638" y="1469"/>
                    </a:lnTo>
                    <a:lnTo>
                      <a:pt x="650" y="1474"/>
                    </a:lnTo>
                    <a:lnTo>
                      <a:pt x="672" y="1480"/>
                    </a:lnTo>
                    <a:lnTo>
                      <a:pt x="692" y="1484"/>
                    </a:lnTo>
                    <a:lnTo>
                      <a:pt x="702" y="1484"/>
                    </a:lnTo>
                    <a:lnTo>
                      <a:pt x="710" y="1484"/>
                    </a:lnTo>
                    <a:lnTo>
                      <a:pt x="718" y="1484"/>
                    </a:lnTo>
                    <a:lnTo>
                      <a:pt x="725" y="1483"/>
                    </a:lnTo>
                    <a:lnTo>
                      <a:pt x="739" y="1480"/>
                    </a:lnTo>
                    <a:lnTo>
                      <a:pt x="751" y="1475"/>
                    </a:lnTo>
                    <a:lnTo>
                      <a:pt x="761" y="1468"/>
                    </a:lnTo>
                    <a:lnTo>
                      <a:pt x="770" y="1460"/>
                    </a:lnTo>
                    <a:lnTo>
                      <a:pt x="797" y="1421"/>
                    </a:lnTo>
                    <a:lnTo>
                      <a:pt x="821" y="1388"/>
                    </a:lnTo>
                    <a:lnTo>
                      <a:pt x="827" y="1383"/>
                    </a:lnTo>
                    <a:lnTo>
                      <a:pt x="833" y="1379"/>
                    </a:lnTo>
                    <a:lnTo>
                      <a:pt x="839" y="1376"/>
                    </a:lnTo>
                    <a:lnTo>
                      <a:pt x="846" y="1372"/>
                    </a:lnTo>
                    <a:lnTo>
                      <a:pt x="861" y="1367"/>
                    </a:lnTo>
                    <a:lnTo>
                      <a:pt x="876" y="1362"/>
                    </a:lnTo>
                    <a:lnTo>
                      <a:pt x="892" y="1360"/>
                    </a:lnTo>
                    <a:lnTo>
                      <a:pt x="906" y="1358"/>
                    </a:lnTo>
                    <a:lnTo>
                      <a:pt x="919" y="1360"/>
                    </a:lnTo>
                    <a:lnTo>
                      <a:pt x="930" y="1361"/>
                    </a:lnTo>
                    <a:lnTo>
                      <a:pt x="928" y="1364"/>
                    </a:lnTo>
                    <a:lnTo>
                      <a:pt x="927" y="1368"/>
                    </a:lnTo>
                    <a:lnTo>
                      <a:pt x="919" y="1384"/>
                    </a:lnTo>
                    <a:lnTo>
                      <a:pt x="908" y="1399"/>
                    </a:lnTo>
                    <a:lnTo>
                      <a:pt x="896" y="1416"/>
                    </a:lnTo>
                    <a:lnTo>
                      <a:pt x="885" y="1430"/>
                    </a:lnTo>
                    <a:lnTo>
                      <a:pt x="865" y="1452"/>
                    </a:lnTo>
                    <a:lnTo>
                      <a:pt x="856" y="1461"/>
                    </a:lnTo>
                    <a:lnTo>
                      <a:pt x="853" y="1468"/>
                    </a:lnTo>
                    <a:lnTo>
                      <a:pt x="842" y="1488"/>
                    </a:lnTo>
                    <a:lnTo>
                      <a:pt x="828" y="1516"/>
                    </a:lnTo>
                    <a:lnTo>
                      <a:pt x="811" y="1549"/>
                    </a:lnTo>
                    <a:lnTo>
                      <a:pt x="788" y="1559"/>
                    </a:lnTo>
                    <a:lnTo>
                      <a:pt x="764" y="1568"/>
                    </a:lnTo>
                    <a:lnTo>
                      <a:pt x="739" y="1578"/>
                    </a:lnTo>
                    <a:lnTo>
                      <a:pt x="714" y="1586"/>
                    </a:lnTo>
                    <a:lnTo>
                      <a:pt x="690" y="1594"/>
                    </a:lnTo>
                    <a:lnTo>
                      <a:pt x="664" y="1601"/>
                    </a:lnTo>
                    <a:lnTo>
                      <a:pt x="638" y="1608"/>
                    </a:lnTo>
                    <a:lnTo>
                      <a:pt x="612" y="1614"/>
                    </a:lnTo>
                    <a:lnTo>
                      <a:pt x="611" y="1638"/>
                    </a:lnTo>
                    <a:lnTo>
                      <a:pt x="608" y="1666"/>
                    </a:lnTo>
                    <a:lnTo>
                      <a:pt x="603" y="1698"/>
                    </a:lnTo>
                    <a:lnTo>
                      <a:pt x="596" y="1734"/>
                    </a:lnTo>
                    <a:lnTo>
                      <a:pt x="587" y="1775"/>
                    </a:lnTo>
                    <a:lnTo>
                      <a:pt x="576" y="1818"/>
                    </a:lnTo>
                    <a:lnTo>
                      <a:pt x="562" y="1865"/>
                    </a:lnTo>
                    <a:lnTo>
                      <a:pt x="546" y="1915"/>
                    </a:lnTo>
                    <a:lnTo>
                      <a:pt x="539" y="1934"/>
                    </a:lnTo>
                    <a:lnTo>
                      <a:pt x="530" y="1954"/>
                    </a:lnTo>
                    <a:lnTo>
                      <a:pt x="522" y="1973"/>
                    </a:lnTo>
                    <a:lnTo>
                      <a:pt x="513" y="1990"/>
                    </a:lnTo>
                    <a:lnTo>
                      <a:pt x="503" y="2008"/>
                    </a:lnTo>
                    <a:lnTo>
                      <a:pt x="493" y="2025"/>
                    </a:lnTo>
                    <a:lnTo>
                      <a:pt x="482" y="2041"/>
                    </a:lnTo>
                    <a:lnTo>
                      <a:pt x="470" y="2057"/>
                    </a:lnTo>
                    <a:lnTo>
                      <a:pt x="460" y="2071"/>
                    </a:lnTo>
                    <a:lnTo>
                      <a:pt x="447" y="2086"/>
                    </a:lnTo>
                    <a:lnTo>
                      <a:pt x="435" y="2099"/>
                    </a:lnTo>
                    <a:lnTo>
                      <a:pt x="422" y="2112"/>
                    </a:lnTo>
                    <a:lnTo>
                      <a:pt x="409" y="2123"/>
                    </a:lnTo>
                    <a:lnTo>
                      <a:pt x="397" y="2134"/>
                    </a:lnTo>
                    <a:lnTo>
                      <a:pt x="384" y="2144"/>
                    </a:lnTo>
                    <a:lnTo>
                      <a:pt x="371" y="2154"/>
                    </a:lnTo>
                    <a:lnTo>
                      <a:pt x="357" y="2162"/>
                    </a:lnTo>
                    <a:lnTo>
                      <a:pt x="344" y="2170"/>
                    </a:lnTo>
                    <a:lnTo>
                      <a:pt x="330" y="2177"/>
                    </a:lnTo>
                    <a:lnTo>
                      <a:pt x="316" y="2183"/>
                    </a:lnTo>
                    <a:lnTo>
                      <a:pt x="303" y="2188"/>
                    </a:lnTo>
                    <a:lnTo>
                      <a:pt x="289" y="2191"/>
                    </a:lnTo>
                    <a:lnTo>
                      <a:pt x="276" y="2193"/>
                    </a:lnTo>
                    <a:lnTo>
                      <a:pt x="262" y="2196"/>
                    </a:lnTo>
                    <a:lnTo>
                      <a:pt x="249" y="2196"/>
                    </a:lnTo>
                    <a:lnTo>
                      <a:pt x="236" y="2196"/>
                    </a:lnTo>
                    <a:lnTo>
                      <a:pt x="223" y="2195"/>
                    </a:lnTo>
                    <a:lnTo>
                      <a:pt x="210" y="2191"/>
                    </a:lnTo>
                    <a:lnTo>
                      <a:pt x="198" y="2188"/>
                    </a:lnTo>
                    <a:lnTo>
                      <a:pt x="187" y="2183"/>
                    </a:lnTo>
                    <a:lnTo>
                      <a:pt x="175" y="2176"/>
                    </a:lnTo>
                    <a:lnTo>
                      <a:pt x="163" y="2169"/>
                    </a:lnTo>
                    <a:lnTo>
                      <a:pt x="153" y="2161"/>
                    </a:lnTo>
                    <a:lnTo>
                      <a:pt x="143" y="2150"/>
                    </a:lnTo>
                    <a:lnTo>
                      <a:pt x="135" y="2140"/>
                    </a:lnTo>
                    <a:lnTo>
                      <a:pt x="127" y="2127"/>
                    </a:lnTo>
                    <a:lnTo>
                      <a:pt x="120" y="2114"/>
                    </a:lnTo>
                    <a:lnTo>
                      <a:pt x="114" y="2100"/>
                    </a:lnTo>
                    <a:lnTo>
                      <a:pt x="108" y="2085"/>
                    </a:lnTo>
                    <a:lnTo>
                      <a:pt x="103" y="2070"/>
                    </a:lnTo>
                    <a:lnTo>
                      <a:pt x="100" y="2053"/>
                    </a:lnTo>
                    <a:lnTo>
                      <a:pt x="97" y="2036"/>
                    </a:lnTo>
                    <a:lnTo>
                      <a:pt x="95" y="2018"/>
                    </a:lnTo>
                    <a:lnTo>
                      <a:pt x="94" y="2001"/>
                    </a:lnTo>
                    <a:lnTo>
                      <a:pt x="93" y="1982"/>
                    </a:lnTo>
                    <a:lnTo>
                      <a:pt x="93" y="1964"/>
                    </a:lnTo>
                    <a:lnTo>
                      <a:pt x="94" y="1945"/>
                    </a:lnTo>
                    <a:lnTo>
                      <a:pt x="96" y="1926"/>
                    </a:lnTo>
                    <a:lnTo>
                      <a:pt x="99" y="1907"/>
                    </a:lnTo>
                    <a:lnTo>
                      <a:pt x="101" y="1888"/>
                    </a:lnTo>
                    <a:lnTo>
                      <a:pt x="104" y="1869"/>
                    </a:lnTo>
                    <a:lnTo>
                      <a:pt x="109" y="1851"/>
                    </a:lnTo>
                    <a:lnTo>
                      <a:pt x="115" y="1832"/>
                    </a:lnTo>
                    <a:lnTo>
                      <a:pt x="121" y="1813"/>
                    </a:lnTo>
                    <a:lnTo>
                      <a:pt x="127" y="1796"/>
                    </a:lnTo>
                    <a:lnTo>
                      <a:pt x="134" y="1778"/>
                    </a:lnTo>
                    <a:lnTo>
                      <a:pt x="142" y="1761"/>
                    </a:lnTo>
                    <a:lnTo>
                      <a:pt x="150" y="1746"/>
                    </a:lnTo>
                    <a:lnTo>
                      <a:pt x="160" y="1729"/>
                    </a:lnTo>
                    <a:lnTo>
                      <a:pt x="169" y="1715"/>
                    </a:lnTo>
                    <a:lnTo>
                      <a:pt x="180" y="1701"/>
                    </a:lnTo>
                    <a:lnTo>
                      <a:pt x="190" y="1688"/>
                    </a:lnTo>
                    <a:lnTo>
                      <a:pt x="201" y="1676"/>
                    </a:lnTo>
                    <a:lnTo>
                      <a:pt x="214" y="1665"/>
                    </a:lnTo>
                    <a:lnTo>
                      <a:pt x="226" y="1653"/>
                    </a:lnTo>
                    <a:lnTo>
                      <a:pt x="239" y="1641"/>
                    </a:lnTo>
                    <a:lnTo>
                      <a:pt x="251" y="1629"/>
                    </a:lnTo>
                    <a:lnTo>
                      <a:pt x="262" y="1616"/>
                    </a:lnTo>
                    <a:lnTo>
                      <a:pt x="272" y="1605"/>
                    </a:lnTo>
                    <a:lnTo>
                      <a:pt x="280" y="1593"/>
                    </a:lnTo>
                    <a:lnTo>
                      <a:pt x="289" y="1580"/>
                    </a:lnTo>
                    <a:lnTo>
                      <a:pt x="297" y="1568"/>
                    </a:lnTo>
                    <a:lnTo>
                      <a:pt x="309" y="1545"/>
                    </a:lnTo>
                    <a:lnTo>
                      <a:pt x="319" y="1524"/>
                    </a:lnTo>
                    <a:lnTo>
                      <a:pt x="327" y="1503"/>
                    </a:lnTo>
                    <a:lnTo>
                      <a:pt x="333" y="1484"/>
                    </a:lnTo>
                    <a:lnTo>
                      <a:pt x="319" y="1466"/>
                    </a:lnTo>
                    <a:lnTo>
                      <a:pt x="306" y="1446"/>
                    </a:lnTo>
                    <a:lnTo>
                      <a:pt x="293" y="1426"/>
                    </a:lnTo>
                    <a:lnTo>
                      <a:pt x="280" y="1405"/>
                    </a:lnTo>
                    <a:lnTo>
                      <a:pt x="270" y="1383"/>
                    </a:lnTo>
                    <a:lnTo>
                      <a:pt x="258" y="1362"/>
                    </a:lnTo>
                    <a:lnTo>
                      <a:pt x="249" y="1340"/>
                    </a:lnTo>
                    <a:lnTo>
                      <a:pt x="239" y="1318"/>
                    </a:lnTo>
                    <a:lnTo>
                      <a:pt x="230" y="1296"/>
                    </a:lnTo>
                    <a:lnTo>
                      <a:pt x="222" y="1272"/>
                    </a:lnTo>
                    <a:lnTo>
                      <a:pt x="214" y="1250"/>
                    </a:lnTo>
                    <a:lnTo>
                      <a:pt x="207" y="1228"/>
                    </a:lnTo>
                    <a:lnTo>
                      <a:pt x="201" y="1206"/>
                    </a:lnTo>
                    <a:lnTo>
                      <a:pt x="195" y="1185"/>
                    </a:lnTo>
                    <a:lnTo>
                      <a:pt x="190" y="1163"/>
                    </a:lnTo>
                    <a:lnTo>
                      <a:pt x="187" y="1143"/>
                    </a:lnTo>
                    <a:close/>
                  </a:path>
                </a:pathLst>
              </a:custGeom>
              <a:solidFill>
                <a:srgbClr val="969696"/>
              </a:solidFill>
              <a:ln w="9525">
                <a:noFill/>
                <a:round/>
                <a:headEnd/>
                <a:tailEnd/>
              </a:ln>
            </p:spPr>
            <p:txBody>
              <a:bodyPr/>
              <a:lstStyle/>
              <a:p>
                <a:endParaRPr lang="fr-FR"/>
              </a:p>
            </p:txBody>
          </p:sp>
          <p:sp>
            <p:nvSpPr>
              <p:cNvPr id="9299" name="Freeform 539"/>
              <p:cNvSpPr>
                <a:spLocks noChangeAspect="1"/>
              </p:cNvSpPr>
              <p:nvPr/>
            </p:nvSpPr>
            <p:spPr bwMode="auto">
              <a:xfrm>
                <a:off x="6345" y="2825"/>
                <a:ext cx="180" cy="172"/>
              </a:xfrm>
              <a:custGeom>
                <a:avLst/>
                <a:gdLst>
                  <a:gd name="T0" fmla="*/ 57 w 722"/>
                  <a:gd name="T1" fmla="*/ 164 h 686"/>
                  <a:gd name="T2" fmla="*/ 55 w 722"/>
                  <a:gd name="T3" fmla="*/ 161 h 686"/>
                  <a:gd name="T4" fmla="*/ 49 w 722"/>
                  <a:gd name="T5" fmla="*/ 159 h 686"/>
                  <a:gd name="T6" fmla="*/ 46 w 722"/>
                  <a:gd name="T7" fmla="*/ 155 h 686"/>
                  <a:gd name="T8" fmla="*/ 43 w 722"/>
                  <a:gd name="T9" fmla="*/ 150 h 686"/>
                  <a:gd name="T10" fmla="*/ 39 w 722"/>
                  <a:gd name="T11" fmla="*/ 136 h 686"/>
                  <a:gd name="T12" fmla="*/ 32 w 722"/>
                  <a:gd name="T13" fmla="*/ 128 h 686"/>
                  <a:gd name="T14" fmla="*/ 21 w 722"/>
                  <a:gd name="T15" fmla="*/ 117 h 686"/>
                  <a:gd name="T16" fmla="*/ 16 w 722"/>
                  <a:gd name="T17" fmla="*/ 109 h 686"/>
                  <a:gd name="T18" fmla="*/ 13 w 722"/>
                  <a:gd name="T19" fmla="*/ 103 h 686"/>
                  <a:gd name="T20" fmla="*/ 12 w 722"/>
                  <a:gd name="T21" fmla="*/ 95 h 686"/>
                  <a:gd name="T22" fmla="*/ 9 w 722"/>
                  <a:gd name="T23" fmla="*/ 81 h 686"/>
                  <a:gd name="T24" fmla="*/ 4 w 722"/>
                  <a:gd name="T25" fmla="*/ 72 h 686"/>
                  <a:gd name="T26" fmla="*/ 5 w 722"/>
                  <a:gd name="T27" fmla="*/ 67 h 686"/>
                  <a:gd name="T28" fmla="*/ 42 w 722"/>
                  <a:gd name="T29" fmla="*/ 63 h 686"/>
                  <a:gd name="T30" fmla="*/ 64 w 722"/>
                  <a:gd name="T31" fmla="*/ 61 h 686"/>
                  <a:gd name="T32" fmla="*/ 81 w 722"/>
                  <a:gd name="T33" fmla="*/ 56 h 686"/>
                  <a:gd name="T34" fmla="*/ 94 w 722"/>
                  <a:gd name="T35" fmla="*/ 49 h 686"/>
                  <a:gd name="T36" fmla="*/ 107 w 722"/>
                  <a:gd name="T37" fmla="*/ 39 h 686"/>
                  <a:gd name="T38" fmla="*/ 131 w 722"/>
                  <a:gd name="T39" fmla="*/ 15 h 686"/>
                  <a:gd name="T40" fmla="*/ 144 w 722"/>
                  <a:gd name="T41" fmla="*/ 0 h 686"/>
                  <a:gd name="T42" fmla="*/ 150 w 722"/>
                  <a:gd name="T43" fmla="*/ 13 h 686"/>
                  <a:gd name="T44" fmla="*/ 157 w 722"/>
                  <a:gd name="T45" fmla="*/ 23 h 686"/>
                  <a:gd name="T46" fmla="*/ 161 w 722"/>
                  <a:gd name="T47" fmla="*/ 33 h 686"/>
                  <a:gd name="T48" fmla="*/ 163 w 722"/>
                  <a:gd name="T49" fmla="*/ 46 h 686"/>
                  <a:gd name="T50" fmla="*/ 162 w 722"/>
                  <a:gd name="T51" fmla="*/ 53 h 686"/>
                  <a:gd name="T52" fmla="*/ 163 w 722"/>
                  <a:gd name="T53" fmla="*/ 58 h 686"/>
                  <a:gd name="T54" fmla="*/ 169 w 722"/>
                  <a:gd name="T55" fmla="*/ 66 h 686"/>
                  <a:gd name="T56" fmla="*/ 171 w 722"/>
                  <a:gd name="T57" fmla="*/ 74 h 686"/>
                  <a:gd name="T58" fmla="*/ 171 w 722"/>
                  <a:gd name="T59" fmla="*/ 80 h 686"/>
                  <a:gd name="T60" fmla="*/ 171 w 722"/>
                  <a:gd name="T61" fmla="*/ 83 h 686"/>
                  <a:gd name="T62" fmla="*/ 173 w 722"/>
                  <a:gd name="T63" fmla="*/ 88 h 686"/>
                  <a:gd name="T64" fmla="*/ 179 w 722"/>
                  <a:gd name="T65" fmla="*/ 96 h 686"/>
                  <a:gd name="T66" fmla="*/ 180 w 722"/>
                  <a:gd name="T67" fmla="*/ 100 h 686"/>
                  <a:gd name="T68" fmla="*/ 172 w 722"/>
                  <a:gd name="T69" fmla="*/ 113 h 686"/>
                  <a:gd name="T70" fmla="*/ 156 w 722"/>
                  <a:gd name="T71" fmla="*/ 132 h 686"/>
                  <a:gd name="T72" fmla="*/ 135 w 722"/>
                  <a:gd name="T73" fmla="*/ 149 h 686"/>
                  <a:gd name="T74" fmla="*/ 124 w 722"/>
                  <a:gd name="T75" fmla="*/ 157 h 686"/>
                  <a:gd name="T76" fmla="*/ 111 w 722"/>
                  <a:gd name="T77" fmla="*/ 163 h 686"/>
                  <a:gd name="T78" fmla="*/ 98 w 722"/>
                  <a:gd name="T79" fmla="*/ 168 h 686"/>
                  <a:gd name="T80" fmla="*/ 84 w 722"/>
                  <a:gd name="T81" fmla="*/ 171 h 686"/>
                  <a:gd name="T82" fmla="*/ 69 w 722"/>
                  <a:gd name="T83" fmla="*/ 172 h 686"/>
                  <a:gd name="T84" fmla="*/ 58 w 722"/>
                  <a:gd name="T85" fmla="*/ 171 h 6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22"/>
                  <a:gd name="T130" fmla="*/ 0 h 686"/>
                  <a:gd name="T131" fmla="*/ 722 w 722"/>
                  <a:gd name="T132" fmla="*/ 686 h 68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22" h="686">
                    <a:moveTo>
                      <a:pt x="232" y="683"/>
                    </a:moveTo>
                    <a:lnTo>
                      <a:pt x="231" y="667"/>
                    </a:lnTo>
                    <a:lnTo>
                      <a:pt x="229" y="654"/>
                    </a:lnTo>
                    <a:lnTo>
                      <a:pt x="229" y="646"/>
                    </a:lnTo>
                    <a:lnTo>
                      <a:pt x="229" y="644"/>
                    </a:lnTo>
                    <a:lnTo>
                      <a:pt x="222" y="644"/>
                    </a:lnTo>
                    <a:lnTo>
                      <a:pt x="206" y="639"/>
                    </a:lnTo>
                    <a:lnTo>
                      <a:pt x="201" y="637"/>
                    </a:lnTo>
                    <a:lnTo>
                      <a:pt x="195" y="633"/>
                    </a:lnTo>
                    <a:lnTo>
                      <a:pt x="191" y="630"/>
                    </a:lnTo>
                    <a:lnTo>
                      <a:pt x="187" y="625"/>
                    </a:lnTo>
                    <a:lnTo>
                      <a:pt x="183" y="620"/>
                    </a:lnTo>
                    <a:lnTo>
                      <a:pt x="179" y="613"/>
                    </a:lnTo>
                    <a:lnTo>
                      <a:pt x="176" y="606"/>
                    </a:lnTo>
                    <a:lnTo>
                      <a:pt x="173" y="598"/>
                    </a:lnTo>
                    <a:lnTo>
                      <a:pt x="167" y="570"/>
                    </a:lnTo>
                    <a:lnTo>
                      <a:pt x="161" y="550"/>
                    </a:lnTo>
                    <a:lnTo>
                      <a:pt x="157" y="542"/>
                    </a:lnTo>
                    <a:lnTo>
                      <a:pt x="150" y="533"/>
                    </a:lnTo>
                    <a:lnTo>
                      <a:pt x="140" y="522"/>
                    </a:lnTo>
                    <a:lnTo>
                      <a:pt x="127" y="510"/>
                    </a:lnTo>
                    <a:lnTo>
                      <a:pt x="113" y="496"/>
                    </a:lnTo>
                    <a:lnTo>
                      <a:pt x="99" y="482"/>
                    </a:lnTo>
                    <a:lnTo>
                      <a:pt x="86" y="468"/>
                    </a:lnTo>
                    <a:lnTo>
                      <a:pt x="75" y="452"/>
                    </a:lnTo>
                    <a:lnTo>
                      <a:pt x="69" y="444"/>
                    </a:lnTo>
                    <a:lnTo>
                      <a:pt x="64" y="436"/>
                    </a:lnTo>
                    <a:lnTo>
                      <a:pt x="61" y="428"/>
                    </a:lnTo>
                    <a:lnTo>
                      <a:pt x="57" y="419"/>
                    </a:lnTo>
                    <a:lnTo>
                      <a:pt x="54" y="409"/>
                    </a:lnTo>
                    <a:lnTo>
                      <a:pt x="51" y="399"/>
                    </a:lnTo>
                    <a:lnTo>
                      <a:pt x="49" y="388"/>
                    </a:lnTo>
                    <a:lnTo>
                      <a:pt x="48" y="378"/>
                    </a:lnTo>
                    <a:lnTo>
                      <a:pt x="45" y="357"/>
                    </a:lnTo>
                    <a:lnTo>
                      <a:pt x="42" y="339"/>
                    </a:lnTo>
                    <a:lnTo>
                      <a:pt x="37" y="324"/>
                    </a:lnTo>
                    <a:lnTo>
                      <a:pt x="31" y="311"/>
                    </a:lnTo>
                    <a:lnTo>
                      <a:pt x="24" y="300"/>
                    </a:lnTo>
                    <a:lnTo>
                      <a:pt x="16" y="289"/>
                    </a:lnTo>
                    <a:lnTo>
                      <a:pt x="8" y="280"/>
                    </a:lnTo>
                    <a:lnTo>
                      <a:pt x="0" y="271"/>
                    </a:lnTo>
                    <a:lnTo>
                      <a:pt x="21" y="267"/>
                    </a:lnTo>
                    <a:lnTo>
                      <a:pt x="55" y="262"/>
                    </a:lnTo>
                    <a:lnTo>
                      <a:pt x="103" y="258"/>
                    </a:lnTo>
                    <a:lnTo>
                      <a:pt x="168" y="252"/>
                    </a:lnTo>
                    <a:lnTo>
                      <a:pt x="200" y="250"/>
                    </a:lnTo>
                    <a:lnTo>
                      <a:pt x="229" y="246"/>
                    </a:lnTo>
                    <a:lnTo>
                      <a:pt x="256" y="243"/>
                    </a:lnTo>
                    <a:lnTo>
                      <a:pt x="281" y="237"/>
                    </a:lnTo>
                    <a:lnTo>
                      <a:pt x="303" y="231"/>
                    </a:lnTo>
                    <a:lnTo>
                      <a:pt x="325" y="223"/>
                    </a:lnTo>
                    <a:lnTo>
                      <a:pt x="343" y="215"/>
                    </a:lnTo>
                    <a:lnTo>
                      <a:pt x="362" y="205"/>
                    </a:lnTo>
                    <a:lnTo>
                      <a:pt x="378" y="195"/>
                    </a:lnTo>
                    <a:lnTo>
                      <a:pt x="396" y="183"/>
                    </a:lnTo>
                    <a:lnTo>
                      <a:pt x="411" y="170"/>
                    </a:lnTo>
                    <a:lnTo>
                      <a:pt x="428" y="157"/>
                    </a:lnTo>
                    <a:lnTo>
                      <a:pt x="459" y="127"/>
                    </a:lnTo>
                    <a:lnTo>
                      <a:pt x="495" y="92"/>
                    </a:lnTo>
                    <a:lnTo>
                      <a:pt x="524" y="61"/>
                    </a:lnTo>
                    <a:lnTo>
                      <a:pt x="545" y="35"/>
                    </a:lnTo>
                    <a:lnTo>
                      <a:pt x="563" y="15"/>
                    </a:lnTo>
                    <a:lnTo>
                      <a:pt x="576" y="0"/>
                    </a:lnTo>
                    <a:lnTo>
                      <a:pt x="580" y="14"/>
                    </a:lnTo>
                    <a:lnTo>
                      <a:pt x="588" y="30"/>
                    </a:lnTo>
                    <a:lnTo>
                      <a:pt x="600" y="50"/>
                    </a:lnTo>
                    <a:lnTo>
                      <a:pt x="615" y="71"/>
                    </a:lnTo>
                    <a:lnTo>
                      <a:pt x="622" y="81"/>
                    </a:lnTo>
                    <a:lnTo>
                      <a:pt x="628" y="91"/>
                    </a:lnTo>
                    <a:lnTo>
                      <a:pt x="634" y="100"/>
                    </a:lnTo>
                    <a:lnTo>
                      <a:pt x="639" y="111"/>
                    </a:lnTo>
                    <a:lnTo>
                      <a:pt x="646" y="130"/>
                    </a:lnTo>
                    <a:lnTo>
                      <a:pt x="649" y="148"/>
                    </a:lnTo>
                    <a:lnTo>
                      <a:pt x="652" y="166"/>
                    </a:lnTo>
                    <a:lnTo>
                      <a:pt x="653" y="182"/>
                    </a:lnTo>
                    <a:lnTo>
                      <a:pt x="652" y="195"/>
                    </a:lnTo>
                    <a:lnTo>
                      <a:pt x="649" y="204"/>
                    </a:lnTo>
                    <a:lnTo>
                      <a:pt x="648" y="212"/>
                    </a:lnTo>
                    <a:lnTo>
                      <a:pt x="649" y="218"/>
                    </a:lnTo>
                    <a:lnTo>
                      <a:pt x="651" y="224"/>
                    </a:lnTo>
                    <a:lnTo>
                      <a:pt x="654" y="230"/>
                    </a:lnTo>
                    <a:lnTo>
                      <a:pt x="664" y="243"/>
                    </a:lnTo>
                    <a:lnTo>
                      <a:pt x="674" y="257"/>
                    </a:lnTo>
                    <a:lnTo>
                      <a:pt x="678" y="265"/>
                    </a:lnTo>
                    <a:lnTo>
                      <a:pt x="681" y="275"/>
                    </a:lnTo>
                    <a:lnTo>
                      <a:pt x="685" y="285"/>
                    </a:lnTo>
                    <a:lnTo>
                      <a:pt x="686" y="295"/>
                    </a:lnTo>
                    <a:lnTo>
                      <a:pt x="687" y="304"/>
                    </a:lnTo>
                    <a:lnTo>
                      <a:pt x="686" y="313"/>
                    </a:lnTo>
                    <a:lnTo>
                      <a:pt x="686" y="320"/>
                    </a:lnTo>
                    <a:lnTo>
                      <a:pt x="683" y="325"/>
                    </a:lnTo>
                    <a:lnTo>
                      <a:pt x="683" y="328"/>
                    </a:lnTo>
                    <a:lnTo>
                      <a:pt x="685" y="331"/>
                    </a:lnTo>
                    <a:lnTo>
                      <a:pt x="686" y="335"/>
                    </a:lnTo>
                    <a:lnTo>
                      <a:pt x="688" y="339"/>
                    </a:lnTo>
                    <a:lnTo>
                      <a:pt x="694" y="349"/>
                    </a:lnTo>
                    <a:lnTo>
                      <a:pt x="702" y="359"/>
                    </a:lnTo>
                    <a:lnTo>
                      <a:pt x="709" y="371"/>
                    </a:lnTo>
                    <a:lnTo>
                      <a:pt x="716" y="383"/>
                    </a:lnTo>
                    <a:lnTo>
                      <a:pt x="719" y="387"/>
                    </a:lnTo>
                    <a:lnTo>
                      <a:pt x="721" y="393"/>
                    </a:lnTo>
                    <a:lnTo>
                      <a:pt x="722" y="398"/>
                    </a:lnTo>
                    <a:lnTo>
                      <a:pt x="722" y="402"/>
                    </a:lnTo>
                    <a:lnTo>
                      <a:pt x="707" y="426"/>
                    </a:lnTo>
                    <a:lnTo>
                      <a:pt x="689" y="450"/>
                    </a:lnTo>
                    <a:lnTo>
                      <a:pt x="671" y="475"/>
                    </a:lnTo>
                    <a:lnTo>
                      <a:pt x="648" y="500"/>
                    </a:lnTo>
                    <a:lnTo>
                      <a:pt x="625" y="525"/>
                    </a:lnTo>
                    <a:lnTo>
                      <a:pt x="599" y="549"/>
                    </a:lnTo>
                    <a:lnTo>
                      <a:pt x="572" y="574"/>
                    </a:lnTo>
                    <a:lnTo>
                      <a:pt x="543" y="596"/>
                    </a:lnTo>
                    <a:lnTo>
                      <a:pt x="527" y="606"/>
                    </a:lnTo>
                    <a:lnTo>
                      <a:pt x="512" y="616"/>
                    </a:lnTo>
                    <a:lnTo>
                      <a:pt x="496" y="626"/>
                    </a:lnTo>
                    <a:lnTo>
                      <a:pt x="479" y="634"/>
                    </a:lnTo>
                    <a:lnTo>
                      <a:pt x="463" y="644"/>
                    </a:lnTo>
                    <a:lnTo>
                      <a:pt x="447" y="651"/>
                    </a:lnTo>
                    <a:lnTo>
                      <a:pt x="429" y="659"/>
                    </a:lnTo>
                    <a:lnTo>
                      <a:pt x="410" y="665"/>
                    </a:lnTo>
                    <a:lnTo>
                      <a:pt x="393" y="671"/>
                    </a:lnTo>
                    <a:lnTo>
                      <a:pt x="374" y="675"/>
                    </a:lnTo>
                    <a:lnTo>
                      <a:pt x="355" y="680"/>
                    </a:lnTo>
                    <a:lnTo>
                      <a:pt x="335" y="682"/>
                    </a:lnTo>
                    <a:lnTo>
                      <a:pt x="316" y="685"/>
                    </a:lnTo>
                    <a:lnTo>
                      <a:pt x="296" y="686"/>
                    </a:lnTo>
                    <a:lnTo>
                      <a:pt x="275" y="686"/>
                    </a:lnTo>
                    <a:lnTo>
                      <a:pt x="255" y="685"/>
                    </a:lnTo>
                    <a:lnTo>
                      <a:pt x="244" y="683"/>
                    </a:lnTo>
                    <a:lnTo>
                      <a:pt x="232" y="683"/>
                    </a:lnTo>
                    <a:close/>
                  </a:path>
                </a:pathLst>
              </a:custGeom>
              <a:solidFill>
                <a:srgbClr val="969696"/>
              </a:solidFill>
              <a:ln w="9525">
                <a:noFill/>
                <a:round/>
                <a:headEnd/>
                <a:tailEnd/>
              </a:ln>
            </p:spPr>
            <p:txBody>
              <a:bodyPr/>
              <a:lstStyle/>
              <a:p>
                <a:endParaRPr lang="fr-FR"/>
              </a:p>
            </p:txBody>
          </p:sp>
          <p:sp>
            <p:nvSpPr>
              <p:cNvPr id="9300" name="Freeform 540"/>
              <p:cNvSpPr>
                <a:spLocks noChangeAspect="1"/>
              </p:cNvSpPr>
              <p:nvPr/>
            </p:nvSpPr>
            <p:spPr bwMode="auto">
              <a:xfrm>
                <a:off x="6345" y="2876"/>
                <a:ext cx="176" cy="121"/>
              </a:xfrm>
              <a:custGeom>
                <a:avLst/>
                <a:gdLst>
                  <a:gd name="T0" fmla="*/ 57 w 707"/>
                  <a:gd name="T1" fmla="*/ 113 h 482"/>
                  <a:gd name="T2" fmla="*/ 55 w 707"/>
                  <a:gd name="T3" fmla="*/ 110 h 482"/>
                  <a:gd name="T4" fmla="*/ 49 w 707"/>
                  <a:gd name="T5" fmla="*/ 108 h 482"/>
                  <a:gd name="T6" fmla="*/ 46 w 707"/>
                  <a:gd name="T7" fmla="*/ 104 h 482"/>
                  <a:gd name="T8" fmla="*/ 43 w 707"/>
                  <a:gd name="T9" fmla="*/ 99 h 482"/>
                  <a:gd name="T10" fmla="*/ 39 w 707"/>
                  <a:gd name="T11" fmla="*/ 85 h 482"/>
                  <a:gd name="T12" fmla="*/ 32 w 707"/>
                  <a:gd name="T13" fmla="*/ 77 h 482"/>
                  <a:gd name="T14" fmla="*/ 21 w 707"/>
                  <a:gd name="T15" fmla="*/ 66 h 482"/>
                  <a:gd name="T16" fmla="*/ 16 w 707"/>
                  <a:gd name="T17" fmla="*/ 58 h 482"/>
                  <a:gd name="T18" fmla="*/ 13 w 707"/>
                  <a:gd name="T19" fmla="*/ 51 h 482"/>
                  <a:gd name="T20" fmla="*/ 12 w 707"/>
                  <a:gd name="T21" fmla="*/ 44 h 482"/>
                  <a:gd name="T22" fmla="*/ 9 w 707"/>
                  <a:gd name="T23" fmla="*/ 30 h 482"/>
                  <a:gd name="T24" fmla="*/ 4 w 707"/>
                  <a:gd name="T25" fmla="*/ 21 h 482"/>
                  <a:gd name="T26" fmla="*/ 2 w 707"/>
                  <a:gd name="T27" fmla="*/ 16 h 482"/>
                  <a:gd name="T28" fmla="*/ 21 w 707"/>
                  <a:gd name="T29" fmla="*/ 18 h 482"/>
                  <a:gd name="T30" fmla="*/ 44 w 707"/>
                  <a:gd name="T31" fmla="*/ 19 h 482"/>
                  <a:gd name="T32" fmla="*/ 59 w 707"/>
                  <a:gd name="T33" fmla="*/ 18 h 482"/>
                  <a:gd name="T34" fmla="*/ 74 w 707"/>
                  <a:gd name="T35" fmla="*/ 15 h 482"/>
                  <a:gd name="T36" fmla="*/ 116 w 707"/>
                  <a:gd name="T37" fmla="*/ 2 h 482"/>
                  <a:gd name="T38" fmla="*/ 121 w 707"/>
                  <a:gd name="T39" fmla="*/ 1 h 482"/>
                  <a:gd name="T40" fmla="*/ 106 w 707"/>
                  <a:gd name="T41" fmla="*/ 14 h 482"/>
                  <a:gd name="T42" fmla="*/ 87 w 707"/>
                  <a:gd name="T43" fmla="*/ 28 h 482"/>
                  <a:gd name="T44" fmla="*/ 75 w 707"/>
                  <a:gd name="T45" fmla="*/ 33 h 482"/>
                  <a:gd name="T46" fmla="*/ 48 w 707"/>
                  <a:gd name="T47" fmla="*/ 42 h 482"/>
                  <a:gd name="T48" fmla="*/ 46 w 707"/>
                  <a:gd name="T49" fmla="*/ 43 h 482"/>
                  <a:gd name="T50" fmla="*/ 50 w 707"/>
                  <a:gd name="T51" fmla="*/ 43 h 482"/>
                  <a:gd name="T52" fmla="*/ 77 w 707"/>
                  <a:gd name="T53" fmla="*/ 37 h 482"/>
                  <a:gd name="T54" fmla="*/ 96 w 707"/>
                  <a:gd name="T55" fmla="*/ 34 h 482"/>
                  <a:gd name="T56" fmla="*/ 98 w 707"/>
                  <a:gd name="T57" fmla="*/ 34 h 482"/>
                  <a:gd name="T58" fmla="*/ 91 w 707"/>
                  <a:gd name="T59" fmla="*/ 38 h 482"/>
                  <a:gd name="T60" fmla="*/ 66 w 707"/>
                  <a:gd name="T61" fmla="*/ 53 h 482"/>
                  <a:gd name="T62" fmla="*/ 57 w 707"/>
                  <a:gd name="T63" fmla="*/ 61 h 482"/>
                  <a:gd name="T64" fmla="*/ 55 w 707"/>
                  <a:gd name="T65" fmla="*/ 64 h 482"/>
                  <a:gd name="T66" fmla="*/ 56 w 707"/>
                  <a:gd name="T67" fmla="*/ 65 h 482"/>
                  <a:gd name="T68" fmla="*/ 61 w 707"/>
                  <a:gd name="T69" fmla="*/ 65 h 482"/>
                  <a:gd name="T70" fmla="*/ 75 w 707"/>
                  <a:gd name="T71" fmla="*/ 62 h 482"/>
                  <a:gd name="T72" fmla="*/ 102 w 707"/>
                  <a:gd name="T73" fmla="*/ 51 h 482"/>
                  <a:gd name="T74" fmla="*/ 124 w 707"/>
                  <a:gd name="T75" fmla="*/ 41 h 482"/>
                  <a:gd name="T76" fmla="*/ 115 w 707"/>
                  <a:gd name="T77" fmla="*/ 47 h 482"/>
                  <a:gd name="T78" fmla="*/ 87 w 707"/>
                  <a:gd name="T79" fmla="*/ 70 h 482"/>
                  <a:gd name="T80" fmla="*/ 73 w 707"/>
                  <a:gd name="T81" fmla="*/ 84 h 482"/>
                  <a:gd name="T82" fmla="*/ 69 w 707"/>
                  <a:gd name="T83" fmla="*/ 90 h 482"/>
                  <a:gd name="T84" fmla="*/ 69 w 707"/>
                  <a:gd name="T85" fmla="*/ 95 h 482"/>
                  <a:gd name="T86" fmla="*/ 74 w 707"/>
                  <a:gd name="T87" fmla="*/ 100 h 482"/>
                  <a:gd name="T88" fmla="*/ 82 w 707"/>
                  <a:gd name="T89" fmla="*/ 103 h 482"/>
                  <a:gd name="T90" fmla="*/ 91 w 707"/>
                  <a:gd name="T91" fmla="*/ 104 h 482"/>
                  <a:gd name="T92" fmla="*/ 101 w 707"/>
                  <a:gd name="T93" fmla="*/ 102 h 482"/>
                  <a:gd name="T94" fmla="*/ 117 w 707"/>
                  <a:gd name="T95" fmla="*/ 97 h 482"/>
                  <a:gd name="T96" fmla="*/ 136 w 707"/>
                  <a:gd name="T97" fmla="*/ 86 h 482"/>
                  <a:gd name="T98" fmla="*/ 153 w 707"/>
                  <a:gd name="T99" fmla="*/ 72 h 482"/>
                  <a:gd name="T100" fmla="*/ 171 w 707"/>
                  <a:gd name="T101" fmla="*/ 55 h 482"/>
                  <a:gd name="T102" fmla="*/ 176 w 707"/>
                  <a:gd name="T103" fmla="*/ 52 h 482"/>
                  <a:gd name="T104" fmla="*/ 168 w 707"/>
                  <a:gd name="T105" fmla="*/ 67 h 482"/>
                  <a:gd name="T106" fmla="*/ 151 w 707"/>
                  <a:gd name="T107" fmla="*/ 85 h 482"/>
                  <a:gd name="T108" fmla="*/ 131 w 707"/>
                  <a:gd name="T109" fmla="*/ 101 h 482"/>
                  <a:gd name="T110" fmla="*/ 112 w 707"/>
                  <a:gd name="T111" fmla="*/ 111 h 482"/>
                  <a:gd name="T112" fmla="*/ 100 w 707"/>
                  <a:gd name="T113" fmla="*/ 116 h 482"/>
                  <a:gd name="T114" fmla="*/ 87 w 707"/>
                  <a:gd name="T115" fmla="*/ 120 h 482"/>
                  <a:gd name="T116" fmla="*/ 73 w 707"/>
                  <a:gd name="T117" fmla="*/ 121 h 482"/>
                  <a:gd name="T118" fmla="*/ 61 w 707"/>
                  <a:gd name="T119" fmla="*/ 120 h 4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7"/>
                  <a:gd name="T181" fmla="*/ 0 h 482"/>
                  <a:gd name="T182" fmla="*/ 707 w 707"/>
                  <a:gd name="T183" fmla="*/ 482 h 4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7" h="482">
                    <a:moveTo>
                      <a:pt x="232" y="479"/>
                    </a:moveTo>
                    <a:lnTo>
                      <a:pt x="231" y="463"/>
                    </a:lnTo>
                    <a:lnTo>
                      <a:pt x="229" y="450"/>
                    </a:lnTo>
                    <a:lnTo>
                      <a:pt x="229" y="442"/>
                    </a:lnTo>
                    <a:lnTo>
                      <a:pt x="229" y="440"/>
                    </a:lnTo>
                    <a:lnTo>
                      <a:pt x="222" y="440"/>
                    </a:lnTo>
                    <a:lnTo>
                      <a:pt x="206" y="435"/>
                    </a:lnTo>
                    <a:lnTo>
                      <a:pt x="201" y="433"/>
                    </a:lnTo>
                    <a:lnTo>
                      <a:pt x="195" y="429"/>
                    </a:lnTo>
                    <a:lnTo>
                      <a:pt x="191" y="426"/>
                    </a:lnTo>
                    <a:lnTo>
                      <a:pt x="187" y="421"/>
                    </a:lnTo>
                    <a:lnTo>
                      <a:pt x="183" y="416"/>
                    </a:lnTo>
                    <a:lnTo>
                      <a:pt x="179" y="409"/>
                    </a:lnTo>
                    <a:lnTo>
                      <a:pt x="176" y="402"/>
                    </a:lnTo>
                    <a:lnTo>
                      <a:pt x="173" y="394"/>
                    </a:lnTo>
                    <a:lnTo>
                      <a:pt x="167" y="366"/>
                    </a:lnTo>
                    <a:lnTo>
                      <a:pt x="161" y="346"/>
                    </a:lnTo>
                    <a:lnTo>
                      <a:pt x="157" y="338"/>
                    </a:lnTo>
                    <a:lnTo>
                      <a:pt x="150" y="329"/>
                    </a:lnTo>
                    <a:lnTo>
                      <a:pt x="140" y="318"/>
                    </a:lnTo>
                    <a:lnTo>
                      <a:pt x="127" y="306"/>
                    </a:lnTo>
                    <a:lnTo>
                      <a:pt x="113" y="292"/>
                    </a:lnTo>
                    <a:lnTo>
                      <a:pt x="99" y="278"/>
                    </a:lnTo>
                    <a:lnTo>
                      <a:pt x="86" y="264"/>
                    </a:lnTo>
                    <a:lnTo>
                      <a:pt x="75" y="248"/>
                    </a:lnTo>
                    <a:lnTo>
                      <a:pt x="69" y="240"/>
                    </a:lnTo>
                    <a:lnTo>
                      <a:pt x="64" y="232"/>
                    </a:lnTo>
                    <a:lnTo>
                      <a:pt x="61" y="224"/>
                    </a:lnTo>
                    <a:lnTo>
                      <a:pt x="57" y="215"/>
                    </a:lnTo>
                    <a:lnTo>
                      <a:pt x="54" y="205"/>
                    </a:lnTo>
                    <a:lnTo>
                      <a:pt x="51" y="195"/>
                    </a:lnTo>
                    <a:lnTo>
                      <a:pt x="49" y="184"/>
                    </a:lnTo>
                    <a:lnTo>
                      <a:pt x="48" y="174"/>
                    </a:lnTo>
                    <a:lnTo>
                      <a:pt x="45" y="153"/>
                    </a:lnTo>
                    <a:lnTo>
                      <a:pt x="42" y="135"/>
                    </a:lnTo>
                    <a:lnTo>
                      <a:pt x="37" y="120"/>
                    </a:lnTo>
                    <a:lnTo>
                      <a:pt x="31" y="107"/>
                    </a:lnTo>
                    <a:lnTo>
                      <a:pt x="24" y="96"/>
                    </a:lnTo>
                    <a:lnTo>
                      <a:pt x="16" y="85"/>
                    </a:lnTo>
                    <a:lnTo>
                      <a:pt x="8" y="76"/>
                    </a:lnTo>
                    <a:lnTo>
                      <a:pt x="0" y="67"/>
                    </a:lnTo>
                    <a:lnTo>
                      <a:pt x="10" y="64"/>
                    </a:lnTo>
                    <a:lnTo>
                      <a:pt x="23" y="62"/>
                    </a:lnTo>
                    <a:lnTo>
                      <a:pt x="52" y="67"/>
                    </a:lnTo>
                    <a:lnTo>
                      <a:pt x="84" y="70"/>
                    </a:lnTo>
                    <a:lnTo>
                      <a:pt x="119" y="72"/>
                    </a:lnTo>
                    <a:lnTo>
                      <a:pt x="157" y="75"/>
                    </a:lnTo>
                    <a:lnTo>
                      <a:pt x="177" y="75"/>
                    </a:lnTo>
                    <a:lnTo>
                      <a:pt x="197" y="74"/>
                    </a:lnTo>
                    <a:lnTo>
                      <a:pt x="217" y="72"/>
                    </a:lnTo>
                    <a:lnTo>
                      <a:pt x="237" y="70"/>
                    </a:lnTo>
                    <a:lnTo>
                      <a:pt x="256" y="68"/>
                    </a:lnTo>
                    <a:lnTo>
                      <a:pt x="276" y="64"/>
                    </a:lnTo>
                    <a:lnTo>
                      <a:pt x="296" y="60"/>
                    </a:lnTo>
                    <a:lnTo>
                      <a:pt x="316" y="55"/>
                    </a:lnTo>
                    <a:lnTo>
                      <a:pt x="415" y="26"/>
                    </a:lnTo>
                    <a:lnTo>
                      <a:pt x="466" y="9"/>
                    </a:lnTo>
                    <a:lnTo>
                      <a:pt x="486" y="1"/>
                    </a:lnTo>
                    <a:lnTo>
                      <a:pt x="490" y="0"/>
                    </a:lnTo>
                    <a:lnTo>
                      <a:pt x="485" y="5"/>
                    </a:lnTo>
                    <a:lnTo>
                      <a:pt x="471" y="16"/>
                    </a:lnTo>
                    <a:lnTo>
                      <a:pt x="451" y="35"/>
                    </a:lnTo>
                    <a:lnTo>
                      <a:pt x="425" y="56"/>
                    </a:lnTo>
                    <a:lnTo>
                      <a:pt x="395" y="78"/>
                    </a:lnTo>
                    <a:lnTo>
                      <a:pt x="363" y="100"/>
                    </a:lnTo>
                    <a:lnTo>
                      <a:pt x="348" y="110"/>
                    </a:lnTo>
                    <a:lnTo>
                      <a:pt x="332" y="119"/>
                    </a:lnTo>
                    <a:lnTo>
                      <a:pt x="316" y="126"/>
                    </a:lnTo>
                    <a:lnTo>
                      <a:pt x="301" y="132"/>
                    </a:lnTo>
                    <a:lnTo>
                      <a:pt x="247" y="151"/>
                    </a:lnTo>
                    <a:lnTo>
                      <a:pt x="207" y="162"/>
                    </a:lnTo>
                    <a:lnTo>
                      <a:pt x="194" y="167"/>
                    </a:lnTo>
                    <a:lnTo>
                      <a:pt x="186" y="170"/>
                    </a:lnTo>
                    <a:lnTo>
                      <a:pt x="184" y="172"/>
                    </a:lnTo>
                    <a:lnTo>
                      <a:pt x="183" y="173"/>
                    </a:lnTo>
                    <a:lnTo>
                      <a:pt x="185" y="174"/>
                    </a:lnTo>
                    <a:lnTo>
                      <a:pt x="200" y="172"/>
                    </a:lnTo>
                    <a:lnTo>
                      <a:pt x="229" y="166"/>
                    </a:lnTo>
                    <a:lnTo>
                      <a:pt x="267" y="158"/>
                    </a:lnTo>
                    <a:lnTo>
                      <a:pt x="308" y="148"/>
                    </a:lnTo>
                    <a:lnTo>
                      <a:pt x="347" y="140"/>
                    </a:lnTo>
                    <a:lnTo>
                      <a:pt x="377" y="135"/>
                    </a:lnTo>
                    <a:lnTo>
                      <a:pt x="387" y="134"/>
                    </a:lnTo>
                    <a:lnTo>
                      <a:pt x="393" y="134"/>
                    </a:lnTo>
                    <a:lnTo>
                      <a:pt x="394" y="135"/>
                    </a:lnTo>
                    <a:lnTo>
                      <a:pt x="394" y="137"/>
                    </a:lnTo>
                    <a:lnTo>
                      <a:pt x="391" y="138"/>
                    </a:lnTo>
                    <a:lnTo>
                      <a:pt x="389" y="140"/>
                    </a:lnTo>
                    <a:lnTo>
                      <a:pt x="367" y="152"/>
                    </a:lnTo>
                    <a:lnTo>
                      <a:pt x="335" y="169"/>
                    </a:lnTo>
                    <a:lnTo>
                      <a:pt x="300" y="190"/>
                    </a:lnTo>
                    <a:lnTo>
                      <a:pt x="266" y="212"/>
                    </a:lnTo>
                    <a:lnTo>
                      <a:pt x="252" y="223"/>
                    </a:lnTo>
                    <a:lnTo>
                      <a:pt x="239" y="232"/>
                    </a:lnTo>
                    <a:lnTo>
                      <a:pt x="228" y="241"/>
                    </a:lnTo>
                    <a:lnTo>
                      <a:pt x="222" y="248"/>
                    </a:lnTo>
                    <a:lnTo>
                      <a:pt x="221" y="252"/>
                    </a:lnTo>
                    <a:lnTo>
                      <a:pt x="220" y="254"/>
                    </a:lnTo>
                    <a:lnTo>
                      <a:pt x="220" y="257"/>
                    </a:lnTo>
                    <a:lnTo>
                      <a:pt x="222" y="258"/>
                    </a:lnTo>
                    <a:lnTo>
                      <a:pt x="226" y="259"/>
                    </a:lnTo>
                    <a:lnTo>
                      <a:pt x="231" y="260"/>
                    </a:lnTo>
                    <a:lnTo>
                      <a:pt x="237" y="260"/>
                    </a:lnTo>
                    <a:lnTo>
                      <a:pt x="244" y="259"/>
                    </a:lnTo>
                    <a:lnTo>
                      <a:pt x="261" y="257"/>
                    </a:lnTo>
                    <a:lnTo>
                      <a:pt x="281" y="252"/>
                    </a:lnTo>
                    <a:lnTo>
                      <a:pt x="301" y="246"/>
                    </a:lnTo>
                    <a:lnTo>
                      <a:pt x="322" y="239"/>
                    </a:lnTo>
                    <a:lnTo>
                      <a:pt x="366" y="223"/>
                    </a:lnTo>
                    <a:lnTo>
                      <a:pt x="408" y="204"/>
                    </a:lnTo>
                    <a:lnTo>
                      <a:pt x="447" y="187"/>
                    </a:lnTo>
                    <a:lnTo>
                      <a:pt x="477" y="173"/>
                    </a:lnTo>
                    <a:lnTo>
                      <a:pt x="498" y="162"/>
                    </a:lnTo>
                    <a:lnTo>
                      <a:pt x="505" y="158"/>
                    </a:lnTo>
                    <a:lnTo>
                      <a:pt x="493" y="166"/>
                    </a:lnTo>
                    <a:lnTo>
                      <a:pt x="463" y="188"/>
                    </a:lnTo>
                    <a:lnTo>
                      <a:pt x="420" y="220"/>
                    </a:lnTo>
                    <a:lnTo>
                      <a:pt x="373" y="259"/>
                    </a:lnTo>
                    <a:lnTo>
                      <a:pt x="349" y="279"/>
                    </a:lnTo>
                    <a:lnTo>
                      <a:pt x="328" y="299"/>
                    </a:lnTo>
                    <a:lnTo>
                      <a:pt x="309" y="318"/>
                    </a:lnTo>
                    <a:lnTo>
                      <a:pt x="294" y="336"/>
                    </a:lnTo>
                    <a:lnTo>
                      <a:pt x="288" y="345"/>
                    </a:lnTo>
                    <a:lnTo>
                      <a:pt x="282" y="353"/>
                    </a:lnTo>
                    <a:lnTo>
                      <a:pt x="279" y="360"/>
                    </a:lnTo>
                    <a:lnTo>
                      <a:pt x="278" y="367"/>
                    </a:lnTo>
                    <a:lnTo>
                      <a:pt x="276" y="374"/>
                    </a:lnTo>
                    <a:lnTo>
                      <a:pt x="278" y="380"/>
                    </a:lnTo>
                    <a:lnTo>
                      <a:pt x="281" y="385"/>
                    </a:lnTo>
                    <a:lnTo>
                      <a:pt x="286" y="390"/>
                    </a:lnTo>
                    <a:lnTo>
                      <a:pt x="296" y="397"/>
                    </a:lnTo>
                    <a:lnTo>
                      <a:pt x="308" y="402"/>
                    </a:lnTo>
                    <a:lnTo>
                      <a:pt x="319" y="407"/>
                    </a:lnTo>
                    <a:lnTo>
                      <a:pt x="330" y="411"/>
                    </a:lnTo>
                    <a:lnTo>
                      <a:pt x="342" y="413"/>
                    </a:lnTo>
                    <a:lnTo>
                      <a:pt x="354" y="414"/>
                    </a:lnTo>
                    <a:lnTo>
                      <a:pt x="366" y="415"/>
                    </a:lnTo>
                    <a:lnTo>
                      <a:pt x="378" y="414"/>
                    </a:lnTo>
                    <a:lnTo>
                      <a:pt x="391" y="412"/>
                    </a:lnTo>
                    <a:lnTo>
                      <a:pt x="405" y="408"/>
                    </a:lnTo>
                    <a:lnTo>
                      <a:pt x="420" y="405"/>
                    </a:lnTo>
                    <a:lnTo>
                      <a:pt x="435" y="399"/>
                    </a:lnTo>
                    <a:lnTo>
                      <a:pt x="468" y="385"/>
                    </a:lnTo>
                    <a:lnTo>
                      <a:pt x="506" y="365"/>
                    </a:lnTo>
                    <a:lnTo>
                      <a:pt x="525" y="355"/>
                    </a:lnTo>
                    <a:lnTo>
                      <a:pt x="545" y="342"/>
                    </a:lnTo>
                    <a:lnTo>
                      <a:pt x="564" y="329"/>
                    </a:lnTo>
                    <a:lnTo>
                      <a:pt x="581" y="315"/>
                    </a:lnTo>
                    <a:lnTo>
                      <a:pt x="615" y="288"/>
                    </a:lnTo>
                    <a:lnTo>
                      <a:pt x="645" y="261"/>
                    </a:lnTo>
                    <a:lnTo>
                      <a:pt x="669" y="238"/>
                    </a:lnTo>
                    <a:lnTo>
                      <a:pt x="688" y="218"/>
                    </a:lnTo>
                    <a:lnTo>
                      <a:pt x="700" y="205"/>
                    </a:lnTo>
                    <a:lnTo>
                      <a:pt x="703" y="201"/>
                    </a:lnTo>
                    <a:lnTo>
                      <a:pt x="705" y="207"/>
                    </a:lnTo>
                    <a:lnTo>
                      <a:pt x="707" y="222"/>
                    </a:lnTo>
                    <a:lnTo>
                      <a:pt x="691" y="245"/>
                    </a:lnTo>
                    <a:lnTo>
                      <a:pt x="673" y="268"/>
                    </a:lnTo>
                    <a:lnTo>
                      <a:pt x="653" y="292"/>
                    </a:lnTo>
                    <a:lnTo>
                      <a:pt x="631" y="315"/>
                    </a:lnTo>
                    <a:lnTo>
                      <a:pt x="607" y="338"/>
                    </a:lnTo>
                    <a:lnTo>
                      <a:pt x="583" y="360"/>
                    </a:lnTo>
                    <a:lnTo>
                      <a:pt x="556" y="383"/>
                    </a:lnTo>
                    <a:lnTo>
                      <a:pt x="527" y="402"/>
                    </a:lnTo>
                    <a:lnTo>
                      <a:pt x="498" y="421"/>
                    </a:lnTo>
                    <a:lnTo>
                      <a:pt x="468" y="437"/>
                    </a:lnTo>
                    <a:lnTo>
                      <a:pt x="451" y="444"/>
                    </a:lnTo>
                    <a:lnTo>
                      <a:pt x="435" y="451"/>
                    </a:lnTo>
                    <a:lnTo>
                      <a:pt x="418" y="458"/>
                    </a:lnTo>
                    <a:lnTo>
                      <a:pt x="402" y="464"/>
                    </a:lnTo>
                    <a:lnTo>
                      <a:pt x="384" y="469"/>
                    </a:lnTo>
                    <a:lnTo>
                      <a:pt x="367" y="474"/>
                    </a:lnTo>
                    <a:lnTo>
                      <a:pt x="349" y="477"/>
                    </a:lnTo>
                    <a:lnTo>
                      <a:pt x="330" y="479"/>
                    </a:lnTo>
                    <a:lnTo>
                      <a:pt x="312" y="481"/>
                    </a:lnTo>
                    <a:lnTo>
                      <a:pt x="293" y="482"/>
                    </a:lnTo>
                    <a:lnTo>
                      <a:pt x="274" y="482"/>
                    </a:lnTo>
                    <a:lnTo>
                      <a:pt x="255" y="481"/>
                    </a:lnTo>
                    <a:lnTo>
                      <a:pt x="244" y="479"/>
                    </a:lnTo>
                    <a:lnTo>
                      <a:pt x="232" y="479"/>
                    </a:lnTo>
                    <a:close/>
                  </a:path>
                </a:pathLst>
              </a:custGeom>
              <a:solidFill>
                <a:srgbClr val="969696"/>
              </a:solidFill>
              <a:ln w="9525">
                <a:noFill/>
                <a:round/>
                <a:headEnd/>
                <a:tailEnd/>
              </a:ln>
            </p:spPr>
            <p:txBody>
              <a:bodyPr/>
              <a:lstStyle/>
              <a:p>
                <a:endParaRPr lang="fr-FR"/>
              </a:p>
            </p:txBody>
          </p:sp>
          <p:sp>
            <p:nvSpPr>
              <p:cNvPr id="9301" name="Freeform 541"/>
              <p:cNvSpPr>
                <a:spLocks noChangeAspect="1" noEditPoints="1"/>
              </p:cNvSpPr>
              <p:nvPr/>
            </p:nvSpPr>
            <p:spPr bwMode="auto">
              <a:xfrm>
                <a:off x="6289" y="2639"/>
                <a:ext cx="196" cy="152"/>
              </a:xfrm>
              <a:custGeom>
                <a:avLst/>
                <a:gdLst>
                  <a:gd name="T0" fmla="*/ 18 w 787"/>
                  <a:gd name="T1" fmla="*/ 1 h 610"/>
                  <a:gd name="T2" fmla="*/ 26 w 787"/>
                  <a:gd name="T3" fmla="*/ 1 h 610"/>
                  <a:gd name="T4" fmla="*/ 36 w 787"/>
                  <a:gd name="T5" fmla="*/ 4 h 610"/>
                  <a:gd name="T6" fmla="*/ 29 w 787"/>
                  <a:gd name="T7" fmla="*/ 17 h 610"/>
                  <a:gd name="T8" fmla="*/ 23 w 787"/>
                  <a:gd name="T9" fmla="*/ 33 h 610"/>
                  <a:gd name="T10" fmla="*/ 19 w 787"/>
                  <a:gd name="T11" fmla="*/ 56 h 610"/>
                  <a:gd name="T12" fmla="*/ 16 w 787"/>
                  <a:gd name="T13" fmla="*/ 69 h 610"/>
                  <a:gd name="T14" fmla="*/ 13 w 787"/>
                  <a:gd name="T15" fmla="*/ 76 h 610"/>
                  <a:gd name="T16" fmla="*/ 9 w 787"/>
                  <a:gd name="T17" fmla="*/ 80 h 610"/>
                  <a:gd name="T18" fmla="*/ 4 w 787"/>
                  <a:gd name="T19" fmla="*/ 82 h 610"/>
                  <a:gd name="T20" fmla="*/ 1 w 787"/>
                  <a:gd name="T21" fmla="*/ 81 h 610"/>
                  <a:gd name="T22" fmla="*/ 0 w 787"/>
                  <a:gd name="T23" fmla="*/ 76 h 610"/>
                  <a:gd name="T24" fmla="*/ 1 w 787"/>
                  <a:gd name="T25" fmla="*/ 61 h 610"/>
                  <a:gd name="T26" fmla="*/ 5 w 787"/>
                  <a:gd name="T27" fmla="*/ 36 h 610"/>
                  <a:gd name="T28" fmla="*/ 11 w 787"/>
                  <a:gd name="T29" fmla="*/ 2 h 610"/>
                  <a:gd name="T30" fmla="*/ 52 w 787"/>
                  <a:gd name="T31" fmla="*/ 4 h 610"/>
                  <a:gd name="T32" fmla="*/ 64 w 787"/>
                  <a:gd name="T33" fmla="*/ 0 h 610"/>
                  <a:gd name="T34" fmla="*/ 71 w 787"/>
                  <a:gd name="T35" fmla="*/ 0 h 610"/>
                  <a:gd name="T36" fmla="*/ 79 w 787"/>
                  <a:gd name="T37" fmla="*/ 1 h 610"/>
                  <a:gd name="T38" fmla="*/ 86 w 787"/>
                  <a:gd name="T39" fmla="*/ 5 h 610"/>
                  <a:gd name="T40" fmla="*/ 86 w 787"/>
                  <a:gd name="T41" fmla="*/ 10 h 610"/>
                  <a:gd name="T42" fmla="*/ 78 w 787"/>
                  <a:gd name="T43" fmla="*/ 24 h 610"/>
                  <a:gd name="T44" fmla="*/ 61 w 787"/>
                  <a:gd name="T45" fmla="*/ 59 h 610"/>
                  <a:gd name="T46" fmla="*/ 51 w 787"/>
                  <a:gd name="T47" fmla="*/ 76 h 610"/>
                  <a:gd name="T48" fmla="*/ 47 w 787"/>
                  <a:gd name="T49" fmla="*/ 79 h 610"/>
                  <a:gd name="T50" fmla="*/ 43 w 787"/>
                  <a:gd name="T51" fmla="*/ 79 h 610"/>
                  <a:gd name="T52" fmla="*/ 39 w 787"/>
                  <a:gd name="T53" fmla="*/ 76 h 610"/>
                  <a:gd name="T54" fmla="*/ 38 w 787"/>
                  <a:gd name="T55" fmla="*/ 73 h 610"/>
                  <a:gd name="T56" fmla="*/ 37 w 787"/>
                  <a:gd name="T57" fmla="*/ 61 h 610"/>
                  <a:gd name="T58" fmla="*/ 39 w 787"/>
                  <a:gd name="T59" fmla="*/ 45 h 610"/>
                  <a:gd name="T60" fmla="*/ 45 w 787"/>
                  <a:gd name="T61" fmla="*/ 15 h 610"/>
                  <a:gd name="T62" fmla="*/ 107 w 787"/>
                  <a:gd name="T63" fmla="*/ 37 h 610"/>
                  <a:gd name="T64" fmla="*/ 118 w 787"/>
                  <a:gd name="T65" fmla="*/ 35 h 610"/>
                  <a:gd name="T66" fmla="*/ 131 w 787"/>
                  <a:gd name="T67" fmla="*/ 36 h 610"/>
                  <a:gd name="T68" fmla="*/ 136 w 787"/>
                  <a:gd name="T69" fmla="*/ 39 h 610"/>
                  <a:gd name="T70" fmla="*/ 143 w 787"/>
                  <a:gd name="T71" fmla="*/ 46 h 610"/>
                  <a:gd name="T72" fmla="*/ 157 w 787"/>
                  <a:gd name="T73" fmla="*/ 64 h 610"/>
                  <a:gd name="T74" fmla="*/ 173 w 787"/>
                  <a:gd name="T75" fmla="*/ 88 h 610"/>
                  <a:gd name="T76" fmla="*/ 183 w 787"/>
                  <a:gd name="T77" fmla="*/ 108 h 610"/>
                  <a:gd name="T78" fmla="*/ 190 w 787"/>
                  <a:gd name="T79" fmla="*/ 128 h 610"/>
                  <a:gd name="T80" fmla="*/ 195 w 787"/>
                  <a:gd name="T81" fmla="*/ 147 h 610"/>
                  <a:gd name="T82" fmla="*/ 186 w 787"/>
                  <a:gd name="T83" fmla="*/ 138 h 610"/>
                  <a:gd name="T84" fmla="*/ 176 w 787"/>
                  <a:gd name="T85" fmla="*/ 121 h 610"/>
                  <a:gd name="T86" fmla="*/ 171 w 787"/>
                  <a:gd name="T87" fmla="*/ 108 h 610"/>
                  <a:gd name="T88" fmla="*/ 161 w 787"/>
                  <a:gd name="T89" fmla="*/ 82 h 610"/>
                  <a:gd name="T90" fmla="*/ 150 w 787"/>
                  <a:gd name="T91" fmla="*/ 62 h 610"/>
                  <a:gd name="T92" fmla="*/ 144 w 787"/>
                  <a:gd name="T93" fmla="*/ 56 h 610"/>
                  <a:gd name="T94" fmla="*/ 142 w 787"/>
                  <a:gd name="T95" fmla="*/ 57 h 610"/>
                  <a:gd name="T96" fmla="*/ 129 w 787"/>
                  <a:gd name="T97" fmla="*/ 69 h 610"/>
                  <a:gd name="T98" fmla="*/ 111 w 787"/>
                  <a:gd name="T99" fmla="*/ 84 h 610"/>
                  <a:gd name="T100" fmla="*/ 101 w 787"/>
                  <a:gd name="T101" fmla="*/ 91 h 610"/>
                  <a:gd name="T102" fmla="*/ 96 w 787"/>
                  <a:gd name="T103" fmla="*/ 93 h 610"/>
                  <a:gd name="T104" fmla="*/ 93 w 787"/>
                  <a:gd name="T105" fmla="*/ 92 h 610"/>
                  <a:gd name="T106" fmla="*/ 91 w 787"/>
                  <a:gd name="T107" fmla="*/ 89 h 610"/>
                  <a:gd name="T108" fmla="*/ 90 w 787"/>
                  <a:gd name="T109" fmla="*/ 85 h 610"/>
                  <a:gd name="T110" fmla="*/ 93 w 787"/>
                  <a:gd name="T111" fmla="*/ 77 h 610"/>
                  <a:gd name="T112" fmla="*/ 100 w 787"/>
                  <a:gd name="T113" fmla="*/ 65 h 610"/>
                  <a:gd name="T114" fmla="*/ 106 w 787"/>
                  <a:gd name="T115" fmla="*/ 55 h 610"/>
                  <a:gd name="T116" fmla="*/ 108 w 787"/>
                  <a:gd name="T117" fmla="*/ 46 h 610"/>
                  <a:gd name="T118" fmla="*/ 107 w 787"/>
                  <a:gd name="T119" fmla="*/ 37 h 6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7"/>
                  <a:gd name="T181" fmla="*/ 0 h 610"/>
                  <a:gd name="T182" fmla="*/ 787 w 787"/>
                  <a:gd name="T183" fmla="*/ 610 h 6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7" h="610">
                    <a:moveTo>
                      <a:pt x="46" y="10"/>
                    </a:moveTo>
                    <a:lnTo>
                      <a:pt x="58" y="7"/>
                    </a:lnTo>
                    <a:lnTo>
                      <a:pt x="72" y="5"/>
                    </a:lnTo>
                    <a:lnTo>
                      <a:pt x="85" y="5"/>
                    </a:lnTo>
                    <a:lnTo>
                      <a:pt x="96" y="5"/>
                    </a:lnTo>
                    <a:lnTo>
                      <a:pt x="106" y="6"/>
                    </a:lnTo>
                    <a:lnTo>
                      <a:pt x="116" y="7"/>
                    </a:lnTo>
                    <a:lnTo>
                      <a:pt x="133" y="10"/>
                    </a:lnTo>
                    <a:lnTo>
                      <a:pt x="146" y="16"/>
                    </a:lnTo>
                    <a:lnTo>
                      <a:pt x="137" y="31"/>
                    </a:lnTo>
                    <a:lnTo>
                      <a:pt x="126" y="49"/>
                    </a:lnTo>
                    <a:lnTo>
                      <a:pt x="117" y="68"/>
                    </a:lnTo>
                    <a:lnTo>
                      <a:pt x="107" y="87"/>
                    </a:lnTo>
                    <a:lnTo>
                      <a:pt x="99" y="110"/>
                    </a:lnTo>
                    <a:lnTo>
                      <a:pt x="92" y="134"/>
                    </a:lnTo>
                    <a:lnTo>
                      <a:pt x="86" y="161"/>
                    </a:lnTo>
                    <a:lnTo>
                      <a:pt x="82" y="189"/>
                    </a:lnTo>
                    <a:lnTo>
                      <a:pt x="77" y="223"/>
                    </a:lnTo>
                    <a:lnTo>
                      <a:pt x="71" y="251"/>
                    </a:lnTo>
                    <a:lnTo>
                      <a:pt x="68" y="264"/>
                    </a:lnTo>
                    <a:lnTo>
                      <a:pt x="64" y="275"/>
                    </a:lnTo>
                    <a:lnTo>
                      <a:pt x="59" y="286"/>
                    </a:lnTo>
                    <a:lnTo>
                      <a:pt x="56" y="295"/>
                    </a:lnTo>
                    <a:lnTo>
                      <a:pt x="51" y="303"/>
                    </a:lnTo>
                    <a:lnTo>
                      <a:pt x="46" y="310"/>
                    </a:lnTo>
                    <a:lnTo>
                      <a:pt x="42" y="316"/>
                    </a:lnTo>
                    <a:lnTo>
                      <a:pt x="36" y="321"/>
                    </a:lnTo>
                    <a:lnTo>
                      <a:pt x="30" y="324"/>
                    </a:lnTo>
                    <a:lnTo>
                      <a:pt x="24" y="326"/>
                    </a:lnTo>
                    <a:lnTo>
                      <a:pt x="18" y="328"/>
                    </a:lnTo>
                    <a:lnTo>
                      <a:pt x="11" y="328"/>
                    </a:lnTo>
                    <a:lnTo>
                      <a:pt x="9" y="326"/>
                    </a:lnTo>
                    <a:lnTo>
                      <a:pt x="5" y="324"/>
                    </a:lnTo>
                    <a:lnTo>
                      <a:pt x="4" y="321"/>
                    </a:lnTo>
                    <a:lnTo>
                      <a:pt x="2" y="316"/>
                    </a:lnTo>
                    <a:lnTo>
                      <a:pt x="1" y="303"/>
                    </a:lnTo>
                    <a:lnTo>
                      <a:pt x="0" y="287"/>
                    </a:lnTo>
                    <a:lnTo>
                      <a:pt x="1" y="268"/>
                    </a:lnTo>
                    <a:lnTo>
                      <a:pt x="3" y="246"/>
                    </a:lnTo>
                    <a:lnTo>
                      <a:pt x="7" y="222"/>
                    </a:lnTo>
                    <a:lnTo>
                      <a:pt x="10" y="196"/>
                    </a:lnTo>
                    <a:lnTo>
                      <a:pt x="19" y="143"/>
                    </a:lnTo>
                    <a:lnTo>
                      <a:pt x="30" y="92"/>
                    </a:lnTo>
                    <a:lnTo>
                      <a:pt x="39" y="45"/>
                    </a:lnTo>
                    <a:lnTo>
                      <a:pt x="46" y="10"/>
                    </a:lnTo>
                    <a:close/>
                    <a:moveTo>
                      <a:pt x="184" y="29"/>
                    </a:moveTo>
                    <a:lnTo>
                      <a:pt x="195" y="23"/>
                    </a:lnTo>
                    <a:lnTo>
                      <a:pt x="209" y="16"/>
                    </a:lnTo>
                    <a:lnTo>
                      <a:pt x="226" y="9"/>
                    </a:lnTo>
                    <a:lnTo>
                      <a:pt x="246" y="5"/>
                    </a:lnTo>
                    <a:lnTo>
                      <a:pt x="255" y="2"/>
                    </a:lnTo>
                    <a:lnTo>
                      <a:pt x="266" y="1"/>
                    </a:lnTo>
                    <a:lnTo>
                      <a:pt x="276" y="0"/>
                    </a:lnTo>
                    <a:lnTo>
                      <a:pt x="287" y="0"/>
                    </a:lnTo>
                    <a:lnTo>
                      <a:pt x="297" y="1"/>
                    </a:lnTo>
                    <a:lnTo>
                      <a:pt x="308" y="3"/>
                    </a:lnTo>
                    <a:lnTo>
                      <a:pt x="319" y="6"/>
                    </a:lnTo>
                    <a:lnTo>
                      <a:pt x="329" y="10"/>
                    </a:lnTo>
                    <a:lnTo>
                      <a:pt x="336" y="15"/>
                    </a:lnTo>
                    <a:lnTo>
                      <a:pt x="344" y="20"/>
                    </a:lnTo>
                    <a:lnTo>
                      <a:pt x="351" y="24"/>
                    </a:lnTo>
                    <a:lnTo>
                      <a:pt x="357" y="30"/>
                    </a:lnTo>
                    <a:lnTo>
                      <a:pt x="347" y="42"/>
                    </a:lnTo>
                    <a:lnTo>
                      <a:pt x="336" y="57"/>
                    </a:lnTo>
                    <a:lnTo>
                      <a:pt x="326" y="76"/>
                    </a:lnTo>
                    <a:lnTo>
                      <a:pt x="314" y="97"/>
                    </a:lnTo>
                    <a:lnTo>
                      <a:pt x="289" y="147"/>
                    </a:lnTo>
                    <a:lnTo>
                      <a:pt x="261" y="204"/>
                    </a:lnTo>
                    <a:lnTo>
                      <a:pt x="245" y="238"/>
                    </a:lnTo>
                    <a:lnTo>
                      <a:pt x="231" y="265"/>
                    </a:lnTo>
                    <a:lnTo>
                      <a:pt x="218" y="287"/>
                    </a:lnTo>
                    <a:lnTo>
                      <a:pt x="206" y="303"/>
                    </a:lnTo>
                    <a:lnTo>
                      <a:pt x="201" y="309"/>
                    </a:lnTo>
                    <a:lnTo>
                      <a:pt x="195" y="314"/>
                    </a:lnTo>
                    <a:lnTo>
                      <a:pt x="190" y="316"/>
                    </a:lnTo>
                    <a:lnTo>
                      <a:pt x="185" y="318"/>
                    </a:lnTo>
                    <a:lnTo>
                      <a:pt x="179" y="318"/>
                    </a:lnTo>
                    <a:lnTo>
                      <a:pt x="173" y="317"/>
                    </a:lnTo>
                    <a:lnTo>
                      <a:pt x="167" y="314"/>
                    </a:lnTo>
                    <a:lnTo>
                      <a:pt x="160" y="309"/>
                    </a:lnTo>
                    <a:lnTo>
                      <a:pt x="157" y="307"/>
                    </a:lnTo>
                    <a:lnTo>
                      <a:pt x="154" y="302"/>
                    </a:lnTo>
                    <a:lnTo>
                      <a:pt x="152" y="297"/>
                    </a:lnTo>
                    <a:lnTo>
                      <a:pt x="151" y="292"/>
                    </a:lnTo>
                    <a:lnTo>
                      <a:pt x="148" y="278"/>
                    </a:lnTo>
                    <a:lnTo>
                      <a:pt x="148" y="261"/>
                    </a:lnTo>
                    <a:lnTo>
                      <a:pt x="148" y="244"/>
                    </a:lnTo>
                    <a:lnTo>
                      <a:pt x="151" y="223"/>
                    </a:lnTo>
                    <a:lnTo>
                      <a:pt x="153" y="202"/>
                    </a:lnTo>
                    <a:lnTo>
                      <a:pt x="157" y="180"/>
                    </a:lnTo>
                    <a:lnTo>
                      <a:pt x="165" y="135"/>
                    </a:lnTo>
                    <a:lnTo>
                      <a:pt x="173" y="94"/>
                    </a:lnTo>
                    <a:lnTo>
                      <a:pt x="180" y="59"/>
                    </a:lnTo>
                    <a:lnTo>
                      <a:pt x="184" y="36"/>
                    </a:lnTo>
                    <a:lnTo>
                      <a:pt x="184" y="29"/>
                    </a:lnTo>
                    <a:close/>
                    <a:moveTo>
                      <a:pt x="431" y="148"/>
                    </a:moveTo>
                    <a:lnTo>
                      <a:pt x="443" y="146"/>
                    </a:lnTo>
                    <a:lnTo>
                      <a:pt x="457" y="143"/>
                    </a:lnTo>
                    <a:lnTo>
                      <a:pt x="473" y="141"/>
                    </a:lnTo>
                    <a:lnTo>
                      <a:pt x="490" y="141"/>
                    </a:lnTo>
                    <a:lnTo>
                      <a:pt x="507" y="142"/>
                    </a:lnTo>
                    <a:lnTo>
                      <a:pt x="524" y="146"/>
                    </a:lnTo>
                    <a:lnTo>
                      <a:pt x="532" y="149"/>
                    </a:lnTo>
                    <a:lnTo>
                      <a:pt x="540" y="153"/>
                    </a:lnTo>
                    <a:lnTo>
                      <a:pt x="547" y="157"/>
                    </a:lnTo>
                    <a:lnTo>
                      <a:pt x="554" y="162"/>
                    </a:lnTo>
                    <a:lnTo>
                      <a:pt x="564" y="173"/>
                    </a:lnTo>
                    <a:lnTo>
                      <a:pt x="575" y="184"/>
                    </a:lnTo>
                    <a:lnTo>
                      <a:pt x="588" y="199"/>
                    </a:lnTo>
                    <a:lnTo>
                      <a:pt x="601" y="217"/>
                    </a:lnTo>
                    <a:lnTo>
                      <a:pt x="631" y="257"/>
                    </a:lnTo>
                    <a:lnTo>
                      <a:pt x="662" y="303"/>
                    </a:lnTo>
                    <a:lnTo>
                      <a:pt x="678" y="329"/>
                    </a:lnTo>
                    <a:lnTo>
                      <a:pt x="693" y="354"/>
                    </a:lnTo>
                    <a:lnTo>
                      <a:pt x="708" y="381"/>
                    </a:lnTo>
                    <a:lnTo>
                      <a:pt x="722" y="408"/>
                    </a:lnTo>
                    <a:lnTo>
                      <a:pt x="735" y="435"/>
                    </a:lnTo>
                    <a:lnTo>
                      <a:pt x="746" y="463"/>
                    </a:lnTo>
                    <a:lnTo>
                      <a:pt x="756" y="489"/>
                    </a:lnTo>
                    <a:lnTo>
                      <a:pt x="764" y="515"/>
                    </a:lnTo>
                    <a:lnTo>
                      <a:pt x="771" y="541"/>
                    </a:lnTo>
                    <a:lnTo>
                      <a:pt x="777" y="566"/>
                    </a:lnTo>
                    <a:lnTo>
                      <a:pt x="782" y="589"/>
                    </a:lnTo>
                    <a:lnTo>
                      <a:pt x="787" y="610"/>
                    </a:lnTo>
                    <a:lnTo>
                      <a:pt x="771" y="591"/>
                    </a:lnTo>
                    <a:lnTo>
                      <a:pt x="746" y="553"/>
                    </a:lnTo>
                    <a:lnTo>
                      <a:pt x="730" y="527"/>
                    </a:lnTo>
                    <a:lnTo>
                      <a:pt x="715" y="499"/>
                    </a:lnTo>
                    <a:lnTo>
                      <a:pt x="707" y="484"/>
                    </a:lnTo>
                    <a:lnTo>
                      <a:pt x="700" y="468"/>
                    </a:lnTo>
                    <a:lnTo>
                      <a:pt x="694" y="452"/>
                    </a:lnTo>
                    <a:lnTo>
                      <a:pt x="687" y="435"/>
                    </a:lnTo>
                    <a:lnTo>
                      <a:pt x="674" y="399"/>
                    </a:lnTo>
                    <a:lnTo>
                      <a:pt x="660" y="364"/>
                    </a:lnTo>
                    <a:lnTo>
                      <a:pt x="645" y="329"/>
                    </a:lnTo>
                    <a:lnTo>
                      <a:pt x="628" y="297"/>
                    </a:lnTo>
                    <a:lnTo>
                      <a:pt x="614" y="271"/>
                    </a:lnTo>
                    <a:lnTo>
                      <a:pt x="601" y="248"/>
                    </a:lnTo>
                    <a:lnTo>
                      <a:pt x="591" y="232"/>
                    </a:lnTo>
                    <a:lnTo>
                      <a:pt x="583" y="224"/>
                    </a:lnTo>
                    <a:lnTo>
                      <a:pt x="580" y="224"/>
                    </a:lnTo>
                    <a:lnTo>
                      <a:pt x="578" y="225"/>
                    </a:lnTo>
                    <a:lnTo>
                      <a:pt x="573" y="226"/>
                    </a:lnTo>
                    <a:lnTo>
                      <a:pt x="570" y="229"/>
                    </a:lnTo>
                    <a:lnTo>
                      <a:pt x="559" y="237"/>
                    </a:lnTo>
                    <a:lnTo>
                      <a:pt x="546" y="248"/>
                    </a:lnTo>
                    <a:lnTo>
                      <a:pt x="516" y="276"/>
                    </a:lnTo>
                    <a:lnTo>
                      <a:pt x="482" y="308"/>
                    </a:lnTo>
                    <a:lnTo>
                      <a:pt x="464" y="323"/>
                    </a:lnTo>
                    <a:lnTo>
                      <a:pt x="446" y="338"/>
                    </a:lnTo>
                    <a:lnTo>
                      <a:pt x="429" y="351"/>
                    </a:lnTo>
                    <a:lnTo>
                      <a:pt x="414" y="361"/>
                    </a:lnTo>
                    <a:lnTo>
                      <a:pt x="407" y="366"/>
                    </a:lnTo>
                    <a:lnTo>
                      <a:pt x="400" y="370"/>
                    </a:lnTo>
                    <a:lnTo>
                      <a:pt x="392" y="372"/>
                    </a:lnTo>
                    <a:lnTo>
                      <a:pt x="387" y="373"/>
                    </a:lnTo>
                    <a:lnTo>
                      <a:pt x="382" y="373"/>
                    </a:lnTo>
                    <a:lnTo>
                      <a:pt x="377" y="373"/>
                    </a:lnTo>
                    <a:lnTo>
                      <a:pt x="373" y="371"/>
                    </a:lnTo>
                    <a:lnTo>
                      <a:pt x="369" y="367"/>
                    </a:lnTo>
                    <a:lnTo>
                      <a:pt x="367" y="364"/>
                    </a:lnTo>
                    <a:lnTo>
                      <a:pt x="364" y="359"/>
                    </a:lnTo>
                    <a:lnTo>
                      <a:pt x="363" y="354"/>
                    </a:lnTo>
                    <a:lnTo>
                      <a:pt x="362" y="350"/>
                    </a:lnTo>
                    <a:lnTo>
                      <a:pt x="362" y="340"/>
                    </a:lnTo>
                    <a:lnTo>
                      <a:pt x="364" y="330"/>
                    </a:lnTo>
                    <a:lnTo>
                      <a:pt x="368" y="318"/>
                    </a:lnTo>
                    <a:lnTo>
                      <a:pt x="373" y="308"/>
                    </a:lnTo>
                    <a:lnTo>
                      <a:pt x="378" y="296"/>
                    </a:lnTo>
                    <a:lnTo>
                      <a:pt x="385" y="285"/>
                    </a:lnTo>
                    <a:lnTo>
                      <a:pt x="400" y="262"/>
                    </a:lnTo>
                    <a:lnTo>
                      <a:pt x="414" y="240"/>
                    </a:lnTo>
                    <a:lnTo>
                      <a:pt x="419" y="230"/>
                    </a:lnTo>
                    <a:lnTo>
                      <a:pt x="425" y="219"/>
                    </a:lnTo>
                    <a:lnTo>
                      <a:pt x="429" y="210"/>
                    </a:lnTo>
                    <a:lnTo>
                      <a:pt x="431" y="201"/>
                    </a:lnTo>
                    <a:lnTo>
                      <a:pt x="434" y="185"/>
                    </a:lnTo>
                    <a:lnTo>
                      <a:pt x="434" y="171"/>
                    </a:lnTo>
                    <a:lnTo>
                      <a:pt x="432" y="160"/>
                    </a:lnTo>
                    <a:lnTo>
                      <a:pt x="431" y="148"/>
                    </a:lnTo>
                    <a:close/>
                  </a:path>
                </a:pathLst>
              </a:custGeom>
              <a:solidFill>
                <a:srgbClr val="969696"/>
              </a:solidFill>
              <a:ln w="9525">
                <a:noFill/>
                <a:round/>
                <a:headEnd/>
                <a:tailEnd/>
              </a:ln>
            </p:spPr>
            <p:txBody>
              <a:bodyPr/>
              <a:lstStyle/>
              <a:p>
                <a:endParaRPr lang="fr-FR"/>
              </a:p>
            </p:txBody>
          </p:sp>
          <p:sp>
            <p:nvSpPr>
              <p:cNvPr id="9302" name="Freeform 542"/>
              <p:cNvSpPr>
                <a:spLocks noChangeAspect="1"/>
              </p:cNvSpPr>
              <p:nvPr/>
            </p:nvSpPr>
            <p:spPr bwMode="auto">
              <a:xfrm>
                <a:off x="6218" y="2664"/>
                <a:ext cx="230" cy="140"/>
              </a:xfrm>
              <a:custGeom>
                <a:avLst/>
                <a:gdLst>
                  <a:gd name="T0" fmla="*/ 53 w 921"/>
                  <a:gd name="T1" fmla="*/ 76 h 560"/>
                  <a:gd name="T2" fmla="*/ 50 w 921"/>
                  <a:gd name="T3" fmla="*/ 68 h 560"/>
                  <a:gd name="T4" fmla="*/ 27 w 921"/>
                  <a:gd name="T5" fmla="*/ 35 h 560"/>
                  <a:gd name="T6" fmla="*/ 12 w 921"/>
                  <a:gd name="T7" fmla="*/ 19 h 560"/>
                  <a:gd name="T8" fmla="*/ 3 w 921"/>
                  <a:gd name="T9" fmla="*/ 12 h 560"/>
                  <a:gd name="T10" fmla="*/ 0 w 921"/>
                  <a:gd name="T11" fmla="*/ 4 h 560"/>
                  <a:gd name="T12" fmla="*/ 7 w 921"/>
                  <a:gd name="T13" fmla="*/ 0 h 560"/>
                  <a:gd name="T14" fmla="*/ 21 w 921"/>
                  <a:gd name="T15" fmla="*/ 4 h 560"/>
                  <a:gd name="T16" fmla="*/ 41 w 921"/>
                  <a:gd name="T17" fmla="*/ 15 h 560"/>
                  <a:gd name="T18" fmla="*/ 55 w 921"/>
                  <a:gd name="T19" fmla="*/ 12 h 560"/>
                  <a:gd name="T20" fmla="*/ 62 w 921"/>
                  <a:gd name="T21" fmla="*/ 12 h 560"/>
                  <a:gd name="T22" fmla="*/ 54 w 921"/>
                  <a:gd name="T23" fmla="*/ 31 h 560"/>
                  <a:gd name="T24" fmla="*/ 51 w 921"/>
                  <a:gd name="T25" fmla="*/ 49 h 560"/>
                  <a:gd name="T26" fmla="*/ 52 w 921"/>
                  <a:gd name="T27" fmla="*/ 59 h 560"/>
                  <a:gd name="T28" fmla="*/ 57 w 921"/>
                  <a:gd name="T29" fmla="*/ 67 h 560"/>
                  <a:gd name="T30" fmla="*/ 68 w 921"/>
                  <a:gd name="T31" fmla="*/ 72 h 560"/>
                  <a:gd name="T32" fmla="*/ 82 w 921"/>
                  <a:gd name="T33" fmla="*/ 71 h 560"/>
                  <a:gd name="T34" fmla="*/ 92 w 921"/>
                  <a:gd name="T35" fmla="*/ 66 h 560"/>
                  <a:gd name="T36" fmla="*/ 97 w 921"/>
                  <a:gd name="T37" fmla="*/ 58 h 560"/>
                  <a:gd name="T38" fmla="*/ 97 w 921"/>
                  <a:gd name="T39" fmla="*/ 46 h 560"/>
                  <a:gd name="T40" fmla="*/ 100 w 921"/>
                  <a:gd name="T41" fmla="*/ 21 h 560"/>
                  <a:gd name="T42" fmla="*/ 105 w 921"/>
                  <a:gd name="T43" fmla="*/ 7 h 560"/>
                  <a:gd name="T44" fmla="*/ 107 w 921"/>
                  <a:gd name="T45" fmla="*/ 4 h 560"/>
                  <a:gd name="T46" fmla="*/ 101 w 921"/>
                  <a:gd name="T47" fmla="*/ 35 h 560"/>
                  <a:gd name="T48" fmla="*/ 101 w 921"/>
                  <a:gd name="T49" fmla="*/ 55 h 560"/>
                  <a:gd name="T50" fmla="*/ 105 w 921"/>
                  <a:gd name="T51" fmla="*/ 60 h 560"/>
                  <a:gd name="T52" fmla="*/ 112 w 921"/>
                  <a:gd name="T53" fmla="*/ 63 h 560"/>
                  <a:gd name="T54" fmla="*/ 123 w 921"/>
                  <a:gd name="T55" fmla="*/ 61 h 560"/>
                  <a:gd name="T56" fmla="*/ 132 w 921"/>
                  <a:gd name="T57" fmla="*/ 54 h 560"/>
                  <a:gd name="T58" fmla="*/ 143 w 921"/>
                  <a:gd name="T59" fmla="*/ 33 h 560"/>
                  <a:gd name="T60" fmla="*/ 149 w 921"/>
                  <a:gd name="T61" fmla="*/ 23 h 560"/>
                  <a:gd name="T62" fmla="*/ 154 w 921"/>
                  <a:gd name="T63" fmla="*/ 23 h 560"/>
                  <a:gd name="T64" fmla="*/ 163 w 921"/>
                  <a:gd name="T65" fmla="*/ 31 h 560"/>
                  <a:gd name="T66" fmla="*/ 167 w 921"/>
                  <a:gd name="T67" fmla="*/ 33 h 560"/>
                  <a:gd name="T68" fmla="*/ 166 w 921"/>
                  <a:gd name="T69" fmla="*/ 38 h 560"/>
                  <a:gd name="T70" fmla="*/ 153 w 921"/>
                  <a:gd name="T71" fmla="*/ 60 h 560"/>
                  <a:gd name="T72" fmla="*/ 151 w 921"/>
                  <a:gd name="T73" fmla="*/ 70 h 560"/>
                  <a:gd name="T74" fmla="*/ 153 w 921"/>
                  <a:gd name="T75" fmla="*/ 77 h 560"/>
                  <a:gd name="T76" fmla="*/ 159 w 921"/>
                  <a:gd name="T77" fmla="*/ 81 h 560"/>
                  <a:gd name="T78" fmla="*/ 168 w 921"/>
                  <a:gd name="T79" fmla="*/ 82 h 560"/>
                  <a:gd name="T80" fmla="*/ 179 w 921"/>
                  <a:gd name="T81" fmla="*/ 78 h 560"/>
                  <a:gd name="T82" fmla="*/ 192 w 921"/>
                  <a:gd name="T83" fmla="*/ 68 h 560"/>
                  <a:gd name="T84" fmla="*/ 212 w 921"/>
                  <a:gd name="T85" fmla="*/ 46 h 560"/>
                  <a:gd name="T86" fmla="*/ 212 w 921"/>
                  <a:gd name="T87" fmla="*/ 62 h 560"/>
                  <a:gd name="T88" fmla="*/ 210 w 921"/>
                  <a:gd name="T89" fmla="*/ 85 h 560"/>
                  <a:gd name="T90" fmla="*/ 212 w 921"/>
                  <a:gd name="T91" fmla="*/ 90 h 560"/>
                  <a:gd name="T92" fmla="*/ 217 w 921"/>
                  <a:gd name="T93" fmla="*/ 92 h 560"/>
                  <a:gd name="T94" fmla="*/ 230 w 921"/>
                  <a:gd name="T95" fmla="*/ 93 h 560"/>
                  <a:gd name="T96" fmla="*/ 226 w 921"/>
                  <a:gd name="T97" fmla="*/ 93 h 560"/>
                  <a:gd name="T98" fmla="*/ 212 w 921"/>
                  <a:gd name="T99" fmla="*/ 96 h 560"/>
                  <a:gd name="T100" fmla="*/ 205 w 921"/>
                  <a:gd name="T101" fmla="*/ 101 h 560"/>
                  <a:gd name="T102" fmla="*/ 197 w 921"/>
                  <a:gd name="T103" fmla="*/ 112 h 560"/>
                  <a:gd name="T104" fmla="*/ 192 w 921"/>
                  <a:gd name="T105" fmla="*/ 137 h 560"/>
                  <a:gd name="T106" fmla="*/ 182 w 921"/>
                  <a:gd name="T107" fmla="*/ 130 h 560"/>
                  <a:gd name="T108" fmla="*/ 164 w 921"/>
                  <a:gd name="T109" fmla="*/ 114 h 560"/>
                  <a:gd name="T110" fmla="*/ 146 w 921"/>
                  <a:gd name="T111" fmla="*/ 103 h 560"/>
                  <a:gd name="T112" fmla="*/ 120 w 921"/>
                  <a:gd name="T113" fmla="*/ 96 h 560"/>
                  <a:gd name="T114" fmla="*/ 106 w 921"/>
                  <a:gd name="T115" fmla="*/ 96 h 560"/>
                  <a:gd name="T116" fmla="*/ 95 w 921"/>
                  <a:gd name="T117" fmla="*/ 98 h 560"/>
                  <a:gd name="T118" fmla="*/ 77 w 921"/>
                  <a:gd name="T119" fmla="*/ 98 h 560"/>
                  <a:gd name="T120" fmla="*/ 59 w 921"/>
                  <a:gd name="T121" fmla="*/ 93 h 5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21"/>
                  <a:gd name="T184" fmla="*/ 0 h 560"/>
                  <a:gd name="T185" fmla="*/ 921 w 921"/>
                  <a:gd name="T186" fmla="*/ 560 h 5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21" h="560">
                    <a:moveTo>
                      <a:pt x="207" y="346"/>
                    </a:moveTo>
                    <a:lnTo>
                      <a:pt x="210" y="329"/>
                    </a:lnTo>
                    <a:lnTo>
                      <a:pt x="211" y="313"/>
                    </a:lnTo>
                    <a:lnTo>
                      <a:pt x="211" y="304"/>
                    </a:lnTo>
                    <a:lnTo>
                      <a:pt x="211" y="299"/>
                    </a:lnTo>
                    <a:lnTo>
                      <a:pt x="210" y="293"/>
                    </a:lnTo>
                    <a:lnTo>
                      <a:pt x="209" y="288"/>
                    </a:lnTo>
                    <a:lnTo>
                      <a:pt x="199" y="272"/>
                    </a:lnTo>
                    <a:lnTo>
                      <a:pt x="183" y="245"/>
                    </a:lnTo>
                    <a:lnTo>
                      <a:pt x="160" y="212"/>
                    </a:lnTo>
                    <a:lnTo>
                      <a:pt x="136" y="177"/>
                    </a:lnTo>
                    <a:lnTo>
                      <a:pt x="109" y="141"/>
                    </a:lnTo>
                    <a:lnTo>
                      <a:pt x="83" y="110"/>
                    </a:lnTo>
                    <a:lnTo>
                      <a:pt x="70" y="96"/>
                    </a:lnTo>
                    <a:lnTo>
                      <a:pt x="58" y="84"/>
                    </a:lnTo>
                    <a:lnTo>
                      <a:pt x="48" y="76"/>
                    </a:lnTo>
                    <a:lnTo>
                      <a:pt x="37" y="70"/>
                    </a:lnTo>
                    <a:lnTo>
                      <a:pt x="28" y="64"/>
                    </a:lnTo>
                    <a:lnTo>
                      <a:pt x="19" y="57"/>
                    </a:lnTo>
                    <a:lnTo>
                      <a:pt x="12" y="50"/>
                    </a:lnTo>
                    <a:lnTo>
                      <a:pt x="7" y="42"/>
                    </a:lnTo>
                    <a:lnTo>
                      <a:pt x="2" y="34"/>
                    </a:lnTo>
                    <a:lnTo>
                      <a:pt x="1" y="25"/>
                    </a:lnTo>
                    <a:lnTo>
                      <a:pt x="0" y="16"/>
                    </a:lnTo>
                    <a:lnTo>
                      <a:pt x="1" y="7"/>
                    </a:lnTo>
                    <a:lnTo>
                      <a:pt x="8" y="5"/>
                    </a:lnTo>
                    <a:lnTo>
                      <a:pt x="17" y="2"/>
                    </a:lnTo>
                    <a:lnTo>
                      <a:pt x="28" y="1"/>
                    </a:lnTo>
                    <a:lnTo>
                      <a:pt x="40" y="1"/>
                    </a:lnTo>
                    <a:lnTo>
                      <a:pt x="54" y="4"/>
                    </a:lnTo>
                    <a:lnTo>
                      <a:pt x="68" y="8"/>
                    </a:lnTo>
                    <a:lnTo>
                      <a:pt x="83" y="15"/>
                    </a:lnTo>
                    <a:lnTo>
                      <a:pt x="99" y="23"/>
                    </a:lnTo>
                    <a:lnTo>
                      <a:pt x="131" y="44"/>
                    </a:lnTo>
                    <a:lnTo>
                      <a:pt x="153" y="57"/>
                    </a:lnTo>
                    <a:lnTo>
                      <a:pt x="163" y="61"/>
                    </a:lnTo>
                    <a:lnTo>
                      <a:pt x="172" y="62"/>
                    </a:lnTo>
                    <a:lnTo>
                      <a:pt x="183" y="61"/>
                    </a:lnTo>
                    <a:lnTo>
                      <a:pt x="197" y="57"/>
                    </a:lnTo>
                    <a:lnTo>
                      <a:pt x="220" y="49"/>
                    </a:lnTo>
                    <a:lnTo>
                      <a:pt x="238" y="43"/>
                    </a:lnTo>
                    <a:lnTo>
                      <a:pt x="247" y="40"/>
                    </a:lnTo>
                    <a:lnTo>
                      <a:pt x="251" y="39"/>
                    </a:lnTo>
                    <a:lnTo>
                      <a:pt x="247" y="47"/>
                    </a:lnTo>
                    <a:lnTo>
                      <a:pt x="237" y="71"/>
                    </a:lnTo>
                    <a:lnTo>
                      <a:pt x="231" y="88"/>
                    </a:lnTo>
                    <a:lnTo>
                      <a:pt x="224" y="105"/>
                    </a:lnTo>
                    <a:lnTo>
                      <a:pt x="218" y="125"/>
                    </a:lnTo>
                    <a:lnTo>
                      <a:pt x="212" y="146"/>
                    </a:lnTo>
                    <a:lnTo>
                      <a:pt x="209" y="167"/>
                    </a:lnTo>
                    <a:lnTo>
                      <a:pt x="206" y="189"/>
                    </a:lnTo>
                    <a:lnTo>
                      <a:pt x="206" y="198"/>
                    </a:lnTo>
                    <a:lnTo>
                      <a:pt x="206" y="209"/>
                    </a:lnTo>
                    <a:lnTo>
                      <a:pt x="206" y="219"/>
                    </a:lnTo>
                    <a:lnTo>
                      <a:pt x="209" y="229"/>
                    </a:lnTo>
                    <a:lnTo>
                      <a:pt x="210" y="237"/>
                    </a:lnTo>
                    <a:lnTo>
                      <a:pt x="213" y="246"/>
                    </a:lnTo>
                    <a:lnTo>
                      <a:pt x="217" y="253"/>
                    </a:lnTo>
                    <a:lnTo>
                      <a:pt x="223" y="260"/>
                    </a:lnTo>
                    <a:lnTo>
                      <a:pt x="229" y="267"/>
                    </a:lnTo>
                    <a:lnTo>
                      <a:pt x="234" y="273"/>
                    </a:lnTo>
                    <a:lnTo>
                      <a:pt x="243" y="278"/>
                    </a:lnTo>
                    <a:lnTo>
                      <a:pt x="252" y="282"/>
                    </a:lnTo>
                    <a:lnTo>
                      <a:pt x="271" y="287"/>
                    </a:lnTo>
                    <a:lnTo>
                      <a:pt x="287" y="290"/>
                    </a:lnTo>
                    <a:lnTo>
                      <a:pt x="304" y="290"/>
                    </a:lnTo>
                    <a:lnTo>
                      <a:pt x="317" y="289"/>
                    </a:lnTo>
                    <a:lnTo>
                      <a:pt x="329" y="286"/>
                    </a:lnTo>
                    <a:lnTo>
                      <a:pt x="341" y="281"/>
                    </a:lnTo>
                    <a:lnTo>
                      <a:pt x="351" y="276"/>
                    </a:lnTo>
                    <a:lnTo>
                      <a:pt x="359" y="269"/>
                    </a:lnTo>
                    <a:lnTo>
                      <a:pt x="367" y="262"/>
                    </a:lnTo>
                    <a:lnTo>
                      <a:pt x="373" y="255"/>
                    </a:lnTo>
                    <a:lnTo>
                      <a:pt x="378" y="250"/>
                    </a:lnTo>
                    <a:lnTo>
                      <a:pt x="382" y="243"/>
                    </a:lnTo>
                    <a:lnTo>
                      <a:pt x="387" y="233"/>
                    </a:lnTo>
                    <a:lnTo>
                      <a:pt x="388" y="230"/>
                    </a:lnTo>
                    <a:lnTo>
                      <a:pt x="388" y="224"/>
                    </a:lnTo>
                    <a:lnTo>
                      <a:pt x="389" y="208"/>
                    </a:lnTo>
                    <a:lnTo>
                      <a:pt x="390" y="183"/>
                    </a:lnTo>
                    <a:lnTo>
                      <a:pt x="393" y="155"/>
                    </a:lnTo>
                    <a:lnTo>
                      <a:pt x="395" y="125"/>
                    </a:lnTo>
                    <a:lnTo>
                      <a:pt x="399" y="96"/>
                    </a:lnTo>
                    <a:lnTo>
                      <a:pt x="400" y="83"/>
                    </a:lnTo>
                    <a:lnTo>
                      <a:pt x="402" y="71"/>
                    </a:lnTo>
                    <a:lnTo>
                      <a:pt x="405" y="61"/>
                    </a:lnTo>
                    <a:lnTo>
                      <a:pt x="408" y="54"/>
                    </a:lnTo>
                    <a:lnTo>
                      <a:pt x="419" y="30"/>
                    </a:lnTo>
                    <a:lnTo>
                      <a:pt x="427" y="14"/>
                    </a:lnTo>
                    <a:lnTo>
                      <a:pt x="431" y="4"/>
                    </a:lnTo>
                    <a:lnTo>
                      <a:pt x="434" y="0"/>
                    </a:lnTo>
                    <a:lnTo>
                      <a:pt x="429" y="16"/>
                    </a:lnTo>
                    <a:lnTo>
                      <a:pt x="420" y="57"/>
                    </a:lnTo>
                    <a:lnTo>
                      <a:pt x="414" y="83"/>
                    </a:lnTo>
                    <a:lnTo>
                      <a:pt x="408" y="111"/>
                    </a:lnTo>
                    <a:lnTo>
                      <a:pt x="405" y="139"/>
                    </a:lnTo>
                    <a:lnTo>
                      <a:pt x="402" y="167"/>
                    </a:lnTo>
                    <a:lnTo>
                      <a:pt x="402" y="190"/>
                    </a:lnTo>
                    <a:lnTo>
                      <a:pt x="402" y="208"/>
                    </a:lnTo>
                    <a:lnTo>
                      <a:pt x="405" y="220"/>
                    </a:lnTo>
                    <a:lnTo>
                      <a:pt x="407" y="230"/>
                    </a:lnTo>
                    <a:lnTo>
                      <a:pt x="412" y="234"/>
                    </a:lnTo>
                    <a:lnTo>
                      <a:pt x="416" y="239"/>
                    </a:lnTo>
                    <a:lnTo>
                      <a:pt x="422" y="241"/>
                    </a:lnTo>
                    <a:lnTo>
                      <a:pt x="428" y="244"/>
                    </a:lnTo>
                    <a:lnTo>
                      <a:pt x="435" y="246"/>
                    </a:lnTo>
                    <a:lnTo>
                      <a:pt x="442" y="248"/>
                    </a:lnTo>
                    <a:lnTo>
                      <a:pt x="449" y="252"/>
                    </a:lnTo>
                    <a:lnTo>
                      <a:pt x="457" y="253"/>
                    </a:lnTo>
                    <a:lnTo>
                      <a:pt x="467" y="253"/>
                    </a:lnTo>
                    <a:lnTo>
                      <a:pt x="478" y="251"/>
                    </a:lnTo>
                    <a:lnTo>
                      <a:pt x="491" y="246"/>
                    </a:lnTo>
                    <a:lnTo>
                      <a:pt x="507" y="238"/>
                    </a:lnTo>
                    <a:lnTo>
                      <a:pt x="515" y="233"/>
                    </a:lnTo>
                    <a:lnTo>
                      <a:pt x="522" y="226"/>
                    </a:lnTo>
                    <a:lnTo>
                      <a:pt x="529" y="218"/>
                    </a:lnTo>
                    <a:lnTo>
                      <a:pt x="536" y="209"/>
                    </a:lnTo>
                    <a:lnTo>
                      <a:pt x="548" y="190"/>
                    </a:lnTo>
                    <a:lnTo>
                      <a:pt x="557" y="169"/>
                    </a:lnTo>
                    <a:lnTo>
                      <a:pt x="571" y="130"/>
                    </a:lnTo>
                    <a:lnTo>
                      <a:pt x="580" y="105"/>
                    </a:lnTo>
                    <a:lnTo>
                      <a:pt x="585" y="99"/>
                    </a:lnTo>
                    <a:lnTo>
                      <a:pt x="590" y="95"/>
                    </a:lnTo>
                    <a:lnTo>
                      <a:pt x="595" y="91"/>
                    </a:lnTo>
                    <a:lnTo>
                      <a:pt x="600" y="89"/>
                    </a:lnTo>
                    <a:lnTo>
                      <a:pt x="609" y="86"/>
                    </a:lnTo>
                    <a:lnTo>
                      <a:pt x="613" y="85"/>
                    </a:lnTo>
                    <a:lnTo>
                      <a:pt x="618" y="91"/>
                    </a:lnTo>
                    <a:lnTo>
                      <a:pt x="631" y="105"/>
                    </a:lnTo>
                    <a:lnTo>
                      <a:pt x="638" y="112"/>
                    </a:lnTo>
                    <a:lnTo>
                      <a:pt x="646" y="119"/>
                    </a:lnTo>
                    <a:lnTo>
                      <a:pt x="653" y="124"/>
                    </a:lnTo>
                    <a:lnTo>
                      <a:pt x="659" y="125"/>
                    </a:lnTo>
                    <a:lnTo>
                      <a:pt x="664" y="126"/>
                    </a:lnTo>
                    <a:lnTo>
                      <a:pt x="667" y="128"/>
                    </a:lnTo>
                    <a:lnTo>
                      <a:pt x="670" y="131"/>
                    </a:lnTo>
                    <a:lnTo>
                      <a:pt x="671" y="133"/>
                    </a:lnTo>
                    <a:lnTo>
                      <a:pt x="673" y="137"/>
                    </a:lnTo>
                    <a:lnTo>
                      <a:pt x="673" y="139"/>
                    </a:lnTo>
                    <a:lnTo>
                      <a:pt x="664" y="153"/>
                    </a:lnTo>
                    <a:lnTo>
                      <a:pt x="640" y="187"/>
                    </a:lnTo>
                    <a:lnTo>
                      <a:pt x="629" y="209"/>
                    </a:lnTo>
                    <a:lnTo>
                      <a:pt x="617" y="230"/>
                    </a:lnTo>
                    <a:lnTo>
                      <a:pt x="612" y="241"/>
                    </a:lnTo>
                    <a:lnTo>
                      <a:pt x="609" y="251"/>
                    </a:lnTo>
                    <a:lnTo>
                      <a:pt x="605" y="261"/>
                    </a:lnTo>
                    <a:lnTo>
                      <a:pt x="604" y="269"/>
                    </a:lnTo>
                    <a:lnTo>
                      <a:pt x="604" y="279"/>
                    </a:lnTo>
                    <a:lnTo>
                      <a:pt x="605" y="287"/>
                    </a:lnTo>
                    <a:lnTo>
                      <a:pt x="606" y="294"/>
                    </a:lnTo>
                    <a:lnTo>
                      <a:pt x="610" y="301"/>
                    </a:lnTo>
                    <a:lnTo>
                      <a:pt x="613" y="307"/>
                    </a:lnTo>
                    <a:lnTo>
                      <a:pt x="618" y="313"/>
                    </a:lnTo>
                    <a:lnTo>
                      <a:pt x="624" y="318"/>
                    </a:lnTo>
                    <a:lnTo>
                      <a:pt x="631" y="322"/>
                    </a:lnTo>
                    <a:lnTo>
                      <a:pt x="638" y="325"/>
                    </a:lnTo>
                    <a:lnTo>
                      <a:pt x="646" y="328"/>
                    </a:lnTo>
                    <a:lnTo>
                      <a:pt x="654" y="329"/>
                    </a:lnTo>
                    <a:lnTo>
                      <a:pt x="664" y="329"/>
                    </a:lnTo>
                    <a:lnTo>
                      <a:pt x="673" y="328"/>
                    </a:lnTo>
                    <a:lnTo>
                      <a:pt x="683" y="327"/>
                    </a:lnTo>
                    <a:lnTo>
                      <a:pt x="693" y="323"/>
                    </a:lnTo>
                    <a:lnTo>
                      <a:pt x="705" y="318"/>
                    </a:lnTo>
                    <a:lnTo>
                      <a:pt x="715" y="313"/>
                    </a:lnTo>
                    <a:lnTo>
                      <a:pt x="726" y="306"/>
                    </a:lnTo>
                    <a:lnTo>
                      <a:pt x="736" y="299"/>
                    </a:lnTo>
                    <a:lnTo>
                      <a:pt x="747" y="290"/>
                    </a:lnTo>
                    <a:lnTo>
                      <a:pt x="768" y="273"/>
                    </a:lnTo>
                    <a:lnTo>
                      <a:pt x="787" y="255"/>
                    </a:lnTo>
                    <a:lnTo>
                      <a:pt x="817" y="223"/>
                    </a:lnTo>
                    <a:lnTo>
                      <a:pt x="834" y="203"/>
                    </a:lnTo>
                    <a:lnTo>
                      <a:pt x="849" y="184"/>
                    </a:lnTo>
                    <a:lnTo>
                      <a:pt x="857" y="177"/>
                    </a:lnTo>
                    <a:lnTo>
                      <a:pt x="856" y="187"/>
                    </a:lnTo>
                    <a:lnTo>
                      <a:pt x="853" y="210"/>
                    </a:lnTo>
                    <a:lnTo>
                      <a:pt x="847" y="247"/>
                    </a:lnTo>
                    <a:lnTo>
                      <a:pt x="840" y="294"/>
                    </a:lnTo>
                    <a:lnTo>
                      <a:pt x="837" y="317"/>
                    </a:lnTo>
                    <a:lnTo>
                      <a:pt x="837" y="335"/>
                    </a:lnTo>
                    <a:lnTo>
                      <a:pt x="839" y="342"/>
                    </a:lnTo>
                    <a:lnTo>
                      <a:pt x="840" y="348"/>
                    </a:lnTo>
                    <a:lnTo>
                      <a:pt x="842" y="352"/>
                    </a:lnTo>
                    <a:lnTo>
                      <a:pt x="844" y="357"/>
                    </a:lnTo>
                    <a:lnTo>
                      <a:pt x="847" y="360"/>
                    </a:lnTo>
                    <a:lnTo>
                      <a:pt x="850" y="363"/>
                    </a:lnTo>
                    <a:lnTo>
                      <a:pt x="854" y="365"/>
                    </a:lnTo>
                    <a:lnTo>
                      <a:pt x="857" y="366"/>
                    </a:lnTo>
                    <a:lnTo>
                      <a:pt x="867" y="369"/>
                    </a:lnTo>
                    <a:lnTo>
                      <a:pt x="877" y="370"/>
                    </a:lnTo>
                    <a:lnTo>
                      <a:pt x="898" y="372"/>
                    </a:lnTo>
                    <a:lnTo>
                      <a:pt x="915" y="373"/>
                    </a:lnTo>
                    <a:lnTo>
                      <a:pt x="919" y="373"/>
                    </a:lnTo>
                    <a:lnTo>
                      <a:pt x="921" y="373"/>
                    </a:lnTo>
                    <a:lnTo>
                      <a:pt x="919" y="372"/>
                    </a:lnTo>
                    <a:lnTo>
                      <a:pt x="914" y="372"/>
                    </a:lnTo>
                    <a:lnTo>
                      <a:pt x="904" y="372"/>
                    </a:lnTo>
                    <a:lnTo>
                      <a:pt x="891" y="373"/>
                    </a:lnTo>
                    <a:lnTo>
                      <a:pt x="876" y="376"/>
                    </a:lnTo>
                    <a:lnTo>
                      <a:pt x="858" y="381"/>
                    </a:lnTo>
                    <a:lnTo>
                      <a:pt x="850" y="385"/>
                    </a:lnTo>
                    <a:lnTo>
                      <a:pt x="842" y="388"/>
                    </a:lnTo>
                    <a:lnTo>
                      <a:pt x="834" y="394"/>
                    </a:lnTo>
                    <a:lnTo>
                      <a:pt x="826" y="399"/>
                    </a:lnTo>
                    <a:lnTo>
                      <a:pt x="819" y="406"/>
                    </a:lnTo>
                    <a:lnTo>
                      <a:pt x="812" y="413"/>
                    </a:lnTo>
                    <a:lnTo>
                      <a:pt x="806" y="420"/>
                    </a:lnTo>
                    <a:lnTo>
                      <a:pt x="800" y="429"/>
                    </a:lnTo>
                    <a:lnTo>
                      <a:pt x="790" y="448"/>
                    </a:lnTo>
                    <a:lnTo>
                      <a:pt x="783" y="469"/>
                    </a:lnTo>
                    <a:lnTo>
                      <a:pt x="778" y="491"/>
                    </a:lnTo>
                    <a:lnTo>
                      <a:pt x="773" y="512"/>
                    </a:lnTo>
                    <a:lnTo>
                      <a:pt x="767" y="546"/>
                    </a:lnTo>
                    <a:lnTo>
                      <a:pt x="765" y="560"/>
                    </a:lnTo>
                    <a:lnTo>
                      <a:pt x="761" y="554"/>
                    </a:lnTo>
                    <a:lnTo>
                      <a:pt x="748" y="540"/>
                    </a:lnTo>
                    <a:lnTo>
                      <a:pt x="728" y="519"/>
                    </a:lnTo>
                    <a:lnTo>
                      <a:pt x="704" y="494"/>
                    </a:lnTo>
                    <a:lnTo>
                      <a:pt x="688" y="481"/>
                    </a:lnTo>
                    <a:lnTo>
                      <a:pt x="673" y="468"/>
                    </a:lnTo>
                    <a:lnTo>
                      <a:pt x="657" y="455"/>
                    </a:lnTo>
                    <a:lnTo>
                      <a:pt x="639" y="442"/>
                    </a:lnTo>
                    <a:lnTo>
                      <a:pt x="622" y="432"/>
                    </a:lnTo>
                    <a:lnTo>
                      <a:pt x="604" y="421"/>
                    </a:lnTo>
                    <a:lnTo>
                      <a:pt x="585" y="412"/>
                    </a:lnTo>
                    <a:lnTo>
                      <a:pt x="566" y="405"/>
                    </a:lnTo>
                    <a:lnTo>
                      <a:pt x="532" y="394"/>
                    </a:lnTo>
                    <a:lnTo>
                      <a:pt x="504" y="387"/>
                    </a:lnTo>
                    <a:lnTo>
                      <a:pt x="481" y="383"/>
                    </a:lnTo>
                    <a:lnTo>
                      <a:pt x="462" y="380"/>
                    </a:lnTo>
                    <a:lnTo>
                      <a:pt x="447" y="379"/>
                    </a:lnTo>
                    <a:lnTo>
                      <a:pt x="434" y="380"/>
                    </a:lnTo>
                    <a:lnTo>
                      <a:pt x="423" y="383"/>
                    </a:lnTo>
                    <a:lnTo>
                      <a:pt x="413" y="385"/>
                    </a:lnTo>
                    <a:lnTo>
                      <a:pt x="402" y="388"/>
                    </a:lnTo>
                    <a:lnTo>
                      <a:pt x="392" y="391"/>
                    </a:lnTo>
                    <a:lnTo>
                      <a:pt x="380" y="393"/>
                    </a:lnTo>
                    <a:lnTo>
                      <a:pt x="369" y="394"/>
                    </a:lnTo>
                    <a:lnTo>
                      <a:pt x="347" y="395"/>
                    </a:lnTo>
                    <a:lnTo>
                      <a:pt x="329" y="394"/>
                    </a:lnTo>
                    <a:lnTo>
                      <a:pt x="307" y="391"/>
                    </a:lnTo>
                    <a:lnTo>
                      <a:pt x="277" y="384"/>
                    </a:lnTo>
                    <a:lnTo>
                      <a:pt x="261" y="379"/>
                    </a:lnTo>
                    <a:lnTo>
                      <a:pt x="247" y="374"/>
                    </a:lnTo>
                    <a:lnTo>
                      <a:pt x="236" y="371"/>
                    </a:lnTo>
                    <a:lnTo>
                      <a:pt x="229" y="367"/>
                    </a:lnTo>
                    <a:lnTo>
                      <a:pt x="221" y="360"/>
                    </a:lnTo>
                    <a:lnTo>
                      <a:pt x="207" y="346"/>
                    </a:lnTo>
                    <a:close/>
                  </a:path>
                </a:pathLst>
              </a:custGeom>
              <a:solidFill>
                <a:srgbClr val="969696"/>
              </a:solidFill>
              <a:ln w="9525">
                <a:noFill/>
                <a:round/>
                <a:headEnd/>
                <a:tailEnd/>
              </a:ln>
            </p:spPr>
            <p:txBody>
              <a:bodyPr/>
              <a:lstStyle/>
              <a:p>
                <a:endParaRPr lang="fr-FR"/>
              </a:p>
            </p:txBody>
          </p:sp>
          <p:sp>
            <p:nvSpPr>
              <p:cNvPr id="9303" name="Freeform 543"/>
              <p:cNvSpPr>
                <a:spLocks noChangeAspect="1"/>
              </p:cNvSpPr>
              <p:nvPr/>
            </p:nvSpPr>
            <p:spPr bwMode="auto">
              <a:xfrm>
                <a:off x="6152" y="2761"/>
                <a:ext cx="337" cy="135"/>
              </a:xfrm>
              <a:custGeom>
                <a:avLst/>
                <a:gdLst>
                  <a:gd name="T0" fmla="*/ 191 w 1348"/>
                  <a:gd name="T1" fmla="*/ 131 h 541"/>
                  <a:gd name="T2" fmla="*/ 182 w 1348"/>
                  <a:gd name="T3" fmla="*/ 126 h 541"/>
                  <a:gd name="T4" fmla="*/ 150 w 1348"/>
                  <a:gd name="T5" fmla="*/ 112 h 541"/>
                  <a:gd name="T6" fmla="*/ 115 w 1348"/>
                  <a:gd name="T7" fmla="*/ 95 h 541"/>
                  <a:gd name="T8" fmla="*/ 102 w 1348"/>
                  <a:gd name="T9" fmla="*/ 86 h 541"/>
                  <a:gd name="T10" fmla="*/ 93 w 1348"/>
                  <a:gd name="T11" fmla="*/ 75 h 541"/>
                  <a:gd name="T12" fmla="*/ 79 w 1348"/>
                  <a:gd name="T13" fmla="*/ 52 h 541"/>
                  <a:gd name="T14" fmla="*/ 68 w 1348"/>
                  <a:gd name="T15" fmla="*/ 38 h 541"/>
                  <a:gd name="T16" fmla="*/ 58 w 1348"/>
                  <a:gd name="T17" fmla="*/ 30 h 541"/>
                  <a:gd name="T18" fmla="*/ 49 w 1348"/>
                  <a:gd name="T19" fmla="*/ 25 h 541"/>
                  <a:gd name="T20" fmla="*/ 40 w 1348"/>
                  <a:gd name="T21" fmla="*/ 21 h 541"/>
                  <a:gd name="T22" fmla="*/ 20 w 1348"/>
                  <a:gd name="T23" fmla="*/ 14 h 541"/>
                  <a:gd name="T24" fmla="*/ 6 w 1348"/>
                  <a:gd name="T25" fmla="*/ 6 h 541"/>
                  <a:gd name="T26" fmla="*/ 6 w 1348"/>
                  <a:gd name="T27" fmla="*/ 1 h 541"/>
                  <a:gd name="T28" fmla="*/ 28 w 1348"/>
                  <a:gd name="T29" fmla="*/ 5 h 541"/>
                  <a:gd name="T30" fmla="*/ 47 w 1348"/>
                  <a:gd name="T31" fmla="*/ 12 h 541"/>
                  <a:gd name="T32" fmla="*/ 58 w 1348"/>
                  <a:gd name="T33" fmla="*/ 18 h 541"/>
                  <a:gd name="T34" fmla="*/ 81 w 1348"/>
                  <a:gd name="T35" fmla="*/ 36 h 541"/>
                  <a:gd name="T36" fmla="*/ 91 w 1348"/>
                  <a:gd name="T37" fmla="*/ 47 h 541"/>
                  <a:gd name="T38" fmla="*/ 94 w 1348"/>
                  <a:gd name="T39" fmla="*/ 49 h 541"/>
                  <a:gd name="T40" fmla="*/ 98 w 1348"/>
                  <a:gd name="T41" fmla="*/ 50 h 541"/>
                  <a:gd name="T42" fmla="*/ 104 w 1348"/>
                  <a:gd name="T43" fmla="*/ 57 h 541"/>
                  <a:gd name="T44" fmla="*/ 114 w 1348"/>
                  <a:gd name="T45" fmla="*/ 68 h 541"/>
                  <a:gd name="T46" fmla="*/ 125 w 1348"/>
                  <a:gd name="T47" fmla="*/ 76 h 541"/>
                  <a:gd name="T48" fmla="*/ 141 w 1348"/>
                  <a:gd name="T49" fmla="*/ 84 h 541"/>
                  <a:gd name="T50" fmla="*/ 158 w 1348"/>
                  <a:gd name="T51" fmla="*/ 93 h 541"/>
                  <a:gd name="T52" fmla="*/ 174 w 1348"/>
                  <a:gd name="T53" fmla="*/ 102 h 541"/>
                  <a:gd name="T54" fmla="*/ 186 w 1348"/>
                  <a:gd name="T55" fmla="*/ 105 h 541"/>
                  <a:gd name="T56" fmla="*/ 201 w 1348"/>
                  <a:gd name="T57" fmla="*/ 108 h 541"/>
                  <a:gd name="T58" fmla="*/ 218 w 1348"/>
                  <a:gd name="T59" fmla="*/ 108 h 541"/>
                  <a:gd name="T60" fmla="*/ 237 w 1348"/>
                  <a:gd name="T61" fmla="*/ 107 h 541"/>
                  <a:gd name="T62" fmla="*/ 268 w 1348"/>
                  <a:gd name="T63" fmla="*/ 102 h 541"/>
                  <a:gd name="T64" fmla="*/ 280 w 1348"/>
                  <a:gd name="T65" fmla="*/ 99 h 541"/>
                  <a:gd name="T66" fmla="*/ 296 w 1348"/>
                  <a:gd name="T67" fmla="*/ 91 h 541"/>
                  <a:gd name="T68" fmla="*/ 324 w 1348"/>
                  <a:gd name="T69" fmla="*/ 75 h 541"/>
                  <a:gd name="T70" fmla="*/ 337 w 1348"/>
                  <a:gd name="T71" fmla="*/ 66 h 541"/>
                  <a:gd name="T72" fmla="*/ 327 w 1348"/>
                  <a:gd name="T73" fmla="*/ 81 h 541"/>
                  <a:gd name="T74" fmla="*/ 317 w 1348"/>
                  <a:gd name="T75" fmla="*/ 93 h 541"/>
                  <a:gd name="T76" fmla="*/ 305 w 1348"/>
                  <a:gd name="T77" fmla="*/ 105 h 541"/>
                  <a:gd name="T78" fmla="*/ 289 w 1348"/>
                  <a:gd name="T79" fmla="*/ 114 h 541"/>
                  <a:gd name="T80" fmla="*/ 277 w 1348"/>
                  <a:gd name="T81" fmla="*/ 117 h 541"/>
                  <a:gd name="T82" fmla="*/ 255 w 1348"/>
                  <a:gd name="T83" fmla="*/ 120 h 541"/>
                  <a:gd name="T84" fmla="*/ 222 w 1348"/>
                  <a:gd name="T85" fmla="*/ 126 h 541"/>
                  <a:gd name="T86" fmla="*/ 201 w 1348"/>
                  <a:gd name="T87" fmla="*/ 133 h 5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48"/>
                  <a:gd name="T133" fmla="*/ 0 h 541"/>
                  <a:gd name="T134" fmla="*/ 1348 w 1348"/>
                  <a:gd name="T135" fmla="*/ 541 h 5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48" h="541">
                    <a:moveTo>
                      <a:pt x="781" y="541"/>
                    </a:moveTo>
                    <a:lnTo>
                      <a:pt x="772" y="532"/>
                    </a:lnTo>
                    <a:lnTo>
                      <a:pt x="764" y="523"/>
                    </a:lnTo>
                    <a:lnTo>
                      <a:pt x="757" y="517"/>
                    </a:lnTo>
                    <a:lnTo>
                      <a:pt x="744" y="511"/>
                    </a:lnTo>
                    <a:lnTo>
                      <a:pt x="727" y="503"/>
                    </a:lnTo>
                    <a:lnTo>
                      <a:pt x="706" y="494"/>
                    </a:lnTo>
                    <a:lnTo>
                      <a:pt x="657" y="471"/>
                    </a:lnTo>
                    <a:lnTo>
                      <a:pt x="601" y="447"/>
                    </a:lnTo>
                    <a:lnTo>
                      <a:pt x="542" y="421"/>
                    </a:lnTo>
                    <a:lnTo>
                      <a:pt x="487" y="394"/>
                    </a:lnTo>
                    <a:lnTo>
                      <a:pt x="462" y="382"/>
                    </a:lnTo>
                    <a:lnTo>
                      <a:pt x="440" y="368"/>
                    </a:lnTo>
                    <a:lnTo>
                      <a:pt x="421" y="355"/>
                    </a:lnTo>
                    <a:lnTo>
                      <a:pt x="407" y="343"/>
                    </a:lnTo>
                    <a:lnTo>
                      <a:pt x="395" y="330"/>
                    </a:lnTo>
                    <a:lnTo>
                      <a:pt x="384" y="316"/>
                    </a:lnTo>
                    <a:lnTo>
                      <a:pt x="373" y="300"/>
                    </a:lnTo>
                    <a:lnTo>
                      <a:pt x="362" y="283"/>
                    </a:lnTo>
                    <a:lnTo>
                      <a:pt x="340" y="246"/>
                    </a:lnTo>
                    <a:lnTo>
                      <a:pt x="317" y="208"/>
                    </a:lnTo>
                    <a:lnTo>
                      <a:pt x="303" y="189"/>
                    </a:lnTo>
                    <a:lnTo>
                      <a:pt x="287" y="171"/>
                    </a:lnTo>
                    <a:lnTo>
                      <a:pt x="271" y="153"/>
                    </a:lnTo>
                    <a:lnTo>
                      <a:pt x="253" y="137"/>
                    </a:lnTo>
                    <a:lnTo>
                      <a:pt x="244" y="129"/>
                    </a:lnTo>
                    <a:lnTo>
                      <a:pt x="233" y="122"/>
                    </a:lnTo>
                    <a:lnTo>
                      <a:pt x="222" y="113"/>
                    </a:lnTo>
                    <a:lnTo>
                      <a:pt x="211" y="108"/>
                    </a:lnTo>
                    <a:lnTo>
                      <a:pt x="198" y="102"/>
                    </a:lnTo>
                    <a:lnTo>
                      <a:pt x="185" y="96"/>
                    </a:lnTo>
                    <a:lnTo>
                      <a:pt x="172" y="90"/>
                    </a:lnTo>
                    <a:lnTo>
                      <a:pt x="158" y="86"/>
                    </a:lnTo>
                    <a:lnTo>
                      <a:pt x="129" y="77"/>
                    </a:lnTo>
                    <a:lnTo>
                      <a:pt x="103" y="67"/>
                    </a:lnTo>
                    <a:lnTo>
                      <a:pt x="80" y="56"/>
                    </a:lnTo>
                    <a:lnTo>
                      <a:pt x="59" y="46"/>
                    </a:lnTo>
                    <a:lnTo>
                      <a:pt x="40" y="35"/>
                    </a:lnTo>
                    <a:lnTo>
                      <a:pt x="25" y="24"/>
                    </a:lnTo>
                    <a:lnTo>
                      <a:pt x="11" y="12"/>
                    </a:lnTo>
                    <a:lnTo>
                      <a:pt x="0" y="0"/>
                    </a:lnTo>
                    <a:lnTo>
                      <a:pt x="26" y="3"/>
                    </a:lnTo>
                    <a:lnTo>
                      <a:pt x="54" y="7"/>
                    </a:lnTo>
                    <a:lnTo>
                      <a:pt x="83" y="13"/>
                    </a:lnTo>
                    <a:lnTo>
                      <a:pt x="114" y="20"/>
                    </a:lnTo>
                    <a:lnTo>
                      <a:pt x="145" y="31"/>
                    </a:lnTo>
                    <a:lnTo>
                      <a:pt x="176" y="42"/>
                    </a:lnTo>
                    <a:lnTo>
                      <a:pt x="190" y="49"/>
                    </a:lnTo>
                    <a:lnTo>
                      <a:pt x="204" y="56"/>
                    </a:lnTo>
                    <a:lnTo>
                      <a:pt x="218" y="65"/>
                    </a:lnTo>
                    <a:lnTo>
                      <a:pt x="232" y="73"/>
                    </a:lnTo>
                    <a:lnTo>
                      <a:pt x="269" y="101"/>
                    </a:lnTo>
                    <a:lnTo>
                      <a:pt x="299" y="125"/>
                    </a:lnTo>
                    <a:lnTo>
                      <a:pt x="323" y="146"/>
                    </a:lnTo>
                    <a:lnTo>
                      <a:pt x="341" y="164"/>
                    </a:lnTo>
                    <a:lnTo>
                      <a:pt x="355" y="178"/>
                    </a:lnTo>
                    <a:lnTo>
                      <a:pt x="366" y="187"/>
                    </a:lnTo>
                    <a:lnTo>
                      <a:pt x="371" y="192"/>
                    </a:lnTo>
                    <a:lnTo>
                      <a:pt x="374" y="194"/>
                    </a:lnTo>
                    <a:lnTo>
                      <a:pt x="378" y="195"/>
                    </a:lnTo>
                    <a:lnTo>
                      <a:pt x="381" y="196"/>
                    </a:lnTo>
                    <a:lnTo>
                      <a:pt x="387" y="199"/>
                    </a:lnTo>
                    <a:lnTo>
                      <a:pt x="392" y="201"/>
                    </a:lnTo>
                    <a:lnTo>
                      <a:pt x="398" y="206"/>
                    </a:lnTo>
                    <a:lnTo>
                      <a:pt x="404" y="213"/>
                    </a:lnTo>
                    <a:lnTo>
                      <a:pt x="416" y="229"/>
                    </a:lnTo>
                    <a:lnTo>
                      <a:pt x="435" y="251"/>
                    </a:lnTo>
                    <a:lnTo>
                      <a:pt x="446" y="263"/>
                    </a:lnTo>
                    <a:lnTo>
                      <a:pt x="458" y="274"/>
                    </a:lnTo>
                    <a:lnTo>
                      <a:pt x="470" y="285"/>
                    </a:lnTo>
                    <a:lnTo>
                      <a:pt x="486" y="295"/>
                    </a:lnTo>
                    <a:lnTo>
                      <a:pt x="502" y="305"/>
                    </a:lnTo>
                    <a:lnTo>
                      <a:pt x="521" y="315"/>
                    </a:lnTo>
                    <a:lnTo>
                      <a:pt x="542" y="325"/>
                    </a:lnTo>
                    <a:lnTo>
                      <a:pt x="565" y="335"/>
                    </a:lnTo>
                    <a:lnTo>
                      <a:pt x="589" y="347"/>
                    </a:lnTo>
                    <a:lnTo>
                      <a:pt x="611" y="358"/>
                    </a:lnTo>
                    <a:lnTo>
                      <a:pt x="631" y="371"/>
                    </a:lnTo>
                    <a:lnTo>
                      <a:pt x="651" y="384"/>
                    </a:lnTo>
                    <a:lnTo>
                      <a:pt x="673" y="397"/>
                    </a:lnTo>
                    <a:lnTo>
                      <a:pt x="698" y="407"/>
                    </a:lnTo>
                    <a:lnTo>
                      <a:pt x="712" y="413"/>
                    </a:lnTo>
                    <a:lnTo>
                      <a:pt x="727" y="418"/>
                    </a:lnTo>
                    <a:lnTo>
                      <a:pt x="744" y="422"/>
                    </a:lnTo>
                    <a:lnTo>
                      <a:pt x="761" y="427"/>
                    </a:lnTo>
                    <a:lnTo>
                      <a:pt x="781" y="429"/>
                    </a:lnTo>
                    <a:lnTo>
                      <a:pt x="804" y="432"/>
                    </a:lnTo>
                    <a:lnTo>
                      <a:pt x="826" y="433"/>
                    </a:lnTo>
                    <a:lnTo>
                      <a:pt x="849" y="433"/>
                    </a:lnTo>
                    <a:lnTo>
                      <a:pt x="874" y="433"/>
                    </a:lnTo>
                    <a:lnTo>
                      <a:pt x="899" y="432"/>
                    </a:lnTo>
                    <a:lnTo>
                      <a:pt x="924" y="429"/>
                    </a:lnTo>
                    <a:lnTo>
                      <a:pt x="949" y="427"/>
                    </a:lnTo>
                    <a:lnTo>
                      <a:pt x="996" y="421"/>
                    </a:lnTo>
                    <a:lnTo>
                      <a:pt x="1038" y="414"/>
                    </a:lnTo>
                    <a:lnTo>
                      <a:pt x="1072" y="408"/>
                    </a:lnTo>
                    <a:lnTo>
                      <a:pt x="1097" y="404"/>
                    </a:lnTo>
                    <a:lnTo>
                      <a:pt x="1106" y="401"/>
                    </a:lnTo>
                    <a:lnTo>
                      <a:pt x="1118" y="397"/>
                    </a:lnTo>
                    <a:lnTo>
                      <a:pt x="1132" y="391"/>
                    </a:lnTo>
                    <a:lnTo>
                      <a:pt x="1148" y="383"/>
                    </a:lnTo>
                    <a:lnTo>
                      <a:pt x="1184" y="365"/>
                    </a:lnTo>
                    <a:lnTo>
                      <a:pt x="1222" y="344"/>
                    </a:lnTo>
                    <a:lnTo>
                      <a:pt x="1261" y="322"/>
                    </a:lnTo>
                    <a:lnTo>
                      <a:pt x="1296" y="301"/>
                    </a:lnTo>
                    <a:lnTo>
                      <a:pt x="1327" y="281"/>
                    </a:lnTo>
                    <a:lnTo>
                      <a:pt x="1348" y="265"/>
                    </a:lnTo>
                    <a:lnTo>
                      <a:pt x="1347" y="263"/>
                    </a:lnTo>
                    <a:lnTo>
                      <a:pt x="1346" y="260"/>
                    </a:lnTo>
                    <a:lnTo>
                      <a:pt x="1329" y="291"/>
                    </a:lnTo>
                    <a:lnTo>
                      <a:pt x="1308" y="323"/>
                    </a:lnTo>
                    <a:lnTo>
                      <a:pt x="1296" y="340"/>
                    </a:lnTo>
                    <a:lnTo>
                      <a:pt x="1283" y="357"/>
                    </a:lnTo>
                    <a:lnTo>
                      <a:pt x="1268" y="374"/>
                    </a:lnTo>
                    <a:lnTo>
                      <a:pt x="1253" y="390"/>
                    </a:lnTo>
                    <a:lnTo>
                      <a:pt x="1236" y="405"/>
                    </a:lnTo>
                    <a:lnTo>
                      <a:pt x="1218" y="419"/>
                    </a:lnTo>
                    <a:lnTo>
                      <a:pt x="1198" y="433"/>
                    </a:lnTo>
                    <a:lnTo>
                      <a:pt x="1178" y="445"/>
                    </a:lnTo>
                    <a:lnTo>
                      <a:pt x="1156" y="455"/>
                    </a:lnTo>
                    <a:lnTo>
                      <a:pt x="1132" y="463"/>
                    </a:lnTo>
                    <a:lnTo>
                      <a:pt x="1119" y="467"/>
                    </a:lnTo>
                    <a:lnTo>
                      <a:pt x="1106" y="470"/>
                    </a:lnTo>
                    <a:lnTo>
                      <a:pt x="1093" y="473"/>
                    </a:lnTo>
                    <a:lnTo>
                      <a:pt x="1080" y="474"/>
                    </a:lnTo>
                    <a:lnTo>
                      <a:pt x="1019" y="481"/>
                    </a:lnTo>
                    <a:lnTo>
                      <a:pt x="969" y="488"/>
                    </a:lnTo>
                    <a:lnTo>
                      <a:pt x="927" y="497"/>
                    </a:lnTo>
                    <a:lnTo>
                      <a:pt x="890" y="505"/>
                    </a:lnTo>
                    <a:lnTo>
                      <a:pt x="859" y="515"/>
                    </a:lnTo>
                    <a:lnTo>
                      <a:pt x="831" y="524"/>
                    </a:lnTo>
                    <a:lnTo>
                      <a:pt x="806" y="532"/>
                    </a:lnTo>
                    <a:lnTo>
                      <a:pt x="781" y="541"/>
                    </a:lnTo>
                    <a:close/>
                  </a:path>
                </a:pathLst>
              </a:custGeom>
              <a:solidFill>
                <a:srgbClr val="969696"/>
              </a:solidFill>
              <a:ln w="9525">
                <a:noFill/>
                <a:round/>
                <a:headEnd/>
                <a:tailEnd/>
              </a:ln>
            </p:spPr>
            <p:txBody>
              <a:bodyPr/>
              <a:lstStyle/>
              <a:p>
                <a:endParaRPr lang="fr-FR"/>
              </a:p>
            </p:txBody>
          </p:sp>
          <p:sp>
            <p:nvSpPr>
              <p:cNvPr id="9304" name="Freeform 544"/>
              <p:cNvSpPr>
                <a:spLocks noChangeAspect="1"/>
              </p:cNvSpPr>
              <p:nvPr/>
            </p:nvSpPr>
            <p:spPr bwMode="auto">
              <a:xfrm>
                <a:off x="5255" y="3537"/>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305" name="Freeform 545"/>
              <p:cNvSpPr>
                <a:spLocks noChangeAspect="1"/>
              </p:cNvSpPr>
              <p:nvPr/>
            </p:nvSpPr>
            <p:spPr bwMode="auto">
              <a:xfrm>
                <a:off x="6207" y="3384"/>
                <a:ext cx="354" cy="459"/>
              </a:xfrm>
              <a:custGeom>
                <a:avLst/>
                <a:gdLst>
                  <a:gd name="T0" fmla="*/ 346 w 1413"/>
                  <a:gd name="T1" fmla="*/ 219 h 1835"/>
                  <a:gd name="T2" fmla="*/ 317 w 1413"/>
                  <a:gd name="T3" fmla="*/ 297 h 1835"/>
                  <a:gd name="T4" fmla="*/ 292 w 1413"/>
                  <a:gd name="T5" fmla="*/ 358 h 1835"/>
                  <a:gd name="T6" fmla="*/ 274 w 1413"/>
                  <a:gd name="T7" fmla="*/ 393 h 1835"/>
                  <a:gd name="T8" fmla="*/ 257 w 1413"/>
                  <a:gd name="T9" fmla="*/ 419 h 1835"/>
                  <a:gd name="T10" fmla="*/ 237 w 1413"/>
                  <a:gd name="T11" fmla="*/ 445 h 1835"/>
                  <a:gd name="T12" fmla="*/ 215 w 1413"/>
                  <a:gd name="T13" fmla="*/ 458 h 1835"/>
                  <a:gd name="T14" fmla="*/ 204 w 1413"/>
                  <a:gd name="T15" fmla="*/ 459 h 1835"/>
                  <a:gd name="T16" fmla="*/ 186 w 1413"/>
                  <a:gd name="T17" fmla="*/ 454 h 1835"/>
                  <a:gd name="T18" fmla="*/ 156 w 1413"/>
                  <a:gd name="T19" fmla="*/ 441 h 1835"/>
                  <a:gd name="T20" fmla="*/ 115 w 1413"/>
                  <a:gd name="T21" fmla="*/ 414 h 1835"/>
                  <a:gd name="T22" fmla="*/ 70 w 1413"/>
                  <a:gd name="T23" fmla="*/ 377 h 1835"/>
                  <a:gd name="T24" fmla="*/ 46 w 1413"/>
                  <a:gd name="T25" fmla="*/ 351 h 1835"/>
                  <a:gd name="T26" fmla="*/ 28 w 1413"/>
                  <a:gd name="T27" fmla="*/ 325 h 1835"/>
                  <a:gd name="T28" fmla="*/ 16 w 1413"/>
                  <a:gd name="T29" fmla="*/ 300 h 1835"/>
                  <a:gd name="T30" fmla="*/ 6 w 1413"/>
                  <a:gd name="T31" fmla="*/ 272 h 1835"/>
                  <a:gd name="T32" fmla="*/ 0 w 1413"/>
                  <a:gd name="T33" fmla="*/ 235 h 1835"/>
                  <a:gd name="T34" fmla="*/ 6 w 1413"/>
                  <a:gd name="T35" fmla="*/ 227 h 1835"/>
                  <a:gd name="T36" fmla="*/ 17 w 1413"/>
                  <a:gd name="T37" fmla="*/ 224 h 1835"/>
                  <a:gd name="T38" fmla="*/ 24 w 1413"/>
                  <a:gd name="T39" fmla="*/ 226 h 1835"/>
                  <a:gd name="T40" fmla="*/ 31 w 1413"/>
                  <a:gd name="T41" fmla="*/ 231 h 1835"/>
                  <a:gd name="T42" fmla="*/ 36 w 1413"/>
                  <a:gd name="T43" fmla="*/ 241 h 1835"/>
                  <a:gd name="T44" fmla="*/ 45 w 1413"/>
                  <a:gd name="T45" fmla="*/ 265 h 1835"/>
                  <a:gd name="T46" fmla="*/ 58 w 1413"/>
                  <a:gd name="T47" fmla="*/ 291 h 1835"/>
                  <a:gd name="T48" fmla="*/ 73 w 1413"/>
                  <a:gd name="T49" fmla="*/ 313 h 1835"/>
                  <a:gd name="T50" fmla="*/ 83 w 1413"/>
                  <a:gd name="T51" fmla="*/ 322 h 1835"/>
                  <a:gd name="T52" fmla="*/ 91 w 1413"/>
                  <a:gd name="T53" fmla="*/ 325 h 1835"/>
                  <a:gd name="T54" fmla="*/ 97 w 1413"/>
                  <a:gd name="T55" fmla="*/ 325 h 1835"/>
                  <a:gd name="T56" fmla="*/ 101 w 1413"/>
                  <a:gd name="T57" fmla="*/ 320 h 1835"/>
                  <a:gd name="T58" fmla="*/ 101 w 1413"/>
                  <a:gd name="T59" fmla="*/ 302 h 1835"/>
                  <a:gd name="T60" fmla="*/ 87 w 1413"/>
                  <a:gd name="T61" fmla="*/ 240 h 1835"/>
                  <a:gd name="T62" fmla="*/ 79 w 1413"/>
                  <a:gd name="T63" fmla="*/ 191 h 1835"/>
                  <a:gd name="T64" fmla="*/ 80 w 1413"/>
                  <a:gd name="T65" fmla="*/ 179 h 1835"/>
                  <a:gd name="T66" fmla="*/ 83 w 1413"/>
                  <a:gd name="T67" fmla="*/ 175 h 1835"/>
                  <a:gd name="T68" fmla="*/ 87 w 1413"/>
                  <a:gd name="T69" fmla="*/ 174 h 1835"/>
                  <a:gd name="T70" fmla="*/ 94 w 1413"/>
                  <a:gd name="T71" fmla="*/ 181 h 1835"/>
                  <a:gd name="T72" fmla="*/ 101 w 1413"/>
                  <a:gd name="T73" fmla="*/ 195 h 1835"/>
                  <a:gd name="T74" fmla="*/ 104 w 1413"/>
                  <a:gd name="T75" fmla="*/ 202 h 1835"/>
                  <a:gd name="T76" fmla="*/ 108 w 1413"/>
                  <a:gd name="T77" fmla="*/ 203 h 1835"/>
                  <a:gd name="T78" fmla="*/ 112 w 1413"/>
                  <a:gd name="T79" fmla="*/ 201 h 1835"/>
                  <a:gd name="T80" fmla="*/ 115 w 1413"/>
                  <a:gd name="T81" fmla="*/ 195 h 1835"/>
                  <a:gd name="T82" fmla="*/ 119 w 1413"/>
                  <a:gd name="T83" fmla="*/ 170 h 1835"/>
                  <a:gd name="T84" fmla="*/ 117 w 1413"/>
                  <a:gd name="T85" fmla="*/ 127 h 1835"/>
                  <a:gd name="T86" fmla="*/ 117 w 1413"/>
                  <a:gd name="T87" fmla="*/ 99 h 1835"/>
                  <a:gd name="T88" fmla="*/ 122 w 1413"/>
                  <a:gd name="T89" fmla="*/ 68 h 1835"/>
                  <a:gd name="T90" fmla="*/ 132 w 1413"/>
                  <a:gd name="T91" fmla="*/ 30 h 1835"/>
                  <a:gd name="T92" fmla="*/ 143 w 1413"/>
                  <a:gd name="T93" fmla="*/ 3 h 1835"/>
                  <a:gd name="T94" fmla="*/ 151 w 1413"/>
                  <a:gd name="T95" fmla="*/ 63 h 1835"/>
                  <a:gd name="T96" fmla="*/ 173 w 1413"/>
                  <a:gd name="T97" fmla="*/ 135 h 1835"/>
                  <a:gd name="T98" fmla="*/ 185 w 1413"/>
                  <a:gd name="T99" fmla="*/ 166 h 1835"/>
                  <a:gd name="T100" fmla="*/ 198 w 1413"/>
                  <a:gd name="T101" fmla="*/ 188 h 1835"/>
                  <a:gd name="T102" fmla="*/ 206 w 1413"/>
                  <a:gd name="T103" fmla="*/ 197 h 1835"/>
                  <a:gd name="T104" fmla="*/ 217 w 1413"/>
                  <a:gd name="T105" fmla="*/ 204 h 1835"/>
                  <a:gd name="T106" fmla="*/ 230 w 1413"/>
                  <a:gd name="T107" fmla="*/ 209 h 1835"/>
                  <a:gd name="T108" fmla="*/ 247 w 1413"/>
                  <a:gd name="T109" fmla="*/ 214 h 1835"/>
                  <a:gd name="T110" fmla="*/ 295 w 1413"/>
                  <a:gd name="T111" fmla="*/ 217 h 1835"/>
                  <a:gd name="T112" fmla="*/ 313 w 1413"/>
                  <a:gd name="T113" fmla="*/ 215 h 1835"/>
                  <a:gd name="T114" fmla="*/ 328 w 1413"/>
                  <a:gd name="T115" fmla="*/ 209 h 1835"/>
                  <a:gd name="T116" fmla="*/ 342 w 1413"/>
                  <a:gd name="T117" fmla="*/ 200 h 1835"/>
                  <a:gd name="T118" fmla="*/ 354 w 1413"/>
                  <a:gd name="T119" fmla="*/ 188 h 18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13"/>
                  <a:gd name="T181" fmla="*/ 0 h 1835"/>
                  <a:gd name="T182" fmla="*/ 1413 w 1413"/>
                  <a:gd name="T183" fmla="*/ 1835 h 18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13" h="1835">
                    <a:moveTo>
                      <a:pt x="1413" y="750"/>
                    </a:moveTo>
                    <a:lnTo>
                      <a:pt x="1403" y="793"/>
                    </a:lnTo>
                    <a:lnTo>
                      <a:pt x="1392" y="835"/>
                    </a:lnTo>
                    <a:lnTo>
                      <a:pt x="1380" y="875"/>
                    </a:lnTo>
                    <a:lnTo>
                      <a:pt x="1369" y="911"/>
                    </a:lnTo>
                    <a:lnTo>
                      <a:pt x="1339" y="995"/>
                    </a:lnTo>
                    <a:lnTo>
                      <a:pt x="1304" y="1089"/>
                    </a:lnTo>
                    <a:lnTo>
                      <a:pt x="1266" y="1188"/>
                    </a:lnTo>
                    <a:lnTo>
                      <a:pt x="1227" y="1290"/>
                    </a:lnTo>
                    <a:lnTo>
                      <a:pt x="1205" y="1339"/>
                    </a:lnTo>
                    <a:lnTo>
                      <a:pt x="1186" y="1385"/>
                    </a:lnTo>
                    <a:lnTo>
                      <a:pt x="1166" y="1431"/>
                    </a:lnTo>
                    <a:lnTo>
                      <a:pt x="1147" y="1472"/>
                    </a:lnTo>
                    <a:lnTo>
                      <a:pt x="1128" y="1510"/>
                    </a:lnTo>
                    <a:lnTo>
                      <a:pt x="1110" y="1544"/>
                    </a:lnTo>
                    <a:lnTo>
                      <a:pt x="1095" y="1573"/>
                    </a:lnTo>
                    <a:lnTo>
                      <a:pt x="1080" y="1595"/>
                    </a:lnTo>
                    <a:lnTo>
                      <a:pt x="1062" y="1621"/>
                    </a:lnTo>
                    <a:lnTo>
                      <a:pt x="1044" y="1648"/>
                    </a:lnTo>
                    <a:lnTo>
                      <a:pt x="1024" y="1675"/>
                    </a:lnTo>
                    <a:lnTo>
                      <a:pt x="1004" y="1701"/>
                    </a:lnTo>
                    <a:lnTo>
                      <a:pt x="984" y="1728"/>
                    </a:lnTo>
                    <a:lnTo>
                      <a:pt x="965" y="1754"/>
                    </a:lnTo>
                    <a:lnTo>
                      <a:pt x="946" y="1779"/>
                    </a:lnTo>
                    <a:lnTo>
                      <a:pt x="930" y="1804"/>
                    </a:lnTo>
                    <a:lnTo>
                      <a:pt x="898" y="1818"/>
                    </a:lnTo>
                    <a:lnTo>
                      <a:pt x="870" y="1828"/>
                    </a:lnTo>
                    <a:lnTo>
                      <a:pt x="858" y="1832"/>
                    </a:lnTo>
                    <a:lnTo>
                      <a:pt x="848" y="1834"/>
                    </a:lnTo>
                    <a:lnTo>
                      <a:pt x="837" y="1835"/>
                    </a:lnTo>
                    <a:lnTo>
                      <a:pt x="830" y="1835"/>
                    </a:lnTo>
                    <a:lnTo>
                      <a:pt x="816" y="1834"/>
                    </a:lnTo>
                    <a:lnTo>
                      <a:pt x="801" y="1831"/>
                    </a:lnTo>
                    <a:lnTo>
                      <a:pt x="783" y="1827"/>
                    </a:lnTo>
                    <a:lnTo>
                      <a:pt x="763" y="1823"/>
                    </a:lnTo>
                    <a:lnTo>
                      <a:pt x="741" y="1814"/>
                    </a:lnTo>
                    <a:lnTo>
                      <a:pt x="715" y="1805"/>
                    </a:lnTo>
                    <a:lnTo>
                      <a:pt x="687" y="1793"/>
                    </a:lnTo>
                    <a:lnTo>
                      <a:pt x="656" y="1779"/>
                    </a:lnTo>
                    <a:lnTo>
                      <a:pt x="624" y="1762"/>
                    </a:lnTo>
                    <a:lnTo>
                      <a:pt x="587" y="1741"/>
                    </a:lnTo>
                    <a:lnTo>
                      <a:pt x="547" y="1718"/>
                    </a:lnTo>
                    <a:lnTo>
                      <a:pt x="505" y="1688"/>
                    </a:lnTo>
                    <a:lnTo>
                      <a:pt x="461" y="1657"/>
                    </a:lnTo>
                    <a:lnTo>
                      <a:pt x="411" y="1620"/>
                    </a:lnTo>
                    <a:lnTo>
                      <a:pt x="360" y="1579"/>
                    </a:lnTo>
                    <a:lnTo>
                      <a:pt x="305" y="1532"/>
                    </a:lnTo>
                    <a:lnTo>
                      <a:pt x="278" y="1507"/>
                    </a:lnTo>
                    <a:lnTo>
                      <a:pt x="252" y="1482"/>
                    </a:lnTo>
                    <a:lnTo>
                      <a:pt x="227" y="1456"/>
                    </a:lnTo>
                    <a:lnTo>
                      <a:pt x="205" y="1431"/>
                    </a:lnTo>
                    <a:lnTo>
                      <a:pt x="184" y="1404"/>
                    </a:lnTo>
                    <a:lnTo>
                      <a:pt x="164" y="1378"/>
                    </a:lnTo>
                    <a:lnTo>
                      <a:pt x="146" y="1353"/>
                    </a:lnTo>
                    <a:lnTo>
                      <a:pt x="130" y="1326"/>
                    </a:lnTo>
                    <a:lnTo>
                      <a:pt x="113" y="1300"/>
                    </a:lnTo>
                    <a:lnTo>
                      <a:pt x="99" y="1275"/>
                    </a:lnTo>
                    <a:lnTo>
                      <a:pt x="86" y="1250"/>
                    </a:lnTo>
                    <a:lnTo>
                      <a:pt x="75" y="1224"/>
                    </a:lnTo>
                    <a:lnTo>
                      <a:pt x="64" y="1200"/>
                    </a:lnTo>
                    <a:lnTo>
                      <a:pt x="55" y="1177"/>
                    </a:lnTo>
                    <a:lnTo>
                      <a:pt x="46" y="1153"/>
                    </a:lnTo>
                    <a:lnTo>
                      <a:pt x="38" y="1130"/>
                    </a:lnTo>
                    <a:lnTo>
                      <a:pt x="25" y="1087"/>
                    </a:lnTo>
                    <a:lnTo>
                      <a:pt x="16" y="1048"/>
                    </a:lnTo>
                    <a:lnTo>
                      <a:pt x="9" y="1013"/>
                    </a:lnTo>
                    <a:lnTo>
                      <a:pt x="4" y="983"/>
                    </a:lnTo>
                    <a:lnTo>
                      <a:pt x="0" y="941"/>
                    </a:lnTo>
                    <a:lnTo>
                      <a:pt x="0" y="926"/>
                    </a:lnTo>
                    <a:lnTo>
                      <a:pt x="3" y="921"/>
                    </a:lnTo>
                    <a:lnTo>
                      <a:pt x="16" y="913"/>
                    </a:lnTo>
                    <a:lnTo>
                      <a:pt x="24" y="907"/>
                    </a:lnTo>
                    <a:lnTo>
                      <a:pt x="34" y="903"/>
                    </a:lnTo>
                    <a:lnTo>
                      <a:pt x="44" y="899"/>
                    </a:lnTo>
                    <a:lnTo>
                      <a:pt x="55" y="896"/>
                    </a:lnTo>
                    <a:lnTo>
                      <a:pt x="66" y="894"/>
                    </a:lnTo>
                    <a:lnTo>
                      <a:pt x="79" y="896"/>
                    </a:lnTo>
                    <a:lnTo>
                      <a:pt x="85" y="897"/>
                    </a:lnTo>
                    <a:lnTo>
                      <a:pt x="91" y="899"/>
                    </a:lnTo>
                    <a:lnTo>
                      <a:pt x="97" y="903"/>
                    </a:lnTo>
                    <a:lnTo>
                      <a:pt x="104" y="906"/>
                    </a:lnTo>
                    <a:lnTo>
                      <a:pt x="110" y="911"/>
                    </a:lnTo>
                    <a:lnTo>
                      <a:pt x="116" y="917"/>
                    </a:lnTo>
                    <a:lnTo>
                      <a:pt x="122" y="924"/>
                    </a:lnTo>
                    <a:lnTo>
                      <a:pt x="127" y="931"/>
                    </a:lnTo>
                    <a:lnTo>
                      <a:pt x="132" y="940"/>
                    </a:lnTo>
                    <a:lnTo>
                      <a:pt x="138" y="950"/>
                    </a:lnTo>
                    <a:lnTo>
                      <a:pt x="143" y="962"/>
                    </a:lnTo>
                    <a:lnTo>
                      <a:pt x="147" y="975"/>
                    </a:lnTo>
                    <a:lnTo>
                      <a:pt x="157" y="1002"/>
                    </a:lnTo>
                    <a:lnTo>
                      <a:pt x="167" y="1030"/>
                    </a:lnTo>
                    <a:lnTo>
                      <a:pt x="179" y="1058"/>
                    </a:lnTo>
                    <a:lnTo>
                      <a:pt x="192" y="1086"/>
                    </a:lnTo>
                    <a:lnTo>
                      <a:pt x="205" y="1112"/>
                    </a:lnTo>
                    <a:lnTo>
                      <a:pt x="219" y="1139"/>
                    </a:lnTo>
                    <a:lnTo>
                      <a:pt x="233" y="1165"/>
                    </a:lnTo>
                    <a:lnTo>
                      <a:pt x="247" y="1189"/>
                    </a:lnTo>
                    <a:lnTo>
                      <a:pt x="262" y="1212"/>
                    </a:lnTo>
                    <a:lnTo>
                      <a:pt x="278" y="1233"/>
                    </a:lnTo>
                    <a:lnTo>
                      <a:pt x="293" y="1251"/>
                    </a:lnTo>
                    <a:lnTo>
                      <a:pt x="309" y="1268"/>
                    </a:lnTo>
                    <a:lnTo>
                      <a:pt x="316" y="1275"/>
                    </a:lnTo>
                    <a:lnTo>
                      <a:pt x="325" y="1280"/>
                    </a:lnTo>
                    <a:lnTo>
                      <a:pt x="332" y="1286"/>
                    </a:lnTo>
                    <a:lnTo>
                      <a:pt x="340" y="1291"/>
                    </a:lnTo>
                    <a:lnTo>
                      <a:pt x="348" y="1296"/>
                    </a:lnTo>
                    <a:lnTo>
                      <a:pt x="355" y="1298"/>
                    </a:lnTo>
                    <a:lnTo>
                      <a:pt x="363" y="1300"/>
                    </a:lnTo>
                    <a:lnTo>
                      <a:pt x="370" y="1301"/>
                    </a:lnTo>
                    <a:lnTo>
                      <a:pt x="377" y="1303"/>
                    </a:lnTo>
                    <a:lnTo>
                      <a:pt x="383" y="1301"/>
                    </a:lnTo>
                    <a:lnTo>
                      <a:pt x="389" y="1299"/>
                    </a:lnTo>
                    <a:lnTo>
                      <a:pt x="394" y="1296"/>
                    </a:lnTo>
                    <a:lnTo>
                      <a:pt x="397" y="1292"/>
                    </a:lnTo>
                    <a:lnTo>
                      <a:pt x="400" y="1286"/>
                    </a:lnTo>
                    <a:lnTo>
                      <a:pt x="402" y="1280"/>
                    </a:lnTo>
                    <a:lnTo>
                      <a:pt x="404" y="1272"/>
                    </a:lnTo>
                    <a:lnTo>
                      <a:pt x="405" y="1255"/>
                    </a:lnTo>
                    <a:lnTo>
                      <a:pt x="404" y="1234"/>
                    </a:lnTo>
                    <a:lnTo>
                      <a:pt x="402" y="1209"/>
                    </a:lnTo>
                    <a:lnTo>
                      <a:pt x="397" y="1181"/>
                    </a:lnTo>
                    <a:lnTo>
                      <a:pt x="383" y="1117"/>
                    </a:lnTo>
                    <a:lnTo>
                      <a:pt x="366" y="1043"/>
                    </a:lnTo>
                    <a:lnTo>
                      <a:pt x="347" y="961"/>
                    </a:lnTo>
                    <a:lnTo>
                      <a:pt x="328" y="872"/>
                    </a:lnTo>
                    <a:lnTo>
                      <a:pt x="321" y="830"/>
                    </a:lnTo>
                    <a:lnTo>
                      <a:pt x="317" y="794"/>
                    </a:lnTo>
                    <a:lnTo>
                      <a:pt x="315" y="765"/>
                    </a:lnTo>
                    <a:lnTo>
                      <a:pt x="316" y="742"/>
                    </a:lnTo>
                    <a:lnTo>
                      <a:pt x="317" y="731"/>
                    </a:lnTo>
                    <a:lnTo>
                      <a:pt x="319" y="723"/>
                    </a:lnTo>
                    <a:lnTo>
                      <a:pt x="321" y="716"/>
                    </a:lnTo>
                    <a:lnTo>
                      <a:pt x="323" y="710"/>
                    </a:lnTo>
                    <a:lnTo>
                      <a:pt x="326" y="704"/>
                    </a:lnTo>
                    <a:lnTo>
                      <a:pt x="329" y="701"/>
                    </a:lnTo>
                    <a:lnTo>
                      <a:pt x="333" y="699"/>
                    </a:lnTo>
                    <a:lnTo>
                      <a:pt x="336" y="696"/>
                    </a:lnTo>
                    <a:lnTo>
                      <a:pt x="340" y="695"/>
                    </a:lnTo>
                    <a:lnTo>
                      <a:pt x="344" y="695"/>
                    </a:lnTo>
                    <a:lnTo>
                      <a:pt x="348" y="696"/>
                    </a:lnTo>
                    <a:lnTo>
                      <a:pt x="353" y="699"/>
                    </a:lnTo>
                    <a:lnTo>
                      <a:pt x="361" y="704"/>
                    </a:lnTo>
                    <a:lnTo>
                      <a:pt x="369" y="713"/>
                    </a:lnTo>
                    <a:lnTo>
                      <a:pt x="377" y="723"/>
                    </a:lnTo>
                    <a:lnTo>
                      <a:pt x="386" y="736"/>
                    </a:lnTo>
                    <a:lnTo>
                      <a:pt x="391" y="750"/>
                    </a:lnTo>
                    <a:lnTo>
                      <a:pt x="396" y="765"/>
                    </a:lnTo>
                    <a:lnTo>
                      <a:pt x="402" y="780"/>
                    </a:lnTo>
                    <a:lnTo>
                      <a:pt x="407" y="793"/>
                    </a:lnTo>
                    <a:lnTo>
                      <a:pt x="410" y="798"/>
                    </a:lnTo>
                    <a:lnTo>
                      <a:pt x="414" y="802"/>
                    </a:lnTo>
                    <a:lnTo>
                      <a:pt x="417" y="806"/>
                    </a:lnTo>
                    <a:lnTo>
                      <a:pt x="421" y="809"/>
                    </a:lnTo>
                    <a:lnTo>
                      <a:pt x="424" y="812"/>
                    </a:lnTo>
                    <a:lnTo>
                      <a:pt x="428" y="813"/>
                    </a:lnTo>
                    <a:lnTo>
                      <a:pt x="432" y="813"/>
                    </a:lnTo>
                    <a:lnTo>
                      <a:pt x="436" y="813"/>
                    </a:lnTo>
                    <a:lnTo>
                      <a:pt x="439" y="811"/>
                    </a:lnTo>
                    <a:lnTo>
                      <a:pt x="443" y="808"/>
                    </a:lnTo>
                    <a:lnTo>
                      <a:pt x="447" y="805"/>
                    </a:lnTo>
                    <a:lnTo>
                      <a:pt x="450" y="800"/>
                    </a:lnTo>
                    <a:lnTo>
                      <a:pt x="454" y="794"/>
                    </a:lnTo>
                    <a:lnTo>
                      <a:pt x="457" y="787"/>
                    </a:lnTo>
                    <a:lnTo>
                      <a:pt x="459" y="779"/>
                    </a:lnTo>
                    <a:lnTo>
                      <a:pt x="463" y="769"/>
                    </a:lnTo>
                    <a:lnTo>
                      <a:pt x="468" y="745"/>
                    </a:lnTo>
                    <a:lnTo>
                      <a:pt x="471" y="716"/>
                    </a:lnTo>
                    <a:lnTo>
                      <a:pt x="473" y="681"/>
                    </a:lnTo>
                    <a:lnTo>
                      <a:pt x="475" y="639"/>
                    </a:lnTo>
                    <a:lnTo>
                      <a:pt x="473" y="591"/>
                    </a:lnTo>
                    <a:lnTo>
                      <a:pt x="470" y="536"/>
                    </a:lnTo>
                    <a:lnTo>
                      <a:pt x="469" y="507"/>
                    </a:lnTo>
                    <a:lnTo>
                      <a:pt x="468" y="479"/>
                    </a:lnTo>
                    <a:lnTo>
                      <a:pt x="468" y="451"/>
                    </a:lnTo>
                    <a:lnTo>
                      <a:pt x="468" y="423"/>
                    </a:lnTo>
                    <a:lnTo>
                      <a:pt x="469" y="397"/>
                    </a:lnTo>
                    <a:lnTo>
                      <a:pt x="471" y="371"/>
                    </a:lnTo>
                    <a:lnTo>
                      <a:pt x="473" y="345"/>
                    </a:lnTo>
                    <a:lnTo>
                      <a:pt x="477" y="321"/>
                    </a:lnTo>
                    <a:lnTo>
                      <a:pt x="485" y="273"/>
                    </a:lnTo>
                    <a:lnTo>
                      <a:pt x="493" y="229"/>
                    </a:lnTo>
                    <a:lnTo>
                      <a:pt x="504" y="188"/>
                    </a:lnTo>
                    <a:lnTo>
                      <a:pt x="515" y="151"/>
                    </a:lnTo>
                    <a:lnTo>
                      <a:pt x="526" y="118"/>
                    </a:lnTo>
                    <a:lnTo>
                      <a:pt x="537" y="88"/>
                    </a:lnTo>
                    <a:lnTo>
                      <a:pt x="547" y="62"/>
                    </a:lnTo>
                    <a:lnTo>
                      <a:pt x="557" y="40"/>
                    </a:lnTo>
                    <a:lnTo>
                      <a:pt x="571" y="11"/>
                    </a:lnTo>
                    <a:lnTo>
                      <a:pt x="577" y="0"/>
                    </a:lnTo>
                    <a:lnTo>
                      <a:pt x="587" y="198"/>
                    </a:lnTo>
                    <a:lnTo>
                      <a:pt x="592" y="212"/>
                    </a:lnTo>
                    <a:lnTo>
                      <a:pt x="603" y="253"/>
                    </a:lnTo>
                    <a:lnTo>
                      <a:pt x="620" y="311"/>
                    </a:lnTo>
                    <a:lnTo>
                      <a:pt x="641" y="383"/>
                    </a:lnTo>
                    <a:lnTo>
                      <a:pt x="665" y="461"/>
                    </a:lnTo>
                    <a:lnTo>
                      <a:pt x="691" y="538"/>
                    </a:lnTo>
                    <a:lnTo>
                      <a:pt x="703" y="574"/>
                    </a:lnTo>
                    <a:lnTo>
                      <a:pt x="715" y="608"/>
                    </a:lnTo>
                    <a:lnTo>
                      <a:pt x="728" y="638"/>
                    </a:lnTo>
                    <a:lnTo>
                      <a:pt x="739" y="665"/>
                    </a:lnTo>
                    <a:lnTo>
                      <a:pt x="750" y="688"/>
                    </a:lnTo>
                    <a:lnTo>
                      <a:pt x="762" y="710"/>
                    </a:lnTo>
                    <a:lnTo>
                      <a:pt x="775" y="731"/>
                    </a:lnTo>
                    <a:lnTo>
                      <a:pt x="789" y="751"/>
                    </a:lnTo>
                    <a:lnTo>
                      <a:pt x="796" y="760"/>
                    </a:lnTo>
                    <a:lnTo>
                      <a:pt x="804" y="769"/>
                    </a:lnTo>
                    <a:lnTo>
                      <a:pt x="814" y="778"/>
                    </a:lnTo>
                    <a:lnTo>
                      <a:pt x="822" y="786"/>
                    </a:lnTo>
                    <a:lnTo>
                      <a:pt x="832" y="793"/>
                    </a:lnTo>
                    <a:lnTo>
                      <a:pt x="842" y="801"/>
                    </a:lnTo>
                    <a:lnTo>
                      <a:pt x="854" y="808"/>
                    </a:lnTo>
                    <a:lnTo>
                      <a:pt x="865" y="814"/>
                    </a:lnTo>
                    <a:lnTo>
                      <a:pt x="877" y="821"/>
                    </a:lnTo>
                    <a:lnTo>
                      <a:pt x="890" y="827"/>
                    </a:lnTo>
                    <a:lnTo>
                      <a:pt x="904" y="833"/>
                    </a:lnTo>
                    <a:lnTo>
                      <a:pt x="919" y="837"/>
                    </a:lnTo>
                    <a:lnTo>
                      <a:pt x="935" y="842"/>
                    </a:lnTo>
                    <a:lnTo>
                      <a:pt x="951" y="847"/>
                    </a:lnTo>
                    <a:lnTo>
                      <a:pt x="969" y="851"/>
                    </a:lnTo>
                    <a:lnTo>
                      <a:pt x="987" y="855"/>
                    </a:lnTo>
                    <a:lnTo>
                      <a:pt x="1028" y="861"/>
                    </a:lnTo>
                    <a:lnTo>
                      <a:pt x="1073" y="865"/>
                    </a:lnTo>
                    <a:lnTo>
                      <a:pt x="1122" y="868"/>
                    </a:lnTo>
                    <a:lnTo>
                      <a:pt x="1177" y="869"/>
                    </a:lnTo>
                    <a:lnTo>
                      <a:pt x="1196" y="868"/>
                    </a:lnTo>
                    <a:lnTo>
                      <a:pt x="1214" y="866"/>
                    </a:lnTo>
                    <a:lnTo>
                      <a:pt x="1231" y="864"/>
                    </a:lnTo>
                    <a:lnTo>
                      <a:pt x="1248" y="859"/>
                    </a:lnTo>
                    <a:lnTo>
                      <a:pt x="1264" y="855"/>
                    </a:lnTo>
                    <a:lnTo>
                      <a:pt x="1281" y="849"/>
                    </a:lnTo>
                    <a:lnTo>
                      <a:pt x="1296" y="843"/>
                    </a:lnTo>
                    <a:lnTo>
                      <a:pt x="1311" y="835"/>
                    </a:lnTo>
                    <a:lnTo>
                      <a:pt x="1325" y="827"/>
                    </a:lnTo>
                    <a:lnTo>
                      <a:pt x="1339" y="817"/>
                    </a:lnTo>
                    <a:lnTo>
                      <a:pt x="1353" y="808"/>
                    </a:lnTo>
                    <a:lnTo>
                      <a:pt x="1366" y="798"/>
                    </a:lnTo>
                    <a:lnTo>
                      <a:pt x="1378" y="786"/>
                    </a:lnTo>
                    <a:lnTo>
                      <a:pt x="1391" y="774"/>
                    </a:lnTo>
                    <a:lnTo>
                      <a:pt x="1403" y="763"/>
                    </a:lnTo>
                    <a:lnTo>
                      <a:pt x="1413" y="750"/>
                    </a:lnTo>
                    <a:close/>
                  </a:path>
                </a:pathLst>
              </a:custGeom>
              <a:solidFill>
                <a:srgbClr val="969696"/>
              </a:solidFill>
              <a:ln w="9525">
                <a:noFill/>
                <a:round/>
                <a:headEnd/>
                <a:tailEnd/>
              </a:ln>
            </p:spPr>
            <p:txBody>
              <a:bodyPr/>
              <a:lstStyle/>
              <a:p>
                <a:endParaRPr lang="fr-FR"/>
              </a:p>
            </p:txBody>
          </p:sp>
          <p:sp>
            <p:nvSpPr>
              <p:cNvPr id="9306" name="Freeform 546"/>
              <p:cNvSpPr>
                <a:spLocks noChangeAspect="1"/>
              </p:cNvSpPr>
              <p:nvPr/>
            </p:nvSpPr>
            <p:spPr bwMode="auto">
              <a:xfrm>
                <a:off x="6211" y="3372"/>
                <a:ext cx="141" cy="178"/>
              </a:xfrm>
              <a:custGeom>
                <a:avLst/>
                <a:gdLst>
                  <a:gd name="T0" fmla="*/ 1 w 563"/>
                  <a:gd name="T1" fmla="*/ 143 h 713"/>
                  <a:gd name="T2" fmla="*/ 11 w 563"/>
                  <a:gd name="T3" fmla="*/ 133 h 713"/>
                  <a:gd name="T4" fmla="*/ 20 w 563"/>
                  <a:gd name="T5" fmla="*/ 124 h 713"/>
                  <a:gd name="T6" fmla="*/ 24 w 563"/>
                  <a:gd name="T7" fmla="*/ 121 h 713"/>
                  <a:gd name="T8" fmla="*/ 28 w 563"/>
                  <a:gd name="T9" fmla="*/ 119 h 713"/>
                  <a:gd name="T10" fmla="*/ 33 w 563"/>
                  <a:gd name="T11" fmla="*/ 118 h 713"/>
                  <a:gd name="T12" fmla="*/ 37 w 563"/>
                  <a:gd name="T13" fmla="*/ 117 h 713"/>
                  <a:gd name="T14" fmla="*/ 41 w 563"/>
                  <a:gd name="T15" fmla="*/ 117 h 713"/>
                  <a:gd name="T16" fmla="*/ 46 w 563"/>
                  <a:gd name="T17" fmla="*/ 114 h 713"/>
                  <a:gd name="T18" fmla="*/ 55 w 563"/>
                  <a:gd name="T19" fmla="*/ 109 h 713"/>
                  <a:gd name="T20" fmla="*/ 64 w 563"/>
                  <a:gd name="T21" fmla="*/ 102 h 713"/>
                  <a:gd name="T22" fmla="*/ 73 w 563"/>
                  <a:gd name="T23" fmla="*/ 94 h 713"/>
                  <a:gd name="T24" fmla="*/ 81 w 563"/>
                  <a:gd name="T25" fmla="*/ 86 h 713"/>
                  <a:gd name="T26" fmla="*/ 88 w 563"/>
                  <a:gd name="T27" fmla="*/ 77 h 713"/>
                  <a:gd name="T28" fmla="*/ 94 w 563"/>
                  <a:gd name="T29" fmla="*/ 70 h 713"/>
                  <a:gd name="T30" fmla="*/ 99 w 563"/>
                  <a:gd name="T31" fmla="*/ 61 h 713"/>
                  <a:gd name="T32" fmla="*/ 109 w 563"/>
                  <a:gd name="T33" fmla="*/ 45 h 713"/>
                  <a:gd name="T34" fmla="*/ 122 w 563"/>
                  <a:gd name="T35" fmla="*/ 27 h 713"/>
                  <a:gd name="T36" fmla="*/ 135 w 563"/>
                  <a:gd name="T37" fmla="*/ 9 h 713"/>
                  <a:gd name="T38" fmla="*/ 140 w 563"/>
                  <a:gd name="T39" fmla="*/ 3 h 713"/>
                  <a:gd name="T40" fmla="*/ 136 w 563"/>
                  <a:gd name="T41" fmla="*/ 14 h 713"/>
                  <a:gd name="T42" fmla="*/ 131 w 563"/>
                  <a:gd name="T43" fmla="*/ 27 h 713"/>
                  <a:gd name="T44" fmla="*/ 126 w 563"/>
                  <a:gd name="T45" fmla="*/ 36 h 713"/>
                  <a:gd name="T46" fmla="*/ 122 w 563"/>
                  <a:gd name="T47" fmla="*/ 45 h 713"/>
                  <a:gd name="T48" fmla="*/ 119 w 563"/>
                  <a:gd name="T49" fmla="*/ 54 h 713"/>
                  <a:gd name="T50" fmla="*/ 116 w 563"/>
                  <a:gd name="T51" fmla="*/ 59 h 713"/>
                  <a:gd name="T52" fmla="*/ 112 w 563"/>
                  <a:gd name="T53" fmla="*/ 65 h 713"/>
                  <a:gd name="T54" fmla="*/ 105 w 563"/>
                  <a:gd name="T55" fmla="*/ 72 h 713"/>
                  <a:gd name="T56" fmla="*/ 101 w 563"/>
                  <a:gd name="T57" fmla="*/ 77 h 713"/>
                  <a:gd name="T58" fmla="*/ 99 w 563"/>
                  <a:gd name="T59" fmla="*/ 81 h 713"/>
                  <a:gd name="T60" fmla="*/ 97 w 563"/>
                  <a:gd name="T61" fmla="*/ 87 h 713"/>
                  <a:gd name="T62" fmla="*/ 93 w 563"/>
                  <a:gd name="T63" fmla="*/ 94 h 713"/>
                  <a:gd name="T64" fmla="*/ 85 w 563"/>
                  <a:gd name="T65" fmla="*/ 103 h 713"/>
                  <a:gd name="T66" fmla="*/ 73 w 563"/>
                  <a:gd name="T67" fmla="*/ 116 h 713"/>
                  <a:gd name="T68" fmla="*/ 66 w 563"/>
                  <a:gd name="T69" fmla="*/ 125 h 713"/>
                  <a:gd name="T70" fmla="*/ 60 w 563"/>
                  <a:gd name="T71" fmla="*/ 132 h 713"/>
                  <a:gd name="T72" fmla="*/ 54 w 563"/>
                  <a:gd name="T73" fmla="*/ 137 h 713"/>
                  <a:gd name="T74" fmla="*/ 49 w 563"/>
                  <a:gd name="T75" fmla="*/ 140 h 713"/>
                  <a:gd name="T76" fmla="*/ 44 w 563"/>
                  <a:gd name="T77" fmla="*/ 141 h 713"/>
                  <a:gd name="T78" fmla="*/ 39 w 563"/>
                  <a:gd name="T79" fmla="*/ 141 h 713"/>
                  <a:gd name="T80" fmla="*/ 32 w 563"/>
                  <a:gd name="T81" fmla="*/ 140 h 713"/>
                  <a:gd name="T82" fmla="*/ 27 w 563"/>
                  <a:gd name="T83" fmla="*/ 138 h 713"/>
                  <a:gd name="T84" fmla="*/ 24 w 563"/>
                  <a:gd name="T85" fmla="*/ 143 h 713"/>
                  <a:gd name="T86" fmla="*/ 16 w 563"/>
                  <a:gd name="T87" fmla="*/ 161 h 713"/>
                  <a:gd name="T88" fmla="*/ 10 w 563"/>
                  <a:gd name="T89" fmla="*/ 173 h 713"/>
                  <a:gd name="T90" fmla="*/ 6 w 563"/>
                  <a:gd name="T91" fmla="*/ 178 h 713"/>
                  <a:gd name="T92" fmla="*/ 5 w 563"/>
                  <a:gd name="T93" fmla="*/ 178 h 713"/>
                  <a:gd name="T94" fmla="*/ 3 w 563"/>
                  <a:gd name="T95" fmla="*/ 175 h 713"/>
                  <a:gd name="T96" fmla="*/ 2 w 563"/>
                  <a:gd name="T97" fmla="*/ 171 h 713"/>
                  <a:gd name="T98" fmla="*/ 1 w 563"/>
                  <a:gd name="T99" fmla="*/ 163 h 713"/>
                  <a:gd name="T100" fmla="*/ 0 w 563"/>
                  <a:gd name="T101" fmla="*/ 150 h 7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3"/>
                  <a:gd name="T154" fmla="*/ 0 h 713"/>
                  <a:gd name="T155" fmla="*/ 563 w 563"/>
                  <a:gd name="T156" fmla="*/ 713 h 7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3" h="713">
                    <a:moveTo>
                      <a:pt x="0" y="576"/>
                    </a:moveTo>
                    <a:lnTo>
                      <a:pt x="3" y="574"/>
                    </a:lnTo>
                    <a:lnTo>
                      <a:pt x="7" y="570"/>
                    </a:lnTo>
                    <a:lnTo>
                      <a:pt x="45" y="532"/>
                    </a:lnTo>
                    <a:lnTo>
                      <a:pt x="74" y="501"/>
                    </a:lnTo>
                    <a:lnTo>
                      <a:pt x="81" y="495"/>
                    </a:lnTo>
                    <a:lnTo>
                      <a:pt x="89" y="489"/>
                    </a:lnTo>
                    <a:lnTo>
                      <a:pt x="96" y="484"/>
                    </a:lnTo>
                    <a:lnTo>
                      <a:pt x="104" y="480"/>
                    </a:lnTo>
                    <a:lnTo>
                      <a:pt x="113" y="476"/>
                    </a:lnTo>
                    <a:lnTo>
                      <a:pt x="122" y="474"/>
                    </a:lnTo>
                    <a:lnTo>
                      <a:pt x="131" y="473"/>
                    </a:lnTo>
                    <a:lnTo>
                      <a:pt x="143" y="471"/>
                    </a:lnTo>
                    <a:lnTo>
                      <a:pt x="149" y="470"/>
                    </a:lnTo>
                    <a:lnTo>
                      <a:pt x="155" y="469"/>
                    </a:lnTo>
                    <a:lnTo>
                      <a:pt x="162" y="468"/>
                    </a:lnTo>
                    <a:lnTo>
                      <a:pt x="169" y="464"/>
                    </a:lnTo>
                    <a:lnTo>
                      <a:pt x="184" y="457"/>
                    </a:lnTo>
                    <a:lnTo>
                      <a:pt x="202" y="448"/>
                    </a:lnTo>
                    <a:lnTo>
                      <a:pt x="218" y="438"/>
                    </a:lnTo>
                    <a:lnTo>
                      <a:pt x="237" y="424"/>
                    </a:lnTo>
                    <a:lnTo>
                      <a:pt x="255" y="410"/>
                    </a:lnTo>
                    <a:lnTo>
                      <a:pt x="273" y="394"/>
                    </a:lnTo>
                    <a:lnTo>
                      <a:pt x="291" y="378"/>
                    </a:lnTo>
                    <a:lnTo>
                      <a:pt x="309" y="362"/>
                    </a:lnTo>
                    <a:lnTo>
                      <a:pt x="325" y="344"/>
                    </a:lnTo>
                    <a:lnTo>
                      <a:pt x="340" y="327"/>
                    </a:lnTo>
                    <a:lnTo>
                      <a:pt x="353" y="310"/>
                    </a:lnTo>
                    <a:lnTo>
                      <a:pt x="365" y="295"/>
                    </a:lnTo>
                    <a:lnTo>
                      <a:pt x="375" y="280"/>
                    </a:lnTo>
                    <a:lnTo>
                      <a:pt x="382" y="266"/>
                    </a:lnTo>
                    <a:lnTo>
                      <a:pt x="395" y="243"/>
                    </a:lnTo>
                    <a:lnTo>
                      <a:pt x="413" y="214"/>
                    </a:lnTo>
                    <a:lnTo>
                      <a:pt x="436" y="181"/>
                    </a:lnTo>
                    <a:lnTo>
                      <a:pt x="461" y="145"/>
                    </a:lnTo>
                    <a:lnTo>
                      <a:pt x="488" y="109"/>
                    </a:lnTo>
                    <a:lnTo>
                      <a:pt x="515" y="71"/>
                    </a:lnTo>
                    <a:lnTo>
                      <a:pt x="540" y="35"/>
                    </a:lnTo>
                    <a:lnTo>
                      <a:pt x="563" y="0"/>
                    </a:lnTo>
                    <a:lnTo>
                      <a:pt x="560" y="12"/>
                    </a:lnTo>
                    <a:lnTo>
                      <a:pt x="556" y="24"/>
                    </a:lnTo>
                    <a:lnTo>
                      <a:pt x="543" y="57"/>
                    </a:lnTo>
                    <a:lnTo>
                      <a:pt x="531" y="85"/>
                    </a:lnTo>
                    <a:lnTo>
                      <a:pt x="522" y="109"/>
                    </a:lnTo>
                    <a:lnTo>
                      <a:pt x="513" y="129"/>
                    </a:lnTo>
                    <a:lnTo>
                      <a:pt x="504" y="146"/>
                    </a:lnTo>
                    <a:lnTo>
                      <a:pt x="496" y="162"/>
                    </a:lnTo>
                    <a:lnTo>
                      <a:pt x="488" y="181"/>
                    </a:lnTo>
                    <a:lnTo>
                      <a:pt x="480" y="203"/>
                    </a:lnTo>
                    <a:lnTo>
                      <a:pt x="475" y="215"/>
                    </a:lnTo>
                    <a:lnTo>
                      <a:pt x="469" y="224"/>
                    </a:lnTo>
                    <a:lnTo>
                      <a:pt x="463" y="235"/>
                    </a:lnTo>
                    <a:lnTo>
                      <a:pt x="457" y="243"/>
                    </a:lnTo>
                    <a:lnTo>
                      <a:pt x="446" y="259"/>
                    </a:lnTo>
                    <a:lnTo>
                      <a:pt x="432" y="273"/>
                    </a:lnTo>
                    <a:lnTo>
                      <a:pt x="420" y="287"/>
                    </a:lnTo>
                    <a:lnTo>
                      <a:pt x="408" y="301"/>
                    </a:lnTo>
                    <a:lnTo>
                      <a:pt x="404" y="308"/>
                    </a:lnTo>
                    <a:lnTo>
                      <a:pt x="399" y="315"/>
                    </a:lnTo>
                    <a:lnTo>
                      <a:pt x="395" y="323"/>
                    </a:lnTo>
                    <a:lnTo>
                      <a:pt x="393" y="333"/>
                    </a:lnTo>
                    <a:lnTo>
                      <a:pt x="387" y="349"/>
                    </a:lnTo>
                    <a:lnTo>
                      <a:pt x="380" y="364"/>
                    </a:lnTo>
                    <a:lnTo>
                      <a:pt x="372" y="377"/>
                    </a:lnTo>
                    <a:lnTo>
                      <a:pt x="362" y="390"/>
                    </a:lnTo>
                    <a:lnTo>
                      <a:pt x="341" y="413"/>
                    </a:lnTo>
                    <a:lnTo>
                      <a:pt x="317" y="439"/>
                    </a:lnTo>
                    <a:lnTo>
                      <a:pt x="293" y="464"/>
                    </a:lnTo>
                    <a:lnTo>
                      <a:pt x="273" y="488"/>
                    </a:lnTo>
                    <a:lnTo>
                      <a:pt x="264" y="499"/>
                    </a:lnTo>
                    <a:lnTo>
                      <a:pt x="252" y="513"/>
                    </a:lnTo>
                    <a:lnTo>
                      <a:pt x="239" y="527"/>
                    </a:lnTo>
                    <a:lnTo>
                      <a:pt x="224" y="543"/>
                    </a:lnTo>
                    <a:lnTo>
                      <a:pt x="215" y="550"/>
                    </a:lnTo>
                    <a:lnTo>
                      <a:pt x="205" y="555"/>
                    </a:lnTo>
                    <a:lnTo>
                      <a:pt x="196" y="560"/>
                    </a:lnTo>
                    <a:lnTo>
                      <a:pt x="185" y="562"/>
                    </a:lnTo>
                    <a:lnTo>
                      <a:pt x="176" y="565"/>
                    </a:lnTo>
                    <a:lnTo>
                      <a:pt x="165" y="565"/>
                    </a:lnTo>
                    <a:lnTo>
                      <a:pt x="156" y="565"/>
                    </a:lnTo>
                    <a:lnTo>
                      <a:pt x="145" y="565"/>
                    </a:lnTo>
                    <a:lnTo>
                      <a:pt x="129" y="561"/>
                    </a:lnTo>
                    <a:lnTo>
                      <a:pt x="115" y="558"/>
                    </a:lnTo>
                    <a:lnTo>
                      <a:pt x="106" y="554"/>
                    </a:lnTo>
                    <a:lnTo>
                      <a:pt x="102" y="553"/>
                    </a:lnTo>
                    <a:lnTo>
                      <a:pt x="94" y="573"/>
                    </a:lnTo>
                    <a:lnTo>
                      <a:pt x="75" y="617"/>
                    </a:lnTo>
                    <a:lnTo>
                      <a:pt x="63" y="643"/>
                    </a:lnTo>
                    <a:lnTo>
                      <a:pt x="52" y="668"/>
                    </a:lnTo>
                    <a:lnTo>
                      <a:pt x="40" y="691"/>
                    </a:lnTo>
                    <a:lnTo>
                      <a:pt x="28" y="708"/>
                    </a:lnTo>
                    <a:lnTo>
                      <a:pt x="25" y="713"/>
                    </a:lnTo>
                    <a:lnTo>
                      <a:pt x="21" y="713"/>
                    </a:lnTo>
                    <a:lnTo>
                      <a:pt x="19" y="712"/>
                    </a:lnTo>
                    <a:lnTo>
                      <a:pt x="15" y="708"/>
                    </a:lnTo>
                    <a:lnTo>
                      <a:pt x="13" y="702"/>
                    </a:lnTo>
                    <a:lnTo>
                      <a:pt x="11" y="694"/>
                    </a:lnTo>
                    <a:lnTo>
                      <a:pt x="9" y="686"/>
                    </a:lnTo>
                    <a:lnTo>
                      <a:pt x="7" y="675"/>
                    </a:lnTo>
                    <a:lnTo>
                      <a:pt x="5" y="652"/>
                    </a:lnTo>
                    <a:lnTo>
                      <a:pt x="2" y="626"/>
                    </a:lnTo>
                    <a:lnTo>
                      <a:pt x="1" y="601"/>
                    </a:lnTo>
                    <a:lnTo>
                      <a:pt x="0" y="576"/>
                    </a:lnTo>
                    <a:close/>
                  </a:path>
                </a:pathLst>
              </a:custGeom>
              <a:solidFill>
                <a:srgbClr val="969696"/>
              </a:solidFill>
              <a:ln w="9525">
                <a:noFill/>
                <a:round/>
                <a:headEnd/>
                <a:tailEnd/>
              </a:ln>
            </p:spPr>
            <p:txBody>
              <a:bodyPr/>
              <a:lstStyle/>
              <a:p>
                <a:endParaRPr lang="fr-FR"/>
              </a:p>
            </p:txBody>
          </p:sp>
          <p:sp>
            <p:nvSpPr>
              <p:cNvPr id="9307" name="Freeform 547"/>
              <p:cNvSpPr>
                <a:spLocks noChangeAspect="1"/>
              </p:cNvSpPr>
              <p:nvPr/>
            </p:nvSpPr>
            <p:spPr bwMode="auto">
              <a:xfrm>
                <a:off x="5851" y="4096"/>
                <a:ext cx="476" cy="632"/>
              </a:xfrm>
              <a:custGeom>
                <a:avLst/>
                <a:gdLst>
                  <a:gd name="T0" fmla="*/ 470 w 1906"/>
                  <a:gd name="T1" fmla="*/ 314 h 2529"/>
                  <a:gd name="T2" fmla="*/ 458 w 1906"/>
                  <a:gd name="T3" fmla="*/ 411 h 2529"/>
                  <a:gd name="T4" fmla="*/ 455 w 1906"/>
                  <a:gd name="T5" fmla="*/ 446 h 2529"/>
                  <a:gd name="T6" fmla="*/ 445 w 1906"/>
                  <a:gd name="T7" fmla="*/ 484 h 2529"/>
                  <a:gd name="T8" fmla="*/ 433 w 1906"/>
                  <a:gd name="T9" fmla="*/ 518 h 2529"/>
                  <a:gd name="T10" fmla="*/ 437 w 1906"/>
                  <a:gd name="T11" fmla="*/ 537 h 2529"/>
                  <a:gd name="T12" fmla="*/ 436 w 1906"/>
                  <a:gd name="T13" fmla="*/ 565 h 2529"/>
                  <a:gd name="T14" fmla="*/ 438 w 1906"/>
                  <a:gd name="T15" fmla="*/ 578 h 2529"/>
                  <a:gd name="T16" fmla="*/ 450 w 1906"/>
                  <a:gd name="T17" fmla="*/ 590 h 2529"/>
                  <a:gd name="T18" fmla="*/ 428 w 1906"/>
                  <a:gd name="T19" fmla="*/ 599 h 2529"/>
                  <a:gd name="T20" fmla="*/ 387 w 1906"/>
                  <a:gd name="T21" fmla="*/ 608 h 2529"/>
                  <a:gd name="T22" fmla="*/ 339 w 1906"/>
                  <a:gd name="T23" fmla="*/ 619 h 2529"/>
                  <a:gd name="T24" fmla="*/ 290 w 1906"/>
                  <a:gd name="T25" fmla="*/ 628 h 2529"/>
                  <a:gd name="T26" fmla="*/ 259 w 1906"/>
                  <a:gd name="T27" fmla="*/ 625 h 2529"/>
                  <a:gd name="T28" fmla="*/ 247 w 1906"/>
                  <a:gd name="T29" fmla="*/ 605 h 2529"/>
                  <a:gd name="T30" fmla="*/ 230 w 1906"/>
                  <a:gd name="T31" fmla="*/ 583 h 2529"/>
                  <a:gd name="T32" fmla="*/ 157 w 1906"/>
                  <a:gd name="T33" fmla="*/ 531 h 2529"/>
                  <a:gd name="T34" fmla="*/ 64 w 1906"/>
                  <a:gd name="T35" fmla="*/ 459 h 2529"/>
                  <a:gd name="T36" fmla="*/ 26 w 1906"/>
                  <a:gd name="T37" fmla="*/ 427 h 2529"/>
                  <a:gd name="T38" fmla="*/ 3 w 1906"/>
                  <a:gd name="T39" fmla="*/ 404 h 2529"/>
                  <a:gd name="T40" fmla="*/ 3 w 1906"/>
                  <a:gd name="T41" fmla="*/ 393 h 2529"/>
                  <a:gd name="T42" fmla="*/ 19 w 1906"/>
                  <a:gd name="T43" fmla="*/ 396 h 2529"/>
                  <a:gd name="T44" fmla="*/ 44 w 1906"/>
                  <a:gd name="T45" fmla="*/ 409 h 2529"/>
                  <a:gd name="T46" fmla="*/ 101 w 1906"/>
                  <a:gd name="T47" fmla="*/ 448 h 2529"/>
                  <a:gd name="T48" fmla="*/ 139 w 1906"/>
                  <a:gd name="T49" fmla="*/ 471 h 2529"/>
                  <a:gd name="T50" fmla="*/ 155 w 1906"/>
                  <a:gd name="T51" fmla="*/ 475 h 2529"/>
                  <a:gd name="T52" fmla="*/ 161 w 1906"/>
                  <a:gd name="T53" fmla="*/ 465 h 2529"/>
                  <a:gd name="T54" fmla="*/ 143 w 1906"/>
                  <a:gd name="T55" fmla="*/ 406 h 2529"/>
                  <a:gd name="T56" fmla="*/ 138 w 1906"/>
                  <a:gd name="T57" fmla="*/ 382 h 2529"/>
                  <a:gd name="T58" fmla="*/ 140 w 1906"/>
                  <a:gd name="T59" fmla="*/ 373 h 2529"/>
                  <a:gd name="T60" fmla="*/ 147 w 1906"/>
                  <a:gd name="T61" fmla="*/ 370 h 2529"/>
                  <a:gd name="T62" fmla="*/ 159 w 1906"/>
                  <a:gd name="T63" fmla="*/ 374 h 2529"/>
                  <a:gd name="T64" fmla="*/ 179 w 1906"/>
                  <a:gd name="T65" fmla="*/ 385 h 2529"/>
                  <a:gd name="T66" fmla="*/ 205 w 1906"/>
                  <a:gd name="T67" fmla="*/ 401 h 2529"/>
                  <a:gd name="T68" fmla="*/ 226 w 1906"/>
                  <a:gd name="T69" fmla="*/ 406 h 2529"/>
                  <a:gd name="T70" fmla="*/ 242 w 1906"/>
                  <a:gd name="T71" fmla="*/ 400 h 2529"/>
                  <a:gd name="T72" fmla="*/ 254 w 1906"/>
                  <a:gd name="T73" fmla="*/ 385 h 2529"/>
                  <a:gd name="T74" fmla="*/ 262 w 1906"/>
                  <a:gd name="T75" fmla="*/ 364 h 2529"/>
                  <a:gd name="T76" fmla="*/ 270 w 1906"/>
                  <a:gd name="T77" fmla="*/ 322 h 2529"/>
                  <a:gd name="T78" fmla="*/ 277 w 1906"/>
                  <a:gd name="T79" fmla="*/ 261 h 2529"/>
                  <a:gd name="T80" fmla="*/ 281 w 1906"/>
                  <a:gd name="T81" fmla="*/ 234 h 2529"/>
                  <a:gd name="T82" fmla="*/ 288 w 1906"/>
                  <a:gd name="T83" fmla="*/ 213 h 2529"/>
                  <a:gd name="T84" fmla="*/ 296 w 1906"/>
                  <a:gd name="T85" fmla="*/ 199 h 2529"/>
                  <a:gd name="T86" fmla="*/ 304 w 1906"/>
                  <a:gd name="T87" fmla="*/ 192 h 2529"/>
                  <a:gd name="T88" fmla="*/ 314 w 1906"/>
                  <a:gd name="T89" fmla="*/ 195 h 2529"/>
                  <a:gd name="T90" fmla="*/ 325 w 1906"/>
                  <a:gd name="T91" fmla="*/ 207 h 2529"/>
                  <a:gd name="T92" fmla="*/ 335 w 1906"/>
                  <a:gd name="T93" fmla="*/ 230 h 2529"/>
                  <a:gd name="T94" fmla="*/ 345 w 1906"/>
                  <a:gd name="T95" fmla="*/ 264 h 2529"/>
                  <a:gd name="T96" fmla="*/ 366 w 1906"/>
                  <a:gd name="T97" fmla="*/ 344 h 2529"/>
                  <a:gd name="T98" fmla="*/ 386 w 1906"/>
                  <a:gd name="T99" fmla="*/ 409 h 2529"/>
                  <a:gd name="T100" fmla="*/ 396 w 1906"/>
                  <a:gd name="T101" fmla="*/ 431 h 2529"/>
                  <a:gd name="T102" fmla="*/ 404 w 1906"/>
                  <a:gd name="T103" fmla="*/ 443 h 2529"/>
                  <a:gd name="T104" fmla="*/ 411 w 1906"/>
                  <a:gd name="T105" fmla="*/ 445 h 2529"/>
                  <a:gd name="T106" fmla="*/ 416 w 1906"/>
                  <a:gd name="T107" fmla="*/ 433 h 2529"/>
                  <a:gd name="T108" fmla="*/ 419 w 1906"/>
                  <a:gd name="T109" fmla="*/ 400 h 2529"/>
                  <a:gd name="T110" fmla="*/ 418 w 1906"/>
                  <a:gd name="T111" fmla="*/ 273 h 2529"/>
                  <a:gd name="T112" fmla="*/ 413 w 1906"/>
                  <a:gd name="T113" fmla="*/ 123 h 2529"/>
                  <a:gd name="T114" fmla="*/ 408 w 1906"/>
                  <a:gd name="T115" fmla="*/ 16 h 2529"/>
                  <a:gd name="T116" fmla="*/ 409 w 1906"/>
                  <a:gd name="T117" fmla="*/ 7 h 2529"/>
                  <a:gd name="T118" fmla="*/ 421 w 1906"/>
                  <a:gd name="T119" fmla="*/ 57 h 2529"/>
                  <a:gd name="T120" fmla="*/ 442 w 1906"/>
                  <a:gd name="T121" fmla="*/ 138 h 2529"/>
                  <a:gd name="T122" fmla="*/ 465 w 1906"/>
                  <a:gd name="T123" fmla="*/ 230 h 2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6"/>
                  <a:gd name="T187" fmla="*/ 0 h 2529"/>
                  <a:gd name="T188" fmla="*/ 1906 w 1906"/>
                  <a:gd name="T189" fmla="*/ 2529 h 2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6" h="2529">
                    <a:moveTo>
                      <a:pt x="1906" y="1096"/>
                    </a:moveTo>
                    <a:lnTo>
                      <a:pt x="1905" y="1104"/>
                    </a:lnTo>
                    <a:lnTo>
                      <a:pt x="1893" y="1170"/>
                    </a:lnTo>
                    <a:lnTo>
                      <a:pt x="1881" y="1257"/>
                    </a:lnTo>
                    <a:lnTo>
                      <a:pt x="1866" y="1355"/>
                    </a:lnTo>
                    <a:lnTo>
                      <a:pt x="1855" y="1457"/>
                    </a:lnTo>
                    <a:lnTo>
                      <a:pt x="1844" y="1555"/>
                    </a:lnTo>
                    <a:lnTo>
                      <a:pt x="1835" y="1643"/>
                    </a:lnTo>
                    <a:lnTo>
                      <a:pt x="1829" y="1710"/>
                    </a:lnTo>
                    <a:lnTo>
                      <a:pt x="1828" y="1751"/>
                    </a:lnTo>
                    <a:lnTo>
                      <a:pt x="1827" y="1766"/>
                    </a:lnTo>
                    <a:lnTo>
                      <a:pt x="1823" y="1785"/>
                    </a:lnTo>
                    <a:lnTo>
                      <a:pt x="1818" y="1806"/>
                    </a:lnTo>
                    <a:lnTo>
                      <a:pt x="1813" y="1830"/>
                    </a:lnTo>
                    <a:lnTo>
                      <a:pt x="1797" y="1883"/>
                    </a:lnTo>
                    <a:lnTo>
                      <a:pt x="1781" y="1938"/>
                    </a:lnTo>
                    <a:lnTo>
                      <a:pt x="1763" y="1989"/>
                    </a:lnTo>
                    <a:lnTo>
                      <a:pt x="1748" y="2032"/>
                    </a:lnTo>
                    <a:lnTo>
                      <a:pt x="1737" y="2062"/>
                    </a:lnTo>
                    <a:lnTo>
                      <a:pt x="1734" y="2073"/>
                    </a:lnTo>
                    <a:lnTo>
                      <a:pt x="1737" y="2082"/>
                    </a:lnTo>
                    <a:lnTo>
                      <a:pt x="1744" y="2108"/>
                    </a:lnTo>
                    <a:lnTo>
                      <a:pt x="1748" y="2127"/>
                    </a:lnTo>
                    <a:lnTo>
                      <a:pt x="1750" y="2150"/>
                    </a:lnTo>
                    <a:lnTo>
                      <a:pt x="1750" y="2177"/>
                    </a:lnTo>
                    <a:lnTo>
                      <a:pt x="1748" y="2208"/>
                    </a:lnTo>
                    <a:lnTo>
                      <a:pt x="1746" y="2237"/>
                    </a:lnTo>
                    <a:lnTo>
                      <a:pt x="1744" y="2261"/>
                    </a:lnTo>
                    <a:lnTo>
                      <a:pt x="1746" y="2279"/>
                    </a:lnTo>
                    <a:lnTo>
                      <a:pt x="1747" y="2292"/>
                    </a:lnTo>
                    <a:lnTo>
                      <a:pt x="1749" y="2307"/>
                    </a:lnTo>
                    <a:lnTo>
                      <a:pt x="1752" y="2312"/>
                    </a:lnTo>
                    <a:lnTo>
                      <a:pt x="1755" y="2314"/>
                    </a:lnTo>
                    <a:lnTo>
                      <a:pt x="1766" y="2324"/>
                    </a:lnTo>
                    <a:lnTo>
                      <a:pt x="1781" y="2339"/>
                    </a:lnTo>
                    <a:lnTo>
                      <a:pt x="1801" y="2359"/>
                    </a:lnTo>
                    <a:lnTo>
                      <a:pt x="1790" y="2369"/>
                    </a:lnTo>
                    <a:lnTo>
                      <a:pt x="1780" y="2378"/>
                    </a:lnTo>
                    <a:lnTo>
                      <a:pt x="1747" y="2388"/>
                    </a:lnTo>
                    <a:lnTo>
                      <a:pt x="1712" y="2396"/>
                    </a:lnTo>
                    <a:lnTo>
                      <a:pt x="1674" y="2405"/>
                    </a:lnTo>
                    <a:lnTo>
                      <a:pt x="1634" y="2415"/>
                    </a:lnTo>
                    <a:lnTo>
                      <a:pt x="1593" y="2425"/>
                    </a:lnTo>
                    <a:lnTo>
                      <a:pt x="1550" y="2434"/>
                    </a:lnTo>
                    <a:lnTo>
                      <a:pt x="1504" y="2445"/>
                    </a:lnTo>
                    <a:lnTo>
                      <a:pt x="1456" y="2455"/>
                    </a:lnTo>
                    <a:lnTo>
                      <a:pt x="1407" y="2466"/>
                    </a:lnTo>
                    <a:lnTo>
                      <a:pt x="1357" y="2475"/>
                    </a:lnTo>
                    <a:lnTo>
                      <a:pt x="1308" y="2486"/>
                    </a:lnTo>
                    <a:lnTo>
                      <a:pt x="1259" y="2495"/>
                    </a:lnTo>
                    <a:lnTo>
                      <a:pt x="1210" y="2504"/>
                    </a:lnTo>
                    <a:lnTo>
                      <a:pt x="1160" y="2513"/>
                    </a:lnTo>
                    <a:lnTo>
                      <a:pt x="1111" y="2521"/>
                    </a:lnTo>
                    <a:lnTo>
                      <a:pt x="1062" y="2529"/>
                    </a:lnTo>
                    <a:lnTo>
                      <a:pt x="1050" y="2515"/>
                    </a:lnTo>
                    <a:lnTo>
                      <a:pt x="1039" y="2501"/>
                    </a:lnTo>
                    <a:lnTo>
                      <a:pt x="1029" y="2486"/>
                    </a:lnTo>
                    <a:lnTo>
                      <a:pt x="1019" y="2472"/>
                    </a:lnTo>
                    <a:lnTo>
                      <a:pt x="1004" y="2444"/>
                    </a:lnTo>
                    <a:lnTo>
                      <a:pt x="991" y="2419"/>
                    </a:lnTo>
                    <a:lnTo>
                      <a:pt x="974" y="2381"/>
                    </a:lnTo>
                    <a:lnTo>
                      <a:pt x="967" y="2366"/>
                    </a:lnTo>
                    <a:lnTo>
                      <a:pt x="953" y="2356"/>
                    </a:lnTo>
                    <a:lnTo>
                      <a:pt x="919" y="2333"/>
                    </a:lnTo>
                    <a:lnTo>
                      <a:pt x="865" y="2295"/>
                    </a:lnTo>
                    <a:lnTo>
                      <a:pt x="797" y="2246"/>
                    </a:lnTo>
                    <a:lnTo>
                      <a:pt x="716" y="2188"/>
                    </a:lnTo>
                    <a:lnTo>
                      <a:pt x="628" y="2123"/>
                    </a:lnTo>
                    <a:lnTo>
                      <a:pt x="534" y="2053"/>
                    </a:lnTo>
                    <a:lnTo>
                      <a:pt x="438" y="1981"/>
                    </a:lnTo>
                    <a:lnTo>
                      <a:pt x="344" y="1909"/>
                    </a:lnTo>
                    <a:lnTo>
                      <a:pt x="255" y="1837"/>
                    </a:lnTo>
                    <a:lnTo>
                      <a:pt x="214" y="1804"/>
                    </a:lnTo>
                    <a:lnTo>
                      <a:pt x="174" y="1771"/>
                    </a:lnTo>
                    <a:lnTo>
                      <a:pt x="137" y="1740"/>
                    </a:lnTo>
                    <a:lnTo>
                      <a:pt x="104" y="1710"/>
                    </a:lnTo>
                    <a:lnTo>
                      <a:pt x="75" y="1682"/>
                    </a:lnTo>
                    <a:lnTo>
                      <a:pt x="51" y="1658"/>
                    </a:lnTo>
                    <a:lnTo>
                      <a:pt x="29" y="1636"/>
                    </a:lnTo>
                    <a:lnTo>
                      <a:pt x="14" y="1616"/>
                    </a:lnTo>
                    <a:lnTo>
                      <a:pt x="5" y="1600"/>
                    </a:lnTo>
                    <a:lnTo>
                      <a:pt x="0" y="1587"/>
                    </a:lnTo>
                    <a:lnTo>
                      <a:pt x="2" y="1577"/>
                    </a:lnTo>
                    <a:lnTo>
                      <a:pt x="11" y="1572"/>
                    </a:lnTo>
                    <a:lnTo>
                      <a:pt x="24" y="1570"/>
                    </a:lnTo>
                    <a:lnTo>
                      <a:pt x="40" y="1573"/>
                    </a:lnTo>
                    <a:lnTo>
                      <a:pt x="58" y="1577"/>
                    </a:lnTo>
                    <a:lnTo>
                      <a:pt x="77" y="1584"/>
                    </a:lnTo>
                    <a:lnTo>
                      <a:pt x="100" y="1595"/>
                    </a:lnTo>
                    <a:lnTo>
                      <a:pt x="123" y="1608"/>
                    </a:lnTo>
                    <a:lnTo>
                      <a:pt x="149" y="1622"/>
                    </a:lnTo>
                    <a:lnTo>
                      <a:pt x="175" y="1637"/>
                    </a:lnTo>
                    <a:lnTo>
                      <a:pt x="231" y="1673"/>
                    </a:lnTo>
                    <a:lnTo>
                      <a:pt x="289" y="1712"/>
                    </a:lnTo>
                    <a:lnTo>
                      <a:pt x="347" y="1752"/>
                    </a:lnTo>
                    <a:lnTo>
                      <a:pt x="405" y="1792"/>
                    </a:lnTo>
                    <a:lnTo>
                      <a:pt x="460" y="1828"/>
                    </a:lnTo>
                    <a:lnTo>
                      <a:pt x="510" y="1860"/>
                    </a:lnTo>
                    <a:lnTo>
                      <a:pt x="534" y="1872"/>
                    </a:lnTo>
                    <a:lnTo>
                      <a:pt x="556" y="1883"/>
                    </a:lnTo>
                    <a:lnTo>
                      <a:pt x="575" y="1891"/>
                    </a:lnTo>
                    <a:lnTo>
                      <a:pt x="594" y="1897"/>
                    </a:lnTo>
                    <a:lnTo>
                      <a:pt x="609" y="1900"/>
                    </a:lnTo>
                    <a:lnTo>
                      <a:pt x="621" y="1899"/>
                    </a:lnTo>
                    <a:lnTo>
                      <a:pt x="631" y="1896"/>
                    </a:lnTo>
                    <a:lnTo>
                      <a:pt x="638" y="1889"/>
                    </a:lnTo>
                    <a:lnTo>
                      <a:pt x="642" y="1877"/>
                    </a:lnTo>
                    <a:lnTo>
                      <a:pt x="643" y="1862"/>
                    </a:lnTo>
                    <a:lnTo>
                      <a:pt x="639" y="1841"/>
                    </a:lnTo>
                    <a:lnTo>
                      <a:pt x="634" y="1816"/>
                    </a:lnTo>
                    <a:lnTo>
                      <a:pt x="600" y="1713"/>
                    </a:lnTo>
                    <a:lnTo>
                      <a:pt x="574" y="1626"/>
                    </a:lnTo>
                    <a:lnTo>
                      <a:pt x="563" y="1589"/>
                    </a:lnTo>
                    <a:lnTo>
                      <a:pt x="557" y="1556"/>
                    </a:lnTo>
                    <a:lnTo>
                      <a:pt x="555" y="1542"/>
                    </a:lnTo>
                    <a:lnTo>
                      <a:pt x="554" y="1530"/>
                    </a:lnTo>
                    <a:lnTo>
                      <a:pt x="554" y="1519"/>
                    </a:lnTo>
                    <a:lnTo>
                      <a:pt x="555" y="1509"/>
                    </a:lnTo>
                    <a:lnTo>
                      <a:pt x="557" y="1500"/>
                    </a:lnTo>
                    <a:lnTo>
                      <a:pt x="561" y="1493"/>
                    </a:lnTo>
                    <a:lnTo>
                      <a:pt x="564" y="1488"/>
                    </a:lnTo>
                    <a:lnTo>
                      <a:pt x="571" y="1483"/>
                    </a:lnTo>
                    <a:lnTo>
                      <a:pt x="578" y="1481"/>
                    </a:lnTo>
                    <a:lnTo>
                      <a:pt x="587" y="1481"/>
                    </a:lnTo>
                    <a:lnTo>
                      <a:pt x="597" y="1482"/>
                    </a:lnTo>
                    <a:lnTo>
                      <a:pt x="609" y="1484"/>
                    </a:lnTo>
                    <a:lnTo>
                      <a:pt x="622" y="1489"/>
                    </a:lnTo>
                    <a:lnTo>
                      <a:pt x="637" y="1495"/>
                    </a:lnTo>
                    <a:lnTo>
                      <a:pt x="655" y="1503"/>
                    </a:lnTo>
                    <a:lnTo>
                      <a:pt x="673" y="1513"/>
                    </a:lnTo>
                    <a:lnTo>
                      <a:pt x="693" y="1525"/>
                    </a:lnTo>
                    <a:lnTo>
                      <a:pt x="716" y="1539"/>
                    </a:lnTo>
                    <a:lnTo>
                      <a:pt x="740" y="1554"/>
                    </a:lnTo>
                    <a:lnTo>
                      <a:pt x="767" y="1572"/>
                    </a:lnTo>
                    <a:lnTo>
                      <a:pt x="793" y="1589"/>
                    </a:lnTo>
                    <a:lnTo>
                      <a:pt x="819" y="1603"/>
                    </a:lnTo>
                    <a:lnTo>
                      <a:pt x="842" y="1614"/>
                    </a:lnTo>
                    <a:lnTo>
                      <a:pt x="865" y="1621"/>
                    </a:lnTo>
                    <a:lnTo>
                      <a:pt x="886" y="1624"/>
                    </a:lnTo>
                    <a:lnTo>
                      <a:pt x="905" y="1625"/>
                    </a:lnTo>
                    <a:lnTo>
                      <a:pt x="922" y="1623"/>
                    </a:lnTo>
                    <a:lnTo>
                      <a:pt x="940" y="1619"/>
                    </a:lnTo>
                    <a:lnTo>
                      <a:pt x="955" y="1612"/>
                    </a:lnTo>
                    <a:lnTo>
                      <a:pt x="969" y="1602"/>
                    </a:lnTo>
                    <a:lnTo>
                      <a:pt x="983" y="1590"/>
                    </a:lnTo>
                    <a:lnTo>
                      <a:pt x="995" y="1576"/>
                    </a:lnTo>
                    <a:lnTo>
                      <a:pt x="1007" y="1561"/>
                    </a:lnTo>
                    <a:lnTo>
                      <a:pt x="1017" y="1542"/>
                    </a:lnTo>
                    <a:lnTo>
                      <a:pt x="1027" y="1524"/>
                    </a:lnTo>
                    <a:lnTo>
                      <a:pt x="1036" y="1502"/>
                    </a:lnTo>
                    <a:lnTo>
                      <a:pt x="1044" y="1479"/>
                    </a:lnTo>
                    <a:lnTo>
                      <a:pt x="1051" y="1455"/>
                    </a:lnTo>
                    <a:lnTo>
                      <a:pt x="1058" y="1429"/>
                    </a:lnTo>
                    <a:lnTo>
                      <a:pt x="1064" y="1403"/>
                    </a:lnTo>
                    <a:lnTo>
                      <a:pt x="1075" y="1347"/>
                    </a:lnTo>
                    <a:lnTo>
                      <a:pt x="1083" y="1288"/>
                    </a:lnTo>
                    <a:lnTo>
                      <a:pt x="1091" y="1228"/>
                    </a:lnTo>
                    <a:lnTo>
                      <a:pt x="1098" y="1166"/>
                    </a:lnTo>
                    <a:lnTo>
                      <a:pt x="1104" y="1104"/>
                    </a:lnTo>
                    <a:lnTo>
                      <a:pt x="1110" y="1045"/>
                    </a:lnTo>
                    <a:lnTo>
                      <a:pt x="1113" y="1015"/>
                    </a:lnTo>
                    <a:lnTo>
                      <a:pt x="1118" y="987"/>
                    </a:lnTo>
                    <a:lnTo>
                      <a:pt x="1123" y="962"/>
                    </a:lnTo>
                    <a:lnTo>
                      <a:pt x="1127" y="936"/>
                    </a:lnTo>
                    <a:lnTo>
                      <a:pt x="1133" y="913"/>
                    </a:lnTo>
                    <a:lnTo>
                      <a:pt x="1139" y="891"/>
                    </a:lnTo>
                    <a:lnTo>
                      <a:pt x="1145" y="871"/>
                    </a:lnTo>
                    <a:lnTo>
                      <a:pt x="1152" y="852"/>
                    </a:lnTo>
                    <a:lnTo>
                      <a:pt x="1159" y="835"/>
                    </a:lnTo>
                    <a:lnTo>
                      <a:pt x="1167" y="820"/>
                    </a:lnTo>
                    <a:lnTo>
                      <a:pt x="1174" y="807"/>
                    </a:lnTo>
                    <a:lnTo>
                      <a:pt x="1184" y="795"/>
                    </a:lnTo>
                    <a:lnTo>
                      <a:pt x="1192" y="786"/>
                    </a:lnTo>
                    <a:lnTo>
                      <a:pt x="1200" y="778"/>
                    </a:lnTo>
                    <a:lnTo>
                      <a:pt x="1210" y="773"/>
                    </a:lnTo>
                    <a:lnTo>
                      <a:pt x="1219" y="769"/>
                    </a:lnTo>
                    <a:lnTo>
                      <a:pt x="1228" y="768"/>
                    </a:lnTo>
                    <a:lnTo>
                      <a:pt x="1239" y="769"/>
                    </a:lnTo>
                    <a:lnTo>
                      <a:pt x="1248" y="773"/>
                    </a:lnTo>
                    <a:lnTo>
                      <a:pt x="1259" y="779"/>
                    </a:lnTo>
                    <a:lnTo>
                      <a:pt x="1268" y="787"/>
                    </a:lnTo>
                    <a:lnTo>
                      <a:pt x="1279" y="797"/>
                    </a:lnTo>
                    <a:lnTo>
                      <a:pt x="1289" y="811"/>
                    </a:lnTo>
                    <a:lnTo>
                      <a:pt x="1300" y="828"/>
                    </a:lnTo>
                    <a:lnTo>
                      <a:pt x="1310" y="846"/>
                    </a:lnTo>
                    <a:lnTo>
                      <a:pt x="1321" y="867"/>
                    </a:lnTo>
                    <a:lnTo>
                      <a:pt x="1332" y="892"/>
                    </a:lnTo>
                    <a:lnTo>
                      <a:pt x="1342" y="919"/>
                    </a:lnTo>
                    <a:lnTo>
                      <a:pt x="1351" y="949"/>
                    </a:lnTo>
                    <a:lnTo>
                      <a:pt x="1362" y="982"/>
                    </a:lnTo>
                    <a:lnTo>
                      <a:pt x="1373" y="1018"/>
                    </a:lnTo>
                    <a:lnTo>
                      <a:pt x="1383" y="1056"/>
                    </a:lnTo>
                    <a:lnTo>
                      <a:pt x="1403" y="1138"/>
                    </a:lnTo>
                    <a:lnTo>
                      <a:pt x="1424" y="1218"/>
                    </a:lnTo>
                    <a:lnTo>
                      <a:pt x="1445" y="1298"/>
                    </a:lnTo>
                    <a:lnTo>
                      <a:pt x="1466" y="1375"/>
                    </a:lnTo>
                    <a:lnTo>
                      <a:pt x="1486" y="1447"/>
                    </a:lnTo>
                    <a:lnTo>
                      <a:pt x="1507" y="1516"/>
                    </a:lnTo>
                    <a:lnTo>
                      <a:pt x="1527" y="1579"/>
                    </a:lnTo>
                    <a:lnTo>
                      <a:pt x="1547" y="1635"/>
                    </a:lnTo>
                    <a:lnTo>
                      <a:pt x="1557" y="1660"/>
                    </a:lnTo>
                    <a:lnTo>
                      <a:pt x="1566" y="1684"/>
                    </a:lnTo>
                    <a:lnTo>
                      <a:pt x="1576" y="1705"/>
                    </a:lnTo>
                    <a:lnTo>
                      <a:pt x="1585" y="1723"/>
                    </a:lnTo>
                    <a:lnTo>
                      <a:pt x="1593" y="1741"/>
                    </a:lnTo>
                    <a:lnTo>
                      <a:pt x="1601" y="1755"/>
                    </a:lnTo>
                    <a:lnTo>
                      <a:pt x="1610" y="1766"/>
                    </a:lnTo>
                    <a:lnTo>
                      <a:pt x="1618" y="1774"/>
                    </a:lnTo>
                    <a:lnTo>
                      <a:pt x="1625" y="1780"/>
                    </a:lnTo>
                    <a:lnTo>
                      <a:pt x="1632" y="1784"/>
                    </a:lnTo>
                    <a:lnTo>
                      <a:pt x="1639" y="1784"/>
                    </a:lnTo>
                    <a:lnTo>
                      <a:pt x="1646" y="1780"/>
                    </a:lnTo>
                    <a:lnTo>
                      <a:pt x="1652" y="1773"/>
                    </a:lnTo>
                    <a:lnTo>
                      <a:pt x="1656" y="1764"/>
                    </a:lnTo>
                    <a:lnTo>
                      <a:pt x="1662" y="1750"/>
                    </a:lnTo>
                    <a:lnTo>
                      <a:pt x="1667" y="1733"/>
                    </a:lnTo>
                    <a:lnTo>
                      <a:pt x="1671" y="1709"/>
                    </a:lnTo>
                    <a:lnTo>
                      <a:pt x="1674" y="1679"/>
                    </a:lnTo>
                    <a:lnTo>
                      <a:pt x="1676" y="1643"/>
                    </a:lnTo>
                    <a:lnTo>
                      <a:pt x="1678" y="1600"/>
                    </a:lnTo>
                    <a:lnTo>
                      <a:pt x="1680" y="1496"/>
                    </a:lnTo>
                    <a:lnTo>
                      <a:pt x="1680" y="1375"/>
                    </a:lnTo>
                    <a:lnTo>
                      <a:pt x="1679" y="1239"/>
                    </a:lnTo>
                    <a:lnTo>
                      <a:pt x="1675" y="1094"/>
                    </a:lnTo>
                    <a:lnTo>
                      <a:pt x="1671" y="942"/>
                    </a:lnTo>
                    <a:lnTo>
                      <a:pt x="1665" y="789"/>
                    </a:lnTo>
                    <a:lnTo>
                      <a:pt x="1659" y="638"/>
                    </a:lnTo>
                    <a:lnTo>
                      <a:pt x="1653" y="494"/>
                    </a:lnTo>
                    <a:lnTo>
                      <a:pt x="1647" y="360"/>
                    </a:lnTo>
                    <a:lnTo>
                      <a:pt x="1641" y="241"/>
                    </a:lnTo>
                    <a:lnTo>
                      <a:pt x="1637" y="142"/>
                    </a:lnTo>
                    <a:lnTo>
                      <a:pt x="1633" y="65"/>
                    </a:lnTo>
                    <a:lnTo>
                      <a:pt x="1629" y="17"/>
                    </a:lnTo>
                    <a:lnTo>
                      <a:pt x="1629" y="0"/>
                    </a:lnTo>
                    <a:lnTo>
                      <a:pt x="1631" y="7"/>
                    </a:lnTo>
                    <a:lnTo>
                      <a:pt x="1637" y="28"/>
                    </a:lnTo>
                    <a:lnTo>
                      <a:pt x="1645" y="63"/>
                    </a:lnTo>
                    <a:lnTo>
                      <a:pt x="1656" y="108"/>
                    </a:lnTo>
                    <a:lnTo>
                      <a:pt x="1671" y="164"/>
                    </a:lnTo>
                    <a:lnTo>
                      <a:pt x="1687" y="228"/>
                    </a:lnTo>
                    <a:lnTo>
                      <a:pt x="1706" y="302"/>
                    </a:lnTo>
                    <a:lnTo>
                      <a:pt x="1726" y="380"/>
                    </a:lnTo>
                    <a:lnTo>
                      <a:pt x="1748" y="465"/>
                    </a:lnTo>
                    <a:lnTo>
                      <a:pt x="1770" y="553"/>
                    </a:lnTo>
                    <a:lnTo>
                      <a:pt x="1793" y="643"/>
                    </a:lnTo>
                    <a:lnTo>
                      <a:pt x="1816" y="736"/>
                    </a:lnTo>
                    <a:lnTo>
                      <a:pt x="1839" y="829"/>
                    </a:lnTo>
                    <a:lnTo>
                      <a:pt x="1863" y="921"/>
                    </a:lnTo>
                    <a:lnTo>
                      <a:pt x="1885" y="1010"/>
                    </a:lnTo>
                    <a:lnTo>
                      <a:pt x="1906" y="1096"/>
                    </a:lnTo>
                    <a:close/>
                  </a:path>
                </a:pathLst>
              </a:custGeom>
              <a:solidFill>
                <a:srgbClr val="969696"/>
              </a:solidFill>
              <a:ln w="9525">
                <a:noFill/>
                <a:round/>
                <a:headEnd/>
                <a:tailEnd/>
              </a:ln>
            </p:spPr>
            <p:txBody>
              <a:bodyPr/>
              <a:lstStyle/>
              <a:p>
                <a:endParaRPr lang="fr-FR"/>
              </a:p>
            </p:txBody>
          </p:sp>
          <p:sp>
            <p:nvSpPr>
              <p:cNvPr id="9308" name="Freeform 548"/>
              <p:cNvSpPr>
                <a:spLocks noChangeAspect="1"/>
              </p:cNvSpPr>
              <p:nvPr/>
            </p:nvSpPr>
            <p:spPr bwMode="auto">
              <a:xfrm>
                <a:off x="5155" y="3671"/>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309" name="Freeform 549"/>
              <p:cNvSpPr>
                <a:spLocks noChangeAspect="1"/>
              </p:cNvSpPr>
              <p:nvPr/>
            </p:nvSpPr>
            <p:spPr bwMode="auto">
              <a:xfrm>
                <a:off x="5317" y="3750"/>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310" name="Freeform 550"/>
              <p:cNvSpPr>
                <a:spLocks noChangeAspect="1"/>
              </p:cNvSpPr>
              <p:nvPr/>
            </p:nvSpPr>
            <p:spPr bwMode="auto">
              <a:xfrm>
                <a:off x="5033" y="2923"/>
                <a:ext cx="472" cy="846"/>
              </a:xfrm>
              <a:custGeom>
                <a:avLst/>
                <a:gdLst>
                  <a:gd name="T0" fmla="*/ 72 w 1890"/>
                  <a:gd name="T1" fmla="*/ 773 h 3387"/>
                  <a:gd name="T2" fmla="*/ 19 w 1890"/>
                  <a:gd name="T3" fmla="*/ 742 h 3387"/>
                  <a:gd name="T4" fmla="*/ 1 w 1890"/>
                  <a:gd name="T5" fmla="*/ 726 h 3387"/>
                  <a:gd name="T6" fmla="*/ 0 w 1890"/>
                  <a:gd name="T7" fmla="*/ 711 h 3387"/>
                  <a:gd name="T8" fmla="*/ 8 w 1890"/>
                  <a:gd name="T9" fmla="*/ 638 h 3387"/>
                  <a:gd name="T10" fmla="*/ 30 w 1890"/>
                  <a:gd name="T11" fmla="*/ 534 h 3387"/>
                  <a:gd name="T12" fmla="*/ 52 w 1890"/>
                  <a:gd name="T13" fmla="*/ 460 h 3387"/>
                  <a:gd name="T14" fmla="*/ 71 w 1890"/>
                  <a:gd name="T15" fmla="*/ 412 h 3387"/>
                  <a:gd name="T16" fmla="*/ 118 w 1890"/>
                  <a:gd name="T17" fmla="*/ 316 h 3387"/>
                  <a:gd name="T18" fmla="*/ 160 w 1890"/>
                  <a:gd name="T19" fmla="*/ 244 h 3387"/>
                  <a:gd name="T20" fmla="*/ 175 w 1890"/>
                  <a:gd name="T21" fmla="*/ 218 h 3387"/>
                  <a:gd name="T22" fmla="*/ 185 w 1890"/>
                  <a:gd name="T23" fmla="*/ 190 h 3387"/>
                  <a:gd name="T24" fmla="*/ 196 w 1890"/>
                  <a:gd name="T25" fmla="*/ 176 h 3387"/>
                  <a:gd name="T26" fmla="*/ 208 w 1890"/>
                  <a:gd name="T27" fmla="*/ 169 h 3387"/>
                  <a:gd name="T28" fmla="*/ 211 w 1890"/>
                  <a:gd name="T29" fmla="*/ 161 h 3387"/>
                  <a:gd name="T30" fmla="*/ 215 w 1890"/>
                  <a:gd name="T31" fmla="*/ 134 h 3387"/>
                  <a:gd name="T32" fmla="*/ 226 w 1890"/>
                  <a:gd name="T33" fmla="*/ 86 h 3387"/>
                  <a:gd name="T34" fmla="*/ 242 w 1890"/>
                  <a:gd name="T35" fmla="*/ 34 h 3387"/>
                  <a:gd name="T36" fmla="*/ 255 w 1890"/>
                  <a:gd name="T37" fmla="*/ 11 h 3387"/>
                  <a:gd name="T38" fmla="*/ 274 w 1890"/>
                  <a:gd name="T39" fmla="*/ 2 h 3387"/>
                  <a:gd name="T40" fmla="*/ 296 w 1890"/>
                  <a:gd name="T41" fmla="*/ 0 h 3387"/>
                  <a:gd name="T42" fmla="*/ 315 w 1890"/>
                  <a:gd name="T43" fmla="*/ 5 h 3387"/>
                  <a:gd name="T44" fmla="*/ 325 w 1890"/>
                  <a:gd name="T45" fmla="*/ 11 h 3387"/>
                  <a:gd name="T46" fmla="*/ 334 w 1890"/>
                  <a:gd name="T47" fmla="*/ 9 h 3387"/>
                  <a:gd name="T48" fmla="*/ 346 w 1890"/>
                  <a:gd name="T49" fmla="*/ 7 h 3387"/>
                  <a:gd name="T50" fmla="*/ 364 w 1890"/>
                  <a:gd name="T51" fmla="*/ 15 h 3387"/>
                  <a:gd name="T52" fmla="*/ 380 w 1890"/>
                  <a:gd name="T53" fmla="*/ 10 h 3387"/>
                  <a:gd name="T54" fmla="*/ 396 w 1890"/>
                  <a:gd name="T55" fmla="*/ 11 h 3387"/>
                  <a:gd name="T56" fmla="*/ 402 w 1890"/>
                  <a:gd name="T57" fmla="*/ 15 h 3387"/>
                  <a:gd name="T58" fmla="*/ 420 w 1890"/>
                  <a:gd name="T59" fmla="*/ 17 h 3387"/>
                  <a:gd name="T60" fmla="*/ 434 w 1890"/>
                  <a:gd name="T61" fmla="*/ 24 h 3387"/>
                  <a:gd name="T62" fmla="*/ 436 w 1890"/>
                  <a:gd name="T63" fmla="*/ 53 h 3387"/>
                  <a:gd name="T64" fmla="*/ 446 w 1890"/>
                  <a:gd name="T65" fmla="*/ 83 h 3387"/>
                  <a:gd name="T66" fmla="*/ 465 w 1890"/>
                  <a:gd name="T67" fmla="*/ 103 h 3387"/>
                  <a:gd name="T68" fmla="*/ 472 w 1890"/>
                  <a:gd name="T69" fmla="*/ 115 h 3387"/>
                  <a:gd name="T70" fmla="*/ 469 w 1890"/>
                  <a:gd name="T71" fmla="*/ 132 h 3387"/>
                  <a:gd name="T72" fmla="*/ 456 w 1890"/>
                  <a:gd name="T73" fmla="*/ 152 h 3387"/>
                  <a:gd name="T74" fmla="*/ 433 w 1890"/>
                  <a:gd name="T75" fmla="*/ 173 h 3387"/>
                  <a:gd name="T76" fmla="*/ 405 w 1890"/>
                  <a:gd name="T77" fmla="*/ 190 h 3387"/>
                  <a:gd name="T78" fmla="*/ 374 w 1890"/>
                  <a:gd name="T79" fmla="*/ 201 h 3387"/>
                  <a:gd name="T80" fmla="*/ 326 w 1890"/>
                  <a:gd name="T81" fmla="*/ 218 h 3387"/>
                  <a:gd name="T82" fmla="*/ 309 w 1890"/>
                  <a:gd name="T83" fmla="*/ 235 h 3387"/>
                  <a:gd name="T84" fmla="*/ 291 w 1890"/>
                  <a:gd name="T85" fmla="*/ 259 h 3387"/>
                  <a:gd name="T86" fmla="*/ 277 w 1890"/>
                  <a:gd name="T87" fmla="*/ 287 h 3387"/>
                  <a:gd name="T88" fmla="*/ 258 w 1890"/>
                  <a:gd name="T89" fmla="*/ 351 h 3387"/>
                  <a:gd name="T90" fmla="*/ 238 w 1890"/>
                  <a:gd name="T91" fmla="*/ 467 h 3387"/>
                  <a:gd name="T92" fmla="*/ 216 w 1890"/>
                  <a:gd name="T93" fmla="*/ 577 h 3387"/>
                  <a:gd name="T94" fmla="*/ 205 w 1890"/>
                  <a:gd name="T95" fmla="*/ 621 h 3387"/>
                  <a:gd name="T96" fmla="*/ 210 w 1890"/>
                  <a:gd name="T97" fmla="*/ 617 h 3387"/>
                  <a:gd name="T98" fmla="*/ 217 w 1890"/>
                  <a:gd name="T99" fmla="*/ 627 h 3387"/>
                  <a:gd name="T100" fmla="*/ 250 w 1890"/>
                  <a:gd name="T101" fmla="*/ 682 h 3387"/>
                  <a:gd name="T102" fmla="*/ 269 w 1890"/>
                  <a:gd name="T103" fmla="*/ 723 h 3387"/>
                  <a:gd name="T104" fmla="*/ 279 w 1890"/>
                  <a:gd name="T105" fmla="*/ 758 h 3387"/>
                  <a:gd name="T106" fmla="*/ 281 w 1890"/>
                  <a:gd name="T107" fmla="*/ 786 h 3387"/>
                  <a:gd name="T108" fmla="*/ 277 w 1890"/>
                  <a:gd name="T109" fmla="*/ 808 h 3387"/>
                  <a:gd name="T110" fmla="*/ 265 w 1890"/>
                  <a:gd name="T111" fmla="*/ 829 h 3387"/>
                  <a:gd name="T112" fmla="*/ 251 w 1890"/>
                  <a:gd name="T113" fmla="*/ 843 h 3387"/>
                  <a:gd name="T114" fmla="*/ 241 w 1890"/>
                  <a:gd name="T115" fmla="*/ 846 h 3387"/>
                  <a:gd name="T116" fmla="*/ 207 w 1890"/>
                  <a:gd name="T117" fmla="*/ 836 h 3387"/>
                  <a:gd name="T118" fmla="*/ 121 w 1890"/>
                  <a:gd name="T119" fmla="*/ 803 h 33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0"/>
                  <a:gd name="T181" fmla="*/ 0 h 3387"/>
                  <a:gd name="T182" fmla="*/ 1890 w 1890"/>
                  <a:gd name="T183" fmla="*/ 3387 h 33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0" h="3387">
                    <a:moveTo>
                      <a:pt x="418" y="3189"/>
                    </a:moveTo>
                    <a:lnTo>
                      <a:pt x="411" y="3157"/>
                    </a:lnTo>
                    <a:lnTo>
                      <a:pt x="394" y="3149"/>
                    </a:lnTo>
                    <a:lnTo>
                      <a:pt x="350" y="3127"/>
                    </a:lnTo>
                    <a:lnTo>
                      <a:pt x="288" y="3095"/>
                    </a:lnTo>
                    <a:lnTo>
                      <a:pt x="215" y="3056"/>
                    </a:lnTo>
                    <a:lnTo>
                      <a:pt x="177" y="3035"/>
                    </a:lnTo>
                    <a:lnTo>
                      <a:pt x="141" y="3012"/>
                    </a:lnTo>
                    <a:lnTo>
                      <a:pt x="107" y="2990"/>
                    </a:lnTo>
                    <a:lnTo>
                      <a:pt x="75" y="2969"/>
                    </a:lnTo>
                    <a:lnTo>
                      <a:pt x="48" y="2949"/>
                    </a:lnTo>
                    <a:lnTo>
                      <a:pt x="26" y="2931"/>
                    </a:lnTo>
                    <a:lnTo>
                      <a:pt x="18" y="2922"/>
                    </a:lnTo>
                    <a:lnTo>
                      <a:pt x="11" y="2913"/>
                    </a:lnTo>
                    <a:lnTo>
                      <a:pt x="6" y="2905"/>
                    </a:lnTo>
                    <a:lnTo>
                      <a:pt x="2" y="2898"/>
                    </a:lnTo>
                    <a:lnTo>
                      <a:pt x="1" y="2890"/>
                    </a:lnTo>
                    <a:lnTo>
                      <a:pt x="0" y="2878"/>
                    </a:lnTo>
                    <a:lnTo>
                      <a:pt x="0" y="2864"/>
                    </a:lnTo>
                    <a:lnTo>
                      <a:pt x="0" y="2847"/>
                    </a:lnTo>
                    <a:lnTo>
                      <a:pt x="2" y="2805"/>
                    </a:lnTo>
                    <a:lnTo>
                      <a:pt x="7" y="2752"/>
                    </a:lnTo>
                    <a:lnTo>
                      <a:pt x="14" y="2693"/>
                    </a:lnTo>
                    <a:lnTo>
                      <a:pt x="24" y="2627"/>
                    </a:lnTo>
                    <a:lnTo>
                      <a:pt x="34" y="2553"/>
                    </a:lnTo>
                    <a:lnTo>
                      <a:pt x="48" y="2475"/>
                    </a:lnTo>
                    <a:lnTo>
                      <a:pt x="63" y="2393"/>
                    </a:lnTo>
                    <a:lnTo>
                      <a:pt x="81" y="2308"/>
                    </a:lnTo>
                    <a:lnTo>
                      <a:pt x="100" y="2222"/>
                    </a:lnTo>
                    <a:lnTo>
                      <a:pt x="121" y="2136"/>
                    </a:lnTo>
                    <a:lnTo>
                      <a:pt x="143" y="2049"/>
                    </a:lnTo>
                    <a:lnTo>
                      <a:pt x="168" y="1964"/>
                    </a:lnTo>
                    <a:lnTo>
                      <a:pt x="180" y="1922"/>
                    </a:lnTo>
                    <a:lnTo>
                      <a:pt x="194" y="1883"/>
                    </a:lnTo>
                    <a:lnTo>
                      <a:pt x="207" y="1843"/>
                    </a:lnTo>
                    <a:lnTo>
                      <a:pt x="221" y="1804"/>
                    </a:lnTo>
                    <a:lnTo>
                      <a:pt x="235" y="1766"/>
                    </a:lnTo>
                    <a:lnTo>
                      <a:pt x="250" y="1728"/>
                    </a:lnTo>
                    <a:lnTo>
                      <a:pt x="266" y="1689"/>
                    </a:lnTo>
                    <a:lnTo>
                      <a:pt x="284" y="1649"/>
                    </a:lnTo>
                    <a:lnTo>
                      <a:pt x="319" y="1570"/>
                    </a:lnTo>
                    <a:lnTo>
                      <a:pt x="357" y="1492"/>
                    </a:lnTo>
                    <a:lnTo>
                      <a:pt x="395" y="1415"/>
                    </a:lnTo>
                    <a:lnTo>
                      <a:pt x="435" y="1339"/>
                    </a:lnTo>
                    <a:lnTo>
                      <a:pt x="474" y="1267"/>
                    </a:lnTo>
                    <a:lnTo>
                      <a:pt x="513" y="1198"/>
                    </a:lnTo>
                    <a:lnTo>
                      <a:pt x="549" y="1133"/>
                    </a:lnTo>
                    <a:lnTo>
                      <a:pt x="583" y="1075"/>
                    </a:lnTo>
                    <a:lnTo>
                      <a:pt x="614" y="1022"/>
                    </a:lnTo>
                    <a:lnTo>
                      <a:pt x="641" y="975"/>
                    </a:lnTo>
                    <a:lnTo>
                      <a:pt x="663" y="938"/>
                    </a:lnTo>
                    <a:lnTo>
                      <a:pt x="681" y="910"/>
                    </a:lnTo>
                    <a:lnTo>
                      <a:pt x="692" y="890"/>
                    </a:lnTo>
                    <a:lnTo>
                      <a:pt x="697" y="882"/>
                    </a:lnTo>
                    <a:lnTo>
                      <a:pt x="700" y="872"/>
                    </a:lnTo>
                    <a:lnTo>
                      <a:pt x="708" y="851"/>
                    </a:lnTo>
                    <a:lnTo>
                      <a:pt x="717" y="823"/>
                    </a:lnTo>
                    <a:lnTo>
                      <a:pt x="727" y="792"/>
                    </a:lnTo>
                    <a:lnTo>
                      <a:pt x="734" y="777"/>
                    </a:lnTo>
                    <a:lnTo>
                      <a:pt x="740" y="762"/>
                    </a:lnTo>
                    <a:lnTo>
                      <a:pt x="749" y="747"/>
                    </a:lnTo>
                    <a:lnTo>
                      <a:pt x="756" y="733"/>
                    </a:lnTo>
                    <a:lnTo>
                      <a:pt x="764" y="721"/>
                    </a:lnTo>
                    <a:lnTo>
                      <a:pt x="773" y="711"/>
                    </a:lnTo>
                    <a:lnTo>
                      <a:pt x="783" y="703"/>
                    </a:lnTo>
                    <a:lnTo>
                      <a:pt x="792" y="697"/>
                    </a:lnTo>
                    <a:lnTo>
                      <a:pt x="808" y="689"/>
                    </a:lnTo>
                    <a:lnTo>
                      <a:pt x="821" y="682"/>
                    </a:lnTo>
                    <a:lnTo>
                      <a:pt x="827" y="678"/>
                    </a:lnTo>
                    <a:lnTo>
                      <a:pt x="832" y="675"/>
                    </a:lnTo>
                    <a:lnTo>
                      <a:pt x="835" y="670"/>
                    </a:lnTo>
                    <a:lnTo>
                      <a:pt x="839" y="664"/>
                    </a:lnTo>
                    <a:lnTo>
                      <a:pt x="841" y="658"/>
                    </a:lnTo>
                    <a:lnTo>
                      <a:pt x="844" y="651"/>
                    </a:lnTo>
                    <a:lnTo>
                      <a:pt x="846" y="644"/>
                    </a:lnTo>
                    <a:lnTo>
                      <a:pt x="848" y="635"/>
                    </a:lnTo>
                    <a:lnTo>
                      <a:pt x="852" y="612"/>
                    </a:lnTo>
                    <a:lnTo>
                      <a:pt x="855" y="583"/>
                    </a:lnTo>
                    <a:lnTo>
                      <a:pt x="858" y="563"/>
                    </a:lnTo>
                    <a:lnTo>
                      <a:pt x="862" y="536"/>
                    </a:lnTo>
                    <a:lnTo>
                      <a:pt x="868" y="504"/>
                    </a:lnTo>
                    <a:lnTo>
                      <a:pt x="875" y="468"/>
                    </a:lnTo>
                    <a:lnTo>
                      <a:pt x="883" y="430"/>
                    </a:lnTo>
                    <a:lnTo>
                      <a:pt x="894" y="388"/>
                    </a:lnTo>
                    <a:lnTo>
                      <a:pt x="905" y="345"/>
                    </a:lnTo>
                    <a:lnTo>
                      <a:pt x="916" y="300"/>
                    </a:lnTo>
                    <a:lnTo>
                      <a:pt x="929" y="257"/>
                    </a:lnTo>
                    <a:lnTo>
                      <a:pt x="942" y="215"/>
                    </a:lnTo>
                    <a:lnTo>
                      <a:pt x="956" y="174"/>
                    </a:lnTo>
                    <a:lnTo>
                      <a:pt x="970" y="138"/>
                    </a:lnTo>
                    <a:lnTo>
                      <a:pt x="984" y="104"/>
                    </a:lnTo>
                    <a:lnTo>
                      <a:pt x="1000" y="76"/>
                    </a:lnTo>
                    <a:lnTo>
                      <a:pt x="1007" y="65"/>
                    </a:lnTo>
                    <a:lnTo>
                      <a:pt x="1015" y="54"/>
                    </a:lnTo>
                    <a:lnTo>
                      <a:pt x="1022" y="45"/>
                    </a:lnTo>
                    <a:lnTo>
                      <a:pt x="1029" y="38"/>
                    </a:lnTo>
                    <a:lnTo>
                      <a:pt x="1044" y="28"/>
                    </a:lnTo>
                    <a:lnTo>
                      <a:pt x="1061" y="18"/>
                    </a:lnTo>
                    <a:lnTo>
                      <a:pt x="1078" y="11"/>
                    </a:lnTo>
                    <a:lnTo>
                      <a:pt x="1096" y="7"/>
                    </a:lnTo>
                    <a:lnTo>
                      <a:pt x="1113" y="2"/>
                    </a:lnTo>
                    <a:lnTo>
                      <a:pt x="1132" y="0"/>
                    </a:lnTo>
                    <a:lnTo>
                      <a:pt x="1150" y="0"/>
                    </a:lnTo>
                    <a:lnTo>
                      <a:pt x="1169" y="0"/>
                    </a:lnTo>
                    <a:lnTo>
                      <a:pt x="1186" y="1"/>
                    </a:lnTo>
                    <a:lnTo>
                      <a:pt x="1203" y="3"/>
                    </a:lnTo>
                    <a:lnTo>
                      <a:pt x="1219" y="7"/>
                    </a:lnTo>
                    <a:lnTo>
                      <a:pt x="1234" y="11"/>
                    </a:lnTo>
                    <a:lnTo>
                      <a:pt x="1248" y="16"/>
                    </a:lnTo>
                    <a:lnTo>
                      <a:pt x="1260" y="21"/>
                    </a:lnTo>
                    <a:lnTo>
                      <a:pt x="1271" y="26"/>
                    </a:lnTo>
                    <a:lnTo>
                      <a:pt x="1280" y="33"/>
                    </a:lnTo>
                    <a:lnTo>
                      <a:pt x="1288" y="38"/>
                    </a:lnTo>
                    <a:lnTo>
                      <a:pt x="1295" y="41"/>
                    </a:lnTo>
                    <a:lnTo>
                      <a:pt x="1302" y="44"/>
                    </a:lnTo>
                    <a:lnTo>
                      <a:pt x="1309" y="44"/>
                    </a:lnTo>
                    <a:lnTo>
                      <a:pt x="1316" y="44"/>
                    </a:lnTo>
                    <a:lnTo>
                      <a:pt x="1323" y="43"/>
                    </a:lnTo>
                    <a:lnTo>
                      <a:pt x="1330" y="40"/>
                    </a:lnTo>
                    <a:lnTo>
                      <a:pt x="1337" y="38"/>
                    </a:lnTo>
                    <a:lnTo>
                      <a:pt x="1350" y="33"/>
                    </a:lnTo>
                    <a:lnTo>
                      <a:pt x="1364" y="30"/>
                    </a:lnTo>
                    <a:lnTo>
                      <a:pt x="1371" y="29"/>
                    </a:lnTo>
                    <a:lnTo>
                      <a:pt x="1380" y="29"/>
                    </a:lnTo>
                    <a:lnTo>
                      <a:pt x="1387" y="30"/>
                    </a:lnTo>
                    <a:lnTo>
                      <a:pt x="1395" y="32"/>
                    </a:lnTo>
                    <a:lnTo>
                      <a:pt x="1422" y="45"/>
                    </a:lnTo>
                    <a:lnTo>
                      <a:pt x="1442" y="55"/>
                    </a:lnTo>
                    <a:lnTo>
                      <a:pt x="1450" y="58"/>
                    </a:lnTo>
                    <a:lnTo>
                      <a:pt x="1458" y="59"/>
                    </a:lnTo>
                    <a:lnTo>
                      <a:pt x="1466" y="58"/>
                    </a:lnTo>
                    <a:lnTo>
                      <a:pt x="1477" y="54"/>
                    </a:lnTo>
                    <a:lnTo>
                      <a:pt x="1490" y="50"/>
                    </a:lnTo>
                    <a:lnTo>
                      <a:pt x="1505" y="46"/>
                    </a:lnTo>
                    <a:lnTo>
                      <a:pt x="1523" y="41"/>
                    </a:lnTo>
                    <a:lnTo>
                      <a:pt x="1540" y="39"/>
                    </a:lnTo>
                    <a:lnTo>
                      <a:pt x="1558" y="38"/>
                    </a:lnTo>
                    <a:lnTo>
                      <a:pt x="1574" y="39"/>
                    </a:lnTo>
                    <a:lnTo>
                      <a:pt x="1581" y="41"/>
                    </a:lnTo>
                    <a:lnTo>
                      <a:pt x="1587" y="44"/>
                    </a:lnTo>
                    <a:lnTo>
                      <a:pt x="1593" y="46"/>
                    </a:lnTo>
                    <a:lnTo>
                      <a:pt x="1598" y="50"/>
                    </a:lnTo>
                    <a:lnTo>
                      <a:pt x="1601" y="54"/>
                    </a:lnTo>
                    <a:lnTo>
                      <a:pt x="1606" y="58"/>
                    </a:lnTo>
                    <a:lnTo>
                      <a:pt x="1610" y="60"/>
                    </a:lnTo>
                    <a:lnTo>
                      <a:pt x="1614" y="62"/>
                    </a:lnTo>
                    <a:lnTo>
                      <a:pt x="1624" y="65"/>
                    </a:lnTo>
                    <a:lnTo>
                      <a:pt x="1634" y="66"/>
                    </a:lnTo>
                    <a:lnTo>
                      <a:pt x="1658" y="66"/>
                    </a:lnTo>
                    <a:lnTo>
                      <a:pt x="1682" y="67"/>
                    </a:lnTo>
                    <a:lnTo>
                      <a:pt x="1695" y="69"/>
                    </a:lnTo>
                    <a:lnTo>
                      <a:pt x="1708" y="74"/>
                    </a:lnTo>
                    <a:lnTo>
                      <a:pt x="1719" y="80"/>
                    </a:lnTo>
                    <a:lnTo>
                      <a:pt x="1729" y="88"/>
                    </a:lnTo>
                    <a:lnTo>
                      <a:pt x="1737" y="96"/>
                    </a:lnTo>
                    <a:lnTo>
                      <a:pt x="1743" y="106"/>
                    </a:lnTo>
                    <a:lnTo>
                      <a:pt x="1748" y="116"/>
                    </a:lnTo>
                    <a:lnTo>
                      <a:pt x="1750" y="127"/>
                    </a:lnTo>
                    <a:lnTo>
                      <a:pt x="1749" y="163"/>
                    </a:lnTo>
                    <a:lnTo>
                      <a:pt x="1746" y="213"/>
                    </a:lnTo>
                    <a:lnTo>
                      <a:pt x="1741" y="258"/>
                    </a:lnTo>
                    <a:lnTo>
                      <a:pt x="1739" y="278"/>
                    </a:lnTo>
                    <a:lnTo>
                      <a:pt x="1748" y="289"/>
                    </a:lnTo>
                    <a:lnTo>
                      <a:pt x="1772" y="317"/>
                    </a:lnTo>
                    <a:lnTo>
                      <a:pt x="1787" y="334"/>
                    </a:lnTo>
                    <a:lnTo>
                      <a:pt x="1804" y="354"/>
                    </a:lnTo>
                    <a:lnTo>
                      <a:pt x="1824" y="374"/>
                    </a:lnTo>
                    <a:lnTo>
                      <a:pt x="1844" y="392"/>
                    </a:lnTo>
                    <a:lnTo>
                      <a:pt x="1854" y="402"/>
                    </a:lnTo>
                    <a:lnTo>
                      <a:pt x="1862" y="411"/>
                    </a:lnTo>
                    <a:lnTo>
                      <a:pt x="1870" y="422"/>
                    </a:lnTo>
                    <a:lnTo>
                      <a:pt x="1876" y="431"/>
                    </a:lnTo>
                    <a:lnTo>
                      <a:pt x="1882" y="441"/>
                    </a:lnTo>
                    <a:lnTo>
                      <a:pt x="1885" y="452"/>
                    </a:lnTo>
                    <a:lnTo>
                      <a:pt x="1889" y="462"/>
                    </a:lnTo>
                    <a:lnTo>
                      <a:pt x="1890" y="474"/>
                    </a:lnTo>
                    <a:lnTo>
                      <a:pt x="1890" y="486"/>
                    </a:lnTo>
                    <a:lnTo>
                      <a:pt x="1888" y="499"/>
                    </a:lnTo>
                    <a:lnTo>
                      <a:pt x="1884" y="513"/>
                    </a:lnTo>
                    <a:lnTo>
                      <a:pt x="1879" y="527"/>
                    </a:lnTo>
                    <a:lnTo>
                      <a:pt x="1872" y="541"/>
                    </a:lnTo>
                    <a:lnTo>
                      <a:pt x="1864" y="557"/>
                    </a:lnTo>
                    <a:lnTo>
                      <a:pt x="1852" y="573"/>
                    </a:lnTo>
                    <a:lnTo>
                      <a:pt x="1840" y="592"/>
                    </a:lnTo>
                    <a:lnTo>
                      <a:pt x="1825" y="609"/>
                    </a:lnTo>
                    <a:lnTo>
                      <a:pt x="1809" y="627"/>
                    </a:lnTo>
                    <a:lnTo>
                      <a:pt x="1793" y="644"/>
                    </a:lnTo>
                    <a:lnTo>
                      <a:pt x="1774" y="662"/>
                    </a:lnTo>
                    <a:lnTo>
                      <a:pt x="1754" y="678"/>
                    </a:lnTo>
                    <a:lnTo>
                      <a:pt x="1734" y="694"/>
                    </a:lnTo>
                    <a:lnTo>
                      <a:pt x="1713" y="710"/>
                    </a:lnTo>
                    <a:lnTo>
                      <a:pt x="1692" y="724"/>
                    </a:lnTo>
                    <a:lnTo>
                      <a:pt x="1668" y="738"/>
                    </a:lnTo>
                    <a:lnTo>
                      <a:pt x="1646" y="750"/>
                    </a:lnTo>
                    <a:lnTo>
                      <a:pt x="1621" y="762"/>
                    </a:lnTo>
                    <a:lnTo>
                      <a:pt x="1598" y="774"/>
                    </a:lnTo>
                    <a:lnTo>
                      <a:pt x="1573" y="783"/>
                    </a:lnTo>
                    <a:lnTo>
                      <a:pt x="1549" y="792"/>
                    </a:lnTo>
                    <a:lnTo>
                      <a:pt x="1524" y="801"/>
                    </a:lnTo>
                    <a:lnTo>
                      <a:pt x="1499" y="806"/>
                    </a:lnTo>
                    <a:lnTo>
                      <a:pt x="1452" y="819"/>
                    </a:lnTo>
                    <a:lnTo>
                      <a:pt x="1408" y="833"/>
                    </a:lnTo>
                    <a:lnTo>
                      <a:pt x="1369" y="847"/>
                    </a:lnTo>
                    <a:lnTo>
                      <a:pt x="1335" y="861"/>
                    </a:lnTo>
                    <a:lnTo>
                      <a:pt x="1307" y="873"/>
                    </a:lnTo>
                    <a:lnTo>
                      <a:pt x="1286" y="883"/>
                    </a:lnTo>
                    <a:lnTo>
                      <a:pt x="1273" y="889"/>
                    </a:lnTo>
                    <a:lnTo>
                      <a:pt x="1268" y="892"/>
                    </a:lnTo>
                    <a:lnTo>
                      <a:pt x="1260" y="906"/>
                    </a:lnTo>
                    <a:lnTo>
                      <a:pt x="1238" y="940"/>
                    </a:lnTo>
                    <a:lnTo>
                      <a:pt x="1224" y="961"/>
                    </a:lnTo>
                    <a:lnTo>
                      <a:pt x="1207" y="985"/>
                    </a:lnTo>
                    <a:lnTo>
                      <a:pt x="1191" y="1006"/>
                    </a:lnTo>
                    <a:lnTo>
                      <a:pt x="1174" y="1026"/>
                    </a:lnTo>
                    <a:lnTo>
                      <a:pt x="1166" y="1036"/>
                    </a:lnTo>
                    <a:lnTo>
                      <a:pt x="1158" y="1048"/>
                    </a:lnTo>
                    <a:lnTo>
                      <a:pt x="1150" y="1062"/>
                    </a:lnTo>
                    <a:lnTo>
                      <a:pt x="1142" y="1077"/>
                    </a:lnTo>
                    <a:lnTo>
                      <a:pt x="1125" y="1111"/>
                    </a:lnTo>
                    <a:lnTo>
                      <a:pt x="1109" y="1149"/>
                    </a:lnTo>
                    <a:lnTo>
                      <a:pt x="1092" y="1192"/>
                    </a:lnTo>
                    <a:lnTo>
                      <a:pt x="1077" y="1240"/>
                    </a:lnTo>
                    <a:lnTo>
                      <a:pt x="1062" y="1290"/>
                    </a:lnTo>
                    <a:lnTo>
                      <a:pt x="1048" y="1343"/>
                    </a:lnTo>
                    <a:lnTo>
                      <a:pt x="1034" y="1405"/>
                    </a:lnTo>
                    <a:lnTo>
                      <a:pt x="1018" y="1482"/>
                    </a:lnTo>
                    <a:lnTo>
                      <a:pt x="1003" y="1569"/>
                    </a:lnTo>
                    <a:lnTo>
                      <a:pt x="987" y="1665"/>
                    </a:lnTo>
                    <a:lnTo>
                      <a:pt x="969" y="1766"/>
                    </a:lnTo>
                    <a:lnTo>
                      <a:pt x="952" y="1869"/>
                    </a:lnTo>
                    <a:lnTo>
                      <a:pt x="934" y="1970"/>
                    </a:lnTo>
                    <a:lnTo>
                      <a:pt x="916" y="2067"/>
                    </a:lnTo>
                    <a:lnTo>
                      <a:pt x="899" y="2155"/>
                    </a:lnTo>
                    <a:lnTo>
                      <a:pt x="882" y="2237"/>
                    </a:lnTo>
                    <a:lnTo>
                      <a:pt x="866" y="2309"/>
                    </a:lnTo>
                    <a:lnTo>
                      <a:pt x="852" y="2370"/>
                    </a:lnTo>
                    <a:lnTo>
                      <a:pt x="839" y="2419"/>
                    </a:lnTo>
                    <a:lnTo>
                      <a:pt x="830" y="2456"/>
                    </a:lnTo>
                    <a:lnTo>
                      <a:pt x="824" y="2478"/>
                    </a:lnTo>
                    <a:lnTo>
                      <a:pt x="821" y="2487"/>
                    </a:lnTo>
                    <a:lnTo>
                      <a:pt x="822" y="2485"/>
                    </a:lnTo>
                    <a:lnTo>
                      <a:pt x="826" y="2481"/>
                    </a:lnTo>
                    <a:lnTo>
                      <a:pt x="830" y="2477"/>
                    </a:lnTo>
                    <a:lnTo>
                      <a:pt x="834" y="2474"/>
                    </a:lnTo>
                    <a:lnTo>
                      <a:pt x="841" y="2470"/>
                    </a:lnTo>
                    <a:lnTo>
                      <a:pt x="849" y="2467"/>
                    </a:lnTo>
                    <a:lnTo>
                      <a:pt x="847" y="2475"/>
                    </a:lnTo>
                    <a:lnTo>
                      <a:pt x="849" y="2480"/>
                    </a:lnTo>
                    <a:lnTo>
                      <a:pt x="856" y="2490"/>
                    </a:lnTo>
                    <a:lnTo>
                      <a:pt x="868" y="2509"/>
                    </a:lnTo>
                    <a:lnTo>
                      <a:pt x="886" y="2537"/>
                    </a:lnTo>
                    <a:lnTo>
                      <a:pt x="907" y="2572"/>
                    </a:lnTo>
                    <a:lnTo>
                      <a:pt x="934" y="2616"/>
                    </a:lnTo>
                    <a:lnTo>
                      <a:pt x="966" y="2670"/>
                    </a:lnTo>
                    <a:lnTo>
                      <a:pt x="1002" y="2731"/>
                    </a:lnTo>
                    <a:lnTo>
                      <a:pt x="1021" y="2765"/>
                    </a:lnTo>
                    <a:lnTo>
                      <a:pt x="1038" y="2798"/>
                    </a:lnTo>
                    <a:lnTo>
                      <a:pt x="1054" y="2831"/>
                    </a:lnTo>
                    <a:lnTo>
                      <a:pt x="1068" y="2862"/>
                    </a:lnTo>
                    <a:lnTo>
                      <a:pt x="1079" y="2894"/>
                    </a:lnTo>
                    <a:lnTo>
                      <a:pt x="1090" y="2924"/>
                    </a:lnTo>
                    <a:lnTo>
                      <a:pt x="1099" y="2953"/>
                    </a:lnTo>
                    <a:lnTo>
                      <a:pt x="1108" y="2981"/>
                    </a:lnTo>
                    <a:lnTo>
                      <a:pt x="1113" y="3009"/>
                    </a:lnTo>
                    <a:lnTo>
                      <a:pt x="1119" y="3035"/>
                    </a:lnTo>
                    <a:lnTo>
                      <a:pt x="1123" y="3060"/>
                    </a:lnTo>
                    <a:lnTo>
                      <a:pt x="1126" y="3084"/>
                    </a:lnTo>
                    <a:lnTo>
                      <a:pt x="1127" y="3106"/>
                    </a:lnTo>
                    <a:lnTo>
                      <a:pt x="1129" y="3127"/>
                    </a:lnTo>
                    <a:lnTo>
                      <a:pt x="1127" y="3145"/>
                    </a:lnTo>
                    <a:lnTo>
                      <a:pt x="1126" y="3163"/>
                    </a:lnTo>
                    <a:lnTo>
                      <a:pt x="1124" y="3180"/>
                    </a:lnTo>
                    <a:lnTo>
                      <a:pt x="1119" y="3198"/>
                    </a:lnTo>
                    <a:lnTo>
                      <a:pt x="1115" y="3215"/>
                    </a:lnTo>
                    <a:lnTo>
                      <a:pt x="1108" y="3233"/>
                    </a:lnTo>
                    <a:lnTo>
                      <a:pt x="1100" y="3250"/>
                    </a:lnTo>
                    <a:lnTo>
                      <a:pt x="1091" y="3268"/>
                    </a:lnTo>
                    <a:lnTo>
                      <a:pt x="1082" y="3285"/>
                    </a:lnTo>
                    <a:lnTo>
                      <a:pt x="1072" y="3302"/>
                    </a:lnTo>
                    <a:lnTo>
                      <a:pt x="1062" y="3317"/>
                    </a:lnTo>
                    <a:lnTo>
                      <a:pt x="1051" y="3331"/>
                    </a:lnTo>
                    <a:lnTo>
                      <a:pt x="1039" y="3345"/>
                    </a:lnTo>
                    <a:lnTo>
                      <a:pt x="1028" y="3356"/>
                    </a:lnTo>
                    <a:lnTo>
                      <a:pt x="1017" y="3367"/>
                    </a:lnTo>
                    <a:lnTo>
                      <a:pt x="1005" y="3375"/>
                    </a:lnTo>
                    <a:lnTo>
                      <a:pt x="995" y="3382"/>
                    </a:lnTo>
                    <a:lnTo>
                      <a:pt x="984" y="3387"/>
                    </a:lnTo>
                    <a:lnTo>
                      <a:pt x="980" y="3387"/>
                    </a:lnTo>
                    <a:lnTo>
                      <a:pt x="973" y="3387"/>
                    </a:lnTo>
                    <a:lnTo>
                      <a:pt x="964" y="3386"/>
                    </a:lnTo>
                    <a:lnTo>
                      <a:pt x="954" y="3384"/>
                    </a:lnTo>
                    <a:lnTo>
                      <a:pt x="929" y="3379"/>
                    </a:lnTo>
                    <a:lnTo>
                      <a:pt x="900" y="3370"/>
                    </a:lnTo>
                    <a:lnTo>
                      <a:pt x="866" y="3359"/>
                    </a:lnTo>
                    <a:lnTo>
                      <a:pt x="827" y="3346"/>
                    </a:lnTo>
                    <a:lnTo>
                      <a:pt x="787" y="3332"/>
                    </a:lnTo>
                    <a:lnTo>
                      <a:pt x="744" y="3317"/>
                    </a:lnTo>
                    <a:lnTo>
                      <a:pt x="655" y="3283"/>
                    </a:lnTo>
                    <a:lnTo>
                      <a:pt x="567" y="3248"/>
                    </a:lnTo>
                    <a:lnTo>
                      <a:pt x="486" y="3215"/>
                    </a:lnTo>
                    <a:lnTo>
                      <a:pt x="418" y="3189"/>
                    </a:lnTo>
                    <a:close/>
                  </a:path>
                </a:pathLst>
              </a:custGeom>
              <a:solidFill>
                <a:srgbClr val="969696"/>
              </a:solidFill>
              <a:ln w="9525">
                <a:noFill/>
                <a:round/>
                <a:headEnd/>
                <a:tailEnd/>
              </a:ln>
            </p:spPr>
            <p:txBody>
              <a:bodyPr/>
              <a:lstStyle/>
              <a:p>
                <a:endParaRPr lang="fr-FR"/>
              </a:p>
            </p:txBody>
          </p:sp>
          <p:sp>
            <p:nvSpPr>
              <p:cNvPr id="9311" name="Freeform 551"/>
              <p:cNvSpPr>
                <a:spLocks noChangeAspect="1"/>
              </p:cNvSpPr>
              <p:nvPr/>
            </p:nvSpPr>
            <p:spPr bwMode="auto">
              <a:xfrm>
                <a:off x="5331" y="2967"/>
                <a:ext cx="170" cy="119"/>
              </a:xfrm>
              <a:custGeom>
                <a:avLst/>
                <a:gdLst>
                  <a:gd name="T0" fmla="*/ 132 w 680"/>
                  <a:gd name="T1" fmla="*/ 23 h 474"/>
                  <a:gd name="T2" fmla="*/ 126 w 680"/>
                  <a:gd name="T3" fmla="*/ 41 h 474"/>
                  <a:gd name="T4" fmla="*/ 126 w 680"/>
                  <a:gd name="T5" fmla="*/ 46 h 474"/>
                  <a:gd name="T6" fmla="*/ 130 w 680"/>
                  <a:gd name="T7" fmla="*/ 53 h 474"/>
                  <a:gd name="T8" fmla="*/ 137 w 680"/>
                  <a:gd name="T9" fmla="*/ 63 h 474"/>
                  <a:gd name="T10" fmla="*/ 145 w 680"/>
                  <a:gd name="T11" fmla="*/ 71 h 474"/>
                  <a:gd name="T12" fmla="*/ 157 w 680"/>
                  <a:gd name="T13" fmla="*/ 78 h 474"/>
                  <a:gd name="T14" fmla="*/ 165 w 680"/>
                  <a:gd name="T15" fmla="*/ 83 h 474"/>
                  <a:gd name="T16" fmla="*/ 170 w 680"/>
                  <a:gd name="T17" fmla="*/ 84 h 474"/>
                  <a:gd name="T18" fmla="*/ 170 w 680"/>
                  <a:gd name="T19" fmla="*/ 85 h 474"/>
                  <a:gd name="T20" fmla="*/ 166 w 680"/>
                  <a:gd name="T21" fmla="*/ 95 h 474"/>
                  <a:gd name="T22" fmla="*/ 149 w 680"/>
                  <a:gd name="T23" fmla="*/ 119 h 474"/>
                  <a:gd name="T24" fmla="*/ 145 w 680"/>
                  <a:gd name="T25" fmla="*/ 118 h 474"/>
                  <a:gd name="T26" fmla="*/ 132 w 680"/>
                  <a:gd name="T27" fmla="*/ 110 h 474"/>
                  <a:gd name="T28" fmla="*/ 111 w 680"/>
                  <a:gd name="T29" fmla="*/ 95 h 474"/>
                  <a:gd name="T30" fmla="*/ 101 w 680"/>
                  <a:gd name="T31" fmla="*/ 85 h 474"/>
                  <a:gd name="T32" fmla="*/ 90 w 680"/>
                  <a:gd name="T33" fmla="*/ 82 h 474"/>
                  <a:gd name="T34" fmla="*/ 78 w 680"/>
                  <a:gd name="T35" fmla="*/ 80 h 474"/>
                  <a:gd name="T36" fmla="*/ 52 w 680"/>
                  <a:gd name="T37" fmla="*/ 80 h 474"/>
                  <a:gd name="T38" fmla="*/ 38 w 680"/>
                  <a:gd name="T39" fmla="*/ 79 h 474"/>
                  <a:gd name="T40" fmla="*/ 27 w 680"/>
                  <a:gd name="T41" fmla="*/ 75 h 474"/>
                  <a:gd name="T42" fmla="*/ 16 w 680"/>
                  <a:gd name="T43" fmla="*/ 68 h 474"/>
                  <a:gd name="T44" fmla="*/ 6 w 680"/>
                  <a:gd name="T45" fmla="*/ 60 h 474"/>
                  <a:gd name="T46" fmla="*/ 1 w 680"/>
                  <a:gd name="T47" fmla="*/ 51 h 474"/>
                  <a:gd name="T48" fmla="*/ 0 w 680"/>
                  <a:gd name="T49" fmla="*/ 47 h 474"/>
                  <a:gd name="T50" fmla="*/ 1 w 680"/>
                  <a:gd name="T51" fmla="*/ 40 h 474"/>
                  <a:gd name="T52" fmla="*/ 6 w 680"/>
                  <a:gd name="T53" fmla="*/ 32 h 474"/>
                  <a:gd name="T54" fmla="*/ 11 w 680"/>
                  <a:gd name="T55" fmla="*/ 25 h 474"/>
                  <a:gd name="T56" fmla="*/ 21 w 680"/>
                  <a:gd name="T57" fmla="*/ 16 h 474"/>
                  <a:gd name="T58" fmla="*/ 24 w 680"/>
                  <a:gd name="T59" fmla="*/ 14 h 474"/>
                  <a:gd name="T60" fmla="*/ 31 w 680"/>
                  <a:gd name="T61" fmla="*/ 18 h 474"/>
                  <a:gd name="T62" fmla="*/ 40 w 680"/>
                  <a:gd name="T63" fmla="*/ 19 h 474"/>
                  <a:gd name="T64" fmla="*/ 45 w 680"/>
                  <a:gd name="T65" fmla="*/ 18 h 474"/>
                  <a:gd name="T66" fmla="*/ 50 w 680"/>
                  <a:gd name="T67" fmla="*/ 14 h 474"/>
                  <a:gd name="T68" fmla="*/ 55 w 680"/>
                  <a:gd name="T69" fmla="*/ 11 h 474"/>
                  <a:gd name="T70" fmla="*/ 67 w 680"/>
                  <a:gd name="T71" fmla="*/ 12 h 474"/>
                  <a:gd name="T72" fmla="*/ 73 w 680"/>
                  <a:gd name="T73" fmla="*/ 11 h 474"/>
                  <a:gd name="T74" fmla="*/ 77 w 680"/>
                  <a:gd name="T75" fmla="*/ 9 h 474"/>
                  <a:gd name="T76" fmla="*/ 80 w 680"/>
                  <a:gd name="T77" fmla="*/ 6 h 474"/>
                  <a:gd name="T78" fmla="*/ 85 w 680"/>
                  <a:gd name="T79" fmla="*/ 6 h 474"/>
                  <a:gd name="T80" fmla="*/ 91 w 680"/>
                  <a:gd name="T81" fmla="*/ 7 h 474"/>
                  <a:gd name="T82" fmla="*/ 96 w 680"/>
                  <a:gd name="T83" fmla="*/ 6 h 474"/>
                  <a:gd name="T84" fmla="*/ 108 w 680"/>
                  <a:gd name="T85" fmla="*/ 1 h 474"/>
                  <a:gd name="T86" fmla="*/ 108 w 680"/>
                  <a:gd name="T87" fmla="*/ 7 h 474"/>
                  <a:gd name="T88" fmla="*/ 107 w 680"/>
                  <a:gd name="T89" fmla="*/ 26 h 474"/>
                  <a:gd name="T90" fmla="*/ 108 w 680"/>
                  <a:gd name="T91" fmla="*/ 36 h 474"/>
                  <a:gd name="T92" fmla="*/ 110 w 680"/>
                  <a:gd name="T93" fmla="*/ 41 h 474"/>
                  <a:gd name="T94" fmla="*/ 112 w 680"/>
                  <a:gd name="T95" fmla="*/ 42 h 474"/>
                  <a:gd name="T96" fmla="*/ 121 w 680"/>
                  <a:gd name="T97" fmla="*/ 39 h 474"/>
                  <a:gd name="T98" fmla="*/ 125 w 680"/>
                  <a:gd name="T99" fmla="*/ 36 h 4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80"/>
                  <a:gd name="T151" fmla="*/ 0 h 474"/>
                  <a:gd name="T152" fmla="*/ 680 w 680"/>
                  <a:gd name="T153" fmla="*/ 474 h 4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80" h="474">
                    <a:moveTo>
                      <a:pt x="501" y="145"/>
                    </a:moveTo>
                    <a:lnTo>
                      <a:pt x="531" y="80"/>
                    </a:lnTo>
                    <a:lnTo>
                      <a:pt x="528" y="90"/>
                    </a:lnTo>
                    <a:lnTo>
                      <a:pt x="520" y="110"/>
                    </a:lnTo>
                    <a:lnTo>
                      <a:pt x="512" y="136"/>
                    </a:lnTo>
                    <a:lnTo>
                      <a:pt x="504" y="162"/>
                    </a:lnTo>
                    <a:lnTo>
                      <a:pt x="502" y="168"/>
                    </a:lnTo>
                    <a:lnTo>
                      <a:pt x="502" y="175"/>
                    </a:lnTo>
                    <a:lnTo>
                      <a:pt x="505" y="183"/>
                    </a:lnTo>
                    <a:lnTo>
                      <a:pt x="508" y="192"/>
                    </a:lnTo>
                    <a:lnTo>
                      <a:pt x="512" y="200"/>
                    </a:lnTo>
                    <a:lnTo>
                      <a:pt x="518" y="211"/>
                    </a:lnTo>
                    <a:lnTo>
                      <a:pt x="524" y="220"/>
                    </a:lnTo>
                    <a:lnTo>
                      <a:pt x="531" y="230"/>
                    </a:lnTo>
                    <a:lnTo>
                      <a:pt x="546" y="249"/>
                    </a:lnTo>
                    <a:lnTo>
                      <a:pt x="563" y="267"/>
                    </a:lnTo>
                    <a:lnTo>
                      <a:pt x="572" y="275"/>
                    </a:lnTo>
                    <a:lnTo>
                      <a:pt x="581" y="282"/>
                    </a:lnTo>
                    <a:lnTo>
                      <a:pt x="589" y="288"/>
                    </a:lnTo>
                    <a:lnTo>
                      <a:pt x="597" y="294"/>
                    </a:lnTo>
                    <a:lnTo>
                      <a:pt x="626" y="310"/>
                    </a:lnTo>
                    <a:lnTo>
                      <a:pt x="646" y="322"/>
                    </a:lnTo>
                    <a:lnTo>
                      <a:pt x="654" y="326"/>
                    </a:lnTo>
                    <a:lnTo>
                      <a:pt x="661" y="330"/>
                    </a:lnTo>
                    <a:lnTo>
                      <a:pt x="668" y="332"/>
                    </a:lnTo>
                    <a:lnTo>
                      <a:pt x="676" y="333"/>
                    </a:lnTo>
                    <a:lnTo>
                      <a:pt x="678" y="333"/>
                    </a:lnTo>
                    <a:lnTo>
                      <a:pt x="680" y="335"/>
                    </a:lnTo>
                    <a:lnTo>
                      <a:pt x="680" y="337"/>
                    </a:lnTo>
                    <a:lnTo>
                      <a:pt x="680" y="339"/>
                    </a:lnTo>
                    <a:lnTo>
                      <a:pt x="678" y="346"/>
                    </a:lnTo>
                    <a:lnTo>
                      <a:pt x="674" y="354"/>
                    </a:lnTo>
                    <a:lnTo>
                      <a:pt x="663" y="377"/>
                    </a:lnTo>
                    <a:lnTo>
                      <a:pt x="647" y="401"/>
                    </a:lnTo>
                    <a:lnTo>
                      <a:pt x="615" y="449"/>
                    </a:lnTo>
                    <a:lnTo>
                      <a:pt x="595" y="474"/>
                    </a:lnTo>
                    <a:lnTo>
                      <a:pt x="593" y="474"/>
                    </a:lnTo>
                    <a:lnTo>
                      <a:pt x="587" y="473"/>
                    </a:lnTo>
                    <a:lnTo>
                      <a:pt x="581" y="471"/>
                    </a:lnTo>
                    <a:lnTo>
                      <a:pt x="572" y="466"/>
                    </a:lnTo>
                    <a:lnTo>
                      <a:pt x="551" y="453"/>
                    </a:lnTo>
                    <a:lnTo>
                      <a:pt x="526" y="437"/>
                    </a:lnTo>
                    <a:lnTo>
                      <a:pt x="499" y="417"/>
                    </a:lnTo>
                    <a:lnTo>
                      <a:pt x="472" y="396"/>
                    </a:lnTo>
                    <a:lnTo>
                      <a:pt x="446" y="377"/>
                    </a:lnTo>
                    <a:lnTo>
                      <a:pt x="426" y="357"/>
                    </a:lnTo>
                    <a:lnTo>
                      <a:pt x="416" y="347"/>
                    </a:lnTo>
                    <a:lnTo>
                      <a:pt x="404" y="340"/>
                    </a:lnTo>
                    <a:lnTo>
                      <a:pt x="391" y="335"/>
                    </a:lnTo>
                    <a:lnTo>
                      <a:pt x="377" y="330"/>
                    </a:lnTo>
                    <a:lnTo>
                      <a:pt x="362" y="326"/>
                    </a:lnTo>
                    <a:lnTo>
                      <a:pt x="345" y="323"/>
                    </a:lnTo>
                    <a:lnTo>
                      <a:pt x="329" y="321"/>
                    </a:lnTo>
                    <a:lnTo>
                      <a:pt x="312" y="319"/>
                    </a:lnTo>
                    <a:lnTo>
                      <a:pt x="277" y="318"/>
                    </a:lnTo>
                    <a:lnTo>
                      <a:pt x="243" y="318"/>
                    </a:lnTo>
                    <a:lnTo>
                      <a:pt x="210" y="319"/>
                    </a:lnTo>
                    <a:lnTo>
                      <a:pt x="181" y="319"/>
                    </a:lnTo>
                    <a:lnTo>
                      <a:pt x="167" y="319"/>
                    </a:lnTo>
                    <a:lnTo>
                      <a:pt x="153" y="316"/>
                    </a:lnTo>
                    <a:lnTo>
                      <a:pt x="138" y="312"/>
                    </a:lnTo>
                    <a:lnTo>
                      <a:pt x="122" y="307"/>
                    </a:lnTo>
                    <a:lnTo>
                      <a:pt x="107" y="300"/>
                    </a:lnTo>
                    <a:lnTo>
                      <a:pt x="92" y="290"/>
                    </a:lnTo>
                    <a:lnTo>
                      <a:pt x="77" y="281"/>
                    </a:lnTo>
                    <a:lnTo>
                      <a:pt x="63" y="270"/>
                    </a:lnTo>
                    <a:lnTo>
                      <a:pt x="48" y="260"/>
                    </a:lnTo>
                    <a:lnTo>
                      <a:pt x="37" y="249"/>
                    </a:lnTo>
                    <a:lnTo>
                      <a:pt x="26" y="238"/>
                    </a:lnTo>
                    <a:lnTo>
                      <a:pt x="17" y="226"/>
                    </a:lnTo>
                    <a:lnTo>
                      <a:pt x="10" y="214"/>
                    </a:lnTo>
                    <a:lnTo>
                      <a:pt x="4" y="203"/>
                    </a:lnTo>
                    <a:lnTo>
                      <a:pt x="3" y="197"/>
                    </a:lnTo>
                    <a:lnTo>
                      <a:pt x="2" y="192"/>
                    </a:lnTo>
                    <a:lnTo>
                      <a:pt x="0" y="186"/>
                    </a:lnTo>
                    <a:lnTo>
                      <a:pt x="0" y="182"/>
                    </a:lnTo>
                    <a:lnTo>
                      <a:pt x="3" y="171"/>
                    </a:lnTo>
                    <a:lnTo>
                      <a:pt x="6" y="161"/>
                    </a:lnTo>
                    <a:lnTo>
                      <a:pt x="11" y="150"/>
                    </a:lnTo>
                    <a:lnTo>
                      <a:pt x="17" y="140"/>
                    </a:lnTo>
                    <a:lnTo>
                      <a:pt x="23" y="129"/>
                    </a:lnTo>
                    <a:lnTo>
                      <a:pt x="31" y="118"/>
                    </a:lnTo>
                    <a:lnTo>
                      <a:pt x="38" y="108"/>
                    </a:lnTo>
                    <a:lnTo>
                      <a:pt x="46" y="98"/>
                    </a:lnTo>
                    <a:lnTo>
                      <a:pt x="63" y="80"/>
                    </a:lnTo>
                    <a:lnTo>
                      <a:pt x="78" y="68"/>
                    </a:lnTo>
                    <a:lnTo>
                      <a:pt x="84" y="62"/>
                    </a:lnTo>
                    <a:lnTo>
                      <a:pt x="89" y="58"/>
                    </a:lnTo>
                    <a:lnTo>
                      <a:pt x="94" y="56"/>
                    </a:lnTo>
                    <a:lnTo>
                      <a:pt x="98" y="56"/>
                    </a:lnTo>
                    <a:lnTo>
                      <a:pt x="107" y="59"/>
                    </a:lnTo>
                    <a:lnTo>
                      <a:pt x="119" y="66"/>
                    </a:lnTo>
                    <a:lnTo>
                      <a:pt x="126" y="70"/>
                    </a:lnTo>
                    <a:lnTo>
                      <a:pt x="135" y="73"/>
                    </a:lnTo>
                    <a:lnTo>
                      <a:pt x="147" y="76"/>
                    </a:lnTo>
                    <a:lnTo>
                      <a:pt x="161" y="76"/>
                    </a:lnTo>
                    <a:lnTo>
                      <a:pt x="168" y="76"/>
                    </a:lnTo>
                    <a:lnTo>
                      <a:pt x="175" y="75"/>
                    </a:lnTo>
                    <a:lnTo>
                      <a:pt x="181" y="72"/>
                    </a:lnTo>
                    <a:lnTo>
                      <a:pt x="186" y="70"/>
                    </a:lnTo>
                    <a:lnTo>
                      <a:pt x="195" y="64"/>
                    </a:lnTo>
                    <a:lnTo>
                      <a:pt x="201" y="57"/>
                    </a:lnTo>
                    <a:lnTo>
                      <a:pt x="208" y="45"/>
                    </a:lnTo>
                    <a:lnTo>
                      <a:pt x="210" y="40"/>
                    </a:lnTo>
                    <a:lnTo>
                      <a:pt x="222" y="43"/>
                    </a:lnTo>
                    <a:lnTo>
                      <a:pt x="251" y="49"/>
                    </a:lnTo>
                    <a:lnTo>
                      <a:pt x="260" y="49"/>
                    </a:lnTo>
                    <a:lnTo>
                      <a:pt x="268" y="49"/>
                    </a:lnTo>
                    <a:lnTo>
                      <a:pt x="276" y="49"/>
                    </a:lnTo>
                    <a:lnTo>
                      <a:pt x="284" y="48"/>
                    </a:lnTo>
                    <a:lnTo>
                      <a:pt x="291" y="45"/>
                    </a:lnTo>
                    <a:lnTo>
                      <a:pt x="298" y="43"/>
                    </a:lnTo>
                    <a:lnTo>
                      <a:pt x="304" y="38"/>
                    </a:lnTo>
                    <a:lnTo>
                      <a:pt x="309" y="34"/>
                    </a:lnTo>
                    <a:lnTo>
                      <a:pt x="312" y="28"/>
                    </a:lnTo>
                    <a:lnTo>
                      <a:pt x="316" y="24"/>
                    </a:lnTo>
                    <a:lnTo>
                      <a:pt x="321" y="22"/>
                    </a:lnTo>
                    <a:lnTo>
                      <a:pt x="324" y="21"/>
                    </a:lnTo>
                    <a:lnTo>
                      <a:pt x="333" y="21"/>
                    </a:lnTo>
                    <a:lnTo>
                      <a:pt x="342" y="23"/>
                    </a:lnTo>
                    <a:lnTo>
                      <a:pt x="351" y="26"/>
                    </a:lnTo>
                    <a:lnTo>
                      <a:pt x="362" y="28"/>
                    </a:lnTo>
                    <a:lnTo>
                      <a:pt x="366" y="29"/>
                    </a:lnTo>
                    <a:lnTo>
                      <a:pt x="372" y="28"/>
                    </a:lnTo>
                    <a:lnTo>
                      <a:pt x="377" y="27"/>
                    </a:lnTo>
                    <a:lnTo>
                      <a:pt x="383" y="24"/>
                    </a:lnTo>
                    <a:lnTo>
                      <a:pt x="404" y="14"/>
                    </a:lnTo>
                    <a:lnTo>
                      <a:pt x="421" y="7"/>
                    </a:lnTo>
                    <a:lnTo>
                      <a:pt x="433" y="2"/>
                    </a:lnTo>
                    <a:lnTo>
                      <a:pt x="438" y="0"/>
                    </a:lnTo>
                    <a:lnTo>
                      <a:pt x="437" y="8"/>
                    </a:lnTo>
                    <a:lnTo>
                      <a:pt x="434" y="27"/>
                    </a:lnTo>
                    <a:lnTo>
                      <a:pt x="431" y="55"/>
                    </a:lnTo>
                    <a:lnTo>
                      <a:pt x="429" y="86"/>
                    </a:lnTo>
                    <a:lnTo>
                      <a:pt x="427" y="103"/>
                    </a:lnTo>
                    <a:lnTo>
                      <a:pt x="427" y="118"/>
                    </a:lnTo>
                    <a:lnTo>
                      <a:pt x="429" y="132"/>
                    </a:lnTo>
                    <a:lnTo>
                      <a:pt x="431" y="143"/>
                    </a:lnTo>
                    <a:lnTo>
                      <a:pt x="433" y="154"/>
                    </a:lnTo>
                    <a:lnTo>
                      <a:pt x="438" y="162"/>
                    </a:lnTo>
                    <a:lnTo>
                      <a:pt x="440" y="164"/>
                    </a:lnTo>
                    <a:lnTo>
                      <a:pt x="443" y="167"/>
                    </a:lnTo>
                    <a:lnTo>
                      <a:pt x="446" y="167"/>
                    </a:lnTo>
                    <a:lnTo>
                      <a:pt x="450" y="167"/>
                    </a:lnTo>
                    <a:lnTo>
                      <a:pt x="464" y="164"/>
                    </a:lnTo>
                    <a:lnTo>
                      <a:pt x="475" y="161"/>
                    </a:lnTo>
                    <a:lnTo>
                      <a:pt x="485" y="157"/>
                    </a:lnTo>
                    <a:lnTo>
                      <a:pt x="492" y="153"/>
                    </a:lnTo>
                    <a:lnTo>
                      <a:pt x="499" y="147"/>
                    </a:lnTo>
                    <a:lnTo>
                      <a:pt x="501" y="145"/>
                    </a:lnTo>
                    <a:close/>
                  </a:path>
                </a:pathLst>
              </a:custGeom>
              <a:solidFill>
                <a:srgbClr val="969696"/>
              </a:solidFill>
              <a:ln w="9525">
                <a:noFill/>
                <a:round/>
                <a:headEnd/>
                <a:tailEnd/>
              </a:ln>
            </p:spPr>
            <p:txBody>
              <a:bodyPr/>
              <a:lstStyle/>
              <a:p>
                <a:endParaRPr lang="fr-FR"/>
              </a:p>
            </p:txBody>
          </p:sp>
          <p:sp>
            <p:nvSpPr>
              <p:cNvPr id="9312" name="Freeform 552"/>
              <p:cNvSpPr>
                <a:spLocks noChangeAspect="1"/>
              </p:cNvSpPr>
              <p:nvPr/>
            </p:nvSpPr>
            <p:spPr bwMode="auto">
              <a:xfrm>
                <a:off x="5033" y="3344"/>
                <a:ext cx="281" cy="425"/>
              </a:xfrm>
              <a:custGeom>
                <a:avLst/>
                <a:gdLst>
                  <a:gd name="T0" fmla="*/ 87 w 1127"/>
                  <a:gd name="T1" fmla="*/ 360 h 1700"/>
                  <a:gd name="T2" fmla="*/ 35 w 1127"/>
                  <a:gd name="T3" fmla="*/ 331 h 1700"/>
                  <a:gd name="T4" fmla="*/ 6 w 1127"/>
                  <a:gd name="T5" fmla="*/ 311 h 1700"/>
                  <a:gd name="T6" fmla="*/ 0 w 1127"/>
                  <a:gd name="T7" fmla="*/ 303 h 1700"/>
                  <a:gd name="T8" fmla="*/ 0 w 1127"/>
                  <a:gd name="T9" fmla="*/ 290 h 1700"/>
                  <a:gd name="T10" fmla="*/ 6 w 1127"/>
                  <a:gd name="T11" fmla="*/ 235 h 1700"/>
                  <a:gd name="T12" fmla="*/ 20 w 1127"/>
                  <a:gd name="T13" fmla="*/ 155 h 1700"/>
                  <a:gd name="T14" fmla="*/ 42 w 1127"/>
                  <a:gd name="T15" fmla="*/ 69 h 1700"/>
                  <a:gd name="T16" fmla="*/ 55 w 1127"/>
                  <a:gd name="T17" fmla="*/ 29 h 1700"/>
                  <a:gd name="T18" fmla="*/ 67 w 1127"/>
                  <a:gd name="T19" fmla="*/ 0 h 1700"/>
                  <a:gd name="T20" fmla="*/ 64 w 1127"/>
                  <a:gd name="T21" fmla="*/ 23 h 1700"/>
                  <a:gd name="T22" fmla="*/ 59 w 1127"/>
                  <a:gd name="T23" fmla="*/ 51 h 1700"/>
                  <a:gd name="T24" fmla="*/ 59 w 1127"/>
                  <a:gd name="T25" fmla="*/ 80 h 1700"/>
                  <a:gd name="T26" fmla="*/ 65 w 1127"/>
                  <a:gd name="T27" fmla="*/ 97 h 1700"/>
                  <a:gd name="T28" fmla="*/ 74 w 1127"/>
                  <a:gd name="T29" fmla="*/ 103 h 1700"/>
                  <a:gd name="T30" fmla="*/ 82 w 1127"/>
                  <a:gd name="T31" fmla="*/ 100 h 1700"/>
                  <a:gd name="T32" fmla="*/ 85 w 1127"/>
                  <a:gd name="T33" fmla="*/ 99 h 1700"/>
                  <a:gd name="T34" fmla="*/ 99 w 1127"/>
                  <a:gd name="T35" fmla="*/ 120 h 1700"/>
                  <a:gd name="T36" fmla="*/ 113 w 1127"/>
                  <a:gd name="T37" fmla="*/ 139 h 1700"/>
                  <a:gd name="T38" fmla="*/ 128 w 1127"/>
                  <a:gd name="T39" fmla="*/ 151 h 1700"/>
                  <a:gd name="T40" fmla="*/ 145 w 1127"/>
                  <a:gd name="T41" fmla="*/ 164 h 1700"/>
                  <a:gd name="T42" fmla="*/ 167 w 1127"/>
                  <a:gd name="T43" fmla="*/ 173 h 1700"/>
                  <a:gd name="T44" fmla="*/ 186 w 1127"/>
                  <a:gd name="T45" fmla="*/ 176 h 1700"/>
                  <a:gd name="T46" fmla="*/ 200 w 1127"/>
                  <a:gd name="T47" fmla="*/ 174 h 1700"/>
                  <a:gd name="T48" fmla="*/ 210 w 1127"/>
                  <a:gd name="T49" fmla="*/ 167 h 1700"/>
                  <a:gd name="T50" fmla="*/ 207 w 1127"/>
                  <a:gd name="T51" fmla="*/ 190 h 1700"/>
                  <a:gd name="T52" fmla="*/ 206 w 1127"/>
                  <a:gd name="T53" fmla="*/ 199 h 1700"/>
                  <a:gd name="T54" fmla="*/ 212 w 1127"/>
                  <a:gd name="T55" fmla="*/ 195 h 1700"/>
                  <a:gd name="T56" fmla="*/ 210 w 1127"/>
                  <a:gd name="T57" fmla="*/ 208 h 1700"/>
                  <a:gd name="T58" fmla="*/ 206 w 1127"/>
                  <a:gd name="T59" fmla="*/ 230 h 1700"/>
                  <a:gd name="T60" fmla="*/ 200 w 1127"/>
                  <a:gd name="T61" fmla="*/ 251 h 1700"/>
                  <a:gd name="T62" fmla="*/ 187 w 1127"/>
                  <a:gd name="T63" fmla="*/ 268 h 1700"/>
                  <a:gd name="T64" fmla="*/ 163 w 1127"/>
                  <a:gd name="T65" fmla="*/ 290 h 1700"/>
                  <a:gd name="T66" fmla="*/ 151 w 1127"/>
                  <a:gd name="T67" fmla="*/ 304 h 1700"/>
                  <a:gd name="T68" fmla="*/ 143 w 1127"/>
                  <a:gd name="T69" fmla="*/ 319 h 1700"/>
                  <a:gd name="T70" fmla="*/ 145 w 1127"/>
                  <a:gd name="T71" fmla="*/ 323 h 1700"/>
                  <a:gd name="T72" fmla="*/ 150 w 1127"/>
                  <a:gd name="T73" fmla="*/ 326 h 1700"/>
                  <a:gd name="T74" fmla="*/ 174 w 1127"/>
                  <a:gd name="T75" fmla="*/ 331 h 1700"/>
                  <a:gd name="T76" fmla="*/ 211 w 1127"/>
                  <a:gd name="T77" fmla="*/ 332 h 1700"/>
                  <a:gd name="T78" fmla="*/ 237 w 1127"/>
                  <a:gd name="T79" fmla="*/ 330 h 1700"/>
                  <a:gd name="T80" fmla="*/ 255 w 1127"/>
                  <a:gd name="T81" fmla="*/ 325 h 1700"/>
                  <a:gd name="T82" fmla="*/ 269 w 1127"/>
                  <a:gd name="T83" fmla="*/ 318 h 1700"/>
                  <a:gd name="T84" fmla="*/ 278 w 1127"/>
                  <a:gd name="T85" fmla="*/ 331 h 1700"/>
                  <a:gd name="T86" fmla="*/ 281 w 1127"/>
                  <a:gd name="T87" fmla="*/ 358 h 1700"/>
                  <a:gd name="T88" fmla="*/ 279 w 1127"/>
                  <a:gd name="T89" fmla="*/ 378 h 1700"/>
                  <a:gd name="T90" fmla="*/ 272 w 1127"/>
                  <a:gd name="T91" fmla="*/ 395 h 1700"/>
                  <a:gd name="T92" fmla="*/ 262 w 1127"/>
                  <a:gd name="T93" fmla="*/ 411 h 1700"/>
                  <a:gd name="T94" fmla="*/ 251 w 1127"/>
                  <a:gd name="T95" fmla="*/ 422 h 1700"/>
                  <a:gd name="T96" fmla="*/ 243 w 1127"/>
                  <a:gd name="T97" fmla="*/ 425 h 1700"/>
                  <a:gd name="T98" fmla="*/ 224 w 1127"/>
                  <a:gd name="T99" fmla="*/ 421 h 1700"/>
                  <a:gd name="T100" fmla="*/ 186 w 1127"/>
                  <a:gd name="T101" fmla="*/ 408 h 1700"/>
                  <a:gd name="T102" fmla="*/ 104 w 1127"/>
                  <a:gd name="T103" fmla="*/ 376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313" name="Freeform 553"/>
              <p:cNvSpPr>
                <a:spLocks noChangeAspect="1"/>
              </p:cNvSpPr>
              <p:nvPr/>
            </p:nvSpPr>
            <p:spPr bwMode="auto">
              <a:xfrm>
                <a:off x="5034" y="3642"/>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314" name="Freeform 554"/>
              <p:cNvSpPr>
                <a:spLocks noChangeAspect="1"/>
              </p:cNvSpPr>
              <p:nvPr/>
            </p:nvSpPr>
            <p:spPr bwMode="auto">
              <a:xfrm>
                <a:off x="5298" y="2923"/>
                <a:ext cx="169" cy="46"/>
              </a:xfrm>
              <a:custGeom>
                <a:avLst/>
                <a:gdLst>
                  <a:gd name="T0" fmla="*/ 8 w 679"/>
                  <a:gd name="T1" fmla="*/ 2 h 184"/>
                  <a:gd name="T2" fmla="*/ 20 w 679"/>
                  <a:gd name="T3" fmla="*/ 0 h 184"/>
                  <a:gd name="T4" fmla="*/ 31 w 679"/>
                  <a:gd name="T5" fmla="*/ 0 h 184"/>
                  <a:gd name="T6" fmla="*/ 42 w 679"/>
                  <a:gd name="T7" fmla="*/ 3 h 184"/>
                  <a:gd name="T8" fmla="*/ 51 w 679"/>
                  <a:gd name="T9" fmla="*/ 6 h 184"/>
                  <a:gd name="T10" fmla="*/ 56 w 679"/>
                  <a:gd name="T11" fmla="*/ 10 h 184"/>
                  <a:gd name="T12" fmla="*/ 62 w 679"/>
                  <a:gd name="T13" fmla="*/ 11 h 184"/>
                  <a:gd name="T14" fmla="*/ 67 w 679"/>
                  <a:gd name="T15" fmla="*/ 10 h 184"/>
                  <a:gd name="T16" fmla="*/ 75 w 679"/>
                  <a:gd name="T17" fmla="*/ 7 h 184"/>
                  <a:gd name="T18" fmla="*/ 81 w 679"/>
                  <a:gd name="T19" fmla="*/ 7 h 184"/>
                  <a:gd name="T20" fmla="*/ 95 w 679"/>
                  <a:gd name="T21" fmla="*/ 14 h 184"/>
                  <a:gd name="T22" fmla="*/ 101 w 679"/>
                  <a:gd name="T23" fmla="*/ 14 h 184"/>
                  <a:gd name="T24" fmla="*/ 111 w 679"/>
                  <a:gd name="T25" fmla="*/ 12 h 184"/>
                  <a:gd name="T26" fmla="*/ 124 w 679"/>
                  <a:gd name="T27" fmla="*/ 10 h 184"/>
                  <a:gd name="T28" fmla="*/ 131 w 679"/>
                  <a:gd name="T29" fmla="*/ 11 h 184"/>
                  <a:gd name="T30" fmla="*/ 134 w 679"/>
                  <a:gd name="T31" fmla="*/ 13 h 184"/>
                  <a:gd name="T32" fmla="*/ 138 w 679"/>
                  <a:gd name="T33" fmla="*/ 15 h 184"/>
                  <a:gd name="T34" fmla="*/ 149 w 679"/>
                  <a:gd name="T35" fmla="*/ 17 h 184"/>
                  <a:gd name="T36" fmla="*/ 159 w 679"/>
                  <a:gd name="T37" fmla="*/ 18 h 184"/>
                  <a:gd name="T38" fmla="*/ 165 w 679"/>
                  <a:gd name="T39" fmla="*/ 21 h 184"/>
                  <a:gd name="T40" fmla="*/ 169 w 679"/>
                  <a:gd name="T41" fmla="*/ 25 h 184"/>
                  <a:gd name="T42" fmla="*/ 168 w 679"/>
                  <a:gd name="T43" fmla="*/ 36 h 184"/>
                  <a:gd name="T44" fmla="*/ 167 w 679"/>
                  <a:gd name="T45" fmla="*/ 41 h 184"/>
                  <a:gd name="T46" fmla="*/ 164 w 679"/>
                  <a:gd name="T47" fmla="*/ 44 h 184"/>
                  <a:gd name="T48" fmla="*/ 161 w 679"/>
                  <a:gd name="T49" fmla="*/ 46 h 184"/>
                  <a:gd name="T50" fmla="*/ 157 w 679"/>
                  <a:gd name="T51" fmla="*/ 45 h 184"/>
                  <a:gd name="T52" fmla="*/ 151 w 679"/>
                  <a:gd name="T53" fmla="*/ 39 h 184"/>
                  <a:gd name="T54" fmla="*/ 144 w 679"/>
                  <a:gd name="T55" fmla="*/ 27 h 184"/>
                  <a:gd name="T56" fmla="*/ 142 w 679"/>
                  <a:gd name="T57" fmla="*/ 28 h 184"/>
                  <a:gd name="T58" fmla="*/ 137 w 679"/>
                  <a:gd name="T59" fmla="*/ 34 h 184"/>
                  <a:gd name="T60" fmla="*/ 131 w 679"/>
                  <a:gd name="T61" fmla="*/ 37 h 184"/>
                  <a:gd name="T62" fmla="*/ 125 w 679"/>
                  <a:gd name="T63" fmla="*/ 37 h 184"/>
                  <a:gd name="T64" fmla="*/ 120 w 679"/>
                  <a:gd name="T65" fmla="*/ 36 h 184"/>
                  <a:gd name="T66" fmla="*/ 112 w 679"/>
                  <a:gd name="T67" fmla="*/ 31 h 184"/>
                  <a:gd name="T68" fmla="*/ 110 w 679"/>
                  <a:gd name="T69" fmla="*/ 28 h 184"/>
                  <a:gd name="T70" fmla="*/ 109 w 679"/>
                  <a:gd name="T71" fmla="*/ 27 h 184"/>
                  <a:gd name="T72" fmla="*/ 106 w 679"/>
                  <a:gd name="T73" fmla="*/ 29 h 184"/>
                  <a:gd name="T74" fmla="*/ 100 w 679"/>
                  <a:gd name="T75" fmla="*/ 36 h 184"/>
                  <a:gd name="T76" fmla="*/ 92 w 679"/>
                  <a:gd name="T77" fmla="*/ 39 h 184"/>
                  <a:gd name="T78" fmla="*/ 86 w 679"/>
                  <a:gd name="T79" fmla="*/ 38 h 184"/>
                  <a:gd name="T80" fmla="*/ 79 w 679"/>
                  <a:gd name="T81" fmla="*/ 34 h 184"/>
                  <a:gd name="T82" fmla="*/ 64 w 679"/>
                  <a:gd name="T83" fmla="*/ 21 h 184"/>
                  <a:gd name="T84" fmla="*/ 62 w 679"/>
                  <a:gd name="T85" fmla="*/ 23 h 184"/>
                  <a:gd name="T86" fmla="*/ 58 w 679"/>
                  <a:gd name="T87" fmla="*/ 32 h 184"/>
                  <a:gd name="T88" fmla="*/ 55 w 679"/>
                  <a:gd name="T89" fmla="*/ 37 h 184"/>
                  <a:gd name="T90" fmla="*/ 50 w 679"/>
                  <a:gd name="T91" fmla="*/ 40 h 184"/>
                  <a:gd name="T92" fmla="*/ 41 w 679"/>
                  <a:gd name="T93" fmla="*/ 38 h 184"/>
                  <a:gd name="T94" fmla="*/ 30 w 679"/>
                  <a:gd name="T95" fmla="*/ 32 h 184"/>
                  <a:gd name="T96" fmla="*/ 18 w 679"/>
                  <a:gd name="T97" fmla="*/ 23 h 184"/>
                  <a:gd name="T98" fmla="*/ 1 w 679"/>
                  <a:gd name="T99" fmla="*/ 7 h 184"/>
                  <a:gd name="T100" fmla="*/ 1 w 679"/>
                  <a:gd name="T101" fmla="*/ 4 h 1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9"/>
                  <a:gd name="T154" fmla="*/ 0 h 184"/>
                  <a:gd name="T155" fmla="*/ 679 w 679"/>
                  <a:gd name="T156" fmla="*/ 184 h 1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9" h="184">
                    <a:moveTo>
                      <a:pt x="3" y="17"/>
                    </a:moveTo>
                    <a:lnTo>
                      <a:pt x="18" y="11"/>
                    </a:lnTo>
                    <a:lnTo>
                      <a:pt x="34" y="7"/>
                    </a:lnTo>
                    <a:lnTo>
                      <a:pt x="49" y="3"/>
                    </a:lnTo>
                    <a:lnTo>
                      <a:pt x="65" y="1"/>
                    </a:lnTo>
                    <a:lnTo>
                      <a:pt x="81" y="0"/>
                    </a:lnTo>
                    <a:lnTo>
                      <a:pt x="96" y="0"/>
                    </a:lnTo>
                    <a:lnTo>
                      <a:pt x="112" y="0"/>
                    </a:lnTo>
                    <a:lnTo>
                      <a:pt x="126" y="1"/>
                    </a:lnTo>
                    <a:lnTo>
                      <a:pt x="142" y="3"/>
                    </a:lnTo>
                    <a:lnTo>
                      <a:pt x="156" y="7"/>
                    </a:lnTo>
                    <a:lnTo>
                      <a:pt x="169" y="10"/>
                    </a:lnTo>
                    <a:lnTo>
                      <a:pt x="181" y="14"/>
                    </a:lnTo>
                    <a:lnTo>
                      <a:pt x="192" y="18"/>
                    </a:lnTo>
                    <a:lnTo>
                      <a:pt x="203" y="23"/>
                    </a:lnTo>
                    <a:lnTo>
                      <a:pt x="212" y="28"/>
                    </a:lnTo>
                    <a:lnTo>
                      <a:pt x="219" y="33"/>
                    </a:lnTo>
                    <a:lnTo>
                      <a:pt x="227" y="38"/>
                    </a:lnTo>
                    <a:lnTo>
                      <a:pt x="234" y="41"/>
                    </a:lnTo>
                    <a:lnTo>
                      <a:pt x="241" y="44"/>
                    </a:lnTo>
                    <a:lnTo>
                      <a:pt x="248" y="44"/>
                    </a:lnTo>
                    <a:lnTo>
                      <a:pt x="255" y="44"/>
                    </a:lnTo>
                    <a:lnTo>
                      <a:pt x="262" y="43"/>
                    </a:lnTo>
                    <a:lnTo>
                      <a:pt x="269" y="40"/>
                    </a:lnTo>
                    <a:lnTo>
                      <a:pt x="276" y="38"/>
                    </a:lnTo>
                    <a:lnTo>
                      <a:pt x="289" y="33"/>
                    </a:lnTo>
                    <a:lnTo>
                      <a:pt x="303" y="30"/>
                    </a:lnTo>
                    <a:lnTo>
                      <a:pt x="310" y="29"/>
                    </a:lnTo>
                    <a:lnTo>
                      <a:pt x="319" y="29"/>
                    </a:lnTo>
                    <a:lnTo>
                      <a:pt x="326" y="30"/>
                    </a:lnTo>
                    <a:lnTo>
                      <a:pt x="334" y="32"/>
                    </a:lnTo>
                    <a:lnTo>
                      <a:pt x="361" y="45"/>
                    </a:lnTo>
                    <a:lnTo>
                      <a:pt x="381" y="55"/>
                    </a:lnTo>
                    <a:lnTo>
                      <a:pt x="389" y="58"/>
                    </a:lnTo>
                    <a:lnTo>
                      <a:pt x="397" y="59"/>
                    </a:lnTo>
                    <a:lnTo>
                      <a:pt x="405" y="58"/>
                    </a:lnTo>
                    <a:lnTo>
                      <a:pt x="416" y="54"/>
                    </a:lnTo>
                    <a:lnTo>
                      <a:pt x="429" y="50"/>
                    </a:lnTo>
                    <a:lnTo>
                      <a:pt x="444" y="46"/>
                    </a:lnTo>
                    <a:lnTo>
                      <a:pt x="462" y="41"/>
                    </a:lnTo>
                    <a:lnTo>
                      <a:pt x="479" y="39"/>
                    </a:lnTo>
                    <a:lnTo>
                      <a:pt x="497" y="38"/>
                    </a:lnTo>
                    <a:lnTo>
                      <a:pt x="513" y="39"/>
                    </a:lnTo>
                    <a:lnTo>
                      <a:pt x="520" y="41"/>
                    </a:lnTo>
                    <a:lnTo>
                      <a:pt x="526" y="44"/>
                    </a:lnTo>
                    <a:lnTo>
                      <a:pt x="532" y="46"/>
                    </a:lnTo>
                    <a:lnTo>
                      <a:pt x="537" y="50"/>
                    </a:lnTo>
                    <a:lnTo>
                      <a:pt x="540" y="54"/>
                    </a:lnTo>
                    <a:lnTo>
                      <a:pt x="545" y="58"/>
                    </a:lnTo>
                    <a:lnTo>
                      <a:pt x="549" y="60"/>
                    </a:lnTo>
                    <a:lnTo>
                      <a:pt x="553" y="62"/>
                    </a:lnTo>
                    <a:lnTo>
                      <a:pt x="563" y="65"/>
                    </a:lnTo>
                    <a:lnTo>
                      <a:pt x="573" y="66"/>
                    </a:lnTo>
                    <a:lnTo>
                      <a:pt x="597" y="66"/>
                    </a:lnTo>
                    <a:lnTo>
                      <a:pt x="621" y="67"/>
                    </a:lnTo>
                    <a:lnTo>
                      <a:pt x="631" y="68"/>
                    </a:lnTo>
                    <a:lnTo>
                      <a:pt x="639" y="71"/>
                    </a:lnTo>
                    <a:lnTo>
                      <a:pt x="646" y="74"/>
                    </a:lnTo>
                    <a:lnTo>
                      <a:pt x="654" y="78"/>
                    </a:lnTo>
                    <a:lnTo>
                      <a:pt x="661" y="82"/>
                    </a:lnTo>
                    <a:lnTo>
                      <a:pt x="667" y="88"/>
                    </a:lnTo>
                    <a:lnTo>
                      <a:pt x="673" y="93"/>
                    </a:lnTo>
                    <a:lnTo>
                      <a:pt x="679" y="99"/>
                    </a:lnTo>
                    <a:lnTo>
                      <a:pt x="679" y="117"/>
                    </a:lnTo>
                    <a:lnTo>
                      <a:pt x="678" y="135"/>
                    </a:lnTo>
                    <a:lnTo>
                      <a:pt x="676" y="142"/>
                    </a:lnTo>
                    <a:lnTo>
                      <a:pt x="674" y="150"/>
                    </a:lnTo>
                    <a:lnTo>
                      <a:pt x="672" y="157"/>
                    </a:lnTo>
                    <a:lnTo>
                      <a:pt x="669" y="163"/>
                    </a:lnTo>
                    <a:lnTo>
                      <a:pt x="666" y="169"/>
                    </a:lnTo>
                    <a:lnTo>
                      <a:pt x="662" y="173"/>
                    </a:lnTo>
                    <a:lnTo>
                      <a:pt x="659" y="177"/>
                    </a:lnTo>
                    <a:lnTo>
                      <a:pt x="654" y="180"/>
                    </a:lnTo>
                    <a:lnTo>
                      <a:pt x="650" y="183"/>
                    </a:lnTo>
                    <a:lnTo>
                      <a:pt x="645" y="184"/>
                    </a:lnTo>
                    <a:lnTo>
                      <a:pt x="640" y="183"/>
                    </a:lnTo>
                    <a:lnTo>
                      <a:pt x="634" y="181"/>
                    </a:lnTo>
                    <a:lnTo>
                      <a:pt x="630" y="178"/>
                    </a:lnTo>
                    <a:lnTo>
                      <a:pt x="624" y="172"/>
                    </a:lnTo>
                    <a:lnTo>
                      <a:pt x="615" y="164"/>
                    </a:lnTo>
                    <a:lnTo>
                      <a:pt x="608" y="155"/>
                    </a:lnTo>
                    <a:lnTo>
                      <a:pt x="593" y="134"/>
                    </a:lnTo>
                    <a:lnTo>
                      <a:pt x="581" y="115"/>
                    </a:lnTo>
                    <a:lnTo>
                      <a:pt x="578" y="109"/>
                    </a:lnTo>
                    <a:lnTo>
                      <a:pt x="576" y="108"/>
                    </a:lnTo>
                    <a:lnTo>
                      <a:pt x="573" y="109"/>
                    </a:lnTo>
                    <a:lnTo>
                      <a:pt x="571" y="113"/>
                    </a:lnTo>
                    <a:lnTo>
                      <a:pt x="566" y="118"/>
                    </a:lnTo>
                    <a:lnTo>
                      <a:pt x="560" y="125"/>
                    </a:lnTo>
                    <a:lnTo>
                      <a:pt x="552" y="134"/>
                    </a:lnTo>
                    <a:lnTo>
                      <a:pt x="542" y="141"/>
                    </a:lnTo>
                    <a:lnTo>
                      <a:pt x="535" y="144"/>
                    </a:lnTo>
                    <a:lnTo>
                      <a:pt x="528" y="146"/>
                    </a:lnTo>
                    <a:lnTo>
                      <a:pt x="519" y="148"/>
                    </a:lnTo>
                    <a:lnTo>
                      <a:pt x="512" y="148"/>
                    </a:lnTo>
                    <a:lnTo>
                      <a:pt x="504" y="146"/>
                    </a:lnTo>
                    <a:lnTo>
                      <a:pt x="497" y="145"/>
                    </a:lnTo>
                    <a:lnTo>
                      <a:pt x="489" y="144"/>
                    </a:lnTo>
                    <a:lnTo>
                      <a:pt x="482" y="142"/>
                    </a:lnTo>
                    <a:lnTo>
                      <a:pt x="468" y="135"/>
                    </a:lnTo>
                    <a:lnTo>
                      <a:pt x="456" y="128"/>
                    </a:lnTo>
                    <a:lnTo>
                      <a:pt x="451" y="124"/>
                    </a:lnTo>
                    <a:lnTo>
                      <a:pt x="447" y="120"/>
                    </a:lnTo>
                    <a:lnTo>
                      <a:pt x="443" y="116"/>
                    </a:lnTo>
                    <a:lnTo>
                      <a:pt x="441" y="113"/>
                    </a:lnTo>
                    <a:lnTo>
                      <a:pt x="440" y="109"/>
                    </a:lnTo>
                    <a:lnTo>
                      <a:pt x="437" y="108"/>
                    </a:lnTo>
                    <a:lnTo>
                      <a:pt x="436" y="107"/>
                    </a:lnTo>
                    <a:lnTo>
                      <a:pt x="434" y="107"/>
                    </a:lnTo>
                    <a:lnTo>
                      <a:pt x="430" y="109"/>
                    </a:lnTo>
                    <a:lnTo>
                      <a:pt x="424" y="115"/>
                    </a:lnTo>
                    <a:lnTo>
                      <a:pt x="418" y="123"/>
                    </a:lnTo>
                    <a:lnTo>
                      <a:pt x="410" y="132"/>
                    </a:lnTo>
                    <a:lnTo>
                      <a:pt x="400" y="142"/>
                    </a:lnTo>
                    <a:lnTo>
                      <a:pt x="386" y="152"/>
                    </a:lnTo>
                    <a:lnTo>
                      <a:pt x="379" y="156"/>
                    </a:lnTo>
                    <a:lnTo>
                      <a:pt x="370" y="157"/>
                    </a:lnTo>
                    <a:lnTo>
                      <a:pt x="362" y="157"/>
                    </a:lnTo>
                    <a:lnTo>
                      <a:pt x="353" y="155"/>
                    </a:lnTo>
                    <a:lnTo>
                      <a:pt x="344" y="151"/>
                    </a:lnTo>
                    <a:lnTo>
                      <a:pt x="336" y="146"/>
                    </a:lnTo>
                    <a:lnTo>
                      <a:pt x="327" y="141"/>
                    </a:lnTo>
                    <a:lnTo>
                      <a:pt x="319" y="135"/>
                    </a:lnTo>
                    <a:lnTo>
                      <a:pt x="287" y="106"/>
                    </a:lnTo>
                    <a:lnTo>
                      <a:pt x="264" y="85"/>
                    </a:lnTo>
                    <a:lnTo>
                      <a:pt x="259" y="83"/>
                    </a:lnTo>
                    <a:lnTo>
                      <a:pt x="255" y="83"/>
                    </a:lnTo>
                    <a:lnTo>
                      <a:pt x="253" y="87"/>
                    </a:lnTo>
                    <a:lnTo>
                      <a:pt x="249" y="90"/>
                    </a:lnTo>
                    <a:lnTo>
                      <a:pt x="245" y="103"/>
                    </a:lnTo>
                    <a:lnTo>
                      <a:pt x="239" y="118"/>
                    </a:lnTo>
                    <a:lnTo>
                      <a:pt x="235" y="127"/>
                    </a:lnTo>
                    <a:lnTo>
                      <a:pt x="232" y="135"/>
                    </a:lnTo>
                    <a:lnTo>
                      <a:pt x="227" y="142"/>
                    </a:lnTo>
                    <a:lnTo>
                      <a:pt x="222" y="149"/>
                    </a:lnTo>
                    <a:lnTo>
                      <a:pt x="215" y="153"/>
                    </a:lnTo>
                    <a:lnTo>
                      <a:pt x="208" y="158"/>
                    </a:lnTo>
                    <a:lnTo>
                      <a:pt x="199" y="160"/>
                    </a:lnTo>
                    <a:lnTo>
                      <a:pt x="190" y="160"/>
                    </a:lnTo>
                    <a:lnTo>
                      <a:pt x="178" y="158"/>
                    </a:lnTo>
                    <a:lnTo>
                      <a:pt x="165" y="153"/>
                    </a:lnTo>
                    <a:lnTo>
                      <a:pt x="151" y="146"/>
                    </a:lnTo>
                    <a:lnTo>
                      <a:pt x="136" y="137"/>
                    </a:lnTo>
                    <a:lnTo>
                      <a:pt x="119" y="127"/>
                    </a:lnTo>
                    <a:lnTo>
                      <a:pt x="104" y="115"/>
                    </a:lnTo>
                    <a:lnTo>
                      <a:pt x="89" y="103"/>
                    </a:lnTo>
                    <a:lnTo>
                      <a:pt x="72" y="90"/>
                    </a:lnTo>
                    <a:lnTo>
                      <a:pt x="44" y="66"/>
                    </a:lnTo>
                    <a:lnTo>
                      <a:pt x="21" y="44"/>
                    </a:lnTo>
                    <a:lnTo>
                      <a:pt x="5" y="29"/>
                    </a:lnTo>
                    <a:lnTo>
                      <a:pt x="0" y="23"/>
                    </a:lnTo>
                    <a:lnTo>
                      <a:pt x="1" y="22"/>
                    </a:lnTo>
                    <a:lnTo>
                      <a:pt x="3" y="17"/>
                    </a:lnTo>
                    <a:close/>
                  </a:path>
                </a:pathLst>
              </a:custGeom>
              <a:solidFill>
                <a:srgbClr val="969696"/>
              </a:solidFill>
              <a:ln w="9525">
                <a:noFill/>
                <a:round/>
                <a:headEnd/>
                <a:tailEnd/>
              </a:ln>
            </p:spPr>
            <p:txBody>
              <a:bodyPr/>
              <a:lstStyle/>
              <a:p>
                <a:endParaRPr lang="fr-FR"/>
              </a:p>
            </p:txBody>
          </p:sp>
          <p:sp>
            <p:nvSpPr>
              <p:cNvPr id="9315" name="Freeform 555"/>
              <p:cNvSpPr>
                <a:spLocks noChangeAspect="1"/>
              </p:cNvSpPr>
              <p:nvPr/>
            </p:nvSpPr>
            <p:spPr bwMode="auto">
              <a:xfrm>
                <a:off x="5235" y="3004"/>
                <a:ext cx="184" cy="246"/>
              </a:xfrm>
              <a:custGeom>
                <a:avLst/>
                <a:gdLst>
                  <a:gd name="T0" fmla="*/ 178 w 738"/>
                  <a:gd name="T1" fmla="*/ 119 h 985"/>
                  <a:gd name="T2" fmla="*/ 161 w 738"/>
                  <a:gd name="T3" fmla="*/ 123 h 985"/>
                  <a:gd name="T4" fmla="*/ 131 w 738"/>
                  <a:gd name="T5" fmla="*/ 134 h 985"/>
                  <a:gd name="T6" fmla="*/ 116 w 738"/>
                  <a:gd name="T7" fmla="*/ 141 h 985"/>
                  <a:gd name="T8" fmla="*/ 107 w 738"/>
                  <a:gd name="T9" fmla="*/ 154 h 985"/>
                  <a:gd name="T10" fmla="*/ 95 w 738"/>
                  <a:gd name="T11" fmla="*/ 170 h 985"/>
                  <a:gd name="T12" fmla="*/ 88 w 738"/>
                  <a:gd name="T13" fmla="*/ 180 h 985"/>
                  <a:gd name="T14" fmla="*/ 80 w 738"/>
                  <a:gd name="T15" fmla="*/ 194 h 985"/>
                  <a:gd name="T16" fmla="*/ 69 w 738"/>
                  <a:gd name="T17" fmla="*/ 223 h 985"/>
                  <a:gd name="T18" fmla="*/ 62 w 738"/>
                  <a:gd name="T19" fmla="*/ 245 h 985"/>
                  <a:gd name="T20" fmla="*/ 58 w 738"/>
                  <a:gd name="T21" fmla="*/ 224 h 985"/>
                  <a:gd name="T22" fmla="*/ 52 w 738"/>
                  <a:gd name="T23" fmla="*/ 189 h 985"/>
                  <a:gd name="T24" fmla="*/ 48 w 738"/>
                  <a:gd name="T25" fmla="*/ 169 h 985"/>
                  <a:gd name="T26" fmla="*/ 44 w 738"/>
                  <a:gd name="T27" fmla="*/ 159 h 985"/>
                  <a:gd name="T28" fmla="*/ 38 w 738"/>
                  <a:gd name="T29" fmla="*/ 151 h 985"/>
                  <a:gd name="T30" fmla="*/ 29 w 738"/>
                  <a:gd name="T31" fmla="*/ 144 h 985"/>
                  <a:gd name="T32" fmla="*/ 13 w 738"/>
                  <a:gd name="T33" fmla="*/ 134 h 985"/>
                  <a:gd name="T34" fmla="*/ 6 w 738"/>
                  <a:gd name="T35" fmla="*/ 129 h 985"/>
                  <a:gd name="T36" fmla="*/ 3 w 738"/>
                  <a:gd name="T37" fmla="*/ 124 h 985"/>
                  <a:gd name="T38" fmla="*/ 1 w 738"/>
                  <a:gd name="T39" fmla="*/ 118 h 985"/>
                  <a:gd name="T40" fmla="*/ 0 w 738"/>
                  <a:gd name="T41" fmla="*/ 113 h 985"/>
                  <a:gd name="T42" fmla="*/ 1 w 738"/>
                  <a:gd name="T43" fmla="*/ 108 h 985"/>
                  <a:gd name="T44" fmla="*/ 6 w 738"/>
                  <a:gd name="T45" fmla="*/ 98 h 985"/>
                  <a:gd name="T46" fmla="*/ 13 w 738"/>
                  <a:gd name="T47" fmla="*/ 87 h 985"/>
                  <a:gd name="T48" fmla="*/ 17 w 738"/>
                  <a:gd name="T49" fmla="*/ 74 h 985"/>
                  <a:gd name="T50" fmla="*/ 20 w 738"/>
                  <a:gd name="T51" fmla="*/ 56 h 985"/>
                  <a:gd name="T52" fmla="*/ 23 w 738"/>
                  <a:gd name="T53" fmla="*/ 40 h 985"/>
                  <a:gd name="T54" fmla="*/ 34 w 738"/>
                  <a:gd name="T55" fmla="*/ 8 h 985"/>
                  <a:gd name="T56" fmla="*/ 38 w 738"/>
                  <a:gd name="T57" fmla="*/ 0 h 985"/>
                  <a:gd name="T58" fmla="*/ 38 w 738"/>
                  <a:gd name="T59" fmla="*/ 9 h 985"/>
                  <a:gd name="T60" fmla="*/ 36 w 738"/>
                  <a:gd name="T61" fmla="*/ 32 h 985"/>
                  <a:gd name="T62" fmla="*/ 38 w 738"/>
                  <a:gd name="T63" fmla="*/ 43 h 985"/>
                  <a:gd name="T64" fmla="*/ 40 w 738"/>
                  <a:gd name="T65" fmla="*/ 52 h 985"/>
                  <a:gd name="T66" fmla="*/ 47 w 738"/>
                  <a:gd name="T67" fmla="*/ 59 h 985"/>
                  <a:gd name="T68" fmla="*/ 56 w 738"/>
                  <a:gd name="T69" fmla="*/ 70 h 985"/>
                  <a:gd name="T70" fmla="*/ 63 w 738"/>
                  <a:gd name="T71" fmla="*/ 80 h 985"/>
                  <a:gd name="T72" fmla="*/ 70 w 738"/>
                  <a:gd name="T73" fmla="*/ 86 h 985"/>
                  <a:gd name="T74" fmla="*/ 81 w 738"/>
                  <a:gd name="T75" fmla="*/ 90 h 985"/>
                  <a:gd name="T76" fmla="*/ 86 w 738"/>
                  <a:gd name="T77" fmla="*/ 93 h 985"/>
                  <a:gd name="T78" fmla="*/ 97 w 738"/>
                  <a:gd name="T79" fmla="*/ 103 h 985"/>
                  <a:gd name="T80" fmla="*/ 102 w 738"/>
                  <a:gd name="T81" fmla="*/ 105 h 985"/>
                  <a:gd name="T82" fmla="*/ 120 w 738"/>
                  <a:gd name="T83" fmla="*/ 109 h 985"/>
                  <a:gd name="T84" fmla="*/ 143 w 738"/>
                  <a:gd name="T85" fmla="*/ 111 h 985"/>
                  <a:gd name="T86" fmla="*/ 179 w 738"/>
                  <a:gd name="T87" fmla="*/ 114 h 985"/>
                  <a:gd name="T88" fmla="*/ 184 w 738"/>
                  <a:gd name="T89" fmla="*/ 117 h 98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38"/>
                  <a:gd name="T136" fmla="*/ 0 h 985"/>
                  <a:gd name="T137" fmla="*/ 738 w 738"/>
                  <a:gd name="T138" fmla="*/ 985 h 98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38" h="985">
                    <a:moveTo>
                      <a:pt x="738" y="469"/>
                    </a:moveTo>
                    <a:lnTo>
                      <a:pt x="727" y="472"/>
                    </a:lnTo>
                    <a:lnTo>
                      <a:pt x="715" y="476"/>
                    </a:lnTo>
                    <a:lnTo>
                      <a:pt x="703" y="479"/>
                    </a:lnTo>
                    <a:lnTo>
                      <a:pt x="691" y="481"/>
                    </a:lnTo>
                    <a:lnTo>
                      <a:pt x="644" y="494"/>
                    </a:lnTo>
                    <a:lnTo>
                      <a:pt x="600" y="508"/>
                    </a:lnTo>
                    <a:lnTo>
                      <a:pt x="561" y="522"/>
                    </a:lnTo>
                    <a:lnTo>
                      <a:pt x="527" y="536"/>
                    </a:lnTo>
                    <a:lnTo>
                      <a:pt x="499" y="548"/>
                    </a:lnTo>
                    <a:lnTo>
                      <a:pt x="478" y="558"/>
                    </a:lnTo>
                    <a:lnTo>
                      <a:pt x="465" y="564"/>
                    </a:lnTo>
                    <a:lnTo>
                      <a:pt x="460" y="567"/>
                    </a:lnTo>
                    <a:lnTo>
                      <a:pt x="452" y="581"/>
                    </a:lnTo>
                    <a:lnTo>
                      <a:pt x="430" y="615"/>
                    </a:lnTo>
                    <a:lnTo>
                      <a:pt x="416" y="636"/>
                    </a:lnTo>
                    <a:lnTo>
                      <a:pt x="399" y="660"/>
                    </a:lnTo>
                    <a:lnTo>
                      <a:pt x="383" y="681"/>
                    </a:lnTo>
                    <a:lnTo>
                      <a:pt x="366" y="701"/>
                    </a:lnTo>
                    <a:lnTo>
                      <a:pt x="359" y="710"/>
                    </a:lnTo>
                    <a:lnTo>
                      <a:pt x="351" y="722"/>
                    </a:lnTo>
                    <a:lnTo>
                      <a:pt x="343" y="733"/>
                    </a:lnTo>
                    <a:lnTo>
                      <a:pt x="336" y="746"/>
                    </a:lnTo>
                    <a:lnTo>
                      <a:pt x="321" y="778"/>
                    </a:lnTo>
                    <a:lnTo>
                      <a:pt x="305" y="811"/>
                    </a:lnTo>
                    <a:lnTo>
                      <a:pt x="290" y="851"/>
                    </a:lnTo>
                    <a:lnTo>
                      <a:pt x="276" y="893"/>
                    </a:lnTo>
                    <a:lnTo>
                      <a:pt x="262" y="938"/>
                    </a:lnTo>
                    <a:lnTo>
                      <a:pt x="248" y="985"/>
                    </a:lnTo>
                    <a:lnTo>
                      <a:pt x="247" y="980"/>
                    </a:lnTo>
                    <a:lnTo>
                      <a:pt x="246" y="975"/>
                    </a:lnTo>
                    <a:lnTo>
                      <a:pt x="239" y="938"/>
                    </a:lnTo>
                    <a:lnTo>
                      <a:pt x="231" y="896"/>
                    </a:lnTo>
                    <a:lnTo>
                      <a:pt x="223" y="851"/>
                    </a:lnTo>
                    <a:lnTo>
                      <a:pt x="216" y="804"/>
                    </a:lnTo>
                    <a:lnTo>
                      <a:pt x="208" y="758"/>
                    </a:lnTo>
                    <a:lnTo>
                      <a:pt x="200" y="715"/>
                    </a:lnTo>
                    <a:lnTo>
                      <a:pt x="196" y="696"/>
                    </a:lnTo>
                    <a:lnTo>
                      <a:pt x="192" y="678"/>
                    </a:lnTo>
                    <a:lnTo>
                      <a:pt x="187" y="662"/>
                    </a:lnTo>
                    <a:lnTo>
                      <a:pt x="182" y="649"/>
                    </a:lnTo>
                    <a:lnTo>
                      <a:pt x="178" y="638"/>
                    </a:lnTo>
                    <a:lnTo>
                      <a:pt x="169" y="626"/>
                    </a:lnTo>
                    <a:lnTo>
                      <a:pt x="161" y="615"/>
                    </a:lnTo>
                    <a:lnTo>
                      <a:pt x="151" y="605"/>
                    </a:lnTo>
                    <a:lnTo>
                      <a:pt x="139" y="596"/>
                    </a:lnTo>
                    <a:lnTo>
                      <a:pt x="127" y="586"/>
                    </a:lnTo>
                    <a:lnTo>
                      <a:pt x="115" y="577"/>
                    </a:lnTo>
                    <a:lnTo>
                      <a:pt x="102" y="568"/>
                    </a:lnTo>
                    <a:lnTo>
                      <a:pt x="77" y="551"/>
                    </a:lnTo>
                    <a:lnTo>
                      <a:pt x="53" y="536"/>
                    </a:lnTo>
                    <a:lnTo>
                      <a:pt x="43" y="529"/>
                    </a:lnTo>
                    <a:lnTo>
                      <a:pt x="33" y="522"/>
                    </a:lnTo>
                    <a:lnTo>
                      <a:pt x="26" y="515"/>
                    </a:lnTo>
                    <a:lnTo>
                      <a:pt x="19" y="508"/>
                    </a:lnTo>
                    <a:lnTo>
                      <a:pt x="14" y="502"/>
                    </a:lnTo>
                    <a:lnTo>
                      <a:pt x="11" y="495"/>
                    </a:lnTo>
                    <a:lnTo>
                      <a:pt x="7" y="488"/>
                    </a:lnTo>
                    <a:lnTo>
                      <a:pt x="5" y="481"/>
                    </a:lnTo>
                    <a:lnTo>
                      <a:pt x="3" y="474"/>
                    </a:lnTo>
                    <a:lnTo>
                      <a:pt x="2" y="467"/>
                    </a:lnTo>
                    <a:lnTo>
                      <a:pt x="0" y="460"/>
                    </a:lnTo>
                    <a:lnTo>
                      <a:pt x="2" y="453"/>
                    </a:lnTo>
                    <a:lnTo>
                      <a:pt x="2" y="446"/>
                    </a:lnTo>
                    <a:lnTo>
                      <a:pt x="3" y="439"/>
                    </a:lnTo>
                    <a:lnTo>
                      <a:pt x="5" y="431"/>
                    </a:lnTo>
                    <a:lnTo>
                      <a:pt x="9" y="424"/>
                    </a:lnTo>
                    <a:lnTo>
                      <a:pt x="16" y="409"/>
                    </a:lnTo>
                    <a:lnTo>
                      <a:pt x="26" y="393"/>
                    </a:lnTo>
                    <a:lnTo>
                      <a:pt x="37" y="379"/>
                    </a:lnTo>
                    <a:lnTo>
                      <a:pt x="45" y="364"/>
                    </a:lnTo>
                    <a:lnTo>
                      <a:pt x="53" y="350"/>
                    </a:lnTo>
                    <a:lnTo>
                      <a:pt x="59" y="334"/>
                    </a:lnTo>
                    <a:lnTo>
                      <a:pt x="65" y="316"/>
                    </a:lnTo>
                    <a:lnTo>
                      <a:pt x="70" y="296"/>
                    </a:lnTo>
                    <a:lnTo>
                      <a:pt x="74" y="270"/>
                    </a:lnTo>
                    <a:lnTo>
                      <a:pt x="78" y="241"/>
                    </a:lnTo>
                    <a:lnTo>
                      <a:pt x="80" y="224"/>
                    </a:lnTo>
                    <a:lnTo>
                      <a:pt x="84" y="204"/>
                    </a:lnTo>
                    <a:lnTo>
                      <a:pt x="88" y="183"/>
                    </a:lnTo>
                    <a:lnTo>
                      <a:pt x="94" y="161"/>
                    </a:lnTo>
                    <a:lnTo>
                      <a:pt x="107" y="114"/>
                    </a:lnTo>
                    <a:lnTo>
                      <a:pt x="121" y="70"/>
                    </a:lnTo>
                    <a:lnTo>
                      <a:pt x="135" y="34"/>
                    </a:lnTo>
                    <a:lnTo>
                      <a:pt x="146" y="8"/>
                    </a:lnTo>
                    <a:lnTo>
                      <a:pt x="149" y="2"/>
                    </a:lnTo>
                    <a:lnTo>
                      <a:pt x="153" y="0"/>
                    </a:lnTo>
                    <a:lnTo>
                      <a:pt x="154" y="2"/>
                    </a:lnTo>
                    <a:lnTo>
                      <a:pt x="153" y="11"/>
                    </a:lnTo>
                    <a:lnTo>
                      <a:pt x="151" y="37"/>
                    </a:lnTo>
                    <a:lnTo>
                      <a:pt x="148" y="66"/>
                    </a:lnTo>
                    <a:lnTo>
                      <a:pt x="146" y="98"/>
                    </a:lnTo>
                    <a:lnTo>
                      <a:pt x="146" y="128"/>
                    </a:lnTo>
                    <a:lnTo>
                      <a:pt x="147" y="143"/>
                    </a:lnTo>
                    <a:lnTo>
                      <a:pt x="148" y="158"/>
                    </a:lnTo>
                    <a:lnTo>
                      <a:pt x="151" y="172"/>
                    </a:lnTo>
                    <a:lnTo>
                      <a:pt x="153" y="185"/>
                    </a:lnTo>
                    <a:lnTo>
                      <a:pt x="158" y="197"/>
                    </a:lnTo>
                    <a:lnTo>
                      <a:pt x="162" y="207"/>
                    </a:lnTo>
                    <a:lnTo>
                      <a:pt x="168" y="216"/>
                    </a:lnTo>
                    <a:lnTo>
                      <a:pt x="175" y="224"/>
                    </a:lnTo>
                    <a:lnTo>
                      <a:pt x="189" y="237"/>
                    </a:lnTo>
                    <a:lnTo>
                      <a:pt x="202" y="252"/>
                    </a:lnTo>
                    <a:lnTo>
                      <a:pt x="214" y="267"/>
                    </a:lnTo>
                    <a:lnTo>
                      <a:pt x="224" y="282"/>
                    </a:lnTo>
                    <a:lnTo>
                      <a:pt x="234" y="296"/>
                    </a:lnTo>
                    <a:lnTo>
                      <a:pt x="243" y="310"/>
                    </a:lnTo>
                    <a:lnTo>
                      <a:pt x="251" y="320"/>
                    </a:lnTo>
                    <a:lnTo>
                      <a:pt x="258" y="329"/>
                    </a:lnTo>
                    <a:lnTo>
                      <a:pt x="268" y="336"/>
                    </a:lnTo>
                    <a:lnTo>
                      <a:pt x="280" y="343"/>
                    </a:lnTo>
                    <a:lnTo>
                      <a:pt x="291" y="348"/>
                    </a:lnTo>
                    <a:lnTo>
                      <a:pt x="304" y="353"/>
                    </a:lnTo>
                    <a:lnTo>
                      <a:pt x="325" y="360"/>
                    </a:lnTo>
                    <a:lnTo>
                      <a:pt x="335" y="364"/>
                    </a:lnTo>
                    <a:lnTo>
                      <a:pt x="337" y="365"/>
                    </a:lnTo>
                    <a:lnTo>
                      <a:pt x="344" y="372"/>
                    </a:lnTo>
                    <a:lnTo>
                      <a:pt x="359" y="385"/>
                    </a:lnTo>
                    <a:lnTo>
                      <a:pt x="384" y="408"/>
                    </a:lnTo>
                    <a:lnTo>
                      <a:pt x="389" y="411"/>
                    </a:lnTo>
                    <a:lnTo>
                      <a:pt x="395" y="414"/>
                    </a:lnTo>
                    <a:lnTo>
                      <a:pt x="402" y="417"/>
                    </a:lnTo>
                    <a:lnTo>
                      <a:pt x="411" y="421"/>
                    </a:lnTo>
                    <a:lnTo>
                      <a:pt x="431" y="425"/>
                    </a:lnTo>
                    <a:lnTo>
                      <a:pt x="456" y="430"/>
                    </a:lnTo>
                    <a:lnTo>
                      <a:pt x="483" y="435"/>
                    </a:lnTo>
                    <a:lnTo>
                      <a:pt x="512" y="439"/>
                    </a:lnTo>
                    <a:lnTo>
                      <a:pt x="542" y="443"/>
                    </a:lnTo>
                    <a:lnTo>
                      <a:pt x="573" y="445"/>
                    </a:lnTo>
                    <a:lnTo>
                      <a:pt x="633" y="450"/>
                    </a:lnTo>
                    <a:lnTo>
                      <a:pt x="683" y="453"/>
                    </a:lnTo>
                    <a:lnTo>
                      <a:pt x="718" y="456"/>
                    </a:lnTo>
                    <a:lnTo>
                      <a:pt x="732" y="456"/>
                    </a:lnTo>
                    <a:lnTo>
                      <a:pt x="734" y="459"/>
                    </a:lnTo>
                    <a:lnTo>
                      <a:pt x="738" y="469"/>
                    </a:lnTo>
                    <a:close/>
                  </a:path>
                </a:pathLst>
              </a:custGeom>
              <a:solidFill>
                <a:srgbClr val="969696"/>
              </a:solidFill>
              <a:ln w="9525">
                <a:noFill/>
                <a:round/>
                <a:headEnd/>
                <a:tailEnd/>
              </a:ln>
            </p:spPr>
            <p:txBody>
              <a:bodyPr/>
              <a:lstStyle/>
              <a:p>
                <a:endParaRPr lang="fr-FR"/>
              </a:p>
            </p:txBody>
          </p:sp>
          <p:sp>
            <p:nvSpPr>
              <p:cNvPr id="9316" name="Freeform 556"/>
              <p:cNvSpPr>
                <a:spLocks noChangeAspect="1"/>
              </p:cNvSpPr>
              <p:nvPr/>
            </p:nvSpPr>
            <p:spPr bwMode="auto">
              <a:xfrm>
                <a:off x="5315" y="3119"/>
                <a:ext cx="89" cy="79"/>
              </a:xfrm>
              <a:custGeom>
                <a:avLst/>
                <a:gdLst>
                  <a:gd name="T0" fmla="*/ 89 w 359"/>
                  <a:gd name="T1" fmla="*/ 7 h 320"/>
                  <a:gd name="T2" fmla="*/ 78 w 359"/>
                  <a:gd name="T3" fmla="*/ 10 h 320"/>
                  <a:gd name="T4" fmla="*/ 67 w 359"/>
                  <a:gd name="T5" fmla="*/ 13 h 320"/>
                  <a:gd name="T6" fmla="*/ 58 w 359"/>
                  <a:gd name="T7" fmla="*/ 17 h 320"/>
                  <a:gd name="T8" fmla="*/ 50 w 359"/>
                  <a:gd name="T9" fmla="*/ 20 h 320"/>
                  <a:gd name="T10" fmla="*/ 44 w 359"/>
                  <a:gd name="T11" fmla="*/ 22 h 320"/>
                  <a:gd name="T12" fmla="*/ 39 w 359"/>
                  <a:gd name="T13" fmla="*/ 25 h 320"/>
                  <a:gd name="T14" fmla="*/ 36 w 359"/>
                  <a:gd name="T15" fmla="*/ 26 h 320"/>
                  <a:gd name="T16" fmla="*/ 34 w 359"/>
                  <a:gd name="T17" fmla="*/ 27 h 320"/>
                  <a:gd name="T18" fmla="*/ 32 w 359"/>
                  <a:gd name="T19" fmla="*/ 30 h 320"/>
                  <a:gd name="T20" fmla="*/ 27 w 359"/>
                  <a:gd name="T21" fmla="*/ 39 h 320"/>
                  <a:gd name="T22" fmla="*/ 24 w 359"/>
                  <a:gd name="T23" fmla="*/ 44 h 320"/>
                  <a:gd name="T24" fmla="*/ 19 w 359"/>
                  <a:gd name="T25" fmla="*/ 50 h 320"/>
                  <a:gd name="T26" fmla="*/ 15 w 359"/>
                  <a:gd name="T27" fmla="*/ 55 h 320"/>
                  <a:gd name="T28" fmla="*/ 11 w 359"/>
                  <a:gd name="T29" fmla="*/ 60 h 320"/>
                  <a:gd name="T30" fmla="*/ 8 w 359"/>
                  <a:gd name="T31" fmla="*/ 64 h 320"/>
                  <a:gd name="T32" fmla="*/ 5 w 359"/>
                  <a:gd name="T33" fmla="*/ 68 h 320"/>
                  <a:gd name="T34" fmla="*/ 2 w 359"/>
                  <a:gd name="T35" fmla="*/ 73 h 320"/>
                  <a:gd name="T36" fmla="*/ 0 w 359"/>
                  <a:gd name="T37" fmla="*/ 79 h 320"/>
                  <a:gd name="T38" fmla="*/ 1 w 359"/>
                  <a:gd name="T39" fmla="*/ 74 h 320"/>
                  <a:gd name="T40" fmla="*/ 3 w 359"/>
                  <a:gd name="T41" fmla="*/ 68 h 320"/>
                  <a:gd name="T42" fmla="*/ 5 w 359"/>
                  <a:gd name="T43" fmla="*/ 62 h 320"/>
                  <a:gd name="T44" fmla="*/ 7 w 359"/>
                  <a:gd name="T45" fmla="*/ 55 h 320"/>
                  <a:gd name="T46" fmla="*/ 8 w 359"/>
                  <a:gd name="T47" fmla="*/ 47 h 320"/>
                  <a:gd name="T48" fmla="*/ 10 w 359"/>
                  <a:gd name="T49" fmla="*/ 39 h 320"/>
                  <a:gd name="T50" fmla="*/ 12 w 359"/>
                  <a:gd name="T51" fmla="*/ 32 h 320"/>
                  <a:gd name="T52" fmla="*/ 14 w 359"/>
                  <a:gd name="T53" fmla="*/ 25 h 320"/>
                  <a:gd name="T54" fmla="*/ 16 w 359"/>
                  <a:gd name="T55" fmla="*/ 19 h 320"/>
                  <a:gd name="T56" fmla="*/ 18 w 359"/>
                  <a:gd name="T57" fmla="*/ 14 h 320"/>
                  <a:gd name="T58" fmla="*/ 20 w 359"/>
                  <a:gd name="T59" fmla="*/ 9 h 320"/>
                  <a:gd name="T60" fmla="*/ 22 w 359"/>
                  <a:gd name="T61" fmla="*/ 5 h 320"/>
                  <a:gd name="T62" fmla="*/ 23 w 359"/>
                  <a:gd name="T63" fmla="*/ 4 h 320"/>
                  <a:gd name="T64" fmla="*/ 24 w 359"/>
                  <a:gd name="T65" fmla="*/ 3 h 320"/>
                  <a:gd name="T66" fmla="*/ 26 w 359"/>
                  <a:gd name="T67" fmla="*/ 3 h 320"/>
                  <a:gd name="T68" fmla="*/ 27 w 359"/>
                  <a:gd name="T69" fmla="*/ 2 h 320"/>
                  <a:gd name="T70" fmla="*/ 30 w 359"/>
                  <a:gd name="T71" fmla="*/ 1 h 320"/>
                  <a:gd name="T72" fmla="*/ 35 w 359"/>
                  <a:gd name="T73" fmla="*/ 0 h 320"/>
                  <a:gd name="T74" fmla="*/ 39 w 359"/>
                  <a:gd name="T75" fmla="*/ 0 h 320"/>
                  <a:gd name="T76" fmla="*/ 45 w 359"/>
                  <a:gd name="T77" fmla="*/ 0 h 320"/>
                  <a:gd name="T78" fmla="*/ 50 w 359"/>
                  <a:gd name="T79" fmla="*/ 0 h 320"/>
                  <a:gd name="T80" fmla="*/ 56 w 359"/>
                  <a:gd name="T81" fmla="*/ 0 h 320"/>
                  <a:gd name="T82" fmla="*/ 67 w 359"/>
                  <a:gd name="T83" fmla="*/ 0 h 320"/>
                  <a:gd name="T84" fmla="*/ 77 w 359"/>
                  <a:gd name="T85" fmla="*/ 1 h 320"/>
                  <a:gd name="T86" fmla="*/ 85 w 359"/>
                  <a:gd name="T87" fmla="*/ 2 h 320"/>
                  <a:gd name="T88" fmla="*/ 89 w 359"/>
                  <a:gd name="T89" fmla="*/ 2 h 320"/>
                  <a:gd name="T90" fmla="*/ 89 w 359"/>
                  <a:gd name="T91" fmla="*/ 3 h 320"/>
                  <a:gd name="T92" fmla="*/ 89 w 359"/>
                  <a:gd name="T93" fmla="*/ 7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9"/>
                  <a:gd name="T142" fmla="*/ 0 h 320"/>
                  <a:gd name="T143" fmla="*/ 359 w 359"/>
                  <a:gd name="T144" fmla="*/ 320 h 3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9" h="320">
                    <a:moveTo>
                      <a:pt x="357" y="27"/>
                    </a:moveTo>
                    <a:lnTo>
                      <a:pt x="313" y="40"/>
                    </a:lnTo>
                    <a:lnTo>
                      <a:pt x="271" y="54"/>
                    </a:lnTo>
                    <a:lnTo>
                      <a:pt x="233" y="67"/>
                    </a:lnTo>
                    <a:lnTo>
                      <a:pt x="201" y="81"/>
                    </a:lnTo>
                    <a:lnTo>
                      <a:pt x="176" y="91"/>
                    </a:lnTo>
                    <a:lnTo>
                      <a:pt x="156" y="100"/>
                    </a:lnTo>
                    <a:lnTo>
                      <a:pt x="144" y="106"/>
                    </a:lnTo>
                    <a:lnTo>
                      <a:pt x="139" y="109"/>
                    </a:lnTo>
                    <a:lnTo>
                      <a:pt x="131" y="123"/>
                    </a:lnTo>
                    <a:lnTo>
                      <a:pt x="109" y="157"/>
                    </a:lnTo>
                    <a:lnTo>
                      <a:pt x="95" y="178"/>
                    </a:lnTo>
                    <a:lnTo>
                      <a:pt x="78" y="202"/>
                    </a:lnTo>
                    <a:lnTo>
                      <a:pt x="62" y="223"/>
                    </a:lnTo>
                    <a:lnTo>
                      <a:pt x="45" y="243"/>
                    </a:lnTo>
                    <a:lnTo>
                      <a:pt x="34" y="258"/>
                    </a:lnTo>
                    <a:lnTo>
                      <a:pt x="22" y="275"/>
                    </a:lnTo>
                    <a:lnTo>
                      <a:pt x="10" y="296"/>
                    </a:lnTo>
                    <a:lnTo>
                      <a:pt x="0" y="320"/>
                    </a:lnTo>
                    <a:lnTo>
                      <a:pt x="6" y="299"/>
                    </a:lnTo>
                    <a:lnTo>
                      <a:pt x="13" y="275"/>
                    </a:lnTo>
                    <a:lnTo>
                      <a:pt x="21" y="250"/>
                    </a:lnTo>
                    <a:lnTo>
                      <a:pt x="27" y="223"/>
                    </a:lnTo>
                    <a:lnTo>
                      <a:pt x="34" y="190"/>
                    </a:lnTo>
                    <a:lnTo>
                      <a:pt x="41" y="159"/>
                    </a:lnTo>
                    <a:lnTo>
                      <a:pt x="49" y="129"/>
                    </a:lnTo>
                    <a:lnTo>
                      <a:pt x="56" y="102"/>
                    </a:lnTo>
                    <a:lnTo>
                      <a:pt x="64" y="77"/>
                    </a:lnTo>
                    <a:lnTo>
                      <a:pt x="72" y="55"/>
                    </a:lnTo>
                    <a:lnTo>
                      <a:pt x="81" y="35"/>
                    </a:lnTo>
                    <a:lnTo>
                      <a:pt x="90" y="20"/>
                    </a:lnTo>
                    <a:lnTo>
                      <a:pt x="93" y="18"/>
                    </a:lnTo>
                    <a:lnTo>
                      <a:pt x="97" y="14"/>
                    </a:lnTo>
                    <a:lnTo>
                      <a:pt x="103" y="12"/>
                    </a:lnTo>
                    <a:lnTo>
                      <a:pt x="109" y="9"/>
                    </a:lnTo>
                    <a:lnTo>
                      <a:pt x="123" y="6"/>
                    </a:lnTo>
                    <a:lnTo>
                      <a:pt x="140" y="2"/>
                    </a:lnTo>
                    <a:lnTo>
                      <a:pt x="159" y="1"/>
                    </a:lnTo>
                    <a:lnTo>
                      <a:pt x="180" y="0"/>
                    </a:lnTo>
                    <a:lnTo>
                      <a:pt x="203" y="0"/>
                    </a:lnTo>
                    <a:lnTo>
                      <a:pt x="225" y="0"/>
                    </a:lnTo>
                    <a:lnTo>
                      <a:pt x="269" y="1"/>
                    </a:lnTo>
                    <a:lnTo>
                      <a:pt x="311" y="4"/>
                    </a:lnTo>
                    <a:lnTo>
                      <a:pt x="341" y="7"/>
                    </a:lnTo>
                    <a:lnTo>
                      <a:pt x="359" y="8"/>
                    </a:lnTo>
                    <a:lnTo>
                      <a:pt x="359" y="13"/>
                    </a:lnTo>
                    <a:lnTo>
                      <a:pt x="357" y="27"/>
                    </a:lnTo>
                    <a:close/>
                  </a:path>
                </a:pathLst>
              </a:custGeom>
              <a:solidFill>
                <a:srgbClr val="969696"/>
              </a:solidFill>
              <a:ln w="9525">
                <a:noFill/>
                <a:round/>
                <a:headEnd/>
                <a:tailEnd/>
              </a:ln>
            </p:spPr>
            <p:txBody>
              <a:bodyPr/>
              <a:lstStyle/>
              <a:p>
                <a:endParaRPr lang="fr-FR"/>
              </a:p>
            </p:txBody>
          </p:sp>
          <p:sp>
            <p:nvSpPr>
              <p:cNvPr id="9317" name="Freeform 557"/>
              <p:cNvSpPr>
                <a:spLocks noChangeAspect="1"/>
              </p:cNvSpPr>
              <p:nvPr/>
            </p:nvSpPr>
            <p:spPr bwMode="auto">
              <a:xfrm>
                <a:off x="5316" y="2977"/>
                <a:ext cx="162" cy="89"/>
              </a:xfrm>
              <a:custGeom>
                <a:avLst/>
                <a:gdLst>
                  <a:gd name="T0" fmla="*/ 26 w 645"/>
                  <a:gd name="T1" fmla="*/ 68 h 354"/>
                  <a:gd name="T2" fmla="*/ 19 w 645"/>
                  <a:gd name="T3" fmla="*/ 50 h 354"/>
                  <a:gd name="T4" fmla="*/ 13 w 645"/>
                  <a:gd name="T5" fmla="*/ 41 h 354"/>
                  <a:gd name="T6" fmla="*/ 1 w 645"/>
                  <a:gd name="T7" fmla="*/ 24 h 354"/>
                  <a:gd name="T8" fmla="*/ 7 w 645"/>
                  <a:gd name="T9" fmla="*/ 19 h 354"/>
                  <a:gd name="T10" fmla="*/ 14 w 645"/>
                  <a:gd name="T11" fmla="*/ 13 h 354"/>
                  <a:gd name="T12" fmla="*/ 18 w 645"/>
                  <a:gd name="T13" fmla="*/ 4 h 354"/>
                  <a:gd name="T14" fmla="*/ 36 w 645"/>
                  <a:gd name="T15" fmla="*/ 5 h 354"/>
                  <a:gd name="T16" fmla="*/ 33 w 645"/>
                  <a:gd name="T17" fmla="*/ 13 h 354"/>
                  <a:gd name="T18" fmla="*/ 28 w 645"/>
                  <a:gd name="T19" fmla="*/ 20 h 354"/>
                  <a:gd name="T20" fmla="*/ 22 w 645"/>
                  <a:gd name="T21" fmla="*/ 26 h 354"/>
                  <a:gd name="T22" fmla="*/ 20 w 645"/>
                  <a:gd name="T23" fmla="*/ 32 h 354"/>
                  <a:gd name="T24" fmla="*/ 22 w 645"/>
                  <a:gd name="T25" fmla="*/ 42 h 354"/>
                  <a:gd name="T26" fmla="*/ 25 w 645"/>
                  <a:gd name="T27" fmla="*/ 48 h 354"/>
                  <a:gd name="T28" fmla="*/ 31 w 645"/>
                  <a:gd name="T29" fmla="*/ 50 h 354"/>
                  <a:gd name="T30" fmla="*/ 37 w 645"/>
                  <a:gd name="T31" fmla="*/ 50 h 354"/>
                  <a:gd name="T32" fmla="*/ 44 w 645"/>
                  <a:gd name="T33" fmla="*/ 48 h 354"/>
                  <a:gd name="T34" fmla="*/ 54 w 645"/>
                  <a:gd name="T35" fmla="*/ 42 h 354"/>
                  <a:gd name="T36" fmla="*/ 46 w 645"/>
                  <a:gd name="T37" fmla="*/ 52 h 354"/>
                  <a:gd name="T38" fmla="*/ 43 w 645"/>
                  <a:gd name="T39" fmla="*/ 57 h 354"/>
                  <a:gd name="T40" fmla="*/ 45 w 645"/>
                  <a:gd name="T41" fmla="*/ 61 h 354"/>
                  <a:gd name="T42" fmla="*/ 53 w 645"/>
                  <a:gd name="T43" fmla="*/ 64 h 354"/>
                  <a:gd name="T44" fmla="*/ 64 w 645"/>
                  <a:gd name="T45" fmla="*/ 64 h 354"/>
                  <a:gd name="T46" fmla="*/ 74 w 645"/>
                  <a:gd name="T47" fmla="*/ 61 h 354"/>
                  <a:gd name="T48" fmla="*/ 84 w 645"/>
                  <a:gd name="T49" fmla="*/ 54 h 354"/>
                  <a:gd name="T50" fmla="*/ 90 w 645"/>
                  <a:gd name="T51" fmla="*/ 58 h 354"/>
                  <a:gd name="T52" fmla="*/ 94 w 645"/>
                  <a:gd name="T53" fmla="*/ 60 h 354"/>
                  <a:gd name="T54" fmla="*/ 98 w 645"/>
                  <a:gd name="T55" fmla="*/ 60 h 354"/>
                  <a:gd name="T56" fmla="*/ 103 w 645"/>
                  <a:gd name="T57" fmla="*/ 56 h 354"/>
                  <a:gd name="T58" fmla="*/ 108 w 645"/>
                  <a:gd name="T59" fmla="*/ 48 h 354"/>
                  <a:gd name="T60" fmla="*/ 114 w 645"/>
                  <a:gd name="T61" fmla="*/ 45 h 354"/>
                  <a:gd name="T62" fmla="*/ 120 w 645"/>
                  <a:gd name="T63" fmla="*/ 48 h 354"/>
                  <a:gd name="T64" fmla="*/ 125 w 645"/>
                  <a:gd name="T65" fmla="*/ 49 h 354"/>
                  <a:gd name="T66" fmla="*/ 128 w 645"/>
                  <a:gd name="T67" fmla="*/ 48 h 354"/>
                  <a:gd name="T68" fmla="*/ 133 w 645"/>
                  <a:gd name="T69" fmla="*/ 42 h 354"/>
                  <a:gd name="T70" fmla="*/ 138 w 645"/>
                  <a:gd name="T71" fmla="*/ 33 h 354"/>
                  <a:gd name="T72" fmla="*/ 141 w 645"/>
                  <a:gd name="T73" fmla="*/ 23 h 354"/>
                  <a:gd name="T74" fmla="*/ 137 w 645"/>
                  <a:gd name="T75" fmla="*/ 37 h 354"/>
                  <a:gd name="T76" fmla="*/ 137 w 645"/>
                  <a:gd name="T77" fmla="*/ 49 h 354"/>
                  <a:gd name="T78" fmla="*/ 139 w 645"/>
                  <a:gd name="T79" fmla="*/ 60 h 354"/>
                  <a:gd name="T80" fmla="*/ 142 w 645"/>
                  <a:gd name="T81" fmla="*/ 66 h 354"/>
                  <a:gd name="T82" fmla="*/ 159 w 645"/>
                  <a:gd name="T83" fmla="*/ 84 h 354"/>
                  <a:gd name="T84" fmla="*/ 148 w 645"/>
                  <a:gd name="T85" fmla="*/ 89 h 354"/>
                  <a:gd name="T86" fmla="*/ 131 w 645"/>
                  <a:gd name="T87" fmla="*/ 73 h 354"/>
                  <a:gd name="T88" fmla="*/ 121 w 645"/>
                  <a:gd name="T89" fmla="*/ 66 h 354"/>
                  <a:gd name="T90" fmla="*/ 110 w 645"/>
                  <a:gd name="T91" fmla="*/ 65 h 354"/>
                  <a:gd name="T92" fmla="*/ 92 w 645"/>
                  <a:gd name="T93" fmla="*/ 65 h 354"/>
                  <a:gd name="T94" fmla="*/ 77 w 645"/>
                  <a:gd name="T95" fmla="*/ 66 h 354"/>
                  <a:gd name="T96" fmla="*/ 56 w 645"/>
                  <a:gd name="T97" fmla="*/ 73 h 354"/>
                  <a:gd name="T98" fmla="*/ 36 w 645"/>
                  <a:gd name="T99" fmla="*/ 81 h 3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5"/>
                  <a:gd name="T151" fmla="*/ 0 h 354"/>
                  <a:gd name="T152" fmla="*/ 645 w 645"/>
                  <a:gd name="T153" fmla="*/ 354 h 3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5" h="354">
                    <a:moveTo>
                      <a:pt x="124" y="336"/>
                    </a:moveTo>
                    <a:lnTo>
                      <a:pt x="118" y="317"/>
                    </a:lnTo>
                    <a:lnTo>
                      <a:pt x="103" y="270"/>
                    </a:lnTo>
                    <a:lnTo>
                      <a:pt x="92" y="242"/>
                    </a:lnTo>
                    <a:lnTo>
                      <a:pt x="81" y="214"/>
                    </a:lnTo>
                    <a:lnTo>
                      <a:pt x="74" y="200"/>
                    </a:lnTo>
                    <a:lnTo>
                      <a:pt x="67" y="187"/>
                    </a:lnTo>
                    <a:lnTo>
                      <a:pt x="60" y="176"/>
                    </a:lnTo>
                    <a:lnTo>
                      <a:pt x="52" y="165"/>
                    </a:lnTo>
                    <a:lnTo>
                      <a:pt x="28" y="131"/>
                    </a:lnTo>
                    <a:lnTo>
                      <a:pt x="11" y="109"/>
                    </a:lnTo>
                    <a:lnTo>
                      <a:pt x="3" y="97"/>
                    </a:lnTo>
                    <a:lnTo>
                      <a:pt x="0" y="92"/>
                    </a:lnTo>
                    <a:lnTo>
                      <a:pt x="9" y="87"/>
                    </a:lnTo>
                    <a:lnTo>
                      <a:pt x="28" y="74"/>
                    </a:lnTo>
                    <a:lnTo>
                      <a:pt x="40" y="67"/>
                    </a:lnTo>
                    <a:lnTo>
                      <a:pt x="49" y="59"/>
                    </a:lnTo>
                    <a:lnTo>
                      <a:pt x="57" y="51"/>
                    </a:lnTo>
                    <a:lnTo>
                      <a:pt x="63" y="44"/>
                    </a:lnTo>
                    <a:lnTo>
                      <a:pt x="68" y="30"/>
                    </a:lnTo>
                    <a:lnTo>
                      <a:pt x="70" y="15"/>
                    </a:lnTo>
                    <a:lnTo>
                      <a:pt x="70" y="4"/>
                    </a:lnTo>
                    <a:lnTo>
                      <a:pt x="70" y="0"/>
                    </a:lnTo>
                    <a:lnTo>
                      <a:pt x="145" y="18"/>
                    </a:lnTo>
                    <a:lnTo>
                      <a:pt x="143" y="25"/>
                    </a:lnTo>
                    <a:lnTo>
                      <a:pt x="136" y="42"/>
                    </a:lnTo>
                    <a:lnTo>
                      <a:pt x="130" y="52"/>
                    </a:lnTo>
                    <a:lnTo>
                      <a:pt x="124" y="63"/>
                    </a:lnTo>
                    <a:lnTo>
                      <a:pt x="117" y="73"/>
                    </a:lnTo>
                    <a:lnTo>
                      <a:pt x="110" y="81"/>
                    </a:lnTo>
                    <a:lnTo>
                      <a:pt x="102" y="88"/>
                    </a:lnTo>
                    <a:lnTo>
                      <a:pt x="95" y="95"/>
                    </a:lnTo>
                    <a:lnTo>
                      <a:pt x="89" y="102"/>
                    </a:lnTo>
                    <a:lnTo>
                      <a:pt x="84" y="109"/>
                    </a:lnTo>
                    <a:lnTo>
                      <a:pt x="81" y="117"/>
                    </a:lnTo>
                    <a:lnTo>
                      <a:pt x="79" y="128"/>
                    </a:lnTo>
                    <a:lnTo>
                      <a:pt x="79" y="138"/>
                    </a:lnTo>
                    <a:lnTo>
                      <a:pt x="83" y="152"/>
                    </a:lnTo>
                    <a:lnTo>
                      <a:pt x="86" y="166"/>
                    </a:lnTo>
                    <a:lnTo>
                      <a:pt x="90" y="177"/>
                    </a:lnTo>
                    <a:lnTo>
                      <a:pt x="94" y="185"/>
                    </a:lnTo>
                    <a:lnTo>
                      <a:pt x="98" y="191"/>
                    </a:lnTo>
                    <a:lnTo>
                      <a:pt x="104" y="196"/>
                    </a:lnTo>
                    <a:lnTo>
                      <a:pt x="112" y="198"/>
                    </a:lnTo>
                    <a:lnTo>
                      <a:pt x="122" y="199"/>
                    </a:lnTo>
                    <a:lnTo>
                      <a:pt x="135" y="200"/>
                    </a:lnTo>
                    <a:lnTo>
                      <a:pt x="142" y="200"/>
                    </a:lnTo>
                    <a:lnTo>
                      <a:pt x="149" y="199"/>
                    </a:lnTo>
                    <a:lnTo>
                      <a:pt x="156" y="198"/>
                    </a:lnTo>
                    <a:lnTo>
                      <a:pt x="163" y="196"/>
                    </a:lnTo>
                    <a:lnTo>
                      <a:pt x="177" y="190"/>
                    </a:lnTo>
                    <a:lnTo>
                      <a:pt x="189" y="184"/>
                    </a:lnTo>
                    <a:lnTo>
                      <a:pt x="207" y="172"/>
                    </a:lnTo>
                    <a:lnTo>
                      <a:pt x="214" y="168"/>
                    </a:lnTo>
                    <a:lnTo>
                      <a:pt x="205" y="177"/>
                    </a:lnTo>
                    <a:lnTo>
                      <a:pt x="186" y="201"/>
                    </a:lnTo>
                    <a:lnTo>
                      <a:pt x="182" y="208"/>
                    </a:lnTo>
                    <a:lnTo>
                      <a:pt x="178" y="214"/>
                    </a:lnTo>
                    <a:lnTo>
                      <a:pt x="174" y="221"/>
                    </a:lnTo>
                    <a:lnTo>
                      <a:pt x="173" y="228"/>
                    </a:lnTo>
                    <a:lnTo>
                      <a:pt x="173" y="234"/>
                    </a:lnTo>
                    <a:lnTo>
                      <a:pt x="174" y="239"/>
                    </a:lnTo>
                    <a:lnTo>
                      <a:pt x="178" y="243"/>
                    </a:lnTo>
                    <a:lnTo>
                      <a:pt x="184" y="248"/>
                    </a:lnTo>
                    <a:lnTo>
                      <a:pt x="198" y="253"/>
                    </a:lnTo>
                    <a:lnTo>
                      <a:pt x="211" y="256"/>
                    </a:lnTo>
                    <a:lnTo>
                      <a:pt x="225" y="257"/>
                    </a:lnTo>
                    <a:lnTo>
                      <a:pt x="239" y="257"/>
                    </a:lnTo>
                    <a:lnTo>
                      <a:pt x="254" y="255"/>
                    </a:lnTo>
                    <a:lnTo>
                      <a:pt x="268" y="252"/>
                    </a:lnTo>
                    <a:lnTo>
                      <a:pt x="282" y="247"/>
                    </a:lnTo>
                    <a:lnTo>
                      <a:pt x="296" y="241"/>
                    </a:lnTo>
                    <a:lnTo>
                      <a:pt x="318" y="228"/>
                    </a:lnTo>
                    <a:lnTo>
                      <a:pt x="330" y="220"/>
                    </a:lnTo>
                    <a:lnTo>
                      <a:pt x="336" y="215"/>
                    </a:lnTo>
                    <a:lnTo>
                      <a:pt x="338" y="213"/>
                    </a:lnTo>
                    <a:lnTo>
                      <a:pt x="343" y="220"/>
                    </a:lnTo>
                    <a:lnTo>
                      <a:pt x="360" y="232"/>
                    </a:lnTo>
                    <a:lnTo>
                      <a:pt x="365" y="234"/>
                    </a:lnTo>
                    <a:lnTo>
                      <a:pt x="370" y="238"/>
                    </a:lnTo>
                    <a:lnTo>
                      <a:pt x="376" y="239"/>
                    </a:lnTo>
                    <a:lnTo>
                      <a:pt x="381" y="240"/>
                    </a:lnTo>
                    <a:lnTo>
                      <a:pt x="387" y="240"/>
                    </a:lnTo>
                    <a:lnTo>
                      <a:pt x="391" y="239"/>
                    </a:lnTo>
                    <a:lnTo>
                      <a:pt x="397" y="236"/>
                    </a:lnTo>
                    <a:lnTo>
                      <a:pt x="402" y="233"/>
                    </a:lnTo>
                    <a:lnTo>
                      <a:pt x="410" y="224"/>
                    </a:lnTo>
                    <a:lnTo>
                      <a:pt x="417" y="213"/>
                    </a:lnTo>
                    <a:lnTo>
                      <a:pt x="424" y="201"/>
                    </a:lnTo>
                    <a:lnTo>
                      <a:pt x="429" y="191"/>
                    </a:lnTo>
                    <a:lnTo>
                      <a:pt x="436" y="173"/>
                    </a:lnTo>
                    <a:lnTo>
                      <a:pt x="437" y="166"/>
                    </a:lnTo>
                    <a:lnTo>
                      <a:pt x="453" y="178"/>
                    </a:lnTo>
                    <a:lnTo>
                      <a:pt x="467" y="186"/>
                    </a:lnTo>
                    <a:lnTo>
                      <a:pt x="472" y="190"/>
                    </a:lnTo>
                    <a:lnTo>
                      <a:pt x="479" y="191"/>
                    </a:lnTo>
                    <a:lnTo>
                      <a:pt x="484" y="192"/>
                    </a:lnTo>
                    <a:lnTo>
                      <a:pt x="490" y="193"/>
                    </a:lnTo>
                    <a:lnTo>
                      <a:pt x="496" y="193"/>
                    </a:lnTo>
                    <a:lnTo>
                      <a:pt x="501" y="192"/>
                    </a:lnTo>
                    <a:lnTo>
                      <a:pt x="505" y="191"/>
                    </a:lnTo>
                    <a:lnTo>
                      <a:pt x="509" y="189"/>
                    </a:lnTo>
                    <a:lnTo>
                      <a:pt x="517" y="183"/>
                    </a:lnTo>
                    <a:lnTo>
                      <a:pt x="525" y="175"/>
                    </a:lnTo>
                    <a:lnTo>
                      <a:pt x="531" y="166"/>
                    </a:lnTo>
                    <a:lnTo>
                      <a:pt x="537" y="156"/>
                    </a:lnTo>
                    <a:lnTo>
                      <a:pt x="543" y="144"/>
                    </a:lnTo>
                    <a:lnTo>
                      <a:pt x="548" y="133"/>
                    </a:lnTo>
                    <a:lnTo>
                      <a:pt x="557" y="108"/>
                    </a:lnTo>
                    <a:lnTo>
                      <a:pt x="565" y="86"/>
                    </a:lnTo>
                    <a:lnTo>
                      <a:pt x="563" y="91"/>
                    </a:lnTo>
                    <a:lnTo>
                      <a:pt x="558" y="105"/>
                    </a:lnTo>
                    <a:lnTo>
                      <a:pt x="551" y="124"/>
                    </a:lnTo>
                    <a:lnTo>
                      <a:pt x="546" y="149"/>
                    </a:lnTo>
                    <a:lnTo>
                      <a:pt x="544" y="163"/>
                    </a:lnTo>
                    <a:lnTo>
                      <a:pt x="543" y="178"/>
                    </a:lnTo>
                    <a:lnTo>
                      <a:pt x="544" y="193"/>
                    </a:lnTo>
                    <a:lnTo>
                      <a:pt x="545" y="208"/>
                    </a:lnTo>
                    <a:lnTo>
                      <a:pt x="549" y="224"/>
                    </a:lnTo>
                    <a:lnTo>
                      <a:pt x="555" y="239"/>
                    </a:lnTo>
                    <a:lnTo>
                      <a:pt x="558" y="247"/>
                    </a:lnTo>
                    <a:lnTo>
                      <a:pt x="563" y="254"/>
                    </a:lnTo>
                    <a:lnTo>
                      <a:pt x="567" y="261"/>
                    </a:lnTo>
                    <a:lnTo>
                      <a:pt x="573" y="268"/>
                    </a:lnTo>
                    <a:lnTo>
                      <a:pt x="611" y="312"/>
                    </a:lnTo>
                    <a:lnTo>
                      <a:pt x="632" y="334"/>
                    </a:lnTo>
                    <a:lnTo>
                      <a:pt x="641" y="343"/>
                    </a:lnTo>
                    <a:lnTo>
                      <a:pt x="645" y="344"/>
                    </a:lnTo>
                    <a:lnTo>
                      <a:pt x="590" y="354"/>
                    </a:lnTo>
                    <a:lnTo>
                      <a:pt x="576" y="340"/>
                    </a:lnTo>
                    <a:lnTo>
                      <a:pt x="543" y="308"/>
                    </a:lnTo>
                    <a:lnTo>
                      <a:pt x="523" y="291"/>
                    </a:lnTo>
                    <a:lnTo>
                      <a:pt x="503" y="276"/>
                    </a:lnTo>
                    <a:lnTo>
                      <a:pt x="492" y="269"/>
                    </a:lnTo>
                    <a:lnTo>
                      <a:pt x="483" y="264"/>
                    </a:lnTo>
                    <a:lnTo>
                      <a:pt x="474" y="261"/>
                    </a:lnTo>
                    <a:lnTo>
                      <a:pt x="465" y="260"/>
                    </a:lnTo>
                    <a:lnTo>
                      <a:pt x="438" y="259"/>
                    </a:lnTo>
                    <a:lnTo>
                      <a:pt x="403" y="257"/>
                    </a:lnTo>
                    <a:lnTo>
                      <a:pt x="384" y="257"/>
                    </a:lnTo>
                    <a:lnTo>
                      <a:pt x="366" y="257"/>
                    </a:lnTo>
                    <a:lnTo>
                      <a:pt x="346" y="259"/>
                    </a:lnTo>
                    <a:lnTo>
                      <a:pt x="326" y="261"/>
                    </a:lnTo>
                    <a:lnTo>
                      <a:pt x="305" y="264"/>
                    </a:lnTo>
                    <a:lnTo>
                      <a:pt x="279" y="271"/>
                    </a:lnTo>
                    <a:lnTo>
                      <a:pt x="252" y="280"/>
                    </a:lnTo>
                    <a:lnTo>
                      <a:pt x="224" y="290"/>
                    </a:lnTo>
                    <a:lnTo>
                      <a:pt x="197" y="301"/>
                    </a:lnTo>
                    <a:lnTo>
                      <a:pt x="170" y="312"/>
                    </a:lnTo>
                    <a:lnTo>
                      <a:pt x="145" y="324"/>
                    </a:lnTo>
                    <a:lnTo>
                      <a:pt x="124" y="336"/>
                    </a:lnTo>
                    <a:close/>
                  </a:path>
                </a:pathLst>
              </a:custGeom>
              <a:solidFill>
                <a:srgbClr val="969696"/>
              </a:solidFill>
              <a:ln w="9525">
                <a:noFill/>
                <a:round/>
                <a:headEnd/>
                <a:tailEnd/>
              </a:ln>
            </p:spPr>
            <p:txBody>
              <a:bodyPr/>
              <a:lstStyle/>
              <a:p>
                <a:endParaRPr lang="fr-FR"/>
              </a:p>
            </p:txBody>
          </p:sp>
          <p:sp>
            <p:nvSpPr>
              <p:cNvPr id="9318" name="Freeform 558"/>
              <p:cNvSpPr>
                <a:spLocks noChangeAspect="1"/>
              </p:cNvSpPr>
              <p:nvPr/>
            </p:nvSpPr>
            <p:spPr bwMode="auto">
              <a:xfrm>
                <a:off x="5260" y="3063"/>
                <a:ext cx="26" cy="27"/>
              </a:xfrm>
              <a:custGeom>
                <a:avLst/>
                <a:gdLst>
                  <a:gd name="T0" fmla="*/ 9 w 102"/>
                  <a:gd name="T1" fmla="*/ 1 h 110"/>
                  <a:gd name="T2" fmla="*/ 10 w 102"/>
                  <a:gd name="T3" fmla="*/ 4 h 110"/>
                  <a:gd name="T4" fmla="*/ 13 w 102"/>
                  <a:gd name="T5" fmla="*/ 10 h 110"/>
                  <a:gd name="T6" fmla="*/ 16 w 102"/>
                  <a:gd name="T7" fmla="*/ 14 h 110"/>
                  <a:gd name="T8" fmla="*/ 18 w 102"/>
                  <a:gd name="T9" fmla="*/ 17 h 110"/>
                  <a:gd name="T10" fmla="*/ 20 w 102"/>
                  <a:gd name="T11" fmla="*/ 19 h 110"/>
                  <a:gd name="T12" fmla="*/ 21 w 102"/>
                  <a:gd name="T13" fmla="*/ 20 h 110"/>
                  <a:gd name="T14" fmla="*/ 23 w 102"/>
                  <a:gd name="T15" fmla="*/ 22 h 110"/>
                  <a:gd name="T16" fmla="*/ 24 w 102"/>
                  <a:gd name="T17" fmla="*/ 22 h 110"/>
                  <a:gd name="T18" fmla="*/ 25 w 102"/>
                  <a:gd name="T19" fmla="*/ 23 h 110"/>
                  <a:gd name="T20" fmla="*/ 26 w 102"/>
                  <a:gd name="T21" fmla="*/ 24 h 110"/>
                  <a:gd name="T22" fmla="*/ 26 w 102"/>
                  <a:gd name="T23" fmla="*/ 25 h 110"/>
                  <a:gd name="T24" fmla="*/ 25 w 102"/>
                  <a:gd name="T25" fmla="*/ 25 h 110"/>
                  <a:gd name="T26" fmla="*/ 24 w 102"/>
                  <a:gd name="T27" fmla="*/ 26 h 110"/>
                  <a:gd name="T28" fmla="*/ 23 w 102"/>
                  <a:gd name="T29" fmla="*/ 26 h 110"/>
                  <a:gd name="T30" fmla="*/ 21 w 102"/>
                  <a:gd name="T31" fmla="*/ 26 h 110"/>
                  <a:gd name="T32" fmla="*/ 20 w 102"/>
                  <a:gd name="T33" fmla="*/ 27 h 110"/>
                  <a:gd name="T34" fmla="*/ 16 w 102"/>
                  <a:gd name="T35" fmla="*/ 27 h 110"/>
                  <a:gd name="T36" fmla="*/ 11 w 102"/>
                  <a:gd name="T37" fmla="*/ 27 h 110"/>
                  <a:gd name="T38" fmla="*/ 9 w 102"/>
                  <a:gd name="T39" fmla="*/ 27 h 110"/>
                  <a:gd name="T40" fmla="*/ 7 w 102"/>
                  <a:gd name="T41" fmla="*/ 26 h 110"/>
                  <a:gd name="T42" fmla="*/ 5 w 102"/>
                  <a:gd name="T43" fmla="*/ 26 h 110"/>
                  <a:gd name="T44" fmla="*/ 4 w 102"/>
                  <a:gd name="T45" fmla="*/ 25 h 110"/>
                  <a:gd name="T46" fmla="*/ 2 w 102"/>
                  <a:gd name="T47" fmla="*/ 24 h 110"/>
                  <a:gd name="T48" fmla="*/ 1 w 102"/>
                  <a:gd name="T49" fmla="*/ 23 h 110"/>
                  <a:gd name="T50" fmla="*/ 1 w 102"/>
                  <a:gd name="T51" fmla="*/ 22 h 110"/>
                  <a:gd name="T52" fmla="*/ 1 w 102"/>
                  <a:gd name="T53" fmla="*/ 21 h 110"/>
                  <a:gd name="T54" fmla="*/ 0 w 102"/>
                  <a:gd name="T55" fmla="*/ 19 h 110"/>
                  <a:gd name="T56" fmla="*/ 0 w 102"/>
                  <a:gd name="T57" fmla="*/ 18 h 110"/>
                  <a:gd name="T58" fmla="*/ 0 w 102"/>
                  <a:gd name="T59" fmla="*/ 16 h 110"/>
                  <a:gd name="T60" fmla="*/ 0 w 102"/>
                  <a:gd name="T61" fmla="*/ 14 h 110"/>
                  <a:gd name="T62" fmla="*/ 1 w 102"/>
                  <a:gd name="T63" fmla="*/ 11 h 110"/>
                  <a:gd name="T64" fmla="*/ 2 w 102"/>
                  <a:gd name="T65" fmla="*/ 8 h 110"/>
                  <a:gd name="T66" fmla="*/ 3 w 102"/>
                  <a:gd name="T67" fmla="*/ 5 h 110"/>
                  <a:gd name="T68" fmla="*/ 4 w 102"/>
                  <a:gd name="T69" fmla="*/ 3 h 110"/>
                  <a:gd name="T70" fmla="*/ 4 w 102"/>
                  <a:gd name="T71" fmla="*/ 1 h 110"/>
                  <a:gd name="T72" fmla="*/ 5 w 102"/>
                  <a:gd name="T73" fmla="*/ 0 h 110"/>
                  <a:gd name="T74" fmla="*/ 6 w 102"/>
                  <a:gd name="T75" fmla="*/ 0 h 110"/>
                  <a:gd name="T76" fmla="*/ 7 w 102"/>
                  <a:gd name="T77" fmla="*/ 0 h 110"/>
                  <a:gd name="T78" fmla="*/ 8 w 102"/>
                  <a:gd name="T79" fmla="*/ 1 h 110"/>
                  <a:gd name="T80" fmla="*/ 9 w 102"/>
                  <a:gd name="T81" fmla="*/ 1 h 1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110"/>
                  <a:gd name="T125" fmla="*/ 102 w 102"/>
                  <a:gd name="T126" fmla="*/ 110 h 1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110">
                    <a:moveTo>
                      <a:pt x="35" y="5"/>
                    </a:moveTo>
                    <a:lnTo>
                      <a:pt x="40" y="15"/>
                    </a:lnTo>
                    <a:lnTo>
                      <a:pt x="52" y="42"/>
                    </a:lnTo>
                    <a:lnTo>
                      <a:pt x="61" y="57"/>
                    </a:lnTo>
                    <a:lnTo>
                      <a:pt x="71" y="71"/>
                    </a:lnTo>
                    <a:lnTo>
                      <a:pt x="77" y="77"/>
                    </a:lnTo>
                    <a:lnTo>
                      <a:pt x="83" y="83"/>
                    </a:lnTo>
                    <a:lnTo>
                      <a:pt x="89" y="88"/>
                    </a:lnTo>
                    <a:lnTo>
                      <a:pt x="95" y="91"/>
                    </a:lnTo>
                    <a:lnTo>
                      <a:pt x="99" y="95"/>
                    </a:lnTo>
                    <a:lnTo>
                      <a:pt x="102" y="98"/>
                    </a:lnTo>
                    <a:lnTo>
                      <a:pt x="102" y="100"/>
                    </a:lnTo>
                    <a:lnTo>
                      <a:pt x="99" y="103"/>
                    </a:lnTo>
                    <a:lnTo>
                      <a:pt x="96" y="105"/>
                    </a:lnTo>
                    <a:lnTo>
                      <a:pt x="91" y="106"/>
                    </a:lnTo>
                    <a:lnTo>
                      <a:pt x="84" y="107"/>
                    </a:lnTo>
                    <a:lnTo>
                      <a:pt x="77" y="109"/>
                    </a:lnTo>
                    <a:lnTo>
                      <a:pt x="61" y="110"/>
                    </a:lnTo>
                    <a:lnTo>
                      <a:pt x="43" y="110"/>
                    </a:lnTo>
                    <a:lnTo>
                      <a:pt x="35" y="109"/>
                    </a:lnTo>
                    <a:lnTo>
                      <a:pt x="27" y="106"/>
                    </a:lnTo>
                    <a:lnTo>
                      <a:pt x="20" y="105"/>
                    </a:lnTo>
                    <a:lnTo>
                      <a:pt x="14" y="102"/>
                    </a:lnTo>
                    <a:lnTo>
                      <a:pt x="9" y="98"/>
                    </a:lnTo>
                    <a:lnTo>
                      <a:pt x="5" y="95"/>
                    </a:lnTo>
                    <a:lnTo>
                      <a:pt x="3" y="90"/>
                    </a:lnTo>
                    <a:lnTo>
                      <a:pt x="2" y="84"/>
                    </a:lnTo>
                    <a:lnTo>
                      <a:pt x="1" y="78"/>
                    </a:lnTo>
                    <a:lnTo>
                      <a:pt x="0" y="72"/>
                    </a:lnTo>
                    <a:lnTo>
                      <a:pt x="0" y="65"/>
                    </a:lnTo>
                    <a:lnTo>
                      <a:pt x="1" y="58"/>
                    </a:lnTo>
                    <a:lnTo>
                      <a:pt x="3" y="46"/>
                    </a:lnTo>
                    <a:lnTo>
                      <a:pt x="7" y="33"/>
                    </a:lnTo>
                    <a:lnTo>
                      <a:pt x="10" y="21"/>
                    </a:lnTo>
                    <a:lnTo>
                      <a:pt x="15" y="12"/>
                    </a:lnTo>
                    <a:lnTo>
                      <a:pt x="17" y="5"/>
                    </a:lnTo>
                    <a:lnTo>
                      <a:pt x="21" y="1"/>
                    </a:lnTo>
                    <a:lnTo>
                      <a:pt x="24" y="0"/>
                    </a:lnTo>
                    <a:lnTo>
                      <a:pt x="28" y="0"/>
                    </a:lnTo>
                    <a:lnTo>
                      <a:pt x="32" y="3"/>
                    </a:lnTo>
                    <a:lnTo>
                      <a:pt x="35" y="5"/>
                    </a:lnTo>
                    <a:close/>
                  </a:path>
                </a:pathLst>
              </a:custGeom>
              <a:solidFill>
                <a:srgbClr val="969696"/>
              </a:solidFill>
              <a:ln w="9525">
                <a:noFill/>
                <a:round/>
                <a:headEnd/>
                <a:tailEnd/>
              </a:ln>
            </p:spPr>
            <p:txBody>
              <a:bodyPr/>
              <a:lstStyle/>
              <a:p>
                <a:endParaRPr lang="fr-FR"/>
              </a:p>
            </p:txBody>
          </p:sp>
          <p:sp>
            <p:nvSpPr>
              <p:cNvPr id="9319" name="Freeform 559"/>
              <p:cNvSpPr>
                <a:spLocks noChangeAspect="1"/>
              </p:cNvSpPr>
              <p:nvPr/>
            </p:nvSpPr>
            <p:spPr bwMode="auto">
              <a:xfrm>
                <a:off x="5271" y="3115"/>
                <a:ext cx="38" cy="21"/>
              </a:xfrm>
              <a:custGeom>
                <a:avLst/>
                <a:gdLst>
                  <a:gd name="T0" fmla="*/ 30 w 153"/>
                  <a:gd name="T1" fmla="*/ 0 h 84"/>
                  <a:gd name="T2" fmla="*/ 26 w 153"/>
                  <a:gd name="T3" fmla="*/ 0 h 84"/>
                  <a:gd name="T4" fmla="*/ 16 w 153"/>
                  <a:gd name="T5" fmla="*/ 1 h 84"/>
                  <a:gd name="T6" fmla="*/ 11 w 153"/>
                  <a:gd name="T7" fmla="*/ 2 h 84"/>
                  <a:gd name="T8" fmla="*/ 6 w 153"/>
                  <a:gd name="T9" fmla="*/ 3 h 84"/>
                  <a:gd name="T10" fmla="*/ 4 w 153"/>
                  <a:gd name="T11" fmla="*/ 4 h 84"/>
                  <a:gd name="T12" fmla="*/ 2 w 153"/>
                  <a:gd name="T13" fmla="*/ 5 h 84"/>
                  <a:gd name="T14" fmla="*/ 1 w 153"/>
                  <a:gd name="T15" fmla="*/ 5 h 84"/>
                  <a:gd name="T16" fmla="*/ 0 w 153"/>
                  <a:gd name="T17" fmla="*/ 6 h 84"/>
                  <a:gd name="T18" fmla="*/ 0 w 153"/>
                  <a:gd name="T19" fmla="*/ 7 h 84"/>
                  <a:gd name="T20" fmla="*/ 0 w 153"/>
                  <a:gd name="T21" fmla="*/ 8 h 84"/>
                  <a:gd name="T22" fmla="*/ 0 w 153"/>
                  <a:gd name="T23" fmla="*/ 9 h 84"/>
                  <a:gd name="T24" fmla="*/ 1 w 153"/>
                  <a:gd name="T25" fmla="*/ 10 h 84"/>
                  <a:gd name="T26" fmla="*/ 2 w 153"/>
                  <a:gd name="T27" fmla="*/ 11 h 84"/>
                  <a:gd name="T28" fmla="*/ 3 w 153"/>
                  <a:gd name="T29" fmla="*/ 12 h 84"/>
                  <a:gd name="T30" fmla="*/ 4 w 153"/>
                  <a:gd name="T31" fmla="*/ 14 h 84"/>
                  <a:gd name="T32" fmla="*/ 5 w 153"/>
                  <a:gd name="T33" fmla="*/ 15 h 84"/>
                  <a:gd name="T34" fmla="*/ 9 w 153"/>
                  <a:gd name="T35" fmla="*/ 17 h 84"/>
                  <a:gd name="T36" fmla="*/ 13 w 153"/>
                  <a:gd name="T37" fmla="*/ 19 h 84"/>
                  <a:gd name="T38" fmla="*/ 15 w 153"/>
                  <a:gd name="T39" fmla="*/ 19 h 84"/>
                  <a:gd name="T40" fmla="*/ 17 w 153"/>
                  <a:gd name="T41" fmla="*/ 20 h 84"/>
                  <a:gd name="T42" fmla="*/ 19 w 153"/>
                  <a:gd name="T43" fmla="*/ 21 h 84"/>
                  <a:gd name="T44" fmla="*/ 22 w 153"/>
                  <a:gd name="T45" fmla="*/ 21 h 84"/>
                  <a:gd name="T46" fmla="*/ 24 w 153"/>
                  <a:gd name="T47" fmla="*/ 21 h 84"/>
                  <a:gd name="T48" fmla="*/ 26 w 153"/>
                  <a:gd name="T49" fmla="*/ 21 h 84"/>
                  <a:gd name="T50" fmla="*/ 28 w 153"/>
                  <a:gd name="T51" fmla="*/ 21 h 84"/>
                  <a:gd name="T52" fmla="*/ 30 w 153"/>
                  <a:gd name="T53" fmla="*/ 21 h 84"/>
                  <a:gd name="T54" fmla="*/ 31 w 153"/>
                  <a:gd name="T55" fmla="*/ 21 h 84"/>
                  <a:gd name="T56" fmla="*/ 32 w 153"/>
                  <a:gd name="T57" fmla="*/ 20 h 84"/>
                  <a:gd name="T58" fmla="*/ 33 w 153"/>
                  <a:gd name="T59" fmla="*/ 19 h 84"/>
                  <a:gd name="T60" fmla="*/ 34 w 153"/>
                  <a:gd name="T61" fmla="*/ 18 h 84"/>
                  <a:gd name="T62" fmla="*/ 36 w 153"/>
                  <a:gd name="T63" fmla="*/ 17 h 84"/>
                  <a:gd name="T64" fmla="*/ 37 w 153"/>
                  <a:gd name="T65" fmla="*/ 14 h 84"/>
                  <a:gd name="T66" fmla="*/ 38 w 153"/>
                  <a:gd name="T67" fmla="*/ 12 h 84"/>
                  <a:gd name="T68" fmla="*/ 38 w 153"/>
                  <a:gd name="T69" fmla="*/ 10 h 84"/>
                  <a:gd name="T70" fmla="*/ 38 w 153"/>
                  <a:gd name="T71" fmla="*/ 9 h 84"/>
                  <a:gd name="T72" fmla="*/ 38 w 153"/>
                  <a:gd name="T73" fmla="*/ 7 h 84"/>
                  <a:gd name="T74" fmla="*/ 38 w 153"/>
                  <a:gd name="T75" fmla="*/ 6 h 84"/>
                  <a:gd name="T76" fmla="*/ 37 w 153"/>
                  <a:gd name="T77" fmla="*/ 5 h 84"/>
                  <a:gd name="T78" fmla="*/ 36 w 153"/>
                  <a:gd name="T79" fmla="*/ 3 h 84"/>
                  <a:gd name="T80" fmla="*/ 34 w 153"/>
                  <a:gd name="T81" fmla="*/ 2 h 84"/>
                  <a:gd name="T82" fmla="*/ 32 w 153"/>
                  <a:gd name="T83" fmla="*/ 1 h 84"/>
                  <a:gd name="T84" fmla="*/ 30 w 153"/>
                  <a:gd name="T85" fmla="*/ 0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
                  <a:gd name="T130" fmla="*/ 0 h 84"/>
                  <a:gd name="T131" fmla="*/ 153 w 153"/>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 h="84">
                    <a:moveTo>
                      <a:pt x="122" y="0"/>
                    </a:moveTo>
                    <a:lnTo>
                      <a:pt x="104" y="1"/>
                    </a:lnTo>
                    <a:lnTo>
                      <a:pt x="65" y="6"/>
                    </a:lnTo>
                    <a:lnTo>
                      <a:pt x="43" y="9"/>
                    </a:lnTo>
                    <a:lnTo>
                      <a:pt x="23" y="14"/>
                    </a:lnTo>
                    <a:lnTo>
                      <a:pt x="15" y="16"/>
                    </a:lnTo>
                    <a:lnTo>
                      <a:pt x="8" y="19"/>
                    </a:lnTo>
                    <a:lnTo>
                      <a:pt x="4" y="22"/>
                    </a:lnTo>
                    <a:lnTo>
                      <a:pt x="1" y="26"/>
                    </a:lnTo>
                    <a:lnTo>
                      <a:pt x="0" y="29"/>
                    </a:lnTo>
                    <a:lnTo>
                      <a:pt x="0" y="33"/>
                    </a:lnTo>
                    <a:lnTo>
                      <a:pt x="1" y="37"/>
                    </a:lnTo>
                    <a:lnTo>
                      <a:pt x="4" y="41"/>
                    </a:lnTo>
                    <a:lnTo>
                      <a:pt x="7" y="45"/>
                    </a:lnTo>
                    <a:lnTo>
                      <a:pt x="12" y="50"/>
                    </a:lnTo>
                    <a:lnTo>
                      <a:pt x="16" y="55"/>
                    </a:lnTo>
                    <a:lnTo>
                      <a:pt x="22" y="59"/>
                    </a:lnTo>
                    <a:lnTo>
                      <a:pt x="35" y="68"/>
                    </a:lnTo>
                    <a:lnTo>
                      <a:pt x="52" y="75"/>
                    </a:lnTo>
                    <a:lnTo>
                      <a:pt x="60" y="77"/>
                    </a:lnTo>
                    <a:lnTo>
                      <a:pt x="69" y="79"/>
                    </a:lnTo>
                    <a:lnTo>
                      <a:pt x="77" y="82"/>
                    </a:lnTo>
                    <a:lnTo>
                      <a:pt x="87" y="83"/>
                    </a:lnTo>
                    <a:lnTo>
                      <a:pt x="96" y="84"/>
                    </a:lnTo>
                    <a:lnTo>
                      <a:pt x="104" y="84"/>
                    </a:lnTo>
                    <a:lnTo>
                      <a:pt x="111" y="84"/>
                    </a:lnTo>
                    <a:lnTo>
                      <a:pt x="119" y="83"/>
                    </a:lnTo>
                    <a:lnTo>
                      <a:pt x="124" y="82"/>
                    </a:lnTo>
                    <a:lnTo>
                      <a:pt x="129" y="79"/>
                    </a:lnTo>
                    <a:lnTo>
                      <a:pt x="134" y="77"/>
                    </a:lnTo>
                    <a:lnTo>
                      <a:pt x="137" y="73"/>
                    </a:lnTo>
                    <a:lnTo>
                      <a:pt x="144" y="66"/>
                    </a:lnTo>
                    <a:lnTo>
                      <a:pt x="148" y="58"/>
                    </a:lnTo>
                    <a:lnTo>
                      <a:pt x="151" y="49"/>
                    </a:lnTo>
                    <a:lnTo>
                      <a:pt x="153" y="38"/>
                    </a:lnTo>
                    <a:lnTo>
                      <a:pt x="153" y="34"/>
                    </a:lnTo>
                    <a:lnTo>
                      <a:pt x="153" y="29"/>
                    </a:lnTo>
                    <a:lnTo>
                      <a:pt x="151" y="24"/>
                    </a:lnTo>
                    <a:lnTo>
                      <a:pt x="149" y="21"/>
                    </a:lnTo>
                    <a:lnTo>
                      <a:pt x="144" y="14"/>
                    </a:lnTo>
                    <a:lnTo>
                      <a:pt x="138" y="8"/>
                    </a:lnTo>
                    <a:lnTo>
                      <a:pt x="127" y="2"/>
                    </a:lnTo>
                    <a:lnTo>
                      <a:pt x="122" y="0"/>
                    </a:lnTo>
                    <a:close/>
                  </a:path>
                </a:pathLst>
              </a:custGeom>
              <a:solidFill>
                <a:srgbClr val="969696"/>
              </a:solidFill>
              <a:ln w="9525">
                <a:noFill/>
                <a:round/>
                <a:headEnd/>
                <a:tailEnd/>
              </a:ln>
            </p:spPr>
            <p:txBody>
              <a:bodyPr/>
              <a:lstStyle/>
              <a:p>
                <a:endParaRPr lang="fr-FR"/>
              </a:p>
            </p:txBody>
          </p:sp>
          <p:sp>
            <p:nvSpPr>
              <p:cNvPr id="9320" name="Freeform 560"/>
              <p:cNvSpPr>
                <a:spLocks noChangeAspect="1"/>
              </p:cNvSpPr>
              <p:nvPr/>
            </p:nvSpPr>
            <p:spPr bwMode="auto">
              <a:xfrm>
                <a:off x="5361" y="2979"/>
                <a:ext cx="24" cy="50"/>
              </a:xfrm>
              <a:custGeom>
                <a:avLst/>
                <a:gdLst>
                  <a:gd name="T0" fmla="*/ 19 w 94"/>
                  <a:gd name="T1" fmla="*/ 23 h 198"/>
                  <a:gd name="T2" fmla="*/ 20 w 94"/>
                  <a:gd name="T3" fmla="*/ 15 h 198"/>
                  <a:gd name="T4" fmla="*/ 22 w 94"/>
                  <a:gd name="T5" fmla="*/ 7 h 198"/>
                  <a:gd name="T6" fmla="*/ 22 w 94"/>
                  <a:gd name="T7" fmla="*/ 2 h 198"/>
                  <a:gd name="T8" fmla="*/ 22 w 94"/>
                  <a:gd name="T9" fmla="*/ 0 h 198"/>
                  <a:gd name="T10" fmla="*/ 23 w 94"/>
                  <a:gd name="T11" fmla="*/ 4 h 198"/>
                  <a:gd name="T12" fmla="*/ 24 w 94"/>
                  <a:gd name="T13" fmla="*/ 11 h 198"/>
                  <a:gd name="T14" fmla="*/ 24 w 94"/>
                  <a:gd name="T15" fmla="*/ 16 h 198"/>
                  <a:gd name="T16" fmla="*/ 24 w 94"/>
                  <a:gd name="T17" fmla="*/ 21 h 198"/>
                  <a:gd name="T18" fmla="*/ 24 w 94"/>
                  <a:gd name="T19" fmla="*/ 23 h 198"/>
                  <a:gd name="T20" fmla="*/ 23 w 94"/>
                  <a:gd name="T21" fmla="*/ 24 h 198"/>
                  <a:gd name="T22" fmla="*/ 22 w 94"/>
                  <a:gd name="T23" fmla="*/ 26 h 198"/>
                  <a:gd name="T24" fmla="*/ 22 w 94"/>
                  <a:gd name="T25" fmla="*/ 27 h 198"/>
                  <a:gd name="T26" fmla="*/ 17 w 94"/>
                  <a:gd name="T27" fmla="*/ 33 h 198"/>
                  <a:gd name="T28" fmla="*/ 10 w 94"/>
                  <a:gd name="T29" fmla="*/ 41 h 198"/>
                  <a:gd name="T30" fmla="*/ 7 w 94"/>
                  <a:gd name="T31" fmla="*/ 44 h 198"/>
                  <a:gd name="T32" fmla="*/ 4 w 94"/>
                  <a:gd name="T33" fmla="*/ 47 h 198"/>
                  <a:gd name="T34" fmla="*/ 2 w 94"/>
                  <a:gd name="T35" fmla="*/ 49 h 198"/>
                  <a:gd name="T36" fmla="*/ 1 w 94"/>
                  <a:gd name="T37" fmla="*/ 50 h 198"/>
                  <a:gd name="T38" fmla="*/ 0 w 94"/>
                  <a:gd name="T39" fmla="*/ 50 h 198"/>
                  <a:gd name="T40" fmla="*/ 0 w 94"/>
                  <a:gd name="T41" fmla="*/ 50 h 198"/>
                  <a:gd name="T42" fmla="*/ 0 w 94"/>
                  <a:gd name="T43" fmla="*/ 49 h 198"/>
                  <a:gd name="T44" fmla="*/ 0 w 94"/>
                  <a:gd name="T45" fmla="*/ 49 h 198"/>
                  <a:gd name="T46" fmla="*/ 1 w 94"/>
                  <a:gd name="T47" fmla="*/ 48 h 198"/>
                  <a:gd name="T48" fmla="*/ 2 w 94"/>
                  <a:gd name="T49" fmla="*/ 47 h 198"/>
                  <a:gd name="T50" fmla="*/ 4 w 94"/>
                  <a:gd name="T51" fmla="*/ 45 h 198"/>
                  <a:gd name="T52" fmla="*/ 8 w 94"/>
                  <a:gd name="T53" fmla="*/ 41 h 198"/>
                  <a:gd name="T54" fmla="*/ 12 w 94"/>
                  <a:gd name="T55" fmla="*/ 37 h 198"/>
                  <a:gd name="T56" fmla="*/ 15 w 94"/>
                  <a:gd name="T57" fmla="*/ 33 h 198"/>
                  <a:gd name="T58" fmla="*/ 17 w 94"/>
                  <a:gd name="T59" fmla="*/ 31 h 198"/>
                  <a:gd name="T60" fmla="*/ 18 w 94"/>
                  <a:gd name="T61" fmla="*/ 28 h 198"/>
                  <a:gd name="T62" fmla="*/ 19 w 94"/>
                  <a:gd name="T63" fmla="*/ 26 h 198"/>
                  <a:gd name="T64" fmla="*/ 19 w 94"/>
                  <a:gd name="T65" fmla="*/ 23 h 1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
                  <a:gd name="T100" fmla="*/ 0 h 198"/>
                  <a:gd name="T101" fmla="*/ 94 w 94"/>
                  <a:gd name="T102" fmla="*/ 198 h 1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 h="198">
                    <a:moveTo>
                      <a:pt x="76" y="93"/>
                    </a:moveTo>
                    <a:lnTo>
                      <a:pt x="80" y="58"/>
                    </a:lnTo>
                    <a:lnTo>
                      <a:pt x="85" y="29"/>
                    </a:lnTo>
                    <a:lnTo>
                      <a:pt x="87" y="8"/>
                    </a:lnTo>
                    <a:lnTo>
                      <a:pt x="88" y="0"/>
                    </a:lnTo>
                    <a:lnTo>
                      <a:pt x="90" y="14"/>
                    </a:lnTo>
                    <a:lnTo>
                      <a:pt x="93" y="45"/>
                    </a:lnTo>
                    <a:lnTo>
                      <a:pt x="94" y="64"/>
                    </a:lnTo>
                    <a:lnTo>
                      <a:pt x="93" y="82"/>
                    </a:lnTo>
                    <a:lnTo>
                      <a:pt x="93" y="90"/>
                    </a:lnTo>
                    <a:lnTo>
                      <a:pt x="90" y="97"/>
                    </a:lnTo>
                    <a:lnTo>
                      <a:pt x="88" y="104"/>
                    </a:lnTo>
                    <a:lnTo>
                      <a:pt x="86" y="108"/>
                    </a:lnTo>
                    <a:lnTo>
                      <a:pt x="67" y="132"/>
                    </a:lnTo>
                    <a:lnTo>
                      <a:pt x="41" y="162"/>
                    </a:lnTo>
                    <a:lnTo>
                      <a:pt x="28" y="176"/>
                    </a:lnTo>
                    <a:lnTo>
                      <a:pt x="17" y="188"/>
                    </a:lnTo>
                    <a:lnTo>
                      <a:pt x="8" y="195"/>
                    </a:lnTo>
                    <a:lnTo>
                      <a:pt x="3" y="198"/>
                    </a:lnTo>
                    <a:lnTo>
                      <a:pt x="1" y="197"/>
                    </a:lnTo>
                    <a:lnTo>
                      <a:pt x="0" y="197"/>
                    </a:lnTo>
                    <a:lnTo>
                      <a:pt x="0" y="196"/>
                    </a:lnTo>
                    <a:lnTo>
                      <a:pt x="0" y="195"/>
                    </a:lnTo>
                    <a:lnTo>
                      <a:pt x="3" y="191"/>
                    </a:lnTo>
                    <a:lnTo>
                      <a:pt x="6" y="188"/>
                    </a:lnTo>
                    <a:lnTo>
                      <a:pt x="17" y="177"/>
                    </a:lnTo>
                    <a:lnTo>
                      <a:pt x="31" y="163"/>
                    </a:lnTo>
                    <a:lnTo>
                      <a:pt x="46" y="148"/>
                    </a:lnTo>
                    <a:lnTo>
                      <a:pt x="59" y="130"/>
                    </a:lnTo>
                    <a:lnTo>
                      <a:pt x="66" y="121"/>
                    </a:lnTo>
                    <a:lnTo>
                      <a:pt x="71" y="112"/>
                    </a:lnTo>
                    <a:lnTo>
                      <a:pt x="74" y="102"/>
                    </a:lnTo>
                    <a:lnTo>
                      <a:pt x="76" y="93"/>
                    </a:lnTo>
                    <a:close/>
                  </a:path>
                </a:pathLst>
              </a:custGeom>
              <a:solidFill>
                <a:srgbClr val="969696"/>
              </a:solidFill>
              <a:ln w="9525">
                <a:noFill/>
                <a:round/>
                <a:headEnd/>
                <a:tailEnd/>
              </a:ln>
            </p:spPr>
            <p:txBody>
              <a:bodyPr/>
              <a:lstStyle/>
              <a:p>
                <a:endParaRPr lang="fr-FR"/>
              </a:p>
            </p:txBody>
          </p:sp>
          <p:sp>
            <p:nvSpPr>
              <p:cNvPr id="9321" name="Freeform 561"/>
              <p:cNvSpPr>
                <a:spLocks noChangeAspect="1"/>
              </p:cNvSpPr>
              <p:nvPr/>
            </p:nvSpPr>
            <p:spPr bwMode="auto">
              <a:xfrm>
                <a:off x="5397" y="2980"/>
                <a:ext cx="17" cy="55"/>
              </a:xfrm>
              <a:custGeom>
                <a:avLst/>
                <a:gdLst>
                  <a:gd name="T0" fmla="*/ 10 w 67"/>
                  <a:gd name="T1" fmla="*/ 0 h 220"/>
                  <a:gd name="T2" fmla="*/ 11 w 67"/>
                  <a:gd name="T3" fmla="*/ 4 h 220"/>
                  <a:gd name="T4" fmla="*/ 13 w 67"/>
                  <a:gd name="T5" fmla="*/ 13 h 220"/>
                  <a:gd name="T6" fmla="*/ 14 w 67"/>
                  <a:gd name="T7" fmla="*/ 19 h 220"/>
                  <a:gd name="T8" fmla="*/ 14 w 67"/>
                  <a:gd name="T9" fmla="*/ 24 h 220"/>
                  <a:gd name="T10" fmla="*/ 14 w 67"/>
                  <a:gd name="T11" fmla="*/ 27 h 220"/>
                  <a:gd name="T12" fmla="*/ 14 w 67"/>
                  <a:gd name="T13" fmla="*/ 29 h 220"/>
                  <a:gd name="T14" fmla="*/ 13 w 67"/>
                  <a:gd name="T15" fmla="*/ 31 h 220"/>
                  <a:gd name="T16" fmla="*/ 13 w 67"/>
                  <a:gd name="T17" fmla="*/ 34 h 220"/>
                  <a:gd name="T18" fmla="*/ 8 w 67"/>
                  <a:gd name="T19" fmla="*/ 41 h 220"/>
                  <a:gd name="T20" fmla="*/ 5 w 67"/>
                  <a:gd name="T21" fmla="*/ 48 h 220"/>
                  <a:gd name="T22" fmla="*/ 1 w 67"/>
                  <a:gd name="T23" fmla="*/ 53 h 220"/>
                  <a:gd name="T24" fmla="*/ 0 w 67"/>
                  <a:gd name="T25" fmla="*/ 55 h 220"/>
                  <a:gd name="T26" fmla="*/ 3 w 67"/>
                  <a:gd name="T27" fmla="*/ 52 h 220"/>
                  <a:gd name="T28" fmla="*/ 8 w 67"/>
                  <a:gd name="T29" fmla="*/ 46 h 220"/>
                  <a:gd name="T30" fmla="*/ 11 w 67"/>
                  <a:gd name="T31" fmla="*/ 42 h 220"/>
                  <a:gd name="T32" fmla="*/ 14 w 67"/>
                  <a:gd name="T33" fmla="*/ 39 h 220"/>
                  <a:gd name="T34" fmla="*/ 16 w 67"/>
                  <a:gd name="T35" fmla="*/ 35 h 220"/>
                  <a:gd name="T36" fmla="*/ 17 w 67"/>
                  <a:gd name="T37" fmla="*/ 33 h 220"/>
                  <a:gd name="T38" fmla="*/ 17 w 67"/>
                  <a:gd name="T39" fmla="*/ 30 h 220"/>
                  <a:gd name="T40" fmla="*/ 16 w 67"/>
                  <a:gd name="T41" fmla="*/ 26 h 220"/>
                  <a:gd name="T42" fmla="*/ 15 w 67"/>
                  <a:gd name="T43" fmla="*/ 21 h 220"/>
                  <a:gd name="T44" fmla="*/ 14 w 67"/>
                  <a:gd name="T45" fmla="*/ 15 h 220"/>
                  <a:gd name="T46" fmla="*/ 11 w 67"/>
                  <a:gd name="T47" fmla="*/ 5 h 220"/>
                  <a:gd name="T48" fmla="*/ 10 w 67"/>
                  <a:gd name="T49" fmla="*/ 0 h 2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220"/>
                  <a:gd name="T77" fmla="*/ 67 w 67"/>
                  <a:gd name="T78" fmla="*/ 220 h 22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220">
                    <a:moveTo>
                      <a:pt x="40" y="0"/>
                    </a:moveTo>
                    <a:lnTo>
                      <a:pt x="44" y="15"/>
                    </a:lnTo>
                    <a:lnTo>
                      <a:pt x="52" y="53"/>
                    </a:lnTo>
                    <a:lnTo>
                      <a:pt x="54" y="75"/>
                    </a:lnTo>
                    <a:lnTo>
                      <a:pt x="57" y="97"/>
                    </a:lnTo>
                    <a:lnTo>
                      <a:pt x="56" y="107"/>
                    </a:lnTo>
                    <a:lnTo>
                      <a:pt x="54" y="117"/>
                    </a:lnTo>
                    <a:lnTo>
                      <a:pt x="53" y="126"/>
                    </a:lnTo>
                    <a:lnTo>
                      <a:pt x="50" y="134"/>
                    </a:lnTo>
                    <a:lnTo>
                      <a:pt x="33" y="164"/>
                    </a:lnTo>
                    <a:lnTo>
                      <a:pt x="18" y="192"/>
                    </a:lnTo>
                    <a:lnTo>
                      <a:pt x="5" y="212"/>
                    </a:lnTo>
                    <a:lnTo>
                      <a:pt x="0" y="220"/>
                    </a:lnTo>
                    <a:lnTo>
                      <a:pt x="11" y="209"/>
                    </a:lnTo>
                    <a:lnTo>
                      <a:pt x="33" y="183"/>
                    </a:lnTo>
                    <a:lnTo>
                      <a:pt x="45" y="168"/>
                    </a:lnTo>
                    <a:lnTo>
                      <a:pt x="56" y="154"/>
                    </a:lnTo>
                    <a:lnTo>
                      <a:pt x="64" y="141"/>
                    </a:lnTo>
                    <a:lnTo>
                      <a:pt x="67" y="132"/>
                    </a:lnTo>
                    <a:lnTo>
                      <a:pt x="66" y="121"/>
                    </a:lnTo>
                    <a:lnTo>
                      <a:pt x="64" y="104"/>
                    </a:lnTo>
                    <a:lnTo>
                      <a:pt x="59" y="83"/>
                    </a:lnTo>
                    <a:lnTo>
                      <a:pt x="54" y="60"/>
                    </a:lnTo>
                    <a:lnTo>
                      <a:pt x="44" y="19"/>
                    </a:lnTo>
                    <a:lnTo>
                      <a:pt x="40" y="0"/>
                    </a:lnTo>
                    <a:close/>
                  </a:path>
                </a:pathLst>
              </a:custGeom>
              <a:solidFill>
                <a:srgbClr val="969696"/>
              </a:solidFill>
              <a:ln w="9525">
                <a:noFill/>
                <a:round/>
                <a:headEnd/>
                <a:tailEnd/>
              </a:ln>
            </p:spPr>
            <p:txBody>
              <a:bodyPr/>
              <a:lstStyle/>
              <a:p>
                <a:endParaRPr lang="fr-FR"/>
              </a:p>
            </p:txBody>
          </p:sp>
          <p:sp>
            <p:nvSpPr>
              <p:cNvPr id="9322" name="Freeform 562"/>
              <p:cNvSpPr>
                <a:spLocks noChangeAspect="1"/>
              </p:cNvSpPr>
              <p:nvPr/>
            </p:nvSpPr>
            <p:spPr bwMode="auto">
              <a:xfrm>
                <a:off x="5426" y="2967"/>
                <a:ext cx="9" cy="52"/>
              </a:xfrm>
              <a:custGeom>
                <a:avLst/>
                <a:gdLst>
                  <a:gd name="T0" fmla="*/ 0 w 35"/>
                  <a:gd name="T1" fmla="*/ 52 h 210"/>
                  <a:gd name="T2" fmla="*/ 1 w 35"/>
                  <a:gd name="T3" fmla="*/ 47 h 210"/>
                  <a:gd name="T4" fmla="*/ 4 w 35"/>
                  <a:gd name="T5" fmla="*/ 39 h 210"/>
                  <a:gd name="T6" fmla="*/ 5 w 35"/>
                  <a:gd name="T7" fmla="*/ 33 h 210"/>
                  <a:gd name="T8" fmla="*/ 6 w 35"/>
                  <a:gd name="T9" fmla="*/ 28 h 210"/>
                  <a:gd name="T10" fmla="*/ 6 w 35"/>
                  <a:gd name="T11" fmla="*/ 25 h 210"/>
                  <a:gd name="T12" fmla="*/ 6 w 35"/>
                  <a:gd name="T13" fmla="*/ 23 h 210"/>
                  <a:gd name="T14" fmla="*/ 5 w 35"/>
                  <a:gd name="T15" fmla="*/ 20 h 210"/>
                  <a:gd name="T16" fmla="*/ 5 w 35"/>
                  <a:gd name="T17" fmla="*/ 18 h 210"/>
                  <a:gd name="T18" fmla="*/ 4 w 35"/>
                  <a:gd name="T19" fmla="*/ 13 h 210"/>
                  <a:gd name="T20" fmla="*/ 3 w 35"/>
                  <a:gd name="T21" fmla="*/ 9 h 210"/>
                  <a:gd name="T22" fmla="*/ 2 w 35"/>
                  <a:gd name="T23" fmla="*/ 7 h 210"/>
                  <a:gd name="T24" fmla="*/ 2 w 35"/>
                  <a:gd name="T25" fmla="*/ 4 h 210"/>
                  <a:gd name="T26" fmla="*/ 1 w 35"/>
                  <a:gd name="T27" fmla="*/ 1 h 210"/>
                  <a:gd name="T28" fmla="*/ 1 w 35"/>
                  <a:gd name="T29" fmla="*/ 0 h 210"/>
                  <a:gd name="T30" fmla="*/ 3 w 35"/>
                  <a:gd name="T31" fmla="*/ 2 h 210"/>
                  <a:gd name="T32" fmla="*/ 6 w 35"/>
                  <a:gd name="T33" fmla="*/ 9 h 210"/>
                  <a:gd name="T34" fmla="*/ 8 w 35"/>
                  <a:gd name="T35" fmla="*/ 14 h 210"/>
                  <a:gd name="T36" fmla="*/ 9 w 35"/>
                  <a:gd name="T37" fmla="*/ 19 h 210"/>
                  <a:gd name="T38" fmla="*/ 9 w 35"/>
                  <a:gd name="T39" fmla="*/ 22 h 210"/>
                  <a:gd name="T40" fmla="*/ 9 w 35"/>
                  <a:gd name="T41" fmla="*/ 25 h 210"/>
                  <a:gd name="T42" fmla="*/ 9 w 35"/>
                  <a:gd name="T43" fmla="*/ 28 h 210"/>
                  <a:gd name="T44" fmla="*/ 8 w 35"/>
                  <a:gd name="T45" fmla="*/ 31 h 210"/>
                  <a:gd name="T46" fmla="*/ 6 w 35"/>
                  <a:gd name="T47" fmla="*/ 36 h 210"/>
                  <a:gd name="T48" fmla="*/ 5 w 35"/>
                  <a:gd name="T49" fmla="*/ 41 h 210"/>
                  <a:gd name="T50" fmla="*/ 4 w 35"/>
                  <a:gd name="T51" fmla="*/ 44 h 210"/>
                  <a:gd name="T52" fmla="*/ 2 w 35"/>
                  <a:gd name="T53" fmla="*/ 47 h 210"/>
                  <a:gd name="T54" fmla="*/ 1 w 35"/>
                  <a:gd name="T55" fmla="*/ 51 h 210"/>
                  <a:gd name="T56" fmla="*/ 0 w 35"/>
                  <a:gd name="T57" fmla="*/ 52 h 2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
                  <a:gd name="T88" fmla="*/ 0 h 210"/>
                  <a:gd name="T89" fmla="*/ 35 w 35"/>
                  <a:gd name="T90" fmla="*/ 210 h 2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 h="210">
                    <a:moveTo>
                      <a:pt x="0" y="210"/>
                    </a:moveTo>
                    <a:lnTo>
                      <a:pt x="5" y="191"/>
                    </a:lnTo>
                    <a:lnTo>
                      <a:pt x="15" y="156"/>
                    </a:lnTo>
                    <a:lnTo>
                      <a:pt x="20" y="135"/>
                    </a:lnTo>
                    <a:lnTo>
                      <a:pt x="22" y="113"/>
                    </a:lnTo>
                    <a:lnTo>
                      <a:pt x="22" y="102"/>
                    </a:lnTo>
                    <a:lnTo>
                      <a:pt x="22" y="92"/>
                    </a:lnTo>
                    <a:lnTo>
                      <a:pt x="21" y="81"/>
                    </a:lnTo>
                    <a:lnTo>
                      <a:pt x="18" y="71"/>
                    </a:lnTo>
                    <a:lnTo>
                      <a:pt x="14" y="53"/>
                    </a:lnTo>
                    <a:lnTo>
                      <a:pt x="10" y="38"/>
                    </a:lnTo>
                    <a:lnTo>
                      <a:pt x="8" y="27"/>
                    </a:lnTo>
                    <a:lnTo>
                      <a:pt x="7" y="16"/>
                    </a:lnTo>
                    <a:lnTo>
                      <a:pt x="5" y="3"/>
                    </a:lnTo>
                    <a:lnTo>
                      <a:pt x="5" y="0"/>
                    </a:lnTo>
                    <a:lnTo>
                      <a:pt x="11" y="10"/>
                    </a:lnTo>
                    <a:lnTo>
                      <a:pt x="24" y="37"/>
                    </a:lnTo>
                    <a:lnTo>
                      <a:pt x="30" y="56"/>
                    </a:lnTo>
                    <a:lnTo>
                      <a:pt x="35" y="77"/>
                    </a:lnTo>
                    <a:lnTo>
                      <a:pt x="35" y="88"/>
                    </a:lnTo>
                    <a:lnTo>
                      <a:pt x="35" y="100"/>
                    </a:lnTo>
                    <a:lnTo>
                      <a:pt x="34" y="112"/>
                    </a:lnTo>
                    <a:lnTo>
                      <a:pt x="31" y="125"/>
                    </a:lnTo>
                    <a:lnTo>
                      <a:pt x="25" y="147"/>
                    </a:lnTo>
                    <a:lnTo>
                      <a:pt x="20" y="165"/>
                    </a:lnTo>
                    <a:lnTo>
                      <a:pt x="14" y="179"/>
                    </a:lnTo>
                    <a:lnTo>
                      <a:pt x="9" y="191"/>
                    </a:lnTo>
                    <a:lnTo>
                      <a:pt x="2" y="206"/>
                    </a:lnTo>
                    <a:lnTo>
                      <a:pt x="0" y="210"/>
                    </a:lnTo>
                    <a:close/>
                  </a:path>
                </a:pathLst>
              </a:custGeom>
              <a:solidFill>
                <a:srgbClr val="969696"/>
              </a:solidFill>
              <a:ln w="9525">
                <a:noFill/>
                <a:round/>
                <a:headEnd/>
                <a:tailEnd/>
              </a:ln>
            </p:spPr>
            <p:txBody>
              <a:bodyPr/>
              <a:lstStyle/>
              <a:p>
                <a:endParaRPr lang="fr-FR"/>
              </a:p>
            </p:txBody>
          </p:sp>
          <p:sp>
            <p:nvSpPr>
              <p:cNvPr id="9323" name="Freeform 563"/>
              <p:cNvSpPr>
                <a:spLocks noChangeAspect="1"/>
              </p:cNvSpPr>
              <p:nvPr/>
            </p:nvSpPr>
            <p:spPr bwMode="auto">
              <a:xfrm>
                <a:off x="5462" y="3002"/>
                <a:ext cx="25" cy="27"/>
              </a:xfrm>
              <a:custGeom>
                <a:avLst/>
                <a:gdLst>
                  <a:gd name="T0" fmla="*/ 8 w 102"/>
                  <a:gd name="T1" fmla="*/ 2 h 107"/>
                  <a:gd name="T2" fmla="*/ 7 w 102"/>
                  <a:gd name="T3" fmla="*/ 1 h 107"/>
                  <a:gd name="T4" fmla="*/ 6 w 102"/>
                  <a:gd name="T5" fmla="*/ 0 h 107"/>
                  <a:gd name="T6" fmla="*/ 5 w 102"/>
                  <a:gd name="T7" fmla="*/ 0 h 107"/>
                  <a:gd name="T8" fmla="*/ 4 w 102"/>
                  <a:gd name="T9" fmla="*/ 0 h 107"/>
                  <a:gd name="T10" fmla="*/ 3 w 102"/>
                  <a:gd name="T11" fmla="*/ 0 h 107"/>
                  <a:gd name="T12" fmla="*/ 2 w 102"/>
                  <a:gd name="T13" fmla="*/ 1 h 107"/>
                  <a:gd name="T14" fmla="*/ 2 w 102"/>
                  <a:gd name="T15" fmla="*/ 1 h 107"/>
                  <a:gd name="T16" fmla="*/ 1 w 102"/>
                  <a:gd name="T17" fmla="*/ 2 h 107"/>
                  <a:gd name="T18" fmla="*/ 0 w 102"/>
                  <a:gd name="T19" fmla="*/ 3 h 107"/>
                  <a:gd name="T20" fmla="*/ 0 w 102"/>
                  <a:gd name="T21" fmla="*/ 5 h 107"/>
                  <a:gd name="T22" fmla="*/ 0 w 102"/>
                  <a:gd name="T23" fmla="*/ 6 h 107"/>
                  <a:gd name="T24" fmla="*/ 0 w 102"/>
                  <a:gd name="T25" fmla="*/ 7 h 107"/>
                  <a:gd name="T26" fmla="*/ 1 w 102"/>
                  <a:gd name="T27" fmla="*/ 8 h 107"/>
                  <a:gd name="T28" fmla="*/ 1 w 102"/>
                  <a:gd name="T29" fmla="*/ 9 h 107"/>
                  <a:gd name="T30" fmla="*/ 3 w 102"/>
                  <a:gd name="T31" fmla="*/ 12 h 107"/>
                  <a:gd name="T32" fmla="*/ 6 w 102"/>
                  <a:gd name="T33" fmla="*/ 15 h 107"/>
                  <a:gd name="T34" fmla="*/ 9 w 102"/>
                  <a:gd name="T35" fmla="*/ 18 h 107"/>
                  <a:gd name="T36" fmla="*/ 13 w 102"/>
                  <a:gd name="T37" fmla="*/ 21 h 107"/>
                  <a:gd name="T38" fmla="*/ 16 w 102"/>
                  <a:gd name="T39" fmla="*/ 24 h 107"/>
                  <a:gd name="T40" fmla="*/ 20 w 102"/>
                  <a:gd name="T41" fmla="*/ 26 h 107"/>
                  <a:gd name="T42" fmla="*/ 21 w 102"/>
                  <a:gd name="T43" fmla="*/ 27 h 107"/>
                  <a:gd name="T44" fmla="*/ 23 w 102"/>
                  <a:gd name="T45" fmla="*/ 27 h 107"/>
                  <a:gd name="T46" fmla="*/ 24 w 102"/>
                  <a:gd name="T47" fmla="*/ 27 h 107"/>
                  <a:gd name="T48" fmla="*/ 25 w 102"/>
                  <a:gd name="T49" fmla="*/ 26 h 107"/>
                  <a:gd name="T50" fmla="*/ 25 w 102"/>
                  <a:gd name="T51" fmla="*/ 25 h 107"/>
                  <a:gd name="T52" fmla="*/ 25 w 102"/>
                  <a:gd name="T53" fmla="*/ 25 h 107"/>
                  <a:gd name="T54" fmla="*/ 25 w 102"/>
                  <a:gd name="T55" fmla="*/ 24 h 107"/>
                  <a:gd name="T56" fmla="*/ 25 w 102"/>
                  <a:gd name="T57" fmla="*/ 23 h 107"/>
                  <a:gd name="T58" fmla="*/ 24 w 102"/>
                  <a:gd name="T59" fmla="*/ 22 h 107"/>
                  <a:gd name="T60" fmla="*/ 22 w 102"/>
                  <a:gd name="T61" fmla="*/ 20 h 107"/>
                  <a:gd name="T62" fmla="*/ 18 w 102"/>
                  <a:gd name="T63" fmla="*/ 16 h 107"/>
                  <a:gd name="T64" fmla="*/ 14 w 102"/>
                  <a:gd name="T65" fmla="*/ 12 h 107"/>
                  <a:gd name="T66" fmla="*/ 12 w 102"/>
                  <a:gd name="T67" fmla="*/ 8 h 107"/>
                  <a:gd name="T68" fmla="*/ 10 w 102"/>
                  <a:gd name="T69" fmla="*/ 4 h 107"/>
                  <a:gd name="T70" fmla="*/ 8 w 102"/>
                  <a:gd name="T71" fmla="*/ 2 h 107"/>
                  <a:gd name="T72" fmla="*/ 8 w 102"/>
                  <a:gd name="T73" fmla="*/ 2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2"/>
                  <a:gd name="T112" fmla="*/ 0 h 107"/>
                  <a:gd name="T113" fmla="*/ 102 w 102"/>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2" h="107">
                    <a:moveTo>
                      <a:pt x="32" y="6"/>
                    </a:moveTo>
                    <a:lnTo>
                      <a:pt x="27" y="2"/>
                    </a:lnTo>
                    <a:lnTo>
                      <a:pt x="24" y="1"/>
                    </a:lnTo>
                    <a:lnTo>
                      <a:pt x="19" y="0"/>
                    </a:lnTo>
                    <a:lnTo>
                      <a:pt x="16" y="0"/>
                    </a:lnTo>
                    <a:lnTo>
                      <a:pt x="12" y="0"/>
                    </a:lnTo>
                    <a:lnTo>
                      <a:pt x="10" y="2"/>
                    </a:lnTo>
                    <a:lnTo>
                      <a:pt x="7" y="3"/>
                    </a:lnTo>
                    <a:lnTo>
                      <a:pt x="5" y="6"/>
                    </a:lnTo>
                    <a:lnTo>
                      <a:pt x="2" y="13"/>
                    </a:lnTo>
                    <a:lnTo>
                      <a:pt x="0" y="20"/>
                    </a:lnTo>
                    <a:lnTo>
                      <a:pt x="0" y="24"/>
                    </a:lnTo>
                    <a:lnTo>
                      <a:pt x="2" y="28"/>
                    </a:lnTo>
                    <a:lnTo>
                      <a:pt x="3" y="32"/>
                    </a:lnTo>
                    <a:lnTo>
                      <a:pt x="5" y="36"/>
                    </a:lnTo>
                    <a:lnTo>
                      <a:pt x="13" y="46"/>
                    </a:lnTo>
                    <a:lnTo>
                      <a:pt x="24" y="58"/>
                    </a:lnTo>
                    <a:lnTo>
                      <a:pt x="38" y="71"/>
                    </a:lnTo>
                    <a:lnTo>
                      <a:pt x="52" y="84"/>
                    </a:lnTo>
                    <a:lnTo>
                      <a:pt x="67" y="95"/>
                    </a:lnTo>
                    <a:lnTo>
                      <a:pt x="81" y="102"/>
                    </a:lnTo>
                    <a:lnTo>
                      <a:pt x="87" y="106"/>
                    </a:lnTo>
                    <a:lnTo>
                      <a:pt x="92" y="107"/>
                    </a:lnTo>
                    <a:lnTo>
                      <a:pt x="97" y="106"/>
                    </a:lnTo>
                    <a:lnTo>
                      <a:pt x="100" y="105"/>
                    </a:lnTo>
                    <a:lnTo>
                      <a:pt x="102" y="101"/>
                    </a:lnTo>
                    <a:lnTo>
                      <a:pt x="102" y="99"/>
                    </a:lnTo>
                    <a:lnTo>
                      <a:pt x="102" y="95"/>
                    </a:lnTo>
                    <a:lnTo>
                      <a:pt x="101" y="93"/>
                    </a:lnTo>
                    <a:lnTo>
                      <a:pt x="98" y="86"/>
                    </a:lnTo>
                    <a:lnTo>
                      <a:pt x="91" y="79"/>
                    </a:lnTo>
                    <a:lnTo>
                      <a:pt x="74" y="64"/>
                    </a:lnTo>
                    <a:lnTo>
                      <a:pt x="59" y="46"/>
                    </a:lnTo>
                    <a:lnTo>
                      <a:pt x="47" y="30"/>
                    </a:lnTo>
                    <a:lnTo>
                      <a:pt x="39" y="17"/>
                    </a:lnTo>
                    <a:lnTo>
                      <a:pt x="33" y="8"/>
                    </a:lnTo>
                    <a:lnTo>
                      <a:pt x="32" y="6"/>
                    </a:lnTo>
                    <a:close/>
                  </a:path>
                </a:pathLst>
              </a:custGeom>
              <a:solidFill>
                <a:srgbClr val="969696"/>
              </a:solidFill>
              <a:ln w="9525">
                <a:noFill/>
                <a:round/>
                <a:headEnd/>
                <a:tailEnd/>
              </a:ln>
            </p:spPr>
            <p:txBody>
              <a:bodyPr/>
              <a:lstStyle/>
              <a:p>
                <a:endParaRPr lang="fr-FR"/>
              </a:p>
            </p:txBody>
          </p:sp>
          <p:sp>
            <p:nvSpPr>
              <p:cNvPr id="9324" name="Freeform 564"/>
              <p:cNvSpPr>
                <a:spLocks noChangeAspect="1"/>
              </p:cNvSpPr>
              <p:nvPr/>
            </p:nvSpPr>
            <p:spPr bwMode="auto">
              <a:xfrm>
                <a:off x="5368" y="3061"/>
                <a:ext cx="62" cy="25"/>
              </a:xfrm>
              <a:custGeom>
                <a:avLst/>
                <a:gdLst>
                  <a:gd name="T0" fmla="*/ 52 w 246"/>
                  <a:gd name="T1" fmla="*/ 1 h 98"/>
                  <a:gd name="T2" fmla="*/ 47 w 246"/>
                  <a:gd name="T3" fmla="*/ 1 h 98"/>
                  <a:gd name="T4" fmla="*/ 41 w 246"/>
                  <a:gd name="T5" fmla="*/ 0 h 98"/>
                  <a:gd name="T6" fmla="*/ 34 w 246"/>
                  <a:gd name="T7" fmla="*/ 0 h 98"/>
                  <a:gd name="T8" fmla="*/ 27 w 246"/>
                  <a:gd name="T9" fmla="*/ 1 h 98"/>
                  <a:gd name="T10" fmla="*/ 23 w 246"/>
                  <a:gd name="T11" fmla="*/ 1 h 98"/>
                  <a:gd name="T12" fmla="*/ 20 w 246"/>
                  <a:gd name="T13" fmla="*/ 1 h 98"/>
                  <a:gd name="T14" fmla="*/ 17 w 246"/>
                  <a:gd name="T15" fmla="*/ 2 h 98"/>
                  <a:gd name="T16" fmla="*/ 13 w 246"/>
                  <a:gd name="T17" fmla="*/ 3 h 98"/>
                  <a:gd name="T18" fmla="*/ 10 w 246"/>
                  <a:gd name="T19" fmla="*/ 4 h 98"/>
                  <a:gd name="T20" fmla="*/ 8 w 246"/>
                  <a:gd name="T21" fmla="*/ 5 h 98"/>
                  <a:gd name="T22" fmla="*/ 5 w 246"/>
                  <a:gd name="T23" fmla="*/ 6 h 98"/>
                  <a:gd name="T24" fmla="*/ 3 w 246"/>
                  <a:gd name="T25" fmla="*/ 8 h 98"/>
                  <a:gd name="T26" fmla="*/ 2 w 246"/>
                  <a:gd name="T27" fmla="*/ 10 h 98"/>
                  <a:gd name="T28" fmla="*/ 1 w 246"/>
                  <a:gd name="T29" fmla="*/ 12 h 98"/>
                  <a:gd name="T30" fmla="*/ 0 w 246"/>
                  <a:gd name="T31" fmla="*/ 14 h 98"/>
                  <a:gd name="T32" fmla="*/ 0 w 246"/>
                  <a:gd name="T33" fmla="*/ 15 h 98"/>
                  <a:gd name="T34" fmla="*/ 1 w 246"/>
                  <a:gd name="T35" fmla="*/ 17 h 98"/>
                  <a:gd name="T36" fmla="*/ 2 w 246"/>
                  <a:gd name="T37" fmla="*/ 19 h 98"/>
                  <a:gd name="T38" fmla="*/ 3 w 246"/>
                  <a:gd name="T39" fmla="*/ 20 h 98"/>
                  <a:gd name="T40" fmla="*/ 5 w 246"/>
                  <a:gd name="T41" fmla="*/ 21 h 98"/>
                  <a:gd name="T42" fmla="*/ 7 w 246"/>
                  <a:gd name="T43" fmla="*/ 23 h 98"/>
                  <a:gd name="T44" fmla="*/ 9 w 246"/>
                  <a:gd name="T45" fmla="*/ 23 h 98"/>
                  <a:gd name="T46" fmla="*/ 12 w 246"/>
                  <a:gd name="T47" fmla="*/ 24 h 98"/>
                  <a:gd name="T48" fmla="*/ 15 w 246"/>
                  <a:gd name="T49" fmla="*/ 25 h 98"/>
                  <a:gd name="T50" fmla="*/ 19 w 246"/>
                  <a:gd name="T51" fmla="*/ 25 h 98"/>
                  <a:gd name="T52" fmla="*/ 23 w 246"/>
                  <a:gd name="T53" fmla="*/ 25 h 98"/>
                  <a:gd name="T54" fmla="*/ 27 w 246"/>
                  <a:gd name="T55" fmla="*/ 25 h 98"/>
                  <a:gd name="T56" fmla="*/ 32 w 246"/>
                  <a:gd name="T57" fmla="*/ 24 h 98"/>
                  <a:gd name="T58" fmla="*/ 36 w 246"/>
                  <a:gd name="T59" fmla="*/ 23 h 98"/>
                  <a:gd name="T60" fmla="*/ 40 w 246"/>
                  <a:gd name="T61" fmla="*/ 22 h 98"/>
                  <a:gd name="T62" fmla="*/ 44 w 246"/>
                  <a:gd name="T63" fmla="*/ 21 h 98"/>
                  <a:gd name="T64" fmla="*/ 47 w 246"/>
                  <a:gd name="T65" fmla="*/ 20 h 98"/>
                  <a:gd name="T66" fmla="*/ 50 w 246"/>
                  <a:gd name="T67" fmla="*/ 19 h 98"/>
                  <a:gd name="T68" fmla="*/ 53 w 246"/>
                  <a:gd name="T69" fmla="*/ 17 h 98"/>
                  <a:gd name="T70" fmla="*/ 55 w 246"/>
                  <a:gd name="T71" fmla="*/ 16 h 98"/>
                  <a:gd name="T72" fmla="*/ 57 w 246"/>
                  <a:gd name="T73" fmla="*/ 15 h 98"/>
                  <a:gd name="T74" fmla="*/ 59 w 246"/>
                  <a:gd name="T75" fmla="*/ 13 h 98"/>
                  <a:gd name="T76" fmla="*/ 60 w 246"/>
                  <a:gd name="T77" fmla="*/ 12 h 98"/>
                  <a:gd name="T78" fmla="*/ 61 w 246"/>
                  <a:gd name="T79" fmla="*/ 11 h 98"/>
                  <a:gd name="T80" fmla="*/ 61 w 246"/>
                  <a:gd name="T81" fmla="*/ 10 h 98"/>
                  <a:gd name="T82" fmla="*/ 62 w 246"/>
                  <a:gd name="T83" fmla="*/ 8 h 98"/>
                  <a:gd name="T84" fmla="*/ 62 w 246"/>
                  <a:gd name="T85" fmla="*/ 7 h 98"/>
                  <a:gd name="T86" fmla="*/ 61 w 246"/>
                  <a:gd name="T87" fmla="*/ 6 h 98"/>
                  <a:gd name="T88" fmla="*/ 61 w 246"/>
                  <a:gd name="T89" fmla="*/ 5 h 98"/>
                  <a:gd name="T90" fmla="*/ 60 w 246"/>
                  <a:gd name="T91" fmla="*/ 3 h 98"/>
                  <a:gd name="T92" fmla="*/ 58 w 246"/>
                  <a:gd name="T93" fmla="*/ 2 h 98"/>
                  <a:gd name="T94" fmla="*/ 57 w 246"/>
                  <a:gd name="T95" fmla="*/ 2 h 98"/>
                  <a:gd name="T96" fmla="*/ 55 w 246"/>
                  <a:gd name="T97" fmla="*/ 1 h 98"/>
                  <a:gd name="T98" fmla="*/ 53 w 246"/>
                  <a:gd name="T99" fmla="*/ 1 h 98"/>
                  <a:gd name="T100" fmla="*/ 52 w 246"/>
                  <a:gd name="T101" fmla="*/ 1 h 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6"/>
                  <a:gd name="T154" fmla="*/ 0 h 98"/>
                  <a:gd name="T155" fmla="*/ 246 w 246"/>
                  <a:gd name="T156" fmla="*/ 98 h 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6" h="98">
                    <a:moveTo>
                      <a:pt x="207" y="4"/>
                    </a:moveTo>
                    <a:lnTo>
                      <a:pt x="187" y="3"/>
                    </a:lnTo>
                    <a:lnTo>
                      <a:pt x="162" y="0"/>
                    </a:lnTo>
                    <a:lnTo>
                      <a:pt x="135" y="0"/>
                    </a:lnTo>
                    <a:lnTo>
                      <a:pt x="107" y="2"/>
                    </a:lnTo>
                    <a:lnTo>
                      <a:pt x="93" y="3"/>
                    </a:lnTo>
                    <a:lnTo>
                      <a:pt x="79" y="4"/>
                    </a:lnTo>
                    <a:lnTo>
                      <a:pt x="66" y="6"/>
                    </a:lnTo>
                    <a:lnTo>
                      <a:pt x="53" y="10"/>
                    </a:lnTo>
                    <a:lnTo>
                      <a:pt x="41" y="14"/>
                    </a:lnTo>
                    <a:lnTo>
                      <a:pt x="31" y="19"/>
                    </a:lnTo>
                    <a:lnTo>
                      <a:pt x="21" y="25"/>
                    </a:lnTo>
                    <a:lnTo>
                      <a:pt x="13" y="31"/>
                    </a:lnTo>
                    <a:lnTo>
                      <a:pt x="7" y="39"/>
                    </a:lnTo>
                    <a:lnTo>
                      <a:pt x="3" y="46"/>
                    </a:lnTo>
                    <a:lnTo>
                      <a:pt x="0" y="53"/>
                    </a:lnTo>
                    <a:lnTo>
                      <a:pt x="0" y="60"/>
                    </a:lnTo>
                    <a:lnTo>
                      <a:pt x="3" y="67"/>
                    </a:lnTo>
                    <a:lnTo>
                      <a:pt x="6" y="74"/>
                    </a:lnTo>
                    <a:lnTo>
                      <a:pt x="11" y="80"/>
                    </a:lnTo>
                    <a:lnTo>
                      <a:pt x="18" y="84"/>
                    </a:lnTo>
                    <a:lnTo>
                      <a:pt x="26" y="89"/>
                    </a:lnTo>
                    <a:lnTo>
                      <a:pt x="37" y="92"/>
                    </a:lnTo>
                    <a:lnTo>
                      <a:pt x="48" y="96"/>
                    </a:lnTo>
                    <a:lnTo>
                      <a:pt x="61" y="97"/>
                    </a:lnTo>
                    <a:lnTo>
                      <a:pt x="75" y="98"/>
                    </a:lnTo>
                    <a:lnTo>
                      <a:pt x="91" y="98"/>
                    </a:lnTo>
                    <a:lnTo>
                      <a:pt x="108" y="97"/>
                    </a:lnTo>
                    <a:lnTo>
                      <a:pt x="126" y="94"/>
                    </a:lnTo>
                    <a:lnTo>
                      <a:pt x="143" y="90"/>
                    </a:lnTo>
                    <a:lnTo>
                      <a:pt x="160" y="85"/>
                    </a:lnTo>
                    <a:lnTo>
                      <a:pt x="174" y="82"/>
                    </a:lnTo>
                    <a:lnTo>
                      <a:pt x="187" y="77"/>
                    </a:lnTo>
                    <a:lnTo>
                      <a:pt x="199" y="73"/>
                    </a:lnTo>
                    <a:lnTo>
                      <a:pt x="209" y="67"/>
                    </a:lnTo>
                    <a:lnTo>
                      <a:pt x="219" y="62"/>
                    </a:lnTo>
                    <a:lnTo>
                      <a:pt x="226" y="58"/>
                    </a:lnTo>
                    <a:lnTo>
                      <a:pt x="233" y="52"/>
                    </a:lnTo>
                    <a:lnTo>
                      <a:pt x="237" y="47"/>
                    </a:lnTo>
                    <a:lnTo>
                      <a:pt x="241" y="42"/>
                    </a:lnTo>
                    <a:lnTo>
                      <a:pt x="244" y="38"/>
                    </a:lnTo>
                    <a:lnTo>
                      <a:pt x="246" y="33"/>
                    </a:lnTo>
                    <a:lnTo>
                      <a:pt x="246" y="28"/>
                    </a:lnTo>
                    <a:lnTo>
                      <a:pt x="244" y="24"/>
                    </a:lnTo>
                    <a:lnTo>
                      <a:pt x="243" y="20"/>
                    </a:lnTo>
                    <a:lnTo>
                      <a:pt x="237" y="13"/>
                    </a:lnTo>
                    <a:lnTo>
                      <a:pt x="231" y="9"/>
                    </a:lnTo>
                    <a:lnTo>
                      <a:pt x="226" y="6"/>
                    </a:lnTo>
                    <a:lnTo>
                      <a:pt x="220" y="5"/>
                    </a:lnTo>
                    <a:lnTo>
                      <a:pt x="210" y="4"/>
                    </a:lnTo>
                    <a:lnTo>
                      <a:pt x="207" y="4"/>
                    </a:lnTo>
                    <a:close/>
                  </a:path>
                </a:pathLst>
              </a:custGeom>
              <a:solidFill>
                <a:srgbClr val="969696"/>
              </a:solidFill>
              <a:ln w="9525">
                <a:noFill/>
                <a:round/>
                <a:headEnd/>
                <a:tailEnd/>
              </a:ln>
            </p:spPr>
            <p:txBody>
              <a:bodyPr/>
              <a:lstStyle/>
              <a:p>
                <a:endParaRPr lang="fr-FR"/>
              </a:p>
            </p:txBody>
          </p:sp>
          <p:sp>
            <p:nvSpPr>
              <p:cNvPr id="9325" name="Freeform 565"/>
              <p:cNvSpPr>
                <a:spLocks noChangeAspect="1"/>
              </p:cNvSpPr>
              <p:nvPr/>
            </p:nvSpPr>
            <p:spPr bwMode="auto">
              <a:xfrm>
                <a:off x="5579" y="4024"/>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326" name="Freeform 566"/>
              <p:cNvSpPr>
                <a:spLocks noChangeAspect="1"/>
              </p:cNvSpPr>
              <p:nvPr/>
            </p:nvSpPr>
            <p:spPr bwMode="auto">
              <a:xfrm>
                <a:off x="5809" y="4486"/>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327" name="Freeform 567"/>
              <p:cNvSpPr>
                <a:spLocks noChangeAspect="1"/>
              </p:cNvSpPr>
              <p:nvPr/>
            </p:nvSpPr>
            <p:spPr bwMode="auto">
              <a:xfrm>
                <a:off x="5662" y="4531"/>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328" name="Freeform 568"/>
              <p:cNvSpPr>
                <a:spLocks noChangeAspect="1"/>
              </p:cNvSpPr>
              <p:nvPr/>
            </p:nvSpPr>
            <p:spPr bwMode="auto">
              <a:xfrm>
                <a:off x="6209" y="3888"/>
                <a:ext cx="41" cy="573"/>
              </a:xfrm>
              <a:custGeom>
                <a:avLst/>
                <a:gdLst>
                  <a:gd name="T0" fmla="*/ 40 w 167"/>
                  <a:gd name="T1" fmla="*/ 534 h 2294"/>
                  <a:gd name="T2" fmla="*/ 38 w 167"/>
                  <a:gd name="T3" fmla="*/ 548 h 2294"/>
                  <a:gd name="T4" fmla="*/ 36 w 167"/>
                  <a:gd name="T5" fmla="*/ 559 h 2294"/>
                  <a:gd name="T6" fmla="*/ 34 w 167"/>
                  <a:gd name="T7" fmla="*/ 566 h 2294"/>
                  <a:gd name="T8" fmla="*/ 32 w 167"/>
                  <a:gd name="T9" fmla="*/ 570 h 2294"/>
                  <a:gd name="T10" fmla="*/ 30 w 167"/>
                  <a:gd name="T11" fmla="*/ 573 h 2294"/>
                  <a:gd name="T12" fmla="*/ 28 w 167"/>
                  <a:gd name="T13" fmla="*/ 573 h 2294"/>
                  <a:gd name="T14" fmla="*/ 26 w 167"/>
                  <a:gd name="T15" fmla="*/ 572 h 2294"/>
                  <a:gd name="T16" fmla="*/ 24 w 167"/>
                  <a:gd name="T17" fmla="*/ 568 h 2294"/>
                  <a:gd name="T18" fmla="*/ 21 w 167"/>
                  <a:gd name="T19" fmla="*/ 561 h 2294"/>
                  <a:gd name="T20" fmla="*/ 19 w 167"/>
                  <a:gd name="T21" fmla="*/ 552 h 2294"/>
                  <a:gd name="T22" fmla="*/ 16 w 167"/>
                  <a:gd name="T23" fmla="*/ 537 h 2294"/>
                  <a:gd name="T24" fmla="*/ 14 w 167"/>
                  <a:gd name="T25" fmla="*/ 514 h 2294"/>
                  <a:gd name="T26" fmla="*/ 10 w 167"/>
                  <a:gd name="T27" fmla="*/ 464 h 2294"/>
                  <a:gd name="T28" fmla="*/ 6 w 167"/>
                  <a:gd name="T29" fmla="*/ 376 h 2294"/>
                  <a:gd name="T30" fmla="*/ 2 w 167"/>
                  <a:gd name="T31" fmla="*/ 276 h 2294"/>
                  <a:gd name="T32" fmla="*/ 0 w 167"/>
                  <a:gd name="T33" fmla="*/ 175 h 2294"/>
                  <a:gd name="T34" fmla="*/ 0 w 167"/>
                  <a:gd name="T35" fmla="*/ 108 h 2294"/>
                  <a:gd name="T36" fmla="*/ 1 w 167"/>
                  <a:gd name="T37" fmla="*/ 69 h 2294"/>
                  <a:gd name="T38" fmla="*/ 1 w 167"/>
                  <a:gd name="T39" fmla="*/ 38 h 2294"/>
                  <a:gd name="T40" fmla="*/ 3 w 167"/>
                  <a:gd name="T41" fmla="*/ 15 h 2294"/>
                  <a:gd name="T42" fmla="*/ 5 w 167"/>
                  <a:gd name="T43" fmla="*/ 2 h 2294"/>
                  <a:gd name="T44" fmla="*/ 8 w 167"/>
                  <a:gd name="T45" fmla="*/ 1 h 2294"/>
                  <a:gd name="T46" fmla="*/ 12 w 167"/>
                  <a:gd name="T47" fmla="*/ 12 h 2294"/>
                  <a:gd name="T48" fmla="*/ 15 w 167"/>
                  <a:gd name="T49" fmla="*/ 33 h 2294"/>
                  <a:gd name="T50" fmla="*/ 18 w 167"/>
                  <a:gd name="T51" fmla="*/ 61 h 2294"/>
                  <a:gd name="T52" fmla="*/ 22 w 167"/>
                  <a:gd name="T53" fmla="*/ 96 h 2294"/>
                  <a:gd name="T54" fmla="*/ 26 w 167"/>
                  <a:gd name="T55" fmla="*/ 156 h 2294"/>
                  <a:gd name="T56" fmla="*/ 31 w 167"/>
                  <a:gd name="T57" fmla="*/ 246 h 2294"/>
                  <a:gd name="T58" fmla="*/ 35 w 167"/>
                  <a:gd name="T59" fmla="*/ 338 h 2294"/>
                  <a:gd name="T60" fmla="*/ 38 w 167"/>
                  <a:gd name="T61" fmla="*/ 422 h 2294"/>
                  <a:gd name="T62" fmla="*/ 40 w 167"/>
                  <a:gd name="T63" fmla="*/ 487 h 2294"/>
                  <a:gd name="T64" fmla="*/ 41 w 167"/>
                  <a:gd name="T65" fmla="*/ 525 h 22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2294"/>
                  <a:gd name="T101" fmla="*/ 167 w 167"/>
                  <a:gd name="T102" fmla="*/ 2294 h 22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2294">
                    <a:moveTo>
                      <a:pt x="167" y="2122"/>
                    </a:moveTo>
                    <a:lnTo>
                      <a:pt x="164" y="2138"/>
                    </a:lnTo>
                    <a:lnTo>
                      <a:pt x="160" y="2171"/>
                    </a:lnTo>
                    <a:lnTo>
                      <a:pt x="156" y="2194"/>
                    </a:lnTo>
                    <a:lnTo>
                      <a:pt x="152" y="2216"/>
                    </a:lnTo>
                    <a:lnTo>
                      <a:pt x="147" y="2238"/>
                    </a:lnTo>
                    <a:lnTo>
                      <a:pt x="141" y="2259"/>
                    </a:lnTo>
                    <a:lnTo>
                      <a:pt x="137" y="2267"/>
                    </a:lnTo>
                    <a:lnTo>
                      <a:pt x="134" y="2275"/>
                    </a:lnTo>
                    <a:lnTo>
                      <a:pt x="130" y="2282"/>
                    </a:lnTo>
                    <a:lnTo>
                      <a:pt x="127" y="2288"/>
                    </a:lnTo>
                    <a:lnTo>
                      <a:pt x="123" y="2292"/>
                    </a:lnTo>
                    <a:lnTo>
                      <a:pt x="119" y="2294"/>
                    </a:lnTo>
                    <a:lnTo>
                      <a:pt x="115" y="2294"/>
                    </a:lnTo>
                    <a:lnTo>
                      <a:pt x="111" y="2293"/>
                    </a:lnTo>
                    <a:lnTo>
                      <a:pt x="106" y="2288"/>
                    </a:lnTo>
                    <a:lnTo>
                      <a:pt x="101" y="2282"/>
                    </a:lnTo>
                    <a:lnTo>
                      <a:pt x="96" y="2273"/>
                    </a:lnTo>
                    <a:lnTo>
                      <a:pt x="92" y="2261"/>
                    </a:lnTo>
                    <a:lnTo>
                      <a:pt x="87" y="2246"/>
                    </a:lnTo>
                    <a:lnTo>
                      <a:pt x="82" y="2229"/>
                    </a:lnTo>
                    <a:lnTo>
                      <a:pt x="76" y="2208"/>
                    </a:lnTo>
                    <a:lnTo>
                      <a:pt x="72" y="2183"/>
                    </a:lnTo>
                    <a:lnTo>
                      <a:pt x="66" y="2150"/>
                    </a:lnTo>
                    <a:lnTo>
                      <a:pt x="60" y="2110"/>
                    </a:lnTo>
                    <a:lnTo>
                      <a:pt x="55" y="2058"/>
                    </a:lnTo>
                    <a:lnTo>
                      <a:pt x="50" y="1999"/>
                    </a:lnTo>
                    <a:lnTo>
                      <a:pt x="40" y="1857"/>
                    </a:lnTo>
                    <a:lnTo>
                      <a:pt x="31" y="1690"/>
                    </a:lnTo>
                    <a:lnTo>
                      <a:pt x="23" y="1504"/>
                    </a:lnTo>
                    <a:lnTo>
                      <a:pt x="15" y="1307"/>
                    </a:lnTo>
                    <a:lnTo>
                      <a:pt x="10" y="1103"/>
                    </a:lnTo>
                    <a:lnTo>
                      <a:pt x="5" y="899"/>
                    </a:lnTo>
                    <a:lnTo>
                      <a:pt x="1" y="702"/>
                    </a:lnTo>
                    <a:lnTo>
                      <a:pt x="0" y="518"/>
                    </a:lnTo>
                    <a:lnTo>
                      <a:pt x="0" y="432"/>
                    </a:lnTo>
                    <a:lnTo>
                      <a:pt x="1" y="351"/>
                    </a:lnTo>
                    <a:lnTo>
                      <a:pt x="3" y="278"/>
                    </a:lnTo>
                    <a:lnTo>
                      <a:pt x="4" y="210"/>
                    </a:lnTo>
                    <a:lnTo>
                      <a:pt x="6" y="152"/>
                    </a:lnTo>
                    <a:lnTo>
                      <a:pt x="10" y="101"/>
                    </a:lnTo>
                    <a:lnTo>
                      <a:pt x="13" y="60"/>
                    </a:lnTo>
                    <a:lnTo>
                      <a:pt x="17" y="28"/>
                    </a:lnTo>
                    <a:lnTo>
                      <a:pt x="21" y="8"/>
                    </a:lnTo>
                    <a:lnTo>
                      <a:pt x="27" y="0"/>
                    </a:lnTo>
                    <a:lnTo>
                      <a:pt x="34" y="4"/>
                    </a:lnTo>
                    <a:lnTo>
                      <a:pt x="41" y="21"/>
                    </a:lnTo>
                    <a:lnTo>
                      <a:pt x="48" y="50"/>
                    </a:lnTo>
                    <a:lnTo>
                      <a:pt x="55" y="88"/>
                    </a:lnTo>
                    <a:lnTo>
                      <a:pt x="62" y="133"/>
                    </a:lnTo>
                    <a:lnTo>
                      <a:pt x="69" y="186"/>
                    </a:lnTo>
                    <a:lnTo>
                      <a:pt x="75" y="246"/>
                    </a:lnTo>
                    <a:lnTo>
                      <a:pt x="82" y="312"/>
                    </a:lnTo>
                    <a:lnTo>
                      <a:pt x="88" y="383"/>
                    </a:lnTo>
                    <a:lnTo>
                      <a:pt x="94" y="459"/>
                    </a:lnTo>
                    <a:lnTo>
                      <a:pt x="105" y="624"/>
                    </a:lnTo>
                    <a:lnTo>
                      <a:pt x="115" y="800"/>
                    </a:lnTo>
                    <a:lnTo>
                      <a:pt x="125" y="983"/>
                    </a:lnTo>
                    <a:lnTo>
                      <a:pt x="134" y="1169"/>
                    </a:lnTo>
                    <a:lnTo>
                      <a:pt x="141" y="1352"/>
                    </a:lnTo>
                    <a:lnTo>
                      <a:pt x="148" y="1527"/>
                    </a:lnTo>
                    <a:lnTo>
                      <a:pt x="153" y="1688"/>
                    </a:lnTo>
                    <a:lnTo>
                      <a:pt x="157" y="1831"/>
                    </a:lnTo>
                    <a:lnTo>
                      <a:pt x="162" y="1951"/>
                    </a:lnTo>
                    <a:lnTo>
                      <a:pt x="164" y="2043"/>
                    </a:lnTo>
                    <a:lnTo>
                      <a:pt x="166" y="2103"/>
                    </a:lnTo>
                    <a:lnTo>
                      <a:pt x="167" y="2122"/>
                    </a:lnTo>
                    <a:close/>
                  </a:path>
                </a:pathLst>
              </a:custGeom>
              <a:solidFill>
                <a:srgbClr val="969696"/>
              </a:solidFill>
              <a:ln w="9525">
                <a:noFill/>
                <a:round/>
                <a:headEnd/>
                <a:tailEnd/>
              </a:ln>
            </p:spPr>
            <p:txBody>
              <a:bodyPr/>
              <a:lstStyle/>
              <a:p>
                <a:endParaRPr lang="fr-FR"/>
              </a:p>
            </p:txBody>
          </p:sp>
          <p:sp>
            <p:nvSpPr>
              <p:cNvPr id="9329" name="Freeform 569"/>
              <p:cNvSpPr>
                <a:spLocks noChangeAspect="1"/>
              </p:cNvSpPr>
              <p:nvPr/>
            </p:nvSpPr>
            <p:spPr bwMode="auto">
              <a:xfrm>
                <a:off x="6250" y="3815"/>
                <a:ext cx="88" cy="413"/>
              </a:xfrm>
              <a:custGeom>
                <a:avLst/>
                <a:gdLst>
                  <a:gd name="T0" fmla="*/ 1 w 352"/>
                  <a:gd name="T1" fmla="*/ 120 h 1651"/>
                  <a:gd name="T2" fmla="*/ 9 w 352"/>
                  <a:gd name="T3" fmla="*/ 180 h 1651"/>
                  <a:gd name="T4" fmla="*/ 20 w 352"/>
                  <a:gd name="T5" fmla="*/ 262 h 1651"/>
                  <a:gd name="T6" fmla="*/ 32 w 352"/>
                  <a:gd name="T7" fmla="*/ 340 h 1651"/>
                  <a:gd name="T8" fmla="*/ 40 w 352"/>
                  <a:gd name="T9" fmla="*/ 376 h 1651"/>
                  <a:gd name="T10" fmla="*/ 44 w 352"/>
                  <a:gd name="T11" fmla="*/ 388 h 1651"/>
                  <a:gd name="T12" fmla="*/ 49 w 352"/>
                  <a:gd name="T13" fmla="*/ 385 h 1651"/>
                  <a:gd name="T14" fmla="*/ 51 w 352"/>
                  <a:gd name="T15" fmla="*/ 369 h 1651"/>
                  <a:gd name="T16" fmla="*/ 51 w 352"/>
                  <a:gd name="T17" fmla="*/ 347 h 1651"/>
                  <a:gd name="T18" fmla="*/ 49 w 352"/>
                  <a:gd name="T19" fmla="*/ 313 h 1651"/>
                  <a:gd name="T20" fmla="*/ 43 w 352"/>
                  <a:gd name="T21" fmla="*/ 255 h 1651"/>
                  <a:gd name="T22" fmla="*/ 35 w 352"/>
                  <a:gd name="T23" fmla="*/ 202 h 1651"/>
                  <a:gd name="T24" fmla="*/ 29 w 352"/>
                  <a:gd name="T25" fmla="*/ 167 h 1651"/>
                  <a:gd name="T26" fmla="*/ 29 w 352"/>
                  <a:gd name="T27" fmla="*/ 162 h 1651"/>
                  <a:gd name="T28" fmla="*/ 43 w 352"/>
                  <a:gd name="T29" fmla="*/ 213 h 1651"/>
                  <a:gd name="T30" fmla="*/ 52 w 352"/>
                  <a:gd name="T31" fmla="*/ 250 h 1651"/>
                  <a:gd name="T32" fmla="*/ 60 w 352"/>
                  <a:gd name="T33" fmla="*/ 290 h 1651"/>
                  <a:gd name="T34" fmla="*/ 66 w 352"/>
                  <a:gd name="T35" fmla="*/ 339 h 1651"/>
                  <a:gd name="T36" fmla="*/ 70 w 352"/>
                  <a:gd name="T37" fmla="*/ 390 h 1651"/>
                  <a:gd name="T38" fmla="*/ 70 w 352"/>
                  <a:gd name="T39" fmla="*/ 411 h 1651"/>
                  <a:gd name="T40" fmla="*/ 71 w 352"/>
                  <a:gd name="T41" fmla="*/ 392 h 1651"/>
                  <a:gd name="T42" fmla="*/ 74 w 352"/>
                  <a:gd name="T43" fmla="*/ 326 h 1651"/>
                  <a:gd name="T44" fmla="*/ 72 w 352"/>
                  <a:gd name="T45" fmla="*/ 277 h 1651"/>
                  <a:gd name="T46" fmla="*/ 68 w 352"/>
                  <a:gd name="T47" fmla="*/ 237 h 1651"/>
                  <a:gd name="T48" fmla="*/ 64 w 352"/>
                  <a:gd name="T49" fmla="*/ 215 h 1651"/>
                  <a:gd name="T50" fmla="*/ 55 w 352"/>
                  <a:gd name="T51" fmla="*/ 173 h 1651"/>
                  <a:gd name="T52" fmla="*/ 48 w 352"/>
                  <a:gd name="T53" fmla="*/ 131 h 1651"/>
                  <a:gd name="T54" fmla="*/ 44 w 352"/>
                  <a:gd name="T55" fmla="*/ 97 h 1651"/>
                  <a:gd name="T56" fmla="*/ 44 w 352"/>
                  <a:gd name="T57" fmla="*/ 82 h 1651"/>
                  <a:gd name="T58" fmla="*/ 45 w 352"/>
                  <a:gd name="T59" fmla="*/ 76 h 1651"/>
                  <a:gd name="T60" fmla="*/ 47 w 352"/>
                  <a:gd name="T61" fmla="*/ 76 h 1651"/>
                  <a:gd name="T62" fmla="*/ 51 w 352"/>
                  <a:gd name="T63" fmla="*/ 83 h 1651"/>
                  <a:gd name="T64" fmla="*/ 59 w 352"/>
                  <a:gd name="T65" fmla="*/ 105 h 1651"/>
                  <a:gd name="T66" fmla="*/ 71 w 352"/>
                  <a:gd name="T67" fmla="*/ 153 h 1651"/>
                  <a:gd name="T68" fmla="*/ 85 w 352"/>
                  <a:gd name="T69" fmla="*/ 216 h 1651"/>
                  <a:gd name="T70" fmla="*/ 88 w 352"/>
                  <a:gd name="T71" fmla="*/ 228 h 1651"/>
                  <a:gd name="T72" fmla="*/ 88 w 352"/>
                  <a:gd name="T73" fmla="*/ 228 h 1651"/>
                  <a:gd name="T74" fmla="*/ 87 w 352"/>
                  <a:gd name="T75" fmla="*/ 210 h 1651"/>
                  <a:gd name="T76" fmla="*/ 76 w 352"/>
                  <a:gd name="T77" fmla="*/ 147 h 1651"/>
                  <a:gd name="T78" fmla="*/ 62 w 352"/>
                  <a:gd name="T79" fmla="*/ 77 h 1651"/>
                  <a:gd name="T80" fmla="*/ 54 w 352"/>
                  <a:gd name="T81" fmla="*/ 49 h 1651"/>
                  <a:gd name="T82" fmla="*/ 39 w 352"/>
                  <a:gd name="T83" fmla="*/ 14 h 1651"/>
                  <a:gd name="T84" fmla="*/ 32 w 352"/>
                  <a:gd name="T85" fmla="*/ 4 h 1651"/>
                  <a:gd name="T86" fmla="*/ 27 w 352"/>
                  <a:gd name="T87" fmla="*/ 0 h 1651"/>
                  <a:gd name="T88" fmla="*/ 23 w 352"/>
                  <a:gd name="T89" fmla="*/ 3 h 1651"/>
                  <a:gd name="T90" fmla="*/ 22 w 352"/>
                  <a:gd name="T91" fmla="*/ 10 h 1651"/>
                  <a:gd name="T92" fmla="*/ 20 w 352"/>
                  <a:gd name="T93" fmla="*/ 23 h 1651"/>
                  <a:gd name="T94" fmla="*/ 20 w 352"/>
                  <a:gd name="T95" fmla="*/ 57 h 1651"/>
                  <a:gd name="T96" fmla="*/ 20 w 352"/>
                  <a:gd name="T97" fmla="*/ 98 h 1651"/>
                  <a:gd name="T98" fmla="*/ 19 w 352"/>
                  <a:gd name="T99" fmla="*/ 122 h 1651"/>
                  <a:gd name="T100" fmla="*/ 18 w 352"/>
                  <a:gd name="T101" fmla="*/ 124 h 1651"/>
                  <a:gd name="T102" fmla="*/ 16 w 352"/>
                  <a:gd name="T103" fmla="*/ 123 h 1651"/>
                  <a:gd name="T104" fmla="*/ 13 w 352"/>
                  <a:gd name="T105" fmla="*/ 116 h 1651"/>
                  <a:gd name="T106" fmla="*/ 7 w 352"/>
                  <a:gd name="T107" fmla="*/ 97 h 1651"/>
                  <a:gd name="T108" fmla="*/ 5 w 352"/>
                  <a:gd name="T109" fmla="*/ 92 h 1651"/>
                  <a:gd name="T110" fmla="*/ 3 w 352"/>
                  <a:gd name="T111" fmla="*/ 92 h 1651"/>
                  <a:gd name="T112" fmla="*/ 2 w 352"/>
                  <a:gd name="T113" fmla="*/ 95 h 1651"/>
                  <a:gd name="T114" fmla="*/ 0 w 352"/>
                  <a:gd name="T115" fmla="*/ 105 h 16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2"/>
                  <a:gd name="T175" fmla="*/ 0 h 1651"/>
                  <a:gd name="T176" fmla="*/ 352 w 352"/>
                  <a:gd name="T177" fmla="*/ 1651 h 16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2" h="1651">
                    <a:moveTo>
                      <a:pt x="0" y="423"/>
                    </a:moveTo>
                    <a:lnTo>
                      <a:pt x="1" y="437"/>
                    </a:lnTo>
                    <a:lnTo>
                      <a:pt x="6" y="478"/>
                    </a:lnTo>
                    <a:lnTo>
                      <a:pt x="14" y="541"/>
                    </a:lnTo>
                    <a:lnTo>
                      <a:pt x="23" y="622"/>
                    </a:lnTo>
                    <a:lnTo>
                      <a:pt x="35" y="718"/>
                    </a:lnTo>
                    <a:lnTo>
                      <a:pt x="48" y="824"/>
                    </a:lnTo>
                    <a:lnTo>
                      <a:pt x="63" y="935"/>
                    </a:lnTo>
                    <a:lnTo>
                      <a:pt x="79" y="1048"/>
                    </a:lnTo>
                    <a:lnTo>
                      <a:pt x="94" y="1160"/>
                    </a:lnTo>
                    <a:lnTo>
                      <a:pt x="110" y="1265"/>
                    </a:lnTo>
                    <a:lnTo>
                      <a:pt x="127" y="1361"/>
                    </a:lnTo>
                    <a:lnTo>
                      <a:pt x="143" y="1441"/>
                    </a:lnTo>
                    <a:lnTo>
                      <a:pt x="150" y="1475"/>
                    </a:lnTo>
                    <a:lnTo>
                      <a:pt x="158" y="1503"/>
                    </a:lnTo>
                    <a:lnTo>
                      <a:pt x="165" y="1526"/>
                    </a:lnTo>
                    <a:lnTo>
                      <a:pt x="172" y="1544"/>
                    </a:lnTo>
                    <a:lnTo>
                      <a:pt x="178" y="1553"/>
                    </a:lnTo>
                    <a:lnTo>
                      <a:pt x="184" y="1556"/>
                    </a:lnTo>
                    <a:lnTo>
                      <a:pt x="190" y="1552"/>
                    </a:lnTo>
                    <a:lnTo>
                      <a:pt x="195" y="1539"/>
                    </a:lnTo>
                    <a:lnTo>
                      <a:pt x="199" y="1521"/>
                    </a:lnTo>
                    <a:lnTo>
                      <a:pt x="203" y="1499"/>
                    </a:lnTo>
                    <a:lnTo>
                      <a:pt x="205" y="1476"/>
                    </a:lnTo>
                    <a:lnTo>
                      <a:pt x="206" y="1449"/>
                    </a:lnTo>
                    <a:lnTo>
                      <a:pt x="206" y="1420"/>
                    </a:lnTo>
                    <a:lnTo>
                      <a:pt x="206" y="1389"/>
                    </a:lnTo>
                    <a:lnTo>
                      <a:pt x="205" y="1356"/>
                    </a:lnTo>
                    <a:lnTo>
                      <a:pt x="203" y="1322"/>
                    </a:lnTo>
                    <a:lnTo>
                      <a:pt x="198" y="1250"/>
                    </a:lnTo>
                    <a:lnTo>
                      <a:pt x="191" y="1174"/>
                    </a:lnTo>
                    <a:lnTo>
                      <a:pt x="182" y="1096"/>
                    </a:lnTo>
                    <a:lnTo>
                      <a:pt x="171" y="1019"/>
                    </a:lnTo>
                    <a:lnTo>
                      <a:pt x="161" y="944"/>
                    </a:lnTo>
                    <a:lnTo>
                      <a:pt x="150" y="873"/>
                    </a:lnTo>
                    <a:lnTo>
                      <a:pt x="140" y="808"/>
                    </a:lnTo>
                    <a:lnTo>
                      <a:pt x="130" y="750"/>
                    </a:lnTo>
                    <a:lnTo>
                      <a:pt x="122" y="702"/>
                    </a:lnTo>
                    <a:lnTo>
                      <a:pt x="116" y="666"/>
                    </a:lnTo>
                    <a:lnTo>
                      <a:pt x="111" y="642"/>
                    </a:lnTo>
                    <a:lnTo>
                      <a:pt x="110" y="634"/>
                    </a:lnTo>
                    <a:lnTo>
                      <a:pt x="115" y="649"/>
                    </a:lnTo>
                    <a:lnTo>
                      <a:pt x="129" y="695"/>
                    </a:lnTo>
                    <a:lnTo>
                      <a:pt x="149" y="764"/>
                    </a:lnTo>
                    <a:lnTo>
                      <a:pt x="172" y="850"/>
                    </a:lnTo>
                    <a:lnTo>
                      <a:pt x="185" y="898"/>
                    </a:lnTo>
                    <a:lnTo>
                      <a:pt x="198" y="948"/>
                    </a:lnTo>
                    <a:lnTo>
                      <a:pt x="210" y="1000"/>
                    </a:lnTo>
                    <a:lnTo>
                      <a:pt x="222" y="1054"/>
                    </a:lnTo>
                    <a:lnTo>
                      <a:pt x="232" y="1108"/>
                    </a:lnTo>
                    <a:lnTo>
                      <a:pt x="242" y="1161"/>
                    </a:lnTo>
                    <a:lnTo>
                      <a:pt x="250" y="1214"/>
                    </a:lnTo>
                    <a:lnTo>
                      <a:pt x="257" y="1265"/>
                    </a:lnTo>
                    <a:lnTo>
                      <a:pt x="265" y="1357"/>
                    </a:lnTo>
                    <a:lnTo>
                      <a:pt x="272" y="1437"/>
                    </a:lnTo>
                    <a:lnTo>
                      <a:pt x="276" y="1504"/>
                    </a:lnTo>
                    <a:lnTo>
                      <a:pt x="278" y="1558"/>
                    </a:lnTo>
                    <a:lnTo>
                      <a:pt x="278" y="1598"/>
                    </a:lnTo>
                    <a:lnTo>
                      <a:pt x="278" y="1628"/>
                    </a:lnTo>
                    <a:lnTo>
                      <a:pt x="278" y="1645"/>
                    </a:lnTo>
                    <a:lnTo>
                      <a:pt x="278" y="1651"/>
                    </a:lnTo>
                    <a:lnTo>
                      <a:pt x="279" y="1629"/>
                    </a:lnTo>
                    <a:lnTo>
                      <a:pt x="284" y="1568"/>
                    </a:lnTo>
                    <a:lnTo>
                      <a:pt x="290" y="1477"/>
                    </a:lnTo>
                    <a:lnTo>
                      <a:pt x="293" y="1365"/>
                    </a:lnTo>
                    <a:lnTo>
                      <a:pt x="294" y="1302"/>
                    </a:lnTo>
                    <a:lnTo>
                      <a:pt x="293" y="1238"/>
                    </a:lnTo>
                    <a:lnTo>
                      <a:pt x="292" y="1173"/>
                    </a:lnTo>
                    <a:lnTo>
                      <a:pt x="289" y="1106"/>
                    </a:lnTo>
                    <a:lnTo>
                      <a:pt x="284" y="1041"/>
                    </a:lnTo>
                    <a:lnTo>
                      <a:pt x="277" y="978"/>
                    </a:lnTo>
                    <a:lnTo>
                      <a:pt x="273" y="948"/>
                    </a:lnTo>
                    <a:lnTo>
                      <a:pt x="267" y="917"/>
                    </a:lnTo>
                    <a:lnTo>
                      <a:pt x="263" y="889"/>
                    </a:lnTo>
                    <a:lnTo>
                      <a:pt x="256" y="861"/>
                    </a:lnTo>
                    <a:lnTo>
                      <a:pt x="244" y="806"/>
                    </a:lnTo>
                    <a:lnTo>
                      <a:pt x="231" y="748"/>
                    </a:lnTo>
                    <a:lnTo>
                      <a:pt x="221" y="691"/>
                    </a:lnTo>
                    <a:lnTo>
                      <a:pt x="210" y="634"/>
                    </a:lnTo>
                    <a:lnTo>
                      <a:pt x="201" y="578"/>
                    </a:lnTo>
                    <a:lnTo>
                      <a:pt x="192" y="525"/>
                    </a:lnTo>
                    <a:lnTo>
                      <a:pt x="187" y="474"/>
                    </a:lnTo>
                    <a:lnTo>
                      <a:pt x="182" y="429"/>
                    </a:lnTo>
                    <a:lnTo>
                      <a:pt x="178" y="388"/>
                    </a:lnTo>
                    <a:lnTo>
                      <a:pt x="176" y="354"/>
                    </a:lnTo>
                    <a:lnTo>
                      <a:pt x="176" y="340"/>
                    </a:lnTo>
                    <a:lnTo>
                      <a:pt x="177" y="329"/>
                    </a:lnTo>
                    <a:lnTo>
                      <a:pt x="177" y="318"/>
                    </a:lnTo>
                    <a:lnTo>
                      <a:pt x="179" y="311"/>
                    </a:lnTo>
                    <a:lnTo>
                      <a:pt x="181" y="305"/>
                    </a:lnTo>
                    <a:lnTo>
                      <a:pt x="183" y="302"/>
                    </a:lnTo>
                    <a:lnTo>
                      <a:pt x="187" y="302"/>
                    </a:lnTo>
                    <a:lnTo>
                      <a:pt x="190" y="304"/>
                    </a:lnTo>
                    <a:lnTo>
                      <a:pt x="195" y="310"/>
                    </a:lnTo>
                    <a:lnTo>
                      <a:pt x="199" y="318"/>
                    </a:lnTo>
                    <a:lnTo>
                      <a:pt x="205" y="330"/>
                    </a:lnTo>
                    <a:lnTo>
                      <a:pt x="211" y="344"/>
                    </a:lnTo>
                    <a:lnTo>
                      <a:pt x="224" y="380"/>
                    </a:lnTo>
                    <a:lnTo>
                      <a:pt x="237" y="420"/>
                    </a:lnTo>
                    <a:lnTo>
                      <a:pt x="250" y="465"/>
                    </a:lnTo>
                    <a:lnTo>
                      <a:pt x="262" y="512"/>
                    </a:lnTo>
                    <a:lnTo>
                      <a:pt x="285" y="612"/>
                    </a:lnTo>
                    <a:lnTo>
                      <a:pt x="306" y="709"/>
                    </a:lnTo>
                    <a:lnTo>
                      <a:pt x="324" y="796"/>
                    </a:lnTo>
                    <a:lnTo>
                      <a:pt x="338" y="865"/>
                    </a:lnTo>
                    <a:lnTo>
                      <a:pt x="344" y="889"/>
                    </a:lnTo>
                    <a:lnTo>
                      <a:pt x="347" y="906"/>
                    </a:lnTo>
                    <a:lnTo>
                      <a:pt x="350" y="910"/>
                    </a:lnTo>
                    <a:lnTo>
                      <a:pt x="351" y="913"/>
                    </a:lnTo>
                    <a:lnTo>
                      <a:pt x="352" y="913"/>
                    </a:lnTo>
                    <a:lnTo>
                      <a:pt x="352" y="910"/>
                    </a:lnTo>
                    <a:lnTo>
                      <a:pt x="352" y="896"/>
                    </a:lnTo>
                    <a:lnTo>
                      <a:pt x="350" y="872"/>
                    </a:lnTo>
                    <a:lnTo>
                      <a:pt x="346" y="839"/>
                    </a:lnTo>
                    <a:lnTo>
                      <a:pt x="340" y="799"/>
                    </a:lnTo>
                    <a:lnTo>
                      <a:pt x="325" y="701"/>
                    </a:lnTo>
                    <a:lnTo>
                      <a:pt x="305" y="587"/>
                    </a:lnTo>
                    <a:lnTo>
                      <a:pt x="283" y="470"/>
                    </a:lnTo>
                    <a:lnTo>
                      <a:pt x="258" y="359"/>
                    </a:lnTo>
                    <a:lnTo>
                      <a:pt x="248" y="309"/>
                    </a:lnTo>
                    <a:lnTo>
                      <a:pt x="236" y="264"/>
                    </a:lnTo>
                    <a:lnTo>
                      <a:pt x="225" y="226"/>
                    </a:lnTo>
                    <a:lnTo>
                      <a:pt x="215" y="197"/>
                    </a:lnTo>
                    <a:lnTo>
                      <a:pt x="188" y="129"/>
                    </a:lnTo>
                    <a:lnTo>
                      <a:pt x="164" y="77"/>
                    </a:lnTo>
                    <a:lnTo>
                      <a:pt x="154" y="56"/>
                    </a:lnTo>
                    <a:lnTo>
                      <a:pt x="144" y="39"/>
                    </a:lnTo>
                    <a:lnTo>
                      <a:pt x="135" y="25"/>
                    </a:lnTo>
                    <a:lnTo>
                      <a:pt x="127" y="14"/>
                    </a:lnTo>
                    <a:lnTo>
                      <a:pt x="120" y="7"/>
                    </a:lnTo>
                    <a:lnTo>
                      <a:pt x="114" y="2"/>
                    </a:lnTo>
                    <a:lnTo>
                      <a:pt x="108" y="0"/>
                    </a:lnTo>
                    <a:lnTo>
                      <a:pt x="103" y="1"/>
                    </a:lnTo>
                    <a:lnTo>
                      <a:pt x="99" y="4"/>
                    </a:lnTo>
                    <a:lnTo>
                      <a:pt x="94" y="10"/>
                    </a:lnTo>
                    <a:lnTo>
                      <a:pt x="91" y="17"/>
                    </a:lnTo>
                    <a:lnTo>
                      <a:pt x="88" y="28"/>
                    </a:lnTo>
                    <a:lnTo>
                      <a:pt x="86" y="41"/>
                    </a:lnTo>
                    <a:lnTo>
                      <a:pt x="83" y="55"/>
                    </a:lnTo>
                    <a:lnTo>
                      <a:pt x="82" y="71"/>
                    </a:lnTo>
                    <a:lnTo>
                      <a:pt x="81" y="90"/>
                    </a:lnTo>
                    <a:lnTo>
                      <a:pt x="80" y="130"/>
                    </a:lnTo>
                    <a:lnTo>
                      <a:pt x="79" y="176"/>
                    </a:lnTo>
                    <a:lnTo>
                      <a:pt x="79" y="226"/>
                    </a:lnTo>
                    <a:lnTo>
                      <a:pt x="79" y="280"/>
                    </a:lnTo>
                    <a:lnTo>
                      <a:pt x="79" y="336"/>
                    </a:lnTo>
                    <a:lnTo>
                      <a:pt x="80" y="393"/>
                    </a:lnTo>
                    <a:lnTo>
                      <a:pt x="79" y="445"/>
                    </a:lnTo>
                    <a:lnTo>
                      <a:pt x="76" y="477"/>
                    </a:lnTo>
                    <a:lnTo>
                      <a:pt x="74" y="487"/>
                    </a:lnTo>
                    <a:lnTo>
                      <a:pt x="73" y="493"/>
                    </a:lnTo>
                    <a:lnTo>
                      <a:pt x="72" y="494"/>
                    </a:lnTo>
                    <a:lnTo>
                      <a:pt x="70" y="495"/>
                    </a:lnTo>
                    <a:lnTo>
                      <a:pt x="68" y="495"/>
                    </a:lnTo>
                    <a:lnTo>
                      <a:pt x="67" y="494"/>
                    </a:lnTo>
                    <a:lnTo>
                      <a:pt x="65" y="490"/>
                    </a:lnTo>
                    <a:lnTo>
                      <a:pt x="61" y="483"/>
                    </a:lnTo>
                    <a:lnTo>
                      <a:pt x="56" y="473"/>
                    </a:lnTo>
                    <a:lnTo>
                      <a:pt x="53" y="463"/>
                    </a:lnTo>
                    <a:lnTo>
                      <a:pt x="45" y="434"/>
                    </a:lnTo>
                    <a:lnTo>
                      <a:pt x="34" y="401"/>
                    </a:lnTo>
                    <a:lnTo>
                      <a:pt x="29" y="386"/>
                    </a:lnTo>
                    <a:lnTo>
                      <a:pt x="25" y="375"/>
                    </a:lnTo>
                    <a:lnTo>
                      <a:pt x="21" y="368"/>
                    </a:lnTo>
                    <a:lnTo>
                      <a:pt x="18" y="366"/>
                    </a:lnTo>
                    <a:lnTo>
                      <a:pt x="15" y="365"/>
                    </a:lnTo>
                    <a:lnTo>
                      <a:pt x="14" y="365"/>
                    </a:lnTo>
                    <a:lnTo>
                      <a:pt x="13" y="366"/>
                    </a:lnTo>
                    <a:lnTo>
                      <a:pt x="11" y="367"/>
                    </a:lnTo>
                    <a:lnTo>
                      <a:pt x="8" y="372"/>
                    </a:lnTo>
                    <a:lnTo>
                      <a:pt x="7" y="378"/>
                    </a:lnTo>
                    <a:lnTo>
                      <a:pt x="4" y="392"/>
                    </a:lnTo>
                    <a:lnTo>
                      <a:pt x="1" y="407"/>
                    </a:lnTo>
                    <a:lnTo>
                      <a:pt x="0" y="418"/>
                    </a:lnTo>
                    <a:lnTo>
                      <a:pt x="0" y="423"/>
                    </a:lnTo>
                    <a:close/>
                  </a:path>
                </a:pathLst>
              </a:custGeom>
              <a:solidFill>
                <a:srgbClr val="969696"/>
              </a:solidFill>
              <a:ln w="9525">
                <a:noFill/>
                <a:round/>
                <a:headEnd/>
                <a:tailEnd/>
              </a:ln>
            </p:spPr>
            <p:txBody>
              <a:bodyPr/>
              <a:lstStyle/>
              <a:p>
                <a:endParaRPr lang="fr-FR"/>
              </a:p>
            </p:txBody>
          </p:sp>
          <p:sp>
            <p:nvSpPr>
              <p:cNvPr id="9330" name="Freeform 570"/>
              <p:cNvSpPr>
                <a:spLocks noChangeAspect="1"/>
              </p:cNvSpPr>
              <p:nvPr/>
            </p:nvSpPr>
            <p:spPr bwMode="auto">
              <a:xfrm>
                <a:off x="6150" y="2731"/>
                <a:ext cx="104" cy="42"/>
              </a:xfrm>
              <a:custGeom>
                <a:avLst/>
                <a:gdLst>
                  <a:gd name="T0" fmla="*/ 9 w 414"/>
                  <a:gd name="T1" fmla="*/ 25 h 168"/>
                  <a:gd name="T2" fmla="*/ 11 w 414"/>
                  <a:gd name="T3" fmla="*/ 23 h 168"/>
                  <a:gd name="T4" fmla="*/ 15 w 414"/>
                  <a:gd name="T5" fmla="*/ 21 h 168"/>
                  <a:gd name="T6" fmla="*/ 19 w 414"/>
                  <a:gd name="T7" fmla="*/ 18 h 168"/>
                  <a:gd name="T8" fmla="*/ 26 w 414"/>
                  <a:gd name="T9" fmla="*/ 15 h 168"/>
                  <a:gd name="T10" fmla="*/ 33 w 414"/>
                  <a:gd name="T11" fmla="*/ 14 h 168"/>
                  <a:gd name="T12" fmla="*/ 41 w 414"/>
                  <a:gd name="T13" fmla="*/ 14 h 168"/>
                  <a:gd name="T14" fmla="*/ 51 w 414"/>
                  <a:gd name="T15" fmla="*/ 16 h 168"/>
                  <a:gd name="T16" fmla="*/ 65 w 414"/>
                  <a:gd name="T17" fmla="*/ 23 h 168"/>
                  <a:gd name="T18" fmla="*/ 82 w 414"/>
                  <a:gd name="T19" fmla="*/ 33 h 168"/>
                  <a:gd name="T20" fmla="*/ 93 w 414"/>
                  <a:gd name="T21" fmla="*/ 39 h 168"/>
                  <a:gd name="T22" fmla="*/ 98 w 414"/>
                  <a:gd name="T23" fmla="*/ 41 h 168"/>
                  <a:gd name="T24" fmla="*/ 102 w 414"/>
                  <a:gd name="T25" fmla="*/ 42 h 168"/>
                  <a:gd name="T26" fmla="*/ 103 w 414"/>
                  <a:gd name="T27" fmla="*/ 41 h 168"/>
                  <a:gd name="T28" fmla="*/ 104 w 414"/>
                  <a:gd name="T29" fmla="*/ 40 h 168"/>
                  <a:gd name="T30" fmla="*/ 103 w 414"/>
                  <a:gd name="T31" fmla="*/ 37 h 168"/>
                  <a:gd name="T32" fmla="*/ 100 w 414"/>
                  <a:gd name="T33" fmla="*/ 31 h 168"/>
                  <a:gd name="T34" fmla="*/ 94 w 414"/>
                  <a:gd name="T35" fmla="*/ 25 h 168"/>
                  <a:gd name="T36" fmla="*/ 86 w 414"/>
                  <a:gd name="T37" fmla="*/ 19 h 168"/>
                  <a:gd name="T38" fmla="*/ 76 w 414"/>
                  <a:gd name="T39" fmla="*/ 12 h 168"/>
                  <a:gd name="T40" fmla="*/ 65 w 414"/>
                  <a:gd name="T41" fmla="*/ 6 h 168"/>
                  <a:gd name="T42" fmla="*/ 54 w 414"/>
                  <a:gd name="T43" fmla="*/ 3 h 168"/>
                  <a:gd name="T44" fmla="*/ 45 w 414"/>
                  <a:gd name="T45" fmla="*/ 1 h 168"/>
                  <a:gd name="T46" fmla="*/ 39 w 414"/>
                  <a:gd name="T47" fmla="*/ 0 h 168"/>
                  <a:gd name="T48" fmla="*/ 26 w 414"/>
                  <a:gd name="T49" fmla="*/ 1 h 168"/>
                  <a:gd name="T50" fmla="*/ 14 w 414"/>
                  <a:gd name="T51" fmla="*/ 3 h 168"/>
                  <a:gd name="T52" fmla="*/ 9 w 414"/>
                  <a:gd name="T53" fmla="*/ 4 h 168"/>
                  <a:gd name="T54" fmla="*/ 5 w 414"/>
                  <a:gd name="T55" fmla="*/ 6 h 168"/>
                  <a:gd name="T56" fmla="*/ 3 w 414"/>
                  <a:gd name="T57" fmla="*/ 8 h 168"/>
                  <a:gd name="T58" fmla="*/ 1 w 414"/>
                  <a:gd name="T59" fmla="*/ 10 h 168"/>
                  <a:gd name="T60" fmla="*/ 0 w 414"/>
                  <a:gd name="T61" fmla="*/ 13 h 168"/>
                  <a:gd name="T62" fmla="*/ 0 w 414"/>
                  <a:gd name="T63" fmla="*/ 15 h 168"/>
                  <a:gd name="T64" fmla="*/ 1 w 414"/>
                  <a:gd name="T65" fmla="*/ 18 h 168"/>
                  <a:gd name="T66" fmla="*/ 3 w 414"/>
                  <a:gd name="T67" fmla="*/ 22 h 168"/>
                  <a:gd name="T68" fmla="*/ 6 w 414"/>
                  <a:gd name="T69" fmla="*/ 25 h 168"/>
                  <a:gd name="T70" fmla="*/ 8 w 414"/>
                  <a:gd name="T71" fmla="*/ 27 h 168"/>
                  <a:gd name="T72" fmla="*/ 9 w 414"/>
                  <a:gd name="T73" fmla="*/ 26 h 1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4"/>
                  <a:gd name="T112" fmla="*/ 0 h 168"/>
                  <a:gd name="T113" fmla="*/ 414 w 414"/>
                  <a:gd name="T114" fmla="*/ 168 h 1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4" h="168">
                    <a:moveTo>
                      <a:pt x="36" y="104"/>
                    </a:moveTo>
                    <a:lnTo>
                      <a:pt x="37" y="102"/>
                    </a:lnTo>
                    <a:lnTo>
                      <a:pt x="40" y="98"/>
                    </a:lnTo>
                    <a:lnTo>
                      <a:pt x="44" y="94"/>
                    </a:lnTo>
                    <a:lnTo>
                      <a:pt x="50" y="89"/>
                    </a:lnTo>
                    <a:lnTo>
                      <a:pt x="58" y="83"/>
                    </a:lnTo>
                    <a:lnTo>
                      <a:pt x="67" y="77"/>
                    </a:lnTo>
                    <a:lnTo>
                      <a:pt x="77" y="72"/>
                    </a:lnTo>
                    <a:lnTo>
                      <a:pt x="90" y="67"/>
                    </a:lnTo>
                    <a:lnTo>
                      <a:pt x="103" y="62"/>
                    </a:lnTo>
                    <a:lnTo>
                      <a:pt x="117" y="59"/>
                    </a:lnTo>
                    <a:lnTo>
                      <a:pt x="132" y="56"/>
                    </a:lnTo>
                    <a:lnTo>
                      <a:pt x="149" y="55"/>
                    </a:lnTo>
                    <a:lnTo>
                      <a:pt x="165" y="56"/>
                    </a:lnTo>
                    <a:lnTo>
                      <a:pt x="184" y="59"/>
                    </a:lnTo>
                    <a:lnTo>
                      <a:pt x="202" y="65"/>
                    </a:lnTo>
                    <a:lnTo>
                      <a:pt x="222" y="72"/>
                    </a:lnTo>
                    <a:lnTo>
                      <a:pt x="259" y="91"/>
                    </a:lnTo>
                    <a:lnTo>
                      <a:pt x="294" y="111"/>
                    </a:lnTo>
                    <a:lnTo>
                      <a:pt x="327" y="131"/>
                    </a:lnTo>
                    <a:lnTo>
                      <a:pt x="356" y="147"/>
                    </a:lnTo>
                    <a:lnTo>
                      <a:pt x="369" y="154"/>
                    </a:lnTo>
                    <a:lnTo>
                      <a:pt x="381" y="160"/>
                    </a:lnTo>
                    <a:lnTo>
                      <a:pt x="390" y="165"/>
                    </a:lnTo>
                    <a:lnTo>
                      <a:pt x="399" y="167"/>
                    </a:lnTo>
                    <a:lnTo>
                      <a:pt x="406" y="168"/>
                    </a:lnTo>
                    <a:lnTo>
                      <a:pt x="410" y="166"/>
                    </a:lnTo>
                    <a:lnTo>
                      <a:pt x="412" y="165"/>
                    </a:lnTo>
                    <a:lnTo>
                      <a:pt x="413" y="163"/>
                    </a:lnTo>
                    <a:lnTo>
                      <a:pt x="414" y="159"/>
                    </a:lnTo>
                    <a:lnTo>
                      <a:pt x="414" y="156"/>
                    </a:lnTo>
                    <a:lnTo>
                      <a:pt x="412" y="147"/>
                    </a:lnTo>
                    <a:lnTo>
                      <a:pt x="406" y="137"/>
                    </a:lnTo>
                    <a:lnTo>
                      <a:pt x="399" y="125"/>
                    </a:lnTo>
                    <a:lnTo>
                      <a:pt x="388" y="114"/>
                    </a:lnTo>
                    <a:lnTo>
                      <a:pt x="374" y="101"/>
                    </a:lnTo>
                    <a:lnTo>
                      <a:pt x="359" y="87"/>
                    </a:lnTo>
                    <a:lnTo>
                      <a:pt x="342" y="74"/>
                    </a:lnTo>
                    <a:lnTo>
                      <a:pt x="324" y="61"/>
                    </a:lnTo>
                    <a:lnTo>
                      <a:pt x="304" y="48"/>
                    </a:lnTo>
                    <a:lnTo>
                      <a:pt x="283" y="37"/>
                    </a:lnTo>
                    <a:lnTo>
                      <a:pt x="260" y="26"/>
                    </a:lnTo>
                    <a:lnTo>
                      <a:pt x="237" y="17"/>
                    </a:lnTo>
                    <a:lnTo>
                      <a:pt x="213" y="10"/>
                    </a:lnTo>
                    <a:lnTo>
                      <a:pt x="190" y="4"/>
                    </a:lnTo>
                    <a:lnTo>
                      <a:pt x="178" y="3"/>
                    </a:lnTo>
                    <a:lnTo>
                      <a:pt x="166" y="2"/>
                    </a:lnTo>
                    <a:lnTo>
                      <a:pt x="156" y="0"/>
                    </a:lnTo>
                    <a:lnTo>
                      <a:pt x="144" y="0"/>
                    </a:lnTo>
                    <a:lnTo>
                      <a:pt x="103" y="4"/>
                    </a:lnTo>
                    <a:lnTo>
                      <a:pt x="70" y="7"/>
                    </a:lnTo>
                    <a:lnTo>
                      <a:pt x="57" y="10"/>
                    </a:lnTo>
                    <a:lnTo>
                      <a:pt x="46" y="13"/>
                    </a:lnTo>
                    <a:lnTo>
                      <a:pt x="36" y="17"/>
                    </a:lnTo>
                    <a:lnTo>
                      <a:pt x="28" y="20"/>
                    </a:lnTo>
                    <a:lnTo>
                      <a:pt x="21" y="24"/>
                    </a:lnTo>
                    <a:lnTo>
                      <a:pt x="15" y="28"/>
                    </a:lnTo>
                    <a:lnTo>
                      <a:pt x="10" y="32"/>
                    </a:lnTo>
                    <a:lnTo>
                      <a:pt x="7" y="37"/>
                    </a:lnTo>
                    <a:lnTo>
                      <a:pt x="4" y="41"/>
                    </a:lnTo>
                    <a:lnTo>
                      <a:pt x="2" y="46"/>
                    </a:lnTo>
                    <a:lnTo>
                      <a:pt x="1" y="52"/>
                    </a:lnTo>
                    <a:lnTo>
                      <a:pt x="0" y="56"/>
                    </a:lnTo>
                    <a:lnTo>
                      <a:pt x="0" y="62"/>
                    </a:lnTo>
                    <a:lnTo>
                      <a:pt x="1" y="67"/>
                    </a:lnTo>
                    <a:lnTo>
                      <a:pt x="2" y="72"/>
                    </a:lnTo>
                    <a:lnTo>
                      <a:pt x="4" y="77"/>
                    </a:lnTo>
                    <a:lnTo>
                      <a:pt x="10" y="87"/>
                    </a:lnTo>
                    <a:lnTo>
                      <a:pt x="17" y="95"/>
                    </a:lnTo>
                    <a:lnTo>
                      <a:pt x="24" y="101"/>
                    </a:lnTo>
                    <a:lnTo>
                      <a:pt x="30" y="105"/>
                    </a:lnTo>
                    <a:lnTo>
                      <a:pt x="33" y="107"/>
                    </a:lnTo>
                    <a:lnTo>
                      <a:pt x="35" y="107"/>
                    </a:lnTo>
                    <a:lnTo>
                      <a:pt x="36" y="105"/>
                    </a:lnTo>
                    <a:lnTo>
                      <a:pt x="36" y="104"/>
                    </a:lnTo>
                    <a:close/>
                  </a:path>
                </a:pathLst>
              </a:custGeom>
              <a:solidFill>
                <a:srgbClr val="969696"/>
              </a:solidFill>
              <a:ln w="9525">
                <a:noFill/>
                <a:round/>
                <a:headEnd/>
                <a:tailEnd/>
              </a:ln>
            </p:spPr>
            <p:txBody>
              <a:bodyPr/>
              <a:lstStyle/>
              <a:p>
                <a:endParaRPr lang="fr-FR"/>
              </a:p>
            </p:txBody>
          </p:sp>
          <p:sp>
            <p:nvSpPr>
              <p:cNvPr id="9331" name="Freeform 571"/>
              <p:cNvSpPr>
                <a:spLocks noChangeAspect="1"/>
              </p:cNvSpPr>
              <p:nvPr/>
            </p:nvSpPr>
            <p:spPr bwMode="auto">
              <a:xfrm>
                <a:off x="6280" y="2787"/>
                <a:ext cx="100" cy="48"/>
              </a:xfrm>
              <a:custGeom>
                <a:avLst/>
                <a:gdLst>
                  <a:gd name="T0" fmla="*/ 98 w 401"/>
                  <a:gd name="T1" fmla="*/ 35 h 193"/>
                  <a:gd name="T2" fmla="*/ 99 w 401"/>
                  <a:gd name="T3" fmla="*/ 36 h 193"/>
                  <a:gd name="T4" fmla="*/ 99 w 401"/>
                  <a:gd name="T5" fmla="*/ 38 h 193"/>
                  <a:gd name="T6" fmla="*/ 100 w 401"/>
                  <a:gd name="T7" fmla="*/ 39 h 193"/>
                  <a:gd name="T8" fmla="*/ 100 w 401"/>
                  <a:gd name="T9" fmla="*/ 40 h 193"/>
                  <a:gd name="T10" fmla="*/ 100 w 401"/>
                  <a:gd name="T11" fmla="*/ 42 h 193"/>
                  <a:gd name="T12" fmla="*/ 99 w 401"/>
                  <a:gd name="T13" fmla="*/ 42 h 193"/>
                  <a:gd name="T14" fmla="*/ 99 w 401"/>
                  <a:gd name="T15" fmla="*/ 44 h 193"/>
                  <a:gd name="T16" fmla="*/ 98 w 401"/>
                  <a:gd name="T17" fmla="*/ 45 h 193"/>
                  <a:gd name="T18" fmla="*/ 97 w 401"/>
                  <a:gd name="T19" fmla="*/ 45 h 193"/>
                  <a:gd name="T20" fmla="*/ 96 w 401"/>
                  <a:gd name="T21" fmla="*/ 46 h 193"/>
                  <a:gd name="T22" fmla="*/ 94 w 401"/>
                  <a:gd name="T23" fmla="*/ 47 h 193"/>
                  <a:gd name="T24" fmla="*/ 93 w 401"/>
                  <a:gd name="T25" fmla="*/ 47 h 193"/>
                  <a:gd name="T26" fmla="*/ 89 w 401"/>
                  <a:gd name="T27" fmla="*/ 48 h 193"/>
                  <a:gd name="T28" fmla="*/ 85 w 401"/>
                  <a:gd name="T29" fmla="*/ 48 h 193"/>
                  <a:gd name="T30" fmla="*/ 81 w 401"/>
                  <a:gd name="T31" fmla="*/ 48 h 193"/>
                  <a:gd name="T32" fmla="*/ 76 w 401"/>
                  <a:gd name="T33" fmla="*/ 48 h 193"/>
                  <a:gd name="T34" fmla="*/ 71 w 401"/>
                  <a:gd name="T35" fmla="*/ 47 h 193"/>
                  <a:gd name="T36" fmla="*/ 66 w 401"/>
                  <a:gd name="T37" fmla="*/ 47 h 193"/>
                  <a:gd name="T38" fmla="*/ 60 w 401"/>
                  <a:gd name="T39" fmla="*/ 45 h 193"/>
                  <a:gd name="T40" fmla="*/ 55 w 401"/>
                  <a:gd name="T41" fmla="*/ 44 h 193"/>
                  <a:gd name="T42" fmla="*/ 50 w 401"/>
                  <a:gd name="T43" fmla="*/ 43 h 193"/>
                  <a:gd name="T44" fmla="*/ 45 w 401"/>
                  <a:gd name="T45" fmla="*/ 41 h 193"/>
                  <a:gd name="T46" fmla="*/ 35 w 401"/>
                  <a:gd name="T47" fmla="*/ 38 h 193"/>
                  <a:gd name="T48" fmla="*/ 26 w 401"/>
                  <a:gd name="T49" fmla="*/ 35 h 193"/>
                  <a:gd name="T50" fmla="*/ 18 w 401"/>
                  <a:gd name="T51" fmla="*/ 33 h 193"/>
                  <a:gd name="T52" fmla="*/ 11 w 401"/>
                  <a:gd name="T53" fmla="*/ 31 h 193"/>
                  <a:gd name="T54" fmla="*/ 9 w 401"/>
                  <a:gd name="T55" fmla="*/ 29 h 193"/>
                  <a:gd name="T56" fmla="*/ 6 w 401"/>
                  <a:gd name="T57" fmla="*/ 28 h 193"/>
                  <a:gd name="T58" fmla="*/ 4 w 401"/>
                  <a:gd name="T59" fmla="*/ 27 h 193"/>
                  <a:gd name="T60" fmla="*/ 2 w 401"/>
                  <a:gd name="T61" fmla="*/ 25 h 193"/>
                  <a:gd name="T62" fmla="*/ 1 w 401"/>
                  <a:gd name="T63" fmla="*/ 23 h 193"/>
                  <a:gd name="T64" fmla="*/ 0 w 401"/>
                  <a:gd name="T65" fmla="*/ 21 h 193"/>
                  <a:gd name="T66" fmla="*/ 0 w 401"/>
                  <a:gd name="T67" fmla="*/ 19 h 193"/>
                  <a:gd name="T68" fmla="*/ 0 w 401"/>
                  <a:gd name="T69" fmla="*/ 16 h 193"/>
                  <a:gd name="T70" fmla="*/ 1 w 401"/>
                  <a:gd name="T71" fmla="*/ 13 h 193"/>
                  <a:gd name="T72" fmla="*/ 2 w 401"/>
                  <a:gd name="T73" fmla="*/ 10 h 193"/>
                  <a:gd name="T74" fmla="*/ 4 w 401"/>
                  <a:gd name="T75" fmla="*/ 7 h 193"/>
                  <a:gd name="T76" fmla="*/ 6 w 401"/>
                  <a:gd name="T77" fmla="*/ 5 h 193"/>
                  <a:gd name="T78" fmla="*/ 8 w 401"/>
                  <a:gd name="T79" fmla="*/ 4 h 193"/>
                  <a:gd name="T80" fmla="*/ 11 w 401"/>
                  <a:gd name="T81" fmla="*/ 2 h 193"/>
                  <a:gd name="T82" fmla="*/ 14 w 401"/>
                  <a:gd name="T83" fmla="*/ 1 h 193"/>
                  <a:gd name="T84" fmla="*/ 17 w 401"/>
                  <a:gd name="T85" fmla="*/ 0 h 193"/>
                  <a:gd name="T86" fmla="*/ 20 w 401"/>
                  <a:gd name="T87" fmla="*/ 0 h 193"/>
                  <a:gd name="T88" fmla="*/ 24 w 401"/>
                  <a:gd name="T89" fmla="*/ 0 h 193"/>
                  <a:gd name="T90" fmla="*/ 27 w 401"/>
                  <a:gd name="T91" fmla="*/ 0 h 193"/>
                  <a:gd name="T92" fmla="*/ 31 w 401"/>
                  <a:gd name="T93" fmla="*/ 0 h 193"/>
                  <a:gd name="T94" fmla="*/ 35 w 401"/>
                  <a:gd name="T95" fmla="*/ 1 h 193"/>
                  <a:gd name="T96" fmla="*/ 39 w 401"/>
                  <a:gd name="T97" fmla="*/ 2 h 193"/>
                  <a:gd name="T98" fmla="*/ 43 w 401"/>
                  <a:gd name="T99" fmla="*/ 3 h 193"/>
                  <a:gd name="T100" fmla="*/ 48 w 401"/>
                  <a:gd name="T101" fmla="*/ 4 h 193"/>
                  <a:gd name="T102" fmla="*/ 56 w 401"/>
                  <a:gd name="T103" fmla="*/ 7 h 193"/>
                  <a:gd name="T104" fmla="*/ 64 w 401"/>
                  <a:gd name="T105" fmla="*/ 11 h 193"/>
                  <a:gd name="T106" fmla="*/ 72 w 401"/>
                  <a:gd name="T107" fmla="*/ 15 h 193"/>
                  <a:gd name="T108" fmla="*/ 79 w 401"/>
                  <a:gd name="T109" fmla="*/ 19 h 193"/>
                  <a:gd name="T110" fmla="*/ 85 w 401"/>
                  <a:gd name="T111" fmla="*/ 23 h 193"/>
                  <a:gd name="T112" fmla="*/ 91 w 401"/>
                  <a:gd name="T113" fmla="*/ 27 h 193"/>
                  <a:gd name="T114" fmla="*/ 93 w 401"/>
                  <a:gd name="T115" fmla="*/ 29 h 193"/>
                  <a:gd name="T116" fmla="*/ 95 w 401"/>
                  <a:gd name="T117" fmla="*/ 31 h 193"/>
                  <a:gd name="T118" fmla="*/ 97 w 401"/>
                  <a:gd name="T119" fmla="*/ 33 h 193"/>
                  <a:gd name="T120" fmla="*/ 98 w 401"/>
                  <a:gd name="T121" fmla="*/ 35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1"/>
                  <a:gd name="T184" fmla="*/ 0 h 193"/>
                  <a:gd name="T185" fmla="*/ 401 w 40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1" h="193">
                    <a:moveTo>
                      <a:pt x="392" y="139"/>
                    </a:moveTo>
                    <a:lnTo>
                      <a:pt x="396" y="146"/>
                    </a:lnTo>
                    <a:lnTo>
                      <a:pt x="398" y="152"/>
                    </a:lnTo>
                    <a:lnTo>
                      <a:pt x="401" y="156"/>
                    </a:lnTo>
                    <a:lnTo>
                      <a:pt x="401" y="162"/>
                    </a:lnTo>
                    <a:lnTo>
                      <a:pt x="399" y="167"/>
                    </a:lnTo>
                    <a:lnTo>
                      <a:pt x="398" y="170"/>
                    </a:lnTo>
                    <a:lnTo>
                      <a:pt x="396" y="175"/>
                    </a:lnTo>
                    <a:lnTo>
                      <a:pt x="392" y="179"/>
                    </a:lnTo>
                    <a:lnTo>
                      <a:pt x="389" y="181"/>
                    </a:lnTo>
                    <a:lnTo>
                      <a:pt x="384" y="184"/>
                    </a:lnTo>
                    <a:lnTo>
                      <a:pt x="378" y="187"/>
                    </a:lnTo>
                    <a:lnTo>
                      <a:pt x="372" y="188"/>
                    </a:lnTo>
                    <a:lnTo>
                      <a:pt x="358" y="191"/>
                    </a:lnTo>
                    <a:lnTo>
                      <a:pt x="342" y="193"/>
                    </a:lnTo>
                    <a:lnTo>
                      <a:pt x="324" y="193"/>
                    </a:lnTo>
                    <a:lnTo>
                      <a:pt x="304" y="193"/>
                    </a:lnTo>
                    <a:lnTo>
                      <a:pt x="284" y="190"/>
                    </a:lnTo>
                    <a:lnTo>
                      <a:pt x="263" y="187"/>
                    </a:lnTo>
                    <a:lnTo>
                      <a:pt x="242" y="182"/>
                    </a:lnTo>
                    <a:lnTo>
                      <a:pt x="220" y="177"/>
                    </a:lnTo>
                    <a:lnTo>
                      <a:pt x="199" y="172"/>
                    </a:lnTo>
                    <a:lnTo>
                      <a:pt x="179" y="163"/>
                    </a:lnTo>
                    <a:lnTo>
                      <a:pt x="140" y="151"/>
                    </a:lnTo>
                    <a:lnTo>
                      <a:pt x="105" y="140"/>
                    </a:lnTo>
                    <a:lnTo>
                      <a:pt x="73" y="132"/>
                    </a:lnTo>
                    <a:lnTo>
                      <a:pt x="46" y="123"/>
                    </a:lnTo>
                    <a:lnTo>
                      <a:pt x="35" y="118"/>
                    </a:lnTo>
                    <a:lnTo>
                      <a:pt x="25" y="113"/>
                    </a:lnTo>
                    <a:lnTo>
                      <a:pt x="16" y="107"/>
                    </a:lnTo>
                    <a:lnTo>
                      <a:pt x="10" y="102"/>
                    </a:lnTo>
                    <a:lnTo>
                      <a:pt x="5" y="93"/>
                    </a:lnTo>
                    <a:lnTo>
                      <a:pt x="2" y="85"/>
                    </a:lnTo>
                    <a:lnTo>
                      <a:pt x="0" y="76"/>
                    </a:lnTo>
                    <a:lnTo>
                      <a:pt x="2" y="65"/>
                    </a:lnTo>
                    <a:lnTo>
                      <a:pt x="5" y="51"/>
                    </a:lnTo>
                    <a:lnTo>
                      <a:pt x="10" y="40"/>
                    </a:lnTo>
                    <a:lnTo>
                      <a:pt x="17" y="30"/>
                    </a:lnTo>
                    <a:lnTo>
                      <a:pt x="24" y="22"/>
                    </a:lnTo>
                    <a:lnTo>
                      <a:pt x="33" y="15"/>
                    </a:lnTo>
                    <a:lnTo>
                      <a:pt x="44" y="9"/>
                    </a:lnTo>
                    <a:lnTo>
                      <a:pt x="56" y="5"/>
                    </a:lnTo>
                    <a:lnTo>
                      <a:pt x="69" y="2"/>
                    </a:lnTo>
                    <a:lnTo>
                      <a:pt x="81" y="1"/>
                    </a:lnTo>
                    <a:lnTo>
                      <a:pt x="96" y="0"/>
                    </a:lnTo>
                    <a:lnTo>
                      <a:pt x="110" y="1"/>
                    </a:lnTo>
                    <a:lnTo>
                      <a:pt x="125" y="2"/>
                    </a:lnTo>
                    <a:lnTo>
                      <a:pt x="141" y="5"/>
                    </a:lnTo>
                    <a:lnTo>
                      <a:pt x="158" y="8"/>
                    </a:lnTo>
                    <a:lnTo>
                      <a:pt x="174" y="13"/>
                    </a:lnTo>
                    <a:lnTo>
                      <a:pt x="191" y="18"/>
                    </a:lnTo>
                    <a:lnTo>
                      <a:pt x="223" y="30"/>
                    </a:lnTo>
                    <a:lnTo>
                      <a:pt x="256" y="44"/>
                    </a:lnTo>
                    <a:lnTo>
                      <a:pt x="287" y="60"/>
                    </a:lnTo>
                    <a:lnTo>
                      <a:pt x="316" y="76"/>
                    </a:lnTo>
                    <a:lnTo>
                      <a:pt x="342" y="92"/>
                    </a:lnTo>
                    <a:lnTo>
                      <a:pt x="363" y="110"/>
                    </a:lnTo>
                    <a:lnTo>
                      <a:pt x="372" y="117"/>
                    </a:lnTo>
                    <a:lnTo>
                      <a:pt x="381" y="125"/>
                    </a:lnTo>
                    <a:lnTo>
                      <a:pt x="388" y="132"/>
                    </a:lnTo>
                    <a:lnTo>
                      <a:pt x="392" y="139"/>
                    </a:lnTo>
                    <a:close/>
                  </a:path>
                </a:pathLst>
              </a:custGeom>
              <a:solidFill>
                <a:srgbClr val="969696"/>
              </a:solidFill>
              <a:ln w="9525">
                <a:noFill/>
                <a:round/>
                <a:headEnd/>
                <a:tailEnd/>
              </a:ln>
            </p:spPr>
            <p:txBody>
              <a:bodyPr/>
              <a:lstStyle/>
              <a:p>
                <a:endParaRPr lang="fr-FR"/>
              </a:p>
            </p:txBody>
          </p:sp>
          <p:sp>
            <p:nvSpPr>
              <p:cNvPr id="9332" name="Freeform 572"/>
              <p:cNvSpPr>
                <a:spLocks noChangeAspect="1"/>
              </p:cNvSpPr>
              <p:nvPr/>
            </p:nvSpPr>
            <p:spPr bwMode="auto">
              <a:xfrm>
                <a:off x="6428" y="2839"/>
                <a:ext cx="38" cy="27"/>
              </a:xfrm>
              <a:custGeom>
                <a:avLst/>
                <a:gdLst>
                  <a:gd name="T0" fmla="*/ 0 w 150"/>
                  <a:gd name="T1" fmla="*/ 27 h 108"/>
                  <a:gd name="T2" fmla="*/ 3 w 150"/>
                  <a:gd name="T3" fmla="*/ 0 h 108"/>
                  <a:gd name="T4" fmla="*/ 6 w 150"/>
                  <a:gd name="T5" fmla="*/ 3 h 108"/>
                  <a:gd name="T6" fmla="*/ 12 w 150"/>
                  <a:gd name="T7" fmla="*/ 8 h 108"/>
                  <a:gd name="T8" fmla="*/ 14 w 150"/>
                  <a:gd name="T9" fmla="*/ 9 h 108"/>
                  <a:gd name="T10" fmla="*/ 17 w 150"/>
                  <a:gd name="T11" fmla="*/ 11 h 108"/>
                  <a:gd name="T12" fmla="*/ 19 w 150"/>
                  <a:gd name="T13" fmla="*/ 11 h 108"/>
                  <a:gd name="T14" fmla="*/ 21 w 150"/>
                  <a:gd name="T15" fmla="*/ 12 h 108"/>
                  <a:gd name="T16" fmla="*/ 24 w 150"/>
                  <a:gd name="T17" fmla="*/ 13 h 108"/>
                  <a:gd name="T18" fmla="*/ 26 w 150"/>
                  <a:gd name="T19" fmla="*/ 14 h 108"/>
                  <a:gd name="T20" fmla="*/ 29 w 150"/>
                  <a:gd name="T21" fmla="*/ 14 h 108"/>
                  <a:gd name="T22" fmla="*/ 31 w 150"/>
                  <a:gd name="T23" fmla="*/ 13 h 108"/>
                  <a:gd name="T24" fmla="*/ 35 w 150"/>
                  <a:gd name="T25" fmla="*/ 12 h 108"/>
                  <a:gd name="T26" fmla="*/ 37 w 150"/>
                  <a:gd name="T27" fmla="*/ 12 h 108"/>
                  <a:gd name="T28" fmla="*/ 38 w 150"/>
                  <a:gd name="T29" fmla="*/ 13 h 108"/>
                  <a:gd name="T30" fmla="*/ 38 w 150"/>
                  <a:gd name="T31" fmla="*/ 13 h 108"/>
                  <a:gd name="T32" fmla="*/ 38 w 150"/>
                  <a:gd name="T33" fmla="*/ 13 h 108"/>
                  <a:gd name="T34" fmla="*/ 38 w 150"/>
                  <a:gd name="T35" fmla="*/ 14 h 108"/>
                  <a:gd name="T36" fmla="*/ 36 w 150"/>
                  <a:gd name="T37" fmla="*/ 15 h 108"/>
                  <a:gd name="T38" fmla="*/ 34 w 150"/>
                  <a:gd name="T39" fmla="*/ 17 h 108"/>
                  <a:gd name="T40" fmla="*/ 31 w 150"/>
                  <a:gd name="T41" fmla="*/ 19 h 108"/>
                  <a:gd name="T42" fmla="*/ 28 w 150"/>
                  <a:gd name="T43" fmla="*/ 20 h 108"/>
                  <a:gd name="T44" fmla="*/ 24 w 150"/>
                  <a:gd name="T45" fmla="*/ 22 h 108"/>
                  <a:gd name="T46" fmla="*/ 19 w 150"/>
                  <a:gd name="T47" fmla="*/ 23 h 108"/>
                  <a:gd name="T48" fmla="*/ 14 w 150"/>
                  <a:gd name="T49" fmla="*/ 24 h 108"/>
                  <a:gd name="T50" fmla="*/ 10 w 150"/>
                  <a:gd name="T51" fmla="*/ 25 h 108"/>
                  <a:gd name="T52" fmla="*/ 3 w 150"/>
                  <a:gd name="T53" fmla="*/ 27 h 108"/>
                  <a:gd name="T54" fmla="*/ 0 w 150"/>
                  <a:gd name="T55" fmla="*/ 27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0"/>
                  <a:gd name="T85" fmla="*/ 0 h 108"/>
                  <a:gd name="T86" fmla="*/ 150 w 150"/>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0" h="108">
                    <a:moveTo>
                      <a:pt x="0" y="108"/>
                    </a:moveTo>
                    <a:lnTo>
                      <a:pt x="12" y="0"/>
                    </a:lnTo>
                    <a:lnTo>
                      <a:pt x="22" y="10"/>
                    </a:lnTo>
                    <a:lnTo>
                      <a:pt x="49" y="31"/>
                    </a:lnTo>
                    <a:lnTo>
                      <a:pt x="57" y="36"/>
                    </a:lnTo>
                    <a:lnTo>
                      <a:pt x="66" y="42"/>
                    </a:lnTo>
                    <a:lnTo>
                      <a:pt x="75" y="45"/>
                    </a:lnTo>
                    <a:lnTo>
                      <a:pt x="84" y="49"/>
                    </a:lnTo>
                    <a:lnTo>
                      <a:pt x="94" y="52"/>
                    </a:lnTo>
                    <a:lnTo>
                      <a:pt x="104" y="54"/>
                    </a:lnTo>
                    <a:lnTo>
                      <a:pt x="114" y="54"/>
                    </a:lnTo>
                    <a:lnTo>
                      <a:pt x="123" y="52"/>
                    </a:lnTo>
                    <a:lnTo>
                      <a:pt x="138" y="49"/>
                    </a:lnTo>
                    <a:lnTo>
                      <a:pt x="147" y="49"/>
                    </a:lnTo>
                    <a:lnTo>
                      <a:pt x="149" y="50"/>
                    </a:lnTo>
                    <a:lnTo>
                      <a:pt x="150" y="51"/>
                    </a:lnTo>
                    <a:lnTo>
                      <a:pt x="150" y="52"/>
                    </a:lnTo>
                    <a:lnTo>
                      <a:pt x="149" y="55"/>
                    </a:lnTo>
                    <a:lnTo>
                      <a:pt x="143" y="61"/>
                    </a:lnTo>
                    <a:lnTo>
                      <a:pt x="134" y="68"/>
                    </a:lnTo>
                    <a:lnTo>
                      <a:pt x="122" y="75"/>
                    </a:lnTo>
                    <a:lnTo>
                      <a:pt x="109" y="80"/>
                    </a:lnTo>
                    <a:lnTo>
                      <a:pt x="93" y="86"/>
                    </a:lnTo>
                    <a:lnTo>
                      <a:pt x="75" y="92"/>
                    </a:lnTo>
                    <a:lnTo>
                      <a:pt x="57" y="97"/>
                    </a:lnTo>
                    <a:lnTo>
                      <a:pt x="40" y="100"/>
                    </a:lnTo>
                    <a:lnTo>
                      <a:pt x="12" y="106"/>
                    </a:lnTo>
                    <a:lnTo>
                      <a:pt x="0" y="108"/>
                    </a:lnTo>
                    <a:close/>
                  </a:path>
                </a:pathLst>
              </a:custGeom>
              <a:solidFill>
                <a:srgbClr val="969696"/>
              </a:solidFill>
              <a:ln w="9525">
                <a:noFill/>
                <a:round/>
                <a:headEnd/>
                <a:tailEnd/>
              </a:ln>
            </p:spPr>
            <p:txBody>
              <a:bodyPr/>
              <a:lstStyle/>
              <a:p>
                <a:endParaRPr lang="fr-FR"/>
              </a:p>
            </p:txBody>
          </p:sp>
          <p:sp>
            <p:nvSpPr>
              <p:cNvPr id="9333" name="Freeform 573"/>
              <p:cNvSpPr>
                <a:spLocks noChangeAspect="1"/>
              </p:cNvSpPr>
              <p:nvPr/>
            </p:nvSpPr>
            <p:spPr bwMode="auto">
              <a:xfrm>
                <a:off x="5711" y="3468"/>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334" name="Freeform 574"/>
              <p:cNvSpPr>
                <a:spLocks noChangeAspect="1"/>
              </p:cNvSpPr>
              <p:nvPr/>
            </p:nvSpPr>
            <p:spPr bwMode="auto">
              <a:xfrm>
                <a:off x="5765" y="3202"/>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335" name="Freeform 575"/>
              <p:cNvSpPr>
                <a:spLocks noChangeAspect="1"/>
              </p:cNvSpPr>
              <p:nvPr/>
            </p:nvSpPr>
            <p:spPr bwMode="auto">
              <a:xfrm>
                <a:off x="5740" y="3264"/>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336" name="Freeform 576"/>
              <p:cNvSpPr>
                <a:spLocks noChangeAspect="1"/>
              </p:cNvSpPr>
              <p:nvPr/>
            </p:nvSpPr>
            <p:spPr bwMode="auto">
              <a:xfrm>
                <a:off x="5770" y="3467"/>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337" name="Freeform 577"/>
              <p:cNvSpPr>
                <a:spLocks noChangeAspect="1"/>
              </p:cNvSpPr>
              <p:nvPr/>
            </p:nvSpPr>
            <p:spPr bwMode="auto">
              <a:xfrm>
                <a:off x="5841" y="3328"/>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338" name="Freeform 578"/>
              <p:cNvSpPr>
                <a:spLocks noChangeAspect="1"/>
              </p:cNvSpPr>
              <p:nvPr/>
            </p:nvSpPr>
            <p:spPr bwMode="auto">
              <a:xfrm>
                <a:off x="5754" y="3336"/>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339" name="Freeform 579"/>
              <p:cNvSpPr>
                <a:spLocks noChangeAspect="1"/>
              </p:cNvSpPr>
              <p:nvPr/>
            </p:nvSpPr>
            <p:spPr bwMode="auto">
              <a:xfrm>
                <a:off x="5798" y="3353"/>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340" name="Freeform 580"/>
              <p:cNvSpPr>
                <a:spLocks noChangeAspect="1"/>
              </p:cNvSpPr>
              <p:nvPr/>
            </p:nvSpPr>
            <p:spPr bwMode="auto">
              <a:xfrm>
                <a:off x="5787" y="3060"/>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341" name="Freeform 581"/>
              <p:cNvSpPr>
                <a:spLocks noChangeAspect="1"/>
              </p:cNvSpPr>
              <p:nvPr/>
            </p:nvSpPr>
            <p:spPr bwMode="auto">
              <a:xfrm>
                <a:off x="5999" y="3234"/>
                <a:ext cx="203" cy="183"/>
              </a:xfrm>
              <a:custGeom>
                <a:avLst/>
                <a:gdLst>
                  <a:gd name="T0" fmla="*/ 26 w 813"/>
                  <a:gd name="T1" fmla="*/ 55 h 734"/>
                  <a:gd name="T2" fmla="*/ 51 w 813"/>
                  <a:gd name="T3" fmla="*/ 78 h 734"/>
                  <a:gd name="T4" fmla="*/ 63 w 813"/>
                  <a:gd name="T5" fmla="*/ 89 h 734"/>
                  <a:gd name="T6" fmla="*/ 73 w 813"/>
                  <a:gd name="T7" fmla="*/ 95 h 734"/>
                  <a:gd name="T8" fmla="*/ 79 w 813"/>
                  <a:gd name="T9" fmla="*/ 98 h 734"/>
                  <a:gd name="T10" fmla="*/ 83 w 813"/>
                  <a:gd name="T11" fmla="*/ 100 h 734"/>
                  <a:gd name="T12" fmla="*/ 86 w 813"/>
                  <a:gd name="T13" fmla="*/ 100 h 734"/>
                  <a:gd name="T14" fmla="*/ 90 w 813"/>
                  <a:gd name="T15" fmla="*/ 99 h 734"/>
                  <a:gd name="T16" fmla="*/ 94 w 813"/>
                  <a:gd name="T17" fmla="*/ 98 h 734"/>
                  <a:gd name="T18" fmla="*/ 102 w 813"/>
                  <a:gd name="T19" fmla="*/ 92 h 734"/>
                  <a:gd name="T20" fmla="*/ 109 w 813"/>
                  <a:gd name="T21" fmla="*/ 87 h 734"/>
                  <a:gd name="T22" fmla="*/ 114 w 813"/>
                  <a:gd name="T23" fmla="*/ 84 h 734"/>
                  <a:gd name="T24" fmla="*/ 118 w 813"/>
                  <a:gd name="T25" fmla="*/ 83 h 734"/>
                  <a:gd name="T26" fmla="*/ 123 w 813"/>
                  <a:gd name="T27" fmla="*/ 83 h 734"/>
                  <a:gd name="T28" fmla="*/ 129 w 813"/>
                  <a:gd name="T29" fmla="*/ 85 h 734"/>
                  <a:gd name="T30" fmla="*/ 135 w 813"/>
                  <a:gd name="T31" fmla="*/ 90 h 734"/>
                  <a:gd name="T32" fmla="*/ 141 w 813"/>
                  <a:gd name="T33" fmla="*/ 95 h 734"/>
                  <a:gd name="T34" fmla="*/ 144 w 813"/>
                  <a:gd name="T35" fmla="*/ 99 h 734"/>
                  <a:gd name="T36" fmla="*/ 146 w 813"/>
                  <a:gd name="T37" fmla="*/ 104 h 734"/>
                  <a:gd name="T38" fmla="*/ 148 w 813"/>
                  <a:gd name="T39" fmla="*/ 110 h 734"/>
                  <a:gd name="T40" fmla="*/ 150 w 813"/>
                  <a:gd name="T41" fmla="*/ 118 h 734"/>
                  <a:gd name="T42" fmla="*/ 151 w 813"/>
                  <a:gd name="T43" fmla="*/ 130 h 734"/>
                  <a:gd name="T44" fmla="*/ 150 w 813"/>
                  <a:gd name="T45" fmla="*/ 141 h 734"/>
                  <a:gd name="T46" fmla="*/ 149 w 813"/>
                  <a:gd name="T47" fmla="*/ 151 h 734"/>
                  <a:gd name="T48" fmla="*/ 148 w 813"/>
                  <a:gd name="T49" fmla="*/ 161 h 734"/>
                  <a:gd name="T50" fmla="*/ 152 w 813"/>
                  <a:gd name="T51" fmla="*/ 183 h 734"/>
                  <a:gd name="T52" fmla="*/ 169 w 813"/>
                  <a:gd name="T53" fmla="*/ 169 h 734"/>
                  <a:gd name="T54" fmla="*/ 190 w 813"/>
                  <a:gd name="T55" fmla="*/ 153 h 734"/>
                  <a:gd name="T56" fmla="*/ 193 w 813"/>
                  <a:gd name="T57" fmla="*/ 149 h 734"/>
                  <a:gd name="T58" fmla="*/ 196 w 813"/>
                  <a:gd name="T59" fmla="*/ 144 h 734"/>
                  <a:gd name="T60" fmla="*/ 203 w 813"/>
                  <a:gd name="T61" fmla="*/ 131 h 734"/>
                  <a:gd name="T62" fmla="*/ 194 w 813"/>
                  <a:gd name="T63" fmla="*/ 125 h 734"/>
                  <a:gd name="T64" fmla="*/ 182 w 813"/>
                  <a:gd name="T65" fmla="*/ 117 h 734"/>
                  <a:gd name="T66" fmla="*/ 176 w 813"/>
                  <a:gd name="T67" fmla="*/ 112 h 734"/>
                  <a:gd name="T68" fmla="*/ 170 w 813"/>
                  <a:gd name="T69" fmla="*/ 107 h 734"/>
                  <a:gd name="T70" fmla="*/ 163 w 813"/>
                  <a:gd name="T71" fmla="*/ 100 h 734"/>
                  <a:gd name="T72" fmla="*/ 158 w 813"/>
                  <a:gd name="T73" fmla="*/ 93 h 734"/>
                  <a:gd name="T74" fmla="*/ 150 w 813"/>
                  <a:gd name="T75" fmla="*/ 83 h 734"/>
                  <a:gd name="T76" fmla="*/ 140 w 813"/>
                  <a:gd name="T77" fmla="*/ 72 h 734"/>
                  <a:gd name="T78" fmla="*/ 130 w 813"/>
                  <a:gd name="T79" fmla="*/ 62 h 734"/>
                  <a:gd name="T80" fmla="*/ 119 w 813"/>
                  <a:gd name="T81" fmla="*/ 52 h 734"/>
                  <a:gd name="T82" fmla="*/ 100 w 813"/>
                  <a:gd name="T83" fmla="*/ 37 h 734"/>
                  <a:gd name="T84" fmla="*/ 93 w 813"/>
                  <a:gd name="T85" fmla="*/ 32 h 734"/>
                  <a:gd name="T86" fmla="*/ 89 w 813"/>
                  <a:gd name="T87" fmla="*/ 30 h 734"/>
                  <a:gd name="T88" fmla="*/ 84 w 813"/>
                  <a:gd name="T89" fmla="*/ 29 h 734"/>
                  <a:gd name="T90" fmla="*/ 74 w 813"/>
                  <a:gd name="T91" fmla="*/ 27 h 734"/>
                  <a:gd name="T92" fmla="*/ 67 w 813"/>
                  <a:gd name="T93" fmla="*/ 25 h 734"/>
                  <a:gd name="T94" fmla="*/ 57 w 813"/>
                  <a:gd name="T95" fmla="*/ 20 h 734"/>
                  <a:gd name="T96" fmla="*/ 44 w 813"/>
                  <a:gd name="T97" fmla="*/ 15 h 734"/>
                  <a:gd name="T98" fmla="*/ 28 w 813"/>
                  <a:gd name="T99" fmla="*/ 6 h 734"/>
                  <a:gd name="T100" fmla="*/ 17 w 813"/>
                  <a:gd name="T101" fmla="*/ 1 h 734"/>
                  <a:gd name="T102" fmla="*/ 12 w 813"/>
                  <a:gd name="T103" fmla="*/ 0 h 734"/>
                  <a:gd name="T104" fmla="*/ 9 w 813"/>
                  <a:gd name="T105" fmla="*/ 0 h 734"/>
                  <a:gd name="T106" fmla="*/ 6 w 813"/>
                  <a:gd name="T107" fmla="*/ 0 h 734"/>
                  <a:gd name="T108" fmla="*/ 4 w 813"/>
                  <a:gd name="T109" fmla="*/ 2 h 734"/>
                  <a:gd name="T110" fmla="*/ 2 w 813"/>
                  <a:gd name="T111" fmla="*/ 3 h 734"/>
                  <a:gd name="T112" fmla="*/ 1 w 813"/>
                  <a:gd name="T113" fmla="*/ 6 h 734"/>
                  <a:gd name="T114" fmla="*/ 0 w 813"/>
                  <a:gd name="T115" fmla="*/ 11 h 734"/>
                  <a:gd name="T116" fmla="*/ 0 w 813"/>
                  <a:gd name="T117" fmla="*/ 18 h 734"/>
                  <a:gd name="T118" fmla="*/ 2 w 813"/>
                  <a:gd name="T119" fmla="*/ 26 h 734"/>
                  <a:gd name="T120" fmla="*/ 4 w 813"/>
                  <a:gd name="T121" fmla="*/ 33 h 7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3"/>
                  <a:gd name="T184" fmla="*/ 0 h 734"/>
                  <a:gd name="T185" fmla="*/ 813 w 813"/>
                  <a:gd name="T186" fmla="*/ 734 h 7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3" h="734">
                    <a:moveTo>
                      <a:pt x="16" y="131"/>
                    </a:moveTo>
                    <a:lnTo>
                      <a:pt x="103" y="219"/>
                    </a:lnTo>
                    <a:lnTo>
                      <a:pt x="173" y="286"/>
                    </a:lnTo>
                    <a:lnTo>
                      <a:pt x="203" y="314"/>
                    </a:lnTo>
                    <a:lnTo>
                      <a:pt x="230" y="338"/>
                    </a:lnTo>
                    <a:lnTo>
                      <a:pt x="253" y="356"/>
                    </a:lnTo>
                    <a:lnTo>
                      <a:pt x="274" y="372"/>
                    </a:lnTo>
                    <a:lnTo>
                      <a:pt x="293" y="383"/>
                    </a:lnTo>
                    <a:lnTo>
                      <a:pt x="311" y="393"/>
                    </a:lnTo>
                    <a:lnTo>
                      <a:pt x="318" y="395"/>
                    </a:lnTo>
                    <a:lnTo>
                      <a:pt x="326" y="397"/>
                    </a:lnTo>
                    <a:lnTo>
                      <a:pt x="333" y="400"/>
                    </a:lnTo>
                    <a:lnTo>
                      <a:pt x="339" y="400"/>
                    </a:lnTo>
                    <a:lnTo>
                      <a:pt x="346" y="401"/>
                    </a:lnTo>
                    <a:lnTo>
                      <a:pt x="352" y="400"/>
                    </a:lnTo>
                    <a:lnTo>
                      <a:pt x="359" y="398"/>
                    </a:lnTo>
                    <a:lnTo>
                      <a:pt x="364" y="397"/>
                    </a:lnTo>
                    <a:lnTo>
                      <a:pt x="376" y="393"/>
                    </a:lnTo>
                    <a:lnTo>
                      <a:pt x="388" y="386"/>
                    </a:lnTo>
                    <a:lnTo>
                      <a:pt x="409" y="369"/>
                    </a:lnTo>
                    <a:lnTo>
                      <a:pt x="428" y="354"/>
                    </a:lnTo>
                    <a:lnTo>
                      <a:pt x="437" y="348"/>
                    </a:lnTo>
                    <a:lnTo>
                      <a:pt x="447" y="341"/>
                    </a:lnTo>
                    <a:lnTo>
                      <a:pt x="456" y="337"/>
                    </a:lnTo>
                    <a:lnTo>
                      <a:pt x="464" y="333"/>
                    </a:lnTo>
                    <a:lnTo>
                      <a:pt x="474" y="331"/>
                    </a:lnTo>
                    <a:lnTo>
                      <a:pt x="483" y="330"/>
                    </a:lnTo>
                    <a:lnTo>
                      <a:pt x="494" y="331"/>
                    </a:lnTo>
                    <a:lnTo>
                      <a:pt x="504" y="334"/>
                    </a:lnTo>
                    <a:lnTo>
                      <a:pt x="516" y="340"/>
                    </a:lnTo>
                    <a:lnTo>
                      <a:pt x="529" y="348"/>
                    </a:lnTo>
                    <a:lnTo>
                      <a:pt x="542" y="359"/>
                    </a:lnTo>
                    <a:lnTo>
                      <a:pt x="557" y="373"/>
                    </a:lnTo>
                    <a:lnTo>
                      <a:pt x="564" y="381"/>
                    </a:lnTo>
                    <a:lnTo>
                      <a:pt x="570" y="389"/>
                    </a:lnTo>
                    <a:lnTo>
                      <a:pt x="576" y="398"/>
                    </a:lnTo>
                    <a:lnTo>
                      <a:pt x="582" y="408"/>
                    </a:lnTo>
                    <a:lnTo>
                      <a:pt x="586" y="418"/>
                    </a:lnTo>
                    <a:lnTo>
                      <a:pt x="590" y="429"/>
                    </a:lnTo>
                    <a:lnTo>
                      <a:pt x="593" y="440"/>
                    </a:lnTo>
                    <a:lnTo>
                      <a:pt x="596" y="451"/>
                    </a:lnTo>
                    <a:lnTo>
                      <a:pt x="600" y="474"/>
                    </a:lnTo>
                    <a:lnTo>
                      <a:pt x="603" y="498"/>
                    </a:lnTo>
                    <a:lnTo>
                      <a:pt x="604" y="522"/>
                    </a:lnTo>
                    <a:lnTo>
                      <a:pt x="604" y="544"/>
                    </a:lnTo>
                    <a:lnTo>
                      <a:pt x="601" y="566"/>
                    </a:lnTo>
                    <a:lnTo>
                      <a:pt x="600" y="587"/>
                    </a:lnTo>
                    <a:lnTo>
                      <a:pt x="598" y="606"/>
                    </a:lnTo>
                    <a:lnTo>
                      <a:pt x="596" y="622"/>
                    </a:lnTo>
                    <a:lnTo>
                      <a:pt x="591" y="647"/>
                    </a:lnTo>
                    <a:lnTo>
                      <a:pt x="590" y="655"/>
                    </a:lnTo>
                    <a:lnTo>
                      <a:pt x="608" y="734"/>
                    </a:lnTo>
                    <a:lnTo>
                      <a:pt x="630" y="718"/>
                    </a:lnTo>
                    <a:lnTo>
                      <a:pt x="677" y="678"/>
                    </a:lnTo>
                    <a:lnTo>
                      <a:pt x="728" y="637"/>
                    </a:lnTo>
                    <a:lnTo>
                      <a:pt x="760" y="612"/>
                    </a:lnTo>
                    <a:lnTo>
                      <a:pt x="765" y="606"/>
                    </a:lnTo>
                    <a:lnTo>
                      <a:pt x="772" y="599"/>
                    </a:lnTo>
                    <a:lnTo>
                      <a:pt x="777" y="590"/>
                    </a:lnTo>
                    <a:lnTo>
                      <a:pt x="784" y="578"/>
                    </a:lnTo>
                    <a:lnTo>
                      <a:pt x="800" y="552"/>
                    </a:lnTo>
                    <a:lnTo>
                      <a:pt x="813" y="524"/>
                    </a:lnTo>
                    <a:lnTo>
                      <a:pt x="796" y="513"/>
                    </a:lnTo>
                    <a:lnTo>
                      <a:pt x="777" y="500"/>
                    </a:lnTo>
                    <a:lnTo>
                      <a:pt x="755" y="486"/>
                    </a:lnTo>
                    <a:lnTo>
                      <a:pt x="730" y="470"/>
                    </a:lnTo>
                    <a:lnTo>
                      <a:pt x="718" y="460"/>
                    </a:lnTo>
                    <a:lnTo>
                      <a:pt x="705" y="451"/>
                    </a:lnTo>
                    <a:lnTo>
                      <a:pt x="692" y="440"/>
                    </a:lnTo>
                    <a:lnTo>
                      <a:pt x="679" y="429"/>
                    </a:lnTo>
                    <a:lnTo>
                      <a:pt x="666" y="416"/>
                    </a:lnTo>
                    <a:lnTo>
                      <a:pt x="653" y="403"/>
                    </a:lnTo>
                    <a:lnTo>
                      <a:pt x="641" y="389"/>
                    </a:lnTo>
                    <a:lnTo>
                      <a:pt x="631" y="373"/>
                    </a:lnTo>
                    <a:lnTo>
                      <a:pt x="616" y="353"/>
                    </a:lnTo>
                    <a:lnTo>
                      <a:pt x="599" y="332"/>
                    </a:lnTo>
                    <a:lnTo>
                      <a:pt x="580" y="311"/>
                    </a:lnTo>
                    <a:lnTo>
                      <a:pt x="562" y="289"/>
                    </a:lnTo>
                    <a:lnTo>
                      <a:pt x="540" y="268"/>
                    </a:lnTo>
                    <a:lnTo>
                      <a:pt x="519" y="248"/>
                    </a:lnTo>
                    <a:lnTo>
                      <a:pt x="498" y="227"/>
                    </a:lnTo>
                    <a:lnTo>
                      <a:pt x="477" y="208"/>
                    </a:lnTo>
                    <a:lnTo>
                      <a:pt x="436" y="173"/>
                    </a:lnTo>
                    <a:lnTo>
                      <a:pt x="401" y="147"/>
                    </a:lnTo>
                    <a:lnTo>
                      <a:pt x="386" y="135"/>
                    </a:lnTo>
                    <a:lnTo>
                      <a:pt x="374" y="127"/>
                    </a:lnTo>
                    <a:lnTo>
                      <a:pt x="363" y="121"/>
                    </a:lnTo>
                    <a:lnTo>
                      <a:pt x="357" y="119"/>
                    </a:lnTo>
                    <a:lnTo>
                      <a:pt x="347" y="117"/>
                    </a:lnTo>
                    <a:lnTo>
                      <a:pt x="335" y="116"/>
                    </a:lnTo>
                    <a:lnTo>
                      <a:pt x="319" y="114"/>
                    </a:lnTo>
                    <a:lnTo>
                      <a:pt x="298" y="109"/>
                    </a:lnTo>
                    <a:lnTo>
                      <a:pt x="284" y="105"/>
                    </a:lnTo>
                    <a:lnTo>
                      <a:pt x="268" y="99"/>
                    </a:lnTo>
                    <a:lnTo>
                      <a:pt x="250" y="92"/>
                    </a:lnTo>
                    <a:lnTo>
                      <a:pt x="228" y="82"/>
                    </a:lnTo>
                    <a:lnTo>
                      <a:pt x="204" y="72"/>
                    </a:lnTo>
                    <a:lnTo>
                      <a:pt x="177" y="59"/>
                    </a:lnTo>
                    <a:lnTo>
                      <a:pt x="146" y="43"/>
                    </a:lnTo>
                    <a:lnTo>
                      <a:pt x="111" y="24"/>
                    </a:lnTo>
                    <a:lnTo>
                      <a:pt x="88" y="12"/>
                    </a:lnTo>
                    <a:lnTo>
                      <a:pt x="67" y="5"/>
                    </a:lnTo>
                    <a:lnTo>
                      <a:pt x="57" y="2"/>
                    </a:lnTo>
                    <a:lnTo>
                      <a:pt x="49" y="1"/>
                    </a:lnTo>
                    <a:lnTo>
                      <a:pt x="42" y="0"/>
                    </a:lnTo>
                    <a:lnTo>
                      <a:pt x="35" y="0"/>
                    </a:lnTo>
                    <a:lnTo>
                      <a:pt x="29" y="1"/>
                    </a:lnTo>
                    <a:lnTo>
                      <a:pt x="23" y="2"/>
                    </a:lnTo>
                    <a:lnTo>
                      <a:pt x="18" y="4"/>
                    </a:lnTo>
                    <a:lnTo>
                      <a:pt x="15" y="7"/>
                    </a:lnTo>
                    <a:lnTo>
                      <a:pt x="11" y="10"/>
                    </a:lnTo>
                    <a:lnTo>
                      <a:pt x="8" y="14"/>
                    </a:lnTo>
                    <a:lnTo>
                      <a:pt x="6" y="18"/>
                    </a:lnTo>
                    <a:lnTo>
                      <a:pt x="3" y="23"/>
                    </a:lnTo>
                    <a:lnTo>
                      <a:pt x="1" y="35"/>
                    </a:lnTo>
                    <a:lnTo>
                      <a:pt x="0" y="46"/>
                    </a:lnTo>
                    <a:lnTo>
                      <a:pt x="0" y="60"/>
                    </a:lnTo>
                    <a:lnTo>
                      <a:pt x="2" y="74"/>
                    </a:lnTo>
                    <a:lnTo>
                      <a:pt x="4" y="88"/>
                    </a:lnTo>
                    <a:lnTo>
                      <a:pt x="8" y="103"/>
                    </a:lnTo>
                    <a:lnTo>
                      <a:pt x="13" y="117"/>
                    </a:lnTo>
                    <a:lnTo>
                      <a:pt x="16" y="131"/>
                    </a:lnTo>
                    <a:close/>
                  </a:path>
                </a:pathLst>
              </a:custGeom>
              <a:solidFill>
                <a:srgbClr val="969696"/>
              </a:solidFill>
              <a:ln w="9525">
                <a:noFill/>
                <a:round/>
                <a:headEnd/>
                <a:tailEnd/>
              </a:ln>
            </p:spPr>
            <p:txBody>
              <a:bodyPr/>
              <a:lstStyle/>
              <a:p>
                <a:endParaRPr lang="fr-FR"/>
              </a:p>
            </p:txBody>
          </p:sp>
          <p:sp>
            <p:nvSpPr>
              <p:cNvPr id="9342" name="Freeform 582"/>
              <p:cNvSpPr>
                <a:spLocks noChangeAspect="1"/>
              </p:cNvSpPr>
              <p:nvPr/>
            </p:nvSpPr>
            <p:spPr bwMode="auto">
              <a:xfrm>
                <a:off x="5792" y="3077"/>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343" name="Freeform 583"/>
              <p:cNvSpPr>
                <a:spLocks noChangeAspect="1"/>
              </p:cNvSpPr>
              <p:nvPr/>
            </p:nvSpPr>
            <p:spPr bwMode="auto">
              <a:xfrm>
                <a:off x="6052" y="3314"/>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344" name="Freeform 584"/>
              <p:cNvSpPr>
                <a:spLocks noChangeAspect="1"/>
              </p:cNvSpPr>
              <p:nvPr/>
            </p:nvSpPr>
            <p:spPr bwMode="auto">
              <a:xfrm>
                <a:off x="6070" y="3334"/>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345" name="Freeform 585"/>
              <p:cNvSpPr>
                <a:spLocks noChangeAspect="1"/>
              </p:cNvSpPr>
              <p:nvPr/>
            </p:nvSpPr>
            <p:spPr bwMode="auto">
              <a:xfrm>
                <a:off x="6053" y="3414"/>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346" name="Freeform 586"/>
              <p:cNvSpPr>
                <a:spLocks noChangeAspect="1"/>
              </p:cNvSpPr>
              <p:nvPr/>
            </p:nvSpPr>
            <p:spPr bwMode="auto">
              <a:xfrm>
                <a:off x="6093" y="3344"/>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347" name="Freeform 587"/>
              <p:cNvSpPr>
                <a:spLocks noChangeAspect="1"/>
              </p:cNvSpPr>
              <p:nvPr/>
            </p:nvSpPr>
            <p:spPr bwMode="auto">
              <a:xfrm>
                <a:off x="6112" y="3320"/>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348" name="Freeform 588"/>
              <p:cNvSpPr>
                <a:spLocks noChangeAspect="1"/>
              </p:cNvSpPr>
              <p:nvPr/>
            </p:nvSpPr>
            <p:spPr bwMode="auto">
              <a:xfrm>
                <a:off x="5764" y="3222"/>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349" name="Freeform 589"/>
              <p:cNvSpPr>
                <a:spLocks noChangeAspect="1"/>
              </p:cNvSpPr>
              <p:nvPr/>
            </p:nvSpPr>
            <p:spPr bwMode="auto">
              <a:xfrm>
                <a:off x="5771" y="3241"/>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350" name="Freeform 590"/>
              <p:cNvSpPr>
                <a:spLocks noChangeAspect="1"/>
              </p:cNvSpPr>
              <p:nvPr/>
            </p:nvSpPr>
            <p:spPr bwMode="auto">
              <a:xfrm>
                <a:off x="5831" y="3242"/>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351" name="Freeform 591"/>
              <p:cNvSpPr>
                <a:spLocks noChangeAspect="1"/>
              </p:cNvSpPr>
              <p:nvPr/>
            </p:nvSpPr>
            <p:spPr bwMode="auto">
              <a:xfrm>
                <a:off x="5784" y="3172"/>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352" name="Freeform 592"/>
              <p:cNvSpPr>
                <a:spLocks noChangeAspect="1"/>
              </p:cNvSpPr>
              <p:nvPr/>
            </p:nvSpPr>
            <p:spPr bwMode="auto">
              <a:xfrm>
                <a:off x="5905" y="3376"/>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353" name="Freeform 593"/>
              <p:cNvSpPr>
                <a:spLocks noChangeAspect="1"/>
              </p:cNvSpPr>
              <p:nvPr/>
            </p:nvSpPr>
            <p:spPr bwMode="auto">
              <a:xfrm>
                <a:off x="6422" y="3153"/>
                <a:ext cx="197" cy="200"/>
              </a:xfrm>
              <a:custGeom>
                <a:avLst/>
                <a:gdLst>
                  <a:gd name="T0" fmla="*/ 6 w 788"/>
                  <a:gd name="T1" fmla="*/ 15 h 801"/>
                  <a:gd name="T2" fmla="*/ 19 w 788"/>
                  <a:gd name="T3" fmla="*/ 39 h 801"/>
                  <a:gd name="T4" fmla="*/ 35 w 788"/>
                  <a:gd name="T5" fmla="*/ 68 h 801"/>
                  <a:gd name="T6" fmla="*/ 50 w 788"/>
                  <a:gd name="T7" fmla="*/ 90 h 801"/>
                  <a:gd name="T8" fmla="*/ 60 w 788"/>
                  <a:gd name="T9" fmla="*/ 101 h 801"/>
                  <a:gd name="T10" fmla="*/ 70 w 788"/>
                  <a:gd name="T11" fmla="*/ 109 h 801"/>
                  <a:gd name="T12" fmla="*/ 108 w 788"/>
                  <a:gd name="T13" fmla="*/ 127 h 801"/>
                  <a:gd name="T14" fmla="*/ 117 w 788"/>
                  <a:gd name="T15" fmla="*/ 133 h 801"/>
                  <a:gd name="T16" fmla="*/ 118 w 788"/>
                  <a:gd name="T17" fmla="*/ 150 h 801"/>
                  <a:gd name="T18" fmla="*/ 121 w 788"/>
                  <a:gd name="T19" fmla="*/ 161 h 801"/>
                  <a:gd name="T20" fmla="*/ 125 w 788"/>
                  <a:gd name="T21" fmla="*/ 170 h 801"/>
                  <a:gd name="T22" fmla="*/ 129 w 788"/>
                  <a:gd name="T23" fmla="*/ 173 h 801"/>
                  <a:gd name="T24" fmla="*/ 142 w 788"/>
                  <a:gd name="T25" fmla="*/ 177 h 801"/>
                  <a:gd name="T26" fmla="*/ 149 w 788"/>
                  <a:gd name="T27" fmla="*/ 178 h 801"/>
                  <a:gd name="T28" fmla="*/ 156 w 788"/>
                  <a:gd name="T29" fmla="*/ 178 h 801"/>
                  <a:gd name="T30" fmla="*/ 163 w 788"/>
                  <a:gd name="T31" fmla="*/ 176 h 801"/>
                  <a:gd name="T32" fmla="*/ 169 w 788"/>
                  <a:gd name="T33" fmla="*/ 173 h 801"/>
                  <a:gd name="T34" fmla="*/ 192 w 788"/>
                  <a:gd name="T35" fmla="*/ 154 h 801"/>
                  <a:gd name="T36" fmla="*/ 197 w 788"/>
                  <a:gd name="T37" fmla="*/ 152 h 801"/>
                  <a:gd name="T38" fmla="*/ 196 w 788"/>
                  <a:gd name="T39" fmla="*/ 157 h 801"/>
                  <a:gd name="T40" fmla="*/ 192 w 788"/>
                  <a:gd name="T41" fmla="*/ 166 h 801"/>
                  <a:gd name="T42" fmla="*/ 185 w 788"/>
                  <a:gd name="T43" fmla="*/ 176 h 801"/>
                  <a:gd name="T44" fmla="*/ 177 w 788"/>
                  <a:gd name="T45" fmla="*/ 185 h 801"/>
                  <a:gd name="T46" fmla="*/ 168 w 788"/>
                  <a:gd name="T47" fmla="*/ 191 h 801"/>
                  <a:gd name="T48" fmla="*/ 163 w 788"/>
                  <a:gd name="T49" fmla="*/ 193 h 801"/>
                  <a:gd name="T50" fmla="*/ 152 w 788"/>
                  <a:gd name="T51" fmla="*/ 192 h 801"/>
                  <a:gd name="T52" fmla="*/ 139 w 788"/>
                  <a:gd name="T53" fmla="*/ 193 h 801"/>
                  <a:gd name="T54" fmla="*/ 125 w 788"/>
                  <a:gd name="T55" fmla="*/ 198 h 801"/>
                  <a:gd name="T56" fmla="*/ 117 w 788"/>
                  <a:gd name="T57" fmla="*/ 200 h 801"/>
                  <a:gd name="T58" fmla="*/ 111 w 788"/>
                  <a:gd name="T59" fmla="*/ 199 h 801"/>
                  <a:gd name="T60" fmla="*/ 104 w 788"/>
                  <a:gd name="T61" fmla="*/ 195 h 801"/>
                  <a:gd name="T62" fmla="*/ 86 w 788"/>
                  <a:gd name="T63" fmla="*/ 180 h 801"/>
                  <a:gd name="T64" fmla="*/ 78 w 788"/>
                  <a:gd name="T65" fmla="*/ 170 h 801"/>
                  <a:gd name="T66" fmla="*/ 73 w 788"/>
                  <a:gd name="T67" fmla="*/ 161 h 801"/>
                  <a:gd name="T68" fmla="*/ 67 w 788"/>
                  <a:gd name="T69" fmla="*/ 142 h 801"/>
                  <a:gd name="T70" fmla="*/ 61 w 788"/>
                  <a:gd name="T71" fmla="*/ 131 h 801"/>
                  <a:gd name="T72" fmla="*/ 53 w 788"/>
                  <a:gd name="T73" fmla="*/ 123 h 801"/>
                  <a:gd name="T74" fmla="*/ 41 w 788"/>
                  <a:gd name="T75" fmla="*/ 112 h 801"/>
                  <a:gd name="T76" fmla="*/ 30 w 788"/>
                  <a:gd name="T77" fmla="*/ 101 h 801"/>
                  <a:gd name="T78" fmla="*/ 23 w 788"/>
                  <a:gd name="T79" fmla="*/ 89 h 801"/>
                  <a:gd name="T80" fmla="*/ 17 w 788"/>
                  <a:gd name="T81" fmla="*/ 70 h 801"/>
                  <a:gd name="T82" fmla="*/ 5 w 788"/>
                  <a:gd name="T83" fmla="*/ 24 h 801"/>
                  <a:gd name="T84" fmla="*/ 0 w 788"/>
                  <a:gd name="T85" fmla="*/ 0 h 8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8"/>
                  <a:gd name="T130" fmla="*/ 0 h 801"/>
                  <a:gd name="T131" fmla="*/ 788 w 788"/>
                  <a:gd name="T132" fmla="*/ 801 h 8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8" h="801">
                    <a:moveTo>
                      <a:pt x="0" y="0"/>
                    </a:moveTo>
                    <a:lnTo>
                      <a:pt x="7" y="16"/>
                    </a:lnTo>
                    <a:lnTo>
                      <a:pt x="26" y="59"/>
                    </a:lnTo>
                    <a:lnTo>
                      <a:pt x="40" y="88"/>
                    </a:lnTo>
                    <a:lnTo>
                      <a:pt x="56" y="121"/>
                    </a:lnTo>
                    <a:lnTo>
                      <a:pt x="74" y="157"/>
                    </a:lnTo>
                    <a:lnTo>
                      <a:pt x="94" y="196"/>
                    </a:lnTo>
                    <a:lnTo>
                      <a:pt x="115" y="234"/>
                    </a:lnTo>
                    <a:lnTo>
                      <a:pt x="139" y="272"/>
                    </a:lnTo>
                    <a:lnTo>
                      <a:pt x="163" y="309"/>
                    </a:lnTo>
                    <a:lnTo>
                      <a:pt x="188" y="344"/>
                    </a:lnTo>
                    <a:lnTo>
                      <a:pt x="201" y="360"/>
                    </a:lnTo>
                    <a:lnTo>
                      <a:pt x="214" y="375"/>
                    </a:lnTo>
                    <a:lnTo>
                      <a:pt x="226" y="390"/>
                    </a:lnTo>
                    <a:lnTo>
                      <a:pt x="239" y="403"/>
                    </a:lnTo>
                    <a:lnTo>
                      <a:pt x="253" y="415"/>
                    </a:lnTo>
                    <a:lnTo>
                      <a:pt x="266" y="425"/>
                    </a:lnTo>
                    <a:lnTo>
                      <a:pt x="279" y="435"/>
                    </a:lnTo>
                    <a:lnTo>
                      <a:pt x="293" y="442"/>
                    </a:lnTo>
                    <a:lnTo>
                      <a:pt x="380" y="484"/>
                    </a:lnTo>
                    <a:lnTo>
                      <a:pt x="434" y="509"/>
                    </a:lnTo>
                    <a:lnTo>
                      <a:pt x="462" y="522"/>
                    </a:lnTo>
                    <a:lnTo>
                      <a:pt x="470" y="527"/>
                    </a:lnTo>
                    <a:lnTo>
                      <a:pt x="469" y="533"/>
                    </a:lnTo>
                    <a:lnTo>
                      <a:pt x="469" y="549"/>
                    </a:lnTo>
                    <a:lnTo>
                      <a:pt x="470" y="572"/>
                    </a:lnTo>
                    <a:lnTo>
                      <a:pt x="473" y="600"/>
                    </a:lnTo>
                    <a:lnTo>
                      <a:pt x="475" y="615"/>
                    </a:lnTo>
                    <a:lnTo>
                      <a:pt x="479" y="629"/>
                    </a:lnTo>
                    <a:lnTo>
                      <a:pt x="483" y="645"/>
                    </a:lnTo>
                    <a:lnTo>
                      <a:pt x="488" y="657"/>
                    </a:lnTo>
                    <a:lnTo>
                      <a:pt x="495" y="669"/>
                    </a:lnTo>
                    <a:lnTo>
                      <a:pt x="502" y="680"/>
                    </a:lnTo>
                    <a:lnTo>
                      <a:pt x="507" y="684"/>
                    </a:lnTo>
                    <a:lnTo>
                      <a:pt x="512" y="689"/>
                    </a:lnTo>
                    <a:lnTo>
                      <a:pt x="516" y="692"/>
                    </a:lnTo>
                    <a:lnTo>
                      <a:pt x="522" y="695"/>
                    </a:lnTo>
                    <a:lnTo>
                      <a:pt x="544" y="703"/>
                    </a:lnTo>
                    <a:lnTo>
                      <a:pt x="567" y="710"/>
                    </a:lnTo>
                    <a:lnTo>
                      <a:pt x="577" y="711"/>
                    </a:lnTo>
                    <a:lnTo>
                      <a:pt x="588" y="713"/>
                    </a:lnTo>
                    <a:lnTo>
                      <a:pt x="597" y="713"/>
                    </a:lnTo>
                    <a:lnTo>
                      <a:pt x="607" y="713"/>
                    </a:lnTo>
                    <a:lnTo>
                      <a:pt x="617" y="713"/>
                    </a:lnTo>
                    <a:lnTo>
                      <a:pt x="625" y="712"/>
                    </a:lnTo>
                    <a:lnTo>
                      <a:pt x="635" y="711"/>
                    </a:lnTo>
                    <a:lnTo>
                      <a:pt x="644" y="709"/>
                    </a:lnTo>
                    <a:lnTo>
                      <a:pt x="652" y="705"/>
                    </a:lnTo>
                    <a:lnTo>
                      <a:pt x="661" y="702"/>
                    </a:lnTo>
                    <a:lnTo>
                      <a:pt x="669" y="697"/>
                    </a:lnTo>
                    <a:lnTo>
                      <a:pt x="677" y="692"/>
                    </a:lnTo>
                    <a:lnTo>
                      <a:pt x="713" y="663"/>
                    </a:lnTo>
                    <a:lnTo>
                      <a:pt x="752" y="629"/>
                    </a:lnTo>
                    <a:lnTo>
                      <a:pt x="768" y="617"/>
                    </a:lnTo>
                    <a:lnTo>
                      <a:pt x="781" y="608"/>
                    </a:lnTo>
                    <a:lnTo>
                      <a:pt x="785" y="608"/>
                    </a:lnTo>
                    <a:lnTo>
                      <a:pt x="787" y="610"/>
                    </a:lnTo>
                    <a:lnTo>
                      <a:pt x="788" y="613"/>
                    </a:lnTo>
                    <a:lnTo>
                      <a:pt x="787" y="620"/>
                    </a:lnTo>
                    <a:lnTo>
                      <a:pt x="785" y="629"/>
                    </a:lnTo>
                    <a:lnTo>
                      <a:pt x="780" y="640"/>
                    </a:lnTo>
                    <a:lnTo>
                      <a:pt x="774" y="652"/>
                    </a:lnTo>
                    <a:lnTo>
                      <a:pt x="767" y="663"/>
                    </a:lnTo>
                    <a:lnTo>
                      <a:pt x="759" y="676"/>
                    </a:lnTo>
                    <a:lnTo>
                      <a:pt x="750" y="690"/>
                    </a:lnTo>
                    <a:lnTo>
                      <a:pt x="740" y="703"/>
                    </a:lnTo>
                    <a:lnTo>
                      <a:pt x="730" y="716"/>
                    </a:lnTo>
                    <a:lnTo>
                      <a:pt x="719" y="727"/>
                    </a:lnTo>
                    <a:lnTo>
                      <a:pt x="707" y="739"/>
                    </a:lnTo>
                    <a:lnTo>
                      <a:pt x="696" y="750"/>
                    </a:lnTo>
                    <a:lnTo>
                      <a:pt x="685" y="758"/>
                    </a:lnTo>
                    <a:lnTo>
                      <a:pt x="673" y="765"/>
                    </a:lnTo>
                    <a:lnTo>
                      <a:pt x="663" y="771"/>
                    </a:lnTo>
                    <a:lnTo>
                      <a:pt x="657" y="772"/>
                    </a:lnTo>
                    <a:lnTo>
                      <a:pt x="652" y="773"/>
                    </a:lnTo>
                    <a:lnTo>
                      <a:pt x="648" y="773"/>
                    </a:lnTo>
                    <a:lnTo>
                      <a:pt x="643" y="773"/>
                    </a:lnTo>
                    <a:lnTo>
                      <a:pt x="609" y="769"/>
                    </a:lnTo>
                    <a:lnTo>
                      <a:pt x="582" y="767"/>
                    </a:lnTo>
                    <a:lnTo>
                      <a:pt x="568" y="768"/>
                    </a:lnTo>
                    <a:lnTo>
                      <a:pt x="554" y="772"/>
                    </a:lnTo>
                    <a:lnTo>
                      <a:pt x="537" y="778"/>
                    </a:lnTo>
                    <a:lnTo>
                      <a:pt x="519" y="786"/>
                    </a:lnTo>
                    <a:lnTo>
                      <a:pt x="500" y="794"/>
                    </a:lnTo>
                    <a:lnTo>
                      <a:pt x="483" y="800"/>
                    </a:lnTo>
                    <a:lnTo>
                      <a:pt x="475" y="801"/>
                    </a:lnTo>
                    <a:lnTo>
                      <a:pt x="468" y="801"/>
                    </a:lnTo>
                    <a:lnTo>
                      <a:pt x="460" y="801"/>
                    </a:lnTo>
                    <a:lnTo>
                      <a:pt x="453" y="799"/>
                    </a:lnTo>
                    <a:lnTo>
                      <a:pt x="445" y="796"/>
                    </a:lnTo>
                    <a:lnTo>
                      <a:pt x="435" y="793"/>
                    </a:lnTo>
                    <a:lnTo>
                      <a:pt x="427" y="788"/>
                    </a:lnTo>
                    <a:lnTo>
                      <a:pt x="418" y="781"/>
                    </a:lnTo>
                    <a:lnTo>
                      <a:pt x="395" y="765"/>
                    </a:lnTo>
                    <a:lnTo>
                      <a:pt x="370" y="743"/>
                    </a:lnTo>
                    <a:lnTo>
                      <a:pt x="344" y="719"/>
                    </a:lnTo>
                    <a:lnTo>
                      <a:pt x="325" y="699"/>
                    </a:lnTo>
                    <a:lnTo>
                      <a:pt x="318" y="690"/>
                    </a:lnTo>
                    <a:lnTo>
                      <a:pt x="311" y="682"/>
                    </a:lnTo>
                    <a:lnTo>
                      <a:pt x="305" y="673"/>
                    </a:lnTo>
                    <a:lnTo>
                      <a:pt x="300" y="663"/>
                    </a:lnTo>
                    <a:lnTo>
                      <a:pt x="291" y="645"/>
                    </a:lnTo>
                    <a:lnTo>
                      <a:pt x="284" y="624"/>
                    </a:lnTo>
                    <a:lnTo>
                      <a:pt x="276" y="599"/>
                    </a:lnTo>
                    <a:lnTo>
                      <a:pt x="266" y="569"/>
                    </a:lnTo>
                    <a:lnTo>
                      <a:pt x="261" y="553"/>
                    </a:lnTo>
                    <a:lnTo>
                      <a:pt x="252" y="539"/>
                    </a:lnTo>
                    <a:lnTo>
                      <a:pt x="244" y="526"/>
                    </a:lnTo>
                    <a:lnTo>
                      <a:pt x="234" y="513"/>
                    </a:lnTo>
                    <a:lnTo>
                      <a:pt x="223" y="501"/>
                    </a:lnTo>
                    <a:lnTo>
                      <a:pt x="212" y="491"/>
                    </a:lnTo>
                    <a:lnTo>
                      <a:pt x="201" y="480"/>
                    </a:lnTo>
                    <a:lnTo>
                      <a:pt x="189" y="470"/>
                    </a:lnTo>
                    <a:lnTo>
                      <a:pt x="164" y="450"/>
                    </a:lnTo>
                    <a:lnTo>
                      <a:pt x="141" y="428"/>
                    </a:lnTo>
                    <a:lnTo>
                      <a:pt x="129" y="416"/>
                    </a:lnTo>
                    <a:lnTo>
                      <a:pt x="119" y="403"/>
                    </a:lnTo>
                    <a:lnTo>
                      <a:pt x="109" y="389"/>
                    </a:lnTo>
                    <a:lnTo>
                      <a:pt x="101" y="375"/>
                    </a:lnTo>
                    <a:lnTo>
                      <a:pt x="93" y="357"/>
                    </a:lnTo>
                    <a:lnTo>
                      <a:pt x="85" y="334"/>
                    </a:lnTo>
                    <a:lnTo>
                      <a:pt x="76" y="310"/>
                    </a:lnTo>
                    <a:lnTo>
                      <a:pt x="67" y="281"/>
                    </a:lnTo>
                    <a:lnTo>
                      <a:pt x="51" y="220"/>
                    </a:lnTo>
                    <a:lnTo>
                      <a:pt x="35" y="156"/>
                    </a:lnTo>
                    <a:lnTo>
                      <a:pt x="21" y="97"/>
                    </a:lnTo>
                    <a:lnTo>
                      <a:pt x="11" y="46"/>
                    </a:lnTo>
                    <a:lnTo>
                      <a:pt x="2" y="13"/>
                    </a:lnTo>
                    <a:lnTo>
                      <a:pt x="0" y="0"/>
                    </a:lnTo>
                    <a:close/>
                  </a:path>
                </a:pathLst>
              </a:custGeom>
              <a:solidFill>
                <a:srgbClr val="969696"/>
              </a:solidFill>
              <a:ln w="9525">
                <a:noFill/>
                <a:round/>
                <a:headEnd/>
                <a:tailEnd/>
              </a:ln>
            </p:spPr>
            <p:txBody>
              <a:bodyPr/>
              <a:lstStyle/>
              <a:p>
                <a:endParaRPr lang="fr-FR"/>
              </a:p>
            </p:txBody>
          </p:sp>
          <p:sp>
            <p:nvSpPr>
              <p:cNvPr id="9354" name="Freeform 594"/>
              <p:cNvSpPr>
                <a:spLocks noChangeAspect="1"/>
              </p:cNvSpPr>
              <p:nvPr/>
            </p:nvSpPr>
            <p:spPr bwMode="auto">
              <a:xfrm>
                <a:off x="6548" y="3325"/>
                <a:ext cx="57" cy="24"/>
              </a:xfrm>
              <a:custGeom>
                <a:avLst/>
                <a:gdLst>
                  <a:gd name="T0" fmla="*/ 40 w 227"/>
                  <a:gd name="T1" fmla="*/ 4 h 97"/>
                  <a:gd name="T2" fmla="*/ 36 w 227"/>
                  <a:gd name="T3" fmla="*/ 5 h 97"/>
                  <a:gd name="T4" fmla="*/ 31 w 227"/>
                  <a:gd name="T5" fmla="*/ 5 h 97"/>
                  <a:gd name="T6" fmla="*/ 24 w 227"/>
                  <a:gd name="T7" fmla="*/ 6 h 97"/>
                  <a:gd name="T8" fmla="*/ 16 w 227"/>
                  <a:gd name="T9" fmla="*/ 7 h 97"/>
                  <a:gd name="T10" fmla="*/ 13 w 227"/>
                  <a:gd name="T11" fmla="*/ 8 h 97"/>
                  <a:gd name="T12" fmla="*/ 9 w 227"/>
                  <a:gd name="T13" fmla="*/ 8 h 97"/>
                  <a:gd name="T14" fmla="*/ 6 w 227"/>
                  <a:gd name="T15" fmla="*/ 9 h 97"/>
                  <a:gd name="T16" fmla="*/ 4 w 227"/>
                  <a:gd name="T17" fmla="*/ 10 h 97"/>
                  <a:gd name="T18" fmla="*/ 2 w 227"/>
                  <a:gd name="T19" fmla="*/ 11 h 97"/>
                  <a:gd name="T20" fmla="*/ 1 w 227"/>
                  <a:gd name="T21" fmla="*/ 12 h 97"/>
                  <a:gd name="T22" fmla="*/ 0 w 227"/>
                  <a:gd name="T23" fmla="*/ 13 h 97"/>
                  <a:gd name="T24" fmla="*/ 0 w 227"/>
                  <a:gd name="T25" fmla="*/ 14 h 97"/>
                  <a:gd name="T26" fmla="*/ 0 w 227"/>
                  <a:gd name="T27" fmla="*/ 15 h 97"/>
                  <a:gd name="T28" fmla="*/ 1 w 227"/>
                  <a:gd name="T29" fmla="*/ 15 h 97"/>
                  <a:gd name="T30" fmla="*/ 1 w 227"/>
                  <a:gd name="T31" fmla="*/ 17 h 97"/>
                  <a:gd name="T32" fmla="*/ 3 w 227"/>
                  <a:gd name="T33" fmla="*/ 18 h 97"/>
                  <a:gd name="T34" fmla="*/ 4 w 227"/>
                  <a:gd name="T35" fmla="*/ 20 h 97"/>
                  <a:gd name="T36" fmla="*/ 6 w 227"/>
                  <a:gd name="T37" fmla="*/ 21 h 97"/>
                  <a:gd name="T38" fmla="*/ 8 w 227"/>
                  <a:gd name="T39" fmla="*/ 22 h 97"/>
                  <a:gd name="T40" fmla="*/ 11 w 227"/>
                  <a:gd name="T41" fmla="*/ 23 h 97"/>
                  <a:gd name="T42" fmla="*/ 13 w 227"/>
                  <a:gd name="T43" fmla="*/ 23 h 97"/>
                  <a:gd name="T44" fmla="*/ 15 w 227"/>
                  <a:gd name="T45" fmla="*/ 24 h 97"/>
                  <a:gd name="T46" fmla="*/ 18 w 227"/>
                  <a:gd name="T47" fmla="*/ 24 h 97"/>
                  <a:gd name="T48" fmla="*/ 21 w 227"/>
                  <a:gd name="T49" fmla="*/ 24 h 97"/>
                  <a:gd name="T50" fmla="*/ 23 w 227"/>
                  <a:gd name="T51" fmla="*/ 24 h 97"/>
                  <a:gd name="T52" fmla="*/ 26 w 227"/>
                  <a:gd name="T53" fmla="*/ 24 h 97"/>
                  <a:gd name="T54" fmla="*/ 29 w 227"/>
                  <a:gd name="T55" fmla="*/ 23 h 97"/>
                  <a:gd name="T56" fmla="*/ 32 w 227"/>
                  <a:gd name="T57" fmla="*/ 23 h 97"/>
                  <a:gd name="T58" fmla="*/ 35 w 227"/>
                  <a:gd name="T59" fmla="*/ 22 h 97"/>
                  <a:gd name="T60" fmla="*/ 38 w 227"/>
                  <a:gd name="T61" fmla="*/ 21 h 97"/>
                  <a:gd name="T62" fmla="*/ 40 w 227"/>
                  <a:gd name="T63" fmla="*/ 20 h 97"/>
                  <a:gd name="T64" fmla="*/ 43 w 227"/>
                  <a:gd name="T65" fmla="*/ 18 h 97"/>
                  <a:gd name="T66" fmla="*/ 45 w 227"/>
                  <a:gd name="T67" fmla="*/ 16 h 97"/>
                  <a:gd name="T68" fmla="*/ 47 w 227"/>
                  <a:gd name="T69" fmla="*/ 15 h 97"/>
                  <a:gd name="T70" fmla="*/ 51 w 227"/>
                  <a:gd name="T71" fmla="*/ 11 h 97"/>
                  <a:gd name="T72" fmla="*/ 54 w 227"/>
                  <a:gd name="T73" fmla="*/ 8 h 97"/>
                  <a:gd name="T74" fmla="*/ 55 w 227"/>
                  <a:gd name="T75" fmla="*/ 6 h 97"/>
                  <a:gd name="T76" fmla="*/ 56 w 227"/>
                  <a:gd name="T77" fmla="*/ 5 h 97"/>
                  <a:gd name="T78" fmla="*/ 57 w 227"/>
                  <a:gd name="T79" fmla="*/ 3 h 97"/>
                  <a:gd name="T80" fmla="*/ 57 w 227"/>
                  <a:gd name="T81" fmla="*/ 2 h 97"/>
                  <a:gd name="T82" fmla="*/ 57 w 227"/>
                  <a:gd name="T83" fmla="*/ 1 h 97"/>
                  <a:gd name="T84" fmla="*/ 56 w 227"/>
                  <a:gd name="T85" fmla="*/ 0 h 97"/>
                  <a:gd name="T86" fmla="*/ 55 w 227"/>
                  <a:gd name="T87" fmla="*/ 0 h 97"/>
                  <a:gd name="T88" fmla="*/ 54 w 227"/>
                  <a:gd name="T89" fmla="*/ 0 h 97"/>
                  <a:gd name="T90" fmla="*/ 51 w 227"/>
                  <a:gd name="T91" fmla="*/ 0 h 97"/>
                  <a:gd name="T92" fmla="*/ 49 w 227"/>
                  <a:gd name="T93" fmla="*/ 1 h 97"/>
                  <a:gd name="T94" fmla="*/ 46 w 227"/>
                  <a:gd name="T95" fmla="*/ 1 h 97"/>
                  <a:gd name="T96" fmla="*/ 44 w 227"/>
                  <a:gd name="T97" fmla="*/ 2 h 97"/>
                  <a:gd name="T98" fmla="*/ 41 w 227"/>
                  <a:gd name="T99" fmla="*/ 3 h 97"/>
                  <a:gd name="T100" fmla="*/ 40 w 227"/>
                  <a:gd name="T101" fmla="*/ 4 h 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7"/>
                  <a:gd name="T154" fmla="*/ 0 h 97"/>
                  <a:gd name="T155" fmla="*/ 227 w 227"/>
                  <a:gd name="T156" fmla="*/ 97 h 9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7" h="97">
                    <a:moveTo>
                      <a:pt x="159" y="16"/>
                    </a:moveTo>
                    <a:lnTo>
                      <a:pt x="145" y="19"/>
                    </a:lnTo>
                    <a:lnTo>
                      <a:pt x="123" y="21"/>
                    </a:lnTo>
                    <a:lnTo>
                      <a:pt x="95" y="25"/>
                    </a:lnTo>
                    <a:lnTo>
                      <a:pt x="65" y="28"/>
                    </a:lnTo>
                    <a:lnTo>
                      <a:pt x="50" y="31"/>
                    </a:lnTo>
                    <a:lnTo>
                      <a:pt x="37" y="33"/>
                    </a:lnTo>
                    <a:lnTo>
                      <a:pt x="25" y="37"/>
                    </a:lnTo>
                    <a:lnTo>
                      <a:pt x="15" y="40"/>
                    </a:lnTo>
                    <a:lnTo>
                      <a:pt x="7" y="45"/>
                    </a:lnTo>
                    <a:lnTo>
                      <a:pt x="2" y="49"/>
                    </a:lnTo>
                    <a:lnTo>
                      <a:pt x="1" y="52"/>
                    </a:lnTo>
                    <a:lnTo>
                      <a:pt x="0" y="55"/>
                    </a:lnTo>
                    <a:lnTo>
                      <a:pt x="1" y="59"/>
                    </a:lnTo>
                    <a:lnTo>
                      <a:pt x="2" y="61"/>
                    </a:lnTo>
                    <a:lnTo>
                      <a:pt x="5" y="68"/>
                    </a:lnTo>
                    <a:lnTo>
                      <a:pt x="11" y="74"/>
                    </a:lnTo>
                    <a:lnTo>
                      <a:pt x="17" y="80"/>
                    </a:lnTo>
                    <a:lnTo>
                      <a:pt x="25" y="84"/>
                    </a:lnTo>
                    <a:lnTo>
                      <a:pt x="32" y="88"/>
                    </a:lnTo>
                    <a:lnTo>
                      <a:pt x="42" y="91"/>
                    </a:lnTo>
                    <a:lnTo>
                      <a:pt x="51" y="94"/>
                    </a:lnTo>
                    <a:lnTo>
                      <a:pt x="61" y="96"/>
                    </a:lnTo>
                    <a:lnTo>
                      <a:pt x="71" y="97"/>
                    </a:lnTo>
                    <a:lnTo>
                      <a:pt x="83" y="97"/>
                    </a:lnTo>
                    <a:lnTo>
                      <a:pt x="93" y="97"/>
                    </a:lnTo>
                    <a:lnTo>
                      <a:pt x="105" y="96"/>
                    </a:lnTo>
                    <a:lnTo>
                      <a:pt x="116" y="94"/>
                    </a:lnTo>
                    <a:lnTo>
                      <a:pt x="127" y="91"/>
                    </a:lnTo>
                    <a:lnTo>
                      <a:pt x="138" y="88"/>
                    </a:lnTo>
                    <a:lnTo>
                      <a:pt x="150" y="83"/>
                    </a:lnTo>
                    <a:lnTo>
                      <a:pt x="160" y="79"/>
                    </a:lnTo>
                    <a:lnTo>
                      <a:pt x="171" y="73"/>
                    </a:lnTo>
                    <a:lnTo>
                      <a:pt x="180" y="66"/>
                    </a:lnTo>
                    <a:lnTo>
                      <a:pt x="188" y="59"/>
                    </a:lnTo>
                    <a:lnTo>
                      <a:pt x="205" y="45"/>
                    </a:lnTo>
                    <a:lnTo>
                      <a:pt x="217" y="32"/>
                    </a:lnTo>
                    <a:lnTo>
                      <a:pt x="221" y="25"/>
                    </a:lnTo>
                    <a:lnTo>
                      <a:pt x="225" y="19"/>
                    </a:lnTo>
                    <a:lnTo>
                      <a:pt x="227" y="13"/>
                    </a:lnTo>
                    <a:lnTo>
                      <a:pt x="227" y="9"/>
                    </a:lnTo>
                    <a:lnTo>
                      <a:pt x="227" y="5"/>
                    </a:lnTo>
                    <a:lnTo>
                      <a:pt x="225" y="2"/>
                    </a:lnTo>
                    <a:lnTo>
                      <a:pt x="221" y="0"/>
                    </a:lnTo>
                    <a:lnTo>
                      <a:pt x="217" y="0"/>
                    </a:lnTo>
                    <a:lnTo>
                      <a:pt x="205" y="2"/>
                    </a:lnTo>
                    <a:lnTo>
                      <a:pt x="194" y="3"/>
                    </a:lnTo>
                    <a:lnTo>
                      <a:pt x="185" y="5"/>
                    </a:lnTo>
                    <a:lnTo>
                      <a:pt x="177" y="9"/>
                    </a:lnTo>
                    <a:lnTo>
                      <a:pt x="164" y="13"/>
                    </a:lnTo>
                    <a:lnTo>
                      <a:pt x="159" y="16"/>
                    </a:lnTo>
                    <a:close/>
                  </a:path>
                </a:pathLst>
              </a:custGeom>
              <a:solidFill>
                <a:srgbClr val="969696"/>
              </a:solidFill>
              <a:ln w="9525">
                <a:noFill/>
                <a:round/>
                <a:headEnd/>
                <a:tailEnd/>
              </a:ln>
            </p:spPr>
            <p:txBody>
              <a:bodyPr/>
              <a:lstStyle/>
              <a:p>
                <a:endParaRPr lang="fr-FR"/>
              </a:p>
            </p:txBody>
          </p:sp>
          <p:sp>
            <p:nvSpPr>
              <p:cNvPr id="9355" name="Freeform 595"/>
              <p:cNvSpPr>
                <a:spLocks noChangeAspect="1"/>
              </p:cNvSpPr>
              <p:nvPr/>
            </p:nvSpPr>
            <p:spPr bwMode="auto">
              <a:xfrm>
                <a:off x="6340" y="3715"/>
                <a:ext cx="148" cy="151"/>
              </a:xfrm>
              <a:custGeom>
                <a:avLst/>
                <a:gdLst>
                  <a:gd name="T0" fmla="*/ 145 w 592"/>
                  <a:gd name="T1" fmla="*/ 47 h 606"/>
                  <a:gd name="T2" fmla="*/ 140 w 592"/>
                  <a:gd name="T3" fmla="*/ 48 h 606"/>
                  <a:gd name="T4" fmla="*/ 132 w 592"/>
                  <a:gd name="T5" fmla="*/ 46 h 606"/>
                  <a:gd name="T6" fmla="*/ 124 w 592"/>
                  <a:gd name="T7" fmla="*/ 44 h 606"/>
                  <a:gd name="T8" fmla="*/ 109 w 592"/>
                  <a:gd name="T9" fmla="*/ 37 h 606"/>
                  <a:gd name="T10" fmla="*/ 89 w 592"/>
                  <a:gd name="T11" fmla="*/ 27 h 606"/>
                  <a:gd name="T12" fmla="*/ 68 w 592"/>
                  <a:gd name="T13" fmla="*/ 16 h 606"/>
                  <a:gd name="T14" fmla="*/ 49 w 592"/>
                  <a:gd name="T15" fmla="*/ 6 h 606"/>
                  <a:gd name="T16" fmla="*/ 36 w 592"/>
                  <a:gd name="T17" fmla="*/ 1 h 606"/>
                  <a:gd name="T18" fmla="*/ 29 w 592"/>
                  <a:gd name="T19" fmla="*/ 0 h 606"/>
                  <a:gd name="T20" fmla="*/ 23 w 592"/>
                  <a:gd name="T21" fmla="*/ 0 h 606"/>
                  <a:gd name="T22" fmla="*/ 19 w 592"/>
                  <a:gd name="T23" fmla="*/ 2 h 606"/>
                  <a:gd name="T24" fmla="*/ 17 w 592"/>
                  <a:gd name="T25" fmla="*/ 6 h 606"/>
                  <a:gd name="T26" fmla="*/ 16 w 592"/>
                  <a:gd name="T27" fmla="*/ 11 h 606"/>
                  <a:gd name="T28" fmla="*/ 16 w 592"/>
                  <a:gd name="T29" fmla="*/ 16 h 606"/>
                  <a:gd name="T30" fmla="*/ 18 w 592"/>
                  <a:gd name="T31" fmla="*/ 20 h 606"/>
                  <a:gd name="T32" fmla="*/ 21 w 592"/>
                  <a:gd name="T33" fmla="*/ 27 h 606"/>
                  <a:gd name="T34" fmla="*/ 28 w 592"/>
                  <a:gd name="T35" fmla="*/ 36 h 606"/>
                  <a:gd name="T36" fmla="*/ 35 w 592"/>
                  <a:gd name="T37" fmla="*/ 44 h 606"/>
                  <a:gd name="T38" fmla="*/ 41 w 592"/>
                  <a:gd name="T39" fmla="*/ 52 h 606"/>
                  <a:gd name="T40" fmla="*/ 43 w 592"/>
                  <a:gd name="T41" fmla="*/ 57 h 606"/>
                  <a:gd name="T42" fmla="*/ 43 w 592"/>
                  <a:gd name="T43" fmla="*/ 60 h 606"/>
                  <a:gd name="T44" fmla="*/ 43 w 592"/>
                  <a:gd name="T45" fmla="*/ 63 h 606"/>
                  <a:gd name="T46" fmla="*/ 40 w 592"/>
                  <a:gd name="T47" fmla="*/ 66 h 606"/>
                  <a:gd name="T48" fmla="*/ 35 w 592"/>
                  <a:gd name="T49" fmla="*/ 69 h 606"/>
                  <a:gd name="T50" fmla="*/ 27 w 592"/>
                  <a:gd name="T51" fmla="*/ 71 h 606"/>
                  <a:gd name="T52" fmla="*/ 20 w 592"/>
                  <a:gd name="T53" fmla="*/ 72 h 606"/>
                  <a:gd name="T54" fmla="*/ 14 w 592"/>
                  <a:gd name="T55" fmla="*/ 71 h 606"/>
                  <a:gd name="T56" fmla="*/ 9 w 592"/>
                  <a:gd name="T57" fmla="*/ 70 h 606"/>
                  <a:gd name="T58" fmla="*/ 5 w 592"/>
                  <a:gd name="T59" fmla="*/ 70 h 606"/>
                  <a:gd name="T60" fmla="*/ 2 w 592"/>
                  <a:gd name="T61" fmla="*/ 71 h 606"/>
                  <a:gd name="T62" fmla="*/ 1 w 592"/>
                  <a:gd name="T63" fmla="*/ 75 h 606"/>
                  <a:gd name="T64" fmla="*/ 0 w 592"/>
                  <a:gd name="T65" fmla="*/ 81 h 606"/>
                  <a:gd name="T66" fmla="*/ 1 w 592"/>
                  <a:gd name="T67" fmla="*/ 89 h 606"/>
                  <a:gd name="T68" fmla="*/ 4 w 592"/>
                  <a:gd name="T69" fmla="*/ 97 h 606"/>
                  <a:gd name="T70" fmla="*/ 9 w 592"/>
                  <a:gd name="T71" fmla="*/ 106 h 606"/>
                  <a:gd name="T72" fmla="*/ 15 w 592"/>
                  <a:gd name="T73" fmla="*/ 115 h 606"/>
                  <a:gd name="T74" fmla="*/ 22 w 592"/>
                  <a:gd name="T75" fmla="*/ 123 h 606"/>
                  <a:gd name="T76" fmla="*/ 30 w 592"/>
                  <a:gd name="T77" fmla="*/ 132 h 606"/>
                  <a:gd name="T78" fmla="*/ 38 w 592"/>
                  <a:gd name="T79" fmla="*/ 139 h 606"/>
                  <a:gd name="T80" fmla="*/ 46 w 592"/>
                  <a:gd name="T81" fmla="*/ 146 h 606"/>
                  <a:gd name="T82" fmla="*/ 52 w 592"/>
                  <a:gd name="T83" fmla="*/ 150 h 606"/>
                  <a:gd name="T84" fmla="*/ 56 w 592"/>
                  <a:gd name="T85" fmla="*/ 151 h 606"/>
                  <a:gd name="T86" fmla="*/ 59 w 592"/>
                  <a:gd name="T87" fmla="*/ 151 h 606"/>
                  <a:gd name="T88" fmla="*/ 63 w 592"/>
                  <a:gd name="T89" fmla="*/ 146 h 606"/>
                  <a:gd name="T90" fmla="*/ 69 w 592"/>
                  <a:gd name="T91" fmla="*/ 139 h 606"/>
                  <a:gd name="T92" fmla="*/ 75 w 592"/>
                  <a:gd name="T93" fmla="*/ 132 h 606"/>
                  <a:gd name="T94" fmla="*/ 84 w 592"/>
                  <a:gd name="T95" fmla="*/ 125 h 606"/>
                  <a:gd name="T96" fmla="*/ 94 w 592"/>
                  <a:gd name="T97" fmla="*/ 115 h 606"/>
                  <a:gd name="T98" fmla="*/ 106 w 592"/>
                  <a:gd name="T99" fmla="*/ 102 h 606"/>
                  <a:gd name="T100" fmla="*/ 117 w 592"/>
                  <a:gd name="T101" fmla="*/ 88 h 606"/>
                  <a:gd name="T102" fmla="*/ 133 w 592"/>
                  <a:gd name="T103" fmla="*/ 68 h 606"/>
                  <a:gd name="T104" fmla="*/ 146 w 592"/>
                  <a:gd name="T105" fmla="*/ 49 h 6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2"/>
                  <a:gd name="T160" fmla="*/ 0 h 606"/>
                  <a:gd name="T161" fmla="*/ 592 w 592"/>
                  <a:gd name="T162" fmla="*/ 606 h 6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2" h="606">
                    <a:moveTo>
                      <a:pt x="592" y="186"/>
                    </a:moveTo>
                    <a:lnTo>
                      <a:pt x="581" y="190"/>
                    </a:lnTo>
                    <a:lnTo>
                      <a:pt x="571" y="192"/>
                    </a:lnTo>
                    <a:lnTo>
                      <a:pt x="558" y="192"/>
                    </a:lnTo>
                    <a:lnTo>
                      <a:pt x="544" y="190"/>
                    </a:lnTo>
                    <a:lnTo>
                      <a:pt x="529" y="186"/>
                    </a:lnTo>
                    <a:lnTo>
                      <a:pt x="512" y="181"/>
                    </a:lnTo>
                    <a:lnTo>
                      <a:pt x="496" y="176"/>
                    </a:lnTo>
                    <a:lnTo>
                      <a:pt x="477" y="167"/>
                    </a:lnTo>
                    <a:lnTo>
                      <a:pt x="438" y="150"/>
                    </a:lnTo>
                    <a:lnTo>
                      <a:pt x="398" y="130"/>
                    </a:lnTo>
                    <a:lnTo>
                      <a:pt x="356" y="108"/>
                    </a:lnTo>
                    <a:lnTo>
                      <a:pt x="315" y="85"/>
                    </a:lnTo>
                    <a:lnTo>
                      <a:pt x="273" y="63"/>
                    </a:lnTo>
                    <a:lnTo>
                      <a:pt x="233" y="43"/>
                    </a:lnTo>
                    <a:lnTo>
                      <a:pt x="196" y="25"/>
                    </a:lnTo>
                    <a:lnTo>
                      <a:pt x="160" y="11"/>
                    </a:lnTo>
                    <a:lnTo>
                      <a:pt x="145" y="5"/>
                    </a:lnTo>
                    <a:lnTo>
                      <a:pt x="130" y="2"/>
                    </a:lnTo>
                    <a:lnTo>
                      <a:pt x="117" y="0"/>
                    </a:lnTo>
                    <a:lnTo>
                      <a:pt x="104" y="0"/>
                    </a:lnTo>
                    <a:lnTo>
                      <a:pt x="93" y="1"/>
                    </a:lnTo>
                    <a:lnTo>
                      <a:pt x="85" y="4"/>
                    </a:lnTo>
                    <a:lnTo>
                      <a:pt x="77" y="10"/>
                    </a:lnTo>
                    <a:lnTo>
                      <a:pt x="71" y="17"/>
                    </a:lnTo>
                    <a:lnTo>
                      <a:pt x="68" y="26"/>
                    </a:lnTo>
                    <a:lnTo>
                      <a:pt x="65" y="36"/>
                    </a:lnTo>
                    <a:lnTo>
                      <a:pt x="64" y="45"/>
                    </a:lnTo>
                    <a:lnTo>
                      <a:pt x="64" y="53"/>
                    </a:lnTo>
                    <a:lnTo>
                      <a:pt x="65" y="63"/>
                    </a:lnTo>
                    <a:lnTo>
                      <a:pt x="68" y="72"/>
                    </a:lnTo>
                    <a:lnTo>
                      <a:pt x="71" y="81"/>
                    </a:lnTo>
                    <a:lnTo>
                      <a:pt x="75" y="89"/>
                    </a:lnTo>
                    <a:lnTo>
                      <a:pt x="85" y="108"/>
                    </a:lnTo>
                    <a:lnTo>
                      <a:pt x="98" y="125"/>
                    </a:lnTo>
                    <a:lnTo>
                      <a:pt x="112" y="143"/>
                    </a:lnTo>
                    <a:lnTo>
                      <a:pt x="126" y="159"/>
                    </a:lnTo>
                    <a:lnTo>
                      <a:pt x="139" y="177"/>
                    </a:lnTo>
                    <a:lnTo>
                      <a:pt x="152" y="192"/>
                    </a:lnTo>
                    <a:lnTo>
                      <a:pt x="163" y="207"/>
                    </a:lnTo>
                    <a:lnTo>
                      <a:pt x="170" y="221"/>
                    </a:lnTo>
                    <a:lnTo>
                      <a:pt x="172" y="228"/>
                    </a:lnTo>
                    <a:lnTo>
                      <a:pt x="173" y="235"/>
                    </a:lnTo>
                    <a:lnTo>
                      <a:pt x="173" y="241"/>
                    </a:lnTo>
                    <a:lnTo>
                      <a:pt x="173" y="248"/>
                    </a:lnTo>
                    <a:lnTo>
                      <a:pt x="171" y="254"/>
                    </a:lnTo>
                    <a:lnTo>
                      <a:pt x="166" y="258"/>
                    </a:lnTo>
                    <a:lnTo>
                      <a:pt x="162" y="264"/>
                    </a:lnTo>
                    <a:lnTo>
                      <a:pt x="154" y="269"/>
                    </a:lnTo>
                    <a:lnTo>
                      <a:pt x="138" y="277"/>
                    </a:lnTo>
                    <a:lnTo>
                      <a:pt x="123" y="283"/>
                    </a:lnTo>
                    <a:lnTo>
                      <a:pt x="109" y="286"/>
                    </a:lnTo>
                    <a:lnTo>
                      <a:pt x="95" y="288"/>
                    </a:lnTo>
                    <a:lnTo>
                      <a:pt x="82" y="288"/>
                    </a:lnTo>
                    <a:lnTo>
                      <a:pt x="70" y="286"/>
                    </a:lnTo>
                    <a:lnTo>
                      <a:pt x="58" y="285"/>
                    </a:lnTo>
                    <a:lnTo>
                      <a:pt x="48" y="283"/>
                    </a:lnTo>
                    <a:lnTo>
                      <a:pt x="38" y="282"/>
                    </a:lnTo>
                    <a:lnTo>
                      <a:pt x="29" y="282"/>
                    </a:lnTo>
                    <a:lnTo>
                      <a:pt x="22" y="282"/>
                    </a:lnTo>
                    <a:lnTo>
                      <a:pt x="15" y="283"/>
                    </a:lnTo>
                    <a:lnTo>
                      <a:pt x="9" y="286"/>
                    </a:lnTo>
                    <a:lnTo>
                      <a:pt x="5" y="292"/>
                    </a:lnTo>
                    <a:lnTo>
                      <a:pt x="2" y="300"/>
                    </a:lnTo>
                    <a:lnTo>
                      <a:pt x="0" y="312"/>
                    </a:lnTo>
                    <a:lnTo>
                      <a:pt x="0" y="326"/>
                    </a:lnTo>
                    <a:lnTo>
                      <a:pt x="1" y="340"/>
                    </a:lnTo>
                    <a:lnTo>
                      <a:pt x="4" y="356"/>
                    </a:lnTo>
                    <a:lnTo>
                      <a:pt x="10" y="373"/>
                    </a:lnTo>
                    <a:lnTo>
                      <a:pt x="17" y="389"/>
                    </a:lnTo>
                    <a:lnTo>
                      <a:pt x="27" y="406"/>
                    </a:lnTo>
                    <a:lnTo>
                      <a:pt x="36" y="424"/>
                    </a:lnTo>
                    <a:lnTo>
                      <a:pt x="48" y="443"/>
                    </a:lnTo>
                    <a:lnTo>
                      <a:pt x="61" y="460"/>
                    </a:lnTo>
                    <a:lnTo>
                      <a:pt x="74" y="478"/>
                    </a:lnTo>
                    <a:lnTo>
                      <a:pt x="89" y="495"/>
                    </a:lnTo>
                    <a:lnTo>
                      <a:pt x="104" y="513"/>
                    </a:lnTo>
                    <a:lnTo>
                      <a:pt x="120" y="529"/>
                    </a:lnTo>
                    <a:lnTo>
                      <a:pt x="137" y="544"/>
                    </a:lnTo>
                    <a:lnTo>
                      <a:pt x="153" y="559"/>
                    </a:lnTo>
                    <a:lnTo>
                      <a:pt x="171" y="573"/>
                    </a:lnTo>
                    <a:lnTo>
                      <a:pt x="186" y="585"/>
                    </a:lnTo>
                    <a:lnTo>
                      <a:pt x="199" y="594"/>
                    </a:lnTo>
                    <a:lnTo>
                      <a:pt x="210" y="600"/>
                    </a:lnTo>
                    <a:lnTo>
                      <a:pt x="219" y="605"/>
                    </a:lnTo>
                    <a:lnTo>
                      <a:pt x="226" y="606"/>
                    </a:lnTo>
                    <a:lnTo>
                      <a:pt x="232" y="606"/>
                    </a:lnTo>
                    <a:lnTo>
                      <a:pt x="237" y="604"/>
                    </a:lnTo>
                    <a:lnTo>
                      <a:pt x="241" y="599"/>
                    </a:lnTo>
                    <a:lnTo>
                      <a:pt x="252" y="585"/>
                    </a:lnTo>
                    <a:lnTo>
                      <a:pt x="265" y="567"/>
                    </a:lnTo>
                    <a:lnTo>
                      <a:pt x="274" y="556"/>
                    </a:lnTo>
                    <a:lnTo>
                      <a:pt x="286" y="544"/>
                    </a:lnTo>
                    <a:lnTo>
                      <a:pt x="300" y="531"/>
                    </a:lnTo>
                    <a:lnTo>
                      <a:pt x="316" y="518"/>
                    </a:lnTo>
                    <a:lnTo>
                      <a:pt x="335" y="503"/>
                    </a:lnTo>
                    <a:lnTo>
                      <a:pt x="356" y="485"/>
                    </a:lnTo>
                    <a:lnTo>
                      <a:pt x="377" y="462"/>
                    </a:lnTo>
                    <a:lnTo>
                      <a:pt x="400" y="438"/>
                    </a:lnTo>
                    <a:lnTo>
                      <a:pt x="423" y="411"/>
                    </a:lnTo>
                    <a:lnTo>
                      <a:pt x="447" y="383"/>
                    </a:lnTo>
                    <a:lnTo>
                      <a:pt x="469" y="355"/>
                    </a:lnTo>
                    <a:lnTo>
                      <a:pt x="490" y="326"/>
                    </a:lnTo>
                    <a:lnTo>
                      <a:pt x="530" y="274"/>
                    </a:lnTo>
                    <a:lnTo>
                      <a:pt x="563" y="228"/>
                    </a:lnTo>
                    <a:lnTo>
                      <a:pt x="584" y="198"/>
                    </a:lnTo>
                    <a:lnTo>
                      <a:pt x="592" y="186"/>
                    </a:lnTo>
                    <a:close/>
                  </a:path>
                </a:pathLst>
              </a:custGeom>
              <a:solidFill>
                <a:srgbClr val="969696"/>
              </a:solidFill>
              <a:ln w="9525">
                <a:noFill/>
                <a:round/>
                <a:headEnd/>
                <a:tailEnd/>
              </a:ln>
            </p:spPr>
            <p:txBody>
              <a:bodyPr/>
              <a:lstStyle/>
              <a:p>
                <a:endParaRPr lang="fr-FR"/>
              </a:p>
            </p:txBody>
          </p:sp>
          <p:sp>
            <p:nvSpPr>
              <p:cNvPr id="9356" name="Freeform 596"/>
              <p:cNvSpPr>
                <a:spLocks noChangeAspect="1"/>
              </p:cNvSpPr>
              <p:nvPr/>
            </p:nvSpPr>
            <p:spPr bwMode="auto">
              <a:xfrm>
                <a:off x="6085" y="3364"/>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357" name="Freeform 597"/>
              <p:cNvSpPr>
                <a:spLocks noChangeAspect="1"/>
              </p:cNvSpPr>
              <p:nvPr/>
            </p:nvSpPr>
            <p:spPr bwMode="auto">
              <a:xfrm>
                <a:off x="5521" y="4567"/>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358" name="Freeform 598"/>
              <p:cNvSpPr>
                <a:spLocks noChangeAspect="1"/>
              </p:cNvSpPr>
              <p:nvPr/>
            </p:nvSpPr>
            <p:spPr bwMode="auto">
              <a:xfrm>
                <a:off x="5612" y="4470"/>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359" name="Freeform 599"/>
              <p:cNvSpPr>
                <a:spLocks noChangeAspect="1"/>
              </p:cNvSpPr>
              <p:nvPr/>
            </p:nvSpPr>
            <p:spPr bwMode="auto">
              <a:xfrm>
                <a:off x="5787" y="4835"/>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360" name="Freeform 600"/>
              <p:cNvSpPr>
                <a:spLocks noChangeAspect="1"/>
              </p:cNvSpPr>
              <p:nvPr/>
            </p:nvSpPr>
            <p:spPr bwMode="auto">
              <a:xfrm>
                <a:off x="5847" y="4854"/>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361" name="Freeform 601"/>
              <p:cNvSpPr>
                <a:spLocks noChangeAspect="1"/>
              </p:cNvSpPr>
              <p:nvPr/>
            </p:nvSpPr>
            <p:spPr bwMode="auto">
              <a:xfrm>
                <a:off x="5550" y="4577"/>
                <a:ext cx="798" cy="776"/>
              </a:xfrm>
              <a:custGeom>
                <a:avLst/>
                <a:gdLst>
                  <a:gd name="T0" fmla="*/ 2 w 3196"/>
                  <a:gd name="T1" fmla="*/ 193 h 3106"/>
                  <a:gd name="T2" fmla="*/ 3 w 3196"/>
                  <a:gd name="T3" fmla="*/ 218 h 3106"/>
                  <a:gd name="T4" fmla="*/ 25 w 3196"/>
                  <a:gd name="T5" fmla="*/ 201 h 3106"/>
                  <a:gd name="T6" fmla="*/ 69 w 3196"/>
                  <a:gd name="T7" fmla="*/ 159 h 3106"/>
                  <a:gd name="T8" fmla="*/ 118 w 3196"/>
                  <a:gd name="T9" fmla="*/ 139 h 3106"/>
                  <a:gd name="T10" fmla="*/ 155 w 3196"/>
                  <a:gd name="T11" fmla="*/ 137 h 3106"/>
                  <a:gd name="T12" fmla="*/ 166 w 3196"/>
                  <a:gd name="T13" fmla="*/ 153 h 3106"/>
                  <a:gd name="T14" fmla="*/ 140 w 3196"/>
                  <a:gd name="T15" fmla="*/ 196 h 3106"/>
                  <a:gd name="T16" fmla="*/ 142 w 3196"/>
                  <a:gd name="T17" fmla="*/ 208 h 3106"/>
                  <a:gd name="T18" fmla="*/ 194 w 3196"/>
                  <a:gd name="T19" fmla="*/ 195 h 3106"/>
                  <a:gd name="T20" fmla="*/ 292 w 3196"/>
                  <a:gd name="T21" fmla="*/ 154 h 3106"/>
                  <a:gd name="T22" fmla="*/ 302 w 3196"/>
                  <a:gd name="T23" fmla="*/ 160 h 3106"/>
                  <a:gd name="T24" fmla="*/ 278 w 3196"/>
                  <a:gd name="T25" fmla="*/ 201 h 3106"/>
                  <a:gd name="T26" fmla="*/ 269 w 3196"/>
                  <a:gd name="T27" fmla="*/ 223 h 3106"/>
                  <a:gd name="T28" fmla="*/ 287 w 3196"/>
                  <a:gd name="T29" fmla="*/ 223 h 3106"/>
                  <a:gd name="T30" fmla="*/ 352 w 3196"/>
                  <a:gd name="T31" fmla="*/ 196 h 3106"/>
                  <a:gd name="T32" fmla="*/ 378 w 3196"/>
                  <a:gd name="T33" fmla="*/ 189 h 3106"/>
                  <a:gd name="T34" fmla="*/ 401 w 3196"/>
                  <a:gd name="T35" fmla="*/ 211 h 3106"/>
                  <a:gd name="T36" fmla="*/ 415 w 3196"/>
                  <a:gd name="T37" fmla="*/ 229 h 3106"/>
                  <a:gd name="T38" fmla="*/ 431 w 3196"/>
                  <a:gd name="T39" fmla="*/ 227 h 3106"/>
                  <a:gd name="T40" fmla="*/ 498 w 3196"/>
                  <a:gd name="T41" fmla="*/ 185 h 3106"/>
                  <a:gd name="T42" fmla="*/ 518 w 3196"/>
                  <a:gd name="T43" fmla="*/ 185 h 3106"/>
                  <a:gd name="T44" fmla="*/ 525 w 3196"/>
                  <a:gd name="T45" fmla="*/ 208 h 3106"/>
                  <a:gd name="T46" fmla="*/ 530 w 3196"/>
                  <a:gd name="T47" fmla="*/ 287 h 3106"/>
                  <a:gd name="T48" fmla="*/ 543 w 3196"/>
                  <a:gd name="T49" fmla="*/ 306 h 3106"/>
                  <a:gd name="T50" fmla="*/ 570 w 3196"/>
                  <a:gd name="T51" fmla="*/ 292 h 3106"/>
                  <a:gd name="T52" fmla="*/ 599 w 3196"/>
                  <a:gd name="T53" fmla="*/ 271 h 3106"/>
                  <a:gd name="T54" fmla="*/ 605 w 3196"/>
                  <a:gd name="T55" fmla="*/ 293 h 3106"/>
                  <a:gd name="T56" fmla="*/ 574 w 3196"/>
                  <a:gd name="T57" fmla="*/ 445 h 3106"/>
                  <a:gd name="T58" fmla="*/ 533 w 3196"/>
                  <a:gd name="T59" fmla="*/ 654 h 3106"/>
                  <a:gd name="T60" fmla="*/ 530 w 3196"/>
                  <a:gd name="T61" fmla="*/ 746 h 3106"/>
                  <a:gd name="T62" fmla="*/ 545 w 3196"/>
                  <a:gd name="T63" fmla="*/ 769 h 3106"/>
                  <a:gd name="T64" fmla="*/ 577 w 3196"/>
                  <a:gd name="T65" fmla="*/ 775 h 3106"/>
                  <a:gd name="T66" fmla="*/ 606 w 3196"/>
                  <a:gd name="T67" fmla="*/ 764 h 3106"/>
                  <a:gd name="T68" fmla="*/ 642 w 3196"/>
                  <a:gd name="T69" fmla="*/ 764 h 3106"/>
                  <a:gd name="T70" fmla="*/ 655 w 3196"/>
                  <a:gd name="T71" fmla="*/ 748 h 3106"/>
                  <a:gd name="T72" fmla="*/ 649 w 3196"/>
                  <a:gd name="T73" fmla="*/ 671 h 3106"/>
                  <a:gd name="T74" fmla="*/ 653 w 3196"/>
                  <a:gd name="T75" fmla="*/ 633 h 3106"/>
                  <a:gd name="T76" fmla="*/ 680 w 3196"/>
                  <a:gd name="T77" fmla="*/ 581 h 3106"/>
                  <a:gd name="T78" fmla="*/ 735 w 3196"/>
                  <a:gd name="T79" fmla="*/ 494 h 3106"/>
                  <a:gd name="T80" fmla="*/ 755 w 3196"/>
                  <a:gd name="T81" fmla="*/ 401 h 3106"/>
                  <a:gd name="T82" fmla="*/ 749 w 3196"/>
                  <a:gd name="T83" fmla="*/ 321 h 3106"/>
                  <a:gd name="T84" fmla="*/ 744 w 3196"/>
                  <a:gd name="T85" fmla="*/ 269 h 3106"/>
                  <a:gd name="T86" fmla="*/ 771 w 3196"/>
                  <a:gd name="T87" fmla="*/ 201 h 3106"/>
                  <a:gd name="T88" fmla="*/ 796 w 3196"/>
                  <a:gd name="T89" fmla="*/ 128 h 3106"/>
                  <a:gd name="T90" fmla="*/ 795 w 3196"/>
                  <a:gd name="T91" fmla="*/ 73 h 3106"/>
                  <a:gd name="T92" fmla="*/ 767 w 3196"/>
                  <a:gd name="T93" fmla="*/ 14 h 3106"/>
                  <a:gd name="T94" fmla="*/ 761 w 3196"/>
                  <a:gd name="T95" fmla="*/ 0 h 3106"/>
                  <a:gd name="T96" fmla="*/ 765 w 3196"/>
                  <a:gd name="T97" fmla="*/ 4 h 3106"/>
                  <a:gd name="T98" fmla="*/ 754 w 3196"/>
                  <a:gd name="T99" fmla="*/ 13 h 3106"/>
                  <a:gd name="T100" fmla="*/ 708 w 3196"/>
                  <a:gd name="T101" fmla="*/ 27 h 3106"/>
                  <a:gd name="T102" fmla="*/ 599 w 3196"/>
                  <a:gd name="T103" fmla="*/ 68 h 3106"/>
                  <a:gd name="T104" fmla="*/ 529 w 3196"/>
                  <a:gd name="T105" fmla="*/ 83 h 3106"/>
                  <a:gd name="T106" fmla="*/ 384 w 3196"/>
                  <a:gd name="T107" fmla="*/ 100 h 3106"/>
                  <a:gd name="T108" fmla="*/ 269 w 3196"/>
                  <a:gd name="T109" fmla="*/ 107 h 3106"/>
                  <a:gd name="T110" fmla="*/ 157 w 3196"/>
                  <a:gd name="T111" fmla="*/ 91 h 3106"/>
                  <a:gd name="T112" fmla="*/ 101 w 3196"/>
                  <a:gd name="T113" fmla="*/ 67 h 3106"/>
                  <a:gd name="T114" fmla="*/ 73 w 3196"/>
                  <a:gd name="T115" fmla="*/ 62 h 3106"/>
                  <a:gd name="T116" fmla="*/ 50 w 3196"/>
                  <a:gd name="T117" fmla="*/ 75 h 3106"/>
                  <a:gd name="T118" fmla="*/ 15 w 3196"/>
                  <a:gd name="T119" fmla="*/ 128 h 31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96"/>
                  <a:gd name="T181" fmla="*/ 0 h 3106"/>
                  <a:gd name="T182" fmla="*/ 3196 w 3196"/>
                  <a:gd name="T183" fmla="*/ 3106 h 31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96" h="3106">
                    <a:moveTo>
                      <a:pt x="58" y="523"/>
                    </a:moveTo>
                    <a:lnTo>
                      <a:pt x="54" y="552"/>
                    </a:lnTo>
                    <a:lnTo>
                      <a:pt x="47" y="586"/>
                    </a:lnTo>
                    <a:lnTo>
                      <a:pt x="39" y="622"/>
                    </a:lnTo>
                    <a:lnTo>
                      <a:pt x="31" y="661"/>
                    </a:lnTo>
                    <a:lnTo>
                      <a:pt x="23" y="700"/>
                    </a:lnTo>
                    <a:lnTo>
                      <a:pt x="14" y="738"/>
                    </a:lnTo>
                    <a:lnTo>
                      <a:pt x="7" y="774"/>
                    </a:lnTo>
                    <a:lnTo>
                      <a:pt x="3" y="806"/>
                    </a:lnTo>
                    <a:lnTo>
                      <a:pt x="1" y="820"/>
                    </a:lnTo>
                    <a:lnTo>
                      <a:pt x="0" y="833"/>
                    </a:lnTo>
                    <a:lnTo>
                      <a:pt x="0" y="845"/>
                    </a:lnTo>
                    <a:lnTo>
                      <a:pt x="1" y="855"/>
                    </a:lnTo>
                    <a:lnTo>
                      <a:pt x="4" y="864"/>
                    </a:lnTo>
                    <a:lnTo>
                      <a:pt x="7" y="869"/>
                    </a:lnTo>
                    <a:lnTo>
                      <a:pt x="12" y="873"/>
                    </a:lnTo>
                    <a:lnTo>
                      <a:pt x="18" y="874"/>
                    </a:lnTo>
                    <a:lnTo>
                      <a:pt x="25" y="873"/>
                    </a:lnTo>
                    <a:lnTo>
                      <a:pt x="33" y="869"/>
                    </a:lnTo>
                    <a:lnTo>
                      <a:pt x="44" y="862"/>
                    </a:lnTo>
                    <a:lnTo>
                      <a:pt x="55" y="853"/>
                    </a:lnTo>
                    <a:lnTo>
                      <a:pt x="68" y="840"/>
                    </a:lnTo>
                    <a:lnTo>
                      <a:pt x="84" y="824"/>
                    </a:lnTo>
                    <a:lnTo>
                      <a:pt x="101" y="804"/>
                    </a:lnTo>
                    <a:lnTo>
                      <a:pt x="120" y="780"/>
                    </a:lnTo>
                    <a:lnTo>
                      <a:pt x="140" y="755"/>
                    </a:lnTo>
                    <a:lnTo>
                      <a:pt x="162" y="732"/>
                    </a:lnTo>
                    <a:lnTo>
                      <a:pt x="184" y="711"/>
                    </a:lnTo>
                    <a:lnTo>
                      <a:pt x="207" y="690"/>
                    </a:lnTo>
                    <a:lnTo>
                      <a:pt x="230" y="671"/>
                    </a:lnTo>
                    <a:lnTo>
                      <a:pt x="255" y="654"/>
                    </a:lnTo>
                    <a:lnTo>
                      <a:pt x="278" y="637"/>
                    </a:lnTo>
                    <a:lnTo>
                      <a:pt x="304" y="622"/>
                    </a:lnTo>
                    <a:lnTo>
                      <a:pt x="329" y="609"/>
                    </a:lnTo>
                    <a:lnTo>
                      <a:pt x="353" y="597"/>
                    </a:lnTo>
                    <a:lnTo>
                      <a:pt x="378" y="586"/>
                    </a:lnTo>
                    <a:lnTo>
                      <a:pt x="401" y="576"/>
                    </a:lnTo>
                    <a:lnTo>
                      <a:pt x="426" y="567"/>
                    </a:lnTo>
                    <a:lnTo>
                      <a:pt x="450" y="560"/>
                    </a:lnTo>
                    <a:lnTo>
                      <a:pt x="473" y="555"/>
                    </a:lnTo>
                    <a:lnTo>
                      <a:pt x="495" y="550"/>
                    </a:lnTo>
                    <a:lnTo>
                      <a:pt x="516" y="546"/>
                    </a:lnTo>
                    <a:lnTo>
                      <a:pt x="536" y="544"/>
                    </a:lnTo>
                    <a:lnTo>
                      <a:pt x="556" y="543"/>
                    </a:lnTo>
                    <a:lnTo>
                      <a:pt x="574" y="543"/>
                    </a:lnTo>
                    <a:lnTo>
                      <a:pt x="592" y="544"/>
                    </a:lnTo>
                    <a:lnTo>
                      <a:pt x="607" y="546"/>
                    </a:lnTo>
                    <a:lnTo>
                      <a:pt x="621" y="549"/>
                    </a:lnTo>
                    <a:lnTo>
                      <a:pt x="633" y="553"/>
                    </a:lnTo>
                    <a:lnTo>
                      <a:pt x="643" y="559"/>
                    </a:lnTo>
                    <a:lnTo>
                      <a:pt x="653" y="565"/>
                    </a:lnTo>
                    <a:lnTo>
                      <a:pt x="660" y="572"/>
                    </a:lnTo>
                    <a:lnTo>
                      <a:pt x="663" y="581"/>
                    </a:lnTo>
                    <a:lnTo>
                      <a:pt x="665" y="591"/>
                    </a:lnTo>
                    <a:lnTo>
                      <a:pt x="665" y="601"/>
                    </a:lnTo>
                    <a:lnTo>
                      <a:pt x="663" y="612"/>
                    </a:lnTo>
                    <a:lnTo>
                      <a:pt x="658" y="625"/>
                    </a:lnTo>
                    <a:lnTo>
                      <a:pt x="644" y="650"/>
                    </a:lnTo>
                    <a:lnTo>
                      <a:pt x="629" y="675"/>
                    </a:lnTo>
                    <a:lnTo>
                      <a:pt x="614" y="699"/>
                    </a:lnTo>
                    <a:lnTo>
                      <a:pt x="599" y="724"/>
                    </a:lnTo>
                    <a:lnTo>
                      <a:pt x="583" y="746"/>
                    </a:lnTo>
                    <a:lnTo>
                      <a:pt x="570" y="767"/>
                    </a:lnTo>
                    <a:lnTo>
                      <a:pt x="560" y="785"/>
                    </a:lnTo>
                    <a:lnTo>
                      <a:pt x="554" y="802"/>
                    </a:lnTo>
                    <a:lnTo>
                      <a:pt x="552" y="809"/>
                    </a:lnTo>
                    <a:lnTo>
                      <a:pt x="550" y="815"/>
                    </a:lnTo>
                    <a:lnTo>
                      <a:pt x="552" y="820"/>
                    </a:lnTo>
                    <a:lnTo>
                      <a:pt x="554" y="825"/>
                    </a:lnTo>
                    <a:lnTo>
                      <a:pt x="556" y="829"/>
                    </a:lnTo>
                    <a:lnTo>
                      <a:pt x="562" y="832"/>
                    </a:lnTo>
                    <a:lnTo>
                      <a:pt x="568" y="834"/>
                    </a:lnTo>
                    <a:lnTo>
                      <a:pt x="577" y="834"/>
                    </a:lnTo>
                    <a:lnTo>
                      <a:pt x="587" y="834"/>
                    </a:lnTo>
                    <a:lnTo>
                      <a:pt x="600" y="833"/>
                    </a:lnTo>
                    <a:lnTo>
                      <a:pt x="614" y="831"/>
                    </a:lnTo>
                    <a:lnTo>
                      <a:pt x="630" y="827"/>
                    </a:lnTo>
                    <a:lnTo>
                      <a:pt x="670" y="817"/>
                    </a:lnTo>
                    <a:lnTo>
                      <a:pt x="719" y="801"/>
                    </a:lnTo>
                    <a:lnTo>
                      <a:pt x="775" y="781"/>
                    </a:lnTo>
                    <a:lnTo>
                      <a:pt x="827" y="760"/>
                    </a:lnTo>
                    <a:lnTo>
                      <a:pt x="880" y="738"/>
                    </a:lnTo>
                    <a:lnTo>
                      <a:pt x="929" y="717"/>
                    </a:lnTo>
                    <a:lnTo>
                      <a:pt x="1021" y="676"/>
                    </a:lnTo>
                    <a:lnTo>
                      <a:pt x="1099" y="642"/>
                    </a:lnTo>
                    <a:lnTo>
                      <a:pt x="1131" y="629"/>
                    </a:lnTo>
                    <a:lnTo>
                      <a:pt x="1159" y="620"/>
                    </a:lnTo>
                    <a:lnTo>
                      <a:pt x="1171" y="618"/>
                    </a:lnTo>
                    <a:lnTo>
                      <a:pt x="1182" y="615"/>
                    </a:lnTo>
                    <a:lnTo>
                      <a:pt x="1191" y="614"/>
                    </a:lnTo>
                    <a:lnTo>
                      <a:pt x="1198" y="614"/>
                    </a:lnTo>
                    <a:lnTo>
                      <a:pt x="1204" y="616"/>
                    </a:lnTo>
                    <a:lnTo>
                      <a:pt x="1209" y="620"/>
                    </a:lnTo>
                    <a:lnTo>
                      <a:pt x="1211" y="625"/>
                    </a:lnTo>
                    <a:lnTo>
                      <a:pt x="1212" y="630"/>
                    </a:lnTo>
                    <a:lnTo>
                      <a:pt x="1211" y="639"/>
                    </a:lnTo>
                    <a:lnTo>
                      <a:pt x="1209" y="648"/>
                    </a:lnTo>
                    <a:lnTo>
                      <a:pt x="1204" y="658"/>
                    </a:lnTo>
                    <a:lnTo>
                      <a:pt x="1197" y="671"/>
                    </a:lnTo>
                    <a:lnTo>
                      <a:pt x="1182" y="699"/>
                    </a:lnTo>
                    <a:lnTo>
                      <a:pt x="1164" y="727"/>
                    </a:lnTo>
                    <a:lnTo>
                      <a:pt x="1146" y="754"/>
                    </a:lnTo>
                    <a:lnTo>
                      <a:pt x="1129" y="778"/>
                    </a:lnTo>
                    <a:lnTo>
                      <a:pt x="1114" y="803"/>
                    </a:lnTo>
                    <a:lnTo>
                      <a:pt x="1099" y="825"/>
                    </a:lnTo>
                    <a:lnTo>
                      <a:pt x="1088" y="845"/>
                    </a:lnTo>
                    <a:lnTo>
                      <a:pt x="1078" y="862"/>
                    </a:lnTo>
                    <a:lnTo>
                      <a:pt x="1076" y="871"/>
                    </a:lnTo>
                    <a:lnTo>
                      <a:pt x="1074" y="878"/>
                    </a:lnTo>
                    <a:lnTo>
                      <a:pt x="1074" y="883"/>
                    </a:lnTo>
                    <a:lnTo>
                      <a:pt x="1074" y="889"/>
                    </a:lnTo>
                    <a:lnTo>
                      <a:pt x="1076" y="894"/>
                    </a:lnTo>
                    <a:lnTo>
                      <a:pt x="1080" y="897"/>
                    </a:lnTo>
                    <a:lnTo>
                      <a:pt x="1084" y="900"/>
                    </a:lnTo>
                    <a:lnTo>
                      <a:pt x="1091" y="901"/>
                    </a:lnTo>
                    <a:lnTo>
                      <a:pt x="1099" y="902"/>
                    </a:lnTo>
                    <a:lnTo>
                      <a:pt x="1109" y="902"/>
                    </a:lnTo>
                    <a:lnTo>
                      <a:pt x="1121" y="901"/>
                    </a:lnTo>
                    <a:lnTo>
                      <a:pt x="1135" y="897"/>
                    </a:lnTo>
                    <a:lnTo>
                      <a:pt x="1150" y="894"/>
                    </a:lnTo>
                    <a:lnTo>
                      <a:pt x="1169" y="889"/>
                    </a:lnTo>
                    <a:lnTo>
                      <a:pt x="1189" y="882"/>
                    </a:lnTo>
                    <a:lnTo>
                      <a:pt x="1211" y="875"/>
                    </a:lnTo>
                    <a:lnTo>
                      <a:pt x="1256" y="859"/>
                    </a:lnTo>
                    <a:lnTo>
                      <a:pt x="1295" y="843"/>
                    </a:lnTo>
                    <a:lnTo>
                      <a:pt x="1329" y="826"/>
                    </a:lnTo>
                    <a:lnTo>
                      <a:pt x="1360" y="812"/>
                    </a:lnTo>
                    <a:lnTo>
                      <a:pt x="1410" y="785"/>
                    </a:lnTo>
                    <a:lnTo>
                      <a:pt x="1449" y="766"/>
                    </a:lnTo>
                    <a:lnTo>
                      <a:pt x="1465" y="759"/>
                    </a:lnTo>
                    <a:lnTo>
                      <a:pt x="1481" y="754"/>
                    </a:lnTo>
                    <a:lnTo>
                      <a:pt x="1488" y="753"/>
                    </a:lnTo>
                    <a:lnTo>
                      <a:pt x="1495" y="753"/>
                    </a:lnTo>
                    <a:lnTo>
                      <a:pt x="1502" y="753"/>
                    </a:lnTo>
                    <a:lnTo>
                      <a:pt x="1508" y="754"/>
                    </a:lnTo>
                    <a:lnTo>
                      <a:pt x="1515" y="756"/>
                    </a:lnTo>
                    <a:lnTo>
                      <a:pt x="1522" y="759"/>
                    </a:lnTo>
                    <a:lnTo>
                      <a:pt x="1528" y="762"/>
                    </a:lnTo>
                    <a:lnTo>
                      <a:pt x="1535" y="767"/>
                    </a:lnTo>
                    <a:lnTo>
                      <a:pt x="1550" y="778"/>
                    </a:lnTo>
                    <a:lnTo>
                      <a:pt x="1565" y="794"/>
                    </a:lnTo>
                    <a:lnTo>
                      <a:pt x="1580" y="811"/>
                    </a:lnTo>
                    <a:lnTo>
                      <a:pt x="1593" y="829"/>
                    </a:lnTo>
                    <a:lnTo>
                      <a:pt x="1605" y="846"/>
                    </a:lnTo>
                    <a:lnTo>
                      <a:pt x="1614" y="861"/>
                    </a:lnTo>
                    <a:lnTo>
                      <a:pt x="1623" y="876"/>
                    </a:lnTo>
                    <a:lnTo>
                      <a:pt x="1631" y="889"/>
                    </a:lnTo>
                    <a:lnTo>
                      <a:pt x="1639" y="901"/>
                    </a:lnTo>
                    <a:lnTo>
                      <a:pt x="1648" y="910"/>
                    </a:lnTo>
                    <a:lnTo>
                      <a:pt x="1653" y="914"/>
                    </a:lnTo>
                    <a:lnTo>
                      <a:pt x="1658" y="916"/>
                    </a:lnTo>
                    <a:lnTo>
                      <a:pt x="1664" y="918"/>
                    </a:lnTo>
                    <a:lnTo>
                      <a:pt x="1670" y="921"/>
                    </a:lnTo>
                    <a:lnTo>
                      <a:pt x="1675" y="921"/>
                    </a:lnTo>
                    <a:lnTo>
                      <a:pt x="1683" y="921"/>
                    </a:lnTo>
                    <a:lnTo>
                      <a:pt x="1691" y="921"/>
                    </a:lnTo>
                    <a:lnTo>
                      <a:pt x="1699" y="918"/>
                    </a:lnTo>
                    <a:lnTo>
                      <a:pt x="1708" y="916"/>
                    </a:lnTo>
                    <a:lnTo>
                      <a:pt x="1718" y="913"/>
                    </a:lnTo>
                    <a:lnTo>
                      <a:pt x="1728" y="908"/>
                    </a:lnTo>
                    <a:lnTo>
                      <a:pt x="1740" y="902"/>
                    </a:lnTo>
                    <a:lnTo>
                      <a:pt x="1767" y="887"/>
                    </a:lnTo>
                    <a:lnTo>
                      <a:pt x="1797" y="868"/>
                    </a:lnTo>
                    <a:lnTo>
                      <a:pt x="1862" y="825"/>
                    </a:lnTo>
                    <a:lnTo>
                      <a:pt x="1921" y="787"/>
                    </a:lnTo>
                    <a:lnTo>
                      <a:pt x="1948" y="769"/>
                    </a:lnTo>
                    <a:lnTo>
                      <a:pt x="1972" y="754"/>
                    </a:lnTo>
                    <a:lnTo>
                      <a:pt x="1996" y="742"/>
                    </a:lnTo>
                    <a:lnTo>
                      <a:pt x="2017" y="734"/>
                    </a:lnTo>
                    <a:lnTo>
                      <a:pt x="2027" y="732"/>
                    </a:lnTo>
                    <a:lnTo>
                      <a:pt x="2037" y="731"/>
                    </a:lnTo>
                    <a:lnTo>
                      <a:pt x="2045" y="729"/>
                    </a:lnTo>
                    <a:lnTo>
                      <a:pt x="2054" y="731"/>
                    </a:lnTo>
                    <a:lnTo>
                      <a:pt x="2061" y="732"/>
                    </a:lnTo>
                    <a:lnTo>
                      <a:pt x="2068" y="735"/>
                    </a:lnTo>
                    <a:lnTo>
                      <a:pt x="2076" y="740"/>
                    </a:lnTo>
                    <a:lnTo>
                      <a:pt x="2081" y="746"/>
                    </a:lnTo>
                    <a:lnTo>
                      <a:pt x="2086" y="754"/>
                    </a:lnTo>
                    <a:lnTo>
                      <a:pt x="2091" y="763"/>
                    </a:lnTo>
                    <a:lnTo>
                      <a:pt x="2095" y="774"/>
                    </a:lnTo>
                    <a:lnTo>
                      <a:pt x="2098" y="787"/>
                    </a:lnTo>
                    <a:lnTo>
                      <a:pt x="2101" y="801"/>
                    </a:lnTo>
                    <a:lnTo>
                      <a:pt x="2102" y="817"/>
                    </a:lnTo>
                    <a:lnTo>
                      <a:pt x="2104" y="834"/>
                    </a:lnTo>
                    <a:lnTo>
                      <a:pt x="2105" y="854"/>
                    </a:lnTo>
                    <a:lnTo>
                      <a:pt x="2105" y="941"/>
                    </a:lnTo>
                    <a:lnTo>
                      <a:pt x="2106" y="1024"/>
                    </a:lnTo>
                    <a:lnTo>
                      <a:pt x="2108" y="1064"/>
                    </a:lnTo>
                    <a:lnTo>
                      <a:pt x="2113" y="1101"/>
                    </a:lnTo>
                    <a:lnTo>
                      <a:pt x="2115" y="1118"/>
                    </a:lnTo>
                    <a:lnTo>
                      <a:pt x="2119" y="1134"/>
                    </a:lnTo>
                    <a:lnTo>
                      <a:pt x="2122" y="1150"/>
                    </a:lnTo>
                    <a:lnTo>
                      <a:pt x="2126" y="1164"/>
                    </a:lnTo>
                    <a:lnTo>
                      <a:pt x="2131" y="1177"/>
                    </a:lnTo>
                    <a:lnTo>
                      <a:pt x="2137" y="1189"/>
                    </a:lnTo>
                    <a:lnTo>
                      <a:pt x="2142" y="1198"/>
                    </a:lnTo>
                    <a:lnTo>
                      <a:pt x="2149" y="1206"/>
                    </a:lnTo>
                    <a:lnTo>
                      <a:pt x="2158" y="1213"/>
                    </a:lnTo>
                    <a:lnTo>
                      <a:pt x="2166" y="1219"/>
                    </a:lnTo>
                    <a:lnTo>
                      <a:pt x="2175" y="1223"/>
                    </a:lnTo>
                    <a:lnTo>
                      <a:pt x="2185" y="1224"/>
                    </a:lnTo>
                    <a:lnTo>
                      <a:pt x="2196" y="1223"/>
                    </a:lnTo>
                    <a:lnTo>
                      <a:pt x="2208" y="1220"/>
                    </a:lnTo>
                    <a:lnTo>
                      <a:pt x="2221" y="1215"/>
                    </a:lnTo>
                    <a:lnTo>
                      <a:pt x="2235" y="1208"/>
                    </a:lnTo>
                    <a:lnTo>
                      <a:pt x="2250" y="1198"/>
                    </a:lnTo>
                    <a:lnTo>
                      <a:pt x="2266" y="1185"/>
                    </a:lnTo>
                    <a:lnTo>
                      <a:pt x="2283" y="1170"/>
                    </a:lnTo>
                    <a:lnTo>
                      <a:pt x="2302" y="1153"/>
                    </a:lnTo>
                    <a:lnTo>
                      <a:pt x="2321" y="1135"/>
                    </a:lnTo>
                    <a:lnTo>
                      <a:pt x="2337" y="1120"/>
                    </a:lnTo>
                    <a:lnTo>
                      <a:pt x="2352" y="1108"/>
                    </a:lnTo>
                    <a:lnTo>
                      <a:pt x="2366" y="1098"/>
                    </a:lnTo>
                    <a:lnTo>
                      <a:pt x="2378" y="1092"/>
                    </a:lnTo>
                    <a:lnTo>
                      <a:pt x="2389" y="1087"/>
                    </a:lnTo>
                    <a:lnTo>
                      <a:pt x="2398" y="1086"/>
                    </a:lnTo>
                    <a:lnTo>
                      <a:pt x="2406" y="1087"/>
                    </a:lnTo>
                    <a:lnTo>
                      <a:pt x="2412" y="1091"/>
                    </a:lnTo>
                    <a:lnTo>
                      <a:pt x="2418" y="1098"/>
                    </a:lnTo>
                    <a:lnTo>
                      <a:pt x="2422" y="1107"/>
                    </a:lnTo>
                    <a:lnTo>
                      <a:pt x="2424" y="1119"/>
                    </a:lnTo>
                    <a:lnTo>
                      <a:pt x="2426" y="1134"/>
                    </a:lnTo>
                    <a:lnTo>
                      <a:pt x="2426" y="1152"/>
                    </a:lnTo>
                    <a:lnTo>
                      <a:pt x="2425" y="1171"/>
                    </a:lnTo>
                    <a:lnTo>
                      <a:pt x="2423" y="1194"/>
                    </a:lnTo>
                    <a:lnTo>
                      <a:pt x="2416" y="1246"/>
                    </a:lnTo>
                    <a:lnTo>
                      <a:pt x="2405" y="1310"/>
                    </a:lnTo>
                    <a:lnTo>
                      <a:pt x="2390" y="1384"/>
                    </a:lnTo>
                    <a:lnTo>
                      <a:pt x="2371" y="1468"/>
                    </a:lnTo>
                    <a:lnTo>
                      <a:pt x="2349" y="1562"/>
                    </a:lnTo>
                    <a:lnTo>
                      <a:pt x="2324" y="1666"/>
                    </a:lnTo>
                    <a:lnTo>
                      <a:pt x="2297" y="1781"/>
                    </a:lnTo>
                    <a:lnTo>
                      <a:pt x="2268" y="1905"/>
                    </a:lnTo>
                    <a:lnTo>
                      <a:pt x="2239" y="2031"/>
                    </a:lnTo>
                    <a:lnTo>
                      <a:pt x="2214" y="2149"/>
                    </a:lnTo>
                    <a:lnTo>
                      <a:pt x="2192" y="2258"/>
                    </a:lnTo>
                    <a:lnTo>
                      <a:pt x="2173" y="2360"/>
                    </a:lnTo>
                    <a:lnTo>
                      <a:pt x="2156" y="2453"/>
                    </a:lnTo>
                    <a:lnTo>
                      <a:pt x="2144" y="2539"/>
                    </a:lnTo>
                    <a:lnTo>
                      <a:pt x="2133" y="2618"/>
                    </a:lnTo>
                    <a:lnTo>
                      <a:pt x="2126" y="2690"/>
                    </a:lnTo>
                    <a:lnTo>
                      <a:pt x="2120" y="2755"/>
                    </a:lnTo>
                    <a:lnTo>
                      <a:pt x="2117" y="2812"/>
                    </a:lnTo>
                    <a:lnTo>
                      <a:pt x="2115" y="2862"/>
                    </a:lnTo>
                    <a:lnTo>
                      <a:pt x="2115" y="2906"/>
                    </a:lnTo>
                    <a:lnTo>
                      <a:pt x="2118" y="2944"/>
                    </a:lnTo>
                    <a:lnTo>
                      <a:pt x="2121" y="2974"/>
                    </a:lnTo>
                    <a:lnTo>
                      <a:pt x="2124" y="2987"/>
                    </a:lnTo>
                    <a:lnTo>
                      <a:pt x="2126" y="2999"/>
                    </a:lnTo>
                    <a:lnTo>
                      <a:pt x="2128" y="3009"/>
                    </a:lnTo>
                    <a:lnTo>
                      <a:pt x="2132" y="3017"/>
                    </a:lnTo>
                    <a:lnTo>
                      <a:pt x="2139" y="3031"/>
                    </a:lnTo>
                    <a:lnTo>
                      <a:pt x="2147" y="3045"/>
                    </a:lnTo>
                    <a:lnTo>
                      <a:pt x="2158" y="3058"/>
                    </a:lnTo>
                    <a:lnTo>
                      <a:pt x="2169" y="3068"/>
                    </a:lnTo>
                    <a:lnTo>
                      <a:pt x="2182" y="3079"/>
                    </a:lnTo>
                    <a:lnTo>
                      <a:pt x="2195" y="3087"/>
                    </a:lnTo>
                    <a:lnTo>
                      <a:pt x="2210" y="3094"/>
                    </a:lnTo>
                    <a:lnTo>
                      <a:pt x="2226" y="3100"/>
                    </a:lnTo>
                    <a:lnTo>
                      <a:pt x="2242" y="3103"/>
                    </a:lnTo>
                    <a:lnTo>
                      <a:pt x="2260" y="3106"/>
                    </a:lnTo>
                    <a:lnTo>
                      <a:pt x="2276" y="3106"/>
                    </a:lnTo>
                    <a:lnTo>
                      <a:pt x="2295" y="3103"/>
                    </a:lnTo>
                    <a:lnTo>
                      <a:pt x="2312" y="3100"/>
                    </a:lnTo>
                    <a:lnTo>
                      <a:pt x="2330" y="3094"/>
                    </a:lnTo>
                    <a:lnTo>
                      <a:pt x="2349" y="3086"/>
                    </a:lnTo>
                    <a:lnTo>
                      <a:pt x="2366" y="3075"/>
                    </a:lnTo>
                    <a:lnTo>
                      <a:pt x="2376" y="3071"/>
                    </a:lnTo>
                    <a:lnTo>
                      <a:pt x="2385" y="3066"/>
                    </a:lnTo>
                    <a:lnTo>
                      <a:pt x="2396" y="3064"/>
                    </a:lnTo>
                    <a:lnTo>
                      <a:pt x="2406" y="3061"/>
                    </a:lnTo>
                    <a:lnTo>
                      <a:pt x="2429" y="3059"/>
                    </a:lnTo>
                    <a:lnTo>
                      <a:pt x="2452" y="3060"/>
                    </a:lnTo>
                    <a:lnTo>
                      <a:pt x="2476" y="3061"/>
                    </a:lnTo>
                    <a:lnTo>
                      <a:pt x="2499" y="3063"/>
                    </a:lnTo>
                    <a:lnTo>
                      <a:pt x="2521" y="3065"/>
                    </a:lnTo>
                    <a:lnTo>
                      <a:pt x="2544" y="3064"/>
                    </a:lnTo>
                    <a:lnTo>
                      <a:pt x="2553" y="3063"/>
                    </a:lnTo>
                    <a:lnTo>
                      <a:pt x="2564" y="3061"/>
                    </a:lnTo>
                    <a:lnTo>
                      <a:pt x="2573" y="3059"/>
                    </a:lnTo>
                    <a:lnTo>
                      <a:pt x="2582" y="3056"/>
                    </a:lnTo>
                    <a:lnTo>
                      <a:pt x="2590" y="3051"/>
                    </a:lnTo>
                    <a:lnTo>
                      <a:pt x="2598" y="3045"/>
                    </a:lnTo>
                    <a:lnTo>
                      <a:pt x="2605" y="3038"/>
                    </a:lnTo>
                    <a:lnTo>
                      <a:pt x="2610" y="3029"/>
                    </a:lnTo>
                    <a:lnTo>
                      <a:pt x="2615" y="3018"/>
                    </a:lnTo>
                    <a:lnTo>
                      <a:pt x="2620" y="3007"/>
                    </a:lnTo>
                    <a:lnTo>
                      <a:pt x="2623" y="2994"/>
                    </a:lnTo>
                    <a:lnTo>
                      <a:pt x="2626" y="2978"/>
                    </a:lnTo>
                    <a:lnTo>
                      <a:pt x="2627" y="2960"/>
                    </a:lnTo>
                    <a:lnTo>
                      <a:pt x="2627" y="2941"/>
                    </a:lnTo>
                    <a:lnTo>
                      <a:pt x="2625" y="2919"/>
                    </a:lnTo>
                    <a:lnTo>
                      <a:pt x="2622" y="2895"/>
                    </a:lnTo>
                    <a:lnTo>
                      <a:pt x="2610" y="2801"/>
                    </a:lnTo>
                    <a:lnTo>
                      <a:pt x="2602" y="2721"/>
                    </a:lnTo>
                    <a:lnTo>
                      <a:pt x="2601" y="2685"/>
                    </a:lnTo>
                    <a:lnTo>
                      <a:pt x="2600" y="2650"/>
                    </a:lnTo>
                    <a:lnTo>
                      <a:pt x="2601" y="2634"/>
                    </a:lnTo>
                    <a:lnTo>
                      <a:pt x="2602" y="2617"/>
                    </a:lnTo>
                    <a:lnTo>
                      <a:pt x="2603" y="2601"/>
                    </a:lnTo>
                    <a:lnTo>
                      <a:pt x="2607" y="2583"/>
                    </a:lnTo>
                    <a:lnTo>
                      <a:pt x="2609" y="2567"/>
                    </a:lnTo>
                    <a:lnTo>
                      <a:pt x="2613" y="2551"/>
                    </a:lnTo>
                    <a:lnTo>
                      <a:pt x="2617" y="2534"/>
                    </a:lnTo>
                    <a:lnTo>
                      <a:pt x="2623" y="2518"/>
                    </a:lnTo>
                    <a:lnTo>
                      <a:pt x="2629" y="2501"/>
                    </a:lnTo>
                    <a:lnTo>
                      <a:pt x="2636" y="2484"/>
                    </a:lnTo>
                    <a:lnTo>
                      <a:pt x="2643" y="2466"/>
                    </a:lnTo>
                    <a:lnTo>
                      <a:pt x="2653" y="2448"/>
                    </a:lnTo>
                    <a:lnTo>
                      <a:pt x="2673" y="2410"/>
                    </a:lnTo>
                    <a:lnTo>
                      <a:pt x="2697" y="2369"/>
                    </a:lnTo>
                    <a:lnTo>
                      <a:pt x="2725" y="2326"/>
                    </a:lnTo>
                    <a:lnTo>
                      <a:pt x="2759" y="2278"/>
                    </a:lnTo>
                    <a:lnTo>
                      <a:pt x="2793" y="2230"/>
                    </a:lnTo>
                    <a:lnTo>
                      <a:pt x="2825" y="2185"/>
                    </a:lnTo>
                    <a:lnTo>
                      <a:pt x="2853" y="2140"/>
                    </a:lnTo>
                    <a:lnTo>
                      <a:pt x="2879" y="2098"/>
                    </a:lnTo>
                    <a:lnTo>
                      <a:pt x="2903" y="2056"/>
                    </a:lnTo>
                    <a:lnTo>
                      <a:pt x="2924" y="2016"/>
                    </a:lnTo>
                    <a:lnTo>
                      <a:pt x="2942" y="1976"/>
                    </a:lnTo>
                    <a:lnTo>
                      <a:pt x="2959" y="1935"/>
                    </a:lnTo>
                    <a:lnTo>
                      <a:pt x="2973" y="1893"/>
                    </a:lnTo>
                    <a:lnTo>
                      <a:pt x="2985" y="1851"/>
                    </a:lnTo>
                    <a:lnTo>
                      <a:pt x="2995" y="1807"/>
                    </a:lnTo>
                    <a:lnTo>
                      <a:pt x="3005" y="1760"/>
                    </a:lnTo>
                    <a:lnTo>
                      <a:pt x="3012" y="1711"/>
                    </a:lnTo>
                    <a:lnTo>
                      <a:pt x="3018" y="1660"/>
                    </a:lnTo>
                    <a:lnTo>
                      <a:pt x="3022" y="1605"/>
                    </a:lnTo>
                    <a:lnTo>
                      <a:pt x="3025" y="1546"/>
                    </a:lnTo>
                    <a:lnTo>
                      <a:pt x="3026" y="1517"/>
                    </a:lnTo>
                    <a:lnTo>
                      <a:pt x="3026" y="1489"/>
                    </a:lnTo>
                    <a:lnTo>
                      <a:pt x="3025" y="1463"/>
                    </a:lnTo>
                    <a:lnTo>
                      <a:pt x="3023" y="1438"/>
                    </a:lnTo>
                    <a:lnTo>
                      <a:pt x="3019" y="1393"/>
                    </a:lnTo>
                    <a:lnTo>
                      <a:pt x="3013" y="1353"/>
                    </a:lnTo>
                    <a:lnTo>
                      <a:pt x="2998" y="1283"/>
                    </a:lnTo>
                    <a:lnTo>
                      <a:pt x="2983" y="1223"/>
                    </a:lnTo>
                    <a:lnTo>
                      <a:pt x="2978" y="1192"/>
                    </a:lnTo>
                    <a:lnTo>
                      <a:pt x="2975" y="1162"/>
                    </a:lnTo>
                    <a:lnTo>
                      <a:pt x="2974" y="1146"/>
                    </a:lnTo>
                    <a:lnTo>
                      <a:pt x="2974" y="1129"/>
                    </a:lnTo>
                    <a:lnTo>
                      <a:pt x="2975" y="1112"/>
                    </a:lnTo>
                    <a:lnTo>
                      <a:pt x="2978" y="1094"/>
                    </a:lnTo>
                    <a:lnTo>
                      <a:pt x="2981" y="1076"/>
                    </a:lnTo>
                    <a:lnTo>
                      <a:pt x="2986" y="1056"/>
                    </a:lnTo>
                    <a:lnTo>
                      <a:pt x="2991" y="1035"/>
                    </a:lnTo>
                    <a:lnTo>
                      <a:pt x="2998" y="1013"/>
                    </a:lnTo>
                    <a:lnTo>
                      <a:pt x="3006" y="990"/>
                    </a:lnTo>
                    <a:lnTo>
                      <a:pt x="3015" y="964"/>
                    </a:lnTo>
                    <a:lnTo>
                      <a:pt x="3026" y="937"/>
                    </a:lnTo>
                    <a:lnTo>
                      <a:pt x="3039" y="909"/>
                    </a:lnTo>
                    <a:lnTo>
                      <a:pt x="3087" y="803"/>
                    </a:lnTo>
                    <a:lnTo>
                      <a:pt x="3123" y="718"/>
                    </a:lnTo>
                    <a:lnTo>
                      <a:pt x="3138" y="681"/>
                    </a:lnTo>
                    <a:lnTo>
                      <a:pt x="3151" y="648"/>
                    </a:lnTo>
                    <a:lnTo>
                      <a:pt x="3162" y="616"/>
                    </a:lnTo>
                    <a:lnTo>
                      <a:pt x="3171" y="588"/>
                    </a:lnTo>
                    <a:lnTo>
                      <a:pt x="3178" y="562"/>
                    </a:lnTo>
                    <a:lnTo>
                      <a:pt x="3183" y="537"/>
                    </a:lnTo>
                    <a:lnTo>
                      <a:pt x="3188" y="513"/>
                    </a:lnTo>
                    <a:lnTo>
                      <a:pt x="3191" y="488"/>
                    </a:lnTo>
                    <a:lnTo>
                      <a:pt x="3193" y="462"/>
                    </a:lnTo>
                    <a:lnTo>
                      <a:pt x="3195" y="437"/>
                    </a:lnTo>
                    <a:lnTo>
                      <a:pt x="3196" y="410"/>
                    </a:lnTo>
                    <a:lnTo>
                      <a:pt x="3196" y="380"/>
                    </a:lnTo>
                    <a:lnTo>
                      <a:pt x="3195" y="351"/>
                    </a:lnTo>
                    <a:lnTo>
                      <a:pt x="3191" y="321"/>
                    </a:lnTo>
                    <a:lnTo>
                      <a:pt x="3185" y="293"/>
                    </a:lnTo>
                    <a:lnTo>
                      <a:pt x="3179" y="267"/>
                    </a:lnTo>
                    <a:lnTo>
                      <a:pt x="3170" y="240"/>
                    </a:lnTo>
                    <a:lnTo>
                      <a:pt x="3161" y="215"/>
                    </a:lnTo>
                    <a:lnTo>
                      <a:pt x="3150" y="191"/>
                    </a:lnTo>
                    <a:lnTo>
                      <a:pt x="3140" y="169"/>
                    </a:lnTo>
                    <a:lnTo>
                      <a:pt x="3116" y="127"/>
                    </a:lnTo>
                    <a:lnTo>
                      <a:pt x="3091" y="88"/>
                    </a:lnTo>
                    <a:lnTo>
                      <a:pt x="3070" y="56"/>
                    </a:lnTo>
                    <a:lnTo>
                      <a:pt x="3053" y="28"/>
                    </a:lnTo>
                    <a:lnTo>
                      <a:pt x="3049" y="22"/>
                    </a:lnTo>
                    <a:lnTo>
                      <a:pt x="3047" y="17"/>
                    </a:lnTo>
                    <a:lnTo>
                      <a:pt x="3046" y="12"/>
                    </a:lnTo>
                    <a:lnTo>
                      <a:pt x="3046" y="9"/>
                    </a:lnTo>
                    <a:lnTo>
                      <a:pt x="3046" y="5"/>
                    </a:lnTo>
                    <a:lnTo>
                      <a:pt x="3047" y="3"/>
                    </a:lnTo>
                    <a:lnTo>
                      <a:pt x="3048" y="2"/>
                    </a:lnTo>
                    <a:lnTo>
                      <a:pt x="3050" y="1"/>
                    </a:lnTo>
                    <a:lnTo>
                      <a:pt x="3055" y="0"/>
                    </a:lnTo>
                    <a:lnTo>
                      <a:pt x="3060" y="2"/>
                    </a:lnTo>
                    <a:lnTo>
                      <a:pt x="3062" y="3"/>
                    </a:lnTo>
                    <a:lnTo>
                      <a:pt x="3063" y="5"/>
                    </a:lnTo>
                    <a:lnTo>
                      <a:pt x="3064" y="8"/>
                    </a:lnTo>
                    <a:lnTo>
                      <a:pt x="3066" y="11"/>
                    </a:lnTo>
                    <a:lnTo>
                      <a:pt x="3064" y="15"/>
                    </a:lnTo>
                    <a:lnTo>
                      <a:pt x="3063" y="18"/>
                    </a:lnTo>
                    <a:lnTo>
                      <a:pt x="3062" y="22"/>
                    </a:lnTo>
                    <a:lnTo>
                      <a:pt x="3059" y="26"/>
                    </a:lnTo>
                    <a:lnTo>
                      <a:pt x="3054" y="31"/>
                    </a:lnTo>
                    <a:lnTo>
                      <a:pt x="3048" y="36"/>
                    </a:lnTo>
                    <a:lnTo>
                      <a:pt x="3041" y="42"/>
                    </a:lnTo>
                    <a:lnTo>
                      <a:pt x="3032" y="47"/>
                    </a:lnTo>
                    <a:lnTo>
                      <a:pt x="3021" y="52"/>
                    </a:lnTo>
                    <a:lnTo>
                      <a:pt x="3009" y="58"/>
                    </a:lnTo>
                    <a:lnTo>
                      <a:pt x="2994" y="65"/>
                    </a:lnTo>
                    <a:lnTo>
                      <a:pt x="2978" y="71"/>
                    </a:lnTo>
                    <a:lnTo>
                      <a:pt x="2959" y="77"/>
                    </a:lnTo>
                    <a:lnTo>
                      <a:pt x="2938" y="82"/>
                    </a:lnTo>
                    <a:lnTo>
                      <a:pt x="2914" y="89"/>
                    </a:lnTo>
                    <a:lnTo>
                      <a:pt x="2888" y="95"/>
                    </a:lnTo>
                    <a:lnTo>
                      <a:pt x="2836" y="109"/>
                    </a:lnTo>
                    <a:lnTo>
                      <a:pt x="2788" y="123"/>
                    </a:lnTo>
                    <a:lnTo>
                      <a:pt x="2742" y="138"/>
                    </a:lnTo>
                    <a:lnTo>
                      <a:pt x="2700" y="155"/>
                    </a:lnTo>
                    <a:lnTo>
                      <a:pt x="2617" y="188"/>
                    </a:lnTo>
                    <a:lnTo>
                      <a:pt x="2537" y="222"/>
                    </a:lnTo>
                    <a:lnTo>
                      <a:pt x="2493" y="240"/>
                    </a:lnTo>
                    <a:lnTo>
                      <a:pt x="2449" y="256"/>
                    </a:lnTo>
                    <a:lnTo>
                      <a:pt x="2399" y="272"/>
                    </a:lnTo>
                    <a:lnTo>
                      <a:pt x="2346" y="288"/>
                    </a:lnTo>
                    <a:lnTo>
                      <a:pt x="2318" y="296"/>
                    </a:lnTo>
                    <a:lnTo>
                      <a:pt x="2289" y="303"/>
                    </a:lnTo>
                    <a:lnTo>
                      <a:pt x="2257" y="310"/>
                    </a:lnTo>
                    <a:lnTo>
                      <a:pt x="2226" y="317"/>
                    </a:lnTo>
                    <a:lnTo>
                      <a:pt x="2190" y="323"/>
                    </a:lnTo>
                    <a:lnTo>
                      <a:pt x="2155" y="328"/>
                    </a:lnTo>
                    <a:lnTo>
                      <a:pt x="2117" y="334"/>
                    </a:lnTo>
                    <a:lnTo>
                      <a:pt x="2077" y="340"/>
                    </a:lnTo>
                    <a:lnTo>
                      <a:pt x="1996" y="349"/>
                    </a:lnTo>
                    <a:lnTo>
                      <a:pt x="1915" y="360"/>
                    </a:lnTo>
                    <a:lnTo>
                      <a:pt x="1835" y="369"/>
                    </a:lnTo>
                    <a:lnTo>
                      <a:pt x="1758" y="379"/>
                    </a:lnTo>
                    <a:lnTo>
                      <a:pt x="1681" y="387"/>
                    </a:lnTo>
                    <a:lnTo>
                      <a:pt x="1607" y="395"/>
                    </a:lnTo>
                    <a:lnTo>
                      <a:pt x="1536" y="402"/>
                    </a:lnTo>
                    <a:lnTo>
                      <a:pt x="1467" y="409"/>
                    </a:lnTo>
                    <a:lnTo>
                      <a:pt x="1400" y="415"/>
                    </a:lnTo>
                    <a:lnTo>
                      <a:pt x="1338" y="420"/>
                    </a:lnTo>
                    <a:lnTo>
                      <a:pt x="1278" y="424"/>
                    </a:lnTo>
                    <a:lnTo>
                      <a:pt x="1221" y="427"/>
                    </a:lnTo>
                    <a:lnTo>
                      <a:pt x="1170" y="430"/>
                    </a:lnTo>
                    <a:lnTo>
                      <a:pt x="1122" y="430"/>
                    </a:lnTo>
                    <a:lnTo>
                      <a:pt x="1078" y="430"/>
                    </a:lnTo>
                    <a:lnTo>
                      <a:pt x="1041" y="427"/>
                    </a:lnTo>
                    <a:lnTo>
                      <a:pt x="972" y="422"/>
                    </a:lnTo>
                    <a:lnTo>
                      <a:pt x="908" y="416"/>
                    </a:lnTo>
                    <a:lnTo>
                      <a:pt x="848" y="409"/>
                    </a:lnTo>
                    <a:lnTo>
                      <a:pt x="792" y="400"/>
                    </a:lnTo>
                    <a:lnTo>
                      <a:pt x="737" y="389"/>
                    </a:lnTo>
                    <a:lnTo>
                      <a:pt x="683" y="377"/>
                    </a:lnTo>
                    <a:lnTo>
                      <a:pt x="627" y="363"/>
                    </a:lnTo>
                    <a:lnTo>
                      <a:pt x="570" y="346"/>
                    </a:lnTo>
                    <a:lnTo>
                      <a:pt x="555" y="341"/>
                    </a:lnTo>
                    <a:lnTo>
                      <a:pt x="540" y="334"/>
                    </a:lnTo>
                    <a:lnTo>
                      <a:pt x="523" y="326"/>
                    </a:lnTo>
                    <a:lnTo>
                      <a:pt x="505" y="317"/>
                    </a:lnTo>
                    <a:lnTo>
                      <a:pt x="467" y="297"/>
                    </a:lnTo>
                    <a:lnTo>
                      <a:pt x="427" y="277"/>
                    </a:lnTo>
                    <a:lnTo>
                      <a:pt x="406" y="268"/>
                    </a:lnTo>
                    <a:lnTo>
                      <a:pt x="385" y="260"/>
                    </a:lnTo>
                    <a:lnTo>
                      <a:pt x="364" y="254"/>
                    </a:lnTo>
                    <a:lnTo>
                      <a:pt x="344" y="249"/>
                    </a:lnTo>
                    <a:lnTo>
                      <a:pt x="333" y="248"/>
                    </a:lnTo>
                    <a:lnTo>
                      <a:pt x="323" y="248"/>
                    </a:lnTo>
                    <a:lnTo>
                      <a:pt x="312" y="248"/>
                    </a:lnTo>
                    <a:lnTo>
                      <a:pt x="302" y="248"/>
                    </a:lnTo>
                    <a:lnTo>
                      <a:pt x="292" y="249"/>
                    </a:lnTo>
                    <a:lnTo>
                      <a:pt x="282" y="251"/>
                    </a:lnTo>
                    <a:lnTo>
                      <a:pt x="272" y="255"/>
                    </a:lnTo>
                    <a:lnTo>
                      <a:pt x="262" y="258"/>
                    </a:lnTo>
                    <a:lnTo>
                      <a:pt x="251" y="263"/>
                    </a:lnTo>
                    <a:lnTo>
                      <a:pt x="241" y="270"/>
                    </a:lnTo>
                    <a:lnTo>
                      <a:pt x="230" y="277"/>
                    </a:lnTo>
                    <a:lnTo>
                      <a:pt x="220" y="284"/>
                    </a:lnTo>
                    <a:lnTo>
                      <a:pt x="200" y="302"/>
                    </a:lnTo>
                    <a:lnTo>
                      <a:pt x="181" y="321"/>
                    </a:lnTo>
                    <a:lnTo>
                      <a:pt x="163" y="342"/>
                    </a:lnTo>
                    <a:lnTo>
                      <a:pt x="146" y="365"/>
                    </a:lnTo>
                    <a:lnTo>
                      <a:pt x="131" y="388"/>
                    </a:lnTo>
                    <a:lnTo>
                      <a:pt x="116" y="410"/>
                    </a:lnTo>
                    <a:lnTo>
                      <a:pt x="92" y="453"/>
                    </a:lnTo>
                    <a:lnTo>
                      <a:pt x="74" y="488"/>
                    </a:lnTo>
                    <a:lnTo>
                      <a:pt x="62" y="514"/>
                    </a:lnTo>
                    <a:lnTo>
                      <a:pt x="58" y="523"/>
                    </a:lnTo>
                    <a:close/>
                  </a:path>
                </a:pathLst>
              </a:custGeom>
              <a:solidFill>
                <a:srgbClr val="969696"/>
              </a:solidFill>
              <a:ln w="9525">
                <a:noFill/>
                <a:round/>
                <a:headEnd/>
                <a:tailEnd/>
              </a:ln>
            </p:spPr>
            <p:txBody>
              <a:bodyPr/>
              <a:lstStyle/>
              <a:p>
                <a:endParaRPr lang="fr-FR"/>
              </a:p>
            </p:txBody>
          </p:sp>
          <p:sp>
            <p:nvSpPr>
              <p:cNvPr id="9362" name="Freeform 602"/>
              <p:cNvSpPr>
                <a:spLocks noChangeAspect="1"/>
              </p:cNvSpPr>
              <p:nvPr/>
            </p:nvSpPr>
            <p:spPr bwMode="auto">
              <a:xfrm>
                <a:off x="5556" y="4547"/>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363" name="Freeform 603"/>
              <p:cNvSpPr>
                <a:spLocks noChangeAspect="1"/>
              </p:cNvSpPr>
              <p:nvPr/>
            </p:nvSpPr>
            <p:spPr bwMode="auto">
              <a:xfrm>
                <a:off x="5556" y="4547"/>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364" name="Freeform 604"/>
              <p:cNvSpPr>
                <a:spLocks noChangeAspect="1"/>
              </p:cNvSpPr>
              <p:nvPr/>
            </p:nvSpPr>
            <p:spPr bwMode="auto">
              <a:xfrm>
                <a:off x="6204" y="4747"/>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365" name="Freeform 605"/>
              <p:cNvSpPr>
                <a:spLocks noChangeAspect="1"/>
              </p:cNvSpPr>
              <p:nvPr/>
            </p:nvSpPr>
            <p:spPr bwMode="auto">
              <a:xfrm>
                <a:off x="5761" y="4734"/>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366" name="Freeform 606"/>
              <p:cNvSpPr>
                <a:spLocks noChangeAspect="1"/>
              </p:cNvSpPr>
              <p:nvPr/>
            </p:nvSpPr>
            <p:spPr bwMode="auto">
              <a:xfrm>
                <a:off x="5566" y="4710"/>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367" name="Freeform 607"/>
              <p:cNvSpPr>
                <a:spLocks noChangeAspect="1"/>
              </p:cNvSpPr>
              <p:nvPr/>
            </p:nvSpPr>
            <p:spPr bwMode="auto">
              <a:xfrm>
                <a:off x="5628" y="4730"/>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368" name="Freeform 608"/>
              <p:cNvSpPr>
                <a:spLocks noChangeAspect="1"/>
              </p:cNvSpPr>
              <p:nvPr/>
            </p:nvSpPr>
            <p:spPr bwMode="auto">
              <a:xfrm>
                <a:off x="5819" y="4693"/>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369" name="Freeform 609"/>
              <p:cNvSpPr>
                <a:spLocks noChangeAspect="1"/>
              </p:cNvSpPr>
              <p:nvPr/>
            </p:nvSpPr>
            <p:spPr bwMode="auto">
              <a:xfrm>
                <a:off x="5879" y="4821"/>
                <a:ext cx="113" cy="404"/>
              </a:xfrm>
              <a:custGeom>
                <a:avLst/>
                <a:gdLst>
                  <a:gd name="T0" fmla="*/ 113 w 452"/>
                  <a:gd name="T1" fmla="*/ 0 h 1615"/>
                  <a:gd name="T2" fmla="*/ 111 w 452"/>
                  <a:gd name="T3" fmla="*/ 5 h 1615"/>
                  <a:gd name="T4" fmla="*/ 106 w 452"/>
                  <a:gd name="T5" fmla="*/ 20 h 1615"/>
                  <a:gd name="T6" fmla="*/ 99 w 452"/>
                  <a:gd name="T7" fmla="*/ 43 h 1615"/>
                  <a:gd name="T8" fmla="*/ 89 w 452"/>
                  <a:gd name="T9" fmla="*/ 74 h 1615"/>
                  <a:gd name="T10" fmla="*/ 77 w 452"/>
                  <a:gd name="T11" fmla="*/ 110 h 1615"/>
                  <a:gd name="T12" fmla="*/ 65 w 452"/>
                  <a:gd name="T13" fmla="*/ 150 h 1615"/>
                  <a:gd name="T14" fmla="*/ 52 w 452"/>
                  <a:gd name="T15" fmla="*/ 192 h 1615"/>
                  <a:gd name="T16" fmla="*/ 40 w 452"/>
                  <a:gd name="T17" fmla="*/ 234 h 1615"/>
                  <a:gd name="T18" fmla="*/ 28 w 452"/>
                  <a:gd name="T19" fmla="*/ 275 h 1615"/>
                  <a:gd name="T20" fmla="*/ 18 w 452"/>
                  <a:gd name="T21" fmla="*/ 313 h 1615"/>
                  <a:gd name="T22" fmla="*/ 13 w 452"/>
                  <a:gd name="T23" fmla="*/ 331 h 1615"/>
                  <a:gd name="T24" fmla="*/ 9 w 452"/>
                  <a:gd name="T25" fmla="*/ 347 h 1615"/>
                  <a:gd name="T26" fmla="*/ 6 w 452"/>
                  <a:gd name="T27" fmla="*/ 362 h 1615"/>
                  <a:gd name="T28" fmla="*/ 3 w 452"/>
                  <a:gd name="T29" fmla="*/ 374 h 1615"/>
                  <a:gd name="T30" fmla="*/ 1 w 452"/>
                  <a:gd name="T31" fmla="*/ 385 h 1615"/>
                  <a:gd name="T32" fmla="*/ 0 w 452"/>
                  <a:gd name="T33" fmla="*/ 393 h 1615"/>
                  <a:gd name="T34" fmla="*/ 0 w 452"/>
                  <a:gd name="T35" fmla="*/ 399 h 1615"/>
                  <a:gd name="T36" fmla="*/ 1 w 452"/>
                  <a:gd name="T37" fmla="*/ 403 h 1615"/>
                  <a:gd name="T38" fmla="*/ 3 w 452"/>
                  <a:gd name="T39" fmla="*/ 404 h 1615"/>
                  <a:gd name="T40" fmla="*/ 6 w 452"/>
                  <a:gd name="T41" fmla="*/ 401 h 1615"/>
                  <a:gd name="T42" fmla="*/ 10 w 452"/>
                  <a:gd name="T43" fmla="*/ 396 h 1615"/>
                  <a:gd name="T44" fmla="*/ 15 w 452"/>
                  <a:gd name="T45" fmla="*/ 387 h 1615"/>
                  <a:gd name="T46" fmla="*/ 21 w 452"/>
                  <a:gd name="T47" fmla="*/ 376 h 1615"/>
                  <a:gd name="T48" fmla="*/ 27 w 452"/>
                  <a:gd name="T49" fmla="*/ 364 h 1615"/>
                  <a:gd name="T50" fmla="*/ 33 w 452"/>
                  <a:gd name="T51" fmla="*/ 351 h 1615"/>
                  <a:gd name="T52" fmla="*/ 38 w 452"/>
                  <a:gd name="T53" fmla="*/ 337 h 1615"/>
                  <a:gd name="T54" fmla="*/ 44 w 452"/>
                  <a:gd name="T55" fmla="*/ 323 h 1615"/>
                  <a:gd name="T56" fmla="*/ 49 w 452"/>
                  <a:gd name="T57" fmla="*/ 309 h 1615"/>
                  <a:gd name="T58" fmla="*/ 54 w 452"/>
                  <a:gd name="T59" fmla="*/ 294 h 1615"/>
                  <a:gd name="T60" fmla="*/ 58 w 452"/>
                  <a:gd name="T61" fmla="*/ 278 h 1615"/>
                  <a:gd name="T62" fmla="*/ 63 w 452"/>
                  <a:gd name="T63" fmla="*/ 263 h 1615"/>
                  <a:gd name="T64" fmla="*/ 67 w 452"/>
                  <a:gd name="T65" fmla="*/ 247 h 1615"/>
                  <a:gd name="T66" fmla="*/ 71 w 452"/>
                  <a:gd name="T67" fmla="*/ 232 h 1615"/>
                  <a:gd name="T68" fmla="*/ 75 w 452"/>
                  <a:gd name="T69" fmla="*/ 216 h 1615"/>
                  <a:gd name="T70" fmla="*/ 79 w 452"/>
                  <a:gd name="T71" fmla="*/ 199 h 1615"/>
                  <a:gd name="T72" fmla="*/ 82 w 452"/>
                  <a:gd name="T73" fmla="*/ 184 h 1615"/>
                  <a:gd name="T74" fmla="*/ 86 w 452"/>
                  <a:gd name="T75" fmla="*/ 168 h 1615"/>
                  <a:gd name="T76" fmla="*/ 89 w 452"/>
                  <a:gd name="T77" fmla="*/ 153 h 1615"/>
                  <a:gd name="T78" fmla="*/ 95 w 452"/>
                  <a:gd name="T79" fmla="*/ 123 h 1615"/>
                  <a:gd name="T80" fmla="*/ 99 w 452"/>
                  <a:gd name="T81" fmla="*/ 95 h 1615"/>
                  <a:gd name="T82" fmla="*/ 104 w 452"/>
                  <a:gd name="T83" fmla="*/ 69 h 1615"/>
                  <a:gd name="T84" fmla="*/ 107 w 452"/>
                  <a:gd name="T85" fmla="*/ 47 h 1615"/>
                  <a:gd name="T86" fmla="*/ 110 w 452"/>
                  <a:gd name="T87" fmla="*/ 28 h 1615"/>
                  <a:gd name="T88" fmla="*/ 112 w 452"/>
                  <a:gd name="T89" fmla="*/ 14 h 1615"/>
                  <a:gd name="T90" fmla="*/ 113 w 452"/>
                  <a:gd name="T91" fmla="*/ 4 h 1615"/>
                  <a:gd name="T92" fmla="*/ 113 w 452"/>
                  <a:gd name="T93" fmla="*/ 0 h 16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2"/>
                  <a:gd name="T142" fmla="*/ 0 h 1615"/>
                  <a:gd name="T143" fmla="*/ 452 w 452"/>
                  <a:gd name="T144" fmla="*/ 1615 h 161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2" h="1615">
                    <a:moveTo>
                      <a:pt x="452" y="0"/>
                    </a:moveTo>
                    <a:lnTo>
                      <a:pt x="445" y="18"/>
                    </a:lnTo>
                    <a:lnTo>
                      <a:pt x="424" y="78"/>
                    </a:lnTo>
                    <a:lnTo>
                      <a:pt x="394" y="172"/>
                    </a:lnTo>
                    <a:lnTo>
                      <a:pt x="354" y="295"/>
                    </a:lnTo>
                    <a:lnTo>
                      <a:pt x="308" y="439"/>
                    </a:lnTo>
                    <a:lnTo>
                      <a:pt x="259" y="599"/>
                    </a:lnTo>
                    <a:lnTo>
                      <a:pt x="208" y="767"/>
                    </a:lnTo>
                    <a:lnTo>
                      <a:pt x="158" y="936"/>
                    </a:lnTo>
                    <a:lnTo>
                      <a:pt x="111" y="1101"/>
                    </a:lnTo>
                    <a:lnTo>
                      <a:pt x="70" y="1253"/>
                    </a:lnTo>
                    <a:lnTo>
                      <a:pt x="51" y="1323"/>
                    </a:lnTo>
                    <a:lnTo>
                      <a:pt x="36" y="1387"/>
                    </a:lnTo>
                    <a:lnTo>
                      <a:pt x="22" y="1446"/>
                    </a:lnTo>
                    <a:lnTo>
                      <a:pt x="11" y="1496"/>
                    </a:lnTo>
                    <a:lnTo>
                      <a:pt x="4" y="1539"/>
                    </a:lnTo>
                    <a:lnTo>
                      <a:pt x="0" y="1573"/>
                    </a:lnTo>
                    <a:lnTo>
                      <a:pt x="0" y="1597"/>
                    </a:lnTo>
                    <a:lnTo>
                      <a:pt x="3" y="1611"/>
                    </a:lnTo>
                    <a:lnTo>
                      <a:pt x="10" y="1615"/>
                    </a:lnTo>
                    <a:lnTo>
                      <a:pt x="23" y="1605"/>
                    </a:lnTo>
                    <a:lnTo>
                      <a:pt x="39" y="1583"/>
                    </a:lnTo>
                    <a:lnTo>
                      <a:pt x="62" y="1547"/>
                    </a:lnTo>
                    <a:lnTo>
                      <a:pt x="85" y="1502"/>
                    </a:lnTo>
                    <a:lnTo>
                      <a:pt x="109" y="1454"/>
                    </a:lnTo>
                    <a:lnTo>
                      <a:pt x="132" y="1403"/>
                    </a:lnTo>
                    <a:lnTo>
                      <a:pt x="153" y="1349"/>
                    </a:lnTo>
                    <a:lnTo>
                      <a:pt x="174" y="1293"/>
                    </a:lnTo>
                    <a:lnTo>
                      <a:pt x="195" y="1235"/>
                    </a:lnTo>
                    <a:lnTo>
                      <a:pt x="214" y="1175"/>
                    </a:lnTo>
                    <a:lnTo>
                      <a:pt x="233" y="1113"/>
                    </a:lnTo>
                    <a:lnTo>
                      <a:pt x="252" y="1052"/>
                    </a:lnTo>
                    <a:lnTo>
                      <a:pt x="268" y="989"/>
                    </a:lnTo>
                    <a:lnTo>
                      <a:pt x="285" y="926"/>
                    </a:lnTo>
                    <a:lnTo>
                      <a:pt x="301" y="862"/>
                    </a:lnTo>
                    <a:lnTo>
                      <a:pt x="315" y="797"/>
                    </a:lnTo>
                    <a:lnTo>
                      <a:pt x="329" y="734"/>
                    </a:lnTo>
                    <a:lnTo>
                      <a:pt x="343" y="671"/>
                    </a:lnTo>
                    <a:lnTo>
                      <a:pt x="355" y="610"/>
                    </a:lnTo>
                    <a:lnTo>
                      <a:pt x="378" y="491"/>
                    </a:lnTo>
                    <a:lnTo>
                      <a:pt x="397" y="379"/>
                    </a:lnTo>
                    <a:lnTo>
                      <a:pt x="415" y="277"/>
                    </a:lnTo>
                    <a:lnTo>
                      <a:pt x="428" y="188"/>
                    </a:lnTo>
                    <a:lnTo>
                      <a:pt x="438" y="113"/>
                    </a:lnTo>
                    <a:lnTo>
                      <a:pt x="446" y="55"/>
                    </a:lnTo>
                    <a:lnTo>
                      <a:pt x="451" y="16"/>
                    </a:lnTo>
                    <a:lnTo>
                      <a:pt x="452" y="0"/>
                    </a:lnTo>
                    <a:close/>
                  </a:path>
                </a:pathLst>
              </a:custGeom>
              <a:solidFill>
                <a:srgbClr val="969696"/>
              </a:solidFill>
              <a:ln w="9525">
                <a:noFill/>
                <a:round/>
                <a:headEnd/>
                <a:tailEnd/>
              </a:ln>
            </p:spPr>
            <p:txBody>
              <a:bodyPr/>
              <a:lstStyle/>
              <a:p>
                <a:endParaRPr lang="fr-FR"/>
              </a:p>
            </p:txBody>
          </p:sp>
          <p:sp>
            <p:nvSpPr>
              <p:cNvPr id="9370" name="Freeform 610"/>
              <p:cNvSpPr>
                <a:spLocks noChangeAspect="1"/>
              </p:cNvSpPr>
              <p:nvPr/>
            </p:nvSpPr>
            <p:spPr bwMode="auto">
              <a:xfrm>
                <a:off x="6216" y="5779"/>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371" name="Freeform 611"/>
              <p:cNvSpPr>
                <a:spLocks noChangeAspect="1"/>
              </p:cNvSpPr>
              <p:nvPr/>
            </p:nvSpPr>
            <p:spPr bwMode="auto">
              <a:xfrm>
                <a:off x="5442" y="7051"/>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372" name="Freeform 612"/>
              <p:cNvSpPr>
                <a:spLocks noChangeAspect="1"/>
              </p:cNvSpPr>
              <p:nvPr/>
            </p:nvSpPr>
            <p:spPr bwMode="auto">
              <a:xfrm>
                <a:off x="5555" y="7064"/>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373" name="Freeform 613"/>
              <p:cNvSpPr>
                <a:spLocks noChangeAspect="1"/>
              </p:cNvSpPr>
              <p:nvPr/>
            </p:nvSpPr>
            <p:spPr bwMode="auto">
              <a:xfrm>
                <a:off x="6603" y="7009"/>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374" name="Freeform 614"/>
              <p:cNvSpPr>
                <a:spLocks noChangeAspect="1"/>
              </p:cNvSpPr>
              <p:nvPr/>
            </p:nvSpPr>
            <p:spPr bwMode="auto">
              <a:xfrm>
                <a:off x="5285" y="6842"/>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375" name="Freeform 615"/>
              <p:cNvSpPr>
                <a:spLocks noChangeAspect="1"/>
              </p:cNvSpPr>
              <p:nvPr/>
            </p:nvSpPr>
            <p:spPr bwMode="auto">
              <a:xfrm>
                <a:off x="5370" y="6775"/>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376" name="Freeform 616"/>
              <p:cNvSpPr>
                <a:spLocks noChangeAspect="1"/>
              </p:cNvSpPr>
              <p:nvPr/>
            </p:nvSpPr>
            <p:spPr bwMode="auto">
              <a:xfrm>
                <a:off x="5863" y="3290"/>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377" name="Freeform 617"/>
              <p:cNvSpPr>
                <a:spLocks noChangeAspect="1"/>
              </p:cNvSpPr>
              <p:nvPr/>
            </p:nvSpPr>
            <p:spPr bwMode="auto">
              <a:xfrm>
                <a:off x="5781" y="3256"/>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sp>
          <p:nvSpPr>
            <p:cNvPr id="9253" name="Line 618"/>
            <p:cNvSpPr>
              <a:spLocks noChangeAspect="1" noChangeShapeType="1"/>
            </p:cNvSpPr>
            <p:nvPr/>
          </p:nvSpPr>
          <p:spPr bwMode="auto">
            <a:xfrm flipV="1">
              <a:off x="1433" y="1750"/>
              <a:ext cx="1764" cy="1"/>
            </a:xfrm>
            <a:prstGeom prst="line">
              <a:avLst/>
            </a:prstGeom>
            <a:noFill/>
            <a:ln w="25400">
              <a:solidFill>
                <a:srgbClr val="0000FF"/>
              </a:solidFill>
              <a:round/>
              <a:headEnd/>
              <a:tailEnd/>
            </a:ln>
          </p:spPr>
          <p:txBody>
            <a:bodyPr/>
            <a:lstStyle/>
            <a:p>
              <a:endParaRPr lang="fr-FR"/>
            </a:p>
          </p:txBody>
        </p:sp>
        <p:sp>
          <p:nvSpPr>
            <p:cNvPr id="9254" name="Line 619"/>
            <p:cNvSpPr>
              <a:spLocks noChangeShapeType="1"/>
            </p:cNvSpPr>
            <p:nvPr/>
          </p:nvSpPr>
          <p:spPr bwMode="auto">
            <a:xfrm>
              <a:off x="2581" y="3194"/>
              <a:ext cx="617" cy="0"/>
            </a:xfrm>
            <a:prstGeom prst="line">
              <a:avLst/>
            </a:prstGeom>
            <a:noFill/>
            <a:ln w="44450">
              <a:solidFill>
                <a:srgbClr val="000000"/>
              </a:solidFill>
              <a:round/>
              <a:headEnd/>
              <a:tailEnd/>
            </a:ln>
          </p:spPr>
          <p:txBody>
            <a:bodyPr/>
            <a:lstStyle/>
            <a:p>
              <a:endParaRPr lang="fr-FR"/>
            </a:p>
          </p:txBody>
        </p:sp>
        <p:sp>
          <p:nvSpPr>
            <p:cNvPr id="9255" name="Text Box 620"/>
            <p:cNvSpPr txBox="1">
              <a:spLocks noChangeArrowheads="1"/>
            </p:cNvSpPr>
            <p:nvPr/>
          </p:nvSpPr>
          <p:spPr bwMode="auto">
            <a:xfrm>
              <a:off x="2178" y="2951"/>
              <a:ext cx="441" cy="195"/>
            </a:xfrm>
            <a:prstGeom prst="rect">
              <a:avLst/>
            </a:prstGeom>
            <a:noFill/>
            <a:ln w="9525">
              <a:noFill/>
              <a:miter lim="800000"/>
              <a:headEnd/>
              <a:tailEnd/>
            </a:ln>
          </p:spPr>
          <p:txBody>
            <a:bodyPr/>
            <a:lstStyle/>
            <a:p>
              <a:pPr algn="ctr"/>
              <a:r>
                <a:rPr lang="fr-FR" sz="1200"/>
                <a:t>Isolant</a:t>
              </a:r>
            </a:p>
          </p:txBody>
        </p:sp>
        <p:sp>
          <p:nvSpPr>
            <p:cNvPr id="9256" name="Line 621"/>
            <p:cNvSpPr>
              <a:spLocks noChangeShapeType="1"/>
            </p:cNvSpPr>
            <p:nvPr/>
          </p:nvSpPr>
          <p:spPr bwMode="auto">
            <a:xfrm>
              <a:off x="2537" y="3070"/>
              <a:ext cx="89" cy="97"/>
            </a:xfrm>
            <a:prstGeom prst="line">
              <a:avLst/>
            </a:prstGeom>
            <a:noFill/>
            <a:ln w="9525">
              <a:solidFill>
                <a:srgbClr val="000000"/>
              </a:solidFill>
              <a:round/>
              <a:headEnd/>
              <a:tailEnd type="arrow" w="sm" len="sm"/>
            </a:ln>
          </p:spPr>
          <p:txBody>
            <a:bodyPr/>
            <a:lstStyle/>
            <a:p>
              <a:endParaRPr lang="fr-FR"/>
            </a:p>
          </p:txBody>
        </p:sp>
      </p:grpSp>
      <p:grpSp>
        <p:nvGrpSpPr>
          <p:cNvPr id="24" name="Group 627"/>
          <p:cNvGrpSpPr>
            <a:grpSpLocks/>
          </p:cNvGrpSpPr>
          <p:nvPr/>
        </p:nvGrpSpPr>
        <p:grpSpPr bwMode="auto">
          <a:xfrm>
            <a:off x="4870450" y="1395413"/>
            <a:ext cx="1014413" cy="185737"/>
            <a:chOff x="3068" y="879"/>
            <a:chExt cx="639" cy="117"/>
          </a:xfrm>
        </p:grpSpPr>
        <p:sp>
          <p:nvSpPr>
            <p:cNvPr id="9243" name="Line 12"/>
            <p:cNvSpPr>
              <a:spLocks noChangeShapeType="1"/>
            </p:cNvSpPr>
            <p:nvPr/>
          </p:nvSpPr>
          <p:spPr bwMode="auto">
            <a:xfrm>
              <a:off x="3705" y="879"/>
              <a:ext cx="2" cy="117"/>
            </a:xfrm>
            <a:prstGeom prst="line">
              <a:avLst/>
            </a:prstGeom>
            <a:noFill/>
            <a:ln w="9525">
              <a:solidFill>
                <a:schemeClr val="hlink"/>
              </a:solidFill>
              <a:round/>
              <a:headEnd/>
              <a:tailEnd type="triangle" w="med" len="med"/>
            </a:ln>
          </p:spPr>
          <p:txBody>
            <a:bodyPr/>
            <a:lstStyle/>
            <a:p>
              <a:endParaRPr lang="fr-FR"/>
            </a:p>
          </p:txBody>
        </p:sp>
        <p:sp>
          <p:nvSpPr>
            <p:cNvPr id="9244" name="Line 626"/>
            <p:cNvSpPr>
              <a:spLocks noChangeShapeType="1"/>
            </p:cNvSpPr>
            <p:nvPr/>
          </p:nvSpPr>
          <p:spPr bwMode="auto">
            <a:xfrm>
              <a:off x="3068" y="886"/>
              <a:ext cx="635" cy="0"/>
            </a:xfrm>
            <a:prstGeom prst="line">
              <a:avLst/>
            </a:prstGeom>
            <a:noFill/>
            <a:ln w="9525">
              <a:solidFill>
                <a:schemeClr val="hlink"/>
              </a:solidFill>
              <a:round/>
              <a:headEnd/>
              <a:tailEnd/>
            </a:ln>
          </p:spPr>
          <p:txBody>
            <a:bodyPr/>
            <a:lstStyle/>
            <a:p>
              <a:endParaRPr lang="fr-FR"/>
            </a:p>
          </p:txBody>
        </p:sp>
      </p:grpSp>
      <p:sp>
        <p:nvSpPr>
          <p:cNvPr id="54292" name="Text Box 20"/>
          <p:cNvSpPr txBox="1">
            <a:spLocks noChangeArrowheads="1"/>
          </p:cNvSpPr>
          <p:nvPr/>
        </p:nvSpPr>
        <p:spPr bwMode="auto">
          <a:xfrm>
            <a:off x="2216150" y="1268413"/>
            <a:ext cx="2863850" cy="261937"/>
          </a:xfrm>
          <a:prstGeom prst="rect">
            <a:avLst/>
          </a:prstGeom>
          <a:solidFill>
            <a:srgbClr val="FFFFFF"/>
          </a:solidFill>
          <a:ln w="9525">
            <a:solidFill>
              <a:schemeClr val="hlink"/>
            </a:solidFill>
            <a:miter lim="800000"/>
            <a:headEnd/>
            <a:tailEnd/>
          </a:ln>
        </p:spPr>
        <p:txBody>
          <a:bodyPr/>
          <a:lstStyle/>
          <a:p>
            <a:pPr algn="ctr"/>
            <a:r>
              <a:rPr lang="fr-FR" sz="1200" b="1"/>
              <a:t>Source d’énergie électrique</a:t>
            </a:r>
            <a:endParaRPr lang="fr-FR" sz="1200"/>
          </a:p>
        </p:txBody>
      </p:sp>
      <p:grpSp>
        <p:nvGrpSpPr>
          <p:cNvPr id="25" name="Group 631"/>
          <p:cNvGrpSpPr>
            <a:grpSpLocks/>
          </p:cNvGrpSpPr>
          <p:nvPr/>
        </p:nvGrpSpPr>
        <p:grpSpPr bwMode="auto">
          <a:xfrm>
            <a:off x="6645275" y="1739900"/>
            <a:ext cx="1308100" cy="269875"/>
            <a:chOff x="4186" y="1096"/>
            <a:chExt cx="824" cy="170"/>
          </a:xfrm>
        </p:grpSpPr>
        <p:sp>
          <p:nvSpPr>
            <p:cNvPr id="9241" name="Line 18"/>
            <p:cNvSpPr>
              <a:spLocks noChangeShapeType="1"/>
            </p:cNvSpPr>
            <p:nvPr/>
          </p:nvSpPr>
          <p:spPr bwMode="auto">
            <a:xfrm>
              <a:off x="5007" y="1096"/>
              <a:ext cx="3" cy="170"/>
            </a:xfrm>
            <a:prstGeom prst="line">
              <a:avLst/>
            </a:prstGeom>
            <a:noFill/>
            <a:ln w="9525">
              <a:solidFill>
                <a:schemeClr val="hlink"/>
              </a:solidFill>
              <a:round/>
              <a:headEnd/>
              <a:tailEnd type="triangle" w="med" len="med"/>
            </a:ln>
          </p:spPr>
          <p:txBody>
            <a:bodyPr/>
            <a:lstStyle/>
            <a:p>
              <a:endParaRPr lang="fr-FR"/>
            </a:p>
          </p:txBody>
        </p:sp>
        <p:sp>
          <p:nvSpPr>
            <p:cNvPr id="9242" name="Line 629"/>
            <p:cNvSpPr>
              <a:spLocks noChangeShapeType="1"/>
            </p:cNvSpPr>
            <p:nvPr/>
          </p:nvSpPr>
          <p:spPr bwMode="auto">
            <a:xfrm flipV="1">
              <a:off x="4186" y="1099"/>
              <a:ext cx="817" cy="0"/>
            </a:xfrm>
            <a:prstGeom prst="line">
              <a:avLst/>
            </a:prstGeom>
            <a:noFill/>
            <a:ln w="9525">
              <a:solidFill>
                <a:schemeClr val="hlink"/>
              </a:solidFill>
              <a:round/>
              <a:headEnd/>
              <a:tailEnd/>
            </a:ln>
          </p:spPr>
          <p:txBody>
            <a:bodyPr/>
            <a:lstStyle/>
            <a:p>
              <a:endParaRPr lang="fr-FR"/>
            </a:p>
          </p:txBody>
        </p:sp>
      </p:grpSp>
      <p:sp>
        <p:nvSpPr>
          <p:cNvPr id="54283" name="Text Box 11"/>
          <p:cNvSpPr txBox="1">
            <a:spLocks noChangeArrowheads="1"/>
          </p:cNvSpPr>
          <p:nvPr/>
        </p:nvSpPr>
        <p:spPr bwMode="auto">
          <a:xfrm>
            <a:off x="5083175" y="1590675"/>
            <a:ext cx="1592263" cy="261938"/>
          </a:xfrm>
          <a:prstGeom prst="rect">
            <a:avLst/>
          </a:prstGeom>
          <a:solidFill>
            <a:srgbClr val="FFFFFF"/>
          </a:solidFill>
          <a:ln w="9525">
            <a:solidFill>
              <a:schemeClr val="hlink"/>
            </a:solidFill>
            <a:miter lim="800000"/>
            <a:headEnd/>
            <a:tailEnd/>
          </a:ln>
        </p:spPr>
        <p:txBody>
          <a:bodyPr/>
          <a:lstStyle/>
          <a:p>
            <a:pPr algn="ctr"/>
            <a:r>
              <a:rPr lang="fr-FR" sz="1200" b="1"/>
              <a:t>Avec contact</a:t>
            </a:r>
            <a:endParaRPr lang="fr-FR" sz="1200"/>
          </a:p>
        </p:txBody>
      </p:sp>
      <p:sp>
        <p:nvSpPr>
          <p:cNvPr id="54904" name="Rectangle 632"/>
          <p:cNvSpPr>
            <a:spLocks noChangeArrowheads="1"/>
          </p:cNvSpPr>
          <p:nvPr/>
        </p:nvSpPr>
        <p:spPr bwMode="auto">
          <a:xfrm>
            <a:off x="338138" y="5168900"/>
            <a:ext cx="1676400" cy="1284288"/>
          </a:xfrm>
          <a:prstGeom prst="rect">
            <a:avLst/>
          </a:prstGeom>
          <a:noFill/>
          <a:ln w="9525">
            <a:noFill/>
            <a:miter lim="800000"/>
            <a:headEnd/>
            <a:tailEnd/>
          </a:ln>
        </p:spPr>
        <p:txBody>
          <a:bodyPr anchor="ctr">
            <a:spAutoFit/>
          </a:bodyPr>
          <a:lstStyle/>
          <a:p>
            <a:pPr algn="ctr"/>
            <a:r>
              <a:rPr lang="fr-FR" sz="1100"/>
              <a:t>Approche d’un conducteur sous haute tension et d’un élément conducteur relié à la terre</a:t>
            </a:r>
          </a:p>
          <a:p>
            <a:pPr algn="ctr"/>
            <a:endParaRPr lang="fr-FR" sz="1100"/>
          </a:p>
          <a:p>
            <a:pPr algn="ctr"/>
            <a:r>
              <a:rPr lang="fr-FR" sz="1100" b="1">
                <a:solidFill>
                  <a:schemeClr val="accent1"/>
                </a:solidFill>
              </a:rPr>
              <a:t>Relativement rare</a:t>
            </a:r>
            <a:r>
              <a:rPr lang="fr-FR" sz="1200"/>
              <a:t> </a:t>
            </a:r>
          </a:p>
        </p:txBody>
      </p:sp>
      <p:sp>
        <p:nvSpPr>
          <p:cNvPr id="54905" name="Rectangle 633"/>
          <p:cNvSpPr>
            <a:spLocks noChangeArrowheads="1"/>
          </p:cNvSpPr>
          <p:nvPr/>
        </p:nvSpPr>
        <p:spPr bwMode="auto">
          <a:xfrm>
            <a:off x="2095500" y="5168900"/>
            <a:ext cx="1655763" cy="1284288"/>
          </a:xfrm>
          <a:prstGeom prst="rect">
            <a:avLst/>
          </a:prstGeom>
          <a:noFill/>
          <a:ln w="9525">
            <a:noFill/>
            <a:miter lim="800000"/>
            <a:headEnd/>
            <a:tailEnd/>
          </a:ln>
        </p:spPr>
        <p:txBody>
          <a:bodyPr anchor="ctr">
            <a:spAutoFit/>
          </a:bodyPr>
          <a:lstStyle/>
          <a:p>
            <a:pPr algn="ctr"/>
            <a:r>
              <a:rPr lang="fr-FR" sz="1100"/>
              <a:t>Contact entre une partie active sous tension et un élément conducteur relié à la terre</a:t>
            </a:r>
          </a:p>
          <a:p>
            <a:pPr algn="ctr"/>
            <a:endParaRPr lang="fr-FR" sz="1100"/>
          </a:p>
          <a:p>
            <a:pPr algn="ctr"/>
            <a:r>
              <a:rPr lang="fr-FR" sz="1100" b="1">
                <a:solidFill>
                  <a:schemeClr val="accent1"/>
                </a:solidFill>
              </a:rPr>
              <a:t>Très fréquent</a:t>
            </a:r>
            <a:r>
              <a:rPr lang="fr-FR" sz="1200"/>
              <a:t> </a:t>
            </a:r>
          </a:p>
        </p:txBody>
      </p:sp>
      <p:sp>
        <p:nvSpPr>
          <p:cNvPr id="54906" name="Rectangle 634"/>
          <p:cNvSpPr>
            <a:spLocks noChangeArrowheads="1"/>
          </p:cNvSpPr>
          <p:nvPr/>
        </p:nvSpPr>
        <p:spPr bwMode="auto">
          <a:xfrm>
            <a:off x="3779838" y="5168900"/>
            <a:ext cx="1439862" cy="1284288"/>
          </a:xfrm>
          <a:prstGeom prst="rect">
            <a:avLst/>
          </a:prstGeom>
          <a:noFill/>
          <a:ln w="9525">
            <a:noFill/>
            <a:miter lim="800000"/>
            <a:headEnd/>
            <a:tailEnd/>
          </a:ln>
        </p:spPr>
        <p:txBody>
          <a:bodyPr anchor="ctr">
            <a:spAutoFit/>
          </a:bodyPr>
          <a:lstStyle/>
          <a:p>
            <a:pPr algn="ctr"/>
            <a:r>
              <a:rPr lang="fr-FR" sz="1100" dirty="0"/>
              <a:t>Contact entre une partie active sous tension et une autre partie active sous tension</a:t>
            </a:r>
          </a:p>
          <a:p>
            <a:pPr algn="ctr"/>
            <a:endParaRPr lang="fr-FR" sz="1100" dirty="0">
              <a:solidFill>
                <a:schemeClr val="accent1"/>
              </a:solidFill>
            </a:endParaRPr>
          </a:p>
          <a:p>
            <a:pPr algn="ctr"/>
            <a:r>
              <a:rPr lang="fr-FR" sz="1100" b="1" dirty="0">
                <a:solidFill>
                  <a:schemeClr val="accent1"/>
                </a:solidFill>
              </a:rPr>
              <a:t>Fréquent</a:t>
            </a:r>
            <a:r>
              <a:rPr lang="fr-FR" sz="1200" dirty="0"/>
              <a:t> </a:t>
            </a:r>
          </a:p>
        </p:txBody>
      </p:sp>
      <p:sp>
        <p:nvSpPr>
          <p:cNvPr id="54907" name="Rectangle 635"/>
          <p:cNvSpPr>
            <a:spLocks noChangeArrowheads="1"/>
          </p:cNvSpPr>
          <p:nvPr/>
        </p:nvSpPr>
        <p:spPr bwMode="auto">
          <a:xfrm>
            <a:off x="5219700" y="5259388"/>
            <a:ext cx="1873250" cy="1208087"/>
          </a:xfrm>
          <a:prstGeom prst="rect">
            <a:avLst/>
          </a:prstGeom>
          <a:noFill/>
          <a:ln w="9525">
            <a:noFill/>
            <a:miter lim="800000"/>
            <a:headEnd/>
            <a:tailEnd/>
          </a:ln>
        </p:spPr>
        <p:txBody>
          <a:bodyPr anchor="ctr">
            <a:spAutoFit/>
          </a:bodyPr>
          <a:lstStyle/>
          <a:p>
            <a:pPr algn="ctr"/>
            <a:r>
              <a:rPr lang="fr-FR" sz="1100"/>
              <a:t>Contact entre une masse mise accidentellement sous tension et un élément conducteur relié à la terre</a:t>
            </a:r>
          </a:p>
          <a:p>
            <a:pPr algn="ctr"/>
            <a:endParaRPr lang="fr-FR" sz="1100"/>
          </a:p>
          <a:p>
            <a:pPr algn="ctr"/>
            <a:r>
              <a:rPr lang="fr-FR" sz="1100" b="1">
                <a:solidFill>
                  <a:schemeClr val="accent1"/>
                </a:solidFill>
              </a:rPr>
              <a:t>Relativement fréquent</a:t>
            </a:r>
            <a:r>
              <a:rPr lang="fr-FR"/>
              <a:t> </a:t>
            </a:r>
          </a:p>
        </p:txBody>
      </p:sp>
      <p:sp>
        <p:nvSpPr>
          <p:cNvPr id="54908" name="Rectangle 636"/>
          <p:cNvSpPr>
            <a:spLocks noChangeArrowheads="1"/>
          </p:cNvSpPr>
          <p:nvPr/>
        </p:nvSpPr>
        <p:spPr bwMode="auto">
          <a:xfrm>
            <a:off x="7019925" y="5183188"/>
            <a:ext cx="1800225" cy="1270000"/>
          </a:xfrm>
          <a:prstGeom prst="rect">
            <a:avLst/>
          </a:prstGeom>
          <a:noFill/>
          <a:ln w="9525">
            <a:noFill/>
            <a:miter lim="800000"/>
            <a:headEnd/>
            <a:tailEnd/>
          </a:ln>
        </p:spPr>
        <p:txBody>
          <a:bodyPr anchor="ctr">
            <a:spAutoFit/>
          </a:bodyPr>
          <a:lstStyle/>
          <a:p>
            <a:pPr algn="ctr"/>
            <a:r>
              <a:rPr lang="fr-FR" sz="1100"/>
              <a:t>Contact entre une masse mise accidentellement sous tension et une autre masse mise acciden-tellement sous tension</a:t>
            </a:r>
          </a:p>
          <a:p>
            <a:pPr algn="ctr"/>
            <a:endParaRPr lang="fr-FR" sz="1100" b="1"/>
          </a:p>
          <a:p>
            <a:pPr algn="ctr"/>
            <a:r>
              <a:rPr lang="fr-FR" sz="1100" b="1">
                <a:solidFill>
                  <a:schemeClr val="accent1"/>
                </a:solidFill>
              </a:rPr>
              <a:t>Très rare</a:t>
            </a:r>
            <a:r>
              <a:rPr lang="fr-FR" sz="1100">
                <a:solidFill>
                  <a:schemeClr val="accent1"/>
                </a:solidFill>
              </a:rPr>
              <a:t> </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4278">
                                            <p:txEl>
                                              <p:pRg st="0" end="0"/>
                                            </p:txEl>
                                          </p:spTgt>
                                        </p:tgtEl>
                                        <p:attrNameLst>
                                          <p:attrName>style.visibility</p:attrName>
                                        </p:attrNameLst>
                                      </p:cBhvr>
                                      <p:to>
                                        <p:strVal val="visible"/>
                                      </p:to>
                                    </p:set>
                                    <p:animEffect transition="in" filter="wipe(left)">
                                      <p:cBhvr>
                                        <p:cTn id="7" dur="2000"/>
                                        <p:tgtEl>
                                          <p:spTgt spid="542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4292"/>
                                        </p:tgtEl>
                                        <p:attrNameLst>
                                          <p:attrName>style.visibility</p:attrName>
                                        </p:attrNameLst>
                                      </p:cBhvr>
                                      <p:to>
                                        <p:strVal val="visible"/>
                                      </p:to>
                                    </p:set>
                                    <p:animEffect transition="in" filter="fade">
                                      <p:cBhvr>
                                        <p:cTn id="12" dur="2000"/>
                                        <p:tgtEl>
                                          <p:spTgt spid="5429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up)">
                                      <p:cBhvr>
                                        <p:cTn id="17" dur="20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4291"/>
                                        </p:tgtEl>
                                        <p:attrNameLst>
                                          <p:attrName>style.visibility</p:attrName>
                                        </p:attrNameLst>
                                      </p:cBhvr>
                                      <p:to>
                                        <p:strVal val="visible"/>
                                      </p:to>
                                    </p:set>
                                    <p:animEffect transition="in" filter="fade">
                                      <p:cBhvr>
                                        <p:cTn id="22" dur="2000"/>
                                        <p:tgtEl>
                                          <p:spTgt spid="5429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54285"/>
                                        </p:tgtEl>
                                        <p:attrNameLst>
                                          <p:attrName>style.visibility</p:attrName>
                                        </p:attrNameLst>
                                      </p:cBhvr>
                                      <p:to>
                                        <p:strVal val="visible"/>
                                      </p:to>
                                    </p:set>
                                    <p:animEffect transition="in" filter="wipe(up)">
                                      <p:cBhvr>
                                        <p:cTn id="27" dur="2000"/>
                                        <p:tgtEl>
                                          <p:spTgt spid="5428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4286"/>
                                        </p:tgtEl>
                                        <p:attrNameLst>
                                          <p:attrName>style.visibility</p:attrName>
                                        </p:attrNameLst>
                                      </p:cBhvr>
                                      <p:to>
                                        <p:strVal val="visible"/>
                                      </p:to>
                                    </p:set>
                                    <p:animEffect transition="in" filter="fade">
                                      <p:cBhvr>
                                        <p:cTn id="32" dur="2000"/>
                                        <p:tgtEl>
                                          <p:spTgt spid="5428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20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4904"/>
                                        </p:tgtEl>
                                        <p:attrNameLst>
                                          <p:attrName>style.visibility</p:attrName>
                                        </p:attrNameLst>
                                      </p:cBhvr>
                                      <p:to>
                                        <p:strVal val="visible"/>
                                      </p:to>
                                    </p:set>
                                    <p:animEffect transition="in" filter="fade">
                                      <p:cBhvr>
                                        <p:cTn id="42" dur="2000"/>
                                        <p:tgtEl>
                                          <p:spTgt spid="5490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wipe(up)">
                                      <p:cBhvr>
                                        <p:cTn id="47" dur="2000"/>
                                        <p:tgtEl>
                                          <p:spTgt spid="24"/>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4283"/>
                                        </p:tgtEl>
                                        <p:attrNameLst>
                                          <p:attrName>style.visibility</p:attrName>
                                        </p:attrNameLst>
                                      </p:cBhvr>
                                      <p:to>
                                        <p:strVal val="visible"/>
                                      </p:to>
                                    </p:set>
                                    <p:animEffect transition="in" filter="fade">
                                      <p:cBhvr>
                                        <p:cTn id="52" dur="2000"/>
                                        <p:tgtEl>
                                          <p:spTgt spid="5428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wipe(up)">
                                      <p:cBhvr>
                                        <p:cTn id="57" dur="2000"/>
                                        <p:tgtEl>
                                          <p:spTgt spid="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4288"/>
                                        </p:tgtEl>
                                        <p:attrNameLst>
                                          <p:attrName>style.visibility</p:attrName>
                                        </p:attrNameLst>
                                      </p:cBhvr>
                                      <p:to>
                                        <p:strVal val="visible"/>
                                      </p:to>
                                    </p:set>
                                    <p:animEffect transition="in" filter="fade">
                                      <p:cBhvr>
                                        <p:cTn id="62" dur="2000"/>
                                        <p:tgtEl>
                                          <p:spTgt spid="54288"/>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fade">
                                      <p:cBhvr>
                                        <p:cTn id="67" dur="20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54905"/>
                                        </p:tgtEl>
                                        <p:attrNameLst>
                                          <p:attrName>style.visibility</p:attrName>
                                        </p:attrNameLst>
                                      </p:cBhvr>
                                      <p:to>
                                        <p:strVal val="visible"/>
                                      </p:to>
                                    </p:set>
                                    <p:animEffect transition="in" filter="fade">
                                      <p:cBhvr>
                                        <p:cTn id="72" dur="2000"/>
                                        <p:tgtEl>
                                          <p:spTgt spid="5490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54906"/>
                                        </p:tgtEl>
                                        <p:attrNameLst>
                                          <p:attrName>style.visibility</p:attrName>
                                        </p:attrNameLst>
                                      </p:cBhvr>
                                      <p:to>
                                        <p:strVal val="visible"/>
                                      </p:to>
                                    </p:set>
                                    <p:animEffect transition="in" filter="fade">
                                      <p:cBhvr>
                                        <p:cTn id="77" dur="2000"/>
                                        <p:tgtEl>
                                          <p:spTgt spid="5490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1" fill="hold" nodeType="click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2000"/>
                                        <p:tgtEl>
                                          <p:spTgt spid="25"/>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4287"/>
                                        </p:tgtEl>
                                        <p:attrNameLst>
                                          <p:attrName>style.visibility</p:attrName>
                                        </p:attrNameLst>
                                      </p:cBhvr>
                                      <p:to>
                                        <p:strVal val="visible"/>
                                      </p:to>
                                    </p:set>
                                    <p:animEffect transition="in" filter="fade">
                                      <p:cBhvr>
                                        <p:cTn id="87" dur="2000"/>
                                        <p:tgtEl>
                                          <p:spTgt spid="54287"/>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fade">
                                      <p:cBhvr>
                                        <p:cTn id="92" dur="2000"/>
                                        <p:tgtEl>
                                          <p:spTgt spid="9"/>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54907"/>
                                        </p:tgtEl>
                                        <p:attrNameLst>
                                          <p:attrName>style.visibility</p:attrName>
                                        </p:attrNameLst>
                                      </p:cBhvr>
                                      <p:to>
                                        <p:strVal val="visible"/>
                                      </p:to>
                                    </p:set>
                                    <p:animEffect transition="in" filter="fade">
                                      <p:cBhvr>
                                        <p:cTn id="97" dur="2000"/>
                                        <p:tgtEl>
                                          <p:spTgt spid="54907"/>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4908"/>
                                        </p:tgtEl>
                                        <p:attrNameLst>
                                          <p:attrName>style.visibility</p:attrName>
                                        </p:attrNameLst>
                                      </p:cBhvr>
                                      <p:to>
                                        <p:strVal val="visible"/>
                                      </p:to>
                                    </p:set>
                                    <p:animEffect transition="in" filter="fade">
                                      <p:cBhvr>
                                        <p:cTn id="102" dur="2000"/>
                                        <p:tgtEl>
                                          <p:spTgt spid="54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85" grpId="0" animBg="1"/>
      <p:bldP spid="54286" grpId="0" animBg="1"/>
      <p:bldP spid="54287" grpId="0" animBg="1"/>
      <p:bldP spid="54288" grpId="0" animBg="1"/>
      <p:bldP spid="54291" grpId="0" animBg="1"/>
      <p:bldP spid="54292" grpId="0" animBg="1"/>
      <p:bldP spid="54283" grpId="0" animBg="1"/>
      <p:bldP spid="54904" grpId="0"/>
      <p:bldP spid="54905" grpId="0"/>
      <p:bldP spid="54906" grpId="0"/>
      <p:bldP spid="54907" grpId="0"/>
      <p:bldP spid="54908" grpId="0"/>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nvGraphicFramePr>
        <p:xfrm>
          <a:off x="539552" y="980728"/>
          <a:ext cx="7879629" cy="5218281"/>
        </p:xfrm>
        <a:graphic>
          <a:graphicData uri="http://schemas.openxmlformats.org/drawingml/2006/table">
            <a:tbl>
              <a:tblPr/>
              <a:tblGrid>
                <a:gridCol w="1477414">
                  <a:extLst>
                    <a:ext uri="{9D8B030D-6E8A-4147-A177-3AD203B41FA5}">
                      <a16:colId xmlns:a16="http://schemas.microsoft.com/office/drawing/2014/main" val="20000"/>
                    </a:ext>
                  </a:extLst>
                </a:gridCol>
                <a:gridCol w="1122866">
                  <a:extLst>
                    <a:ext uri="{9D8B030D-6E8A-4147-A177-3AD203B41FA5}">
                      <a16:colId xmlns:a16="http://schemas.microsoft.com/office/drawing/2014/main" val="20001"/>
                    </a:ext>
                  </a:extLst>
                </a:gridCol>
                <a:gridCol w="1154857">
                  <a:extLst>
                    <a:ext uri="{9D8B030D-6E8A-4147-A177-3AD203B41FA5}">
                      <a16:colId xmlns:a16="http://schemas.microsoft.com/office/drawing/2014/main" val="20002"/>
                    </a:ext>
                  </a:extLst>
                </a:gridCol>
                <a:gridCol w="1209031">
                  <a:extLst>
                    <a:ext uri="{9D8B030D-6E8A-4147-A177-3AD203B41FA5}">
                      <a16:colId xmlns:a16="http://schemas.microsoft.com/office/drawing/2014/main" val="20003"/>
                    </a:ext>
                  </a:extLst>
                </a:gridCol>
                <a:gridCol w="1339536">
                  <a:extLst>
                    <a:ext uri="{9D8B030D-6E8A-4147-A177-3AD203B41FA5}">
                      <a16:colId xmlns:a16="http://schemas.microsoft.com/office/drawing/2014/main" val="20004"/>
                    </a:ext>
                  </a:extLst>
                </a:gridCol>
                <a:gridCol w="1575925">
                  <a:extLst>
                    <a:ext uri="{9D8B030D-6E8A-4147-A177-3AD203B41FA5}">
                      <a16:colId xmlns:a16="http://schemas.microsoft.com/office/drawing/2014/main" val="20005"/>
                    </a:ext>
                  </a:extLst>
                </a:gridCol>
              </a:tblGrid>
              <a:tr h="1180653">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du courant européen</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bases de téléphones portables</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fours à micro-ondes</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0"/>
                  </a:ext>
                </a:extLst>
              </a:tr>
              <a:tr h="495669">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900 MHz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1.8 GHz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2.45 GHz</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1"/>
                  </a:ext>
                </a:extLst>
              </a:tr>
              <a:tr h="1180653">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électrique (V/m)</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magnétique (µT)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2"/>
                  </a:ext>
                </a:extLst>
              </a:tr>
              <a:tr h="1180653">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du public</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5 000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9</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3"/>
                  </a:ext>
                </a:extLst>
              </a:tr>
              <a:tr h="1180653">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professionnelle</a:t>
                      </a:r>
                      <a:endParaRPr lang="fr-FR" sz="1400" b="1"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10 000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500</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22.5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nSpc>
                          <a:spcPct val="100000"/>
                        </a:lnSpc>
                        <a:spcAft>
                          <a:spcPts val="0"/>
                        </a:spcAft>
                      </a:pPr>
                      <a:r>
                        <a:rPr lang="fr-FR" sz="1400" b="1" dirty="0">
                          <a:solidFill>
                            <a:srgbClr val="C00000"/>
                          </a:solidFill>
                          <a:latin typeface="+mn-lt"/>
                          <a:ea typeface="Times New Roman"/>
                          <a:cs typeface="Times New Roman"/>
                        </a:rPr>
                        <a:t> </a:t>
                      </a:r>
                      <a:endParaRPr lang="fr-FR" sz="1400" b="1"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4"/>
                  </a:ext>
                </a:extLst>
              </a:tr>
            </a:tbl>
          </a:graphicData>
        </a:graphic>
      </p:graphicFrame>
      <p:sp>
        <p:nvSpPr>
          <p:cNvPr id="4" name="Rectangle 3"/>
          <p:cNvSpPr/>
          <p:nvPr/>
        </p:nvSpPr>
        <p:spPr>
          <a:xfrm>
            <a:off x="539552" y="0"/>
            <a:ext cx="8136903" cy="646331"/>
          </a:xfrm>
          <a:prstGeom prst="rect">
            <a:avLst/>
          </a:prstGeom>
        </p:spPr>
        <p:txBody>
          <a:bodyPr wrap="square">
            <a:spAutoFit/>
          </a:bodyPr>
          <a:lstStyle/>
          <a:p>
            <a:pPr lvl="0"/>
            <a:r>
              <a:rPr lang="fr-FR" b="1" dirty="0">
                <a:solidFill>
                  <a:srgbClr val="FF0000"/>
                </a:solidFill>
                <a:latin typeface="Cambria" panose="02040503050406030204" pitchFamily="18" charset="0"/>
                <a:ea typeface="Times New Roman" pitchFamily="18" charset="0"/>
                <a:cs typeface="Arial" pitchFamily="34" charset="0"/>
              </a:rPr>
              <a:t>1-</a:t>
            </a:r>
            <a:r>
              <a:rPr lang="fr-FR" b="1" dirty="0">
                <a:latin typeface="Cambria" panose="02040503050406030204" pitchFamily="18" charset="0"/>
                <a:ea typeface="Times New Roman" pitchFamily="18" charset="0"/>
                <a:cs typeface="Arial" pitchFamily="34" charset="0"/>
              </a:rPr>
              <a:t>Effets du champ électrique et magnétique</a:t>
            </a:r>
          </a:p>
          <a:p>
            <a:pPr marL="285750" lvl="0" indent="-285750">
              <a:buFont typeface="Wingdings" panose="05000000000000000000" pitchFamily="2" charset="2"/>
              <a:buChar char="q"/>
            </a:pPr>
            <a:r>
              <a:rPr lang="fr-FR" altLang="fr-FR" b="1" dirty="0">
                <a:solidFill>
                  <a:srgbClr val="FF0000"/>
                </a:solidFill>
                <a:ea typeface="Calibri" panose="020F0502020204030204" pitchFamily="34" charset="0"/>
                <a:cs typeface="Arial" panose="020B0604020202020204" pitchFamily="34" charset="0"/>
              </a:rPr>
              <a:t>EFFET SUR </a:t>
            </a:r>
            <a:r>
              <a:rPr lang="fr-FR" altLang="fr-FR" b="1" dirty="0" smtClean="0">
                <a:solidFill>
                  <a:srgbClr val="FF0000"/>
                </a:solidFill>
                <a:ea typeface="Calibri" panose="020F0502020204030204" pitchFamily="34" charset="0"/>
                <a:cs typeface="Arial" panose="020B0604020202020204" pitchFamily="34" charset="0"/>
              </a:rPr>
              <a:t>LES PERSONNE</a:t>
            </a:r>
            <a:endParaRPr lang="fr-FR" b="1" dirty="0">
              <a:cs typeface="Arial" pitchFamily="34" charset="0"/>
            </a:endParaRPr>
          </a:p>
        </p:txBody>
      </p:sp>
    </p:spTree>
    <p:extLst>
      <p:ext uri="{BB962C8B-B14F-4D97-AF65-F5344CB8AC3E}">
        <p14:creationId xmlns:p14="http://schemas.microsoft.com/office/powerpoint/2010/main" val="20205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6254" y="30738"/>
            <a:ext cx="8892480" cy="646331"/>
          </a:xfrm>
          <a:prstGeom prst="rect">
            <a:avLst/>
          </a:prstGeom>
        </p:spPr>
        <p:txBody>
          <a:bodyPr wrap="square">
            <a:spAutoFit/>
          </a:bodyPr>
          <a:lstStyle/>
          <a:p>
            <a:pPr lvl="0"/>
            <a:r>
              <a:rPr lang="en-US" b="1" dirty="0">
                <a:latin typeface="Cambria" panose="02040503050406030204" pitchFamily="18" charset="0"/>
                <a:ea typeface="Times New Roman" pitchFamily="18" charset="0"/>
                <a:cs typeface="Arial" pitchFamily="34" charset="0"/>
              </a:rPr>
              <a:t>1-Effects of the electric and magnetic field </a:t>
            </a:r>
          </a:p>
          <a:p>
            <a:pPr marL="285750" lvl="0" indent="-285750">
              <a:buFont typeface="Wingdings" panose="05000000000000000000" pitchFamily="2" charset="2"/>
              <a:buChar char="q"/>
            </a:pPr>
            <a:r>
              <a:rPr lang="en-US" b="1" dirty="0" smtClean="0">
                <a:solidFill>
                  <a:srgbClr val="FF0000"/>
                </a:solidFill>
                <a:latin typeface="Cambria" panose="02040503050406030204" pitchFamily="18" charset="0"/>
                <a:ea typeface="Times New Roman" pitchFamily="18" charset="0"/>
                <a:cs typeface="Arial" pitchFamily="34" charset="0"/>
              </a:rPr>
              <a:t>EFFECT </a:t>
            </a:r>
            <a:r>
              <a:rPr lang="en-US" b="1" dirty="0">
                <a:solidFill>
                  <a:srgbClr val="FF0000"/>
                </a:solidFill>
                <a:latin typeface="Cambria" panose="02040503050406030204" pitchFamily="18" charset="0"/>
                <a:ea typeface="Times New Roman" pitchFamily="18" charset="0"/>
                <a:cs typeface="Arial" pitchFamily="34" charset="0"/>
              </a:rPr>
              <a:t>ON </a:t>
            </a:r>
            <a:r>
              <a:rPr lang="en-US" b="1" dirty="0" smtClean="0">
                <a:solidFill>
                  <a:srgbClr val="FF0000"/>
                </a:solidFill>
                <a:latin typeface="Cambria" panose="02040503050406030204" pitchFamily="18" charset="0"/>
                <a:ea typeface="Times New Roman" pitchFamily="18" charset="0"/>
                <a:cs typeface="Arial" pitchFamily="34" charset="0"/>
              </a:rPr>
              <a:t>PEOPLE</a:t>
            </a:r>
            <a:endParaRPr lang="fr-FR" b="1" dirty="0">
              <a:solidFill>
                <a:srgbClr val="FF0000"/>
              </a:solidFill>
              <a:latin typeface="Cambria" panose="02040503050406030204" pitchFamily="18" charset="0"/>
              <a:cs typeface="Arial" pitchFamily="34" charset="0"/>
            </a:endParaRPr>
          </a:p>
        </p:txBody>
      </p:sp>
      <p:graphicFrame>
        <p:nvGraphicFramePr>
          <p:cNvPr id="3" name="Tableau 2"/>
          <p:cNvGraphicFramePr>
            <a:graphicFrameLocks noGrp="1"/>
          </p:cNvGraphicFramePr>
          <p:nvPr/>
        </p:nvGraphicFramePr>
        <p:xfrm>
          <a:off x="539553" y="692697"/>
          <a:ext cx="7704854" cy="3816422"/>
        </p:xfrm>
        <a:graphic>
          <a:graphicData uri="http://schemas.openxmlformats.org/drawingml/2006/table">
            <a:tbl>
              <a:tblPr/>
              <a:tblGrid>
                <a:gridCol w="1444645">
                  <a:extLst>
                    <a:ext uri="{9D8B030D-6E8A-4147-A177-3AD203B41FA5}">
                      <a16:colId xmlns:a16="http://schemas.microsoft.com/office/drawing/2014/main" val="20000"/>
                    </a:ext>
                  </a:extLst>
                </a:gridCol>
                <a:gridCol w="1097959">
                  <a:extLst>
                    <a:ext uri="{9D8B030D-6E8A-4147-A177-3AD203B41FA5}">
                      <a16:colId xmlns:a16="http://schemas.microsoft.com/office/drawing/2014/main" val="20001"/>
                    </a:ext>
                  </a:extLst>
                </a:gridCol>
                <a:gridCol w="1129241">
                  <a:extLst>
                    <a:ext uri="{9D8B030D-6E8A-4147-A177-3AD203B41FA5}">
                      <a16:colId xmlns:a16="http://schemas.microsoft.com/office/drawing/2014/main" val="20002"/>
                    </a:ext>
                  </a:extLst>
                </a:gridCol>
                <a:gridCol w="1182213">
                  <a:extLst>
                    <a:ext uri="{9D8B030D-6E8A-4147-A177-3AD203B41FA5}">
                      <a16:colId xmlns:a16="http://schemas.microsoft.com/office/drawing/2014/main" val="20003"/>
                    </a:ext>
                  </a:extLst>
                </a:gridCol>
                <a:gridCol w="1309826">
                  <a:extLst>
                    <a:ext uri="{9D8B030D-6E8A-4147-A177-3AD203B41FA5}">
                      <a16:colId xmlns:a16="http://schemas.microsoft.com/office/drawing/2014/main" val="20004"/>
                    </a:ext>
                  </a:extLst>
                </a:gridCol>
                <a:gridCol w="1540970">
                  <a:extLst>
                    <a:ext uri="{9D8B030D-6E8A-4147-A177-3AD203B41FA5}">
                      <a16:colId xmlns:a16="http://schemas.microsoft.com/office/drawing/2014/main" val="20005"/>
                    </a:ext>
                  </a:extLst>
                </a:gridCol>
              </a:tblGrid>
              <a:tr h="763284">
                <a:tc>
                  <a:txBody>
                    <a:bodyPr/>
                    <a:lstStyle/>
                    <a:p>
                      <a:pPr>
                        <a:lnSpc>
                          <a:spcPct val="100000"/>
                        </a:lnSpc>
                        <a:spcAft>
                          <a:spcPts val="0"/>
                        </a:spcAft>
                      </a:pPr>
                      <a:r>
                        <a:rPr lang="fr-FR" sz="1400" dirty="0">
                          <a:solidFill>
                            <a:srgbClr val="002060"/>
                          </a:solidFill>
                          <a:latin typeface="+mn-lt"/>
                          <a:ea typeface="Times New Roman"/>
                          <a:cs typeface="Times New Roman"/>
                        </a:rPr>
                        <a:t> </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du courant européen</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gridSpan="2">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bases de téléphones portables</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hMerge="1">
                  <a:txBody>
                    <a:bodyPr/>
                    <a:lstStyle/>
                    <a:p>
                      <a:endParaRPr lang="fr-FR"/>
                    </a:p>
                  </a:txBody>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 des fours à micro-ondes</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0"/>
                  </a:ext>
                </a:extLst>
              </a:tr>
              <a:tr h="312824">
                <a:tc>
                  <a:txBody>
                    <a:bodyPr/>
                    <a:lstStyle/>
                    <a:p>
                      <a:pPr algn="ctr">
                        <a:lnSpc>
                          <a:spcPct val="100000"/>
                        </a:lnSpc>
                        <a:spcAft>
                          <a:spcPts val="1000"/>
                        </a:spcAft>
                      </a:pPr>
                      <a:r>
                        <a:rPr lang="fr-FR" sz="1400" b="1" dirty="0">
                          <a:solidFill>
                            <a:srgbClr val="002060"/>
                          </a:solidFill>
                          <a:latin typeface="+mn-lt"/>
                          <a:ea typeface="Times New Roman"/>
                          <a:cs typeface="Times New Roman"/>
                        </a:rPr>
                        <a:t>Fréquence</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50 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900 MHz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1.8 GHz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2.45 GHz</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1"/>
                  </a:ext>
                </a:extLst>
              </a:tr>
              <a:tr h="988515">
                <a:tc>
                  <a:txBody>
                    <a:bodyPr/>
                    <a:lstStyle/>
                    <a:p>
                      <a:pPr>
                        <a:lnSpc>
                          <a:spcPct val="100000"/>
                        </a:lnSpc>
                        <a:spcAft>
                          <a:spcPts val="0"/>
                        </a:spcAft>
                      </a:pPr>
                      <a:r>
                        <a:rPr lang="fr-FR" sz="1400" b="1" dirty="0">
                          <a:solidFill>
                            <a:srgbClr val="002060"/>
                          </a:solidFill>
                          <a:latin typeface="+mn-lt"/>
                          <a:ea typeface="Times New Roman"/>
                          <a:cs typeface="Times New Roman"/>
                        </a:rPr>
                        <a:t> </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électrique (V/m)</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Champ magnétique (µT)</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002060"/>
                          </a:solidFill>
                          <a:latin typeface="+mn-lt"/>
                          <a:ea typeface="Times New Roman"/>
                          <a:cs typeface="Times New Roman"/>
                        </a:rPr>
                        <a:t>Densité du courant (W/m</a:t>
                      </a:r>
                      <a:r>
                        <a:rPr lang="fr-FR" sz="1400" b="1" baseline="30000" dirty="0">
                          <a:solidFill>
                            <a:srgbClr val="002060"/>
                          </a:solidFill>
                          <a:latin typeface="+mn-lt"/>
                          <a:ea typeface="Times New Roman"/>
                          <a:cs typeface="Times New Roman"/>
                        </a:rPr>
                        <a:t>2</a:t>
                      </a:r>
                      <a:r>
                        <a:rPr lang="fr-FR" sz="1400" b="1" dirty="0">
                          <a:solidFill>
                            <a:srgbClr val="002060"/>
                          </a:solidFill>
                          <a:latin typeface="+mn-lt"/>
                          <a:ea typeface="Times New Roman"/>
                          <a:cs typeface="Times New Roman"/>
                        </a:rPr>
                        <a:t>)</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2"/>
                  </a:ext>
                </a:extLst>
              </a:tr>
              <a:tr h="763284">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du public</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5 000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9</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3"/>
                  </a:ext>
                </a:extLst>
              </a:tr>
              <a:tr h="988515">
                <a:tc>
                  <a:txBody>
                    <a:bodyPr/>
                    <a:lstStyle/>
                    <a:p>
                      <a:pPr algn="ctr">
                        <a:lnSpc>
                          <a:spcPct val="100000"/>
                        </a:lnSpc>
                        <a:spcAft>
                          <a:spcPts val="1000"/>
                        </a:spcAft>
                      </a:pPr>
                      <a:r>
                        <a:rPr lang="fr-FR" sz="1400" b="1" dirty="0">
                          <a:solidFill>
                            <a:srgbClr val="002060"/>
                          </a:solidFill>
                          <a:latin typeface="+mn-lt"/>
                          <a:ea typeface="Times New Roman"/>
                          <a:cs typeface="Times New Roman"/>
                        </a:rPr>
                        <a:t>Limites d'exposition professionnelle</a:t>
                      </a:r>
                      <a:endParaRPr lang="fr-FR" sz="1400" dirty="0">
                        <a:solidFill>
                          <a:srgbClr val="00206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10 000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500</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22.5</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gn="ctr">
                        <a:lnSpc>
                          <a:spcPct val="100000"/>
                        </a:lnSpc>
                        <a:spcAft>
                          <a:spcPts val="1000"/>
                        </a:spcAft>
                      </a:pPr>
                      <a:r>
                        <a:rPr lang="fr-FR" sz="1400" b="1" dirty="0">
                          <a:solidFill>
                            <a:srgbClr val="C00000"/>
                          </a:solidFill>
                          <a:latin typeface="+mn-lt"/>
                          <a:ea typeface="Times New Roman"/>
                          <a:cs typeface="Times New Roman"/>
                        </a:rPr>
                        <a:t>45</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tc>
                  <a:txBody>
                    <a:bodyPr/>
                    <a:lstStyle/>
                    <a:p>
                      <a:pPr>
                        <a:lnSpc>
                          <a:spcPct val="100000"/>
                        </a:lnSpc>
                        <a:spcAft>
                          <a:spcPts val="0"/>
                        </a:spcAft>
                      </a:pPr>
                      <a:r>
                        <a:rPr lang="fr-FR" sz="1400" b="1" dirty="0">
                          <a:solidFill>
                            <a:srgbClr val="C00000"/>
                          </a:solidFill>
                          <a:latin typeface="+mn-lt"/>
                          <a:ea typeface="Times New Roman"/>
                          <a:cs typeface="Times New Roman"/>
                        </a:rPr>
                        <a:t> </a:t>
                      </a:r>
                      <a:endParaRPr lang="fr-FR" sz="1400" dirty="0">
                        <a:solidFill>
                          <a:srgbClr val="C00000"/>
                        </a:solidFill>
                        <a:latin typeface="+mn-lt"/>
                        <a:ea typeface="Calibri"/>
                        <a:cs typeface="Times New Roman"/>
                      </a:endParaRPr>
                    </a:p>
                  </a:txBody>
                  <a:tcPr marL="47712" marR="47712" marT="47712" marB="47712">
                    <a:lnL>
                      <a:noFill/>
                    </a:lnL>
                    <a:lnR>
                      <a:noFill/>
                    </a:lnR>
                    <a:lnT>
                      <a:noFill/>
                    </a:lnT>
                    <a:lnB>
                      <a:noFill/>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411945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576" y="652422"/>
            <a:ext cx="6948264" cy="4705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179512" y="6091"/>
            <a:ext cx="8862406" cy="646331"/>
          </a:xfrm>
          <a:prstGeom prst="rect">
            <a:avLst/>
          </a:prstGeom>
        </p:spPr>
        <p:txBody>
          <a:bodyPr wrap="square">
            <a:spAutoFit/>
          </a:bodyPr>
          <a:lstStyle/>
          <a:p>
            <a:r>
              <a:rPr lang="fr-FR" altLang="fr-FR" dirty="0" smtClean="0">
                <a:solidFill>
                  <a:srgbClr val="000000"/>
                </a:solidFill>
                <a:cs typeface="Times New Roman" panose="02020603050405020304" pitchFamily="18" charset="0"/>
              </a:rPr>
              <a:t>La </a:t>
            </a:r>
            <a:r>
              <a:rPr lang="fr-FR" altLang="fr-FR" dirty="0">
                <a:solidFill>
                  <a:srgbClr val="000000"/>
                </a:solidFill>
                <a:cs typeface="Times New Roman" panose="02020603050405020304" pitchFamily="18" charset="0"/>
              </a:rPr>
              <a:t>figure </a:t>
            </a:r>
            <a:r>
              <a:rPr lang="fr-FR" altLang="fr-FR" dirty="0" smtClean="0">
                <a:solidFill>
                  <a:srgbClr val="000000"/>
                </a:solidFill>
                <a:cs typeface="Times New Roman" panose="02020603050405020304" pitchFamily="18" charset="0"/>
              </a:rPr>
              <a:t>ci-après montre  </a:t>
            </a:r>
            <a:r>
              <a:rPr lang="fr-FR" altLang="fr-FR" dirty="0">
                <a:solidFill>
                  <a:srgbClr val="000000"/>
                </a:solidFill>
                <a:cs typeface="Times New Roman" panose="02020603050405020304" pitchFamily="18" charset="0"/>
              </a:rPr>
              <a:t>la propagation de l’onde dans un plan vertical et les valeurs du champ électrique pour différentes distances.</a:t>
            </a:r>
            <a:endParaRPr lang="fr-FR" altLang="fr-FR" dirty="0">
              <a:latin typeface="Arial" panose="020B0604020202020204" pitchFamily="34" charset="0"/>
            </a:endParaRPr>
          </a:p>
        </p:txBody>
      </p:sp>
      <p:sp>
        <p:nvSpPr>
          <p:cNvPr id="5" name="Rectangle 4"/>
          <p:cNvSpPr/>
          <p:nvPr/>
        </p:nvSpPr>
        <p:spPr>
          <a:xfrm>
            <a:off x="107504" y="5426640"/>
            <a:ext cx="8928992" cy="738664"/>
          </a:xfrm>
          <a:prstGeom prst="rect">
            <a:avLst/>
          </a:prstGeom>
        </p:spPr>
        <p:txBody>
          <a:bodyPr wrap="square">
            <a:spAutoFit/>
          </a:bodyPr>
          <a:lstStyle/>
          <a:p>
            <a:r>
              <a:rPr lang="fr-FR" altLang="fr-FR" b="1" dirty="0" smtClean="0">
                <a:solidFill>
                  <a:srgbClr val="002060"/>
                </a:solidFill>
                <a:ea typeface="Calibri" panose="020F0502020204030204" pitchFamily="34" charset="0"/>
                <a:cs typeface="Times New Roman" panose="02020603050405020304" pitchFamily="18" charset="0"/>
              </a:rPr>
              <a:t>Les Stations </a:t>
            </a:r>
            <a:r>
              <a:rPr lang="fr-FR" altLang="fr-FR" b="1" dirty="0">
                <a:solidFill>
                  <a:srgbClr val="002060"/>
                </a:solidFill>
                <a:ea typeface="Calibri" panose="020F0502020204030204" pitchFamily="34" charset="0"/>
                <a:cs typeface="Times New Roman" panose="02020603050405020304" pitchFamily="18" charset="0"/>
              </a:rPr>
              <a:t>de base</a:t>
            </a:r>
            <a:r>
              <a:rPr lang="fr-FR" altLang="fr-FR" dirty="0">
                <a:solidFill>
                  <a:srgbClr val="002060"/>
                </a:solidFill>
                <a:ea typeface="Calibri" panose="020F0502020204030204" pitchFamily="34" charset="0"/>
                <a:cs typeface="Times New Roman" panose="02020603050405020304" pitchFamily="18" charset="0"/>
              </a:rPr>
              <a:t> </a:t>
            </a:r>
            <a:r>
              <a:rPr lang="fr-FR" altLang="fr-FR" dirty="0" smtClean="0">
                <a:solidFill>
                  <a:srgbClr val="002060"/>
                </a:solidFill>
                <a:ea typeface="Calibri" panose="020F0502020204030204" pitchFamily="34" charset="0"/>
                <a:cs typeface="Times New Roman" panose="02020603050405020304" pitchFamily="18" charset="0"/>
              </a:rPr>
              <a:t>transmettent </a:t>
            </a:r>
            <a:r>
              <a:rPr lang="fr-FR" altLang="fr-FR" dirty="0">
                <a:solidFill>
                  <a:srgbClr val="002060"/>
                </a:solidFill>
                <a:ea typeface="Calibri" panose="020F0502020204030204" pitchFamily="34" charset="0"/>
                <a:cs typeface="Times New Roman" panose="02020603050405020304" pitchFamily="18" charset="0"/>
              </a:rPr>
              <a:t>avec une puissance pouvant aller de quelques watts à plus de </a:t>
            </a:r>
            <a:r>
              <a:rPr lang="fr-FR" altLang="fr-FR" sz="2400" b="1" u="sng" dirty="0">
                <a:solidFill>
                  <a:srgbClr val="FF0000"/>
                </a:solidFill>
                <a:ea typeface="Calibri" panose="020F0502020204030204" pitchFamily="34" charset="0"/>
                <a:cs typeface="Times New Roman" panose="02020603050405020304" pitchFamily="18" charset="0"/>
              </a:rPr>
              <a:t>100 watts</a:t>
            </a:r>
            <a:r>
              <a:rPr lang="fr-FR" altLang="fr-FR" dirty="0">
                <a:solidFill>
                  <a:srgbClr val="002060"/>
                </a:solidFill>
                <a:ea typeface="Calibri" panose="020F0502020204030204" pitchFamily="34" charset="0"/>
                <a:cs typeface="Times New Roman" panose="02020603050405020304" pitchFamily="18" charset="0"/>
              </a:rPr>
              <a:t>, selon la taille de la région ou « cellule » qu'elles desservent. </a:t>
            </a:r>
          </a:p>
        </p:txBody>
      </p:sp>
      <p:sp>
        <p:nvSpPr>
          <p:cNvPr id="4" name="Rectangle 3"/>
          <p:cNvSpPr/>
          <p:nvPr/>
        </p:nvSpPr>
        <p:spPr>
          <a:xfrm>
            <a:off x="0" y="6239053"/>
            <a:ext cx="9144000" cy="646331"/>
          </a:xfrm>
          <a:prstGeom prst="rect">
            <a:avLst/>
          </a:prstGeom>
        </p:spPr>
        <p:txBody>
          <a:bodyPr wrap="square">
            <a:spAutoFit/>
          </a:bodyPr>
          <a:lstStyle/>
          <a:p>
            <a:r>
              <a:rPr lang="fr-FR" altLang="fr-FR" dirty="0" smtClean="0">
                <a:solidFill>
                  <a:srgbClr val="FF0000"/>
                </a:solidFill>
                <a:ea typeface="Calibri" panose="020F0502020204030204" pitchFamily="34" charset="0"/>
                <a:cs typeface="Times New Roman" panose="02020603050405020304" pitchFamily="18" charset="0"/>
              </a:rPr>
              <a:t>*</a:t>
            </a:r>
            <a:r>
              <a:rPr lang="fr-FR" altLang="fr-FR" dirty="0" smtClean="0">
                <a:solidFill>
                  <a:srgbClr val="161616"/>
                </a:solidFill>
                <a:ea typeface="Calibri" panose="020F0502020204030204" pitchFamily="34" charset="0"/>
                <a:cs typeface="Times New Roman" panose="02020603050405020304" pitchFamily="18" charset="0"/>
              </a:rPr>
              <a:t>Les bandes </a:t>
            </a:r>
            <a:r>
              <a:rPr lang="fr-FR" altLang="fr-FR" dirty="0">
                <a:solidFill>
                  <a:srgbClr val="161616"/>
                </a:solidFill>
                <a:ea typeface="Calibri" panose="020F0502020204030204" pitchFamily="34" charset="0"/>
                <a:cs typeface="Times New Roman" panose="02020603050405020304" pitchFamily="18" charset="0"/>
              </a:rPr>
              <a:t>de fréquence </a:t>
            </a:r>
            <a:r>
              <a:rPr lang="fr-FR" altLang="fr-FR" dirty="0" smtClean="0">
                <a:solidFill>
                  <a:srgbClr val="161616"/>
                </a:solidFill>
                <a:ea typeface="Calibri" panose="020F0502020204030204" pitchFamily="34" charset="0"/>
                <a:cs typeface="Times New Roman" panose="02020603050405020304" pitchFamily="18" charset="0"/>
              </a:rPr>
              <a:t>allouées </a:t>
            </a:r>
            <a:r>
              <a:rPr lang="fr-FR" altLang="fr-FR" dirty="0">
                <a:solidFill>
                  <a:srgbClr val="161616"/>
                </a:solidFill>
                <a:ea typeface="Calibri" panose="020F0502020204030204" pitchFamily="34" charset="0"/>
                <a:cs typeface="Times New Roman" panose="02020603050405020304" pitchFamily="18" charset="0"/>
              </a:rPr>
              <a:t>sont respectivement autour de </a:t>
            </a:r>
            <a:r>
              <a:rPr lang="fr-FR" altLang="fr-FR" b="1" dirty="0">
                <a:solidFill>
                  <a:srgbClr val="C00000"/>
                </a:solidFill>
                <a:ea typeface="Calibri" panose="020F0502020204030204" pitchFamily="34" charset="0"/>
                <a:cs typeface="Times New Roman" panose="02020603050405020304" pitchFamily="18" charset="0"/>
              </a:rPr>
              <a:t>900 </a:t>
            </a:r>
            <a:r>
              <a:rPr lang="fr-FR" altLang="fr-FR" b="1" dirty="0" smtClean="0">
                <a:solidFill>
                  <a:srgbClr val="C00000"/>
                </a:solidFill>
                <a:ea typeface="Calibri" panose="020F0502020204030204" pitchFamily="34" charset="0"/>
                <a:cs typeface="Times New Roman" panose="02020603050405020304" pitchFamily="18" charset="0"/>
              </a:rPr>
              <a:t>MHz (GSM) </a:t>
            </a:r>
            <a:r>
              <a:rPr lang="fr-FR" altLang="fr-FR" b="1" dirty="0">
                <a:solidFill>
                  <a:srgbClr val="C00000"/>
                </a:solidFill>
                <a:ea typeface="Calibri" panose="020F0502020204030204" pitchFamily="34" charset="0"/>
                <a:cs typeface="Times New Roman" panose="02020603050405020304" pitchFamily="18" charset="0"/>
              </a:rPr>
              <a:t>et </a:t>
            </a:r>
            <a:r>
              <a:rPr lang="fr-FR" altLang="fr-FR" b="1" dirty="0" smtClean="0">
                <a:solidFill>
                  <a:srgbClr val="C00000"/>
                </a:solidFill>
                <a:ea typeface="Calibri" panose="020F0502020204030204" pitchFamily="34" charset="0"/>
                <a:cs typeface="Times New Roman" panose="02020603050405020304" pitchFamily="18" charset="0"/>
              </a:rPr>
              <a:t>1800MHz (DCS)</a:t>
            </a:r>
            <a:r>
              <a:rPr lang="fr-FR" altLang="fr-FR" dirty="0" smtClean="0">
                <a:solidFill>
                  <a:srgbClr val="161616"/>
                </a:solidFill>
                <a:ea typeface="Calibri" panose="020F0502020204030204" pitchFamily="34" charset="0"/>
                <a:cs typeface="Times New Roman" panose="02020603050405020304" pitchFamily="18" charset="0"/>
              </a:rPr>
              <a:t>, </a:t>
            </a:r>
            <a:r>
              <a:rPr lang="fr-FR" altLang="fr-FR" dirty="0">
                <a:solidFill>
                  <a:srgbClr val="161616"/>
                </a:solidFill>
                <a:ea typeface="Calibri" panose="020F0502020204030204" pitchFamily="34" charset="0"/>
                <a:cs typeface="Times New Roman" panose="02020603050405020304" pitchFamily="18" charset="0"/>
              </a:rPr>
              <a:t>et la puissance maximale d'émission du portable </a:t>
            </a:r>
            <a:r>
              <a:rPr lang="fr-FR" altLang="fr-FR" dirty="0" smtClean="0">
                <a:solidFill>
                  <a:srgbClr val="161616"/>
                </a:solidFill>
                <a:ea typeface="Calibri" panose="020F0502020204030204" pitchFamily="34" charset="0"/>
                <a:cs typeface="Times New Roman" panose="02020603050405020304" pitchFamily="18" charset="0"/>
              </a:rPr>
              <a:t>est </a:t>
            </a:r>
            <a:r>
              <a:rPr lang="fr-FR" altLang="fr-FR" dirty="0">
                <a:solidFill>
                  <a:srgbClr val="161616"/>
                </a:solidFill>
                <a:ea typeface="Calibri" panose="020F0502020204030204" pitchFamily="34" charset="0"/>
                <a:cs typeface="Times New Roman" panose="02020603050405020304" pitchFamily="18" charset="0"/>
              </a:rPr>
              <a:t>respectivement </a:t>
            </a:r>
            <a:r>
              <a:rPr lang="fr-FR" altLang="fr-FR" b="1" dirty="0">
                <a:solidFill>
                  <a:srgbClr val="C00000"/>
                </a:solidFill>
                <a:ea typeface="Calibri" panose="020F0502020204030204" pitchFamily="34" charset="0"/>
                <a:cs typeface="Times New Roman" panose="02020603050405020304" pitchFamily="18" charset="0"/>
              </a:rPr>
              <a:t>2 W et 1 W.</a:t>
            </a:r>
          </a:p>
        </p:txBody>
      </p:sp>
    </p:spTree>
    <p:extLst>
      <p:ext uri="{BB962C8B-B14F-4D97-AF65-F5344CB8AC3E}">
        <p14:creationId xmlns:p14="http://schemas.microsoft.com/office/powerpoint/2010/main" val="3353143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215008" y="116632"/>
            <a:ext cx="8928992"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fr-FR" altLang="fr-FR" dirty="0">
                <a:solidFill>
                  <a:srgbClr val="000000"/>
                </a:solidFill>
                <a:latin typeface="+mj-lt"/>
                <a:cs typeface="Times New Roman" panose="02020603050405020304" pitchFamily="18" charset="0"/>
              </a:rPr>
              <a:t>Si on compare les téléphones portables et les stations de base qui sont des sources Pour des ondes RF horizontale on trouve que :</a:t>
            </a:r>
          </a:p>
          <a:p>
            <a:endParaRPr lang="fr-FR" altLang="fr-FR" dirty="0">
              <a:solidFill>
                <a:srgbClr val="000000"/>
              </a:solidFill>
              <a:latin typeface="+mj-lt"/>
              <a:cs typeface="Times New Roman" panose="02020603050405020304" pitchFamily="18" charset="0"/>
            </a:endParaRPr>
          </a:p>
          <a:p>
            <a:r>
              <a:rPr lang="fr-FR" altLang="fr-FR" dirty="0">
                <a:solidFill>
                  <a:srgbClr val="FF0000"/>
                </a:solidFill>
                <a:latin typeface="+mj-lt"/>
                <a:cs typeface="Times New Roman" panose="02020603050405020304" pitchFamily="18" charset="0"/>
              </a:rPr>
              <a:t>*</a:t>
            </a:r>
            <a:r>
              <a:rPr lang="fr-FR" altLang="fr-FR" dirty="0">
                <a:solidFill>
                  <a:srgbClr val="000000"/>
                </a:solidFill>
                <a:latin typeface="+mj-lt"/>
                <a:cs typeface="Times New Roman" panose="02020603050405020304" pitchFamily="18" charset="0"/>
              </a:rPr>
              <a:t>les combinés de téléphone mobiles sont des transmetteurs de RF de </a:t>
            </a:r>
            <a:r>
              <a:rPr lang="fr-FR" altLang="fr-FR" b="1" dirty="0">
                <a:solidFill>
                  <a:srgbClr val="000000"/>
                </a:solidFill>
                <a:latin typeface="+mj-lt"/>
                <a:cs typeface="Times New Roman" panose="02020603050405020304" pitchFamily="18" charset="0"/>
              </a:rPr>
              <a:t>faible énergie</a:t>
            </a:r>
            <a:r>
              <a:rPr lang="fr-FR" altLang="fr-FR" dirty="0">
                <a:solidFill>
                  <a:srgbClr val="000000"/>
                </a:solidFill>
                <a:latin typeface="+mj-lt"/>
                <a:cs typeface="Times New Roman" panose="02020603050405020304" pitchFamily="18" charset="0"/>
              </a:rPr>
              <a:t>, l'émission maximale se situant entre </a:t>
            </a:r>
            <a:r>
              <a:rPr lang="fr-FR" altLang="fr-FR" b="1" dirty="0">
                <a:solidFill>
                  <a:srgbClr val="FF0000"/>
                </a:solidFill>
                <a:latin typeface="+mj-lt"/>
                <a:cs typeface="Times New Roman" panose="02020603050405020304" pitchFamily="18" charset="0"/>
              </a:rPr>
              <a:t>0,2 et 0,6 watts</a:t>
            </a:r>
            <a:r>
              <a:rPr lang="fr-FR" altLang="fr-FR" dirty="0">
                <a:solidFill>
                  <a:srgbClr val="000000"/>
                </a:solidFill>
                <a:latin typeface="+mj-lt"/>
                <a:cs typeface="Times New Roman" panose="02020603050405020304" pitchFamily="18" charset="0"/>
              </a:rPr>
              <a:t>. </a:t>
            </a:r>
          </a:p>
          <a:p>
            <a:endParaRPr lang="fr-FR" altLang="fr-FR" dirty="0">
              <a:solidFill>
                <a:srgbClr val="000000"/>
              </a:solidFill>
              <a:latin typeface="+mj-lt"/>
              <a:cs typeface="Times New Roman" panose="02020603050405020304" pitchFamily="18" charset="0"/>
            </a:endParaRPr>
          </a:p>
          <a:p>
            <a:r>
              <a:rPr lang="fr-FR" altLang="fr-FR" dirty="0">
                <a:solidFill>
                  <a:srgbClr val="FF0000"/>
                </a:solidFill>
                <a:latin typeface="+mj-lt"/>
                <a:cs typeface="Times New Roman" panose="02020603050405020304" pitchFamily="18" charset="0"/>
              </a:rPr>
              <a:t>*</a:t>
            </a:r>
            <a:r>
              <a:rPr lang="fr-FR" altLang="fr-FR" dirty="0">
                <a:solidFill>
                  <a:srgbClr val="000000"/>
                </a:solidFill>
                <a:latin typeface="+mj-lt"/>
                <a:cs typeface="Times New Roman" panose="02020603050405020304" pitchFamily="18" charset="0"/>
              </a:rPr>
              <a:t>D'autres types de transmetteurs, comme l’émetteurs-récepteurs radio portatif peuvent émettre </a:t>
            </a:r>
            <a:r>
              <a:rPr lang="fr-FR" altLang="fr-FR" b="1" dirty="0">
                <a:solidFill>
                  <a:srgbClr val="FF0000"/>
                </a:solidFill>
                <a:latin typeface="+mj-lt"/>
                <a:cs typeface="Times New Roman" panose="02020603050405020304" pitchFamily="18" charset="0"/>
              </a:rPr>
              <a:t>10 watts ou plus</a:t>
            </a:r>
            <a:r>
              <a:rPr lang="fr-FR" altLang="fr-FR" dirty="0">
                <a:solidFill>
                  <a:srgbClr val="000000"/>
                </a:solidFill>
                <a:latin typeface="+mj-lt"/>
                <a:cs typeface="Times New Roman" panose="02020603050405020304" pitchFamily="18" charset="0"/>
              </a:rPr>
              <a:t>. </a:t>
            </a:r>
          </a:p>
          <a:p>
            <a:endParaRPr lang="fr-FR" altLang="fr-FR" dirty="0">
              <a:solidFill>
                <a:srgbClr val="000000"/>
              </a:solidFill>
              <a:latin typeface="+mj-lt"/>
              <a:cs typeface="Times New Roman" panose="02020603050405020304" pitchFamily="18" charset="0"/>
            </a:endParaRPr>
          </a:p>
          <a:p>
            <a:r>
              <a:rPr lang="fr-FR" altLang="fr-FR" dirty="0">
                <a:solidFill>
                  <a:srgbClr val="FF0000"/>
                </a:solidFill>
                <a:latin typeface="+mj-lt"/>
                <a:cs typeface="Times New Roman" panose="02020603050405020304" pitchFamily="18" charset="0"/>
              </a:rPr>
              <a:t>*</a:t>
            </a:r>
            <a:r>
              <a:rPr lang="fr-FR" altLang="fr-FR" dirty="0">
                <a:solidFill>
                  <a:srgbClr val="000000"/>
                </a:solidFill>
                <a:latin typeface="+mj-lt"/>
                <a:cs typeface="Times New Roman" panose="02020603050405020304" pitchFamily="18" charset="0"/>
              </a:rPr>
              <a:t>La puissance du champ RF (et donc l'exposition d'un utilisateur) diminue rapidement avec la distance</a:t>
            </a:r>
            <a:r>
              <a:rPr lang="fr-FR" altLang="fr-FR" dirty="0" smtClean="0">
                <a:solidFill>
                  <a:srgbClr val="000000"/>
                </a:solidFill>
                <a:latin typeface="+mj-lt"/>
                <a:cs typeface="Times New Roman" panose="02020603050405020304" pitchFamily="18" charset="0"/>
              </a:rPr>
              <a:t>.</a:t>
            </a:r>
            <a:endParaRPr lang="fr-FR" altLang="fr-FR" dirty="0">
              <a:solidFill>
                <a:srgbClr val="000000"/>
              </a:solidFill>
              <a:latin typeface="+mj-lt"/>
              <a:cs typeface="Times New Roman" panose="02020603050405020304" pitchFamily="18" charset="0"/>
            </a:endParaRPr>
          </a:p>
        </p:txBody>
      </p:sp>
      <p:sp>
        <p:nvSpPr>
          <p:cNvPr id="4" name="Rectangle 3"/>
          <p:cNvSpPr/>
          <p:nvPr/>
        </p:nvSpPr>
        <p:spPr>
          <a:xfrm>
            <a:off x="107504" y="3717032"/>
            <a:ext cx="8964488" cy="1047979"/>
          </a:xfrm>
          <a:prstGeom prst="rect">
            <a:avLst/>
          </a:prstGeom>
          <a:ln>
            <a:solidFill>
              <a:srgbClr val="FF0000"/>
            </a:solidFill>
          </a:ln>
        </p:spPr>
        <p:txBody>
          <a:bodyPr wrap="square">
            <a:spAutoFit/>
          </a:bodyPr>
          <a:lstStyle/>
          <a:p>
            <a:pPr marL="342900" lvl="0" indent="-342900" algn="just">
              <a:lnSpc>
                <a:spcPct val="115000"/>
              </a:lnSpc>
              <a:spcAft>
                <a:spcPts val="0"/>
              </a:spcAft>
              <a:buFont typeface="Symbol" panose="05050102010706020507" pitchFamily="18" charset="2"/>
              <a:buChar char=""/>
            </a:pPr>
            <a:r>
              <a:rPr lang="fr-FR" b="1" dirty="0" smtClean="0">
                <a:ea typeface="Calibri" panose="020F0502020204030204" pitchFamily="34" charset="0"/>
                <a:cs typeface="Arial" panose="020B0604020202020204" pitchFamily="34" charset="0"/>
              </a:rPr>
              <a:t>L'utilisation </a:t>
            </a:r>
            <a:r>
              <a:rPr lang="fr-FR" b="1" dirty="0">
                <a:ea typeface="Calibri" panose="020F0502020204030204" pitchFamily="34" charset="0"/>
                <a:cs typeface="Arial" panose="020B0604020202020204" pitchFamily="34" charset="0"/>
              </a:rPr>
              <a:t>d'un combiné téléphonique situé </a:t>
            </a:r>
            <a:r>
              <a:rPr lang="fr-FR" b="1" dirty="0">
                <a:solidFill>
                  <a:srgbClr val="2B229E"/>
                </a:solidFill>
                <a:ea typeface="Calibri" panose="020F0502020204030204" pitchFamily="34" charset="0"/>
                <a:cs typeface="Arial" panose="020B0604020202020204" pitchFamily="34" charset="0"/>
              </a:rPr>
              <a:t>à des dizaines de centimètres de la tête  </a:t>
            </a:r>
            <a:r>
              <a:rPr lang="fr-FR" b="1" dirty="0">
                <a:ea typeface="Calibri" panose="020F0502020204030204" pitchFamily="34" charset="0"/>
                <a:cs typeface="Arial" panose="020B0604020202020204" pitchFamily="34" charset="0"/>
              </a:rPr>
              <a:t>(</a:t>
            </a:r>
            <a:r>
              <a:rPr lang="fr-FR" b="1" dirty="0">
                <a:solidFill>
                  <a:srgbClr val="FF0000"/>
                </a:solidFill>
                <a:ea typeface="Calibri" panose="020F0502020204030204" pitchFamily="34" charset="0"/>
                <a:cs typeface="Arial" panose="020B0604020202020204" pitchFamily="34" charset="0"/>
              </a:rPr>
              <a:t>recours à un système  mains libres</a:t>
            </a:r>
            <a:r>
              <a:rPr lang="fr-FR" b="1" dirty="0">
                <a:ea typeface="Calibri" panose="020F0502020204030204" pitchFamily="34" charset="0"/>
                <a:cs typeface="Arial" panose="020B0604020202020204" pitchFamily="34" charset="0"/>
              </a:rPr>
              <a:t>) </a:t>
            </a:r>
            <a:r>
              <a:rPr lang="fr-FR" b="1" dirty="0" smtClean="0">
                <a:ea typeface="Calibri" panose="020F0502020204030204" pitchFamily="34" charset="0"/>
                <a:cs typeface="Arial" panose="020B0604020202020204" pitchFamily="34" charset="0"/>
              </a:rPr>
              <a:t>expose l’utilisateur  à une puissance du champ RF </a:t>
            </a:r>
            <a:r>
              <a:rPr lang="fr-FR" b="1" dirty="0">
                <a:ea typeface="Calibri" panose="020F0502020204030204" pitchFamily="34" charset="0"/>
                <a:cs typeface="Arial" panose="020B0604020202020204" pitchFamily="34" charset="0"/>
              </a:rPr>
              <a:t>beaucoup plus basse que pour quelqu'un qui place le combiné près de sa tête ;</a:t>
            </a:r>
          </a:p>
        </p:txBody>
      </p:sp>
    </p:spTree>
    <p:extLst>
      <p:ext uri="{BB962C8B-B14F-4D97-AF65-F5344CB8AC3E}">
        <p14:creationId xmlns:p14="http://schemas.microsoft.com/office/powerpoint/2010/main" val="4122558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4"/>
          <p:cNvSpPr>
            <a:spLocks noChangeArrowheads="1"/>
          </p:cNvSpPr>
          <p:nvPr/>
        </p:nvSpPr>
        <p:spPr bwMode="auto">
          <a:xfrm>
            <a:off x="250825" y="260350"/>
            <a:ext cx="864235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fr-FR" altLang="fr-FR" sz="2800" b="1" u="sng">
              <a:solidFill>
                <a:srgbClr val="000000"/>
              </a:solidFill>
            </a:endParaRPr>
          </a:p>
        </p:txBody>
      </p:sp>
      <p:sp>
        <p:nvSpPr>
          <p:cNvPr id="15363" name="Rectangle 5"/>
          <p:cNvSpPr>
            <a:spLocks noChangeArrowheads="1"/>
          </p:cNvSpPr>
          <p:nvPr/>
        </p:nvSpPr>
        <p:spPr bwMode="auto">
          <a:xfrm>
            <a:off x="323850" y="981075"/>
            <a:ext cx="8496300" cy="561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buClr>
                <a:schemeClr val="hlink"/>
              </a:buClr>
              <a:buSzPct val="60000"/>
              <a:buFont typeface="Wingdings" panose="05000000000000000000" pitchFamily="2" charset="2"/>
              <a:buNone/>
            </a:pPr>
            <a:endParaRPr lang="fr-FR" altLang="fr-FR" sz="3600">
              <a:solidFill>
                <a:srgbClr val="000000"/>
              </a:solidFill>
            </a:endParaRPr>
          </a:p>
        </p:txBody>
      </p:sp>
      <p:graphicFrame>
        <p:nvGraphicFramePr>
          <p:cNvPr id="7" name="Tableau 6"/>
          <p:cNvGraphicFramePr>
            <a:graphicFrameLocks noGrp="1"/>
          </p:cNvGraphicFramePr>
          <p:nvPr/>
        </p:nvGraphicFramePr>
        <p:xfrm>
          <a:off x="785813" y="1928813"/>
          <a:ext cx="6286500" cy="4786812"/>
        </p:xfrm>
        <a:graphic>
          <a:graphicData uri="http://schemas.openxmlformats.org/drawingml/2006/table">
            <a:tbl>
              <a:tblPr/>
              <a:tblGrid>
                <a:gridCol w="3143250">
                  <a:extLst>
                    <a:ext uri="{9D8B030D-6E8A-4147-A177-3AD203B41FA5}">
                      <a16:colId xmlns:a16="http://schemas.microsoft.com/office/drawing/2014/main" val="20000"/>
                    </a:ext>
                  </a:extLst>
                </a:gridCol>
                <a:gridCol w="3143250">
                  <a:extLst>
                    <a:ext uri="{9D8B030D-6E8A-4147-A177-3AD203B41FA5}">
                      <a16:colId xmlns:a16="http://schemas.microsoft.com/office/drawing/2014/main" val="20001"/>
                    </a:ext>
                  </a:extLst>
                </a:gridCol>
              </a:tblGrid>
              <a:tr h="688004">
                <a:tc>
                  <a:txBody>
                    <a:bodyPr/>
                    <a:lstStyle/>
                    <a:p>
                      <a:pPr algn="ctr">
                        <a:lnSpc>
                          <a:spcPct val="115000"/>
                        </a:lnSpc>
                        <a:spcAft>
                          <a:spcPts val="0"/>
                        </a:spcAft>
                      </a:pPr>
                      <a:r>
                        <a:rPr lang="fr-FR" sz="1800" dirty="0">
                          <a:solidFill>
                            <a:srgbClr val="000000"/>
                          </a:solidFill>
                          <a:latin typeface="Verdana"/>
                          <a:ea typeface="Times New Roman"/>
                          <a:cs typeface="Times New Roman"/>
                        </a:rPr>
                        <a:t>Appareil électrique</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dirty="0">
                          <a:solidFill>
                            <a:srgbClr val="000000"/>
                          </a:solidFill>
                          <a:latin typeface="Verdana"/>
                          <a:ea typeface="Times New Roman"/>
                          <a:cs typeface="Times New Roman"/>
                        </a:rPr>
                        <a:t>Intensité du champ électrique ( V/m)</a:t>
                      </a:r>
                      <a:endParaRPr lang="fr-FR" sz="1800" dirty="0">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0"/>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Récepteur stéréo</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180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1"/>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Fer à repasser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120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2"/>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Réfrigérateur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120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3"/>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Mixeur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100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4"/>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Grille-pain</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80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5"/>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Sèche-cheveux</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80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6"/>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Téléviseur couleur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60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7"/>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Machine à café</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60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8"/>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Aspirateur</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50</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09"/>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Four électrique</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8</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10"/>
                  </a:ext>
                </a:extLst>
              </a:tr>
              <a:tr h="372573">
                <a:tc>
                  <a:txBody>
                    <a:bodyPr/>
                    <a:lstStyle/>
                    <a:p>
                      <a:pPr>
                        <a:lnSpc>
                          <a:spcPct val="115000"/>
                        </a:lnSpc>
                        <a:spcAft>
                          <a:spcPts val="0"/>
                        </a:spcAft>
                      </a:pPr>
                      <a:r>
                        <a:rPr lang="fr-FR" sz="1800" dirty="0">
                          <a:solidFill>
                            <a:srgbClr val="000000"/>
                          </a:solidFill>
                          <a:latin typeface="Verdana"/>
                          <a:ea typeface="Times New Roman"/>
                          <a:cs typeface="Times New Roman"/>
                        </a:rPr>
                        <a:t>Ampoule électrique</a:t>
                      </a:r>
                      <a:endParaRPr lang="fr-FR" sz="1800" dirty="0">
                        <a:latin typeface="Calibri"/>
                        <a:ea typeface="Calibri"/>
                        <a:cs typeface="Times New Roman"/>
                      </a:endParaRPr>
                    </a:p>
                  </a:txBody>
                  <a:tcPr marL="28575" marR="28575" marT="28572" marB="28572">
                    <a:lnL>
                      <a:noFill/>
                    </a:lnL>
                    <a:lnR>
                      <a:noFill/>
                    </a:lnR>
                    <a:lnT>
                      <a:noFill/>
                    </a:lnT>
                    <a:lnB>
                      <a:noFill/>
                    </a:lnB>
                  </a:tcPr>
                </a:tc>
                <a:tc>
                  <a:txBody>
                    <a:bodyPr/>
                    <a:lstStyle/>
                    <a:p>
                      <a:pPr algn="ctr">
                        <a:lnSpc>
                          <a:spcPct val="115000"/>
                        </a:lnSpc>
                        <a:spcAft>
                          <a:spcPts val="0"/>
                        </a:spcAft>
                      </a:pPr>
                      <a:r>
                        <a:rPr lang="fr-FR" sz="1800" b="1" dirty="0">
                          <a:solidFill>
                            <a:srgbClr val="C00000"/>
                          </a:solidFill>
                          <a:latin typeface="Verdana"/>
                          <a:ea typeface="Times New Roman"/>
                          <a:cs typeface="Times New Roman"/>
                        </a:rPr>
                        <a:t>5</a:t>
                      </a:r>
                      <a:endParaRPr lang="fr-FR" sz="1800" b="1" dirty="0">
                        <a:solidFill>
                          <a:srgbClr val="C00000"/>
                        </a:solidFill>
                        <a:latin typeface="Calibri"/>
                        <a:ea typeface="Calibri"/>
                        <a:cs typeface="Times New Roman"/>
                      </a:endParaRPr>
                    </a:p>
                  </a:txBody>
                  <a:tcPr marL="28575" marR="28575" marT="28572" marB="28572">
                    <a:lnL>
                      <a:noFill/>
                    </a:lnL>
                    <a:lnR>
                      <a:noFill/>
                    </a:lnR>
                    <a:lnT>
                      <a:noFill/>
                    </a:lnT>
                    <a:lnB>
                      <a:noFill/>
                    </a:lnB>
                  </a:tcPr>
                </a:tc>
                <a:extLst>
                  <a:ext uri="{0D108BD9-81ED-4DB2-BD59-A6C34878D82A}">
                    <a16:rowId xmlns:a16="http://schemas.microsoft.com/office/drawing/2014/main" val="10011"/>
                  </a:ext>
                </a:extLst>
              </a:tr>
            </a:tbl>
          </a:graphicData>
        </a:graphic>
      </p:graphicFrame>
      <p:sp>
        <p:nvSpPr>
          <p:cNvPr id="15389" name="Rectangle 7"/>
          <p:cNvSpPr>
            <a:spLocks noChangeArrowheads="1"/>
          </p:cNvSpPr>
          <p:nvPr/>
        </p:nvSpPr>
        <p:spPr bwMode="auto">
          <a:xfrm>
            <a:off x="0" y="338206"/>
            <a:ext cx="9144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tabLst>
                <a:tab pos="630238" algn="l"/>
              </a:tabLst>
              <a:defRPr>
                <a:solidFill>
                  <a:schemeClr val="tx1"/>
                </a:solidFill>
                <a:latin typeface="Times New Roman" panose="02020603050405020304" pitchFamily="18" charset="0"/>
              </a:defRPr>
            </a:lvl1pPr>
            <a:lvl2pPr marL="742950" indent="-285750" eaLnBrk="0" hangingPunct="0">
              <a:tabLst>
                <a:tab pos="630238" algn="l"/>
              </a:tabLst>
              <a:defRPr>
                <a:solidFill>
                  <a:schemeClr val="tx1"/>
                </a:solidFill>
                <a:latin typeface="Times New Roman" panose="02020603050405020304" pitchFamily="18" charset="0"/>
              </a:defRPr>
            </a:lvl2pPr>
            <a:lvl3pPr marL="1143000" indent="-228600" eaLnBrk="0" hangingPunct="0">
              <a:tabLst>
                <a:tab pos="630238" algn="l"/>
              </a:tabLst>
              <a:defRPr>
                <a:solidFill>
                  <a:schemeClr val="tx1"/>
                </a:solidFill>
                <a:latin typeface="Times New Roman" panose="02020603050405020304" pitchFamily="18" charset="0"/>
              </a:defRPr>
            </a:lvl3pPr>
            <a:lvl4pPr marL="1600200" indent="-228600" eaLnBrk="0" hangingPunct="0">
              <a:tabLst>
                <a:tab pos="630238" algn="l"/>
              </a:tabLst>
              <a:defRPr>
                <a:solidFill>
                  <a:schemeClr val="tx1"/>
                </a:solidFill>
                <a:latin typeface="Times New Roman" panose="02020603050405020304" pitchFamily="18" charset="0"/>
              </a:defRPr>
            </a:lvl4pPr>
            <a:lvl5pPr marL="2057400" indent="-228600" eaLnBrk="0" hangingPunct="0">
              <a:tabLst>
                <a:tab pos="630238" algn="l"/>
              </a:tabLst>
              <a:defRPr>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9pPr>
          </a:lstStyle>
          <a:p>
            <a:pPr eaLnBrk="1" hangingPunct="1"/>
            <a:r>
              <a:rPr lang="fr-FR" altLang="fr-FR" sz="2000" b="1" dirty="0">
                <a:solidFill>
                  <a:srgbClr val="002060"/>
                </a:solidFill>
                <a:latin typeface="Arial" panose="020B0604020202020204" pitchFamily="34" charset="0"/>
                <a:ea typeface="Calibri" panose="020F0502020204030204" pitchFamily="34" charset="0"/>
                <a:cs typeface="Times New Roman" panose="02020603050405020304" pitchFamily="18" charset="0"/>
              </a:rPr>
              <a:t>Valeurs caractéristiques de l'intensité du champ électrique mesurées à proximité d'appareils ménagers (à 30 cm de distance</a:t>
            </a:r>
            <a:r>
              <a:rPr lang="fr-FR" altLang="fr-FR" sz="2000" b="1" dirty="0" smtClean="0">
                <a:solidFill>
                  <a:srgbClr val="002060"/>
                </a:solidFill>
                <a:latin typeface="Arial" panose="020B0604020202020204" pitchFamily="34" charset="0"/>
                <a:ea typeface="Calibri" panose="020F0502020204030204" pitchFamily="34" charset="0"/>
                <a:cs typeface="Times New Roman" panose="02020603050405020304" pitchFamily="18" charset="0"/>
              </a:rPr>
              <a:t>)</a:t>
            </a:r>
            <a:endParaRPr lang="fr-FR" altLang="fr-FR" sz="2000" dirty="0">
              <a:solidFill>
                <a:srgbClr val="002060"/>
              </a:solidFill>
              <a:latin typeface="Arial" panose="020B060402020202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43498409"/>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6"/>
          <p:cNvSpPr>
            <a:spLocks noChangeArrowheads="1"/>
          </p:cNvSpPr>
          <p:nvPr/>
        </p:nvSpPr>
        <p:spPr bwMode="auto">
          <a:xfrm>
            <a:off x="323850" y="260350"/>
            <a:ext cx="8424863"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endParaRPr lang="fr-FR" altLang="fr-FR" sz="2800" b="1" u="sng">
              <a:solidFill>
                <a:srgbClr val="000000"/>
              </a:solidFill>
            </a:endParaRPr>
          </a:p>
        </p:txBody>
      </p:sp>
      <p:graphicFrame>
        <p:nvGraphicFramePr>
          <p:cNvPr id="13373" name="Group 61"/>
          <p:cNvGraphicFramePr>
            <a:graphicFrameLocks noGrp="1"/>
          </p:cNvGraphicFramePr>
          <p:nvPr/>
        </p:nvGraphicFramePr>
        <p:xfrm>
          <a:off x="464343" y="664529"/>
          <a:ext cx="8143875" cy="5034628"/>
        </p:xfrm>
        <a:graphic>
          <a:graphicData uri="http://schemas.openxmlformats.org/drawingml/2006/table">
            <a:tbl>
              <a:tblPr/>
              <a:tblGrid>
                <a:gridCol w="2555875">
                  <a:extLst>
                    <a:ext uri="{9D8B030D-6E8A-4147-A177-3AD203B41FA5}">
                      <a16:colId xmlns:a16="http://schemas.microsoft.com/office/drawing/2014/main" val="20000"/>
                    </a:ext>
                  </a:extLst>
                </a:gridCol>
                <a:gridCol w="1885950">
                  <a:extLst>
                    <a:ext uri="{9D8B030D-6E8A-4147-A177-3AD203B41FA5}">
                      <a16:colId xmlns:a16="http://schemas.microsoft.com/office/drawing/2014/main" val="20001"/>
                    </a:ext>
                  </a:extLst>
                </a:gridCol>
                <a:gridCol w="2001838">
                  <a:extLst>
                    <a:ext uri="{9D8B030D-6E8A-4147-A177-3AD203B41FA5}">
                      <a16:colId xmlns:a16="http://schemas.microsoft.com/office/drawing/2014/main" val="20002"/>
                    </a:ext>
                  </a:extLst>
                </a:gridCol>
                <a:gridCol w="1700212">
                  <a:extLst>
                    <a:ext uri="{9D8B030D-6E8A-4147-A177-3AD203B41FA5}">
                      <a16:colId xmlns:a16="http://schemas.microsoft.com/office/drawing/2014/main" val="20003"/>
                    </a:ext>
                  </a:extLst>
                </a:gridCol>
              </a:tblGrid>
              <a:tr h="462424">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Appareil</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000000"/>
                          </a:solidFill>
                          <a:effectLst/>
                          <a:latin typeface="+mj-lt"/>
                          <a:cs typeface="Times New Roman" pitchFamily="18" charset="0"/>
                        </a:rPr>
                        <a:t>À 3 cm (μT)</a:t>
                      </a:r>
                      <a:endParaRPr kumimoji="0" lang="fr-FR" sz="1800" b="0" i="0" u="none" strike="noStrike" cap="none" normalizeH="0" baseline="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000000"/>
                          </a:solidFill>
                          <a:effectLst/>
                          <a:latin typeface="+mj-lt"/>
                          <a:cs typeface="Times New Roman" pitchFamily="18" charset="0"/>
                        </a:rPr>
                        <a:t>À 30 cm((μT)</a:t>
                      </a:r>
                      <a:endParaRPr kumimoji="0" lang="fr-FR" sz="1800" b="0" i="0" u="none" strike="noStrike" cap="none" normalizeH="0" baseline="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000000"/>
                          </a:solidFill>
                          <a:effectLst/>
                          <a:latin typeface="+mj-lt"/>
                          <a:cs typeface="Times New Roman" pitchFamily="18" charset="0"/>
                        </a:rPr>
                        <a:t>À 1m  (μT)</a:t>
                      </a:r>
                      <a:endParaRPr kumimoji="0" lang="fr-FR" sz="1800" b="0" i="0" u="none" strike="noStrike" cap="none" normalizeH="0" baseline="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Sèche-cheveux</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6-2000</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0,01-7</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0,01-0,03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Rasoir électrique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15-1500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0,08-9</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0,01-0,03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Aspirateur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200-800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2-20</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0,13-2</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Tube fluorescent</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40-400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0,5-2</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0,02-0,25</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Four micro ondes</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73-23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4-8</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0,25-0,6</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Radio portable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16-56</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1</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&lt; 0,01</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Four électrique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1-50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0,15-0,5</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0,01-0,04</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Lave-linge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0,8-50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0,15-3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0,01-0,15</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Fer à repasser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8-30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0,12-0,3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0,01-0,03</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Lave-vaisselle</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3,5-20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smtClean="0">
                          <a:ln>
                            <a:noFill/>
                          </a:ln>
                          <a:solidFill>
                            <a:srgbClr val="C00000"/>
                          </a:solidFill>
                          <a:effectLst/>
                          <a:latin typeface="+mj-lt"/>
                          <a:cs typeface="Times New Roman" pitchFamily="18" charset="0"/>
                        </a:rPr>
                        <a:t>0,6-3</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0,07-0,3</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Ordinateur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0,5-30</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&lt; 0,01</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 </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Réfrigérateur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0,5-1,7</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0,01-0,25</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dirty="0" smtClean="0">
                          <a:ln>
                            <a:noFill/>
                          </a:ln>
                          <a:solidFill>
                            <a:srgbClr val="C00000"/>
                          </a:solidFill>
                          <a:effectLst/>
                          <a:latin typeface="+mj-lt"/>
                          <a:cs typeface="Times New Roman" pitchFamily="18" charset="0"/>
                        </a:rPr>
                        <a:t>&lt; 0,01</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348792">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000000"/>
                          </a:solidFill>
                          <a:effectLst/>
                          <a:latin typeface="+mj-lt"/>
                          <a:cs typeface="Times New Roman" pitchFamily="18" charset="0"/>
                        </a:rPr>
                        <a:t>Téléviseur couleur</a:t>
                      </a:r>
                      <a:endParaRPr kumimoji="0" lang="fr-FR" sz="1800" b="1" i="0" u="none" strike="noStrike" cap="none" normalizeH="0" baseline="0" dirty="0" smtClean="0">
                        <a:ln>
                          <a:noFill/>
                        </a:ln>
                        <a:solidFill>
                          <a:schemeClr val="tx1"/>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2,5-50</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0" i="0" u="none" strike="noStrike" cap="none" normalizeH="0" baseline="0" smtClean="0">
                          <a:ln>
                            <a:noFill/>
                          </a:ln>
                          <a:solidFill>
                            <a:srgbClr val="C00000"/>
                          </a:solidFill>
                          <a:effectLst/>
                          <a:latin typeface="+mj-lt"/>
                          <a:cs typeface="Times New Roman" pitchFamily="18" charset="0"/>
                        </a:rPr>
                        <a:t>0,04-2</a:t>
                      </a:r>
                      <a:endParaRPr kumimoji="0" lang="fr-FR" sz="1800" b="0" i="0" u="none" strike="noStrike" cap="none" normalizeH="0" baseline="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fr-FR" sz="1800" b="1" i="0" u="none" strike="noStrike" cap="none" normalizeH="0" baseline="0" dirty="0" smtClean="0">
                          <a:ln>
                            <a:noFill/>
                          </a:ln>
                          <a:solidFill>
                            <a:srgbClr val="C00000"/>
                          </a:solidFill>
                          <a:effectLst/>
                          <a:latin typeface="+mj-lt"/>
                          <a:cs typeface="Times New Roman" pitchFamily="18" charset="0"/>
                        </a:rPr>
                        <a:t>0,01-0,15</a:t>
                      </a:r>
                      <a:endParaRPr kumimoji="0" lang="fr-FR" sz="1800" b="0" i="0" u="none" strike="noStrike" cap="none" normalizeH="0" baseline="0" dirty="0" smtClean="0">
                        <a:ln>
                          <a:noFill/>
                        </a:ln>
                        <a:solidFill>
                          <a:srgbClr val="C00000"/>
                        </a:solidFill>
                        <a:effectLst/>
                        <a:latin typeface="+mj-lt"/>
                        <a:ea typeface="Calibri" pitchFamily="34" charset="0"/>
                        <a:cs typeface="Times New Roman" pitchFamily="18" charset="0"/>
                      </a:endParaRPr>
                    </a:p>
                  </a:txBody>
                  <a:tcPr marL="18121" marR="18121" marT="18120" marB="181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bl>
          </a:graphicData>
        </a:graphic>
      </p:graphicFrame>
      <p:sp>
        <p:nvSpPr>
          <p:cNvPr id="17468" name="Rectangle 3"/>
          <p:cNvSpPr>
            <a:spLocks noChangeArrowheads="1"/>
          </p:cNvSpPr>
          <p:nvPr/>
        </p:nvSpPr>
        <p:spPr bwMode="auto">
          <a:xfrm>
            <a:off x="0" y="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tabLst>
                <a:tab pos="630238" algn="l"/>
              </a:tabLst>
              <a:defRPr>
                <a:solidFill>
                  <a:schemeClr val="tx1"/>
                </a:solidFill>
                <a:latin typeface="Times New Roman" panose="02020603050405020304" pitchFamily="18" charset="0"/>
              </a:defRPr>
            </a:lvl1pPr>
            <a:lvl2pPr marL="742950" indent="-285750" eaLnBrk="0" hangingPunct="0">
              <a:tabLst>
                <a:tab pos="630238" algn="l"/>
              </a:tabLst>
              <a:defRPr>
                <a:solidFill>
                  <a:schemeClr val="tx1"/>
                </a:solidFill>
                <a:latin typeface="Times New Roman" panose="02020603050405020304" pitchFamily="18" charset="0"/>
              </a:defRPr>
            </a:lvl2pPr>
            <a:lvl3pPr marL="1143000" indent="-228600" eaLnBrk="0" hangingPunct="0">
              <a:tabLst>
                <a:tab pos="630238" algn="l"/>
              </a:tabLst>
              <a:defRPr>
                <a:solidFill>
                  <a:schemeClr val="tx1"/>
                </a:solidFill>
                <a:latin typeface="Times New Roman" panose="02020603050405020304" pitchFamily="18" charset="0"/>
              </a:defRPr>
            </a:lvl3pPr>
            <a:lvl4pPr marL="1600200" indent="-228600" eaLnBrk="0" hangingPunct="0">
              <a:tabLst>
                <a:tab pos="630238" algn="l"/>
              </a:tabLst>
              <a:defRPr>
                <a:solidFill>
                  <a:schemeClr val="tx1"/>
                </a:solidFill>
                <a:latin typeface="Times New Roman" panose="02020603050405020304" pitchFamily="18" charset="0"/>
              </a:defRPr>
            </a:lvl4pPr>
            <a:lvl5pPr marL="2057400" indent="-228600" eaLnBrk="0" hangingPunct="0">
              <a:tabLst>
                <a:tab pos="630238" algn="l"/>
              </a:tabLst>
              <a:defRPr>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630238" algn="l"/>
              </a:tabLst>
              <a:defRPr>
                <a:solidFill>
                  <a:schemeClr val="tx1"/>
                </a:solidFill>
                <a:latin typeface="Times New Roman" panose="02020603050405020304" pitchFamily="18" charset="0"/>
              </a:defRPr>
            </a:lvl9pPr>
          </a:lstStyle>
          <a:p>
            <a:r>
              <a:rPr lang="fr-FR" altLang="fr-FR" b="1" dirty="0">
                <a:solidFill>
                  <a:srgbClr val="FF0000"/>
                </a:solidFill>
                <a:latin typeface="+mj-lt"/>
                <a:ea typeface="Calibri" panose="020F0502020204030204" pitchFamily="34" charset="0"/>
                <a:cs typeface="Times New Roman" panose="02020603050405020304" pitchFamily="18" charset="0"/>
              </a:rPr>
              <a:t>Les Valeurs caractéristiques de l'intensité du champ </a:t>
            </a:r>
            <a:r>
              <a:rPr lang="fr-FR" altLang="fr-FR" b="1" dirty="0" smtClean="0">
                <a:solidFill>
                  <a:srgbClr val="FF0000"/>
                </a:solidFill>
                <a:latin typeface="+mj-lt"/>
                <a:ea typeface="Calibri" panose="020F0502020204030204" pitchFamily="34" charset="0"/>
                <a:cs typeface="Times New Roman" panose="02020603050405020304" pitchFamily="18" charset="0"/>
              </a:rPr>
              <a:t>magnétique (50 Hz) </a:t>
            </a:r>
            <a:r>
              <a:rPr lang="fr-FR" altLang="fr-FR" b="1" dirty="0">
                <a:solidFill>
                  <a:srgbClr val="FF0000"/>
                </a:solidFill>
                <a:latin typeface="+mj-lt"/>
                <a:ea typeface="Calibri" panose="020F0502020204030204" pitchFamily="34" charset="0"/>
                <a:cs typeface="Times New Roman" panose="02020603050405020304" pitchFamily="18" charset="0"/>
              </a:rPr>
              <a:t>à diverses distances de certains appareils électriques</a:t>
            </a:r>
            <a:endParaRPr lang="fr-FR" altLang="fr-FR" dirty="0">
              <a:solidFill>
                <a:srgbClr val="FF0000"/>
              </a:solidFill>
              <a:latin typeface="+mj-lt"/>
              <a:ea typeface="Calibri" panose="020F0502020204030204" pitchFamily="34" charset="0"/>
              <a:cs typeface="Times New Roman" panose="02020603050405020304" pitchFamily="18" charset="0"/>
            </a:endParaRPr>
          </a:p>
        </p:txBody>
      </p:sp>
      <p:sp>
        <p:nvSpPr>
          <p:cNvPr id="2" name="Rectangle 1"/>
          <p:cNvSpPr/>
          <p:nvPr/>
        </p:nvSpPr>
        <p:spPr>
          <a:xfrm>
            <a:off x="179512" y="5936074"/>
            <a:ext cx="8784976" cy="923330"/>
          </a:xfrm>
          <a:prstGeom prst="rect">
            <a:avLst/>
          </a:prstGeom>
        </p:spPr>
        <p:txBody>
          <a:bodyPr wrap="square">
            <a:spAutoFit/>
          </a:bodyPr>
          <a:lstStyle/>
          <a:p>
            <a:r>
              <a:rPr lang="fr-FR" altLang="fr-FR" dirty="0" smtClean="0">
                <a:solidFill>
                  <a:srgbClr val="FF0066"/>
                </a:solidFill>
                <a:cs typeface="Times New Roman" panose="02020603050405020304" pitchFamily="18" charset="0"/>
              </a:rPr>
              <a:t>*</a:t>
            </a:r>
            <a:r>
              <a:rPr lang="fr-FR" altLang="fr-FR" dirty="0">
                <a:solidFill>
                  <a:srgbClr val="002060"/>
                </a:solidFill>
                <a:ea typeface="Calibri" panose="020F0502020204030204" pitchFamily="34" charset="0"/>
                <a:cs typeface="Times New Roman" panose="02020603050405020304" pitchFamily="18" charset="0"/>
              </a:rPr>
              <a:t> l'intensité du champ (électrique et magnétique) </a:t>
            </a:r>
            <a:r>
              <a:rPr lang="fr-FR" altLang="fr-FR" dirty="0">
                <a:solidFill>
                  <a:srgbClr val="FF0000"/>
                </a:solidFill>
                <a:ea typeface="Calibri" panose="020F0502020204030204" pitchFamily="34" charset="0"/>
                <a:cs typeface="Times New Roman" panose="02020603050405020304" pitchFamily="18" charset="0"/>
              </a:rPr>
              <a:t>diminue lorsqu'on s'éloigne de la </a:t>
            </a:r>
            <a:r>
              <a:rPr lang="fr-FR" altLang="fr-FR" dirty="0" smtClean="0">
                <a:solidFill>
                  <a:srgbClr val="FF0000"/>
                </a:solidFill>
                <a:ea typeface="Calibri" panose="020F0502020204030204" pitchFamily="34" charset="0"/>
                <a:cs typeface="Times New Roman" panose="02020603050405020304" pitchFamily="18" charset="0"/>
              </a:rPr>
              <a:t>source. </a:t>
            </a:r>
            <a:r>
              <a:rPr lang="fr-FR" altLang="fr-FR" dirty="0" smtClean="0">
                <a:solidFill>
                  <a:srgbClr val="161616"/>
                </a:solidFill>
                <a:cs typeface="Times New Roman" panose="02020603050405020304" pitchFamily="18" charset="0"/>
              </a:rPr>
              <a:t>Pour </a:t>
            </a:r>
            <a:r>
              <a:rPr lang="fr-FR" altLang="fr-FR" dirty="0">
                <a:solidFill>
                  <a:srgbClr val="161616"/>
                </a:solidFill>
                <a:cs typeface="Times New Roman" panose="02020603050405020304" pitchFamily="18" charset="0"/>
              </a:rPr>
              <a:t>la plupart des appareils ménagers, l'intensité du champ magnétique </a:t>
            </a:r>
            <a:r>
              <a:rPr lang="fr-FR" altLang="fr-FR" dirty="0" smtClean="0">
                <a:solidFill>
                  <a:srgbClr val="161616"/>
                </a:solidFill>
                <a:cs typeface="Times New Roman" panose="02020603050405020304" pitchFamily="18" charset="0"/>
              </a:rPr>
              <a:t>et  Electrique à </a:t>
            </a:r>
            <a:r>
              <a:rPr lang="fr-FR" altLang="fr-FR" dirty="0">
                <a:solidFill>
                  <a:srgbClr val="161616"/>
                </a:solidFill>
                <a:cs typeface="Times New Roman" panose="02020603050405020304" pitchFamily="18" charset="0"/>
              </a:rPr>
              <a:t>la distance de </a:t>
            </a:r>
            <a:r>
              <a:rPr lang="fr-FR" altLang="fr-FR" b="1" dirty="0">
                <a:solidFill>
                  <a:srgbClr val="161616"/>
                </a:solidFill>
                <a:cs typeface="Times New Roman" panose="02020603050405020304" pitchFamily="18" charset="0"/>
              </a:rPr>
              <a:t>30 cm </a:t>
            </a:r>
            <a:r>
              <a:rPr lang="fr-FR" altLang="fr-FR" dirty="0">
                <a:solidFill>
                  <a:srgbClr val="161616"/>
                </a:solidFill>
                <a:cs typeface="Times New Roman" panose="02020603050405020304" pitchFamily="18" charset="0"/>
              </a:rPr>
              <a:t>est très inférieure à la valeur limite de </a:t>
            </a:r>
            <a:r>
              <a:rPr lang="fr-FR" altLang="fr-FR" b="1" dirty="0">
                <a:solidFill>
                  <a:srgbClr val="C00000"/>
                </a:solidFill>
                <a:cs typeface="Times New Roman" panose="02020603050405020304" pitchFamily="18" charset="0"/>
              </a:rPr>
              <a:t>100 </a:t>
            </a:r>
            <a:r>
              <a:rPr lang="fr-FR" altLang="fr-FR" b="1" dirty="0" err="1" smtClean="0">
                <a:solidFill>
                  <a:srgbClr val="C00000"/>
                </a:solidFill>
                <a:cs typeface="Times New Roman" panose="02020603050405020304" pitchFamily="18" charset="0"/>
              </a:rPr>
              <a:t>μT</a:t>
            </a:r>
            <a:r>
              <a:rPr lang="fr-FR" altLang="fr-FR" b="1" dirty="0" smtClean="0">
                <a:solidFill>
                  <a:srgbClr val="C00000"/>
                </a:solidFill>
                <a:cs typeface="Times New Roman" panose="02020603050405020304" pitchFamily="18" charset="0"/>
              </a:rPr>
              <a:t> et 5000 V/m </a:t>
            </a:r>
            <a:r>
              <a:rPr lang="fr-FR" altLang="fr-FR" b="1" dirty="0" err="1" smtClean="0">
                <a:solidFill>
                  <a:srgbClr val="C00000"/>
                </a:solidFill>
                <a:cs typeface="Times New Roman" panose="02020603050405020304" pitchFamily="18" charset="0"/>
              </a:rPr>
              <a:t>resp</a:t>
            </a:r>
            <a:r>
              <a:rPr lang="fr-FR" altLang="fr-FR" b="1" dirty="0" smtClean="0">
                <a:solidFill>
                  <a:srgbClr val="C00000"/>
                </a:solidFill>
                <a:cs typeface="Times New Roman" panose="02020603050405020304" pitchFamily="18" charset="0"/>
              </a:rPr>
              <a:t>.</a:t>
            </a:r>
            <a:endParaRPr lang="fr-FR" altLang="fr-FR" dirty="0">
              <a:solidFill>
                <a:srgbClr val="161616"/>
              </a:solidFill>
              <a:latin typeface="Arial" panose="020B0604020202020204" pitchFamily="34" charset="0"/>
            </a:endParaRPr>
          </a:p>
        </p:txBody>
      </p:sp>
    </p:spTree>
    <p:extLst>
      <p:ext uri="{BB962C8B-B14F-4D97-AF65-F5344CB8AC3E}">
        <p14:creationId xmlns:p14="http://schemas.microsoft.com/office/powerpoint/2010/main" val="3657556528"/>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8843" y="1206620"/>
            <a:ext cx="4572000" cy="1331134"/>
          </a:xfrm>
          <a:prstGeom prst="rect">
            <a:avLst/>
          </a:prstGeom>
        </p:spPr>
        <p:txBody>
          <a:bodyPr>
            <a:spAutoFit/>
          </a:bodyPr>
          <a:lstStyle/>
          <a:p>
            <a:pPr algn="just">
              <a:lnSpc>
                <a:spcPct val="115000"/>
              </a:lnSpc>
              <a:spcAft>
                <a:spcPts val="0"/>
              </a:spcAft>
            </a:pPr>
            <a:r>
              <a:rPr lang="fr-FR" sz="1400" b="1" dirty="0" smtClean="0">
                <a:latin typeface="+mj-lt"/>
                <a:ea typeface="Calibri" panose="020F0502020204030204" pitchFamily="34" charset="0"/>
                <a:cs typeface="Arial" panose="020B0604020202020204" pitchFamily="34" charset="0"/>
              </a:rPr>
              <a:t>B supérieur à 2 T</a:t>
            </a:r>
            <a:endParaRPr lang="fr-FR" sz="1400" dirty="0" smtClean="0">
              <a:latin typeface="+mj-lt"/>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des sensations de vertiges ; </a:t>
            </a:r>
          </a:p>
          <a:p>
            <a:pPr marL="342900" lvl="0" indent="-342900" algn="just">
              <a:lnSpc>
                <a:spcPct val="115000"/>
              </a:lnSpc>
              <a:spcAft>
                <a:spcPts val="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des nausées, avec parfois un goût métallique dans la bouche ;</a:t>
            </a:r>
          </a:p>
          <a:p>
            <a:pPr marL="342900" lvl="0" indent="-342900" algn="just">
              <a:lnSpc>
                <a:spcPct val="115000"/>
              </a:lnSpc>
              <a:spcAft>
                <a:spcPts val="1200"/>
              </a:spcAft>
              <a:buFont typeface="Symbol" panose="05050102010706020507" pitchFamily="18" charset="2"/>
              <a:buChar char=""/>
            </a:pPr>
            <a:r>
              <a:rPr lang="fr-FR" sz="1400" dirty="0" smtClean="0">
                <a:latin typeface="+mj-lt"/>
                <a:ea typeface="Calibri" panose="020F0502020204030204" pitchFamily="34" charset="0"/>
                <a:cs typeface="Arial" panose="020B0604020202020204" pitchFamily="34" charset="0"/>
              </a:rPr>
              <a:t>et des éclairs devant les yeux. </a:t>
            </a:r>
            <a:endParaRPr lang="fr-FR" sz="1400" dirty="0">
              <a:latin typeface="+mj-lt"/>
              <a:ea typeface="Calibri" panose="020F0502020204030204" pitchFamily="34" charset="0"/>
              <a:cs typeface="Arial" panose="020B0604020202020204" pitchFamily="34" charset="0"/>
            </a:endParaRPr>
          </a:p>
        </p:txBody>
      </p:sp>
      <p:sp>
        <p:nvSpPr>
          <p:cNvPr id="3" name="Rectangle 2"/>
          <p:cNvSpPr/>
          <p:nvPr/>
        </p:nvSpPr>
        <p:spPr>
          <a:xfrm>
            <a:off x="4674312" y="1206620"/>
            <a:ext cx="4572000" cy="1068819"/>
          </a:xfrm>
          <a:prstGeom prst="rect">
            <a:avLst/>
          </a:prstGeom>
        </p:spPr>
        <p:txBody>
          <a:bodyPr>
            <a:spAutoFit/>
          </a:bodyPr>
          <a:lstStyle/>
          <a:p>
            <a:pPr algn="just">
              <a:lnSpc>
                <a:spcPct val="115000"/>
              </a:lnSpc>
              <a:spcAft>
                <a:spcPts val="0"/>
              </a:spcAft>
            </a:pPr>
            <a:r>
              <a:rPr lang="fr-FR" sz="1400" b="1" dirty="0">
                <a:ea typeface="Calibri" panose="020F0502020204030204" pitchFamily="34" charset="0"/>
                <a:cs typeface="Arial" panose="020B0604020202020204" pitchFamily="34" charset="0"/>
              </a:rPr>
              <a:t>B supérieur à 8 T</a:t>
            </a:r>
            <a:endParaRPr lang="fr-FR" sz="1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sz="1400" dirty="0">
                <a:ea typeface="Calibri" panose="020F0502020204030204" pitchFamily="34" charset="0"/>
                <a:cs typeface="Arial" panose="020B0604020202020204" pitchFamily="34" charset="0"/>
              </a:rPr>
              <a:t>des modifications mineures des battements du cœur ;</a:t>
            </a:r>
          </a:p>
          <a:p>
            <a:pPr marL="342900" lvl="0" indent="-342900" algn="just">
              <a:lnSpc>
                <a:spcPct val="115000"/>
              </a:lnSpc>
              <a:spcAft>
                <a:spcPts val="0"/>
              </a:spcAft>
              <a:buFont typeface="Symbol" panose="05050102010706020507" pitchFamily="18" charset="2"/>
              <a:buChar char=""/>
            </a:pPr>
            <a:r>
              <a:rPr lang="fr-FR" sz="1400" dirty="0">
                <a:ea typeface="Calibri" panose="020F0502020204030204" pitchFamily="34" charset="0"/>
                <a:cs typeface="Arial" panose="020B0604020202020204" pitchFamily="34" charset="0"/>
              </a:rPr>
              <a:t>une augmentation du risque d’arythmie cardiaque ;</a:t>
            </a:r>
          </a:p>
          <a:p>
            <a:pPr marL="342900" lvl="0" indent="-342900" algn="just">
              <a:lnSpc>
                <a:spcPct val="115000"/>
              </a:lnSpc>
              <a:spcAft>
                <a:spcPts val="1000"/>
              </a:spcAft>
              <a:buFont typeface="Symbol" panose="05050102010706020507" pitchFamily="18" charset="2"/>
              <a:buChar char=""/>
            </a:pPr>
            <a:r>
              <a:rPr lang="fr-FR" sz="1400" dirty="0">
                <a:ea typeface="Calibri" panose="020F0502020204030204" pitchFamily="34" charset="0"/>
                <a:cs typeface="Arial" panose="020B0604020202020204" pitchFamily="34" charset="0"/>
              </a:rPr>
              <a:t>la fibrillation ventriculaire. </a:t>
            </a:r>
          </a:p>
        </p:txBody>
      </p:sp>
      <p:sp>
        <p:nvSpPr>
          <p:cNvPr id="4" name="Rectangle 3"/>
          <p:cNvSpPr/>
          <p:nvPr/>
        </p:nvSpPr>
        <p:spPr>
          <a:xfrm>
            <a:off x="395536" y="548680"/>
            <a:ext cx="2280432" cy="369332"/>
          </a:xfrm>
          <a:prstGeom prst="rect">
            <a:avLst/>
          </a:prstGeom>
        </p:spPr>
        <p:txBody>
          <a:bodyPr wrap="none">
            <a:spAutoFit/>
          </a:bodyPr>
          <a:lstStyle/>
          <a:p>
            <a:pPr marL="285750" indent="-285750">
              <a:buFont typeface="Arial" panose="020B0604020202020204" pitchFamily="34" charset="0"/>
              <a:buChar char="•"/>
            </a:pPr>
            <a:r>
              <a:rPr lang="fr-FR" b="1" dirty="0" smtClean="0">
                <a:solidFill>
                  <a:srgbClr val="FF0000"/>
                </a:solidFill>
                <a:ea typeface="Calibri" panose="020F0502020204030204" pitchFamily="34" charset="0"/>
                <a:cs typeface="Arial" panose="020B0604020202020204" pitchFamily="34" charset="0"/>
              </a:rPr>
              <a:t>Fréquence</a:t>
            </a:r>
            <a:r>
              <a:rPr lang="fr-FR" b="1" dirty="0">
                <a:solidFill>
                  <a:srgbClr val="FF0000"/>
                </a:solidFill>
                <a:ea typeface="Calibri" panose="020F0502020204030204" pitchFamily="34" charset="0"/>
                <a:cs typeface="Arial" panose="020B0604020202020204" pitchFamily="34" charset="0"/>
              </a:rPr>
              <a:t>&lt; 100 </a:t>
            </a:r>
            <a:r>
              <a:rPr lang="fr-FR" b="1" dirty="0" smtClean="0">
                <a:solidFill>
                  <a:srgbClr val="FF0000"/>
                </a:solidFill>
                <a:ea typeface="Calibri" panose="020F0502020204030204" pitchFamily="34" charset="0"/>
                <a:cs typeface="Arial" panose="020B0604020202020204" pitchFamily="34" charset="0"/>
              </a:rPr>
              <a:t>Hz</a:t>
            </a:r>
            <a:endParaRPr lang="fr-FR" dirty="0">
              <a:solidFill>
                <a:srgbClr val="FF0000"/>
              </a:solidFill>
            </a:endParaRPr>
          </a:p>
        </p:txBody>
      </p:sp>
      <p:sp>
        <p:nvSpPr>
          <p:cNvPr id="5" name="Rectangle 4"/>
          <p:cNvSpPr/>
          <p:nvPr/>
        </p:nvSpPr>
        <p:spPr>
          <a:xfrm>
            <a:off x="56051" y="2731031"/>
            <a:ext cx="9109929" cy="584775"/>
          </a:xfrm>
          <a:prstGeom prst="rect">
            <a:avLst/>
          </a:prstGeom>
        </p:spPr>
        <p:txBody>
          <a:bodyPr wrap="square">
            <a:spAutoFit/>
          </a:bodyPr>
          <a:lstStyle/>
          <a:p>
            <a:pPr marL="285750" indent="-285750">
              <a:buFont typeface="Arial" panose="020B0604020202020204" pitchFamily="34" charset="0"/>
              <a:buChar char="•"/>
            </a:pPr>
            <a:r>
              <a:rPr lang="fr-FR" b="1" dirty="0" smtClean="0">
                <a:solidFill>
                  <a:srgbClr val="FF0000"/>
                </a:solidFill>
                <a:ea typeface="Calibri" panose="020F0502020204030204" pitchFamily="34" charset="0"/>
                <a:cs typeface="Arial" panose="020B0604020202020204" pitchFamily="34" charset="0"/>
              </a:rPr>
              <a:t>Fréquence &gt;100 Hz  </a:t>
            </a:r>
            <a:r>
              <a:rPr lang="fr-FR" sz="1400" b="1" dirty="0" smtClean="0">
                <a:solidFill>
                  <a:srgbClr val="FF0000"/>
                </a:solidFill>
                <a:ea typeface="Calibri" panose="020F0502020204030204" pitchFamily="34" charset="0"/>
                <a:cs typeface="Arial" panose="020B0604020202020204" pitchFamily="34" charset="0"/>
              </a:rPr>
              <a:t>(téléphone portable:900 (GSM)-1800 (DCS) et micro onde:2.45 GHz)</a:t>
            </a:r>
            <a:endParaRPr lang="fr-FR" sz="1400" dirty="0">
              <a:ea typeface="Calibri" panose="020F0502020204030204" pitchFamily="34" charset="0"/>
              <a:cs typeface="Arial" panose="020B0604020202020204" pitchFamily="34" charset="0"/>
            </a:endParaRPr>
          </a:p>
          <a:p>
            <a:pPr marL="285750" indent="-285750">
              <a:buFont typeface="Arial" panose="020B0604020202020204" pitchFamily="34" charset="0"/>
              <a:buChar char="•"/>
            </a:pPr>
            <a:r>
              <a:rPr lang="fr-FR" sz="1400" dirty="0" smtClean="0">
                <a:ea typeface="Calibri" panose="020F0502020204030204" pitchFamily="34" charset="0"/>
                <a:cs typeface="Arial" panose="020B0604020202020204" pitchFamily="34" charset="0"/>
              </a:rPr>
              <a:t> aux effets précédents s’ajoute: </a:t>
            </a:r>
            <a:endParaRPr lang="fr-FR" sz="1400" dirty="0"/>
          </a:p>
        </p:txBody>
      </p:sp>
      <p:sp>
        <p:nvSpPr>
          <p:cNvPr id="6" name="Rectangle 5"/>
          <p:cNvSpPr/>
          <p:nvPr/>
        </p:nvSpPr>
        <p:spPr>
          <a:xfrm>
            <a:off x="80847" y="3418899"/>
            <a:ext cx="9121148" cy="954107"/>
          </a:xfrm>
          <a:prstGeom prst="rect">
            <a:avLst/>
          </a:prstGeom>
        </p:spPr>
        <p:txBody>
          <a:bodyPr wrap="square">
            <a:spAutoFit/>
          </a:bodyPr>
          <a:lstStyle/>
          <a:p>
            <a:pPr marL="285750" indent="-285750">
              <a:buFont typeface="Arial" panose="020B0604020202020204" pitchFamily="34" charset="0"/>
              <a:buChar char="•"/>
            </a:pPr>
            <a:r>
              <a:rPr lang="fr-FR" sz="1400" dirty="0" smtClean="0">
                <a:latin typeface="+mj-lt"/>
                <a:ea typeface="Calibri" panose="020F0502020204030204" pitchFamily="34" charset="0"/>
                <a:cs typeface="Arial" panose="020B0604020202020204" pitchFamily="34" charset="0"/>
              </a:rPr>
              <a:t>Une augmentation </a:t>
            </a:r>
            <a:r>
              <a:rPr lang="fr-FR" sz="1400" dirty="0">
                <a:latin typeface="+mj-lt"/>
                <a:ea typeface="Calibri" panose="020F0502020204030204" pitchFamily="34" charset="0"/>
                <a:cs typeface="Arial" panose="020B0604020202020204" pitchFamily="34" charset="0"/>
              </a:rPr>
              <a:t>de température localisée ou non sur une partie du </a:t>
            </a:r>
            <a:r>
              <a:rPr lang="fr-FR" sz="1400" dirty="0" smtClean="0">
                <a:latin typeface="+mj-lt"/>
                <a:ea typeface="Calibri" panose="020F0502020204030204" pitchFamily="34" charset="0"/>
                <a:cs typeface="Arial" panose="020B0604020202020204" pitchFamily="34" charset="0"/>
              </a:rPr>
              <a:t>corps; selon l’équation :</a:t>
            </a:r>
            <a:r>
              <a:rPr lang="fr-FR" sz="1400" dirty="0" smtClean="0"/>
              <a:t>       t </a:t>
            </a:r>
            <a:r>
              <a:rPr lang="fr-FR" sz="1400" dirty="0"/>
              <a:t>= J / (c × </a:t>
            </a:r>
            <a:r>
              <a:rPr lang="fr-FR" sz="1400" dirty="0" smtClean="0"/>
              <a:t>4180)</a:t>
            </a:r>
            <a:endParaRPr lang="fr-FR" sz="1400" dirty="0"/>
          </a:p>
          <a:p>
            <a:r>
              <a:rPr lang="fr-FR" sz="1400" dirty="0"/>
              <a:t>Où     t : augmentation de température en [°C]. </a:t>
            </a:r>
          </a:p>
          <a:p>
            <a:r>
              <a:rPr lang="fr-FR" sz="1400" dirty="0"/>
              <a:t>          </a:t>
            </a:r>
            <a:r>
              <a:rPr lang="fr-FR" sz="1400" dirty="0" smtClean="0"/>
              <a:t>J=DAS </a:t>
            </a:r>
            <a:r>
              <a:rPr lang="fr-FR" sz="1400" dirty="0"/>
              <a:t>×temps d’exposition [s],  J: énergie spécifique d’absorption en [Jkg</a:t>
            </a:r>
            <a:r>
              <a:rPr lang="fr-FR" sz="1400" baseline="30000" dirty="0"/>
              <a:t>-1</a:t>
            </a:r>
            <a:r>
              <a:rPr lang="fr-FR" sz="1400" dirty="0" smtClean="0"/>
              <a:t>], DAS: débit </a:t>
            </a:r>
            <a:r>
              <a:rPr lang="fr-FR" sz="1400" dirty="0"/>
              <a:t>d’Absorption Spécifique  </a:t>
            </a:r>
          </a:p>
          <a:p>
            <a:r>
              <a:rPr lang="fr-FR" sz="1400" dirty="0"/>
              <a:t>          c: capacité de chaleur relative =0.85. </a:t>
            </a:r>
            <a:endParaRPr lang="fr-FR" sz="1400" dirty="0">
              <a:latin typeface="+mj-lt"/>
            </a:endParaRPr>
          </a:p>
        </p:txBody>
      </p:sp>
      <p:sp>
        <p:nvSpPr>
          <p:cNvPr id="7" name="Rectangle 6"/>
          <p:cNvSpPr/>
          <p:nvPr/>
        </p:nvSpPr>
        <p:spPr>
          <a:xfrm>
            <a:off x="160824" y="4928613"/>
            <a:ext cx="9005156" cy="821059"/>
          </a:xfrm>
          <a:prstGeom prst="rect">
            <a:avLst/>
          </a:prstGeom>
        </p:spPr>
        <p:txBody>
          <a:bodyPr wrap="square">
            <a:spAutoFit/>
          </a:bodyPr>
          <a:lstStyle/>
          <a:p>
            <a:pPr algn="just">
              <a:lnSpc>
                <a:spcPct val="115000"/>
              </a:lnSpc>
              <a:spcAft>
                <a:spcPts val="0"/>
              </a:spcAft>
            </a:pPr>
            <a:r>
              <a:rPr lang="fr-FR" sz="1400" b="1" dirty="0" err="1" smtClean="0">
                <a:ea typeface="Calibri" panose="020F0502020204030204" pitchFamily="34" charset="0"/>
                <a:cs typeface="Arial" panose="020B0604020202020204" pitchFamily="34" charset="0"/>
              </a:rPr>
              <a:t>Exp</a:t>
            </a:r>
            <a:r>
              <a:rPr lang="fr-FR" sz="1400" b="1" dirty="0" smtClean="0">
                <a:ea typeface="Calibri" panose="020F0502020204030204" pitchFamily="34" charset="0"/>
                <a:cs typeface="Arial" panose="020B0604020202020204" pitchFamily="34" charset="0"/>
              </a:rPr>
              <a:t>. </a:t>
            </a:r>
            <a:r>
              <a:rPr lang="fr-FR" sz="1400" b="1" dirty="0">
                <a:ea typeface="Calibri" panose="020F0502020204030204" pitchFamily="34" charset="0"/>
                <a:cs typeface="Arial" panose="020B0604020202020204" pitchFamily="34" charset="0"/>
              </a:rPr>
              <a:t>téléphone </a:t>
            </a:r>
            <a:r>
              <a:rPr lang="fr-FR" sz="1400" b="1" dirty="0" smtClean="0">
                <a:ea typeface="Calibri" panose="020F0502020204030204" pitchFamily="34" charset="0"/>
                <a:cs typeface="Arial" panose="020B0604020202020204" pitchFamily="34" charset="0"/>
              </a:rPr>
              <a:t>portable: </a:t>
            </a:r>
            <a:r>
              <a:rPr lang="fr-FR" sz="1400" dirty="0" smtClean="0">
                <a:ea typeface="Times New Roman" panose="02020603050405020304" pitchFamily="18" charset="0"/>
              </a:rPr>
              <a:t>Puissance </a:t>
            </a:r>
            <a:r>
              <a:rPr lang="fr-FR" sz="1400" dirty="0">
                <a:ea typeface="Times New Roman" panose="02020603050405020304" pitchFamily="18" charset="0"/>
              </a:rPr>
              <a:t>transférée à la tête </a:t>
            </a:r>
            <a:r>
              <a:rPr lang="fr-FR" sz="1400" dirty="0">
                <a:ea typeface="Times New Roman" panose="02020603050405020304" pitchFamily="18" charset="0"/>
                <a:sym typeface="Symbol" panose="05050102010706020507" pitchFamily="18" charset="2"/>
              </a:rPr>
              <a:t></a:t>
            </a:r>
            <a:r>
              <a:rPr lang="fr-FR" sz="1400" dirty="0">
                <a:ea typeface="Times New Roman" panose="02020603050405020304" pitchFamily="18" charset="0"/>
              </a:rPr>
              <a:t> 100 </a:t>
            </a:r>
            <a:r>
              <a:rPr lang="fr-FR" sz="1400" dirty="0" smtClean="0">
                <a:ea typeface="Times New Roman" panose="02020603050405020304" pitchFamily="18" charset="0"/>
              </a:rPr>
              <a:t>mW., </a:t>
            </a:r>
          </a:p>
          <a:p>
            <a:pPr marL="285750" indent="-285750" algn="just">
              <a:lnSpc>
                <a:spcPct val="115000"/>
              </a:lnSpc>
              <a:spcAft>
                <a:spcPts val="0"/>
              </a:spcAft>
              <a:buFont typeface="Arial" panose="020B0604020202020204" pitchFamily="34" charset="0"/>
              <a:buChar char="•"/>
            </a:pPr>
            <a:r>
              <a:rPr lang="fr-FR" sz="1400" dirty="0" smtClean="0">
                <a:ea typeface="Times New Roman" panose="02020603050405020304" pitchFamily="18" charset="0"/>
              </a:rPr>
              <a:t>l’augmentation </a:t>
            </a:r>
            <a:r>
              <a:rPr lang="fr-FR" sz="1400" dirty="0">
                <a:ea typeface="Times New Roman" panose="02020603050405020304" pitchFamily="18" charset="0"/>
              </a:rPr>
              <a:t>de température cérébrale serait de 1 K en 33 minutes </a:t>
            </a:r>
            <a:r>
              <a:rPr lang="fr-FR" sz="1400" dirty="0" smtClean="0">
                <a:ea typeface="Times New Roman" panose="02020603050405020304" pitchFamily="18" charset="0"/>
              </a:rPr>
              <a:t>d’utilisation, </a:t>
            </a:r>
          </a:p>
          <a:p>
            <a:pPr marL="285750" indent="-285750" algn="just">
              <a:lnSpc>
                <a:spcPct val="115000"/>
              </a:lnSpc>
              <a:spcAft>
                <a:spcPts val="0"/>
              </a:spcAft>
              <a:buFont typeface="Arial" panose="020B0604020202020204" pitchFamily="34" charset="0"/>
              <a:buChar char="•"/>
            </a:pPr>
            <a:r>
              <a:rPr lang="fr-FR" sz="1400" dirty="0" smtClean="0">
                <a:ea typeface="Times New Roman" panose="02020603050405020304" pitchFamily="18" charset="0"/>
              </a:rPr>
              <a:t>en plus de la stimulation cardiaques.</a:t>
            </a:r>
            <a:endParaRPr lang="fr-FR" sz="1400" dirty="0">
              <a:ea typeface="Times New Roman" panose="02020603050405020304" pitchFamily="18" charset="0"/>
            </a:endParaRPr>
          </a:p>
        </p:txBody>
      </p:sp>
      <p:sp>
        <p:nvSpPr>
          <p:cNvPr id="8" name="Rectangle 7"/>
          <p:cNvSpPr/>
          <p:nvPr/>
        </p:nvSpPr>
        <p:spPr>
          <a:xfrm>
            <a:off x="138843" y="-13929"/>
            <a:ext cx="8640960" cy="369332"/>
          </a:xfrm>
          <a:prstGeom prst="rect">
            <a:avLst/>
          </a:prstGeom>
        </p:spPr>
        <p:txBody>
          <a:bodyPr wrap="square">
            <a:spAutoFit/>
          </a:bodyPr>
          <a:lstStyle/>
          <a:p>
            <a:r>
              <a:rPr lang="fr-FR" altLang="fr-FR" b="1" u="sng" dirty="0">
                <a:solidFill>
                  <a:srgbClr val="FF0000"/>
                </a:solidFill>
                <a:cs typeface="Times New Roman" panose="02020603050405020304" pitchFamily="18" charset="0"/>
              </a:rPr>
              <a:t>Effets des ondes électromagnétiques sur l’organisme </a:t>
            </a:r>
            <a:endParaRPr lang="fr-FR" dirty="0">
              <a:solidFill>
                <a:srgbClr val="FF0000"/>
              </a:solidFill>
            </a:endParaRPr>
          </a:p>
        </p:txBody>
      </p:sp>
    </p:spTree>
    <p:extLst>
      <p:ext uri="{BB962C8B-B14F-4D97-AF65-F5344CB8AC3E}">
        <p14:creationId xmlns:p14="http://schemas.microsoft.com/office/powerpoint/2010/main" val="3287780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260648"/>
            <a:ext cx="8856984" cy="6155788"/>
          </a:xfrm>
          <a:prstGeom prst="rect">
            <a:avLst/>
          </a:prstGeom>
        </p:spPr>
        <p:txBody>
          <a:bodyPr wrap="square">
            <a:spAutoFit/>
          </a:bodyPr>
          <a:lstStyle/>
          <a:p>
            <a:pPr algn="just">
              <a:lnSpc>
                <a:spcPct val="115000"/>
              </a:lnSpc>
              <a:spcAft>
                <a:spcPts val="1000"/>
              </a:spcAft>
            </a:pPr>
            <a:r>
              <a:rPr lang="fr-FR" b="1" dirty="0">
                <a:solidFill>
                  <a:srgbClr val="FF0000"/>
                </a:solidFill>
                <a:ea typeface="Calibri" panose="020F0502020204030204" pitchFamily="34" charset="0"/>
                <a:cs typeface="Arial" panose="020B0604020202020204" pitchFamily="34" charset="0"/>
              </a:rPr>
              <a:t>Recommandation européenne 12-7-99</a:t>
            </a:r>
            <a:endParaRPr lang="fr-FR" dirty="0">
              <a:solidFill>
                <a:srgbClr val="FF0000"/>
              </a:solidFill>
              <a:ea typeface="Calibri" panose="020F0502020204030204" pitchFamily="34" charset="0"/>
              <a:cs typeface="Arial" panose="020B0604020202020204" pitchFamily="34" charset="0"/>
            </a:endParaRPr>
          </a:p>
          <a:p>
            <a:pPr marL="342900" lvl="0" indent="-342900" algn="just">
              <a:lnSpc>
                <a:spcPct val="115000"/>
              </a:lnSpc>
              <a:spcAft>
                <a:spcPts val="1200"/>
              </a:spcAft>
              <a:buFont typeface="Symbol" panose="05050102010706020507" pitchFamily="18" charset="2"/>
              <a:buChar char=""/>
            </a:pPr>
            <a:r>
              <a:rPr lang="fr-FR" dirty="0">
                <a:ea typeface="Calibri" panose="020F0502020204030204" pitchFamily="34" charset="0"/>
                <a:cs typeface="Arial" panose="020B0604020202020204" pitchFamily="34" charset="0"/>
              </a:rPr>
              <a:t>seuils d’observation d’effets sur la santé &gt; 100 mA.m</a:t>
            </a:r>
            <a:r>
              <a:rPr lang="fr-FR" baseline="30000" dirty="0">
                <a:ea typeface="Calibri" panose="020F0502020204030204" pitchFamily="34" charset="0"/>
                <a:cs typeface="Arial" panose="020B0604020202020204" pitchFamily="34" charset="0"/>
              </a:rPr>
              <a:t>-2</a:t>
            </a:r>
            <a:endParaRPr lang="fr-FR" dirty="0">
              <a:ea typeface="Calibri" panose="020F0502020204030204" pitchFamily="34" charset="0"/>
              <a:cs typeface="Arial" panose="020B0604020202020204" pitchFamily="34" charset="0"/>
            </a:endParaRPr>
          </a:p>
          <a:p>
            <a:pPr algn="just">
              <a:lnSpc>
                <a:spcPct val="115000"/>
              </a:lnSpc>
              <a:spcAft>
                <a:spcPts val="1000"/>
              </a:spcAft>
            </a:pPr>
            <a:r>
              <a:rPr lang="fr-FR" b="1" dirty="0">
                <a:solidFill>
                  <a:srgbClr val="FF0000"/>
                </a:solidFill>
                <a:ea typeface="Calibri" panose="020F0502020204030204" pitchFamily="34" charset="0"/>
                <a:cs typeface="Arial" panose="020B0604020202020204" pitchFamily="34" charset="0"/>
              </a:rPr>
              <a:t>Marges de sécurité</a:t>
            </a:r>
            <a:endParaRPr lang="fr-FR" dirty="0">
              <a:solidFill>
                <a:srgbClr val="FF0000"/>
              </a:solidFill>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100 (effet) -&gt; 10 (professionnel) -&gt; 2 (public) mA.m</a:t>
            </a:r>
            <a:r>
              <a:rPr lang="fr-FR" baseline="30000" dirty="0">
                <a:ea typeface="Calibri" panose="020F0502020204030204" pitchFamily="34" charset="0"/>
                <a:cs typeface="Arial" panose="020B0604020202020204" pitchFamily="34" charset="0"/>
              </a:rPr>
              <a:t>-2</a:t>
            </a:r>
            <a:endParaRPr lang="fr-FR"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2 mA.m</a:t>
            </a:r>
            <a:r>
              <a:rPr lang="fr-FR" baseline="30000" dirty="0">
                <a:ea typeface="Calibri" panose="020F0502020204030204" pitchFamily="34" charset="0"/>
                <a:cs typeface="Arial" panose="020B0604020202020204" pitchFamily="34" charset="0"/>
              </a:rPr>
              <a:t>-2</a:t>
            </a:r>
            <a:r>
              <a:rPr lang="fr-FR" dirty="0">
                <a:ea typeface="Calibri" panose="020F0502020204030204" pitchFamily="34" charset="0"/>
                <a:cs typeface="Arial" panose="020B0604020202020204" pitchFamily="34" charset="0"/>
              </a:rPr>
              <a:t> -&gt; 320 µT (NRPB, CENELEC)</a:t>
            </a:r>
          </a:p>
          <a:p>
            <a:pPr marL="342900" lvl="0" indent="-342900" algn="just">
              <a:lnSpc>
                <a:spcPct val="115000"/>
              </a:lnSpc>
              <a:spcAft>
                <a:spcPts val="1000"/>
              </a:spcAft>
              <a:buFont typeface="Symbol" panose="05050102010706020507" pitchFamily="18" charset="2"/>
              <a:buChar char=""/>
            </a:pPr>
            <a:r>
              <a:rPr lang="fr-FR" dirty="0">
                <a:ea typeface="Calibri" panose="020F0502020204030204" pitchFamily="34" charset="0"/>
                <a:cs typeface="Arial" panose="020B0604020202020204" pitchFamily="34" charset="0"/>
              </a:rPr>
              <a:t>2 mA.m</a:t>
            </a:r>
            <a:r>
              <a:rPr lang="fr-FR" baseline="30000" dirty="0">
                <a:ea typeface="Calibri" panose="020F0502020204030204" pitchFamily="34" charset="0"/>
                <a:cs typeface="Arial" panose="020B0604020202020204" pitchFamily="34" charset="0"/>
              </a:rPr>
              <a:t>-2</a:t>
            </a:r>
            <a:r>
              <a:rPr lang="fr-FR" dirty="0">
                <a:ea typeface="Calibri" panose="020F0502020204030204" pitchFamily="34" charset="0"/>
                <a:cs typeface="Arial" panose="020B0604020202020204" pitchFamily="34" charset="0"/>
              </a:rPr>
              <a:t> -&gt; 100 µT (CCE)</a:t>
            </a:r>
          </a:p>
          <a:p>
            <a:pPr algn="just">
              <a:lnSpc>
                <a:spcPct val="115000"/>
              </a:lnSpc>
              <a:spcAft>
                <a:spcPts val="1000"/>
              </a:spcAft>
            </a:pPr>
            <a:r>
              <a:rPr lang="fr-FR" b="1" dirty="0">
                <a:solidFill>
                  <a:srgbClr val="FF0000"/>
                </a:solidFill>
                <a:ea typeface="Calibri" panose="020F0502020204030204" pitchFamily="34" charset="0"/>
                <a:cs typeface="Arial" panose="020B0604020202020204" pitchFamily="34" charset="0"/>
              </a:rPr>
              <a:t>Effets</a:t>
            </a:r>
            <a:endParaRPr lang="fr-FR" dirty="0">
              <a:solidFill>
                <a:srgbClr val="FF0000"/>
              </a:solidFill>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mA/m</a:t>
            </a:r>
            <a:r>
              <a:rPr lang="fr-FR" baseline="30000" dirty="0">
                <a:ea typeface="Calibri" panose="020F0502020204030204" pitchFamily="34" charset="0"/>
                <a:cs typeface="Arial" panose="020B0604020202020204" pitchFamily="34" charset="0"/>
              </a:rPr>
              <a:t>2</a:t>
            </a:r>
            <a:r>
              <a:rPr lang="fr-FR" dirty="0">
                <a:ea typeface="Calibri" panose="020F0502020204030204" pitchFamily="34" charset="0"/>
                <a:cs typeface="Arial" panose="020B0604020202020204" pitchFamily="34" charset="0"/>
              </a:rPr>
              <a:t> &lt; 10 : rien ou mineurs </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10 – 100 : magnéto phosphènes (sensation de lumière dans les yeux) </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100 – 1000 : stimulation cardiaque)</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 </a:t>
            </a:r>
            <a:r>
              <a:rPr lang="fr-FR" dirty="0">
                <a:ea typeface="Calibri" panose="020F0502020204030204" pitchFamily="34" charset="0"/>
                <a:cs typeface="Arial" panose="020B0604020202020204" pitchFamily="34" charset="0"/>
                <a:sym typeface="Symbol" panose="05050102010706020507" pitchFamily="18" charset="2"/>
              </a:rPr>
              <a:t></a:t>
            </a:r>
            <a:r>
              <a:rPr lang="fr-FR" dirty="0">
                <a:ea typeface="Calibri" panose="020F0502020204030204" pitchFamily="34" charset="0"/>
                <a:cs typeface="Arial" panose="020B0604020202020204" pitchFamily="34" charset="0"/>
              </a:rPr>
              <a:t> 1000 :  FV (fibrillation ventriculaire)</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Altération ADN </a:t>
            </a:r>
            <a:r>
              <a:rPr lang="fr-FR" dirty="0">
                <a:ea typeface="Calibri" panose="020F0502020204030204" pitchFamily="34" charset="0"/>
                <a:cs typeface="Arial" panose="020B0604020202020204" pitchFamily="34" charset="0"/>
                <a:sym typeface="Symbol" panose="05050102010706020507" pitchFamily="18" charset="2"/>
              </a:rPr>
              <a:t></a:t>
            </a:r>
            <a:r>
              <a:rPr lang="fr-FR" dirty="0">
                <a:ea typeface="Calibri" panose="020F0502020204030204" pitchFamily="34" charset="0"/>
                <a:cs typeface="Arial" panose="020B0604020202020204" pitchFamily="34" charset="0"/>
              </a:rPr>
              <a:t> ARNm (acide  ribonucléique: synthèse des protéines), selon certains : 0,5 à 3,5 </a:t>
            </a:r>
            <a:r>
              <a:rPr lang="fr-FR" dirty="0">
                <a:ea typeface="Calibri" panose="020F0502020204030204" pitchFamily="34" charset="0"/>
                <a:cs typeface="Arial" panose="020B0604020202020204" pitchFamily="34" charset="0"/>
                <a:sym typeface="Symbol" panose="05050102010706020507" pitchFamily="18" charset="2"/>
              </a:rPr>
              <a:t></a:t>
            </a:r>
            <a:r>
              <a:rPr lang="fr-FR" dirty="0">
                <a:ea typeface="Calibri" panose="020F0502020204030204" pitchFamily="34" charset="0"/>
                <a:cs typeface="Arial" panose="020B0604020202020204" pitchFamily="34" charset="0"/>
              </a:rPr>
              <a:t>T </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Modification du passage transmembranaire de Ca</a:t>
            </a:r>
            <a:r>
              <a:rPr lang="fr-FR" baseline="30000" dirty="0">
                <a:ea typeface="Calibri" panose="020F0502020204030204" pitchFamily="34" charset="0"/>
                <a:cs typeface="Arial" panose="020B0604020202020204" pitchFamily="34" charset="0"/>
              </a:rPr>
              <a:t>++</a:t>
            </a:r>
            <a:r>
              <a:rPr lang="fr-FR" dirty="0">
                <a:ea typeface="Calibri" panose="020F0502020204030204" pitchFamily="34" charset="0"/>
                <a:cs typeface="Arial" panose="020B0604020202020204" pitchFamily="34" charset="0"/>
              </a:rPr>
              <a:t> avec « effet fenêtre »</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Diminution de production de mélatonine (hormone apophysaire peut-être </a:t>
            </a:r>
            <a:r>
              <a:rPr lang="fr-FR" dirty="0" err="1">
                <a:ea typeface="Calibri" panose="020F0502020204030204" pitchFamily="34" charset="0"/>
                <a:cs typeface="Arial" panose="020B0604020202020204" pitchFamily="34" charset="0"/>
              </a:rPr>
              <a:t>oncostatique</a:t>
            </a:r>
            <a:r>
              <a:rPr lang="fr-FR" dirty="0">
                <a:ea typeface="Calibri" panose="020F0502020204030204" pitchFamily="34" charset="0"/>
                <a:cs typeface="Arial" panose="020B0604020202020204" pitchFamily="34" charset="0"/>
              </a:rPr>
              <a:t>)</a:t>
            </a: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Cancer ? </a:t>
            </a:r>
          </a:p>
          <a:p>
            <a:pPr marL="342900" lvl="0" indent="-342900" algn="just">
              <a:lnSpc>
                <a:spcPct val="115000"/>
              </a:lnSpc>
              <a:spcAft>
                <a:spcPts val="1200"/>
              </a:spcAft>
              <a:buFont typeface="Symbol" panose="05050102010706020507" pitchFamily="18" charset="2"/>
              <a:buChar char=""/>
            </a:pPr>
            <a:r>
              <a:rPr lang="fr-FR" dirty="0">
                <a:ea typeface="Calibri" panose="020F0502020204030204" pitchFamily="34" charset="0"/>
                <a:cs typeface="Arial" panose="020B0604020202020204" pitchFamily="34" charset="0"/>
              </a:rPr>
              <a:t>Leucémie chez l’enfant !</a:t>
            </a:r>
            <a:endParaRPr lang="fr-FR" dirty="0">
              <a:effectLst/>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660440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
                                            <p:txEl>
                                              <p:pRg st="11" end="11"/>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
                                            <p:txEl>
                                              <p:pRg st="12" end="12"/>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4">
                                            <p:txEl>
                                              <p:pRg st="13" end="13"/>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4">
                                            <p:txEl>
                                              <p:pRg st="14" end="14"/>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4">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51520" y="260648"/>
            <a:ext cx="2578783" cy="369332"/>
          </a:xfrm>
          <a:prstGeom prst="rect">
            <a:avLst/>
          </a:prstGeom>
        </p:spPr>
        <p:txBody>
          <a:bodyPr wrap="none">
            <a:spAutoFit/>
          </a:bodyPr>
          <a:lstStyle/>
          <a:p>
            <a:r>
              <a:rPr lang="fr-FR" altLang="fr-FR" b="1" u="sng" dirty="0" smtClean="0">
                <a:solidFill>
                  <a:srgbClr val="FF0000"/>
                </a:solidFill>
                <a:ea typeface="Calibri" panose="020F0502020204030204" pitchFamily="34" charset="0"/>
                <a:cs typeface="Times New Roman" panose="02020603050405020304" pitchFamily="18" charset="0"/>
              </a:rPr>
              <a:t>Protection </a:t>
            </a:r>
            <a:r>
              <a:rPr lang="fr-FR" altLang="fr-FR" b="1" u="sng" dirty="0">
                <a:solidFill>
                  <a:srgbClr val="FF0000"/>
                </a:solidFill>
                <a:ea typeface="Calibri" panose="020F0502020204030204" pitchFamily="34" charset="0"/>
                <a:cs typeface="Times New Roman" panose="02020603050405020304" pitchFamily="18" charset="0"/>
              </a:rPr>
              <a:t>et prévention </a:t>
            </a:r>
            <a:endParaRPr lang="fr-FR" dirty="0"/>
          </a:p>
        </p:txBody>
      </p:sp>
      <p:sp>
        <p:nvSpPr>
          <p:cNvPr id="7" name="Rectangle 6"/>
          <p:cNvSpPr/>
          <p:nvPr/>
        </p:nvSpPr>
        <p:spPr>
          <a:xfrm>
            <a:off x="251520" y="656765"/>
            <a:ext cx="8712968" cy="2665345"/>
          </a:xfrm>
          <a:prstGeom prst="rect">
            <a:avLst/>
          </a:prstGeom>
        </p:spPr>
        <p:txBody>
          <a:bodyPr wrap="square">
            <a:spAutoFit/>
          </a:bodyPr>
          <a:lstStyle/>
          <a:p>
            <a:pPr indent="449580" algn="just">
              <a:lnSpc>
                <a:spcPct val="115000"/>
              </a:lnSpc>
              <a:spcAft>
                <a:spcPts val="1200"/>
              </a:spcAft>
            </a:pPr>
            <a:r>
              <a:rPr lang="fr-FR" sz="1600" dirty="0">
                <a:latin typeface="+mj-lt"/>
                <a:ea typeface="Calibri" panose="020F0502020204030204" pitchFamily="34" charset="0"/>
                <a:cs typeface="Arial" panose="020B0604020202020204" pitchFamily="34" charset="0"/>
              </a:rPr>
              <a:t>La puissance du champ RF (et donc l'exposition d'un utilisateur) diminue rapidement avec la distance. </a:t>
            </a:r>
          </a:p>
          <a:p>
            <a:pPr algn="just">
              <a:lnSpc>
                <a:spcPct val="115000"/>
              </a:lnSpc>
              <a:spcAft>
                <a:spcPts val="1200"/>
              </a:spcAft>
            </a:pPr>
            <a:r>
              <a:rPr lang="fr-FR" sz="1600" b="1" dirty="0">
                <a:solidFill>
                  <a:srgbClr val="2B229E"/>
                </a:solidFill>
                <a:latin typeface="+mj-lt"/>
                <a:ea typeface="Calibri" panose="020F0502020204030204" pitchFamily="34" charset="0"/>
                <a:cs typeface="Arial" panose="020B0604020202020204" pitchFamily="34" charset="0"/>
              </a:rPr>
              <a:t>Pour la protection des travailleurs</a:t>
            </a:r>
            <a:r>
              <a:rPr lang="fr-FR" sz="1600" dirty="0">
                <a:solidFill>
                  <a:srgbClr val="2B229E"/>
                </a:solidFill>
                <a:latin typeface="+mj-lt"/>
                <a:ea typeface="Calibri" panose="020F0502020204030204" pitchFamily="34" charset="0"/>
                <a:cs typeface="Arial" panose="020B0604020202020204" pitchFamily="34" charset="0"/>
              </a:rPr>
              <a:t> </a:t>
            </a:r>
            <a:r>
              <a:rPr lang="fr-FR" sz="1600" dirty="0">
                <a:latin typeface="+mj-lt"/>
                <a:ea typeface="Calibri" panose="020F0502020204030204" pitchFamily="34" charset="0"/>
                <a:cs typeface="Arial" panose="020B0604020202020204" pitchFamily="34" charset="0"/>
              </a:rPr>
              <a:t>lorsque l'exposition sur le lieu de travail a pour effet un dépassement des restrictions de base :</a:t>
            </a:r>
          </a:p>
          <a:p>
            <a:pPr marL="342900" lvl="0" indent="-342900" algn="just">
              <a:lnSpc>
                <a:spcPct val="115000"/>
              </a:lnSpc>
              <a:spcAft>
                <a:spcPts val="0"/>
              </a:spcAft>
              <a:buFont typeface="Symbol" panose="05050102010706020507" pitchFamily="18" charset="2"/>
              <a:buChar char=""/>
            </a:pPr>
            <a:r>
              <a:rPr lang="fr-FR" sz="1600" dirty="0">
                <a:latin typeface="+mj-lt"/>
                <a:ea typeface="Calibri" panose="020F0502020204030204" pitchFamily="34" charset="0"/>
                <a:cs typeface="Arial" panose="020B0604020202020204" pitchFamily="34" charset="0"/>
              </a:rPr>
              <a:t>prendre des mesures de prévention technique, afin de réduire à des niveaux acceptables les champs émis par les équipements ;</a:t>
            </a:r>
          </a:p>
          <a:p>
            <a:pPr marL="342900" lvl="0" indent="-342900" algn="just">
              <a:lnSpc>
                <a:spcPct val="115000"/>
              </a:lnSpc>
              <a:spcAft>
                <a:spcPts val="0"/>
              </a:spcAft>
              <a:buFont typeface="Symbol" panose="05050102010706020507" pitchFamily="18" charset="2"/>
              <a:buChar char=""/>
            </a:pPr>
            <a:r>
              <a:rPr lang="fr-FR" sz="1600" dirty="0">
                <a:latin typeface="+mj-lt"/>
                <a:ea typeface="Calibri" panose="020F0502020204030204" pitchFamily="34" charset="0"/>
                <a:cs typeface="Arial" panose="020B0604020202020204" pitchFamily="34" charset="0"/>
              </a:rPr>
              <a:t>l'utilisation de dispositifs d'inter verrouillage ou de mécanismes similaires destinés à la protection de la santé ;  </a:t>
            </a:r>
            <a:endParaRPr lang="fr-FR" sz="1600" dirty="0">
              <a:effectLst/>
              <a:latin typeface="+mj-lt"/>
              <a:ea typeface="Calibri" panose="020F0502020204030204" pitchFamily="34" charset="0"/>
              <a:cs typeface="Arial" panose="020B0604020202020204" pitchFamily="34" charset="0"/>
            </a:endParaRPr>
          </a:p>
        </p:txBody>
      </p:sp>
      <p:pic>
        <p:nvPicPr>
          <p:cNvPr id="325641" name="Image 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24459" y="3316404"/>
            <a:ext cx="1095375" cy="1228725"/>
          </a:xfrm>
          <a:prstGeom prst="rect">
            <a:avLst/>
          </a:prstGeom>
          <a:noFill/>
          <a:extLst>
            <a:ext uri="{909E8E84-426E-40DD-AFC4-6F175D3DCCD1}">
              <a14:hiddenFill xmlns:a14="http://schemas.microsoft.com/office/drawing/2010/main">
                <a:solidFill>
                  <a:srgbClr val="FFFFFF"/>
                </a:solidFill>
              </a14:hiddenFill>
            </a:ext>
          </a:extLst>
        </p:spPr>
      </p:pic>
      <p:pic>
        <p:nvPicPr>
          <p:cNvPr id="325640" name="Image 1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0152" y="3502270"/>
            <a:ext cx="1085850" cy="10763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11"/>
          <p:cNvSpPr>
            <a:spLocks noChangeArrowheads="1"/>
          </p:cNvSpPr>
          <p:nvPr/>
        </p:nvSpPr>
        <p:spPr bwMode="auto">
          <a:xfrm>
            <a:off x="971600" y="243264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FR" altLang="fr-FR" sz="1000" b="0" i="0" u="none" strike="noStrike" cap="none" normalizeH="0" baseline="0" smtClean="0">
                <a:ln>
                  <a:noFill/>
                </a:ln>
                <a:solidFill>
                  <a:schemeClr val="tx1"/>
                </a:solidFill>
                <a:effectLst/>
                <a:latin typeface="Cambria" panose="02040503050406030204" pitchFamily="18" charset="0"/>
                <a:ea typeface="Calibri" panose="020F0502020204030204" pitchFamily="34" charset="0"/>
                <a:cs typeface="Arial" panose="020B0604020202020204" pitchFamily="34" charset="0"/>
              </a:rPr>
              <a:t>  </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0" name="Rectangle 13"/>
          <p:cNvSpPr>
            <a:spLocks noChangeArrowheads="1"/>
          </p:cNvSpPr>
          <p:nvPr/>
        </p:nvSpPr>
        <p:spPr bwMode="auto">
          <a:xfrm>
            <a:off x="971600" y="523299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FR" altLang="fr-FR" sz="1000" b="0" i="0" u="none" strike="noStrike" cap="none" normalizeH="0" baseline="0" smtClean="0">
                <a:ln>
                  <a:noFill/>
                </a:ln>
                <a:solidFill>
                  <a:schemeClr val="tx1"/>
                </a:solidFill>
                <a:effectLst/>
                <a:latin typeface="Cambria" panose="02040503050406030204" pitchFamily="18" charset="0"/>
                <a:ea typeface="Calibri" panose="020F0502020204030204" pitchFamily="34" charset="0"/>
                <a:cs typeface="Arial" panose="020B0604020202020204" pitchFamily="34" charset="0"/>
              </a:rPr>
              <a:t>                      </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pic>
        <p:nvPicPr>
          <p:cNvPr id="18" name="Image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1560" y="3379259"/>
            <a:ext cx="1295400" cy="1114425"/>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251520" y="4692638"/>
            <a:ext cx="8568952" cy="587853"/>
          </a:xfrm>
          <a:prstGeom prst="rect">
            <a:avLst/>
          </a:prstGeom>
        </p:spPr>
        <p:txBody>
          <a:bodyPr wrap="square">
            <a:spAutoFit/>
          </a:bodyPr>
          <a:lstStyle/>
          <a:p>
            <a:pPr algn="just">
              <a:lnSpc>
                <a:spcPct val="115000"/>
              </a:lnSpc>
              <a:spcAft>
                <a:spcPts val="0"/>
              </a:spcAft>
            </a:pPr>
            <a:r>
              <a:rPr lang="fr-FR" sz="1400" i="1" dirty="0">
                <a:latin typeface="+mj-lt"/>
                <a:ea typeface="Calibri" panose="020F0502020204030204" pitchFamily="34" charset="0"/>
                <a:cs typeface="Arial" panose="020B0604020202020204" pitchFamily="34" charset="0"/>
              </a:rPr>
              <a:t>1  </a:t>
            </a:r>
            <a:r>
              <a:rPr lang="fr-FR" sz="1400" i="1" dirty="0" err="1">
                <a:latin typeface="+mj-lt"/>
                <a:ea typeface="Calibri" panose="020F0502020204030204" pitchFamily="34" charset="0"/>
                <a:cs typeface="Arial" panose="020B0604020202020204" pitchFamily="34" charset="0"/>
              </a:rPr>
              <a:t>mT</a:t>
            </a:r>
            <a:r>
              <a:rPr lang="fr-FR" sz="1400" i="1" dirty="0">
                <a:latin typeface="+mj-lt"/>
                <a:ea typeface="Calibri" panose="020F0502020204030204" pitchFamily="34" charset="0"/>
                <a:cs typeface="Arial" panose="020B0604020202020204" pitchFamily="34" charset="0"/>
              </a:rPr>
              <a:t> à 2.5 m de l’appareil    </a:t>
            </a:r>
            <a:r>
              <a:rPr lang="fr-FR" sz="1400" i="1" dirty="0" smtClean="0">
                <a:latin typeface="+mj-lt"/>
                <a:ea typeface="Calibri" panose="020F0502020204030204" pitchFamily="34" charset="0"/>
                <a:cs typeface="Arial" panose="020B0604020202020204" pitchFamily="34" charset="0"/>
              </a:rPr>
              <a:t>                             Hanche </a:t>
            </a:r>
            <a:r>
              <a:rPr lang="fr-FR" sz="1400" i="1" dirty="0">
                <a:latin typeface="+mj-lt"/>
                <a:ea typeface="Calibri" panose="020F0502020204030204" pitchFamily="34" charset="0"/>
                <a:cs typeface="Arial" panose="020B0604020202020204" pitchFamily="34" charset="0"/>
              </a:rPr>
              <a:t>artificielle                             Stimulateurs                           </a:t>
            </a:r>
            <a:endParaRPr lang="fr-FR" sz="1400" dirty="0">
              <a:latin typeface="+mj-lt"/>
              <a:ea typeface="Calibri" panose="020F0502020204030204" pitchFamily="34" charset="0"/>
              <a:cs typeface="Arial" panose="020B0604020202020204" pitchFamily="34" charset="0"/>
            </a:endParaRPr>
          </a:p>
          <a:p>
            <a:pPr algn="just">
              <a:lnSpc>
                <a:spcPct val="115000"/>
              </a:lnSpc>
              <a:spcAft>
                <a:spcPts val="1000"/>
              </a:spcAft>
            </a:pPr>
            <a:r>
              <a:rPr lang="fr-FR" sz="1400" i="1" dirty="0">
                <a:latin typeface="+mj-lt"/>
                <a:ea typeface="Calibri" panose="020F0502020204030204" pitchFamily="34" charset="0"/>
                <a:cs typeface="Arial" panose="020B0604020202020204" pitchFamily="34" charset="0"/>
              </a:rPr>
              <a:t>0.1 T à 0.5 m de l’appareil</a:t>
            </a:r>
            <a:r>
              <a:rPr lang="fr-FR" sz="1400" dirty="0">
                <a:latin typeface="+mj-lt"/>
                <a:ea typeface="Calibri" panose="020F0502020204030204" pitchFamily="34" charset="0"/>
                <a:cs typeface="Arial" panose="020B0604020202020204" pitchFamily="34" charset="0"/>
              </a:rPr>
              <a:t> </a:t>
            </a:r>
            <a:endParaRPr lang="fr-FR" sz="1400" dirty="0">
              <a:effectLst/>
              <a:latin typeface="+mj-lt"/>
              <a:ea typeface="Calibri" panose="020F0502020204030204" pitchFamily="34" charset="0"/>
              <a:cs typeface="Arial" panose="020B0604020202020204" pitchFamily="34" charset="0"/>
            </a:endParaRPr>
          </a:p>
        </p:txBody>
      </p:sp>
      <p:sp>
        <p:nvSpPr>
          <p:cNvPr id="13" name="Rectangle 12"/>
          <p:cNvSpPr/>
          <p:nvPr/>
        </p:nvSpPr>
        <p:spPr>
          <a:xfrm>
            <a:off x="251520" y="5461081"/>
            <a:ext cx="8712968" cy="1208279"/>
          </a:xfrm>
          <a:prstGeom prst="rect">
            <a:avLst/>
          </a:prstGeom>
        </p:spPr>
        <p:txBody>
          <a:bodyPr wrap="square">
            <a:spAutoFit/>
          </a:bodyPr>
          <a:lstStyle/>
          <a:p>
            <a:pPr marL="342900" lvl="0" indent="-342900" algn="just">
              <a:lnSpc>
                <a:spcPct val="115000"/>
              </a:lnSpc>
              <a:spcAft>
                <a:spcPts val="0"/>
              </a:spcAft>
              <a:buFont typeface="Symbol" panose="05050102010706020507" pitchFamily="18" charset="2"/>
              <a:buChar char=""/>
            </a:pPr>
            <a:r>
              <a:rPr lang="fr-FR" sz="1600" dirty="0">
                <a:ea typeface="Calibri" panose="020F0502020204030204" pitchFamily="34" charset="0"/>
                <a:cs typeface="Arial" panose="020B0604020202020204" pitchFamily="34" charset="0"/>
              </a:rPr>
              <a:t>Il conviendrait d'installer des grillages ou des barrières, voire d'autres mesures de protection, autour de certaines stations de base (essentiellement celles situées sur les toits des immeubles) pour interdire l'accès ;</a:t>
            </a:r>
          </a:p>
          <a:p>
            <a:pPr marL="342900" lvl="0" indent="-342900" algn="just">
              <a:lnSpc>
                <a:spcPct val="115000"/>
              </a:lnSpc>
              <a:spcAft>
                <a:spcPts val="1000"/>
              </a:spcAft>
              <a:buFont typeface="Symbol" panose="05050102010706020507" pitchFamily="18" charset="2"/>
              <a:buChar char=""/>
            </a:pPr>
            <a:r>
              <a:rPr lang="fr-FR" sz="1600" dirty="0">
                <a:ea typeface="Calibri" panose="020F0502020204030204" pitchFamily="34" charset="0"/>
                <a:cs typeface="Arial" panose="020B0604020202020204" pitchFamily="34" charset="0"/>
              </a:rPr>
              <a:t>respecter les limites imposées par l’organisation mondiale de la santé.</a:t>
            </a:r>
            <a:endParaRPr lang="fr-FR" sz="1600" dirty="0">
              <a:effectLst/>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036167008"/>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770324"/>
            <a:ext cx="8568952" cy="4596130"/>
          </a:xfrm>
          <a:prstGeom prst="rect">
            <a:avLst/>
          </a:prstGeom>
        </p:spPr>
        <p:txBody>
          <a:bodyPr wrap="square">
            <a:spAutoFit/>
          </a:bodyPr>
          <a:lstStyle/>
          <a:p>
            <a:pPr algn="just">
              <a:lnSpc>
                <a:spcPct val="115000"/>
              </a:lnSpc>
              <a:spcAft>
                <a:spcPts val="1000"/>
              </a:spcAft>
            </a:pPr>
            <a:r>
              <a:rPr lang="fr-FR" dirty="0">
                <a:ea typeface="Calibri" panose="020F0502020204030204" pitchFamily="34" charset="0"/>
                <a:cs typeface="Arial" panose="020B0604020202020204" pitchFamily="34" charset="0"/>
              </a:rPr>
              <a:t> </a:t>
            </a:r>
            <a:r>
              <a:rPr lang="fr-FR" b="1" dirty="0">
                <a:solidFill>
                  <a:srgbClr val="2B229E"/>
                </a:solidFill>
                <a:ea typeface="Calibri" panose="020F0502020204030204" pitchFamily="34" charset="0"/>
                <a:cs typeface="Arial" panose="020B0604020202020204" pitchFamily="34" charset="0"/>
              </a:rPr>
              <a:t>Pour les mesures de sécurité concernant la téléphonie </a:t>
            </a:r>
            <a:r>
              <a:rPr lang="fr-FR" b="1" dirty="0" smtClean="0">
                <a:solidFill>
                  <a:srgbClr val="2B229E"/>
                </a:solidFill>
                <a:ea typeface="Calibri" panose="020F0502020204030204" pitchFamily="34" charset="0"/>
                <a:cs typeface="Arial" panose="020B0604020202020204" pitchFamily="34" charset="0"/>
              </a:rPr>
              <a:t>mobile,</a:t>
            </a:r>
            <a:r>
              <a:rPr lang="fr-FR" dirty="0" smtClean="0">
                <a:solidFill>
                  <a:srgbClr val="2B229E"/>
                </a:solidFill>
                <a:ea typeface="Calibri" panose="020F0502020204030204" pitchFamily="34" charset="0"/>
                <a:cs typeface="Arial" panose="020B0604020202020204" pitchFamily="34" charset="0"/>
              </a:rPr>
              <a:t> </a:t>
            </a:r>
            <a:r>
              <a:rPr lang="fr-FR" dirty="0">
                <a:ea typeface="Calibri" panose="020F0502020204030204" pitchFamily="34" charset="0"/>
                <a:cs typeface="Arial" panose="020B0604020202020204" pitchFamily="34" charset="0"/>
              </a:rPr>
              <a:t>les mesures préventives à </a:t>
            </a:r>
            <a:r>
              <a:rPr lang="fr-FR" dirty="0" smtClean="0">
                <a:ea typeface="Calibri" panose="020F0502020204030204" pitchFamily="34" charset="0"/>
                <a:cs typeface="Arial" panose="020B0604020202020204" pitchFamily="34" charset="0"/>
              </a:rPr>
              <a:t>prendre </a:t>
            </a:r>
            <a:r>
              <a:rPr lang="fr-FR" dirty="0">
                <a:ea typeface="Calibri" panose="020F0502020204030204" pitchFamily="34" charset="0"/>
                <a:cs typeface="Arial" panose="020B0604020202020204" pitchFamily="34" charset="0"/>
              </a:rPr>
              <a:t>en considération sont </a:t>
            </a:r>
            <a:r>
              <a:rPr lang="fr-FR" dirty="0" smtClean="0">
                <a:ea typeface="Calibri" panose="020F0502020204030204" pitchFamily="34" charset="0"/>
                <a:cs typeface="Arial" panose="020B0604020202020204" pitchFamily="34" charset="0"/>
              </a:rPr>
              <a:t>:</a:t>
            </a:r>
          </a:p>
          <a:p>
            <a:pPr algn="just">
              <a:lnSpc>
                <a:spcPct val="115000"/>
              </a:lnSpc>
              <a:spcAft>
                <a:spcPts val="1000"/>
              </a:spcAft>
            </a:pPr>
            <a:endParaRPr lang="fr-FR" sz="2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smtClean="0">
                <a:ea typeface="Calibri" panose="020F0502020204030204" pitchFamily="34" charset="0"/>
                <a:cs typeface="Arial" panose="020B0604020202020204" pitchFamily="34" charset="0"/>
              </a:rPr>
              <a:t>Eloigner le </a:t>
            </a:r>
            <a:r>
              <a:rPr lang="fr-FR" dirty="0">
                <a:ea typeface="Calibri" panose="020F0502020204030204" pitchFamily="34" charset="0"/>
                <a:cs typeface="Arial" panose="020B0604020202020204" pitchFamily="34" charset="0"/>
              </a:rPr>
              <a:t>combiné </a:t>
            </a:r>
            <a:r>
              <a:rPr lang="fr-FR" dirty="0" smtClean="0">
                <a:ea typeface="Calibri" panose="020F0502020204030204" pitchFamily="34" charset="0"/>
                <a:cs typeface="Arial" panose="020B0604020202020204" pitchFamily="34" charset="0"/>
              </a:rPr>
              <a:t>téléphonique  de </a:t>
            </a:r>
            <a:r>
              <a:rPr lang="fr-FR" dirty="0">
                <a:ea typeface="Calibri" panose="020F0502020204030204" pitchFamily="34" charset="0"/>
                <a:cs typeface="Arial" panose="020B0604020202020204" pitchFamily="34" charset="0"/>
              </a:rPr>
              <a:t>sa tête </a:t>
            </a:r>
            <a:r>
              <a:rPr lang="fr-FR" dirty="0" smtClean="0">
                <a:ea typeface="Calibri" panose="020F0502020204030204" pitchFamily="34" charset="0"/>
                <a:cs typeface="Arial" panose="020B0604020202020204" pitchFamily="34" charset="0"/>
              </a:rPr>
              <a:t>par le recours </a:t>
            </a:r>
            <a:r>
              <a:rPr lang="fr-FR" dirty="0">
                <a:ea typeface="Calibri" panose="020F0502020204030204" pitchFamily="34" charset="0"/>
                <a:cs typeface="Arial" panose="020B0604020202020204" pitchFamily="34" charset="0"/>
              </a:rPr>
              <a:t>à un système  </a:t>
            </a:r>
            <a:r>
              <a:rPr lang="fr-FR" b="1" dirty="0">
                <a:ea typeface="Calibri" panose="020F0502020204030204" pitchFamily="34" charset="0"/>
                <a:cs typeface="Arial" panose="020B0604020202020204" pitchFamily="34" charset="0"/>
              </a:rPr>
              <a:t>mains </a:t>
            </a:r>
            <a:r>
              <a:rPr lang="fr-FR" b="1" dirty="0" smtClean="0">
                <a:ea typeface="Calibri" panose="020F0502020204030204" pitchFamily="34" charset="0"/>
                <a:cs typeface="Arial" panose="020B0604020202020204" pitchFamily="34" charset="0"/>
              </a:rPr>
              <a:t>libres </a:t>
            </a:r>
            <a:r>
              <a:rPr lang="fr-FR" dirty="0" smtClean="0">
                <a:ea typeface="Calibri" panose="020F0502020204030204" pitchFamily="34" charset="0"/>
                <a:cs typeface="Arial" panose="020B0604020202020204" pitchFamily="34" charset="0"/>
              </a:rPr>
              <a:t> </a:t>
            </a:r>
            <a:r>
              <a:rPr lang="fr-FR" dirty="0">
                <a:ea typeface="Calibri" panose="020F0502020204030204" pitchFamily="34" charset="0"/>
                <a:cs typeface="Arial" panose="020B0604020202020204" pitchFamily="34" charset="0"/>
              </a:rPr>
              <a:t> </a:t>
            </a:r>
            <a:r>
              <a:rPr lang="fr-FR" dirty="0" smtClean="0">
                <a:ea typeface="Calibri" panose="020F0502020204030204" pitchFamily="34" charset="0"/>
                <a:cs typeface="Arial" panose="020B0604020202020204" pitchFamily="34" charset="0"/>
              </a:rPr>
              <a:t>;</a:t>
            </a:r>
          </a:p>
          <a:p>
            <a:pPr lvl="0" algn="just">
              <a:lnSpc>
                <a:spcPct val="115000"/>
              </a:lnSpc>
              <a:spcAft>
                <a:spcPts val="0"/>
              </a:spcAft>
            </a:pPr>
            <a:endParaRPr lang="fr-FR" sz="2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éloigner les antennes des lieux sensibles comme par exemple les habitations, les écoles ;                                    </a:t>
            </a:r>
            <a:endParaRPr lang="fr-FR" dirty="0" smtClean="0">
              <a:ea typeface="Calibri" panose="020F0502020204030204" pitchFamily="34" charset="0"/>
              <a:cs typeface="Arial" panose="020B0604020202020204" pitchFamily="34" charset="0"/>
            </a:endParaRPr>
          </a:p>
          <a:p>
            <a:pPr lvl="0" algn="just">
              <a:lnSpc>
                <a:spcPct val="115000"/>
              </a:lnSpc>
              <a:spcAft>
                <a:spcPts val="0"/>
              </a:spcAft>
            </a:pPr>
            <a:endParaRPr lang="fr-FR" sz="2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a:ea typeface="Calibri" panose="020F0502020204030204" pitchFamily="34" charset="0"/>
                <a:cs typeface="Arial" panose="020B0604020202020204" pitchFamily="34" charset="0"/>
              </a:rPr>
              <a:t>diminuer les seuils d’exposition </a:t>
            </a:r>
            <a:r>
              <a:rPr lang="fr-FR" dirty="0" smtClean="0">
                <a:ea typeface="Calibri" panose="020F0502020204030204" pitchFamily="34" charset="0"/>
                <a:cs typeface="Arial" panose="020B0604020202020204" pitchFamily="34" charset="0"/>
              </a:rPr>
              <a:t>;</a:t>
            </a:r>
          </a:p>
          <a:p>
            <a:pPr marL="342900" lvl="0" indent="-342900" algn="just">
              <a:lnSpc>
                <a:spcPct val="115000"/>
              </a:lnSpc>
              <a:spcAft>
                <a:spcPts val="0"/>
              </a:spcAft>
              <a:buFont typeface="Symbol" panose="05050102010706020507" pitchFamily="18" charset="2"/>
              <a:buChar char=""/>
            </a:pPr>
            <a:endParaRPr lang="fr-FR" sz="2400" dirty="0">
              <a:ea typeface="Calibri" panose="020F0502020204030204" pitchFamily="34" charset="0"/>
              <a:cs typeface="Arial" panose="020B0604020202020204" pitchFamily="34" charset="0"/>
            </a:endParaRPr>
          </a:p>
          <a:p>
            <a:pPr marL="342900" lvl="0" indent="-342900" algn="just">
              <a:lnSpc>
                <a:spcPct val="115000"/>
              </a:lnSpc>
              <a:spcAft>
                <a:spcPts val="0"/>
              </a:spcAft>
              <a:buFont typeface="Symbol" panose="05050102010706020507" pitchFamily="18" charset="2"/>
              <a:buChar char=""/>
            </a:pPr>
            <a:r>
              <a:rPr lang="fr-FR" dirty="0" smtClean="0">
                <a:ea typeface="Calibri" panose="020F0502020204030204" pitchFamily="34" charset="0"/>
                <a:cs typeface="Arial" panose="020B0604020202020204" pitchFamily="34" charset="0"/>
              </a:rPr>
              <a:t>focaliser le débat public sur les antennes (sensibiliser la population). </a:t>
            </a:r>
            <a:endParaRPr lang="fr-FR" sz="2400" dirty="0">
              <a:effectLst/>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7056171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8" name="Rectangle 6"/>
          <p:cNvSpPr>
            <a:spLocks noChangeArrowheads="1"/>
          </p:cNvSpPr>
          <p:nvPr/>
        </p:nvSpPr>
        <p:spPr bwMode="auto">
          <a:xfrm>
            <a:off x="2267744" y="120839"/>
            <a:ext cx="3936847" cy="646331"/>
          </a:xfrm>
          <a:prstGeom prst="rect">
            <a:avLst/>
          </a:prstGeom>
          <a:noFill/>
          <a:ln w="9525">
            <a:noFill/>
            <a:miter lim="800000"/>
            <a:headEnd/>
            <a:tailEnd/>
          </a:ln>
        </p:spPr>
        <p:txBody>
          <a:bodyPr wrap="none" anchor="ctr">
            <a:spAutoFit/>
          </a:bodyPr>
          <a:lstStyle/>
          <a:p>
            <a:r>
              <a:rPr lang="fr-FR" sz="3600" b="1" i="1" dirty="0" smtClean="0">
                <a:solidFill>
                  <a:srgbClr val="FF0000"/>
                </a:solidFill>
                <a:effectLst>
                  <a:glow rad="228600">
                    <a:schemeClr val="accent1">
                      <a:satMod val="175000"/>
                      <a:alpha val="40000"/>
                    </a:schemeClr>
                  </a:glow>
                </a:effectLst>
              </a:rPr>
              <a:t> </a:t>
            </a:r>
            <a:r>
              <a:rPr lang="fr-FR" sz="3600" b="1" i="1" dirty="0" err="1" smtClean="0">
                <a:solidFill>
                  <a:srgbClr val="FF0000"/>
                </a:solidFill>
                <a:effectLst>
                  <a:glow rad="228600">
                    <a:schemeClr val="accent1">
                      <a:satMod val="175000"/>
                      <a:alpha val="40000"/>
                    </a:schemeClr>
                  </a:glow>
                </a:effectLst>
              </a:rPr>
              <a:t>Forms</a:t>
            </a:r>
            <a:r>
              <a:rPr lang="fr-FR" sz="3600" b="1" i="1" dirty="0" smtClean="0">
                <a:solidFill>
                  <a:srgbClr val="FF0000"/>
                </a:solidFill>
                <a:effectLst>
                  <a:glow rad="228600">
                    <a:schemeClr val="accent1">
                      <a:satMod val="175000"/>
                      <a:alpha val="40000"/>
                    </a:schemeClr>
                  </a:glow>
                </a:effectLst>
              </a:rPr>
              <a:t> of accidents</a:t>
            </a:r>
            <a:r>
              <a:rPr lang="fr-FR" sz="3600" i="1" dirty="0" smtClean="0">
                <a:solidFill>
                  <a:srgbClr val="FF0000"/>
                </a:solidFill>
                <a:effectLst>
                  <a:glow rad="228600">
                    <a:schemeClr val="accent1">
                      <a:satMod val="175000"/>
                      <a:alpha val="40000"/>
                    </a:schemeClr>
                  </a:glow>
                </a:effectLst>
              </a:rPr>
              <a:t> </a:t>
            </a:r>
            <a:endParaRPr lang="fr-FR" sz="3600" i="1" dirty="0">
              <a:solidFill>
                <a:srgbClr val="FF0000"/>
              </a:solidFill>
              <a:effectLst>
                <a:glow rad="228600">
                  <a:schemeClr val="accent1">
                    <a:satMod val="175000"/>
                    <a:alpha val="40000"/>
                  </a:schemeClr>
                </a:glow>
              </a:effectLst>
            </a:endParaRPr>
          </a:p>
        </p:txBody>
      </p:sp>
      <p:grpSp>
        <p:nvGrpSpPr>
          <p:cNvPr id="2" name="Group 628"/>
          <p:cNvGrpSpPr>
            <a:grpSpLocks/>
          </p:cNvGrpSpPr>
          <p:nvPr/>
        </p:nvGrpSpPr>
        <p:grpSpPr bwMode="auto">
          <a:xfrm>
            <a:off x="1260475" y="1387475"/>
            <a:ext cx="1008063" cy="193675"/>
            <a:chOff x="794" y="874"/>
            <a:chExt cx="635" cy="122"/>
          </a:xfrm>
        </p:grpSpPr>
        <p:sp>
          <p:nvSpPr>
            <p:cNvPr id="9847" name="Line 9"/>
            <p:cNvSpPr>
              <a:spLocks noChangeShapeType="1"/>
            </p:cNvSpPr>
            <p:nvPr/>
          </p:nvSpPr>
          <p:spPr bwMode="auto">
            <a:xfrm flipV="1">
              <a:off x="794" y="874"/>
              <a:ext cx="635" cy="0"/>
            </a:xfrm>
            <a:prstGeom prst="line">
              <a:avLst/>
            </a:prstGeom>
            <a:noFill/>
            <a:ln w="9525">
              <a:solidFill>
                <a:schemeClr val="hlink"/>
              </a:solidFill>
              <a:round/>
              <a:headEnd/>
              <a:tailEnd/>
            </a:ln>
          </p:spPr>
          <p:txBody>
            <a:bodyPr/>
            <a:lstStyle/>
            <a:p>
              <a:endParaRPr lang="fr-FR"/>
            </a:p>
          </p:txBody>
        </p:sp>
        <p:sp>
          <p:nvSpPr>
            <p:cNvPr id="9848" name="Line 10"/>
            <p:cNvSpPr>
              <a:spLocks noChangeShapeType="1"/>
            </p:cNvSpPr>
            <p:nvPr/>
          </p:nvSpPr>
          <p:spPr bwMode="auto">
            <a:xfrm>
              <a:off x="798" y="882"/>
              <a:ext cx="2" cy="114"/>
            </a:xfrm>
            <a:prstGeom prst="line">
              <a:avLst/>
            </a:prstGeom>
            <a:noFill/>
            <a:ln w="9525">
              <a:solidFill>
                <a:schemeClr val="hlink"/>
              </a:solidFill>
              <a:round/>
              <a:headEnd/>
              <a:tailEnd type="triangle" w="med" len="med"/>
            </a:ln>
          </p:spPr>
          <p:txBody>
            <a:bodyPr/>
            <a:lstStyle/>
            <a:p>
              <a:endParaRPr lang="fr-FR"/>
            </a:p>
          </p:txBody>
        </p:sp>
      </p:grpSp>
      <p:sp>
        <p:nvSpPr>
          <p:cNvPr id="54285" name="Line 13"/>
          <p:cNvSpPr>
            <a:spLocks noChangeShapeType="1"/>
          </p:cNvSpPr>
          <p:nvPr/>
        </p:nvSpPr>
        <p:spPr bwMode="auto">
          <a:xfrm>
            <a:off x="1258888" y="1739900"/>
            <a:ext cx="7937" cy="282575"/>
          </a:xfrm>
          <a:prstGeom prst="line">
            <a:avLst/>
          </a:prstGeom>
          <a:noFill/>
          <a:ln w="9525">
            <a:solidFill>
              <a:schemeClr val="hlink"/>
            </a:solidFill>
            <a:round/>
            <a:headEnd/>
            <a:tailEnd type="triangle" w="med" len="med"/>
          </a:ln>
        </p:spPr>
        <p:txBody>
          <a:bodyPr/>
          <a:lstStyle/>
          <a:p>
            <a:endParaRPr lang="fr-FR"/>
          </a:p>
        </p:txBody>
      </p:sp>
      <p:sp>
        <p:nvSpPr>
          <p:cNvPr id="54286" name="Text Box 14"/>
          <p:cNvSpPr txBox="1">
            <a:spLocks noChangeArrowheads="1"/>
          </p:cNvSpPr>
          <p:nvPr/>
        </p:nvSpPr>
        <p:spPr bwMode="auto">
          <a:xfrm>
            <a:off x="469900" y="2014538"/>
            <a:ext cx="1592263" cy="261937"/>
          </a:xfrm>
          <a:prstGeom prst="rect">
            <a:avLst/>
          </a:prstGeom>
          <a:solidFill>
            <a:srgbClr val="FFFFFF"/>
          </a:solidFill>
          <a:ln w="9525">
            <a:solidFill>
              <a:schemeClr val="hlink"/>
            </a:solidFill>
            <a:miter lim="800000"/>
            <a:headEnd/>
            <a:tailEnd/>
          </a:ln>
        </p:spPr>
        <p:txBody>
          <a:bodyPr/>
          <a:lstStyle/>
          <a:p>
            <a:pPr algn="ctr"/>
            <a:r>
              <a:rPr lang="fr-FR" sz="1200" dirty="0" smtClean="0"/>
              <a:t>Priming</a:t>
            </a:r>
            <a:endParaRPr lang="fr-FR" sz="1200" dirty="0"/>
          </a:p>
        </p:txBody>
      </p:sp>
      <p:sp>
        <p:nvSpPr>
          <p:cNvPr id="54287" name="Text Box 15"/>
          <p:cNvSpPr txBox="1">
            <a:spLocks noChangeArrowheads="1"/>
          </p:cNvSpPr>
          <p:nvPr/>
        </p:nvSpPr>
        <p:spPr bwMode="auto">
          <a:xfrm>
            <a:off x="7156450" y="2014538"/>
            <a:ext cx="1592263" cy="261937"/>
          </a:xfrm>
          <a:prstGeom prst="rect">
            <a:avLst/>
          </a:prstGeom>
          <a:solidFill>
            <a:srgbClr val="FFFFFF"/>
          </a:solidFill>
          <a:ln w="9525">
            <a:solidFill>
              <a:schemeClr val="hlink"/>
            </a:solidFill>
            <a:miter lim="800000"/>
            <a:headEnd/>
            <a:tailEnd/>
          </a:ln>
        </p:spPr>
        <p:txBody>
          <a:bodyPr/>
          <a:lstStyle/>
          <a:p>
            <a:pPr algn="ctr"/>
            <a:r>
              <a:rPr lang="fr-FR" sz="1200"/>
              <a:t>Indirect</a:t>
            </a:r>
          </a:p>
        </p:txBody>
      </p:sp>
      <p:sp>
        <p:nvSpPr>
          <p:cNvPr id="54288" name="Text Box 16"/>
          <p:cNvSpPr txBox="1">
            <a:spLocks noChangeArrowheads="1"/>
          </p:cNvSpPr>
          <p:nvPr/>
        </p:nvSpPr>
        <p:spPr bwMode="auto">
          <a:xfrm>
            <a:off x="3176588" y="2014538"/>
            <a:ext cx="1592262" cy="261937"/>
          </a:xfrm>
          <a:prstGeom prst="rect">
            <a:avLst/>
          </a:prstGeom>
          <a:solidFill>
            <a:srgbClr val="FFFFFF"/>
          </a:solidFill>
          <a:ln w="9525">
            <a:solidFill>
              <a:schemeClr val="hlink"/>
            </a:solidFill>
            <a:miter lim="800000"/>
            <a:headEnd/>
            <a:tailEnd/>
          </a:ln>
        </p:spPr>
        <p:txBody>
          <a:bodyPr/>
          <a:lstStyle/>
          <a:p>
            <a:pPr algn="ctr"/>
            <a:r>
              <a:rPr lang="fr-FR" sz="1200"/>
              <a:t>Direct</a:t>
            </a:r>
          </a:p>
        </p:txBody>
      </p:sp>
      <p:grpSp>
        <p:nvGrpSpPr>
          <p:cNvPr id="3" name="Group 630"/>
          <p:cNvGrpSpPr>
            <a:grpSpLocks/>
          </p:cNvGrpSpPr>
          <p:nvPr/>
        </p:nvGrpSpPr>
        <p:grpSpPr bwMode="auto">
          <a:xfrm>
            <a:off x="3967163" y="1730375"/>
            <a:ext cx="1223962" cy="279400"/>
            <a:chOff x="2499" y="1090"/>
            <a:chExt cx="771" cy="176"/>
          </a:xfrm>
        </p:grpSpPr>
        <p:sp>
          <p:nvSpPr>
            <p:cNvPr id="9845" name="Line 8"/>
            <p:cNvSpPr>
              <a:spLocks noChangeShapeType="1"/>
            </p:cNvSpPr>
            <p:nvPr/>
          </p:nvSpPr>
          <p:spPr bwMode="auto">
            <a:xfrm flipV="1">
              <a:off x="2499" y="1090"/>
              <a:ext cx="771" cy="0"/>
            </a:xfrm>
            <a:prstGeom prst="line">
              <a:avLst/>
            </a:prstGeom>
            <a:noFill/>
            <a:ln w="9525">
              <a:solidFill>
                <a:schemeClr val="hlink"/>
              </a:solidFill>
              <a:round/>
              <a:headEnd/>
              <a:tailEnd/>
            </a:ln>
          </p:spPr>
          <p:txBody>
            <a:bodyPr/>
            <a:lstStyle/>
            <a:p>
              <a:endParaRPr lang="fr-FR"/>
            </a:p>
          </p:txBody>
        </p:sp>
        <p:sp>
          <p:nvSpPr>
            <p:cNvPr id="9846" name="Line 17"/>
            <p:cNvSpPr>
              <a:spLocks noChangeShapeType="1"/>
            </p:cNvSpPr>
            <p:nvPr/>
          </p:nvSpPr>
          <p:spPr bwMode="auto">
            <a:xfrm>
              <a:off x="2500" y="1096"/>
              <a:ext cx="2" cy="170"/>
            </a:xfrm>
            <a:prstGeom prst="line">
              <a:avLst/>
            </a:prstGeom>
            <a:noFill/>
            <a:ln w="9525">
              <a:solidFill>
                <a:schemeClr val="hlink"/>
              </a:solidFill>
              <a:round/>
              <a:headEnd/>
              <a:tailEnd type="triangle" w="med" len="med"/>
            </a:ln>
          </p:spPr>
          <p:txBody>
            <a:bodyPr/>
            <a:lstStyle/>
            <a:p>
              <a:endParaRPr lang="fr-FR"/>
            </a:p>
          </p:txBody>
        </p:sp>
      </p:grpSp>
      <p:sp>
        <p:nvSpPr>
          <p:cNvPr id="54291" name="Text Box 19"/>
          <p:cNvSpPr txBox="1">
            <a:spLocks noChangeArrowheads="1"/>
          </p:cNvSpPr>
          <p:nvPr/>
        </p:nvSpPr>
        <p:spPr bwMode="auto">
          <a:xfrm>
            <a:off x="468313" y="1590675"/>
            <a:ext cx="1592262" cy="261938"/>
          </a:xfrm>
          <a:prstGeom prst="rect">
            <a:avLst/>
          </a:prstGeom>
          <a:solidFill>
            <a:srgbClr val="FFFFFF"/>
          </a:solidFill>
          <a:ln w="9525">
            <a:solidFill>
              <a:schemeClr val="hlink"/>
            </a:solidFill>
            <a:miter lim="800000"/>
            <a:headEnd/>
            <a:tailEnd/>
          </a:ln>
        </p:spPr>
        <p:txBody>
          <a:bodyPr/>
          <a:lstStyle/>
          <a:p>
            <a:pPr algn="ctr"/>
            <a:r>
              <a:rPr lang="fr-FR" sz="1200" b="1" dirty="0" err="1" smtClean="0"/>
              <a:t>Without</a:t>
            </a:r>
            <a:r>
              <a:rPr lang="fr-FR" sz="1200" b="1" dirty="0" smtClean="0"/>
              <a:t> </a:t>
            </a:r>
            <a:r>
              <a:rPr lang="fr-FR" sz="1200" b="1" dirty="0"/>
              <a:t>contact </a:t>
            </a:r>
            <a:endParaRPr lang="fr-FR" sz="1200" dirty="0"/>
          </a:p>
        </p:txBody>
      </p:sp>
      <p:grpSp>
        <p:nvGrpSpPr>
          <p:cNvPr id="4" name="Group 622"/>
          <p:cNvGrpSpPr>
            <a:grpSpLocks/>
          </p:cNvGrpSpPr>
          <p:nvPr/>
        </p:nvGrpSpPr>
        <p:grpSpPr bwMode="auto">
          <a:xfrm>
            <a:off x="539750" y="2397125"/>
            <a:ext cx="1403350" cy="2616200"/>
            <a:chOff x="340" y="1510"/>
            <a:chExt cx="884" cy="1779"/>
          </a:xfrm>
        </p:grpSpPr>
        <p:grpSp>
          <p:nvGrpSpPr>
            <p:cNvPr id="5" name="Group 22"/>
            <p:cNvGrpSpPr>
              <a:grpSpLocks/>
            </p:cNvGrpSpPr>
            <p:nvPr/>
          </p:nvGrpSpPr>
          <p:grpSpPr bwMode="auto">
            <a:xfrm>
              <a:off x="342" y="1672"/>
              <a:ext cx="882" cy="1617"/>
              <a:chOff x="699" y="11697"/>
              <a:chExt cx="1800" cy="2987"/>
            </a:xfrm>
          </p:grpSpPr>
          <p:sp>
            <p:nvSpPr>
              <p:cNvPr id="9734" name="Line 23"/>
              <p:cNvSpPr>
                <a:spLocks noChangeAspect="1" noChangeShapeType="1"/>
              </p:cNvSpPr>
              <p:nvPr/>
            </p:nvSpPr>
            <p:spPr bwMode="auto">
              <a:xfrm>
                <a:off x="701" y="11697"/>
                <a:ext cx="1798" cy="0"/>
              </a:xfrm>
              <a:prstGeom prst="line">
                <a:avLst/>
              </a:prstGeom>
              <a:noFill/>
              <a:ln w="25400">
                <a:solidFill>
                  <a:srgbClr val="FF0000"/>
                </a:solidFill>
                <a:round/>
                <a:headEnd/>
                <a:tailEnd/>
              </a:ln>
            </p:spPr>
            <p:txBody>
              <a:bodyPr/>
              <a:lstStyle/>
              <a:p>
                <a:endParaRPr lang="fr-FR"/>
              </a:p>
            </p:txBody>
          </p:sp>
          <p:sp>
            <p:nvSpPr>
              <p:cNvPr id="9735" name="AutoShape 24"/>
              <p:cNvSpPr>
                <a:spLocks noChangeAspect="1" noChangeArrowheads="1"/>
              </p:cNvSpPr>
              <p:nvPr/>
            </p:nvSpPr>
            <p:spPr bwMode="auto">
              <a:xfrm>
                <a:off x="879" y="11750"/>
                <a:ext cx="221" cy="248"/>
              </a:xfrm>
              <a:prstGeom prst="lightningBolt">
                <a:avLst/>
              </a:prstGeom>
              <a:solidFill>
                <a:srgbClr val="FFFF00"/>
              </a:solidFill>
              <a:ln w="3175">
                <a:solidFill>
                  <a:srgbClr val="000000"/>
                </a:solidFill>
                <a:miter lim="800000"/>
                <a:headEnd/>
                <a:tailEnd/>
              </a:ln>
            </p:spPr>
            <p:txBody>
              <a:bodyPr/>
              <a:lstStyle/>
              <a:p>
                <a:endParaRPr lang="fr-FR"/>
              </a:p>
            </p:txBody>
          </p:sp>
          <p:grpSp>
            <p:nvGrpSpPr>
              <p:cNvPr id="6" name="Group 25"/>
              <p:cNvGrpSpPr>
                <a:grpSpLocks noChangeAspect="1"/>
              </p:cNvGrpSpPr>
              <p:nvPr/>
            </p:nvGrpSpPr>
            <p:grpSpPr bwMode="auto">
              <a:xfrm>
                <a:off x="1057" y="12047"/>
                <a:ext cx="1394" cy="2504"/>
                <a:chOff x="4117" y="5917"/>
                <a:chExt cx="2299" cy="4129"/>
              </a:xfrm>
            </p:grpSpPr>
            <p:grpSp>
              <p:nvGrpSpPr>
                <p:cNvPr id="7" name="Group 26"/>
                <p:cNvGrpSpPr>
                  <a:grpSpLocks noChangeAspect="1"/>
                </p:cNvGrpSpPr>
                <p:nvPr/>
              </p:nvGrpSpPr>
              <p:grpSpPr bwMode="auto">
                <a:xfrm rot="-1208926">
                  <a:off x="5562" y="7055"/>
                  <a:ext cx="854" cy="909"/>
                  <a:chOff x="8437" y="2497"/>
                  <a:chExt cx="854" cy="909"/>
                </a:xfrm>
              </p:grpSpPr>
              <p:sp>
                <p:nvSpPr>
                  <p:cNvPr id="9837" name="Freeform 27"/>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838" name="Freeform 28"/>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839" name="Freeform 29"/>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840" name="Freeform 30"/>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841" name="Freeform 31"/>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842" name="Freeform 32"/>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843" name="Freeform 33"/>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844" name="Freeform 34"/>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739" name="Freeform 35"/>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740" name="Freeform 36"/>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741" name="Freeform 37"/>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742" name="Freeform 38"/>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743" name="Freeform 39"/>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744" name="Freeform 40"/>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745" name="Freeform 41"/>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746" name="Freeform 42"/>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747" name="Freeform 43"/>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748" name="Freeform 44"/>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749" name="Freeform 45"/>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750" name="Freeform 46"/>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751" name="Freeform 47"/>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752" name="Freeform 48"/>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753" name="Freeform 49"/>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754" name="Freeform 50"/>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755" name="Freeform 51"/>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756" name="Freeform 52"/>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757" name="Freeform 53"/>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758" name="Freeform 54"/>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759" name="Freeform 55"/>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760" name="Freeform 56"/>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761" name="Freeform 57"/>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762" name="Freeform 58"/>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763" name="Freeform 59"/>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764" name="Freeform 60"/>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765" name="Freeform 61"/>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766" name="Freeform 62"/>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767" name="Freeform 63"/>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768" name="Freeform 64"/>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769" name="Freeform 65"/>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770" name="Freeform 66"/>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771" name="Freeform 67"/>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772" name="Freeform 68"/>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773" name="Freeform 69"/>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774" name="Freeform 70"/>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775" name="Freeform 71"/>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776" name="Freeform 72"/>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777" name="Freeform 73"/>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778" name="Freeform 74"/>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779" name="Freeform 75"/>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780" name="Freeform 76"/>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781" name="Freeform 77"/>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782" name="Freeform 78"/>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783" name="Freeform 79"/>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784" name="Freeform 80"/>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785" name="Freeform 81"/>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786" name="Freeform 82"/>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787" name="Freeform 83"/>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788" name="Freeform 84"/>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789" name="Freeform 85"/>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790" name="Freeform 86"/>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791" name="Freeform 87"/>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792" name="Freeform 88"/>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793" name="Freeform 89"/>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794" name="Freeform 90"/>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795" name="Freeform 91"/>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796" name="Freeform 92"/>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797" name="Freeform 93"/>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798" name="Freeform 94"/>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799" name="Freeform 95"/>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800" name="Freeform 96"/>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801" name="Freeform 97"/>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802" name="Freeform 98"/>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803" name="Freeform 99"/>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804" name="Freeform 100"/>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805" name="Freeform 101"/>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806" name="Freeform 102"/>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807" name="Freeform 103"/>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808" name="Freeform 104"/>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809" name="Freeform 105"/>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810" name="Freeform 106"/>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811" name="Freeform 107"/>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812" name="Freeform 108"/>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813" name="Freeform 109"/>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814" name="Freeform 110"/>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815" name="Freeform 111"/>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816" name="Freeform 112"/>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817" name="Freeform 113"/>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818" name="Freeform 114"/>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819" name="Freeform 115"/>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820" name="Freeform 116"/>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821" name="Freeform 117"/>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822" name="Freeform 118"/>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823" name="Freeform 119"/>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824" name="Freeform 120"/>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8" name="Group 121"/>
                <p:cNvGrpSpPr>
                  <a:grpSpLocks noChangeAspect="1"/>
                </p:cNvGrpSpPr>
                <p:nvPr/>
              </p:nvGrpSpPr>
              <p:grpSpPr bwMode="auto">
                <a:xfrm rot="7302908">
                  <a:off x="4244" y="5790"/>
                  <a:ext cx="584" cy="838"/>
                  <a:chOff x="6997" y="9337"/>
                  <a:chExt cx="577" cy="877"/>
                </a:xfrm>
              </p:grpSpPr>
              <p:sp>
                <p:nvSpPr>
                  <p:cNvPr id="9828" name="Freeform 122"/>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829" name="Freeform 123"/>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830" name="Freeform 124"/>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831" name="Freeform 125"/>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832" name="Freeform 126"/>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833" name="Freeform 127"/>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834" name="Freeform 128"/>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835" name="Freeform 129"/>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836" name="Freeform 130"/>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826" name="AutoShape 131"/>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827" name="Freeform 132"/>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737" name="Rectangle 133" descr="Diagonales larges vers le bas"/>
              <p:cNvSpPr>
                <a:spLocks noChangeArrowheads="1"/>
              </p:cNvSpPr>
              <p:nvPr/>
            </p:nvSpPr>
            <p:spPr bwMode="auto">
              <a:xfrm>
                <a:off x="699" y="14537"/>
                <a:ext cx="1800" cy="147"/>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grpSp>
        <p:sp>
          <p:nvSpPr>
            <p:cNvPr id="9732" name="Text Box 488"/>
            <p:cNvSpPr txBox="1">
              <a:spLocks noChangeArrowheads="1"/>
            </p:cNvSpPr>
            <p:nvPr/>
          </p:nvSpPr>
          <p:spPr bwMode="auto">
            <a:xfrm>
              <a:off x="503" y="1510"/>
              <a:ext cx="624" cy="196"/>
            </a:xfrm>
            <a:prstGeom prst="rect">
              <a:avLst/>
            </a:prstGeom>
            <a:noFill/>
            <a:ln w="9525">
              <a:noFill/>
              <a:miter lim="800000"/>
              <a:headEnd/>
              <a:tailEnd/>
            </a:ln>
          </p:spPr>
          <p:txBody>
            <a:bodyPr/>
            <a:lstStyle/>
            <a:p>
              <a:pPr algn="ctr"/>
              <a:r>
                <a:rPr lang="fr-FR" sz="1200" dirty="0">
                  <a:solidFill>
                    <a:srgbClr val="FF0000"/>
                  </a:solidFill>
                </a:rPr>
                <a:t>Phase (</a:t>
              </a:r>
              <a:r>
                <a:rPr lang="fr-FR" sz="1200" dirty="0" smtClean="0">
                  <a:solidFill>
                    <a:srgbClr val="FF0000"/>
                  </a:solidFill>
                </a:rPr>
                <a:t>HV)</a:t>
              </a:r>
              <a:endParaRPr lang="fr-FR" sz="1200" dirty="0"/>
            </a:p>
          </p:txBody>
        </p:sp>
        <p:sp>
          <p:nvSpPr>
            <p:cNvPr id="9733" name="Text Box 493"/>
            <p:cNvSpPr txBox="1">
              <a:spLocks noChangeArrowheads="1"/>
            </p:cNvSpPr>
            <p:nvPr/>
          </p:nvSpPr>
          <p:spPr bwMode="auto">
            <a:xfrm>
              <a:off x="340" y="3034"/>
              <a:ext cx="441" cy="194"/>
            </a:xfrm>
            <a:prstGeom prst="rect">
              <a:avLst/>
            </a:prstGeom>
            <a:noFill/>
            <a:ln w="9525">
              <a:noFill/>
              <a:miter lim="800000"/>
              <a:headEnd/>
              <a:tailEnd/>
            </a:ln>
          </p:spPr>
          <p:txBody>
            <a:bodyPr/>
            <a:lstStyle/>
            <a:p>
              <a:pPr algn="ctr"/>
              <a:r>
                <a:rPr lang="fr-FR" sz="1200" dirty="0" smtClean="0">
                  <a:solidFill>
                    <a:srgbClr val="339966"/>
                  </a:solidFill>
                </a:rPr>
                <a:t>Ground</a:t>
              </a:r>
              <a:endParaRPr lang="fr-FR" sz="1200" dirty="0"/>
            </a:p>
          </p:txBody>
        </p:sp>
      </p:grpSp>
      <p:grpSp>
        <p:nvGrpSpPr>
          <p:cNvPr id="9" name="Group 624"/>
          <p:cNvGrpSpPr>
            <a:grpSpLocks/>
          </p:cNvGrpSpPr>
          <p:nvPr/>
        </p:nvGrpSpPr>
        <p:grpSpPr bwMode="auto">
          <a:xfrm>
            <a:off x="5440363" y="2133600"/>
            <a:ext cx="3379787" cy="2879725"/>
            <a:chOff x="3427" y="1344"/>
            <a:chExt cx="2129" cy="1951"/>
          </a:xfrm>
        </p:grpSpPr>
        <p:grpSp>
          <p:nvGrpSpPr>
            <p:cNvPr id="10" name="Group 245"/>
            <p:cNvGrpSpPr>
              <a:grpSpLocks noChangeAspect="1"/>
            </p:cNvGrpSpPr>
            <p:nvPr/>
          </p:nvGrpSpPr>
          <p:grpSpPr bwMode="auto">
            <a:xfrm>
              <a:off x="3450" y="1504"/>
              <a:ext cx="2005" cy="1791"/>
              <a:chOff x="1417" y="9694"/>
              <a:chExt cx="5050" cy="4083"/>
            </a:xfrm>
          </p:grpSpPr>
          <p:sp>
            <p:nvSpPr>
              <p:cNvPr id="9489" name="Rectangle 246" descr="Diagonales larges vers le bas"/>
              <p:cNvSpPr>
                <a:spLocks noChangeAspect="1" noChangeArrowheads="1"/>
              </p:cNvSpPr>
              <p:nvPr/>
            </p:nvSpPr>
            <p:spPr bwMode="auto">
              <a:xfrm>
                <a:off x="1417" y="13597"/>
                <a:ext cx="5040" cy="180"/>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grpSp>
            <p:nvGrpSpPr>
              <p:cNvPr id="11" name="Group 247"/>
              <p:cNvGrpSpPr>
                <a:grpSpLocks noChangeAspect="1"/>
              </p:cNvGrpSpPr>
              <p:nvPr/>
            </p:nvGrpSpPr>
            <p:grpSpPr bwMode="auto">
              <a:xfrm>
                <a:off x="3800" y="10318"/>
                <a:ext cx="1797" cy="3309"/>
                <a:chOff x="6817" y="5557"/>
                <a:chExt cx="2392" cy="4405"/>
              </a:xfrm>
            </p:grpSpPr>
            <p:sp>
              <p:nvSpPr>
                <p:cNvPr id="9625" name="Freeform 248"/>
                <p:cNvSpPr>
                  <a:spLocks noChangeAspect="1"/>
                </p:cNvSpPr>
                <p:nvPr/>
              </p:nvSpPr>
              <p:spPr bwMode="auto">
                <a:xfrm>
                  <a:off x="7566" y="7950"/>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626" name="Freeform 249"/>
                <p:cNvSpPr>
                  <a:spLocks noChangeAspect="1"/>
                </p:cNvSpPr>
                <p:nvPr/>
              </p:nvSpPr>
              <p:spPr bwMode="auto">
                <a:xfrm>
                  <a:off x="7753" y="7950"/>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627" name="Freeform 250"/>
                <p:cNvSpPr>
                  <a:spLocks noChangeAspect="1"/>
                </p:cNvSpPr>
                <p:nvPr/>
              </p:nvSpPr>
              <p:spPr bwMode="auto">
                <a:xfrm>
                  <a:off x="7760" y="8132"/>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628" name="Freeform 251"/>
                <p:cNvSpPr>
                  <a:spLocks noChangeAspect="1"/>
                </p:cNvSpPr>
                <p:nvPr/>
              </p:nvSpPr>
              <p:spPr bwMode="auto">
                <a:xfrm>
                  <a:off x="7567" y="8638"/>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629" name="Freeform 252"/>
                <p:cNvSpPr>
                  <a:spLocks noChangeAspect="1"/>
                </p:cNvSpPr>
                <p:nvPr/>
              </p:nvSpPr>
              <p:spPr bwMode="auto">
                <a:xfrm>
                  <a:off x="7565" y="9671"/>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630" name="Freeform 253"/>
                <p:cNvSpPr>
                  <a:spLocks noChangeAspect="1"/>
                </p:cNvSpPr>
                <p:nvPr/>
              </p:nvSpPr>
              <p:spPr bwMode="auto">
                <a:xfrm>
                  <a:off x="7587" y="9862"/>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631" name="Freeform 254"/>
                <p:cNvSpPr>
                  <a:spLocks noChangeAspect="1"/>
                </p:cNvSpPr>
                <p:nvPr/>
              </p:nvSpPr>
              <p:spPr bwMode="auto">
                <a:xfrm>
                  <a:off x="7619" y="8688"/>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632" name="Freeform 255"/>
                <p:cNvSpPr>
                  <a:spLocks noChangeAspect="1"/>
                </p:cNvSpPr>
                <p:nvPr/>
              </p:nvSpPr>
              <p:spPr bwMode="auto">
                <a:xfrm>
                  <a:off x="7690" y="8951"/>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633" name="Freeform 256"/>
                <p:cNvSpPr>
                  <a:spLocks noChangeAspect="1"/>
                </p:cNvSpPr>
                <p:nvPr/>
              </p:nvSpPr>
              <p:spPr bwMode="auto">
                <a:xfrm>
                  <a:off x="7981" y="8374"/>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634" name="Freeform 257"/>
                <p:cNvSpPr>
                  <a:spLocks noChangeAspect="1"/>
                </p:cNvSpPr>
                <p:nvPr/>
              </p:nvSpPr>
              <p:spPr bwMode="auto">
                <a:xfrm>
                  <a:off x="7816" y="8587"/>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635" name="Freeform 258"/>
                <p:cNvSpPr>
                  <a:spLocks noChangeAspect="1"/>
                </p:cNvSpPr>
                <p:nvPr/>
              </p:nvSpPr>
              <p:spPr bwMode="auto">
                <a:xfrm>
                  <a:off x="7864" y="8639"/>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636" name="Freeform 259"/>
                <p:cNvSpPr>
                  <a:spLocks noChangeAspect="1"/>
                </p:cNvSpPr>
                <p:nvPr/>
              </p:nvSpPr>
              <p:spPr bwMode="auto">
                <a:xfrm>
                  <a:off x="7731" y="8458"/>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637" name="Freeform 260"/>
                <p:cNvSpPr>
                  <a:spLocks noChangeAspect="1"/>
                </p:cNvSpPr>
                <p:nvPr/>
              </p:nvSpPr>
              <p:spPr bwMode="auto">
                <a:xfrm>
                  <a:off x="8240" y="7881"/>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638" name="Freeform 261"/>
                <p:cNvSpPr>
                  <a:spLocks noChangeAspect="1"/>
                </p:cNvSpPr>
                <p:nvPr/>
              </p:nvSpPr>
              <p:spPr bwMode="auto">
                <a:xfrm>
                  <a:off x="8391" y="9653"/>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639" name="Freeform 262"/>
                <p:cNvSpPr>
                  <a:spLocks noChangeAspect="1"/>
                </p:cNvSpPr>
                <p:nvPr/>
              </p:nvSpPr>
              <p:spPr bwMode="auto">
                <a:xfrm>
                  <a:off x="8405" y="9687"/>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640" name="Freeform 263"/>
                <p:cNvSpPr>
                  <a:spLocks noChangeAspect="1"/>
                </p:cNvSpPr>
                <p:nvPr/>
              </p:nvSpPr>
              <p:spPr bwMode="auto">
                <a:xfrm>
                  <a:off x="8327" y="8696"/>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641" name="Freeform 264"/>
                <p:cNvSpPr>
                  <a:spLocks noChangeAspect="1"/>
                </p:cNvSpPr>
                <p:nvPr/>
              </p:nvSpPr>
              <p:spPr bwMode="auto">
                <a:xfrm>
                  <a:off x="8327" y="8696"/>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642" name="Freeform 265"/>
                <p:cNvSpPr>
                  <a:spLocks noChangeAspect="1"/>
                </p:cNvSpPr>
                <p:nvPr/>
              </p:nvSpPr>
              <p:spPr bwMode="auto">
                <a:xfrm>
                  <a:off x="8335" y="8341"/>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643" name="Freeform 266"/>
                <p:cNvSpPr>
                  <a:spLocks noChangeAspect="1"/>
                </p:cNvSpPr>
                <p:nvPr/>
              </p:nvSpPr>
              <p:spPr bwMode="auto">
                <a:xfrm>
                  <a:off x="8242" y="7881"/>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644" name="Freeform 267"/>
                <p:cNvSpPr>
                  <a:spLocks noChangeAspect="1"/>
                </p:cNvSpPr>
                <p:nvPr/>
              </p:nvSpPr>
              <p:spPr bwMode="auto">
                <a:xfrm>
                  <a:off x="8346" y="8411"/>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645" name="Freeform 268"/>
                <p:cNvSpPr>
                  <a:spLocks noChangeAspect="1"/>
                </p:cNvSpPr>
                <p:nvPr/>
              </p:nvSpPr>
              <p:spPr bwMode="auto">
                <a:xfrm>
                  <a:off x="8474" y="8508"/>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646" name="Freeform 269"/>
                <p:cNvSpPr>
                  <a:spLocks noChangeAspect="1"/>
                </p:cNvSpPr>
                <p:nvPr/>
              </p:nvSpPr>
              <p:spPr bwMode="auto">
                <a:xfrm>
                  <a:off x="8474" y="8845"/>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647" name="Freeform 270"/>
                <p:cNvSpPr>
                  <a:spLocks noChangeAspect="1"/>
                </p:cNvSpPr>
                <p:nvPr/>
              </p:nvSpPr>
              <p:spPr bwMode="auto">
                <a:xfrm>
                  <a:off x="8634" y="8877"/>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648" name="Freeform 271"/>
                <p:cNvSpPr>
                  <a:spLocks noChangeAspect="1"/>
                </p:cNvSpPr>
                <p:nvPr/>
              </p:nvSpPr>
              <p:spPr bwMode="auto">
                <a:xfrm>
                  <a:off x="8543" y="9598"/>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649" name="Freeform 272"/>
                <p:cNvSpPr>
                  <a:spLocks noChangeAspect="1"/>
                </p:cNvSpPr>
                <p:nvPr/>
              </p:nvSpPr>
              <p:spPr bwMode="auto">
                <a:xfrm>
                  <a:off x="8097" y="6440"/>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650" name="Freeform 273"/>
                <p:cNvSpPr>
                  <a:spLocks noChangeAspect="1"/>
                </p:cNvSpPr>
                <p:nvPr/>
              </p:nvSpPr>
              <p:spPr bwMode="auto">
                <a:xfrm>
                  <a:off x="8007" y="5864"/>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651" name="Freeform 274"/>
                <p:cNvSpPr>
                  <a:spLocks noChangeAspect="1"/>
                </p:cNvSpPr>
                <p:nvPr/>
              </p:nvSpPr>
              <p:spPr bwMode="auto">
                <a:xfrm>
                  <a:off x="8223" y="6262"/>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652" name="Freeform 275"/>
                <p:cNvSpPr>
                  <a:spLocks noChangeAspect="1"/>
                </p:cNvSpPr>
                <p:nvPr/>
              </p:nvSpPr>
              <p:spPr bwMode="auto">
                <a:xfrm>
                  <a:off x="8038" y="6072"/>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653" name="Freeform 276"/>
                <p:cNvSpPr>
                  <a:spLocks noChangeAspect="1"/>
                </p:cNvSpPr>
                <p:nvPr/>
              </p:nvSpPr>
              <p:spPr bwMode="auto">
                <a:xfrm>
                  <a:off x="8081" y="6079"/>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654" name="Freeform 277"/>
                <p:cNvSpPr>
                  <a:spLocks noChangeAspect="1"/>
                </p:cNvSpPr>
                <p:nvPr/>
              </p:nvSpPr>
              <p:spPr bwMode="auto">
                <a:xfrm>
                  <a:off x="8102" y="6090"/>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655" name="Freeform 278"/>
                <p:cNvSpPr>
                  <a:spLocks noChangeAspect="1"/>
                </p:cNvSpPr>
                <p:nvPr/>
              </p:nvSpPr>
              <p:spPr bwMode="auto">
                <a:xfrm>
                  <a:off x="8025" y="6035"/>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656" name="Freeform 279"/>
                <p:cNvSpPr>
                  <a:spLocks noChangeAspect="1"/>
                </p:cNvSpPr>
                <p:nvPr/>
              </p:nvSpPr>
              <p:spPr bwMode="auto">
                <a:xfrm>
                  <a:off x="8041" y="6211"/>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657" name="Freeform 280"/>
                <p:cNvSpPr>
                  <a:spLocks noChangeAspect="1"/>
                </p:cNvSpPr>
                <p:nvPr/>
              </p:nvSpPr>
              <p:spPr bwMode="auto">
                <a:xfrm>
                  <a:off x="8010" y="6198"/>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658" name="Freeform 281"/>
                <p:cNvSpPr>
                  <a:spLocks noChangeAspect="1"/>
                </p:cNvSpPr>
                <p:nvPr/>
              </p:nvSpPr>
              <p:spPr bwMode="auto">
                <a:xfrm>
                  <a:off x="8018" y="6289"/>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659" name="Freeform 282"/>
                <p:cNvSpPr>
                  <a:spLocks noChangeAspect="1"/>
                </p:cNvSpPr>
                <p:nvPr/>
              </p:nvSpPr>
              <p:spPr bwMode="auto">
                <a:xfrm>
                  <a:off x="8041" y="6359"/>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660" name="Freeform 283"/>
                <p:cNvSpPr>
                  <a:spLocks noChangeAspect="1"/>
                </p:cNvSpPr>
                <p:nvPr/>
              </p:nvSpPr>
              <p:spPr bwMode="auto">
                <a:xfrm>
                  <a:off x="8078" y="5864"/>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661" name="Freeform 284"/>
                <p:cNvSpPr>
                  <a:spLocks noChangeAspect="1"/>
                </p:cNvSpPr>
                <p:nvPr/>
              </p:nvSpPr>
              <p:spPr bwMode="auto">
                <a:xfrm>
                  <a:off x="8009" y="6253"/>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662" name="Freeform 285"/>
                <p:cNvSpPr>
                  <a:spLocks noChangeAspect="1"/>
                </p:cNvSpPr>
                <p:nvPr/>
              </p:nvSpPr>
              <p:spPr bwMode="auto">
                <a:xfrm>
                  <a:off x="8016" y="6267"/>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663" name="Freeform 286"/>
                <p:cNvSpPr>
                  <a:spLocks noChangeAspect="1"/>
                </p:cNvSpPr>
                <p:nvPr/>
              </p:nvSpPr>
              <p:spPr bwMode="auto">
                <a:xfrm>
                  <a:off x="7515" y="6371"/>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664" name="Freeform 287"/>
                <p:cNvSpPr>
                  <a:spLocks noChangeAspect="1"/>
                </p:cNvSpPr>
                <p:nvPr/>
              </p:nvSpPr>
              <p:spPr bwMode="auto">
                <a:xfrm>
                  <a:off x="8471" y="6206"/>
                  <a:ext cx="141" cy="178"/>
                </a:xfrm>
                <a:custGeom>
                  <a:avLst/>
                  <a:gdLst>
                    <a:gd name="T0" fmla="*/ 1 w 563"/>
                    <a:gd name="T1" fmla="*/ 143 h 713"/>
                    <a:gd name="T2" fmla="*/ 11 w 563"/>
                    <a:gd name="T3" fmla="*/ 133 h 713"/>
                    <a:gd name="T4" fmla="*/ 20 w 563"/>
                    <a:gd name="T5" fmla="*/ 124 h 713"/>
                    <a:gd name="T6" fmla="*/ 24 w 563"/>
                    <a:gd name="T7" fmla="*/ 121 h 713"/>
                    <a:gd name="T8" fmla="*/ 28 w 563"/>
                    <a:gd name="T9" fmla="*/ 119 h 713"/>
                    <a:gd name="T10" fmla="*/ 33 w 563"/>
                    <a:gd name="T11" fmla="*/ 118 h 713"/>
                    <a:gd name="T12" fmla="*/ 37 w 563"/>
                    <a:gd name="T13" fmla="*/ 117 h 713"/>
                    <a:gd name="T14" fmla="*/ 41 w 563"/>
                    <a:gd name="T15" fmla="*/ 117 h 713"/>
                    <a:gd name="T16" fmla="*/ 46 w 563"/>
                    <a:gd name="T17" fmla="*/ 114 h 713"/>
                    <a:gd name="T18" fmla="*/ 55 w 563"/>
                    <a:gd name="T19" fmla="*/ 109 h 713"/>
                    <a:gd name="T20" fmla="*/ 64 w 563"/>
                    <a:gd name="T21" fmla="*/ 102 h 713"/>
                    <a:gd name="T22" fmla="*/ 73 w 563"/>
                    <a:gd name="T23" fmla="*/ 94 h 713"/>
                    <a:gd name="T24" fmla="*/ 81 w 563"/>
                    <a:gd name="T25" fmla="*/ 86 h 713"/>
                    <a:gd name="T26" fmla="*/ 88 w 563"/>
                    <a:gd name="T27" fmla="*/ 77 h 713"/>
                    <a:gd name="T28" fmla="*/ 94 w 563"/>
                    <a:gd name="T29" fmla="*/ 70 h 713"/>
                    <a:gd name="T30" fmla="*/ 99 w 563"/>
                    <a:gd name="T31" fmla="*/ 61 h 713"/>
                    <a:gd name="T32" fmla="*/ 109 w 563"/>
                    <a:gd name="T33" fmla="*/ 45 h 713"/>
                    <a:gd name="T34" fmla="*/ 122 w 563"/>
                    <a:gd name="T35" fmla="*/ 27 h 713"/>
                    <a:gd name="T36" fmla="*/ 135 w 563"/>
                    <a:gd name="T37" fmla="*/ 9 h 713"/>
                    <a:gd name="T38" fmla="*/ 140 w 563"/>
                    <a:gd name="T39" fmla="*/ 3 h 713"/>
                    <a:gd name="T40" fmla="*/ 136 w 563"/>
                    <a:gd name="T41" fmla="*/ 14 h 713"/>
                    <a:gd name="T42" fmla="*/ 131 w 563"/>
                    <a:gd name="T43" fmla="*/ 27 h 713"/>
                    <a:gd name="T44" fmla="*/ 126 w 563"/>
                    <a:gd name="T45" fmla="*/ 36 h 713"/>
                    <a:gd name="T46" fmla="*/ 122 w 563"/>
                    <a:gd name="T47" fmla="*/ 45 h 713"/>
                    <a:gd name="T48" fmla="*/ 119 w 563"/>
                    <a:gd name="T49" fmla="*/ 54 h 713"/>
                    <a:gd name="T50" fmla="*/ 116 w 563"/>
                    <a:gd name="T51" fmla="*/ 59 h 713"/>
                    <a:gd name="T52" fmla="*/ 112 w 563"/>
                    <a:gd name="T53" fmla="*/ 65 h 713"/>
                    <a:gd name="T54" fmla="*/ 105 w 563"/>
                    <a:gd name="T55" fmla="*/ 72 h 713"/>
                    <a:gd name="T56" fmla="*/ 101 w 563"/>
                    <a:gd name="T57" fmla="*/ 77 h 713"/>
                    <a:gd name="T58" fmla="*/ 99 w 563"/>
                    <a:gd name="T59" fmla="*/ 81 h 713"/>
                    <a:gd name="T60" fmla="*/ 97 w 563"/>
                    <a:gd name="T61" fmla="*/ 87 h 713"/>
                    <a:gd name="T62" fmla="*/ 93 w 563"/>
                    <a:gd name="T63" fmla="*/ 94 h 713"/>
                    <a:gd name="T64" fmla="*/ 85 w 563"/>
                    <a:gd name="T65" fmla="*/ 103 h 713"/>
                    <a:gd name="T66" fmla="*/ 73 w 563"/>
                    <a:gd name="T67" fmla="*/ 116 h 713"/>
                    <a:gd name="T68" fmla="*/ 66 w 563"/>
                    <a:gd name="T69" fmla="*/ 125 h 713"/>
                    <a:gd name="T70" fmla="*/ 60 w 563"/>
                    <a:gd name="T71" fmla="*/ 132 h 713"/>
                    <a:gd name="T72" fmla="*/ 54 w 563"/>
                    <a:gd name="T73" fmla="*/ 137 h 713"/>
                    <a:gd name="T74" fmla="*/ 49 w 563"/>
                    <a:gd name="T75" fmla="*/ 140 h 713"/>
                    <a:gd name="T76" fmla="*/ 44 w 563"/>
                    <a:gd name="T77" fmla="*/ 141 h 713"/>
                    <a:gd name="T78" fmla="*/ 39 w 563"/>
                    <a:gd name="T79" fmla="*/ 141 h 713"/>
                    <a:gd name="T80" fmla="*/ 32 w 563"/>
                    <a:gd name="T81" fmla="*/ 140 h 713"/>
                    <a:gd name="T82" fmla="*/ 27 w 563"/>
                    <a:gd name="T83" fmla="*/ 138 h 713"/>
                    <a:gd name="T84" fmla="*/ 24 w 563"/>
                    <a:gd name="T85" fmla="*/ 143 h 713"/>
                    <a:gd name="T86" fmla="*/ 16 w 563"/>
                    <a:gd name="T87" fmla="*/ 161 h 713"/>
                    <a:gd name="T88" fmla="*/ 10 w 563"/>
                    <a:gd name="T89" fmla="*/ 173 h 713"/>
                    <a:gd name="T90" fmla="*/ 6 w 563"/>
                    <a:gd name="T91" fmla="*/ 178 h 713"/>
                    <a:gd name="T92" fmla="*/ 5 w 563"/>
                    <a:gd name="T93" fmla="*/ 178 h 713"/>
                    <a:gd name="T94" fmla="*/ 3 w 563"/>
                    <a:gd name="T95" fmla="*/ 175 h 713"/>
                    <a:gd name="T96" fmla="*/ 2 w 563"/>
                    <a:gd name="T97" fmla="*/ 171 h 713"/>
                    <a:gd name="T98" fmla="*/ 1 w 563"/>
                    <a:gd name="T99" fmla="*/ 163 h 713"/>
                    <a:gd name="T100" fmla="*/ 0 w 563"/>
                    <a:gd name="T101" fmla="*/ 150 h 7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3"/>
                    <a:gd name="T154" fmla="*/ 0 h 713"/>
                    <a:gd name="T155" fmla="*/ 563 w 563"/>
                    <a:gd name="T156" fmla="*/ 713 h 7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3" h="713">
                      <a:moveTo>
                        <a:pt x="0" y="576"/>
                      </a:moveTo>
                      <a:lnTo>
                        <a:pt x="3" y="574"/>
                      </a:lnTo>
                      <a:lnTo>
                        <a:pt x="7" y="570"/>
                      </a:lnTo>
                      <a:lnTo>
                        <a:pt x="45" y="532"/>
                      </a:lnTo>
                      <a:lnTo>
                        <a:pt x="74" y="501"/>
                      </a:lnTo>
                      <a:lnTo>
                        <a:pt x="81" y="495"/>
                      </a:lnTo>
                      <a:lnTo>
                        <a:pt x="89" y="489"/>
                      </a:lnTo>
                      <a:lnTo>
                        <a:pt x="96" y="484"/>
                      </a:lnTo>
                      <a:lnTo>
                        <a:pt x="104" y="480"/>
                      </a:lnTo>
                      <a:lnTo>
                        <a:pt x="113" y="476"/>
                      </a:lnTo>
                      <a:lnTo>
                        <a:pt x="122" y="474"/>
                      </a:lnTo>
                      <a:lnTo>
                        <a:pt x="131" y="473"/>
                      </a:lnTo>
                      <a:lnTo>
                        <a:pt x="143" y="471"/>
                      </a:lnTo>
                      <a:lnTo>
                        <a:pt x="149" y="470"/>
                      </a:lnTo>
                      <a:lnTo>
                        <a:pt x="155" y="469"/>
                      </a:lnTo>
                      <a:lnTo>
                        <a:pt x="162" y="468"/>
                      </a:lnTo>
                      <a:lnTo>
                        <a:pt x="169" y="464"/>
                      </a:lnTo>
                      <a:lnTo>
                        <a:pt x="184" y="457"/>
                      </a:lnTo>
                      <a:lnTo>
                        <a:pt x="202" y="448"/>
                      </a:lnTo>
                      <a:lnTo>
                        <a:pt x="218" y="438"/>
                      </a:lnTo>
                      <a:lnTo>
                        <a:pt x="237" y="424"/>
                      </a:lnTo>
                      <a:lnTo>
                        <a:pt x="255" y="410"/>
                      </a:lnTo>
                      <a:lnTo>
                        <a:pt x="273" y="394"/>
                      </a:lnTo>
                      <a:lnTo>
                        <a:pt x="291" y="378"/>
                      </a:lnTo>
                      <a:lnTo>
                        <a:pt x="309" y="362"/>
                      </a:lnTo>
                      <a:lnTo>
                        <a:pt x="325" y="344"/>
                      </a:lnTo>
                      <a:lnTo>
                        <a:pt x="340" y="327"/>
                      </a:lnTo>
                      <a:lnTo>
                        <a:pt x="353" y="310"/>
                      </a:lnTo>
                      <a:lnTo>
                        <a:pt x="365" y="295"/>
                      </a:lnTo>
                      <a:lnTo>
                        <a:pt x="375" y="280"/>
                      </a:lnTo>
                      <a:lnTo>
                        <a:pt x="382" y="266"/>
                      </a:lnTo>
                      <a:lnTo>
                        <a:pt x="395" y="243"/>
                      </a:lnTo>
                      <a:lnTo>
                        <a:pt x="413" y="214"/>
                      </a:lnTo>
                      <a:lnTo>
                        <a:pt x="436" y="181"/>
                      </a:lnTo>
                      <a:lnTo>
                        <a:pt x="461" y="145"/>
                      </a:lnTo>
                      <a:lnTo>
                        <a:pt x="488" y="109"/>
                      </a:lnTo>
                      <a:lnTo>
                        <a:pt x="515" y="71"/>
                      </a:lnTo>
                      <a:lnTo>
                        <a:pt x="540" y="35"/>
                      </a:lnTo>
                      <a:lnTo>
                        <a:pt x="563" y="0"/>
                      </a:lnTo>
                      <a:lnTo>
                        <a:pt x="560" y="12"/>
                      </a:lnTo>
                      <a:lnTo>
                        <a:pt x="556" y="24"/>
                      </a:lnTo>
                      <a:lnTo>
                        <a:pt x="543" y="57"/>
                      </a:lnTo>
                      <a:lnTo>
                        <a:pt x="531" y="85"/>
                      </a:lnTo>
                      <a:lnTo>
                        <a:pt x="522" y="109"/>
                      </a:lnTo>
                      <a:lnTo>
                        <a:pt x="513" y="129"/>
                      </a:lnTo>
                      <a:lnTo>
                        <a:pt x="504" y="146"/>
                      </a:lnTo>
                      <a:lnTo>
                        <a:pt x="496" y="162"/>
                      </a:lnTo>
                      <a:lnTo>
                        <a:pt x="488" y="181"/>
                      </a:lnTo>
                      <a:lnTo>
                        <a:pt x="480" y="203"/>
                      </a:lnTo>
                      <a:lnTo>
                        <a:pt x="475" y="215"/>
                      </a:lnTo>
                      <a:lnTo>
                        <a:pt x="469" y="224"/>
                      </a:lnTo>
                      <a:lnTo>
                        <a:pt x="463" y="235"/>
                      </a:lnTo>
                      <a:lnTo>
                        <a:pt x="457" y="243"/>
                      </a:lnTo>
                      <a:lnTo>
                        <a:pt x="446" y="259"/>
                      </a:lnTo>
                      <a:lnTo>
                        <a:pt x="432" y="273"/>
                      </a:lnTo>
                      <a:lnTo>
                        <a:pt x="420" y="287"/>
                      </a:lnTo>
                      <a:lnTo>
                        <a:pt x="408" y="301"/>
                      </a:lnTo>
                      <a:lnTo>
                        <a:pt x="404" y="308"/>
                      </a:lnTo>
                      <a:lnTo>
                        <a:pt x="399" y="315"/>
                      </a:lnTo>
                      <a:lnTo>
                        <a:pt x="395" y="323"/>
                      </a:lnTo>
                      <a:lnTo>
                        <a:pt x="393" y="333"/>
                      </a:lnTo>
                      <a:lnTo>
                        <a:pt x="387" y="349"/>
                      </a:lnTo>
                      <a:lnTo>
                        <a:pt x="380" y="364"/>
                      </a:lnTo>
                      <a:lnTo>
                        <a:pt x="372" y="377"/>
                      </a:lnTo>
                      <a:lnTo>
                        <a:pt x="362" y="390"/>
                      </a:lnTo>
                      <a:lnTo>
                        <a:pt x="341" y="413"/>
                      </a:lnTo>
                      <a:lnTo>
                        <a:pt x="317" y="439"/>
                      </a:lnTo>
                      <a:lnTo>
                        <a:pt x="293" y="464"/>
                      </a:lnTo>
                      <a:lnTo>
                        <a:pt x="273" y="488"/>
                      </a:lnTo>
                      <a:lnTo>
                        <a:pt x="264" y="499"/>
                      </a:lnTo>
                      <a:lnTo>
                        <a:pt x="252" y="513"/>
                      </a:lnTo>
                      <a:lnTo>
                        <a:pt x="239" y="527"/>
                      </a:lnTo>
                      <a:lnTo>
                        <a:pt x="224" y="543"/>
                      </a:lnTo>
                      <a:lnTo>
                        <a:pt x="215" y="550"/>
                      </a:lnTo>
                      <a:lnTo>
                        <a:pt x="205" y="555"/>
                      </a:lnTo>
                      <a:lnTo>
                        <a:pt x="196" y="560"/>
                      </a:lnTo>
                      <a:lnTo>
                        <a:pt x="185" y="562"/>
                      </a:lnTo>
                      <a:lnTo>
                        <a:pt x="176" y="565"/>
                      </a:lnTo>
                      <a:lnTo>
                        <a:pt x="165" y="565"/>
                      </a:lnTo>
                      <a:lnTo>
                        <a:pt x="156" y="565"/>
                      </a:lnTo>
                      <a:lnTo>
                        <a:pt x="145" y="565"/>
                      </a:lnTo>
                      <a:lnTo>
                        <a:pt x="129" y="561"/>
                      </a:lnTo>
                      <a:lnTo>
                        <a:pt x="115" y="558"/>
                      </a:lnTo>
                      <a:lnTo>
                        <a:pt x="106" y="554"/>
                      </a:lnTo>
                      <a:lnTo>
                        <a:pt x="102" y="553"/>
                      </a:lnTo>
                      <a:lnTo>
                        <a:pt x="94" y="573"/>
                      </a:lnTo>
                      <a:lnTo>
                        <a:pt x="75" y="617"/>
                      </a:lnTo>
                      <a:lnTo>
                        <a:pt x="63" y="643"/>
                      </a:lnTo>
                      <a:lnTo>
                        <a:pt x="52" y="668"/>
                      </a:lnTo>
                      <a:lnTo>
                        <a:pt x="40" y="691"/>
                      </a:lnTo>
                      <a:lnTo>
                        <a:pt x="28" y="708"/>
                      </a:lnTo>
                      <a:lnTo>
                        <a:pt x="25" y="713"/>
                      </a:lnTo>
                      <a:lnTo>
                        <a:pt x="21" y="713"/>
                      </a:lnTo>
                      <a:lnTo>
                        <a:pt x="19" y="712"/>
                      </a:lnTo>
                      <a:lnTo>
                        <a:pt x="15" y="708"/>
                      </a:lnTo>
                      <a:lnTo>
                        <a:pt x="13" y="702"/>
                      </a:lnTo>
                      <a:lnTo>
                        <a:pt x="11" y="694"/>
                      </a:lnTo>
                      <a:lnTo>
                        <a:pt x="9" y="686"/>
                      </a:lnTo>
                      <a:lnTo>
                        <a:pt x="7" y="675"/>
                      </a:lnTo>
                      <a:lnTo>
                        <a:pt x="5" y="652"/>
                      </a:lnTo>
                      <a:lnTo>
                        <a:pt x="2" y="626"/>
                      </a:lnTo>
                      <a:lnTo>
                        <a:pt x="1" y="601"/>
                      </a:lnTo>
                      <a:lnTo>
                        <a:pt x="0" y="576"/>
                      </a:lnTo>
                      <a:close/>
                    </a:path>
                  </a:pathLst>
                </a:custGeom>
                <a:solidFill>
                  <a:srgbClr val="969696"/>
                </a:solidFill>
                <a:ln w="9525">
                  <a:noFill/>
                  <a:round/>
                  <a:headEnd/>
                  <a:tailEnd/>
                </a:ln>
              </p:spPr>
              <p:txBody>
                <a:bodyPr/>
                <a:lstStyle/>
                <a:p>
                  <a:endParaRPr lang="fr-FR"/>
                </a:p>
              </p:txBody>
            </p:sp>
            <p:sp>
              <p:nvSpPr>
                <p:cNvPr id="9665" name="Freeform 288"/>
                <p:cNvSpPr>
                  <a:spLocks noChangeAspect="1"/>
                </p:cNvSpPr>
                <p:nvPr/>
              </p:nvSpPr>
              <p:spPr bwMode="auto">
                <a:xfrm>
                  <a:off x="7415" y="6505"/>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666" name="Freeform 289"/>
                <p:cNvSpPr>
                  <a:spLocks noChangeAspect="1"/>
                </p:cNvSpPr>
                <p:nvPr/>
              </p:nvSpPr>
              <p:spPr bwMode="auto">
                <a:xfrm>
                  <a:off x="7577" y="6584"/>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667" name="Freeform 290"/>
                <p:cNvSpPr>
                  <a:spLocks noChangeAspect="1"/>
                </p:cNvSpPr>
                <p:nvPr/>
              </p:nvSpPr>
              <p:spPr bwMode="auto">
                <a:xfrm>
                  <a:off x="7293" y="6193"/>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668" name="Freeform 291"/>
                <p:cNvSpPr>
                  <a:spLocks noChangeAspect="1"/>
                </p:cNvSpPr>
                <p:nvPr/>
              </p:nvSpPr>
              <p:spPr bwMode="auto">
                <a:xfrm>
                  <a:off x="7294" y="6476"/>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669" name="Freeform 292"/>
                <p:cNvSpPr>
                  <a:spLocks noChangeAspect="1"/>
                </p:cNvSpPr>
                <p:nvPr/>
              </p:nvSpPr>
              <p:spPr bwMode="auto">
                <a:xfrm>
                  <a:off x="7839" y="6858"/>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670" name="Freeform 293"/>
                <p:cNvSpPr>
                  <a:spLocks noChangeAspect="1"/>
                </p:cNvSpPr>
                <p:nvPr/>
              </p:nvSpPr>
              <p:spPr bwMode="auto">
                <a:xfrm>
                  <a:off x="8069" y="7320"/>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671" name="Freeform 294"/>
                <p:cNvSpPr>
                  <a:spLocks noChangeAspect="1"/>
                </p:cNvSpPr>
                <p:nvPr/>
              </p:nvSpPr>
              <p:spPr bwMode="auto">
                <a:xfrm>
                  <a:off x="7922" y="7365"/>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672" name="Freeform 295"/>
                <p:cNvSpPr>
                  <a:spLocks noChangeAspect="1"/>
                </p:cNvSpPr>
                <p:nvPr/>
              </p:nvSpPr>
              <p:spPr bwMode="auto">
                <a:xfrm>
                  <a:off x="8469" y="6722"/>
                  <a:ext cx="41" cy="573"/>
                </a:xfrm>
                <a:custGeom>
                  <a:avLst/>
                  <a:gdLst>
                    <a:gd name="T0" fmla="*/ 40 w 167"/>
                    <a:gd name="T1" fmla="*/ 534 h 2294"/>
                    <a:gd name="T2" fmla="*/ 38 w 167"/>
                    <a:gd name="T3" fmla="*/ 548 h 2294"/>
                    <a:gd name="T4" fmla="*/ 36 w 167"/>
                    <a:gd name="T5" fmla="*/ 559 h 2294"/>
                    <a:gd name="T6" fmla="*/ 34 w 167"/>
                    <a:gd name="T7" fmla="*/ 566 h 2294"/>
                    <a:gd name="T8" fmla="*/ 32 w 167"/>
                    <a:gd name="T9" fmla="*/ 570 h 2294"/>
                    <a:gd name="T10" fmla="*/ 30 w 167"/>
                    <a:gd name="T11" fmla="*/ 573 h 2294"/>
                    <a:gd name="T12" fmla="*/ 28 w 167"/>
                    <a:gd name="T13" fmla="*/ 573 h 2294"/>
                    <a:gd name="T14" fmla="*/ 26 w 167"/>
                    <a:gd name="T15" fmla="*/ 572 h 2294"/>
                    <a:gd name="T16" fmla="*/ 24 w 167"/>
                    <a:gd name="T17" fmla="*/ 568 h 2294"/>
                    <a:gd name="T18" fmla="*/ 21 w 167"/>
                    <a:gd name="T19" fmla="*/ 561 h 2294"/>
                    <a:gd name="T20" fmla="*/ 19 w 167"/>
                    <a:gd name="T21" fmla="*/ 552 h 2294"/>
                    <a:gd name="T22" fmla="*/ 16 w 167"/>
                    <a:gd name="T23" fmla="*/ 537 h 2294"/>
                    <a:gd name="T24" fmla="*/ 14 w 167"/>
                    <a:gd name="T25" fmla="*/ 514 h 2294"/>
                    <a:gd name="T26" fmla="*/ 10 w 167"/>
                    <a:gd name="T27" fmla="*/ 464 h 2294"/>
                    <a:gd name="T28" fmla="*/ 6 w 167"/>
                    <a:gd name="T29" fmla="*/ 376 h 2294"/>
                    <a:gd name="T30" fmla="*/ 2 w 167"/>
                    <a:gd name="T31" fmla="*/ 276 h 2294"/>
                    <a:gd name="T32" fmla="*/ 0 w 167"/>
                    <a:gd name="T33" fmla="*/ 175 h 2294"/>
                    <a:gd name="T34" fmla="*/ 0 w 167"/>
                    <a:gd name="T35" fmla="*/ 108 h 2294"/>
                    <a:gd name="T36" fmla="*/ 1 w 167"/>
                    <a:gd name="T37" fmla="*/ 69 h 2294"/>
                    <a:gd name="T38" fmla="*/ 1 w 167"/>
                    <a:gd name="T39" fmla="*/ 38 h 2294"/>
                    <a:gd name="T40" fmla="*/ 3 w 167"/>
                    <a:gd name="T41" fmla="*/ 15 h 2294"/>
                    <a:gd name="T42" fmla="*/ 5 w 167"/>
                    <a:gd name="T43" fmla="*/ 2 h 2294"/>
                    <a:gd name="T44" fmla="*/ 8 w 167"/>
                    <a:gd name="T45" fmla="*/ 1 h 2294"/>
                    <a:gd name="T46" fmla="*/ 12 w 167"/>
                    <a:gd name="T47" fmla="*/ 12 h 2294"/>
                    <a:gd name="T48" fmla="*/ 15 w 167"/>
                    <a:gd name="T49" fmla="*/ 33 h 2294"/>
                    <a:gd name="T50" fmla="*/ 18 w 167"/>
                    <a:gd name="T51" fmla="*/ 61 h 2294"/>
                    <a:gd name="T52" fmla="*/ 22 w 167"/>
                    <a:gd name="T53" fmla="*/ 96 h 2294"/>
                    <a:gd name="T54" fmla="*/ 26 w 167"/>
                    <a:gd name="T55" fmla="*/ 156 h 2294"/>
                    <a:gd name="T56" fmla="*/ 31 w 167"/>
                    <a:gd name="T57" fmla="*/ 246 h 2294"/>
                    <a:gd name="T58" fmla="*/ 35 w 167"/>
                    <a:gd name="T59" fmla="*/ 338 h 2294"/>
                    <a:gd name="T60" fmla="*/ 38 w 167"/>
                    <a:gd name="T61" fmla="*/ 422 h 2294"/>
                    <a:gd name="T62" fmla="*/ 40 w 167"/>
                    <a:gd name="T63" fmla="*/ 487 h 2294"/>
                    <a:gd name="T64" fmla="*/ 41 w 167"/>
                    <a:gd name="T65" fmla="*/ 525 h 22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2294"/>
                    <a:gd name="T101" fmla="*/ 167 w 167"/>
                    <a:gd name="T102" fmla="*/ 2294 h 22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2294">
                      <a:moveTo>
                        <a:pt x="167" y="2122"/>
                      </a:moveTo>
                      <a:lnTo>
                        <a:pt x="164" y="2138"/>
                      </a:lnTo>
                      <a:lnTo>
                        <a:pt x="160" y="2171"/>
                      </a:lnTo>
                      <a:lnTo>
                        <a:pt x="156" y="2194"/>
                      </a:lnTo>
                      <a:lnTo>
                        <a:pt x="152" y="2216"/>
                      </a:lnTo>
                      <a:lnTo>
                        <a:pt x="147" y="2238"/>
                      </a:lnTo>
                      <a:lnTo>
                        <a:pt x="141" y="2259"/>
                      </a:lnTo>
                      <a:lnTo>
                        <a:pt x="137" y="2267"/>
                      </a:lnTo>
                      <a:lnTo>
                        <a:pt x="134" y="2275"/>
                      </a:lnTo>
                      <a:lnTo>
                        <a:pt x="130" y="2282"/>
                      </a:lnTo>
                      <a:lnTo>
                        <a:pt x="127" y="2288"/>
                      </a:lnTo>
                      <a:lnTo>
                        <a:pt x="123" y="2292"/>
                      </a:lnTo>
                      <a:lnTo>
                        <a:pt x="119" y="2294"/>
                      </a:lnTo>
                      <a:lnTo>
                        <a:pt x="115" y="2294"/>
                      </a:lnTo>
                      <a:lnTo>
                        <a:pt x="111" y="2293"/>
                      </a:lnTo>
                      <a:lnTo>
                        <a:pt x="106" y="2288"/>
                      </a:lnTo>
                      <a:lnTo>
                        <a:pt x="101" y="2282"/>
                      </a:lnTo>
                      <a:lnTo>
                        <a:pt x="96" y="2273"/>
                      </a:lnTo>
                      <a:lnTo>
                        <a:pt x="92" y="2261"/>
                      </a:lnTo>
                      <a:lnTo>
                        <a:pt x="87" y="2246"/>
                      </a:lnTo>
                      <a:lnTo>
                        <a:pt x="82" y="2229"/>
                      </a:lnTo>
                      <a:lnTo>
                        <a:pt x="76" y="2208"/>
                      </a:lnTo>
                      <a:lnTo>
                        <a:pt x="72" y="2183"/>
                      </a:lnTo>
                      <a:lnTo>
                        <a:pt x="66" y="2150"/>
                      </a:lnTo>
                      <a:lnTo>
                        <a:pt x="60" y="2110"/>
                      </a:lnTo>
                      <a:lnTo>
                        <a:pt x="55" y="2058"/>
                      </a:lnTo>
                      <a:lnTo>
                        <a:pt x="50" y="1999"/>
                      </a:lnTo>
                      <a:lnTo>
                        <a:pt x="40" y="1857"/>
                      </a:lnTo>
                      <a:lnTo>
                        <a:pt x="31" y="1690"/>
                      </a:lnTo>
                      <a:lnTo>
                        <a:pt x="23" y="1504"/>
                      </a:lnTo>
                      <a:lnTo>
                        <a:pt x="15" y="1307"/>
                      </a:lnTo>
                      <a:lnTo>
                        <a:pt x="10" y="1103"/>
                      </a:lnTo>
                      <a:lnTo>
                        <a:pt x="5" y="899"/>
                      </a:lnTo>
                      <a:lnTo>
                        <a:pt x="1" y="702"/>
                      </a:lnTo>
                      <a:lnTo>
                        <a:pt x="0" y="518"/>
                      </a:lnTo>
                      <a:lnTo>
                        <a:pt x="0" y="432"/>
                      </a:lnTo>
                      <a:lnTo>
                        <a:pt x="1" y="351"/>
                      </a:lnTo>
                      <a:lnTo>
                        <a:pt x="3" y="278"/>
                      </a:lnTo>
                      <a:lnTo>
                        <a:pt x="4" y="210"/>
                      </a:lnTo>
                      <a:lnTo>
                        <a:pt x="6" y="152"/>
                      </a:lnTo>
                      <a:lnTo>
                        <a:pt x="10" y="101"/>
                      </a:lnTo>
                      <a:lnTo>
                        <a:pt x="13" y="60"/>
                      </a:lnTo>
                      <a:lnTo>
                        <a:pt x="17" y="28"/>
                      </a:lnTo>
                      <a:lnTo>
                        <a:pt x="21" y="8"/>
                      </a:lnTo>
                      <a:lnTo>
                        <a:pt x="27" y="0"/>
                      </a:lnTo>
                      <a:lnTo>
                        <a:pt x="34" y="4"/>
                      </a:lnTo>
                      <a:lnTo>
                        <a:pt x="41" y="21"/>
                      </a:lnTo>
                      <a:lnTo>
                        <a:pt x="48" y="50"/>
                      </a:lnTo>
                      <a:lnTo>
                        <a:pt x="55" y="88"/>
                      </a:lnTo>
                      <a:lnTo>
                        <a:pt x="62" y="133"/>
                      </a:lnTo>
                      <a:lnTo>
                        <a:pt x="69" y="186"/>
                      </a:lnTo>
                      <a:lnTo>
                        <a:pt x="75" y="246"/>
                      </a:lnTo>
                      <a:lnTo>
                        <a:pt x="82" y="312"/>
                      </a:lnTo>
                      <a:lnTo>
                        <a:pt x="88" y="383"/>
                      </a:lnTo>
                      <a:lnTo>
                        <a:pt x="94" y="459"/>
                      </a:lnTo>
                      <a:lnTo>
                        <a:pt x="105" y="624"/>
                      </a:lnTo>
                      <a:lnTo>
                        <a:pt x="115" y="800"/>
                      </a:lnTo>
                      <a:lnTo>
                        <a:pt x="125" y="983"/>
                      </a:lnTo>
                      <a:lnTo>
                        <a:pt x="134" y="1169"/>
                      </a:lnTo>
                      <a:lnTo>
                        <a:pt x="141" y="1352"/>
                      </a:lnTo>
                      <a:lnTo>
                        <a:pt x="148" y="1527"/>
                      </a:lnTo>
                      <a:lnTo>
                        <a:pt x="153" y="1688"/>
                      </a:lnTo>
                      <a:lnTo>
                        <a:pt x="157" y="1831"/>
                      </a:lnTo>
                      <a:lnTo>
                        <a:pt x="162" y="1951"/>
                      </a:lnTo>
                      <a:lnTo>
                        <a:pt x="164" y="2043"/>
                      </a:lnTo>
                      <a:lnTo>
                        <a:pt x="166" y="2103"/>
                      </a:lnTo>
                      <a:lnTo>
                        <a:pt x="167" y="2122"/>
                      </a:lnTo>
                      <a:close/>
                    </a:path>
                  </a:pathLst>
                </a:custGeom>
                <a:solidFill>
                  <a:srgbClr val="969696"/>
                </a:solidFill>
                <a:ln w="9525">
                  <a:noFill/>
                  <a:round/>
                  <a:headEnd/>
                  <a:tailEnd/>
                </a:ln>
              </p:spPr>
              <p:txBody>
                <a:bodyPr/>
                <a:lstStyle/>
                <a:p>
                  <a:endParaRPr lang="fr-FR"/>
                </a:p>
              </p:txBody>
            </p:sp>
            <p:sp>
              <p:nvSpPr>
                <p:cNvPr id="9673" name="Freeform 296"/>
                <p:cNvSpPr>
                  <a:spLocks noChangeAspect="1"/>
                </p:cNvSpPr>
                <p:nvPr/>
              </p:nvSpPr>
              <p:spPr bwMode="auto">
                <a:xfrm>
                  <a:off x="8510" y="6649"/>
                  <a:ext cx="88" cy="413"/>
                </a:xfrm>
                <a:custGeom>
                  <a:avLst/>
                  <a:gdLst>
                    <a:gd name="T0" fmla="*/ 1 w 352"/>
                    <a:gd name="T1" fmla="*/ 120 h 1651"/>
                    <a:gd name="T2" fmla="*/ 9 w 352"/>
                    <a:gd name="T3" fmla="*/ 180 h 1651"/>
                    <a:gd name="T4" fmla="*/ 20 w 352"/>
                    <a:gd name="T5" fmla="*/ 262 h 1651"/>
                    <a:gd name="T6" fmla="*/ 32 w 352"/>
                    <a:gd name="T7" fmla="*/ 340 h 1651"/>
                    <a:gd name="T8" fmla="*/ 40 w 352"/>
                    <a:gd name="T9" fmla="*/ 376 h 1651"/>
                    <a:gd name="T10" fmla="*/ 44 w 352"/>
                    <a:gd name="T11" fmla="*/ 388 h 1651"/>
                    <a:gd name="T12" fmla="*/ 49 w 352"/>
                    <a:gd name="T13" fmla="*/ 385 h 1651"/>
                    <a:gd name="T14" fmla="*/ 51 w 352"/>
                    <a:gd name="T15" fmla="*/ 369 h 1651"/>
                    <a:gd name="T16" fmla="*/ 51 w 352"/>
                    <a:gd name="T17" fmla="*/ 347 h 1651"/>
                    <a:gd name="T18" fmla="*/ 49 w 352"/>
                    <a:gd name="T19" fmla="*/ 313 h 1651"/>
                    <a:gd name="T20" fmla="*/ 43 w 352"/>
                    <a:gd name="T21" fmla="*/ 255 h 1651"/>
                    <a:gd name="T22" fmla="*/ 35 w 352"/>
                    <a:gd name="T23" fmla="*/ 202 h 1651"/>
                    <a:gd name="T24" fmla="*/ 29 w 352"/>
                    <a:gd name="T25" fmla="*/ 167 h 1651"/>
                    <a:gd name="T26" fmla="*/ 29 w 352"/>
                    <a:gd name="T27" fmla="*/ 162 h 1651"/>
                    <a:gd name="T28" fmla="*/ 43 w 352"/>
                    <a:gd name="T29" fmla="*/ 213 h 1651"/>
                    <a:gd name="T30" fmla="*/ 52 w 352"/>
                    <a:gd name="T31" fmla="*/ 250 h 1651"/>
                    <a:gd name="T32" fmla="*/ 60 w 352"/>
                    <a:gd name="T33" fmla="*/ 290 h 1651"/>
                    <a:gd name="T34" fmla="*/ 66 w 352"/>
                    <a:gd name="T35" fmla="*/ 339 h 1651"/>
                    <a:gd name="T36" fmla="*/ 70 w 352"/>
                    <a:gd name="T37" fmla="*/ 390 h 1651"/>
                    <a:gd name="T38" fmla="*/ 70 w 352"/>
                    <a:gd name="T39" fmla="*/ 411 h 1651"/>
                    <a:gd name="T40" fmla="*/ 71 w 352"/>
                    <a:gd name="T41" fmla="*/ 392 h 1651"/>
                    <a:gd name="T42" fmla="*/ 74 w 352"/>
                    <a:gd name="T43" fmla="*/ 326 h 1651"/>
                    <a:gd name="T44" fmla="*/ 72 w 352"/>
                    <a:gd name="T45" fmla="*/ 277 h 1651"/>
                    <a:gd name="T46" fmla="*/ 68 w 352"/>
                    <a:gd name="T47" fmla="*/ 237 h 1651"/>
                    <a:gd name="T48" fmla="*/ 64 w 352"/>
                    <a:gd name="T49" fmla="*/ 215 h 1651"/>
                    <a:gd name="T50" fmla="*/ 55 w 352"/>
                    <a:gd name="T51" fmla="*/ 173 h 1651"/>
                    <a:gd name="T52" fmla="*/ 48 w 352"/>
                    <a:gd name="T53" fmla="*/ 131 h 1651"/>
                    <a:gd name="T54" fmla="*/ 44 w 352"/>
                    <a:gd name="T55" fmla="*/ 97 h 1651"/>
                    <a:gd name="T56" fmla="*/ 44 w 352"/>
                    <a:gd name="T57" fmla="*/ 82 h 1651"/>
                    <a:gd name="T58" fmla="*/ 45 w 352"/>
                    <a:gd name="T59" fmla="*/ 76 h 1651"/>
                    <a:gd name="T60" fmla="*/ 47 w 352"/>
                    <a:gd name="T61" fmla="*/ 76 h 1651"/>
                    <a:gd name="T62" fmla="*/ 51 w 352"/>
                    <a:gd name="T63" fmla="*/ 83 h 1651"/>
                    <a:gd name="T64" fmla="*/ 59 w 352"/>
                    <a:gd name="T65" fmla="*/ 105 h 1651"/>
                    <a:gd name="T66" fmla="*/ 71 w 352"/>
                    <a:gd name="T67" fmla="*/ 153 h 1651"/>
                    <a:gd name="T68" fmla="*/ 85 w 352"/>
                    <a:gd name="T69" fmla="*/ 216 h 1651"/>
                    <a:gd name="T70" fmla="*/ 88 w 352"/>
                    <a:gd name="T71" fmla="*/ 228 h 1651"/>
                    <a:gd name="T72" fmla="*/ 88 w 352"/>
                    <a:gd name="T73" fmla="*/ 228 h 1651"/>
                    <a:gd name="T74" fmla="*/ 87 w 352"/>
                    <a:gd name="T75" fmla="*/ 210 h 1651"/>
                    <a:gd name="T76" fmla="*/ 76 w 352"/>
                    <a:gd name="T77" fmla="*/ 147 h 1651"/>
                    <a:gd name="T78" fmla="*/ 62 w 352"/>
                    <a:gd name="T79" fmla="*/ 77 h 1651"/>
                    <a:gd name="T80" fmla="*/ 54 w 352"/>
                    <a:gd name="T81" fmla="*/ 49 h 1651"/>
                    <a:gd name="T82" fmla="*/ 39 w 352"/>
                    <a:gd name="T83" fmla="*/ 14 h 1651"/>
                    <a:gd name="T84" fmla="*/ 32 w 352"/>
                    <a:gd name="T85" fmla="*/ 4 h 1651"/>
                    <a:gd name="T86" fmla="*/ 27 w 352"/>
                    <a:gd name="T87" fmla="*/ 0 h 1651"/>
                    <a:gd name="T88" fmla="*/ 23 w 352"/>
                    <a:gd name="T89" fmla="*/ 3 h 1651"/>
                    <a:gd name="T90" fmla="*/ 22 w 352"/>
                    <a:gd name="T91" fmla="*/ 10 h 1651"/>
                    <a:gd name="T92" fmla="*/ 20 w 352"/>
                    <a:gd name="T93" fmla="*/ 23 h 1651"/>
                    <a:gd name="T94" fmla="*/ 20 w 352"/>
                    <a:gd name="T95" fmla="*/ 57 h 1651"/>
                    <a:gd name="T96" fmla="*/ 20 w 352"/>
                    <a:gd name="T97" fmla="*/ 98 h 1651"/>
                    <a:gd name="T98" fmla="*/ 19 w 352"/>
                    <a:gd name="T99" fmla="*/ 122 h 1651"/>
                    <a:gd name="T100" fmla="*/ 18 w 352"/>
                    <a:gd name="T101" fmla="*/ 124 h 1651"/>
                    <a:gd name="T102" fmla="*/ 16 w 352"/>
                    <a:gd name="T103" fmla="*/ 123 h 1651"/>
                    <a:gd name="T104" fmla="*/ 13 w 352"/>
                    <a:gd name="T105" fmla="*/ 116 h 1651"/>
                    <a:gd name="T106" fmla="*/ 7 w 352"/>
                    <a:gd name="T107" fmla="*/ 97 h 1651"/>
                    <a:gd name="T108" fmla="*/ 5 w 352"/>
                    <a:gd name="T109" fmla="*/ 92 h 1651"/>
                    <a:gd name="T110" fmla="*/ 3 w 352"/>
                    <a:gd name="T111" fmla="*/ 92 h 1651"/>
                    <a:gd name="T112" fmla="*/ 2 w 352"/>
                    <a:gd name="T113" fmla="*/ 95 h 1651"/>
                    <a:gd name="T114" fmla="*/ 0 w 352"/>
                    <a:gd name="T115" fmla="*/ 105 h 16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2"/>
                    <a:gd name="T175" fmla="*/ 0 h 1651"/>
                    <a:gd name="T176" fmla="*/ 352 w 352"/>
                    <a:gd name="T177" fmla="*/ 1651 h 16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2" h="1651">
                      <a:moveTo>
                        <a:pt x="0" y="423"/>
                      </a:moveTo>
                      <a:lnTo>
                        <a:pt x="1" y="437"/>
                      </a:lnTo>
                      <a:lnTo>
                        <a:pt x="6" y="478"/>
                      </a:lnTo>
                      <a:lnTo>
                        <a:pt x="14" y="541"/>
                      </a:lnTo>
                      <a:lnTo>
                        <a:pt x="23" y="622"/>
                      </a:lnTo>
                      <a:lnTo>
                        <a:pt x="35" y="718"/>
                      </a:lnTo>
                      <a:lnTo>
                        <a:pt x="48" y="824"/>
                      </a:lnTo>
                      <a:lnTo>
                        <a:pt x="63" y="935"/>
                      </a:lnTo>
                      <a:lnTo>
                        <a:pt x="79" y="1048"/>
                      </a:lnTo>
                      <a:lnTo>
                        <a:pt x="94" y="1160"/>
                      </a:lnTo>
                      <a:lnTo>
                        <a:pt x="110" y="1265"/>
                      </a:lnTo>
                      <a:lnTo>
                        <a:pt x="127" y="1361"/>
                      </a:lnTo>
                      <a:lnTo>
                        <a:pt x="143" y="1441"/>
                      </a:lnTo>
                      <a:lnTo>
                        <a:pt x="150" y="1475"/>
                      </a:lnTo>
                      <a:lnTo>
                        <a:pt x="158" y="1503"/>
                      </a:lnTo>
                      <a:lnTo>
                        <a:pt x="165" y="1526"/>
                      </a:lnTo>
                      <a:lnTo>
                        <a:pt x="172" y="1544"/>
                      </a:lnTo>
                      <a:lnTo>
                        <a:pt x="178" y="1553"/>
                      </a:lnTo>
                      <a:lnTo>
                        <a:pt x="184" y="1556"/>
                      </a:lnTo>
                      <a:lnTo>
                        <a:pt x="190" y="1552"/>
                      </a:lnTo>
                      <a:lnTo>
                        <a:pt x="195" y="1539"/>
                      </a:lnTo>
                      <a:lnTo>
                        <a:pt x="199" y="1521"/>
                      </a:lnTo>
                      <a:lnTo>
                        <a:pt x="203" y="1499"/>
                      </a:lnTo>
                      <a:lnTo>
                        <a:pt x="205" y="1476"/>
                      </a:lnTo>
                      <a:lnTo>
                        <a:pt x="206" y="1449"/>
                      </a:lnTo>
                      <a:lnTo>
                        <a:pt x="206" y="1420"/>
                      </a:lnTo>
                      <a:lnTo>
                        <a:pt x="206" y="1389"/>
                      </a:lnTo>
                      <a:lnTo>
                        <a:pt x="205" y="1356"/>
                      </a:lnTo>
                      <a:lnTo>
                        <a:pt x="203" y="1322"/>
                      </a:lnTo>
                      <a:lnTo>
                        <a:pt x="198" y="1250"/>
                      </a:lnTo>
                      <a:lnTo>
                        <a:pt x="191" y="1174"/>
                      </a:lnTo>
                      <a:lnTo>
                        <a:pt x="182" y="1096"/>
                      </a:lnTo>
                      <a:lnTo>
                        <a:pt x="171" y="1019"/>
                      </a:lnTo>
                      <a:lnTo>
                        <a:pt x="161" y="944"/>
                      </a:lnTo>
                      <a:lnTo>
                        <a:pt x="150" y="873"/>
                      </a:lnTo>
                      <a:lnTo>
                        <a:pt x="140" y="808"/>
                      </a:lnTo>
                      <a:lnTo>
                        <a:pt x="130" y="750"/>
                      </a:lnTo>
                      <a:lnTo>
                        <a:pt x="122" y="702"/>
                      </a:lnTo>
                      <a:lnTo>
                        <a:pt x="116" y="666"/>
                      </a:lnTo>
                      <a:lnTo>
                        <a:pt x="111" y="642"/>
                      </a:lnTo>
                      <a:lnTo>
                        <a:pt x="110" y="634"/>
                      </a:lnTo>
                      <a:lnTo>
                        <a:pt x="115" y="649"/>
                      </a:lnTo>
                      <a:lnTo>
                        <a:pt x="129" y="695"/>
                      </a:lnTo>
                      <a:lnTo>
                        <a:pt x="149" y="764"/>
                      </a:lnTo>
                      <a:lnTo>
                        <a:pt x="172" y="850"/>
                      </a:lnTo>
                      <a:lnTo>
                        <a:pt x="185" y="898"/>
                      </a:lnTo>
                      <a:lnTo>
                        <a:pt x="198" y="948"/>
                      </a:lnTo>
                      <a:lnTo>
                        <a:pt x="210" y="1000"/>
                      </a:lnTo>
                      <a:lnTo>
                        <a:pt x="222" y="1054"/>
                      </a:lnTo>
                      <a:lnTo>
                        <a:pt x="232" y="1108"/>
                      </a:lnTo>
                      <a:lnTo>
                        <a:pt x="242" y="1161"/>
                      </a:lnTo>
                      <a:lnTo>
                        <a:pt x="250" y="1214"/>
                      </a:lnTo>
                      <a:lnTo>
                        <a:pt x="257" y="1265"/>
                      </a:lnTo>
                      <a:lnTo>
                        <a:pt x="265" y="1357"/>
                      </a:lnTo>
                      <a:lnTo>
                        <a:pt x="272" y="1437"/>
                      </a:lnTo>
                      <a:lnTo>
                        <a:pt x="276" y="1504"/>
                      </a:lnTo>
                      <a:lnTo>
                        <a:pt x="278" y="1558"/>
                      </a:lnTo>
                      <a:lnTo>
                        <a:pt x="278" y="1598"/>
                      </a:lnTo>
                      <a:lnTo>
                        <a:pt x="278" y="1628"/>
                      </a:lnTo>
                      <a:lnTo>
                        <a:pt x="278" y="1645"/>
                      </a:lnTo>
                      <a:lnTo>
                        <a:pt x="278" y="1651"/>
                      </a:lnTo>
                      <a:lnTo>
                        <a:pt x="279" y="1629"/>
                      </a:lnTo>
                      <a:lnTo>
                        <a:pt x="284" y="1568"/>
                      </a:lnTo>
                      <a:lnTo>
                        <a:pt x="290" y="1477"/>
                      </a:lnTo>
                      <a:lnTo>
                        <a:pt x="293" y="1365"/>
                      </a:lnTo>
                      <a:lnTo>
                        <a:pt x="294" y="1302"/>
                      </a:lnTo>
                      <a:lnTo>
                        <a:pt x="293" y="1238"/>
                      </a:lnTo>
                      <a:lnTo>
                        <a:pt x="292" y="1173"/>
                      </a:lnTo>
                      <a:lnTo>
                        <a:pt x="289" y="1106"/>
                      </a:lnTo>
                      <a:lnTo>
                        <a:pt x="284" y="1041"/>
                      </a:lnTo>
                      <a:lnTo>
                        <a:pt x="277" y="978"/>
                      </a:lnTo>
                      <a:lnTo>
                        <a:pt x="273" y="948"/>
                      </a:lnTo>
                      <a:lnTo>
                        <a:pt x="267" y="917"/>
                      </a:lnTo>
                      <a:lnTo>
                        <a:pt x="263" y="889"/>
                      </a:lnTo>
                      <a:lnTo>
                        <a:pt x="256" y="861"/>
                      </a:lnTo>
                      <a:lnTo>
                        <a:pt x="244" y="806"/>
                      </a:lnTo>
                      <a:lnTo>
                        <a:pt x="231" y="748"/>
                      </a:lnTo>
                      <a:lnTo>
                        <a:pt x="221" y="691"/>
                      </a:lnTo>
                      <a:lnTo>
                        <a:pt x="210" y="634"/>
                      </a:lnTo>
                      <a:lnTo>
                        <a:pt x="201" y="578"/>
                      </a:lnTo>
                      <a:lnTo>
                        <a:pt x="192" y="525"/>
                      </a:lnTo>
                      <a:lnTo>
                        <a:pt x="187" y="474"/>
                      </a:lnTo>
                      <a:lnTo>
                        <a:pt x="182" y="429"/>
                      </a:lnTo>
                      <a:lnTo>
                        <a:pt x="178" y="388"/>
                      </a:lnTo>
                      <a:lnTo>
                        <a:pt x="176" y="354"/>
                      </a:lnTo>
                      <a:lnTo>
                        <a:pt x="176" y="340"/>
                      </a:lnTo>
                      <a:lnTo>
                        <a:pt x="177" y="329"/>
                      </a:lnTo>
                      <a:lnTo>
                        <a:pt x="177" y="318"/>
                      </a:lnTo>
                      <a:lnTo>
                        <a:pt x="179" y="311"/>
                      </a:lnTo>
                      <a:lnTo>
                        <a:pt x="181" y="305"/>
                      </a:lnTo>
                      <a:lnTo>
                        <a:pt x="183" y="302"/>
                      </a:lnTo>
                      <a:lnTo>
                        <a:pt x="187" y="302"/>
                      </a:lnTo>
                      <a:lnTo>
                        <a:pt x="190" y="304"/>
                      </a:lnTo>
                      <a:lnTo>
                        <a:pt x="195" y="310"/>
                      </a:lnTo>
                      <a:lnTo>
                        <a:pt x="199" y="318"/>
                      </a:lnTo>
                      <a:lnTo>
                        <a:pt x="205" y="330"/>
                      </a:lnTo>
                      <a:lnTo>
                        <a:pt x="211" y="344"/>
                      </a:lnTo>
                      <a:lnTo>
                        <a:pt x="224" y="380"/>
                      </a:lnTo>
                      <a:lnTo>
                        <a:pt x="237" y="420"/>
                      </a:lnTo>
                      <a:lnTo>
                        <a:pt x="250" y="465"/>
                      </a:lnTo>
                      <a:lnTo>
                        <a:pt x="262" y="512"/>
                      </a:lnTo>
                      <a:lnTo>
                        <a:pt x="285" y="612"/>
                      </a:lnTo>
                      <a:lnTo>
                        <a:pt x="306" y="709"/>
                      </a:lnTo>
                      <a:lnTo>
                        <a:pt x="324" y="796"/>
                      </a:lnTo>
                      <a:lnTo>
                        <a:pt x="338" y="865"/>
                      </a:lnTo>
                      <a:lnTo>
                        <a:pt x="344" y="889"/>
                      </a:lnTo>
                      <a:lnTo>
                        <a:pt x="347" y="906"/>
                      </a:lnTo>
                      <a:lnTo>
                        <a:pt x="350" y="910"/>
                      </a:lnTo>
                      <a:lnTo>
                        <a:pt x="351" y="913"/>
                      </a:lnTo>
                      <a:lnTo>
                        <a:pt x="352" y="913"/>
                      </a:lnTo>
                      <a:lnTo>
                        <a:pt x="352" y="910"/>
                      </a:lnTo>
                      <a:lnTo>
                        <a:pt x="352" y="896"/>
                      </a:lnTo>
                      <a:lnTo>
                        <a:pt x="350" y="872"/>
                      </a:lnTo>
                      <a:lnTo>
                        <a:pt x="346" y="839"/>
                      </a:lnTo>
                      <a:lnTo>
                        <a:pt x="340" y="799"/>
                      </a:lnTo>
                      <a:lnTo>
                        <a:pt x="325" y="701"/>
                      </a:lnTo>
                      <a:lnTo>
                        <a:pt x="305" y="587"/>
                      </a:lnTo>
                      <a:lnTo>
                        <a:pt x="283" y="470"/>
                      </a:lnTo>
                      <a:lnTo>
                        <a:pt x="258" y="359"/>
                      </a:lnTo>
                      <a:lnTo>
                        <a:pt x="248" y="309"/>
                      </a:lnTo>
                      <a:lnTo>
                        <a:pt x="236" y="264"/>
                      </a:lnTo>
                      <a:lnTo>
                        <a:pt x="225" y="226"/>
                      </a:lnTo>
                      <a:lnTo>
                        <a:pt x="215" y="197"/>
                      </a:lnTo>
                      <a:lnTo>
                        <a:pt x="188" y="129"/>
                      </a:lnTo>
                      <a:lnTo>
                        <a:pt x="164" y="77"/>
                      </a:lnTo>
                      <a:lnTo>
                        <a:pt x="154" y="56"/>
                      </a:lnTo>
                      <a:lnTo>
                        <a:pt x="144" y="39"/>
                      </a:lnTo>
                      <a:lnTo>
                        <a:pt x="135" y="25"/>
                      </a:lnTo>
                      <a:lnTo>
                        <a:pt x="127" y="14"/>
                      </a:lnTo>
                      <a:lnTo>
                        <a:pt x="120" y="7"/>
                      </a:lnTo>
                      <a:lnTo>
                        <a:pt x="114" y="2"/>
                      </a:lnTo>
                      <a:lnTo>
                        <a:pt x="108" y="0"/>
                      </a:lnTo>
                      <a:lnTo>
                        <a:pt x="103" y="1"/>
                      </a:lnTo>
                      <a:lnTo>
                        <a:pt x="99" y="4"/>
                      </a:lnTo>
                      <a:lnTo>
                        <a:pt x="94" y="10"/>
                      </a:lnTo>
                      <a:lnTo>
                        <a:pt x="91" y="17"/>
                      </a:lnTo>
                      <a:lnTo>
                        <a:pt x="88" y="28"/>
                      </a:lnTo>
                      <a:lnTo>
                        <a:pt x="86" y="41"/>
                      </a:lnTo>
                      <a:lnTo>
                        <a:pt x="83" y="55"/>
                      </a:lnTo>
                      <a:lnTo>
                        <a:pt x="82" y="71"/>
                      </a:lnTo>
                      <a:lnTo>
                        <a:pt x="81" y="90"/>
                      </a:lnTo>
                      <a:lnTo>
                        <a:pt x="80" y="130"/>
                      </a:lnTo>
                      <a:lnTo>
                        <a:pt x="79" y="176"/>
                      </a:lnTo>
                      <a:lnTo>
                        <a:pt x="79" y="226"/>
                      </a:lnTo>
                      <a:lnTo>
                        <a:pt x="79" y="280"/>
                      </a:lnTo>
                      <a:lnTo>
                        <a:pt x="79" y="336"/>
                      </a:lnTo>
                      <a:lnTo>
                        <a:pt x="80" y="393"/>
                      </a:lnTo>
                      <a:lnTo>
                        <a:pt x="79" y="445"/>
                      </a:lnTo>
                      <a:lnTo>
                        <a:pt x="76" y="477"/>
                      </a:lnTo>
                      <a:lnTo>
                        <a:pt x="74" y="487"/>
                      </a:lnTo>
                      <a:lnTo>
                        <a:pt x="73" y="493"/>
                      </a:lnTo>
                      <a:lnTo>
                        <a:pt x="72" y="494"/>
                      </a:lnTo>
                      <a:lnTo>
                        <a:pt x="70" y="495"/>
                      </a:lnTo>
                      <a:lnTo>
                        <a:pt x="68" y="495"/>
                      </a:lnTo>
                      <a:lnTo>
                        <a:pt x="67" y="494"/>
                      </a:lnTo>
                      <a:lnTo>
                        <a:pt x="65" y="490"/>
                      </a:lnTo>
                      <a:lnTo>
                        <a:pt x="61" y="483"/>
                      </a:lnTo>
                      <a:lnTo>
                        <a:pt x="56" y="473"/>
                      </a:lnTo>
                      <a:lnTo>
                        <a:pt x="53" y="463"/>
                      </a:lnTo>
                      <a:lnTo>
                        <a:pt x="45" y="434"/>
                      </a:lnTo>
                      <a:lnTo>
                        <a:pt x="34" y="401"/>
                      </a:lnTo>
                      <a:lnTo>
                        <a:pt x="29" y="386"/>
                      </a:lnTo>
                      <a:lnTo>
                        <a:pt x="25" y="375"/>
                      </a:lnTo>
                      <a:lnTo>
                        <a:pt x="21" y="368"/>
                      </a:lnTo>
                      <a:lnTo>
                        <a:pt x="18" y="366"/>
                      </a:lnTo>
                      <a:lnTo>
                        <a:pt x="15" y="365"/>
                      </a:lnTo>
                      <a:lnTo>
                        <a:pt x="14" y="365"/>
                      </a:lnTo>
                      <a:lnTo>
                        <a:pt x="13" y="366"/>
                      </a:lnTo>
                      <a:lnTo>
                        <a:pt x="11" y="367"/>
                      </a:lnTo>
                      <a:lnTo>
                        <a:pt x="8" y="372"/>
                      </a:lnTo>
                      <a:lnTo>
                        <a:pt x="7" y="378"/>
                      </a:lnTo>
                      <a:lnTo>
                        <a:pt x="4" y="392"/>
                      </a:lnTo>
                      <a:lnTo>
                        <a:pt x="1" y="407"/>
                      </a:lnTo>
                      <a:lnTo>
                        <a:pt x="0" y="418"/>
                      </a:lnTo>
                      <a:lnTo>
                        <a:pt x="0" y="423"/>
                      </a:lnTo>
                      <a:close/>
                    </a:path>
                  </a:pathLst>
                </a:custGeom>
                <a:solidFill>
                  <a:srgbClr val="969696"/>
                </a:solidFill>
                <a:ln w="9525">
                  <a:noFill/>
                  <a:round/>
                  <a:headEnd/>
                  <a:tailEnd/>
                </a:ln>
              </p:spPr>
              <p:txBody>
                <a:bodyPr/>
                <a:lstStyle/>
                <a:p>
                  <a:endParaRPr lang="fr-FR"/>
                </a:p>
              </p:txBody>
            </p:sp>
            <p:sp>
              <p:nvSpPr>
                <p:cNvPr id="9674" name="Freeform 297"/>
                <p:cNvSpPr>
                  <a:spLocks noChangeAspect="1"/>
                </p:cNvSpPr>
                <p:nvPr/>
              </p:nvSpPr>
              <p:spPr bwMode="auto">
                <a:xfrm>
                  <a:off x="7971" y="6302"/>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675" name="Freeform 298"/>
                <p:cNvSpPr>
                  <a:spLocks noChangeAspect="1"/>
                </p:cNvSpPr>
                <p:nvPr/>
              </p:nvSpPr>
              <p:spPr bwMode="auto">
                <a:xfrm>
                  <a:off x="8025" y="6036"/>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676" name="Freeform 299"/>
                <p:cNvSpPr>
                  <a:spLocks noChangeAspect="1"/>
                </p:cNvSpPr>
                <p:nvPr/>
              </p:nvSpPr>
              <p:spPr bwMode="auto">
                <a:xfrm>
                  <a:off x="8000" y="6098"/>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677" name="Freeform 300"/>
                <p:cNvSpPr>
                  <a:spLocks noChangeAspect="1"/>
                </p:cNvSpPr>
                <p:nvPr/>
              </p:nvSpPr>
              <p:spPr bwMode="auto">
                <a:xfrm>
                  <a:off x="8030" y="6301"/>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678" name="Freeform 301"/>
                <p:cNvSpPr>
                  <a:spLocks noChangeAspect="1"/>
                </p:cNvSpPr>
                <p:nvPr/>
              </p:nvSpPr>
              <p:spPr bwMode="auto">
                <a:xfrm>
                  <a:off x="8101" y="6162"/>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679" name="Freeform 302"/>
                <p:cNvSpPr>
                  <a:spLocks noChangeAspect="1"/>
                </p:cNvSpPr>
                <p:nvPr/>
              </p:nvSpPr>
              <p:spPr bwMode="auto">
                <a:xfrm>
                  <a:off x="8014" y="6170"/>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680" name="Freeform 303"/>
                <p:cNvSpPr>
                  <a:spLocks noChangeAspect="1"/>
                </p:cNvSpPr>
                <p:nvPr/>
              </p:nvSpPr>
              <p:spPr bwMode="auto">
                <a:xfrm>
                  <a:off x="8058" y="6187"/>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681" name="Freeform 304"/>
                <p:cNvSpPr>
                  <a:spLocks noChangeAspect="1"/>
                </p:cNvSpPr>
                <p:nvPr/>
              </p:nvSpPr>
              <p:spPr bwMode="auto">
                <a:xfrm>
                  <a:off x="8047" y="5894"/>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682" name="Freeform 305"/>
                <p:cNvSpPr>
                  <a:spLocks noChangeAspect="1"/>
                </p:cNvSpPr>
                <p:nvPr/>
              </p:nvSpPr>
              <p:spPr bwMode="auto">
                <a:xfrm>
                  <a:off x="8052" y="5911"/>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683" name="Freeform 306"/>
                <p:cNvSpPr>
                  <a:spLocks noChangeAspect="1"/>
                </p:cNvSpPr>
                <p:nvPr/>
              </p:nvSpPr>
              <p:spPr bwMode="auto">
                <a:xfrm>
                  <a:off x="8312" y="6148"/>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684" name="Freeform 307"/>
                <p:cNvSpPr>
                  <a:spLocks noChangeAspect="1"/>
                </p:cNvSpPr>
                <p:nvPr/>
              </p:nvSpPr>
              <p:spPr bwMode="auto">
                <a:xfrm>
                  <a:off x="8330" y="6168"/>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685" name="Freeform 308"/>
                <p:cNvSpPr>
                  <a:spLocks noChangeAspect="1"/>
                </p:cNvSpPr>
                <p:nvPr/>
              </p:nvSpPr>
              <p:spPr bwMode="auto">
                <a:xfrm>
                  <a:off x="8313" y="6248"/>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686" name="Freeform 309"/>
                <p:cNvSpPr>
                  <a:spLocks noChangeAspect="1"/>
                </p:cNvSpPr>
                <p:nvPr/>
              </p:nvSpPr>
              <p:spPr bwMode="auto">
                <a:xfrm>
                  <a:off x="8353" y="6178"/>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687" name="Freeform 310"/>
                <p:cNvSpPr>
                  <a:spLocks noChangeAspect="1"/>
                </p:cNvSpPr>
                <p:nvPr/>
              </p:nvSpPr>
              <p:spPr bwMode="auto">
                <a:xfrm>
                  <a:off x="8372" y="6154"/>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688" name="Freeform 311"/>
                <p:cNvSpPr>
                  <a:spLocks noChangeAspect="1"/>
                </p:cNvSpPr>
                <p:nvPr/>
              </p:nvSpPr>
              <p:spPr bwMode="auto">
                <a:xfrm>
                  <a:off x="8024" y="6056"/>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689" name="Freeform 312"/>
                <p:cNvSpPr>
                  <a:spLocks noChangeAspect="1"/>
                </p:cNvSpPr>
                <p:nvPr/>
              </p:nvSpPr>
              <p:spPr bwMode="auto">
                <a:xfrm>
                  <a:off x="8031" y="6075"/>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690" name="Freeform 313"/>
                <p:cNvSpPr>
                  <a:spLocks noChangeAspect="1"/>
                </p:cNvSpPr>
                <p:nvPr/>
              </p:nvSpPr>
              <p:spPr bwMode="auto">
                <a:xfrm>
                  <a:off x="8091" y="6076"/>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691" name="Freeform 314"/>
                <p:cNvSpPr>
                  <a:spLocks noChangeAspect="1"/>
                </p:cNvSpPr>
                <p:nvPr/>
              </p:nvSpPr>
              <p:spPr bwMode="auto">
                <a:xfrm>
                  <a:off x="8044" y="6006"/>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692" name="Freeform 315"/>
                <p:cNvSpPr>
                  <a:spLocks noChangeAspect="1"/>
                </p:cNvSpPr>
                <p:nvPr/>
              </p:nvSpPr>
              <p:spPr bwMode="auto">
                <a:xfrm>
                  <a:off x="8165" y="6210"/>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693" name="Freeform 316"/>
                <p:cNvSpPr>
                  <a:spLocks noChangeAspect="1"/>
                </p:cNvSpPr>
                <p:nvPr/>
              </p:nvSpPr>
              <p:spPr bwMode="auto">
                <a:xfrm>
                  <a:off x="8600" y="6549"/>
                  <a:ext cx="148" cy="151"/>
                </a:xfrm>
                <a:custGeom>
                  <a:avLst/>
                  <a:gdLst>
                    <a:gd name="T0" fmla="*/ 145 w 592"/>
                    <a:gd name="T1" fmla="*/ 47 h 606"/>
                    <a:gd name="T2" fmla="*/ 140 w 592"/>
                    <a:gd name="T3" fmla="*/ 48 h 606"/>
                    <a:gd name="T4" fmla="*/ 132 w 592"/>
                    <a:gd name="T5" fmla="*/ 46 h 606"/>
                    <a:gd name="T6" fmla="*/ 124 w 592"/>
                    <a:gd name="T7" fmla="*/ 44 h 606"/>
                    <a:gd name="T8" fmla="*/ 109 w 592"/>
                    <a:gd name="T9" fmla="*/ 37 h 606"/>
                    <a:gd name="T10" fmla="*/ 89 w 592"/>
                    <a:gd name="T11" fmla="*/ 27 h 606"/>
                    <a:gd name="T12" fmla="*/ 68 w 592"/>
                    <a:gd name="T13" fmla="*/ 16 h 606"/>
                    <a:gd name="T14" fmla="*/ 49 w 592"/>
                    <a:gd name="T15" fmla="*/ 6 h 606"/>
                    <a:gd name="T16" fmla="*/ 36 w 592"/>
                    <a:gd name="T17" fmla="*/ 1 h 606"/>
                    <a:gd name="T18" fmla="*/ 29 w 592"/>
                    <a:gd name="T19" fmla="*/ 0 h 606"/>
                    <a:gd name="T20" fmla="*/ 23 w 592"/>
                    <a:gd name="T21" fmla="*/ 0 h 606"/>
                    <a:gd name="T22" fmla="*/ 19 w 592"/>
                    <a:gd name="T23" fmla="*/ 2 h 606"/>
                    <a:gd name="T24" fmla="*/ 17 w 592"/>
                    <a:gd name="T25" fmla="*/ 6 h 606"/>
                    <a:gd name="T26" fmla="*/ 16 w 592"/>
                    <a:gd name="T27" fmla="*/ 11 h 606"/>
                    <a:gd name="T28" fmla="*/ 16 w 592"/>
                    <a:gd name="T29" fmla="*/ 16 h 606"/>
                    <a:gd name="T30" fmla="*/ 18 w 592"/>
                    <a:gd name="T31" fmla="*/ 20 h 606"/>
                    <a:gd name="T32" fmla="*/ 21 w 592"/>
                    <a:gd name="T33" fmla="*/ 27 h 606"/>
                    <a:gd name="T34" fmla="*/ 28 w 592"/>
                    <a:gd name="T35" fmla="*/ 36 h 606"/>
                    <a:gd name="T36" fmla="*/ 35 w 592"/>
                    <a:gd name="T37" fmla="*/ 44 h 606"/>
                    <a:gd name="T38" fmla="*/ 41 w 592"/>
                    <a:gd name="T39" fmla="*/ 52 h 606"/>
                    <a:gd name="T40" fmla="*/ 43 w 592"/>
                    <a:gd name="T41" fmla="*/ 57 h 606"/>
                    <a:gd name="T42" fmla="*/ 43 w 592"/>
                    <a:gd name="T43" fmla="*/ 60 h 606"/>
                    <a:gd name="T44" fmla="*/ 43 w 592"/>
                    <a:gd name="T45" fmla="*/ 63 h 606"/>
                    <a:gd name="T46" fmla="*/ 40 w 592"/>
                    <a:gd name="T47" fmla="*/ 66 h 606"/>
                    <a:gd name="T48" fmla="*/ 35 w 592"/>
                    <a:gd name="T49" fmla="*/ 69 h 606"/>
                    <a:gd name="T50" fmla="*/ 27 w 592"/>
                    <a:gd name="T51" fmla="*/ 71 h 606"/>
                    <a:gd name="T52" fmla="*/ 20 w 592"/>
                    <a:gd name="T53" fmla="*/ 72 h 606"/>
                    <a:gd name="T54" fmla="*/ 14 w 592"/>
                    <a:gd name="T55" fmla="*/ 71 h 606"/>
                    <a:gd name="T56" fmla="*/ 9 w 592"/>
                    <a:gd name="T57" fmla="*/ 70 h 606"/>
                    <a:gd name="T58" fmla="*/ 5 w 592"/>
                    <a:gd name="T59" fmla="*/ 70 h 606"/>
                    <a:gd name="T60" fmla="*/ 2 w 592"/>
                    <a:gd name="T61" fmla="*/ 71 h 606"/>
                    <a:gd name="T62" fmla="*/ 1 w 592"/>
                    <a:gd name="T63" fmla="*/ 75 h 606"/>
                    <a:gd name="T64" fmla="*/ 0 w 592"/>
                    <a:gd name="T65" fmla="*/ 81 h 606"/>
                    <a:gd name="T66" fmla="*/ 1 w 592"/>
                    <a:gd name="T67" fmla="*/ 89 h 606"/>
                    <a:gd name="T68" fmla="*/ 4 w 592"/>
                    <a:gd name="T69" fmla="*/ 97 h 606"/>
                    <a:gd name="T70" fmla="*/ 9 w 592"/>
                    <a:gd name="T71" fmla="*/ 106 h 606"/>
                    <a:gd name="T72" fmla="*/ 15 w 592"/>
                    <a:gd name="T73" fmla="*/ 115 h 606"/>
                    <a:gd name="T74" fmla="*/ 22 w 592"/>
                    <a:gd name="T75" fmla="*/ 123 h 606"/>
                    <a:gd name="T76" fmla="*/ 30 w 592"/>
                    <a:gd name="T77" fmla="*/ 132 h 606"/>
                    <a:gd name="T78" fmla="*/ 38 w 592"/>
                    <a:gd name="T79" fmla="*/ 139 h 606"/>
                    <a:gd name="T80" fmla="*/ 46 w 592"/>
                    <a:gd name="T81" fmla="*/ 146 h 606"/>
                    <a:gd name="T82" fmla="*/ 52 w 592"/>
                    <a:gd name="T83" fmla="*/ 150 h 606"/>
                    <a:gd name="T84" fmla="*/ 56 w 592"/>
                    <a:gd name="T85" fmla="*/ 151 h 606"/>
                    <a:gd name="T86" fmla="*/ 59 w 592"/>
                    <a:gd name="T87" fmla="*/ 151 h 606"/>
                    <a:gd name="T88" fmla="*/ 63 w 592"/>
                    <a:gd name="T89" fmla="*/ 146 h 606"/>
                    <a:gd name="T90" fmla="*/ 69 w 592"/>
                    <a:gd name="T91" fmla="*/ 139 h 606"/>
                    <a:gd name="T92" fmla="*/ 75 w 592"/>
                    <a:gd name="T93" fmla="*/ 132 h 606"/>
                    <a:gd name="T94" fmla="*/ 84 w 592"/>
                    <a:gd name="T95" fmla="*/ 125 h 606"/>
                    <a:gd name="T96" fmla="*/ 94 w 592"/>
                    <a:gd name="T97" fmla="*/ 115 h 606"/>
                    <a:gd name="T98" fmla="*/ 106 w 592"/>
                    <a:gd name="T99" fmla="*/ 102 h 606"/>
                    <a:gd name="T100" fmla="*/ 117 w 592"/>
                    <a:gd name="T101" fmla="*/ 88 h 606"/>
                    <a:gd name="T102" fmla="*/ 133 w 592"/>
                    <a:gd name="T103" fmla="*/ 68 h 606"/>
                    <a:gd name="T104" fmla="*/ 146 w 592"/>
                    <a:gd name="T105" fmla="*/ 49 h 6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2"/>
                    <a:gd name="T160" fmla="*/ 0 h 606"/>
                    <a:gd name="T161" fmla="*/ 592 w 592"/>
                    <a:gd name="T162" fmla="*/ 606 h 6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2" h="606">
                      <a:moveTo>
                        <a:pt x="592" y="186"/>
                      </a:moveTo>
                      <a:lnTo>
                        <a:pt x="581" y="190"/>
                      </a:lnTo>
                      <a:lnTo>
                        <a:pt x="571" y="192"/>
                      </a:lnTo>
                      <a:lnTo>
                        <a:pt x="558" y="192"/>
                      </a:lnTo>
                      <a:lnTo>
                        <a:pt x="544" y="190"/>
                      </a:lnTo>
                      <a:lnTo>
                        <a:pt x="529" y="186"/>
                      </a:lnTo>
                      <a:lnTo>
                        <a:pt x="512" y="181"/>
                      </a:lnTo>
                      <a:lnTo>
                        <a:pt x="496" y="176"/>
                      </a:lnTo>
                      <a:lnTo>
                        <a:pt x="477" y="167"/>
                      </a:lnTo>
                      <a:lnTo>
                        <a:pt x="438" y="150"/>
                      </a:lnTo>
                      <a:lnTo>
                        <a:pt x="398" y="130"/>
                      </a:lnTo>
                      <a:lnTo>
                        <a:pt x="356" y="108"/>
                      </a:lnTo>
                      <a:lnTo>
                        <a:pt x="315" y="85"/>
                      </a:lnTo>
                      <a:lnTo>
                        <a:pt x="273" y="63"/>
                      </a:lnTo>
                      <a:lnTo>
                        <a:pt x="233" y="43"/>
                      </a:lnTo>
                      <a:lnTo>
                        <a:pt x="196" y="25"/>
                      </a:lnTo>
                      <a:lnTo>
                        <a:pt x="160" y="11"/>
                      </a:lnTo>
                      <a:lnTo>
                        <a:pt x="145" y="5"/>
                      </a:lnTo>
                      <a:lnTo>
                        <a:pt x="130" y="2"/>
                      </a:lnTo>
                      <a:lnTo>
                        <a:pt x="117" y="0"/>
                      </a:lnTo>
                      <a:lnTo>
                        <a:pt x="104" y="0"/>
                      </a:lnTo>
                      <a:lnTo>
                        <a:pt x="93" y="1"/>
                      </a:lnTo>
                      <a:lnTo>
                        <a:pt x="85" y="4"/>
                      </a:lnTo>
                      <a:lnTo>
                        <a:pt x="77" y="10"/>
                      </a:lnTo>
                      <a:lnTo>
                        <a:pt x="71" y="17"/>
                      </a:lnTo>
                      <a:lnTo>
                        <a:pt x="68" y="26"/>
                      </a:lnTo>
                      <a:lnTo>
                        <a:pt x="65" y="36"/>
                      </a:lnTo>
                      <a:lnTo>
                        <a:pt x="64" y="45"/>
                      </a:lnTo>
                      <a:lnTo>
                        <a:pt x="64" y="53"/>
                      </a:lnTo>
                      <a:lnTo>
                        <a:pt x="65" y="63"/>
                      </a:lnTo>
                      <a:lnTo>
                        <a:pt x="68" y="72"/>
                      </a:lnTo>
                      <a:lnTo>
                        <a:pt x="71" y="81"/>
                      </a:lnTo>
                      <a:lnTo>
                        <a:pt x="75" y="89"/>
                      </a:lnTo>
                      <a:lnTo>
                        <a:pt x="85" y="108"/>
                      </a:lnTo>
                      <a:lnTo>
                        <a:pt x="98" y="125"/>
                      </a:lnTo>
                      <a:lnTo>
                        <a:pt x="112" y="143"/>
                      </a:lnTo>
                      <a:lnTo>
                        <a:pt x="126" y="159"/>
                      </a:lnTo>
                      <a:lnTo>
                        <a:pt x="139" y="177"/>
                      </a:lnTo>
                      <a:lnTo>
                        <a:pt x="152" y="192"/>
                      </a:lnTo>
                      <a:lnTo>
                        <a:pt x="163" y="207"/>
                      </a:lnTo>
                      <a:lnTo>
                        <a:pt x="170" y="221"/>
                      </a:lnTo>
                      <a:lnTo>
                        <a:pt x="172" y="228"/>
                      </a:lnTo>
                      <a:lnTo>
                        <a:pt x="173" y="235"/>
                      </a:lnTo>
                      <a:lnTo>
                        <a:pt x="173" y="241"/>
                      </a:lnTo>
                      <a:lnTo>
                        <a:pt x="173" y="248"/>
                      </a:lnTo>
                      <a:lnTo>
                        <a:pt x="171" y="254"/>
                      </a:lnTo>
                      <a:lnTo>
                        <a:pt x="166" y="258"/>
                      </a:lnTo>
                      <a:lnTo>
                        <a:pt x="162" y="264"/>
                      </a:lnTo>
                      <a:lnTo>
                        <a:pt x="154" y="269"/>
                      </a:lnTo>
                      <a:lnTo>
                        <a:pt x="138" y="277"/>
                      </a:lnTo>
                      <a:lnTo>
                        <a:pt x="123" y="283"/>
                      </a:lnTo>
                      <a:lnTo>
                        <a:pt x="109" y="286"/>
                      </a:lnTo>
                      <a:lnTo>
                        <a:pt x="95" y="288"/>
                      </a:lnTo>
                      <a:lnTo>
                        <a:pt x="82" y="288"/>
                      </a:lnTo>
                      <a:lnTo>
                        <a:pt x="70" y="286"/>
                      </a:lnTo>
                      <a:lnTo>
                        <a:pt x="58" y="285"/>
                      </a:lnTo>
                      <a:lnTo>
                        <a:pt x="48" y="283"/>
                      </a:lnTo>
                      <a:lnTo>
                        <a:pt x="38" y="282"/>
                      </a:lnTo>
                      <a:lnTo>
                        <a:pt x="29" y="282"/>
                      </a:lnTo>
                      <a:lnTo>
                        <a:pt x="22" y="282"/>
                      </a:lnTo>
                      <a:lnTo>
                        <a:pt x="15" y="283"/>
                      </a:lnTo>
                      <a:lnTo>
                        <a:pt x="9" y="286"/>
                      </a:lnTo>
                      <a:lnTo>
                        <a:pt x="5" y="292"/>
                      </a:lnTo>
                      <a:lnTo>
                        <a:pt x="2" y="300"/>
                      </a:lnTo>
                      <a:lnTo>
                        <a:pt x="0" y="312"/>
                      </a:lnTo>
                      <a:lnTo>
                        <a:pt x="0" y="326"/>
                      </a:lnTo>
                      <a:lnTo>
                        <a:pt x="1" y="340"/>
                      </a:lnTo>
                      <a:lnTo>
                        <a:pt x="4" y="356"/>
                      </a:lnTo>
                      <a:lnTo>
                        <a:pt x="10" y="373"/>
                      </a:lnTo>
                      <a:lnTo>
                        <a:pt x="17" y="389"/>
                      </a:lnTo>
                      <a:lnTo>
                        <a:pt x="27" y="406"/>
                      </a:lnTo>
                      <a:lnTo>
                        <a:pt x="36" y="424"/>
                      </a:lnTo>
                      <a:lnTo>
                        <a:pt x="48" y="443"/>
                      </a:lnTo>
                      <a:lnTo>
                        <a:pt x="61" y="460"/>
                      </a:lnTo>
                      <a:lnTo>
                        <a:pt x="74" y="478"/>
                      </a:lnTo>
                      <a:lnTo>
                        <a:pt x="89" y="495"/>
                      </a:lnTo>
                      <a:lnTo>
                        <a:pt x="104" y="513"/>
                      </a:lnTo>
                      <a:lnTo>
                        <a:pt x="120" y="529"/>
                      </a:lnTo>
                      <a:lnTo>
                        <a:pt x="137" y="544"/>
                      </a:lnTo>
                      <a:lnTo>
                        <a:pt x="153" y="559"/>
                      </a:lnTo>
                      <a:lnTo>
                        <a:pt x="171" y="573"/>
                      </a:lnTo>
                      <a:lnTo>
                        <a:pt x="186" y="585"/>
                      </a:lnTo>
                      <a:lnTo>
                        <a:pt x="199" y="594"/>
                      </a:lnTo>
                      <a:lnTo>
                        <a:pt x="210" y="600"/>
                      </a:lnTo>
                      <a:lnTo>
                        <a:pt x="219" y="605"/>
                      </a:lnTo>
                      <a:lnTo>
                        <a:pt x="226" y="606"/>
                      </a:lnTo>
                      <a:lnTo>
                        <a:pt x="232" y="606"/>
                      </a:lnTo>
                      <a:lnTo>
                        <a:pt x="237" y="604"/>
                      </a:lnTo>
                      <a:lnTo>
                        <a:pt x="241" y="599"/>
                      </a:lnTo>
                      <a:lnTo>
                        <a:pt x="252" y="585"/>
                      </a:lnTo>
                      <a:lnTo>
                        <a:pt x="265" y="567"/>
                      </a:lnTo>
                      <a:lnTo>
                        <a:pt x="274" y="556"/>
                      </a:lnTo>
                      <a:lnTo>
                        <a:pt x="286" y="544"/>
                      </a:lnTo>
                      <a:lnTo>
                        <a:pt x="300" y="531"/>
                      </a:lnTo>
                      <a:lnTo>
                        <a:pt x="316" y="518"/>
                      </a:lnTo>
                      <a:lnTo>
                        <a:pt x="335" y="503"/>
                      </a:lnTo>
                      <a:lnTo>
                        <a:pt x="356" y="485"/>
                      </a:lnTo>
                      <a:lnTo>
                        <a:pt x="377" y="462"/>
                      </a:lnTo>
                      <a:lnTo>
                        <a:pt x="400" y="438"/>
                      </a:lnTo>
                      <a:lnTo>
                        <a:pt x="423" y="411"/>
                      </a:lnTo>
                      <a:lnTo>
                        <a:pt x="447" y="383"/>
                      </a:lnTo>
                      <a:lnTo>
                        <a:pt x="469" y="355"/>
                      </a:lnTo>
                      <a:lnTo>
                        <a:pt x="490" y="326"/>
                      </a:lnTo>
                      <a:lnTo>
                        <a:pt x="530" y="274"/>
                      </a:lnTo>
                      <a:lnTo>
                        <a:pt x="563" y="228"/>
                      </a:lnTo>
                      <a:lnTo>
                        <a:pt x="584" y="198"/>
                      </a:lnTo>
                      <a:lnTo>
                        <a:pt x="592" y="186"/>
                      </a:lnTo>
                      <a:close/>
                    </a:path>
                  </a:pathLst>
                </a:custGeom>
                <a:solidFill>
                  <a:srgbClr val="969696"/>
                </a:solidFill>
                <a:ln w="9525">
                  <a:noFill/>
                  <a:round/>
                  <a:headEnd/>
                  <a:tailEnd/>
                </a:ln>
              </p:spPr>
              <p:txBody>
                <a:bodyPr/>
                <a:lstStyle/>
                <a:p>
                  <a:endParaRPr lang="fr-FR"/>
                </a:p>
              </p:txBody>
            </p:sp>
            <p:sp>
              <p:nvSpPr>
                <p:cNvPr id="9694" name="Freeform 317"/>
                <p:cNvSpPr>
                  <a:spLocks noChangeAspect="1"/>
                </p:cNvSpPr>
                <p:nvPr/>
              </p:nvSpPr>
              <p:spPr bwMode="auto">
                <a:xfrm>
                  <a:off x="8345" y="6198"/>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695" name="Freeform 318"/>
                <p:cNvSpPr>
                  <a:spLocks noChangeAspect="1"/>
                </p:cNvSpPr>
                <p:nvPr/>
              </p:nvSpPr>
              <p:spPr bwMode="auto">
                <a:xfrm>
                  <a:off x="7781" y="7401"/>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696" name="Freeform 319"/>
                <p:cNvSpPr>
                  <a:spLocks noChangeAspect="1"/>
                </p:cNvSpPr>
                <p:nvPr/>
              </p:nvSpPr>
              <p:spPr bwMode="auto">
                <a:xfrm>
                  <a:off x="7872" y="7304"/>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697" name="Freeform 320"/>
                <p:cNvSpPr>
                  <a:spLocks noChangeAspect="1"/>
                </p:cNvSpPr>
                <p:nvPr/>
              </p:nvSpPr>
              <p:spPr bwMode="auto">
                <a:xfrm>
                  <a:off x="8047" y="7669"/>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698" name="Freeform 321"/>
                <p:cNvSpPr>
                  <a:spLocks noChangeAspect="1"/>
                </p:cNvSpPr>
                <p:nvPr/>
              </p:nvSpPr>
              <p:spPr bwMode="auto">
                <a:xfrm>
                  <a:off x="8107" y="7688"/>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699" name="Freeform 322"/>
                <p:cNvSpPr>
                  <a:spLocks noChangeAspect="1"/>
                </p:cNvSpPr>
                <p:nvPr/>
              </p:nvSpPr>
              <p:spPr bwMode="auto">
                <a:xfrm>
                  <a:off x="7816" y="7381"/>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700" name="Freeform 323"/>
                <p:cNvSpPr>
                  <a:spLocks noChangeAspect="1"/>
                </p:cNvSpPr>
                <p:nvPr/>
              </p:nvSpPr>
              <p:spPr bwMode="auto">
                <a:xfrm>
                  <a:off x="7816" y="7381"/>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701" name="Freeform 324"/>
                <p:cNvSpPr>
                  <a:spLocks noChangeAspect="1"/>
                </p:cNvSpPr>
                <p:nvPr/>
              </p:nvSpPr>
              <p:spPr bwMode="auto">
                <a:xfrm>
                  <a:off x="8464" y="7581"/>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702" name="Freeform 325"/>
                <p:cNvSpPr>
                  <a:spLocks noChangeAspect="1"/>
                </p:cNvSpPr>
                <p:nvPr/>
              </p:nvSpPr>
              <p:spPr bwMode="auto">
                <a:xfrm>
                  <a:off x="8021" y="7568"/>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703" name="Freeform 326"/>
                <p:cNvSpPr>
                  <a:spLocks noChangeAspect="1"/>
                </p:cNvSpPr>
                <p:nvPr/>
              </p:nvSpPr>
              <p:spPr bwMode="auto">
                <a:xfrm>
                  <a:off x="7826" y="7544"/>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704" name="Freeform 327"/>
                <p:cNvSpPr>
                  <a:spLocks noChangeAspect="1"/>
                </p:cNvSpPr>
                <p:nvPr/>
              </p:nvSpPr>
              <p:spPr bwMode="auto">
                <a:xfrm>
                  <a:off x="7888" y="7564"/>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705" name="Freeform 328"/>
                <p:cNvSpPr>
                  <a:spLocks noChangeAspect="1"/>
                </p:cNvSpPr>
                <p:nvPr/>
              </p:nvSpPr>
              <p:spPr bwMode="auto">
                <a:xfrm>
                  <a:off x="8079" y="7527"/>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706" name="Freeform 329"/>
                <p:cNvSpPr>
                  <a:spLocks noChangeAspect="1"/>
                </p:cNvSpPr>
                <p:nvPr/>
              </p:nvSpPr>
              <p:spPr bwMode="auto">
                <a:xfrm>
                  <a:off x="8476" y="8613"/>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707" name="Freeform 330"/>
                <p:cNvSpPr>
                  <a:spLocks noChangeAspect="1"/>
                </p:cNvSpPr>
                <p:nvPr/>
              </p:nvSpPr>
              <p:spPr bwMode="auto">
                <a:xfrm>
                  <a:off x="7702" y="9885"/>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708" name="Freeform 331"/>
                <p:cNvSpPr>
                  <a:spLocks noChangeAspect="1"/>
                </p:cNvSpPr>
                <p:nvPr/>
              </p:nvSpPr>
              <p:spPr bwMode="auto">
                <a:xfrm>
                  <a:off x="7815" y="9898"/>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709" name="Freeform 332"/>
                <p:cNvSpPr>
                  <a:spLocks noChangeAspect="1"/>
                </p:cNvSpPr>
                <p:nvPr/>
              </p:nvSpPr>
              <p:spPr bwMode="auto">
                <a:xfrm>
                  <a:off x="8863" y="9843"/>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710" name="Freeform 333"/>
                <p:cNvSpPr>
                  <a:spLocks noChangeAspect="1"/>
                </p:cNvSpPr>
                <p:nvPr/>
              </p:nvSpPr>
              <p:spPr bwMode="auto">
                <a:xfrm>
                  <a:off x="7545" y="9676"/>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711" name="Freeform 334"/>
                <p:cNvSpPr>
                  <a:spLocks noChangeAspect="1"/>
                </p:cNvSpPr>
                <p:nvPr/>
              </p:nvSpPr>
              <p:spPr bwMode="auto">
                <a:xfrm>
                  <a:off x="7630" y="9609"/>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712" name="Freeform 335"/>
                <p:cNvSpPr>
                  <a:spLocks noChangeAspect="1"/>
                </p:cNvSpPr>
                <p:nvPr/>
              </p:nvSpPr>
              <p:spPr bwMode="auto">
                <a:xfrm>
                  <a:off x="8123" y="6124"/>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713" name="Freeform 336"/>
                <p:cNvSpPr>
                  <a:spLocks noChangeAspect="1"/>
                </p:cNvSpPr>
                <p:nvPr/>
              </p:nvSpPr>
              <p:spPr bwMode="auto">
                <a:xfrm>
                  <a:off x="8041" y="6090"/>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12" name="Group 337"/>
                <p:cNvGrpSpPr>
                  <a:grpSpLocks noChangeAspect="1"/>
                </p:cNvGrpSpPr>
                <p:nvPr/>
              </p:nvGrpSpPr>
              <p:grpSpPr bwMode="auto">
                <a:xfrm rot="7302908">
                  <a:off x="6944" y="5706"/>
                  <a:ext cx="584" cy="838"/>
                  <a:chOff x="6997" y="9337"/>
                  <a:chExt cx="577" cy="877"/>
                </a:xfrm>
              </p:grpSpPr>
              <p:sp>
                <p:nvSpPr>
                  <p:cNvPr id="9722" name="Freeform 338"/>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723" name="Freeform 339"/>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724" name="Freeform 340"/>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725" name="Freeform 341"/>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726" name="Freeform 342"/>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727" name="Freeform 343"/>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728" name="Freeform 344"/>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729" name="Freeform 345"/>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730" name="Freeform 346"/>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grpSp>
              <p:nvGrpSpPr>
                <p:cNvPr id="13" name="Group 347"/>
                <p:cNvGrpSpPr>
                  <a:grpSpLocks noChangeAspect="1"/>
                </p:cNvGrpSpPr>
                <p:nvPr/>
              </p:nvGrpSpPr>
              <p:grpSpPr bwMode="auto">
                <a:xfrm rot="-5170450">
                  <a:off x="8476" y="5683"/>
                  <a:ext cx="859" cy="607"/>
                  <a:chOff x="9697" y="8974"/>
                  <a:chExt cx="859" cy="687"/>
                </a:xfrm>
              </p:grpSpPr>
              <p:sp>
                <p:nvSpPr>
                  <p:cNvPr id="9717" name="Freeform 348"/>
                  <p:cNvSpPr>
                    <a:spLocks noChangeAspect="1"/>
                  </p:cNvSpPr>
                  <p:nvPr/>
                </p:nvSpPr>
                <p:spPr bwMode="auto">
                  <a:xfrm>
                    <a:off x="9697" y="8974"/>
                    <a:ext cx="859" cy="687"/>
                  </a:xfrm>
                  <a:custGeom>
                    <a:avLst/>
                    <a:gdLst>
                      <a:gd name="T0" fmla="*/ 0 w 859"/>
                      <a:gd name="T1" fmla="*/ 229 h 687"/>
                      <a:gd name="T2" fmla="*/ 223 w 859"/>
                      <a:gd name="T3" fmla="*/ 334 h 687"/>
                      <a:gd name="T4" fmla="*/ 400 w 859"/>
                      <a:gd name="T5" fmla="*/ 393 h 687"/>
                      <a:gd name="T6" fmla="*/ 505 w 859"/>
                      <a:gd name="T7" fmla="*/ 432 h 687"/>
                      <a:gd name="T8" fmla="*/ 525 w 859"/>
                      <a:gd name="T9" fmla="*/ 451 h 687"/>
                      <a:gd name="T10" fmla="*/ 557 w 859"/>
                      <a:gd name="T11" fmla="*/ 497 h 687"/>
                      <a:gd name="T12" fmla="*/ 577 w 859"/>
                      <a:gd name="T13" fmla="*/ 530 h 687"/>
                      <a:gd name="T14" fmla="*/ 629 w 859"/>
                      <a:gd name="T15" fmla="*/ 582 h 687"/>
                      <a:gd name="T16" fmla="*/ 695 w 859"/>
                      <a:gd name="T17" fmla="*/ 654 h 687"/>
                      <a:gd name="T18" fmla="*/ 708 w 859"/>
                      <a:gd name="T19" fmla="*/ 654 h 687"/>
                      <a:gd name="T20" fmla="*/ 715 w 859"/>
                      <a:gd name="T21" fmla="*/ 648 h 687"/>
                      <a:gd name="T22" fmla="*/ 715 w 859"/>
                      <a:gd name="T23" fmla="*/ 609 h 687"/>
                      <a:gd name="T24" fmla="*/ 702 w 859"/>
                      <a:gd name="T25" fmla="*/ 569 h 687"/>
                      <a:gd name="T26" fmla="*/ 695 w 859"/>
                      <a:gd name="T27" fmla="*/ 550 h 687"/>
                      <a:gd name="T28" fmla="*/ 702 w 859"/>
                      <a:gd name="T29" fmla="*/ 537 h 687"/>
                      <a:gd name="T30" fmla="*/ 708 w 859"/>
                      <a:gd name="T31" fmla="*/ 537 h 687"/>
                      <a:gd name="T32" fmla="*/ 728 w 859"/>
                      <a:gd name="T33" fmla="*/ 576 h 687"/>
                      <a:gd name="T34" fmla="*/ 734 w 859"/>
                      <a:gd name="T35" fmla="*/ 609 h 687"/>
                      <a:gd name="T36" fmla="*/ 741 w 859"/>
                      <a:gd name="T37" fmla="*/ 628 h 687"/>
                      <a:gd name="T38" fmla="*/ 754 w 859"/>
                      <a:gd name="T39" fmla="*/ 628 h 687"/>
                      <a:gd name="T40" fmla="*/ 754 w 859"/>
                      <a:gd name="T41" fmla="*/ 615 h 687"/>
                      <a:gd name="T42" fmla="*/ 754 w 859"/>
                      <a:gd name="T43" fmla="*/ 576 h 687"/>
                      <a:gd name="T44" fmla="*/ 767 w 859"/>
                      <a:gd name="T45" fmla="*/ 641 h 687"/>
                      <a:gd name="T46" fmla="*/ 787 w 859"/>
                      <a:gd name="T47" fmla="*/ 687 h 687"/>
                      <a:gd name="T48" fmla="*/ 800 w 859"/>
                      <a:gd name="T49" fmla="*/ 687 h 687"/>
                      <a:gd name="T50" fmla="*/ 806 w 859"/>
                      <a:gd name="T51" fmla="*/ 674 h 687"/>
                      <a:gd name="T52" fmla="*/ 806 w 859"/>
                      <a:gd name="T53" fmla="*/ 628 h 687"/>
                      <a:gd name="T54" fmla="*/ 800 w 859"/>
                      <a:gd name="T55" fmla="*/ 595 h 687"/>
                      <a:gd name="T56" fmla="*/ 813 w 859"/>
                      <a:gd name="T57" fmla="*/ 615 h 687"/>
                      <a:gd name="T58" fmla="*/ 839 w 859"/>
                      <a:gd name="T59" fmla="*/ 641 h 687"/>
                      <a:gd name="T60" fmla="*/ 846 w 859"/>
                      <a:gd name="T61" fmla="*/ 641 h 687"/>
                      <a:gd name="T62" fmla="*/ 859 w 859"/>
                      <a:gd name="T63" fmla="*/ 615 h 687"/>
                      <a:gd name="T64" fmla="*/ 846 w 859"/>
                      <a:gd name="T65" fmla="*/ 569 h 687"/>
                      <a:gd name="T66" fmla="*/ 793 w 859"/>
                      <a:gd name="T67" fmla="*/ 484 h 687"/>
                      <a:gd name="T68" fmla="*/ 715 w 859"/>
                      <a:gd name="T69" fmla="*/ 432 h 687"/>
                      <a:gd name="T70" fmla="*/ 629 w 859"/>
                      <a:gd name="T71" fmla="*/ 380 h 687"/>
                      <a:gd name="T72" fmla="*/ 361 w 859"/>
                      <a:gd name="T73" fmla="*/ 183 h 687"/>
                      <a:gd name="T74" fmla="*/ 217 w 859"/>
                      <a:gd name="T75" fmla="*/ 59 h 687"/>
                      <a:gd name="T76" fmla="*/ 177 w 859"/>
                      <a:gd name="T77" fmla="*/ 26 h 687"/>
                      <a:gd name="T78" fmla="*/ 125 w 859"/>
                      <a:gd name="T79" fmla="*/ 0 h 687"/>
                      <a:gd name="T80" fmla="*/ 99 w 859"/>
                      <a:gd name="T81" fmla="*/ 78 h 687"/>
                      <a:gd name="T82" fmla="*/ 66 w 859"/>
                      <a:gd name="T83" fmla="*/ 164 h 687"/>
                      <a:gd name="T84" fmla="*/ 33 w 859"/>
                      <a:gd name="T85" fmla="*/ 196 h 687"/>
                      <a:gd name="T86" fmla="*/ 0 w 859"/>
                      <a:gd name="T87" fmla="*/ 229 h 6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59"/>
                      <a:gd name="T133" fmla="*/ 0 h 687"/>
                      <a:gd name="T134" fmla="*/ 859 w 859"/>
                      <a:gd name="T135" fmla="*/ 687 h 68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59" h="687">
                        <a:moveTo>
                          <a:pt x="0" y="229"/>
                        </a:moveTo>
                        <a:lnTo>
                          <a:pt x="0" y="229"/>
                        </a:lnTo>
                        <a:lnTo>
                          <a:pt x="79" y="268"/>
                        </a:lnTo>
                        <a:lnTo>
                          <a:pt x="223" y="334"/>
                        </a:lnTo>
                        <a:lnTo>
                          <a:pt x="400" y="393"/>
                        </a:lnTo>
                        <a:lnTo>
                          <a:pt x="466" y="412"/>
                        </a:lnTo>
                        <a:lnTo>
                          <a:pt x="505" y="432"/>
                        </a:lnTo>
                        <a:lnTo>
                          <a:pt x="525" y="451"/>
                        </a:lnTo>
                        <a:lnTo>
                          <a:pt x="544" y="471"/>
                        </a:lnTo>
                        <a:lnTo>
                          <a:pt x="557" y="497"/>
                        </a:lnTo>
                        <a:lnTo>
                          <a:pt x="577" y="530"/>
                        </a:lnTo>
                        <a:lnTo>
                          <a:pt x="629" y="582"/>
                        </a:lnTo>
                        <a:lnTo>
                          <a:pt x="675" y="635"/>
                        </a:lnTo>
                        <a:lnTo>
                          <a:pt x="695" y="654"/>
                        </a:lnTo>
                        <a:lnTo>
                          <a:pt x="702" y="661"/>
                        </a:lnTo>
                        <a:lnTo>
                          <a:pt x="708" y="654"/>
                        </a:lnTo>
                        <a:lnTo>
                          <a:pt x="715" y="648"/>
                        </a:lnTo>
                        <a:lnTo>
                          <a:pt x="721" y="641"/>
                        </a:lnTo>
                        <a:lnTo>
                          <a:pt x="715" y="609"/>
                        </a:lnTo>
                        <a:lnTo>
                          <a:pt x="702" y="569"/>
                        </a:lnTo>
                        <a:lnTo>
                          <a:pt x="695" y="550"/>
                        </a:lnTo>
                        <a:lnTo>
                          <a:pt x="702" y="537"/>
                        </a:lnTo>
                        <a:lnTo>
                          <a:pt x="708" y="537"/>
                        </a:lnTo>
                        <a:lnTo>
                          <a:pt x="721" y="550"/>
                        </a:lnTo>
                        <a:lnTo>
                          <a:pt x="728" y="576"/>
                        </a:lnTo>
                        <a:lnTo>
                          <a:pt x="734" y="609"/>
                        </a:lnTo>
                        <a:lnTo>
                          <a:pt x="734" y="622"/>
                        </a:lnTo>
                        <a:lnTo>
                          <a:pt x="741" y="628"/>
                        </a:lnTo>
                        <a:lnTo>
                          <a:pt x="754" y="628"/>
                        </a:lnTo>
                        <a:lnTo>
                          <a:pt x="754" y="615"/>
                        </a:lnTo>
                        <a:lnTo>
                          <a:pt x="754" y="576"/>
                        </a:lnTo>
                        <a:lnTo>
                          <a:pt x="767" y="641"/>
                        </a:lnTo>
                        <a:lnTo>
                          <a:pt x="774" y="674"/>
                        </a:lnTo>
                        <a:lnTo>
                          <a:pt x="787" y="687"/>
                        </a:lnTo>
                        <a:lnTo>
                          <a:pt x="793" y="687"/>
                        </a:lnTo>
                        <a:lnTo>
                          <a:pt x="800" y="687"/>
                        </a:lnTo>
                        <a:lnTo>
                          <a:pt x="806" y="674"/>
                        </a:lnTo>
                        <a:lnTo>
                          <a:pt x="806" y="661"/>
                        </a:lnTo>
                        <a:lnTo>
                          <a:pt x="806" y="628"/>
                        </a:lnTo>
                        <a:lnTo>
                          <a:pt x="800" y="595"/>
                        </a:lnTo>
                        <a:lnTo>
                          <a:pt x="813" y="615"/>
                        </a:lnTo>
                        <a:lnTo>
                          <a:pt x="826" y="635"/>
                        </a:lnTo>
                        <a:lnTo>
                          <a:pt x="839" y="641"/>
                        </a:lnTo>
                        <a:lnTo>
                          <a:pt x="846" y="641"/>
                        </a:lnTo>
                        <a:lnTo>
                          <a:pt x="852" y="635"/>
                        </a:lnTo>
                        <a:lnTo>
                          <a:pt x="859" y="615"/>
                        </a:lnTo>
                        <a:lnTo>
                          <a:pt x="859" y="589"/>
                        </a:lnTo>
                        <a:lnTo>
                          <a:pt x="846" y="569"/>
                        </a:lnTo>
                        <a:lnTo>
                          <a:pt x="793" y="484"/>
                        </a:lnTo>
                        <a:lnTo>
                          <a:pt x="715" y="432"/>
                        </a:lnTo>
                        <a:lnTo>
                          <a:pt x="629" y="380"/>
                        </a:lnTo>
                        <a:lnTo>
                          <a:pt x="361" y="183"/>
                        </a:lnTo>
                        <a:lnTo>
                          <a:pt x="269" y="98"/>
                        </a:lnTo>
                        <a:lnTo>
                          <a:pt x="217" y="59"/>
                        </a:lnTo>
                        <a:lnTo>
                          <a:pt x="177" y="26"/>
                        </a:lnTo>
                        <a:lnTo>
                          <a:pt x="138" y="6"/>
                        </a:lnTo>
                        <a:lnTo>
                          <a:pt x="125" y="0"/>
                        </a:lnTo>
                        <a:lnTo>
                          <a:pt x="99" y="78"/>
                        </a:lnTo>
                        <a:lnTo>
                          <a:pt x="85" y="131"/>
                        </a:lnTo>
                        <a:lnTo>
                          <a:pt x="66" y="164"/>
                        </a:lnTo>
                        <a:lnTo>
                          <a:pt x="33" y="196"/>
                        </a:lnTo>
                        <a:lnTo>
                          <a:pt x="0" y="229"/>
                        </a:lnTo>
                        <a:close/>
                      </a:path>
                    </a:pathLst>
                  </a:custGeom>
                  <a:solidFill>
                    <a:srgbClr val="969696"/>
                  </a:solidFill>
                  <a:ln w="9525">
                    <a:noFill/>
                    <a:round/>
                    <a:headEnd/>
                    <a:tailEnd/>
                  </a:ln>
                </p:spPr>
                <p:txBody>
                  <a:bodyPr/>
                  <a:lstStyle/>
                  <a:p>
                    <a:endParaRPr lang="fr-FR"/>
                  </a:p>
                </p:txBody>
              </p:sp>
              <p:sp>
                <p:nvSpPr>
                  <p:cNvPr id="9718" name="Freeform 349"/>
                  <p:cNvSpPr>
                    <a:spLocks noChangeAspect="1"/>
                  </p:cNvSpPr>
                  <p:nvPr/>
                </p:nvSpPr>
                <p:spPr bwMode="auto">
                  <a:xfrm>
                    <a:off x="9697" y="9157"/>
                    <a:ext cx="852" cy="504"/>
                  </a:xfrm>
                  <a:custGeom>
                    <a:avLst/>
                    <a:gdLst>
                      <a:gd name="T0" fmla="*/ 0 w 852"/>
                      <a:gd name="T1" fmla="*/ 46 h 504"/>
                      <a:gd name="T2" fmla="*/ 223 w 852"/>
                      <a:gd name="T3" fmla="*/ 151 h 504"/>
                      <a:gd name="T4" fmla="*/ 400 w 852"/>
                      <a:gd name="T5" fmla="*/ 210 h 504"/>
                      <a:gd name="T6" fmla="*/ 505 w 852"/>
                      <a:gd name="T7" fmla="*/ 249 h 504"/>
                      <a:gd name="T8" fmla="*/ 525 w 852"/>
                      <a:gd name="T9" fmla="*/ 268 h 504"/>
                      <a:gd name="T10" fmla="*/ 557 w 852"/>
                      <a:gd name="T11" fmla="*/ 314 h 504"/>
                      <a:gd name="T12" fmla="*/ 577 w 852"/>
                      <a:gd name="T13" fmla="*/ 347 h 504"/>
                      <a:gd name="T14" fmla="*/ 629 w 852"/>
                      <a:gd name="T15" fmla="*/ 399 h 504"/>
                      <a:gd name="T16" fmla="*/ 695 w 852"/>
                      <a:gd name="T17" fmla="*/ 471 h 504"/>
                      <a:gd name="T18" fmla="*/ 708 w 852"/>
                      <a:gd name="T19" fmla="*/ 471 h 504"/>
                      <a:gd name="T20" fmla="*/ 715 w 852"/>
                      <a:gd name="T21" fmla="*/ 465 h 504"/>
                      <a:gd name="T22" fmla="*/ 715 w 852"/>
                      <a:gd name="T23" fmla="*/ 426 h 504"/>
                      <a:gd name="T24" fmla="*/ 702 w 852"/>
                      <a:gd name="T25" fmla="*/ 386 h 504"/>
                      <a:gd name="T26" fmla="*/ 695 w 852"/>
                      <a:gd name="T27" fmla="*/ 367 h 504"/>
                      <a:gd name="T28" fmla="*/ 702 w 852"/>
                      <a:gd name="T29" fmla="*/ 354 h 504"/>
                      <a:gd name="T30" fmla="*/ 708 w 852"/>
                      <a:gd name="T31" fmla="*/ 354 h 504"/>
                      <a:gd name="T32" fmla="*/ 728 w 852"/>
                      <a:gd name="T33" fmla="*/ 393 h 504"/>
                      <a:gd name="T34" fmla="*/ 734 w 852"/>
                      <a:gd name="T35" fmla="*/ 426 h 504"/>
                      <a:gd name="T36" fmla="*/ 741 w 852"/>
                      <a:gd name="T37" fmla="*/ 445 h 504"/>
                      <a:gd name="T38" fmla="*/ 754 w 852"/>
                      <a:gd name="T39" fmla="*/ 445 h 504"/>
                      <a:gd name="T40" fmla="*/ 754 w 852"/>
                      <a:gd name="T41" fmla="*/ 432 h 504"/>
                      <a:gd name="T42" fmla="*/ 754 w 852"/>
                      <a:gd name="T43" fmla="*/ 393 h 504"/>
                      <a:gd name="T44" fmla="*/ 767 w 852"/>
                      <a:gd name="T45" fmla="*/ 458 h 504"/>
                      <a:gd name="T46" fmla="*/ 787 w 852"/>
                      <a:gd name="T47" fmla="*/ 504 h 504"/>
                      <a:gd name="T48" fmla="*/ 800 w 852"/>
                      <a:gd name="T49" fmla="*/ 504 h 504"/>
                      <a:gd name="T50" fmla="*/ 806 w 852"/>
                      <a:gd name="T51" fmla="*/ 491 h 504"/>
                      <a:gd name="T52" fmla="*/ 806 w 852"/>
                      <a:gd name="T53" fmla="*/ 445 h 504"/>
                      <a:gd name="T54" fmla="*/ 800 w 852"/>
                      <a:gd name="T55" fmla="*/ 412 h 504"/>
                      <a:gd name="T56" fmla="*/ 813 w 852"/>
                      <a:gd name="T57" fmla="*/ 432 h 504"/>
                      <a:gd name="T58" fmla="*/ 839 w 852"/>
                      <a:gd name="T59" fmla="*/ 458 h 504"/>
                      <a:gd name="T60" fmla="*/ 846 w 852"/>
                      <a:gd name="T61" fmla="*/ 458 h 504"/>
                      <a:gd name="T62" fmla="*/ 852 w 852"/>
                      <a:gd name="T63" fmla="*/ 445 h 504"/>
                      <a:gd name="T64" fmla="*/ 839 w 852"/>
                      <a:gd name="T65" fmla="*/ 419 h 504"/>
                      <a:gd name="T66" fmla="*/ 806 w 852"/>
                      <a:gd name="T67" fmla="*/ 367 h 504"/>
                      <a:gd name="T68" fmla="*/ 728 w 852"/>
                      <a:gd name="T69" fmla="*/ 314 h 504"/>
                      <a:gd name="T70" fmla="*/ 708 w 852"/>
                      <a:gd name="T71" fmla="*/ 308 h 504"/>
                      <a:gd name="T72" fmla="*/ 682 w 852"/>
                      <a:gd name="T73" fmla="*/ 321 h 504"/>
                      <a:gd name="T74" fmla="*/ 675 w 852"/>
                      <a:gd name="T75" fmla="*/ 347 h 504"/>
                      <a:gd name="T76" fmla="*/ 675 w 852"/>
                      <a:gd name="T77" fmla="*/ 360 h 504"/>
                      <a:gd name="T78" fmla="*/ 662 w 852"/>
                      <a:gd name="T79" fmla="*/ 380 h 504"/>
                      <a:gd name="T80" fmla="*/ 629 w 852"/>
                      <a:gd name="T81" fmla="*/ 373 h 504"/>
                      <a:gd name="T82" fmla="*/ 616 w 852"/>
                      <a:gd name="T83" fmla="*/ 360 h 504"/>
                      <a:gd name="T84" fmla="*/ 590 w 852"/>
                      <a:gd name="T85" fmla="*/ 314 h 504"/>
                      <a:gd name="T86" fmla="*/ 584 w 852"/>
                      <a:gd name="T87" fmla="*/ 295 h 504"/>
                      <a:gd name="T88" fmla="*/ 571 w 852"/>
                      <a:gd name="T89" fmla="*/ 255 h 504"/>
                      <a:gd name="T90" fmla="*/ 525 w 852"/>
                      <a:gd name="T91" fmla="*/ 210 h 504"/>
                      <a:gd name="T92" fmla="*/ 413 w 852"/>
                      <a:gd name="T93" fmla="*/ 138 h 504"/>
                      <a:gd name="T94" fmla="*/ 295 w 852"/>
                      <a:gd name="T95" fmla="*/ 72 h 504"/>
                      <a:gd name="T96" fmla="*/ 262 w 852"/>
                      <a:gd name="T97" fmla="*/ 72 h 504"/>
                      <a:gd name="T98" fmla="*/ 230 w 852"/>
                      <a:gd name="T99" fmla="*/ 85 h 504"/>
                      <a:gd name="T100" fmla="*/ 203 w 852"/>
                      <a:gd name="T101" fmla="*/ 79 h 504"/>
                      <a:gd name="T102" fmla="*/ 112 w 852"/>
                      <a:gd name="T103" fmla="*/ 46 h 504"/>
                      <a:gd name="T104" fmla="*/ 46 w 852"/>
                      <a:gd name="T105" fmla="*/ 0 h 504"/>
                      <a:gd name="T106" fmla="*/ 0 w 852"/>
                      <a:gd name="T107" fmla="*/ 46 h 5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52"/>
                      <a:gd name="T163" fmla="*/ 0 h 504"/>
                      <a:gd name="T164" fmla="*/ 852 w 852"/>
                      <a:gd name="T165" fmla="*/ 504 h 50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52" h="504">
                        <a:moveTo>
                          <a:pt x="0" y="46"/>
                        </a:moveTo>
                        <a:lnTo>
                          <a:pt x="0" y="46"/>
                        </a:lnTo>
                        <a:lnTo>
                          <a:pt x="79" y="85"/>
                        </a:lnTo>
                        <a:lnTo>
                          <a:pt x="223" y="151"/>
                        </a:lnTo>
                        <a:lnTo>
                          <a:pt x="400" y="210"/>
                        </a:lnTo>
                        <a:lnTo>
                          <a:pt x="466" y="229"/>
                        </a:lnTo>
                        <a:lnTo>
                          <a:pt x="505" y="249"/>
                        </a:lnTo>
                        <a:lnTo>
                          <a:pt x="525" y="268"/>
                        </a:lnTo>
                        <a:lnTo>
                          <a:pt x="544" y="288"/>
                        </a:lnTo>
                        <a:lnTo>
                          <a:pt x="557" y="314"/>
                        </a:lnTo>
                        <a:lnTo>
                          <a:pt x="577" y="347"/>
                        </a:lnTo>
                        <a:lnTo>
                          <a:pt x="629" y="399"/>
                        </a:lnTo>
                        <a:lnTo>
                          <a:pt x="675" y="452"/>
                        </a:lnTo>
                        <a:lnTo>
                          <a:pt x="695" y="471"/>
                        </a:lnTo>
                        <a:lnTo>
                          <a:pt x="702" y="478"/>
                        </a:lnTo>
                        <a:lnTo>
                          <a:pt x="708" y="471"/>
                        </a:lnTo>
                        <a:lnTo>
                          <a:pt x="715" y="465"/>
                        </a:lnTo>
                        <a:lnTo>
                          <a:pt x="721" y="458"/>
                        </a:lnTo>
                        <a:lnTo>
                          <a:pt x="715" y="426"/>
                        </a:lnTo>
                        <a:lnTo>
                          <a:pt x="702" y="386"/>
                        </a:lnTo>
                        <a:lnTo>
                          <a:pt x="695" y="367"/>
                        </a:lnTo>
                        <a:lnTo>
                          <a:pt x="702" y="354"/>
                        </a:lnTo>
                        <a:lnTo>
                          <a:pt x="708" y="354"/>
                        </a:lnTo>
                        <a:lnTo>
                          <a:pt x="721" y="367"/>
                        </a:lnTo>
                        <a:lnTo>
                          <a:pt x="728" y="393"/>
                        </a:lnTo>
                        <a:lnTo>
                          <a:pt x="734" y="426"/>
                        </a:lnTo>
                        <a:lnTo>
                          <a:pt x="734" y="439"/>
                        </a:lnTo>
                        <a:lnTo>
                          <a:pt x="741" y="445"/>
                        </a:lnTo>
                        <a:lnTo>
                          <a:pt x="754" y="445"/>
                        </a:lnTo>
                        <a:lnTo>
                          <a:pt x="754" y="432"/>
                        </a:lnTo>
                        <a:lnTo>
                          <a:pt x="754" y="393"/>
                        </a:lnTo>
                        <a:lnTo>
                          <a:pt x="767" y="458"/>
                        </a:lnTo>
                        <a:lnTo>
                          <a:pt x="774" y="491"/>
                        </a:lnTo>
                        <a:lnTo>
                          <a:pt x="787" y="504"/>
                        </a:lnTo>
                        <a:lnTo>
                          <a:pt x="793" y="504"/>
                        </a:lnTo>
                        <a:lnTo>
                          <a:pt x="800" y="504"/>
                        </a:lnTo>
                        <a:lnTo>
                          <a:pt x="806" y="491"/>
                        </a:lnTo>
                        <a:lnTo>
                          <a:pt x="806" y="478"/>
                        </a:lnTo>
                        <a:lnTo>
                          <a:pt x="806" y="445"/>
                        </a:lnTo>
                        <a:lnTo>
                          <a:pt x="800" y="412"/>
                        </a:lnTo>
                        <a:lnTo>
                          <a:pt x="813" y="432"/>
                        </a:lnTo>
                        <a:lnTo>
                          <a:pt x="826" y="452"/>
                        </a:lnTo>
                        <a:lnTo>
                          <a:pt x="839" y="458"/>
                        </a:lnTo>
                        <a:lnTo>
                          <a:pt x="846" y="458"/>
                        </a:lnTo>
                        <a:lnTo>
                          <a:pt x="852" y="445"/>
                        </a:lnTo>
                        <a:lnTo>
                          <a:pt x="839" y="419"/>
                        </a:lnTo>
                        <a:lnTo>
                          <a:pt x="826" y="393"/>
                        </a:lnTo>
                        <a:lnTo>
                          <a:pt x="806" y="367"/>
                        </a:lnTo>
                        <a:lnTo>
                          <a:pt x="774" y="340"/>
                        </a:lnTo>
                        <a:lnTo>
                          <a:pt x="728" y="314"/>
                        </a:lnTo>
                        <a:lnTo>
                          <a:pt x="708" y="308"/>
                        </a:lnTo>
                        <a:lnTo>
                          <a:pt x="695" y="314"/>
                        </a:lnTo>
                        <a:lnTo>
                          <a:pt x="682" y="321"/>
                        </a:lnTo>
                        <a:lnTo>
                          <a:pt x="675" y="327"/>
                        </a:lnTo>
                        <a:lnTo>
                          <a:pt x="675" y="347"/>
                        </a:lnTo>
                        <a:lnTo>
                          <a:pt x="675" y="360"/>
                        </a:lnTo>
                        <a:lnTo>
                          <a:pt x="669" y="373"/>
                        </a:lnTo>
                        <a:lnTo>
                          <a:pt x="662" y="380"/>
                        </a:lnTo>
                        <a:lnTo>
                          <a:pt x="649" y="380"/>
                        </a:lnTo>
                        <a:lnTo>
                          <a:pt x="629" y="373"/>
                        </a:lnTo>
                        <a:lnTo>
                          <a:pt x="616" y="360"/>
                        </a:lnTo>
                        <a:lnTo>
                          <a:pt x="597" y="334"/>
                        </a:lnTo>
                        <a:lnTo>
                          <a:pt x="590" y="314"/>
                        </a:lnTo>
                        <a:lnTo>
                          <a:pt x="584" y="295"/>
                        </a:lnTo>
                        <a:lnTo>
                          <a:pt x="584" y="275"/>
                        </a:lnTo>
                        <a:lnTo>
                          <a:pt x="571" y="255"/>
                        </a:lnTo>
                        <a:lnTo>
                          <a:pt x="525" y="210"/>
                        </a:lnTo>
                        <a:lnTo>
                          <a:pt x="485" y="177"/>
                        </a:lnTo>
                        <a:lnTo>
                          <a:pt x="413" y="138"/>
                        </a:lnTo>
                        <a:lnTo>
                          <a:pt x="295" y="72"/>
                        </a:lnTo>
                        <a:lnTo>
                          <a:pt x="276" y="66"/>
                        </a:lnTo>
                        <a:lnTo>
                          <a:pt x="262" y="72"/>
                        </a:lnTo>
                        <a:lnTo>
                          <a:pt x="243" y="79"/>
                        </a:lnTo>
                        <a:lnTo>
                          <a:pt x="230" y="85"/>
                        </a:lnTo>
                        <a:lnTo>
                          <a:pt x="203" y="79"/>
                        </a:lnTo>
                        <a:lnTo>
                          <a:pt x="158" y="66"/>
                        </a:lnTo>
                        <a:lnTo>
                          <a:pt x="112" y="46"/>
                        </a:lnTo>
                        <a:lnTo>
                          <a:pt x="46" y="0"/>
                        </a:lnTo>
                        <a:lnTo>
                          <a:pt x="0" y="46"/>
                        </a:lnTo>
                        <a:close/>
                      </a:path>
                    </a:pathLst>
                  </a:custGeom>
                  <a:solidFill>
                    <a:srgbClr val="969696"/>
                  </a:solidFill>
                  <a:ln w="9525">
                    <a:noFill/>
                    <a:round/>
                    <a:headEnd/>
                    <a:tailEnd/>
                  </a:ln>
                </p:spPr>
                <p:txBody>
                  <a:bodyPr/>
                  <a:lstStyle/>
                  <a:p>
                    <a:endParaRPr lang="fr-FR"/>
                  </a:p>
                </p:txBody>
              </p:sp>
              <p:sp>
                <p:nvSpPr>
                  <p:cNvPr id="9719" name="Freeform 350"/>
                  <p:cNvSpPr>
                    <a:spLocks noChangeAspect="1"/>
                  </p:cNvSpPr>
                  <p:nvPr/>
                </p:nvSpPr>
                <p:spPr bwMode="auto">
                  <a:xfrm>
                    <a:off x="10392" y="9504"/>
                    <a:ext cx="138" cy="157"/>
                  </a:xfrm>
                  <a:custGeom>
                    <a:avLst/>
                    <a:gdLst>
                      <a:gd name="T0" fmla="*/ 26 w 138"/>
                      <a:gd name="T1" fmla="*/ 92 h 157"/>
                      <a:gd name="T2" fmla="*/ 26 w 138"/>
                      <a:gd name="T3" fmla="*/ 92 h 157"/>
                      <a:gd name="T4" fmla="*/ 20 w 138"/>
                      <a:gd name="T5" fmla="*/ 79 h 157"/>
                      <a:gd name="T6" fmla="*/ 20 w 138"/>
                      <a:gd name="T7" fmla="*/ 79 h 157"/>
                      <a:gd name="T8" fmla="*/ 7 w 138"/>
                      <a:gd name="T9" fmla="*/ 39 h 157"/>
                      <a:gd name="T10" fmla="*/ 7 w 138"/>
                      <a:gd name="T11" fmla="*/ 39 h 157"/>
                      <a:gd name="T12" fmla="*/ 0 w 138"/>
                      <a:gd name="T13" fmla="*/ 20 h 157"/>
                      <a:gd name="T14" fmla="*/ 7 w 138"/>
                      <a:gd name="T15" fmla="*/ 7 h 157"/>
                      <a:gd name="T16" fmla="*/ 7 w 138"/>
                      <a:gd name="T17" fmla="*/ 7 h 157"/>
                      <a:gd name="T18" fmla="*/ 7 w 138"/>
                      <a:gd name="T19" fmla="*/ 7 h 157"/>
                      <a:gd name="T20" fmla="*/ 13 w 138"/>
                      <a:gd name="T21" fmla="*/ 7 h 157"/>
                      <a:gd name="T22" fmla="*/ 26 w 138"/>
                      <a:gd name="T23" fmla="*/ 20 h 157"/>
                      <a:gd name="T24" fmla="*/ 33 w 138"/>
                      <a:gd name="T25" fmla="*/ 46 h 157"/>
                      <a:gd name="T26" fmla="*/ 33 w 138"/>
                      <a:gd name="T27" fmla="*/ 46 h 157"/>
                      <a:gd name="T28" fmla="*/ 39 w 138"/>
                      <a:gd name="T29" fmla="*/ 79 h 157"/>
                      <a:gd name="T30" fmla="*/ 39 w 138"/>
                      <a:gd name="T31" fmla="*/ 92 h 157"/>
                      <a:gd name="T32" fmla="*/ 46 w 138"/>
                      <a:gd name="T33" fmla="*/ 98 h 157"/>
                      <a:gd name="T34" fmla="*/ 46 w 138"/>
                      <a:gd name="T35" fmla="*/ 98 h 157"/>
                      <a:gd name="T36" fmla="*/ 59 w 138"/>
                      <a:gd name="T37" fmla="*/ 98 h 157"/>
                      <a:gd name="T38" fmla="*/ 59 w 138"/>
                      <a:gd name="T39" fmla="*/ 85 h 157"/>
                      <a:gd name="T40" fmla="*/ 59 w 138"/>
                      <a:gd name="T41" fmla="*/ 85 h 157"/>
                      <a:gd name="T42" fmla="*/ 59 w 138"/>
                      <a:gd name="T43" fmla="*/ 46 h 157"/>
                      <a:gd name="T44" fmla="*/ 59 w 138"/>
                      <a:gd name="T45" fmla="*/ 46 h 157"/>
                      <a:gd name="T46" fmla="*/ 72 w 138"/>
                      <a:gd name="T47" fmla="*/ 111 h 157"/>
                      <a:gd name="T48" fmla="*/ 72 w 138"/>
                      <a:gd name="T49" fmla="*/ 111 h 157"/>
                      <a:gd name="T50" fmla="*/ 79 w 138"/>
                      <a:gd name="T51" fmla="*/ 144 h 157"/>
                      <a:gd name="T52" fmla="*/ 92 w 138"/>
                      <a:gd name="T53" fmla="*/ 157 h 157"/>
                      <a:gd name="T54" fmla="*/ 98 w 138"/>
                      <a:gd name="T55" fmla="*/ 157 h 157"/>
                      <a:gd name="T56" fmla="*/ 105 w 138"/>
                      <a:gd name="T57" fmla="*/ 157 h 157"/>
                      <a:gd name="T58" fmla="*/ 105 w 138"/>
                      <a:gd name="T59" fmla="*/ 157 h 157"/>
                      <a:gd name="T60" fmla="*/ 111 w 138"/>
                      <a:gd name="T61" fmla="*/ 144 h 157"/>
                      <a:gd name="T62" fmla="*/ 111 w 138"/>
                      <a:gd name="T63" fmla="*/ 131 h 157"/>
                      <a:gd name="T64" fmla="*/ 111 w 138"/>
                      <a:gd name="T65" fmla="*/ 98 h 157"/>
                      <a:gd name="T66" fmla="*/ 111 w 138"/>
                      <a:gd name="T67" fmla="*/ 98 h 157"/>
                      <a:gd name="T68" fmla="*/ 105 w 138"/>
                      <a:gd name="T69" fmla="*/ 65 h 157"/>
                      <a:gd name="T70" fmla="*/ 105 w 138"/>
                      <a:gd name="T71" fmla="*/ 65 h 157"/>
                      <a:gd name="T72" fmla="*/ 118 w 138"/>
                      <a:gd name="T73" fmla="*/ 85 h 157"/>
                      <a:gd name="T74" fmla="*/ 138 w 138"/>
                      <a:gd name="T75" fmla="*/ 111 h 157"/>
                      <a:gd name="T76" fmla="*/ 138 w 138"/>
                      <a:gd name="T77" fmla="*/ 111 h 157"/>
                      <a:gd name="T78" fmla="*/ 111 w 138"/>
                      <a:gd name="T79" fmla="*/ 65 h 157"/>
                      <a:gd name="T80" fmla="*/ 111 w 138"/>
                      <a:gd name="T81" fmla="*/ 65 h 157"/>
                      <a:gd name="T82" fmla="*/ 92 w 138"/>
                      <a:gd name="T83" fmla="*/ 33 h 157"/>
                      <a:gd name="T84" fmla="*/ 72 w 138"/>
                      <a:gd name="T85" fmla="*/ 20 h 157"/>
                      <a:gd name="T86" fmla="*/ 39 w 138"/>
                      <a:gd name="T87" fmla="*/ 0 h 157"/>
                      <a:gd name="T88" fmla="*/ 39 w 138"/>
                      <a:gd name="T89" fmla="*/ 0 h 157"/>
                      <a:gd name="T90" fmla="*/ 26 w 138"/>
                      <a:gd name="T91" fmla="*/ 0 h 157"/>
                      <a:gd name="T92" fmla="*/ 13 w 138"/>
                      <a:gd name="T93" fmla="*/ 0 h 157"/>
                      <a:gd name="T94" fmla="*/ 0 w 138"/>
                      <a:gd name="T95" fmla="*/ 7 h 157"/>
                      <a:gd name="T96" fmla="*/ 0 w 138"/>
                      <a:gd name="T97" fmla="*/ 26 h 157"/>
                      <a:gd name="T98" fmla="*/ 0 w 138"/>
                      <a:gd name="T99" fmla="*/ 26 h 157"/>
                      <a:gd name="T100" fmla="*/ 7 w 138"/>
                      <a:gd name="T101" fmla="*/ 59 h 157"/>
                      <a:gd name="T102" fmla="*/ 26 w 138"/>
                      <a:gd name="T103" fmla="*/ 92 h 157"/>
                      <a:gd name="T104" fmla="*/ 26 w 138"/>
                      <a:gd name="T105" fmla="*/ 92 h 1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157"/>
                      <a:gd name="T161" fmla="*/ 138 w 138"/>
                      <a:gd name="T162" fmla="*/ 157 h 1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157">
                        <a:moveTo>
                          <a:pt x="26" y="92"/>
                        </a:moveTo>
                        <a:lnTo>
                          <a:pt x="26" y="92"/>
                        </a:lnTo>
                        <a:lnTo>
                          <a:pt x="20" y="79"/>
                        </a:lnTo>
                        <a:lnTo>
                          <a:pt x="7" y="39"/>
                        </a:lnTo>
                        <a:lnTo>
                          <a:pt x="0" y="20"/>
                        </a:lnTo>
                        <a:lnTo>
                          <a:pt x="7" y="7"/>
                        </a:lnTo>
                        <a:lnTo>
                          <a:pt x="13" y="7"/>
                        </a:lnTo>
                        <a:lnTo>
                          <a:pt x="26" y="20"/>
                        </a:lnTo>
                        <a:lnTo>
                          <a:pt x="33" y="46"/>
                        </a:lnTo>
                        <a:lnTo>
                          <a:pt x="39" y="79"/>
                        </a:lnTo>
                        <a:lnTo>
                          <a:pt x="39" y="92"/>
                        </a:lnTo>
                        <a:lnTo>
                          <a:pt x="46" y="98"/>
                        </a:lnTo>
                        <a:lnTo>
                          <a:pt x="59" y="98"/>
                        </a:lnTo>
                        <a:lnTo>
                          <a:pt x="59" y="85"/>
                        </a:lnTo>
                        <a:lnTo>
                          <a:pt x="59" y="46"/>
                        </a:lnTo>
                        <a:lnTo>
                          <a:pt x="72" y="111"/>
                        </a:lnTo>
                        <a:lnTo>
                          <a:pt x="79" y="144"/>
                        </a:lnTo>
                        <a:lnTo>
                          <a:pt x="92" y="157"/>
                        </a:lnTo>
                        <a:lnTo>
                          <a:pt x="98" y="157"/>
                        </a:lnTo>
                        <a:lnTo>
                          <a:pt x="105" y="157"/>
                        </a:lnTo>
                        <a:lnTo>
                          <a:pt x="111" y="144"/>
                        </a:lnTo>
                        <a:lnTo>
                          <a:pt x="111" y="131"/>
                        </a:lnTo>
                        <a:lnTo>
                          <a:pt x="111" y="98"/>
                        </a:lnTo>
                        <a:lnTo>
                          <a:pt x="105" y="65"/>
                        </a:lnTo>
                        <a:lnTo>
                          <a:pt x="118" y="85"/>
                        </a:lnTo>
                        <a:lnTo>
                          <a:pt x="138" y="111"/>
                        </a:lnTo>
                        <a:lnTo>
                          <a:pt x="111" y="65"/>
                        </a:lnTo>
                        <a:lnTo>
                          <a:pt x="92" y="33"/>
                        </a:lnTo>
                        <a:lnTo>
                          <a:pt x="72" y="20"/>
                        </a:lnTo>
                        <a:lnTo>
                          <a:pt x="39" y="0"/>
                        </a:lnTo>
                        <a:lnTo>
                          <a:pt x="26" y="0"/>
                        </a:lnTo>
                        <a:lnTo>
                          <a:pt x="13" y="0"/>
                        </a:lnTo>
                        <a:lnTo>
                          <a:pt x="0" y="7"/>
                        </a:lnTo>
                        <a:lnTo>
                          <a:pt x="0" y="26"/>
                        </a:lnTo>
                        <a:lnTo>
                          <a:pt x="7" y="59"/>
                        </a:lnTo>
                        <a:lnTo>
                          <a:pt x="26" y="92"/>
                        </a:lnTo>
                        <a:close/>
                      </a:path>
                    </a:pathLst>
                  </a:custGeom>
                  <a:solidFill>
                    <a:srgbClr val="969696"/>
                  </a:solidFill>
                  <a:ln w="9525">
                    <a:noFill/>
                    <a:round/>
                    <a:headEnd/>
                    <a:tailEnd/>
                  </a:ln>
                </p:spPr>
                <p:txBody>
                  <a:bodyPr/>
                  <a:lstStyle/>
                  <a:p>
                    <a:endParaRPr lang="fr-FR"/>
                  </a:p>
                </p:txBody>
              </p:sp>
              <p:sp>
                <p:nvSpPr>
                  <p:cNvPr id="9720" name="Freeform 351"/>
                  <p:cNvSpPr>
                    <a:spLocks noChangeAspect="1"/>
                  </p:cNvSpPr>
                  <p:nvPr/>
                </p:nvSpPr>
                <p:spPr bwMode="auto">
                  <a:xfrm>
                    <a:off x="10287" y="9373"/>
                    <a:ext cx="171" cy="92"/>
                  </a:xfrm>
                  <a:custGeom>
                    <a:avLst/>
                    <a:gdLst>
                      <a:gd name="T0" fmla="*/ 33 w 171"/>
                      <a:gd name="T1" fmla="*/ 66 h 92"/>
                      <a:gd name="T2" fmla="*/ 33 w 171"/>
                      <a:gd name="T3" fmla="*/ 66 h 92"/>
                      <a:gd name="T4" fmla="*/ 79 w 171"/>
                      <a:gd name="T5" fmla="*/ 79 h 92"/>
                      <a:gd name="T6" fmla="*/ 118 w 171"/>
                      <a:gd name="T7" fmla="*/ 92 h 92"/>
                      <a:gd name="T8" fmla="*/ 151 w 171"/>
                      <a:gd name="T9" fmla="*/ 92 h 92"/>
                      <a:gd name="T10" fmla="*/ 164 w 171"/>
                      <a:gd name="T11" fmla="*/ 92 h 92"/>
                      <a:gd name="T12" fmla="*/ 164 w 171"/>
                      <a:gd name="T13" fmla="*/ 92 h 92"/>
                      <a:gd name="T14" fmla="*/ 171 w 171"/>
                      <a:gd name="T15" fmla="*/ 85 h 92"/>
                      <a:gd name="T16" fmla="*/ 157 w 171"/>
                      <a:gd name="T17" fmla="*/ 72 h 92"/>
                      <a:gd name="T18" fmla="*/ 105 w 171"/>
                      <a:gd name="T19" fmla="*/ 39 h 92"/>
                      <a:gd name="T20" fmla="*/ 105 w 171"/>
                      <a:gd name="T21" fmla="*/ 39 h 92"/>
                      <a:gd name="T22" fmla="*/ 66 w 171"/>
                      <a:gd name="T23" fmla="*/ 13 h 92"/>
                      <a:gd name="T24" fmla="*/ 33 w 171"/>
                      <a:gd name="T25" fmla="*/ 0 h 92"/>
                      <a:gd name="T26" fmla="*/ 13 w 171"/>
                      <a:gd name="T27" fmla="*/ 0 h 92"/>
                      <a:gd name="T28" fmla="*/ 7 w 171"/>
                      <a:gd name="T29" fmla="*/ 13 h 92"/>
                      <a:gd name="T30" fmla="*/ 0 w 171"/>
                      <a:gd name="T31" fmla="*/ 26 h 92"/>
                      <a:gd name="T32" fmla="*/ 7 w 171"/>
                      <a:gd name="T33" fmla="*/ 39 h 92"/>
                      <a:gd name="T34" fmla="*/ 20 w 171"/>
                      <a:gd name="T35" fmla="*/ 52 h 92"/>
                      <a:gd name="T36" fmla="*/ 33 w 171"/>
                      <a:gd name="T37" fmla="*/ 66 h 92"/>
                      <a:gd name="T38" fmla="*/ 33 w 171"/>
                      <a:gd name="T39" fmla="*/ 66 h 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1"/>
                      <a:gd name="T61" fmla="*/ 0 h 92"/>
                      <a:gd name="T62" fmla="*/ 171 w 171"/>
                      <a:gd name="T63" fmla="*/ 92 h 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1" h="92">
                        <a:moveTo>
                          <a:pt x="33" y="66"/>
                        </a:moveTo>
                        <a:lnTo>
                          <a:pt x="33" y="66"/>
                        </a:lnTo>
                        <a:lnTo>
                          <a:pt x="79" y="79"/>
                        </a:lnTo>
                        <a:lnTo>
                          <a:pt x="118" y="92"/>
                        </a:lnTo>
                        <a:lnTo>
                          <a:pt x="151" y="92"/>
                        </a:lnTo>
                        <a:lnTo>
                          <a:pt x="164" y="92"/>
                        </a:lnTo>
                        <a:lnTo>
                          <a:pt x="171" y="85"/>
                        </a:lnTo>
                        <a:lnTo>
                          <a:pt x="157" y="72"/>
                        </a:lnTo>
                        <a:lnTo>
                          <a:pt x="105" y="39"/>
                        </a:lnTo>
                        <a:lnTo>
                          <a:pt x="66" y="13"/>
                        </a:lnTo>
                        <a:lnTo>
                          <a:pt x="33" y="0"/>
                        </a:lnTo>
                        <a:lnTo>
                          <a:pt x="13" y="0"/>
                        </a:lnTo>
                        <a:lnTo>
                          <a:pt x="7" y="13"/>
                        </a:lnTo>
                        <a:lnTo>
                          <a:pt x="0" y="26"/>
                        </a:lnTo>
                        <a:lnTo>
                          <a:pt x="7" y="39"/>
                        </a:lnTo>
                        <a:lnTo>
                          <a:pt x="20" y="52"/>
                        </a:lnTo>
                        <a:lnTo>
                          <a:pt x="33" y="66"/>
                        </a:lnTo>
                        <a:close/>
                      </a:path>
                    </a:pathLst>
                  </a:custGeom>
                  <a:solidFill>
                    <a:srgbClr val="969696"/>
                  </a:solidFill>
                  <a:ln w="9525">
                    <a:noFill/>
                    <a:round/>
                    <a:headEnd/>
                    <a:tailEnd/>
                  </a:ln>
                </p:spPr>
                <p:txBody>
                  <a:bodyPr/>
                  <a:lstStyle/>
                  <a:p>
                    <a:endParaRPr lang="fr-FR"/>
                  </a:p>
                </p:txBody>
              </p:sp>
              <p:sp>
                <p:nvSpPr>
                  <p:cNvPr id="9721" name="Freeform 352"/>
                  <p:cNvSpPr>
                    <a:spLocks noChangeAspect="1"/>
                  </p:cNvSpPr>
                  <p:nvPr/>
                </p:nvSpPr>
                <p:spPr bwMode="auto">
                  <a:xfrm>
                    <a:off x="9782" y="9020"/>
                    <a:ext cx="151" cy="176"/>
                  </a:xfrm>
                  <a:custGeom>
                    <a:avLst/>
                    <a:gdLst>
                      <a:gd name="T0" fmla="*/ 27 w 151"/>
                      <a:gd name="T1" fmla="*/ 137 h 176"/>
                      <a:gd name="T2" fmla="*/ 27 w 151"/>
                      <a:gd name="T3" fmla="*/ 137 h 176"/>
                      <a:gd name="T4" fmla="*/ 86 w 151"/>
                      <a:gd name="T5" fmla="*/ 170 h 176"/>
                      <a:gd name="T6" fmla="*/ 118 w 151"/>
                      <a:gd name="T7" fmla="*/ 176 h 176"/>
                      <a:gd name="T8" fmla="*/ 132 w 151"/>
                      <a:gd name="T9" fmla="*/ 176 h 176"/>
                      <a:gd name="T10" fmla="*/ 138 w 151"/>
                      <a:gd name="T11" fmla="*/ 170 h 176"/>
                      <a:gd name="T12" fmla="*/ 138 w 151"/>
                      <a:gd name="T13" fmla="*/ 170 h 176"/>
                      <a:gd name="T14" fmla="*/ 151 w 151"/>
                      <a:gd name="T15" fmla="*/ 163 h 176"/>
                      <a:gd name="T16" fmla="*/ 151 w 151"/>
                      <a:gd name="T17" fmla="*/ 144 h 176"/>
                      <a:gd name="T18" fmla="*/ 145 w 151"/>
                      <a:gd name="T19" fmla="*/ 98 h 176"/>
                      <a:gd name="T20" fmla="*/ 118 w 151"/>
                      <a:gd name="T21" fmla="*/ 46 h 176"/>
                      <a:gd name="T22" fmla="*/ 105 w 151"/>
                      <a:gd name="T23" fmla="*/ 26 h 176"/>
                      <a:gd name="T24" fmla="*/ 92 w 151"/>
                      <a:gd name="T25" fmla="*/ 13 h 176"/>
                      <a:gd name="T26" fmla="*/ 92 w 151"/>
                      <a:gd name="T27" fmla="*/ 13 h 176"/>
                      <a:gd name="T28" fmla="*/ 73 w 151"/>
                      <a:gd name="T29" fmla="*/ 0 h 176"/>
                      <a:gd name="T30" fmla="*/ 53 w 151"/>
                      <a:gd name="T31" fmla="*/ 0 h 176"/>
                      <a:gd name="T32" fmla="*/ 40 w 151"/>
                      <a:gd name="T33" fmla="*/ 0 h 176"/>
                      <a:gd name="T34" fmla="*/ 33 w 151"/>
                      <a:gd name="T35" fmla="*/ 19 h 176"/>
                      <a:gd name="T36" fmla="*/ 33 w 151"/>
                      <a:gd name="T37" fmla="*/ 19 h 176"/>
                      <a:gd name="T38" fmla="*/ 27 w 151"/>
                      <a:gd name="T39" fmla="*/ 52 h 176"/>
                      <a:gd name="T40" fmla="*/ 14 w 151"/>
                      <a:gd name="T41" fmla="*/ 85 h 176"/>
                      <a:gd name="T42" fmla="*/ 14 w 151"/>
                      <a:gd name="T43" fmla="*/ 85 h 176"/>
                      <a:gd name="T44" fmla="*/ 0 w 151"/>
                      <a:gd name="T45" fmla="*/ 111 h 176"/>
                      <a:gd name="T46" fmla="*/ 0 w 151"/>
                      <a:gd name="T47" fmla="*/ 118 h 176"/>
                      <a:gd name="T48" fmla="*/ 7 w 151"/>
                      <a:gd name="T49" fmla="*/ 131 h 176"/>
                      <a:gd name="T50" fmla="*/ 27 w 151"/>
                      <a:gd name="T51" fmla="*/ 137 h 176"/>
                      <a:gd name="T52" fmla="*/ 27 w 151"/>
                      <a:gd name="T53" fmla="*/ 137 h 1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1"/>
                      <a:gd name="T82" fmla="*/ 0 h 176"/>
                      <a:gd name="T83" fmla="*/ 151 w 151"/>
                      <a:gd name="T84" fmla="*/ 176 h 1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1" h="176">
                        <a:moveTo>
                          <a:pt x="27" y="137"/>
                        </a:moveTo>
                        <a:lnTo>
                          <a:pt x="27" y="137"/>
                        </a:lnTo>
                        <a:lnTo>
                          <a:pt x="86" y="170"/>
                        </a:lnTo>
                        <a:lnTo>
                          <a:pt x="118" y="176"/>
                        </a:lnTo>
                        <a:lnTo>
                          <a:pt x="132" y="176"/>
                        </a:lnTo>
                        <a:lnTo>
                          <a:pt x="138" y="170"/>
                        </a:lnTo>
                        <a:lnTo>
                          <a:pt x="151" y="163"/>
                        </a:lnTo>
                        <a:lnTo>
                          <a:pt x="151" y="144"/>
                        </a:lnTo>
                        <a:lnTo>
                          <a:pt x="145" y="98"/>
                        </a:lnTo>
                        <a:lnTo>
                          <a:pt x="118" y="46"/>
                        </a:lnTo>
                        <a:lnTo>
                          <a:pt x="105" y="26"/>
                        </a:lnTo>
                        <a:lnTo>
                          <a:pt x="92" y="13"/>
                        </a:lnTo>
                        <a:lnTo>
                          <a:pt x="73" y="0"/>
                        </a:lnTo>
                        <a:lnTo>
                          <a:pt x="53" y="0"/>
                        </a:lnTo>
                        <a:lnTo>
                          <a:pt x="40" y="0"/>
                        </a:lnTo>
                        <a:lnTo>
                          <a:pt x="33" y="19"/>
                        </a:lnTo>
                        <a:lnTo>
                          <a:pt x="27" y="52"/>
                        </a:lnTo>
                        <a:lnTo>
                          <a:pt x="14" y="85"/>
                        </a:lnTo>
                        <a:lnTo>
                          <a:pt x="0" y="111"/>
                        </a:lnTo>
                        <a:lnTo>
                          <a:pt x="0" y="118"/>
                        </a:lnTo>
                        <a:lnTo>
                          <a:pt x="7" y="131"/>
                        </a:lnTo>
                        <a:lnTo>
                          <a:pt x="27" y="137"/>
                        </a:lnTo>
                        <a:close/>
                      </a:path>
                    </a:pathLst>
                  </a:custGeom>
                  <a:solidFill>
                    <a:srgbClr val="969696"/>
                  </a:solidFill>
                  <a:ln w="9525">
                    <a:noFill/>
                    <a:round/>
                    <a:headEnd/>
                    <a:tailEnd/>
                  </a:ln>
                </p:spPr>
                <p:txBody>
                  <a:bodyPr/>
                  <a:lstStyle/>
                  <a:p>
                    <a:endParaRPr lang="fr-FR"/>
                  </a:p>
                </p:txBody>
              </p:sp>
            </p:grpSp>
            <p:sp>
              <p:nvSpPr>
                <p:cNvPr id="9716" name="AutoShape 353"/>
                <p:cNvSpPr>
                  <a:spLocks noChangeAspect="1" noChangeArrowheads="1"/>
                </p:cNvSpPr>
                <p:nvPr/>
              </p:nvSpPr>
              <p:spPr bwMode="auto">
                <a:xfrm>
                  <a:off x="7409" y="6373"/>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grpSp>
          <p:grpSp>
            <p:nvGrpSpPr>
              <p:cNvPr id="14" name="Group 354"/>
              <p:cNvGrpSpPr>
                <a:grpSpLocks noChangeAspect="1"/>
              </p:cNvGrpSpPr>
              <p:nvPr/>
            </p:nvGrpSpPr>
            <p:grpSpPr bwMode="auto">
              <a:xfrm flipH="1">
                <a:off x="1437" y="10532"/>
                <a:ext cx="1723" cy="3095"/>
                <a:chOff x="4117" y="5917"/>
                <a:chExt cx="2299" cy="4129"/>
              </a:xfrm>
            </p:grpSpPr>
            <p:grpSp>
              <p:nvGrpSpPr>
                <p:cNvPr id="15" name="Group 355"/>
                <p:cNvGrpSpPr>
                  <a:grpSpLocks noChangeAspect="1"/>
                </p:cNvGrpSpPr>
                <p:nvPr/>
              </p:nvGrpSpPr>
              <p:grpSpPr bwMode="auto">
                <a:xfrm rot="-1208926">
                  <a:off x="5562" y="7055"/>
                  <a:ext cx="854" cy="909"/>
                  <a:chOff x="8437" y="2497"/>
                  <a:chExt cx="854" cy="909"/>
                </a:xfrm>
              </p:grpSpPr>
              <p:sp>
                <p:nvSpPr>
                  <p:cNvPr id="9617" name="Freeform 356"/>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618" name="Freeform 357"/>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619" name="Freeform 358"/>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620" name="Freeform 359"/>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621" name="Freeform 360"/>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622" name="Freeform 361"/>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623" name="Freeform 362"/>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624" name="Freeform 363"/>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519" name="Freeform 364"/>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520" name="Freeform 365"/>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521" name="Freeform 366"/>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522" name="Freeform 367"/>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523" name="Freeform 368"/>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524" name="Freeform 369"/>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525" name="Freeform 370"/>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526" name="Freeform 371"/>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527" name="Freeform 372"/>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528" name="Freeform 373"/>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529" name="Freeform 374"/>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530" name="Freeform 375"/>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531" name="Freeform 376"/>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532" name="Freeform 377"/>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533" name="Freeform 378"/>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534" name="Freeform 379"/>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535" name="Freeform 380"/>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536" name="Freeform 381"/>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537" name="Freeform 382"/>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538" name="Freeform 383"/>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539" name="Freeform 384"/>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540" name="Freeform 385"/>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541" name="Freeform 386"/>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542" name="Freeform 387"/>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543" name="Freeform 388"/>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544" name="Freeform 389"/>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545" name="Freeform 390"/>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546" name="Freeform 391"/>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547" name="Freeform 392"/>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548" name="Freeform 393"/>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549" name="Freeform 394"/>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550" name="Freeform 395"/>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551" name="Freeform 396"/>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552" name="Freeform 397"/>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553" name="Freeform 398"/>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554" name="Freeform 399"/>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555" name="Freeform 400"/>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556" name="Freeform 401"/>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557" name="Freeform 402"/>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558" name="Freeform 403"/>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559" name="Freeform 404"/>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560" name="Freeform 405"/>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561" name="Freeform 406"/>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562" name="Freeform 407"/>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563" name="Freeform 408"/>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564" name="Freeform 409"/>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565" name="Freeform 410"/>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566" name="Freeform 411"/>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567" name="Freeform 412"/>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568" name="Freeform 413"/>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569" name="Freeform 414"/>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570" name="Freeform 415"/>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571" name="Freeform 416"/>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572" name="Freeform 417"/>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573" name="Freeform 418"/>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574" name="Freeform 419"/>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575" name="Freeform 420"/>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576" name="Freeform 421"/>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577" name="Freeform 422"/>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578" name="Freeform 423"/>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579" name="Freeform 424"/>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580" name="Freeform 425"/>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581" name="Freeform 426"/>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582" name="Freeform 427"/>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583" name="Freeform 428"/>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584" name="Freeform 429"/>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585" name="Freeform 430"/>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586" name="Freeform 431"/>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587" name="Freeform 432"/>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588" name="Freeform 433"/>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589" name="Freeform 434"/>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590" name="Freeform 435"/>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591" name="Freeform 436"/>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592" name="Freeform 437"/>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593" name="Freeform 438"/>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594" name="Freeform 439"/>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595" name="Freeform 440"/>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596" name="Freeform 441"/>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597" name="Freeform 442"/>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598" name="Freeform 443"/>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599" name="Freeform 444"/>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600" name="Freeform 445"/>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601" name="Freeform 446"/>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602" name="Freeform 447"/>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603" name="Freeform 448"/>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604" name="Freeform 449"/>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16" name="Group 450"/>
                <p:cNvGrpSpPr>
                  <a:grpSpLocks noChangeAspect="1"/>
                </p:cNvGrpSpPr>
                <p:nvPr/>
              </p:nvGrpSpPr>
              <p:grpSpPr bwMode="auto">
                <a:xfrm rot="7302908">
                  <a:off x="4244" y="5790"/>
                  <a:ext cx="584" cy="838"/>
                  <a:chOff x="6997" y="9337"/>
                  <a:chExt cx="577" cy="877"/>
                </a:xfrm>
              </p:grpSpPr>
              <p:sp>
                <p:nvSpPr>
                  <p:cNvPr id="9608" name="Freeform 451"/>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609" name="Freeform 452"/>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610" name="Freeform 453"/>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611" name="Freeform 454"/>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612" name="Freeform 455"/>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613" name="Freeform 456"/>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614" name="Freeform 457"/>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615" name="Freeform 458"/>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616" name="Freeform 459"/>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606" name="AutoShape 460"/>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607" name="Freeform 461"/>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492" name="Line 462"/>
              <p:cNvSpPr>
                <a:spLocks noChangeAspect="1" noChangeShapeType="1"/>
              </p:cNvSpPr>
              <p:nvPr/>
            </p:nvSpPr>
            <p:spPr bwMode="auto">
              <a:xfrm flipV="1">
                <a:off x="1417" y="9694"/>
                <a:ext cx="5043" cy="3"/>
              </a:xfrm>
              <a:prstGeom prst="line">
                <a:avLst/>
              </a:prstGeom>
              <a:noFill/>
              <a:ln w="25400">
                <a:solidFill>
                  <a:srgbClr val="0000FF"/>
                </a:solidFill>
                <a:round/>
                <a:headEnd/>
                <a:tailEnd/>
              </a:ln>
            </p:spPr>
            <p:txBody>
              <a:bodyPr/>
              <a:lstStyle/>
              <a:p>
                <a:endParaRPr lang="fr-FR"/>
              </a:p>
            </p:txBody>
          </p:sp>
          <p:sp>
            <p:nvSpPr>
              <p:cNvPr id="9493" name="Line 463"/>
              <p:cNvSpPr>
                <a:spLocks noChangeAspect="1" noChangeShapeType="1"/>
              </p:cNvSpPr>
              <p:nvPr/>
            </p:nvSpPr>
            <p:spPr bwMode="auto">
              <a:xfrm>
                <a:off x="1417" y="9877"/>
                <a:ext cx="5043" cy="3"/>
              </a:xfrm>
              <a:prstGeom prst="line">
                <a:avLst/>
              </a:prstGeom>
              <a:noFill/>
              <a:ln w="25400">
                <a:solidFill>
                  <a:srgbClr val="FF0000"/>
                </a:solidFill>
                <a:round/>
                <a:headEnd/>
                <a:tailEnd/>
              </a:ln>
            </p:spPr>
            <p:txBody>
              <a:bodyPr/>
              <a:lstStyle/>
              <a:p>
                <a:endParaRPr lang="fr-FR"/>
              </a:p>
            </p:txBody>
          </p:sp>
          <p:grpSp>
            <p:nvGrpSpPr>
              <p:cNvPr id="17" name="Group 464"/>
              <p:cNvGrpSpPr>
                <a:grpSpLocks noChangeAspect="1"/>
              </p:cNvGrpSpPr>
              <p:nvPr/>
            </p:nvGrpSpPr>
            <p:grpSpPr bwMode="auto">
              <a:xfrm>
                <a:off x="3037" y="9723"/>
                <a:ext cx="900" cy="1054"/>
                <a:chOff x="3397" y="9723"/>
                <a:chExt cx="900" cy="1054"/>
              </a:xfrm>
            </p:grpSpPr>
            <p:sp>
              <p:nvSpPr>
                <p:cNvPr id="9507" name="Rectangle 465"/>
                <p:cNvSpPr>
                  <a:spLocks noChangeAspect="1" noChangeArrowheads="1"/>
                </p:cNvSpPr>
                <p:nvPr/>
              </p:nvSpPr>
              <p:spPr bwMode="auto">
                <a:xfrm>
                  <a:off x="3397" y="10237"/>
                  <a:ext cx="900" cy="540"/>
                </a:xfrm>
                <a:prstGeom prst="rect">
                  <a:avLst/>
                </a:prstGeom>
                <a:solidFill>
                  <a:srgbClr val="FFFFFF"/>
                </a:solidFill>
                <a:ln w="9525">
                  <a:solidFill>
                    <a:srgbClr val="000000"/>
                  </a:solidFill>
                  <a:miter lim="800000"/>
                  <a:headEnd/>
                  <a:tailEnd/>
                </a:ln>
              </p:spPr>
              <p:txBody>
                <a:bodyPr/>
                <a:lstStyle/>
                <a:p>
                  <a:endParaRPr lang="fr-FR"/>
                </a:p>
              </p:txBody>
            </p:sp>
            <p:sp>
              <p:nvSpPr>
                <p:cNvPr id="9508" name="Line 466"/>
                <p:cNvSpPr>
                  <a:spLocks noChangeAspect="1" noChangeShapeType="1"/>
                </p:cNvSpPr>
                <p:nvPr/>
              </p:nvSpPr>
              <p:spPr bwMode="auto">
                <a:xfrm>
                  <a:off x="3757" y="9880"/>
                  <a:ext cx="10" cy="447"/>
                </a:xfrm>
                <a:prstGeom prst="line">
                  <a:avLst/>
                </a:prstGeom>
                <a:noFill/>
                <a:ln w="19050">
                  <a:solidFill>
                    <a:srgbClr val="FF0000"/>
                  </a:solidFill>
                  <a:round/>
                  <a:headEnd/>
                  <a:tailEnd/>
                </a:ln>
              </p:spPr>
              <p:txBody>
                <a:bodyPr/>
                <a:lstStyle/>
                <a:p>
                  <a:endParaRPr lang="fr-FR"/>
                </a:p>
              </p:txBody>
            </p:sp>
            <p:sp>
              <p:nvSpPr>
                <p:cNvPr id="9509" name="Line 467"/>
                <p:cNvSpPr>
                  <a:spLocks noChangeAspect="1" noChangeShapeType="1"/>
                </p:cNvSpPr>
                <p:nvPr/>
              </p:nvSpPr>
              <p:spPr bwMode="auto">
                <a:xfrm>
                  <a:off x="3934" y="9723"/>
                  <a:ext cx="10" cy="602"/>
                </a:xfrm>
                <a:prstGeom prst="line">
                  <a:avLst/>
                </a:prstGeom>
                <a:noFill/>
                <a:ln w="19050">
                  <a:solidFill>
                    <a:srgbClr val="0000FF"/>
                  </a:solidFill>
                  <a:round/>
                  <a:headEnd/>
                  <a:tailEnd/>
                </a:ln>
              </p:spPr>
              <p:txBody>
                <a:bodyPr/>
                <a:lstStyle/>
                <a:p>
                  <a:endParaRPr lang="fr-FR"/>
                </a:p>
              </p:txBody>
            </p:sp>
            <p:sp>
              <p:nvSpPr>
                <p:cNvPr id="9510" name="Line 468"/>
                <p:cNvSpPr>
                  <a:spLocks noChangeAspect="1" noChangeShapeType="1"/>
                </p:cNvSpPr>
                <p:nvPr/>
              </p:nvSpPr>
              <p:spPr bwMode="auto">
                <a:xfrm>
                  <a:off x="3526" y="10511"/>
                  <a:ext cx="313" cy="4"/>
                </a:xfrm>
                <a:prstGeom prst="line">
                  <a:avLst/>
                </a:prstGeom>
                <a:noFill/>
                <a:ln w="19050">
                  <a:solidFill>
                    <a:srgbClr val="FF0000"/>
                  </a:solidFill>
                  <a:round/>
                  <a:headEnd/>
                  <a:tailEnd/>
                </a:ln>
              </p:spPr>
              <p:txBody>
                <a:bodyPr/>
                <a:lstStyle/>
                <a:p>
                  <a:endParaRPr lang="fr-FR"/>
                </a:p>
              </p:txBody>
            </p:sp>
            <p:sp>
              <p:nvSpPr>
                <p:cNvPr id="9511" name="Line 469"/>
                <p:cNvSpPr>
                  <a:spLocks noChangeAspect="1" noChangeShapeType="1"/>
                </p:cNvSpPr>
                <p:nvPr/>
              </p:nvSpPr>
              <p:spPr bwMode="auto">
                <a:xfrm>
                  <a:off x="3536" y="10341"/>
                  <a:ext cx="0" cy="180"/>
                </a:xfrm>
                <a:prstGeom prst="line">
                  <a:avLst/>
                </a:prstGeom>
                <a:noFill/>
                <a:ln w="19050">
                  <a:solidFill>
                    <a:srgbClr val="FF0000"/>
                  </a:solidFill>
                  <a:round/>
                  <a:headEnd/>
                  <a:tailEnd/>
                </a:ln>
              </p:spPr>
              <p:txBody>
                <a:bodyPr/>
                <a:lstStyle/>
                <a:p>
                  <a:endParaRPr lang="fr-FR"/>
                </a:p>
              </p:txBody>
            </p:sp>
            <p:sp>
              <p:nvSpPr>
                <p:cNvPr id="9512" name="Line 470"/>
                <p:cNvSpPr>
                  <a:spLocks noChangeAspect="1" noChangeShapeType="1"/>
                </p:cNvSpPr>
                <p:nvPr/>
              </p:nvSpPr>
              <p:spPr bwMode="auto">
                <a:xfrm>
                  <a:off x="4178" y="10339"/>
                  <a:ext cx="0" cy="180"/>
                </a:xfrm>
                <a:prstGeom prst="line">
                  <a:avLst/>
                </a:prstGeom>
                <a:noFill/>
                <a:ln w="19050">
                  <a:solidFill>
                    <a:srgbClr val="0000FF"/>
                  </a:solidFill>
                  <a:round/>
                  <a:headEnd/>
                  <a:tailEnd/>
                </a:ln>
              </p:spPr>
              <p:txBody>
                <a:bodyPr/>
                <a:lstStyle/>
                <a:p>
                  <a:endParaRPr lang="fr-FR"/>
                </a:p>
              </p:txBody>
            </p:sp>
            <p:sp>
              <p:nvSpPr>
                <p:cNvPr id="9513" name="Line 471"/>
                <p:cNvSpPr>
                  <a:spLocks noChangeAspect="1" noChangeShapeType="1"/>
                </p:cNvSpPr>
                <p:nvPr/>
              </p:nvSpPr>
              <p:spPr bwMode="auto">
                <a:xfrm>
                  <a:off x="3514" y="10328"/>
                  <a:ext cx="272" cy="1"/>
                </a:xfrm>
                <a:prstGeom prst="line">
                  <a:avLst/>
                </a:prstGeom>
                <a:noFill/>
                <a:ln w="19050">
                  <a:solidFill>
                    <a:srgbClr val="FF0000"/>
                  </a:solidFill>
                  <a:round/>
                  <a:headEnd/>
                  <a:tailEnd/>
                </a:ln>
              </p:spPr>
              <p:txBody>
                <a:bodyPr/>
                <a:lstStyle/>
                <a:p>
                  <a:endParaRPr lang="fr-FR"/>
                </a:p>
              </p:txBody>
            </p:sp>
            <p:sp>
              <p:nvSpPr>
                <p:cNvPr id="9514" name="Line 472"/>
                <p:cNvSpPr>
                  <a:spLocks noChangeAspect="1" noChangeShapeType="1"/>
                </p:cNvSpPr>
                <p:nvPr/>
              </p:nvSpPr>
              <p:spPr bwMode="auto">
                <a:xfrm>
                  <a:off x="3924" y="10328"/>
                  <a:ext cx="272" cy="1"/>
                </a:xfrm>
                <a:prstGeom prst="line">
                  <a:avLst/>
                </a:prstGeom>
                <a:noFill/>
                <a:ln w="19050">
                  <a:solidFill>
                    <a:srgbClr val="0000FF"/>
                  </a:solidFill>
                  <a:round/>
                  <a:headEnd/>
                  <a:tailEnd/>
                </a:ln>
              </p:spPr>
              <p:txBody>
                <a:bodyPr/>
                <a:lstStyle/>
                <a:p>
                  <a:endParaRPr lang="fr-FR"/>
                </a:p>
              </p:txBody>
            </p:sp>
            <p:sp>
              <p:nvSpPr>
                <p:cNvPr id="9515" name="Line 473"/>
                <p:cNvSpPr>
                  <a:spLocks noChangeAspect="1" noChangeShapeType="1"/>
                </p:cNvSpPr>
                <p:nvPr/>
              </p:nvSpPr>
              <p:spPr bwMode="auto">
                <a:xfrm>
                  <a:off x="3885" y="10505"/>
                  <a:ext cx="313" cy="4"/>
                </a:xfrm>
                <a:prstGeom prst="line">
                  <a:avLst/>
                </a:prstGeom>
                <a:noFill/>
                <a:ln w="19050">
                  <a:solidFill>
                    <a:srgbClr val="0000FF"/>
                  </a:solidFill>
                  <a:round/>
                  <a:headEnd/>
                  <a:tailEnd/>
                </a:ln>
              </p:spPr>
              <p:txBody>
                <a:bodyPr/>
                <a:lstStyle/>
                <a:p>
                  <a:endParaRPr lang="fr-FR"/>
                </a:p>
              </p:txBody>
            </p:sp>
            <p:sp>
              <p:nvSpPr>
                <p:cNvPr id="9516" name="Rectangle 474"/>
                <p:cNvSpPr>
                  <a:spLocks noChangeAspect="1" noChangeArrowheads="1"/>
                </p:cNvSpPr>
                <p:nvPr/>
              </p:nvSpPr>
              <p:spPr bwMode="auto">
                <a:xfrm>
                  <a:off x="3629" y="10420"/>
                  <a:ext cx="447" cy="190"/>
                </a:xfrm>
                <a:prstGeom prst="rect">
                  <a:avLst/>
                </a:prstGeom>
                <a:solidFill>
                  <a:srgbClr val="808080"/>
                </a:solidFill>
                <a:ln w="9525">
                  <a:solidFill>
                    <a:srgbClr val="808080"/>
                  </a:solidFill>
                  <a:miter lim="800000"/>
                  <a:headEnd/>
                  <a:tailEnd/>
                </a:ln>
              </p:spPr>
              <p:txBody>
                <a:bodyPr/>
                <a:lstStyle/>
                <a:p>
                  <a:endParaRPr lang="fr-FR"/>
                </a:p>
              </p:txBody>
            </p:sp>
            <p:sp>
              <p:nvSpPr>
                <p:cNvPr id="9517" name="AutoShape 475"/>
                <p:cNvSpPr>
                  <a:spLocks noChangeAspect="1" noChangeArrowheads="1"/>
                </p:cNvSpPr>
                <p:nvPr/>
              </p:nvSpPr>
              <p:spPr bwMode="auto">
                <a:xfrm flipH="1">
                  <a:off x="3417" y="10567"/>
                  <a:ext cx="180" cy="180"/>
                </a:xfrm>
                <a:prstGeom prst="lightningBolt">
                  <a:avLst/>
                </a:prstGeom>
                <a:solidFill>
                  <a:srgbClr val="FFFF00"/>
                </a:solidFill>
                <a:ln w="3175">
                  <a:solidFill>
                    <a:srgbClr val="000000"/>
                  </a:solidFill>
                  <a:miter lim="800000"/>
                  <a:headEnd/>
                  <a:tailEnd/>
                </a:ln>
              </p:spPr>
              <p:txBody>
                <a:bodyPr/>
                <a:lstStyle/>
                <a:p>
                  <a:endParaRPr lang="fr-FR"/>
                </a:p>
              </p:txBody>
            </p:sp>
          </p:grpSp>
          <p:grpSp>
            <p:nvGrpSpPr>
              <p:cNvPr id="18" name="Group 476"/>
              <p:cNvGrpSpPr>
                <a:grpSpLocks noChangeAspect="1"/>
              </p:cNvGrpSpPr>
              <p:nvPr/>
            </p:nvGrpSpPr>
            <p:grpSpPr bwMode="auto">
              <a:xfrm>
                <a:off x="5567" y="9723"/>
                <a:ext cx="900" cy="1054"/>
                <a:chOff x="3397" y="9723"/>
                <a:chExt cx="900" cy="1054"/>
              </a:xfrm>
            </p:grpSpPr>
            <p:sp>
              <p:nvSpPr>
                <p:cNvPr id="9496" name="Rectangle 477"/>
                <p:cNvSpPr>
                  <a:spLocks noChangeAspect="1" noChangeArrowheads="1"/>
                </p:cNvSpPr>
                <p:nvPr/>
              </p:nvSpPr>
              <p:spPr bwMode="auto">
                <a:xfrm>
                  <a:off x="3397" y="10237"/>
                  <a:ext cx="900" cy="540"/>
                </a:xfrm>
                <a:prstGeom prst="rect">
                  <a:avLst/>
                </a:prstGeom>
                <a:solidFill>
                  <a:srgbClr val="FFFFFF"/>
                </a:solidFill>
                <a:ln w="9525">
                  <a:solidFill>
                    <a:srgbClr val="000000"/>
                  </a:solidFill>
                  <a:miter lim="800000"/>
                  <a:headEnd/>
                  <a:tailEnd/>
                </a:ln>
              </p:spPr>
              <p:txBody>
                <a:bodyPr/>
                <a:lstStyle/>
                <a:p>
                  <a:endParaRPr lang="fr-FR"/>
                </a:p>
              </p:txBody>
            </p:sp>
            <p:sp>
              <p:nvSpPr>
                <p:cNvPr id="9497" name="Line 478"/>
                <p:cNvSpPr>
                  <a:spLocks noChangeAspect="1" noChangeShapeType="1"/>
                </p:cNvSpPr>
                <p:nvPr/>
              </p:nvSpPr>
              <p:spPr bwMode="auto">
                <a:xfrm>
                  <a:off x="3757" y="9880"/>
                  <a:ext cx="10" cy="447"/>
                </a:xfrm>
                <a:prstGeom prst="line">
                  <a:avLst/>
                </a:prstGeom>
                <a:noFill/>
                <a:ln w="19050">
                  <a:solidFill>
                    <a:srgbClr val="FF0000"/>
                  </a:solidFill>
                  <a:round/>
                  <a:headEnd/>
                  <a:tailEnd/>
                </a:ln>
              </p:spPr>
              <p:txBody>
                <a:bodyPr/>
                <a:lstStyle/>
                <a:p>
                  <a:endParaRPr lang="fr-FR"/>
                </a:p>
              </p:txBody>
            </p:sp>
            <p:sp>
              <p:nvSpPr>
                <p:cNvPr id="9498" name="Line 479"/>
                <p:cNvSpPr>
                  <a:spLocks noChangeAspect="1" noChangeShapeType="1"/>
                </p:cNvSpPr>
                <p:nvPr/>
              </p:nvSpPr>
              <p:spPr bwMode="auto">
                <a:xfrm>
                  <a:off x="3934" y="9723"/>
                  <a:ext cx="10" cy="602"/>
                </a:xfrm>
                <a:prstGeom prst="line">
                  <a:avLst/>
                </a:prstGeom>
                <a:noFill/>
                <a:ln w="19050">
                  <a:solidFill>
                    <a:srgbClr val="0000FF"/>
                  </a:solidFill>
                  <a:round/>
                  <a:headEnd/>
                  <a:tailEnd/>
                </a:ln>
              </p:spPr>
              <p:txBody>
                <a:bodyPr/>
                <a:lstStyle/>
                <a:p>
                  <a:endParaRPr lang="fr-FR"/>
                </a:p>
              </p:txBody>
            </p:sp>
            <p:sp>
              <p:nvSpPr>
                <p:cNvPr id="9499" name="Line 480"/>
                <p:cNvSpPr>
                  <a:spLocks noChangeAspect="1" noChangeShapeType="1"/>
                </p:cNvSpPr>
                <p:nvPr/>
              </p:nvSpPr>
              <p:spPr bwMode="auto">
                <a:xfrm>
                  <a:off x="3526" y="10511"/>
                  <a:ext cx="313" cy="4"/>
                </a:xfrm>
                <a:prstGeom prst="line">
                  <a:avLst/>
                </a:prstGeom>
                <a:noFill/>
                <a:ln w="19050">
                  <a:solidFill>
                    <a:srgbClr val="FF0000"/>
                  </a:solidFill>
                  <a:round/>
                  <a:headEnd/>
                  <a:tailEnd/>
                </a:ln>
              </p:spPr>
              <p:txBody>
                <a:bodyPr/>
                <a:lstStyle/>
                <a:p>
                  <a:endParaRPr lang="fr-FR"/>
                </a:p>
              </p:txBody>
            </p:sp>
            <p:sp>
              <p:nvSpPr>
                <p:cNvPr id="9500" name="Line 481"/>
                <p:cNvSpPr>
                  <a:spLocks noChangeAspect="1" noChangeShapeType="1"/>
                </p:cNvSpPr>
                <p:nvPr/>
              </p:nvSpPr>
              <p:spPr bwMode="auto">
                <a:xfrm>
                  <a:off x="3536" y="10341"/>
                  <a:ext cx="0" cy="180"/>
                </a:xfrm>
                <a:prstGeom prst="line">
                  <a:avLst/>
                </a:prstGeom>
                <a:noFill/>
                <a:ln w="19050">
                  <a:solidFill>
                    <a:srgbClr val="FF0000"/>
                  </a:solidFill>
                  <a:round/>
                  <a:headEnd/>
                  <a:tailEnd/>
                </a:ln>
              </p:spPr>
              <p:txBody>
                <a:bodyPr/>
                <a:lstStyle/>
                <a:p>
                  <a:endParaRPr lang="fr-FR"/>
                </a:p>
              </p:txBody>
            </p:sp>
            <p:sp>
              <p:nvSpPr>
                <p:cNvPr id="9501" name="Line 482"/>
                <p:cNvSpPr>
                  <a:spLocks noChangeAspect="1" noChangeShapeType="1"/>
                </p:cNvSpPr>
                <p:nvPr/>
              </p:nvSpPr>
              <p:spPr bwMode="auto">
                <a:xfrm>
                  <a:off x="4178" y="10339"/>
                  <a:ext cx="0" cy="180"/>
                </a:xfrm>
                <a:prstGeom prst="line">
                  <a:avLst/>
                </a:prstGeom>
                <a:noFill/>
                <a:ln w="19050">
                  <a:solidFill>
                    <a:srgbClr val="0000FF"/>
                  </a:solidFill>
                  <a:round/>
                  <a:headEnd/>
                  <a:tailEnd/>
                </a:ln>
              </p:spPr>
              <p:txBody>
                <a:bodyPr/>
                <a:lstStyle/>
                <a:p>
                  <a:endParaRPr lang="fr-FR"/>
                </a:p>
              </p:txBody>
            </p:sp>
            <p:sp>
              <p:nvSpPr>
                <p:cNvPr id="9502" name="Line 483"/>
                <p:cNvSpPr>
                  <a:spLocks noChangeAspect="1" noChangeShapeType="1"/>
                </p:cNvSpPr>
                <p:nvPr/>
              </p:nvSpPr>
              <p:spPr bwMode="auto">
                <a:xfrm>
                  <a:off x="3514" y="10328"/>
                  <a:ext cx="272" cy="1"/>
                </a:xfrm>
                <a:prstGeom prst="line">
                  <a:avLst/>
                </a:prstGeom>
                <a:noFill/>
                <a:ln w="19050">
                  <a:solidFill>
                    <a:srgbClr val="FF0000"/>
                  </a:solidFill>
                  <a:round/>
                  <a:headEnd/>
                  <a:tailEnd/>
                </a:ln>
              </p:spPr>
              <p:txBody>
                <a:bodyPr/>
                <a:lstStyle/>
                <a:p>
                  <a:endParaRPr lang="fr-FR"/>
                </a:p>
              </p:txBody>
            </p:sp>
            <p:sp>
              <p:nvSpPr>
                <p:cNvPr id="9503" name="Line 484"/>
                <p:cNvSpPr>
                  <a:spLocks noChangeAspect="1" noChangeShapeType="1"/>
                </p:cNvSpPr>
                <p:nvPr/>
              </p:nvSpPr>
              <p:spPr bwMode="auto">
                <a:xfrm>
                  <a:off x="3924" y="10328"/>
                  <a:ext cx="272" cy="1"/>
                </a:xfrm>
                <a:prstGeom prst="line">
                  <a:avLst/>
                </a:prstGeom>
                <a:noFill/>
                <a:ln w="19050">
                  <a:solidFill>
                    <a:srgbClr val="0000FF"/>
                  </a:solidFill>
                  <a:round/>
                  <a:headEnd/>
                  <a:tailEnd/>
                </a:ln>
              </p:spPr>
              <p:txBody>
                <a:bodyPr/>
                <a:lstStyle/>
                <a:p>
                  <a:endParaRPr lang="fr-FR"/>
                </a:p>
              </p:txBody>
            </p:sp>
            <p:sp>
              <p:nvSpPr>
                <p:cNvPr id="9504" name="Line 485"/>
                <p:cNvSpPr>
                  <a:spLocks noChangeAspect="1" noChangeShapeType="1"/>
                </p:cNvSpPr>
                <p:nvPr/>
              </p:nvSpPr>
              <p:spPr bwMode="auto">
                <a:xfrm>
                  <a:off x="3885" y="10505"/>
                  <a:ext cx="313" cy="4"/>
                </a:xfrm>
                <a:prstGeom prst="line">
                  <a:avLst/>
                </a:prstGeom>
                <a:noFill/>
                <a:ln w="19050">
                  <a:solidFill>
                    <a:srgbClr val="0000FF"/>
                  </a:solidFill>
                  <a:round/>
                  <a:headEnd/>
                  <a:tailEnd/>
                </a:ln>
              </p:spPr>
              <p:txBody>
                <a:bodyPr/>
                <a:lstStyle/>
                <a:p>
                  <a:endParaRPr lang="fr-FR"/>
                </a:p>
              </p:txBody>
            </p:sp>
            <p:sp>
              <p:nvSpPr>
                <p:cNvPr id="9505" name="Rectangle 486"/>
                <p:cNvSpPr>
                  <a:spLocks noChangeAspect="1" noChangeArrowheads="1"/>
                </p:cNvSpPr>
                <p:nvPr/>
              </p:nvSpPr>
              <p:spPr bwMode="auto">
                <a:xfrm>
                  <a:off x="3629" y="10420"/>
                  <a:ext cx="447" cy="190"/>
                </a:xfrm>
                <a:prstGeom prst="rect">
                  <a:avLst/>
                </a:prstGeom>
                <a:solidFill>
                  <a:srgbClr val="808080"/>
                </a:solidFill>
                <a:ln w="9525">
                  <a:solidFill>
                    <a:srgbClr val="808080"/>
                  </a:solidFill>
                  <a:miter lim="800000"/>
                  <a:headEnd/>
                  <a:tailEnd/>
                </a:ln>
              </p:spPr>
              <p:txBody>
                <a:bodyPr/>
                <a:lstStyle/>
                <a:p>
                  <a:endParaRPr lang="fr-FR"/>
                </a:p>
              </p:txBody>
            </p:sp>
            <p:sp>
              <p:nvSpPr>
                <p:cNvPr id="9506" name="AutoShape 487"/>
                <p:cNvSpPr>
                  <a:spLocks noChangeAspect="1" noChangeArrowheads="1"/>
                </p:cNvSpPr>
                <p:nvPr/>
              </p:nvSpPr>
              <p:spPr bwMode="auto">
                <a:xfrm flipH="1">
                  <a:off x="3417" y="10567"/>
                  <a:ext cx="180" cy="180"/>
                </a:xfrm>
                <a:prstGeom prst="lightningBolt">
                  <a:avLst/>
                </a:prstGeom>
                <a:solidFill>
                  <a:srgbClr val="FFFF00"/>
                </a:solidFill>
                <a:ln w="3175">
                  <a:solidFill>
                    <a:srgbClr val="000000"/>
                  </a:solidFill>
                  <a:miter lim="800000"/>
                  <a:headEnd/>
                  <a:tailEnd/>
                </a:ln>
              </p:spPr>
              <p:txBody>
                <a:bodyPr/>
                <a:lstStyle/>
                <a:p>
                  <a:endParaRPr lang="fr-FR"/>
                </a:p>
              </p:txBody>
            </p:sp>
          </p:grpSp>
        </p:grpSp>
        <p:sp>
          <p:nvSpPr>
            <p:cNvPr id="9486" name="Text Box 489"/>
            <p:cNvSpPr txBox="1">
              <a:spLocks noChangeArrowheads="1"/>
            </p:cNvSpPr>
            <p:nvPr/>
          </p:nvSpPr>
          <p:spPr bwMode="auto">
            <a:xfrm>
              <a:off x="3427" y="1572"/>
              <a:ext cx="441" cy="195"/>
            </a:xfrm>
            <a:prstGeom prst="rect">
              <a:avLst/>
            </a:prstGeom>
            <a:noFill/>
            <a:ln w="9525">
              <a:noFill/>
              <a:miter lim="800000"/>
              <a:headEnd/>
              <a:tailEnd/>
            </a:ln>
          </p:spPr>
          <p:txBody>
            <a:bodyPr/>
            <a:lstStyle/>
            <a:p>
              <a:pPr algn="ctr"/>
              <a:r>
                <a:rPr lang="fr-FR" sz="1200">
                  <a:solidFill>
                    <a:srgbClr val="FF0000"/>
                  </a:solidFill>
                </a:rPr>
                <a:t>Phase</a:t>
              </a:r>
              <a:endParaRPr lang="fr-FR" sz="1200"/>
            </a:p>
          </p:txBody>
        </p:sp>
        <p:sp>
          <p:nvSpPr>
            <p:cNvPr id="9487" name="Text Box 492"/>
            <p:cNvSpPr txBox="1">
              <a:spLocks noChangeArrowheads="1"/>
            </p:cNvSpPr>
            <p:nvPr/>
          </p:nvSpPr>
          <p:spPr bwMode="auto">
            <a:xfrm>
              <a:off x="3428" y="1344"/>
              <a:ext cx="441" cy="195"/>
            </a:xfrm>
            <a:prstGeom prst="rect">
              <a:avLst/>
            </a:prstGeom>
            <a:noFill/>
            <a:ln w="9525">
              <a:noFill/>
              <a:miter lim="800000"/>
              <a:headEnd/>
              <a:tailEnd/>
            </a:ln>
          </p:spPr>
          <p:txBody>
            <a:bodyPr/>
            <a:lstStyle/>
            <a:p>
              <a:pPr algn="ctr"/>
              <a:r>
                <a:rPr lang="fr-FR" sz="1200" dirty="0" err="1" smtClean="0">
                  <a:solidFill>
                    <a:srgbClr val="0000FF"/>
                  </a:solidFill>
                </a:rPr>
                <a:t>Neutral</a:t>
              </a:r>
              <a:endParaRPr lang="fr-FR" sz="1200" dirty="0"/>
            </a:p>
          </p:txBody>
        </p:sp>
        <p:sp>
          <p:nvSpPr>
            <p:cNvPr id="9488" name="Text Box 495"/>
            <p:cNvSpPr txBox="1">
              <a:spLocks noChangeArrowheads="1"/>
            </p:cNvSpPr>
            <p:nvPr/>
          </p:nvSpPr>
          <p:spPr bwMode="auto">
            <a:xfrm>
              <a:off x="5115" y="3048"/>
              <a:ext cx="441" cy="195"/>
            </a:xfrm>
            <a:prstGeom prst="rect">
              <a:avLst/>
            </a:prstGeom>
            <a:noFill/>
            <a:ln w="9525">
              <a:noFill/>
              <a:miter lim="800000"/>
              <a:headEnd/>
              <a:tailEnd/>
            </a:ln>
          </p:spPr>
          <p:txBody>
            <a:bodyPr/>
            <a:lstStyle/>
            <a:p>
              <a:pPr algn="ctr"/>
              <a:r>
                <a:rPr lang="fr-FR" sz="1200" dirty="0" smtClean="0">
                  <a:solidFill>
                    <a:srgbClr val="339966"/>
                  </a:solidFill>
                </a:rPr>
                <a:t>Ground</a:t>
              </a:r>
              <a:endParaRPr lang="fr-FR" sz="1200" dirty="0"/>
            </a:p>
          </p:txBody>
        </p:sp>
      </p:grpSp>
      <p:grpSp>
        <p:nvGrpSpPr>
          <p:cNvPr id="19" name="Group 623"/>
          <p:cNvGrpSpPr>
            <a:grpSpLocks/>
          </p:cNvGrpSpPr>
          <p:nvPr/>
        </p:nvGrpSpPr>
        <p:grpSpPr bwMode="auto">
          <a:xfrm>
            <a:off x="2200275" y="2520950"/>
            <a:ext cx="2876551" cy="2492375"/>
            <a:chOff x="1386" y="1588"/>
            <a:chExt cx="1812" cy="1705"/>
          </a:xfrm>
        </p:grpSpPr>
        <p:grpSp>
          <p:nvGrpSpPr>
            <p:cNvPr id="20" name="Group 134"/>
            <p:cNvGrpSpPr>
              <a:grpSpLocks noChangeAspect="1"/>
            </p:cNvGrpSpPr>
            <p:nvPr/>
          </p:nvGrpSpPr>
          <p:grpSpPr bwMode="auto">
            <a:xfrm>
              <a:off x="1558" y="1870"/>
              <a:ext cx="685" cy="1359"/>
              <a:chOff x="4117" y="5917"/>
              <a:chExt cx="2299" cy="4129"/>
            </a:xfrm>
          </p:grpSpPr>
          <p:grpSp>
            <p:nvGrpSpPr>
              <p:cNvPr id="21" name="Group 135"/>
              <p:cNvGrpSpPr>
                <a:grpSpLocks noChangeAspect="1"/>
              </p:cNvGrpSpPr>
              <p:nvPr/>
            </p:nvGrpSpPr>
            <p:grpSpPr bwMode="auto">
              <a:xfrm rot="-1208926">
                <a:off x="5562" y="7055"/>
                <a:ext cx="854" cy="909"/>
                <a:chOff x="8437" y="2497"/>
                <a:chExt cx="854" cy="909"/>
              </a:xfrm>
            </p:grpSpPr>
            <p:sp>
              <p:nvSpPr>
                <p:cNvPr id="9477" name="Freeform 136"/>
                <p:cNvSpPr>
                  <a:spLocks noChangeAspect="1"/>
                </p:cNvSpPr>
                <p:nvPr/>
              </p:nvSpPr>
              <p:spPr bwMode="auto">
                <a:xfrm>
                  <a:off x="8437" y="2497"/>
                  <a:ext cx="854" cy="909"/>
                </a:xfrm>
                <a:custGeom>
                  <a:avLst/>
                  <a:gdLst>
                    <a:gd name="T0" fmla="*/ 252 w 854"/>
                    <a:gd name="T1" fmla="*/ 849 h 909"/>
                    <a:gd name="T2" fmla="*/ 275 w 854"/>
                    <a:gd name="T3" fmla="*/ 820 h 909"/>
                    <a:gd name="T4" fmla="*/ 327 w 854"/>
                    <a:gd name="T5" fmla="*/ 775 h 909"/>
                    <a:gd name="T6" fmla="*/ 379 w 854"/>
                    <a:gd name="T7" fmla="*/ 745 h 909"/>
                    <a:gd name="T8" fmla="*/ 423 w 854"/>
                    <a:gd name="T9" fmla="*/ 700 h 909"/>
                    <a:gd name="T10" fmla="*/ 446 w 854"/>
                    <a:gd name="T11" fmla="*/ 648 h 909"/>
                    <a:gd name="T12" fmla="*/ 505 w 854"/>
                    <a:gd name="T13" fmla="*/ 589 h 909"/>
                    <a:gd name="T14" fmla="*/ 527 w 854"/>
                    <a:gd name="T15" fmla="*/ 566 h 909"/>
                    <a:gd name="T16" fmla="*/ 654 w 854"/>
                    <a:gd name="T17" fmla="*/ 432 h 909"/>
                    <a:gd name="T18" fmla="*/ 802 w 854"/>
                    <a:gd name="T19" fmla="*/ 231 h 909"/>
                    <a:gd name="T20" fmla="*/ 847 w 854"/>
                    <a:gd name="T21" fmla="*/ 142 h 909"/>
                    <a:gd name="T22" fmla="*/ 854 w 854"/>
                    <a:gd name="T23" fmla="*/ 127 h 909"/>
                    <a:gd name="T24" fmla="*/ 854 w 854"/>
                    <a:gd name="T25" fmla="*/ 105 h 909"/>
                    <a:gd name="T26" fmla="*/ 839 w 854"/>
                    <a:gd name="T27" fmla="*/ 90 h 909"/>
                    <a:gd name="T28" fmla="*/ 817 w 854"/>
                    <a:gd name="T29" fmla="*/ 37 h 909"/>
                    <a:gd name="T30" fmla="*/ 802 w 854"/>
                    <a:gd name="T31" fmla="*/ 0 h 909"/>
                    <a:gd name="T32" fmla="*/ 683 w 854"/>
                    <a:gd name="T33" fmla="*/ 75 h 909"/>
                    <a:gd name="T34" fmla="*/ 631 w 854"/>
                    <a:gd name="T35" fmla="*/ 112 h 909"/>
                    <a:gd name="T36" fmla="*/ 616 w 854"/>
                    <a:gd name="T37" fmla="*/ 149 h 909"/>
                    <a:gd name="T38" fmla="*/ 564 w 854"/>
                    <a:gd name="T39" fmla="*/ 253 h 909"/>
                    <a:gd name="T40" fmla="*/ 490 w 854"/>
                    <a:gd name="T41" fmla="*/ 380 h 909"/>
                    <a:gd name="T42" fmla="*/ 319 w 854"/>
                    <a:gd name="T43" fmla="*/ 581 h 909"/>
                    <a:gd name="T44" fmla="*/ 304 w 854"/>
                    <a:gd name="T45" fmla="*/ 581 h 909"/>
                    <a:gd name="T46" fmla="*/ 245 w 854"/>
                    <a:gd name="T47" fmla="*/ 581 h 909"/>
                    <a:gd name="T48" fmla="*/ 215 w 854"/>
                    <a:gd name="T49" fmla="*/ 574 h 909"/>
                    <a:gd name="T50" fmla="*/ 208 w 854"/>
                    <a:gd name="T51" fmla="*/ 589 h 909"/>
                    <a:gd name="T52" fmla="*/ 186 w 854"/>
                    <a:gd name="T53" fmla="*/ 633 h 909"/>
                    <a:gd name="T54" fmla="*/ 171 w 854"/>
                    <a:gd name="T55" fmla="*/ 641 h 909"/>
                    <a:gd name="T56" fmla="*/ 104 w 854"/>
                    <a:gd name="T57" fmla="*/ 648 h 909"/>
                    <a:gd name="T58" fmla="*/ 74 w 854"/>
                    <a:gd name="T59" fmla="*/ 663 h 909"/>
                    <a:gd name="T60" fmla="*/ 7 w 854"/>
                    <a:gd name="T61" fmla="*/ 730 h 909"/>
                    <a:gd name="T62" fmla="*/ 0 w 854"/>
                    <a:gd name="T63" fmla="*/ 745 h 909"/>
                    <a:gd name="T64" fmla="*/ 22 w 854"/>
                    <a:gd name="T65" fmla="*/ 745 h 909"/>
                    <a:gd name="T66" fmla="*/ 52 w 854"/>
                    <a:gd name="T67" fmla="*/ 738 h 909"/>
                    <a:gd name="T68" fmla="*/ 111 w 854"/>
                    <a:gd name="T69" fmla="*/ 708 h 909"/>
                    <a:gd name="T70" fmla="*/ 134 w 854"/>
                    <a:gd name="T71" fmla="*/ 700 h 909"/>
                    <a:gd name="T72" fmla="*/ 134 w 854"/>
                    <a:gd name="T73" fmla="*/ 715 h 909"/>
                    <a:gd name="T74" fmla="*/ 44 w 854"/>
                    <a:gd name="T75" fmla="*/ 790 h 909"/>
                    <a:gd name="T76" fmla="*/ 30 w 854"/>
                    <a:gd name="T77" fmla="*/ 805 h 909"/>
                    <a:gd name="T78" fmla="*/ 7 w 854"/>
                    <a:gd name="T79" fmla="*/ 849 h 909"/>
                    <a:gd name="T80" fmla="*/ 22 w 854"/>
                    <a:gd name="T81" fmla="*/ 864 h 909"/>
                    <a:gd name="T82" fmla="*/ 30 w 854"/>
                    <a:gd name="T83" fmla="*/ 864 h 909"/>
                    <a:gd name="T84" fmla="*/ 89 w 854"/>
                    <a:gd name="T85" fmla="*/ 820 h 909"/>
                    <a:gd name="T86" fmla="*/ 156 w 854"/>
                    <a:gd name="T87" fmla="*/ 760 h 909"/>
                    <a:gd name="T88" fmla="*/ 163 w 854"/>
                    <a:gd name="T89" fmla="*/ 760 h 909"/>
                    <a:gd name="T90" fmla="*/ 148 w 854"/>
                    <a:gd name="T91" fmla="*/ 805 h 909"/>
                    <a:gd name="T92" fmla="*/ 96 w 854"/>
                    <a:gd name="T93" fmla="*/ 872 h 909"/>
                    <a:gd name="T94" fmla="*/ 82 w 854"/>
                    <a:gd name="T95" fmla="*/ 894 h 909"/>
                    <a:gd name="T96" fmla="*/ 96 w 854"/>
                    <a:gd name="T97" fmla="*/ 909 h 909"/>
                    <a:gd name="T98" fmla="*/ 111 w 854"/>
                    <a:gd name="T99" fmla="*/ 909 h 909"/>
                    <a:gd name="T100" fmla="*/ 163 w 854"/>
                    <a:gd name="T101" fmla="*/ 849 h 909"/>
                    <a:gd name="T102" fmla="*/ 223 w 854"/>
                    <a:gd name="T103" fmla="*/ 790 h 909"/>
                    <a:gd name="T104" fmla="*/ 238 w 854"/>
                    <a:gd name="T105" fmla="*/ 782 h 909"/>
                    <a:gd name="T106" fmla="*/ 245 w 854"/>
                    <a:gd name="T107" fmla="*/ 790 h 909"/>
                    <a:gd name="T108" fmla="*/ 200 w 854"/>
                    <a:gd name="T109" fmla="*/ 857 h 909"/>
                    <a:gd name="T110" fmla="*/ 178 w 854"/>
                    <a:gd name="T111" fmla="*/ 894 h 909"/>
                    <a:gd name="T112" fmla="*/ 193 w 854"/>
                    <a:gd name="T113" fmla="*/ 909 h 909"/>
                    <a:gd name="T114" fmla="*/ 208 w 854"/>
                    <a:gd name="T115" fmla="*/ 901 h 909"/>
                    <a:gd name="T116" fmla="*/ 252 w 854"/>
                    <a:gd name="T117" fmla="*/ 857 h 9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4"/>
                    <a:gd name="T178" fmla="*/ 0 h 909"/>
                    <a:gd name="T179" fmla="*/ 854 w 854"/>
                    <a:gd name="T180" fmla="*/ 909 h 9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4" h="909">
                      <a:moveTo>
                        <a:pt x="252" y="857"/>
                      </a:moveTo>
                      <a:lnTo>
                        <a:pt x="252" y="849"/>
                      </a:lnTo>
                      <a:lnTo>
                        <a:pt x="275" y="820"/>
                      </a:lnTo>
                      <a:lnTo>
                        <a:pt x="297" y="797"/>
                      </a:lnTo>
                      <a:lnTo>
                        <a:pt x="327" y="775"/>
                      </a:lnTo>
                      <a:lnTo>
                        <a:pt x="379" y="745"/>
                      </a:lnTo>
                      <a:lnTo>
                        <a:pt x="408" y="723"/>
                      </a:lnTo>
                      <a:lnTo>
                        <a:pt x="423" y="700"/>
                      </a:lnTo>
                      <a:lnTo>
                        <a:pt x="446" y="648"/>
                      </a:lnTo>
                      <a:lnTo>
                        <a:pt x="468" y="618"/>
                      </a:lnTo>
                      <a:lnTo>
                        <a:pt x="505" y="589"/>
                      </a:lnTo>
                      <a:lnTo>
                        <a:pt x="527" y="566"/>
                      </a:lnTo>
                      <a:lnTo>
                        <a:pt x="564" y="537"/>
                      </a:lnTo>
                      <a:lnTo>
                        <a:pt x="654" y="432"/>
                      </a:lnTo>
                      <a:lnTo>
                        <a:pt x="743" y="321"/>
                      </a:lnTo>
                      <a:lnTo>
                        <a:pt x="802" y="231"/>
                      </a:lnTo>
                      <a:lnTo>
                        <a:pt x="847" y="142"/>
                      </a:lnTo>
                      <a:lnTo>
                        <a:pt x="854" y="127"/>
                      </a:lnTo>
                      <a:lnTo>
                        <a:pt x="854" y="112"/>
                      </a:lnTo>
                      <a:lnTo>
                        <a:pt x="854" y="105"/>
                      </a:lnTo>
                      <a:lnTo>
                        <a:pt x="839" y="90"/>
                      </a:lnTo>
                      <a:lnTo>
                        <a:pt x="824" y="67"/>
                      </a:lnTo>
                      <a:lnTo>
                        <a:pt x="817" y="37"/>
                      </a:lnTo>
                      <a:lnTo>
                        <a:pt x="802" y="0"/>
                      </a:lnTo>
                      <a:lnTo>
                        <a:pt x="683" y="75"/>
                      </a:lnTo>
                      <a:lnTo>
                        <a:pt x="631" y="112"/>
                      </a:lnTo>
                      <a:lnTo>
                        <a:pt x="602" y="142"/>
                      </a:lnTo>
                      <a:lnTo>
                        <a:pt x="616" y="149"/>
                      </a:lnTo>
                      <a:lnTo>
                        <a:pt x="564" y="253"/>
                      </a:lnTo>
                      <a:lnTo>
                        <a:pt x="527" y="328"/>
                      </a:lnTo>
                      <a:lnTo>
                        <a:pt x="490" y="380"/>
                      </a:lnTo>
                      <a:lnTo>
                        <a:pt x="319" y="581"/>
                      </a:lnTo>
                      <a:lnTo>
                        <a:pt x="304" y="581"/>
                      </a:lnTo>
                      <a:lnTo>
                        <a:pt x="245" y="581"/>
                      </a:lnTo>
                      <a:lnTo>
                        <a:pt x="215" y="574"/>
                      </a:lnTo>
                      <a:lnTo>
                        <a:pt x="208" y="589"/>
                      </a:lnTo>
                      <a:lnTo>
                        <a:pt x="200" y="618"/>
                      </a:lnTo>
                      <a:lnTo>
                        <a:pt x="186" y="633"/>
                      </a:lnTo>
                      <a:lnTo>
                        <a:pt x="171" y="641"/>
                      </a:lnTo>
                      <a:lnTo>
                        <a:pt x="126" y="648"/>
                      </a:lnTo>
                      <a:lnTo>
                        <a:pt x="104" y="648"/>
                      </a:lnTo>
                      <a:lnTo>
                        <a:pt x="74" y="663"/>
                      </a:lnTo>
                      <a:lnTo>
                        <a:pt x="22" y="708"/>
                      </a:lnTo>
                      <a:lnTo>
                        <a:pt x="7" y="730"/>
                      </a:lnTo>
                      <a:lnTo>
                        <a:pt x="0" y="745"/>
                      </a:lnTo>
                      <a:lnTo>
                        <a:pt x="7" y="745"/>
                      </a:lnTo>
                      <a:lnTo>
                        <a:pt x="22" y="745"/>
                      </a:lnTo>
                      <a:lnTo>
                        <a:pt x="52" y="738"/>
                      </a:lnTo>
                      <a:lnTo>
                        <a:pt x="89" y="715"/>
                      </a:lnTo>
                      <a:lnTo>
                        <a:pt x="111" y="708"/>
                      </a:lnTo>
                      <a:lnTo>
                        <a:pt x="134" y="700"/>
                      </a:lnTo>
                      <a:lnTo>
                        <a:pt x="134" y="708"/>
                      </a:lnTo>
                      <a:lnTo>
                        <a:pt x="134" y="715"/>
                      </a:lnTo>
                      <a:lnTo>
                        <a:pt x="111" y="738"/>
                      </a:lnTo>
                      <a:lnTo>
                        <a:pt x="44" y="790"/>
                      </a:lnTo>
                      <a:lnTo>
                        <a:pt x="30" y="805"/>
                      </a:lnTo>
                      <a:lnTo>
                        <a:pt x="15" y="827"/>
                      </a:lnTo>
                      <a:lnTo>
                        <a:pt x="7" y="849"/>
                      </a:lnTo>
                      <a:lnTo>
                        <a:pt x="15" y="857"/>
                      </a:lnTo>
                      <a:lnTo>
                        <a:pt x="22" y="864"/>
                      </a:lnTo>
                      <a:lnTo>
                        <a:pt x="30" y="864"/>
                      </a:lnTo>
                      <a:lnTo>
                        <a:pt x="44" y="849"/>
                      </a:lnTo>
                      <a:lnTo>
                        <a:pt x="89" y="820"/>
                      </a:lnTo>
                      <a:lnTo>
                        <a:pt x="126" y="782"/>
                      </a:lnTo>
                      <a:lnTo>
                        <a:pt x="156" y="760"/>
                      </a:lnTo>
                      <a:lnTo>
                        <a:pt x="163" y="760"/>
                      </a:lnTo>
                      <a:lnTo>
                        <a:pt x="163" y="767"/>
                      </a:lnTo>
                      <a:lnTo>
                        <a:pt x="148" y="805"/>
                      </a:lnTo>
                      <a:lnTo>
                        <a:pt x="96" y="872"/>
                      </a:lnTo>
                      <a:lnTo>
                        <a:pt x="82" y="887"/>
                      </a:lnTo>
                      <a:lnTo>
                        <a:pt x="82" y="894"/>
                      </a:lnTo>
                      <a:lnTo>
                        <a:pt x="89" y="901"/>
                      </a:lnTo>
                      <a:lnTo>
                        <a:pt x="96" y="909"/>
                      </a:lnTo>
                      <a:lnTo>
                        <a:pt x="111" y="909"/>
                      </a:lnTo>
                      <a:lnTo>
                        <a:pt x="126" y="894"/>
                      </a:lnTo>
                      <a:lnTo>
                        <a:pt x="163" y="849"/>
                      </a:lnTo>
                      <a:lnTo>
                        <a:pt x="208" y="805"/>
                      </a:lnTo>
                      <a:lnTo>
                        <a:pt x="223" y="790"/>
                      </a:lnTo>
                      <a:lnTo>
                        <a:pt x="238" y="782"/>
                      </a:lnTo>
                      <a:lnTo>
                        <a:pt x="245" y="782"/>
                      </a:lnTo>
                      <a:lnTo>
                        <a:pt x="245" y="790"/>
                      </a:lnTo>
                      <a:lnTo>
                        <a:pt x="223" y="820"/>
                      </a:lnTo>
                      <a:lnTo>
                        <a:pt x="200" y="857"/>
                      </a:lnTo>
                      <a:lnTo>
                        <a:pt x="178" y="894"/>
                      </a:lnTo>
                      <a:lnTo>
                        <a:pt x="178" y="909"/>
                      </a:lnTo>
                      <a:lnTo>
                        <a:pt x="193" y="909"/>
                      </a:lnTo>
                      <a:lnTo>
                        <a:pt x="208" y="901"/>
                      </a:lnTo>
                      <a:lnTo>
                        <a:pt x="230" y="887"/>
                      </a:lnTo>
                      <a:lnTo>
                        <a:pt x="252" y="857"/>
                      </a:lnTo>
                      <a:close/>
                    </a:path>
                  </a:pathLst>
                </a:custGeom>
                <a:solidFill>
                  <a:srgbClr val="969696"/>
                </a:solidFill>
                <a:ln w="9525">
                  <a:noFill/>
                  <a:round/>
                  <a:headEnd/>
                  <a:tailEnd/>
                </a:ln>
              </p:spPr>
              <p:txBody>
                <a:bodyPr/>
                <a:lstStyle/>
                <a:p>
                  <a:endParaRPr lang="fr-FR"/>
                </a:p>
              </p:txBody>
            </p:sp>
            <p:sp>
              <p:nvSpPr>
                <p:cNvPr id="9478" name="Freeform 137"/>
                <p:cNvSpPr>
                  <a:spLocks noChangeAspect="1" noEditPoints="1"/>
                </p:cNvSpPr>
                <p:nvPr/>
              </p:nvSpPr>
              <p:spPr bwMode="auto">
                <a:xfrm>
                  <a:off x="8444" y="2497"/>
                  <a:ext cx="847" cy="909"/>
                </a:xfrm>
                <a:custGeom>
                  <a:avLst/>
                  <a:gdLst>
                    <a:gd name="T0" fmla="*/ 268 w 847"/>
                    <a:gd name="T1" fmla="*/ 820 h 909"/>
                    <a:gd name="T2" fmla="*/ 372 w 847"/>
                    <a:gd name="T3" fmla="*/ 745 h 909"/>
                    <a:gd name="T4" fmla="*/ 439 w 847"/>
                    <a:gd name="T5" fmla="*/ 648 h 909"/>
                    <a:gd name="T6" fmla="*/ 520 w 847"/>
                    <a:gd name="T7" fmla="*/ 566 h 909"/>
                    <a:gd name="T8" fmla="*/ 795 w 847"/>
                    <a:gd name="T9" fmla="*/ 231 h 909"/>
                    <a:gd name="T10" fmla="*/ 847 w 847"/>
                    <a:gd name="T11" fmla="*/ 127 h 909"/>
                    <a:gd name="T12" fmla="*/ 832 w 847"/>
                    <a:gd name="T13" fmla="*/ 90 h 909"/>
                    <a:gd name="T14" fmla="*/ 795 w 847"/>
                    <a:gd name="T15" fmla="*/ 0 h 909"/>
                    <a:gd name="T16" fmla="*/ 624 w 847"/>
                    <a:gd name="T17" fmla="*/ 112 h 909"/>
                    <a:gd name="T18" fmla="*/ 587 w 847"/>
                    <a:gd name="T19" fmla="*/ 186 h 909"/>
                    <a:gd name="T20" fmla="*/ 639 w 847"/>
                    <a:gd name="T21" fmla="*/ 164 h 909"/>
                    <a:gd name="T22" fmla="*/ 721 w 847"/>
                    <a:gd name="T23" fmla="*/ 105 h 909"/>
                    <a:gd name="T24" fmla="*/ 803 w 847"/>
                    <a:gd name="T25" fmla="*/ 75 h 909"/>
                    <a:gd name="T26" fmla="*/ 825 w 847"/>
                    <a:gd name="T27" fmla="*/ 149 h 909"/>
                    <a:gd name="T28" fmla="*/ 780 w 847"/>
                    <a:gd name="T29" fmla="*/ 157 h 909"/>
                    <a:gd name="T30" fmla="*/ 713 w 847"/>
                    <a:gd name="T31" fmla="*/ 224 h 909"/>
                    <a:gd name="T32" fmla="*/ 676 w 847"/>
                    <a:gd name="T33" fmla="*/ 268 h 909"/>
                    <a:gd name="T34" fmla="*/ 765 w 847"/>
                    <a:gd name="T35" fmla="*/ 201 h 909"/>
                    <a:gd name="T36" fmla="*/ 773 w 847"/>
                    <a:gd name="T37" fmla="*/ 246 h 909"/>
                    <a:gd name="T38" fmla="*/ 491 w 847"/>
                    <a:gd name="T39" fmla="*/ 566 h 909"/>
                    <a:gd name="T40" fmla="*/ 431 w 847"/>
                    <a:gd name="T41" fmla="*/ 626 h 909"/>
                    <a:gd name="T42" fmla="*/ 372 w 847"/>
                    <a:gd name="T43" fmla="*/ 738 h 909"/>
                    <a:gd name="T44" fmla="*/ 305 w 847"/>
                    <a:gd name="T45" fmla="*/ 767 h 909"/>
                    <a:gd name="T46" fmla="*/ 275 w 847"/>
                    <a:gd name="T47" fmla="*/ 805 h 909"/>
                    <a:gd name="T48" fmla="*/ 223 w 847"/>
                    <a:gd name="T49" fmla="*/ 864 h 909"/>
                    <a:gd name="T50" fmla="*/ 193 w 847"/>
                    <a:gd name="T51" fmla="*/ 901 h 909"/>
                    <a:gd name="T52" fmla="*/ 245 w 847"/>
                    <a:gd name="T53" fmla="*/ 857 h 909"/>
                    <a:gd name="T54" fmla="*/ 23 w 847"/>
                    <a:gd name="T55" fmla="*/ 745 h 909"/>
                    <a:gd name="T56" fmla="*/ 104 w 847"/>
                    <a:gd name="T57" fmla="*/ 708 h 909"/>
                    <a:gd name="T58" fmla="*/ 119 w 847"/>
                    <a:gd name="T59" fmla="*/ 715 h 909"/>
                    <a:gd name="T60" fmla="*/ 141 w 847"/>
                    <a:gd name="T61" fmla="*/ 708 h 909"/>
                    <a:gd name="T62" fmla="*/ 141 w 847"/>
                    <a:gd name="T63" fmla="*/ 678 h 909"/>
                    <a:gd name="T64" fmla="*/ 75 w 847"/>
                    <a:gd name="T65" fmla="*/ 708 h 909"/>
                    <a:gd name="T66" fmla="*/ 30 w 847"/>
                    <a:gd name="T67" fmla="*/ 738 h 909"/>
                    <a:gd name="T68" fmla="*/ 15 w 847"/>
                    <a:gd name="T69" fmla="*/ 864 h 909"/>
                    <a:gd name="T70" fmla="*/ 89 w 847"/>
                    <a:gd name="T71" fmla="*/ 790 h 909"/>
                    <a:gd name="T72" fmla="*/ 156 w 847"/>
                    <a:gd name="T73" fmla="*/ 753 h 909"/>
                    <a:gd name="T74" fmla="*/ 179 w 847"/>
                    <a:gd name="T75" fmla="*/ 753 h 909"/>
                    <a:gd name="T76" fmla="*/ 156 w 847"/>
                    <a:gd name="T77" fmla="*/ 767 h 909"/>
                    <a:gd name="T78" fmla="*/ 119 w 847"/>
                    <a:gd name="T79" fmla="*/ 782 h 909"/>
                    <a:gd name="T80" fmla="*/ 15 w 847"/>
                    <a:gd name="T81" fmla="*/ 864 h 909"/>
                    <a:gd name="T82" fmla="*/ 97 w 847"/>
                    <a:gd name="T83" fmla="*/ 909 h 909"/>
                    <a:gd name="T84" fmla="*/ 164 w 847"/>
                    <a:gd name="T85" fmla="*/ 834 h 909"/>
                    <a:gd name="T86" fmla="*/ 208 w 847"/>
                    <a:gd name="T87" fmla="*/ 790 h 909"/>
                    <a:gd name="T88" fmla="*/ 245 w 847"/>
                    <a:gd name="T89" fmla="*/ 775 h 909"/>
                    <a:gd name="T90" fmla="*/ 245 w 847"/>
                    <a:gd name="T91" fmla="*/ 790 h 909"/>
                    <a:gd name="T92" fmla="*/ 238 w 847"/>
                    <a:gd name="T93" fmla="*/ 782 h 909"/>
                    <a:gd name="T94" fmla="*/ 164 w 847"/>
                    <a:gd name="T95" fmla="*/ 849 h 9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7"/>
                    <a:gd name="T145" fmla="*/ 0 h 909"/>
                    <a:gd name="T146" fmla="*/ 847 w 847"/>
                    <a:gd name="T147" fmla="*/ 909 h 9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7" h="909">
                      <a:moveTo>
                        <a:pt x="245" y="857"/>
                      </a:moveTo>
                      <a:lnTo>
                        <a:pt x="245" y="849"/>
                      </a:lnTo>
                      <a:lnTo>
                        <a:pt x="268" y="820"/>
                      </a:lnTo>
                      <a:lnTo>
                        <a:pt x="290" y="797"/>
                      </a:lnTo>
                      <a:lnTo>
                        <a:pt x="320" y="775"/>
                      </a:lnTo>
                      <a:lnTo>
                        <a:pt x="372" y="745"/>
                      </a:lnTo>
                      <a:lnTo>
                        <a:pt x="401" y="723"/>
                      </a:lnTo>
                      <a:lnTo>
                        <a:pt x="416" y="700"/>
                      </a:lnTo>
                      <a:lnTo>
                        <a:pt x="439" y="648"/>
                      </a:lnTo>
                      <a:lnTo>
                        <a:pt x="461" y="618"/>
                      </a:lnTo>
                      <a:lnTo>
                        <a:pt x="498" y="589"/>
                      </a:lnTo>
                      <a:lnTo>
                        <a:pt x="520" y="566"/>
                      </a:lnTo>
                      <a:lnTo>
                        <a:pt x="557" y="537"/>
                      </a:lnTo>
                      <a:lnTo>
                        <a:pt x="647" y="432"/>
                      </a:lnTo>
                      <a:lnTo>
                        <a:pt x="736" y="321"/>
                      </a:lnTo>
                      <a:lnTo>
                        <a:pt x="795" y="231"/>
                      </a:lnTo>
                      <a:lnTo>
                        <a:pt x="840" y="142"/>
                      </a:lnTo>
                      <a:lnTo>
                        <a:pt x="847" y="127"/>
                      </a:lnTo>
                      <a:lnTo>
                        <a:pt x="847" y="112"/>
                      </a:lnTo>
                      <a:lnTo>
                        <a:pt x="847" y="105"/>
                      </a:lnTo>
                      <a:lnTo>
                        <a:pt x="832" y="90"/>
                      </a:lnTo>
                      <a:lnTo>
                        <a:pt x="817" y="67"/>
                      </a:lnTo>
                      <a:lnTo>
                        <a:pt x="810" y="37"/>
                      </a:lnTo>
                      <a:lnTo>
                        <a:pt x="795" y="0"/>
                      </a:lnTo>
                      <a:lnTo>
                        <a:pt x="676" y="75"/>
                      </a:lnTo>
                      <a:lnTo>
                        <a:pt x="624" y="112"/>
                      </a:lnTo>
                      <a:lnTo>
                        <a:pt x="595" y="142"/>
                      </a:lnTo>
                      <a:lnTo>
                        <a:pt x="609" y="149"/>
                      </a:lnTo>
                      <a:lnTo>
                        <a:pt x="587" y="186"/>
                      </a:lnTo>
                      <a:lnTo>
                        <a:pt x="617" y="179"/>
                      </a:lnTo>
                      <a:lnTo>
                        <a:pt x="639" y="164"/>
                      </a:lnTo>
                      <a:lnTo>
                        <a:pt x="676" y="134"/>
                      </a:lnTo>
                      <a:lnTo>
                        <a:pt x="699" y="112"/>
                      </a:lnTo>
                      <a:lnTo>
                        <a:pt x="721" y="105"/>
                      </a:lnTo>
                      <a:lnTo>
                        <a:pt x="765" y="75"/>
                      </a:lnTo>
                      <a:lnTo>
                        <a:pt x="788" y="67"/>
                      </a:lnTo>
                      <a:lnTo>
                        <a:pt x="795" y="67"/>
                      </a:lnTo>
                      <a:lnTo>
                        <a:pt x="803" y="75"/>
                      </a:lnTo>
                      <a:lnTo>
                        <a:pt x="825" y="105"/>
                      </a:lnTo>
                      <a:lnTo>
                        <a:pt x="832" y="127"/>
                      </a:lnTo>
                      <a:lnTo>
                        <a:pt x="825" y="149"/>
                      </a:lnTo>
                      <a:lnTo>
                        <a:pt x="817" y="157"/>
                      </a:lnTo>
                      <a:lnTo>
                        <a:pt x="795" y="157"/>
                      </a:lnTo>
                      <a:lnTo>
                        <a:pt x="780" y="157"/>
                      </a:lnTo>
                      <a:lnTo>
                        <a:pt x="765" y="172"/>
                      </a:lnTo>
                      <a:lnTo>
                        <a:pt x="743" y="194"/>
                      </a:lnTo>
                      <a:lnTo>
                        <a:pt x="713" y="224"/>
                      </a:lnTo>
                      <a:lnTo>
                        <a:pt x="691" y="246"/>
                      </a:lnTo>
                      <a:lnTo>
                        <a:pt x="676" y="261"/>
                      </a:lnTo>
                      <a:lnTo>
                        <a:pt x="676" y="268"/>
                      </a:lnTo>
                      <a:lnTo>
                        <a:pt x="684" y="261"/>
                      </a:lnTo>
                      <a:lnTo>
                        <a:pt x="706" y="239"/>
                      </a:lnTo>
                      <a:lnTo>
                        <a:pt x="765" y="201"/>
                      </a:lnTo>
                      <a:lnTo>
                        <a:pt x="780" y="201"/>
                      </a:lnTo>
                      <a:lnTo>
                        <a:pt x="788" y="209"/>
                      </a:lnTo>
                      <a:lnTo>
                        <a:pt x="780" y="224"/>
                      </a:lnTo>
                      <a:lnTo>
                        <a:pt x="773" y="246"/>
                      </a:lnTo>
                      <a:lnTo>
                        <a:pt x="624" y="410"/>
                      </a:lnTo>
                      <a:lnTo>
                        <a:pt x="491" y="566"/>
                      </a:lnTo>
                      <a:lnTo>
                        <a:pt x="446" y="604"/>
                      </a:lnTo>
                      <a:lnTo>
                        <a:pt x="431" y="626"/>
                      </a:lnTo>
                      <a:lnTo>
                        <a:pt x="424" y="663"/>
                      </a:lnTo>
                      <a:lnTo>
                        <a:pt x="401" y="700"/>
                      </a:lnTo>
                      <a:lnTo>
                        <a:pt x="372" y="738"/>
                      </a:lnTo>
                      <a:lnTo>
                        <a:pt x="312" y="767"/>
                      </a:lnTo>
                      <a:lnTo>
                        <a:pt x="305" y="767"/>
                      </a:lnTo>
                      <a:lnTo>
                        <a:pt x="297" y="782"/>
                      </a:lnTo>
                      <a:lnTo>
                        <a:pt x="290" y="790"/>
                      </a:lnTo>
                      <a:lnTo>
                        <a:pt x="275" y="805"/>
                      </a:lnTo>
                      <a:lnTo>
                        <a:pt x="253" y="834"/>
                      </a:lnTo>
                      <a:lnTo>
                        <a:pt x="238" y="849"/>
                      </a:lnTo>
                      <a:lnTo>
                        <a:pt x="223" y="864"/>
                      </a:lnTo>
                      <a:lnTo>
                        <a:pt x="208" y="887"/>
                      </a:lnTo>
                      <a:lnTo>
                        <a:pt x="193" y="901"/>
                      </a:lnTo>
                      <a:lnTo>
                        <a:pt x="201" y="901"/>
                      </a:lnTo>
                      <a:lnTo>
                        <a:pt x="223" y="887"/>
                      </a:lnTo>
                      <a:lnTo>
                        <a:pt x="245" y="857"/>
                      </a:lnTo>
                      <a:close/>
                      <a:moveTo>
                        <a:pt x="0" y="753"/>
                      </a:moveTo>
                      <a:lnTo>
                        <a:pt x="0" y="753"/>
                      </a:lnTo>
                      <a:lnTo>
                        <a:pt x="23" y="745"/>
                      </a:lnTo>
                      <a:lnTo>
                        <a:pt x="45" y="738"/>
                      </a:lnTo>
                      <a:lnTo>
                        <a:pt x="82" y="715"/>
                      </a:lnTo>
                      <a:lnTo>
                        <a:pt x="104" y="708"/>
                      </a:lnTo>
                      <a:lnTo>
                        <a:pt x="127" y="700"/>
                      </a:lnTo>
                      <a:lnTo>
                        <a:pt x="127" y="708"/>
                      </a:lnTo>
                      <a:lnTo>
                        <a:pt x="119" y="715"/>
                      </a:lnTo>
                      <a:lnTo>
                        <a:pt x="127" y="715"/>
                      </a:lnTo>
                      <a:lnTo>
                        <a:pt x="141" y="708"/>
                      </a:lnTo>
                      <a:lnTo>
                        <a:pt x="149" y="700"/>
                      </a:lnTo>
                      <a:lnTo>
                        <a:pt x="149" y="685"/>
                      </a:lnTo>
                      <a:lnTo>
                        <a:pt x="141" y="678"/>
                      </a:lnTo>
                      <a:lnTo>
                        <a:pt x="127" y="685"/>
                      </a:lnTo>
                      <a:lnTo>
                        <a:pt x="89" y="700"/>
                      </a:lnTo>
                      <a:lnTo>
                        <a:pt x="75" y="708"/>
                      </a:lnTo>
                      <a:lnTo>
                        <a:pt x="60" y="715"/>
                      </a:lnTo>
                      <a:lnTo>
                        <a:pt x="52" y="723"/>
                      </a:lnTo>
                      <a:lnTo>
                        <a:pt x="30" y="738"/>
                      </a:lnTo>
                      <a:lnTo>
                        <a:pt x="0" y="753"/>
                      </a:lnTo>
                      <a:close/>
                      <a:moveTo>
                        <a:pt x="15" y="864"/>
                      </a:moveTo>
                      <a:lnTo>
                        <a:pt x="15" y="864"/>
                      </a:lnTo>
                      <a:lnTo>
                        <a:pt x="45" y="842"/>
                      </a:lnTo>
                      <a:lnTo>
                        <a:pt x="75" y="805"/>
                      </a:lnTo>
                      <a:lnTo>
                        <a:pt x="89" y="790"/>
                      </a:lnTo>
                      <a:lnTo>
                        <a:pt x="104" y="782"/>
                      </a:lnTo>
                      <a:lnTo>
                        <a:pt x="156" y="753"/>
                      </a:lnTo>
                      <a:lnTo>
                        <a:pt x="179" y="745"/>
                      </a:lnTo>
                      <a:lnTo>
                        <a:pt x="186" y="745"/>
                      </a:lnTo>
                      <a:lnTo>
                        <a:pt x="179" y="753"/>
                      </a:lnTo>
                      <a:lnTo>
                        <a:pt x="164" y="775"/>
                      </a:lnTo>
                      <a:lnTo>
                        <a:pt x="141" y="797"/>
                      </a:lnTo>
                      <a:lnTo>
                        <a:pt x="156" y="767"/>
                      </a:lnTo>
                      <a:lnTo>
                        <a:pt x="156" y="760"/>
                      </a:lnTo>
                      <a:lnTo>
                        <a:pt x="149" y="760"/>
                      </a:lnTo>
                      <a:lnTo>
                        <a:pt x="119" y="782"/>
                      </a:lnTo>
                      <a:lnTo>
                        <a:pt x="82" y="820"/>
                      </a:lnTo>
                      <a:lnTo>
                        <a:pt x="37" y="849"/>
                      </a:lnTo>
                      <a:lnTo>
                        <a:pt x="23" y="864"/>
                      </a:lnTo>
                      <a:lnTo>
                        <a:pt x="15" y="864"/>
                      </a:lnTo>
                      <a:close/>
                      <a:moveTo>
                        <a:pt x="97" y="909"/>
                      </a:moveTo>
                      <a:lnTo>
                        <a:pt x="97" y="909"/>
                      </a:lnTo>
                      <a:lnTo>
                        <a:pt x="134" y="872"/>
                      </a:lnTo>
                      <a:lnTo>
                        <a:pt x="149" y="849"/>
                      </a:lnTo>
                      <a:lnTo>
                        <a:pt x="164" y="834"/>
                      </a:lnTo>
                      <a:lnTo>
                        <a:pt x="193" y="812"/>
                      </a:lnTo>
                      <a:lnTo>
                        <a:pt x="208" y="790"/>
                      </a:lnTo>
                      <a:lnTo>
                        <a:pt x="223" y="775"/>
                      </a:lnTo>
                      <a:lnTo>
                        <a:pt x="231" y="775"/>
                      </a:lnTo>
                      <a:lnTo>
                        <a:pt x="245" y="775"/>
                      </a:lnTo>
                      <a:lnTo>
                        <a:pt x="253" y="775"/>
                      </a:lnTo>
                      <a:lnTo>
                        <a:pt x="253" y="782"/>
                      </a:lnTo>
                      <a:lnTo>
                        <a:pt x="245" y="790"/>
                      </a:lnTo>
                      <a:lnTo>
                        <a:pt x="231" y="805"/>
                      </a:lnTo>
                      <a:lnTo>
                        <a:pt x="238" y="790"/>
                      </a:lnTo>
                      <a:lnTo>
                        <a:pt x="238" y="782"/>
                      </a:lnTo>
                      <a:lnTo>
                        <a:pt x="231" y="782"/>
                      </a:lnTo>
                      <a:lnTo>
                        <a:pt x="201" y="805"/>
                      </a:lnTo>
                      <a:lnTo>
                        <a:pt x="164" y="849"/>
                      </a:lnTo>
                      <a:lnTo>
                        <a:pt x="127" y="887"/>
                      </a:lnTo>
                      <a:lnTo>
                        <a:pt x="97" y="909"/>
                      </a:lnTo>
                      <a:close/>
                    </a:path>
                  </a:pathLst>
                </a:custGeom>
                <a:solidFill>
                  <a:srgbClr val="969696"/>
                </a:solidFill>
                <a:ln w="9525">
                  <a:noFill/>
                  <a:round/>
                  <a:headEnd/>
                  <a:tailEnd/>
                </a:ln>
              </p:spPr>
              <p:txBody>
                <a:bodyPr/>
                <a:lstStyle/>
                <a:p>
                  <a:endParaRPr lang="fr-FR"/>
                </a:p>
              </p:txBody>
            </p:sp>
            <p:sp>
              <p:nvSpPr>
                <p:cNvPr id="9479" name="Freeform 138"/>
                <p:cNvSpPr>
                  <a:spLocks noChangeAspect="1"/>
                </p:cNvSpPr>
                <p:nvPr/>
              </p:nvSpPr>
              <p:spPr bwMode="auto">
                <a:xfrm>
                  <a:off x="8645" y="3071"/>
                  <a:ext cx="59" cy="22"/>
                </a:xfrm>
                <a:custGeom>
                  <a:avLst/>
                  <a:gdLst>
                    <a:gd name="T0" fmla="*/ 59 w 59"/>
                    <a:gd name="T1" fmla="*/ 7 h 22"/>
                    <a:gd name="T2" fmla="*/ 59 w 59"/>
                    <a:gd name="T3" fmla="*/ 7 h 22"/>
                    <a:gd name="T4" fmla="*/ 37 w 59"/>
                    <a:gd name="T5" fmla="*/ 7 h 22"/>
                    <a:gd name="T6" fmla="*/ 37 w 59"/>
                    <a:gd name="T7" fmla="*/ 7 h 22"/>
                    <a:gd name="T8" fmla="*/ 7 w 59"/>
                    <a:gd name="T9" fmla="*/ 0 h 22"/>
                    <a:gd name="T10" fmla="*/ 7 w 59"/>
                    <a:gd name="T11" fmla="*/ 0 h 22"/>
                    <a:gd name="T12" fmla="*/ 0 w 59"/>
                    <a:gd name="T13" fmla="*/ 15 h 22"/>
                    <a:gd name="T14" fmla="*/ 0 w 59"/>
                    <a:gd name="T15" fmla="*/ 15 h 22"/>
                    <a:gd name="T16" fmla="*/ 0 w 59"/>
                    <a:gd name="T17" fmla="*/ 22 h 22"/>
                    <a:gd name="T18" fmla="*/ 0 w 59"/>
                    <a:gd name="T19" fmla="*/ 22 h 22"/>
                    <a:gd name="T20" fmla="*/ 15 w 59"/>
                    <a:gd name="T21" fmla="*/ 22 h 22"/>
                    <a:gd name="T22" fmla="*/ 37 w 59"/>
                    <a:gd name="T23" fmla="*/ 22 h 22"/>
                    <a:gd name="T24" fmla="*/ 37 w 59"/>
                    <a:gd name="T25" fmla="*/ 22 h 22"/>
                    <a:gd name="T26" fmla="*/ 59 w 59"/>
                    <a:gd name="T27" fmla="*/ 7 h 22"/>
                    <a:gd name="T28" fmla="*/ 59 w 59"/>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22"/>
                    <a:gd name="T47" fmla="*/ 59 w 5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22">
                      <a:moveTo>
                        <a:pt x="59" y="7"/>
                      </a:moveTo>
                      <a:lnTo>
                        <a:pt x="59" y="7"/>
                      </a:lnTo>
                      <a:lnTo>
                        <a:pt x="37" y="7"/>
                      </a:lnTo>
                      <a:lnTo>
                        <a:pt x="7" y="0"/>
                      </a:lnTo>
                      <a:lnTo>
                        <a:pt x="0" y="15"/>
                      </a:lnTo>
                      <a:lnTo>
                        <a:pt x="0" y="22"/>
                      </a:lnTo>
                      <a:lnTo>
                        <a:pt x="15" y="22"/>
                      </a:lnTo>
                      <a:lnTo>
                        <a:pt x="37" y="22"/>
                      </a:lnTo>
                      <a:lnTo>
                        <a:pt x="59" y="7"/>
                      </a:lnTo>
                      <a:close/>
                    </a:path>
                  </a:pathLst>
                </a:custGeom>
                <a:solidFill>
                  <a:srgbClr val="969696"/>
                </a:solidFill>
                <a:ln w="9525">
                  <a:noFill/>
                  <a:round/>
                  <a:headEnd/>
                  <a:tailEnd/>
                </a:ln>
              </p:spPr>
              <p:txBody>
                <a:bodyPr/>
                <a:lstStyle/>
                <a:p>
                  <a:endParaRPr lang="fr-FR"/>
                </a:p>
              </p:txBody>
            </p:sp>
            <p:sp>
              <p:nvSpPr>
                <p:cNvPr id="9480" name="Freeform 139"/>
                <p:cNvSpPr>
                  <a:spLocks noChangeAspect="1"/>
                </p:cNvSpPr>
                <p:nvPr/>
              </p:nvSpPr>
              <p:spPr bwMode="auto">
                <a:xfrm>
                  <a:off x="8667" y="3108"/>
                  <a:ext cx="134" cy="104"/>
                </a:xfrm>
                <a:custGeom>
                  <a:avLst/>
                  <a:gdLst>
                    <a:gd name="T0" fmla="*/ 74 w 134"/>
                    <a:gd name="T1" fmla="*/ 0 h 104"/>
                    <a:gd name="T2" fmla="*/ 74 w 134"/>
                    <a:gd name="T3" fmla="*/ 0 h 104"/>
                    <a:gd name="T4" fmla="*/ 30 w 134"/>
                    <a:gd name="T5" fmla="*/ 15 h 104"/>
                    <a:gd name="T6" fmla="*/ 8 w 134"/>
                    <a:gd name="T7" fmla="*/ 30 h 104"/>
                    <a:gd name="T8" fmla="*/ 0 w 134"/>
                    <a:gd name="T9" fmla="*/ 45 h 104"/>
                    <a:gd name="T10" fmla="*/ 0 w 134"/>
                    <a:gd name="T11" fmla="*/ 60 h 104"/>
                    <a:gd name="T12" fmla="*/ 0 w 134"/>
                    <a:gd name="T13" fmla="*/ 60 h 104"/>
                    <a:gd name="T14" fmla="*/ 8 w 134"/>
                    <a:gd name="T15" fmla="*/ 82 h 104"/>
                    <a:gd name="T16" fmla="*/ 30 w 134"/>
                    <a:gd name="T17" fmla="*/ 89 h 104"/>
                    <a:gd name="T18" fmla="*/ 52 w 134"/>
                    <a:gd name="T19" fmla="*/ 104 h 104"/>
                    <a:gd name="T20" fmla="*/ 74 w 134"/>
                    <a:gd name="T21" fmla="*/ 104 h 104"/>
                    <a:gd name="T22" fmla="*/ 74 w 134"/>
                    <a:gd name="T23" fmla="*/ 104 h 104"/>
                    <a:gd name="T24" fmla="*/ 104 w 134"/>
                    <a:gd name="T25" fmla="*/ 104 h 104"/>
                    <a:gd name="T26" fmla="*/ 119 w 134"/>
                    <a:gd name="T27" fmla="*/ 89 h 104"/>
                    <a:gd name="T28" fmla="*/ 134 w 134"/>
                    <a:gd name="T29" fmla="*/ 74 h 104"/>
                    <a:gd name="T30" fmla="*/ 126 w 134"/>
                    <a:gd name="T31" fmla="*/ 45 h 104"/>
                    <a:gd name="T32" fmla="*/ 126 w 134"/>
                    <a:gd name="T33" fmla="*/ 45 h 104"/>
                    <a:gd name="T34" fmla="*/ 112 w 134"/>
                    <a:gd name="T35" fmla="*/ 22 h 104"/>
                    <a:gd name="T36" fmla="*/ 97 w 134"/>
                    <a:gd name="T37" fmla="*/ 7 h 104"/>
                    <a:gd name="T38" fmla="*/ 74 w 134"/>
                    <a:gd name="T39" fmla="*/ 0 h 104"/>
                    <a:gd name="T40" fmla="*/ 74 w 134"/>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4"/>
                    <a:gd name="T64" fmla="*/ 0 h 104"/>
                    <a:gd name="T65" fmla="*/ 134 w 134"/>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4" h="104">
                      <a:moveTo>
                        <a:pt x="74" y="0"/>
                      </a:moveTo>
                      <a:lnTo>
                        <a:pt x="74" y="0"/>
                      </a:lnTo>
                      <a:lnTo>
                        <a:pt x="30" y="15"/>
                      </a:lnTo>
                      <a:lnTo>
                        <a:pt x="8" y="30"/>
                      </a:lnTo>
                      <a:lnTo>
                        <a:pt x="0" y="45"/>
                      </a:lnTo>
                      <a:lnTo>
                        <a:pt x="0" y="60"/>
                      </a:lnTo>
                      <a:lnTo>
                        <a:pt x="8" y="82"/>
                      </a:lnTo>
                      <a:lnTo>
                        <a:pt x="30" y="89"/>
                      </a:lnTo>
                      <a:lnTo>
                        <a:pt x="52" y="104"/>
                      </a:lnTo>
                      <a:lnTo>
                        <a:pt x="74" y="104"/>
                      </a:lnTo>
                      <a:lnTo>
                        <a:pt x="104" y="104"/>
                      </a:lnTo>
                      <a:lnTo>
                        <a:pt x="119" y="89"/>
                      </a:lnTo>
                      <a:lnTo>
                        <a:pt x="134" y="74"/>
                      </a:lnTo>
                      <a:lnTo>
                        <a:pt x="126" y="45"/>
                      </a:lnTo>
                      <a:lnTo>
                        <a:pt x="112" y="22"/>
                      </a:lnTo>
                      <a:lnTo>
                        <a:pt x="97" y="7"/>
                      </a:lnTo>
                      <a:lnTo>
                        <a:pt x="74" y="0"/>
                      </a:lnTo>
                      <a:close/>
                    </a:path>
                  </a:pathLst>
                </a:custGeom>
                <a:solidFill>
                  <a:srgbClr val="969696"/>
                </a:solidFill>
                <a:ln w="9525">
                  <a:noFill/>
                  <a:round/>
                  <a:headEnd/>
                  <a:tailEnd/>
                </a:ln>
              </p:spPr>
              <p:txBody>
                <a:bodyPr/>
                <a:lstStyle/>
                <a:p>
                  <a:endParaRPr lang="fr-FR"/>
                </a:p>
              </p:txBody>
            </p:sp>
            <p:sp>
              <p:nvSpPr>
                <p:cNvPr id="9481" name="Freeform 140"/>
                <p:cNvSpPr>
                  <a:spLocks noChangeAspect="1"/>
                </p:cNvSpPr>
                <p:nvPr/>
              </p:nvSpPr>
              <p:spPr bwMode="auto">
                <a:xfrm>
                  <a:off x="8444" y="3212"/>
                  <a:ext cx="15" cy="30"/>
                </a:xfrm>
                <a:custGeom>
                  <a:avLst/>
                  <a:gdLst>
                    <a:gd name="T0" fmla="*/ 15 w 15"/>
                    <a:gd name="T1" fmla="*/ 0 h 30"/>
                    <a:gd name="T2" fmla="*/ 15 w 15"/>
                    <a:gd name="T3" fmla="*/ 0 h 30"/>
                    <a:gd name="T4" fmla="*/ 15 w 15"/>
                    <a:gd name="T5" fmla="*/ 8 h 30"/>
                    <a:gd name="T6" fmla="*/ 15 w 15"/>
                    <a:gd name="T7" fmla="*/ 15 h 30"/>
                    <a:gd name="T8" fmla="*/ 15 w 15"/>
                    <a:gd name="T9" fmla="*/ 15 h 30"/>
                    <a:gd name="T10" fmla="*/ 8 w 15"/>
                    <a:gd name="T11" fmla="*/ 23 h 30"/>
                    <a:gd name="T12" fmla="*/ 0 w 15"/>
                    <a:gd name="T13" fmla="*/ 30 h 30"/>
                    <a:gd name="T14" fmla="*/ 0 w 15"/>
                    <a:gd name="T15" fmla="*/ 23 h 30"/>
                    <a:gd name="T16" fmla="*/ 0 w 15"/>
                    <a:gd name="T17" fmla="*/ 23 h 30"/>
                    <a:gd name="T18" fmla="*/ 8 w 15"/>
                    <a:gd name="T19" fmla="*/ 8 h 30"/>
                    <a:gd name="T20" fmla="*/ 8 w 15"/>
                    <a:gd name="T21" fmla="*/ 8 h 30"/>
                    <a:gd name="T22" fmla="*/ 15 w 15"/>
                    <a:gd name="T23" fmla="*/ 0 h 30"/>
                    <a:gd name="T24" fmla="*/ 1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30"/>
                    <a:gd name="T41" fmla="*/ 15 w 15"/>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30">
                      <a:moveTo>
                        <a:pt x="15" y="0"/>
                      </a:moveTo>
                      <a:lnTo>
                        <a:pt x="15" y="0"/>
                      </a:lnTo>
                      <a:lnTo>
                        <a:pt x="15" y="8"/>
                      </a:lnTo>
                      <a:lnTo>
                        <a:pt x="15" y="15"/>
                      </a:lnTo>
                      <a:lnTo>
                        <a:pt x="8" y="23"/>
                      </a:lnTo>
                      <a:lnTo>
                        <a:pt x="0" y="30"/>
                      </a:lnTo>
                      <a:lnTo>
                        <a:pt x="0" y="23"/>
                      </a:lnTo>
                      <a:lnTo>
                        <a:pt x="8" y="8"/>
                      </a:lnTo>
                      <a:lnTo>
                        <a:pt x="15" y="0"/>
                      </a:lnTo>
                      <a:close/>
                    </a:path>
                  </a:pathLst>
                </a:custGeom>
                <a:solidFill>
                  <a:srgbClr val="969696"/>
                </a:solidFill>
                <a:ln w="9525">
                  <a:noFill/>
                  <a:round/>
                  <a:headEnd/>
                  <a:tailEnd/>
                </a:ln>
              </p:spPr>
              <p:txBody>
                <a:bodyPr/>
                <a:lstStyle/>
                <a:p>
                  <a:endParaRPr lang="fr-FR"/>
                </a:p>
              </p:txBody>
            </p:sp>
            <p:sp>
              <p:nvSpPr>
                <p:cNvPr id="9482" name="Freeform 141"/>
                <p:cNvSpPr>
                  <a:spLocks noChangeAspect="1"/>
                </p:cNvSpPr>
                <p:nvPr/>
              </p:nvSpPr>
              <p:spPr bwMode="auto">
                <a:xfrm>
                  <a:off x="8444" y="3324"/>
                  <a:ext cx="30" cy="30"/>
                </a:xfrm>
                <a:custGeom>
                  <a:avLst/>
                  <a:gdLst>
                    <a:gd name="T0" fmla="*/ 30 w 30"/>
                    <a:gd name="T1" fmla="*/ 0 h 30"/>
                    <a:gd name="T2" fmla="*/ 30 w 30"/>
                    <a:gd name="T3" fmla="*/ 0 h 30"/>
                    <a:gd name="T4" fmla="*/ 30 w 30"/>
                    <a:gd name="T5" fmla="*/ 0 h 30"/>
                    <a:gd name="T6" fmla="*/ 30 w 30"/>
                    <a:gd name="T7" fmla="*/ 7 h 30"/>
                    <a:gd name="T8" fmla="*/ 23 w 30"/>
                    <a:gd name="T9" fmla="*/ 22 h 30"/>
                    <a:gd name="T10" fmla="*/ 23 w 30"/>
                    <a:gd name="T11" fmla="*/ 22 h 30"/>
                    <a:gd name="T12" fmla="*/ 8 w 30"/>
                    <a:gd name="T13" fmla="*/ 30 h 30"/>
                    <a:gd name="T14" fmla="*/ 8 w 30"/>
                    <a:gd name="T15" fmla="*/ 22 h 30"/>
                    <a:gd name="T16" fmla="*/ 8 w 30"/>
                    <a:gd name="T17" fmla="*/ 22 h 30"/>
                    <a:gd name="T18" fmla="*/ 0 w 30"/>
                    <a:gd name="T19" fmla="*/ 15 h 30"/>
                    <a:gd name="T20" fmla="*/ 8 w 30"/>
                    <a:gd name="T21" fmla="*/ 7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7"/>
                      </a:lnTo>
                      <a:lnTo>
                        <a:pt x="23" y="22"/>
                      </a:lnTo>
                      <a:lnTo>
                        <a:pt x="8" y="30"/>
                      </a:lnTo>
                      <a:lnTo>
                        <a:pt x="8" y="22"/>
                      </a:lnTo>
                      <a:lnTo>
                        <a:pt x="0" y="15"/>
                      </a:lnTo>
                      <a:lnTo>
                        <a:pt x="8" y="7"/>
                      </a:lnTo>
                      <a:lnTo>
                        <a:pt x="30" y="0"/>
                      </a:lnTo>
                      <a:close/>
                    </a:path>
                  </a:pathLst>
                </a:custGeom>
                <a:solidFill>
                  <a:srgbClr val="969696"/>
                </a:solidFill>
                <a:ln w="9525">
                  <a:noFill/>
                  <a:round/>
                  <a:headEnd/>
                  <a:tailEnd/>
                </a:ln>
              </p:spPr>
              <p:txBody>
                <a:bodyPr/>
                <a:lstStyle/>
                <a:p>
                  <a:endParaRPr lang="fr-FR"/>
                </a:p>
              </p:txBody>
            </p:sp>
            <p:sp>
              <p:nvSpPr>
                <p:cNvPr id="9483" name="Freeform 142"/>
                <p:cNvSpPr>
                  <a:spLocks noChangeAspect="1"/>
                </p:cNvSpPr>
                <p:nvPr/>
              </p:nvSpPr>
              <p:spPr bwMode="auto">
                <a:xfrm>
                  <a:off x="8519" y="3376"/>
                  <a:ext cx="29" cy="30"/>
                </a:xfrm>
                <a:custGeom>
                  <a:avLst/>
                  <a:gdLst>
                    <a:gd name="T0" fmla="*/ 22 w 29"/>
                    <a:gd name="T1" fmla="*/ 0 h 30"/>
                    <a:gd name="T2" fmla="*/ 22 w 29"/>
                    <a:gd name="T3" fmla="*/ 0 h 30"/>
                    <a:gd name="T4" fmla="*/ 29 w 29"/>
                    <a:gd name="T5" fmla="*/ 0 h 30"/>
                    <a:gd name="T6" fmla="*/ 29 w 29"/>
                    <a:gd name="T7" fmla="*/ 8 h 30"/>
                    <a:gd name="T8" fmla="*/ 14 w 29"/>
                    <a:gd name="T9" fmla="*/ 22 h 30"/>
                    <a:gd name="T10" fmla="*/ 14 w 29"/>
                    <a:gd name="T11" fmla="*/ 22 h 30"/>
                    <a:gd name="T12" fmla="*/ 7 w 29"/>
                    <a:gd name="T13" fmla="*/ 30 h 30"/>
                    <a:gd name="T14" fmla="*/ 0 w 29"/>
                    <a:gd name="T15" fmla="*/ 22 h 30"/>
                    <a:gd name="T16" fmla="*/ 0 w 29"/>
                    <a:gd name="T17" fmla="*/ 22 h 30"/>
                    <a:gd name="T18" fmla="*/ 0 w 29"/>
                    <a:gd name="T19" fmla="*/ 15 h 30"/>
                    <a:gd name="T20" fmla="*/ 7 w 29"/>
                    <a:gd name="T21" fmla="*/ 8 h 30"/>
                    <a:gd name="T22" fmla="*/ 22 w 29"/>
                    <a:gd name="T23" fmla="*/ 0 h 30"/>
                    <a:gd name="T24" fmla="*/ 22 w 29"/>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0"/>
                    <a:gd name="T41" fmla="*/ 29 w 2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0">
                      <a:moveTo>
                        <a:pt x="22" y="0"/>
                      </a:moveTo>
                      <a:lnTo>
                        <a:pt x="22" y="0"/>
                      </a:lnTo>
                      <a:lnTo>
                        <a:pt x="29" y="0"/>
                      </a:lnTo>
                      <a:lnTo>
                        <a:pt x="29" y="8"/>
                      </a:lnTo>
                      <a:lnTo>
                        <a:pt x="14" y="22"/>
                      </a:lnTo>
                      <a:lnTo>
                        <a:pt x="7" y="30"/>
                      </a:lnTo>
                      <a:lnTo>
                        <a:pt x="0" y="22"/>
                      </a:lnTo>
                      <a:lnTo>
                        <a:pt x="0" y="15"/>
                      </a:lnTo>
                      <a:lnTo>
                        <a:pt x="7" y="8"/>
                      </a:lnTo>
                      <a:lnTo>
                        <a:pt x="22" y="0"/>
                      </a:lnTo>
                      <a:close/>
                    </a:path>
                  </a:pathLst>
                </a:custGeom>
                <a:solidFill>
                  <a:srgbClr val="969696"/>
                </a:solidFill>
                <a:ln w="9525">
                  <a:noFill/>
                  <a:round/>
                  <a:headEnd/>
                  <a:tailEnd/>
                </a:ln>
              </p:spPr>
              <p:txBody>
                <a:bodyPr/>
                <a:lstStyle/>
                <a:p>
                  <a:endParaRPr lang="fr-FR"/>
                </a:p>
              </p:txBody>
            </p:sp>
            <p:sp>
              <p:nvSpPr>
                <p:cNvPr id="9484" name="Freeform 143"/>
                <p:cNvSpPr>
                  <a:spLocks noChangeAspect="1"/>
                </p:cNvSpPr>
                <p:nvPr/>
              </p:nvSpPr>
              <p:spPr bwMode="auto">
                <a:xfrm>
                  <a:off x="8615" y="3376"/>
                  <a:ext cx="30" cy="30"/>
                </a:xfrm>
                <a:custGeom>
                  <a:avLst/>
                  <a:gdLst>
                    <a:gd name="T0" fmla="*/ 30 w 30"/>
                    <a:gd name="T1" fmla="*/ 0 h 30"/>
                    <a:gd name="T2" fmla="*/ 30 w 30"/>
                    <a:gd name="T3" fmla="*/ 0 h 30"/>
                    <a:gd name="T4" fmla="*/ 30 w 30"/>
                    <a:gd name="T5" fmla="*/ 0 h 30"/>
                    <a:gd name="T6" fmla="*/ 30 w 30"/>
                    <a:gd name="T7" fmla="*/ 8 h 30"/>
                    <a:gd name="T8" fmla="*/ 22 w 30"/>
                    <a:gd name="T9" fmla="*/ 22 h 30"/>
                    <a:gd name="T10" fmla="*/ 22 w 30"/>
                    <a:gd name="T11" fmla="*/ 22 h 30"/>
                    <a:gd name="T12" fmla="*/ 8 w 30"/>
                    <a:gd name="T13" fmla="*/ 30 h 30"/>
                    <a:gd name="T14" fmla="*/ 8 w 30"/>
                    <a:gd name="T15" fmla="*/ 22 h 30"/>
                    <a:gd name="T16" fmla="*/ 8 w 30"/>
                    <a:gd name="T17" fmla="*/ 22 h 30"/>
                    <a:gd name="T18" fmla="*/ 0 w 30"/>
                    <a:gd name="T19" fmla="*/ 15 h 30"/>
                    <a:gd name="T20" fmla="*/ 8 w 30"/>
                    <a:gd name="T21" fmla="*/ 8 h 30"/>
                    <a:gd name="T22" fmla="*/ 30 w 30"/>
                    <a:gd name="T23" fmla="*/ 0 h 30"/>
                    <a:gd name="T24" fmla="*/ 30 w 3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0"/>
                    <a:gd name="T41" fmla="*/ 30 w 30"/>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0">
                      <a:moveTo>
                        <a:pt x="30" y="0"/>
                      </a:moveTo>
                      <a:lnTo>
                        <a:pt x="30" y="0"/>
                      </a:lnTo>
                      <a:lnTo>
                        <a:pt x="30" y="8"/>
                      </a:lnTo>
                      <a:lnTo>
                        <a:pt x="22" y="22"/>
                      </a:lnTo>
                      <a:lnTo>
                        <a:pt x="8" y="30"/>
                      </a:lnTo>
                      <a:lnTo>
                        <a:pt x="8" y="22"/>
                      </a:lnTo>
                      <a:lnTo>
                        <a:pt x="0" y="15"/>
                      </a:lnTo>
                      <a:lnTo>
                        <a:pt x="8" y="8"/>
                      </a:lnTo>
                      <a:lnTo>
                        <a:pt x="30" y="0"/>
                      </a:lnTo>
                      <a:close/>
                    </a:path>
                  </a:pathLst>
                </a:custGeom>
                <a:solidFill>
                  <a:srgbClr val="969696"/>
                </a:solidFill>
                <a:ln w="9525">
                  <a:noFill/>
                  <a:round/>
                  <a:headEnd/>
                  <a:tailEnd/>
                </a:ln>
              </p:spPr>
              <p:txBody>
                <a:bodyPr/>
                <a:lstStyle/>
                <a:p>
                  <a:endParaRPr lang="fr-FR"/>
                </a:p>
              </p:txBody>
            </p:sp>
          </p:grpSp>
          <p:sp>
            <p:nvSpPr>
              <p:cNvPr id="9379" name="Freeform 144"/>
              <p:cNvSpPr>
                <a:spLocks noChangeAspect="1"/>
              </p:cNvSpPr>
              <p:nvPr/>
            </p:nvSpPr>
            <p:spPr bwMode="auto">
              <a:xfrm rot="968240">
                <a:off x="5627" y="6557"/>
                <a:ext cx="612" cy="224"/>
              </a:xfrm>
              <a:custGeom>
                <a:avLst/>
                <a:gdLst>
                  <a:gd name="T0" fmla="*/ 25 w 342"/>
                  <a:gd name="T1" fmla="*/ 0 h 348"/>
                  <a:gd name="T2" fmla="*/ 25 w 342"/>
                  <a:gd name="T3" fmla="*/ 0 h 348"/>
                  <a:gd name="T4" fmla="*/ 220 w 342"/>
                  <a:gd name="T5" fmla="*/ 33 h 348"/>
                  <a:gd name="T6" fmla="*/ 338 w 342"/>
                  <a:gd name="T7" fmla="*/ 51 h 348"/>
                  <a:gd name="T8" fmla="*/ 415 w 342"/>
                  <a:gd name="T9" fmla="*/ 70 h 348"/>
                  <a:gd name="T10" fmla="*/ 415 w 342"/>
                  <a:gd name="T11" fmla="*/ 70 h 348"/>
                  <a:gd name="T12" fmla="*/ 494 w 342"/>
                  <a:gd name="T13" fmla="*/ 98 h 348"/>
                  <a:gd name="T14" fmla="*/ 558 w 342"/>
                  <a:gd name="T15" fmla="*/ 122 h 348"/>
                  <a:gd name="T16" fmla="*/ 585 w 342"/>
                  <a:gd name="T17" fmla="*/ 145 h 348"/>
                  <a:gd name="T18" fmla="*/ 612 w 342"/>
                  <a:gd name="T19" fmla="*/ 173 h 348"/>
                  <a:gd name="T20" fmla="*/ 612 w 342"/>
                  <a:gd name="T21" fmla="*/ 173 h 348"/>
                  <a:gd name="T22" fmla="*/ 612 w 342"/>
                  <a:gd name="T23" fmla="*/ 196 h 348"/>
                  <a:gd name="T24" fmla="*/ 612 w 342"/>
                  <a:gd name="T25" fmla="*/ 224 h 348"/>
                  <a:gd name="T26" fmla="*/ 612 w 342"/>
                  <a:gd name="T27" fmla="*/ 224 h 348"/>
                  <a:gd name="T28" fmla="*/ 546 w 342"/>
                  <a:gd name="T29" fmla="*/ 163 h 348"/>
                  <a:gd name="T30" fmla="*/ 521 w 342"/>
                  <a:gd name="T31" fmla="*/ 135 h 348"/>
                  <a:gd name="T32" fmla="*/ 481 w 342"/>
                  <a:gd name="T33" fmla="*/ 112 h 348"/>
                  <a:gd name="T34" fmla="*/ 481 w 342"/>
                  <a:gd name="T35" fmla="*/ 112 h 348"/>
                  <a:gd name="T36" fmla="*/ 442 w 342"/>
                  <a:gd name="T37" fmla="*/ 93 h 348"/>
                  <a:gd name="T38" fmla="*/ 403 w 342"/>
                  <a:gd name="T39" fmla="*/ 84 h 348"/>
                  <a:gd name="T40" fmla="*/ 351 w 342"/>
                  <a:gd name="T41" fmla="*/ 79 h 348"/>
                  <a:gd name="T42" fmla="*/ 286 w 342"/>
                  <a:gd name="T43" fmla="*/ 66 h 348"/>
                  <a:gd name="T44" fmla="*/ 286 w 342"/>
                  <a:gd name="T45" fmla="*/ 66 h 348"/>
                  <a:gd name="T46" fmla="*/ 183 w 342"/>
                  <a:gd name="T47" fmla="*/ 47 h 348"/>
                  <a:gd name="T48" fmla="*/ 104 w 342"/>
                  <a:gd name="T49" fmla="*/ 23 h 348"/>
                  <a:gd name="T50" fmla="*/ 0 w 342"/>
                  <a:gd name="T51" fmla="*/ 0 h 348"/>
                  <a:gd name="T52" fmla="*/ 0 w 342"/>
                  <a:gd name="T53" fmla="*/ 0 h 348"/>
                  <a:gd name="T54" fmla="*/ 25 w 342"/>
                  <a:gd name="T55" fmla="*/ 0 h 348"/>
                  <a:gd name="T56" fmla="*/ 25 w 342"/>
                  <a:gd name="T57" fmla="*/ 0 h 3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2"/>
                  <a:gd name="T88" fmla="*/ 0 h 348"/>
                  <a:gd name="T89" fmla="*/ 342 w 342"/>
                  <a:gd name="T90" fmla="*/ 348 h 3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2" h="348">
                    <a:moveTo>
                      <a:pt x="14" y="0"/>
                    </a:moveTo>
                    <a:lnTo>
                      <a:pt x="14" y="0"/>
                    </a:lnTo>
                    <a:lnTo>
                      <a:pt x="123" y="51"/>
                    </a:lnTo>
                    <a:lnTo>
                      <a:pt x="189" y="80"/>
                    </a:lnTo>
                    <a:lnTo>
                      <a:pt x="232" y="109"/>
                    </a:lnTo>
                    <a:lnTo>
                      <a:pt x="276" y="152"/>
                    </a:lnTo>
                    <a:lnTo>
                      <a:pt x="312" y="189"/>
                    </a:lnTo>
                    <a:lnTo>
                      <a:pt x="327" y="225"/>
                    </a:lnTo>
                    <a:lnTo>
                      <a:pt x="342" y="268"/>
                    </a:lnTo>
                    <a:lnTo>
                      <a:pt x="342" y="305"/>
                    </a:lnTo>
                    <a:lnTo>
                      <a:pt x="342" y="348"/>
                    </a:lnTo>
                    <a:lnTo>
                      <a:pt x="305" y="254"/>
                    </a:lnTo>
                    <a:lnTo>
                      <a:pt x="291" y="210"/>
                    </a:lnTo>
                    <a:lnTo>
                      <a:pt x="269" y="174"/>
                    </a:lnTo>
                    <a:lnTo>
                      <a:pt x="247" y="145"/>
                    </a:lnTo>
                    <a:lnTo>
                      <a:pt x="225" y="131"/>
                    </a:lnTo>
                    <a:lnTo>
                      <a:pt x="196" y="123"/>
                    </a:lnTo>
                    <a:lnTo>
                      <a:pt x="160" y="102"/>
                    </a:lnTo>
                    <a:lnTo>
                      <a:pt x="102" y="73"/>
                    </a:lnTo>
                    <a:lnTo>
                      <a:pt x="58" y="36"/>
                    </a:lnTo>
                    <a:lnTo>
                      <a:pt x="0" y="0"/>
                    </a:lnTo>
                    <a:lnTo>
                      <a:pt x="14" y="0"/>
                    </a:lnTo>
                    <a:close/>
                  </a:path>
                </a:pathLst>
              </a:custGeom>
              <a:solidFill>
                <a:srgbClr val="969696"/>
              </a:solidFill>
              <a:ln w="9525">
                <a:noFill/>
                <a:round/>
                <a:headEnd/>
                <a:tailEnd/>
              </a:ln>
            </p:spPr>
            <p:txBody>
              <a:bodyPr/>
              <a:lstStyle/>
              <a:p>
                <a:endParaRPr lang="fr-FR"/>
              </a:p>
            </p:txBody>
          </p:sp>
          <p:sp>
            <p:nvSpPr>
              <p:cNvPr id="9380" name="Freeform 145"/>
              <p:cNvSpPr>
                <a:spLocks noChangeAspect="1"/>
              </p:cNvSpPr>
              <p:nvPr/>
            </p:nvSpPr>
            <p:spPr bwMode="auto">
              <a:xfrm>
                <a:off x="4866" y="8034"/>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381" name="Freeform 146"/>
              <p:cNvSpPr>
                <a:spLocks noChangeAspect="1"/>
              </p:cNvSpPr>
              <p:nvPr/>
            </p:nvSpPr>
            <p:spPr bwMode="auto">
              <a:xfrm>
                <a:off x="5053" y="8034"/>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382" name="Freeform 147"/>
              <p:cNvSpPr>
                <a:spLocks noChangeAspect="1"/>
              </p:cNvSpPr>
              <p:nvPr/>
            </p:nvSpPr>
            <p:spPr bwMode="auto">
              <a:xfrm>
                <a:off x="5060" y="8216"/>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383" name="Freeform 148"/>
              <p:cNvSpPr>
                <a:spLocks noChangeAspect="1"/>
              </p:cNvSpPr>
              <p:nvPr/>
            </p:nvSpPr>
            <p:spPr bwMode="auto">
              <a:xfrm>
                <a:off x="4867" y="8722"/>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384" name="Freeform 149"/>
              <p:cNvSpPr>
                <a:spLocks noChangeAspect="1"/>
              </p:cNvSpPr>
              <p:nvPr/>
            </p:nvSpPr>
            <p:spPr bwMode="auto">
              <a:xfrm>
                <a:off x="4865" y="9755"/>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385" name="Freeform 150"/>
              <p:cNvSpPr>
                <a:spLocks noChangeAspect="1"/>
              </p:cNvSpPr>
              <p:nvPr/>
            </p:nvSpPr>
            <p:spPr bwMode="auto">
              <a:xfrm>
                <a:off x="4887" y="9946"/>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386" name="Freeform 151"/>
              <p:cNvSpPr>
                <a:spLocks noChangeAspect="1"/>
              </p:cNvSpPr>
              <p:nvPr/>
            </p:nvSpPr>
            <p:spPr bwMode="auto">
              <a:xfrm>
                <a:off x="4919" y="8772"/>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387" name="Freeform 152"/>
              <p:cNvSpPr>
                <a:spLocks noChangeAspect="1"/>
              </p:cNvSpPr>
              <p:nvPr/>
            </p:nvSpPr>
            <p:spPr bwMode="auto">
              <a:xfrm>
                <a:off x="4990" y="9035"/>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388" name="Freeform 153"/>
              <p:cNvSpPr>
                <a:spLocks noChangeAspect="1"/>
              </p:cNvSpPr>
              <p:nvPr/>
            </p:nvSpPr>
            <p:spPr bwMode="auto">
              <a:xfrm>
                <a:off x="5281" y="8458"/>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389" name="Freeform 154"/>
              <p:cNvSpPr>
                <a:spLocks noChangeAspect="1"/>
              </p:cNvSpPr>
              <p:nvPr/>
            </p:nvSpPr>
            <p:spPr bwMode="auto">
              <a:xfrm>
                <a:off x="5116" y="8671"/>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390" name="Freeform 155"/>
              <p:cNvSpPr>
                <a:spLocks noChangeAspect="1"/>
              </p:cNvSpPr>
              <p:nvPr/>
            </p:nvSpPr>
            <p:spPr bwMode="auto">
              <a:xfrm>
                <a:off x="5164" y="8723"/>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391" name="Freeform 156"/>
              <p:cNvSpPr>
                <a:spLocks noChangeAspect="1"/>
              </p:cNvSpPr>
              <p:nvPr/>
            </p:nvSpPr>
            <p:spPr bwMode="auto">
              <a:xfrm>
                <a:off x="5031" y="8542"/>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392" name="Freeform 157"/>
              <p:cNvSpPr>
                <a:spLocks noChangeAspect="1"/>
              </p:cNvSpPr>
              <p:nvPr/>
            </p:nvSpPr>
            <p:spPr bwMode="auto">
              <a:xfrm>
                <a:off x="5540" y="7965"/>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393" name="Freeform 158"/>
              <p:cNvSpPr>
                <a:spLocks noChangeAspect="1"/>
              </p:cNvSpPr>
              <p:nvPr/>
            </p:nvSpPr>
            <p:spPr bwMode="auto">
              <a:xfrm>
                <a:off x="5691" y="9737"/>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394" name="Freeform 159"/>
              <p:cNvSpPr>
                <a:spLocks noChangeAspect="1"/>
              </p:cNvSpPr>
              <p:nvPr/>
            </p:nvSpPr>
            <p:spPr bwMode="auto">
              <a:xfrm>
                <a:off x="5705" y="9771"/>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395" name="Freeform 160"/>
              <p:cNvSpPr>
                <a:spLocks noChangeAspect="1"/>
              </p:cNvSpPr>
              <p:nvPr/>
            </p:nvSpPr>
            <p:spPr bwMode="auto">
              <a:xfrm>
                <a:off x="5627" y="8780"/>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396" name="Freeform 161"/>
              <p:cNvSpPr>
                <a:spLocks noChangeAspect="1"/>
              </p:cNvSpPr>
              <p:nvPr/>
            </p:nvSpPr>
            <p:spPr bwMode="auto">
              <a:xfrm>
                <a:off x="5627" y="8780"/>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397" name="Freeform 162"/>
              <p:cNvSpPr>
                <a:spLocks noChangeAspect="1"/>
              </p:cNvSpPr>
              <p:nvPr/>
            </p:nvSpPr>
            <p:spPr bwMode="auto">
              <a:xfrm>
                <a:off x="5635" y="8425"/>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398" name="Freeform 163"/>
              <p:cNvSpPr>
                <a:spLocks noChangeAspect="1"/>
              </p:cNvSpPr>
              <p:nvPr/>
            </p:nvSpPr>
            <p:spPr bwMode="auto">
              <a:xfrm>
                <a:off x="5542" y="7965"/>
                <a:ext cx="430" cy="541"/>
              </a:xfrm>
              <a:custGeom>
                <a:avLst/>
                <a:gdLst>
                  <a:gd name="T0" fmla="*/ 15 w 1720"/>
                  <a:gd name="T1" fmla="*/ 356 h 2165"/>
                  <a:gd name="T2" fmla="*/ 15 w 1720"/>
                  <a:gd name="T3" fmla="*/ 389 h 2165"/>
                  <a:gd name="T4" fmla="*/ 18 w 1720"/>
                  <a:gd name="T5" fmla="*/ 433 h 2165"/>
                  <a:gd name="T6" fmla="*/ 24 w 1720"/>
                  <a:gd name="T7" fmla="*/ 476 h 2165"/>
                  <a:gd name="T8" fmla="*/ 29 w 1720"/>
                  <a:gd name="T9" fmla="*/ 504 h 2165"/>
                  <a:gd name="T10" fmla="*/ 37 w 1720"/>
                  <a:gd name="T11" fmla="*/ 532 h 2165"/>
                  <a:gd name="T12" fmla="*/ 50 w 1720"/>
                  <a:gd name="T13" fmla="*/ 506 h 2165"/>
                  <a:gd name="T14" fmla="*/ 67 w 1720"/>
                  <a:gd name="T15" fmla="*/ 444 h 2165"/>
                  <a:gd name="T16" fmla="*/ 84 w 1720"/>
                  <a:gd name="T17" fmla="*/ 377 h 2165"/>
                  <a:gd name="T18" fmla="*/ 90 w 1720"/>
                  <a:gd name="T19" fmla="*/ 353 h 2165"/>
                  <a:gd name="T20" fmla="*/ 98 w 1720"/>
                  <a:gd name="T21" fmla="*/ 333 h 2165"/>
                  <a:gd name="T22" fmla="*/ 108 w 1720"/>
                  <a:gd name="T23" fmla="*/ 317 h 2165"/>
                  <a:gd name="T24" fmla="*/ 119 w 1720"/>
                  <a:gd name="T25" fmla="*/ 305 h 2165"/>
                  <a:gd name="T26" fmla="*/ 132 w 1720"/>
                  <a:gd name="T27" fmla="*/ 295 h 2165"/>
                  <a:gd name="T28" fmla="*/ 146 w 1720"/>
                  <a:gd name="T29" fmla="*/ 288 h 2165"/>
                  <a:gd name="T30" fmla="*/ 162 w 1720"/>
                  <a:gd name="T31" fmla="*/ 284 h 2165"/>
                  <a:gd name="T32" fmla="*/ 179 w 1720"/>
                  <a:gd name="T33" fmla="*/ 281 h 2165"/>
                  <a:gd name="T34" fmla="*/ 197 w 1720"/>
                  <a:gd name="T35" fmla="*/ 280 h 2165"/>
                  <a:gd name="T36" fmla="*/ 230 w 1720"/>
                  <a:gd name="T37" fmla="*/ 281 h 2165"/>
                  <a:gd name="T38" fmla="*/ 250 w 1720"/>
                  <a:gd name="T39" fmla="*/ 283 h 2165"/>
                  <a:gd name="T40" fmla="*/ 269 w 1720"/>
                  <a:gd name="T41" fmla="*/ 286 h 2165"/>
                  <a:gd name="T42" fmla="*/ 291 w 1720"/>
                  <a:gd name="T43" fmla="*/ 293 h 2165"/>
                  <a:gd name="T44" fmla="*/ 321 w 1720"/>
                  <a:gd name="T45" fmla="*/ 305 h 2165"/>
                  <a:gd name="T46" fmla="*/ 346 w 1720"/>
                  <a:gd name="T47" fmla="*/ 319 h 2165"/>
                  <a:gd name="T48" fmla="*/ 378 w 1720"/>
                  <a:gd name="T49" fmla="*/ 340 h 2165"/>
                  <a:gd name="T50" fmla="*/ 394 w 1720"/>
                  <a:gd name="T51" fmla="*/ 349 h 2165"/>
                  <a:gd name="T52" fmla="*/ 413 w 1720"/>
                  <a:gd name="T53" fmla="*/ 357 h 2165"/>
                  <a:gd name="T54" fmla="*/ 428 w 1720"/>
                  <a:gd name="T55" fmla="*/ 347 h 2165"/>
                  <a:gd name="T56" fmla="*/ 430 w 1720"/>
                  <a:gd name="T57" fmla="*/ 293 h 2165"/>
                  <a:gd name="T58" fmla="*/ 429 w 1720"/>
                  <a:gd name="T59" fmla="*/ 262 h 2165"/>
                  <a:gd name="T60" fmla="*/ 426 w 1720"/>
                  <a:gd name="T61" fmla="*/ 229 h 2165"/>
                  <a:gd name="T62" fmla="*/ 420 w 1720"/>
                  <a:gd name="T63" fmla="*/ 196 h 2165"/>
                  <a:gd name="T64" fmla="*/ 412 w 1720"/>
                  <a:gd name="T65" fmla="*/ 163 h 2165"/>
                  <a:gd name="T66" fmla="*/ 400 w 1720"/>
                  <a:gd name="T67" fmla="*/ 132 h 2165"/>
                  <a:gd name="T68" fmla="*/ 385 w 1720"/>
                  <a:gd name="T69" fmla="*/ 104 h 2165"/>
                  <a:gd name="T70" fmla="*/ 365 w 1720"/>
                  <a:gd name="T71" fmla="*/ 79 h 2165"/>
                  <a:gd name="T72" fmla="*/ 340 w 1720"/>
                  <a:gd name="T73" fmla="*/ 59 h 2165"/>
                  <a:gd name="T74" fmla="*/ 308 w 1720"/>
                  <a:gd name="T75" fmla="*/ 40 h 2165"/>
                  <a:gd name="T76" fmla="*/ 278 w 1720"/>
                  <a:gd name="T77" fmla="*/ 25 h 2165"/>
                  <a:gd name="T78" fmla="*/ 248 w 1720"/>
                  <a:gd name="T79" fmla="*/ 13 h 2165"/>
                  <a:gd name="T80" fmla="*/ 221 w 1720"/>
                  <a:gd name="T81" fmla="*/ 5 h 2165"/>
                  <a:gd name="T82" fmla="*/ 194 w 1720"/>
                  <a:gd name="T83" fmla="*/ 0 h 2165"/>
                  <a:gd name="T84" fmla="*/ 168 w 1720"/>
                  <a:gd name="T85" fmla="*/ 0 h 2165"/>
                  <a:gd name="T86" fmla="*/ 142 w 1720"/>
                  <a:gd name="T87" fmla="*/ 4 h 2165"/>
                  <a:gd name="T88" fmla="*/ 117 w 1720"/>
                  <a:gd name="T89" fmla="*/ 12 h 2165"/>
                  <a:gd name="T90" fmla="*/ 92 w 1720"/>
                  <a:gd name="T91" fmla="*/ 24 h 2165"/>
                  <a:gd name="T92" fmla="*/ 67 w 1720"/>
                  <a:gd name="T93" fmla="*/ 41 h 2165"/>
                  <a:gd name="T94" fmla="*/ 43 w 1720"/>
                  <a:gd name="T95" fmla="*/ 62 h 2165"/>
                  <a:gd name="T96" fmla="*/ 24 w 1720"/>
                  <a:gd name="T97" fmla="*/ 89 h 2165"/>
                  <a:gd name="T98" fmla="*/ 11 w 1720"/>
                  <a:gd name="T99" fmla="*/ 121 h 2165"/>
                  <a:gd name="T100" fmla="*/ 4 w 1720"/>
                  <a:gd name="T101" fmla="*/ 155 h 2165"/>
                  <a:gd name="T102" fmla="*/ 1 w 1720"/>
                  <a:gd name="T103" fmla="*/ 191 h 2165"/>
                  <a:gd name="T104" fmla="*/ 1 w 1720"/>
                  <a:gd name="T105" fmla="*/ 226 h 2165"/>
                  <a:gd name="T106" fmla="*/ 3 w 1720"/>
                  <a:gd name="T107" fmla="*/ 259 h 2165"/>
                  <a:gd name="T108" fmla="*/ 9 w 1720"/>
                  <a:gd name="T109" fmla="*/ 305 h 2165"/>
                  <a:gd name="T110" fmla="*/ 15 w 1720"/>
                  <a:gd name="T111" fmla="*/ 337 h 2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20"/>
                  <a:gd name="T169" fmla="*/ 0 h 2165"/>
                  <a:gd name="T170" fmla="*/ 1720 w 1720"/>
                  <a:gd name="T171" fmla="*/ 2165 h 21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20" h="2165">
                    <a:moveTo>
                      <a:pt x="63" y="1356"/>
                    </a:moveTo>
                    <a:lnTo>
                      <a:pt x="61" y="1375"/>
                    </a:lnTo>
                    <a:lnTo>
                      <a:pt x="59" y="1426"/>
                    </a:lnTo>
                    <a:lnTo>
                      <a:pt x="59" y="1462"/>
                    </a:lnTo>
                    <a:lnTo>
                      <a:pt x="59" y="1507"/>
                    </a:lnTo>
                    <a:lnTo>
                      <a:pt x="60" y="1556"/>
                    </a:lnTo>
                    <a:lnTo>
                      <a:pt x="63" y="1609"/>
                    </a:lnTo>
                    <a:lnTo>
                      <a:pt x="66" y="1669"/>
                    </a:lnTo>
                    <a:lnTo>
                      <a:pt x="72" y="1733"/>
                    </a:lnTo>
                    <a:lnTo>
                      <a:pt x="79" y="1799"/>
                    </a:lnTo>
                    <a:lnTo>
                      <a:pt x="90" y="1869"/>
                    </a:lnTo>
                    <a:lnTo>
                      <a:pt x="95" y="1904"/>
                    </a:lnTo>
                    <a:lnTo>
                      <a:pt x="101" y="1940"/>
                    </a:lnTo>
                    <a:lnTo>
                      <a:pt x="110" y="1978"/>
                    </a:lnTo>
                    <a:lnTo>
                      <a:pt x="118" y="2015"/>
                    </a:lnTo>
                    <a:lnTo>
                      <a:pt x="126" y="2052"/>
                    </a:lnTo>
                    <a:lnTo>
                      <a:pt x="135" y="2090"/>
                    </a:lnTo>
                    <a:lnTo>
                      <a:pt x="147" y="2127"/>
                    </a:lnTo>
                    <a:lnTo>
                      <a:pt x="158" y="2165"/>
                    </a:lnTo>
                    <a:lnTo>
                      <a:pt x="178" y="2099"/>
                    </a:lnTo>
                    <a:lnTo>
                      <a:pt x="199" y="2026"/>
                    </a:lnTo>
                    <a:lnTo>
                      <a:pt x="221" y="1946"/>
                    </a:lnTo>
                    <a:lnTo>
                      <a:pt x="244" y="1862"/>
                    </a:lnTo>
                    <a:lnTo>
                      <a:pt x="267" y="1775"/>
                    </a:lnTo>
                    <a:lnTo>
                      <a:pt x="290" y="1686"/>
                    </a:lnTo>
                    <a:lnTo>
                      <a:pt x="311" y="1596"/>
                    </a:lnTo>
                    <a:lnTo>
                      <a:pt x="334" y="1507"/>
                    </a:lnTo>
                    <a:lnTo>
                      <a:pt x="342" y="1473"/>
                    </a:lnTo>
                    <a:lnTo>
                      <a:pt x="350" y="1441"/>
                    </a:lnTo>
                    <a:lnTo>
                      <a:pt x="359" y="1412"/>
                    </a:lnTo>
                    <a:lnTo>
                      <a:pt x="370" y="1384"/>
                    </a:lnTo>
                    <a:lnTo>
                      <a:pt x="382" y="1359"/>
                    </a:lnTo>
                    <a:lnTo>
                      <a:pt x="393" y="1334"/>
                    </a:lnTo>
                    <a:lnTo>
                      <a:pt x="405" y="1311"/>
                    </a:lnTo>
                    <a:lnTo>
                      <a:pt x="418" y="1290"/>
                    </a:lnTo>
                    <a:lnTo>
                      <a:pt x="432" y="1270"/>
                    </a:lnTo>
                    <a:lnTo>
                      <a:pt x="446" y="1251"/>
                    </a:lnTo>
                    <a:lnTo>
                      <a:pt x="461" y="1235"/>
                    </a:lnTo>
                    <a:lnTo>
                      <a:pt x="478" y="1220"/>
                    </a:lnTo>
                    <a:lnTo>
                      <a:pt x="494" y="1206"/>
                    </a:lnTo>
                    <a:lnTo>
                      <a:pt x="511" y="1193"/>
                    </a:lnTo>
                    <a:lnTo>
                      <a:pt x="528" y="1181"/>
                    </a:lnTo>
                    <a:lnTo>
                      <a:pt x="547" y="1171"/>
                    </a:lnTo>
                    <a:lnTo>
                      <a:pt x="566" y="1161"/>
                    </a:lnTo>
                    <a:lnTo>
                      <a:pt x="585" y="1153"/>
                    </a:lnTo>
                    <a:lnTo>
                      <a:pt x="605" y="1146"/>
                    </a:lnTo>
                    <a:lnTo>
                      <a:pt x="626" y="1139"/>
                    </a:lnTo>
                    <a:lnTo>
                      <a:pt x="647" y="1135"/>
                    </a:lnTo>
                    <a:lnTo>
                      <a:pt x="669" y="1130"/>
                    </a:lnTo>
                    <a:lnTo>
                      <a:pt x="691" y="1127"/>
                    </a:lnTo>
                    <a:lnTo>
                      <a:pt x="715" y="1123"/>
                    </a:lnTo>
                    <a:lnTo>
                      <a:pt x="738" y="1122"/>
                    </a:lnTo>
                    <a:lnTo>
                      <a:pt x="762" y="1120"/>
                    </a:lnTo>
                    <a:lnTo>
                      <a:pt x="786" y="1120"/>
                    </a:lnTo>
                    <a:lnTo>
                      <a:pt x="812" y="1118"/>
                    </a:lnTo>
                    <a:lnTo>
                      <a:pt x="864" y="1120"/>
                    </a:lnTo>
                    <a:lnTo>
                      <a:pt x="919" y="1123"/>
                    </a:lnTo>
                    <a:lnTo>
                      <a:pt x="946" y="1124"/>
                    </a:lnTo>
                    <a:lnTo>
                      <a:pt x="973" y="1128"/>
                    </a:lnTo>
                    <a:lnTo>
                      <a:pt x="999" y="1131"/>
                    </a:lnTo>
                    <a:lnTo>
                      <a:pt x="1025" y="1135"/>
                    </a:lnTo>
                    <a:lnTo>
                      <a:pt x="1049" y="1139"/>
                    </a:lnTo>
                    <a:lnTo>
                      <a:pt x="1074" y="1145"/>
                    </a:lnTo>
                    <a:lnTo>
                      <a:pt x="1097" y="1151"/>
                    </a:lnTo>
                    <a:lnTo>
                      <a:pt x="1120" y="1157"/>
                    </a:lnTo>
                    <a:lnTo>
                      <a:pt x="1164" y="1171"/>
                    </a:lnTo>
                    <a:lnTo>
                      <a:pt x="1206" y="1186"/>
                    </a:lnTo>
                    <a:lnTo>
                      <a:pt x="1245" y="1202"/>
                    </a:lnTo>
                    <a:lnTo>
                      <a:pt x="1283" y="1220"/>
                    </a:lnTo>
                    <a:lnTo>
                      <a:pt x="1318" y="1238"/>
                    </a:lnTo>
                    <a:lnTo>
                      <a:pt x="1351" y="1257"/>
                    </a:lnTo>
                    <a:lnTo>
                      <a:pt x="1382" y="1276"/>
                    </a:lnTo>
                    <a:lnTo>
                      <a:pt x="1412" y="1294"/>
                    </a:lnTo>
                    <a:lnTo>
                      <a:pt x="1464" y="1331"/>
                    </a:lnTo>
                    <a:lnTo>
                      <a:pt x="1510" y="1362"/>
                    </a:lnTo>
                    <a:lnTo>
                      <a:pt x="1529" y="1375"/>
                    </a:lnTo>
                    <a:lnTo>
                      <a:pt x="1551" y="1387"/>
                    </a:lnTo>
                    <a:lnTo>
                      <a:pt x="1574" y="1398"/>
                    </a:lnTo>
                    <a:lnTo>
                      <a:pt x="1598" y="1410"/>
                    </a:lnTo>
                    <a:lnTo>
                      <a:pt x="1624" y="1420"/>
                    </a:lnTo>
                    <a:lnTo>
                      <a:pt x="1651" y="1430"/>
                    </a:lnTo>
                    <a:lnTo>
                      <a:pt x="1679" y="1439"/>
                    </a:lnTo>
                    <a:lnTo>
                      <a:pt x="1707" y="1446"/>
                    </a:lnTo>
                    <a:lnTo>
                      <a:pt x="1712" y="1389"/>
                    </a:lnTo>
                    <a:lnTo>
                      <a:pt x="1717" y="1322"/>
                    </a:lnTo>
                    <a:lnTo>
                      <a:pt x="1719" y="1250"/>
                    </a:lnTo>
                    <a:lnTo>
                      <a:pt x="1720" y="1172"/>
                    </a:lnTo>
                    <a:lnTo>
                      <a:pt x="1719" y="1131"/>
                    </a:lnTo>
                    <a:lnTo>
                      <a:pt x="1718" y="1089"/>
                    </a:lnTo>
                    <a:lnTo>
                      <a:pt x="1716" y="1047"/>
                    </a:lnTo>
                    <a:lnTo>
                      <a:pt x="1713" y="1004"/>
                    </a:lnTo>
                    <a:lnTo>
                      <a:pt x="1708" y="960"/>
                    </a:lnTo>
                    <a:lnTo>
                      <a:pt x="1704" y="915"/>
                    </a:lnTo>
                    <a:lnTo>
                      <a:pt x="1698" y="871"/>
                    </a:lnTo>
                    <a:lnTo>
                      <a:pt x="1691" y="828"/>
                    </a:lnTo>
                    <a:lnTo>
                      <a:pt x="1681" y="784"/>
                    </a:lnTo>
                    <a:lnTo>
                      <a:pt x="1672" y="739"/>
                    </a:lnTo>
                    <a:lnTo>
                      <a:pt x="1660" y="696"/>
                    </a:lnTo>
                    <a:lnTo>
                      <a:pt x="1649" y="653"/>
                    </a:lnTo>
                    <a:lnTo>
                      <a:pt x="1635" y="611"/>
                    </a:lnTo>
                    <a:lnTo>
                      <a:pt x="1618" y="569"/>
                    </a:lnTo>
                    <a:lnTo>
                      <a:pt x="1601" y="530"/>
                    </a:lnTo>
                    <a:lnTo>
                      <a:pt x="1582" y="490"/>
                    </a:lnTo>
                    <a:lnTo>
                      <a:pt x="1561" y="453"/>
                    </a:lnTo>
                    <a:lnTo>
                      <a:pt x="1538" y="416"/>
                    </a:lnTo>
                    <a:lnTo>
                      <a:pt x="1514" y="381"/>
                    </a:lnTo>
                    <a:lnTo>
                      <a:pt x="1487" y="348"/>
                    </a:lnTo>
                    <a:lnTo>
                      <a:pt x="1459" y="317"/>
                    </a:lnTo>
                    <a:lnTo>
                      <a:pt x="1427" y="288"/>
                    </a:lnTo>
                    <a:lnTo>
                      <a:pt x="1394" y="261"/>
                    </a:lnTo>
                    <a:lnTo>
                      <a:pt x="1359" y="237"/>
                    </a:lnTo>
                    <a:lnTo>
                      <a:pt x="1315" y="210"/>
                    </a:lnTo>
                    <a:lnTo>
                      <a:pt x="1273" y="184"/>
                    </a:lnTo>
                    <a:lnTo>
                      <a:pt x="1231" y="161"/>
                    </a:lnTo>
                    <a:lnTo>
                      <a:pt x="1191" y="139"/>
                    </a:lnTo>
                    <a:lnTo>
                      <a:pt x="1150" y="118"/>
                    </a:lnTo>
                    <a:lnTo>
                      <a:pt x="1110" y="99"/>
                    </a:lnTo>
                    <a:lnTo>
                      <a:pt x="1071" y="82"/>
                    </a:lnTo>
                    <a:lnTo>
                      <a:pt x="1033" y="65"/>
                    </a:lnTo>
                    <a:lnTo>
                      <a:pt x="994" y="51"/>
                    </a:lnTo>
                    <a:lnTo>
                      <a:pt x="957" y="39"/>
                    </a:lnTo>
                    <a:lnTo>
                      <a:pt x="919" y="28"/>
                    </a:lnTo>
                    <a:lnTo>
                      <a:pt x="883" y="19"/>
                    </a:lnTo>
                    <a:lnTo>
                      <a:pt x="846" y="12"/>
                    </a:lnTo>
                    <a:lnTo>
                      <a:pt x="810" y="6"/>
                    </a:lnTo>
                    <a:lnTo>
                      <a:pt x="775" y="2"/>
                    </a:lnTo>
                    <a:lnTo>
                      <a:pt x="739" y="0"/>
                    </a:lnTo>
                    <a:lnTo>
                      <a:pt x="704" y="0"/>
                    </a:lnTo>
                    <a:lnTo>
                      <a:pt x="670" y="1"/>
                    </a:lnTo>
                    <a:lnTo>
                      <a:pt x="635" y="4"/>
                    </a:lnTo>
                    <a:lnTo>
                      <a:pt x="601" y="9"/>
                    </a:lnTo>
                    <a:lnTo>
                      <a:pt x="567" y="16"/>
                    </a:lnTo>
                    <a:lnTo>
                      <a:pt x="534" y="25"/>
                    </a:lnTo>
                    <a:lnTo>
                      <a:pt x="500" y="35"/>
                    </a:lnTo>
                    <a:lnTo>
                      <a:pt x="467" y="48"/>
                    </a:lnTo>
                    <a:lnTo>
                      <a:pt x="433" y="62"/>
                    </a:lnTo>
                    <a:lnTo>
                      <a:pt x="400" y="78"/>
                    </a:lnTo>
                    <a:lnTo>
                      <a:pt x="368" y="97"/>
                    </a:lnTo>
                    <a:lnTo>
                      <a:pt x="335" y="117"/>
                    </a:lnTo>
                    <a:lnTo>
                      <a:pt x="302" y="139"/>
                    </a:lnTo>
                    <a:lnTo>
                      <a:pt x="269" y="163"/>
                    </a:lnTo>
                    <a:lnTo>
                      <a:pt x="236" y="190"/>
                    </a:lnTo>
                    <a:lnTo>
                      <a:pt x="203" y="218"/>
                    </a:lnTo>
                    <a:lnTo>
                      <a:pt x="172" y="249"/>
                    </a:lnTo>
                    <a:lnTo>
                      <a:pt x="144" y="282"/>
                    </a:lnTo>
                    <a:lnTo>
                      <a:pt x="119" y="318"/>
                    </a:lnTo>
                    <a:lnTo>
                      <a:pt x="97" y="357"/>
                    </a:lnTo>
                    <a:lnTo>
                      <a:pt x="77" y="397"/>
                    </a:lnTo>
                    <a:lnTo>
                      <a:pt x="60" y="440"/>
                    </a:lnTo>
                    <a:lnTo>
                      <a:pt x="45" y="483"/>
                    </a:lnTo>
                    <a:lnTo>
                      <a:pt x="33" y="527"/>
                    </a:lnTo>
                    <a:lnTo>
                      <a:pt x="23" y="574"/>
                    </a:lnTo>
                    <a:lnTo>
                      <a:pt x="15" y="620"/>
                    </a:lnTo>
                    <a:lnTo>
                      <a:pt x="9" y="668"/>
                    </a:lnTo>
                    <a:lnTo>
                      <a:pt x="4" y="716"/>
                    </a:lnTo>
                    <a:lnTo>
                      <a:pt x="2" y="763"/>
                    </a:lnTo>
                    <a:lnTo>
                      <a:pt x="0" y="811"/>
                    </a:lnTo>
                    <a:lnTo>
                      <a:pt x="0" y="858"/>
                    </a:lnTo>
                    <a:lnTo>
                      <a:pt x="2" y="904"/>
                    </a:lnTo>
                    <a:lnTo>
                      <a:pt x="3" y="950"/>
                    </a:lnTo>
                    <a:lnTo>
                      <a:pt x="6" y="995"/>
                    </a:lnTo>
                    <a:lnTo>
                      <a:pt x="10" y="1037"/>
                    </a:lnTo>
                    <a:lnTo>
                      <a:pt x="15" y="1079"/>
                    </a:lnTo>
                    <a:lnTo>
                      <a:pt x="24" y="1156"/>
                    </a:lnTo>
                    <a:lnTo>
                      <a:pt x="34" y="1222"/>
                    </a:lnTo>
                    <a:lnTo>
                      <a:pt x="45" y="1278"/>
                    </a:lnTo>
                    <a:lnTo>
                      <a:pt x="54" y="1320"/>
                    </a:lnTo>
                    <a:lnTo>
                      <a:pt x="60" y="1347"/>
                    </a:lnTo>
                    <a:lnTo>
                      <a:pt x="63" y="1356"/>
                    </a:lnTo>
                    <a:close/>
                  </a:path>
                </a:pathLst>
              </a:custGeom>
              <a:solidFill>
                <a:srgbClr val="969696"/>
              </a:solidFill>
              <a:ln w="9525">
                <a:noFill/>
                <a:round/>
                <a:headEnd/>
                <a:tailEnd/>
              </a:ln>
            </p:spPr>
            <p:txBody>
              <a:bodyPr/>
              <a:lstStyle/>
              <a:p>
                <a:endParaRPr lang="fr-FR"/>
              </a:p>
            </p:txBody>
          </p:sp>
          <p:sp>
            <p:nvSpPr>
              <p:cNvPr id="9399" name="Freeform 164"/>
              <p:cNvSpPr>
                <a:spLocks noChangeAspect="1"/>
              </p:cNvSpPr>
              <p:nvPr/>
            </p:nvSpPr>
            <p:spPr bwMode="auto">
              <a:xfrm>
                <a:off x="5646" y="8495"/>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400" name="Freeform 165"/>
              <p:cNvSpPr>
                <a:spLocks noChangeAspect="1"/>
              </p:cNvSpPr>
              <p:nvPr/>
            </p:nvSpPr>
            <p:spPr bwMode="auto">
              <a:xfrm>
                <a:off x="5774" y="8592"/>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401" name="Freeform 166"/>
              <p:cNvSpPr>
                <a:spLocks noChangeAspect="1"/>
              </p:cNvSpPr>
              <p:nvPr/>
            </p:nvSpPr>
            <p:spPr bwMode="auto">
              <a:xfrm>
                <a:off x="5774" y="8929"/>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402" name="Freeform 167"/>
              <p:cNvSpPr>
                <a:spLocks noChangeAspect="1"/>
              </p:cNvSpPr>
              <p:nvPr/>
            </p:nvSpPr>
            <p:spPr bwMode="auto">
              <a:xfrm>
                <a:off x="5934" y="8961"/>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403" name="Freeform 168"/>
              <p:cNvSpPr>
                <a:spLocks noChangeAspect="1"/>
              </p:cNvSpPr>
              <p:nvPr/>
            </p:nvSpPr>
            <p:spPr bwMode="auto">
              <a:xfrm>
                <a:off x="5843" y="9682"/>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404" name="Freeform 169"/>
              <p:cNvSpPr>
                <a:spLocks noChangeAspect="1"/>
              </p:cNvSpPr>
              <p:nvPr/>
            </p:nvSpPr>
            <p:spPr bwMode="auto">
              <a:xfrm>
                <a:off x="5397" y="6524"/>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405" name="Freeform 170"/>
              <p:cNvSpPr>
                <a:spLocks noChangeAspect="1"/>
              </p:cNvSpPr>
              <p:nvPr/>
            </p:nvSpPr>
            <p:spPr bwMode="auto">
              <a:xfrm>
                <a:off x="5307" y="5948"/>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406" name="Freeform 171"/>
              <p:cNvSpPr>
                <a:spLocks noChangeAspect="1"/>
              </p:cNvSpPr>
              <p:nvPr/>
            </p:nvSpPr>
            <p:spPr bwMode="auto">
              <a:xfrm>
                <a:off x="5523" y="6346"/>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407" name="Freeform 172"/>
              <p:cNvSpPr>
                <a:spLocks noChangeAspect="1"/>
              </p:cNvSpPr>
              <p:nvPr/>
            </p:nvSpPr>
            <p:spPr bwMode="auto">
              <a:xfrm>
                <a:off x="5338" y="6156"/>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408" name="Freeform 173"/>
              <p:cNvSpPr>
                <a:spLocks noChangeAspect="1"/>
              </p:cNvSpPr>
              <p:nvPr/>
            </p:nvSpPr>
            <p:spPr bwMode="auto">
              <a:xfrm>
                <a:off x="5381" y="6163"/>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409" name="Freeform 174"/>
              <p:cNvSpPr>
                <a:spLocks noChangeAspect="1"/>
              </p:cNvSpPr>
              <p:nvPr/>
            </p:nvSpPr>
            <p:spPr bwMode="auto">
              <a:xfrm>
                <a:off x="5402" y="6174"/>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410" name="Freeform 175"/>
              <p:cNvSpPr>
                <a:spLocks noChangeAspect="1"/>
              </p:cNvSpPr>
              <p:nvPr/>
            </p:nvSpPr>
            <p:spPr bwMode="auto">
              <a:xfrm>
                <a:off x="5325" y="6119"/>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411" name="Freeform 176"/>
              <p:cNvSpPr>
                <a:spLocks noChangeAspect="1"/>
              </p:cNvSpPr>
              <p:nvPr/>
            </p:nvSpPr>
            <p:spPr bwMode="auto">
              <a:xfrm>
                <a:off x="5341" y="6295"/>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412" name="Freeform 177"/>
              <p:cNvSpPr>
                <a:spLocks noChangeAspect="1"/>
              </p:cNvSpPr>
              <p:nvPr/>
            </p:nvSpPr>
            <p:spPr bwMode="auto">
              <a:xfrm>
                <a:off x="5310" y="6282"/>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413" name="Freeform 178"/>
              <p:cNvSpPr>
                <a:spLocks noChangeAspect="1"/>
              </p:cNvSpPr>
              <p:nvPr/>
            </p:nvSpPr>
            <p:spPr bwMode="auto">
              <a:xfrm>
                <a:off x="5318" y="6373"/>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414" name="Freeform 179"/>
              <p:cNvSpPr>
                <a:spLocks noChangeAspect="1"/>
              </p:cNvSpPr>
              <p:nvPr/>
            </p:nvSpPr>
            <p:spPr bwMode="auto">
              <a:xfrm>
                <a:off x="5341" y="6443"/>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415" name="Freeform 180"/>
              <p:cNvSpPr>
                <a:spLocks noChangeAspect="1"/>
              </p:cNvSpPr>
              <p:nvPr/>
            </p:nvSpPr>
            <p:spPr bwMode="auto">
              <a:xfrm>
                <a:off x="5378" y="5948"/>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416" name="Freeform 181"/>
              <p:cNvSpPr>
                <a:spLocks noChangeAspect="1"/>
              </p:cNvSpPr>
              <p:nvPr/>
            </p:nvSpPr>
            <p:spPr bwMode="auto">
              <a:xfrm>
                <a:off x="5309" y="6337"/>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417" name="Freeform 182"/>
              <p:cNvSpPr>
                <a:spLocks noChangeAspect="1"/>
              </p:cNvSpPr>
              <p:nvPr/>
            </p:nvSpPr>
            <p:spPr bwMode="auto">
              <a:xfrm>
                <a:off x="5316" y="6351"/>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418" name="Freeform 183"/>
              <p:cNvSpPr>
                <a:spLocks noChangeAspect="1"/>
              </p:cNvSpPr>
              <p:nvPr/>
            </p:nvSpPr>
            <p:spPr bwMode="auto">
              <a:xfrm>
                <a:off x="4815" y="6455"/>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419" name="Freeform 184"/>
              <p:cNvSpPr>
                <a:spLocks noChangeAspect="1"/>
              </p:cNvSpPr>
              <p:nvPr/>
            </p:nvSpPr>
            <p:spPr bwMode="auto">
              <a:xfrm>
                <a:off x="4715" y="6589"/>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420" name="Freeform 185"/>
              <p:cNvSpPr>
                <a:spLocks noChangeAspect="1"/>
              </p:cNvSpPr>
              <p:nvPr/>
            </p:nvSpPr>
            <p:spPr bwMode="auto">
              <a:xfrm>
                <a:off x="4877" y="6668"/>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421" name="Freeform 186"/>
              <p:cNvSpPr>
                <a:spLocks noChangeAspect="1"/>
              </p:cNvSpPr>
              <p:nvPr/>
            </p:nvSpPr>
            <p:spPr bwMode="auto">
              <a:xfrm>
                <a:off x="4593" y="6277"/>
                <a:ext cx="281" cy="410"/>
              </a:xfrm>
              <a:custGeom>
                <a:avLst/>
                <a:gdLst>
                  <a:gd name="T0" fmla="*/ 87 w 1127"/>
                  <a:gd name="T1" fmla="*/ 347 h 1700"/>
                  <a:gd name="T2" fmla="*/ 35 w 1127"/>
                  <a:gd name="T3" fmla="*/ 320 h 1700"/>
                  <a:gd name="T4" fmla="*/ 6 w 1127"/>
                  <a:gd name="T5" fmla="*/ 300 h 1700"/>
                  <a:gd name="T6" fmla="*/ 0 w 1127"/>
                  <a:gd name="T7" fmla="*/ 292 h 1700"/>
                  <a:gd name="T8" fmla="*/ 0 w 1127"/>
                  <a:gd name="T9" fmla="*/ 280 h 1700"/>
                  <a:gd name="T10" fmla="*/ 6 w 1127"/>
                  <a:gd name="T11" fmla="*/ 227 h 1700"/>
                  <a:gd name="T12" fmla="*/ 20 w 1127"/>
                  <a:gd name="T13" fmla="*/ 150 h 1700"/>
                  <a:gd name="T14" fmla="*/ 42 w 1127"/>
                  <a:gd name="T15" fmla="*/ 67 h 1700"/>
                  <a:gd name="T16" fmla="*/ 55 w 1127"/>
                  <a:gd name="T17" fmla="*/ 28 h 1700"/>
                  <a:gd name="T18" fmla="*/ 67 w 1127"/>
                  <a:gd name="T19" fmla="*/ 0 h 1700"/>
                  <a:gd name="T20" fmla="*/ 64 w 1127"/>
                  <a:gd name="T21" fmla="*/ 22 h 1700"/>
                  <a:gd name="T22" fmla="*/ 59 w 1127"/>
                  <a:gd name="T23" fmla="*/ 49 h 1700"/>
                  <a:gd name="T24" fmla="*/ 59 w 1127"/>
                  <a:gd name="T25" fmla="*/ 77 h 1700"/>
                  <a:gd name="T26" fmla="*/ 65 w 1127"/>
                  <a:gd name="T27" fmla="*/ 93 h 1700"/>
                  <a:gd name="T28" fmla="*/ 74 w 1127"/>
                  <a:gd name="T29" fmla="*/ 99 h 1700"/>
                  <a:gd name="T30" fmla="*/ 82 w 1127"/>
                  <a:gd name="T31" fmla="*/ 96 h 1700"/>
                  <a:gd name="T32" fmla="*/ 85 w 1127"/>
                  <a:gd name="T33" fmla="*/ 96 h 1700"/>
                  <a:gd name="T34" fmla="*/ 99 w 1127"/>
                  <a:gd name="T35" fmla="*/ 116 h 1700"/>
                  <a:gd name="T36" fmla="*/ 113 w 1127"/>
                  <a:gd name="T37" fmla="*/ 134 h 1700"/>
                  <a:gd name="T38" fmla="*/ 128 w 1127"/>
                  <a:gd name="T39" fmla="*/ 146 h 1700"/>
                  <a:gd name="T40" fmla="*/ 145 w 1127"/>
                  <a:gd name="T41" fmla="*/ 158 h 1700"/>
                  <a:gd name="T42" fmla="*/ 167 w 1127"/>
                  <a:gd name="T43" fmla="*/ 167 h 1700"/>
                  <a:gd name="T44" fmla="*/ 186 w 1127"/>
                  <a:gd name="T45" fmla="*/ 170 h 1700"/>
                  <a:gd name="T46" fmla="*/ 200 w 1127"/>
                  <a:gd name="T47" fmla="*/ 168 h 1700"/>
                  <a:gd name="T48" fmla="*/ 210 w 1127"/>
                  <a:gd name="T49" fmla="*/ 161 h 1700"/>
                  <a:gd name="T50" fmla="*/ 207 w 1127"/>
                  <a:gd name="T51" fmla="*/ 184 h 1700"/>
                  <a:gd name="T52" fmla="*/ 206 w 1127"/>
                  <a:gd name="T53" fmla="*/ 191 h 1700"/>
                  <a:gd name="T54" fmla="*/ 212 w 1127"/>
                  <a:gd name="T55" fmla="*/ 188 h 1700"/>
                  <a:gd name="T56" fmla="*/ 210 w 1127"/>
                  <a:gd name="T57" fmla="*/ 200 h 1700"/>
                  <a:gd name="T58" fmla="*/ 206 w 1127"/>
                  <a:gd name="T59" fmla="*/ 222 h 1700"/>
                  <a:gd name="T60" fmla="*/ 200 w 1127"/>
                  <a:gd name="T61" fmla="*/ 243 h 1700"/>
                  <a:gd name="T62" fmla="*/ 187 w 1127"/>
                  <a:gd name="T63" fmla="*/ 258 h 1700"/>
                  <a:gd name="T64" fmla="*/ 163 w 1127"/>
                  <a:gd name="T65" fmla="*/ 280 h 1700"/>
                  <a:gd name="T66" fmla="*/ 151 w 1127"/>
                  <a:gd name="T67" fmla="*/ 293 h 1700"/>
                  <a:gd name="T68" fmla="*/ 143 w 1127"/>
                  <a:gd name="T69" fmla="*/ 308 h 1700"/>
                  <a:gd name="T70" fmla="*/ 145 w 1127"/>
                  <a:gd name="T71" fmla="*/ 311 h 1700"/>
                  <a:gd name="T72" fmla="*/ 150 w 1127"/>
                  <a:gd name="T73" fmla="*/ 314 h 1700"/>
                  <a:gd name="T74" fmla="*/ 174 w 1127"/>
                  <a:gd name="T75" fmla="*/ 319 h 1700"/>
                  <a:gd name="T76" fmla="*/ 211 w 1127"/>
                  <a:gd name="T77" fmla="*/ 321 h 1700"/>
                  <a:gd name="T78" fmla="*/ 237 w 1127"/>
                  <a:gd name="T79" fmla="*/ 319 h 1700"/>
                  <a:gd name="T80" fmla="*/ 255 w 1127"/>
                  <a:gd name="T81" fmla="*/ 314 h 1700"/>
                  <a:gd name="T82" fmla="*/ 269 w 1127"/>
                  <a:gd name="T83" fmla="*/ 307 h 1700"/>
                  <a:gd name="T84" fmla="*/ 278 w 1127"/>
                  <a:gd name="T85" fmla="*/ 319 h 1700"/>
                  <a:gd name="T86" fmla="*/ 281 w 1127"/>
                  <a:gd name="T87" fmla="*/ 346 h 1700"/>
                  <a:gd name="T88" fmla="*/ 279 w 1127"/>
                  <a:gd name="T89" fmla="*/ 364 h 1700"/>
                  <a:gd name="T90" fmla="*/ 272 w 1127"/>
                  <a:gd name="T91" fmla="*/ 381 h 1700"/>
                  <a:gd name="T92" fmla="*/ 262 w 1127"/>
                  <a:gd name="T93" fmla="*/ 396 h 1700"/>
                  <a:gd name="T94" fmla="*/ 251 w 1127"/>
                  <a:gd name="T95" fmla="*/ 407 h 1700"/>
                  <a:gd name="T96" fmla="*/ 243 w 1127"/>
                  <a:gd name="T97" fmla="*/ 410 h 1700"/>
                  <a:gd name="T98" fmla="*/ 224 w 1127"/>
                  <a:gd name="T99" fmla="*/ 406 h 1700"/>
                  <a:gd name="T100" fmla="*/ 186 w 1127"/>
                  <a:gd name="T101" fmla="*/ 393 h 1700"/>
                  <a:gd name="T102" fmla="*/ 104 w 1127"/>
                  <a:gd name="T103" fmla="*/ 362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422" name="Freeform 187"/>
              <p:cNvSpPr>
                <a:spLocks noChangeAspect="1"/>
              </p:cNvSpPr>
              <p:nvPr/>
            </p:nvSpPr>
            <p:spPr bwMode="auto">
              <a:xfrm>
                <a:off x="4594" y="6560"/>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423" name="Freeform 188"/>
              <p:cNvSpPr>
                <a:spLocks noChangeAspect="1"/>
              </p:cNvSpPr>
              <p:nvPr/>
            </p:nvSpPr>
            <p:spPr bwMode="auto">
              <a:xfrm>
                <a:off x="5139" y="6942"/>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424" name="Freeform 189"/>
              <p:cNvSpPr>
                <a:spLocks noChangeAspect="1"/>
              </p:cNvSpPr>
              <p:nvPr/>
            </p:nvSpPr>
            <p:spPr bwMode="auto">
              <a:xfrm>
                <a:off x="5369" y="7404"/>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425" name="Freeform 190"/>
              <p:cNvSpPr>
                <a:spLocks noChangeAspect="1"/>
              </p:cNvSpPr>
              <p:nvPr/>
            </p:nvSpPr>
            <p:spPr bwMode="auto">
              <a:xfrm>
                <a:off x="5222" y="7449"/>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426" name="Freeform 191"/>
              <p:cNvSpPr>
                <a:spLocks noChangeAspect="1"/>
              </p:cNvSpPr>
              <p:nvPr/>
            </p:nvSpPr>
            <p:spPr bwMode="auto">
              <a:xfrm>
                <a:off x="5271" y="6386"/>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427" name="Freeform 192"/>
              <p:cNvSpPr>
                <a:spLocks noChangeAspect="1"/>
              </p:cNvSpPr>
              <p:nvPr/>
            </p:nvSpPr>
            <p:spPr bwMode="auto">
              <a:xfrm>
                <a:off x="5325" y="6120"/>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428" name="Freeform 193"/>
              <p:cNvSpPr>
                <a:spLocks noChangeAspect="1"/>
              </p:cNvSpPr>
              <p:nvPr/>
            </p:nvSpPr>
            <p:spPr bwMode="auto">
              <a:xfrm>
                <a:off x="5300" y="6182"/>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429" name="Freeform 194"/>
              <p:cNvSpPr>
                <a:spLocks noChangeAspect="1"/>
              </p:cNvSpPr>
              <p:nvPr/>
            </p:nvSpPr>
            <p:spPr bwMode="auto">
              <a:xfrm>
                <a:off x="5330" y="6385"/>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430" name="Freeform 195"/>
              <p:cNvSpPr>
                <a:spLocks noChangeAspect="1"/>
              </p:cNvSpPr>
              <p:nvPr/>
            </p:nvSpPr>
            <p:spPr bwMode="auto">
              <a:xfrm>
                <a:off x="5401" y="6246"/>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431" name="Freeform 196"/>
              <p:cNvSpPr>
                <a:spLocks noChangeAspect="1"/>
              </p:cNvSpPr>
              <p:nvPr/>
            </p:nvSpPr>
            <p:spPr bwMode="auto">
              <a:xfrm>
                <a:off x="5314" y="6254"/>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432" name="Freeform 197"/>
              <p:cNvSpPr>
                <a:spLocks noChangeAspect="1"/>
              </p:cNvSpPr>
              <p:nvPr/>
            </p:nvSpPr>
            <p:spPr bwMode="auto">
              <a:xfrm>
                <a:off x="5358" y="6271"/>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433" name="Freeform 198"/>
              <p:cNvSpPr>
                <a:spLocks noChangeAspect="1"/>
              </p:cNvSpPr>
              <p:nvPr/>
            </p:nvSpPr>
            <p:spPr bwMode="auto">
              <a:xfrm>
                <a:off x="5347" y="5978"/>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434" name="Freeform 199"/>
              <p:cNvSpPr>
                <a:spLocks noChangeAspect="1"/>
              </p:cNvSpPr>
              <p:nvPr/>
            </p:nvSpPr>
            <p:spPr bwMode="auto">
              <a:xfrm>
                <a:off x="5352" y="5995"/>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435" name="Freeform 200"/>
              <p:cNvSpPr>
                <a:spLocks noChangeAspect="1"/>
              </p:cNvSpPr>
              <p:nvPr/>
            </p:nvSpPr>
            <p:spPr bwMode="auto">
              <a:xfrm>
                <a:off x="5612" y="6232"/>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436" name="Freeform 201"/>
              <p:cNvSpPr>
                <a:spLocks noChangeAspect="1"/>
              </p:cNvSpPr>
              <p:nvPr/>
            </p:nvSpPr>
            <p:spPr bwMode="auto">
              <a:xfrm>
                <a:off x="5630" y="6252"/>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437" name="Freeform 202"/>
              <p:cNvSpPr>
                <a:spLocks noChangeAspect="1"/>
              </p:cNvSpPr>
              <p:nvPr/>
            </p:nvSpPr>
            <p:spPr bwMode="auto">
              <a:xfrm>
                <a:off x="5613" y="6332"/>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438" name="Freeform 203"/>
              <p:cNvSpPr>
                <a:spLocks noChangeAspect="1"/>
              </p:cNvSpPr>
              <p:nvPr/>
            </p:nvSpPr>
            <p:spPr bwMode="auto">
              <a:xfrm>
                <a:off x="5653" y="6262"/>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439" name="Freeform 204"/>
              <p:cNvSpPr>
                <a:spLocks noChangeAspect="1"/>
              </p:cNvSpPr>
              <p:nvPr/>
            </p:nvSpPr>
            <p:spPr bwMode="auto">
              <a:xfrm>
                <a:off x="5672" y="6238"/>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440" name="Freeform 205"/>
              <p:cNvSpPr>
                <a:spLocks noChangeAspect="1"/>
              </p:cNvSpPr>
              <p:nvPr/>
            </p:nvSpPr>
            <p:spPr bwMode="auto">
              <a:xfrm>
                <a:off x="5324" y="6140"/>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441" name="Freeform 206"/>
              <p:cNvSpPr>
                <a:spLocks noChangeAspect="1"/>
              </p:cNvSpPr>
              <p:nvPr/>
            </p:nvSpPr>
            <p:spPr bwMode="auto">
              <a:xfrm>
                <a:off x="5331" y="6159"/>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442" name="Freeform 207"/>
              <p:cNvSpPr>
                <a:spLocks noChangeAspect="1"/>
              </p:cNvSpPr>
              <p:nvPr/>
            </p:nvSpPr>
            <p:spPr bwMode="auto">
              <a:xfrm>
                <a:off x="5391" y="6160"/>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443" name="Freeform 208"/>
              <p:cNvSpPr>
                <a:spLocks noChangeAspect="1"/>
              </p:cNvSpPr>
              <p:nvPr/>
            </p:nvSpPr>
            <p:spPr bwMode="auto">
              <a:xfrm>
                <a:off x="5344" y="6090"/>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444" name="Freeform 209"/>
              <p:cNvSpPr>
                <a:spLocks noChangeAspect="1"/>
              </p:cNvSpPr>
              <p:nvPr/>
            </p:nvSpPr>
            <p:spPr bwMode="auto">
              <a:xfrm>
                <a:off x="5465" y="6294"/>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445" name="Freeform 210"/>
              <p:cNvSpPr>
                <a:spLocks noChangeAspect="1"/>
              </p:cNvSpPr>
              <p:nvPr/>
            </p:nvSpPr>
            <p:spPr bwMode="auto">
              <a:xfrm>
                <a:off x="5645" y="6282"/>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446" name="Freeform 211"/>
              <p:cNvSpPr>
                <a:spLocks noChangeAspect="1"/>
              </p:cNvSpPr>
              <p:nvPr/>
            </p:nvSpPr>
            <p:spPr bwMode="auto">
              <a:xfrm>
                <a:off x="5081" y="7485"/>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447" name="Freeform 212"/>
              <p:cNvSpPr>
                <a:spLocks noChangeAspect="1"/>
              </p:cNvSpPr>
              <p:nvPr/>
            </p:nvSpPr>
            <p:spPr bwMode="auto">
              <a:xfrm>
                <a:off x="5224" y="7362"/>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448" name="Freeform 213"/>
              <p:cNvSpPr>
                <a:spLocks noChangeAspect="1"/>
              </p:cNvSpPr>
              <p:nvPr/>
            </p:nvSpPr>
            <p:spPr bwMode="auto">
              <a:xfrm>
                <a:off x="5347" y="7753"/>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449" name="Freeform 214"/>
              <p:cNvSpPr>
                <a:spLocks noChangeAspect="1"/>
              </p:cNvSpPr>
              <p:nvPr/>
            </p:nvSpPr>
            <p:spPr bwMode="auto">
              <a:xfrm>
                <a:off x="5407" y="7772"/>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450" name="Freeform 215"/>
              <p:cNvSpPr>
                <a:spLocks noChangeAspect="1"/>
              </p:cNvSpPr>
              <p:nvPr/>
            </p:nvSpPr>
            <p:spPr bwMode="auto">
              <a:xfrm>
                <a:off x="5116" y="7465"/>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451" name="Freeform 216"/>
              <p:cNvSpPr>
                <a:spLocks noChangeAspect="1"/>
              </p:cNvSpPr>
              <p:nvPr/>
            </p:nvSpPr>
            <p:spPr bwMode="auto">
              <a:xfrm>
                <a:off x="5116" y="7465"/>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452" name="Freeform 217"/>
              <p:cNvSpPr>
                <a:spLocks noChangeAspect="1"/>
              </p:cNvSpPr>
              <p:nvPr/>
            </p:nvSpPr>
            <p:spPr bwMode="auto">
              <a:xfrm>
                <a:off x="5764" y="7665"/>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453" name="Freeform 218"/>
              <p:cNvSpPr>
                <a:spLocks noChangeAspect="1"/>
              </p:cNvSpPr>
              <p:nvPr/>
            </p:nvSpPr>
            <p:spPr bwMode="auto">
              <a:xfrm>
                <a:off x="5321" y="7652"/>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454" name="Freeform 219"/>
              <p:cNvSpPr>
                <a:spLocks noChangeAspect="1"/>
              </p:cNvSpPr>
              <p:nvPr/>
            </p:nvSpPr>
            <p:spPr bwMode="auto">
              <a:xfrm>
                <a:off x="5126" y="7628"/>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455" name="Freeform 220"/>
              <p:cNvSpPr>
                <a:spLocks noChangeAspect="1"/>
              </p:cNvSpPr>
              <p:nvPr/>
            </p:nvSpPr>
            <p:spPr bwMode="auto">
              <a:xfrm>
                <a:off x="5188" y="7648"/>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456" name="Freeform 221"/>
              <p:cNvSpPr>
                <a:spLocks noChangeAspect="1"/>
              </p:cNvSpPr>
              <p:nvPr/>
            </p:nvSpPr>
            <p:spPr bwMode="auto">
              <a:xfrm>
                <a:off x="5379" y="7611"/>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457" name="Freeform 222"/>
              <p:cNvSpPr>
                <a:spLocks noChangeAspect="1"/>
              </p:cNvSpPr>
              <p:nvPr/>
            </p:nvSpPr>
            <p:spPr bwMode="auto">
              <a:xfrm>
                <a:off x="5776" y="8697"/>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458" name="Freeform 223"/>
              <p:cNvSpPr>
                <a:spLocks noChangeAspect="1"/>
              </p:cNvSpPr>
              <p:nvPr/>
            </p:nvSpPr>
            <p:spPr bwMode="auto">
              <a:xfrm>
                <a:off x="5002" y="9969"/>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459" name="Freeform 224"/>
              <p:cNvSpPr>
                <a:spLocks noChangeAspect="1"/>
              </p:cNvSpPr>
              <p:nvPr/>
            </p:nvSpPr>
            <p:spPr bwMode="auto">
              <a:xfrm>
                <a:off x="5115" y="9982"/>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460" name="Freeform 225"/>
              <p:cNvSpPr>
                <a:spLocks noChangeAspect="1"/>
              </p:cNvSpPr>
              <p:nvPr/>
            </p:nvSpPr>
            <p:spPr bwMode="auto">
              <a:xfrm>
                <a:off x="6163" y="9927"/>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461" name="Freeform 226"/>
              <p:cNvSpPr>
                <a:spLocks noChangeAspect="1"/>
              </p:cNvSpPr>
              <p:nvPr/>
            </p:nvSpPr>
            <p:spPr bwMode="auto">
              <a:xfrm>
                <a:off x="4845" y="9760"/>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462" name="Freeform 227"/>
              <p:cNvSpPr>
                <a:spLocks noChangeAspect="1"/>
              </p:cNvSpPr>
              <p:nvPr/>
            </p:nvSpPr>
            <p:spPr bwMode="auto">
              <a:xfrm>
                <a:off x="4930" y="9693"/>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463" name="Freeform 228"/>
              <p:cNvSpPr>
                <a:spLocks noChangeAspect="1"/>
              </p:cNvSpPr>
              <p:nvPr/>
            </p:nvSpPr>
            <p:spPr bwMode="auto">
              <a:xfrm>
                <a:off x="5423" y="6208"/>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464" name="Freeform 229"/>
              <p:cNvSpPr>
                <a:spLocks noChangeAspect="1"/>
              </p:cNvSpPr>
              <p:nvPr/>
            </p:nvSpPr>
            <p:spPr bwMode="auto">
              <a:xfrm>
                <a:off x="5341" y="6174"/>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nvGrpSpPr>
              <p:cNvPr id="22" name="Group 230"/>
              <p:cNvGrpSpPr>
                <a:grpSpLocks noChangeAspect="1"/>
              </p:cNvGrpSpPr>
              <p:nvPr/>
            </p:nvGrpSpPr>
            <p:grpSpPr bwMode="auto">
              <a:xfrm rot="7302908">
                <a:off x="4244" y="5790"/>
                <a:ext cx="584" cy="838"/>
                <a:chOff x="6997" y="9337"/>
                <a:chExt cx="577" cy="877"/>
              </a:xfrm>
            </p:grpSpPr>
            <p:sp>
              <p:nvSpPr>
                <p:cNvPr id="9468" name="Freeform 231"/>
                <p:cNvSpPr>
                  <a:spLocks noChangeAspect="1"/>
                </p:cNvSpPr>
                <p:nvPr/>
              </p:nvSpPr>
              <p:spPr bwMode="auto">
                <a:xfrm>
                  <a:off x="6997" y="9337"/>
                  <a:ext cx="577" cy="877"/>
                </a:xfrm>
                <a:custGeom>
                  <a:avLst/>
                  <a:gdLst>
                    <a:gd name="T0" fmla="*/ 387 w 577"/>
                    <a:gd name="T1" fmla="*/ 0 h 877"/>
                    <a:gd name="T2" fmla="*/ 275 w 577"/>
                    <a:gd name="T3" fmla="*/ 209 h 877"/>
                    <a:gd name="T4" fmla="*/ 242 w 577"/>
                    <a:gd name="T5" fmla="*/ 281 h 877"/>
                    <a:gd name="T6" fmla="*/ 196 w 577"/>
                    <a:gd name="T7" fmla="*/ 380 h 877"/>
                    <a:gd name="T8" fmla="*/ 170 w 577"/>
                    <a:gd name="T9" fmla="*/ 419 h 877"/>
                    <a:gd name="T10" fmla="*/ 151 w 577"/>
                    <a:gd name="T11" fmla="*/ 458 h 877"/>
                    <a:gd name="T12" fmla="*/ 118 w 577"/>
                    <a:gd name="T13" fmla="*/ 504 h 877"/>
                    <a:gd name="T14" fmla="*/ 105 w 577"/>
                    <a:gd name="T15" fmla="*/ 530 h 877"/>
                    <a:gd name="T16" fmla="*/ 65 w 577"/>
                    <a:gd name="T17" fmla="*/ 582 h 877"/>
                    <a:gd name="T18" fmla="*/ 13 w 577"/>
                    <a:gd name="T19" fmla="*/ 635 h 877"/>
                    <a:gd name="T20" fmla="*/ 6 w 577"/>
                    <a:gd name="T21" fmla="*/ 648 h 877"/>
                    <a:gd name="T22" fmla="*/ 0 w 577"/>
                    <a:gd name="T23" fmla="*/ 674 h 877"/>
                    <a:gd name="T24" fmla="*/ 13 w 577"/>
                    <a:gd name="T25" fmla="*/ 720 h 877"/>
                    <a:gd name="T26" fmla="*/ 6 w 577"/>
                    <a:gd name="T27" fmla="*/ 779 h 877"/>
                    <a:gd name="T28" fmla="*/ 6 w 577"/>
                    <a:gd name="T29" fmla="*/ 818 h 877"/>
                    <a:gd name="T30" fmla="*/ 13 w 577"/>
                    <a:gd name="T31" fmla="*/ 844 h 877"/>
                    <a:gd name="T32" fmla="*/ 46 w 577"/>
                    <a:gd name="T33" fmla="*/ 877 h 877"/>
                    <a:gd name="T34" fmla="*/ 52 w 577"/>
                    <a:gd name="T35" fmla="*/ 870 h 877"/>
                    <a:gd name="T36" fmla="*/ 52 w 577"/>
                    <a:gd name="T37" fmla="*/ 831 h 877"/>
                    <a:gd name="T38" fmla="*/ 52 w 577"/>
                    <a:gd name="T39" fmla="*/ 805 h 877"/>
                    <a:gd name="T40" fmla="*/ 59 w 577"/>
                    <a:gd name="T41" fmla="*/ 785 h 877"/>
                    <a:gd name="T42" fmla="*/ 65 w 577"/>
                    <a:gd name="T43" fmla="*/ 798 h 877"/>
                    <a:gd name="T44" fmla="*/ 65 w 577"/>
                    <a:gd name="T45" fmla="*/ 851 h 877"/>
                    <a:gd name="T46" fmla="*/ 79 w 577"/>
                    <a:gd name="T47" fmla="*/ 870 h 877"/>
                    <a:gd name="T48" fmla="*/ 98 w 577"/>
                    <a:gd name="T49" fmla="*/ 877 h 877"/>
                    <a:gd name="T50" fmla="*/ 105 w 577"/>
                    <a:gd name="T51" fmla="*/ 870 h 877"/>
                    <a:gd name="T52" fmla="*/ 111 w 577"/>
                    <a:gd name="T53" fmla="*/ 812 h 877"/>
                    <a:gd name="T54" fmla="*/ 157 w 577"/>
                    <a:gd name="T55" fmla="*/ 740 h 877"/>
                    <a:gd name="T56" fmla="*/ 151 w 577"/>
                    <a:gd name="T57" fmla="*/ 779 h 877"/>
                    <a:gd name="T58" fmla="*/ 144 w 577"/>
                    <a:gd name="T59" fmla="*/ 838 h 877"/>
                    <a:gd name="T60" fmla="*/ 151 w 577"/>
                    <a:gd name="T61" fmla="*/ 844 h 877"/>
                    <a:gd name="T62" fmla="*/ 177 w 577"/>
                    <a:gd name="T63" fmla="*/ 831 h 877"/>
                    <a:gd name="T64" fmla="*/ 183 w 577"/>
                    <a:gd name="T65" fmla="*/ 818 h 877"/>
                    <a:gd name="T66" fmla="*/ 229 w 577"/>
                    <a:gd name="T67" fmla="*/ 726 h 877"/>
                    <a:gd name="T68" fmla="*/ 242 w 577"/>
                    <a:gd name="T69" fmla="*/ 713 h 877"/>
                    <a:gd name="T70" fmla="*/ 269 w 577"/>
                    <a:gd name="T71" fmla="*/ 654 h 877"/>
                    <a:gd name="T72" fmla="*/ 269 w 577"/>
                    <a:gd name="T73" fmla="*/ 615 h 877"/>
                    <a:gd name="T74" fmla="*/ 275 w 577"/>
                    <a:gd name="T75" fmla="*/ 556 h 877"/>
                    <a:gd name="T76" fmla="*/ 275 w 577"/>
                    <a:gd name="T77" fmla="*/ 537 h 877"/>
                    <a:gd name="T78" fmla="*/ 282 w 577"/>
                    <a:gd name="T79" fmla="*/ 510 h 877"/>
                    <a:gd name="T80" fmla="*/ 380 w 577"/>
                    <a:gd name="T81" fmla="*/ 360 h 877"/>
                    <a:gd name="T82" fmla="*/ 452 w 577"/>
                    <a:gd name="T83" fmla="*/ 294 h 877"/>
                    <a:gd name="T84" fmla="*/ 518 w 577"/>
                    <a:gd name="T85" fmla="*/ 236 h 877"/>
                    <a:gd name="T86" fmla="*/ 577 w 577"/>
                    <a:gd name="T87" fmla="*/ 150 h 877"/>
                    <a:gd name="T88" fmla="*/ 387 w 577"/>
                    <a:gd name="T89" fmla="*/ 0 h 8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7"/>
                    <a:gd name="T136" fmla="*/ 0 h 877"/>
                    <a:gd name="T137" fmla="*/ 577 w 577"/>
                    <a:gd name="T138" fmla="*/ 877 h 8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7" h="877">
                      <a:moveTo>
                        <a:pt x="387" y="0"/>
                      </a:moveTo>
                      <a:lnTo>
                        <a:pt x="387" y="0"/>
                      </a:lnTo>
                      <a:lnTo>
                        <a:pt x="328" y="111"/>
                      </a:lnTo>
                      <a:lnTo>
                        <a:pt x="275" y="209"/>
                      </a:lnTo>
                      <a:lnTo>
                        <a:pt x="242" y="281"/>
                      </a:lnTo>
                      <a:lnTo>
                        <a:pt x="210" y="360"/>
                      </a:lnTo>
                      <a:lnTo>
                        <a:pt x="196" y="380"/>
                      </a:lnTo>
                      <a:lnTo>
                        <a:pt x="170" y="419"/>
                      </a:lnTo>
                      <a:lnTo>
                        <a:pt x="151" y="458"/>
                      </a:lnTo>
                      <a:lnTo>
                        <a:pt x="138" y="478"/>
                      </a:lnTo>
                      <a:lnTo>
                        <a:pt x="118" y="504"/>
                      </a:lnTo>
                      <a:lnTo>
                        <a:pt x="105" y="530"/>
                      </a:lnTo>
                      <a:lnTo>
                        <a:pt x="65" y="582"/>
                      </a:lnTo>
                      <a:lnTo>
                        <a:pt x="26" y="622"/>
                      </a:lnTo>
                      <a:lnTo>
                        <a:pt x="13" y="635"/>
                      </a:lnTo>
                      <a:lnTo>
                        <a:pt x="6" y="648"/>
                      </a:lnTo>
                      <a:lnTo>
                        <a:pt x="0" y="674"/>
                      </a:lnTo>
                      <a:lnTo>
                        <a:pt x="13" y="720"/>
                      </a:lnTo>
                      <a:lnTo>
                        <a:pt x="13" y="740"/>
                      </a:lnTo>
                      <a:lnTo>
                        <a:pt x="6" y="779"/>
                      </a:lnTo>
                      <a:lnTo>
                        <a:pt x="6" y="818"/>
                      </a:lnTo>
                      <a:lnTo>
                        <a:pt x="13" y="844"/>
                      </a:lnTo>
                      <a:lnTo>
                        <a:pt x="26" y="864"/>
                      </a:lnTo>
                      <a:lnTo>
                        <a:pt x="46" y="877"/>
                      </a:lnTo>
                      <a:lnTo>
                        <a:pt x="52" y="870"/>
                      </a:lnTo>
                      <a:lnTo>
                        <a:pt x="52" y="857"/>
                      </a:lnTo>
                      <a:lnTo>
                        <a:pt x="52" y="831"/>
                      </a:lnTo>
                      <a:lnTo>
                        <a:pt x="52" y="805"/>
                      </a:lnTo>
                      <a:lnTo>
                        <a:pt x="59" y="785"/>
                      </a:lnTo>
                      <a:lnTo>
                        <a:pt x="65" y="798"/>
                      </a:lnTo>
                      <a:lnTo>
                        <a:pt x="65" y="851"/>
                      </a:lnTo>
                      <a:lnTo>
                        <a:pt x="79" y="870"/>
                      </a:lnTo>
                      <a:lnTo>
                        <a:pt x="92" y="877"/>
                      </a:lnTo>
                      <a:lnTo>
                        <a:pt x="98" y="877"/>
                      </a:lnTo>
                      <a:lnTo>
                        <a:pt x="105" y="870"/>
                      </a:lnTo>
                      <a:lnTo>
                        <a:pt x="111" y="844"/>
                      </a:lnTo>
                      <a:lnTo>
                        <a:pt x="111" y="812"/>
                      </a:lnTo>
                      <a:lnTo>
                        <a:pt x="131" y="766"/>
                      </a:lnTo>
                      <a:lnTo>
                        <a:pt x="157" y="740"/>
                      </a:lnTo>
                      <a:lnTo>
                        <a:pt x="151" y="779"/>
                      </a:lnTo>
                      <a:lnTo>
                        <a:pt x="144" y="838"/>
                      </a:lnTo>
                      <a:lnTo>
                        <a:pt x="151" y="844"/>
                      </a:lnTo>
                      <a:lnTo>
                        <a:pt x="164" y="844"/>
                      </a:lnTo>
                      <a:lnTo>
                        <a:pt x="177" y="831"/>
                      </a:lnTo>
                      <a:lnTo>
                        <a:pt x="183" y="818"/>
                      </a:lnTo>
                      <a:lnTo>
                        <a:pt x="210" y="766"/>
                      </a:lnTo>
                      <a:lnTo>
                        <a:pt x="229" y="726"/>
                      </a:lnTo>
                      <a:lnTo>
                        <a:pt x="242" y="713"/>
                      </a:lnTo>
                      <a:lnTo>
                        <a:pt x="255" y="687"/>
                      </a:lnTo>
                      <a:lnTo>
                        <a:pt x="269" y="654"/>
                      </a:lnTo>
                      <a:lnTo>
                        <a:pt x="269" y="615"/>
                      </a:lnTo>
                      <a:lnTo>
                        <a:pt x="275" y="576"/>
                      </a:lnTo>
                      <a:lnTo>
                        <a:pt x="275" y="556"/>
                      </a:lnTo>
                      <a:lnTo>
                        <a:pt x="275" y="537"/>
                      </a:lnTo>
                      <a:lnTo>
                        <a:pt x="282" y="510"/>
                      </a:lnTo>
                      <a:lnTo>
                        <a:pt x="328" y="432"/>
                      </a:lnTo>
                      <a:lnTo>
                        <a:pt x="380" y="360"/>
                      </a:lnTo>
                      <a:lnTo>
                        <a:pt x="413" y="327"/>
                      </a:lnTo>
                      <a:lnTo>
                        <a:pt x="452" y="294"/>
                      </a:lnTo>
                      <a:lnTo>
                        <a:pt x="518" y="236"/>
                      </a:lnTo>
                      <a:lnTo>
                        <a:pt x="557" y="183"/>
                      </a:lnTo>
                      <a:lnTo>
                        <a:pt x="577" y="150"/>
                      </a:lnTo>
                      <a:lnTo>
                        <a:pt x="577" y="144"/>
                      </a:lnTo>
                      <a:lnTo>
                        <a:pt x="387" y="0"/>
                      </a:lnTo>
                      <a:close/>
                    </a:path>
                  </a:pathLst>
                </a:custGeom>
                <a:solidFill>
                  <a:srgbClr val="969696"/>
                </a:solidFill>
                <a:ln w="9525">
                  <a:noFill/>
                  <a:round/>
                  <a:headEnd/>
                  <a:tailEnd/>
                </a:ln>
              </p:spPr>
              <p:txBody>
                <a:bodyPr/>
                <a:lstStyle/>
                <a:p>
                  <a:endParaRPr lang="fr-FR"/>
                </a:p>
              </p:txBody>
            </p:sp>
            <p:sp>
              <p:nvSpPr>
                <p:cNvPr id="9469" name="Freeform 232"/>
                <p:cNvSpPr>
                  <a:spLocks noChangeAspect="1"/>
                </p:cNvSpPr>
                <p:nvPr/>
              </p:nvSpPr>
              <p:spPr bwMode="auto">
                <a:xfrm>
                  <a:off x="7121" y="9749"/>
                  <a:ext cx="171" cy="151"/>
                </a:xfrm>
                <a:custGeom>
                  <a:avLst/>
                  <a:gdLst>
                    <a:gd name="T0" fmla="*/ 53 w 171"/>
                    <a:gd name="T1" fmla="*/ 0 h 151"/>
                    <a:gd name="T2" fmla="*/ 53 w 171"/>
                    <a:gd name="T3" fmla="*/ 0 h 151"/>
                    <a:gd name="T4" fmla="*/ 27 w 171"/>
                    <a:gd name="T5" fmla="*/ 46 h 151"/>
                    <a:gd name="T6" fmla="*/ 27 w 171"/>
                    <a:gd name="T7" fmla="*/ 46 h 151"/>
                    <a:gd name="T8" fmla="*/ 0 w 171"/>
                    <a:gd name="T9" fmla="*/ 85 h 151"/>
                    <a:gd name="T10" fmla="*/ 0 w 171"/>
                    <a:gd name="T11" fmla="*/ 85 h 151"/>
                    <a:gd name="T12" fmla="*/ 66 w 171"/>
                    <a:gd name="T13" fmla="*/ 118 h 151"/>
                    <a:gd name="T14" fmla="*/ 99 w 171"/>
                    <a:gd name="T15" fmla="*/ 138 h 151"/>
                    <a:gd name="T16" fmla="*/ 131 w 171"/>
                    <a:gd name="T17" fmla="*/ 151 h 151"/>
                    <a:gd name="T18" fmla="*/ 131 w 171"/>
                    <a:gd name="T19" fmla="*/ 151 h 151"/>
                    <a:gd name="T20" fmla="*/ 151 w 171"/>
                    <a:gd name="T21" fmla="*/ 151 h 151"/>
                    <a:gd name="T22" fmla="*/ 151 w 171"/>
                    <a:gd name="T23" fmla="*/ 151 h 151"/>
                    <a:gd name="T24" fmla="*/ 151 w 171"/>
                    <a:gd name="T25" fmla="*/ 144 h 151"/>
                    <a:gd name="T26" fmla="*/ 151 w 171"/>
                    <a:gd name="T27" fmla="*/ 144 h 151"/>
                    <a:gd name="T28" fmla="*/ 151 w 171"/>
                    <a:gd name="T29" fmla="*/ 125 h 151"/>
                    <a:gd name="T30" fmla="*/ 158 w 171"/>
                    <a:gd name="T31" fmla="*/ 98 h 151"/>
                    <a:gd name="T32" fmla="*/ 158 w 171"/>
                    <a:gd name="T33" fmla="*/ 98 h 151"/>
                    <a:gd name="T34" fmla="*/ 171 w 171"/>
                    <a:gd name="T35" fmla="*/ 79 h 151"/>
                    <a:gd name="T36" fmla="*/ 171 w 171"/>
                    <a:gd name="T37" fmla="*/ 79 h 151"/>
                    <a:gd name="T38" fmla="*/ 125 w 171"/>
                    <a:gd name="T39" fmla="*/ 59 h 151"/>
                    <a:gd name="T40" fmla="*/ 86 w 171"/>
                    <a:gd name="T41" fmla="*/ 33 h 151"/>
                    <a:gd name="T42" fmla="*/ 86 w 171"/>
                    <a:gd name="T43" fmla="*/ 33 h 151"/>
                    <a:gd name="T44" fmla="*/ 53 w 171"/>
                    <a:gd name="T45" fmla="*/ 0 h 151"/>
                    <a:gd name="T46" fmla="*/ 53 w 171"/>
                    <a:gd name="T47" fmla="*/ 0 h 1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1"/>
                    <a:gd name="T73" fmla="*/ 0 h 151"/>
                    <a:gd name="T74" fmla="*/ 171 w 171"/>
                    <a:gd name="T75" fmla="*/ 151 h 1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1" h="151">
                      <a:moveTo>
                        <a:pt x="53" y="0"/>
                      </a:moveTo>
                      <a:lnTo>
                        <a:pt x="53" y="0"/>
                      </a:lnTo>
                      <a:lnTo>
                        <a:pt x="27" y="46"/>
                      </a:lnTo>
                      <a:lnTo>
                        <a:pt x="0" y="85"/>
                      </a:lnTo>
                      <a:lnTo>
                        <a:pt x="66" y="118"/>
                      </a:lnTo>
                      <a:lnTo>
                        <a:pt x="99" y="138"/>
                      </a:lnTo>
                      <a:lnTo>
                        <a:pt x="131" y="151"/>
                      </a:lnTo>
                      <a:lnTo>
                        <a:pt x="151" y="151"/>
                      </a:lnTo>
                      <a:lnTo>
                        <a:pt x="151" y="144"/>
                      </a:lnTo>
                      <a:lnTo>
                        <a:pt x="151" y="125"/>
                      </a:lnTo>
                      <a:lnTo>
                        <a:pt x="158" y="98"/>
                      </a:lnTo>
                      <a:lnTo>
                        <a:pt x="171" y="79"/>
                      </a:lnTo>
                      <a:lnTo>
                        <a:pt x="125" y="59"/>
                      </a:lnTo>
                      <a:lnTo>
                        <a:pt x="86" y="33"/>
                      </a:lnTo>
                      <a:lnTo>
                        <a:pt x="53" y="0"/>
                      </a:lnTo>
                      <a:close/>
                    </a:path>
                  </a:pathLst>
                </a:custGeom>
                <a:solidFill>
                  <a:srgbClr val="969696"/>
                </a:solidFill>
                <a:ln w="9525">
                  <a:noFill/>
                  <a:round/>
                  <a:headEnd/>
                  <a:tailEnd/>
                </a:ln>
              </p:spPr>
              <p:txBody>
                <a:bodyPr/>
                <a:lstStyle/>
                <a:p>
                  <a:endParaRPr lang="fr-FR"/>
                </a:p>
              </p:txBody>
            </p:sp>
            <p:sp>
              <p:nvSpPr>
                <p:cNvPr id="9470" name="Freeform 233"/>
                <p:cNvSpPr>
                  <a:spLocks noChangeAspect="1" noEditPoints="1"/>
                </p:cNvSpPr>
                <p:nvPr/>
              </p:nvSpPr>
              <p:spPr bwMode="auto">
                <a:xfrm>
                  <a:off x="6997" y="10005"/>
                  <a:ext cx="242" cy="209"/>
                </a:xfrm>
                <a:custGeom>
                  <a:avLst/>
                  <a:gdLst>
                    <a:gd name="T0" fmla="*/ 6 w 242"/>
                    <a:gd name="T1" fmla="*/ 0 h 209"/>
                    <a:gd name="T2" fmla="*/ 6 w 242"/>
                    <a:gd name="T3" fmla="*/ 13 h 209"/>
                    <a:gd name="T4" fmla="*/ 13 w 242"/>
                    <a:gd name="T5" fmla="*/ 52 h 209"/>
                    <a:gd name="T6" fmla="*/ 6 w 242"/>
                    <a:gd name="T7" fmla="*/ 111 h 209"/>
                    <a:gd name="T8" fmla="*/ 6 w 242"/>
                    <a:gd name="T9" fmla="*/ 150 h 209"/>
                    <a:gd name="T10" fmla="*/ 13 w 242"/>
                    <a:gd name="T11" fmla="*/ 176 h 209"/>
                    <a:gd name="T12" fmla="*/ 46 w 242"/>
                    <a:gd name="T13" fmla="*/ 209 h 209"/>
                    <a:gd name="T14" fmla="*/ 52 w 242"/>
                    <a:gd name="T15" fmla="*/ 202 h 209"/>
                    <a:gd name="T16" fmla="*/ 52 w 242"/>
                    <a:gd name="T17" fmla="*/ 163 h 209"/>
                    <a:gd name="T18" fmla="*/ 52 w 242"/>
                    <a:gd name="T19" fmla="*/ 144 h 209"/>
                    <a:gd name="T20" fmla="*/ 52 w 242"/>
                    <a:gd name="T21" fmla="*/ 117 h 209"/>
                    <a:gd name="T22" fmla="*/ 20 w 242"/>
                    <a:gd name="T23" fmla="*/ 98 h 209"/>
                    <a:gd name="T24" fmla="*/ 20 w 242"/>
                    <a:gd name="T25" fmla="*/ 58 h 209"/>
                    <a:gd name="T26" fmla="*/ 20 w 242"/>
                    <a:gd name="T27" fmla="*/ 32 h 209"/>
                    <a:gd name="T28" fmla="*/ 6 w 242"/>
                    <a:gd name="T29" fmla="*/ 6 h 209"/>
                    <a:gd name="T30" fmla="*/ 6 w 242"/>
                    <a:gd name="T31" fmla="*/ 0 h 209"/>
                    <a:gd name="T32" fmla="*/ 59 w 242"/>
                    <a:gd name="T33" fmla="*/ 117 h 209"/>
                    <a:gd name="T34" fmla="*/ 65 w 242"/>
                    <a:gd name="T35" fmla="*/ 130 h 209"/>
                    <a:gd name="T36" fmla="*/ 65 w 242"/>
                    <a:gd name="T37" fmla="*/ 183 h 209"/>
                    <a:gd name="T38" fmla="*/ 92 w 242"/>
                    <a:gd name="T39" fmla="*/ 209 h 209"/>
                    <a:gd name="T40" fmla="*/ 98 w 242"/>
                    <a:gd name="T41" fmla="*/ 209 h 209"/>
                    <a:gd name="T42" fmla="*/ 111 w 242"/>
                    <a:gd name="T43" fmla="*/ 176 h 209"/>
                    <a:gd name="T44" fmla="*/ 131 w 242"/>
                    <a:gd name="T45" fmla="*/ 98 h 209"/>
                    <a:gd name="T46" fmla="*/ 157 w 242"/>
                    <a:gd name="T47" fmla="*/ 72 h 209"/>
                    <a:gd name="T48" fmla="*/ 151 w 242"/>
                    <a:gd name="T49" fmla="*/ 111 h 209"/>
                    <a:gd name="T50" fmla="*/ 144 w 242"/>
                    <a:gd name="T51" fmla="*/ 170 h 209"/>
                    <a:gd name="T52" fmla="*/ 164 w 242"/>
                    <a:gd name="T53" fmla="*/ 176 h 209"/>
                    <a:gd name="T54" fmla="*/ 183 w 242"/>
                    <a:gd name="T55" fmla="*/ 150 h 209"/>
                    <a:gd name="T56" fmla="*/ 210 w 242"/>
                    <a:gd name="T57" fmla="*/ 98 h 209"/>
                    <a:gd name="T58" fmla="*/ 229 w 242"/>
                    <a:gd name="T59" fmla="*/ 58 h 209"/>
                    <a:gd name="T60" fmla="*/ 242 w 242"/>
                    <a:gd name="T61" fmla="*/ 45 h 209"/>
                    <a:gd name="T62" fmla="*/ 203 w 242"/>
                    <a:gd name="T63" fmla="*/ 19 h 209"/>
                    <a:gd name="T64" fmla="*/ 190 w 242"/>
                    <a:gd name="T65" fmla="*/ 19 h 209"/>
                    <a:gd name="T66" fmla="*/ 124 w 242"/>
                    <a:gd name="T67" fmla="*/ 58 h 209"/>
                    <a:gd name="T68" fmla="*/ 118 w 242"/>
                    <a:gd name="T69" fmla="*/ 72 h 209"/>
                    <a:gd name="T70" fmla="*/ 92 w 242"/>
                    <a:gd name="T71" fmla="*/ 124 h 209"/>
                    <a:gd name="T72" fmla="*/ 79 w 242"/>
                    <a:gd name="T73" fmla="*/ 124 h 209"/>
                    <a:gd name="T74" fmla="*/ 59 w 242"/>
                    <a:gd name="T75" fmla="*/ 117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2"/>
                    <a:gd name="T115" fmla="*/ 0 h 209"/>
                    <a:gd name="T116" fmla="*/ 242 w 242"/>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2" h="209">
                      <a:moveTo>
                        <a:pt x="6" y="0"/>
                      </a:moveTo>
                      <a:lnTo>
                        <a:pt x="6" y="0"/>
                      </a:lnTo>
                      <a:lnTo>
                        <a:pt x="0" y="13"/>
                      </a:lnTo>
                      <a:lnTo>
                        <a:pt x="6" y="13"/>
                      </a:lnTo>
                      <a:lnTo>
                        <a:pt x="13" y="52"/>
                      </a:lnTo>
                      <a:lnTo>
                        <a:pt x="13" y="72"/>
                      </a:lnTo>
                      <a:lnTo>
                        <a:pt x="6" y="111"/>
                      </a:lnTo>
                      <a:lnTo>
                        <a:pt x="6" y="150"/>
                      </a:lnTo>
                      <a:lnTo>
                        <a:pt x="13" y="176"/>
                      </a:lnTo>
                      <a:lnTo>
                        <a:pt x="26" y="196"/>
                      </a:lnTo>
                      <a:lnTo>
                        <a:pt x="46" y="209"/>
                      </a:lnTo>
                      <a:lnTo>
                        <a:pt x="52" y="202"/>
                      </a:lnTo>
                      <a:lnTo>
                        <a:pt x="52" y="189"/>
                      </a:lnTo>
                      <a:lnTo>
                        <a:pt x="52" y="163"/>
                      </a:lnTo>
                      <a:lnTo>
                        <a:pt x="52" y="144"/>
                      </a:lnTo>
                      <a:lnTo>
                        <a:pt x="52" y="117"/>
                      </a:lnTo>
                      <a:lnTo>
                        <a:pt x="20" y="98"/>
                      </a:lnTo>
                      <a:lnTo>
                        <a:pt x="13" y="78"/>
                      </a:lnTo>
                      <a:lnTo>
                        <a:pt x="20" y="58"/>
                      </a:lnTo>
                      <a:lnTo>
                        <a:pt x="20" y="32"/>
                      </a:lnTo>
                      <a:lnTo>
                        <a:pt x="6" y="6"/>
                      </a:lnTo>
                      <a:lnTo>
                        <a:pt x="6" y="0"/>
                      </a:lnTo>
                      <a:close/>
                      <a:moveTo>
                        <a:pt x="59" y="117"/>
                      </a:moveTo>
                      <a:lnTo>
                        <a:pt x="59" y="117"/>
                      </a:lnTo>
                      <a:lnTo>
                        <a:pt x="65" y="130"/>
                      </a:lnTo>
                      <a:lnTo>
                        <a:pt x="65" y="183"/>
                      </a:lnTo>
                      <a:lnTo>
                        <a:pt x="79" y="202"/>
                      </a:lnTo>
                      <a:lnTo>
                        <a:pt x="92" y="209"/>
                      </a:lnTo>
                      <a:lnTo>
                        <a:pt x="98" y="209"/>
                      </a:lnTo>
                      <a:lnTo>
                        <a:pt x="105" y="202"/>
                      </a:lnTo>
                      <a:lnTo>
                        <a:pt x="111" y="176"/>
                      </a:lnTo>
                      <a:lnTo>
                        <a:pt x="111" y="144"/>
                      </a:lnTo>
                      <a:lnTo>
                        <a:pt x="131" y="98"/>
                      </a:lnTo>
                      <a:lnTo>
                        <a:pt x="157" y="72"/>
                      </a:lnTo>
                      <a:lnTo>
                        <a:pt x="151" y="111"/>
                      </a:lnTo>
                      <a:lnTo>
                        <a:pt x="144" y="170"/>
                      </a:lnTo>
                      <a:lnTo>
                        <a:pt x="151" y="176"/>
                      </a:lnTo>
                      <a:lnTo>
                        <a:pt x="164" y="176"/>
                      </a:lnTo>
                      <a:lnTo>
                        <a:pt x="177" y="163"/>
                      </a:lnTo>
                      <a:lnTo>
                        <a:pt x="183" y="150"/>
                      </a:lnTo>
                      <a:lnTo>
                        <a:pt x="210" y="98"/>
                      </a:lnTo>
                      <a:lnTo>
                        <a:pt x="229" y="58"/>
                      </a:lnTo>
                      <a:lnTo>
                        <a:pt x="242" y="45"/>
                      </a:lnTo>
                      <a:lnTo>
                        <a:pt x="216" y="26"/>
                      </a:lnTo>
                      <a:lnTo>
                        <a:pt x="203" y="19"/>
                      </a:lnTo>
                      <a:lnTo>
                        <a:pt x="190" y="19"/>
                      </a:lnTo>
                      <a:lnTo>
                        <a:pt x="144" y="45"/>
                      </a:lnTo>
                      <a:lnTo>
                        <a:pt x="124" y="58"/>
                      </a:lnTo>
                      <a:lnTo>
                        <a:pt x="118" y="72"/>
                      </a:lnTo>
                      <a:lnTo>
                        <a:pt x="98" y="104"/>
                      </a:lnTo>
                      <a:lnTo>
                        <a:pt x="92" y="124"/>
                      </a:lnTo>
                      <a:lnTo>
                        <a:pt x="79" y="124"/>
                      </a:lnTo>
                      <a:lnTo>
                        <a:pt x="59" y="117"/>
                      </a:lnTo>
                      <a:close/>
                    </a:path>
                  </a:pathLst>
                </a:custGeom>
                <a:solidFill>
                  <a:srgbClr val="969696"/>
                </a:solidFill>
                <a:ln w="9525">
                  <a:noFill/>
                  <a:round/>
                  <a:headEnd/>
                  <a:tailEnd/>
                </a:ln>
              </p:spPr>
              <p:txBody>
                <a:bodyPr/>
                <a:lstStyle/>
                <a:p>
                  <a:endParaRPr lang="fr-FR"/>
                </a:p>
              </p:txBody>
            </p:sp>
            <p:sp>
              <p:nvSpPr>
                <p:cNvPr id="9471" name="Freeform 234"/>
                <p:cNvSpPr>
                  <a:spLocks noChangeAspect="1" noEditPoints="1"/>
                </p:cNvSpPr>
                <p:nvPr/>
              </p:nvSpPr>
              <p:spPr bwMode="auto">
                <a:xfrm>
                  <a:off x="6997" y="9998"/>
                  <a:ext cx="46" cy="72"/>
                </a:xfrm>
                <a:custGeom>
                  <a:avLst/>
                  <a:gdLst>
                    <a:gd name="T0" fmla="*/ 0 w 46"/>
                    <a:gd name="T1" fmla="*/ 20 h 72"/>
                    <a:gd name="T2" fmla="*/ 6 w 46"/>
                    <a:gd name="T3" fmla="*/ 33 h 72"/>
                    <a:gd name="T4" fmla="*/ 6 w 46"/>
                    <a:gd name="T5" fmla="*/ 33 h 72"/>
                    <a:gd name="T6" fmla="*/ 13 w 46"/>
                    <a:gd name="T7" fmla="*/ 20 h 72"/>
                    <a:gd name="T8" fmla="*/ 13 w 46"/>
                    <a:gd name="T9" fmla="*/ 20 h 72"/>
                    <a:gd name="T10" fmla="*/ 20 w 46"/>
                    <a:gd name="T11" fmla="*/ 0 h 72"/>
                    <a:gd name="T12" fmla="*/ 20 w 46"/>
                    <a:gd name="T13" fmla="*/ 0 h 72"/>
                    <a:gd name="T14" fmla="*/ 0 w 46"/>
                    <a:gd name="T15" fmla="*/ 20 h 72"/>
                    <a:gd name="T16" fmla="*/ 0 w 46"/>
                    <a:gd name="T17" fmla="*/ 20 h 72"/>
                    <a:gd name="T18" fmla="*/ 13 w 46"/>
                    <a:gd name="T19" fmla="*/ 52 h 72"/>
                    <a:gd name="T20" fmla="*/ 13 w 46"/>
                    <a:gd name="T21" fmla="*/ 52 h 72"/>
                    <a:gd name="T22" fmla="*/ 46 w 46"/>
                    <a:gd name="T23" fmla="*/ 13 h 72"/>
                    <a:gd name="T24" fmla="*/ 46 w 46"/>
                    <a:gd name="T25" fmla="*/ 13 h 72"/>
                    <a:gd name="T26" fmla="*/ 33 w 46"/>
                    <a:gd name="T27" fmla="*/ 33 h 72"/>
                    <a:gd name="T28" fmla="*/ 33 w 46"/>
                    <a:gd name="T29" fmla="*/ 33 h 72"/>
                    <a:gd name="T30" fmla="*/ 20 w 46"/>
                    <a:gd name="T31" fmla="*/ 52 h 72"/>
                    <a:gd name="T32" fmla="*/ 13 w 46"/>
                    <a:gd name="T33" fmla="*/ 72 h 72"/>
                    <a:gd name="T34" fmla="*/ 13 w 46"/>
                    <a:gd name="T35" fmla="*/ 72 h 72"/>
                    <a:gd name="T36" fmla="*/ 13 w 46"/>
                    <a:gd name="T37" fmla="*/ 59 h 72"/>
                    <a:gd name="T38" fmla="*/ 13 w 46"/>
                    <a:gd name="T39" fmla="*/ 52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72"/>
                    <a:gd name="T62" fmla="*/ 46 w 46"/>
                    <a:gd name="T63" fmla="*/ 72 h 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72">
                      <a:moveTo>
                        <a:pt x="0" y="20"/>
                      </a:moveTo>
                      <a:lnTo>
                        <a:pt x="6" y="33"/>
                      </a:lnTo>
                      <a:lnTo>
                        <a:pt x="13" y="20"/>
                      </a:lnTo>
                      <a:lnTo>
                        <a:pt x="20" y="0"/>
                      </a:lnTo>
                      <a:lnTo>
                        <a:pt x="0" y="20"/>
                      </a:lnTo>
                      <a:close/>
                      <a:moveTo>
                        <a:pt x="13" y="52"/>
                      </a:moveTo>
                      <a:lnTo>
                        <a:pt x="13" y="52"/>
                      </a:lnTo>
                      <a:lnTo>
                        <a:pt x="46" y="13"/>
                      </a:lnTo>
                      <a:lnTo>
                        <a:pt x="33" y="33"/>
                      </a:lnTo>
                      <a:lnTo>
                        <a:pt x="20" y="52"/>
                      </a:lnTo>
                      <a:lnTo>
                        <a:pt x="13" y="72"/>
                      </a:lnTo>
                      <a:lnTo>
                        <a:pt x="13" y="59"/>
                      </a:lnTo>
                      <a:lnTo>
                        <a:pt x="13" y="52"/>
                      </a:lnTo>
                      <a:close/>
                    </a:path>
                  </a:pathLst>
                </a:custGeom>
                <a:solidFill>
                  <a:srgbClr val="969696"/>
                </a:solidFill>
                <a:ln w="9525">
                  <a:noFill/>
                  <a:round/>
                  <a:headEnd/>
                  <a:tailEnd/>
                </a:ln>
              </p:spPr>
              <p:txBody>
                <a:bodyPr/>
                <a:lstStyle/>
                <a:p>
                  <a:endParaRPr lang="fr-FR"/>
                </a:p>
              </p:txBody>
            </p:sp>
            <p:sp>
              <p:nvSpPr>
                <p:cNvPr id="9472" name="Freeform 235"/>
                <p:cNvSpPr>
                  <a:spLocks noChangeAspect="1" noEditPoints="1"/>
                </p:cNvSpPr>
                <p:nvPr/>
              </p:nvSpPr>
              <p:spPr bwMode="auto">
                <a:xfrm>
                  <a:off x="7036" y="10037"/>
                  <a:ext cx="171" cy="177"/>
                </a:xfrm>
                <a:custGeom>
                  <a:avLst/>
                  <a:gdLst>
                    <a:gd name="T0" fmla="*/ 7 w 171"/>
                    <a:gd name="T1" fmla="*/ 177 h 177"/>
                    <a:gd name="T2" fmla="*/ 7 w 171"/>
                    <a:gd name="T3" fmla="*/ 177 h 177"/>
                    <a:gd name="T4" fmla="*/ 13 w 171"/>
                    <a:gd name="T5" fmla="*/ 170 h 177"/>
                    <a:gd name="T6" fmla="*/ 13 w 171"/>
                    <a:gd name="T7" fmla="*/ 157 h 177"/>
                    <a:gd name="T8" fmla="*/ 13 w 171"/>
                    <a:gd name="T9" fmla="*/ 131 h 177"/>
                    <a:gd name="T10" fmla="*/ 13 w 171"/>
                    <a:gd name="T11" fmla="*/ 131 h 177"/>
                    <a:gd name="T12" fmla="*/ 13 w 171"/>
                    <a:gd name="T13" fmla="*/ 105 h 177"/>
                    <a:gd name="T14" fmla="*/ 20 w 171"/>
                    <a:gd name="T15" fmla="*/ 85 h 177"/>
                    <a:gd name="T16" fmla="*/ 20 w 171"/>
                    <a:gd name="T17" fmla="*/ 85 h 177"/>
                    <a:gd name="T18" fmla="*/ 20 w 171"/>
                    <a:gd name="T19" fmla="*/ 85 h 177"/>
                    <a:gd name="T20" fmla="*/ 20 w 171"/>
                    <a:gd name="T21" fmla="*/ 85 h 177"/>
                    <a:gd name="T22" fmla="*/ 26 w 171"/>
                    <a:gd name="T23" fmla="*/ 59 h 177"/>
                    <a:gd name="T24" fmla="*/ 33 w 171"/>
                    <a:gd name="T25" fmla="*/ 40 h 177"/>
                    <a:gd name="T26" fmla="*/ 53 w 171"/>
                    <a:gd name="T27" fmla="*/ 7 h 177"/>
                    <a:gd name="T28" fmla="*/ 53 w 171"/>
                    <a:gd name="T29" fmla="*/ 7 h 177"/>
                    <a:gd name="T30" fmla="*/ 53 w 171"/>
                    <a:gd name="T31" fmla="*/ 0 h 177"/>
                    <a:gd name="T32" fmla="*/ 46 w 171"/>
                    <a:gd name="T33" fmla="*/ 7 h 177"/>
                    <a:gd name="T34" fmla="*/ 33 w 171"/>
                    <a:gd name="T35" fmla="*/ 26 h 177"/>
                    <a:gd name="T36" fmla="*/ 7 w 171"/>
                    <a:gd name="T37" fmla="*/ 66 h 177"/>
                    <a:gd name="T38" fmla="*/ 7 w 171"/>
                    <a:gd name="T39" fmla="*/ 66 h 177"/>
                    <a:gd name="T40" fmla="*/ 0 w 171"/>
                    <a:gd name="T41" fmla="*/ 118 h 177"/>
                    <a:gd name="T42" fmla="*/ 7 w 171"/>
                    <a:gd name="T43" fmla="*/ 177 h 177"/>
                    <a:gd name="T44" fmla="*/ 7 w 171"/>
                    <a:gd name="T45" fmla="*/ 177 h 177"/>
                    <a:gd name="T46" fmla="*/ 118 w 171"/>
                    <a:gd name="T47" fmla="*/ 53 h 177"/>
                    <a:gd name="T48" fmla="*/ 118 w 171"/>
                    <a:gd name="T49" fmla="*/ 53 h 177"/>
                    <a:gd name="T50" fmla="*/ 112 w 171"/>
                    <a:gd name="T51" fmla="*/ 79 h 177"/>
                    <a:gd name="T52" fmla="*/ 112 w 171"/>
                    <a:gd name="T53" fmla="*/ 79 h 177"/>
                    <a:gd name="T54" fmla="*/ 105 w 171"/>
                    <a:gd name="T55" fmla="*/ 105 h 177"/>
                    <a:gd name="T56" fmla="*/ 105 w 171"/>
                    <a:gd name="T57" fmla="*/ 105 h 177"/>
                    <a:gd name="T58" fmla="*/ 131 w 171"/>
                    <a:gd name="T59" fmla="*/ 59 h 177"/>
                    <a:gd name="T60" fmla="*/ 131 w 171"/>
                    <a:gd name="T61" fmla="*/ 59 h 177"/>
                    <a:gd name="T62" fmla="*/ 151 w 171"/>
                    <a:gd name="T63" fmla="*/ 40 h 177"/>
                    <a:gd name="T64" fmla="*/ 171 w 171"/>
                    <a:gd name="T65" fmla="*/ 26 h 177"/>
                    <a:gd name="T66" fmla="*/ 157 w 171"/>
                    <a:gd name="T67" fmla="*/ 26 h 177"/>
                    <a:gd name="T68" fmla="*/ 151 w 171"/>
                    <a:gd name="T69" fmla="*/ 0 h 177"/>
                    <a:gd name="T70" fmla="*/ 151 w 171"/>
                    <a:gd name="T71" fmla="*/ 0 h 177"/>
                    <a:gd name="T72" fmla="*/ 138 w 171"/>
                    <a:gd name="T73" fmla="*/ 13 h 177"/>
                    <a:gd name="T74" fmla="*/ 138 w 171"/>
                    <a:gd name="T75" fmla="*/ 13 h 177"/>
                    <a:gd name="T76" fmla="*/ 118 w 171"/>
                    <a:gd name="T77" fmla="*/ 53 h 177"/>
                    <a:gd name="T78" fmla="*/ 118 w 171"/>
                    <a:gd name="T79" fmla="*/ 53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177"/>
                    <a:gd name="T122" fmla="*/ 171 w 171"/>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177">
                      <a:moveTo>
                        <a:pt x="7" y="177"/>
                      </a:moveTo>
                      <a:lnTo>
                        <a:pt x="7" y="177"/>
                      </a:lnTo>
                      <a:lnTo>
                        <a:pt x="13" y="170"/>
                      </a:lnTo>
                      <a:lnTo>
                        <a:pt x="13" y="157"/>
                      </a:lnTo>
                      <a:lnTo>
                        <a:pt x="13" y="131"/>
                      </a:lnTo>
                      <a:lnTo>
                        <a:pt x="13" y="105"/>
                      </a:lnTo>
                      <a:lnTo>
                        <a:pt x="20" y="85"/>
                      </a:lnTo>
                      <a:lnTo>
                        <a:pt x="26" y="59"/>
                      </a:lnTo>
                      <a:lnTo>
                        <a:pt x="33" y="40"/>
                      </a:lnTo>
                      <a:lnTo>
                        <a:pt x="53" y="7"/>
                      </a:lnTo>
                      <a:lnTo>
                        <a:pt x="53" y="0"/>
                      </a:lnTo>
                      <a:lnTo>
                        <a:pt x="46" y="7"/>
                      </a:lnTo>
                      <a:lnTo>
                        <a:pt x="33" y="26"/>
                      </a:lnTo>
                      <a:lnTo>
                        <a:pt x="7" y="66"/>
                      </a:lnTo>
                      <a:lnTo>
                        <a:pt x="0" y="118"/>
                      </a:lnTo>
                      <a:lnTo>
                        <a:pt x="7" y="177"/>
                      </a:lnTo>
                      <a:close/>
                      <a:moveTo>
                        <a:pt x="118" y="53"/>
                      </a:moveTo>
                      <a:lnTo>
                        <a:pt x="118" y="53"/>
                      </a:lnTo>
                      <a:lnTo>
                        <a:pt x="112" y="79"/>
                      </a:lnTo>
                      <a:lnTo>
                        <a:pt x="105" y="105"/>
                      </a:lnTo>
                      <a:lnTo>
                        <a:pt x="131" y="59"/>
                      </a:lnTo>
                      <a:lnTo>
                        <a:pt x="151" y="40"/>
                      </a:lnTo>
                      <a:lnTo>
                        <a:pt x="171" y="26"/>
                      </a:lnTo>
                      <a:lnTo>
                        <a:pt x="157" y="26"/>
                      </a:lnTo>
                      <a:lnTo>
                        <a:pt x="151" y="0"/>
                      </a:lnTo>
                      <a:lnTo>
                        <a:pt x="138" y="13"/>
                      </a:lnTo>
                      <a:lnTo>
                        <a:pt x="118" y="53"/>
                      </a:lnTo>
                      <a:close/>
                    </a:path>
                  </a:pathLst>
                </a:custGeom>
                <a:solidFill>
                  <a:srgbClr val="969696"/>
                </a:solidFill>
                <a:ln w="9525">
                  <a:noFill/>
                  <a:round/>
                  <a:headEnd/>
                  <a:tailEnd/>
                </a:ln>
              </p:spPr>
              <p:txBody>
                <a:bodyPr/>
                <a:lstStyle/>
                <a:p>
                  <a:endParaRPr lang="fr-FR"/>
                </a:p>
              </p:txBody>
            </p:sp>
            <p:sp>
              <p:nvSpPr>
                <p:cNvPr id="9473" name="Freeform 236"/>
                <p:cNvSpPr>
                  <a:spLocks noChangeAspect="1"/>
                </p:cNvSpPr>
                <p:nvPr/>
              </p:nvSpPr>
              <p:spPr bwMode="auto">
                <a:xfrm>
                  <a:off x="7279" y="9337"/>
                  <a:ext cx="295" cy="510"/>
                </a:xfrm>
                <a:custGeom>
                  <a:avLst/>
                  <a:gdLst>
                    <a:gd name="T0" fmla="*/ 105 w 295"/>
                    <a:gd name="T1" fmla="*/ 0 h 510"/>
                    <a:gd name="T2" fmla="*/ 105 w 295"/>
                    <a:gd name="T3" fmla="*/ 0 h 510"/>
                    <a:gd name="T4" fmla="*/ 91 w 295"/>
                    <a:gd name="T5" fmla="*/ 20 h 510"/>
                    <a:gd name="T6" fmla="*/ 91 w 295"/>
                    <a:gd name="T7" fmla="*/ 20 h 510"/>
                    <a:gd name="T8" fmla="*/ 111 w 295"/>
                    <a:gd name="T9" fmla="*/ 33 h 510"/>
                    <a:gd name="T10" fmla="*/ 131 w 295"/>
                    <a:gd name="T11" fmla="*/ 59 h 510"/>
                    <a:gd name="T12" fmla="*/ 144 w 295"/>
                    <a:gd name="T13" fmla="*/ 92 h 510"/>
                    <a:gd name="T14" fmla="*/ 150 w 295"/>
                    <a:gd name="T15" fmla="*/ 137 h 510"/>
                    <a:gd name="T16" fmla="*/ 150 w 295"/>
                    <a:gd name="T17" fmla="*/ 137 h 510"/>
                    <a:gd name="T18" fmla="*/ 144 w 295"/>
                    <a:gd name="T19" fmla="*/ 222 h 510"/>
                    <a:gd name="T20" fmla="*/ 137 w 295"/>
                    <a:gd name="T21" fmla="*/ 249 h 510"/>
                    <a:gd name="T22" fmla="*/ 124 w 295"/>
                    <a:gd name="T23" fmla="*/ 288 h 510"/>
                    <a:gd name="T24" fmla="*/ 124 w 295"/>
                    <a:gd name="T25" fmla="*/ 288 h 510"/>
                    <a:gd name="T26" fmla="*/ 59 w 295"/>
                    <a:gd name="T27" fmla="*/ 386 h 510"/>
                    <a:gd name="T28" fmla="*/ 26 w 295"/>
                    <a:gd name="T29" fmla="*/ 432 h 510"/>
                    <a:gd name="T30" fmla="*/ 6 w 295"/>
                    <a:gd name="T31" fmla="*/ 478 h 510"/>
                    <a:gd name="T32" fmla="*/ 6 w 295"/>
                    <a:gd name="T33" fmla="*/ 478 h 510"/>
                    <a:gd name="T34" fmla="*/ 0 w 295"/>
                    <a:gd name="T35" fmla="*/ 510 h 510"/>
                    <a:gd name="T36" fmla="*/ 0 w 295"/>
                    <a:gd name="T37" fmla="*/ 510 h 510"/>
                    <a:gd name="T38" fmla="*/ 19 w 295"/>
                    <a:gd name="T39" fmla="*/ 478 h 510"/>
                    <a:gd name="T40" fmla="*/ 52 w 295"/>
                    <a:gd name="T41" fmla="*/ 425 h 510"/>
                    <a:gd name="T42" fmla="*/ 105 w 295"/>
                    <a:gd name="T43" fmla="*/ 360 h 510"/>
                    <a:gd name="T44" fmla="*/ 137 w 295"/>
                    <a:gd name="T45" fmla="*/ 321 h 510"/>
                    <a:gd name="T46" fmla="*/ 170 w 295"/>
                    <a:gd name="T47" fmla="*/ 294 h 510"/>
                    <a:gd name="T48" fmla="*/ 170 w 295"/>
                    <a:gd name="T49" fmla="*/ 294 h 510"/>
                    <a:gd name="T50" fmla="*/ 236 w 295"/>
                    <a:gd name="T51" fmla="*/ 236 h 510"/>
                    <a:gd name="T52" fmla="*/ 275 w 295"/>
                    <a:gd name="T53" fmla="*/ 183 h 510"/>
                    <a:gd name="T54" fmla="*/ 295 w 295"/>
                    <a:gd name="T55" fmla="*/ 150 h 510"/>
                    <a:gd name="T56" fmla="*/ 295 w 295"/>
                    <a:gd name="T57" fmla="*/ 144 h 510"/>
                    <a:gd name="T58" fmla="*/ 105 w 295"/>
                    <a:gd name="T59" fmla="*/ 0 h 5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5"/>
                    <a:gd name="T91" fmla="*/ 0 h 510"/>
                    <a:gd name="T92" fmla="*/ 295 w 295"/>
                    <a:gd name="T93" fmla="*/ 510 h 5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5" h="510">
                      <a:moveTo>
                        <a:pt x="105" y="0"/>
                      </a:moveTo>
                      <a:lnTo>
                        <a:pt x="105" y="0"/>
                      </a:lnTo>
                      <a:lnTo>
                        <a:pt x="91" y="20"/>
                      </a:lnTo>
                      <a:lnTo>
                        <a:pt x="111" y="33"/>
                      </a:lnTo>
                      <a:lnTo>
                        <a:pt x="131" y="59"/>
                      </a:lnTo>
                      <a:lnTo>
                        <a:pt x="144" y="92"/>
                      </a:lnTo>
                      <a:lnTo>
                        <a:pt x="150" y="137"/>
                      </a:lnTo>
                      <a:lnTo>
                        <a:pt x="144" y="222"/>
                      </a:lnTo>
                      <a:lnTo>
                        <a:pt x="137" y="249"/>
                      </a:lnTo>
                      <a:lnTo>
                        <a:pt x="124" y="288"/>
                      </a:lnTo>
                      <a:lnTo>
                        <a:pt x="59" y="386"/>
                      </a:lnTo>
                      <a:lnTo>
                        <a:pt x="26" y="432"/>
                      </a:lnTo>
                      <a:lnTo>
                        <a:pt x="6" y="478"/>
                      </a:lnTo>
                      <a:lnTo>
                        <a:pt x="0" y="510"/>
                      </a:lnTo>
                      <a:lnTo>
                        <a:pt x="19" y="478"/>
                      </a:lnTo>
                      <a:lnTo>
                        <a:pt x="52" y="425"/>
                      </a:lnTo>
                      <a:lnTo>
                        <a:pt x="105" y="360"/>
                      </a:lnTo>
                      <a:lnTo>
                        <a:pt x="137" y="321"/>
                      </a:lnTo>
                      <a:lnTo>
                        <a:pt x="170" y="294"/>
                      </a:lnTo>
                      <a:lnTo>
                        <a:pt x="236" y="236"/>
                      </a:lnTo>
                      <a:lnTo>
                        <a:pt x="275" y="183"/>
                      </a:lnTo>
                      <a:lnTo>
                        <a:pt x="295" y="150"/>
                      </a:lnTo>
                      <a:lnTo>
                        <a:pt x="295" y="144"/>
                      </a:lnTo>
                      <a:lnTo>
                        <a:pt x="105" y="0"/>
                      </a:lnTo>
                      <a:close/>
                    </a:path>
                  </a:pathLst>
                </a:custGeom>
                <a:solidFill>
                  <a:srgbClr val="969696"/>
                </a:solidFill>
                <a:ln w="9525">
                  <a:noFill/>
                  <a:round/>
                  <a:headEnd/>
                  <a:tailEnd/>
                </a:ln>
              </p:spPr>
              <p:txBody>
                <a:bodyPr/>
                <a:lstStyle/>
                <a:p>
                  <a:endParaRPr lang="fr-FR"/>
                </a:p>
              </p:txBody>
            </p:sp>
            <p:sp>
              <p:nvSpPr>
                <p:cNvPr id="9474" name="Freeform 237"/>
                <p:cNvSpPr>
                  <a:spLocks noChangeAspect="1"/>
                </p:cNvSpPr>
                <p:nvPr/>
              </p:nvSpPr>
              <p:spPr bwMode="auto">
                <a:xfrm>
                  <a:off x="7239" y="9429"/>
                  <a:ext cx="177" cy="333"/>
                </a:xfrm>
                <a:custGeom>
                  <a:avLst/>
                  <a:gdLst>
                    <a:gd name="T0" fmla="*/ 151 w 177"/>
                    <a:gd name="T1" fmla="*/ 0 h 333"/>
                    <a:gd name="T2" fmla="*/ 151 w 177"/>
                    <a:gd name="T3" fmla="*/ 0 h 333"/>
                    <a:gd name="T4" fmla="*/ 72 w 177"/>
                    <a:gd name="T5" fmla="*/ 130 h 333"/>
                    <a:gd name="T6" fmla="*/ 20 w 177"/>
                    <a:gd name="T7" fmla="*/ 229 h 333"/>
                    <a:gd name="T8" fmla="*/ 7 w 177"/>
                    <a:gd name="T9" fmla="*/ 274 h 333"/>
                    <a:gd name="T10" fmla="*/ 0 w 177"/>
                    <a:gd name="T11" fmla="*/ 307 h 333"/>
                    <a:gd name="T12" fmla="*/ 0 w 177"/>
                    <a:gd name="T13" fmla="*/ 307 h 333"/>
                    <a:gd name="T14" fmla="*/ 0 w 177"/>
                    <a:gd name="T15" fmla="*/ 327 h 333"/>
                    <a:gd name="T16" fmla="*/ 7 w 177"/>
                    <a:gd name="T17" fmla="*/ 333 h 333"/>
                    <a:gd name="T18" fmla="*/ 20 w 177"/>
                    <a:gd name="T19" fmla="*/ 320 h 333"/>
                    <a:gd name="T20" fmla="*/ 40 w 177"/>
                    <a:gd name="T21" fmla="*/ 307 h 333"/>
                    <a:gd name="T22" fmla="*/ 79 w 177"/>
                    <a:gd name="T23" fmla="*/ 248 h 333"/>
                    <a:gd name="T24" fmla="*/ 118 w 177"/>
                    <a:gd name="T25" fmla="*/ 176 h 333"/>
                    <a:gd name="T26" fmla="*/ 118 w 177"/>
                    <a:gd name="T27" fmla="*/ 176 h 333"/>
                    <a:gd name="T28" fmla="*/ 164 w 177"/>
                    <a:gd name="T29" fmla="*/ 85 h 333"/>
                    <a:gd name="T30" fmla="*/ 177 w 177"/>
                    <a:gd name="T31" fmla="*/ 58 h 333"/>
                    <a:gd name="T32" fmla="*/ 177 w 177"/>
                    <a:gd name="T33" fmla="*/ 32 h 333"/>
                    <a:gd name="T34" fmla="*/ 177 w 177"/>
                    <a:gd name="T35" fmla="*/ 32 h 333"/>
                    <a:gd name="T36" fmla="*/ 171 w 177"/>
                    <a:gd name="T37" fmla="*/ 13 h 333"/>
                    <a:gd name="T38" fmla="*/ 164 w 177"/>
                    <a:gd name="T39" fmla="*/ 6 h 333"/>
                    <a:gd name="T40" fmla="*/ 151 w 177"/>
                    <a:gd name="T41" fmla="*/ 0 h 333"/>
                    <a:gd name="T42" fmla="*/ 151 w 177"/>
                    <a:gd name="T43" fmla="*/ 0 h 3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7"/>
                    <a:gd name="T67" fmla="*/ 0 h 333"/>
                    <a:gd name="T68" fmla="*/ 177 w 177"/>
                    <a:gd name="T69" fmla="*/ 333 h 3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7" h="333">
                      <a:moveTo>
                        <a:pt x="151" y="0"/>
                      </a:moveTo>
                      <a:lnTo>
                        <a:pt x="151" y="0"/>
                      </a:lnTo>
                      <a:lnTo>
                        <a:pt x="72" y="130"/>
                      </a:lnTo>
                      <a:lnTo>
                        <a:pt x="20" y="229"/>
                      </a:lnTo>
                      <a:lnTo>
                        <a:pt x="7" y="274"/>
                      </a:lnTo>
                      <a:lnTo>
                        <a:pt x="0" y="307"/>
                      </a:lnTo>
                      <a:lnTo>
                        <a:pt x="0" y="327"/>
                      </a:lnTo>
                      <a:lnTo>
                        <a:pt x="7" y="333"/>
                      </a:lnTo>
                      <a:lnTo>
                        <a:pt x="20" y="320"/>
                      </a:lnTo>
                      <a:lnTo>
                        <a:pt x="40" y="307"/>
                      </a:lnTo>
                      <a:lnTo>
                        <a:pt x="79" y="248"/>
                      </a:lnTo>
                      <a:lnTo>
                        <a:pt x="118" y="176"/>
                      </a:lnTo>
                      <a:lnTo>
                        <a:pt x="164" y="85"/>
                      </a:lnTo>
                      <a:lnTo>
                        <a:pt x="177" y="58"/>
                      </a:lnTo>
                      <a:lnTo>
                        <a:pt x="177" y="32"/>
                      </a:lnTo>
                      <a:lnTo>
                        <a:pt x="171" y="13"/>
                      </a:lnTo>
                      <a:lnTo>
                        <a:pt x="164" y="6"/>
                      </a:lnTo>
                      <a:lnTo>
                        <a:pt x="151" y="0"/>
                      </a:lnTo>
                      <a:close/>
                    </a:path>
                  </a:pathLst>
                </a:custGeom>
                <a:solidFill>
                  <a:srgbClr val="969696"/>
                </a:solidFill>
                <a:ln w="9525">
                  <a:noFill/>
                  <a:round/>
                  <a:headEnd/>
                  <a:tailEnd/>
                </a:ln>
              </p:spPr>
              <p:txBody>
                <a:bodyPr/>
                <a:lstStyle/>
                <a:p>
                  <a:endParaRPr lang="fr-FR"/>
                </a:p>
              </p:txBody>
            </p:sp>
            <p:sp>
              <p:nvSpPr>
                <p:cNvPr id="9475" name="Freeform 238"/>
                <p:cNvSpPr>
                  <a:spLocks noChangeAspect="1"/>
                </p:cNvSpPr>
                <p:nvPr/>
              </p:nvSpPr>
              <p:spPr bwMode="auto">
                <a:xfrm>
                  <a:off x="7043" y="9867"/>
                  <a:ext cx="150" cy="164"/>
                </a:xfrm>
                <a:custGeom>
                  <a:avLst/>
                  <a:gdLst>
                    <a:gd name="T0" fmla="*/ 85 w 150"/>
                    <a:gd name="T1" fmla="*/ 0 h 164"/>
                    <a:gd name="T2" fmla="*/ 85 w 150"/>
                    <a:gd name="T3" fmla="*/ 0 h 164"/>
                    <a:gd name="T4" fmla="*/ 124 w 150"/>
                    <a:gd name="T5" fmla="*/ 20 h 164"/>
                    <a:gd name="T6" fmla="*/ 144 w 150"/>
                    <a:gd name="T7" fmla="*/ 39 h 164"/>
                    <a:gd name="T8" fmla="*/ 150 w 150"/>
                    <a:gd name="T9" fmla="*/ 46 h 164"/>
                    <a:gd name="T10" fmla="*/ 150 w 150"/>
                    <a:gd name="T11" fmla="*/ 59 h 164"/>
                    <a:gd name="T12" fmla="*/ 150 w 150"/>
                    <a:gd name="T13" fmla="*/ 59 h 164"/>
                    <a:gd name="T14" fmla="*/ 144 w 150"/>
                    <a:gd name="T15" fmla="*/ 92 h 164"/>
                    <a:gd name="T16" fmla="*/ 118 w 150"/>
                    <a:gd name="T17" fmla="*/ 124 h 164"/>
                    <a:gd name="T18" fmla="*/ 92 w 150"/>
                    <a:gd name="T19" fmla="*/ 151 h 164"/>
                    <a:gd name="T20" fmla="*/ 78 w 150"/>
                    <a:gd name="T21" fmla="*/ 164 h 164"/>
                    <a:gd name="T22" fmla="*/ 78 w 150"/>
                    <a:gd name="T23" fmla="*/ 164 h 164"/>
                    <a:gd name="T24" fmla="*/ 65 w 150"/>
                    <a:gd name="T25" fmla="*/ 157 h 164"/>
                    <a:gd name="T26" fmla="*/ 59 w 150"/>
                    <a:gd name="T27" fmla="*/ 151 h 164"/>
                    <a:gd name="T28" fmla="*/ 59 w 150"/>
                    <a:gd name="T29" fmla="*/ 138 h 164"/>
                    <a:gd name="T30" fmla="*/ 46 w 150"/>
                    <a:gd name="T31" fmla="*/ 131 h 164"/>
                    <a:gd name="T32" fmla="*/ 46 w 150"/>
                    <a:gd name="T33" fmla="*/ 131 h 164"/>
                    <a:gd name="T34" fmla="*/ 33 w 150"/>
                    <a:gd name="T35" fmla="*/ 124 h 164"/>
                    <a:gd name="T36" fmla="*/ 26 w 150"/>
                    <a:gd name="T37" fmla="*/ 118 h 164"/>
                    <a:gd name="T38" fmla="*/ 26 w 150"/>
                    <a:gd name="T39" fmla="*/ 118 h 164"/>
                    <a:gd name="T40" fmla="*/ 26 w 150"/>
                    <a:gd name="T41" fmla="*/ 105 h 164"/>
                    <a:gd name="T42" fmla="*/ 19 w 150"/>
                    <a:gd name="T43" fmla="*/ 98 h 164"/>
                    <a:gd name="T44" fmla="*/ 19 w 150"/>
                    <a:gd name="T45" fmla="*/ 98 h 164"/>
                    <a:gd name="T46" fmla="*/ 6 w 150"/>
                    <a:gd name="T47" fmla="*/ 92 h 164"/>
                    <a:gd name="T48" fmla="*/ 0 w 150"/>
                    <a:gd name="T49" fmla="*/ 85 h 164"/>
                    <a:gd name="T50" fmla="*/ 0 w 150"/>
                    <a:gd name="T51" fmla="*/ 85 h 164"/>
                    <a:gd name="T52" fmla="*/ 39 w 150"/>
                    <a:gd name="T53" fmla="*/ 46 h 164"/>
                    <a:gd name="T54" fmla="*/ 78 w 150"/>
                    <a:gd name="T55" fmla="*/ 7 h 164"/>
                    <a:gd name="T56" fmla="*/ 78 w 150"/>
                    <a:gd name="T57" fmla="*/ 7 h 164"/>
                    <a:gd name="T58" fmla="*/ 85 w 150"/>
                    <a:gd name="T59" fmla="*/ 0 h 164"/>
                    <a:gd name="T60" fmla="*/ 85 w 150"/>
                    <a:gd name="T61" fmla="*/ 0 h 164"/>
                    <a:gd name="T62" fmla="*/ 85 w 150"/>
                    <a:gd name="T63" fmla="*/ 0 h 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164"/>
                    <a:gd name="T98" fmla="*/ 150 w 150"/>
                    <a:gd name="T99" fmla="*/ 164 h 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164">
                      <a:moveTo>
                        <a:pt x="85" y="0"/>
                      </a:moveTo>
                      <a:lnTo>
                        <a:pt x="85" y="0"/>
                      </a:lnTo>
                      <a:lnTo>
                        <a:pt x="124" y="20"/>
                      </a:lnTo>
                      <a:lnTo>
                        <a:pt x="144" y="39"/>
                      </a:lnTo>
                      <a:lnTo>
                        <a:pt x="150" y="46"/>
                      </a:lnTo>
                      <a:lnTo>
                        <a:pt x="150" y="59"/>
                      </a:lnTo>
                      <a:lnTo>
                        <a:pt x="144" y="92"/>
                      </a:lnTo>
                      <a:lnTo>
                        <a:pt x="118" y="124"/>
                      </a:lnTo>
                      <a:lnTo>
                        <a:pt x="92" y="151"/>
                      </a:lnTo>
                      <a:lnTo>
                        <a:pt x="78" y="164"/>
                      </a:lnTo>
                      <a:lnTo>
                        <a:pt x="65" y="157"/>
                      </a:lnTo>
                      <a:lnTo>
                        <a:pt x="59" y="151"/>
                      </a:lnTo>
                      <a:lnTo>
                        <a:pt x="59" y="138"/>
                      </a:lnTo>
                      <a:lnTo>
                        <a:pt x="46" y="131"/>
                      </a:lnTo>
                      <a:lnTo>
                        <a:pt x="33" y="124"/>
                      </a:lnTo>
                      <a:lnTo>
                        <a:pt x="26" y="118"/>
                      </a:lnTo>
                      <a:lnTo>
                        <a:pt x="26" y="105"/>
                      </a:lnTo>
                      <a:lnTo>
                        <a:pt x="19" y="98"/>
                      </a:lnTo>
                      <a:lnTo>
                        <a:pt x="6" y="92"/>
                      </a:lnTo>
                      <a:lnTo>
                        <a:pt x="0" y="85"/>
                      </a:lnTo>
                      <a:lnTo>
                        <a:pt x="39" y="46"/>
                      </a:lnTo>
                      <a:lnTo>
                        <a:pt x="78" y="7"/>
                      </a:lnTo>
                      <a:lnTo>
                        <a:pt x="85" y="0"/>
                      </a:lnTo>
                      <a:close/>
                    </a:path>
                  </a:pathLst>
                </a:custGeom>
                <a:solidFill>
                  <a:srgbClr val="969696"/>
                </a:solidFill>
                <a:ln w="9525">
                  <a:noFill/>
                  <a:round/>
                  <a:headEnd/>
                  <a:tailEnd/>
                </a:ln>
              </p:spPr>
              <p:txBody>
                <a:bodyPr/>
                <a:lstStyle/>
                <a:p>
                  <a:endParaRPr lang="fr-FR"/>
                </a:p>
              </p:txBody>
            </p:sp>
            <p:sp>
              <p:nvSpPr>
                <p:cNvPr id="9476" name="Freeform 239"/>
                <p:cNvSpPr>
                  <a:spLocks noChangeAspect="1"/>
                </p:cNvSpPr>
                <p:nvPr/>
              </p:nvSpPr>
              <p:spPr bwMode="auto">
                <a:xfrm>
                  <a:off x="7207" y="9815"/>
                  <a:ext cx="85" cy="85"/>
                </a:xfrm>
                <a:custGeom>
                  <a:avLst/>
                  <a:gdLst>
                    <a:gd name="T0" fmla="*/ 32 w 85"/>
                    <a:gd name="T1" fmla="*/ 78 h 85"/>
                    <a:gd name="T2" fmla="*/ 32 w 85"/>
                    <a:gd name="T3" fmla="*/ 78 h 85"/>
                    <a:gd name="T4" fmla="*/ 45 w 85"/>
                    <a:gd name="T5" fmla="*/ 85 h 85"/>
                    <a:gd name="T6" fmla="*/ 45 w 85"/>
                    <a:gd name="T7" fmla="*/ 85 h 85"/>
                    <a:gd name="T8" fmla="*/ 65 w 85"/>
                    <a:gd name="T9" fmla="*/ 85 h 85"/>
                    <a:gd name="T10" fmla="*/ 65 w 85"/>
                    <a:gd name="T11" fmla="*/ 85 h 85"/>
                    <a:gd name="T12" fmla="*/ 65 w 85"/>
                    <a:gd name="T13" fmla="*/ 78 h 85"/>
                    <a:gd name="T14" fmla="*/ 65 w 85"/>
                    <a:gd name="T15" fmla="*/ 78 h 85"/>
                    <a:gd name="T16" fmla="*/ 65 w 85"/>
                    <a:gd name="T17" fmla="*/ 59 h 85"/>
                    <a:gd name="T18" fmla="*/ 72 w 85"/>
                    <a:gd name="T19" fmla="*/ 32 h 85"/>
                    <a:gd name="T20" fmla="*/ 72 w 85"/>
                    <a:gd name="T21" fmla="*/ 32 h 85"/>
                    <a:gd name="T22" fmla="*/ 85 w 85"/>
                    <a:gd name="T23" fmla="*/ 13 h 85"/>
                    <a:gd name="T24" fmla="*/ 85 w 85"/>
                    <a:gd name="T25" fmla="*/ 13 h 85"/>
                    <a:gd name="T26" fmla="*/ 59 w 85"/>
                    <a:gd name="T27" fmla="*/ 0 h 85"/>
                    <a:gd name="T28" fmla="*/ 59 w 85"/>
                    <a:gd name="T29" fmla="*/ 0 h 85"/>
                    <a:gd name="T30" fmla="*/ 39 w 85"/>
                    <a:gd name="T31" fmla="*/ 0 h 85"/>
                    <a:gd name="T32" fmla="*/ 26 w 85"/>
                    <a:gd name="T33" fmla="*/ 6 h 85"/>
                    <a:gd name="T34" fmla="*/ 26 w 85"/>
                    <a:gd name="T35" fmla="*/ 6 h 85"/>
                    <a:gd name="T36" fmla="*/ 26 w 85"/>
                    <a:gd name="T37" fmla="*/ 13 h 85"/>
                    <a:gd name="T38" fmla="*/ 26 w 85"/>
                    <a:gd name="T39" fmla="*/ 13 h 85"/>
                    <a:gd name="T40" fmla="*/ 32 w 85"/>
                    <a:gd name="T41" fmla="*/ 32 h 85"/>
                    <a:gd name="T42" fmla="*/ 32 w 85"/>
                    <a:gd name="T43" fmla="*/ 39 h 85"/>
                    <a:gd name="T44" fmla="*/ 26 w 85"/>
                    <a:gd name="T45" fmla="*/ 39 h 85"/>
                    <a:gd name="T46" fmla="*/ 26 w 85"/>
                    <a:gd name="T47" fmla="*/ 39 h 85"/>
                    <a:gd name="T48" fmla="*/ 13 w 85"/>
                    <a:gd name="T49" fmla="*/ 46 h 85"/>
                    <a:gd name="T50" fmla="*/ 0 w 85"/>
                    <a:gd name="T51" fmla="*/ 52 h 85"/>
                    <a:gd name="T52" fmla="*/ 0 w 85"/>
                    <a:gd name="T53" fmla="*/ 59 h 85"/>
                    <a:gd name="T54" fmla="*/ 19 w 85"/>
                    <a:gd name="T55" fmla="*/ 72 h 85"/>
                    <a:gd name="T56" fmla="*/ 19 w 85"/>
                    <a:gd name="T57" fmla="*/ 72 h 85"/>
                    <a:gd name="T58" fmla="*/ 32 w 85"/>
                    <a:gd name="T59" fmla="*/ 78 h 85"/>
                    <a:gd name="T60" fmla="*/ 32 w 85"/>
                    <a:gd name="T61" fmla="*/ 78 h 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85"/>
                    <a:gd name="T95" fmla="*/ 85 w 85"/>
                    <a:gd name="T96" fmla="*/ 85 h 8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85">
                      <a:moveTo>
                        <a:pt x="32" y="78"/>
                      </a:moveTo>
                      <a:lnTo>
                        <a:pt x="32" y="78"/>
                      </a:lnTo>
                      <a:lnTo>
                        <a:pt x="45" y="85"/>
                      </a:lnTo>
                      <a:lnTo>
                        <a:pt x="65" y="85"/>
                      </a:lnTo>
                      <a:lnTo>
                        <a:pt x="65" y="78"/>
                      </a:lnTo>
                      <a:lnTo>
                        <a:pt x="65" y="59"/>
                      </a:lnTo>
                      <a:lnTo>
                        <a:pt x="72" y="32"/>
                      </a:lnTo>
                      <a:lnTo>
                        <a:pt x="85" y="13"/>
                      </a:lnTo>
                      <a:lnTo>
                        <a:pt x="59" y="0"/>
                      </a:lnTo>
                      <a:lnTo>
                        <a:pt x="39" y="0"/>
                      </a:lnTo>
                      <a:lnTo>
                        <a:pt x="26" y="6"/>
                      </a:lnTo>
                      <a:lnTo>
                        <a:pt x="26" y="13"/>
                      </a:lnTo>
                      <a:lnTo>
                        <a:pt x="32" y="32"/>
                      </a:lnTo>
                      <a:lnTo>
                        <a:pt x="32" y="39"/>
                      </a:lnTo>
                      <a:lnTo>
                        <a:pt x="26" y="39"/>
                      </a:lnTo>
                      <a:lnTo>
                        <a:pt x="13" y="46"/>
                      </a:lnTo>
                      <a:lnTo>
                        <a:pt x="0" y="52"/>
                      </a:lnTo>
                      <a:lnTo>
                        <a:pt x="0" y="59"/>
                      </a:lnTo>
                      <a:lnTo>
                        <a:pt x="19" y="72"/>
                      </a:lnTo>
                      <a:lnTo>
                        <a:pt x="32" y="78"/>
                      </a:lnTo>
                      <a:close/>
                    </a:path>
                  </a:pathLst>
                </a:custGeom>
                <a:solidFill>
                  <a:srgbClr val="969696"/>
                </a:solidFill>
                <a:ln w="9525">
                  <a:noFill/>
                  <a:round/>
                  <a:headEnd/>
                  <a:tailEnd/>
                </a:ln>
              </p:spPr>
              <p:txBody>
                <a:bodyPr/>
                <a:lstStyle/>
                <a:p>
                  <a:endParaRPr lang="fr-FR"/>
                </a:p>
              </p:txBody>
            </p:sp>
          </p:grpSp>
          <p:sp>
            <p:nvSpPr>
              <p:cNvPr id="9466" name="AutoShape 240"/>
              <p:cNvSpPr>
                <a:spLocks noChangeAspect="1" noChangeArrowheads="1"/>
              </p:cNvSpPr>
              <p:nvPr/>
            </p:nvSpPr>
            <p:spPr bwMode="auto">
              <a:xfrm>
                <a:off x="4709" y="6457"/>
                <a:ext cx="180" cy="180"/>
              </a:xfrm>
              <a:prstGeom prst="triangle">
                <a:avLst>
                  <a:gd name="adj" fmla="val 50000"/>
                </a:avLst>
              </a:prstGeom>
              <a:solidFill>
                <a:srgbClr val="969696"/>
              </a:solidFill>
              <a:ln w="9525">
                <a:solidFill>
                  <a:srgbClr val="969696"/>
                </a:solidFill>
                <a:miter lim="800000"/>
                <a:headEnd/>
                <a:tailEnd/>
              </a:ln>
            </p:spPr>
            <p:txBody>
              <a:bodyPr/>
              <a:lstStyle/>
              <a:p>
                <a:endParaRPr lang="fr-FR"/>
              </a:p>
            </p:txBody>
          </p:sp>
          <p:sp>
            <p:nvSpPr>
              <p:cNvPr id="9467" name="Freeform 241"/>
              <p:cNvSpPr>
                <a:spLocks noChangeAspect="1"/>
              </p:cNvSpPr>
              <p:nvPr/>
            </p:nvSpPr>
            <p:spPr bwMode="auto">
              <a:xfrm>
                <a:off x="5852" y="6843"/>
                <a:ext cx="180" cy="755"/>
              </a:xfrm>
              <a:custGeom>
                <a:avLst/>
                <a:gdLst>
                  <a:gd name="T0" fmla="*/ 176 w 386"/>
                  <a:gd name="T1" fmla="*/ 375 h 935"/>
                  <a:gd name="T2" fmla="*/ 170 w 386"/>
                  <a:gd name="T3" fmla="*/ 375 h 935"/>
                  <a:gd name="T4" fmla="*/ 166 w 386"/>
                  <a:gd name="T5" fmla="*/ 409 h 935"/>
                  <a:gd name="T6" fmla="*/ 139 w 386"/>
                  <a:gd name="T7" fmla="*/ 404 h 935"/>
                  <a:gd name="T8" fmla="*/ 115 w 386"/>
                  <a:gd name="T9" fmla="*/ 409 h 935"/>
                  <a:gd name="T10" fmla="*/ 92 w 386"/>
                  <a:gd name="T11" fmla="*/ 480 h 935"/>
                  <a:gd name="T12" fmla="*/ 85 w 386"/>
                  <a:gd name="T13" fmla="*/ 556 h 935"/>
                  <a:gd name="T14" fmla="*/ 71 w 386"/>
                  <a:gd name="T15" fmla="*/ 685 h 935"/>
                  <a:gd name="T16" fmla="*/ 37 w 386"/>
                  <a:gd name="T17" fmla="*/ 737 h 935"/>
                  <a:gd name="T18" fmla="*/ 4 w 386"/>
                  <a:gd name="T19" fmla="*/ 755 h 935"/>
                  <a:gd name="T20" fmla="*/ 10 w 386"/>
                  <a:gd name="T21" fmla="*/ 720 h 935"/>
                  <a:gd name="T22" fmla="*/ 51 w 386"/>
                  <a:gd name="T23" fmla="*/ 627 h 935"/>
                  <a:gd name="T24" fmla="*/ 85 w 386"/>
                  <a:gd name="T25" fmla="*/ 503 h 935"/>
                  <a:gd name="T26" fmla="*/ 95 w 386"/>
                  <a:gd name="T27" fmla="*/ 398 h 935"/>
                  <a:gd name="T28" fmla="*/ 88 w 386"/>
                  <a:gd name="T29" fmla="*/ 328 h 935"/>
                  <a:gd name="T30" fmla="*/ 85 w 386"/>
                  <a:gd name="T31" fmla="*/ 292 h 935"/>
                  <a:gd name="T32" fmla="*/ 41 w 386"/>
                  <a:gd name="T33" fmla="*/ 292 h 935"/>
                  <a:gd name="T34" fmla="*/ 37 w 386"/>
                  <a:gd name="T35" fmla="*/ 292 h 935"/>
                  <a:gd name="T36" fmla="*/ 82 w 386"/>
                  <a:gd name="T37" fmla="*/ 258 h 935"/>
                  <a:gd name="T38" fmla="*/ 78 w 386"/>
                  <a:gd name="T39" fmla="*/ 252 h 935"/>
                  <a:gd name="T40" fmla="*/ 14 w 386"/>
                  <a:gd name="T41" fmla="*/ 211 h 935"/>
                  <a:gd name="T42" fmla="*/ 17 w 386"/>
                  <a:gd name="T43" fmla="*/ 205 h 935"/>
                  <a:gd name="T44" fmla="*/ 85 w 386"/>
                  <a:gd name="T45" fmla="*/ 245 h 935"/>
                  <a:gd name="T46" fmla="*/ 61 w 386"/>
                  <a:gd name="T47" fmla="*/ 170 h 935"/>
                  <a:gd name="T48" fmla="*/ 34 w 386"/>
                  <a:gd name="T49" fmla="*/ 29 h 935"/>
                  <a:gd name="T50" fmla="*/ 31 w 386"/>
                  <a:gd name="T51" fmla="*/ 0 h 935"/>
                  <a:gd name="T52" fmla="*/ 64 w 386"/>
                  <a:gd name="T53" fmla="*/ 82 h 935"/>
                  <a:gd name="T54" fmla="*/ 78 w 386"/>
                  <a:gd name="T55" fmla="*/ 152 h 935"/>
                  <a:gd name="T56" fmla="*/ 88 w 386"/>
                  <a:gd name="T57" fmla="*/ 205 h 935"/>
                  <a:gd name="T58" fmla="*/ 98 w 386"/>
                  <a:gd name="T59" fmla="*/ 152 h 935"/>
                  <a:gd name="T60" fmla="*/ 102 w 386"/>
                  <a:gd name="T61" fmla="*/ 47 h 935"/>
                  <a:gd name="T62" fmla="*/ 105 w 386"/>
                  <a:gd name="T63" fmla="*/ 23 h 935"/>
                  <a:gd name="T64" fmla="*/ 119 w 386"/>
                  <a:gd name="T65" fmla="*/ 76 h 935"/>
                  <a:gd name="T66" fmla="*/ 119 w 386"/>
                  <a:gd name="T67" fmla="*/ 141 h 935"/>
                  <a:gd name="T68" fmla="*/ 122 w 386"/>
                  <a:gd name="T69" fmla="*/ 111 h 935"/>
                  <a:gd name="T70" fmla="*/ 129 w 386"/>
                  <a:gd name="T71" fmla="*/ 128 h 935"/>
                  <a:gd name="T72" fmla="*/ 139 w 386"/>
                  <a:gd name="T73" fmla="*/ 111 h 935"/>
                  <a:gd name="T74" fmla="*/ 146 w 386"/>
                  <a:gd name="T75" fmla="*/ 65 h 935"/>
                  <a:gd name="T76" fmla="*/ 146 w 386"/>
                  <a:gd name="T77" fmla="*/ 117 h 935"/>
                  <a:gd name="T78" fmla="*/ 149 w 386"/>
                  <a:gd name="T79" fmla="*/ 99 h 935"/>
                  <a:gd name="T80" fmla="*/ 159 w 386"/>
                  <a:gd name="T81" fmla="*/ 35 h 935"/>
                  <a:gd name="T82" fmla="*/ 159 w 386"/>
                  <a:gd name="T83" fmla="*/ 58 h 935"/>
                  <a:gd name="T84" fmla="*/ 149 w 386"/>
                  <a:gd name="T85" fmla="*/ 182 h 935"/>
                  <a:gd name="T86" fmla="*/ 132 w 386"/>
                  <a:gd name="T87" fmla="*/ 229 h 935"/>
                  <a:gd name="T88" fmla="*/ 129 w 386"/>
                  <a:gd name="T89" fmla="*/ 240 h 935"/>
                  <a:gd name="T90" fmla="*/ 139 w 386"/>
                  <a:gd name="T91" fmla="*/ 222 h 935"/>
                  <a:gd name="T92" fmla="*/ 173 w 386"/>
                  <a:gd name="T93" fmla="*/ 94 h 935"/>
                  <a:gd name="T94" fmla="*/ 166 w 386"/>
                  <a:gd name="T95" fmla="*/ 193 h 935"/>
                  <a:gd name="T96" fmla="*/ 163 w 386"/>
                  <a:gd name="T97" fmla="*/ 299 h 935"/>
                  <a:gd name="T98" fmla="*/ 180 w 386"/>
                  <a:gd name="T99" fmla="*/ 369 h 9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6"/>
                  <a:gd name="T151" fmla="*/ 0 h 935"/>
                  <a:gd name="T152" fmla="*/ 386 w 386"/>
                  <a:gd name="T153" fmla="*/ 935 h 9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6" h="935">
                    <a:moveTo>
                      <a:pt x="386" y="457"/>
                    </a:moveTo>
                    <a:lnTo>
                      <a:pt x="386" y="457"/>
                    </a:lnTo>
                    <a:lnTo>
                      <a:pt x="378" y="464"/>
                    </a:lnTo>
                    <a:lnTo>
                      <a:pt x="364" y="464"/>
                    </a:lnTo>
                    <a:lnTo>
                      <a:pt x="364" y="478"/>
                    </a:lnTo>
                    <a:lnTo>
                      <a:pt x="356" y="507"/>
                    </a:lnTo>
                    <a:lnTo>
                      <a:pt x="342" y="507"/>
                    </a:lnTo>
                    <a:lnTo>
                      <a:pt x="298" y="500"/>
                    </a:lnTo>
                    <a:lnTo>
                      <a:pt x="276" y="500"/>
                    </a:lnTo>
                    <a:lnTo>
                      <a:pt x="247" y="507"/>
                    </a:lnTo>
                    <a:lnTo>
                      <a:pt x="226" y="522"/>
                    </a:lnTo>
                    <a:lnTo>
                      <a:pt x="218" y="536"/>
                    </a:lnTo>
                    <a:lnTo>
                      <a:pt x="197" y="594"/>
                    </a:lnTo>
                    <a:lnTo>
                      <a:pt x="189" y="652"/>
                    </a:lnTo>
                    <a:lnTo>
                      <a:pt x="182" y="689"/>
                    </a:lnTo>
                    <a:lnTo>
                      <a:pt x="182" y="761"/>
                    </a:lnTo>
                    <a:lnTo>
                      <a:pt x="167" y="812"/>
                    </a:lnTo>
                    <a:lnTo>
                      <a:pt x="153" y="848"/>
                    </a:lnTo>
                    <a:lnTo>
                      <a:pt x="124" y="884"/>
                    </a:lnTo>
                    <a:lnTo>
                      <a:pt x="80" y="913"/>
                    </a:lnTo>
                    <a:lnTo>
                      <a:pt x="44" y="928"/>
                    </a:lnTo>
                    <a:lnTo>
                      <a:pt x="8" y="935"/>
                    </a:lnTo>
                    <a:lnTo>
                      <a:pt x="0" y="935"/>
                    </a:lnTo>
                    <a:lnTo>
                      <a:pt x="0" y="928"/>
                    </a:lnTo>
                    <a:lnTo>
                      <a:pt x="22" y="892"/>
                    </a:lnTo>
                    <a:lnTo>
                      <a:pt x="58" y="841"/>
                    </a:lnTo>
                    <a:lnTo>
                      <a:pt x="109" y="776"/>
                    </a:lnTo>
                    <a:lnTo>
                      <a:pt x="167" y="667"/>
                    </a:lnTo>
                    <a:lnTo>
                      <a:pt x="182" y="623"/>
                    </a:lnTo>
                    <a:lnTo>
                      <a:pt x="189" y="573"/>
                    </a:lnTo>
                    <a:lnTo>
                      <a:pt x="204" y="493"/>
                    </a:lnTo>
                    <a:lnTo>
                      <a:pt x="204" y="457"/>
                    </a:lnTo>
                    <a:lnTo>
                      <a:pt x="197" y="428"/>
                    </a:lnTo>
                    <a:lnTo>
                      <a:pt x="189" y="406"/>
                    </a:lnTo>
                    <a:lnTo>
                      <a:pt x="182" y="377"/>
                    </a:lnTo>
                    <a:lnTo>
                      <a:pt x="182" y="362"/>
                    </a:lnTo>
                    <a:lnTo>
                      <a:pt x="175" y="355"/>
                    </a:lnTo>
                    <a:lnTo>
                      <a:pt x="146" y="355"/>
                    </a:lnTo>
                    <a:lnTo>
                      <a:pt x="87" y="362"/>
                    </a:lnTo>
                    <a:lnTo>
                      <a:pt x="80" y="362"/>
                    </a:lnTo>
                    <a:lnTo>
                      <a:pt x="109" y="348"/>
                    </a:lnTo>
                    <a:lnTo>
                      <a:pt x="153" y="333"/>
                    </a:lnTo>
                    <a:lnTo>
                      <a:pt x="175" y="319"/>
                    </a:lnTo>
                    <a:lnTo>
                      <a:pt x="167" y="312"/>
                    </a:lnTo>
                    <a:lnTo>
                      <a:pt x="124" y="297"/>
                    </a:lnTo>
                    <a:lnTo>
                      <a:pt x="73" y="283"/>
                    </a:lnTo>
                    <a:lnTo>
                      <a:pt x="29" y="261"/>
                    </a:lnTo>
                    <a:lnTo>
                      <a:pt x="29" y="254"/>
                    </a:lnTo>
                    <a:lnTo>
                      <a:pt x="37" y="254"/>
                    </a:lnTo>
                    <a:lnTo>
                      <a:pt x="95" y="268"/>
                    </a:lnTo>
                    <a:lnTo>
                      <a:pt x="182" y="304"/>
                    </a:lnTo>
                    <a:lnTo>
                      <a:pt x="160" y="268"/>
                    </a:lnTo>
                    <a:lnTo>
                      <a:pt x="131" y="210"/>
                    </a:lnTo>
                    <a:lnTo>
                      <a:pt x="102" y="145"/>
                    </a:lnTo>
                    <a:lnTo>
                      <a:pt x="87" y="101"/>
                    </a:lnTo>
                    <a:lnTo>
                      <a:pt x="73" y="36"/>
                    </a:lnTo>
                    <a:lnTo>
                      <a:pt x="66" y="14"/>
                    </a:lnTo>
                    <a:lnTo>
                      <a:pt x="66" y="0"/>
                    </a:lnTo>
                    <a:lnTo>
                      <a:pt x="73" y="7"/>
                    </a:lnTo>
                    <a:lnTo>
                      <a:pt x="87" y="14"/>
                    </a:lnTo>
                    <a:lnTo>
                      <a:pt x="138" y="101"/>
                    </a:lnTo>
                    <a:lnTo>
                      <a:pt x="160" y="145"/>
                    </a:lnTo>
                    <a:lnTo>
                      <a:pt x="167" y="188"/>
                    </a:lnTo>
                    <a:lnTo>
                      <a:pt x="182" y="225"/>
                    </a:lnTo>
                    <a:lnTo>
                      <a:pt x="189" y="254"/>
                    </a:lnTo>
                    <a:lnTo>
                      <a:pt x="197" y="261"/>
                    </a:lnTo>
                    <a:lnTo>
                      <a:pt x="204" y="246"/>
                    </a:lnTo>
                    <a:lnTo>
                      <a:pt x="211" y="188"/>
                    </a:lnTo>
                    <a:lnTo>
                      <a:pt x="218" y="116"/>
                    </a:lnTo>
                    <a:lnTo>
                      <a:pt x="218" y="58"/>
                    </a:lnTo>
                    <a:lnTo>
                      <a:pt x="211" y="36"/>
                    </a:lnTo>
                    <a:lnTo>
                      <a:pt x="218" y="22"/>
                    </a:lnTo>
                    <a:lnTo>
                      <a:pt x="226" y="29"/>
                    </a:lnTo>
                    <a:lnTo>
                      <a:pt x="240" y="51"/>
                    </a:lnTo>
                    <a:lnTo>
                      <a:pt x="255" y="94"/>
                    </a:lnTo>
                    <a:lnTo>
                      <a:pt x="255" y="130"/>
                    </a:lnTo>
                    <a:lnTo>
                      <a:pt x="255" y="174"/>
                    </a:lnTo>
                    <a:lnTo>
                      <a:pt x="255" y="159"/>
                    </a:lnTo>
                    <a:lnTo>
                      <a:pt x="262" y="138"/>
                    </a:lnTo>
                    <a:lnTo>
                      <a:pt x="269" y="145"/>
                    </a:lnTo>
                    <a:lnTo>
                      <a:pt x="269" y="152"/>
                    </a:lnTo>
                    <a:lnTo>
                      <a:pt x="276" y="159"/>
                    </a:lnTo>
                    <a:lnTo>
                      <a:pt x="284" y="159"/>
                    </a:lnTo>
                    <a:lnTo>
                      <a:pt x="298" y="138"/>
                    </a:lnTo>
                    <a:lnTo>
                      <a:pt x="306" y="109"/>
                    </a:lnTo>
                    <a:lnTo>
                      <a:pt x="313" y="80"/>
                    </a:lnTo>
                    <a:lnTo>
                      <a:pt x="306" y="116"/>
                    </a:lnTo>
                    <a:lnTo>
                      <a:pt x="306" y="138"/>
                    </a:lnTo>
                    <a:lnTo>
                      <a:pt x="313" y="145"/>
                    </a:lnTo>
                    <a:lnTo>
                      <a:pt x="320" y="123"/>
                    </a:lnTo>
                    <a:lnTo>
                      <a:pt x="335" y="87"/>
                    </a:lnTo>
                    <a:lnTo>
                      <a:pt x="342" y="43"/>
                    </a:lnTo>
                    <a:lnTo>
                      <a:pt x="349" y="43"/>
                    </a:lnTo>
                    <a:lnTo>
                      <a:pt x="342" y="72"/>
                    </a:lnTo>
                    <a:lnTo>
                      <a:pt x="335" y="145"/>
                    </a:lnTo>
                    <a:lnTo>
                      <a:pt x="335" y="188"/>
                    </a:lnTo>
                    <a:lnTo>
                      <a:pt x="320" y="225"/>
                    </a:lnTo>
                    <a:lnTo>
                      <a:pt x="306" y="254"/>
                    </a:lnTo>
                    <a:lnTo>
                      <a:pt x="284" y="283"/>
                    </a:lnTo>
                    <a:lnTo>
                      <a:pt x="276" y="297"/>
                    </a:lnTo>
                    <a:lnTo>
                      <a:pt x="291" y="290"/>
                    </a:lnTo>
                    <a:lnTo>
                      <a:pt x="298" y="275"/>
                    </a:lnTo>
                    <a:lnTo>
                      <a:pt x="327" y="225"/>
                    </a:lnTo>
                    <a:lnTo>
                      <a:pt x="356" y="167"/>
                    </a:lnTo>
                    <a:lnTo>
                      <a:pt x="371" y="116"/>
                    </a:lnTo>
                    <a:lnTo>
                      <a:pt x="371" y="159"/>
                    </a:lnTo>
                    <a:lnTo>
                      <a:pt x="356" y="239"/>
                    </a:lnTo>
                    <a:lnTo>
                      <a:pt x="349" y="326"/>
                    </a:lnTo>
                    <a:lnTo>
                      <a:pt x="349" y="370"/>
                    </a:lnTo>
                    <a:lnTo>
                      <a:pt x="356" y="406"/>
                    </a:lnTo>
                    <a:lnTo>
                      <a:pt x="371" y="435"/>
                    </a:lnTo>
                    <a:lnTo>
                      <a:pt x="386" y="457"/>
                    </a:lnTo>
                    <a:close/>
                  </a:path>
                </a:pathLst>
              </a:custGeom>
              <a:solidFill>
                <a:srgbClr val="969696"/>
              </a:solidFill>
              <a:ln w="9525">
                <a:noFill/>
                <a:round/>
                <a:headEnd/>
                <a:tailEnd/>
              </a:ln>
            </p:spPr>
            <p:txBody>
              <a:bodyPr/>
              <a:lstStyle/>
              <a:p>
                <a:endParaRPr lang="fr-FR"/>
              </a:p>
            </p:txBody>
          </p:sp>
        </p:grpSp>
        <p:sp>
          <p:nvSpPr>
            <p:cNvPr id="9246" name="Rectangle 242" descr="Diagonales larges vers le bas"/>
            <p:cNvSpPr>
              <a:spLocks noChangeArrowheads="1"/>
            </p:cNvSpPr>
            <p:nvPr/>
          </p:nvSpPr>
          <p:spPr bwMode="auto">
            <a:xfrm>
              <a:off x="1431" y="3214"/>
              <a:ext cx="1764" cy="79"/>
            </a:xfrm>
            <a:prstGeom prst="rect">
              <a:avLst/>
            </a:prstGeom>
            <a:pattFill prst="wdDnDiag">
              <a:fgClr>
                <a:srgbClr val="339966"/>
              </a:fgClr>
              <a:bgClr>
                <a:srgbClr val="FFFF00"/>
              </a:bgClr>
            </a:pattFill>
            <a:ln w="6350">
              <a:solidFill>
                <a:srgbClr val="000000"/>
              </a:solidFill>
              <a:miter lim="800000"/>
              <a:headEnd/>
              <a:tailEnd/>
            </a:ln>
          </p:spPr>
          <p:txBody>
            <a:bodyPr/>
            <a:lstStyle/>
            <a:p>
              <a:endParaRPr lang="fr-FR"/>
            </a:p>
          </p:txBody>
        </p:sp>
        <p:sp>
          <p:nvSpPr>
            <p:cNvPr id="9247" name="Line 243"/>
            <p:cNvSpPr>
              <a:spLocks noChangeAspect="1" noChangeShapeType="1"/>
            </p:cNvSpPr>
            <p:nvPr/>
          </p:nvSpPr>
          <p:spPr bwMode="auto">
            <a:xfrm>
              <a:off x="1433" y="1844"/>
              <a:ext cx="1272" cy="0"/>
            </a:xfrm>
            <a:prstGeom prst="line">
              <a:avLst/>
            </a:prstGeom>
            <a:noFill/>
            <a:ln w="25400">
              <a:solidFill>
                <a:srgbClr val="FF0000"/>
              </a:solidFill>
              <a:round/>
              <a:headEnd/>
              <a:tailEnd/>
            </a:ln>
          </p:spPr>
          <p:txBody>
            <a:bodyPr/>
            <a:lstStyle/>
            <a:p>
              <a:endParaRPr lang="fr-FR"/>
            </a:p>
          </p:txBody>
        </p:sp>
        <p:sp>
          <p:nvSpPr>
            <p:cNvPr id="9248" name="Line 244"/>
            <p:cNvSpPr>
              <a:spLocks noChangeAspect="1" noChangeShapeType="1"/>
            </p:cNvSpPr>
            <p:nvPr/>
          </p:nvSpPr>
          <p:spPr bwMode="auto">
            <a:xfrm>
              <a:off x="2765" y="1848"/>
              <a:ext cx="431" cy="2"/>
            </a:xfrm>
            <a:prstGeom prst="line">
              <a:avLst/>
            </a:prstGeom>
            <a:noFill/>
            <a:ln w="25400">
              <a:solidFill>
                <a:srgbClr val="FF0000"/>
              </a:solidFill>
              <a:round/>
              <a:headEnd/>
              <a:tailEnd/>
            </a:ln>
          </p:spPr>
          <p:txBody>
            <a:bodyPr/>
            <a:lstStyle/>
            <a:p>
              <a:endParaRPr lang="fr-FR"/>
            </a:p>
          </p:txBody>
        </p:sp>
        <p:sp>
          <p:nvSpPr>
            <p:cNvPr id="9249" name="Text Box 490"/>
            <p:cNvSpPr txBox="1">
              <a:spLocks noChangeArrowheads="1"/>
            </p:cNvSpPr>
            <p:nvPr/>
          </p:nvSpPr>
          <p:spPr bwMode="auto">
            <a:xfrm>
              <a:off x="2105" y="1859"/>
              <a:ext cx="441" cy="195"/>
            </a:xfrm>
            <a:prstGeom prst="rect">
              <a:avLst/>
            </a:prstGeom>
            <a:noFill/>
            <a:ln w="9525">
              <a:noFill/>
              <a:miter lim="800000"/>
              <a:headEnd/>
              <a:tailEnd/>
            </a:ln>
          </p:spPr>
          <p:txBody>
            <a:bodyPr/>
            <a:lstStyle/>
            <a:p>
              <a:pPr algn="ctr"/>
              <a:r>
                <a:rPr lang="fr-FR" sz="1200" dirty="0">
                  <a:solidFill>
                    <a:srgbClr val="FF0000"/>
                  </a:solidFill>
                </a:rPr>
                <a:t>Phase</a:t>
              </a:r>
              <a:endParaRPr lang="fr-FR" sz="1200" dirty="0"/>
            </a:p>
          </p:txBody>
        </p:sp>
        <p:sp>
          <p:nvSpPr>
            <p:cNvPr id="9250" name="Text Box 491"/>
            <p:cNvSpPr txBox="1">
              <a:spLocks noChangeArrowheads="1"/>
            </p:cNvSpPr>
            <p:nvPr/>
          </p:nvSpPr>
          <p:spPr bwMode="auto">
            <a:xfrm>
              <a:off x="2104" y="1588"/>
              <a:ext cx="441" cy="194"/>
            </a:xfrm>
            <a:prstGeom prst="rect">
              <a:avLst/>
            </a:prstGeom>
            <a:noFill/>
            <a:ln w="9525">
              <a:noFill/>
              <a:miter lim="800000"/>
              <a:headEnd/>
              <a:tailEnd/>
            </a:ln>
          </p:spPr>
          <p:txBody>
            <a:bodyPr/>
            <a:lstStyle/>
            <a:p>
              <a:pPr algn="ctr"/>
              <a:r>
                <a:rPr lang="fr-FR" sz="1200" dirty="0" err="1" smtClean="0">
                  <a:solidFill>
                    <a:srgbClr val="0000FF"/>
                  </a:solidFill>
                </a:rPr>
                <a:t>Neutral</a:t>
              </a:r>
              <a:endParaRPr lang="fr-FR" sz="1200" dirty="0"/>
            </a:p>
          </p:txBody>
        </p:sp>
        <p:sp>
          <p:nvSpPr>
            <p:cNvPr id="9251" name="Text Box 494"/>
            <p:cNvSpPr txBox="1">
              <a:spLocks noChangeArrowheads="1"/>
            </p:cNvSpPr>
            <p:nvPr/>
          </p:nvSpPr>
          <p:spPr bwMode="auto">
            <a:xfrm>
              <a:off x="1386" y="3041"/>
              <a:ext cx="441" cy="196"/>
            </a:xfrm>
            <a:prstGeom prst="rect">
              <a:avLst/>
            </a:prstGeom>
            <a:noFill/>
            <a:ln w="9525">
              <a:noFill/>
              <a:miter lim="800000"/>
              <a:headEnd/>
              <a:tailEnd/>
            </a:ln>
          </p:spPr>
          <p:txBody>
            <a:bodyPr/>
            <a:lstStyle/>
            <a:p>
              <a:pPr algn="ctr"/>
              <a:r>
                <a:rPr lang="fr-FR" sz="1200" dirty="0" smtClean="0">
                  <a:solidFill>
                    <a:srgbClr val="339966"/>
                  </a:solidFill>
                </a:rPr>
                <a:t>Ground</a:t>
              </a:r>
              <a:endParaRPr lang="fr-FR" sz="1200" dirty="0"/>
            </a:p>
          </p:txBody>
        </p:sp>
        <p:grpSp>
          <p:nvGrpSpPr>
            <p:cNvPr id="23" name="Group 496"/>
            <p:cNvGrpSpPr>
              <a:grpSpLocks noChangeAspect="1"/>
            </p:cNvGrpSpPr>
            <p:nvPr/>
          </p:nvGrpSpPr>
          <p:grpSpPr bwMode="auto">
            <a:xfrm>
              <a:off x="2632" y="1724"/>
              <a:ext cx="530" cy="1478"/>
              <a:chOff x="5033" y="2639"/>
              <a:chExt cx="1777" cy="4489"/>
            </a:xfrm>
          </p:grpSpPr>
          <p:sp>
            <p:nvSpPr>
              <p:cNvPr id="9257" name="Freeform 497"/>
              <p:cNvSpPr>
                <a:spLocks noChangeAspect="1"/>
              </p:cNvSpPr>
              <p:nvPr/>
            </p:nvSpPr>
            <p:spPr bwMode="auto">
              <a:xfrm>
                <a:off x="5306" y="5116"/>
                <a:ext cx="552" cy="1970"/>
              </a:xfrm>
              <a:custGeom>
                <a:avLst/>
                <a:gdLst>
                  <a:gd name="T0" fmla="*/ 190 w 2210"/>
                  <a:gd name="T1" fmla="*/ 242 h 7884"/>
                  <a:gd name="T2" fmla="*/ 189 w 2210"/>
                  <a:gd name="T3" fmla="*/ 350 h 7884"/>
                  <a:gd name="T4" fmla="*/ 181 w 2210"/>
                  <a:gd name="T5" fmla="*/ 419 h 7884"/>
                  <a:gd name="T6" fmla="*/ 168 w 2210"/>
                  <a:gd name="T7" fmla="*/ 470 h 7884"/>
                  <a:gd name="T8" fmla="*/ 159 w 2210"/>
                  <a:gd name="T9" fmla="*/ 526 h 7884"/>
                  <a:gd name="T10" fmla="*/ 152 w 2210"/>
                  <a:gd name="T11" fmla="*/ 616 h 7884"/>
                  <a:gd name="T12" fmla="*/ 144 w 2210"/>
                  <a:gd name="T13" fmla="*/ 664 h 7884"/>
                  <a:gd name="T14" fmla="*/ 118 w 2210"/>
                  <a:gd name="T15" fmla="*/ 722 h 7884"/>
                  <a:gd name="T16" fmla="*/ 78 w 2210"/>
                  <a:gd name="T17" fmla="*/ 804 h 7884"/>
                  <a:gd name="T18" fmla="*/ 59 w 2210"/>
                  <a:gd name="T19" fmla="*/ 859 h 7884"/>
                  <a:gd name="T20" fmla="*/ 47 w 2210"/>
                  <a:gd name="T21" fmla="*/ 923 h 7884"/>
                  <a:gd name="T22" fmla="*/ 49 w 2210"/>
                  <a:gd name="T23" fmla="*/ 1063 h 7884"/>
                  <a:gd name="T24" fmla="*/ 61 w 2210"/>
                  <a:gd name="T25" fmla="*/ 1360 h 7884"/>
                  <a:gd name="T26" fmla="*/ 62 w 2210"/>
                  <a:gd name="T27" fmla="*/ 1512 h 7884"/>
                  <a:gd name="T28" fmla="*/ 55 w 2210"/>
                  <a:gd name="T29" fmla="*/ 1585 h 7884"/>
                  <a:gd name="T30" fmla="*/ 41 w 2210"/>
                  <a:gd name="T31" fmla="*/ 1616 h 7884"/>
                  <a:gd name="T32" fmla="*/ 25 w 2210"/>
                  <a:gd name="T33" fmla="*/ 1688 h 7884"/>
                  <a:gd name="T34" fmla="*/ 9 w 2210"/>
                  <a:gd name="T35" fmla="*/ 1787 h 7884"/>
                  <a:gd name="T36" fmla="*/ 1 w 2210"/>
                  <a:gd name="T37" fmla="*/ 1822 h 7884"/>
                  <a:gd name="T38" fmla="*/ 2 w 2210"/>
                  <a:gd name="T39" fmla="*/ 1847 h 7884"/>
                  <a:gd name="T40" fmla="*/ 15 w 2210"/>
                  <a:gd name="T41" fmla="*/ 1879 h 7884"/>
                  <a:gd name="T42" fmla="*/ 47 w 2210"/>
                  <a:gd name="T43" fmla="*/ 1926 h 7884"/>
                  <a:gd name="T44" fmla="*/ 82 w 2210"/>
                  <a:gd name="T45" fmla="*/ 1946 h 7884"/>
                  <a:gd name="T46" fmla="*/ 136 w 2210"/>
                  <a:gd name="T47" fmla="*/ 1965 h 7884"/>
                  <a:gd name="T48" fmla="*/ 169 w 2210"/>
                  <a:gd name="T49" fmla="*/ 1969 h 7884"/>
                  <a:gd name="T50" fmla="*/ 257 w 2210"/>
                  <a:gd name="T51" fmla="*/ 1970 h 7884"/>
                  <a:gd name="T52" fmla="*/ 294 w 2210"/>
                  <a:gd name="T53" fmla="*/ 1965 h 7884"/>
                  <a:gd name="T54" fmla="*/ 312 w 2210"/>
                  <a:gd name="T55" fmla="*/ 1954 h 7884"/>
                  <a:gd name="T56" fmla="*/ 309 w 2210"/>
                  <a:gd name="T57" fmla="*/ 1939 h 7884"/>
                  <a:gd name="T58" fmla="*/ 280 w 2210"/>
                  <a:gd name="T59" fmla="*/ 1881 h 7884"/>
                  <a:gd name="T60" fmla="*/ 259 w 2210"/>
                  <a:gd name="T61" fmla="*/ 1801 h 7884"/>
                  <a:gd name="T62" fmla="*/ 250 w 2210"/>
                  <a:gd name="T63" fmla="*/ 1713 h 7884"/>
                  <a:gd name="T64" fmla="*/ 248 w 2210"/>
                  <a:gd name="T65" fmla="*/ 1609 h 7884"/>
                  <a:gd name="T66" fmla="*/ 257 w 2210"/>
                  <a:gd name="T67" fmla="*/ 1469 h 7884"/>
                  <a:gd name="T68" fmla="*/ 273 w 2210"/>
                  <a:gd name="T69" fmla="*/ 1393 h 7884"/>
                  <a:gd name="T70" fmla="*/ 308 w 2210"/>
                  <a:gd name="T71" fmla="*/ 1263 h 7884"/>
                  <a:gd name="T72" fmla="*/ 338 w 2210"/>
                  <a:gd name="T73" fmla="*/ 1117 h 7884"/>
                  <a:gd name="T74" fmla="*/ 364 w 2210"/>
                  <a:gd name="T75" fmla="*/ 1000 h 7884"/>
                  <a:gd name="T76" fmla="*/ 382 w 2210"/>
                  <a:gd name="T77" fmla="*/ 916 h 7884"/>
                  <a:gd name="T78" fmla="*/ 385 w 2210"/>
                  <a:gd name="T79" fmla="*/ 859 h 7884"/>
                  <a:gd name="T80" fmla="*/ 385 w 2210"/>
                  <a:gd name="T81" fmla="*/ 789 h 7884"/>
                  <a:gd name="T82" fmla="*/ 401 w 2210"/>
                  <a:gd name="T83" fmla="*/ 757 h 7884"/>
                  <a:gd name="T84" fmla="*/ 442 w 2210"/>
                  <a:gd name="T85" fmla="*/ 667 h 7884"/>
                  <a:gd name="T86" fmla="*/ 479 w 2210"/>
                  <a:gd name="T87" fmla="*/ 560 h 7884"/>
                  <a:gd name="T88" fmla="*/ 516 w 2210"/>
                  <a:gd name="T89" fmla="*/ 437 h 7884"/>
                  <a:gd name="T90" fmla="*/ 545 w 2210"/>
                  <a:gd name="T91" fmla="*/ 340 h 7884"/>
                  <a:gd name="T92" fmla="*/ 551 w 2210"/>
                  <a:gd name="T93" fmla="*/ 308 h 7884"/>
                  <a:gd name="T94" fmla="*/ 551 w 2210"/>
                  <a:gd name="T95" fmla="*/ 221 h 7884"/>
                  <a:gd name="T96" fmla="*/ 545 w 2210"/>
                  <a:gd name="T97" fmla="*/ 162 h 7884"/>
                  <a:gd name="T98" fmla="*/ 529 w 2210"/>
                  <a:gd name="T99" fmla="*/ 108 h 7884"/>
                  <a:gd name="T100" fmla="*/ 503 w 2210"/>
                  <a:gd name="T101" fmla="*/ 67 h 7884"/>
                  <a:gd name="T102" fmla="*/ 472 w 2210"/>
                  <a:gd name="T103" fmla="*/ 36 h 7884"/>
                  <a:gd name="T104" fmla="*/ 438 w 2210"/>
                  <a:gd name="T105" fmla="*/ 13 h 7884"/>
                  <a:gd name="T106" fmla="*/ 399 w 2210"/>
                  <a:gd name="T107" fmla="*/ 2 h 7884"/>
                  <a:gd name="T108" fmla="*/ 355 w 2210"/>
                  <a:gd name="T109" fmla="*/ 1 h 7884"/>
                  <a:gd name="T110" fmla="*/ 307 w 2210"/>
                  <a:gd name="T111" fmla="*/ 14 h 7884"/>
                  <a:gd name="T112" fmla="*/ 264 w 2210"/>
                  <a:gd name="T113" fmla="*/ 46 h 7884"/>
                  <a:gd name="T114" fmla="*/ 231 w 2210"/>
                  <a:gd name="T115" fmla="*/ 93 h 7884"/>
                  <a:gd name="T116" fmla="*/ 208 w 2210"/>
                  <a:gd name="T117" fmla="*/ 143 h 78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10"/>
                  <a:gd name="T178" fmla="*/ 0 h 7884"/>
                  <a:gd name="T179" fmla="*/ 2210 w 2210"/>
                  <a:gd name="T180" fmla="*/ 7884 h 78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10" h="7884">
                    <a:moveTo>
                      <a:pt x="751" y="814"/>
                    </a:moveTo>
                    <a:lnTo>
                      <a:pt x="752" y="821"/>
                    </a:lnTo>
                    <a:lnTo>
                      <a:pt x="753" y="841"/>
                    </a:lnTo>
                    <a:lnTo>
                      <a:pt x="756" y="874"/>
                    </a:lnTo>
                    <a:lnTo>
                      <a:pt x="758" y="916"/>
                    </a:lnTo>
                    <a:lnTo>
                      <a:pt x="760" y="968"/>
                    </a:lnTo>
                    <a:lnTo>
                      <a:pt x="763" y="1028"/>
                    </a:lnTo>
                    <a:lnTo>
                      <a:pt x="764" y="1094"/>
                    </a:lnTo>
                    <a:lnTo>
                      <a:pt x="765" y="1166"/>
                    </a:lnTo>
                    <a:lnTo>
                      <a:pt x="764" y="1243"/>
                    </a:lnTo>
                    <a:lnTo>
                      <a:pt x="762" y="1321"/>
                    </a:lnTo>
                    <a:lnTo>
                      <a:pt x="758" y="1402"/>
                    </a:lnTo>
                    <a:lnTo>
                      <a:pt x="751" y="1482"/>
                    </a:lnTo>
                    <a:lnTo>
                      <a:pt x="748" y="1523"/>
                    </a:lnTo>
                    <a:lnTo>
                      <a:pt x="743" y="1563"/>
                    </a:lnTo>
                    <a:lnTo>
                      <a:pt x="737" y="1601"/>
                    </a:lnTo>
                    <a:lnTo>
                      <a:pt x="731" y="1640"/>
                    </a:lnTo>
                    <a:lnTo>
                      <a:pt x="723" y="1677"/>
                    </a:lnTo>
                    <a:lnTo>
                      <a:pt x="716" y="1713"/>
                    </a:lnTo>
                    <a:lnTo>
                      <a:pt x="706" y="1748"/>
                    </a:lnTo>
                    <a:lnTo>
                      <a:pt x="697" y="1781"/>
                    </a:lnTo>
                    <a:lnTo>
                      <a:pt x="688" y="1813"/>
                    </a:lnTo>
                    <a:lnTo>
                      <a:pt x="678" y="1846"/>
                    </a:lnTo>
                    <a:lnTo>
                      <a:pt x="671" y="1879"/>
                    </a:lnTo>
                    <a:lnTo>
                      <a:pt x="664" y="1911"/>
                    </a:lnTo>
                    <a:lnTo>
                      <a:pt x="658" y="1944"/>
                    </a:lnTo>
                    <a:lnTo>
                      <a:pt x="653" y="1976"/>
                    </a:lnTo>
                    <a:lnTo>
                      <a:pt x="648" y="2008"/>
                    </a:lnTo>
                    <a:lnTo>
                      <a:pt x="643" y="2040"/>
                    </a:lnTo>
                    <a:lnTo>
                      <a:pt x="636" y="2104"/>
                    </a:lnTo>
                    <a:lnTo>
                      <a:pt x="631" y="2166"/>
                    </a:lnTo>
                    <a:lnTo>
                      <a:pt x="627" y="2227"/>
                    </a:lnTo>
                    <a:lnTo>
                      <a:pt x="623" y="2288"/>
                    </a:lnTo>
                    <a:lnTo>
                      <a:pt x="619" y="2349"/>
                    </a:lnTo>
                    <a:lnTo>
                      <a:pt x="615" y="2407"/>
                    </a:lnTo>
                    <a:lnTo>
                      <a:pt x="609" y="2465"/>
                    </a:lnTo>
                    <a:lnTo>
                      <a:pt x="602" y="2522"/>
                    </a:lnTo>
                    <a:lnTo>
                      <a:pt x="597" y="2550"/>
                    </a:lnTo>
                    <a:lnTo>
                      <a:pt x="593" y="2577"/>
                    </a:lnTo>
                    <a:lnTo>
                      <a:pt x="588" y="2605"/>
                    </a:lnTo>
                    <a:lnTo>
                      <a:pt x="581" y="2632"/>
                    </a:lnTo>
                    <a:lnTo>
                      <a:pt x="575" y="2658"/>
                    </a:lnTo>
                    <a:lnTo>
                      <a:pt x="567" y="2684"/>
                    </a:lnTo>
                    <a:lnTo>
                      <a:pt x="559" y="2710"/>
                    </a:lnTo>
                    <a:lnTo>
                      <a:pt x="548" y="2736"/>
                    </a:lnTo>
                    <a:lnTo>
                      <a:pt x="527" y="2786"/>
                    </a:lnTo>
                    <a:lnTo>
                      <a:pt x="501" y="2837"/>
                    </a:lnTo>
                    <a:lnTo>
                      <a:pt x="474" y="2891"/>
                    </a:lnTo>
                    <a:lnTo>
                      <a:pt x="446" y="2946"/>
                    </a:lnTo>
                    <a:lnTo>
                      <a:pt x="416" y="3002"/>
                    </a:lnTo>
                    <a:lnTo>
                      <a:pt x="385" y="3060"/>
                    </a:lnTo>
                    <a:lnTo>
                      <a:pt x="355" y="3122"/>
                    </a:lnTo>
                    <a:lnTo>
                      <a:pt x="325" y="3186"/>
                    </a:lnTo>
                    <a:lnTo>
                      <a:pt x="311" y="3218"/>
                    </a:lnTo>
                    <a:lnTo>
                      <a:pt x="297" y="3252"/>
                    </a:lnTo>
                    <a:lnTo>
                      <a:pt x="283" y="3287"/>
                    </a:lnTo>
                    <a:lnTo>
                      <a:pt x="270" y="3323"/>
                    </a:lnTo>
                    <a:lnTo>
                      <a:pt x="258" y="3360"/>
                    </a:lnTo>
                    <a:lnTo>
                      <a:pt x="247" y="3398"/>
                    </a:lnTo>
                    <a:lnTo>
                      <a:pt x="235" y="3437"/>
                    </a:lnTo>
                    <a:lnTo>
                      <a:pt x="226" y="3476"/>
                    </a:lnTo>
                    <a:lnTo>
                      <a:pt x="216" y="3517"/>
                    </a:lnTo>
                    <a:lnTo>
                      <a:pt x="208" y="3559"/>
                    </a:lnTo>
                    <a:lnTo>
                      <a:pt x="201" y="3602"/>
                    </a:lnTo>
                    <a:lnTo>
                      <a:pt x="195" y="3646"/>
                    </a:lnTo>
                    <a:lnTo>
                      <a:pt x="190" y="3692"/>
                    </a:lnTo>
                    <a:lnTo>
                      <a:pt x="187" y="3739"/>
                    </a:lnTo>
                    <a:lnTo>
                      <a:pt x="184" y="3788"/>
                    </a:lnTo>
                    <a:lnTo>
                      <a:pt x="183" y="3836"/>
                    </a:lnTo>
                    <a:lnTo>
                      <a:pt x="184" y="3952"/>
                    </a:lnTo>
                    <a:lnTo>
                      <a:pt x="189" y="4093"/>
                    </a:lnTo>
                    <a:lnTo>
                      <a:pt x="195" y="4256"/>
                    </a:lnTo>
                    <a:lnTo>
                      <a:pt x="203" y="4436"/>
                    </a:lnTo>
                    <a:lnTo>
                      <a:pt x="211" y="4628"/>
                    </a:lnTo>
                    <a:lnTo>
                      <a:pt x="221" y="4830"/>
                    </a:lnTo>
                    <a:lnTo>
                      <a:pt x="229" y="5035"/>
                    </a:lnTo>
                    <a:lnTo>
                      <a:pt x="237" y="5242"/>
                    </a:lnTo>
                    <a:lnTo>
                      <a:pt x="244" y="5442"/>
                    </a:lnTo>
                    <a:lnTo>
                      <a:pt x="249" y="5634"/>
                    </a:lnTo>
                    <a:lnTo>
                      <a:pt x="251" y="5727"/>
                    </a:lnTo>
                    <a:lnTo>
                      <a:pt x="252" y="5814"/>
                    </a:lnTo>
                    <a:lnTo>
                      <a:pt x="252" y="5898"/>
                    </a:lnTo>
                    <a:lnTo>
                      <a:pt x="252" y="5976"/>
                    </a:lnTo>
                    <a:lnTo>
                      <a:pt x="250" y="6050"/>
                    </a:lnTo>
                    <a:lnTo>
                      <a:pt x="248" y="6116"/>
                    </a:lnTo>
                    <a:lnTo>
                      <a:pt x="244" y="6177"/>
                    </a:lnTo>
                    <a:lnTo>
                      <a:pt x="241" y="6230"/>
                    </a:lnTo>
                    <a:lnTo>
                      <a:pt x="235" y="6276"/>
                    </a:lnTo>
                    <a:lnTo>
                      <a:pt x="228" y="6314"/>
                    </a:lnTo>
                    <a:lnTo>
                      <a:pt x="220" y="6343"/>
                    </a:lnTo>
                    <a:lnTo>
                      <a:pt x="210" y="6363"/>
                    </a:lnTo>
                    <a:lnTo>
                      <a:pt x="201" y="6380"/>
                    </a:lnTo>
                    <a:lnTo>
                      <a:pt x="191" y="6398"/>
                    </a:lnTo>
                    <a:lnTo>
                      <a:pt x="182" y="6419"/>
                    </a:lnTo>
                    <a:lnTo>
                      <a:pt x="173" y="6442"/>
                    </a:lnTo>
                    <a:lnTo>
                      <a:pt x="165" y="6468"/>
                    </a:lnTo>
                    <a:lnTo>
                      <a:pt x="156" y="6495"/>
                    </a:lnTo>
                    <a:lnTo>
                      <a:pt x="148" y="6523"/>
                    </a:lnTo>
                    <a:lnTo>
                      <a:pt x="141" y="6553"/>
                    </a:lnTo>
                    <a:lnTo>
                      <a:pt x="127" y="6616"/>
                    </a:lnTo>
                    <a:lnTo>
                      <a:pt x="113" y="6684"/>
                    </a:lnTo>
                    <a:lnTo>
                      <a:pt x="101" y="6754"/>
                    </a:lnTo>
                    <a:lnTo>
                      <a:pt x="89" y="6825"/>
                    </a:lnTo>
                    <a:lnTo>
                      <a:pt x="78" y="6896"/>
                    </a:lnTo>
                    <a:lnTo>
                      <a:pt x="67" y="6965"/>
                    </a:lnTo>
                    <a:lnTo>
                      <a:pt x="57" y="7031"/>
                    </a:lnTo>
                    <a:lnTo>
                      <a:pt x="47" y="7094"/>
                    </a:lnTo>
                    <a:lnTo>
                      <a:pt x="38" y="7151"/>
                    </a:lnTo>
                    <a:lnTo>
                      <a:pt x="27" y="7202"/>
                    </a:lnTo>
                    <a:lnTo>
                      <a:pt x="23" y="7224"/>
                    </a:lnTo>
                    <a:lnTo>
                      <a:pt x="18" y="7244"/>
                    </a:lnTo>
                    <a:lnTo>
                      <a:pt x="13" y="7261"/>
                    </a:lnTo>
                    <a:lnTo>
                      <a:pt x="7" y="7276"/>
                    </a:lnTo>
                    <a:lnTo>
                      <a:pt x="4" y="7291"/>
                    </a:lnTo>
                    <a:lnTo>
                      <a:pt x="1" y="7306"/>
                    </a:lnTo>
                    <a:lnTo>
                      <a:pt x="0" y="7322"/>
                    </a:lnTo>
                    <a:lnTo>
                      <a:pt x="0" y="7338"/>
                    </a:lnTo>
                    <a:lnTo>
                      <a:pt x="3" y="7355"/>
                    </a:lnTo>
                    <a:lnTo>
                      <a:pt x="5" y="7373"/>
                    </a:lnTo>
                    <a:lnTo>
                      <a:pt x="10" y="7390"/>
                    </a:lnTo>
                    <a:lnTo>
                      <a:pt x="14" y="7409"/>
                    </a:lnTo>
                    <a:lnTo>
                      <a:pt x="21" y="7427"/>
                    </a:lnTo>
                    <a:lnTo>
                      <a:pt x="28" y="7445"/>
                    </a:lnTo>
                    <a:lnTo>
                      <a:pt x="35" y="7464"/>
                    </a:lnTo>
                    <a:lnTo>
                      <a:pt x="45" y="7483"/>
                    </a:lnTo>
                    <a:lnTo>
                      <a:pt x="62" y="7519"/>
                    </a:lnTo>
                    <a:lnTo>
                      <a:pt x="84" y="7555"/>
                    </a:lnTo>
                    <a:lnTo>
                      <a:pt x="104" y="7589"/>
                    </a:lnTo>
                    <a:lnTo>
                      <a:pt x="125" y="7620"/>
                    </a:lnTo>
                    <a:lnTo>
                      <a:pt x="143" y="7648"/>
                    </a:lnTo>
                    <a:lnTo>
                      <a:pt x="161" y="7673"/>
                    </a:lnTo>
                    <a:lnTo>
                      <a:pt x="188" y="7709"/>
                    </a:lnTo>
                    <a:lnTo>
                      <a:pt x="199" y="7722"/>
                    </a:lnTo>
                    <a:lnTo>
                      <a:pt x="211" y="7729"/>
                    </a:lnTo>
                    <a:lnTo>
                      <a:pt x="244" y="7746"/>
                    </a:lnTo>
                    <a:lnTo>
                      <a:pt x="268" y="7759"/>
                    </a:lnTo>
                    <a:lnTo>
                      <a:pt x="296" y="7772"/>
                    </a:lnTo>
                    <a:lnTo>
                      <a:pt x="328" y="7787"/>
                    </a:lnTo>
                    <a:lnTo>
                      <a:pt x="362" y="7801"/>
                    </a:lnTo>
                    <a:lnTo>
                      <a:pt x="399" y="7816"/>
                    </a:lnTo>
                    <a:lnTo>
                      <a:pt x="439" y="7831"/>
                    </a:lnTo>
                    <a:lnTo>
                      <a:pt x="480" y="7844"/>
                    </a:lnTo>
                    <a:lnTo>
                      <a:pt x="522" y="7857"/>
                    </a:lnTo>
                    <a:lnTo>
                      <a:pt x="545" y="7862"/>
                    </a:lnTo>
                    <a:lnTo>
                      <a:pt x="566" y="7866"/>
                    </a:lnTo>
                    <a:lnTo>
                      <a:pt x="588" y="7871"/>
                    </a:lnTo>
                    <a:lnTo>
                      <a:pt x="610" y="7874"/>
                    </a:lnTo>
                    <a:lnTo>
                      <a:pt x="631" y="7878"/>
                    </a:lnTo>
                    <a:lnTo>
                      <a:pt x="654" y="7880"/>
                    </a:lnTo>
                    <a:lnTo>
                      <a:pt x="676" y="7881"/>
                    </a:lnTo>
                    <a:lnTo>
                      <a:pt x="697" y="7881"/>
                    </a:lnTo>
                    <a:lnTo>
                      <a:pt x="780" y="7881"/>
                    </a:lnTo>
                    <a:lnTo>
                      <a:pt x="859" y="7882"/>
                    </a:lnTo>
                    <a:lnTo>
                      <a:pt x="932" y="7884"/>
                    </a:lnTo>
                    <a:lnTo>
                      <a:pt x="999" y="7882"/>
                    </a:lnTo>
                    <a:lnTo>
                      <a:pt x="1029" y="7882"/>
                    </a:lnTo>
                    <a:lnTo>
                      <a:pt x="1058" y="7880"/>
                    </a:lnTo>
                    <a:lnTo>
                      <a:pt x="1085" y="7879"/>
                    </a:lnTo>
                    <a:lnTo>
                      <a:pt x="1111" y="7876"/>
                    </a:lnTo>
                    <a:lnTo>
                      <a:pt x="1136" y="7872"/>
                    </a:lnTo>
                    <a:lnTo>
                      <a:pt x="1158" y="7867"/>
                    </a:lnTo>
                    <a:lnTo>
                      <a:pt x="1179" y="7862"/>
                    </a:lnTo>
                    <a:lnTo>
                      <a:pt x="1198" y="7855"/>
                    </a:lnTo>
                    <a:lnTo>
                      <a:pt x="1213" y="7848"/>
                    </a:lnTo>
                    <a:lnTo>
                      <a:pt x="1226" y="7841"/>
                    </a:lnTo>
                    <a:lnTo>
                      <a:pt x="1237" y="7834"/>
                    </a:lnTo>
                    <a:lnTo>
                      <a:pt x="1245" y="7827"/>
                    </a:lnTo>
                    <a:lnTo>
                      <a:pt x="1250" y="7820"/>
                    </a:lnTo>
                    <a:lnTo>
                      <a:pt x="1252" y="7811"/>
                    </a:lnTo>
                    <a:lnTo>
                      <a:pt x="1253" y="7803"/>
                    </a:lnTo>
                    <a:lnTo>
                      <a:pt x="1251" y="7794"/>
                    </a:lnTo>
                    <a:lnTo>
                      <a:pt x="1247" y="7783"/>
                    </a:lnTo>
                    <a:lnTo>
                      <a:pt x="1243" y="7772"/>
                    </a:lnTo>
                    <a:lnTo>
                      <a:pt x="1236" y="7759"/>
                    </a:lnTo>
                    <a:lnTo>
                      <a:pt x="1227" y="7745"/>
                    </a:lnTo>
                    <a:lnTo>
                      <a:pt x="1207" y="7710"/>
                    </a:lnTo>
                    <a:lnTo>
                      <a:pt x="1184" y="7667"/>
                    </a:lnTo>
                    <a:lnTo>
                      <a:pt x="1162" y="7621"/>
                    </a:lnTo>
                    <a:lnTo>
                      <a:pt x="1141" y="7574"/>
                    </a:lnTo>
                    <a:lnTo>
                      <a:pt x="1122" y="7526"/>
                    </a:lnTo>
                    <a:lnTo>
                      <a:pt x="1104" y="7476"/>
                    </a:lnTo>
                    <a:lnTo>
                      <a:pt x="1089" y="7423"/>
                    </a:lnTo>
                    <a:lnTo>
                      <a:pt x="1075" y="7371"/>
                    </a:lnTo>
                    <a:lnTo>
                      <a:pt x="1061" y="7317"/>
                    </a:lnTo>
                    <a:lnTo>
                      <a:pt x="1049" y="7262"/>
                    </a:lnTo>
                    <a:lnTo>
                      <a:pt x="1038" y="7206"/>
                    </a:lnTo>
                    <a:lnTo>
                      <a:pt x="1029" y="7149"/>
                    </a:lnTo>
                    <a:lnTo>
                      <a:pt x="1021" y="7091"/>
                    </a:lnTo>
                    <a:lnTo>
                      <a:pt x="1015" y="7034"/>
                    </a:lnTo>
                    <a:lnTo>
                      <a:pt x="1008" y="6974"/>
                    </a:lnTo>
                    <a:lnTo>
                      <a:pt x="1003" y="6915"/>
                    </a:lnTo>
                    <a:lnTo>
                      <a:pt x="1000" y="6856"/>
                    </a:lnTo>
                    <a:lnTo>
                      <a:pt x="996" y="6796"/>
                    </a:lnTo>
                    <a:lnTo>
                      <a:pt x="994" y="6736"/>
                    </a:lnTo>
                    <a:lnTo>
                      <a:pt x="993" y="6677"/>
                    </a:lnTo>
                    <a:lnTo>
                      <a:pt x="992" y="6617"/>
                    </a:lnTo>
                    <a:lnTo>
                      <a:pt x="992" y="6558"/>
                    </a:lnTo>
                    <a:lnTo>
                      <a:pt x="994" y="6440"/>
                    </a:lnTo>
                    <a:lnTo>
                      <a:pt x="997" y="6326"/>
                    </a:lnTo>
                    <a:lnTo>
                      <a:pt x="1003" y="6213"/>
                    </a:lnTo>
                    <a:lnTo>
                      <a:pt x="1010" y="6106"/>
                    </a:lnTo>
                    <a:lnTo>
                      <a:pt x="1017" y="6002"/>
                    </a:lnTo>
                    <a:lnTo>
                      <a:pt x="1026" y="5905"/>
                    </a:lnTo>
                    <a:lnTo>
                      <a:pt x="1028" y="5878"/>
                    </a:lnTo>
                    <a:lnTo>
                      <a:pt x="1031" y="5849"/>
                    </a:lnTo>
                    <a:lnTo>
                      <a:pt x="1036" y="5820"/>
                    </a:lnTo>
                    <a:lnTo>
                      <a:pt x="1042" y="5788"/>
                    </a:lnTo>
                    <a:lnTo>
                      <a:pt x="1056" y="5723"/>
                    </a:lnTo>
                    <a:lnTo>
                      <a:pt x="1072" y="5652"/>
                    </a:lnTo>
                    <a:lnTo>
                      <a:pt x="1091" y="5576"/>
                    </a:lnTo>
                    <a:lnTo>
                      <a:pt x="1112" y="5497"/>
                    </a:lnTo>
                    <a:lnTo>
                      <a:pt x="1135" y="5414"/>
                    </a:lnTo>
                    <a:lnTo>
                      <a:pt x="1158" y="5328"/>
                    </a:lnTo>
                    <a:lnTo>
                      <a:pt x="1183" y="5238"/>
                    </a:lnTo>
                    <a:lnTo>
                      <a:pt x="1207" y="5146"/>
                    </a:lnTo>
                    <a:lnTo>
                      <a:pt x="1232" y="5053"/>
                    </a:lnTo>
                    <a:lnTo>
                      <a:pt x="1257" y="4957"/>
                    </a:lnTo>
                    <a:lnTo>
                      <a:pt x="1279" y="4860"/>
                    </a:lnTo>
                    <a:lnTo>
                      <a:pt x="1301" y="4762"/>
                    </a:lnTo>
                    <a:lnTo>
                      <a:pt x="1321" y="4663"/>
                    </a:lnTo>
                    <a:lnTo>
                      <a:pt x="1338" y="4565"/>
                    </a:lnTo>
                    <a:lnTo>
                      <a:pt x="1355" y="4470"/>
                    </a:lnTo>
                    <a:lnTo>
                      <a:pt x="1372" y="4380"/>
                    </a:lnTo>
                    <a:lnTo>
                      <a:pt x="1389" y="4295"/>
                    </a:lnTo>
                    <a:lnTo>
                      <a:pt x="1407" y="4215"/>
                    </a:lnTo>
                    <a:lnTo>
                      <a:pt x="1424" y="4141"/>
                    </a:lnTo>
                    <a:lnTo>
                      <a:pt x="1441" y="4070"/>
                    </a:lnTo>
                    <a:lnTo>
                      <a:pt x="1457" y="4003"/>
                    </a:lnTo>
                    <a:lnTo>
                      <a:pt x="1473" y="3940"/>
                    </a:lnTo>
                    <a:lnTo>
                      <a:pt x="1488" y="3881"/>
                    </a:lnTo>
                    <a:lnTo>
                      <a:pt x="1501" y="3824"/>
                    </a:lnTo>
                    <a:lnTo>
                      <a:pt x="1512" y="3770"/>
                    </a:lnTo>
                    <a:lnTo>
                      <a:pt x="1523" y="3718"/>
                    </a:lnTo>
                    <a:lnTo>
                      <a:pt x="1531" y="3667"/>
                    </a:lnTo>
                    <a:lnTo>
                      <a:pt x="1538" y="3620"/>
                    </a:lnTo>
                    <a:lnTo>
                      <a:pt x="1541" y="3595"/>
                    </a:lnTo>
                    <a:lnTo>
                      <a:pt x="1542" y="3572"/>
                    </a:lnTo>
                    <a:lnTo>
                      <a:pt x="1543" y="3548"/>
                    </a:lnTo>
                    <a:lnTo>
                      <a:pt x="1543" y="3525"/>
                    </a:lnTo>
                    <a:lnTo>
                      <a:pt x="1543" y="3439"/>
                    </a:lnTo>
                    <a:lnTo>
                      <a:pt x="1543" y="3363"/>
                    </a:lnTo>
                    <a:lnTo>
                      <a:pt x="1543" y="3298"/>
                    </a:lnTo>
                    <a:lnTo>
                      <a:pt x="1543" y="3245"/>
                    </a:lnTo>
                    <a:lnTo>
                      <a:pt x="1543" y="3203"/>
                    </a:lnTo>
                    <a:lnTo>
                      <a:pt x="1543" y="3174"/>
                    </a:lnTo>
                    <a:lnTo>
                      <a:pt x="1543" y="3157"/>
                    </a:lnTo>
                    <a:lnTo>
                      <a:pt x="1543" y="3150"/>
                    </a:lnTo>
                    <a:lnTo>
                      <a:pt x="1546" y="3145"/>
                    </a:lnTo>
                    <a:lnTo>
                      <a:pt x="1553" y="3129"/>
                    </a:lnTo>
                    <a:lnTo>
                      <a:pt x="1566" y="3104"/>
                    </a:lnTo>
                    <a:lnTo>
                      <a:pt x="1584" y="3070"/>
                    </a:lnTo>
                    <a:lnTo>
                      <a:pt x="1604" y="3030"/>
                    </a:lnTo>
                    <a:lnTo>
                      <a:pt x="1627" y="2982"/>
                    </a:lnTo>
                    <a:lnTo>
                      <a:pt x="1653" y="2928"/>
                    </a:lnTo>
                    <a:lnTo>
                      <a:pt x="1680" y="2869"/>
                    </a:lnTo>
                    <a:lnTo>
                      <a:pt x="1709" y="2806"/>
                    </a:lnTo>
                    <a:lnTo>
                      <a:pt x="1739" y="2739"/>
                    </a:lnTo>
                    <a:lnTo>
                      <a:pt x="1768" y="2669"/>
                    </a:lnTo>
                    <a:lnTo>
                      <a:pt x="1797" y="2598"/>
                    </a:lnTo>
                    <a:lnTo>
                      <a:pt x="1826" y="2527"/>
                    </a:lnTo>
                    <a:lnTo>
                      <a:pt x="1853" y="2455"/>
                    </a:lnTo>
                    <a:lnTo>
                      <a:pt x="1877" y="2384"/>
                    </a:lnTo>
                    <a:lnTo>
                      <a:pt x="1898" y="2314"/>
                    </a:lnTo>
                    <a:lnTo>
                      <a:pt x="1919" y="2243"/>
                    </a:lnTo>
                    <a:lnTo>
                      <a:pt x="1943" y="2166"/>
                    </a:lnTo>
                    <a:lnTo>
                      <a:pt x="1966" y="2085"/>
                    </a:lnTo>
                    <a:lnTo>
                      <a:pt x="1991" y="2001"/>
                    </a:lnTo>
                    <a:lnTo>
                      <a:pt x="2017" y="1917"/>
                    </a:lnTo>
                    <a:lnTo>
                      <a:pt x="2041" y="1832"/>
                    </a:lnTo>
                    <a:lnTo>
                      <a:pt x="2066" y="1749"/>
                    </a:lnTo>
                    <a:lnTo>
                      <a:pt x="2091" y="1669"/>
                    </a:lnTo>
                    <a:lnTo>
                      <a:pt x="2113" y="1593"/>
                    </a:lnTo>
                    <a:lnTo>
                      <a:pt x="2134" y="1522"/>
                    </a:lnTo>
                    <a:lnTo>
                      <a:pt x="2153" y="1459"/>
                    </a:lnTo>
                    <a:lnTo>
                      <a:pt x="2169" y="1404"/>
                    </a:lnTo>
                    <a:lnTo>
                      <a:pt x="2182" y="1359"/>
                    </a:lnTo>
                    <a:lnTo>
                      <a:pt x="2192" y="1325"/>
                    </a:lnTo>
                    <a:lnTo>
                      <a:pt x="2199" y="1304"/>
                    </a:lnTo>
                    <a:lnTo>
                      <a:pt x="2201" y="1296"/>
                    </a:lnTo>
                    <a:lnTo>
                      <a:pt x="2201" y="1289"/>
                    </a:lnTo>
                    <a:lnTo>
                      <a:pt x="2203" y="1267"/>
                    </a:lnTo>
                    <a:lnTo>
                      <a:pt x="2206" y="1232"/>
                    </a:lnTo>
                    <a:lnTo>
                      <a:pt x="2208" y="1186"/>
                    </a:lnTo>
                    <a:lnTo>
                      <a:pt x="2210" y="1131"/>
                    </a:lnTo>
                    <a:lnTo>
                      <a:pt x="2210" y="1067"/>
                    </a:lnTo>
                    <a:lnTo>
                      <a:pt x="2210" y="998"/>
                    </a:lnTo>
                    <a:lnTo>
                      <a:pt x="2209" y="924"/>
                    </a:lnTo>
                    <a:lnTo>
                      <a:pt x="2207" y="885"/>
                    </a:lnTo>
                    <a:lnTo>
                      <a:pt x="2205" y="846"/>
                    </a:lnTo>
                    <a:lnTo>
                      <a:pt x="2201" y="806"/>
                    </a:lnTo>
                    <a:lnTo>
                      <a:pt x="2197" y="766"/>
                    </a:lnTo>
                    <a:lnTo>
                      <a:pt x="2193" y="727"/>
                    </a:lnTo>
                    <a:lnTo>
                      <a:pt x="2187" y="687"/>
                    </a:lnTo>
                    <a:lnTo>
                      <a:pt x="2181" y="647"/>
                    </a:lnTo>
                    <a:lnTo>
                      <a:pt x="2174" y="609"/>
                    </a:lnTo>
                    <a:lnTo>
                      <a:pt x="2165" y="571"/>
                    </a:lnTo>
                    <a:lnTo>
                      <a:pt x="2155" y="534"/>
                    </a:lnTo>
                    <a:lnTo>
                      <a:pt x="2145" y="498"/>
                    </a:lnTo>
                    <a:lnTo>
                      <a:pt x="2133" y="463"/>
                    </a:lnTo>
                    <a:lnTo>
                      <a:pt x="2119" y="431"/>
                    </a:lnTo>
                    <a:lnTo>
                      <a:pt x="2105" y="399"/>
                    </a:lnTo>
                    <a:lnTo>
                      <a:pt x="2088" y="370"/>
                    </a:lnTo>
                    <a:lnTo>
                      <a:pt x="2072" y="342"/>
                    </a:lnTo>
                    <a:lnTo>
                      <a:pt x="2053" y="316"/>
                    </a:lnTo>
                    <a:lnTo>
                      <a:pt x="2034" y="292"/>
                    </a:lnTo>
                    <a:lnTo>
                      <a:pt x="2014" y="267"/>
                    </a:lnTo>
                    <a:lnTo>
                      <a:pt x="1996" y="244"/>
                    </a:lnTo>
                    <a:lnTo>
                      <a:pt x="1976" y="222"/>
                    </a:lnTo>
                    <a:lnTo>
                      <a:pt x="1955" y="201"/>
                    </a:lnTo>
                    <a:lnTo>
                      <a:pt x="1935" y="181"/>
                    </a:lnTo>
                    <a:lnTo>
                      <a:pt x="1914" y="161"/>
                    </a:lnTo>
                    <a:lnTo>
                      <a:pt x="1891" y="143"/>
                    </a:lnTo>
                    <a:lnTo>
                      <a:pt x="1869" y="125"/>
                    </a:lnTo>
                    <a:lnTo>
                      <a:pt x="1847" y="109"/>
                    </a:lnTo>
                    <a:lnTo>
                      <a:pt x="1824" y="94"/>
                    </a:lnTo>
                    <a:lnTo>
                      <a:pt x="1801" y="80"/>
                    </a:lnTo>
                    <a:lnTo>
                      <a:pt x="1776" y="67"/>
                    </a:lnTo>
                    <a:lnTo>
                      <a:pt x="1753" y="54"/>
                    </a:lnTo>
                    <a:lnTo>
                      <a:pt x="1728" y="43"/>
                    </a:lnTo>
                    <a:lnTo>
                      <a:pt x="1702" y="34"/>
                    </a:lnTo>
                    <a:lnTo>
                      <a:pt x="1677" y="25"/>
                    </a:lnTo>
                    <a:lnTo>
                      <a:pt x="1651" y="18"/>
                    </a:lnTo>
                    <a:lnTo>
                      <a:pt x="1624" y="12"/>
                    </a:lnTo>
                    <a:lnTo>
                      <a:pt x="1597" y="7"/>
                    </a:lnTo>
                    <a:lnTo>
                      <a:pt x="1569" y="4"/>
                    </a:lnTo>
                    <a:lnTo>
                      <a:pt x="1541" y="2"/>
                    </a:lnTo>
                    <a:lnTo>
                      <a:pt x="1512" y="0"/>
                    </a:lnTo>
                    <a:lnTo>
                      <a:pt x="1483" y="0"/>
                    </a:lnTo>
                    <a:lnTo>
                      <a:pt x="1453" y="3"/>
                    </a:lnTo>
                    <a:lnTo>
                      <a:pt x="1422" y="5"/>
                    </a:lnTo>
                    <a:lnTo>
                      <a:pt x="1392" y="10"/>
                    </a:lnTo>
                    <a:lnTo>
                      <a:pt x="1360" y="15"/>
                    </a:lnTo>
                    <a:lnTo>
                      <a:pt x="1328" y="24"/>
                    </a:lnTo>
                    <a:lnTo>
                      <a:pt x="1295" y="32"/>
                    </a:lnTo>
                    <a:lnTo>
                      <a:pt x="1263" y="42"/>
                    </a:lnTo>
                    <a:lnTo>
                      <a:pt x="1230" y="55"/>
                    </a:lnTo>
                    <a:lnTo>
                      <a:pt x="1198" y="70"/>
                    </a:lnTo>
                    <a:lnTo>
                      <a:pt x="1168" y="89"/>
                    </a:lnTo>
                    <a:lnTo>
                      <a:pt x="1138" y="109"/>
                    </a:lnTo>
                    <a:lnTo>
                      <a:pt x="1110" y="132"/>
                    </a:lnTo>
                    <a:lnTo>
                      <a:pt x="1083" y="158"/>
                    </a:lnTo>
                    <a:lnTo>
                      <a:pt x="1057" y="185"/>
                    </a:lnTo>
                    <a:lnTo>
                      <a:pt x="1033" y="213"/>
                    </a:lnTo>
                    <a:lnTo>
                      <a:pt x="1009" y="243"/>
                    </a:lnTo>
                    <a:lnTo>
                      <a:pt x="987" y="273"/>
                    </a:lnTo>
                    <a:lnTo>
                      <a:pt x="965" y="306"/>
                    </a:lnTo>
                    <a:lnTo>
                      <a:pt x="945" y="338"/>
                    </a:lnTo>
                    <a:lnTo>
                      <a:pt x="925" y="371"/>
                    </a:lnTo>
                    <a:lnTo>
                      <a:pt x="907" y="405"/>
                    </a:lnTo>
                    <a:lnTo>
                      <a:pt x="889" y="439"/>
                    </a:lnTo>
                    <a:lnTo>
                      <a:pt x="873" y="473"/>
                    </a:lnTo>
                    <a:lnTo>
                      <a:pt x="858" y="505"/>
                    </a:lnTo>
                    <a:lnTo>
                      <a:pt x="844" y="538"/>
                    </a:lnTo>
                    <a:lnTo>
                      <a:pt x="831" y="571"/>
                    </a:lnTo>
                    <a:lnTo>
                      <a:pt x="819" y="601"/>
                    </a:lnTo>
                    <a:lnTo>
                      <a:pt x="798" y="659"/>
                    </a:lnTo>
                    <a:lnTo>
                      <a:pt x="782" y="710"/>
                    </a:lnTo>
                    <a:lnTo>
                      <a:pt x="758" y="785"/>
                    </a:lnTo>
                    <a:lnTo>
                      <a:pt x="751" y="814"/>
                    </a:lnTo>
                    <a:close/>
                  </a:path>
                </a:pathLst>
              </a:custGeom>
              <a:solidFill>
                <a:srgbClr val="969696"/>
              </a:solidFill>
              <a:ln w="9525">
                <a:noFill/>
                <a:round/>
                <a:headEnd/>
                <a:tailEnd/>
              </a:ln>
            </p:spPr>
            <p:txBody>
              <a:bodyPr/>
              <a:lstStyle/>
              <a:p>
                <a:endParaRPr lang="fr-FR"/>
              </a:p>
            </p:txBody>
          </p:sp>
          <p:sp>
            <p:nvSpPr>
              <p:cNvPr id="9258" name="Freeform 498"/>
              <p:cNvSpPr>
                <a:spLocks noChangeAspect="1"/>
              </p:cNvSpPr>
              <p:nvPr/>
            </p:nvSpPr>
            <p:spPr bwMode="auto">
              <a:xfrm>
                <a:off x="5493" y="5116"/>
                <a:ext cx="430" cy="657"/>
              </a:xfrm>
              <a:custGeom>
                <a:avLst/>
                <a:gdLst>
                  <a:gd name="T0" fmla="*/ 2 w 1717"/>
                  <a:gd name="T1" fmla="*/ 224 h 2631"/>
                  <a:gd name="T2" fmla="*/ 4 w 1717"/>
                  <a:gd name="T3" fmla="*/ 298 h 2631"/>
                  <a:gd name="T4" fmla="*/ 7 w 1717"/>
                  <a:gd name="T5" fmla="*/ 329 h 2631"/>
                  <a:gd name="T6" fmla="*/ 12 w 1717"/>
                  <a:gd name="T7" fmla="*/ 377 h 2631"/>
                  <a:gd name="T8" fmla="*/ 22 w 1717"/>
                  <a:gd name="T9" fmla="*/ 459 h 2631"/>
                  <a:gd name="T10" fmla="*/ 32 w 1717"/>
                  <a:gd name="T11" fmla="*/ 545 h 2631"/>
                  <a:gd name="T12" fmla="*/ 35 w 1717"/>
                  <a:gd name="T13" fmla="*/ 603 h 2631"/>
                  <a:gd name="T14" fmla="*/ 38 w 1717"/>
                  <a:gd name="T15" fmla="*/ 636 h 2631"/>
                  <a:gd name="T16" fmla="*/ 42 w 1717"/>
                  <a:gd name="T17" fmla="*/ 653 h 2631"/>
                  <a:gd name="T18" fmla="*/ 46 w 1717"/>
                  <a:gd name="T19" fmla="*/ 657 h 2631"/>
                  <a:gd name="T20" fmla="*/ 50 w 1717"/>
                  <a:gd name="T21" fmla="*/ 656 h 2631"/>
                  <a:gd name="T22" fmla="*/ 57 w 1717"/>
                  <a:gd name="T23" fmla="*/ 647 h 2631"/>
                  <a:gd name="T24" fmla="*/ 65 w 1717"/>
                  <a:gd name="T25" fmla="*/ 629 h 2631"/>
                  <a:gd name="T26" fmla="*/ 78 w 1717"/>
                  <a:gd name="T27" fmla="*/ 575 h 2631"/>
                  <a:gd name="T28" fmla="*/ 93 w 1717"/>
                  <a:gd name="T29" fmla="*/ 519 h 2631"/>
                  <a:gd name="T30" fmla="*/ 100 w 1717"/>
                  <a:gd name="T31" fmla="*/ 504 h 2631"/>
                  <a:gd name="T32" fmla="*/ 107 w 1717"/>
                  <a:gd name="T33" fmla="*/ 498 h 2631"/>
                  <a:gd name="T34" fmla="*/ 116 w 1717"/>
                  <a:gd name="T35" fmla="*/ 505 h 2631"/>
                  <a:gd name="T36" fmla="*/ 121 w 1717"/>
                  <a:gd name="T37" fmla="*/ 516 h 2631"/>
                  <a:gd name="T38" fmla="*/ 124 w 1717"/>
                  <a:gd name="T39" fmla="*/ 528 h 2631"/>
                  <a:gd name="T40" fmla="*/ 124 w 1717"/>
                  <a:gd name="T41" fmla="*/ 546 h 2631"/>
                  <a:gd name="T42" fmla="*/ 127 w 1717"/>
                  <a:gd name="T43" fmla="*/ 557 h 2631"/>
                  <a:gd name="T44" fmla="*/ 132 w 1717"/>
                  <a:gd name="T45" fmla="*/ 561 h 2631"/>
                  <a:gd name="T46" fmla="*/ 144 w 1717"/>
                  <a:gd name="T47" fmla="*/ 564 h 2631"/>
                  <a:gd name="T48" fmla="*/ 166 w 1717"/>
                  <a:gd name="T49" fmla="*/ 560 h 2631"/>
                  <a:gd name="T50" fmla="*/ 186 w 1717"/>
                  <a:gd name="T51" fmla="*/ 556 h 2631"/>
                  <a:gd name="T52" fmla="*/ 197 w 1717"/>
                  <a:gd name="T53" fmla="*/ 557 h 2631"/>
                  <a:gd name="T54" fmla="*/ 205 w 1717"/>
                  <a:gd name="T55" fmla="*/ 561 h 2631"/>
                  <a:gd name="T56" fmla="*/ 220 w 1717"/>
                  <a:gd name="T57" fmla="*/ 574 h 2631"/>
                  <a:gd name="T58" fmla="*/ 242 w 1717"/>
                  <a:gd name="T59" fmla="*/ 600 h 2631"/>
                  <a:gd name="T60" fmla="*/ 259 w 1717"/>
                  <a:gd name="T61" fmla="*/ 622 h 2631"/>
                  <a:gd name="T62" fmla="*/ 266 w 1717"/>
                  <a:gd name="T63" fmla="*/ 625 h 2631"/>
                  <a:gd name="T64" fmla="*/ 273 w 1717"/>
                  <a:gd name="T65" fmla="*/ 620 h 2631"/>
                  <a:gd name="T66" fmla="*/ 277 w 1717"/>
                  <a:gd name="T67" fmla="*/ 612 h 2631"/>
                  <a:gd name="T68" fmla="*/ 292 w 1717"/>
                  <a:gd name="T69" fmla="*/ 566 h 2631"/>
                  <a:gd name="T70" fmla="*/ 328 w 1717"/>
                  <a:gd name="T71" fmla="*/ 477 h 2631"/>
                  <a:gd name="T72" fmla="*/ 377 w 1717"/>
                  <a:gd name="T73" fmla="*/ 364 h 2631"/>
                  <a:gd name="T74" fmla="*/ 418 w 1717"/>
                  <a:gd name="T75" fmla="*/ 272 h 2631"/>
                  <a:gd name="T76" fmla="*/ 428 w 1717"/>
                  <a:gd name="T77" fmla="*/ 242 h 2631"/>
                  <a:gd name="T78" fmla="*/ 383 w 1717"/>
                  <a:gd name="T79" fmla="*/ 167 h 2631"/>
                  <a:gd name="T80" fmla="*/ 340 w 1717"/>
                  <a:gd name="T81" fmla="*/ 99 h 2631"/>
                  <a:gd name="T82" fmla="*/ 316 w 1717"/>
                  <a:gd name="T83" fmla="*/ 67 h 2631"/>
                  <a:gd name="T84" fmla="*/ 297 w 1717"/>
                  <a:gd name="T85" fmla="*/ 45 h 2631"/>
                  <a:gd name="T86" fmla="*/ 274 w 1717"/>
                  <a:gd name="T87" fmla="*/ 27 h 2631"/>
                  <a:gd name="T88" fmla="*/ 251 w 1717"/>
                  <a:gd name="T89" fmla="*/ 13 h 2631"/>
                  <a:gd name="T90" fmla="*/ 225 w 1717"/>
                  <a:gd name="T91" fmla="*/ 4 h 2631"/>
                  <a:gd name="T92" fmla="*/ 198 w 1717"/>
                  <a:gd name="T93" fmla="*/ 0 h 2631"/>
                  <a:gd name="T94" fmla="*/ 168 w 1717"/>
                  <a:gd name="T95" fmla="*/ 1 h 2631"/>
                  <a:gd name="T96" fmla="*/ 136 w 1717"/>
                  <a:gd name="T97" fmla="*/ 8 h 2631"/>
                  <a:gd name="T98" fmla="*/ 104 w 1717"/>
                  <a:gd name="T99" fmla="*/ 22 h 2631"/>
                  <a:gd name="T100" fmla="*/ 77 w 1717"/>
                  <a:gd name="T101" fmla="*/ 46 h 2631"/>
                  <a:gd name="T102" fmla="*/ 54 w 1717"/>
                  <a:gd name="T103" fmla="*/ 76 h 2631"/>
                  <a:gd name="T104" fmla="*/ 35 w 1717"/>
                  <a:gd name="T105" fmla="*/ 110 h 2631"/>
                  <a:gd name="T106" fmla="*/ 20 w 1717"/>
                  <a:gd name="T107" fmla="*/ 143 h 2631"/>
                  <a:gd name="T108" fmla="*/ 2 w 1717"/>
                  <a:gd name="T109" fmla="*/ 196 h 2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17"/>
                  <a:gd name="T166" fmla="*/ 0 h 2631"/>
                  <a:gd name="T167" fmla="*/ 1717 w 1717"/>
                  <a:gd name="T168" fmla="*/ 2631 h 26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17" h="2631">
                    <a:moveTo>
                      <a:pt x="0" y="814"/>
                    </a:moveTo>
                    <a:lnTo>
                      <a:pt x="1" y="824"/>
                    </a:lnTo>
                    <a:lnTo>
                      <a:pt x="4" y="853"/>
                    </a:lnTo>
                    <a:lnTo>
                      <a:pt x="6" y="897"/>
                    </a:lnTo>
                    <a:lnTo>
                      <a:pt x="9" y="956"/>
                    </a:lnTo>
                    <a:lnTo>
                      <a:pt x="12" y="1028"/>
                    </a:lnTo>
                    <a:lnTo>
                      <a:pt x="13" y="1108"/>
                    </a:lnTo>
                    <a:lnTo>
                      <a:pt x="14" y="1195"/>
                    </a:lnTo>
                    <a:lnTo>
                      <a:pt x="12" y="1289"/>
                    </a:lnTo>
                    <a:lnTo>
                      <a:pt x="21" y="1305"/>
                    </a:lnTo>
                    <a:lnTo>
                      <a:pt x="25" y="1310"/>
                    </a:lnTo>
                    <a:lnTo>
                      <a:pt x="26" y="1319"/>
                    </a:lnTo>
                    <a:lnTo>
                      <a:pt x="29" y="1346"/>
                    </a:lnTo>
                    <a:lnTo>
                      <a:pt x="34" y="1388"/>
                    </a:lnTo>
                    <a:lnTo>
                      <a:pt x="41" y="1443"/>
                    </a:lnTo>
                    <a:lnTo>
                      <a:pt x="49" y="1508"/>
                    </a:lnTo>
                    <a:lnTo>
                      <a:pt x="59" y="1583"/>
                    </a:lnTo>
                    <a:lnTo>
                      <a:pt x="68" y="1665"/>
                    </a:lnTo>
                    <a:lnTo>
                      <a:pt x="79" y="1752"/>
                    </a:lnTo>
                    <a:lnTo>
                      <a:pt x="89" y="1840"/>
                    </a:lnTo>
                    <a:lnTo>
                      <a:pt x="100" y="1930"/>
                    </a:lnTo>
                    <a:lnTo>
                      <a:pt x="109" y="2020"/>
                    </a:lnTo>
                    <a:lnTo>
                      <a:pt x="119" y="2105"/>
                    </a:lnTo>
                    <a:lnTo>
                      <a:pt x="126" y="2184"/>
                    </a:lnTo>
                    <a:lnTo>
                      <a:pt x="133" y="2257"/>
                    </a:lnTo>
                    <a:lnTo>
                      <a:pt x="137" y="2318"/>
                    </a:lnTo>
                    <a:lnTo>
                      <a:pt x="140" y="2370"/>
                    </a:lnTo>
                    <a:lnTo>
                      <a:pt x="141" y="2413"/>
                    </a:lnTo>
                    <a:lnTo>
                      <a:pt x="143" y="2451"/>
                    </a:lnTo>
                    <a:lnTo>
                      <a:pt x="146" y="2487"/>
                    </a:lnTo>
                    <a:lnTo>
                      <a:pt x="148" y="2520"/>
                    </a:lnTo>
                    <a:lnTo>
                      <a:pt x="151" y="2548"/>
                    </a:lnTo>
                    <a:lnTo>
                      <a:pt x="156" y="2573"/>
                    </a:lnTo>
                    <a:lnTo>
                      <a:pt x="161" y="2592"/>
                    </a:lnTo>
                    <a:lnTo>
                      <a:pt x="167" y="2609"/>
                    </a:lnTo>
                    <a:lnTo>
                      <a:pt x="169" y="2616"/>
                    </a:lnTo>
                    <a:lnTo>
                      <a:pt x="173" y="2620"/>
                    </a:lnTo>
                    <a:lnTo>
                      <a:pt x="176" y="2625"/>
                    </a:lnTo>
                    <a:lnTo>
                      <a:pt x="180" y="2627"/>
                    </a:lnTo>
                    <a:lnTo>
                      <a:pt x="183" y="2630"/>
                    </a:lnTo>
                    <a:lnTo>
                      <a:pt x="187" y="2631"/>
                    </a:lnTo>
                    <a:lnTo>
                      <a:pt x="191" y="2630"/>
                    </a:lnTo>
                    <a:lnTo>
                      <a:pt x="195" y="2629"/>
                    </a:lnTo>
                    <a:lnTo>
                      <a:pt x="199" y="2625"/>
                    </a:lnTo>
                    <a:lnTo>
                      <a:pt x="204" y="2620"/>
                    </a:lnTo>
                    <a:lnTo>
                      <a:pt x="210" y="2616"/>
                    </a:lnTo>
                    <a:lnTo>
                      <a:pt x="215" y="2609"/>
                    </a:lnTo>
                    <a:lnTo>
                      <a:pt x="226" y="2591"/>
                    </a:lnTo>
                    <a:lnTo>
                      <a:pt x="239" y="2568"/>
                    </a:lnTo>
                    <a:lnTo>
                      <a:pt x="245" y="2554"/>
                    </a:lnTo>
                    <a:lnTo>
                      <a:pt x="252" y="2538"/>
                    </a:lnTo>
                    <a:lnTo>
                      <a:pt x="258" y="2520"/>
                    </a:lnTo>
                    <a:lnTo>
                      <a:pt x="264" y="2500"/>
                    </a:lnTo>
                    <a:lnTo>
                      <a:pt x="277" y="2456"/>
                    </a:lnTo>
                    <a:lnTo>
                      <a:pt x="289" y="2407"/>
                    </a:lnTo>
                    <a:lnTo>
                      <a:pt x="313" y="2301"/>
                    </a:lnTo>
                    <a:lnTo>
                      <a:pt x="338" y="2195"/>
                    </a:lnTo>
                    <a:lnTo>
                      <a:pt x="351" y="2146"/>
                    </a:lnTo>
                    <a:lnTo>
                      <a:pt x="364" y="2101"/>
                    </a:lnTo>
                    <a:lnTo>
                      <a:pt x="370" y="2080"/>
                    </a:lnTo>
                    <a:lnTo>
                      <a:pt x="377" y="2062"/>
                    </a:lnTo>
                    <a:lnTo>
                      <a:pt x="384" y="2046"/>
                    </a:lnTo>
                    <a:lnTo>
                      <a:pt x="391" y="2030"/>
                    </a:lnTo>
                    <a:lnTo>
                      <a:pt x="398" y="2019"/>
                    </a:lnTo>
                    <a:lnTo>
                      <a:pt x="406" y="2008"/>
                    </a:lnTo>
                    <a:lnTo>
                      <a:pt x="413" y="2001"/>
                    </a:lnTo>
                    <a:lnTo>
                      <a:pt x="421" y="1997"/>
                    </a:lnTo>
                    <a:lnTo>
                      <a:pt x="428" y="1995"/>
                    </a:lnTo>
                    <a:lnTo>
                      <a:pt x="436" y="1998"/>
                    </a:lnTo>
                    <a:lnTo>
                      <a:pt x="445" y="2002"/>
                    </a:lnTo>
                    <a:lnTo>
                      <a:pt x="454" y="2012"/>
                    </a:lnTo>
                    <a:lnTo>
                      <a:pt x="462" y="2022"/>
                    </a:lnTo>
                    <a:lnTo>
                      <a:pt x="469" y="2033"/>
                    </a:lnTo>
                    <a:lnTo>
                      <a:pt x="475" y="2043"/>
                    </a:lnTo>
                    <a:lnTo>
                      <a:pt x="480" y="2054"/>
                    </a:lnTo>
                    <a:lnTo>
                      <a:pt x="485" y="2065"/>
                    </a:lnTo>
                    <a:lnTo>
                      <a:pt x="488" y="2075"/>
                    </a:lnTo>
                    <a:lnTo>
                      <a:pt x="490" y="2085"/>
                    </a:lnTo>
                    <a:lnTo>
                      <a:pt x="493" y="2096"/>
                    </a:lnTo>
                    <a:lnTo>
                      <a:pt x="496" y="2115"/>
                    </a:lnTo>
                    <a:lnTo>
                      <a:pt x="497" y="2135"/>
                    </a:lnTo>
                    <a:lnTo>
                      <a:pt x="497" y="2153"/>
                    </a:lnTo>
                    <a:lnTo>
                      <a:pt x="497" y="2170"/>
                    </a:lnTo>
                    <a:lnTo>
                      <a:pt x="497" y="2187"/>
                    </a:lnTo>
                    <a:lnTo>
                      <a:pt x="499" y="2202"/>
                    </a:lnTo>
                    <a:lnTo>
                      <a:pt x="501" y="2215"/>
                    </a:lnTo>
                    <a:lnTo>
                      <a:pt x="506" y="2227"/>
                    </a:lnTo>
                    <a:lnTo>
                      <a:pt x="508" y="2232"/>
                    </a:lnTo>
                    <a:lnTo>
                      <a:pt x="513" y="2237"/>
                    </a:lnTo>
                    <a:lnTo>
                      <a:pt x="516" y="2241"/>
                    </a:lnTo>
                    <a:lnTo>
                      <a:pt x="522" y="2245"/>
                    </a:lnTo>
                    <a:lnTo>
                      <a:pt x="528" y="2248"/>
                    </a:lnTo>
                    <a:lnTo>
                      <a:pt x="536" y="2252"/>
                    </a:lnTo>
                    <a:lnTo>
                      <a:pt x="544" y="2254"/>
                    </a:lnTo>
                    <a:lnTo>
                      <a:pt x="554" y="2255"/>
                    </a:lnTo>
                    <a:lnTo>
                      <a:pt x="573" y="2257"/>
                    </a:lnTo>
                    <a:lnTo>
                      <a:pt x="592" y="2257"/>
                    </a:lnTo>
                    <a:lnTo>
                      <a:pt x="610" y="2254"/>
                    </a:lnTo>
                    <a:lnTo>
                      <a:pt x="628" y="2251"/>
                    </a:lnTo>
                    <a:lnTo>
                      <a:pt x="662" y="2243"/>
                    </a:lnTo>
                    <a:lnTo>
                      <a:pt x="695" y="2232"/>
                    </a:lnTo>
                    <a:lnTo>
                      <a:pt x="711" y="2229"/>
                    </a:lnTo>
                    <a:lnTo>
                      <a:pt x="726" y="2226"/>
                    </a:lnTo>
                    <a:lnTo>
                      <a:pt x="743" y="2225"/>
                    </a:lnTo>
                    <a:lnTo>
                      <a:pt x="759" y="2225"/>
                    </a:lnTo>
                    <a:lnTo>
                      <a:pt x="767" y="2226"/>
                    </a:lnTo>
                    <a:lnTo>
                      <a:pt x="777" y="2229"/>
                    </a:lnTo>
                    <a:lnTo>
                      <a:pt x="785" y="2231"/>
                    </a:lnTo>
                    <a:lnTo>
                      <a:pt x="793" y="2234"/>
                    </a:lnTo>
                    <a:lnTo>
                      <a:pt x="802" y="2238"/>
                    </a:lnTo>
                    <a:lnTo>
                      <a:pt x="811" y="2243"/>
                    </a:lnTo>
                    <a:lnTo>
                      <a:pt x="820" y="2248"/>
                    </a:lnTo>
                    <a:lnTo>
                      <a:pt x="829" y="2255"/>
                    </a:lnTo>
                    <a:lnTo>
                      <a:pt x="847" y="2269"/>
                    </a:lnTo>
                    <a:lnTo>
                      <a:pt x="865" y="2285"/>
                    </a:lnTo>
                    <a:lnTo>
                      <a:pt x="880" y="2299"/>
                    </a:lnTo>
                    <a:lnTo>
                      <a:pt x="894" y="2314"/>
                    </a:lnTo>
                    <a:lnTo>
                      <a:pt x="920" y="2343"/>
                    </a:lnTo>
                    <a:lnTo>
                      <a:pt x="943" y="2372"/>
                    </a:lnTo>
                    <a:lnTo>
                      <a:pt x="966" y="2401"/>
                    </a:lnTo>
                    <a:lnTo>
                      <a:pt x="985" y="2430"/>
                    </a:lnTo>
                    <a:lnTo>
                      <a:pt x="1007" y="2457"/>
                    </a:lnTo>
                    <a:lnTo>
                      <a:pt x="1029" y="2484"/>
                    </a:lnTo>
                    <a:lnTo>
                      <a:pt x="1035" y="2490"/>
                    </a:lnTo>
                    <a:lnTo>
                      <a:pt x="1041" y="2494"/>
                    </a:lnTo>
                    <a:lnTo>
                      <a:pt x="1046" y="2498"/>
                    </a:lnTo>
                    <a:lnTo>
                      <a:pt x="1054" y="2500"/>
                    </a:lnTo>
                    <a:lnTo>
                      <a:pt x="1061" y="2503"/>
                    </a:lnTo>
                    <a:lnTo>
                      <a:pt x="1069" y="2503"/>
                    </a:lnTo>
                    <a:lnTo>
                      <a:pt x="1076" y="2503"/>
                    </a:lnTo>
                    <a:lnTo>
                      <a:pt x="1084" y="2503"/>
                    </a:lnTo>
                    <a:lnTo>
                      <a:pt x="1091" y="2484"/>
                    </a:lnTo>
                    <a:lnTo>
                      <a:pt x="1096" y="2476"/>
                    </a:lnTo>
                    <a:lnTo>
                      <a:pt x="1098" y="2471"/>
                    </a:lnTo>
                    <a:lnTo>
                      <a:pt x="1102" y="2464"/>
                    </a:lnTo>
                    <a:lnTo>
                      <a:pt x="1106" y="2450"/>
                    </a:lnTo>
                    <a:lnTo>
                      <a:pt x="1115" y="2424"/>
                    </a:lnTo>
                    <a:lnTo>
                      <a:pt x="1129" y="2381"/>
                    </a:lnTo>
                    <a:lnTo>
                      <a:pt x="1147" y="2314"/>
                    </a:lnTo>
                    <a:lnTo>
                      <a:pt x="1165" y="2265"/>
                    </a:lnTo>
                    <a:lnTo>
                      <a:pt x="1191" y="2196"/>
                    </a:lnTo>
                    <a:lnTo>
                      <a:pt x="1224" y="2113"/>
                    </a:lnTo>
                    <a:lnTo>
                      <a:pt x="1263" y="2016"/>
                    </a:lnTo>
                    <a:lnTo>
                      <a:pt x="1308" y="1911"/>
                    </a:lnTo>
                    <a:lnTo>
                      <a:pt x="1356" y="1799"/>
                    </a:lnTo>
                    <a:lnTo>
                      <a:pt x="1405" y="1685"/>
                    </a:lnTo>
                    <a:lnTo>
                      <a:pt x="1456" y="1570"/>
                    </a:lnTo>
                    <a:lnTo>
                      <a:pt x="1506" y="1457"/>
                    </a:lnTo>
                    <a:lnTo>
                      <a:pt x="1554" y="1349"/>
                    </a:lnTo>
                    <a:lnTo>
                      <a:pt x="1598" y="1249"/>
                    </a:lnTo>
                    <a:lnTo>
                      <a:pt x="1638" y="1162"/>
                    </a:lnTo>
                    <a:lnTo>
                      <a:pt x="1671" y="1088"/>
                    </a:lnTo>
                    <a:lnTo>
                      <a:pt x="1696" y="1032"/>
                    </a:lnTo>
                    <a:lnTo>
                      <a:pt x="1712" y="996"/>
                    </a:lnTo>
                    <a:lnTo>
                      <a:pt x="1717" y="983"/>
                    </a:lnTo>
                    <a:lnTo>
                      <a:pt x="1708" y="968"/>
                    </a:lnTo>
                    <a:lnTo>
                      <a:pt x="1683" y="923"/>
                    </a:lnTo>
                    <a:lnTo>
                      <a:pt x="1644" y="854"/>
                    </a:lnTo>
                    <a:lnTo>
                      <a:pt x="1592" y="768"/>
                    </a:lnTo>
                    <a:lnTo>
                      <a:pt x="1531" y="667"/>
                    </a:lnTo>
                    <a:lnTo>
                      <a:pt x="1464" y="560"/>
                    </a:lnTo>
                    <a:lnTo>
                      <a:pt x="1429" y="505"/>
                    </a:lnTo>
                    <a:lnTo>
                      <a:pt x="1394" y="450"/>
                    </a:lnTo>
                    <a:lnTo>
                      <a:pt x="1357" y="396"/>
                    </a:lnTo>
                    <a:lnTo>
                      <a:pt x="1321" y="342"/>
                    </a:lnTo>
                    <a:lnTo>
                      <a:pt x="1302" y="316"/>
                    </a:lnTo>
                    <a:lnTo>
                      <a:pt x="1283" y="292"/>
                    </a:lnTo>
                    <a:lnTo>
                      <a:pt x="1263" y="267"/>
                    </a:lnTo>
                    <a:lnTo>
                      <a:pt x="1245" y="244"/>
                    </a:lnTo>
                    <a:lnTo>
                      <a:pt x="1225" y="222"/>
                    </a:lnTo>
                    <a:lnTo>
                      <a:pt x="1204" y="201"/>
                    </a:lnTo>
                    <a:lnTo>
                      <a:pt x="1184" y="181"/>
                    </a:lnTo>
                    <a:lnTo>
                      <a:pt x="1163" y="161"/>
                    </a:lnTo>
                    <a:lnTo>
                      <a:pt x="1140" y="143"/>
                    </a:lnTo>
                    <a:lnTo>
                      <a:pt x="1118" y="125"/>
                    </a:lnTo>
                    <a:lnTo>
                      <a:pt x="1096" y="109"/>
                    </a:lnTo>
                    <a:lnTo>
                      <a:pt x="1073" y="94"/>
                    </a:lnTo>
                    <a:lnTo>
                      <a:pt x="1050" y="80"/>
                    </a:lnTo>
                    <a:lnTo>
                      <a:pt x="1025" y="67"/>
                    </a:lnTo>
                    <a:lnTo>
                      <a:pt x="1002" y="54"/>
                    </a:lnTo>
                    <a:lnTo>
                      <a:pt x="977" y="43"/>
                    </a:lnTo>
                    <a:lnTo>
                      <a:pt x="951" y="34"/>
                    </a:lnTo>
                    <a:lnTo>
                      <a:pt x="926" y="25"/>
                    </a:lnTo>
                    <a:lnTo>
                      <a:pt x="900" y="18"/>
                    </a:lnTo>
                    <a:lnTo>
                      <a:pt x="873" y="12"/>
                    </a:lnTo>
                    <a:lnTo>
                      <a:pt x="846" y="7"/>
                    </a:lnTo>
                    <a:lnTo>
                      <a:pt x="818" y="4"/>
                    </a:lnTo>
                    <a:lnTo>
                      <a:pt x="790" y="2"/>
                    </a:lnTo>
                    <a:lnTo>
                      <a:pt x="761" y="0"/>
                    </a:lnTo>
                    <a:lnTo>
                      <a:pt x="732" y="0"/>
                    </a:lnTo>
                    <a:lnTo>
                      <a:pt x="702" y="3"/>
                    </a:lnTo>
                    <a:lnTo>
                      <a:pt x="671" y="5"/>
                    </a:lnTo>
                    <a:lnTo>
                      <a:pt x="641" y="10"/>
                    </a:lnTo>
                    <a:lnTo>
                      <a:pt x="609" y="15"/>
                    </a:lnTo>
                    <a:lnTo>
                      <a:pt x="577" y="24"/>
                    </a:lnTo>
                    <a:lnTo>
                      <a:pt x="544" y="32"/>
                    </a:lnTo>
                    <a:lnTo>
                      <a:pt x="512" y="42"/>
                    </a:lnTo>
                    <a:lnTo>
                      <a:pt x="479" y="55"/>
                    </a:lnTo>
                    <a:lnTo>
                      <a:pt x="447" y="70"/>
                    </a:lnTo>
                    <a:lnTo>
                      <a:pt x="417" y="89"/>
                    </a:lnTo>
                    <a:lnTo>
                      <a:pt x="387" y="109"/>
                    </a:lnTo>
                    <a:lnTo>
                      <a:pt x="359" y="132"/>
                    </a:lnTo>
                    <a:lnTo>
                      <a:pt x="332" y="158"/>
                    </a:lnTo>
                    <a:lnTo>
                      <a:pt x="306" y="185"/>
                    </a:lnTo>
                    <a:lnTo>
                      <a:pt x="282" y="213"/>
                    </a:lnTo>
                    <a:lnTo>
                      <a:pt x="258" y="243"/>
                    </a:lnTo>
                    <a:lnTo>
                      <a:pt x="236" y="273"/>
                    </a:lnTo>
                    <a:lnTo>
                      <a:pt x="214" y="306"/>
                    </a:lnTo>
                    <a:lnTo>
                      <a:pt x="194" y="338"/>
                    </a:lnTo>
                    <a:lnTo>
                      <a:pt x="174" y="371"/>
                    </a:lnTo>
                    <a:lnTo>
                      <a:pt x="156" y="405"/>
                    </a:lnTo>
                    <a:lnTo>
                      <a:pt x="138" y="439"/>
                    </a:lnTo>
                    <a:lnTo>
                      <a:pt x="122" y="473"/>
                    </a:lnTo>
                    <a:lnTo>
                      <a:pt x="107" y="505"/>
                    </a:lnTo>
                    <a:lnTo>
                      <a:pt x="93" y="538"/>
                    </a:lnTo>
                    <a:lnTo>
                      <a:pt x="80" y="571"/>
                    </a:lnTo>
                    <a:lnTo>
                      <a:pt x="68" y="601"/>
                    </a:lnTo>
                    <a:lnTo>
                      <a:pt x="47" y="659"/>
                    </a:lnTo>
                    <a:lnTo>
                      <a:pt x="31" y="710"/>
                    </a:lnTo>
                    <a:lnTo>
                      <a:pt x="7" y="785"/>
                    </a:lnTo>
                    <a:lnTo>
                      <a:pt x="0" y="814"/>
                    </a:lnTo>
                    <a:close/>
                  </a:path>
                </a:pathLst>
              </a:custGeom>
              <a:solidFill>
                <a:srgbClr val="969696"/>
              </a:solidFill>
              <a:ln w="9525">
                <a:noFill/>
                <a:round/>
                <a:headEnd/>
                <a:tailEnd/>
              </a:ln>
            </p:spPr>
            <p:txBody>
              <a:bodyPr/>
              <a:lstStyle/>
              <a:p>
                <a:endParaRPr lang="fr-FR"/>
              </a:p>
            </p:txBody>
          </p:sp>
          <p:sp>
            <p:nvSpPr>
              <p:cNvPr id="9259" name="Freeform 499"/>
              <p:cNvSpPr>
                <a:spLocks noChangeAspect="1"/>
              </p:cNvSpPr>
              <p:nvPr/>
            </p:nvSpPr>
            <p:spPr bwMode="auto">
              <a:xfrm>
                <a:off x="5500" y="5298"/>
                <a:ext cx="418" cy="148"/>
              </a:xfrm>
              <a:custGeom>
                <a:avLst/>
                <a:gdLst>
                  <a:gd name="T0" fmla="*/ 3 w 1674"/>
                  <a:gd name="T1" fmla="*/ 143 h 589"/>
                  <a:gd name="T2" fmla="*/ 10 w 1674"/>
                  <a:gd name="T3" fmla="*/ 135 h 589"/>
                  <a:gd name="T4" fmla="*/ 18 w 1674"/>
                  <a:gd name="T5" fmla="*/ 127 h 589"/>
                  <a:gd name="T6" fmla="*/ 40 w 1674"/>
                  <a:gd name="T7" fmla="*/ 113 h 589"/>
                  <a:gd name="T8" fmla="*/ 64 w 1674"/>
                  <a:gd name="T9" fmla="*/ 104 h 589"/>
                  <a:gd name="T10" fmla="*/ 77 w 1674"/>
                  <a:gd name="T11" fmla="*/ 101 h 589"/>
                  <a:gd name="T12" fmla="*/ 88 w 1674"/>
                  <a:gd name="T13" fmla="*/ 100 h 589"/>
                  <a:gd name="T14" fmla="*/ 100 w 1674"/>
                  <a:gd name="T15" fmla="*/ 102 h 589"/>
                  <a:gd name="T16" fmla="*/ 109 w 1674"/>
                  <a:gd name="T17" fmla="*/ 105 h 589"/>
                  <a:gd name="T18" fmla="*/ 129 w 1674"/>
                  <a:gd name="T19" fmla="*/ 113 h 589"/>
                  <a:gd name="T20" fmla="*/ 151 w 1674"/>
                  <a:gd name="T21" fmla="*/ 116 h 589"/>
                  <a:gd name="T22" fmla="*/ 174 w 1674"/>
                  <a:gd name="T23" fmla="*/ 116 h 589"/>
                  <a:gd name="T24" fmla="*/ 197 w 1674"/>
                  <a:gd name="T25" fmla="*/ 114 h 589"/>
                  <a:gd name="T26" fmla="*/ 243 w 1674"/>
                  <a:gd name="T27" fmla="*/ 105 h 589"/>
                  <a:gd name="T28" fmla="*/ 283 w 1674"/>
                  <a:gd name="T29" fmla="*/ 97 h 589"/>
                  <a:gd name="T30" fmla="*/ 300 w 1674"/>
                  <a:gd name="T31" fmla="*/ 95 h 589"/>
                  <a:gd name="T32" fmla="*/ 313 w 1674"/>
                  <a:gd name="T33" fmla="*/ 96 h 589"/>
                  <a:gd name="T34" fmla="*/ 325 w 1674"/>
                  <a:gd name="T35" fmla="*/ 103 h 589"/>
                  <a:gd name="T36" fmla="*/ 341 w 1674"/>
                  <a:gd name="T37" fmla="*/ 110 h 589"/>
                  <a:gd name="T38" fmla="*/ 356 w 1674"/>
                  <a:gd name="T39" fmla="*/ 114 h 589"/>
                  <a:gd name="T40" fmla="*/ 376 w 1674"/>
                  <a:gd name="T41" fmla="*/ 116 h 589"/>
                  <a:gd name="T42" fmla="*/ 386 w 1674"/>
                  <a:gd name="T43" fmla="*/ 117 h 589"/>
                  <a:gd name="T44" fmla="*/ 394 w 1674"/>
                  <a:gd name="T45" fmla="*/ 110 h 589"/>
                  <a:gd name="T46" fmla="*/ 409 w 1674"/>
                  <a:gd name="T47" fmla="*/ 88 h 589"/>
                  <a:gd name="T48" fmla="*/ 417 w 1674"/>
                  <a:gd name="T49" fmla="*/ 75 h 589"/>
                  <a:gd name="T50" fmla="*/ 417 w 1674"/>
                  <a:gd name="T51" fmla="*/ 70 h 589"/>
                  <a:gd name="T52" fmla="*/ 412 w 1674"/>
                  <a:gd name="T53" fmla="*/ 69 h 589"/>
                  <a:gd name="T54" fmla="*/ 397 w 1674"/>
                  <a:gd name="T55" fmla="*/ 71 h 589"/>
                  <a:gd name="T56" fmla="*/ 379 w 1674"/>
                  <a:gd name="T57" fmla="*/ 76 h 589"/>
                  <a:gd name="T58" fmla="*/ 350 w 1674"/>
                  <a:gd name="T59" fmla="*/ 85 h 589"/>
                  <a:gd name="T60" fmla="*/ 342 w 1674"/>
                  <a:gd name="T61" fmla="*/ 86 h 589"/>
                  <a:gd name="T62" fmla="*/ 333 w 1674"/>
                  <a:gd name="T63" fmla="*/ 84 h 589"/>
                  <a:gd name="T64" fmla="*/ 313 w 1674"/>
                  <a:gd name="T65" fmla="*/ 77 h 589"/>
                  <a:gd name="T66" fmla="*/ 288 w 1674"/>
                  <a:gd name="T67" fmla="*/ 67 h 589"/>
                  <a:gd name="T68" fmla="*/ 260 w 1674"/>
                  <a:gd name="T69" fmla="*/ 54 h 589"/>
                  <a:gd name="T70" fmla="*/ 228 w 1674"/>
                  <a:gd name="T71" fmla="*/ 37 h 589"/>
                  <a:gd name="T72" fmla="*/ 193 w 1674"/>
                  <a:gd name="T73" fmla="*/ 17 h 589"/>
                  <a:gd name="T74" fmla="*/ 173 w 1674"/>
                  <a:gd name="T75" fmla="*/ 8 h 589"/>
                  <a:gd name="T76" fmla="*/ 151 w 1674"/>
                  <a:gd name="T77" fmla="*/ 3 h 589"/>
                  <a:gd name="T78" fmla="*/ 128 w 1674"/>
                  <a:gd name="T79" fmla="*/ 1 h 589"/>
                  <a:gd name="T80" fmla="*/ 104 w 1674"/>
                  <a:gd name="T81" fmla="*/ 1 h 589"/>
                  <a:gd name="T82" fmla="*/ 80 w 1674"/>
                  <a:gd name="T83" fmla="*/ 2 h 589"/>
                  <a:gd name="T84" fmla="*/ 45 w 1674"/>
                  <a:gd name="T85" fmla="*/ 8 h 589"/>
                  <a:gd name="T86" fmla="*/ 17 w 1674"/>
                  <a:gd name="T87" fmla="*/ 16 h 589"/>
                  <a:gd name="T88" fmla="*/ 7 w 1674"/>
                  <a:gd name="T89" fmla="*/ 20 h 589"/>
                  <a:gd name="T90" fmla="*/ 2 w 1674"/>
                  <a:gd name="T91" fmla="*/ 24 h 589"/>
                  <a:gd name="T92" fmla="*/ 1 w 1674"/>
                  <a:gd name="T93" fmla="*/ 41 h 589"/>
                  <a:gd name="T94" fmla="*/ 0 w 1674"/>
                  <a:gd name="T95" fmla="*/ 93 h 589"/>
                  <a:gd name="T96" fmla="*/ 0 w 1674"/>
                  <a:gd name="T97" fmla="*/ 148 h 5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4"/>
                  <a:gd name="T148" fmla="*/ 0 h 589"/>
                  <a:gd name="T149" fmla="*/ 1674 w 1674"/>
                  <a:gd name="T150" fmla="*/ 589 h 5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4" h="589">
                    <a:moveTo>
                      <a:pt x="0" y="589"/>
                    </a:moveTo>
                    <a:lnTo>
                      <a:pt x="6" y="579"/>
                    </a:lnTo>
                    <a:lnTo>
                      <a:pt x="13" y="568"/>
                    </a:lnTo>
                    <a:lnTo>
                      <a:pt x="21" y="558"/>
                    </a:lnTo>
                    <a:lnTo>
                      <a:pt x="29" y="547"/>
                    </a:lnTo>
                    <a:lnTo>
                      <a:pt x="40" y="537"/>
                    </a:lnTo>
                    <a:lnTo>
                      <a:pt x="50" y="526"/>
                    </a:lnTo>
                    <a:lnTo>
                      <a:pt x="62" y="516"/>
                    </a:lnTo>
                    <a:lnTo>
                      <a:pt x="74" y="505"/>
                    </a:lnTo>
                    <a:lnTo>
                      <a:pt x="101" y="485"/>
                    </a:lnTo>
                    <a:lnTo>
                      <a:pt x="130" y="468"/>
                    </a:lnTo>
                    <a:lnTo>
                      <a:pt x="161" y="450"/>
                    </a:lnTo>
                    <a:lnTo>
                      <a:pt x="192" y="435"/>
                    </a:lnTo>
                    <a:lnTo>
                      <a:pt x="225" y="423"/>
                    </a:lnTo>
                    <a:lnTo>
                      <a:pt x="258" y="412"/>
                    </a:lnTo>
                    <a:lnTo>
                      <a:pt x="274" y="409"/>
                    </a:lnTo>
                    <a:lnTo>
                      <a:pt x="291" y="405"/>
                    </a:lnTo>
                    <a:lnTo>
                      <a:pt x="307" y="402"/>
                    </a:lnTo>
                    <a:lnTo>
                      <a:pt x="324" y="400"/>
                    </a:lnTo>
                    <a:lnTo>
                      <a:pt x="339" y="399"/>
                    </a:lnTo>
                    <a:lnTo>
                      <a:pt x="354" y="399"/>
                    </a:lnTo>
                    <a:lnTo>
                      <a:pt x="369" y="399"/>
                    </a:lnTo>
                    <a:lnTo>
                      <a:pt x="385" y="402"/>
                    </a:lnTo>
                    <a:lnTo>
                      <a:pt x="399" y="404"/>
                    </a:lnTo>
                    <a:lnTo>
                      <a:pt x="412" y="407"/>
                    </a:lnTo>
                    <a:lnTo>
                      <a:pt x="425" y="412"/>
                    </a:lnTo>
                    <a:lnTo>
                      <a:pt x="436" y="418"/>
                    </a:lnTo>
                    <a:lnTo>
                      <a:pt x="462" y="431"/>
                    </a:lnTo>
                    <a:lnTo>
                      <a:pt x="489" y="440"/>
                    </a:lnTo>
                    <a:lnTo>
                      <a:pt x="516" y="449"/>
                    </a:lnTo>
                    <a:lnTo>
                      <a:pt x="545" y="455"/>
                    </a:lnTo>
                    <a:lnTo>
                      <a:pt x="574" y="460"/>
                    </a:lnTo>
                    <a:lnTo>
                      <a:pt x="604" y="462"/>
                    </a:lnTo>
                    <a:lnTo>
                      <a:pt x="633" y="464"/>
                    </a:lnTo>
                    <a:lnTo>
                      <a:pt x="665" y="464"/>
                    </a:lnTo>
                    <a:lnTo>
                      <a:pt x="696" y="463"/>
                    </a:lnTo>
                    <a:lnTo>
                      <a:pt x="727" y="461"/>
                    </a:lnTo>
                    <a:lnTo>
                      <a:pt x="758" y="457"/>
                    </a:lnTo>
                    <a:lnTo>
                      <a:pt x="789" y="453"/>
                    </a:lnTo>
                    <a:lnTo>
                      <a:pt x="852" y="442"/>
                    </a:lnTo>
                    <a:lnTo>
                      <a:pt x="914" y="431"/>
                    </a:lnTo>
                    <a:lnTo>
                      <a:pt x="972" y="418"/>
                    </a:lnTo>
                    <a:lnTo>
                      <a:pt x="1030" y="405"/>
                    </a:lnTo>
                    <a:lnTo>
                      <a:pt x="1084" y="393"/>
                    </a:lnTo>
                    <a:lnTo>
                      <a:pt x="1134" y="385"/>
                    </a:lnTo>
                    <a:lnTo>
                      <a:pt x="1158" y="382"/>
                    </a:lnTo>
                    <a:lnTo>
                      <a:pt x="1179" y="379"/>
                    </a:lnTo>
                    <a:lnTo>
                      <a:pt x="1200" y="378"/>
                    </a:lnTo>
                    <a:lnTo>
                      <a:pt x="1219" y="378"/>
                    </a:lnTo>
                    <a:lnTo>
                      <a:pt x="1236" y="381"/>
                    </a:lnTo>
                    <a:lnTo>
                      <a:pt x="1253" y="384"/>
                    </a:lnTo>
                    <a:lnTo>
                      <a:pt x="1267" y="389"/>
                    </a:lnTo>
                    <a:lnTo>
                      <a:pt x="1280" y="395"/>
                    </a:lnTo>
                    <a:lnTo>
                      <a:pt x="1302" y="409"/>
                    </a:lnTo>
                    <a:lnTo>
                      <a:pt x="1324" y="420"/>
                    </a:lnTo>
                    <a:lnTo>
                      <a:pt x="1345" y="431"/>
                    </a:lnTo>
                    <a:lnTo>
                      <a:pt x="1365" y="438"/>
                    </a:lnTo>
                    <a:lnTo>
                      <a:pt x="1385" y="445"/>
                    </a:lnTo>
                    <a:lnTo>
                      <a:pt x="1405" y="449"/>
                    </a:lnTo>
                    <a:lnTo>
                      <a:pt x="1424" y="453"/>
                    </a:lnTo>
                    <a:lnTo>
                      <a:pt x="1442" y="455"/>
                    </a:lnTo>
                    <a:lnTo>
                      <a:pt x="1476" y="459"/>
                    </a:lnTo>
                    <a:lnTo>
                      <a:pt x="1506" y="460"/>
                    </a:lnTo>
                    <a:lnTo>
                      <a:pt x="1520" y="461"/>
                    </a:lnTo>
                    <a:lnTo>
                      <a:pt x="1534" y="462"/>
                    </a:lnTo>
                    <a:lnTo>
                      <a:pt x="1546" y="464"/>
                    </a:lnTo>
                    <a:lnTo>
                      <a:pt x="1558" y="467"/>
                    </a:lnTo>
                    <a:lnTo>
                      <a:pt x="1564" y="456"/>
                    </a:lnTo>
                    <a:lnTo>
                      <a:pt x="1577" y="437"/>
                    </a:lnTo>
                    <a:lnTo>
                      <a:pt x="1595" y="410"/>
                    </a:lnTo>
                    <a:lnTo>
                      <a:pt x="1616" y="381"/>
                    </a:lnTo>
                    <a:lnTo>
                      <a:pt x="1638" y="350"/>
                    </a:lnTo>
                    <a:lnTo>
                      <a:pt x="1655" y="322"/>
                    </a:lnTo>
                    <a:lnTo>
                      <a:pt x="1663" y="309"/>
                    </a:lnTo>
                    <a:lnTo>
                      <a:pt x="1669" y="299"/>
                    </a:lnTo>
                    <a:lnTo>
                      <a:pt x="1673" y="290"/>
                    </a:lnTo>
                    <a:lnTo>
                      <a:pt x="1674" y="283"/>
                    </a:lnTo>
                    <a:lnTo>
                      <a:pt x="1669" y="280"/>
                    </a:lnTo>
                    <a:lnTo>
                      <a:pt x="1663" y="278"/>
                    </a:lnTo>
                    <a:lnTo>
                      <a:pt x="1657" y="276"/>
                    </a:lnTo>
                    <a:lnTo>
                      <a:pt x="1649" y="276"/>
                    </a:lnTo>
                    <a:lnTo>
                      <a:pt x="1633" y="276"/>
                    </a:lnTo>
                    <a:lnTo>
                      <a:pt x="1613" y="278"/>
                    </a:lnTo>
                    <a:lnTo>
                      <a:pt x="1591" y="283"/>
                    </a:lnTo>
                    <a:lnTo>
                      <a:pt x="1567" y="288"/>
                    </a:lnTo>
                    <a:lnTo>
                      <a:pt x="1542" y="295"/>
                    </a:lnTo>
                    <a:lnTo>
                      <a:pt x="1517" y="304"/>
                    </a:lnTo>
                    <a:lnTo>
                      <a:pt x="1467" y="319"/>
                    </a:lnTo>
                    <a:lnTo>
                      <a:pt x="1420" y="333"/>
                    </a:lnTo>
                    <a:lnTo>
                      <a:pt x="1401" y="339"/>
                    </a:lnTo>
                    <a:lnTo>
                      <a:pt x="1382" y="341"/>
                    </a:lnTo>
                    <a:lnTo>
                      <a:pt x="1375" y="342"/>
                    </a:lnTo>
                    <a:lnTo>
                      <a:pt x="1368" y="343"/>
                    </a:lnTo>
                    <a:lnTo>
                      <a:pt x="1361" y="342"/>
                    </a:lnTo>
                    <a:lnTo>
                      <a:pt x="1356" y="342"/>
                    </a:lnTo>
                    <a:lnTo>
                      <a:pt x="1334" y="335"/>
                    </a:lnTo>
                    <a:lnTo>
                      <a:pt x="1309" y="327"/>
                    </a:lnTo>
                    <a:lnTo>
                      <a:pt x="1282" y="319"/>
                    </a:lnTo>
                    <a:lnTo>
                      <a:pt x="1253" y="307"/>
                    </a:lnTo>
                    <a:lnTo>
                      <a:pt x="1222" y="295"/>
                    </a:lnTo>
                    <a:lnTo>
                      <a:pt x="1189" y="283"/>
                    </a:lnTo>
                    <a:lnTo>
                      <a:pt x="1155" y="267"/>
                    </a:lnTo>
                    <a:lnTo>
                      <a:pt x="1119" y="251"/>
                    </a:lnTo>
                    <a:lnTo>
                      <a:pt x="1081" y="234"/>
                    </a:lnTo>
                    <a:lnTo>
                      <a:pt x="1042" y="214"/>
                    </a:lnTo>
                    <a:lnTo>
                      <a:pt x="1001" y="193"/>
                    </a:lnTo>
                    <a:lnTo>
                      <a:pt x="958" y="171"/>
                    </a:lnTo>
                    <a:lnTo>
                      <a:pt x="914" y="147"/>
                    </a:lnTo>
                    <a:lnTo>
                      <a:pt x="868" y="123"/>
                    </a:lnTo>
                    <a:lnTo>
                      <a:pt x="821" y="96"/>
                    </a:lnTo>
                    <a:lnTo>
                      <a:pt x="773" y="68"/>
                    </a:lnTo>
                    <a:lnTo>
                      <a:pt x="747" y="55"/>
                    </a:lnTo>
                    <a:lnTo>
                      <a:pt x="721" y="44"/>
                    </a:lnTo>
                    <a:lnTo>
                      <a:pt x="693" y="33"/>
                    </a:lnTo>
                    <a:lnTo>
                      <a:pt x="665" y="25"/>
                    </a:lnTo>
                    <a:lnTo>
                      <a:pt x="636" y="18"/>
                    </a:lnTo>
                    <a:lnTo>
                      <a:pt x="605" y="12"/>
                    </a:lnTo>
                    <a:lnTo>
                      <a:pt x="575" y="7"/>
                    </a:lnTo>
                    <a:lnTo>
                      <a:pt x="543" y="4"/>
                    </a:lnTo>
                    <a:lnTo>
                      <a:pt x="511" y="2"/>
                    </a:lnTo>
                    <a:lnTo>
                      <a:pt x="480" y="0"/>
                    </a:lnTo>
                    <a:lnTo>
                      <a:pt x="447" y="0"/>
                    </a:lnTo>
                    <a:lnTo>
                      <a:pt x="415" y="2"/>
                    </a:lnTo>
                    <a:lnTo>
                      <a:pt x="383" y="3"/>
                    </a:lnTo>
                    <a:lnTo>
                      <a:pt x="353" y="5"/>
                    </a:lnTo>
                    <a:lnTo>
                      <a:pt x="321" y="9"/>
                    </a:lnTo>
                    <a:lnTo>
                      <a:pt x="292" y="12"/>
                    </a:lnTo>
                    <a:lnTo>
                      <a:pt x="233" y="21"/>
                    </a:lnTo>
                    <a:lnTo>
                      <a:pt x="179" y="32"/>
                    </a:lnTo>
                    <a:lnTo>
                      <a:pt x="131" y="45"/>
                    </a:lnTo>
                    <a:lnTo>
                      <a:pt x="89" y="56"/>
                    </a:lnTo>
                    <a:lnTo>
                      <a:pt x="70" y="63"/>
                    </a:lnTo>
                    <a:lnTo>
                      <a:pt x="54" y="69"/>
                    </a:lnTo>
                    <a:lnTo>
                      <a:pt x="40" y="75"/>
                    </a:lnTo>
                    <a:lnTo>
                      <a:pt x="28" y="81"/>
                    </a:lnTo>
                    <a:lnTo>
                      <a:pt x="19" y="86"/>
                    </a:lnTo>
                    <a:lnTo>
                      <a:pt x="12" y="91"/>
                    </a:lnTo>
                    <a:lnTo>
                      <a:pt x="7" y="95"/>
                    </a:lnTo>
                    <a:lnTo>
                      <a:pt x="6" y="100"/>
                    </a:lnTo>
                    <a:lnTo>
                      <a:pt x="6" y="122"/>
                    </a:lnTo>
                    <a:lnTo>
                      <a:pt x="6" y="165"/>
                    </a:lnTo>
                    <a:lnTo>
                      <a:pt x="5" y="224"/>
                    </a:lnTo>
                    <a:lnTo>
                      <a:pt x="3" y="295"/>
                    </a:lnTo>
                    <a:lnTo>
                      <a:pt x="2" y="371"/>
                    </a:lnTo>
                    <a:lnTo>
                      <a:pt x="1" y="449"/>
                    </a:lnTo>
                    <a:lnTo>
                      <a:pt x="1" y="524"/>
                    </a:lnTo>
                    <a:lnTo>
                      <a:pt x="0" y="589"/>
                    </a:lnTo>
                    <a:close/>
                  </a:path>
                </a:pathLst>
              </a:custGeom>
              <a:solidFill>
                <a:srgbClr val="969696"/>
              </a:solidFill>
              <a:ln w="9525">
                <a:noFill/>
                <a:round/>
                <a:headEnd/>
                <a:tailEnd/>
              </a:ln>
            </p:spPr>
            <p:txBody>
              <a:bodyPr/>
              <a:lstStyle/>
              <a:p>
                <a:endParaRPr lang="fr-FR"/>
              </a:p>
            </p:txBody>
          </p:sp>
          <p:sp>
            <p:nvSpPr>
              <p:cNvPr id="9260" name="Freeform 500"/>
              <p:cNvSpPr>
                <a:spLocks noChangeAspect="1"/>
              </p:cNvSpPr>
              <p:nvPr/>
            </p:nvSpPr>
            <p:spPr bwMode="auto">
              <a:xfrm>
                <a:off x="5307" y="5804"/>
                <a:ext cx="384" cy="1288"/>
              </a:xfrm>
              <a:custGeom>
                <a:avLst/>
                <a:gdLst>
                  <a:gd name="T0" fmla="*/ 115 w 1537"/>
                  <a:gd name="T1" fmla="*/ 38 h 5152"/>
                  <a:gd name="T2" fmla="*/ 86 w 1537"/>
                  <a:gd name="T3" fmla="*/ 95 h 5152"/>
                  <a:gd name="T4" fmla="*/ 68 w 1537"/>
                  <a:gd name="T5" fmla="*/ 136 h 5152"/>
                  <a:gd name="T6" fmla="*/ 57 w 1537"/>
                  <a:gd name="T7" fmla="*/ 173 h 5152"/>
                  <a:gd name="T8" fmla="*/ 48 w 1537"/>
                  <a:gd name="T9" fmla="*/ 213 h 5152"/>
                  <a:gd name="T10" fmla="*/ 44 w 1537"/>
                  <a:gd name="T11" fmla="*/ 259 h 5152"/>
                  <a:gd name="T12" fmla="*/ 47 w 1537"/>
                  <a:gd name="T13" fmla="*/ 375 h 5152"/>
                  <a:gd name="T14" fmla="*/ 56 w 1537"/>
                  <a:gd name="T15" fmla="*/ 570 h 5152"/>
                  <a:gd name="T16" fmla="*/ 61 w 1537"/>
                  <a:gd name="T17" fmla="*/ 743 h 5152"/>
                  <a:gd name="T18" fmla="*/ 61 w 1537"/>
                  <a:gd name="T19" fmla="*/ 824 h 5152"/>
                  <a:gd name="T20" fmla="*/ 57 w 1537"/>
                  <a:gd name="T21" fmla="*/ 880 h 5152"/>
                  <a:gd name="T22" fmla="*/ 49 w 1537"/>
                  <a:gd name="T23" fmla="*/ 906 h 5152"/>
                  <a:gd name="T24" fmla="*/ 39 w 1537"/>
                  <a:gd name="T25" fmla="*/ 928 h 5152"/>
                  <a:gd name="T26" fmla="*/ 28 w 1537"/>
                  <a:gd name="T27" fmla="*/ 965 h 5152"/>
                  <a:gd name="T28" fmla="*/ 13 w 1537"/>
                  <a:gd name="T29" fmla="*/ 1035 h 5152"/>
                  <a:gd name="T30" fmla="*/ 3 w 1537"/>
                  <a:gd name="T31" fmla="*/ 1099 h 5152"/>
                  <a:gd name="T32" fmla="*/ 0 w 1537"/>
                  <a:gd name="T33" fmla="*/ 1144 h 5152"/>
                  <a:gd name="T34" fmla="*/ 5 w 1537"/>
                  <a:gd name="T35" fmla="*/ 1187 h 5152"/>
                  <a:gd name="T36" fmla="*/ 18 w 1537"/>
                  <a:gd name="T37" fmla="*/ 1219 h 5152"/>
                  <a:gd name="T38" fmla="*/ 40 w 1537"/>
                  <a:gd name="T39" fmla="*/ 1242 h 5152"/>
                  <a:gd name="T40" fmla="*/ 65 w 1537"/>
                  <a:gd name="T41" fmla="*/ 1257 h 5152"/>
                  <a:gd name="T42" fmla="*/ 94 w 1537"/>
                  <a:gd name="T43" fmla="*/ 1267 h 5152"/>
                  <a:gd name="T44" fmla="*/ 146 w 1537"/>
                  <a:gd name="T45" fmla="*/ 1277 h 5152"/>
                  <a:gd name="T46" fmla="*/ 203 w 1537"/>
                  <a:gd name="T47" fmla="*/ 1287 h 5152"/>
                  <a:gd name="T48" fmla="*/ 239 w 1537"/>
                  <a:gd name="T49" fmla="*/ 1288 h 5152"/>
                  <a:gd name="T50" fmla="*/ 269 w 1537"/>
                  <a:gd name="T51" fmla="*/ 1284 h 5152"/>
                  <a:gd name="T52" fmla="*/ 293 w 1537"/>
                  <a:gd name="T53" fmla="*/ 1277 h 5152"/>
                  <a:gd name="T54" fmla="*/ 308 w 1537"/>
                  <a:gd name="T55" fmla="*/ 1270 h 5152"/>
                  <a:gd name="T56" fmla="*/ 311 w 1537"/>
                  <a:gd name="T57" fmla="*/ 1263 h 5152"/>
                  <a:gd name="T58" fmla="*/ 307 w 1537"/>
                  <a:gd name="T59" fmla="*/ 1252 h 5152"/>
                  <a:gd name="T60" fmla="*/ 288 w 1537"/>
                  <a:gd name="T61" fmla="*/ 1214 h 5152"/>
                  <a:gd name="T62" fmla="*/ 268 w 1537"/>
                  <a:gd name="T63" fmla="*/ 1154 h 5152"/>
                  <a:gd name="T64" fmla="*/ 254 w 1537"/>
                  <a:gd name="T65" fmla="*/ 1091 h 5152"/>
                  <a:gd name="T66" fmla="*/ 247 w 1537"/>
                  <a:gd name="T67" fmla="*/ 1025 h 5152"/>
                  <a:gd name="T68" fmla="*/ 245 w 1537"/>
                  <a:gd name="T69" fmla="*/ 963 h 5152"/>
                  <a:gd name="T70" fmla="*/ 247 w 1537"/>
                  <a:gd name="T71" fmla="*/ 903 h 5152"/>
                  <a:gd name="T72" fmla="*/ 253 w 1537"/>
                  <a:gd name="T73" fmla="*/ 810 h 5152"/>
                  <a:gd name="T74" fmla="*/ 257 w 1537"/>
                  <a:gd name="T75" fmla="*/ 766 h 5152"/>
                  <a:gd name="T76" fmla="*/ 270 w 1537"/>
                  <a:gd name="T77" fmla="*/ 705 h 5152"/>
                  <a:gd name="T78" fmla="*/ 293 w 1537"/>
                  <a:gd name="T79" fmla="*/ 621 h 5152"/>
                  <a:gd name="T80" fmla="*/ 318 w 1537"/>
                  <a:gd name="T81" fmla="*/ 527 h 5152"/>
                  <a:gd name="T82" fmla="*/ 331 w 1537"/>
                  <a:gd name="T83" fmla="*/ 465 h 5152"/>
                  <a:gd name="T84" fmla="*/ 346 w 1537"/>
                  <a:gd name="T85" fmla="*/ 385 h 5152"/>
                  <a:gd name="T86" fmla="*/ 363 w 1537"/>
                  <a:gd name="T87" fmla="*/ 312 h 5152"/>
                  <a:gd name="T88" fmla="*/ 376 w 1537"/>
                  <a:gd name="T89" fmla="*/ 254 h 5152"/>
                  <a:gd name="T90" fmla="*/ 384 w 1537"/>
                  <a:gd name="T91" fmla="*/ 210 h 5152"/>
                  <a:gd name="T92" fmla="*/ 384 w 1537"/>
                  <a:gd name="T93" fmla="*/ 105 h 5152"/>
                  <a:gd name="T94" fmla="*/ 368 w 1537"/>
                  <a:gd name="T95" fmla="*/ 110 h 5152"/>
                  <a:gd name="T96" fmla="*/ 355 w 1537"/>
                  <a:gd name="T97" fmla="*/ 118 h 5152"/>
                  <a:gd name="T98" fmla="*/ 335 w 1537"/>
                  <a:gd name="T99" fmla="*/ 136 h 5152"/>
                  <a:gd name="T100" fmla="*/ 325 w 1537"/>
                  <a:gd name="T101" fmla="*/ 143 h 5152"/>
                  <a:gd name="T102" fmla="*/ 313 w 1537"/>
                  <a:gd name="T103" fmla="*/ 147 h 5152"/>
                  <a:gd name="T104" fmla="*/ 295 w 1537"/>
                  <a:gd name="T105" fmla="*/ 146 h 5152"/>
                  <a:gd name="T106" fmla="*/ 271 w 1537"/>
                  <a:gd name="T107" fmla="*/ 138 h 5152"/>
                  <a:gd name="T108" fmla="*/ 240 w 1537"/>
                  <a:gd name="T109" fmla="*/ 123 h 5152"/>
                  <a:gd name="T110" fmla="*/ 219 w 1537"/>
                  <a:gd name="T111" fmla="*/ 110 h 5152"/>
                  <a:gd name="T112" fmla="*/ 200 w 1537"/>
                  <a:gd name="T113" fmla="*/ 96 h 5152"/>
                  <a:gd name="T114" fmla="*/ 170 w 1537"/>
                  <a:gd name="T115" fmla="*/ 65 h 5152"/>
                  <a:gd name="T116" fmla="*/ 148 w 1537"/>
                  <a:gd name="T117" fmla="*/ 31 h 5152"/>
                  <a:gd name="T118" fmla="*/ 134 w 1537"/>
                  <a:gd name="T119" fmla="*/ 0 h 5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7"/>
                  <a:gd name="T181" fmla="*/ 0 h 5152"/>
                  <a:gd name="T182" fmla="*/ 1537 w 1537"/>
                  <a:gd name="T183" fmla="*/ 5152 h 5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7" h="5152">
                    <a:moveTo>
                      <a:pt x="535" y="0"/>
                    </a:moveTo>
                    <a:lnTo>
                      <a:pt x="512" y="49"/>
                    </a:lnTo>
                    <a:lnTo>
                      <a:pt x="487" y="101"/>
                    </a:lnTo>
                    <a:lnTo>
                      <a:pt x="460" y="153"/>
                    </a:lnTo>
                    <a:lnTo>
                      <a:pt x="432" y="207"/>
                    </a:lnTo>
                    <a:lnTo>
                      <a:pt x="403" y="263"/>
                    </a:lnTo>
                    <a:lnTo>
                      <a:pt x="372" y="320"/>
                    </a:lnTo>
                    <a:lnTo>
                      <a:pt x="343" y="381"/>
                    </a:lnTo>
                    <a:lnTo>
                      <a:pt x="315" y="444"/>
                    </a:lnTo>
                    <a:lnTo>
                      <a:pt x="300" y="476"/>
                    </a:lnTo>
                    <a:lnTo>
                      <a:pt x="286" y="510"/>
                    </a:lnTo>
                    <a:lnTo>
                      <a:pt x="273" y="544"/>
                    </a:lnTo>
                    <a:lnTo>
                      <a:pt x="261" y="579"/>
                    </a:lnTo>
                    <a:lnTo>
                      <a:pt x="249" y="615"/>
                    </a:lnTo>
                    <a:lnTo>
                      <a:pt x="238" y="652"/>
                    </a:lnTo>
                    <a:lnTo>
                      <a:pt x="228" y="691"/>
                    </a:lnTo>
                    <a:lnTo>
                      <a:pt x="217" y="729"/>
                    </a:lnTo>
                    <a:lnTo>
                      <a:pt x="209" y="770"/>
                    </a:lnTo>
                    <a:lnTo>
                      <a:pt x="201" y="811"/>
                    </a:lnTo>
                    <a:lnTo>
                      <a:pt x="194" y="853"/>
                    </a:lnTo>
                    <a:lnTo>
                      <a:pt x="188" y="897"/>
                    </a:lnTo>
                    <a:lnTo>
                      <a:pt x="183" y="941"/>
                    </a:lnTo>
                    <a:lnTo>
                      <a:pt x="181" y="987"/>
                    </a:lnTo>
                    <a:lnTo>
                      <a:pt x="178" y="1035"/>
                    </a:lnTo>
                    <a:lnTo>
                      <a:pt x="177" y="1082"/>
                    </a:lnTo>
                    <a:lnTo>
                      <a:pt x="178" y="1198"/>
                    </a:lnTo>
                    <a:lnTo>
                      <a:pt x="183" y="1339"/>
                    </a:lnTo>
                    <a:lnTo>
                      <a:pt x="189" y="1502"/>
                    </a:lnTo>
                    <a:lnTo>
                      <a:pt x="197" y="1682"/>
                    </a:lnTo>
                    <a:lnTo>
                      <a:pt x="205" y="1874"/>
                    </a:lnTo>
                    <a:lnTo>
                      <a:pt x="215" y="2076"/>
                    </a:lnTo>
                    <a:lnTo>
                      <a:pt x="223" y="2281"/>
                    </a:lnTo>
                    <a:lnTo>
                      <a:pt x="231" y="2488"/>
                    </a:lnTo>
                    <a:lnTo>
                      <a:pt x="238" y="2688"/>
                    </a:lnTo>
                    <a:lnTo>
                      <a:pt x="243" y="2880"/>
                    </a:lnTo>
                    <a:lnTo>
                      <a:pt x="245" y="2973"/>
                    </a:lnTo>
                    <a:lnTo>
                      <a:pt x="246" y="3060"/>
                    </a:lnTo>
                    <a:lnTo>
                      <a:pt x="246" y="3144"/>
                    </a:lnTo>
                    <a:lnTo>
                      <a:pt x="246" y="3222"/>
                    </a:lnTo>
                    <a:lnTo>
                      <a:pt x="244" y="3296"/>
                    </a:lnTo>
                    <a:lnTo>
                      <a:pt x="242" y="3362"/>
                    </a:lnTo>
                    <a:lnTo>
                      <a:pt x="238" y="3423"/>
                    </a:lnTo>
                    <a:lnTo>
                      <a:pt x="235" y="3476"/>
                    </a:lnTo>
                    <a:lnTo>
                      <a:pt x="229" y="3522"/>
                    </a:lnTo>
                    <a:lnTo>
                      <a:pt x="222" y="3560"/>
                    </a:lnTo>
                    <a:lnTo>
                      <a:pt x="214" y="3589"/>
                    </a:lnTo>
                    <a:lnTo>
                      <a:pt x="204" y="3609"/>
                    </a:lnTo>
                    <a:lnTo>
                      <a:pt x="195" y="3626"/>
                    </a:lnTo>
                    <a:lnTo>
                      <a:pt x="184" y="3644"/>
                    </a:lnTo>
                    <a:lnTo>
                      <a:pt x="175" y="3665"/>
                    </a:lnTo>
                    <a:lnTo>
                      <a:pt x="166" y="3688"/>
                    </a:lnTo>
                    <a:lnTo>
                      <a:pt x="156" y="3713"/>
                    </a:lnTo>
                    <a:lnTo>
                      <a:pt x="147" y="3740"/>
                    </a:lnTo>
                    <a:lnTo>
                      <a:pt x="137" y="3768"/>
                    </a:lnTo>
                    <a:lnTo>
                      <a:pt x="128" y="3798"/>
                    </a:lnTo>
                    <a:lnTo>
                      <a:pt x="112" y="3861"/>
                    </a:lnTo>
                    <a:lnTo>
                      <a:pt x="95" y="3928"/>
                    </a:lnTo>
                    <a:lnTo>
                      <a:pt x="80" y="3997"/>
                    </a:lnTo>
                    <a:lnTo>
                      <a:pt x="66" y="4067"/>
                    </a:lnTo>
                    <a:lnTo>
                      <a:pt x="53" y="4139"/>
                    </a:lnTo>
                    <a:lnTo>
                      <a:pt x="41" y="4207"/>
                    </a:lnTo>
                    <a:lnTo>
                      <a:pt x="31" y="4274"/>
                    </a:lnTo>
                    <a:lnTo>
                      <a:pt x="22" y="4337"/>
                    </a:lnTo>
                    <a:lnTo>
                      <a:pt x="14" y="4394"/>
                    </a:lnTo>
                    <a:lnTo>
                      <a:pt x="8" y="4445"/>
                    </a:lnTo>
                    <a:lnTo>
                      <a:pt x="5" y="4488"/>
                    </a:lnTo>
                    <a:lnTo>
                      <a:pt x="1" y="4522"/>
                    </a:lnTo>
                    <a:lnTo>
                      <a:pt x="0" y="4575"/>
                    </a:lnTo>
                    <a:lnTo>
                      <a:pt x="1" y="4622"/>
                    </a:lnTo>
                    <a:lnTo>
                      <a:pt x="5" y="4667"/>
                    </a:lnTo>
                    <a:lnTo>
                      <a:pt x="11" y="4709"/>
                    </a:lnTo>
                    <a:lnTo>
                      <a:pt x="19" y="4747"/>
                    </a:lnTo>
                    <a:lnTo>
                      <a:pt x="29" y="4783"/>
                    </a:lnTo>
                    <a:lnTo>
                      <a:pt x="42" y="4817"/>
                    </a:lnTo>
                    <a:lnTo>
                      <a:pt x="58" y="4847"/>
                    </a:lnTo>
                    <a:lnTo>
                      <a:pt x="74" y="4875"/>
                    </a:lnTo>
                    <a:lnTo>
                      <a:pt x="93" y="4902"/>
                    </a:lnTo>
                    <a:lnTo>
                      <a:pt x="113" y="4926"/>
                    </a:lnTo>
                    <a:lnTo>
                      <a:pt x="135" y="4948"/>
                    </a:lnTo>
                    <a:lnTo>
                      <a:pt x="159" y="4966"/>
                    </a:lnTo>
                    <a:lnTo>
                      <a:pt x="182" y="4985"/>
                    </a:lnTo>
                    <a:lnTo>
                      <a:pt x="208" y="5000"/>
                    </a:lnTo>
                    <a:lnTo>
                      <a:pt x="235" y="5015"/>
                    </a:lnTo>
                    <a:lnTo>
                      <a:pt x="262" y="5028"/>
                    </a:lnTo>
                    <a:lnTo>
                      <a:pt x="290" y="5040"/>
                    </a:lnTo>
                    <a:lnTo>
                      <a:pt x="318" y="5050"/>
                    </a:lnTo>
                    <a:lnTo>
                      <a:pt x="347" y="5060"/>
                    </a:lnTo>
                    <a:lnTo>
                      <a:pt x="377" y="5068"/>
                    </a:lnTo>
                    <a:lnTo>
                      <a:pt x="407" y="5075"/>
                    </a:lnTo>
                    <a:lnTo>
                      <a:pt x="437" y="5082"/>
                    </a:lnTo>
                    <a:lnTo>
                      <a:pt x="467" y="5088"/>
                    </a:lnTo>
                    <a:lnTo>
                      <a:pt x="584" y="5108"/>
                    </a:lnTo>
                    <a:lnTo>
                      <a:pt x="691" y="5127"/>
                    </a:lnTo>
                    <a:lnTo>
                      <a:pt x="732" y="5135"/>
                    </a:lnTo>
                    <a:lnTo>
                      <a:pt x="773" y="5142"/>
                    </a:lnTo>
                    <a:lnTo>
                      <a:pt x="812" y="5147"/>
                    </a:lnTo>
                    <a:lnTo>
                      <a:pt x="851" y="5151"/>
                    </a:lnTo>
                    <a:lnTo>
                      <a:pt x="887" y="5152"/>
                    </a:lnTo>
                    <a:lnTo>
                      <a:pt x="923" y="5152"/>
                    </a:lnTo>
                    <a:lnTo>
                      <a:pt x="957" y="5151"/>
                    </a:lnTo>
                    <a:lnTo>
                      <a:pt x="990" y="5148"/>
                    </a:lnTo>
                    <a:lnTo>
                      <a:pt x="1021" y="5145"/>
                    </a:lnTo>
                    <a:lnTo>
                      <a:pt x="1050" y="5140"/>
                    </a:lnTo>
                    <a:lnTo>
                      <a:pt x="1078" y="5134"/>
                    </a:lnTo>
                    <a:lnTo>
                      <a:pt x="1105" y="5128"/>
                    </a:lnTo>
                    <a:lnTo>
                      <a:pt x="1130" y="5123"/>
                    </a:lnTo>
                    <a:lnTo>
                      <a:pt x="1152" y="5116"/>
                    </a:lnTo>
                    <a:lnTo>
                      <a:pt x="1172" y="5108"/>
                    </a:lnTo>
                    <a:lnTo>
                      <a:pt x="1192" y="5101"/>
                    </a:lnTo>
                    <a:lnTo>
                      <a:pt x="1207" y="5094"/>
                    </a:lnTo>
                    <a:lnTo>
                      <a:pt x="1220" y="5087"/>
                    </a:lnTo>
                    <a:lnTo>
                      <a:pt x="1231" y="5080"/>
                    </a:lnTo>
                    <a:lnTo>
                      <a:pt x="1238" y="5073"/>
                    </a:lnTo>
                    <a:lnTo>
                      <a:pt x="1242" y="5066"/>
                    </a:lnTo>
                    <a:lnTo>
                      <a:pt x="1245" y="5059"/>
                    </a:lnTo>
                    <a:lnTo>
                      <a:pt x="1245" y="5050"/>
                    </a:lnTo>
                    <a:lnTo>
                      <a:pt x="1242" y="5041"/>
                    </a:lnTo>
                    <a:lnTo>
                      <a:pt x="1239" y="5031"/>
                    </a:lnTo>
                    <a:lnTo>
                      <a:pt x="1233" y="5019"/>
                    </a:lnTo>
                    <a:lnTo>
                      <a:pt x="1227" y="5006"/>
                    </a:lnTo>
                    <a:lnTo>
                      <a:pt x="1219" y="4992"/>
                    </a:lnTo>
                    <a:lnTo>
                      <a:pt x="1200" y="4957"/>
                    </a:lnTo>
                    <a:lnTo>
                      <a:pt x="1178" y="4913"/>
                    </a:lnTo>
                    <a:lnTo>
                      <a:pt x="1153" y="4856"/>
                    </a:lnTo>
                    <a:lnTo>
                      <a:pt x="1130" y="4797"/>
                    </a:lnTo>
                    <a:lnTo>
                      <a:pt x="1109" y="4738"/>
                    </a:lnTo>
                    <a:lnTo>
                      <a:pt x="1089" y="4677"/>
                    </a:lnTo>
                    <a:lnTo>
                      <a:pt x="1071" y="4615"/>
                    </a:lnTo>
                    <a:lnTo>
                      <a:pt x="1056" y="4554"/>
                    </a:lnTo>
                    <a:lnTo>
                      <a:pt x="1041" y="4491"/>
                    </a:lnTo>
                    <a:lnTo>
                      <a:pt x="1028" y="4427"/>
                    </a:lnTo>
                    <a:lnTo>
                      <a:pt x="1017" y="4362"/>
                    </a:lnTo>
                    <a:lnTo>
                      <a:pt x="1008" y="4297"/>
                    </a:lnTo>
                    <a:lnTo>
                      <a:pt x="1000" y="4232"/>
                    </a:lnTo>
                    <a:lnTo>
                      <a:pt x="993" y="4167"/>
                    </a:lnTo>
                    <a:lnTo>
                      <a:pt x="988" y="4100"/>
                    </a:lnTo>
                    <a:lnTo>
                      <a:pt x="983" y="4034"/>
                    </a:lnTo>
                    <a:lnTo>
                      <a:pt x="981" y="3967"/>
                    </a:lnTo>
                    <a:lnTo>
                      <a:pt x="980" y="3901"/>
                    </a:lnTo>
                    <a:lnTo>
                      <a:pt x="980" y="3853"/>
                    </a:lnTo>
                    <a:lnTo>
                      <a:pt x="980" y="3804"/>
                    </a:lnTo>
                    <a:lnTo>
                      <a:pt x="981" y="3756"/>
                    </a:lnTo>
                    <a:lnTo>
                      <a:pt x="983" y="3708"/>
                    </a:lnTo>
                    <a:lnTo>
                      <a:pt x="988" y="3613"/>
                    </a:lnTo>
                    <a:lnTo>
                      <a:pt x="994" y="3517"/>
                    </a:lnTo>
                    <a:lnTo>
                      <a:pt x="1001" y="3423"/>
                    </a:lnTo>
                    <a:lnTo>
                      <a:pt x="1008" y="3331"/>
                    </a:lnTo>
                    <a:lnTo>
                      <a:pt x="1014" y="3240"/>
                    </a:lnTo>
                    <a:lnTo>
                      <a:pt x="1020" y="3151"/>
                    </a:lnTo>
                    <a:lnTo>
                      <a:pt x="1022" y="3124"/>
                    </a:lnTo>
                    <a:lnTo>
                      <a:pt x="1024" y="3095"/>
                    </a:lnTo>
                    <a:lnTo>
                      <a:pt x="1029" y="3066"/>
                    </a:lnTo>
                    <a:lnTo>
                      <a:pt x="1034" y="3034"/>
                    </a:lnTo>
                    <a:lnTo>
                      <a:pt x="1047" y="2969"/>
                    </a:lnTo>
                    <a:lnTo>
                      <a:pt x="1062" y="2898"/>
                    </a:lnTo>
                    <a:lnTo>
                      <a:pt x="1081" y="2822"/>
                    </a:lnTo>
                    <a:lnTo>
                      <a:pt x="1102" y="2743"/>
                    </a:lnTo>
                    <a:lnTo>
                      <a:pt x="1125" y="2660"/>
                    </a:lnTo>
                    <a:lnTo>
                      <a:pt x="1149" y="2574"/>
                    </a:lnTo>
                    <a:lnTo>
                      <a:pt x="1173" y="2484"/>
                    </a:lnTo>
                    <a:lnTo>
                      <a:pt x="1199" y="2392"/>
                    </a:lnTo>
                    <a:lnTo>
                      <a:pt x="1224" y="2299"/>
                    </a:lnTo>
                    <a:lnTo>
                      <a:pt x="1248" y="2203"/>
                    </a:lnTo>
                    <a:lnTo>
                      <a:pt x="1273" y="2106"/>
                    </a:lnTo>
                    <a:lnTo>
                      <a:pt x="1294" y="2008"/>
                    </a:lnTo>
                    <a:lnTo>
                      <a:pt x="1305" y="1958"/>
                    </a:lnTo>
                    <a:lnTo>
                      <a:pt x="1314" y="1909"/>
                    </a:lnTo>
                    <a:lnTo>
                      <a:pt x="1323" y="1860"/>
                    </a:lnTo>
                    <a:lnTo>
                      <a:pt x="1332" y="1811"/>
                    </a:lnTo>
                    <a:lnTo>
                      <a:pt x="1349" y="1716"/>
                    </a:lnTo>
                    <a:lnTo>
                      <a:pt x="1366" y="1626"/>
                    </a:lnTo>
                    <a:lnTo>
                      <a:pt x="1383" y="1541"/>
                    </a:lnTo>
                    <a:lnTo>
                      <a:pt x="1401" y="1461"/>
                    </a:lnTo>
                    <a:lnTo>
                      <a:pt x="1418" y="1387"/>
                    </a:lnTo>
                    <a:lnTo>
                      <a:pt x="1435" y="1316"/>
                    </a:lnTo>
                    <a:lnTo>
                      <a:pt x="1451" y="1249"/>
                    </a:lnTo>
                    <a:lnTo>
                      <a:pt x="1467" y="1186"/>
                    </a:lnTo>
                    <a:lnTo>
                      <a:pt x="1482" y="1127"/>
                    </a:lnTo>
                    <a:lnTo>
                      <a:pt x="1495" y="1070"/>
                    </a:lnTo>
                    <a:lnTo>
                      <a:pt x="1506" y="1016"/>
                    </a:lnTo>
                    <a:lnTo>
                      <a:pt x="1517" y="964"/>
                    </a:lnTo>
                    <a:lnTo>
                      <a:pt x="1525" y="913"/>
                    </a:lnTo>
                    <a:lnTo>
                      <a:pt x="1532" y="866"/>
                    </a:lnTo>
                    <a:lnTo>
                      <a:pt x="1535" y="841"/>
                    </a:lnTo>
                    <a:lnTo>
                      <a:pt x="1536" y="818"/>
                    </a:lnTo>
                    <a:lnTo>
                      <a:pt x="1537" y="794"/>
                    </a:lnTo>
                    <a:lnTo>
                      <a:pt x="1537" y="771"/>
                    </a:lnTo>
                    <a:lnTo>
                      <a:pt x="1537" y="420"/>
                    </a:lnTo>
                    <a:lnTo>
                      <a:pt x="1520" y="425"/>
                    </a:lnTo>
                    <a:lnTo>
                      <a:pt x="1504" y="430"/>
                    </a:lnTo>
                    <a:lnTo>
                      <a:pt x="1488" y="435"/>
                    </a:lnTo>
                    <a:lnTo>
                      <a:pt x="1471" y="442"/>
                    </a:lnTo>
                    <a:lnTo>
                      <a:pt x="1457" y="449"/>
                    </a:lnTo>
                    <a:lnTo>
                      <a:pt x="1444" y="456"/>
                    </a:lnTo>
                    <a:lnTo>
                      <a:pt x="1431" y="464"/>
                    </a:lnTo>
                    <a:lnTo>
                      <a:pt x="1420" y="474"/>
                    </a:lnTo>
                    <a:lnTo>
                      <a:pt x="1398" y="491"/>
                    </a:lnTo>
                    <a:lnTo>
                      <a:pt x="1380" y="509"/>
                    </a:lnTo>
                    <a:lnTo>
                      <a:pt x="1361" y="527"/>
                    </a:lnTo>
                    <a:lnTo>
                      <a:pt x="1342" y="544"/>
                    </a:lnTo>
                    <a:lnTo>
                      <a:pt x="1333" y="552"/>
                    </a:lnTo>
                    <a:lnTo>
                      <a:pt x="1323" y="559"/>
                    </a:lnTo>
                    <a:lnTo>
                      <a:pt x="1313" y="566"/>
                    </a:lnTo>
                    <a:lnTo>
                      <a:pt x="1302" y="572"/>
                    </a:lnTo>
                    <a:lnTo>
                      <a:pt x="1291" y="578"/>
                    </a:lnTo>
                    <a:lnTo>
                      <a:pt x="1278" y="581"/>
                    </a:lnTo>
                    <a:lnTo>
                      <a:pt x="1265" y="585"/>
                    </a:lnTo>
                    <a:lnTo>
                      <a:pt x="1251" y="587"/>
                    </a:lnTo>
                    <a:lnTo>
                      <a:pt x="1235" y="588"/>
                    </a:lnTo>
                    <a:lnTo>
                      <a:pt x="1219" y="587"/>
                    </a:lnTo>
                    <a:lnTo>
                      <a:pt x="1200" y="586"/>
                    </a:lnTo>
                    <a:lnTo>
                      <a:pt x="1181" y="582"/>
                    </a:lnTo>
                    <a:lnTo>
                      <a:pt x="1160" y="578"/>
                    </a:lnTo>
                    <a:lnTo>
                      <a:pt x="1138" y="571"/>
                    </a:lnTo>
                    <a:lnTo>
                      <a:pt x="1113" y="562"/>
                    </a:lnTo>
                    <a:lnTo>
                      <a:pt x="1086" y="553"/>
                    </a:lnTo>
                    <a:lnTo>
                      <a:pt x="1058" y="540"/>
                    </a:lnTo>
                    <a:lnTo>
                      <a:pt x="1028" y="526"/>
                    </a:lnTo>
                    <a:lnTo>
                      <a:pt x="995" y="511"/>
                    </a:lnTo>
                    <a:lnTo>
                      <a:pt x="960" y="492"/>
                    </a:lnTo>
                    <a:lnTo>
                      <a:pt x="937" y="480"/>
                    </a:lnTo>
                    <a:lnTo>
                      <a:pt x="916" y="468"/>
                    </a:lnTo>
                    <a:lnTo>
                      <a:pt x="895" y="454"/>
                    </a:lnTo>
                    <a:lnTo>
                      <a:pt x="875" y="441"/>
                    </a:lnTo>
                    <a:lnTo>
                      <a:pt x="855" y="427"/>
                    </a:lnTo>
                    <a:lnTo>
                      <a:pt x="837" y="413"/>
                    </a:lnTo>
                    <a:lnTo>
                      <a:pt x="818" y="399"/>
                    </a:lnTo>
                    <a:lnTo>
                      <a:pt x="801" y="384"/>
                    </a:lnTo>
                    <a:lnTo>
                      <a:pt x="767" y="354"/>
                    </a:lnTo>
                    <a:lnTo>
                      <a:pt x="736" y="322"/>
                    </a:lnTo>
                    <a:lnTo>
                      <a:pt x="708" y="291"/>
                    </a:lnTo>
                    <a:lnTo>
                      <a:pt x="681" y="258"/>
                    </a:lnTo>
                    <a:lnTo>
                      <a:pt x="656" y="225"/>
                    </a:lnTo>
                    <a:lnTo>
                      <a:pt x="632" y="193"/>
                    </a:lnTo>
                    <a:lnTo>
                      <a:pt x="613" y="159"/>
                    </a:lnTo>
                    <a:lnTo>
                      <a:pt x="594" y="126"/>
                    </a:lnTo>
                    <a:lnTo>
                      <a:pt x="576" y="94"/>
                    </a:lnTo>
                    <a:lnTo>
                      <a:pt x="561" y="62"/>
                    </a:lnTo>
                    <a:lnTo>
                      <a:pt x="547" y="31"/>
                    </a:lnTo>
                    <a:lnTo>
                      <a:pt x="535" y="0"/>
                    </a:lnTo>
                    <a:close/>
                  </a:path>
                </a:pathLst>
              </a:custGeom>
              <a:solidFill>
                <a:srgbClr val="969696"/>
              </a:solidFill>
              <a:ln w="9525">
                <a:noFill/>
                <a:round/>
                <a:headEnd/>
                <a:tailEnd/>
              </a:ln>
            </p:spPr>
            <p:txBody>
              <a:bodyPr/>
              <a:lstStyle/>
              <a:p>
                <a:endParaRPr lang="fr-FR"/>
              </a:p>
            </p:txBody>
          </p:sp>
          <p:sp>
            <p:nvSpPr>
              <p:cNvPr id="9261" name="Freeform 501"/>
              <p:cNvSpPr>
                <a:spLocks noChangeAspect="1"/>
              </p:cNvSpPr>
              <p:nvPr/>
            </p:nvSpPr>
            <p:spPr bwMode="auto">
              <a:xfrm>
                <a:off x="5305" y="6837"/>
                <a:ext cx="347" cy="264"/>
              </a:xfrm>
              <a:custGeom>
                <a:avLst/>
                <a:gdLst>
                  <a:gd name="T0" fmla="*/ 11 w 1388"/>
                  <a:gd name="T1" fmla="*/ 38 h 1056"/>
                  <a:gd name="T2" fmla="*/ 6 w 1388"/>
                  <a:gd name="T3" fmla="*/ 73 h 1056"/>
                  <a:gd name="T4" fmla="*/ 2 w 1388"/>
                  <a:gd name="T5" fmla="*/ 97 h 1056"/>
                  <a:gd name="T6" fmla="*/ 0 w 1388"/>
                  <a:gd name="T7" fmla="*/ 135 h 1056"/>
                  <a:gd name="T8" fmla="*/ 5 w 1388"/>
                  <a:gd name="T9" fmla="*/ 166 h 1056"/>
                  <a:gd name="T10" fmla="*/ 15 w 1388"/>
                  <a:gd name="T11" fmla="*/ 191 h 1056"/>
                  <a:gd name="T12" fmla="*/ 29 w 1388"/>
                  <a:gd name="T13" fmla="*/ 211 h 1056"/>
                  <a:gd name="T14" fmla="*/ 48 w 1388"/>
                  <a:gd name="T15" fmla="*/ 226 h 1056"/>
                  <a:gd name="T16" fmla="*/ 69 w 1388"/>
                  <a:gd name="T17" fmla="*/ 237 h 1056"/>
                  <a:gd name="T18" fmla="*/ 93 w 1388"/>
                  <a:gd name="T19" fmla="*/ 245 h 1056"/>
                  <a:gd name="T20" fmla="*/ 117 w 1388"/>
                  <a:gd name="T21" fmla="*/ 251 h 1056"/>
                  <a:gd name="T22" fmla="*/ 142 w 1388"/>
                  <a:gd name="T23" fmla="*/ 255 h 1056"/>
                  <a:gd name="T24" fmla="*/ 181 w 1388"/>
                  <a:gd name="T25" fmla="*/ 259 h 1056"/>
                  <a:gd name="T26" fmla="*/ 234 w 1388"/>
                  <a:gd name="T27" fmla="*/ 263 h 1056"/>
                  <a:gd name="T28" fmla="*/ 264 w 1388"/>
                  <a:gd name="T29" fmla="*/ 264 h 1056"/>
                  <a:gd name="T30" fmla="*/ 291 w 1388"/>
                  <a:gd name="T31" fmla="*/ 264 h 1056"/>
                  <a:gd name="T32" fmla="*/ 317 w 1388"/>
                  <a:gd name="T33" fmla="*/ 261 h 1056"/>
                  <a:gd name="T34" fmla="*/ 336 w 1388"/>
                  <a:gd name="T35" fmla="*/ 257 h 1056"/>
                  <a:gd name="T36" fmla="*/ 344 w 1388"/>
                  <a:gd name="T37" fmla="*/ 252 h 1056"/>
                  <a:gd name="T38" fmla="*/ 347 w 1388"/>
                  <a:gd name="T39" fmla="*/ 247 h 1056"/>
                  <a:gd name="T40" fmla="*/ 347 w 1388"/>
                  <a:gd name="T41" fmla="*/ 241 h 1056"/>
                  <a:gd name="T42" fmla="*/ 342 w 1388"/>
                  <a:gd name="T43" fmla="*/ 232 h 1056"/>
                  <a:gd name="T44" fmla="*/ 319 w 1388"/>
                  <a:gd name="T45" fmla="*/ 203 h 1056"/>
                  <a:gd name="T46" fmla="*/ 304 w 1388"/>
                  <a:gd name="T47" fmla="*/ 185 h 1056"/>
                  <a:gd name="T48" fmla="*/ 292 w 1388"/>
                  <a:gd name="T49" fmla="*/ 166 h 1056"/>
                  <a:gd name="T50" fmla="*/ 282 w 1388"/>
                  <a:gd name="T51" fmla="*/ 142 h 1056"/>
                  <a:gd name="T52" fmla="*/ 273 w 1388"/>
                  <a:gd name="T53" fmla="*/ 113 h 1056"/>
                  <a:gd name="T54" fmla="*/ 266 w 1388"/>
                  <a:gd name="T55" fmla="*/ 81 h 1056"/>
                  <a:gd name="T56" fmla="*/ 261 w 1388"/>
                  <a:gd name="T57" fmla="*/ 46 h 1056"/>
                  <a:gd name="T58" fmla="*/ 255 w 1388"/>
                  <a:gd name="T59" fmla="*/ 17 h 1056"/>
                  <a:gd name="T60" fmla="*/ 239 w 1388"/>
                  <a:gd name="T61" fmla="*/ 4 h 1056"/>
                  <a:gd name="T62" fmla="*/ 232 w 1388"/>
                  <a:gd name="T63" fmla="*/ 1 h 1056"/>
                  <a:gd name="T64" fmla="*/ 226 w 1388"/>
                  <a:gd name="T65" fmla="*/ 0 h 1056"/>
                  <a:gd name="T66" fmla="*/ 218 w 1388"/>
                  <a:gd name="T67" fmla="*/ 1 h 1056"/>
                  <a:gd name="T68" fmla="*/ 208 w 1388"/>
                  <a:gd name="T69" fmla="*/ 7 h 1056"/>
                  <a:gd name="T70" fmla="*/ 199 w 1388"/>
                  <a:gd name="T71" fmla="*/ 16 h 1056"/>
                  <a:gd name="T72" fmla="*/ 191 w 1388"/>
                  <a:gd name="T73" fmla="*/ 28 h 1056"/>
                  <a:gd name="T74" fmla="*/ 181 w 1388"/>
                  <a:gd name="T75" fmla="*/ 46 h 1056"/>
                  <a:gd name="T76" fmla="*/ 168 w 1388"/>
                  <a:gd name="T77" fmla="*/ 76 h 1056"/>
                  <a:gd name="T78" fmla="*/ 155 w 1388"/>
                  <a:gd name="T79" fmla="*/ 100 h 1056"/>
                  <a:gd name="T80" fmla="*/ 146 w 1388"/>
                  <a:gd name="T81" fmla="*/ 112 h 1056"/>
                  <a:gd name="T82" fmla="*/ 135 w 1388"/>
                  <a:gd name="T83" fmla="*/ 121 h 1056"/>
                  <a:gd name="T84" fmla="*/ 117 w 1388"/>
                  <a:gd name="T85" fmla="*/ 132 h 1056"/>
                  <a:gd name="T86" fmla="*/ 103 w 1388"/>
                  <a:gd name="T87" fmla="*/ 136 h 1056"/>
                  <a:gd name="T88" fmla="*/ 97 w 1388"/>
                  <a:gd name="T89" fmla="*/ 137 h 1056"/>
                  <a:gd name="T90" fmla="*/ 91 w 1388"/>
                  <a:gd name="T91" fmla="*/ 135 h 1056"/>
                  <a:gd name="T92" fmla="*/ 86 w 1388"/>
                  <a:gd name="T93" fmla="*/ 132 h 1056"/>
                  <a:gd name="T94" fmla="*/ 79 w 1388"/>
                  <a:gd name="T95" fmla="*/ 125 h 1056"/>
                  <a:gd name="T96" fmla="*/ 57 w 1388"/>
                  <a:gd name="T97" fmla="*/ 95 h 1056"/>
                  <a:gd name="T98" fmla="*/ 43 w 1388"/>
                  <a:gd name="T99" fmla="*/ 72 h 1056"/>
                  <a:gd name="T100" fmla="*/ 27 w 1388"/>
                  <a:gd name="T101" fmla="*/ 42 h 1056"/>
                  <a:gd name="T102" fmla="*/ 17 w 1388"/>
                  <a:gd name="T103" fmla="*/ 18 h 10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8"/>
                  <a:gd name="T157" fmla="*/ 0 h 1056"/>
                  <a:gd name="T158" fmla="*/ 1388 w 1388"/>
                  <a:gd name="T159" fmla="*/ 1056 h 10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8" h="1056">
                    <a:moveTo>
                      <a:pt x="60" y="50"/>
                    </a:moveTo>
                    <a:lnTo>
                      <a:pt x="53" y="101"/>
                    </a:lnTo>
                    <a:lnTo>
                      <a:pt x="45" y="151"/>
                    </a:lnTo>
                    <a:lnTo>
                      <a:pt x="36" y="201"/>
                    </a:lnTo>
                    <a:lnTo>
                      <a:pt x="29" y="248"/>
                    </a:lnTo>
                    <a:lnTo>
                      <a:pt x="24" y="292"/>
                    </a:lnTo>
                    <a:lnTo>
                      <a:pt x="18" y="331"/>
                    </a:lnTo>
                    <a:lnTo>
                      <a:pt x="12" y="365"/>
                    </a:lnTo>
                    <a:lnTo>
                      <a:pt x="8" y="389"/>
                    </a:lnTo>
                    <a:lnTo>
                      <a:pt x="4" y="443"/>
                    </a:lnTo>
                    <a:lnTo>
                      <a:pt x="0" y="493"/>
                    </a:lnTo>
                    <a:lnTo>
                      <a:pt x="1" y="540"/>
                    </a:lnTo>
                    <a:lnTo>
                      <a:pt x="5" y="584"/>
                    </a:lnTo>
                    <a:lnTo>
                      <a:pt x="11" y="626"/>
                    </a:lnTo>
                    <a:lnTo>
                      <a:pt x="19" y="664"/>
                    </a:lnTo>
                    <a:lnTo>
                      <a:pt x="29" y="699"/>
                    </a:lnTo>
                    <a:lnTo>
                      <a:pt x="44" y="733"/>
                    </a:lnTo>
                    <a:lnTo>
                      <a:pt x="59" y="763"/>
                    </a:lnTo>
                    <a:lnTo>
                      <a:pt x="76" y="793"/>
                    </a:lnTo>
                    <a:lnTo>
                      <a:pt x="96" y="818"/>
                    </a:lnTo>
                    <a:lnTo>
                      <a:pt x="117" y="843"/>
                    </a:lnTo>
                    <a:lnTo>
                      <a:pt x="141" y="865"/>
                    </a:lnTo>
                    <a:lnTo>
                      <a:pt x="166" y="886"/>
                    </a:lnTo>
                    <a:lnTo>
                      <a:pt x="191" y="903"/>
                    </a:lnTo>
                    <a:lnTo>
                      <a:pt x="219" y="921"/>
                    </a:lnTo>
                    <a:lnTo>
                      <a:pt x="248" y="936"/>
                    </a:lnTo>
                    <a:lnTo>
                      <a:pt x="277" y="949"/>
                    </a:lnTo>
                    <a:lnTo>
                      <a:pt x="307" y="962"/>
                    </a:lnTo>
                    <a:lnTo>
                      <a:pt x="339" y="972"/>
                    </a:lnTo>
                    <a:lnTo>
                      <a:pt x="371" y="982"/>
                    </a:lnTo>
                    <a:lnTo>
                      <a:pt x="404" y="990"/>
                    </a:lnTo>
                    <a:lnTo>
                      <a:pt x="436" y="998"/>
                    </a:lnTo>
                    <a:lnTo>
                      <a:pt x="469" y="1004"/>
                    </a:lnTo>
                    <a:lnTo>
                      <a:pt x="502" y="1009"/>
                    </a:lnTo>
                    <a:lnTo>
                      <a:pt x="535" y="1015"/>
                    </a:lnTo>
                    <a:lnTo>
                      <a:pt x="568" y="1019"/>
                    </a:lnTo>
                    <a:lnTo>
                      <a:pt x="601" y="1023"/>
                    </a:lnTo>
                    <a:lnTo>
                      <a:pt x="665" y="1029"/>
                    </a:lnTo>
                    <a:lnTo>
                      <a:pt x="726" y="1035"/>
                    </a:lnTo>
                    <a:lnTo>
                      <a:pt x="811" y="1043"/>
                    </a:lnTo>
                    <a:lnTo>
                      <a:pt x="894" y="1050"/>
                    </a:lnTo>
                    <a:lnTo>
                      <a:pt x="935" y="1053"/>
                    </a:lnTo>
                    <a:lnTo>
                      <a:pt x="976" y="1054"/>
                    </a:lnTo>
                    <a:lnTo>
                      <a:pt x="1015" y="1055"/>
                    </a:lnTo>
                    <a:lnTo>
                      <a:pt x="1054" y="1056"/>
                    </a:lnTo>
                    <a:lnTo>
                      <a:pt x="1092" y="1056"/>
                    </a:lnTo>
                    <a:lnTo>
                      <a:pt x="1129" y="1055"/>
                    </a:lnTo>
                    <a:lnTo>
                      <a:pt x="1165" y="1054"/>
                    </a:lnTo>
                    <a:lnTo>
                      <a:pt x="1200" y="1050"/>
                    </a:lnTo>
                    <a:lnTo>
                      <a:pt x="1234" y="1047"/>
                    </a:lnTo>
                    <a:lnTo>
                      <a:pt x="1268" y="1042"/>
                    </a:lnTo>
                    <a:lnTo>
                      <a:pt x="1300" y="1036"/>
                    </a:lnTo>
                    <a:lnTo>
                      <a:pt x="1330" y="1029"/>
                    </a:lnTo>
                    <a:lnTo>
                      <a:pt x="1344" y="1026"/>
                    </a:lnTo>
                    <a:lnTo>
                      <a:pt x="1356" y="1021"/>
                    </a:lnTo>
                    <a:lnTo>
                      <a:pt x="1366" y="1015"/>
                    </a:lnTo>
                    <a:lnTo>
                      <a:pt x="1374" y="1009"/>
                    </a:lnTo>
                    <a:lnTo>
                      <a:pt x="1380" y="1004"/>
                    </a:lnTo>
                    <a:lnTo>
                      <a:pt x="1384" y="997"/>
                    </a:lnTo>
                    <a:lnTo>
                      <a:pt x="1387" y="990"/>
                    </a:lnTo>
                    <a:lnTo>
                      <a:pt x="1388" y="982"/>
                    </a:lnTo>
                    <a:lnTo>
                      <a:pt x="1388" y="973"/>
                    </a:lnTo>
                    <a:lnTo>
                      <a:pt x="1387" y="964"/>
                    </a:lnTo>
                    <a:lnTo>
                      <a:pt x="1383" y="956"/>
                    </a:lnTo>
                    <a:lnTo>
                      <a:pt x="1380" y="947"/>
                    </a:lnTo>
                    <a:lnTo>
                      <a:pt x="1369" y="927"/>
                    </a:lnTo>
                    <a:lnTo>
                      <a:pt x="1354" y="906"/>
                    </a:lnTo>
                    <a:lnTo>
                      <a:pt x="1317" y="860"/>
                    </a:lnTo>
                    <a:lnTo>
                      <a:pt x="1275" y="814"/>
                    </a:lnTo>
                    <a:lnTo>
                      <a:pt x="1254" y="789"/>
                    </a:lnTo>
                    <a:lnTo>
                      <a:pt x="1234" y="765"/>
                    </a:lnTo>
                    <a:lnTo>
                      <a:pt x="1215" y="741"/>
                    </a:lnTo>
                    <a:lnTo>
                      <a:pt x="1199" y="717"/>
                    </a:lnTo>
                    <a:lnTo>
                      <a:pt x="1184" y="692"/>
                    </a:lnTo>
                    <a:lnTo>
                      <a:pt x="1169" y="666"/>
                    </a:lnTo>
                    <a:lnTo>
                      <a:pt x="1154" y="635"/>
                    </a:lnTo>
                    <a:lnTo>
                      <a:pt x="1140" y="603"/>
                    </a:lnTo>
                    <a:lnTo>
                      <a:pt x="1126" y="568"/>
                    </a:lnTo>
                    <a:lnTo>
                      <a:pt x="1113" y="531"/>
                    </a:lnTo>
                    <a:lnTo>
                      <a:pt x="1102" y="493"/>
                    </a:lnTo>
                    <a:lnTo>
                      <a:pt x="1090" y="452"/>
                    </a:lnTo>
                    <a:lnTo>
                      <a:pt x="1079" y="410"/>
                    </a:lnTo>
                    <a:lnTo>
                      <a:pt x="1070" y="367"/>
                    </a:lnTo>
                    <a:lnTo>
                      <a:pt x="1062" y="323"/>
                    </a:lnTo>
                    <a:lnTo>
                      <a:pt x="1055" y="277"/>
                    </a:lnTo>
                    <a:lnTo>
                      <a:pt x="1049" y="231"/>
                    </a:lnTo>
                    <a:lnTo>
                      <a:pt x="1045" y="184"/>
                    </a:lnTo>
                    <a:lnTo>
                      <a:pt x="1042" y="136"/>
                    </a:lnTo>
                    <a:lnTo>
                      <a:pt x="1042" y="88"/>
                    </a:lnTo>
                    <a:lnTo>
                      <a:pt x="1020" y="66"/>
                    </a:lnTo>
                    <a:lnTo>
                      <a:pt x="997" y="48"/>
                    </a:lnTo>
                    <a:lnTo>
                      <a:pt x="977" y="32"/>
                    </a:lnTo>
                    <a:lnTo>
                      <a:pt x="957" y="18"/>
                    </a:lnTo>
                    <a:lnTo>
                      <a:pt x="948" y="14"/>
                    </a:lnTo>
                    <a:lnTo>
                      <a:pt x="939" y="9"/>
                    </a:lnTo>
                    <a:lnTo>
                      <a:pt x="929" y="6"/>
                    </a:lnTo>
                    <a:lnTo>
                      <a:pt x="920" y="3"/>
                    </a:lnTo>
                    <a:lnTo>
                      <a:pt x="912" y="1"/>
                    </a:lnTo>
                    <a:lnTo>
                      <a:pt x="903" y="0"/>
                    </a:lnTo>
                    <a:lnTo>
                      <a:pt x="896" y="0"/>
                    </a:lnTo>
                    <a:lnTo>
                      <a:pt x="888" y="1"/>
                    </a:lnTo>
                    <a:lnTo>
                      <a:pt x="873" y="6"/>
                    </a:lnTo>
                    <a:lnTo>
                      <a:pt x="859" y="11"/>
                    </a:lnTo>
                    <a:lnTo>
                      <a:pt x="845" y="20"/>
                    </a:lnTo>
                    <a:lnTo>
                      <a:pt x="832" y="29"/>
                    </a:lnTo>
                    <a:lnTo>
                      <a:pt x="819" y="39"/>
                    </a:lnTo>
                    <a:lnTo>
                      <a:pt x="807" y="52"/>
                    </a:lnTo>
                    <a:lnTo>
                      <a:pt x="795" y="65"/>
                    </a:lnTo>
                    <a:lnTo>
                      <a:pt x="785" y="80"/>
                    </a:lnTo>
                    <a:lnTo>
                      <a:pt x="774" y="95"/>
                    </a:lnTo>
                    <a:lnTo>
                      <a:pt x="764" y="112"/>
                    </a:lnTo>
                    <a:lnTo>
                      <a:pt x="754" y="129"/>
                    </a:lnTo>
                    <a:lnTo>
                      <a:pt x="745" y="148"/>
                    </a:lnTo>
                    <a:lnTo>
                      <a:pt x="726" y="185"/>
                    </a:lnTo>
                    <a:lnTo>
                      <a:pt x="707" y="225"/>
                    </a:lnTo>
                    <a:lnTo>
                      <a:pt x="690" y="266"/>
                    </a:lnTo>
                    <a:lnTo>
                      <a:pt x="671" y="305"/>
                    </a:lnTo>
                    <a:lnTo>
                      <a:pt x="651" y="345"/>
                    </a:lnTo>
                    <a:lnTo>
                      <a:pt x="630" y="382"/>
                    </a:lnTo>
                    <a:lnTo>
                      <a:pt x="620" y="400"/>
                    </a:lnTo>
                    <a:lnTo>
                      <a:pt x="608" y="417"/>
                    </a:lnTo>
                    <a:lnTo>
                      <a:pt x="595" y="433"/>
                    </a:lnTo>
                    <a:lnTo>
                      <a:pt x="583" y="447"/>
                    </a:lnTo>
                    <a:lnTo>
                      <a:pt x="569" y="461"/>
                    </a:lnTo>
                    <a:lnTo>
                      <a:pt x="555" y="474"/>
                    </a:lnTo>
                    <a:lnTo>
                      <a:pt x="541" y="486"/>
                    </a:lnTo>
                    <a:lnTo>
                      <a:pt x="526" y="495"/>
                    </a:lnTo>
                    <a:lnTo>
                      <a:pt x="495" y="513"/>
                    </a:lnTo>
                    <a:lnTo>
                      <a:pt x="468" y="526"/>
                    </a:lnTo>
                    <a:lnTo>
                      <a:pt x="445" y="536"/>
                    </a:lnTo>
                    <a:lnTo>
                      <a:pt x="424" y="543"/>
                    </a:lnTo>
                    <a:lnTo>
                      <a:pt x="413" y="545"/>
                    </a:lnTo>
                    <a:lnTo>
                      <a:pt x="405" y="547"/>
                    </a:lnTo>
                    <a:lnTo>
                      <a:pt x="395" y="548"/>
                    </a:lnTo>
                    <a:lnTo>
                      <a:pt x="387" y="548"/>
                    </a:lnTo>
                    <a:lnTo>
                      <a:pt x="379" y="547"/>
                    </a:lnTo>
                    <a:lnTo>
                      <a:pt x="371" y="544"/>
                    </a:lnTo>
                    <a:lnTo>
                      <a:pt x="364" y="542"/>
                    </a:lnTo>
                    <a:lnTo>
                      <a:pt x="357" y="538"/>
                    </a:lnTo>
                    <a:lnTo>
                      <a:pt x="350" y="534"/>
                    </a:lnTo>
                    <a:lnTo>
                      <a:pt x="343" y="529"/>
                    </a:lnTo>
                    <a:lnTo>
                      <a:pt x="336" y="523"/>
                    </a:lnTo>
                    <a:lnTo>
                      <a:pt x="329" y="517"/>
                    </a:lnTo>
                    <a:lnTo>
                      <a:pt x="314" y="502"/>
                    </a:lnTo>
                    <a:lnTo>
                      <a:pt x="300" y="484"/>
                    </a:lnTo>
                    <a:lnTo>
                      <a:pt x="268" y="438"/>
                    </a:lnTo>
                    <a:lnTo>
                      <a:pt x="229" y="380"/>
                    </a:lnTo>
                    <a:lnTo>
                      <a:pt x="208" y="348"/>
                    </a:lnTo>
                    <a:lnTo>
                      <a:pt x="189" y="319"/>
                    </a:lnTo>
                    <a:lnTo>
                      <a:pt x="171" y="290"/>
                    </a:lnTo>
                    <a:lnTo>
                      <a:pt x="156" y="263"/>
                    </a:lnTo>
                    <a:lnTo>
                      <a:pt x="129" y="213"/>
                    </a:lnTo>
                    <a:lnTo>
                      <a:pt x="107" y="169"/>
                    </a:lnTo>
                    <a:lnTo>
                      <a:pt x="90" y="130"/>
                    </a:lnTo>
                    <a:lnTo>
                      <a:pt x="78" y="98"/>
                    </a:lnTo>
                    <a:lnTo>
                      <a:pt x="68" y="71"/>
                    </a:lnTo>
                    <a:lnTo>
                      <a:pt x="60" y="50"/>
                    </a:lnTo>
                    <a:close/>
                  </a:path>
                </a:pathLst>
              </a:custGeom>
              <a:solidFill>
                <a:srgbClr val="969696"/>
              </a:solidFill>
              <a:ln w="9525">
                <a:noFill/>
                <a:round/>
                <a:headEnd/>
                <a:tailEnd/>
              </a:ln>
            </p:spPr>
            <p:txBody>
              <a:bodyPr/>
              <a:lstStyle/>
              <a:p>
                <a:endParaRPr lang="fr-FR"/>
              </a:p>
            </p:txBody>
          </p:sp>
          <p:sp>
            <p:nvSpPr>
              <p:cNvPr id="9262" name="Freeform 502"/>
              <p:cNvSpPr>
                <a:spLocks noChangeAspect="1"/>
              </p:cNvSpPr>
              <p:nvPr/>
            </p:nvSpPr>
            <p:spPr bwMode="auto">
              <a:xfrm>
                <a:off x="5327" y="7028"/>
                <a:ext cx="323" cy="100"/>
              </a:xfrm>
              <a:custGeom>
                <a:avLst/>
                <a:gdLst>
                  <a:gd name="T0" fmla="*/ 1 w 1292"/>
                  <a:gd name="T1" fmla="*/ 6 h 397"/>
                  <a:gd name="T2" fmla="*/ 3 w 1292"/>
                  <a:gd name="T3" fmla="*/ 14 h 397"/>
                  <a:gd name="T4" fmla="*/ 7 w 1292"/>
                  <a:gd name="T5" fmla="*/ 22 h 397"/>
                  <a:gd name="T6" fmla="*/ 13 w 1292"/>
                  <a:gd name="T7" fmla="*/ 31 h 397"/>
                  <a:gd name="T8" fmla="*/ 20 w 1292"/>
                  <a:gd name="T9" fmla="*/ 41 h 397"/>
                  <a:gd name="T10" fmla="*/ 30 w 1292"/>
                  <a:gd name="T11" fmla="*/ 51 h 397"/>
                  <a:gd name="T12" fmla="*/ 40 w 1292"/>
                  <a:gd name="T13" fmla="*/ 58 h 397"/>
                  <a:gd name="T14" fmla="*/ 47 w 1292"/>
                  <a:gd name="T15" fmla="*/ 62 h 397"/>
                  <a:gd name="T16" fmla="*/ 54 w 1292"/>
                  <a:gd name="T17" fmla="*/ 66 h 397"/>
                  <a:gd name="T18" fmla="*/ 64 w 1292"/>
                  <a:gd name="T19" fmla="*/ 70 h 397"/>
                  <a:gd name="T20" fmla="*/ 80 w 1292"/>
                  <a:gd name="T21" fmla="*/ 75 h 397"/>
                  <a:gd name="T22" fmla="*/ 104 w 1292"/>
                  <a:gd name="T23" fmla="*/ 82 h 397"/>
                  <a:gd name="T24" fmla="*/ 133 w 1292"/>
                  <a:gd name="T25" fmla="*/ 88 h 397"/>
                  <a:gd name="T26" fmla="*/ 162 w 1292"/>
                  <a:gd name="T27" fmla="*/ 93 h 397"/>
                  <a:gd name="T28" fmla="*/ 193 w 1292"/>
                  <a:gd name="T29" fmla="*/ 97 h 397"/>
                  <a:gd name="T30" fmla="*/ 223 w 1292"/>
                  <a:gd name="T31" fmla="*/ 99 h 397"/>
                  <a:gd name="T32" fmla="*/ 252 w 1292"/>
                  <a:gd name="T33" fmla="*/ 100 h 397"/>
                  <a:gd name="T34" fmla="*/ 272 w 1292"/>
                  <a:gd name="T35" fmla="*/ 99 h 397"/>
                  <a:gd name="T36" fmla="*/ 283 w 1292"/>
                  <a:gd name="T37" fmla="*/ 98 h 397"/>
                  <a:gd name="T38" fmla="*/ 293 w 1292"/>
                  <a:gd name="T39" fmla="*/ 96 h 397"/>
                  <a:gd name="T40" fmla="*/ 301 w 1292"/>
                  <a:gd name="T41" fmla="*/ 94 h 397"/>
                  <a:gd name="T42" fmla="*/ 308 w 1292"/>
                  <a:gd name="T43" fmla="*/ 92 h 397"/>
                  <a:gd name="T44" fmla="*/ 314 w 1292"/>
                  <a:gd name="T45" fmla="*/ 89 h 397"/>
                  <a:gd name="T46" fmla="*/ 318 w 1292"/>
                  <a:gd name="T47" fmla="*/ 85 h 397"/>
                  <a:gd name="T48" fmla="*/ 321 w 1292"/>
                  <a:gd name="T49" fmla="*/ 81 h 397"/>
                  <a:gd name="T50" fmla="*/ 322 w 1292"/>
                  <a:gd name="T51" fmla="*/ 77 h 397"/>
                  <a:gd name="T52" fmla="*/ 323 w 1292"/>
                  <a:gd name="T53" fmla="*/ 73 h 397"/>
                  <a:gd name="T54" fmla="*/ 322 w 1292"/>
                  <a:gd name="T55" fmla="*/ 68 h 397"/>
                  <a:gd name="T56" fmla="*/ 321 w 1292"/>
                  <a:gd name="T57" fmla="*/ 63 h 397"/>
                  <a:gd name="T58" fmla="*/ 319 w 1292"/>
                  <a:gd name="T59" fmla="*/ 58 h 397"/>
                  <a:gd name="T60" fmla="*/ 316 w 1292"/>
                  <a:gd name="T61" fmla="*/ 53 h 397"/>
                  <a:gd name="T62" fmla="*/ 309 w 1292"/>
                  <a:gd name="T63" fmla="*/ 45 h 397"/>
                  <a:gd name="T64" fmla="*/ 299 w 1292"/>
                  <a:gd name="T65" fmla="*/ 35 h 397"/>
                  <a:gd name="T66" fmla="*/ 286 w 1292"/>
                  <a:gd name="T67" fmla="*/ 25 h 397"/>
                  <a:gd name="T68" fmla="*/ 272 w 1292"/>
                  <a:gd name="T69" fmla="*/ 18 h 397"/>
                  <a:gd name="T70" fmla="*/ 256 w 1292"/>
                  <a:gd name="T71" fmla="*/ 12 h 397"/>
                  <a:gd name="T72" fmla="*/ 238 w 1292"/>
                  <a:gd name="T73" fmla="*/ 7 h 397"/>
                  <a:gd name="T74" fmla="*/ 218 w 1292"/>
                  <a:gd name="T75" fmla="*/ 4 h 397"/>
                  <a:gd name="T76" fmla="*/ 197 w 1292"/>
                  <a:gd name="T77" fmla="*/ 1 h 397"/>
                  <a:gd name="T78" fmla="*/ 173 w 1292"/>
                  <a:gd name="T79" fmla="*/ 0 h 397"/>
                  <a:gd name="T80" fmla="*/ 135 w 1292"/>
                  <a:gd name="T81" fmla="*/ 0 h 397"/>
                  <a:gd name="T82" fmla="*/ 81 w 1292"/>
                  <a:gd name="T83" fmla="*/ 1 h 397"/>
                  <a:gd name="T84" fmla="*/ 34 w 1292"/>
                  <a:gd name="T85" fmla="*/ 3 h 397"/>
                  <a:gd name="T86" fmla="*/ 4 w 1292"/>
                  <a:gd name="T87" fmla="*/ 4 h 3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397"/>
                  <a:gd name="T134" fmla="*/ 1292 w 1292"/>
                  <a:gd name="T135" fmla="*/ 397 h 3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397">
                    <a:moveTo>
                      <a:pt x="0" y="17"/>
                    </a:moveTo>
                    <a:lnTo>
                      <a:pt x="2" y="24"/>
                    </a:lnTo>
                    <a:lnTo>
                      <a:pt x="8" y="43"/>
                    </a:lnTo>
                    <a:lnTo>
                      <a:pt x="14" y="56"/>
                    </a:lnTo>
                    <a:lnTo>
                      <a:pt x="20" y="71"/>
                    </a:lnTo>
                    <a:lnTo>
                      <a:pt x="29" y="88"/>
                    </a:lnTo>
                    <a:lnTo>
                      <a:pt x="39" y="106"/>
                    </a:lnTo>
                    <a:lnTo>
                      <a:pt x="52" y="124"/>
                    </a:lnTo>
                    <a:lnTo>
                      <a:pt x="66" y="144"/>
                    </a:lnTo>
                    <a:lnTo>
                      <a:pt x="82" y="164"/>
                    </a:lnTo>
                    <a:lnTo>
                      <a:pt x="101" y="184"/>
                    </a:lnTo>
                    <a:lnTo>
                      <a:pt x="122" y="204"/>
                    </a:lnTo>
                    <a:lnTo>
                      <a:pt x="146" y="222"/>
                    </a:lnTo>
                    <a:lnTo>
                      <a:pt x="158" y="230"/>
                    </a:lnTo>
                    <a:lnTo>
                      <a:pt x="173" y="240"/>
                    </a:lnTo>
                    <a:lnTo>
                      <a:pt x="187" y="248"/>
                    </a:lnTo>
                    <a:lnTo>
                      <a:pt x="202" y="255"/>
                    </a:lnTo>
                    <a:lnTo>
                      <a:pt x="218" y="263"/>
                    </a:lnTo>
                    <a:lnTo>
                      <a:pt x="236" y="271"/>
                    </a:lnTo>
                    <a:lnTo>
                      <a:pt x="255" y="278"/>
                    </a:lnTo>
                    <a:lnTo>
                      <a:pt x="275" y="285"/>
                    </a:lnTo>
                    <a:lnTo>
                      <a:pt x="318" y="299"/>
                    </a:lnTo>
                    <a:lnTo>
                      <a:pt x="366" y="313"/>
                    </a:lnTo>
                    <a:lnTo>
                      <a:pt x="418" y="326"/>
                    </a:lnTo>
                    <a:lnTo>
                      <a:pt x="473" y="339"/>
                    </a:lnTo>
                    <a:lnTo>
                      <a:pt x="530" y="349"/>
                    </a:lnTo>
                    <a:lnTo>
                      <a:pt x="589" y="360"/>
                    </a:lnTo>
                    <a:lnTo>
                      <a:pt x="650" y="369"/>
                    </a:lnTo>
                    <a:lnTo>
                      <a:pt x="711" y="377"/>
                    </a:lnTo>
                    <a:lnTo>
                      <a:pt x="772" y="384"/>
                    </a:lnTo>
                    <a:lnTo>
                      <a:pt x="833" y="390"/>
                    </a:lnTo>
                    <a:lnTo>
                      <a:pt x="893" y="394"/>
                    </a:lnTo>
                    <a:lnTo>
                      <a:pt x="951" y="396"/>
                    </a:lnTo>
                    <a:lnTo>
                      <a:pt x="1008" y="397"/>
                    </a:lnTo>
                    <a:lnTo>
                      <a:pt x="1062" y="396"/>
                    </a:lnTo>
                    <a:lnTo>
                      <a:pt x="1086" y="395"/>
                    </a:lnTo>
                    <a:lnTo>
                      <a:pt x="1110" y="393"/>
                    </a:lnTo>
                    <a:lnTo>
                      <a:pt x="1132" y="390"/>
                    </a:lnTo>
                    <a:lnTo>
                      <a:pt x="1152" y="387"/>
                    </a:lnTo>
                    <a:lnTo>
                      <a:pt x="1171" y="383"/>
                    </a:lnTo>
                    <a:lnTo>
                      <a:pt x="1188" y="380"/>
                    </a:lnTo>
                    <a:lnTo>
                      <a:pt x="1205" y="375"/>
                    </a:lnTo>
                    <a:lnTo>
                      <a:pt x="1219" y="370"/>
                    </a:lnTo>
                    <a:lnTo>
                      <a:pt x="1232" y="365"/>
                    </a:lnTo>
                    <a:lnTo>
                      <a:pt x="1244" y="359"/>
                    </a:lnTo>
                    <a:lnTo>
                      <a:pt x="1254" y="353"/>
                    </a:lnTo>
                    <a:lnTo>
                      <a:pt x="1262" y="346"/>
                    </a:lnTo>
                    <a:lnTo>
                      <a:pt x="1271" y="339"/>
                    </a:lnTo>
                    <a:lnTo>
                      <a:pt x="1276" y="331"/>
                    </a:lnTo>
                    <a:lnTo>
                      <a:pt x="1282" y="323"/>
                    </a:lnTo>
                    <a:lnTo>
                      <a:pt x="1286" y="314"/>
                    </a:lnTo>
                    <a:lnTo>
                      <a:pt x="1288" y="306"/>
                    </a:lnTo>
                    <a:lnTo>
                      <a:pt x="1290" y="298"/>
                    </a:lnTo>
                    <a:lnTo>
                      <a:pt x="1292" y="289"/>
                    </a:lnTo>
                    <a:lnTo>
                      <a:pt x="1290" y="279"/>
                    </a:lnTo>
                    <a:lnTo>
                      <a:pt x="1289" y="270"/>
                    </a:lnTo>
                    <a:lnTo>
                      <a:pt x="1287" y="261"/>
                    </a:lnTo>
                    <a:lnTo>
                      <a:pt x="1283" y="250"/>
                    </a:lnTo>
                    <a:lnTo>
                      <a:pt x="1280" y="241"/>
                    </a:lnTo>
                    <a:lnTo>
                      <a:pt x="1274" y="230"/>
                    </a:lnTo>
                    <a:lnTo>
                      <a:pt x="1268" y="220"/>
                    </a:lnTo>
                    <a:lnTo>
                      <a:pt x="1262" y="210"/>
                    </a:lnTo>
                    <a:lnTo>
                      <a:pt x="1254" y="199"/>
                    </a:lnTo>
                    <a:lnTo>
                      <a:pt x="1237" y="178"/>
                    </a:lnTo>
                    <a:lnTo>
                      <a:pt x="1218" y="157"/>
                    </a:lnTo>
                    <a:lnTo>
                      <a:pt x="1195" y="137"/>
                    </a:lnTo>
                    <a:lnTo>
                      <a:pt x="1171" y="119"/>
                    </a:lnTo>
                    <a:lnTo>
                      <a:pt x="1145" y="101"/>
                    </a:lnTo>
                    <a:lnTo>
                      <a:pt x="1118" y="85"/>
                    </a:lnTo>
                    <a:lnTo>
                      <a:pt x="1088" y="71"/>
                    </a:lnTo>
                    <a:lnTo>
                      <a:pt x="1057" y="58"/>
                    </a:lnTo>
                    <a:lnTo>
                      <a:pt x="1023" y="46"/>
                    </a:lnTo>
                    <a:lnTo>
                      <a:pt x="989" y="37"/>
                    </a:lnTo>
                    <a:lnTo>
                      <a:pt x="951" y="28"/>
                    </a:lnTo>
                    <a:lnTo>
                      <a:pt x="913" y="21"/>
                    </a:lnTo>
                    <a:lnTo>
                      <a:pt x="873" y="14"/>
                    </a:lnTo>
                    <a:lnTo>
                      <a:pt x="831" y="9"/>
                    </a:lnTo>
                    <a:lnTo>
                      <a:pt x="787" y="4"/>
                    </a:lnTo>
                    <a:lnTo>
                      <a:pt x="741" y="2"/>
                    </a:lnTo>
                    <a:lnTo>
                      <a:pt x="693" y="1"/>
                    </a:lnTo>
                    <a:lnTo>
                      <a:pt x="644" y="0"/>
                    </a:lnTo>
                    <a:lnTo>
                      <a:pt x="540" y="1"/>
                    </a:lnTo>
                    <a:lnTo>
                      <a:pt x="431" y="3"/>
                    </a:lnTo>
                    <a:lnTo>
                      <a:pt x="323" y="5"/>
                    </a:lnTo>
                    <a:lnTo>
                      <a:pt x="222" y="9"/>
                    </a:lnTo>
                    <a:lnTo>
                      <a:pt x="134" y="11"/>
                    </a:lnTo>
                    <a:lnTo>
                      <a:pt x="63" y="15"/>
                    </a:lnTo>
                    <a:lnTo>
                      <a:pt x="17" y="17"/>
                    </a:lnTo>
                    <a:lnTo>
                      <a:pt x="0" y="17"/>
                    </a:lnTo>
                    <a:close/>
                  </a:path>
                </a:pathLst>
              </a:custGeom>
              <a:solidFill>
                <a:srgbClr val="969696"/>
              </a:solidFill>
              <a:ln w="9525">
                <a:noFill/>
                <a:round/>
                <a:headEnd/>
                <a:tailEnd/>
              </a:ln>
            </p:spPr>
            <p:txBody>
              <a:bodyPr/>
              <a:lstStyle/>
              <a:p>
                <a:endParaRPr lang="fr-FR"/>
              </a:p>
            </p:txBody>
          </p:sp>
          <p:sp>
            <p:nvSpPr>
              <p:cNvPr id="9263" name="Freeform 503"/>
              <p:cNvSpPr>
                <a:spLocks noChangeAspect="1"/>
              </p:cNvSpPr>
              <p:nvPr/>
            </p:nvSpPr>
            <p:spPr bwMode="auto">
              <a:xfrm>
                <a:off x="5359" y="5854"/>
                <a:ext cx="332" cy="486"/>
              </a:xfrm>
              <a:custGeom>
                <a:avLst/>
                <a:gdLst>
                  <a:gd name="T0" fmla="*/ 327 w 1329"/>
                  <a:gd name="T1" fmla="*/ 192 h 1945"/>
                  <a:gd name="T2" fmla="*/ 332 w 1329"/>
                  <a:gd name="T3" fmla="*/ 152 h 1945"/>
                  <a:gd name="T4" fmla="*/ 325 w 1329"/>
                  <a:gd name="T5" fmla="*/ 131 h 1945"/>
                  <a:gd name="T6" fmla="*/ 319 w 1329"/>
                  <a:gd name="T7" fmla="*/ 136 h 1945"/>
                  <a:gd name="T8" fmla="*/ 303 w 1329"/>
                  <a:gd name="T9" fmla="*/ 153 h 1945"/>
                  <a:gd name="T10" fmla="*/ 285 w 1329"/>
                  <a:gd name="T11" fmla="*/ 171 h 1945"/>
                  <a:gd name="T12" fmla="*/ 268 w 1329"/>
                  <a:gd name="T13" fmla="*/ 184 h 1945"/>
                  <a:gd name="T14" fmla="*/ 253 w 1329"/>
                  <a:gd name="T15" fmla="*/ 190 h 1945"/>
                  <a:gd name="T16" fmla="*/ 235 w 1329"/>
                  <a:gd name="T17" fmla="*/ 195 h 1945"/>
                  <a:gd name="T18" fmla="*/ 215 w 1329"/>
                  <a:gd name="T19" fmla="*/ 196 h 1945"/>
                  <a:gd name="T20" fmla="*/ 197 w 1329"/>
                  <a:gd name="T21" fmla="*/ 194 h 1945"/>
                  <a:gd name="T22" fmla="*/ 183 w 1329"/>
                  <a:gd name="T23" fmla="*/ 190 h 1945"/>
                  <a:gd name="T24" fmla="*/ 171 w 1329"/>
                  <a:gd name="T25" fmla="*/ 184 h 1945"/>
                  <a:gd name="T26" fmla="*/ 163 w 1329"/>
                  <a:gd name="T27" fmla="*/ 175 h 1945"/>
                  <a:gd name="T28" fmla="*/ 156 w 1329"/>
                  <a:gd name="T29" fmla="*/ 165 h 1945"/>
                  <a:gd name="T30" fmla="*/ 151 w 1329"/>
                  <a:gd name="T31" fmla="*/ 148 h 1945"/>
                  <a:gd name="T32" fmla="*/ 150 w 1329"/>
                  <a:gd name="T33" fmla="*/ 130 h 1945"/>
                  <a:gd name="T34" fmla="*/ 153 w 1329"/>
                  <a:gd name="T35" fmla="*/ 114 h 1945"/>
                  <a:gd name="T36" fmla="*/ 160 w 1329"/>
                  <a:gd name="T37" fmla="*/ 92 h 1945"/>
                  <a:gd name="T38" fmla="*/ 160 w 1329"/>
                  <a:gd name="T39" fmla="*/ 84 h 1945"/>
                  <a:gd name="T40" fmla="*/ 155 w 1329"/>
                  <a:gd name="T41" fmla="*/ 76 h 1945"/>
                  <a:gd name="T42" fmla="*/ 146 w 1329"/>
                  <a:gd name="T43" fmla="*/ 69 h 1945"/>
                  <a:gd name="T44" fmla="*/ 131 w 1329"/>
                  <a:gd name="T45" fmla="*/ 60 h 1945"/>
                  <a:gd name="T46" fmla="*/ 117 w 1329"/>
                  <a:gd name="T47" fmla="*/ 50 h 1945"/>
                  <a:gd name="T48" fmla="*/ 101 w 1329"/>
                  <a:gd name="T49" fmla="*/ 33 h 1945"/>
                  <a:gd name="T50" fmla="*/ 81 w 1329"/>
                  <a:gd name="T51" fmla="*/ 4 h 1945"/>
                  <a:gd name="T52" fmla="*/ 76 w 1329"/>
                  <a:gd name="T53" fmla="*/ 0 h 1945"/>
                  <a:gd name="T54" fmla="*/ 68 w 1329"/>
                  <a:gd name="T55" fmla="*/ 13 h 1945"/>
                  <a:gd name="T56" fmla="*/ 38 w 1329"/>
                  <a:gd name="T57" fmla="*/ 76 h 1945"/>
                  <a:gd name="T58" fmla="*/ 16 w 1329"/>
                  <a:gd name="T59" fmla="*/ 130 h 1945"/>
                  <a:gd name="T60" fmla="*/ 7 w 1329"/>
                  <a:gd name="T61" fmla="*/ 166 h 1945"/>
                  <a:gd name="T62" fmla="*/ 2 w 1329"/>
                  <a:gd name="T63" fmla="*/ 211 h 1945"/>
                  <a:gd name="T64" fmla="*/ 0 w 1329"/>
                  <a:gd name="T65" fmla="*/ 263 h 1945"/>
                  <a:gd name="T66" fmla="*/ 2 w 1329"/>
                  <a:gd name="T67" fmla="*/ 366 h 1945"/>
                  <a:gd name="T68" fmla="*/ 8 w 1329"/>
                  <a:gd name="T69" fmla="*/ 446 h 1945"/>
                  <a:gd name="T70" fmla="*/ 11 w 1329"/>
                  <a:gd name="T71" fmla="*/ 474 h 1945"/>
                  <a:gd name="T72" fmla="*/ 14 w 1329"/>
                  <a:gd name="T73" fmla="*/ 483 h 1945"/>
                  <a:gd name="T74" fmla="*/ 19 w 1329"/>
                  <a:gd name="T75" fmla="*/ 486 h 1945"/>
                  <a:gd name="T76" fmla="*/ 24 w 1329"/>
                  <a:gd name="T77" fmla="*/ 484 h 1945"/>
                  <a:gd name="T78" fmla="*/ 31 w 1329"/>
                  <a:gd name="T79" fmla="*/ 478 h 1945"/>
                  <a:gd name="T80" fmla="*/ 40 w 1329"/>
                  <a:gd name="T81" fmla="*/ 461 h 1945"/>
                  <a:gd name="T82" fmla="*/ 51 w 1329"/>
                  <a:gd name="T83" fmla="*/ 424 h 1945"/>
                  <a:gd name="T84" fmla="*/ 67 w 1329"/>
                  <a:gd name="T85" fmla="*/ 350 h 1945"/>
                  <a:gd name="T86" fmla="*/ 82 w 1329"/>
                  <a:gd name="T87" fmla="*/ 299 h 1945"/>
                  <a:gd name="T88" fmla="*/ 97 w 1329"/>
                  <a:gd name="T89" fmla="*/ 266 h 1945"/>
                  <a:gd name="T90" fmla="*/ 108 w 1329"/>
                  <a:gd name="T91" fmla="*/ 249 h 1945"/>
                  <a:gd name="T92" fmla="*/ 121 w 1329"/>
                  <a:gd name="T93" fmla="*/ 235 h 1945"/>
                  <a:gd name="T94" fmla="*/ 136 w 1329"/>
                  <a:gd name="T95" fmla="*/ 226 h 1945"/>
                  <a:gd name="T96" fmla="*/ 153 w 1329"/>
                  <a:gd name="T97" fmla="*/ 220 h 1945"/>
                  <a:gd name="T98" fmla="*/ 173 w 1329"/>
                  <a:gd name="T99" fmla="*/ 218 h 1945"/>
                  <a:gd name="T100" fmla="*/ 205 w 1329"/>
                  <a:gd name="T101" fmla="*/ 218 h 1945"/>
                  <a:gd name="T102" fmla="*/ 250 w 1329"/>
                  <a:gd name="T103" fmla="*/ 227 h 1945"/>
                  <a:gd name="T104" fmla="*/ 281 w 1329"/>
                  <a:gd name="T105" fmla="*/ 236 h 1945"/>
                  <a:gd name="T106" fmla="*/ 293 w 1329"/>
                  <a:gd name="T107" fmla="*/ 237 h 1945"/>
                  <a:gd name="T108" fmla="*/ 305 w 1329"/>
                  <a:gd name="T109" fmla="*/ 234 h 1945"/>
                  <a:gd name="T110" fmla="*/ 315 w 1329"/>
                  <a:gd name="T111" fmla="*/ 229 h 19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9"/>
                  <a:gd name="T169" fmla="*/ 0 h 1945"/>
                  <a:gd name="T170" fmla="*/ 1329 w 1329"/>
                  <a:gd name="T171" fmla="*/ 1945 h 19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9" h="1945">
                    <a:moveTo>
                      <a:pt x="1278" y="904"/>
                    </a:moveTo>
                    <a:lnTo>
                      <a:pt x="1289" y="857"/>
                    </a:lnTo>
                    <a:lnTo>
                      <a:pt x="1300" y="813"/>
                    </a:lnTo>
                    <a:lnTo>
                      <a:pt x="1308" y="770"/>
                    </a:lnTo>
                    <a:lnTo>
                      <a:pt x="1315" y="728"/>
                    </a:lnTo>
                    <a:lnTo>
                      <a:pt x="1321" y="688"/>
                    </a:lnTo>
                    <a:lnTo>
                      <a:pt x="1325" y="648"/>
                    </a:lnTo>
                    <a:lnTo>
                      <a:pt x="1328" y="609"/>
                    </a:lnTo>
                    <a:lnTo>
                      <a:pt x="1329" y="570"/>
                    </a:lnTo>
                    <a:lnTo>
                      <a:pt x="1329" y="518"/>
                    </a:lnTo>
                    <a:lnTo>
                      <a:pt x="1316" y="520"/>
                    </a:lnTo>
                    <a:lnTo>
                      <a:pt x="1302" y="525"/>
                    </a:lnTo>
                    <a:lnTo>
                      <a:pt x="1296" y="528"/>
                    </a:lnTo>
                    <a:lnTo>
                      <a:pt x="1289" y="533"/>
                    </a:lnTo>
                    <a:lnTo>
                      <a:pt x="1282" y="538"/>
                    </a:lnTo>
                    <a:lnTo>
                      <a:pt x="1275" y="543"/>
                    </a:lnTo>
                    <a:lnTo>
                      <a:pt x="1260" y="558"/>
                    </a:lnTo>
                    <a:lnTo>
                      <a:pt x="1244" y="575"/>
                    </a:lnTo>
                    <a:lnTo>
                      <a:pt x="1229" y="592"/>
                    </a:lnTo>
                    <a:lnTo>
                      <a:pt x="1213" y="611"/>
                    </a:lnTo>
                    <a:lnTo>
                      <a:pt x="1196" y="630"/>
                    </a:lnTo>
                    <a:lnTo>
                      <a:pt x="1180" y="648"/>
                    </a:lnTo>
                    <a:lnTo>
                      <a:pt x="1161" y="668"/>
                    </a:lnTo>
                    <a:lnTo>
                      <a:pt x="1141" y="686"/>
                    </a:lnTo>
                    <a:lnTo>
                      <a:pt x="1120" y="703"/>
                    </a:lnTo>
                    <a:lnTo>
                      <a:pt x="1097" y="721"/>
                    </a:lnTo>
                    <a:lnTo>
                      <a:pt x="1085" y="729"/>
                    </a:lnTo>
                    <a:lnTo>
                      <a:pt x="1071" y="736"/>
                    </a:lnTo>
                    <a:lnTo>
                      <a:pt x="1058" y="743"/>
                    </a:lnTo>
                    <a:lnTo>
                      <a:pt x="1044" y="750"/>
                    </a:lnTo>
                    <a:lnTo>
                      <a:pt x="1029" y="756"/>
                    </a:lnTo>
                    <a:lnTo>
                      <a:pt x="1012" y="761"/>
                    </a:lnTo>
                    <a:lnTo>
                      <a:pt x="996" y="766"/>
                    </a:lnTo>
                    <a:lnTo>
                      <a:pt x="978" y="771"/>
                    </a:lnTo>
                    <a:lnTo>
                      <a:pt x="961" y="775"/>
                    </a:lnTo>
                    <a:lnTo>
                      <a:pt x="942" y="779"/>
                    </a:lnTo>
                    <a:lnTo>
                      <a:pt x="922" y="781"/>
                    </a:lnTo>
                    <a:lnTo>
                      <a:pt x="901" y="782"/>
                    </a:lnTo>
                    <a:lnTo>
                      <a:pt x="880" y="784"/>
                    </a:lnTo>
                    <a:lnTo>
                      <a:pt x="860" y="785"/>
                    </a:lnTo>
                    <a:lnTo>
                      <a:pt x="841" y="784"/>
                    </a:lnTo>
                    <a:lnTo>
                      <a:pt x="822" y="782"/>
                    </a:lnTo>
                    <a:lnTo>
                      <a:pt x="805" y="781"/>
                    </a:lnTo>
                    <a:lnTo>
                      <a:pt x="788" y="778"/>
                    </a:lnTo>
                    <a:lnTo>
                      <a:pt x="773" y="774"/>
                    </a:lnTo>
                    <a:lnTo>
                      <a:pt x="759" y="771"/>
                    </a:lnTo>
                    <a:lnTo>
                      <a:pt x="745" y="766"/>
                    </a:lnTo>
                    <a:lnTo>
                      <a:pt x="731" y="760"/>
                    </a:lnTo>
                    <a:lnTo>
                      <a:pt x="719" y="754"/>
                    </a:lnTo>
                    <a:lnTo>
                      <a:pt x="707" y="749"/>
                    </a:lnTo>
                    <a:lnTo>
                      <a:pt x="695" y="742"/>
                    </a:lnTo>
                    <a:lnTo>
                      <a:pt x="686" y="735"/>
                    </a:lnTo>
                    <a:lnTo>
                      <a:pt x="675" y="726"/>
                    </a:lnTo>
                    <a:lnTo>
                      <a:pt x="667" y="718"/>
                    </a:lnTo>
                    <a:lnTo>
                      <a:pt x="659" y="709"/>
                    </a:lnTo>
                    <a:lnTo>
                      <a:pt x="651" y="700"/>
                    </a:lnTo>
                    <a:lnTo>
                      <a:pt x="644" y="690"/>
                    </a:lnTo>
                    <a:lnTo>
                      <a:pt x="638" y="681"/>
                    </a:lnTo>
                    <a:lnTo>
                      <a:pt x="632" y="670"/>
                    </a:lnTo>
                    <a:lnTo>
                      <a:pt x="626" y="660"/>
                    </a:lnTo>
                    <a:lnTo>
                      <a:pt x="622" y="649"/>
                    </a:lnTo>
                    <a:lnTo>
                      <a:pt x="617" y="638"/>
                    </a:lnTo>
                    <a:lnTo>
                      <a:pt x="610" y="614"/>
                    </a:lnTo>
                    <a:lnTo>
                      <a:pt x="605" y="591"/>
                    </a:lnTo>
                    <a:lnTo>
                      <a:pt x="602" y="568"/>
                    </a:lnTo>
                    <a:lnTo>
                      <a:pt x="599" y="543"/>
                    </a:lnTo>
                    <a:lnTo>
                      <a:pt x="598" y="532"/>
                    </a:lnTo>
                    <a:lnTo>
                      <a:pt x="599" y="520"/>
                    </a:lnTo>
                    <a:lnTo>
                      <a:pt x="600" y="508"/>
                    </a:lnTo>
                    <a:lnTo>
                      <a:pt x="602" y="497"/>
                    </a:lnTo>
                    <a:lnTo>
                      <a:pt x="606" y="476"/>
                    </a:lnTo>
                    <a:lnTo>
                      <a:pt x="612" y="456"/>
                    </a:lnTo>
                    <a:lnTo>
                      <a:pt x="626" y="419"/>
                    </a:lnTo>
                    <a:lnTo>
                      <a:pt x="638" y="385"/>
                    </a:lnTo>
                    <a:lnTo>
                      <a:pt x="639" y="377"/>
                    </a:lnTo>
                    <a:lnTo>
                      <a:pt x="640" y="368"/>
                    </a:lnTo>
                    <a:lnTo>
                      <a:pt x="641" y="360"/>
                    </a:lnTo>
                    <a:lnTo>
                      <a:pt x="641" y="352"/>
                    </a:lnTo>
                    <a:lnTo>
                      <a:pt x="640" y="344"/>
                    </a:lnTo>
                    <a:lnTo>
                      <a:pt x="639" y="337"/>
                    </a:lnTo>
                    <a:lnTo>
                      <a:pt x="636" y="329"/>
                    </a:lnTo>
                    <a:lnTo>
                      <a:pt x="632" y="321"/>
                    </a:lnTo>
                    <a:lnTo>
                      <a:pt x="627" y="314"/>
                    </a:lnTo>
                    <a:lnTo>
                      <a:pt x="622" y="305"/>
                    </a:lnTo>
                    <a:lnTo>
                      <a:pt x="613" y="298"/>
                    </a:lnTo>
                    <a:lnTo>
                      <a:pt x="605" y="290"/>
                    </a:lnTo>
                    <a:lnTo>
                      <a:pt x="595" y="282"/>
                    </a:lnTo>
                    <a:lnTo>
                      <a:pt x="583" y="275"/>
                    </a:lnTo>
                    <a:lnTo>
                      <a:pt x="569" y="267"/>
                    </a:lnTo>
                    <a:lnTo>
                      <a:pt x="555" y="259"/>
                    </a:lnTo>
                    <a:lnTo>
                      <a:pt x="538" y="251"/>
                    </a:lnTo>
                    <a:lnTo>
                      <a:pt x="523" y="241"/>
                    </a:lnTo>
                    <a:lnTo>
                      <a:pt x="509" y="232"/>
                    </a:lnTo>
                    <a:lnTo>
                      <a:pt x="495" y="223"/>
                    </a:lnTo>
                    <a:lnTo>
                      <a:pt x="482" y="212"/>
                    </a:lnTo>
                    <a:lnTo>
                      <a:pt x="469" y="201"/>
                    </a:lnTo>
                    <a:lnTo>
                      <a:pt x="457" y="190"/>
                    </a:lnTo>
                    <a:lnTo>
                      <a:pt x="446" y="178"/>
                    </a:lnTo>
                    <a:lnTo>
                      <a:pt x="423" y="155"/>
                    </a:lnTo>
                    <a:lnTo>
                      <a:pt x="405" y="132"/>
                    </a:lnTo>
                    <a:lnTo>
                      <a:pt x="387" y="108"/>
                    </a:lnTo>
                    <a:lnTo>
                      <a:pt x="372" y="86"/>
                    </a:lnTo>
                    <a:lnTo>
                      <a:pt x="345" y="48"/>
                    </a:lnTo>
                    <a:lnTo>
                      <a:pt x="326" y="17"/>
                    </a:lnTo>
                    <a:lnTo>
                      <a:pt x="318" y="7"/>
                    </a:lnTo>
                    <a:lnTo>
                      <a:pt x="311" y="1"/>
                    </a:lnTo>
                    <a:lnTo>
                      <a:pt x="308" y="0"/>
                    </a:lnTo>
                    <a:lnTo>
                      <a:pt x="306" y="0"/>
                    </a:lnTo>
                    <a:lnTo>
                      <a:pt x="304" y="1"/>
                    </a:lnTo>
                    <a:lnTo>
                      <a:pt x="301" y="3"/>
                    </a:lnTo>
                    <a:lnTo>
                      <a:pt x="291" y="21"/>
                    </a:lnTo>
                    <a:lnTo>
                      <a:pt x="273" y="51"/>
                    </a:lnTo>
                    <a:lnTo>
                      <a:pt x="250" y="94"/>
                    </a:lnTo>
                    <a:lnTo>
                      <a:pt x="221" y="152"/>
                    </a:lnTo>
                    <a:lnTo>
                      <a:pt x="189" y="222"/>
                    </a:lnTo>
                    <a:lnTo>
                      <a:pt x="151" y="305"/>
                    </a:lnTo>
                    <a:lnTo>
                      <a:pt x="130" y="353"/>
                    </a:lnTo>
                    <a:lnTo>
                      <a:pt x="109" y="405"/>
                    </a:lnTo>
                    <a:lnTo>
                      <a:pt x="88" y="459"/>
                    </a:lnTo>
                    <a:lnTo>
                      <a:pt x="65" y="519"/>
                    </a:lnTo>
                    <a:lnTo>
                      <a:pt x="54" y="550"/>
                    </a:lnTo>
                    <a:lnTo>
                      <a:pt x="44" y="586"/>
                    </a:lnTo>
                    <a:lnTo>
                      <a:pt x="36" y="624"/>
                    </a:lnTo>
                    <a:lnTo>
                      <a:pt x="28" y="665"/>
                    </a:lnTo>
                    <a:lnTo>
                      <a:pt x="22" y="707"/>
                    </a:lnTo>
                    <a:lnTo>
                      <a:pt x="16" y="751"/>
                    </a:lnTo>
                    <a:lnTo>
                      <a:pt x="12" y="798"/>
                    </a:lnTo>
                    <a:lnTo>
                      <a:pt x="8" y="846"/>
                    </a:lnTo>
                    <a:lnTo>
                      <a:pt x="4" y="895"/>
                    </a:lnTo>
                    <a:lnTo>
                      <a:pt x="2" y="947"/>
                    </a:lnTo>
                    <a:lnTo>
                      <a:pt x="1" y="998"/>
                    </a:lnTo>
                    <a:lnTo>
                      <a:pt x="0" y="1051"/>
                    </a:lnTo>
                    <a:lnTo>
                      <a:pt x="0" y="1155"/>
                    </a:lnTo>
                    <a:lnTo>
                      <a:pt x="2" y="1260"/>
                    </a:lnTo>
                    <a:lnTo>
                      <a:pt x="6" y="1364"/>
                    </a:lnTo>
                    <a:lnTo>
                      <a:pt x="10" y="1463"/>
                    </a:lnTo>
                    <a:lnTo>
                      <a:pt x="16" y="1557"/>
                    </a:lnTo>
                    <a:lnTo>
                      <a:pt x="22" y="1643"/>
                    </a:lnTo>
                    <a:lnTo>
                      <a:pt x="28" y="1719"/>
                    </a:lnTo>
                    <a:lnTo>
                      <a:pt x="33" y="1784"/>
                    </a:lnTo>
                    <a:lnTo>
                      <a:pt x="37" y="1835"/>
                    </a:lnTo>
                    <a:lnTo>
                      <a:pt x="41" y="1871"/>
                    </a:lnTo>
                    <a:lnTo>
                      <a:pt x="42" y="1884"/>
                    </a:lnTo>
                    <a:lnTo>
                      <a:pt x="44" y="1897"/>
                    </a:lnTo>
                    <a:lnTo>
                      <a:pt x="47" y="1908"/>
                    </a:lnTo>
                    <a:lnTo>
                      <a:pt x="49" y="1917"/>
                    </a:lnTo>
                    <a:lnTo>
                      <a:pt x="53" y="1925"/>
                    </a:lnTo>
                    <a:lnTo>
                      <a:pt x="56" y="1931"/>
                    </a:lnTo>
                    <a:lnTo>
                      <a:pt x="61" y="1937"/>
                    </a:lnTo>
                    <a:lnTo>
                      <a:pt x="64" y="1940"/>
                    </a:lnTo>
                    <a:lnTo>
                      <a:pt x="70" y="1943"/>
                    </a:lnTo>
                    <a:lnTo>
                      <a:pt x="75" y="1944"/>
                    </a:lnTo>
                    <a:lnTo>
                      <a:pt x="80" y="1945"/>
                    </a:lnTo>
                    <a:lnTo>
                      <a:pt x="85" y="1944"/>
                    </a:lnTo>
                    <a:lnTo>
                      <a:pt x="91" y="1941"/>
                    </a:lnTo>
                    <a:lnTo>
                      <a:pt x="97" y="1938"/>
                    </a:lnTo>
                    <a:lnTo>
                      <a:pt x="103" y="1933"/>
                    </a:lnTo>
                    <a:lnTo>
                      <a:pt x="110" y="1927"/>
                    </a:lnTo>
                    <a:lnTo>
                      <a:pt x="116" y="1920"/>
                    </a:lnTo>
                    <a:lnTo>
                      <a:pt x="123" y="1912"/>
                    </a:lnTo>
                    <a:lnTo>
                      <a:pt x="129" y="1904"/>
                    </a:lnTo>
                    <a:lnTo>
                      <a:pt x="136" y="1894"/>
                    </a:lnTo>
                    <a:lnTo>
                      <a:pt x="149" y="1870"/>
                    </a:lnTo>
                    <a:lnTo>
                      <a:pt x="160" y="1843"/>
                    </a:lnTo>
                    <a:lnTo>
                      <a:pt x="173" y="1812"/>
                    </a:lnTo>
                    <a:lnTo>
                      <a:pt x="184" y="1777"/>
                    </a:lnTo>
                    <a:lnTo>
                      <a:pt x="195" y="1738"/>
                    </a:lnTo>
                    <a:lnTo>
                      <a:pt x="204" y="1697"/>
                    </a:lnTo>
                    <a:lnTo>
                      <a:pt x="221" y="1604"/>
                    </a:lnTo>
                    <a:lnTo>
                      <a:pt x="243" y="1504"/>
                    </a:lnTo>
                    <a:lnTo>
                      <a:pt x="254" y="1453"/>
                    </a:lnTo>
                    <a:lnTo>
                      <a:pt x="267" y="1400"/>
                    </a:lnTo>
                    <a:lnTo>
                      <a:pt x="281" y="1348"/>
                    </a:lnTo>
                    <a:lnTo>
                      <a:pt x="297" y="1297"/>
                    </a:lnTo>
                    <a:lnTo>
                      <a:pt x="312" y="1245"/>
                    </a:lnTo>
                    <a:lnTo>
                      <a:pt x="329" y="1196"/>
                    </a:lnTo>
                    <a:lnTo>
                      <a:pt x="347" y="1150"/>
                    </a:lnTo>
                    <a:lnTo>
                      <a:pt x="366" y="1105"/>
                    </a:lnTo>
                    <a:lnTo>
                      <a:pt x="376" y="1084"/>
                    </a:lnTo>
                    <a:lnTo>
                      <a:pt x="387" y="1065"/>
                    </a:lnTo>
                    <a:lnTo>
                      <a:pt x="397" y="1046"/>
                    </a:lnTo>
                    <a:lnTo>
                      <a:pt x="409" y="1027"/>
                    </a:lnTo>
                    <a:lnTo>
                      <a:pt x="420" y="1010"/>
                    </a:lnTo>
                    <a:lnTo>
                      <a:pt x="431" y="995"/>
                    </a:lnTo>
                    <a:lnTo>
                      <a:pt x="444" y="979"/>
                    </a:lnTo>
                    <a:lnTo>
                      <a:pt x="456" y="965"/>
                    </a:lnTo>
                    <a:lnTo>
                      <a:pt x="469" y="954"/>
                    </a:lnTo>
                    <a:lnTo>
                      <a:pt x="483" y="942"/>
                    </a:lnTo>
                    <a:lnTo>
                      <a:pt x="497" y="932"/>
                    </a:lnTo>
                    <a:lnTo>
                      <a:pt x="512" y="921"/>
                    </a:lnTo>
                    <a:lnTo>
                      <a:pt x="528" y="913"/>
                    </a:lnTo>
                    <a:lnTo>
                      <a:pt x="544" y="905"/>
                    </a:lnTo>
                    <a:lnTo>
                      <a:pt x="561" y="898"/>
                    </a:lnTo>
                    <a:lnTo>
                      <a:pt x="577" y="892"/>
                    </a:lnTo>
                    <a:lnTo>
                      <a:pt x="595" y="886"/>
                    </a:lnTo>
                    <a:lnTo>
                      <a:pt x="613" y="881"/>
                    </a:lnTo>
                    <a:lnTo>
                      <a:pt x="632" y="878"/>
                    </a:lnTo>
                    <a:lnTo>
                      <a:pt x="651" y="874"/>
                    </a:lnTo>
                    <a:lnTo>
                      <a:pt x="671" y="872"/>
                    </a:lnTo>
                    <a:lnTo>
                      <a:pt x="691" y="871"/>
                    </a:lnTo>
                    <a:lnTo>
                      <a:pt x="711" y="870"/>
                    </a:lnTo>
                    <a:lnTo>
                      <a:pt x="732" y="869"/>
                    </a:lnTo>
                    <a:lnTo>
                      <a:pt x="774" y="871"/>
                    </a:lnTo>
                    <a:lnTo>
                      <a:pt x="819" y="874"/>
                    </a:lnTo>
                    <a:lnTo>
                      <a:pt x="863" y="880"/>
                    </a:lnTo>
                    <a:lnTo>
                      <a:pt x="909" y="888"/>
                    </a:lnTo>
                    <a:lnTo>
                      <a:pt x="955" y="898"/>
                    </a:lnTo>
                    <a:lnTo>
                      <a:pt x="1002" y="909"/>
                    </a:lnTo>
                    <a:lnTo>
                      <a:pt x="1049" y="922"/>
                    </a:lnTo>
                    <a:lnTo>
                      <a:pt x="1097" y="937"/>
                    </a:lnTo>
                    <a:lnTo>
                      <a:pt x="1110" y="941"/>
                    </a:lnTo>
                    <a:lnTo>
                      <a:pt x="1124" y="944"/>
                    </a:lnTo>
                    <a:lnTo>
                      <a:pt x="1137" y="947"/>
                    </a:lnTo>
                    <a:lnTo>
                      <a:pt x="1149" y="948"/>
                    </a:lnTo>
                    <a:lnTo>
                      <a:pt x="1161" y="948"/>
                    </a:lnTo>
                    <a:lnTo>
                      <a:pt x="1174" y="947"/>
                    </a:lnTo>
                    <a:lnTo>
                      <a:pt x="1186" y="946"/>
                    </a:lnTo>
                    <a:lnTo>
                      <a:pt x="1198" y="943"/>
                    </a:lnTo>
                    <a:lnTo>
                      <a:pt x="1208" y="941"/>
                    </a:lnTo>
                    <a:lnTo>
                      <a:pt x="1219" y="937"/>
                    </a:lnTo>
                    <a:lnTo>
                      <a:pt x="1230" y="934"/>
                    </a:lnTo>
                    <a:lnTo>
                      <a:pt x="1240" y="928"/>
                    </a:lnTo>
                    <a:lnTo>
                      <a:pt x="1250" y="923"/>
                    </a:lnTo>
                    <a:lnTo>
                      <a:pt x="1260" y="918"/>
                    </a:lnTo>
                    <a:lnTo>
                      <a:pt x="1269" y="911"/>
                    </a:lnTo>
                    <a:lnTo>
                      <a:pt x="1278" y="904"/>
                    </a:lnTo>
                    <a:close/>
                  </a:path>
                </a:pathLst>
              </a:custGeom>
              <a:solidFill>
                <a:srgbClr val="969696"/>
              </a:solidFill>
              <a:ln w="9525">
                <a:noFill/>
                <a:round/>
                <a:headEnd/>
                <a:tailEnd/>
              </a:ln>
            </p:spPr>
            <p:txBody>
              <a:bodyPr/>
              <a:lstStyle/>
              <a:p>
                <a:endParaRPr lang="fr-FR"/>
              </a:p>
            </p:txBody>
          </p:sp>
          <p:sp>
            <p:nvSpPr>
              <p:cNvPr id="9264" name="Freeform 504"/>
              <p:cNvSpPr>
                <a:spLocks noChangeAspect="1"/>
              </p:cNvSpPr>
              <p:nvPr/>
            </p:nvSpPr>
            <p:spPr bwMode="auto">
              <a:xfrm>
                <a:off x="5430" y="6117"/>
                <a:ext cx="227" cy="458"/>
              </a:xfrm>
              <a:custGeom>
                <a:avLst/>
                <a:gdLst>
                  <a:gd name="T0" fmla="*/ 0 w 906"/>
                  <a:gd name="T1" fmla="*/ 410 h 1832"/>
                  <a:gd name="T2" fmla="*/ 1 w 906"/>
                  <a:gd name="T3" fmla="*/ 382 h 1832"/>
                  <a:gd name="T4" fmla="*/ 4 w 906"/>
                  <a:gd name="T5" fmla="*/ 333 h 1832"/>
                  <a:gd name="T6" fmla="*/ 7 w 906"/>
                  <a:gd name="T7" fmla="*/ 271 h 1832"/>
                  <a:gd name="T8" fmla="*/ 12 w 906"/>
                  <a:gd name="T9" fmla="*/ 203 h 1832"/>
                  <a:gd name="T10" fmla="*/ 17 w 906"/>
                  <a:gd name="T11" fmla="*/ 153 h 1832"/>
                  <a:gd name="T12" fmla="*/ 21 w 906"/>
                  <a:gd name="T13" fmla="*/ 121 h 1832"/>
                  <a:gd name="T14" fmla="*/ 25 w 906"/>
                  <a:gd name="T15" fmla="*/ 93 h 1832"/>
                  <a:gd name="T16" fmla="*/ 29 w 906"/>
                  <a:gd name="T17" fmla="*/ 68 h 1832"/>
                  <a:gd name="T18" fmla="*/ 34 w 906"/>
                  <a:gd name="T19" fmla="*/ 48 h 1832"/>
                  <a:gd name="T20" fmla="*/ 40 w 906"/>
                  <a:gd name="T21" fmla="*/ 33 h 1832"/>
                  <a:gd name="T22" fmla="*/ 46 w 906"/>
                  <a:gd name="T23" fmla="*/ 24 h 1832"/>
                  <a:gd name="T24" fmla="*/ 51 w 906"/>
                  <a:gd name="T25" fmla="*/ 17 h 1832"/>
                  <a:gd name="T26" fmla="*/ 57 w 906"/>
                  <a:gd name="T27" fmla="*/ 11 h 1832"/>
                  <a:gd name="T28" fmla="*/ 62 w 906"/>
                  <a:gd name="T29" fmla="*/ 7 h 1832"/>
                  <a:gd name="T30" fmla="*/ 67 w 906"/>
                  <a:gd name="T31" fmla="*/ 4 h 1832"/>
                  <a:gd name="T32" fmla="*/ 73 w 906"/>
                  <a:gd name="T33" fmla="*/ 2 h 1832"/>
                  <a:gd name="T34" fmla="*/ 79 w 906"/>
                  <a:gd name="T35" fmla="*/ 1 h 1832"/>
                  <a:gd name="T36" fmla="*/ 85 w 906"/>
                  <a:gd name="T37" fmla="*/ 0 h 1832"/>
                  <a:gd name="T38" fmla="*/ 94 w 906"/>
                  <a:gd name="T39" fmla="*/ 1 h 1832"/>
                  <a:gd name="T40" fmla="*/ 108 w 906"/>
                  <a:gd name="T41" fmla="*/ 4 h 1832"/>
                  <a:gd name="T42" fmla="*/ 125 w 906"/>
                  <a:gd name="T43" fmla="*/ 7 h 1832"/>
                  <a:gd name="T44" fmla="*/ 144 w 906"/>
                  <a:gd name="T45" fmla="*/ 12 h 1832"/>
                  <a:gd name="T46" fmla="*/ 166 w 906"/>
                  <a:gd name="T47" fmla="*/ 16 h 1832"/>
                  <a:gd name="T48" fmla="*/ 184 w 906"/>
                  <a:gd name="T49" fmla="*/ 19 h 1832"/>
                  <a:gd name="T50" fmla="*/ 199 w 906"/>
                  <a:gd name="T51" fmla="*/ 19 h 1832"/>
                  <a:gd name="T52" fmla="*/ 209 w 906"/>
                  <a:gd name="T53" fmla="*/ 19 h 1832"/>
                  <a:gd name="T54" fmla="*/ 217 w 906"/>
                  <a:gd name="T55" fmla="*/ 18 h 1832"/>
                  <a:gd name="T56" fmla="*/ 222 w 906"/>
                  <a:gd name="T57" fmla="*/ 17 h 1832"/>
                  <a:gd name="T58" fmla="*/ 226 w 906"/>
                  <a:gd name="T59" fmla="*/ 15 h 1832"/>
                  <a:gd name="T60" fmla="*/ 226 w 906"/>
                  <a:gd name="T61" fmla="*/ 18 h 1832"/>
                  <a:gd name="T62" fmla="*/ 219 w 906"/>
                  <a:gd name="T63" fmla="*/ 44 h 1832"/>
                  <a:gd name="T64" fmla="*/ 208 w 906"/>
                  <a:gd name="T65" fmla="*/ 90 h 1832"/>
                  <a:gd name="T66" fmla="*/ 193 w 906"/>
                  <a:gd name="T67" fmla="*/ 150 h 1832"/>
                  <a:gd name="T68" fmla="*/ 176 w 906"/>
                  <a:gd name="T69" fmla="*/ 215 h 1832"/>
                  <a:gd name="T70" fmla="*/ 158 w 906"/>
                  <a:gd name="T71" fmla="*/ 280 h 1832"/>
                  <a:gd name="T72" fmla="*/ 142 w 906"/>
                  <a:gd name="T73" fmla="*/ 339 h 1832"/>
                  <a:gd name="T74" fmla="*/ 129 w 906"/>
                  <a:gd name="T75" fmla="*/ 383 h 1832"/>
                  <a:gd name="T76" fmla="*/ 119 w 906"/>
                  <a:gd name="T77" fmla="*/ 410 h 1832"/>
                  <a:gd name="T78" fmla="*/ 112 w 906"/>
                  <a:gd name="T79" fmla="*/ 424 h 1832"/>
                  <a:gd name="T80" fmla="*/ 107 w 906"/>
                  <a:gd name="T81" fmla="*/ 432 h 1832"/>
                  <a:gd name="T82" fmla="*/ 103 w 906"/>
                  <a:gd name="T83" fmla="*/ 439 h 1832"/>
                  <a:gd name="T84" fmla="*/ 98 w 906"/>
                  <a:gd name="T85" fmla="*/ 445 h 1832"/>
                  <a:gd name="T86" fmla="*/ 94 w 906"/>
                  <a:gd name="T87" fmla="*/ 449 h 1832"/>
                  <a:gd name="T88" fmla="*/ 89 w 906"/>
                  <a:gd name="T89" fmla="*/ 453 h 1832"/>
                  <a:gd name="T90" fmla="*/ 84 w 906"/>
                  <a:gd name="T91" fmla="*/ 455 h 1832"/>
                  <a:gd name="T92" fmla="*/ 80 w 906"/>
                  <a:gd name="T93" fmla="*/ 457 h 1832"/>
                  <a:gd name="T94" fmla="*/ 75 w 906"/>
                  <a:gd name="T95" fmla="*/ 458 h 1832"/>
                  <a:gd name="T96" fmla="*/ 70 w 906"/>
                  <a:gd name="T97" fmla="*/ 458 h 1832"/>
                  <a:gd name="T98" fmla="*/ 62 w 906"/>
                  <a:gd name="T99" fmla="*/ 457 h 1832"/>
                  <a:gd name="T100" fmla="*/ 50 w 906"/>
                  <a:gd name="T101" fmla="*/ 454 h 1832"/>
                  <a:gd name="T102" fmla="*/ 39 w 906"/>
                  <a:gd name="T103" fmla="*/ 449 h 1832"/>
                  <a:gd name="T104" fmla="*/ 29 w 906"/>
                  <a:gd name="T105" fmla="*/ 443 h 1832"/>
                  <a:gd name="T106" fmla="*/ 21 w 906"/>
                  <a:gd name="T107" fmla="*/ 437 h 1832"/>
                  <a:gd name="T108" fmla="*/ 14 w 906"/>
                  <a:gd name="T109" fmla="*/ 431 h 1832"/>
                  <a:gd name="T110" fmla="*/ 6 w 906"/>
                  <a:gd name="T111" fmla="*/ 422 h 1832"/>
                  <a:gd name="T112" fmla="*/ 1 w 906"/>
                  <a:gd name="T113" fmla="*/ 415 h 18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6"/>
                  <a:gd name="T172" fmla="*/ 0 h 1832"/>
                  <a:gd name="T173" fmla="*/ 906 w 906"/>
                  <a:gd name="T174" fmla="*/ 1832 h 18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6" h="1832">
                    <a:moveTo>
                      <a:pt x="0" y="1654"/>
                    </a:moveTo>
                    <a:lnTo>
                      <a:pt x="0" y="1639"/>
                    </a:lnTo>
                    <a:lnTo>
                      <a:pt x="1" y="1596"/>
                    </a:lnTo>
                    <a:lnTo>
                      <a:pt x="4" y="1527"/>
                    </a:lnTo>
                    <a:lnTo>
                      <a:pt x="8" y="1438"/>
                    </a:lnTo>
                    <a:lnTo>
                      <a:pt x="14" y="1332"/>
                    </a:lnTo>
                    <a:lnTo>
                      <a:pt x="20" y="1213"/>
                    </a:lnTo>
                    <a:lnTo>
                      <a:pt x="28" y="1084"/>
                    </a:lnTo>
                    <a:lnTo>
                      <a:pt x="37" y="950"/>
                    </a:lnTo>
                    <a:lnTo>
                      <a:pt x="48" y="813"/>
                    </a:lnTo>
                    <a:lnTo>
                      <a:pt x="61" y="678"/>
                    </a:lnTo>
                    <a:lnTo>
                      <a:pt x="68" y="612"/>
                    </a:lnTo>
                    <a:lnTo>
                      <a:pt x="75" y="548"/>
                    </a:lnTo>
                    <a:lnTo>
                      <a:pt x="82" y="486"/>
                    </a:lnTo>
                    <a:lnTo>
                      <a:pt x="90" y="427"/>
                    </a:lnTo>
                    <a:lnTo>
                      <a:pt x="98" y="372"/>
                    </a:lnTo>
                    <a:lnTo>
                      <a:pt x="108" y="319"/>
                    </a:lnTo>
                    <a:lnTo>
                      <a:pt x="117" y="271"/>
                    </a:lnTo>
                    <a:lnTo>
                      <a:pt x="126" y="228"/>
                    </a:lnTo>
                    <a:lnTo>
                      <a:pt x="137" y="191"/>
                    </a:lnTo>
                    <a:lnTo>
                      <a:pt x="147" y="158"/>
                    </a:lnTo>
                    <a:lnTo>
                      <a:pt x="158" y="131"/>
                    </a:lnTo>
                    <a:lnTo>
                      <a:pt x="170" y="110"/>
                    </a:lnTo>
                    <a:lnTo>
                      <a:pt x="182" y="95"/>
                    </a:lnTo>
                    <a:lnTo>
                      <a:pt x="193" y="80"/>
                    </a:lnTo>
                    <a:lnTo>
                      <a:pt x="204" y="67"/>
                    </a:lnTo>
                    <a:lnTo>
                      <a:pt x="216" y="56"/>
                    </a:lnTo>
                    <a:lnTo>
                      <a:pt x="226" y="45"/>
                    </a:lnTo>
                    <a:lnTo>
                      <a:pt x="237" y="36"/>
                    </a:lnTo>
                    <a:lnTo>
                      <a:pt x="248" y="28"/>
                    </a:lnTo>
                    <a:lnTo>
                      <a:pt x="259" y="21"/>
                    </a:lnTo>
                    <a:lnTo>
                      <a:pt x="269" y="15"/>
                    </a:lnTo>
                    <a:lnTo>
                      <a:pt x="281" y="10"/>
                    </a:lnTo>
                    <a:lnTo>
                      <a:pt x="292" y="7"/>
                    </a:lnTo>
                    <a:lnTo>
                      <a:pt x="304" y="4"/>
                    </a:lnTo>
                    <a:lnTo>
                      <a:pt x="314" y="2"/>
                    </a:lnTo>
                    <a:lnTo>
                      <a:pt x="326" y="1"/>
                    </a:lnTo>
                    <a:lnTo>
                      <a:pt x="339" y="0"/>
                    </a:lnTo>
                    <a:lnTo>
                      <a:pt x="350" y="1"/>
                    </a:lnTo>
                    <a:lnTo>
                      <a:pt x="376" y="3"/>
                    </a:lnTo>
                    <a:lnTo>
                      <a:pt x="403" y="8"/>
                    </a:lnTo>
                    <a:lnTo>
                      <a:pt x="433" y="14"/>
                    </a:lnTo>
                    <a:lnTo>
                      <a:pt x="464" y="22"/>
                    </a:lnTo>
                    <a:lnTo>
                      <a:pt x="498" y="30"/>
                    </a:lnTo>
                    <a:lnTo>
                      <a:pt x="535" y="39"/>
                    </a:lnTo>
                    <a:lnTo>
                      <a:pt x="574" y="49"/>
                    </a:lnTo>
                    <a:lnTo>
                      <a:pt x="619" y="57"/>
                    </a:lnTo>
                    <a:lnTo>
                      <a:pt x="661" y="65"/>
                    </a:lnTo>
                    <a:lnTo>
                      <a:pt x="701" y="70"/>
                    </a:lnTo>
                    <a:lnTo>
                      <a:pt x="735" y="74"/>
                    </a:lnTo>
                    <a:lnTo>
                      <a:pt x="766" y="77"/>
                    </a:lnTo>
                    <a:lnTo>
                      <a:pt x="793" y="77"/>
                    </a:lnTo>
                    <a:lnTo>
                      <a:pt x="816" y="77"/>
                    </a:lnTo>
                    <a:lnTo>
                      <a:pt x="836" y="75"/>
                    </a:lnTo>
                    <a:lnTo>
                      <a:pt x="854" y="74"/>
                    </a:lnTo>
                    <a:lnTo>
                      <a:pt x="868" y="72"/>
                    </a:lnTo>
                    <a:lnTo>
                      <a:pt x="879" y="70"/>
                    </a:lnTo>
                    <a:lnTo>
                      <a:pt x="888" y="66"/>
                    </a:lnTo>
                    <a:lnTo>
                      <a:pt x="895" y="64"/>
                    </a:lnTo>
                    <a:lnTo>
                      <a:pt x="904" y="59"/>
                    </a:lnTo>
                    <a:lnTo>
                      <a:pt x="906" y="57"/>
                    </a:lnTo>
                    <a:lnTo>
                      <a:pt x="903" y="72"/>
                    </a:lnTo>
                    <a:lnTo>
                      <a:pt x="892" y="113"/>
                    </a:lnTo>
                    <a:lnTo>
                      <a:pt x="876" y="177"/>
                    </a:lnTo>
                    <a:lnTo>
                      <a:pt x="855" y="261"/>
                    </a:lnTo>
                    <a:lnTo>
                      <a:pt x="830" y="361"/>
                    </a:lnTo>
                    <a:lnTo>
                      <a:pt x="801" y="474"/>
                    </a:lnTo>
                    <a:lnTo>
                      <a:pt x="770" y="598"/>
                    </a:lnTo>
                    <a:lnTo>
                      <a:pt x="736" y="727"/>
                    </a:lnTo>
                    <a:lnTo>
                      <a:pt x="702" y="860"/>
                    </a:lnTo>
                    <a:lnTo>
                      <a:pt x="667" y="993"/>
                    </a:lnTo>
                    <a:lnTo>
                      <a:pt x="632" y="1121"/>
                    </a:lnTo>
                    <a:lnTo>
                      <a:pt x="599" y="1244"/>
                    </a:lnTo>
                    <a:lnTo>
                      <a:pt x="567" y="1354"/>
                    </a:lnTo>
                    <a:lnTo>
                      <a:pt x="539" y="1452"/>
                    </a:lnTo>
                    <a:lnTo>
                      <a:pt x="513" y="1533"/>
                    </a:lnTo>
                    <a:lnTo>
                      <a:pt x="494" y="1592"/>
                    </a:lnTo>
                    <a:lnTo>
                      <a:pt x="475" y="1638"/>
                    </a:lnTo>
                    <a:lnTo>
                      <a:pt x="456" y="1677"/>
                    </a:lnTo>
                    <a:lnTo>
                      <a:pt x="447" y="1696"/>
                    </a:lnTo>
                    <a:lnTo>
                      <a:pt x="438" y="1712"/>
                    </a:lnTo>
                    <a:lnTo>
                      <a:pt x="429" y="1728"/>
                    </a:lnTo>
                    <a:lnTo>
                      <a:pt x="420" y="1743"/>
                    </a:lnTo>
                    <a:lnTo>
                      <a:pt x="410" y="1756"/>
                    </a:lnTo>
                    <a:lnTo>
                      <a:pt x="402" y="1767"/>
                    </a:lnTo>
                    <a:lnTo>
                      <a:pt x="393" y="1778"/>
                    </a:lnTo>
                    <a:lnTo>
                      <a:pt x="383" y="1788"/>
                    </a:lnTo>
                    <a:lnTo>
                      <a:pt x="374" y="1796"/>
                    </a:lnTo>
                    <a:lnTo>
                      <a:pt x="365" y="1805"/>
                    </a:lnTo>
                    <a:lnTo>
                      <a:pt x="355" y="1810"/>
                    </a:lnTo>
                    <a:lnTo>
                      <a:pt x="346" y="1816"/>
                    </a:lnTo>
                    <a:lnTo>
                      <a:pt x="336" y="1821"/>
                    </a:lnTo>
                    <a:lnTo>
                      <a:pt x="327" y="1826"/>
                    </a:lnTo>
                    <a:lnTo>
                      <a:pt x="318" y="1828"/>
                    </a:lnTo>
                    <a:lnTo>
                      <a:pt x="307" y="1830"/>
                    </a:lnTo>
                    <a:lnTo>
                      <a:pt x="298" y="1831"/>
                    </a:lnTo>
                    <a:lnTo>
                      <a:pt x="287" y="1832"/>
                    </a:lnTo>
                    <a:lnTo>
                      <a:pt x="278" y="1832"/>
                    </a:lnTo>
                    <a:lnTo>
                      <a:pt x="267" y="1831"/>
                    </a:lnTo>
                    <a:lnTo>
                      <a:pt x="246" y="1829"/>
                    </a:lnTo>
                    <a:lnTo>
                      <a:pt x="224" y="1823"/>
                    </a:lnTo>
                    <a:lnTo>
                      <a:pt x="201" y="1816"/>
                    </a:lnTo>
                    <a:lnTo>
                      <a:pt x="179" y="1807"/>
                    </a:lnTo>
                    <a:lnTo>
                      <a:pt x="156" y="1796"/>
                    </a:lnTo>
                    <a:lnTo>
                      <a:pt x="135" y="1785"/>
                    </a:lnTo>
                    <a:lnTo>
                      <a:pt x="116" y="1772"/>
                    </a:lnTo>
                    <a:lnTo>
                      <a:pt x="98" y="1760"/>
                    </a:lnTo>
                    <a:lnTo>
                      <a:pt x="82" y="1747"/>
                    </a:lnTo>
                    <a:lnTo>
                      <a:pt x="67" y="1735"/>
                    </a:lnTo>
                    <a:lnTo>
                      <a:pt x="54" y="1723"/>
                    </a:lnTo>
                    <a:lnTo>
                      <a:pt x="42" y="1710"/>
                    </a:lnTo>
                    <a:lnTo>
                      <a:pt x="23" y="1689"/>
                    </a:lnTo>
                    <a:lnTo>
                      <a:pt x="9" y="1670"/>
                    </a:lnTo>
                    <a:lnTo>
                      <a:pt x="2" y="1659"/>
                    </a:lnTo>
                    <a:lnTo>
                      <a:pt x="0" y="1654"/>
                    </a:lnTo>
                    <a:close/>
                  </a:path>
                </a:pathLst>
              </a:custGeom>
              <a:solidFill>
                <a:srgbClr val="969696"/>
              </a:solidFill>
              <a:ln w="9525">
                <a:noFill/>
                <a:round/>
                <a:headEnd/>
                <a:tailEnd/>
              </a:ln>
            </p:spPr>
            <p:txBody>
              <a:bodyPr/>
              <a:lstStyle/>
              <a:p>
                <a:endParaRPr lang="fr-FR"/>
              </a:p>
            </p:txBody>
          </p:sp>
          <p:sp>
            <p:nvSpPr>
              <p:cNvPr id="9265" name="Freeform 505"/>
              <p:cNvSpPr>
                <a:spLocks noChangeAspect="1"/>
              </p:cNvSpPr>
              <p:nvPr/>
            </p:nvSpPr>
            <p:spPr bwMode="auto">
              <a:xfrm>
                <a:off x="5721" y="5540"/>
                <a:ext cx="56" cy="83"/>
              </a:xfrm>
              <a:custGeom>
                <a:avLst/>
                <a:gdLst>
                  <a:gd name="T0" fmla="*/ 26 w 227"/>
                  <a:gd name="T1" fmla="*/ 0 h 329"/>
                  <a:gd name="T2" fmla="*/ 19 w 227"/>
                  <a:gd name="T3" fmla="*/ 0 h 329"/>
                  <a:gd name="T4" fmla="*/ 13 w 227"/>
                  <a:gd name="T5" fmla="*/ 0 h 329"/>
                  <a:gd name="T6" fmla="*/ 10 w 227"/>
                  <a:gd name="T7" fmla="*/ 0 h 329"/>
                  <a:gd name="T8" fmla="*/ 7 w 227"/>
                  <a:gd name="T9" fmla="*/ 1 h 329"/>
                  <a:gd name="T10" fmla="*/ 5 w 227"/>
                  <a:gd name="T11" fmla="*/ 2 h 329"/>
                  <a:gd name="T12" fmla="*/ 3 w 227"/>
                  <a:gd name="T13" fmla="*/ 3 h 329"/>
                  <a:gd name="T14" fmla="*/ 2 w 227"/>
                  <a:gd name="T15" fmla="*/ 4 h 329"/>
                  <a:gd name="T16" fmla="*/ 2 w 227"/>
                  <a:gd name="T17" fmla="*/ 5 h 329"/>
                  <a:gd name="T18" fmla="*/ 1 w 227"/>
                  <a:gd name="T19" fmla="*/ 7 h 329"/>
                  <a:gd name="T20" fmla="*/ 1 w 227"/>
                  <a:gd name="T21" fmla="*/ 8 h 329"/>
                  <a:gd name="T22" fmla="*/ 0 w 227"/>
                  <a:gd name="T23" fmla="*/ 11 h 329"/>
                  <a:gd name="T24" fmla="*/ 0 w 227"/>
                  <a:gd name="T25" fmla="*/ 14 h 329"/>
                  <a:gd name="T26" fmla="*/ 0 w 227"/>
                  <a:gd name="T27" fmla="*/ 19 h 329"/>
                  <a:gd name="T28" fmla="*/ 1 w 227"/>
                  <a:gd name="T29" fmla="*/ 25 h 329"/>
                  <a:gd name="T30" fmla="*/ 3 w 227"/>
                  <a:gd name="T31" fmla="*/ 31 h 329"/>
                  <a:gd name="T32" fmla="*/ 5 w 227"/>
                  <a:gd name="T33" fmla="*/ 38 h 329"/>
                  <a:gd name="T34" fmla="*/ 8 w 227"/>
                  <a:gd name="T35" fmla="*/ 46 h 329"/>
                  <a:gd name="T36" fmla="*/ 10 w 227"/>
                  <a:gd name="T37" fmla="*/ 53 h 329"/>
                  <a:gd name="T38" fmla="*/ 12 w 227"/>
                  <a:gd name="T39" fmla="*/ 59 h 329"/>
                  <a:gd name="T40" fmla="*/ 15 w 227"/>
                  <a:gd name="T41" fmla="*/ 65 h 329"/>
                  <a:gd name="T42" fmla="*/ 17 w 227"/>
                  <a:gd name="T43" fmla="*/ 69 h 329"/>
                  <a:gd name="T44" fmla="*/ 20 w 227"/>
                  <a:gd name="T45" fmla="*/ 74 h 329"/>
                  <a:gd name="T46" fmla="*/ 22 w 227"/>
                  <a:gd name="T47" fmla="*/ 77 h 329"/>
                  <a:gd name="T48" fmla="*/ 25 w 227"/>
                  <a:gd name="T49" fmla="*/ 79 h 329"/>
                  <a:gd name="T50" fmla="*/ 26 w 227"/>
                  <a:gd name="T51" fmla="*/ 81 h 329"/>
                  <a:gd name="T52" fmla="*/ 28 w 227"/>
                  <a:gd name="T53" fmla="*/ 81 h 329"/>
                  <a:gd name="T54" fmla="*/ 29 w 227"/>
                  <a:gd name="T55" fmla="*/ 82 h 329"/>
                  <a:gd name="T56" fmla="*/ 30 w 227"/>
                  <a:gd name="T57" fmla="*/ 83 h 329"/>
                  <a:gd name="T58" fmla="*/ 32 w 227"/>
                  <a:gd name="T59" fmla="*/ 83 h 329"/>
                  <a:gd name="T60" fmla="*/ 33 w 227"/>
                  <a:gd name="T61" fmla="*/ 83 h 329"/>
                  <a:gd name="T62" fmla="*/ 35 w 227"/>
                  <a:gd name="T63" fmla="*/ 83 h 329"/>
                  <a:gd name="T64" fmla="*/ 37 w 227"/>
                  <a:gd name="T65" fmla="*/ 82 h 329"/>
                  <a:gd name="T66" fmla="*/ 38 w 227"/>
                  <a:gd name="T67" fmla="*/ 82 h 329"/>
                  <a:gd name="T68" fmla="*/ 40 w 227"/>
                  <a:gd name="T69" fmla="*/ 81 h 329"/>
                  <a:gd name="T70" fmla="*/ 41 w 227"/>
                  <a:gd name="T71" fmla="*/ 80 h 329"/>
                  <a:gd name="T72" fmla="*/ 43 w 227"/>
                  <a:gd name="T73" fmla="*/ 79 h 329"/>
                  <a:gd name="T74" fmla="*/ 47 w 227"/>
                  <a:gd name="T75" fmla="*/ 76 h 329"/>
                  <a:gd name="T76" fmla="*/ 50 w 227"/>
                  <a:gd name="T77" fmla="*/ 73 h 329"/>
                  <a:gd name="T78" fmla="*/ 52 w 227"/>
                  <a:gd name="T79" fmla="*/ 71 h 329"/>
                  <a:gd name="T80" fmla="*/ 54 w 227"/>
                  <a:gd name="T81" fmla="*/ 69 h 329"/>
                  <a:gd name="T82" fmla="*/ 55 w 227"/>
                  <a:gd name="T83" fmla="*/ 66 h 329"/>
                  <a:gd name="T84" fmla="*/ 55 w 227"/>
                  <a:gd name="T85" fmla="*/ 64 h 329"/>
                  <a:gd name="T86" fmla="*/ 56 w 227"/>
                  <a:gd name="T87" fmla="*/ 61 h 329"/>
                  <a:gd name="T88" fmla="*/ 56 w 227"/>
                  <a:gd name="T89" fmla="*/ 59 h 329"/>
                  <a:gd name="T90" fmla="*/ 56 w 227"/>
                  <a:gd name="T91" fmla="*/ 56 h 329"/>
                  <a:gd name="T92" fmla="*/ 55 w 227"/>
                  <a:gd name="T93" fmla="*/ 53 h 329"/>
                  <a:gd name="T94" fmla="*/ 55 w 227"/>
                  <a:gd name="T95" fmla="*/ 50 h 329"/>
                  <a:gd name="T96" fmla="*/ 54 w 227"/>
                  <a:gd name="T97" fmla="*/ 47 h 329"/>
                  <a:gd name="T98" fmla="*/ 53 w 227"/>
                  <a:gd name="T99" fmla="*/ 44 h 329"/>
                  <a:gd name="T100" fmla="*/ 52 w 227"/>
                  <a:gd name="T101" fmla="*/ 41 h 329"/>
                  <a:gd name="T102" fmla="*/ 49 w 227"/>
                  <a:gd name="T103" fmla="*/ 35 h 329"/>
                  <a:gd name="T104" fmla="*/ 46 w 227"/>
                  <a:gd name="T105" fmla="*/ 29 h 329"/>
                  <a:gd name="T106" fmla="*/ 43 w 227"/>
                  <a:gd name="T107" fmla="*/ 23 h 329"/>
                  <a:gd name="T108" fmla="*/ 39 w 227"/>
                  <a:gd name="T109" fmla="*/ 17 h 329"/>
                  <a:gd name="T110" fmla="*/ 36 w 227"/>
                  <a:gd name="T111" fmla="*/ 13 h 329"/>
                  <a:gd name="T112" fmla="*/ 33 w 227"/>
                  <a:gd name="T113" fmla="*/ 8 h 329"/>
                  <a:gd name="T114" fmla="*/ 28 w 227"/>
                  <a:gd name="T115" fmla="*/ 3 h 329"/>
                  <a:gd name="T116" fmla="*/ 26 w 227"/>
                  <a:gd name="T117" fmla="*/ 0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7"/>
                  <a:gd name="T178" fmla="*/ 0 h 329"/>
                  <a:gd name="T179" fmla="*/ 227 w 227"/>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7" h="329">
                    <a:moveTo>
                      <a:pt x="105" y="0"/>
                    </a:moveTo>
                    <a:lnTo>
                      <a:pt x="76" y="0"/>
                    </a:lnTo>
                    <a:lnTo>
                      <a:pt x="52" y="0"/>
                    </a:lnTo>
                    <a:lnTo>
                      <a:pt x="40" y="1"/>
                    </a:lnTo>
                    <a:lnTo>
                      <a:pt x="30" y="4"/>
                    </a:lnTo>
                    <a:lnTo>
                      <a:pt x="21" y="8"/>
                    </a:lnTo>
                    <a:lnTo>
                      <a:pt x="13" y="13"/>
                    </a:lnTo>
                    <a:lnTo>
                      <a:pt x="10" y="17"/>
                    </a:lnTo>
                    <a:lnTo>
                      <a:pt x="7" y="21"/>
                    </a:lnTo>
                    <a:lnTo>
                      <a:pt x="5" y="26"/>
                    </a:lnTo>
                    <a:lnTo>
                      <a:pt x="3" y="31"/>
                    </a:lnTo>
                    <a:lnTo>
                      <a:pt x="0" y="43"/>
                    </a:lnTo>
                    <a:lnTo>
                      <a:pt x="0" y="57"/>
                    </a:lnTo>
                    <a:lnTo>
                      <a:pt x="1" y="76"/>
                    </a:lnTo>
                    <a:lnTo>
                      <a:pt x="5" y="98"/>
                    </a:lnTo>
                    <a:lnTo>
                      <a:pt x="12" y="123"/>
                    </a:lnTo>
                    <a:lnTo>
                      <a:pt x="20" y="152"/>
                    </a:lnTo>
                    <a:lnTo>
                      <a:pt x="31" y="182"/>
                    </a:lnTo>
                    <a:lnTo>
                      <a:pt x="40" y="210"/>
                    </a:lnTo>
                    <a:lnTo>
                      <a:pt x="49" y="235"/>
                    </a:lnTo>
                    <a:lnTo>
                      <a:pt x="60" y="257"/>
                    </a:lnTo>
                    <a:lnTo>
                      <a:pt x="69" y="275"/>
                    </a:lnTo>
                    <a:lnTo>
                      <a:pt x="80" y="292"/>
                    </a:lnTo>
                    <a:lnTo>
                      <a:pt x="91" y="305"/>
                    </a:lnTo>
                    <a:lnTo>
                      <a:pt x="101" y="315"/>
                    </a:lnTo>
                    <a:lnTo>
                      <a:pt x="106" y="320"/>
                    </a:lnTo>
                    <a:lnTo>
                      <a:pt x="112" y="323"/>
                    </a:lnTo>
                    <a:lnTo>
                      <a:pt x="118" y="326"/>
                    </a:lnTo>
                    <a:lnTo>
                      <a:pt x="123" y="328"/>
                    </a:lnTo>
                    <a:lnTo>
                      <a:pt x="129" y="328"/>
                    </a:lnTo>
                    <a:lnTo>
                      <a:pt x="135" y="329"/>
                    </a:lnTo>
                    <a:lnTo>
                      <a:pt x="141" y="328"/>
                    </a:lnTo>
                    <a:lnTo>
                      <a:pt x="148" y="327"/>
                    </a:lnTo>
                    <a:lnTo>
                      <a:pt x="154" y="326"/>
                    </a:lnTo>
                    <a:lnTo>
                      <a:pt x="161" y="322"/>
                    </a:lnTo>
                    <a:lnTo>
                      <a:pt x="167" y="319"/>
                    </a:lnTo>
                    <a:lnTo>
                      <a:pt x="174" y="315"/>
                    </a:lnTo>
                    <a:lnTo>
                      <a:pt x="189" y="303"/>
                    </a:lnTo>
                    <a:lnTo>
                      <a:pt x="204" y="289"/>
                    </a:lnTo>
                    <a:lnTo>
                      <a:pt x="211" y="281"/>
                    </a:lnTo>
                    <a:lnTo>
                      <a:pt x="217" y="273"/>
                    </a:lnTo>
                    <a:lnTo>
                      <a:pt x="221" y="263"/>
                    </a:lnTo>
                    <a:lnTo>
                      <a:pt x="224" y="253"/>
                    </a:lnTo>
                    <a:lnTo>
                      <a:pt x="225" y="243"/>
                    </a:lnTo>
                    <a:lnTo>
                      <a:pt x="227" y="232"/>
                    </a:lnTo>
                    <a:lnTo>
                      <a:pt x="225" y="221"/>
                    </a:lnTo>
                    <a:lnTo>
                      <a:pt x="224" y="209"/>
                    </a:lnTo>
                    <a:lnTo>
                      <a:pt x="222" y="197"/>
                    </a:lnTo>
                    <a:lnTo>
                      <a:pt x="218" y="186"/>
                    </a:lnTo>
                    <a:lnTo>
                      <a:pt x="215" y="173"/>
                    </a:lnTo>
                    <a:lnTo>
                      <a:pt x="210" y="161"/>
                    </a:lnTo>
                    <a:lnTo>
                      <a:pt x="198" y="137"/>
                    </a:lnTo>
                    <a:lnTo>
                      <a:pt x="186" y="113"/>
                    </a:lnTo>
                    <a:lnTo>
                      <a:pt x="173" y="91"/>
                    </a:lnTo>
                    <a:lnTo>
                      <a:pt x="159" y="69"/>
                    </a:lnTo>
                    <a:lnTo>
                      <a:pt x="145" y="50"/>
                    </a:lnTo>
                    <a:lnTo>
                      <a:pt x="132" y="33"/>
                    </a:lnTo>
                    <a:lnTo>
                      <a:pt x="112" y="10"/>
                    </a:lnTo>
                    <a:lnTo>
                      <a:pt x="105" y="0"/>
                    </a:lnTo>
                    <a:close/>
                  </a:path>
                </a:pathLst>
              </a:custGeom>
              <a:solidFill>
                <a:srgbClr val="969696"/>
              </a:solidFill>
              <a:ln w="9525">
                <a:noFill/>
                <a:round/>
                <a:headEnd/>
                <a:tailEnd/>
              </a:ln>
            </p:spPr>
            <p:txBody>
              <a:bodyPr/>
              <a:lstStyle/>
              <a:p>
                <a:endParaRPr lang="fr-FR"/>
              </a:p>
            </p:txBody>
          </p:sp>
          <p:sp>
            <p:nvSpPr>
              <p:cNvPr id="9266" name="Freeform 506"/>
              <p:cNvSpPr>
                <a:spLocks noChangeAspect="1"/>
              </p:cNvSpPr>
              <p:nvPr/>
            </p:nvSpPr>
            <p:spPr bwMode="auto">
              <a:xfrm>
                <a:off x="5556" y="5753"/>
                <a:ext cx="167" cy="179"/>
              </a:xfrm>
              <a:custGeom>
                <a:avLst/>
                <a:gdLst>
                  <a:gd name="T0" fmla="*/ 79 w 671"/>
                  <a:gd name="T1" fmla="*/ 170 h 716"/>
                  <a:gd name="T2" fmla="*/ 71 w 671"/>
                  <a:gd name="T3" fmla="*/ 174 h 716"/>
                  <a:gd name="T4" fmla="*/ 59 w 671"/>
                  <a:gd name="T5" fmla="*/ 177 h 716"/>
                  <a:gd name="T6" fmla="*/ 45 w 671"/>
                  <a:gd name="T7" fmla="*/ 179 h 716"/>
                  <a:gd name="T8" fmla="*/ 34 w 671"/>
                  <a:gd name="T9" fmla="*/ 179 h 716"/>
                  <a:gd name="T10" fmla="*/ 27 w 671"/>
                  <a:gd name="T11" fmla="*/ 179 h 716"/>
                  <a:gd name="T12" fmla="*/ 20 w 671"/>
                  <a:gd name="T13" fmla="*/ 178 h 716"/>
                  <a:gd name="T14" fmla="*/ 14 w 671"/>
                  <a:gd name="T15" fmla="*/ 176 h 716"/>
                  <a:gd name="T16" fmla="*/ 9 w 671"/>
                  <a:gd name="T17" fmla="*/ 172 h 716"/>
                  <a:gd name="T18" fmla="*/ 5 w 671"/>
                  <a:gd name="T19" fmla="*/ 169 h 716"/>
                  <a:gd name="T20" fmla="*/ 2 w 671"/>
                  <a:gd name="T21" fmla="*/ 163 h 716"/>
                  <a:gd name="T22" fmla="*/ 0 w 671"/>
                  <a:gd name="T23" fmla="*/ 157 h 716"/>
                  <a:gd name="T24" fmla="*/ 0 w 671"/>
                  <a:gd name="T25" fmla="*/ 149 h 716"/>
                  <a:gd name="T26" fmla="*/ 1 w 671"/>
                  <a:gd name="T27" fmla="*/ 141 h 716"/>
                  <a:gd name="T28" fmla="*/ 3 w 671"/>
                  <a:gd name="T29" fmla="*/ 129 h 716"/>
                  <a:gd name="T30" fmla="*/ 9 w 671"/>
                  <a:gd name="T31" fmla="*/ 113 h 716"/>
                  <a:gd name="T32" fmla="*/ 15 w 671"/>
                  <a:gd name="T33" fmla="*/ 97 h 716"/>
                  <a:gd name="T34" fmla="*/ 27 w 671"/>
                  <a:gd name="T35" fmla="*/ 74 h 716"/>
                  <a:gd name="T36" fmla="*/ 36 w 671"/>
                  <a:gd name="T37" fmla="*/ 54 h 716"/>
                  <a:gd name="T38" fmla="*/ 41 w 671"/>
                  <a:gd name="T39" fmla="*/ 43 h 716"/>
                  <a:gd name="T40" fmla="*/ 43 w 671"/>
                  <a:gd name="T41" fmla="*/ 34 h 716"/>
                  <a:gd name="T42" fmla="*/ 45 w 671"/>
                  <a:gd name="T43" fmla="*/ 25 h 716"/>
                  <a:gd name="T44" fmla="*/ 48 w 671"/>
                  <a:gd name="T45" fmla="*/ 18 h 716"/>
                  <a:gd name="T46" fmla="*/ 52 w 671"/>
                  <a:gd name="T47" fmla="*/ 12 h 716"/>
                  <a:gd name="T48" fmla="*/ 57 w 671"/>
                  <a:gd name="T49" fmla="*/ 7 h 716"/>
                  <a:gd name="T50" fmla="*/ 64 w 671"/>
                  <a:gd name="T51" fmla="*/ 3 h 716"/>
                  <a:gd name="T52" fmla="*/ 72 w 671"/>
                  <a:gd name="T53" fmla="*/ 1 h 716"/>
                  <a:gd name="T54" fmla="*/ 81 w 671"/>
                  <a:gd name="T55" fmla="*/ 0 h 716"/>
                  <a:gd name="T56" fmla="*/ 96 w 671"/>
                  <a:gd name="T57" fmla="*/ 1 h 716"/>
                  <a:gd name="T58" fmla="*/ 111 w 671"/>
                  <a:gd name="T59" fmla="*/ 2 h 716"/>
                  <a:gd name="T60" fmla="*/ 123 w 671"/>
                  <a:gd name="T61" fmla="*/ 2 h 716"/>
                  <a:gd name="T62" fmla="*/ 136 w 671"/>
                  <a:gd name="T63" fmla="*/ 1 h 716"/>
                  <a:gd name="T64" fmla="*/ 146 w 671"/>
                  <a:gd name="T65" fmla="*/ 1 h 716"/>
                  <a:gd name="T66" fmla="*/ 150 w 671"/>
                  <a:gd name="T67" fmla="*/ 1 h 716"/>
                  <a:gd name="T68" fmla="*/ 153 w 671"/>
                  <a:gd name="T69" fmla="*/ 3 h 716"/>
                  <a:gd name="T70" fmla="*/ 156 w 671"/>
                  <a:gd name="T71" fmla="*/ 5 h 716"/>
                  <a:gd name="T72" fmla="*/ 159 w 671"/>
                  <a:gd name="T73" fmla="*/ 7 h 716"/>
                  <a:gd name="T74" fmla="*/ 162 w 671"/>
                  <a:gd name="T75" fmla="*/ 11 h 716"/>
                  <a:gd name="T76" fmla="*/ 164 w 671"/>
                  <a:gd name="T77" fmla="*/ 17 h 716"/>
                  <a:gd name="T78" fmla="*/ 167 w 671"/>
                  <a:gd name="T79" fmla="*/ 26 h 716"/>
                  <a:gd name="T80" fmla="*/ 167 w 671"/>
                  <a:gd name="T81" fmla="*/ 38 h 716"/>
                  <a:gd name="T82" fmla="*/ 165 w 671"/>
                  <a:gd name="T83" fmla="*/ 49 h 716"/>
                  <a:gd name="T84" fmla="*/ 162 w 671"/>
                  <a:gd name="T85" fmla="*/ 62 h 716"/>
                  <a:gd name="T86" fmla="*/ 153 w 671"/>
                  <a:gd name="T87" fmla="*/ 80 h 716"/>
                  <a:gd name="T88" fmla="*/ 142 w 671"/>
                  <a:gd name="T89" fmla="*/ 103 h 716"/>
                  <a:gd name="T90" fmla="*/ 134 w 671"/>
                  <a:gd name="T91" fmla="*/ 117 h 716"/>
                  <a:gd name="T92" fmla="*/ 129 w 671"/>
                  <a:gd name="T93" fmla="*/ 124 h 716"/>
                  <a:gd name="T94" fmla="*/ 123 w 671"/>
                  <a:gd name="T95" fmla="*/ 131 h 716"/>
                  <a:gd name="T96" fmla="*/ 118 w 671"/>
                  <a:gd name="T97" fmla="*/ 135 h 716"/>
                  <a:gd name="T98" fmla="*/ 113 w 671"/>
                  <a:gd name="T99" fmla="*/ 137 h 716"/>
                  <a:gd name="T100" fmla="*/ 107 w 671"/>
                  <a:gd name="T101" fmla="*/ 140 h 716"/>
                  <a:gd name="T102" fmla="*/ 98 w 671"/>
                  <a:gd name="T103" fmla="*/ 148 h 716"/>
                  <a:gd name="T104" fmla="*/ 84 w 671"/>
                  <a:gd name="T105" fmla="*/ 164 h 7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1"/>
                  <a:gd name="T160" fmla="*/ 0 h 716"/>
                  <a:gd name="T161" fmla="*/ 671 w 671"/>
                  <a:gd name="T162" fmla="*/ 716 h 7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1" h="716">
                    <a:moveTo>
                      <a:pt x="326" y="674"/>
                    </a:moveTo>
                    <a:lnTo>
                      <a:pt x="317" y="680"/>
                    </a:lnTo>
                    <a:lnTo>
                      <a:pt x="303" y="687"/>
                    </a:lnTo>
                    <a:lnTo>
                      <a:pt x="284" y="694"/>
                    </a:lnTo>
                    <a:lnTo>
                      <a:pt x="260" y="700"/>
                    </a:lnTo>
                    <a:lnTo>
                      <a:pt x="236" y="707"/>
                    </a:lnTo>
                    <a:lnTo>
                      <a:pt x="208" y="712"/>
                    </a:lnTo>
                    <a:lnTo>
                      <a:pt x="179" y="715"/>
                    </a:lnTo>
                    <a:lnTo>
                      <a:pt x="150" y="716"/>
                    </a:lnTo>
                    <a:lnTo>
                      <a:pt x="136" y="716"/>
                    </a:lnTo>
                    <a:lnTo>
                      <a:pt x="122" y="716"/>
                    </a:lnTo>
                    <a:lnTo>
                      <a:pt x="108" y="715"/>
                    </a:lnTo>
                    <a:lnTo>
                      <a:pt x="95" y="713"/>
                    </a:lnTo>
                    <a:lnTo>
                      <a:pt x="81" y="710"/>
                    </a:lnTo>
                    <a:lnTo>
                      <a:pt x="69" y="706"/>
                    </a:lnTo>
                    <a:lnTo>
                      <a:pt x="57" y="702"/>
                    </a:lnTo>
                    <a:lnTo>
                      <a:pt x="47" y="696"/>
                    </a:lnTo>
                    <a:lnTo>
                      <a:pt x="36" y="689"/>
                    </a:lnTo>
                    <a:lnTo>
                      <a:pt x="27" y="682"/>
                    </a:lnTo>
                    <a:lnTo>
                      <a:pt x="20" y="674"/>
                    </a:lnTo>
                    <a:lnTo>
                      <a:pt x="13" y="664"/>
                    </a:lnTo>
                    <a:lnTo>
                      <a:pt x="7" y="653"/>
                    </a:lnTo>
                    <a:lnTo>
                      <a:pt x="3" y="641"/>
                    </a:lnTo>
                    <a:lnTo>
                      <a:pt x="1" y="628"/>
                    </a:lnTo>
                    <a:lnTo>
                      <a:pt x="0" y="613"/>
                    </a:lnTo>
                    <a:lnTo>
                      <a:pt x="1" y="596"/>
                    </a:lnTo>
                    <a:lnTo>
                      <a:pt x="2" y="581"/>
                    </a:lnTo>
                    <a:lnTo>
                      <a:pt x="3" y="565"/>
                    </a:lnTo>
                    <a:lnTo>
                      <a:pt x="7" y="548"/>
                    </a:lnTo>
                    <a:lnTo>
                      <a:pt x="14" y="517"/>
                    </a:lnTo>
                    <a:lnTo>
                      <a:pt x="23" y="484"/>
                    </a:lnTo>
                    <a:lnTo>
                      <a:pt x="35" y="452"/>
                    </a:lnTo>
                    <a:lnTo>
                      <a:pt x="48" y="419"/>
                    </a:lnTo>
                    <a:lnTo>
                      <a:pt x="62" y="387"/>
                    </a:lnTo>
                    <a:lnTo>
                      <a:pt x="77" y="356"/>
                    </a:lnTo>
                    <a:lnTo>
                      <a:pt x="107" y="295"/>
                    </a:lnTo>
                    <a:lnTo>
                      <a:pt x="134" y="241"/>
                    </a:lnTo>
                    <a:lnTo>
                      <a:pt x="145" y="215"/>
                    </a:lnTo>
                    <a:lnTo>
                      <a:pt x="155" y="192"/>
                    </a:lnTo>
                    <a:lnTo>
                      <a:pt x="163" y="171"/>
                    </a:lnTo>
                    <a:lnTo>
                      <a:pt x="168" y="152"/>
                    </a:lnTo>
                    <a:lnTo>
                      <a:pt x="171" y="134"/>
                    </a:lnTo>
                    <a:lnTo>
                      <a:pt x="175" y="117"/>
                    </a:lnTo>
                    <a:lnTo>
                      <a:pt x="179" y="102"/>
                    </a:lnTo>
                    <a:lnTo>
                      <a:pt x="185" y="87"/>
                    </a:lnTo>
                    <a:lnTo>
                      <a:pt x="192" y="73"/>
                    </a:lnTo>
                    <a:lnTo>
                      <a:pt x="201" y="59"/>
                    </a:lnTo>
                    <a:lnTo>
                      <a:pt x="210" y="47"/>
                    </a:lnTo>
                    <a:lnTo>
                      <a:pt x="219" y="37"/>
                    </a:lnTo>
                    <a:lnTo>
                      <a:pt x="231" y="27"/>
                    </a:lnTo>
                    <a:lnTo>
                      <a:pt x="243" y="19"/>
                    </a:lnTo>
                    <a:lnTo>
                      <a:pt x="257" y="12"/>
                    </a:lnTo>
                    <a:lnTo>
                      <a:pt x="272" y="7"/>
                    </a:lnTo>
                    <a:lnTo>
                      <a:pt x="289" y="4"/>
                    </a:lnTo>
                    <a:lnTo>
                      <a:pt x="306" y="2"/>
                    </a:lnTo>
                    <a:lnTo>
                      <a:pt x="326" y="0"/>
                    </a:lnTo>
                    <a:lnTo>
                      <a:pt x="347" y="3"/>
                    </a:lnTo>
                    <a:lnTo>
                      <a:pt x="387" y="6"/>
                    </a:lnTo>
                    <a:lnTo>
                      <a:pt x="419" y="9"/>
                    </a:lnTo>
                    <a:lnTo>
                      <a:pt x="447" y="9"/>
                    </a:lnTo>
                    <a:lnTo>
                      <a:pt x="472" y="9"/>
                    </a:lnTo>
                    <a:lnTo>
                      <a:pt x="494" y="7"/>
                    </a:lnTo>
                    <a:lnTo>
                      <a:pt x="518" y="6"/>
                    </a:lnTo>
                    <a:lnTo>
                      <a:pt x="545" y="4"/>
                    </a:lnTo>
                    <a:lnTo>
                      <a:pt x="576" y="3"/>
                    </a:lnTo>
                    <a:lnTo>
                      <a:pt x="585" y="3"/>
                    </a:lnTo>
                    <a:lnTo>
                      <a:pt x="594" y="3"/>
                    </a:lnTo>
                    <a:lnTo>
                      <a:pt x="601" y="5"/>
                    </a:lnTo>
                    <a:lnTo>
                      <a:pt x="608" y="7"/>
                    </a:lnTo>
                    <a:lnTo>
                      <a:pt x="615" y="11"/>
                    </a:lnTo>
                    <a:lnTo>
                      <a:pt x="622" y="14"/>
                    </a:lnTo>
                    <a:lnTo>
                      <a:pt x="628" y="19"/>
                    </a:lnTo>
                    <a:lnTo>
                      <a:pt x="633" y="24"/>
                    </a:lnTo>
                    <a:lnTo>
                      <a:pt x="639" y="30"/>
                    </a:lnTo>
                    <a:lnTo>
                      <a:pt x="644" y="37"/>
                    </a:lnTo>
                    <a:lnTo>
                      <a:pt x="649" y="44"/>
                    </a:lnTo>
                    <a:lnTo>
                      <a:pt x="653" y="51"/>
                    </a:lnTo>
                    <a:lnTo>
                      <a:pt x="660" y="68"/>
                    </a:lnTo>
                    <a:lnTo>
                      <a:pt x="666" y="85"/>
                    </a:lnTo>
                    <a:lnTo>
                      <a:pt x="670" y="105"/>
                    </a:lnTo>
                    <a:lnTo>
                      <a:pt x="671" y="127"/>
                    </a:lnTo>
                    <a:lnTo>
                      <a:pt x="671" y="150"/>
                    </a:lnTo>
                    <a:lnTo>
                      <a:pt x="669" y="173"/>
                    </a:lnTo>
                    <a:lnTo>
                      <a:pt x="664" y="197"/>
                    </a:lnTo>
                    <a:lnTo>
                      <a:pt x="658" y="222"/>
                    </a:lnTo>
                    <a:lnTo>
                      <a:pt x="650" y="248"/>
                    </a:lnTo>
                    <a:lnTo>
                      <a:pt x="639" y="272"/>
                    </a:lnTo>
                    <a:lnTo>
                      <a:pt x="616" y="321"/>
                    </a:lnTo>
                    <a:lnTo>
                      <a:pt x="594" y="368"/>
                    </a:lnTo>
                    <a:lnTo>
                      <a:pt x="571" y="412"/>
                    </a:lnTo>
                    <a:lnTo>
                      <a:pt x="550" y="450"/>
                    </a:lnTo>
                    <a:lnTo>
                      <a:pt x="540" y="468"/>
                    </a:lnTo>
                    <a:lnTo>
                      <a:pt x="528" y="484"/>
                    </a:lnTo>
                    <a:lnTo>
                      <a:pt x="517" y="498"/>
                    </a:lnTo>
                    <a:lnTo>
                      <a:pt x="507" y="511"/>
                    </a:lnTo>
                    <a:lnTo>
                      <a:pt x="496" y="523"/>
                    </a:lnTo>
                    <a:lnTo>
                      <a:pt x="486" y="531"/>
                    </a:lnTo>
                    <a:lnTo>
                      <a:pt x="475" y="538"/>
                    </a:lnTo>
                    <a:lnTo>
                      <a:pt x="463" y="541"/>
                    </a:lnTo>
                    <a:lnTo>
                      <a:pt x="453" y="546"/>
                    </a:lnTo>
                    <a:lnTo>
                      <a:pt x="441" y="552"/>
                    </a:lnTo>
                    <a:lnTo>
                      <a:pt x="429" y="560"/>
                    </a:lnTo>
                    <a:lnTo>
                      <a:pt x="418" y="569"/>
                    </a:lnTo>
                    <a:lnTo>
                      <a:pt x="394" y="592"/>
                    </a:lnTo>
                    <a:lnTo>
                      <a:pt x="373" y="615"/>
                    </a:lnTo>
                    <a:lnTo>
                      <a:pt x="339" y="657"/>
                    </a:lnTo>
                    <a:lnTo>
                      <a:pt x="326" y="674"/>
                    </a:lnTo>
                    <a:close/>
                  </a:path>
                </a:pathLst>
              </a:custGeom>
              <a:solidFill>
                <a:srgbClr val="969696"/>
              </a:solidFill>
              <a:ln w="9525">
                <a:noFill/>
                <a:round/>
                <a:headEnd/>
                <a:tailEnd/>
              </a:ln>
            </p:spPr>
            <p:txBody>
              <a:bodyPr/>
              <a:lstStyle/>
              <a:p>
                <a:endParaRPr lang="fr-FR"/>
              </a:p>
            </p:txBody>
          </p:sp>
          <p:sp>
            <p:nvSpPr>
              <p:cNvPr id="9267" name="Freeform 507"/>
              <p:cNvSpPr>
                <a:spLocks noChangeAspect="1"/>
              </p:cNvSpPr>
              <p:nvPr/>
            </p:nvSpPr>
            <p:spPr bwMode="auto">
              <a:xfrm>
                <a:off x="5604" y="5805"/>
                <a:ext cx="98" cy="82"/>
              </a:xfrm>
              <a:custGeom>
                <a:avLst/>
                <a:gdLst>
                  <a:gd name="T0" fmla="*/ 2 w 395"/>
                  <a:gd name="T1" fmla="*/ 74 h 330"/>
                  <a:gd name="T2" fmla="*/ 1 w 395"/>
                  <a:gd name="T3" fmla="*/ 71 h 330"/>
                  <a:gd name="T4" fmla="*/ 0 w 395"/>
                  <a:gd name="T5" fmla="*/ 65 h 330"/>
                  <a:gd name="T6" fmla="*/ 0 w 395"/>
                  <a:gd name="T7" fmla="*/ 56 h 330"/>
                  <a:gd name="T8" fmla="*/ 2 w 395"/>
                  <a:gd name="T9" fmla="*/ 45 h 330"/>
                  <a:gd name="T10" fmla="*/ 5 w 395"/>
                  <a:gd name="T11" fmla="*/ 34 h 330"/>
                  <a:gd name="T12" fmla="*/ 9 w 395"/>
                  <a:gd name="T13" fmla="*/ 23 h 330"/>
                  <a:gd name="T14" fmla="*/ 13 w 395"/>
                  <a:gd name="T15" fmla="*/ 16 h 330"/>
                  <a:gd name="T16" fmla="*/ 16 w 395"/>
                  <a:gd name="T17" fmla="*/ 12 h 330"/>
                  <a:gd name="T18" fmla="*/ 20 w 395"/>
                  <a:gd name="T19" fmla="*/ 8 h 330"/>
                  <a:gd name="T20" fmla="*/ 23 w 395"/>
                  <a:gd name="T21" fmla="*/ 5 h 330"/>
                  <a:gd name="T22" fmla="*/ 29 w 395"/>
                  <a:gd name="T23" fmla="*/ 3 h 330"/>
                  <a:gd name="T24" fmla="*/ 36 w 395"/>
                  <a:gd name="T25" fmla="*/ 1 h 330"/>
                  <a:gd name="T26" fmla="*/ 44 w 395"/>
                  <a:gd name="T27" fmla="*/ 0 h 330"/>
                  <a:gd name="T28" fmla="*/ 50 w 395"/>
                  <a:gd name="T29" fmla="*/ 0 h 330"/>
                  <a:gd name="T30" fmla="*/ 57 w 395"/>
                  <a:gd name="T31" fmla="*/ 2 h 330"/>
                  <a:gd name="T32" fmla="*/ 63 w 395"/>
                  <a:gd name="T33" fmla="*/ 4 h 330"/>
                  <a:gd name="T34" fmla="*/ 69 w 395"/>
                  <a:gd name="T35" fmla="*/ 7 h 330"/>
                  <a:gd name="T36" fmla="*/ 74 w 395"/>
                  <a:gd name="T37" fmla="*/ 11 h 330"/>
                  <a:gd name="T38" fmla="*/ 82 w 395"/>
                  <a:gd name="T39" fmla="*/ 17 h 330"/>
                  <a:gd name="T40" fmla="*/ 90 w 395"/>
                  <a:gd name="T41" fmla="*/ 22 h 330"/>
                  <a:gd name="T42" fmla="*/ 95 w 395"/>
                  <a:gd name="T43" fmla="*/ 25 h 330"/>
                  <a:gd name="T44" fmla="*/ 97 w 395"/>
                  <a:gd name="T45" fmla="*/ 28 h 330"/>
                  <a:gd name="T46" fmla="*/ 98 w 395"/>
                  <a:gd name="T47" fmla="*/ 30 h 330"/>
                  <a:gd name="T48" fmla="*/ 98 w 395"/>
                  <a:gd name="T49" fmla="*/ 32 h 330"/>
                  <a:gd name="T50" fmla="*/ 96 w 395"/>
                  <a:gd name="T51" fmla="*/ 35 h 330"/>
                  <a:gd name="T52" fmla="*/ 91 w 395"/>
                  <a:gd name="T53" fmla="*/ 40 h 330"/>
                  <a:gd name="T54" fmla="*/ 77 w 395"/>
                  <a:gd name="T55" fmla="*/ 49 h 330"/>
                  <a:gd name="T56" fmla="*/ 55 w 395"/>
                  <a:gd name="T57" fmla="*/ 62 h 330"/>
                  <a:gd name="T58" fmla="*/ 33 w 395"/>
                  <a:gd name="T59" fmla="*/ 74 h 330"/>
                  <a:gd name="T60" fmla="*/ 19 w 395"/>
                  <a:gd name="T61" fmla="*/ 80 h 330"/>
                  <a:gd name="T62" fmla="*/ 13 w 395"/>
                  <a:gd name="T63" fmla="*/ 82 h 330"/>
                  <a:gd name="T64" fmla="*/ 9 w 395"/>
                  <a:gd name="T65" fmla="*/ 82 h 330"/>
                  <a:gd name="T66" fmla="*/ 6 w 395"/>
                  <a:gd name="T67" fmla="*/ 81 h 330"/>
                  <a:gd name="T68" fmla="*/ 4 w 395"/>
                  <a:gd name="T69" fmla="*/ 79 h 330"/>
                  <a:gd name="T70" fmla="*/ 2 w 395"/>
                  <a:gd name="T71" fmla="*/ 7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5"/>
                  <a:gd name="T109" fmla="*/ 0 h 330"/>
                  <a:gd name="T110" fmla="*/ 395 w 395"/>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5" h="330">
                    <a:moveTo>
                      <a:pt x="10" y="301"/>
                    </a:moveTo>
                    <a:lnTo>
                      <a:pt x="7" y="296"/>
                    </a:lnTo>
                    <a:lnTo>
                      <a:pt x="5" y="291"/>
                    </a:lnTo>
                    <a:lnTo>
                      <a:pt x="4" y="286"/>
                    </a:lnTo>
                    <a:lnTo>
                      <a:pt x="1" y="280"/>
                    </a:lnTo>
                    <a:lnTo>
                      <a:pt x="0" y="263"/>
                    </a:lnTo>
                    <a:lnTo>
                      <a:pt x="0" y="246"/>
                    </a:lnTo>
                    <a:lnTo>
                      <a:pt x="1" y="226"/>
                    </a:lnTo>
                    <a:lnTo>
                      <a:pt x="4" y="205"/>
                    </a:lnTo>
                    <a:lnTo>
                      <a:pt x="8" y="183"/>
                    </a:lnTo>
                    <a:lnTo>
                      <a:pt x="13" y="160"/>
                    </a:lnTo>
                    <a:lnTo>
                      <a:pt x="20" y="136"/>
                    </a:lnTo>
                    <a:lnTo>
                      <a:pt x="28" y="114"/>
                    </a:lnTo>
                    <a:lnTo>
                      <a:pt x="38" y="93"/>
                    </a:lnTo>
                    <a:lnTo>
                      <a:pt x="48" y="73"/>
                    </a:lnTo>
                    <a:lnTo>
                      <a:pt x="53" y="64"/>
                    </a:lnTo>
                    <a:lnTo>
                      <a:pt x="60" y="55"/>
                    </a:lnTo>
                    <a:lnTo>
                      <a:pt x="66" y="47"/>
                    </a:lnTo>
                    <a:lnTo>
                      <a:pt x="73" y="40"/>
                    </a:lnTo>
                    <a:lnTo>
                      <a:pt x="79" y="33"/>
                    </a:lnTo>
                    <a:lnTo>
                      <a:pt x="86" y="27"/>
                    </a:lnTo>
                    <a:lnTo>
                      <a:pt x="94" y="22"/>
                    </a:lnTo>
                    <a:lnTo>
                      <a:pt x="101" y="19"/>
                    </a:lnTo>
                    <a:lnTo>
                      <a:pt x="117" y="12"/>
                    </a:lnTo>
                    <a:lnTo>
                      <a:pt x="133" y="7"/>
                    </a:lnTo>
                    <a:lnTo>
                      <a:pt x="147" y="3"/>
                    </a:lnTo>
                    <a:lnTo>
                      <a:pt x="162" y="1"/>
                    </a:lnTo>
                    <a:lnTo>
                      <a:pt x="176" y="0"/>
                    </a:lnTo>
                    <a:lnTo>
                      <a:pt x="190" y="0"/>
                    </a:lnTo>
                    <a:lnTo>
                      <a:pt x="203" y="1"/>
                    </a:lnTo>
                    <a:lnTo>
                      <a:pt x="217" y="3"/>
                    </a:lnTo>
                    <a:lnTo>
                      <a:pt x="230" y="7"/>
                    </a:lnTo>
                    <a:lnTo>
                      <a:pt x="242" y="12"/>
                    </a:lnTo>
                    <a:lnTo>
                      <a:pt x="255" y="16"/>
                    </a:lnTo>
                    <a:lnTo>
                      <a:pt x="266" y="22"/>
                    </a:lnTo>
                    <a:lnTo>
                      <a:pt x="278" y="28"/>
                    </a:lnTo>
                    <a:lnTo>
                      <a:pt x="289" y="36"/>
                    </a:lnTo>
                    <a:lnTo>
                      <a:pt x="300" y="43"/>
                    </a:lnTo>
                    <a:lnTo>
                      <a:pt x="310" y="51"/>
                    </a:lnTo>
                    <a:lnTo>
                      <a:pt x="332" y="68"/>
                    </a:lnTo>
                    <a:lnTo>
                      <a:pt x="353" y="80"/>
                    </a:lnTo>
                    <a:lnTo>
                      <a:pt x="364" y="87"/>
                    </a:lnTo>
                    <a:lnTo>
                      <a:pt x="373" y="93"/>
                    </a:lnTo>
                    <a:lnTo>
                      <a:pt x="381" y="99"/>
                    </a:lnTo>
                    <a:lnTo>
                      <a:pt x="387" y="106"/>
                    </a:lnTo>
                    <a:lnTo>
                      <a:pt x="392" y="112"/>
                    </a:lnTo>
                    <a:lnTo>
                      <a:pt x="395" y="119"/>
                    </a:lnTo>
                    <a:lnTo>
                      <a:pt x="395" y="122"/>
                    </a:lnTo>
                    <a:lnTo>
                      <a:pt x="395" y="126"/>
                    </a:lnTo>
                    <a:lnTo>
                      <a:pt x="395" y="129"/>
                    </a:lnTo>
                    <a:lnTo>
                      <a:pt x="393" y="133"/>
                    </a:lnTo>
                    <a:lnTo>
                      <a:pt x="388" y="142"/>
                    </a:lnTo>
                    <a:lnTo>
                      <a:pt x="380" y="150"/>
                    </a:lnTo>
                    <a:lnTo>
                      <a:pt x="368" y="161"/>
                    </a:lnTo>
                    <a:lnTo>
                      <a:pt x="352" y="172"/>
                    </a:lnTo>
                    <a:lnTo>
                      <a:pt x="312" y="197"/>
                    </a:lnTo>
                    <a:lnTo>
                      <a:pt x="269" y="224"/>
                    </a:lnTo>
                    <a:lnTo>
                      <a:pt x="222" y="251"/>
                    </a:lnTo>
                    <a:lnTo>
                      <a:pt x="176" y="276"/>
                    </a:lnTo>
                    <a:lnTo>
                      <a:pt x="132" y="298"/>
                    </a:lnTo>
                    <a:lnTo>
                      <a:pt x="94" y="316"/>
                    </a:lnTo>
                    <a:lnTo>
                      <a:pt x="78" y="322"/>
                    </a:lnTo>
                    <a:lnTo>
                      <a:pt x="63" y="326"/>
                    </a:lnTo>
                    <a:lnTo>
                      <a:pt x="52" y="329"/>
                    </a:lnTo>
                    <a:lnTo>
                      <a:pt x="44" y="330"/>
                    </a:lnTo>
                    <a:lnTo>
                      <a:pt x="37" y="329"/>
                    </a:lnTo>
                    <a:lnTo>
                      <a:pt x="31" y="328"/>
                    </a:lnTo>
                    <a:lnTo>
                      <a:pt x="26" y="325"/>
                    </a:lnTo>
                    <a:lnTo>
                      <a:pt x="22" y="323"/>
                    </a:lnTo>
                    <a:lnTo>
                      <a:pt x="15" y="318"/>
                    </a:lnTo>
                    <a:lnTo>
                      <a:pt x="12" y="314"/>
                    </a:lnTo>
                    <a:lnTo>
                      <a:pt x="10" y="304"/>
                    </a:lnTo>
                    <a:lnTo>
                      <a:pt x="10" y="301"/>
                    </a:lnTo>
                    <a:close/>
                  </a:path>
                </a:pathLst>
              </a:custGeom>
              <a:solidFill>
                <a:srgbClr val="969696"/>
              </a:solidFill>
              <a:ln w="9525">
                <a:noFill/>
                <a:round/>
                <a:headEnd/>
                <a:tailEnd/>
              </a:ln>
            </p:spPr>
            <p:txBody>
              <a:bodyPr/>
              <a:lstStyle/>
              <a:p>
                <a:endParaRPr lang="fr-FR"/>
              </a:p>
            </p:txBody>
          </p:sp>
          <p:sp>
            <p:nvSpPr>
              <p:cNvPr id="9268" name="Freeform 508"/>
              <p:cNvSpPr>
                <a:spLocks noChangeAspect="1"/>
              </p:cNvSpPr>
              <p:nvPr/>
            </p:nvSpPr>
            <p:spPr bwMode="auto">
              <a:xfrm>
                <a:off x="5471" y="5624"/>
                <a:ext cx="35" cy="180"/>
              </a:xfrm>
              <a:custGeom>
                <a:avLst/>
                <a:gdLst>
                  <a:gd name="T0" fmla="*/ 9 w 141"/>
                  <a:gd name="T1" fmla="*/ 14 h 721"/>
                  <a:gd name="T2" fmla="*/ 7 w 141"/>
                  <a:gd name="T3" fmla="*/ 29 h 721"/>
                  <a:gd name="T4" fmla="*/ 5 w 141"/>
                  <a:gd name="T5" fmla="*/ 49 h 721"/>
                  <a:gd name="T6" fmla="*/ 3 w 141"/>
                  <a:gd name="T7" fmla="*/ 73 h 721"/>
                  <a:gd name="T8" fmla="*/ 1 w 141"/>
                  <a:gd name="T9" fmla="*/ 98 h 721"/>
                  <a:gd name="T10" fmla="*/ 0 w 141"/>
                  <a:gd name="T11" fmla="*/ 111 h 721"/>
                  <a:gd name="T12" fmla="*/ 0 w 141"/>
                  <a:gd name="T13" fmla="*/ 123 h 721"/>
                  <a:gd name="T14" fmla="*/ 0 w 141"/>
                  <a:gd name="T15" fmla="*/ 135 h 721"/>
                  <a:gd name="T16" fmla="*/ 0 w 141"/>
                  <a:gd name="T17" fmla="*/ 146 h 721"/>
                  <a:gd name="T18" fmla="*/ 0 w 141"/>
                  <a:gd name="T19" fmla="*/ 151 h 721"/>
                  <a:gd name="T20" fmla="*/ 1 w 141"/>
                  <a:gd name="T21" fmla="*/ 156 h 721"/>
                  <a:gd name="T22" fmla="*/ 1 w 141"/>
                  <a:gd name="T23" fmla="*/ 160 h 721"/>
                  <a:gd name="T24" fmla="*/ 2 w 141"/>
                  <a:gd name="T25" fmla="*/ 164 h 721"/>
                  <a:gd name="T26" fmla="*/ 3 w 141"/>
                  <a:gd name="T27" fmla="*/ 168 h 721"/>
                  <a:gd name="T28" fmla="*/ 4 w 141"/>
                  <a:gd name="T29" fmla="*/ 171 h 721"/>
                  <a:gd name="T30" fmla="*/ 5 w 141"/>
                  <a:gd name="T31" fmla="*/ 174 h 721"/>
                  <a:gd name="T32" fmla="*/ 6 w 141"/>
                  <a:gd name="T33" fmla="*/ 176 h 721"/>
                  <a:gd name="T34" fmla="*/ 7 w 141"/>
                  <a:gd name="T35" fmla="*/ 178 h 721"/>
                  <a:gd name="T36" fmla="*/ 9 w 141"/>
                  <a:gd name="T37" fmla="*/ 179 h 721"/>
                  <a:gd name="T38" fmla="*/ 10 w 141"/>
                  <a:gd name="T39" fmla="*/ 180 h 721"/>
                  <a:gd name="T40" fmla="*/ 11 w 141"/>
                  <a:gd name="T41" fmla="*/ 180 h 721"/>
                  <a:gd name="T42" fmla="*/ 12 w 141"/>
                  <a:gd name="T43" fmla="*/ 180 h 721"/>
                  <a:gd name="T44" fmla="*/ 14 w 141"/>
                  <a:gd name="T45" fmla="*/ 180 h 721"/>
                  <a:gd name="T46" fmla="*/ 14 w 141"/>
                  <a:gd name="T47" fmla="*/ 179 h 721"/>
                  <a:gd name="T48" fmla="*/ 15 w 141"/>
                  <a:gd name="T49" fmla="*/ 178 h 721"/>
                  <a:gd name="T50" fmla="*/ 16 w 141"/>
                  <a:gd name="T51" fmla="*/ 177 h 721"/>
                  <a:gd name="T52" fmla="*/ 17 w 141"/>
                  <a:gd name="T53" fmla="*/ 176 h 721"/>
                  <a:gd name="T54" fmla="*/ 18 w 141"/>
                  <a:gd name="T55" fmla="*/ 174 h 721"/>
                  <a:gd name="T56" fmla="*/ 19 w 141"/>
                  <a:gd name="T57" fmla="*/ 171 h 721"/>
                  <a:gd name="T58" fmla="*/ 20 w 141"/>
                  <a:gd name="T59" fmla="*/ 167 h 721"/>
                  <a:gd name="T60" fmla="*/ 22 w 141"/>
                  <a:gd name="T61" fmla="*/ 160 h 721"/>
                  <a:gd name="T62" fmla="*/ 23 w 141"/>
                  <a:gd name="T63" fmla="*/ 154 h 721"/>
                  <a:gd name="T64" fmla="*/ 24 w 141"/>
                  <a:gd name="T65" fmla="*/ 146 h 721"/>
                  <a:gd name="T66" fmla="*/ 25 w 141"/>
                  <a:gd name="T67" fmla="*/ 139 h 721"/>
                  <a:gd name="T68" fmla="*/ 26 w 141"/>
                  <a:gd name="T69" fmla="*/ 130 h 721"/>
                  <a:gd name="T70" fmla="*/ 28 w 141"/>
                  <a:gd name="T71" fmla="*/ 113 h 721"/>
                  <a:gd name="T72" fmla="*/ 29 w 141"/>
                  <a:gd name="T73" fmla="*/ 96 h 721"/>
                  <a:gd name="T74" fmla="*/ 31 w 141"/>
                  <a:gd name="T75" fmla="*/ 80 h 721"/>
                  <a:gd name="T76" fmla="*/ 32 w 141"/>
                  <a:gd name="T77" fmla="*/ 63 h 721"/>
                  <a:gd name="T78" fmla="*/ 34 w 141"/>
                  <a:gd name="T79" fmla="*/ 47 h 721"/>
                  <a:gd name="T80" fmla="*/ 35 w 141"/>
                  <a:gd name="T81" fmla="*/ 33 h 721"/>
                  <a:gd name="T82" fmla="*/ 35 w 141"/>
                  <a:gd name="T83" fmla="*/ 26 h 721"/>
                  <a:gd name="T84" fmla="*/ 35 w 141"/>
                  <a:gd name="T85" fmla="*/ 20 h 721"/>
                  <a:gd name="T86" fmla="*/ 35 w 141"/>
                  <a:gd name="T87" fmla="*/ 15 h 721"/>
                  <a:gd name="T88" fmla="*/ 35 w 141"/>
                  <a:gd name="T89" fmla="*/ 11 h 721"/>
                  <a:gd name="T90" fmla="*/ 34 w 141"/>
                  <a:gd name="T91" fmla="*/ 6 h 721"/>
                  <a:gd name="T92" fmla="*/ 34 w 141"/>
                  <a:gd name="T93" fmla="*/ 4 h 721"/>
                  <a:gd name="T94" fmla="*/ 33 w 141"/>
                  <a:gd name="T95" fmla="*/ 2 h 721"/>
                  <a:gd name="T96" fmla="*/ 32 w 141"/>
                  <a:gd name="T97" fmla="*/ 2 h 721"/>
                  <a:gd name="T98" fmla="*/ 32 w 141"/>
                  <a:gd name="T99" fmla="*/ 1 h 721"/>
                  <a:gd name="T100" fmla="*/ 31 w 141"/>
                  <a:gd name="T101" fmla="*/ 0 h 721"/>
                  <a:gd name="T102" fmla="*/ 29 w 141"/>
                  <a:gd name="T103" fmla="*/ 0 h 721"/>
                  <a:gd name="T104" fmla="*/ 28 w 141"/>
                  <a:gd name="T105" fmla="*/ 0 h 721"/>
                  <a:gd name="T106" fmla="*/ 26 w 141"/>
                  <a:gd name="T107" fmla="*/ 0 h 721"/>
                  <a:gd name="T108" fmla="*/ 24 w 141"/>
                  <a:gd name="T109" fmla="*/ 1 h 721"/>
                  <a:gd name="T110" fmla="*/ 20 w 141"/>
                  <a:gd name="T111" fmla="*/ 3 h 721"/>
                  <a:gd name="T112" fmla="*/ 17 w 141"/>
                  <a:gd name="T113" fmla="*/ 6 h 721"/>
                  <a:gd name="T114" fmla="*/ 11 w 141"/>
                  <a:gd name="T115" fmla="*/ 12 h 721"/>
                  <a:gd name="T116" fmla="*/ 9 w 141"/>
                  <a:gd name="T117" fmla="*/ 14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1"/>
                  <a:gd name="T178" fmla="*/ 0 h 721"/>
                  <a:gd name="T179" fmla="*/ 141 w 141"/>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1" h="721">
                    <a:moveTo>
                      <a:pt x="35" y="58"/>
                    </a:moveTo>
                    <a:lnTo>
                      <a:pt x="30" y="115"/>
                    </a:lnTo>
                    <a:lnTo>
                      <a:pt x="22" y="196"/>
                    </a:lnTo>
                    <a:lnTo>
                      <a:pt x="14" y="291"/>
                    </a:lnTo>
                    <a:lnTo>
                      <a:pt x="6" y="394"/>
                    </a:lnTo>
                    <a:lnTo>
                      <a:pt x="2" y="444"/>
                    </a:lnTo>
                    <a:lnTo>
                      <a:pt x="1" y="494"/>
                    </a:lnTo>
                    <a:lnTo>
                      <a:pt x="0" y="541"/>
                    </a:lnTo>
                    <a:lnTo>
                      <a:pt x="1" y="585"/>
                    </a:lnTo>
                    <a:lnTo>
                      <a:pt x="2" y="605"/>
                    </a:lnTo>
                    <a:lnTo>
                      <a:pt x="3" y="623"/>
                    </a:lnTo>
                    <a:lnTo>
                      <a:pt x="6" y="642"/>
                    </a:lnTo>
                    <a:lnTo>
                      <a:pt x="8" y="657"/>
                    </a:lnTo>
                    <a:lnTo>
                      <a:pt x="11" y="672"/>
                    </a:lnTo>
                    <a:lnTo>
                      <a:pt x="15" y="685"/>
                    </a:lnTo>
                    <a:lnTo>
                      <a:pt x="20" y="696"/>
                    </a:lnTo>
                    <a:lnTo>
                      <a:pt x="26" y="704"/>
                    </a:lnTo>
                    <a:lnTo>
                      <a:pt x="30" y="711"/>
                    </a:lnTo>
                    <a:lnTo>
                      <a:pt x="36" y="717"/>
                    </a:lnTo>
                    <a:lnTo>
                      <a:pt x="41" y="720"/>
                    </a:lnTo>
                    <a:lnTo>
                      <a:pt x="45" y="721"/>
                    </a:lnTo>
                    <a:lnTo>
                      <a:pt x="50" y="721"/>
                    </a:lnTo>
                    <a:lnTo>
                      <a:pt x="55" y="720"/>
                    </a:lnTo>
                    <a:lnTo>
                      <a:pt x="58" y="718"/>
                    </a:lnTo>
                    <a:lnTo>
                      <a:pt x="62" y="714"/>
                    </a:lnTo>
                    <a:lnTo>
                      <a:pt x="65" y="709"/>
                    </a:lnTo>
                    <a:lnTo>
                      <a:pt x="70" y="703"/>
                    </a:lnTo>
                    <a:lnTo>
                      <a:pt x="72" y="695"/>
                    </a:lnTo>
                    <a:lnTo>
                      <a:pt x="76" y="686"/>
                    </a:lnTo>
                    <a:lnTo>
                      <a:pt x="82" y="667"/>
                    </a:lnTo>
                    <a:lnTo>
                      <a:pt x="88" y="642"/>
                    </a:lnTo>
                    <a:lnTo>
                      <a:pt x="92" y="615"/>
                    </a:lnTo>
                    <a:lnTo>
                      <a:pt x="97" y="586"/>
                    </a:lnTo>
                    <a:lnTo>
                      <a:pt x="101" y="555"/>
                    </a:lnTo>
                    <a:lnTo>
                      <a:pt x="104" y="522"/>
                    </a:lnTo>
                    <a:lnTo>
                      <a:pt x="111" y="453"/>
                    </a:lnTo>
                    <a:lnTo>
                      <a:pt x="118" y="386"/>
                    </a:lnTo>
                    <a:lnTo>
                      <a:pt x="124" y="319"/>
                    </a:lnTo>
                    <a:lnTo>
                      <a:pt x="130" y="253"/>
                    </a:lnTo>
                    <a:lnTo>
                      <a:pt x="136" y="190"/>
                    </a:lnTo>
                    <a:lnTo>
                      <a:pt x="139" y="133"/>
                    </a:lnTo>
                    <a:lnTo>
                      <a:pt x="141" y="106"/>
                    </a:lnTo>
                    <a:lnTo>
                      <a:pt x="141" y="82"/>
                    </a:lnTo>
                    <a:lnTo>
                      <a:pt x="141" y="60"/>
                    </a:lnTo>
                    <a:lnTo>
                      <a:pt x="139" y="43"/>
                    </a:lnTo>
                    <a:lnTo>
                      <a:pt x="137" y="26"/>
                    </a:lnTo>
                    <a:lnTo>
                      <a:pt x="135" y="15"/>
                    </a:lnTo>
                    <a:lnTo>
                      <a:pt x="132" y="10"/>
                    </a:lnTo>
                    <a:lnTo>
                      <a:pt x="130" y="7"/>
                    </a:lnTo>
                    <a:lnTo>
                      <a:pt x="128" y="3"/>
                    </a:lnTo>
                    <a:lnTo>
                      <a:pt x="124" y="2"/>
                    </a:lnTo>
                    <a:lnTo>
                      <a:pt x="118" y="0"/>
                    </a:lnTo>
                    <a:lnTo>
                      <a:pt x="111" y="1"/>
                    </a:lnTo>
                    <a:lnTo>
                      <a:pt x="104" y="2"/>
                    </a:lnTo>
                    <a:lnTo>
                      <a:pt x="96" y="4"/>
                    </a:lnTo>
                    <a:lnTo>
                      <a:pt x="82" y="14"/>
                    </a:lnTo>
                    <a:lnTo>
                      <a:pt x="68" y="24"/>
                    </a:lnTo>
                    <a:lnTo>
                      <a:pt x="44" y="47"/>
                    </a:lnTo>
                    <a:lnTo>
                      <a:pt x="35" y="58"/>
                    </a:lnTo>
                    <a:close/>
                  </a:path>
                </a:pathLst>
              </a:custGeom>
              <a:solidFill>
                <a:srgbClr val="969696"/>
              </a:solidFill>
              <a:ln w="9525">
                <a:noFill/>
                <a:round/>
                <a:headEnd/>
                <a:tailEnd/>
              </a:ln>
            </p:spPr>
            <p:txBody>
              <a:bodyPr/>
              <a:lstStyle/>
              <a:p>
                <a:endParaRPr lang="fr-FR"/>
              </a:p>
            </p:txBody>
          </p:sp>
          <p:sp>
            <p:nvSpPr>
              <p:cNvPr id="9269" name="Freeform 509"/>
              <p:cNvSpPr>
                <a:spLocks noChangeAspect="1"/>
              </p:cNvSpPr>
              <p:nvPr/>
            </p:nvSpPr>
            <p:spPr bwMode="auto">
              <a:xfrm>
                <a:off x="5980" y="5047"/>
                <a:ext cx="830" cy="2042"/>
              </a:xfrm>
              <a:custGeom>
                <a:avLst/>
                <a:gdLst>
                  <a:gd name="T0" fmla="*/ 20 w 3321"/>
                  <a:gd name="T1" fmla="*/ 400 h 8170"/>
                  <a:gd name="T2" fmla="*/ 42 w 3321"/>
                  <a:gd name="T3" fmla="*/ 532 h 8170"/>
                  <a:gd name="T4" fmla="*/ 78 w 3321"/>
                  <a:gd name="T5" fmla="*/ 639 h 8170"/>
                  <a:gd name="T6" fmla="*/ 120 w 3321"/>
                  <a:gd name="T7" fmla="*/ 765 h 8170"/>
                  <a:gd name="T8" fmla="*/ 88 w 3321"/>
                  <a:gd name="T9" fmla="*/ 966 h 8170"/>
                  <a:gd name="T10" fmla="*/ 90 w 3321"/>
                  <a:gd name="T11" fmla="*/ 1127 h 8170"/>
                  <a:gd name="T12" fmla="*/ 106 w 3321"/>
                  <a:gd name="T13" fmla="*/ 1230 h 8170"/>
                  <a:gd name="T14" fmla="*/ 131 w 3321"/>
                  <a:gd name="T15" fmla="*/ 1290 h 8170"/>
                  <a:gd name="T16" fmla="*/ 157 w 3321"/>
                  <a:gd name="T17" fmla="*/ 1370 h 8170"/>
                  <a:gd name="T18" fmla="*/ 164 w 3321"/>
                  <a:gd name="T19" fmla="*/ 1427 h 8170"/>
                  <a:gd name="T20" fmla="*/ 187 w 3321"/>
                  <a:gd name="T21" fmla="*/ 1573 h 8170"/>
                  <a:gd name="T22" fmla="*/ 198 w 3321"/>
                  <a:gd name="T23" fmla="*/ 1724 h 8170"/>
                  <a:gd name="T24" fmla="*/ 194 w 3321"/>
                  <a:gd name="T25" fmla="*/ 1821 h 8170"/>
                  <a:gd name="T26" fmla="*/ 179 w 3321"/>
                  <a:gd name="T27" fmla="*/ 1848 h 8170"/>
                  <a:gd name="T28" fmla="*/ 169 w 3321"/>
                  <a:gd name="T29" fmla="*/ 1894 h 8170"/>
                  <a:gd name="T30" fmla="*/ 152 w 3321"/>
                  <a:gd name="T31" fmla="*/ 1988 h 8170"/>
                  <a:gd name="T32" fmla="*/ 156 w 3321"/>
                  <a:gd name="T33" fmla="*/ 2026 h 8170"/>
                  <a:gd name="T34" fmla="*/ 181 w 3321"/>
                  <a:gd name="T35" fmla="*/ 2039 h 8170"/>
                  <a:gd name="T36" fmla="*/ 288 w 3321"/>
                  <a:gd name="T37" fmla="*/ 2040 h 8170"/>
                  <a:gd name="T38" fmla="*/ 464 w 3321"/>
                  <a:gd name="T39" fmla="*/ 2039 h 8170"/>
                  <a:gd name="T40" fmla="*/ 707 w 3321"/>
                  <a:gd name="T41" fmla="*/ 2038 h 8170"/>
                  <a:gd name="T42" fmla="*/ 803 w 3321"/>
                  <a:gd name="T43" fmla="*/ 2031 h 8170"/>
                  <a:gd name="T44" fmla="*/ 830 w 3321"/>
                  <a:gd name="T45" fmla="*/ 2020 h 8170"/>
                  <a:gd name="T46" fmla="*/ 816 w 3321"/>
                  <a:gd name="T47" fmla="*/ 1989 h 8170"/>
                  <a:gd name="T48" fmla="*/ 781 w 3321"/>
                  <a:gd name="T49" fmla="*/ 1954 h 8170"/>
                  <a:gd name="T50" fmla="*/ 752 w 3321"/>
                  <a:gd name="T51" fmla="*/ 1946 h 8170"/>
                  <a:gd name="T52" fmla="*/ 675 w 3321"/>
                  <a:gd name="T53" fmla="*/ 1939 h 8170"/>
                  <a:gd name="T54" fmla="*/ 622 w 3321"/>
                  <a:gd name="T55" fmla="*/ 1918 h 8170"/>
                  <a:gd name="T56" fmla="*/ 587 w 3321"/>
                  <a:gd name="T57" fmla="*/ 1887 h 8170"/>
                  <a:gd name="T58" fmla="*/ 535 w 3321"/>
                  <a:gd name="T59" fmla="*/ 1837 h 8170"/>
                  <a:gd name="T60" fmla="*/ 525 w 3321"/>
                  <a:gd name="T61" fmla="*/ 1819 h 8170"/>
                  <a:gd name="T62" fmla="*/ 482 w 3321"/>
                  <a:gd name="T63" fmla="*/ 1795 h 8170"/>
                  <a:gd name="T64" fmla="*/ 430 w 3321"/>
                  <a:gd name="T65" fmla="*/ 1759 h 8170"/>
                  <a:gd name="T66" fmla="*/ 418 w 3321"/>
                  <a:gd name="T67" fmla="*/ 1699 h 8170"/>
                  <a:gd name="T68" fmla="*/ 414 w 3321"/>
                  <a:gd name="T69" fmla="*/ 1553 h 8170"/>
                  <a:gd name="T70" fmla="*/ 427 w 3321"/>
                  <a:gd name="T71" fmla="*/ 1491 h 8170"/>
                  <a:gd name="T72" fmla="*/ 433 w 3321"/>
                  <a:gd name="T73" fmla="*/ 1372 h 8170"/>
                  <a:gd name="T74" fmla="*/ 451 w 3321"/>
                  <a:gd name="T75" fmla="*/ 1112 h 8170"/>
                  <a:gd name="T76" fmla="*/ 448 w 3321"/>
                  <a:gd name="T77" fmla="*/ 1016 h 8170"/>
                  <a:gd name="T78" fmla="*/ 430 w 3321"/>
                  <a:gd name="T79" fmla="*/ 976 h 8170"/>
                  <a:gd name="T80" fmla="*/ 414 w 3321"/>
                  <a:gd name="T81" fmla="*/ 918 h 8170"/>
                  <a:gd name="T82" fmla="*/ 408 w 3321"/>
                  <a:gd name="T83" fmla="*/ 850 h 8170"/>
                  <a:gd name="T84" fmla="*/ 390 w 3321"/>
                  <a:gd name="T85" fmla="*/ 802 h 8170"/>
                  <a:gd name="T86" fmla="*/ 391 w 3321"/>
                  <a:gd name="T87" fmla="*/ 754 h 8170"/>
                  <a:gd name="T88" fmla="*/ 404 w 3321"/>
                  <a:gd name="T89" fmla="*/ 647 h 8170"/>
                  <a:gd name="T90" fmla="*/ 397 w 3321"/>
                  <a:gd name="T91" fmla="*/ 577 h 8170"/>
                  <a:gd name="T92" fmla="*/ 392 w 3321"/>
                  <a:gd name="T93" fmla="*/ 518 h 8170"/>
                  <a:gd name="T94" fmla="*/ 428 w 3321"/>
                  <a:gd name="T95" fmla="*/ 369 h 8170"/>
                  <a:gd name="T96" fmla="*/ 431 w 3321"/>
                  <a:gd name="T97" fmla="*/ 265 h 8170"/>
                  <a:gd name="T98" fmla="*/ 414 w 3321"/>
                  <a:gd name="T99" fmla="*/ 161 h 8170"/>
                  <a:gd name="T100" fmla="*/ 362 w 3321"/>
                  <a:gd name="T101" fmla="*/ 75 h 8170"/>
                  <a:gd name="T102" fmla="*/ 280 w 3321"/>
                  <a:gd name="T103" fmla="*/ 25 h 8170"/>
                  <a:gd name="T104" fmla="*/ 205 w 3321"/>
                  <a:gd name="T105" fmla="*/ 1 h 8170"/>
                  <a:gd name="T106" fmla="*/ 136 w 3321"/>
                  <a:gd name="T107" fmla="*/ 6 h 8170"/>
                  <a:gd name="T108" fmla="*/ 69 w 3321"/>
                  <a:gd name="T109" fmla="*/ 41 h 8170"/>
                  <a:gd name="T110" fmla="*/ 17 w 3321"/>
                  <a:gd name="T111" fmla="*/ 108 h 8170"/>
                  <a:gd name="T112" fmla="*/ 0 w 3321"/>
                  <a:gd name="T113" fmla="*/ 194 h 8170"/>
                  <a:gd name="T114" fmla="*/ 7 w 3321"/>
                  <a:gd name="T115" fmla="*/ 287 h 8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21"/>
                  <a:gd name="T175" fmla="*/ 0 h 8170"/>
                  <a:gd name="T176" fmla="*/ 3321 w 3321"/>
                  <a:gd name="T177" fmla="*/ 8170 h 8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21" h="8170">
                    <a:moveTo>
                      <a:pt x="53" y="1270"/>
                    </a:moveTo>
                    <a:lnTo>
                      <a:pt x="53" y="1278"/>
                    </a:lnTo>
                    <a:lnTo>
                      <a:pt x="54" y="1301"/>
                    </a:lnTo>
                    <a:lnTo>
                      <a:pt x="56" y="1340"/>
                    </a:lnTo>
                    <a:lnTo>
                      <a:pt x="60" y="1390"/>
                    </a:lnTo>
                    <a:lnTo>
                      <a:pt x="65" y="1451"/>
                    </a:lnTo>
                    <a:lnTo>
                      <a:pt x="72" y="1522"/>
                    </a:lnTo>
                    <a:lnTo>
                      <a:pt x="80" y="1602"/>
                    </a:lnTo>
                    <a:lnTo>
                      <a:pt x="90" y="1689"/>
                    </a:lnTo>
                    <a:lnTo>
                      <a:pt x="103" y="1781"/>
                    </a:lnTo>
                    <a:lnTo>
                      <a:pt x="119" y="1877"/>
                    </a:lnTo>
                    <a:lnTo>
                      <a:pt x="128" y="1926"/>
                    </a:lnTo>
                    <a:lnTo>
                      <a:pt x="137" y="1977"/>
                    </a:lnTo>
                    <a:lnTo>
                      <a:pt x="148" y="2028"/>
                    </a:lnTo>
                    <a:lnTo>
                      <a:pt x="158" y="2078"/>
                    </a:lnTo>
                    <a:lnTo>
                      <a:pt x="170" y="2128"/>
                    </a:lnTo>
                    <a:lnTo>
                      <a:pt x="182" y="2179"/>
                    </a:lnTo>
                    <a:lnTo>
                      <a:pt x="196" y="2230"/>
                    </a:lnTo>
                    <a:lnTo>
                      <a:pt x="210" y="2279"/>
                    </a:lnTo>
                    <a:lnTo>
                      <a:pt x="225" y="2329"/>
                    </a:lnTo>
                    <a:lnTo>
                      <a:pt x="242" y="2376"/>
                    </a:lnTo>
                    <a:lnTo>
                      <a:pt x="258" y="2423"/>
                    </a:lnTo>
                    <a:lnTo>
                      <a:pt x="276" y="2470"/>
                    </a:lnTo>
                    <a:lnTo>
                      <a:pt x="311" y="2556"/>
                    </a:lnTo>
                    <a:lnTo>
                      <a:pt x="341" y="2634"/>
                    </a:lnTo>
                    <a:lnTo>
                      <a:pt x="368" y="2704"/>
                    </a:lnTo>
                    <a:lnTo>
                      <a:pt x="391" y="2767"/>
                    </a:lnTo>
                    <a:lnTo>
                      <a:pt x="427" y="2870"/>
                    </a:lnTo>
                    <a:lnTo>
                      <a:pt x="452" y="2948"/>
                    </a:lnTo>
                    <a:lnTo>
                      <a:pt x="468" y="3004"/>
                    </a:lnTo>
                    <a:lnTo>
                      <a:pt x="476" y="3039"/>
                    </a:lnTo>
                    <a:lnTo>
                      <a:pt x="480" y="3059"/>
                    </a:lnTo>
                    <a:lnTo>
                      <a:pt x="481" y="3063"/>
                    </a:lnTo>
                    <a:lnTo>
                      <a:pt x="353" y="3352"/>
                    </a:lnTo>
                    <a:lnTo>
                      <a:pt x="353" y="3372"/>
                    </a:lnTo>
                    <a:lnTo>
                      <a:pt x="353" y="3426"/>
                    </a:lnTo>
                    <a:lnTo>
                      <a:pt x="352" y="3510"/>
                    </a:lnTo>
                    <a:lnTo>
                      <a:pt x="352" y="3615"/>
                    </a:lnTo>
                    <a:lnTo>
                      <a:pt x="352" y="3735"/>
                    </a:lnTo>
                    <a:lnTo>
                      <a:pt x="351" y="3865"/>
                    </a:lnTo>
                    <a:lnTo>
                      <a:pt x="351" y="4000"/>
                    </a:lnTo>
                    <a:lnTo>
                      <a:pt x="351" y="4130"/>
                    </a:lnTo>
                    <a:lnTo>
                      <a:pt x="351" y="4194"/>
                    </a:lnTo>
                    <a:lnTo>
                      <a:pt x="352" y="4258"/>
                    </a:lnTo>
                    <a:lnTo>
                      <a:pt x="353" y="4321"/>
                    </a:lnTo>
                    <a:lnTo>
                      <a:pt x="354" y="4385"/>
                    </a:lnTo>
                    <a:lnTo>
                      <a:pt x="358" y="4448"/>
                    </a:lnTo>
                    <a:lnTo>
                      <a:pt x="361" y="4511"/>
                    </a:lnTo>
                    <a:lnTo>
                      <a:pt x="366" y="4573"/>
                    </a:lnTo>
                    <a:lnTo>
                      <a:pt x="372" y="4634"/>
                    </a:lnTo>
                    <a:lnTo>
                      <a:pt x="380" y="4693"/>
                    </a:lnTo>
                    <a:lnTo>
                      <a:pt x="388" y="4753"/>
                    </a:lnTo>
                    <a:lnTo>
                      <a:pt x="399" y="4810"/>
                    </a:lnTo>
                    <a:lnTo>
                      <a:pt x="412" y="4865"/>
                    </a:lnTo>
                    <a:lnTo>
                      <a:pt x="419" y="4893"/>
                    </a:lnTo>
                    <a:lnTo>
                      <a:pt x="426" y="4920"/>
                    </a:lnTo>
                    <a:lnTo>
                      <a:pt x="434" y="4945"/>
                    </a:lnTo>
                    <a:lnTo>
                      <a:pt x="442" y="4971"/>
                    </a:lnTo>
                    <a:lnTo>
                      <a:pt x="452" y="4996"/>
                    </a:lnTo>
                    <a:lnTo>
                      <a:pt x="461" y="5021"/>
                    </a:lnTo>
                    <a:lnTo>
                      <a:pt x="472" y="5045"/>
                    </a:lnTo>
                    <a:lnTo>
                      <a:pt x="482" y="5069"/>
                    </a:lnTo>
                    <a:lnTo>
                      <a:pt x="503" y="5114"/>
                    </a:lnTo>
                    <a:lnTo>
                      <a:pt x="523" y="5160"/>
                    </a:lnTo>
                    <a:lnTo>
                      <a:pt x="542" y="5205"/>
                    </a:lnTo>
                    <a:lnTo>
                      <a:pt x="558" y="5248"/>
                    </a:lnTo>
                    <a:lnTo>
                      <a:pt x="574" y="5290"/>
                    </a:lnTo>
                    <a:lnTo>
                      <a:pt x="588" y="5331"/>
                    </a:lnTo>
                    <a:lnTo>
                      <a:pt x="601" y="5371"/>
                    </a:lnTo>
                    <a:lnTo>
                      <a:pt x="611" y="5409"/>
                    </a:lnTo>
                    <a:lnTo>
                      <a:pt x="622" y="5445"/>
                    </a:lnTo>
                    <a:lnTo>
                      <a:pt x="630" y="5480"/>
                    </a:lnTo>
                    <a:lnTo>
                      <a:pt x="637" y="5513"/>
                    </a:lnTo>
                    <a:lnTo>
                      <a:pt x="643" y="5543"/>
                    </a:lnTo>
                    <a:lnTo>
                      <a:pt x="646" y="5571"/>
                    </a:lnTo>
                    <a:lnTo>
                      <a:pt x="650" y="5598"/>
                    </a:lnTo>
                    <a:lnTo>
                      <a:pt x="652" y="5621"/>
                    </a:lnTo>
                    <a:lnTo>
                      <a:pt x="652" y="5642"/>
                    </a:lnTo>
                    <a:lnTo>
                      <a:pt x="655" y="5668"/>
                    </a:lnTo>
                    <a:lnTo>
                      <a:pt x="658" y="5708"/>
                    </a:lnTo>
                    <a:lnTo>
                      <a:pt x="665" y="5759"/>
                    </a:lnTo>
                    <a:lnTo>
                      <a:pt x="675" y="5820"/>
                    </a:lnTo>
                    <a:lnTo>
                      <a:pt x="685" y="5887"/>
                    </a:lnTo>
                    <a:lnTo>
                      <a:pt x="698" y="5963"/>
                    </a:lnTo>
                    <a:lnTo>
                      <a:pt x="710" y="6042"/>
                    </a:lnTo>
                    <a:lnTo>
                      <a:pt x="724" y="6125"/>
                    </a:lnTo>
                    <a:lnTo>
                      <a:pt x="737" y="6210"/>
                    </a:lnTo>
                    <a:lnTo>
                      <a:pt x="750" y="6295"/>
                    </a:lnTo>
                    <a:lnTo>
                      <a:pt x="761" y="6378"/>
                    </a:lnTo>
                    <a:lnTo>
                      <a:pt x="772" y="6457"/>
                    </a:lnTo>
                    <a:lnTo>
                      <a:pt x="781" y="6533"/>
                    </a:lnTo>
                    <a:lnTo>
                      <a:pt x="788" y="6602"/>
                    </a:lnTo>
                    <a:lnTo>
                      <a:pt x="793" y="6663"/>
                    </a:lnTo>
                    <a:lnTo>
                      <a:pt x="794" y="6714"/>
                    </a:lnTo>
                    <a:lnTo>
                      <a:pt x="794" y="6806"/>
                    </a:lnTo>
                    <a:lnTo>
                      <a:pt x="794" y="6896"/>
                    </a:lnTo>
                    <a:lnTo>
                      <a:pt x="793" y="6983"/>
                    </a:lnTo>
                    <a:lnTo>
                      <a:pt x="792" y="7065"/>
                    </a:lnTo>
                    <a:lnTo>
                      <a:pt x="790" y="7137"/>
                    </a:lnTo>
                    <a:lnTo>
                      <a:pt x="787" y="7200"/>
                    </a:lnTo>
                    <a:lnTo>
                      <a:pt x="785" y="7227"/>
                    </a:lnTo>
                    <a:lnTo>
                      <a:pt x="783" y="7249"/>
                    </a:lnTo>
                    <a:lnTo>
                      <a:pt x="779" y="7269"/>
                    </a:lnTo>
                    <a:lnTo>
                      <a:pt x="775" y="7284"/>
                    </a:lnTo>
                    <a:lnTo>
                      <a:pt x="772" y="7296"/>
                    </a:lnTo>
                    <a:lnTo>
                      <a:pt x="767" y="7307"/>
                    </a:lnTo>
                    <a:lnTo>
                      <a:pt x="761" y="7318"/>
                    </a:lnTo>
                    <a:lnTo>
                      <a:pt x="756" y="7327"/>
                    </a:lnTo>
                    <a:lnTo>
                      <a:pt x="743" y="7347"/>
                    </a:lnTo>
                    <a:lnTo>
                      <a:pt x="730" y="7368"/>
                    </a:lnTo>
                    <a:lnTo>
                      <a:pt x="723" y="7380"/>
                    </a:lnTo>
                    <a:lnTo>
                      <a:pt x="716" y="7393"/>
                    </a:lnTo>
                    <a:lnTo>
                      <a:pt x="710" y="7407"/>
                    </a:lnTo>
                    <a:lnTo>
                      <a:pt x="704" y="7423"/>
                    </a:lnTo>
                    <a:lnTo>
                      <a:pt x="699" y="7440"/>
                    </a:lnTo>
                    <a:lnTo>
                      <a:pt x="695" y="7461"/>
                    </a:lnTo>
                    <a:lnTo>
                      <a:pt x="690" y="7484"/>
                    </a:lnTo>
                    <a:lnTo>
                      <a:pt x="687" y="7509"/>
                    </a:lnTo>
                    <a:lnTo>
                      <a:pt x="684" y="7540"/>
                    </a:lnTo>
                    <a:lnTo>
                      <a:pt x="677" y="7576"/>
                    </a:lnTo>
                    <a:lnTo>
                      <a:pt x="669" y="7616"/>
                    </a:lnTo>
                    <a:lnTo>
                      <a:pt x="658" y="7661"/>
                    </a:lnTo>
                    <a:lnTo>
                      <a:pt x="648" y="7709"/>
                    </a:lnTo>
                    <a:lnTo>
                      <a:pt x="637" y="7758"/>
                    </a:lnTo>
                    <a:lnTo>
                      <a:pt x="628" y="7808"/>
                    </a:lnTo>
                    <a:lnTo>
                      <a:pt x="618" y="7858"/>
                    </a:lnTo>
                    <a:lnTo>
                      <a:pt x="611" y="7908"/>
                    </a:lnTo>
                    <a:lnTo>
                      <a:pt x="607" y="7955"/>
                    </a:lnTo>
                    <a:lnTo>
                      <a:pt x="604" y="7978"/>
                    </a:lnTo>
                    <a:lnTo>
                      <a:pt x="604" y="7999"/>
                    </a:lnTo>
                    <a:lnTo>
                      <a:pt x="604" y="8020"/>
                    </a:lnTo>
                    <a:lnTo>
                      <a:pt x="607" y="8040"/>
                    </a:lnTo>
                    <a:lnTo>
                      <a:pt x="609" y="8058"/>
                    </a:lnTo>
                    <a:lnTo>
                      <a:pt x="612" y="8075"/>
                    </a:lnTo>
                    <a:lnTo>
                      <a:pt x="617" y="8090"/>
                    </a:lnTo>
                    <a:lnTo>
                      <a:pt x="623" y="8104"/>
                    </a:lnTo>
                    <a:lnTo>
                      <a:pt x="630" y="8117"/>
                    </a:lnTo>
                    <a:lnTo>
                      <a:pt x="639" y="8127"/>
                    </a:lnTo>
                    <a:lnTo>
                      <a:pt x="650" y="8135"/>
                    </a:lnTo>
                    <a:lnTo>
                      <a:pt x="663" y="8141"/>
                    </a:lnTo>
                    <a:lnTo>
                      <a:pt x="676" y="8147"/>
                    </a:lnTo>
                    <a:lnTo>
                      <a:pt x="690" y="8152"/>
                    </a:lnTo>
                    <a:lnTo>
                      <a:pt x="706" y="8155"/>
                    </a:lnTo>
                    <a:lnTo>
                      <a:pt x="723" y="8159"/>
                    </a:lnTo>
                    <a:lnTo>
                      <a:pt x="758" y="8164"/>
                    </a:lnTo>
                    <a:lnTo>
                      <a:pt x="795" y="8168"/>
                    </a:lnTo>
                    <a:lnTo>
                      <a:pt x="836" y="8169"/>
                    </a:lnTo>
                    <a:lnTo>
                      <a:pt x="880" y="8170"/>
                    </a:lnTo>
                    <a:lnTo>
                      <a:pt x="923" y="8170"/>
                    </a:lnTo>
                    <a:lnTo>
                      <a:pt x="969" y="8169"/>
                    </a:lnTo>
                    <a:lnTo>
                      <a:pt x="1063" y="8166"/>
                    </a:lnTo>
                    <a:lnTo>
                      <a:pt x="1154" y="8160"/>
                    </a:lnTo>
                    <a:lnTo>
                      <a:pt x="1244" y="8156"/>
                    </a:lnTo>
                    <a:lnTo>
                      <a:pt x="1324" y="8154"/>
                    </a:lnTo>
                    <a:lnTo>
                      <a:pt x="1373" y="8154"/>
                    </a:lnTo>
                    <a:lnTo>
                      <a:pt x="1441" y="8155"/>
                    </a:lnTo>
                    <a:lnTo>
                      <a:pt x="1526" y="8155"/>
                    </a:lnTo>
                    <a:lnTo>
                      <a:pt x="1626" y="8156"/>
                    </a:lnTo>
                    <a:lnTo>
                      <a:pt x="1737" y="8156"/>
                    </a:lnTo>
                    <a:lnTo>
                      <a:pt x="1858" y="8157"/>
                    </a:lnTo>
                    <a:lnTo>
                      <a:pt x="1985" y="8157"/>
                    </a:lnTo>
                    <a:lnTo>
                      <a:pt x="2116" y="8159"/>
                    </a:lnTo>
                    <a:lnTo>
                      <a:pt x="2248" y="8159"/>
                    </a:lnTo>
                    <a:lnTo>
                      <a:pt x="2378" y="8159"/>
                    </a:lnTo>
                    <a:lnTo>
                      <a:pt x="2503" y="8157"/>
                    </a:lnTo>
                    <a:lnTo>
                      <a:pt x="2623" y="8157"/>
                    </a:lnTo>
                    <a:lnTo>
                      <a:pt x="2732" y="8155"/>
                    </a:lnTo>
                    <a:lnTo>
                      <a:pt x="2828" y="8154"/>
                    </a:lnTo>
                    <a:lnTo>
                      <a:pt x="2911" y="8152"/>
                    </a:lnTo>
                    <a:lnTo>
                      <a:pt x="2975" y="8148"/>
                    </a:lnTo>
                    <a:lnTo>
                      <a:pt x="3027" y="8145"/>
                    </a:lnTo>
                    <a:lnTo>
                      <a:pt x="3074" y="8141"/>
                    </a:lnTo>
                    <a:lnTo>
                      <a:pt x="3115" y="8137"/>
                    </a:lnTo>
                    <a:lnTo>
                      <a:pt x="3152" y="8133"/>
                    </a:lnTo>
                    <a:lnTo>
                      <a:pt x="3185" y="8128"/>
                    </a:lnTo>
                    <a:lnTo>
                      <a:pt x="3213" y="8124"/>
                    </a:lnTo>
                    <a:lnTo>
                      <a:pt x="3238" y="8119"/>
                    </a:lnTo>
                    <a:lnTo>
                      <a:pt x="3259" y="8114"/>
                    </a:lnTo>
                    <a:lnTo>
                      <a:pt x="3277" y="8110"/>
                    </a:lnTo>
                    <a:lnTo>
                      <a:pt x="3291" y="8104"/>
                    </a:lnTo>
                    <a:lnTo>
                      <a:pt x="3302" y="8098"/>
                    </a:lnTo>
                    <a:lnTo>
                      <a:pt x="3311" y="8092"/>
                    </a:lnTo>
                    <a:lnTo>
                      <a:pt x="3316" y="8086"/>
                    </a:lnTo>
                    <a:lnTo>
                      <a:pt x="3320" y="8081"/>
                    </a:lnTo>
                    <a:lnTo>
                      <a:pt x="3321" y="8074"/>
                    </a:lnTo>
                    <a:lnTo>
                      <a:pt x="3321" y="8067"/>
                    </a:lnTo>
                    <a:lnTo>
                      <a:pt x="3319" y="8057"/>
                    </a:lnTo>
                    <a:lnTo>
                      <a:pt x="3313" y="8043"/>
                    </a:lnTo>
                    <a:lnTo>
                      <a:pt x="3305" y="8026"/>
                    </a:lnTo>
                    <a:lnTo>
                      <a:pt x="3293" y="8005"/>
                    </a:lnTo>
                    <a:lnTo>
                      <a:pt x="3280" y="7983"/>
                    </a:lnTo>
                    <a:lnTo>
                      <a:pt x="3264" y="7958"/>
                    </a:lnTo>
                    <a:lnTo>
                      <a:pt x="3246" y="7932"/>
                    </a:lnTo>
                    <a:lnTo>
                      <a:pt x="3225" y="7907"/>
                    </a:lnTo>
                    <a:lnTo>
                      <a:pt x="3203" y="7882"/>
                    </a:lnTo>
                    <a:lnTo>
                      <a:pt x="3179" y="7859"/>
                    </a:lnTo>
                    <a:lnTo>
                      <a:pt x="3166" y="7847"/>
                    </a:lnTo>
                    <a:lnTo>
                      <a:pt x="3153" y="7837"/>
                    </a:lnTo>
                    <a:lnTo>
                      <a:pt x="3140" y="7828"/>
                    </a:lnTo>
                    <a:lnTo>
                      <a:pt x="3126" y="7818"/>
                    </a:lnTo>
                    <a:lnTo>
                      <a:pt x="3112" y="7810"/>
                    </a:lnTo>
                    <a:lnTo>
                      <a:pt x="3098" y="7803"/>
                    </a:lnTo>
                    <a:lnTo>
                      <a:pt x="3083" y="7797"/>
                    </a:lnTo>
                    <a:lnTo>
                      <a:pt x="3069" y="7791"/>
                    </a:lnTo>
                    <a:lnTo>
                      <a:pt x="3054" y="7788"/>
                    </a:lnTo>
                    <a:lnTo>
                      <a:pt x="3037" y="7786"/>
                    </a:lnTo>
                    <a:lnTo>
                      <a:pt x="3022" y="7784"/>
                    </a:lnTo>
                    <a:lnTo>
                      <a:pt x="3007" y="7784"/>
                    </a:lnTo>
                    <a:lnTo>
                      <a:pt x="2973" y="7787"/>
                    </a:lnTo>
                    <a:lnTo>
                      <a:pt x="2937" y="7787"/>
                    </a:lnTo>
                    <a:lnTo>
                      <a:pt x="2900" y="7786"/>
                    </a:lnTo>
                    <a:lnTo>
                      <a:pt x="2861" y="7782"/>
                    </a:lnTo>
                    <a:lnTo>
                      <a:pt x="2821" y="7779"/>
                    </a:lnTo>
                    <a:lnTo>
                      <a:pt x="2780" y="7773"/>
                    </a:lnTo>
                    <a:lnTo>
                      <a:pt x="2739" y="7766"/>
                    </a:lnTo>
                    <a:lnTo>
                      <a:pt x="2699" y="7756"/>
                    </a:lnTo>
                    <a:lnTo>
                      <a:pt x="2659" y="7747"/>
                    </a:lnTo>
                    <a:lnTo>
                      <a:pt x="2621" y="7735"/>
                    </a:lnTo>
                    <a:lnTo>
                      <a:pt x="2584" y="7721"/>
                    </a:lnTo>
                    <a:lnTo>
                      <a:pt x="2549" y="7707"/>
                    </a:lnTo>
                    <a:lnTo>
                      <a:pt x="2533" y="7699"/>
                    </a:lnTo>
                    <a:lnTo>
                      <a:pt x="2516" y="7691"/>
                    </a:lnTo>
                    <a:lnTo>
                      <a:pt x="2501" y="7683"/>
                    </a:lnTo>
                    <a:lnTo>
                      <a:pt x="2487" y="7674"/>
                    </a:lnTo>
                    <a:lnTo>
                      <a:pt x="2474" y="7664"/>
                    </a:lnTo>
                    <a:lnTo>
                      <a:pt x="2461" y="7655"/>
                    </a:lnTo>
                    <a:lnTo>
                      <a:pt x="2449" y="7644"/>
                    </a:lnTo>
                    <a:lnTo>
                      <a:pt x="2439" y="7634"/>
                    </a:lnTo>
                    <a:lnTo>
                      <a:pt x="2418" y="7613"/>
                    </a:lnTo>
                    <a:lnTo>
                      <a:pt x="2397" y="7592"/>
                    </a:lnTo>
                    <a:lnTo>
                      <a:pt x="2373" y="7571"/>
                    </a:lnTo>
                    <a:lnTo>
                      <a:pt x="2350" y="7550"/>
                    </a:lnTo>
                    <a:lnTo>
                      <a:pt x="2300" y="7509"/>
                    </a:lnTo>
                    <a:lnTo>
                      <a:pt x="2254" y="7467"/>
                    </a:lnTo>
                    <a:lnTo>
                      <a:pt x="2231" y="7447"/>
                    </a:lnTo>
                    <a:lnTo>
                      <a:pt x="2209" y="7428"/>
                    </a:lnTo>
                    <a:lnTo>
                      <a:pt x="2189" y="7408"/>
                    </a:lnTo>
                    <a:lnTo>
                      <a:pt x="2171" y="7389"/>
                    </a:lnTo>
                    <a:lnTo>
                      <a:pt x="2156" y="7369"/>
                    </a:lnTo>
                    <a:lnTo>
                      <a:pt x="2142" y="7351"/>
                    </a:lnTo>
                    <a:lnTo>
                      <a:pt x="2136" y="7342"/>
                    </a:lnTo>
                    <a:lnTo>
                      <a:pt x="2132" y="7333"/>
                    </a:lnTo>
                    <a:lnTo>
                      <a:pt x="2128" y="7324"/>
                    </a:lnTo>
                    <a:lnTo>
                      <a:pt x="2125" y="7316"/>
                    </a:lnTo>
                    <a:lnTo>
                      <a:pt x="2120" y="7306"/>
                    </a:lnTo>
                    <a:lnTo>
                      <a:pt x="2115" y="7297"/>
                    </a:lnTo>
                    <a:lnTo>
                      <a:pt x="2108" y="7289"/>
                    </a:lnTo>
                    <a:lnTo>
                      <a:pt x="2100" y="7279"/>
                    </a:lnTo>
                    <a:lnTo>
                      <a:pt x="2089" y="7271"/>
                    </a:lnTo>
                    <a:lnTo>
                      <a:pt x="2079" y="7262"/>
                    </a:lnTo>
                    <a:lnTo>
                      <a:pt x="2067" y="7254"/>
                    </a:lnTo>
                    <a:lnTo>
                      <a:pt x="2054" y="7246"/>
                    </a:lnTo>
                    <a:lnTo>
                      <a:pt x="2025" y="7228"/>
                    </a:lnTo>
                    <a:lnTo>
                      <a:pt x="1994" y="7212"/>
                    </a:lnTo>
                    <a:lnTo>
                      <a:pt x="1963" y="7197"/>
                    </a:lnTo>
                    <a:lnTo>
                      <a:pt x="1930" y="7183"/>
                    </a:lnTo>
                    <a:lnTo>
                      <a:pt x="1866" y="7157"/>
                    </a:lnTo>
                    <a:lnTo>
                      <a:pt x="1811" y="7138"/>
                    </a:lnTo>
                    <a:lnTo>
                      <a:pt x="1773" y="7126"/>
                    </a:lnTo>
                    <a:lnTo>
                      <a:pt x="1759" y="7121"/>
                    </a:lnTo>
                    <a:lnTo>
                      <a:pt x="1755" y="7115"/>
                    </a:lnTo>
                    <a:lnTo>
                      <a:pt x="1747" y="7099"/>
                    </a:lnTo>
                    <a:lnTo>
                      <a:pt x="1734" y="7072"/>
                    </a:lnTo>
                    <a:lnTo>
                      <a:pt x="1720" y="7036"/>
                    </a:lnTo>
                    <a:lnTo>
                      <a:pt x="1712" y="7014"/>
                    </a:lnTo>
                    <a:lnTo>
                      <a:pt x="1703" y="6989"/>
                    </a:lnTo>
                    <a:lnTo>
                      <a:pt x="1696" y="6962"/>
                    </a:lnTo>
                    <a:lnTo>
                      <a:pt x="1689" y="6933"/>
                    </a:lnTo>
                    <a:lnTo>
                      <a:pt x="1683" y="6902"/>
                    </a:lnTo>
                    <a:lnTo>
                      <a:pt x="1678" y="6869"/>
                    </a:lnTo>
                    <a:lnTo>
                      <a:pt x="1674" y="6833"/>
                    </a:lnTo>
                    <a:lnTo>
                      <a:pt x="1671" y="6796"/>
                    </a:lnTo>
                    <a:lnTo>
                      <a:pt x="1666" y="6713"/>
                    </a:lnTo>
                    <a:lnTo>
                      <a:pt x="1662" y="6623"/>
                    </a:lnTo>
                    <a:lnTo>
                      <a:pt x="1659" y="6532"/>
                    </a:lnTo>
                    <a:lnTo>
                      <a:pt x="1658" y="6443"/>
                    </a:lnTo>
                    <a:lnTo>
                      <a:pt x="1655" y="6362"/>
                    </a:lnTo>
                    <a:lnTo>
                      <a:pt x="1655" y="6293"/>
                    </a:lnTo>
                    <a:lnTo>
                      <a:pt x="1656" y="6242"/>
                    </a:lnTo>
                    <a:lnTo>
                      <a:pt x="1658" y="6213"/>
                    </a:lnTo>
                    <a:lnTo>
                      <a:pt x="1662" y="6193"/>
                    </a:lnTo>
                    <a:lnTo>
                      <a:pt x="1669" y="6164"/>
                    </a:lnTo>
                    <a:lnTo>
                      <a:pt x="1679" y="6127"/>
                    </a:lnTo>
                    <a:lnTo>
                      <a:pt x="1689" y="6082"/>
                    </a:lnTo>
                    <a:lnTo>
                      <a:pt x="1694" y="6056"/>
                    </a:lnTo>
                    <a:lnTo>
                      <a:pt x="1699" y="6028"/>
                    </a:lnTo>
                    <a:lnTo>
                      <a:pt x="1703" y="5999"/>
                    </a:lnTo>
                    <a:lnTo>
                      <a:pt x="1707" y="5967"/>
                    </a:lnTo>
                    <a:lnTo>
                      <a:pt x="1710" y="5933"/>
                    </a:lnTo>
                    <a:lnTo>
                      <a:pt x="1713" y="5897"/>
                    </a:lnTo>
                    <a:lnTo>
                      <a:pt x="1714" y="5859"/>
                    </a:lnTo>
                    <a:lnTo>
                      <a:pt x="1715" y="5819"/>
                    </a:lnTo>
                    <a:lnTo>
                      <a:pt x="1716" y="5766"/>
                    </a:lnTo>
                    <a:lnTo>
                      <a:pt x="1720" y="5691"/>
                    </a:lnTo>
                    <a:lnTo>
                      <a:pt x="1726" y="5599"/>
                    </a:lnTo>
                    <a:lnTo>
                      <a:pt x="1734" y="5491"/>
                    </a:lnTo>
                    <a:lnTo>
                      <a:pt x="1743" y="5371"/>
                    </a:lnTo>
                    <a:lnTo>
                      <a:pt x="1753" y="5242"/>
                    </a:lnTo>
                    <a:lnTo>
                      <a:pt x="1763" y="5107"/>
                    </a:lnTo>
                    <a:lnTo>
                      <a:pt x="1773" y="4970"/>
                    </a:lnTo>
                    <a:lnTo>
                      <a:pt x="1783" y="4831"/>
                    </a:lnTo>
                    <a:lnTo>
                      <a:pt x="1791" y="4697"/>
                    </a:lnTo>
                    <a:lnTo>
                      <a:pt x="1800" y="4569"/>
                    </a:lnTo>
                    <a:lnTo>
                      <a:pt x="1805" y="4451"/>
                    </a:lnTo>
                    <a:lnTo>
                      <a:pt x="1810" y="4345"/>
                    </a:lnTo>
                    <a:lnTo>
                      <a:pt x="1811" y="4254"/>
                    </a:lnTo>
                    <a:lnTo>
                      <a:pt x="1811" y="4215"/>
                    </a:lnTo>
                    <a:lnTo>
                      <a:pt x="1810" y="4183"/>
                    </a:lnTo>
                    <a:lnTo>
                      <a:pt x="1809" y="4155"/>
                    </a:lnTo>
                    <a:lnTo>
                      <a:pt x="1805" y="4132"/>
                    </a:lnTo>
                    <a:lnTo>
                      <a:pt x="1800" y="4096"/>
                    </a:lnTo>
                    <a:lnTo>
                      <a:pt x="1793" y="4065"/>
                    </a:lnTo>
                    <a:lnTo>
                      <a:pt x="1786" y="4038"/>
                    </a:lnTo>
                    <a:lnTo>
                      <a:pt x="1778" y="4015"/>
                    </a:lnTo>
                    <a:lnTo>
                      <a:pt x="1771" y="3994"/>
                    </a:lnTo>
                    <a:lnTo>
                      <a:pt x="1764" y="3976"/>
                    </a:lnTo>
                    <a:lnTo>
                      <a:pt x="1757" y="3961"/>
                    </a:lnTo>
                    <a:lnTo>
                      <a:pt x="1749" y="3947"/>
                    </a:lnTo>
                    <a:lnTo>
                      <a:pt x="1735" y="3925"/>
                    </a:lnTo>
                    <a:lnTo>
                      <a:pt x="1722" y="3904"/>
                    </a:lnTo>
                    <a:lnTo>
                      <a:pt x="1715" y="3893"/>
                    </a:lnTo>
                    <a:lnTo>
                      <a:pt x="1709" y="3882"/>
                    </a:lnTo>
                    <a:lnTo>
                      <a:pt x="1703" y="3870"/>
                    </a:lnTo>
                    <a:lnTo>
                      <a:pt x="1698" y="3856"/>
                    </a:lnTo>
                    <a:lnTo>
                      <a:pt x="1687" y="3821"/>
                    </a:lnTo>
                    <a:lnTo>
                      <a:pt x="1676" y="3778"/>
                    </a:lnTo>
                    <a:lnTo>
                      <a:pt x="1666" y="3728"/>
                    </a:lnTo>
                    <a:lnTo>
                      <a:pt x="1656" y="3674"/>
                    </a:lnTo>
                    <a:lnTo>
                      <a:pt x="1648" y="3617"/>
                    </a:lnTo>
                    <a:lnTo>
                      <a:pt x="1641" y="3559"/>
                    </a:lnTo>
                    <a:lnTo>
                      <a:pt x="1639" y="3531"/>
                    </a:lnTo>
                    <a:lnTo>
                      <a:pt x="1637" y="3503"/>
                    </a:lnTo>
                    <a:lnTo>
                      <a:pt x="1635" y="3476"/>
                    </a:lnTo>
                    <a:lnTo>
                      <a:pt x="1635" y="3449"/>
                    </a:lnTo>
                    <a:lnTo>
                      <a:pt x="1634" y="3425"/>
                    </a:lnTo>
                    <a:lnTo>
                      <a:pt x="1632" y="3401"/>
                    </a:lnTo>
                    <a:lnTo>
                      <a:pt x="1627" y="3380"/>
                    </a:lnTo>
                    <a:lnTo>
                      <a:pt x="1621" y="3359"/>
                    </a:lnTo>
                    <a:lnTo>
                      <a:pt x="1607" y="3320"/>
                    </a:lnTo>
                    <a:lnTo>
                      <a:pt x="1591" y="3282"/>
                    </a:lnTo>
                    <a:lnTo>
                      <a:pt x="1583" y="3264"/>
                    </a:lnTo>
                    <a:lnTo>
                      <a:pt x="1574" y="3245"/>
                    </a:lnTo>
                    <a:lnTo>
                      <a:pt x="1567" y="3226"/>
                    </a:lnTo>
                    <a:lnTo>
                      <a:pt x="1561" y="3207"/>
                    </a:lnTo>
                    <a:lnTo>
                      <a:pt x="1557" y="3187"/>
                    </a:lnTo>
                    <a:lnTo>
                      <a:pt x="1553" y="3166"/>
                    </a:lnTo>
                    <a:lnTo>
                      <a:pt x="1552" y="3144"/>
                    </a:lnTo>
                    <a:lnTo>
                      <a:pt x="1552" y="3120"/>
                    </a:lnTo>
                    <a:lnTo>
                      <a:pt x="1554" y="3096"/>
                    </a:lnTo>
                    <a:lnTo>
                      <a:pt x="1558" y="3070"/>
                    </a:lnTo>
                    <a:lnTo>
                      <a:pt x="1561" y="3043"/>
                    </a:lnTo>
                    <a:lnTo>
                      <a:pt x="1566" y="3015"/>
                    </a:lnTo>
                    <a:lnTo>
                      <a:pt x="1577" y="2956"/>
                    </a:lnTo>
                    <a:lnTo>
                      <a:pt x="1588" y="2892"/>
                    </a:lnTo>
                    <a:lnTo>
                      <a:pt x="1599" y="2823"/>
                    </a:lnTo>
                    <a:lnTo>
                      <a:pt x="1608" y="2750"/>
                    </a:lnTo>
                    <a:lnTo>
                      <a:pt x="1612" y="2711"/>
                    </a:lnTo>
                    <a:lnTo>
                      <a:pt x="1614" y="2671"/>
                    </a:lnTo>
                    <a:lnTo>
                      <a:pt x="1617" y="2629"/>
                    </a:lnTo>
                    <a:lnTo>
                      <a:pt x="1617" y="2588"/>
                    </a:lnTo>
                    <a:lnTo>
                      <a:pt x="1617" y="2546"/>
                    </a:lnTo>
                    <a:lnTo>
                      <a:pt x="1614" y="2506"/>
                    </a:lnTo>
                    <a:lnTo>
                      <a:pt x="1612" y="2467"/>
                    </a:lnTo>
                    <a:lnTo>
                      <a:pt x="1608" y="2431"/>
                    </a:lnTo>
                    <a:lnTo>
                      <a:pt x="1604" y="2397"/>
                    </a:lnTo>
                    <a:lnTo>
                      <a:pt x="1599" y="2365"/>
                    </a:lnTo>
                    <a:lnTo>
                      <a:pt x="1593" y="2336"/>
                    </a:lnTo>
                    <a:lnTo>
                      <a:pt x="1588" y="2308"/>
                    </a:lnTo>
                    <a:lnTo>
                      <a:pt x="1577" y="2259"/>
                    </a:lnTo>
                    <a:lnTo>
                      <a:pt x="1566" y="2218"/>
                    </a:lnTo>
                    <a:lnTo>
                      <a:pt x="1558" y="2188"/>
                    </a:lnTo>
                    <a:lnTo>
                      <a:pt x="1552" y="2165"/>
                    </a:lnTo>
                    <a:lnTo>
                      <a:pt x="1552" y="2153"/>
                    </a:lnTo>
                    <a:lnTo>
                      <a:pt x="1554" y="2132"/>
                    </a:lnTo>
                    <a:lnTo>
                      <a:pt x="1560" y="2104"/>
                    </a:lnTo>
                    <a:lnTo>
                      <a:pt x="1567" y="2071"/>
                    </a:lnTo>
                    <a:lnTo>
                      <a:pt x="1587" y="1989"/>
                    </a:lnTo>
                    <a:lnTo>
                      <a:pt x="1612" y="1896"/>
                    </a:lnTo>
                    <a:lnTo>
                      <a:pt x="1639" y="1799"/>
                    </a:lnTo>
                    <a:lnTo>
                      <a:pt x="1664" y="1705"/>
                    </a:lnTo>
                    <a:lnTo>
                      <a:pt x="1686" y="1623"/>
                    </a:lnTo>
                    <a:lnTo>
                      <a:pt x="1700" y="1559"/>
                    </a:lnTo>
                    <a:lnTo>
                      <a:pt x="1706" y="1524"/>
                    </a:lnTo>
                    <a:lnTo>
                      <a:pt x="1713" y="1475"/>
                    </a:lnTo>
                    <a:lnTo>
                      <a:pt x="1720" y="1411"/>
                    </a:lnTo>
                    <a:lnTo>
                      <a:pt x="1725" y="1335"/>
                    </a:lnTo>
                    <a:lnTo>
                      <a:pt x="1727" y="1294"/>
                    </a:lnTo>
                    <a:lnTo>
                      <a:pt x="1728" y="1250"/>
                    </a:lnTo>
                    <a:lnTo>
                      <a:pt x="1729" y="1205"/>
                    </a:lnTo>
                    <a:lnTo>
                      <a:pt x="1729" y="1158"/>
                    </a:lnTo>
                    <a:lnTo>
                      <a:pt x="1728" y="1109"/>
                    </a:lnTo>
                    <a:lnTo>
                      <a:pt x="1726" y="1059"/>
                    </a:lnTo>
                    <a:lnTo>
                      <a:pt x="1722" y="1008"/>
                    </a:lnTo>
                    <a:lnTo>
                      <a:pt x="1717" y="956"/>
                    </a:lnTo>
                    <a:lnTo>
                      <a:pt x="1712" y="904"/>
                    </a:lnTo>
                    <a:lnTo>
                      <a:pt x="1703" y="853"/>
                    </a:lnTo>
                    <a:lnTo>
                      <a:pt x="1694" y="800"/>
                    </a:lnTo>
                    <a:lnTo>
                      <a:pt x="1683" y="748"/>
                    </a:lnTo>
                    <a:lnTo>
                      <a:pt x="1671" y="696"/>
                    </a:lnTo>
                    <a:lnTo>
                      <a:pt x="1655" y="646"/>
                    </a:lnTo>
                    <a:lnTo>
                      <a:pt x="1638" y="596"/>
                    </a:lnTo>
                    <a:lnTo>
                      <a:pt x="1618" y="548"/>
                    </a:lnTo>
                    <a:lnTo>
                      <a:pt x="1597" y="502"/>
                    </a:lnTo>
                    <a:lnTo>
                      <a:pt x="1572" y="456"/>
                    </a:lnTo>
                    <a:lnTo>
                      <a:pt x="1545" y="413"/>
                    </a:lnTo>
                    <a:lnTo>
                      <a:pt x="1516" y="372"/>
                    </a:lnTo>
                    <a:lnTo>
                      <a:pt x="1483" y="334"/>
                    </a:lnTo>
                    <a:lnTo>
                      <a:pt x="1448" y="299"/>
                    </a:lnTo>
                    <a:lnTo>
                      <a:pt x="1409" y="266"/>
                    </a:lnTo>
                    <a:lnTo>
                      <a:pt x="1368" y="237"/>
                    </a:lnTo>
                    <a:lnTo>
                      <a:pt x="1324" y="210"/>
                    </a:lnTo>
                    <a:lnTo>
                      <a:pt x="1282" y="184"/>
                    </a:lnTo>
                    <a:lnTo>
                      <a:pt x="1240" y="161"/>
                    </a:lnTo>
                    <a:lnTo>
                      <a:pt x="1200" y="139"/>
                    </a:lnTo>
                    <a:lnTo>
                      <a:pt x="1159" y="118"/>
                    </a:lnTo>
                    <a:lnTo>
                      <a:pt x="1119" y="99"/>
                    </a:lnTo>
                    <a:lnTo>
                      <a:pt x="1080" y="82"/>
                    </a:lnTo>
                    <a:lnTo>
                      <a:pt x="1042" y="65"/>
                    </a:lnTo>
                    <a:lnTo>
                      <a:pt x="1003" y="51"/>
                    </a:lnTo>
                    <a:lnTo>
                      <a:pt x="966" y="39"/>
                    </a:lnTo>
                    <a:lnTo>
                      <a:pt x="928" y="28"/>
                    </a:lnTo>
                    <a:lnTo>
                      <a:pt x="892" y="19"/>
                    </a:lnTo>
                    <a:lnTo>
                      <a:pt x="855" y="12"/>
                    </a:lnTo>
                    <a:lnTo>
                      <a:pt x="819" y="6"/>
                    </a:lnTo>
                    <a:lnTo>
                      <a:pt x="784" y="2"/>
                    </a:lnTo>
                    <a:lnTo>
                      <a:pt x="748" y="0"/>
                    </a:lnTo>
                    <a:lnTo>
                      <a:pt x="713" y="0"/>
                    </a:lnTo>
                    <a:lnTo>
                      <a:pt x="679" y="1"/>
                    </a:lnTo>
                    <a:lnTo>
                      <a:pt x="644" y="4"/>
                    </a:lnTo>
                    <a:lnTo>
                      <a:pt x="610" y="9"/>
                    </a:lnTo>
                    <a:lnTo>
                      <a:pt x="576" y="16"/>
                    </a:lnTo>
                    <a:lnTo>
                      <a:pt x="543" y="25"/>
                    </a:lnTo>
                    <a:lnTo>
                      <a:pt x="509" y="35"/>
                    </a:lnTo>
                    <a:lnTo>
                      <a:pt x="476" y="48"/>
                    </a:lnTo>
                    <a:lnTo>
                      <a:pt x="442" y="62"/>
                    </a:lnTo>
                    <a:lnTo>
                      <a:pt x="409" y="78"/>
                    </a:lnTo>
                    <a:lnTo>
                      <a:pt x="377" y="97"/>
                    </a:lnTo>
                    <a:lnTo>
                      <a:pt x="344" y="117"/>
                    </a:lnTo>
                    <a:lnTo>
                      <a:pt x="311" y="139"/>
                    </a:lnTo>
                    <a:lnTo>
                      <a:pt x="278" y="163"/>
                    </a:lnTo>
                    <a:lnTo>
                      <a:pt x="245" y="190"/>
                    </a:lnTo>
                    <a:lnTo>
                      <a:pt x="212" y="218"/>
                    </a:lnTo>
                    <a:lnTo>
                      <a:pt x="181" y="249"/>
                    </a:lnTo>
                    <a:lnTo>
                      <a:pt x="153" y="281"/>
                    </a:lnTo>
                    <a:lnTo>
                      <a:pt x="128" y="316"/>
                    </a:lnTo>
                    <a:lnTo>
                      <a:pt x="104" y="353"/>
                    </a:lnTo>
                    <a:lnTo>
                      <a:pt x="85" y="392"/>
                    </a:lnTo>
                    <a:lnTo>
                      <a:pt x="67" y="432"/>
                    </a:lnTo>
                    <a:lnTo>
                      <a:pt x="52" y="472"/>
                    </a:lnTo>
                    <a:lnTo>
                      <a:pt x="39" y="514"/>
                    </a:lnTo>
                    <a:lnTo>
                      <a:pt x="28" y="558"/>
                    </a:lnTo>
                    <a:lnTo>
                      <a:pt x="20" y="601"/>
                    </a:lnTo>
                    <a:lnTo>
                      <a:pt x="13" y="644"/>
                    </a:lnTo>
                    <a:lnTo>
                      <a:pt x="7" y="688"/>
                    </a:lnTo>
                    <a:lnTo>
                      <a:pt x="4" y="732"/>
                    </a:lnTo>
                    <a:lnTo>
                      <a:pt x="1" y="776"/>
                    </a:lnTo>
                    <a:lnTo>
                      <a:pt x="0" y="819"/>
                    </a:lnTo>
                    <a:lnTo>
                      <a:pt x="1" y="862"/>
                    </a:lnTo>
                    <a:lnTo>
                      <a:pt x="2" y="903"/>
                    </a:lnTo>
                    <a:lnTo>
                      <a:pt x="4" y="943"/>
                    </a:lnTo>
                    <a:lnTo>
                      <a:pt x="7" y="982"/>
                    </a:lnTo>
                    <a:lnTo>
                      <a:pt x="11" y="1019"/>
                    </a:lnTo>
                    <a:lnTo>
                      <a:pt x="19" y="1089"/>
                    </a:lnTo>
                    <a:lnTo>
                      <a:pt x="28" y="1150"/>
                    </a:lnTo>
                    <a:lnTo>
                      <a:pt x="36" y="1200"/>
                    </a:lnTo>
                    <a:lnTo>
                      <a:pt x="45" y="1237"/>
                    </a:lnTo>
                    <a:lnTo>
                      <a:pt x="50" y="1262"/>
                    </a:lnTo>
                    <a:lnTo>
                      <a:pt x="53" y="1270"/>
                    </a:lnTo>
                    <a:close/>
                  </a:path>
                </a:pathLst>
              </a:custGeom>
              <a:solidFill>
                <a:srgbClr val="969696"/>
              </a:solidFill>
              <a:ln w="9525">
                <a:noFill/>
                <a:round/>
                <a:headEnd/>
                <a:tailEnd/>
              </a:ln>
            </p:spPr>
            <p:txBody>
              <a:bodyPr/>
              <a:lstStyle/>
              <a:p>
                <a:endParaRPr lang="fr-FR"/>
              </a:p>
            </p:txBody>
          </p:sp>
          <p:sp>
            <p:nvSpPr>
              <p:cNvPr id="9270" name="Freeform 510"/>
              <p:cNvSpPr>
                <a:spLocks noChangeAspect="1"/>
              </p:cNvSpPr>
              <p:nvPr/>
            </p:nvSpPr>
            <p:spPr bwMode="auto">
              <a:xfrm>
                <a:off x="6131" y="6819"/>
                <a:ext cx="679" cy="270"/>
              </a:xfrm>
              <a:custGeom>
                <a:avLst/>
                <a:gdLst>
                  <a:gd name="T0" fmla="*/ 28 w 2717"/>
                  <a:gd name="T1" fmla="*/ 75 h 1083"/>
                  <a:gd name="T2" fmla="*/ 24 w 2717"/>
                  <a:gd name="T3" fmla="*/ 88 h 1083"/>
                  <a:gd name="T4" fmla="*/ 21 w 2717"/>
                  <a:gd name="T5" fmla="*/ 105 h 1083"/>
                  <a:gd name="T6" fmla="*/ 16 w 2717"/>
                  <a:gd name="T7" fmla="*/ 132 h 1083"/>
                  <a:gd name="T8" fmla="*/ 8 w 2717"/>
                  <a:gd name="T9" fmla="*/ 167 h 1083"/>
                  <a:gd name="T10" fmla="*/ 2 w 2717"/>
                  <a:gd name="T11" fmla="*/ 205 h 1083"/>
                  <a:gd name="T12" fmla="*/ 0 w 2717"/>
                  <a:gd name="T13" fmla="*/ 227 h 1083"/>
                  <a:gd name="T14" fmla="*/ 1 w 2717"/>
                  <a:gd name="T15" fmla="*/ 242 h 1083"/>
                  <a:gd name="T16" fmla="*/ 5 w 2717"/>
                  <a:gd name="T17" fmla="*/ 254 h 1083"/>
                  <a:gd name="T18" fmla="*/ 11 w 2717"/>
                  <a:gd name="T19" fmla="*/ 261 h 1083"/>
                  <a:gd name="T20" fmla="*/ 21 w 2717"/>
                  <a:gd name="T21" fmla="*/ 266 h 1083"/>
                  <a:gd name="T22" fmla="*/ 38 w 2717"/>
                  <a:gd name="T23" fmla="*/ 269 h 1083"/>
                  <a:gd name="T24" fmla="*/ 69 w 2717"/>
                  <a:gd name="T25" fmla="*/ 270 h 1083"/>
                  <a:gd name="T26" fmla="*/ 115 w 2717"/>
                  <a:gd name="T27" fmla="*/ 269 h 1083"/>
                  <a:gd name="T28" fmla="*/ 180 w 2717"/>
                  <a:gd name="T29" fmla="*/ 266 h 1083"/>
                  <a:gd name="T30" fmla="*/ 230 w 2717"/>
                  <a:gd name="T31" fmla="*/ 266 h 1083"/>
                  <a:gd name="T32" fmla="*/ 313 w 2717"/>
                  <a:gd name="T33" fmla="*/ 267 h 1083"/>
                  <a:gd name="T34" fmla="*/ 411 w 2717"/>
                  <a:gd name="T35" fmla="*/ 267 h 1083"/>
                  <a:gd name="T36" fmla="*/ 505 w 2717"/>
                  <a:gd name="T37" fmla="*/ 267 h 1083"/>
                  <a:gd name="T38" fmla="*/ 577 w 2717"/>
                  <a:gd name="T39" fmla="*/ 266 h 1083"/>
                  <a:gd name="T40" fmla="*/ 617 w 2717"/>
                  <a:gd name="T41" fmla="*/ 263 h 1083"/>
                  <a:gd name="T42" fmla="*/ 645 w 2717"/>
                  <a:gd name="T43" fmla="*/ 260 h 1083"/>
                  <a:gd name="T44" fmla="*/ 664 w 2717"/>
                  <a:gd name="T45" fmla="*/ 256 h 1083"/>
                  <a:gd name="T46" fmla="*/ 674 w 2717"/>
                  <a:gd name="T47" fmla="*/ 252 h 1083"/>
                  <a:gd name="T48" fmla="*/ 679 w 2717"/>
                  <a:gd name="T49" fmla="*/ 248 h 1083"/>
                  <a:gd name="T50" fmla="*/ 679 w 2717"/>
                  <a:gd name="T51" fmla="*/ 242 h 1083"/>
                  <a:gd name="T52" fmla="*/ 672 w 2717"/>
                  <a:gd name="T53" fmla="*/ 229 h 1083"/>
                  <a:gd name="T54" fmla="*/ 660 w 2717"/>
                  <a:gd name="T55" fmla="*/ 211 h 1083"/>
                  <a:gd name="T56" fmla="*/ 644 w 2717"/>
                  <a:gd name="T57" fmla="*/ 192 h 1083"/>
                  <a:gd name="T58" fmla="*/ 634 w 2717"/>
                  <a:gd name="T59" fmla="*/ 185 h 1083"/>
                  <a:gd name="T60" fmla="*/ 623 w 2717"/>
                  <a:gd name="T61" fmla="*/ 179 h 1083"/>
                  <a:gd name="T62" fmla="*/ 612 w 2717"/>
                  <a:gd name="T63" fmla="*/ 175 h 1083"/>
                  <a:gd name="T64" fmla="*/ 601 w 2717"/>
                  <a:gd name="T65" fmla="*/ 174 h 1083"/>
                  <a:gd name="T66" fmla="*/ 574 w 2717"/>
                  <a:gd name="T67" fmla="*/ 174 h 1083"/>
                  <a:gd name="T68" fmla="*/ 544 w 2717"/>
                  <a:gd name="T69" fmla="*/ 171 h 1083"/>
                  <a:gd name="T70" fmla="*/ 514 w 2717"/>
                  <a:gd name="T71" fmla="*/ 165 h 1083"/>
                  <a:gd name="T72" fmla="*/ 486 w 2717"/>
                  <a:gd name="T73" fmla="*/ 155 h 1083"/>
                  <a:gd name="T74" fmla="*/ 474 w 2717"/>
                  <a:gd name="T75" fmla="*/ 149 h 1083"/>
                  <a:gd name="T76" fmla="*/ 464 w 2717"/>
                  <a:gd name="T77" fmla="*/ 142 h 1083"/>
                  <a:gd name="T78" fmla="*/ 453 w 2717"/>
                  <a:gd name="T79" fmla="*/ 131 h 1083"/>
                  <a:gd name="T80" fmla="*/ 436 w 2717"/>
                  <a:gd name="T81" fmla="*/ 115 h 1083"/>
                  <a:gd name="T82" fmla="*/ 407 w 2717"/>
                  <a:gd name="T83" fmla="*/ 90 h 1083"/>
                  <a:gd name="T84" fmla="*/ 392 w 2717"/>
                  <a:gd name="T85" fmla="*/ 75 h 1083"/>
                  <a:gd name="T86" fmla="*/ 383 w 2717"/>
                  <a:gd name="T87" fmla="*/ 64 h 1083"/>
                  <a:gd name="T88" fmla="*/ 380 w 2717"/>
                  <a:gd name="T89" fmla="*/ 57 h 1083"/>
                  <a:gd name="T90" fmla="*/ 376 w 2717"/>
                  <a:gd name="T91" fmla="*/ 50 h 1083"/>
                  <a:gd name="T92" fmla="*/ 369 w 2717"/>
                  <a:gd name="T93" fmla="*/ 44 h 1083"/>
                  <a:gd name="T94" fmla="*/ 355 w 2717"/>
                  <a:gd name="T95" fmla="*/ 35 h 1083"/>
                  <a:gd name="T96" fmla="*/ 331 w 2717"/>
                  <a:gd name="T97" fmla="*/ 24 h 1083"/>
                  <a:gd name="T98" fmla="*/ 292 w 2717"/>
                  <a:gd name="T99" fmla="*/ 10 h 1083"/>
                  <a:gd name="T100" fmla="*/ 284 w 2717"/>
                  <a:gd name="T101" fmla="*/ 0 h 1083"/>
                  <a:gd name="T102" fmla="*/ 268 w 2717"/>
                  <a:gd name="T103" fmla="*/ 9 h 1083"/>
                  <a:gd name="T104" fmla="*/ 243 w 2717"/>
                  <a:gd name="T105" fmla="*/ 26 h 1083"/>
                  <a:gd name="T106" fmla="*/ 211 w 2717"/>
                  <a:gd name="T107" fmla="*/ 50 h 1083"/>
                  <a:gd name="T108" fmla="*/ 188 w 2717"/>
                  <a:gd name="T109" fmla="*/ 64 h 1083"/>
                  <a:gd name="T110" fmla="*/ 161 w 2717"/>
                  <a:gd name="T111" fmla="*/ 77 h 1083"/>
                  <a:gd name="T112" fmla="*/ 130 w 2717"/>
                  <a:gd name="T113" fmla="*/ 86 h 1083"/>
                  <a:gd name="T114" fmla="*/ 113 w 2717"/>
                  <a:gd name="T115" fmla="*/ 89 h 1083"/>
                  <a:gd name="T116" fmla="*/ 95 w 2717"/>
                  <a:gd name="T117" fmla="*/ 90 h 1083"/>
                  <a:gd name="T118" fmla="*/ 79 w 2717"/>
                  <a:gd name="T119" fmla="*/ 89 h 1083"/>
                  <a:gd name="T120" fmla="*/ 64 w 2717"/>
                  <a:gd name="T121" fmla="*/ 85 h 1083"/>
                  <a:gd name="T122" fmla="*/ 51 w 2717"/>
                  <a:gd name="T123" fmla="*/ 80 h 1083"/>
                  <a:gd name="T124" fmla="*/ 39 w 2717"/>
                  <a:gd name="T125" fmla="*/ 74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17"/>
                  <a:gd name="T190" fmla="*/ 0 h 1083"/>
                  <a:gd name="T191" fmla="*/ 2717 w 2717"/>
                  <a:gd name="T192" fmla="*/ 1083 h 10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17" h="1083">
                    <a:moveTo>
                      <a:pt x="128" y="278"/>
                    </a:moveTo>
                    <a:lnTo>
                      <a:pt x="121" y="289"/>
                    </a:lnTo>
                    <a:lnTo>
                      <a:pt x="114" y="302"/>
                    </a:lnTo>
                    <a:lnTo>
                      <a:pt x="107" y="317"/>
                    </a:lnTo>
                    <a:lnTo>
                      <a:pt x="101" y="334"/>
                    </a:lnTo>
                    <a:lnTo>
                      <a:pt x="95" y="351"/>
                    </a:lnTo>
                    <a:lnTo>
                      <a:pt x="91" y="372"/>
                    </a:lnTo>
                    <a:lnTo>
                      <a:pt x="87" y="395"/>
                    </a:lnTo>
                    <a:lnTo>
                      <a:pt x="83" y="422"/>
                    </a:lnTo>
                    <a:lnTo>
                      <a:pt x="80" y="453"/>
                    </a:lnTo>
                    <a:lnTo>
                      <a:pt x="73" y="489"/>
                    </a:lnTo>
                    <a:lnTo>
                      <a:pt x="65" y="529"/>
                    </a:lnTo>
                    <a:lnTo>
                      <a:pt x="54" y="574"/>
                    </a:lnTo>
                    <a:lnTo>
                      <a:pt x="44" y="622"/>
                    </a:lnTo>
                    <a:lnTo>
                      <a:pt x="33" y="671"/>
                    </a:lnTo>
                    <a:lnTo>
                      <a:pt x="24" y="721"/>
                    </a:lnTo>
                    <a:lnTo>
                      <a:pt x="14" y="771"/>
                    </a:lnTo>
                    <a:lnTo>
                      <a:pt x="7" y="821"/>
                    </a:lnTo>
                    <a:lnTo>
                      <a:pt x="3" y="868"/>
                    </a:lnTo>
                    <a:lnTo>
                      <a:pt x="0" y="891"/>
                    </a:lnTo>
                    <a:lnTo>
                      <a:pt x="0" y="912"/>
                    </a:lnTo>
                    <a:lnTo>
                      <a:pt x="0" y="933"/>
                    </a:lnTo>
                    <a:lnTo>
                      <a:pt x="3" y="953"/>
                    </a:lnTo>
                    <a:lnTo>
                      <a:pt x="5" y="971"/>
                    </a:lnTo>
                    <a:lnTo>
                      <a:pt x="8" y="988"/>
                    </a:lnTo>
                    <a:lnTo>
                      <a:pt x="13" y="1003"/>
                    </a:lnTo>
                    <a:lnTo>
                      <a:pt x="19" y="1017"/>
                    </a:lnTo>
                    <a:lnTo>
                      <a:pt x="26" y="1030"/>
                    </a:lnTo>
                    <a:lnTo>
                      <a:pt x="35" y="1040"/>
                    </a:lnTo>
                    <a:lnTo>
                      <a:pt x="46" y="1048"/>
                    </a:lnTo>
                    <a:lnTo>
                      <a:pt x="59" y="1054"/>
                    </a:lnTo>
                    <a:lnTo>
                      <a:pt x="72" y="1060"/>
                    </a:lnTo>
                    <a:lnTo>
                      <a:pt x="86" y="1065"/>
                    </a:lnTo>
                    <a:lnTo>
                      <a:pt x="102" y="1068"/>
                    </a:lnTo>
                    <a:lnTo>
                      <a:pt x="119" y="1072"/>
                    </a:lnTo>
                    <a:lnTo>
                      <a:pt x="154" y="1077"/>
                    </a:lnTo>
                    <a:lnTo>
                      <a:pt x="191" y="1081"/>
                    </a:lnTo>
                    <a:lnTo>
                      <a:pt x="232" y="1082"/>
                    </a:lnTo>
                    <a:lnTo>
                      <a:pt x="276" y="1083"/>
                    </a:lnTo>
                    <a:lnTo>
                      <a:pt x="319" y="1083"/>
                    </a:lnTo>
                    <a:lnTo>
                      <a:pt x="365" y="1082"/>
                    </a:lnTo>
                    <a:lnTo>
                      <a:pt x="459" y="1079"/>
                    </a:lnTo>
                    <a:lnTo>
                      <a:pt x="550" y="1073"/>
                    </a:lnTo>
                    <a:lnTo>
                      <a:pt x="640" y="1069"/>
                    </a:lnTo>
                    <a:lnTo>
                      <a:pt x="720" y="1067"/>
                    </a:lnTo>
                    <a:lnTo>
                      <a:pt x="769" y="1067"/>
                    </a:lnTo>
                    <a:lnTo>
                      <a:pt x="837" y="1068"/>
                    </a:lnTo>
                    <a:lnTo>
                      <a:pt x="922" y="1068"/>
                    </a:lnTo>
                    <a:lnTo>
                      <a:pt x="1022" y="1069"/>
                    </a:lnTo>
                    <a:lnTo>
                      <a:pt x="1133" y="1069"/>
                    </a:lnTo>
                    <a:lnTo>
                      <a:pt x="1254" y="1070"/>
                    </a:lnTo>
                    <a:lnTo>
                      <a:pt x="1381" y="1070"/>
                    </a:lnTo>
                    <a:lnTo>
                      <a:pt x="1512" y="1072"/>
                    </a:lnTo>
                    <a:lnTo>
                      <a:pt x="1644" y="1072"/>
                    </a:lnTo>
                    <a:lnTo>
                      <a:pt x="1774" y="1072"/>
                    </a:lnTo>
                    <a:lnTo>
                      <a:pt x="1899" y="1070"/>
                    </a:lnTo>
                    <a:lnTo>
                      <a:pt x="2019" y="1070"/>
                    </a:lnTo>
                    <a:lnTo>
                      <a:pt x="2128" y="1068"/>
                    </a:lnTo>
                    <a:lnTo>
                      <a:pt x="2224" y="1067"/>
                    </a:lnTo>
                    <a:lnTo>
                      <a:pt x="2307" y="1065"/>
                    </a:lnTo>
                    <a:lnTo>
                      <a:pt x="2371" y="1061"/>
                    </a:lnTo>
                    <a:lnTo>
                      <a:pt x="2423" y="1058"/>
                    </a:lnTo>
                    <a:lnTo>
                      <a:pt x="2470" y="1054"/>
                    </a:lnTo>
                    <a:lnTo>
                      <a:pt x="2511" y="1050"/>
                    </a:lnTo>
                    <a:lnTo>
                      <a:pt x="2548" y="1046"/>
                    </a:lnTo>
                    <a:lnTo>
                      <a:pt x="2581" y="1041"/>
                    </a:lnTo>
                    <a:lnTo>
                      <a:pt x="2609" y="1037"/>
                    </a:lnTo>
                    <a:lnTo>
                      <a:pt x="2634" y="1032"/>
                    </a:lnTo>
                    <a:lnTo>
                      <a:pt x="2655" y="1027"/>
                    </a:lnTo>
                    <a:lnTo>
                      <a:pt x="2673" y="1023"/>
                    </a:lnTo>
                    <a:lnTo>
                      <a:pt x="2687" y="1017"/>
                    </a:lnTo>
                    <a:lnTo>
                      <a:pt x="2698" y="1011"/>
                    </a:lnTo>
                    <a:lnTo>
                      <a:pt x="2707" y="1005"/>
                    </a:lnTo>
                    <a:lnTo>
                      <a:pt x="2712" y="999"/>
                    </a:lnTo>
                    <a:lnTo>
                      <a:pt x="2716" y="994"/>
                    </a:lnTo>
                    <a:lnTo>
                      <a:pt x="2717" y="987"/>
                    </a:lnTo>
                    <a:lnTo>
                      <a:pt x="2717" y="980"/>
                    </a:lnTo>
                    <a:lnTo>
                      <a:pt x="2715" y="970"/>
                    </a:lnTo>
                    <a:lnTo>
                      <a:pt x="2709" y="956"/>
                    </a:lnTo>
                    <a:lnTo>
                      <a:pt x="2701" y="939"/>
                    </a:lnTo>
                    <a:lnTo>
                      <a:pt x="2689" y="918"/>
                    </a:lnTo>
                    <a:lnTo>
                      <a:pt x="2676" y="896"/>
                    </a:lnTo>
                    <a:lnTo>
                      <a:pt x="2660" y="871"/>
                    </a:lnTo>
                    <a:lnTo>
                      <a:pt x="2642" y="845"/>
                    </a:lnTo>
                    <a:lnTo>
                      <a:pt x="2621" y="820"/>
                    </a:lnTo>
                    <a:lnTo>
                      <a:pt x="2599" y="795"/>
                    </a:lnTo>
                    <a:lnTo>
                      <a:pt x="2575" y="772"/>
                    </a:lnTo>
                    <a:lnTo>
                      <a:pt x="2562" y="760"/>
                    </a:lnTo>
                    <a:lnTo>
                      <a:pt x="2549" y="750"/>
                    </a:lnTo>
                    <a:lnTo>
                      <a:pt x="2536" y="741"/>
                    </a:lnTo>
                    <a:lnTo>
                      <a:pt x="2522" y="731"/>
                    </a:lnTo>
                    <a:lnTo>
                      <a:pt x="2508" y="723"/>
                    </a:lnTo>
                    <a:lnTo>
                      <a:pt x="2494" y="716"/>
                    </a:lnTo>
                    <a:lnTo>
                      <a:pt x="2479" y="710"/>
                    </a:lnTo>
                    <a:lnTo>
                      <a:pt x="2465" y="704"/>
                    </a:lnTo>
                    <a:lnTo>
                      <a:pt x="2450" y="701"/>
                    </a:lnTo>
                    <a:lnTo>
                      <a:pt x="2433" y="699"/>
                    </a:lnTo>
                    <a:lnTo>
                      <a:pt x="2418" y="697"/>
                    </a:lnTo>
                    <a:lnTo>
                      <a:pt x="2403" y="697"/>
                    </a:lnTo>
                    <a:lnTo>
                      <a:pt x="2369" y="700"/>
                    </a:lnTo>
                    <a:lnTo>
                      <a:pt x="2333" y="700"/>
                    </a:lnTo>
                    <a:lnTo>
                      <a:pt x="2296" y="699"/>
                    </a:lnTo>
                    <a:lnTo>
                      <a:pt x="2257" y="695"/>
                    </a:lnTo>
                    <a:lnTo>
                      <a:pt x="2217" y="692"/>
                    </a:lnTo>
                    <a:lnTo>
                      <a:pt x="2176" y="686"/>
                    </a:lnTo>
                    <a:lnTo>
                      <a:pt x="2135" y="679"/>
                    </a:lnTo>
                    <a:lnTo>
                      <a:pt x="2095" y="669"/>
                    </a:lnTo>
                    <a:lnTo>
                      <a:pt x="2055" y="660"/>
                    </a:lnTo>
                    <a:lnTo>
                      <a:pt x="2017" y="648"/>
                    </a:lnTo>
                    <a:lnTo>
                      <a:pt x="1980" y="634"/>
                    </a:lnTo>
                    <a:lnTo>
                      <a:pt x="1945" y="620"/>
                    </a:lnTo>
                    <a:lnTo>
                      <a:pt x="1929" y="612"/>
                    </a:lnTo>
                    <a:lnTo>
                      <a:pt x="1912" y="604"/>
                    </a:lnTo>
                    <a:lnTo>
                      <a:pt x="1897" y="596"/>
                    </a:lnTo>
                    <a:lnTo>
                      <a:pt x="1883" y="587"/>
                    </a:lnTo>
                    <a:lnTo>
                      <a:pt x="1870" y="577"/>
                    </a:lnTo>
                    <a:lnTo>
                      <a:pt x="1857" y="568"/>
                    </a:lnTo>
                    <a:lnTo>
                      <a:pt x="1845" y="557"/>
                    </a:lnTo>
                    <a:lnTo>
                      <a:pt x="1835" y="547"/>
                    </a:lnTo>
                    <a:lnTo>
                      <a:pt x="1814" y="526"/>
                    </a:lnTo>
                    <a:lnTo>
                      <a:pt x="1793" y="505"/>
                    </a:lnTo>
                    <a:lnTo>
                      <a:pt x="1769" y="484"/>
                    </a:lnTo>
                    <a:lnTo>
                      <a:pt x="1746" y="463"/>
                    </a:lnTo>
                    <a:lnTo>
                      <a:pt x="1696" y="422"/>
                    </a:lnTo>
                    <a:lnTo>
                      <a:pt x="1650" y="380"/>
                    </a:lnTo>
                    <a:lnTo>
                      <a:pt x="1627" y="360"/>
                    </a:lnTo>
                    <a:lnTo>
                      <a:pt x="1605" y="341"/>
                    </a:lnTo>
                    <a:lnTo>
                      <a:pt x="1585" y="321"/>
                    </a:lnTo>
                    <a:lnTo>
                      <a:pt x="1567" y="302"/>
                    </a:lnTo>
                    <a:lnTo>
                      <a:pt x="1552" y="282"/>
                    </a:lnTo>
                    <a:lnTo>
                      <a:pt x="1538" y="264"/>
                    </a:lnTo>
                    <a:lnTo>
                      <a:pt x="1532" y="255"/>
                    </a:lnTo>
                    <a:lnTo>
                      <a:pt x="1528" y="246"/>
                    </a:lnTo>
                    <a:lnTo>
                      <a:pt x="1524" y="237"/>
                    </a:lnTo>
                    <a:lnTo>
                      <a:pt x="1521" y="229"/>
                    </a:lnTo>
                    <a:lnTo>
                      <a:pt x="1516" y="219"/>
                    </a:lnTo>
                    <a:lnTo>
                      <a:pt x="1511" y="210"/>
                    </a:lnTo>
                    <a:lnTo>
                      <a:pt x="1504" y="202"/>
                    </a:lnTo>
                    <a:lnTo>
                      <a:pt x="1496" y="192"/>
                    </a:lnTo>
                    <a:lnTo>
                      <a:pt x="1485" y="184"/>
                    </a:lnTo>
                    <a:lnTo>
                      <a:pt x="1475" y="175"/>
                    </a:lnTo>
                    <a:lnTo>
                      <a:pt x="1463" y="167"/>
                    </a:lnTo>
                    <a:lnTo>
                      <a:pt x="1450" y="159"/>
                    </a:lnTo>
                    <a:lnTo>
                      <a:pt x="1421" y="141"/>
                    </a:lnTo>
                    <a:lnTo>
                      <a:pt x="1390" y="125"/>
                    </a:lnTo>
                    <a:lnTo>
                      <a:pt x="1359" y="110"/>
                    </a:lnTo>
                    <a:lnTo>
                      <a:pt x="1326" y="96"/>
                    </a:lnTo>
                    <a:lnTo>
                      <a:pt x="1262" y="70"/>
                    </a:lnTo>
                    <a:lnTo>
                      <a:pt x="1207" y="51"/>
                    </a:lnTo>
                    <a:lnTo>
                      <a:pt x="1169" y="39"/>
                    </a:lnTo>
                    <a:lnTo>
                      <a:pt x="1155" y="34"/>
                    </a:lnTo>
                    <a:lnTo>
                      <a:pt x="1150" y="26"/>
                    </a:lnTo>
                    <a:lnTo>
                      <a:pt x="1137" y="0"/>
                    </a:lnTo>
                    <a:lnTo>
                      <a:pt x="1115" y="12"/>
                    </a:lnTo>
                    <a:lnTo>
                      <a:pt x="1092" y="23"/>
                    </a:lnTo>
                    <a:lnTo>
                      <a:pt x="1071" y="36"/>
                    </a:lnTo>
                    <a:lnTo>
                      <a:pt x="1050" y="50"/>
                    </a:lnTo>
                    <a:lnTo>
                      <a:pt x="1011" y="78"/>
                    </a:lnTo>
                    <a:lnTo>
                      <a:pt x="974" y="106"/>
                    </a:lnTo>
                    <a:lnTo>
                      <a:pt x="927" y="142"/>
                    </a:lnTo>
                    <a:lnTo>
                      <a:pt x="874" y="180"/>
                    </a:lnTo>
                    <a:lnTo>
                      <a:pt x="846" y="199"/>
                    </a:lnTo>
                    <a:lnTo>
                      <a:pt x="816" y="219"/>
                    </a:lnTo>
                    <a:lnTo>
                      <a:pt x="785" y="238"/>
                    </a:lnTo>
                    <a:lnTo>
                      <a:pt x="752" y="257"/>
                    </a:lnTo>
                    <a:lnTo>
                      <a:pt x="717" y="274"/>
                    </a:lnTo>
                    <a:lnTo>
                      <a:pt x="681" y="292"/>
                    </a:lnTo>
                    <a:lnTo>
                      <a:pt x="643" y="307"/>
                    </a:lnTo>
                    <a:lnTo>
                      <a:pt x="603" y="321"/>
                    </a:lnTo>
                    <a:lnTo>
                      <a:pt x="562" y="334"/>
                    </a:lnTo>
                    <a:lnTo>
                      <a:pt x="520" y="344"/>
                    </a:lnTo>
                    <a:lnTo>
                      <a:pt x="498" y="349"/>
                    </a:lnTo>
                    <a:lnTo>
                      <a:pt x="474" y="353"/>
                    </a:lnTo>
                    <a:lnTo>
                      <a:pt x="452" y="357"/>
                    </a:lnTo>
                    <a:lnTo>
                      <a:pt x="427" y="359"/>
                    </a:lnTo>
                    <a:lnTo>
                      <a:pt x="405" y="362"/>
                    </a:lnTo>
                    <a:lnTo>
                      <a:pt x="381" y="362"/>
                    </a:lnTo>
                    <a:lnTo>
                      <a:pt x="360" y="360"/>
                    </a:lnTo>
                    <a:lnTo>
                      <a:pt x="338" y="359"/>
                    </a:lnTo>
                    <a:lnTo>
                      <a:pt x="317" y="356"/>
                    </a:lnTo>
                    <a:lnTo>
                      <a:pt x="297" y="352"/>
                    </a:lnTo>
                    <a:lnTo>
                      <a:pt x="277" y="348"/>
                    </a:lnTo>
                    <a:lnTo>
                      <a:pt x="258" y="342"/>
                    </a:lnTo>
                    <a:lnTo>
                      <a:pt x="240" y="336"/>
                    </a:lnTo>
                    <a:lnTo>
                      <a:pt x="222" y="329"/>
                    </a:lnTo>
                    <a:lnTo>
                      <a:pt x="204" y="321"/>
                    </a:lnTo>
                    <a:lnTo>
                      <a:pt x="188" y="313"/>
                    </a:lnTo>
                    <a:lnTo>
                      <a:pt x="171" y="304"/>
                    </a:lnTo>
                    <a:lnTo>
                      <a:pt x="156" y="296"/>
                    </a:lnTo>
                    <a:lnTo>
                      <a:pt x="141" y="287"/>
                    </a:lnTo>
                    <a:lnTo>
                      <a:pt x="128" y="278"/>
                    </a:lnTo>
                    <a:close/>
                  </a:path>
                </a:pathLst>
              </a:custGeom>
              <a:solidFill>
                <a:srgbClr val="969696"/>
              </a:solidFill>
              <a:ln w="9525">
                <a:noFill/>
                <a:round/>
                <a:headEnd/>
                <a:tailEnd/>
              </a:ln>
            </p:spPr>
            <p:txBody>
              <a:bodyPr/>
              <a:lstStyle/>
              <a:p>
                <a:endParaRPr lang="fr-FR"/>
              </a:p>
            </p:txBody>
          </p:sp>
          <p:sp>
            <p:nvSpPr>
              <p:cNvPr id="9271" name="Freeform 511"/>
              <p:cNvSpPr>
                <a:spLocks noChangeAspect="1"/>
              </p:cNvSpPr>
              <p:nvPr/>
            </p:nvSpPr>
            <p:spPr bwMode="auto">
              <a:xfrm>
                <a:off x="6145" y="6853"/>
                <a:ext cx="411" cy="120"/>
              </a:xfrm>
              <a:custGeom>
                <a:avLst/>
                <a:gdLst>
                  <a:gd name="T0" fmla="*/ 5 w 1646"/>
                  <a:gd name="T1" fmla="*/ 78 h 480"/>
                  <a:gd name="T2" fmla="*/ 0 w 1646"/>
                  <a:gd name="T3" fmla="*/ 106 h 480"/>
                  <a:gd name="T4" fmla="*/ 17 w 1646"/>
                  <a:gd name="T5" fmla="*/ 108 h 480"/>
                  <a:gd name="T6" fmla="*/ 24 w 1646"/>
                  <a:gd name="T7" fmla="*/ 105 h 480"/>
                  <a:gd name="T8" fmla="*/ 24 w 1646"/>
                  <a:gd name="T9" fmla="*/ 101 h 480"/>
                  <a:gd name="T10" fmla="*/ 26 w 1646"/>
                  <a:gd name="T11" fmla="*/ 100 h 480"/>
                  <a:gd name="T12" fmla="*/ 37 w 1646"/>
                  <a:gd name="T13" fmla="*/ 105 h 480"/>
                  <a:gd name="T14" fmla="*/ 54 w 1646"/>
                  <a:gd name="T15" fmla="*/ 111 h 480"/>
                  <a:gd name="T16" fmla="*/ 78 w 1646"/>
                  <a:gd name="T17" fmla="*/ 117 h 480"/>
                  <a:gd name="T18" fmla="*/ 106 w 1646"/>
                  <a:gd name="T19" fmla="*/ 120 h 480"/>
                  <a:gd name="T20" fmla="*/ 122 w 1646"/>
                  <a:gd name="T21" fmla="*/ 120 h 480"/>
                  <a:gd name="T22" fmla="*/ 139 w 1646"/>
                  <a:gd name="T23" fmla="*/ 118 h 480"/>
                  <a:gd name="T24" fmla="*/ 158 w 1646"/>
                  <a:gd name="T25" fmla="*/ 115 h 480"/>
                  <a:gd name="T26" fmla="*/ 177 w 1646"/>
                  <a:gd name="T27" fmla="*/ 109 h 480"/>
                  <a:gd name="T28" fmla="*/ 195 w 1646"/>
                  <a:gd name="T29" fmla="*/ 101 h 480"/>
                  <a:gd name="T30" fmla="*/ 210 w 1646"/>
                  <a:gd name="T31" fmla="*/ 92 h 480"/>
                  <a:gd name="T32" fmla="*/ 222 w 1646"/>
                  <a:gd name="T33" fmla="*/ 81 h 480"/>
                  <a:gd name="T34" fmla="*/ 233 w 1646"/>
                  <a:gd name="T35" fmla="*/ 70 h 480"/>
                  <a:gd name="T36" fmla="*/ 255 w 1646"/>
                  <a:gd name="T37" fmla="*/ 40 h 480"/>
                  <a:gd name="T38" fmla="*/ 268 w 1646"/>
                  <a:gd name="T39" fmla="*/ 25 h 480"/>
                  <a:gd name="T40" fmla="*/ 274 w 1646"/>
                  <a:gd name="T41" fmla="*/ 20 h 480"/>
                  <a:gd name="T42" fmla="*/ 281 w 1646"/>
                  <a:gd name="T43" fmla="*/ 20 h 480"/>
                  <a:gd name="T44" fmla="*/ 290 w 1646"/>
                  <a:gd name="T45" fmla="*/ 22 h 480"/>
                  <a:gd name="T46" fmla="*/ 312 w 1646"/>
                  <a:gd name="T47" fmla="*/ 30 h 480"/>
                  <a:gd name="T48" fmla="*/ 344 w 1646"/>
                  <a:gd name="T49" fmla="*/ 46 h 480"/>
                  <a:gd name="T50" fmla="*/ 394 w 1646"/>
                  <a:gd name="T51" fmla="*/ 72 h 480"/>
                  <a:gd name="T52" fmla="*/ 409 w 1646"/>
                  <a:gd name="T53" fmla="*/ 81 h 480"/>
                  <a:gd name="T54" fmla="*/ 387 w 1646"/>
                  <a:gd name="T55" fmla="*/ 66 h 480"/>
                  <a:gd name="T56" fmla="*/ 354 w 1646"/>
                  <a:gd name="T57" fmla="*/ 43 h 480"/>
                  <a:gd name="T58" fmla="*/ 327 w 1646"/>
                  <a:gd name="T59" fmla="*/ 20 h 480"/>
                  <a:gd name="T60" fmla="*/ 314 w 1646"/>
                  <a:gd name="T61" fmla="*/ 10 h 480"/>
                  <a:gd name="T62" fmla="*/ 301 w 1646"/>
                  <a:gd name="T63" fmla="*/ 3 h 480"/>
                  <a:gd name="T64" fmla="*/ 289 w 1646"/>
                  <a:gd name="T65" fmla="*/ 0 h 480"/>
                  <a:gd name="T66" fmla="*/ 282 w 1646"/>
                  <a:gd name="T67" fmla="*/ 0 h 480"/>
                  <a:gd name="T68" fmla="*/ 274 w 1646"/>
                  <a:gd name="T69" fmla="*/ 2 h 480"/>
                  <a:gd name="T70" fmla="*/ 259 w 1646"/>
                  <a:gd name="T71" fmla="*/ 9 h 480"/>
                  <a:gd name="T72" fmla="*/ 229 w 1646"/>
                  <a:gd name="T73" fmla="*/ 28 h 480"/>
                  <a:gd name="T74" fmla="*/ 175 w 1646"/>
                  <a:gd name="T75" fmla="*/ 66 h 480"/>
                  <a:gd name="T76" fmla="*/ 134 w 1646"/>
                  <a:gd name="T77" fmla="*/ 93 h 480"/>
                  <a:gd name="T78" fmla="*/ 121 w 1646"/>
                  <a:gd name="T79" fmla="*/ 99 h 480"/>
                  <a:gd name="T80" fmla="*/ 108 w 1646"/>
                  <a:gd name="T81" fmla="*/ 103 h 480"/>
                  <a:gd name="T82" fmla="*/ 95 w 1646"/>
                  <a:gd name="T83" fmla="*/ 104 h 480"/>
                  <a:gd name="T84" fmla="*/ 83 w 1646"/>
                  <a:gd name="T85" fmla="*/ 104 h 480"/>
                  <a:gd name="T86" fmla="*/ 71 w 1646"/>
                  <a:gd name="T87" fmla="*/ 101 h 480"/>
                  <a:gd name="T88" fmla="*/ 50 w 1646"/>
                  <a:gd name="T89" fmla="*/ 94 h 480"/>
                  <a:gd name="T90" fmla="*/ 34 w 1646"/>
                  <a:gd name="T91" fmla="*/ 85 h 480"/>
                  <a:gd name="T92" fmla="*/ 22 w 1646"/>
                  <a:gd name="T93" fmla="*/ 76 h 480"/>
                  <a:gd name="T94" fmla="*/ 14 w 1646"/>
                  <a:gd name="T95" fmla="*/ 72 h 480"/>
                  <a:gd name="T96" fmla="*/ 8 w 1646"/>
                  <a:gd name="T97" fmla="*/ 70 h 4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6"/>
                  <a:gd name="T148" fmla="*/ 0 h 480"/>
                  <a:gd name="T149" fmla="*/ 1646 w 1646"/>
                  <a:gd name="T150" fmla="*/ 480 h 4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6" h="480">
                    <a:moveTo>
                      <a:pt x="25" y="281"/>
                    </a:moveTo>
                    <a:lnTo>
                      <a:pt x="25" y="284"/>
                    </a:lnTo>
                    <a:lnTo>
                      <a:pt x="22" y="312"/>
                    </a:lnTo>
                    <a:lnTo>
                      <a:pt x="16" y="346"/>
                    </a:lnTo>
                    <a:lnTo>
                      <a:pt x="8" y="383"/>
                    </a:lnTo>
                    <a:lnTo>
                      <a:pt x="0" y="425"/>
                    </a:lnTo>
                    <a:lnTo>
                      <a:pt x="29" y="429"/>
                    </a:lnTo>
                    <a:lnTo>
                      <a:pt x="52" y="430"/>
                    </a:lnTo>
                    <a:lnTo>
                      <a:pt x="70" y="430"/>
                    </a:lnTo>
                    <a:lnTo>
                      <a:pt x="83" y="428"/>
                    </a:lnTo>
                    <a:lnTo>
                      <a:pt x="91" y="425"/>
                    </a:lnTo>
                    <a:lnTo>
                      <a:pt x="97" y="421"/>
                    </a:lnTo>
                    <a:lnTo>
                      <a:pt x="99" y="417"/>
                    </a:lnTo>
                    <a:lnTo>
                      <a:pt x="99" y="412"/>
                    </a:lnTo>
                    <a:lnTo>
                      <a:pt x="98" y="404"/>
                    </a:lnTo>
                    <a:lnTo>
                      <a:pt x="98" y="400"/>
                    </a:lnTo>
                    <a:lnTo>
                      <a:pt x="102" y="400"/>
                    </a:lnTo>
                    <a:lnTo>
                      <a:pt x="106" y="401"/>
                    </a:lnTo>
                    <a:lnTo>
                      <a:pt x="116" y="404"/>
                    </a:lnTo>
                    <a:lnTo>
                      <a:pt x="130" y="411"/>
                    </a:lnTo>
                    <a:lnTo>
                      <a:pt x="147" y="418"/>
                    </a:lnTo>
                    <a:lnTo>
                      <a:pt x="169" y="428"/>
                    </a:lnTo>
                    <a:lnTo>
                      <a:pt x="192" y="436"/>
                    </a:lnTo>
                    <a:lnTo>
                      <a:pt x="218" y="445"/>
                    </a:lnTo>
                    <a:lnTo>
                      <a:pt x="246" y="453"/>
                    </a:lnTo>
                    <a:lnTo>
                      <a:pt x="278" y="461"/>
                    </a:lnTo>
                    <a:lnTo>
                      <a:pt x="312" y="468"/>
                    </a:lnTo>
                    <a:lnTo>
                      <a:pt x="347" y="474"/>
                    </a:lnTo>
                    <a:lnTo>
                      <a:pt x="386" y="478"/>
                    </a:lnTo>
                    <a:lnTo>
                      <a:pt x="426" y="480"/>
                    </a:lnTo>
                    <a:lnTo>
                      <a:pt x="447" y="480"/>
                    </a:lnTo>
                    <a:lnTo>
                      <a:pt x="468" y="480"/>
                    </a:lnTo>
                    <a:lnTo>
                      <a:pt x="490" y="479"/>
                    </a:lnTo>
                    <a:lnTo>
                      <a:pt x="512" y="478"/>
                    </a:lnTo>
                    <a:lnTo>
                      <a:pt x="535" y="475"/>
                    </a:lnTo>
                    <a:lnTo>
                      <a:pt x="558" y="472"/>
                    </a:lnTo>
                    <a:lnTo>
                      <a:pt x="582" y="468"/>
                    </a:lnTo>
                    <a:lnTo>
                      <a:pt x="606" y="464"/>
                    </a:lnTo>
                    <a:lnTo>
                      <a:pt x="631" y="458"/>
                    </a:lnTo>
                    <a:lnTo>
                      <a:pt x="655" y="452"/>
                    </a:lnTo>
                    <a:lnTo>
                      <a:pt x="681" y="444"/>
                    </a:lnTo>
                    <a:lnTo>
                      <a:pt x="707" y="436"/>
                    </a:lnTo>
                    <a:lnTo>
                      <a:pt x="733" y="426"/>
                    </a:lnTo>
                    <a:lnTo>
                      <a:pt x="756" y="416"/>
                    </a:lnTo>
                    <a:lnTo>
                      <a:pt x="780" y="405"/>
                    </a:lnTo>
                    <a:lnTo>
                      <a:pt x="801" y="393"/>
                    </a:lnTo>
                    <a:lnTo>
                      <a:pt x="821" y="380"/>
                    </a:lnTo>
                    <a:lnTo>
                      <a:pt x="840" y="367"/>
                    </a:lnTo>
                    <a:lnTo>
                      <a:pt x="858" y="353"/>
                    </a:lnTo>
                    <a:lnTo>
                      <a:pt x="875" y="339"/>
                    </a:lnTo>
                    <a:lnTo>
                      <a:pt x="891" y="324"/>
                    </a:lnTo>
                    <a:lnTo>
                      <a:pt x="906" y="309"/>
                    </a:lnTo>
                    <a:lnTo>
                      <a:pt x="921" y="294"/>
                    </a:lnTo>
                    <a:lnTo>
                      <a:pt x="935" y="278"/>
                    </a:lnTo>
                    <a:lnTo>
                      <a:pt x="959" y="247"/>
                    </a:lnTo>
                    <a:lnTo>
                      <a:pt x="982" y="217"/>
                    </a:lnTo>
                    <a:lnTo>
                      <a:pt x="1021" y="161"/>
                    </a:lnTo>
                    <a:lnTo>
                      <a:pt x="1055" y="115"/>
                    </a:lnTo>
                    <a:lnTo>
                      <a:pt x="1064" y="107"/>
                    </a:lnTo>
                    <a:lnTo>
                      <a:pt x="1072" y="99"/>
                    </a:lnTo>
                    <a:lnTo>
                      <a:pt x="1080" y="92"/>
                    </a:lnTo>
                    <a:lnTo>
                      <a:pt x="1088" y="86"/>
                    </a:lnTo>
                    <a:lnTo>
                      <a:pt x="1097" y="81"/>
                    </a:lnTo>
                    <a:lnTo>
                      <a:pt x="1106" y="79"/>
                    </a:lnTo>
                    <a:lnTo>
                      <a:pt x="1115" y="78"/>
                    </a:lnTo>
                    <a:lnTo>
                      <a:pt x="1124" y="78"/>
                    </a:lnTo>
                    <a:lnTo>
                      <a:pt x="1134" y="80"/>
                    </a:lnTo>
                    <a:lnTo>
                      <a:pt x="1147" y="82"/>
                    </a:lnTo>
                    <a:lnTo>
                      <a:pt x="1160" y="87"/>
                    </a:lnTo>
                    <a:lnTo>
                      <a:pt x="1175" y="92"/>
                    </a:lnTo>
                    <a:lnTo>
                      <a:pt x="1209" y="106"/>
                    </a:lnTo>
                    <a:lnTo>
                      <a:pt x="1248" y="122"/>
                    </a:lnTo>
                    <a:lnTo>
                      <a:pt x="1290" y="141"/>
                    </a:lnTo>
                    <a:lnTo>
                      <a:pt x="1333" y="162"/>
                    </a:lnTo>
                    <a:lnTo>
                      <a:pt x="1378" y="184"/>
                    </a:lnTo>
                    <a:lnTo>
                      <a:pt x="1423" y="207"/>
                    </a:lnTo>
                    <a:lnTo>
                      <a:pt x="1507" y="250"/>
                    </a:lnTo>
                    <a:lnTo>
                      <a:pt x="1577" y="289"/>
                    </a:lnTo>
                    <a:lnTo>
                      <a:pt x="1627" y="316"/>
                    </a:lnTo>
                    <a:lnTo>
                      <a:pt x="1646" y="326"/>
                    </a:lnTo>
                    <a:lnTo>
                      <a:pt x="1637" y="322"/>
                    </a:lnTo>
                    <a:lnTo>
                      <a:pt x="1617" y="309"/>
                    </a:lnTo>
                    <a:lnTo>
                      <a:pt x="1587" y="288"/>
                    </a:lnTo>
                    <a:lnTo>
                      <a:pt x="1549" y="263"/>
                    </a:lnTo>
                    <a:lnTo>
                      <a:pt x="1507" y="234"/>
                    </a:lnTo>
                    <a:lnTo>
                      <a:pt x="1463" y="203"/>
                    </a:lnTo>
                    <a:lnTo>
                      <a:pt x="1419" y="171"/>
                    </a:lnTo>
                    <a:lnTo>
                      <a:pt x="1380" y="141"/>
                    </a:lnTo>
                    <a:lnTo>
                      <a:pt x="1344" y="110"/>
                    </a:lnTo>
                    <a:lnTo>
                      <a:pt x="1309" y="81"/>
                    </a:lnTo>
                    <a:lnTo>
                      <a:pt x="1291" y="67"/>
                    </a:lnTo>
                    <a:lnTo>
                      <a:pt x="1275" y="53"/>
                    </a:lnTo>
                    <a:lnTo>
                      <a:pt x="1257" y="41"/>
                    </a:lnTo>
                    <a:lnTo>
                      <a:pt x="1240" y="30"/>
                    </a:lnTo>
                    <a:lnTo>
                      <a:pt x="1222" y="20"/>
                    </a:lnTo>
                    <a:lnTo>
                      <a:pt x="1204" y="11"/>
                    </a:lnTo>
                    <a:lnTo>
                      <a:pt x="1186" y="6"/>
                    </a:lnTo>
                    <a:lnTo>
                      <a:pt x="1168" y="1"/>
                    </a:lnTo>
                    <a:lnTo>
                      <a:pt x="1158" y="1"/>
                    </a:lnTo>
                    <a:lnTo>
                      <a:pt x="1148" y="0"/>
                    </a:lnTo>
                    <a:lnTo>
                      <a:pt x="1139" y="0"/>
                    </a:lnTo>
                    <a:lnTo>
                      <a:pt x="1128" y="1"/>
                    </a:lnTo>
                    <a:lnTo>
                      <a:pt x="1118" y="3"/>
                    </a:lnTo>
                    <a:lnTo>
                      <a:pt x="1107" y="6"/>
                    </a:lnTo>
                    <a:lnTo>
                      <a:pt x="1097" y="8"/>
                    </a:lnTo>
                    <a:lnTo>
                      <a:pt x="1086" y="13"/>
                    </a:lnTo>
                    <a:lnTo>
                      <a:pt x="1063" y="23"/>
                    </a:lnTo>
                    <a:lnTo>
                      <a:pt x="1038" y="36"/>
                    </a:lnTo>
                    <a:lnTo>
                      <a:pt x="1010" y="52"/>
                    </a:lnTo>
                    <a:lnTo>
                      <a:pt x="980" y="70"/>
                    </a:lnTo>
                    <a:lnTo>
                      <a:pt x="917" y="112"/>
                    </a:lnTo>
                    <a:lnTo>
                      <a:pt x="848" y="159"/>
                    </a:lnTo>
                    <a:lnTo>
                      <a:pt x="776" y="211"/>
                    </a:lnTo>
                    <a:lnTo>
                      <a:pt x="702" y="262"/>
                    </a:lnTo>
                    <a:lnTo>
                      <a:pt x="628" y="313"/>
                    </a:lnTo>
                    <a:lnTo>
                      <a:pt x="556" y="360"/>
                    </a:lnTo>
                    <a:lnTo>
                      <a:pt x="538" y="372"/>
                    </a:lnTo>
                    <a:lnTo>
                      <a:pt x="521" y="381"/>
                    </a:lnTo>
                    <a:lnTo>
                      <a:pt x="503" y="388"/>
                    </a:lnTo>
                    <a:lnTo>
                      <a:pt x="485" y="395"/>
                    </a:lnTo>
                    <a:lnTo>
                      <a:pt x="468" y="401"/>
                    </a:lnTo>
                    <a:lnTo>
                      <a:pt x="450" y="405"/>
                    </a:lnTo>
                    <a:lnTo>
                      <a:pt x="433" y="410"/>
                    </a:lnTo>
                    <a:lnTo>
                      <a:pt x="415" y="412"/>
                    </a:lnTo>
                    <a:lnTo>
                      <a:pt x="399" y="415"/>
                    </a:lnTo>
                    <a:lnTo>
                      <a:pt x="381" y="415"/>
                    </a:lnTo>
                    <a:lnTo>
                      <a:pt x="365" y="415"/>
                    </a:lnTo>
                    <a:lnTo>
                      <a:pt x="348" y="415"/>
                    </a:lnTo>
                    <a:lnTo>
                      <a:pt x="333" y="414"/>
                    </a:lnTo>
                    <a:lnTo>
                      <a:pt x="316" y="411"/>
                    </a:lnTo>
                    <a:lnTo>
                      <a:pt x="301" y="409"/>
                    </a:lnTo>
                    <a:lnTo>
                      <a:pt x="286" y="405"/>
                    </a:lnTo>
                    <a:lnTo>
                      <a:pt x="257" y="397"/>
                    </a:lnTo>
                    <a:lnTo>
                      <a:pt x="228" y="388"/>
                    </a:lnTo>
                    <a:lnTo>
                      <a:pt x="201" y="376"/>
                    </a:lnTo>
                    <a:lnTo>
                      <a:pt x="177" y="365"/>
                    </a:lnTo>
                    <a:lnTo>
                      <a:pt x="155" y="352"/>
                    </a:lnTo>
                    <a:lnTo>
                      <a:pt x="135" y="339"/>
                    </a:lnTo>
                    <a:lnTo>
                      <a:pt x="117" y="326"/>
                    </a:lnTo>
                    <a:lnTo>
                      <a:pt x="101" y="313"/>
                    </a:lnTo>
                    <a:lnTo>
                      <a:pt x="89" y="304"/>
                    </a:lnTo>
                    <a:lnTo>
                      <a:pt x="77" y="297"/>
                    </a:lnTo>
                    <a:lnTo>
                      <a:pt x="68" y="291"/>
                    </a:lnTo>
                    <a:lnTo>
                      <a:pt x="57" y="287"/>
                    </a:lnTo>
                    <a:lnTo>
                      <a:pt x="49" y="283"/>
                    </a:lnTo>
                    <a:lnTo>
                      <a:pt x="41" y="282"/>
                    </a:lnTo>
                    <a:lnTo>
                      <a:pt x="33" y="281"/>
                    </a:lnTo>
                    <a:lnTo>
                      <a:pt x="25" y="281"/>
                    </a:lnTo>
                    <a:close/>
                  </a:path>
                </a:pathLst>
              </a:custGeom>
              <a:solidFill>
                <a:srgbClr val="969696"/>
              </a:solidFill>
              <a:ln w="9525">
                <a:noFill/>
                <a:round/>
                <a:headEnd/>
                <a:tailEnd/>
              </a:ln>
            </p:spPr>
            <p:txBody>
              <a:bodyPr/>
              <a:lstStyle/>
              <a:p>
                <a:endParaRPr lang="fr-FR"/>
              </a:p>
            </p:txBody>
          </p:sp>
          <p:sp>
            <p:nvSpPr>
              <p:cNvPr id="9272" name="Freeform 512"/>
              <p:cNvSpPr>
                <a:spLocks noChangeAspect="1"/>
              </p:cNvSpPr>
              <p:nvPr/>
            </p:nvSpPr>
            <p:spPr bwMode="auto">
              <a:xfrm>
                <a:off x="6067" y="5862"/>
                <a:ext cx="384" cy="1065"/>
              </a:xfrm>
              <a:custGeom>
                <a:avLst/>
                <a:gdLst>
                  <a:gd name="T0" fmla="*/ 1 w 1535"/>
                  <a:gd name="T1" fmla="*/ 41 h 4258"/>
                  <a:gd name="T2" fmla="*/ 0 w 1535"/>
                  <a:gd name="T3" fmla="*/ 151 h 4258"/>
                  <a:gd name="T4" fmla="*/ 0 w 1535"/>
                  <a:gd name="T5" fmla="*/ 249 h 4258"/>
                  <a:gd name="T6" fmla="*/ 3 w 1535"/>
                  <a:gd name="T7" fmla="*/ 312 h 4258"/>
                  <a:gd name="T8" fmla="*/ 9 w 1535"/>
                  <a:gd name="T9" fmla="*/ 373 h 4258"/>
                  <a:gd name="T10" fmla="*/ 19 w 1535"/>
                  <a:gd name="T11" fmla="*/ 414 h 4258"/>
                  <a:gd name="T12" fmla="*/ 28 w 1535"/>
                  <a:gd name="T13" fmla="*/ 440 h 4258"/>
                  <a:gd name="T14" fmla="*/ 43 w 1535"/>
                  <a:gd name="T15" fmla="*/ 474 h 4258"/>
                  <a:gd name="T16" fmla="*/ 59 w 1535"/>
                  <a:gd name="T17" fmla="*/ 517 h 4258"/>
                  <a:gd name="T18" fmla="*/ 70 w 1535"/>
                  <a:gd name="T19" fmla="*/ 555 h 4258"/>
                  <a:gd name="T20" fmla="*/ 75 w 1535"/>
                  <a:gd name="T21" fmla="*/ 584 h 4258"/>
                  <a:gd name="T22" fmla="*/ 77 w 1535"/>
                  <a:gd name="T23" fmla="*/ 612 h 4258"/>
                  <a:gd name="T24" fmla="*/ 87 w 1535"/>
                  <a:gd name="T25" fmla="*/ 675 h 4258"/>
                  <a:gd name="T26" fmla="*/ 100 w 1535"/>
                  <a:gd name="T27" fmla="*/ 758 h 4258"/>
                  <a:gd name="T28" fmla="*/ 109 w 1535"/>
                  <a:gd name="T29" fmla="*/ 835 h 4258"/>
                  <a:gd name="T30" fmla="*/ 111 w 1535"/>
                  <a:gd name="T31" fmla="*/ 909 h 4258"/>
                  <a:gd name="T32" fmla="*/ 109 w 1535"/>
                  <a:gd name="T33" fmla="*/ 985 h 4258"/>
                  <a:gd name="T34" fmla="*/ 106 w 1535"/>
                  <a:gd name="T35" fmla="*/ 1006 h 4258"/>
                  <a:gd name="T36" fmla="*/ 99 w 1535"/>
                  <a:gd name="T37" fmla="*/ 1020 h 4258"/>
                  <a:gd name="T38" fmla="*/ 106 w 1535"/>
                  <a:gd name="T39" fmla="*/ 1033 h 4258"/>
                  <a:gd name="T40" fmla="*/ 116 w 1535"/>
                  <a:gd name="T41" fmla="*/ 1045 h 4258"/>
                  <a:gd name="T42" fmla="*/ 130 w 1535"/>
                  <a:gd name="T43" fmla="*/ 1055 h 4258"/>
                  <a:gd name="T44" fmla="*/ 150 w 1535"/>
                  <a:gd name="T45" fmla="*/ 1062 h 4258"/>
                  <a:gd name="T46" fmla="*/ 170 w 1535"/>
                  <a:gd name="T47" fmla="*/ 1065 h 4258"/>
                  <a:gd name="T48" fmla="*/ 190 w 1535"/>
                  <a:gd name="T49" fmla="*/ 1063 h 4258"/>
                  <a:gd name="T50" fmla="*/ 209 w 1535"/>
                  <a:gd name="T51" fmla="*/ 1059 h 4258"/>
                  <a:gd name="T52" fmla="*/ 226 w 1535"/>
                  <a:gd name="T53" fmla="*/ 1051 h 4258"/>
                  <a:gd name="T54" fmla="*/ 258 w 1535"/>
                  <a:gd name="T55" fmla="*/ 1032 h 4258"/>
                  <a:gd name="T56" fmla="*/ 297 w 1535"/>
                  <a:gd name="T57" fmla="*/ 1003 h 4258"/>
                  <a:gd name="T58" fmla="*/ 321 w 1535"/>
                  <a:gd name="T59" fmla="*/ 992 h 4258"/>
                  <a:gd name="T60" fmla="*/ 361 w 1535"/>
                  <a:gd name="T61" fmla="*/ 980 h 4258"/>
                  <a:gd name="T62" fmla="*/ 361 w 1535"/>
                  <a:gd name="T63" fmla="*/ 968 h 4258"/>
                  <a:gd name="T64" fmla="*/ 349 w 1535"/>
                  <a:gd name="T65" fmla="*/ 959 h 4258"/>
                  <a:gd name="T66" fmla="*/ 338 w 1535"/>
                  <a:gd name="T67" fmla="*/ 932 h 4258"/>
                  <a:gd name="T68" fmla="*/ 332 w 1535"/>
                  <a:gd name="T69" fmla="*/ 902 h 4258"/>
                  <a:gd name="T70" fmla="*/ 328 w 1535"/>
                  <a:gd name="T71" fmla="*/ 840 h 4258"/>
                  <a:gd name="T72" fmla="*/ 326 w 1535"/>
                  <a:gd name="T73" fmla="*/ 758 h 4258"/>
                  <a:gd name="T74" fmla="*/ 330 w 1535"/>
                  <a:gd name="T75" fmla="*/ 726 h 4258"/>
                  <a:gd name="T76" fmla="*/ 337 w 1535"/>
                  <a:gd name="T77" fmla="*/ 692 h 4258"/>
                  <a:gd name="T78" fmla="*/ 341 w 1535"/>
                  <a:gd name="T79" fmla="*/ 659 h 4258"/>
                  <a:gd name="T80" fmla="*/ 342 w 1535"/>
                  <a:gd name="T81" fmla="*/ 607 h 4258"/>
                  <a:gd name="T82" fmla="*/ 351 w 1535"/>
                  <a:gd name="T83" fmla="*/ 495 h 4258"/>
                  <a:gd name="T84" fmla="*/ 360 w 1535"/>
                  <a:gd name="T85" fmla="*/ 359 h 4258"/>
                  <a:gd name="T86" fmla="*/ 365 w 1535"/>
                  <a:gd name="T87" fmla="*/ 248 h 4258"/>
                  <a:gd name="T88" fmla="*/ 364 w 1535"/>
                  <a:gd name="T89" fmla="*/ 217 h 4258"/>
                  <a:gd name="T90" fmla="*/ 357 w 1535"/>
                  <a:gd name="T91" fmla="*/ 188 h 4258"/>
                  <a:gd name="T92" fmla="*/ 350 w 1535"/>
                  <a:gd name="T93" fmla="*/ 171 h 4258"/>
                  <a:gd name="T94" fmla="*/ 340 w 1535"/>
                  <a:gd name="T95" fmla="*/ 155 h 4258"/>
                  <a:gd name="T96" fmla="*/ 331 w 1535"/>
                  <a:gd name="T97" fmla="*/ 129 h 4258"/>
                  <a:gd name="T98" fmla="*/ 323 w 1535"/>
                  <a:gd name="T99" fmla="*/ 74 h 4258"/>
                  <a:gd name="T100" fmla="*/ 321 w 1535"/>
                  <a:gd name="T101" fmla="*/ 47 h 4258"/>
                  <a:gd name="T102" fmla="*/ 319 w 1535"/>
                  <a:gd name="T103" fmla="*/ 28 h 4258"/>
                  <a:gd name="T104" fmla="*/ 313 w 1535"/>
                  <a:gd name="T105" fmla="*/ 13 h 4258"/>
                  <a:gd name="T106" fmla="*/ 295 w 1535"/>
                  <a:gd name="T107" fmla="*/ 18 h 4258"/>
                  <a:gd name="T108" fmla="*/ 264 w 1535"/>
                  <a:gd name="T109" fmla="*/ 25 h 4258"/>
                  <a:gd name="T110" fmla="*/ 227 w 1535"/>
                  <a:gd name="T111" fmla="*/ 27 h 4258"/>
                  <a:gd name="T112" fmla="*/ 186 w 1535"/>
                  <a:gd name="T113" fmla="*/ 26 h 4258"/>
                  <a:gd name="T114" fmla="*/ 103 w 1535"/>
                  <a:gd name="T115" fmla="*/ 17 h 4258"/>
                  <a:gd name="T116" fmla="*/ 34 w 1535"/>
                  <a:gd name="T117" fmla="*/ 5 h 42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35"/>
                  <a:gd name="T178" fmla="*/ 0 h 4258"/>
                  <a:gd name="T179" fmla="*/ 1535 w 1535"/>
                  <a:gd name="T180" fmla="*/ 4258 h 42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35" h="4258">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2" y="4091"/>
                    </a:lnTo>
                    <a:lnTo>
                      <a:pt x="408" y="4105"/>
                    </a:lnTo>
                    <a:lnTo>
                      <a:pt x="415" y="4119"/>
                    </a:lnTo>
                    <a:lnTo>
                      <a:pt x="423" y="4132"/>
                    </a:lnTo>
                    <a:lnTo>
                      <a:pt x="432" y="4145"/>
                    </a:lnTo>
                    <a:lnTo>
                      <a:pt x="441" y="4156"/>
                    </a:lnTo>
                    <a:lnTo>
                      <a:pt x="451" y="4168"/>
                    </a:lnTo>
                    <a:lnTo>
                      <a:pt x="463" y="4180"/>
                    </a:lnTo>
                    <a:lnTo>
                      <a:pt x="476" y="4190"/>
                    </a:lnTo>
                    <a:lnTo>
                      <a:pt x="489" y="4201"/>
                    </a:lnTo>
                    <a:lnTo>
                      <a:pt x="504" y="4210"/>
                    </a:lnTo>
                    <a:lnTo>
                      <a:pt x="521" y="4218"/>
                    </a:lnTo>
                    <a:lnTo>
                      <a:pt x="537" y="4226"/>
                    </a:lnTo>
                    <a:lnTo>
                      <a:pt x="557" y="4235"/>
                    </a:lnTo>
                    <a:lnTo>
                      <a:pt x="577" y="4240"/>
                    </a:lnTo>
                    <a:lnTo>
                      <a:pt x="599" y="4246"/>
                    </a:lnTo>
                    <a:lnTo>
                      <a:pt x="620" y="4251"/>
                    </a:lnTo>
                    <a:lnTo>
                      <a:pt x="641" y="4254"/>
                    </a:lnTo>
                    <a:lnTo>
                      <a:pt x="661" y="4257"/>
                    </a:lnTo>
                    <a:lnTo>
                      <a:pt x="681" y="4258"/>
                    </a:lnTo>
                    <a:lnTo>
                      <a:pt x="702" y="4258"/>
                    </a:lnTo>
                    <a:lnTo>
                      <a:pt x="722" y="4257"/>
                    </a:lnTo>
                    <a:lnTo>
                      <a:pt x="741" y="4256"/>
                    </a:lnTo>
                    <a:lnTo>
                      <a:pt x="761" y="4252"/>
                    </a:lnTo>
                    <a:lnTo>
                      <a:pt x="780" y="4249"/>
                    </a:lnTo>
                    <a:lnTo>
                      <a:pt x="799" y="4244"/>
                    </a:lnTo>
                    <a:lnTo>
                      <a:pt x="817" y="4239"/>
                    </a:lnTo>
                    <a:lnTo>
                      <a:pt x="835" y="4233"/>
                    </a:lnTo>
                    <a:lnTo>
                      <a:pt x="854" y="4226"/>
                    </a:lnTo>
                    <a:lnTo>
                      <a:pt x="871" y="4219"/>
                    </a:lnTo>
                    <a:lnTo>
                      <a:pt x="889" y="4212"/>
                    </a:lnTo>
                    <a:lnTo>
                      <a:pt x="905" y="4203"/>
                    </a:lnTo>
                    <a:lnTo>
                      <a:pt x="939" y="4186"/>
                    </a:lnTo>
                    <a:lnTo>
                      <a:pt x="972" y="4167"/>
                    </a:lnTo>
                    <a:lnTo>
                      <a:pt x="1003" y="4146"/>
                    </a:lnTo>
                    <a:lnTo>
                      <a:pt x="1033" y="4125"/>
                    </a:lnTo>
                    <a:lnTo>
                      <a:pt x="1091" y="4081"/>
                    </a:lnTo>
                    <a:lnTo>
                      <a:pt x="1145" y="4039"/>
                    </a:lnTo>
                    <a:lnTo>
                      <a:pt x="1165" y="4025"/>
                    </a:lnTo>
                    <a:lnTo>
                      <a:pt x="1186" y="4011"/>
                    </a:lnTo>
                    <a:lnTo>
                      <a:pt x="1208" y="3998"/>
                    </a:lnTo>
                    <a:lnTo>
                      <a:pt x="1233" y="3986"/>
                    </a:lnTo>
                    <a:lnTo>
                      <a:pt x="1257" y="3976"/>
                    </a:lnTo>
                    <a:lnTo>
                      <a:pt x="1283" y="3965"/>
                    </a:lnTo>
                    <a:lnTo>
                      <a:pt x="1310" y="3956"/>
                    </a:lnTo>
                    <a:lnTo>
                      <a:pt x="1337" y="3947"/>
                    </a:lnTo>
                    <a:lnTo>
                      <a:pt x="1390" y="3931"/>
                    </a:lnTo>
                    <a:lnTo>
                      <a:pt x="1443" y="3920"/>
                    </a:lnTo>
                    <a:lnTo>
                      <a:pt x="1492" y="3909"/>
                    </a:lnTo>
                    <a:lnTo>
                      <a:pt x="1535" y="3902"/>
                    </a:lnTo>
                    <a:lnTo>
                      <a:pt x="1486" y="3884"/>
                    </a:lnTo>
                    <a:lnTo>
                      <a:pt x="1445" y="3870"/>
                    </a:lnTo>
                    <a:lnTo>
                      <a:pt x="1418" y="3861"/>
                    </a:lnTo>
                    <a:lnTo>
                      <a:pt x="1408" y="3858"/>
                    </a:lnTo>
                    <a:lnTo>
                      <a:pt x="1404" y="3852"/>
                    </a:lnTo>
                    <a:lnTo>
                      <a:pt x="1396" y="3836"/>
                    </a:lnTo>
                    <a:lnTo>
                      <a:pt x="1383" y="3809"/>
                    </a:lnTo>
                    <a:lnTo>
                      <a:pt x="1369" y="3773"/>
                    </a:lnTo>
                    <a:lnTo>
                      <a:pt x="1361" y="3751"/>
                    </a:lnTo>
                    <a:lnTo>
                      <a:pt x="1352" y="3726"/>
                    </a:lnTo>
                    <a:lnTo>
                      <a:pt x="1345" y="3699"/>
                    </a:lnTo>
                    <a:lnTo>
                      <a:pt x="1338" y="3670"/>
                    </a:lnTo>
                    <a:lnTo>
                      <a:pt x="1332" y="3639"/>
                    </a:lnTo>
                    <a:lnTo>
                      <a:pt x="1327" y="3606"/>
                    </a:lnTo>
                    <a:lnTo>
                      <a:pt x="1323" y="3570"/>
                    </a:lnTo>
                    <a:lnTo>
                      <a:pt x="1320" y="3533"/>
                    </a:lnTo>
                    <a:lnTo>
                      <a:pt x="1315" y="3450"/>
                    </a:lnTo>
                    <a:lnTo>
                      <a:pt x="1311" y="3360"/>
                    </a:lnTo>
                    <a:lnTo>
                      <a:pt x="1308" y="3269"/>
                    </a:lnTo>
                    <a:lnTo>
                      <a:pt x="1307" y="3180"/>
                    </a:lnTo>
                    <a:lnTo>
                      <a:pt x="1304" y="3099"/>
                    </a:lnTo>
                    <a:lnTo>
                      <a:pt x="1304" y="3030"/>
                    </a:lnTo>
                    <a:lnTo>
                      <a:pt x="1305" y="2979"/>
                    </a:lnTo>
                    <a:lnTo>
                      <a:pt x="1307" y="2950"/>
                    </a:lnTo>
                    <a:lnTo>
                      <a:pt x="1311" y="2930"/>
                    </a:lnTo>
                    <a:lnTo>
                      <a:pt x="1318" y="2901"/>
                    </a:lnTo>
                    <a:lnTo>
                      <a:pt x="1328" y="2864"/>
                    </a:lnTo>
                    <a:lnTo>
                      <a:pt x="1338" y="2819"/>
                    </a:lnTo>
                    <a:lnTo>
                      <a:pt x="1343" y="2793"/>
                    </a:lnTo>
                    <a:lnTo>
                      <a:pt x="1348" y="2765"/>
                    </a:lnTo>
                    <a:lnTo>
                      <a:pt x="1352" y="2736"/>
                    </a:lnTo>
                    <a:lnTo>
                      <a:pt x="1356" y="2704"/>
                    </a:lnTo>
                    <a:lnTo>
                      <a:pt x="1359" y="2670"/>
                    </a:lnTo>
                    <a:lnTo>
                      <a:pt x="1362" y="2634"/>
                    </a:lnTo>
                    <a:lnTo>
                      <a:pt x="1363" y="2596"/>
                    </a:lnTo>
                    <a:lnTo>
                      <a:pt x="1364" y="2556"/>
                    </a:lnTo>
                    <a:lnTo>
                      <a:pt x="1365" y="2503"/>
                    </a:lnTo>
                    <a:lnTo>
                      <a:pt x="1369" y="2428"/>
                    </a:lnTo>
                    <a:lnTo>
                      <a:pt x="1375" y="2336"/>
                    </a:lnTo>
                    <a:lnTo>
                      <a:pt x="1383" y="2228"/>
                    </a:lnTo>
                    <a:lnTo>
                      <a:pt x="1392" y="2108"/>
                    </a:lnTo>
                    <a:lnTo>
                      <a:pt x="1402" y="1979"/>
                    </a:lnTo>
                    <a:lnTo>
                      <a:pt x="1412" y="1844"/>
                    </a:lnTo>
                    <a:lnTo>
                      <a:pt x="1422" y="1707"/>
                    </a:lnTo>
                    <a:lnTo>
                      <a:pt x="1432" y="1568"/>
                    </a:lnTo>
                    <a:lnTo>
                      <a:pt x="1440" y="1434"/>
                    </a:lnTo>
                    <a:lnTo>
                      <a:pt x="1449" y="1306"/>
                    </a:lnTo>
                    <a:lnTo>
                      <a:pt x="1454" y="1188"/>
                    </a:lnTo>
                    <a:lnTo>
                      <a:pt x="1459" y="1082"/>
                    </a:lnTo>
                    <a:lnTo>
                      <a:pt x="1460" y="991"/>
                    </a:lnTo>
                    <a:lnTo>
                      <a:pt x="1460" y="952"/>
                    </a:lnTo>
                    <a:lnTo>
                      <a:pt x="1459" y="920"/>
                    </a:lnTo>
                    <a:lnTo>
                      <a:pt x="1458" y="892"/>
                    </a:lnTo>
                    <a:lnTo>
                      <a:pt x="1454" y="869"/>
                    </a:lnTo>
                    <a:lnTo>
                      <a:pt x="1449" y="833"/>
                    </a:lnTo>
                    <a:lnTo>
                      <a:pt x="1442" y="802"/>
                    </a:lnTo>
                    <a:lnTo>
                      <a:pt x="1435" y="775"/>
                    </a:lnTo>
                    <a:lnTo>
                      <a:pt x="1427" y="752"/>
                    </a:lnTo>
                    <a:lnTo>
                      <a:pt x="1420" y="731"/>
                    </a:lnTo>
                    <a:lnTo>
                      <a:pt x="1413" y="713"/>
                    </a:lnTo>
                    <a:lnTo>
                      <a:pt x="1406" y="698"/>
                    </a:lnTo>
                    <a:lnTo>
                      <a:pt x="1398" y="684"/>
                    </a:lnTo>
                    <a:lnTo>
                      <a:pt x="1384" y="662"/>
                    </a:lnTo>
                    <a:lnTo>
                      <a:pt x="1371" y="641"/>
                    </a:lnTo>
                    <a:lnTo>
                      <a:pt x="1364" y="630"/>
                    </a:lnTo>
                    <a:lnTo>
                      <a:pt x="1358" y="619"/>
                    </a:lnTo>
                    <a:lnTo>
                      <a:pt x="1352" y="607"/>
                    </a:lnTo>
                    <a:lnTo>
                      <a:pt x="1347" y="593"/>
                    </a:lnTo>
                    <a:lnTo>
                      <a:pt x="1336" y="558"/>
                    </a:lnTo>
                    <a:lnTo>
                      <a:pt x="1325" y="515"/>
                    </a:lnTo>
                    <a:lnTo>
                      <a:pt x="1315" y="465"/>
                    </a:lnTo>
                    <a:lnTo>
                      <a:pt x="1305" y="411"/>
                    </a:lnTo>
                    <a:lnTo>
                      <a:pt x="1297" y="354"/>
                    </a:lnTo>
                    <a:lnTo>
                      <a:pt x="1290" y="296"/>
                    </a:lnTo>
                    <a:lnTo>
                      <a:pt x="1288" y="268"/>
                    </a:lnTo>
                    <a:lnTo>
                      <a:pt x="1286" y="240"/>
                    </a:lnTo>
                    <a:lnTo>
                      <a:pt x="1284" y="213"/>
                    </a:lnTo>
                    <a:lnTo>
                      <a:pt x="1284" y="186"/>
                    </a:lnTo>
                    <a:lnTo>
                      <a:pt x="1284" y="168"/>
                    </a:lnTo>
                    <a:lnTo>
                      <a:pt x="1282" y="148"/>
                    </a:lnTo>
                    <a:lnTo>
                      <a:pt x="1278" y="130"/>
                    </a:lnTo>
                    <a:lnTo>
                      <a:pt x="1275" y="113"/>
                    </a:lnTo>
                    <a:lnTo>
                      <a:pt x="1270" y="96"/>
                    </a:lnTo>
                    <a:lnTo>
                      <a:pt x="1266" y="81"/>
                    </a:lnTo>
                    <a:lnTo>
                      <a:pt x="1259" y="65"/>
                    </a:lnTo>
                    <a:lnTo>
                      <a:pt x="1253" y="50"/>
                    </a:lnTo>
                    <a:lnTo>
                      <a:pt x="1236" y="56"/>
                    </a:lnTo>
                    <a:lnTo>
                      <a:pt x="1219" y="60"/>
                    </a:lnTo>
                    <a:lnTo>
                      <a:pt x="1200" y="66"/>
                    </a:lnTo>
                    <a:lnTo>
                      <a:pt x="1181" y="72"/>
                    </a:lnTo>
                    <a:lnTo>
                      <a:pt x="1152" y="81"/>
                    </a:lnTo>
                    <a:lnTo>
                      <a:pt x="1121" y="88"/>
                    </a:lnTo>
                    <a:lnTo>
                      <a:pt x="1090" y="94"/>
                    </a:lnTo>
                    <a:lnTo>
                      <a:pt x="1056" y="99"/>
                    </a:lnTo>
                    <a:lnTo>
                      <a:pt x="1020" y="102"/>
                    </a:lnTo>
                    <a:lnTo>
                      <a:pt x="983" y="105"/>
                    </a:lnTo>
                    <a:lnTo>
                      <a:pt x="945" y="106"/>
                    </a:lnTo>
                    <a:lnTo>
                      <a:pt x="907" y="107"/>
                    </a:lnTo>
                    <a:lnTo>
                      <a:pt x="867" y="107"/>
                    </a:lnTo>
                    <a:lnTo>
                      <a:pt x="827" y="106"/>
                    </a:lnTo>
                    <a:lnTo>
                      <a:pt x="786" y="105"/>
                    </a:lnTo>
                    <a:lnTo>
                      <a:pt x="744" y="102"/>
                    </a:lnTo>
                    <a:lnTo>
                      <a:pt x="660" y="96"/>
                    </a:lnTo>
                    <a:lnTo>
                      <a:pt x="577" y="88"/>
                    </a:lnTo>
                    <a:lnTo>
                      <a:pt x="494" y="78"/>
                    </a:lnTo>
                    <a:lnTo>
                      <a:pt x="413" y="67"/>
                    </a:lnTo>
                    <a:lnTo>
                      <a:pt x="336" y="56"/>
                    </a:lnTo>
                    <a:lnTo>
                      <a:pt x="264" y="43"/>
                    </a:lnTo>
                    <a:lnTo>
                      <a:pt x="197" y="31"/>
                    </a:lnTo>
                    <a:lnTo>
                      <a:pt x="137" y="19"/>
                    </a:lnTo>
                    <a:lnTo>
                      <a:pt x="84" y="9"/>
                    </a:lnTo>
                    <a:lnTo>
                      <a:pt x="42" y="0"/>
                    </a:lnTo>
                    <a:close/>
                  </a:path>
                </a:pathLst>
              </a:custGeom>
              <a:solidFill>
                <a:srgbClr val="969696"/>
              </a:solidFill>
              <a:ln w="9525">
                <a:noFill/>
                <a:round/>
                <a:headEnd/>
                <a:tailEnd/>
              </a:ln>
            </p:spPr>
            <p:txBody>
              <a:bodyPr/>
              <a:lstStyle/>
              <a:p>
                <a:endParaRPr lang="fr-FR"/>
              </a:p>
            </p:txBody>
          </p:sp>
          <p:sp>
            <p:nvSpPr>
              <p:cNvPr id="9273" name="Freeform 513"/>
              <p:cNvSpPr>
                <a:spLocks noChangeAspect="1"/>
              </p:cNvSpPr>
              <p:nvPr/>
            </p:nvSpPr>
            <p:spPr bwMode="auto">
              <a:xfrm>
                <a:off x="6067" y="5862"/>
                <a:ext cx="284" cy="1056"/>
              </a:xfrm>
              <a:custGeom>
                <a:avLst/>
                <a:gdLst>
                  <a:gd name="T0" fmla="*/ 0 w 1135"/>
                  <a:gd name="T1" fmla="*/ 118 h 4223"/>
                  <a:gd name="T2" fmla="*/ 1 w 1135"/>
                  <a:gd name="T3" fmla="*/ 281 h 4223"/>
                  <a:gd name="T4" fmla="*/ 12 w 1135"/>
                  <a:gd name="T5" fmla="*/ 387 h 4223"/>
                  <a:gd name="T6" fmla="*/ 28 w 1135"/>
                  <a:gd name="T7" fmla="*/ 440 h 4223"/>
                  <a:gd name="T8" fmla="*/ 56 w 1135"/>
                  <a:gd name="T9" fmla="*/ 507 h 4223"/>
                  <a:gd name="T10" fmla="*/ 73 w 1135"/>
                  <a:gd name="T11" fmla="*/ 570 h 4223"/>
                  <a:gd name="T12" fmla="*/ 79 w 1135"/>
                  <a:gd name="T13" fmla="*/ 624 h 4223"/>
                  <a:gd name="T14" fmla="*/ 100 w 1135"/>
                  <a:gd name="T15" fmla="*/ 758 h 4223"/>
                  <a:gd name="T16" fmla="*/ 111 w 1135"/>
                  <a:gd name="T17" fmla="*/ 886 h 4223"/>
                  <a:gd name="T18" fmla="*/ 108 w 1135"/>
                  <a:gd name="T19" fmla="*/ 997 h 4223"/>
                  <a:gd name="T20" fmla="*/ 102 w 1135"/>
                  <a:gd name="T21" fmla="*/ 1025 h 4223"/>
                  <a:gd name="T22" fmla="*/ 116 w 1135"/>
                  <a:gd name="T23" fmla="*/ 1045 h 4223"/>
                  <a:gd name="T24" fmla="*/ 136 w 1135"/>
                  <a:gd name="T25" fmla="*/ 1055 h 4223"/>
                  <a:gd name="T26" fmla="*/ 149 w 1135"/>
                  <a:gd name="T27" fmla="*/ 1040 h 4223"/>
                  <a:gd name="T28" fmla="*/ 147 w 1135"/>
                  <a:gd name="T29" fmla="*/ 1008 h 4223"/>
                  <a:gd name="T30" fmla="*/ 156 w 1135"/>
                  <a:gd name="T31" fmla="*/ 987 h 4223"/>
                  <a:gd name="T32" fmla="*/ 170 w 1135"/>
                  <a:gd name="T33" fmla="*/ 986 h 4223"/>
                  <a:gd name="T34" fmla="*/ 190 w 1135"/>
                  <a:gd name="T35" fmla="*/ 1011 h 4223"/>
                  <a:gd name="T36" fmla="*/ 208 w 1135"/>
                  <a:gd name="T37" fmla="*/ 1042 h 4223"/>
                  <a:gd name="T38" fmla="*/ 220 w 1135"/>
                  <a:gd name="T39" fmla="*/ 1044 h 4223"/>
                  <a:gd name="T40" fmla="*/ 243 w 1135"/>
                  <a:gd name="T41" fmla="*/ 1029 h 4223"/>
                  <a:gd name="T42" fmla="*/ 248 w 1135"/>
                  <a:gd name="T43" fmla="*/ 1009 h 4223"/>
                  <a:gd name="T44" fmla="*/ 214 w 1135"/>
                  <a:gd name="T45" fmla="*/ 985 h 4223"/>
                  <a:gd name="T46" fmla="*/ 202 w 1135"/>
                  <a:gd name="T47" fmla="*/ 953 h 4223"/>
                  <a:gd name="T48" fmla="*/ 207 w 1135"/>
                  <a:gd name="T49" fmla="*/ 903 h 4223"/>
                  <a:gd name="T50" fmla="*/ 219 w 1135"/>
                  <a:gd name="T51" fmla="*/ 879 h 4223"/>
                  <a:gd name="T52" fmla="*/ 239 w 1135"/>
                  <a:gd name="T53" fmla="*/ 853 h 4223"/>
                  <a:gd name="T54" fmla="*/ 247 w 1135"/>
                  <a:gd name="T55" fmla="*/ 823 h 4223"/>
                  <a:gd name="T56" fmla="*/ 251 w 1135"/>
                  <a:gd name="T57" fmla="*/ 784 h 4223"/>
                  <a:gd name="T58" fmla="*/ 278 w 1135"/>
                  <a:gd name="T59" fmla="*/ 705 h 4223"/>
                  <a:gd name="T60" fmla="*/ 267 w 1135"/>
                  <a:gd name="T61" fmla="*/ 690 h 4223"/>
                  <a:gd name="T62" fmla="*/ 234 w 1135"/>
                  <a:gd name="T63" fmla="*/ 675 h 4223"/>
                  <a:gd name="T64" fmla="*/ 210 w 1135"/>
                  <a:gd name="T65" fmla="*/ 645 h 4223"/>
                  <a:gd name="T66" fmla="*/ 170 w 1135"/>
                  <a:gd name="T67" fmla="*/ 568 h 4223"/>
                  <a:gd name="T68" fmla="*/ 154 w 1135"/>
                  <a:gd name="T69" fmla="*/ 516 h 4223"/>
                  <a:gd name="T70" fmla="*/ 154 w 1135"/>
                  <a:gd name="T71" fmla="*/ 442 h 4223"/>
                  <a:gd name="T72" fmla="*/ 164 w 1135"/>
                  <a:gd name="T73" fmla="*/ 302 h 4223"/>
                  <a:gd name="T74" fmla="*/ 162 w 1135"/>
                  <a:gd name="T75" fmla="*/ 251 h 4223"/>
                  <a:gd name="T76" fmla="*/ 108 w 1135"/>
                  <a:gd name="T77" fmla="*/ 213 h 4223"/>
                  <a:gd name="T78" fmla="*/ 90 w 1135"/>
                  <a:gd name="T79" fmla="*/ 190 h 4223"/>
                  <a:gd name="T80" fmla="*/ 85 w 1135"/>
                  <a:gd name="T81" fmla="*/ 163 h 4223"/>
                  <a:gd name="T82" fmla="*/ 92 w 1135"/>
                  <a:gd name="T83" fmla="*/ 111 h 4223"/>
                  <a:gd name="T84" fmla="*/ 100 w 1135"/>
                  <a:gd name="T85" fmla="*/ 66 h 4223"/>
                  <a:gd name="T86" fmla="*/ 116 w 1135"/>
                  <a:gd name="T87" fmla="*/ 46 h 4223"/>
                  <a:gd name="T88" fmla="*/ 130 w 1135"/>
                  <a:gd name="T89" fmla="*/ 41 h 4223"/>
                  <a:gd name="T90" fmla="*/ 145 w 1135"/>
                  <a:gd name="T91" fmla="*/ 48 h 4223"/>
                  <a:gd name="T92" fmla="*/ 159 w 1135"/>
                  <a:gd name="T93" fmla="*/ 72 h 4223"/>
                  <a:gd name="T94" fmla="*/ 177 w 1135"/>
                  <a:gd name="T95" fmla="*/ 135 h 4223"/>
                  <a:gd name="T96" fmla="*/ 190 w 1135"/>
                  <a:gd name="T97" fmla="*/ 97 h 4223"/>
                  <a:gd name="T98" fmla="*/ 197 w 1135"/>
                  <a:gd name="T99" fmla="*/ 64 h 4223"/>
                  <a:gd name="T100" fmla="*/ 211 w 1135"/>
                  <a:gd name="T101" fmla="*/ 43 h 4223"/>
                  <a:gd name="T102" fmla="*/ 226 w 1135"/>
                  <a:gd name="T103" fmla="*/ 41 h 4223"/>
                  <a:gd name="T104" fmla="*/ 242 w 1135"/>
                  <a:gd name="T105" fmla="*/ 52 h 4223"/>
                  <a:gd name="T106" fmla="*/ 249 w 1135"/>
                  <a:gd name="T107" fmla="*/ 75 h 4223"/>
                  <a:gd name="T108" fmla="*/ 246 w 1135"/>
                  <a:gd name="T109" fmla="*/ 131 h 4223"/>
                  <a:gd name="T110" fmla="*/ 248 w 1135"/>
                  <a:gd name="T111" fmla="*/ 126 h 4223"/>
                  <a:gd name="T112" fmla="*/ 263 w 1135"/>
                  <a:gd name="T113" fmla="*/ 34 h 4223"/>
                  <a:gd name="T114" fmla="*/ 163 w 1135"/>
                  <a:gd name="T115" fmla="*/ 34 h 4223"/>
                  <a:gd name="T116" fmla="*/ 83 w 1135"/>
                  <a:gd name="T117" fmla="*/ 18 h 4223"/>
                  <a:gd name="T118" fmla="*/ 11 w 1135"/>
                  <a:gd name="T119" fmla="*/ 0 h 42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5"/>
                  <a:gd name="T181" fmla="*/ 0 h 4223"/>
                  <a:gd name="T182" fmla="*/ 1135 w 1135"/>
                  <a:gd name="T183" fmla="*/ 4223 h 42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5" h="4223">
                    <a:moveTo>
                      <a:pt x="42" y="0"/>
                    </a:moveTo>
                    <a:lnTo>
                      <a:pt x="2" y="89"/>
                    </a:lnTo>
                    <a:lnTo>
                      <a:pt x="2" y="109"/>
                    </a:lnTo>
                    <a:lnTo>
                      <a:pt x="2" y="163"/>
                    </a:lnTo>
                    <a:lnTo>
                      <a:pt x="1" y="247"/>
                    </a:lnTo>
                    <a:lnTo>
                      <a:pt x="1" y="352"/>
                    </a:lnTo>
                    <a:lnTo>
                      <a:pt x="1" y="472"/>
                    </a:lnTo>
                    <a:lnTo>
                      <a:pt x="0" y="602"/>
                    </a:lnTo>
                    <a:lnTo>
                      <a:pt x="0" y="737"/>
                    </a:lnTo>
                    <a:lnTo>
                      <a:pt x="0" y="867"/>
                    </a:lnTo>
                    <a:lnTo>
                      <a:pt x="0" y="931"/>
                    </a:lnTo>
                    <a:lnTo>
                      <a:pt x="1" y="995"/>
                    </a:lnTo>
                    <a:lnTo>
                      <a:pt x="2" y="1058"/>
                    </a:lnTo>
                    <a:lnTo>
                      <a:pt x="3" y="1122"/>
                    </a:lnTo>
                    <a:lnTo>
                      <a:pt x="7" y="1185"/>
                    </a:lnTo>
                    <a:lnTo>
                      <a:pt x="10" y="1248"/>
                    </a:lnTo>
                    <a:lnTo>
                      <a:pt x="15" y="1310"/>
                    </a:lnTo>
                    <a:lnTo>
                      <a:pt x="21" y="1371"/>
                    </a:lnTo>
                    <a:lnTo>
                      <a:pt x="29" y="1430"/>
                    </a:lnTo>
                    <a:lnTo>
                      <a:pt x="37" y="1490"/>
                    </a:lnTo>
                    <a:lnTo>
                      <a:pt x="48" y="1547"/>
                    </a:lnTo>
                    <a:lnTo>
                      <a:pt x="61" y="1602"/>
                    </a:lnTo>
                    <a:lnTo>
                      <a:pt x="68" y="1630"/>
                    </a:lnTo>
                    <a:lnTo>
                      <a:pt x="75" y="1657"/>
                    </a:lnTo>
                    <a:lnTo>
                      <a:pt x="83" y="1682"/>
                    </a:lnTo>
                    <a:lnTo>
                      <a:pt x="91" y="1708"/>
                    </a:lnTo>
                    <a:lnTo>
                      <a:pt x="101" y="1733"/>
                    </a:lnTo>
                    <a:lnTo>
                      <a:pt x="110" y="1758"/>
                    </a:lnTo>
                    <a:lnTo>
                      <a:pt x="121" y="1782"/>
                    </a:lnTo>
                    <a:lnTo>
                      <a:pt x="131" y="1806"/>
                    </a:lnTo>
                    <a:lnTo>
                      <a:pt x="152" y="1851"/>
                    </a:lnTo>
                    <a:lnTo>
                      <a:pt x="172" y="1897"/>
                    </a:lnTo>
                    <a:lnTo>
                      <a:pt x="191" y="1942"/>
                    </a:lnTo>
                    <a:lnTo>
                      <a:pt x="207" y="1985"/>
                    </a:lnTo>
                    <a:lnTo>
                      <a:pt x="223" y="2027"/>
                    </a:lnTo>
                    <a:lnTo>
                      <a:pt x="237" y="2068"/>
                    </a:lnTo>
                    <a:lnTo>
                      <a:pt x="250" y="2108"/>
                    </a:lnTo>
                    <a:lnTo>
                      <a:pt x="260" y="2146"/>
                    </a:lnTo>
                    <a:lnTo>
                      <a:pt x="271" y="2182"/>
                    </a:lnTo>
                    <a:lnTo>
                      <a:pt x="279" y="2217"/>
                    </a:lnTo>
                    <a:lnTo>
                      <a:pt x="286" y="2250"/>
                    </a:lnTo>
                    <a:lnTo>
                      <a:pt x="292" y="2280"/>
                    </a:lnTo>
                    <a:lnTo>
                      <a:pt x="295" y="2308"/>
                    </a:lnTo>
                    <a:lnTo>
                      <a:pt x="299" y="2335"/>
                    </a:lnTo>
                    <a:lnTo>
                      <a:pt x="301" y="2358"/>
                    </a:lnTo>
                    <a:lnTo>
                      <a:pt x="301" y="2379"/>
                    </a:lnTo>
                    <a:lnTo>
                      <a:pt x="304" y="2405"/>
                    </a:lnTo>
                    <a:lnTo>
                      <a:pt x="307" y="2445"/>
                    </a:lnTo>
                    <a:lnTo>
                      <a:pt x="314" y="2496"/>
                    </a:lnTo>
                    <a:lnTo>
                      <a:pt x="324" y="2557"/>
                    </a:lnTo>
                    <a:lnTo>
                      <a:pt x="334" y="2624"/>
                    </a:lnTo>
                    <a:lnTo>
                      <a:pt x="347" y="2700"/>
                    </a:lnTo>
                    <a:lnTo>
                      <a:pt x="359" y="2779"/>
                    </a:lnTo>
                    <a:lnTo>
                      <a:pt x="373" y="2862"/>
                    </a:lnTo>
                    <a:lnTo>
                      <a:pt x="386" y="2947"/>
                    </a:lnTo>
                    <a:lnTo>
                      <a:pt x="399" y="3032"/>
                    </a:lnTo>
                    <a:lnTo>
                      <a:pt x="410" y="3115"/>
                    </a:lnTo>
                    <a:lnTo>
                      <a:pt x="421" y="3194"/>
                    </a:lnTo>
                    <a:lnTo>
                      <a:pt x="430" y="3270"/>
                    </a:lnTo>
                    <a:lnTo>
                      <a:pt x="437" y="3339"/>
                    </a:lnTo>
                    <a:lnTo>
                      <a:pt x="442" y="3400"/>
                    </a:lnTo>
                    <a:lnTo>
                      <a:pt x="443" y="3451"/>
                    </a:lnTo>
                    <a:lnTo>
                      <a:pt x="443" y="3543"/>
                    </a:lnTo>
                    <a:lnTo>
                      <a:pt x="443" y="3633"/>
                    </a:lnTo>
                    <a:lnTo>
                      <a:pt x="442" y="3720"/>
                    </a:lnTo>
                    <a:lnTo>
                      <a:pt x="441" y="3802"/>
                    </a:lnTo>
                    <a:lnTo>
                      <a:pt x="439" y="3874"/>
                    </a:lnTo>
                    <a:lnTo>
                      <a:pt x="436" y="3937"/>
                    </a:lnTo>
                    <a:lnTo>
                      <a:pt x="434" y="3964"/>
                    </a:lnTo>
                    <a:lnTo>
                      <a:pt x="432" y="3986"/>
                    </a:lnTo>
                    <a:lnTo>
                      <a:pt x="428" y="4006"/>
                    </a:lnTo>
                    <a:lnTo>
                      <a:pt x="424" y="4021"/>
                    </a:lnTo>
                    <a:lnTo>
                      <a:pt x="420" y="4037"/>
                    </a:lnTo>
                    <a:lnTo>
                      <a:pt x="413" y="4051"/>
                    </a:lnTo>
                    <a:lnTo>
                      <a:pt x="405" y="4064"/>
                    </a:lnTo>
                    <a:lnTo>
                      <a:pt x="396" y="4077"/>
                    </a:lnTo>
                    <a:lnTo>
                      <a:pt x="406" y="4099"/>
                    </a:lnTo>
                    <a:lnTo>
                      <a:pt x="416" y="4120"/>
                    </a:lnTo>
                    <a:lnTo>
                      <a:pt x="423" y="4131"/>
                    </a:lnTo>
                    <a:lnTo>
                      <a:pt x="429" y="4141"/>
                    </a:lnTo>
                    <a:lnTo>
                      <a:pt x="436" y="4151"/>
                    </a:lnTo>
                    <a:lnTo>
                      <a:pt x="444" y="4160"/>
                    </a:lnTo>
                    <a:lnTo>
                      <a:pt x="453" y="4169"/>
                    </a:lnTo>
                    <a:lnTo>
                      <a:pt x="462" y="4179"/>
                    </a:lnTo>
                    <a:lnTo>
                      <a:pt x="471" y="4187"/>
                    </a:lnTo>
                    <a:lnTo>
                      <a:pt x="482" y="4195"/>
                    </a:lnTo>
                    <a:lnTo>
                      <a:pt x="493" y="4202"/>
                    </a:lnTo>
                    <a:lnTo>
                      <a:pt x="504" y="4210"/>
                    </a:lnTo>
                    <a:lnTo>
                      <a:pt x="517" y="4217"/>
                    </a:lnTo>
                    <a:lnTo>
                      <a:pt x="530" y="4223"/>
                    </a:lnTo>
                    <a:lnTo>
                      <a:pt x="545" y="4218"/>
                    </a:lnTo>
                    <a:lnTo>
                      <a:pt x="557" y="4212"/>
                    </a:lnTo>
                    <a:lnTo>
                      <a:pt x="568" y="4205"/>
                    </a:lnTo>
                    <a:lnTo>
                      <a:pt x="576" y="4197"/>
                    </a:lnTo>
                    <a:lnTo>
                      <a:pt x="583" y="4189"/>
                    </a:lnTo>
                    <a:lnTo>
                      <a:pt x="589" y="4180"/>
                    </a:lnTo>
                    <a:lnTo>
                      <a:pt x="592" y="4169"/>
                    </a:lnTo>
                    <a:lnTo>
                      <a:pt x="595" y="4158"/>
                    </a:lnTo>
                    <a:lnTo>
                      <a:pt x="596" y="4146"/>
                    </a:lnTo>
                    <a:lnTo>
                      <a:pt x="597" y="4133"/>
                    </a:lnTo>
                    <a:lnTo>
                      <a:pt x="597" y="4120"/>
                    </a:lnTo>
                    <a:lnTo>
                      <a:pt x="596" y="4107"/>
                    </a:lnTo>
                    <a:lnTo>
                      <a:pt x="593" y="4078"/>
                    </a:lnTo>
                    <a:lnTo>
                      <a:pt x="590" y="4048"/>
                    </a:lnTo>
                    <a:lnTo>
                      <a:pt x="589" y="4030"/>
                    </a:lnTo>
                    <a:lnTo>
                      <a:pt x="590" y="4015"/>
                    </a:lnTo>
                    <a:lnTo>
                      <a:pt x="592" y="4000"/>
                    </a:lnTo>
                    <a:lnTo>
                      <a:pt x="596" y="3987"/>
                    </a:lnTo>
                    <a:lnTo>
                      <a:pt x="600" y="3975"/>
                    </a:lnTo>
                    <a:lnTo>
                      <a:pt x="606" y="3964"/>
                    </a:lnTo>
                    <a:lnTo>
                      <a:pt x="615" y="3955"/>
                    </a:lnTo>
                    <a:lnTo>
                      <a:pt x="623" y="3947"/>
                    </a:lnTo>
                    <a:lnTo>
                      <a:pt x="632" y="3942"/>
                    </a:lnTo>
                    <a:lnTo>
                      <a:pt x="643" y="3938"/>
                    </a:lnTo>
                    <a:lnTo>
                      <a:pt x="647" y="3938"/>
                    </a:lnTo>
                    <a:lnTo>
                      <a:pt x="653" y="3938"/>
                    </a:lnTo>
                    <a:lnTo>
                      <a:pt x="659" y="3938"/>
                    </a:lnTo>
                    <a:lnTo>
                      <a:pt x="665" y="3940"/>
                    </a:lnTo>
                    <a:lnTo>
                      <a:pt x="678" y="3944"/>
                    </a:lnTo>
                    <a:lnTo>
                      <a:pt x="691" y="3951"/>
                    </a:lnTo>
                    <a:lnTo>
                      <a:pt x="704" y="3962"/>
                    </a:lnTo>
                    <a:lnTo>
                      <a:pt x="717" y="3976"/>
                    </a:lnTo>
                    <a:lnTo>
                      <a:pt x="729" y="3991"/>
                    </a:lnTo>
                    <a:lnTo>
                      <a:pt x="741" y="4008"/>
                    </a:lnTo>
                    <a:lnTo>
                      <a:pt x="752" y="4026"/>
                    </a:lnTo>
                    <a:lnTo>
                      <a:pt x="760" y="4043"/>
                    </a:lnTo>
                    <a:lnTo>
                      <a:pt x="776" y="4078"/>
                    </a:lnTo>
                    <a:lnTo>
                      <a:pt x="792" y="4112"/>
                    </a:lnTo>
                    <a:lnTo>
                      <a:pt x="800" y="4127"/>
                    </a:lnTo>
                    <a:lnTo>
                      <a:pt x="808" y="4141"/>
                    </a:lnTo>
                    <a:lnTo>
                      <a:pt x="817" y="4153"/>
                    </a:lnTo>
                    <a:lnTo>
                      <a:pt x="827" y="4162"/>
                    </a:lnTo>
                    <a:lnTo>
                      <a:pt x="833" y="4166"/>
                    </a:lnTo>
                    <a:lnTo>
                      <a:pt x="839" y="4169"/>
                    </a:lnTo>
                    <a:lnTo>
                      <a:pt x="844" y="4173"/>
                    </a:lnTo>
                    <a:lnTo>
                      <a:pt x="850" y="4174"/>
                    </a:lnTo>
                    <a:lnTo>
                      <a:pt x="857" y="4175"/>
                    </a:lnTo>
                    <a:lnTo>
                      <a:pt x="864" y="4176"/>
                    </a:lnTo>
                    <a:lnTo>
                      <a:pt x="873" y="4175"/>
                    </a:lnTo>
                    <a:lnTo>
                      <a:pt x="881" y="4174"/>
                    </a:lnTo>
                    <a:lnTo>
                      <a:pt x="897" y="4170"/>
                    </a:lnTo>
                    <a:lnTo>
                      <a:pt x="912" y="4163"/>
                    </a:lnTo>
                    <a:lnTo>
                      <a:pt x="927" y="4156"/>
                    </a:lnTo>
                    <a:lnTo>
                      <a:pt x="941" y="4147"/>
                    </a:lnTo>
                    <a:lnTo>
                      <a:pt x="952" y="4137"/>
                    </a:lnTo>
                    <a:lnTo>
                      <a:pt x="964" y="4126"/>
                    </a:lnTo>
                    <a:lnTo>
                      <a:pt x="973" y="4116"/>
                    </a:lnTo>
                    <a:lnTo>
                      <a:pt x="983" y="4104"/>
                    </a:lnTo>
                    <a:lnTo>
                      <a:pt x="998" y="4083"/>
                    </a:lnTo>
                    <a:lnTo>
                      <a:pt x="1009" y="4065"/>
                    </a:lnTo>
                    <a:lnTo>
                      <a:pt x="1015" y="4053"/>
                    </a:lnTo>
                    <a:lnTo>
                      <a:pt x="1017" y="4048"/>
                    </a:lnTo>
                    <a:lnTo>
                      <a:pt x="1011" y="4044"/>
                    </a:lnTo>
                    <a:lnTo>
                      <a:pt x="992" y="4035"/>
                    </a:lnTo>
                    <a:lnTo>
                      <a:pt x="966" y="4020"/>
                    </a:lnTo>
                    <a:lnTo>
                      <a:pt x="935" y="4001"/>
                    </a:lnTo>
                    <a:lnTo>
                      <a:pt x="920" y="3991"/>
                    </a:lnTo>
                    <a:lnTo>
                      <a:pt x="903" y="3978"/>
                    </a:lnTo>
                    <a:lnTo>
                      <a:pt x="887" y="3965"/>
                    </a:lnTo>
                    <a:lnTo>
                      <a:pt x="871" y="3952"/>
                    </a:lnTo>
                    <a:lnTo>
                      <a:pt x="857" y="3938"/>
                    </a:lnTo>
                    <a:lnTo>
                      <a:pt x="844" y="3924"/>
                    </a:lnTo>
                    <a:lnTo>
                      <a:pt x="834" y="3909"/>
                    </a:lnTo>
                    <a:lnTo>
                      <a:pt x="826" y="3894"/>
                    </a:lnTo>
                    <a:lnTo>
                      <a:pt x="820" y="3877"/>
                    </a:lnTo>
                    <a:lnTo>
                      <a:pt x="815" y="3857"/>
                    </a:lnTo>
                    <a:lnTo>
                      <a:pt x="810" y="3835"/>
                    </a:lnTo>
                    <a:lnTo>
                      <a:pt x="808" y="3810"/>
                    </a:lnTo>
                    <a:lnTo>
                      <a:pt x="807" y="3784"/>
                    </a:lnTo>
                    <a:lnTo>
                      <a:pt x="807" y="3756"/>
                    </a:lnTo>
                    <a:lnTo>
                      <a:pt x="808" y="3727"/>
                    </a:lnTo>
                    <a:lnTo>
                      <a:pt x="810" y="3698"/>
                    </a:lnTo>
                    <a:lnTo>
                      <a:pt x="814" y="3669"/>
                    </a:lnTo>
                    <a:lnTo>
                      <a:pt x="820" y="3640"/>
                    </a:lnTo>
                    <a:lnTo>
                      <a:pt x="828" y="3612"/>
                    </a:lnTo>
                    <a:lnTo>
                      <a:pt x="836" y="3585"/>
                    </a:lnTo>
                    <a:lnTo>
                      <a:pt x="842" y="3572"/>
                    </a:lnTo>
                    <a:lnTo>
                      <a:pt x="847" y="3559"/>
                    </a:lnTo>
                    <a:lnTo>
                      <a:pt x="853" y="3548"/>
                    </a:lnTo>
                    <a:lnTo>
                      <a:pt x="860" y="3536"/>
                    </a:lnTo>
                    <a:lnTo>
                      <a:pt x="867" y="3526"/>
                    </a:lnTo>
                    <a:lnTo>
                      <a:pt x="874" y="3515"/>
                    </a:lnTo>
                    <a:lnTo>
                      <a:pt x="882" y="3505"/>
                    </a:lnTo>
                    <a:lnTo>
                      <a:pt x="890" y="3496"/>
                    </a:lnTo>
                    <a:lnTo>
                      <a:pt x="905" y="3479"/>
                    </a:lnTo>
                    <a:lnTo>
                      <a:pt x="921" y="3463"/>
                    </a:lnTo>
                    <a:lnTo>
                      <a:pt x="932" y="3446"/>
                    </a:lnTo>
                    <a:lnTo>
                      <a:pt x="944" y="3430"/>
                    </a:lnTo>
                    <a:lnTo>
                      <a:pt x="954" y="3413"/>
                    </a:lnTo>
                    <a:lnTo>
                      <a:pt x="962" y="3396"/>
                    </a:lnTo>
                    <a:lnTo>
                      <a:pt x="969" y="3380"/>
                    </a:lnTo>
                    <a:lnTo>
                      <a:pt x="973" y="3362"/>
                    </a:lnTo>
                    <a:lnTo>
                      <a:pt x="978" y="3346"/>
                    </a:lnTo>
                    <a:lnTo>
                      <a:pt x="982" y="3329"/>
                    </a:lnTo>
                    <a:lnTo>
                      <a:pt x="985" y="3311"/>
                    </a:lnTo>
                    <a:lnTo>
                      <a:pt x="988" y="3292"/>
                    </a:lnTo>
                    <a:lnTo>
                      <a:pt x="990" y="3255"/>
                    </a:lnTo>
                    <a:lnTo>
                      <a:pt x="990" y="3215"/>
                    </a:lnTo>
                    <a:lnTo>
                      <a:pt x="990" y="3205"/>
                    </a:lnTo>
                    <a:lnTo>
                      <a:pt x="991" y="3193"/>
                    </a:lnTo>
                    <a:lnTo>
                      <a:pt x="993" y="3179"/>
                    </a:lnTo>
                    <a:lnTo>
                      <a:pt x="996" y="3165"/>
                    </a:lnTo>
                    <a:lnTo>
                      <a:pt x="1003" y="3134"/>
                    </a:lnTo>
                    <a:lnTo>
                      <a:pt x="1012" y="3100"/>
                    </a:lnTo>
                    <a:lnTo>
                      <a:pt x="1024" y="3063"/>
                    </a:lnTo>
                    <a:lnTo>
                      <a:pt x="1036" y="3025"/>
                    </a:lnTo>
                    <a:lnTo>
                      <a:pt x="1049" y="2987"/>
                    </a:lnTo>
                    <a:lnTo>
                      <a:pt x="1063" y="2950"/>
                    </a:lnTo>
                    <a:lnTo>
                      <a:pt x="1090" y="2878"/>
                    </a:lnTo>
                    <a:lnTo>
                      <a:pt x="1113" y="2819"/>
                    </a:lnTo>
                    <a:lnTo>
                      <a:pt x="1130" y="2779"/>
                    </a:lnTo>
                    <a:lnTo>
                      <a:pt x="1135" y="2764"/>
                    </a:lnTo>
                    <a:lnTo>
                      <a:pt x="1130" y="2764"/>
                    </a:lnTo>
                    <a:lnTo>
                      <a:pt x="1111" y="2764"/>
                    </a:lnTo>
                    <a:lnTo>
                      <a:pt x="1099" y="2763"/>
                    </a:lnTo>
                    <a:lnTo>
                      <a:pt x="1085" y="2761"/>
                    </a:lnTo>
                    <a:lnTo>
                      <a:pt x="1069" y="2758"/>
                    </a:lnTo>
                    <a:lnTo>
                      <a:pt x="1051" y="2755"/>
                    </a:lnTo>
                    <a:lnTo>
                      <a:pt x="1033" y="2750"/>
                    </a:lnTo>
                    <a:lnTo>
                      <a:pt x="1013" y="2743"/>
                    </a:lnTo>
                    <a:lnTo>
                      <a:pt x="995" y="2736"/>
                    </a:lnTo>
                    <a:lnTo>
                      <a:pt x="975" y="2726"/>
                    </a:lnTo>
                    <a:lnTo>
                      <a:pt x="955" y="2714"/>
                    </a:lnTo>
                    <a:lnTo>
                      <a:pt x="935" y="2700"/>
                    </a:lnTo>
                    <a:lnTo>
                      <a:pt x="925" y="2692"/>
                    </a:lnTo>
                    <a:lnTo>
                      <a:pt x="916" y="2684"/>
                    </a:lnTo>
                    <a:lnTo>
                      <a:pt x="908" y="2674"/>
                    </a:lnTo>
                    <a:lnTo>
                      <a:pt x="898" y="2665"/>
                    </a:lnTo>
                    <a:lnTo>
                      <a:pt x="881" y="2642"/>
                    </a:lnTo>
                    <a:lnTo>
                      <a:pt x="861" y="2614"/>
                    </a:lnTo>
                    <a:lnTo>
                      <a:pt x="839" y="2580"/>
                    </a:lnTo>
                    <a:lnTo>
                      <a:pt x="816" y="2544"/>
                    </a:lnTo>
                    <a:lnTo>
                      <a:pt x="793" y="2503"/>
                    </a:lnTo>
                    <a:lnTo>
                      <a:pt x="769" y="2461"/>
                    </a:lnTo>
                    <a:lnTo>
                      <a:pt x="746" y="2416"/>
                    </a:lnTo>
                    <a:lnTo>
                      <a:pt x="722" y="2369"/>
                    </a:lnTo>
                    <a:lnTo>
                      <a:pt x="700" y="2321"/>
                    </a:lnTo>
                    <a:lnTo>
                      <a:pt x="680" y="2272"/>
                    </a:lnTo>
                    <a:lnTo>
                      <a:pt x="661" y="2224"/>
                    </a:lnTo>
                    <a:lnTo>
                      <a:pt x="645" y="2177"/>
                    </a:lnTo>
                    <a:lnTo>
                      <a:pt x="637" y="2153"/>
                    </a:lnTo>
                    <a:lnTo>
                      <a:pt x="630" y="2130"/>
                    </a:lnTo>
                    <a:lnTo>
                      <a:pt x="624" y="2108"/>
                    </a:lnTo>
                    <a:lnTo>
                      <a:pt x="619" y="2086"/>
                    </a:lnTo>
                    <a:lnTo>
                      <a:pt x="615" y="2065"/>
                    </a:lnTo>
                    <a:lnTo>
                      <a:pt x="612" y="2044"/>
                    </a:lnTo>
                    <a:lnTo>
                      <a:pt x="610" y="2024"/>
                    </a:lnTo>
                    <a:lnTo>
                      <a:pt x="607" y="2005"/>
                    </a:lnTo>
                    <a:lnTo>
                      <a:pt x="607" y="1961"/>
                    </a:lnTo>
                    <a:lnTo>
                      <a:pt x="607" y="1905"/>
                    </a:lnTo>
                    <a:lnTo>
                      <a:pt x="610" y="1840"/>
                    </a:lnTo>
                    <a:lnTo>
                      <a:pt x="615" y="1767"/>
                    </a:lnTo>
                    <a:lnTo>
                      <a:pt x="618" y="1688"/>
                    </a:lnTo>
                    <a:lnTo>
                      <a:pt x="624" y="1605"/>
                    </a:lnTo>
                    <a:lnTo>
                      <a:pt x="630" y="1521"/>
                    </a:lnTo>
                    <a:lnTo>
                      <a:pt x="637" y="1437"/>
                    </a:lnTo>
                    <a:lnTo>
                      <a:pt x="643" y="1356"/>
                    </a:lnTo>
                    <a:lnTo>
                      <a:pt x="649" y="1279"/>
                    </a:lnTo>
                    <a:lnTo>
                      <a:pt x="654" y="1208"/>
                    </a:lnTo>
                    <a:lnTo>
                      <a:pt x="660" y="1146"/>
                    </a:lnTo>
                    <a:lnTo>
                      <a:pt x="665" y="1093"/>
                    </a:lnTo>
                    <a:lnTo>
                      <a:pt x="668" y="1054"/>
                    </a:lnTo>
                    <a:lnTo>
                      <a:pt x="671" y="1028"/>
                    </a:lnTo>
                    <a:lnTo>
                      <a:pt x="672" y="1020"/>
                    </a:lnTo>
                    <a:lnTo>
                      <a:pt x="665" y="1015"/>
                    </a:lnTo>
                    <a:lnTo>
                      <a:pt x="647" y="1005"/>
                    </a:lnTo>
                    <a:lnTo>
                      <a:pt x="619" y="988"/>
                    </a:lnTo>
                    <a:lnTo>
                      <a:pt x="584" y="965"/>
                    </a:lnTo>
                    <a:lnTo>
                      <a:pt x="543" y="937"/>
                    </a:lnTo>
                    <a:lnTo>
                      <a:pt x="498" y="904"/>
                    </a:lnTo>
                    <a:lnTo>
                      <a:pt x="476" y="887"/>
                    </a:lnTo>
                    <a:lnTo>
                      <a:pt x="453" y="869"/>
                    </a:lnTo>
                    <a:lnTo>
                      <a:pt x="430" y="850"/>
                    </a:lnTo>
                    <a:lnTo>
                      <a:pt x="408" y="830"/>
                    </a:lnTo>
                    <a:lnTo>
                      <a:pt x="397" y="819"/>
                    </a:lnTo>
                    <a:lnTo>
                      <a:pt x="388" y="809"/>
                    </a:lnTo>
                    <a:lnTo>
                      <a:pt x="380" y="797"/>
                    </a:lnTo>
                    <a:lnTo>
                      <a:pt x="372" y="786"/>
                    </a:lnTo>
                    <a:lnTo>
                      <a:pt x="366" y="774"/>
                    </a:lnTo>
                    <a:lnTo>
                      <a:pt x="360" y="761"/>
                    </a:lnTo>
                    <a:lnTo>
                      <a:pt x="355" y="748"/>
                    </a:lnTo>
                    <a:lnTo>
                      <a:pt x="351" y="735"/>
                    </a:lnTo>
                    <a:lnTo>
                      <a:pt x="348" y="721"/>
                    </a:lnTo>
                    <a:lnTo>
                      <a:pt x="345" y="707"/>
                    </a:lnTo>
                    <a:lnTo>
                      <a:pt x="344" y="695"/>
                    </a:lnTo>
                    <a:lnTo>
                      <a:pt x="342" y="679"/>
                    </a:lnTo>
                    <a:lnTo>
                      <a:pt x="341" y="651"/>
                    </a:lnTo>
                    <a:lnTo>
                      <a:pt x="342" y="621"/>
                    </a:lnTo>
                    <a:lnTo>
                      <a:pt x="345" y="592"/>
                    </a:lnTo>
                    <a:lnTo>
                      <a:pt x="348" y="562"/>
                    </a:lnTo>
                    <a:lnTo>
                      <a:pt x="352" y="531"/>
                    </a:lnTo>
                    <a:lnTo>
                      <a:pt x="356" y="502"/>
                    </a:lnTo>
                    <a:lnTo>
                      <a:pt x="361" y="472"/>
                    </a:lnTo>
                    <a:lnTo>
                      <a:pt x="366" y="443"/>
                    </a:lnTo>
                    <a:lnTo>
                      <a:pt x="369" y="415"/>
                    </a:lnTo>
                    <a:lnTo>
                      <a:pt x="372" y="387"/>
                    </a:lnTo>
                    <a:lnTo>
                      <a:pt x="374" y="360"/>
                    </a:lnTo>
                    <a:lnTo>
                      <a:pt x="379" y="334"/>
                    </a:lnTo>
                    <a:lnTo>
                      <a:pt x="385" y="309"/>
                    </a:lnTo>
                    <a:lnTo>
                      <a:pt x="393" y="285"/>
                    </a:lnTo>
                    <a:lnTo>
                      <a:pt x="401" y="263"/>
                    </a:lnTo>
                    <a:lnTo>
                      <a:pt x="412" y="243"/>
                    </a:lnTo>
                    <a:lnTo>
                      <a:pt x="423" y="225"/>
                    </a:lnTo>
                    <a:lnTo>
                      <a:pt x="436" y="208"/>
                    </a:lnTo>
                    <a:lnTo>
                      <a:pt x="443" y="201"/>
                    </a:lnTo>
                    <a:lnTo>
                      <a:pt x="450" y="194"/>
                    </a:lnTo>
                    <a:lnTo>
                      <a:pt x="457" y="189"/>
                    </a:lnTo>
                    <a:lnTo>
                      <a:pt x="464" y="183"/>
                    </a:lnTo>
                    <a:lnTo>
                      <a:pt x="471" y="178"/>
                    </a:lnTo>
                    <a:lnTo>
                      <a:pt x="480" y="173"/>
                    </a:lnTo>
                    <a:lnTo>
                      <a:pt x="488" y="171"/>
                    </a:lnTo>
                    <a:lnTo>
                      <a:pt x="496" y="168"/>
                    </a:lnTo>
                    <a:lnTo>
                      <a:pt x="503" y="166"/>
                    </a:lnTo>
                    <a:lnTo>
                      <a:pt x="511" y="165"/>
                    </a:lnTo>
                    <a:lnTo>
                      <a:pt x="519" y="165"/>
                    </a:lnTo>
                    <a:lnTo>
                      <a:pt x="529" y="166"/>
                    </a:lnTo>
                    <a:lnTo>
                      <a:pt x="537" y="168"/>
                    </a:lnTo>
                    <a:lnTo>
                      <a:pt x="545" y="171"/>
                    </a:lnTo>
                    <a:lnTo>
                      <a:pt x="554" y="175"/>
                    </a:lnTo>
                    <a:lnTo>
                      <a:pt x="563" y="179"/>
                    </a:lnTo>
                    <a:lnTo>
                      <a:pt x="571" y="185"/>
                    </a:lnTo>
                    <a:lnTo>
                      <a:pt x="579" y="192"/>
                    </a:lnTo>
                    <a:lnTo>
                      <a:pt x="588" y="200"/>
                    </a:lnTo>
                    <a:lnTo>
                      <a:pt x="595" y="210"/>
                    </a:lnTo>
                    <a:lnTo>
                      <a:pt x="603" y="221"/>
                    </a:lnTo>
                    <a:lnTo>
                      <a:pt x="610" y="233"/>
                    </a:lnTo>
                    <a:lnTo>
                      <a:pt x="617" y="244"/>
                    </a:lnTo>
                    <a:lnTo>
                      <a:pt x="624" y="258"/>
                    </a:lnTo>
                    <a:lnTo>
                      <a:pt x="637" y="286"/>
                    </a:lnTo>
                    <a:lnTo>
                      <a:pt x="649" y="317"/>
                    </a:lnTo>
                    <a:lnTo>
                      <a:pt x="659" y="348"/>
                    </a:lnTo>
                    <a:lnTo>
                      <a:pt x="670" y="380"/>
                    </a:lnTo>
                    <a:lnTo>
                      <a:pt x="686" y="440"/>
                    </a:lnTo>
                    <a:lnTo>
                      <a:pt x="698" y="492"/>
                    </a:lnTo>
                    <a:lnTo>
                      <a:pt x="705" y="527"/>
                    </a:lnTo>
                    <a:lnTo>
                      <a:pt x="708" y="541"/>
                    </a:lnTo>
                    <a:lnTo>
                      <a:pt x="715" y="527"/>
                    </a:lnTo>
                    <a:lnTo>
                      <a:pt x="732" y="488"/>
                    </a:lnTo>
                    <a:lnTo>
                      <a:pt x="741" y="463"/>
                    </a:lnTo>
                    <a:lnTo>
                      <a:pt x="751" y="433"/>
                    </a:lnTo>
                    <a:lnTo>
                      <a:pt x="754" y="418"/>
                    </a:lnTo>
                    <a:lnTo>
                      <a:pt x="758" y="402"/>
                    </a:lnTo>
                    <a:lnTo>
                      <a:pt x="760" y="386"/>
                    </a:lnTo>
                    <a:lnTo>
                      <a:pt x="762" y="368"/>
                    </a:lnTo>
                    <a:lnTo>
                      <a:pt x="765" y="351"/>
                    </a:lnTo>
                    <a:lnTo>
                      <a:pt x="767" y="332"/>
                    </a:lnTo>
                    <a:lnTo>
                      <a:pt x="771" y="313"/>
                    </a:lnTo>
                    <a:lnTo>
                      <a:pt x="775" y="293"/>
                    </a:lnTo>
                    <a:lnTo>
                      <a:pt x="781" y="274"/>
                    </a:lnTo>
                    <a:lnTo>
                      <a:pt x="787" y="254"/>
                    </a:lnTo>
                    <a:lnTo>
                      <a:pt x="795" y="235"/>
                    </a:lnTo>
                    <a:lnTo>
                      <a:pt x="803" y="219"/>
                    </a:lnTo>
                    <a:lnTo>
                      <a:pt x="814" y="203"/>
                    </a:lnTo>
                    <a:lnTo>
                      <a:pt x="824" y="189"/>
                    </a:lnTo>
                    <a:lnTo>
                      <a:pt x="832" y="183"/>
                    </a:lnTo>
                    <a:lnTo>
                      <a:pt x="837" y="178"/>
                    </a:lnTo>
                    <a:lnTo>
                      <a:pt x="844" y="173"/>
                    </a:lnTo>
                    <a:lnTo>
                      <a:pt x="851" y="169"/>
                    </a:lnTo>
                    <a:lnTo>
                      <a:pt x="860" y="166"/>
                    </a:lnTo>
                    <a:lnTo>
                      <a:pt x="868" y="164"/>
                    </a:lnTo>
                    <a:lnTo>
                      <a:pt x="876" y="162"/>
                    </a:lnTo>
                    <a:lnTo>
                      <a:pt x="886" y="162"/>
                    </a:lnTo>
                    <a:lnTo>
                      <a:pt x="895" y="162"/>
                    </a:lnTo>
                    <a:lnTo>
                      <a:pt x="905" y="164"/>
                    </a:lnTo>
                    <a:lnTo>
                      <a:pt x="916" y="166"/>
                    </a:lnTo>
                    <a:lnTo>
                      <a:pt x="927" y="170"/>
                    </a:lnTo>
                    <a:lnTo>
                      <a:pt x="937" y="175"/>
                    </a:lnTo>
                    <a:lnTo>
                      <a:pt x="947" y="180"/>
                    </a:lnTo>
                    <a:lnTo>
                      <a:pt x="955" y="189"/>
                    </a:lnTo>
                    <a:lnTo>
                      <a:pt x="963" y="197"/>
                    </a:lnTo>
                    <a:lnTo>
                      <a:pt x="969" y="207"/>
                    </a:lnTo>
                    <a:lnTo>
                      <a:pt x="975" y="218"/>
                    </a:lnTo>
                    <a:lnTo>
                      <a:pt x="981" y="229"/>
                    </a:lnTo>
                    <a:lnTo>
                      <a:pt x="985" y="242"/>
                    </a:lnTo>
                    <a:lnTo>
                      <a:pt x="989" y="255"/>
                    </a:lnTo>
                    <a:lnTo>
                      <a:pt x="991" y="269"/>
                    </a:lnTo>
                    <a:lnTo>
                      <a:pt x="993" y="283"/>
                    </a:lnTo>
                    <a:lnTo>
                      <a:pt x="996" y="298"/>
                    </a:lnTo>
                    <a:lnTo>
                      <a:pt x="997" y="328"/>
                    </a:lnTo>
                    <a:lnTo>
                      <a:pt x="998" y="360"/>
                    </a:lnTo>
                    <a:lnTo>
                      <a:pt x="997" y="391"/>
                    </a:lnTo>
                    <a:lnTo>
                      <a:pt x="995" y="422"/>
                    </a:lnTo>
                    <a:lnTo>
                      <a:pt x="992" y="451"/>
                    </a:lnTo>
                    <a:lnTo>
                      <a:pt x="989" y="478"/>
                    </a:lnTo>
                    <a:lnTo>
                      <a:pt x="983" y="522"/>
                    </a:lnTo>
                    <a:lnTo>
                      <a:pt x="981" y="549"/>
                    </a:lnTo>
                    <a:lnTo>
                      <a:pt x="981" y="552"/>
                    </a:lnTo>
                    <a:lnTo>
                      <a:pt x="982" y="552"/>
                    </a:lnTo>
                    <a:lnTo>
                      <a:pt x="983" y="550"/>
                    </a:lnTo>
                    <a:lnTo>
                      <a:pt x="984" y="544"/>
                    </a:lnTo>
                    <a:lnTo>
                      <a:pt x="989" y="528"/>
                    </a:lnTo>
                    <a:lnTo>
                      <a:pt x="993" y="503"/>
                    </a:lnTo>
                    <a:lnTo>
                      <a:pt x="1006" y="438"/>
                    </a:lnTo>
                    <a:lnTo>
                      <a:pt x="1022" y="359"/>
                    </a:lnTo>
                    <a:lnTo>
                      <a:pt x="1037" y="277"/>
                    </a:lnTo>
                    <a:lnTo>
                      <a:pt x="1050" y="205"/>
                    </a:lnTo>
                    <a:lnTo>
                      <a:pt x="1059" y="154"/>
                    </a:lnTo>
                    <a:lnTo>
                      <a:pt x="1063" y="134"/>
                    </a:lnTo>
                    <a:lnTo>
                      <a:pt x="1050" y="134"/>
                    </a:lnTo>
                    <a:lnTo>
                      <a:pt x="1017" y="134"/>
                    </a:lnTo>
                    <a:lnTo>
                      <a:pt x="966" y="134"/>
                    </a:lnTo>
                    <a:lnTo>
                      <a:pt x="905" y="134"/>
                    </a:lnTo>
                    <a:lnTo>
                      <a:pt x="839" y="134"/>
                    </a:lnTo>
                    <a:lnTo>
                      <a:pt x="771" y="134"/>
                    </a:lnTo>
                    <a:lnTo>
                      <a:pt x="707" y="134"/>
                    </a:lnTo>
                    <a:lnTo>
                      <a:pt x="653" y="134"/>
                    </a:lnTo>
                    <a:lnTo>
                      <a:pt x="631" y="133"/>
                    </a:lnTo>
                    <a:lnTo>
                      <a:pt x="606" y="130"/>
                    </a:lnTo>
                    <a:lnTo>
                      <a:pt x="577" y="126"/>
                    </a:lnTo>
                    <a:lnTo>
                      <a:pt x="545" y="121"/>
                    </a:lnTo>
                    <a:lnTo>
                      <a:pt x="477" y="107"/>
                    </a:lnTo>
                    <a:lnTo>
                      <a:pt x="405" y="89"/>
                    </a:lnTo>
                    <a:lnTo>
                      <a:pt x="333" y="72"/>
                    </a:lnTo>
                    <a:lnTo>
                      <a:pt x="266" y="53"/>
                    </a:lnTo>
                    <a:lnTo>
                      <a:pt x="209" y="37"/>
                    </a:lnTo>
                    <a:lnTo>
                      <a:pt x="165" y="25"/>
                    </a:lnTo>
                    <a:lnTo>
                      <a:pt x="129" y="18"/>
                    </a:lnTo>
                    <a:lnTo>
                      <a:pt x="96" y="11"/>
                    </a:lnTo>
                    <a:lnTo>
                      <a:pt x="67" y="5"/>
                    </a:lnTo>
                    <a:lnTo>
                      <a:pt x="42" y="0"/>
                    </a:lnTo>
                    <a:close/>
                  </a:path>
                </a:pathLst>
              </a:custGeom>
              <a:solidFill>
                <a:srgbClr val="969696"/>
              </a:solidFill>
              <a:ln w="9525">
                <a:noFill/>
                <a:round/>
                <a:headEnd/>
                <a:tailEnd/>
              </a:ln>
            </p:spPr>
            <p:txBody>
              <a:bodyPr/>
              <a:lstStyle/>
              <a:p>
                <a:endParaRPr lang="fr-FR"/>
              </a:p>
            </p:txBody>
          </p:sp>
          <p:sp>
            <p:nvSpPr>
              <p:cNvPr id="9274" name="Freeform 514"/>
              <p:cNvSpPr>
                <a:spLocks noChangeAspect="1"/>
              </p:cNvSpPr>
              <p:nvPr/>
            </p:nvSpPr>
            <p:spPr bwMode="auto">
              <a:xfrm>
                <a:off x="6075" y="5507"/>
                <a:ext cx="309" cy="382"/>
              </a:xfrm>
              <a:custGeom>
                <a:avLst/>
                <a:gdLst>
                  <a:gd name="T0" fmla="*/ 10 w 1237"/>
                  <a:gd name="T1" fmla="*/ 352 h 1529"/>
                  <a:gd name="T2" fmla="*/ 22 w 1237"/>
                  <a:gd name="T3" fmla="*/ 361 h 1529"/>
                  <a:gd name="T4" fmla="*/ 41 w 1237"/>
                  <a:gd name="T5" fmla="*/ 367 h 1529"/>
                  <a:gd name="T6" fmla="*/ 69 w 1237"/>
                  <a:gd name="T7" fmla="*/ 372 h 1529"/>
                  <a:gd name="T8" fmla="*/ 130 w 1237"/>
                  <a:gd name="T9" fmla="*/ 377 h 1529"/>
                  <a:gd name="T10" fmla="*/ 199 w 1237"/>
                  <a:gd name="T11" fmla="*/ 381 h 1529"/>
                  <a:gd name="T12" fmla="*/ 249 w 1237"/>
                  <a:gd name="T13" fmla="*/ 382 h 1529"/>
                  <a:gd name="T14" fmla="*/ 283 w 1237"/>
                  <a:gd name="T15" fmla="*/ 379 h 1529"/>
                  <a:gd name="T16" fmla="*/ 301 w 1237"/>
                  <a:gd name="T17" fmla="*/ 372 h 1529"/>
                  <a:gd name="T18" fmla="*/ 301 w 1237"/>
                  <a:gd name="T19" fmla="*/ 356 h 1529"/>
                  <a:gd name="T20" fmla="*/ 293 w 1237"/>
                  <a:gd name="T21" fmla="*/ 333 h 1529"/>
                  <a:gd name="T22" fmla="*/ 293 w 1237"/>
                  <a:gd name="T23" fmla="*/ 320 h 1529"/>
                  <a:gd name="T24" fmla="*/ 296 w 1237"/>
                  <a:gd name="T25" fmla="*/ 293 h 1529"/>
                  <a:gd name="T26" fmla="*/ 307 w 1237"/>
                  <a:gd name="T27" fmla="*/ 227 h 1529"/>
                  <a:gd name="T28" fmla="*/ 309 w 1237"/>
                  <a:gd name="T29" fmla="*/ 187 h 1529"/>
                  <a:gd name="T30" fmla="*/ 307 w 1237"/>
                  <a:gd name="T31" fmla="*/ 146 h 1529"/>
                  <a:gd name="T32" fmla="*/ 301 w 1237"/>
                  <a:gd name="T33" fmla="*/ 114 h 1529"/>
                  <a:gd name="T34" fmla="*/ 298 w 1237"/>
                  <a:gd name="T35" fmla="*/ 129 h 1529"/>
                  <a:gd name="T36" fmla="*/ 294 w 1237"/>
                  <a:gd name="T37" fmla="*/ 153 h 1529"/>
                  <a:gd name="T38" fmla="*/ 288 w 1237"/>
                  <a:gd name="T39" fmla="*/ 172 h 1529"/>
                  <a:gd name="T40" fmla="*/ 282 w 1237"/>
                  <a:gd name="T41" fmla="*/ 180 h 1529"/>
                  <a:gd name="T42" fmla="*/ 274 w 1237"/>
                  <a:gd name="T43" fmla="*/ 183 h 1529"/>
                  <a:gd name="T44" fmla="*/ 255 w 1237"/>
                  <a:gd name="T45" fmla="*/ 180 h 1529"/>
                  <a:gd name="T46" fmla="*/ 231 w 1237"/>
                  <a:gd name="T47" fmla="*/ 174 h 1529"/>
                  <a:gd name="T48" fmla="*/ 219 w 1237"/>
                  <a:gd name="T49" fmla="*/ 167 h 1529"/>
                  <a:gd name="T50" fmla="*/ 215 w 1237"/>
                  <a:gd name="T51" fmla="*/ 160 h 1529"/>
                  <a:gd name="T52" fmla="*/ 212 w 1237"/>
                  <a:gd name="T53" fmla="*/ 152 h 1529"/>
                  <a:gd name="T54" fmla="*/ 211 w 1237"/>
                  <a:gd name="T55" fmla="*/ 139 h 1529"/>
                  <a:gd name="T56" fmla="*/ 214 w 1237"/>
                  <a:gd name="T57" fmla="*/ 116 h 1529"/>
                  <a:gd name="T58" fmla="*/ 220 w 1237"/>
                  <a:gd name="T59" fmla="*/ 87 h 1529"/>
                  <a:gd name="T60" fmla="*/ 221 w 1237"/>
                  <a:gd name="T61" fmla="*/ 63 h 1529"/>
                  <a:gd name="T62" fmla="*/ 224 w 1237"/>
                  <a:gd name="T63" fmla="*/ 28 h 1529"/>
                  <a:gd name="T64" fmla="*/ 223 w 1237"/>
                  <a:gd name="T65" fmla="*/ 17 h 1529"/>
                  <a:gd name="T66" fmla="*/ 220 w 1237"/>
                  <a:gd name="T67" fmla="*/ 16 h 1529"/>
                  <a:gd name="T68" fmla="*/ 203 w 1237"/>
                  <a:gd name="T69" fmla="*/ 38 h 1529"/>
                  <a:gd name="T70" fmla="*/ 187 w 1237"/>
                  <a:gd name="T71" fmla="*/ 53 h 1529"/>
                  <a:gd name="T72" fmla="*/ 171 w 1237"/>
                  <a:gd name="T73" fmla="*/ 63 h 1529"/>
                  <a:gd name="T74" fmla="*/ 152 w 1237"/>
                  <a:gd name="T75" fmla="*/ 70 h 1529"/>
                  <a:gd name="T76" fmla="*/ 129 w 1237"/>
                  <a:gd name="T77" fmla="*/ 72 h 1529"/>
                  <a:gd name="T78" fmla="*/ 103 w 1237"/>
                  <a:gd name="T79" fmla="*/ 66 h 1529"/>
                  <a:gd name="T80" fmla="*/ 59 w 1237"/>
                  <a:gd name="T81" fmla="*/ 44 h 1529"/>
                  <a:gd name="T82" fmla="*/ 29 w 1237"/>
                  <a:gd name="T83" fmla="*/ 23 h 1529"/>
                  <a:gd name="T84" fmla="*/ 14 w 1237"/>
                  <a:gd name="T85" fmla="*/ 8 h 1529"/>
                  <a:gd name="T86" fmla="*/ 8 w 1237"/>
                  <a:gd name="T87" fmla="*/ 4 h 1529"/>
                  <a:gd name="T88" fmla="*/ 1 w 1237"/>
                  <a:gd name="T89" fmla="*/ 42 h 1529"/>
                  <a:gd name="T90" fmla="*/ 0 w 1237"/>
                  <a:gd name="T91" fmla="*/ 70 h 1529"/>
                  <a:gd name="T92" fmla="*/ 3 w 1237"/>
                  <a:gd name="T93" fmla="*/ 95 h 1529"/>
                  <a:gd name="T94" fmla="*/ 10 w 1237"/>
                  <a:gd name="T95" fmla="*/ 119 h 1529"/>
                  <a:gd name="T96" fmla="*/ 23 w 1237"/>
                  <a:gd name="T97" fmla="*/ 141 h 1529"/>
                  <a:gd name="T98" fmla="*/ 53 w 1237"/>
                  <a:gd name="T99" fmla="*/ 171 h 1529"/>
                  <a:gd name="T100" fmla="*/ 80 w 1237"/>
                  <a:gd name="T101" fmla="*/ 192 h 1529"/>
                  <a:gd name="T102" fmla="*/ 99 w 1237"/>
                  <a:gd name="T103" fmla="*/ 201 h 1529"/>
                  <a:gd name="T104" fmla="*/ 109 w 1237"/>
                  <a:gd name="T105" fmla="*/ 206 h 1529"/>
                  <a:gd name="T106" fmla="*/ 118 w 1237"/>
                  <a:gd name="T107" fmla="*/ 221 h 1529"/>
                  <a:gd name="T108" fmla="*/ 125 w 1237"/>
                  <a:gd name="T109" fmla="*/ 241 h 1529"/>
                  <a:gd name="T110" fmla="*/ 125 w 1237"/>
                  <a:gd name="T111" fmla="*/ 255 h 1529"/>
                  <a:gd name="T112" fmla="*/ 121 w 1237"/>
                  <a:gd name="T113" fmla="*/ 266 h 1529"/>
                  <a:gd name="T114" fmla="*/ 108 w 1237"/>
                  <a:gd name="T115" fmla="*/ 284 h 1529"/>
                  <a:gd name="T116" fmla="*/ 91 w 1237"/>
                  <a:gd name="T117" fmla="*/ 300 h 1529"/>
                  <a:gd name="T118" fmla="*/ 74 w 1237"/>
                  <a:gd name="T119" fmla="*/ 310 h 1529"/>
                  <a:gd name="T120" fmla="*/ 59 w 1237"/>
                  <a:gd name="T121" fmla="*/ 315 h 1529"/>
                  <a:gd name="T122" fmla="*/ 43 w 1237"/>
                  <a:gd name="T123" fmla="*/ 315 h 1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37"/>
                  <a:gd name="T187" fmla="*/ 0 h 1529"/>
                  <a:gd name="T188" fmla="*/ 1237 w 1237"/>
                  <a:gd name="T189" fmla="*/ 1529 h 1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37" h="1529">
                    <a:moveTo>
                      <a:pt x="89" y="1250"/>
                    </a:moveTo>
                    <a:lnTo>
                      <a:pt x="26" y="1394"/>
                    </a:lnTo>
                    <a:lnTo>
                      <a:pt x="32" y="1402"/>
                    </a:lnTo>
                    <a:lnTo>
                      <a:pt x="40" y="1410"/>
                    </a:lnTo>
                    <a:lnTo>
                      <a:pt x="51" y="1418"/>
                    </a:lnTo>
                    <a:lnTo>
                      <a:pt x="61" y="1426"/>
                    </a:lnTo>
                    <a:lnTo>
                      <a:pt x="74" y="1434"/>
                    </a:lnTo>
                    <a:lnTo>
                      <a:pt x="89" y="1443"/>
                    </a:lnTo>
                    <a:lnTo>
                      <a:pt x="105" y="1450"/>
                    </a:lnTo>
                    <a:lnTo>
                      <a:pt x="123" y="1457"/>
                    </a:lnTo>
                    <a:lnTo>
                      <a:pt x="143" y="1462"/>
                    </a:lnTo>
                    <a:lnTo>
                      <a:pt x="166" y="1469"/>
                    </a:lnTo>
                    <a:lnTo>
                      <a:pt x="189" y="1474"/>
                    </a:lnTo>
                    <a:lnTo>
                      <a:pt x="216" y="1480"/>
                    </a:lnTo>
                    <a:lnTo>
                      <a:pt x="244" y="1485"/>
                    </a:lnTo>
                    <a:lnTo>
                      <a:pt x="275" y="1488"/>
                    </a:lnTo>
                    <a:lnTo>
                      <a:pt x="307" y="1492"/>
                    </a:lnTo>
                    <a:lnTo>
                      <a:pt x="344" y="1494"/>
                    </a:lnTo>
                    <a:lnTo>
                      <a:pt x="434" y="1501"/>
                    </a:lnTo>
                    <a:lnTo>
                      <a:pt x="519" y="1507"/>
                    </a:lnTo>
                    <a:lnTo>
                      <a:pt x="597" y="1511"/>
                    </a:lnTo>
                    <a:lnTo>
                      <a:pt x="670" y="1516"/>
                    </a:lnTo>
                    <a:lnTo>
                      <a:pt x="737" y="1521"/>
                    </a:lnTo>
                    <a:lnTo>
                      <a:pt x="798" y="1523"/>
                    </a:lnTo>
                    <a:lnTo>
                      <a:pt x="854" y="1527"/>
                    </a:lnTo>
                    <a:lnTo>
                      <a:pt x="907" y="1528"/>
                    </a:lnTo>
                    <a:lnTo>
                      <a:pt x="954" y="1529"/>
                    </a:lnTo>
                    <a:lnTo>
                      <a:pt x="997" y="1528"/>
                    </a:lnTo>
                    <a:lnTo>
                      <a:pt x="1036" y="1527"/>
                    </a:lnTo>
                    <a:lnTo>
                      <a:pt x="1071" y="1524"/>
                    </a:lnTo>
                    <a:lnTo>
                      <a:pt x="1103" y="1521"/>
                    </a:lnTo>
                    <a:lnTo>
                      <a:pt x="1131" y="1516"/>
                    </a:lnTo>
                    <a:lnTo>
                      <a:pt x="1156" y="1509"/>
                    </a:lnTo>
                    <a:lnTo>
                      <a:pt x="1179" y="1501"/>
                    </a:lnTo>
                    <a:lnTo>
                      <a:pt x="1191" y="1495"/>
                    </a:lnTo>
                    <a:lnTo>
                      <a:pt x="1203" y="1488"/>
                    </a:lnTo>
                    <a:lnTo>
                      <a:pt x="1213" y="1479"/>
                    </a:lnTo>
                    <a:lnTo>
                      <a:pt x="1223" y="1469"/>
                    </a:lnTo>
                    <a:lnTo>
                      <a:pt x="1213" y="1447"/>
                    </a:lnTo>
                    <a:lnTo>
                      <a:pt x="1204" y="1425"/>
                    </a:lnTo>
                    <a:lnTo>
                      <a:pt x="1194" y="1403"/>
                    </a:lnTo>
                    <a:lnTo>
                      <a:pt x="1186" y="1381"/>
                    </a:lnTo>
                    <a:lnTo>
                      <a:pt x="1179" y="1357"/>
                    </a:lnTo>
                    <a:lnTo>
                      <a:pt x="1174" y="1333"/>
                    </a:lnTo>
                    <a:lnTo>
                      <a:pt x="1173" y="1320"/>
                    </a:lnTo>
                    <a:lnTo>
                      <a:pt x="1172" y="1307"/>
                    </a:lnTo>
                    <a:lnTo>
                      <a:pt x="1172" y="1293"/>
                    </a:lnTo>
                    <a:lnTo>
                      <a:pt x="1172" y="1279"/>
                    </a:lnTo>
                    <a:lnTo>
                      <a:pt x="1174" y="1255"/>
                    </a:lnTo>
                    <a:lnTo>
                      <a:pt x="1178" y="1229"/>
                    </a:lnTo>
                    <a:lnTo>
                      <a:pt x="1181" y="1202"/>
                    </a:lnTo>
                    <a:lnTo>
                      <a:pt x="1186" y="1174"/>
                    </a:lnTo>
                    <a:lnTo>
                      <a:pt x="1197" y="1115"/>
                    </a:lnTo>
                    <a:lnTo>
                      <a:pt x="1208" y="1051"/>
                    </a:lnTo>
                    <a:lnTo>
                      <a:pt x="1219" y="982"/>
                    </a:lnTo>
                    <a:lnTo>
                      <a:pt x="1228" y="909"/>
                    </a:lnTo>
                    <a:lnTo>
                      <a:pt x="1232" y="870"/>
                    </a:lnTo>
                    <a:lnTo>
                      <a:pt x="1234" y="830"/>
                    </a:lnTo>
                    <a:lnTo>
                      <a:pt x="1237" y="788"/>
                    </a:lnTo>
                    <a:lnTo>
                      <a:pt x="1237" y="747"/>
                    </a:lnTo>
                    <a:lnTo>
                      <a:pt x="1237" y="702"/>
                    </a:lnTo>
                    <a:lnTo>
                      <a:pt x="1234" y="661"/>
                    </a:lnTo>
                    <a:lnTo>
                      <a:pt x="1232" y="622"/>
                    </a:lnTo>
                    <a:lnTo>
                      <a:pt x="1227" y="583"/>
                    </a:lnTo>
                    <a:lnTo>
                      <a:pt x="1223" y="548"/>
                    </a:lnTo>
                    <a:lnTo>
                      <a:pt x="1218" y="516"/>
                    </a:lnTo>
                    <a:lnTo>
                      <a:pt x="1212" y="485"/>
                    </a:lnTo>
                    <a:lnTo>
                      <a:pt x="1206" y="457"/>
                    </a:lnTo>
                    <a:lnTo>
                      <a:pt x="1205" y="459"/>
                    </a:lnTo>
                    <a:lnTo>
                      <a:pt x="1200" y="476"/>
                    </a:lnTo>
                    <a:lnTo>
                      <a:pt x="1197" y="497"/>
                    </a:lnTo>
                    <a:lnTo>
                      <a:pt x="1193" y="518"/>
                    </a:lnTo>
                    <a:lnTo>
                      <a:pt x="1190" y="541"/>
                    </a:lnTo>
                    <a:lnTo>
                      <a:pt x="1185" y="566"/>
                    </a:lnTo>
                    <a:lnTo>
                      <a:pt x="1181" y="590"/>
                    </a:lnTo>
                    <a:lnTo>
                      <a:pt x="1176" y="614"/>
                    </a:lnTo>
                    <a:lnTo>
                      <a:pt x="1171" y="637"/>
                    </a:lnTo>
                    <a:lnTo>
                      <a:pt x="1164" y="659"/>
                    </a:lnTo>
                    <a:lnTo>
                      <a:pt x="1156" y="679"/>
                    </a:lnTo>
                    <a:lnTo>
                      <a:pt x="1151" y="688"/>
                    </a:lnTo>
                    <a:lnTo>
                      <a:pt x="1145" y="698"/>
                    </a:lnTo>
                    <a:lnTo>
                      <a:pt x="1140" y="705"/>
                    </a:lnTo>
                    <a:lnTo>
                      <a:pt x="1135" y="712"/>
                    </a:lnTo>
                    <a:lnTo>
                      <a:pt x="1127" y="719"/>
                    </a:lnTo>
                    <a:lnTo>
                      <a:pt x="1120" y="723"/>
                    </a:lnTo>
                    <a:lnTo>
                      <a:pt x="1112" y="728"/>
                    </a:lnTo>
                    <a:lnTo>
                      <a:pt x="1105" y="730"/>
                    </a:lnTo>
                    <a:lnTo>
                      <a:pt x="1096" y="733"/>
                    </a:lnTo>
                    <a:lnTo>
                      <a:pt x="1086" y="734"/>
                    </a:lnTo>
                    <a:lnTo>
                      <a:pt x="1076" y="733"/>
                    </a:lnTo>
                    <a:lnTo>
                      <a:pt x="1065" y="731"/>
                    </a:lnTo>
                    <a:lnTo>
                      <a:pt x="1021" y="722"/>
                    </a:lnTo>
                    <a:lnTo>
                      <a:pt x="980" y="713"/>
                    </a:lnTo>
                    <a:lnTo>
                      <a:pt x="961" y="708"/>
                    </a:lnTo>
                    <a:lnTo>
                      <a:pt x="942" y="702"/>
                    </a:lnTo>
                    <a:lnTo>
                      <a:pt x="926" y="696"/>
                    </a:lnTo>
                    <a:lnTo>
                      <a:pt x="910" y="689"/>
                    </a:lnTo>
                    <a:lnTo>
                      <a:pt x="895" y="681"/>
                    </a:lnTo>
                    <a:lnTo>
                      <a:pt x="882" y="672"/>
                    </a:lnTo>
                    <a:lnTo>
                      <a:pt x="876" y="667"/>
                    </a:lnTo>
                    <a:lnTo>
                      <a:pt x="872" y="661"/>
                    </a:lnTo>
                    <a:lnTo>
                      <a:pt x="867" y="656"/>
                    </a:lnTo>
                    <a:lnTo>
                      <a:pt x="862" y="649"/>
                    </a:lnTo>
                    <a:lnTo>
                      <a:pt x="859" y="642"/>
                    </a:lnTo>
                    <a:lnTo>
                      <a:pt x="855" y="635"/>
                    </a:lnTo>
                    <a:lnTo>
                      <a:pt x="852" y="626"/>
                    </a:lnTo>
                    <a:lnTo>
                      <a:pt x="849" y="618"/>
                    </a:lnTo>
                    <a:lnTo>
                      <a:pt x="847" y="609"/>
                    </a:lnTo>
                    <a:lnTo>
                      <a:pt x="846" y="600"/>
                    </a:lnTo>
                    <a:lnTo>
                      <a:pt x="845" y="589"/>
                    </a:lnTo>
                    <a:lnTo>
                      <a:pt x="845" y="579"/>
                    </a:lnTo>
                    <a:lnTo>
                      <a:pt x="845" y="556"/>
                    </a:lnTo>
                    <a:lnTo>
                      <a:pt x="846" y="537"/>
                    </a:lnTo>
                    <a:lnTo>
                      <a:pt x="848" y="517"/>
                    </a:lnTo>
                    <a:lnTo>
                      <a:pt x="851" y="498"/>
                    </a:lnTo>
                    <a:lnTo>
                      <a:pt x="858" y="463"/>
                    </a:lnTo>
                    <a:lnTo>
                      <a:pt x="865" y="431"/>
                    </a:lnTo>
                    <a:lnTo>
                      <a:pt x="872" y="399"/>
                    </a:lnTo>
                    <a:lnTo>
                      <a:pt x="879" y="365"/>
                    </a:lnTo>
                    <a:lnTo>
                      <a:pt x="881" y="349"/>
                    </a:lnTo>
                    <a:lnTo>
                      <a:pt x="883" y="330"/>
                    </a:lnTo>
                    <a:lnTo>
                      <a:pt x="885" y="313"/>
                    </a:lnTo>
                    <a:lnTo>
                      <a:pt x="885" y="293"/>
                    </a:lnTo>
                    <a:lnTo>
                      <a:pt x="886" y="252"/>
                    </a:lnTo>
                    <a:lnTo>
                      <a:pt x="888" y="209"/>
                    </a:lnTo>
                    <a:lnTo>
                      <a:pt x="892" y="168"/>
                    </a:lnTo>
                    <a:lnTo>
                      <a:pt x="894" y="130"/>
                    </a:lnTo>
                    <a:lnTo>
                      <a:pt x="895" y="113"/>
                    </a:lnTo>
                    <a:lnTo>
                      <a:pt x="895" y="99"/>
                    </a:lnTo>
                    <a:lnTo>
                      <a:pt x="894" y="87"/>
                    </a:lnTo>
                    <a:lnTo>
                      <a:pt x="893" y="76"/>
                    </a:lnTo>
                    <a:lnTo>
                      <a:pt x="892" y="69"/>
                    </a:lnTo>
                    <a:lnTo>
                      <a:pt x="888" y="64"/>
                    </a:lnTo>
                    <a:lnTo>
                      <a:pt x="886" y="64"/>
                    </a:lnTo>
                    <a:lnTo>
                      <a:pt x="883" y="64"/>
                    </a:lnTo>
                    <a:lnTo>
                      <a:pt x="881" y="66"/>
                    </a:lnTo>
                    <a:lnTo>
                      <a:pt x="878" y="67"/>
                    </a:lnTo>
                    <a:lnTo>
                      <a:pt x="860" y="89"/>
                    </a:lnTo>
                    <a:lnTo>
                      <a:pt x="830" y="127"/>
                    </a:lnTo>
                    <a:lnTo>
                      <a:pt x="811" y="151"/>
                    </a:lnTo>
                    <a:lnTo>
                      <a:pt x="788" y="174"/>
                    </a:lnTo>
                    <a:lnTo>
                      <a:pt x="776" y="187"/>
                    </a:lnTo>
                    <a:lnTo>
                      <a:pt x="763" y="198"/>
                    </a:lnTo>
                    <a:lnTo>
                      <a:pt x="749" y="211"/>
                    </a:lnTo>
                    <a:lnTo>
                      <a:pt x="733" y="223"/>
                    </a:lnTo>
                    <a:lnTo>
                      <a:pt x="718" y="233"/>
                    </a:lnTo>
                    <a:lnTo>
                      <a:pt x="702" y="244"/>
                    </a:lnTo>
                    <a:lnTo>
                      <a:pt x="684" y="253"/>
                    </a:lnTo>
                    <a:lnTo>
                      <a:pt x="666" y="263"/>
                    </a:lnTo>
                    <a:lnTo>
                      <a:pt x="648" y="271"/>
                    </a:lnTo>
                    <a:lnTo>
                      <a:pt x="628" y="277"/>
                    </a:lnTo>
                    <a:lnTo>
                      <a:pt x="608" y="282"/>
                    </a:lnTo>
                    <a:lnTo>
                      <a:pt x="586" y="287"/>
                    </a:lnTo>
                    <a:lnTo>
                      <a:pt x="563" y="289"/>
                    </a:lnTo>
                    <a:lnTo>
                      <a:pt x="541" y="289"/>
                    </a:lnTo>
                    <a:lnTo>
                      <a:pt x="516" y="289"/>
                    </a:lnTo>
                    <a:lnTo>
                      <a:pt x="492" y="286"/>
                    </a:lnTo>
                    <a:lnTo>
                      <a:pt x="466" y="281"/>
                    </a:lnTo>
                    <a:lnTo>
                      <a:pt x="440" y="274"/>
                    </a:lnTo>
                    <a:lnTo>
                      <a:pt x="412" y="265"/>
                    </a:lnTo>
                    <a:lnTo>
                      <a:pt x="384" y="253"/>
                    </a:lnTo>
                    <a:lnTo>
                      <a:pt x="330" y="228"/>
                    </a:lnTo>
                    <a:lnTo>
                      <a:pt x="281" y="202"/>
                    </a:lnTo>
                    <a:lnTo>
                      <a:pt x="238" y="178"/>
                    </a:lnTo>
                    <a:lnTo>
                      <a:pt x="200" y="155"/>
                    </a:lnTo>
                    <a:lnTo>
                      <a:pt x="167" y="133"/>
                    </a:lnTo>
                    <a:lnTo>
                      <a:pt x="139" y="112"/>
                    </a:lnTo>
                    <a:lnTo>
                      <a:pt x="115" y="92"/>
                    </a:lnTo>
                    <a:lnTo>
                      <a:pt x="95" y="75"/>
                    </a:lnTo>
                    <a:lnTo>
                      <a:pt x="79" y="59"/>
                    </a:lnTo>
                    <a:lnTo>
                      <a:pt x="66" y="43"/>
                    </a:lnTo>
                    <a:lnTo>
                      <a:pt x="55" y="32"/>
                    </a:lnTo>
                    <a:lnTo>
                      <a:pt x="47" y="21"/>
                    </a:lnTo>
                    <a:lnTo>
                      <a:pt x="39" y="6"/>
                    </a:lnTo>
                    <a:lnTo>
                      <a:pt x="37" y="0"/>
                    </a:lnTo>
                    <a:lnTo>
                      <a:pt x="32" y="18"/>
                    </a:lnTo>
                    <a:lnTo>
                      <a:pt x="21" y="62"/>
                    </a:lnTo>
                    <a:lnTo>
                      <a:pt x="14" y="94"/>
                    </a:lnTo>
                    <a:lnTo>
                      <a:pt x="8" y="130"/>
                    </a:lnTo>
                    <a:lnTo>
                      <a:pt x="4" y="169"/>
                    </a:lnTo>
                    <a:lnTo>
                      <a:pt x="0" y="214"/>
                    </a:lnTo>
                    <a:lnTo>
                      <a:pt x="0" y="236"/>
                    </a:lnTo>
                    <a:lnTo>
                      <a:pt x="0" y="259"/>
                    </a:lnTo>
                    <a:lnTo>
                      <a:pt x="0" y="282"/>
                    </a:lnTo>
                    <a:lnTo>
                      <a:pt x="1" y="307"/>
                    </a:lnTo>
                    <a:lnTo>
                      <a:pt x="4" y="331"/>
                    </a:lnTo>
                    <a:lnTo>
                      <a:pt x="7" y="356"/>
                    </a:lnTo>
                    <a:lnTo>
                      <a:pt x="12" y="380"/>
                    </a:lnTo>
                    <a:lnTo>
                      <a:pt x="17" y="404"/>
                    </a:lnTo>
                    <a:lnTo>
                      <a:pt x="24" y="428"/>
                    </a:lnTo>
                    <a:lnTo>
                      <a:pt x="32" y="453"/>
                    </a:lnTo>
                    <a:lnTo>
                      <a:pt x="40" y="476"/>
                    </a:lnTo>
                    <a:lnTo>
                      <a:pt x="52" y="499"/>
                    </a:lnTo>
                    <a:lnTo>
                      <a:pt x="63" y="521"/>
                    </a:lnTo>
                    <a:lnTo>
                      <a:pt x="78" y="544"/>
                    </a:lnTo>
                    <a:lnTo>
                      <a:pt x="93" y="565"/>
                    </a:lnTo>
                    <a:lnTo>
                      <a:pt x="110" y="584"/>
                    </a:lnTo>
                    <a:lnTo>
                      <a:pt x="146" y="623"/>
                    </a:lnTo>
                    <a:lnTo>
                      <a:pt x="180" y="656"/>
                    </a:lnTo>
                    <a:lnTo>
                      <a:pt x="211" y="686"/>
                    </a:lnTo>
                    <a:lnTo>
                      <a:pt x="242" y="712"/>
                    </a:lnTo>
                    <a:lnTo>
                      <a:pt x="270" y="734"/>
                    </a:lnTo>
                    <a:lnTo>
                      <a:pt x="297" y="752"/>
                    </a:lnTo>
                    <a:lnTo>
                      <a:pt x="320" y="768"/>
                    </a:lnTo>
                    <a:lnTo>
                      <a:pt x="343" y="780"/>
                    </a:lnTo>
                    <a:lnTo>
                      <a:pt x="363" y="792"/>
                    </a:lnTo>
                    <a:lnTo>
                      <a:pt x="380" y="800"/>
                    </a:lnTo>
                    <a:lnTo>
                      <a:pt x="395" y="806"/>
                    </a:lnTo>
                    <a:lnTo>
                      <a:pt x="408" y="811"/>
                    </a:lnTo>
                    <a:lnTo>
                      <a:pt x="425" y="816"/>
                    </a:lnTo>
                    <a:lnTo>
                      <a:pt x="431" y="818"/>
                    </a:lnTo>
                    <a:lnTo>
                      <a:pt x="435" y="823"/>
                    </a:lnTo>
                    <a:lnTo>
                      <a:pt x="448" y="841"/>
                    </a:lnTo>
                    <a:lnTo>
                      <a:pt x="456" y="854"/>
                    </a:lnTo>
                    <a:lnTo>
                      <a:pt x="465" y="868"/>
                    </a:lnTo>
                    <a:lnTo>
                      <a:pt x="473" y="884"/>
                    </a:lnTo>
                    <a:lnTo>
                      <a:pt x="481" y="902"/>
                    </a:lnTo>
                    <a:lnTo>
                      <a:pt x="489" y="921"/>
                    </a:lnTo>
                    <a:lnTo>
                      <a:pt x="495" y="942"/>
                    </a:lnTo>
                    <a:lnTo>
                      <a:pt x="499" y="963"/>
                    </a:lnTo>
                    <a:lnTo>
                      <a:pt x="501" y="986"/>
                    </a:lnTo>
                    <a:lnTo>
                      <a:pt x="501" y="997"/>
                    </a:lnTo>
                    <a:lnTo>
                      <a:pt x="500" y="1008"/>
                    </a:lnTo>
                    <a:lnTo>
                      <a:pt x="499" y="1019"/>
                    </a:lnTo>
                    <a:lnTo>
                      <a:pt x="496" y="1031"/>
                    </a:lnTo>
                    <a:lnTo>
                      <a:pt x="493" y="1043"/>
                    </a:lnTo>
                    <a:lnTo>
                      <a:pt x="489" y="1053"/>
                    </a:lnTo>
                    <a:lnTo>
                      <a:pt x="483" y="1065"/>
                    </a:lnTo>
                    <a:lnTo>
                      <a:pt x="478" y="1076"/>
                    </a:lnTo>
                    <a:lnTo>
                      <a:pt x="464" y="1097"/>
                    </a:lnTo>
                    <a:lnTo>
                      <a:pt x="448" y="1118"/>
                    </a:lnTo>
                    <a:lnTo>
                      <a:pt x="432" y="1137"/>
                    </a:lnTo>
                    <a:lnTo>
                      <a:pt x="417" y="1155"/>
                    </a:lnTo>
                    <a:lnTo>
                      <a:pt x="399" y="1171"/>
                    </a:lnTo>
                    <a:lnTo>
                      <a:pt x="383" y="1186"/>
                    </a:lnTo>
                    <a:lnTo>
                      <a:pt x="365" y="1199"/>
                    </a:lnTo>
                    <a:lnTo>
                      <a:pt x="349" y="1212"/>
                    </a:lnTo>
                    <a:lnTo>
                      <a:pt x="331" y="1222"/>
                    </a:lnTo>
                    <a:lnTo>
                      <a:pt x="313" y="1232"/>
                    </a:lnTo>
                    <a:lnTo>
                      <a:pt x="297" y="1240"/>
                    </a:lnTo>
                    <a:lnTo>
                      <a:pt x="281" y="1247"/>
                    </a:lnTo>
                    <a:lnTo>
                      <a:pt x="265" y="1253"/>
                    </a:lnTo>
                    <a:lnTo>
                      <a:pt x="251" y="1257"/>
                    </a:lnTo>
                    <a:lnTo>
                      <a:pt x="237" y="1261"/>
                    </a:lnTo>
                    <a:lnTo>
                      <a:pt x="224" y="1262"/>
                    </a:lnTo>
                    <a:lnTo>
                      <a:pt x="208" y="1263"/>
                    </a:lnTo>
                    <a:lnTo>
                      <a:pt x="190" y="1263"/>
                    </a:lnTo>
                    <a:lnTo>
                      <a:pt x="173" y="1262"/>
                    </a:lnTo>
                    <a:lnTo>
                      <a:pt x="155" y="1261"/>
                    </a:lnTo>
                    <a:lnTo>
                      <a:pt x="120" y="1256"/>
                    </a:lnTo>
                    <a:lnTo>
                      <a:pt x="89" y="1250"/>
                    </a:lnTo>
                    <a:close/>
                  </a:path>
                </a:pathLst>
              </a:custGeom>
              <a:solidFill>
                <a:srgbClr val="969696"/>
              </a:solidFill>
              <a:ln w="9525">
                <a:noFill/>
                <a:round/>
                <a:headEnd/>
                <a:tailEnd/>
              </a:ln>
            </p:spPr>
            <p:txBody>
              <a:bodyPr/>
              <a:lstStyle/>
              <a:p>
                <a:endParaRPr lang="fr-FR"/>
              </a:p>
            </p:txBody>
          </p:sp>
          <p:sp>
            <p:nvSpPr>
              <p:cNvPr id="9275" name="Freeform 515"/>
              <p:cNvSpPr>
                <a:spLocks noChangeAspect="1"/>
              </p:cNvSpPr>
              <p:nvPr/>
            </p:nvSpPr>
            <p:spPr bwMode="auto">
              <a:xfrm>
                <a:off x="6086" y="5577"/>
                <a:ext cx="215" cy="100"/>
              </a:xfrm>
              <a:custGeom>
                <a:avLst/>
                <a:gdLst>
                  <a:gd name="T0" fmla="*/ 1 w 859"/>
                  <a:gd name="T1" fmla="*/ 35 h 401"/>
                  <a:gd name="T2" fmla="*/ 4 w 859"/>
                  <a:gd name="T3" fmla="*/ 42 h 401"/>
                  <a:gd name="T4" fmla="*/ 10 w 859"/>
                  <a:gd name="T5" fmla="*/ 51 h 401"/>
                  <a:gd name="T6" fmla="*/ 19 w 859"/>
                  <a:gd name="T7" fmla="*/ 61 h 401"/>
                  <a:gd name="T8" fmla="*/ 30 w 859"/>
                  <a:gd name="T9" fmla="*/ 70 h 401"/>
                  <a:gd name="T10" fmla="*/ 43 w 859"/>
                  <a:gd name="T11" fmla="*/ 80 h 401"/>
                  <a:gd name="T12" fmla="*/ 58 w 859"/>
                  <a:gd name="T13" fmla="*/ 89 h 401"/>
                  <a:gd name="T14" fmla="*/ 70 w 859"/>
                  <a:gd name="T15" fmla="*/ 94 h 401"/>
                  <a:gd name="T16" fmla="*/ 79 w 859"/>
                  <a:gd name="T17" fmla="*/ 97 h 401"/>
                  <a:gd name="T18" fmla="*/ 88 w 859"/>
                  <a:gd name="T19" fmla="*/ 100 h 401"/>
                  <a:gd name="T20" fmla="*/ 97 w 859"/>
                  <a:gd name="T21" fmla="*/ 100 h 401"/>
                  <a:gd name="T22" fmla="*/ 107 w 859"/>
                  <a:gd name="T23" fmla="*/ 99 h 401"/>
                  <a:gd name="T24" fmla="*/ 117 w 859"/>
                  <a:gd name="T25" fmla="*/ 96 h 401"/>
                  <a:gd name="T26" fmla="*/ 128 w 859"/>
                  <a:gd name="T27" fmla="*/ 93 h 401"/>
                  <a:gd name="T28" fmla="*/ 139 w 859"/>
                  <a:gd name="T29" fmla="*/ 87 h 401"/>
                  <a:gd name="T30" fmla="*/ 150 w 859"/>
                  <a:gd name="T31" fmla="*/ 81 h 401"/>
                  <a:gd name="T32" fmla="*/ 160 w 859"/>
                  <a:gd name="T33" fmla="*/ 75 h 401"/>
                  <a:gd name="T34" fmla="*/ 175 w 859"/>
                  <a:gd name="T35" fmla="*/ 64 h 401"/>
                  <a:gd name="T36" fmla="*/ 192 w 859"/>
                  <a:gd name="T37" fmla="*/ 49 h 401"/>
                  <a:gd name="T38" fmla="*/ 202 w 859"/>
                  <a:gd name="T39" fmla="*/ 37 h 401"/>
                  <a:gd name="T40" fmla="*/ 208 w 859"/>
                  <a:gd name="T41" fmla="*/ 31 h 401"/>
                  <a:gd name="T42" fmla="*/ 212 w 859"/>
                  <a:gd name="T43" fmla="*/ 25 h 401"/>
                  <a:gd name="T44" fmla="*/ 214 w 859"/>
                  <a:gd name="T45" fmla="*/ 20 h 401"/>
                  <a:gd name="T46" fmla="*/ 215 w 859"/>
                  <a:gd name="T47" fmla="*/ 14 h 401"/>
                  <a:gd name="T48" fmla="*/ 214 w 859"/>
                  <a:gd name="T49" fmla="*/ 8 h 401"/>
                  <a:gd name="T50" fmla="*/ 212 w 859"/>
                  <a:gd name="T51" fmla="*/ 4 h 401"/>
                  <a:gd name="T52" fmla="*/ 208 w 859"/>
                  <a:gd name="T53" fmla="*/ 1 h 401"/>
                  <a:gd name="T54" fmla="*/ 203 w 859"/>
                  <a:gd name="T55" fmla="*/ 0 h 401"/>
                  <a:gd name="T56" fmla="*/ 198 w 859"/>
                  <a:gd name="T57" fmla="*/ 0 h 401"/>
                  <a:gd name="T58" fmla="*/ 192 w 859"/>
                  <a:gd name="T59" fmla="*/ 2 h 401"/>
                  <a:gd name="T60" fmla="*/ 186 w 859"/>
                  <a:gd name="T61" fmla="*/ 4 h 401"/>
                  <a:gd name="T62" fmla="*/ 175 w 859"/>
                  <a:gd name="T63" fmla="*/ 10 h 401"/>
                  <a:gd name="T64" fmla="*/ 154 w 859"/>
                  <a:gd name="T65" fmla="*/ 20 h 401"/>
                  <a:gd name="T66" fmla="*/ 135 w 859"/>
                  <a:gd name="T67" fmla="*/ 29 h 401"/>
                  <a:gd name="T68" fmla="*/ 122 w 859"/>
                  <a:gd name="T69" fmla="*/ 33 h 401"/>
                  <a:gd name="T70" fmla="*/ 108 w 859"/>
                  <a:gd name="T71" fmla="*/ 37 h 401"/>
                  <a:gd name="T72" fmla="*/ 94 w 859"/>
                  <a:gd name="T73" fmla="*/ 39 h 401"/>
                  <a:gd name="T74" fmla="*/ 74 w 859"/>
                  <a:gd name="T75" fmla="*/ 38 h 401"/>
                  <a:gd name="T76" fmla="*/ 45 w 859"/>
                  <a:gd name="T77" fmla="*/ 36 h 401"/>
                  <a:gd name="T78" fmla="*/ 19 w 859"/>
                  <a:gd name="T79" fmla="*/ 34 h 401"/>
                  <a:gd name="T80" fmla="*/ 2 w 859"/>
                  <a:gd name="T81" fmla="*/ 33 h 4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9"/>
                  <a:gd name="T124" fmla="*/ 0 h 401"/>
                  <a:gd name="T125" fmla="*/ 859 w 859"/>
                  <a:gd name="T126" fmla="*/ 401 h 4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9" h="401">
                    <a:moveTo>
                      <a:pt x="0" y="131"/>
                    </a:moveTo>
                    <a:lnTo>
                      <a:pt x="2" y="142"/>
                    </a:lnTo>
                    <a:lnTo>
                      <a:pt x="8" y="155"/>
                    </a:lnTo>
                    <a:lnTo>
                      <a:pt x="16" y="170"/>
                    </a:lnTo>
                    <a:lnTo>
                      <a:pt x="28" y="188"/>
                    </a:lnTo>
                    <a:lnTo>
                      <a:pt x="41" y="205"/>
                    </a:lnTo>
                    <a:lnTo>
                      <a:pt x="58" y="224"/>
                    </a:lnTo>
                    <a:lnTo>
                      <a:pt x="76" y="244"/>
                    </a:lnTo>
                    <a:lnTo>
                      <a:pt x="97" y="263"/>
                    </a:lnTo>
                    <a:lnTo>
                      <a:pt x="121" y="282"/>
                    </a:lnTo>
                    <a:lnTo>
                      <a:pt x="146" y="302"/>
                    </a:lnTo>
                    <a:lnTo>
                      <a:pt x="173" y="321"/>
                    </a:lnTo>
                    <a:lnTo>
                      <a:pt x="202" y="338"/>
                    </a:lnTo>
                    <a:lnTo>
                      <a:pt x="232" y="356"/>
                    </a:lnTo>
                    <a:lnTo>
                      <a:pt x="264" y="371"/>
                    </a:lnTo>
                    <a:lnTo>
                      <a:pt x="280" y="378"/>
                    </a:lnTo>
                    <a:lnTo>
                      <a:pt x="297" y="384"/>
                    </a:lnTo>
                    <a:lnTo>
                      <a:pt x="314" y="389"/>
                    </a:lnTo>
                    <a:lnTo>
                      <a:pt x="332" y="395"/>
                    </a:lnTo>
                    <a:lnTo>
                      <a:pt x="350" y="399"/>
                    </a:lnTo>
                    <a:lnTo>
                      <a:pt x="368" y="401"/>
                    </a:lnTo>
                    <a:lnTo>
                      <a:pt x="387" y="401"/>
                    </a:lnTo>
                    <a:lnTo>
                      <a:pt x="407" y="400"/>
                    </a:lnTo>
                    <a:lnTo>
                      <a:pt x="428" y="398"/>
                    </a:lnTo>
                    <a:lnTo>
                      <a:pt x="448" y="393"/>
                    </a:lnTo>
                    <a:lnTo>
                      <a:pt x="469" y="386"/>
                    </a:lnTo>
                    <a:lnTo>
                      <a:pt x="492" y="379"/>
                    </a:lnTo>
                    <a:lnTo>
                      <a:pt x="513" y="371"/>
                    </a:lnTo>
                    <a:lnTo>
                      <a:pt x="534" y="360"/>
                    </a:lnTo>
                    <a:lnTo>
                      <a:pt x="555" y="350"/>
                    </a:lnTo>
                    <a:lnTo>
                      <a:pt x="577" y="338"/>
                    </a:lnTo>
                    <a:lnTo>
                      <a:pt x="598" y="326"/>
                    </a:lnTo>
                    <a:lnTo>
                      <a:pt x="619" y="312"/>
                    </a:lnTo>
                    <a:lnTo>
                      <a:pt x="639" y="300"/>
                    </a:lnTo>
                    <a:lnTo>
                      <a:pt x="661" y="284"/>
                    </a:lnTo>
                    <a:lnTo>
                      <a:pt x="699" y="255"/>
                    </a:lnTo>
                    <a:lnTo>
                      <a:pt x="734" y="225"/>
                    </a:lnTo>
                    <a:lnTo>
                      <a:pt x="767" y="195"/>
                    </a:lnTo>
                    <a:lnTo>
                      <a:pt x="797" y="164"/>
                    </a:lnTo>
                    <a:lnTo>
                      <a:pt x="808" y="150"/>
                    </a:lnTo>
                    <a:lnTo>
                      <a:pt x="820" y="136"/>
                    </a:lnTo>
                    <a:lnTo>
                      <a:pt x="831" y="124"/>
                    </a:lnTo>
                    <a:lnTo>
                      <a:pt x="839" y="111"/>
                    </a:lnTo>
                    <a:lnTo>
                      <a:pt x="846" y="99"/>
                    </a:lnTo>
                    <a:lnTo>
                      <a:pt x="852" y="89"/>
                    </a:lnTo>
                    <a:lnTo>
                      <a:pt x="855" y="79"/>
                    </a:lnTo>
                    <a:lnTo>
                      <a:pt x="858" y="71"/>
                    </a:lnTo>
                    <a:lnTo>
                      <a:pt x="859" y="56"/>
                    </a:lnTo>
                    <a:lnTo>
                      <a:pt x="858" y="43"/>
                    </a:lnTo>
                    <a:lnTo>
                      <a:pt x="855" y="33"/>
                    </a:lnTo>
                    <a:lnTo>
                      <a:pt x="852" y="23"/>
                    </a:lnTo>
                    <a:lnTo>
                      <a:pt x="846" y="15"/>
                    </a:lnTo>
                    <a:lnTo>
                      <a:pt x="840" y="9"/>
                    </a:lnTo>
                    <a:lnTo>
                      <a:pt x="832" y="5"/>
                    </a:lnTo>
                    <a:lnTo>
                      <a:pt x="824" y="2"/>
                    </a:lnTo>
                    <a:lnTo>
                      <a:pt x="813" y="0"/>
                    </a:lnTo>
                    <a:lnTo>
                      <a:pt x="802" y="0"/>
                    </a:lnTo>
                    <a:lnTo>
                      <a:pt x="792" y="1"/>
                    </a:lnTo>
                    <a:lnTo>
                      <a:pt x="780" y="3"/>
                    </a:lnTo>
                    <a:lnTo>
                      <a:pt x="767" y="7"/>
                    </a:lnTo>
                    <a:lnTo>
                      <a:pt x="756" y="12"/>
                    </a:lnTo>
                    <a:lnTo>
                      <a:pt x="743" y="16"/>
                    </a:lnTo>
                    <a:lnTo>
                      <a:pt x="730" y="23"/>
                    </a:lnTo>
                    <a:lnTo>
                      <a:pt x="700" y="40"/>
                    </a:lnTo>
                    <a:lnTo>
                      <a:pt x="663" y="59"/>
                    </a:lnTo>
                    <a:lnTo>
                      <a:pt x="617" y="82"/>
                    </a:lnTo>
                    <a:lnTo>
                      <a:pt x="567" y="105"/>
                    </a:lnTo>
                    <a:lnTo>
                      <a:pt x="541" y="115"/>
                    </a:lnTo>
                    <a:lnTo>
                      <a:pt x="514" y="126"/>
                    </a:lnTo>
                    <a:lnTo>
                      <a:pt x="486" y="134"/>
                    </a:lnTo>
                    <a:lnTo>
                      <a:pt x="459" y="142"/>
                    </a:lnTo>
                    <a:lnTo>
                      <a:pt x="431" y="148"/>
                    </a:lnTo>
                    <a:lnTo>
                      <a:pt x="404" y="153"/>
                    </a:lnTo>
                    <a:lnTo>
                      <a:pt x="377" y="155"/>
                    </a:lnTo>
                    <a:lnTo>
                      <a:pt x="350" y="155"/>
                    </a:lnTo>
                    <a:lnTo>
                      <a:pt x="295" y="153"/>
                    </a:lnTo>
                    <a:lnTo>
                      <a:pt x="237" y="149"/>
                    </a:lnTo>
                    <a:lnTo>
                      <a:pt x="178" y="145"/>
                    </a:lnTo>
                    <a:lnTo>
                      <a:pt x="122" y="141"/>
                    </a:lnTo>
                    <a:lnTo>
                      <a:pt x="74" y="138"/>
                    </a:lnTo>
                    <a:lnTo>
                      <a:pt x="35" y="134"/>
                    </a:lnTo>
                    <a:lnTo>
                      <a:pt x="9" y="132"/>
                    </a:lnTo>
                    <a:lnTo>
                      <a:pt x="0" y="131"/>
                    </a:lnTo>
                    <a:close/>
                  </a:path>
                </a:pathLst>
              </a:custGeom>
              <a:solidFill>
                <a:srgbClr val="969696"/>
              </a:solidFill>
              <a:ln w="9525">
                <a:noFill/>
                <a:round/>
                <a:headEnd/>
                <a:tailEnd/>
              </a:ln>
            </p:spPr>
            <p:txBody>
              <a:bodyPr/>
              <a:lstStyle/>
              <a:p>
                <a:endParaRPr lang="fr-FR"/>
              </a:p>
            </p:txBody>
          </p:sp>
          <p:sp>
            <p:nvSpPr>
              <p:cNvPr id="9276" name="Freeform 516"/>
              <p:cNvSpPr>
                <a:spLocks noChangeAspect="1"/>
              </p:cNvSpPr>
              <p:nvPr/>
            </p:nvSpPr>
            <p:spPr bwMode="auto">
              <a:xfrm>
                <a:off x="6214" y="5674"/>
                <a:ext cx="140" cy="208"/>
              </a:xfrm>
              <a:custGeom>
                <a:avLst/>
                <a:gdLst>
                  <a:gd name="T0" fmla="*/ 11 w 559"/>
                  <a:gd name="T1" fmla="*/ 49 h 832"/>
                  <a:gd name="T2" fmla="*/ 8 w 559"/>
                  <a:gd name="T3" fmla="*/ 58 h 832"/>
                  <a:gd name="T4" fmla="*/ 5 w 559"/>
                  <a:gd name="T5" fmla="*/ 71 h 832"/>
                  <a:gd name="T6" fmla="*/ 2 w 559"/>
                  <a:gd name="T7" fmla="*/ 87 h 832"/>
                  <a:gd name="T8" fmla="*/ 1 w 559"/>
                  <a:gd name="T9" fmla="*/ 105 h 832"/>
                  <a:gd name="T10" fmla="*/ 0 w 559"/>
                  <a:gd name="T11" fmla="*/ 123 h 832"/>
                  <a:gd name="T12" fmla="*/ 1 w 559"/>
                  <a:gd name="T13" fmla="*/ 136 h 832"/>
                  <a:gd name="T14" fmla="*/ 2 w 559"/>
                  <a:gd name="T15" fmla="*/ 144 h 832"/>
                  <a:gd name="T16" fmla="*/ 4 w 559"/>
                  <a:gd name="T17" fmla="*/ 152 h 832"/>
                  <a:gd name="T18" fmla="*/ 7 w 559"/>
                  <a:gd name="T19" fmla="*/ 159 h 832"/>
                  <a:gd name="T20" fmla="*/ 11 w 559"/>
                  <a:gd name="T21" fmla="*/ 165 h 832"/>
                  <a:gd name="T22" fmla="*/ 15 w 559"/>
                  <a:gd name="T23" fmla="*/ 171 h 832"/>
                  <a:gd name="T24" fmla="*/ 20 w 559"/>
                  <a:gd name="T25" fmla="*/ 176 h 832"/>
                  <a:gd name="T26" fmla="*/ 26 w 559"/>
                  <a:gd name="T27" fmla="*/ 181 h 832"/>
                  <a:gd name="T28" fmla="*/ 35 w 559"/>
                  <a:gd name="T29" fmla="*/ 188 h 832"/>
                  <a:gd name="T30" fmla="*/ 48 w 559"/>
                  <a:gd name="T31" fmla="*/ 197 h 832"/>
                  <a:gd name="T32" fmla="*/ 62 w 559"/>
                  <a:gd name="T33" fmla="*/ 203 h 832"/>
                  <a:gd name="T34" fmla="*/ 77 w 559"/>
                  <a:gd name="T35" fmla="*/ 207 h 832"/>
                  <a:gd name="T36" fmla="*/ 86 w 559"/>
                  <a:gd name="T37" fmla="*/ 208 h 832"/>
                  <a:gd name="T38" fmla="*/ 92 w 559"/>
                  <a:gd name="T39" fmla="*/ 208 h 832"/>
                  <a:gd name="T40" fmla="*/ 98 w 559"/>
                  <a:gd name="T41" fmla="*/ 207 h 832"/>
                  <a:gd name="T42" fmla="*/ 103 w 559"/>
                  <a:gd name="T43" fmla="*/ 206 h 832"/>
                  <a:gd name="T44" fmla="*/ 107 w 559"/>
                  <a:gd name="T45" fmla="*/ 203 h 832"/>
                  <a:gd name="T46" fmla="*/ 111 w 559"/>
                  <a:gd name="T47" fmla="*/ 200 h 832"/>
                  <a:gd name="T48" fmla="*/ 114 w 559"/>
                  <a:gd name="T49" fmla="*/ 195 h 832"/>
                  <a:gd name="T50" fmla="*/ 117 w 559"/>
                  <a:gd name="T51" fmla="*/ 190 h 832"/>
                  <a:gd name="T52" fmla="*/ 121 w 559"/>
                  <a:gd name="T53" fmla="*/ 180 h 832"/>
                  <a:gd name="T54" fmla="*/ 126 w 559"/>
                  <a:gd name="T55" fmla="*/ 166 h 832"/>
                  <a:gd name="T56" fmla="*/ 131 w 559"/>
                  <a:gd name="T57" fmla="*/ 142 h 832"/>
                  <a:gd name="T58" fmla="*/ 135 w 559"/>
                  <a:gd name="T59" fmla="*/ 112 h 832"/>
                  <a:gd name="T60" fmla="*/ 137 w 559"/>
                  <a:gd name="T61" fmla="*/ 92 h 832"/>
                  <a:gd name="T62" fmla="*/ 139 w 559"/>
                  <a:gd name="T63" fmla="*/ 73 h 832"/>
                  <a:gd name="T64" fmla="*/ 140 w 559"/>
                  <a:gd name="T65" fmla="*/ 59 h 832"/>
                  <a:gd name="T66" fmla="*/ 140 w 559"/>
                  <a:gd name="T67" fmla="*/ 45 h 832"/>
                  <a:gd name="T68" fmla="*/ 138 w 559"/>
                  <a:gd name="T69" fmla="*/ 33 h 832"/>
                  <a:gd name="T70" fmla="*/ 136 w 559"/>
                  <a:gd name="T71" fmla="*/ 25 h 832"/>
                  <a:gd name="T72" fmla="*/ 133 w 559"/>
                  <a:gd name="T73" fmla="*/ 20 h 832"/>
                  <a:gd name="T74" fmla="*/ 131 w 559"/>
                  <a:gd name="T75" fmla="*/ 16 h 832"/>
                  <a:gd name="T76" fmla="*/ 128 w 559"/>
                  <a:gd name="T77" fmla="*/ 13 h 832"/>
                  <a:gd name="T78" fmla="*/ 119 w 559"/>
                  <a:gd name="T79" fmla="*/ 7 h 832"/>
                  <a:gd name="T80" fmla="*/ 113 w 559"/>
                  <a:gd name="T81" fmla="*/ 3 h 832"/>
                  <a:gd name="T82" fmla="*/ 110 w 559"/>
                  <a:gd name="T83" fmla="*/ 1 h 832"/>
                  <a:gd name="T84" fmla="*/ 106 w 559"/>
                  <a:gd name="T85" fmla="*/ 0 h 832"/>
                  <a:gd name="T86" fmla="*/ 97 w 559"/>
                  <a:gd name="T87" fmla="*/ 0 h 832"/>
                  <a:gd name="T88" fmla="*/ 83 w 559"/>
                  <a:gd name="T89" fmla="*/ 1 h 832"/>
                  <a:gd name="T90" fmla="*/ 76 w 559"/>
                  <a:gd name="T91" fmla="*/ 3 h 832"/>
                  <a:gd name="T92" fmla="*/ 66 w 559"/>
                  <a:gd name="T93" fmla="*/ 6 h 832"/>
                  <a:gd name="T94" fmla="*/ 54 w 559"/>
                  <a:gd name="T95" fmla="*/ 12 h 832"/>
                  <a:gd name="T96" fmla="*/ 42 w 559"/>
                  <a:gd name="T97" fmla="*/ 20 h 832"/>
                  <a:gd name="T98" fmla="*/ 26 w 559"/>
                  <a:gd name="T99" fmla="*/ 32 h 832"/>
                  <a:gd name="T100" fmla="*/ 14 w 559"/>
                  <a:gd name="T101" fmla="*/ 44 h 8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9"/>
                  <a:gd name="T154" fmla="*/ 0 h 832"/>
                  <a:gd name="T155" fmla="*/ 559 w 559"/>
                  <a:gd name="T156" fmla="*/ 832 h 8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9" h="832">
                    <a:moveTo>
                      <a:pt x="48" y="182"/>
                    </a:moveTo>
                    <a:lnTo>
                      <a:pt x="43" y="194"/>
                    </a:lnTo>
                    <a:lnTo>
                      <a:pt x="38" y="210"/>
                    </a:lnTo>
                    <a:lnTo>
                      <a:pt x="32" y="231"/>
                    </a:lnTo>
                    <a:lnTo>
                      <a:pt x="27" y="257"/>
                    </a:lnTo>
                    <a:lnTo>
                      <a:pt x="19" y="285"/>
                    </a:lnTo>
                    <a:lnTo>
                      <a:pt x="15" y="316"/>
                    </a:lnTo>
                    <a:lnTo>
                      <a:pt x="9" y="349"/>
                    </a:lnTo>
                    <a:lnTo>
                      <a:pt x="4" y="384"/>
                    </a:lnTo>
                    <a:lnTo>
                      <a:pt x="2" y="419"/>
                    </a:lnTo>
                    <a:lnTo>
                      <a:pt x="0" y="455"/>
                    </a:lnTo>
                    <a:lnTo>
                      <a:pt x="0" y="491"/>
                    </a:lnTo>
                    <a:lnTo>
                      <a:pt x="1" y="526"/>
                    </a:lnTo>
                    <a:lnTo>
                      <a:pt x="3" y="544"/>
                    </a:lnTo>
                    <a:lnTo>
                      <a:pt x="5" y="560"/>
                    </a:lnTo>
                    <a:lnTo>
                      <a:pt x="8" y="576"/>
                    </a:lnTo>
                    <a:lnTo>
                      <a:pt x="12" y="591"/>
                    </a:lnTo>
                    <a:lnTo>
                      <a:pt x="16" y="607"/>
                    </a:lnTo>
                    <a:lnTo>
                      <a:pt x="22" y="621"/>
                    </a:lnTo>
                    <a:lnTo>
                      <a:pt x="28" y="635"/>
                    </a:lnTo>
                    <a:lnTo>
                      <a:pt x="34" y="647"/>
                    </a:lnTo>
                    <a:lnTo>
                      <a:pt x="42" y="659"/>
                    </a:lnTo>
                    <a:lnTo>
                      <a:pt x="50" y="671"/>
                    </a:lnTo>
                    <a:lnTo>
                      <a:pt x="59" y="682"/>
                    </a:lnTo>
                    <a:lnTo>
                      <a:pt x="69" y="694"/>
                    </a:lnTo>
                    <a:lnTo>
                      <a:pt x="79" y="704"/>
                    </a:lnTo>
                    <a:lnTo>
                      <a:pt x="90" y="715"/>
                    </a:lnTo>
                    <a:lnTo>
                      <a:pt x="102" y="725"/>
                    </a:lnTo>
                    <a:lnTo>
                      <a:pt x="113" y="735"/>
                    </a:lnTo>
                    <a:lnTo>
                      <a:pt x="139" y="753"/>
                    </a:lnTo>
                    <a:lnTo>
                      <a:pt x="165" y="771"/>
                    </a:lnTo>
                    <a:lnTo>
                      <a:pt x="193" y="786"/>
                    </a:lnTo>
                    <a:lnTo>
                      <a:pt x="221" y="799"/>
                    </a:lnTo>
                    <a:lnTo>
                      <a:pt x="249" y="811"/>
                    </a:lnTo>
                    <a:lnTo>
                      <a:pt x="278" y="819"/>
                    </a:lnTo>
                    <a:lnTo>
                      <a:pt x="306" y="826"/>
                    </a:lnTo>
                    <a:lnTo>
                      <a:pt x="332" y="829"/>
                    </a:lnTo>
                    <a:lnTo>
                      <a:pt x="344" y="830"/>
                    </a:lnTo>
                    <a:lnTo>
                      <a:pt x="357" y="832"/>
                    </a:lnTo>
                    <a:lnTo>
                      <a:pt x="369" y="830"/>
                    </a:lnTo>
                    <a:lnTo>
                      <a:pt x="380" y="829"/>
                    </a:lnTo>
                    <a:lnTo>
                      <a:pt x="391" y="828"/>
                    </a:lnTo>
                    <a:lnTo>
                      <a:pt x="401" y="826"/>
                    </a:lnTo>
                    <a:lnTo>
                      <a:pt x="410" y="822"/>
                    </a:lnTo>
                    <a:lnTo>
                      <a:pt x="420" y="818"/>
                    </a:lnTo>
                    <a:lnTo>
                      <a:pt x="428" y="813"/>
                    </a:lnTo>
                    <a:lnTo>
                      <a:pt x="435" y="807"/>
                    </a:lnTo>
                    <a:lnTo>
                      <a:pt x="443" y="799"/>
                    </a:lnTo>
                    <a:lnTo>
                      <a:pt x="450" y="791"/>
                    </a:lnTo>
                    <a:lnTo>
                      <a:pt x="456" y="781"/>
                    </a:lnTo>
                    <a:lnTo>
                      <a:pt x="463" y="771"/>
                    </a:lnTo>
                    <a:lnTo>
                      <a:pt x="469" y="759"/>
                    </a:lnTo>
                    <a:lnTo>
                      <a:pt x="475" y="748"/>
                    </a:lnTo>
                    <a:lnTo>
                      <a:pt x="485" y="721"/>
                    </a:lnTo>
                    <a:lnTo>
                      <a:pt x="495" y="693"/>
                    </a:lnTo>
                    <a:lnTo>
                      <a:pt x="503" y="663"/>
                    </a:lnTo>
                    <a:lnTo>
                      <a:pt x="510" y="631"/>
                    </a:lnTo>
                    <a:lnTo>
                      <a:pt x="522" y="567"/>
                    </a:lnTo>
                    <a:lnTo>
                      <a:pt x="531" y="505"/>
                    </a:lnTo>
                    <a:lnTo>
                      <a:pt x="538" y="450"/>
                    </a:lnTo>
                    <a:lnTo>
                      <a:pt x="544" y="407"/>
                    </a:lnTo>
                    <a:lnTo>
                      <a:pt x="549" y="366"/>
                    </a:lnTo>
                    <a:lnTo>
                      <a:pt x="554" y="317"/>
                    </a:lnTo>
                    <a:lnTo>
                      <a:pt x="557" y="291"/>
                    </a:lnTo>
                    <a:lnTo>
                      <a:pt x="558" y="264"/>
                    </a:lnTo>
                    <a:lnTo>
                      <a:pt x="559" y="236"/>
                    </a:lnTo>
                    <a:lnTo>
                      <a:pt x="559" y="208"/>
                    </a:lnTo>
                    <a:lnTo>
                      <a:pt x="558" y="181"/>
                    </a:lnTo>
                    <a:lnTo>
                      <a:pt x="554" y="155"/>
                    </a:lnTo>
                    <a:lnTo>
                      <a:pt x="551" y="131"/>
                    </a:lnTo>
                    <a:lnTo>
                      <a:pt x="545" y="109"/>
                    </a:lnTo>
                    <a:lnTo>
                      <a:pt x="542" y="98"/>
                    </a:lnTo>
                    <a:lnTo>
                      <a:pt x="538" y="88"/>
                    </a:lnTo>
                    <a:lnTo>
                      <a:pt x="533" y="80"/>
                    </a:lnTo>
                    <a:lnTo>
                      <a:pt x="527" y="70"/>
                    </a:lnTo>
                    <a:lnTo>
                      <a:pt x="523" y="63"/>
                    </a:lnTo>
                    <a:lnTo>
                      <a:pt x="516" y="56"/>
                    </a:lnTo>
                    <a:lnTo>
                      <a:pt x="510" y="50"/>
                    </a:lnTo>
                    <a:lnTo>
                      <a:pt x="502" y="45"/>
                    </a:lnTo>
                    <a:lnTo>
                      <a:pt x="477" y="29"/>
                    </a:lnTo>
                    <a:lnTo>
                      <a:pt x="462" y="18"/>
                    </a:lnTo>
                    <a:lnTo>
                      <a:pt x="452" y="10"/>
                    </a:lnTo>
                    <a:lnTo>
                      <a:pt x="443" y="4"/>
                    </a:lnTo>
                    <a:lnTo>
                      <a:pt x="438" y="3"/>
                    </a:lnTo>
                    <a:lnTo>
                      <a:pt x="432" y="1"/>
                    </a:lnTo>
                    <a:lnTo>
                      <a:pt x="424" y="1"/>
                    </a:lnTo>
                    <a:lnTo>
                      <a:pt x="415" y="0"/>
                    </a:lnTo>
                    <a:lnTo>
                      <a:pt x="387" y="1"/>
                    </a:lnTo>
                    <a:lnTo>
                      <a:pt x="343" y="4"/>
                    </a:lnTo>
                    <a:lnTo>
                      <a:pt x="330" y="5"/>
                    </a:lnTo>
                    <a:lnTo>
                      <a:pt x="317" y="7"/>
                    </a:lnTo>
                    <a:lnTo>
                      <a:pt x="305" y="10"/>
                    </a:lnTo>
                    <a:lnTo>
                      <a:pt x="292" y="13"/>
                    </a:lnTo>
                    <a:lnTo>
                      <a:pt x="265" y="24"/>
                    </a:lnTo>
                    <a:lnTo>
                      <a:pt x="239" y="35"/>
                    </a:lnTo>
                    <a:lnTo>
                      <a:pt x="214" y="48"/>
                    </a:lnTo>
                    <a:lnTo>
                      <a:pt x="190" y="63"/>
                    </a:lnTo>
                    <a:lnTo>
                      <a:pt x="166" y="80"/>
                    </a:lnTo>
                    <a:lnTo>
                      <a:pt x="144" y="96"/>
                    </a:lnTo>
                    <a:lnTo>
                      <a:pt x="105" y="127"/>
                    </a:lnTo>
                    <a:lnTo>
                      <a:pt x="75" y="155"/>
                    </a:lnTo>
                    <a:lnTo>
                      <a:pt x="55" y="174"/>
                    </a:lnTo>
                    <a:lnTo>
                      <a:pt x="48" y="182"/>
                    </a:lnTo>
                    <a:close/>
                  </a:path>
                </a:pathLst>
              </a:custGeom>
              <a:solidFill>
                <a:srgbClr val="969696"/>
              </a:solidFill>
              <a:ln w="9525">
                <a:noFill/>
                <a:round/>
                <a:headEnd/>
                <a:tailEnd/>
              </a:ln>
            </p:spPr>
            <p:txBody>
              <a:bodyPr/>
              <a:lstStyle/>
              <a:p>
                <a:endParaRPr lang="fr-FR"/>
              </a:p>
            </p:txBody>
          </p:sp>
          <p:sp>
            <p:nvSpPr>
              <p:cNvPr id="9277" name="Freeform 517"/>
              <p:cNvSpPr>
                <a:spLocks noChangeAspect="1"/>
              </p:cNvSpPr>
              <p:nvPr/>
            </p:nvSpPr>
            <p:spPr bwMode="auto">
              <a:xfrm>
                <a:off x="6214" y="6011"/>
                <a:ext cx="186" cy="36"/>
              </a:xfrm>
              <a:custGeom>
                <a:avLst/>
                <a:gdLst>
                  <a:gd name="T0" fmla="*/ 184 w 746"/>
                  <a:gd name="T1" fmla="*/ 27 h 144"/>
                  <a:gd name="T2" fmla="*/ 181 w 746"/>
                  <a:gd name="T3" fmla="*/ 27 h 144"/>
                  <a:gd name="T4" fmla="*/ 173 w 746"/>
                  <a:gd name="T5" fmla="*/ 27 h 144"/>
                  <a:gd name="T6" fmla="*/ 145 w 746"/>
                  <a:gd name="T7" fmla="*/ 29 h 144"/>
                  <a:gd name="T8" fmla="*/ 109 w 746"/>
                  <a:gd name="T9" fmla="*/ 33 h 144"/>
                  <a:gd name="T10" fmla="*/ 84 w 746"/>
                  <a:gd name="T11" fmla="*/ 35 h 144"/>
                  <a:gd name="T12" fmla="*/ 59 w 746"/>
                  <a:gd name="T13" fmla="*/ 36 h 144"/>
                  <a:gd name="T14" fmla="*/ 43 w 746"/>
                  <a:gd name="T15" fmla="*/ 36 h 144"/>
                  <a:gd name="T16" fmla="*/ 33 w 746"/>
                  <a:gd name="T17" fmla="*/ 35 h 144"/>
                  <a:gd name="T18" fmla="*/ 20 w 746"/>
                  <a:gd name="T19" fmla="*/ 33 h 144"/>
                  <a:gd name="T20" fmla="*/ 9 w 746"/>
                  <a:gd name="T21" fmla="*/ 30 h 144"/>
                  <a:gd name="T22" fmla="*/ 3 w 746"/>
                  <a:gd name="T23" fmla="*/ 27 h 144"/>
                  <a:gd name="T24" fmla="*/ 1 w 746"/>
                  <a:gd name="T25" fmla="*/ 25 h 144"/>
                  <a:gd name="T26" fmla="*/ 0 w 746"/>
                  <a:gd name="T27" fmla="*/ 23 h 144"/>
                  <a:gd name="T28" fmla="*/ 0 w 746"/>
                  <a:gd name="T29" fmla="*/ 21 h 144"/>
                  <a:gd name="T30" fmla="*/ 2 w 746"/>
                  <a:gd name="T31" fmla="*/ 19 h 144"/>
                  <a:gd name="T32" fmla="*/ 4 w 746"/>
                  <a:gd name="T33" fmla="*/ 18 h 144"/>
                  <a:gd name="T34" fmla="*/ 10 w 746"/>
                  <a:gd name="T35" fmla="*/ 15 h 144"/>
                  <a:gd name="T36" fmla="*/ 22 w 746"/>
                  <a:gd name="T37" fmla="*/ 13 h 144"/>
                  <a:gd name="T38" fmla="*/ 37 w 746"/>
                  <a:gd name="T39" fmla="*/ 12 h 144"/>
                  <a:gd name="T40" fmla="*/ 56 w 746"/>
                  <a:gd name="T41" fmla="*/ 12 h 144"/>
                  <a:gd name="T42" fmla="*/ 73 w 746"/>
                  <a:gd name="T43" fmla="*/ 11 h 144"/>
                  <a:gd name="T44" fmla="*/ 94 w 746"/>
                  <a:gd name="T45" fmla="*/ 9 h 144"/>
                  <a:gd name="T46" fmla="*/ 118 w 746"/>
                  <a:gd name="T47" fmla="*/ 6 h 144"/>
                  <a:gd name="T48" fmla="*/ 139 w 746"/>
                  <a:gd name="T49" fmla="*/ 2 h 144"/>
                  <a:gd name="T50" fmla="*/ 154 w 746"/>
                  <a:gd name="T51" fmla="*/ 0 h 144"/>
                  <a:gd name="T52" fmla="*/ 159 w 746"/>
                  <a:gd name="T53" fmla="*/ 0 h 144"/>
                  <a:gd name="T54" fmla="*/ 164 w 746"/>
                  <a:gd name="T55" fmla="*/ 1 h 144"/>
                  <a:gd name="T56" fmla="*/ 168 w 746"/>
                  <a:gd name="T57" fmla="*/ 2 h 144"/>
                  <a:gd name="T58" fmla="*/ 174 w 746"/>
                  <a:gd name="T59" fmla="*/ 5 h 144"/>
                  <a:gd name="T60" fmla="*/ 179 w 746"/>
                  <a:gd name="T61" fmla="*/ 11 h 144"/>
                  <a:gd name="T62" fmla="*/ 183 w 746"/>
                  <a:gd name="T63" fmla="*/ 17 h 144"/>
                  <a:gd name="T64" fmla="*/ 186 w 746"/>
                  <a:gd name="T65" fmla="*/ 22 h 144"/>
                  <a:gd name="T66" fmla="*/ 186 w 746"/>
                  <a:gd name="T67" fmla="*/ 26 h 144"/>
                  <a:gd name="T68" fmla="*/ 186 w 746"/>
                  <a:gd name="T69" fmla="*/ 28 h 144"/>
                  <a:gd name="T70" fmla="*/ 185 w 746"/>
                  <a:gd name="T71" fmla="*/ 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6"/>
                  <a:gd name="T109" fmla="*/ 0 h 144"/>
                  <a:gd name="T110" fmla="*/ 746 w 746"/>
                  <a:gd name="T111" fmla="*/ 144 h 1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6" h="144">
                    <a:moveTo>
                      <a:pt x="742" y="110"/>
                    </a:moveTo>
                    <a:lnTo>
                      <a:pt x="738" y="109"/>
                    </a:lnTo>
                    <a:lnTo>
                      <a:pt x="733" y="107"/>
                    </a:lnTo>
                    <a:lnTo>
                      <a:pt x="726" y="107"/>
                    </a:lnTo>
                    <a:lnTo>
                      <a:pt x="717" y="107"/>
                    </a:lnTo>
                    <a:lnTo>
                      <a:pt x="692" y="109"/>
                    </a:lnTo>
                    <a:lnTo>
                      <a:pt x="662" y="111"/>
                    </a:lnTo>
                    <a:lnTo>
                      <a:pt x="583" y="118"/>
                    </a:lnTo>
                    <a:lnTo>
                      <a:pt x="489" y="127"/>
                    </a:lnTo>
                    <a:lnTo>
                      <a:pt x="439" y="132"/>
                    </a:lnTo>
                    <a:lnTo>
                      <a:pt x="387" y="135"/>
                    </a:lnTo>
                    <a:lnTo>
                      <a:pt x="337" y="139"/>
                    </a:lnTo>
                    <a:lnTo>
                      <a:pt x="286" y="142"/>
                    </a:lnTo>
                    <a:lnTo>
                      <a:pt x="237" y="144"/>
                    </a:lnTo>
                    <a:lnTo>
                      <a:pt x="193" y="144"/>
                    </a:lnTo>
                    <a:lnTo>
                      <a:pt x="171" y="142"/>
                    </a:lnTo>
                    <a:lnTo>
                      <a:pt x="150" y="141"/>
                    </a:lnTo>
                    <a:lnTo>
                      <a:pt x="132" y="139"/>
                    </a:lnTo>
                    <a:lnTo>
                      <a:pt x="114" y="138"/>
                    </a:lnTo>
                    <a:lnTo>
                      <a:pt x="82" y="132"/>
                    </a:lnTo>
                    <a:lnTo>
                      <a:pt x="56" y="126"/>
                    </a:lnTo>
                    <a:lnTo>
                      <a:pt x="35" y="119"/>
                    </a:lnTo>
                    <a:lnTo>
                      <a:pt x="19" y="112"/>
                    </a:lnTo>
                    <a:lnTo>
                      <a:pt x="13" y="107"/>
                    </a:lnTo>
                    <a:lnTo>
                      <a:pt x="8" y="104"/>
                    </a:lnTo>
                    <a:lnTo>
                      <a:pt x="4" y="100"/>
                    </a:lnTo>
                    <a:lnTo>
                      <a:pt x="1" y="97"/>
                    </a:lnTo>
                    <a:lnTo>
                      <a:pt x="0" y="93"/>
                    </a:lnTo>
                    <a:lnTo>
                      <a:pt x="0" y="89"/>
                    </a:lnTo>
                    <a:lnTo>
                      <a:pt x="1" y="85"/>
                    </a:lnTo>
                    <a:lnTo>
                      <a:pt x="4" y="82"/>
                    </a:lnTo>
                    <a:lnTo>
                      <a:pt x="7" y="78"/>
                    </a:lnTo>
                    <a:lnTo>
                      <a:pt x="12" y="75"/>
                    </a:lnTo>
                    <a:lnTo>
                      <a:pt x="17" y="71"/>
                    </a:lnTo>
                    <a:lnTo>
                      <a:pt x="24" y="68"/>
                    </a:lnTo>
                    <a:lnTo>
                      <a:pt x="40" y="62"/>
                    </a:lnTo>
                    <a:lnTo>
                      <a:pt x="61" y="57"/>
                    </a:lnTo>
                    <a:lnTo>
                      <a:pt x="87" y="53"/>
                    </a:lnTo>
                    <a:lnTo>
                      <a:pt x="116" y="49"/>
                    </a:lnTo>
                    <a:lnTo>
                      <a:pt x="149" y="48"/>
                    </a:lnTo>
                    <a:lnTo>
                      <a:pt x="187" y="47"/>
                    </a:lnTo>
                    <a:lnTo>
                      <a:pt x="224" y="47"/>
                    </a:lnTo>
                    <a:lnTo>
                      <a:pt x="259" y="46"/>
                    </a:lnTo>
                    <a:lnTo>
                      <a:pt x="292" y="44"/>
                    </a:lnTo>
                    <a:lnTo>
                      <a:pt x="323" y="42"/>
                    </a:lnTo>
                    <a:lnTo>
                      <a:pt x="378" y="37"/>
                    </a:lnTo>
                    <a:lnTo>
                      <a:pt x="426" y="30"/>
                    </a:lnTo>
                    <a:lnTo>
                      <a:pt x="472" y="23"/>
                    </a:lnTo>
                    <a:lnTo>
                      <a:pt x="515" y="16"/>
                    </a:lnTo>
                    <a:lnTo>
                      <a:pt x="559" y="8"/>
                    </a:lnTo>
                    <a:lnTo>
                      <a:pt x="606" y="1"/>
                    </a:lnTo>
                    <a:lnTo>
                      <a:pt x="616" y="0"/>
                    </a:lnTo>
                    <a:lnTo>
                      <a:pt x="628" y="0"/>
                    </a:lnTo>
                    <a:lnTo>
                      <a:pt x="638" y="0"/>
                    </a:lnTo>
                    <a:lnTo>
                      <a:pt x="648" y="1"/>
                    </a:lnTo>
                    <a:lnTo>
                      <a:pt x="657" y="4"/>
                    </a:lnTo>
                    <a:lnTo>
                      <a:pt x="667" y="6"/>
                    </a:lnTo>
                    <a:lnTo>
                      <a:pt x="675" y="9"/>
                    </a:lnTo>
                    <a:lnTo>
                      <a:pt x="683" y="13"/>
                    </a:lnTo>
                    <a:lnTo>
                      <a:pt x="697" y="22"/>
                    </a:lnTo>
                    <a:lnTo>
                      <a:pt x="709" y="33"/>
                    </a:lnTo>
                    <a:lnTo>
                      <a:pt x="719" y="44"/>
                    </a:lnTo>
                    <a:lnTo>
                      <a:pt x="728" y="56"/>
                    </a:lnTo>
                    <a:lnTo>
                      <a:pt x="735" y="68"/>
                    </a:lnTo>
                    <a:lnTo>
                      <a:pt x="740" y="79"/>
                    </a:lnTo>
                    <a:lnTo>
                      <a:pt x="744" y="89"/>
                    </a:lnTo>
                    <a:lnTo>
                      <a:pt x="746" y="98"/>
                    </a:lnTo>
                    <a:lnTo>
                      <a:pt x="746" y="105"/>
                    </a:lnTo>
                    <a:lnTo>
                      <a:pt x="746" y="110"/>
                    </a:lnTo>
                    <a:lnTo>
                      <a:pt x="745" y="111"/>
                    </a:lnTo>
                    <a:lnTo>
                      <a:pt x="744" y="112"/>
                    </a:lnTo>
                    <a:lnTo>
                      <a:pt x="743" y="111"/>
                    </a:lnTo>
                    <a:lnTo>
                      <a:pt x="742" y="110"/>
                    </a:lnTo>
                    <a:close/>
                  </a:path>
                </a:pathLst>
              </a:custGeom>
              <a:solidFill>
                <a:srgbClr val="969696"/>
              </a:solidFill>
              <a:ln w="9525">
                <a:noFill/>
                <a:round/>
                <a:headEnd/>
                <a:tailEnd/>
              </a:ln>
            </p:spPr>
            <p:txBody>
              <a:bodyPr/>
              <a:lstStyle/>
              <a:p>
                <a:endParaRPr lang="fr-FR"/>
              </a:p>
            </p:txBody>
          </p:sp>
          <p:sp>
            <p:nvSpPr>
              <p:cNvPr id="9278" name="Freeform 518"/>
              <p:cNvSpPr>
                <a:spLocks noChangeAspect="1"/>
              </p:cNvSpPr>
              <p:nvPr/>
            </p:nvSpPr>
            <p:spPr bwMode="auto">
              <a:xfrm>
                <a:off x="6374" y="6043"/>
                <a:ext cx="33" cy="441"/>
              </a:xfrm>
              <a:custGeom>
                <a:avLst/>
                <a:gdLst>
                  <a:gd name="T0" fmla="*/ 18 w 135"/>
                  <a:gd name="T1" fmla="*/ 409 h 1763"/>
                  <a:gd name="T2" fmla="*/ 20 w 135"/>
                  <a:gd name="T3" fmla="*/ 377 h 1763"/>
                  <a:gd name="T4" fmla="*/ 24 w 135"/>
                  <a:gd name="T5" fmla="*/ 322 h 1763"/>
                  <a:gd name="T6" fmla="*/ 28 w 135"/>
                  <a:gd name="T7" fmla="*/ 253 h 1763"/>
                  <a:gd name="T8" fmla="*/ 31 w 135"/>
                  <a:gd name="T9" fmla="*/ 178 h 1763"/>
                  <a:gd name="T10" fmla="*/ 33 w 135"/>
                  <a:gd name="T11" fmla="*/ 108 h 1763"/>
                  <a:gd name="T12" fmla="*/ 33 w 135"/>
                  <a:gd name="T13" fmla="*/ 63 h 1763"/>
                  <a:gd name="T14" fmla="*/ 32 w 135"/>
                  <a:gd name="T15" fmla="*/ 38 h 1763"/>
                  <a:gd name="T16" fmla="*/ 30 w 135"/>
                  <a:gd name="T17" fmla="*/ 20 h 1763"/>
                  <a:gd name="T18" fmla="*/ 27 w 135"/>
                  <a:gd name="T19" fmla="*/ 9 h 1763"/>
                  <a:gd name="T20" fmla="*/ 21 w 135"/>
                  <a:gd name="T21" fmla="*/ 4 h 1763"/>
                  <a:gd name="T22" fmla="*/ 16 w 135"/>
                  <a:gd name="T23" fmla="*/ 1 h 1763"/>
                  <a:gd name="T24" fmla="*/ 13 w 135"/>
                  <a:gd name="T25" fmla="*/ 0 h 1763"/>
                  <a:gd name="T26" fmla="*/ 11 w 135"/>
                  <a:gd name="T27" fmla="*/ 0 h 1763"/>
                  <a:gd name="T28" fmla="*/ 10 w 135"/>
                  <a:gd name="T29" fmla="*/ 2 h 1763"/>
                  <a:gd name="T30" fmla="*/ 9 w 135"/>
                  <a:gd name="T31" fmla="*/ 5 h 1763"/>
                  <a:gd name="T32" fmla="*/ 8 w 135"/>
                  <a:gd name="T33" fmla="*/ 9 h 1763"/>
                  <a:gd name="T34" fmla="*/ 7 w 135"/>
                  <a:gd name="T35" fmla="*/ 20 h 1763"/>
                  <a:gd name="T36" fmla="*/ 7 w 135"/>
                  <a:gd name="T37" fmla="*/ 41 h 1763"/>
                  <a:gd name="T38" fmla="*/ 7 w 135"/>
                  <a:gd name="T39" fmla="*/ 91 h 1763"/>
                  <a:gd name="T40" fmla="*/ 7 w 135"/>
                  <a:gd name="T41" fmla="*/ 167 h 1763"/>
                  <a:gd name="T42" fmla="*/ 5 w 135"/>
                  <a:gd name="T43" fmla="*/ 222 h 1763"/>
                  <a:gd name="T44" fmla="*/ 4 w 135"/>
                  <a:gd name="T45" fmla="*/ 274 h 1763"/>
                  <a:gd name="T46" fmla="*/ 2 w 135"/>
                  <a:gd name="T47" fmla="*/ 322 h 1763"/>
                  <a:gd name="T48" fmla="*/ 0 w 135"/>
                  <a:gd name="T49" fmla="*/ 364 h 1763"/>
                  <a:gd name="T50" fmla="*/ 0 w 135"/>
                  <a:gd name="T51" fmla="*/ 398 h 1763"/>
                  <a:gd name="T52" fmla="*/ 0 w 135"/>
                  <a:gd name="T53" fmla="*/ 418 h 1763"/>
                  <a:gd name="T54" fmla="*/ 2 w 135"/>
                  <a:gd name="T55" fmla="*/ 428 h 1763"/>
                  <a:gd name="T56" fmla="*/ 3 w 135"/>
                  <a:gd name="T57" fmla="*/ 436 h 1763"/>
                  <a:gd name="T58" fmla="*/ 5 w 135"/>
                  <a:gd name="T59" fmla="*/ 440 h 1763"/>
                  <a:gd name="T60" fmla="*/ 8 w 135"/>
                  <a:gd name="T61" fmla="*/ 441 h 1763"/>
                  <a:gd name="T62" fmla="*/ 11 w 135"/>
                  <a:gd name="T63" fmla="*/ 441 h 1763"/>
                  <a:gd name="T64" fmla="*/ 12 w 135"/>
                  <a:gd name="T65" fmla="*/ 440 h 1763"/>
                  <a:gd name="T66" fmla="*/ 14 w 135"/>
                  <a:gd name="T67" fmla="*/ 439 h 1763"/>
                  <a:gd name="T68" fmla="*/ 16 w 135"/>
                  <a:gd name="T69" fmla="*/ 436 h 1763"/>
                  <a:gd name="T70" fmla="*/ 18 w 135"/>
                  <a:gd name="T71" fmla="*/ 431 h 1763"/>
                  <a:gd name="T72" fmla="*/ 19 w 135"/>
                  <a:gd name="T73" fmla="*/ 423 h 1763"/>
                  <a:gd name="T74" fmla="*/ 18 w 135"/>
                  <a:gd name="T75" fmla="*/ 415 h 17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763"/>
                  <a:gd name="T116" fmla="*/ 135 w 135"/>
                  <a:gd name="T117" fmla="*/ 1763 h 17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763">
                    <a:moveTo>
                      <a:pt x="74" y="1652"/>
                    </a:moveTo>
                    <a:lnTo>
                      <a:pt x="75" y="1634"/>
                    </a:lnTo>
                    <a:lnTo>
                      <a:pt x="78" y="1585"/>
                    </a:lnTo>
                    <a:lnTo>
                      <a:pt x="83" y="1507"/>
                    </a:lnTo>
                    <a:lnTo>
                      <a:pt x="90" y="1407"/>
                    </a:lnTo>
                    <a:lnTo>
                      <a:pt x="98" y="1288"/>
                    </a:lnTo>
                    <a:lnTo>
                      <a:pt x="105" y="1154"/>
                    </a:lnTo>
                    <a:lnTo>
                      <a:pt x="113" y="1010"/>
                    </a:lnTo>
                    <a:lnTo>
                      <a:pt x="121" y="862"/>
                    </a:lnTo>
                    <a:lnTo>
                      <a:pt x="128" y="713"/>
                    </a:lnTo>
                    <a:lnTo>
                      <a:pt x="132" y="567"/>
                    </a:lnTo>
                    <a:lnTo>
                      <a:pt x="135" y="431"/>
                    </a:lnTo>
                    <a:lnTo>
                      <a:pt x="135" y="306"/>
                    </a:lnTo>
                    <a:lnTo>
                      <a:pt x="133" y="250"/>
                    </a:lnTo>
                    <a:lnTo>
                      <a:pt x="131" y="199"/>
                    </a:lnTo>
                    <a:lnTo>
                      <a:pt x="129" y="153"/>
                    </a:lnTo>
                    <a:lnTo>
                      <a:pt x="125" y="114"/>
                    </a:lnTo>
                    <a:lnTo>
                      <a:pt x="121" y="80"/>
                    </a:lnTo>
                    <a:lnTo>
                      <a:pt x="115" y="54"/>
                    </a:lnTo>
                    <a:lnTo>
                      <a:pt x="109" y="36"/>
                    </a:lnTo>
                    <a:lnTo>
                      <a:pt x="101" y="25"/>
                    </a:lnTo>
                    <a:lnTo>
                      <a:pt x="84" y="15"/>
                    </a:lnTo>
                    <a:lnTo>
                      <a:pt x="71" y="5"/>
                    </a:lnTo>
                    <a:lnTo>
                      <a:pt x="65" y="3"/>
                    </a:lnTo>
                    <a:lnTo>
                      <a:pt x="60" y="1"/>
                    </a:lnTo>
                    <a:lnTo>
                      <a:pt x="55" y="0"/>
                    </a:lnTo>
                    <a:lnTo>
                      <a:pt x="50" y="0"/>
                    </a:lnTo>
                    <a:lnTo>
                      <a:pt x="47" y="1"/>
                    </a:lnTo>
                    <a:lnTo>
                      <a:pt x="43" y="3"/>
                    </a:lnTo>
                    <a:lnTo>
                      <a:pt x="40" y="7"/>
                    </a:lnTo>
                    <a:lnTo>
                      <a:pt x="37" y="11"/>
                    </a:lnTo>
                    <a:lnTo>
                      <a:pt x="35" y="18"/>
                    </a:lnTo>
                    <a:lnTo>
                      <a:pt x="33" y="26"/>
                    </a:lnTo>
                    <a:lnTo>
                      <a:pt x="31" y="36"/>
                    </a:lnTo>
                    <a:lnTo>
                      <a:pt x="30" y="47"/>
                    </a:lnTo>
                    <a:lnTo>
                      <a:pt x="28" y="78"/>
                    </a:lnTo>
                    <a:lnTo>
                      <a:pt x="27" y="115"/>
                    </a:lnTo>
                    <a:lnTo>
                      <a:pt x="27" y="162"/>
                    </a:lnTo>
                    <a:lnTo>
                      <a:pt x="27" y="219"/>
                    </a:lnTo>
                    <a:lnTo>
                      <a:pt x="27" y="365"/>
                    </a:lnTo>
                    <a:lnTo>
                      <a:pt x="28" y="558"/>
                    </a:lnTo>
                    <a:lnTo>
                      <a:pt x="27" y="669"/>
                    </a:lnTo>
                    <a:lnTo>
                      <a:pt x="26" y="778"/>
                    </a:lnTo>
                    <a:lnTo>
                      <a:pt x="22" y="886"/>
                    </a:lnTo>
                    <a:lnTo>
                      <a:pt x="18" y="992"/>
                    </a:lnTo>
                    <a:lnTo>
                      <a:pt x="15" y="1094"/>
                    </a:lnTo>
                    <a:lnTo>
                      <a:pt x="11" y="1192"/>
                    </a:lnTo>
                    <a:lnTo>
                      <a:pt x="7" y="1286"/>
                    </a:lnTo>
                    <a:lnTo>
                      <a:pt x="3" y="1373"/>
                    </a:lnTo>
                    <a:lnTo>
                      <a:pt x="1" y="1454"/>
                    </a:lnTo>
                    <a:lnTo>
                      <a:pt x="0" y="1527"/>
                    </a:lnTo>
                    <a:lnTo>
                      <a:pt x="0" y="1592"/>
                    </a:lnTo>
                    <a:lnTo>
                      <a:pt x="1" y="1648"/>
                    </a:lnTo>
                    <a:lnTo>
                      <a:pt x="2" y="1672"/>
                    </a:lnTo>
                    <a:lnTo>
                      <a:pt x="4" y="1694"/>
                    </a:lnTo>
                    <a:lnTo>
                      <a:pt x="7" y="1712"/>
                    </a:lnTo>
                    <a:lnTo>
                      <a:pt x="9" y="1728"/>
                    </a:lnTo>
                    <a:lnTo>
                      <a:pt x="13" y="1742"/>
                    </a:lnTo>
                    <a:lnTo>
                      <a:pt x="17" y="1751"/>
                    </a:lnTo>
                    <a:lnTo>
                      <a:pt x="22" y="1758"/>
                    </a:lnTo>
                    <a:lnTo>
                      <a:pt x="28" y="1761"/>
                    </a:lnTo>
                    <a:lnTo>
                      <a:pt x="34" y="1763"/>
                    </a:lnTo>
                    <a:lnTo>
                      <a:pt x="38" y="1763"/>
                    </a:lnTo>
                    <a:lnTo>
                      <a:pt x="43" y="1763"/>
                    </a:lnTo>
                    <a:lnTo>
                      <a:pt x="48" y="1761"/>
                    </a:lnTo>
                    <a:lnTo>
                      <a:pt x="51" y="1760"/>
                    </a:lnTo>
                    <a:lnTo>
                      <a:pt x="56" y="1758"/>
                    </a:lnTo>
                    <a:lnTo>
                      <a:pt x="58" y="1754"/>
                    </a:lnTo>
                    <a:lnTo>
                      <a:pt x="62" y="1752"/>
                    </a:lnTo>
                    <a:lnTo>
                      <a:pt x="67" y="1744"/>
                    </a:lnTo>
                    <a:lnTo>
                      <a:pt x="70" y="1735"/>
                    </a:lnTo>
                    <a:lnTo>
                      <a:pt x="72" y="1724"/>
                    </a:lnTo>
                    <a:lnTo>
                      <a:pt x="75" y="1714"/>
                    </a:lnTo>
                    <a:lnTo>
                      <a:pt x="76" y="1691"/>
                    </a:lnTo>
                    <a:lnTo>
                      <a:pt x="75" y="1672"/>
                    </a:lnTo>
                    <a:lnTo>
                      <a:pt x="74" y="1658"/>
                    </a:lnTo>
                    <a:lnTo>
                      <a:pt x="74" y="1652"/>
                    </a:lnTo>
                    <a:close/>
                  </a:path>
                </a:pathLst>
              </a:custGeom>
              <a:solidFill>
                <a:srgbClr val="969696"/>
              </a:solidFill>
              <a:ln w="9525">
                <a:noFill/>
                <a:round/>
                <a:headEnd/>
                <a:tailEnd/>
              </a:ln>
            </p:spPr>
            <p:txBody>
              <a:bodyPr/>
              <a:lstStyle/>
              <a:p>
                <a:endParaRPr lang="fr-FR"/>
              </a:p>
            </p:txBody>
          </p:sp>
          <p:sp>
            <p:nvSpPr>
              <p:cNvPr id="9279" name="Freeform 519"/>
              <p:cNvSpPr>
                <a:spLocks noChangeAspect="1"/>
              </p:cNvSpPr>
              <p:nvPr/>
            </p:nvSpPr>
            <p:spPr bwMode="auto">
              <a:xfrm>
                <a:off x="6283" y="6764"/>
                <a:ext cx="55" cy="64"/>
              </a:xfrm>
              <a:custGeom>
                <a:avLst/>
                <a:gdLst>
                  <a:gd name="T0" fmla="*/ 28 w 219"/>
                  <a:gd name="T1" fmla="*/ 0 h 256"/>
                  <a:gd name="T2" fmla="*/ 22 w 219"/>
                  <a:gd name="T3" fmla="*/ 4 h 256"/>
                  <a:gd name="T4" fmla="*/ 16 w 219"/>
                  <a:gd name="T5" fmla="*/ 9 h 256"/>
                  <a:gd name="T6" fmla="*/ 13 w 219"/>
                  <a:gd name="T7" fmla="*/ 13 h 256"/>
                  <a:gd name="T8" fmla="*/ 10 w 219"/>
                  <a:gd name="T9" fmla="*/ 16 h 256"/>
                  <a:gd name="T10" fmla="*/ 7 w 219"/>
                  <a:gd name="T11" fmla="*/ 20 h 256"/>
                  <a:gd name="T12" fmla="*/ 5 w 219"/>
                  <a:gd name="T13" fmla="*/ 23 h 256"/>
                  <a:gd name="T14" fmla="*/ 3 w 219"/>
                  <a:gd name="T15" fmla="*/ 28 h 256"/>
                  <a:gd name="T16" fmla="*/ 1 w 219"/>
                  <a:gd name="T17" fmla="*/ 31 h 256"/>
                  <a:gd name="T18" fmla="*/ 0 w 219"/>
                  <a:gd name="T19" fmla="*/ 33 h 256"/>
                  <a:gd name="T20" fmla="*/ 0 w 219"/>
                  <a:gd name="T21" fmla="*/ 35 h 256"/>
                  <a:gd name="T22" fmla="*/ 0 w 219"/>
                  <a:gd name="T23" fmla="*/ 37 h 256"/>
                  <a:gd name="T24" fmla="*/ 0 w 219"/>
                  <a:gd name="T25" fmla="*/ 39 h 256"/>
                  <a:gd name="T26" fmla="*/ 0 w 219"/>
                  <a:gd name="T27" fmla="*/ 41 h 256"/>
                  <a:gd name="T28" fmla="*/ 1 w 219"/>
                  <a:gd name="T29" fmla="*/ 43 h 256"/>
                  <a:gd name="T30" fmla="*/ 2 w 219"/>
                  <a:gd name="T31" fmla="*/ 45 h 256"/>
                  <a:gd name="T32" fmla="*/ 2 w 219"/>
                  <a:gd name="T33" fmla="*/ 47 h 256"/>
                  <a:gd name="T34" fmla="*/ 4 w 219"/>
                  <a:gd name="T35" fmla="*/ 49 h 256"/>
                  <a:gd name="T36" fmla="*/ 5 w 219"/>
                  <a:gd name="T37" fmla="*/ 51 h 256"/>
                  <a:gd name="T38" fmla="*/ 7 w 219"/>
                  <a:gd name="T39" fmla="*/ 52 h 256"/>
                  <a:gd name="T40" fmla="*/ 9 w 219"/>
                  <a:gd name="T41" fmla="*/ 54 h 256"/>
                  <a:gd name="T42" fmla="*/ 14 w 219"/>
                  <a:gd name="T43" fmla="*/ 57 h 256"/>
                  <a:gd name="T44" fmla="*/ 19 w 219"/>
                  <a:gd name="T45" fmla="*/ 60 h 256"/>
                  <a:gd name="T46" fmla="*/ 23 w 219"/>
                  <a:gd name="T47" fmla="*/ 62 h 256"/>
                  <a:gd name="T48" fmla="*/ 27 w 219"/>
                  <a:gd name="T49" fmla="*/ 63 h 256"/>
                  <a:gd name="T50" fmla="*/ 32 w 219"/>
                  <a:gd name="T51" fmla="*/ 64 h 256"/>
                  <a:gd name="T52" fmla="*/ 35 w 219"/>
                  <a:gd name="T53" fmla="*/ 64 h 256"/>
                  <a:gd name="T54" fmla="*/ 37 w 219"/>
                  <a:gd name="T55" fmla="*/ 64 h 256"/>
                  <a:gd name="T56" fmla="*/ 39 w 219"/>
                  <a:gd name="T57" fmla="*/ 63 h 256"/>
                  <a:gd name="T58" fmla="*/ 41 w 219"/>
                  <a:gd name="T59" fmla="*/ 63 h 256"/>
                  <a:gd name="T60" fmla="*/ 42 w 219"/>
                  <a:gd name="T61" fmla="*/ 63 h 256"/>
                  <a:gd name="T62" fmla="*/ 44 w 219"/>
                  <a:gd name="T63" fmla="*/ 62 h 256"/>
                  <a:gd name="T64" fmla="*/ 45 w 219"/>
                  <a:gd name="T65" fmla="*/ 61 h 256"/>
                  <a:gd name="T66" fmla="*/ 47 w 219"/>
                  <a:gd name="T67" fmla="*/ 60 h 256"/>
                  <a:gd name="T68" fmla="*/ 48 w 219"/>
                  <a:gd name="T69" fmla="*/ 59 h 256"/>
                  <a:gd name="T70" fmla="*/ 49 w 219"/>
                  <a:gd name="T71" fmla="*/ 58 h 256"/>
                  <a:gd name="T72" fmla="*/ 50 w 219"/>
                  <a:gd name="T73" fmla="*/ 56 h 256"/>
                  <a:gd name="T74" fmla="*/ 51 w 219"/>
                  <a:gd name="T75" fmla="*/ 55 h 256"/>
                  <a:gd name="T76" fmla="*/ 52 w 219"/>
                  <a:gd name="T77" fmla="*/ 53 h 256"/>
                  <a:gd name="T78" fmla="*/ 53 w 219"/>
                  <a:gd name="T79" fmla="*/ 51 h 256"/>
                  <a:gd name="T80" fmla="*/ 54 w 219"/>
                  <a:gd name="T81" fmla="*/ 49 h 256"/>
                  <a:gd name="T82" fmla="*/ 54 w 219"/>
                  <a:gd name="T83" fmla="*/ 47 h 256"/>
                  <a:gd name="T84" fmla="*/ 55 w 219"/>
                  <a:gd name="T85" fmla="*/ 44 h 256"/>
                  <a:gd name="T86" fmla="*/ 55 w 219"/>
                  <a:gd name="T87" fmla="*/ 39 h 256"/>
                  <a:gd name="T88" fmla="*/ 55 w 219"/>
                  <a:gd name="T89" fmla="*/ 34 h 256"/>
                  <a:gd name="T90" fmla="*/ 54 w 219"/>
                  <a:gd name="T91" fmla="*/ 28 h 256"/>
                  <a:gd name="T92" fmla="*/ 53 w 219"/>
                  <a:gd name="T93" fmla="*/ 23 h 256"/>
                  <a:gd name="T94" fmla="*/ 51 w 219"/>
                  <a:gd name="T95" fmla="*/ 19 h 256"/>
                  <a:gd name="T96" fmla="*/ 50 w 219"/>
                  <a:gd name="T97" fmla="*/ 15 h 256"/>
                  <a:gd name="T98" fmla="*/ 47 w 219"/>
                  <a:gd name="T99" fmla="*/ 12 h 256"/>
                  <a:gd name="T100" fmla="*/ 45 w 219"/>
                  <a:gd name="T101" fmla="*/ 9 h 256"/>
                  <a:gd name="T102" fmla="*/ 43 w 219"/>
                  <a:gd name="T103" fmla="*/ 7 h 256"/>
                  <a:gd name="T104" fmla="*/ 40 w 219"/>
                  <a:gd name="T105" fmla="*/ 5 h 256"/>
                  <a:gd name="T106" fmla="*/ 38 w 219"/>
                  <a:gd name="T107" fmla="*/ 3 h 256"/>
                  <a:gd name="T108" fmla="*/ 36 w 219"/>
                  <a:gd name="T109" fmla="*/ 2 h 256"/>
                  <a:gd name="T110" fmla="*/ 33 w 219"/>
                  <a:gd name="T111" fmla="*/ 1 h 256"/>
                  <a:gd name="T112" fmla="*/ 32 w 219"/>
                  <a:gd name="T113" fmla="*/ 1 h 256"/>
                  <a:gd name="T114" fmla="*/ 29 w 219"/>
                  <a:gd name="T115" fmla="*/ 0 h 256"/>
                  <a:gd name="T116" fmla="*/ 28 w 219"/>
                  <a:gd name="T117" fmla="*/ 0 h 2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9"/>
                  <a:gd name="T178" fmla="*/ 0 h 256"/>
                  <a:gd name="T179" fmla="*/ 219 w 219"/>
                  <a:gd name="T180" fmla="*/ 256 h 2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9" h="256">
                    <a:moveTo>
                      <a:pt x="110" y="0"/>
                    </a:moveTo>
                    <a:lnTo>
                      <a:pt x="89" y="16"/>
                    </a:lnTo>
                    <a:lnTo>
                      <a:pt x="65" y="38"/>
                    </a:lnTo>
                    <a:lnTo>
                      <a:pt x="53" y="51"/>
                    </a:lnTo>
                    <a:lnTo>
                      <a:pt x="40" y="65"/>
                    </a:lnTo>
                    <a:lnTo>
                      <a:pt x="29" y="79"/>
                    </a:lnTo>
                    <a:lnTo>
                      <a:pt x="19" y="94"/>
                    </a:lnTo>
                    <a:lnTo>
                      <a:pt x="11" y="111"/>
                    </a:lnTo>
                    <a:lnTo>
                      <a:pt x="4" y="126"/>
                    </a:lnTo>
                    <a:lnTo>
                      <a:pt x="1" y="134"/>
                    </a:lnTo>
                    <a:lnTo>
                      <a:pt x="0" y="142"/>
                    </a:lnTo>
                    <a:lnTo>
                      <a:pt x="0" y="149"/>
                    </a:lnTo>
                    <a:lnTo>
                      <a:pt x="0" y="157"/>
                    </a:lnTo>
                    <a:lnTo>
                      <a:pt x="0" y="165"/>
                    </a:lnTo>
                    <a:lnTo>
                      <a:pt x="2" y="172"/>
                    </a:lnTo>
                    <a:lnTo>
                      <a:pt x="6" y="181"/>
                    </a:lnTo>
                    <a:lnTo>
                      <a:pt x="9" y="188"/>
                    </a:lnTo>
                    <a:lnTo>
                      <a:pt x="14" y="196"/>
                    </a:lnTo>
                    <a:lnTo>
                      <a:pt x="21" y="203"/>
                    </a:lnTo>
                    <a:lnTo>
                      <a:pt x="28" y="210"/>
                    </a:lnTo>
                    <a:lnTo>
                      <a:pt x="36" y="217"/>
                    </a:lnTo>
                    <a:lnTo>
                      <a:pt x="55" y="230"/>
                    </a:lnTo>
                    <a:lnTo>
                      <a:pt x="74" y="239"/>
                    </a:lnTo>
                    <a:lnTo>
                      <a:pt x="92" y="247"/>
                    </a:lnTo>
                    <a:lnTo>
                      <a:pt x="109" y="252"/>
                    </a:lnTo>
                    <a:lnTo>
                      <a:pt x="126" y="255"/>
                    </a:lnTo>
                    <a:lnTo>
                      <a:pt x="141" y="256"/>
                    </a:lnTo>
                    <a:lnTo>
                      <a:pt x="148" y="255"/>
                    </a:lnTo>
                    <a:lnTo>
                      <a:pt x="155" y="254"/>
                    </a:lnTo>
                    <a:lnTo>
                      <a:pt x="162" y="253"/>
                    </a:lnTo>
                    <a:lnTo>
                      <a:pt x="169" y="251"/>
                    </a:lnTo>
                    <a:lnTo>
                      <a:pt x="175" y="248"/>
                    </a:lnTo>
                    <a:lnTo>
                      <a:pt x="181" y="245"/>
                    </a:lnTo>
                    <a:lnTo>
                      <a:pt x="187" y="240"/>
                    </a:lnTo>
                    <a:lnTo>
                      <a:pt x="191" y="235"/>
                    </a:lnTo>
                    <a:lnTo>
                      <a:pt x="196" y="231"/>
                    </a:lnTo>
                    <a:lnTo>
                      <a:pt x="201" y="225"/>
                    </a:lnTo>
                    <a:lnTo>
                      <a:pt x="205" y="219"/>
                    </a:lnTo>
                    <a:lnTo>
                      <a:pt x="209" y="212"/>
                    </a:lnTo>
                    <a:lnTo>
                      <a:pt x="211" y="204"/>
                    </a:lnTo>
                    <a:lnTo>
                      <a:pt x="214" y="196"/>
                    </a:lnTo>
                    <a:lnTo>
                      <a:pt x="216" y="188"/>
                    </a:lnTo>
                    <a:lnTo>
                      <a:pt x="218" y="178"/>
                    </a:lnTo>
                    <a:lnTo>
                      <a:pt x="219" y="158"/>
                    </a:lnTo>
                    <a:lnTo>
                      <a:pt x="219" y="135"/>
                    </a:lnTo>
                    <a:lnTo>
                      <a:pt x="216" y="113"/>
                    </a:lnTo>
                    <a:lnTo>
                      <a:pt x="211" y="93"/>
                    </a:lnTo>
                    <a:lnTo>
                      <a:pt x="205" y="76"/>
                    </a:lnTo>
                    <a:lnTo>
                      <a:pt x="198" y="61"/>
                    </a:lnTo>
                    <a:lnTo>
                      <a:pt x="189" y="48"/>
                    </a:lnTo>
                    <a:lnTo>
                      <a:pt x="181" y="37"/>
                    </a:lnTo>
                    <a:lnTo>
                      <a:pt x="170" y="28"/>
                    </a:lnTo>
                    <a:lnTo>
                      <a:pt x="161" y="20"/>
                    </a:lnTo>
                    <a:lnTo>
                      <a:pt x="151" y="14"/>
                    </a:lnTo>
                    <a:lnTo>
                      <a:pt x="142" y="9"/>
                    </a:lnTo>
                    <a:lnTo>
                      <a:pt x="133" y="6"/>
                    </a:lnTo>
                    <a:lnTo>
                      <a:pt x="126" y="3"/>
                    </a:lnTo>
                    <a:lnTo>
                      <a:pt x="114" y="0"/>
                    </a:lnTo>
                    <a:lnTo>
                      <a:pt x="110" y="0"/>
                    </a:lnTo>
                    <a:close/>
                  </a:path>
                </a:pathLst>
              </a:custGeom>
              <a:solidFill>
                <a:srgbClr val="969696"/>
              </a:solidFill>
              <a:ln w="9525">
                <a:noFill/>
                <a:round/>
                <a:headEnd/>
                <a:tailEnd/>
              </a:ln>
            </p:spPr>
            <p:txBody>
              <a:bodyPr/>
              <a:lstStyle/>
              <a:p>
                <a:endParaRPr lang="fr-FR"/>
              </a:p>
            </p:txBody>
          </p:sp>
          <p:sp>
            <p:nvSpPr>
              <p:cNvPr id="9280" name="Freeform 520"/>
              <p:cNvSpPr>
                <a:spLocks noChangeAspect="1"/>
              </p:cNvSpPr>
              <p:nvPr/>
            </p:nvSpPr>
            <p:spPr bwMode="auto">
              <a:xfrm>
                <a:off x="5837" y="3606"/>
                <a:ext cx="156" cy="104"/>
              </a:xfrm>
              <a:custGeom>
                <a:avLst/>
                <a:gdLst>
                  <a:gd name="T0" fmla="*/ 0 w 625"/>
                  <a:gd name="T1" fmla="*/ 9 h 417"/>
                  <a:gd name="T2" fmla="*/ 2 w 625"/>
                  <a:gd name="T3" fmla="*/ 12 h 417"/>
                  <a:gd name="T4" fmla="*/ 10 w 625"/>
                  <a:gd name="T5" fmla="*/ 22 h 417"/>
                  <a:gd name="T6" fmla="*/ 21 w 625"/>
                  <a:gd name="T7" fmla="*/ 36 h 417"/>
                  <a:gd name="T8" fmla="*/ 34 w 625"/>
                  <a:gd name="T9" fmla="*/ 52 h 417"/>
                  <a:gd name="T10" fmla="*/ 41 w 625"/>
                  <a:gd name="T11" fmla="*/ 61 h 417"/>
                  <a:gd name="T12" fmla="*/ 49 w 625"/>
                  <a:gd name="T13" fmla="*/ 69 h 417"/>
                  <a:gd name="T14" fmla="*/ 56 w 625"/>
                  <a:gd name="T15" fmla="*/ 77 h 417"/>
                  <a:gd name="T16" fmla="*/ 64 w 625"/>
                  <a:gd name="T17" fmla="*/ 84 h 417"/>
                  <a:gd name="T18" fmla="*/ 68 w 625"/>
                  <a:gd name="T19" fmla="*/ 87 h 417"/>
                  <a:gd name="T20" fmla="*/ 71 w 625"/>
                  <a:gd name="T21" fmla="*/ 90 h 417"/>
                  <a:gd name="T22" fmla="*/ 75 w 625"/>
                  <a:gd name="T23" fmla="*/ 93 h 417"/>
                  <a:gd name="T24" fmla="*/ 78 w 625"/>
                  <a:gd name="T25" fmla="*/ 96 h 417"/>
                  <a:gd name="T26" fmla="*/ 82 w 625"/>
                  <a:gd name="T27" fmla="*/ 98 h 417"/>
                  <a:gd name="T28" fmla="*/ 85 w 625"/>
                  <a:gd name="T29" fmla="*/ 99 h 417"/>
                  <a:gd name="T30" fmla="*/ 88 w 625"/>
                  <a:gd name="T31" fmla="*/ 101 h 417"/>
                  <a:gd name="T32" fmla="*/ 91 w 625"/>
                  <a:gd name="T33" fmla="*/ 102 h 417"/>
                  <a:gd name="T34" fmla="*/ 96 w 625"/>
                  <a:gd name="T35" fmla="*/ 103 h 417"/>
                  <a:gd name="T36" fmla="*/ 102 w 625"/>
                  <a:gd name="T37" fmla="*/ 104 h 417"/>
                  <a:gd name="T38" fmla="*/ 106 w 625"/>
                  <a:gd name="T39" fmla="*/ 104 h 417"/>
                  <a:gd name="T40" fmla="*/ 111 w 625"/>
                  <a:gd name="T41" fmla="*/ 104 h 417"/>
                  <a:gd name="T42" fmla="*/ 116 w 625"/>
                  <a:gd name="T43" fmla="*/ 104 h 417"/>
                  <a:gd name="T44" fmla="*/ 120 w 625"/>
                  <a:gd name="T45" fmla="*/ 103 h 417"/>
                  <a:gd name="T46" fmla="*/ 124 w 625"/>
                  <a:gd name="T47" fmla="*/ 101 h 417"/>
                  <a:gd name="T48" fmla="*/ 127 w 625"/>
                  <a:gd name="T49" fmla="*/ 100 h 417"/>
                  <a:gd name="T50" fmla="*/ 130 w 625"/>
                  <a:gd name="T51" fmla="*/ 98 h 417"/>
                  <a:gd name="T52" fmla="*/ 133 w 625"/>
                  <a:gd name="T53" fmla="*/ 96 h 417"/>
                  <a:gd name="T54" fmla="*/ 136 w 625"/>
                  <a:gd name="T55" fmla="*/ 93 h 417"/>
                  <a:gd name="T56" fmla="*/ 138 w 625"/>
                  <a:gd name="T57" fmla="*/ 91 h 417"/>
                  <a:gd name="T58" fmla="*/ 140 w 625"/>
                  <a:gd name="T59" fmla="*/ 88 h 417"/>
                  <a:gd name="T60" fmla="*/ 141 w 625"/>
                  <a:gd name="T61" fmla="*/ 85 h 417"/>
                  <a:gd name="T62" fmla="*/ 142 w 625"/>
                  <a:gd name="T63" fmla="*/ 82 h 417"/>
                  <a:gd name="T64" fmla="*/ 143 w 625"/>
                  <a:gd name="T65" fmla="*/ 79 h 417"/>
                  <a:gd name="T66" fmla="*/ 144 w 625"/>
                  <a:gd name="T67" fmla="*/ 71 h 417"/>
                  <a:gd name="T68" fmla="*/ 146 w 625"/>
                  <a:gd name="T69" fmla="*/ 60 h 417"/>
                  <a:gd name="T70" fmla="*/ 148 w 625"/>
                  <a:gd name="T71" fmla="*/ 47 h 417"/>
                  <a:gd name="T72" fmla="*/ 150 w 625"/>
                  <a:gd name="T73" fmla="*/ 33 h 417"/>
                  <a:gd name="T74" fmla="*/ 152 w 625"/>
                  <a:gd name="T75" fmla="*/ 20 h 417"/>
                  <a:gd name="T76" fmla="*/ 154 w 625"/>
                  <a:gd name="T77" fmla="*/ 10 h 417"/>
                  <a:gd name="T78" fmla="*/ 156 w 625"/>
                  <a:gd name="T79" fmla="*/ 2 h 417"/>
                  <a:gd name="T80" fmla="*/ 156 w 625"/>
                  <a:gd name="T81" fmla="*/ 0 h 417"/>
                  <a:gd name="T82" fmla="*/ 153 w 625"/>
                  <a:gd name="T83" fmla="*/ 0 h 417"/>
                  <a:gd name="T84" fmla="*/ 144 w 625"/>
                  <a:gd name="T85" fmla="*/ 1 h 417"/>
                  <a:gd name="T86" fmla="*/ 130 w 625"/>
                  <a:gd name="T87" fmla="*/ 2 h 417"/>
                  <a:gd name="T88" fmla="*/ 114 w 625"/>
                  <a:gd name="T89" fmla="*/ 3 h 417"/>
                  <a:gd name="T90" fmla="*/ 96 w 625"/>
                  <a:gd name="T91" fmla="*/ 4 h 417"/>
                  <a:gd name="T92" fmla="*/ 78 w 625"/>
                  <a:gd name="T93" fmla="*/ 5 h 417"/>
                  <a:gd name="T94" fmla="*/ 69 w 625"/>
                  <a:gd name="T95" fmla="*/ 5 h 417"/>
                  <a:gd name="T96" fmla="*/ 61 w 625"/>
                  <a:gd name="T97" fmla="*/ 5 h 417"/>
                  <a:gd name="T98" fmla="*/ 54 w 625"/>
                  <a:gd name="T99" fmla="*/ 5 h 417"/>
                  <a:gd name="T100" fmla="*/ 47 w 625"/>
                  <a:gd name="T101" fmla="*/ 4 h 417"/>
                  <a:gd name="T102" fmla="*/ 41 w 625"/>
                  <a:gd name="T103" fmla="*/ 4 h 417"/>
                  <a:gd name="T104" fmla="*/ 36 w 625"/>
                  <a:gd name="T105" fmla="*/ 4 h 417"/>
                  <a:gd name="T106" fmla="*/ 31 w 625"/>
                  <a:gd name="T107" fmla="*/ 3 h 417"/>
                  <a:gd name="T108" fmla="*/ 26 w 625"/>
                  <a:gd name="T109" fmla="*/ 4 h 417"/>
                  <a:gd name="T110" fmla="*/ 18 w 625"/>
                  <a:gd name="T111" fmla="*/ 4 h 417"/>
                  <a:gd name="T112" fmla="*/ 11 w 625"/>
                  <a:gd name="T113" fmla="*/ 5 h 417"/>
                  <a:gd name="T114" fmla="*/ 6 w 625"/>
                  <a:gd name="T115" fmla="*/ 6 h 417"/>
                  <a:gd name="T116" fmla="*/ 3 w 625"/>
                  <a:gd name="T117" fmla="*/ 7 h 417"/>
                  <a:gd name="T118" fmla="*/ 0 w 625"/>
                  <a:gd name="T119" fmla="*/ 8 h 417"/>
                  <a:gd name="T120" fmla="*/ 0 w 625"/>
                  <a:gd name="T121" fmla="*/ 9 h 4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5"/>
                  <a:gd name="T184" fmla="*/ 0 h 417"/>
                  <a:gd name="T185" fmla="*/ 625 w 625"/>
                  <a:gd name="T186" fmla="*/ 417 h 4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5" h="417">
                    <a:moveTo>
                      <a:pt x="0" y="35"/>
                    </a:moveTo>
                    <a:lnTo>
                      <a:pt x="10" y="50"/>
                    </a:lnTo>
                    <a:lnTo>
                      <a:pt x="40" y="88"/>
                    </a:lnTo>
                    <a:lnTo>
                      <a:pt x="83" y="144"/>
                    </a:lnTo>
                    <a:lnTo>
                      <a:pt x="137" y="210"/>
                    </a:lnTo>
                    <a:lnTo>
                      <a:pt x="166" y="243"/>
                    </a:lnTo>
                    <a:lnTo>
                      <a:pt x="196" y="276"/>
                    </a:lnTo>
                    <a:lnTo>
                      <a:pt x="226" y="307"/>
                    </a:lnTo>
                    <a:lnTo>
                      <a:pt x="257" y="337"/>
                    </a:lnTo>
                    <a:lnTo>
                      <a:pt x="271" y="349"/>
                    </a:lnTo>
                    <a:lnTo>
                      <a:pt x="286" y="362"/>
                    </a:lnTo>
                    <a:lnTo>
                      <a:pt x="300" y="373"/>
                    </a:lnTo>
                    <a:lnTo>
                      <a:pt x="314" y="383"/>
                    </a:lnTo>
                    <a:lnTo>
                      <a:pt x="327" y="391"/>
                    </a:lnTo>
                    <a:lnTo>
                      <a:pt x="340" y="398"/>
                    </a:lnTo>
                    <a:lnTo>
                      <a:pt x="352" y="404"/>
                    </a:lnTo>
                    <a:lnTo>
                      <a:pt x="363" y="408"/>
                    </a:lnTo>
                    <a:lnTo>
                      <a:pt x="386" y="414"/>
                    </a:lnTo>
                    <a:lnTo>
                      <a:pt x="407" y="416"/>
                    </a:lnTo>
                    <a:lnTo>
                      <a:pt x="426" y="417"/>
                    </a:lnTo>
                    <a:lnTo>
                      <a:pt x="446" y="417"/>
                    </a:lnTo>
                    <a:lnTo>
                      <a:pt x="463" y="415"/>
                    </a:lnTo>
                    <a:lnTo>
                      <a:pt x="480" y="411"/>
                    </a:lnTo>
                    <a:lnTo>
                      <a:pt x="495" y="405"/>
                    </a:lnTo>
                    <a:lnTo>
                      <a:pt x="509" y="400"/>
                    </a:lnTo>
                    <a:lnTo>
                      <a:pt x="522" y="391"/>
                    </a:lnTo>
                    <a:lnTo>
                      <a:pt x="534" y="383"/>
                    </a:lnTo>
                    <a:lnTo>
                      <a:pt x="544" y="374"/>
                    </a:lnTo>
                    <a:lnTo>
                      <a:pt x="552" y="363"/>
                    </a:lnTo>
                    <a:lnTo>
                      <a:pt x="559" y="353"/>
                    </a:lnTo>
                    <a:lnTo>
                      <a:pt x="565" y="341"/>
                    </a:lnTo>
                    <a:lnTo>
                      <a:pt x="569" y="330"/>
                    </a:lnTo>
                    <a:lnTo>
                      <a:pt x="571" y="317"/>
                    </a:lnTo>
                    <a:lnTo>
                      <a:pt x="576" y="284"/>
                    </a:lnTo>
                    <a:lnTo>
                      <a:pt x="583" y="240"/>
                    </a:lnTo>
                    <a:lnTo>
                      <a:pt x="591" y="187"/>
                    </a:lnTo>
                    <a:lnTo>
                      <a:pt x="600" y="134"/>
                    </a:lnTo>
                    <a:lnTo>
                      <a:pt x="610" y="82"/>
                    </a:lnTo>
                    <a:lnTo>
                      <a:pt x="617" y="39"/>
                    </a:lnTo>
                    <a:lnTo>
                      <a:pt x="623" y="10"/>
                    </a:lnTo>
                    <a:lnTo>
                      <a:pt x="625" y="0"/>
                    </a:lnTo>
                    <a:lnTo>
                      <a:pt x="611" y="1"/>
                    </a:lnTo>
                    <a:lnTo>
                      <a:pt x="575" y="4"/>
                    </a:lnTo>
                    <a:lnTo>
                      <a:pt x="522" y="9"/>
                    </a:lnTo>
                    <a:lnTo>
                      <a:pt x="456" y="14"/>
                    </a:lnTo>
                    <a:lnTo>
                      <a:pt x="385" y="18"/>
                    </a:lnTo>
                    <a:lnTo>
                      <a:pt x="313" y="21"/>
                    </a:lnTo>
                    <a:lnTo>
                      <a:pt x="278" y="22"/>
                    </a:lnTo>
                    <a:lnTo>
                      <a:pt x="246" y="21"/>
                    </a:lnTo>
                    <a:lnTo>
                      <a:pt x="216" y="19"/>
                    </a:lnTo>
                    <a:lnTo>
                      <a:pt x="190" y="17"/>
                    </a:lnTo>
                    <a:lnTo>
                      <a:pt x="166" y="16"/>
                    </a:lnTo>
                    <a:lnTo>
                      <a:pt x="144" y="15"/>
                    </a:lnTo>
                    <a:lnTo>
                      <a:pt x="124" y="14"/>
                    </a:lnTo>
                    <a:lnTo>
                      <a:pt x="105" y="15"/>
                    </a:lnTo>
                    <a:lnTo>
                      <a:pt x="72" y="17"/>
                    </a:lnTo>
                    <a:lnTo>
                      <a:pt x="46" y="21"/>
                    </a:lnTo>
                    <a:lnTo>
                      <a:pt x="26" y="25"/>
                    </a:lnTo>
                    <a:lnTo>
                      <a:pt x="11" y="30"/>
                    </a:lnTo>
                    <a:lnTo>
                      <a:pt x="2" y="33"/>
                    </a:lnTo>
                    <a:lnTo>
                      <a:pt x="0" y="35"/>
                    </a:lnTo>
                    <a:close/>
                  </a:path>
                </a:pathLst>
              </a:custGeom>
              <a:solidFill>
                <a:srgbClr val="969696"/>
              </a:solidFill>
              <a:ln w="9525">
                <a:noFill/>
                <a:round/>
                <a:headEnd/>
                <a:tailEnd/>
              </a:ln>
            </p:spPr>
            <p:txBody>
              <a:bodyPr/>
              <a:lstStyle/>
              <a:p>
                <a:endParaRPr lang="fr-FR"/>
              </a:p>
            </p:txBody>
          </p:sp>
          <p:sp>
            <p:nvSpPr>
              <p:cNvPr id="9281" name="Freeform 521"/>
              <p:cNvSpPr>
                <a:spLocks noChangeAspect="1"/>
              </p:cNvSpPr>
              <p:nvPr/>
            </p:nvSpPr>
            <p:spPr bwMode="auto">
              <a:xfrm>
                <a:off x="5747" y="3030"/>
                <a:ext cx="475" cy="607"/>
              </a:xfrm>
              <a:custGeom>
                <a:avLst/>
                <a:gdLst>
                  <a:gd name="T0" fmla="*/ 15 w 1900"/>
                  <a:gd name="T1" fmla="*/ 513 h 2425"/>
                  <a:gd name="T2" fmla="*/ 11 w 1900"/>
                  <a:gd name="T3" fmla="*/ 503 h 2425"/>
                  <a:gd name="T4" fmla="*/ 17 w 1900"/>
                  <a:gd name="T5" fmla="*/ 475 h 2425"/>
                  <a:gd name="T6" fmla="*/ 23 w 1900"/>
                  <a:gd name="T7" fmla="*/ 454 h 2425"/>
                  <a:gd name="T8" fmla="*/ 21 w 1900"/>
                  <a:gd name="T9" fmla="*/ 447 h 2425"/>
                  <a:gd name="T10" fmla="*/ 11 w 1900"/>
                  <a:gd name="T11" fmla="*/ 436 h 2425"/>
                  <a:gd name="T12" fmla="*/ 18 w 1900"/>
                  <a:gd name="T13" fmla="*/ 421 h 2425"/>
                  <a:gd name="T14" fmla="*/ 17 w 1900"/>
                  <a:gd name="T15" fmla="*/ 412 h 2425"/>
                  <a:gd name="T16" fmla="*/ 12 w 1900"/>
                  <a:gd name="T17" fmla="*/ 403 h 2425"/>
                  <a:gd name="T18" fmla="*/ 3 w 1900"/>
                  <a:gd name="T19" fmla="*/ 384 h 2425"/>
                  <a:gd name="T20" fmla="*/ 3 w 1900"/>
                  <a:gd name="T21" fmla="*/ 352 h 2425"/>
                  <a:gd name="T22" fmla="*/ 0 w 1900"/>
                  <a:gd name="T23" fmla="*/ 322 h 2425"/>
                  <a:gd name="T24" fmla="*/ 3 w 1900"/>
                  <a:gd name="T25" fmla="*/ 297 h 2425"/>
                  <a:gd name="T26" fmla="*/ 20 w 1900"/>
                  <a:gd name="T27" fmla="*/ 241 h 2425"/>
                  <a:gd name="T28" fmla="*/ 26 w 1900"/>
                  <a:gd name="T29" fmla="*/ 226 h 2425"/>
                  <a:gd name="T30" fmla="*/ 23 w 1900"/>
                  <a:gd name="T31" fmla="*/ 209 h 2425"/>
                  <a:gd name="T32" fmla="*/ 18 w 1900"/>
                  <a:gd name="T33" fmla="*/ 186 h 2425"/>
                  <a:gd name="T34" fmla="*/ 21 w 1900"/>
                  <a:gd name="T35" fmla="*/ 172 h 2425"/>
                  <a:gd name="T36" fmla="*/ 40 w 1900"/>
                  <a:gd name="T37" fmla="*/ 137 h 2425"/>
                  <a:gd name="T38" fmla="*/ 50 w 1900"/>
                  <a:gd name="T39" fmla="*/ 117 h 2425"/>
                  <a:gd name="T40" fmla="*/ 67 w 1900"/>
                  <a:gd name="T41" fmla="*/ 88 h 2425"/>
                  <a:gd name="T42" fmla="*/ 93 w 1900"/>
                  <a:gd name="T43" fmla="*/ 63 h 2425"/>
                  <a:gd name="T44" fmla="*/ 133 w 1900"/>
                  <a:gd name="T45" fmla="*/ 36 h 2425"/>
                  <a:gd name="T46" fmla="*/ 151 w 1900"/>
                  <a:gd name="T47" fmla="*/ 35 h 2425"/>
                  <a:gd name="T48" fmla="*/ 175 w 1900"/>
                  <a:gd name="T49" fmla="*/ 29 h 2425"/>
                  <a:gd name="T50" fmla="*/ 214 w 1900"/>
                  <a:gd name="T51" fmla="*/ 11 h 2425"/>
                  <a:gd name="T52" fmla="*/ 248 w 1900"/>
                  <a:gd name="T53" fmla="*/ 2 h 2425"/>
                  <a:gd name="T54" fmla="*/ 282 w 1900"/>
                  <a:gd name="T55" fmla="*/ 0 h 2425"/>
                  <a:gd name="T56" fmla="*/ 319 w 1900"/>
                  <a:gd name="T57" fmla="*/ 5 h 2425"/>
                  <a:gd name="T58" fmla="*/ 354 w 1900"/>
                  <a:gd name="T59" fmla="*/ 17 h 2425"/>
                  <a:gd name="T60" fmla="*/ 385 w 1900"/>
                  <a:gd name="T61" fmla="*/ 36 h 2425"/>
                  <a:gd name="T62" fmla="*/ 412 w 1900"/>
                  <a:gd name="T63" fmla="*/ 59 h 2425"/>
                  <a:gd name="T64" fmla="*/ 434 w 1900"/>
                  <a:gd name="T65" fmla="*/ 86 h 2425"/>
                  <a:gd name="T66" fmla="*/ 451 w 1900"/>
                  <a:gd name="T67" fmla="*/ 113 h 2425"/>
                  <a:gd name="T68" fmla="*/ 463 w 1900"/>
                  <a:gd name="T69" fmla="*/ 140 h 2425"/>
                  <a:gd name="T70" fmla="*/ 471 w 1900"/>
                  <a:gd name="T71" fmla="*/ 175 h 2425"/>
                  <a:gd name="T72" fmla="*/ 475 w 1900"/>
                  <a:gd name="T73" fmla="*/ 236 h 2425"/>
                  <a:gd name="T74" fmla="*/ 470 w 1900"/>
                  <a:gd name="T75" fmla="*/ 284 h 2425"/>
                  <a:gd name="T76" fmla="*/ 465 w 1900"/>
                  <a:gd name="T77" fmla="*/ 299 h 2425"/>
                  <a:gd name="T78" fmla="*/ 453 w 1900"/>
                  <a:gd name="T79" fmla="*/ 325 h 2425"/>
                  <a:gd name="T80" fmla="*/ 434 w 1900"/>
                  <a:gd name="T81" fmla="*/ 345 h 2425"/>
                  <a:gd name="T82" fmla="*/ 390 w 1900"/>
                  <a:gd name="T83" fmla="*/ 394 h 2425"/>
                  <a:gd name="T84" fmla="*/ 378 w 1900"/>
                  <a:gd name="T85" fmla="*/ 411 h 2425"/>
                  <a:gd name="T86" fmla="*/ 375 w 1900"/>
                  <a:gd name="T87" fmla="*/ 427 h 2425"/>
                  <a:gd name="T88" fmla="*/ 380 w 1900"/>
                  <a:gd name="T89" fmla="*/ 452 h 2425"/>
                  <a:gd name="T90" fmla="*/ 320 w 1900"/>
                  <a:gd name="T91" fmla="*/ 524 h 2425"/>
                  <a:gd name="T92" fmla="*/ 278 w 1900"/>
                  <a:gd name="T93" fmla="*/ 564 h 2425"/>
                  <a:gd name="T94" fmla="*/ 250 w 1900"/>
                  <a:gd name="T95" fmla="*/ 582 h 2425"/>
                  <a:gd name="T96" fmla="*/ 216 w 1900"/>
                  <a:gd name="T97" fmla="*/ 601 h 2425"/>
                  <a:gd name="T98" fmla="*/ 188 w 1900"/>
                  <a:gd name="T99" fmla="*/ 607 h 2425"/>
                  <a:gd name="T100" fmla="*/ 144 w 1900"/>
                  <a:gd name="T101" fmla="*/ 603 h 2425"/>
                  <a:gd name="T102" fmla="*/ 124 w 1900"/>
                  <a:gd name="T103" fmla="*/ 597 h 2425"/>
                  <a:gd name="T104" fmla="*/ 96 w 1900"/>
                  <a:gd name="T105" fmla="*/ 579 h 2425"/>
                  <a:gd name="T106" fmla="*/ 72 w 1900"/>
                  <a:gd name="T107" fmla="*/ 553 h 2425"/>
                  <a:gd name="T108" fmla="*/ 60 w 1900"/>
                  <a:gd name="T109" fmla="*/ 539 h 2425"/>
                  <a:gd name="T110" fmla="*/ 29 w 1900"/>
                  <a:gd name="T111" fmla="*/ 525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00"/>
                  <a:gd name="T169" fmla="*/ 0 h 2425"/>
                  <a:gd name="T170" fmla="*/ 1900 w 1900"/>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00" h="2425">
                    <a:moveTo>
                      <a:pt x="92" y="2092"/>
                    </a:moveTo>
                    <a:lnTo>
                      <a:pt x="84" y="2082"/>
                    </a:lnTo>
                    <a:lnTo>
                      <a:pt x="75" y="2073"/>
                    </a:lnTo>
                    <a:lnTo>
                      <a:pt x="67" y="2063"/>
                    </a:lnTo>
                    <a:lnTo>
                      <a:pt x="58" y="2051"/>
                    </a:lnTo>
                    <a:lnTo>
                      <a:pt x="53" y="2040"/>
                    </a:lnTo>
                    <a:lnTo>
                      <a:pt x="48" y="2028"/>
                    </a:lnTo>
                    <a:lnTo>
                      <a:pt x="46" y="2022"/>
                    </a:lnTo>
                    <a:lnTo>
                      <a:pt x="46" y="2016"/>
                    </a:lnTo>
                    <a:lnTo>
                      <a:pt x="44" y="2010"/>
                    </a:lnTo>
                    <a:lnTo>
                      <a:pt x="46" y="2004"/>
                    </a:lnTo>
                    <a:lnTo>
                      <a:pt x="51" y="1973"/>
                    </a:lnTo>
                    <a:lnTo>
                      <a:pt x="60" y="1938"/>
                    </a:lnTo>
                    <a:lnTo>
                      <a:pt x="65" y="1919"/>
                    </a:lnTo>
                    <a:lnTo>
                      <a:pt x="69" y="1899"/>
                    </a:lnTo>
                    <a:lnTo>
                      <a:pt x="73" y="1881"/>
                    </a:lnTo>
                    <a:lnTo>
                      <a:pt x="75" y="1862"/>
                    </a:lnTo>
                    <a:lnTo>
                      <a:pt x="82" y="1845"/>
                    </a:lnTo>
                    <a:lnTo>
                      <a:pt x="87" y="1828"/>
                    </a:lnTo>
                    <a:lnTo>
                      <a:pt x="90" y="1814"/>
                    </a:lnTo>
                    <a:lnTo>
                      <a:pt x="92" y="1803"/>
                    </a:lnTo>
                    <a:lnTo>
                      <a:pt x="92" y="1797"/>
                    </a:lnTo>
                    <a:lnTo>
                      <a:pt x="90" y="1793"/>
                    </a:lnTo>
                    <a:lnTo>
                      <a:pt x="88" y="1790"/>
                    </a:lnTo>
                    <a:lnTo>
                      <a:pt x="83" y="1787"/>
                    </a:lnTo>
                    <a:lnTo>
                      <a:pt x="71" y="1785"/>
                    </a:lnTo>
                    <a:lnTo>
                      <a:pt x="58" y="1783"/>
                    </a:lnTo>
                    <a:lnTo>
                      <a:pt x="54" y="1769"/>
                    </a:lnTo>
                    <a:lnTo>
                      <a:pt x="49" y="1756"/>
                    </a:lnTo>
                    <a:lnTo>
                      <a:pt x="44" y="1743"/>
                    </a:lnTo>
                    <a:lnTo>
                      <a:pt x="41" y="1730"/>
                    </a:lnTo>
                    <a:lnTo>
                      <a:pt x="50" y="1712"/>
                    </a:lnTo>
                    <a:lnTo>
                      <a:pt x="60" y="1696"/>
                    </a:lnTo>
                    <a:lnTo>
                      <a:pt x="68" y="1686"/>
                    </a:lnTo>
                    <a:lnTo>
                      <a:pt x="71" y="1682"/>
                    </a:lnTo>
                    <a:lnTo>
                      <a:pt x="73" y="1679"/>
                    </a:lnTo>
                    <a:lnTo>
                      <a:pt x="73" y="1671"/>
                    </a:lnTo>
                    <a:lnTo>
                      <a:pt x="71" y="1664"/>
                    </a:lnTo>
                    <a:lnTo>
                      <a:pt x="70" y="1657"/>
                    </a:lnTo>
                    <a:lnTo>
                      <a:pt x="67" y="1647"/>
                    </a:lnTo>
                    <a:lnTo>
                      <a:pt x="61" y="1638"/>
                    </a:lnTo>
                    <a:lnTo>
                      <a:pt x="61" y="1632"/>
                    </a:lnTo>
                    <a:lnTo>
                      <a:pt x="58" y="1627"/>
                    </a:lnTo>
                    <a:lnTo>
                      <a:pt x="54" y="1620"/>
                    </a:lnTo>
                    <a:lnTo>
                      <a:pt x="48" y="1611"/>
                    </a:lnTo>
                    <a:lnTo>
                      <a:pt x="31" y="1593"/>
                    </a:lnTo>
                    <a:lnTo>
                      <a:pt x="13" y="1567"/>
                    </a:lnTo>
                    <a:lnTo>
                      <a:pt x="12" y="1557"/>
                    </a:lnTo>
                    <a:lnTo>
                      <a:pt x="10" y="1546"/>
                    </a:lnTo>
                    <a:lnTo>
                      <a:pt x="10" y="1534"/>
                    </a:lnTo>
                    <a:lnTo>
                      <a:pt x="12" y="1523"/>
                    </a:lnTo>
                    <a:lnTo>
                      <a:pt x="14" y="1494"/>
                    </a:lnTo>
                    <a:lnTo>
                      <a:pt x="14" y="1459"/>
                    </a:lnTo>
                    <a:lnTo>
                      <a:pt x="14" y="1431"/>
                    </a:lnTo>
                    <a:lnTo>
                      <a:pt x="13" y="1405"/>
                    </a:lnTo>
                    <a:lnTo>
                      <a:pt x="10" y="1382"/>
                    </a:lnTo>
                    <a:lnTo>
                      <a:pt x="7" y="1359"/>
                    </a:lnTo>
                    <a:lnTo>
                      <a:pt x="4" y="1336"/>
                    </a:lnTo>
                    <a:lnTo>
                      <a:pt x="2" y="1313"/>
                    </a:lnTo>
                    <a:lnTo>
                      <a:pt x="1" y="1286"/>
                    </a:lnTo>
                    <a:lnTo>
                      <a:pt x="0" y="1257"/>
                    </a:lnTo>
                    <a:lnTo>
                      <a:pt x="1" y="1243"/>
                    </a:lnTo>
                    <a:lnTo>
                      <a:pt x="3" y="1225"/>
                    </a:lnTo>
                    <a:lnTo>
                      <a:pt x="6" y="1208"/>
                    </a:lnTo>
                    <a:lnTo>
                      <a:pt x="10" y="1187"/>
                    </a:lnTo>
                    <a:lnTo>
                      <a:pt x="22" y="1143"/>
                    </a:lnTo>
                    <a:lnTo>
                      <a:pt x="35" y="1096"/>
                    </a:lnTo>
                    <a:lnTo>
                      <a:pt x="50" y="1048"/>
                    </a:lnTo>
                    <a:lnTo>
                      <a:pt x="65" y="1004"/>
                    </a:lnTo>
                    <a:lnTo>
                      <a:pt x="78" y="964"/>
                    </a:lnTo>
                    <a:lnTo>
                      <a:pt x="90" y="933"/>
                    </a:lnTo>
                    <a:lnTo>
                      <a:pt x="97" y="922"/>
                    </a:lnTo>
                    <a:lnTo>
                      <a:pt x="103" y="913"/>
                    </a:lnTo>
                    <a:lnTo>
                      <a:pt x="104" y="907"/>
                    </a:lnTo>
                    <a:lnTo>
                      <a:pt x="105" y="902"/>
                    </a:lnTo>
                    <a:lnTo>
                      <a:pt x="107" y="897"/>
                    </a:lnTo>
                    <a:lnTo>
                      <a:pt x="105" y="890"/>
                    </a:lnTo>
                    <a:lnTo>
                      <a:pt x="103" y="876"/>
                    </a:lnTo>
                    <a:lnTo>
                      <a:pt x="98" y="857"/>
                    </a:lnTo>
                    <a:lnTo>
                      <a:pt x="91" y="836"/>
                    </a:lnTo>
                    <a:lnTo>
                      <a:pt x="85" y="813"/>
                    </a:lnTo>
                    <a:lnTo>
                      <a:pt x="78" y="790"/>
                    </a:lnTo>
                    <a:lnTo>
                      <a:pt x="74" y="767"/>
                    </a:lnTo>
                    <a:lnTo>
                      <a:pt x="71" y="756"/>
                    </a:lnTo>
                    <a:lnTo>
                      <a:pt x="70" y="745"/>
                    </a:lnTo>
                    <a:lnTo>
                      <a:pt x="70" y="735"/>
                    </a:lnTo>
                    <a:lnTo>
                      <a:pt x="71" y="725"/>
                    </a:lnTo>
                    <a:lnTo>
                      <a:pt x="73" y="715"/>
                    </a:lnTo>
                    <a:lnTo>
                      <a:pt x="77" y="703"/>
                    </a:lnTo>
                    <a:lnTo>
                      <a:pt x="83" y="689"/>
                    </a:lnTo>
                    <a:lnTo>
                      <a:pt x="89" y="673"/>
                    </a:lnTo>
                    <a:lnTo>
                      <a:pt x="107" y="640"/>
                    </a:lnTo>
                    <a:lnTo>
                      <a:pt x="125" y="606"/>
                    </a:lnTo>
                    <a:lnTo>
                      <a:pt x="144" y="574"/>
                    </a:lnTo>
                    <a:lnTo>
                      <a:pt x="161" y="548"/>
                    </a:lnTo>
                    <a:lnTo>
                      <a:pt x="172" y="529"/>
                    </a:lnTo>
                    <a:lnTo>
                      <a:pt x="176" y="523"/>
                    </a:lnTo>
                    <a:lnTo>
                      <a:pt x="179" y="515"/>
                    </a:lnTo>
                    <a:lnTo>
                      <a:pt x="187" y="495"/>
                    </a:lnTo>
                    <a:lnTo>
                      <a:pt x="200" y="466"/>
                    </a:lnTo>
                    <a:lnTo>
                      <a:pt x="218" y="430"/>
                    </a:lnTo>
                    <a:lnTo>
                      <a:pt x="229" y="412"/>
                    </a:lnTo>
                    <a:lnTo>
                      <a:pt x="241" y="391"/>
                    </a:lnTo>
                    <a:lnTo>
                      <a:pt x="254" y="371"/>
                    </a:lnTo>
                    <a:lnTo>
                      <a:pt x="268" y="351"/>
                    </a:lnTo>
                    <a:lnTo>
                      <a:pt x="284" y="331"/>
                    </a:lnTo>
                    <a:lnTo>
                      <a:pt x="300" y="312"/>
                    </a:lnTo>
                    <a:lnTo>
                      <a:pt x="317" y="296"/>
                    </a:lnTo>
                    <a:lnTo>
                      <a:pt x="335" y="281"/>
                    </a:lnTo>
                    <a:lnTo>
                      <a:pt x="372" y="252"/>
                    </a:lnTo>
                    <a:lnTo>
                      <a:pt x="408" y="225"/>
                    </a:lnTo>
                    <a:lnTo>
                      <a:pt x="442" y="199"/>
                    </a:lnTo>
                    <a:lnTo>
                      <a:pt x="475" y="177"/>
                    </a:lnTo>
                    <a:lnTo>
                      <a:pt x="504" y="159"/>
                    </a:lnTo>
                    <a:lnTo>
                      <a:pt x="530" y="145"/>
                    </a:lnTo>
                    <a:lnTo>
                      <a:pt x="542" y="140"/>
                    </a:lnTo>
                    <a:lnTo>
                      <a:pt x="552" y="136"/>
                    </a:lnTo>
                    <a:lnTo>
                      <a:pt x="562" y="134"/>
                    </a:lnTo>
                    <a:lnTo>
                      <a:pt x="570" y="134"/>
                    </a:lnTo>
                    <a:lnTo>
                      <a:pt x="602" y="138"/>
                    </a:lnTo>
                    <a:lnTo>
                      <a:pt x="629" y="141"/>
                    </a:lnTo>
                    <a:lnTo>
                      <a:pt x="649" y="143"/>
                    </a:lnTo>
                    <a:lnTo>
                      <a:pt x="657" y="145"/>
                    </a:lnTo>
                    <a:lnTo>
                      <a:pt x="667" y="136"/>
                    </a:lnTo>
                    <a:lnTo>
                      <a:pt x="698" y="117"/>
                    </a:lnTo>
                    <a:lnTo>
                      <a:pt x="721" y="103"/>
                    </a:lnTo>
                    <a:lnTo>
                      <a:pt x="748" y="89"/>
                    </a:lnTo>
                    <a:lnTo>
                      <a:pt x="779" y="73"/>
                    </a:lnTo>
                    <a:lnTo>
                      <a:pt x="815" y="58"/>
                    </a:lnTo>
                    <a:lnTo>
                      <a:pt x="854" y="43"/>
                    </a:lnTo>
                    <a:lnTo>
                      <a:pt x="896" y="30"/>
                    </a:lnTo>
                    <a:lnTo>
                      <a:pt x="919" y="23"/>
                    </a:lnTo>
                    <a:lnTo>
                      <a:pt x="943" y="19"/>
                    </a:lnTo>
                    <a:lnTo>
                      <a:pt x="966" y="13"/>
                    </a:lnTo>
                    <a:lnTo>
                      <a:pt x="992" y="9"/>
                    </a:lnTo>
                    <a:lnTo>
                      <a:pt x="1017" y="6"/>
                    </a:lnTo>
                    <a:lnTo>
                      <a:pt x="1044" y="2"/>
                    </a:lnTo>
                    <a:lnTo>
                      <a:pt x="1071" y="1"/>
                    </a:lnTo>
                    <a:lnTo>
                      <a:pt x="1099" y="0"/>
                    </a:lnTo>
                    <a:lnTo>
                      <a:pt x="1127" y="0"/>
                    </a:lnTo>
                    <a:lnTo>
                      <a:pt x="1156" y="1"/>
                    </a:lnTo>
                    <a:lnTo>
                      <a:pt x="1186" y="3"/>
                    </a:lnTo>
                    <a:lnTo>
                      <a:pt x="1216" y="7"/>
                    </a:lnTo>
                    <a:lnTo>
                      <a:pt x="1246" y="13"/>
                    </a:lnTo>
                    <a:lnTo>
                      <a:pt x="1275" y="19"/>
                    </a:lnTo>
                    <a:lnTo>
                      <a:pt x="1304" y="27"/>
                    </a:lnTo>
                    <a:lnTo>
                      <a:pt x="1332" y="36"/>
                    </a:lnTo>
                    <a:lnTo>
                      <a:pt x="1361" y="45"/>
                    </a:lnTo>
                    <a:lnTo>
                      <a:pt x="1388" y="57"/>
                    </a:lnTo>
                    <a:lnTo>
                      <a:pt x="1415" y="69"/>
                    </a:lnTo>
                    <a:lnTo>
                      <a:pt x="1440" y="82"/>
                    </a:lnTo>
                    <a:lnTo>
                      <a:pt x="1466" y="97"/>
                    </a:lnTo>
                    <a:lnTo>
                      <a:pt x="1491" y="111"/>
                    </a:lnTo>
                    <a:lnTo>
                      <a:pt x="1515" y="127"/>
                    </a:lnTo>
                    <a:lnTo>
                      <a:pt x="1539" y="143"/>
                    </a:lnTo>
                    <a:lnTo>
                      <a:pt x="1561" y="161"/>
                    </a:lnTo>
                    <a:lnTo>
                      <a:pt x="1583" y="180"/>
                    </a:lnTo>
                    <a:lnTo>
                      <a:pt x="1606" y="198"/>
                    </a:lnTo>
                    <a:lnTo>
                      <a:pt x="1626" y="217"/>
                    </a:lnTo>
                    <a:lnTo>
                      <a:pt x="1646" y="237"/>
                    </a:lnTo>
                    <a:lnTo>
                      <a:pt x="1666" y="256"/>
                    </a:lnTo>
                    <a:lnTo>
                      <a:pt x="1684" y="277"/>
                    </a:lnTo>
                    <a:lnTo>
                      <a:pt x="1702" y="298"/>
                    </a:lnTo>
                    <a:lnTo>
                      <a:pt x="1718" y="319"/>
                    </a:lnTo>
                    <a:lnTo>
                      <a:pt x="1735" y="342"/>
                    </a:lnTo>
                    <a:lnTo>
                      <a:pt x="1750" y="363"/>
                    </a:lnTo>
                    <a:lnTo>
                      <a:pt x="1765" y="385"/>
                    </a:lnTo>
                    <a:lnTo>
                      <a:pt x="1779" y="407"/>
                    </a:lnTo>
                    <a:lnTo>
                      <a:pt x="1792" y="429"/>
                    </a:lnTo>
                    <a:lnTo>
                      <a:pt x="1804" y="451"/>
                    </a:lnTo>
                    <a:lnTo>
                      <a:pt x="1816" y="473"/>
                    </a:lnTo>
                    <a:lnTo>
                      <a:pt x="1826" y="495"/>
                    </a:lnTo>
                    <a:lnTo>
                      <a:pt x="1836" y="518"/>
                    </a:lnTo>
                    <a:lnTo>
                      <a:pt x="1844" y="539"/>
                    </a:lnTo>
                    <a:lnTo>
                      <a:pt x="1852" y="561"/>
                    </a:lnTo>
                    <a:lnTo>
                      <a:pt x="1859" y="582"/>
                    </a:lnTo>
                    <a:lnTo>
                      <a:pt x="1865" y="604"/>
                    </a:lnTo>
                    <a:lnTo>
                      <a:pt x="1871" y="627"/>
                    </a:lnTo>
                    <a:lnTo>
                      <a:pt x="1876" y="651"/>
                    </a:lnTo>
                    <a:lnTo>
                      <a:pt x="1885" y="698"/>
                    </a:lnTo>
                    <a:lnTo>
                      <a:pt x="1891" y="747"/>
                    </a:lnTo>
                    <a:lnTo>
                      <a:pt x="1896" y="796"/>
                    </a:lnTo>
                    <a:lnTo>
                      <a:pt x="1899" y="845"/>
                    </a:lnTo>
                    <a:lnTo>
                      <a:pt x="1900" y="894"/>
                    </a:lnTo>
                    <a:lnTo>
                      <a:pt x="1899" y="941"/>
                    </a:lnTo>
                    <a:lnTo>
                      <a:pt x="1898" y="986"/>
                    </a:lnTo>
                    <a:lnTo>
                      <a:pt x="1896" y="1028"/>
                    </a:lnTo>
                    <a:lnTo>
                      <a:pt x="1891" y="1068"/>
                    </a:lnTo>
                    <a:lnTo>
                      <a:pt x="1886" y="1103"/>
                    </a:lnTo>
                    <a:lnTo>
                      <a:pt x="1881" y="1134"/>
                    </a:lnTo>
                    <a:lnTo>
                      <a:pt x="1876" y="1161"/>
                    </a:lnTo>
                    <a:lnTo>
                      <a:pt x="1872" y="1173"/>
                    </a:lnTo>
                    <a:lnTo>
                      <a:pt x="1869" y="1182"/>
                    </a:lnTo>
                    <a:lnTo>
                      <a:pt x="1865" y="1190"/>
                    </a:lnTo>
                    <a:lnTo>
                      <a:pt x="1861" y="1196"/>
                    </a:lnTo>
                    <a:lnTo>
                      <a:pt x="1849" y="1220"/>
                    </a:lnTo>
                    <a:lnTo>
                      <a:pt x="1838" y="1241"/>
                    </a:lnTo>
                    <a:lnTo>
                      <a:pt x="1829" y="1259"/>
                    </a:lnTo>
                    <a:lnTo>
                      <a:pt x="1820" y="1276"/>
                    </a:lnTo>
                    <a:lnTo>
                      <a:pt x="1811" y="1300"/>
                    </a:lnTo>
                    <a:lnTo>
                      <a:pt x="1808" y="1309"/>
                    </a:lnTo>
                    <a:lnTo>
                      <a:pt x="1802" y="1315"/>
                    </a:lnTo>
                    <a:lnTo>
                      <a:pt x="1786" y="1329"/>
                    </a:lnTo>
                    <a:lnTo>
                      <a:pt x="1763" y="1352"/>
                    </a:lnTo>
                    <a:lnTo>
                      <a:pt x="1734" y="1380"/>
                    </a:lnTo>
                    <a:lnTo>
                      <a:pt x="1702" y="1414"/>
                    </a:lnTo>
                    <a:lnTo>
                      <a:pt x="1668" y="1449"/>
                    </a:lnTo>
                    <a:lnTo>
                      <a:pt x="1635" y="1485"/>
                    </a:lnTo>
                    <a:lnTo>
                      <a:pt x="1605" y="1519"/>
                    </a:lnTo>
                    <a:lnTo>
                      <a:pt x="1559" y="1573"/>
                    </a:lnTo>
                    <a:lnTo>
                      <a:pt x="1528" y="1609"/>
                    </a:lnTo>
                    <a:lnTo>
                      <a:pt x="1524" y="1617"/>
                    </a:lnTo>
                    <a:lnTo>
                      <a:pt x="1519" y="1625"/>
                    </a:lnTo>
                    <a:lnTo>
                      <a:pt x="1514" y="1634"/>
                    </a:lnTo>
                    <a:lnTo>
                      <a:pt x="1511" y="1642"/>
                    </a:lnTo>
                    <a:lnTo>
                      <a:pt x="1508" y="1650"/>
                    </a:lnTo>
                    <a:lnTo>
                      <a:pt x="1506" y="1660"/>
                    </a:lnTo>
                    <a:lnTo>
                      <a:pt x="1504" y="1671"/>
                    </a:lnTo>
                    <a:lnTo>
                      <a:pt x="1503" y="1684"/>
                    </a:lnTo>
                    <a:lnTo>
                      <a:pt x="1501" y="1706"/>
                    </a:lnTo>
                    <a:lnTo>
                      <a:pt x="1501" y="1727"/>
                    </a:lnTo>
                    <a:lnTo>
                      <a:pt x="1504" y="1745"/>
                    </a:lnTo>
                    <a:lnTo>
                      <a:pt x="1507" y="1763"/>
                    </a:lnTo>
                    <a:lnTo>
                      <a:pt x="1514" y="1791"/>
                    </a:lnTo>
                    <a:lnTo>
                      <a:pt x="1520" y="1805"/>
                    </a:lnTo>
                    <a:lnTo>
                      <a:pt x="1477" y="1857"/>
                    </a:lnTo>
                    <a:lnTo>
                      <a:pt x="1427" y="1918"/>
                    </a:lnTo>
                    <a:lnTo>
                      <a:pt x="1371" y="1986"/>
                    </a:lnTo>
                    <a:lnTo>
                      <a:pt x="1311" y="2056"/>
                    </a:lnTo>
                    <a:lnTo>
                      <a:pt x="1280" y="2092"/>
                    </a:lnTo>
                    <a:lnTo>
                      <a:pt x="1247" y="2126"/>
                    </a:lnTo>
                    <a:lnTo>
                      <a:pt x="1214" y="2161"/>
                    </a:lnTo>
                    <a:lnTo>
                      <a:pt x="1180" y="2193"/>
                    </a:lnTo>
                    <a:lnTo>
                      <a:pt x="1145" y="2224"/>
                    </a:lnTo>
                    <a:lnTo>
                      <a:pt x="1111" y="2253"/>
                    </a:lnTo>
                    <a:lnTo>
                      <a:pt x="1093" y="2267"/>
                    </a:lnTo>
                    <a:lnTo>
                      <a:pt x="1076" y="2279"/>
                    </a:lnTo>
                    <a:lnTo>
                      <a:pt x="1057" y="2292"/>
                    </a:lnTo>
                    <a:lnTo>
                      <a:pt x="1039" y="2304"/>
                    </a:lnTo>
                    <a:lnTo>
                      <a:pt x="1002" y="2327"/>
                    </a:lnTo>
                    <a:lnTo>
                      <a:pt x="969" y="2347"/>
                    </a:lnTo>
                    <a:lnTo>
                      <a:pt x="938" y="2365"/>
                    </a:lnTo>
                    <a:lnTo>
                      <a:pt x="911" y="2380"/>
                    </a:lnTo>
                    <a:lnTo>
                      <a:pt x="885" y="2393"/>
                    </a:lnTo>
                    <a:lnTo>
                      <a:pt x="862" y="2403"/>
                    </a:lnTo>
                    <a:lnTo>
                      <a:pt x="840" y="2411"/>
                    </a:lnTo>
                    <a:lnTo>
                      <a:pt x="819" y="2417"/>
                    </a:lnTo>
                    <a:lnTo>
                      <a:pt x="796" y="2422"/>
                    </a:lnTo>
                    <a:lnTo>
                      <a:pt x="775" y="2424"/>
                    </a:lnTo>
                    <a:lnTo>
                      <a:pt x="753" y="2425"/>
                    </a:lnTo>
                    <a:lnTo>
                      <a:pt x="729" y="2425"/>
                    </a:lnTo>
                    <a:lnTo>
                      <a:pt x="677" y="2422"/>
                    </a:lnTo>
                    <a:lnTo>
                      <a:pt x="612" y="2415"/>
                    </a:lnTo>
                    <a:lnTo>
                      <a:pt x="595" y="2412"/>
                    </a:lnTo>
                    <a:lnTo>
                      <a:pt x="577" y="2410"/>
                    </a:lnTo>
                    <a:lnTo>
                      <a:pt x="561" y="2405"/>
                    </a:lnTo>
                    <a:lnTo>
                      <a:pt x="544" y="2402"/>
                    </a:lnTo>
                    <a:lnTo>
                      <a:pt x="529" y="2396"/>
                    </a:lnTo>
                    <a:lnTo>
                      <a:pt x="514" y="2391"/>
                    </a:lnTo>
                    <a:lnTo>
                      <a:pt x="498" y="2384"/>
                    </a:lnTo>
                    <a:lnTo>
                      <a:pt x="484" y="2379"/>
                    </a:lnTo>
                    <a:lnTo>
                      <a:pt x="456" y="2365"/>
                    </a:lnTo>
                    <a:lnTo>
                      <a:pt x="430" y="2348"/>
                    </a:lnTo>
                    <a:lnTo>
                      <a:pt x="407" y="2332"/>
                    </a:lnTo>
                    <a:lnTo>
                      <a:pt x="385" y="2313"/>
                    </a:lnTo>
                    <a:lnTo>
                      <a:pt x="365" y="2296"/>
                    </a:lnTo>
                    <a:lnTo>
                      <a:pt x="346" y="2277"/>
                    </a:lnTo>
                    <a:lnTo>
                      <a:pt x="328" y="2260"/>
                    </a:lnTo>
                    <a:lnTo>
                      <a:pt x="314" y="2242"/>
                    </a:lnTo>
                    <a:lnTo>
                      <a:pt x="288" y="2210"/>
                    </a:lnTo>
                    <a:lnTo>
                      <a:pt x="271" y="2183"/>
                    </a:lnTo>
                    <a:lnTo>
                      <a:pt x="265" y="2175"/>
                    </a:lnTo>
                    <a:lnTo>
                      <a:pt x="258" y="2168"/>
                    </a:lnTo>
                    <a:lnTo>
                      <a:pt x="248" y="2161"/>
                    </a:lnTo>
                    <a:lnTo>
                      <a:pt x="239" y="2154"/>
                    </a:lnTo>
                    <a:lnTo>
                      <a:pt x="217" y="2140"/>
                    </a:lnTo>
                    <a:lnTo>
                      <a:pt x="192" y="2128"/>
                    </a:lnTo>
                    <a:lnTo>
                      <a:pt x="166" y="2116"/>
                    </a:lnTo>
                    <a:lnTo>
                      <a:pt x="141" y="2107"/>
                    </a:lnTo>
                    <a:lnTo>
                      <a:pt x="115" y="2099"/>
                    </a:lnTo>
                    <a:lnTo>
                      <a:pt x="92" y="2092"/>
                    </a:lnTo>
                    <a:close/>
                  </a:path>
                </a:pathLst>
              </a:custGeom>
              <a:solidFill>
                <a:srgbClr val="969696"/>
              </a:solidFill>
              <a:ln w="9525">
                <a:noFill/>
                <a:round/>
                <a:headEnd/>
                <a:tailEnd/>
              </a:ln>
            </p:spPr>
            <p:txBody>
              <a:bodyPr/>
              <a:lstStyle/>
              <a:p>
                <a:endParaRPr lang="fr-FR"/>
              </a:p>
            </p:txBody>
          </p:sp>
          <p:sp>
            <p:nvSpPr>
              <p:cNvPr id="9282" name="Freeform 522"/>
              <p:cNvSpPr>
                <a:spLocks noChangeAspect="1"/>
              </p:cNvSpPr>
              <p:nvPr/>
            </p:nvSpPr>
            <p:spPr bwMode="auto">
              <a:xfrm>
                <a:off x="5748" y="3209"/>
                <a:ext cx="410" cy="428"/>
              </a:xfrm>
              <a:custGeom>
                <a:avLst/>
                <a:gdLst>
                  <a:gd name="T0" fmla="*/ 15 w 1640"/>
                  <a:gd name="T1" fmla="*/ 337 h 1710"/>
                  <a:gd name="T2" fmla="*/ 9 w 1640"/>
                  <a:gd name="T3" fmla="*/ 327 h 1710"/>
                  <a:gd name="T4" fmla="*/ 10 w 1640"/>
                  <a:gd name="T5" fmla="*/ 316 h 1710"/>
                  <a:gd name="T6" fmla="*/ 15 w 1640"/>
                  <a:gd name="T7" fmla="*/ 291 h 1710"/>
                  <a:gd name="T8" fmla="*/ 22 w 1640"/>
                  <a:gd name="T9" fmla="*/ 271 h 1710"/>
                  <a:gd name="T10" fmla="*/ 16 w 1640"/>
                  <a:gd name="T11" fmla="*/ 268 h 1710"/>
                  <a:gd name="T12" fmla="*/ 10 w 1640"/>
                  <a:gd name="T13" fmla="*/ 257 h 1710"/>
                  <a:gd name="T14" fmla="*/ 15 w 1640"/>
                  <a:gd name="T15" fmla="*/ 243 h 1710"/>
                  <a:gd name="T16" fmla="*/ 15 w 1640"/>
                  <a:gd name="T17" fmla="*/ 235 h 1710"/>
                  <a:gd name="T18" fmla="*/ 6 w 1640"/>
                  <a:gd name="T19" fmla="*/ 222 h 1710"/>
                  <a:gd name="T20" fmla="*/ 2 w 1640"/>
                  <a:gd name="T21" fmla="*/ 215 h 1710"/>
                  <a:gd name="T22" fmla="*/ 2 w 1640"/>
                  <a:gd name="T23" fmla="*/ 199 h 1710"/>
                  <a:gd name="T24" fmla="*/ 1 w 1640"/>
                  <a:gd name="T25" fmla="*/ 164 h 1710"/>
                  <a:gd name="T26" fmla="*/ 4 w 1640"/>
                  <a:gd name="T27" fmla="*/ 161 h 1710"/>
                  <a:gd name="T28" fmla="*/ 11 w 1640"/>
                  <a:gd name="T29" fmla="*/ 161 h 1710"/>
                  <a:gd name="T30" fmla="*/ 24 w 1640"/>
                  <a:gd name="T31" fmla="*/ 156 h 1710"/>
                  <a:gd name="T32" fmla="*/ 60 w 1640"/>
                  <a:gd name="T33" fmla="*/ 152 h 1710"/>
                  <a:gd name="T34" fmla="*/ 78 w 1640"/>
                  <a:gd name="T35" fmla="*/ 151 h 1710"/>
                  <a:gd name="T36" fmla="*/ 84 w 1640"/>
                  <a:gd name="T37" fmla="*/ 157 h 1710"/>
                  <a:gd name="T38" fmla="*/ 92 w 1640"/>
                  <a:gd name="T39" fmla="*/ 166 h 1710"/>
                  <a:gd name="T40" fmla="*/ 106 w 1640"/>
                  <a:gd name="T41" fmla="*/ 175 h 1710"/>
                  <a:gd name="T42" fmla="*/ 125 w 1640"/>
                  <a:gd name="T43" fmla="*/ 183 h 1710"/>
                  <a:gd name="T44" fmla="*/ 145 w 1640"/>
                  <a:gd name="T45" fmla="*/ 187 h 1710"/>
                  <a:gd name="T46" fmla="*/ 163 w 1640"/>
                  <a:gd name="T47" fmla="*/ 183 h 1710"/>
                  <a:gd name="T48" fmla="*/ 180 w 1640"/>
                  <a:gd name="T49" fmla="*/ 172 h 1710"/>
                  <a:gd name="T50" fmla="*/ 195 w 1640"/>
                  <a:gd name="T51" fmla="*/ 156 h 1710"/>
                  <a:gd name="T52" fmla="*/ 203 w 1640"/>
                  <a:gd name="T53" fmla="*/ 139 h 1710"/>
                  <a:gd name="T54" fmla="*/ 202 w 1640"/>
                  <a:gd name="T55" fmla="*/ 120 h 1710"/>
                  <a:gd name="T56" fmla="*/ 194 w 1640"/>
                  <a:gd name="T57" fmla="*/ 99 h 1710"/>
                  <a:gd name="T58" fmla="*/ 181 w 1640"/>
                  <a:gd name="T59" fmla="*/ 69 h 1710"/>
                  <a:gd name="T60" fmla="*/ 176 w 1640"/>
                  <a:gd name="T61" fmla="*/ 55 h 1710"/>
                  <a:gd name="T62" fmla="*/ 178 w 1640"/>
                  <a:gd name="T63" fmla="*/ 44 h 1710"/>
                  <a:gd name="T64" fmla="*/ 189 w 1640"/>
                  <a:gd name="T65" fmla="*/ 27 h 1710"/>
                  <a:gd name="T66" fmla="*/ 211 w 1640"/>
                  <a:gd name="T67" fmla="*/ 3 h 1710"/>
                  <a:gd name="T68" fmla="*/ 241 w 1640"/>
                  <a:gd name="T69" fmla="*/ 11 h 1710"/>
                  <a:gd name="T70" fmla="*/ 316 w 1640"/>
                  <a:gd name="T71" fmla="*/ 45 h 1710"/>
                  <a:gd name="T72" fmla="*/ 364 w 1640"/>
                  <a:gd name="T73" fmla="*/ 69 h 1710"/>
                  <a:gd name="T74" fmla="*/ 390 w 1640"/>
                  <a:gd name="T75" fmla="*/ 86 h 1710"/>
                  <a:gd name="T76" fmla="*/ 398 w 1640"/>
                  <a:gd name="T77" fmla="*/ 95 h 1710"/>
                  <a:gd name="T78" fmla="*/ 403 w 1640"/>
                  <a:gd name="T79" fmla="*/ 105 h 1710"/>
                  <a:gd name="T80" fmla="*/ 406 w 1640"/>
                  <a:gd name="T81" fmla="*/ 124 h 1710"/>
                  <a:gd name="T82" fmla="*/ 409 w 1640"/>
                  <a:gd name="T83" fmla="*/ 148 h 1710"/>
                  <a:gd name="T84" fmla="*/ 410 w 1640"/>
                  <a:gd name="T85" fmla="*/ 171 h 1710"/>
                  <a:gd name="T86" fmla="*/ 406 w 1640"/>
                  <a:gd name="T87" fmla="*/ 194 h 1710"/>
                  <a:gd name="T88" fmla="*/ 388 w 1640"/>
                  <a:gd name="T89" fmla="*/ 215 h 1710"/>
                  <a:gd name="T90" fmla="*/ 377 w 1640"/>
                  <a:gd name="T91" fmla="*/ 230 h 1710"/>
                  <a:gd name="T92" fmla="*/ 375 w 1640"/>
                  <a:gd name="T93" fmla="*/ 239 h 1710"/>
                  <a:gd name="T94" fmla="*/ 375 w 1640"/>
                  <a:gd name="T95" fmla="*/ 258 h 1710"/>
                  <a:gd name="T96" fmla="*/ 368 w 1640"/>
                  <a:gd name="T97" fmla="*/ 286 h 1710"/>
                  <a:gd name="T98" fmla="*/ 319 w 1640"/>
                  <a:gd name="T99" fmla="*/ 345 h 1710"/>
                  <a:gd name="T100" fmla="*/ 285 w 1640"/>
                  <a:gd name="T101" fmla="*/ 378 h 1710"/>
                  <a:gd name="T102" fmla="*/ 263 w 1640"/>
                  <a:gd name="T103" fmla="*/ 395 h 1710"/>
                  <a:gd name="T104" fmla="*/ 233 w 1640"/>
                  <a:gd name="T105" fmla="*/ 413 h 1710"/>
                  <a:gd name="T106" fmla="*/ 208 w 1640"/>
                  <a:gd name="T107" fmla="*/ 424 h 1710"/>
                  <a:gd name="T108" fmla="*/ 187 w 1640"/>
                  <a:gd name="T109" fmla="*/ 428 h 1710"/>
                  <a:gd name="T110" fmla="*/ 147 w 1640"/>
                  <a:gd name="T111" fmla="*/ 425 h 1710"/>
                  <a:gd name="T112" fmla="*/ 131 w 1640"/>
                  <a:gd name="T113" fmla="*/ 421 h 1710"/>
                  <a:gd name="T114" fmla="*/ 112 w 1640"/>
                  <a:gd name="T115" fmla="*/ 413 h 1710"/>
                  <a:gd name="T116" fmla="*/ 90 w 1640"/>
                  <a:gd name="T117" fmla="*/ 396 h 1710"/>
                  <a:gd name="T118" fmla="*/ 71 w 1640"/>
                  <a:gd name="T119" fmla="*/ 374 h 1710"/>
                  <a:gd name="T120" fmla="*/ 60 w 1640"/>
                  <a:gd name="T121" fmla="*/ 362 h 1710"/>
                  <a:gd name="T122" fmla="*/ 40 w 1640"/>
                  <a:gd name="T123" fmla="*/ 351 h 1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40"/>
                  <a:gd name="T187" fmla="*/ 0 h 1710"/>
                  <a:gd name="T188" fmla="*/ 1640 w 1640"/>
                  <a:gd name="T189" fmla="*/ 1710 h 1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40" h="1710">
                    <a:moveTo>
                      <a:pt x="86" y="1377"/>
                    </a:moveTo>
                    <a:lnTo>
                      <a:pt x="77" y="1367"/>
                    </a:lnTo>
                    <a:lnTo>
                      <a:pt x="69" y="1358"/>
                    </a:lnTo>
                    <a:lnTo>
                      <a:pt x="59" y="1348"/>
                    </a:lnTo>
                    <a:lnTo>
                      <a:pt x="51" y="1336"/>
                    </a:lnTo>
                    <a:lnTo>
                      <a:pt x="44" y="1325"/>
                    </a:lnTo>
                    <a:lnTo>
                      <a:pt x="38" y="1313"/>
                    </a:lnTo>
                    <a:lnTo>
                      <a:pt x="37" y="1307"/>
                    </a:lnTo>
                    <a:lnTo>
                      <a:pt x="36" y="1301"/>
                    </a:lnTo>
                    <a:lnTo>
                      <a:pt x="35" y="1295"/>
                    </a:lnTo>
                    <a:lnTo>
                      <a:pt x="36" y="1289"/>
                    </a:lnTo>
                    <a:lnTo>
                      <a:pt x="38" y="1264"/>
                    </a:lnTo>
                    <a:lnTo>
                      <a:pt x="43" y="1238"/>
                    </a:lnTo>
                    <a:lnTo>
                      <a:pt x="49" y="1214"/>
                    </a:lnTo>
                    <a:lnTo>
                      <a:pt x="55" y="1188"/>
                    </a:lnTo>
                    <a:lnTo>
                      <a:pt x="62" y="1162"/>
                    </a:lnTo>
                    <a:lnTo>
                      <a:pt x="70" y="1138"/>
                    </a:lnTo>
                    <a:lnTo>
                      <a:pt x="78" y="1112"/>
                    </a:lnTo>
                    <a:lnTo>
                      <a:pt x="86" y="1088"/>
                    </a:lnTo>
                    <a:lnTo>
                      <a:pt x="88" y="1083"/>
                    </a:lnTo>
                    <a:lnTo>
                      <a:pt x="86" y="1078"/>
                    </a:lnTo>
                    <a:lnTo>
                      <a:pt x="83" y="1075"/>
                    </a:lnTo>
                    <a:lnTo>
                      <a:pt x="78" y="1074"/>
                    </a:lnTo>
                    <a:lnTo>
                      <a:pt x="65" y="1070"/>
                    </a:lnTo>
                    <a:lnTo>
                      <a:pt x="52" y="1068"/>
                    </a:lnTo>
                    <a:lnTo>
                      <a:pt x="48" y="1054"/>
                    </a:lnTo>
                    <a:lnTo>
                      <a:pt x="43" y="1041"/>
                    </a:lnTo>
                    <a:lnTo>
                      <a:pt x="38" y="1028"/>
                    </a:lnTo>
                    <a:lnTo>
                      <a:pt x="35" y="1015"/>
                    </a:lnTo>
                    <a:lnTo>
                      <a:pt x="44" y="997"/>
                    </a:lnTo>
                    <a:lnTo>
                      <a:pt x="54" y="981"/>
                    </a:lnTo>
                    <a:lnTo>
                      <a:pt x="62" y="971"/>
                    </a:lnTo>
                    <a:lnTo>
                      <a:pt x="65" y="967"/>
                    </a:lnTo>
                    <a:lnTo>
                      <a:pt x="67" y="962"/>
                    </a:lnTo>
                    <a:lnTo>
                      <a:pt x="65" y="948"/>
                    </a:lnTo>
                    <a:lnTo>
                      <a:pt x="62" y="937"/>
                    </a:lnTo>
                    <a:lnTo>
                      <a:pt x="56" y="926"/>
                    </a:lnTo>
                    <a:lnTo>
                      <a:pt x="47" y="912"/>
                    </a:lnTo>
                    <a:lnTo>
                      <a:pt x="34" y="896"/>
                    </a:lnTo>
                    <a:lnTo>
                      <a:pt x="25" y="888"/>
                    </a:lnTo>
                    <a:lnTo>
                      <a:pt x="20" y="881"/>
                    </a:lnTo>
                    <a:lnTo>
                      <a:pt x="15" y="873"/>
                    </a:lnTo>
                    <a:lnTo>
                      <a:pt x="11" y="866"/>
                    </a:lnTo>
                    <a:lnTo>
                      <a:pt x="9" y="858"/>
                    </a:lnTo>
                    <a:lnTo>
                      <a:pt x="7" y="851"/>
                    </a:lnTo>
                    <a:lnTo>
                      <a:pt x="6" y="843"/>
                    </a:lnTo>
                    <a:lnTo>
                      <a:pt x="4" y="835"/>
                    </a:lnTo>
                    <a:lnTo>
                      <a:pt x="7" y="796"/>
                    </a:lnTo>
                    <a:lnTo>
                      <a:pt x="8" y="744"/>
                    </a:lnTo>
                    <a:lnTo>
                      <a:pt x="8" y="710"/>
                    </a:lnTo>
                    <a:lnTo>
                      <a:pt x="6" y="681"/>
                    </a:lnTo>
                    <a:lnTo>
                      <a:pt x="2" y="654"/>
                    </a:lnTo>
                    <a:lnTo>
                      <a:pt x="0" y="628"/>
                    </a:lnTo>
                    <a:lnTo>
                      <a:pt x="4" y="634"/>
                    </a:lnTo>
                    <a:lnTo>
                      <a:pt x="9" y="639"/>
                    </a:lnTo>
                    <a:lnTo>
                      <a:pt x="15" y="642"/>
                    </a:lnTo>
                    <a:lnTo>
                      <a:pt x="21" y="644"/>
                    </a:lnTo>
                    <a:lnTo>
                      <a:pt x="28" y="646"/>
                    </a:lnTo>
                    <a:lnTo>
                      <a:pt x="36" y="644"/>
                    </a:lnTo>
                    <a:lnTo>
                      <a:pt x="45" y="642"/>
                    </a:lnTo>
                    <a:lnTo>
                      <a:pt x="57" y="636"/>
                    </a:lnTo>
                    <a:lnTo>
                      <a:pt x="67" y="632"/>
                    </a:lnTo>
                    <a:lnTo>
                      <a:pt x="79" y="627"/>
                    </a:lnTo>
                    <a:lnTo>
                      <a:pt x="96" y="624"/>
                    </a:lnTo>
                    <a:lnTo>
                      <a:pt x="115" y="620"/>
                    </a:lnTo>
                    <a:lnTo>
                      <a:pt x="156" y="614"/>
                    </a:lnTo>
                    <a:lnTo>
                      <a:pt x="199" y="610"/>
                    </a:lnTo>
                    <a:lnTo>
                      <a:pt x="240" y="606"/>
                    </a:lnTo>
                    <a:lnTo>
                      <a:pt x="275" y="604"/>
                    </a:lnTo>
                    <a:lnTo>
                      <a:pt x="300" y="603"/>
                    </a:lnTo>
                    <a:lnTo>
                      <a:pt x="309" y="601"/>
                    </a:lnTo>
                    <a:lnTo>
                      <a:pt x="312" y="603"/>
                    </a:lnTo>
                    <a:lnTo>
                      <a:pt x="319" y="607"/>
                    </a:lnTo>
                    <a:lnTo>
                      <a:pt x="323" y="612"/>
                    </a:lnTo>
                    <a:lnTo>
                      <a:pt x="329" y="618"/>
                    </a:lnTo>
                    <a:lnTo>
                      <a:pt x="335" y="627"/>
                    </a:lnTo>
                    <a:lnTo>
                      <a:pt x="342" y="637"/>
                    </a:lnTo>
                    <a:lnTo>
                      <a:pt x="348" y="646"/>
                    </a:lnTo>
                    <a:lnTo>
                      <a:pt x="355" y="653"/>
                    </a:lnTo>
                    <a:lnTo>
                      <a:pt x="366" y="662"/>
                    </a:lnTo>
                    <a:lnTo>
                      <a:pt x="377" y="671"/>
                    </a:lnTo>
                    <a:lnTo>
                      <a:pt x="391" y="681"/>
                    </a:lnTo>
                    <a:lnTo>
                      <a:pt x="407" y="690"/>
                    </a:lnTo>
                    <a:lnTo>
                      <a:pt x="424" y="699"/>
                    </a:lnTo>
                    <a:lnTo>
                      <a:pt x="442" y="709"/>
                    </a:lnTo>
                    <a:lnTo>
                      <a:pt x="461" y="717"/>
                    </a:lnTo>
                    <a:lnTo>
                      <a:pt x="481" y="725"/>
                    </a:lnTo>
                    <a:lnTo>
                      <a:pt x="501" y="732"/>
                    </a:lnTo>
                    <a:lnTo>
                      <a:pt x="521" y="738"/>
                    </a:lnTo>
                    <a:lnTo>
                      <a:pt x="539" y="742"/>
                    </a:lnTo>
                    <a:lnTo>
                      <a:pt x="559" y="745"/>
                    </a:lnTo>
                    <a:lnTo>
                      <a:pt x="578" y="746"/>
                    </a:lnTo>
                    <a:lnTo>
                      <a:pt x="596" y="745"/>
                    </a:lnTo>
                    <a:lnTo>
                      <a:pt x="613" y="741"/>
                    </a:lnTo>
                    <a:lnTo>
                      <a:pt x="631" y="737"/>
                    </a:lnTo>
                    <a:lnTo>
                      <a:pt x="650" y="730"/>
                    </a:lnTo>
                    <a:lnTo>
                      <a:pt x="667" y="721"/>
                    </a:lnTo>
                    <a:lnTo>
                      <a:pt x="686" y="711"/>
                    </a:lnTo>
                    <a:lnTo>
                      <a:pt x="704" y="699"/>
                    </a:lnTo>
                    <a:lnTo>
                      <a:pt x="720" y="686"/>
                    </a:lnTo>
                    <a:lnTo>
                      <a:pt x="736" y="672"/>
                    </a:lnTo>
                    <a:lnTo>
                      <a:pt x="752" y="657"/>
                    </a:lnTo>
                    <a:lnTo>
                      <a:pt x="766" y="642"/>
                    </a:lnTo>
                    <a:lnTo>
                      <a:pt x="779" y="625"/>
                    </a:lnTo>
                    <a:lnTo>
                      <a:pt x="789" y="608"/>
                    </a:lnTo>
                    <a:lnTo>
                      <a:pt x="799" y="591"/>
                    </a:lnTo>
                    <a:lnTo>
                      <a:pt x="806" y="572"/>
                    </a:lnTo>
                    <a:lnTo>
                      <a:pt x="811" y="555"/>
                    </a:lnTo>
                    <a:lnTo>
                      <a:pt x="814" y="536"/>
                    </a:lnTo>
                    <a:lnTo>
                      <a:pt x="814" y="517"/>
                    </a:lnTo>
                    <a:lnTo>
                      <a:pt x="811" y="499"/>
                    </a:lnTo>
                    <a:lnTo>
                      <a:pt x="808" y="479"/>
                    </a:lnTo>
                    <a:lnTo>
                      <a:pt x="802" y="458"/>
                    </a:lnTo>
                    <a:lnTo>
                      <a:pt x="795" y="438"/>
                    </a:lnTo>
                    <a:lnTo>
                      <a:pt x="787" y="417"/>
                    </a:lnTo>
                    <a:lnTo>
                      <a:pt x="777" y="396"/>
                    </a:lnTo>
                    <a:lnTo>
                      <a:pt x="768" y="375"/>
                    </a:lnTo>
                    <a:lnTo>
                      <a:pt x="748" y="334"/>
                    </a:lnTo>
                    <a:lnTo>
                      <a:pt x="730" y="296"/>
                    </a:lnTo>
                    <a:lnTo>
                      <a:pt x="722" y="277"/>
                    </a:lnTo>
                    <a:lnTo>
                      <a:pt x="715" y="259"/>
                    </a:lnTo>
                    <a:lnTo>
                      <a:pt x="709" y="242"/>
                    </a:lnTo>
                    <a:lnTo>
                      <a:pt x="706" y="227"/>
                    </a:lnTo>
                    <a:lnTo>
                      <a:pt x="705" y="219"/>
                    </a:lnTo>
                    <a:lnTo>
                      <a:pt x="705" y="211"/>
                    </a:lnTo>
                    <a:lnTo>
                      <a:pt x="706" y="203"/>
                    </a:lnTo>
                    <a:lnTo>
                      <a:pt x="707" y="194"/>
                    </a:lnTo>
                    <a:lnTo>
                      <a:pt x="713" y="177"/>
                    </a:lnTo>
                    <a:lnTo>
                      <a:pt x="721" y="159"/>
                    </a:lnTo>
                    <a:lnTo>
                      <a:pt x="732" y="141"/>
                    </a:lnTo>
                    <a:lnTo>
                      <a:pt x="743" y="123"/>
                    </a:lnTo>
                    <a:lnTo>
                      <a:pt x="756" y="106"/>
                    </a:lnTo>
                    <a:lnTo>
                      <a:pt x="770" y="88"/>
                    </a:lnTo>
                    <a:lnTo>
                      <a:pt x="799" y="56"/>
                    </a:lnTo>
                    <a:lnTo>
                      <a:pt x="826" y="29"/>
                    </a:lnTo>
                    <a:lnTo>
                      <a:pt x="845" y="10"/>
                    </a:lnTo>
                    <a:lnTo>
                      <a:pt x="856" y="0"/>
                    </a:lnTo>
                    <a:lnTo>
                      <a:pt x="869" y="6"/>
                    </a:lnTo>
                    <a:lnTo>
                      <a:pt x="906" y="21"/>
                    </a:lnTo>
                    <a:lnTo>
                      <a:pt x="964" y="44"/>
                    </a:lnTo>
                    <a:lnTo>
                      <a:pt x="1037" y="75"/>
                    </a:lnTo>
                    <a:lnTo>
                      <a:pt x="1122" y="113"/>
                    </a:lnTo>
                    <a:lnTo>
                      <a:pt x="1215" y="155"/>
                    </a:lnTo>
                    <a:lnTo>
                      <a:pt x="1263" y="178"/>
                    </a:lnTo>
                    <a:lnTo>
                      <a:pt x="1312" y="201"/>
                    </a:lnTo>
                    <a:lnTo>
                      <a:pt x="1362" y="226"/>
                    </a:lnTo>
                    <a:lnTo>
                      <a:pt x="1410" y="250"/>
                    </a:lnTo>
                    <a:lnTo>
                      <a:pt x="1454" y="275"/>
                    </a:lnTo>
                    <a:lnTo>
                      <a:pt x="1492" y="297"/>
                    </a:lnTo>
                    <a:lnTo>
                      <a:pt x="1522" y="317"/>
                    </a:lnTo>
                    <a:lnTo>
                      <a:pt x="1548" y="336"/>
                    </a:lnTo>
                    <a:lnTo>
                      <a:pt x="1559" y="345"/>
                    </a:lnTo>
                    <a:lnTo>
                      <a:pt x="1568" y="354"/>
                    </a:lnTo>
                    <a:lnTo>
                      <a:pt x="1576" y="362"/>
                    </a:lnTo>
                    <a:lnTo>
                      <a:pt x="1585" y="370"/>
                    </a:lnTo>
                    <a:lnTo>
                      <a:pt x="1590" y="379"/>
                    </a:lnTo>
                    <a:lnTo>
                      <a:pt x="1596" y="388"/>
                    </a:lnTo>
                    <a:lnTo>
                      <a:pt x="1601" y="396"/>
                    </a:lnTo>
                    <a:lnTo>
                      <a:pt x="1604" y="404"/>
                    </a:lnTo>
                    <a:lnTo>
                      <a:pt x="1611" y="421"/>
                    </a:lnTo>
                    <a:lnTo>
                      <a:pt x="1615" y="438"/>
                    </a:lnTo>
                    <a:lnTo>
                      <a:pt x="1619" y="456"/>
                    </a:lnTo>
                    <a:lnTo>
                      <a:pt x="1620" y="475"/>
                    </a:lnTo>
                    <a:lnTo>
                      <a:pt x="1622" y="496"/>
                    </a:lnTo>
                    <a:lnTo>
                      <a:pt x="1624" y="519"/>
                    </a:lnTo>
                    <a:lnTo>
                      <a:pt x="1628" y="543"/>
                    </a:lnTo>
                    <a:lnTo>
                      <a:pt x="1633" y="571"/>
                    </a:lnTo>
                    <a:lnTo>
                      <a:pt x="1636" y="590"/>
                    </a:lnTo>
                    <a:lnTo>
                      <a:pt x="1638" y="611"/>
                    </a:lnTo>
                    <a:lnTo>
                      <a:pt x="1640" y="634"/>
                    </a:lnTo>
                    <a:lnTo>
                      <a:pt x="1640" y="657"/>
                    </a:lnTo>
                    <a:lnTo>
                      <a:pt x="1638" y="683"/>
                    </a:lnTo>
                    <a:lnTo>
                      <a:pt x="1637" y="710"/>
                    </a:lnTo>
                    <a:lnTo>
                      <a:pt x="1635" y="738"/>
                    </a:lnTo>
                    <a:lnTo>
                      <a:pt x="1631" y="767"/>
                    </a:lnTo>
                    <a:lnTo>
                      <a:pt x="1623" y="776"/>
                    </a:lnTo>
                    <a:lnTo>
                      <a:pt x="1615" y="786"/>
                    </a:lnTo>
                    <a:lnTo>
                      <a:pt x="1607" y="795"/>
                    </a:lnTo>
                    <a:lnTo>
                      <a:pt x="1599" y="804"/>
                    </a:lnTo>
                    <a:lnTo>
                      <a:pt x="1553" y="858"/>
                    </a:lnTo>
                    <a:lnTo>
                      <a:pt x="1522" y="894"/>
                    </a:lnTo>
                    <a:lnTo>
                      <a:pt x="1518" y="902"/>
                    </a:lnTo>
                    <a:lnTo>
                      <a:pt x="1513" y="910"/>
                    </a:lnTo>
                    <a:lnTo>
                      <a:pt x="1508" y="919"/>
                    </a:lnTo>
                    <a:lnTo>
                      <a:pt x="1505" y="927"/>
                    </a:lnTo>
                    <a:lnTo>
                      <a:pt x="1502" y="935"/>
                    </a:lnTo>
                    <a:lnTo>
                      <a:pt x="1500" y="945"/>
                    </a:lnTo>
                    <a:lnTo>
                      <a:pt x="1498" y="956"/>
                    </a:lnTo>
                    <a:lnTo>
                      <a:pt x="1497" y="969"/>
                    </a:lnTo>
                    <a:lnTo>
                      <a:pt x="1495" y="991"/>
                    </a:lnTo>
                    <a:lnTo>
                      <a:pt x="1495" y="1012"/>
                    </a:lnTo>
                    <a:lnTo>
                      <a:pt x="1498" y="1030"/>
                    </a:lnTo>
                    <a:lnTo>
                      <a:pt x="1501" y="1048"/>
                    </a:lnTo>
                    <a:lnTo>
                      <a:pt x="1508" y="1076"/>
                    </a:lnTo>
                    <a:lnTo>
                      <a:pt x="1514" y="1090"/>
                    </a:lnTo>
                    <a:lnTo>
                      <a:pt x="1471" y="1142"/>
                    </a:lnTo>
                    <a:lnTo>
                      <a:pt x="1421" y="1203"/>
                    </a:lnTo>
                    <a:lnTo>
                      <a:pt x="1365" y="1271"/>
                    </a:lnTo>
                    <a:lnTo>
                      <a:pt x="1305" y="1341"/>
                    </a:lnTo>
                    <a:lnTo>
                      <a:pt x="1274" y="1377"/>
                    </a:lnTo>
                    <a:lnTo>
                      <a:pt x="1241" y="1411"/>
                    </a:lnTo>
                    <a:lnTo>
                      <a:pt x="1208" y="1446"/>
                    </a:lnTo>
                    <a:lnTo>
                      <a:pt x="1174" y="1478"/>
                    </a:lnTo>
                    <a:lnTo>
                      <a:pt x="1139" y="1509"/>
                    </a:lnTo>
                    <a:lnTo>
                      <a:pt x="1105" y="1538"/>
                    </a:lnTo>
                    <a:lnTo>
                      <a:pt x="1087" y="1552"/>
                    </a:lnTo>
                    <a:lnTo>
                      <a:pt x="1070" y="1564"/>
                    </a:lnTo>
                    <a:lnTo>
                      <a:pt x="1051" y="1577"/>
                    </a:lnTo>
                    <a:lnTo>
                      <a:pt x="1033" y="1589"/>
                    </a:lnTo>
                    <a:lnTo>
                      <a:pt x="996" y="1612"/>
                    </a:lnTo>
                    <a:lnTo>
                      <a:pt x="963" y="1632"/>
                    </a:lnTo>
                    <a:lnTo>
                      <a:pt x="932" y="1650"/>
                    </a:lnTo>
                    <a:lnTo>
                      <a:pt x="905" y="1665"/>
                    </a:lnTo>
                    <a:lnTo>
                      <a:pt x="879" y="1678"/>
                    </a:lnTo>
                    <a:lnTo>
                      <a:pt x="856" y="1688"/>
                    </a:lnTo>
                    <a:lnTo>
                      <a:pt x="834" y="1696"/>
                    </a:lnTo>
                    <a:lnTo>
                      <a:pt x="813" y="1702"/>
                    </a:lnTo>
                    <a:lnTo>
                      <a:pt x="790" y="1707"/>
                    </a:lnTo>
                    <a:lnTo>
                      <a:pt x="769" y="1709"/>
                    </a:lnTo>
                    <a:lnTo>
                      <a:pt x="747" y="1710"/>
                    </a:lnTo>
                    <a:lnTo>
                      <a:pt x="723" y="1710"/>
                    </a:lnTo>
                    <a:lnTo>
                      <a:pt x="671" y="1707"/>
                    </a:lnTo>
                    <a:lnTo>
                      <a:pt x="606" y="1700"/>
                    </a:lnTo>
                    <a:lnTo>
                      <a:pt x="589" y="1697"/>
                    </a:lnTo>
                    <a:lnTo>
                      <a:pt x="571" y="1695"/>
                    </a:lnTo>
                    <a:lnTo>
                      <a:pt x="555" y="1690"/>
                    </a:lnTo>
                    <a:lnTo>
                      <a:pt x="538" y="1687"/>
                    </a:lnTo>
                    <a:lnTo>
                      <a:pt x="523" y="1681"/>
                    </a:lnTo>
                    <a:lnTo>
                      <a:pt x="508" y="1676"/>
                    </a:lnTo>
                    <a:lnTo>
                      <a:pt x="492" y="1669"/>
                    </a:lnTo>
                    <a:lnTo>
                      <a:pt x="478" y="1664"/>
                    </a:lnTo>
                    <a:lnTo>
                      <a:pt x="450" y="1650"/>
                    </a:lnTo>
                    <a:lnTo>
                      <a:pt x="424" y="1633"/>
                    </a:lnTo>
                    <a:lnTo>
                      <a:pt x="401" y="1617"/>
                    </a:lnTo>
                    <a:lnTo>
                      <a:pt x="379" y="1598"/>
                    </a:lnTo>
                    <a:lnTo>
                      <a:pt x="359" y="1581"/>
                    </a:lnTo>
                    <a:lnTo>
                      <a:pt x="340" y="1562"/>
                    </a:lnTo>
                    <a:lnTo>
                      <a:pt x="322" y="1545"/>
                    </a:lnTo>
                    <a:lnTo>
                      <a:pt x="308" y="1527"/>
                    </a:lnTo>
                    <a:lnTo>
                      <a:pt x="282" y="1495"/>
                    </a:lnTo>
                    <a:lnTo>
                      <a:pt x="265" y="1468"/>
                    </a:lnTo>
                    <a:lnTo>
                      <a:pt x="259" y="1460"/>
                    </a:lnTo>
                    <a:lnTo>
                      <a:pt x="252" y="1453"/>
                    </a:lnTo>
                    <a:lnTo>
                      <a:pt x="242" y="1446"/>
                    </a:lnTo>
                    <a:lnTo>
                      <a:pt x="233" y="1439"/>
                    </a:lnTo>
                    <a:lnTo>
                      <a:pt x="211" y="1425"/>
                    </a:lnTo>
                    <a:lnTo>
                      <a:pt x="186" y="1413"/>
                    </a:lnTo>
                    <a:lnTo>
                      <a:pt x="160" y="1401"/>
                    </a:lnTo>
                    <a:lnTo>
                      <a:pt x="135" y="1392"/>
                    </a:lnTo>
                    <a:lnTo>
                      <a:pt x="109" y="1384"/>
                    </a:lnTo>
                    <a:lnTo>
                      <a:pt x="86" y="1377"/>
                    </a:lnTo>
                    <a:close/>
                  </a:path>
                </a:pathLst>
              </a:custGeom>
              <a:solidFill>
                <a:srgbClr val="969696"/>
              </a:solidFill>
              <a:ln w="9525">
                <a:noFill/>
                <a:round/>
                <a:headEnd/>
                <a:tailEnd/>
              </a:ln>
            </p:spPr>
            <p:txBody>
              <a:bodyPr/>
              <a:lstStyle/>
              <a:p>
                <a:endParaRPr lang="fr-FR"/>
              </a:p>
            </p:txBody>
          </p:sp>
          <p:sp>
            <p:nvSpPr>
              <p:cNvPr id="9283" name="Freeform 523"/>
              <p:cNvSpPr>
                <a:spLocks noChangeAspect="1"/>
              </p:cNvSpPr>
              <p:nvPr/>
            </p:nvSpPr>
            <p:spPr bwMode="auto">
              <a:xfrm>
                <a:off x="5963" y="3428"/>
                <a:ext cx="164" cy="203"/>
              </a:xfrm>
              <a:custGeom>
                <a:avLst/>
                <a:gdLst>
                  <a:gd name="T0" fmla="*/ 162 w 654"/>
                  <a:gd name="T1" fmla="*/ 12 h 811"/>
                  <a:gd name="T2" fmla="*/ 160 w 654"/>
                  <a:gd name="T3" fmla="*/ 19 h 811"/>
                  <a:gd name="T4" fmla="*/ 159 w 654"/>
                  <a:gd name="T5" fmla="*/ 29 h 811"/>
                  <a:gd name="T6" fmla="*/ 160 w 654"/>
                  <a:gd name="T7" fmla="*/ 39 h 811"/>
                  <a:gd name="T8" fmla="*/ 162 w 654"/>
                  <a:gd name="T9" fmla="*/ 50 h 811"/>
                  <a:gd name="T10" fmla="*/ 159 w 654"/>
                  <a:gd name="T11" fmla="*/ 63 h 811"/>
                  <a:gd name="T12" fmla="*/ 148 w 654"/>
                  <a:gd name="T13" fmla="*/ 82 h 811"/>
                  <a:gd name="T14" fmla="*/ 135 w 654"/>
                  <a:gd name="T15" fmla="*/ 100 h 811"/>
                  <a:gd name="T16" fmla="*/ 121 w 654"/>
                  <a:gd name="T17" fmla="*/ 119 h 811"/>
                  <a:gd name="T18" fmla="*/ 105 w 654"/>
                  <a:gd name="T19" fmla="*/ 136 h 811"/>
                  <a:gd name="T20" fmla="*/ 89 w 654"/>
                  <a:gd name="T21" fmla="*/ 151 h 811"/>
                  <a:gd name="T22" fmla="*/ 75 w 654"/>
                  <a:gd name="T23" fmla="*/ 161 h 811"/>
                  <a:gd name="T24" fmla="*/ 66 w 654"/>
                  <a:gd name="T25" fmla="*/ 167 h 811"/>
                  <a:gd name="T26" fmla="*/ 57 w 654"/>
                  <a:gd name="T27" fmla="*/ 172 h 811"/>
                  <a:gd name="T28" fmla="*/ 48 w 654"/>
                  <a:gd name="T29" fmla="*/ 177 h 811"/>
                  <a:gd name="T30" fmla="*/ 35 w 654"/>
                  <a:gd name="T31" fmla="*/ 182 h 811"/>
                  <a:gd name="T32" fmla="*/ 22 w 654"/>
                  <a:gd name="T33" fmla="*/ 187 h 811"/>
                  <a:gd name="T34" fmla="*/ 14 w 654"/>
                  <a:gd name="T35" fmla="*/ 191 h 811"/>
                  <a:gd name="T36" fmla="*/ 9 w 654"/>
                  <a:gd name="T37" fmla="*/ 194 h 811"/>
                  <a:gd name="T38" fmla="*/ 6 w 654"/>
                  <a:gd name="T39" fmla="*/ 198 h 811"/>
                  <a:gd name="T40" fmla="*/ 4 w 654"/>
                  <a:gd name="T41" fmla="*/ 200 h 811"/>
                  <a:gd name="T42" fmla="*/ 2 w 654"/>
                  <a:gd name="T43" fmla="*/ 202 h 811"/>
                  <a:gd name="T44" fmla="*/ 5 w 654"/>
                  <a:gd name="T45" fmla="*/ 196 h 811"/>
                  <a:gd name="T46" fmla="*/ 16 w 654"/>
                  <a:gd name="T47" fmla="*/ 179 h 811"/>
                  <a:gd name="T48" fmla="*/ 30 w 654"/>
                  <a:gd name="T49" fmla="*/ 161 h 811"/>
                  <a:gd name="T50" fmla="*/ 44 w 654"/>
                  <a:gd name="T51" fmla="*/ 143 h 811"/>
                  <a:gd name="T52" fmla="*/ 55 w 654"/>
                  <a:gd name="T53" fmla="*/ 129 h 811"/>
                  <a:gd name="T54" fmla="*/ 62 w 654"/>
                  <a:gd name="T55" fmla="*/ 118 h 811"/>
                  <a:gd name="T56" fmla="*/ 67 w 654"/>
                  <a:gd name="T57" fmla="*/ 107 h 811"/>
                  <a:gd name="T58" fmla="*/ 71 w 654"/>
                  <a:gd name="T59" fmla="*/ 96 h 811"/>
                  <a:gd name="T60" fmla="*/ 74 w 654"/>
                  <a:gd name="T61" fmla="*/ 81 h 811"/>
                  <a:gd name="T62" fmla="*/ 77 w 654"/>
                  <a:gd name="T63" fmla="*/ 63 h 811"/>
                  <a:gd name="T64" fmla="*/ 81 w 654"/>
                  <a:gd name="T65" fmla="*/ 42 h 811"/>
                  <a:gd name="T66" fmla="*/ 85 w 654"/>
                  <a:gd name="T67" fmla="*/ 29 h 811"/>
                  <a:gd name="T68" fmla="*/ 87 w 654"/>
                  <a:gd name="T69" fmla="*/ 26 h 811"/>
                  <a:gd name="T70" fmla="*/ 91 w 654"/>
                  <a:gd name="T71" fmla="*/ 24 h 811"/>
                  <a:gd name="T72" fmla="*/ 96 w 654"/>
                  <a:gd name="T73" fmla="*/ 23 h 811"/>
                  <a:gd name="T74" fmla="*/ 103 w 654"/>
                  <a:gd name="T75" fmla="*/ 23 h 811"/>
                  <a:gd name="T76" fmla="*/ 111 w 654"/>
                  <a:gd name="T77" fmla="*/ 22 h 811"/>
                  <a:gd name="T78" fmla="*/ 120 w 654"/>
                  <a:gd name="T79" fmla="*/ 19 h 811"/>
                  <a:gd name="T80" fmla="*/ 128 w 654"/>
                  <a:gd name="T81" fmla="*/ 14 h 811"/>
                  <a:gd name="T82" fmla="*/ 140 w 654"/>
                  <a:gd name="T83" fmla="*/ 8 h 811"/>
                  <a:gd name="T84" fmla="*/ 149 w 654"/>
                  <a:gd name="T85" fmla="*/ 1 h 811"/>
                  <a:gd name="T86" fmla="*/ 151 w 654"/>
                  <a:gd name="T87" fmla="*/ 1 h 811"/>
                  <a:gd name="T88" fmla="*/ 158 w 654"/>
                  <a:gd name="T89" fmla="*/ 5 h 8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54"/>
                  <a:gd name="T136" fmla="*/ 0 h 811"/>
                  <a:gd name="T137" fmla="*/ 654 w 654"/>
                  <a:gd name="T138" fmla="*/ 811 h 8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54" h="811">
                    <a:moveTo>
                      <a:pt x="652" y="37"/>
                    </a:moveTo>
                    <a:lnTo>
                      <a:pt x="646" y="48"/>
                    </a:lnTo>
                    <a:lnTo>
                      <a:pt x="642" y="61"/>
                    </a:lnTo>
                    <a:lnTo>
                      <a:pt x="639" y="76"/>
                    </a:lnTo>
                    <a:lnTo>
                      <a:pt x="637" y="94"/>
                    </a:lnTo>
                    <a:lnTo>
                      <a:pt x="635" y="116"/>
                    </a:lnTo>
                    <a:lnTo>
                      <a:pt x="635" y="137"/>
                    </a:lnTo>
                    <a:lnTo>
                      <a:pt x="638" y="155"/>
                    </a:lnTo>
                    <a:lnTo>
                      <a:pt x="641" y="173"/>
                    </a:lnTo>
                    <a:lnTo>
                      <a:pt x="648" y="201"/>
                    </a:lnTo>
                    <a:lnTo>
                      <a:pt x="654" y="215"/>
                    </a:lnTo>
                    <a:lnTo>
                      <a:pt x="635" y="252"/>
                    </a:lnTo>
                    <a:lnTo>
                      <a:pt x="614" y="290"/>
                    </a:lnTo>
                    <a:lnTo>
                      <a:pt x="591" y="327"/>
                    </a:lnTo>
                    <a:lnTo>
                      <a:pt x="566" y="364"/>
                    </a:lnTo>
                    <a:lnTo>
                      <a:pt x="539" y="401"/>
                    </a:lnTo>
                    <a:lnTo>
                      <a:pt x="512" y="439"/>
                    </a:lnTo>
                    <a:lnTo>
                      <a:pt x="482" y="475"/>
                    </a:lnTo>
                    <a:lnTo>
                      <a:pt x="451" y="510"/>
                    </a:lnTo>
                    <a:lnTo>
                      <a:pt x="420" y="544"/>
                    </a:lnTo>
                    <a:lnTo>
                      <a:pt x="387" y="575"/>
                    </a:lnTo>
                    <a:lnTo>
                      <a:pt x="353" y="604"/>
                    </a:lnTo>
                    <a:lnTo>
                      <a:pt x="317" y="632"/>
                    </a:lnTo>
                    <a:lnTo>
                      <a:pt x="300" y="645"/>
                    </a:lnTo>
                    <a:lnTo>
                      <a:pt x="282" y="658"/>
                    </a:lnTo>
                    <a:lnTo>
                      <a:pt x="265" y="668"/>
                    </a:lnTo>
                    <a:lnTo>
                      <a:pt x="247" y="679"/>
                    </a:lnTo>
                    <a:lnTo>
                      <a:pt x="228" y="689"/>
                    </a:lnTo>
                    <a:lnTo>
                      <a:pt x="211" y="699"/>
                    </a:lnTo>
                    <a:lnTo>
                      <a:pt x="192" y="707"/>
                    </a:lnTo>
                    <a:lnTo>
                      <a:pt x="173" y="714"/>
                    </a:lnTo>
                    <a:lnTo>
                      <a:pt x="139" y="727"/>
                    </a:lnTo>
                    <a:lnTo>
                      <a:pt x="111" y="738"/>
                    </a:lnTo>
                    <a:lnTo>
                      <a:pt x="89" y="748"/>
                    </a:lnTo>
                    <a:lnTo>
                      <a:pt x="70" y="757"/>
                    </a:lnTo>
                    <a:lnTo>
                      <a:pt x="55" y="764"/>
                    </a:lnTo>
                    <a:lnTo>
                      <a:pt x="44" y="771"/>
                    </a:lnTo>
                    <a:lnTo>
                      <a:pt x="36" y="777"/>
                    </a:lnTo>
                    <a:lnTo>
                      <a:pt x="30" y="783"/>
                    </a:lnTo>
                    <a:lnTo>
                      <a:pt x="23" y="791"/>
                    </a:lnTo>
                    <a:lnTo>
                      <a:pt x="18" y="798"/>
                    </a:lnTo>
                    <a:lnTo>
                      <a:pt x="16" y="801"/>
                    </a:lnTo>
                    <a:lnTo>
                      <a:pt x="12" y="805"/>
                    </a:lnTo>
                    <a:lnTo>
                      <a:pt x="7" y="807"/>
                    </a:lnTo>
                    <a:lnTo>
                      <a:pt x="0" y="811"/>
                    </a:lnTo>
                    <a:lnTo>
                      <a:pt x="18" y="782"/>
                    </a:lnTo>
                    <a:lnTo>
                      <a:pt x="41" y="750"/>
                    </a:lnTo>
                    <a:lnTo>
                      <a:pt x="64" y="716"/>
                    </a:lnTo>
                    <a:lnTo>
                      <a:pt x="91" y="680"/>
                    </a:lnTo>
                    <a:lnTo>
                      <a:pt x="118" y="644"/>
                    </a:lnTo>
                    <a:lnTo>
                      <a:pt x="146" y="608"/>
                    </a:lnTo>
                    <a:lnTo>
                      <a:pt x="174" y="573"/>
                    </a:lnTo>
                    <a:lnTo>
                      <a:pt x="202" y="540"/>
                    </a:lnTo>
                    <a:lnTo>
                      <a:pt x="220" y="517"/>
                    </a:lnTo>
                    <a:lnTo>
                      <a:pt x="235" y="494"/>
                    </a:lnTo>
                    <a:lnTo>
                      <a:pt x="248" y="471"/>
                    </a:lnTo>
                    <a:lnTo>
                      <a:pt x="259" y="449"/>
                    </a:lnTo>
                    <a:lnTo>
                      <a:pt x="268" y="427"/>
                    </a:lnTo>
                    <a:lnTo>
                      <a:pt x="276" y="405"/>
                    </a:lnTo>
                    <a:lnTo>
                      <a:pt x="282" y="384"/>
                    </a:lnTo>
                    <a:lnTo>
                      <a:pt x="287" y="363"/>
                    </a:lnTo>
                    <a:lnTo>
                      <a:pt x="295" y="322"/>
                    </a:lnTo>
                    <a:lnTo>
                      <a:pt x="301" y="286"/>
                    </a:lnTo>
                    <a:lnTo>
                      <a:pt x="306" y="252"/>
                    </a:lnTo>
                    <a:lnTo>
                      <a:pt x="313" y="222"/>
                    </a:lnTo>
                    <a:lnTo>
                      <a:pt x="323" y="169"/>
                    </a:lnTo>
                    <a:lnTo>
                      <a:pt x="334" y="126"/>
                    </a:lnTo>
                    <a:lnTo>
                      <a:pt x="337" y="117"/>
                    </a:lnTo>
                    <a:lnTo>
                      <a:pt x="342" y="110"/>
                    </a:lnTo>
                    <a:lnTo>
                      <a:pt x="347" y="103"/>
                    </a:lnTo>
                    <a:lnTo>
                      <a:pt x="354" y="98"/>
                    </a:lnTo>
                    <a:lnTo>
                      <a:pt x="362" y="94"/>
                    </a:lnTo>
                    <a:lnTo>
                      <a:pt x="371" y="91"/>
                    </a:lnTo>
                    <a:lnTo>
                      <a:pt x="382" y="91"/>
                    </a:lnTo>
                    <a:lnTo>
                      <a:pt x="395" y="91"/>
                    </a:lnTo>
                    <a:lnTo>
                      <a:pt x="410" y="91"/>
                    </a:lnTo>
                    <a:lnTo>
                      <a:pt x="425" y="90"/>
                    </a:lnTo>
                    <a:lnTo>
                      <a:pt x="443" y="87"/>
                    </a:lnTo>
                    <a:lnTo>
                      <a:pt x="459" y="81"/>
                    </a:lnTo>
                    <a:lnTo>
                      <a:pt x="477" y="74"/>
                    </a:lnTo>
                    <a:lnTo>
                      <a:pt x="495" y="67"/>
                    </a:lnTo>
                    <a:lnTo>
                      <a:pt x="511" y="57"/>
                    </a:lnTo>
                    <a:lnTo>
                      <a:pt x="527" y="49"/>
                    </a:lnTo>
                    <a:lnTo>
                      <a:pt x="558" y="32"/>
                    </a:lnTo>
                    <a:lnTo>
                      <a:pt x="581" y="16"/>
                    </a:lnTo>
                    <a:lnTo>
                      <a:pt x="595" y="4"/>
                    </a:lnTo>
                    <a:lnTo>
                      <a:pt x="600" y="0"/>
                    </a:lnTo>
                    <a:lnTo>
                      <a:pt x="601" y="2"/>
                    </a:lnTo>
                    <a:lnTo>
                      <a:pt x="612" y="9"/>
                    </a:lnTo>
                    <a:lnTo>
                      <a:pt x="629" y="20"/>
                    </a:lnTo>
                    <a:lnTo>
                      <a:pt x="652" y="37"/>
                    </a:lnTo>
                    <a:close/>
                  </a:path>
                </a:pathLst>
              </a:custGeom>
              <a:solidFill>
                <a:srgbClr val="969696"/>
              </a:solidFill>
              <a:ln w="9525">
                <a:noFill/>
                <a:round/>
                <a:headEnd/>
                <a:tailEnd/>
              </a:ln>
            </p:spPr>
            <p:txBody>
              <a:bodyPr/>
              <a:lstStyle/>
              <a:p>
                <a:endParaRPr lang="fr-FR"/>
              </a:p>
            </p:txBody>
          </p:sp>
          <p:sp>
            <p:nvSpPr>
              <p:cNvPr id="9284" name="Freeform 524"/>
              <p:cNvSpPr>
                <a:spLocks noChangeAspect="1"/>
              </p:cNvSpPr>
              <p:nvPr/>
            </p:nvSpPr>
            <p:spPr bwMode="auto">
              <a:xfrm>
                <a:off x="5778" y="3238"/>
                <a:ext cx="179" cy="139"/>
              </a:xfrm>
              <a:custGeom>
                <a:avLst/>
                <a:gdLst>
                  <a:gd name="T0" fmla="*/ 32 w 715"/>
                  <a:gd name="T1" fmla="*/ 30 h 555"/>
                  <a:gd name="T2" fmla="*/ 37 w 715"/>
                  <a:gd name="T3" fmla="*/ 30 h 555"/>
                  <a:gd name="T4" fmla="*/ 41 w 715"/>
                  <a:gd name="T5" fmla="*/ 28 h 555"/>
                  <a:gd name="T6" fmla="*/ 45 w 715"/>
                  <a:gd name="T7" fmla="*/ 22 h 555"/>
                  <a:gd name="T8" fmla="*/ 48 w 715"/>
                  <a:gd name="T9" fmla="*/ 16 h 555"/>
                  <a:gd name="T10" fmla="*/ 54 w 715"/>
                  <a:gd name="T11" fmla="*/ 11 h 555"/>
                  <a:gd name="T12" fmla="*/ 67 w 715"/>
                  <a:gd name="T13" fmla="*/ 4 h 555"/>
                  <a:gd name="T14" fmla="*/ 83 w 715"/>
                  <a:gd name="T15" fmla="*/ 1 h 555"/>
                  <a:gd name="T16" fmla="*/ 101 w 715"/>
                  <a:gd name="T17" fmla="*/ 0 h 555"/>
                  <a:gd name="T18" fmla="*/ 119 w 715"/>
                  <a:gd name="T19" fmla="*/ 3 h 555"/>
                  <a:gd name="T20" fmla="*/ 129 w 715"/>
                  <a:gd name="T21" fmla="*/ 7 h 555"/>
                  <a:gd name="T22" fmla="*/ 139 w 715"/>
                  <a:gd name="T23" fmla="*/ 13 h 555"/>
                  <a:gd name="T24" fmla="*/ 153 w 715"/>
                  <a:gd name="T25" fmla="*/ 27 h 555"/>
                  <a:gd name="T26" fmla="*/ 164 w 715"/>
                  <a:gd name="T27" fmla="*/ 42 h 555"/>
                  <a:gd name="T28" fmla="*/ 173 w 715"/>
                  <a:gd name="T29" fmla="*/ 56 h 555"/>
                  <a:gd name="T30" fmla="*/ 178 w 715"/>
                  <a:gd name="T31" fmla="*/ 66 h 555"/>
                  <a:gd name="T32" fmla="*/ 178 w 715"/>
                  <a:gd name="T33" fmla="*/ 72 h 555"/>
                  <a:gd name="T34" fmla="*/ 173 w 715"/>
                  <a:gd name="T35" fmla="*/ 77 h 555"/>
                  <a:gd name="T36" fmla="*/ 165 w 715"/>
                  <a:gd name="T37" fmla="*/ 81 h 555"/>
                  <a:gd name="T38" fmla="*/ 139 w 715"/>
                  <a:gd name="T39" fmla="*/ 87 h 555"/>
                  <a:gd name="T40" fmla="*/ 118 w 715"/>
                  <a:gd name="T41" fmla="*/ 90 h 555"/>
                  <a:gd name="T42" fmla="*/ 103 w 715"/>
                  <a:gd name="T43" fmla="*/ 88 h 555"/>
                  <a:gd name="T44" fmla="*/ 90 w 715"/>
                  <a:gd name="T45" fmla="*/ 84 h 555"/>
                  <a:gd name="T46" fmla="*/ 78 w 715"/>
                  <a:gd name="T47" fmla="*/ 78 h 555"/>
                  <a:gd name="T48" fmla="*/ 68 w 715"/>
                  <a:gd name="T49" fmla="*/ 71 h 555"/>
                  <a:gd name="T50" fmla="*/ 61 w 715"/>
                  <a:gd name="T51" fmla="*/ 65 h 555"/>
                  <a:gd name="T52" fmla="*/ 55 w 715"/>
                  <a:gd name="T53" fmla="*/ 62 h 555"/>
                  <a:gd name="T54" fmla="*/ 51 w 715"/>
                  <a:gd name="T55" fmla="*/ 61 h 555"/>
                  <a:gd name="T56" fmla="*/ 48 w 715"/>
                  <a:gd name="T57" fmla="*/ 64 h 555"/>
                  <a:gd name="T58" fmla="*/ 47 w 715"/>
                  <a:gd name="T59" fmla="*/ 68 h 555"/>
                  <a:gd name="T60" fmla="*/ 46 w 715"/>
                  <a:gd name="T61" fmla="*/ 73 h 555"/>
                  <a:gd name="T62" fmla="*/ 51 w 715"/>
                  <a:gd name="T63" fmla="*/ 90 h 555"/>
                  <a:gd name="T64" fmla="*/ 57 w 715"/>
                  <a:gd name="T65" fmla="*/ 113 h 555"/>
                  <a:gd name="T66" fmla="*/ 57 w 715"/>
                  <a:gd name="T67" fmla="*/ 122 h 555"/>
                  <a:gd name="T68" fmla="*/ 54 w 715"/>
                  <a:gd name="T69" fmla="*/ 130 h 555"/>
                  <a:gd name="T70" fmla="*/ 48 w 715"/>
                  <a:gd name="T71" fmla="*/ 135 h 555"/>
                  <a:gd name="T72" fmla="*/ 40 w 715"/>
                  <a:gd name="T73" fmla="*/ 138 h 555"/>
                  <a:gd name="T74" fmla="*/ 32 w 715"/>
                  <a:gd name="T75" fmla="*/ 139 h 555"/>
                  <a:gd name="T76" fmla="*/ 25 w 715"/>
                  <a:gd name="T77" fmla="*/ 139 h 555"/>
                  <a:gd name="T78" fmla="*/ 19 w 715"/>
                  <a:gd name="T79" fmla="*/ 137 h 555"/>
                  <a:gd name="T80" fmla="*/ 11 w 715"/>
                  <a:gd name="T81" fmla="*/ 131 h 555"/>
                  <a:gd name="T82" fmla="*/ 5 w 715"/>
                  <a:gd name="T83" fmla="*/ 124 h 555"/>
                  <a:gd name="T84" fmla="*/ 1 w 715"/>
                  <a:gd name="T85" fmla="*/ 115 h 555"/>
                  <a:gd name="T86" fmla="*/ 0 w 715"/>
                  <a:gd name="T87" fmla="*/ 105 h 555"/>
                  <a:gd name="T88" fmla="*/ 3 w 715"/>
                  <a:gd name="T89" fmla="*/ 91 h 555"/>
                  <a:gd name="T90" fmla="*/ 12 w 715"/>
                  <a:gd name="T91" fmla="*/ 68 h 555"/>
                  <a:gd name="T92" fmla="*/ 26 w 715"/>
                  <a:gd name="T93" fmla="*/ 37 h 5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5"/>
                  <a:gd name="T142" fmla="*/ 0 h 555"/>
                  <a:gd name="T143" fmla="*/ 715 w 715"/>
                  <a:gd name="T144" fmla="*/ 555 h 5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5" h="555">
                    <a:moveTo>
                      <a:pt x="121" y="114"/>
                    </a:moveTo>
                    <a:lnTo>
                      <a:pt x="122" y="116"/>
                    </a:lnTo>
                    <a:lnTo>
                      <a:pt x="127" y="118"/>
                    </a:lnTo>
                    <a:lnTo>
                      <a:pt x="134" y="119"/>
                    </a:lnTo>
                    <a:lnTo>
                      <a:pt x="142" y="120"/>
                    </a:lnTo>
                    <a:lnTo>
                      <a:pt x="147" y="119"/>
                    </a:lnTo>
                    <a:lnTo>
                      <a:pt x="151" y="117"/>
                    </a:lnTo>
                    <a:lnTo>
                      <a:pt x="157" y="114"/>
                    </a:lnTo>
                    <a:lnTo>
                      <a:pt x="163" y="110"/>
                    </a:lnTo>
                    <a:lnTo>
                      <a:pt x="168" y="104"/>
                    </a:lnTo>
                    <a:lnTo>
                      <a:pt x="174" y="97"/>
                    </a:lnTo>
                    <a:lnTo>
                      <a:pt x="180" y="86"/>
                    </a:lnTo>
                    <a:lnTo>
                      <a:pt x="184" y="75"/>
                    </a:lnTo>
                    <a:lnTo>
                      <a:pt x="188" y="69"/>
                    </a:lnTo>
                    <a:lnTo>
                      <a:pt x="191" y="63"/>
                    </a:lnTo>
                    <a:lnTo>
                      <a:pt x="196" y="57"/>
                    </a:lnTo>
                    <a:lnTo>
                      <a:pt x="202" y="51"/>
                    </a:lnTo>
                    <a:lnTo>
                      <a:pt x="215" y="42"/>
                    </a:lnTo>
                    <a:lnTo>
                      <a:pt x="230" y="33"/>
                    </a:lnTo>
                    <a:lnTo>
                      <a:pt x="248" y="25"/>
                    </a:lnTo>
                    <a:lnTo>
                      <a:pt x="266" y="16"/>
                    </a:lnTo>
                    <a:lnTo>
                      <a:pt x="288" y="11"/>
                    </a:lnTo>
                    <a:lnTo>
                      <a:pt x="310" y="6"/>
                    </a:lnTo>
                    <a:lnTo>
                      <a:pt x="333" y="2"/>
                    </a:lnTo>
                    <a:lnTo>
                      <a:pt x="357" y="1"/>
                    </a:lnTo>
                    <a:lnTo>
                      <a:pt x="381" y="0"/>
                    </a:lnTo>
                    <a:lnTo>
                      <a:pt x="405" y="0"/>
                    </a:lnTo>
                    <a:lnTo>
                      <a:pt x="428" y="2"/>
                    </a:lnTo>
                    <a:lnTo>
                      <a:pt x="452" y="6"/>
                    </a:lnTo>
                    <a:lnTo>
                      <a:pt x="474" y="12"/>
                    </a:lnTo>
                    <a:lnTo>
                      <a:pt x="495" y="18"/>
                    </a:lnTo>
                    <a:lnTo>
                      <a:pt x="505" y="22"/>
                    </a:lnTo>
                    <a:lnTo>
                      <a:pt x="515" y="27"/>
                    </a:lnTo>
                    <a:lnTo>
                      <a:pt x="525" y="33"/>
                    </a:lnTo>
                    <a:lnTo>
                      <a:pt x="535" y="39"/>
                    </a:lnTo>
                    <a:lnTo>
                      <a:pt x="554" y="53"/>
                    </a:lnTo>
                    <a:lnTo>
                      <a:pt x="574" y="69"/>
                    </a:lnTo>
                    <a:lnTo>
                      <a:pt x="591" y="86"/>
                    </a:lnTo>
                    <a:lnTo>
                      <a:pt x="610" y="106"/>
                    </a:lnTo>
                    <a:lnTo>
                      <a:pt x="627" y="125"/>
                    </a:lnTo>
                    <a:lnTo>
                      <a:pt x="643" y="146"/>
                    </a:lnTo>
                    <a:lnTo>
                      <a:pt x="657" y="166"/>
                    </a:lnTo>
                    <a:lnTo>
                      <a:pt x="671" y="186"/>
                    </a:lnTo>
                    <a:lnTo>
                      <a:pt x="683" y="204"/>
                    </a:lnTo>
                    <a:lnTo>
                      <a:pt x="692" y="222"/>
                    </a:lnTo>
                    <a:lnTo>
                      <a:pt x="702" y="238"/>
                    </a:lnTo>
                    <a:lnTo>
                      <a:pt x="708" y="252"/>
                    </a:lnTo>
                    <a:lnTo>
                      <a:pt x="712" y="264"/>
                    </a:lnTo>
                    <a:lnTo>
                      <a:pt x="715" y="272"/>
                    </a:lnTo>
                    <a:lnTo>
                      <a:pt x="715" y="279"/>
                    </a:lnTo>
                    <a:lnTo>
                      <a:pt x="712" y="287"/>
                    </a:lnTo>
                    <a:lnTo>
                      <a:pt x="708" y="293"/>
                    </a:lnTo>
                    <a:lnTo>
                      <a:pt x="702" y="300"/>
                    </a:lnTo>
                    <a:lnTo>
                      <a:pt x="693" y="306"/>
                    </a:lnTo>
                    <a:lnTo>
                      <a:pt x="683" y="311"/>
                    </a:lnTo>
                    <a:lnTo>
                      <a:pt x="671" y="317"/>
                    </a:lnTo>
                    <a:lnTo>
                      <a:pt x="658" y="323"/>
                    </a:lnTo>
                    <a:lnTo>
                      <a:pt x="628" y="332"/>
                    </a:lnTo>
                    <a:lnTo>
                      <a:pt x="593" y="342"/>
                    </a:lnTo>
                    <a:lnTo>
                      <a:pt x="554" y="349"/>
                    </a:lnTo>
                    <a:lnTo>
                      <a:pt x="514" y="356"/>
                    </a:lnTo>
                    <a:lnTo>
                      <a:pt x="493" y="358"/>
                    </a:lnTo>
                    <a:lnTo>
                      <a:pt x="473" y="358"/>
                    </a:lnTo>
                    <a:lnTo>
                      <a:pt x="453" y="357"/>
                    </a:lnTo>
                    <a:lnTo>
                      <a:pt x="433" y="355"/>
                    </a:lnTo>
                    <a:lnTo>
                      <a:pt x="413" y="351"/>
                    </a:lnTo>
                    <a:lnTo>
                      <a:pt x="394" y="346"/>
                    </a:lnTo>
                    <a:lnTo>
                      <a:pt x="377" y="341"/>
                    </a:lnTo>
                    <a:lnTo>
                      <a:pt x="359" y="334"/>
                    </a:lnTo>
                    <a:lnTo>
                      <a:pt x="343" y="327"/>
                    </a:lnTo>
                    <a:lnTo>
                      <a:pt x="326" y="318"/>
                    </a:lnTo>
                    <a:lnTo>
                      <a:pt x="311" y="310"/>
                    </a:lnTo>
                    <a:lnTo>
                      <a:pt x="297" y="301"/>
                    </a:lnTo>
                    <a:lnTo>
                      <a:pt x="284" y="293"/>
                    </a:lnTo>
                    <a:lnTo>
                      <a:pt x="271" y="283"/>
                    </a:lnTo>
                    <a:lnTo>
                      <a:pt x="261" y="275"/>
                    </a:lnTo>
                    <a:lnTo>
                      <a:pt x="251" y="266"/>
                    </a:lnTo>
                    <a:lnTo>
                      <a:pt x="243" y="259"/>
                    </a:lnTo>
                    <a:lnTo>
                      <a:pt x="235" y="253"/>
                    </a:lnTo>
                    <a:lnTo>
                      <a:pt x="227" y="248"/>
                    </a:lnTo>
                    <a:lnTo>
                      <a:pt x="221" y="246"/>
                    </a:lnTo>
                    <a:lnTo>
                      <a:pt x="214" y="245"/>
                    </a:lnTo>
                    <a:lnTo>
                      <a:pt x="209" y="244"/>
                    </a:lnTo>
                    <a:lnTo>
                      <a:pt x="204" y="245"/>
                    </a:lnTo>
                    <a:lnTo>
                      <a:pt x="200" y="247"/>
                    </a:lnTo>
                    <a:lnTo>
                      <a:pt x="196" y="251"/>
                    </a:lnTo>
                    <a:lnTo>
                      <a:pt x="193" y="254"/>
                    </a:lnTo>
                    <a:lnTo>
                      <a:pt x="190" y="259"/>
                    </a:lnTo>
                    <a:lnTo>
                      <a:pt x="188" y="265"/>
                    </a:lnTo>
                    <a:lnTo>
                      <a:pt x="187" y="271"/>
                    </a:lnTo>
                    <a:lnTo>
                      <a:pt x="185" y="276"/>
                    </a:lnTo>
                    <a:lnTo>
                      <a:pt x="185" y="283"/>
                    </a:lnTo>
                    <a:lnTo>
                      <a:pt x="185" y="290"/>
                    </a:lnTo>
                    <a:lnTo>
                      <a:pt x="189" y="309"/>
                    </a:lnTo>
                    <a:lnTo>
                      <a:pt x="195" y="332"/>
                    </a:lnTo>
                    <a:lnTo>
                      <a:pt x="204" y="359"/>
                    </a:lnTo>
                    <a:lnTo>
                      <a:pt x="212" y="390"/>
                    </a:lnTo>
                    <a:lnTo>
                      <a:pt x="221" y="420"/>
                    </a:lnTo>
                    <a:lnTo>
                      <a:pt x="227" y="450"/>
                    </a:lnTo>
                    <a:lnTo>
                      <a:pt x="228" y="464"/>
                    </a:lnTo>
                    <a:lnTo>
                      <a:pt x="229" y="477"/>
                    </a:lnTo>
                    <a:lnTo>
                      <a:pt x="228" y="489"/>
                    </a:lnTo>
                    <a:lnTo>
                      <a:pt x="225" y="500"/>
                    </a:lnTo>
                    <a:lnTo>
                      <a:pt x="222" y="510"/>
                    </a:lnTo>
                    <a:lnTo>
                      <a:pt x="216" y="518"/>
                    </a:lnTo>
                    <a:lnTo>
                      <a:pt x="209" y="526"/>
                    </a:lnTo>
                    <a:lnTo>
                      <a:pt x="201" y="533"/>
                    </a:lnTo>
                    <a:lnTo>
                      <a:pt x="191" y="539"/>
                    </a:lnTo>
                    <a:lnTo>
                      <a:pt x="182" y="543"/>
                    </a:lnTo>
                    <a:lnTo>
                      <a:pt x="171" y="547"/>
                    </a:lnTo>
                    <a:lnTo>
                      <a:pt x="161" y="550"/>
                    </a:lnTo>
                    <a:lnTo>
                      <a:pt x="149" y="553"/>
                    </a:lnTo>
                    <a:lnTo>
                      <a:pt x="139" y="554"/>
                    </a:lnTo>
                    <a:lnTo>
                      <a:pt x="128" y="555"/>
                    </a:lnTo>
                    <a:lnTo>
                      <a:pt x="117" y="555"/>
                    </a:lnTo>
                    <a:lnTo>
                      <a:pt x="109" y="555"/>
                    </a:lnTo>
                    <a:lnTo>
                      <a:pt x="100" y="555"/>
                    </a:lnTo>
                    <a:lnTo>
                      <a:pt x="93" y="554"/>
                    </a:lnTo>
                    <a:lnTo>
                      <a:pt x="87" y="552"/>
                    </a:lnTo>
                    <a:lnTo>
                      <a:pt x="75" y="546"/>
                    </a:lnTo>
                    <a:lnTo>
                      <a:pt x="60" y="536"/>
                    </a:lnTo>
                    <a:lnTo>
                      <a:pt x="53" y="531"/>
                    </a:lnTo>
                    <a:lnTo>
                      <a:pt x="45" y="524"/>
                    </a:lnTo>
                    <a:lnTo>
                      <a:pt x="37" y="516"/>
                    </a:lnTo>
                    <a:lnTo>
                      <a:pt x="28" y="506"/>
                    </a:lnTo>
                    <a:lnTo>
                      <a:pt x="21" y="497"/>
                    </a:lnTo>
                    <a:lnTo>
                      <a:pt x="15" y="485"/>
                    </a:lnTo>
                    <a:lnTo>
                      <a:pt x="10" y="474"/>
                    </a:lnTo>
                    <a:lnTo>
                      <a:pt x="5" y="461"/>
                    </a:lnTo>
                    <a:lnTo>
                      <a:pt x="1" y="448"/>
                    </a:lnTo>
                    <a:lnTo>
                      <a:pt x="0" y="433"/>
                    </a:lnTo>
                    <a:lnTo>
                      <a:pt x="0" y="418"/>
                    </a:lnTo>
                    <a:lnTo>
                      <a:pt x="2" y="401"/>
                    </a:lnTo>
                    <a:lnTo>
                      <a:pt x="7" y="383"/>
                    </a:lnTo>
                    <a:lnTo>
                      <a:pt x="12" y="363"/>
                    </a:lnTo>
                    <a:lnTo>
                      <a:pt x="20" y="341"/>
                    </a:lnTo>
                    <a:lnTo>
                      <a:pt x="28" y="318"/>
                    </a:lnTo>
                    <a:lnTo>
                      <a:pt x="47" y="271"/>
                    </a:lnTo>
                    <a:lnTo>
                      <a:pt x="68" y="224"/>
                    </a:lnTo>
                    <a:lnTo>
                      <a:pt x="88" y="181"/>
                    </a:lnTo>
                    <a:lnTo>
                      <a:pt x="105" y="146"/>
                    </a:lnTo>
                    <a:lnTo>
                      <a:pt x="116" y="123"/>
                    </a:lnTo>
                    <a:lnTo>
                      <a:pt x="121" y="114"/>
                    </a:lnTo>
                    <a:close/>
                  </a:path>
                </a:pathLst>
              </a:custGeom>
              <a:solidFill>
                <a:srgbClr val="969696"/>
              </a:solidFill>
              <a:ln w="9525">
                <a:noFill/>
                <a:round/>
                <a:headEnd/>
                <a:tailEnd/>
              </a:ln>
            </p:spPr>
            <p:txBody>
              <a:bodyPr/>
              <a:lstStyle/>
              <a:p>
                <a:endParaRPr lang="fr-FR"/>
              </a:p>
            </p:txBody>
          </p:sp>
          <p:sp>
            <p:nvSpPr>
              <p:cNvPr id="9285" name="Freeform 525"/>
              <p:cNvSpPr>
                <a:spLocks noChangeAspect="1"/>
              </p:cNvSpPr>
              <p:nvPr/>
            </p:nvSpPr>
            <p:spPr bwMode="auto">
              <a:xfrm>
                <a:off x="5821" y="3245"/>
                <a:ext cx="107" cy="59"/>
              </a:xfrm>
              <a:custGeom>
                <a:avLst/>
                <a:gdLst>
                  <a:gd name="T0" fmla="*/ 28 w 431"/>
                  <a:gd name="T1" fmla="*/ 47 h 233"/>
                  <a:gd name="T2" fmla="*/ 15 w 431"/>
                  <a:gd name="T3" fmla="*/ 49 h 233"/>
                  <a:gd name="T4" fmla="*/ 8 w 431"/>
                  <a:gd name="T5" fmla="*/ 49 h 233"/>
                  <a:gd name="T6" fmla="*/ 5 w 431"/>
                  <a:gd name="T7" fmla="*/ 48 h 233"/>
                  <a:gd name="T8" fmla="*/ 2 w 431"/>
                  <a:gd name="T9" fmla="*/ 46 h 233"/>
                  <a:gd name="T10" fmla="*/ 1 w 431"/>
                  <a:gd name="T11" fmla="*/ 44 h 233"/>
                  <a:gd name="T12" fmla="*/ 0 w 431"/>
                  <a:gd name="T13" fmla="*/ 41 h 233"/>
                  <a:gd name="T14" fmla="*/ 0 w 431"/>
                  <a:gd name="T15" fmla="*/ 37 h 233"/>
                  <a:gd name="T16" fmla="*/ 2 w 431"/>
                  <a:gd name="T17" fmla="*/ 32 h 233"/>
                  <a:gd name="T18" fmla="*/ 7 w 431"/>
                  <a:gd name="T19" fmla="*/ 25 h 233"/>
                  <a:gd name="T20" fmla="*/ 16 w 431"/>
                  <a:gd name="T21" fmla="*/ 15 h 233"/>
                  <a:gd name="T22" fmla="*/ 24 w 431"/>
                  <a:gd name="T23" fmla="*/ 8 h 233"/>
                  <a:gd name="T24" fmla="*/ 33 w 431"/>
                  <a:gd name="T25" fmla="*/ 4 h 233"/>
                  <a:gd name="T26" fmla="*/ 43 w 431"/>
                  <a:gd name="T27" fmla="*/ 1 h 233"/>
                  <a:gd name="T28" fmla="*/ 50 w 431"/>
                  <a:gd name="T29" fmla="*/ 0 h 233"/>
                  <a:gd name="T30" fmla="*/ 58 w 431"/>
                  <a:gd name="T31" fmla="*/ 0 h 233"/>
                  <a:gd name="T32" fmla="*/ 66 w 431"/>
                  <a:gd name="T33" fmla="*/ 2 h 233"/>
                  <a:gd name="T34" fmla="*/ 74 w 431"/>
                  <a:gd name="T35" fmla="*/ 4 h 233"/>
                  <a:gd name="T36" fmla="*/ 80 w 431"/>
                  <a:gd name="T37" fmla="*/ 6 h 233"/>
                  <a:gd name="T38" fmla="*/ 87 w 431"/>
                  <a:gd name="T39" fmla="*/ 10 h 233"/>
                  <a:gd name="T40" fmla="*/ 92 w 431"/>
                  <a:gd name="T41" fmla="*/ 13 h 233"/>
                  <a:gd name="T42" fmla="*/ 96 w 431"/>
                  <a:gd name="T43" fmla="*/ 17 h 233"/>
                  <a:gd name="T44" fmla="*/ 99 w 431"/>
                  <a:gd name="T45" fmla="*/ 21 h 233"/>
                  <a:gd name="T46" fmla="*/ 103 w 431"/>
                  <a:gd name="T47" fmla="*/ 27 h 233"/>
                  <a:gd name="T48" fmla="*/ 105 w 431"/>
                  <a:gd name="T49" fmla="*/ 33 h 233"/>
                  <a:gd name="T50" fmla="*/ 106 w 431"/>
                  <a:gd name="T51" fmla="*/ 39 h 233"/>
                  <a:gd name="T52" fmla="*/ 107 w 431"/>
                  <a:gd name="T53" fmla="*/ 45 h 233"/>
                  <a:gd name="T54" fmla="*/ 106 w 431"/>
                  <a:gd name="T55" fmla="*/ 50 h 233"/>
                  <a:gd name="T56" fmla="*/ 105 w 431"/>
                  <a:gd name="T57" fmla="*/ 54 h 233"/>
                  <a:gd name="T58" fmla="*/ 101 w 431"/>
                  <a:gd name="T59" fmla="*/ 57 h 233"/>
                  <a:gd name="T60" fmla="*/ 97 w 431"/>
                  <a:gd name="T61" fmla="*/ 58 h 233"/>
                  <a:gd name="T62" fmla="*/ 91 w 431"/>
                  <a:gd name="T63" fmla="*/ 59 h 233"/>
                  <a:gd name="T64" fmla="*/ 85 w 431"/>
                  <a:gd name="T65" fmla="*/ 59 h 233"/>
                  <a:gd name="T66" fmla="*/ 70 w 431"/>
                  <a:gd name="T67" fmla="*/ 57 h 233"/>
                  <a:gd name="T68" fmla="*/ 56 w 431"/>
                  <a:gd name="T69" fmla="*/ 55 h 233"/>
                  <a:gd name="T70" fmla="*/ 46 w 431"/>
                  <a:gd name="T71" fmla="*/ 53 h 233"/>
                  <a:gd name="T72" fmla="*/ 36 w 431"/>
                  <a:gd name="T73" fmla="*/ 50 h 233"/>
                  <a:gd name="T74" fmla="*/ 31 w 431"/>
                  <a:gd name="T75" fmla="*/ 49 h 233"/>
                  <a:gd name="T76" fmla="*/ 30 w 431"/>
                  <a:gd name="T77" fmla="*/ 48 h 2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233"/>
                  <a:gd name="T119" fmla="*/ 431 w 431"/>
                  <a:gd name="T120" fmla="*/ 233 h 2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233">
                    <a:moveTo>
                      <a:pt x="122" y="186"/>
                    </a:moveTo>
                    <a:lnTo>
                      <a:pt x="113" y="187"/>
                    </a:lnTo>
                    <a:lnTo>
                      <a:pt x="81" y="193"/>
                    </a:lnTo>
                    <a:lnTo>
                      <a:pt x="61" y="195"/>
                    </a:lnTo>
                    <a:lnTo>
                      <a:pt x="42" y="196"/>
                    </a:lnTo>
                    <a:lnTo>
                      <a:pt x="34" y="195"/>
                    </a:lnTo>
                    <a:lnTo>
                      <a:pt x="26" y="193"/>
                    </a:lnTo>
                    <a:lnTo>
                      <a:pt x="19" y="190"/>
                    </a:lnTo>
                    <a:lnTo>
                      <a:pt x="13" y="187"/>
                    </a:lnTo>
                    <a:lnTo>
                      <a:pt x="8" y="182"/>
                    </a:lnTo>
                    <a:lnTo>
                      <a:pt x="5" y="176"/>
                    </a:lnTo>
                    <a:lnTo>
                      <a:pt x="3" y="172"/>
                    </a:lnTo>
                    <a:lnTo>
                      <a:pt x="1" y="166"/>
                    </a:lnTo>
                    <a:lnTo>
                      <a:pt x="0" y="160"/>
                    </a:lnTo>
                    <a:lnTo>
                      <a:pt x="0" y="153"/>
                    </a:lnTo>
                    <a:lnTo>
                      <a:pt x="1" y="147"/>
                    </a:lnTo>
                    <a:lnTo>
                      <a:pt x="3" y="140"/>
                    </a:lnTo>
                    <a:lnTo>
                      <a:pt x="8" y="127"/>
                    </a:lnTo>
                    <a:lnTo>
                      <a:pt x="17" y="112"/>
                    </a:lnTo>
                    <a:lnTo>
                      <a:pt x="28" y="98"/>
                    </a:lnTo>
                    <a:lnTo>
                      <a:pt x="41" y="84"/>
                    </a:lnTo>
                    <a:lnTo>
                      <a:pt x="65" y="60"/>
                    </a:lnTo>
                    <a:lnTo>
                      <a:pt x="85" y="41"/>
                    </a:lnTo>
                    <a:lnTo>
                      <a:pt x="96" y="33"/>
                    </a:lnTo>
                    <a:lnTo>
                      <a:pt x="112" y="25"/>
                    </a:lnTo>
                    <a:lnTo>
                      <a:pt x="132" y="17"/>
                    </a:lnTo>
                    <a:lnTo>
                      <a:pt x="159" y="8"/>
                    </a:lnTo>
                    <a:lnTo>
                      <a:pt x="173" y="4"/>
                    </a:lnTo>
                    <a:lnTo>
                      <a:pt x="188" y="1"/>
                    </a:lnTo>
                    <a:lnTo>
                      <a:pt x="203" y="0"/>
                    </a:lnTo>
                    <a:lnTo>
                      <a:pt x="220" y="0"/>
                    </a:lnTo>
                    <a:lnTo>
                      <a:pt x="235" y="1"/>
                    </a:lnTo>
                    <a:lnTo>
                      <a:pt x="251" y="3"/>
                    </a:lnTo>
                    <a:lnTo>
                      <a:pt x="267" y="6"/>
                    </a:lnTo>
                    <a:lnTo>
                      <a:pt x="282" y="10"/>
                    </a:lnTo>
                    <a:lnTo>
                      <a:pt x="297" y="14"/>
                    </a:lnTo>
                    <a:lnTo>
                      <a:pt x="311" y="19"/>
                    </a:lnTo>
                    <a:lnTo>
                      <a:pt x="324" y="25"/>
                    </a:lnTo>
                    <a:lnTo>
                      <a:pt x="337" y="31"/>
                    </a:lnTo>
                    <a:lnTo>
                      <a:pt x="349" y="38"/>
                    </a:lnTo>
                    <a:lnTo>
                      <a:pt x="360" y="43"/>
                    </a:lnTo>
                    <a:lnTo>
                      <a:pt x="370" y="50"/>
                    </a:lnTo>
                    <a:lnTo>
                      <a:pt x="378" y="59"/>
                    </a:lnTo>
                    <a:lnTo>
                      <a:pt x="386" y="66"/>
                    </a:lnTo>
                    <a:lnTo>
                      <a:pt x="393" y="75"/>
                    </a:lnTo>
                    <a:lnTo>
                      <a:pt x="400" y="84"/>
                    </a:lnTo>
                    <a:lnTo>
                      <a:pt x="407" y="95"/>
                    </a:lnTo>
                    <a:lnTo>
                      <a:pt x="413" y="106"/>
                    </a:lnTo>
                    <a:lnTo>
                      <a:pt x="418" y="118"/>
                    </a:lnTo>
                    <a:lnTo>
                      <a:pt x="423" y="130"/>
                    </a:lnTo>
                    <a:lnTo>
                      <a:pt x="426" y="141"/>
                    </a:lnTo>
                    <a:lnTo>
                      <a:pt x="428" y="153"/>
                    </a:lnTo>
                    <a:lnTo>
                      <a:pt x="431" y="165"/>
                    </a:lnTo>
                    <a:lnTo>
                      <a:pt x="431" y="176"/>
                    </a:lnTo>
                    <a:lnTo>
                      <a:pt x="431" y="187"/>
                    </a:lnTo>
                    <a:lnTo>
                      <a:pt x="428" y="196"/>
                    </a:lnTo>
                    <a:lnTo>
                      <a:pt x="426" y="204"/>
                    </a:lnTo>
                    <a:lnTo>
                      <a:pt x="421" y="212"/>
                    </a:lnTo>
                    <a:lnTo>
                      <a:pt x="416" y="218"/>
                    </a:lnTo>
                    <a:lnTo>
                      <a:pt x="407" y="224"/>
                    </a:lnTo>
                    <a:lnTo>
                      <a:pt x="399" y="228"/>
                    </a:lnTo>
                    <a:lnTo>
                      <a:pt x="390" y="230"/>
                    </a:lnTo>
                    <a:lnTo>
                      <a:pt x="379" y="232"/>
                    </a:lnTo>
                    <a:lnTo>
                      <a:pt x="367" y="233"/>
                    </a:lnTo>
                    <a:lnTo>
                      <a:pt x="356" y="233"/>
                    </a:lnTo>
                    <a:lnTo>
                      <a:pt x="344" y="233"/>
                    </a:lnTo>
                    <a:lnTo>
                      <a:pt x="331" y="232"/>
                    </a:lnTo>
                    <a:lnTo>
                      <a:pt x="283" y="226"/>
                    </a:lnTo>
                    <a:lnTo>
                      <a:pt x="243" y="221"/>
                    </a:lnTo>
                    <a:lnTo>
                      <a:pt x="227" y="218"/>
                    </a:lnTo>
                    <a:lnTo>
                      <a:pt x="206" y="215"/>
                    </a:lnTo>
                    <a:lnTo>
                      <a:pt x="184" y="210"/>
                    </a:lnTo>
                    <a:lnTo>
                      <a:pt x="163" y="204"/>
                    </a:lnTo>
                    <a:lnTo>
                      <a:pt x="146" y="199"/>
                    </a:lnTo>
                    <a:lnTo>
                      <a:pt x="132" y="194"/>
                    </a:lnTo>
                    <a:lnTo>
                      <a:pt x="126" y="192"/>
                    </a:lnTo>
                    <a:lnTo>
                      <a:pt x="123" y="189"/>
                    </a:lnTo>
                    <a:lnTo>
                      <a:pt x="121" y="188"/>
                    </a:lnTo>
                    <a:lnTo>
                      <a:pt x="122" y="186"/>
                    </a:lnTo>
                    <a:close/>
                  </a:path>
                </a:pathLst>
              </a:custGeom>
              <a:solidFill>
                <a:srgbClr val="969696"/>
              </a:solidFill>
              <a:ln w="9525">
                <a:noFill/>
                <a:round/>
                <a:headEnd/>
                <a:tailEnd/>
              </a:ln>
            </p:spPr>
            <p:txBody>
              <a:bodyPr/>
              <a:lstStyle/>
              <a:p>
                <a:endParaRPr lang="fr-FR"/>
              </a:p>
            </p:txBody>
          </p:sp>
          <p:sp>
            <p:nvSpPr>
              <p:cNvPr id="9286" name="Freeform 526"/>
              <p:cNvSpPr>
                <a:spLocks noChangeAspect="1"/>
              </p:cNvSpPr>
              <p:nvPr/>
            </p:nvSpPr>
            <p:spPr bwMode="auto">
              <a:xfrm>
                <a:off x="5842" y="3256"/>
                <a:ext cx="72" cy="43"/>
              </a:xfrm>
              <a:custGeom>
                <a:avLst/>
                <a:gdLst>
                  <a:gd name="T0" fmla="*/ 72 w 289"/>
                  <a:gd name="T1" fmla="*/ 40 h 172"/>
                  <a:gd name="T2" fmla="*/ 70 w 289"/>
                  <a:gd name="T3" fmla="*/ 39 h 172"/>
                  <a:gd name="T4" fmla="*/ 65 w 289"/>
                  <a:gd name="T5" fmla="*/ 36 h 172"/>
                  <a:gd name="T6" fmla="*/ 58 w 289"/>
                  <a:gd name="T7" fmla="*/ 32 h 172"/>
                  <a:gd name="T8" fmla="*/ 48 w 289"/>
                  <a:gd name="T9" fmla="*/ 27 h 172"/>
                  <a:gd name="T10" fmla="*/ 39 w 289"/>
                  <a:gd name="T11" fmla="*/ 22 h 172"/>
                  <a:gd name="T12" fmla="*/ 29 w 289"/>
                  <a:gd name="T13" fmla="*/ 17 h 172"/>
                  <a:gd name="T14" fmla="*/ 21 w 289"/>
                  <a:gd name="T15" fmla="*/ 13 h 172"/>
                  <a:gd name="T16" fmla="*/ 15 w 289"/>
                  <a:gd name="T17" fmla="*/ 10 h 172"/>
                  <a:gd name="T18" fmla="*/ 11 w 289"/>
                  <a:gd name="T19" fmla="*/ 8 h 172"/>
                  <a:gd name="T20" fmla="*/ 7 w 289"/>
                  <a:gd name="T21" fmla="*/ 6 h 172"/>
                  <a:gd name="T22" fmla="*/ 5 w 289"/>
                  <a:gd name="T23" fmla="*/ 5 h 172"/>
                  <a:gd name="T24" fmla="*/ 3 w 289"/>
                  <a:gd name="T25" fmla="*/ 3 h 172"/>
                  <a:gd name="T26" fmla="*/ 1 w 289"/>
                  <a:gd name="T27" fmla="*/ 1 h 172"/>
                  <a:gd name="T28" fmla="*/ 1 w 289"/>
                  <a:gd name="T29" fmla="*/ 0 h 172"/>
                  <a:gd name="T30" fmla="*/ 1 w 289"/>
                  <a:gd name="T31" fmla="*/ 2 h 172"/>
                  <a:gd name="T32" fmla="*/ 2 w 289"/>
                  <a:gd name="T33" fmla="*/ 6 h 172"/>
                  <a:gd name="T34" fmla="*/ 3 w 289"/>
                  <a:gd name="T35" fmla="*/ 9 h 172"/>
                  <a:gd name="T36" fmla="*/ 3 w 289"/>
                  <a:gd name="T37" fmla="*/ 12 h 172"/>
                  <a:gd name="T38" fmla="*/ 3 w 289"/>
                  <a:gd name="T39" fmla="*/ 15 h 172"/>
                  <a:gd name="T40" fmla="*/ 2 w 289"/>
                  <a:gd name="T41" fmla="*/ 17 h 172"/>
                  <a:gd name="T42" fmla="*/ 1 w 289"/>
                  <a:gd name="T43" fmla="*/ 20 h 172"/>
                  <a:gd name="T44" fmla="*/ 0 w 289"/>
                  <a:gd name="T45" fmla="*/ 23 h 172"/>
                  <a:gd name="T46" fmla="*/ 0 w 289"/>
                  <a:gd name="T47" fmla="*/ 25 h 172"/>
                  <a:gd name="T48" fmla="*/ 0 w 289"/>
                  <a:gd name="T49" fmla="*/ 27 h 172"/>
                  <a:gd name="T50" fmla="*/ 0 w 289"/>
                  <a:gd name="T51" fmla="*/ 29 h 172"/>
                  <a:gd name="T52" fmla="*/ 0 w 289"/>
                  <a:gd name="T53" fmla="*/ 30 h 172"/>
                  <a:gd name="T54" fmla="*/ 0 w 289"/>
                  <a:gd name="T55" fmla="*/ 32 h 172"/>
                  <a:gd name="T56" fmla="*/ 1 w 289"/>
                  <a:gd name="T57" fmla="*/ 34 h 172"/>
                  <a:gd name="T58" fmla="*/ 2 w 289"/>
                  <a:gd name="T59" fmla="*/ 36 h 172"/>
                  <a:gd name="T60" fmla="*/ 3 w 289"/>
                  <a:gd name="T61" fmla="*/ 37 h 172"/>
                  <a:gd name="T62" fmla="*/ 5 w 289"/>
                  <a:gd name="T63" fmla="*/ 39 h 172"/>
                  <a:gd name="T64" fmla="*/ 7 w 289"/>
                  <a:gd name="T65" fmla="*/ 40 h 172"/>
                  <a:gd name="T66" fmla="*/ 9 w 289"/>
                  <a:gd name="T67" fmla="*/ 41 h 172"/>
                  <a:gd name="T68" fmla="*/ 12 w 289"/>
                  <a:gd name="T69" fmla="*/ 42 h 172"/>
                  <a:gd name="T70" fmla="*/ 14 w 289"/>
                  <a:gd name="T71" fmla="*/ 43 h 172"/>
                  <a:gd name="T72" fmla="*/ 17 w 289"/>
                  <a:gd name="T73" fmla="*/ 43 h 172"/>
                  <a:gd name="T74" fmla="*/ 19 w 289"/>
                  <a:gd name="T75" fmla="*/ 43 h 172"/>
                  <a:gd name="T76" fmla="*/ 21 w 289"/>
                  <a:gd name="T77" fmla="*/ 42 h 172"/>
                  <a:gd name="T78" fmla="*/ 23 w 289"/>
                  <a:gd name="T79" fmla="*/ 42 h 172"/>
                  <a:gd name="T80" fmla="*/ 25 w 289"/>
                  <a:gd name="T81" fmla="*/ 41 h 172"/>
                  <a:gd name="T82" fmla="*/ 26 w 289"/>
                  <a:gd name="T83" fmla="*/ 40 h 172"/>
                  <a:gd name="T84" fmla="*/ 28 w 289"/>
                  <a:gd name="T85" fmla="*/ 38 h 172"/>
                  <a:gd name="T86" fmla="*/ 31 w 289"/>
                  <a:gd name="T87" fmla="*/ 36 h 172"/>
                  <a:gd name="T88" fmla="*/ 34 w 289"/>
                  <a:gd name="T89" fmla="*/ 34 h 172"/>
                  <a:gd name="T90" fmla="*/ 35 w 289"/>
                  <a:gd name="T91" fmla="*/ 33 h 172"/>
                  <a:gd name="T92" fmla="*/ 37 w 289"/>
                  <a:gd name="T93" fmla="*/ 33 h 172"/>
                  <a:gd name="T94" fmla="*/ 39 w 289"/>
                  <a:gd name="T95" fmla="*/ 32 h 172"/>
                  <a:gd name="T96" fmla="*/ 41 w 289"/>
                  <a:gd name="T97" fmla="*/ 32 h 172"/>
                  <a:gd name="T98" fmla="*/ 45 w 289"/>
                  <a:gd name="T99" fmla="*/ 33 h 172"/>
                  <a:gd name="T100" fmla="*/ 50 w 289"/>
                  <a:gd name="T101" fmla="*/ 34 h 172"/>
                  <a:gd name="T102" fmla="*/ 56 w 289"/>
                  <a:gd name="T103" fmla="*/ 36 h 172"/>
                  <a:gd name="T104" fmla="*/ 61 w 289"/>
                  <a:gd name="T105" fmla="*/ 37 h 172"/>
                  <a:gd name="T106" fmla="*/ 69 w 289"/>
                  <a:gd name="T107" fmla="*/ 40 h 172"/>
                  <a:gd name="T108" fmla="*/ 72 w 289"/>
                  <a:gd name="T109" fmla="*/ 40 h 1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9"/>
                  <a:gd name="T166" fmla="*/ 0 h 172"/>
                  <a:gd name="T167" fmla="*/ 289 w 289"/>
                  <a:gd name="T168" fmla="*/ 172 h 1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9" h="172">
                    <a:moveTo>
                      <a:pt x="289" y="161"/>
                    </a:moveTo>
                    <a:lnTo>
                      <a:pt x="282" y="157"/>
                    </a:lnTo>
                    <a:lnTo>
                      <a:pt x="261" y="144"/>
                    </a:lnTo>
                    <a:lnTo>
                      <a:pt x="231" y="128"/>
                    </a:lnTo>
                    <a:lnTo>
                      <a:pt x="194" y="108"/>
                    </a:lnTo>
                    <a:lnTo>
                      <a:pt x="156" y="88"/>
                    </a:lnTo>
                    <a:lnTo>
                      <a:pt x="117" y="69"/>
                    </a:lnTo>
                    <a:lnTo>
                      <a:pt x="84" y="53"/>
                    </a:lnTo>
                    <a:lnTo>
                      <a:pt x="60" y="41"/>
                    </a:lnTo>
                    <a:lnTo>
                      <a:pt x="43" y="33"/>
                    </a:lnTo>
                    <a:lnTo>
                      <a:pt x="30" y="26"/>
                    </a:lnTo>
                    <a:lnTo>
                      <a:pt x="20" y="19"/>
                    </a:lnTo>
                    <a:lnTo>
                      <a:pt x="13" y="12"/>
                    </a:lnTo>
                    <a:lnTo>
                      <a:pt x="6" y="4"/>
                    </a:lnTo>
                    <a:lnTo>
                      <a:pt x="3" y="0"/>
                    </a:lnTo>
                    <a:lnTo>
                      <a:pt x="6" y="7"/>
                    </a:lnTo>
                    <a:lnTo>
                      <a:pt x="10" y="25"/>
                    </a:lnTo>
                    <a:lnTo>
                      <a:pt x="13" y="35"/>
                    </a:lnTo>
                    <a:lnTo>
                      <a:pt x="14" y="47"/>
                    </a:lnTo>
                    <a:lnTo>
                      <a:pt x="13" y="59"/>
                    </a:lnTo>
                    <a:lnTo>
                      <a:pt x="9" y="69"/>
                    </a:lnTo>
                    <a:lnTo>
                      <a:pt x="6" y="80"/>
                    </a:lnTo>
                    <a:lnTo>
                      <a:pt x="2" y="93"/>
                    </a:lnTo>
                    <a:lnTo>
                      <a:pt x="0" y="100"/>
                    </a:lnTo>
                    <a:lnTo>
                      <a:pt x="0" y="108"/>
                    </a:lnTo>
                    <a:lnTo>
                      <a:pt x="0" y="115"/>
                    </a:lnTo>
                    <a:lnTo>
                      <a:pt x="0" y="122"/>
                    </a:lnTo>
                    <a:lnTo>
                      <a:pt x="2" y="129"/>
                    </a:lnTo>
                    <a:lnTo>
                      <a:pt x="4" y="136"/>
                    </a:lnTo>
                    <a:lnTo>
                      <a:pt x="8" y="143"/>
                    </a:lnTo>
                    <a:lnTo>
                      <a:pt x="13" y="149"/>
                    </a:lnTo>
                    <a:lnTo>
                      <a:pt x="20" y="154"/>
                    </a:lnTo>
                    <a:lnTo>
                      <a:pt x="27" y="160"/>
                    </a:lnTo>
                    <a:lnTo>
                      <a:pt x="36" y="165"/>
                    </a:lnTo>
                    <a:lnTo>
                      <a:pt x="48" y="168"/>
                    </a:lnTo>
                    <a:lnTo>
                      <a:pt x="58" y="171"/>
                    </a:lnTo>
                    <a:lnTo>
                      <a:pt x="69" y="172"/>
                    </a:lnTo>
                    <a:lnTo>
                      <a:pt x="78" y="171"/>
                    </a:lnTo>
                    <a:lnTo>
                      <a:pt x="85" y="169"/>
                    </a:lnTo>
                    <a:lnTo>
                      <a:pt x="94" y="166"/>
                    </a:lnTo>
                    <a:lnTo>
                      <a:pt x="99" y="162"/>
                    </a:lnTo>
                    <a:lnTo>
                      <a:pt x="106" y="158"/>
                    </a:lnTo>
                    <a:lnTo>
                      <a:pt x="112" y="153"/>
                    </a:lnTo>
                    <a:lnTo>
                      <a:pt x="123" y="144"/>
                    </a:lnTo>
                    <a:lnTo>
                      <a:pt x="135" y="136"/>
                    </a:lnTo>
                    <a:lnTo>
                      <a:pt x="140" y="132"/>
                    </a:lnTo>
                    <a:lnTo>
                      <a:pt x="148" y="130"/>
                    </a:lnTo>
                    <a:lnTo>
                      <a:pt x="155" y="129"/>
                    </a:lnTo>
                    <a:lnTo>
                      <a:pt x="163" y="129"/>
                    </a:lnTo>
                    <a:lnTo>
                      <a:pt x="182" y="132"/>
                    </a:lnTo>
                    <a:lnTo>
                      <a:pt x="201" y="137"/>
                    </a:lnTo>
                    <a:lnTo>
                      <a:pt x="223" y="142"/>
                    </a:lnTo>
                    <a:lnTo>
                      <a:pt x="243" y="147"/>
                    </a:lnTo>
                    <a:lnTo>
                      <a:pt x="277" y="158"/>
                    </a:lnTo>
                    <a:lnTo>
                      <a:pt x="289" y="161"/>
                    </a:lnTo>
                    <a:close/>
                  </a:path>
                </a:pathLst>
              </a:custGeom>
              <a:solidFill>
                <a:srgbClr val="969696"/>
              </a:solidFill>
              <a:ln w="9525">
                <a:noFill/>
                <a:round/>
                <a:headEnd/>
                <a:tailEnd/>
              </a:ln>
            </p:spPr>
            <p:txBody>
              <a:bodyPr/>
              <a:lstStyle/>
              <a:p>
                <a:endParaRPr lang="fr-FR"/>
              </a:p>
            </p:txBody>
          </p:sp>
          <p:sp>
            <p:nvSpPr>
              <p:cNvPr id="9287" name="Freeform 527"/>
              <p:cNvSpPr>
                <a:spLocks noChangeAspect="1"/>
              </p:cNvSpPr>
              <p:nvPr/>
            </p:nvSpPr>
            <p:spPr bwMode="auto">
              <a:xfrm>
                <a:off x="5765" y="3201"/>
                <a:ext cx="29" cy="97"/>
              </a:xfrm>
              <a:custGeom>
                <a:avLst/>
                <a:gdLst>
                  <a:gd name="T0" fmla="*/ 5 w 117"/>
                  <a:gd name="T1" fmla="*/ 62 h 388"/>
                  <a:gd name="T2" fmla="*/ 7 w 117"/>
                  <a:gd name="T3" fmla="*/ 60 h 388"/>
                  <a:gd name="T4" fmla="*/ 8 w 117"/>
                  <a:gd name="T5" fmla="*/ 57 h 388"/>
                  <a:gd name="T6" fmla="*/ 8 w 117"/>
                  <a:gd name="T7" fmla="*/ 56 h 388"/>
                  <a:gd name="T8" fmla="*/ 9 w 117"/>
                  <a:gd name="T9" fmla="*/ 55 h 388"/>
                  <a:gd name="T10" fmla="*/ 9 w 117"/>
                  <a:gd name="T11" fmla="*/ 53 h 388"/>
                  <a:gd name="T12" fmla="*/ 9 w 117"/>
                  <a:gd name="T13" fmla="*/ 52 h 388"/>
                  <a:gd name="T14" fmla="*/ 8 w 117"/>
                  <a:gd name="T15" fmla="*/ 48 h 388"/>
                  <a:gd name="T16" fmla="*/ 7 w 117"/>
                  <a:gd name="T17" fmla="*/ 44 h 388"/>
                  <a:gd name="T18" fmla="*/ 5 w 117"/>
                  <a:gd name="T19" fmla="*/ 38 h 388"/>
                  <a:gd name="T20" fmla="*/ 4 w 117"/>
                  <a:gd name="T21" fmla="*/ 33 h 388"/>
                  <a:gd name="T22" fmla="*/ 2 w 117"/>
                  <a:gd name="T23" fmla="*/ 27 h 388"/>
                  <a:gd name="T24" fmla="*/ 1 w 117"/>
                  <a:gd name="T25" fmla="*/ 21 h 388"/>
                  <a:gd name="T26" fmla="*/ 0 w 117"/>
                  <a:gd name="T27" fmla="*/ 18 h 388"/>
                  <a:gd name="T28" fmla="*/ 0 w 117"/>
                  <a:gd name="T29" fmla="*/ 15 h 388"/>
                  <a:gd name="T30" fmla="*/ 0 w 117"/>
                  <a:gd name="T31" fmla="*/ 13 h 388"/>
                  <a:gd name="T32" fmla="*/ 0 w 117"/>
                  <a:gd name="T33" fmla="*/ 11 h 388"/>
                  <a:gd name="T34" fmla="*/ 1 w 117"/>
                  <a:gd name="T35" fmla="*/ 9 h 388"/>
                  <a:gd name="T36" fmla="*/ 1 w 117"/>
                  <a:gd name="T37" fmla="*/ 6 h 388"/>
                  <a:gd name="T38" fmla="*/ 2 w 117"/>
                  <a:gd name="T39" fmla="*/ 3 h 388"/>
                  <a:gd name="T40" fmla="*/ 4 w 117"/>
                  <a:gd name="T41" fmla="*/ 0 h 388"/>
                  <a:gd name="T42" fmla="*/ 6 w 117"/>
                  <a:gd name="T43" fmla="*/ 6 h 388"/>
                  <a:gd name="T44" fmla="*/ 9 w 117"/>
                  <a:gd name="T45" fmla="*/ 12 h 388"/>
                  <a:gd name="T46" fmla="*/ 12 w 117"/>
                  <a:gd name="T47" fmla="*/ 18 h 388"/>
                  <a:gd name="T48" fmla="*/ 13 w 117"/>
                  <a:gd name="T49" fmla="*/ 21 h 388"/>
                  <a:gd name="T50" fmla="*/ 17 w 117"/>
                  <a:gd name="T51" fmla="*/ 28 h 388"/>
                  <a:gd name="T52" fmla="*/ 20 w 117"/>
                  <a:gd name="T53" fmla="*/ 37 h 388"/>
                  <a:gd name="T54" fmla="*/ 22 w 117"/>
                  <a:gd name="T55" fmla="*/ 45 h 388"/>
                  <a:gd name="T56" fmla="*/ 25 w 117"/>
                  <a:gd name="T57" fmla="*/ 54 h 388"/>
                  <a:gd name="T58" fmla="*/ 27 w 117"/>
                  <a:gd name="T59" fmla="*/ 62 h 388"/>
                  <a:gd name="T60" fmla="*/ 28 w 117"/>
                  <a:gd name="T61" fmla="*/ 68 h 388"/>
                  <a:gd name="T62" fmla="*/ 29 w 117"/>
                  <a:gd name="T63" fmla="*/ 72 h 388"/>
                  <a:gd name="T64" fmla="*/ 29 w 117"/>
                  <a:gd name="T65" fmla="*/ 74 h 388"/>
                  <a:gd name="T66" fmla="*/ 29 w 117"/>
                  <a:gd name="T67" fmla="*/ 74 h 388"/>
                  <a:gd name="T68" fmla="*/ 28 w 117"/>
                  <a:gd name="T69" fmla="*/ 74 h 388"/>
                  <a:gd name="T70" fmla="*/ 27 w 117"/>
                  <a:gd name="T71" fmla="*/ 76 h 388"/>
                  <a:gd name="T72" fmla="*/ 26 w 117"/>
                  <a:gd name="T73" fmla="*/ 77 h 388"/>
                  <a:gd name="T74" fmla="*/ 23 w 117"/>
                  <a:gd name="T75" fmla="*/ 82 h 388"/>
                  <a:gd name="T76" fmla="*/ 20 w 117"/>
                  <a:gd name="T77" fmla="*/ 87 h 388"/>
                  <a:gd name="T78" fmla="*/ 17 w 117"/>
                  <a:gd name="T79" fmla="*/ 92 h 388"/>
                  <a:gd name="T80" fmla="*/ 15 w 117"/>
                  <a:gd name="T81" fmla="*/ 95 h 388"/>
                  <a:gd name="T82" fmla="*/ 14 w 117"/>
                  <a:gd name="T83" fmla="*/ 97 h 388"/>
                  <a:gd name="T84" fmla="*/ 13 w 117"/>
                  <a:gd name="T85" fmla="*/ 97 h 388"/>
                  <a:gd name="T86" fmla="*/ 13 w 117"/>
                  <a:gd name="T87" fmla="*/ 97 h 388"/>
                  <a:gd name="T88" fmla="*/ 13 w 117"/>
                  <a:gd name="T89" fmla="*/ 97 h 388"/>
                  <a:gd name="T90" fmla="*/ 13 w 117"/>
                  <a:gd name="T91" fmla="*/ 97 h 388"/>
                  <a:gd name="T92" fmla="*/ 13 w 117"/>
                  <a:gd name="T93" fmla="*/ 96 h 388"/>
                  <a:gd name="T94" fmla="*/ 13 w 117"/>
                  <a:gd name="T95" fmla="*/ 95 h 388"/>
                  <a:gd name="T96" fmla="*/ 13 w 117"/>
                  <a:gd name="T97" fmla="*/ 93 h 388"/>
                  <a:gd name="T98" fmla="*/ 12 w 117"/>
                  <a:gd name="T99" fmla="*/ 92 h 388"/>
                  <a:gd name="T100" fmla="*/ 12 w 117"/>
                  <a:gd name="T101" fmla="*/ 90 h 388"/>
                  <a:gd name="T102" fmla="*/ 10 w 117"/>
                  <a:gd name="T103" fmla="*/ 87 h 388"/>
                  <a:gd name="T104" fmla="*/ 9 w 117"/>
                  <a:gd name="T105" fmla="*/ 85 h 388"/>
                  <a:gd name="T106" fmla="*/ 5 w 117"/>
                  <a:gd name="T107" fmla="*/ 80 h 388"/>
                  <a:gd name="T108" fmla="*/ 2 w 117"/>
                  <a:gd name="T109" fmla="*/ 77 h 388"/>
                  <a:gd name="T110" fmla="*/ 1 w 117"/>
                  <a:gd name="T111" fmla="*/ 76 h 388"/>
                  <a:gd name="T112" fmla="*/ 0 w 117"/>
                  <a:gd name="T113" fmla="*/ 75 h 388"/>
                  <a:gd name="T114" fmla="*/ 1 w 117"/>
                  <a:gd name="T115" fmla="*/ 72 h 388"/>
                  <a:gd name="T116" fmla="*/ 3 w 117"/>
                  <a:gd name="T117" fmla="*/ 68 h 388"/>
                  <a:gd name="T118" fmla="*/ 4 w 117"/>
                  <a:gd name="T119" fmla="*/ 65 h 388"/>
                  <a:gd name="T120" fmla="*/ 5 w 117"/>
                  <a:gd name="T121" fmla="*/ 62 h 3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7"/>
                  <a:gd name="T184" fmla="*/ 0 h 388"/>
                  <a:gd name="T185" fmla="*/ 117 w 117"/>
                  <a:gd name="T186" fmla="*/ 388 h 3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7" h="388">
                    <a:moveTo>
                      <a:pt x="20" y="250"/>
                    </a:moveTo>
                    <a:lnTo>
                      <a:pt x="27" y="239"/>
                    </a:lnTo>
                    <a:lnTo>
                      <a:pt x="33" y="230"/>
                    </a:lnTo>
                    <a:lnTo>
                      <a:pt x="34" y="224"/>
                    </a:lnTo>
                    <a:lnTo>
                      <a:pt x="35" y="219"/>
                    </a:lnTo>
                    <a:lnTo>
                      <a:pt x="37" y="214"/>
                    </a:lnTo>
                    <a:lnTo>
                      <a:pt x="35" y="207"/>
                    </a:lnTo>
                    <a:lnTo>
                      <a:pt x="33" y="193"/>
                    </a:lnTo>
                    <a:lnTo>
                      <a:pt x="28" y="174"/>
                    </a:lnTo>
                    <a:lnTo>
                      <a:pt x="21" y="153"/>
                    </a:lnTo>
                    <a:lnTo>
                      <a:pt x="15" y="130"/>
                    </a:lnTo>
                    <a:lnTo>
                      <a:pt x="8" y="107"/>
                    </a:lnTo>
                    <a:lnTo>
                      <a:pt x="4" y="84"/>
                    </a:lnTo>
                    <a:lnTo>
                      <a:pt x="1" y="73"/>
                    </a:lnTo>
                    <a:lnTo>
                      <a:pt x="0" y="62"/>
                    </a:lnTo>
                    <a:lnTo>
                      <a:pt x="0" y="52"/>
                    </a:lnTo>
                    <a:lnTo>
                      <a:pt x="1" y="42"/>
                    </a:lnTo>
                    <a:lnTo>
                      <a:pt x="3" y="34"/>
                    </a:lnTo>
                    <a:lnTo>
                      <a:pt x="6" y="24"/>
                    </a:lnTo>
                    <a:lnTo>
                      <a:pt x="10" y="12"/>
                    </a:lnTo>
                    <a:lnTo>
                      <a:pt x="15" y="0"/>
                    </a:lnTo>
                    <a:lnTo>
                      <a:pt x="26" y="22"/>
                    </a:lnTo>
                    <a:lnTo>
                      <a:pt x="38" y="47"/>
                    </a:lnTo>
                    <a:lnTo>
                      <a:pt x="47" y="70"/>
                    </a:lnTo>
                    <a:lnTo>
                      <a:pt x="54" y="85"/>
                    </a:lnTo>
                    <a:lnTo>
                      <a:pt x="67" y="113"/>
                    </a:lnTo>
                    <a:lnTo>
                      <a:pt x="79" y="146"/>
                    </a:lnTo>
                    <a:lnTo>
                      <a:pt x="89" y="181"/>
                    </a:lnTo>
                    <a:lnTo>
                      <a:pt x="100" y="216"/>
                    </a:lnTo>
                    <a:lnTo>
                      <a:pt x="108" y="247"/>
                    </a:lnTo>
                    <a:lnTo>
                      <a:pt x="114" y="273"/>
                    </a:lnTo>
                    <a:lnTo>
                      <a:pt x="117" y="289"/>
                    </a:lnTo>
                    <a:lnTo>
                      <a:pt x="117" y="294"/>
                    </a:lnTo>
                    <a:lnTo>
                      <a:pt x="116" y="294"/>
                    </a:lnTo>
                    <a:lnTo>
                      <a:pt x="113" y="296"/>
                    </a:lnTo>
                    <a:lnTo>
                      <a:pt x="109" y="302"/>
                    </a:lnTo>
                    <a:lnTo>
                      <a:pt x="105" y="309"/>
                    </a:lnTo>
                    <a:lnTo>
                      <a:pt x="93" y="327"/>
                    </a:lnTo>
                    <a:lnTo>
                      <a:pt x="81" y="348"/>
                    </a:lnTo>
                    <a:lnTo>
                      <a:pt x="69" y="366"/>
                    </a:lnTo>
                    <a:lnTo>
                      <a:pt x="59" y="381"/>
                    </a:lnTo>
                    <a:lnTo>
                      <a:pt x="55" y="386"/>
                    </a:lnTo>
                    <a:lnTo>
                      <a:pt x="52" y="388"/>
                    </a:lnTo>
                    <a:lnTo>
                      <a:pt x="51" y="387"/>
                    </a:lnTo>
                    <a:lnTo>
                      <a:pt x="51" y="386"/>
                    </a:lnTo>
                    <a:lnTo>
                      <a:pt x="51" y="384"/>
                    </a:lnTo>
                    <a:lnTo>
                      <a:pt x="51" y="378"/>
                    </a:lnTo>
                    <a:lnTo>
                      <a:pt x="51" y="372"/>
                    </a:lnTo>
                    <a:lnTo>
                      <a:pt x="49" y="366"/>
                    </a:lnTo>
                    <a:lnTo>
                      <a:pt x="47" y="361"/>
                    </a:lnTo>
                    <a:lnTo>
                      <a:pt x="42" y="349"/>
                    </a:lnTo>
                    <a:lnTo>
                      <a:pt x="35" y="338"/>
                    </a:lnTo>
                    <a:lnTo>
                      <a:pt x="21" y="320"/>
                    </a:lnTo>
                    <a:lnTo>
                      <a:pt x="8" y="307"/>
                    </a:lnTo>
                    <a:lnTo>
                      <a:pt x="5" y="305"/>
                    </a:lnTo>
                    <a:lnTo>
                      <a:pt x="1" y="301"/>
                    </a:lnTo>
                    <a:lnTo>
                      <a:pt x="6" y="287"/>
                    </a:lnTo>
                    <a:lnTo>
                      <a:pt x="12" y="273"/>
                    </a:lnTo>
                    <a:lnTo>
                      <a:pt x="15" y="261"/>
                    </a:lnTo>
                    <a:lnTo>
                      <a:pt x="20" y="250"/>
                    </a:lnTo>
                    <a:close/>
                  </a:path>
                </a:pathLst>
              </a:custGeom>
              <a:solidFill>
                <a:srgbClr val="969696"/>
              </a:solidFill>
              <a:ln w="9525">
                <a:noFill/>
                <a:round/>
                <a:headEnd/>
                <a:tailEnd/>
              </a:ln>
            </p:spPr>
            <p:txBody>
              <a:bodyPr/>
              <a:lstStyle/>
              <a:p>
                <a:endParaRPr lang="fr-FR"/>
              </a:p>
            </p:txBody>
          </p:sp>
          <p:sp>
            <p:nvSpPr>
              <p:cNvPr id="9288" name="Freeform 528"/>
              <p:cNvSpPr>
                <a:spLocks noChangeAspect="1"/>
              </p:cNvSpPr>
              <p:nvPr/>
            </p:nvSpPr>
            <p:spPr bwMode="auto">
              <a:xfrm>
                <a:off x="5781" y="3377"/>
                <a:ext cx="14" cy="27"/>
              </a:xfrm>
              <a:custGeom>
                <a:avLst/>
                <a:gdLst>
                  <a:gd name="T0" fmla="*/ 2 w 55"/>
                  <a:gd name="T1" fmla="*/ 0 h 109"/>
                  <a:gd name="T2" fmla="*/ 1 w 55"/>
                  <a:gd name="T3" fmla="*/ 2 h 109"/>
                  <a:gd name="T4" fmla="*/ 1 w 55"/>
                  <a:gd name="T5" fmla="*/ 8 h 109"/>
                  <a:gd name="T6" fmla="*/ 0 w 55"/>
                  <a:gd name="T7" fmla="*/ 11 h 109"/>
                  <a:gd name="T8" fmla="*/ 0 w 55"/>
                  <a:gd name="T9" fmla="*/ 14 h 109"/>
                  <a:gd name="T10" fmla="*/ 0 w 55"/>
                  <a:gd name="T11" fmla="*/ 18 h 109"/>
                  <a:gd name="T12" fmla="*/ 0 w 55"/>
                  <a:gd name="T13" fmla="*/ 21 h 109"/>
                  <a:gd name="T14" fmla="*/ 1 w 55"/>
                  <a:gd name="T15" fmla="*/ 24 h 109"/>
                  <a:gd name="T16" fmla="*/ 2 w 55"/>
                  <a:gd name="T17" fmla="*/ 26 h 109"/>
                  <a:gd name="T18" fmla="*/ 2 w 55"/>
                  <a:gd name="T19" fmla="*/ 26 h 109"/>
                  <a:gd name="T20" fmla="*/ 3 w 55"/>
                  <a:gd name="T21" fmla="*/ 27 h 109"/>
                  <a:gd name="T22" fmla="*/ 3 w 55"/>
                  <a:gd name="T23" fmla="*/ 27 h 109"/>
                  <a:gd name="T24" fmla="*/ 4 w 55"/>
                  <a:gd name="T25" fmla="*/ 27 h 109"/>
                  <a:gd name="T26" fmla="*/ 4 w 55"/>
                  <a:gd name="T27" fmla="*/ 27 h 109"/>
                  <a:gd name="T28" fmla="*/ 5 w 55"/>
                  <a:gd name="T29" fmla="*/ 27 h 109"/>
                  <a:gd name="T30" fmla="*/ 6 w 55"/>
                  <a:gd name="T31" fmla="*/ 26 h 109"/>
                  <a:gd name="T32" fmla="*/ 6 w 55"/>
                  <a:gd name="T33" fmla="*/ 25 h 109"/>
                  <a:gd name="T34" fmla="*/ 7 w 55"/>
                  <a:gd name="T35" fmla="*/ 23 h 109"/>
                  <a:gd name="T36" fmla="*/ 9 w 55"/>
                  <a:gd name="T37" fmla="*/ 20 h 109"/>
                  <a:gd name="T38" fmla="*/ 11 w 55"/>
                  <a:gd name="T39" fmla="*/ 14 h 109"/>
                  <a:gd name="T40" fmla="*/ 13 w 55"/>
                  <a:gd name="T41" fmla="*/ 9 h 109"/>
                  <a:gd name="T42" fmla="*/ 14 w 55"/>
                  <a:gd name="T43" fmla="*/ 7 h 109"/>
                  <a:gd name="T44" fmla="*/ 14 w 55"/>
                  <a:gd name="T45" fmla="*/ 5 h 109"/>
                  <a:gd name="T46" fmla="*/ 14 w 55"/>
                  <a:gd name="T47" fmla="*/ 5 h 109"/>
                  <a:gd name="T48" fmla="*/ 13 w 55"/>
                  <a:gd name="T49" fmla="*/ 4 h 109"/>
                  <a:gd name="T50" fmla="*/ 13 w 55"/>
                  <a:gd name="T51" fmla="*/ 3 h 109"/>
                  <a:gd name="T52" fmla="*/ 12 w 55"/>
                  <a:gd name="T53" fmla="*/ 3 h 109"/>
                  <a:gd name="T54" fmla="*/ 9 w 55"/>
                  <a:gd name="T55" fmla="*/ 1 h 109"/>
                  <a:gd name="T56" fmla="*/ 5 w 55"/>
                  <a:gd name="T57" fmla="*/ 1 h 109"/>
                  <a:gd name="T58" fmla="*/ 3 w 55"/>
                  <a:gd name="T59" fmla="*/ 0 h 109"/>
                  <a:gd name="T60" fmla="*/ 2 w 55"/>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109"/>
                  <a:gd name="T95" fmla="*/ 55 w 55"/>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109">
                    <a:moveTo>
                      <a:pt x="7" y="0"/>
                    </a:moveTo>
                    <a:lnTo>
                      <a:pt x="5" y="8"/>
                    </a:lnTo>
                    <a:lnTo>
                      <a:pt x="2" y="31"/>
                    </a:lnTo>
                    <a:lnTo>
                      <a:pt x="1" y="43"/>
                    </a:lnTo>
                    <a:lnTo>
                      <a:pt x="0" y="57"/>
                    </a:lnTo>
                    <a:lnTo>
                      <a:pt x="0" y="71"/>
                    </a:lnTo>
                    <a:lnTo>
                      <a:pt x="1" y="84"/>
                    </a:lnTo>
                    <a:lnTo>
                      <a:pt x="3" y="95"/>
                    </a:lnTo>
                    <a:lnTo>
                      <a:pt x="7" y="103"/>
                    </a:lnTo>
                    <a:lnTo>
                      <a:pt x="8" y="105"/>
                    </a:lnTo>
                    <a:lnTo>
                      <a:pt x="10" y="108"/>
                    </a:lnTo>
                    <a:lnTo>
                      <a:pt x="13" y="109"/>
                    </a:lnTo>
                    <a:lnTo>
                      <a:pt x="15" y="109"/>
                    </a:lnTo>
                    <a:lnTo>
                      <a:pt x="17" y="109"/>
                    </a:lnTo>
                    <a:lnTo>
                      <a:pt x="20" y="108"/>
                    </a:lnTo>
                    <a:lnTo>
                      <a:pt x="22" y="105"/>
                    </a:lnTo>
                    <a:lnTo>
                      <a:pt x="25" y="102"/>
                    </a:lnTo>
                    <a:lnTo>
                      <a:pt x="29" y="94"/>
                    </a:lnTo>
                    <a:lnTo>
                      <a:pt x="35" y="81"/>
                    </a:lnTo>
                    <a:lnTo>
                      <a:pt x="44" y="56"/>
                    </a:lnTo>
                    <a:lnTo>
                      <a:pt x="53" y="36"/>
                    </a:lnTo>
                    <a:lnTo>
                      <a:pt x="55" y="28"/>
                    </a:lnTo>
                    <a:lnTo>
                      <a:pt x="55" y="21"/>
                    </a:lnTo>
                    <a:lnTo>
                      <a:pt x="54" y="19"/>
                    </a:lnTo>
                    <a:lnTo>
                      <a:pt x="53" y="17"/>
                    </a:lnTo>
                    <a:lnTo>
                      <a:pt x="50" y="14"/>
                    </a:lnTo>
                    <a:lnTo>
                      <a:pt x="48" y="12"/>
                    </a:lnTo>
                    <a:lnTo>
                      <a:pt x="34" y="6"/>
                    </a:lnTo>
                    <a:lnTo>
                      <a:pt x="20" y="3"/>
                    </a:lnTo>
                    <a:lnTo>
                      <a:pt x="10" y="1"/>
                    </a:lnTo>
                    <a:lnTo>
                      <a:pt x="7" y="0"/>
                    </a:lnTo>
                    <a:close/>
                  </a:path>
                </a:pathLst>
              </a:custGeom>
              <a:solidFill>
                <a:srgbClr val="969696"/>
              </a:solidFill>
              <a:ln w="9525">
                <a:noFill/>
                <a:round/>
                <a:headEnd/>
                <a:tailEnd/>
              </a:ln>
            </p:spPr>
            <p:txBody>
              <a:bodyPr/>
              <a:lstStyle/>
              <a:p>
                <a:endParaRPr lang="fr-FR"/>
              </a:p>
            </p:txBody>
          </p:sp>
          <p:sp>
            <p:nvSpPr>
              <p:cNvPr id="9289" name="Freeform 529"/>
              <p:cNvSpPr>
                <a:spLocks noChangeAspect="1"/>
              </p:cNvSpPr>
              <p:nvPr/>
            </p:nvSpPr>
            <p:spPr bwMode="auto">
              <a:xfrm>
                <a:off x="5750" y="3364"/>
                <a:ext cx="74" cy="23"/>
              </a:xfrm>
              <a:custGeom>
                <a:avLst/>
                <a:gdLst>
                  <a:gd name="T0" fmla="*/ 0 w 293"/>
                  <a:gd name="T1" fmla="*/ 0 h 93"/>
                  <a:gd name="T2" fmla="*/ 2 w 293"/>
                  <a:gd name="T3" fmla="*/ 2 h 93"/>
                  <a:gd name="T4" fmla="*/ 6 w 293"/>
                  <a:gd name="T5" fmla="*/ 6 h 93"/>
                  <a:gd name="T6" fmla="*/ 9 w 293"/>
                  <a:gd name="T7" fmla="*/ 8 h 93"/>
                  <a:gd name="T8" fmla="*/ 12 w 293"/>
                  <a:gd name="T9" fmla="*/ 10 h 93"/>
                  <a:gd name="T10" fmla="*/ 14 w 293"/>
                  <a:gd name="T11" fmla="*/ 11 h 93"/>
                  <a:gd name="T12" fmla="*/ 17 w 293"/>
                  <a:gd name="T13" fmla="*/ 11 h 93"/>
                  <a:gd name="T14" fmla="*/ 19 w 293"/>
                  <a:gd name="T15" fmla="*/ 12 h 93"/>
                  <a:gd name="T16" fmla="*/ 21 w 293"/>
                  <a:gd name="T17" fmla="*/ 12 h 93"/>
                  <a:gd name="T18" fmla="*/ 23 w 293"/>
                  <a:gd name="T19" fmla="*/ 12 h 93"/>
                  <a:gd name="T20" fmla="*/ 26 w 293"/>
                  <a:gd name="T21" fmla="*/ 13 h 93"/>
                  <a:gd name="T22" fmla="*/ 27 w 293"/>
                  <a:gd name="T23" fmla="*/ 13 h 93"/>
                  <a:gd name="T24" fmla="*/ 29 w 293"/>
                  <a:gd name="T25" fmla="*/ 14 h 93"/>
                  <a:gd name="T26" fmla="*/ 31 w 293"/>
                  <a:gd name="T27" fmla="*/ 15 h 93"/>
                  <a:gd name="T28" fmla="*/ 33 w 293"/>
                  <a:gd name="T29" fmla="*/ 17 h 93"/>
                  <a:gd name="T30" fmla="*/ 36 w 293"/>
                  <a:gd name="T31" fmla="*/ 18 h 93"/>
                  <a:gd name="T32" fmla="*/ 38 w 293"/>
                  <a:gd name="T33" fmla="*/ 20 h 93"/>
                  <a:gd name="T34" fmla="*/ 41 w 293"/>
                  <a:gd name="T35" fmla="*/ 21 h 93"/>
                  <a:gd name="T36" fmla="*/ 44 w 293"/>
                  <a:gd name="T37" fmla="*/ 22 h 93"/>
                  <a:gd name="T38" fmla="*/ 48 w 293"/>
                  <a:gd name="T39" fmla="*/ 23 h 93"/>
                  <a:gd name="T40" fmla="*/ 53 w 293"/>
                  <a:gd name="T41" fmla="*/ 23 h 93"/>
                  <a:gd name="T42" fmla="*/ 57 w 293"/>
                  <a:gd name="T43" fmla="*/ 23 h 93"/>
                  <a:gd name="T44" fmla="*/ 62 w 293"/>
                  <a:gd name="T45" fmla="*/ 23 h 93"/>
                  <a:gd name="T46" fmla="*/ 66 w 293"/>
                  <a:gd name="T47" fmla="*/ 23 h 93"/>
                  <a:gd name="T48" fmla="*/ 70 w 293"/>
                  <a:gd name="T49" fmla="*/ 22 h 93"/>
                  <a:gd name="T50" fmla="*/ 71 w 293"/>
                  <a:gd name="T51" fmla="*/ 21 h 93"/>
                  <a:gd name="T52" fmla="*/ 72 w 293"/>
                  <a:gd name="T53" fmla="*/ 20 h 93"/>
                  <a:gd name="T54" fmla="*/ 73 w 293"/>
                  <a:gd name="T55" fmla="*/ 20 h 93"/>
                  <a:gd name="T56" fmla="*/ 74 w 293"/>
                  <a:gd name="T57" fmla="*/ 19 h 93"/>
                  <a:gd name="T58" fmla="*/ 74 w 293"/>
                  <a:gd name="T59" fmla="*/ 18 h 93"/>
                  <a:gd name="T60" fmla="*/ 73 w 293"/>
                  <a:gd name="T61" fmla="*/ 16 h 93"/>
                  <a:gd name="T62" fmla="*/ 72 w 293"/>
                  <a:gd name="T63" fmla="*/ 15 h 93"/>
                  <a:gd name="T64" fmla="*/ 71 w 293"/>
                  <a:gd name="T65" fmla="*/ 13 h 93"/>
                  <a:gd name="T66" fmla="*/ 70 w 293"/>
                  <a:gd name="T67" fmla="*/ 12 h 93"/>
                  <a:gd name="T68" fmla="*/ 69 w 293"/>
                  <a:gd name="T69" fmla="*/ 11 h 93"/>
                  <a:gd name="T70" fmla="*/ 67 w 293"/>
                  <a:gd name="T71" fmla="*/ 11 h 93"/>
                  <a:gd name="T72" fmla="*/ 66 w 293"/>
                  <a:gd name="T73" fmla="*/ 11 h 93"/>
                  <a:gd name="T74" fmla="*/ 63 w 293"/>
                  <a:gd name="T75" fmla="*/ 11 h 93"/>
                  <a:gd name="T76" fmla="*/ 57 w 293"/>
                  <a:gd name="T77" fmla="*/ 11 h 93"/>
                  <a:gd name="T78" fmla="*/ 54 w 293"/>
                  <a:gd name="T79" fmla="*/ 11 h 93"/>
                  <a:gd name="T80" fmla="*/ 50 w 293"/>
                  <a:gd name="T81" fmla="*/ 10 h 93"/>
                  <a:gd name="T82" fmla="*/ 46 w 293"/>
                  <a:gd name="T83" fmla="*/ 9 h 93"/>
                  <a:gd name="T84" fmla="*/ 43 w 293"/>
                  <a:gd name="T85" fmla="*/ 9 h 93"/>
                  <a:gd name="T86" fmla="*/ 36 w 293"/>
                  <a:gd name="T87" fmla="*/ 6 h 93"/>
                  <a:gd name="T88" fmla="*/ 30 w 293"/>
                  <a:gd name="T89" fmla="*/ 4 h 93"/>
                  <a:gd name="T90" fmla="*/ 27 w 293"/>
                  <a:gd name="T91" fmla="*/ 3 h 93"/>
                  <a:gd name="T92" fmla="*/ 24 w 293"/>
                  <a:gd name="T93" fmla="*/ 3 h 93"/>
                  <a:gd name="T94" fmla="*/ 21 w 293"/>
                  <a:gd name="T95" fmla="*/ 2 h 93"/>
                  <a:gd name="T96" fmla="*/ 17 w 293"/>
                  <a:gd name="T97" fmla="*/ 2 h 93"/>
                  <a:gd name="T98" fmla="*/ 11 w 293"/>
                  <a:gd name="T99" fmla="*/ 1 h 93"/>
                  <a:gd name="T100" fmla="*/ 5 w 293"/>
                  <a:gd name="T101" fmla="*/ 0 h 93"/>
                  <a:gd name="T102" fmla="*/ 2 w 293"/>
                  <a:gd name="T103" fmla="*/ 0 h 93"/>
                  <a:gd name="T104" fmla="*/ 0 w 293"/>
                  <a:gd name="T105" fmla="*/ 0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3"/>
                  <a:gd name="T160" fmla="*/ 0 h 93"/>
                  <a:gd name="T161" fmla="*/ 293 w 293"/>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3" h="93">
                    <a:moveTo>
                      <a:pt x="0" y="0"/>
                    </a:moveTo>
                    <a:lnTo>
                      <a:pt x="6" y="8"/>
                    </a:lnTo>
                    <a:lnTo>
                      <a:pt x="23" y="23"/>
                    </a:lnTo>
                    <a:lnTo>
                      <a:pt x="35" y="31"/>
                    </a:lnTo>
                    <a:lnTo>
                      <a:pt x="49" y="39"/>
                    </a:lnTo>
                    <a:lnTo>
                      <a:pt x="57" y="43"/>
                    </a:lnTo>
                    <a:lnTo>
                      <a:pt x="66" y="45"/>
                    </a:lnTo>
                    <a:lnTo>
                      <a:pt x="75" y="47"/>
                    </a:lnTo>
                    <a:lnTo>
                      <a:pt x="84" y="49"/>
                    </a:lnTo>
                    <a:lnTo>
                      <a:pt x="93" y="50"/>
                    </a:lnTo>
                    <a:lnTo>
                      <a:pt x="101" y="51"/>
                    </a:lnTo>
                    <a:lnTo>
                      <a:pt x="108" y="53"/>
                    </a:lnTo>
                    <a:lnTo>
                      <a:pt x="114" y="56"/>
                    </a:lnTo>
                    <a:lnTo>
                      <a:pt x="124" y="60"/>
                    </a:lnTo>
                    <a:lnTo>
                      <a:pt x="132" y="67"/>
                    </a:lnTo>
                    <a:lnTo>
                      <a:pt x="142" y="73"/>
                    </a:lnTo>
                    <a:lnTo>
                      <a:pt x="150" y="79"/>
                    </a:lnTo>
                    <a:lnTo>
                      <a:pt x="161" y="85"/>
                    </a:lnTo>
                    <a:lnTo>
                      <a:pt x="173" y="88"/>
                    </a:lnTo>
                    <a:lnTo>
                      <a:pt x="190" y="91"/>
                    </a:lnTo>
                    <a:lnTo>
                      <a:pt x="209" y="93"/>
                    </a:lnTo>
                    <a:lnTo>
                      <a:pt x="227" y="93"/>
                    </a:lnTo>
                    <a:lnTo>
                      <a:pt x="246" y="92"/>
                    </a:lnTo>
                    <a:lnTo>
                      <a:pt x="263" y="91"/>
                    </a:lnTo>
                    <a:lnTo>
                      <a:pt x="277" y="87"/>
                    </a:lnTo>
                    <a:lnTo>
                      <a:pt x="283" y="85"/>
                    </a:lnTo>
                    <a:lnTo>
                      <a:pt x="287" y="82"/>
                    </a:lnTo>
                    <a:lnTo>
                      <a:pt x="291" y="80"/>
                    </a:lnTo>
                    <a:lnTo>
                      <a:pt x="292" y="77"/>
                    </a:lnTo>
                    <a:lnTo>
                      <a:pt x="293" y="71"/>
                    </a:lnTo>
                    <a:lnTo>
                      <a:pt x="291" y="65"/>
                    </a:lnTo>
                    <a:lnTo>
                      <a:pt x="287" y="59"/>
                    </a:lnTo>
                    <a:lnTo>
                      <a:pt x="283" y="53"/>
                    </a:lnTo>
                    <a:lnTo>
                      <a:pt x="277" y="50"/>
                    </a:lnTo>
                    <a:lnTo>
                      <a:pt x="272" y="46"/>
                    </a:lnTo>
                    <a:lnTo>
                      <a:pt x="266" y="44"/>
                    </a:lnTo>
                    <a:lnTo>
                      <a:pt x="263" y="44"/>
                    </a:lnTo>
                    <a:lnTo>
                      <a:pt x="250" y="44"/>
                    </a:lnTo>
                    <a:lnTo>
                      <a:pt x="227" y="44"/>
                    </a:lnTo>
                    <a:lnTo>
                      <a:pt x="215" y="43"/>
                    </a:lnTo>
                    <a:lnTo>
                      <a:pt x="199" y="42"/>
                    </a:lnTo>
                    <a:lnTo>
                      <a:pt x="184" y="38"/>
                    </a:lnTo>
                    <a:lnTo>
                      <a:pt x="169" y="35"/>
                    </a:lnTo>
                    <a:lnTo>
                      <a:pt x="142" y="26"/>
                    </a:lnTo>
                    <a:lnTo>
                      <a:pt x="118" y="18"/>
                    </a:lnTo>
                    <a:lnTo>
                      <a:pt x="108" y="14"/>
                    </a:lnTo>
                    <a:lnTo>
                      <a:pt x="96" y="11"/>
                    </a:lnTo>
                    <a:lnTo>
                      <a:pt x="83" y="8"/>
                    </a:lnTo>
                    <a:lnTo>
                      <a:pt x="69" y="7"/>
                    </a:lnTo>
                    <a:lnTo>
                      <a:pt x="42" y="3"/>
                    </a:lnTo>
                    <a:lnTo>
                      <a:pt x="20" y="2"/>
                    </a:lnTo>
                    <a:lnTo>
                      <a:pt x="6" y="1"/>
                    </a:lnTo>
                    <a:lnTo>
                      <a:pt x="0" y="0"/>
                    </a:lnTo>
                    <a:close/>
                  </a:path>
                </a:pathLst>
              </a:custGeom>
              <a:solidFill>
                <a:srgbClr val="969696"/>
              </a:solidFill>
              <a:ln w="9525">
                <a:noFill/>
                <a:round/>
                <a:headEnd/>
                <a:tailEnd/>
              </a:ln>
            </p:spPr>
            <p:txBody>
              <a:bodyPr/>
              <a:lstStyle/>
              <a:p>
                <a:endParaRPr lang="fr-FR"/>
              </a:p>
            </p:txBody>
          </p:sp>
          <p:sp>
            <p:nvSpPr>
              <p:cNvPr id="9290" name="Freeform 530"/>
              <p:cNvSpPr>
                <a:spLocks noChangeAspect="1"/>
              </p:cNvSpPr>
              <p:nvPr/>
            </p:nvSpPr>
            <p:spPr bwMode="auto">
              <a:xfrm>
                <a:off x="5758" y="3455"/>
                <a:ext cx="266" cy="181"/>
              </a:xfrm>
              <a:custGeom>
                <a:avLst/>
                <a:gdLst>
                  <a:gd name="T0" fmla="*/ 8 w 1064"/>
                  <a:gd name="T1" fmla="*/ 94 h 724"/>
                  <a:gd name="T2" fmla="*/ 2 w 1064"/>
                  <a:gd name="T3" fmla="*/ 86 h 724"/>
                  <a:gd name="T4" fmla="*/ 0 w 1064"/>
                  <a:gd name="T5" fmla="*/ 77 h 724"/>
                  <a:gd name="T6" fmla="*/ 8 w 1064"/>
                  <a:gd name="T7" fmla="*/ 76 h 724"/>
                  <a:gd name="T8" fmla="*/ 17 w 1064"/>
                  <a:gd name="T9" fmla="*/ 77 h 724"/>
                  <a:gd name="T10" fmla="*/ 22 w 1064"/>
                  <a:gd name="T11" fmla="*/ 79 h 724"/>
                  <a:gd name="T12" fmla="*/ 31 w 1064"/>
                  <a:gd name="T13" fmla="*/ 89 h 724"/>
                  <a:gd name="T14" fmla="*/ 39 w 1064"/>
                  <a:gd name="T15" fmla="*/ 95 h 724"/>
                  <a:gd name="T16" fmla="*/ 50 w 1064"/>
                  <a:gd name="T17" fmla="*/ 100 h 724"/>
                  <a:gd name="T18" fmla="*/ 65 w 1064"/>
                  <a:gd name="T19" fmla="*/ 102 h 724"/>
                  <a:gd name="T20" fmla="*/ 84 w 1064"/>
                  <a:gd name="T21" fmla="*/ 100 h 724"/>
                  <a:gd name="T22" fmla="*/ 104 w 1064"/>
                  <a:gd name="T23" fmla="*/ 95 h 724"/>
                  <a:gd name="T24" fmla="*/ 120 w 1064"/>
                  <a:gd name="T25" fmla="*/ 90 h 724"/>
                  <a:gd name="T26" fmla="*/ 133 w 1064"/>
                  <a:gd name="T27" fmla="*/ 83 h 724"/>
                  <a:gd name="T28" fmla="*/ 143 w 1064"/>
                  <a:gd name="T29" fmla="*/ 76 h 724"/>
                  <a:gd name="T30" fmla="*/ 158 w 1064"/>
                  <a:gd name="T31" fmla="*/ 62 h 724"/>
                  <a:gd name="T32" fmla="*/ 168 w 1064"/>
                  <a:gd name="T33" fmla="*/ 58 h 724"/>
                  <a:gd name="T34" fmla="*/ 186 w 1064"/>
                  <a:gd name="T35" fmla="*/ 54 h 724"/>
                  <a:gd name="T36" fmla="*/ 201 w 1064"/>
                  <a:gd name="T37" fmla="*/ 50 h 724"/>
                  <a:gd name="T38" fmla="*/ 217 w 1064"/>
                  <a:gd name="T39" fmla="*/ 42 h 724"/>
                  <a:gd name="T40" fmla="*/ 245 w 1064"/>
                  <a:gd name="T41" fmla="*/ 20 h 724"/>
                  <a:gd name="T42" fmla="*/ 264 w 1064"/>
                  <a:gd name="T43" fmla="*/ 2 h 724"/>
                  <a:gd name="T44" fmla="*/ 258 w 1064"/>
                  <a:gd name="T45" fmla="*/ 13 h 724"/>
                  <a:gd name="T46" fmla="*/ 242 w 1064"/>
                  <a:gd name="T47" fmla="*/ 36 h 724"/>
                  <a:gd name="T48" fmla="*/ 222 w 1064"/>
                  <a:gd name="T49" fmla="*/ 62 h 724"/>
                  <a:gd name="T50" fmla="*/ 202 w 1064"/>
                  <a:gd name="T51" fmla="*/ 84 h 724"/>
                  <a:gd name="T52" fmla="*/ 190 w 1064"/>
                  <a:gd name="T53" fmla="*/ 95 h 724"/>
                  <a:gd name="T54" fmla="*/ 178 w 1064"/>
                  <a:gd name="T55" fmla="*/ 105 h 724"/>
                  <a:gd name="T56" fmla="*/ 160 w 1064"/>
                  <a:gd name="T57" fmla="*/ 116 h 724"/>
                  <a:gd name="T58" fmla="*/ 151 w 1064"/>
                  <a:gd name="T59" fmla="*/ 125 h 724"/>
                  <a:gd name="T60" fmla="*/ 149 w 1064"/>
                  <a:gd name="T61" fmla="*/ 129 h 724"/>
                  <a:gd name="T62" fmla="*/ 148 w 1064"/>
                  <a:gd name="T63" fmla="*/ 133 h 724"/>
                  <a:gd name="T64" fmla="*/ 151 w 1064"/>
                  <a:gd name="T65" fmla="*/ 137 h 724"/>
                  <a:gd name="T66" fmla="*/ 157 w 1064"/>
                  <a:gd name="T67" fmla="*/ 141 h 724"/>
                  <a:gd name="T68" fmla="*/ 163 w 1064"/>
                  <a:gd name="T69" fmla="*/ 142 h 724"/>
                  <a:gd name="T70" fmla="*/ 176 w 1064"/>
                  <a:gd name="T71" fmla="*/ 144 h 724"/>
                  <a:gd name="T72" fmla="*/ 175 w 1064"/>
                  <a:gd name="T73" fmla="*/ 146 h 724"/>
                  <a:gd name="T74" fmla="*/ 165 w 1064"/>
                  <a:gd name="T75" fmla="*/ 152 h 724"/>
                  <a:gd name="T76" fmla="*/ 158 w 1064"/>
                  <a:gd name="T77" fmla="*/ 156 h 724"/>
                  <a:gd name="T78" fmla="*/ 156 w 1064"/>
                  <a:gd name="T79" fmla="*/ 159 h 724"/>
                  <a:gd name="T80" fmla="*/ 155 w 1064"/>
                  <a:gd name="T81" fmla="*/ 164 h 724"/>
                  <a:gd name="T82" fmla="*/ 157 w 1064"/>
                  <a:gd name="T83" fmla="*/ 170 h 724"/>
                  <a:gd name="T84" fmla="*/ 163 w 1064"/>
                  <a:gd name="T85" fmla="*/ 181 h 724"/>
                  <a:gd name="T86" fmla="*/ 148 w 1064"/>
                  <a:gd name="T87" fmla="*/ 180 h 724"/>
                  <a:gd name="T88" fmla="*/ 133 w 1064"/>
                  <a:gd name="T89" fmla="*/ 178 h 724"/>
                  <a:gd name="T90" fmla="*/ 121 w 1064"/>
                  <a:gd name="T91" fmla="*/ 174 h 724"/>
                  <a:gd name="T92" fmla="*/ 110 w 1064"/>
                  <a:gd name="T93" fmla="*/ 170 h 724"/>
                  <a:gd name="T94" fmla="*/ 91 w 1064"/>
                  <a:gd name="T95" fmla="*/ 158 h 724"/>
                  <a:gd name="T96" fmla="*/ 75 w 1064"/>
                  <a:gd name="T97" fmla="*/ 145 h 724"/>
                  <a:gd name="T98" fmla="*/ 61 w 1064"/>
                  <a:gd name="T99" fmla="*/ 128 h 724"/>
                  <a:gd name="T100" fmla="*/ 53 w 1064"/>
                  <a:gd name="T101" fmla="*/ 117 h 724"/>
                  <a:gd name="T102" fmla="*/ 43 w 1064"/>
                  <a:gd name="T103" fmla="*/ 110 h 724"/>
                  <a:gd name="T104" fmla="*/ 24 w 1064"/>
                  <a:gd name="T105" fmla="*/ 102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4"/>
                  <a:gd name="T160" fmla="*/ 0 h 724"/>
                  <a:gd name="T161" fmla="*/ 1064 w 1064"/>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4" h="724">
                    <a:moveTo>
                      <a:pt x="48" y="393"/>
                    </a:moveTo>
                    <a:lnTo>
                      <a:pt x="40" y="385"/>
                    </a:lnTo>
                    <a:lnTo>
                      <a:pt x="32" y="375"/>
                    </a:lnTo>
                    <a:lnTo>
                      <a:pt x="24" y="365"/>
                    </a:lnTo>
                    <a:lnTo>
                      <a:pt x="16" y="354"/>
                    </a:lnTo>
                    <a:lnTo>
                      <a:pt x="10" y="343"/>
                    </a:lnTo>
                    <a:lnTo>
                      <a:pt x="5" y="332"/>
                    </a:lnTo>
                    <a:lnTo>
                      <a:pt x="2" y="320"/>
                    </a:lnTo>
                    <a:lnTo>
                      <a:pt x="0" y="309"/>
                    </a:lnTo>
                    <a:lnTo>
                      <a:pt x="10" y="305"/>
                    </a:lnTo>
                    <a:lnTo>
                      <a:pt x="19" y="303"/>
                    </a:lnTo>
                    <a:lnTo>
                      <a:pt x="31" y="302"/>
                    </a:lnTo>
                    <a:lnTo>
                      <a:pt x="44" y="301"/>
                    </a:lnTo>
                    <a:lnTo>
                      <a:pt x="57" y="303"/>
                    </a:lnTo>
                    <a:lnTo>
                      <a:pt x="70" y="306"/>
                    </a:lnTo>
                    <a:lnTo>
                      <a:pt x="75" y="309"/>
                    </a:lnTo>
                    <a:lnTo>
                      <a:pt x="81" y="312"/>
                    </a:lnTo>
                    <a:lnTo>
                      <a:pt x="87" y="317"/>
                    </a:lnTo>
                    <a:lnTo>
                      <a:pt x="92" y="323"/>
                    </a:lnTo>
                    <a:lnTo>
                      <a:pt x="107" y="339"/>
                    </a:lnTo>
                    <a:lnTo>
                      <a:pt x="124" y="357"/>
                    </a:lnTo>
                    <a:lnTo>
                      <a:pt x="133" y="366"/>
                    </a:lnTo>
                    <a:lnTo>
                      <a:pt x="145" y="374"/>
                    </a:lnTo>
                    <a:lnTo>
                      <a:pt x="156" y="381"/>
                    </a:lnTo>
                    <a:lnTo>
                      <a:pt x="169" y="389"/>
                    </a:lnTo>
                    <a:lnTo>
                      <a:pt x="185" y="395"/>
                    </a:lnTo>
                    <a:lnTo>
                      <a:pt x="200" y="401"/>
                    </a:lnTo>
                    <a:lnTo>
                      <a:pt x="219" y="404"/>
                    </a:lnTo>
                    <a:lnTo>
                      <a:pt x="237" y="408"/>
                    </a:lnTo>
                    <a:lnTo>
                      <a:pt x="260" y="409"/>
                    </a:lnTo>
                    <a:lnTo>
                      <a:pt x="283" y="408"/>
                    </a:lnTo>
                    <a:lnTo>
                      <a:pt x="309" y="406"/>
                    </a:lnTo>
                    <a:lnTo>
                      <a:pt x="337" y="401"/>
                    </a:lnTo>
                    <a:lnTo>
                      <a:pt x="365" y="395"/>
                    </a:lnTo>
                    <a:lnTo>
                      <a:pt x="392" y="388"/>
                    </a:lnTo>
                    <a:lnTo>
                      <a:pt x="416" y="381"/>
                    </a:lnTo>
                    <a:lnTo>
                      <a:pt x="439" y="374"/>
                    </a:lnTo>
                    <a:lnTo>
                      <a:pt x="460" y="367"/>
                    </a:lnTo>
                    <a:lnTo>
                      <a:pt x="480" y="359"/>
                    </a:lnTo>
                    <a:lnTo>
                      <a:pt x="498" y="351"/>
                    </a:lnTo>
                    <a:lnTo>
                      <a:pt x="515" y="341"/>
                    </a:lnTo>
                    <a:lnTo>
                      <a:pt x="531" y="332"/>
                    </a:lnTo>
                    <a:lnTo>
                      <a:pt x="546" y="323"/>
                    </a:lnTo>
                    <a:lnTo>
                      <a:pt x="560" y="313"/>
                    </a:lnTo>
                    <a:lnTo>
                      <a:pt x="574" y="303"/>
                    </a:lnTo>
                    <a:lnTo>
                      <a:pt x="599" y="282"/>
                    </a:lnTo>
                    <a:lnTo>
                      <a:pt x="622" y="259"/>
                    </a:lnTo>
                    <a:lnTo>
                      <a:pt x="634" y="248"/>
                    </a:lnTo>
                    <a:lnTo>
                      <a:pt x="646" y="240"/>
                    </a:lnTo>
                    <a:lnTo>
                      <a:pt x="658" y="234"/>
                    </a:lnTo>
                    <a:lnTo>
                      <a:pt x="671" y="231"/>
                    </a:lnTo>
                    <a:lnTo>
                      <a:pt x="700" y="225"/>
                    </a:lnTo>
                    <a:lnTo>
                      <a:pt x="730" y="220"/>
                    </a:lnTo>
                    <a:lnTo>
                      <a:pt x="746" y="218"/>
                    </a:lnTo>
                    <a:lnTo>
                      <a:pt x="764" y="214"/>
                    </a:lnTo>
                    <a:lnTo>
                      <a:pt x="783" y="209"/>
                    </a:lnTo>
                    <a:lnTo>
                      <a:pt x="803" y="202"/>
                    </a:lnTo>
                    <a:lnTo>
                      <a:pt x="824" y="192"/>
                    </a:lnTo>
                    <a:lnTo>
                      <a:pt x="846" y="181"/>
                    </a:lnTo>
                    <a:lnTo>
                      <a:pt x="870" y="167"/>
                    </a:lnTo>
                    <a:lnTo>
                      <a:pt x="894" y="148"/>
                    </a:lnTo>
                    <a:lnTo>
                      <a:pt x="941" y="111"/>
                    </a:lnTo>
                    <a:lnTo>
                      <a:pt x="979" y="79"/>
                    </a:lnTo>
                    <a:lnTo>
                      <a:pt x="1008" y="53"/>
                    </a:lnTo>
                    <a:lnTo>
                      <a:pt x="1030" y="34"/>
                    </a:lnTo>
                    <a:lnTo>
                      <a:pt x="1057" y="8"/>
                    </a:lnTo>
                    <a:lnTo>
                      <a:pt x="1064" y="0"/>
                    </a:lnTo>
                    <a:lnTo>
                      <a:pt x="1055" y="14"/>
                    </a:lnTo>
                    <a:lnTo>
                      <a:pt x="1030" y="53"/>
                    </a:lnTo>
                    <a:lnTo>
                      <a:pt x="1013" y="79"/>
                    </a:lnTo>
                    <a:lnTo>
                      <a:pt x="993" y="109"/>
                    </a:lnTo>
                    <a:lnTo>
                      <a:pt x="969" y="142"/>
                    </a:lnTo>
                    <a:lnTo>
                      <a:pt x="945" y="177"/>
                    </a:lnTo>
                    <a:lnTo>
                      <a:pt x="917" y="213"/>
                    </a:lnTo>
                    <a:lnTo>
                      <a:pt x="887" y="250"/>
                    </a:lnTo>
                    <a:lnTo>
                      <a:pt x="857" y="285"/>
                    </a:lnTo>
                    <a:lnTo>
                      <a:pt x="825" y="320"/>
                    </a:lnTo>
                    <a:lnTo>
                      <a:pt x="810" y="337"/>
                    </a:lnTo>
                    <a:lnTo>
                      <a:pt x="793" y="353"/>
                    </a:lnTo>
                    <a:lnTo>
                      <a:pt x="777" y="368"/>
                    </a:lnTo>
                    <a:lnTo>
                      <a:pt x="761" y="382"/>
                    </a:lnTo>
                    <a:lnTo>
                      <a:pt x="744" y="396"/>
                    </a:lnTo>
                    <a:lnTo>
                      <a:pt x="728" y="408"/>
                    </a:lnTo>
                    <a:lnTo>
                      <a:pt x="711" y="420"/>
                    </a:lnTo>
                    <a:lnTo>
                      <a:pt x="695" y="429"/>
                    </a:lnTo>
                    <a:lnTo>
                      <a:pt x="666" y="448"/>
                    </a:lnTo>
                    <a:lnTo>
                      <a:pt x="642" y="464"/>
                    </a:lnTo>
                    <a:lnTo>
                      <a:pt x="623" y="478"/>
                    </a:lnTo>
                    <a:lnTo>
                      <a:pt x="610" y="492"/>
                    </a:lnTo>
                    <a:lnTo>
                      <a:pt x="605" y="499"/>
                    </a:lnTo>
                    <a:lnTo>
                      <a:pt x="601" y="505"/>
                    </a:lnTo>
                    <a:lnTo>
                      <a:pt x="597" y="511"/>
                    </a:lnTo>
                    <a:lnTo>
                      <a:pt x="595" y="515"/>
                    </a:lnTo>
                    <a:lnTo>
                      <a:pt x="594" y="521"/>
                    </a:lnTo>
                    <a:lnTo>
                      <a:pt x="593" y="526"/>
                    </a:lnTo>
                    <a:lnTo>
                      <a:pt x="593" y="530"/>
                    </a:lnTo>
                    <a:lnTo>
                      <a:pt x="594" y="534"/>
                    </a:lnTo>
                    <a:lnTo>
                      <a:pt x="597" y="542"/>
                    </a:lnTo>
                    <a:lnTo>
                      <a:pt x="603" y="549"/>
                    </a:lnTo>
                    <a:lnTo>
                      <a:pt x="610" y="554"/>
                    </a:lnTo>
                    <a:lnTo>
                      <a:pt x="619" y="558"/>
                    </a:lnTo>
                    <a:lnTo>
                      <a:pt x="627" y="563"/>
                    </a:lnTo>
                    <a:lnTo>
                      <a:pt x="636" y="565"/>
                    </a:lnTo>
                    <a:lnTo>
                      <a:pt x="644" y="568"/>
                    </a:lnTo>
                    <a:lnTo>
                      <a:pt x="653" y="569"/>
                    </a:lnTo>
                    <a:lnTo>
                      <a:pt x="681" y="571"/>
                    </a:lnTo>
                    <a:lnTo>
                      <a:pt x="700" y="575"/>
                    </a:lnTo>
                    <a:lnTo>
                      <a:pt x="703" y="577"/>
                    </a:lnTo>
                    <a:lnTo>
                      <a:pt x="704" y="578"/>
                    </a:lnTo>
                    <a:lnTo>
                      <a:pt x="704" y="580"/>
                    </a:lnTo>
                    <a:lnTo>
                      <a:pt x="702" y="583"/>
                    </a:lnTo>
                    <a:lnTo>
                      <a:pt x="695" y="590"/>
                    </a:lnTo>
                    <a:lnTo>
                      <a:pt x="678" y="599"/>
                    </a:lnTo>
                    <a:lnTo>
                      <a:pt x="661" y="608"/>
                    </a:lnTo>
                    <a:lnTo>
                      <a:pt x="646" y="617"/>
                    </a:lnTo>
                    <a:lnTo>
                      <a:pt x="640" y="620"/>
                    </a:lnTo>
                    <a:lnTo>
                      <a:pt x="634" y="624"/>
                    </a:lnTo>
                    <a:lnTo>
                      <a:pt x="629" y="628"/>
                    </a:lnTo>
                    <a:lnTo>
                      <a:pt x="626" y="632"/>
                    </a:lnTo>
                    <a:lnTo>
                      <a:pt x="623" y="636"/>
                    </a:lnTo>
                    <a:lnTo>
                      <a:pt x="622" y="641"/>
                    </a:lnTo>
                    <a:lnTo>
                      <a:pt x="621" y="647"/>
                    </a:lnTo>
                    <a:lnTo>
                      <a:pt x="622" y="654"/>
                    </a:lnTo>
                    <a:lnTo>
                      <a:pt x="623" y="661"/>
                    </a:lnTo>
                    <a:lnTo>
                      <a:pt x="626" y="670"/>
                    </a:lnTo>
                    <a:lnTo>
                      <a:pt x="630" y="680"/>
                    </a:lnTo>
                    <a:lnTo>
                      <a:pt x="635" y="691"/>
                    </a:lnTo>
                    <a:lnTo>
                      <a:pt x="644" y="708"/>
                    </a:lnTo>
                    <a:lnTo>
                      <a:pt x="653" y="724"/>
                    </a:lnTo>
                    <a:lnTo>
                      <a:pt x="634" y="723"/>
                    </a:lnTo>
                    <a:lnTo>
                      <a:pt x="614" y="720"/>
                    </a:lnTo>
                    <a:lnTo>
                      <a:pt x="592" y="718"/>
                    </a:lnTo>
                    <a:lnTo>
                      <a:pt x="568" y="716"/>
                    </a:lnTo>
                    <a:lnTo>
                      <a:pt x="551" y="713"/>
                    </a:lnTo>
                    <a:lnTo>
                      <a:pt x="533" y="711"/>
                    </a:lnTo>
                    <a:lnTo>
                      <a:pt x="517" y="706"/>
                    </a:lnTo>
                    <a:lnTo>
                      <a:pt x="500" y="703"/>
                    </a:lnTo>
                    <a:lnTo>
                      <a:pt x="485" y="697"/>
                    </a:lnTo>
                    <a:lnTo>
                      <a:pt x="470" y="692"/>
                    </a:lnTo>
                    <a:lnTo>
                      <a:pt x="454" y="685"/>
                    </a:lnTo>
                    <a:lnTo>
                      <a:pt x="440" y="680"/>
                    </a:lnTo>
                    <a:lnTo>
                      <a:pt x="412" y="666"/>
                    </a:lnTo>
                    <a:lnTo>
                      <a:pt x="386" y="649"/>
                    </a:lnTo>
                    <a:lnTo>
                      <a:pt x="363" y="633"/>
                    </a:lnTo>
                    <a:lnTo>
                      <a:pt x="341" y="614"/>
                    </a:lnTo>
                    <a:lnTo>
                      <a:pt x="321" y="597"/>
                    </a:lnTo>
                    <a:lnTo>
                      <a:pt x="302" y="578"/>
                    </a:lnTo>
                    <a:lnTo>
                      <a:pt x="284" y="561"/>
                    </a:lnTo>
                    <a:lnTo>
                      <a:pt x="270" y="543"/>
                    </a:lnTo>
                    <a:lnTo>
                      <a:pt x="244" y="511"/>
                    </a:lnTo>
                    <a:lnTo>
                      <a:pt x="227" y="484"/>
                    </a:lnTo>
                    <a:lnTo>
                      <a:pt x="221" y="476"/>
                    </a:lnTo>
                    <a:lnTo>
                      <a:pt x="214" y="469"/>
                    </a:lnTo>
                    <a:lnTo>
                      <a:pt x="204" y="462"/>
                    </a:lnTo>
                    <a:lnTo>
                      <a:pt x="195" y="455"/>
                    </a:lnTo>
                    <a:lnTo>
                      <a:pt x="173" y="441"/>
                    </a:lnTo>
                    <a:lnTo>
                      <a:pt x="148" y="429"/>
                    </a:lnTo>
                    <a:lnTo>
                      <a:pt x="122" y="417"/>
                    </a:lnTo>
                    <a:lnTo>
                      <a:pt x="97" y="408"/>
                    </a:lnTo>
                    <a:lnTo>
                      <a:pt x="71" y="400"/>
                    </a:lnTo>
                    <a:lnTo>
                      <a:pt x="48" y="393"/>
                    </a:lnTo>
                    <a:close/>
                  </a:path>
                </a:pathLst>
              </a:custGeom>
              <a:solidFill>
                <a:srgbClr val="969696"/>
              </a:solidFill>
              <a:ln w="9525">
                <a:noFill/>
                <a:round/>
                <a:headEnd/>
                <a:tailEnd/>
              </a:ln>
            </p:spPr>
            <p:txBody>
              <a:bodyPr/>
              <a:lstStyle/>
              <a:p>
                <a:endParaRPr lang="fr-FR"/>
              </a:p>
            </p:txBody>
          </p:sp>
          <p:sp>
            <p:nvSpPr>
              <p:cNvPr id="9291" name="Freeform 531"/>
              <p:cNvSpPr>
                <a:spLocks noChangeAspect="1"/>
              </p:cNvSpPr>
              <p:nvPr/>
            </p:nvSpPr>
            <p:spPr bwMode="auto">
              <a:xfrm>
                <a:off x="5781" y="3525"/>
                <a:ext cx="189" cy="101"/>
              </a:xfrm>
              <a:custGeom>
                <a:avLst/>
                <a:gdLst>
                  <a:gd name="T0" fmla="*/ 83 w 754"/>
                  <a:gd name="T1" fmla="*/ 99 h 406"/>
                  <a:gd name="T2" fmla="*/ 73 w 754"/>
                  <a:gd name="T3" fmla="*/ 92 h 406"/>
                  <a:gd name="T4" fmla="*/ 65 w 754"/>
                  <a:gd name="T5" fmla="*/ 86 h 406"/>
                  <a:gd name="T6" fmla="*/ 57 w 754"/>
                  <a:gd name="T7" fmla="*/ 79 h 406"/>
                  <a:gd name="T8" fmla="*/ 47 w 754"/>
                  <a:gd name="T9" fmla="*/ 69 h 406"/>
                  <a:gd name="T10" fmla="*/ 37 w 754"/>
                  <a:gd name="T11" fmla="*/ 56 h 406"/>
                  <a:gd name="T12" fmla="*/ 33 w 754"/>
                  <a:gd name="T13" fmla="*/ 50 h 406"/>
                  <a:gd name="T14" fmla="*/ 30 w 754"/>
                  <a:gd name="T15" fmla="*/ 47 h 406"/>
                  <a:gd name="T16" fmla="*/ 24 w 754"/>
                  <a:gd name="T17" fmla="*/ 43 h 406"/>
                  <a:gd name="T18" fmla="*/ 15 w 754"/>
                  <a:gd name="T19" fmla="*/ 38 h 406"/>
                  <a:gd name="T20" fmla="*/ 5 w 754"/>
                  <a:gd name="T21" fmla="*/ 34 h 406"/>
                  <a:gd name="T22" fmla="*/ 0 w 754"/>
                  <a:gd name="T23" fmla="*/ 30 h 406"/>
                  <a:gd name="T24" fmla="*/ 0 w 754"/>
                  <a:gd name="T25" fmla="*/ 28 h 406"/>
                  <a:gd name="T26" fmla="*/ 1 w 754"/>
                  <a:gd name="T27" fmla="*/ 27 h 406"/>
                  <a:gd name="T28" fmla="*/ 5 w 754"/>
                  <a:gd name="T29" fmla="*/ 29 h 406"/>
                  <a:gd name="T30" fmla="*/ 15 w 754"/>
                  <a:gd name="T31" fmla="*/ 34 h 406"/>
                  <a:gd name="T32" fmla="*/ 26 w 754"/>
                  <a:gd name="T33" fmla="*/ 39 h 406"/>
                  <a:gd name="T34" fmla="*/ 36 w 754"/>
                  <a:gd name="T35" fmla="*/ 42 h 406"/>
                  <a:gd name="T36" fmla="*/ 46 w 754"/>
                  <a:gd name="T37" fmla="*/ 44 h 406"/>
                  <a:gd name="T38" fmla="*/ 58 w 754"/>
                  <a:gd name="T39" fmla="*/ 44 h 406"/>
                  <a:gd name="T40" fmla="*/ 72 w 754"/>
                  <a:gd name="T41" fmla="*/ 43 h 406"/>
                  <a:gd name="T42" fmla="*/ 84 w 754"/>
                  <a:gd name="T43" fmla="*/ 40 h 406"/>
                  <a:gd name="T44" fmla="*/ 95 w 754"/>
                  <a:gd name="T45" fmla="*/ 37 h 406"/>
                  <a:gd name="T46" fmla="*/ 105 w 754"/>
                  <a:gd name="T47" fmla="*/ 34 h 406"/>
                  <a:gd name="T48" fmla="*/ 119 w 754"/>
                  <a:gd name="T49" fmla="*/ 29 h 406"/>
                  <a:gd name="T50" fmla="*/ 137 w 754"/>
                  <a:gd name="T51" fmla="*/ 20 h 406"/>
                  <a:gd name="T52" fmla="*/ 156 w 754"/>
                  <a:gd name="T53" fmla="*/ 11 h 406"/>
                  <a:gd name="T54" fmla="*/ 175 w 754"/>
                  <a:gd name="T55" fmla="*/ 3 h 406"/>
                  <a:gd name="T56" fmla="*/ 185 w 754"/>
                  <a:gd name="T57" fmla="*/ 0 h 406"/>
                  <a:gd name="T58" fmla="*/ 188 w 754"/>
                  <a:gd name="T59" fmla="*/ 0 h 406"/>
                  <a:gd name="T60" fmla="*/ 189 w 754"/>
                  <a:gd name="T61" fmla="*/ 1 h 406"/>
                  <a:gd name="T62" fmla="*/ 188 w 754"/>
                  <a:gd name="T63" fmla="*/ 2 h 406"/>
                  <a:gd name="T64" fmla="*/ 183 w 754"/>
                  <a:gd name="T65" fmla="*/ 5 h 406"/>
                  <a:gd name="T66" fmla="*/ 173 w 754"/>
                  <a:gd name="T67" fmla="*/ 11 h 406"/>
                  <a:gd name="T68" fmla="*/ 161 w 754"/>
                  <a:gd name="T69" fmla="*/ 18 h 406"/>
                  <a:gd name="T70" fmla="*/ 149 w 754"/>
                  <a:gd name="T71" fmla="*/ 26 h 406"/>
                  <a:gd name="T72" fmla="*/ 138 w 754"/>
                  <a:gd name="T73" fmla="*/ 34 h 406"/>
                  <a:gd name="T74" fmla="*/ 128 w 754"/>
                  <a:gd name="T75" fmla="*/ 43 h 406"/>
                  <a:gd name="T76" fmla="*/ 119 w 754"/>
                  <a:gd name="T77" fmla="*/ 52 h 406"/>
                  <a:gd name="T78" fmla="*/ 114 w 754"/>
                  <a:gd name="T79" fmla="*/ 59 h 406"/>
                  <a:gd name="T80" fmla="*/ 112 w 754"/>
                  <a:gd name="T81" fmla="*/ 64 h 406"/>
                  <a:gd name="T82" fmla="*/ 110 w 754"/>
                  <a:gd name="T83" fmla="*/ 68 h 406"/>
                  <a:gd name="T84" fmla="*/ 110 w 754"/>
                  <a:gd name="T85" fmla="*/ 72 h 406"/>
                  <a:gd name="T86" fmla="*/ 110 w 754"/>
                  <a:gd name="T87" fmla="*/ 77 h 406"/>
                  <a:gd name="T88" fmla="*/ 110 w 754"/>
                  <a:gd name="T89" fmla="*/ 83 h 406"/>
                  <a:gd name="T90" fmla="*/ 109 w 754"/>
                  <a:gd name="T91" fmla="*/ 88 h 406"/>
                  <a:gd name="T92" fmla="*/ 108 w 754"/>
                  <a:gd name="T93" fmla="*/ 93 h 406"/>
                  <a:gd name="T94" fmla="*/ 106 w 754"/>
                  <a:gd name="T95" fmla="*/ 96 h 406"/>
                  <a:gd name="T96" fmla="*/ 102 w 754"/>
                  <a:gd name="T97" fmla="*/ 99 h 406"/>
                  <a:gd name="T98" fmla="*/ 98 w 754"/>
                  <a:gd name="T99" fmla="*/ 100 h 406"/>
                  <a:gd name="T100" fmla="*/ 92 w 754"/>
                  <a:gd name="T101" fmla="*/ 101 h 4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4"/>
                  <a:gd name="T154" fmla="*/ 0 h 406"/>
                  <a:gd name="T155" fmla="*/ 754 w 754"/>
                  <a:gd name="T156" fmla="*/ 406 h 4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4" h="406">
                    <a:moveTo>
                      <a:pt x="355" y="406"/>
                    </a:moveTo>
                    <a:lnTo>
                      <a:pt x="333" y="396"/>
                    </a:lnTo>
                    <a:lnTo>
                      <a:pt x="313" y="384"/>
                    </a:lnTo>
                    <a:lnTo>
                      <a:pt x="293" y="371"/>
                    </a:lnTo>
                    <a:lnTo>
                      <a:pt x="276" y="358"/>
                    </a:lnTo>
                    <a:lnTo>
                      <a:pt x="258" y="345"/>
                    </a:lnTo>
                    <a:lnTo>
                      <a:pt x="242" y="331"/>
                    </a:lnTo>
                    <a:lnTo>
                      <a:pt x="226" y="317"/>
                    </a:lnTo>
                    <a:lnTo>
                      <a:pt x="212" y="303"/>
                    </a:lnTo>
                    <a:lnTo>
                      <a:pt x="186" y="277"/>
                    </a:lnTo>
                    <a:lnTo>
                      <a:pt x="165" y="250"/>
                    </a:lnTo>
                    <a:lnTo>
                      <a:pt x="148" y="227"/>
                    </a:lnTo>
                    <a:lnTo>
                      <a:pt x="135" y="207"/>
                    </a:lnTo>
                    <a:lnTo>
                      <a:pt x="130" y="201"/>
                    </a:lnTo>
                    <a:lnTo>
                      <a:pt x="125" y="195"/>
                    </a:lnTo>
                    <a:lnTo>
                      <a:pt x="120" y="189"/>
                    </a:lnTo>
                    <a:lnTo>
                      <a:pt x="112" y="183"/>
                    </a:lnTo>
                    <a:lnTo>
                      <a:pt x="97" y="173"/>
                    </a:lnTo>
                    <a:lnTo>
                      <a:pt x="80" y="162"/>
                    </a:lnTo>
                    <a:lnTo>
                      <a:pt x="61" y="153"/>
                    </a:lnTo>
                    <a:lnTo>
                      <a:pt x="41" y="145"/>
                    </a:lnTo>
                    <a:lnTo>
                      <a:pt x="21" y="137"/>
                    </a:lnTo>
                    <a:lnTo>
                      <a:pt x="1" y="130"/>
                    </a:lnTo>
                    <a:lnTo>
                      <a:pt x="0" y="122"/>
                    </a:lnTo>
                    <a:lnTo>
                      <a:pt x="0" y="116"/>
                    </a:lnTo>
                    <a:lnTo>
                      <a:pt x="1" y="112"/>
                    </a:lnTo>
                    <a:lnTo>
                      <a:pt x="2" y="111"/>
                    </a:lnTo>
                    <a:lnTo>
                      <a:pt x="5" y="110"/>
                    </a:lnTo>
                    <a:lnTo>
                      <a:pt x="8" y="110"/>
                    </a:lnTo>
                    <a:lnTo>
                      <a:pt x="19" y="115"/>
                    </a:lnTo>
                    <a:lnTo>
                      <a:pt x="35" y="124"/>
                    </a:lnTo>
                    <a:lnTo>
                      <a:pt x="59" y="137"/>
                    </a:lnTo>
                    <a:lnTo>
                      <a:pt x="87" y="152"/>
                    </a:lnTo>
                    <a:lnTo>
                      <a:pt x="103" y="158"/>
                    </a:lnTo>
                    <a:lnTo>
                      <a:pt x="122" y="165"/>
                    </a:lnTo>
                    <a:lnTo>
                      <a:pt x="142" y="169"/>
                    </a:lnTo>
                    <a:lnTo>
                      <a:pt x="162" y="174"/>
                    </a:lnTo>
                    <a:lnTo>
                      <a:pt x="185" y="178"/>
                    </a:lnTo>
                    <a:lnTo>
                      <a:pt x="209" y="179"/>
                    </a:lnTo>
                    <a:lnTo>
                      <a:pt x="233" y="178"/>
                    </a:lnTo>
                    <a:lnTo>
                      <a:pt x="260" y="174"/>
                    </a:lnTo>
                    <a:lnTo>
                      <a:pt x="287" y="171"/>
                    </a:lnTo>
                    <a:lnTo>
                      <a:pt x="312" y="166"/>
                    </a:lnTo>
                    <a:lnTo>
                      <a:pt x="335" y="160"/>
                    </a:lnTo>
                    <a:lnTo>
                      <a:pt x="358" y="155"/>
                    </a:lnTo>
                    <a:lnTo>
                      <a:pt x="379" y="150"/>
                    </a:lnTo>
                    <a:lnTo>
                      <a:pt x="399" y="144"/>
                    </a:lnTo>
                    <a:lnTo>
                      <a:pt x="419" y="138"/>
                    </a:lnTo>
                    <a:lnTo>
                      <a:pt x="437" y="131"/>
                    </a:lnTo>
                    <a:lnTo>
                      <a:pt x="474" y="116"/>
                    </a:lnTo>
                    <a:lnTo>
                      <a:pt x="509" y="99"/>
                    </a:lnTo>
                    <a:lnTo>
                      <a:pt x="545" y="82"/>
                    </a:lnTo>
                    <a:lnTo>
                      <a:pt x="584" y="62"/>
                    </a:lnTo>
                    <a:lnTo>
                      <a:pt x="624" y="43"/>
                    </a:lnTo>
                    <a:lnTo>
                      <a:pt x="664" y="26"/>
                    </a:lnTo>
                    <a:lnTo>
                      <a:pt x="700" y="13"/>
                    </a:lnTo>
                    <a:lnTo>
                      <a:pt x="730" y="4"/>
                    </a:lnTo>
                    <a:lnTo>
                      <a:pt x="740" y="1"/>
                    </a:lnTo>
                    <a:lnTo>
                      <a:pt x="748" y="0"/>
                    </a:lnTo>
                    <a:lnTo>
                      <a:pt x="751" y="0"/>
                    </a:lnTo>
                    <a:lnTo>
                      <a:pt x="753" y="1"/>
                    </a:lnTo>
                    <a:lnTo>
                      <a:pt x="754" y="3"/>
                    </a:lnTo>
                    <a:lnTo>
                      <a:pt x="754" y="4"/>
                    </a:lnTo>
                    <a:lnTo>
                      <a:pt x="751" y="7"/>
                    </a:lnTo>
                    <a:lnTo>
                      <a:pt x="742" y="13"/>
                    </a:lnTo>
                    <a:lnTo>
                      <a:pt x="730" y="21"/>
                    </a:lnTo>
                    <a:lnTo>
                      <a:pt x="712" y="32"/>
                    </a:lnTo>
                    <a:lnTo>
                      <a:pt x="690" y="43"/>
                    </a:lnTo>
                    <a:lnTo>
                      <a:pt x="667" y="57"/>
                    </a:lnTo>
                    <a:lnTo>
                      <a:pt x="644" y="71"/>
                    </a:lnTo>
                    <a:lnTo>
                      <a:pt x="620" y="87"/>
                    </a:lnTo>
                    <a:lnTo>
                      <a:pt x="596" y="103"/>
                    </a:lnTo>
                    <a:lnTo>
                      <a:pt x="574" y="120"/>
                    </a:lnTo>
                    <a:lnTo>
                      <a:pt x="550" y="138"/>
                    </a:lnTo>
                    <a:lnTo>
                      <a:pt x="529" y="155"/>
                    </a:lnTo>
                    <a:lnTo>
                      <a:pt x="509" y="174"/>
                    </a:lnTo>
                    <a:lnTo>
                      <a:pt x="490" y="192"/>
                    </a:lnTo>
                    <a:lnTo>
                      <a:pt x="474" y="210"/>
                    </a:lnTo>
                    <a:lnTo>
                      <a:pt x="461" y="229"/>
                    </a:lnTo>
                    <a:lnTo>
                      <a:pt x="455" y="237"/>
                    </a:lnTo>
                    <a:lnTo>
                      <a:pt x="449" y="246"/>
                    </a:lnTo>
                    <a:lnTo>
                      <a:pt x="446" y="256"/>
                    </a:lnTo>
                    <a:lnTo>
                      <a:pt x="442" y="264"/>
                    </a:lnTo>
                    <a:lnTo>
                      <a:pt x="440" y="272"/>
                    </a:lnTo>
                    <a:lnTo>
                      <a:pt x="437" y="281"/>
                    </a:lnTo>
                    <a:lnTo>
                      <a:pt x="437" y="289"/>
                    </a:lnTo>
                    <a:lnTo>
                      <a:pt x="437" y="298"/>
                    </a:lnTo>
                    <a:lnTo>
                      <a:pt x="439" y="310"/>
                    </a:lnTo>
                    <a:lnTo>
                      <a:pt x="440" y="322"/>
                    </a:lnTo>
                    <a:lnTo>
                      <a:pt x="439" y="334"/>
                    </a:lnTo>
                    <a:lnTo>
                      <a:pt x="439" y="344"/>
                    </a:lnTo>
                    <a:lnTo>
                      <a:pt x="436" y="355"/>
                    </a:lnTo>
                    <a:lnTo>
                      <a:pt x="434" y="364"/>
                    </a:lnTo>
                    <a:lnTo>
                      <a:pt x="430" y="372"/>
                    </a:lnTo>
                    <a:lnTo>
                      <a:pt x="427" y="379"/>
                    </a:lnTo>
                    <a:lnTo>
                      <a:pt x="421" y="385"/>
                    </a:lnTo>
                    <a:lnTo>
                      <a:pt x="415" y="391"/>
                    </a:lnTo>
                    <a:lnTo>
                      <a:pt x="408" y="396"/>
                    </a:lnTo>
                    <a:lnTo>
                      <a:pt x="400" y="399"/>
                    </a:lnTo>
                    <a:lnTo>
                      <a:pt x="391" y="403"/>
                    </a:lnTo>
                    <a:lnTo>
                      <a:pt x="380" y="405"/>
                    </a:lnTo>
                    <a:lnTo>
                      <a:pt x="368" y="405"/>
                    </a:lnTo>
                    <a:lnTo>
                      <a:pt x="355" y="406"/>
                    </a:lnTo>
                    <a:close/>
                  </a:path>
                </a:pathLst>
              </a:custGeom>
              <a:solidFill>
                <a:srgbClr val="969696"/>
              </a:solidFill>
              <a:ln w="9525">
                <a:noFill/>
                <a:round/>
                <a:headEnd/>
                <a:tailEnd/>
              </a:ln>
            </p:spPr>
            <p:txBody>
              <a:bodyPr/>
              <a:lstStyle/>
              <a:p>
                <a:endParaRPr lang="fr-FR"/>
              </a:p>
            </p:txBody>
          </p:sp>
          <p:sp>
            <p:nvSpPr>
              <p:cNvPr id="9292" name="Freeform 532"/>
              <p:cNvSpPr>
                <a:spLocks noChangeAspect="1"/>
              </p:cNvSpPr>
              <p:nvPr/>
            </p:nvSpPr>
            <p:spPr bwMode="auto">
              <a:xfrm>
                <a:off x="5818" y="3030"/>
                <a:ext cx="404" cy="435"/>
              </a:xfrm>
              <a:custGeom>
                <a:avLst/>
                <a:gdLst>
                  <a:gd name="T0" fmla="*/ 9 w 1615"/>
                  <a:gd name="T1" fmla="*/ 73 h 1737"/>
                  <a:gd name="T2" fmla="*/ 39 w 1615"/>
                  <a:gd name="T3" fmla="*/ 50 h 1737"/>
                  <a:gd name="T4" fmla="*/ 64 w 1615"/>
                  <a:gd name="T5" fmla="*/ 35 h 1737"/>
                  <a:gd name="T6" fmla="*/ 75 w 1615"/>
                  <a:gd name="T7" fmla="*/ 34 h 1737"/>
                  <a:gd name="T8" fmla="*/ 88 w 1615"/>
                  <a:gd name="T9" fmla="*/ 31 h 1737"/>
                  <a:gd name="T10" fmla="*/ 106 w 1615"/>
                  <a:gd name="T11" fmla="*/ 22 h 1737"/>
                  <a:gd name="T12" fmla="*/ 141 w 1615"/>
                  <a:gd name="T13" fmla="*/ 9 h 1737"/>
                  <a:gd name="T14" fmla="*/ 170 w 1615"/>
                  <a:gd name="T15" fmla="*/ 2 h 1737"/>
                  <a:gd name="T16" fmla="*/ 196 w 1615"/>
                  <a:gd name="T17" fmla="*/ 0 h 1737"/>
                  <a:gd name="T18" fmla="*/ 225 w 1615"/>
                  <a:gd name="T19" fmla="*/ 1 h 1737"/>
                  <a:gd name="T20" fmla="*/ 255 w 1615"/>
                  <a:gd name="T21" fmla="*/ 7 h 1737"/>
                  <a:gd name="T22" fmla="*/ 283 w 1615"/>
                  <a:gd name="T23" fmla="*/ 18 h 1737"/>
                  <a:gd name="T24" fmla="*/ 308 w 1615"/>
                  <a:gd name="T25" fmla="*/ 32 h 1737"/>
                  <a:gd name="T26" fmla="*/ 330 w 1615"/>
                  <a:gd name="T27" fmla="*/ 50 h 1737"/>
                  <a:gd name="T28" fmla="*/ 350 w 1615"/>
                  <a:gd name="T29" fmla="*/ 70 h 1737"/>
                  <a:gd name="T30" fmla="*/ 366 w 1615"/>
                  <a:gd name="T31" fmla="*/ 91 h 1737"/>
                  <a:gd name="T32" fmla="*/ 380 w 1615"/>
                  <a:gd name="T33" fmla="*/ 113 h 1737"/>
                  <a:gd name="T34" fmla="*/ 390 w 1615"/>
                  <a:gd name="T35" fmla="*/ 135 h 1737"/>
                  <a:gd name="T36" fmla="*/ 397 w 1615"/>
                  <a:gd name="T37" fmla="*/ 157 h 1737"/>
                  <a:gd name="T38" fmla="*/ 403 w 1615"/>
                  <a:gd name="T39" fmla="*/ 200 h 1737"/>
                  <a:gd name="T40" fmla="*/ 403 w 1615"/>
                  <a:gd name="T41" fmla="*/ 247 h 1737"/>
                  <a:gd name="T42" fmla="*/ 399 w 1615"/>
                  <a:gd name="T43" fmla="*/ 284 h 1737"/>
                  <a:gd name="T44" fmla="*/ 395 w 1615"/>
                  <a:gd name="T45" fmla="*/ 298 h 1737"/>
                  <a:gd name="T46" fmla="*/ 386 w 1615"/>
                  <a:gd name="T47" fmla="*/ 316 h 1737"/>
                  <a:gd name="T48" fmla="*/ 379 w 1615"/>
                  <a:gd name="T49" fmla="*/ 330 h 1737"/>
                  <a:gd name="T50" fmla="*/ 354 w 1615"/>
                  <a:gd name="T51" fmla="*/ 354 h 1737"/>
                  <a:gd name="T52" fmla="*/ 319 w 1615"/>
                  <a:gd name="T53" fmla="*/ 394 h 1737"/>
                  <a:gd name="T54" fmla="*/ 307 w 1615"/>
                  <a:gd name="T55" fmla="*/ 409 h 1737"/>
                  <a:gd name="T56" fmla="*/ 305 w 1615"/>
                  <a:gd name="T57" fmla="*/ 419 h 1737"/>
                  <a:gd name="T58" fmla="*/ 304 w 1615"/>
                  <a:gd name="T59" fmla="*/ 432 h 1737"/>
                  <a:gd name="T60" fmla="*/ 300 w 1615"/>
                  <a:gd name="T61" fmla="*/ 433 h 1737"/>
                  <a:gd name="T62" fmla="*/ 294 w 1615"/>
                  <a:gd name="T63" fmla="*/ 423 h 1737"/>
                  <a:gd name="T64" fmla="*/ 292 w 1615"/>
                  <a:gd name="T65" fmla="*/ 415 h 1737"/>
                  <a:gd name="T66" fmla="*/ 294 w 1615"/>
                  <a:gd name="T67" fmla="*/ 405 h 1737"/>
                  <a:gd name="T68" fmla="*/ 302 w 1615"/>
                  <a:gd name="T69" fmla="*/ 393 h 1737"/>
                  <a:gd name="T70" fmla="*/ 313 w 1615"/>
                  <a:gd name="T71" fmla="*/ 371 h 1737"/>
                  <a:gd name="T72" fmla="*/ 324 w 1615"/>
                  <a:gd name="T73" fmla="*/ 342 h 1737"/>
                  <a:gd name="T74" fmla="*/ 328 w 1615"/>
                  <a:gd name="T75" fmla="*/ 318 h 1737"/>
                  <a:gd name="T76" fmla="*/ 328 w 1615"/>
                  <a:gd name="T77" fmla="*/ 307 h 1737"/>
                  <a:gd name="T78" fmla="*/ 323 w 1615"/>
                  <a:gd name="T79" fmla="*/ 296 h 1737"/>
                  <a:gd name="T80" fmla="*/ 313 w 1615"/>
                  <a:gd name="T81" fmla="*/ 286 h 1737"/>
                  <a:gd name="T82" fmla="*/ 302 w 1615"/>
                  <a:gd name="T83" fmla="*/ 285 h 1737"/>
                  <a:gd name="T84" fmla="*/ 292 w 1615"/>
                  <a:gd name="T85" fmla="*/ 288 h 1737"/>
                  <a:gd name="T86" fmla="*/ 279 w 1615"/>
                  <a:gd name="T87" fmla="*/ 299 h 1737"/>
                  <a:gd name="T88" fmla="*/ 268 w 1615"/>
                  <a:gd name="T89" fmla="*/ 310 h 1737"/>
                  <a:gd name="T90" fmla="*/ 258 w 1615"/>
                  <a:gd name="T91" fmla="*/ 322 h 1737"/>
                  <a:gd name="T92" fmla="*/ 231 w 1615"/>
                  <a:gd name="T93" fmla="*/ 341 h 1737"/>
                  <a:gd name="T94" fmla="*/ 205 w 1615"/>
                  <a:gd name="T95" fmla="*/ 354 h 1737"/>
                  <a:gd name="T96" fmla="*/ 194 w 1615"/>
                  <a:gd name="T97" fmla="*/ 358 h 1737"/>
                  <a:gd name="T98" fmla="*/ 191 w 1615"/>
                  <a:gd name="T99" fmla="*/ 354 h 1737"/>
                  <a:gd name="T100" fmla="*/ 192 w 1615"/>
                  <a:gd name="T101" fmla="*/ 333 h 1737"/>
                  <a:gd name="T102" fmla="*/ 194 w 1615"/>
                  <a:gd name="T103" fmla="*/ 308 h 1737"/>
                  <a:gd name="T104" fmla="*/ 192 w 1615"/>
                  <a:gd name="T105" fmla="*/ 292 h 1737"/>
                  <a:gd name="T106" fmla="*/ 185 w 1615"/>
                  <a:gd name="T107" fmla="*/ 275 h 1737"/>
                  <a:gd name="T108" fmla="*/ 162 w 1615"/>
                  <a:gd name="T109" fmla="*/ 236 h 1737"/>
                  <a:gd name="T110" fmla="*/ 146 w 1615"/>
                  <a:gd name="T111" fmla="*/ 218 h 1737"/>
                  <a:gd name="T112" fmla="*/ 119 w 1615"/>
                  <a:gd name="T113" fmla="*/ 195 h 1737"/>
                  <a:gd name="T114" fmla="*/ 72 w 1615"/>
                  <a:gd name="T115" fmla="*/ 162 h 1737"/>
                  <a:gd name="T116" fmla="*/ 28 w 1615"/>
                  <a:gd name="T117" fmla="*/ 136 h 1737"/>
                  <a:gd name="T118" fmla="*/ 21 w 1615"/>
                  <a:gd name="T119" fmla="*/ 113 h 1737"/>
                  <a:gd name="T120" fmla="*/ 14 w 1615"/>
                  <a:gd name="T121" fmla="*/ 92 h 1737"/>
                  <a:gd name="T122" fmla="*/ 5 w 1615"/>
                  <a:gd name="T123" fmla="*/ 86 h 17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5"/>
                  <a:gd name="T187" fmla="*/ 0 h 1737"/>
                  <a:gd name="T188" fmla="*/ 1615 w 1615"/>
                  <a:gd name="T189" fmla="*/ 1737 h 17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5" h="1737">
                    <a:moveTo>
                      <a:pt x="0" y="330"/>
                    </a:moveTo>
                    <a:lnTo>
                      <a:pt x="12" y="317"/>
                    </a:lnTo>
                    <a:lnTo>
                      <a:pt x="24" y="304"/>
                    </a:lnTo>
                    <a:lnTo>
                      <a:pt x="36" y="292"/>
                    </a:lnTo>
                    <a:lnTo>
                      <a:pt x="50" y="282"/>
                    </a:lnTo>
                    <a:lnTo>
                      <a:pt x="87" y="253"/>
                    </a:lnTo>
                    <a:lnTo>
                      <a:pt x="123" y="226"/>
                    </a:lnTo>
                    <a:lnTo>
                      <a:pt x="157" y="200"/>
                    </a:lnTo>
                    <a:lnTo>
                      <a:pt x="190" y="178"/>
                    </a:lnTo>
                    <a:lnTo>
                      <a:pt x="219" y="160"/>
                    </a:lnTo>
                    <a:lnTo>
                      <a:pt x="245" y="146"/>
                    </a:lnTo>
                    <a:lnTo>
                      <a:pt x="257" y="141"/>
                    </a:lnTo>
                    <a:lnTo>
                      <a:pt x="267" y="137"/>
                    </a:lnTo>
                    <a:lnTo>
                      <a:pt x="277" y="135"/>
                    </a:lnTo>
                    <a:lnTo>
                      <a:pt x="285" y="135"/>
                    </a:lnTo>
                    <a:lnTo>
                      <a:pt x="300" y="136"/>
                    </a:lnTo>
                    <a:lnTo>
                      <a:pt x="313" y="135"/>
                    </a:lnTo>
                    <a:lnTo>
                      <a:pt x="326" y="133"/>
                    </a:lnTo>
                    <a:lnTo>
                      <a:pt x="335" y="130"/>
                    </a:lnTo>
                    <a:lnTo>
                      <a:pt x="351" y="125"/>
                    </a:lnTo>
                    <a:lnTo>
                      <a:pt x="355" y="121"/>
                    </a:lnTo>
                    <a:lnTo>
                      <a:pt x="367" y="114"/>
                    </a:lnTo>
                    <a:lnTo>
                      <a:pt x="400" y="97"/>
                    </a:lnTo>
                    <a:lnTo>
                      <a:pt x="423" y="86"/>
                    </a:lnTo>
                    <a:lnTo>
                      <a:pt x="451" y="73"/>
                    </a:lnTo>
                    <a:lnTo>
                      <a:pt x="484" y="60"/>
                    </a:lnTo>
                    <a:lnTo>
                      <a:pt x="522" y="48"/>
                    </a:lnTo>
                    <a:lnTo>
                      <a:pt x="562" y="35"/>
                    </a:lnTo>
                    <a:lnTo>
                      <a:pt x="606" y="23"/>
                    </a:lnTo>
                    <a:lnTo>
                      <a:pt x="630" y="18"/>
                    </a:lnTo>
                    <a:lnTo>
                      <a:pt x="653" y="14"/>
                    </a:lnTo>
                    <a:lnTo>
                      <a:pt x="679" y="9"/>
                    </a:lnTo>
                    <a:lnTo>
                      <a:pt x="704" y="6"/>
                    </a:lnTo>
                    <a:lnTo>
                      <a:pt x="731" y="3"/>
                    </a:lnTo>
                    <a:lnTo>
                      <a:pt x="758" y="1"/>
                    </a:lnTo>
                    <a:lnTo>
                      <a:pt x="785" y="0"/>
                    </a:lnTo>
                    <a:lnTo>
                      <a:pt x="813" y="0"/>
                    </a:lnTo>
                    <a:lnTo>
                      <a:pt x="842" y="0"/>
                    </a:lnTo>
                    <a:lnTo>
                      <a:pt x="871" y="2"/>
                    </a:lnTo>
                    <a:lnTo>
                      <a:pt x="901" y="4"/>
                    </a:lnTo>
                    <a:lnTo>
                      <a:pt x="931" y="8"/>
                    </a:lnTo>
                    <a:lnTo>
                      <a:pt x="961" y="14"/>
                    </a:lnTo>
                    <a:lnTo>
                      <a:pt x="990" y="20"/>
                    </a:lnTo>
                    <a:lnTo>
                      <a:pt x="1019" y="28"/>
                    </a:lnTo>
                    <a:lnTo>
                      <a:pt x="1047" y="37"/>
                    </a:lnTo>
                    <a:lnTo>
                      <a:pt x="1076" y="46"/>
                    </a:lnTo>
                    <a:lnTo>
                      <a:pt x="1103" y="58"/>
                    </a:lnTo>
                    <a:lnTo>
                      <a:pt x="1130" y="70"/>
                    </a:lnTo>
                    <a:lnTo>
                      <a:pt x="1155" y="83"/>
                    </a:lnTo>
                    <a:lnTo>
                      <a:pt x="1181" y="98"/>
                    </a:lnTo>
                    <a:lnTo>
                      <a:pt x="1206" y="112"/>
                    </a:lnTo>
                    <a:lnTo>
                      <a:pt x="1230" y="128"/>
                    </a:lnTo>
                    <a:lnTo>
                      <a:pt x="1254" y="144"/>
                    </a:lnTo>
                    <a:lnTo>
                      <a:pt x="1276" y="162"/>
                    </a:lnTo>
                    <a:lnTo>
                      <a:pt x="1298" y="181"/>
                    </a:lnTo>
                    <a:lnTo>
                      <a:pt x="1321" y="199"/>
                    </a:lnTo>
                    <a:lnTo>
                      <a:pt x="1341" y="218"/>
                    </a:lnTo>
                    <a:lnTo>
                      <a:pt x="1361" y="238"/>
                    </a:lnTo>
                    <a:lnTo>
                      <a:pt x="1381" y="257"/>
                    </a:lnTo>
                    <a:lnTo>
                      <a:pt x="1399" y="278"/>
                    </a:lnTo>
                    <a:lnTo>
                      <a:pt x="1417" y="299"/>
                    </a:lnTo>
                    <a:lnTo>
                      <a:pt x="1433" y="320"/>
                    </a:lnTo>
                    <a:lnTo>
                      <a:pt x="1450" y="343"/>
                    </a:lnTo>
                    <a:lnTo>
                      <a:pt x="1465" y="364"/>
                    </a:lnTo>
                    <a:lnTo>
                      <a:pt x="1480" y="386"/>
                    </a:lnTo>
                    <a:lnTo>
                      <a:pt x="1494" y="408"/>
                    </a:lnTo>
                    <a:lnTo>
                      <a:pt x="1507" y="430"/>
                    </a:lnTo>
                    <a:lnTo>
                      <a:pt x="1519" y="452"/>
                    </a:lnTo>
                    <a:lnTo>
                      <a:pt x="1531" y="474"/>
                    </a:lnTo>
                    <a:lnTo>
                      <a:pt x="1541" y="496"/>
                    </a:lnTo>
                    <a:lnTo>
                      <a:pt x="1551" y="519"/>
                    </a:lnTo>
                    <a:lnTo>
                      <a:pt x="1559" y="540"/>
                    </a:lnTo>
                    <a:lnTo>
                      <a:pt x="1567" y="562"/>
                    </a:lnTo>
                    <a:lnTo>
                      <a:pt x="1574" y="583"/>
                    </a:lnTo>
                    <a:lnTo>
                      <a:pt x="1580" y="605"/>
                    </a:lnTo>
                    <a:lnTo>
                      <a:pt x="1586" y="628"/>
                    </a:lnTo>
                    <a:lnTo>
                      <a:pt x="1591" y="652"/>
                    </a:lnTo>
                    <a:lnTo>
                      <a:pt x="1600" y="699"/>
                    </a:lnTo>
                    <a:lnTo>
                      <a:pt x="1606" y="748"/>
                    </a:lnTo>
                    <a:lnTo>
                      <a:pt x="1611" y="797"/>
                    </a:lnTo>
                    <a:lnTo>
                      <a:pt x="1614" y="846"/>
                    </a:lnTo>
                    <a:lnTo>
                      <a:pt x="1615" y="895"/>
                    </a:lnTo>
                    <a:lnTo>
                      <a:pt x="1614" y="942"/>
                    </a:lnTo>
                    <a:lnTo>
                      <a:pt x="1613" y="987"/>
                    </a:lnTo>
                    <a:lnTo>
                      <a:pt x="1611" y="1029"/>
                    </a:lnTo>
                    <a:lnTo>
                      <a:pt x="1606" y="1069"/>
                    </a:lnTo>
                    <a:lnTo>
                      <a:pt x="1601" y="1104"/>
                    </a:lnTo>
                    <a:lnTo>
                      <a:pt x="1596" y="1135"/>
                    </a:lnTo>
                    <a:lnTo>
                      <a:pt x="1591" y="1162"/>
                    </a:lnTo>
                    <a:lnTo>
                      <a:pt x="1587" y="1174"/>
                    </a:lnTo>
                    <a:lnTo>
                      <a:pt x="1584" y="1183"/>
                    </a:lnTo>
                    <a:lnTo>
                      <a:pt x="1580" y="1191"/>
                    </a:lnTo>
                    <a:lnTo>
                      <a:pt x="1576" y="1197"/>
                    </a:lnTo>
                    <a:lnTo>
                      <a:pt x="1564" y="1221"/>
                    </a:lnTo>
                    <a:lnTo>
                      <a:pt x="1553" y="1242"/>
                    </a:lnTo>
                    <a:lnTo>
                      <a:pt x="1544" y="1260"/>
                    </a:lnTo>
                    <a:lnTo>
                      <a:pt x="1535" y="1277"/>
                    </a:lnTo>
                    <a:lnTo>
                      <a:pt x="1526" y="1301"/>
                    </a:lnTo>
                    <a:lnTo>
                      <a:pt x="1523" y="1310"/>
                    </a:lnTo>
                    <a:lnTo>
                      <a:pt x="1517" y="1316"/>
                    </a:lnTo>
                    <a:lnTo>
                      <a:pt x="1501" y="1330"/>
                    </a:lnTo>
                    <a:lnTo>
                      <a:pt x="1478" y="1353"/>
                    </a:lnTo>
                    <a:lnTo>
                      <a:pt x="1449" y="1381"/>
                    </a:lnTo>
                    <a:lnTo>
                      <a:pt x="1417" y="1415"/>
                    </a:lnTo>
                    <a:lnTo>
                      <a:pt x="1383" y="1450"/>
                    </a:lnTo>
                    <a:lnTo>
                      <a:pt x="1350" y="1486"/>
                    </a:lnTo>
                    <a:lnTo>
                      <a:pt x="1320" y="1520"/>
                    </a:lnTo>
                    <a:lnTo>
                      <a:pt x="1274" y="1574"/>
                    </a:lnTo>
                    <a:lnTo>
                      <a:pt x="1243" y="1610"/>
                    </a:lnTo>
                    <a:lnTo>
                      <a:pt x="1239" y="1618"/>
                    </a:lnTo>
                    <a:lnTo>
                      <a:pt x="1234" y="1626"/>
                    </a:lnTo>
                    <a:lnTo>
                      <a:pt x="1229" y="1635"/>
                    </a:lnTo>
                    <a:lnTo>
                      <a:pt x="1226" y="1643"/>
                    </a:lnTo>
                    <a:lnTo>
                      <a:pt x="1223" y="1651"/>
                    </a:lnTo>
                    <a:lnTo>
                      <a:pt x="1221" y="1661"/>
                    </a:lnTo>
                    <a:lnTo>
                      <a:pt x="1219" y="1672"/>
                    </a:lnTo>
                    <a:lnTo>
                      <a:pt x="1218" y="1685"/>
                    </a:lnTo>
                    <a:lnTo>
                      <a:pt x="1216" y="1699"/>
                    </a:lnTo>
                    <a:lnTo>
                      <a:pt x="1216" y="1711"/>
                    </a:lnTo>
                    <a:lnTo>
                      <a:pt x="1216" y="1724"/>
                    </a:lnTo>
                    <a:lnTo>
                      <a:pt x="1218" y="1737"/>
                    </a:lnTo>
                    <a:lnTo>
                      <a:pt x="1209" y="1736"/>
                    </a:lnTo>
                    <a:lnTo>
                      <a:pt x="1203" y="1732"/>
                    </a:lnTo>
                    <a:lnTo>
                      <a:pt x="1199" y="1730"/>
                    </a:lnTo>
                    <a:lnTo>
                      <a:pt x="1195" y="1725"/>
                    </a:lnTo>
                    <a:lnTo>
                      <a:pt x="1187" y="1711"/>
                    </a:lnTo>
                    <a:lnTo>
                      <a:pt x="1180" y="1697"/>
                    </a:lnTo>
                    <a:lnTo>
                      <a:pt x="1176" y="1689"/>
                    </a:lnTo>
                    <a:lnTo>
                      <a:pt x="1174" y="1682"/>
                    </a:lnTo>
                    <a:lnTo>
                      <a:pt x="1172" y="1674"/>
                    </a:lnTo>
                    <a:lnTo>
                      <a:pt x="1171" y="1666"/>
                    </a:lnTo>
                    <a:lnTo>
                      <a:pt x="1169" y="1657"/>
                    </a:lnTo>
                    <a:lnTo>
                      <a:pt x="1169" y="1648"/>
                    </a:lnTo>
                    <a:lnTo>
                      <a:pt x="1171" y="1638"/>
                    </a:lnTo>
                    <a:lnTo>
                      <a:pt x="1173" y="1629"/>
                    </a:lnTo>
                    <a:lnTo>
                      <a:pt x="1176" y="1618"/>
                    </a:lnTo>
                    <a:lnTo>
                      <a:pt x="1182" y="1607"/>
                    </a:lnTo>
                    <a:lnTo>
                      <a:pt x="1188" y="1595"/>
                    </a:lnTo>
                    <a:lnTo>
                      <a:pt x="1198" y="1582"/>
                    </a:lnTo>
                    <a:lnTo>
                      <a:pt x="1207" y="1568"/>
                    </a:lnTo>
                    <a:lnTo>
                      <a:pt x="1218" y="1551"/>
                    </a:lnTo>
                    <a:lnTo>
                      <a:pt x="1228" y="1530"/>
                    </a:lnTo>
                    <a:lnTo>
                      <a:pt x="1240" y="1506"/>
                    </a:lnTo>
                    <a:lnTo>
                      <a:pt x="1252" y="1481"/>
                    </a:lnTo>
                    <a:lnTo>
                      <a:pt x="1263" y="1454"/>
                    </a:lnTo>
                    <a:lnTo>
                      <a:pt x="1275" y="1426"/>
                    </a:lnTo>
                    <a:lnTo>
                      <a:pt x="1284" y="1397"/>
                    </a:lnTo>
                    <a:lnTo>
                      <a:pt x="1294" y="1367"/>
                    </a:lnTo>
                    <a:lnTo>
                      <a:pt x="1301" y="1338"/>
                    </a:lnTo>
                    <a:lnTo>
                      <a:pt x="1308" y="1310"/>
                    </a:lnTo>
                    <a:lnTo>
                      <a:pt x="1311" y="1284"/>
                    </a:lnTo>
                    <a:lnTo>
                      <a:pt x="1313" y="1271"/>
                    </a:lnTo>
                    <a:lnTo>
                      <a:pt x="1313" y="1258"/>
                    </a:lnTo>
                    <a:lnTo>
                      <a:pt x="1313" y="1246"/>
                    </a:lnTo>
                    <a:lnTo>
                      <a:pt x="1313" y="1235"/>
                    </a:lnTo>
                    <a:lnTo>
                      <a:pt x="1310" y="1224"/>
                    </a:lnTo>
                    <a:lnTo>
                      <a:pt x="1308" y="1214"/>
                    </a:lnTo>
                    <a:lnTo>
                      <a:pt x="1306" y="1204"/>
                    </a:lnTo>
                    <a:lnTo>
                      <a:pt x="1302" y="1195"/>
                    </a:lnTo>
                    <a:lnTo>
                      <a:pt x="1293" y="1180"/>
                    </a:lnTo>
                    <a:lnTo>
                      <a:pt x="1283" y="1167"/>
                    </a:lnTo>
                    <a:lnTo>
                      <a:pt x="1274" y="1156"/>
                    </a:lnTo>
                    <a:lnTo>
                      <a:pt x="1263" y="1148"/>
                    </a:lnTo>
                    <a:lnTo>
                      <a:pt x="1253" y="1142"/>
                    </a:lnTo>
                    <a:lnTo>
                      <a:pt x="1242" y="1138"/>
                    </a:lnTo>
                    <a:lnTo>
                      <a:pt x="1232" y="1135"/>
                    </a:lnTo>
                    <a:lnTo>
                      <a:pt x="1220" y="1135"/>
                    </a:lnTo>
                    <a:lnTo>
                      <a:pt x="1209" y="1137"/>
                    </a:lnTo>
                    <a:lnTo>
                      <a:pt x="1199" y="1138"/>
                    </a:lnTo>
                    <a:lnTo>
                      <a:pt x="1188" y="1141"/>
                    </a:lnTo>
                    <a:lnTo>
                      <a:pt x="1178" y="1146"/>
                    </a:lnTo>
                    <a:lnTo>
                      <a:pt x="1168" y="1151"/>
                    </a:lnTo>
                    <a:lnTo>
                      <a:pt x="1159" y="1156"/>
                    </a:lnTo>
                    <a:lnTo>
                      <a:pt x="1149" y="1163"/>
                    </a:lnTo>
                    <a:lnTo>
                      <a:pt x="1141" y="1170"/>
                    </a:lnTo>
                    <a:lnTo>
                      <a:pt x="1114" y="1194"/>
                    </a:lnTo>
                    <a:lnTo>
                      <a:pt x="1093" y="1211"/>
                    </a:lnTo>
                    <a:lnTo>
                      <a:pt x="1085" y="1219"/>
                    </a:lnTo>
                    <a:lnTo>
                      <a:pt x="1077" y="1228"/>
                    </a:lnTo>
                    <a:lnTo>
                      <a:pt x="1071" y="1238"/>
                    </a:lnTo>
                    <a:lnTo>
                      <a:pt x="1064" y="1249"/>
                    </a:lnTo>
                    <a:lnTo>
                      <a:pt x="1056" y="1261"/>
                    </a:lnTo>
                    <a:lnTo>
                      <a:pt x="1044" y="1274"/>
                    </a:lnTo>
                    <a:lnTo>
                      <a:pt x="1031" y="1287"/>
                    </a:lnTo>
                    <a:lnTo>
                      <a:pt x="1015" y="1300"/>
                    </a:lnTo>
                    <a:lnTo>
                      <a:pt x="981" y="1324"/>
                    </a:lnTo>
                    <a:lnTo>
                      <a:pt x="945" y="1348"/>
                    </a:lnTo>
                    <a:lnTo>
                      <a:pt x="925" y="1360"/>
                    </a:lnTo>
                    <a:lnTo>
                      <a:pt x="902" y="1374"/>
                    </a:lnTo>
                    <a:lnTo>
                      <a:pt x="875" y="1390"/>
                    </a:lnTo>
                    <a:lnTo>
                      <a:pt x="848" y="1404"/>
                    </a:lnTo>
                    <a:lnTo>
                      <a:pt x="821" y="1415"/>
                    </a:lnTo>
                    <a:lnTo>
                      <a:pt x="799" y="1425"/>
                    </a:lnTo>
                    <a:lnTo>
                      <a:pt x="789" y="1428"/>
                    </a:lnTo>
                    <a:lnTo>
                      <a:pt x="781" y="1430"/>
                    </a:lnTo>
                    <a:lnTo>
                      <a:pt x="775" y="1430"/>
                    </a:lnTo>
                    <a:lnTo>
                      <a:pt x="771" y="1430"/>
                    </a:lnTo>
                    <a:lnTo>
                      <a:pt x="768" y="1427"/>
                    </a:lnTo>
                    <a:lnTo>
                      <a:pt x="766" y="1422"/>
                    </a:lnTo>
                    <a:lnTo>
                      <a:pt x="765" y="1414"/>
                    </a:lnTo>
                    <a:lnTo>
                      <a:pt x="764" y="1406"/>
                    </a:lnTo>
                    <a:lnTo>
                      <a:pt x="762" y="1383"/>
                    </a:lnTo>
                    <a:lnTo>
                      <a:pt x="764" y="1357"/>
                    </a:lnTo>
                    <a:lnTo>
                      <a:pt x="766" y="1328"/>
                    </a:lnTo>
                    <a:lnTo>
                      <a:pt x="768" y="1299"/>
                    </a:lnTo>
                    <a:lnTo>
                      <a:pt x="771" y="1272"/>
                    </a:lnTo>
                    <a:lnTo>
                      <a:pt x="773" y="1249"/>
                    </a:lnTo>
                    <a:lnTo>
                      <a:pt x="774" y="1228"/>
                    </a:lnTo>
                    <a:lnTo>
                      <a:pt x="774" y="1205"/>
                    </a:lnTo>
                    <a:lnTo>
                      <a:pt x="773" y="1194"/>
                    </a:lnTo>
                    <a:lnTo>
                      <a:pt x="771" y="1181"/>
                    </a:lnTo>
                    <a:lnTo>
                      <a:pt x="766" y="1167"/>
                    </a:lnTo>
                    <a:lnTo>
                      <a:pt x="761" y="1152"/>
                    </a:lnTo>
                    <a:lnTo>
                      <a:pt x="755" y="1135"/>
                    </a:lnTo>
                    <a:lnTo>
                      <a:pt x="747" y="1117"/>
                    </a:lnTo>
                    <a:lnTo>
                      <a:pt x="738" y="1097"/>
                    </a:lnTo>
                    <a:lnTo>
                      <a:pt x="726" y="1074"/>
                    </a:lnTo>
                    <a:lnTo>
                      <a:pt x="698" y="1022"/>
                    </a:lnTo>
                    <a:lnTo>
                      <a:pt x="659" y="959"/>
                    </a:lnTo>
                    <a:lnTo>
                      <a:pt x="647" y="942"/>
                    </a:lnTo>
                    <a:lnTo>
                      <a:pt x="634" y="923"/>
                    </a:lnTo>
                    <a:lnTo>
                      <a:pt x="619" y="906"/>
                    </a:lnTo>
                    <a:lnTo>
                      <a:pt x="602" y="887"/>
                    </a:lnTo>
                    <a:lnTo>
                      <a:pt x="584" y="870"/>
                    </a:lnTo>
                    <a:lnTo>
                      <a:pt x="564" y="851"/>
                    </a:lnTo>
                    <a:lnTo>
                      <a:pt x="544" y="832"/>
                    </a:lnTo>
                    <a:lnTo>
                      <a:pt x="522" y="815"/>
                    </a:lnTo>
                    <a:lnTo>
                      <a:pt x="477" y="779"/>
                    </a:lnTo>
                    <a:lnTo>
                      <a:pt x="429" y="743"/>
                    </a:lnTo>
                    <a:lnTo>
                      <a:pt x="381" y="709"/>
                    </a:lnTo>
                    <a:lnTo>
                      <a:pt x="333" y="676"/>
                    </a:lnTo>
                    <a:lnTo>
                      <a:pt x="286" y="646"/>
                    </a:lnTo>
                    <a:lnTo>
                      <a:pt x="242" y="619"/>
                    </a:lnTo>
                    <a:lnTo>
                      <a:pt x="202" y="593"/>
                    </a:lnTo>
                    <a:lnTo>
                      <a:pt x="165" y="572"/>
                    </a:lnTo>
                    <a:lnTo>
                      <a:pt x="112" y="543"/>
                    </a:lnTo>
                    <a:lnTo>
                      <a:pt x="94" y="531"/>
                    </a:lnTo>
                    <a:lnTo>
                      <a:pt x="91" y="516"/>
                    </a:lnTo>
                    <a:lnTo>
                      <a:pt x="87" y="477"/>
                    </a:lnTo>
                    <a:lnTo>
                      <a:pt x="82" y="451"/>
                    </a:lnTo>
                    <a:lnTo>
                      <a:pt x="76" y="425"/>
                    </a:lnTo>
                    <a:lnTo>
                      <a:pt x="68" y="399"/>
                    </a:lnTo>
                    <a:lnTo>
                      <a:pt x="59" y="374"/>
                    </a:lnTo>
                    <a:lnTo>
                      <a:pt x="55" y="369"/>
                    </a:lnTo>
                    <a:lnTo>
                      <a:pt x="51" y="364"/>
                    </a:lnTo>
                    <a:lnTo>
                      <a:pt x="46" y="359"/>
                    </a:lnTo>
                    <a:lnTo>
                      <a:pt x="39" y="353"/>
                    </a:lnTo>
                    <a:lnTo>
                      <a:pt x="21" y="343"/>
                    </a:lnTo>
                    <a:lnTo>
                      <a:pt x="0" y="330"/>
                    </a:lnTo>
                    <a:close/>
                  </a:path>
                </a:pathLst>
              </a:custGeom>
              <a:solidFill>
                <a:srgbClr val="969696"/>
              </a:solidFill>
              <a:ln w="9525">
                <a:noFill/>
                <a:round/>
                <a:headEnd/>
                <a:tailEnd/>
              </a:ln>
            </p:spPr>
            <p:txBody>
              <a:bodyPr/>
              <a:lstStyle/>
              <a:p>
                <a:endParaRPr lang="fr-FR"/>
              </a:p>
            </p:txBody>
          </p:sp>
          <p:sp>
            <p:nvSpPr>
              <p:cNvPr id="9293" name="Freeform 533"/>
              <p:cNvSpPr>
                <a:spLocks noChangeAspect="1"/>
              </p:cNvSpPr>
              <p:nvPr/>
            </p:nvSpPr>
            <p:spPr bwMode="auto">
              <a:xfrm>
                <a:off x="5749" y="3419"/>
                <a:ext cx="83" cy="67"/>
              </a:xfrm>
              <a:custGeom>
                <a:avLst/>
                <a:gdLst>
                  <a:gd name="T0" fmla="*/ 9 w 331"/>
                  <a:gd name="T1" fmla="*/ 39 h 267"/>
                  <a:gd name="T2" fmla="*/ 13 w 331"/>
                  <a:gd name="T3" fmla="*/ 33 h 267"/>
                  <a:gd name="T4" fmla="*/ 14 w 331"/>
                  <a:gd name="T5" fmla="*/ 31 h 267"/>
                  <a:gd name="T6" fmla="*/ 13 w 331"/>
                  <a:gd name="T7" fmla="*/ 25 h 267"/>
                  <a:gd name="T8" fmla="*/ 10 w 331"/>
                  <a:gd name="T9" fmla="*/ 19 h 267"/>
                  <a:gd name="T10" fmla="*/ 6 w 331"/>
                  <a:gd name="T11" fmla="*/ 15 h 267"/>
                  <a:gd name="T12" fmla="*/ 6 w 331"/>
                  <a:gd name="T13" fmla="*/ 15 h 267"/>
                  <a:gd name="T14" fmla="*/ 4 w 331"/>
                  <a:gd name="T15" fmla="*/ 13 h 267"/>
                  <a:gd name="T16" fmla="*/ 4 w 331"/>
                  <a:gd name="T17" fmla="*/ 13 h 267"/>
                  <a:gd name="T18" fmla="*/ 2 w 331"/>
                  <a:gd name="T19" fmla="*/ 9 h 267"/>
                  <a:gd name="T20" fmla="*/ 0 w 331"/>
                  <a:gd name="T21" fmla="*/ 5 h 267"/>
                  <a:gd name="T22" fmla="*/ 3 w 331"/>
                  <a:gd name="T23" fmla="*/ 2 h 267"/>
                  <a:gd name="T24" fmla="*/ 5 w 331"/>
                  <a:gd name="T25" fmla="*/ 1 h 267"/>
                  <a:gd name="T26" fmla="*/ 9 w 331"/>
                  <a:gd name="T27" fmla="*/ 0 h 267"/>
                  <a:gd name="T28" fmla="*/ 13 w 331"/>
                  <a:gd name="T29" fmla="*/ 2 h 267"/>
                  <a:gd name="T30" fmla="*/ 20 w 331"/>
                  <a:gd name="T31" fmla="*/ 9 h 267"/>
                  <a:gd name="T32" fmla="*/ 24 w 331"/>
                  <a:gd name="T33" fmla="*/ 11 h 267"/>
                  <a:gd name="T34" fmla="*/ 26 w 331"/>
                  <a:gd name="T35" fmla="*/ 11 h 267"/>
                  <a:gd name="T36" fmla="*/ 29 w 331"/>
                  <a:gd name="T37" fmla="*/ 10 h 267"/>
                  <a:gd name="T38" fmla="*/ 37 w 331"/>
                  <a:gd name="T39" fmla="*/ 8 h 267"/>
                  <a:gd name="T40" fmla="*/ 43 w 331"/>
                  <a:gd name="T41" fmla="*/ 7 h 267"/>
                  <a:gd name="T42" fmla="*/ 45 w 331"/>
                  <a:gd name="T43" fmla="*/ 6 h 267"/>
                  <a:gd name="T44" fmla="*/ 54 w 331"/>
                  <a:gd name="T45" fmla="*/ 13 h 267"/>
                  <a:gd name="T46" fmla="*/ 62 w 331"/>
                  <a:gd name="T47" fmla="*/ 19 h 267"/>
                  <a:gd name="T48" fmla="*/ 72 w 331"/>
                  <a:gd name="T49" fmla="*/ 24 h 267"/>
                  <a:gd name="T50" fmla="*/ 77 w 331"/>
                  <a:gd name="T51" fmla="*/ 27 h 267"/>
                  <a:gd name="T52" fmla="*/ 81 w 331"/>
                  <a:gd name="T53" fmla="*/ 30 h 267"/>
                  <a:gd name="T54" fmla="*/ 83 w 331"/>
                  <a:gd name="T55" fmla="*/ 33 h 267"/>
                  <a:gd name="T56" fmla="*/ 83 w 331"/>
                  <a:gd name="T57" fmla="*/ 35 h 267"/>
                  <a:gd name="T58" fmla="*/ 82 w 331"/>
                  <a:gd name="T59" fmla="*/ 37 h 267"/>
                  <a:gd name="T60" fmla="*/ 81 w 331"/>
                  <a:gd name="T61" fmla="*/ 39 h 267"/>
                  <a:gd name="T62" fmla="*/ 78 w 331"/>
                  <a:gd name="T63" fmla="*/ 41 h 267"/>
                  <a:gd name="T64" fmla="*/ 73 w 331"/>
                  <a:gd name="T65" fmla="*/ 46 h 267"/>
                  <a:gd name="T66" fmla="*/ 69 w 331"/>
                  <a:gd name="T67" fmla="*/ 51 h 267"/>
                  <a:gd name="T68" fmla="*/ 63 w 331"/>
                  <a:gd name="T69" fmla="*/ 56 h 267"/>
                  <a:gd name="T70" fmla="*/ 55 w 331"/>
                  <a:gd name="T71" fmla="*/ 61 h 267"/>
                  <a:gd name="T72" fmla="*/ 47 w 331"/>
                  <a:gd name="T73" fmla="*/ 65 h 267"/>
                  <a:gd name="T74" fmla="*/ 42 w 331"/>
                  <a:gd name="T75" fmla="*/ 66 h 267"/>
                  <a:gd name="T76" fmla="*/ 37 w 331"/>
                  <a:gd name="T77" fmla="*/ 67 h 267"/>
                  <a:gd name="T78" fmla="*/ 32 w 331"/>
                  <a:gd name="T79" fmla="*/ 67 h 267"/>
                  <a:gd name="T80" fmla="*/ 27 w 331"/>
                  <a:gd name="T81" fmla="*/ 66 h 267"/>
                  <a:gd name="T82" fmla="*/ 22 w 331"/>
                  <a:gd name="T83" fmla="*/ 65 h 267"/>
                  <a:gd name="T84" fmla="*/ 18 w 331"/>
                  <a:gd name="T85" fmla="*/ 63 h 267"/>
                  <a:gd name="T86" fmla="*/ 14 w 331"/>
                  <a:gd name="T87" fmla="*/ 60 h 267"/>
                  <a:gd name="T88" fmla="*/ 11 w 331"/>
                  <a:gd name="T89" fmla="*/ 57 h 267"/>
                  <a:gd name="T90" fmla="*/ 8 w 331"/>
                  <a:gd name="T91" fmla="*/ 51 h 267"/>
                  <a:gd name="T92" fmla="*/ 7 w 331"/>
                  <a:gd name="T93" fmla="*/ 44 h 2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1"/>
                  <a:gd name="T142" fmla="*/ 0 h 267"/>
                  <a:gd name="T143" fmla="*/ 331 w 331"/>
                  <a:gd name="T144" fmla="*/ 267 h 2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1" h="267">
                    <a:moveTo>
                      <a:pt x="27" y="176"/>
                    </a:moveTo>
                    <a:lnTo>
                      <a:pt x="35" y="157"/>
                    </a:lnTo>
                    <a:lnTo>
                      <a:pt x="45" y="143"/>
                    </a:lnTo>
                    <a:lnTo>
                      <a:pt x="53" y="133"/>
                    </a:lnTo>
                    <a:lnTo>
                      <a:pt x="55" y="129"/>
                    </a:lnTo>
                    <a:lnTo>
                      <a:pt x="56" y="125"/>
                    </a:lnTo>
                    <a:lnTo>
                      <a:pt x="55" y="111"/>
                    </a:lnTo>
                    <a:lnTo>
                      <a:pt x="53" y="101"/>
                    </a:lnTo>
                    <a:lnTo>
                      <a:pt x="47" y="90"/>
                    </a:lnTo>
                    <a:lnTo>
                      <a:pt x="39" y="77"/>
                    </a:lnTo>
                    <a:lnTo>
                      <a:pt x="26" y="63"/>
                    </a:lnTo>
                    <a:lnTo>
                      <a:pt x="24" y="61"/>
                    </a:lnTo>
                    <a:lnTo>
                      <a:pt x="22" y="60"/>
                    </a:lnTo>
                    <a:lnTo>
                      <a:pt x="15" y="50"/>
                    </a:lnTo>
                    <a:lnTo>
                      <a:pt x="14" y="50"/>
                    </a:lnTo>
                    <a:lnTo>
                      <a:pt x="10" y="43"/>
                    </a:lnTo>
                    <a:lnTo>
                      <a:pt x="6" y="35"/>
                    </a:lnTo>
                    <a:lnTo>
                      <a:pt x="3" y="28"/>
                    </a:lnTo>
                    <a:lnTo>
                      <a:pt x="0" y="20"/>
                    </a:lnTo>
                    <a:lnTo>
                      <a:pt x="5" y="15"/>
                    </a:lnTo>
                    <a:lnTo>
                      <a:pt x="10" y="9"/>
                    </a:lnTo>
                    <a:lnTo>
                      <a:pt x="14" y="6"/>
                    </a:lnTo>
                    <a:lnTo>
                      <a:pt x="20" y="2"/>
                    </a:lnTo>
                    <a:lnTo>
                      <a:pt x="27" y="0"/>
                    </a:lnTo>
                    <a:lnTo>
                      <a:pt x="34" y="0"/>
                    </a:lnTo>
                    <a:lnTo>
                      <a:pt x="42" y="2"/>
                    </a:lnTo>
                    <a:lnTo>
                      <a:pt x="51" y="8"/>
                    </a:lnTo>
                    <a:lnTo>
                      <a:pt x="67" y="23"/>
                    </a:lnTo>
                    <a:lnTo>
                      <a:pt x="81" y="36"/>
                    </a:lnTo>
                    <a:lnTo>
                      <a:pt x="87" y="41"/>
                    </a:lnTo>
                    <a:lnTo>
                      <a:pt x="95" y="43"/>
                    </a:lnTo>
                    <a:lnTo>
                      <a:pt x="100" y="44"/>
                    </a:lnTo>
                    <a:lnTo>
                      <a:pt x="105" y="44"/>
                    </a:lnTo>
                    <a:lnTo>
                      <a:pt x="110" y="43"/>
                    </a:lnTo>
                    <a:lnTo>
                      <a:pt x="116" y="41"/>
                    </a:lnTo>
                    <a:lnTo>
                      <a:pt x="135" y="36"/>
                    </a:lnTo>
                    <a:lnTo>
                      <a:pt x="149" y="33"/>
                    </a:lnTo>
                    <a:lnTo>
                      <a:pt x="161" y="28"/>
                    </a:lnTo>
                    <a:lnTo>
                      <a:pt x="170" y="26"/>
                    </a:lnTo>
                    <a:lnTo>
                      <a:pt x="176" y="25"/>
                    </a:lnTo>
                    <a:lnTo>
                      <a:pt x="181" y="25"/>
                    </a:lnTo>
                    <a:lnTo>
                      <a:pt x="191" y="32"/>
                    </a:lnTo>
                    <a:lnTo>
                      <a:pt x="215" y="50"/>
                    </a:lnTo>
                    <a:lnTo>
                      <a:pt x="229" y="62"/>
                    </a:lnTo>
                    <a:lnTo>
                      <a:pt x="247" y="74"/>
                    </a:lnTo>
                    <a:lnTo>
                      <a:pt x="265" y="85"/>
                    </a:lnTo>
                    <a:lnTo>
                      <a:pt x="286" y="96"/>
                    </a:lnTo>
                    <a:lnTo>
                      <a:pt x="299" y="103"/>
                    </a:lnTo>
                    <a:lnTo>
                      <a:pt x="309" y="108"/>
                    </a:lnTo>
                    <a:lnTo>
                      <a:pt x="317" y="115"/>
                    </a:lnTo>
                    <a:lnTo>
                      <a:pt x="323" y="121"/>
                    </a:lnTo>
                    <a:lnTo>
                      <a:pt x="326" y="127"/>
                    </a:lnTo>
                    <a:lnTo>
                      <a:pt x="330" y="132"/>
                    </a:lnTo>
                    <a:lnTo>
                      <a:pt x="331" y="136"/>
                    </a:lnTo>
                    <a:lnTo>
                      <a:pt x="331" y="141"/>
                    </a:lnTo>
                    <a:lnTo>
                      <a:pt x="330" y="146"/>
                    </a:lnTo>
                    <a:lnTo>
                      <a:pt x="329" y="149"/>
                    </a:lnTo>
                    <a:lnTo>
                      <a:pt x="326" y="153"/>
                    </a:lnTo>
                    <a:lnTo>
                      <a:pt x="324" y="156"/>
                    </a:lnTo>
                    <a:lnTo>
                      <a:pt x="318" y="161"/>
                    </a:lnTo>
                    <a:lnTo>
                      <a:pt x="313" y="164"/>
                    </a:lnTo>
                    <a:lnTo>
                      <a:pt x="308" y="171"/>
                    </a:lnTo>
                    <a:lnTo>
                      <a:pt x="293" y="185"/>
                    </a:lnTo>
                    <a:lnTo>
                      <a:pt x="285" y="195"/>
                    </a:lnTo>
                    <a:lnTo>
                      <a:pt x="275" y="204"/>
                    </a:lnTo>
                    <a:lnTo>
                      <a:pt x="263" y="215"/>
                    </a:lnTo>
                    <a:lnTo>
                      <a:pt x="250" y="224"/>
                    </a:lnTo>
                    <a:lnTo>
                      <a:pt x="235" y="234"/>
                    </a:lnTo>
                    <a:lnTo>
                      <a:pt x="220" y="244"/>
                    </a:lnTo>
                    <a:lnTo>
                      <a:pt x="203" y="252"/>
                    </a:lnTo>
                    <a:lnTo>
                      <a:pt x="186" y="259"/>
                    </a:lnTo>
                    <a:lnTo>
                      <a:pt x="176" y="261"/>
                    </a:lnTo>
                    <a:lnTo>
                      <a:pt x="167" y="264"/>
                    </a:lnTo>
                    <a:lnTo>
                      <a:pt x="157" y="266"/>
                    </a:lnTo>
                    <a:lnTo>
                      <a:pt x="148" y="267"/>
                    </a:lnTo>
                    <a:lnTo>
                      <a:pt x="137" y="267"/>
                    </a:lnTo>
                    <a:lnTo>
                      <a:pt x="128" y="267"/>
                    </a:lnTo>
                    <a:lnTo>
                      <a:pt x="117" y="266"/>
                    </a:lnTo>
                    <a:lnTo>
                      <a:pt x="107" y="265"/>
                    </a:lnTo>
                    <a:lnTo>
                      <a:pt x="98" y="262"/>
                    </a:lnTo>
                    <a:lnTo>
                      <a:pt x="88" y="260"/>
                    </a:lnTo>
                    <a:lnTo>
                      <a:pt x="79" y="257"/>
                    </a:lnTo>
                    <a:lnTo>
                      <a:pt x="71" y="252"/>
                    </a:lnTo>
                    <a:lnTo>
                      <a:pt x="62" y="247"/>
                    </a:lnTo>
                    <a:lnTo>
                      <a:pt x="54" y="241"/>
                    </a:lnTo>
                    <a:lnTo>
                      <a:pt x="48" y="234"/>
                    </a:lnTo>
                    <a:lnTo>
                      <a:pt x="42" y="227"/>
                    </a:lnTo>
                    <a:lnTo>
                      <a:pt x="37" y="217"/>
                    </a:lnTo>
                    <a:lnTo>
                      <a:pt x="32" y="205"/>
                    </a:lnTo>
                    <a:lnTo>
                      <a:pt x="28" y="191"/>
                    </a:lnTo>
                    <a:lnTo>
                      <a:pt x="27" y="176"/>
                    </a:lnTo>
                    <a:close/>
                  </a:path>
                </a:pathLst>
              </a:custGeom>
              <a:solidFill>
                <a:srgbClr val="969696"/>
              </a:solidFill>
              <a:ln w="9525">
                <a:noFill/>
                <a:round/>
                <a:headEnd/>
                <a:tailEnd/>
              </a:ln>
            </p:spPr>
            <p:txBody>
              <a:bodyPr/>
              <a:lstStyle/>
              <a:p>
                <a:endParaRPr lang="fr-FR"/>
              </a:p>
            </p:txBody>
          </p:sp>
          <p:sp>
            <p:nvSpPr>
              <p:cNvPr id="9294" name="Freeform 534"/>
              <p:cNvSpPr>
                <a:spLocks noChangeAspect="1"/>
              </p:cNvSpPr>
              <p:nvPr/>
            </p:nvSpPr>
            <p:spPr bwMode="auto">
              <a:xfrm>
                <a:off x="5756" y="3433"/>
                <a:ext cx="75" cy="32"/>
              </a:xfrm>
              <a:custGeom>
                <a:avLst/>
                <a:gdLst>
                  <a:gd name="T0" fmla="*/ 2 w 300"/>
                  <a:gd name="T1" fmla="*/ 3 h 127"/>
                  <a:gd name="T2" fmla="*/ 2 w 300"/>
                  <a:gd name="T3" fmla="*/ 3 h 127"/>
                  <a:gd name="T4" fmla="*/ 2 w 300"/>
                  <a:gd name="T5" fmla="*/ 2 h 127"/>
                  <a:gd name="T6" fmla="*/ 7 w 300"/>
                  <a:gd name="T7" fmla="*/ 5 h 127"/>
                  <a:gd name="T8" fmla="*/ 12 w 300"/>
                  <a:gd name="T9" fmla="*/ 6 h 127"/>
                  <a:gd name="T10" fmla="*/ 20 w 300"/>
                  <a:gd name="T11" fmla="*/ 5 h 127"/>
                  <a:gd name="T12" fmla="*/ 24 w 300"/>
                  <a:gd name="T13" fmla="*/ 5 h 127"/>
                  <a:gd name="T14" fmla="*/ 28 w 300"/>
                  <a:gd name="T15" fmla="*/ 7 h 127"/>
                  <a:gd name="T16" fmla="*/ 33 w 300"/>
                  <a:gd name="T17" fmla="*/ 10 h 127"/>
                  <a:gd name="T18" fmla="*/ 38 w 300"/>
                  <a:gd name="T19" fmla="*/ 13 h 127"/>
                  <a:gd name="T20" fmla="*/ 47 w 300"/>
                  <a:gd name="T21" fmla="*/ 15 h 127"/>
                  <a:gd name="T22" fmla="*/ 60 w 300"/>
                  <a:gd name="T23" fmla="*/ 17 h 127"/>
                  <a:gd name="T24" fmla="*/ 68 w 300"/>
                  <a:gd name="T25" fmla="*/ 18 h 127"/>
                  <a:gd name="T26" fmla="*/ 72 w 300"/>
                  <a:gd name="T27" fmla="*/ 17 h 127"/>
                  <a:gd name="T28" fmla="*/ 74 w 300"/>
                  <a:gd name="T29" fmla="*/ 17 h 127"/>
                  <a:gd name="T30" fmla="*/ 75 w 300"/>
                  <a:gd name="T31" fmla="*/ 17 h 127"/>
                  <a:gd name="T32" fmla="*/ 75 w 300"/>
                  <a:gd name="T33" fmla="*/ 18 h 127"/>
                  <a:gd name="T34" fmla="*/ 74 w 300"/>
                  <a:gd name="T35" fmla="*/ 21 h 127"/>
                  <a:gd name="T36" fmla="*/ 73 w 300"/>
                  <a:gd name="T37" fmla="*/ 23 h 127"/>
                  <a:gd name="T38" fmla="*/ 70 w 300"/>
                  <a:gd name="T39" fmla="*/ 26 h 127"/>
                  <a:gd name="T40" fmla="*/ 66 w 300"/>
                  <a:gd name="T41" fmla="*/ 28 h 127"/>
                  <a:gd name="T42" fmla="*/ 61 w 300"/>
                  <a:gd name="T43" fmla="*/ 30 h 127"/>
                  <a:gd name="T44" fmla="*/ 55 w 300"/>
                  <a:gd name="T45" fmla="*/ 32 h 127"/>
                  <a:gd name="T46" fmla="*/ 49 w 300"/>
                  <a:gd name="T47" fmla="*/ 32 h 127"/>
                  <a:gd name="T48" fmla="*/ 40 w 300"/>
                  <a:gd name="T49" fmla="*/ 32 h 127"/>
                  <a:gd name="T50" fmla="*/ 24 w 300"/>
                  <a:gd name="T51" fmla="*/ 29 h 127"/>
                  <a:gd name="T52" fmla="*/ 13 w 300"/>
                  <a:gd name="T53" fmla="*/ 26 h 127"/>
                  <a:gd name="T54" fmla="*/ 9 w 300"/>
                  <a:gd name="T55" fmla="*/ 23 h 127"/>
                  <a:gd name="T56" fmla="*/ 7 w 300"/>
                  <a:gd name="T57" fmla="*/ 18 h 127"/>
                  <a:gd name="T58" fmla="*/ 8 w 300"/>
                  <a:gd name="T59" fmla="*/ 17 h 127"/>
                  <a:gd name="T60" fmla="*/ 7 w 300"/>
                  <a:gd name="T61" fmla="*/ 12 h 127"/>
                  <a:gd name="T62" fmla="*/ 5 w 300"/>
                  <a:gd name="T63" fmla="*/ 6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27"/>
                  <a:gd name="T98" fmla="*/ 300 w 300"/>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27">
                    <a:moveTo>
                      <a:pt x="10" y="12"/>
                    </a:moveTo>
                    <a:lnTo>
                      <a:pt x="10" y="12"/>
                    </a:lnTo>
                    <a:lnTo>
                      <a:pt x="8" y="11"/>
                    </a:lnTo>
                    <a:lnTo>
                      <a:pt x="0" y="0"/>
                    </a:lnTo>
                    <a:lnTo>
                      <a:pt x="10" y="8"/>
                    </a:lnTo>
                    <a:lnTo>
                      <a:pt x="21" y="16"/>
                    </a:lnTo>
                    <a:lnTo>
                      <a:pt x="29" y="19"/>
                    </a:lnTo>
                    <a:lnTo>
                      <a:pt x="38" y="21"/>
                    </a:lnTo>
                    <a:lnTo>
                      <a:pt x="47" y="22"/>
                    </a:lnTo>
                    <a:lnTo>
                      <a:pt x="58" y="22"/>
                    </a:lnTo>
                    <a:lnTo>
                      <a:pt x="80" y="19"/>
                    </a:lnTo>
                    <a:lnTo>
                      <a:pt x="93" y="19"/>
                    </a:lnTo>
                    <a:lnTo>
                      <a:pt x="98" y="20"/>
                    </a:lnTo>
                    <a:lnTo>
                      <a:pt x="105" y="23"/>
                    </a:lnTo>
                    <a:lnTo>
                      <a:pt x="113" y="28"/>
                    </a:lnTo>
                    <a:lnTo>
                      <a:pt x="125" y="36"/>
                    </a:lnTo>
                    <a:lnTo>
                      <a:pt x="133" y="41"/>
                    </a:lnTo>
                    <a:lnTo>
                      <a:pt x="141" y="45"/>
                    </a:lnTo>
                    <a:lnTo>
                      <a:pt x="151" y="50"/>
                    </a:lnTo>
                    <a:lnTo>
                      <a:pt x="163" y="54"/>
                    </a:lnTo>
                    <a:lnTo>
                      <a:pt x="188" y="59"/>
                    </a:lnTo>
                    <a:lnTo>
                      <a:pt x="214" y="65"/>
                    </a:lnTo>
                    <a:lnTo>
                      <a:pt x="239" y="69"/>
                    </a:lnTo>
                    <a:lnTo>
                      <a:pt x="262" y="70"/>
                    </a:lnTo>
                    <a:lnTo>
                      <a:pt x="272" y="70"/>
                    </a:lnTo>
                    <a:lnTo>
                      <a:pt x="281" y="70"/>
                    </a:lnTo>
                    <a:lnTo>
                      <a:pt x="288" y="69"/>
                    </a:lnTo>
                    <a:lnTo>
                      <a:pt x="292" y="68"/>
                    </a:lnTo>
                    <a:lnTo>
                      <a:pt x="296" y="66"/>
                    </a:lnTo>
                    <a:lnTo>
                      <a:pt x="298" y="66"/>
                    </a:lnTo>
                    <a:lnTo>
                      <a:pt x="300" y="69"/>
                    </a:lnTo>
                    <a:lnTo>
                      <a:pt x="300" y="71"/>
                    </a:lnTo>
                    <a:lnTo>
                      <a:pt x="300" y="73"/>
                    </a:lnTo>
                    <a:lnTo>
                      <a:pt x="299" y="78"/>
                    </a:lnTo>
                    <a:lnTo>
                      <a:pt x="297" y="83"/>
                    </a:lnTo>
                    <a:lnTo>
                      <a:pt x="295" y="87"/>
                    </a:lnTo>
                    <a:lnTo>
                      <a:pt x="290" y="93"/>
                    </a:lnTo>
                    <a:lnTo>
                      <a:pt x="285" y="98"/>
                    </a:lnTo>
                    <a:lnTo>
                      <a:pt x="278" y="104"/>
                    </a:lnTo>
                    <a:lnTo>
                      <a:pt x="271" y="108"/>
                    </a:lnTo>
                    <a:lnTo>
                      <a:pt x="263" y="113"/>
                    </a:lnTo>
                    <a:lnTo>
                      <a:pt x="254" y="117"/>
                    </a:lnTo>
                    <a:lnTo>
                      <a:pt x="243" y="121"/>
                    </a:lnTo>
                    <a:lnTo>
                      <a:pt x="231" y="124"/>
                    </a:lnTo>
                    <a:lnTo>
                      <a:pt x="220" y="126"/>
                    </a:lnTo>
                    <a:lnTo>
                      <a:pt x="208" y="127"/>
                    </a:lnTo>
                    <a:lnTo>
                      <a:pt x="195" y="127"/>
                    </a:lnTo>
                    <a:lnTo>
                      <a:pt x="183" y="127"/>
                    </a:lnTo>
                    <a:lnTo>
                      <a:pt x="161" y="126"/>
                    </a:lnTo>
                    <a:lnTo>
                      <a:pt x="137" y="124"/>
                    </a:lnTo>
                    <a:lnTo>
                      <a:pt x="96" y="115"/>
                    </a:lnTo>
                    <a:lnTo>
                      <a:pt x="59" y="107"/>
                    </a:lnTo>
                    <a:lnTo>
                      <a:pt x="54" y="105"/>
                    </a:lnTo>
                    <a:lnTo>
                      <a:pt x="45" y="99"/>
                    </a:lnTo>
                    <a:lnTo>
                      <a:pt x="34" y="91"/>
                    </a:lnTo>
                    <a:lnTo>
                      <a:pt x="24" y="80"/>
                    </a:lnTo>
                    <a:lnTo>
                      <a:pt x="29" y="73"/>
                    </a:lnTo>
                    <a:lnTo>
                      <a:pt x="32" y="71"/>
                    </a:lnTo>
                    <a:lnTo>
                      <a:pt x="33" y="66"/>
                    </a:lnTo>
                    <a:lnTo>
                      <a:pt x="32" y="55"/>
                    </a:lnTo>
                    <a:lnTo>
                      <a:pt x="29" y="47"/>
                    </a:lnTo>
                    <a:lnTo>
                      <a:pt x="26" y="36"/>
                    </a:lnTo>
                    <a:lnTo>
                      <a:pt x="19" y="25"/>
                    </a:lnTo>
                    <a:lnTo>
                      <a:pt x="10" y="12"/>
                    </a:lnTo>
                    <a:close/>
                  </a:path>
                </a:pathLst>
              </a:custGeom>
              <a:solidFill>
                <a:srgbClr val="969696"/>
              </a:solidFill>
              <a:ln w="9525">
                <a:noFill/>
                <a:round/>
                <a:headEnd/>
                <a:tailEnd/>
              </a:ln>
            </p:spPr>
            <p:txBody>
              <a:bodyPr/>
              <a:lstStyle/>
              <a:p>
                <a:endParaRPr lang="fr-FR"/>
              </a:p>
            </p:txBody>
          </p:sp>
          <p:sp>
            <p:nvSpPr>
              <p:cNvPr id="9295" name="Freeform 535"/>
              <p:cNvSpPr>
                <a:spLocks noChangeAspect="1"/>
              </p:cNvSpPr>
              <p:nvPr/>
            </p:nvSpPr>
            <p:spPr bwMode="auto">
              <a:xfrm>
                <a:off x="6148" y="2639"/>
                <a:ext cx="485" cy="937"/>
              </a:xfrm>
              <a:custGeom>
                <a:avLst/>
                <a:gdLst>
                  <a:gd name="T0" fmla="*/ 253 w 1939"/>
                  <a:gd name="T1" fmla="*/ 657 h 3746"/>
                  <a:gd name="T2" fmla="*/ 276 w 1939"/>
                  <a:gd name="T3" fmla="*/ 639 h 3746"/>
                  <a:gd name="T4" fmla="*/ 294 w 1939"/>
                  <a:gd name="T5" fmla="*/ 614 h 3746"/>
                  <a:gd name="T6" fmla="*/ 288 w 1939"/>
                  <a:gd name="T7" fmla="*/ 572 h 3746"/>
                  <a:gd name="T8" fmla="*/ 264 w 1939"/>
                  <a:gd name="T9" fmla="*/ 469 h 3746"/>
                  <a:gd name="T10" fmla="*/ 254 w 1939"/>
                  <a:gd name="T11" fmla="*/ 351 h 3746"/>
                  <a:gd name="T12" fmla="*/ 243 w 1939"/>
                  <a:gd name="T13" fmla="*/ 343 h 3746"/>
                  <a:gd name="T14" fmla="*/ 236 w 1939"/>
                  <a:gd name="T15" fmla="*/ 322 h 3746"/>
                  <a:gd name="T16" fmla="*/ 215 w 1939"/>
                  <a:gd name="T17" fmla="*/ 299 h 3746"/>
                  <a:gd name="T18" fmla="*/ 209 w 1939"/>
                  <a:gd name="T19" fmla="*/ 283 h 3746"/>
                  <a:gd name="T20" fmla="*/ 200 w 1939"/>
                  <a:gd name="T21" fmla="*/ 258 h 3746"/>
                  <a:gd name="T22" fmla="*/ 168 w 1939"/>
                  <a:gd name="T23" fmla="*/ 240 h 3746"/>
                  <a:gd name="T24" fmla="*/ 106 w 1939"/>
                  <a:gd name="T25" fmla="*/ 208 h 3746"/>
                  <a:gd name="T26" fmla="*/ 80 w 1939"/>
                  <a:gd name="T27" fmla="*/ 169 h 3746"/>
                  <a:gd name="T28" fmla="*/ 57 w 1939"/>
                  <a:gd name="T29" fmla="*/ 149 h 3746"/>
                  <a:gd name="T30" fmla="*/ 24 w 1939"/>
                  <a:gd name="T31" fmla="*/ 136 h 3746"/>
                  <a:gd name="T32" fmla="*/ 1 w 1939"/>
                  <a:gd name="T33" fmla="*/ 117 h 3746"/>
                  <a:gd name="T34" fmla="*/ 1 w 1939"/>
                  <a:gd name="T35" fmla="*/ 107 h 3746"/>
                  <a:gd name="T36" fmla="*/ 12 w 1939"/>
                  <a:gd name="T37" fmla="*/ 96 h 3746"/>
                  <a:gd name="T38" fmla="*/ 47 w 1939"/>
                  <a:gd name="T39" fmla="*/ 94 h 3746"/>
                  <a:gd name="T40" fmla="*/ 88 w 1939"/>
                  <a:gd name="T41" fmla="*/ 105 h 3746"/>
                  <a:gd name="T42" fmla="*/ 118 w 1939"/>
                  <a:gd name="T43" fmla="*/ 126 h 3746"/>
                  <a:gd name="T44" fmla="*/ 122 w 1939"/>
                  <a:gd name="T45" fmla="*/ 97 h 3746"/>
                  <a:gd name="T46" fmla="*/ 87 w 1939"/>
                  <a:gd name="T47" fmla="*/ 49 h 3746"/>
                  <a:gd name="T48" fmla="*/ 72 w 1939"/>
                  <a:gd name="T49" fmla="*/ 37 h 3746"/>
                  <a:gd name="T50" fmla="*/ 71 w 1939"/>
                  <a:gd name="T51" fmla="*/ 25 h 3746"/>
                  <a:gd name="T52" fmla="*/ 81 w 1939"/>
                  <a:gd name="T53" fmla="*/ 16 h 3746"/>
                  <a:gd name="T54" fmla="*/ 112 w 1939"/>
                  <a:gd name="T55" fmla="*/ 14 h 3746"/>
                  <a:gd name="T56" fmla="*/ 136 w 1939"/>
                  <a:gd name="T57" fmla="*/ 22 h 3746"/>
                  <a:gd name="T58" fmla="*/ 145 w 1939"/>
                  <a:gd name="T59" fmla="*/ 7 h 3746"/>
                  <a:gd name="T60" fmla="*/ 165 w 1939"/>
                  <a:gd name="T61" fmla="*/ 1 h 3746"/>
                  <a:gd name="T62" fmla="*/ 181 w 1939"/>
                  <a:gd name="T63" fmla="*/ 6 h 3746"/>
                  <a:gd name="T64" fmla="*/ 197 w 1939"/>
                  <a:gd name="T65" fmla="*/ 3 h 3746"/>
                  <a:gd name="T66" fmla="*/ 219 w 1939"/>
                  <a:gd name="T67" fmla="*/ 1 h 3746"/>
                  <a:gd name="T68" fmla="*/ 237 w 1939"/>
                  <a:gd name="T69" fmla="*/ 18 h 3746"/>
                  <a:gd name="T70" fmla="*/ 245 w 1939"/>
                  <a:gd name="T71" fmla="*/ 38 h 3746"/>
                  <a:gd name="T72" fmla="*/ 269 w 1939"/>
                  <a:gd name="T73" fmla="*/ 36 h 3746"/>
                  <a:gd name="T74" fmla="*/ 288 w 1939"/>
                  <a:gd name="T75" fmla="*/ 50 h 3746"/>
                  <a:gd name="T76" fmla="*/ 321 w 1939"/>
                  <a:gd name="T77" fmla="*/ 102 h 3746"/>
                  <a:gd name="T78" fmla="*/ 338 w 1939"/>
                  <a:gd name="T79" fmla="*/ 161 h 3746"/>
                  <a:gd name="T80" fmla="*/ 341 w 1939"/>
                  <a:gd name="T81" fmla="*/ 189 h 3746"/>
                  <a:gd name="T82" fmla="*/ 355 w 1939"/>
                  <a:gd name="T83" fmla="*/ 211 h 3746"/>
                  <a:gd name="T84" fmla="*/ 359 w 1939"/>
                  <a:gd name="T85" fmla="*/ 237 h 3746"/>
                  <a:gd name="T86" fmla="*/ 366 w 1939"/>
                  <a:gd name="T87" fmla="*/ 253 h 3746"/>
                  <a:gd name="T88" fmla="*/ 367 w 1939"/>
                  <a:gd name="T89" fmla="*/ 268 h 3746"/>
                  <a:gd name="T90" fmla="*/ 374 w 1939"/>
                  <a:gd name="T91" fmla="*/ 279 h 3746"/>
                  <a:gd name="T92" fmla="*/ 378 w 1939"/>
                  <a:gd name="T93" fmla="*/ 291 h 3746"/>
                  <a:gd name="T94" fmla="*/ 400 w 1939"/>
                  <a:gd name="T95" fmla="*/ 335 h 3746"/>
                  <a:gd name="T96" fmla="*/ 434 w 1939"/>
                  <a:gd name="T97" fmla="*/ 407 h 3746"/>
                  <a:gd name="T98" fmla="*/ 467 w 1939"/>
                  <a:gd name="T99" fmla="*/ 503 h 3746"/>
                  <a:gd name="T100" fmla="*/ 480 w 1939"/>
                  <a:gd name="T101" fmla="*/ 574 h 3746"/>
                  <a:gd name="T102" fmla="*/ 485 w 1939"/>
                  <a:gd name="T103" fmla="*/ 633 h 3746"/>
                  <a:gd name="T104" fmla="*/ 482 w 1939"/>
                  <a:gd name="T105" fmla="*/ 662 h 3746"/>
                  <a:gd name="T106" fmla="*/ 463 w 1939"/>
                  <a:gd name="T107" fmla="*/ 687 h 3746"/>
                  <a:gd name="T108" fmla="*/ 443 w 1939"/>
                  <a:gd name="T109" fmla="*/ 729 h 3746"/>
                  <a:gd name="T110" fmla="*/ 433 w 1939"/>
                  <a:gd name="T111" fmla="*/ 783 h 3746"/>
                  <a:gd name="T112" fmla="*/ 381 w 1939"/>
                  <a:gd name="T113" fmla="*/ 903 h 3746"/>
                  <a:gd name="T114" fmla="*/ 355 w 1939"/>
                  <a:gd name="T115" fmla="*/ 928 h 3746"/>
                  <a:gd name="T116" fmla="*/ 322 w 1939"/>
                  <a:gd name="T117" fmla="*/ 937 h 3746"/>
                  <a:gd name="T118" fmla="*/ 302 w 1939"/>
                  <a:gd name="T119" fmla="*/ 932 h 3746"/>
                  <a:gd name="T120" fmla="*/ 278 w 1939"/>
                  <a:gd name="T121" fmla="*/ 902 h 3746"/>
                  <a:gd name="T122" fmla="*/ 255 w 1939"/>
                  <a:gd name="T123" fmla="*/ 841 h 3746"/>
                  <a:gd name="T124" fmla="*/ 236 w 1939"/>
                  <a:gd name="T125" fmla="*/ 759 h 37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39"/>
                  <a:gd name="T190" fmla="*/ 0 h 3746"/>
                  <a:gd name="T191" fmla="*/ 1939 w 1939"/>
                  <a:gd name="T192" fmla="*/ 3746 h 37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39" h="3746">
                    <a:moveTo>
                      <a:pt x="877" y="2811"/>
                    </a:moveTo>
                    <a:lnTo>
                      <a:pt x="895" y="2780"/>
                    </a:lnTo>
                    <a:lnTo>
                      <a:pt x="916" y="2748"/>
                    </a:lnTo>
                    <a:lnTo>
                      <a:pt x="939" y="2716"/>
                    </a:lnTo>
                    <a:lnTo>
                      <a:pt x="964" y="2684"/>
                    </a:lnTo>
                    <a:lnTo>
                      <a:pt x="989" y="2655"/>
                    </a:lnTo>
                    <a:lnTo>
                      <a:pt x="1013" y="2628"/>
                    </a:lnTo>
                    <a:lnTo>
                      <a:pt x="1026" y="2617"/>
                    </a:lnTo>
                    <a:lnTo>
                      <a:pt x="1038" y="2605"/>
                    </a:lnTo>
                    <a:lnTo>
                      <a:pt x="1051" y="2596"/>
                    </a:lnTo>
                    <a:lnTo>
                      <a:pt x="1062" y="2586"/>
                    </a:lnTo>
                    <a:lnTo>
                      <a:pt x="1076" y="2577"/>
                    </a:lnTo>
                    <a:lnTo>
                      <a:pt x="1089" y="2566"/>
                    </a:lnTo>
                    <a:lnTo>
                      <a:pt x="1102" y="2555"/>
                    </a:lnTo>
                    <a:lnTo>
                      <a:pt x="1113" y="2543"/>
                    </a:lnTo>
                    <a:lnTo>
                      <a:pt x="1125" y="2531"/>
                    </a:lnTo>
                    <a:lnTo>
                      <a:pt x="1134" y="2520"/>
                    </a:lnTo>
                    <a:lnTo>
                      <a:pt x="1143" y="2508"/>
                    </a:lnTo>
                    <a:lnTo>
                      <a:pt x="1152" y="2496"/>
                    </a:lnTo>
                    <a:lnTo>
                      <a:pt x="1164" y="2474"/>
                    </a:lnTo>
                    <a:lnTo>
                      <a:pt x="1175" y="2453"/>
                    </a:lnTo>
                    <a:lnTo>
                      <a:pt x="1182" y="2436"/>
                    </a:lnTo>
                    <a:lnTo>
                      <a:pt x="1186" y="2422"/>
                    </a:lnTo>
                    <a:lnTo>
                      <a:pt x="1184" y="2412"/>
                    </a:lnTo>
                    <a:lnTo>
                      <a:pt x="1181" y="2396"/>
                    </a:lnTo>
                    <a:lnTo>
                      <a:pt x="1176" y="2375"/>
                    </a:lnTo>
                    <a:lnTo>
                      <a:pt x="1169" y="2349"/>
                    </a:lnTo>
                    <a:lnTo>
                      <a:pt x="1152" y="2287"/>
                    </a:lnTo>
                    <a:lnTo>
                      <a:pt x="1130" y="2211"/>
                    </a:lnTo>
                    <a:lnTo>
                      <a:pt x="1108" y="2127"/>
                    </a:lnTo>
                    <a:lnTo>
                      <a:pt x="1087" y="2039"/>
                    </a:lnTo>
                    <a:lnTo>
                      <a:pt x="1076" y="1996"/>
                    </a:lnTo>
                    <a:lnTo>
                      <a:pt x="1068" y="1954"/>
                    </a:lnTo>
                    <a:lnTo>
                      <a:pt x="1061" y="1913"/>
                    </a:lnTo>
                    <a:lnTo>
                      <a:pt x="1057" y="1875"/>
                    </a:lnTo>
                    <a:lnTo>
                      <a:pt x="1048" y="1797"/>
                    </a:lnTo>
                    <a:lnTo>
                      <a:pt x="1040" y="1715"/>
                    </a:lnTo>
                    <a:lnTo>
                      <a:pt x="1033" y="1634"/>
                    </a:lnTo>
                    <a:lnTo>
                      <a:pt x="1027" y="1558"/>
                    </a:lnTo>
                    <a:lnTo>
                      <a:pt x="1023" y="1490"/>
                    </a:lnTo>
                    <a:lnTo>
                      <a:pt x="1019" y="1437"/>
                    </a:lnTo>
                    <a:lnTo>
                      <a:pt x="1015" y="1402"/>
                    </a:lnTo>
                    <a:lnTo>
                      <a:pt x="1015" y="1389"/>
                    </a:lnTo>
                    <a:lnTo>
                      <a:pt x="1008" y="1389"/>
                    </a:lnTo>
                    <a:lnTo>
                      <a:pt x="992" y="1384"/>
                    </a:lnTo>
                    <a:lnTo>
                      <a:pt x="987" y="1382"/>
                    </a:lnTo>
                    <a:lnTo>
                      <a:pt x="981" y="1378"/>
                    </a:lnTo>
                    <a:lnTo>
                      <a:pt x="977" y="1375"/>
                    </a:lnTo>
                    <a:lnTo>
                      <a:pt x="973" y="1370"/>
                    </a:lnTo>
                    <a:lnTo>
                      <a:pt x="969" y="1365"/>
                    </a:lnTo>
                    <a:lnTo>
                      <a:pt x="965" y="1358"/>
                    </a:lnTo>
                    <a:lnTo>
                      <a:pt x="962" y="1351"/>
                    </a:lnTo>
                    <a:lnTo>
                      <a:pt x="959" y="1343"/>
                    </a:lnTo>
                    <a:lnTo>
                      <a:pt x="953" y="1315"/>
                    </a:lnTo>
                    <a:lnTo>
                      <a:pt x="947" y="1295"/>
                    </a:lnTo>
                    <a:lnTo>
                      <a:pt x="943" y="1287"/>
                    </a:lnTo>
                    <a:lnTo>
                      <a:pt x="936" y="1278"/>
                    </a:lnTo>
                    <a:lnTo>
                      <a:pt x="926" y="1267"/>
                    </a:lnTo>
                    <a:lnTo>
                      <a:pt x="913" y="1255"/>
                    </a:lnTo>
                    <a:lnTo>
                      <a:pt x="899" y="1241"/>
                    </a:lnTo>
                    <a:lnTo>
                      <a:pt x="885" y="1227"/>
                    </a:lnTo>
                    <a:lnTo>
                      <a:pt x="872" y="1213"/>
                    </a:lnTo>
                    <a:lnTo>
                      <a:pt x="861" y="1197"/>
                    </a:lnTo>
                    <a:lnTo>
                      <a:pt x="855" y="1189"/>
                    </a:lnTo>
                    <a:lnTo>
                      <a:pt x="850" y="1181"/>
                    </a:lnTo>
                    <a:lnTo>
                      <a:pt x="847" y="1173"/>
                    </a:lnTo>
                    <a:lnTo>
                      <a:pt x="843" y="1164"/>
                    </a:lnTo>
                    <a:lnTo>
                      <a:pt x="840" y="1154"/>
                    </a:lnTo>
                    <a:lnTo>
                      <a:pt x="837" y="1144"/>
                    </a:lnTo>
                    <a:lnTo>
                      <a:pt x="835" y="1133"/>
                    </a:lnTo>
                    <a:lnTo>
                      <a:pt x="834" y="1123"/>
                    </a:lnTo>
                    <a:lnTo>
                      <a:pt x="831" y="1101"/>
                    </a:lnTo>
                    <a:lnTo>
                      <a:pt x="827" y="1082"/>
                    </a:lnTo>
                    <a:lnTo>
                      <a:pt x="822" y="1066"/>
                    </a:lnTo>
                    <a:lnTo>
                      <a:pt x="815" y="1052"/>
                    </a:lnTo>
                    <a:lnTo>
                      <a:pt x="807" y="1040"/>
                    </a:lnTo>
                    <a:lnTo>
                      <a:pt x="798" y="1030"/>
                    </a:lnTo>
                    <a:lnTo>
                      <a:pt x="789" y="1019"/>
                    </a:lnTo>
                    <a:lnTo>
                      <a:pt x="780" y="1010"/>
                    </a:lnTo>
                    <a:lnTo>
                      <a:pt x="773" y="1004"/>
                    </a:lnTo>
                    <a:lnTo>
                      <a:pt x="760" y="998"/>
                    </a:lnTo>
                    <a:lnTo>
                      <a:pt x="743" y="990"/>
                    </a:lnTo>
                    <a:lnTo>
                      <a:pt x="722" y="981"/>
                    </a:lnTo>
                    <a:lnTo>
                      <a:pt x="673" y="958"/>
                    </a:lnTo>
                    <a:lnTo>
                      <a:pt x="617" y="934"/>
                    </a:lnTo>
                    <a:lnTo>
                      <a:pt x="558" y="908"/>
                    </a:lnTo>
                    <a:lnTo>
                      <a:pt x="503" y="881"/>
                    </a:lnTo>
                    <a:lnTo>
                      <a:pt x="478" y="869"/>
                    </a:lnTo>
                    <a:lnTo>
                      <a:pt x="456" y="855"/>
                    </a:lnTo>
                    <a:lnTo>
                      <a:pt x="437" y="842"/>
                    </a:lnTo>
                    <a:lnTo>
                      <a:pt x="423" y="830"/>
                    </a:lnTo>
                    <a:lnTo>
                      <a:pt x="411" y="817"/>
                    </a:lnTo>
                    <a:lnTo>
                      <a:pt x="400" y="803"/>
                    </a:lnTo>
                    <a:lnTo>
                      <a:pt x="389" y="787"/>
                    </a:lnTo>
                    <a:lnTo>
                      <a:pt x="378" y="770"/>
                    </a:lnTo>
                    <a:lnTo>
                      <a:pt x="356" y="733"/>
                    </a:lnTo>
                    <a:lnTo>
                      <a:pt x="333" y="695"/>
                    </a:lnTo>
                    <a:lnTo>
                      <a:pt x="319" y="676"/>
                    </a:lnTo>
                    <a:lnTo>
                      <a:pt x="303" y="658"/>
                    </a:lnTo>
                    <a:lnTo>
                      <a:pt x="287" y="640"/>
                    </a:lnTo>
                    <a:lnTo>
                      <a:pt x="269" y="624"/>
                    </a:lnTo>
                    <a:lnTo>
                      <a:pt x="260" y="616"/>
                    </a:lnTo>
                    <a:lnTo>
                      <a:pt x="249" y="609"/>
                    </a:lnTo>
                    <a:lnTo>
                      <a:pt x="238" y="600"/>
                    </a:lnTo>
                    <a:lnTo>
                      <a:pt x="227" y="595"/>
                    </a:lnTo>
                    <a:lnTo>
                      <a:pt x="214" y="589"/>
                    </a:lnTo>
                    <a:lnTo>
                      <a:pt x="201" y="583"/>
                    </a:lnTo>
                    <a:lnTo>
                      <a:pt x="188" y="577"/>
                    </a:lnTo>
                    <a:lnTo>
                      <a:pt x="174" y="573"/>
                    </a:lnTo>
                    <a:lnTo>
                      <a:pt x="146" y="564"/>
                    </a:lnTo>
                    <a:lnTo>
                      <a:pt x="120" y="555"/>
                    </a:lnTo>
                    <a:lnTo>
                      <a:pt x="97" y="545"/>
                    </a:lnTo>
                    <a:lnTo>
                      <a:pt x="77" y="534"/>
                    </a:lnTo>
                    <a:lnTo>
                      <a:pt x="58" y="524"/>
                    </a:lnTo>
                    <a:lnTo>
                      <a:pt x="43" y="513"/>
                    </a:lnTo>
                    <a:lnTo>
                      <a:pt x="29" y="501"/>
                    </a:lnTo>
                    <a:lnTo>
                      <a:pt x="18" y="490"/>
                    </a:lnTo>
                    <a:lnTo>
                      <a:pt x="10" y="478"/>
                    </a:lnTo>
                    <a:lnTo>
                      <a:pt x="4" y="466"/>
                    </a:lnTo>
                    <a:lnTo>
                      <a:pt x="2" y="461"/>
                    </a:lnTo>
                    <a:lnTo>
                      <a:pt x="1" y="455"/>
                    </a:lnTo>
                    <a:lnTo>
                      <a:pt x="0" y="449"/>
                    </a:lnTo>
                    <a:lnTo>
                      <a:pt x="0" y="443"/>
                    </a:lnTo>
                    <a:lnTo>
                      <a:pt x="1" y="437"/>
                    </a:lnTo>
                    <a:lnTo>
                      <a:pt x="2" y="431"/>
                    </a:lnTo>
                    <a:lnTo>
                      <a:pt x="3" y="427"/>
                    </a:lnTo>
                    <a:lnTo>
                      <a:pt x="5" y="421"/>
                    </a:lnTo>
                    <a:lnTo>
                      <a:pt x="12" y="409"/>
                    </a:lnTo>
                    <a:lnTo>
                      <a:pt x="22" y="399"/>
                    </a:lnTo>
                    <a:lnTo>
                      <a:pt x="27" y="394"/>
                    </a:lnTo>
                    <a:lnTo>
                      <a:pt x="32" y="389"/>
                    </a:lnTo>
                    <a:lnTo>
                      <a:pt x="39" y="386"/>
                    </a:lnTo>
                    <a:lnTo>
                      <a:pt x="47" y="382"/>
                    </a:lnTo>
                    <a:lnTo>
                      <a:pt x="61" y="377"/>
                    </a:lnTo>
                    <a:lnTo>
                      <a:pt x="77" y="373"/>
                    </a:lnTo>
                    <a:lnTo>
                      <a:pt x="93" y="371"/>
                    </a:lnTo>
                    <a:lnTo>
                      <a:pt x="112" y="370"/>
                    </a:lnTo>
                    <a:lnTo>
                      <a:pt x="131" y="371"/>
                    </a:lnTo>
                    <a:lnTo>
                      <a:pt x="150" y="371"/>
                    </a:lnTo>
                    <a:lnTo>
                      <a:pt x="188" y="375"/>
                    </a:lnTo>
                    <a:lnTo>
                      <a:pt x="226" y="382"/>
                    </a:lnTo>
                    <a:lnTo>
                      <a:pt x="262" y="389"/>
                    </a:lnTo>
                    <a:lnTo>
                      <a:pt x="293" y="395"/>
                    </a:lnTo>
                    <a:lnTo>
                      <a:pt x="307" y="400"/>
                    </a:lnTo>
                    <a:lnTo>
                      <a:pt x="322" y="406"/>
                    </a:lnTo>
                    <a:lnTo>
                      <a:pt x="337" y="413"/>
                    </a:lnTo>
                    <a:lnTo>
                      <a:pt x="353" y="421"/>
                    </a:lnTo>
                    <a:lnTo>
                      <a:pt x="367" y="431"/>
                    </a:lnTo>
                    <a:lnTo>
                      <a:pt x="382" y="442"/>
                    </a:lnTo>
                    <a:lnTo>
                      <a:pt x="396" y="452"/>
                    </a:lnTo>
                    <a:lnTo>
                      <a:pt x="409" y="464"/>
                    </a:lnTo>
                    <a:lnTo>
                      <a:pt x="451" y="504"/>
                    </a:lnTo>
                    <a:lnTo>
                      <a:pt x="468" y="521"/>
                    </a:lnTo>
                    <a:lnTo>
                      <a:pt x="472" y="505"/>
                    </a:lnTo>
                    <a:lnTo>
                      <a:pt x="483" y="464"/>
                    </a:lnTo>
                    <a:lnTo>
                      <a:pt x="488" y="442"/>
                    </a:lnTo>
                    <a:lnTo>
                      <a:pt x="490" y="420"/>
                    </a:lnTo>
                    <a:lnTo>
                      <a:pt x="490" y="409"/>
                    </a:lnTo>
                    <a:lnTo>
                      <a:pt x="490" y="401"/>
                    </a:lnTo>
                    <a:lnTo>
                      <a:pt x="489" y="393"/>
                    </a:lnTo>
                    <a:lnTo>
                      <a:pt x="488" y="387"/>
                    </a:lnTo>
                    <a:lnTo>
                      <a:pt x="478" y="371"/>
                    </a:lnTo>
                    <a:lnTo>
                      <a:pt x="462" y="344"/>
                    </a:lnTo>
                    <a:lnTo>
                      <a:pt x="439" y="311"/>
                    </a:lnTo>
                    <a:lnTo>
                      <a:pt x="415" y="276"/>
                    </a:lnTo>
                    <a:lnTo>
                      <a:pt x="388" y="240"/>
                    </a:lnTo>
                    <a:lnTo>
                      <a:pt x="362" y="209"/>
                    </a:lnTo>
                    <a:lnTo>
                      <a:pt x="349" y="195"/>
                    </a:lnTo>
                    <a:lnTo>
                      <a:pt x="337" y="183"/>
                    </a:lnTo>
                    <a:lnTo>
                      <a:pt x="327" y="175"/>
                    </a:lnTo>
                    <a:lnTo>
                      <a:pt x="316" y="169"/>
                    </a:lnTo>
                    <a:lnTo>
                      <a:pt x="308" y="164"/>
                    </a:lnTo>
                    <a:lnTo>
                      <a:pt x="301" y="159"/>
                    </a:lnTo>
                    <a:lnTo>
                      <a:pt x="294" y="153"/>
                    </a:lnTo>
                    <a:lnTo>
                      <a:pt x="289" y="147"/>
                    </a:lnTo>
                    <a:lnTo>
                      <a:pt x="285" y="140"/>
                    </a:lnTo>
                    <a:lnTo>
                      <a:pt x="282" y="133"/>
                    </a:lnTo>
                    <a:lnTo>
                      <a:pt x="280" y="126"/>
                    </a:lnTo>
                    <a:lnTo>
                      <a:pt x="279" y="119"/>
                    </a:lnTo>
                    <a:lnTo>
                      <a:pt x="279" y="112"/>
                    </a:lnTo>
                    <a:lnTo>
                      <a:pt x="280" y="105"/>
                    </a:lnTo>
                    <a:lnTo>
                      <a:pt x="282" y="98"/>
                    </a:lnTo>
                    <a:lnTo>
                      <a:pt x="286" y="91"/>
                    </a:lnTo>
                    <a:lnTo>
                      <a:pt x="289" y="85"/>
                    </a:lnTo>
                    <a:lnTo>
                      <a:pt x="295" y="79"/>
                    </a:lnTo>
                    <a:lnTo>
                      <a:pt x="301" y="73"/>
                    </a:lnTo>
                    <a:lnTo>
                      <a:pt x="308" y="70"/>
                    </a:lnTo>
                    <a:lnTo>
                      <a:pt x="315" y="65"/>
                    </a:lnTo>
                    <a:lnTo>
                      <a:pt x="323" y="63"/>
                    </a:lnTo>
                    <a:lnTo>
                      <a:pt x="333" y="59"/>
                    </a:lnTo>
                    <a:lnTo>
                      <a:pt x="342" y="57"/>
                    </a:lnTo>
                    <a:lnTo>
                      <a:pt x="362" y="54"/>
                    </a:lnTo>
                    <a:lnTo>
                      <a:pt x="383" y="51"/>
                    </a:lnTo>
                    <a:lnTo>
                      <a:pt x="405" y="51"/>
                    </a:lnTo>
                    <a:lnTo>
                      <a:pt x="427" y="52"/>
                    </a:lnTo>
                    <a:lnTo>
                      <a:pt x="447" y="55"/>
                    </a:lnTo>
                    <a:lnTo>
                      <a:pt x="465" y="58"/>
                    </a:lnTo>
                    <a:lnTo>
                      <a:pt x="483" y="63"/>
                    </a:lnTo>
                    <a:lnTo>
                      <a:pt x="498" y="68"/>
                    </a:lnTo>
                    <a:lnTo>
                      <a:pt x="511" y="72"/>
                    </a:lnTo>
                    <a:lnTo>
                      <a:pt x="522" y="77"/>
                    </a:lnTo>
                    <a:lnTo>
                      <a:pt x="537" y="84"/>
                    </a:lnTo>
                    <a:lnTo>
                      <a:pt x="543" y="87"/>
                    </a:lnTo>
                    <a:lnTo>
                      <a:pt x="544" y="84"/>
                    </a:lnTo>
                    <a:lnTo>
                      <a:pt x="546" y="75"/>
                    </a:lnTo>
                    <a:lnTo>
                      <a:pt x="552" y="63"/>
                    </a:lnTo>
                    <a:lnTo>
                      <a:pt x="560" y="48"/>
                    </a:lnTo>
                    <a:lnTo>
                      <a:pt x="566" y="41"/>
                    </a:lnTo>
                    <a:lnTo>
                      <a:pt x="572" y="34"/>
                    </a:lnTo>
                    <a:lnTo>
                      <a:pt x="580" y="27"/>
                    </a:lnTo>
                    <a:lnTo>
                      <a:pt x="588" y="20"/>
                    </a:lnTo>
                    <a:lnTo>
                      <a:pt x="598" y="15"/>
                    </a:lnTo>
                    <a:lnTo>
                      <a:pt x="608" y="10"/>
                    </a:lnTo>
                    <a:lnTo>
                      <a:pt x="621" y="7"/>
                    </a:lnTo>
                    <a:lnTo>
                      <a:pt x="634" y="5"/>
                    </a:lnTo>
                    <a:lnTo>
                      <a:pt x="648" y="5"/>
                    </a:lnTo>
                    <a:lnTo>
                      <a:pt x="660" y="5"/>
                    </a:lnTo>
                    <a:lnTo>
                      <a:pt x="672" y="6"/>
                    </a:lnTo>
                    <a:lnTo>
                      <a:pt x="681" y="7"/>
                    </a:lnTo>
                    <a:lnTo>
                      <a:pt x="691" y="9"/>
                    </a:lnTo>
                    <a:lnTo>
                      <a:pt x="699" y="12"/>
                    </a:lnTo>
                    <a:lnTo>
                      <a:pt x="706" y="15"/>
                    </a:lnTo>
                    <a:lnTo>
                      <a:pt x="712" y="19"/>
                    </a:lnTo>
                    <a:lnTo>
                      <a:pt x="722" y="24"/>
                    </a:lnTo>
                    <a:lnTo>
                      <a:pt x="728" y="30"/>
                    </a:lnTo>
                    <a:lnTo>
                      <a:pt x="733" y="35"/>
                    </a:lnTo>
                    <a:lnTo>
                      <a:pt x="734" y="36"/>
                    </a:lnTo>
                    <a:lnTo>
                      <a:pt x="737" y="34"/>
                    </a:lnTo>
                    <a:lnTo>
                      <a:pt x="748" y="28"/>
                    </a:lnTo>
                    <a:lnTo>
                      <a:pt x="764" y="19"/>
                    </a:lnTo>
                    <a:lnTo>
                      <a:pt x="786" y="10"/>
                    </a:lnTo>
                    <a:lnTo>
                      <a:pt x="797" y="7"/>
                    </a:lnTo>
                    <a:lnTo>
                      <a:pt x="810" y="3"/>
                    </a:lnTo>
                    <a:lnTo>
                      <a:pt x="823" y="1"/>
                    </a:lnTo>
                    <a:lnTo>
                      <a:pt x="836" y="0"/>
                    </a:lnTo>
                    <a:lnTo>
                      <a:pt x="850" y="0"/>
                    </a:lnTo>
                    <a:lnTo>
                      <a:pt x="863" y="2"/>
                    </a:lnTo>
                    <a:lnTo>
                      <a:pt x="877" y="5"/>
                    </a:lnTo>
                    <a:lnTo>
                      <a:pt x="891" y="10"/>
                    </a:lnTo>
                    <a:lnTo>
                      <a:pt x="903" y="17"/>
                    </a:lnTo>
                    <a:lnTo>
                      <a:pt x="915" y="27"/>
                    </a:lnTo>
                    <a:lnTo>
                      <a:pt x="925" y="36"/>
                    </a:lnTo>
                    <a:lnTo>
                      <a:pt x="933" y="47"/>
                    </a:lnTo>
                    <a:lnTo>
                      <a:pt x="942" y="58"/>
                    </a:lnTo>
                    <a:lnTo>
                      <a:pt x="949" y="70"/>
                    </a:lnTo>
                    <a:lnTo>
                      <a:pt x="956" y="83"/>
                    </a:lnTo>
                    <a:lnTo>
                      <a:pt x="960" y="94"/>
                    </a:lnTo>
                    <a:lnTo>
                      <a:pt x="969" y="117"/>
                    </a:lnTo>
                    <a:lnTo>
                      <a:pt x="974" y="135"/>
                    </a:lnTo>
                    <a:lnTo>
                      <a:pt x="977" y="148"/>
                    </a:lnTo>
                    <a:lnTo>
                      <a:pt x="978" y="153"/>
                    </a:lnTo>
                    <a:lnTo>
                      <a:pt x="981" y="152"/>
                    </a:lnTo>
                    <a:lnTo>
                      <a:pt x="993" y="148"/>
                    </a:lnTo>
                    <a:lnTo>
                      <a:pt x="1010" y="145"/>
                    </a:lnTo>
                    <a:lnTo>
                      <a:pt x="1030" y="142"/>
                    </a:lnTo>
                    <a:lnTo>
                      <a:pt x="1040" y="141"/>
                    </a:lnTo>
                    <a:lnTo>
                      <a:pt x="1052" y="141"/>
                    </a:lnTo>
                    <a:lnTo>
                      <a:pt x="1064" y="141"/>
                    </a:lnTo>
                    <a:lnTo>
                      <a:pt x="1075" y="143"/>
                    </a:lnTo>
                    <a:lnTo>
                      <a:pt x="1086" y="146"/>
                    </a:lnTo>
                    <a:lnTo>
                      <a:pt x="1098" y="150"/>
                    </a:lnTo>
                    <a:lnTo>
                      <a:pt x="1107" y="155"/>
                    </a:lnTo>
                    <a:lnTo>
                      <a:pt x="1116" y="162"/>
                    </a:lnTo>
                    <a:lnTo>
                      <a:pt x="1126" y="173"/>
                    </a:lnTo>
                    <a:lnTo>
                      <a:pt x="1137" y="184"/>
                    </a:lnTo>
                    <a:lnTo>
                      <a:pt x="1150" y="199"/>
                    </a:lnTo>
                    <a:lnTo>
                      <a:pt x="1163" y="217"/>
                    </a:lnTo>
                    <a:lnTo>
                      <a:pt x="1193" y="257"/>
                    </a:lnTo>
                    <a:lnTo>
                      <a:pt x="1224" y="303"/>
                    </a:lnTo>
                    <a:lnTo>
                      <a:pt x="1240" y="329"/>
                    </a:lnTo>
                    <a:lnTo>
                      <a:pt x="1255" y="354"/>
                    </a:lnTo>
                    <a:lnTo>
                      <a:pt x="1270" y="381"/>
                    </a:lnTo>
                    <a:lnTo>
                      <a:pt x="1284" y="408"/>
                    </a:lnTo>
                    <a:lnTo>
                      <a:pt x="1297" y="435"/>
                    </a:lnTo>
                    <a:lnTo>
                      <a:pt x="1308" y="463"/>
                    </a:lnTo>
                    <a:lnTo>
                      <a:pt x="1318" y="489"/>
                    </a:lnTo>
                    <a:lnTo>
                      <a:pt x="1326" y="515"/>
                    </a:lnTo>
                    <a:lnTo>
                      <a:pt x="1339" y="563"/>
                    </a:lnTo>
                    <a:lnTo>
                      <a:pt x="1347" y="606"/>
                    </a:lnTo>
                    <a:lnTo>
                      <a:pt x="1353" y="644"/>
                    </a:lnTo>
                    <a:lnTo>
                      <a:pt x="1357" y="674"/>
                    </a:lnTo>
                    <a:lnTo>
                      <a:pt x="1358" y="697"/>
                    </a:lnTo>
                    <a:lnTo>
                      <a:pt x="1358" y="715"/>
                    </a:lnTo>
                    <a:lnTo>
                      <a:pt x="1358" y="725"/>
                    </a:lnTo>
                    <a:lnTo>
                      <a:pt x="1357" y="729"/>
                    </a:lnTo>
                    <a:lnTo>
                      <a:pt x="1359" y="736"/>
                    </a:lnTo>
                    <a:lnTo>
                      <a:pt x="1364" y="754"/>
                    </a:lnTo>
                    <a:lnTo>
                      <a:pt x="1370" y="767"/>
                    </a:lnTo>
                    <a:lnTo>
                      <a:pt x="1378" y="781"/>
                    </a:lnTo>
                    <a:lnTo>
                      <a:pt x="1389" y="799"/>
                    </a:lnTo>
                    <a:lnTo>
                      <a:pt x="1401" y="816"/>
                    </a:lnTo>
                    <a:lnTo>
                      <a:pt x="1408" y="826"/>
                    </a:lnTo>
                    <a:lnTo>
                      <a:pt x="1414" y="836"/>
                    </a:lnTo>
                    <a:lnTo>
                      <a:pt x="1420" y="845"/>
                    </a:lnTo>
                    <a:lnTo>
                      <a:pt x="1425" y="856"/>
                    </a:lnTo>
                    <a:lnTo>
                      <a:pt x="1432" y="875"/>
                    </a:lnTo>
                    <a:lnTo>
                      <a:pt x="1435" y="893"/>
                    </a:lnTo>
                    <a:lnTo>
                      <a:pt x="1438" y="911"/>
                    </a:lnTo>
                    <a:lnTo>
                      <a:pt x="1439" y="927"/>
                    </a:lnTo>
                    <a:lnTo>
                      <a:pt x="1438" y="940"/>
                    </a:lnTo>
                    <a:lnTo>
                      <a:pt x="1435" y="949"/>
                    </a:lnTo>
                    <a:lnTo>
                      <a:pt x="1434" y="957"/>
                    </a:lnTo>
                    <a:lnTo>
                      <a:pt x="1435" y="963"/>
                    </a:lnTo>
                    <a:lnTo>
                      <a:pt x="1437" y="969"/>
                    </a:lnTo>
                    <a:lnTo>
                      <a:pt x="1440" y="975"/>
                    </a:lnTo>
                    <a:lnTo>
                      <a:pt x="1450" y="988"/>
                    </a:lnTo>
                    <a:lnTo>
                      <a:pt x="1460" y="1002"/>
                    </a:lnTo>
                    <a:lnTo>
                      <a:pt x="1464" y="1010"/>
                    </a:lnTo>
                    <a:lnTo>
                      <a:pt x="1467" y="1020"/>
                    </a:lnTo>
                    <a:lnTo>
                      <a:pt x="1471" y="1030"/>
                    </a:lnTo>
                    <a:lnTo>
                      <a:pt x="1472" y="1040"/>
                    </a:lnTo>
                    <a:lnTo>
                      <a:pt x="1473" y="1049"/>
                    </a:lnTo>
                    <a:lnTo>
                      <a:pt x="1472" y="1058"/>
                    </a:lnTo>
                    <a:lnTo>
                      <a:pt x="1472" y="1065"/>
                    </a:lnTo>
                    <a:lnTo>
                      <a:pt x="1469" y="1070"/>
                    </a:lnTo>
                    <a:lnTo>
                      <a:pt x="1469" y="1073"/>
                    </a:lnTo>
                    <a:lnTo>
                      <a:pt x="1471" y="1076"/>
                    </a:lnTo>
                    <a:lnTo>
                      <a:pt x="1472" y="1080"/>
                    </a:lnTo>
                    <a:lnTo>
                      <a:pt x="1474" y="1084"/>
                    </a:lnTo>
                    <a:lnTo>
                      <a:pt x="1480" y="1094"/>
                    </a:lnTo>
                    <a:lnTo>
                      <a:pt x="1488" y="1105"/>
                    </a:lnTo>
                    <a:lnTo>
                      <a:pt x="1496" y="1117"/>
                    </a:lnTo>
                    <a:lnTo>
                      <a:pt x="1502" y="1129"/>
                    </a:lnTo>
                    <a:lnTo>
                      <a:pt x="1506" y="1133"/>
                    </a:lnTo>
                    <a:lnTo>
                      <a:pt x="1507" y="1139"/>
                    </a:lnTo>
                    <a:lnTo>
                      <a:pt x="1508" y="1144"/>
                    </a:lnTo>
                    <a:lnTo>
                      <a:pt x="1508" y="1147"/>
                    </a:lnTo>
                    <a:lnTo>
                      <a:pt x="1509" y="1154"/>
                    </a:lnTo>
                    <a:lnTo>
                      <a:pt x="1512" y="1163"/>
                    </a:lnTo>
                    <a:lnTo>
                      <a:pt x="1516" y="1174"/>
                    </a:lnTo>
                    <a:lnTo>
                      <a:pt x="1522" y="1188"/>
                    </a:lnTo>
                    <a:lnTo>
                      <a:pt x="1538" y="1221"/>
                    </a:lnTo>
                    <a:lnTo>
                      <a:pt x="1555" y="1257"/>
                    </a:lnTo>
                    <a:lnTo>
                      <a:pt x="1574" y="1291"/>
                    </a:lnTo>
                    <a:lnTo>
                      <a:pt x="1589" y="1321"/>
                    </a:lnTo>
                    <a:lnTo>
                      <a:pt x="1600" y="1341"/>
                    </a:lnTo>
                    <a:lnTo>
                      <a:pt x="1604" y="1349"/>
                    </a:lnTo>
                    <a:lnTo>
                      <a:pt x="1611" y="1363"/>
                    </a:lnTo>
                    <a:lnTo>
                      <a:pt x="1631" y="1402"/>
                    </a:lnTo>
                    <a:lnTo>
                      <a:pt x="1661" y="1461"/>
                    </a:lnTo>
                    <a:lnTo>
                      <a:pt x="1697" y="1538"/>
                    </a:lnTo>
                    <a:lnTo>
                      <a:pt x="1716" y="1582"/>
                    </a:lnTo>
                    <a:lnTo>
                      <a:pt x="1737" y="1629"/>
                    </a:lnTo>
                    <a:lnTo>
                      <a:pt x="1757" y="1679"/>
                    </a:lnTo>
                    <a:lnTo>
                      <a:pt x="1778" y="1732"/>
                    </a:lnTo>
                    <a:lnTo>
                      <a:pt x="1798" y="1786"/>
                    </a:lnTo>
                    <a:lnTo>
                      <a:pt x="1817" y="1841"/>
                    </a:lnTo>
                    <a:lnTo>
                      <a:pt x="1835" y="1898"/>
                    </a:lnTo>
                    <a:lnTo>
                      <a:pt x="1852" y="1955"/>
                    </a:lnTo>
                    <a:lnTo>
                      <a:pt x="1867" y="2010"/>
                    </a:lnTo>
                    <a:lnTo>
                      <a:pt x="1879" y="2061"/>
                    </a:lnTo>
                    <a:lnTo>
                      <a:pt x="1891" y="2109"/>
                    </a:lnTo>
                    <a:lnTo>
                      <a:pt x="1899" y="2152"/>
                    </a:lnTo>
                    <a:lnTo>
                      <a:pt x="1907" y="2193"/>
                    </a:lnTo>
                    <a:lnTo>
                      <a:pt x="1913" y="2231"/>
                    </a:lnTo>
                    <a:lnTo>
                      <a:pt x="1918" y="2264"/>
                    </a:lnTo>
                    <a:lnTo>
                      <a:pt x="1921" y="2295"/>
                    </a:lnTo>
                    <a:lnTo>
                      <a:pt x="1926" y="2348"/>
                    </a:lnTo>
                    <a:lnTo>
                      <a:pt x="1929" y="2393"/>
                    </a:lnTo>
                    <a:lnTo>
                      <a:pt x="1931" y="2426"/>
                    </a:lnTo>
                    <a:lnTo>
                      <a:pt x="1933" y="2453"/>
                    </a:lnTo>
                    <a:lnTo>
                      <a:pt x="1935" y="2478"/>
                    </a:lnTo>
                    <a:lnTo>
                      <a:pt x="1938" y="2505"/>
                    </a:lnTo>
                    <a:lnTo>
                      <a:pt x="1939" y="2531"/>
                    </a:lnTo>
                    <a:lnTo>
                      <a:pt x="1939" y="2558"/>
                    </a:lnTo>
                    <a:lnTo>
                      <a:pt x="1939" y="2584"/>
                    </a:lnTo>
                    <a:lnTo>
                      <a:pt x="1936" y="2608"/>
                    </a:lnTo>
                    <a:lnTo>
                      <a:pt x="1934" y="2619"/>
                    </a:lnTo>
                    <a:lnTo>
                      <a:pt x="1932" y="2629"/>
                    </a:lnTo>
                    <a:lnTo>
                      <a:pt x="1929" y="2639"/>
                    </a:lnTo>
                    <a:lnTo>
                      <a:pt x="1926" y="2647"/>
                    </a:lnTo>
                    <a:lnTo>
                      <a:pt x="1918" y="2663"/>
                    </a:lnTo>
                    <a:lnTo>
                      <a:pt x="1907" y="2678"/>
                    </a:lnTo>
                    <a:lnTo>
                      <a:pt x="1895" y="2695"/>
                    </a:lnTo>
                    <a:lnTo>
                      <a:pt x="1884" y="2709"/>
                    </a:lnTo>
                    <a:lnTo>
                      <a:pt x="1864" y="2731"/>
                    </a:lnTo>
                    <a:lnTo>
                      <a:pt x="1855" y="2740"/>
                    </a:lnTo>
                    <a:lnTo>
                      <a:pt x="1852" y="2747"/>
                    </a:lnTo>
                    <a:lnTo>
                      <a:pt x="1843" y="2765"/>
                    </a:lnTo>
                    <a:lnTo>
                      <a:pt x="1828" y="2791"/>
                    </a:lnTo>
                    <a:lnTo>
                      <a:pt x="1812" y="2823"/>
                    </a:lnTo>
                    <a:lnTo>
                      <a:pt x="1797" y="2857"/>
                    </a:lnTo>
                    <a:lnTo>
                      <a:pt x="1783" y="2888"/>
                    </a:lnTo>
                    <a:lnTo>
                      <a:pt x="1777" y="2902"/>
                    </a:lnTo>
                    <a:lnTo>
                      <a:pt x="1771" y="2915"/>
                    </a:lnTo>
                    <a:lnTo>
                      <a:pt x="1769" y="2927"/>
                    </a:lnTo>
                    <a:lnTo>
                      <a:pt x="1766" y="2935"/>
                    </a:lnTo>
                    <a:lnTo>
                      <a:pt x="1765" y="2957"/>
                    </a:lnTo>
                    <a:lnTo>
                      <a:pt x="1764" y="2987"/>
                    </a:lnTo>
                    <a:lnTo>
                      <a:pt x="1762" y="3023"/>
                    </a:lnTo>
                    <a:lnTo>
                      <a:pt x="1760" y="3065"/>
                    </a:lnTo>
                    <a:lnTo>
                      <a:pt x="1733" y="3130"/>
                    </a:lnTo>
                    <a:lnTo>
                      <a:pt x="1704" y="3202"/>
                    </a:lnTo>
                    <a:lnTo>
                      <a:pt x="1671" y="3280"/>
                    </a:lnTo>
                    <a:lnTo>
                      <a:pt x="1637" y="3359"/>
                    </a:lnTo>
                    <a:lnTo>
                      <a:pt x="1604" y="3436"/>
                    </a:lnTo>
                    <a:lnTo>
                      <a:pt x="1574" y="3506"/>
                    </a:lnTo>
                    <a:lnTo>
                      <a:pt x="1546" y="3566"/>
                    </a:lnTo>
                    <a:lnTo>
                      <a:pt x="1523" y="3611"/>
                    </a:lnTo>
                    <a:lnTo>
                      <a:pt x="1513" y="3630"/>
                    </a:lnTo>
                    <a:lnTo>
                      <a:pt x="1500" y="3646"/>
                    </a:lnTo>
                    <a:lnTo>
                      <a:pt x="1486" y="3662"/>
                    </a:lnTo>
                    <a:lnTo>
                      <a:pt x="1471" y="3676"/>
                    </a:lnTo>
                    <a:lnTo>
                      <a:pt x="1455" y="3690"/>
                    </a:lnTo>
                    <a:lnTo>
                      <a:pt x="1438" y="3702"/>
                    </a:lnTo>
                    <a:lnTo>
                      <a:pt x="1420" y="3711"/>
                    </a:lnTo>
                    <a:lnTo>
                      <a:pt x="1403" y="3721"/>
                    </a:lnTo>
                    <a:lnTo>
                      <a:pt x="1384" y="3729"/>
                    </a:lnTo>
                    <a:lnTo>
                      <a:pt x="1365" y="3735"/>
                    </a:lnTo>
                    <a:lnTo>
                      <a:pt x="1345" y="3739"/>
                    </a:lnTo>
                    <a:lnTo>
                      <a:pt x="1326" y="3743"/>
                    </a:lnTo>
                    <a:lnTo>
                      <a:pt x="1308" y="3745"/>
                    </a:lnTo>
                    <a:lnTo>
                      <a:pt x="1289" y="3746"/>
                    </a:lnTo>
                    <a:lnTo>
                      <a:pt x="1271" y="3746"/>
                    </a:lnTo>
                    <a:lnTo>
                      <a:pt x="1254" y="3745"/>
                    </a:lnTo>
                    <a:lnTo>
                      <a:pt x="1245" y="3744"/>
                    </a:lnTo>
                    <a:lnTo>
                      <a:pt x="1236" y="3742"/>
                    </a:lnTo>
                    <a:lnTo>
                      <a:pt x="1228" y="3737"/>
                    </a:lnTo>
                    <a:lnTo>
                      <a:pt x="1218" y="3732"/>
                    </a:lnTo>
                    <a:lnTo>
                      <a:pt x="1209" y="3727"/>
                    </a:lnTo>
                    <a:lnTo>
                      <a:pt x="1200" y="3721"/>
                    </a:lnTo>
                    <a:lnTo>
                      <a:pt x="1191" y="3713"/>
                    </a:lnTo>
                    <a:lnTo>
                      <a:pt x="1182" y="3704"/>
                    </a:lnTo>
                    <a:lnTo>
                      <a:pt x="1163" y="3685"/>
                    </a:lnTo>
                    <a:lnTo>
                      <a:pt x="1146" y="3661"/>
                    </a:lnTo>
                    <a:lnTo>
                      <a:pt x="1128" y="3636"/>
                    </a:lnTo>
                    <a:lnTo>
                      <a:pt x="1111" y="3608"/>
                    </a:lnTo>
                    <a:lnTo>
                      <a:pt x="1094" y="3577"/>
                    </a:lnTo>
                    <a:lnTo>
                      <a:pt x="1079" y="3545"/>
                    </a:lnTo>
                    <a:lnTo>
                      <a:pt x="1064" y="3511"/>
                    </a:lnTo>
                    <a:lnTo>
                      <a:pt x="1051" y="3475"/>
                    </a:lnTo>
                    <a:lnTo>
                      <a:pt x="1038" y="3437"/>
                    </a:lnTo>
                    <a:lnTo>
                      <a:pt x="1027" y="3400"/>
                    </a:lnTo>
                    <a:lnTo>
                      <a:pt x="1019" y="3362"/>
                    </a:lnTo>
                    <a:lnTo>
                      <a:pt x="1012" y="3323"/>
                    </a:lnTo>
                    <a:lnTo>
                      <a:pt x="1006" y="3289"/>
                    </a:lnTo>
                    <a:lnTo>
                      <a:pt x="999" y="3254"/>
                    </a:lnTo>
                    <a:lnTo>
                      <a:pt x="992" y="3218"/>
                    </a:lnTo>
                    <a:lnTo>
                      <a:pt x="983" y="3182"/>
                    </a:lnTo>
                    <a:lnTo>
                      <a:pt x="964" y="3106"/>
                    </a:lnTo>
                    <a:lnTo>
                      <a:pt x="944" y="3033"/>
                    </a:lnTo>
                    <a:lnTo>
                      <a:pt x="924" y="2963"/>
                    </a:lnTo>
                    <a:lnTo>
                      <a:pt x="905" y="2901"/>
                    </a:lnTo>
                    <a:lnTo>
                      <a:pt x="889" y="2849"/>
                    </a:lnTo>
                    <a:lnTo>
                      <a:pt x="877" y="2811"/>
                    </a:lnTo>
                    <a:close/>
                  </a:path>
                </a:pathLst>
              </a:custGeom>
              <a:solidFill>
                <a:srgbClr val="969696"/>
              </a:solidFill>
              <a:ln w="9525">
                <a:noFill/>
                <a:round/>
                <a:headEnd/>
                <a:tailEnd/>
              </a:ln>
            </p:spPr>
            <p:txBody>
              <a:bodyPr/>
              <a:lstStyle/>
              <a:p>
                <a:endParaRPr lang="fr-FR"/>
              </a:p>
            </p:txBody>
          </p:sp>
          <p:sp>
            <p:nvSpPr>
              <p:cNvPr id="9296" name="Freeform 536"/>
              <p:cNvSpPr>
                <a:spLocks noChangeAspect="1"/>
              </p:cNvSpPr>
              <p:nvPr/>
            </p:nvSpPr>
            <p:spPr bwMode="auto">
              <a:xfrm>
                <a:off x="6205" y="2703"/>
                <a:ext cx="270" cy="171"/>
              </a:xfrm>
              <a:custGeom>
                <a:avLst/>
                <a:gdLst>
                  <a:gd name="T0" fmla="*/ 20 w 1082"/>
                  <a:gd name="T1" fmla="*/ 84 h 685"/>
                  <a:gd name="T2" fmla="*/ 35 w 1082"/>
                  <a:gd name="T3" fmla="*/ 87 h 685"/>
                  <a:gd name="T4" fmla="*/ 57 w 1082"/>
                  <a:gd name="T5" fmla="*/ 80 h 685"/>
                  <a:gd name="T6" fmla="*/ 60 w 1082"/>
                  <a:gd name="T7" fmla="*/ 90 h 685"/>
                  <a:gd name="T8" fmla="*/ 65 w 1082"/>
                  <a:gd name="T9" fmla="*/ 108 h 685"/>
                  <a:gd name="T10" fmla="*/ 74 w 1082"/>
                  <a:gd name="T11" fmla="*/ 123 h 685"/>
                  <a:gd name="T12" fmla="*/ 81 w 1082"/>
                  <a:gd name="T13" fmla="*/ 130 h 685"/>
                  <a:gd name="T14" fmla="*/ 105 w 1082"/>
                  <a:gd name="T15" fmla="*/ 138 h 685"/>
                  <a:gd name="T16" fmla="*/ 123 w 1082"/>
                  <a:gd name="T17" fmla="*/ 142 h 685"/>
                  <a:gd name="T18" fmla="*/ 140 w 1082"/>
                  <a:gd name="T19" fmla="*/ 150 h 685"/>
                  <a:gd name="T20" fmla="*/ 156 w 1082"/>
                  <a:gd name="T21" fmla="*/ 153 h 685"/>
                  <a:gd name="T22" fmla="*/ 171 w 1082"/>
                  <a:gd name="T23" fmla="*/ 154 h 685"/>
                  <a:gd name="T24" fmla="*/ 180 w 1082"/>
                  <a:gd name="T25" fmla="*/ 151 h 685"/>
                  <a:gd name="T26" fmla="*/ 185 w 1082"/>
                  <a:gd name="T27" fmla="*/ 147 h 685"/>
                  <a:gd name="T28" fmla="*/ 188 w 1082"/>
                  <a:gd name="T29" fmla="*/ 135 h 685"/>
                  <a:gd name="T30" fmla="*/ 186 w 1082"/>
                  <a:gd name="T31" fmla="*/ 119 h 685"/>
                  <a:gd name="T32" fmla="*/ 181 w 1082"/>
                  <a:gd name="T33" fmla="*/ 108 h 685"/>
                  <a:gd name="T34" fmla="*/ 162 w 1082"/>
                  <a:gd name="T35" fmla="*/ 96 h 685"/>
                  <a:gd name="T36" fmla="*/ 131 w 1082"/>
                  <a:gd name="T37" fmla="*/ 83 h 685"/>
                  <a:gd name="T38" fmla="*/ 117 w 1082"/>
                  <a:gd name="T39" fmla="*/ 78 h 685"/>
                  <a:gd name="T40" fmla="*/ 106 w 1082"/>
                  <a:gd name="T41" fmla="*/ 69 h 685"/>
                  <a:gd name="T42" fmla="*/ 100 w 1082"/>
                  <a:gd name="T43" fmla="*/ 59 h 685"/>
                  <a:gd name="T44" fmla="*/ 101 w 1082"/>
                  <a:gd name="T45" fmla="*/ 54 h 685"/>
                  <a:gd name="T46" fmla="*/ 105 w 1082"/>
                  <a:gd name="T47" fmla="*/ 51 h 685"/>
                  <a:gd name="T48" fmla="*/ 120 w 1082"/>
                  <a:gd name="T49" fmla="*/ 50 h 685"/>
                  <a:gd name="T50" fmla="*/ 166 w 1082"/>
                  <a:gd name="T51" fmla="*/ 55 h 685"/>
                  <a:gd name="T52" fmla="*/ 197 w 1082"/>
                  <a:gd name="T53" fmla="*/ 59 h 685"/>
                  <a:gd name="T54" fmla="*/ 203 w 1082"/>
                  <a:gd name="T55" fmla="*/ 56 h 685"/>
                  <a:gd name="T56" fmla="*/ 209 w 1082"/>
                  <a:gd name="T57" fmla="*/ 43 h 685"/>
                  <a:gd name="T58" fmla="*/ 229 w 1082"/>
                  <a:gd name="T59" fmla="*/ 3 h 685"/>
                  <a:gd name="T60" fmla="*/ 227 w 1082"/>
                  <a:gd name="T61" fmla="*/ 23 h 685"/>
                  <a:gd name="T62" fmla="*/ 228 w 1082"/>
                  <a:gd name="T63" fmla="*/ 36 h 685"/>
                  <a:gd name="T64" fmla="*/ 230 w 1082"/>
                  <a:gd name="T65" fmla="*/ 42 h 685"/>
                  <a:gd name="T66" fmla="*/ 247 w 1082"/>
                  <a:gd name="T67" fmla="*/ 51 h 685"/>
                  <a:gd name="T68" fmla="*/ 243 w 1082"/>
                  <a:gd name="T69" fmla="*/ 61 h 685"/>
                  <a:gd name="T70" fmla="*/ 237 w 1082"/>
                  <a:gd name="T71" fmla="*/ 77 h 685"/>
                  <a:gd name="T72" fmla="*/ 237 w 1082"/>
                  <a:gd name="T73" fmla="*/ 90 h 685"/>
                  <a:gd name="T74" fmla="*/ 242 w 1082"/>
                  <a:gd name="T75" fmla="*/ 102 h 685"/>
                  <a:gd name="T76" fmla="*/ 253 w 1082"/>
                  <a:gd name="T77" fmla="*/ 122 h 685"/>
                  <a:gd name="T78" fmla="*/ 264 w 1082"/>
                  <a:gd name="T79" fmla="*/ 132 h 685"/>
                  <a:gd name="T80" fmla="*/ 270 w 1082"/>
                  <a:gd name="T81" fmla="*/ 136 h 685"/>
                  <a:gd name="T82" fmla="*/ 266 w 1082"/>
                  <a:gd name="T83" fmla="*/ 140 h 685"/>
                  <a:gd name="T84" fmla="*/ 241 w 1082"/>
                  <a:gd name="T85" fmla="*/ 156 h 685"/>
                  <a:gd name="T86" fmla="*/ 219 w 1082"/>
                  <a:gd name="T87" fmla="*/ 165 h 685"/>
                  <a:gd name="T88" fmla="*/ 196 w 1082"/>
                  <a:gd name="T89" fmla="*/ 170 h 685"/>
                  <a:gd name="T90" fmla="*/ 174 w 1082"/>
                  <a:gd name="T91" fmla="*/ 171 h 685"/>
                  <a:gd name="T92" fmla="*/ 134 w 1082"/>
                  <a:gd name="T93" fmla="*/ 167 h 685"/>
                  <a:gd name="T94" fmla="*/ 95 w 1082"/>
                  <a:gd name="T95" fmla="*/ 159 h 685"/>
                  <a:gd name="T96" fmla="*/ 68 w 1082"/>
                  <a:gd name="T97" fmla="*/ 151 h 685"/>
                  <a:gd name="T98" fmla="*/ 58 w 1082"/>
                  <a:gd name="T99" fmla="*/ 144 h 685"/>
                  <a:gd name="T100" fmla="*/ 49 w 1082"/>
                  <a:gd name="T101" fmla="*/ 129 h 685"/>
                  <a:gd name="T102" fmla="*/ 41 w 1082"/>
                  <a:gd name="T103" fmla="*/ 117 h 685"/>
                  <a:gd name="T104" fmla="*/ 20 w 1082"/>
                  <a:gd name="T105" fmla="*/ 99 h 6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82"/>
                  <a:gd name="T160" fmla="*/ 0 h 685"/>
                  <a:gd name="T161" fmla="*/ 1082 w 1082"/>
                  <a:gd name="T162" fmla="*/ 685 h 6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82" h="685">
                    <a:moveTo>
                      <a:pt x="0" y="309"/>
                    </a:moveTo>
                    <a:lnTo>
                      <a:pt x="17" y="316"/>
                    </a:lnTo>
                    <a:lnTo>
                      <a:pt x="58" y="331"/>
                    </a:lnTo>
                    <a:lnTo>
                      <a:pt x="82" y="338"/>
                    </a:lnTo>
                    <a:lnTo>
                      <a:pt x="108" y="345"/>
                    </a:lnTo>
                    <a:lnTo>
                      <a:pt x="120" y="347"/>
                    </a:lnTo>
                    <a:lnTo>
                      <a:pt x="130" y="348"/>
                    </a:lnTo>
                    <a:lnTo>
                      <a:pt x="141" y="349"/>
                    </a:lnTo>
                    <a:lnTo>
                      <a:pt x="149" y="348"/>
                    </a:lnTo>
                    <a:lnTo>
                      <a:pt x="181" y="338"/>
                    </a:lnTo>
                    <a:lnTo>
                      <a:pt x="209" y="329"/>
                    </a:lnTo>
                    <a:lnTo>
                      <a:pt x="230" y="321"/>
                    </a:lnTo>
                    <a:lnTo>
                      <a:pt x="237" y="318"/>
                    </a:lnTo>
                    <a:lnTo>
                      <a:pt x="237" y="326"/>
                    </a:lnTo>
                    <a:lnTo>
                      <a:pt x="239" y="347"/>
                    </a:lnTo>
                    <a:lnTo>
                      <a:pt x="242" y="361"/>
                    </a:lnTo>
                    <a:lnTo>
                      <a:pt x="244" y="377"/>
                    </a:lnTo>
                    <a:lnTo>
                      <a:pt x="248" y="394"/>
                    </a:lnTo>
                    <a:lnTo>
                      <a:pt x="254" y="413"/>
                    </a:lnTo>
                    <a:lnTo>
                      <a:pt x="259" y="432"/>
                    </a:lnTo>
                    <a:lnTo>
                      <a:pt x="268" y="449"/>
                    </a:lnTo>
                    <a:lnTo>
                      <a:pt x="277" y="468"/>
                    </a:lnTo>
                    <a:lnTo>
                      <a:pt x="288" y="484"/>
                    </a:lnTo>
                    <a:lnTo>
                      <a:pt x="295" y="492"/>
                    </a:lnTo>
                    <a:lnTo>
                      <a:pt x="300" y="501"/>
                    </a:lnTo>
                    <a:lnTo>
                      <a:pt x="309" y="508"/>
                    </a:lnTo>
                    <a:lnTo>
                      <a:pt x="316" y="513"/>
                    </a:lnTo>
                    <a:lnTo>
                      <a:pt x="325" y="519"/>
                    </a:lnTo>
                    <a:lnTo>
                      <a:pt x="333" y="525"/>
                    </a:lnTo>
                    <a:lnTo>
                      <a:pt x="344" y="529"/>
                    </a:lnTo>
                    <a:lnTo>
                      <a:pt x="353" y="532"/>
                    </a:lnTo>
                    <a:lnTo>
                      <a:pt x="419" y="551"/>
                    </a:lnTo>
                    <a:lnTo>
                      <a:pt x="457" y="559"/>
                    </a:lnTo>
                    <a:lnTo>
                      <a:pt x="468" y="562"/>
                    </a:lnTo>
                    <a:lnTo>
                      <a:pt x="480" y="565"/>
                    </a:lnTo>
                    <a:lnTo>
                      <a:pt x="492" y="569"/>
                    </a:lnTo>
                    <a:lnTo>
                      <a:pt x="505" y="575"/>
                    </a:lnTo>
                    <a:lnTo>
                      <a:pt x="522" y="582"/>
                    </a:lnTo>
                    <a:lnTo>
                      <a:pt x="541" y="590"/>
                    </a:lnTo>
                    <a:lnTo>
                      <a:pt x="563" y="599"/>
                    </a:lnTo>
                    <a:lnTo>
                      <a:pt x="587" y="606"/>
                    </a:lnTo>
                    <a:lnTo>
                      <a:pt x="600" y="609"/>
                    </a:lnTo>
                    <a:lnTo>
                      <a:pt x="613" y="611"/>
                    </a:lnTo>
                    <a:lnTo>
                      <a:pt x="627" y="614"/>
                    </a:lnTo>
                    <a:lnTo>
                      <a:pt x="641" y="615"/>
                    </a:lnTo>
                    <a:lnTo>
                      <a:pt x="655" y="616"/>
                    </a:lnTo>
                    <a:lnTo>
                      <a:pt x="670" y="616"/>
                    </a:lnTo>
                    <a:lnTo>
                      <a:pt x="684" y="615"/>
                    </a:lnTo>
                    <a:lnTo>
                      <a:pt x="701" y="613"/>
                    </a:lnTo>
                    <a:lnTo>
                      <a:pt x="708" y="611"/>
                    </a:lnTo>
                    <a:lnTo>
                      <a:pt x="715" y="609"/>
                    </a:lnTo>
                    <a:lnTo>
                      <a:pt x="720" y="606"/>
                    </a:lnTo>
                    <a:lnTo>
                      <a:pt x="726" y="602"/>
                    </a:lnTo>
                    <a:lnTo>
                      <a:pt x="731" y="597"/>
                    </a:lnTo>
                    <a:lnTo>
                      <a:pt x="736" y="593"/>
                    </a:lnTo>
                    <a:lnTo>
                      <a:pt x="740" y="587"/>
                    </a:lnTo>
                    <a:lnTo>
                      <a:pt x="744" y="581"/>
                    </a:lnTo>
                    <a:lnTo>
                      <a:pt x="749" y="568"/>
                    </a:lnTo>
                    <a:lnTo>
                      <a:pt x="752" y="554"/>
                    </a:lnTo>
                    <a:lnTo>
                      <a:pt x="753" y="539"/>
                    </a:lnTo>
                    <a:lnTo>
                      <a:pt x="753" y="523"/>
                    </a:lnTo>
                    <a:lnTo>
                      <a:pt x="752" y="508"/>
                    </a:lnTo>
                    <a:lnTo>
                      <a:pt x="750" y="491"/>
                    </a:lnTo>
                    <a:lnTo>
                      <a:pt x="746" y="476"/>
                    </a:lnTo>
                    <a:lnTo>
                      <a:pt x="742" y="462"/>
                    </a:lnTo>
                    <a:lnTo>
                      <a:pt x="737" y="450"/>
                    </a:lnTo>
                    <a:lnTo>
                      <a:pt x="731" y="439"/>
                    </a:lnTo>
                    <a:lnTo>
                      <a:pt x="725" y="431"/>
                    </a:lnTo>
                    <a:lnTo>
                      <a:pt x="718" y="425"/>
                    </a:lnTo>
                    <a:lnTo>
                      <a:pt x="702" y="414"/>
                    </a:lnTo>
                    <a:lnTo>
                      <a:pt x="678" y="400"/>
                    </a:lnTo>
                    <a:lnTo>
                      <a:pt x="650" y="385"/>
                    </a:lnTo>
                    <a:lnTo>
                      <a:pt x="618" y="370"/>
                    </a:lnTo>
                    <a:lnTo>
                      <a:pt x="587" y="356"/>
                    </a:lnTo>
                    <a:lnTo>
                      <a:pt x="555" y="343"/>
                    </a:lnTo>
                    <a:lnTo>
                      <a:pt x="526" y="333"/>
                    </a:lnTo>
                    <a:lnTo>
                      <a:pt x="502" y="327"/>
                    </a:lnTo>
                    <a:lnTo>
                      <a:pt x="492" y="323"/>
                    </a:lnTo>
                    <a:lnTo>
                      <a:pt x="480" y="319"/>
                    </a:lnTo>
                    <a:lnTo>
                      <a:pt x="468" y="313"/>
                    </a:lnTo>
                    <a:lnTo>
                      <a:pt x="457" y="305"/>
                    </a:lnTo>
                    <a:lnTo>
                      <a:pt x="446" y="297"/>
                    </a:lnTo>
                    <a:lnTo>
                      <a:pt x="435" y="286"/>
                    </a:lnTo>
                    <a:lnTo>
                      <a:pt x="425" y="277"/>
                    </a:lnTo>
                    <a:lnTo>
                      <a:pt x="417" y="266"/>
                    </a:lnTo>
                    <a:lnTo>
                      <a:pt x="410" y="256"/>
                    </a:lnTo>
                    <a:lnTo>
                      <a:pt x="405" y="246"/>
                    </a:lnTo>
                    <a:lnTo>
                      <a:pt x="401" y="236"/>
                    </a:lnTo>
                    <a:lnTo>
                      <a:pt x="400" y="228"/>
                    </a:lnTo>
                    <a:lnTo>
                      <a:pt x="401" y="223"/>
                    </a:lnTo>
                    <a:lnTo>
                      <a:pt x="403" y="220"/>
                    </a:lnTo>
                    <a:lnTo>
                      <a:pt x="404" y="216"/>
                    </a:lnTo>
                    <a:lnTo>
                      <a:pt x="407" y="213"/>
                    </a:lnTo>
                    <a:lnTo>
                      <a:pt x="411" y="210"/>
                    </a:lnTo>
                    <a:lnTo>
                      <a:pt x="414" y="208"/>
                    </a:lnTo>
                    <a:lnTo>
                      <a:pt x="420" y="206"/>
                    </a:lnTo>
                    <a:lnTo>
                      <a:pt x="426" y="204"/>
                    </a:lnTo>
                    <a:lnTo>
                      <a:pt x="441" y="202"/>
                    </a:lnTo>
                    <a:lnTo>
                      <a:pt x="460" y="202"/>
                    </a:lnTo>
                    <a:lnTo>
                      <a:pt x="481" y="202"/>
                    </a:lnTo>
                    <a:lnTo>
                      <a:pt x="505" y="203"/>
                    </a:lnTo>
                    <a:lnTo>
                      <a:pt x="557" y="207"/>
                    </a:lnTo>
                    <a:lnTo>
                      <a:pt x="613" y="213"/>
                    </a:lnTo>
                    <a:lnTo>
                      <a:pt x="666" y="220"/>
                    </a:lnTo>
                    <a:lnTo>
                      <a:pt x="716" y="225"/>
                    </a:lnTo>
                    <a:lnTo>
                      <a:pt x="756" y="231"/>
                    </a:lnTo>
                    <a:lnTo>
                      <a:pt x="780" y="235"/>
                    </a:lnTo>
                    <a:lnTo>
                      <a:pt x="788" y="235"/>
                    </a:lnTo>
                    <a:lnTo>
                      <a:pt x="796" y="235"/>
                    </a:lnTo>
                    <a:lnTo>
                      <a:pt x="801" y="232"/>
                    </a:lnTo>
                    <a:lnTo>
                      <a:pt x="807" y="230"/>
                    </a:lnTo>
                    <a:lnTo>
                      <a:pt x="812" y="225"/>
                    </a:lnTo>
                    <a:lnTo>
                      <a:pt x="815" y="221"/>
                    </a:lnTo>
                    <a:lnTo>
                      <a:pt x="820" y="215"/>
                    </a:lnTo>
                    <a:lnTo>
                      <a:pt x="824" y="209"/>
                    </a:lnTo>
                    <a:lnTo>
                      <a:pt x="838" y="174"/>
                    </a:lnTo>
                    <a:lnTo>
                      <a:pt x="859" y="130"/>
                    </a:lnTo>
                    <a:lnTo>
                      <a:pt x="884" y="82"/>
                    </a:lnTo>
                    <a:lnTo>
                      <a:pt x="903" y="40"/>
                    </a:lnTo>
                    <a:lnTo>
                      <a:pt x="918" y="11"/>
                    </a:lnTo>
                    <a:lnTo>
                      <a:pt x="923" y="0"/>
                    </a:lnTo>
                    <a:lnTo>
                      <a:pt x="919" y="24"/>
                    </a:lnTo>
                    <a:lnTo>
                      <a:pt x="912" y="76"/>
                    </a:lnTo>
                    <a:lnTo>
                      <a:pt x="910" y="91"/>
                    </a:lnTo>
                    <a:lnTo>
                      <a:pt x="909" y="106"/>
                    </a:lnTo>
                    <a:lnTo>
                      <a:pt x="909" y="120"/>
                    </a:lnTo>
                    <a:lnTo>
                      <a:pt x="910" y="133"/>
                    </a:lnTo>
                    <a:lnTo>
                      <a:pt x="912" y="146"/>
                    </a:lnTo>
                    <a:lnTo>
                      <a:pt x="915" y="155"/>
                    </a:lnTo>
                    <a:lnTo>
                      <a:pt x="918" y="160"/>
                    </a:lnTo>
                    <a:lnTo>
                      <a:pt x="920" y="164"/>
                    </a:lnTo>
                    <a:lnTo>
                      <a:pt x="922" y="167"/>
                    </a:lnTo>
                    <a:lnTo>
                      <a:pt x="925" y="169"/>
                    </a:lnTo>
                    <a:lnTo>
                      <a:pt x="950" y="185"/>
                    </a:lnTo>
                    <a:lnTo>
                      <a:pt x="974" y="197"/>
                    </a:lnTo>
                    <a:lnTo>
                      <a:pt x="990" y="204"/>
                    </a:lnTo>
                    <a:lnTo>
                      <a:pt x="996" y="208"/>
                    </a:lnTo>
                    <a:lnTo>
                      <a:pt x="994" y="213"/>
                    </a:lnTo>
                    <a:lnTo>
                      <a:pt x="986" y="224"/>
                    </a:lnTo>
                    <a:lnTo>
                      <a:pt x="974" y="243"/>
                    </a:lnTo>
                    <a:lnTo>
                      <a:pt x="962" y="266"/>
                    </a:lnTo>
                    <a:lnTo>
                      <a:pt x="957" y="279"/>
                    </a:lnTo>
                    <a:lnTo>
                      <a:pt x="953" y="293"/>
                    </a:lnTo>
                    <a:lnTo>
                      <a:pt x="949" y="308"/>
                    </a:lnTo>
                    <a:lnTo>
                      <a:pt x="947" y="322"/>
                    </a:lnTo>
                    <a:lnTo>
                      <a:pt x="946" y="337"/>
                    </a:lnTo>
                    <a:lnTo>
                      <a:pt x="947" y="352"/>
                    </a:lnTo>
                    <a:lnTo>
                      <a:pt x="948" y="359"/>
                    </a:lnTo>
                    <a:lnTo>
                      <a:pt x="949" y="366"/>
                    </a:lnTo>
                    <a:lnTo>
                      <a:pt x="952" y="375"/>
                    </a:lnTo>
                    <a:lnTo>
                      <a:pt x="955" y="382"/>
                    </a:lnTo>
                    <a:lnTo>
                      <a:pt x="968" y="408"/>
                    </a:lnTo>
                    <a:lnTo>
                      <a:pt x="980" y="433"/>
                    </a:lnTo>
                    <a:lnTo>
                      <a:pt x="991" y="455"/>
                    </a:lnTo>
                    <a:lnTo>
                      <a:pt x="1002" y="474"/>
                    </a:lnTo>
                    <a:lnTo>
                      <a:pt x="1013" y="490"/>
                    </a:lnTo>
                    <a:lnTo>
                      <a:pt x="1022" y="504"/>
                    </a:lnTo>
                    <a:lnTo>
                      <a:pt x="1031" y="513"/>
                    </a:lnTo>
                    <a:lnTo>
                      <a:pt x="1041" y="520"/>
                    </a:lnTo>
                    <a:lnTo>
                      <a:pt x="1058" y="530"/>
                    </a:lnTo>
                    <a:lnTo>
                      <a:pt x="1075" y="536"/>
                    </a:lnTo>
                    <a:lnTo>
                      <a:pt x="1079" y="539"/>
                    </a:lnTo>
                    <a:lnTo>
                      <a:pt x="1082" y="543"/>
                    </a:lnTo>
                    <a:lnTo>
                      <a:pt x="1082" y="545"/>
                    </a:lnTo>
                    <a:lnTo>
                      <a:pt x="1081" y="547"/>
                    </a:lnTo>
                    <a:lnTo>
                      <a:pt x="1079" y="550"/>
                    </a:lnTo>
                    <a:lnTo>
                      <a:pt x="1076" y="553"/>
                    </a:lnTo>
                    <a:lnTo>
                      <a:pt x="1064" y="561"/>
                    </a:lnTo>
                    <a:lnTo>
                      <a:pt x="1044" y="576"/>
                    </a:lnTo>
                    <a:lnTo>
                      <a:pt x="1018" y="593"/>
                    </a:lnTo>
                    <a:lnTo>
                      <a:pt x="984" y="613"/>
                    </a:lnTo>
                    <a:lnTo>
                      <a:pt x="966" y="623"/>
                    </a:lnTo>
                    <a:lnTo>
                      <a:pt x="946" y="632"/>
                    </a:lnTo>
                    <a:lnTo>
                      <a:pt x="923" y="642"/>
                    </a:lnTo>
                    <a:lnTo>
                      <a:pt x="901" y="651"/>
                    </a:lnTo>
                    <a:lnTo>
                      <a:pt x="876" y="660"/>
                    </a:lnTo>
                    <a:lnTo>
                      <a:pt x="852" y="667"/>
                    </a:lnTo>
                    <a:lnTo>
                      <a:pt x="826" y="674"/>
                    </a:lnTo>
                    <a:lnTo>
                      <a:pt x="799" y="679"/>
                    </a:lnTo>
                    <a:lnTo>
                      <a:pt x="784" y="681"/>
                    </a:lnTo>
                    <a:lnTo>
                      <a:pt x="769" y="684"/>
                    </a:lnTo>
                    <a:lnTo>
                      <a:pt x="752" y="684"/>
                    </a:lnTo>
                    <a:lnTo>
                      <a:pt x="736" y="685"/>
                    </a:lnTo>
                    <a:lnTo>
                      <a:pt x="699" y="684"/>
                    </a:lnTo>
                    <a:lnTo>
                      <a:pt x="661" y="682"/>
                    </a:lnTo>
                    <a:lnTo>
                      <a:pt x="621" y="679"/>
                    </a:lnTo>
                    <a:lnTo>
                      <a:pt x="580" y="673"/>
                    </a:lnTo>
                    <a:lnTo>
                      <a:pt x="537" y="667"/>
                    </a:lnTo>
                    <a:lnTo>
                      <a:pt x="496" y="660"/>
                    </a:lnTo>
                    <a:lnTo>
                      <a:pt x="457" y="653"/>
                    </a:lnTo>
                    <a:lnTo>
                      <a:pt x="418" y="645"/>
                    </a:lnTo>
                    <a:lnTo>
                      <a:pt x="381" y="637"/>
                    </a:lnTo>
                    <a:lnTo>
                      <a:pt x="349" y="629"/>
                    </a:lnTo>
                    <a:lnTo>
                      <a:pt x="319" y="620"/>
                    </a:lnTo>
                    <a:lnTo>
                      <a:pt x="293" y="613"/>
                    </a:lnTo>
                    <a:lnTo>
                      <a:pt x="273" y="606"/>
                    </a:lnTo>
                    <a:lnTo>
                      <a:pt x="259" y="599"/>
                    </a:lnTo>
                    <a:lnTo>
                      <a:pt x="249" y="592"/>
                    </a:lnTo>
                    <a:lnTo>
                      <a:pt x="239" y="585"/>
                    </a:lnTo>
                    <a:lnTo>
                      <a:pt x="232" y="578"/>
                    </a:lnTo>
                    <a:lnTo>
                      <a:pt x="225" y="569"/>
                    </a:lnTo>
                    <a:lnTo>
                      <a:pt x="216" y="552"/>
                    </a:lnTo>
                    <a:lnTo>
                      <a:pt x="207" y="533"/>
                    </a:lnTo>
                    <a:lnTo>
                      <a:pt x="198" y="515"/>
                    </a:lnTo>
                    <a:lnTo>
                      <a:pt x="188" y="496"/>
                    </a:lnTo>
                    <a:lnTo>
                      <a:pt x="182" y="487"/>
                    </a:lnTo>
                    <a:lnTo>
                      <a:pt x="174" y="478"/>
                    </a:lnTo>
                    <a:lnTo>
                      <a:pt x="166" y="469"/>
                    </a:lnTo>
                    <a:lnTo>
                      <a:pt x="155" y="462"/>
                    </a:lnTo>
                    <a:lnTo>
                      <a:pt x="132" y="443"/>
                    </a:lnTo>
                    <a:lnTo>
                      <a:pt x="106" y="421"/>
                    </a:lnTo>
                    <a:lnTo>
                      <a:pt x="80" y="396"/>
                    </a:lnTo>
                    <a:lnTo>
                      <a:pt x="55" y="371"/>
                    </a:lnTo>
                    <a:lnTo>
                      <a:pt x="17" y="329"/>
                    </a:lnTo>
                    <a:lnTo>
                      <a:pt x="0" y="309"/>
                    </a:lnTo>
                    <a:close/>
                  </a:path>
                </a:pathLst>
              </a:custGeom>
              <a:solidFill>
                <a:srgbClr val="969696"/>
              </a:solidFill>
              <a:ln w="9525">
                <a:noFill/>
                <a:round/>
                <a:headEnd/>
                <a:tailEnd/>
              </a:ln>
            </p:spPr>
            <p:txBody>
              <a:bodyPr/>
              <a:lstStyle/>
              <a:p>
                <a:endParaRPr lang="fr-FR"/>
              </a:p>
            </p:txBody>
          </p:sp>
          <p:sp>
            <p:nvSpPr>
              <p:cNvPr id="9297" name="Freeform 537"/>
              <p:cNvSpPr>
                <a:spLocks noChangeAspect="1"/>
              </p:cNvSpPr>
              <p:nvPr/>
            </p:nvSpPr>
            <p:spPr bwMode="auto">
              <a:xfrm>
                <a:off x="6368" y="3257"/>
                <a:ext cx="73" cy="105"/>
              </a:xfrm>
              <a:custGeom>
                <a:avLst/>
                <a:gdLst>
                  <a:gd name="T0" fmla="*/ 0 w 295"/>
                  <a:gd name="T1" fmla="*/ 85 h 420"/>
                  <a:gd name="T2" fmla="*/ 4 w 295"/>
                  <a:gd name="T3" fmla="*/ 77 h 420"/>
                  <a:gd name="T4" fmla="*/ 10 w 295"/>
                  <a:gd name="T5" fmla="*/ 69 h 420"/>
                  <a:gd name="T6" fmla="*/ 15 w 295"/>
                  <a:gd name="T7" fmla="*/ 61 h 420"/>
                  <a:gd name="T8" fmla="*/ 22 w 295"/>
                  <a:gd name="T9" fmla="*/ 53 h 420"/>
                  <a:gd name="T10" fmla="*/ 28 w 295"/>
                  <a:gd name="T11" fmla="*/ 46 h 420"/>
                  <a:gd name="T12" fmla="*/ 34 w 295"/>
                  <a:gd name="T13" fmla="*/ 39 h 420"/>
                  <a:gd name="T14" fmla="*/ 37 w 295"/>
                  <a:gd name="T15" fmla="*/ 37 h 420"/>
                  <a:gd name="T16" fmla="*/ 40 w 295"/>
                  <a:gd name="T17" fmla="*/ 34 h 420"/>
                  <a:gd name="T18" fmla="*/ 43 w 295"/>
                  <a:gd name="T19" fmla="*/ 31 h 420"/>
                  <a:gd name="T20" fmla="*/ 46 w 295"/>
                  <a:gd name="T21" fmla="*/ 29 h 420"/>
                  <a:gd name="T22" fmla="*/ 50 w 295"/>
                  <a:gd name="T23" fmla="*/ 26 h 420"/>
                  <a:gd name="T24" fmla="*/ 54 w 295"/>
                  <a:gd name="T25" fmla="*/ 22 h 420"/>
                  <a:gd name="T26" fmla="*/ 58 w 295"/>
                  <a:gd name="T27" fmla="*/ 18 h 420"/>
                  <a:gd name="T28" fmla="*/ 62 w 295"/>
                  <a:gd name="T29" fmla="*/ 14 h 420"/>
                  <a:gd name="T30" fmla="*/ 65 w 295"/>
                  <a:gd name="T31" fmla="*/ 11 h 420"/>
                  <a:gd name="T32" fmla="*/ 67 w 295"/>
                  <a:gd name="T33" fmla="*/ 7 h 420"/>
                  <a:gd name="T34" fmla="*/ 70 w 295"/>
                  <a:gd name="T35" fmla="*/ 3 h 420"/>
                  <a:gd name="T36" fmla="*/ 72 w 295"/>
                  <a:gd name="T37" fmla="*/ 0 h 420"/>
                  <a:gd name="T38" fmla="*/ 72 w 295"/>
                  <a:gd name="T39" fmla="*/ 2 h 420"/>
                  <a:gd name="T40" fmla="*/ 73 w 295"/>
                  <a:gd name="T41" fmla="*/ 5 h 420"/>
                  <a:gd name="T42" fmla="*/ 73 w 295"/>
                  <a:gd name="T43" fmla="*/ 8 h 420"/>
                  <a:gd name="T44" fmla="*/ 73 w 295"/>
                  <a:gd name="T45" fmla="*/ 11 h 420"/>
                  <a:gd name="T46" fmla="*/ 72 w 295"/>
                  <a:gd name="T47" fmla="*/ 15 h 420"/>
                  <a:gd name="T48" fmla="*/ 72 w 295"/>
                  <a:gd name="T49" fmla="*/ 18 h 420"/>
                  <a:gd name="T50" fmla="*/ 71 w 295"/>
                  <a:gd name="T51" fmla="*/ 22 h 420"/>
                  <a:gd name="T52" fmla="*/ 70 w 295"/>
                  <a:gd name="T53" fmla="*/ 25 h 420"/>
                  <a:gd name="T54" fmla="*/ 68 w 295"/>
                  <a:gd name="T55" fmla="*/ 29 h 420"/>
                  <a:gd name="T56" fmla="*/ 67 w 295"/>
                  <a:gd name="T57" fmla="*/ 33 h 420"/>
                  <a:gd name="T58" fmla="*/ 65 w 295"/>
                  <a:gd name="T59" fmla="*/ 36 h 420"/>
                  <a:gd name="T60" fmla="*/ 63 w 295"/>
                  <a:gd name="T61" fmla="*/ 40 h 420"/>
                  <a:gd name="T62" fmla="*/ 61 w 295"/>
                  <a:gd name="T63" fmla="*/ 43 h 420"/>
                  <a:gd name="T64" fmla="*/ 58 w 295"/>
                  <a:gd name="T65" fmla="*/ 46 h 420"/>
                  <a:gd name="T66" fmla="*/ 55 w 295"/>
                  <a:gd name="T67" fmla="*/ 50 h 420"/>
                  <a:gd name="T68" fmla="*/ 52 w 295"/>
                  <a:gd name="T69" fmla="*/ 53 h 420"/>
                  <a:gd name="T70" fmla="*/ 46 w 295"/>
                  <a:gd name="T71" fmla="*/ 59 h 420"/>
                  <a:gd name="T72" fmla="*/ 39 w 295"/>
                  <a:gd name="T73" fmla="*/ 66 h 420"/>
                  <a:gd name="T74" fmla="*/ 32 w 295"/>
                  <a:gd name="T75" fmla="*/ 74 h 420"/>
                  <a:gd name="T76" fmla="*/ 26 w 295"/>
                  <a:gd name="T77" fmla="*/ 81 h 420"/>
                  <a:gd name="T78" fmla="*/ 20 w 295"/>
                  <a:gd name="T79" fmla="*/ 88 h 420"/>
                  <a:gd name="T80" fmla="*/ 15 w 295"/>
                  <a:gd name="T81" fmla="*/ 95 h 420"/>
                  <a:gd name="T82" fmla="*/ 10 w 295"/>
                  <a:gd name="T83" fmla="*/ 100 h 420"/>
                  <a:gd name="T84" fmla="*/ 6 w 295"/>
                  <a:gd name="T85" fmla="*/ 105 h 420"/>
                  <a:gd name="T86" fmla="*/ 4 w 295"/>
                  <a:gd name="T87" fmla="*/ 99 h 420"/>
                  <a:gd name="T88" fmla="*/ 3 w 295"/>
                  <a:gd name="T89" fmla="*/ 94 h 420"/>
                  <a:gd name="T90" fmla="*/ 1 w 295"/>
                  <a:gd name="T91" fmla="*/ 89 h 420"/>
                  <a:gd name="T92" fmla="*/ 0 w 295"/>
                  <a:gd name="T93" fmla="*/ 85 h 4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95"/>
                  <a:gd name="T142" fmla="*/ 0 h 420"/>
                  <a:gd name="T143" fmla="*/ 295 w 295"/>
                  <a:gd name="T144" fmla="*/ 420 h 4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95" h="420">
                    <a:moveTo>
                      <a:pt x="0" y="340"/>
                    </a:moveTo>
                    <a:lnTo>
                      <a:pt x="18" y="309"/>
                    </a:lnTo>
                    <a:lnTo>
                      <a:pt x="39" y="277"/>
                    </a:lnTo>
                    <a:lnTo>
                      <a:pt x="62" y="245"/>
                    </a:lnTo>
                    <a:lnTo>
                      <a:pt x="87" y="213"/>
                    </a:lnTo>
                    <a:lnTo>
                      <a:pt x="112" y="184"/>
                    </a:lnTo>
                    <a:lnTo>
                      <a:pt x="136" y="157"/>
                    </a:lnTo>
                    <a:lnTo>
                      <a:pt x="149" y="146"/>
                    </a:lnTo>
                    <a:lnTo>
                      <a:pt x="161" y="134"/>
                    </a:lnTo>
                    <a:lnTo>
                      <a:pt x="174" y="125"/>
                    </a:lnTo>
                    <a:lnTo>
                      <a:pt x="185" y="115"/>
                    </a:lnTo>
                    <a:lnTo>
                      <a:pt x="203" y="102"/>
                    </a:lnTo>
                    <a:lnTo>
                      <a:pt x="219" y="88"/>
                    </a:lnTo>
                    <a:lnTo>
                      <a:pt x="235" y="73"/>
                    </a:lnTo>
                    <a:lnTo>
                      <a:pt x="249" y="58"/>
                    </a:lnTo>
                    <a:lnTo>
                      <a:pt x="262" y="43"/>
                    </a:lnTo>
                    <a:lnTo>
                      <a:pt x="272" y="28"/>
                    </a:lnTo>
                    <a:lnTo>
                      <a:pt x="282" y="14"/>
                    </a:lnTo>
                    <a:lnTo>
                      <a:pt x="290" y="0"/>
                    </a:lnTo>
                    <a:lnTo>
                      <a:pt x="292" y="9"/>
                    </a:lnTo>
                    <a:lnTo>
                      <a:pt x="293" y="21"/>
                    </a:lnTo>
                    <a:lnTo>
                      <a:pt x="295" y="32"/>
                    </a:lnTo>
                    <a:lnTo>
                      <a:pt x="293" y="45"/>
                    </a:lnTo>
                    <a:lnTo>
                      <a:pt x="292" y="59"/>
                    </a:lnTo>
                    <a:lnTo>
                      <a:pt x="290" y="73"/>
                    </a:lnTo>
                    <a:lnTo>
                      <a:pt x="286" y="87"/>
                    </a:lnTo>
                    <a:lnTo>
                      <a:pt x="282" y="101"/>
                    </a:lnTo>
                    <a:lnTo>
                      <a:pt x="276" y="116"/>
                    </a:lnTo>
                    <a:lnTo>
                      <a:pt x="270" y="130"/>
                    </a:lnTo>
                    <a:lnTo>
                      <a:pt x="263" y="144"/>
                    </a:lnTo>
                    <a:lnTo>
                      <a:pt x="255" y="158"/>
                    </a:lnTo>
                    <a:lnTo>
                      <a:pt x="245" y="172"/>
                    </a:lnTo>
                    <a:lnTo>
                      <a:pt x="235" y="185"/>
                    </a:lnTo>
                    <a:lnTo>
                      <a:pt x="224" y="198"/>
                    </a:lnTo>
                    <a:lnTo>
                      <a:pt x="212" y="210"/>
                    </a:lnTo>
                    <a:lnTo>
                      <a:pt x="185" y="235"/>
                    </a:lnTo>
                    <a:lnTo>
                      <a:pt x="158" y="263"/>
                    </a:lnTo>
                    <a:lnTo>
                      <a:pt x="131" y="294"/>
                    </a:lnTo>
                    <a:lnTo>
                      <a:pt x="104" y="323"/>
                    </a:lnTo>
                    <a:lnTo>
                      <a:pt x="80" y="352"/>
                    </a:lnTo>
                    <a:lnTo>
                      <a:pt x="59" y="379"/>
                    </a:lnTo>
                    <a:lnTo>
                      <a:pt x="39" y="401"/>
                    </a:lnTo>
                    <a:lnTo>
                      <a:pt x="25" y="420"/>
                    </a:lnTo>
                    <a:lnTo>
                      <a:pt x="18" y="395"/>
                    </a:lnTo>
                    <a:lnTo>
                      <a:pt x="11" y="374"/>
                    </a:lnTo>
                    <a:lnTo>
                      <a:pt x="5" y="355"/>
                    </a:lnTo>
                    <a:lnTo>
                      <a:pt x="0" y="340"/>
                    </a:lnTo>
                    <a:close/>
                  </a:path>
                </a:pathLst>
              </a:custGeom>
              <a:solidFill>
                <a:srgbClr val="969696"/>
              </a:solidFill>
              <a:ln w="9525">
                <a:noFill/>
                <a:round/>
                <a:headEnd/>
                <a:tailEnd/>
              </a:ln>
            </p:spPr>
            <p:txBody>
              <a:bodyPr/>
              <a:lstStyle/>
              <a:p>
                <a:endParaRPr lang="fr-FR"/>
              </a:p>
            </p:txBody>
          </p:sp>
          <p:sp>
            <p:nvSpPr>
              <p:cNvPr id="9298" name="Freeform 538"/>
              <p:cNvSpPr>
                <a:spLocks noChangeAspect="1"/>
              </p:cNvSpPr>
              <p:nvPr/>
            </p:nvSpPr>
            <p:spPr bwMode="auto">
              <a:xfrm>
                <a:off x="6398" y="2959"/>
                <a:ext cx="233" cy="549"/>
              </a:xfrm>
              <a:custGeom>
                <a:avLst/>
                <a:gdLst>
                  <a:gd name="T0" fmla="*/ 37 w 930"/>
                  <a:gd name="T1" fmla="*/ 252 h 2196"/>
                  <a:gd name="T2" fmla="*/ 19 w 930"/>
                  <a:gd name="T3" fmla="*/ 179 h 2196"/>
                  <a:gd name="T4" fmla="*/ 12 w 930"/>
                  <a:gd name="T5" fmla="*/ 130 h 2196"/>
                  <a:gd name="T6" fmla="*/ 6 w 930"/>
                  <a:gd name="T7" fmla="*/ 53 h 2196"/>
                  <a:gd name="T8" fmla="*/ 3 w 930"/>
                  <a:gd name="T9" fmla="*/ 27 h 2196"/>
                  <a:gd name="T10" fmla="*/ 22 w 930"/>
                  <a:gd name="T11" fmla="*/ 24 h 2196"/>
                  <a:gd name="T12" fmla="*/ 54 w 930"/>
                  <a:gd name="T13" fmla="*/ 15 h 2196"/>
                  <a:gd name="T14" fmla="*/ 79 w 930"/>
                  <a:gd name="T15" fmla="*/ 3 h 2196"/>
                  <a:gd name="T16" fmla="*/ 86 w 930"/>
                  <a:gd name="T17" fmla="*/ 9 h 2196"/>
                  <a:gd name="T18" fmla="*/ 97 w 930"/>
                  <a:gd name="T19" fmla="*/ 63 h 2196"/>
                  <a:gd name="T20" fmla="*/ 115 w 930"/>
                  <a:gd name="T21" fmla="*/ 143 h 2196"/>
                  <a:gd name="T22" fmla="*/ 131 w 930"/>
                  <a:gd name="T23" fmla="*/ 202 h 2196"/>
                  <a:gd name="T24" fmla="*/ 143 w 930"/>
                  <a:gd name="T25" fmla="*/ 233 h 2196"/>
                  <a:gd name="T26" fmla="*/ 166 w 930"/>
                  <a:gd name="T27" fmla="*/ 276 h 2196"/>
                  <a:gd name="T28" fmla="*/ 179 w 930"/>
                  <a:gd name="T29" fmla="*/ 298 h 2196"/>
                  <a:gd name="T30" fmla="*/ 173 w 930"/>
                  <a:gd name="T31" fmla="*/ 308 h 2196"/>
                  <a:gd name="T32" fmla="*/ 159 w 930"/>
                  <a:gd name="T33" fmla="*/ 329 h 2196"/>
                  <a:gd name="T34" fmla="*/ 153 w 930"/>
                  <a:gd name="T35" fmla="*/ 347 h 2196"/>
                  <a:gd name="T36" fmla="*/ 153 w 930"/>
                  <a:gd name="T37" fmla="*/ 358 h 2196"/>
                  <a:gd name="T38" fmla="*/ 158 w 930"/>
                  <a:gd name="T39" fmla="*/ 366 h 2196"/>
                  <a:gd name="T40" fmla="*/ 173 w 930"/>
                  <a:gd name="T41" fmla="*/ 371 h 2196"/>
                  <a:gd name="T42" fmla="*/ 182 w 930"/>
                  <a:gd name="T43" fmla="*/ 371 h 2196"/>
                  <a:gd name="T44" fmla="*/ 193 w 930"/>
                  <a:gd name="T45" fmla="*/ 365 h 2196"/>
                  <a:gd name="T46" fmla="*/ 209 w 930"/>
                  <a:gd name="T47" fmla="*/ 345 h 2196"/>
                  <a:gd name="T48" fmla="*/ 219 w 930"/>
                  <a:gd name="T49" fmla="*/ 340 h 2196"/>
                  <a:gd name="T50" fmla="*/ 233 w 930"/>
                  <a:gd name="T51" fmla="*/ 340 h 2196"/>
                  <a:gd name="T52" fmla="*/ 227 w 930"/>
                  <a:gd name="T53" fmla="*/ 350 h 2196"/>
                  <a:gd name="T54" fmla="*/ 214 w 930"/>
                  <a:gd name="T55" fmla="*/ 365 h 2196"/>
                  <a:gd name="T56" fmla="*/ 203 w 930"/>
                  <a:gd name="T57" fmla="*/ 387 h 2196"/>
                  <a:gd name="T58" fmla="*/ 179 w 930"/>
                  <a:gd name="T59" fmla="*/ 396 h 2196"/>
                  <a:gd name="T60" fmla="*/ 153 w 930"/>
                  <a:gd name="T61" fmla="*/ 403 h 2196"/>
                  <a:gd name="T62" fmla="*/ 149 w 930"/>
                  <a:gd name="T63" fmla="*/ 433 h 2196"/>
                  <a:gd name="T64" fmla="*/ 137 w 930"/>
                  <a:gd name="T65" fmla="*/ 479 h 2196"/>
                  <a:gd name="T66" fmla="*/ 129 w 930"/>
                  <a:gd name="T67" fmla="*/ 497 h 2196"/>
                  <a:gd name="T68" fmla="*/ 118 w 930"/>
                  <a:gd name="T69" fmla="*/ 514 h 2196"/>
                  <a:gd name="T70" fmla="*/ 106 w 930"/>
                  <a:gd name="T71" fmla="*/ 528 h 2196"/>
                  <a:gd name="T72" fmla="*/ 93 w 930"/>
                  <a:gd name="T73" fmla="*/ 539 h 2196"/>
                  <a:gd name="T74" fmla="*/ 79 w 930"/>
                  <a:gd name="T75" fmla="*/ 546 h 2196"/>
                  <a:gd name="T76" fmla="*/ 66 w 930"/>
                  <a:gd name="T77" fmla="*/ 549 h 2196"/>
                  <a:gd name="T78" fmla="*/ 53 w 930"/>
                  <a:gd name="T79" fmla="*/ 548 h 2196"/>
                  <a:gd name="T80" fmla="*/ 41 w 930"/>
                  <a:gd name="T81" fmla="*/ 542 h 2196"/>
                  <a:gd name="T82" fmla="*/ 32 w 930"/>
                  <a:gd name="T83" fmla="*/ 532 h 2196"/>
                  <a:gd name="T84" fmla="*/ 26 w 930"/>
                  <a:gd name="T85" fmla="*/ 518 h 2196"/>
                  <a:gd name="T86" fmla="*/ 24 w 930"/>
                  <a:gd name="T87" fmla="*/ 500 h 2196"/>
                  <a:gd name="T88" fmla="*/ 24 w 930"/>
                  <a:gd name="T89" fmla="*/ 481 h 2196"/>
                  <a:gd name="T90" fmla="*/ 27 w 930"/>
                  <a:gd name="T91" fmla="*/ 463 h 2196"/>
                  <a:gd name="T92" fmla="*/ 34 w 930"/>
                  <a:gd name="T93" fmla="*/ 444 h 2196"/>
                  <a:gd name="T94" fmla="*/ 42 w 930"/>
                  <a:gd name="T95" fmla="*/ 429 h 2196"/>
                  <a:gd name="T96" fmla="*/ 54 w 930"/>
                  <a:gd name="T97" fmla="*/ 416 h 2196"/>
                  <a:gd name="T98" fmla="*/ 66 w 930"/>
                  <a:gd name="T99" fmla="*/ 404 h 2196"/>
                  <a:gd name="T100" fmla="*/ 74 w 930"/>
                  <a:gd name="T101" fmla="*/ 392 h 2196"/>
                  <a:gd name="T102" fmla="*/ 83 w 930"/>
                  <a:gd name="T103" fmla="*/ 371 h 2196"/>
                  <a:gd name="T104" fmla="*/ 70 w 930"/>
                  <a:gd name="T105" fmla="*/ 351 h 2196"/>
                  <a:gd name="T106" fmla="*/ 60 w 930"/>
                  <a:gd name="T107" fmla="*/ 329 h 2196"/>
                  <a:gd name="T108" fmla="*/ 52 w 930"/>
                  <a:gd name="T109" fmla="*/ 307 h 2196"/>
                  <a:gd name="T110" fmla="*/ 47 w 930"/>
                  <a:gd name="T111" fmla="*/ 286 h 21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0"/>
                  <a:gd name="T169" fmla="*/ 0 h 2196"/>
                  <a:gd name="T170" fmla="*/ 930 w 930"/>
                  <a:gd name="T171" fmla="*/ 2196 h 21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0" h="2196">
                    <a:moveTo>
                      <a:pt x="187" y="1143"/>
                    </a:moveTo>
                    <a:lnTo>
                      <a:pt x="180" y="1117"/>
                    </a:lnTo>
                    <a:lnTo>
                      <a:pt x="167" y="1070"/>
                    </a:lnTo>
                    <a:lnTo>
                      <a:pt x="149" y="1008"/>
                    </a:lnTo>
                    <a:lnTo>
                      <a:pt x="128" y="932"/>
                    </a:lnTo>
                    <a:lnTo>
                      <a:pt x="107" y="848"/>
                    </a:lnTo>
                    <a:lnTo>
                      <a:pt x="86" y="760"/>
                    </a:lnTo>
                    <a:lnTo>
                      <a:pt x="77" y="717"/>
                    </a:lnTo>
                    <a:lnTo>
                      <a:pt x="69" y="675"/>
                    </a:lnTo>
                    <a:lnTo>
                      <a:pt x="62" y="634"/>
                    </a:lnTo>
                    <a:lnTo>
                      <a:pt x="58" y="596"/>
                    </a:lnTo>
                    <a:lnTo>
                      <a:pt x="49" y="518"/>
                    </a:lnTo>
                    <a:lnTo>
                      <a:pt x="41" y="436"/>
                    </a:lnTo>
                    <a:lnTo>
                      <a:pt x="34" y="355"/>
                    </a:lnTo>
                    <a:lnTo>
                      <a:pt x="28" y="279"/>
                    </a:lnTo>
                    <a:lnTo>
                      <a:pt x="24" y="211"/>
                    </a:lnTo>
                    <a:lnTo>
                      <a:pt x="20" y="158"/>
                    </a:lnTo>
                    <a:lnTo>
                      <a:pt x="16" y="123"/>
                    </a:lnTo>
                    <a:lnTo>
                      <a:pt x="16" y="110"/>
                    </a:lnTo>
                    <a:lnTo>
                      <a:pt x="12" y="110"/>
                    </a:lnTo>
                    <a:lnTo>
                      <a:pt x="0" y="107"/>
                    </a:lnTo>
                    <a:lnTo>
                      <a:pt x="5" y="106"/>
                    </a:lnTo>
                    <a:lnTo>
                      <a:pt x="48" y="100"/>
                    </a:lnTo>
                    <a:lnTo>
                      <a:pt x="89" y="95"/>
                    </a:lnTo>
                    <a:lnTo>
                      <a:pt x="126" y="86"/>
                    </a:lnTo>
                    <a:lnTo>
                      <a:pt x="158" y="78"/>
                    </a:lnTo>
                    <a:lnTo>
                      <a:pt x="189" y="70"/>
                    </a:lnTo>
                    <a:lnTo>
                      <a:pt x="216" y="61"/>
                    </a:lnTo>
                    <a:lnTo>
                      <a:pt x="239" y="53"/>
                    </a:lnTo>
                    <a:lnTo>
                      <a:pt x="260" y="43"/>
                    </a:lnTo>
                    <a:lnTo>
                      <a:pt x="293" y="27"/>
                    </a:lnTo>
                    <a:lnTo>
                      <a:pt x="317" y="13"/>
                    </a:lnTo>
                    <a:lnTo>
                      <a:pt x="331" y="4"/>
                    </a:lnTo>
                    <a:lnTo>
                      <a:pt x="337" y="0"/>
                    </a:lnTo>
                    <a:lnTo>
                      <a:pt x="338" y="9"/>
                    </a:lnTo>
                    <a:lnTo>
                      <a:pt x="344" y="34"/>
                    </a:lnTo>
                    <a:lnTo>
                      <a:pt x="351" y="72"/>
                    </a:lnTo>
                    <a:lnTo>
                      <a:pt x="360" y="123"/>
                    </a:lnTo>
                    <a:lnTo>
                      <a:pt x="373" y="183"/>
                    </a:lnTo>
                    <a:lnTo>
                      <a:pt x="387" y="253"/>
                    </a:lnTo>
                    <a:lnTo>
                      <a:pt x="402" y="328"/>
                    </a:lnTo>
                    <a:lnTo>
                      <a:pt x="420" y="408"/>
                    </a:lnTo>
                    <a:lnTo>
                      <a:pt x="439" y="490"/>
                    </a:lnTo>
                    <a:lnTo>
                      <a:pt x="459" y="574"/>
                    </a:lnTo>
                    <a:lnTo>
                      <a:pt x="479" y="655"/>
                    </a:lnTo>
                    <a:lnTo>
                      <a:pt x="501" y="734"/>
                    </a:lnTo>
                    <a:lnTo>
                      <a:pt x="512" y="772"/>
                    </a:lnTo>
                    <a:lnTo>
                      <a:pt x="523" y="808"/>
                    </a:lnTo>
                    <a:lnTo>
                      <a:pt x="534" y="842"/>
                    </a:lnTo>
                    <a:lnTo>
                      <a:pt x="546" y="875"/>
                    </a:lnTo>
                    <a:lnTo>
                      <a:pt x="557" y="905"/>
                    </a:lnTo>
                    <a:lnTo>
                      <a:pt x="569" y="932"/>
                    </a:lnTo>
                    <a:lnTo>
                      <a:pt x="580" y="957"/>
                    </a:lnTo>
                    <a:lnTo>
                      <a:pt x="591" y="980"/>
                    </a:lnTo>
                    <a:lnTo>
                      <a:pt x="631" y="1052"/>
                    </a:lnTo>
                    <a:lnTo>
                      <a:pt x="663" y="1105"/>
                    </a:lnTo>
                    <a:lnTo>
                      <a:pt x="685" y="1144"/>
                    </a:lnTo>
                    <a:lnTo>
                      <a:pt x="700" y="1170"/>
                    </a:lnTo>
                    <a:lnTo>
                      <a:pt x="710" y="1185"/>
                    </a:lnTo>
                    <a:lnTo>
                      <a:pt x="714" y="1193"/>
                    </a:lnTo>
                    <a:lnTo>
                      <a:pt x="717" y="1195"/>
                    </a:lnTo>
                    <a:lnTo>
                      <a:pt x="718" y="1195"/>
                    </a:lnTo>
                    <a:lnTo>
                      <a:pt x="710" y="1206"/>
                    </a:lnTo>
                    <a:lnTo>
                      <a:pt x="689" y="1233"/>
                    </a:lnTo>
                    <a:lnTo>
                      <a:pt x="676" y="1251"/>
                    </a:lnTo>
                    <a:lnTo>
                      <a:pt x="662" y="1272"/>
                    </a:lnTo>
                    <a:lnTo>
                      <a:pt x="649" y="1294"/>
                    </a:lnTo>
                    <a:lnTo>
                      <a:pt x="636" y="1318"/>
                    </a:lnTo>
                    <a:lnTo>
                      <a:pt x="624" y="1342"/>
                    </a:lnTo>
                    <a:lnTo>
                      <a:pt x="615" y="1367"/>
                    </a:lnTo>
                    <a:lnTo>
                      <a:pt x="611" y="1378"/>
                    </a:lnTo>
                    <a:lnTo>
                      <a:pt x="609" y="1390"/>
                    </a:lnTo>
                    <a:lnTo>
                      <a:pt x="607" y="1402"/>
                    </a:lnTo>
                    <a:lnTo>
                      <a:pt x="607" y="1412"/>
                    </a:lnTo>
                    <a:lnTo>
                      <a:pt x="607" y="1423"/>
                    </a:lnTo>
                    <a:lnTo>
                      <a:pt x="609" y="1432"/>
                    </a:lnTo>
                    <a:lnTo>
                      <a:pt x="611" y="1441"/>
                    </a:lnTo>
                    <a:lnTo>
                      <a:pt x="616" y="1449"/>
                    </a:lnTo>
                    <a:lnTo>
                      <a:pt x="622" y="1456"/>
                    </a:lnTo>
                    <a:lnTo>
                      <a:pt x="629" y="1463"/>
                    </a:lnTo>
                    <a:lnTo>
                      <a:pt x="638" y="1469"/>
                    </a:lnTo>
                    <a:lnTo>
                      <a:pt x="650" y="1474"/>
                    </a:lnTo>
                    <a:lnTo>
                      <a:pt x="672" y="1480"/>
                    </a:lnTo>
                    <a:lnTo>
                      <a:pt x="692" y="1484"/>
                    </a:lnTo>
                    <a:lnTo>
                      <a:pt x="702" y="1484"/>
                    </a:lnTo>
                    <a:lnTo>
                      <a:pt x="710" y="1484"/>
                    </a:lnTo>
                    <a:lnTo>
                      <a:pt x="718" y="1484"/>
                    </a:lnTo>
                    <a:lnTo>
                      <a:pt x="725" y="1483"/>
                    </a:lnTo>
                    <a:lnTo>
                      <a:pt x="739" y="1480"/>
                    </a:lnTo>
                    <a:lnTo>
                      <a:pt x="751" y="1475"/>
                    </a:lnTo>
                    <a:lnTo>
                      <a:pt x="761" y="1468"/>
                    </a:lnTo>
                    <a:lnTo>
                      <a:pt x="770" y="1460"/>
                    </a:lnTo>
                    <a:lnTo>
                      <a:pt x="797" y="1421"/>
                    </a:lnTo>
                    <a:lnTo>
                      <a:pt x="821" y="1388"/>
                    </a:lnTo>
                    <a:lnTo>
                      <a:pt x="827" y="1383"/>
                    </a:lnTo>
                    <a:lnTo>
                      <a:pt x="833" y="1379"/>
                    </a:lnTo>
                    <a:lnTo>
                      <a:pt x="839" y="1376"/>
                    </a:lnTo>
                    <a:lnTo>
                      <a:pt x="846" y="1372"/>
                    </a:lnTo>
                    <a:lnTo>
                      <a:pt x="861" y="1367"/>
                    </a:lnTo>
                    <a:lnTo>
                      <a:pt x="876" y="1362"/>
                    </a:lnTo>
                    <a:lnTo>
                      <a:pt x="892" y="1360"/>
                    </a:lnTo>
                    <a:lnTo>
                      <a:pt x="906" y="1358"/>
                    </a:lnTo>
                    <a:lnTo>
                      <a:pt x="919" y="1360"/>
                    </a:lnTo>
                    <a:lnTo>
                      <a:pt x="930" y="1361"/>
                    </a:lnTo>
                    <a:lnTo>
                      <a:pt x="928" y="1364"/>
                    </a:lnTo>
                    <a:lnTo>
                      <a:pt x="927" y="1368"/>
                    </a:lnTo>
                    <a:lnTo>
                      <a:pt x="919" y="1384"/>
                    </a:lnTo>
                    <a:lnTo>
                      <a:pt x="908" y="1399"/>
                    </a:lnTo>
                    <a:lnTo>
                      <a:pt x="896" y="1416"/>
                    </a:lnTo>
                    <a:lnTo>
                      <a:pt x="885" y="1430"/>
                    </a:lnTo>
                    <a:lnTo>
                      <a:pt x="865" y="1452"/>
                    </a:lnTo>
                    <a:lnTo>
                      <a:pt x="856" y="1461"/>
                    </a:lnTo>
                    <a:lnTo>
                      <a:pt x="853" y="1468"/>
                    </a:lnTo>
                    <a:lnTo>
                      <a:pt x="842" y="1488"/>
                    </a:lnTo>
                    <a:lnTo>
                      <a:pt x="828" y="1516"/>
                    </a:lnTo>
                    <a:lnTo>
                      <a:pt x="811" y="1549"/>
                    </a:lnTo>
                    <a:lnTo>
                      <a:pt x="788" y="1559"/>
                    </a:lnTo>
                    <a:lnTo>
                      <a:pt x="764" y="1568"/>
                    </a:lnTo>
                    <a:lnTo>
                      <a:pt x="739" y="1578"/>
                    </a:lnTo>
                    <a:lnTo>
                      <a:pt x="714" y="1586"/>
                    </a:lnTo>
                    <a:lnTo>
                      <a:pt x="690" y="1594"/>
                    </a:lnTo>
                    <a:lnTo>
                      <a:pt x="664" y="1601"/>
                    </a:lnTo>
                    <a:lnTo>
                      <a:pt x="638" y="1608"/>
                    </a:lnTo>
                    <a:lnTo>
                      <a:pt x="612" y="1614"/>
                    </a:lnTo>
                    <a:lnTo>
                      <a:pt x="611" y="1638"/>
                    </a:lnTo>
                    <a:lnTo>
                      <a:pt x="608" y="1666"/>
                    </a:lnTo>
                    <a:lnTo>
                      <a:pt x="603" y="1698"/>
                    </a:lnTo>
                    <a:lnTo>
                      <a:pt x="596" y="1734"/>
                    </a:lnTo>
                    <a:lnTo>
                      <a:pt x="587" y="1775"/>
                    </a:lnTo>
                    <a:lnTo>
                      <a:pt x="576" y="1818"/>
                    </a:lnTo>
                    <a:lnTo>
                      <a:pt x="562" y="1865"/>
                    </a:lnTo>
                    <a:lnTo>
                      <a:pt x="546" y="1915"/>
                    </a:lnTo>
                    <a:lnTo>
                      <a:pt x="539" y="1934"/>
                    </a:lnTo>
                    <a:lnTo>
                      <a:pt x="530" y="1954"/>
                    </a:lnTo>
                    <a:lnTo>
                      <a:pt x="522" y="1973"/>
                    </a:lnTo>
                    <a:lnTo>
                      <a:pt x="513" y="1990"/>
                    </a:lnTo>
                    <a:lnTo>
                      <a:pt x="503" y="2008"/>
                    </a:lnTo>
                    <a:lnTo>
                      <a:pt x="493" y="2025"/>
                    </a:lnTo>
                    <a:lnTo>
                      <a:pt x="482" y="2041"/>
                    </a:lnTo>
                    <a:lnTo>
                      <a:pt x="470" y="2057"/>
                    </a:lnTo>
                    <a:lnTo>
                      <a:pt x="460" y="2071"/>
                    </a:lnTo>
                    <a:lnTo>
                      <a:pt x="447" y="2086"/>
                    </a:lnTo>
                    <a:lnTo>
                      <a:pt x="435" y="2099"/>
                    </a:lnTo>
                    <a:lnTo>
                      <a:pt x="422" y="2112"/>
                    </a:lnTo>
                    <a:lnTo>
                      <a:pt x="409" y="2123"/>
                    </a:lnTo>
                    <a:lnTo>
                      <a:pt x="397" y="2134"/>
                    </a:lnTo>
                    <a:lnTo>
                      <a:pt x="384" y="2144"/>
                    </a:lnTo>
                    <a:lnTo>
                      <a:pt x="371" y="2154"/>
                    </a:lnTo>
                    <a:lnTo>
                      <a:pt x="357" y="2162"/>
                    </a:lnTo>
                    <a:lnTo>
                      <a:pt x="344" y="2170"/>
                    </a:lnTo>
                    <a:lnTo>
                      <a:pt x="330" y="2177"/>
                    </a:lnTo>
                    <a:lnTo>
                      <a:pt x="316" y="2183"/>
                    </a:lnTo>
                    <a:lnTo>
                      <a:pt x="303" y="2188"/>
                    </a:lnTo>
                    <a:lnTo>
                      <a:pt x="289" y="2191"/>
                    </a:lnTo>
                    <a:lnTo>
                      <a:pt x="276" y="2193"/>
                    </a:lnTo>
                    <a:lnTo>
                      <a:pt x="262" y="2196"/>
                    </a:lnTo>
                    <a:lnTo>
                      <a:pt x="249" y="2196"/>
                    </a:lnTo>
                    <a:lnTo>
                      <a:pt x="236" y="2196"/>
                    </a:lnTo>
                    <a:lnTo>
                      <a:pt x="223" y="2195"/>
                    </a:lnTo>
                    <a:lnTo>
                      <a:pt x="210" y="2191"/>
                    </a:lnTo>
                    <a:lnTo>
                      <a:pt x="198" y="2188"/>
                    </a:lnTo>
                    <a:lnTo>
                      <a:pt x="187" y="2183"/>
                    </a:lnTo>
                    <a:lnTo>
                      <a:pt x="175" y="2176"/>
                    </a:lnTo>
                    <a:lnTo>
                      <a:pt x="163" y="2169"/>
                    </a:lnTo>
                    <a:lnTo>
                      <a:pt x="153" y="2161"/>
                    </a:lnTo>
                    <a:lnTo>
                      <a:pt x="143" y="2150"/>
                    </a:lnTo>
                    <a:lnTo>
                      <a:pt x="135" y="2140"/>
                    </a:lnTo>
                    <a:lnTo>
                      <a:pt x="127" y="2127"/>
                    </a:lnTo>
                    <a:lnTo>
                      <a:pt x="120" y="2114"/>
                    </a:lnTo>
                    <a:lnTo>
                      <a:pt x="114" y="2100"/>
                    </a:lnTo>
                    <a:lnTo>
                      <a:pt x="108" y="2085"/>
                    </a:lnTo>
                    <a:lnTo>
                      <a:pt x="103" y="2070"/>
                    </a:lnTo>
                    <a:lnTo>
                      <a:pt x="100" y="2053"/>
                    </a:lnTo>
                    <a:lnTo>
                      <a:pt x="97" y="2036"/>
                    </a:lnTo>
                    <a:lnTo>
                      <a:pt x="95" y="2018"/>
                    </a:lnTo>
                    <a:lnTo>
                      <a:pt x="94" y="2001"/>
                    </a:lnTo>
                    <a:lnTo>
                      <a:pt x="93" y="1982"/>
                    </a:lnTo>
                    <a:lnTo>
                      <a:pt x="93" y="1964"/>
                    </a:lnTo>
                    <a:lnTo>
                      <a:pt x="94" y="1945"/>
                    </a:lnTo>
                    <a:lnTo>
                      <a:pt x="96" y="1926"/>
                    </a:lnTo>
                    <a:lnTo>
                      <a:pt x="99" y="1907"/>
                    </a:lnTo>
                    <a:lnTo>
                      <a:pt x="101" y="1888"/>
                    </a:lnTo>
                    <a:lnTo>
                      <a:pt x="104" y="1869"/>
                    </a:lnTo>
                    <a:lnTo>
                      <a:pt x="109" y="1851"/>
                    </a:lnTo>
                    <a:lnTo>
                      <a:pt x="115" y="1832"/>
                    </a:lnTo>
                    <a:lnTo>
                      <a:pt x="121" y="1813"/>
                    </a:lnTo>
                    <a:lnTo>
                      <a:pt x="127" y="1796"/>
                    </a:lnTo>
                    <a:lnTo>
                      <a:pt x="134" y="1778"/>
                    </a:lnTo>
                    <a:lnTo>
                      <a:pt x="142" y="1761"/>
                    </a:lnTo>
                    <a:lnTo>
                      <a:pt x="150" y="1746"/>
                    </a:lnTo>
                    <a:lnTo>
                      <a:pt x="160" y="1729"/>
                    </a:lnTo>
                    <a:lnTo>
                      <a:pt x="169" y="1715"/>
                    </a:lnTo>
                    <a:lnTo>
                      <a:pt x="180" y="1701"/>
                    </a:lnTo>
                    <a:lnTo>
                      <a:pt x="190" y="1688"/>
                    </a:lnTo>
                    <a:lnTo>
                      <a:pt x="201" y="1676"/>
                    </a:lnTo>
                    <a:lnTo>
                      <a:pt x="214" y="1665"/>
                    </a:lnTo>
                    <a:lnTo>
                      <a:pt x="226" y="1653"/>
                    </a:lnTo>
                    <a:lnTo>
                      <a:pt x="239" y="1641"/>
                    </a:lnTo>
                    <a:lnTo>
                      <a:pt x="251" y="1629"/>
                    </a:lnTo>
                    <a:lnTo>
                      <a:pt x="262" y="1616"/>
                    </a:lnTo>
                    <a:lnTo>
                      <a:pt x="272" y="1605"/>
                    </a:lnTo>
                    <a:lnTo>
                      <a:pt x="280" y="1593"/>
                    </a:lnTo>
                    <a:lnTo>
                      <a:pt x="289" y="1580"/>
                    </a:lnTo>
                    <a:lnTo>
                      <a:pt x="297" y="1568"/>
                    </a:lnTo>
                    <a:lnTo>
                      <a:pt x="309" y="1545"/>
                    </a:lnTo>
                    <a:lnTo>
                      <a:pt x="319" y="1524"/>
                    </a:lnTo>
                    <a:lnTo>
                      <a:pt x="327" y="1503"/>
                    </a:lnTo>
                    <a:lnTo>
                      <a:pt x="333" y="1484"/>
                    </a:lnTo>
                    <a:lnTo>
                      <a:pt x="319" y="1466"/>
                    </a:lnTo>
                    <a:lnTo>
                      <a:pt x="306" y="1446"/>
                    </a:lnTo>
                    <a:lnTo>
                      <a:pt x="293" y="1426"/>
                    </a:lnTo>
                    <a:lnTo>
                      <a:pt x="280" y="1405"/>
                    </a:lnTo>
                    <a:lnTo>
                      <a:pt x="270" y="1383"/>
                    </a:lnTo>
                    <a:lnTo>
                      <a:pt x="258" y="1362"/>
                    </a:lnTo>
                    <a:lnTo>
                      <a:pt x="249" y="1340"/>
                    </a:lnTo>
                    <a:lnTo>
                      <a:pt x="239" y="1318"/>
                    </a:lnTo>
                    <a:lnTo>
                      <a:pt x="230" y="1296"/>
                    </a:lnTo>
                    <a:lnTo>
                      <a:pt x="222" y="1272"/>
                    </a:lnTo>
                    <a:lnTo>
                      <a:pt x="214" y="1250"/>
                    </a:lnTo>
                    <a:lnTo>
                      <a:pt x="207" y="1228"/>
                    </a:lnTo>
                    <a:lnTo>
                      <a:pt x="201" y="1206"/>
                    </a:lnTo>
                    <a:lnTo>
                      <a:pt x="195" y="1185"/>
                    </a:lnTo>
                    <a:lnTo>
                      <a:pt x="190" y="1163"/>
                    </a:lnTo>
                    <a:lnTo>
                      <a:pt x="187" y="1143"/>
                    </a:lnTo>
                    <a:close/>
                  </a:path>
                </a:pathLst>
              </a:custGeom>
              <a:solidFill>
                <a:srgbClr val="969696"/>
              </a:solidFill>
              <a:ln w="9525">
                <a:noFill/>
                <a:round/>
                <a:headEnd/>
                <a:tailEnd/>
              </a:ln>
            </p:spPr>
            <p:txBody>
              <a:bodyPr/>
              <a:lstStyle/>
              <a:p>
                <a:endParaRPr lang="fr-FR"/>
              </a:p>
            </p:txBody>
          </p:sp>
          <p:sp>
            <p:nvSpPr>
              <p:cNvPr id="9299" name="Freeform 539"/>
              <p:cNvSpPr>
                <a:spLocks noChangeAspect="1"/>
              </p:cNvSpPr>
              <p:nvPr/>
            </p:nvSpPr>
            <p:spPr bwMode="auto">
              <a:xfrm>
                <a:off x="6345" y="2825"/>
                <a:ext cx="180" cy="172"/>
              </a:xfrm>
              <a:custGeom>
                <a:avLst/>
                <a:gdLst>
                  <a:gd name="T0" fmla="*/ 57 w 722"/>
                  <a:gd name="T1" fmla="*/ 164 h 686"/>
                  <a:gd name="T2" fmla="*/ 55 w 722"/>
                  <a:gd name="T3" fmla="*/ 161 h 686"/>
                  <a:gd name="T4" fmla="*/ 49 w 722"/>
                  <a:gd name="T5" fmla="*/ 159 h 686"/>
                  <a:gd name="T6" fmla="*/ 46 w 722"/>
                  <a:gd name="T7" fmla="*/ 155 h 686"/>
                  <a:gd name="T8" fmla="*/ 43 w 722"/>
                  <a:gd name="T9" fmla="*/ 150 h 686"/>
                  <a:gd name="T10" fmla="*/ 39 w 722"/>
                  <a:gd name="T11" fmla="*/ 136 h 686"/>
                  <a:gd name="T12" fmla="*/ 32 w 722"/>
                  <a:gd name="T13" fmla="*/ 128 h 686"/>
                  <a:gd name="T14" fmla="*/ 21 w 722"/>
                  <a:gd name="T15" fmla="*/ 117 h 686"/>
                  <a:gd name="T16" fmla="*/ 16 w 722"/>
                  <a:gd name="T17" fmla="*/ 109 h 686"/>
                  <a:gd name="T18" fmla="*/ 13 w 722"/>
                  <a:gd name="T19" fmla="*/ 103 h 686"/>
                  <a:gd name="T20" fmla="*/ 12 w 722"/>
                  <a:gd name="T21" fmla="*/ 95 h 686"/>
                  <a:gd name="T22" fmla="*/ 9 w 722"/>
                  <a:gd name="T23" fmla="*/ 81 h 686"/>
                  <a:gd name="T24" fmla="*/ 4 w 722"/>
                  <a:gd name="T25" fmla="*/ 72 h 686"/>
                  <a:gd name="T26" fmla="*/ 5 w 722"/>
                  <a:gd name="T27" fmla="*/ 67 h 686"/>
                  <a:gd name="T28" fmla="*/ 42 w 722"/>
                  <a:gd name="T29" fmla="*/ 63 h 686"/>
                  <a:gd name="T30" fmla="*/ 64 w 722"/>
                  <a:gd name="T31" fmla="*/ 61 h 686"/>
                  <a:gd name="T32" fmla="*/ 81 w 722"/>
                  <a:gd name="T33" fmla="*/ 56 h 686"/>
                  <a:gd name="T34" fmla="*/ 94 w 722"/>
                  <a:gd name="T35" fmla="*/ 49 h 686"/>
                  <a:gd name="T36" fmla="*/ 107 w 722"/>
                  <a:gd name="T37" fmla="*/ 39 h 686"/>
                  <a:gd name="T38" fmla="*/ 131 w 722"/>
                  <a:gd name="T39" fmla="*/ 15 h 686"/>
                  <a:gd name="T40" fmla="*/ 144 w 722"/>
                  <a:gd name="T41" fmla="*/ 0 h 686"/>
                  <a:gd name="T42" fmla="*/ 150 w 722"/>
                  <a:gd name="T43" fmla="*/ 13 h 686"/>
                  <a:gd name="T44" fmla="*/ 157 w 722"/>
                  <a:gd name="T45" fmla="*/ 23 h 686"/>
                  <a:gd name="T46" fmla="*/ 161 w 722"/>
                  <a:gd name="T47" fmla="*/ 33 h 686"/>
                  <a:gd name="T48" fmla="*/ 163 w 722"/>
                  <a:gd name="T49" fmla="*/ 46 h 686"/>
                  <a:gd name="T50" fmla="*/ 162 w 722"/>
                  <a:gd name="T51" fmla="*/ 53 h 686"/>
                  <a:gd name="T52" fmla="*/ 163 w 722"/>
                  <a:gd name="T53" fmla="*/ 58 h 686"/>
                  <a:gd name="T54" fmla="*/ 169 w 722"/>
                  <a:gd name="T55" fmla="*/ 66 h 686"/>
                  <a:gd name="T56" fmla="*/ 171 w 722"/>
                  <a:gd name="T57" fmla="*/ 74 h 686"/>
                  <a:gd name="T58" fmla="*/ 171 w 722"/>
                  <a:gd name="T59" fmla="*/ 80 h 686"/>
                  <a:gd name="T60" fmla="*/ 171 w 722"/>
                  <a:gd name="T61" fmla="*/ 83 h 686"/>
                  <a:gd name="T62" fmla="*/ 173 w 722"/>
                  <a:gd name="T63" fmla="*/ 88 h 686"/>
                  <a:gd name="T64" fmla="*/ 179 w 722"/>
                  <a:gd name="T65" fmla="*/ 96 h 686"/>
                  <a:gd name="T66" fmla="*/ 180 w 722"/>
                  <a:gd name="T67" fmla="*/ 100 h 686"/>
                  <a:gd name="T68" fmla="*/ 172 w 722"/>
                  <a:gd name="T69" fmla="*/ 113 h 686"/>
                  <a:gd name="T70" fmla="*/ 156 w 722"/>
                  <a:gd name="T71" fmla="*/ 132 h 686"/>
                  <a:gd name="T72" fmla="*/ 135 w 722"/>
                  <a:gd name="T73" fmla="*/ 149 h 686"/>
                  <a:gd name="T74" fmla="*/ 124 w 722"/>
                  <a:gd name="T75" fmla="*/ 157 h 686"/>
                  <a:gd name="T76" fmla="*/ 111 w 722"/>
                  <a:gd name="T77" fmla="*/ 163 h 686"/>
                  <a:gd name="T78" fmla="*/ 98 w 722"/>
                  <a:gd name="T79" fmla="*/ 168 h 686"/>
                  <a:gd name="T80" fmla="*/ 84 w 722"/>
                  <a:gd name="T81" fmla="*/ 171 h 686"/>
                  <a:gd name="T82" fmla="*/ 69 w 722"/>
                  <a:gd name="T83" fmla="*/ 172 h 686"/>
                  <a:gd name="T84" fmla="*/ 58 w 722"/>
                  <a:gd name="T85" fmla="*/ 171 h 6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22"/>
                  <a:gd name="T130" fmla="*/ 0 h 686"/>
                  <a:gd name="T131" fmla="*/ 722 w 722"/>
                  <a:gd name="T132" fmla="*/ 686 h 68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22" h="686">
                    <a:moveTo>
                      <a:pt x="232" y="683"/>
                    </a:moveTo>
                    <a:lnTo>
                      <a:pt x="231" y="667"/>
                    </a:lnTo>
                    <a:lnTo>
                      <a:pt x="229" y="654"/>
                    </a:lnTo>
                    <a:lnTo>
                      <a:pt x="229" y="646"/>
                    </a:lnTo>
                    <a:lnTo>
                      <a:pt x="229" y="644"/>
                    </a:lnTo>
                    <a:lnTo>
                      <a:pt x="222" y="644"/>
                    </a:lnTo>
                    <a:lnTo>
                      <a:pt x="206" y="639"/>
                    </a:lnTo>
                    <a:lnTo>
                      <a:pt x="201" y="637"/>
                    </a:lnTo>
                    <a:lnTo>
                      <a:pt x="195" y="633"/>
                    </a:lnTo>
                    <a:lnTo>
                      <a:pt x="191" y="630"/>
                    </a:lnTo>
                    <a:lnTo>
                      <a:pt x="187" y="625"/>
                    </a:lnTo>
                    <a:lnTo>
                      <a:pt x="183" y="620"/>
                    </a:lnTo>
                    <a:lnTo>
                      <a:pt x="179" y="613"/>
                    </a:lnTo>
                    <a:lnTo>
                      <a:pt x="176" y="606"/>
                    </a:lnTo>
                    <a:lnTo>
                      <a:pt x="173" y="598"/>
                    </a:lnTo>
                    <a:lnTo>
                      <a:pt x="167" y="570"/>
                    </a:lnTo>
                    <a:lnTo>
                      <a:pt x="161" y="550"/>
                    </a:lnTo>
                    <a:lnTo>
                      <a:pt x="157" y="542"/>
                    </a:lnTo>
                    <a:lnTo>
                      <a:pt x="150" y="533"/>
                    </a:lnTo>
                    <a:lnTo>
                      <a:pt x="140" y="522"/>
                    </a:lnTo>
                    <a:lnTo>
                      <a:pt x="127" y="510"/>
                    </a:lnTo>
                    <a:lnTo>
                      <a:pt x="113" y="496"/>
                    </a:lnTo>
                    <a:lnTo>
                      <a:pt x="99" y="482"/>
                    </a:lnTo>
                    <a:lnTo>
                      <a:pt x="86" y="468"/>
                    </a:lnTo>
                    <a:lnTo>
                      <a:pt x="75" y="452"/>
                    </a:lnTo>
                    <a:lnTo>
                      <a:pt x="69" y="444"/>
                    </a:lnTo>
                    <a:lnTo>
                      <a:pt x="64" y="436"/>
                    </a:lnTo>
                    <a:lnTo>
                      <a:pt x="61" y="428"/>
                    </a:lnTo>
                    <a:lnTo>
                      <a:pt x="57" y="419"/>
                    </a:lnTo>
                    <a:lnTo>
                      <a:pt x="54" y="409"/>
                    </a:lnTo>
                    <a:lnTo>
                      <a:pt x="51" y="399"/>
                    </a:lnTo>
                    <a:lnTo>
                      <a:pt x="49" y="388"/>
                    </a:lnTo>
                    <a:lnTo>
                      <a:pt x="48" y="378"/>
                    </a:lnTo>
                    <a:lnTo>
                      <a:pt x="45" y="357"/>
                    </a:lnTo>
                    <a:lnTo>
                      <a:pt x="42" y="339"/>
                    </a:lnTo>
                    <a:lnTo>
                      <a:pt x="37" y="324"/>
                    </a:lnTo>
                    <a:lnTo>
                      <a:pt x="31" y="311"/>
                    </a:lnTo>
                    <a:lnTo>
                      <a:pt x="24" y="300"/>
                    </a:lnTo>
                    <a:lnTo>
                      <a:pt x="16" y="289"/>
                    </a:lnTo>
                    <a:lnTo>
                      <a:pt x="8" y="280"/>
                    </a:lnTo>
                    <a:lnTo>
                      <a:pt x="0" y="271"/>
                    </a:lnTo>
                    <a:lnTo>
                      <a:pt x="21" y="267"/>
                    </a:lnTo>
                    <a:lnTo>
                      <a:pt x="55" y="262"/>
                    </a:lnTo>
                    <a:lnTo>
                      <a:pt x="103" y="258"/>
                    </a:lnTo>
                    <a:lnTo>
                      <a:pt x="168" y="252"/>
                    </a:lnTo>
                    <a:lnTo>
                      <a:pt x="200" y="250"/>
                    </a:lnTo>
                    <a:lnTo>
                      <a:pt x="229" y="246"/>
                    </a:lnTo>
                    <a:lnTo>
                      <a:pt x="256" y="243"/>
                    </a:lnTo>
                    <a:lnTo>
                      <a:pt x="281" y="237"/>
                    </a:lnTo>
                    <a:lnTo>
                      <a:pt x="303" y="231"/>
                    </a:lnTo>
                    <a:lnTo>
                      <a:pt x="325" y="223"/>
                    </a:lnTo>
                    <a:lnTo>
                      <a:pt x="343" y="215"/>
                    </a:lnTo>
                    <a:lnTo>
                      <a:pt x="362" y="205"/>
                    </a:lnTo>
                    <a:lnTo>
                      <a:pt x="378" y="195"/>
                    </a:lnTo>
                    <a:lnTo>
                      <a:pt x="396" y="183"/>
                    </a:lnTo>
                    <a:lnTo>
                      <a:pt x="411" y="170"/>
                    </a:lnTo>
                    <a:lnTo>
                      <a:pt x="428" y="157"/>
                    </a:lnTo>
                    <a:lnTo>
                      <a:pt x="459" y="127"/>
                    </a:lnTo>
                    <a:lnTo>
                      <a:pt x="495" y="92"/>
                    </a:lnTo>
                    <a:lnTo>
                      <a:pt x="524" y="61"/>
                    </a:lnTo>
                    <a:lnTo>
                      <a:pt x="545" y="35"/>
                    </a:lnTo>
                    <a:lnTo>
                      <a:pt x="563" y="15"/>
                    </a:lnTo>
                    <a:lnTo>
                      <a:pt x="576" y="0"/>
                    </a:lnTo>
                    <a:lnTo>
                      <a:pt x="580" y="14"/>
                    </a:lnTo>
                    <a:lnTo>
                      <a:pt x="588" y="30"/>
                    </a:lnTo>
                    <a:lnTo>
                      <a:pt x="600" y="50"/>
                    </a:lnTo>
                    <a:lnTo>
                      <a:pt x="615" y="71"/>
                    </a:lnTo>
                    <a:lnTo>
                      <a:pt x="622" y="81"/>
                    </a:lnTo>
                    <a:lnTo>
                      <a:pt x="628" y="91"/>
                    </a:lnTo>
                    <a:lnTo>
                      <a:pt x="634" y="100"/>
                    </a:lnTo>
                    <a:lnTo>
                      <a:pt x="639" y="111"/>
                    </a:lnTo>
                    <a:lnTo>
                      <a:pt x="646" y="130"/>
                    </a:lnTo>
                    <a:lnTo>
                      <a:pt x="649" y="148"/>
                    </a:lnTo>
                    <a:lnTo>
                      <a:pt x="652" y="166"/>
                    </a:lnTo>
                    <a:lnTo>
                      <a:pt x="653" y="182"/>
                    </a:lnTo>
                    <a:lnTo>
                      <a:pt x="652" y="195"/>
                    </a:lnTo>
                    <a:lnTo>
                      <a:pt x="649" y="204"/>
                    </a:lnTo>
                    <a:lnTo>
                      <a:pt x="648" y="212"/>
                    </a:lnTo>
                    <a:lnTo>
                      <a:pt x="649" y="218"/>
                    </a:lnTo>
                    <a:lnTo>
                      <a:pt x="651" y="224"/>
                    </a:lnTo>
                    <a:lnTo>
                      <a:pt x="654" y="230"/>
                    </a:lnTo>
                    <a:lnTo>
                      <a:pt x="664" y="243"/>
                    </a:lnTo>
                    <a:lnTo>
                      <a:pt x="674" y="257"/>
                    </a:lnTo>
                    <a:lnTo>
                      <a:pt x="678" y="265"/>
                    </a:lnTo>
                    <a:lnTo>
                      <a:pt x="681" y="275"/>
                    </a:lnTo>
                    <a:lnTo>
                      <a:pt x="685" y="285"/>
                    </a:lnTo>
                    <a:lnTo>
                      <a:pt x="686" y="295"/>
                    </a:lnTo>
                    <a:lnTo>
                      <a:pt x="687" y="304"/>
                    </a:lnTo>
                    <a:lnTo>
                      <a:pt x="686" y="313"/>
                    </a:lnTo>
                    <a:lnTo>
                      <a:pt x="686" y="320"/>
                    </a:lnTo>
                    <a:lnTo>
                      <a:pt x="683" y="325"/>
                    </a:lnTo>
                    <a:lnTo>
                      <a:pt x="683" y="328"/>
                    </a:lnTo>
                    <a:lnTo>
                      <a:pt x="685" y="331"/>
                    </a:lnTo>
                    <a:lnTo>
                      <a:pt x="686" y="335"/>
                    </a:lnTo>
                    <a:lnTo>
                      <a:pt x="688" y="339"/>
                    </a:lnTo>
                    <a:lnTo>
                      <a:pt x="694" y="349"/>
                    </a:lnTo>
                    <a:lnTo>
                      <a:pt x="702" y="359"/>
                    </a:lnTo>
                    <a:lnTo>
                      <a:pt x="709" y="371"/>
                    </a:lnTo>
                    <a:lnTo>
                      <a:pt x="716" y="383"/>
                    </a:lnTo>
                    <a:lnTo>
                      <a:pt x="719" y="387"/>
                    </a:lnTo>
                    <a:lnTo>
                      <a:pt x="721" y="393"/>
                    </a:lnTo>
                    <a:lnTo>
                      <a:pt x="722" y="398"/>
                    </a:lnTo>
                    <a:lnTo>
                      <a:pt x="722" y="402"/>
                    </a:lnTo>
                    <a:lnTo>
                      <a:pt x="707" y="426"/>
                    </a:lnTo>
                    <a:lnTo>
                      <a:pt x="689" y="450"/>
                    </a:lnTo>
                    <a:lnTo>
                      <a:pt x="671" y="475"/>
                    </a:lnTo>
                    <a:lnTo>
                      <a:pt x="648" y="500"/>
                    </a:lnTo>
                    <a:lnTo>
                      <a:pt x="625" y="525"/>
                    </a:lnTo>
                    <a:lnTo>
                      <a:pt x="599" y="549"/>
                    </a:lnTo>
                    <a:lnTo>
                      <a:pt x="572" y="574"/>
                    </a:lnTo>
                    <a:lnTo>
                      <a:pt x="543" y="596"/>
                    </a:lnTo>
                    <a:lnTo>
                      <a:pt x="527" y="606"/>
                    </a:lnTo>
                    <a:lnTo>
                      <a:pt x="512" y="616"/>
                    </a:lnTo>
                    <a:lnTo>
                      <a:pt x="496" y="626"/>
                    </a:lnTo>
                    <a:lnTo>
                      <a:pt x="479" y="634"/>
                    </a:lnTo>
                    <a:lnTo>
                      <a:pt x="463" y="644"/>
                    </a:lnTo>
                    <a:lnTo>
                      <a:pt x="447" y="651"/>
                    </a:lnTo>
                    <a:lnTo>
                      <a:pt x="429" y="659"/>
                    </a:lnTo>
                    <a:lnTo>
                      <a:pt x="410" y="665"/>
                    </a:lnTo>
                    <a:lnTo>
                      <a:pt x="393" y="671"/>
                    </a:lnTo>
                    <a:lnTo>
                      <a:pt x="374" y="675"/>
                    </a:lnTo>
                    <a:lnTo>
                      <a:pt x="355" y="680"/>
                    </a:lnTo>
                    <a:lnTo>
                      <a:pt x="335" y="682"/>
                    </a:lnTo>
                    <a:lnTo>
                      <a:pt x="316" y="685"/>
                    </a:lnTo>
                    <a:lnTo>
                      <a:pt x="296" y="686"/>
                    </a:lnTo>
                    <a:lnTo>
                      <a:pt x="275" y="686"/>
                    </a:lnTo>
                    <a:lnTo>
                      <a:pt x="255" y="685"/>
                    </a:lnTo>
                    <a:lnTo>
                      <a:pt x="244" y="683"/>
                    </a:lnTo>
                    <a:lnTo>
                      <a:pt x="232" y="683"/>
                    </a:lnTo>
                    <a:close/>
                  </a:path>
                </a:pathLst>
              </a:custGeom>
              <a:solidFill>
                <a:srgbClr val="969696"/>
              </a:solidFill>
              <a:ln w="9525">
                <a:noFill/>
                <a:round/>
                <a:headEnd/>
                <a:tailEnd/>
              </a:ln>
            </p:spPr>
            <p:txBody>
              <a:bodyPr/>
              <a:lstStyle/>
              <a:p>
                <a:endParaRPr lang="fr-FR"/>
              </a:p>
            </p:txBody>
          </p:sp>
          <p:sp>
            <p:nvSpPr>
              <p:cNvPr id="9300" name="Freeform 540"/>
              <p:cNvSpPr>
                <a:spLocks noChangeAspect="1"/>
              </p:cNvSpPr>
              <p:nvPr/>
            </p:nvSpPr>
            <p:spPr bwMode="auto">
              <a:xfrm>
                <a:off x="6345" y="2876"/>
                <a:ext cx="176" cy="121"/>
              </a:xfrm>
              <a:custGeom>
                <a:avLst/>
                <a:gdLst>
                  <a:gd name="T0" fmla="*/ 57 w 707"/>
                  <a:gd name="T1" fmla="*/ 113 h 482"/>
                  <a:gd name="T2" fmla="*/ 55 w 707"/>
                  <a:gd name="T3" fmla="*/ 110 h 482"/>
                  <a:gd name="T4" fmla="*/ 49 w 707"/>
                  <a:gd name="T5" fmla="*/ 108 h 482"/>
                  <a:gd name="T6" fmla="*/ 46 w 707"/>
                  <a:gd name="T7" fmla="*/ 104 h 482"/>
                  <a:gd name="T8" fmla="*/ 43 w 707"/>
                  <a:gd name="T9" fmla="*/ 99 h 482"/>
                  <a:gd name="T10" fmla="*/ 39 w 707"/>
                  <a:gd name="T11" fmla="*/ 85 h 482"/>
                  <a:gd name="T12" fmla="*/ 32 w 707"/>
                  <a:gd name="T13" fmla="*/ 77 h 482"/>
                  <a:gd name="T14" fmla="*/ 21 w 707"/>
                  <a:gd name="T15" fmla="*/ 66 h 482"/>
                  <a:gd name="T16" fmla="*/ 16 w 707"/>
                  <a:gd name="T17" fmla="*/ 58 h 482"/>
                  <a:gd name="T18" fmla="*/ 13 w 707"/>
                  <a:gd name="T19" fmla="*/ 51 h 482"/>
                  <a:gd name="T20" fmla="*/ 12 w 707"/>
                  <a:gd name="T21" fmla="*/ 44 h 482"/>
                  <a:gd name="T22" fmla="*/ 9 w 707"/>
                  <a:gd name="T23" fmla="*/ 30 h 482"/>
                  <a:gd name="T24" fmla="*/ 4 w 707"/>
                  <a:gd name="T25" fmla="*/ 21 h 482"/>
                  <a:gd name="T26" fmla="*/ 2 w 707"/>
                  <a:gd name="T27" fmla="*/ 16 h 482"/>
                  <a:gd name="T28" fmla="*/ 21 w 707"/>
                  <a:gd name="T29" fmla="*/ 18 h 482"/>
                  <a:gd name="T30" fmla="*/ 44 w 707"/>
                  <a:gd name="T31" fmla="*/ 19 h 482"/>
                  <a:gd name="T32" fmla="*/ 59 w 707"/>
                  <a:gd name="T33" fmla="*/ 18 h 482"/>
                  <a:gd name="T34" fmla="*/ 74 w 707"/>
                  <a:gd name="T35" fmla="*/ 15 h 482"/>
                  <a:gd name="T36" fmla="*/ 116 w 707"/>
                  <a:gd name="T37" fmla="*/ 2 h 482"/>
                  <a:gd name="T38" fmla="*/ 121 w 707"/>
                  <a:gd name="T39" fmla="*/ 1 h 482"/>
                  <a:gd name="T40" fmla="*/ 106 w 707"/>
                  <a:gd name="T41" fmla="*/ 14 h 482"/>
                  <a:gd name="T42" fmla="*/ 87 w 707"/>
                  <a:gd name="T43" fmla="*/ 28 h 482"/>
                  <a:gd name="T44" fmla="*/ 75 w 707"/>
                  <a:gd name="T45" fmla="*/ 33 h 482"/>
                  <a:gd name="T46" fmla="*/ 48 w 707"/>
                  <a:gd name="T47" fmla="*/ 42 h 482"/>
                  <a:gd name="T48" fmla="*/ 46 w 707"/>
                  <a:gd name="T49" fmla="*/ 43 h 482"/>
                  <a:gd name="T50" fmla="*/ 50 w 707"/>
                  <a:gd name="T51" fmla="*/ 43 h 482"/>
                  <a:gd name="T52" fmla="*/ 77 w 707"/>
                  <a:gd name="T53" fmla="*/ 37 h 482"/>
                  <a:gd name="T54" fmla="*/ 96 w 707"/>
                  <a:gd name="T55" fmla="*/ 34 h 482"/>
                  <a:gd name="T56" fmla="*/ 98 w 707"/>
                  <a:gd name="T57" fmla="*/ 34 h 482"/>
                  <a:gd name="T58" fmla="*/ 91 w 707"/>
                  <a:gd name="T59" fmla="*/ 38 h 482"/>
                  <a:gd name="T60" fmla="*/ 66 w 707"/>
                  <a:gd name="T61" fmla="*/ 53 h 482"/>
                  <a:gd name="T62" fmla="*/ 57 w 707"/>
                  <a:gd name="T63" fmla="*/ 61 h 482"/>
                  <a:gd name="T64" fmla="*/ 55 w 707"/>
                  <a:gd name="T65" fmla="*/ 64 h 482"/>
                  <a:gd name="T66" fmla="*/ 56 w 707"/>
                  <a:gd name="T67" fmla="*/ 65 h 482"/>
                  <a:gd name="T68" fmla="*/ 61 w 707"/>
                  <a:gd name="T69" fmla="*/ 65 h 482"/>
                  <a:gd name="T70" fmla="*/ 75 w 707"/>
                  <a:gd name="T71" fmla="*/ 62 h 482"/>
                  <a:gd name="T72" fmla="*/ 102 w 707"/>
                  <a:gd name="T73" fmla="*/ 51 h 482"/>
                  <a:gd name="T74" fmla="*/ 124 w 707"/>
                  <a:gd name="T75" fmla="*/ 41 h 482"/>
                  <a:gd name="T76" fmla="*/ 115 w 707"/>
                  <a:gd name="T77" fmla="*/ 47 h 482"/>
                  <a:gd name="T78" fmla="*/ 87 w 707"/>
                  <a:gd name="T79" fmla="*/ 70 h 482"/>
                  <a:gd name="T80" fmla="*/ 73 w 707"/>
                  <a:gd name="T81" fmla="*/ 84 h 482"/>
                  <a:gd name="T82" fmla="*/ 69 w 707"/>
                  <a:gd name="T83" fmla="*/ 90 h 482"/>
                  <a:gd name="T84" fmla="*/ 69 w 707"/>
                  <a:gd name="T85" fmla="*/ 95 h 482"/>
                  <a:gd name="T86" fmla="*/ 74 w 707"/>
                  <a:gd name="T87" fmla="*/ 100 h 482"/>
                  <a:gd name="T88" fmla="*/ 82 w 707"/>
                  <a:gd name="T89" fmla="*/ 103 h 482"/>
                  <a:gd name="T90" fmla="*/ 91 w 707"/>
                  <a:gd name="T91" fmla="*/ 104 h 482"/>
                  <a:gd name="T92" fmla="*/ 101 w 707"/>
                  <a:gd name="T93" fmla="*/ 102 h 482"/>
                  <a:gd name="T94" fmla="*/ 117 w 707"/>
                  <a:gd name="T95" fmla="*/ 97 h 482"/>
                  <a:gd name="T96" fmla="*/ 136 w 707"/>
                  <a:gd name="T97" fmla="*/ 86 h 482"/>
                  <a:gd name="T98" fmla="*/ 153 w 707"/>
                  <a:gd name="T99" fmla="*/ 72 h 482"/>
                  <a:gd name="T100" fmla="*/ 171 w 707"/>
                  <a:gd name="T101" fmla="*/ 55 h 482"/>
                  <a:gd name="T102" fmla="*/ 176 w 707"/>
                  <a:gd name="T103" fmla="*/ 52 h 482"/>
                  <a:gd name="T104" fmla="*/ 168 w 707"/>
                  <a:gd name="T105" fmla="*/ 67 h 482"/>
                  <a:gd name="T106" fmla="*/ 151 w 707"/>
                  <a:gd name="T107" fmla="*/ 85 h 482"/>
                  <a:gd name="T108" fmla="*/ 131 w 707"/>
                  <a:gd name="T109" fmla="*/ 101 h 482"/>
                  <a:gd name="T110" fmla="*/ 112 w 707"/>
                  <a:gd name="T111" fmla="*/ 111 h 482"/>
                  <a:gd name="T112" fmla="*/ 100 w 707"/>
                  <a:gd name="T113" fmla="*/ 116 h 482"/>
                  <a:gd name="T114" fmla="*/ 87 w 707"/>
                  <a:gd name="T115" fmla="*/ 120 h 482"/>
                  <a:gd name="T116" fmla="*/ 73 w 707"/>
                  <a:gd name="T117" fmla="*/ 121 h 482"/>
                  <a:gd name="T118" fmla="*/ 61 w 707"/>
                  <a:gd name="T119" fmla="*/ 120 h 4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7"/>
                  <a:gd name="T181" fmla="*/ 0 h 482"/>
                  <a:gd name="T182" fmla="*/ 707 w 707"/>
                  <a:gd name="T183" fmla="*/ 482 h 4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7" h="482">
                    <a:moveTo>
                      <a:pt x="232" y="479"/>
                    </a:moveTo>
                    <a:lnTo>
                      <a:pt x="231" y="463"/>
                    </a:lnTo>
                    <a:lnTo>
                      <a:pt x="229" y="450"/>
                    </a:lnTo>
                    <a:lnTo>
                      <a:pt x="229" y="442"/>
                    </a:lnTo>
                    <a:lnTo>
                      <a:pt x="229" y="440"/>
                    </a:lnTo>
                    <a:lnTo>
                      <a:pt x="222" y="440"/>
                    </a:lnTo>
                    <a:lnTo>
                      <a:pt x="206" y="435"/>
                    </a:lnTo>
                    <a:lnTo>
                      <a:pt x="201" y="433"/>
                    </a:lnTo>
                    <a:lnTo>
                      <a:pt x="195" y="429"/>
                    </a:lnTo>
                    <a:lnTo>
                      <a:pt x="191" y="426"/>
                    </a:lnTo>
                    <a:lnTo>
                      <a:pt x="187" y="421"/>
                    </a:lnTo>
                    <a:lnTo>
                      <a:pt x="183" y="416"/>
                    </a:lnTo>
                    <a:lnTo>
                      <a:pt x="179" y="409"/>
                    </a:lnTo>
                    <a:lnTo>
                      <a:pt x="176" y="402"/>
                    </a:lnTo>
                    <a:lnTo>
                      <a:pt x="173" y="394"/>
                    </a:lnTo>
                    <a:lnTo>
                      <a:pt x="167" y="366"/>
                    </a:lnTo>
                    <a:lnTo>
                      <a:pt x="161" y="346"/>
                    </a:lnTo>
                    <a:lnTo>
                      <a:pt x="157" y="338"/>
                    </a:lnTo>
                    <a:lnTo>
                      <a:pt x="150" y="329"/>
                    </a:lnTo>
                    <a:lnTo>
                      <a:pt x="140" y="318"/>
                    </a:lnTo>
                    <a:lnTo>
                      <a:pt x="127" y="306"/>
                    </a:lnTo>
                    <a:lnTo>
                      <a:pt x="113" y="292"/>
                    </a:lnTo>
                    <a:lnTo>
                      <a:pt x="99" y="278"/>
                    </a:lnTo>
                    <a:lnTo>
                      <a:pt x="86" y="264"/>
                    </a:lnTo>
                    <a:lnTo>
                      <a:pt x="75" y="248"/>
                    </a:lnTo>
                    <a:lnTo>
                      <a:pt x="69" y="240"/>
                    </a:lnTo>
                    <a:lnTo>
                      <a:pt x="64" y="232"/>
                    </a:lnTo>
                    <a:lnTo>
                      <a:pt x="61" y="224"/>
                    </a:lnTo>
                    <a:lnTo>
                      <a:pt x="57" y="215"/>
                    </a:lnTo>
                    <a:lnTo>
                      <a:pt x="54" y="205"/>
                    </a:lnTo>
                    <a:lnTo>
                      <a:pt x="51" y="195"/>
                    </a:lnTo>
                    <a:lnTo>
                      <a:pt x="49" y="184"/>
                    </a:lnTo>
                    <a:lnTo>
                      <a:pt x="48" y="174"/>
                    </a:lnTo>
                    <a:lnTo>
                      <a:pt x="45" y="153"/>
                    </a:lnTo>
                    <a:lnTo>
                      <a:pt x="42" y="135"/>
                    </a:lnTo>
                    <a:lnTo>
                      <a:pt x="37" y="120"/>
                    </a:lnTo>
                    <a:lnTo>
                      <a:pt x="31" y="107"/>
                    </a:lnTo>
                    <a:lnTo>
                      <a:pt x="24" y="96"/>
                    </a:lnTo>
                    <a:lnTo>
                      <a:pt x="16" y="85"/>
                    </a:lnTo>
                    <a:lnTo>
                      <a:pt x="8" y="76"/>
                    </a:lnTo>
                    <a:lnTo>
                      <a:pt x="0" y="67"/>
                    </a:lnTo>
                    <a:lnTo>
                      <a:pt x="10" y="64"/>
                    </a:lnTo>
                    <a:lnTo>
                      <a:pt x="23" y="62"/>
                    </a:lnTo>
                    <a:lnTo>
                      <a:pt x="52" y="67"/>
                    </a:lnTo>
                    <a:lnTo>
                      <a:pt x="84" y="70"/>
                    </a:lnTo>
                    <a:lnTo>
                      <a:pt x="119" y="72"/>
                    </a:lnTo>
                    <a:lnTo>
                      <a:pt x="157" y="75"/>
                    </a:lnTo>
                    <a:lnTo>
                      <a:pt x="177" y="75"/>
                    </a:lnTo>
                    <a:lnTo>
                      <a:pt x="197" y="74"/>
                    </a:lnTo>
                    <a:lnTo>
                      <a:pt x="217" y="72"/>
                    </a:lnTo>
                    <a:lnTo>
                      <a:pt x="237" y="70"/>
                    </a:lnTo>
                    <a:lnTo>
                      <a:pt x="256" y="68"/>
                    </a:lnTo>
                    <a:lnTo>
                      <a:pt x="276" y="64"/>
                    </a:lnTo>
                    <a:lnTo>
                      <a:pt x="296" y="60"/>
                    </a:lnTo>
                    <a:lnTo>
                      <a:pt x="316" y="55"/>
                    </a:lnTo>
                    <a:lnTo>
                      <a:pt x="415" y="26"/>
                    </a:lnTo>
                    <a:lnTo>
                      <a:pt x="466" y="9"/>
                    </a:lnTo>
                    <a:lnTo>
                      <a:pt x="486" y="1"/>
                    </a:lnTo>
                    <a:lnTo>
                      <a:pt x="490" y="0"/>
                    </a:lnTo>
                    <a:lnTo>
                      <a:pt x="485" y="5"/>
                    </a:lnTo>
                    <a:lnTo>
                      <a:pt x="471" y="16"/>
                    </a:lnTo>
                    <a:lnTo>
                      <a:pt x="451" y="35"/>
                    </a:lnTo>
                    <a:lnTo>
                      <a:pt x="425" y="56"/>
                    </a:lnTo>
                    <a:lnTo>
                      <a:pt x="395" y="78"/>
                    </a:lnTo>
                    <a:lnTo>
                      <a:pt x="363" y="100"/>
                    </a:lnTo>
                    <a:lnTo>
                      <a:pt x="348" y="110"/>
                    </a:lnTo>
                    <a:lnTo>
                      <a:pt x="332" y="119"/>
                    </a:lnTo>
                    <a:lnTo>
                      <a:pt x="316" y="126"/>
                    </a:lnTo>
                    <a:lnTo>
                      <a:pt x="301" y="132"/>
                    </a:lnTo>
                    <a:lnTo>
                      <a:pt x="247" y="151"/>
                    </a:lnTo>
                    <a:lnTo>
                      <a:pt x="207" y="162"/>
                    </a:lnTo>
                    <a:lnTo>
                      <a:pt x="194" y="167"/>
                    </a:lnTo>
                    <a:lnTo>
                      <a:pt x="186" y="170"/>
                    </a:lnTo>
                    <a:lnTo>
                      <a:pt x="184" y="172"/>
                    </a:lnTo>
                    <a:lnTo>
                      <a:pt x="183" y="173"/>
                    </a:lnTo>
                    <a:lnTo>
                      <a:pt x="185" y="174"/>
                    </a:lnTo>
                    <a:lnTo>
                      <a:pt x="200" y="172"/>
                    </a:lnTo>
                    <a:lnTo>
                      <a:pt x="229" y="166"/>
                    </a:lnTo>
                    <a:lnTo>
                      <a:pt x="267" y="158"/>
                    </a:lnTo>
                    <a:lnTo>
                      <a:pt x="308" y="148"/>
                    </a:lnTo>
                    <a:lnTo>
                      <a:pt x="347" y="140"/>
                    </a:lnTo>
                    <a:lnTo>
                      <a:pt x="377" y="135"/>
                    </a:lnTo>
                    <a:lnTo>
                      <a:pt x="387" y="134"/>
                    </a:lnTo>
                    <a:lnTo>
                      <a:pt x="393" y="134"/>
                    </a:lnTo>
                    <a:lnTo>
                      <a:pt x="394" y="135"/>
                    </a:lnTo>
                    <a:lnTo>
                      <a:pt x="394" y="137"/>
                    </a:lnTo>
                    <a:lnTo>
                      <a:pt x="391" y="138"/>
                    </a:lnTo>
                    <a:lnTo>
                      <a:pt x="389" y="140"/>
                    </a:lnTo>
                    <a:lnTo>
                      <a:pt x="367" y="152"/>
                    </a:lnTo>
                    <a:lnTo>
                      <a:pt x="335" y="169"/>
                    </a:lnTo>
                    <a:lnTo>
                      <a:pt x="300" y="190"/>
                    </a:lnTo>
                    <a:lnTo>
                      <a:pt x="266" y="212"/>
                    </a:lnTo>
                    <a:lnTo>
                      <a:pt x="252" y="223"/>
                    </a:lnTo>
                    <a:lnTo>
                      <a:pt x="239" y="232"/>
                    </a:lnTo>
                    <a:lnTo>
                      <a:pt x="228" y="241"/>
                    </a:lnTo>
                    <a:lnTo>
                      <a:pt x="222" y="248"/>
                    </a:lnTo>
                    <a:lnTo>
                      <a:pt x="221" y="252"/>
                    </a:lnTo>
                    <a:lnTo>
                      <a:pt x="220" y="254"/>
                    </a:lnTo>
                    <a:lnTo>
                      <a:pt x="220" y="257"/>
                    </a:lnTo>
                    <a:lnTo>
                      <a:pt x="222" y="258"/>
                    </a:lnTo>
                    <a:lnTo>
                      <a:pt x="226" y="259"/>
                    </a:lnTo>
                    <a:lnTo>
                      <a:pt x="231" y="260"/>
                    </a:lnTo>
                    <a:lnTo>
                      <a:pt x="237" y="260"/>
                    </a:lnTo>
                    <a:lnTo>
                      <a:pt x="244" y="259"/>
                    </a:lnTo>
                    <a:lnTo>
                      <a:pt x="261" y="257"/>
                    </a:lnTo>
                    <a:lnTo>
                      <a:pt x="281" y="252"/>
                    </a:lnTo>
                    <a:lnTo>
                      <a:pt x="301" y="246"/>
                    </a:lnTo>
                    <a:lnTo>
                      <a:pt x="322" y="239"/>
                    </a:lnTo>
                    <a:lnTo>
                      <a:pt x="366" y="223"/>
                    </a:lnTo>
                    <a:lnTo>
                      <a:pt x="408" y="204"/>
                    </a:lnTo>
                    <a:lnTo>
                      <a:pt x="447" y="187"/>
                    </a:lnTo>
                    <a:lnTo>
                      <a:pt x="477" y="173"/>
                    </a:lnTo>
                    <a:lnTo>
                      <a:pt x="498" y="162"/>
                    </a:lnTo>
                    <a:lnTo>
                      <a:pt x="505" y="158"/>
                    </a:lnTo>
                    <a:lnTo>
                      <a:pt x="493" y="166"/>
                    </a:lnTo>
                    <a:lnTo>
                      <a:pt x="463" y="188"/>
                    </a:lnTo>
                    <a:lnTo>
                      <a:pt x="420" y="220"/>
                    </a:lnTo>
                    <a:lnTo>
                      <a:pt x="373" y="259"/>
                    </a:lnTo>
                    <a:lnTo>
                      <a:pt x="349" y="279"/>
                    </a:lnTo>
                    <a:lnTo>
                      <a:pt x="328" y="299"/>
                    </a:lnTo>
                    <a:lnTo>
                      <a:pt x="309" y="318"/>
                    </a:lnTo>
                    <a:lnTo>
                      <a:pt x="294" y="336"/>
                    </a:lnTo>
                    <a:lnTo>
                      <a:pt x="288" y="345"/>
                    </a:lnTo>
                    <a:lnTo>
                      <a:pt x="282" y="353"/>
                    </a:lnTo>
                    <a:lnTo>
                      <a:pt x="279" y="360"/>
                    </a:lnTo>
                    <a:lnTo>
                      <a:pt x="278" y="367"/>
                    </a:lnTo>
                    <a:lnTo>
                      <a:pt x="276" y="374"/>
                    </a:lnTo>
                    <a:lnTo>
                      <a:pt x="278" y="380"/>
                    </a:lnTo>
                    <a:lnTo>
                      <a:pt x="281" y="385"/>
                    </a:lnTo>
                    <a:lnTo>
                      <a:pt x="286" y="390"/>
                    </a:lnTo>
                    <a:lnTo>
                      <a:pt x="296" y="397"/>
                    </a:lnTo>
                    <a:lnTo>
                      <a:pt x="308" y="402"/>
                    </a:lnTo>
                    <a:lnTo>
                      <a:pt x="319" y="407"/>
                    </a:lnTo>
                    <a:lnTo>
                      <a:pt x="330" y="411"/>
                    </a:lnTo>
                    <a:lnTo>
                      <a:pt x="342" y="413"/>
                    </a:lnTo>
                    <a:lnTo>
                      <a:pt x="354" y="414"/>
                    </a:lnTo>
                    <a:lnTo>
                      <a:pt x="366" y="415"/>
                    </a:lnTo>
                    <a:lnTo>
                      <a:pt x="378" y="414"/>
                    </a:lnTo>
                    <a:lnTo>
                      <a:pt x="391" y="412"/>
                    </a:lnTo>
                    <a:lnTo>
                      <a:pt x="405" y="408"/>
                    </a:lnTo>
                    <a:lnTo>
                      <a:pt x="420" y="405"/>
                    </a:lnTo>
                    <a:lnTo>
                      <a:pt x="435" y="399"/>
                    </a:lnTo>
                    <a:lnTo>
                      <a:pt x="468" y="385"/>
                    </a:lnTo>
                    <a:lnTo>
                      <a:pt x="506" y="365"/>
                    </a:lnTo>
                    <a:lnTo>
                      <a:pt x="525" y="355"/>
                    </a:lnTo>
                    <a:lnTo>
                      <a:pt x="545" y="342"/>
                    </a:lnTo>
                    <a:lnTo>
                      <a:pt x="564" y="329"/>
                    </a:lnTo>
                    <a:lnTo>
                      <a:pt x="581" y="315"/>
                    </a:lnTo>
                    <a:lnTo>
                      <a:pt x="615" y="288"/>
                    </a:lnTo>
                    <a:lnTo>
                      <a:pt x="645" y="261"/>
                    </a:lnTo>
                    <a:lnTo>
                      <a:pt x="669" y="238"/>
                    </a:lnTo>
                    <a:lnTo>
                      <a:pt x="688" y="218"/>
                    </a:lnTo>
                    <a:lnTo>
                      <a:pt x="700" y="205"/>
                    </a:lnTo>
                    <a:lnTo>
                      <a:pt x="703" y="201"/>
                    </a:lnTo>
                    <a:lnTo>
                      <a:pt x="705" y="207"/>
                    </a:lnTo>
                    <a:lnTo>
                      <a:pt x="707" y="222"/>
                    </a:lnTo>
                    <a:lnTo>
                      <a:pt x="691" y="245"/>
                    </a:lnTo>
                    <a:lnTo>
                      <a:pt x="673" y="268"/>
                    </a:lnTo>
                    <a:lnTo>
                      <a:pt x="653" y="292"/>
                    </a:lnTo>
                    <a:lnTo>
                      <a:pt x="631" y="315"/>
                    </a:lnTo>
                    <a:lnTo>
                      <a:pt x="607" y="338"/>
                    </a:lnTo>
                    <a:lnTo>
                      <a:pt x="583" y="360"/>
                    </a:lnTo>
                    <a:lnTo>
                      <a:pt x="556" y="383"/>
                    </a:lnTo>
                    <a:lnTo>
                      <a:pt x="527" y="402"/>
                    </a:lnTo>
                    <a:lnTo>
                      <a:pt x="498" y="421"/>
                    </a:lnTo>
                    <a:lnTo>
                      <a:pt x="468" y="437"/>
                    </a:lnTo>
                    <a:lnTo>
                      <a:pt x="451" y="444"/>
                    </a:lnTo>
                    <a:lnTo>
                      <a:pt x="435" y="451"/>
                    </a:lnTo>
                    <a:lnTo>
                      <a:pt x="418" y="458"/>
                    </a:lnTo>
                    <a:lnTo>
                      <a:pt x="402" y="464"/>
                    </a:lnTo>
                    <a:lnTo>
                      <a:pt x="384" y="469"/>
                    </a:lnTo>
                    <a:lnTo>
                      <a:pt x="367" y="474"/>
                    </a:lnTo>
                    <a:lnTo>
                      <a:pt x="349" y="477"/>
                    </a:lnTo>
                    <a:lnTo>
                      <a:pt x="330" y="479"/>
                    </a:lnTo>
                    <a:lnTo>
                      <a:pt x="312" y="481"/>
                    </a:lnTo>
                    <a:lnTo>
                      <a:pt x="293" y="482"/>
                    </a:lnTo>
                    <a:lnTo>
                      <a:pt x="274" y="482"/>
                    </a:lnTo>
                    <a:lnTo>
                      <a:pt x="255" y="481"/>
                    </a:lnTo>
                    <a:lnTo>
                      <a:pt x="244" y="479"/>
                    </a:lnTo>
                    <a:lnTo>
                      <a:pt x="232" y="479"/>
                    </a:lnTo>
                    <a:close/>
                  </a:path>
                </a:pathLst>
              </a:custGeom>
              <a:solidFill>
                <a:srgbClr val="969696"/>
              </a:solidFill>
              <a:ln w="9525">
                <a:noFill/>
                <a:round/>
                <a:headEnd/>
                <a:tailEnd/>
              </a:ln>
            </p:spPr>
            <p:txBody>
              <a:bodyPr/>
              <a:lstStyle/>
              <a:p>
                <a:endParaRPr lang="fr-FR"/>
              </a:p>
            </p:txBody>
          </p:sp>
          <p:sp>
            <p:nvSpPr>
              <p:cNvPr id="9301" name="Freeform 541"/>
              <p:cNvSpPr>
                <a:spLocks noChangeAspect="1" noEditPoints="1"/>
              </p:cNvSpPr>
              <p:nvPr/>
            </p:nvSpPr>
            <p:spPr bwMode="auto">
              <a:xfrm>
                <a:off x="6289" y="2639"/>
                <a:ext cx="196" cy="152"/>
              </a:xfrm>
              <a:custGeom>
                <a:avLst/>
                <a:gdLst>
                  <a:gd name="T0" fmla="*/ 18 w 787"/>
                  <a:gd name="T1" fmla="*/ 1 h 610"/>
                  <a:gd name="T2" fmla="*/ 26 w 787"/>
                  <a:gd name="T3" fmla="*/ 1 h 610"/>
                  <a:gd name="T4" fmla="*/ 36 w 787"/>
                  <a:gd name="T5" fmla="*/ 4 h 610"/>
                  <a:gd name="T6" fmla="*/ 29 w 787"/>
                  <a:gd name="T7" fmla="*/ 17 h 610"/>
                  <a:gd name="T8" fmla="*/ 23 w 787"/>
                  <a:gd name="T9" fmla="*/ 33 h 610"/>
                  <a:gd name="T10" fmla="*/ 19 w 787"/>
                  <a:gd name="T11" fmla="*/ 56 h 610"/>
                  <a:gd name="T12" fmla="*/ 16 w 787"/>
                  <a:gd name="T13" fmla="*/ 69 h 610"/>
                  <a:gd name="T14" fmla="*/ 13 w 787"/>
                  <a:gd name="T15" fmla="*/ 76 h 610"/>
                  <a:gd name="T16" fmla="*/ 9 w 787"/>
                  <a:gd name="T17" fmla="*/ 80 h 610"/>
                  <a:gd name="T18" fmla="*/ 4 w 787"/>
                  <a:gd name="T19" fmla="*/ 82 h 610"/>
                  <a:gd name="T20" fmla="*/ 1 w 787"/>
                  <a:gd name="T21" fmla="*/ 81 h 610"/>
                  <a:gd name="T22" fmla="*/ 0 w 787"/>
                  <a:gd name="T23" fmla="*/ 76 h 610"/>
                  <a:gd name="T24" fmla="*/ 1 w 787"/>
                  <a:gd name="T25" fmla="*/ 61 h 610"/>
                  <a:gd name="T26" fmla="*/ 5 w 787"/>
                  <a:gd name="T27" fmla="*/ 36 h 610"/>
                  <a:gd name="T28" fmla="*/ 11 w 787"/>
                  <a:gd name="T29" fmla="*/ 2 h 610"/>
                  <a:gd name="T30" fmla="*/ 52 w 787"/>
                  <a:gd name="T31" fmla="*/ 4 h 610"/>
                  <a:gd name="T32" fmla="*/ 64 w 787"/>
                  <a:gd name="T33" fmla="*/ 0 h 610"/>
                  <a:gd name="T34" fmla="*/ 71 w 787"/>
                  <a:gd name="T35" fmla="*/ 0 h 610"/>
                  <a:gd name="T36" fmla="*/ 79 w 787"/>
                  <a:gd name="T37" fmla="*/ 1 h 610"/>
                  <a:gd name="T38" fmla="*/ 86 w 787"/>
                  <a:gd name="T39" fmla="*/ 5 h 610"/>
                  <a:gd name="T40" fmla="*/ 86 w 787"/>
                  <a:gd name="T41" fmla="*/ 10 h 610"/>
                  <a:gd name="T42" fmla="*/ 78 w 787"/>
                  <a:gd name="T43" fmla="*/ 24 h 610"/>
                  <a:gd name="T44" fmla="*/ 61 w 787"/>
                  <a:gd name="T45" fmla="*/ 59 h 610"/>
                  <a:gd name="T46" fmla="*/ 51 w 787"/>
                  <a:gd name="T47" fmla="*/ 76 h 610"/>
                  <a:gd name="T48" fmla="*/ 47 w 787"/>
                  <a:gd name="T49" fmla="*/ 79 h 610"/>
                  <a:gd name="T50" fmla="*/ 43 w 787"/>
                  <a:gd name="T51" fmla="*/ 79 h 610"/>
                  <a:gd name="T52" fmla="*/ 39 w 787"/>
                  <a:gd name="T53" fmla="*/ 76 h 610"/>
                  <a:gd name="T54" fmla="*/ 38 w 787"/>
                  <a:gd name="T55" fmla="*/ 73 h 610"/>
                  <a:gd name="T56" fmla="*/ 37 w 787"/>
                  <a:gd name="T57" fmla="*/ 61 h 610"/>
                  <a:gd name="T58" fmla="*/ 39 w 787"/>
                  <a:gd name="T59" fmla="*/ 45 h 610"/>
                  <a:gd name="T60" fmla="*/ 45 w 787"/>
                  <a:gd name="T61" fmla="*/ 15 h 610"/>
                  <a:gd name="T62" fmla="*/ 107 w 787"/>
                  <a:gd name="T63" fmla="*/ 37 h 610"/>
                  <a:gd name="T64" fmla="*/ 118 w 787"/>
                  <a:gd name="T65" fmla="*/ 35 h 610"/>
                  <a:gd name="T66" fmla="*/ 131 w 787"/>
                  <a:gd name="T67" fmla="*/ 36 h 610"/>
                  <a:gd name="T68" fmla="*/ 136 w 787"/>
                  <a:gd name="T69" fmla="*/ 39 h 610"/>
                  <a:gd name="T70" fmla="*/ 143 w 787"/>
                  <a:gd name="T71" fmla="*/ 46 h 610"/>
                  <a:gd name="T72" fmla="*/ 157 w 787"/>
                  <a:gd name="T73" fmla="*/ 64 h 610"/>
                  <a:gd name="T74" fmla="*/ 173 w 787"/>
                  <a:gd name="T75" fmla="*/ 88 h 610"/>
                  <a:gd name="T76" fmla="*/ 183 w 787"/>
                  <a:gd name="T77" fmla="*/ 108 h 610"/>
                  <a:gd name="T78" fmla="*/ 190 w 787"/>
                  <a:gd name="T79" fmla="*/ 128 h 610"/>
                  <a:gd name="T80" fmla="*/ 195 w 787"/>
                  <a:gd name="T81" fmla="*/ 147 h 610"/>
                  <a:gd name="T82" fmla="*/ 186 w 787"/>
                  <a:gd name="T83" fmla="*/ 138 h 610"/>
                  <a:gd name="T84" fmla="*/ 176 w 787"/>
                  <a:gd name="T85" fmla="*/ 121 h 610"/>
                  <a:gd name="T86" fmla="*/ 171 w 787"/>
                  <a:gd name="T87" fmla="*/ 108 h 610"/>
                  <a:gd name="T88" fmla="*/ 161 w 787"/>
                  <a:gd name="T89" fmla="*/ 82 h 610"/>
                  <a:gd name="T90" fmla="*/ 150 w 787"/>
                  <a:gd name="T91" fmla="*/ 62 h 610"/>
                  <a:gd name="T92" fmla="*/ 144 w 787"/>
                  <a:gd name="T93" fmla="*/ 56 h 610"/>
                  <a:gd name="T94" fmla="*/ 142 w 787"/>
                  <a:gd name="T95" fmla="*/ 57 h 610"/>
                  <a:gd name="T96" fmla="*/ 129 w 787"/>
                  <a:gd name="T97" fmla="*/ 69 h 610"/>
                  <a:gd name="T98" fmla="*/ 111 w 787"/>
                  <a:gd name="T99" fmla="*/ 84 h 610"/>
                  <a:gd name="T100" fmla="*/ 101 w 787"/>
                  <a:gd name="T101" fmla="*/ 91 h 610"/>
                  <a:gd name="T102" fmla="*/ 96 w 787"/>
                  <a:gd name="T103" fmla="*/ 93 h 610"/>
                  <a:gd name="T104" fmla="*/ 93 w 787"/>
                  <a:gd name="T105" fmla="*/ 92 h 610"/>
                  <a:gd name="T106" fmla="*/ 91 w 787"/>
                  <a:gd name="T107" fmla="*/ 89 h 610"/>
                  <a:gd name="T108" fmla="*/ 90 w 787"/>
                  <a:gd name="T109" fmla="*/ 85 h 610"/>
                  <a:gd name="T110" fmla="*/ 93 w 787"/>
                  <a:gd name="T111" fmla="*/ 77 h 610"/>
                  <a:gd name="T112" fmla="*/ 100 w 787"/>
                  <a:gd name="T113" fmla="*/ 65 h 610"/>
                  <a:gd name="T114" fmla="*/ 106 w 787"/>
                  <a:gd name="T115" fmla="*/ 55 h 610"/>
                  <a:gd name="T116" fmla="*/ 108 w 787"/>
                  <a:gd name="T117" fmla="*/ 46 h 610"/>
                  <a:gd name="T118" fmla="*/ 107 w 787"/>
                  <a:gd name="T119" fmla="*/ 37 h 6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7"/>
                  <a:gd name="T181" fmla="*/ 0 h 610"/>
                  <a:gd name="T182" fmla="*/ 787 w 787"/>
                  <a:gd name="T183" fmla="*/ 610 h 6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7" h="610">
                    <a:moveTo>
                      <a:pt x="46" y="10"/>
                    </a:moveTo>
                    <a:lnTo>
                      <a:pt x="58" y="7"/>
                    </a:lnTo>
                    <a:lnTo>
                      <a:pt x="72" y="5"/>
                    </a:lnTo>
                    <a:lnTo>
                      <a:pt x="85" y="5"/>
                    </a:lnTo>
                    <a:lnTo>
                      <a:pt x="96" y="5"/>
                    </a:lnTo>
                    <a:lnTo>
                      <a:pt x="106" y="6"/>
                    </a:lnTo>
                    <a:lnTo>
                      <a:pt x="116" y="7"/>
                    </a:lnTo>
                    <a:lnTo>
                      <a:pt x="133" y="10"/>
                    </a:lnTo>
                    <a:lnTo>
                      <a:pt x="146" y="16"/>
                    </a:lnTo>
                    <a:lnTo>
                      <a:pt x="137" y="31"/>
                    </a:lnTo>
                    <a:lnTo>
                      <a:pt x="126" y="49"/>
                    </a:lnTo>
                    <a:lnTo>
                      <a:pt x="117" y="68"/>
                    </a:lnTo>
                    <a:lnTo>
                      <a:pt x="107" y="87"/>
                    </a:lnTo>
                    <a:lnTo>
                      <a:pt x="99" y="110"/>
                    </a:lnTo>
                    <a:lnTo>
                      <a:pt x="92" y="134"/>
                    </a:lnTo>
                    <a:lnTo>
                      <a:pt x="86" y="161"/>
                    </a:lnTo>
                    <a:lnTo>
                      <a:pt x="82" y="189"/>
                    </a:lnTo>
                    <a:lnTo>
                      <a:pt x="77" y="223"/>
                    </a:lnTo>
                    <a:lnTo>
                      <a:pt x="71" y="251"/>
                    </a:lnTo>
                    <a:lnTo>
                      <a:pt x="68" y="264"/>
                    </a:lnTo>
                    <a:lnTo>
                      <a:pt x="64" y="275"/>
                    </a:lnTo>
                    <a:lnTo>
                      <a:pt x="59" y="286"/>
                    </a:lnTo>
                    <a:lnTo>
                      <a:pt x="56" y="295"/>
                    </a:lnTo>
                    <a:lnTo>
                      <a:pt x="51" y="303"/>
                    </a:lnTo>
                    <a:lnTo>
                      <a:pt x="46" y="310"/>
                    </a:lnTo>
                    <a:lnTo>
                      <a:pt x="42" y="316"/>
                    </a:lnTo>
                    <a:lnTo>
                      <a:pt x="36" y="321"/>
                    </a:lnTo>
                    <a:lnTo>
                      <a:pt x="30" y="324"/>
                    </a:lnTo>
                    <a:lnTo>
                      <a:pt x="24" y="326"/>
                    </a:lnTo>
                    <a:lnTo>
                      <a:pt x="18" y="328"/>
                    </a:lnTo>
                    <a:lnTo>
                      <a:pt x="11" y="328"/>
                    </a:lnTo>
                    <a:lnTo>
                      <a:pt x="9" y="326"/>
                    </a:lnTo>
                    <a:lnTo>
                      <a:pt x="5" y="324"/>
                    </a:lnTo>
                    <a:lnTo>
                      <a:pt x="4" y="321"/>
                    </a:lnTo>
                    <a:lnTo>
                      <a:pt x="2" y="316"/>
                    </a:lnTo>
                    <a:lnTo>
                      <a:pt x="1" y="303"/>
                    </a:lnTo>
                    <a:lnTo>
                      <a:pt x="0" y="287"/>
                    </a:lnTo>
                    <a:lnTo>
                      <a:pt x="1" y="268"/>
                    </a:lnTo>
                    <a:lnTo>
                      <a:pt x="3" y="246"/>
                    </a:lnTo>
                    <a:lnTo>
                      <a:pt x="7" y="222"/>
                    </a:lnTo>
                    <a:lnTo>
                      <a:pt x="10" y="196"/>
                    </a:lnTo>
                    <a:lnTo>
                      <a:pt x="19" y="143"/>
                    </a:lnTo>
                    <a:lnTo>
                      <a:pt x="30" y="92"/>
                    </a:lnTo>
                    <a:lnTo>
                      <a:pt x="39" y="45"/>
                    </a:lnTo>
                    <a:lnTo>
                      <a:pt x="46" y="10"/>
                    </a:lnTo>
                    <a:close/>
                    <a:moveTo>
                      <a:pt x="184" y="29"/>
                    </a:moveTo>
                    <a:lnTo>
                      <a:pt x="195" y="23"/>
                    </a:lnTo>
                    <a:lnTo>
                      <a:pt x="209" y="16"/>
                    </a:lnTo>
                    <a:lnTo>
                      <a:pt x="226" y="9"/>
                    </a:lnTo>
                    <a:lnTo>
                      <a:pt x="246" y="5"/>
                    </a:lnTo>
                    <a:lnTo>
                      <a:pt x="255" y="2"/>
                    </a:lnTo>
                    <a:lnTo>
                      <a:pt x="266" y="1"/>
                    </a:lnTo>
                    <a:lnTo>
                      <a:pt x="276" y="0"/>
                    </a:lnTo>
                    <a:lnTo>
                      <a:pt x="287" y="0"/>
                    </a:lnTo>
                    <a:lnTo>
                      <a:pt x="297" y="1"/>
                    </a:lnTo>
                    <a:lnTo>
                      <a:pt x="308" y="3"/>
                    </a:lnTo>
                    <a:lnTo>
                      <a:pt x="319" y="6"/>
                    </a:lnTo>
                    <a:lnTo>
                      <a:pt x="329" y="10"/>
                    </a:lnTo>
                    <a:lnTo>
                      <a:pt x="336" y="15"/>
                    </a:lnTo>
                    <a:lnTo>
                      <a:pt x="344" y="20"/>
                    </a:lnTo>
                    <a:lnTo>
                      <a:pt x="351" y="24"/>
                    </a:lnTo>
                    <a:lnTo>
                      <a:pt x="357" y="30"/>
                    </a:lnTo>
                    <a:lnTo>
                      <a:pt x="347" y="42"/>
                    </a:lnTo>
                    <a:lnTo>
                      <a:pt x="336" y="57"/>
                    </a:lnTo>
                    <a:lnTo>
                      <a:pt x="326" y="76"/>
                    </a:lnTo>
                    <a:lnTo>
                      <a:pt x="314" y="97"/>
                    </a:lnTo>
                    <a:lnTo>
                      <a:pt x="289" y="147"/>
                    </a:lnTo>
                    <a:lnTo>
                      <a:pt x="261" y="204"/>
                    </a:lnTo>
                    <a:lnTo>
                      <a:pt x="245" y="238"/>
                    </a:lnTo>
                    <a:lnTo>
                      <a:pt x="231" y="265"/>
                    </a:lnTo>
                    <a:lnTo>
                      <a:pt x="218" y="287"/>
                    </a:lnTo>
                    <a:lnTo>
                      <a:pt x="206" y="303"/>
                    </a:lnTo>
                    <a:lnTo>
                      <a:pt x="201" y="309"/>
                    </a:lnTo>
                    <a:lnTo>
                      <a:pt x="195" y="314"/>
                    </a:lnTo>
                    <a:lnTo>
                      <a:pt x="190" y="316"/>
                    </a:lnTo>
                    <a:lnTo>
                      <a:pt x="185" y="318"/>
                    </a:lnTo>
                    <a:lnTo>
                      <a:pt x="179" y="318"/>
                    </a:lnTo>
                    <a:lnTo>
                      <a:pt x="173" y="317"/>
                    </a:lnTo>
                    <a:lnTo>
                      <a:pt x="167" y="314"/>
                    </a:lnTo>
                    <a:lnTo>
                      <a:pt x="160" y="309"/>
                    </a:lnTo>
                    <a:lnTo>
                      <a:pt x="157" y="307"/>
                    </a:lnTo>
                    <a:lnTo>
                      <a:pt x="154" y="302"/>
                    </a:lnTo>
                    <a:lnTo>
                      <a:pt x="152" y="297"/>
                    </a:lnTo>
                    <a:lnTo>
                      <a:pt x="151" y="292"/>
                    </a:lnTo>
                    <a:lnTo>
                      <a:pt x="148" y="278"/>
                    </a:lnTo>
                    <a:lnTo>
                      <a:pt x="148" y="261"/>
                    </a:lnTo>
                    <a:lnTo>
                      <a:pt x="148" y="244"/>
                    </a:lnTo>
                    <a:lnTo>
                      <a:pt x="151" y="223"/>
                    </a:lnTo>
                    <a:lnTo>
                      <a:pt x="153" y="202"/>
                    </a:lnTo>
                    <a:lnTo>
                      <a:pt x="157" y="180"/>
                    </a:lnTo>
                    <a:lnTo>
                      <a:pt x="165" y="135"/>
                    </a:lnTo>
                    <a:lnTo>
                      <a:pt x="173" y="94"/>
                    </a:lnTo>
                    <a:lnTo>
                      <a:pt x="180" y="59"/>
                    </a:lnTo>
                    <a:lnTo>
                      <a:pt x="184" y="36"/>
                    </a:lnTo>
                    <a:lnTo>
                      <a:pt x="184" y="29"/>
                    </a:lnTo>
                    <a:close/>
                    <a:moveTo>
                      <a:pt x="431" y="148"/>
                    </a:moveTo>
                    <a:lnTo>
                      <a:pt x="443" y="146"/>
                    </a:lnTo>
                    <a:lnTo>
                      <a:pt x="457" y="143"/>
                    </a:lnTo>
                    <a:lnTo>
                      <a:pt x="473" y="141"/>
                    </a:lnTo>
                    <a:lnTo>
                      <a:pt x="490" y="141"/>
                    </a:lnTo>
                    <a:lnTo>
                      <a:pt x="507" y="142"/>
                    </a:lnTo>
                    <a:lnTo>
                      <a:pt x="524" y="146"/>
                    </a:lnTo>
                    <a:lnTo>
                      <a:pt x="532" y="149"/>
                    </a:lnTo>
                    <a:lnTo>
                      <a:pt x="540" y="153"/>
                    </a:lnTo>
                    <a:lnTo>
                      <a:pt x="547" y="157"/>
                    </a:lnTo>
                    <a:lnTo>
                      <a:pt x="554" y="162"/>
                    </a:lnTo>
                    <a:lnTo>
                      <a:pt x="564" y="173"/>
                    </a:lnTo>
                    <a:lnTo>
                      <a:pt x="575" y="184"/>
                    </a:lnTo>
                    <a:lnTo>
                      <a:pt x="588" y="199"/>
                    </a:lnTo>
                    <a:lnTo>
                      <a:pt x="601" y="217"/>
                    </a:lnTo>
                    <a:lnTo>
                      <a:pt x="631" y="257"/>
                    </a:lnTo>
                    <a:lnTo>
                      <a:pt x="662" y="303"/>
                    </a:lnTo>
                    <a:lnTo>
                      <a:pt x="678" y="329"/>
                    </a:lnTo>
                    <a:lnTo>
                      <a:pt x="693" y="354"/>
                    </a:lnTo>
                    <a:lnTo>
                      <a:pt x="708" y="381"/>
                    </a:lnTo>
                    <a:lnTo>
                      <a:pt x="722" y="408"/>
                    </a:lnTo>
                    <a:lnTo>
                      <a:pt x="735" y="435"/>
                    </a:lnTo>
                    <a:lnTo>
                      <a:pt x="746" y="463"/>
                    </a:lnTo>
                    <a:lnTo>
                      <a:pt x="756" y="489"/>
                    </a:lnTo>
                    <a:lnTo>
                      <a:pt x="764" y="515"/>
                    </a:lnTo>
                    <a:lnTo>
                      <a:pt x="771" y="541"/>
                    </a:lnTo>
                    <a:lnTo>
                      <a:pt x="777" y="566"/>
                    </a:lnTo>
                    <a:lnTo>
                      <a:pt x="782" y="589"/>
                    </a:lnTo>
                    <a:lnTo>
                      <a:pt x="787" y="610"/>
                    </a:lnTo>
                    <a:lnTo>
                      <a:pt x="771" y="591"/>
                    </a:lnTo>
                    <a:lnTo>
                      <a:pt x="746" y="553"/>
                    </a:lnTo>
                    <a:lnTo>
                      <a:pt x="730" y="527"/>
                    </a:lnTo>
                    <a:lnTo>
                      <a:pt x="715" y="499"/>
                    </a:lnTo>
                    <a:lnTo>
                      <a:pt x="707" y="484"/>
                    </a:lnTo>
                    <a:lnTo>
                      <a:pt x="700" y="468"/>
                    </a:lnTo>
                    <a:lnTo>
                      <a:pt x="694" y="452"/>
                    </a:lnTo>
                    <a:lnTo>
                      <a:pt x="687" y="435"/>
                    </a:lnTo>
                    <a:lnTo>
                      <a:pt x="674" y="399"/>
                    </a:lnTo>
                    <a:lnTo>
                      <a:pt x="660" y="364"/>
                    </a:lnTo>
                    <a:lnTo>
                      <a:pt x="645" y="329"/>
                    </a:lnTo>
                    <a:lnTo>
                      <a:pt x="628" y="297"/>
                    </a:lnTo>
                    <a:lnTo>
                      <a:pt x="614" y="271"/>
                    </a:lnTo>
                    <a:lnTo>
                      <a:pt x="601" y="248"/>
                    </a:lnTo>
                    <a:lnTo>
                      <a:pt x="591" y="232"/>
                    </a:lnTo>
                    <a:lnTo>
                      <a:pt x="583" y="224"/>
                    </a:lnTo>
                    <a:lnTo>
                      <a:pt x="580" y="224"/>
                    </a:lnTo>
                    <a:lnTo>
                      <a:pt x="578" y="225"/>
                    </a:lnTo>
                    <a:lnTo>
                      <a:pt x="573" y="226"/>
                    </a:lnTo>
                    <a:lnTo>
                      <a:pt x="570" y="229"/>
                    </a:lnTo>
                    <a:lnTo>
                      <a:pt x="559" y="237"/>
                    </a:lnTo>
                    <a:lnTo>
                      <a:pt x="546" y="248"/>
                    </a:lnTo>
                    <a:lnTo>
                      <a:pt x="516" y="276"/>
                    </a:lnTo>
                    <a:lnTo>
                      <a:pt x="482" y="308"/>
                    </a:lnTo>
                    <a:lnTo>
                      <a:pt x="464" y="323"/>
                    </a:lnTo>
                    <a:lnTo>
                      <a:pt x="446" y="338"/>
                    </a:lnTo>
                    <a:lnTo>
                      <a:pt x="429" y="351"/>
                    </a:lnTo>
                    <a:lnTo>
                      <a:pt x="414" y="361"/>
                    </a:lnTo>
                    <a:lnTo>
                      <a:pt x="407" y="366"/>
                    </a:lnTo>
                    <a:lnTo>
                      <a:pt x="400" y="370"/>
                    </a:lnTo>
                    <a:lnTo>
                      <a:pt x="392" y="372"/>
                    </a:lnTo>
                    <a:lnTo>
                      <a:pt x="387" y="373"/>
                    </a:lnTo>
                    <a:lnTo>
                      <a:pt x="382" y="373"/>
                    </a:lnTo>
                    <a:lnTo>
                      <a:pt x="377" y="373"/>
                    </a:lnTo>
                    <a:lnTo>
                      <a:pt x="373" y="371"/>
                    </a:lnTo>
                    <a:lnTo>
                      <a:pt x="369" y="367"/>
                    </a:lnTo>
                    <a:lnTo>
                      <a:pt x="367" y="364"/>
                    </a:lnTo>
                    <a:lnTo>
                      <a:pt x="364" y="359"/>
                    </a:lnTo>
                    <a:lnTo>
                      <a:pt x="363" y="354"/>
                    </a:lnTo>
                    <a:lnTo>
                      <a:pt x="362" y="350"/>
                    </a:lnTo>
                    <a:lnTo>
                      <a:pt x="362" y="340"/>
                    </a:lnTo>
                    <a:lnTo>
                      <a:pt x="364" y="330"/>
                    </a:lnTo>
                    <a:lnTo>
                      <a:pt x="368" y="318"/>
                    </a:lnTo>
                    <a:lnTo>
                      <a:pt x="373" y="308"/>
                    </a:lnTo>
                    <a:lnTo>
                      <a:pt x="378" y="296"/>
                    </a:lnTo>
                    <a:lnTo>
                      <a:pt x="385" y="285"/>
                    </a:lnTo>
                    <a:lnTo>
                      <a:pt x="400" y="262"/>
                    </a:lnTo>
                    <a:lnTo>
                      <a:pt x="414" y="240"/>
                    </a:lnTo>
                    <a:lnTo>
                      <a:pt x="419" y="230"/>
                    </a:lnTo>
                    <a:lnTo>
                      <a:pt x="425" y="219"/>
                    </a:lnTo>
                    <a:lnTo>
                      <a:pt x="429" y="210"/>
                    </a:lnTo>
                    <a:lnTo>
                      <a:pt x="431" y="201"/>
                    </a:lnTo>
                    <a:lnTo>
                      <a:pt x="434" y="185"/>
                    </a:lnTo>
                    <a:lnTo>
                      <a:pt x="434" y="171"/>
                    </a:lnTo>
                    <a:lnTo>
                      <a:pt x="432" y="160"/>
                    </a:lnTo>
                    <a:lnTo>
                      <a:pt x="431" y="148"/>
                    </a:lnTo>
                    <a:close/>
                  </a:path>
                </a:pathLst>
              </a:custGeom>
              <a:solidFill>
                <a:srgbClr val="969696"/>
              </a:solidFill>
              <a:ln w="9525">
                <a:noFill/>
                <a:round/>
                <a:headEnd/>
                <a:tailEnd/>
              </a:ln>
            </p:spPr>
            <p:txBody>
              <a:bodyPr/>
              <a:lstStyle/>
              <a:p>
                <a:endParaRPr lang="fr-FR"/>
              </a:p>
            </p:txBody>
          </p:sp>
          <p:sp>
            <p:nvSpPr>
              <p:cNvPr id="9302" name="Freeform 542"/>
              <p:cNvSpPr>
                <a:spLocks noChangeAspect="1"/>
              </p:cNvSpPr>
              <p:nvPr/>
            </p:nvSpPr>
            <p:spPr bwMode="auto">
              <a:xfrm>
                <a:off x="6218" y="2664"/>
                <a:ext cx="230" cy="140"/>
              </a:xfrm>
              <a:custGeom>
                <a:avLst/>
                <a:gdLst>
                  <a:gd name="T0" fmla="*/ 53 w 921"/>
                  <a:gd name="T1" fmla="*/ 76 h 560"/>
                  <a:gd name="T2" fmla="*/ 50 w 921"/>
                  <a:gd name="T3" fmla="*/ 68 h 560"/>
                  <a:gd name="T4" fmla="*/ 27 w 921"/>
                  <a:gd name="T5" fmla="*/ 35 h 560"/>
                  <a:gd name="T6" fmla="*/ 12 w 921"/>
                  <a:gd name="T7" fmla="*/ 19 h 560"/>
                  <a:gd name="T8" fmla="*/ 3 w 921"/>
                  <a:gd name="T9" fmla="*/ 12 h 560"/>
                  <a:gd name="T10" fmla="*/ 0 w 921"/>
                  <a:gd name="T11" fmla="*/ 4 h 560"/>
                  <a:gd name="T12" fmla="*/ 7 w 921"/>
                  <a:gd name="T13" fmla="*/ 0 h 560"/>
                  <a:gd name="T14" fmla="*/ 21 w 921"/>
                  <a:gd name="T15" fmla="*/ 4 h 560"/>
                  <a:gd name="T16" fmla="*/ 41 w 921"/>
                  <a:gd name="T17" fmla="*/ 15 h 560"/>
                  <a:gd name="T18" fmla="*/ 55 w 921"/>
                  <a:gd name="T19" fmla="*/ 12 h 560"/>
                  <a:gd name="T20" fmla="*/ 62 w 921"/>
                  <a:gd name="T21" fmla="*/ 12 h 560"/>
                  <a:gd name="T22" fmla="*/ 54 w 921"/>
                  <a:gd name="T23" fmla="*/ 31 h 560"/>
                  <a:gd name="T24" fmla="*/ 51 w 921"/>
                  <a:gd name="T25" fmla="*/ 49 h 560"/>
                  <a:gd name="T26" fmla="*/ 52 w 921"/>
                  <a:gd name="T27" fmla="*/ 59 h 560"/>
                  <a:gd name="T28" fmla="*/ 57 w 921"/>
                  <a:gd name="T29" fmla="*/ 67 h 560"/>
                  <a:gd name="T30" fmla="*/ 68 w 921"/>
                  <a:gd name="T31" fmla="*/ 72 h 560"/>
                  <a:gd name="T32" fmla="*/ 82 w 921"/>
                  <a:gd name="T33" fmla="*/ 71 h 560"/>
                  <a:gd name="T34" fmla="*/ 92 w 921"/>
                  <a:gd name="T35" fmla="*/ 66 h 560"/>
                  <a:gd name="T36" fmla="*/ 97 w 921"/>
                  <a:gd name="T37" fmla="*/ 58 h 560"/>
                  <a:gd name="T38" fmla="*/ 97 w 921"/>
                  <a:gd name="T39" fmla="*/ 46 h 560"/>
                  <a:gd name="T40" fmla="*/ 100 w 921"/>
                  <a:gd name="T41" fmla="*/ 21 h 560"/>
                  <a:gd name="T42" fmla="*/ 105 w 921"/>
                  <a:gd name="T43" fmla="*/ 7 h 560"/>
                  <a:gd name="T44" fmla="*/ 107 w 921"/>
                  <a:gd name="T45" fmla="*/ 4 h 560"/>
                  <a:gd name="T46" fmla="*/ 101 w 921"/>
                  <a:gd name="T47" fmla="*/ 35 h 560"/>
                  <a:gd name="T48" fmla="*/ 101 w 921"/>
                  <a:gd name="T49" fmla="*/ 55 h 560"/>
                  <a:gd name="T50" fmla="*/ 105 w 921"/>
                  <a:gd name="T51" fmla="*/ 60 h 560"/>
                  <a:gd name="T52" fmla="*/ 112 w 921"/>
                  <a:gd name="T53" fmla="*/ 63 h 560"/>
                  <a:gd name="T54" fmla="*/ 123 w 921"/>
                  <a:gd name="T55" fmla="*/ 61 h 560"/>
                  <a:gd name="T56" fmla="*/ 132 w 921"/>
                  <a:gd name="T57" fmla="*/ 54 h 560"/>
                  <a:gd name="T58" fmla="*/ 143 w 921"/>
                  <a:gd name="T59" fmla="*/ 33 h 560"/>
                  <a:gd name="T60" fmla="*/ 149 w 921"/>
                  <a:gd name="T61" fmla="*/ 23 h 560"/>
                  <a:gd name="T62" fmla="*/ 154 w 921"/>
                  <a:gd name="T63" fmla="*/ 23 h 560"/>
                  <a:gd name="T64" fmla="*/ 163 w 921"/>
                  <a:gd name="T65" fmla="*/ 31 h 560"/>
                  <a:gd name="T66" fmla="*/ 167 w 921"/>
                  <a:gd name="T67" fmla="*/ 33 h 560"/>
                  <a:gd name="T68" fmla="*/ 166 w 921"/>
                  <a:gd name="T69" fmla="*/ 38 h 560"/>
                  <a:gd name="T70" fmla="*/ 153 w 921"/>
                  <a:gd name="T71" fmla="*/ 60 h 560"/>
                  <a:gd name="T72" fmla="*/ 151 w 921"/>
                  <a:gd name="T73" fmla="*/ 70 h 560"/>
                  <a:gd name="T74" fmla="*/ 153 w 921"/>
                  <a:gd name="T75" fmla="*/ 77 h 560"/>
                  <a:gd name="T76" fmla="*/ 159 w 921"/>
                  <a:gd name="T77" fmla="*/ 81 h 560"/>
                  <a:gd name="T78" fmla="*/ 168 w 921"/>
                  <a:gd name="T79" fmla="*/ 82 h 560"/>
                  <a:gd name="T80" fmla="*/ 179 w 921"/>
                  <a:gd name="T81" fmla="*/ 78 h 560"/>
                  <a:gd name="T82" fmla="*/ 192 w 921"/>
                  <a:gd name="T83" fmla="*/ 68 h 560"/>
                  <a:gd name="T84" fmla="*/ 212 w 921"/>
                  <a:gd name="T85" fmla="*/ 46 h 560"/>
                  <a:gd name="T86" fmla="*/ 212 w 921"/>
                  <a:gd name="T87" fmla="*/ 62 h 560"/>
                  <a:gd name="T88" fmla="*/ 210 w 921"/>
                  <a:gd name="T89" fmla="*/ 85 h 560"/>
                  <a:gd name="T90" fmla="*/ 212 w 921"/>
                  <a:gd name="T91" fmla="*/ 90 h 560"/>
                  <a:gd name="T92" fmla="*/ 217 w 921"/>
                  <a:gd name="T93" fmla="*/ 92 h 560"/>
                  <a:gd name="T94" fmla="*/ 230 w 921"/>
                  <a:gd name="T95" fmla="*/ 93 h 560"/>
                  <a:gd name="T96" fmla="*/ 226 w 921"/>
                  <a:gd name="T97" fmla="*/ 93 h 560"/>
                  <a:gd name="T98" fmla="*/ 212 w 921"/>
                  <a:gd name="T99" fmla="*/ 96 h 560"/>
                  <a:gd name="T100" fmla="*/ 205 w 921"/>
                  <a:gd name="T101" fmla="*/ 101 h 560"/>
                  <a:gd name="T102" fmla="*/ 197 w 921"/>
                  <a:gd name="T103" fmla="*/ 112 h 560"/>
                  <a:gd name="T104" fmla="*/ 192 w 921"/>
                  <a:gd name="T105" fmla="*/ 137 h 560"/>
                  <a:gd name="T106" fmla="*/ 182 w 921"/>
                  <a:gd name="T107" fmla="*/ 130 h 560"/>
                  <a:gd name="T108" fmla="*/ 164 w 921"/>
                  <a:gd name="T109" fmla="*/ 114 h 560"/>
                  <a:gd name="T110" fmla="*/ 146 w 921"/>
                  <a:gd name="T111" fmla="*/ 103 h 560"/>
                  <a:gd name="T112" fmla="*/ 120 w 921"/>
                  <a:gd name="T113" fmla="*/ 96 h 560"/>
                  <a:gd name="T114" fmla="*/ 106 w 921"/>
                  <a:gd name="T115" fmla="*/ 96 h 560"/>
                  <a:gd name="T116" fmla="*/ 95 w 921"/>
                  <a:gd name="T117" fmla="*/ 98 h 560"/>
                  <a:gd name="T118" fmla="*/ 77 w 921"/>
                  <a:gd name="T119" fmla="*/ 98 h 560"/>
                  <a:gd name="T120" fmla="*/ 59 w 921"/>
                  <a:gd name="T121" fmla="*/ 93 h 5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21"/>
                  <a:gd name="T184" fmla="*/ 0 h 560"/>
                  <a:gd name="T185" fmla="*/ 921 w 921"/>
                  <a:gd name="T186" fmla="*/ 560 h 5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21" h="560">
                    <a:moveTo>
                      <a:pt x="207" y="346"/>
                    </a:moveTo>
                    <a:lnTo>
                      <a:pt x="210" y="329"/>
                    </a:lnTo>
                    <a:lnTo>
                      <a:pt x="211" y="313"/>
                    </a:lnTo>
                    <a:lnTo>
                      <a:pt x="211" y="304"/>
                    </a:lnTo>
                    <a:lnTo>
                      <a:pt x="211" y="299"/>
                    </a:lnTo>
                    <a:lnTo>
                      <a:pt x="210" y="293"/>
                    </a:lnTo>
                    <a:lnTo>
                      <a:pt x="209" y="288"/>
                    </a:lnTo>
                    <a:lnTo>
                      <a:pt x="199" y="272"/>
                    </a:lnTo>
                    <a:lnTo>
                      <a:pt x="183" y="245"/>
                    </a:lnTo>
                    <a:lnTo>
                      <a:pt x="160" y="212"/>
                    </a:lnTo>
                    <a:lnTo>
                      <a:pt x="136" y="177"/>
                    </a:lnTo>
                    <a:lnTo>
                      <a:pt x="109" y="141"/>
                    </a:lnTo>
                    <a:lnTo>
                      <a:pt x="83" y="110"/>
                    </a:lnTo>
                    <a:lnTo>
                      <a:pt x="70" y="96"/>
                    </a:lnTo>
                    <a:lnTo>
                      <a:pt x="58" y="84"/>
                    </a:lnTo>
                    <a:lnTo>
                      <a:pt x="48" y="76"/>
                    </a:lnTo>
                    <a:lnTo>
                      <a:pt x="37" y="70"/>
                    </a:lnTo>
                    <a:lnTo>
                      <a:pt x="28" y="64"/>
                    </a:lnTo>
                    <a:lnTo>
                      <a:pt x="19" y="57"/>
                    </a:lnTo>
                    <a:lnTo>
                      <a:pt x="12" y="50"/>
                    </a:lnTo>
                    <a:lnTo>
                      <a:pt x="7" y="42"/>
                    </a:lnTo>
                    <a:lnTo>
                      <a:pt x="2" y="34"/>
                    </a:lnTo>
                    <a:lnTo>
                      <a:pt x="1" y="25"/>
                    </a:lnTo>
                    <a:lnTo>
                      <a:pt x="0" y="16"/>
                    </a:lnTo>
                    <a:lnTo>
                      <a:pt x="1" y="7"/>
                    </a:lnTo>
                    <a:lnTo>
                      <a:pt x="8" y="5"/>
                    </a:lnTo>
                    <a:lnTo>
                      <a:pt x="17" y="2"/>
                    </a:lnTo>
                    <a:lnTo>
                      <a:pt x="28" y="1"/>
                    </a:lnTo>
                    <a:lnTo>
                      <a:pt x="40" y="1"/>
                    </a:lnTo>
                    <a:lnTo>
                      <a:pt x="54" y="4"/>
                    </a:lnTo>
                    <a:lnTo>
                      <a:pt x="68" y="8"/>
                    </a:lnTo>
                    <a:lnTo>
                      <a:pt x="83" y="15"/>
                    </a:lnTo>
                    <a:lnTo>
                      <a:pt x="99" y="23"/>
                    </a:lnTo>
                    <a:lnTo>
                      <a:pt x="131" y="44"/>
                    </a:lnTo>
                    <a:lnTo>
                      <a:pt x="153" y="57"/>
                    </a:lnTo>
                    <a:lnTo>
                      <a:pt x="163" y="61"/>
                    </a:lnTo>
                    <a:lnTo>
                      <a:pt x="172" y="62"/>
                    </a:lnTo>
                    <a:lnTo>
                      <a:pt x="183" y="61"/>
                    </a:lnTo>
                    <a:lnTo>
                      <a:pt x="197" y="57"/>
                    </a:lnTo>
                    <a:lnTo>
                      <a:pt x="220" y="49"/>
                    </a:lnTo>
                    <a:lnTo>
                      <a:pt x="238" y="43"/>
                    </a:lnTo>
                    <a:lnTo>
                      <a:pt x="247" y="40"/>
                    </a:lnTo>
                    <a:lnTo>
                      <a:pt x="251" y="39"/>
                    </a:lnTo>
                    <a:lnTo>
                      <a:pt x="247" y="47"/>
                    </a:lnTo>
                    <a:lnTo>
                      <a:pt x="237" y="71"/>
                    </a:lnTo>
                    <a:lnTo>
                      <a:pt x="231" y="88"/>
                    </a:lnTo>
                    <a:lnTo>
                      <a:pt x="224" y="105"/>
                    </a:lnTo>
                    <a:lnTo>
                      <a:pt x="218" y="125"/>
                    </a:lnTo>
                    <a:lnTo>
                      <a:pt x="212" y="146"/>
                    </a:lnTo>
                    <a:lnTo>
                      <a:pt x="209" y="167"/>
                    </a:lnTo>
                    <a:lnTo>
                      <a:pt x="206" y="189"/>
                    </a:lnTo>
                    <a:lnTo>
                      <a:pt x="206" y="198"/>
                    </a:lnTo>
                    <a:lnTo>
                      <a:pt x="206" y="209"/>
                    </a:lnTo>
                    <a:lnTo>
                      <a:pt x="206" y="219"/>
                    </a:lnTo>
                    <a:lnTo>
                      <a:pt x="209" y="229"/>
                    </a:lnTo>
                    <a:lnTo>
                      <a:pt x="210" y="237"/>
                    </a:lnTo>
                    <a:lnTo>
                      <a:pt x="213" y="246"/>
                    </a:lnTo>
                    <a:lnTo>
                      <a:pt x="217" y="253"/>
                    </a:lnTo>
                    <a:lnTo>
                      <a:pt x="223" y="260"/>
                    </a:lnTo>
                    <a:lnTo>
                      <a:pt x="229" y="267"/>
                    </a:lnTo>
                    <a:lnTo>
                      <a:pt x="234" y="273"/>
                    </a:lnTo>
                    <a:lnTo>
                      <a:pt x="243" y="278"/>
                    </a:lnTo>
                    <a:lnTo>
                      <a:pt x="252" y="282"/>
                    </a:lnTo>
                    <a:lnTo>
                      <a:pt x="271" y="287"/>
                    </a:lnTo>
                    <a:lnTo>
                      <a:pt x="287" y="290"/>
                    </a:lnTo>
                    <a:lnTo>
                      <a:pt x="304" y="290"/>
                    </a:lnTo>
                    <a:lnTo>
                      <a:pt x="317" y="289"/>
                    </a:lnTo>
                    <a:lnTo>
                      <a:pt x="329" y="286"/>
                    </a:lnTo>
                    <a:lnTo>
                      <a:pt x="341" y="281"/>
                    </a:lnTo>
                    <a:lnTo>
                      <a:pt x="351" y="276"/>
                    </a:lnTo>
                    <a:lnTo>
                      <a:pt x="359" y="269"/>
                    </a:lnTo>
                    <a:lnTo>
                      <a:pt x="367" y="262"/>
                    </a:lnTo>
                    <a:lnTo>
                      <a:pt x="373" y="255"/>
                    </a:lnTo>
                    <a:lnTo>
                      <a:pt x="378" y="250"/>
                    </a:lnTo>
                    <a:lnTo>
                      <a:pt x="382" y="243"/>
                    </a:lnTo>
                    <a:lnTo>
                      <a:pt x="387" y="233"/>
                    </a:lnTo>
                    <a:lnTo>
                      <a:pt x="388" y="230"/>
                    </a:lnTo>
                    <a:lnTo>
                      <a:pt x="388" y="224"/>
                    </a:lnTo>
                    <a:lnTo>
                      <a:pt x="389" y="208"/>
                    </a:lnTo>
                    <a:lnTo>
                      <a:pt x="390" y="183"/>
                    </a:lnTo>
                    <a:lnTo>
                      <a:pt x="393" y="155"/>
                    </a:lnTo>
                    <a:lnTo>
                      <a:pt x="395" y="125"/>
                    </a:lnTo>
                    <a:lnTo>
                      <a:pt x="399" y="96"/>
                    </a:lnTo>
                    <a:lnTo>
                      <a:pt x="400" y="83"/>
                    </a:lnTo>
                    <a:lnTo>
                      <a:pt x="402" y="71"/>
                    </a:lnTo>
                    <a:lnTo>
                      <a:pt x="405" y="61"/>
                    </a:lnTo>
                    <a:lnTo>
                      <a:pt x="408" y="54"/>
                    </a:lnTo>
                    <a:lnTo>
                      <a:pt x="419" y="30"/>
                    </a:lnTo>
                    <a:lnTo>
                      <a:pt x="427" y="14"/>
                    </a:lnTo>
                    <a:lnTo>
                      <a:pt x="431" y="4"/>
                    </a:lnTo>
                    <a:lnTo>
                      <a:pt x="434" y="0"/>
                    </a:lnTo>
                    <a:lnTo>
                      <a:pt x="429" y="16"/>
                    </a:lnTo>
                    <a:lnTo>
                      <a:pt x="420" y="57"/>
                    </a:lnTo>
                    <a:lnTo>
                      <a:pt x="414" y="83"/>
                    </a:lnTo>
                    <a:lnTo>
                      <a:pt x="408" y="111"/>
                    </a:lnTo>
                    <a:lnTo>
                      <a:pt x="405" y="139"/>
                    </a:lnTo>
                    <a:lnTo>
                      <a:pt x="402" y="167"/>
                    </a:lnTo>
                    <a:lnTo>
                      <a:pt x="402" y="190"/>
                    </a:lnTo>
                    <a:lnTo>
                      <a:pt x="402" y="208"/>
                    </a:lnTo>
                    <a:lnTo>
                      <a:pt x="405" y="220"/>
                    </a:lnTo>
                    <a:lnTo>
                      <a:pt x="407" y="230"/>
                    </a:lnTo>
                    <a:lnTo>
                      <a:pt x="412" y="234"/>
                    </a:lnTo>
                    <a:lnTo>
                      <a:pt x="416" y="239"/>
                    </a:lnTo>
                    <a:lnTo>
                      <a:pt x="422" y="241"/>
                    </a:lnTo>
                    <a:lnTo>
                      <a:pt x="428" y="244"/>
                    </a:lnTo>
                    <a:lnTo>
                      <a:pt x="435" y="246"/>
                    </a:lnTo>
                    <a:lnTo>
                      <a:pt x="442" y="248"/>
                    </a:lnTo>
                    <a:lnTo>
                      <a:pt x="449" y="252"/>
                    </a:lnTo>
                    <a:lnTo>
                      <a:pt x="457" y="253"/>
                    </a:lnTo>
                    <a:lnTo>
                      <a:pt x="467" y="253"/>
                    </a:lnTo>
                    <a:lnTo>
                      <a:pt x="478" y="251"/>
                    </a:lnTo>
                    <a:lnTo>
                      <a:pt x="491" y="246"/>
                    </a:lnTo>
                    <a:lnTo>
                      <a:pt x="507" y="238"/>
                    </a:lnTo>
                    <a:lnTo>
                      <a:pt x="515" y="233"/>
                    </a:lnTo>
                    <a:lnTo>
                      <a:pt x="522" y="226"/>
                    </a:lnTo>
                    <a:lnTo>
                      <a:pt x="529" y="218"/>
                    </a:lnTo>
                    <a:lnTo>
                      <a:pt x="536" y="209"/>
                    </a:lnTo>
                    <a:lnTo>
                      <a:pt x="548" y="190"/>
                    </a:lnTo>
                    <a:lnTo>
                      <a:pt x="557" y="169"/>
                    </a:lnTo>
                    <a:lnTo>
                      <a:pt x="571" y="130"/>
                    </a:lnTo>
                    <a:lnTo>
                      <a:pt x="580" y="105"/>
                    </a:lnTo>
                    <a:lnTo>
                      <a:pt x="585" y="99"/>
                    </a:lnTo>
                    <a:lnTo>
                      <a:pt x="590" y="95"/>
                    </a:lnTo>
                    <a:lnTo>
                      <a:pt x="595" y="91"/>
                    </a:lnTo>
                    <a:lnTo>
                      <a:pt x="600" y="89"/>
                    </a:lnTo>
                    <a:lnTo>
                      <a:pt x="609" y="86"/>
                    </a:lnTo>
                    <a:lnTo>
                      <a:pt x="613" y="85"/>
                    </a:lnTo>
                    <a:lnTo>
                      <a:pt x="618" y="91"/>
                    </a:lnTo>
                    <a:lnTo>
                      <a:pt x="631" y="105"/>
                    </a:lnTo>
                    <a:lnTo>
                      <a:pt x="638" y="112"/>
                    </a:lnTo>
                    <a:lnTo>
                      <a:pt x="646" y="119"/>
                    </a:lnTo>
                    <a:lnTo>
                      <a:pt x="653" y="124"/>
                    </a:lnTo>
                    <a:lnTo>
                      <a:pt x="659" y="125"/>
                    </a:lnTo>
                    <a:lnTo>
                      <a:pt x="664" y="126"/>
                    </a:lnTo>
                    <a:lnTo>
                      <a:pt x="667" y="128"/>
                    </a:lnTo>
                    <a:lnTo>
                      <a:pt x="670" y="131"/>
                    </a:lnTo>
                    <a:lnTo>
                      <a:pt x="671" y="133"/>
                    </a:lnTo>
                    <a:lnTo>
                      <a:pt x="673" y="137"/>
                    </a:lnTo>
                    <a:lnTo>
                      <a:pt x="673" y="139"/>
                    </a:lnTo>
                    <a:lnTo>
                      <a:pt x="664" y="153"/>
                    </a:lnTo>
                    <a:lnTo>
                      <a:pt x="640" y="187"/>
                    </a:lnTo>
                    <a:lnTo>
                      <a:pt x="629" y="209"/>
                    </a:lnTo>
                    <a:lnTo>
                      <a:pt x="617" y="230"/>
                    </a:lnTo>
                    <a:lnTo>
                      <a:pt x="612" y="241"/>
                    </a:lnTo>
                    <a:lnTo>
                      <a:pt x="609" y="251"/>
                    </a:lnTo>
                    <a:lnTo>
                      <a:pt x="605" y="261"/>
                    </a:lnTo>
                    <a:lnTo>
                      <a:pt x="604" y="269"/>
                    </a:lnTo>
                    <a:lnTo>
                      <a:pt x="604" y="279"/>
                    </a:lnTo>
                    <a:lnTo>
                      <a:pt x="605" y="287"/>
                    </a:lnTo>
                    <a:lnTo>
                      <a:pt x="606" y="294"/>
                    </a:lnTo>
                    <a:lnTo>
                      <a:pt x="610" y="301"/>
                    </a:lnTo>
                    <a:lnTo>
                      <a:pt x="613" y="307"/>
                    </a:lnTo>
                    <a:lnTo>
                      <a:pt x="618" y="313"/>
                    </a:lnTo>
                    <a:lnTo>
                      <a:pt x="624" y="318"/>
                    </a:lnTo>
                    <a:lnTo>
                      <a:pt x="631" y="322"/>
                    </a:lnTo>
                    <a:lnTo>
                      <a:pt x="638" y="325"/>
                    </a:lnTo>
                    <a:lnTo>
                      <a:pt x="646" y="328"/>
                    </a:lnTo>
                    <a:lnTo>
                      <a:pt x="654" y="329"/>
                    </a:lnTo>
                    <a:lnTo>
                      <a:pt x="664" y="329"/>
                    </a:lnTo>
                    <a:lnTo>
                      <a:pt x="673" y="328"/>
                    </a:lnTo>
                    <a:lnTo>
                      <a:pt x="683" y="327"/>
                    </a:lnTo>
                    <a:lnTo>
                      <a:pt x="693" y="323"/>
                    </a:lnTo>
                    <a:lnTo>
                      <a:pt x="705" y="318"/>
                    </a:lnTo>
                    <a:lnTo>
                      <a:pt x="715" y="313"/>
                    </a:lnTo>
                    <a:lnTo>
                      <a:pt x="726" y="306"/>
                    </a:lnTo>
                    <a:lnTo>
                      <a:pt x="736" y="299"/>
                    </a:lnTo>
                    <a:lnTo>
                      <a:pt x="747" y="290"/>
                    </a:lnTo>
                    <a:lnTo>
                      <a:pt x="768" y="273"/>
                    </a:lnTo>
                    <a:lnTo>
                      <a:pt x="787" y="255"/>
                    </a:lnTo>
                    <a:lnTo>
                      <a:pt x="817" y="223"/>
                    </a:lnTo>
                    <a:lnTo>
                      <a:pt x="834" y="203"/>
                    </a:lnTo>
                    <a:lnTo>
                      <a:pt x="849" y="184"/>
                    </a:lnTo>
                    <a:lnTo>
                      <a:pt x="857" y="177"/>
                    </a:lnTo>
                    <a:lnTo>
                      <a:pt x="856" y="187"/>
                    </a:lnTo>
                    <a:lnTo>
                      <a:pt x="853" y="210"/>
                    </a:lnTo>
                    <a:lnTo>
                      <a:pt x="847" y="247"/>
                    </a:lnTo>
                    <a:lnTo>
                      <a:pt x="840" y="294"/>
                    </a:lnTo>
                    <a:lnTo>
                      <a:pt x="837" y="317"/>
                    </a:lnTo>
                    <a:lnTo>
                      <a:pt x="837" y="335"/>
                    </a:lnTo>
                    <a:lnTo>
                      <a:pt x="839" y="342"/>
                    </a:lnTo>
                    <a:lnTo>
                      <a:pt x="840" y="348"/>
                    </a:lnTo>
                    <a:lnTo>
                      <a:pt x="842" y="352"/>
                    </a:lnTo>
                    <a:lnTo>
                      <a:pt x="844" y="357"/>
                    </a:lnTo>
                    <a:lnTo>
                      <a:pt x="847" y="360"/>
                    </a:lnTo>
                    <a:lnTo>
                      <a:pt x="850" y="363"/>
                    </a:lnTo>
                    <a:lnTo>
                      <a:pt x="854" y="365"/>
                    </a:lnTo>
                    <a:lnTo>
                      <a:pt x="857" y="366"/>
                    </a:lnTo>
                    <a:lnTo>
                      <a:pt x="867" y="369"/>
                    </a:lnTo>
                    <a:lnTo>
                      <a:pt x="877" y="370"/>
                    </a:lnTo>
                    <a:lnTo>
                      <a:pt x="898" y="372"/>
                    </a:lnTo>
                    <a:lnTo>
                      <a:pt x="915" y="373"/>
                    </a:lnTo>
                    <a:lnTo>
                      <a:pt x="919" y="373"/>
                    </a:lnTo>
                    <a:lnTo>
                      <a:pt x="921" y="373"/>
                    </a:lnTo>
                    <a:lnTo>
                      <a:pt x="919" y="372"/>
                    </a:lnTo>
                    <a:lnTo>
                      <a:pt x="914" y="372"/>
                    </a:lnTo>
                    <a:lnTo>
                      <a:pt x="904" y="372"/>
                    </a:lnTo>
                    <a:lnTo>
                      <a:pt x="891" y="373"/>
                    </a:lnTo>
                    <a:lnTo>
                      <a:pt x="876" y="376"/>
                    </a:lnTo>
                    <a:lnTo>
                      <a:pt x="858" y="381"/>
                    </a:lnTo>
                    <a:lnTo>
                      <a:pt x="850" y="385"/>
                    </a:lnTo>
                    <a:lnTo>
                      <a:pt x="842" y="388"/>
                    </a:lnTo>
                    <a:lnTo>
                      <a:pt x="834" y="394"/>
                    </a:lnTo>
                    <a:lnTo>
                      <a:pt x="826" y="399"/>
                    </a:lnTo>
                    <a:lnTo>
                      <a:pt x="819" y="406"/>
                    </a:lnTo>
                    <a:lnTo>
                      <a:pt x="812" y="413"/>
                    </a:lnTo>
                    <a:lnTo>
                      <a:pt x="806" y="420"/>
                    </a:lnTo>
                    <a:lnTo>
                      <a:pt x="800" y="429"/>
                    </a:lnTo>
                    <a:lnTo>
                      <a:pt x="790" y="448"/>
                    </a:lnTo>
                    <a:lnTo>
                      <a:pt x="783" y="469"/>
                    </a:lnTo>
                    <a:lnTo>
                      <a:pt x="778" y="491"/>
                    </a:lnTo>
                    <a:lnTo>
                      <a:pt x="773" y="512"/>
                    </a:lnTo>
                    <a:lnTo>
                      <a:pt x="767" y="546"/>
                    </a:lnTo>
                    <a:lnTo>
                      <a:pt x="765" y="560"/>
                    </a:lnTo>
                    <a:lnTo>
                      <a:pt x="761" y="554"/>
                    </a:lnTo>
                    <a:lnTo>
                      <a:pt x="748" y="540"/>
                    </a:lnTo>
                    <a:lnTo>
                      <a:pt x="728" y="519"/>
                    </a:lnTo>
                    <a:lnTo>
                      <a:pt x="704" y="494"/>
                    </a:lnTo>
                    <a:lnTo>
                      <a:pt x="688" y="481"/>
                    </a:lnTo>
                    <a:lnTo>
                      <a:pt x="673" y="468"/>
                    </a:lnTo>
                    <a:lnTo>
                      <a:pt x="657" y="455"/>
                    </a:lnTo>
                    <a:lnTo>
                      <a:pt x="639" y="442"/>
                    </a:lnTo>
                    <a:lnTo>
                      <a:pt x="622" y="432"/>
                    </a:lnTo>
                    <a:lnTo>
                      <a:pt x="604" y="421"/>
                    </a:lnTo>
                    <a:lnTo>
                      <a:pt x="585" y="412"/>
                    </a:lnTo>
                    <a:lnTo>
                      <a:pt x="566" y="405"/>
                    </a:lnTo>
                    <a:lnTo>
                      <a:pt x="532" y="394"/>
                    </a:lnTo>
                    <a:lnTo>
                      <a:pt x="504" y="387"/>
                    </a:lnTo>
                    <a:lnTo>
                      <a:pt x="481" y="383"/>
                    </a:lnTo>
                    <a:lnTo>
                      <a:pt x="462" y="380"/>
                    </a:lnTo>
                    <a:lnTo>
                      <a:pt x="447" y="379"/>
                    </a:lnTo>
                    <a:lnTo>
                      <a:pt x="434" y="380"/>
                    </a:lnTo>
                    <a:lnTo>
                      <a:pt x="423" y="383"/>
                    </a:lnTo>
                    <a:lnTo>
                      <a:pt x="413" y="385"/>
                    </a:lnTo>
                    <a:lnTo>
                      <a:pt x="402" y="388"/>
                    </a:lnTo>
                    <a:lnTo>
                      <a:pt x="392" y="391"/>
                    </a:lnTo>
                    <a:lnTo>
                      <a:pt x="380" y="393"/>
                    </a:lnTo>
                    <a:lnTo>
                      <a:pt x="369" y="394"/>
                    </a:lnTo>
                    <a:lnTo>
                      <a:pt x="347" y="395"/>
                    </a:lnTo>
                    <a:lnTo>
                      <a:pt x="329" y="394"/>
                    </a:lnTo>
                    <a:lnTo>
                      <a:pt x="307" y="391"/>
                    </a:lnTo>
                    <a:lnTo>
                      <a:pt x="277" y="384"/>
                    </a:lnTo>
                    <a:lnTo>
                      <a:pt x="261" y="379"/>
                    </a:lnTo>
                    <a:lnTo>
                      <a:pt x="247" y="374"/>
                    </a:lnTo>
                    <a:lnTo>
                      <a:pt x="236" y="371"/>
                    </a:lnTo>
                    <a:lnTo>
                      <a:pt x="229" y="367"/>
                    </a:lnTo>
                    <a:lnTo>
                      <a:pt x="221" y="360"/>
                    </a:lnTo>
                    <a:lnTo>
                      <a:pt x="207" y="346"/>
                    </a:lnTo>
                    <a:close/>
                  </a:path>
                </a:pathLst>
              </a:custGeom>
              <a:solidFill>
                <a:srgbClr val="969696"/>
              </a:solidFill>
              <a:ln w="9525">
                <a:noFill/>
                <a:round/>
                <a:headEnd/>
                <a:tailEnd/>
              </a:ln>
            </p:spPr>
            <p:txBody>
              <a:bodyPr/>
              <a:lstStyle/>
              <a:p>
                <a:endParaRPr lang="fr-FR"/>
              </a:p>
            </p:txBody>
          </p:sp>
          <p:sp>
            <p:nvSpPr>
              <p:cNvPr id="9303" name="Freeform 543"/>
              <p:cNvSpPr>
                <a:spLocks noChangeAspect="1"/>
              </p:cNvSpPr>
              <p:nvPr/>
            </p:nvSpPr>
            <p:spPr bwMode="auto">
              <a:xfrm>
                <a:off x="6152" y="2761"/>
                <a:ext cx="337" cy="135"/>
              </a:xfrm>
              <a:custGeom>
                <a:avLst/>
                <a:gdLst>
                  <a:gd name="T0" fmla="*/ 191 w 1348"/>
                  <a:gd name="T1" fmla="*/ 131 h 541"/>
                  <a:gd name="T2" fmla="*/ 182 w 1348"/>
                  <a:gd name="T3" fmla="*/ 126 h 541"/>
                  <a:gd name="T4" fmla="*/ 150 w 1348"/>
                  <a:gd name="T5" fmla="*/ 112 h 541"/>
                  <a:gd name="T6" fmla="*/ 115 w 1348"/>
                  <a:gd name="T7" fmla="*/ 95 h 541"/>
                  <a:gd name="T8" fmla="*/ 102 w 1348"/>
                  <a:gd name="T9" fmla="*/ 86 h 541"/>
                  <a:gd name="T10" fmla="*/ 93 w 1348"/>
                  <a:gd name="T11" fmla="*/ 75 h 541"/>
                  <a:gd name="T12" fmla="*/ 79 w 1348"/>
                  <a:gd name="T13" fmla="*/ 52 h 541"/>
                  <a:gd name="T14" fmla="*/ 68 w 1348"/>
                  <a:gd name="T15" fmla="*/ 38 h 541"/>
                  <a:gd name="T16" fmla="*/ 58 w 1348"/>
                  <a:gd name="T17" fmla="*/ 30 h 541"/>
                  <a:gd name="T18" fmla="*/ 49 w 1348"/>
                  <a:gd name="T19" fmla="*/ 25 h 541"/>
                  <a:gd name="T20" fmla="*/ 40 w 1348"/>
                  <a:gd name="T21" fmla="*/ 21 h 541"/>
                  <a:gd name="T22" fmla="*/ 20 w 1348"/>
                  <a:gd name="T23" fmla="*/ 14 h 541"/>
                  <a:gd name="T24" fmla="*/ 6 w 1348"/>
                  <a:gd name="T25" fmla="*/ 6 h 541"/>
                  <a:gd name="T26" fmla="*/ 6 w 1348"/>
                  <a:gd name="T27" fmla="*/ 1 h 541"/>
                  <a:gd name="T28" fmla="*/ 28 w 1348"/>
                  <a:gd name="T29" fmla="*/ 5 h 541"/>
                  <a:gd name="T30" fmla="*/ 47 w 1348"/>
                  <a:gd name="T31" fmla="*/ 12 h 541"/>
                  <a:gd name="T32" fmla="*/ 58 w 1348"/>
                  <a:gd name="T33" fmla="*/ 18 h 541"/>
                  <a:gd name="T34" fmla="*/ 81 w 1348"/>
                  <a:gd name="T35" fmla="*/ 36 h 541"/>
                  <a:gd name="T36" fmla="*/ 91 w 1348"/>
                  <a:gd name="T37" fmla="*/ 47 h 541"/>
                  <a:gd name="T38" fmla="*/ 94 w 1348"/>
                  <a:gd name="T39" fmla="*/ 49 h 541"/>
                  <a:gd name="T40" fmla="*/ 98 w 1348"/>
                  <a:gd name="T41" fmla="*/ 50 h 541"/>
                  <a:gd name="T42" fmla="*/ 104 w 1348"/>
                  <a:gd name="T43" fmla="*/ 57 h 541"/>
                  <a:gd name="T44" fmla="*/ 114 w 1348"/>
                  <a:gd name="T45" fmla="*/ 68 h 541"/>
                  <a:gd name="T46" fmla="*/ 125 w 1348"/>
                  <a:gd name="T47" fmla="*/ 76 h 541"/>
                  <a:gd name="T48" fmla="*/ 141 w 1348"/>
                  <a:gd name="T49" fmla="*/ 84 h 541"/>
                  <a:gd name="T50" fmla="*/ 158 w 1348"/>
                  <a:gd name="T51" fmla="*/ 93 h 541"/>
                  <a:gd name="T52" fmla="*/ 174 w 1348"/>
                  <a:gd name="T53" fmla="*/ 102 h 541"/>
                  <a:gd name="T54" fmla="*/ 186 w 1348"/>
                  <a:gd name="T55" fmla="*/ 105 h 541"/>
                  <a:gd name="T56" fmla="*/ 201 w 1348"/>
                  <a:gd name="T57" fmla="*/ 108 h 541"/>
                  <a:gd name="T58" fmla="*/ 218 w 1348"/>
                  <a:gd name="T59" fmla="*/ 108 h 541"/>
                  <a:gd name="T60" fmla="*/ 237 w 1348"/>
                  <a:gd name="T61" fmla="*/ 107 h 541"/>
                  <a:gd name="T62" fmla="*/ 268 w 1348"/>
                  <a:gd name="T63" fmla="*/ 102 h 541"/>
                  <a:gd name="T64" fmla="*/ 280 w 1348"/>
                  <a:gd name="T65" fmla="*/ 99 h 541"/>
                  <a:gd name="T66" fmla="*/ 296 w 1348"/>
                  <a:gd name="T67" fmla="*/ 91 h 541"/>
                  <a:gd name="T68" fmla="*/ 324 w 1348"/>
                  <a:gd name="T69" fmla="*/ 75 h 541"/>
                  <a:gd name="T70" fmla="*/ 337 w 1348"/>
                  <a:gd name="T71" fmla="*/ 66 h 541"/>
                  <a:gd name="T72" fmla="*/ 327 w 1348"/>
                  <a:gd name="T73" fmla="*/ 81 h 541"/>
                  <a:gd name="T74" fmla="*/ 317 w 1348"/>
                  <a:gd name="T75" fmla="*/ 93 h 541"/>
                  <a:gd name="T76" fmla="*/ 305 w 1348"/>
                  <a:gd name="T77" fmla="*/ 105 h 541"/>
                  <a:gd name="T78" fmla="*/ 289 w 1348"/>
                  <a:gd name="T79" fmla="*/ 114 h 541"/>
                  <a:gd name="T80" fmla="*/ 277 w 1348"/>
                  <a:gd name="T81" fmla="*/ 117 h 541"/>
                  <a:gd name="T82" fmla="*/ 255 w 1348"/>
                  <a:gd name="T83" fmla="*/ 120 h 541"/>
                  <a:gd name="T84" fmla="*/ 222 w 1348"/>
                  <a:gd name="T85" fmla="*/ 126 h 541"/>
                  <a:gd name="T86" fmla="*/ 201 w 1348"/>
                  <a:gd name="T87" fmla="*/ 133 h 5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48"/>
                  <a:gd name="T133" fmla="*/ 0 h 541"/>
                  <a:gd name="T134" fmla="*/ 1348 w 1348"/>
                  <a:gd name="T135" fmla="*/ 541 h 5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48" h="541">
                    <a:moveTo>
                      <a:pt x="781" y="541"/>
                    </a:moveTo>
                    <a:lnTo>
                      <a:pt x="772" y="532"/>
                    </a:lnTo>
                    <a:lnTo>
                      <a:pt x="764" y="523"/>
                    </a:lnTo>
                    <a:lnTo>
                      <a:pt x="757" y="517"/>
                    </a:lnTo>
                    <a:lnTo>
                      <a:pt x="744" y="511"/>
                    </a:lnTo>
                    <a:lnTo>
                      <a:pt x="727" y="503"/>
                    </a:lnTo>
                    <a:lnTo>
                      <a:pt x="706" y="494"/>
                    </a:lnTo>
                    <a:lnTo>
                      <a:pt x="657" y="471"/>
                    </a:lnTo>
                    <a:lnTo>
                      <a:pt x="601" y="447"/>
                    </a:lnTo>
                    <a:lnTo>
                      <a:pt x="542" y="421"/>
                    </a:lnTo>
                    <a:lnTo>
                      <a:pt x="487" y="394"/>
                    </a:lnTo>
                    <a:lnTo>
                      <a:pt x="462" y="382"/>
                    </a:lnTo>
                    <a:lnTo>
                      <a:pt x="440" y="368"/>
                    </a:lnTo>
                    <a:lnTo>
                      <a:pt x="421" y="355"/>
                    </a:lnTo>
                    <a:lnTo>
                      <a:pt x="407" y="343"/>
                    </a:lnTo>
                    <a:lnTo>
                      <a:pt x="395" y="330"/>
                    </a:lnTo>
                    <a:lnTo>
                      <a:pt x="384" y="316"/>
                    </a:lnTo>
                    <a:lnTo>
                      <a:pt x="373" y="300"/>
                    </a:lnTo>
                    <a:lnTo>
                      <a:pt x="362" y="283"/>
                    </a:lnTo>
                    <a:lnTo>
                      <a:pt x="340" y="246"/>
                    </a:lnTo>
                    <a:lnTo>
                      <a:pt x="317" y="208"/>
                    </a:lnTo>
                    <a:lnTo>
                      <a:pt x="303" y="189"/>
                    </a:lnTo>
                    <a:lnTo>
                      <a:pt x="287" y="171"/>
                    </a:lnTo>
                    <a:lnTo>
                      <a:pt x="271" y="153"/>
                    </a:lnTo>
                    <a:lnTo>
                      <a:pt x="253" y="137"/>
                    </a:lnTo>
                    <a:lnTo>
                      <a:pt x="244" y="129"/>
                    </a:lnTo>
                    <a:lnTo>
                      <a:pt x="233" y="122"/>
                    </a:lnTo>
                    <a:lnTo>
                      <a:pt x="222" y="113"/>
                    </a:lnTo>
                    <a:lnTo>
                      <a:pt x="211" y="108"/>
                    </a:lnTo>
                    <a:lnTo>
                      <a:pt x="198" y="102"/>
                    </a:lnTo>
                    <a:lnTo>
                      <a:pt x="185" y="96"/>
                    </a:lnTo>
                    <a:lnTo>
                      <a:pt x="172" y="90"/>
                    </a:lnTo>
                    <a:lnTo>
                      <a:pt x="158" y="86"/>
                    </a:lnTo>
                    <a:lnTo>
                      <a:pt x="129" y="77"/>
                    </a:lnTo>
                    <a:lnTo>
                      <a:pt x="103" y="67"/>
                    </a:lnTo>
                    <a:lnTo>
                      <a:pt x="80" y="56"/>
                    </a:lnTo>
                    <a:lnTo>
                      <a:pt x="59" y="46"/>
                    </a:lnTo>
                    <a:lnTo>
                      <a:pt x="40" y="35"/>
                    </a:lnTo>
                    <a:lnTo>
                      <a:pt x="25" y="24"/>
                    </a:lnTo>
                    <a:lnTo>
                      <a:pt x="11" y="12"/>
                    </a:lnTo>
                    <a:lnTo>
                      <a:pt x="0" y="0"/>
                    </a:lnTo>
                    <a:lnTo>
                      <a:pt x="26" y="3"/>
                    </a:lnTo>
                    <a:lnTo>
                      <a:pt x="54" y="7"/>
                    </a:lnTo>
                    <a:lnTo>
                      <a:pt x="83" y="13"/>
                    </a:lnTo>
                    <a:lnTo>
                      <a:pt x="114" y="20"/>
                    </a:lnTo>
                    <a:lnTo>
                      <a:pt x="145" y="31"/>
                    </a:lnTo>
                    <a:lnTo>
                      <a:pt x="176" y="42"/>
                    </a:lnTo>
                    <a:lnTo>
                      <a:pt x="190" y="49"/>
                    </a:lnTo>
                    <a:lnTo>
                      <a:pt x="204" y="56"/>
                    </a:lnTo>
                    <a:lnTo>
                      <a:pt x="218" y="65"/>
                    </a:lnTo>
                    <a:lnTo>
                      <a:pt x="232" y="73"/>
                    </a:lnTo>
                    <a:lnTo>
                      <a:pt x="269" y="101"/>
                    </a:lnTo>
                    <a:lnTo>
                      <a:pt x="299" y="125"/>
                    </a:lnTo>
                    <a:lnTo>
                      <a:pt x="323" y="146"/>
                    </a:lnTo>
                    <a:lnTo>
                      <a:pt x="341" y="164"/>
                    </a:lnTo>
                    <a:lnTo>
                      <a:pt x="355" y="178"/>
                    </a:lnTo>
                    <a:lnTo>
                      <a:pt x="366" y="187"/>
                    </a:lnTo>
                    <a:lnTo>
                      <a:pt x="371" y="192"/>
                    </a:lnTo>
                    <a:lnTo>
                      <a:pt x="374" y="194"/>
                    </a:lnTo>
                    <a:lnTo>
                      <a:pt x="378" y="195"/>
                    </a:lnTo>
                    <a:lnTo>
                      <a:pt x="381" y="196"/>
                    </a:lnTo>
                    <a:lnTo>
                      <a:pt x="387" y="199"/>
                    </a:lnTo>
                    <a:lnTo>
                      <a:pt x="392" y="201"/>
                    </a:lnTo>
                    <a:lnTo>
                      <a:pt x="398" y="206"/>
                    </a:lnTo>
                    <a:lnTo>
                      <a:pt x="404" y="213"/>
                    </a:lnTo>
                    <a:lnTo>
                      <a:pt x="416" y="229"/>
                    </a:lnTo>
                    <a:lnTo>
                      <a:pt x="435" y="251"/>
                    </a:lnTo>
                    <a:lnTo>
                      <a:pt x="446" y="263"/>
                    </a:lnTo>
                    <a:lnTo>
                      <a:pt x="458" y="274"/>
                    </a:lnTo>
                    <a:lnTo>
                      <a:pt x="470" y="285"/>
                    </a:lnTo>
                    <a:lnTo>
                      <a:pt x="486" y="295"/>
                    </a:lnTo>
                    <a:lnTo>
                      <a:pt x="502" y="305"/>
                    </a:lnTo>
                    <a:lnTo>
                      <a:pt x="521" y="315"/>
                    </a:lnTo>
                    <a:lnTo>
                      <a:pt x="542" y="325"/>
                    </a:lnTo>
                    <a:lnTo>
                      <a:pt x="565" y="335"/>
                    </a:lnTo>
                    <a:lnTo>
                      <a:pt x="589" y="347"/>
                    </a:lnTo>
                    <a:lnTo>
                      <a:pt x="611" y="358"/>
                    </a:lnTo>
                    <a:lnTo>
                      <a:pt x="631" y="371"/>
                    </a:lnTo>
                    <a:lnTo>
                      <a:pt x="651" y="384"/>
                    </a:lnTo>
                    <a:lnTo>
                      <a:pt x="673" y="397"/>
                    </a:lnTo>
                    <a:lnTo>
                      <a:pt x="698" y="407"/>
                    </a:lnTo>
                    <a:lnTo>
                      <a:pt x="712" y="413"/>
                    </a:lnTo>
                    <a:lnTo>
                      <a:pt x="727" y="418"/>
                    </a:lnTo>
                    <a:lnTo>
                      <a:pt x="744" y="422"/>
                    </a:lnTo>
                    <a:lnTo>
                      <a:pt x="761" y="427"/>
                    </a:lnTo>
                    <a:lnTo>
                      <a:pt x="781" y="429"/>
                    </a:lnTo>
                    <a:lnTo>
                      <a:pt x="804" y="432"/>
                    </a:lnTo>
                    <a:lnTo>
                      <a:pt x="826" y="433"/>
                    </a:lnTo>
                    <a:lnTo>
                      <a:pt x="849" y="433"/>
                    </a:lnTo>
                    <a:lnTo>
                      <a:pt x="874" y="433"/>
                    </a:lnTo>
                    <a:lnTo>
                      <a:pt x="899" y="432"/>
                    </a:lnTo>
                    <a:lnTo>
                      <a:pt x="924" y="429"/>
                    </a:lnTo>
                    <a:lnTo>
                      <a:pt x="949" y="427"/>
                    </a:lnTo>
                    <a:lnTo>
                      <a:pt x="996" y="421"/>
                    </a:lnTo>
                    <a:lnTo>
                      <a:pt x="1038" y="414"/>
                    </a:lnTo>
                    <a:lnTo>
                      <a:pt x="1072" y="408"/>
                    </a:lnTo>
                    <a:lnTo>
                      <a:pt x="1097" y="404"/>
                    </a:lnTo>
                    <a:lnTo>
                      <a:pt x="1106" y="401"/>
                    </a:lnTo>
                    <a:lnTo>
                      <a:pt x="1118" y="397"/>
                    </a:lnTo>
                    <a:lnTo>
                      <a:pt x="1132" y="391"/>
                    </a:lnTo>
                    <a:lnTo>
                      <a:pt x="1148" y="383"/>
                    </a:lnTo>
                    <a:lnTo>
                      <a:pt x="1184" y="365"/>
                    </a:lnTo>
                    <a:lnTo>
                      <a:pt x="1222" y="344"/>
                    </a:lnTo>
                    <a:lnTo>
                      <a:pt x="1261" y="322"/>
                    </a:lnTo>
                    <a:lnTo>
                      <a:pt x="1296" y="301"/>
                    </a:lnTo>
                    <a:lnTo>
                      <a:pt x="1327" y="281"/>
                    </a:lnTo>
                    <a:lnTo>
                      <a:pt x="1348" y="265"/>
                    </a:lnTo>
                    <a:lnTo>
                      <a:pt x="1347" y="263"/>
                    </a:lnTo>
                    <a:lnTo>
                      <a:pt x="1346" y="260"/>
                    </a:lnTo>
                    <a:lnTo>
                      <a:pt x="1329" y="291"/>
                    </a:lnTo>
                    <a:lnTo>
                      <a:pt x="1308" y="323"/>
                    </a:lnTo>
                    <a:lnTo>
                      <a:pt x="1296" y="340"/>
                    </a:lnTo>
                    <a:lnTo>
                      <a:pt x="1283" y="357"/>
                    </a:lnTo>
                    <a:lnTo>
                      <a:pt x="1268" y="374"/>
                    </a:lnTo>
                    <a:lnTo>
                      <a:pt x="1253" y="390"/>
                    </a:lnTo>
                    <a:lnTo>
                      <a:pt x="1236" y="405"/>
                    </a:lnTo>
                    <a:lnTo>
                      <a:pt x="1218" y="419"/>
                    </a:lnTo>
                    <a:lnTo>
                      <a:pt x="1198" y="433"/>
                    </a:lnTo>
                    <a:lnTo>
                      <a:pt x="1178" y="445"/>
                    </a:lnTo>
                    <a:lnTo>
                      <a:pt x="1156" y="455"/>
                    </a:lnTo>
                    <a:lnTo>
                      <a:pt x="1132" y="463"/>
                    </a:lnTo>
                    <a:lnTo>
                      <a:pt x="1119" y="467"/>
                    </a:lnTo>
                    <a:lnTo>
                      <a:pt x="1106" y="470"/>
                    </a:lnTo>
                    <a:lnTo>
                      <a:pt x="1093" y="473"/>
                    </a:lnTo>
                    <a:lnTo>
                      <a:pt x="1080" y="474"/>
                    </a:lnTo>
                    <a:lnTo>
                      <a:pt x="1019" y="481"/>
                    </a:lnTo>
                    <a:lnTo>
                      <a:pt x="969" y="488"/>
                    </a:lnTo>
                    <a:lnTo>
                      <a:pt x="927" y="497"/>
                    </a:lnTo>
                    <a:lnTo>
                      <a:pt x="890" y="505"/>
                    </a:lnTo>
                    <a:lnTo>
                      <a:pt x="859" y="515"/>
                    </a:lnTo>
                    <a:lnTo>
                      <a:pt x="831" y="524"/>
                    </a:lnTo>
                    <a:lnTo>
                      <a:pt x="806" y="532"/>
                    </a:lnTo>
                    <a:lnTo>
                      <a:pt x="781" y="541"/>
                    </a:lnTo>
                    <a:close/>
                  </a:path>
                </a:pathLst>
              </a:custGeom>
              <a:solidFill>
                <a:srgbClr val="969696"/>
              </a:solidFill>
              <a:ln w="9525">
                <a:noFill/>
                <a:round/>
                <a:headEnd/>
                <a:tailEnd/>
              </a:ln>
            </p:spPr>
            <p:txBody>
              <a:bodyPr/>
              <a:lstStyle/>
              <a:p>
                <a:endParaRPr lang="fr-FR"/>
              </a:p>
            </p:txBody>
          </p:sp>
          <p:sp>
            <p:nvSpPr>
              <p:cNvPr id="9304" name="Freeform 544"/>
              <p:cNvSpPr>
                <a:spLocks noChangeAspect="1"/>
              </p:cNvSpPr>
              <p:nvPr/>
            </p:nvSpPr>
            <p:spPr bwMode="auto">
              <a:xfrm>
                <a:off x="5255" y="3537"/>
                <a:ext cx="500" cy="59"/>
              </a:xfrm>
              <a:custGeom>
                <a:avLst/>
                <a:gdLst>
                  <a:gd name="T0" fmla="*/ 27 w 1998"/>
                  <a:gd name="T1" fmla="*/ 1 h 236"/>
                  <a:gd name="T2" fmla="*/ 86 w 1998"/>
                  <a:gd name="T3" fmla="*/ 12 h 236"/>
                  <a:gd name="T4" fmla="*/ 166 w 1998"/>
                  <a:gd name="T5" fmla="*/ 26 h 236"/>
                  <a:gd name="T6" fmla="*/ 211 w 1998"/>
                  <a:gd name="T7" fmla="*/ 23 h 236"/>
                  <a:gd name="T8" fmla="*/ 267 w 1998"/>
                  <a:gd name="T9" fmla="*/ 16 h 236"/>
                  <a:gd name="T10" fmla="*/ 290 w 1998"/>
                  <a:gd name="T11" fmla="*/ 10 h 236"/>
                  <a:gd name="T12" fmla="*/ 310 w 1998"/>
                  <a:gd name="T13" fmla="*/ 5 h 236"/>
                  <a:gd name="T14" fmla="*/ 347 w 1998"/>
                  <a:gd name="T15" fmla="*/ 9 h 236"/>
                  <a:gd name="T16" fmla="*/ 400 w 1998"/>
                  <a:gd name="T17" fmla="*/ 14 h 236"/>
                  <a:gd name="T18" fmla="*/ 416 w 1998"/>
                  <a:gd name="T19" fmla="*/ 20 h 236"/>
                  <a:gd name="T20" fmla="*/ 427 w 1998"/>
                  <a:gd name="T21" fmla="*/ 26 h 236"/>
                  <a:gd name="T22" fmla="*/ 438 w 1998"/>
                  <a:gd name="T23" fmla="*/ 21 h 236"/>
                  <a:gd name="T24" fmla="*/ 457 w 1998"/>
                  <a:gd name="T25" fmla="*/ 21 h 236"/>
                  <a:gd name="T26" fmla="*/ 465 w 1998"/>
                  <a:gd name="T27" fmla="*/ 25 h 236"/>
                  <a:gd name="T28" fmla="*/ 477 w 1998"/>
                  <a:gd name="T29" fmla="*/ 33 h 236"/>
                  <a:gd name="T30" fmla="*/ 492 w 1998"/>
                  <a:gd name="T31" fmla="*/ 31 h 236"/>
                  <a:gd name="T32" fmla="*/ 500 w 1998"/>
                  <a:gd name="T33" fmla="*/ 31 h 236"/>
                  <a:gd name="T34" fmla="*/ 499 w 1998"/>
                  <a:gd name="T35" fmla="*/ 38 h 236"/>
                  <a:gd name="T36" fmla="*/ 495 w 1998"/>
                  <a:gd name="T37" fmla="*/ 43 h 236"/>
                  <a:gd name="T38" fmla="*/ 477 w 1998"/>
                  <a:gd name="T39" fmla="*/ 49 h 236"/>
                  <a:gd name="T40" fmla="*/ 457 w 1998"/>
                  <a:gd name="T41" fmla="*/ 58 h 236"/>
                  <a:gd name="T42" fmla="*/ 453 w 1998"/>
                  <a:gd name="T43" fmla="*/ 57 h 236"/>
                  <a:gd name="T44" fmla="*/ 451 w 1998"/>
                  <a:gd name="T45" fmla="*/ 46 h 236"/>
                  <a:gd name="T46" fmla="*/ 444 w 1998"/>
                  <a:gd name="T47" fmla="*/ 38 h 236"/>
                  <a:gd name="T48" fmla="*/ 435 w 1998"/>
                  <a:gd name="T49" fmla="*/ 37 h 236"/>
                  <a:gd name="T50" fmla="*/ 427 w 1998"/>
                  <a:gd name="T51" fmla="*/ 46 h 236"/>
                  <a:gd name="T52" fmla="*/ 420 w 1998"/>
                  <a:gd name="T53" fmla="*/ 59 h 236"/>
                  <a:gd name="T54" fmla="*/ 417 w 1998"/>
                  <a:gd name="T55" fmla="*/ 43 h 236"/>
                  <a:gd name="T56" fmla="*/ 414 w 1998"/>
                  <a:gd name="T57" fmla="*/ 31 h 236"/>
                  <a:gd name="T58" fmla="*/ 408 w 1998"/>
                  <a:gd name="T59" fmla="*/ 24 h 236"/>
                  <a:gd name="T60" fmla="*/ 394 w 1998"/>
                  <a:gd name="T61" fmla="*/ 20 h 236"/>
                  <a:gd name="T62" fmla="*/ 374 w 1998"/>
                  <a:gd name="T63" fmla="*/ 25 h 236"/>
                  <a:gd name="T64" fmla="*/ 357 w 1998"/>
                  <a:gd name="T65" fmla="*/ 35 h 236"/>
                  <a:gd name="T66" fmla="*/ 352 w 1998"/>
                  <a:gd name="T67" fmla="*/ 35 h 236"/>
                  <a:gd name="T68" fmla="*/ 347 w 1998"/>
                  <a:gd name="T69" fmla="*/ 21 h 236"/>
                  <a:gd name="T70" fmla="*/ 340 w 1998"/>
                  <a:gd name="T71" fmla="*/ 13 h 236"/>
                  <a:gd name="T72" fmla="*/ 323 w 1998"/>
                  <a:gd name="T73" fmla="*/ 16 h 236"/>
                  <a:gd name="T74" fmla="*/ 300 w 1998"/>
                  <a:gd name="T75" fmla="*/ 22 h 236"/>
                  <a:gd name="T76" fmla="*/ 288 w 1998"/>
                  <a:gd name="T77" fmla="*/ 31 h 236"/>
                  <a:gd name="T78" fmla="*/ 263 w 1998"/>
                  <a:gd name="T79" fmla="*/ 33 h 236"/>
                  <a:gd name="T80" fmla="*/ 218 w 1998"/>
                  <a:gd name="T81" fmla="*/ 33 h 236"/>
                  <a:gd name="T82" fmla="*/ 179 w 1998"/>
                  <a:gd name="T83" fmla="*/ 38 h 236"/>
                  <a:gd name="T84" fmla="*/ 152 w 1998"/>
                  <a:gd name="T85" fmla="*/ 39 h 236"/>
                  <a:gd name="T86" fmla="*/ 129 w 1998"/>
                  <a:gd name="T87" fmla="*/ 35 h 236"/>
                  <a:gd name="T88" fmla="*/ 117 w 1998"/>
                  <a:gd name="T89" fmla="*/ 34 h 236"/>
                  <a:gd name="T90" fmla="*/ 98 w 1998"/>
                  <a:gd name="T91" fmla="*/ 41 h 236"/>
                  <a:gd name="T92" fmla="*/ 90 w 1998"/>
                  <a:gd name="T93" fmla="*/ 40 h 236"/>
                  <a:gd name="T94" fmla="*/ 66 w 1998"/>
                  <a:gd name="T95" fmla="*/ 20 h 236"/>
                  <a:gd name="T96" fmla="*/ 55 w 1998"/>
                  <a:gd name="T97" fmla="*/ 16 h 236"/>
                  <a:gd name="T98" fmla="*/ 49 w 1998"/>
                  <a:gd name="T99" fmla="*/ 23 h 236"/>
                  <a:gd name="T100" fmla="*/ 40 w 1998"/>
                  <a:gd name="T101" fmla="*/ 35 h 236"/>
                  <a:gd name="T102" fmla="*/ 34 w 1998"/>
                  <a:gd name="T103" fmla="*/ 34 h 236"/>
                  <a:gd name="T104" fmla="*/ 16 w 1998"/>
                  <a:gd name="T105" fmla="*/ 19 h 2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98"/>
                  <a:gd name="T160" fmla="*/ 0 h 236"/>
                  <a:gd name="T161" fmla="*/ 1998 w 1998"/>
                  <a:gd name="T162" fmla="*/ 236 h 2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98" h="236">
                    <a:moveTo>
                      <a:pt x="0" y="3"/>
                    </a:moveTo>
                    <a:lnTo>
                      <a:pt x="21" y="1"/>
                    </a:lnTo>
                    <a:lnTo>
                      <a:pt x="45" y="0"/>
                    </a:lnTo>
                    <a:lnTo>
                      <a:pt x="75" y="1"/>
                    </a:lnTo>
                    <a:lnTo>
                      <a:pt x="109" y="4"/>
                    </a:lnTo>
                    <a:lnTo>
                      <a:pt x="141" y="7"/>
                    </a:lnTo>
                    <a:lnTo>
                      <a:pt x="178" y="13"/>
                    </a:lnTo>
                    <a:lnTo>
                      <a:pt x="217" y="20"/>
                    </a:lnTo>
                    <a:lnTo>
                      <a:pt x="258" y="27"/>
                    </a:lnTo>
                    <a:lnTo>
                      <a:pt x="344" y="46"/>
                    </a:lnTo>
                    <a:lnTo>
                      <a:pt x="432" y="64"/>
                    </a:lnTo>
                    <a:lnTo>
                      <a:pt x="518" y="82"/>
                    </a:lnTo>
                    <a:lnTo>
                      <a:pt x="597" y="96"/>
                    </a:lnTo>
                    <a:lnTo>
                      <a:pt x="632" y="101"/>
                    </a:lnTo>
                    <a:lnTo>
                      <a:pt x="665" y="104"/>
                    </a:lnTo>
                    <a:lnTo>
                      <a:pt x="692" y="106"/>
                    </a:lnTo>
                    <a:lnTo>
                      <a:pt x="715" y="105"/>
                    </a:lnTo>
                    <a:lnTo>
                      <a:pt x="756" y="101"/>
                    </a:lnTo>
                    <a:lnTo>
                      <a:pt x="800" y="97"/>
                    </a:lnTo>
                    <a:lnTo>
                      <a:pt x="843" y="92"/>
                    </a:lnTo>
                    <a:lnTo>
                      <a:pt x="886" y="88"/>
                    </a:lnTo>
                    <a:lnTo>
                      <a:pt x="931" y="83"/>
                    </a:lnTo>
                    <a:lnTo>
                      <a:pt x="976" y="77"/>
                    </a:lnTo>
                    <a:lnTo>
                      <a:pt x="1021" y="71"/>
                    </a:lnTo>
                    <a:lnTo>
                      <a:pt x="1066" y="64"/>
                    </a:lnTo>
                    <a:lnTo>
                      <a:pt x="1087" y="60"/>
                    </a:lnTo>
                    <a:lnTo>
                      <a:pt x="1106" y="56"/>
                    </a:lnTo>
                    <a:lnTo>
                      <a:pt x="1122" y="52"/>
                    </a:lnTo>
                    <a:lnTo>
                      <a:pt x="1136" y="47"/>
                    </a:lnTo>
                    <a:lnTo>
                      <a:pt x="1160" y="39"/>
                    </a:lnTo>
                    <a:lnTo>
                      <a:pt x="1180" y="31"/>
                    </a:lnTo>
                    <a:lnTo>
                      <a:pt x="1197" y="25"/>
                    </a:lnTo>
                    <a:lnTo>
                      <a:pt x="1216" y="21"/>
                    </a:lnTo>
                    <a:lnTo>
                      <a:pt x="1227" y="20"/>
                    </a:lnTo>
                    <a:lnTo>
                      <a:pt x="1238" y="20"/>
                    </a:lnTo>
                    <a:lnTo>
                      <a:pt x="1251" y="21"/>
                    </a:lnTo>
                    <a:lnTo>
                      <a:pt x="1265" y="22"/>
                    </a:lnTo>
                    <a:lnTo>
                      <a:pt x="1300" y="27"/>
                    </a:lnTo>
                    <a:lnTo>
                      <a:pt x="1343" y="32"/>
                    </a:lnTo>
                    <a:lnTo>
                      <a:pt x="1387" y="35"/>
                    </a:lnTo>
                    <a:lnTo>
                      <a:pt x="1434" y="39"/>
                    </a:lnTo>
                    <a:lnTo>
                      <a:pt x="1481" y="42"/>
                    </a:lnTo>
                    <a:lnTo>
                      <a:pt x="1526" y="47"/>
                    </a:lnTo>
                    <a:lnTo>
                      <a:pt x="1566" y="52"/>
                    </a:lnTo>
                    <a:lnTo>
                      <a:pt x="1600" y="56"/>
                    </a:lnTo>
                    <a:lnTo>
                      <a:pt x="1614" y="59"/>
                    </a:lnTo>
                    <a:lnTo>
                      <a:pt x="1625" y="62"/>
                    </a:lnTo>
                    <a:lnTo>
                      <a:pt x="1637" y="66"/>
                    </a:lnTo>
                    <a:lnTo>
                      <a:pt x="1647" y="70"/>
                    </a:lnTo>
                    <a:lnTo>
                      <a:pt x="1663" y="78"/>
                    </a:lnTo>
                    <a:lnTo>
                      <a:pt x="1677" y="87"/>
                    </a:lnTo>
                    <a:lnTo>
                      <a:pt x="1688" y="95"/>
                    </a:lnTo>
                    <a:lnTo>
                      <a:pt x="1697" y="99"/>
                    </a:lnTo>
                    <a:lnTo>
                      <a:pt x="1702" y="102"/>
                    </a:lnTo>
                    <a:lnTo>
                      <a:pt x="1706" y="102"/>
                    </a:lnTo>
                    <a:lnTo>
                      <a:pt x="1711" y="102"/>
                    </a:lnTo>
                    <a:lnTo>
                      <a:pt x="1716" y="102"/>
                    </a:lnTo>
                    <a:lnTo>
                      <a:pt x="1735" y="95"/>
                    </a:lnTo>
                    <a:lnTo>
                      <a:pt x="1746" y="89"/>
                    </a:lnTo>
                    <a:lnTo>
                      <a:pt x="1752" y="84"/>
                    </a:lnTo>
                    <a:lnTo>
                      <a:pt x="1754" y="82"/>
                    </a:lnTo>
                    <a:lnTo>
                      <a:pt x="1767" y="81"/>
                    </a:lnTo>
                    <a:lnTo>
                      <a:pt x="1796" y="80"/>
                    </a:lnTo>
                    <a:lnTo>
                      <a:pt x="1812" y="81"/>
                    </a:lnTo>
                    <a:lnTo>
                      <a:pt x="1827" y="83"/>
                    </a:lnTo>
                    <a:lnTo>
                      <a:pt x="1834" y="84"/>
                    </a:lnTo>
                    <a:lnTo>
                      <a:pt x="1840" y="87"/>
                    </a:lnTo>
                    <a:lnTo>
                      <a:pt x="1846" y="90"/>
                    </a:lnTo>
                    <a:lnTo>
                      <a:pt x="1849" y="92"/>
                    </a:lnTo>
                    <a:lnTo>
                      <a:pt x="1858" y="101"/>
                    </a:lnTo>
                    <a:lnTo>
                      <a:pt x="1866" y="109"/>
                    </a:lnTo>
                    <a:lnTo>
                      <a:pt x="1875" y="116"/>
                    </a:lnTo>
                    <a:lnTo>
                      <a:pt x="1886" y="123"/>
                    </a:lnTo>
                    <a:lnTo>
                      <a:pt x="1895" y="129"/>
                    </a:lnTo>
                    <a:lnTo>
                      <a:pt x="1906" y="132"/>
                    </a:lnTo>
                    <a:lnTo>
                      <a:pt x="1915" y="134"/>
                    </a:lnTo>
                    <a:lnTo>
                      <a:pt x="1923" y="133"/>
                    </a:lnTo>
                    <a:lnTo>
                      <a:pt x="1940" y="130"/>
                    </a:lnTo>
                    <a:lnTo>
                      <a:pt x="1957" y="124"/>
                    </a:lnTo>
                    <a:lnTo>
                      <a:pt x="1967" y="123"/>
                    </a:lnTo>
                    <a:lnTo>
                      <a:pt x="1975" y="120"/>
                    </a:lnTo>
                    <a:lnTo>
                      <a:pt x="1983" y="120"/>
                    </a:lnTo>
                    <a:lnTo>
                      <a:pt x="1991" y="120"/>
                    </a:lnTo>
                    <a:lnTo>
                      <a:pt x="1995" y="120"/>
                    </a:lnTo>
                    <a:lnTo>
                      <a:pt x="1997" y="126"/>
                    </a:lnTo>
                    <a:lnTo>
                      <a:pt x="1997" y="132"/>
                    </a:lnTo>
                    <a:lnTo>
                      <a:pt x="1998" y="138"/>
                    </a:lnTo>
                    <a:lnTo>
                      <a:pt x="1998" y="143"/>
                    </a:lnTo>
                    <a:lnTo>
                      <a:pt x="1997" y="148"/>
                    </a:lnTo>
                    <a:lnTo>
                      <a:pt x="1995" y="153"/>
                    </a:lnTo>
                    <a:lnTo>
                      <a:pt x="1993" y="158"/>
                    </a:lnTo>
                    <a:lnTo>
                      <a:pt x="1990" y="161"/>
                    </a:lnTo>
                    <a:lnTo>
                      <a:pt x="1987" y="166"/>
                    </a:lnTo>
                    <a:lnTo>
                      <a:pt x="1982" y="169"/>
                    </a:lnTo>
                    <a:lnTo>
                      <a:pt x="1977" y="173"/>
                    </a:lnTo>
                    <a:lnTo>
                      <a:pt x="1971" y="176"/>
                    </a:lnTo>
                    <a:lnTo>
                      <a:pt x="1959" y="182"/>
                    </a:lnTo>
                    <a:lnTo>
                      <a:pt x="1943" y="187"/>
                    </a:lnTo>
                    <a:lnTo>
                      <a:pt x="1923" y="192"/>
                    </a:lnTo>
                    <a:lnTo>
                      <a:pt x="1905" y="197"/>
                    </a:lnTo>
                    <a:lnTo>
                      <a:pt x="1888" y="203"/>
                    </a:lnTo>
                    <a:lnTo>
                      <a:pt x="1874" y="210"/>
                    </a:lnTo>
                    <a:lnTo>
                      <a:pt x="1851" y="221"/>
                    </a:lnTo>
                    <a:lnTo>
                      <a:pt x="1833" y="230"/>
                    </a:lnTo>
                    <a:lnTo>
                      <a:pt x="1826" y="233"/>
                    </a:lnTo>
                    <a:lnTo>
                      <a:pt x="1821" y="235"/>
                    </a:lnTo>
                    <a:lnTo>
                      <a:pt x="1817" y="236"/>
                    </a:lnTo>
                    <a:lnTo>
                      <a:pt x="1814" y="235"/>
                    </a:lnTo>
                    <a:lnTo>
                      <a:pt x="1811" y="232"/>
                    </a:lnTo>
                    <a:lnTo>
                      <a:pt x="1810" y="228"/>
                    </a:lnTo>
                    <a:lnTo>
                      <a:pt x="1808" y="221"/>
                    </a:lnTo>
                    <a:lnTo>
                      <a:pt x="1807" y="211"/>
                    </a:lnTo>
                    <a:lnTo>
                      <a:pt x="1806" y="201"/>
                    </a:lnTo>
                    <a:lnTo>
                      <a:pt x="1804" y="192"/>
                    </a:lnTo>
                    <a:lnTo>
                      <a:pt x="1801" y="183"/>
                    </a:lnTo>
                    <a:lnTo>
                      <a:pt x="1797" y="174"/>
                    </a:lnTo>
                    <a:lnTo>
                      <a:pt x="1793" y="167"/>
                    </a:lnTo>
                    <a:lnTo>
                      <a:pt x="1787" y="161"/>
                    </a:lnTo>
                    <a:lnTo>
                      <a:pt x="1783" y="155"/>
                    </a:lnTo>
                    <a:lnTo>
                      <a:pt x="1776" y="151"/>
                    </a:lnTo>
                    <a:lnTo>
                      <a:pt x="1770" y="148"/>
                    </a:lnTo>
                    <a:lnTo>
                      <a:pt x="1763" y="146"/>
                    </a:lnTo>
                    <a:lnTo>
                      <a:pt x="1756" y="146"/>
                    </a:lnTo>
                    <a:lnTo>
                      <a:pt x="1749" y="146"/>
                    </a:lnTo>
                    <a:lnTo>
                      <a:pt x="1740" y="148"/>
                    </a:lnTo>
                    <a:lnTo>
                      <a:pt x="1733" y="153"/>
                    </a:lnTo>
                    <a:lnTo>
                      <a:pt x="1725" y="159"/>
                    </a:lnTo>
                    <a:lnTo>
                      <a:pt x="1718" y="166"/>
                    </a:lnTo>
                    <a:lnTo>
                      <a:pt x="1711" y="175"/>
                    </a:lnTo>
                    <a:lnTo>
                      <a:pt x="1705" y="185"/>
                    </a:lnTo>
                    <a:lnTo>
                      <a:pt x="1699" y="194"/>
                    </a:lnTo>
                    <a:lnTo>
                      <a:pt x="1695" y="203"/>
                    </a:lnTo>
                    <a:lnTo>
                      <a:pt x="1686" y="219"/>
                    </a:lnTo>
                    <a:lnTo>
                      <a:pt x="1681" y="231"/>
                    </a:lnTo>
                    <a:lnTo>
                      <a:pt x="1678" y="235"/>
                    </a:lnTo>
                    <a:lnTo>
                      <a:pt x="1676" y="235"/>
                    </a:lnTo>
                    <a:lnTo>
                      <a:pt x="1675" y="232"/>
                    </a:lnTo>
                    <a:lnTo>
                      <a:pt x="1674" y="228"/>
                    </a:lnTo>
                    <a:lnTo>
                      <a:pt x="1670" y="208"/>
                    </a:lnTo>
                    <a:lnTo>
                      <a:pt x="1668" y="171"/>
                    </a:lnTo>
                    <a:lnTo>
                      <a:pt x="1666" y="160"/>
                    </a:lnTo>
                    <a:lnTo>
                      <a:pt x="1665" y="150"/>
                    </a:lnTo>
                    <a:lnTo>
                      <a:pt x="1663" y="140"/>
                    </a:lnTo>
                    <a:lnTo>
                      <a:pt x="1661" y="132"/>
                    </a:lnTo>
                    <a:lnTo>
                      <a:pt x="1656" y="124"/>
                    </a:lnTo>
                    <a:lnTo>
                      <a:pt x="1652" y="117"/>
                    </a:lnTo>
                    <a:lnTo>
                      <a:pt x="1648" y="111"/>
                    </a:lnTo>
                    <a:lnTo>
                      <a:pt x="1643" y="105"/>
                    </a:lnTo>
                    <a:lnTo>
                      <a:pt x="1637" y="99"/>
                    </a:lnTo>
                    <a:lnTo>
                      <a:pt x="1631" y="96"/>
                    </a:lnTo>
                    <a:lnTo>
                      <a:pt x="1625" y="91"/>
                    </a:lnTo>
                    <a:lnTo>
                      <a:pt x="1618" y="88"/>
                    </a:lnTo>
                    <a:lnTo>
                      <a:pt x="1604" y="83"/>
                    </a:lnTo>
                    <a:lnTo>
                      <a:pt x="1589" y="81"/>
                    </a:lnTo>
                    <a:lnTo>
                      <a:pt x="1573" y="80"/>
                    </a:lnTo>
                    <a:lnTo>
                      <a:pt x="1556" y="81"/>
                    </a:lnTo>
                    <a:lnTo>
                      <a:pt x="1540" y="83"/>
                    </a:lnTo>
                    <a:lnTo>
                      <a:pt x="1525" y="88"/>
                    </a:lnTo>
                    <a:lnTo>
                      <a:pt x="1508" y="92"/>
                    </a:lnTo>
                    <a:lnTo>
                      <a:pt x="1493" y="98"/>
                    </a:lnTo>
                    <a:lnTo>
                      <a:pt x="1479" y="105"/>
                    </a:lnTo>
                    <a:lnTo>
                      <a:pt x="1466" y="113"/>
                    </a:lnTo>
                    <a:lnTo>
                      <a:pt x="1446" y="127"/>
                    </a:lnTo>
                    <a:lnTo>
                      <a:pt x="1431" y="138"/>
                    </a:lnTo>
                    <a:lnTo>
                      <a:pt x="1425" y="141"/>
                    </a:lnTo>
                    <a:lnTo>
                      <a:pt x="1420" y="144"/>
                    </a:lnTo>
                    <a:lnTo>
                      <a:pt x="1415" y="146"/>
                    </a:lnTo>
                    <a:lnTo>
                      <a:pt x="1412" y="146"/>
                    </a:lnTo>
                    <a:lnTo>
                      <a:pt x="1410" y="144"/>
                    </a:lnTo>
                    <a:lnTo>
                      <a:pt x="1406" y="141"/>
                    </a:lnTo>
                    <a:lnTo>
                      <a:pt x="1404" y="138"/>
                    </a:lnTo>
                    <a:lnTo>
                      <a:pt x="1401" y="132"/>
                    </a:lnTo>
                    <a:lnTo>
                      <a:pt x="1397" y="117"/>
                    </a:lnTo>
                    <a:lnTo>
                      <a:pt x="1390" y="95"/>
                    </a:lnTo>
                    <a:lnTo>
                      <a:pt x="1385" y="83"/>
                    </a:lnTo>
                    <a:lnTo>
                      <a:pt x="1380" y="74"/>
                    </a:lnTo>
                    <a:lnTo>
                      <a:pt x="1376" y="66"/>
                    </a:lnTo>
                    <a:lnTo>
                      <a:pt x="1371" y="60"/>
                    </a:lnTo>
                    <a:lnTo>
                      <a:pt x="1365" y="56"/>
                    </a:lnTo>
                    <a:lnTo>
                      <a:pt x="1359" y="53"/>
                    </a:lnTo>
                    <a:lnTo>
                      <a:pt x="1353" y="52"/>
                    </a:lnTo>
                    <a:lnTo>
                      <a:pt x="1346" y="52"/>
                    </a:lnTo>
                    <a:lnTo>
                      <a:pt x="1331" y="53"/>
                    </a:lnTo>
                    <a:lnTo>
                      <a:pt x="1312" y="57"/>
                    </a:lnTo>
                    <a:lnTo>
                      <a:pt x="1290" y="64"/>
                    </a:lnTo>
                    <a:lnTo>
                      <a:pt x="1263" y="70"/>
                    </a:lnTo>
                    <a:lnTo>
                      <a:pt x="1238" y="76"/>
                    </a:lnTo>
                    <a:lnTo>
                      <a:pt x="1220" y="81"/>
                    </a:lnTo>
                    <a:lnTo>
                      <a:pt x="1207" y="84"/>
                    </a:lnTo>
                    <a:lnTo>
                      <a:pt x="1197" y="88"/>
                    </a:lnTo>
                    <a:lnTo>
                      <a:pt x="1189" y="92"/>
                    </a:lnTo>
                    <a:lnTo>
                      <a:pt x="1181" y="98"/>
                    </a:lnTo>
                    <a:lnTo>
                      <a:pt x="1171" y="108"/>
                    </a:lnTo>
                    <a:lnTo>
                      <a:pt x="1159" y="119"/>
                    </a:lnTo>
                    <a:lnTo>
                      <a:pt x="1150" y="125"/>
                    </a:lnTo>
                    <a:lnTo>
                      <a:pt x="1141" y="130"/>
                    </a:lnTo>
                    <a:lnTo>
                      <a:pt x="1130" y="132"/>
                    </a:lnTo>
                    <a:lnTo>
                      <a:pt x="1117" y="133"/>
                    </a:lnTo>
                    <a:lnTo>
                      <a:pt x="1087" y="134"/>
                    </a:lnTo>
                    <a:lnTo>
                      <a:pt x="1051" y="132"/>
                    </a:lnTo>
                    <a:lnTo>
                      <a:pt x="1008" y="130"/>
                    </a:lnTo>
                    <a:lnTo>
                      <a:pt x="959" y="127"/>
                    </a:lnTo>
                    <a:lnTo>
                      <a:pt x="931" y="127"/>
                    </a:lnTo>
                    <a:lnTo>
                      <a:pt x="903" y="129"/>
                    </a:lnTo>
                    <a:lnTo>
                      <a:pt x="872" y="131"/>
                    </a:lnTo>
                    <a:lnTo>
                      <a:pt x="841" y="133"/>
                    </a:lnTo>
                    <a:lnTo>
                      <a:pt x="785" y="140"/>
                    </a:lnTo>
                    <a:lnTo>
                      <a:pt x="750" y="146"/>
                    </a:lnTo>
                    <a:lnTo>
                      <a:pt x="729" y="151"/>
                    </a:lnTo>
                    <a:lnTo>
                      <a:pt x="715" y="153"/>
                    </a:lnTo>
                    <a:lnTo>
                      <a:pt x="705" y="155"/>
                    </a:lnTo>
                    <a:lnTo>
                      <a:pt x="690" y="157"/>
                    </a:lnTo>
                    <a:lnTo>
                      <a:pt x="667" y="157"/>
                    </a:lnTo>
                    <a:lnTo>
                      <a:pt x="629" y="155"/>
                    </a:lnTo>
                    <a:lnTo>
                      <a:pt x="608" y="154"/>
                    </a:lnTo>
                    <a:lnTo>
                      <a:pt x="590" y="153"/>
                    </a:lnTo>
                    <a:lnTo>
                      <a:pt x="572" y="151"/>
                    </a:lnTo>
                    <a:lnTo>
                      <a:pt x="558" y="148"/>
                    </a:lnTo>
                    <a:lnTo>
                      <a:pt x="533" y="144"/>
                    </a:lnTo>
                    <a:lnTo>
                      <a:pt x="514" y="139"/>
                    </a:lnTo>
                    <a:lnTo>
                      <a:pt x="505" y="137"/>
                    </a:lnTo>
                    <a:lnTo>
                      <a:pt x="497" y="136"/>
                    </a:lnTo>
                    <a:lnTo>
                      <a:pt x="488" y="136"/>
                    </a:lnTo>
                    <a:lnTo>
                      <a:pt x="479" y="136"/>
                    </a:lnTo>
                    <a:lnTo>
                      <a:pt x="469" y="137"/>
                    </a:lnTo>
                    <a:lnTo>
                      <a:pt x="458" y="139"/>
                    </a:lnTo>
                    <a:lnTo>
                      <a:pt x="446" y="144"/>
                    </a:lnTo>
                    <a:lnTo>
                      <a:pt x="432" y="148"/>
                    </a:lnTo>
                    <a:lnTo>
                      <a:pt x="408" y="159"/>
                    </a:lnTo>
                    <a:lnTo>
                      <a:pt x="391" y="165"/>
                    </a:lnTo>
                    <a:lnTo>
                      <a:pt x="385" y="167"/>
                    </a:lnTo>
                    <a:lnTo>
                      <a:pt x="380" y="168"/>
                    </a:lnTo>
                    <a:lnTo>
                      <a:pt x="375" y="167"/>
                    </a:lnTo>
                    <a:lnTo>
                      <a:pt x="370" y="166"/>
                    </a:lnTo>
                    <a:lnTo>
                      <a:pt x="360" y="159"/>
                    </a:lnTo>
                    <a:lnTo>
                      <a:pt x="346" y="146"/>
                    </a:lnTo>
                    <a:lnTo>
                      <a:pt x="324" y="127"/>
                    </a:lnTo>
                    <a:lnTo>
                      <a:pt x="294" y="103"/>
                    </a:lnTo>
                    <a:lnTo>
                      <a:pt x="278" y="90"/>
                    </a:lnTo>
                    <a:lnTo>
                      <a:pt x="263" y="80"/>
                    </a:lnTo>
                    <a:lnTo>
                      <a:pt x="251" y="73"/>
                    </a:lnTo>
                    <a:lnTo>
                      <a:pt x="240" y="67"/>
                    </a:lnTo>
                    <a:lnTo>
                      <a:pt x="232" y="64"/>
                    </a:lnTo>
                    <a:lnTo>
                      <a:pt x="224" y="63"/>
                    </a:lnTo>
                    <a:lnTo>
                      <a:pt x="218" y="64"/>
                    </a:lnTo>
                    <a:lnTo>
                      <a:pt x="213" y="67"/>
                    </a:lnTo>
                    <a:lnTo>
                      <a:pt x="207" y="71"/>
                    </a:lnTo>
                    <a:lnTo>
                      <a:pt x="204" y="76"/>
                    </a:lnTo>
                    <a:lnTo>
                      <a:pt x="199" y="83"/>
                    </a:lnTo>
                    <a:lnTo>
                      <a:pt x="195" y="91"/>
                    </a:lnTo>
                    <a:lnTo>
                      <a:pt x="185" y="109"/>
                    </a:lnTo>
                    <a:lnTo>
                      <a:pt x="172" y="130"/>
                    </a:lnTo>
                    <a:lnTo>
                      <a:pt x="168" y="133"/>
                    </a:lnTo>
                    <a:lnTo>
                      <a:pt x="165" y="136"/>
                    </a:lnTo>
                    <a:lnTo>
                      <a:pt x="161" y="138"/>
                    </a:lnTo>
                    <a:lnTo>
                      <a:pt x="157" y="139"/>
                    </a:lnTo>
                    <a:lnTo>
                      <a:pt x="152" y="139"/>
                    </a:lnTo>
                    <a:lnTo>
                      <a:pt x="147" y="139"/>
                    </a:lnTo>
                    <a:lnTo>
                      <a:pt x="143" y="138"/>
                    </a:lnTo>
                    <a:lnTo>
                      <a:pt x="137" y="136"/>
                    </a:lnTo>
                    <a:lnTo>
                      <a:pt x="125" y="130"/>
                    </a:lnTo>
                    <a:lnTo>
                      <a:pt x="113" y="122"/>
                    </a:lnTo>
                    <a:lnTo>
                      <a:pt x="100" y="112"/>
                    </a:lnTo>
                    <a:lnTo>
                      <a:pt x="87" y="102"/>
                    </a:lnTo>
                    <a:lnTo>
                      <a:pt x="63" y="76"/>
                    </a:lnTo>
                    <a:lnTo>
                      <a:pt x="38" y="49"/>
                    </a:lnTo>
                    <a:lnTo>
                      <a:pt x="17" y="24"/>
                    </a:lnTo>
                    <a:lnTo>
                      <a:pt x="0" y="3"/>
                    </a:lnTo>
                    <a:close/>
                  </a:path>
                </a:pathLst>
              </a:custGeom>
              <a:solidFill>
                <a:srgbClr val="969696"/>
              </a:solidFill>
              <a:ln w="9525">
                <a:noFill/>
                <a:round/>
                <a:headEnd/>
                <a:tailEnd/>
              </a:ln>
            </p:spPr>
            <p:txBody>
              <a:bodyPr/>
              <a:lstStyle/>
              <a:p>
                <a:endParaRPr lang="fr-FR"/>
              </a:p>
            </p:txBody>
          </p:sp>
          <p:sp>
            <p:nvSpPr>
              <p:cNvPr id="9305" name="Freeform 545"/>
              <p:cNvSpPr>
                <a:spLocks noChangeAspect="1"/>
              </p:cNvSpPr>
              <p:nvPr/>
            </p:nvSpPr>
            <p:spPr bwMode="auto">
              <a:xfrm>
                <a:off x="6207" y="3384"/>
                <a:ext cx="354" cy="459"/>
              </a:xfrm>
              <a:custGeom>
                <a:avLst/>
                <a:gdLst>
                  <a:gd name="T0" fmla="*/ 346 w 1413"/>
                  <a:gd name="T1" fmla="*/ 219 h 1835"/>
                  <a:gd name="T2" fmla="*/ 317 w 1413"/>
                  <a:gd name="T3" fmla="*/ 297 h 1835"/>
                  <a:gd name="T4" fmla="*/ 292 w 1413"/>
                  <a:gd name="T5" fmla="*/ 358 h 1835"/>
                  <a:gd name="T6" fmla="*/ 274 w 1413"/>
                  <a:gd name="T7" fmla="*/ 393 h 1835"/>
                  <a:gd name="T8" fmla="*/ 257 w 1413"/>
                  <a:gd name="T9" fmla="*/ 419 h 1835"/>
                  <a:gd name="T10" fmla="*/ 237 w 1413"/>
                  <a:gd name="T11" fmla="*/ 445 h 1835"/>
                  <a:gd name="T12" fmla="*/ 215 w 1413"/>
                  <a:gd name="T13" fmla="*/ 458 h 1835"/>
                  <a:gd name="T14" fmla="*/ 204 w 1413"/>
                  <a:gd name="T15" fmla="*/ 459 h 1835"/>
                  <a:gd name="T16" fmla="*/ 186 w 1413"/>
                  <a:gd name="T17" fmla="*/ 454 h 1835"/>
                  <a:gd name="T18" fmla="*/ 156 w 1413"/>
                  <a:gd name="T19" fmla="*/ 441 h 1835"/>
                  <a:gd name="T20" fmla="*/ 115 w 1413"/>
                  <a:gd name="T21" fmla="*/ 414 h 1835"/>
                  <a:gd name="T22" fmla="*/ 70 w 1413"/>
                  <a:gd name="T23" fmla="*/ 377 h 1835"/>
                  <a:gd name="T24" fmla="*/ 46 w 1413"/>
                  <a:gd name="T25" fmla="*/ 351 h 1835"/>
                  <a:gd name="T26" fmla="*/ 28 w 1413"/>
                  <a:gd name="T27" fmla="*/ 325 h 1835"/>
                  <a:gd name="T28" fmla="*/ 16 w 1413"/>
                  <a:gd name="T29" fmla="*/ 300 h 1835"/>
                  <a:gd name="T30" fmla="*/ 6 w 1413"/>
                  <a:gd name="T31" fmla="*/ 272 h 1835"/>
                  <a:gd name="T32" fmla="*/ 0 w 1413"/>
                  <a:gd name="T33" fmla="*/ 235 h 1835"/>
                  <a:gd name="T34" fmla="*/ 6 w 1413"/>
                  <a:gd name="T35" fmla="*/ 227 h 1835"/>
                  <a:gd name="T36" fmla="*/ 17 w 1413"/>
                  <a:gd name="T37" fmla="*/ 224 h 1835"/>
                  <a:gd name="T38" fmla="*/ 24 w 1413"/>
                  <a:gd name="T39" fmla="*/ 226 h 1835"/>
                  <a:gd name="T40" fmla="*/ 31 w 1413"/>
                  <a:gd name="T41" fmla="*/ 231 h 1835"/>
                  <a:gd name="T42" fmla="*/ 36 w 1413"/>
                  <a:gd name="T43" fmla="*/ 241 h 1835"/>
                  <a:gd name="T44" fmla="*/ 45 w 1413"/>
                  <a:gd name="T45" fmla="*/ 265 h 1835"/>
                  <a:gd name="T46" fmla="*/ 58 w 1413"/>
                  <a:gd name="T47" fmla="*/ 291 h 1835"/>
                  <a:gd name="T48" fmla="*/ 73 w 1413"/>
                  <a:gd name="T49" fmla="*/ 313 h 1835"/>
                  <a:gd name="T50" fmla="*/ 83 w 1413"/>
                  <a:gd name="T51" fmla="*/ 322 h 1835"/>
                  <a:gd name="T52" fmla="*/ 91 w 1413"/>
                  <a:gd name="T53" fmla="*/ 325 h 1835"/>
                  <a:gd name="T54" fmla="*/ 97 w 1413"/>
                  <a:gd name="T55" fmla="*/ 325 h 1835"/>
                  <a:gd name="T56" fmla="*/ 101 w 1413"/>
                  <a:gd name="T57" fmla="*/ 320 h 1835"/>
                  <a:gd name="T58" fmla="*/ 101 w 1413"/>
                  <a:gd name="T59" fmla="*/ 302 h 1835"/>
                  <a:gd name="T60" fmla="*/ 87 w 1413"/>
                  <a:gd name="T61" fmla="*/ 240 h 1835"/>
                  <a:gd name="T62" fmla="*/ 79 w 1413"/>
                  <a:gd name="T63" fmla="*/ 191 h 1835"/>
                  <a:gd name="T64" fmla="*/ 80 w 1413"/>
                  <a:gd name="T65" fmla="*/ 179 h 1835"/>
                  <a:gd name="T66" fmla="*/ 83 w 1413"/>
                  <a:gd name="T67" fmla="*/ 175 h 1835"/>
                  <a:gd name="T68" fmla="*/ 87 w 1413"/>
                  <a:gd name="T69" fmla="*/ 174 h 1835"/>
                  <a:gd name="T70" fmla="*/ 94 w 1413"/>
                  <a:gd name="T71" fmla="*/ 181 h 1835"/>
                  <a:gd name="T72" fmla="*/ 101 w 1413"/>
                  <a:gd name="T73" fmla="*/ 195 h 1835"/>
                  <a:gd name="T74" fmla="*/ 104 w 1413"/>
                  <a:gd name="T75" fmla="*/ 202 h 1835"/>
                  <a:gd name="T76" fmla="*/ 108 w 1413"/>
                  <a:gd name="T77" fmla="*/ 203 h 1835"/>
                  <a:gd name="T78" fmla="*/ 112 w 1413"/>
                  <a:gd name="T79" fmla="*/ 201 h 1835"/>
                  <a:gd name="T80" fmla="*/ 115 w 1413"/>
                  <a:gd name="T81" fmla="*/ 195 h 1835"/>
                  <a:gd name="T82" fmla="*/ 119 w 1413"/>
                  <a:gd name="T83" fmla="*/ 170 h 1835"/>
                  <a:gd name="T84" fmla="*/ 117 w 1413"/>
                  <a:gd name="T85" fmla="*/ 127 h 1835"/>
                  <a:gd name="T86" fmla="*/ 117 w 1413"/>
                  <a:gd name="T87" fmla="*/ 99 h 1835"/>
                  <a:gd name="T88" fmla="*/ 122 w 1413"/>
                  <a:gd name="T89" fmla="*/ 68 h 1835"/>
                  <a:gd name="T90" fmla="*/ 132 w 1413"/>
                  <a:gd name="T91" fmla="*/ 30 h 1835"/>
                  <a:gd name="T92" fmla="*/ 143 w 1413"/>
                  <a:gd name="T93" fmla="*/ 3 h 1835"/>
                  <a:gd name="T94" fmla="*/ 151 w 1413"/>
                  <a:gd name="T95" fmla="*/ 63 h 1835"/>
                  <a:gd name="T96" fmla="*/ 173 w 1413"/>
                  <a:gd name="T97" fmla="*/ 135 h 1835"/>
                  <a:gd name="T98" fmla="*/ 185 w 1413"/>
                  <a:gd name="T99" fmla="*/ 166 h 1835"/>
                  <a:gd name="T100" fmla="*/ 198 w 1413"/>
                  <a:gd name="T101" fmla="*/ 188 h 1835"/>
                  <a:gd name="T102" fmla="*/ 206 w 1413"/>
                  <a:gd name="T103" fmla="*/ 197 h 1835"/>
                  <a:gd name="T104" fmla="*/ 217 w 1413"/>
                  <a:gd name="T105" fmla="*/ 204 h 1835"/>
                  <a:gd name="T106" fmla="*/ 230 w 1413"/>
                  <a:gd name="T107" fmla="*/ 209 h 1835"/>
                  <a:gd name="T108" fmla="*/ 247 w 1413"/>
                  <a:gd name="T109" fmla="*/ 214 h 1835"/>
                  <a:gd name="T110" fmla="*/ 295 w 1413"/>
                  <a:gd name="T111" fmla="*/ 217 h 1835"/>
                  <a:gd name="T112" fmla="*/ 313 w 1413"/>
                  <a:gd name="T113" fmla="*/ 215 h 1835"/>
                  <a:gd name="T114" fmla="*/ 328 w 1413"/>
                  <a:gd name="T115" fmla="*/ 209 h 1835"/>
                  <a:gd name="T116" fmla="*/ 342 w 1413"/>
                  <a:gd name="T117" fmla="*/ 200 h 1835"/>
                  <a:gd name="T118" fmla="*/ 354 w 1413"/>
                  <a:gd name="T119" fmla="*/ 188 h 18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13"/>
                  <a:gd name="T181" fmla="*/ 0 h 1835"/>
                  <a:gd name="T182" fmla="*/ 1413 w 1413"/>
                  <a:gd name="T183" fmla="*/ 1835 h 18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13" h="1835">
                    <a:moveTo>
                      <a:pt x="1413" y="750"/>
                    </a:moveTo>
                    <a:lnTo>
                      <a:pt x="1403" y="793"/>
                    </a:lnTo>
                    <a:lnTo>
                      <a:pt x="1392" y="835"/>
                    </a:lnTo>
                    <a:lnTo>
                      <a:pt x="1380" y="875"/>
                    </a:lnTo>
                    <a:lnTo>
                      <a:pt x="1369" y="911"/>
                    </a:lnTo>
                    <a:lnTo>
                      <a:pt x="1339" y="995"/>
                    </a:lnTo>
                    <a:lnTo>
                      <a:pt x="1304" y="1089"/>
                    </a:lnTo>
                    <a:lnTo>
                      <a:pt x="1266" y="1188"/>
                    </a:lnTo>
                    <a:lnTo>
                      <a:pt x="1227" y="1290"/>
                    </a:lnTo>
                    <a:lnTo>
                      <a:pt x="1205" y="1339"/>
                    </a:lnTo>
                    <a:lnTo>
                      <a:pt x="1186" y="1385"/>
                    </a:lnTo>
                    <a:lnTo>
                      <a:pt x="1166" y="1431"/>
                    </a:lnTo>
                    <a:lnTo>
                      <a:pt x="1147" y="1472"/>
                    </a:lnTo>
                    <a:lnTo>
                      <a:pt x="1128" y="1510"/>
                    </a:lnTo>
                    <a:lnTo>
                      <a:pt x="1110" y="1544"/>
                    </a:lnTo>
                    <a:lnTo>
                      <a:pt x="1095" y="1573"/>
                    </a:lnTo>
                    <a:lnTo>
                      <a:pt x="1080" y="1595"/>
                    </a:lnTo>
                    <a:lnTo>
                      <a:pt x="1062" y="1621"/>
                    </a:lnTo>
                    <a:lnTo>
                      <a:pt x="1044" y="1648"/>
                    </a:lnTo>
                    <a:lnTo>
                      <a:pt x="1024" y="1675"/>
                    </a:lnTo>
                    <a:lnTo>
                      <a:pt x="1004" y="1701"/>
                    </a:lnTo>
                    <a:lnTo>
                      <a:pt x="984" y="1728"/>
                    </a:lnTo>
                    <a:lnTo>
                      <a:pt x="965" y="1754"/>
                    </a:lnTo>
                    <a:lnTo>
                      <a:pt x="946" y="1779"/>
                    </a:lnTo>
                    <a:lnTo>
                      <a:pt x="930" y="1804"/>
                    </a:lnTo>
                    <a:lnTo>
                      <a:pt x="898" y="1818"/>
                    </a:lnTo>
                    <a:lnTo>
                      <a:pt x="870" y="1828"/>
                    </a:lnTo>
                    <a:lnTo>
                      <a:pt x="858" y="1832"/>
                    </a:lnTo>
                    <a:lnTo>
                      <a:pt x="848" y="1834"/>
                    </a:lnTo>
                    <a:lnTo>
                      <a:pt x="837" y="1835"/>
                    </a:lnTo>
                    <a:lnTo>
                      <a:pt x="830" y="1835"/>
                    </a:lnTo>
                    <a:lnTo>
                      <a:pt x="816" y="1834"/>
                    </a:lnTo>
                    <a:lnTo>
                      <a:pt x="801" y="1831"/>
                    </a:lnTo>
                    <a:lnTo>
                      <a:pt x="783" y="1827"/>
                    </a:lnTo>
                    <a:lnTo>
                      <a:pt x="763" y="1823"/>
                    </a:lnTo>
                    <a:lnTo>
                      <a:pt x="741" y="1814"/>
                    </a:lnTo>
                    <a:lnTo>
                      <a:pt x="715" y="1805"/>
                    </a:lnTo>
                    <a:lnTo>
                      <a:pt x="687" y="1793"/>
                    </a:lnTo>
                    <a:lnTo>
                      <a:pt x="656" y="1779"/>
                    </a:lnTo>
                    <a:lnTo>
                      <a:pt x="624" y="1762"/>
                    </a:lnTo>
                    <a:lnTo>
                      <a:pt x="587" y="1741"/>
                    </a:lnTo>
                    <a:lnTo>
                      <a:pt x="547" y="1718"/>
                    </a:lnTo>
                    <a:lnTo>
                      <a:pt x="505" y="1688"/>
                    </a:lnTo>
                    <a:lnTo>
                      <a:pt x="461" y="1657"/>
                    </a:lnTo>
                    <a:lnTo>
                      <a:pt x="411" y="1620"/>
                    </a:lnTo>
                    <a:lnTo>
                      <a:pt x="360" y="1579"/>
                    </a:lnTo>
                    <a:lnTo>
                      <a:pt x="305" y="1532"/>
                    </a:lnTo>
                    <a:lnTo>
                      <a:pt x="278" y="1507"/>
                    </a:lnTo>
                    <a:lnTo>
                      <a:pt x="252" y="1482"/>
                    </a:lnTo>
                    <a:lnTo>
                      <a:pt x="227" y="1456"/>
                    </a:lnTo>
                    <a:lnTo>
                      <a:pt x="205" y="1431"/>
                    </a:lnTo>
                    <a:lnTo>
                      <a:pt x="184" y="1404"/>
                    </a:lnTo>
                    <a:lnTo>
                      <a:pt x="164" y="1378"/>
                    </a:lnTo>
                    <a:lnTo>
                      <a:pt x="146" y="1353"/>
                    </a:lnTo>
                    <a:lnTo>
                      <a:pt x="130" y="1326"/>
                    </a:lnTo>
                    <a:lnTo>
                      <a:pt x="113" y="1300"/>
                    </a:lnTo>
                    <a:lnTo>
                      <a:pt x="99" y="1275"/>
                    </a:lnTo>
                    <a:lnTo>
                      <a:pt x="86" y="1250"/>
                    </a:lnTo>
                    <a:lnTo>
                      <a:pt x="75" y="1224"/>
                    </a:lnTo>
                    <a:lnTo>
                      <a:pt x="64" y="1200"/>
                    </a:lnTo>
                    <a:lnTo>
                      <a:pt x="55" y="1177"/>
                    </a:lnTo>
                    <a:lnTo>
                      <a:pt x="46" y="1153"/>
                    </a:lnTo>
                    <a:lnTo>
                      <a:pt x="38" y="1130"/>
                    </a:lnTo>
                    <a:lnTo>
                      <a:pt x="25" y="1087"/>
                    </a:lnTo>
                    <a:lnTo>
                      <a:pt x="16" y="1048"/>
                    </a:lnTo>
                    <a:lnTo>
                      <a:pt x="9" y="1013"/>
                    </a:lnTo>
                    <a:lnTo>
                      <a:pt x="4" y="983"/>
                    </a:lnTo>
                    <a:lnTo>
                      <a:pt x="0" y="941"/>
                    </a:lnTo>
                    <a:lnTo>
                      <a:pt x="0" y="926"/>
                    </a:lnTo>
                    <a:lnTo>
                      <a:pt x="3" y="921"/>
                    </a:lnTo>
                    <a:lnTo>
                      <a:pt x="16" y="913"/>
                    </a:lnTo>
                    <a:lnTo>
                      <a:pt x="24" y="907"/>
                    </a:lnTo>
                    <a:lnTo>
                      <a:pt x="34" y="903"/>
                    </a:lnTo>
                    <a:lnTo>
                      <a:pt x="44" y="899"/>
                    </a:lnTo>
                    <a:lnTo>
                      <a:pt x="55" y="896"/>
                    </a:lnTo>
                    <a:lnTo>
                      <a:pt x="66" y="894"/>
                    </a:lnTo>
                    <a:lnTo>
                      <a:pt x="79" y="896"/>
                    </a:lnTo>
                    <a:lnTo>
                      <a:pt x="85" y="897"/>
                    </a:lnTo>
                    <a:lnTo>
                      <a:pt x="91" y="899"/>
                    </a:lnTo>
                    <a:lnTo>
                      <a:pt x="97" y="903"/>
                    </a:lnTo>
                    <a:lnTo>
                      <a:pt x="104" y="906"/>
                    </a:lnTo>
                    <a:lnTo>
                      <a:pt x="110" y="911"/>
                    </a:lnTo>
                    <a:lnTo>
                      <a:pt x="116" y="917"/>
                    </a:lnTo>
                    <a:lnTo>
                      <a:pt x="122" y="924"/>
                    </a:lnTo>
                    <a:lnTo>
                      <a:pt x="127" y="931"/>
                    </a:lnTo>
                    <a:lnTo>
                      <a:pt x="132" y="940"/>
                    </a:lnTo>
                    <a:lnTo>
                      <a:pt x="138" y="950"/>
                    </a:lnTo>
                    <a:lnTo>
                      <a:pt x="143" y="962"/>
                    </a:lnTo>
                    <a:lnTo>
                      <a:pt x="147" y="975"/>
                    </a:lnTo>
                    <a:lnTo>
                      <a:pt x="157" y="1002"/>
                    </a:lnTo>
                    <a:lnTo>
                      <a:pt x="167" y="1030"/>
                    </a:lnTo>
                    <a:lnTo>
                      <a:pt x="179" y="1058"/>
                    </a:lnTo>
                    <a:lnTo>
                      <a:pt x="192" y="1086"/>
                    </a:lnTo>
                    <a:lnTo>
                      <a:pt x="205" y="1112"/>
                    </a:lnTo>
                    <a:lnTo>
                      <a:pt x="219" y="1139"/>
                    </a:lnTo>
                    <a:lnTo>
                      <a:pt x="233" y="1165"/>
                    </a:lnTo>
                    <a:lnTo>
                      <a:pt x="247" y="1189"/>
                    </a:lnTo>
                    <a:lnTo>
                      <a:pt x="262" y="1212"/>
                    </a:lnTo>
                    <a:lnTo>
                      <a:pt x="278" y="1233"/>
                    </a:lnTo>
                    <a:lnTo>
                      <a:pt x="293" y="1251"/>
                    </a:lnTo>
                    <a:lnTo>
                      <a:pt x="309" y="1268"/>
                    </a:lnTo>
                    <a:lnTo>
                      <a:pt x="316" y="1275"/>
                    </a:lnTo>
                    <a:lnTo>
                      <a:pt x="325" y="1280"/>
                    </a:lnTo>
                    <a:lnTo>
                      <a:pt x="332" y="1286"/>
                    </a:lnTo>
                    <a:lnTo>
                      <a:pt x="340" y="1291"/>
                    </a:lnTo>
                    <a:lnTo>
                      <a:pt x="348" y="1296"/>
                    </a:lnTo>
                    <a:lnTo>
                      <a:pt x="355" y="1298"/>
                    </a:lnTo>
                    <a:lnTo>
                      <a:pt x="363" y="1300"/>
                    </a:lnTo>
                    <a:lnTo>
                      <a:pt x="370" y="1301"/>
                    </a:lnTo>
                    <a:lnTo>
                      <a:pt x="377" y="1303"/>
                    </a:lnTo>
                    <a:lnTo>
                      <a:pt x="383" y="1301"/>
                    </a:lnTo>
                    <a:lnTo>
                      <a:pt x="389" y="1299"/>
                    </a:lnTo>
                    <a:lnTo>
                      <a:pt x="394" y="1296"/>
                    </a:lnTo>
                    <a:lnTo>
                      <a:pt x="397" y="1292"/>
                    </a:lnTo>
                    <a:lnTo>
                      <a:pt x="400" y="1286"/>
                    </a:lnTo>
                    <a:lnTo>
                      <a:pt x="402" y="1280"/>
                    </a:lnTo>
                    <a:lnTo>
                      <a:pt x="404" y="1272"/>
                    </a:lnTo>
                    <a:lnTo>
                      <a:pt x="405" y="1255"/>
                    </a:lnTo>
                    <a:lnTo>
                      <a:pt x="404" y="1234"/>
                    </a:lnTo>
                    <a:lnTo>
                      <a:pt x="402" y="1209"/>
                    </a:lnTo>
                    <a:lnTo>
                      <a:pt x="397" y="1181"/>
                    </a:lnTo>
                    <a:lnTo>
                      <a:pt x="383" y="1117"/>
                    </a:lnTo>
                    <a:lnTo>
                      <a:pt x="366" y="1043"/>
                    </a:lnTo>
                    <a:lnTo>
                      <a:pt x="347" y="961"/>
                    </a:lnTo>
                    <a:lnTo>
                      <a:pt x="328" y="872"/>
                    </a:lnTo>
                    <a:lnTo>
                      <a:pt x="321" y="830"/>
                    </a:lnTo>
                    <a:lnTo>
                      <a:pt x="317" y="794"/>
                    </a:lnTo>
                    <a:lnTo>
                      <a:pt x="315" y="765"/>
                    </a:lnTo>
                    <a:lnTo>
                      <a:pt x="316" y="742"/>
                    </a:lnTo>
                    <a:lnTo>
                      <a:pt x="317" y="731"/>
                    </a:lnTo>
                    <a:lnTo>
                      <a:pt x="319" y="723"/>
                    </a:lnTo>
                    <a:lnTo>
                      <a:pt x="321" y="716"/>
                    </a:lnTo>
                    <a:lnTo>
                      <a:pt x="323" y="710"/>
                    </a:lnTo>
                    <a:lnTo>
                      <a:pt x="326" y="704"/>
                    </a:lnTo>
                    <a:lnTo>
                      <a:pt x="329" y="701"/>
                    </a:lnTo>
                    <a:lnTo>
                      <a:pt x="333" y="699"/>
                    </a:lnTo>
                    <a:lnTo>
                      <a:pt x="336" y="696"/>
                    </a:lnTo>
                    <a:lnTo>
                      <a:pt x="340" y="695"/>
                    </a:lnTo>
                    <a:lnTo>
                      <a:pt x="344" y="695"/>
                    </a:lnTo>
                    <a:lnTo>
                      <a:pt x="348" y="696"/>
                    </a:lnTo>
                    <a:lnTo>
                      <a:pt x="353" y="699"/>
                    </a:lnTo>
                    <a:lnTo>
                      <a:pt x="361" y="704"/>
                    </a:lnTo>
                    <a:lnTo>
                      <a:pt x="369" y="713"/>
                    </a:lnTo>
                    <a:lnTo>
                      <a:pt x="377" y="723"/>
                    </a:lnTo>
                    <a:lnTo>
                      <a:pt x="386" y="736"/>
                    </a:lnTo>
                    <a:lnTo>
                      <a:pt x="391" y="750"/>
                    </a:lnTo>
                    <a:lnTo>
                      <a:pt x="396" y="765"/>
                    </a:lnTo>
                    <a:lnTo>
                      <a:pt x="402" y="780"/>
                    </a:lnTo>
                    <a:lnTo>
                      <a:pt x="407" y="793"/>
                    </a:lnTo>
                    <a:lnTo>
                      <a:pt x="410" y="798"/>
                    </a:lnTo>
                    <a:lnTo>
                      <a:pt x="414" y="802"/>
                    </a:lnTo>
                    <a:lnTo>
                      <a:pt x="417" y="806"/>
                    </a:lnTo>
                    <a:lnTo>
                      <a:pt x="421" y="809"/>
                    </a:lnTo>
                    <a:lnTo>
                      <a:pt x="424" y="812"/>
                    </a:lnTo>
                    <a:lnTo>
                      <a:pt x="428" y="813"/>
                    </a:lnTo>
                    <a:lnTo>
                      <a:pt x="432" y="813"/>
                    </a:lnTo>
                    <a:lnTo>
                      <a:pt x="436" y="813"/>
                    </a:lnTo>
                    <a:lnTo>
                      <a:pt x="439" y="811"/>
                    </a:lnTo>
                    <a:lnTo>
                      <a:pt x="443" y="808"/>
                    </a:lnTo>
                    <a:lnTo>
                      <a:pt x="447" y="805"/>
                    </a:lnTo>
                    <a:lnTo>
                      <a:pt x="450" y="800"/>
                    </a:lnTo>
                    <a:lnTo>
                      <a:pt x="454" y="794"/>
                    </a:lnTo>
                    <a:lnTo>
                      <a:pt x="457" y="787"/>
                    </a:lnTo>
                    <a:lnTo>
                      <a:pt x="459" y="779"/>
                    </a:lnTo>
                    <a:lnTo>
                      <a:pt x="463" y="769"/>
                    </a:lnTo>
                    <a:lnTo>
                      <a:pt x="468" y="745"/>
                    </a:lnTo>
                    <a:lnTo>
                      <a:pt x="471" y="716"/>
                    </a:lnTo>
                    <a:lnTo>
                      <a:pt x="473" y="681"/>
                    </a:lnTo>
                    <a:lnTo>
                      <a:pt x="475" y="639"/>
                    </a:lnTo>
                    <a:lnTo>
                      <a:pt x="473" y="591"/>
                    </a:lnTo>
                    <a:lnTo>
                      <a:pt x="470" y="536"/>
                    </a:lnTo>
                    <a:lnTo>
                      <a:pt x="469" y="507"/>
                    </a:lnTo>
                    <a:lnTo>
                      <a:pt x="468" y="479"/>
                    </a:lnTo>
                    <a:lnTo>
                      <a:pt x="468" y="451"/>
                    </a:lnTo>
                    <a:lnTo>
                      <a:pt x="468" y="423"/>
                    </a:lnTo>
                    <a:lnTo>
                      <a:pt x="469" y="397"/>
                    </a:lnTo>
                    <a:lnTo>
                      <a:pt x="471" y="371"/>
                    </a:lnTo>
                    <a:lnTo>
                      <a:pt x="473" y="345"/>
                    </a:lnTo>
                    <a:lnTo>
                      <a:pt x="477" y="321"/>
                    </a:lnTo>
                    <a:lnTo>
                      <a:pt x="485" y="273"/>
                    </a:lnTo>
                    <a:lnTo>
                      <a:pt x="493" y="229"/>
                    </a:lnTo>
                    <a:lnTo>
                      <a:pt x="504" y="188"/>
                    </a:lnTo>
                    <a:lnTo>
                      <a:pt x="515" y="151"/>
                    </a:lnTo>
                    <a:lnTo>
                      <a:pt x="526" y="118"/>
                    </a:lnTo>
                    <a:lnTo>
                      <a:pt x="537" y="88"/>
                    </a:lnTo>
                    <a:lnTo>
                      <a:pt x="547" y="62"/>
                    </a:lnTo>
                    <a:lnTo>
                      <a:pt x="557" y="40"/>
                    </a:lnTo>
                    <a:lnTo>
                      <a:pt x="571" y="11"/>
                    </a:lnTo>
                    <a:lnTo>
                      <a:pt x="577" y="0"/>
                    </a:lnTo>
                    <a:lnTo>
                      <a:pt x="587" y="198"/>
                    </a:lnTo>
                    <a:lnTo>
                      <a:pt x="592" y="212"/>
                    </a:lnTo>
                    <a:lnTo>
                      <a:pt x="603" y="253"/>
                    </a:lnTo>
                    <a:lnTo>
                      <a:pt x="620" y="311"/>
                    </a:lnTo>
                    <a:lnTo>
                      <a:pt x="641" y="383"/>
                    </a:lnTo>
                    <a:lnTo>
                      <a:pt x="665" y="461"/>
                    </a:lnTo>
                    <a:lnTo>
                      <a:pt x="691" y="538"/>
                    </a:lnTo>
                    <a:lnTo>
                      <a:pt x="703" y="574"/>
                    </a:lnTo>
                    <a:lnTo>
                      <a:pt x="715" y="608"/>
                    </a:lnTo>
                    <a:lnTo>
                      <a:pt x="728" y="638"/>
                    </a:lnTo>
                    <a:lnTo>
                      <a:pt x="739" y="665"/>
                    </a:lnTo>
                    <a:lnTo>
                      <a:pt x="750" y="688"/>
                    </a:lnTo>
                    <a:lnTo>
                      <a:pt x="762" y="710"/>
                    </a:lnTo>
                    <a:lnTo>
                      <a:pt x="775" y="731"/>
                    </a:lnTo>
                    <a:lnTo>
                      <a:pt x="789" y="751"/>
                    </a:lnTo>
                    <a:lnTo>
                      <a:pt x="796" y="760"/>
                    </a:lnTo>
                    <a:lnTo>
                      <a:pt x="804" y="769"/>
                    </a:lnTo>
                    <a:lnTo>
                      <a:pt x="814" y="778"/>
                    </a:lnTo>
                    <a:lnTo>
                      <a:pt x="822" y="786"/>
                    </a:lnTo>
                    <a:lnTo>
                      <a:pt x="832" y="793"/>
                    </a:lnTo>
                    <a:lnTo>
                      <a:pt x="842" y="801"/>
                    </a:lnTo>
                    <a:lnTo>
                      <a:pt x="854" y="808"/>
                    </a:lnTo>
                    <a:lnTo>
                      <a:pt x="865" y="814"/>
                    </a:lnTo>
                    <a:lnTo>
                      <a:pt x="877" y="821"/>
                    </a:lnTo>
                    <a:lnTo>
                      <a:pt x="890" y="827"/>
                    </a:lnTo>
                    <a:lnTo>
                      <a:pt x="904" y="833"/>
                    </a:lnTo>
                    <a:lnTo>
                      <a:pt x="919" y="837"/>
                    </a:lnTo>
                    <a:lnTo>
                      <a:pt x="935" y="842"/>
                    </a:lnTo>
                    <a:lnTo>
                      <a:pt x="951" y="847"/>
                    </a:lnTo>
                    <a:lnTo>
                      <a:pt x="969" y="851"/>
                    </a:lnTo>
                    <a:lnTo>
                      <a:pt x="987" y="855"/>
                    </a:lnTo>
                    <a:lnTo>
                      <a:pt x="1028" y="861"/>
                    </a:lnTo>
                    <a:lnTo>
                      <a:pt x="1073" y="865"/>
                    </a:lnTo>
                    <a:lnTo>
                      <a:pt x="1122" y="868"/>
                    </a:lnTo>
                    <a:lnTo>
                      <a:pt x="1177" y="869"/>
                    </a:lnTo>
                    <a:lnTo>
                      <a:pt x="1196" y="868"/>
                    </a:lnTo>
                    <a:lnTo>
                      <a:pt x="1214" y="866"/>
                    </a:lnTo>
                    <a:lnTo>
                      <a:pt x="1231" y="864"/>
                    </a:lnTo>
                    <a:lnTo>
                      <a:pt x="1248" y="859"/>
                    </a:lnTo>
                    <a:lnTo>
                      <a:pt x="1264" y="855"/>
                    </a:lnTo>
                    <a:lnTo>
                      <a:pt x="1281" y="849"/>
                    </a:lnTo>
                    <a:lnTo>
                      <a:pt x="1296" y="843"/>
                    </a:lnTo>
                    <a:lnTo>
                      <a:pt x="1311" y="835"/>
                    </a:lnTo>
                    <a:lnTo>
                      <a:pt x="1325" y="827"/>
                    </a:lnTo>
                    <a:lnTo>
                      <a:pt x="1339" y="817"/>
                    </a:lnTo>
                    <a:lnTo>
                      <a:pt x="1353" y="808"/>
                    </a:lnTo>
                    <a:lnTo>
                      <a:pt x="1366" y="798"/>
                    </a:lnTo>
                    <a:lnTo>
                      <a:pt x="1378" y="786"/>
                    </a:lnTo>
                    <a:lnTo>
                      <a:pt x="1391" y="774"/>
                    </a:lnTo>
                    <a:lnTo>
                      <a:pt x="1403" y="763"/>
                    </a:lnTo>
                    <a:lnTo>
                      <a:pt x="1413" y="750"/>
                    </a:lnTo>
                    <a:close/>
                  </a:path>
                </a:pathLst>
              </a:custGeom>
              <a:solidFill>
                <a:srgbClr val="969696"/>
              </a:solidFill>
              <a:ln w="9525">
                <a:noFill/>
                <a:round/>
                <a:headEnd/>
                <a:tailEnd/>
              </a:ln>
            </p:spPr>
            <p:txBody>
              <a:bodyPr/>
              <a:lstStyle/>
              <a:p>
                <a:endParaRPr lang="fr-FR"/>
              </a:p>
            </p:txBody>
          </p:sp>
          <p:sp>
            <p:nvSpPr>
              <p:cNvPr id="9306" name="Freeform 546"/>
              <p:cNvSpPr>
                <a:spLocks noChangeAspect="1"/>
              </p:cNvSpPr>
              <p:nvPr/>
            </p:nvSpPr>
            <p:spPr bwMode="auto">
              <a:xfrm>
                <a:off x="6211" y="3372"/>
                <a:ext cx="141" cy="178"/>
              </a:xfrm>
              <a:custGeom>
                <a:avLst/>
                <a:gdLst>
                  <a:gd name="T0" fmla="*/ 1 w 563"/>
                  <a:gd name="T1" fmla="*/ 143 h 713"/>
                  <a:gd name="T2" fmla="*/ 11 w 563"/>
                  <a:gd name="T3" fmla="*/ 133 h 713"/>
                  <a:gd name="T4" fmla="*/ 20 w 563"/>
                  <a:gd name="T5" fmla="*/ 124 h 713"/>
                  <a:gd name="T6" fmla="*/ 24 w 563"/>
                  <a:gd name="T7" fmla="*/ 121 h 713"/>
                  <a:gd name="T8" fmla="*/ 28 w 563"/>
                  <a:gd name="T9" fmla="*/ 119 h 713"/>
                  <a:gd name="T10" fmla="*/ 33 w 563"/>
                  <a:gd name="T11" fmla="*/ 118 h 713"/>
                  <a:gd name="T12" fmla="*/ 37 w 563"/>
                  <a:gd name="T13" fmla="*/ 117 h 713"/>
                  <a:gd name="T14" fmla="*/ 41 w 563"/>
                  <a:gd name="T15" fmla="*/ 117 h 713"/>
                  <a:gd name="T16" fmla="*/ 46 w 563"/>
                  <a:gd name="T17" fmla="*/ 114 h 713"/>
                  <a:gd name="T18" fmla="*/ 55 w 563"/>
                  <a:gd name="T19" fmla="*/ 109 h 713"/>
                  <a:gd name="T20" fmla="*/ 64 w 563"/>
                  <a:gd name="T21" fmla="*/ 102 h 713"/>
                  <a:gd name="T22" fmla="*/ 73 w 563"/>
                  <a:gd name="T23" fmla="*/ 94 h 713"/>
                  <a:gd name="T24" fmla="*/ 81 w 563"/>
                  <a:gd name="T25" fmla="*/ 86 h 713"/>
                  <a:gd name="T26" fmla="*/ 88 w 563"/>
                  <a:gd name="T27" fmla="*/ 77 h 713"/>
                  <a:gd name="T28" fmla="*/ 94 w 563"/>
                  <a:gd name="T29" fmla="*/ 70 h 713"/>
                  <a:gd name="T30" fmla="*/ 99 w 563"/>
                  <a:gd name="T31" fmla="*/ 61 h 713"/>
                  <a:gd name="T32" fmla="*/ 109 w 563"/>
                  <a:gd name="T33" fmla="*/ 45 h 713"/>
                  <a:gd name="T34" fmla="*/ 122 w 563"/>
                  <a:gd name="T35" fmla="*/ 27 h 713"/>
                  <a:gd name="T36" fmla="*/ 135 w 563"/>
                  <a:gd name="T37" fmla="*/ 9 h 713"/>
                  <a:gd name="T38" fmla="*/ 140 w 563"/>
                  <a:gd name="T39" fmla="*/ 3 h 713"/>
                  <a:gd name="T40" fmla="*/ 136 w 563"/>
                  <a:gd name="T41" fmla="*/ 14 h 713"/>
                  <a:gd name="T42" fmla="*/ 131 w 563"/>
                  <a:gd name="T43" fmla="*/ 27 h 713"/>
                  <a:gd name="T44" fmla="*/ 126 w 563"/>
                  <a:gd name="T45" fmla="*/ 36 h 713"/>
                  <a:gd name="T46" fmla="*/ 122 w 563"/>
                  <a:gd name="T47" fmla="*/ 45 h 713"/>
                  <a:gd name="T48" fmla="*/ 119 w 563"/>
                  <a:gd name="T49" fmla="*/ 54 h 713"/>
                  <a:gd name="T50" fmla="*/ 116 w 563"/>
                  <a:gd name="T51" fmla="*/ 59 h 713"/>
                  <a:gd name="T52" fmla="*/ 112 w 563"/>
                  <a:gd name="T53" fmla="*/ 65 h 713"/>
                  <a:gd name="T54" fmla="*/ 105 w 563"/>
                  <a:gd name="T55" fmla="*/ 72 h 713"/>
                  <a:gd name="T56" fmla="*/ 101 w 563"/>
                  <a:gd name="T57" fmla="*/ 77 h 713"/>
                  <a:gd name="T58" fmla="*/ 99 w 563"/>
                  <a:gd name="T59" fmla="*/ 81 h 713"/>
                  <a:gd name="T60" fmla="*/ 97 w 563"/>
                  <a:gd name="T61" fmla="*/ 87 h 713"/>
                  <a:gd name="T62" fmla="*/ 93 w 563"/>
                  <a:gd name="T63" fmla="*/ 94 h 713"/>
                  <a:gd name="T64" fmla="*/ 85 w 563"/>
                  <a:gd name="T65" fmla="*/ 103 h 713"/>
                  <a:gd name="T66" fmla="*/ 73 w 563"/>
                  <a:gd name="T67" fmla="*/ 116 h 713"/>
                  <a:gd name="T68" fmla="*/ 66 w 563"/>
                  <a:gd name="T69" fmla="*/ 125 h 713"/>
                  <a:gd name="T70" fmla="*/ 60 w 563"/>
                  <a:gd name="T71" fmla="*/ 132 h 713"/>
                  <a:gd name="T72" fmla="*/ 54 w 563"/>
                  <a:gd name="T73" fmla="*/ 137 h 713"/>
                  <a:gd name="T74" fmla="*/ 49 w 563"/>
                  <a:gd name="T75" fmla="*/ 140 h 713"/>
                  <a:gd name="T76" fmla="*/ 44 w 563"/>
                  <a:gd name="T77" fmla="*/ 141 h 713"/>
                  <a:gd name="T78" fmla="*/ 39 w 563"/>
                  <a:gd name="T79" fmla="*/ 141 h 713"/>
                  <a:gd name="T80" fmla="*/ 32 w 563"/>
                  <a:gd name="T81" fmla="*/ 140 h 713"/>
                  <a:gd name="T82" fmla="*/ 27 w 563"/>
                  <a:gd name="T83" fmla="*/ 138 h 713"/>
                  <a:gd name="T84" fmla="*/ 24 w 563"/>
                  <a:gd name="T85" fmla="*/ 143 h 713"/>
                  <a:gd name="T86" fmla="*/ 16 w 563"/>
                  <a:gd name="T87" fmla="*/ 161 h 713"/>
                  <a:gd name="T88" fmla="*/ 10 w 563"/>
                  <a:gd name="T89" fmla="*/ 173 h 713"/>
                  <a:gd name="T90" fmla="*/ 6 w 563"/>
                  <a:gd name="T91" fmla="*/ 178 h 713"/>
                  <a:gd name="T92" fmla="*/ 5 w 563"/>
                  <a:gd name="T93" fmla="*/ 178 h 713"/>
                  <a:gd name="T94" fmla="*/ 3 w 563"/>
                  <a:gd name="T95" fmla="*/ 175 h 713"/>
                  <a:gd name="T96" fmla="*/ 2 w 563"/>
                  <a:gd name="T97" fmla="*/ 171 h 713"/>
                  <a:gd name="T98" fmla="*/ 1 w 563"/>
                  <a:gd name="T99" fmla="*/ 163 h 713"/>
                  <a:gd name="T100" fmla="*/ 0 w 563"/>
                  <a:gd name="T101" fmla="*/ 150 h 7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3"/>
                  <a:gd name="T154" fmla="*/ 0 h 713"/>
                  <a:gd name="T155" fmla="*/ 563 w 563"/>
                  <a:gd name="T156" fmla="*/ 713 h 7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3" h="713">
                    <a:moveTo>
                      <a:pt x="0" y="576"/>
                    </a:moveTo>
                    <a:lnTo>
                      <a:pt x="3" y="574"/>
                    </a:lnTo>
                    <a:lnTo>
                      <a:pt x="7" y="570"/>
                    </a:lnTo>
                    <a:lnTo>
                      <a:pt x="45" y="532"/>
                    </a:lnTo>
                    <a:lnTo>
                      <a:pt x="74" y="501"/>
                    </a:lnTo>
                    <a:lnTo>
                      <a:pt x="81" y="495"/>
                    </a:lnTo>
                    <a:lnTo>
                      <a:pt x="89" y="489"/>
                    </a:lnTo>
                    <a:lnTo>
                      <a:pt x="96" y="484"/>
                    </a:lnTo>
                    <a:lnTo>
                      <a:pt x="104" y="480"/>
                    </a:lnTo>
                    <a:lnTo>
                      <a:pt x="113" y="476"/>
                    </a:lnTo>
                    <a:lnTo>
                      <a:pt x="122" y="474"/>
                    </a:lnTo>
                    <a:lnTo>
                      <a:pt x="131" y="473"/>
                    </a:lnTo>
                    <a:lnTo>
                      <a:pt x="143" y="471"/>
                    </a:lnTo>
                    <a:lnTo>
                      <a:pt x="149" y="470"/>
                    </a:lnTo>
                    <a:lnTo>
                      <a:pt x="155" y="469"/>
                    </a:lnTo>
                    <a:lnTo>
                      <a:pt x="162" y="468"/>
                    </a:lnTo>
                    <a:lnTo>
                      <a:pt x="169" y="464"/>
                    </a:lnTo>
                    <a:lnTo>
                      <a:pt x="184" y="457"/>
                    </a:lnTo>
                    <a:lnTo>
                      <a:pt x="202" y="448"/>
                    </a:lnTo>
                    <a:lnTo>
                      <a:pt x="218" y="438"/>
                    </a:lnTo>
                    <a:lnTo>
                      <a:pt x="237" y="424"/>
                    </a:lnTo>
                    <a:lnTo>
                      <a:pt x="255" y="410"/>
                    </a:lnTo>
                    <a:lnTo>
                      <a:pt x="273" y="394"/>
                    </a:lnTo>
                    <a:lnTo>
                      <a:pt x="291" y="378"/>
                    </a:lnTo>
                    <a:lnTo>
                      <a:pt x="309" y="362"/>
                    </a:lnTo>
                    <a:lnTo>
                      <a:pt x="325" y="344"/>
                    </a:lnTo>
                    <a:lnTo>
                      <a:pt x="340" y="327"/>
                    </a:lnTo>
                    <a:lnTo>
                      <a:pt x="353" y="310"/>
                    </a:lnTo>
                    <a:lnTo>
                      <a:pt x="365" y="295"/>
                    </a:lnTo>
                    <a:lnTo>
                      <a:pt x="375" y="280"/>
                    </a:lnTo>
                    <a:lnTo>
                      <a:pt x="382" y="266"/>
                    </a:lnTo>
                    <a:lnTo>
                      <a:pt x="395" y="243"/>
                    </a:lnTo>
                    <a:lnTo>
                      <a:pt x="413" y="214"/>
                    </a:lnTo>
                    <a:lnTo>
                      <a:pt x="436" y="181"/>
                    </a:lnTo>
                    <a:lnTo>
                      <a:pt x="461" y="145"/>
                    </a:lnTo>
                    <a:lnTo>
                      <a:pt x="488" y="109"/>
                    </a:lnTo>
                    <a:lnTo>
                      <a:pt x="515" y="71"/>
                    </a:lnTo>
                    <a:lnTo>
                      <a:pt x="540" y="35"/>
                    </a:lnTo>
                    <a:lnTo>
                      <a:pt x="563" y="0"/>
                    </a:lnTo>
                    <a:lnTo>
                      <a:pt x="560" y="12"/>
                    </a:lnTo>
                    <a:lnTo>
                      <a:pt x="556" y="24"/>
                    </a:lnTo>
                    <a:lnTo>
                      <a:pt x="543" y="57"/>
                    </a:lnTo>
                    <a:lnTo>
                      <a:pt x="531" y="85"/>
                    </a:lnTo>
                    <a:lnTo>
                      <a:pt x="522" y="109"/>
                    </a:lnTo>
                    <a:lnTo>
                      <a:pt x="513" y="129"/>
                    </a:lnTo>
                    <a:lnTo>
                      <a:pt x="504" y="146"/>
                    </a:lnTo>
                    <a:lnTo>
                      <a:pt x="496" y="162"/>
                    </a:lnTo>
                    <a:lnTo>
                      <a:pt x="488" y="181"/>
                    </a:lnTo>
                    <a:lnTo>
                      <a:pt x="480" y="203"/>
                    </a:lnTo>
                    <a:lnTo>
                      <a:pt x="475" y="215"/>
                    </a:lnTo>
                    <a:lnTo>
                      <a:pt x="469" y="224"/>
                    </a:lnTo>
                    <a:lnTo>
                      <a:pt x="463" y="235"/>
                    </a:lnTo>
                    <a:lnTo>
                      <a:pt x="457" y="243"/>
                    </a:lnTo>
                    <a:lnTo>
                      <a:pt x="446" y="259"/>
                    </a:lnTo>
                    <a:lnTo>
                      <a:pt x="432" y="273"/>
                    </a:lnTo>
                    <a:lnTo>
                      <a:pt x="420" y="287"/>
                    </a:lnTo>
                    <a:lnTo>
                      <a:pt x="408" y="301"/>
                    </a:lnTo>
                    <a:lnTo>
                      <a:pt x="404" y="308"/>
                    </a:lnTo>
                    <a:lnTo>
                      <a:pt x="399" y="315"/>
                    </a:lnTo>
                    <a:lnTo>
                      <a:pt x="395" y="323"/>
                    </a:lnTo>
                    <a:lnTo>
                      <a:pt x="393" y="333"/>
                    </a:lnTo>
                    <a:lnTo>
                      <a:pt x="387" y="349"/>
                    </a:lnTo>
                    <a:lnTo>
                      <a:pt x="380" y="364"/>
                    </a:lnTo>
                    <a:lnTo>
                      <a:pt x="372" y="377"/>
                    </a:lnTo>
                    <a:lnTo>
                      <a:pt x="362" y="390"/>
                    </a:lnTo>
                    <a:lnTo>
                      <a:pt x="341" y="413"/>
                    </a:lnTo>
                    <a:lnTo>
                      <a:pt x="317" y="439"/>
                    </a:lnTo>
                    <a:lnTo>
                      <a:pt x="293" y="464"/>
                    </a:lnTo>
                    <a:lnTo>
                      <a:pt x="273" y="488"/>
                    </a:lnTo>
                    <a:lnTo>
                      <a:pt x="264" y="499"/>
                    </a:lnTo>
                    <a:lnTo>
                      <a:pt x="252" y="513"/>
                    </a:lnTo>
                    <a:lnTo>
                      <a:pt x="239" y="527"/>
                    </a:lnTo>
                    <a:lnTo>
                      <a:pt x="224" y="543"/>
                    </a:lnTo>
                    <a:lnTo>
                      <a:pt x="215" y="550"/>
                    </a:lnTo>
                    <a:lnTo>
                      <a:pt x="205" y="555"/>
                    </a:lnTo>
                    <a:lnTo>
                      <a:pt x="196" y="560"/>
                    </a:lnTo>
                    <a:lnTo>
                      <a:pt x="185" y="562"/>
                    </a:lnTo>
                    <a:lnTo>
                      <a:pt x="176" y="565"/>
                    </a:lnTo>
                    <a:lnTo>
                      <a:pt x="165" y="565"/>
                    </a:lnTo>
                    <a:lnTo>
                      <a:pt x="156" y="565"/>
                    </a:lnTo>
                    <a:lnTo>
                      <a:pt x="145" y="565"/>
                    </a:lnTo>
                    <a:lnTo>
                      <a:pt x="129" y="561"/>
                    </a:lnTo>
                    <a:lnTo>
                      <a:pt x="115" y="558"/>
                    </a:lnTo>
                    <a:lnTo>
                      <a:pt x="106" y="554"/>
                    </a:lnTo>
                    <a:lnTo>
                      <a:pt x="102" y="553"/>
                    </a:lnTo>
                    <a:lnTo>
                      <a:pt x="94" y="573"/>
                    </a:lnTo>
                    <a:lnTo>
                      <a:pt x="75" y="617"/>
                    </a:lnTo>
                    <a:lnTo>
                      <a:pt x="63" y="643"/>
                    </a:lnTo>
                    <a:lnTo>
                      <a:pt x="52" y="668"/>
                    </a:lnTo>
                    <a:lnTo>
                      <a:pt x="40" y="691"/>
                    </a:lnTo>
                    <a:lnTo>
                      <a:pt x="28" y="708"/>
                    </a:lnTo>
                    <a:lnTo>
                      <a:pt x="25" y="713"/>
                    </a:lnTo>
                    <a:lnTo>
                      <a:pt x="21" y="713"/>
                    </a:lnTo>
                    <a:lnTo>
                      <a:pt x="19" y="712"/>
                    </a:lnTo>
                    <a:lnTo>
                      <a:pt x="15" y="708"/>
                    </a:lnTo>
                    <a:lnTo>
                      <a:pt x="13" y="702"/>
                    </a:lnTo>
                    <a:lnTo>
                      <a:pt x="11" y="694"/>
                    </a:lnTo>
                    <a:lnTo>
                      <a:pt x="9" y="686"/>
                    </a:lnTo>
                    <a:lnTo>
                      <a:pt x="7" y="675"/>
                    </a:lnTo>
                    <a:lnTo>
                      <a:pt x="5" y="652"/>
                    </a:lnTo>
                    <a:lnTo>
                      <a:pt x="2" y="626"/>
                    </a:lnTo>
                    <a:lnTo>
                      <a:pt x="1" y="601"/>
                    </a:lnTo>
                    <a:lnTo>
                      <a:pt x="0" y="576"/>
                    </a:lnTo>
                    <a:close/>
                  </a:path>
                </a:pathLst>
              </a:custGeom>
              <a:solidFill>
                <a:srgbClr val="969696"/>
              </a:solidFill>
              <a:ln w="9525">
                <a:noFill/>
                <a:round/>
                <a:headEnd/>
                <a:tailEnd/>
              </a:ln>
            </p:spPr>
            <p:txBody>
              <a:bodyPr/>
              <a:lstStyle/>
              <a:p>
                <a:endParaRPr lang="fr-FR"/>
              </a:p>
            </p:txBody>
          </p:sp>
          <p:sp>
            <p:nvSpPr>
              <p:cNvPr id="9307" name="Freeform 547"/>
              <p:cNvSpPr>
                <a:spLocks noChangeAspect="1"/>
              </p:cNvSpPr>
              <p:nvPr/>
            </p:nvSpPr>
            <p:spPr bwMode="auto">
              <a:xfrm>
                <a:off x="5851" y="4096"/>
                <a:ext cx="476" cy="632"/>
              </a:xfrm>
              <a:custGeom>
                <a:avLst/>
                <a:gdLst>
                  <a:gd name="T0" fmla="*/ 470 w 1906"/>
                  <a:gd name="T1" fmla="*/ 314 h 2529"/>
                  <a:gd name="T2" fmla="*/ 458 w 1906"/>
                  <a:gd name="T3" fmla="*/ 411 h 2529"/>
                  <a:gd name="T4" fmla="*/ 455 w 1906"/>
                  <a:gd name="T5" fmla="*/ 446 h 2529"/>
                  <a:gd name="T6" fmla="*/ 445 w 1906"/>
                  <a:gd name="T7" fmla="*/ 484 h 2529"/>
                  <a:gd name="T8" fmla="*/ 433 w 1906"/>
                  <a:gd name="T9" fmla="*/ 518 h 2529"/>
                  <a:gd name="T10" fmla="*/ 437 w 1906"/>
                  <a:gd name="T11" fmla="*/ 537 h 2529"/>
                  <a:gd name="T12" fmla="*/ 436 w 1906"/>
                  <a:gd name="T13" fmla="*/ 565 h 2529"/>
                  <a:gd name="T14" fmla="*/ 438 w 1906"/>
                  <a:gd name="T15" fmla="*/ 578 h 2529"/>
                  <a:gd name="T16" fmla="*/ 450 w 1906"/>
                  <a:gd name="T17" fmla="*/ 590 h 2529"/>
                  <a:gd name="T18" fmla="*/ 428 w 1906"/>
                  <a:gd name="T19" fmla="*/ 599 h 2529"/>
                  <a:gd name="T20" fmla="*/ 387 w 1906"/>
                  <a:gd name="T21" fmla="*/ 608 h 2529"/>
                  <a:gd name="T22" fmla="*/ 339 w 1906"/>
                  <a:gd name="T23" fmla="*/ 619 h 2529"/>
                  <a:gd name="T24" fmla="*/ 290 w 1906"/>
                  <a:gd name="T25" fmla="*/ 628 h 2529"/>
                  <a:gd name="T26" fmla="*/ 259 w 1906"/>
                  <a:gd name="T27" fmla="*/ 625 h 2529"/>
                  <a:gd name="T28" fmla="*/ 247 w 1906"/>
                  <a:gd name="T29" fmla="*/ 605 h 2529"/>
                  <a:gd name="T30" fmla="*/ 230 w 1906"/>
                  <a:gd name="T31" fmla="*/ 583 h 2529"/>
                  <a:gd name="T32" fmla="*/ 157 w 1906"/>
                  <a:gd name="T33" fmla="*/ 531 h 2529"/>
                  <a:gd name="T34" fmla="*/ 64 w 1906"/>
                  <a:gd name="T35" fmla="*/ 459 h 2529"/>
                  <a:gd name="T36" fmla="*/ 26 w 1906"/>
                  <a:gd name="T37" fmla="*/ 427 h 2529"/>
                  <a:gd name="T38" fmla="*/ 3 w 1906"/>
                  <a:gd name="T39" fmla="*/ 404 h 2529"/>
                  <a:gd name="T40" fmla="*/ 3 w 1906"/>
                  <a:gd name="T41" fmla="*/ 393 h 2529"/>
                  <a:gd name="T42" fmla="*/ 19 w 1906"/>
                  <a:gd name="T43" fmla="*/ 396 h 2529"/>
                  <a:gd name="T44" fmla="*/ 44 w 1906"/>
                  <a:gd name="T45" fmla="*/ 409 h 2529"/>
                  <a:gd name="T46" fmla="*/ 101 w 1906"/>
                  <a:gd name="T47" fmla="*/ 448 h 2529"/>
                  <a:gd name="T48" fmla="*/ 139 w 1906"/>
                  <a:gd name="T49" fmla="*/ 471 h 2529"/>
                  <a:gd name="T50" fmla="*/ 155 w 1906"/>
                  <a:gd name="T51" fmla="*/ 475 h 2529"/>
                  <a:gd name="T52" fmla="*/ 161 w 1906"/>
                  <a:gd name="T53" fmla="*/ 465 h 2529"/>
                  <a:gd name="T54" fmla="*/ 143 w 1906"/>
                  <a:gd name="T55" fmla="*/ 406 h 2529"/>
                  <a:gd name="T56" fmla="*/ 138 w 1906"/>
                  <a:gd name="T57" fmla="*/ 382 h 2529"/>
                  <a:gd name="T58" fmla="*/ 140 w 1906"/>
                  <a:gd name="T59" fmla="*/ 373 h 2529"/>
                  <a:gd name="T60" fmla="*/ 147 w 1906"/>
                  <a:gd name="T61" fmla="*/ 370 h 2529"/>
                  <a:gd name="T62" fmla="*/ 159 w 1906"/>
                  <a:gd name="T63" fmla="*/ 374 h 2529"/>
                  <a:gd name="T64" fmla="*/ 179 w 1906"/>
                  <a:gd name="T65" fmla="*/ 385 h 2529"/>
                  <a:gd name="T66" fmla="*/ 205 w 1906"/>
                  <a:gd name="T67" fmla="*/ 401 h 2529"/>
                  <a:gd name="T68" fmla="*/ 226 w 1906"/>
                  <a:gd name="T69" fmla="*/ 406 h 2529"/>
                  <a:gd name="T70" fmla="*/ 242 w 1906"/>
                  <a:gd name="T71" fmla="*/ 400 h 2529"/>
                  <a:gd name="T72" fmla="*/ 254 w 1906"/>
                  <a:gd name="T73" fmla="*/ 385 h 2529"/>
                  <a:gd name="T74" fmla="*/ 262 w 1906"/>
                  <a:gd name="T75" fmla="*/ 364 h 2529"/>
                  <a:gd name="T76" fmla="*/ 270 w 1906"/>
                  <a:gd name="T77" fmla="*/ 322 h 2529"/>
                  <a:gd name="T78" fmla="*/ 277 w 1906"/>
                  <a:gd name="T79" fmla="*/ 261 h 2529"/>
                  <a:gd name="T80" fmla="*/ 281 w 1906"/>
                  <a:gd name="T81" fmla="*/ 234 h 2529"/>
                  <a:gd name="T82" fmla="*/ 288 w 1906"/>
                  <a:gd name="T83" fmla="*/ 213 h 2529"/>
                  <a:gd name="T84" fmla="*/ 296 w 1906"/>
                  <a:gd name="T85" fmla="*/ 199 h 2529"/>
                  <a:gd name="T86" fmla="*/ 304 w 1906"/>
                  <a:gd name="T87" fmla="*/ 192 h 2529"/>
                  <a:gd name="T88" fmla="*/ 314 w 1906"/>
                  <a:gd name="T89" fmla="*/ 195 h 2529"/>
                  <a:gd name="T90" fmla="*/ 325 w 1906"/>
                  <a:gd name="T91" fmla="*/ 207 h 2529"/>
                  <a:gd name="T92" fmla="*/ 335 w 1906"/>
                  <a:gd name="T93" fmla="*/ 230 h 2529"/>
                  <a:gd name="T94" fmla="*/ 345 w 1906"/>
                  <a:gd name="T95" fmla="*/ 264 h 2529"/>
                  <a:gd name="T96" fmla="*/ 366 w 1906"/>
                  <a:gd name="T97" fmla="*/ 344 h 2529"/>
                  <a:gd name="T98" fmla="*/ 386 w 1906"/>
                  <a:gd name="T99" fmla="*/ 409 h 2529"/>
                  <a:gd name="T100" fmla="*/ 396 w 1906"/>
                  <a:gd name="T101" fmla="*/ 431 h 2529"/>
                  <a:gd name="T102" fmla="*/ 404 w 1906"/>
                  <a:gd name="T103" fmla="*/ 443 h 2529"/>
                  <a:gd name="T104" fmla="*/ 411 w 1906"/>
                  <a:gd name="T105" fmla="*/ 445 h 2529"/>
                  <a:gd name="T106" fmla="*/ 416 w 1906"/>
                  <a:gd name="T107" fmla="*/ 433 h 2529"/>
                  <a:gd name="T108" fmla="*/ 419 w 1906"/>
                  <a:gd name="T109" fmla="*/ 400 h 2529"/>
                  <a:gd name="T110" fmla="*/ 418 w 1906"/>
                  <a:gd name="T111" fmla="*/ 273 h 2529"/>
                  <a:gd name="T112" fmla="*/ 413 w 1906"/>
                  <a:gd name="T113" fmla="*/ 123 h 2529"/>
                  <a:gd name="T114" fmla="*/ 408 w 1906"/>
                  <a:gd name="T115" fmla="*/ 16 h 2529"/>
                  <a:gd name="T116" fmla="*/ 409 w 1906"/>
                  <a:gd name="T117" fmla="*/ 7 h 2529"/>
                  <a:gd name="T118" fmla="*/ 421 w 1906"/>
                  <a:gd name="T119" fmla="*/ 57 h 2529"/>
                  <a:gd name="T120" fmla="*/ 442 w 1906"/>
                  <a:gd name="T121" fmla="*/ 138 h 2529"/>
                  <a:gd name="T122" fmla="*/ 465 w 1906"/>
                  <a:gd name="T123" fmla="*/ 230 h 25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6"/>
                  <a:gd name="T187" fmla="*/ 0 h 2529"/>
                  <a:gd name="T188" fmla="*/ 1906 w 1906"/>
                  <a:gd name="T189" fmla="*/ 2529 h 25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6" h="2529">
                    <a:moveTo>
                      <a:pt x="1906" y="1096"/>
                    </a:moveTo>
                    <a:lnTo>
                      <a:pt x="1905" y="1104"/>
                    </a:lnTo>
                    <a:lnTo>
                      <a:pt x="1893" y="1170"/>
                    </a:lnTo>
                    <a:lnTo>
                      <a:pt x="1881" y="1257"/>
                    </a:lnTo>
                    <a:lnTo>
                      <a:pt x="1866" y="1355"/>
                    </a:lnTo>
                    <a:lnTo>
                      <a:pt x="1855" y="1457"/>
                    </a:lnTo>
                    <a:lnTo>
                      <a:pt x="1844" y="1555"/>
                    </a:lnTo>
                    <a:lnTo>
                      <a:pt x="1835" y="1643"/>
                    </a:lnTo>
                    <a:lnTo>
                      <a:pt x="1829" y="1710"/>
                    </a:lnTo>
                    <a:lnTo>
                      <a:pt x="1828" y="1751"/>
                    </a:lnTo>
                    <a:lnTo>
                      <a:pt x="1827" y="1766"/>
                    </a:lnTo>
                    <a:lnTo>
                      <a:pt x="1823" y="1785"/>
                    </a:lnTo>
                    <a:lnTo>
                      <a:pt x="1818" y="1806"/>
                    </a:lnTo>
                    <a:lnTo>
                      <a:pt x="1813" y="1830"/>
                    </a:lnTo>
                    <a:lnTo>
                      <a:pt x="1797" y="1883"/>
                    </a:lnTo>
                    <a:lnTo>
                      <a:pt x="1781" y="1938"/>
                    </a:lnTo>
                    <a:lnTo>
                      <a:pt x="1763" y="1989"/>
                    </a:lnTo>
                    <a:lnTo>
                      <a:pt x="1748" y="2032"/>
                    </a:lnTo>
                    <a:lnTo>
                      <a:pt x="1737" y="2062"/>
                    </a:lnTo>
                    <a:lnTo>
                      <a:pt x="1734" y="2073"/>
                    </a:lnTo>
                    <a:lnTo>
                      <a:pt x="1737" y="2082"/>
                    </a:lnTo>
                    <a:lnTo>
                      <a:pt x="1744" y="2108"/>
                    </a:lnTo>
                    <a:lnTo>
                      <a:pt x="1748" y="2127"/>
                    </a:lnTo>
                    <a:lnTo>
                      <a:pt x="1750" y="2150"/>
                    </a:lnTo>
                    <a:lnTo>
                      <a:pt x="1750" y="2177"/>
                    </a:lnTo>
                    <a:lnTo>
                      <a:pt x="1748" y="2208"/>
                    </a:lnTo>
                    <a:lnTo>
                      <a:pt x="1746" y="2237"/>
                    </a:lnTo>
                    <a:lnTo>
                      <a:pt x="1744" y="2261"/>
                    </a:lnTo>
                    <a:lnTo>
                      <a:pt x="1746" y="2279"/>
                    </a:lnTo>
                    <a:lnTo>
                      <a:pt x="1747" y="2292"/>
                    </a:lnTo>
                    <a:lnTo>
                      <a:pt x="1749" y="2307"/>
                    </a:lnTo>
                    <a:lnTo>
                      <a:pt x="1752" y="2312"/>
                    </a:lnTo>
                    <a:lnTo>
                      <a:pt x="1755" y="2314"/>
                    </a:lnTo>
                    <a:lnTo>
                      <a:pt x="1766" y="2324"/>
                    </a:lnTo>
                    <a:lnTo>
                      <a:pt x="1781" y="2339"/>
                    </a:lnTo>
                    <a:lnTo>
                      <a:pt x="1801" y="2359"/>
                    </a:lnTo>
                    <a:lnTo>
                      <a:pt x="1790" y="2369"/>
                    </a:lnTo>
                    <a:lnTo>
                      <a:pt x="1780" y="2378"/>
                    </a:lnTo>
                    <a:lnTo>
                      <a:pt x="1747" y="2388"/>
                    </a:lnTo>
                    <a:lnTo>
                      <a:pt x="1712" y="2396"/>
                    </a:lnTo>
                    <a:lnTo>
                      <a:pt x="1674" y="2405"/>
                    </a:lnTo>
                    <a:lnTo>
                      <a:pt x="1634" y="2415"/>
                    </a:lnTo>
                    <a:lnTo>
                      <a:pt x="1593" y="2425"/>
                    </a:lnTo>
                    <a:lnTo>
                      <a:pt x="1550" y="2434"/>
                    </a:lnTo>
                    <a:lnTo>
                      <a:pt x="1504" y="2445"/>
                    </a:lnTo>
                    <a:lnTo>
                      <a:pt x="1456" y="2455"/>
                    </a:lnTo>
                    <a:lnTo>
                      <a:pt x="1407" y="2466"/>
                    </a:lnTo>
                    <a:lnTo>
                      <a:pt x="1357" y="2475"/>
                    </a:lnTo>
                    <a:lnTo>
                      <a:pt x="1308" y="2486"/>
                    </a:lnTo>
                    <a:lnTo>
                      <a:pt x="1259" y="2495"/>
                    </a:lnTo>
                    <a:lnTo>
                      <a:pt x="1210" y="2504"/>
                    </a:lnTo>
                    <a:lnTo>
                      <a:pt x="1160" y="2513"/>
                    </a:lnTo>
                    <a:lnTo>
                      <a:pt x="1111" y="2521"/>
                    </a:lnTo>
                    <a:lnTo>
                      <a:pt x="1062" y="2529"/>
                    </a:lnTo>
                    <a:lnTo>
                      <a:pt x="1050" y="2515"/>
                    </a:lnTo>
                    <a:lnTo>
                      <a:pt x="1039" y="2501"/>
                    </a:lnTo>
                    <a:lnTo>
                      <a:pt x="1029" y="2486"/>
                    </a:lnTo>
                    <a:lnTo>
                      <a:pt x="1019" y="2472"/>
                    </a:lnTo>
                    <a:lnTo>
                      <a:pt x="1004" y="2444"/>
                    </a:lnTo>
                    <a:lnTo>
                      <a:pt x="991" y="2419"/>
                    </a:lnTo>
                    <a:lnTo>
                      <a:pt x="974" y="2381"/>
                    </a:lnTo>
                    <a:lnTo>
                      <a:pt x="967" y="2366"/>
                    </a:lnTo>
                    <a:lnTo>
                      <a:pt x="953" y="2356"/>
                    </a:lnTo>
                    <a:lnTo>
                      <a:pt x="919" y="2333"/>
                    </a:lnTo>
                    <a:lnTo>
                      <a:pt x="865" y="2295"/>
                    </a:lnTo>
                    <a:lnTo>
                      <a:pt x="797" y="2246"/>
                    </a:lnTo>
                    <a:lnTo>
                      <a:pt x="716" y="2188"/>
                    </a:lnTo>
                    <a:lnTo>
                      <a:pt x="628" y="2123"/>
                    </a:lnTo>
                    <a:lnTo>
                      <a:pt x="534" y="2053"/>
                    </a:lnTo>
                    <a:lnTo>
                      <a:pt x="438" y="1981"/>
                    </a:lnTo>
                    <a:lnTo>
                      <a:pt x="344" y="1909"/>
                    </a:lnTo>
                    <a:lnTo>
                      <a:pt x="255" y="1837"/>
                    </a:lnTo>
                    <a:lnTo>
                      <a:pt x="214" y="1804"/>
                    </a:lnTo>
                    <a:lnTo>
                      <a:pt x="174" y="1771"/>
                    </a:lnTo>
                    <a:lnTo>
                      <a:pt x="137" y="1740"/>
                    </a:lnTo>
                    <a:lnTo>
                      <a:pt x="104" y="1710"/>
                    </a:lnTo>
                    <a:lnTo>
                      <a:pt x="75" y="1682"/>
                    </a:lnTo>
                    <a:lnTo>
                      <a:pt x="51" y="1658"/>
                    </a:lnTo>
                    <a:lnTo>
                      <a:pt x="29" y="1636"/>
                    </a:lnTo>
                    <a:lnTo>
                      <a:pt x="14" y="1616"/>
                    </a:lnTo>
                    <a:lnTo>
                      <a:pt x="5" y="1600"/>
                    </a:lnTo>
                    <a:lnTo>
                      <a:pt x="0" y="1587"/>
                    </a:lnTo>
                    <a:lnTo>
                      <a:pt x="2" y="1577"/>
                    </a:lnTo>
                    <a:lnTo>
                      <a:pt x="11" y="1572"/>
                    </a:lnTo>
                    <a:lnTo>
                      <a:pt x="24" y="1570"/>
                    </a:lnTo>
                    <a:lnTo>
                      <a:pt x="40" y="1573"/>
                    </a:lnTo>
                    <a:lnTo>
                      <a:pt x="58" y="1577"/>
                    </a:lnTo>
                    <a:lnTo>
                      <a:pt x="77" y="1584"/>
                    </a:lnTo>
                    <a:lnTo>
                      <a:pt x="100" y="1595"/>
                    </a:lnTo>
                    <a:lnTo>
                      <a:pt x="123" y="1608"/>
                    </a:lnTo>
                    <a:lnTo>
                      <a:pt x="149" y="1622"/>
                    </a:lnTo>
                    <a:lnTo>
                      <a:pt x="175" y="1637"/>
                    </a:lnTo>
                    <a:lnTo>
                      <a:pt x="231" y="1673"/>
                    </a:lnTo>
                    <a:lnTo>
                      <a:pt x="289" y="1712"/>
                    </a:lnTo>
                    <a:lnTo>
                      <a:pt x="347" y="1752"/>
                    </a:lnTo>
                    <a:lnTo>
                      <a:pt x="405" y="1792"/>
                    </a:lnTo>
                    <a:lnTo>
                      <a:pt x="460" y="1828"/>
                    </a:lnTo>
                    <a:lnTo>
                      <a:pt x="510" y="1860"/>
                    </a:lnTo>
                    <a:lnTo>
                      <a:pt x="534" y="1872"/>
                    </a:lnTo>
                    <a:lnTo>
                      <a:pt x="556" y="1883"/>
                    </a:lnTo>
                    <a:lnTo>
                      <a:pt x="575" y="1891"/>
                    </a:lnTo>
                    <a:lnTo>
                      <a:pt x="594" y="1897"/>
                    </a:lnTo>
                    <a:lnTo>
                      <a:pt x="609" y="1900"/>
                    </a:lnTo>
                    <a:lnTo>
                      <a:pt x="621" y="1899"/>
                    </a:lnTo>
                    <a:lnTo>
                      <a:pt x="631" y="1896"/>
                    </a:lnTo>
                    <a:lnTo>
                      <a:pt x="638" y="1889"/>
                    </a:lnTo>
                    <a:lnTo>
                      <a:pt x="642" y="1877"/>
                    </a:lnTo>
                    <a:lnTo>
                      <a:pt x="643" y="1862"/>
                    </a:lnTo>
                    <a:lnTo>
                      <a:pt x="639" y="1841"/>
                    </a:lnTo>
                    <a:lnTo>
                      <a:pt x="634" y="1816"/>
                    </a:lnTo>
                    <a:lnTo>
                      <a:pt x="600" y="1713"/>
                    </a:lnTo>
                    <a:lnTo>
                      <a:pt x="574" y="1626"/>
                    </a:lnTo>
                    <a:lnTo>
                      <a:pt x="563" y="1589"/>
                    </a:lnTo>
                    <a:lnTo>
                      <a:pt x="557" y="1556"/>
                    </a:lnTo>
                    <a:lnTo>
                      <a:pt x="555" y="1542"/>
                    </a:lnTo>
                    <a:lnTo>
                      <a:pt x="554" y="1530"/>
                    </a:lnTo>
                    <a:lnTo>
                      <a:pt x="554" y="1519"/>
                    </a:lnTo>
                    <a:lnTo>
                      <a:pt x="555" y="1509"/>
                    </a:lnTo>
                    <a:lnTo>
                      <a:pt x="557" y="1500"/>
                    </a:lnTo>
                    <a:lnTo>
                      <a:pt x="561" y="1493"/>
                    </a:lnTo>
                    <a:lnTo>
                      <a:pt x="564" y="1488"/>
                    </a:lnTo>
                    <a:lnTo>
                      <a:pt x="571" y="1483"/>
                    </a:lnTo>
                    <a:lnTo>
                      <a:pt x="578" y="1481"/>
                    </a:lnTo>
                    <a:lnTo>
                      <a:pt x="587" y="1481"/>
                    </a:lnTo>
                    <a:lnTo>
                      <a:pt x="597" y="1482"/>
                    </a:lnTo>
                    <a:lnTo>
                      <a:pt x="609" y="1484"/>
                    </a:lnTo>
                    <a:lnTo>
                      <a:pt x="622" y="1489"/>
                    </a:lnTo>
                    <a:lnTo>
                      <a:pt x="637" y="1495"/>
                    </a:lnTo>
                    <a:lnTo>
                      <a:pt x="655" y="1503"/>
                    </a:lnTo>
                    <a:lnTo>
                      <a:pt x="673" y="1513"/>
                    </a:lnTo>
                    <a:lnTo>
                      <a:pt x="693" y="1525"/>
                    </a:lnTo>
                    <a:lnTo>
                      <a:pt x="716" y="1539"/>
                    </a:lnTo>
                    <a:lnTo>
                      <a:pt x="740" y="1554"/>
                    </a:lnTo>
                    <a:lnTo>
                      <a:pt x="767" y="1572"/>
                    </a:lnTo>
                    <a:lnTo>
                      <a:pt x="793" y="1589"/>
                    </a:lnTo>
                    <a:lnTo>
                      <a:pt x="819" y="1603"/>
                    </a:lnTo>
                    <a:lnTo>
                      <a:pt x="842" y="1614"/>
                    </a:lnTo>
                    <a:lnTo>
                      <a:pt x="865" y="1621"/>
                    </a:lnTo>
                    <a:lnTo>
                      <a:pt x="886" y="1624"/>
                    </a:lnTo>
                    <a:lnTo>
                      <a:pt x="905" y="1625"/>
                    </a:lnTo>
                    <a:lnTo>
                      <a:pt x="922" y="1623"/>
                    </a:lnTo>
                    <a:lnTo>
                      <a:pt x="940" y="1619"/>
                    </a:lnTo>
                    <a:lnTo>
                      <a:pt x="955" y="1612"/>
                    </a:lnTo>
                    <a:lnTo>
                      <a:pt x="969" y="1602"/>
                    </a:lnTo>
                    <a:lnTo>
                      <a:pt x="983" y="1590"/>
                    </a:lnTo>
                    <a:lnTo>
                      <a:pt x="995" y="1576"/>
                    </a:lnTo>
                    <a:lnTo>
                      <a:pt x="1007" y="1561"/>
                    </a:lnTo>
                    <a:lnTo>
                      <a:pt x="1017" y="1542"/>
                    </a:lnTo>
                    <a:lnTo>
                      <a:pt x="1027" y="1524"/>
                    </a:lnTo>
                    <a:lnTo>
                      <a:pt x="1036" y="1502"/>
                    </a:lnTo>
                    <a:lnTo>
                      <a:pt x="1044" y="1479"/>
                    </a:lnTo>
                    <a:lnTo>
                      <a:pt x="1051" y="1455"/>
                    </a:lnTo>
                    <a:lnTo>
                      <a:pt x="1058" y="1429"/>
                    </a:lnTo>
                    <a:lnTo>
                      <a:pt x="1064" y="1403"/>
                    </a:lnTo>
                    <a:lnTo>
                      <a:pt x="1075" y="1347"/>
                    </a:lnTo>
                    <a:lnTo>
                      <a:pt x="1083" y="1288"/>
                    </a:lnTo>
                    <a:lnTo>
                      <a:pt x="1091" y="1228"/>
                    </a:lnTo>
                    <a:lnTo>
                      <a:pt x="1098" y="1166"/>
                    </a:lnTo>
                    <a:lnTo>
                      <a:pt x="1104" y="1104"/>
                    </a:lnTo>
                    <a:lnTo>
                      <a:pt x="1110" y="1045"/>
                    </a:lnTo>
                    <a:lnTo>
                      <a:pt x="1113" y="1015"/>
                    </a:lnTo>
                    <a:lnTo>
                      <a:pt x="1118" y="987"/>
                    </a:lnTo>
                    <a:lnTo>
                      <a:pt x="1123" y="962"/>
                    </a:lnTo>
                    <a:lnTo>
                      <a:pt x="1127" y="936"/>
                    </a:lnTo>
                    <a:lnTo>
                      <a:pt x="1133" y="913"/>
                    </a:lnTo>
                    <a:lnTo>
                      <a:pt x="1139" y="891"/>
                    </a:lnTo>
                    <a:lnTo>
                      <a:pt x="1145" y="871"/>
                    </a:lnTo>
                    <a:lnTo>
                      <a:pt x="1152" y="852"/>
                    </a:lnTo>
                    <a:lnTo>
                      <a:pt x="1159" y="835"/>
                    </a:lnTo>
                    <a:lnTo>
                      <a:pt x="1167" y="820"/>
                    </a:lnTo>
                    <a:lnTo>
                      <a:pt x="1174" y="807"/>
                    </a:lnTo>
                    <a:lnTo>
                      <a:pt x="1184" y="795"/>
                    </a:lnTo>
                    <a:lnTo>
                      <a:pt x="1192" y="786"/>
                    </a:lnTo>
                    <a:lnTo>
                      <a:pt x="1200" y="778"/>
                    </a:lnTo>
                    <a:lnTo>
                      <a:pt x="1210" y="773"/>
                    </a:lnTo>
                    <a:lnTo>
                      <a:pt x="1219" y="769"/>
                    </a:lnTo>
                    <a:lnTo>
                      <a:pt x="1228" y="768"/>
                    </a:lnTo>
                    <a:lnTo>
                      <a:pt x="1239" y="769"/>
                    </a:lnTo>
                    <a:lnTo>
                      <a:pt x="1248" y="773"/>
                    </a:lnTo>
                    <a:lnTo>
                      <a:pt x="1259" y="779"/>
                    </a:lnTo>
                    <a:lnTo>
                      <a:pt x="1268" y="787"/>
                    </a:lnTo>
                    <a:lnTo>
                      <a:pt x="1279" y="797"/>
                    </a:lnTo>
                    <a:lnTo>
                      <a:pt x="1289" y="811"/>
                    </a:lnTo>
                    <a:lnTo>
                      <a:pt x="1300" y="828"/>
                    </a:lnTo>
                    <a:lnTo>
                      <a:pt x="1310" y="846"/>
                    </a:lnTo>
                    <a:lnTo>
                      <a:pt x="1321" y="867"/>
                    </a:lnTo>
                    <a:lnTo>
                      <a:pt x="1332" y="892"/>
                    </a:lnTo>
                    <a:lnTo>
                      <a:pt x="1342" y="919"/>
                    </a:lnTo>
                    <a:lnTo>
                      <a:pt x="1351" y="949"/>
                    </a:lnTo>
                    <a:lnTo>
                      <a:pt x="1362" y="982"/>
                    </a:lnTo>
                    <a:lnTo>
                      <a:pt x="1373" y="1018"/>
                    </a:lnTo>
                    <a:lnTo>
                      <a:pt x="1383" y="1056"/>
                    </a:lnTo>
                    <a:lnTo>
                      <a:pt x="1403" y="1138"/>
                    </a:lnTo>
                    <a:lnTo>
                      <a:pt x="1424" y="1218"/>
                    </a:lnTo>
                    <a:lnTo>
                      <a:pt x="1445" y="1298"/>
                    </a:lnTo>
                    <a:lnTo>
                      <a:pt x="1466" y="1375"/>
                    </a:lnTo>
                    <a:lnTo>
                      <a:pt x="1486" y="1447"/>
                    </a:lnTo>
                    <a:lnTo>
                      <a:pt x="1507" y="1516"/>
                    </a:lnTo>
                    <a:lnTo>
                      <a:pt x="1527" y="1579"/>
                    </a:lnTo>
                    <a:lnTo>
                      <a:pt x="1547" y="1635"/>
                    </a:lnTo>
                    <a:lnTo>
                      <a:pt x="1557" y="1660"/>
                    </a:lnTo>
                    <a:lnTo>
                      <a:pt x="1566" y="1684"/>
                    </a:lnTo>
                    <a:lnTo>
                      <a:pt x="1576" y="1705"/>
                    </a:lnTo>
                    <a:lnTo>
                      <a:pt x="1585" y="1723"/>
                    </a:lnTo>
                    <a:lnTo>
                      <a:pt x="1593" y="1741"/>
                    </a:lnTo>
                    <a:lnTo>
                      <a:pt x="1601" y="1755"/>
                    </a:lnTo>
                    <a:lnTo>
                      <a:pt x="1610" y="1766"/>
                    </a:lnTo>
                    <a:lnTo>
                      <a:pt x="1618" y="1774"/>
                    </a:lnTo>
                    <a:lnTo>
                      <a:pt x="1625" y="1780"/>
                    </a:lnTo>
                    <a:lnTo>
                      <a:pt x="1632" y="1784"/>
                    </a:lnTo>
                    <a:lnTo>
                      <a:pt x="1639" y="1784"/>
                    </a:lnTo>
                    <a:lnTo>
                      <a:pt x="1646" y="1780"/>
                    </a:lnTo>
                    <a:lnTo>
                      <a:pt x="1652" y="1773"/>
                    </a:lnTo>
                    <a:lnTo>
                      <a:pt x="1656" y="1764"/>
                    </a:lnTo>
                    <a:lnTo>
                      <a:pt x="1662" y="1750"/>
                    </a:lnTo>
                    <a:lnTo>
                      <a:pt x="1667" y="1733"/>
                    </a:lnTo>
                    <a:lnTo>
                      <a:pt x="1671" y="1709"/>
                    </a:lnTo>
                    <a:lnTo>
                      <a:pt x="1674" y="1679"/>
                    </a:lnTo>
                    <a:lnTo>
                      <a:pt x="1676" y="1643"/>
                    </a:lnTo>
                    <a:lnTo>
                      <a:pt x="1678" y="1600"/>
                    </a:lnTo>
                    <a:lnTo>
                      <a:pt x="1680" y="1496"/>
                    </a:lnTo>
                    <a:lnTo>
                      <a:pt x="1680" y="1375"/>
                    </a:lnTo>
                    <a:lnTo>
                      <a:pt x="1679" y="1239"/>
                    </a:lnTo>
                    <a:lnTo>
                      <a:pt x="1675" y="1094"/>
                    </a:lnTo>
                    <a:lnTo>
                      <a:pt x="1671" y="942"/>
                    </a:lnTo>
                    <a:lnTo>
                      <a:pt x="1665" y="789"/>
                    </a:lnTo>
                    <a:lnTo>
                      <a:pt x="1659" y="638"/>
                    </a:lnTo>
                    <a:lnTo>
                      <a:pt x="1653" y="494"/>
                    </a:lnTo>
                    <a:lnTo>
                      <a:pt x="1647" y="360"/>
                    </a:lnTo>
                    <a:lnTo>
                      <a:pt x="1641" y="241"/>
                    </a:lnTo>
                    <a:lnTo>
                      <a:pt x="1637" y="142"/>
                    </a:lnTo>
                    <a:lnTo>
                      <a:pt x="1633" y="65"/>
                    </a:lnTo>
                    <a:lnTo>
                      <a:pt x="1629" y="17"/>
                    </a:lnTo>
                    <a:lnTo>
                      <a:pt x="1629" y="0"/>
                    </a:lnTo>
                    <a:lnTo>
                      <a:pt x="1631" y="7"/>
                    </a:lnTo>
                    <a:lnTo>
                      <a:pt x="1637" y="28"/>
                    </a:lnTo>
                    <a:lnTo>
                      <a:pt x="1645" y="63"/>
                    </a:lnTo>
                    <a:lnTo>
                      <a:pt x="1656" y="108"/>
                    </a:lnTo>
                    <a:lnTo>
                      <a:pt x="1671" y="164"/>
                    </a:lnTo>
                    <a:lnTo>
                      <a:pt x="1687" y="228"/>
                    </a:lnTo>
                    <a:lnTo>
                      <a:pt x="1706" y="302"/>
                    </a:lnTo>
                    <a:lnTo>
                      <a:pt x="1726" y="380"/>
                    </a:lnTo>
                    <a:lnTo>
                      <a:pt x="1748" y="465"/>
                    </a:lnTo>
                    <a:lnTo>
                      <a:pt x="1770" y="553"/>
                    </a:lnTo>
                    <a:lnTo>
                      <a:pt x="1793" y="643"/>
                    </a:lnTo>
                    <a:lnTo>
                      <a:pt x="1816" y="736"/>
                    </a:lnTo>
                    <a:lnTo>
                      <a:pt x="1839" y="829"/>
                    </a:lnTo>
                    <a:lnTo>
                      <a:pt x="1863" y="921"/>
                    </a:lnTo>
                    <a:lnTo>
                      <a:pt x="1885" y="1010"/>
                    </a:lnTo>
                    <a:lnTo>
                      <a:pt x="1906" y="1096"/>
                    </a:lnTo>
                    <a:close/>
                  </a:path>
                </a:pathLst>
              </a:custGeom>
              <a:solidFill>
                <a:srgbClr val="969696"/>
              </a:solidFill>
              <a:ln w="9525">
                <a:noFill/>
                <a:round/>
                <a:headEnd/>
                <a:tailEnd/>
              </a:ln>
            </p:spPr>
            <p:txBody>
              <a:bodyPr/>
              <a:lstStyle/>
              <a:p>
                <a:endParaRPr lang="fr-FR"/>
              </a:p>
            </p:txBody>
          </p:sp>
          <p:sp>
            <p:nvSpPr>
              <p:cNvPr id="9308" name="Freeform 548"/>
              <p:cNvSpPr>
                <a:spLocks noChangeAspect="1"/>
              </p:cNvSpPr>
              <p:nvPr/>
            </p:nvSpPr>
            <p:spPr bwMode="auto">
              <a:xfrm>
                <a:off x="5155" y="3671"/>
                <a:ext cx="701" cy="992"/>
              </a:xfrm>
              <a:custGeom>
                <a:avLst/>
                <a:gdLst>
                  <a:gd name="T0" fmla="*/ 284 w 2802"/>
                  <a:gd name="T1" fmla="*/ 209 h 3968"/>
                  <a:gd name="T2" fmla="*/ 165 w 2802"/>
                  <a:gd name="T3" fmla="*/ 192 h 3968"/>
                  <a:gd name="T4" fmla="*/ 54 w 2802"/>
                  <a:gd name="T5" fmla="*/ 176 h 3968"/>
                  <a:gd name="T6" fmla="*/ 9 w 2802"/>
                  <a:gd name="T7" fmla="*/ 160 h 3968"/>
                  <a:gd name="T8" fmla="*/ 4 w 2802"/>
                  <a:gd name="T9" fmla="*/ 143 h 3968"/>
                  <a:gd name="T10" fmla="*/ 26 w 2802"/>
                  <a:gd name="T11" fmla="*/ 165 h 3968"/>
                  <a:gd name="T12" fmla="*/ 46 w 2802"/>
                  <a:gd name="T13" fmla="*/ 169 h 3968"/>
                  <a:gd name="T14" fmla="*/ 89 w 2802"/>
                  <a:gd name="T15" fmla="*/ 152 h 3968"/>
                  <a:gd name="T16" fmla="*/ 138 w 2802"/>
                  <a:gd name="T17" fmla="*/ 115 h 3968"/>
                  <a:gd name="T18" fmla="*/ 167 w 2802"/>
                  <a:gd name="T19" fmla="*/ 71 h 3968"/>
                  <a:gd name="T20" fmla="*/ 187 w 2802"/>
                  <a:gd name="T21" fmla="*/ 49 h 3968"/>
                  <a:gd name="T22" fmla="*/ 225 w 2802"/>
                  <a:gd name="T23" fmla="*/ 63 h 3968"/>
                  <a:gd name="T24" fmla="*/ 295 w 2802"/>
                  <a:gd name="T25" fmla="*/ 155 h 3968"/>
                  <a:gd name="T26" fmla="*/ 329 w 2802"/>
                  <a:gd name="T27" fmla="*/ 193 h 3968"/>
                  <a:gd name="T28" fmla="*/ 315 w 2802"/>
                  <a:gd name="T29" fmla="*/ 158 h 3968"/>
                  <a:gd name="T30" fmla="*/ 246 w 2802"/>
                  <a:gd name="T31" fmla="*/ 34 h 3968"/>
                  <a:gd name="T32" fmla="*/ 339 w 2802"/>
                  <a:gd name="T33" fmla="*/ 172 h 3968"/>
                  <a:gd name="T34" fmla="*/ 336 w 2802"/>
                  <a:gd name="T35" fmla="*/ 149 h 3968"/>
                  <a:gd name="T36" fmla="*/ 301 w 2802"/>
                  <a:gd name="T37" fmla="*/ 47 h 3968"/>
                  <a:gd name="T38" fmla="*/ 311 w 2802"/>
                  <a:gd name="T39" fmla="*/ 59 h 3968"/>
                  <a:gd name="T40" fmla="*/ 352 w 2802"/>
                  <a:gd name="T41" fmla="*/ 146 h 3968"/>
                  <a:gd name="T42" fmla="*/ 370 w 2802"/>
                  <a:gd name="T43" fmla="*/ 159 h 3968"/>
                  <a:gd name="T44" fmla="*/ 378 w 2802"/>
                  <a:gd name="T45" fmla="*/ 118 h 3968"/>
                  <a:gd name="T46" fmla="*/ 371 w 2802"/>
                  <a:gd name="T47" fmla="*/ 5 h 3968"/>
                  <a:gd name="T48" fmla="*/ 380 w 2802"/>
                  <a:gd name="T49" fmla="*/ 96 h 3968"/>
                  <a:gd name="T50" fmla="*/ 398 w 2802"/>
                  <a:gd name="T51" fmla="*/ 272 h 3968"/>
                  <a:gd name="T52" fmla="*/ 412 w 2802"/>
                  <a:gd name="T53" fmla="*/ 408 h 3968"/>
                  <a:gd name="T54" fmla="*/ 435 w 2802"/>
                  <a:gd name="T55" fmla="*/ 517 h 3968"/>
                  <a:gd name="T56" fmla="*/ 480 w 2802"/>
                  <a:gd name="T57" fmla="*/ 639 h 3968"/>
                  <a:gd name="T58" fmla="*/ 549 w 2802"/>
                  <a:gd name="T59" fmla="*/ 759 h 3968"/>
                  <a:gd name="T60" fmla="*/ 659 w 2802"/>
                  <a:gd name="T61" fmla="*/ 905 h 3968"/>
                  <a:gd name="T62" fmla="*/ 701 w 2802"/>
                  <a:gd name="T63" fmla="*/ 960 h 3968"/>
                  <a:gd name="T64" fmla="*/ 681 w 2802"/>
                  <a:gd name="T65" fmla="*/ 953 h 3968"/>
                  <a:gd name="T66" fmla="*/ 606 w 2802"/>
                  <a:gd name="T67" fmla="*/ 902 h 3968"/>
                  <a:gd name="T68" fmla="*/ 596 w 2802"/>
                  <a:gd name="T69" fmla="*/ 904 h 3968"/>
                  <a:gd name="T70" fmla="*/ 580 w 2802"/>
                  <a:gd name="T71" fmla="*/ 902 h 3968"/>
                  <a:gd name="T72" fmla="*/ 555 w 2802"/>
                  <a:gd name="T73" fmla="*/ 885 h 3968"/>
                  <a:gd name="T74" fmla="*/ 524 w 2802"/>
                  <a:gd name="T75" fmla="*/ 845 h 3968"/>
                  <a:gd name="T76" fmla="*/ 493 w 2802"/>
                  <a:gd name="T77" fmla="*/ 777 h 3968"/>
                  <a:gd name="T78" fmla="*/ 442 w 2802"/>
                  <a:gd name="T79" fmla="*/ 616 h 3968"/>
                  <a:gd name="T80" fmla="*/ 411 w 2802"/>
                  <a:gd name="T81" fmla="*/ 519 h 3968"/>
                  <a:gd name="T82" fmla="*/ 405 w 2802"/>
                  <a:gd name="T83" fmla="*/ 523 h 3968"/>
                  <a:gd name="T84" fmla="*/ 406 w 2802"/>
                  <a:gd name="T85" fmla="*/ 584 h 3968"/>
                  <a:gd name="T86" fmla="*/ 435 w 2802"/>
                  <a:gd name="T87" fmla="*/ 697 h 3968"/>
                  <a:gd name="T88" fmla="*/ 488 w 2802"/>
                  <a:gd name="T89" fmla="*/ 842 h 3968"/>
                  <a:gd name="T90" fmla="*/ 535 w 2802"/>
                  <a:gd name="T91" fmla="*/ 939 h 3968"/>
                  <a:gd name="T92" fmla="*/ 582 w 2802"/>
                  <a:gd name="T93" fmla="*/ 991 h 3968"/>
                  <a:gd name="T94" fmla="*/ 521 w 2802"/>
                  <a:gd name="T95" fmla="*/ 981 h 3968"/>
                  <a:gd name="T96" fmla="*/ 460 w 2802"/>
                  <a:gd name="T97" fmla="*/ 960 h 3968"/>
                  <a:gd name="T98" fmla="*/ 459 w 2802"/>
                  <a:gd name="T99" fmla="*/ 934 h 3968"/>
                  <a:gd name="T100" fmla="*/ 435 w 2802"/>
                  <a:gd name="T101" fmla="*/ 885 h 3968"/>
                  <a:gd name="T102" fmla="*/ 406 w 2802"/>
                  <a:gd name="T103" fmla="*/ 830 h 3968"/>
                  <a:gd name="T104" fmla="*/ 388 w 2802"/>
                  <a:gd name="T105" fmla="*/ 763 h 3968"/>
                  <a:gd name="T106" fmla="*/ 377 w 2802"/>
                  <a:gd name="T107" fmla="*/ 595 h 3968"/>
                  <a:gd name="T108" fmla="*/ 385 w 2802"/>
                  <a:gd name="T109" fmla="*/ 422 h 3968"/>
                  <a:gd name="T110" fmla="*/ 384 w 2802"/>
                  <a:gd name="T111" fmla="*/ 272 h 39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2"/>
                  <a:gd name="T169" fmla="*/ 0 h 3968"/>
                  <a:gd name="T170" fmla="*/ 2802 w 2802"/>
                  <a:gd name="T171" fmla="*/ 3968 h 39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2" h="3968">
                    <a:moveTo>
                      <a:pt x="1465" y="909"/>
                    </a:moveTo>
                    <a:lnTo>
                      <a:pt x="1434" y="897"/>
                    </a:lnTo>
                    <a:lnTo>
                      <a:pt x="1397" y="887"/>
                    </a:lnTo>
                    <a:lnTo>
                      <a:pt x="1353" y="876"/>
                    </a:lnTo>
                    <a:lnTo>
                      <a:pt x="1304" y="864"/>
                    </a:lnTo>
                    <a:lnTo>
                      <a:pt x="1251" y="854"/>
                    </a:lnTo>
                    <a:lnTo>
                      <a:pt x="1194" y="843"/>
                    </a:lnTo>
                    <a:lnTo>
                      <a:pt x="1134" y="834"/>
                    </a:lnTo>
                    <a:lnTo>
                      <a:pt x="1073" y="824"/>
                    </a:lnTo>
                    <a:lnTo>
                      <a:pt x="1010" y="814"/>
                    </a:lnTo>
                    <a:lnTo>
                      <a:pt x="948" y="805"/>
                    </a:lnTo>
                    <a:lnTo>
                      <a:pt x="885" y="797"/>
                    </a:lnTo>
                    <a:lnTo>
                      <a:pt x="824" y="789"/>
                    </a:lnTo>
                    <a:lnTo>
                      <a:pt x="766" y="782"/>
                    </a:lnTo>
                    <a:lnTo>
                      <a:pt x="712" y="775"/>
                    </a:lnTo>
                    <a:lnTo>
                      <a:pt x="660" y="769"/>
                    </a:lnTo>
                    <a:lnTo>
                      <a:pt x="614" y="764"/>
                    </a:lnTo>
                    <a:lnTo>
                      <a:pt x="526" y="754"/>
                    </a:lnTo>
                    <a:lnTo>
                      <a:pt x="435" y="742"/>
                    </a:lnTo>
                    <a:lnTo>
                      <a:pt x="389" y="735"/>
                    </a:lnTo>
                    <a:lnTo>
                      <a:pt x="343" y="728"/>
                    </a:lnTo>
                    <a:lnTo>
                      <a:pt x="300" y="721"/>
                    </a:lnTo>
                    <a:lnTo>
                      <a:pt x="258" y="713"/>
                    </a:lnTo>
                    <a:lnTo>
                      <a:pt x="217" y="705"/>
                    </a:lnTo>
                    <a:lnTo>
                      <a:pt x="179" y="697"/>
                    </a:lnTo>
                    <a:lnTo>
                      <a:pt x="144" y="687"/>
                    </a:lnTo>
                    <a:lnTo>
                      <a:pt x="113" y="678"/>
                    </a:lnTo>
                    <a:lnTo>
                      <a:pt x="85" y="667"/>
                    </a:lnTo>
                    <a:lnTo>
                      <a:pt x="62" y="657"/>
                    </a:lnTo>
                    <a:lnTo>
                      <a:pt x="52" y="652"/>
                    </a:lnTo>
                    <a:lnTo>
                      <a:pt x="43" y="646"/>
                    </a:lnTo>
                    <a:lnTo>
                      <a:pt x="36" y="641"/>
                    </a:lnTo>
                    <a:lnTo>
                      <a:pt x="30" y="635"/>
                    </a:lnTo>
                    <a:lnTo>
                      <a:pt x="21" y="623"/>
                    </a:lnTo>
                    <a:lnTo>
                      <a:pt x="13" y="609"/>
                    </a:lnTo>
                    <a:lnTo>
                      <a:pt x="6" y="595"/>
                    </a:lnTo>
                    <a:lnTo>
                      <a:pt x="0" y="579"/>
                    </a:lnTo>
                    <a:lnTo>
                      <a:pt x="9" y="568"/>
                    </a:lnTo>
                    <a:lnTo>
                      <a:pt x="14" y="565"/>
                    </a:lnTo>
                    <a:lnTo>
                      <a:pt x="16" y="571"/>
                    </a:lnTo>
                    <a:lnTo>
                      <a:pt x="27" y="585"/>
                    </a:lnTo>
                    <a:lnTo>
                      <a:pt x="34" y="595"/>
                    </a:lnTo>
                    <a:lnTo>
                      <a:pt x="42" y="606"/>
                    </a:lnTo>
                    <a:lnTo>
                      <a:pt x="52" y="617"/>
                    </a:lnTo>
                    <a:lnTo>
                      <a:pt x="63" y="629"/>
                    </a:lnTo>
                    <a:lnTo>
                      <a:pt x="76" y="639"/>
                    </a:lnTo>
                    <a:lnTo>
                      <a:pt x="90" y="650"/>
                    </a:lnTo>
                    <a:lnTo>
                      <a:pt x="104" y="659"/>
                    </a:lnTo>
                    <a:lnTo>
                      <a:pt x="120" y="667"/>
                    </a:lnTo>
                    <a:lnTo>
                      <a:pt x="129" y="671"/>
                    </a:lnTo>
                    <a:lnTo>
                      <a:pt x="137" y="673"/>
                    </a:lnTo>
                    <a:lnTo>
                      <a:pt x="146" y="676"/>
                    </a:lnTo>
                    <a:lnTo>
                      <a:pt x="156" y="677"/>
                    </a:lnTo>
                    <a:lnTo>
                      <a:pt x="164" y="677"/>
                    </a:lnTo>
                    <a:lnTo>
                      <a:pt x="174" y="677"/>
                    </a:lnTo>
                    <a:lnTo>
                      <a:pt x="184" y="676"/>
                    </a:lnTo>
                    <a:lnTo>
                      <a:pt x="193" y="674"/>
                    </a:lnTo>
                    <a:lnTo>
                      <a:pt x="214" y="669"/>
                    </a:lnTo>
                    <a:lnTo>
                      <a:pt x="237" y="662"/>
                    </a:lnTo>
                    <a:lnTo>
                      <a:pt x="259" y="653"/>
                    </a:lnTo>
                    <a:lnTo>
                      <a:pt x="282" y="644"/>
                    </a:lnTo>
                    <a:lnTo>
                      <a:pt x="307" y="634"/>
                    </a:lnTo>
                    <a:lnTo>
                      <a:pt x="332" y="621"/>
                    </a:lnTo>
                    <a:lnTo>
                      <a:pt x="357" y="608"/>
                    </a:lnTo>
                    <a:lnTo>
                      <a:pt x="383" y="593"/>
                    </a:lnTo>
                    <a:lnTo>
                      <a:pt x="409" y="578"/>
                    </a:lnTo>
                    <a:lnTo>
                      <a:pt x="434" y="560"/>
                    </a:lnTo>
                    <a:lnTo>
                      <a:pt x="458" y="541"/>
                    </a:lnTo>
                    <a:lnTo>
                      <a:pt x="483" y="523"/>
                    </a:lnTo>
                    <a:lnTo>
                      <a:pt x="508" y="502"/>
                    </a:lnTo>
                    <a:lnTo>
                      <a:pt x="530" y="481"/>
                    </a:lnTo>
                    <a:lnTo>
                      <a:pt x="552" y="459"/>
                    </a:lnTo>
                    <a:lnTo>
                      <a:pt x="572" y="434"/>
                    </a:lnTo>
                    <a:lnTo>
                      <a:pt x="592" y="411"/>
                    </a:lnTo>
                    <a:lnTo>
                      <a:pt x="608" y="388"/>
                    </a:lnTo>
                    <a:lnTo>
                      <a:pt x="624" y="365"/>
                    </a:lnTo>
                    <a:lnTo>
                      <a:pt x="638" y="343"/>
                    </a:lnTo>
                    <a:lnTo>
                      <a:pt x="650" y="322"/>
                    </a:lnTo>
                    <a:lnTo>
                      <a:pt x="660" y="302"/>
                    </a:lnTo>
                    <a:lnTo>
                      <a:pt x="669" y="284"/>
                    </a:lnTo>
                    <a:lnTo>
                      <a:pt x="678" y="266"/>
                    </a:lnTo>
                    <a:lnTo>
                      <a:pt x="689" y="236"/>
                    </a:lnTo>
                    <a:lnTo>
                      <a:pt x="698" y="213"/>
                    </a:lnTo>
                    <a:lnTo>
                      <a:pt x="701" y="199"/>
                    </a:lnTo>
                    <a:lnTo>
                      <a:pt x="704" y="193"/>
                    </a:lnTo>
                    <a:lnTo>
                      <a:pt x="708" y="193"/>
                    </a:lnTo>
                    <a:lnTo>
                      <a:pt x="725" y="193"/>
                    </a:lnTo>
                    <a:lnTo>
                      <a:pt x="749" y="194"/>
                    </a:lnTo>
                    <a:lnTo>
                      <a:pt x="779" y="198"/>
                    </a:lnTo>
                    <a:lnTo>
                      <a:pt x="795" y="201"/>
                    </a:lnTo>
                    <a:lnTo>
                      <a:pt x="813" y="206"/>
                    </a:lnTo>
                    <a:lnTo>
                      <a:pt x="830" y="212"/>
                    </a:lnTo>
                    <a:lnTo>
                      <a:pt x="848" y="219"/>
                    </a:lnTo>
                    <a:lnTo>
                      <a:pt x="867" y="228"/>
                    </a:lnTo>
                    <a:lnTo>
                      <a:pt x="883" y="238"/>
                    </a:lnTo>
                    <a:lnTo>
                      <a:pt x="901" y="251"/>
                    </a:lnTo>
                    <a:lnTo>
                      <a:pt x="916" y="265"/>
                    </a:lnTo>
                    <a:lnTo>
                      <a:pt x="933" y="285"/>
                    </a:lnTo>
                    <a:lnTo>
                      <a:pt x="955" y="311"/>
                    </a:lnTo>
                    <a:lnTo>
                      <a:pt x="977" y="341"/>
                    </a:lnTo>
                    <a:lnTo>
                      <a:pt x="1004" y="376"/>
                    </a:lnTo>
                    <a:lnTo>
                      <a:pt x="1060" y="454"/>
                    </a:lnTo>
                    <a:lnTo>
                      <a:pt x="1120" y="538"/>
                    </a:lnTo>
                    <a:lnTo>
                      <a:pt x="1179" y="620"/>
                    </a:lnTo>
                    <a:lnTo>
                      <a:pt x="1234" y="691"/>
                    </a:lnTo>
                    <a:lnTo>
                      <a:pt x="1257" y="720"/>
                    </a:lnTo>
                    <a:lnTo>
                      <a:pt x="1278" y="743"/>
                    </a:lnTo>
                    <a:lnTo>
                      <a:pt x="1288" y="753"/>
                    </a:lnTo>
                    <a:lnTo>
                      <a:pt x="1297" y="761"/>
                    </a:lnTo>
                    <a:lnTo>
                      <a:pt x="1304" y="767"/>
                    </a:lnTo>
                    <a:lnTo>
                      <a:pt x="1311" y="770"/>
                    </a:lnTo>
                    <a:lnTo>
                      <a:pt x="1316" y="771"/>
                    </a:lnTo>
                    <a:lnTo>
                      <a:pt x="1318" y="768"/>
                    </a:lnTo>
                    <a:lnTo>
                      <a:pt x="1317" y="761"/>
                    </a:lnTo>
                    <a:lnTo>
                      <a:pt x="1315" y="751"/>
                    </a:lnTo>
                    <a:lnTo>
                      <a:pt x="1310" y="737"/>
                    </a:lnTo>
                    <a:lnTo>
                      <a:pt x="1304" y="721"/>
                    </a:lnTo>
                    <a:lnTo>
                      <a:pt x="1296" y="702"/>
                    </a:lnTo>
                    <a:lnTo>
                      <a:pt x="1285" y="681"/>
                    </a:lnTo>
                    <a:lnTo>
                      <a:pt x="1261" y="632"/>
                    </a:lnTo>
                    <a:lnTo>
                      <a:pt x="1233" y="576"/>
                    </a:lnTo>
                    <a:lnTo>
                      <a:pt x="1200" y="517"/>
                    </a:lnTo>
                    <a:lnTo>
                      <a:pt x="1166" y="455"/>
                    </a:lnTo>
                    <a:lnTo>
                      <a:pt x="1097" y="332"/>
                    </a:lnTo>
                    <a:lnTo>
                      <a:pt x="1034" y="223"/>
                    </a:lnTo>
                    <a:lnTo>
                      <a:pt x="990" y="146"/>
                    </a:lnTo>
                    <a:lnTo>
                      <a:pt x="972" y="116"/>
                    </a:lnTo>
                    <a:lnTo>
                      <a:pt x="985" y="136"/>
                    </a:lnTo>
                    <a:lnTo>
                      <a:pt x="1019" y="187"/>
                    </a:lnTo>
                    <a:lnTo>
                      <a:pt x="1070" y="263"/>
                    </a:lnTo>
                    <a:lnTo>
                      <a:pt x="1129" y="353"/>
                    </a:lnTo>
                    <a:lnTo>
                      <a:pt x="1194" y="447"/>
                    </a:lnTo>
                    <a:lnTo>
                      <a:pt x="1255" y="539"/>
                    </a:lnTo>
                    <a:lnTo>
                      <a:pt x="1309" y="618"/>
                    </a:lnTo>
                    <a:lnTo>
                      <a:pt x="1350" y="677"/>
                    </a:lnTo>
                    <a:lnTo>
                      <a:pt x="1357" y="686"/>
                    </a:lnTo>
                    <a:lnTo>
                      <a:pt x="1362" y="690"/>
                    </a:lnTo>
                    <a:lnTo>
                      <a:pt x="1364" y="690"/>
                    </a:lnTo>
                    <a:lnTo>
                      <a:pt x="1365" y="686"/>
                    </a:lnTo>
                    <a:lnTo>
                      <a:pt x="1365" y="678"/>
                    </a:lnTo>
                    <a:lnTo>
                      <a:pt x="1363" y="666"/>
                    </a:lnTo>
                    <a:lnTo>
                      <a:pt x="1359" y="652"/>
                    </a:lnTo>
                    <a:lnTo>
                      <a:pt x="1355" y="636"/>
                    </a:lnTo>
                    <a:lnTo>
                      <a:pt x="1343" y="594"/>
                    </a:lnTo>
                    <a:lnTo>
                      <a:pt x="1326" y="545"/>
                    </a:lnTo>
                    <a:lnTo>
                      <a:pt x="1308" y="491"/>
                    </a:lnTo>
                    <a:lnTo>
                      <a:pt x="1289" y="434"/>
                    </a:lnTo>
                    <a:lnTo>
                      <a:pt x="1268" y="376"/>
                    </a:lnTo>
                    <a:lnTo>
                      <a:pt x="1249" y="320"/>
                    </a:lnTo>
                    <a:lnTo>
                      <a:pt x="1231" y="269"/>
                    </a:lnTo>
                    <a:lnTo>
                      <a:pt x="1216" y="223"/>
                    </a:lnTo>
                    <a:lnTo>
                      <a:pt x="1204" y="186"/>
                    </a:lnTo>
                    <a:lnTo>
                      <a:pt x="1197" y="161"/>
                    </a:lnTo>
                    <a:lnTo>
                      <a:pt x="1196" y="153"/>
                    </a:lnTo>
                    <a:lnTo>
                      <a:pt x="1196" y="150"/>
                    </a:lnTo>
                    <a:lnTo>
                      <a:pt x="1197" y="150"/>
                    </a:lnTo>
                    <a:lnTo>
                      <a:pt x="1202" y="153"/>
                    </a:lnTo>
                    <a:lnTo>
                      <a:pt x="1213" y="172"/>
                    </a:lnTo>
                    <a:lnTo>
                      <a:pt x="1227" y="201"/>
                    </a:lnTo>
                    <a:lnTo>
                      <a:pt x="1243" y="237"/>
                    </a:lnTo>
                    <a:lnTo>
                      <a:pt x="1262" y="280"/>
                    </a:lnTo>
                    <a:lnTo>
                      <a:pt x="1283" y="327"/>
                    </a:lnTo>
                    <a:lnTo>
                      <a:pt x="1304" y="377"/>
                    </a:lnTo>
                    <a:lnTo>
                      <a:pt x="1326" y="427"/>
                    </a:lnTo>
                    <a:lnTo>
                      <a:pt x="1350" y="476"/>
                    </a:lnTo>
                    <a:lnTo>
                      <a:pt x="1373" y="523"/>
                    </a:lnTo>
                    <a:lnTo>
                      <a:pt x="1396" y="564"/>
                    </a:lnTo>
                    <a:lnTo>
                      <a:pt x="1406" y="582"/>
                    </a:lnTo>
                    <a:lnTo>
                      <a:pt x="1417" y="597"/>
                    </a:lnTo>
                    <a:lnTo>
                      <a:pt x="1427" y="611"/>
                    </a:lnTo>
                    <a:lnTo>
                      <a:pt x="1437" y="623"/>
                    </a:lnTo>
                    <a:lnTo>
                      <a:pt x="1446" y="632"/>
                    </a:lnTo>
                    <a:lnTo>
                      <a:pt x="1455" y="638"/>
                    </a:lnTo>
                    <a:lnTo>
                      <a:pt x="1464" y="642"/>
                    </a:lnTo>
                    <a:lnTo>
                      <a:pt x="1471" y="641"/>
                    </a:lnTo>
                    <a:lnTo>
                      <a:pt x="1478" y="637"/>
                    </a:lnTo>
                    <a:lnTo>
                      <a:pt x="1485" y="629"/>
                    </a:lnTo>
                    <a:lnTo>
                      <a:pt x="1489" y="617"/>
                    </a:lnTo>
                    <a:lnTo>
                      <a:pt x="1494" y="601"/>
                    </a:lnTo>
                    <a:lnTo>
                      <a:pt x="1499" y="582"/>
                    </a:lnTo>
                    <a:lnTo>
                      <a:pt x="1501" y="561"/>
                    </a:lnTo>
                    <a:lnTo>
                      <a:pt x="1505" y="540"/>
                    </a:lnTo>
                    <a:lnTo>
                      <a:pt x="1507" y="518"/>
                    </a:lnTo>
                    <a:lnTo>
                      <a:pt x="1509" y="473"/>
                    </a:lnTo>
                    <a:lnTo>
                      <a:pt x="1511" y="424"/>
                    </a:lnTo>
                    <a:lnTo>
                      <a:pt x="1511" y="375"/>
                    </a:lnTo>
                    <a:lnTo>
                      <a:pt x="1509" y="325"/>
                    </a:lnTo>
                    <a:lnTo>
                      <a:pt x="1507" y="274"/>
                    </a:lnTo>
                    <a:lnTo>
                      <a:pt x="1504" y="227"/>
                    </a:lnTo>
                    <a:lnTo>
                      <a:pt x="1497" y="138"/>
                    </a:lnTo>
                    <a:lnTo>
                      <a:pt x="1488" y="67"/>
                    </a:lnTo>
                    <a:lnTo>
                      <a:pt x="1482" y="18"/>
                    </a:lnTo>
                    <a:lnTo>
                      <a:pt x="1480" y="0"/>
                    </a:lnTo>
                    <a:lnTo>
                      <a:pt x="1481" y="10"/>
                    </a:lnTo>
                    <a:lnTo>
                      <a:pt x="1484" y="39"/>
                    </a:lnTo>
                    <a:lnTo>
                      <a:pt x="1488" y="84"/>
                    </a:lnTo>
                    <a:lnTo>
                      <a:pt x="1495" y="144"/>
                    </a:lnTo>
                    <a:lnTo>
                      <a:pt x="1502" y="215"/>
                    </a:lnTo>
                    <a:lnTo>
                      <a:pt x="1511" y="295"/>
                    </a:lnTo>
                    <a:lnTo>
                      <a:pt x="1519" y="384"/>
                    </a:lnTo>
                    <a:lnTo>
                      <a:pt x="1528" y="477"/>
                    </a:lnTo>
                    <a:lnTo>
                      <a:pt x="1539" y="574"/>
                    </a:lnTo>
                    <a:lnTo>
                      <a:pt x="1548" y="671"/>
                    </a:lnTo>
                    <a:lnTo>
                      <a:pt x="1558" y="767"/>
                    </a:lnTo>
                    <a:lnTo>
                      <a:pt x="1567" y="857"/>
                    </a:lnTo>
                    <a:lnTo>
                      <a:pt x="1575" y="944"/>
                    </a:lnTo>
                    <a:lnTo>
                      <a:pt x="1583" y="1021"/>
                    </a:lnTo>
                    <a:lnTo>
                      <a:pt x="1589" y="1087"/>
                    </a:lnTo>
                    <a:lnTo>
                      <a:pt x="1595" y="1142"/>
                    </a:lnTo>
                    <a:lnTo>
                      <a:pt x="1600" y="1193"/>
                    </a:lnTo>
                    <a:lnTo>
                      <a:pt x="1604" y="1255"/>
                    </a:lnTo>
                    <a:lnTo>
                      <a:pt x="1610" y="1325"/>
                    </a:lnTo>
                    <a:lnTo>
                      <a:pt x="1619" y="1403"/>
                    </a:lnTo>
                    <a:lnTo>
                      <a:pt x="1628" y="1489"/>
                    </a:lnTo>
                    <a:lnTo>
                      <a:pt x="1640" y="1583"/>
                    </a:lnTo>
                    <a:lnTo>
                      <a:pt x="1647" y="1631"/>
                    </a:lnTo>
                    <a:lnTo>
                      <a:pt x="1655" y="1681"/>
                    </a:lnTo>
                    <a:lnTo>
                      <a:pt x="1664" y="1733"/>
                    </a:lnTo>
                    <a:lnTo>
                      <a:pt x="1674" y="1786"/>
                    </a:lnTo>
                    <a:lnTo>
                      <a:pt x="1685" y="1840"/>
                    </a:lnTo>
                    <a:lnTo>
                      <a:pt x="1697" y="1895"/>
                    </a:lnTo>
                    <a:lnTo>
                      <a:pt x="1710" y="1951"/>
                    </a:lnTo>
                    <a:lnTo>
                      <a:pt x="1724" y="2008"/>
                    </a:lnTo>
                    <a:lnTo>
                      <a:pt x="1739" y="2067"/>
                    </a:lnTo>
                    <a:lnTo>
                      <a:pt x="1757" y="2126"/>
                    </a:lnTo>
                    <a:lnTo>
                      <a:pt x="1776" y="2186"/>
                    </a:lnTo>
                    <a:lnTo>
                      <a:pt x="1794" y="2245"/>
                    </a:lnTo>
                    <a:lnTo>
                      <a:pt x="1817" y="2307"/>
                    </a:lnTo>
                    <a:lnTo>
                      <a:pt x="1839" y="2367"/>
                    </a:lnTo>
                    <a:lnTo>
                      <a:pt x="1864" y="2429"/>
                    </a:lnTo>
                    <a:lnTo>
                      <a:pt x="1891" y="2491"/>
                    </a:lnTo>
                    <a:lnTo>
                      <a:pt x="1919" y="2554"/>
                    </a:lnTo>
                    <a:lnTo>
                      <a:pt x="1948" y="2616"/>
                    </a:lnTo>
                    <a:lnTo>
                      <a:pt x="1981" y="2679"/>
                    </a:lnTo>
                    <a:lnTo>
                      <a:pt x="2014" y="2741"/>
                    </a:lnTo>
                    <a:lnTo>
                      <a:pt x="2049" y="2802"/>
                    </a:lnTo>
                    <a:lnTo>
                      <a:pt x="2085" y="2863"/>
                    </a:lnTo>
                    <a:lnTo>
                      <a:pt x="2122" y="2922"/>
                    </a:lnTo>
                    <a:lnTo>
                      <a:pt x="2158" y="2980"/>
                    </a:lnTo>
                    <a:lnTo>
                      <a:pt x="2196" y="3037"/>
                    </a:lnTo>
                    <a:lnTo>
                      <a:pt x="2232" y="3092"/>
                    </a:lnTo>
                    <a:lnTo>
                      <a:pt x="2270" y="3145"/>
                    </a:lnTo>
                    <a:lnTo>
                      <a:pt x="2306" y="3196"/>
                    </a:lnTo>
                    <a:lnTo>
                      <a:pt x="2378" y="3296"/>
                    </a:lnTo>
                    <a:lnTo>
                      <a:pt x="2448" y="3388"/>
                    </a:lnTo>
                    <a:lnTo>
                      <a:pt x="2515" y="3473"/>
                    </a:lnTo>
                    <a:lnTo>
                      <a:pt x="2577" y="3550"/>
                    </a:lnTo>
                    <a:lnTo>
                      <a:pt x="2633" y="3619"/>
                    </a:lnTo>
                    <a:lnTo>
                      <a:pt x="2684" y="3679"/>
                    </a:lnTo>
                    <a:lnTo>
                      <a:pt x="2727" y="3732"/>
                    </a:lnTo>
                    <a:lnTo>
                      <a:pt x="2761" y="3775"/>
                    </a:lnTo>
                    <a:lnTo>
                      <a:pt x="2775" y="3792"/>
                    </a:lnTo>
                    <a:lnTo>
                      <a:pt x="2786" y="3807"/>
                    </a:lnTo>
                    <a:lnTo>
                      <a:pt x="2794" y="3820"/>
                    </a:lnTo>
                    <a:lnTo>
                      <a:pt x="2800" y="3831"/>
                    </a:lnTo>
                    <a:lnTo>
                      <a:pt x="2802" y="3839"/>
                    </a:lnTo>
                    <a:lnTo>
                      <a:pt x="2802" y="3844"/>
                    </a:lnTo>
                    <a:lnTo>
                      <a:pt x="2799" y="3846"/>
                    </a:lnTo>
                    <a:lnTo>
                      <a:pt x="2792" y="3846"/>
                    </a:lnTo>
                    <a:lnTo>
                      <a:pt x="2782" y="3844"/>
                    </a:lnTo>
                    <a:lnTo>
                      <a:pt x="2772" y="3840"/>
                    </a:lnTo>
                    <a:lnTo>
                      <a:pt x="2761" y="3834"/>
                    </a:lnTo>
                    <a:lnTo>
                      <a:pt x="2748" y="3828"/>
                    </a:lnTo>
                    <a:lnTo>
                      <a:pt x="2721" y="3813"/>
                    </a:lnTo>
                    <a:lnTo>
                      <a:pt x="2692" y="3793"/>
                    </a:lnTo>
                    <a:lnTo>
                      <a:pt x="2627" y="3749"/>
                    </a:lnTo>
                    <a:lnTo>
                      <a:pt x="2561" y="3701"/>
                    </a:lnTo>
                    <a:lnTo>
                      <a:pt x="2529" y="3677"/>
                    </a:lnTo>
                    <a:lnTo>
                      <a:pt x="2497" y="3656"/>
                    </a:lnTo>
                    <a:lnTo>
                      <a:pt x="2469" y="3636"/>
                    </a:lnTo>
                    <a:lnTo>
                      <a:pt x="2444" y="3620"/>
                    </a:lnTo>
                    <a:lnTo>
                      <a:pt x="2423" y="3608"/>
                    </a:lnTo>
                    <a:lnTo>
                      <a:pt x="2406" y="3600"/>
                    </a:lnTo>
                    <a:lnTo>
                      <a:pt x="2400" y="3599"/>
                    </a:lnTo>
                    <a:lnTo>
                      <a:pt x="2394" y="3599"/>
                    </a:lnTo>
                    <a:lnTo>
                      <a:pt x="2390" y="3600"/>
                    </a:lnTo>
                    <a:lnTo>
                      <a:pt x="2389" y="3603"/>
                    </a:lnTo>
                    <a:lnTo>
                      <a:pt x="2387" y="3608"/>
                    </a:lnTo>
                    <a:lnTo>
                      <a:pt x="2385" y="3612"/>
                    </a:lnTo>
                    <a:lnTo>
                      <a:pt x="2381" y="3614"/>
                    </a:lnTo>
                    <a:lnTo>
                      <a:pt x="2376" y="3616"/>
                    </a:lnTo>
                    <a:lnTo>
                      <a:pt x="2370" y="3617"/>
                    </a:lnTo>
                    <a:lnTo>
                      <a:pt x="2365" y="3619"/>
                    </a:lnTo>
                    <a:lnTo>
                      <a:pt x="2356" y="3619"/>
                    </a:lnTo>
                    <a:lnTo>
                      <a:pt x="2349" y="3617"/>
                    </a:lnTo>
                    <a:lnTo>
                      <a:pt x="2340" y="3615"/>
                    </a:lnTo>
                    <a:lnTo>
                      <a:pt x="2331" y="3613"/>
                    </a:lnTo>
                    <a:lnTo>
                      <a:pt x="2320" y="3609"/>
                    </a:lnTo>
                    <a:lnTo>
                      <a:pt x="2309" y="3605"/>
                    </a:lnTo>
                    <a:lnTo>
                      <a:pt x="2299" y="3599"/>
                    </a:lnTo>
                    <a:lnTo>
                      <a:pt x="2287" y="3592"/>
                    </a:lnTo>
                    <a:lnTo>
                      <a:pt x="2274" y="3584"/>
                    </a:lnTo>
                    <a:lnTo>
                      <a:pt x="2261" y="3574"/>
                    </a:lnTo>
                    <a:lnTo>
                      <a:pt x="2247" y="3563"/>
                    </a:lnTo>
                    <a:lnTo>
                      <a:pt x="2234" y="3551"/>
                    </a:lnTo>
                    <a:lnTo>
                      <a:pt x="2220" y="3538"/>
                    </a:lnTo>
                    <a:lnTo>
                      <a:pt x="2205" y="3523"/>
                    </a:lnTo>
                    <a:lnTo>
                      <a:pt x="2190" y="3508"/>
                    </a:lnTo>
                    <a:lnTo>
                      <a:pt x="2176" y="3489"/>
                    </a:lnTo>
                    <a:lnTo>
                      <a:pt x="2159" y="3470"/>
                    </a:lnTo>
                    <a:lnTo>
                      <a:pt x="2144" y="3450"/>
                    </a:lnTo>
                    <a:lnTo>
                      <a:pt x="2129" y="3427"/>
                    </a:lnTo>
                    <a:lnTo>
                      <a:pt x="2112" y="3404"/>
                    </a:lnTo>
                    <a:lnTo>
                      <a:pt x="2096" y="3378"/>
                    </a:lnTo>
                    <a:lnTo>
                      <a:pt x="2081" y="3350"/>
                    </a:lnTo>
                    <a:lnTo>
                      <a:pt x="2064" y="3321"/>
                    </a:lnTo>
                    <a:lnTo>
                      <a:pt x="2048" y="3291"/>
                    </a:lnTo>
                    <a:lnTo>
                      <a:pt x="2033" y="3257"/>
                    </a:lnTo>
                    <a:lnTo>
                      <a:pt x="2016" y="3222"/>
                    </a:lnTo>
                    <a:lnTo>
                      <a:pt x="2001" y="3186"/>
                    </a:lnTo>
                    <a:lnTo>
                      <a:pt x="1985" y="3149"/>
                    </a:lnTo>
                    <a:lnTo>
                      <a:pt x="1969" y="3109"/>
                    </a:lnTo>
                    <a:lnTo>
                      <a:pt x="1954" y="3068"/>
                    </a:lnTo>
                    <a:lnTo>
                      <a:pt x="1925" y="2984"/>
                    </a:lnTo>
                    <a:lnTo>
                      <a:pt x="1895" y="2898"/>
                    </a:lnTo>
                    <a:lnTo>
                      <a:pt x="1866" y="2809"/>
                    </a:lnTo>
                    <a:lnTo>
                      <a:pt x="1839" y="2721"/>
                    </a:lnTo>
                    <a:lnTo>
                      <a:pt x="1813" y="2633"/>
                    </a:lnTo>
                    <a:lnTo>
                      <a:pt x="1789" y="2548"/>
                    </a:lnTo>
                    <a:lnTo>
                      <a:pt x="1765" y="2465"/>
                    </a:lnTo>
                    <a:lnTo>
                      <a:pt x="1743" y="2388"/>
                    </a:lnTo>
                    <a:lnTo>
                      <a:pt x="1723" y="2316"/>
                    </a:lnTo>
                    <a:lnTo>
                      <a:pt x="1704" y="2251"/>
                    </a:lnTo>
                    <a:lnTo>
                      <a:pt x="1688" y="2194"/>
                    </a:lnTo>
                    <a:lnTo>
                      <a:pt x="1672" y="2146"/>
                    </a:lnTo>
                    <a:lnTo>
                      <a:pt x="1660" y="2110"/>
                    </a:lnTo>
                    <a:lnTo>
                      <a:pt x="1649" y="2084"/>
                    </a:lnTo>
                    <a:lnTo>
                      <a:pt x="1644" y="2076"/>
                    </a:lnTo>
                    <a:lnTo>
                      <a:pt x="1640" y="2070"/>
                    </a:lnTo>
                    <a:lnTo>
                      <a:pt x="1635" y="2067"/>
                    </a:lnTo>
                    <a:lnTo>
                      <a:pt x="1631" y="2065"/>
                    </a:lnTo>
                    <a:lnTo>
                      <a:pt x="1628" y="2067"/>
                    </a:lnTo>
                    <a:lnTo>
                      <a:pt x="1626" y="2070"/>
                    </a:lnTo>
                    <a:lnTo>
                      <a:pt x="1622" y="2075"/>
                    </a:lnTo>
                    <a:lnTo>
                      <a:pt x="1620" y="2083"/>
                    </a:lnTo>
                    <a:lnTo>
                      <a:pt x="1617" y="2091"/>
                    </a:lnTo>
                    <a:lnTo>
                      <a:pt x="1615" y="2102"/>
                    </a:lnTo>
                    <a:lnTo>
                      <a:pt x="1614" y="2114"/>
                    </a:lnTo>
                    <a:lnTo>
                      <a:pt x="1613" y="2128"/>
                    </a:lnTo>
                    <a:lnTo>
                      <a:pt x="1611" y="2160"/>
                    </a:lnTo>
                    <a:lnTo>
                      <a:pt x="1611" y="2197"/>
                    </a:lnTo>
                    <a:lnTo>
                      <a:pt x="1614" y="2239"/>
                    </a:lnTo>
                    <a:lnTo>
                      <a:pt x="1617" y="2286"/>
                    </a:lnTo>
                    <a:lnTo>
                      <a:pt x="1623" y="2334"/>
                    </a:lnTo>
                    <a:lnTo>
                      <a:pt x="1630" y="2385"/>
                    </a:lnTo>
                    <a:lnTo>
                      <a:pt x="1640" y="2439"/>
                    </a:lnTo>
                    <a:lnTo>
                      <a:pt x="1650" y="2492"/>
                    </a:lnTo>
                    <a:lnTo>
                      <a:pt x="1663" y="2547"/>
                    </a:lnTo>
                    <a:lnTo>
                      <a:pt x="1678" y="2601"/>
                    </a:lnTo>
                    <a:lnTo>
                      <a:pt x="1696" y="2658"/>
                    </a:lnTo>
                    <a:lnTo>
                      <a:pt x="1716" y="2720"/>
                    </a:lnTo>
                    <a:lnTo>
                      <a:pt x="1737" y="2786"/>
                    </a:lnTo>
                    <a:lnTo>
                      <a:pt x="1760" y="2856"/>
                    </a:lnTo>
                    <a:lnTo>
                      <a:pt x="1785" y="2928"/>
                    </a:lnTo>
                    <a:lnTo>
                      <a:pt x="1812" y="3003"/>
                    </a:lnTo>
                    <a:lnTo>
                      <a:pt x="1839" y="3078"/>
                    </a:lnTo>
                    <a:lnTo>
                      <a:pt x="1866" y="3152"/>
                    </a:lnTo>
                    <a:lnTo>
                      <a:pt x="1894" y="3227"/>
                    </a:lnTo>
                    <a:lnTo>
                      <a:pt x="1921" y="3299"/>
                    </a:lnTo>
                    <a:lnTo>
                      <a:pt x="1949" y="3369"/>
                    </a:lnTo>
                    <a:lnTo>
                      <a:pt x="1976" y="3436"/>
                    </a:lnTo>
                    <a:lnTo>
                      <a:pt x="2002" y="3497"/>
                    </a:lnTo>
                    <a:lnTo>
                      <a:pt x="2027" y="3554"/>
                    </a:lnTo>
                    <a:lnTo>
                      <a:pt x="2050" y="3605"/>
                    </a:lnTo>
                    <a:lnTo>
                      <a:pt x="2071" y="3648"/>
                    </a:lnTo>
                    <a:lnTo>
                      <a:pt x="2092" y="3685"/>
                    </a:lnTo>
                    <a:lnTo>
                      <a:pt x="2115" y="3721"/>
                    </a:lnTo>
                    <a:lnTo>
                      <a:pt x="2137" y="3755"/>
                    </a:lnTo>
                    <a:lnTo>
                      <a:pt x="2159" y="3786"/>
                    </a:lnTo>
                    <a:lnTo>
                      <a:pt x="2182" y="3814"/>
                    </a:lnTo>
                    <a:lnTo>
                      <a:pt x="2203" y="3841"/>
                    </a:lnTo>
                    <a:lnTo>
                      <a:pt x="2224" y="3865"/>
                    </a:lnTo>
                    <a:lnTo>
                      <a:pt x="2244" y="3887"/>
                    </a:lnTo>
                    <a:lnTo>
                      <a:pt x="2279" y="3922"/>
                    </a:lnTo>
                    <a:lnTo>
                      <a:pt x="2308" y="3947"/>
                    </a:lnTo>
                    <a:lnTo>
                      <a:pt x="2327" y="3964"/>
                    </a:lnTo>
                    <a:lnTo>
                      <a:pt x="2333" y="3968"/>
                    </a:lnTo>
                    <a:lnTo>
                      <a:pt x="2322" y="3967"/>
                    </a:lnTo>
                    <a:lnTo>
                      <a:pt x="2291" y="3964"/>
                    </a:lnTo>
                    <a:lnTo>
                      <a:pt x="2244" y="3957"/>
                    </a:lnTo>
                    <a:lnTo>
                      <a:pt x="2185" y="3946"/>
                    </a:lnTo>
                    <a:lnTo>
                      <a:pt x="2153" y="3940"/>
                    </a:lnTo>
                    <a:lnTo>
                      <a:pt x="2119" y="3933"/>
                    </a:lnTo>
                    <a:lnTo>
                      <a:pt x="2084" y="3925"/>
                    </a:lnTo>
                    <a:lnTo>
                      <a:pt x="2049" y="3917"/>
                    </a:lnTo>
                    <a:lnTo>
                      <a:pt x="2014" y="3908"/>
                    </a:lnTo>
                    <a:lnTo>
                      <a:pt x="1980" y="3897"/>
                    </a:lnTo>
                    <a:lnTo>
                      <a:pt x="1946" y="3887"/>
                    </a:lnTo>
                    <a:lnTo>
                      <a:pt x="1914" y="3874"/>
                    </a:lnTo>
                    <a:lnTo>
                      <a:pt x="1893" y="3866"/>
                    </a:lnTo>
                    <a:lnTo>
                      <a:pt x="1868" y="3854"/>
                    </a:lnTo>
                    <a:lnTo>
                      <a:pt x="1839" y="3840"/>
                    </a:lnTo>
                    <a:lnTo>
                      <a:pt x="1807" y="3824"/>
                    </a:lnTo>
                    <a:lnTo>
                      <a:pt x="1826" y="3813"/>
                    </a:lnTo>
                    <a:lnTo>
                      <a:pt x="1840" y="3805"/>
                    </a:lnTo>
                    <a:lnTo>
                      <a:pt x="1848" y="3800"/>
                    </a:lnTo>
                    <a:lnTo>
                      <a:pt x="1852" y="3798"/>
                    </a:lnTo>
                    <a:lnTo>
                      <a:pt x="1850" y="3791"/>
                    </a:lnTo>
                    <a:lnTo>
                      <a:pt x="1844" y="3769"/>
                    </a:lnTo>
                    <a:lnTo>
                      <a:pt x="1833" y="3736"/>
                    </a:lnTo>
                    <a:lnTo>
                      <a:pt x="1818" y="3697"/>
                    </a:lnTo>
                    <a:lnTo>
                      <a:pt x="1810" y="3675"/>
                    </a:lnTo>
                    <a:lnTo>
                      <a:pt x="1800" y="3652"/>
                    </a:lnTo>
                    <a:lnTo>
                      <a:pt x="1790" y="3629"/>
                    </a:lnTo>
                    <a:lnTo>
                      <a:pt x="1778" y="3606"/>
                    </a:lnTo>
                    <a:lnTo>
                      <a:pt x="1766" y="3582"/>
                    </a:lnTo>
                    <a:lnTo>
                      <a:pt x="1753" y="3560"/>
                    </a:lnTo>
                    <a:lnTo>
                      <a:pt x="1739" y="3539"/>
                    </a:lnTo>
                    <a:lnTo>
                      <a:pt x="1725" y="3519"/>
                    </a:lnTo>
                    <a:lnTo>
                      <a:pt x="1710" y="3500"/>
                    </a:lnTo>
                    <a:lnTo>
                      <a:pt x="1696" y="3475"/>
                    </a:lnTo>
                    <a:lnTo>
                      <a:pt x="1681" y="3448"/>
                    </a:lnTo>
                    <a:lnTo>
                      <a:pt x="1665" y="3419"/>
                    </a:lnTo>
                    <a:lnTo>
                      <a:pt x="1651" y="3387"/>
                    </a:lnTo>
                    <a:lnTo>
                      <a:pt x="1637" y="3354"/>
                    </a:lnTo>
                    <a:lnTo>
                      <a:pt x="1623" y="3319"/>
                    </a:lnTo>
                    <a:lnTo>
                      <a:pt x="1610" y="3283"/>
                    </a:lnTo>
                    <a:lnTo>
                      <a:pt x="1599" y="3248"/>
                    </a:lnTo>
                    <a:lnTo>
                      <a:pt x="1587" y="3212"/>
                    </a:lnTo>
                    <a:lnTo>
                      <a:pt x="1577" y="3177"/>
                    </a:lnTo>
                    <a:lnTo>
                      <a:pt x="1568" y="3143"/>
                    </a:lnTo>
                    <a:lnTo>
                      <a:pt x="1561" y="3109"/>
                    </a:lnTo>
                    <a:lnTo>
                      <a:pt x="1555" y="3079"/>
                    </a:lnTo>
                    <a:lnTo>
                      <a:pt x="1550" y="3050"/>
                    </a:lnTo>
                    <a:lnTo>
                      <a:pt x="1548" y="3024"/>
                    </a:lnTo>
                    <a:lnTo>
                      <a:pt x="1543" y="2966"/>
                    </a:lnTo>
                    <a:lnTo>
                      <a:pt x="1538" y="2890"/>
                    </a:lnTo>
                    <a:lnTo>
                      <a:pt x="1531" y="2799"/>
                    </a:lnTo>
                    <a:lnTo>
                      <a:pt x="1524" y="2700"/>
                    </a:lnTo>
                    <a:lnTo>
                      <a:pt x="1516" y="2594"/>
                    </a:lnTo>
                    <a:lnTo>
                      <a:pt x="1511" y="2485"/>
                    </a:lnTo>
                    <a:lnTo>
                      <a:pt x="1506" y="2379"/>
                    </a:lnTo>
                    <a:lnTo>
                      <a:pt x="1505" y="2278"/>
                    </a:lnTo>
                    <a:lnTo>
                      <a:pt x="1506" y="2242"/>
                    </a:lnTo>
                    <a:lnTo>
                      <a:pt x="1509" y="2183"/>
                    </a:lnTo>
                    <a:lnTo>
                      <a:pt x="1514" y="2107"/>
                    </a:lnTo>
                    <a:lnTo>
                      <a:pt x="1520" y="2016"/>
                    </a:lnTo>
                    <a:lnTo>
                      <a:pt x="1527" y="1914"/>
                    </a:lnTo>
                    <a:lnTo>
                      <a:pt x="1533" y="1803"/>
                    </a:lnTo>
                    <a:lnTo>
                      <a:pt x="1539" y="1687"/>
                    </a:lnTo>
                    <a:lnTo>
                      <a:pt x="1543" y="1568"/>
                    </a:lnTo>
                    <a:lnTo>
                      <a:pt x="1547" y="1449"/>
                    </a:lnTo>
                    <a:lnTo>
                      <a:pt x="1547" y="1334"/>
                    </a:lnTo>
                    <a:lnTo>
                      <a:pt x="1546" y="1281"/>
                    </a:lnTo>
                    <a:lnTo>
                      <a:pt x="1545" y="1228"/>
                    </a:lnTo>
                    <a:lnTo>
                      <a:pt x="1541" y="1178"/>
                    </a:lnTo>
                    <a:lnTo>
                      <a:pt x="1538" y="1131"/>
                    </a:lnTo>
                    <a:lnTo>
                      <a:pt x="1533" y="1087"/>
                    </a:lnTo>
                    <a:lnTo>
                      <a:pt x="1527" y="1048"/>
                    </a:lnTo>
                    <a:lnTo>
                      <a:pt x="1520" y="1011"/>
                    </a:lnTo>
                    <a:lnTo>
                      <a:pt x="1512" y="981"/>
                    </a:lnTo>
                    <a:lnTo>
                      <a:pt x="1502" y="954"/>
                    </a:lnTo>
                    <a:lnTo>
                      <a:pt x="1492" y="933"/>
                    </a:lnTo>
                    <a:lnTo>
                      <a:pt x="1479" y="918"/>
                    </a:lnTo>
                    <a:lnTo>
                      <a:pt x="1465" y="909"/>
                    </a:lnTo>
                    <a:close/>
                  </a:path>
                </a:pathLst>
              </a:custGeom>
              <a:solidFill>
                <a:srgbClr val="969696"/>
              </a:solidFill>
              <a:ln w="9525">
                <a:noFill/>
                <a:round/>
                <a:headEnd/>
                <a:tailEnd/>
              </a:ln>
            </p:spPr>
            <p:txBody>
              <a:bodyPr/>
              <a:lstStyle/>
              <a:p>
                <a:endParaRPr lang="fr-FR"/>
              </a:p>
            </p:txBody>
          </p:sp>
          <p:sp>
            <p:nvSpPr>
              <p:cNvPr id="9309" name="Freeform 549"/>
              <p:cNvSpPr>
                <a:spLocks noChangeAspect="1"/>
              </p:cNvSpPr>
              <p:nvPr/>
            </p:nvSpPr>
            <p:spPr bwMode="auto">
              <a:xfrm>
                <a:off x="5317" y="3750"/>
                <a:ext cx="539" cy="882"/>
              </a:xfrm>
              <a:custGeom>
                <a:avLst/>
                <a:gdLst>
                  <a:gd name="T0" fmla="*/ 167 w 2155"/>
                  <a:gd name="T1" fmla="*/ 137 h 3528"/>
                  <a:gd name="T2" fmla="*/ 82 w 2155"/>
                  <a:gd name="T3" fmla="*/ 123 h 3528"/>
                  <a:gd name="T4" fmla="*/ 13 w 2155"/>
                  <a:gd name="T5" fmla="*/ 105 h 3528"/>
                  <a:gd name="T6" fmla="*/ 27 w 2155"/>
                  <a:gd name="T7" fmla="*/ 93 h 3528"/>
                  <a:gd name="T8" fmla="*/ 39 w 2155"/>
                  <a:gd name="T9" fmla="*/ 71 h 3528"/>
                  <a:gd name="T10" fmla="*/ 42 w 2155"/>
                  <a:gd name="T11" fmla="*/ 48 h 3528"/>
                  <a:gd name="T12" fmla="*/ 41 w 2155"/>
                  <a:gd name="T13" fmla="*/ 12 h 3528"/>
                  <a:gd name="T14" fmla="*/ 43 w 2155"/>
                  <a:gd name="T15" fmla="*/ 1 h 3528"/>
                  <a:gd name="T16" fmla="*/ 52 w 2155"/>
                  <a:gd name="T17" fmla="*/ 2 h 3528"/>
                  <a:gd name="T18" fmla="*/ 70 w 2155"/>
                  <a:gd name="T19" fmla="*/ 14 h 3528"/>
                  <a:gd name="T20" fmla="*/ 107 w 2155"/>
                  <a:gd name="T21" fmla="*/ 56 h 3528"/>
                  <a:gd name="T22" fmla="*/ 141 w 2155"/>
                  <a:gd name="T23" fmla="*/ 100 h 3528"/>
                  <a:gd name="T24" fmla="*/ 152 w 2155"/>
                  <a:gd name="T25" fmla="*/ 111 h 3528"/>
                  <a:gd name="T26" fmla="*/ 155 w 2155"/>
                  <a:gd name="T27" fmla="*/ 105 h 3528"/>
                  <a:gd name="T28" fmla="*/ 166 w 2155"/>
                  <a:gd name="T29" fmla="*/ 113 h 3528"/>
                  <a:gd name="T30" fmla="*/ 168 w 2155"/>
                  <a:gd name="T31" fmla="*/ 111 h 3528"/>
                  <a:gd name="T32" fmla="*/ 152 w 2155"/>
                  <a:gd name="T33" fmla="*/ 76 h 3528"/>
                  <a:gd name="T34" fmla="*/ 161 w 2155"/>
                  <a:gd name="T35" fmla="*/ 83 h 3528"/>
                  <a:gd name="T36" fmla="*/ 181 w 2155"/>
                  <a:gd name="T37" fmla="*/ 108 h 3528"/>
                  <a:gd name="T38" fmla="*/ 188 w 2155"/>
                  <a:gd name="T39" fmla="*/ 111 h 3528"/>
                  <a:gd name="T40" fmla="*/ 188 w 2155"/>
                  <a:gd name="T41" fmla="*/ 101 h 3528"/>
                  <a:gd name="T42" fmla="*/ 175 w 2155"/>
                  <a:gd name="T43" fmla="*/ 60 h 3528"/>
                  <a:gd name="T44" fmla="*/ 151 w 2155"/>
                  <a:gd name="T45" fmla="*/ 0 h 3528"/>
                  <a:gd name="T46" fmla="*/ 182 w 2155"/>
                  <a:gd name="T47" fmla="*/ 59 h 3528"/>
                  <a:gd name="T48" fmla="*/ 202 w 2155"/>
                  <a:gd name="T49" fmla="*/ 85 h 3528"/>
                  <a:gd name="T50" fmla="*/ 211 w 2155"/>
                  <a:gd name="T51" fmla="*/ 88 h 3528"/>
                  <a:gd name="T52" fmla="*/ 216 w 2155"/>
                  <a:gd name="T53" fmla="*/ 77 h 3528"/>
                  <a:gd name="T54" fmla="*/ 217 w 2155"/>
                  <a:gd name="T55" fmla="*/ 38 h 3528"/>
                  <a:gd name="T56" fmla="*/ 215 w 2155"/>
                  <a:gd name="T57" fmla="*/ 50 h 3528"/>
                  <a:gd name="T58" fmla="*/ 227 w 2155"/>
                  <a:gd name="T59" fmla="*/ 155 h 3528"/>
                  <a:gd name="T60" fmla="*/ 241 w 2155"/>
                  <a:gd name="T61" fmla="*/ 255 h 3528"/>
                  <a:gd name="T62" fmla="*/ 254 w 2155"/>
                  <a:gd name="T63" fmla="*/ 349 h 3528"/>
                  <a:gd name="T64" fmla="*/ 266 w 2155"/>
                  <a:gd name="T65" fmla="*/ 411 h 3528"/>
                  <a:gd name="T66" fmla="*/ 286 w 2155"/>
                  <a:gd name="T67" fmla="*/ 478 h 3528"/>
                  <a:gd name="T68" fmla="*/ 313 w 2155"/>
                  <a:gd name="T69" fmla="*/ 549 h 3528"/>
                  <a:gd name="T70" fmla="*/ 351 w 2155"/>
                  <a:gd name="T71" fmla="*/ 621 h 3528"/>
                  <a:gd name="T72" fmla="*/ 396 w 2155"/>
                  <a:gd name="T73" fmla="*/ 694 h 3528"/>
                  <a:gd name="T74" fmla="*/ 467 w 2155"/>
                  <a:gd name="T75" fmla="*/ 789 h 3528"/>
                  <a:gd name="T76" fmla="*/ 529 w 2155"/>
                  <a:gd name="T77" fmla="*/ 864 h 3528"/>
                  <a:gd name="T78" fmla="*/ 539 w 2155"/>
                  <a:gd name="T79" fmla="*/ 880 h 3528"/>
                  <a:gd name="T80" fmla="*/ 531 w 2155"/>
                  <a:gd name="T81" fmla="*/ 881 h 3528"/>
                  <a:gd name="T82" fmla="*/ 495 w 2155"/>
                  <a:gd name="T83" fmla="*/ 858 h 3528"/>
                  <a:gd name="T84" fmla="*/ 449 w 2155"/>
                  <a:gd name="T85" fmla="*/ 826 h 3528"/>
                  <a:gd name="T86" fmla="*/ 436 w 2155"/>
                  <a:gd name="T87" fmla="*/ 821 h 3528"/>
                  <a:gd name="T88" fmla="*/ 422 w 2155"/>
                  <a:gd name="T89" fmla="*/ 809 h 3528"/>
                  <a:gd name="T90" fmla="*/ 386 w 2155"/>
                  <a:gd name="T91" fmla="*/ 765 h 3528"/>
                  <a:gd name="T92" fmla="*/ 349 w 2155"/>
                  <a:gd name="T93" fmla="*/ 693 h 3528"/>
                  <a:gd name="T94" fmla="*/ 308 w 2155"/>
                  <a:gd name="T95" fmla="*/ 594 h 3528"/>
                  <a:gd name="T96" fmla="*/ 272 w 2155"/>
                  <a:gd name="T97" fmla="*/ 488 h 3528"/>
                  <a:gd name="T98" fmla="*/ 252 w 2155"/>
                  <a:gd name="T99" fmla="*/ 409 h 3528"/>
                  <a:gd name="T100" fmla="*/ 236 w 2155"/>
                  <a:gd name="T101" fmla="*/ 333 h 3528"/>
                  <a:gd name="T102" fmla="*/ 225 w 2155"/>
                  <a:gd name="T103" fmla="*/ 272 h 3528"/>
                  <a:gd name="T104" fmla="*/ 222 w 2155"/>
                  <a:gd name="T105" fmla="*/ 199 h 3528"/>
                  <a:gd name="T106" fmla="*/ 215 w 2155"/>
                  <a:gd name="T107" fmla="*/ 161 h 3528"/>
                  <a:gd name="T108" fmla="*/ 208 w 2155"/>
                  <a:gd name="T109" fmla="*/ 150 h 35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5"/>
                  <a:gd name="T166" fmla="*/ 0 h 3528"/>
                  <a:gd name="T167" fmla="*/ 2155 w 2155"/>
                  <a:gd name="T168" fmla="*/ 3528 h 35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5" h="3528">
                    <a:moveTo>
                      <a:pt x="818" y="591"/>
                    </a:moveTo>
                    <a:lnTo>
                      <a:pt x="789" y="580"/>
                    </a:lnTo>
                    <a:lnTo>
                      <a:pt x="753" y="570"/>
                    </a:lnTo>
                    <a:lnTo>
                      <a:pt x="712" y="559"/>
                    </a:lnTo>
                    <a:lnTo>
                      <a:pt x="667" y="549"/>
                    </a:lnTo>
                    <a:lnTo>
                      <a:pt x="617" y="538"/>
                    </a:lnTo>
                    <a:lnTo>
                      <a:pt x="563" y="529"/>
                    </a:lnTo>
                    <a:lnTo>
                      <a:pt x="507" y="518"/>
                    </a:lnTo>
                    <a:lnTo>
                      <a:pt x="448" y="509"/>
                    </a:lnTo>
                    <a:lnTo>
                      <a:pt x="329" y="492"/>
                    </a:lnTo>
                    <a:lnTo>
                      <a:pt x="210" y="475"/>
                    </a:lnTo>
                    <a:lnTo>
                      <a:pt x="99" y="461"/>
                    </a:lnTo>
                    <a:lnTo>
                      <a:pt x="0" y="450"/>
                    </a:lnTo>
                    <a:lnTo>
                      <a:pt x="27" y="436"/>
                    </a:lnTo>
                    <a:lnTo>
                      <a:pt x="52" y="421"/>
                    </a:lnTo>
                    <a:lnTo>
                      <a:pt x="64" y="412"/>
                    </a:lnTo>
                    <a:lnTo>
                      <a:pt x="74" y="403"/>
                    </a:lnTo>
                    <a:lnTo>
                      <a:pt x="85" y="395"/>
                    </a:lnTo>
                    <a:lnTo>
                      <a:pt x="95" y="386"/>
                    </a:lnTo>
                    <a:lnTo>
                      <a:pt x="109" y="370"/>
                    </a:lnTo>
                    <a:lnTo>
                      <a:pt x="122" y="353"/>
                    </a:lnTo>
                    <a:lnTo>
                      <a:pt x="133" y="337"/>
                    </a:lnTo>
                    <a:lnTo>
                      <a:pt x="141" y="319"/>
                    </a:lnTo>
                    <a:lnTo>
                      <a:pt x="149" y="302"/>
                    </a:lnTo>
                    <a:lnTo>
                      <a:pt x="155" y="283"/>
                    </a:lnTo>
                    <a:lnTo>
                      <a:pt x="160" y="264"/>
                    </a:lnTo>
                    <a:lnTo>
                      <a:pt x="163" y="246"/>
                    </a:lnTo>
                    <a:lnTo>
                      <a:pt x="166" y="227"/>
                    </a:lnTo>
                    <a:lnTo>
                      <a:pt x="168" y="208"/>
                    </a:lnTo>
                    <a:lnTo>
                      <a:pt x="168" y="190"/>
                    </a:lnTo>
                    <a:lnTo>
                      <a:pt x="169" y="171"/>
                    </a:lnTo>
                    <a:lnTo>
                      <a:pt x="168" y="136"/>
                    </a:lnTo>
                    <a:lnTo>
                      <a:pt x="166" y="103"/>
                    </a:lnTo>
                    <a:lnTo>
                      <a:pt x="163" y="73"/>
                    </a:lnTo>
                    <a:lnTo>
                      <a:pt x="162" y="47"/>
                    </a:lnTo>
                    <a:lnTo>
                      <a:pt x="162" y="37"/>
                    </a:lnTo>
                    <a:lnTo>
                      <a:pt x="163" y="26"/>
                    </a:lnTo>
                    <a:lnTo>
                      <a:pt x="164" y="18"/>
                    </a:lnTo>
                    <a:lnTo>
                      <a:pt x="167" y="11"/>
                    </a:lnTo>
                    <a:lnTo>
                      <a:pt x="170" y="5"/>
                    </a:lnTo>
                    <a:lnTo>
                      <a:pt x="175" y="2"/>
                    </a:lnTo>
                    <a:lnTo>
                      <a:pt x="180" y="1"/>
                    </a:lnTo>
                    <a:lnTo>
                      <a:pt x="188" y="0"/>
                    </a:lnTo>
                    <a:lnTo>
                      <a:pt x="196" y="2"/>
                    </a:lnTo>
                    <a:lnTo>
                      <a:pt x="207" y="7"/>
                    </a:lnTo>
                    <a:lnTo>
                      <a:pt x="218" y="12"/>
                    </a:lnTo>
                    <a:lnTo>
                      <a:pt x="232" y="22"/>
                    </a:lnTo>
                    <a:lnTo>
                      <a:pt x="248" y="32"/>
                    </a:lnTo>
                    <a:lnTo>
                      <a:pt x="264" y="44"/>
                    </a:lnTo>
                    <a:lnTo>
                      <a:pt x="279" y="58"/>
                    </a:lnTo>
                    <a:lnTo>
                      <a:pt x="296" y="73"/>
                    </a:lnTo>
                    <a:lnTo>
                      <a:pt x="329" y="107"/>
                    </a:lnTo>
                    <a:lnTo>
                      <a:pt x="362" y="143"/>
                    </a:lnTo>
                    <a:lnTo>
                      <a:pt x="393" y="183"/>
                    </a:lnTo>
                    <a:lnTo>
                      <a:pt x="426" y="223"/>
                    </a:lnTo>
                    <a:lnTo>
                      <a:pt x="457" y="263"/>
                    </a:lnTo>
                    <a:lnTo>
                      <a:pt x="487" y="303"/>
                    </a:lnTo>
                    <a:lnTo>
                      <a:pt x="514" y="339"/>
                    </a:lnTo>
                    <a:lnTo>
                      <a:pt x="540" y="372"/>
                    </a:lnTo>
                    <a:lnTo>
                      <a:pt x="562" y="400"/>
                    </a:lnTo>
                    <a:lnTo>
                      <a:pt x="582" y="422"/>
                    </a:lnTo>
                    <a:lnTo>
                      <a:pt x="590" y="430"/>
                    </a:lnTo>
                    <a:lnTo>
                      <a:pt x="597" y="436"/>
                    </a:lnTo>
                    <a:lnTo>
                      <a:pt x="604" y="440"/>
                    </a:lnTo>
                    <a:lnTo>
                      <a:pt x="609" y="443"/>
                    </a:lnTo>
                    <a:lnTo>
                      <a:pt x="614" y="443"/>
                    </a:lnTo>
                    <a:lnTo>
                      <a:pt x="617" y="439"/>
                    </a:lnTo>
                    <a:lnTo>
                      <a:pt x="618" y="433"/>
                    </a:lnTo>
                    <a:lnTo>
                      <a:pt x="620" y="425"/>
                    </a:lnTo>
                    <a:lnTo>
                      <a:pt x="620" y="418"/>
                    </a:lnTo>
                    <a:lnTo>
                      <a:pt x="618" y="411"/>
                    </a:lnTo>
                    <a:lnTo>
                      <a:pt x="633" y="426"/>
                    </a:lnTo>
                    <a:lnTo>
                      <a:pt x="644" y="438"/>
                    </a:lnTo>
                    <a:lnTo>
                      <a:pt x="655" y="446"/>
                    </a:lnTo>
                    <a:lnTo>
                      <a:pt x="664" y="452"/>
                    </a:lnTo>
                    <a:lnTo>
                      <a:pt x="667" y="453"/>
                    </a:lnTo>
                    <a:lnTo>
                      <a:pt x="668" y="453"/>
                    </a:lnTo>
                    <a:lnTo>
                      <a:pt x="670" y="452"/>
                    </a:lnTo>
                    <a:lnTo>
                      <a:pt x="670" y="451"/>
                    </a:lnTo>
                    <a:lnTo>
                      <a:pt x="671" y="446"/>
                    </a:lnTo>
                    <a:lnTo>
                      <a:pt x="670" y="439"/>
                    </a:lnTo>
                    <a:lnTo>
                      <a:pt x="662" y="417"/>
                    </a:lnTo>
                    <a:lnTo>
                      <a:pt x="649" y="386"/>
                    </a:lnTo>
                    <a:lnTo>
                      <a:pt x="631" y="348"/>
                    </a:lnTo>
                    <a:lnTo>
                      <a:pt x="609" y="305"/>
                    </a:lnTo>
                    <a:lnTo>
                      <a:pt x="584" y="256"/>
                    </a:lnTo>
                    <a:lnTo>
                      <a:pt x="556" y="205"/>
                    </a:lnTo>
                    <a:lnTo>
                      <a:pt x="583" y="244"/>
                    </a:lnTo>
                    <a:lnTo>
                      <a:pt x="613" y="289"/>
                    </a:lnTo>
                    <a:lnTo>
                      <a:pt x="643" y="333"/>
                    </a:lnTo>
                    <a:lnTo>
                      <a:pt x="674" y="374"/>
                    </a:lnTo>
                    <a:lnTo>
                      <a:pt x="689" y="393"/>
                    </a:lnTo>
                    <a:lnTo>
                      <a:pt x="702" y="409"/>
                    </a:lnTo>
                    <a:lnTo>
                      <a:pt x="715" y="423"/>
                    </a:lnTo>
                    <a:lnTo>
                      <a:pt x="725" y="433"/>
                    </a:lnTo>
                    <a:lnTo>
                      <a:pt x="736" y="442"/>
                    </a:lnTo>
                    <a:lnTo>
                      <a:pt x="743" y="445"/>
                    </a:lnTo>
                    <a:lnTo>
                      <a:pt x="746" y="446"/>
                    </a:lnTo>
                    <a:lnTo>
                      <a:pt x="750" y="445"/>
                    </a:lnTo>
                    <a:lnTo>
                      <a:pt x="751" y="443"/>
                    </a:lnTo>
                    <a:lnTo>
                      <a:pt x="753" y="440"/>
                    </a:lnTo>
                    <a:lnTo>
                      <a:pt x="755" y="435"/>
                    </a:lnTo>
                    <a:lnTo>
                      <a:pt x="755" y="426"/>
                    </a:lnTo>
                    <a:lnTo>
                      <a:pt x="753" y="417"/>
                    </a:lnTo>
                    <a:lnTo>
                      <a:pt x="752" y="405"/>
                    </a:lnTo>
                    <a:lnTo>
                      <a:pt x="746" y="380"/>
                    </a:lnTo>
                    <a:lnTo>
                      <a:pt x="737" y="348"/>
                    </a:lnTo>
                    <a:lnTo>
                      <a:pt x="726" y="314"/>
                    </a:lnTo>
                    <a:lnTo>
                      <a:pt x="713" y="277"/>
                    </a:lnTo>
                    <a:lnTo>
                      <a:pt x="699" y="239"/>
                    </a:lnTo>
                    <a:lnTo>
                      <a:pt x="685" y="200"/>
                    </a:lnTo>
                    <a:lnTo>
                      <a:pt x="656" y="126"/>
                    </a:lnTo>
                    <a:lnTo>
                      <a:pt x="630" y="61"/>
                    </a:lnTo>
                    <a:lnTo>
                      <a:pt x="611" y="17"/>
                    </a:lnTo>
                    <a:lnTo>
                      <a:pt x="604" y="1"/>
                    </a:lnTo>
                    <a:lnTo>
                      <a:pt x="613" y="18"/>
                    </a:lnTo>
                    <a:lnTo>
                      <a:pt x="635" y="65"/>
                    </a:lnTo>
                    <a:lnTo>
                      <a:pt x="668" y="129"/>
                    </a:lnTo>
                    <a:lnTo>
                      <a:pt x="708" y="201"/>
                    </a:lnTo>
                    <a:lnTo>
                      <a:pt x="729" y="236"/>
                    </a:lnTo>
                    <a:lnTo>
                      <a:pt x="749" y="269"/>
                    </a:lnTo>
                    <a:lnTo>
                      <a:pt x="770" y="298"/>
                    </a:lnTo>
                    <a:lnTo>
                      <a:pt x="790" y="323"/>
                    </a:lnTo>
                    <a:lnTo>
                      <a:pt x="799" y="333"/>
                    </a:lnTo>
                    <a:lnTo>
                      <a:pt x="807" y="341"/>
                    </a:lnTo>
                    <a:lnTo>
                      <a:pt x="817" y="347"/>
                    </a:lnTo>
                    <a:lnTo>
                      <a:pt x="824" y="352"/>
                    </a:lnTo>
                    <a:lnTo>
                      <a:pt x="832" y="354"/>
                    </a:lnTo>
                    <a:lnTo>
                      <a:pt x="838" y="354"/>
                    </a:lnTo>
                    <a:lnTo>
                      <a:pt x="844" y="351"/>
                    </a:lnTo>
                    <a:lnTo>
                      <a:pt x="850" y="345"/>
                    </a:lnTo>
                    <a:lnTo>
                      <a:pt x="854" y="338"/>
                    </a:lnTo>
                    <a:lnTo>
                      <a:pt x="858" y="328"/>
                    </a:lnTo>
                    <a:lnTo>
                      <a:pt x="861" y="318"/>
                    </a:lnTo>
                    <a:lnTo>
                      <a:pt x="864" y="306"/>
                    </a:lnTo>
                    <a:lnTo>
                      <a:pt x="867" y="281"/>
                    </a:lnTo>
                    <a:lnTo>
                      <a:pt x="869" y="251"/>
                    </a:lnTo>
                    <a:lnTo>
                      <a:pt x="869" y="219"/>
                    </a:lnTo>
                    <a:lnTo>
                      <a:pt x="868" y="185"/>
                    </a:lnTo>
                    <a:lnTo>
                      <a:pt x="867" y="150"/>
                    </a:lnTo>
                    <a:lnTo>
                      <a:pt x="864" y="116"/>
                    </a:lnTo>
                    <a:lnTo>
                      <a:pt x="864" y="137"/>
                    </a:lnTo>
                    <a:lnTo>
                      <a:pt x="862" y="158"/>
                    </a:lnTo>
                    <a:lnTo>
                      <a:pt x="861" y="179"/>
                    </a:lnTo>
                    <a:lnTo>
                      <a:pt x="860" y="200"/>
                    </a:lnTo>
                    <a:lnTo>
                      <a:pt x="867" y="275"/>
                    </a:lnTo>
                    <a:lnTo>
                      <a:pt x="875" y="355"/>
                    </a:lnTo>
                    <a:lnTo>
                      <a:pt x="885" y="440"/>
                    </a:lnTo>
                    <a:lnTo>
                      <a:pt x="896" y="529"/>
                    </a:lnTo>
                    <a:lnTo>
                      <a:pt x="908" y="620"/>
                    </a:lnTo>
                    <a:lnTo>
                      <a:pt x="922" y="712"/>
                    </a:lnTo>
                    <a:lnTo>
                      <a:pt x="938" y="805"/>
                    </a:lnTo>
                    <a:lnTo>
                      <a:pt x="954" y="897"/>
                    </a:lnTo>
                    <a:lnTo>
                      <a:pt x="960" y="957"/>
                    </a:lnTo>
                    <a:lnTo>
                      <a:pt x="964" y="1022"/>
                    </a:lnTo>
                    <a:lnTo>
                      <a:pt x="973" y="1096"/>
                    </a:lnTo>
                    <a:lnTo>
                      <a:pt x="981" y="1174"/>
                    </a:lnTo>
                    <a:lnTo>
                      <a:pt x="993" y="1259"/>
                    </a:lnTo>
                    <a:lnTo>
                      <a:pt x="1006" y="1349"/>
                    </a:lnTo>
                    <a:lnTo>
                      <a:pt x="1014" y="1395"/>
                    </a:lnTo>
                    <a:lnTo>
                      <a:pt x="1022" y="1443"/>
                    </a:lnTo>
                    <a:lnTo>
                      <a:pt x="1031" y="1492"/>
                    </a:lnTo>
                    <a:lnTo>
                      <a:pt x="1042" y="1542"/>
                    </a:lnTo>
                    <a:lnTo>
                      <a:pt x="1054" y="1594"/>
                    </a:lnTo>
                    <a:lnTo>
                      <a:pt x="1065" y="1645"/>
                    </a:lnTo>
                    <a:lnTo>
                      <a:pt x="1079" y="1697"/>
                    </a:lnTo>
                    <a:lnTo>
                      <a:pt x="1094" y="1751"/>
                    </a:lnTo>
                    <a:lnTo>
                      <a:pt x="1109" y="1805"/>
                    </a:lnTo>
                    <a:lnTo>
                      <a:pt x="1125" y="1859"/>
                    </a:lnTo>
                    <a:lnTo>
                      <a:pt x="1143" y="1914"/>
                    </a:lnTo>
                    <a:lnTo>
                      <a:pt x="1163" y="1969"/>
                    </a:lnTo>
                    <a:lnTo>
                      <a:pt x="1183" y="2025"/>
                    </a:lnTo>
                    <a:lnTo>
                      <a:pt x="1205" y="2082"/>
                    </a:lnTo>
                    <a:lnTo>
                      <a:pt x="1228" y="2138"/>
                    </a:lnTo>
                    <a:lnTo>
                      <a:pt x="1253" y="2195"/>
                    </a:lnTo>
                    <a:lnTo>
                      <a:pt x="1279" y="2252"/>
                    </a:lnTo>
                    <a:lnTo>
                      <a:pt x="1307" y="2308"/>
                    </a:lnTo>
                    <a:lnTo>
                      <a:pt x="1336" y="2365"/>
                    </a:lnTo>
                    <a:lnTo>
                      <a:pt x="1367" y="2423"/>
                    </a:lnTo>
                    <a:lnTo>
                      <a:pt x="1402" y="2484"/>
                    </a:lnTo>
                    <a:lnTo>
                      <a:pt x="1438" y="2545"/>
                    </a:lnTo>
                    <a:lnTo>
                      <a:pt x="1475" y="2604"/>
                    </a:lnTo>
                    <a:lnTo>
                      <a:pt x="1511" y="2662"/>
                    </a:lnTo>
                    <a:lnTo>
                      <a:pt x="1549" y="2719"/>
                    </a:lnTo>
                    <a:lnTo>
                      <a:pt x="1585" y="2774"/>
                    </a:lnTo>
                    <a:lnTo>
                      <a:pt x="1623" y="2827"/>
                    </a:lnTo>
                    <a:lnTo>
                      <a:pt x="1659" y="2878"/>
                    </a:lnTo>
                    <a:lnTo>
                      <a:pt x="1731" y="2978"/>
                    </a:lnTo>
                    <a:lnTo>
                      <a:pt x="1801" y="3070"/>
                    </a:lnTo>
                    <a:lnTo>
                      <a:pt x="1868" y="3155"/>
                    </a:lnTo>
                    <a:lnTo>
                      <a:pt x="1930" y="3232"/>
                    </a:lnTo>
                    <a:lnTo>
                      <a:pt x="1986" y="3301"/>
                    </a:lnTo>
                    <a:lnTo>
                      <a:pt x="2037" y="3361"/>
                    </a:lnTo>
                    <a:lnTo>
                      <a:pt x="2080" y="3414"/>
                    </a:lnTo>
                    <a:lnTo>
                      <a:pt x="2114" y="3457"/>
                    </a:lnTo>
                    <a:lnTo>
                      <a:pt x="2128" y="3474"/>
                    </a:lnTo>
                    <a:lnTo>
                      <a:pt x="2139" y="3489"/>
                    </a:lnTo>
                    <a:lnTo>
                      <a:pt x="2147" y="3502"/>
                    </a:lnTo>
                    <a:lnTo>
                      <a:pt x="2153" y="3513"/>
                    </a:lnTo>
                    <a:lnTo>
                      <a:pt x="2155" y="3521"/>
                    </a:lnTo>
                    <a:lnTo>
                      <a:pt x="2155" y="3526"/>
                    </a:lnTo>
                    <a:lnTo>
                      <a:pt x="2152" y="3528"/>
                    </a:lnTo>
                    <a:lnTo>
                      <a:pt x="2145" y="3528"/>
                    </a:lnTo>
                    <a:lnTo>
                      <a:pt x="2135" y="3526"/>
                    </a:lnTo>
                    <a:lnTo>
                      <a:pt x="2125" y="3522"/>
                    </a:lnTo>
                    <a:lnTo>
                      <a:pt x="2114" y="3516"/>
                    </a:lnTo>
                    <a:lnTo>
                      <a:pt x="2101" y="3510"/>
                    </a:lnTo>
                    <a:lnTo>
                      <a:pt x="2074" y="3495"/>
                    </a:lnTo>
                    <a:lnTo>
                      <a:pt x="2045" y="3475"/>
                    </a:lnTo>
                    <a:lnTo>
                      <a:pt x="1980" y="3431"/>
                    </a:lnTo>
                    <a:lnTo>
                      <a:pt x="1914" y="3383"/>
                    </a:lnTo>
                    <a:lnTo>
                      <a:pt x="1882" y="3359"/>
                    </a:lnTo>
                    <a:lnTo>
                      <a:pt x="1850" y="3338"/>
                    </a:lnTo>
                    <a:lnTo>
                      <a:pt x="1822" y="3318"/>
                    </a:lnTo>
                    <a:lnTo>
                      <a:pt x="1797" y="3302"/>
                    </a:lnTo>
                    <a:lnTo>
                      <a:pt x="1776" y="3290"/>
                    </a:lnTo>
                    <a:lnTo>
                      <a:pt x="1759" y="3282"/>
                    </a:lnTo>
                    <a:lnTo>
                      <a:pt x="1753" y="3281"/>
                    </a:lnTo>
                    <a:lnTo>
                      <a:pt x="1747" y="3281"/>
                    </a:lnTo>
                    <a:lnTo>
                      <a:pt x="1743" y="3282"/>
                    </a:lnTo>
                    <a:lnTo>
                      <a:pt x="1742" y="3285"/>
                    </a:lnTo>
                    <a:lnTo>
                      <a:pt x="1741" y="3288"/>
                    </a:lnTo>
                    <a:lnTo>
                      <a:pt x="1740" y="3289"/>
                    </a:lnTo>
                    <a:lnTo>
                      <a:pt x="1713" y="3263"/>
                    </a:lnTo>
                    <a:lnTo>
                      <a:pt x="1686" y="3235"/>
                    </a:lnTo>
                    <a:lnTo>
                      <a:pt x="1658" y="3205"/>
                    </a:lnTo>
                    <a:lnTo>
                      <a:pt x="1628" y="3172"/>
                    </a:lnTo>
                    <a:lnTo>
                      <a:pt x="1600" y="3137"/>
                    </a:lnTo>
                    <a:lnTo>
                      <a:pt x="1572" y="3099"/>
                    </a:lnTo>
                    <a:lnTo>
                      <a:pt x="1545" y="3058"/>
                    </a:lnTo>
                    <a:lnTo>
                      <a:pt x="1518" y="3014"/>
                    </a:lnTo>
                    <a:lnTo>
                      <a:pt x="1489" y="2961"/>
                    </a:lnTo>
                    <a:lnTo>
                      <a:pt x="1460" y="2904"/>
                    </a:lnTo>
                    <a:lnTo>
                      <a:pt x="1428" y="2840"/>
                    </a:lnTo>
                    <a:lnTo>
                      <a:pt x="1396" y="2772"/>
                    </a:lnTo>
                    <a:lnTo>
                      <a:pt x="1363" y="2699"/>
                    </a:lnTo>
                    <a:lnTo>
                      <a:pt x="1330" y="2623"/>
                    </a:lnTo>
                    <a:lnTo>
                      <a:pt x="1298" y="2544"/>
                    </a:lnTo>
                    <a:lnTo>
                      <a:pt x="1265" y="2461"/>
                    </a:lnTo>
                    <a:lnTo>
                      <a:pt x="1232" y="2377"/>
                    </a:lnTo>
                    <a:lnTo>
                      <a:pt x="1201" y="2293"/>
                    </a:lnTo>
                    <a:lnTo>
                      <a:pt x="1171" y="2207"/>
                    </a:lnTo>
                    <a:lnTo>
                      <a:pt x="1142" y="2122"/>
                    </a:lnTo>
                    <a:lnTo>
                      <a:pt x="1113" y="2037"/>
                    </a:lnTo>
                    <a:lnTo>
                      <a:pt x="1088" y="1953"/>
                    </a:lnTo>
                    <a:lnTo>
                      <a:pt x="1064" y="1871"/>
                    </a:lnTo>
                    <a:lnTo>
                      <a:pt x="1042" y="1791"/>
                    </a:lnTo>
                    <a:lnTo>
                      <a:pt x="1028" y="1735"/>
                    </a:lnTo>
                    <a:lnTo>
                      <a:pt x="1016" y="1683"/>
                    </a:lnTo>
                    <a:lnTo>
                      <a:pt x="1006" y="1637"/>
                    </a:lnTo>
                    <a:lnTo>
                      <a:pt x="996" y="1594"/>
                    </a:lnTo>
                    <a:lnTo>
                      <a:pt x="981" y="1518"/>
                    </a:lnTo>
                    <a:lnTo>
                      <a:pt x="969" y="1450"/>
                    </a:lnTo>
                    <a:lnTo>
                      <a:pt x="956" y="1389"/>
                    </a:lnTo>
                    <a:lnTo>
                      <a:pt x="942" y="1330"/>
                    </a:lnTo>
                    <a:lnTo>
                      <a:pt x="933" y="1300"/>
                    </a:lnTo>
                    <a:lnTo>
                      <a:pt x="923" y="1268"/>
                    </a:lnTo>
                    <a:lnTo>
                      <a:pt x="912" y="1234"/>
                    </a:lnTo>
                    <a:lnTo>
                      <a:pt x="899" y="1198"/>
                    </a:lnTo>
                    <a:lnTo>
                      <a:pt x="900" y="1088"/>
                    </a:lnTo>
                    <a:lnTo>
                      <a:pt x="900" y="981"/>
                    </a:lnTo>
                    <a:lnTo>
                      <a:pt x="898" y="931"/>
                    </a:lnTo>
                    <a:lnTo>
                      <a:pt x="896" y="883"/>
                    </a:lnTo>
                    <a:lnTo>
                      <a:pt x="893" y="837"/>
                    </a:lnTo>
                    <a:lnTo>
                      <a:pt x="889" y="794"/>
                    </a:lnTo>
                    <a:lnTo>
                      <a:pt x="885" y="754"/>
                    </a:lnTo>
                    <a:lnTo>
                      <a:pt x="879" y="718"/>
                    </a:lnTo>
                    <a:lnTo>
                      <a:pt x="872" y="685"/>
                    </a:lnTo>
                    <a:lnTo>
                      <a:pt x="864" y="656"/>
                    </a:lnTo>
                    <a:lnTo>
                      <a:pt x="859" y="644"/>
                    </a:lnTo>
                    <a:lnTo>
                      <a:pt x="854" y="633"/>
                    </a:lnTo>
                    <a:lnTo>
                      <a:pt x="848" y="622"/>
                    </a:lnTo>
                    <a:lnTo>
                      <a:pt x="844" y="613"/>
                    </a:lnTo>
                    <a:lnTo>
                      <a:pt x="838" y="606"/>
                    </a:lnTo>
                    <a:lnTo>
                      <a:pt x="831" y="599"/>
                    </a:lnTo>
                    <a:lnTo>
                      <a:pt x="825" y="594"/>
                    </a:lnTo>
                    <a:lnTo>
                      <a:pt x="818" y="591"/>
                    </a:lnTo>
                    <a:close/>
                  </a:path>
                </a:pathLst>
              </a:custGeom>
              <a:solidFill>
                <a:srgbClr val="969696"/>
              </a:solidFill>
              <a:ln w="9525">
                <a:noFill/>
                <a:round/>
                <a:headEnd/>
                <a:tailEnd/>
              </a:ln>
            </p:spPr>
            <p:txBody>
              <a:bodyPr/>
              <a:lstStyle/>
              <a:p>
                <a:endParaRPr lang="fr-FR"/>
              </a:p>
            </p:txBody>
          </p:sp>
          <p:sp>
            <p:nvSpPr>
              <p:cNvPr id="9310" name="Freeform 550"/>
              <p:cNvSpPr>
                <a:spLocks noChangeAspect="1"/>
              </p:cNvSpPr>
              <p:nvPr/>
            </p:nvSpPr>
            <p:spPr bwMode="auto">
              <a:xfrm>
                <a:off x="5033" y="2923"/>
                <a:ext cx="472" cy="846"/>
              </a:xfrm>
              <a:custGeom>
                <a:avLst/>
                <a:gdLst>
                  <a:gd name="T0" fmla="*/ 72 w 1890"/>
                  <a:gd name="T1" fmla="*/ 773 h 3387"/>
                  <a:gd name="T2" fmla="*/ 19 w 1890"/>
                  <a:gd name="T3" fmla="*/ 742 h 3387"/>
                  <a:gd name="T4" fmla="*/ 1 w 1890"/>
                  <a:gd name="T5" fmla="*/ 726 h 3387"/>
                  <a:gd name="T6" fmla="*/ 0 w 1890"/>
                  <a:gd name="T7" fmla="*/ 711 h 3387"/>
                  <a:gd name="T8" fmla="*/ 8 w 1890"/>
                  <a:gd name="T9" fmla="*/ 638 h 3387"/>
                  <a:gd name="T10" fmla="*/ 30 w 1890"/>
                  <a:gd name="T11" fmla="*/ 534 h 3387"/>
                  <a:gd name="T12" fmla="*/ 52 w 1890"/>
                  <a:gd name="T13" fmla="*/ 460 h 3387"/>
                  <a:gd name="T14" fmla="*/ 71 w 1890"/>
                  <a:gd name="T15" fmla="*/ 412 h 3387"/>
                  <a:gd name="T16" fmla="*/ 118 w 1890"/>
                  <a:gd name="T17" fmla="*/ 316 h 3387"/>
                  <a:gd name="T18" fmla="*/ 160 w 1890"/>
                  <a:gd name="T19" fmla="*/ 244 h 3387"/>
                  <a:gd name="T20" fmla="*/ 175 w 1890"/>
                  <a:gd name="T21" fmla="*/ 218 h 3387"/>
                  <a:gd name="T22" fmla="*/ 185 w 1890"/>
                  <a:gd name="T23" fmla="*/ 190 h 3387"/>
                  <a:gd name="T24" fmla="*/ 196 w 1890"/>
                  <a:gd name="T25" fmla="*/ 176 h 3387"/>
                  <a:gd name="T26" fmla="*/ 208 w 1890"/>
                  <a:gd name="T27" fmla="*/ 169 h 3387"/>
                  <a:gd name="T28" fmla="*/ 211 w 1890"/>
                  <a:gd name="T29" fmla="*/ 161 h 3387"/>
                  <a:gd name="T30" fmla="*/ 215 w 1890"/>
                  <a:gd name="T31" fmla="*/ 134 h 3387"/>
                  <a:gd name="T32" fmla="*/ 226 w 1890"/>
                  <a:gd name="T33" fmla="*/ 86 h 3387"/>
                  <a:gd name="T34" fmla="*/ 242 w 1890"/>
                  <a:gd name="T35" fmla="*/ 34 h 3387"/>
                  <a:gd name="T36" fmla="*/ 255 w 1890"/>
                  <a:gd name="T37" fmla="*/ 11 h 3387"/>
                  <a:gd name="T38" fmla="*/ 274 w 1890"/>
                  <a:gd name="T39" fmla="*/ 2 h 3387"/>
                  <a:gd name="T40" fmla="*/ 296 w 1890"/>
                  <a:gd name="T41" fmla="*/ 0 h 3387"/>
                  <a:gd name="T42" fmla="*/ 315 w 1890"/>
                  <a:gd name="T43" fmla="*/ 5 h 3387"/>
                  <a:gd name="T44" fmla="*/ 325 w 1890"/>
                  <a:gd name="T45" fmla="*/ 11 h 3387"/>
                  <a:gd name="T46" fmla="*/ 334 w 1890"/>
                  <a:gd name="T47" fmla="*/ 9 h 3387"/>
                  <a:gd name="T48" fmla="*/ 346 w 1890"/>
                  <a:gd name="T49" fmla="*/ 7 h 3387"/>
                  <a:gd name="T50" fmla="*/ 364 w 1890"/>
                  <a:gd name="T51" fmla="*/ 15 h 3387"/>
                  <a:gd name="T52" fmla="*/ 380 w 1890"/>
                  <a:gd name="T53" fmla="*/ 10 h 3387"/>
                  <a:gd name="T54" fmla="*/ 396 w 1890"/>
                  <a:gd name="T55" fmla="*/ 11 h 3387"/>
                  <a:gd name="T56" fmla="*/ 402 w 1890"/>
                  <a:gd name="T57" fmla="*/ 15 h 3387"/>
                  <a:gd name="T58" fmla="*/ 420 w 1890"/>
                  <a:gd name="T59" fmla="*/ 17 h 3387"/>
                  <a:gd name="T60" fmla="*/ 434 w 1890"/>
                  <a:gd name="T61" fmla="*/ 24 h 3387"/>
                  <a:gd name="T62" fmla="*/ 436 w 1890"/>
                  <a:gd name="T63" fmla="*/ 53 h 3387"/>
                  <a:gd name="T64" fmla="*/ 446 w 1890"/>
                  <a:gd name="T65" fmla="*/ 83 h 3387"/>
                  <a:gd name="T66" fmla="*/ 465 w 1890"/>
                  <a:gd name="T67" fmla="*/ 103 h 3387"/>
                  <a:gd name="T68" fmla="*/ 472 w 1890"/>
                  <a:gd name="T69" fmla="*/ 115 h 3387"/>
                  <a:gd name="T70" fmla="*/ 469 w 1890"/>
                  <a:gd name="T71" fmla="*/ 132 h 3387"/>
                  <a:gd name="T72" fmla="*/ 456 w 1890"/>
                  <a:gd name="T73" fmla="*/ 152 h 3387"/>
                  <a:gd name="T74" fmla="*/ 433 w 1890"/>
                  <a:gd name="T75" fmla="*/ 173 h 3387"/>
                  <a:gd name="T76" fmla="*/ 405 w 1890"/>
                  <a:gd name="T77" fmla="*/ 190 h 3387"/>
                  <a:gd name="T78" fmla="*/ 374 w 1890"/>
                  <a:gd name="T79" fmla="*/ 201 h 3387"/>
                  <a:gd name="T80" fmla="*/ 326 w 1890"/>
                  <a:gd name="T81" fmla="*/ 218 h 3387"/>
                  <a:gd name="T82" fmla="*/ 309 w 1890"/>
                  <a:gd name="T83" fmla="*/ 235 h 3387"/>
                  <a:gd name="T84" fmla="*/ 291 w 1890"/>
                  <a:gd name="T85" fmla="*/ 259 h 3387"/>
                  <a:gd name="T86" fmla="*/ 277 w 1890"/>
                  <a:gd name="T87" fmla="*/ 287 h 3387"/>
                  <a:gd name="T88" fmla="*/ 258 w 1890"/>
                  <a:gd name="T89" fmla="*/ 351 h 3387"/>
                  <a:gd name="T90" fmla="*/ 238 w 1890"/>
                  <a:gd name="T91" fmla="*/ 467 h 3387"/>
                  <a:gd name="T92" fmla="*/ 216 w 1890"/>
                  <a:gd name="T93" fmla="*/ 577 h 3387"/>
                  <a:gd name="T94" fmla="*/ 205 w 1890"/>
                  <a:gd name="T95" fmla="*/ 621 h 3387"/>
                  <a:gd name="T96" fmla="*/ 210 w 1890"/>
                  <a:gd name="T97" fmla="*/ 617 h 3387"/>
                  <a:gd name="T98" fmla="*/ 217 w 1890"/>
                  <a:gd name="T99" fmla="*/ 627 h 3387"/>
                  <a:gd name="T100" fmla="*/ 250 w 1890"/>
                  <a:gd name="T101" fmla="*/ 682 h 3387"/>
                  <a:gd name="T102" fmla="*/ 269 w 1890"/>
                  <a:gd name="T103" fmla="*/ 723 h 3387"/>
                  <a:gd name="T104" fmla="*/ 279 w 1890"/>
                  <a:gd name="T105" fmla="*/ 758 h 3387"/>
                  <a:gd name="T106" fmla="*/ 281 w 1890"/>
                  <a:gd name="T107" fmla="*/ 786 h 3387"/>
                  <a:gd name="T108" fmla="*/ 277 w 1890"/>
                  <a:gd name="T109" fmla="*/ 808 h 3387"/>
                  <a:gd name="T110" fmla="*/ 265 w 1890"/>
                  <a:gd name="T111" fmla="*/ 829 h 3387"/>
                  <a:gd name="T112" fmla="*/ 251 w 1890"/>
                  <a:gd name="T113" fmla="*/ 843 h 3387"/>
                  <a:gd name="T114" fmla="*/ 241 w 1890"/>
                  <a:gd name="T115" fmla="*/ 846 h 3387"/>
                  <a:gd name="T116" fmla="*/ 207 w 1890"/>
                  <a:gd name="T117" fmla="*/ 836 h 3387"/>
                  <a:gd name="T118" fmla="*/ 121 w 1890"/>
                  <a:gd name="T119" fmla="*/ 803 h 33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0"/>
                  <a:gd name="T181" fmla="*/ 0 h 3387"/>
                  <a:gd name="T182" fmla="*/ 1890 w 1890"/>
                  <a:gd name="T183" fmla="*/ 3387 h 33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0" h="3387">
                    <a:moveTo>
                      <a:pt x="418" y="3189"/>
                    </a:moveTo>
                    <a:lnTo>
                      <a:pt x="411" y="3157"/>
                    </a:lnTo>
                    <a:lnTo>
                      <a:pt x="394" y="3149"/>
                    </a:lnTo>
                    <a:lnTo>
                      <a:pt x="350" y="3127"/>
                    </a:lnTo>
                    <a:lnTo>
                      <a:pt x="288" y="3095"/>
                    </a:lnTo>
                    <a:lnTo>
                      <a:pt x="215" y="3056"/>
                    </a:lnTo>
                    <a:lnTo>
                      <a:pt x="177" y="3035"/>
                    </a:lnTo>
                    <a:lnTo>
                      <a:pt x="141" y="3012"/>
                    </a:lnTo>
                    <a:lnTo>
                      <a:pt x="107" y="2990"/>
                    </a:lnTo>
                    <a:lnTo>
                      <a:pt x="75" y="2969"/>
                    </a:lnTo>
                    <a:lnTo>
                      <a:pt x="48" y="2949"/>
                    </a:lnTo>
                    <a:lnTo>
                      <a:pt x="26" y="2931"/>
                    </a:lnTo>
                    <a:lnTo>
                      <a:pt x="18" y="2922"/>
                    </a:lnTo>
                    <a:lnTo>
                      <a:pt x="11" y="2913"/>
                    </a:lnTo>
                    <a:lnTo>
                      <a:pt x="6" y="2905"/>
                    </a:lnTo>
                    <a:lnTo>
                      <a:pt x="2" y="2898"/>
                    </a:lnTo>
                    <a:lnTo>
                      <a:pt x="1" y="2890"/>
                    </a:lnTo>
                    <a:lnTo>
                      <a:pt x="0" y="2878"/>
                    </a:lnTo>
                    <a:lnTo>
                      <a:pt x="0" y="2864"/>
                    </a:lnTo>
                    <a:lnTo>
                      <a:pt x="0" y="2847"/>
                    </a:lnTo>
                    <a:lnTo>
                      <a:pt x="2" y="2805"/>
                    </a:lnTo>
                    <a:lnTo>
                      <a:pt x="7" y="2752"/>
                    </a:lnTo>
                    <a:lnTo>
                      <a:pt x="14" y="2693"/>
                    </a:lnTo>
                    <a:lnTo>
                      <a:pt x="24" y="2627"/>
                    </a:lnTo>
                    <a:lnTo>
                      <a:pt x="34" y="2553"/>
                    </a:lnTo>
                    <a:lnTo>
                      <a:pt x="48" y="2475"/>
                    </a:lnTo>
                    <a:lnTo>
                      <a:pt x="63" y="2393"/>
                    </a:lnTo>
                    <a:lnTo>
                      <a:pt x="81" y="2308"/>
                    </a:lnTo>
                    <a:lnTo>
                      <a:pt x="100" y="2222"/>
                    </a:lnTo>
                    <a:lnTo>
                      <a:pt x="121" y="2136"/>
                    </a:lnTo>
                    <a:lnTo>
                      <a:pt x="143" y="2049"/>
                    </a:lnTo>
                    <a:lnTo>
                      <a:pt x="168" y="1964"/>
                    </a:lnTo>
                    <a:lnTo>
                      <a:pt x="180" y="1922"/>
                    </a:lnTo>
                    <a:lnTo>
                      <a:pt x="194" y="1883"/>
                    </a:lnTo>
                    <a:lnTo>
                      <a:pt x="207" y="1843"/>
                    </a:lnTo>
                    <a:lnTo>
                      <a:pt x="221" y="1804"/>
                    </a:lnTo>
                    <a:lnTo>
                      <a:pt x="235" y="1766"/>
                    </a:lnTo>
                    <a:lnTo>
                      <a:pt x="250" y="1728"/>
                    </a:lnTo>
                    <a:lnTo>
                      <a:pt x="266" y="1689"/>
                    </a:lnTo>
                    <a:lnTo>
                      <a:pt x="284" y="1649"/>
                    </a:lnTo>
                    <a:lnTo>
                      <a:pt x="319" y="1570"/>
                    </a:lnTo>
                    <a:lnTo>
                      <a:pt x="357" y="1492"/>
                    </a:lnTo>
                    <a:lnTo>
                      <a:pt x="395" y="1415"/>
                    </a:lnTo>
                    <a:lnTo>
                      <a:pt x="435" y="1339"/>
                    </a:lnTo>
                    <a:lnTo>
                      <a:pt x="474" y="1267"/>
                    </a:lnTo>
                    <a:lnTo>
                      <a:pt x="513" y="1198"/>
                    </a:lnTo>
                    <a:lnTo>
                      <a:pt x="549" y="1133"/>
                    </a:lnTo>
                    <a:lnTo>
                      <a:pt x="583" y="1075"/>
                    </a:lnTo>
                    <a:lnTo>
                      <a:pt x="614" y="1022"/>
                    </a:lnTo>
                    <a:lnTo>
                      <a:pt x="641" y="975"/>
                    </a:lnTo>
                    <a:lnTo>
                      <a:pt x="663" y="938"/>
                    </a:lnTo>
                    <a:lnTo>
                      <a:pt x="681" y="910"/>
                    </a:lnTo>
                    <a:lnTo>
                      <a:pt x="692" y="890"/>
                    </a:lnTo>
                    <a:lnTo>
                      <a:pt x="697" y="882"/>
                    </a:lnTo>
                    <a:lnTo>
                      <a:pt x="700" y="872"/>
                    </a:lnTo>
                    <a:lnTo>
                      <a:pt x="708" y="851"/>
                    </a:lnTo>
                    <a:lnTo>
                      <a:pt x="717" y="823"/>
                    </a:lnTo>
                    <a:lnTo>
                      <a:pt x="727" y="792"/>
                    </a:lnTo>
                    <a:lnTo>
                      <a:pt x="734" y="777"/>
                    </a:lnTo>
                    <a:lnTo>
                      <a:pt x="740" y="762"/>
                    </a:lnTo>
                    <a:lnTo>
                      <a:pt x="749" y="747"/>
                    </a:lnTo>
                    <a:lnTo>
                      <a:pt x="756" y="733"/>
                    </a:lnTo>
                    <a:lnTo>
                      <a:pt x="764" y="721"/>
                    </a:lnTo>
                    <a:lnTo>
                      <a:pt x="773" y="711"/>
                    </a:lnTo>
                    <a:lnTo>
                      <a:pt x="783" y="703"/>
                    </a:lnTo>
                    <a:lnTo>
                      <a:pt x="792" y="697"/>
                    </a:lnTo>
                    <a:lnTo>
                      <a:pt x="808" y="689"/>
                    </a:lnTo>
                    <a:lnTo>
                      <a:pt x="821" y="682"/>
                    </a:lnTo>
                    <a:lnTo>
                      <a:pt x="827" y="678"/>
                    </a:lnTo>
                    <a:lnTo>
                      <a:pt x="832" y="675"/>
                    </a:lnTo>
                    <a:lnTo>
                      <a:pt x="835" y="670"/>
                    </a:lnTo>
                    <a:lnTo>
                      <a:pt x="839" y="664"/>
                    </a:lnTo>
                    <a:lnTo>
                      <a:pt x="841" y="658"/>
                    </a:lnTo>
                    <a:lnTo>
                      <a:pt x="844" y="651"/>
                    </a:lnTo>
                    <a:lnTo>
                      <a:pt x="846" y="644"/>
                    </a:lnTo>
                    <a:lnTo>
                      <a:pt x="848" y="635"/>
                    </a:lnTo>
                    <a:lnTo>
                      <a:pt x="852" y="612"/>
                    </a:lnTo>
                    <a:lnTo>
                      <a:pt x="855" y="583"/>
                    </a:lnTo>
                    <a:lnTo>
                      <a:pt x="858" y="563"/>
                    </a:lnTo>
                    <a:lnTo>
                      <a:pt x="862" y="536"/>
                    </a:lnTo>
                    <a:lnTo>
                      <a:pt x="868" y="504"/>
                    </a:lnTo>
                    <a:lnTo>
                      <a:pt x="875" y="468"/>
                    </a:lnTo>
                    <a:lnTo>
                      <a:pt x="883" y="430"/>
                    </a:lnTo>
                    <a:lnTo>
                      <a:pt x="894" y="388"/>
                    </a:lnTo>
                    <a:lnTo>
                      <a:pt x="905" y="345"/>
                    </a:lnTo>
                    <a:lnTo>
                      <a:pt x="916" y="300"/>
                    </a:lnTo>
                    <a:lnTo>
                      <a:pt x="929" y="257"/>
                    </a:lnTo>
                    <a:lnTo>
                      <a:pt x="942" y="215"/>
                    </a:lnTo>
                    <a:lnTo>
                      <a:pt x="956" y="174"/>
                    </a:lnTo>
                    <a:lnTo>
                      <a:pt x="970" y="138"/>
                    </a:lnTo>
                    <a:lnTo>
                      <a:pt x="984" y="104"/>
                    </a:lnTo>
                    <a:lnTo>
                      <a:pt x="1000" y="76"/>
                    </a:lnTo>
                    <a:lnTo>
                      <a:pt x="1007" y="65"/>
                    </a:lnTo>
                    <a:lnTo>
                      <a:pt x="1015" y="54"/>
                    </a:lnTo>
                    <a:lnTo>
                      <a:pt x="1022" y="45"/>
                    </a:lnTo>
                    <a:lnTo>
                      <a:pt x="1029" y="38"/>
                    </a:lnTo>
                    <a:lnTo>
                      <a:pt x="1044" y="28"/>
                    </a:lnTo>
                    <a:lnTo>
                      <a:pt x="1061" y="18"/>
                    </a:lnTo>
                    <a:lnTo>
                      <a:pt x="1078" y="11"/>
                    </a:lnTo>
                    <a:lnTo>
                      <a:pt x="1096" y="7"/>
                    </a:lnTo>
                    <a:lnTo>
                      <a:pt x="1113" y="2"/>
                    </a:lnTo>
                    <a:lnTo>
                      <a:pt x="1132" y="0"/>
                    </a:lnTo>
                    <a:lnTo>
                      <a:pt x="1150" y="0"/>
                    </a:lnTo>
                    <a:lnTo>
                      <a:pt x="1169" y="0"/>
                    </a:lnTo>
                    <a:lnTo>
                      <a:pt x="1186" y="1"/>
                    </a:lnTo>
                    <a:lnTo>
                      <a:pt x="1203" y="3"/>
                    </a:lnTo>
                    <a:lnTo>
                      <a:pt x="1219" y="7"/>
                    </a:lnTo>
                    <a:lnTo>
                      <a:pt x="1234" y="11"/>
                    </a:lnTo>
                    <a:lnTo>
                      <a:pt x="1248" y="16"/>
                    </a:lnTo>
                    <a:lnTo>
                      <a:pt x="1260" y="21"/>
                    </a:lnTo>
                    <a:lnTo>
                      <a:pt x="1271" y="26"/>
                    </a:lnTo>
                    <a:lnTo>
                      <a:pt x="1280" y="33"/>
                    </a:lnTo>
                    <a:lnTo>
                      <a:pt x="1288" y="38"/>
                    </a:lnTo>
                    <a:lnTo>
                      <a:pt x="1295" y="41"/>
                    </a:lnTo>
                    <a:lnTo>
                      <a:pt x="1302" y="44"/>
                    </a:lnTo>
                    <a:lnTo>
                      <a:pt x="1309" y="44"/>
                    </a:lnTo>
                    <a:lnTo>
                      <a:pt x="1316" y="44"/>
                    </a:lnTo>
                    <a:lnTo>
                      <a:pt x="1323" y="43"/>
                    </a:lnTo>
                    <a:lnTo>
                      <a:pt x="1330" y="40"/>
                    </a:lnTo>
                    <a:lnTo>
                      <a:pt x="1337" y="38"/>
                    </a:lnTo>
                    <a:lnTo>
                      <a:pt x="1350" y="33"/>
                    </a:lnTo>
                    <a:lnTo>
                      <a:pt x="1364" y="30"/>
                    </a:lnTo>
                    <a:lnTo>
                      <a:pt x="1371" y="29"/>
                    </a:lnTo>
                    <a:lnTo>
                      <a:pt x="1380" y="29"/>
                    </a:lnTo>
                    <a:lnTo>
                      <a:pt x="1387" y="30"/>
                    </a:lnTo>
                    <a:lnTo>
                      <a:pt x="1395" y="32"/>
                    </a:lnTo>
                    <a:lnTo>
                      <a:pt x="1422" y="45"/>
                    </a:lnTo>
                    <a:lnTo>
                      <a:pt x="1442" y="55"/>
                    </a:lnTo>
                    <a:lnTo>
                      <a:pt x="1450" y="58"/>
                    </a:lnTo>
                    <a:lnTo>
                      <a:pt x="1458" y="59"/>
                    </a:lnTo>
                    <a:lnTo>
                      <a:pt x="1466" y="58"/>
                    </a:lnTo>
                    <a:lnTo>
                      <a:pt x="1477" y="54"/>
                    </a:lnTo>
                    <a:lnTo>
                      <a:pt x="1490" y="50"/>
                    </a:lnTo>
                    <a:lnTo>
                      <a:pt x="1505" y="46"/>
                    </a:lnTo>
                    <a:lnTo>
                      <a:pt x="1523" y="41"/>
                    </a:lnTo>
                    <a:lnTo>
                      <a:pt x="1540" y="39"/>
                    </a:lnTo>
                    <a:lnTo>
                      <a:pt x="1558" y="38"/>
                    </a:lnTo>
                    <a:lnTo>
                      <a:pt x="1574" y="39"/>
                    </a:lnTo>
                    <a:lnTo>
                      <a:pt x="1581" y="41"/>
                    </a:lnTo>
                    <a:lnTo>
                      <a:pt x="1587" y="44"/>
                    </a:lnTo>
                    <a:lnTo>
                      <a:pt x="1593" y="46"/>
                    </a:lnTo>
                    <a:lnTo>
                      <a:pt x="1598" y="50"/>
                    </a:lnTo>
                    <a:lnTo>
                      <a:pt x="1601" y="54"/>
                    </a:lnTo>
                    <a:lnTo>
                      <a:pt x="1606" y="58"/>
                    </a:lnTo>
                    <a:lnTo>
                      <a:pt x="1610" y="60"/>
                    </a:lnTo>
                    <a:lnTo>
                      <a:pt x="1614" y="62"/>
                    </a:lnTo>
                    <a:lnTo>
                      <a:pt x="1624" y="65"/>
                    </a:lnTo>
                    <a:lnTo>
                      <a:pt x="1634" y="66"/>
                    </a:lnTo>
                    <a:lnTo>
                      <a:pt x="1658" y="66"/>
                    </a:lnTo>
                    <a:lnTo>
                      <a:pt x="1682" y="67"/>
                    </a:lnTo>
                    <a:lnTo>
                      <a:pt x="1695" y="69"/>
                    </a:lnTo>
                    <a:lnTo>
                      <a:pt x="1708" y="74"/>
                    </a:lnTo>
                    <a:lnTo>
                      <a:pt x="1719" y="80"/>
                    </a:lnTo>
                    <a:lnTo>
                      <a:pt x="1729" y="88"/>
                    </a:lnTo>
                    <a:lnTo>
                      <a:pt x="1737" y="96"/>
                    </a:lnTo>
                    <a:lnTo>
                      <a:pt x="1743" y="106"/>
                    </a:lnTo>
                    <a:lnTo>
                      <a:pt x="1748" y="116"/>
                    </a:lnTo>
                    <a:lnTo>
                      <a:pt x="1750" y="127"/>
                    </a:lnTo>
                    <a:lnTo>
                      <a:pt x="1749" y="163"/>
                    </a:lnTo>
                    <a:lnTo>
                      <a:pt x="1746" y="213"/>
                    </a:lnTo>
                    <a:lnTo>
                      <a:pt x="1741" y="258"/>
                    </a:lnTo>
                    <a:lnTo>
                      <a:pt x="1739" y="278"/>
                    </a:lnTo>
                    <a:lnTo>
                      <a:pt x="1748" y="289"/>
                    </a:lnTo>
                    <a:lnTo>
                      <a:pt x="1772" y="317"/>
                    </a:lnTo>
                    <a:lnTo>
                      <a:pt x="1787" y="334"/>
                    </a:lnTo>
                    <a:lnTo>
                      <a:pt x="1804" y="354"/>
                    </a:lnTo>
                    <a:lnTo>
                      <a:pt x="1824" y="374"/>
                    </a:lnTo>
                    <a:lnTo>
                      <a:pt x="1844" y="392"/>
                    </a:lnTo>
                    <a:lnTo>
                      <a:pt x="1854" y="402"/>
                    </a:lnTo>
                    <a:lnTo>
                      <a:pt x="1862" y="411"/>
                    </a:lnTo>
                    <a:lnTo>
                      <a:pt x="1870" y="422"/>
                    </a:lnTo>
                    <a:lnTo>
                      <a:pt x="1876" y="431"/>
                    </a:lnTo>
                    <a:lnTo>
                      <a:pt x="1882" y="441"/>
                    </a:lnTo>
                    <a:lnTo>
                      <a:pt x="1885" y="452"/>
                    </a:lnTo>
                    <a:lnTo>
                      <a:pt x="1889" y="462"/>
                    </a:lnTo>
                    <a:lnTo>
                      <a:pt x="1890" y="474"/>
                    </a:lnTo>
                    <a:lnTo>
                      <a:pt x="1890" y="486"/>
                    </a:lnTo>
                    <a:lnTo>
                      <a:pt x="1888" y="499"/>
                    </a:lnTo>
                    <a:lnTo>
                      <a:pt x="1884" y="513"/>
                    </a:lnTo>
                    <a:lnTo>
                      <a:pt x="1879" y="527"/>
                    </a:lnTo>
                    <a:lnTo>
                      <a:pt x="1872" y="541"/>
                    </a:lnTo>
                    <a:lnTo>
                      <a:pt x="1864" y="557"/>
                    </a:lnTo>
                    <a:lnTo>
                      <a:pt x="1852" y="573"/>
                    </a:lnTo>
                    <a:lnTo>
                      <a:pt x="1840" y="592"/>
                    </a:lnTo>
                    <a:lnTo>
                      <a:pt x="1825" y="609"/>
                    </a:lnTo>
                    <a:lnTo>
                      <a:pt x="1809" y="627"/>
                    </a:lnTo>
                    <a:lnTo>
                      <a:pt x="1793" y="644"/>
                    </a:lnTo>
                    <a:lnTo>
                      <a:pt x="1774" y="662"/>
                    </a:lnTo>
                    <a:lnTo>
                      <a:pt x="1754" y="678"/>
                    </a:lnTo>
                    <a:lnTo>
                      <a:pt x="1734" y="694"/>
                    </a:lnTo>
                    <a:lnTo>
                      <a:pt x="1713" y="710"/>
                    </a:lnTo>
                    <a:lnTo>
                      <a:pt x="1692" y="724"/>
                    </a:lnTo>
                    <a:lnTo>
                      <a:pt x="1668" y="738"/>
                    </a:lnTo>
                    <a:lnTo>
                      <a:pt x="1646" y="750"/>
                    </a:lnTo>
                    <a:lnTo>
                      <a:pt x="1621" y="762"/>
                    </a:lnTo>
                    <a:lnTo>
                      <a:pt x="1598" y="774"/>
                    </a:lnTo>
                    <a:lnTo>
                      <a:pt x="1573" y="783"/>
                    </a:lnTo>
                    <a:lnTo>
                      <a:pt x="1549" y="792"/>
                    </a:lnTo>
                    <a:lnTo>
                      <a:pt x="1524" y="801"/>
                    </a:lnTo>
                    <a:lnTo>
                      <a:pt x="1499" y="806"/>
                    </a:lnTo>
                    <a:lnTo>
                      <a:pt x="1452" y="819"/>
                    </a:lnTo>
                    <a:lnTo>
                      <a:pt x="1408" y="833"/>
                    </a:lnTo>
                    <a:lnTo>
                      <a:pt x="1369" y="847"/>
                    </a:lnTo>
                    <a:lnTo>
                      <a:pt x="1335" y="861"/>
                    </a:lnTo>
                    <a:lnTo>
                      <a:pt x="1307" y="873"/>
                    </a:lnTo>
                    <a:lnTo>
                      <a:pt x="1286" y="883"/>
                    </a:lnTo>
                    <a:lnTo>
                      <a:pt x="1273" y="889"/>
                    </a:lnTo>
                    <a:lnTo>
                      <a:pt x="1268" y="892"/>
                    </a:lnTo>
                    <a:lnTo>
                      <a:pt x="1260" y="906"/>
                    </a:lnTo>
                    <a:lnTo>
                      <a:pt x="1238" y="940"/>
                    </a:lnTo>
                    <a:lnTo>
                      <a:pt x="1224" y="961"/>
                    </a:lnTo>
                    <a:lnTo>
                      <a:pt x="1207" y="985"/>
                    </a:lnTo>
                    <a:lnTo>
                      <a:pt x="1191" y="1006"/>
                    </a:lnTo>
                    <a:lnTo>
                      <a:pt x="1174" y="1026"/>
                    </a:lnTo>
                    <a:lnTo>
                      <a:pt x="1166" y="1036"/>
                    </a:lnTo>
                    <a:lnTo>
                      <a:pt x="1158" y="1048"/>
                    </a:lnTo>
                    <a:lnTo>
                      <a:pt x="1150" y="1062"/>
                    </a:lnTo>
                    <a:lnTo>
                      <a:pt x="1142" y="1077"/>
                    </a:lnTo>
                    <a:lnTo>
                      <a:pt x="1125" y="1111"/>
                    </a:lnTo>
                    <a:lnTo>
                      <a:pt x="1109" y="1149"/>
                    </a:lnTo>
                    <a:lnTo>
                      <a:pt x="1092" y="1192"/>
                    </a:lnTo>
                    <a:lnTo>
                      <a:pt x="1077" y="1240"/>
                    </a:lnTo>
                    <a:lnTo>
                      <a:pt x="1062" y="1290"/>
                    </a:lnTo>
                    <a:lnTo>
                      <a:pt x="1048" y="1343"/>
                    </a:lnTo>
                    <a:lnTo>
                      <a:pt x="1034" y="1405"/>
                    </a:lnTo>
                    <a:lnTo>
                      <a:pt x="1018" y="1482"/>
                    </a:lnTo>
                    <a:lnTo>
                      <a:pt x="1003" y="1569"/>
                    </a:lnTo>
                    <a:lnTo>
                      <a:pt x="987" y="1665"/>
                    </a:lnTo>
                    <a:lnTo>
                      <a:pt x="969" y="1766"/>
                    </a:lnTo>
                    <a:lnTo>
                      <a:pt x="952" y="1869"/>
                    </a:lnTo>
                    <a:lnTo>
                      <a:pt x="934" y="1970"/>
                    </a:lnTo>
                    <a:lnTo>
                      <a:pt x="916" y="2067"/>
                    </a:lnTo>
                    <a:lnTo>
                      <a:pt x="899" y="2155"/>
                    </a:lnTo>
                    <a:lnTo>
                      <a:pt x="882" y="2237"/>
                    </a:lnTo>
                    <a:lnTo>
                      <a:pt x="866" y="2309"/>
                    </a:lnTo>
                    <a:lnTo>
                      <a:pt x="852" y="2370"/>
                    </a:lnTo>
                    <a:lnTo>
                      <a:pt x="839" y="2419"/>
                    </a:lnTo>
                    <a:lnTo>
                      <a:pt x="830" y="2456"/>
                    </a:lnTo>
                    <a:lnTo>
                      <a:pt x="824" y="2478"/>
                    </a:lnTo>
                    <a:lnTo>
                      <a:pt x="821" y="2487"/>
                    </a:lnTo>
                    <a:lnTo>
                      <a:pt x="822" y="2485"/>
                    </a:lnTo>
                    <a:lnTo>
                      <a:pt x="826" y="2481"/>
                    </a:lnTo>
                    <a:lnTo>
                      <a:pt x="830" y="2477"/>
                    </a:lnTo>
                    <a:lnTo>
                      <a:pt x="834" y="2474"/>
                    </a:lnTo>
                    <a:lnTo>
                      <a:pt x="841" y="2470"/>
                    </a:lnTo>
                    <a:lnTo>
                      <a:pt x="849" y="2467"/>
                    </a:lnTo>
                    <a:lnTo>
                      <a:pt x="847" y="2475"/>
                    </a:lnTo>
                    <a:lnTo>
                      <a:pt x="849" y="2480"/>
                    </a:lnTo>
                    <a:lnTo>
                      <a:pt x="856" y="2490"/>
                    </a:lnTo>
                    <a:lnTo>
                      <a:pt x="868" y="2509"/>
                    </a:lnTo>
                    <a:lnTo>
                      <a:pt x="886" y="2537"/>
                    </a:lnTo>
                    <a:lnTo>
                      <a:pt x="907" y="2572"/>
                    </a:lnTo>
                    <a:lnTo>
                      <a:pt x="934" y="2616"/>
                    </a:lnTo>
                    <a:lnTo>
                      <a:pt x="966" y="2670"/>
                    </a:lnTo>
                    <a:lnTo>
                      <a:pt x="1002" y="2731"/>
                    </a:lnTo>
                    <a:lnTo>
                      <a:pt x="1021" y="2765"/>
                    </a:lnTo>
                    <a:lnTo>
                      <a:pt x="1038" y="2798"/>
                    </a:lnTo>
                    <a:lnTo>
                      <a:pt x="1054" y="2831"/>
                    </a:lnTo>
                    <a:lnTo>
                      <a:pt x="1068" y="2862"/>
                    </a:lnTo>
                    <a:lnTo>
                      <a:pt x="1079" y="2894"/>
                    </a:lnTo>
                    <a:lnTo>
                      <a:pt x="1090" y="2924"/>
                    </a:lnTo>
                    <a:lnTo>
                      <a:pt x="1099" y="2953"/>
                    </a:lnTo>
                    <a:lnTo>
                      <a:pt x="1108" y="2981"/>
                    </a:lnTo>
                    <a:lnTo>
                      <a:pt x="1113" y="3009"/>
                    </a:lnTo>
                    <a:lnTo>
                      <a:pt x="1119" y="3035"/>
                    </a:lnTo>
                    <a:lnTo>
                      <a:pt x="1123" y="3060"/>
                    </a:lnTo>
                    <a:lnTo>
                      <a:pt x="1126" y="3084"/>
                    </a:lnTo>
                    <a:lnTo>
                      <a:pt x="1127" y="3106"/>
                    </a:lnTo>
                    <a:lnTo>
                      <a:pt x="1129" y="3127"/>
                    </a:lnTo>
                    <a:lnTo>
                      <a:pt x="1127" y="3145"/>
                    </a:lnTo>
                    <a:lnTo>
                      <a:pt x="1126" y="3163"/>
                    </a:lnTo>
                    <a:lnTo>
                      <a:pt x="1124" y="3180"/>
                    </a:lnTo>
                    <a:lnTo>
                      <a:pt x="1119" y="3198"/>
                    </a:lnTo>
                    <a:lnTo>
                      <a:pt x="1115" y="3215"/>
                    </a:lnTo>
                    <a:lnTo>
                      <a:pt x="1108" y="3233"/>
                    </a:lnTo>
                    <a:lnTo>
                      <a:pt x="1100" y="3250"/>
                    </a:lnTo>
                    <a:lnTo>
                      <a:pt x="1091" y="3268"/>
                    </a:lnTo>
                    <a:lnTo>
                      <a:pt x="1082" y="3285"/>
                    </a:lnTo>
                    <a:lnTo>
                      <a:pt x="1072" y="3302"/>
                    </a:lnTo>
                    <a:lnTo>
                      <a:pt x="1062" y="3317"/>
                    </a:lnTo>
                    <a:lnTo>
                      <a:pt x="1051" y="3331"/>
                    </a:lnTo>
                    <a:lnTo>
                      <a:pt x="1039" y="3345"/>
                    </a:lnTo>
                    <a:lnTo>
                      <a:pt x="1028" y="3356"/>
                    </a:lnTo>
                    <a:lnTo>
                      <a:pt x="1017" y="3367"/>
                    </a:lnTo>
                    <a:lnTo>
                      <a:pt x="1005" y="3375"/>
                    </a:lnTo>
                    <a:lnTo>
                      <a:pt x="995" y="3382"/>
                    </a:lnTo>
                    <a:lnTo>
                      <a:pt x="984" y="3387"/>
                    </a:lnTo>
                    <a:lnTo>
                      <a:pt x="980" y="3387"/>
                    </a:lnTo>
                    <a:lnTo>
                      <a:pt x="973" y="3387"/>
                    </a:lnTo>
                    <a:lnTo>
                      <a:pt x="964" y="3386"/>
                    </a:lnTo>
                    <a:lnTo>
                      <a:pt x="954" y="3384"/>
                    </a:lnTo>
                    <a:lnTo>
                      <a:pt x="929" y="3379"/>
                    </a:lnTo>
                    <a:lnTo>
                      <a:pt x="900" y="3370"/>
                    </a:lnTo>
                    <a:lnTo>
                      <a:pt x="866" y="3359"/>
                    </a:lnTo>
                    <a:lnTo>
                      <a:pt x="827" y="3346"/>
                    </a:lnTo>
                    <a:lnTo>
                      <a:pt x="787" y="3332"/>
                    </a:lnTo>
                    <a:lnTo>
                      <a:pt x="744" y="3317"/>
                    </a:lnTo>
                    <a:lnTo>
                      <a:pt x="655" y="3283"/>
                    </a:lnTo>
                    <a:lnTo>
                      <a:pt x="567" y="3248"/>
                    </a:lnTo>
                    <a:lnTo>
                      <a:pt x="486" y="3215"/>
                    </a:lnTo>
                    <a:lnTo>
                      <a:pt x="418" y="3189"/>
                    </a:lnTo>
                    <a:close/>
                  </a:path>
                </a:pathLst>
              </a:custGeom>
              <a:solidFill>
                <a:srgbClr val="969696"/>
              </a:solidFill>
              <a:ln w="9525">
                <a:noFill/>
                <a:round/>
                <a:headEnd/>
                <a:tailEnd/>
              </a:ln>
            </p:spPr>
            <p:txBody>
              <a:bodyPr/>
              <a:lstStyle/>
              <a:p>
                <a:endParaRPr lang="fr-FR"/>
              </a:p>
            </p:txBody>
          </p:sp>
          <p:sp>
            <p:nvSpPr>
              <p:cNvPr id="9311" name="Freeform 551"/>
              <p:cNvSpPr>
                <a:spLocks noChangeAspect="1"/>
              </p:cNvSpPr>
              <p:nvPr/>
            </p:nvSpPr>
            <p:spPr bwMode="auto">
              <a:xfrm>
                <a:off x="5331" y="2967"/>
                <a:ext cx="170" cy="119"/>
              </a:xfrm>
              <a:custGeom>
                <a:avLst/>
                <a:gdLst>
                  <a:gd name="T0" fmla="*/ 132 w 680"/>
                  <a:gd name="T1" fmla="*/ 23 h 474"/>
                  <a:gd name="T2" fmla="*/ 126 w 680"/>
                  <a:gd name="T3" fmla="*/ 41 h 474"/>
                  <a:gd name="T4" fmla="*/ 126 w 680"/>
                  <a:gd name="T5" fmla="*/ 46 h 474"/>
                  <a:gd name="T6" fmla="*/ 130 w 680"/>
                  <a:gd name="T7" fmla="*/ 53 h 474"/>
                  <a:gd name="T8" fmla="*/ 137 w 680"/>
                  <a:gd name="T9" fmla="*/ 63 h 474"/>
                  <a:gd name="T10" fmla="*/ 145 w 680"/>
                  <a:gd name="T11" fmla="*/ 71 h 474"/>
                  <a:gd name="T12" fmla="*/ 157 w 680"/>
                  <a:gd name="T13" fmla="*/ 78 h 474"/>
                  <a:gd name="T14" fmla="*/ 165 w 680"/>
                  <a:gd name="T15" fmla="*/ 83 h 474"/>
                  <a:gd name="T16" fmla="*/ 170 w 680"/>
                  <a:gd name="T17" fmla="*/ 84 h 474"/>
                  <a:gd name="T18" fmla="*/ 170 w 680"/>
                  <a:gd name="T19" fmla="*/ 85 h 474"/>
                  <a:gd name="T20" fmla="*/ 166 w 680"/>
                  <a:gd name="T21" fmla="*/ 95 h 474"/>
                  <a:gd name="T22" fmla="*/ 149 w 680"/>
                  <a:gd name="T23" fmla="*/ 119 h 474"/>
                  <a:gd name="T24" fmla="*/ 145 w 680"/>
                  <a:gd name="T25" fmla="*/ 118 h 474"/>
                  <a:gd name="T26" fmla="*/ 132 w 680"/>
                  <a:gd name="T27" fmla="*/ 110 h 474"/>
                  <a:gd name="T28" fmla="*/ 111 w 680"/>
                  <a:gd name="T29" fmla="*/ 95 h 474"/>
                  <a:gd name="T30" fmla="*/ 101 w 680"/>
                  <a:gd name="T31" fmla="*/ 85 h 474"/>
                  <a:gd name="T32" fmla="*/ 90 w 680"/>
                  <a:gd name="T33" fmla="*/ 82 h 474"/>
                  <a:gd name="T34" fmla="*/ 78 w 680"/>
                  <a:gd name="T35" fmla="*/ 80 h 474"/>
                  <a:gd name="T36" fmla="*/ 52 w 680"/>
                  <a:gd name="T37" fmla="*/ 80 h 474"/>
                  <a:gd name="T38" fmla="*/ 38 w 680"/>
                  <a:gd name="T39" fmla="*/ 79 h 474"/>
                  <a:gd name="T40" fmla="*/ 27 w 680"/>
                  <a:gd name="T41" fmla="*/ 75 h 474"/>
                  <a:gd name="T42" fmla="*/ 16 w 680"/>
                  <a:gd name="T43" fmla="*/ 68 h 474"/>
                  <a:gd name="T44" fmla="*/ 6 w 680"/>
                  <a:gd name="T45" fmla="*/ 60 h 474"/>
                  <a:gd name="T46" fmla="*/ 1 w 680"/>
                  <a:gd name="T47" fmla="*/ 51 h 474"/>
                  <a:gd name="T48" fmla="*/ 0 w 680"/>
                  <a:gd name="T49" fmla="*/ 47 h 474"/>
                  <a:gd name="T50" fmla="*/ 1 w 680"/>
                  <a:gd name="T51" fmla="*/ 40 h 474"/>
                  <a:gd name="T52" fmla="*/ 6 w 680"/>
                  <a:gd name="T53" fmla="*/ 32 h 474"/>
                  <a:gd name="T54" fmla="*/ 11 w 680"/>
                  <a:gd name="T55" fmla="*/ 25 h 474"/>
                  <a:gd name="T56" fmla="*/ 21 w 680"/>
                  <a:gd name="T57" fmla="*/ 16 h 474"/>
                  <a:gd name="T58" fmla="*/ 24 w 680"/>
                  <a:gd name="T59" fmla="*/ 14 h 474"/>
                  <a:gd name="T60" fmla="*/ 31 w 680"/>
                  <a:gd name="T61" fmla="*/ 18 h 474"/>
                  <a:gd name="T62" fmla="*/ 40 w 680"/>
                  <a:gd name="T63" fmla="*/ 19 h 474"/>
                  <a:gd name="T64" fmla="*/ 45 w 680"/>
                  <a:gd name="T65" fmla="*/ 18 h 474"/>
                  <a:gd name="T66" fmla="*/ 50 w 680"/>
                  <a:gd name="T67" fmla="*/ 14 h 474"/>
                  <a:gd name="T68" fmla="*/ 55 w 680"/>
                  <a:gd name="T69" fmla="*/ 11 h 474"/>
                  <a:gd name="T70" fmla="*/ 67 w 680"/>
                  <a:gd name="T71" fmla="*/ 12 h 474"/>
                  <a:gd name="T72" fmla="*/ 73 w 680"/>
                  <a:gd name="T73" fmla="*/ 11 h 474"/>
                  <a:gd name="T74" fmla="*/ 77 w 680"/>
                  <a:gd name="T75" fmla="*/ 9 h 474"/>
                  <a:gd name="T76" fmla="*/ 80 w 680"/>
                  <a:gd name="T77" fmla="*/ 6 h 474"/>
                  <a:gd name="T78" fmla="*/ 85 w 680"/>
                  <a:gd name="T79" fmla="*/ 6 h 474"/>
                  <a:gd name="T80" fmla="*/ 91 w 680"/>
                  <a:gd name="T81" fmla="*/ 7 h 474"/>
                  <a:gd name="T82" fmla="*/ 96 w 680"/>
                  <a:gd name="T83" fmla="*/ 6 h 474"/>
                  <a:gd name="T84" fmla="*/ 108 w 680"/>
                  <a:gd name="T85" fmla="*/ 1 h 474"/>
                  <a:gd name="T86" fmla="*/ 108 w 680"/>
                  <a:gd name="T87" fmla="*/ 7 h 474"/>
                  <a:gd name="T88" fmla="*/ 107 w 680"/>
                  <a:gd name="T89" fmla="*/ 26 h 474"/>
                  <a:gd name="T90" fmla="*/ 108 w 680"/>
                  <a:gd name="T91" fmla="*/ 36 h 474"/>
                  <a:gd name="T92" fmla="*/ 110 w 680"/>
                  <a:gd name="T93" fmla="*/ 41 h 474"/>
                  <a:gd name="T94" fmla="*/ 112 w 680"/>
                  <a:gd name="T95" fmla="*/ 42 h 474"/>
                  <a:gd name="T96" fmla="*/ 121 w 680"/>
                  <a:gd name="T97" fmla="*/ 39 h 474"/>
                  <a:gd name="T98" fmla="*/ 125 w 680"/>
                  <a:gd name="T99" fmla="*/ 36 h 4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80"/>
                  <a:gd name="T151" fmla="*/ 0 h 474"/>
                  <a:gd name="T152" fmla="*/ 680 w 680"/>
                  <a:gd name="T153" fmla="*/ 474 h 4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80" h="474">
                    <a:moveTo>
                      <a:pt x="501" y="145"/>
                    </a:moveTo>
                    <a:lnTo>
                      <a:pt x="531" y="80"/>
                    </a:lnTo>
                    <a:lnTo>
                      <a:pt x="528" y="90"/>
                    </a:lnTo>
                    <a:lnTo>
                      <a:pt x="520" y="110"/>
                    </a:lnTo>
                    <a:lnTo>
                      <a:pt x="512" y="136"/>
                    </a:lnTo>
                    <a:lnTo>
                      <a:pt x="504" y="162"/>
                    </a:lnTo>
                    <a:lnTo>
                      <a:pt x="502" y="168"/>
                    </a:lnTo>
                    <a:lnTo>
                      <a:pt x="502" y="175"/>
                    </a:lnTo>
                    <a:lnTo>
                      <a:pt x="505" y="183"/>
                    </a:lnTo>
                    <a:lnTo>
                      <a:pt x="508" y="192"/>
                    </a:lnTo>
                    <a:lnTo>
                      <a:pt x="512" y="200"/>
                    </a:lnTo>
                    <a:lnTo>
                      <a:pt x="518" y="211"/>
                    </a:lnTo>
                    <a:lnTo>
                      <a:pt x="524" y="220"/>
                    </a:lnTo>
                    <a:lnTo>
                      <a:pt x="531" y="230"/>
                    </a:lnTo>
                    <a:lnTo>
                      <a:pt x="546" y="249"/>
                    </a:lnTo>
                    <a:lnTo>
                      <a:pt x="563" y="267"/>
                    </a:lnTo>
                    <a:lnTo>
                      <a:pt x="572" y="275"/>
                    </a:lnTo>
                    <a:lnTo>
                      <a:pt x="581" y="282"/>
                    </a:lnTo>
                    <a:lnTo>
                      <a:pt x="589" y="288"/>
                    </a:lnTo>
                    <a:lnTo>
                      <a:pt x="597" y="294"/>
                    </a:lnTo>
                    <a:lnTo>
                      <a:pt x="626" y="310"/>
                    </a:lnTo>
                    <a:lnTo>
                      <a:pt x="646" y="322"/>
                    </a:lnTo>
                    <a:lnTo>
                      <a:pt x="654" y="326"/>
                    </a:lnTo>
                    <a:lnTo>
                      <a:pt x="661" y="330"/>
                    </a:lnTo>
                    <a:lnTo>
                      <a:pt x="668" y="332"/>
                    </a:lnTo>
                    <a:lnTo>
                      <a:pt x="676" y="333"/>
                    </a:lnTo>
                    <a:lnTo>
                      <a:pt x="678" y="333"/>
                    </a:lnTo>
                    <a:lnTo>
                      <a:pt x="680" y="335"/>
                    </a:lnTo>
                    <a:lnTo>
                      <a:pt x="680" y="337"/>
                    </a:lnTo>
                    <a:lnTo>
                      <a:pt x="680" y="339"/>
                    </a:lnTo>
                    <a:lnTo>
                      <a:pt x="678" y="346"/>
                    </a:lnTo>
                    <a:lnTo>
                      <a:pt x="674" y="354"/>
                    </a:lnTo>
                    <a:lnTo>
                      <a:pt x="663" y="377"/>
                    </a:lnTo>
                    <a:lnTo>
                      <a:pt x="647" y="401"/>
                    </a:lnTo>
                    <a:lnTo>
                      <a:pt x="615" y="449"/>
                    </a:lnTo>
                    <a:lnTo>
                      <a:pt x="595" y="474"/>
                    </a:lnTo>
                    <a:lnTo>
                      <a:pt x="593" y="474"/>
                    </a:lnTo>
                    <a:lnTo>
                      <a:pt x="587" y="473"/>
                    </a:lnTo>
                    <a:lnTo>
                      <a:pt x="581" y="471"/>
                    </a:lnTo>
                    <a:lnTo>
                      <a:pt x="572" y="466"/>
                    </a:lnTo>
                    <a:lnTo>
                      <a:pt x="551" y="453"/>
                    </a:lnTo>
                    <a:lnTo>
                      <a:pt x="526" y="437"/>
                    </a:lnTo>
                    <a:lnTo>
                      <a:pt x="499" y="417"/>
                    </a:lnTo>
                    <a:lnTo>
                      <a:pt x="472" y="396"/>
                    </a:lnTo>
                    <a:lnTo>
                      <a:pt x="446" y="377"/>
                    </a:lnTo>
                    <a:lnTo>
                      <a:pt x="426" y="357"/>
                    </a:lnTo>
                    <a:lnTo>
                      <a:pt x="416" y="347"/>
                    </a:lnTo>
                    <a:lnTo>
                      <a:pt x="404" y="340"/>
                    </a:lnTo>
                    <a:lnTo>
                      <a:pt x="391" y="335"/>
                    </a:lnTo>
                    <a:lnTo>
                      <a:pt x="377" y="330"/>
                    </a:lnTo>
                    <a:lnTo>
                      <a:pt x="362" y="326"/>
                    </a:lnTo>
                    <a:lnTo>
                      <a:pt x="345" y="323"/>
                    </a:lnTo>
                    <a:lnTo>
                      <a:pt x="329" y="321"/>
                    </a:lnTo>
                    <a:lnTo>
                      <a:pt x="312" y="319"/>
                    </a:lnTo>
                    <a:lnTo>
                      <a:pt x="277" y="318"/>
                    </a:lnTo>
                    <a:lnTo>
                      <a:pt x="243" y="318"/>
                    </a:lnTo>
                    <a:lnTo>
                      <a:pt x="210" y="319"/>
                    </a:lnTo>
                    <a:lnTo>
                      <a:pt x="181" y="319"/>
                    </a:lnTo>
                    <a:lnTo>
                      <a:pt x="167" y="319"/>
                    </a:lnTo>
                    <a:lnTo>
                      <a:pt x="153" y="316"/>
                    </a:lnTo>
                    <a:lnTo>
                      <a:pt x="138" y="312"/>
                    </a:lnTo>
                    <a:lnTo>
                      <a:pt x="122" y="307"/>
                    </a:lnTo>
                    <a:lnTo>
                      <a:pt x="107" y="300"/>
                    </a:lnTo>
                    <a:lnTo>
                      <a:pt x="92" y="290"/>
                    </a:lnTo>
                    <a:lnTo>
                      <a:pt x="77" y="281"/>
                    </a:lnTo>
                    <a:lnTo>
                      <a:pt x="63" y="270"/>
                    </a:lnTo>
                    <a:lnTo>
                      <a:pt x="48" y="260"/>
                    </a:lnTo>
                    <a:lnTo>
                      <a:pt x="37" y="249"/>
                    </a:lnTo>
                    <a:lnTo>
                      <a:pt x="26" y="238"/>
                    </a:lnTo>
                    <a:lnTo>
                      <a:pt x="17" y="226"/>
                    </a:lnTo>
                    <a:lnTo>
                      <a:pt x="10" y="214"/>
                    </a:lnTo>
                    <a:lnTo>
                      <a:pt x="4" y="203"/>
                    </a:lnTo>
                    <a:lnTo>
                      <a:pt x="3" y="197"/>
                    </a:lnTo>
                    <a:lnTo>
                      <a:pt x="2" y="192"/>
                    </a:lnTo>
                    <a:lnTo>
                      <a:pt x="0" y="186"/>
                    </a:lnTo>
                    <a:lnTo>
                      <a:pt x="0" y="182"/>
                    </a:lnTo>
                    <a:lnTo>
                      <a:pt x="3" y="171"/>
                    </a:lnTo>
                    <a:lnTo>
                      <a:pt x="6" y="161"/>
                    </a:lnTo>
                    <a:lnTo>
                      <a:pt x="11" y="150"/>
                    </a:lnTo>
                    <a:lnTo>
                      <a:pt x="17" y="140"/>
                    </a:lnTo>
                    <a:lnTo>
                      <a:pt x="23" y="129"/>
                    </a:lnTo>
                    <a:lnTo>
                      <a:pt x="31" y="118"/>
                    </a:lnTo>
                    <a:lnTo>
                      <a:pt x="38" y="108"/>
                    </a:lnTo>
                    <a:lnTo>
                      <a:pt x="46" y="98"/>
                    </a:lnTo>
                    <a:lnTo>
                      <a:pt x="63" y="80"/>
                    </a:lnTo>
                    <a:lnTo>
                      <a:pt x="78" y="68"/>
                    </a:lnTo>
                    <a:lnTo>
                      <a:pt x="84" y="62"/>
                    </a:lnTo>
                    <a:lnTo>
                      <a:pt x="89" y="58"/>
                    </a:lnTo>
                    <a:lnTo>
                      <a:pt x="94" y="56"/>
                    </a:lnTo>
                    <a:lnTo>
                      <a:pt x="98" y="56"/>
                    </a:lnTo>
                    <a:lnTo>
                      <a:pt x="107" y="59"/>
                    </a:lnTo>
                    <a:lnTo>
                      <a:pt x="119" y="66"/>
                    </a:lnTo>
                    <a:lnTo>
                      <a:pt x="126" y="70"/>
                    </a:lnTo>
                    <a:lnTo>
                      <a:pt x="135" y="73"/>
                    </a:lnTo>
                    <a:lnTo>
                      <a:pt x="147" y="76"/>
                    </a:lnTo>
                    <a:lnTo>
                      <a:pt x="161" y="76"/>
                    </a:lnTo>
                    <a:lnTo>
                      <a:pt x="168" y="76"/>
                    </a:lnTo>
                    <a:lnTo>
                      <a:pt x="175" y="75"/>
                    </a:lnTo>
                    <a:lnTo>
                      <a:pt x="181" y="72"/>
                    </a:lnTo>
                    <a:lnTo>
                      <a:pt x="186" y="70"/>
                    </a:lnTo>
                    <a:lnTo>
                      <a:pt x="195" y="64"/>
                    </a:lnTo>
                    <a:lnTo>
                      <a:pt x="201" y="57"/>
                    </a:lnTo>
                    <a:lnTo>
                      <a:pt x="208" y="45"/>
                    </a:lnTo>
                    <a:lnTo>
                      <a:pt x="210" y="40"/>
                    </a:lnTo>
                    <a:lnTo>
                      <a:pt x="222" y="43"/>
                    </a:lnTo>
                    <a:lnTo>
                      <a:pt x="251" y="49"/>
                    </a:lnTo>
                    <a:lnTo>
                      <a:pt x="260" y="49"/>
                    </a:lnTo>
                    <a:lnTo>
                      <a:pt x="268" y="49"/>
                    </a:lnTo>
                    <a:lnTo>
                      <a:pt x="276" y="49"/>
                    </a:lnTo>
                    <a:lnTo>
                      <a:pt x="284" y="48"/>
                    </a:lnTo>
                    <a:lnTo>
                      <a:pt x="291" y="45"/>
                    </a:lnTo>
                    <a:lnTo>
                      <a:pt x="298" y="43"/>
                    </a:lnTo>
                    <a:lnTo>
                      <a:pt x="304" y="38"/>
                    </a:lnTo>
                    <a:lnTo>
                      <a:pt x="309" y="34"/>
                    </a:lnTo>
                    <a:lnTo>
                      <a:pt x="312" y="28"/>
                    </a:lnTo>
                    <a:lnTo>
                      <a:pt x="316" y="24"/>
                    </a:lnTo>
                    <a:lnTo>
                      <a:pt x="321" y="22"/>
                    </a:lnTo>
                    <a:lnTo>
                      <a:pt x="324" y="21"/>
                    </a:lnTo>
                    <a:lnTo>
                      <a:pt x="333" y="21"/>
                    </a:lnTo>
                    <a:lnTo>
                      <a:pt x="342" y="23"/>
                    </a:lnTo>
                    <a:lnTo>
                      <a:pt x="351" y="26"/>
                    </a:lnTo>
                    <a:lnTo>
                      <a:pt x="362" y="28"/>
                    </a:lnTo>
                    <a:lnTo>
                      <a:pt x="366" y="29"/>
                    </a:lnTo>
                    <a:lnTo>
                      <a:pt x="372" y="28"/>
                    </a:lnTo>
                    <a:lnTo>
                      <a:pt x="377" y="27"/>
                    </a:lnTo>
                    <a:lnTo>
                      <a:pt x="383" y="24"/>
                    </a:lnTo>
                    <a:lnTo>
                      <a:pt x="404" y="14"/>
                    </a:lnTo>
                    <a:lnTo>
                      <a:pt x="421" y="7"/>
                    </a:lnTo>
                    <a:lnTo>
                      <a:pt x="433" y="2"/>
                    </a:lnTo>
                    <a:lnTo>
                      <a:pt x="438" y="0"/>
                    </a:lnTo>
                    <a:lnTo>
                      <a:pt x="437" y="8"/>
                    </a:lnTo>
                    <a:lnTo>
                      <a:pt x="434" y="27"/>
                    </a:lnTo>
                    <a:lnTo>
                      <a:pt x="431" y="55"/>
                    </a:lnTo>
                    <a:lnTo>
                      <a:pt x="429" y="86"/>
                    </a:lnTo>
                    <a:lnTo>
                      <a:pt x="427" y="103"/>
                    </a:lnTo>
                    <a:lnTo>
                      <a:pt x="427" y="118"/>
                    </a:lnTo>
                    <a:lnTo>
                      <a:pt x="429" y="132"/>
                    </a:lnTo>
                    <a:lnTo>
                      <a:pt x="431" y="143"/>
                    </a:lnTo>
                    <a:lnTo>
                      <a:pt x="433" y="154"/>
                    </a:lnTo>
                    <a:lnTo>
                      <a:pt x="438" y="162"/>
                    </a:lnTo>
                    <a:lnTo>
                      <a:pt x="440" y="164"/>
                    </a:lnTo>
                    <a:lnTo>
                      <a:pt x="443" y="167"/>
                    </a:lnTo>
                    <a:lnTo>
                      <a:pt x="446" y="167"/>
                    </a:lnTo>
                    <a:lnTo>
                      <a:pt x="450" y="167"/>
                    </a:lnTo>
                    <a:lnTo>
                      <a:pt x="464" y="164"/>
                    </a:lnTo>
                    <a:lnTo>
                      <a:pt x="475" y="161"/>
                    </a:lnTo>
                    <a:lnTo>
                      <a:pt x="485" y="157"/>
                    </a:lnTo>
                    <a:lnTo>
                      <a:pt x="492" y="153"/>
                    </a:lnTo>
                    <a:lnTo>
                      <a:pt x="499" y="147"/>
                    </a:lnTo>
                    <a:lnTo>
                      <a:pt x="501" y="145"/>
                    </a:lnTo>
                    <a:close/>
                  </a:path>
                </a:pathLst>
              </a:custGeom>
              <a:solidFill>
                <a:srgbClr val="969696"/>
              </a:solidFill>
              <a:ln w="9525">
                <a:noFill/>
                <a:round/>
                <a:headEnd/>
                <a:tailEnd/>
              </a:ln>
            </p:spPr>
            <p:txBody>
              <a:bodyPr/>
              <a:lstStyle/>
              <a:p>
                <a:endParaRPr lang="fr-FR"/>
              </a:p>
            </p:txBody>
          </p:sp>
          <p:sp>
            <p:nvSpPr>
              <p:cNvPr id="9312" name="Freeform 552"/>
              <p:cNvSpPr>
                <a:spLocks noChangeAspect="1"/>
              </p:cNvSpPr>
              <p:nvPr/>
            </p:nvSpPr>
            <p:spPr bwMode="auto">
              <a:xfrm>
                <a:off x="5033" y="3344"/>
                <a:ext cx="281" cy="425"/>
              </a:xfrm>
              <a:custGeom>
                <a:avLst/>
                <a:gdLst>
                  <a:gd name="T0" fmla="*/ 87 w 1127"/>
                  <a:gd name="T1" fmla="*/ 360 h 1700"/>
                  <a:gd name="T2" fmla="*/ 35 w 1127"/>
                  <a:gd name="T3" fmla="*/ 331 h 1700"/>
                  <a:gd name="T4" fmla="*/ 6 w 1127"/>
                  <a:gd name="T5" fmla="*/ 311 h 1700"/>
                  <a:gd name="T6" fmla="*/ 0 w 1127"/>
                  <a:gd name="T7" fmla="*/ 303 h 1700"/>
                  <a:gd name="T8" fmla="*/ 0 w 1127"/>
                  <a:gd name="T9" fmla="*/ 290 h 1700"/>
                  <a:gd name="T10" fmla="*/ 6 w 1127"/>
                  <a:gd name="T11" fmla="*/ 235 h 1700"/>
                  <a:gd name="T12" fmla="*/ 20 w 1127"/>
                  <a:gd name="T13" fmla="*/ 155 h 1700"/>
                  <a:gd name="T14" fmla="*/ 42 w 1127"/>
                  <a:gd name="T15" fmla="*/ 69 h 1700"/>
                  <a:gd name="T16" fmla="*/ 55 w 1127"/>
                  <a:gd name="T17" fmla="*/ 29 h 1700"/>
                  <a:gd name="T18" fmla="*/ 67 w 1127"/>
                  <a:gd name="T19" fmla="*/ 0 h 1700"/>
                  <a:gd name="T20" fmla="*/ 64 w 1127"/>
                  <a:gd name="T21" fmla="*/ 23 h 1700"/>
                  <a:gd name="T22" fmla="*/ 59 w 1127"/>
                  <a:gd name="T23" fmla="*/ 51 h 1700"/>
                  <a:gd name="T24" fmla="*/ 59 w 1127"/>
                  <a:gd name="T25" fmla="*/ 80 h 1700"/>
                  <a:gd name="T26" fmla="*/ 65 w 1127"/>
                  <a:gd name="T27" fmla="*/ 97 h 1700"/>
                  <a:gd name="T28" fmla="*/ 74 w 1127"/>
                  <a:gd name="T29" fmla="*/ 103 h 1700"/>
                  <a:gd name="T30" fmla="*/ 82 w 1127"/>
                  <a:gd name="T31" fmla="*/ 100 h 1700"/>
                  <a:gd name="T32" fmla="*/ 85 w 1127"/>
                  <a:gd name="T33" fmla="*/ 99 h 1700"/>
                  <a:gd name="T34" fmla="*/ 99 w 1127"/>
                  <a:gd name="T35" fmla="*/ 120 h 1700"/>
                  <a:gd name="T36" fmla="*/ 113 w 1127"/>
                  <a:gd name="T37" fmla="*/ 139 h 1700"/>
                  <a:gd name="T38" fmla="*/ 128 w 1127"/>
                  <a:gd name="T39" fmla="*/ 151 h 1700"/>
                  <a:gd name="T40" fmla="*/ 145 w 1127"/>
                  <a:gd name="T41" fmla="*/ 164 h 1700"/>
                  <a:gd name="T42" fmla="*/ 167 w 1127"/>
                  <a:gd name="T43" fmla="*/ 173 h 1700"/>
                  <a:gd name="T44" fmla="*/ 186 w 1127"/>
                  <a:gd name="T45" fmla="*/ 176 h 1700"/>
                  <a:gd name="T46" fmla="*/ 200 w 1127"/>
                  <a:gd name="T47" fmla="*/ 174 h 1700"/>
                  <a:gd name="T48" fmla="*/ 210 w 1127"/>
                  <a:gd name="T49" fmla="*/ 167 h 1700"/>
                  <a:gd name="T50" fmla="*/ 207 w 1127"/>
                  <a:gd name="T51" fmla="*/ 190 h 1700"/>
                  <a:gd name="T52" fmla="*/ 206 w 1127"/>
                  <a:gd name="T53" fmla="*/ 199 h 1700"/>
                  <a:gd name="T54" fmla="*/ 212 w 1127"/>
                  <a:gd name="T55" fmla="*/ 195 h 1700"/>
                  <a:gd name="T56" fmla="*/ 210 w 1127"/>
                  <a:gd name="T57" fmla="*/ 208 h 1700"/>
                  <a:gd name="T58" fmla="*/ 206 w 1127"/>
                  <a:gd name="T59" fmla="*/ 230 h 1700"/>
                  <a:gd name="T60" fmla="*/ 200 w 1127"/>
                  <a:gd name="T61" fmla="*/ 251 h 1700"/>
                  <a:gd name="T62" fmla="*/ 187 w 1127"/>
                  <a:gd name="T63" fmla="*/ 268 h 1700"/>
                  <a:gd name="T64" fmla="*/ 163 w 1127"/>
                  <a:gd name="T65" fmla="*/ 290 h 1700"/>
                  <a:gd name="T66" fmla="*/ 151 w 1127"/>
                  <a:gd name="T67" fmla="*/ 304 h 1700"/>
                  <a:gd name="T68" fmla="*/ 143 w 1127"/>
                  <a:gd name="T69" fmla="*/ 319 h 1700"/>
                  <a:gd name="T70" fmla="*/ 145 w 1127"/>
                  <a:gd name="T71" fmla="*/ 323 h 1700"/>
                  <a:gd name="T72" fmla="*/ 150 w 1127"/>
                  <a:gd name="T73" fmla="*/ 326 h 1700"/>
                  <a:gd name="T74" fmla="*/ 174 w 1127"/>
                  <a:gd name="T75" fmla="*/ 331 h 1700"/>
                  <a:gd name="T76" fmla="*/ 211 w 1127"/>
                  <a:gd name="T77" fmla="*/ 332 h 1700"/>
                  <a:gd name="T78" fmla="*/ 237 w 1127"/>
                  <a:gd name="T79" fmla="*/ 330 h 1700"/>
                  <a:gd name="T80" fmla="*/ 255 w 1127"/>
                  <a:gd name="T81" fmla="*/ 325 h 1700"/>
                  <a:gd name="T82" fmla="*/ 269 w 1127"/>
                  <a:gd name="T83" fmla="*/ 318 h 1700"/>
                  <a:gd name="T84" fmla="*/ 278 w 1127"/>
                  <a:gd name="T85" fmla="*/ 331 h 1700"/>
                  <a:gd name="T86" fmla="*/ 281 w 1127"/>
                  <a:gd name="T87" fmla="*/ 358 h 1700"/>
                  <a:gd name="T88" fmla="*/ 279 w 1127"/>
                  <a:gd name="T89" fmla="*/ 378 h 1700"/>
                  <a:gd name="T90" fmla="*/ 272 w 1127"/>
                  <a:gd name="T91" fmla="*/ 395 h 1700"/>
                  <a:gd name="T92" fmla="*/ 262 w 1127"/>
                  <a:gd name="T93" fmla="*/ 411 h 1700"/>
                  <a:gd name="T94" fmla="*/ 251 w 1127"/>
                  <a:gd name="T95" fmla="*/ 422 h 1700"/>
                  <a:gd name="T96" fmla="*/ 243 w 1127"/>
                  <a:gd name="T97" fmla="*/ 425 h 1700"/>
                  <a:gd name="T98" fmla="*/ 224 w 1127"/>
                  <a:gd name="T99" fmla="*/ 421 h 1700"/>
                  <a:gd name="T100" fmla="*/ 186 w 1127"/>
                  <a:gd name="T101" fmla="*/ 408 h 1700"/>
                  <a:gd name="T102" fmla="*/ 104 w 1127"/>
                  <a:gd name="T103" fmla="*/ 376 h 17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7"/>
                  <a:gd name="T157" fmla="*/ 0 h 1700"/>
                  <a:gd name="T158" fmla="*/ 1127 w 1127"/>
                  <a:gd name="T159" fmla="*/ 1700 h 17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7" h="1700">
                    <a:moveTo>
                      <a:pt x="418" y="1502"/>
                    </a:moveTo>
                    <a:lnTo>
                      <a:pt x="411" y="1470"/>
                    </a:lnTo>
                    <a:lnTo>
                      <a:pt x="394" y="1462"/>
                    </a:lnTo>
                    <a:lnTo>
                      <a:pt x="350" y="1440"/>
                    </a:lnTo>
                    <a:lnTo>
                      <a:pt x="288" y="1408"/>
                    </a:lnTo>
                    <a:lnTo>
                      <a:pt x="215" y="1369"/>
                    </a:lnTo>
                    <a:lnTo>
                      <a:pt x="177" y="1348"/>
                    </a:lnTo>
                    <a:lnTo>
                      <a:pt x="141" y="1325"/>
                    </a:lnTo>
                    <a:lnTo>
                      <a:pt x="107" y="1303"/>
                    </a:lnTo>
                    <a:lnTo>
                      <a:pt x="75" y="1282"/>
                    </a:lnTo>
                    <a:lnTo>
                      <a:pt x="48" y="1262"/>
                    </a:lnTo>
                    <a:lnTo>
                      <a:pt x="26" y="1244"/>
                    </a:lnTo>
                    <a:lnTo>
                      <a:pt x="18" y="1235"/>
                    </a:lnTo>
                    <a:lnTo>
                      <a:pt x="11" y="1226"/>
                    </a:lnTo>
                    <a:lnTo>
                      <a:pt x="6" y="1218"/>
                    </a:lnTo>
                    <a:lnTo>
                      <a:pt x="2" y="1211"/>
                    </a:lnTo>
                    <a:lnTo>
                      <a:pt x="1" y="1203"/>
                    </a:lnTo>
                    <a:lnTo>
                      <a:pt x="0" y="1191"/>
                    </a:lnTo>
                    <a:lnTo>
                      <a:pt x="0" y="1177"/>
                    </a:lnTo>
                    <a:lnTo>
                      <a:pt x="0" y="1160"/>
                    </a:lnTo>
                    <a:lnTo>
                      <a:pt x="2" y="1118"/>
                    </a:lnTo>
                    <a:lnTo>
                      <a:pt x="7" y="1065"/>
                    </a:lnTo>
                    <a:lnTo>
                      <a:pt x="14" y="1006"/>
                    </a:lnTo>
                    <a:lnTo>
                      <a:pt x="24" y="940"/>
                    </a:lnTo>
                    <a:lnTo>
                      <a:pt x="34" y="866"/>
                    </a:lnTo>
                    <a:lnTo>
                      <a:pt x="48" y="788"/>
                    </a:lnTo>
                    <a:lnTo>
                      <a:pt x="63" y="706"/>
                    </a:lnTo>
                    <a:lnTo>
                      <a:pt x="81" y="621"/>
                    </a:lnTo>
                    <a:lnTo>
                      <a:pt x="100" y="535"/>
                    </a:lnTo>
                    <a:lnTo>
                      <a:pt x="121" y="449"/>
                    </a:lnTo>
                    <a:lnTo>
                      <a:pt x="143" y="362"/>
                    </a:lnTo>
                    <a:lnTo>
                      <a:pt x="168" y="277"/>
                    </a:lnTo>
                    <a:lnTo>
                      <a:pt x="180" y="235"/>
                    </a:lnTo>
                    <a:lnTo>
                      <a:pt x="194" y="196"/>
                    </a:lnTo>
                    <a:lnTo>
                      <a:pt x="207" y="156"/>
                    </a:lnTo>
                    <a:lnTo>
                      <a:pt x="221" y="117"/>
                    </a:lnTo>
                    <a:lnTo>
                      <a:pt x="231" y="88"/>
                    </a:lnTo>
                    <a:lnTo>
                      <a:pt x="243" y="59"/>
                    </a:lnTo>
                    <a:lnTo>
                      <a:pt x="255" y="29"/>
                    </a:lnTo>
                    <a:lnTo>
                      <a:pt x="268" y="0"/>
                    </a:lnTo>
                    <a:lnTo>
                      <a:pt x="265" y="21"/>
                    </a:lnTo>
                    <a:lnTo>
                      <a:pt x="262" y="43"/>
                    </a:lnTo>
                    <a:lnTo>
                      <a:pt x="258" y="67"/>
                    </a:lnTo>
                    <a:lnTo>
                      <a:pt x="255" y="92"/>
                    </a:lnTo>
                    <a:lnTo>
                      <a:pt x="251" y="119"/>
                    </a:lnTo>
                    <a:lnTo>
                      <a:pt x="246" y="147"/>
                    </a:lnTo>
                    <a:lnTo>
                      <a:pt x="242" y="175"/>
                    </a:lnTo>
                    <a:lnTo>
                      <a:pt x="237" y="205"/>
                    </a:lnTo>
                    <a:lnTo>
                      <a:pt x="234" y="239"/>
                    </a:lnTo>
                    <a:lnTo>
                      <a:pt x="231" y="269"/>
                    </a:lnTo>
                    <a:lnTo>
                      <a:pt x="232" y="297"/>
                    </a:lnTo>
                    <a:lnTo>
                      <a:pt x="235" y="320"/>
                    </a:lnTo>
                    <a:lnTo>
                      <a:pt x="239" y="341"/>
                    </a:lnTo>
                    <a:lnTo>
                      <a:pt x="245" y="360"/>
                    </a:lnTo>
                    <a:lnTo>
                      <a:pt x="252" y="375"/>
                    </a:lnTo>
                    <a:lnTo>
                      <a:pt x="261" y="387"/>
                    </a:lnTo>
                    <a:lnTo>
                      <a:pt x="269" y="397"/>
                    </a:lnTo>
                    <a:lnTo>
                      <a:pt x="278" y="404"/>
                    </a:lnTo>
                    <a:lnTo>
                      <a:pt x="288" y="409"/>
                    </a:lnTo>
                    <a:lnTo>
                      <a:pt x="297" y="411"/>
                    </a:lnTo>
                    <a:lnTo>
                      <a:pt x="306" y="411"/>
                    </a:lnTo>
                    <a:lnTo>
                      <a:pt x="315" y="409"/>
                    </a:lnTo>
                    <a:lnTo>
                      <a:pt x="323" y="405"/>
                    </a:lnTo>
                    <a:lnTo>
                      <a:pt x="329" y="400"/>
                    </a:lnTo>
                    <a:lnTo>
                      <a:pt x="332" y="397"/>
                    </a:lnTo>
                    <a:lnTo>
                      <a:pt x="334" y="396"/>
                    </a:lnTo>
                    <a:lnTo>
                      <a:pt x="338" y="396"/>
                    </a:lnTo>
                    <a:lnTo>
                      <a:pt x="340" y="397"/>
                    </a:lnTo>
                    <a:lnTo>
                      <a:pt x="347" y="403"/>
                    </a:lnTo>
                    <a:lnTo>
                      <a:pt x="354" y="412"/>
                    </a:lnTo>
                    <a:lnTo>
                      <a:pt x="372" y="443"/>
                    </a:lnTo>
                    <a:lnTo>
                      <a:pt x="398" y="482"/>
                    </a:lnTo>
                    <a:lnTo>
                      <a:pt x="414" y="506"/>
                    </a:lnTo>
                    <a:lnTo>
                      <a:pt x="433" y="529"/>
                    </a:lnTo>
                    <a:lnTo>
                      <a:pt x="444" y="542"/>
                    </a:lnTo>
                    <a:lnTo>
                      <a:pt x="455" y="555"/>
                    </a:lnTo>
                    <a:lnTo>
                      <a:pt x="468" y="568"/>
                    </a:lnTo>
                    <a:lnTo>
                      <a:pt x="481" y="580"/>
                    </a:lnTo>
                    <a:lnTo>
                      <a:pt x="495" y="592"/>
                    </a:lnTo>
                    <a:lnTo>
                      <a:pt x="512" y="605"/>
                    </a:lnTo>
                    <a:lnTo>
                      <a:pt x="528" y="618"/>
                    </a:lnTo>
                    <a:lnTo>
                      <a:pt x="546" y="629"/>
                    </a:lnTo>
                    <a:lnTo>
                      <a:pt x="564" y="642"/>
                    </a:lnTo>
                    <a:lnTo>
                      <a:pt x="583" y="654"/>
                    </a:lnTo>
                    <a:lnTo>
                      <a:pt x="604" y="664"/>
                    </a:lnTo>
                    <a:lnTo>
                      <a:pt x="628" y="675"/>
                    </a:lnTo>
                    <a:lnTo>
                      <a:pt x="650" y="685"/>
                    </a:lnTo>
                    <a:lnTo>
                      <a:pt x="671" y="692"/>
                    </a:lnTo>
                    <a:lnTo>
                      <a:pt x="691" y="698"/>
                    </a:lnTo>
                    <a:lnTo>
                      <a:pt x="710" y="702"/>
                    </a:lnTo>
                    <a:lnTo>
                      <a:pt x="727" y="704"/>
                    </a:lnTo>
                    <a:lnTo>
                      <a:pt x="744" y="705"/>
                    </a:lnTo>
                    <a:lnTo>
                      <a:pt x="760" y="704"/>
                    </a:lnTo>
                    <a:lnTo>
                      <a:pt x="774" y="703"/>
                    </a:lnTo>
                    <a:lnTo>
                      <a:pt x="788" y="699"/>
                    </a:lnTo>
                    <a:lnTo>
                      <a:pt x="801" y="695"/>
                    </a:lnTo>
                    <a:lnTo>
                      <a:pt x="813" y="690"/>
                    </a:lnTo>
                    <a:lnTo>
                      <a:pt x="824" y="683"/>
                    </a:lnTo>
                    <a:lnTo>
                      <a:pt x="833" y="676"/>
                    </a:lnTo>
                    <a:lnTo>
                      <a:pt x="842" y="669"/>
                    </a:lnTo>
                    <a:lnTo>
                      <a:pt x="851" y="661"/>
                    </a:lnTo>
                    <a:lnTo>
                      <a:pt x="859" y="652"/>
                    </a:lnTo>
                    <a:lnTo>
                      <a:pt x="844" y="714"/>
                    </a:lnTo>
                    <a:lnTo>
                      <a:pt x="832" y="761"/>
                    </a:lnTo>
                    <a:lnTo>
                      <a:pt x="824" y="790"/>
                    </a:lnTo>
                    <a:lnTo>
                      <a:pt x="821" y="800"/>
                    </a:lnTo>
                    <a:lnTo>
                      <a:pt x="822" y="798"/>
                    </a:lnTo>
                    <a:lnTo>
                      <a:pt x="826" y="794"/>
                    </a:lnTo>
                    <a:lnTo>
                      <a:pt x="830" y="790"/>
                    </a:lnTo>
                    <a:lnTo>
                      <a:pt x="834" y="787"/>
                    </a:lnTo>
                    <a:lnTo>
                      <a:pt x="841" y="783"/>
                    </a:lnTo>
                    <a:lnTo>
                      <a:pt x="849" y="780"/>
                    </a:lnTo>
                    <a:lnTo>
                      <a:pt x="847" y="788"/>
                    </a:lnTo>
                    <a:lnTo>
                      <a:pt x="849" y="791"/>
                    </a:lnTo>
                    <a:lnTo>
                      <a:pt x="846" y="810"/>
                    </a:lnTo>
                    <a:lnTo>
                      <a:pt x="844" y="830"/>
                    </a:lnTo>
                    <a:lnTo>
                      <a:pt x="841" y="851"/>
                    </a:lnTo>
                    <a:lnTo>
                      <a:pt x="837" y="873"/>
                    </a:lnTo>
                    <a:lnTo>
                      <a:pt x="833" y="895"/>
                    </a:lnTo>
                    <a:lnTo>
                      <a:pt x="828" y="920"/>
                    </a:lnTo>
                    <a:lnTo>
                      <a:pt x="822" y="944"/>
                    </a:lnTo>
                    <a:lnTo>
                      <a:pt x="815" y="971"/>
                    </a:lnTo>
                    <a:lnTo>
                      <a:pt x="810" y="988"/>
                    </a:lnTo>
                    <a:lnTo>
                      <a:pt x="801" y="1006"/>
                    </a:lnTo>
                    <a:lnTo>
                      <a:pt x="791" y="1022"/>
                    </a:lnTo>
                    <a:lnTo>
                      <a:pt x="779" y="1039"/>
                    </a:lnTo>
                    <a:lnTo>
                      <a:pt x="765" y="1055"/>
                    </a:lnTo>
                    <a:lnTo>
                      <a:pt x="750" y="1071"/>
                    </a:lnTo>
                    <a:lnTo>
                      <a:pt x="734" y="1086"/>
                    </a:lnTo>
                    <a:lnTo>
                      <a:pt x="718" y="1103"/>
                    </a:lnTo>
                    <a:lnTo>
                      <a:pt x="685" y="1132"/>
                    </a:lnTo>
                    <a:lnTo>
                      <a:pt x="655" y="1161"/>
                    </a:lnTo>
                    <a:lnTo>
                      <a:pt x="639" y="1175"/>
                    </a:lnTo>
                    <a:lnTo>
                      <a:pt x="627" y="1188"/>
                    </a:lnTo>
                    <a:lnTo>
                      <a:pt x="616" y="1201"/>
                    </a:lnTo>
                    <a:lnTo>
                      <a:pt x="607" y="1214"/>
                    </a:lnTo>
                    <a:lnTo>
                      <a:pt x="590" y="1237"/>
                    </a:lnTo>
                    <a:lnTo>
                      <a:pt x="580" y="1258"/>
                    </a:lnTo>
                    <a:lnTo>
                      <a:pt x="576" y="1267"/>
                    </a:lnTo>
                    <a:lnTo>
                      <a:pt x="575" y="1275"/>
                    </a:lnTo>
                    <a:lnTo>
                      <a:pt x="576" y="1279"/>
                    </a:lnTo>
                    <a:lnTo>
                      <a:pt x="577" y="1283"/>
                    </a:lnTo>
                    <a:lnTo>
                      <a:pt x="580" y="1287"/>
                    </a:lnTo>
                    <a:lnTo>
                      <a:pt x="582" y="1290"/>
                    </a:lnTo>
                    <a:lnTo>
                      <a:pt x="587" y="1294"/>
                    </a:lnTo>
                    <a:lnTo>
                      <a:pt x="591" y="1297"/>
                    </a:lnTo>
                    <a:lnTo>
                      <a:pt x="596" y="1300"/>
                    </a:lnTo>
                    <a:lnTo>
                      <a:pt x="603" y="1303"/>
                    </a:lnTo>
                    <a:lnTo>
                      <a:pt x="620" y="1309"/>
                    </a:lnTo>
                    <a:lnTo>
                      <a:pt x="642" y="1314"/>
                    </a:lnTo>
                    <a:lnTo>
                      <a:pt x="668" y="1318"/>
                    </a:lnTo>
                    <a:lnTo>
                      <a:pt x="699" y="1322"/>
                    </a:lnTo>
                    <a:lnTo>
                      <a:pt x="737" y="1325"/>
                    </a:lnTo>
                    <a:lnTo>
                      <a:pt x="781" y="1328"/>
                    </a:lnTo>
                    <a:lnTo>
                      <a:pt x="814" y="1329"/>
                    </a:lnTo>
                    <a:lnTo>
                      <a:pt x="846" y="1329"/>
                    </a:lnTo>
                    <a:lnTo>
                      <a:pt x="874" y="1329"/>
                    </a:lnTo>
                    <a:lnTo>
                      <a:pt x="901" y="1327"/>
                    </a:lnTo>
                    <a:lnTo>
                      <a:pt x="927" y="1324"/>
                    </a:lnTo>
                    <a:lnTo>
                      <a:pt x="949" y="1321"/>
                    </a:lnTo>
                    <a:lnTo>
                      <a:pt x="970" y="1316"/>
                    </a:lnTo>
                    <a:lnTo>
                      <a:pt x="990" y="1311"/>
                    </a:lnTo>
                    <a:lnTo>
                      <a:pt x="1008" y="1306"/>
                    </a:lnTo>
                    <a:lnTo>
                      <a:pt x="1024" y="1300"/>
                    </a:lnTo>
                    <a:lnTo>
                      <a:pt x="1039" y="1293"/>
                    </a:lnTo>
                    <a:lnTo>
                      <a:pt x="1054" y="1286"/>
                    </a:lnTo>
                    <a:lnTo>
                      <a:pt x="1065" y="1279"/>
                    </a:lnTo>
                    <a:lnTo>
                      <a:pt x="1077" y="1272"/>
                    </a:lnTo>
                    <a:lnTo>
                      <a:pt x="1088" y="1264"/>
                    </a:lnTo>
                    <a:lnTo>
                      <a:pt x="1097" y="1257"/>
                    </a:lnTo>
                    <a:lnTo>
                      <a:pt x="1106" y="1290"/>
                    </a:lnTo>
                    <a:lnTo>
                      <a:pt x="1113" y="1322"/>
                    </a:lnTo>
                    <a:lnTo>
                      <a:pt x="1119" y="1352"/>
                    </a:lnTo>
                    <a:lnTo>
                      <a:pt x="1124" y="1381"/>
                    </a:lnTo>
                    <a:lnTo>
                      <a:pt x="1126" y="1408"/>
                    </a:lnTo>
                    <a:lnTo>
                      <a:pt x="1127" y="1433"/>
                    </a:lnTo>
                    <a:lnTo>
                      <a:pt x="1127" y="1456"/>
                    </a:lnTo>
                    <a:lnTo>
                      <a:pt x="1126" y="1476"/>
                    </a:lnTo>
                    <a:lnTo>
                      <a:pt x="1124" y="1493"/>
                    </a:lnTo>
                    <a:lnTo>
                      <a:pt x="1119" y="1511"/>
                    </a:lnTo>
                    <a:lnTo>
                      <a:pt x="1115" y="1528"/>
                    </a:lnTo>
                    <a:lnTo>
                      <a:pt x="1108" y="1546"/>
                    </a:lnTo>
                    <a:lnTo>
                      <a:pt x="1100" y="1563"/>
                    </a:lnTo>
                    <a:lnTo>
                      <a:pt x="1091" y="1581"/>
                    </a:lnTo>
                    <a:lnTo>
                      <a:pt x="1082" y="1598"/>
                    </a:lnTo>
                    <a:lnTo>
                      <a:pt x="1072" y="1615"/>
                    </a:lnTo>
                    <a:lnTo>
                      <a:pt x="1062" y="1630"/>
                    </a:lnTo>
                    <a:lnTo>
                      <a:pt x="1051" y="1644"/>
                    </a:lnTo>
                    <a:lnTo>
                      <a:pt x="1039" y="1658"/>
                    </a:lnTo>
                    <a:lnTo>
                      <a:pt x="1028" y="1669"/>
                    </a:lnTo>
                    <a:lnTo>
                      <a:pt x="1017" y="1680"/>
                    </a:lnTo>
                    <a:lnTo>
                      <a:pt x="1005" y="1688"/>
                    </a:lnTo>
                    <a:lnTo>
                      <a:pt x="995" y="1695"/>
                    </a:lnTo>
                    <a:lnTo>
                      <a:pt x="984" y="1700"/>
                    </a:lnTo>
                    <a:lnTo>
                      <a:pt x="980" y="1700"/>
                    </a:lnTo>
                    <a:lnTo>
                      <a:pt x="973" y="1700"/>
                    </a:lnTo>
                    <a:lnTo>
                      <a:pt x="964" y="1699"/>
                    </a:lnTo>
                    <a:lnTo>
                      <a:pt x="954" y="1697"/>
                    </a:lnTo>
                    <a:lnTo>
                      <a:pt x="929" y="1692"/>
                    </a:lnTo>
                    <a:lnTo>
                      <a:pt x="900" y="1683"/>
                    </a:lnTo>
                    <a:lnTo>
                      <a:pt x="866" y="1672"/>
                    </a:lnTo>
                    <a:lnTo>
                      <a:pt x="827" y="1659"/>
                    </a:lnTo>
                    <a:lnTo>
                      <a:pt x="787" y="1645"/>
                    </a:lnTo>
                    <a:lnTo>
                      <a:pt x="744" y="1630"/>
                    </a:lnTo>
                    <a:lnTo>
                      <a:pt x="655" y="1596"/>
                    </a:lnTo>
                    <a:lnTo>
                      <a:pt x="567" y="1561"/>
                    </a:lnTo>
                    <a:lnTo>
                      <a:pt x="486" y="1528"/>
                    </a:lnTo>
                    <a:lnTo>
                      <a:pt x="418" y="1502"/>
                    </a:lnTo>
                    <a:close/>
                  </a:path>
                </a:pathLst>
              </a:custGeom>
              <a:solidFill>
                <a:srgbClr val="969696"/>
              </a:solidFill>
              <a:ln w="9525">
                <a:noFill/>
                <a:round/>
                <a:headEnd/>
                <a:tailEnd/>
              </a:ln>
            </p:spPr>
            <p:txBody>
              <a:bodyPr/>
              <a:lstStyle/>
              <a:p>
                <a:endParaRPr lang="fr-FR"/>
              </a:p>
            </p:txBody>
          </p:sp>
          <p:sp>
            <p:nvSpPr>
              <p:cNvPr id="9313" name="Freeform 553"/>
              <p:cNvSpPr>
                <a:spLocks noChangeAspect="1"/>
              </p:cNvSpPr>
              <p:nvPr/>
            </p:nvSpPr>
            <p:spPr bwMode="auto">
              <a:xfrm>
                <a:off x="5034" y="3642"/>
                <a:ext cx="280" cy="127"/>
              </a:xfrm>
              <a:custGeom>
                <a:avLst/>
                <a:gdLst>
                  <a:gd name="T0" fmla="*/ 101 w 1121"/>
                  <a:gd name="T1" fmla="*/ 70 h 510"/>
                  <a:gd name="T2" fmla="*/ 87 w 1121"/>
                  <a:gd name="T3" fmla="*/ 63 h 510"/>
                  <a:gd name="T4" fmla="*/ 54 w 1121"/>
                  <a:gd name="T5" fmla="*/ 46 h 510"/>
                  <a:gd name="T6" fmla="*/ 36 w 1121"/>
                  <a:gd name="T7" fmla="*/ 35 h 510"/>
                  <a:gd name="T8" fmla="*/ 20 w 1121"/>
                  <a:gd name="T9" fmla="*/ 25 h 510"/>
                  <a:gd name="T10" fmla="*/ 7 w 1121"/>
                  <a:gd name="T11" fmla="*/ 15 h 510"/>
                  <a:gd name="T12" fmla="*/ 3 w 1121"/>
                  <a:gd name="T13" fmla="*/ 11 h 510"/>
                  <a:gd name="T14" fmla="*/ 0 w 1121"/>
                  <a:gd name="T15" fmla="*/ 7 h 510"/>
                  <a:gd name="T16" fmla="*/ 2 w 1121"/>
                  <a:gd name="T17" fmla="*/ 5 h 510"/>
                  <a:gd name="T18" fmla="*/ 5 w 1121"/>
                  <a:gd name="T19" fmla="*/ 3 h 510"/>
                  <a:gd name="T20" fmla="*/ 10 w 1121"/>
                  <a:gd name="T21" fmla="*/ 1 h 510"/>
                  <a:gd name="T22" fmla="*/ 16 w 1121"/>
                  <a:gd name="T23" fmla="*/ 0 h 510"/>
                  <a:gd name="T24" fmla="*/ 23 w 1121"/>
                  <a:gd name="T25" fmla="*/ 0 h 510"/>
                  <a:gd name="T26" fmla="*/ 32 w 1121"/>
                  <a:gd name="T27" fmla="*/ 2 h 510"/>
                  <a:gd name="T28" fmla="*/ 43 w 1121"/>
                  <a:gd name="T29" fmla="*/ 5 h 510"/>
                  <a:gd name="T30" fmla="*/ 56 w 1121"/>
                  <a:gd name="T31" fmla="*/ 11 h 510"/>
                  <a:gd name="T32" fmla="*/ 99 w 1121"/>
                  <a:gd name="T33" fmla="*/ 30 h 510"/>
                  <a:gd name="T34" fmla="*/ 121 w 1121"/>
                  <a:gd name="T35" fmla="*/ 39 h 510"/>
                  <a:gd name="T36" fmla="*/ 144 w 1121"/>
                  <a:gd name="T37" fmla="*/ 48 h 510"/>
                  <a:gd name="T38" fmla="*/ 167 w 1121"/>
                  <a:gd name="T39" fmla="*/ 56 h 510"/>
                  <a:gd name="T40" fmla="*/ 188 w 1121"/>
                  <a:gd name="T41" fmla="*/ 62 h 510"/>
                  <a:gd name="T42" fmla="*/ 207 w 1121"/>
                  <a:gd name="T43" fmla="*/ 67 h 510"/>
                  <a:gd name="T44" fmla="*/ 223 w 1121"/>
                  <a:gd name="T45" fmla="*/ 69 h 510"/>
                  <a:gd name="T46" fmla="*/ 231 w 1121"/>
                  <a:gd name="T47" fmla="*/ 69 h 510"/>
                  <a:gd name="T48" fmla="*/ 238 w 1121"/>
                  <a:gd name="T49" fmla="*/ 68 h 510"/>
                  <a:gd name="T50" fmla="*/ 253 w 1121"/>
                  <a:gd name="T51" fmla="*/ 66 h 510"/>
                  <a:gd name="T52" fmla="*/ 267 w 1121"/>
                  <a:gd name="T53" fmla="*/ 62 h 510"/>
                  <a:gd name="T54" fmla="*/ 280 w 1121"/>
                  <a:gd name="T55" fmla="*/ 57 h 510"/>
                  <a:gd name="T56" fmla="*/ 280 w 1121"/>
                  <a:gd name="T57" fmla="*/ 65 h 510"/>
                  <a:gd name="T58" fmla="*/ 280 w 1121"/>
                  <a:gd name="T59" fmla="*/ 71 h 510"/>
                  <a:gd name="T60" fmla="*/ 278 w 1121"/>
                  <a:gd name="T61" fmla="*/ 80 h 510"/>
                  <a:gd name="T62" fmla="*/ 275 w 1121"/>
                  <a:gd name="T63" fmla="*/ 89 h 510"/>
                  <a:gd name="T64" fmla="*/ 271 w 1121"/>
                  <a:gd name="T65" fmla="*/ 97 h 510"/>
                  <a:gd name="T66" fmla="*/ 266 w 1121"/>
                  <a:gd name="T67" fmla="*/ 106 h 510"/>
                  <a:gd name="T68" fmla="*/ 261 w 1121"/>
                  <a:gd name="T69" fmla="*/ 113 h 510"/>
                  <a:gd name="T70" fmla="*/ 255 w 1121"/>
                  <a:gd name="T71" fmla="*/ 119 h 510"/>
                  <a:gd name="T72" fmla="*/ 250 w 1121"/>
                  <a:gd name="T73" fmla="*/ 124 h 510"/>
                  <a:gd name="T74" fmla="*/ 244 w 1121"/>
                  <a:gd name="T75" fmla="*/ 127 h 510"/>
                  <a:gd name="T76" fmla="*/ 242 w 1121"/>
                  <a:gd name="T77" fmla="*/ 127 h 510"/>
                  <a:gd name="T78" fmla="*/ 237 w 1121"/>
                  <a:gd name="T79" fmla="*/ 126 h 510"/>
                  <a:gd name="T80" fmla="*/ 223 w 1121"/>
                  <a:gd name="T81" fmla="*/ 123 h 510"/>
                  <a:gd name="T82" fmla="*/ 205 w 1121"/>
                  <a:gd name="T83" fmla="*/ 117 h 510"/>
                  <a:gd name="T84" fmla="*/ 184 w 1121"/>
                  <a:gd name="T85" fmla="*/ 110 h 510"/>
                  <a:gd name="T86" fmla="*/ 140 w 1121"/>
                  <a:gd name="T87" fmla="*/ 92 h 510"/>
                  <a:gd name="T88" fmla="*/ 103 w 1121"/>
                  <a:gd name="T89" fmla="*/ 78 h 5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21"/>
                  <a:gd name="T136" fmla="*/ 0 h 510"/>
                  <a:gd name="T137" fmla="*/ 1121 w 1121"/>
                  <a:gd name="T138" fmla="*/ 510 h 5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21" h="510">
                    <a:moveTo>
                      <a:pt x="412" y="312"/>
                    </a:moveTo>
                    <a:lnTo>
                      <a:pt x="405" y="280"/>
                    </a:lnTo>
                    <a:lnTo>
                      <a:pt x="389" y="273"/>
                    </a:lnTo>
                    <a:lnTo>
                      <a:pt x="347" y="252"/>
                    </a:lnTo>
                    <a:lnTo>
                      <a:pt x="287" y="221"/>
                    </a:lnTo>
                    <a:lnTo>
                      <a:pt x="217" y="183"/>
                    </a:lnTo>
                    <a:lnTo>
                      <a:pt x="181" y="163"/>
                    </a:lnTo>
                    <a:lnTo>
                      <a:pt x="145" y="142"/>
                    </a:lnTo>
                    <a:lnTo>
                      <a:pt x="111" y="121"/>
                    </a:lnTo>
                    <a:lnTo>
                      <a:pt x="80" y="100"/>
                    </a:lnTo>
                    <a:lnTo>
                      <a:pt x="52" y="81"/>
                    </a:lnTo>
                    <a:lnTo>
                      <a:pt x="28" y="61"/>
                    </a:lnTo>
                    <a:lnTo>
                      <a:pt x="19" y="53"/>
                    </a:lnTo>
                    <a:lnTo>
                      <a:pt x="11" y="43"/>
                    </a:lnTo>
                    <a:lnTo>
                      <a:pt x="5" y="35"/>
                    </a:lnTo>
                    <a:lnTo>
                      <a:pt x="0" y="28"/>
                    </a:lnTo>
                    <a:lnTo>
                      <a:pt x="4" y="24"/>
                    </a:lnTo>
                    <a:lnTo>
                      <a:pt x="9" y="19"/>
                    </a:lnTo>
                    <a:lnTo>
                      <a:pt x="15" y="14"/>
                    </a:lnTo>
                    <a:lnTo>
                      <a:pt x="22" y="11"/>
                    </a:lnTo>
                    <a:lnTo>
                      <a:pt x="30" y="7"/>
                    </a:lnTo>
                    <a:lnTo>
                      <a:pt x="41" y="4"/>
                    </a:lnTo>
                    <a:lnTo>
                      <a:pt x="52" y="1"/>
                    </a:lnTo>
                    <a:lnTo>
                      <a:pt x="65" y="0"/>
                    </a:lnTo>
                    <a:lnTo>
                      <a:pt x="79" y="0"/>
                    </a:lnTo>
                    <a:lnTo>
                      <a:pt x="94" y="1"/>
                    </a:lnTo>
                    <a:lnTo>
                      <a:pt x="111" y="4"/>
                    </a:lnTo>
                    <a:lnTo>
                      <a:pt x="130" y="7"/>
                    </a:lnTo>
                    <a:lnTo>
                      <a:pt x="151" y="13"/>
                    </a:lnTo>
                    <a:lnTo>
                      <a:pt x="174" y="21"/>
                    </a:lnTo>
                    <a:lnTo>
                      <a:pt x="198" y="31"/>
                    </a:lnTo>
                    <a:lnTo>
                      <a:pt x="225" y="43"/>
                    </a:lnTo>
                    <a:lnTo>
                      <a:pt x="306" y="81"/>
                    </a:lnTo>
                    <a:lnTo>
                      <a:pt x="395" y="120"/>
                    </a:lnTo>
                    <a:lnTo>
                      <a:pt x="440" y="139"/>
                    </a:lnTo>
                    <a:lnTo>
                      <a:pt x="486" y="158"/>
                    </a:lnTo>
                    <a:lnTo>
                      <a:pt x="533" y="176"/>
                    </a:lnTo>
                    <a:lnTo>
                      <a:pt x="578" y="194"/>
                    </a:lnTo>
                    <a:lnTo>
                      <a:pt x="623" y="210"/>
                    </a:lnTo>
                    <a:lnTo>
                      <a:pt x="667" y="225"/>
                    </a:lnTo>
                    <a:lnTo>
                      <a:pt x="711" y="238"/>
                    </a:lnTo>
                    <a:lnTo>
                      <a:pt x="752" y="250"/>
                    </a:lnTo>
                    <a:lnTo>
                      <a:pt x="792" y="260"/>
                    </a:lnTo>
                    <a:lnTo>
                      <a:pt x="828" y="268"/>
                    </a:lnTo>
                    <a:lnTo>
                      <a:pt x="862" y="274"/>
                    </a:lnTo>
                    <a:lnTo>
                      <a:pt x="894" y="277"/>
                    </a:lnTo>
                    <a:lnTo>
                      <a:pt x="908" y="278"/>
                    </a:lnTo>
                    <a:lnTo>
                      <a:pt x="923" y="278"/>
                    </a:lnTo>
                    <a:lnTo>
                      <a:pt x="938" y="277"/>
                    </a:lnTo>
                    <a:lnTo>
                      <a:pt x="954" y="275"/>
                    </a:lnTo>
                    <a:lnTo>
                      <a:pt x="984" y="272"/>
                    </a:lnTo>
                    <a:lnTo>
                      <a:pt x="1014" y="266"/>
                    </a:lnTo>
                    <a:lnTo>
                      <a:pt x="1043" y="258"/>
                    </a:lnTo>
                    <a:lnTo>
                      <a:pt x="1070" y="250"/>
                    </a:lnTo>
                    <a:lnTo>
                      <a:pt x="1097" y="240"/>
                    </a:lnTo>
                    <a:lnTo>
                      <a:pt x="1121" y="230"/>
                    </a:lnTo>
                    <a:lnTo>
                      <a:pt x="1121" y="245"/>
                    </a:lnTo>
                    <a:lnTo>
                      <a:pt x="1121" y="260"/>
                    </a:lnTo>
                    <a:lnTo>
                      <a:pt x="1121" y="273"/>
                    </a:lnTo>
                    <a:lnTo>
                      <a:pt x="1120" y="286"/>
                    </a:lnTo>
                    <a:lnTo>
                      <a:pt x="1118" y="303"/>
                    </a:lnTo>
                    <a:lnTo>
                      <a:pt x="1113" y="321"/>
                    </a:lnTo>
                    <a:lnTo>
                      <a:pt x="1109" y="338"/>
                    </a:lnTo>
                    <a:lnTo>
                      <a:pt x="1102" y="356"/>
                    </a:lnTo>
                    <a:lnTo>
                      <a:pt x="1094" y="373"/>
                    </a:lnTo>
                    <a:lnTo>
                      <a:pt x="1085" y="391"/>
                    </a:lnTo>
                    <a:lnTo>
                      <a:pt x="1076" y="408"/>
                    </a:lnTo>
                    <a:lnTo>
                      <a:pt x="1066" y="425"/>
                    </a:lnTo>
                    <a:lnTo>
                      <a:pt x="1056" y="440"/>
                    </a:lnTo>
                    <a:lnTo>
                      <a:pt x="1045" y="454"/>
                    </a:lnTo>
                    <a:lnTo>
                      <a:pt x="1033" y="468"/>
                    </a:lnTo>
                    <a:lnTo>
                      <a:pt x="1022" y="479"/>
                    </a:lnTo>
                    <a:lnTo>
                      <a:pt x="1011" y="490"/>
                    </a:lnTo>
                    <a:lnTo>
                      <a:pt x="999" y="498"/>
                    </a:lnTo>
                    <a:lnTo>
                      <a:pt x="989" y="505"/>
                    </a:lnTo>
                    <a:lnTo>
                      <a:pt x="978" y="510"/>
                    </a:lnTo>
                    <a:lnTo>
                      <a:pt x="974" y="510"/>
                    </a:lnTo>
                    <a:lnTo>
                      <a:pt x="967" y="510"/>
                    </a:lnTo>
                    <a:lnTo>
                      <a:pt x="958" y="509"/>
                    </a:lnTo>
                    <a:lnTo>
                      <a:pt x="948" y="507"/>
                    </a:lnTo>
                    <a:lnTo>
                      <a:pt x="923" y="502"/>
                    </a:lnTo>
                    <a:lnTo>
                      <a:pt x="894" y="493"/>
                    </a:lnTo>
                    <a:lnTo>
                      <a:pt x="860" y="482"/>
                    </a:lnTo>
                    <a:lnTo>
                      <a:pt x="821" y="469"/>
                    </a:lnTo>
                    <a:lnTo>
                      <a:pt x="781" y="455"/>
                    </a:lnTo>
                    <a:lnTo>
                      <a:pt x="738" y="440"/>
                    </a:lnTo>
                    <a:lnTo>
                      <a:pt x="649" y="406"/>
                    </a:lnTo>
                    <a:lnTo>
                      <a:pt x="561" y="371"/>
                    </a:lnTo>
                    <a:lnTo>
                      <a:pt x="480" y="338"/>
                    </a:lnTo>
                    <a:lnTo>
                      <a:pt x="412" y="312"/>
                    </a:lnTo>
                    <a:close/>
                  </a:path>
                </a:pathLst>
              </a:custGeom>
              <a:solidFill>
                <a:srgbClr val="969696"/>
              </a:solidFill>
              <a:ln w="9525">
                <a:noFill/>
                <a:round/>
                <a:headEnd/>
                <a:tailEnd/>
              </a:ln>
            </p:spPr>
            <p:txBody>
              <a:bodyPr/>
              <a:lstStyle/>
              <a:p>
                <a:endParaRPr lang="fr-FR"/>
              </a:p>
            </p:txBody>
          </p:sp>
          <p:sp>
            <p:nvSpPr>
              <p:cNvPr id="9314" name="Freeform 554"/>
              <p:cNvSpPr>
                <a:spLocks noChangeAspect="1"/>
              </p:cNvSpPr>
              <p:nvPr/>
            </p:nvSpPr>
            <p:spPr bwMode="auto">
              <a:xfrm>
                <a:off x="5298" y="2923"/>
                <a:ext cx="169" cy="46"/>
              </a:xfrm>
              <a:custGeom>
                <a:avLst/>
                <a:gdLst>
                  <a:gd name="T0" fmla="*/ 8 w 679"/>
                  <a:gd name="T1" fmla="*/ 2 h 184"/>
                  <a:gd name="T2" fmla="*/ 20 w 679"/>
                  <a:gd name="T3" fmla="*/ 0 h 184"/>
                  <a:gd name="T4" fmla="*/ 31 w 679"/>
                  <a:gd name="T5" fmla="*/ 0 h 184"/>
                  <a:gd name="T6" fmla="*/ 42 w 679"/>
                  <a:gd name="T7" fmla="*/ 3 h 184"/>
                  <a:gd name="T8" fmla="*/ 51 w 679"/>
                  <a:gd name="T9" fmla="*/ 6 h 184"/>
                  <a:gd name="T10" fmla="*/ 56 w 679"/>
                  <a:gd name="T11" fmla="*/ 10 h 184"/>
                  <a:gd name="T12" fmla="*/ 62 w 679"/>
                  <a:gd name="T13" fmla="*/ 11 h 184"/>
                  <a:gd name="T14" fmla="*/ 67 w 679"/>
                  <a:gd name="T15" fmla="*/ 10 h 184"/>
                  <a:gd name="T16" fmla="*/ 75 w 679"/>
                  <a:gd name="T17" fmla="*/ 7 h 184"/>
                  <a:gd name="T18" fmla="*/ 81 w 679"/>
                  <a:gd name="T19" fmla="*/ 7 h 184"/>
                  <a:gd name="T20" fmla="*/ 95 w 679"/>
                  <a:gd name="T21" fmla="*/ 14 h 184"/>
                  <a:gd name="T22" fmla="*/ 101 w 679"/>
                  <a:gd name="T23" fmla="*/ 14 h 184"/>
                  <a:gd name="T24" fmla="*/ 111 w 679"/>
                  <a:gd name="T25" fmla="*/ 12 h 184"/>
                  <a:gd name="T26" fmla="*/ 124 w 679"/>
                  <a:gd name="T27" fmla="*/ 10 h 184"/>
                  <a:gd name="T28" fmla="*/ 131 w 679"/>
                  <a:gd name="T29" fmla="*/ 11 h 184"/>
                  <a:gd name="T30" fmla="*/ 134 w 679"/>
                  <a:gd name="T31" fmla="*/ 13 h 184"/>
                  <a:gd name="T32" fmla="*/ 138 w 679"/>
                  <a:gd name="T33" fmla="*/ 15 h 184"/>
                  <a:gd name="T34" fmla="*/ 149 w 679"/>
                  <a:gd name="T35" fmla="*/ 17 h 184"/>
                  <a:gd name="T36" fmla="*/ 159 w 679"/>
                  <a:gd name="T37" fmla="*/ 18 h 184"/>
                  <a:gd name="T38" fmla="*/ 165 w 679"/>
                  <a:gd name="T39" fmla="*/ 21 h 184"/>
                  <a:gd name="T40" fmla="*/ 169 w 679"/>
                  <a:gd name="T41" fmla="*/ 25 h 184"/>
                  <a:gd name="T42" fmla="*/ 168 w 679"/>
                  <a:gd name="T43" fmla="*/ 36 h 184"/>
                  <a:gd name="T44" fmla="*/ 167 w 679"/>
                  <a:gd name="T45" fmla="*/ 41 h 184"/>
                  <a:gd name="T46" fmla="*/ 164 w 679"/>
                  <a:gd name="T47" fmla="*/ 44 h 184"/>
                  <a:gd name="T48" fmla="*/ 161 w 679"/>
                  <a:gd name="T49" fmla="*/ 46 h 184"/>
                  <a:gd name="T50" fmla="*/ 157 w 679"/>
                  <a:gd name="T51" fmla="*/ 45 h 184"/>
                  <a:gd name="T52" fmla="*/ 151 w 679"/>
                  <a:gd name="T53" fmla="*/ 39 h 184"/>
                  <a:gd name="T54" fmla="*/ 144 w 679"/>
                  <a:gd name="T55" fmla="*/ 27 h 184"/>
                  <a:gd name="T56" fmla="*/ 142 w 679"/>
                  <a:gd name="T57" fmla="*/ 28 h 184"/>
                  <a:gd name="T58" fmla="*/ 137 w 679"/>
                  <a:gd name="T59" fmla="*/ 34 h 184"/>
                  <a:gd name="T60" fmla="*/ 131 w 679"/>
                  <a:gd name="T61" fmla="*/ 37 h 184"/>
                  <a:gd name="T62" fmla="*/ 125 w 679"/>
                  <a:gd name="T63" fmla="*/ 37 h 184"/>
                  <a:gd name="T64" fmla="*/ 120 w 679"/>
                  <a:gd name="T65" fmla="*/ 36 h 184"/>
                  <a:gd name="T66" fmla="*/ 112 w 679"/>
                  <a:gd name="T67" fmla="*/ 31 h 184"/>
                  <a:gd name="T68" fmla="*/ 110 w 679"/>
                  <a:gd name="T69" fmla="*/ 28 h 184"/>
                  <a:gd name="T70" fmla="*/ 109 w 679"/>
                  <a:gd name="T71" fmla="*/ 27 h 184"/>
                  <a:gd name="T72" fmla="*/ 106 w 679"/>
                  <a:gd name="T73" fmla="*/ 29 h 184"/>
                  <a:gd name="T74" fmla="*/ 100 w 679"/>
                  <a:gd name="T75" fmla="*/ 36 h 184"/>
                  <a:gd name="T76" fmla="*/ 92 w 679"/>
                  <a:gd name="T77" fmla="*/ 39 h 184"/>
                  <a:gd name="T78" fmla="*/ 86 w 679"/>
                  <a:gd name="T79" fmla="*/ 38 h 184"/>
                  <a:gd name="T80" fmla="*/ 79 w 679"/>
                  <a:gd name="T81" fmla="*/ 34 h 184"/>
                  <a:gd name="T82" fmla="*/ 64 w 679"/>
                  <a:gd name="T83" fmla="*/ 21 h 184"/>
                  <a:gd name="T84" fmla="*/ 62 w 679"/>
                  <a:gd name="T85" fmla="*/ 23 h 184"/>
                  <a:gd name="T86" fmla="*/ 58 w 679"/>
                  <a:gd name="T87" fmla="*/ 32 h 184"/>
                  <a:gd name="T88" fmla="*/ 55 w 679"/>
                  <a:gd name="T89" fmla="*/ 37 h 184"/>
                  <a:gd name="T90" fmla="*/ 50 w 679"/>
                  <a:gd name="T91" fmla="*/ 40 h 184"/>
                  <a:gd name="T92" fmla="*/ 41 w 679"/>
                  <a:gd name="T93" fmla="*/ 38 h 184"/>
                  <a:gd name="T94" fmla="*/ 30 w 679"/>
                  <a:gd name="T95" fmla="*/ 32 h 184"/>
                  <a:gd name="T96" fmla="*/ 18 w 679"/>
                  <a:gd name="T97" fmla="*/ 23 h 184"/>
                  <a:gd name="T98" fmla="*/ 1 w 679"/>
                  <a:gd name="T99" fmla="*/ 7 h 184"/>
                  <a:gd name="T100" fmla="*/ 1 w 679"/>
                  <a:gd name="T101" fmla="*/ 4 h 1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9"/>
                  <a:gd name="T154" fmla="*/ 0 h 184"/>
                  <a:gd name="T155" fmla="*/ 679 w 679"/>
                  <a:gd name="T156" fmla="*/ 184 h 1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9" h="184">
                    <a:moveTo>
                      <a:pt x="3" y="17"/>
                    </a:moveTo>
                    <a:lnTo>
                      <a:pt x="18" y="11"/>
                    </a:lnTo>
                    <a:lnTo>
                      <a:pt x="34" y="7"/>
                    </a:lnTo>
                    <a:lnTo>
                      <a:pt x="49" y="3"/>
                    </a:lnTo>
                    <a:lnTo>
                      <a:pt x="65" y="1"/>
                    </a:lnTo>
                    <a:lnTo>
                      <a:pt x="81" y="0"/>
                    </a:lnTo>
                    <a:lnTo>
                      <a:pt x="96" y="0"/>
                    </a:lnTo>
                    <a:lnTo>
                      <a:pt x="112" y="0"/>
                    </a:lnTo>
                    <a:lnTo>
                      <a:pt x="126" y="1"/>
                    </a:lnTo>
                    <a:lnTo>
                      <a:pt x="142" y="3"/>
                    </a:lnTo>
                    <a:lnTo>
                      <a:pt x="156" y="7"/>
                    </a:lnTo>
                    <a:lnTo>
                      <a:pt x="169" y="10"/>
                    </a:lnTo>
                    <a:lnTo>
                      <a:pt x="181" y="14"/>
                    </a:lnTo>
                    <a:lnTo>
                      <a:pt x="192" y="18"/>
                    </a:lnTo>
                    <a:lnTo>
                      <a:pt x="203" y="23"/>
                    </a:lnTo>
                    <a:lnTo>
                      <a:pt x="212" y="28"/>
                    </a:lnTo>
                    <a:lnTo>
                      <a:pt x="219" y="33"/>
                    </a:lnTo>
                    <a:lnTo>
                      <a:pt x="227" y="38"/>
                    </a:lnTo>
                    <a:lnTo>
                      <a:pt x="234" y="41"/>
                    </a:lnTo>
                    <a:lnTo>
                      <a:pt x="241" y="44"/>
                    </a:lnTo>
                    <a:lnTo>
                      <a:pt x="248" y="44"/>
                    </a:lnTo>
                    <a:lnTo>
                      <a:pt x="255" y="44"/>
                    </a:lnTo>
                    <a:lnTo>
                      <a:pt x="262" y="43"/>
                    </a:lnTo>
                    <a:lnTo>
                      <a:pt x="269" y="40"/>
                    </a:lnTo>
                    <a:lnTo>
                      <a:pt x="276" y="38"/>
                    </a:lnTo>
                    <a:lnTo>
                      <a:pt x="289" y="33"/>
                    </a:lnTo>
                    <a:lnTo>
                      <a:pt x="303" y="30"/>
                    </a:lnTo>
                    <a:lnTo>
                      <a:pt x="310" y="29"/>
                    </a:lnTo>
                    <a:lnTo>
                      <a:pt x="319" y="29"/>
                    </a:lnTo>
                    <a:lnTo>
                      <a:pt x="326" y="30"/>
                    </a:lnTo>
                    <a:lnTo>
                      <a:pt x="334" y="32"/>
                    </a:lnTo>
                    <a:lnTo>
                      <a:pt x="361" y="45"/>
                    </a:lnTo>
                    <a:lnTo>
                      <a:pt x="381" y="55"/>
                    </a:lnTo>
                    <a:lnTo>
                      <a:pt x="389" y="58"/>
                    </a:lnTo>
                    <a:lnTo>
                      <a:pt x="397" y="59"/>
                    </a:lnTo>
                    <a:lnTo>
                      <a:pt x="405" y="58"/>
                    </a:lnTo>
                    <a:lnTo>
                      <a:pt x="416" y="54"/>
                    </a:lnTo>
                    <a:lnTo>
                      <a:pt x="429" y="50"/>
                    </a:lnTo>
                    <a:lnTo>
                      <a:pt x="444" y="46"/>
                    </a:lnTo>
                    <a:lnTo>
                      <a:pt x="462" y="41"/>
                    </a:lnTo>
                    <a:lnTo>
                      <a:pt x="479" y="39"/>
                    </a:lnTo>
                    <a:lnTo>
                      <a:pt x="497" y="38"/>
                    </a:lnTo>
                    <a:lnTo>
                      <a:pt x="513" y="39"/>
                    </a:lnTo>
                    <a:lnTo>
                      <a:pt x="520" y="41"/>
                    </a:lnTo>
                    <a:lnTo>
                      <a:pt x="526" y="44"/>
                    </a:lnTo>
                    <a:lnTo>
                      <a:pt x="532" y="46"/>
                    </a:lnTo>
                    <a:lnTo>
                      <a:pt x="537" y="50"/>
                    </a:lnTo>
                    <a:lnTo>
                      <a:pt x="540" y="54"/>
                    </a:lnTo>
                    <a:lnTo>
                      <a:pt x="545" y="58"/>
                    </a:lnTo>
                    <a:lnTo>
                      <a:pt x="549" y="60"/>
                    </a:lnTo>
                    <a:lnTo>
                      <a:pt x="553" y="62"/>
                    </a:lnTo>
                    <a:lnTo>
                      <a:pt x="563" y="65"/>
                    </a:lnTo>
                    <a:lnTo>
                      <a:pt x="573" y="66"/>
                    </a:lnTo>
                    <a:lnTo>
                      <a:pt x="597" y="66"/>
                    </a:lnTo>
                    <a:lnTo>
                      <a:pt x="621" y="67"/>
                    </a:lnTo>
                    <a:lnTo>
                      <a:pt x="631" y="68"/>
                    </a:lnTo>
                    <a:lnTo>
                      <a:pt x="639" y="71"/>
                    </a:lnTo>
                    <a:lnTo>
                      <a:pt x="646" y="74"/>
                    </a:lnTo>
                    <a:lnTo>
                      <a:pt x="654" y="78"/>
                    </a:lnTo>
                    <a:lnTo>
                      <a:pt x="661" y="82"/>
                    </a:lnTo>
                    <a:lnTo>
                      <a:pt x="667" y="88"/>
                    </a:lnTo>
                    <a:lnTo>
                      <a:pt x="673" y="93"/>
                    </a:lnTo>
                    <a:lnTo>
                      <a:pt x="679" y="99"/>
                    </a:lnTo>
                    <a:lnTo>
                      <a:pt x="679" y="117"/>
                    </a:lnTo>
                    <a:lnTo>
                      <a:pt x="678" y="135"/>
                    </a:lnTo>
                    <a:lnTo>
                      <a:pt x="676" y="142"/>
                    </a:lnTo>
                    <a:lnTo>
                      <a:pt x="674" y="150"/>
                    </a:lnTo>
                    <a:lnTo>
                      <a:pt x="672" y="157"/>
                    </a:lnTo>
                    <a:lnTo>
                      <a:pt x="669" y="163"/>
                    </a:lnTo>
                    <a:lnTo>
                      <a:pt x="666" y="169"/>
                    </a:lnTo>
                    <a:lnTo>
                      <a:pt x="662" y="173"/>
                    </a:lnTo>
                    <a:lnTo>
                      <a:pt x="659" y="177"/>
                    </a:lnTo>
                    <a:lnTo>
                      <a:pt x="654" y="180"/>
                    </a:lnTo>
                    <a:lnTo>
                      <a:pt x="650" y="183"/>
                    </a:lnTo>
                    <a:lnTo>
                      <a:pt x="645" y="184"/>
                    </a:lnTo>
                    <a:lnTo>
                      <a:pt x="640" y="183"/>
                    </a:lnTo>
                    <a:lnTo>
                      <a:pt x="634" y="181"/>
                    </a:lnTo>
                    <a:lnTo>
                      <a:pt x="630" y="178"/>
                    </a:lnTo>
                    <a:lnTo>
                      <a:pt x="624" y="172"/>
                    </a:lnTo>
                    <a:lnTo>
                      <a:pt x="615" y="164"/>
                    </a:lnTo>
                    <a:lnTo>
                      <a:pt x="608" y="155"/>
                    </a:lnTo>
                    <a:lnTo>
                      <a:pt x="593" y="134"/>
                    </a:lnTo>
                    <a:lnTo>
                      <a:pt x="581" y="115"/>
                    </a:lnTo>
                    <a:lnTo>
                      <a:pt x="578" y="109"/>
                    </a:lnTo>
                    <a:lnTo>
                      <a:pt x="576" y="108"/>
                    </a:lnTo>
                    <a:lnTo>
                      <a:pt x="573" y="109"/>
                    </a:lnTo>
                    <a:lnTo>
                      <a:pt x="571" y="113"/>
                    </a:lnTo>
                    <a:lnTo>
                      <a:pt x="566" y="118"/>
                    </a:lnTo>
                    <a:lnTo>
                      <a:pt x="560" y="125"/>
                    </a:lnTo>
                    <a:lnTo>
                      <a:pt x="552" y="134"/>
                    </a:lnTo>
                    <a:lnTo>
                      <a:pt x="542" y="141"/>
                    </a:lnTo>
                    <a:lnTo>
                      <a:pt x="535" y="144"/>
                    </a:lnTo>
                    <a:lnTo>
                      <a:pt x="528" y="146"/>
                    </a:lnTo>
                    <a:lnTo>
                      <a:pt x="519" y="148"/>
                    </a:lnTo>
                    <a:lnTo>
                      <a:pt x="512" y="148"/>
                    </a:lnTo>
                    <a:lnTo>
                      <a:pt x="504" y="146"/>
                    </a:lnTo>
                    <a:lnTo>
                      <a:pt x="497" y="145"/>
                    </a:lnTo>
                    <a:lnTo>
                      <a:pt x="489" y="144"/>
                    </a:lnTo>
                    <a:lnTo>
                      <a:pt x="482" y="142"/>
                    </a:lnTo>
                    <a:lnTo>
                      <a:pt x="468" y="135"/>
                    </a:lnTo>
                    <a:lnTo>
                      <a:pt x="456" y="128"/>
                    </a:lnTo>
                    <a:lnTo>
                      <a:pt x="451" y="124"/>
                    </a:lnTo>
                    <a:lnTo>
                      <a:pt x="447" y="120"/>
                    </a:lnTo>
                    <a:lnTo>
                      <a:pt x="443" y="116"/>
                    </a:lnTo>
                    <a:lnTo>
                      <a:pt x="441" y="113"/>
                    </a:lnTo>
                    <a:lnTo>
                      <a:pt x="440" y="109"/>
                    </a:lnTo>
                    <a:lnTo>
                      <a:pt x="437" y="108"/>
                    </a:lnTo>
                    <a:lnTo>
                      <a:pt x="436" y="107"/>
                    </a:lnTo>
                    <a:lnTo>
                      <a:pt x="434" y="107"/>
                    </a:lnTo>
                    <a:lnTo>
                      <a:pt x="430" y="109"/>
                    </a:lnTo>
                    <a:lnTo>
                      <a:pt x="424" y="115"/>
                    </a:lnTo>
                    <a:lnTo>
                      <a:pt x="418" y="123"/>
                    </a:lnTo>
                    <a:lnTo>
                      <a:pt x="410" y="132"/>
                    </a:lnTo>
                    <a:lnTo>
                      <a:pt x="400" y="142"/>
                    </a:lnTo>
                    <a:lnTo>
                      <a:pt x="386" y="152"/>
                    </a:lnTo>
                    <a:lnTo>
                      <a:pt x="379" y="156"/>
                    </a:lnTo>
                    <a:lnTo>
                      <a:pt x="370" y="157"/>
                    </a:lnTo>
                    <a:lnTo>
                      <a:pt x="362" y="157"/>
                    </a:lnTo>
                    <a:lnTo>
                      <a:pt x="353" y="155"/>
                    </a:lnTo>
                    <a:lnTo>
                      <a:pt x="344" y="151"/>
                    </a:lnTo>
                    <a:lnTo>
                      <a:pt x="336" y="146"/>
                    </a:lnTo>
                    <a:lnTo>
                      <a:pt x="327" y="141"/>
                    </a:lnTo>
                    <a:lnTo>
                      <a:pt x="319" y="135"/>
                    </a:lnTo>
                    <a:lnTo>
                      <a:pt x="287" y="106"/>
                    </a:lnTo>
                    <a:lnTo>
                      <a:pt x="264" y="85"/>
                    </a:lnTo>
                    <a:lnTo>
                      <a:pt x="259" y="83"/>
                    </a:lnTo>
                    <a:lnTo>
                      <a:pt x="255" y="83"/>
                    </a:lnTo>
                    <a:lnTo>
                      <a:pt x="253" y="87"/>
                    </a:lnTo>
                    <a:lnTo>
                      <a:pt x="249" y="90"/>
                    </a:lnTo>
                    <a:lnTo>
                      <a:pt x="245" y="103"/>
                    </a:lnTo>
                    <a:lnTo>
                      <a:pt x="239" y="118"/>
                    </a:lnTo>
                    <a:lnTo>
                      <a:pt x="235" y="127"/>
                    </a:lnTo>
                    <a:lnTo>
                      <a:pt x="232" y="135"/>
                    </a:lnTo>
                    <a:lnTo>
                      <a:pt x="227" y="142"/>
                    </a:lnTo>
                    <a:lnTo>
                      <a:pt x="222" y="149"/>
                    </a:lnTo>
                    <a:lnTo>
                      <a:pt x="215" y="153"/>
                    </a:lnTo>
                    <a:lnTo>
                      <a:pt x="208" y="158"/>
                    </a:lnTo>
                    <a:lnTo>
                      <a:pt x="199" y="160"/>
                    </a:lnTo>
                    <a:lnTo>
                      <a:pt x="190" y="160"/>
                    </a:lnTo>
                    <a:lnTo>
                      <a:pt x="178" y="158"/>
                    </a:lnTo>
                    <a:lnTo>
                      <a:pt x="165" y="153"/>
                    </a:lnTo>
                    <a:lnTo>
                      <a:pt x="151" y="146"/>
                    </a:lnTo>
                    <a:lnTo>
                      <a:pt x="136" y="137"/>
                    </a:lnTo>
                    <a:lnTo>
                      <a:pt x="119" y="127"/>
                    </a:lnTo>
                    <a:lnTo>
                      <a:pt x="104" y="115"/>
                    </a:lnTo>
                    <a:lnTo>
                      <a:pt x="89" y="103"/>
                    </a:lnTo>
                    <a:lnTo>
                      <a:pt x="72" y="90"/>
                    </a:lnTo>
                    <a:lnTo>
                      <a:pt x="44" y="66"/>
                    </a:lnTo>
                    <a:lnTo>
                      <a:pt x="21" y="44"/>
                    </a:lnTo>
                    <a:lnTo>
                      <a:pt x="5" y="29"/>
                    </a:lnTo>
                    <a:lnTo>
                      <a:pt x="0" y="23"/>
                    </a:lnTo>
                    <a:lnTo>
                      <a:pt x="1" y="22"/>
                    </a:lnTo>
                    <a:lnTo>
                      <a:pt x="3" y="17"/>
                    </a:lnTo>
                    <a:close/>
                  </a:path>
                </a:pathLst>
              </a:custGeom>
              <a:solidFill>
                <a:srgbClr val="969696"/>
              </a:solidFill>
              <a:ln w="9525">
                <a:noFill/>
                <a:round/>
                <a:headEnd/>
                <a:tailEnd/>
              </a:ln>
            </p:spPr>
            <p:txBody>
              <a:bodyPr/>
              <a:lstStyle/>
              <a:p>
                <a:endParaRPr lang="fr-FR"/>
              </a:p>
            </p:txBody>
          </p:sp>
          <p:sp>
            <p:nvSpPr>
              <p:cNvPr id="9315" name="Freeform 555"/>
              <p:cNvSpPr>
                <a:spLocks noChangeAspect="1"/>
              </p:cNvSpPr>
              <p:nvPr/>
            </p:nvSpPr>
            <p:spPr bwMode="auto">
              <a:xfrm>
                <a:off x="5235" y="3004"/>
                <a:ext cx="184" cy="246"/>
              </a:xfrm>
              <a:custGeom>
                <a:avLst/>
                <a:gdLst>
                  <a:gd name="T0" fmla="*/ 178 w 738"/>
                  <a:gd name="T1" fmla="*/ 119 h 985"/>
                  <a:gd name="T2" fmla="*/ 161 w 738"/>
                  <a:gd name="T3" fmla="*/ 123 h 985"/>
                  <a:gd name="T4" fmla="*/ 131 w 738"/>
                  <a:gd name="T5" fmla="*/ 134 h 985"/>
                  <a:gd name="T6" fmla="*/ 116 w 738"/>
                  <a:gd name="T7" fmla="*/ 141 h 985"/>
                  <a:gd name="T8" fmla="*/ 107 w 738"/>
                  <a:gd name="T9" fmla="*/ 154 h 985"/>
                  <a:gd name="T10" fmla="*/ 95 w 738"/>
                  <a:gd name="T11" fmla="*/ 170 h 985"/>
                  <a:gd name="T12" fmla="*/ 88 w 738"/>
                  <a:gd name="T13" fmla="*/ 180 h 985"/>
                  <a:gd name="T14" fmla="*/ 80 w 738"/>
                  <a:gd name="T15" fmla="*/ 194 h 985"/>
                  <a:gd name="T16" fmla="*/ 69 w 738"/>
                  <a:gd name="T17" fmla="*/ 223 h 985"/>
                  <a:gd name="T18" fmla="*/ 62 w 738"/>
                  <a:gd name="T19" fmla="*/ 245 h 985"/>
                  <a:gd name="T20" fmla="*/ 58 w 738"/>
                  <a:gd name="T21" fmla="*/ 224 h 985"/>
                  <a:gd name="T22" fmla="*/ 52 w 738"/>
                  <a:gd name="T23" fmla="*/ 189 h 985"/>
                  <a:gd name="T24" fmla="*/ 48 w 738"/>
                  <a:gd name="T25" fmla="*/ 169 h 985"/>
                  <a:gd name="T26" fmla="*/ 44 w 738"/>
                  <a:gd name="T27" fmla="*/ 159 h 985"/>
                  <a:gd name="T28" fmla="*/ 38 w 738"/>
                  <a:gd name="T29" fmla="*/ 151 h 985"/>
                  <a:gd name="T30" fmla="*/ 29 w 738"/>
                  <a:gd name="T31" fmla="*/ 144 h 985"/>
                  <a:gd name="T32" fmla="*/ 13 w 738"/>
                  <a:gd name="T33" fmla="*/ 134 h 985"/>
                  <a:gd name="T34" fmla="*/ 6 w 738"/>
                  <a:gd name="T35" fmla="*/ 129 h 985"/>
                  <a:gd name="T36" fmla="*/ 3 w 738"/>
                  <a:gd name="T37" fmla="*/ 124 h 985"/>
                  <a:gd name="T38" fmla="*/ 1 w 738"/>
                  <a:gd name="T39" fmla="*/ 118 h 985"/>
                  <a:gd name="T40" fmla="*/ 0 w 738"/>
                  <a:gd name="T41" fmla="*/ 113 h 985"/>
                  <a:gd name="T42" fmla="*/ 1 w 738"/>
                  <a:gd name="T43" fmla="*/ 108 h 985"/>
                  <a:gd name="T44" fmla="*/ 6 w 738"/>
                  <a:gd name="T45" fmla="*/ 98 h 985"/>
                  <a:gd name="T46" fmla="*/ 13 w 738"/>
                  <a:gd name="T47" fmla="*/ 87 h 985"/>
                  <a:gd name="T48" fmla="*/ 17 w 738"/>
                  <a:gd name="T49" fmla="*/ 74 h 985"/>
                  <a:gd name="T50" fmla="*/ 20 w 738"/>
                  <a:gd name="T51" fmla="*/ 56 h 985"/>
                  <a:gd name="T52" fmla="*/ 23 w 738"/>
                  <a:gd name="T53" fmla="*/ 40 h 985"/>
                  <a:gd name="T54" fmla="*/ 34 w 738"/>
                  <a:gd name="T55" fmla="*/ 8 h 985"/>
                  <a:gd name="T56" fmla="*/ 38 w 738"/>
                  <a:gd name="T57" fmla="*/ 0 h 985"/>
                  <a:gd name="T58" fmla="*/ 38 w 738"/>
                  <a:gd name="T59" fmla="*/ 9 h 985"/>
                  <a:gd name="T60" fmla="*/ 36 w 738"/>
                  <a:gd name="T61" fmla="*/ 32 h 985"/>
                  <a:gd name="T62" fmla="*/ 38 w 738"/>
                  <a:gd name="T63" fmla="*/ 43 h 985"/>
                  <a:gd name="T64" fmla="*/ 40 w 738"/>
                  <a:gd name="T65" fmla="*/ 52 h 985"/>
                  <a:gd name="T66" fmla="*/ 47 w 738"/>
                  <a:gd name="T67" fmla="*/ 59 h 985"/>
                  <a:gd name="T68" fmla="*/ 56 w 738"/>
                  <a:gd name="T69" fmla="*/ 70 h 985"/>
                  <a:gd name="T70" fmla="*/ 63 w 738"/>
                  <a:gd name="T71" fmla="*/ 80 h 985"/>
                  <a:gd name="T72" fmla="*/ 70 w 738"/>
                  <a:gd name="T73" fmla="*/ 86 h 985"/>
                  <a:gd name="T74" fmla="*/ 81 w 738"/>
                  <a:gd name="T75" fmla="*/ 90 h 985"/>
                  <a:gd name="T76" fmla="*/ 86 w 738"/>
                  <a:gd name="T77" fmla="*/ 93 h 985"/>
                  <a:gd name="T78" fmla="*/ 97 w 738"/>
                  <a:gd name="T79" fmla="*/ 103 h 985"/>
                  <a:gd name="T80" fmla="*/ 102 w 738"/>
                  <a:gd name="T81" fmla="*/ 105 h 985"/>
                  <a:gd name="T82" fmla="*/ 120 w 738"/>
                  <a:gd name="T83" fmla="*/ 109 h 985"/>
                  <a:gd name="T84" fmla="*/ 143 w 738"/>
                  <a:gd name="T85" fmla="*/ 111 h 985"/>
                  <a:gd name="T86" fmla="*/ 179 w 738"/>
                  <a:gd name="T87" fmla="*/ 114 h 985"/>
                  <a:gd name="T88" fmla="*/ 184 w 738"/>
                  <a:gd name="T89" fmla="*/ 117 h 98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38"/>
                  <a:gd name="T136" fmla="*/ 0 h 985"/>
                  <a:gd name="T137" fmla="*/ 738 w 738"/>
                  <a:gd name="T138" fmla="*/ 985 h 98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38" h="985">
                    <a:moveTo>
                      <a:pt x="738" y="469"/>
                    </a:moveTo>
                    <a:lnTo>
                      <a:pt x="727" y="472"/>
                    </a:lnTo>
                    <a:lnTo>
                      <a:pt x="715" y="476"/>
                    </a:lnTo>
                    <a:lnTo>
                      <a:pt x="703" y="479"/>
                    </a:lnTo>
                    <a:lnTo>
                      <a:pt x="691" y="481"/>
                    </a:lnTo>
                    <a:lnTo>
                      <a:pt x="644" y="494"/>
                    </a:lnTo>
                    <a:lnTo>
                      <a:pt x="600" y="508"/>
                    </a:lnTo>
                    <a:lnTo>
                      <a:pt x="561" y="522"/>
                    </a:lnTo>
                    <a:lnTo>
                      <a:pt x="527" y="536"/>
                    </a:lnTo>
                    <a:lnTo>
                      <a:pt x="499" y="548"/>
                    </a:lnTo>
                    <a:lnTo>
                      <a:pt x="478" y="558"/>
                    </a:lnTo>
                    <a:lnTo>
                      <a:pt x="465" y="564"/>
                    </a:lnTo>
                    <a:lnTo>
                      <a:pt x="460" y="567"/>
                    </a:lnTo>
                    <a:lnTo>
                      <a:pt x="452" y="581"/>
                    </a:lnTo>
                    <a:lnTo>
                      <a:pt x="430" y="615"/>
                    </a:lnTo>
                    <a:lnTo>
                      <a:pt x="416" y="636"/>
                    </a:lnTo>
                    <a:lnTo>
                      <a:pt x="399" y="660"/>
                    </a:lnTo>
                    <a:lnTo>
                      <a:pt x="383" y="681"/>
                    </a:lnTo>
                    <a:lnTo>
                      <a:pt x="366" y="701"/>
                    </a:lnTo>
                    <a:lnTo>
                      <a:pt x="359" y="710"/>
                    </a:lnTo>
                    <a:lnTo>
                      <a:pt x="351" y="722"/>
                    </a:lnTo>
                    <a:lnTo>
                      <a:pt x="343" y="733"/>
                    </a:lnTo>
                    <a:lnTo>
                      <a:pt x="336" y="746"/>
                    </a:lnTo>
                    <a:lnTo>
                      <a:pt x="321" y="778"/>
                    </a:lnTo>
                    <a:lnTo>
                      <a:pt x="305" y="811"/>
                    </a:lnTo>
                    <a:lnTo>
                      <a:pt x="290" y="851"/>
                    </a:lnTo>
                    <a:lnTo>
                      <a:pt x="276" y="893"/>
                    </a:lnTo>
                    <a:lnTo>
                      <a:pt x="262" y="938"/>
                    </a:lnTo>
                    <a:lnTo>
                      <a:pt x="248" y="985"/>
                    </a:lnTo>
                    <a:lnTo>
                      <a:pt x="247" y="980"/>
                    </a:lnTo>
                    <a:lnTo>
                      <a:pt x="246" y="975"/>
                    </a:lnTo>
                    <a:lnTo>
                      <a:pt x="239" y="938"/>
                    </a:lnTo>
                    <a:lnTo>
                      <a:pt x="231" y="896"/>
                    </a:lnTo>
                    <a:lnTo>
                      <a:pt x="223" y="851"/>
                    </a:lnTo>
                    <a:lnTo>
                      <a:pt x="216" y="804"/>
                    </a:lnTo>
                    <a:lnTo>
                      <a:pt x="208" y="758"/>
                    </a:lnTo>
                    <a:lnTo>
                      <a:pt x="200" y="715"/>
                    </a:lnTo>
                    <a:lnTo>
                      <a:pt x="196" y="696"/>
                    </a:lnTo>
                    <a:lnTo>
                      <a:pt x="192" y="678"/>
                    </a:lnTo>
                    <a:lnTo>
                      <a:pt x="187" y="662"/>
                    </a:lnTo>
                    <a:lnTo>
                      <a:pt x="182" y="649"/>
                    </a:lnTo>
                    <a:lnTo>
                      <a:pt x="178" y="638"/>
                    </a:lnTo>
                    <a:lnTo>
                      <a:pt x="169" y="626"/>
                    </a:lnTo>
                    <a:lnTo>
                      <a:pt x="161" y="615"/>
                    </a:lnTo>
                    <a:lnTo>
                      <a:pt x="151" y="605"/>
                    </a:lnTo>
                    <a:lnTo>
                      <a:pt x="139" y="596"/>
                    </a:lnTo>
                    <a:lnTo>
                      <a:pt x="127" y="586"/>
                    </a:lnTo>
                    <a:lnTo>
                      <a:pt x="115" y="577"/>
                    </a:lnTo>
                    <a:lnTo>
                      <a:pt x="102" y="568"/>
                    </a:lnTo>
                    <a:lnTo>
                      <a:pt x="77" y="551"/>
                    </a:lnTo>
                    <a:lnTo>
                      <a:pt x="53" y="536"/>
                    </a:lnTo>
                    <a:lnTo>
                      <a:pt x="43" y="529"/>
                    </a:lnTo>
                    <a:lnTo>
                      <a:pt x="33" y="522"/>
                    </a:lnTo>
                    <a:lnTo>
                      <a:pt x="26" y="515"/>
                    </a:lnTo>
                    <a:lnTo>
                      <a:pt x="19" y="508"/>
                    </a:lnTo>
                    <a:lnTo>
                      <a:pt x="14" y="502"/>
                    </a:lnTo>
                    <a:lnTo>
                      <a:pt x="11" y="495"/>
                    </a:lnTo>
                    <a:lnTo>
                      <a:pt x="7" y="488"/>
                    </a:lnTo>
                    <a:lnTo>
                      <a:pt x="5" y="481"/>
                    </a:lnTo>
                    <a:lnTo>
                      <a:pt x="3" y="474"/>
                    </a:lnTo>
                    <a:lnTo>
                      <a:pt x="2" y="467"/>
                    </a:lnTo>
                    <a:lnTo>
                      <a:pt x="0" y="460"/>
                    </a:lnTo>
                    <a:lnTo>
                      <a:pt x="2" y="453"/>
                    </a:lnTo>
                    <a:lnTo>
                      <a:pt x="2" y="446"/>
                    </a:lnTo>
                    <a:lnTo>
                      <a:pt x="3" y="439"/>
                    </a:lnTo>
                    <a:lnTo>
                      <a:pt x="5" y="431"/>
                    </a:lnTo>
                    <a:lnTo>
                      <a:pt x="9" y="424"/>
                    </a:lnTo>
                    <a:lnTo>
                      <a:pt x="16" y="409"/>
                    </a:lnTo>
                    <a:lnTo>
                      <a:pt x="26" y="393"/>
                    </a:lnTo>
                    <a:lnTo>
                      <a:pt x="37" y="379"/>
                    </a:lnTo>
                    <a:lnTo>
                      <a:pt x="45" y="364"/>
                    </a:lnTo>
                    <a:lnTo>
                      <a:pt x="53" y="350"/>
                    </a:lnTo>
                    <a:lnTo>
                      <a:pt x="59" y="334"/>
                    </a:lnTo>
                    <a:lnTo>
                      <a:pt x="65" y="316"/>
                    </a:lnTo>
                    <a:lnTo>
                      <a:pt x="70" y="296"/>
                    </a:lnTo>
                    <a:lnTo>
                      <a:pt x="74" y="270"/>
                    </a:lnTo>
                    <a:lnTo>
                      <a:pt x="78" y="241"/>
                    </a:lnTo>
                    <a:lnTo>
                      <a:pt x="80" y="224"/>
                    </a:lnTo>
                    <a:lnTo>
                      <a:pt x="84" y="204"/>
                    </a:lnTo>
                    <a:lnTo>
                      <a:pt x="88" y="183"/>
                    </a:lnTo>
                    <a:lnTo>
                      <a:pt x="94" y="161"/>
                    </a:lnTo>
                    <a:lnTo>
                      <a:pt x="107" y="114"/>
                    </a:lnTo>
                    <a:lnTo>
                      <a:pt x="121" y="70"/>
                    </a:lnTo>
                    <a:lnTo>
                      <a:pt x="135" y="34"/>
                    </a:lnTo>
                    <a:lnTo>
                      <a:pt x="146" y="8"/>
                    </a:lnTo>
                    <a:lnTo>
                      <a:pt x="149" y="2"/>
                    </a:lnTo>
                    <a:lnTo>
                      <a:pt x="153" y="0"/>
                    </a:lnTo>
                    <a:lnTo>
                      <a:pt x="154" y="2"/>
                    </a:lnTo>
                    <a:lnTo>
                      <a:pt x="153" y="11"/>
                    </a:lnTo>
                    <a:lnTo>
                      <a:pt x="151" y="37"/>
                    </a:lnTo>
                    <a:lnTo>
                      <a:pt x="148" y="66"/>
                    </a:lnTo>
                    <a:lnTo>
                      <a:pt x="146" y="98"/>
                    </a:lnTo>
                    <a:lnTo>
                      <a:pt x="146" y="128"/>
                    </a:lnTo>
                    <a:lnTo>
                      <a:pt x="147" y="143"/>
                    </a:lnTo>
                    <a:lnTo>
                      <a:pt x="148" y="158"/>
                    </a:lnTo>
                    <a:lnTo>
                      <a:pt x="151" y="172"/>
                    </a:lnTo>
                    <a:lnTo>
                      <a:pt x="153" y="185"/>
                    </a:lnTo>
                    <a:lnTo>
                      <a:pt x="158" y="197"/>
                    </a:lnTo>
                    <a:lnTo>
                      <a:pt x="162" y="207"/>
                    </a:lnTo>
                    <a:lnTo>
                      <a:pt x="168" y="216"/>
                    </a:lnTo>
                    <a:lnTo>
                      <a:pt x="175" y="224"/>
                    </a:lnTo>
                    <a:lnTo>
                      <a:pt x="189" y="237"/>
                    </a:lnTo>
                    <a:lnTo>
                      <a:pt x="202" y="252"/>
                    </a:lnTo>
                    <a:lnTo>
                      <a:pt x="214" y="267"/>
                    </a:lnTo>
                    <a:lnTo>
                      <a:pt x="224" y="282"/>
                    </a:lnTo>
                    <a:lnTo>
                      <a:pt x="234" y="296"/>
                    </a:lnTo>
                    <a:lnTo>
                      <a:pt x="243" y="310"/>
                    </a:lnTo>
                    <a:lnTo>
                      <a:pt x="251" y="320"/>
                    </a:lnTo>
                    <a:lnTo>
                      <a:pt x="258" y="329"/>
                    </a:lnTo>
                    <a:lnTo>
                      <a:pt x="268" y="336"/>
                    </a:lnTo>
                    <a:lnTo>
                      <a:pt x="280" y="343"/>
                    </a:lnTo>
                    <a:lnTo>
                      <a:pt x="291" y="348"/>
                    </a:lnTo>
                    <a:lnTo>
                      <a:pt x="304" y="353"/>
                    </a:lnTo>
                    <a:lnTo>
                      <a:pt x="325" y="360"/>
                    </a:lnTo>
                    <a:lnTo>
                      <a:pt x="335" y="364"/>
                    </a:lnTo>
                    <a:lnTo>
                      <a:pt x="337" y="365"/>
                    </a:lnTo>
                    <a:lnTo>
                      <a:pt x="344" y="372"/>
                    </a:lnTo>
                    <a:lnTo>
                      <a:pt x="359" y="385"/>
                    </a:lnTo>
                    <a:lnTo>
                      <a:pt x="384" y="408"/>
                    </a:lnTo>
                    <a:lnTo>
                      <a:pt x="389" y="411"/>
                    </a:lnTo>
                    <a:lnTo>
                      <a:pt x="395" y="414"/>
                    </a:lnTo>
                    <a:lnTo>
                      <a:pt x="402" y="417"/>
                    </a:lnTo>
                    <a:lnTo>
                      <a:pt x="411" y="421"/>
                    </a:lnTo>
                    <a:lnTo>
                      <a:pt x="431" y="425"/>
                    </a:lnTo>
                    <a:lnTo>
                      <a:pt x="456" y="430"/>
                    </a:lnTo>
                    <a:lnTo>
                      <a:pt x="483" y="435"/>
                    </a:lnTo>
                    <a:lnTo>
                      <a:pt x="512" y="439"/>
                    </a:lnTo>
                    <a:lnTo>
                      <a:pt x="542" y="443"/>
                    </a:lnTo>
                    <a:lnTo>
                      <a:pt x="573" y="445"/>
                    </a:lnTo>
                    <a:lnTo>
                      <a:pt x="633" y="450"/>
                    </a:lnTo>
                    <a:lnTo>
                      <a:pt x="683" y="453"/>
                    </a:lnTo>
                    <a:lnTo>
                      <a:pt x="718" y="456"/>
                    </a:lnTo>
                    <a:lnTo>
                      <a:pt x="732" y="456"/>
                    </a:lnTo>
                    <a:lnTo>
                      <a:pt x="734" y="459"/>
                    </a:lnTo>
                    <a:lnTo>
                      <a:pt x="738" y="469"/>
                    </a:lnTo>
                    <a:close/>
                  </a:path>
                </a:pathLst>
              </a:custGeom>
              <a:solidFill>
                <a:srgbClr val="969696"/>
              </a:solidFill>
              <a:ln w="9525">
                <a:noFill/>
                <a:round/>
                <a:headEnd/>
                <a:tailEnd/>
              </a:ln>
            </p:spPr>
            <p:txBody>
              <a:bodyPr/>
              <a:lstStyle/>
              <a:p>
                <a:endParaRPr lang="fr-FR"/>
              </a:p>
            </p:txBody>
          </p:sp>
          <p:sp>
            <p:nvSpPr>
              <p:cNvPr id="9316" name="Freeform 556"/>
              <p:cNvSpPr>
                <a:spLocks noChangeAspect="1"/>
              </p:cNvSpPr>
              <p:nvPr/>
            </p:nvSpPr>
            <p:spPr bwMode="auto">
              <a:xfrm>
                <a:off x="5315" y="3119"/>
                <a:ext cx="89" cy="79"/>
              </a:xfrm>
              <a:custGeom>
                <a:avLst/>
                <a:gdLst>
                  <a:gd name="T0" fmla="*/ 89 w 359"/>
                  <a:gd name="T1" fmla="*/ 7 h 320"/>
                  <a:gd name="T2" fmla="*/ 78 w 359"/>
                  <a:gd name="T3" fmla="*/ 10 h 320"/>
                  <a:gd name="T4" fmla="*/ 67 w 359"/>
                  <a:gd name="T5" fmla="*/ 13 h 320"/>
                  <a:gd name="T6" fmla="*/ 58 w 359"/>
                  <a:gd name="T7" fmla="*/ 17 h 320"/>
                  <a:gd name="T8" fmla="*/ 50 w 359"/>
                  <a:gd name="T9" fmla="*/ 20 h 320"/>
                  <a:gd name="T10" fmla="*/ 44 w 359"/>
                  <a:gd name="T11" fmla="*/ 22 h 320"/>
                  <a:gd name="T12" fmla="*/ 39 w 359"/>
                  <a:gd name="T13" fmla="*/ 25 h 320"/>
                  <a:gd name="T14" fmla="*/ 36 w 359"/>
                  <a:gd name="T15" fmla="*/ 26 h 320"/>
                  <a:gd name="T16" fmla="*/ 34 w 359"/>
                  <a:gd name="T17" fmla="*/ 27 h 320"/>
                  <a:gd name="T18" fmla="*/ 32 w 359"/>
                  <a:gd name="T19" fmla="*/ 30 h 320"/>
                  <a:gd name="T20" fmla="*/ 27 w 359"/>
                  <a:gd name="T21" fmla="*/ 39 h 320"/>
                  <a:gd name="T22" fmla="*/ 24 w 359"/>
                  <a:gd name="T23" fmla="*/ 44 h 320"/>
                  <a:gd name="T24" fmla="*/ 19 w 359"/>
                  <a:gd name="T25" fmla="*/ 50 h 320"/>
                  <a:gd name="T26" fmla="*/ 15 w 359"/>
                  <a:gd name="T27" fmla="*/ 55 h 320"/>
                  <a:gd name="T28" fmla="*/ 11 w 359"/>
                  <a:gd name="T29" fmla="*/ 60 h 320"/>
                  <a:gd name="T30" fmla="*/ 8 w 359"/>
                  <a:gd name="T31" fmla="*/ 64 h 320"/>
                  <a:gd name="T32" fmla="*/ 5 w 359"/>
                  <a:gd name="T33" fmla="*/ 68 h 320"/>
                  <a:gd name="T34" fmla="*/ 2 w 359"/>
                  <a:gd name="T35" fmla="*/ 73 h 320"/>
                  <a:gd name="T36" fmla="*/ 0 w 359"/>
                  <a:gd name="T37" fmla="*/ 79 h 320"/>
                  <a:gd name="T38" fmla="*/ 1 w 359"/>
                  <a:gd name="T39" fmla="*/ 74 h 320"/>
                  <a:gd name="T40" fmla="*/ 3 w 359"/>
                  <a:gd name="T41" fmla="*/ 68 h 320"/>
                  <a:gd name="T42" fmla="*/ 5 w 359"/>
                  <a:gd name="T43" fmla="*/ 62 h 320"/>
                  <a:gd name="T44" fmla="*/ 7 w 359"/>
                  <a:gd name="T45" fmla="*/ 55 h 320"/>
                  <a:gd name="T46" fmla="*/ 8 w 359"/>
                  <a:gd name="T47" fmla="*/ 47 h 320"/>
                  <a:gd name="T48" fmla="*/ 10 w 359"/>
                  <a:gd name="T49" fmla="*/ 39 h 320"/>
                  <a:gd name="T50" fmla="*/ 12 w 359"/>
                  <a:gd name="T51" fmla="*/ 32 h 320"/>
                  <a:gd name="T52" fmla="*/ 14 w 359"/>
                  <a:gd name="T53" fmla="*/ 25 h 320"/>
                  <a:gd name="T54" fmla="*/ 16 w 359"/>
                  <a:gd name="T55" fmla="*/ 19 h 320"/>
                  <a:gd name="T56" fmla="*/ 18 w 359"/>
                  <a:gd name="T57" fmla="*/ 14 h 320"/>
                  <a:gd name="T58" fmla="*/ 20 w 359"/>
                  <a:gd name="T59" fmla="*/ 9 h 320"/>
                  <a:gd name="T60" fmla="*/ 22 w 359"/>
                  <a:gd name="T61" fmla="*/ 5 h 320"/>
                  <a:gd name="T62" fmla="*/ 23 w 359"/>
                  <a:gd name="T63" fmla="*/ 4 h 320"/>
                  <a:gd name="T64" fmla="*/ 24 w 359"/>
                  <a:gd name="T65" fmla="*/ 3 h 320"/>
                  <a:gd name="T66" fmla="*/ 26 w 359"/>
                  <a:gd name="T67" fmla="*/ 3 h 320"/>
                  <a:gd name="T68" fmla="*/ 27 w 359"/>
                  <a:gd name="T69" fmla="*/ 2 h 320"/>
                  <a:gd name="T70" fmla="*/ 30 w 359"/>
                  <a:gd name="T71" fmla="*/ 1 h 320"/>
                  <a:gd name="T72" fmla="*/ 35 w 359"/>
                  <a:gd name="T73" fmla="*/ 0 h 320"/>
                  <a:gd name="T74" fmla="*/ 39 w 359"/>
                  <a:gd name="T75" fmla="*/ 0 h 320"/>
                  <a:gd name="T76" fmla="*/ 45 w 359"/>
                  <a:gd name="T77" fmla="*/ 0 h 320"/>
                  <a:gd name="T78" fmla="*/ 50 w 359"/>
                  <a:gd name="T79" fmla="*/ 0 h 320"/>
                  <a:gd name="T80" fmla="*/ 56 w 359"/>
                  <a:gd name="T81" fmla="*/ 0 h 320"/>
                  <a:gd name="T82" fmla="*/ 67 w 359"/>
                  <a:gd name="T83" fmla="*/ 0 h 320"/>
                  <a:gd name="T84" fmla="*/ 77 w 359"/>
                  <a:gd name="T85" fmla="*/ 1 h 320"/>
                  <a:gd name="T86" fmla="*/ 85 w 359"/>
                  <a:gd name="T87" fmla="*/ 2 h 320"/>
                  <a:gd name="T88" fmla="*/ 89 w 359"/>
                  <a:gd name="T89" fmla="*/ 2 h 320"/>
                  <a:gd name="T90" fmla="*/ 89 w 359"/>
                  <a:gd name="T91" fmla="*/ 3 h 320"/>
                  <a:gd name="T92" fmla="*/ 89 w 359"/>
                  <a:gd name="T93" fmla="*/ 7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9"/>
                  <a:gd name="T142" fmla="*/ 0 h 320"/>
                  <a:gd name="T143" fmla="*/ 359 w 359"/>
                  <a:gd name="T144" fmla="*/ 320 h 3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9" h="320">
                    <a:moveTo>
                      <a:pt x="357" y="27"/>
                    </a:moveTo>
                    <a:lnTo>
                      <a:pt x="313" y="40"/>
                    </a:lnTo>
                    <a:lnTo>
                      <a:pt x="271" y="54"/>
                    </a:lnTo>
                    <a:lnTo>
                      <a:pt x="233" y="67"/>
                    </a:lnTo>
                    <a:lnTo>
                      <a:pt x="201" y="81"/>
                    </a:lnTo>
                    <a:lnTo>
                      <a:pt x="176" y="91"/>
                    </a:lnTo>
                    <a:lnTo>
                      <a:pt x="156" y="100"/>
                    </a:lnTo>
                    <a:lnTo>
                      <a:pt x="144" y="106"/>
                    </a:lnTo>
                    <a:lnTo>
                      <a:pt x="139" y="109"/>
                    </a:lnTo>
                    <a:lnTo>
                      <a:pt x="131" y="123"/>
                    </a:lnTo>
                    <a:lnTo>
                      <a:pt x="109" y="157"/>
                    </a:lnTo>
                    <a:lnTo>
                      <a:pt x="95" y="178"/>
                    </a:lnTo>
                    <a:lnTo>
                      <a:pt x="78" y="202"/>
                    </a:lnTo>
                    <a:lnTo>
                      <a:pt x="62" y="223"/>
                    </a:lnTo>
                    <a:lnTo>
                      <a:pt x="45" y="243"/>
                    </a:lnTo>
                    <a:lnTo>
                      <a:pt x="34" y="258"/>
                    </a:lnTo>
                    <a:lnTo>
                      <a:pt x="22" y="275"/>
                    </a:lnTo>
                    <a:lnTo>
                      <a:pt x="10" y="296"/>
                    </a:lnTo>
                    <a:lnTo>
                      <a:pt x="0" y="320"/>
                    </a:lnTo>
                    <a:lnTo>
                      <a:pt x="6" y="299"/>
                    </a:lnTo>
                    <a:lnTo>
                      <a:pt x="13" y="275"/>
                    </a:lnTo>
                    <a:lnTo>
                      <a:pt x="21" y="250"/>
                    </a:lnTo>
                    <a:lnTo>
                      <a:pt x="27" y="223"/>
                    </a:lnTo>
                    <a:lnTo>
                      <a:pt x="34" y="190"/>
                    </a:lnTo>
                    <a:lnTo>
                      <a:pt x="41" y="159"/>
                    </a:lnTo>
                    <a:lnTo>
                      <a:pt x="49" y="129"/>
                    </a:lnTo>
                    <a:lnTo>
                      <a:pt x="56" y="102"/>
                    </a:lnTo>
                    <a:lnTo>
                      <a:pt x="64" y="77"/>
                    </a:lnTo>
                    <a:lnTo>
                      <a:pt x="72" y="55"/>
                    </a:lnTo>
                    <a:lnTo>
                      <a:pt x="81" y="35"/>
                    </a:lnTo>
                    <a:lnTo>
                      <a:pt x="90" y="20"/>
                    </a:lnTo>
                    <a:lnTo>
                      <a:pt x="93" y="18"/>
                    </a:lnTo>
                    <a:lnTo>
                      <a:pt x="97" y="14"/>
                    </a:lnTo>
                    <a:lnTo>
                      <a:pt x="103" y="12"/>
                    </a:lnTo>
                    <a:lnTo>
                      <a:pt x="109" y="9"/>
                    </a:lnTo>
                    <a:lnTo>
                      <a:pt x="123" y="6"/>
                    </a:lnTo>
                    <a:lnTo>
                      <a:pt x="140" y="2"/>
                    </a:lnTo>
                    <a:lnTo>
                      <a:pt x="159" y="1"/>
                    </a:lnTo>
                    <a:lnTo>
                      <a:pt x="180" y="0"/>
                    </a:lnTo>
                    <a:lnTo>
                      <a:pt x="203" y="0"/>
                    </a:lnTo>
                    <a:lnTo>
                      <a:pt x="225" y="0"/>
                    </a:lnTo>
                    <a:lnTo>
                      <a:pt x="269" y="1"/>
                    </a:lnTo>
                    <a:lnTo>
                      <a:pt x="311" y="4"/>
                    </a:lnTo>
                    <a:lnTo>
                      <a:pt x="341" y="7"/>
                    </a:lnTo>
                    <a:lnTo>
                      <a:pt x="359" y="8"/>
                    </a:lnTo>
                    <a:lnTo>
                      <a:pt x="359" y="13"/>
                    </a:lnTo>
                    <a:lnTo>
                      <a:pt x="357" y="27"/>
                    </a:lnTo>
                    <a:close/>
                  </a:path>
                </a:pathLst>
              </a:custGeom>
              <a:solidFill>
                <a:srgbClr val="969696"/>
              </a:solidFill>
              <a:ln w="9525">
                <a:noFill/>
                <a:round/>
                <a:headEnd/>
                <a:tailEnd/>
              </a:ln>
            </p:spPr>
            <p:txBody>
              <a:bodyPr/>
              <a:lstStyle/>
              <a:p>
                <a:endParaRPr lang="fr-FR"/>
              </a:p>
            </p:txBody>
          </p:sp>
          <p:sp>
            <p:nvSpPr>
              <p:cNvPr id="9317" name="Freeform 557"/>
              <p:cNvSpPr>
                <a:spLocks noChangeAspect="1"/>
              </p:cNvSpPr>
              <p:nvPr/>
            </p:nvSpPr>
            <p:spPr bwMode="auto">
              <a:xfrm>
                <a:off x="5316" y="2977"/>
                <a:ext cx="162" cy="89"/>
              </a:xfrm>
              <a:custGeom>
                <a:avLst/>
                <a:gdLst>
                  <a:gd name="T0" fmla="*/ 26 w 645"/>
                  <a:gd name="T1" fmla="*/ 68 h 354"/>
                  <a:gd name="T2" fmla="*/ 19 w 645"/>
                  <a:gd name="T3" fmla="*/ 50 h 354"/>
                  <a:gd name="T4" fmla="*/ 13 w 645"/>
                  <a:gd name="T5" fmla="*/ 41 h 354"/>
                  <a:gd name="T6" fmla="*/ 1 w 645"/>
                  <a:gd name="T7" fmla="*/ 24 h 354"/>
                  <a:gd name="T8" fmla="*/ 7 w 645"/>
                  <a:gd name="T9" fmla="*/ 19 h 354"/>
                  <a:gd name="T10" fmla="*/ 14 w 645"/>
                  <a:gd name="T11" fmla="*/ 13 h 354"/>
                  <a:gd name="T12" fmla="*/ 18 w 645"/>
                  <a:gd name="T13" fmla="*/ 4 h 354"/>
                  <a:gd name="T14" fmla="*/ 36 w 645"/>
                  <a:gd name="T15" fmla="*/ 5 h 354"/>
                  <a:gd name="T16" fmla="*/ 33 w 645"/>
                  <a:gd name="T17" fmla="*/ 13 h 354"/>
                  <a:gd name="T18" fmla="*/ 28 w 645"/>
                  <a:gd name="T19" fmla="*/ 20 h 354"/>
                  <a:gd name="T20" fmla="*/ 22 w 645"/>
                  <a:gd name="T21" fmla="*/ 26 h 354"/>
                  <a:gd name="T22" fmla="*/ 20 w 645"/>
                  <a:gd name="T23" fmla="*/ 32 h 354"/>
                  <a:gd name="T24" fmla="*/ 22 w 645"/>
                  <a:gd name="T25" fmla="*/ 42 h 354"/>
                  <a:gd name="T26" fmla="*/ 25 w 645"/>
                  <a:gd name="T27" fmla="*/ 48 h 354"/>
                  <a:gd name="T28" fmla="*/ 31 w 645"/>
                  <a:gd name="T29" fmla="*/ 50 h 354"/>
                  <a:gd name="T30" fmla="*/ 37 w 645"/>
                  <a:gd name="T31" fmla="*/ 50 h 354"/>
                  <a:gd name="T32" fmla="*/ 44 w 645"/>
                  <a:gd name="T33" fmla="*/ 48 h 354"/>
                  <a:gd name="T34" fmla="*/ 54 w 645"/>
                  <a:gd name="T35" fmla="*/ 42 h 354"/>
                  <a:gd name="T36" fmla="*/ 46 w 645"/>
                  <a:gd name="T37" fmla="*/ 52 h 354"/>
                  <a:gd name="T38" fmla="*/ 43 w 645"/>
                  <a:gd name="T39" fmla="*/ 57 h 354"/>
                  <a:gd name="T40" fmla="*/ 45 w 645"/>
                  <a:gd name="T41" fmla="*/ 61 h 354"/>
                  <a:gd name="T42" fmla="*/ 53 w 645"/>
                  <a:gd name="T43" fmla="*/ 64 h 354"/>
                  <a:gd name="T44" fmla="*/ 64 w 645"/>
                  <a:gd name="T45" fmla="*/ 64 h 354"/>
                  <a:gd name="T46" fmla="*/ 74 w 645"/>
                  <a:gd name="T47" fmla="*/ 61 h 354"/>
                  <a:gd name="T48" fmla="*/ 84 w 645"/>
                  <a:gd name="T49" fmla="*/ 54 h 354"/>
                  <a:gd name="T50" fmla="*/ 90 w 645"/>
                  <a:gd name="T51" fmla="*/ 58 h 354"/>
                  <a:gd name="T52" fmla="*/ 94 w 645"/>
                  <a:gd name="T53" fmla="*/ 60 h 354"/>
                  <a:gd name="T54" fmla="*/ 98 w 645"/>
                  <a:gd name="T55" fmla="*/ 60 h 354"/>
                  <a:gd name="T56" fmla="*/ 103 w 645"/>
                  <a:gd name="T57" fmla="*/ 56 h 354"/>
                  <a:gd name="T58" fmla="*/ 108 w 645"/>
                  <a:gd name="T59" fmla="*/ 48 h 354"/>
                  <a:gd name="T60" fmla="*/ 114 w 645"/>
                  <a:gd name="T61" fmla="*/ 45 h 354"/>
                  <a:gd name="T62" fmla="*/ 120 w 645"/>
                  <a:gd name="T63" fmla="*/ 48 h 354"/>
                  <a:gd name="T64" fmla="*/ 125 w 645"/>
                  <a:gd name="T65" fmla="*/ 49 h 354"/>
                  <a:gd name="T66" fmla="*/ 128 w 645"/>
                  <a:gd name="T67" fmla="*/ 48 h 354"/>
                  <a:gd name="T68" fmla="*/ 133 w 645"/>
                  <a:gd name="T69" fmla="*/ 42 h 354"/>
                  <a:gd name="T70" fmla="*/ 138 w 645"/>
                  <a:gd name="T71" fmla="*/ 33 h 354"/>
                  <a:gd name="T72" fmla="*/ 141 w 645"/>
                  <a:gd name="T73" fmla="*/ 23 h 354"/>
                  <a:gd name="T74" fmla="*/ 137 w 645"/>
                  <a:gd name="T75" fmla="*/ 37 h 354"/>
                  <a:gd name="T76" fmla="*/ 137 w 645"/>
                  <a:gd name="T77" fmla="*/ 49 h 354"/>
                  <a:gd name="T78" fmla="*/ 139 w 645"/>
                  <a:gd name="T79" fmla="*/ 60 h 354"/>
                  <a:gd name="T80" fmla="*/ 142 w 645"/>
                  <a:gd name="T81" fmla="*/ 66 h 354"/>
                  <a:gd name="T82" fmla="*/ 159 w 645"/>
                  <a:gd name="T83" fmla="*/ 84 h 354"/>
                  <a:gd name="T84" fmla="*/ 148 w 645"/>
                  <a:gd name="T85" fmla="*/ 89 h 354"/>
                  <a:gd name="T86" fmla="*/ 131 w 645"/>
                  <a:gd name="T87" fmla="*/ 73 h 354"/>
                  <a:gd name="T88" fmla="*/ 121 w 645"/>
                  <a:gd name="T89" fmla="*/ 66 h 354"/>
                  <a:gd name="T90" fmla="*/ 110 w 645"/>
                  <a:gd name="T91" fmla="*/ 65 h 354"/>
                  <a:gd name="T92" fmla="*/ 92 w 645"/>
                  <a:gd name="T93" fmla="*/ 65 h 354"/>
                  <a:gd name="T94" fmla="*/ 77 w 645"/>
                  <a:gd name="T95" fmla="*/ 66 h 354"/>
                  <a:gd name="T96" fmla="*/ 56 w 645"/>
                  <a:gd name="T97" fmla="*/ 73 h 354"/>
                  <a:gd name="T98" fmla="*/ 36 w 645"/>
                  <a:gd name="T99" fmla="*/ 81 h 3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5"/>
                  <a:gd name="T151" fmla="*/ 0 h 354"/>
                  <a:gd name="T152" fmla="*/ 645 w 645"/>
                  <a:gd name="T153" fmla="*/ 354 h 3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5" h="354">
                    <a:moveTo>
                      <a:pt x="124" y="336"/>
                    </a:moveTo>
                    <a:lnTo>
                      <a:pt x="118" y="317"/>
                    </a:lnTo>
                    <a:lnTo>
                      <a:pt x="103" y="270"/>
                    </a:lnTo>
                    <a:lnTo>
                      <a:pt x="92" y="242"/>
                    </a:lnTo>
                    <a:lnTo>
                      <a:pt x="81" y="214"/>
                    </a:lnTo>
                    <a:lnTo>
                      <a:pt x="74" y="200"/>
                    </a:lnTo>
                    <a:lnTo>
                      <a:pt x="67" y="187"/>
                    </a:lnTo>
                    <a:lnTo>
                      <a:pt x="60" y="176"/>
                    </a:lnTo>
                    <a:lnTo>
                      <a:pt x="52" y="165"/>
                    </a:lnTo>
                    <a:lnTo>
                      <a:pt x="28" y="131"/>
                    </a:lnTo>
                    <a:lnTo>
                      <a:pt x="11" y="109"/>
                    </a:lnTo>
                    <a:lnTo>
                      <a:pt x="3" y="97"/>
                    </a:lnTo>
                    <a:lnTo>
                      <a:pt x="0" y="92"/>
                    </a:lnTo>
                    <a:lnTo>
                      <a:pt x="9" y="87"/>
                    </a:lnTo>
                    <a:lnTo>
                      <a:pt x="28" y="74"/>
                    </a:lnTo>
                    <a:lnTo>
                      <a:pt x="40" y="67"/>
                    </a:lnTo>
                    <a:lnTo>
                      <a:pt x="49" y="59"/>
                    </a:lnTo>
                    <a:lnTo>
                      <a:pt x="57" y="51"/>
                    </a:lnTo>
                    <a:lnTo>
                      <a:pt x="63" y="44"/>
                    </a:lnTo>
                    <a:lnTo>
                      <a:pt x="68" y="30"/>
                    </a:lnTo>
                    <a:lnTo>
                      <a:pt x="70" y="15"/>
                    </a:lnTo>
                    <a:lnTo>
                      <a:pt x="70" y="4"/>
                    </a:lnTo>
                    <a:lnTo>
                      <a:pt x="70" y="0"/>
                    </a:lnTo>
                    <a:lnTo>
                      <a:pt x="145" y="18"/>
                    </a:lnTo>
                    <a:lnTo>
                      <a:pt x="143" y="25"/>
                    </a:lnTo>
                    <a:lnTo>
                      <a:pt x="136" y="42"/>
                    </a:lnTo>
                    <a:lnTo>
                      <a:pt x="130" y="52"/>
                    </a:lnTo>
                    <a:lnTo>
                      <a:pt x="124" y="63"/>
                    </a:lnTo>
                    <a:lnTo>
                      <a:pt x="117" y="73"/>
                    </a:lnTo>
                    <a:lnTo>
                      <a:pt x="110" y="81"/>
                    </a:lnTo>
                    <a:lnTo>
                      <a:pt x="102" y="88"/>
                    </a:lnTo>
                    <a:lnTo>
                      <a:pt x="95" y="95"/>
                    </a:lnTo>
                    <a:lnTo>
                      <a:pt x="89" y="102"/>
                    </a:lnTo>
                    <a:lnTo>
                      <a:pt x="84" y="109"/>
                    </a:lnTo>
                    <a:lnTo>
                      <a:pt x="81" y="117"/>
                    </a:lnTo>
                    <a:lnTo>
                      <a:pt x="79" y="128"/>
                    </a:lnTo>
                    <a:lnTo>
                      <a:pt x="79" y="138"/>
                    </a:lnTo>
                    <a:lnTo>
                      <a:pt x="83" y="152"/>
                    </a:lnTo>
                    <a:lnTo>
                      <a:pt x="86" y="166"/>
                    </a:lnTo>
                    <a:lnTo>
                      <a:pt x="90" y="177"/>
                    </a:lnTo>
                    <a:lnTo>
                      <a:pt x="94" y="185"/>
                    </a:lnTo>
                    <a:lnTo>
                      <a:pt x="98" y="191"/>
                    </a:lnTo>
                    <a:lnTo>
                      <a:pt x="104" y="196"/>
                    </a:lnTo>
                    <a:lnTo>
                      <a:pt x="112" y="198"/>
                    </a:lnTo>
                    <a:lnTo>
                      <a:pt x="122" y="199"/>
                    </a:lnTo>
                    <a:lnTo>
                      <a:pt x="135" y="200"/>
                    </a:lnTo>
                    <a:lnTo>
                      <a:pt x="142" y="200"/>
                    </a:lnTo>
                    <a:lnTo>
                      <a:pt x="149" y="199"/>
                    </a:lnTo>
                    <a:lnTo>
                      <a:pt x="156" y="198"/>
                    </a:lnTo>
                    <a:lnTo>
                      <a:pt x="163" y="196"/>
                    </a:lnTo>
                    <a:lnTo>
                      <a:pt x="177" y="190"/>
                    </a:lnTo>
                    <a:lnTo>
                      <a:pt x="189" y="184"/>
                    </a:lnTo>
                    <a:lnTo>
                      <a:pt x="207" y="172"/>
                    </a:lnTo>
                    <a:lnTo>
                      <a:pt x="214" y="168"/>
                    </a:lnTo>
                    <a:lnTo>
                      <a:pt x="205" y="177"/>
                    </a:lnTo>
                    <a:lnTo>
                      <a:pt x="186" y="201"/>
                    </a:lnTo>
                    <a:lnTo>
                      <a:pt x="182" y="208"/>
                    </a:lnTo>
                    <a:lnTo>
                      <a:pt x="178" y="214"/>
                    </a:lnTo>
                    <a:lnTo>
                      <a:pt x="174" y="221"/>
                    </a:lnTo>
                    <a:lnTo>
                      <a:pt x="173" y="228"/>
                    </a:lnTo>
                    <a:lnTo>
                      <a:pt x="173" y="234"/>
                    </a:lnTo>
                    <a:lnTo>
                      <a:pt x="174" y="239"/>
                    </a:lnTo>
                    <a:lnTo>
                      <a:pt x="178" y="243"/>
                    </a:lnTo>
                    <a:lnTo>
                      <a:pt x="184" y="248"/>
                    </a:lnTo>
                    <a:lnTo>
                      <a:pt x="198" y="253"/>
                    </a:lnTo>
                    <a:lnTo>
                      <a:pt x="211" y="256"/>
                    </a:lnTo>
                    <a:lnTo>
                      <a:pt x="225" y="257"/>
                    </a:lnTo>
                    <a:lnTo>
                      <a:pt x="239" y="257"/>
                    </a:lnTo>
                    <a:lnTo>
                      <a:pt x="254" y="255"/>
                    </a:lnTo>
                    <a:lnTo>
                      <a:pt x="268" y="252"/>
                    </a:lnTo>
                    <a:lnTo>
                      <a:pt x="282" y="247"/>
                    </a:lnTo>
                    <a:lnTo>
                      <a:pt x="296" y="241"/>
                    </a:lnTo>
                    <a:lnTo>
                      <a:pt x="318" y="228"/>
                    </a:lnTo>
                    <a:lnTo>
                      <a:pt x="330" y="220"/>
                    </a:lnTo>
                    <a:lnTo>
                      <a:pt x="336" y="215"/>
                    </a:lnTo>
                    <a:lnTo>
                      <a:pt x="338" y="213"/>
                    </a:lnTo>
                    <a:lnTo>
                      <a:pt x="343" y="220"/>
                    </a:lnTo>
                    <a:lnTo>
                      <a:pt x="360" y="232"/>
                    </a:lnTo>
                    <a:lnTo>
                      <a:pt x="365" y="234"/>
                    </a:lnTo>
                    <a:lnTo>
                      <a:pt x="370" y="238"/>
                    </a:lnTo>
                    <a:lnTo>
                      <a:pt x="376" y="239"/>
                    </a:lnTo>
                    <a:lnTo>
                      <a:pt x="381" y="240"/>
                    </a:lnTo>
                    <a:lnTo>
                      <a:pt x="387" y="240"/>
                    </a:lnTo>
                    <a:lnTo>
                      <a:pt x="391" y="239"/>
                    </a:lnTo>
                    <a:lnTo>
                      <a:pt x="397" y="236"/>
                    </a:lnTo>
                    <a:lnTo>
                      <a:pt x="402" y="233"/>
                    </a:lnTo>
                    <a:lnTo>
                      <a:pt x="410" y="224"/>
                    </a:lnTo>
                    <a:lnTo>
                      <a:pt x="417" y="213"/>
                    </a:lnTo>
                    <a:lnTo>
                      <a:pt x="424" y="201"/>
                    </a:lnTo>
                    <a:lnTo>
                      <a:pt x="429" y="191"/>
                    </a:lnTo>
                    <a:lnTo>
                      <a:pt x="436" y="173"/>
                    </a:lnTo>
                    <a:lnTo>
                      <a:pt x="437" y="166"/>
                    </a:lnTo>
                    <a:lnTo>
                      <a:pt x="453" y="178"/>
                    </a:lnTo>
                    <a:lnTo>
                      <a:pt x="467" y="186"/>
                    </a:lnTo>
                    <a:lnTo>
                      <a:pt x="472" y="190"/>
                    </a:lnTo>
                    <a:lnTo>
                      <a:pt x="479" y="191"/>
                    </a:lnTo>
                    <a:lnTo>
                      <a:pt x="484" y="192"/>
                    </a:lnTo>
                    <a:lnTo>
                      <a:pt x="490" y="193"/>
                    </a:lnTo>
                    <a:lnTo>
                      <a:pt x="496" y="193"/>
                    </a:lnTo>
                    <a:lnTo>
                      <a:pt x="501" y="192"/>
                    </a:lnTo>
                    <a:lnTo>
                      <a:pt x="505" y="191"/>
                    </a:lnTo>
                    <a:lnTo>
                      <a:pt x="509" y="189"/>
                    </a:lnTo>
                    <a:lnTo>
                      <a:pt x="517" y="183"/>
                    </a:lnTo>
                    <a:lnTo>
                      <a:pt x="525" y="175"/>
                    </a:lnTo>
                    <a:lnTo>
                      <a:pt x="531" y="166"/>
                    </a:lnTo>
                    <a:lnTo>
                      <a:pt x="537" y="156"/>
                    </a:lnTo>
                    <a:lnTo>
                      <a:pt x="543" y="144"/>
                    </a:lnTo>
                    <a:lnTo>
                      <a:pt x="548" y="133"/>
                    </a:lnTo>
                    <a:lnTo>
                      <a:pt x="557" y="108"/>
                    </a:lnTo>
                    <a:lnTo>
                      <a:pt x="565" y="86"/>
                    </a:lnTo>
                    <a:lnTo>
                      <a:pt x="563" y="91"/>
                    </a:lnTo>
                    <a:lnTo>
                      <a:pt x="558" y="105"/>
                    </a:lnTo>
                    <a:lnTo>
                      <a:pt x="551" y="124"/>
                    </a:lnTo>
                    <a:lnTo>
                      <a:pt x="546" y="149"/>
                    </a:lnTo>
                    <a:lnTo>
                      <a:pt x="544" y="163"/>
                    </a:lnTo>
                    <a:lnTo>
                      <a:pt x="543" y="178"/>
                    </a:lnTo>
                    <a:lnTo>
                      <a:pt x="544" y="193"/>
                    </a:lnTo>
                    <a:lnTo>
                      <a:pt x="545" y="208"/>
                    </a:lnTo>
                    <a:lnTo>
                      <a:pt x="549" y="224"/>
                    </a:lnTo>
                    <a:lnTo>
                      <a:pt x="555" y="239"/>
                    </a:lnTo>
                    <a:lnTo>
                      <a:pt x="558" y="247"/>
                    </a:lnTo>
                    <a:lnTo>
                      <a:pt x="563" y="254"/>
                    </a:lnTo>
                    <a:lnTo>
                      <a:pt x="567" y="261"/>
                    </a:lnTo>
                    <a:lnTo>
                      <a:pt x="573" y="268"/>
                    </a:lnTo>
                    <a:lnTo>
                      <a:pt x="611" y="312"/>
                    </a:lnTo>
                    <a:lnTo>
                      <a:pt x="632" y="334"/>
                    </a:lnTo>
                    <a:lnTo>
                      <a:pt x="641" y="343"/>
                    </a:lnTo>
                    <a:lnTo>
                      <a:pt x="645" y="344"/>
                    </a:lnTo>
                    <a:lnTo>
                      <a:pt x="590" y="354"/>
                    </a:lnTo>
                    <a:lnTo>
                      <a:pt x="576" y="340"/>
                    </a:lnTo>
                    <a:lnTo>
                      <a:pt x="543" y="308"/>
                    </a:lnTo>
                    <a:lnTo>
                      <a:pt x="523" y="291"/>
                    </a:lnTo>
                    <a:lnTo>
                      <a:pt x="503" y="276"/>
                    </a:lnTo>
                    <a:lnTo>
                      <a:pt x="492" y="269"/>
                    </a:lnTo>
                    <a:lnTo>
                      <a:pt x="483" y="264"/>
                    </a:lnTo>
                    <a:lnTo>
                      <a:pt x="474" y="261"/>
                    </a:lnTo>
                    <a:lnTo>
                      <a:pt x="465" y="260"/>
                    </a:lnTo>
                    <a:lnTo>
                      <a:pt x="438" y="259"/>
                    </a:lnTo>
                    <a:lnTo>
                      <a:pt x="403" y="257"/>
                    </a:lnTo>
                    <a:lnTo>
                      <a:pt x="384" y="257"/>
                    </a:lnTo>
                    <a:lnTo>
                      <a:pt x="366" y="257"/>
                    </a:lnTo>
                    <a:lnTo>
                      <a:pt x="346" y="259"/>
                    </a:lnTo>
                    <a:lnTo>
                      <a:pt x="326" y="261"/>
                    </a:lnTo>
                    <a:lnTo>
                      <a:pt x="305" y="264"/>
                    </a:lnTo>
                    <a:lnTo>
                      <a:pt x="279" y="271"/>
                    </a:lnTo>
                    <a:lnTo>
                      <a:pt x="252" y="280"/>
                    </a:lnTo>
                    <a:lnTo>
                      <a:pt x="224" y="290"/>
                    </a:lnTo>
                    <a:lnTo>
                      <a:pt x="197" y="301"/>
                    </a:lnTo>
                    <a:lnTo>
                      <a:pt x="170" y="312"/>
                    </a:lnTo>
                    <a:lnTo>
                      <a:pt x="145" y="324"/>
                    </a:lnTo>
                    <a:lnTo>
                      <a:pt x="124" y="336"/>
                    </a:lnTo>
                    <a:close/>
                  </a:path>
                </a:pathLst>
              </a:custGeom>
              <a:solidFill>
                <a:srgbClr val="969696"/>
              </a:solidFill>
              <a:ln w="9525">
                <a:noFill/>
                <a:round/>
                <a:headEnd/>
                <a:tailEnd/>
              </a:ln>
            </p:spPr>
            <p:txBody>
              <a:bodyPr/>
              <a:lstStyle/>
              <a:p>
                <a:endParaRPr lang="fr-FR"/>
              </a:p>
            </p:txBody>
          </p:sp>
          <p:sp>
            <p:nvSpPr>
              <p:cNvPr id="9318" name="Freeform 558"/>
              <p:cNvSpPr>
                <a:spLocks noChangeAspect="1"/>
              </p:cNvSpPr>
              <p:nvPr/>
            </p:nvSpPr>
            <p:spPr bwMode="auto">
              <a:xfrm>
                <a:off x="5260" y="3063"/>
                <a:ext cx="26" cy="27"/>
              </a:xfrm>
              <a:custGeom>
                <a:avLst/>
                <a:gdLst>
                  <a:gd name="T0" fmla="*/ 9 w 102"/>
                  <a:gd name="T1" fmla="*/ 1 h 110"/>
                  <a:gd name="T2" fmla="*/ 10 w 102"/>
                  <a:gd name="T3" fmla="*/ 4 h 110"/>
                  <a:gd name="T4" fmla="*/ 13 w 102"/>
                  <a:gd name="T5" fmla="*/ 10 h 110"/>
                  <a:gd name="T6" fmla="*/ 16 w 102"/>
                  <a:gd name="T7" fmla="*/ 14 h 110"/>
                  <a:gd name="T8" fmla="*/ 18 w 102"/>
                  <a:gd name="T9" fmla="*/ 17 h 110"/>
                  <a:gd name="T10" fmla="*/ 20 w 102"/>
                  <a:gd name="T11" fmla="*/ 19 h 110"/>
                  <a:gd name="T12" fmla="*/ 21 w 102"/>
                  <a:gd name="T13" fmla="*/ 20 h 110"/>
                  <a:gd name="T14" fmla="*/ 23 w 102"/>
                  <a:gd name="T15" fmla="*/ 22 h 110"/>
                  <a:gd name="T16" fmla="*/ 24 w 102"/>
                  <a:gd name="T17" fmla="*/ 22 h 110"/>
                  <a:gd name="T18" fmla="*/ 25 w 102"/>
                  <a:gd name="T19" fmla="*/ 23 h 110"/>
                  <a:gd name="T20" fmla="*/ 26 w 102"/>
                  <a:gd name="T21" fmla="*/ 24 h 110"/>
                  <a:gd name="T22" fmla="*/ 26 w 102"/>
                  <a:gd name="T23" fmla="*/ 25 h 110"/>
                  <a:gd name="T24" fmla="*/ 25 w 102"/>
                  <a:gd name="T25" fmla="*/ 25 h 110"/>
                  <a:gd name="T26" fmla="*/ 24 w 102"/>
                  <a:gd name="T27" fmla="*/ 26 h 110"/>
                  <a:gd name="T28" fmla="*/ 23 w 102"/>
                  <a:gd name="T29" fmla="*/ 26 h 110"/>
                  <a:gd name="T30" fmla="*/ 21 w 102"/>
                  <a:gd name="T31" fmla="*/ 26 h 110"/>
                  <a:gd name="T32" fmla="*/ 20 w 102"/>
                  <a:gd name="T33" fmla="*/ 27 h 110"/>
                  <a:gd name="T34" fmla="*/ 16 w 102"/>
                  <a:gd name="T35" fmla="*/ 27 h 110"/>
                  <a:gd name="T36" fmla="*/ 11 w 102"/>
                  <a:gd name="T37" fmla="*/ 27 h 110"/>
                  <a:gd name="T38" fmla="*/ 9 w 102"/>
                  <a:gd name="T39" fmla="*/ 27 h 110"/>
                  <a:gd name="T40" fmla="*/ 7 w 102"/>
                  <a:gd name="T41" fmla="*/ 26 h 110"/>
                  <a:gd name="T42" fmla="*/ 5 w 102"/>
                  <a:gd name="T43" fmla="*/ 26 h 110"/>
                  <a:gd name="T44" fmla="*/ 4 w 102"/>
                  <a:gd name="T45" fmla="*/ 25 h 110"/>
                  <a:gd name="T46" fmla="*/ 2 w 102"/>
                  <a:gd name="T47" fmla="*/ 24 h 110"/>
                  <a:gd name="T48" fmla="*/ 1 w 102"/>
                  <a:gd name="T49" fmla="*/ 23 h 110"/>
                  <a:gd name="T50" fmla="*/ 1 w 102"/>
                  <a:gd name="T51" fmla="*/ 22 h 110"/>
                  <a:gd name="T52" fmla="*/ 1 w 102"/>
                  <a:gd name="T53" fmla="*/ 21 h 110"/>
                  <a:gd name="T54" fmla="*/ 0 w 102"/>
                  <a:gd name="T55" fmla="*/ 19 h 110"/>
                  <a:gd name="T56" fmla="*/ 0 w 102"/>
                  <a:gd name="T57" fmla="*/ 18 h 110"/>
                  <a:gd name="T58" fmla="*/ 0 w 102"/>
                  <a:gd name="T59" fmla="*/ 16 h 110"/>
                  <a:gd name="T60" fmla="*/ 0 w 102"/>
                  <a:gd name="T61" fmla="*/ 14 h 110"/>
                  <a:gd name="T62" fmla="*/ 1 w 102"/>
                  <a:gd name="T63" fmla="*/ 11 h 110"/>
                  <a:gd name="T64" fmla="*/ 2 w 102"/>
                  <a:gd name="T65" fmla="*/ 8 h 110"/>
                  <a:gd name="T66" fmla="*/ 3 w 102"/>
                  <a:gd name="T67" fmla="*/ 5 h 110"/>
                  <a:gd name="T68" fmla="*/ 4 w 102"/>
                  <a:gd name="T69" fmla="*/ 3 h 110"/>
                  <a:gd name="T70" fmla="*/ 4 w 102"/>
                  <a:gd name="T71" fmla="*/ 1 h 110"/>
                  <a:gd name="T72" fmla="*/ 5 w 102"/>
                  <a:gd name="T73" fmla="*/ 0 h 110"/>
                  <a:gd name="T74" fmla="*/ 6 w 102"/>
                  <a:gd name="T75" fmla="*/ 0 h 110"/>
                  <a:gd name="T76" fmla="*/ 7 w 102"/>
                  <a:gd name="T77" fmla="*/ 0 h 110"/>
                  <a:gd name="T78" fmla="*/ 8 w 102"/>
                  <a:gd name="T79" fmla="*/ 1 h 110"/>
                  <a:gd name="T80" fmla="*/ 9 w 102"/>
                  <a:gd name="T81" fmla="*/ 1 h 1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110"/>
                  <a:gd name="T125" fmla="*/ 102 w 102"/>
                  <a:gd name="T126" fmla="*/ 110 h 1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110">
                    <a:moveTo>
                      <a:pt x="35" y="5"/>
                    </a:moveTo>
                    <a:lnTo>
                      <a:pt x="40" y="15"/>
                    </a:lnTo>
                    <a:lnTo>
                      <a:pt x="52" y="42"/>
                    </a:lnTo>
                    <a:lnTo>
                      <a:pt x="61" y="57"/>
                    </a:lnTo>
                    <a:lnTo>
                      <a:pt x="71" y="71"/>
                    </a:lnTo>
                    <a:lnTo>
                      <a:pt x="77" y="77"/>
                    </a:lnTo>
                    <a:lnTo>
                      <a:pt x="83" y="83"/>
                    </a:lnTo>
                    <a:lnTo>
                      <a:pt x="89" y="88"/>
                    </a:lnTo>
                    <a:lnTo>
                      <a:pt x="95" y="91"/>
                    </a:lnTo>
                    <a:lnTo>
                      <a:pt x="99" y="95"/>
                    </a:lnTo>
                    <a:lnTo>
                      <a:pt x="102" y="98"/>
                    </a:lnTo>
                    <a:lnTo>
                      <a:pt x="102" y="100"/>
                    </a:lnTo>
                    <a:lnTo>
                      <a:pt x="99" y="103"/>
                    </a:lnTo>
                    <a:lnTo>
                      <a:pt x="96" y="105"/>
                    </a:lnTo>
                    <a:lnTo>
                      <a:pt x="91" y="106"/>
                    </a:lnTo>
                    <a:lnTo>
                      <a:pt x="84" y="107"/>
                    </a:lnTo>
                    <a:lnTo>
                      <a:pt x="77" y="109"/>
                    </a:lnTo>
                    <a:lnTo>
                      <a:pt x="61" y="110"/>
                    </a:lnTo>
                    <a:lnTo>
                      <a:pt x="43" y="110"/>
                    </a:lnTo>
                    <a:lnTo>
                      <a:pt x="35" y="109"/>
                    </a:lnTo>
                    <a:lnTo>
                      <a:pt x="27" y="106"/>
                    </a:lnTo>
                    <a:lnTo>
                      <a:pt x="20" y="105"/>
                    </a:lnTo>
                    <a:lnTo>
                      <a:pt x="14" y="102"/>
                    </a:lnTo>
                    <a:lnTo>
                      <a:pt x="9" y="98"/>
                    </a:lnTo>
                    <a:lnTo>
                      <a:pt x="5" y="95"/>
                    </a:lnTo>
                    <a:lnTo>
                      <a:pt x="3" y="90"/>
                    </a:lnTo>
                    <a:lnTo>
                      <a:pt x="2" y="84"/>
                    </a:lnTo>
                    <a:lnTo>
                      <a:pt x="1" y="78"/>
                    </a:lnTo>
                    <a:lnTo>
                      <a:pt x="0" y="72"/>
                    </a:lnTo>
                    <a:lnTo>
                      <a:pt x="0" y="65"/>
                    </a:lnTo>
                    <a:lnTo>
                      <a:pt x="1" y="58"/>
                    </a:lnTo>
                    <a:lnTo>
                      <a:pt x="3" y="46"/>
                    </a:lnTo>
                    <a:lnTo>
                      <a:pt x="7" y="33"/>
                    </a:lnTo>
                    <a:lnTo>
                      <a:pt x="10" y="21"/>
                    </a:lnTo>
                    <a:lnTo>
                      <a:pt x="15" y="12"/>
                    </a:lnTo>
                    <a:lnTo>
                      <a:pt x="17" y="5"/>
                    </a:lnTo>
                    <a:lnTo>
                      <a:pt x="21" y="1"/>
                    </a:lnTo>
                    <a:lnTo>
                      <a:pt x="24" y="0"/>
                    </a:lnTo>
                    <a:lnTo>
                      <a:pt x="28" y="0"/>
                    </a:lnTo>
                    <a:lnTo>
                      <a:pt x="32" y="3"/>
                    </a:lnTo>
                    <a:lnTo>
                      <a:pt x="35" y="5"/>
                    </a:lnTo>
                    <a:close/>
                  </a:path>
                </a:pathLst>
              </a:custGeom>
              <a:solidFill>
                <a:srgbClr val="969696"/>
              </a:solidFill>
              <a:ln w="9525">
                <a:noFill/>
                <a:round/>
                <a:headEnd/>
                <a:tailEnd/>
              </a:ln>
            </p:spPr>
            <p:txBody>
              <a:bodyPr/>
              <a:lstStyle/>
              <a:p>
                <a:endParaRPr lang="fr-FR"/>
              </a:p>
            </p:txBody>
          </p:sp>
          <p:sp>
            <p:nvSpPr>
              <p:cNvPr id="9319" name="Freeform 559"/>
              <p:cNvSpPr>
                <a:spLocks noChangeAspect="1"/>
              </p:cNvSpPr>
              <p:nvPr/>
            </p:nvSpPr>
            <p:spPr bwMode="auto">
              <a:xfrm>
                <a:off x="5271" y="3115"/>
                <a:ext cx="38" cy="21"/>
              </a:xfrm>
              <a:custGeom>
                <a:avLst/>
                <a:gdLst>
                  <a:gd name="T0" fmla="*/ 30 w 153"/>
                  <a:gd name="T1" fmla="*/ 0 h 84"/>
                  <a:gd name="T2" fmla="*/ 26 w 153"/>
                  <a:gd name="T3" fmla="*/ 0 h 84"/>
                  <a:gd name="T4" fmla="*/ 16 w 153"/>
                  <a:gd name="T5" fmla="*/ 1 h 84"/>
                  <a:gd name="T6" fmla="*/ 11 w 153"/>
                  <a:gd name="T7" fmla="*/ 2 h 84"/>
                  <a:gd name="T8" fmla="*/ 6 w 153"/>
                  <a:gd name="T9" fmla="*/ 3 h 84"/>
                  <a:gd name="T10" fmla="*/ 4 w 153"/>
                  <a:gd name="T11" fmla="*/ 4 h 84"/>
                  <a:gd name="T12" fmla="*/ 2 w 153"/>
                  <a:gd name="T13" fmla="*/ 5 h 84"/>
                  <a:gd name="T14" fmla="*/ 1 w 153"/>
                  <a:gd name="T15" fmla="*/ 5 h 84"/>
                  <a:gd name="T16" fmla="*/ 0 w 153"/>
                  <a:gd name="T17" fmla="*/ 6 h 84"/>
                  <a:gd name="T18" fmla="*/ 0 w 153"/>
                  <a:gd name="T19" fmla="*/ 7 h 84"/>
                  <a:gd name="T20" fmla="*/ 0 w 153"/>
                  <a:gd name="T21" fmla="*/ 8 h 84"/>
                  <a:gd name="T22" fmla="*/ 0 w 153"/>
                  <a:gd name="T23" fmla="*/ 9 h 84"/>
                  <a:gd name="T24" fmla="*/ 1 w 153"/>
                  <a:gd name="T25" fmla="*/ 10 h 84"/>
                  <a:gd name="T26" fmla="*/ 2 w 153"/>
                  <a:gd name="T27" fmla="*/ 11 h 84"/>
                  <a:gd name="T28" fmla="*/ 3 w 153"/>
                  <a:gd name="T29" fmla="*/ 12 h 84"/>
                  <a:gd name="T30" fmla="*/ 4 w 153"/>
                  <a:gd name="T31" fmla="*/ 14 h 84"/>
                  <a:gd name="T32" fmla="*/ 5 w 153"/>
                  <a:gd name="T33" fmla="*/ 15 h 84"/>
                  <a:gd name="T34" fmla="*/ 9 w 153"/>
                  <a:gd name="T35" fmla="*/ 17 h 84"/>
                  <a:gd name="T36" fmla="*/ 13 w 153"/>
                  <a:gd name="T37" fmla="*/ 19 h 84"/>
                  <a:gd name="T38" fmla="*/ 15 w 153"/>
                  <a:gd name="T39" fmla="*/ 19 h 84"/>
                  <a:gd name="T40" fmla="*/ 17 w 153"/>
                  <a:gd name="T41" fmla="*/ 20 h 84"/>
                  <a:gd name="T42" fmla="*/ 19 w 153"/>
                  <a:gd name="T43" fmla="*/ 21 h 84"/>
                  <a:gd name="T44" fmla="*/ 22 w 153"/>
                  <a:gd name="T45" fmla="*/ 21 h 84"/>
                  <a:gd name="T46" fmla="*/ 24 w 153"/>
                  <a:gd name="T47" fmla="*/ 21 h 84"/>
                  <a:gd name="T48" fmla="*/ 26 w 153"/>
                  <a:gd name="T49" fmla="*/ 21 h 84"/>
                  <a:gd name="T50" fmla="*/ 28 w 153"/>
                  <a:gd name="T51" fmla="*/ 21 h 84"/>
                  <a:gd name="T52" fmla="*/ 30 w 153"/>
                  <a:gd name="T53" fmla="*/ 21 h 84"/>
                  <a:gd name="T54" fmla="*/ 31 w 153"/>
                  <a:gd name="T55" fmla="*/ 21 h 84"/>
                  <a:gd name="T56" fmla="*/ 32 w 153"/>
                  <a:gd name="T57" fmla="*/ 20 h 84"/>
                  <a:gd name="T58" fmla="*/ 33 w 153"/>
                  <a:gd name="T59" fmla="*/ 19 h 84"/>
                  <a:gd name="T60" fmla="*/ 34 w 153"/>
                  <a:gd name="T61" fmla="*/ 18 h 84"/>
                  <a:gd name="T62" fmla="*/ 36 w 153"/>
                  <a:gd name="T63" fmla="*/ 17 h 84"/>
                  <a:gd name="T64" fmla="*/ 37 w 153"/>
                  <a:gd name="T65" fmla="*/ 14 h 84"/>
                  <a:gd name="T66" fmla="*/ 38 w 153"/>
                  <a:gd name="T67" fmla="*/ 12 h 84"/>
                  <a:gd name="T68" fmla="*/ 38 w 153"/>
                  <a:gd name="T69" fmla="*/ 10 h 84"/>
                  <a:gd name="T70" fmla="*/ 38 w 153"/>
                  <a:gd name="T71" fmla="*/ 9 h 84"/>
                  <a:gd name="T72" fmla="*/ 38 w 153"/>
                  <a:gd name="T73" fmla="*/ 7 h 84"/>
                  <a:gd name="T74" fmla="*/ 38 w 153"/>
                  <a:gd name="T75" fmla="*/ 6 h 84"/>
                  <a:gd name="T76" fmla="*/ 37 w 153"/>
                  <a:gd name="T77" fmla="*/ 5 h 84"/>
                  <a:gd name="T78" fmla="*/ 36 w 153"/>
                  <a:gd name="T79" fmla="*/ 3 h 84"/>
                  <a:gd name="T80" fmla="*/ 34 w 153"/>
                  <a:gd name="T81" fmla="*/ 2 h 84"/>
                  <a:gd name="T82" fmla="*/ 32 w 153"/>
                  <a:gd name="T83" fmla="*/ 1 h 84"/>
                  <a:gd name="T84" fmla="*/ 30 w 153"/>
                  <a:gd name="T85" fmla="*/ 0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
                  <a:gd name="T130" fmla="*/ 0 h 84"/>
                  <a:gd name="T131" fmla="*/ 153 w 153"/>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 h="84">
                    <a:moveTo>
                      <a:pt x="122" y="0"/>
                    </a:moveTo>
                    <a:lnTo>
                      <a:pt x="104" y="1"/>
                    </a:lnTo>
                    <a:lnTo>
                      <a:pt x="65" y="6"/>
                    </a:lnTo>
                    <a:lnTo>
                      <a:pt x="43" y="9"/>
                    </a:lnTo>
                    <a:lnTo>
                      <a:pt x="23" y="14"/>
                    </a:lnTo>
                    <a:lnTo>
                      <a:pt x="15" y="16"/>
                    </a:lnTo>
                    <a:lnTo>
                      <a:pt x="8" y="19"/>
                    </a:lnTo>
                    <a:lnTo>
                      <a:pt x="4" y="22"/>
                    </a:lnTo>
                    <a:lnTo>
                      <a:pt x="1" y="26"/>
                    </a:lnTo>
                    <a:lnTo>
                      <a:pt x="0" y="29"/>
                    </a:lnTo>
                    <a:lnTo>
                      <a:pt x="0" y="33"/>
                    </a:lnTo>
                    <a:lnTo>
                      <a:pt x="1" y="37"/>
                    </a:lnTo>
                    <a:lnTo>
                      <a:pt x="4" y="41"/>
                    </a:lnTo>
                    <a:lnTo>
                      <a:pt x="7" y="45"/>
                    </a:lnTo>
                    <a:lnTo>
                      <a:pt x="12" y="50"/>
                    </a:lnTo>
                    <a:lnTo>
                      <a:pt x="16" y="55"/>
                    </a:lnTo>
                    <a:lnTo>
                      <a:pt x="22" y="59"/>
                    </a:lnTo>
                    <a:lnTo>
                      <a:pt x="35" y="68"/>
                    </a:lnTo>
                    <a:lnTo>
                      <a:pt x="52" y="75"/>
                    </a:lnTo>
                    <a:lnTo>
                      <a:pt x="60" y="77"/>
                    </a:lnTo>
                    <a:lnTo>
                      <a:pt x="69" y="79"/>
                    </a:lnTo>
                    <a:lnTo>
                      <a:pt x="77" y="82"/>
                    </a:lnTo>
                    <a:lnTo>
                      <a:pt x="87" y="83"/>
                    </a:lnTo>
                    <a:lnTo>
                      <a:pt x="96" y="84"/>
                    </a:lnTo>
                    <a:lnTo>
                      <a:pt x="104" y="84"/>
                    </a:lnTo>
                    <a:lnTo>
                      <a:pt x="111" y="84"/>
                    </a:lnTo>
                    <a:lnTo>
                      <a:pt x="119" y="83"/>
                    </a:lnTo>
                    <a:lnTo>
                      <a:pt x="124" y="82"/>
                    </a:lnTo>
                    <a:lnTo>
                      <a:pt x="129" y="79"/>
                    </a:lnTo>
                    <a:lnTo>
                      <a:pt x="134" y="77"/>
                    </a:lnTo>
                    <a:lnTo>
                      <a:pt x="137" y="73"/>
                    </a:lnTo>
                    <a:lnTo>
                      <a:pt x="144" y="66"/>
                    </a:lnTo>
                    <a:lnTo>
                      <a:pt x="148" y="58"/>
                    </a:lnTo>
                    <a:lnTo>
                      <a:pt x="151" y="49"/>
                    </a:lnTo>
                    <a:lnTo>
                      <a:pt x="153" y="38"/>
                    </a:lnTo>
                    <a:lnTo>
                      <a:pt x="153" y="34"/>
                    </a:lnTo>
                    <a:lnTo>
                      <a:pt x="153" y="29"/>
                    </a:lnTo>
                    <a:lnTo>
                      <a:pt x="151" y="24"/>
                    </a:lnTo>
                    <a:lnTo>
                      <a:pt x="149" y="21"/>
                    </a:lnTo>
                    <a:lnTo>
                      <a:pt x="144" y="14"/>
                    </a:lnTo>
                    <a:lnTo>
                      <a:pt x="138" y="8"/>
                    </a:lnTo>
                    <a:lnTo>
                      <a:pt x="127" y="2"/>
                    </a:lnTo>
                    <a:lnTo>
                      <a:pt x="122" y="0"/>
                    </a:lnTo>
                    <a:close/>
                  </a:path>
                </a:pathLst>
              </a:custGeom>
              <a:solidFill>
                <a:srgbClr val="969696"/>
              </a:solidFill>
              <a:ln w="9525">
                <a:noFill/>
                <a:round/>
                <a:headEnd/>
                <a:tailEnd/>
              </a:ln>
            </p:spPr>
            <p:txBody>
              <a:bodyPr/>
              <a:lstStyle/>
              <a:p>
                <a:endParaRPr lang="fr-FR"/>
              </a:p>
            </p:txBody>
          </p:sp>
          <p:sp>
            <p:nvSpPr>
              <p:cNvPr id="9320" name="Freeform 560"/>
              <p:cNvSpPr>
                <a:spLocks noChangeAspect="1"/>
              </p:cNvSpPr>
              <p:nvPr/>
            </p:nvSpPr>
            <p:spPr bwMode="auto">
              <a:xfrm>
                <a:off x="5361" y="2979"/>
                <a:ext cx="24" cy="50"/>
              </a:xfrm>
              <a:custGeom>
                <a:avLst/>
                <a:gdLst>
                  <a:gd name="T0" fmla="*/ 19 w 94"/>
                  <a:gd name="T1" fmla="*/ 23 h 198"/>
                  <a:gd name="T2" fmla="*/ 20 w 94"/>
                  <a:gd name="T3" fmla="*/ 15 h 198"/>
                  <a:gd name="T4" fmla="*/ 22 w 94"/>
                  <a:gd name="T5" fmla="*/ 7 h 198"/>
                  <a:gd name="T6" fmla="*/ 22 w 94"/>
                  <a:gd name="T7" fmla="*/ 2 h 198"/>
                  <a:gd name="T8" fmla="*/ 22 w 94"/>
                  <a:gd name="T9" fmla="*/ 0 h 198"/>
                  <a:gd name="T10" fmla="*/ 23 w 94"/>
                  <a:gd name="T11" fmla="*/ 4 h 198"/>
                  <a:gd name="T12" fmla="*/ 24 w 94"/>
                  <a:gd name="T13" fmla="*/ 11 h 198"/>
                  <a:gd name="T14" fmla="*/ 24 w 94"/>
                  <a:gd name="T15" fmla="*/ 16 h 198"/>
                  <a:gd name="T16" fmla="*/ 24 w 94"/>
                  <a:gd name="T17" fmla="*/ 21 h 198"/>
                  <a:gd name="T18" fmla="*/ 24 w 94"/>
                  <a:gd name="T19" fmla="*/ 23 h 198"/>
                  <a:gd name="T20" fmla="*/ 23 w 94"/>
                  <a:gd name="T21" fmla="*/ 24 h 198"/>
                  <a:gd name="T22" fmla="*/ 22 w 94"/>
                  <a:gd name="T23" fmla="*/ 26 h 198"/>
                  <a:gd name="T24" fmla="*/ 22 w 94"/>
                  <a:gd name="T25" fmla="*/ 27 h 198"/>
                  <a:gd name="T26" fmla="*/ 17 w 94"/>
                  <a:gd name="T27" fmla="*/ 33 h 198"/>
                  <a:gd name="T28" fmla="*/ 10 w 94"/>
                  <a:gd name="T29" fmla="*/ 41 h 198"/>
                  <a:gd name="T30" fmla="*/ 7 w 94"/>
                  <a:gd name="T31" fmla="*/ 44 h 198"/>
                  <a:gd name="T32" fmla="*/ 4 w 94"/>
                  <a:gd name="T33" fmla="*/ 47 h 198"/>
                  <a:gd name="T34" fmla="*/ 2 w 94"/>
                  <a:gd name="T35" fmla="*/ 49 h 198"/>
                  <a:gd name="T36" fmla="*/ 1 w 94"/>
                  <a:gd name="T37" fmla="*/ 50 h 198"/>
                  <a:gd name="T38" fmla="*/ 0 w 94"/>
                  <a:gd name="T39" fmla="*/ 50 h 198"/>
                  <a:gd name="T40" fmla="*/ 0 w 94"/>
                  <a:gd name="T41" fmla="*/ 50 h 198"/>
                  <a:gd name="T42" fmla="*/ 0 w 94"/>
                  <a:gd name="T43" fmla="*/ 49 h 198"/>
                  <a:gd name="T44" fmla="*/ 0 w 94"/>
                  <a:gd name="T45" fmla="*/ 49 h 198"/>
                  <a:gd name="T46" fmla="*/ 1 w 94"/>
                  <a:gd name="T47" fmla="*/ 48 h 198"/>
                  <a:gd name="T48" fmla="*/ 2 w 94"/>
                  <a:gd name="T49" fmla="*/ 47 h 198"/>
                  <a:gd name="T50" fmla="*/ 4 w 94"/>
                  <a:gd name="T51" fmla="*/ 45 h 198"/>
                  <a:gd name="T52" fmla="*/ 8 w 94"/>
                  <a:gd name="T53" fmla="*/ 41 h 198"/>
                  <a:gd name="T54" fmla="*/ 12 w 94"/>
                  <a:gd name="T55" fmla="*/ 37 h 198"/>
                  <a:gd name="T56" fmla="*/ 15 w 94"/>
                  <a:gd name="T57" fmla="*/ 33 h 198"/>
                  <a:gd name="T58" fmla="*/ 17 w 94"/>
                  <a:gd name="T59" fmla="*/ 31 h 198"/>
                  <a:gd name="T60" fmla="*/ 18 w 94"/>
                  <a:gd name="T61" fmla="*/ 28 h 198"/>
                  <a:gd name="T62" fmla="*/ 19 w 94"/>
                  <a:gd name="T63" fmla="*/ 26 h 198"/>
                  <a:gd name="T64" fmla="*/ 19 w 94"/>
                  <a:gd name="T65" fmla="*/ 23 h 1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
                  <a:gd name="T100" fmla="*/ 0 h 198"/>
                  <a:gd name="T101" fmla="*/ 94 w 94"/>
                  <a:gd name="T102" fmla="*/ 198 h 1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 h="198">
                    <a:moveTo>
                      <a:pt x="76" y="93"/>
                    </a:moveTo>
                    <a:lnTo>
                      <a:pt x="80" y="58"/>
                    </a:lnTo>
                    <a:lnTo>
                      <a:pt x="85" y="29"/>
                    </a:lnTo>
                    <a:lnTo>
                      <a:pt x="87" y="8"/>
                    </a:lnTo>
                    <a:lnTo>
                      <a:pt x="88" y="0"/>
                    </a:lnTo>
                    <a:lnTo>
                      <a:pt x="90" y="14"/>
                    </a:lnTo>
                    <a:lnTo>
                      <a:pt x="93" y="45"/>
                    </a:lnTo>
                    <a:lnTo>
                      <a:pt x="94" y="64"/>
                    </a:lnTo>
                    <a:lnTo>
                      <a:pt x="93" y="82"/>
                    </a:lnTo>
                    <a:lnTo>
                      <a:pt x="93" y="90"/>
                    </a:lnTo>
                    <a:lnTo>
                      <a:pt x="90" y="97"/>
                    </a:lnTo>
                    <a:lnTo>
                      <a:pt x="88" y="104"/>
                    </a:lnTo>
                    <a:lnTo>
                      <a:pt x="86" y="108"/>
                    </a:lnTo>
                    <a:lnTo>
                      <a:pt x="67" y="132"/>
                    </a:lnTo>
                    <a:lnTo>
                      <a:pt x="41" y="162"/>
                    </a:lnTo>
                    <a:lnTo>
                      <a:pt x="28" y="176"/>
                    </a:lnTo>
                    <a:lnTo>
                      <a:pt x="17" y="188"/>
                    </a:lnTo>
                    <a:lnTo>
                      <a:pt x="8" y="195"/>
                    </a:lnTo>
                    <a:lnTo>
                      <a:pt x="3" y="198"/>
                    </a:lnTo>
                    <a:lnTo>
                      <a:pt x="1" y="197"/>
                    </a:lnTo>
                    <a:lnTo>
                      <a:pt x="0" y="197"/>
                    </a:lnTo>
                    <a:lnTo>
                      <a:pt x="0" y="196"/>
                    </a:lnTo>
                    <a:lnTo>
                      <a:pt x="0" y="195"/>
                    </a:lnTo>
                    <a:lnTo>
                      <a:pt x="3" y="191"/>
                    </a:lnTo>
                    <a:lnTo>
                      <a:pt x="6" y="188"/>
                    </a:lnTo>
                    <a:lnTo>
                      <a:pt x="17" y="177"/>
                    </a:lnTo>
                    <a:lnTo>
                      <a:pt x="31" y="163"/>
                    </a:lnTo>
                    <a:lnTo>
                      <a:pt x="46" y="148"/>
                    </a:lnTo>
                    <a:lnTo>
                      <a:pt x="59" y="130"/>
                    </a:lnTo>
                    <a:lnTo>
                      <a:pt x="66" y="121"/>
                    </a:lnTo>
                    <a:lnTo>
                      <a:pt x="71" y="112"/>
                    </a:lnTo>
                    <a:lnTo>
                      <a:pt x="74" y="102"/>
                    </a:lnTo>
                    <a:lnTo>
                      <a:pt x="76" y="93"/>
                    </a:lnTo>
                    <a:close/>
                  </a:path>
                </a:pathLst>
              </a:custGeom>
              <a:solidFill>
                <a:srgbClr val="969696"/>
              </a:solidFill>
              <a:ln w="9525">
                <a:noFill/>
                <a:round/>
                <a:headEnd/>
                <a:tailEnd/>
              </a:ln>
            </p:spPr>
            <p:txBody>
              <a:bodyPr/>
              <a:lstStyle/>
              <a:p>
                <a:endParaRPr lang="fr-FR"/>
              </a:p>
            </p:txBody>
          </p:sp>
          <p:sp>
            <p:nvSpPr>
              <p:cNvPr id="9321" name="Freeform 561"/>
              <p:cNvSpPr>
                <a:spLocks noChangeAspect="1"/>
              </p:cNvSpPr>
              <p:nvPr/>
            </p:nvSpPr>
            <p:spPr bwMode="auto">
              <a:xfrm>
                <a:off x="5397" y="2980"/>
                <a:ext cx="17" cy="55"/>
              </a:xfrm>
              <a:custGeom>
                <a:avLst/>
                <a:gdLst>
                  <a:gd name="T0" fmla="*/ 10 w 67"/>
                  <a:gd name="T1" fmla="*/ 0 h 220"/>
                  <a:gd name="T2" fmla="*/ 11 w 67"/>
                  <a:gd name="T3" fmla="*/ 4 h 220"/>
                  <a:gd name="T4" fmla="*/ 13 w 67"/>
                  <a:gd name="T5" fmla="*/ 13 h 220"/>
                  <a:gd name="T6" fmla="*/ 14 w 67"/>
                  <a:gd name="T7" fmla="*/ 19 h 220"/>
                  <a:gd name="T8" fmla="*/ 14 w 67"/>
                  <a:gd name="T9" fmla="*/ 24 h 220"/>
                  <a:gd name="T10" fmla="*/ 14 w 67"/>
                  <a:gd name="T11" fmla="*/ 27 h 220"/>
                  <a:gd name="T12" fmla="*/ 14 w 67"/>
                  <a:gd name="T13" fmla="*/ 29 h 220"/>
                  <a:gd name="T14" fmla="*/ 13 w 67"/>
                  <a:gd name="T15" fmla="*/ 31 h 220"/>
                  <a:gd name="T16" fmla="*/ 13 w 67"/>
                  <a:gd name="T17" fmla="*/ 34 h 220"/>
                  <a:gd name="T18" fmla="*/ 8 w 67"/>
                  <a:gd name="T19" fmla="*/ 41 h 220"/>
                  <a:gd name="T20" fmla="*/ 5 w 67"/>
                  <a:gd name="T21" fmla="*/ 48 h 220"/>
                  <a:gd name="T22" fmla="*/ 1 w 67"/>
                  <a:gd name="T23" fmla="*/ 53 h 220"/>
                  <a:gd name="T24" fmla="*/ 0 w 67"/>
                  <a:gd name="T25" fmla="*/ 55 h 220"/>
                  <a:gd name="T26" fmla="*/ 3 w 67"/>
                  <a:gd name="T27" fmla="*/ 52 h 220"/>
                  <a:gd name="T28" fmla="*/ 8 w 67"/>
                  <a:gd name="T29" fmla="*/ 46 h 220"/>
                  <a:gd name="T30" fmla="*/ 11 w 67"/>
                  <a:gd name="T31" fmla="*/ 42 h 220"/>
                  <a:gd name="T32" fmla="*/ 14 w 67"/>
                  <a:gd name="T33" fmla="*/ 39 h 220"/>
                  <a:gd name="T34" fmla="*/ 16 w 67"/>
                  <a:gd name="T35" fmla="*/ 35 h 220"/>
                  <a:gd name="T36" fmla="*/ 17 w 67"/>
                  <a:gd name="T37" fmla="*/ 33 h 220"/>
                  <a:gd name="T38" fmla="*/ 17 w 67"/>
                  <a:gd name="T39" fmla="*/ 30 h 220"/>
                  <a:gd name="T40" fmla="*/ 16 w 67"/>
                  <a:gd name="T41" fmla="*/ 26 h 220"/>
                  <a:gd name="T42" fmla="*/ 15 w 67"/>
                  <a:gd name="T43" fmla="*/ 21 h 220"/>
                  <a:gd name="T44" fmla="*/ 14 w 67"/>
                  <a:gd name="T45" fmla="*/ 15 h 220"/>
                  <a:gd name="T46" fmla="*/ 11 w 67"/>
                  <a:gd name="T47" fmla="*/ 5 h 220"/>
                  <a:gd name="T48" fmla="*/ 10 w 67"/>
                  <a:gd name="T49" fmla="*/ 0 h 2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220"/>
                  <a:gd name="T77" fmla="*/ 67 w 67"/>
                  <a:gd name="T78" fmla="*/ 220 h 22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220">
                    <a:moveTo>
                      <a:pt x="40" y="0"/>
                    </a:moveTo>
                    <a:lnTo>
                      <a:pt x="44" y="15"/>
                    </a:lnTo>
                    <a:lnTo>
                      <a:pt x="52" y="53"/>
                    </a:lnTo>
                    <a:lnTo>
                      <a:pt x="54" y="75"/>
                    </a:lnTo>
                    <a:lnTo>
                      <a:pt x="57" y="97"/>
                    </a:lnTo>
                    <a:lnTo>
                      <a:pt x="56" y="107"/>
                    </a:lnTo>
                    <a:lnTo>
                      <a:pt x="54" y="117"/>
                    </a:lnTo>
                    <a:lnTo>
                      <a:pt x="53" y="126"/>
                    </a:lnTo>
                    <a:lnTo>
                      <a:pt x="50" y="134"/>
                    </a:lnTo>
                    <a:lnTo>
                      <a:pt x="33" y="164"/>
                    </a:lnTo>
                    <a:lnTo>
                      <a:pt x="18" y="192"/>
                    </a:lnTo>
                    <a:lnTo>
                      <a:pt x="5" y="212"/>
                    </a:lnTo>
                    <a:lnTo>
                      <a:pt x="0" y="220"/>
                    </a:lnTo>
                    <a:lnTo>
                      <a:pt x="11" y="209"/>
                    </a:lnTo>
                    <a:lnTo>
                      <a:pt x="33" y="183"/>
                    </a:lnTo>
                    <a:lnTo>
                      <a:pt x="45" y="168"/>
                    </a:lnTo>
                    <a:lnTo>
                      <a:pt x="56" y="154"/>
                    </a:lnTo>
                    <a:lnTo>
                      <a:pt x="64" y="141"/>
                    </a:lnTo>
                    <a:lnTo>
                      <a:pt x="67" y="132"/>
                    </a:lnTo>
                    <a:lnTo>
                      <a:pt x="66" y="121"/>
                    </a:lnTo>
                    <a:lnTo>
                      <a:pt x="64" y="104"/>
                    </a:lnTo>
                    <a:lnTo>
                      <a:pt x="59" y="83"/>
                    </a:lnTo>
                    <a:lnTo>
                      <a:pt x="54" y="60"/>
                    </a:lnTo>
                    <a:lnTo>
                      <a:pt x="44" y="19"/>
                    </a:lnTo>
                    <a:lnTo>
                      <a:pt x="40" y="0"/>
                    </a:lnTo>
                    <a:close/>
                  </a:path>
                </a:pathLst>
              </a:custGeom>
              <a:solidFill>
                <a:srgbClr val="969696"/>
              </a:solidFill>
              <a:ln w="9525">
                <a:noFill/>
                <a:round/>
                <a:headEnd/>
                <a:tailEnd/>
              </a:ln>
            </p:spPr>
            <p:txBody>
              <a:bodyPr/>
              <a:lstStyle/>
              <a:p>
                <a:endParaRPr lang="fr-FR"/>
              </a:p>
            </p:txBody>
          </p:sp>
          <p:sp>
            <p:nvSpPr>
              <p:cNvPr id="9322" name="Freeform 562"/>
              <p:cNvSpPr>
                <a:spLocks noChangeAspect="1"/>
              </p:cNvSpPr>
              <p:nvPr/>
            </p:nvSpPr>
            <p:spPr bwMode="auto">
              <a:xfrm>
                <a:off x="5426" y="2967"/>
                <a:ext cx="9" cy="52"/>
              </a:xfrm>
              <a:custGeom>
                <a:avLst/>
                <a:gdLst>
                  <a:gd name="T0" fmla="*/ 0 w 35"/>
                  <a:gd name="T1" fmla="*/ 52 h 210"/>
                  <a:gd name="T2" fmla="*/ 1 w 35"/>
                  <a:gd name="T3" fmla="*/ 47 h 210"/>
                  <a:gd name="T4" fmla="*/ 4 w 35"/>
                  <a:gd name="T5" fmla="*/ 39 h 210"/>
                  <a:gd name="T6" fmla="*/ 5 w 35"/>
                  <a:gd name="T7" fmla="*/ 33 h 210"/>
                  <a:gd name="T8" fmla="*/ 6 w 35"/>
                  <a:gd name="T9" fmla="*/ 28 h 210"/>
                  <a:gd name="T10" fmla="*/ 6 w 35"/>
                  <a:gd name="T11" fmla="*/ 25 h 210"/>
                  <a:gd name="T12" fmla="*/ 6 w 35"/>
                  <a:gd name="T13" fmla="*/ 23 h 210"/>
                  <a:gd name="T14" fmla="*/ 5 w 35"/>
                  <a:gd name="T15" fmla="*/ 20 h 210"/>
                  <a:gd name="T16" fmla="*/ 5 w 35"/>
                  <a:gd name="T17" fmla="*/ 18 h 210"/>
                  <a:gd name="T18" fmla="*/ 4 w 35"/>
                  <a:gd name="T19" fmla="*/ 13 h 210"/>
                  <a:gd name="T20" fmla="*/ 3 w 35"/>
                  <a:gd name="T21" fmla="*/ 9 h 210"/>
                  <a:gd name="T22" fmla="*/ 2 w 35"/>
                  <a:gd name="T23" fmla="*/ 7 h 210"/>
                  <a:gd name="T24" fmla="*/ 2 w 35"/>
                  <a:gd name="T25" fmla="*/ 4 h 210"/>
                  <a:gd name="T26" fmla="*/ 1 w 35"/>
                  <a:gd name="T27" fmla="*/ 1 h 210"/>
                  <a:gd name="T28" fmla="*/ 1 w 35"/>
                  <a:gd name="T29" fmla="*/ 0 h 210"/>
                  <a:gd name="T30" fmla="*/ 3 w 35"/>
                  <a:gd name="T31" fmla="*/ 2 h 210"/>
                  <a:gd name="T32" fmla="*/ 6 w 35"/>
                  <a:gd name="T33" fmla="*/ 9 h 210"/>
                  <a:gd name="T34" fmla="*/ 8 w 35"/>
                  <a:gd name="T35" fmla="*/ 14 h 210"/>
                  <a:gd name="T36" fmla="*/ 9 w 35"/>
                  <a:gd name="T37" fmla="*/ 19 h 210"/>
                  <a:gd name="T38" fmla="*/ 9 w 35"/>
                  <a:gd name="T39" fmla="*/ 22 h 210"/>
                  <a:gd name="T40" fmla="*/ 9 w 35"/>
                  <a:gd name="T41" fmla="*/ 25 h 210"/>
                  <a:gd name="T42" fmla="*/ 9 w 35"/>
                  <a:gd name="T43" fmla="*/ 28 h 210"/>
                  <a:gd name="T44" fmla="*/ 8 w 35"/>
                  <a:gd name="T45" fmla="*/ 31 h 210"/>
                  <a:gd name="T46" fmla="*/ 6 w 35"/>
                  <a:gd name="T47" fmla="*/ 36 h 210"/>
                  <a:gd name="T48" fmla="*/ 5 w 35"/>
                  <a:gd name="T49" fmla="*/ 41 h 210"/>
                  <a:gd name="T50" fmla="*/ 4 w 35"/>
                  <a:gd name="T51" fmla="*/ 44 h 210"/>
                  <a:gd name="T52" fmla="*/ 2 w 35"/>
                  <a:gd name="T53" fmla="*/ 47 h 210"/>
                  <a:gd name="T54" fmla="*/ 1 w 35"/>
                  <a:gd name="T55" fmla="*/ 51 h 210"/>
                  <a:gd name="T56" fmla="*/ 0 w 35"/>
                  <a:gd name="T57" fmla="*/ 52 h 2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
                  <a:gd name="T88" fmla="*/ 0 h 210"/>
                  <a:gd name="T89" fmla="*/ 35 w 35"/>
                  <a:gd name="T90" fmla="*/ 210 h 2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 h="210">
                    <a:moveTo>
                      <a:pt x="0" y="210"/>
                    </a:moveTo>
                    <a:lnTo>
                      <a:pt x="5" y="191"/>
                    </a:lnTo>
                    <a:lnTo>
                      <a:pt x="15" y="156"/>
                    </a:lnTo>
                    <a:lnTo>
                      <a:pt x="20" y="135"/>
                    </a:lnTo>
                    <a:lnTo>
                      <a:pt x="22" y="113"/>
                    </a:lnTo>
                    <a:lnTo>
                      <a:pt x="22" y="102"/>
                    </a:lnTo>
                    <a:lnTo>
                      <a:pt x="22" y="92"/>
                    </a:lnTo>
                    <a:lnTo>
                      <a:pt x="21" y="81"/>
                    </a:lnTo>
                    <a:lnTo>
                      <a:pt x="18" y="71"/>
                    </a:lnTo>
                    <a:lnTo>
                      <a:pt x="14" y="53"/>
                    </a:lnTo>
                    <a:lnTo>
                      <a:pt x="10" y="38"/>
                    </a:lnTo>
                    <a:lnTo>
                      <a:pt x="8" y="27"/>
                    </a:lnTo>
                    <a:lnTo>
                      <a:pt x="7" y="16"/>
                    </a:lnTo>
                    <a:lnTo>
                      <a:pt x="5" y="3"/>
                    </a:lnTo>
                    <a:lnTo>
                      <a:pt x="5" y="0"/>
                    </a:lnTo>
                    <a:lnTo>
                      <a:pt x="11" y="10"/>
                    </a:lnTo>
                    <a:lnTo>
                      <a:pt x="24" y="37"/>
                    </a:lnTo>
                    <a:lnTo>
                      <a:pt x="30" y="56"/>
                    </a:lnTo>
                    <a:lnTo>
                      <a:pt x="35" y="77"/>
                    </a:lnTo>
                    <a:lnTo>
                      <a:pt x="35" y="88"/>
                    </a:lnTo>
                    <a:lnTo>
                      <a:pt x="35" y="100"/>
                    </a:lnTo>
                    <a:lnTo>
                      <a:pt x="34" y="112"/>
                    </a:lnTo>
                    <a:lnTo>
                      <a:pt x="31" y="125"/>
                    </a:lnTo>
                    <a:lnTo>
                      <a:pt x="25" y="147"/>
                    </a:lnTo>
                    <a:lnTo>
                      <a:pt x="20" y="165"/>
                    </a:lnTo>
                    <a:lnTo>
                      <a:pt x="14" y="179"/>
                    </a:lnTo>
                    <a:lnTo>
                      <a:pt x="9" y="191"/>
                    </a:lnTo>
                    <a:lnTo>
                      <a:pt x="2" y="206"/>
                    </a:lnTo>
                    <a:lnTo>
                      <a:pt x="0" y="210"/>
                    </a:lnTo>
                    <a:close/>
                  </a:path>
                </a:pathLst>
              </a:custGeom>
              <a:solidFill>
                <a:srgbClr val="969696"/>
              </a:solidFill>
              <a:ln w="9525">
                <a:noFill/>
                <a:round/>
                <a:headEnd/>
                <a:tailEnd/>
              </a:ln>
            </p:spPr>
            <p:txBody>
              <a:bodyPr/>
              <a:lstStyle/>
              <a:p>
                <a:endParaRPr lang="fr-FR"/>
              </a:p>
            </p:txBody>
          </p:sp>
          <p:sp>
            <p:nvSpPr>
              <p:cNvPr id="9323" name="Freeform 563"/>
              <p:cNvSpPr>
                <a:spLocks noChangeAspect="1"/>
              </p:cNvSpPr>
              <p:nvPr/>
            </p:nvSpPr>
            <p:spPr bwMode="auto">
              <a:xfrm>
                <a:off x="5462" y="3002"/>
                <a:ext cx="25" cy="27"/>
              </a:xfrm>
              <a:custGeom>
                <a:avLst/>
                <a:gdLst>
                  <a:gd name="T0" fmla="*/ 8 w 102"/>
                  <a:gd name="T1" fmla="*/ 2 h 107"/>
                  <a:gd name="T2" fmla="*/ 7 w 102"/>
                  <a:gd name="T3" fmla="*/ 1 h 107"/>
                  <a:gd name="T4" fmla="*/ 6 w 102"/>
                  <a:gd name="T5" fmla="*/ 0 h 107"/>
                  <a:gd name="T6" fmla="*/ 5 w 102"/>
                  <a:gd name="T7" fmla="*/ 0 h 107"/>
                  <a:gd name="T8" fmla="*/ 4 w 102"/>
                  <a:gd name="T9" fmla="*/ 0 h 107"/>
                  <a:gd name="T10" fmla="*/ 3 w 102"/>
                  <a:gd name="T11" fmla="*/ 0 h 107"/>
                  <a:gd name="T12" fmla="*/ 2 w 102"/>
                  <a:gd name="T13" fmla="*/ 1 h 107"/>
                  <a:gd name="T14" fmla="*/ 2 w 102"/>
                  <a:gd name="T15" fmla="*/ 1 h 107"/>
                  <a:gd name="T16" fmla="*/ 1 w 102"/>
                  <a:gd name="T17" fmla="*/ 2 h 107"/>
                  <a:gd name="T18" fmla="*/ 0 w 102"/>
                  <a:gd name="T19" fmla="*/ 3 h 107"/>
                  <a:gd name="T20" fmla="*/ 0 w 102"/>
                  <a:gd name="T21" fmla="*/ 5 h 107"/>
                  <a:gd name="T22" fmla="*/ 0 w 102"/>
                  <a:gd name="T23" fmla="*/ 6 h 107"/>
                  <a:gd name="T24" fmla="*/ 0 w 102"/>
                  <a:gd name="T25" fmla="*/ 7 h 107"/>
                  <a:gd name="T26" fmla="*/ 1 w 102"/>
                  <a:gd name="T27" fmla="*/ 8 h 107"/>
                  <a:gd name="T28" fmla="*/ 1 w 102"/>
                  <a:gd name="T29" fmla="*/ 9 h 107"/>
                  <a:gd name="T30" fmla="*/ 3 w 102"/>
                  <a:gd name="T31" fmla="*/ 12 h 107"/>
                  <a:gd name="T32" fmla="*/ 6 w 102"/>
                  <a:gd name="T33" fmla="*/ 15 h 107"/>
                  <a:gd name="T34" fmla="*/ 9 w 102"/>
                  <a:gd name="T35" fmla="*/ 18 h 107"/>
                  <a:gd name="T36" fmla="*/ 13 w 102"/>
                  <a:gd name="T37" fmla="*/ 21 h 107"/>
                  <a:gd name="T38" fmla="*/ 16 w 102"/>
                  <a:gd name="T39" fmla="*/ 24 h 107"/>
                  <a:gd name="T40" fmla="*/ 20 w 102"/>
                  <a:gd name="T41" fmla="*/ 26 h 107"/>
                  <a:gd name="T42" fmla="*/ 21 w 102"/>
                  <a:gd name="T43" fmla="*/ 27 h 107"/>
                  <a:gd name="T44" fmla="*/ 23 w 102"/>
                  <a:gd name="T45" fmla="*/ 27 h 107"/>
                  <a:gd name="T46" fmla="*/ 24 w 102"/>
                  <a:gd name="T47" fmla="*/ 27 h 107"/>
                  <a:gd name="T48" fmla="*/ 25 w 102"/>
                  <a:gd name="T49" fmla="*/ 26 h 107"/>
                  <a:gd name="T50" fmla="*/ 25 w 102"/>
                  <a:gd name="T51" fmla="*/ 25 h 107"/>
                  <a:gd name="T52" fmla="*/ 25 w 102"/>
                  <a:gd name="T53" fmla="*/ 25 h 107"/>
                  <a:gd name="T54" fmla="*/ 25 w 102"/>
                  <a:gd name="T55" fmla="*/ 24 h 107"/>
                  <a:gd name="T56" fmla="*/ 25 w 102"/>
                  <a:gd name="T57" fmla="*/ 23 h 107"/>
                  <a:gd name="T58" fmla="*/ 24 w 102"/>
                  <a:gd name="T59" fmla="*/ 22 h 107"/>
                  <a:gd name="T60" fmla="*/ 22 w 102"/>
                  <a:gd name="T61" fmla="*/ 20 h 107"/>
                  <a:gd name="T62" fmla="*/ 18 w 102"/>
                  <a:gd name="T63" fmla="*/ 16 h 107"/>
                  <a:gd name="T64" fmla="*/ 14 w 102"/>
                  <a:gd name="T65" fmla="*/ 12 h 107"/>
                  <a:gd name="T66" fmla="*/ 12 w 102"/>
                  <a:gd name="T67" fmla="*/ 8 h 107"/>
                  <a:gd name="T68" fmla="*/ 10 w 102"/>
                  <a:gd name="T69" fmla="*/ 4 h 107"/>
                  <a:gd name="T70" fmla="*/ 8 w 102"/>
                  <a:gd name="T71" fmla="*/ 2 h 107"/>
                  <a:gd name="T72" fmla="*/ 8 w 102"/>
                  <a:gd name="T73" fmla="*/ 2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2"/>
                  <a:gd name="T112" fmla="*/ 0 h 107"/>
                  <a:gd name="T113" fmla="*/ 102 w 102"/>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2" h="107">
                    <a:moveTo>
                      <a:pt x="32" y="6"/>
                    </a:moveTo>
                    <a:lnTo>
                      <a:pt x="27" y="2"/>
                    </a:lnTo>
                    <a:lnTo>
                      <a:pt x="24" y="1"/>
                    </a:lnTo>
                    <a:lnTo>
                      <a:pt x="19" y="0"/>
                    </a:lnTo>
                    <a:lnTo>
                      <a:pt x="16" y="0"/>
                    </a:lnTo>
                    <a:lnTo>
                      <a:pt x="12" y="0"/>
                    </a:lnTo>
                    <a:lnTo>
                      <a:pt x="10" y="2"/>
                    </a:lnTo>
                    <a:lnTo>
                      <a:pt x="7" y="3"/>
                    </a:lnTo>
                    <a:lnTo>
                      <a:pt x="5" y="6"/>
                    </a:lnTo>
                    <a:lnTo>
                      <a:pt x="2" y="13"/>
                    </a:lnTo>
                    <a:lnTo>
                      <a:pt x="0" y="20"/>
                    </a:lnTo>
                    <a:lnTo>
                      <a:pt x="0" y="24"/>
                    </a:lnTo>
                    <a:lnTo>
                      <a:pt x="2" y="28"/>
                    </a:lnTo>
                    <a:lnTo>
                      <a:pt x="3" y="32"/>
                    </a:lnTo>
                    <a:lnTo>
                      <a:pt x="5" y="36"/>
                    </a:lnTo>
                    <a:lnTo>
                      <a:pt x="13" y="46"/>
                    </a:lnTo>
                    <a:lnTo>
                      <a:pt x="24" y="58"/>
                    </a:lnTo>
                    <a:lnTo>
                      <a:pt x="38" y="71"/>
                    </a:lnTo>
                    <a:lnTo>
                      <a:pt x="52" y="84"/>
                    </a:lnTo>
                    <a:lnTo>
                      <a:pt x="67" y="95"/>
                    </a:lnTo>
                    <a:lnTo>
                      <a:pt x="81" y="102"/>
                    </a:lnTo>
                    <a:lnTo>
                      <a:pt x="87" y="106"/>
                    </a:lnTo>
                    <a:lnTo>
                      <a:pt x="92" y="107"/>
                    </a:lnTo>
                    <a:lnTo>
                      <a:pt x="97" y="106"/>
                    </a:lnTo>
                    <a:lnTo>
                      <a:pt x="100" y="105"/>
                    </a:lnTo>
                    <a:lnTo>
                      <a:pt x="102" y="101"/>
                    </a:lnTo>
                    <a:lnTo>
                      <a:pt x="102" y="99"/>
                    </a:lnTo>
                    <a:lnTo>
                      <a:pt x="102" y="95"/>
                    </a:lnTo>
                    <a:lnTo>
                      <a:pt x="101" y="93"/>
                    </a:lnTo>
                    <a:lnTo>
                      <a:pt x="98" y="86"/>
                    </a:lnTo>
                    <a:lnTo>
                      <a:pt x="91" y="79"/>
                    </a:lnTo>
                    <a:lnTo>
                      <a:pt x="74" y="64"/>
                    </a:lnTo>
                    <a:lnTo>
                      <a:pt x="59" y="46"/>
                    </a:lnTo>
                    <a:lnTo>
                      <a:pt x="47" y="30"/>
                    </a:lnTo>
                    <a:lnTo>
                      <a:pt x="39" y="17"/>
                    </a:lnTo>
                    <a:lnTo>
                      <a:pt x="33" y="8"/>
                    </a:lnTo>
                    <a:lnTo>
                      <a:pt x="32" y="6"/>
                    </a:lnTo>
                    <a:close/>
                  </a:path>
                </a:pathLst>
              </a:custGeom>
              <a:solidFill>
                <a:srgbClr val="969696"/>
              </a:solidFill>
              <a:ln w="9525">
                <a:noFill/>
                <a:round/>
                <a:headEnd/>
                <a:tailEnd/>
              </a:ln>
            </p:spPr>
            <p:txBody>
              <a:bodyPr/>
              <a:lstStyle/>
              <a:p>
                <a:endParaRPr lang="fr-FR"/>
              </a:p>
            </p:txBody>
          </p:sp>
          <p:sp>
            <p:nvSpPr>
              <p:cNvPr id="9324" name="Freeform 564"/>
              <p:cNvSpPr>
                <a:spLocks noChangeAspect="1"/>
              </p:cNvSpPr>
              <p:nvPr/>
            </p:nvSpPr>
            <p:spPr bwMode="auto">
              <a:xfrm>
                <a:off x="5368" y="3061"/>
                <a:ext cx="62" cy="25"/>
              </a:xfrm>
              <a:custGeom>
                <a:avLst/>
                <a:gdLst>
                  <a:gd name="T0" fmla="*/ 52 w 246"/>
                  <a:gd name="T1" fmla="*/ 1 h 98"/>
                  <a:gd name="T2" fmla="*/ 47 w 246"/>
                  <a:gd name="T3" fmla="*/ 1 h 98"/>
                  <a:gd name="T4" fmla="*/ 41 w 246"/>
                  <a:gd name="T5" fmla="*/ 0 h 98"/>
                  <a:gd name="T6" fmla="*/ 34 w 246"/>
                  <a:gd name="T7" fmla="*/ 0 h 98"/>
                  <a:gd name="T8" fmla="*/ 27 w 246"/>
                  <a:gd name="T9" fmla="*/ 1 h 98"/>
                  <a:gd name="T10" fmla="*/ 23 w 246"/>
                  <a:gd name="T11" fmla="*/ 1 h 98"/>
                  <a:gd name="T12" fmla="*/ 20 w 246"/>
                  <a:gd name="T13" fmla="*/ 1 h 98"/>
                  <a:gd name="T14" fmla="*/ 17 w 246"/>
                  <a:gd name="T15" fmla="*/ 2 h 98"/>
                  <a:gd name="T16" fmla="*/ 13 w 246"/>
                  <a:gd name="T17" fmla="*/ 3 h 98"/>
                  <a:gd name="T18" fmla="*/ 10 w 246"/>
                  <a:gd name="T19" fmla="*/ 4 h 98"/>
                  <a:gd name="T20" fmla="*/ 8 w 246"/>
                  <a:gd name="T21" fmla="*/ 5 h 98"/>
                  <a:gd name="T22" fmla="*/ 5 w 246"/>
                  <a:gd name="T23" fmla="*/ 6 h 98"/>
                  <a:gd name="T24" fmla="*/ 3 w 246"/>
                  <a:gd name="T25" fmla="*/ 8 h 98"/>
                  <a:gd name="T26" fmla="*/ 2 w 246"/>
                  <a:gd name="T27" fmla="*/ 10 h 98"/>
                  <a:gd name="T28" fmla="*/ 1 w 246"/>
                  <a:gd name="T29" fmla="*/ 12 h 98"/>
                  <a:gd name="T30" fmla="*/ 0 w 246"/>
                  <a:gd name="T31" fmla="*/ 14 h 98"/>
                  <a:gd name="T32" fmla="*/ 0 w 246"/>
                  <a:gd name="T33" fmla="*/ 15 h 98"/>
                  <a:gd name="T34" fmla="*/ 1 w 246"/>
                  <a:gd name="T35" fmla="*/ 17 h 98"/>
                  <a:gd name="T36" fmla="*/ 2 w 246"/>
                  <a:gd name="T37" fmla="*/ 19 h 98"/>
                  <a:gd name="T38" fmla="*/ 3 w 246"/>
                  <a:gd name="T39" fmla="*/ 20 h 98"/>
                  <a:gd name="T40" fmla="*/ 5 w 246"/>
                  <a:gd name="T41" fmla="*/ 21 h 98"/>
                  <a:gd name="T42" fmla="*/ 7 w 246"/>
                  <a:gd name="T43" fmla="*/ 23 h 98"/>
                  <a:gd name="T44" fmla="*/ 9 w 246"/>
                  <a:gd name="T45" fmla="*/ 23 h 98"/>
                  <a:gd name="T46" fmla="*/ 12 w 246"/>
                  <a:gd name="T47" fmla="*/ 24 h 98"/>
                  <a:gd name="T48" fmla="*/ 15 w 246"/>
                  <a:gd name="T49" fmla="*/ 25 h 98"/>
                  <a:gd name="T50" fmla="*/ 19 w 246"/>
                  <a:gd name="T51" fmla="*/ 25 h 98"/>
                  <a:gd name="T52" fmla="*/ 23 w 246"/>
                  <a:gd name="T53" fmla="*/ 25 h 98"/>
                  <a:gd name="T54" fmla="*/ 27 w 246"/>
                  <a:gd name="T55" fmla="*/ 25 h 98"/>
                  <a:gd name="T56" fmla="*/ 32 w 246"/>
                  <a:gd name="T57" fmla="*/ 24 h 98"/>
                  <a:gd name="T58" fmla="*/ 36 w 246"/>
                  <a:gd name="T59" fmla="*/ 23 h 98"/>
                  <a:gd name="T60" fmla="*/ 40 w 246"/>
                  <a:gd name="T61" fmla="*/ 22 h 98"/>
                  <a:gd name="T62" fmla="*/ 44 w 246"/>
                  <a:gd name="T63" fmla="*/ 21 h 98"/>
                  <a:gd name="T64" fmla="*/ 47 w 246"/>
                  <a:gd name="T65" fmla="*/ 20 h 98"/>
                  <a:gd name="T66" fmla="*/ 50 w 246"/>
                  <a:gd name="T67" fmla="*/ 19 h 98"/>
                  <a:gd name="T68" fmla="*/ 53 w 246"/>
                  <a:gd name="T69" fmla="*/ 17 h 98"/>
                  <a:gd name="T70" fmla="*/ 55 w 246"/>
                  <a:gd name="T71" fmla="*/ 16 h 98"/>
                  <a:gd name="T72" fmla="*/ 57 w 246"/>
                  <a:gd name="T73" fmla="*/ 15 h 98"/>
                  <a:gd name="T74" fmla="*/ 59 w 246"/>
                  <a:gd name="T75" fmla="*/ 13 h 98"/>
                  <a:gd name="T76" fmla="*/ 60 w 246"/>
                  <a:gd name="T77" fmla="*/ 12 h 98"/>
                  <a:gd name="T78" fmla="*/ 61 w 246"/>
                  <a:gd name="T79" fmla="*/ 11 h 98"/>
                  <a:gd name="T80" fmla="*/ 61 w 246"/>
                  <a:gd name="T81" fmla="*/ 10 h 98"/>
                  <a:gd name="T82" fmla="*/ 62 w 246"/>
                  <a:gd name="T83" fmla="*/ 8 h 98"/>
                  <a:gd name="T84" fmla="*/ 62 w 246"/>
                  <a:gd name="T85" fmla="*/ 7 h 98"/>
                  <a:gd name="T86" fmla="*/ 61 w 246"/>
                  <a:gd name="T87" fmla="*/ 6 h 98"/>
                  <a:gd name="T88" fmla="*/ 61 w 246"/>
                  <a:gd name="T89" fmla="*/ 5 h 98"/>
                  <a:gd name="T90" fmla="*/ 60 w 246"/>
                  <a:gd name="T91" fmla="*/ 3 h 98"/>
                  <a:gd name="T92" fmla="*/ 58 w 246"/>
                  <a:gd name="T93" fmla="*/ 2 h 98"/>
                  <a:gd name="T94" fmla="*/ 57 w 246"/>
                  <a:gd name="T95" fmla="*/ 2 h 98"/>
                  <a:gd name="T96" fmla="*/ 55 w 246"/>
                  <a:gd name="T97" fmla="*/ 1 h 98"/>
                  <a:gd name="T98" fmla="*/ 53 w 246"/>
                  <a:gd name="T99" fmla="*/ 1 h 98"/>
                  <a:gd name="T100" fmla="*/ 52 w 246"/>
                  <a:gd name="T101" fmla="*/ 1 h 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6"/>
                  <a:gd name="T154" fmla="*/ 0 h 98"/>
                  <a:gd name="T155" fmla="*/ 246 w 246"/>
                  <a:gd name="T156" fmla="*/ 98 h 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6" h="98">
                    <a:moveTo>
                      <a:pt x="207" y="4"/>
                    </a:moveTo>
                    <a:lnTo>
                      <a:pt x="187" y="3"/>
                    </a:lnTo>
                    <a:lnTo>
                      <a:pt x="162" y="0"/>
                    </a:lnTo>
                    <a:lnTo>
                      <a:pt x="135" y="0"/>
                    </a:lnTo>
                    <a:lnTo>
                      <a:pt x="107" y="2"/>
                    </a:lnTo>
                    <a:lnTo>
                      <a:pt x="93" y="3"/>
                    </a:lnTo>
                    <a:lnTo>
                      <a:pt x="79" y="4"/>
                    </a:lnTo>
                    <a:lnTo>
                      <a:pt x="66" y="6"/>
                    </a:lnTo>
                    <a:lnTo>
                      <a:pt x="53" y="10"/>
                    </a:lnTo>
                    <a:lnTo>
                      <a:pt x="41" y="14"/>
                    </a:lnTo>
                    <a:lnTo>
                      <a:pt x="31" y="19"/>
                    </a:lnTo>
                    <a:lnTo>
                      <a:pt x="21" y="25"/>
                    </a:lnTo>
                    <a:lnTo>
                      <a:pt x="13" y="31"/>
                    </a:lnTo>
                    <a:lnTo>
                      <a:pt x="7" y="39"/>
                    </a:lnTo>
                    <a:lnTo>
                      <a:pt x="3" y="46"/>
                    </a:lnTo>
                    <a:lnTo>
                      <a:pt x="0" y="53"/>
                    </a:lnTo>
                    <a:lnTo>
                      <a:pt x="0" y="60"/>
                    </a:lnTo>
                    <a:lnTo>
                      <a:pt x="3" y="67"/>
                    </a:lnTo>
                    <a:lnTo>
                      <a:pt x="6" y="74"/>
                    </a:lnTo>
                    <a:lnTo>
                      <a:pt x="11" y="80"/>
                    </a:lnTo>
                    <a:lnTo>
                      <a:pt x="18" y="84"/>
                    </a:lnTo>
                    <a:lnTo>
                      <a:pt x="26" y="89"/>
                    </a:lnTo>
                    <a:lnTo>
                      <a:pt x="37" y="92"/>
                    </a:lnTo>
                    <a:lnTo>
                      <a:pt x="48" y="96"/>
                    </a:lnTo>
                    <a:lnTo>
                      <a:pt x="61" y="97"/>
                    </a:lnTo>
                    <a:lnTo>
                      <a:pt x="75" y="98"/>
                    </a:lnTo>
                    <a:lnTo>
                      <a:pt x="91" y="98"/>
                    </a:lnTo>
                    <a:lnTo>
                      <a:pt x="108" y="97"/>
                    </a:lnTo>
                    <a:lnTo>
                      <a:pt x="126" y="94"/>
                    </a:lnTo>
                    <a:lnTo>
                      <a:pt x="143" y="90"/>
                    </a:lnTo>
                    <a:lnTo>
                      <a:pt x="160" y="85"/>
                    </a:lnTo>
                    <a:lnTo>
                      <a:pt x="174" y="82"/>
                    </a:lnTo>
                    <a:lnTo>
                      <a:pt x="187" y="77"/>
                    </a:lnTo>
                    <a:lnTo>
                      <a:pt x="199" y="73"/>
                    </a:lnTo>
                    <a:lnTo>
                      <a:pt x="209" y="67"/>
                    </a:lnTo>
                    <a:lnTo>
                      <a:pt x="219" y="62"/>
                    </a:lnTo>
                    <a:lnTo>
                      <a:pt x="226" y="58"/>
                    </a:lnTo>
                    <a:lnTo>
                      <a:pt x="233" y="52"/>
                    </a:lnTo>
                    <a:lnTo>
                      <a:pt x="237" y="47"/>
                    </a:lnTo>
                    <a:lnTo>
                      <a:pt x="241" y="42"/>
                    </a:lnTo>
                    <a:lnTo>
                      <a:pt x="244" y="38"/>
                    </a:lnTo>
                    <a:lnTo>
                      <a:pt x="246" y="33"/>
                    </a:lnTo>
                    <a:lnTo>
                      <a:pt x="246" y="28"/>
                    </a:lnTo>
                    <a:lnTo>
                      <a:pt x="244" y="24"/>
                    </a:lnTo>
                    <a:lnTo>
                      <a:pt x="243" y="20"/>
                    </a:lnTo>
                    <a:lnTo>
                      <a:pt x="237" y="13"/>
                    </a:lnTo>
                    <a:lnTo>
                      <a:pt x="231" y="9"/>
                    </a:lnTo>
                    <a:lnTo>
                      <a:pt x="226" y="6"/>
                    </a:lnTo>
                    <a:lnTo>
                      <a:pt x="220" y="5"/>
                    </a:lnTo>
                    <a:lnTo>
                      <a:pt x="210" y="4"/>
                    </a:lnTo>
                    <a:lnTo>
                      <a:pt x="207" y="4"/>
                    </a:lnTo>
                    <a:close/>
                  </a:path>
                </a:pathLst>
              </a:custGeom>
              <a:solidFill>
                <a:srgbClr val="969696"/>
              </a:solidFill>
              <a:ln w="9525">
                <a:noFill/>
                <a:round/>
                <a:headEnd/>
                <a:tailEnd/>
              </a:ln>
            </p:spPr>
            <p:txBody>
              <a:bodyPr/>
              <a:lstStyle/>
              <a:p>
                <a:endParaRPr lang="fr-FR"/>
              </a:p>
            </p:txBody>
          </p:sp>
          <p:sp>
            <p:nvSpPr>
              <p:cNvPr id="9325" name="Freeform 565"/>
              <p:cNvSpPr>
                <a:spLocks noChangeAspect="1"/>
              </p:cNvSpPr>
              <p:nvPr/>
            </p:nvSpPr>
            <p:spPr bwMode="auto">
              <a:xfrm>
                <a:off x="5579" y="4024"/>
                <a:ext cx="321" cy="623"/>
              </a:xfrm>
              <a:custGeom>
                <a:avLst/>
                <a:gdLst>
                  <a:gd name="T0" fmla="*/ 1 w 1287"/>
                  <a:gd name="T1" fmla="*/ 2 h 2491"/>
                  <a:gd name="T2" fmla="*/ 0 w 1287"/>
                  <a:gd name="T3" fmla="*/ 18 h 2491"/>
                  <a:gd name="T4" fmla="*/ 1 w 1287"/>
                  <a:gd name="T5" fmla="*/ 39 h 2491"/>
                  <a:gd name="T6" fmla="*/ 2 w 1287"/>
                  <a:gd name="T7" fmla="*/ 57 h 2491"/>
                  <a:gd name="T8" fmla="*/ 4 w 1287"/>
                  <a:gd name="T9" fmla="*/ 78 h 2491"/>
                  <a:gd name="T10" fmla="*/ 8 w 1287"/>
                  <a:gd name="T11" fmla="*/ 102 h 2491"/>
                  <a:gd name="T12" fmla="*/ 13 w 1287"/>
                  <a:gd name="T13" fmla="*/ 129 h 2491"/>
                  <a:gd name="T14" fmla="*/ 20 w 1287"/>
                  <a:gd name="T15" fmla="*/ 157 h 2491"/>
                  <a:gd name="T16" fmla="*/ 29 w 1287"/>
                  <a:gd name="T17" fmla="*/ 189 h 2491"/>
                  <a:gd name="T18" fmla="*/ 41 w 1287"/>
                  <a:gd name="T19" fmla="*/ 222 h 2491"/>
                  <a:gd name="T20" fmla="*/ 55 w 1287"/>
                  <a:gd name="T21" fmla="*/ 257 h 2491"/>
                  <a:gd name="T22" fmla="*/ 73 w 1287"/>
                  <a:gd name="T23" fmla="*/ 293 h 2491"/>
                  <a:gd name="T24" fmla="*/ 94 w 1287"/>
                  <a:gd name="T25" fmla="*/ 331 h 2491"/>
                  <a:gd name="T26" fmla="*/ 117 w 1287"/>
                  <a:gd name="T27" fmla="*/ 370 h 2491"/>
                  <a:gd name="T28" fmla="*/ 158 w 1287"/>
                  <a:gd name="T29" fmla="*/ 427 h 2491"/>
                  <a:gd name="T30" fmla="*/ 204 w 1287"/>
                  <a:gd name="T31" fmla="*/ 490 h 2491"/>
                  <a:gd name="T32" fmla="*/ 241 w 1287"/>
                  <a:gd name="T33" fmla="*/ 538 h 2491"/>
                  <a:gd name="T34" fmla="*/ 270 w 1287"/>
                  <a:gd name="T35" fmla="*/ 573 h 2491"/>
                  <a:gd name="T36" fmla="*/ 292 w 1287"/>
                  <a:gd name="T37" fmla="*/ 597 h 2491"/>
                  <a:gd name="T38" fmla="*/ 307 w 1287"/>
                  <a:gd name="T39" fmla="*/ 612 h 2491"/>
                  <a:gd name="T40" fmla="*/ 317 w 1287"/>
                  <a:gd name="T41" fmla="*/ 620 h 2491"/>
                  <a:gd name="T42" fmla="*/ 321 w 1287"/>
                  <a:gd name="T43" fmla="*/ 623 h 2491"/>
                  <a:gd name="T44" fmla="*/ 319 w 1287"/>
                  <a:gd name="T45" fmla="*/ 620 h 2491"/>
                  <a:gd name="T46" fmla="*/ 303 w 1287"/>
                  <a:gd name="T47" fmla="*/ 600 h 2491"/>
                  <a:gd name="T48" fmla="*/ 275 w 1287"/>
                  <a:gd name="T49" fmla="*/ 562 h 2491"/>
                  <a:gd name="T50" fmla="*/ 239 w 1287"/>
                  <a:gd name="T51" fmla="*/ 512 h 2491"/>
                  <a:gd name="T52" fmla="*/ 209 w 1287"/>
                  <a:gd name="T53" fmla="*/ 468 h 2491"/>
                  <a:gd name="T54" fmla="*/ 188 w 1287"/>
                  <a:gd name="T55" fmla="*/ 436 h 2491"/>
                  <a:gd name="T56" fmla="*/ 167 w 1287"/>
                  <a:gd name="T57" fmla="*/ 404 h 2491"/>
                  <a:gd name="T58" fmla="*/ 148 w 1287"/>
                  <a:gd name="T59" fmla="*/ 371 h 2491"/>
                  <a:gd name="T60" fmla="*/ 128 w 1287"/>
                  <a:gd name="T61" fmla="*/ 338 h 2491"/>
                  <a:gd name="T62" fmla="*/ 111 w 1287"/>
                  <a:gd name="T63" fmla="*/ 305 h 2491"/>
                  <a:gd name="T64" fmla="*/ 96 w 1287"/>
                  <a:gd name="T65" fmla="*/ 273 h 2491"/>
                  <a:gd name="T66" fmla="*/ 83 w 1287"/>
                  <a:gd name="T67" fmla="*/ 243 h 2491"/>
                  <a:gd name="T68" fmla="*/ 68 w 1287"/>
                  <a:gd name="T69" fmla="*/ 201 h 2491"/>
                  <a:gd name="T70" fmla="*/ 50 w 1287"/>
                  <a:gd name="T71" fmla="*/ 151 h 2491"/>
                  <a:gd name="T72" fmla="*/ 36 w 1287"/>
                  <a:gd name="T73" fmla="*/ 108 h 2491"/>
                  <a:gd name="T74" fmla="*/ 24 w 1287"/>
                  <a:gd name="T75" fmla="*/ 72 h 2491"/>
                  <a:gd name="T76" fmla="*/ 15 w 1287"/>
                  <a:gd name="T77" fmla="*/ 44 h 2491"/>
                  <a:gd name="T78" fmla="*/ 8 w 1287"/>
                  <a:gd name="T79" fmla="*/ 22 h 2491"/>
                  <a:gd name="T80" fmla="*/ 4 w 1287"/>
                  <a:gd name="T81" fmla="*/ 8 h 2491"/>
                  <a:gd name="T82" fmla="*/ 1 w 1287"/>
                  <a:gd name="T83" fmla="*/ 1 h 24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7"/>
                  <a:gd name="T127" fmla="*/ 0 h 2491"/>
                  <a:gd name="T128" fmla="*/ 1287 w 1287"/>
                  <a:gd name="T129" fmla="*/ 2491 h 24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7" h="2491">
                    <a:moveTo>
                      <a:pt x="4" y="0"/>
                    </a:moveTo>
                    <a:lnTo>
                      <a:pt x="4" y="8"/>
                    </a:lnTo>
                    <a:lnTo>
                      <a:pt x="2" y="31"/>
                    </a:lnTo>
                    <a:lnTo>
                      <a:pt x="0" y="71"/>
                    </a:lnTo>
                    <a:lnTo>
                      <a:pt x="2" y="123"/>
                    </a:lnTo>
                    <a:lnTo>
                      <a:pt x="3" y="155"/>
                    </a:lnTo>
                    <a:lnTo>
                      <a:pt x="4" y="190"/>
                    </a:lnTo>
                    <a:lnTo>
                      <a:pt x="7" y="227"/>
                    </a:lnTo>
                    <a:lnTo>
                      <a:pt x="11" y="268"/>
                    </a:lnTo>
                    <a:lnTo>
                      <a:pt x="17" y="312"/>
                    </a:lnTo>
                    <a:lnTo>
                      <a:pt x="23" y="359"/>
                    </a:lnTo>
                    <a:lnTo>
                      <a:pt x="31" y="408"/>
                    </a:lnTo>
                    <a:lnTo>
                      <a:pt x="40" y="460"/>
                    </a:lnTo>
                    <a:lnTo>
                      <a:pt x="52" y="514"/>
                    </a:lnTo>
                    <a:lnTo>
                      <a:pt x="65" y="571"/>
                    </a:lnTo>
                    <a:lnTo>
                      <a:pt x="80" y="629"/>
                    </a:lnTo>
                    <a:lnTo>
                      <a:pt x="98" y="691"/>
                    </a:lnTo>
                    <a:lnTo>
                      <a:pt x="117" y="754"/>
                    </a:lnTo>
                    <a:lnTo>
                      <a:pt x="139" y="819"/>
                    </a:lnTo>
                    <a:lnTo>
                      <a:pt x="163" y="887"/>
                    </a:lnTo>
                    <a:lnTo>
                      <a:pt x="192" y="956"/>
                    </a:lnTo>
                    <a:lnTo>
                      <a:pt x="222" y="1026"/>
                    </a:lnTo>
                    <a:lnTo>
                      <a:pt x="255" y="1098"/>
                    </a:lnTo>
                    <a:lnTo>
                      <a:pt x="291" y="1171"/>
                    </a:lnTo>
                    <a:lnTo>
                      <a:pt x="331" y="1246"/>
                    </a:lnTo>
                    <a:lnTo>
                      <a:pt x="375" y="1323"/>
                    </a:lnTo>
                    <a:lnTo>
                      <a:pt x="420" y="1400"/>
                    </a:lnTo>
                    <a:lnTo>
                      <a:pt x="471" y="1478"/>
                    </a:lnTo>
                    <a:lnTo>
                      <a:pt x="525" y="1557"/>
                    </a:lnTo>
                    <a:lnTo>
                      <a:pt x="633" y="1708"/>
                    </a:lnTo>
                    <a:lnTo>
                      <a:pt x="730" y="1842"/>
                    </a:lnTo>
                    <a:lnTo>
                      <a:pt x="818" y="1958"/>
                    </a:lnTo>
                    <a:lnTo>
                      <a:pt x="897" y="2062"/>
                    </a:lnTo>
                    <a:lnTo>
                      <a:pt x="967" y="2151"/>
                    </a:lnTo>
                    <a:lnTo>
                      <a:pt x="1029" y="2227"/>
                    </a:lnTo>
                    <a:lnTo>
                      <a:pt x="1083" y="2290"/>
                    </a:lnTo>
                    <a:lnTo>
                      <a:pt x="1130" y="2343"/>
                    </a:lnTo>
                    <a:lnTo>
                      <a:pt x="1170" y="2386"/>
                    </a:lnTo>
                    <a:lnTo>
                      <a:pt x="1204" y="2420"/>
                    </a:lnTo>
                    <a:lnTo>
                      <a:pt x="1231" y="2446"/>
                    </a:lnTo>
                    <a:lnTo>
                      <a:pt x="1252" y="2464"/>
                    </a:lnTo>
                    <a:lnTo>
                      <a:pt x="1269" y="2478"/>
                    </a:lnTo>
                    <a:lnTo>
                      <a:pt x="1279" y="2487"/>
                    </a:lnTo>
                    <a:lnTo>
                      <a:pt x="1285" y="2490"/>
                    </a:lnTo>
                    <a:lnTo>
                      <a:pt x="1287" y="2491"/>
                    </a:lnTo>
                    <a:lnTo>
                      <a:pt x="1278" y="2481"/>
                    </a:lnTo>
                    <a:lnTo>
                      <a:pt x="1253" y="2448"/>
                    </a:lnTo>
                    <a:lnTo>
                      <a:pt x="1215" y="2398"/>
                    </a:lnTo>
                    <a:lnTo>
                      <a:pt x="1164" y="2330"/>
                    </a:lnTo>
                    <a:lnTo>
                      <a:pt x="1103" y="2248"/>
                    </a:lnTo>
                    <a:lnTo>
                      <a:pt x="1034" y="2152"/>
                    </a:lnTo>
                    <a:lnTo>
                      <a:pt x="959" y="2046"/>
                    </a:lnTo>
                    <a:lnTo>
                      <a:pt x="878" y="1930"/>
                    </a:lnTo>
                    <a:lnTo>
                      <a:pt x="837" y="1870"/>
                    </a:lnTo>
                    <a:lnTo>
                      <a:pt x="796" y="1808"/>
                    </a:lnTo>
                    <a:lnTo>
                      <a:pt x="755" y="1744"/>
                    </a:lnTo>
                    <a:lnTo>
                      <a:pt x="713" y="1680"/>
                    </a:lnTo>
                    <a:lnTo>
                      <a:pt x="671" y="1614"/>
                    </a:lnTo>
                    <a:lnTo>
                      <a:pt x="630" y="1548"/>
                    </a:lnTo>
                    <a:lnTo>
                      <a:pt x="592" y="1483"/>
                    </a:lnTo>
                    <a:lnTo>
                      <a:pt x="553" y="1416"/>
                    </a:lnTo>
                    <a:lnTo>
                      <a:pt x="515" y="1350"/>
                    </a:lnTo>
                    <a:lnTo>
                      <a:pt x="479" y="1284"/>
                    </a:lnTo>
                    <a:lnTo>
                      <a:pt x="445" y="1219"/>
                    </a:lnTo>
                    <a:lnTo>
                      <a:pt x="413" y="1155"/>
                    </a:lnTo>
                    <a:lnTo>
                      <a:pt x="383" y="1092"/>
                    </a:lnTo>
                    <a:lnTo>
                      <a:pt x="356" y="1030"/>
                    </a:lnTo>
                    <a:lnTo>
                      <a:pt x="331" y="971"/>
                    </a:lnTo>
                    <a:lnTo>
                      <a:pt x="310" y="912"/>
                    </a:lnTo>
                    <a:lnTo>
                      <a:pt x="271" y="802"/>
                    </a:lnTo>
                    <a:lnTo>
                      <a:pt x="235" y="699"/>
                    </a:lnTo>
                    <a:lnTo>
                      <a:pt x="202" y="602"/>
                    </a:lnTo>
                    <a:lnTo>
                      <a:pt x="172" y="514"/>
                    </a:lnTo>
                    <a:lnTo>
                      <a:pt x="144" y="431"/>
                    </a:lnTo>
                    <a:lnTo>
                      <a:pt x="119" y="356"/>
                    </a:lnTo>
                    <a:lnTo>
                      <a:pt x="97" y="289"/>
                    </a:lnTo>
                    <a:lnTo>
                      <a:pt x="77" y="228"/>
                    </a:lnTo>
                    <a:lnTo>
                      <a:pt x="59" y="174"/>
                    </a:lnTo>
                    <a:lnTo>
                      <a:pt x="45" y="128"/>
                    </a:lnTo>
                    <a:lnTo>
                      <a:pt x="32" y="88"/>
                    </a:lnTo>
                    <a:lnTo>
                      <a:pt x="22" y="57"/>
                    </a:lnTo>
                    <a:lnTo>
                      <a:pt x="15" y="31"/>
                    </a:lnTo>
                    <a:lnTo>
                      <a:pt x="9" y="13"/>
                    </a:lnTo>
                    <a:lnTo>
                      <a:pt x="5" y="3"/>
                    </a:lnTo>
                    <a:lnTo>
                      <a:pt x="4" y="0"/>
                    </a:lnTo>
                    <a:close/>
                  </a:path>
                </a:pathLst>
              </a:custGeom>
              <a:solidFill>
                <a:srgbClr val="969696"/>
              </a:solidFill>
              <a:ln w="9525">
                <a:noFill/>
                <a:round/>
                <a:headEnd/>
                <a:tailEnd/>
              </a:ln>
            </p:spPr>
            <p:txBody>
              <a:bodyPr/>
              <a:lstStyle/>
              <a:p>
                <a:endParaRPr lang="fr-FR"/>
              </a:p>
            </p:txBody>
          </p:sp>
          <p:sp>
            <p:nvSpPr>
              <p:cNvPr id="9326" name="Freeform 566"/>
              <p:cNvSpPr>
                <a:spLocks noChangeAspect="1"/>
              </p:cNvSpPr>
              <p:nvPr/>
            </p:nvSpPr>
            <p:spPr bwMode="auto">
              <a:xfrm>
                <a:off x="5809" y="4486"/>
                <a:ext cx="243" cy="189"/>
              </a:xfrm>
              <a:custGeom>
                <a:avLst/>
                <a:gdLst>
                  <a:gd name="T0" fmla="*/ 0 w 971"/>
                  <a:gd name="T1" fmla="*/ 0 h 758"/>
                  <a:gd name="T2" fmla="*/ 4 w 971"/>
                  <a:gd name="T3" fmla="*/ 5 h 758"/>
                  <a:gd name="T4" fmla="*/ 17 w 971"/>
                  <a:gd name="T5" fmla="*/ 21 h 758"/>
                  <a:gd name="T6" fmla="*/ 27 w 971"/>
                  <a:gd name="T7" fmla="*/ 32 h 758"/>
                  <a:gd name="T8" fmla="*/ 37 w 971"/>
                  <a:gd name="T9" fmla="*/ 45 h 758"/>
                  <a:gd name="T10" fmla="*/ 50 w 971"/>
                  <a:gd name="T11" fmla="*/ 58 h 758"/>
                  <a:gd name="T12" fmla="*/ 62 w 971"/>
                  <a:gd name="T13" fmla="*/ 73 h 758"/>
                  <a:gd name="T14" fmla="*/ 76 w 971"/>
                  <a:gd name="T15" fmla="*/ 88 h 758"/>
                  <a:gd name="T16" fmla="*/ 90 w 971"/>
                  <a:gd name="T17" fmla="*/ 102 h 758"/>
                  <a:gd name="T18" fmla="*/ 105 w 971"/>
                  <a:gd name="T19" fmla="*/ 116 h 758"/>
                  <a:gd name="T20" fmla="*/ 119 w 971"/>
                  <a:gd name="T21" fmla="*/ 130 h 758"/>
                  <a:gd name="T22" fmla="*/ 126 w 971"/>
                  <a:gd name="T23" fmla="*/ 137 h 758"/>
                  <a:gd name="T24" fmla="*/ 134 w 971"/>
                  <a:gd name="T25" fmla="*/ 142 h 758"/>
                  <a:gd name="T26" fmla="*/ 140 w 971"/>
                  <a:gd name="T27" fmla="*/ 148 h 758"/>
                  <a:gd name="T28" fmla="*/ 147 w 971"/>
                  <a:gd name="T29" fmla="*/ 153 h 758"/>
                  <a:gd name="T30" fmla="*/ 154 w 971"/>
                  <a:gd name="T31" fmla="*/ 158 h 758"/>
                  <a:gd name="T32" fmla="*/ 160 w 971"/>
                  <a:gd name="T33" fmla="*/ 163 h 758"/>
                  <a:gd name="T34" fmla="*/ 167 w 971"/>
                  <a:gd name="T35" fmla="*/ 166 h 758"/>
                  <a:gd name="T36" fmla="*/ 172 w 971"/>
                  <a:gd name="T37" fmla="*/ 169 h 758"/>
                  <a:gd name="T38" fmla="*/ 184 w 971"/>
                  <a:gd name="T39" fmla="*/ 174 h 758"/>
                  <a:gd name="T40" fmla="*/ 194 w 971"/>
                  <a:gd name="T41" fmla="*/ 179 h 758"/>
                  <a:gd name="T42" fmla="*/ 204 w 971"/>
                  <a:gd name="T43" fmla="*/ 182 h 758"/>
                  <a:gd name="T44" fmla="*/ 213 w 971"/>
                  <a:gd name="T45" fmla="*/ 185 h 758"/>
                  <a:gd name="T46" fmla="*/ 222 w 971"/>
                  <a:gd name="T47" fmla="*/ 187 h 758"/>
                  <a:gd name="T48" fmla="*/ 229 w 971"/>
                  <a:gd name="T49" fmla="*/ 188 h 758"/>
                  <a:gd name="T50" fmla="*/ 232 w 971"/>
                  <a:gd name="T51" fmla="*/ 189 h 758"/>
                  <a:gd name="T52" fmla="*/ 235 w 971"/>
                  <a:gd name="T53" fmla="*/ 189 h 758"/>
                  <a:gd name="T54" fmla="*/ 237 w 971"/>
                  <a:gd name="T55" fmla="*/ 189 h 758"/>
                  <a:gd name="T56" fmla="*/ 239 w 971"/>
                  <a:gd name="T57" fmla="*/ 188 h 758"/>
                  <a:gd name="T58" fmla="*/ 241 w 971"/>
                  <a:gd name="T59" fmla="*/ 188 h 758"/>
                  <a:gd name="T60" fmla="*/ 242 w 971"/>
                  <a:gd name="T61" fmla="*/ 187 h 758"/>
                  <a:gd name="T62" fmla="*/ 242 w 971"/>
                  <a:gd name="T63" fmla="*/ 186 h 758"/>
                  <a:gd name="T64" fmla="*/ 243 w 971"/>
                  <a:gd name="T65" fmla="*/ 185 h 758"/>
                  <a:gd name="T66" fmla="*/ 242 w 971"/>
                  <a:gd name="T67" fmla="*/ 184 h 758"/>
                  <a:gd name="T68" fmla="*/ 242 w 971"/>
                  <a:gd name="T69" fmla="*/ 182 h 758"/>
                  <a:gd name="T70" fmla="*/ 240 w 971"/>
                  <a:gd name="T71" fmla="*/ 181 h 758"/>
                  <a:gd name="T72" fmla="*/ 239 w 971"/>
                  <a:gd name="T73" fmla="*/ 179 h 758"/>
                  <a:gd name="T74" fmla="*/ 236 w 971"/>
                  <a:gd name="T75" fmla="*/ 176 h 758"/>
                  <a:gd name="T76" fmla="*/ 233 w 971"/>
                  <a:gd name="T77" fmla="*/ 174 h 758"/>
                  <a:gd name="T78" fmla="*/ 230 w 971"/>
                  <a:gd name="T79" fmla="*/ 171 h 758"/>
                  <a:gd name="T80" fmla="*/ 225 w 971"/>
                  <a:gd name="T81" fmla="*/ 168 h 758"/>
                  <a:gd name="T82" fmla="*/ 221 w 971"/>
                  <a:gd name="T83" fmla="*/ 165 h 758"/>
                  <a:gd name="T84" fmla="*/ 215 w 971"/>
                  <a:gd name="T85" fmla="*/ 162 h 758"/>
                  <a:gd name="T86" fmla="*/ 209 w 971"/>
                  <a:gd name="T87" fmla="*/ 158 h 758"/>
                  <a:gd name="T88" fmla="*/ 202 w 971"/>
                  <a:gd name="T89" fmla="*/ 154 h 758"/>
                  <a:gd name="T90" fmla="*/ 195 w 971"/>
                  <a:gd name="T91" fmla="*/ 150 h 758"/>
                  <a:gd name="T92" fmla="*/ 187 w 971"/>
                  <a:gd name="T93" fmla="*/ 146 h 758"/>
                  <a:gd name="T94" fmla="*/ 179 w 971"/>
                  <a:gd name="T95" fmla="*/ 141 h 758"/>
                  <a:gd name="T96" fmla="*/ 172 w 971"/>
                  <a:gd name="T97" fmla="*/ 136 h 758"/>
                  <a:gd name="T98" fmla="*/ 155 w 971"/>
                  <a:gd name="T99" fmla="*/ 125 h 758"/>
                  <a:gd name="T100" fmla="*/ 138 w 971"/>
                  <a:gd name="T101" fmla="*/ 113 h 758"/>
                  <a:gd name="T102" fmla="*/ 122 w 971"/>
                  <a:gd name="T103" fmla="*/ 100 h 758"/>
                  <a:gd name="T104" fmla="*/ 105 w 971"/>
                  <a:gd name="T105" fmla="*/ 88 h 758"/>
                  <a:gd name="T106" fmla="*/ 89 w 971"/>
                  <a:gd name="T107" fmla="*/ 75 h 758"/>
                  <a:gd name="T108" fmla="*/ 73 w 971"/>
                  <a:gd name="T109" fmla="*/ 62 h 758"/>
                  <a:gd name="T110" fmla="*/ 45 w 971"/>
                  <a:gd name="T111" fmla="*/ 39 h 758"/>
                  <a:gd name="T112" fmla="*/ 22 w 971"/>
                  <a:gd name="T113" fmla="*/ 19 h 758"/>
                  <a:gd name="T114" fmla="*/ 6 w 971"/>
                  <a:gd name="T115" fmla="*/ 5 h 758"/>
                  <a:gd name="T116" fmla="*/ 0 w 971"/>
                  <a:gd name="T117" fmla="*/ 0 h 7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1"/>
                  <a:gd name="T178" fmla="*/ 0 h 758"/>
                  <a:gd name="T179" fmla="*/ 971 w 971"/>
                  <a:gd name="T180" fmla="*/ 758 h 7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1" h="758">
                    <a:moveTo>
                      <a:pt x="0" y="0"/>
                    </a:moveTo>
                    <a:lnTo>
                      <a:pt x="17" y="22"/>
                    </a:lnTo>
                    <a:lnTo>
                      <a:pt x="69" y="86"/>
                    </a:lnTo>
                    <a:lnTo>
                      <a:pt x="106" y="130"/>
                    </a:lnTo>
                    <a:lnTo>
                      <a:pt x="149" y="181"/>
                    </a:lnTo>
                    <a:lnTo>
                      <a:pt x="198" y="234"/>
                    </a:lnTo>
                    <a:lnTo>
                      <a:pt x="249" y="292"/>
                    </a:lnTo>
                    <a:lnTo>
                      <a:pt x="304" y="351"/>
                    </a:lnTo>
                    <a:lnTo>
                      <a:pt x="361" y="410"/>
                    </a:lnTo>
                    <a:lnTo>
                      <a:pt x="419" y="467"/>
                    </a:lnTo>
                    <a:lnTo>
                      <a:pt x="477" y="522"/>
                    </a:lnTo>
                    <a:lnTo>
                      <a:pt x="505" y="548"/>
                    </a:lnTo>
                    <a:lnTo>
                      <a:pt x="534" y="571"/>
                    </a:lnTo>
                    <a:lnTo>
                      <a:pt x="561" y="594"/>
                    </a:lnTo>
                    <a:lnTo>
                      <a:pt x="588" y="615"/>
                    </a:lnTo>
                    <a:lnTo>
                      <a:pt x="615" y="634"/>
                    </a:lnTo>
                    <a:lnTo>
                      <a:pt x="641" y="652"/>
                    </a:lnTo>
                    <a:lnTo>
                      <a:pt x="666" y="667"/>
                    </a:lnTo>
                    <a:lnTo>
                      <a:pt x="689" y="678"/>
                    </a:lnTo>
                    <a:lnTo>
                      <a:pt x="734" y="699"/>
                    </a:lnTo>
                    <a:lnTo>
                      <a:pt x="776" y="717"/>
                    </a:lnTo>
                    <a:lnTo>
                      <a:pt x="817" y="731"/>
                    </a:lnTo>
                    <a:lnTo>
                      <a:pt x="853" y="743"/>
                    </a:lnTo>
                    <a:lnTo>
                      <a:pt x="886" y="751"/>
                    </a:lnTo>
                    <a:lnTo>
                      <a:pt x="916" y="755"/>
                    </a:lnTo>
                    <a:lnTo>
                      <a:pt x="927" y="757"/>
                    </a:lnTo>
                    <a:lnTo>
                      <a:pt x="938" y="758"/>
                    </a:lnTo>
                    <a:lnTo>
                      <a:pt x="947" y="757"/>
                    </a:lnTo>
                    <a:lnTo>
                      <a:pt x="955" y="755"/>
                    </a:lnTo>
                    <a:lnTo>
                      <a:pt x="962" y="754"/>
                    </a:lnTo>
                    <a:lnTo>
                      <a:pt x="967" y="751"/>
                    </a:lnTo>
                    <a:lnTo>
                      <a:pt x="969" y="747"/>
                    </a:lnTo>
                    <a:lnTo>
                      <a:pt x="971" y="743"/>
                    </a:lnTo>
                    <a:lnTo>
                      <a:pt x="969" y="737"/>
                    </a:lnTo>
                    <a:lnTo>
                      <a:pt x="966" y="731"/>
                    </a:lnTo>
                    <a:lnTo>
                      <a:pt x="961" y="724"/>
                    </a:lnTo>
                    <a:lnTo>
                      <a:pt x="954" y="716"/>
                    </a:lnTo>
                    <a:lnTo>
                      <a:pt x="945" y="706"/>
                    </a:lnTo>
                    <a:lnTo>
                      <a:pt x="933" y="697"/>
                    </a:lnTo>
                    <a:lnTo>
                      <a:pt x="919" y="687"/>
                    </a:lnTo>
                    <a:lnTo>
                      <a:pt x="901" y="675"/>
                    </a:lnTo>
                    <a:lnTo>
                      <a:pt x="883" y="662"/>
                    </a:lnTo>
                    <a:lnTo>
                      <a:pt x="860" y="649"/>
                    </a:lnTo>
                    <a:lnTo>
                      <a:pt x="836" y="635"/>
                    </a:lnTo>
                    <a:lnTo>
                      <a:pt x="809" y="619"/>
                    </a:lnTo>
                    <a:lnTo>
                      <a:pt x="778" y="603"/>
                    </a:lnTo>
                    <a:lnTo>
                      <a:pt x="748" y="585"/>
                    </a:lnTo>
                    <a:lnTo>
                      <a:pt x="717" y="565"/>
                    </a:lnTo>
                    <a:lnTo>
                      <a:pt x="686" y="545"/>
                    </a:lnTo>
                    <a:lnTo>
                      <a:pt x="620" y="501"/>
                    </a:lnTo>
                    <a:lnTo>
                      <a:pt x="553" y="453"/>
                    </a:lnTo>
                    <a:lnTo>
                      <a:pt x="486" y="403"/>
                    </a:lnTo>
                    <a:lnTo>
                      <a:pt x="419" y="352"/>
                    </a:lnTo>
                    <a:lnTo>
                      <a:pt x="355" y="301"/>
                    </a:lnTo>
                    <a:lnTo>
                      <a:pt x="293" y="249"/>
                    </a:lnTo>
                    <a:lnTo>
                      <a:pt x="179" y="155"/>
                    </a:lnTo>
                    <a:lnTo>
                      <a:pt x="87" y="76"/>
                    </a:lnTo>
                    <a:lnTo>
                      <a:pt x="25" y="21"/>
                    </a:lnTo>
                    <a:lnTo>
                      <a:pt x="0" y="0"/>
                    </a:lnTo>
                    <a:close/>
                  </a:path>
                </a:pathLst>
              </a:custGeom>
              <a:solidFill>
                <a:srgbClr val="969696"/>
              </a:solidFill>
              <a:ln w="9525">
                <a:noFill/>
                <a:round/>
                <a:headEnd/>
                <a:tailEnd/>
              </a:ln>
            </p:spPr>
            <p:txBody>
              <a:bodyPr/>
              <a:lstStyle/>
              <a:p>
                <a:endParaRPr lang="fr-FR"/>
              </a:p>
            </p:txBody>
          </p:sp>
          <p:sp>
            <p:nvSpPr>
              <p:cNvPr id="9327" name="Freeform 567"/>
              <p:cNvSpPr>
                <a:spLocks noChangeAspect="1"/>
              </p:cNvSpPr>
              <p:nvPr/>
            </p:nvSpPr>
            <p:spPr bwMode="auto">
              <a:xfrm>
                <a:off x="5662" y="4531"/>
                <a:ext cx="193" cy="126"/>
              </a:xfrm>
              <a:custGeom>
                <a:avLst/>
                <a:gdLst>
                  <a:gd name="T0" fmla="*/ 0 w 769"/>
                  <a:gd name="T1" fmla="*/ 0 h 504"/>
                  <a:gd name="T2" fmla="*/ 1 w 769"/>
                  <a:gd name="T3" fmla="*/ 3 h 504"/>
                  <a:gd name="T4" fmla="*/ 5 w 769"/>
                  <a:gd name="T5" fmla="*/ 11 h 504"/>
                  <a:gd name="T6" fmla="*/ 16 w 769"/>
                  <a:gd name="T7" fmla="*/ 28 h 504"/>
                  <a:gd name="T8" fmla="*/ 30 w 769"/>
                  <a:gd name="T9" fmla="*/ 50 h 504"/>
                  <a:gd name="T10" fmla="*/ 46 w 769"/>
                  <a:gd name="T11" fmla="*/ 74 h 504"/>
                  <a:gd name="T12" fmla="*/ 60 w 769"/>
                  <a:gd name="T13" fmla="*/ 91 h 504"/>
                  <a:gd name="T14" fmla="*/ 69 w 769"/>
                  <a:gd name="T15" fmla="*/ 101 h 504"/>
                  <a:gd name="T16" fmla="*/ 77 w 769"/>
                  <a:gd name="T17" fmla="*/ 110 h 504"/>
                  <a:gd name="T18" fmla="*/ 86 w 769"/>
                  <a:gd name="T19" fmla="*/ 117 h 504"/>
                  <a:gd name="T20" fmla="*/ 94 w 769"/>
                  <a:gd name="T21" fmla="*/ 123 h 504"/>
                  <a:gd name="T22" fmla="*/ 101 w 769"/>
                  <a:gd name="T23" fmla="*/ 126 h 504"/>
                  <a:gd name="T24" fmla="*/ 110 w 769"/>
                  <a:gd name="T25" fmla="*/ 126 h 504"/>
                  <a:gd name="T26" fmla="*/ 119 w 769"/>
                  <a:gd name="T27" fmla="*/ 125 h 504"/>
                  <a:gd name="T28" fmla="*/ 124 w 769"/>
                  <a:gd name="T29" fmla="*/ 122 h 504"/>
                  <a:gd name="T30" fmla="*/ 127 w 769"/>
                  <a:gd name="T31" fmla="*/ 120 h 504"/>
                  <a:gd name="T32" fmla="*/ 129 w 769"/>
                  <a:gd name="T33" fmla="*/ 115 h 504"/>
                  <a:gd name="T34" fmla="*/ 131 w 769"/>
                  <a:gd name="T35" fmla="*/ 111 h 504"/>
                  <a:gd name="T36" fmla="*/ 134 w 769"/>
                  <a:gd name="T37" fmla="*/ 110 h 504"/>
                  <a:gd name="T38" fmla="*/ 143 w 769"/>
                  <a:gd name="T39" fmla="*/ 111 h 504"/>
                  <a:gd name="T40" fmla="*/ 160 w 769"/>
                  <a:gd name="T41" fmla="*/ 115 h 504"/>
                  <a:gd name="T42" fmla="*/ 179 w 769"/>
                  <a:gd name="T43" fmla="*/ 119 h 504"/>
                  <a:gd name="T44" fmla="*/ 191 w 769"/>
                  <a:gd name="T45" fmla="*/ 122 h 504"/>
                  <a:gd name="T46" fmla="*/ 190 w 769"/>
                  <a:gd name="T47" fmla="*/ 121 h 504"/>
                  <a:gd name="T48" fmla="*/ 171 w 769"/>
                  <a:gd name="T49" fmla="*/ 111 h 504"/>
                  <a:gd name="T50" fmla="*/ 142 w 769"/>
                  <a:gd name="T51" fmla="*/ 95 h 504"/>
                  <a:gd name="T52" fmla="*/ 110 w 769"/>
                  <a:gd name="T53" fmla="*/ 78 h 504"/>
                  <a:gd name="T54" fmla="*/ 86 w 769"/>
                  <a:gd name="T55" fmla="*/ 65 h 504"/>
                  <a:gd name="T56" fmla="*/ 67 w 769"/>
                  <a:gd name="T57" fmla="*/ 55 h 504"/>
                  <a:gd name="T58" fmla="*/ 52 w 769"/>
                  <a:gd name="T59" fmla="*/ 46 h 504"/>
                  <a:gd name="T60" fmla="*/ 38 w 769"/>
                  <a:gd name="T61" fmla="*/ 37 h 504"/>
                  <a:gd name="T62" fmla="*/ 28 w 769"/>
                  <a:gd name="T63" fmla="*/ 29 h 504"/>
                  <a:gd name="T64" fmla="*/ 22 w 769"/>
                  <a:gd name="T65" fmla="*/ 24 h 504"/>
                  <a:gd name="T66" fmla="*/ 14 w 769"/>
                  <a:gd name="T67" fmla="*/ 16 h 504"/>
                  <a:gd name="T68" fmla="*/ 7 w 769"/>
                  <a:gd name="T69" fmla="*/ 7 h 504"/>
                  <a:gd name="T70" fmla="*/ 2 w 769"/>
                  <a:gd name="T71" fmla="*/ 1 h 5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9"/>
                  <a:gd name="T109" fmla="*/ 0 h 504"/>
                  <a:gd name="T110" fmla="*/ 769 w 769"/>
                  <a:gd name="T111" fmla="*/ 504 h 5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9" h="504">
                    <a:moveTo>
                      <a:pt x="1" y="0"/>
                    </a:moveTo>
                    <a:lnTo>
                      <a:pt x="0" y="1"/>
                    </a:lnTo>
                    <a:lnTo>
                      <a:pt x="1" y="4"/>
                    </a:lnTo>
                    <a:lnTo>
                      <a:pt x="3" y="11"/>
                    </a:lnTo>
                    <a:lnTo>
                      <a:pt x="8" y="19"/>
                    </a:lnTo>
                    <a:lnTo>
                      <a:pt x="21" y="44"/>
                    </a:lnTo>
                    <a:lnTo>
                      <a:pt x="40" y="75"/>
                    </a:lnTo>
                    <a:lnTo>
                      <a:pt x="62" y="113"/>
                    </a:lnTo>
                    <a:lnTo>
                      <a:pt x="89" y="156"/>
                    </a:lnTo>
                    <a:lnTo>
                      <a:pt x="118" y="201"/>
                    </a:lnTo>
                    <a:lnTo>
                      <a:pt x="151" y="248"/>
                    </a:lnTo>
                    <a:lnTo>
                      <a:pt x="185" y="296"/>
                    </a:lnTo>
                    <a:lnTo>
                      <a:pt x="220" y="341"/>
                    </a:lnTo>
                    <a:lnTo>
                      <a:pt x="238" y="363"/>
                    </a:lnTo>
                    <a:lnTo>
                      <a:pt x="256" y="384"/>
                    </a:lnTo>
                    <a:lnTo>
                      <a:pt x="273" y="404"/>
                    </a:lnTo>
                    <a:lnTo>
                      <a:pt x="291" y="423"/>
                    </a:lnTo>
                    <a:lnTo>
                      <a:pt x="308" y="440"/>
                    </a:lnTo>
                    <a:lnTo>
                      <a:pt x="326" y="455"/>
                    </a:lnTo>
                    <a:lnTo>
                      <a:pt x="342" y="469"/>
                    </a:lnTo>
                    <a:lnTo>
                      <a:pt x="359" y="481"/>
                    </a:lnTo>
                    <a:lnTo>
                      <a:pt x="374" y="490"/>
                    </a:lnTo>
                    <a:lnTo>
                      <a:pt x="389" y="497"/>
                    </a:lnTo>
                    <a:lnTo>
                      <a:pt x="403" y="502"/>
                    </a:lnTo>
                    <a:lnTo>
                      <a:pt x="416" y="504"/>
                    </a:lnTo>
                    <a:lnTo>
                      <a:pt x="440" y="504"/>
                    </a:lnTo>
                    <a:lnTo>
                      <a:pt x="459" y="502"/>
                    </a:lnTo>
                    <a:lnTo>
                      <a:pt x="474" y="499"/>
                    </a:lnTo>
                    <a:lnTo>
                      <a:pt x="487" y="495"/>
                    </a:lnTo>
                    <a:lnTo>
                      <a:pt x="495" y="489"/>
                    </a:lnTo>
                    <a:lnTo>
                      <a:pt x="502" y="483"/>
                    </a:lnTo>
                    <a:lnTo>
                      <a:pt x="507" y="478"/>
                    </a:lnTo>
                    <a:lnTo>
                      <a:pt x="510" y="471"/>
                    </a:lnTo>
                    <a:lnTo>
                      <a:pt x="515" y="459"/>
                    </a:lnTo>
                    <a:lnTo>
                      <a:pt x="520" y="448"/>
                    </a:lnTo>
                    <a:lnTo>
                      <a:pt x="523" y="444"/>
                    </a:lnTo>
                    <a:lnTo>
                      <a:pt x="528" y="441"/>
                    </a:lnTo>
                    <a:lnTo>
                      <a:pt x="534" y="440"/>
                    </a:lnTo>
                    <a:lnTo>
                      <a:pt x="542" y="440"/>
                    </a:lnTo>
                    <a:lnTo>
                      <a:pt x="568" y="444"/>
                    </a:lnTo>
                    <a:lnTo>
                      <a:pt x="601" y="451"/>
                    </a:lnTo>
                    <a:lnTo>
                      <a:pt x="637" y="458"/>
                    </a:lnTo>
                    <a:lnTo>
                      <a:pt x="676" y="467"/>
                    </a:lnTo>
                    <a:lnTo>
                      <a:pt x="712" y="475"/>
                    </a:lnTo>
                    <a:lnTo>
                      <a:pt x="741" y="482"/>
                    </a:lnTo>
                    <a:lnTo>
                      <a:pt x="761" y="488"/>
                    </a:lnTo>
                    <a:lnTo>
                      <a:pt x="769" y="489"/>
                    </a:lnTo>
                    <a:lnTo>
                      <a:pt x="758" y="483"/>
                    </a:lnTo>
                    <a:lnTo>
                      <a:pt x="727" y="467"/>
                    </a:lnTo>
                    <a:lnTo>
                      <a:pt x="683" y="443"/>
                    </a:lnTo>
                    <a:lnTo>
                      <a:pt x="626" y="412"/>
                    </a:lnTo>
                    <a:lnTo>
                      <a:pt x="564" y="380"/>
                    </a:lnTo>
                    <a:lnTo>
                      <a:pt x="501" y="345"/>
                    </a:lnTo>
                    <a:lnTo>
                      <a:pt x="440" y="313"/>
                    </a:lnTo>
                    <a:lnTo>
                      <a:pt x="387" y="284"/>
                    </a:lnTo>
                    <a:lnTo>
                      <a:pt x="341" y="260"/>
                    </a:lnTo>
                    <a:lnTo>
                      <a:pt x="301" y="239"/>
                    </a:lnTo>
                    <a:lnTo>
                      <a:pt x="267" y="220"/>
                    </a:lnTo>
                    <a:lnTo>
                      <a:pt x="236" y="201"/>
                    </a:lnTo>
                    <a:lnTo>
                      <a:pt x="206" y="185"/>
                    </a:lnTo>
                    <a:lnTo>
                      <a:pt x="179" y="167"/>
                    </a:lnTo>
                    <a:lnTo>
                      <a:pt x="152" y="149"/>
                    </a:lnTo>
                    <a:lnTo>
                      <a:pt x="124" y="128"/>
                    </a:lnTo>
                    <a:lnTo>
                      <a:pt x="110" y="117"/>
                    </a:lnTo>
                    <a:lnTo>
                      <a:pt x="97" y="107"/>
                    </a:lnTo>
                    <a:lnTo>
                      <a:pt x="86" y="96"/>
                    </a:lnTo>
                    <a:lnTo>
                      <a:pt x="74" y="86"/>
                    </a:lnTo>
                    <a:lnTo>
                      <a:pt x="55" y="65"/>
                    </a:lnTo>
                    <a:lnTo>
                      <a:pt x="40" y="46"/>
                    </a:lnTo>
                    <a:lnTo>
                      <a:pt x="27" y="29"/>
                    </a:lnTo>
                    <a:lnTo>
                      <a:pt x="16" y="16"/>
                    </a:lnTo>
                    <a:lnTo>
                      <a:pt x="8" y="5"/>
                    </a:lnTo>
                    <a:lnTo>
                      <a:pt x="1" y="0"/>
                    </a:lnTo>
                    <a:close/>
                  </a:path>
                </a:pathLst>
              </a:custGeom>
              <a:solidFill>
                <a:srgbClr val="969696"/>
              </a:solidFill>
              <a:ln w="9525">
                <a:noFill/>
                <a:round/>
                <a:headEnd/>
                <a:tailEnd/>
              </a:ln>
            </p:spPr>
            <p:txBody>
              <a:bodyPr/>
              <a:lstStyle/>
              <a:p>
                <a:endParaRPr lang="fr-FR"/>
              </a:p>
            </p:txBody>
          </p:sp>
          <p:sp>
            <p:nvSpPr>
              <p:cNvPr id="9328" name="Freeform 568"/>
              <p:cNvSpPr>
                <a:spLocks noChangeAspect="1"/>
              </p:cNvSpPr>
              <p:nvPr/>
            </p:nvSpPr>
            <p:spPr bwMode="auto">
              <a:xfrm>
                <a:off x="6209" y="3888"/>
                <a:ext cx="41" cy="573"/>
              </a:xfrm>
              <a:custGeom>
                <a:avLst/>
                <a:gdLst>
                  <a:gd name="T0" fmla="*/ 40 w 167"/>
                  <a:gd name="T1" fmla="*/ 534 h 2294"/>
                  <a:gd name="T2" fmla="*/ 38 w 167"/>
                  <a:gd name="T3" fmla="*/ 548 h 2294"/>
                  <a:gd name="T4" fmla="*/ 36 w 167"/>
                  <a:gd name="T5" fmla="*/ 559 h 2294"/>
                  <a:gd name="T6" fmla="*/ 34 w 167"/>
                  <a:gd name="T7" fmla="*/ 566 h 2294"/>
                  <a:gd name="T8" fmla="*/ 32 w 167"/>
                  <a:gd name="T9" fmla="*/ 570 h 2294"/>
                  <a:gd name="T10" fmla="*/ 30 w 167"/>
                  <a:gd name="T11" fmla="*/ 573 h 2294"/>
                  <a:gd name="T12" fmla="*/ 28 w 167"/>
                  <a:gd name="T13" fmla="*/ 573 h 2294"/>
                  <a:gd name="T14" fmla="*/ 26 w 167"/>
                  <a:gd name="T15" fmla="*/ 572 h 2294"/>
                  <a:gd name="T16" fmla="*/ 24 w 167"/>
                  <a:gd name="T17" fmla="*/ 568 h 2294"/>
                  <a:gd name="T18" fmla="*/ 21 w 167"/>
                  <a:gd name="T19" fmla="*/ 561 h 2294"/>
                  <a:gd name="T20" fmla="*/ 19 w 167"/>
                  <a:gd name="T21" fmla="*/ 552 h 2294"/>
                  <a:gd name="T22" fmla="*/ 16 w 167"/>
                  <a:gd name="T23" fmla="*/ 537 h 2294"/>
                  <a:gd name="T24" fmla="*/ 14 w 167"/>
                  <a:gd name="T25" fmla="*/ 514 h 2294"/>
                  <a:gd name="T26" fmla="*/ 10 w 167"/>
                  <a:gd name="T27" fmla="*/ 464 h 2294"/>
                  <a:gd name="T28" fmla="*/ 6 w 167"/>
                  <a:gd name="T29" fmla="*/ 376 h 2294"/>
                  <a:gd name="T30" fmla="*/ 2 w 167"/>
                  <a:gd name="T31" fmla="*/ 276 h 2294"/>
                  <a:gd name="T32" fmla="*/ 0 w 167"/>
                  <a:gd name="T33" fmla="*/ 175 h 2294"/>
                  <a:gd name="T34" fmla="*/ 0 w 167"/>
                  <a:gd name="T35" fmla="*/ 108 h 2294"/>
                  <a:gd name="T36" fmla="*/ 1 w 167"/>
                  <a:gd name="T37" fmla="*/ 69 h 2294"/>
                  <a:gd name="T38" fmla="*/ 1 w 167"/>
                  <a:gd name="T39" fmla="*/ 38 h 2294"/>
                  <a:gd name="T40" fmla="*/ 3 w 167"/>
                  <a:gd name="T41" fmla="*/ 15 h 2294"/>
                  <a:gd name="T42" fmla="*/ 5 w 167"/>
                  <a:gd name="T43" fmla="*/ 2 h 2294"/>
                  <a:gd name="T44" fmla="*/ 8 w 167"/>
                  <a:gd name="T45" fmla="*/ 1 h 2294"/>
                  <a:gd name="T46" fmla="*/ 12 w 167"/>
                  <a:gd name="T47" fmla="*/ 12 h 2294"/>
                  <a:gd name="T48" fmla="*/ 15 w 167"/>
                  <a:gd name="T49" fmla="*/ 33 h 2294"/>
                  <a:gd name="T50" fmla="*/ 18 w 167"/>
                  <a:gd name="T51" fmla="*/ 61 h 2294"/>
                  <a:gd name="T52" fmla="*/ 22 w 167"/>
                  <a:gd name="T53" fmla="*/ 96 h 2294"/>
                  <a:gd name="T54" fmla="*/ 26 w 167"/>
                  <a:gd name="T55" fmla="*/ 156 h 2294"/>
                  <a:gd name="T56" fmla="*/ 31 w 167"/>
                  <a:gd name="T57" fmla="*/ 246 h 2294"/>
                  <a:gd name="T58" fmla="*/ 35 w 167"/>
                  <a:gd name="T59" fmla="*/ 338 h 2294"/>
                  <a:gd name="T60" fmla="*/ 38 w 167"/>
                  <a:gd name="T61" fmla="*/ 422 h 2294"/>
                  <a:gd name="T62" fmla="*/ 40 w 167"/>
                  <a:gd name="T63" fmla="*/ 487 h 2294"/>
                  <a:gd name="T64" fmla="*/ 41 w 167"/>
                  <a:gd name="T65" fmla="*/ 525 h 22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2294"/>
                  <a:gd name="T101" fmla="*/ 167 w 167"/>
                  <a:gd name="T102" fmla="*/ 2294 h 22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2294">
                    <a:moveTo>
                      <a:pt x="167" y="2122"/>
                    </a:moveTo>
                    <a:lnTo>
                      <a:pt x="164" y="2138"/>
                    </a:lnTo>
                    <a:lnTo>
                      <a:pt x="160" y="2171"/>
                    </a:lnTo>
                    <a:lnTo>
                      <a:pt x="156" y="2194"/>
                    </a:lnTo>
                    <a:lnTo>
                      <a:pt x="152" y="2216"/>
                    </a:lnTo>
                    <a:lnTo>
                      <a:pt x="147" y="2238"/>
                    </a:lnTo>
                    <a:lnTo>
                      <a:pt x="141" y="2259"/>
                    </a:lnTo>
                    <a:lnTo>
                      <a:pt x="137" y="2267"/>
                    </a:lnTo>
                    <a:lnTo>
                      <a:pt x="134" y="2275"/>
                    </a:lnTo>
                    <a:lnTo>
                      <a:pt x="130" y="2282"/>
                    </a:lnTo>
                    <a:lnTo>
                      <a:pt x="127" y="2288"/>
                    </a:lnTo>
                    <a:lnTo>
                      <a:pt x="123" y="2292"/>
                    </a:lnTo>
                    <a:lnTo>
                      <a:pt x="119" y="2294"/>
                    </a:lnTo>
                    <a:lnTo>
                      <a:pt x="115" y="2294"/>
                    </a:lnTo>
                    <a:lnTo>
                      <a:pt x="111" y="2293"/>
                    </a:lnTo>
                    <a:lnTo>
                      <a:pt x="106" y="2288"/>
                    </a:lnTo>
                    <a:lnTo>
                      <a:pt x="101" y="2282"/>
                    </a:lnTo>
                    <a:lnTo>
                      <a:pt x="96" y="2273"/>
                    </a:lnTo>
                    <a:lnTo>
                      <a:pt x="92" y="2261"/>
                    </a:lnTo>
                    <a:lnTo>
                      <a:pt x="87" y="2246"/>
                    </a:lnTo>
                    <a:lnTo>
                      <a:pt x="82" y="2229"/>
                    </a:lnTo>
                    <a:lnTo>
                      <a:pt x="76" y="2208"/>
                    </a:lnTo>
                    <a:lnTo>
                      <a:pt x="72" y="2183"/>
                    </a:lnTo>
                    <a:lnTo>
                      <a:pt x="66" y="2150"/>
                    </a:lnTo>
                    <a:lnTo>
                      <a:pt x="60" y="2110"/>
                    </a:lnTo>
                    <a:lnTo>
                      <a:pt x="55" y="2058"/>
                    </a:lnTo>
                    <a:lnTo>
                      <a:pt x="50" y="1999"/>
                    </a:lnTo>
                    <a:lnTo>
                      <a:pt x="40" y="1857"/>
                    </a:lnTo>
                    <a:lnTo>
                      <a:pt x="31" y="1690"/>
                    </a:lnTo>
                    <a:lnTo>
                      <a:pt x="23" y="1504"/>
                    </a:lnTo>
                    <a:lnTo>
                      <a:pt x="15" y="1307"/>
                    </a:lnTo>
                    <a:lnTo>
                      <a:pt x="10" y="1103"/>
                    </a:lnTo>
                    <a:lnTo>
                      <a:pt x="5" y="899"/>
                    </a:lnTo>
                    <a:lnTo>
                      <a:pt x="1" y="702"/>
                    </a:lnTo>
                    <a:lnTo>
                      <a:pt x="0" y="518"/>
                    </a:lnTo>
                    <a:lnTo>
                      <a:pt x="0" y="432"/>
                    </a:lnTo>
                    <a:lnTo>
                      <a:pt x="1" y="351"/>
                    </a:lnTo>
                    <a:lnTo>
                      <a:pt x="3" y="278"/>
                    </a:lnTo>
                    <a:lnTo>
                      <a:pt x="4" y="210"/>
                    </a:lnTo>
                    <a:lnTo>
                      <a:pt x="6" y="152"/>
                    </a:lnTo>
                    <a:lnTo>
                      <a:pt x="10" y="101"/>
                    </a:lnTo>
                    <a:lnTo>
                      <a:pt x="13" y="60"/>
                    </a:lnTo>
                    <a:lnTo>
                      <a:pt x="17" y="28"/>
                    </a:lnTo>
                    <a:lnTo>
                      <a:pt x="21" y="8"/>
                    </a:lnTo>
                    <a:lnTo>
                      <a:pt x="27" y="0"/>
                    </a:lnTo>
                    <a:lnTo>
                      <a:pt x="34" y="4"/>
                    </a:lnTo>
                    <a:lnTo>
                      <a:pt x="41" y="21"/>
                    </a:lnTo>
                    <a:lnTo>
                      <a:pt x="48" y="50"/>
                    </a:lnTo>
                    <a:lnTo>
                      <a:pt x="55" y="88"/>
                    </a:lnTo>
                    <a:lnTo>
                      <a:pt x="62" y="133"/>
                    </a:lnTo>
                    <a:lnTo>
                      <a:pt x="69" y="186"/>
                    </a:lnTo>
                    <a:lnTo>
                      <a:pt x="75" y="246"/>
                    </a:lnTo>
                    <a:lnTo>
                      <a:pt x="82" y="312"/>
                    </a:lnTo>
                    <a:lnTo>
                      <a:pt x="88" y="383"/>
                    </a:lnTo>
                    <a:lnTo>
                      <a:pt x="94" y="459"/>
                    </a:lnTo>
                    <a:lnTo>
                      <a:pt x="105" y="624"/>
                    </a:lnTo>
                    <a:lnTo>
                      <a:pt x="115" y="800"/>
                    </a:lnTo>
                    <a:lnTo>
                      <a:pt x="125" y="983"/>
                    </a:lnTo>
                    <a:lnTo>
                      <a:pt x="134" y="1169"/>
                    </a:lnTo>
                    <a:lnTo>
                      <a:pt x="141" y="1352"/>
                    </a:lnTo>
                    <a:lnTo>
                      <a:pt x="148" y="1527"/>
                    </a:lnTo>
                    <a:lnTo>
                      <a:pt x="153" y="1688"/>
                    </a:lnTo>
                    <a:lnTo>
                      <a:pt x="157" y="1831"/>
                    </a:lnTo>
                    <a:lnTo>
                      <a:pt x="162" y="1951"/>
                    </a:lnTo>
                    <a:lnTo>
                      <a:pt x="164" y="2043"/>
                    </a:lnTo>
                    <a:lnTo>
                      <a:pt x="166" y="2103"/>
                    </a:lnTo>
                    <a:lnTo>
                      <a:pt x="167" y="2122"/>
                    </a:lnTo>
                    <a:close/>
                  </a:path>
                </a:pathLst>
              </a:custGeom>
              <a:solidFill>
                <a:srgbClr val="969696"/>
              </a:solidFill>
              <a:ln w="9525">
                <a:noFill/>
                <a:round/>
                <a:headEnd/>
                <a:tailEnd/>
              </a:ln>
            </p:spPr>
            <p:txBody>
              <a:bodyPr/>
              <a:lstStyle/>
              <a:p>
                <a:endParaRPr lang="fr-FR"/>
              </a:p>
            </p:txBody>
          </p:sp>
          <p:sp>
            <p:nvSpPr>
              <p:cNvPr id="9329" name="Freeform 569"/>
              <p:cNvSpPr>
                <a:spLocks noChangeAspect="1"/>
              </p:cNvSpPr>
              <p:nvPr/>
            </p:nvSpPr>
            <p:spPr bwMode="auto">
              <a:xfrm>
                <a:off x="6250" y="3815"/>
                <a:ext cx="88" cy="413"/>
              </a:xfrm>
              <a:custGeom>
                <a:avLst/>
                <a:gdLst>
                  <a:gd name="T0" fmla="*/ 1 w 352"/>
                  <a:gd name="T1" fmla="*/ 120 h 1651"/>
                  <a:gd name="T2" fmla="*/ 9 w 352"/>
                  <a:gd name="T3" fmla="*/ 180 h 1651"/>
                  <a:gd name="T4" fmla="*/ 20 w 352"/>
                  <a:gd name="T5" fmla="*/ 262 h 1651"/>
                  <a:gd name="T6" fmla="*/ 32 w 352"/>
                  <a:gd name="T7" fmla="*/ 340 h 1651"/>
                  <a:gd name="T8" fmla="*/ 40 w 352"/>
                  <a:gd name="T9" fmla="*/ 376 h 1651"/>
                  <a:gd name="T10" fmla="*/ 44 w 352"/>
                  <a:gd name="T11" fmla="*/ 388 h 1651"/>
                  <a:gd name="T12" fmla="*/ 49 w 352"/>
                  <a:gd name="T13" fmla="*/ 385 h 1651"/>
                  <a:gd name="T14" fmla="*/ 51 w 352"/>
                  <a:gd name="T15" fmla="*/ 369 h 1651"/>
                  <a:gd name="T16" fmla="*/ 51 w 352"/>
                  <a:gd name="T17" fmla="*/ 347 h 1651"/>
                  <a:gd name="T18" fmla="*/ 49 w 352"/>
                  <a:gd name="T19" fmla="*/ 313 h 1651"/>
                  <a:gd name="T20" fmla="*/ 43 w 352"/>
                  <a:gd name="T21" fmla="*/ 255 h 1651"/>
                  <a:gd name="T22" fmla="*/ 35 w 352"/>
                  <a:gd name="T23" fmla="*/ 202 h 1651"/>
                  <a:gd name="T24" fmla="*/ 29 w 352"/>
                  <a:gd name="T25" fmla="*/ 167 h 1651"/>
                  <a:gd name="T26" fmla="*/ 29 w 352"/>
                  <a:gd name="T27" fmla="*/ 162 h 1651"/>
                  <a:gd name="T28" fmla="*/ 43 w 352"/>
                  <a:gd name="T29" fmla="*/ 213 h 1651"/>
                  <a:gd name="T30" fmla="*/ 52 w 352"/>
                  <a:gd name="T31" fmla="*/ 250 h 1651"/>
                  <a:gd name="T32" fmla="*/ 60 w 352"/>
                  <a:gd name="T33" fmla="*/ 290 h 1651"/>
                  <a:gd name="T34" fmla="*/ 66 w 352"/>
                  <a:gd name="T35" fmla="*/ 339 h 1651"/>
                  <a:gd name="T36" fmla="*/ 70 w 352"/>
                  <a:gd name="T37" fmla="*/ 390 h 1651"/>
                  <a:gd name="T38" fmla="*/ 70 w 352"/>
                  <a:gd name="T39" fmla="*/ 411 h 1651"/>
                  <a:gd name="T40" fmla="*/ 71 w 352"/>
                  <a:gd name="T41" fmla="*/ 392 h 1651"/>
                  <a:gd name="T42" fmla="*/ 74 w 352"/>
                  <a:gd name="T43" fmla="*/ 326 h 1651"/>
                  <a:gd name="T44" fmla="*/ 72 w 352"/>
                  <a:gd name="T45" fmla="*/ 277 h 1651"/>
                  <a:gd name="T46" fmla="*/ 68 w 352"/>
                  <a:gd name="T47" fmla="*/ 237 h 1651"/>
                  <a:gd name="T48" fmla="*/ 64 w 352"/>
                  <a:gd name="T49" fmla="*/ 215 h 1651"/>
                  <a:gd name="T50" fmla="*/ 55 w 352"/>
                  <a:gd name="T51" fmla="*/ 173 h 1651"/>
                  <a:gd name="T52" fmla="*/ 48 w 352"/>
                  <a:gd name="T53" fmla="*/ 131 h 1651"/>
                  <a:gd name="T54" fmla="*/ 44 w 352"/>
                  <a:gd name="T55" fmla="*/ 97 h 1651"/>
                  <a:gd name="T56" fmla="*/ 44 w 352"/>
                  <a:gd name="T57" fmla="*/ 82 h 1651"/>
                  <a:gd name="T58" fmla="*/ 45 w 352"/>
                  <a:gd name="T59" fmla="*/ 76 h 1651"/>
                  <a:gd name="T60" fmla="*/ 47 w 352"/>
                  <a:gd name="T61" fmla="*/ 76 h 1651"/>
                  <a:gd name="T62" fmla="*/ 51 w 352"/>
                  <a:gd name="T63" fmla="*/ 83 h 1651"/>
                  <a:gd name="T64" fmla="*/ 59 w 352"/>
                  <a:gd name="T65" fmla="*/ 105 h 1651"/>
                  <a:gd name="T66" fmla="*/ 71 w 352"/>
                  <a:gd name="T67" fmla="*/ 153 h 1651"/>
                  <a:gd name="T68" fmla="*/ 85 w 352"/>
                  <a:gd name="T69" fmla="*/ 216 h 1651"/>
                  <a:gd name="T70" fmla="*/ 88 w 352"/>
                  <a:gd name="T71" fmla="*/ 228 h 1651"/>
                  <a:gd name="T72" fmla="*/ 88 w 352"/>
                  <a:gd name="T73" fmla="*/ 228 h 1651"/>
                  <a:gd name="T74" fmla="*/ 87 w 352"/>
                  <a:gd name="T75" fmla="*/ 210 h 1651"/>
                  <a:gd name="T76" fmla="*/ 76 w 352"/>
                  <a:gd name="T77" fmla="*/ 147 h 1651"/>
                  <a:gd name="T78" fmla="*/ 62 w 352"/>
                  <a:gd name="T79" fmla="*/ 77 h 1651"/>
                  <a:gd name="T80" fmla="*/ 54 w 352"/>
                  <a:gd name="T81" fmla="*/ 49 h 1651"/>
                  <a:gd name="T82" fmla="*/ 39 w 352"/>
                  <a:gd name="T83" fmla="*/ 14 h 1651"/>
                  <a:gd name="T84" fmla="*/ 32 w 352"/>
                  <a:gd name="T85" fmla="*/ 4 h 1651"/>
                  <a:gd name="T86" fmla="*/ 27 w 352"/>
                  <a:gd name="T87" fmla="*/ 0 h 1651"/>
                  <a:gd name="T88" fmla="*/ 23 w 352"/>
                  <a:gd name="T89" fmla="*/ 3 h 1651"/>
                  <a:gd name="T90" fmla="*/ 22 w 352"/>
                  <a:gd name="T91" fmla="*/ 10 h 1651"/>
                  <a:gd name="T92" fmla="*/ 20 w 352"/>
                  <a:gd name="T93" fmla="*/ 23 h 1651"/>
                  <a:gd name="T94" fmla="*/ 20 w 352"/>
                  <a:gd name="T95" fmla="*/ 57 h 1651"/>
                  <a:gd name="T96" fmla="*/ 20 w 352"/>
                  <a:gd name="T97" fmla="*/ 98 h 1651"/>
                  <a:gd name="T98" fmla="*/ 19 w 352"/>
                  <a:gd name="T99" fmla="*/ 122 h 1651"/>
                  <a:gd name="T100" fmla="*/ 18 w 352"/>
                  <a:gd name="T101" fmla="*/ 124 h 1651"/>
                  <a:gd name="T102" fmla="*/ 16 w 352"/>
                  <a:gd name="T103" fmla="*/ 123 h 1651"/>
                  <a:gd name="T104" fmla="*/ 13 w 352"/>
                  <a:gd name="T105" fmla="*/ 116 h 1651"/>
                  <a:gd name="T106" fmla="*/ 7 w 352"/>
                  <a:gd name="T107" fmla="*/ 97 h 1651"/>
                  <a:gd name="T108" fmla="*/ 5 w 352"/>
                  <a:gd name="T109" fmla="*/ 92 h 1651"/>
                  <a:gd name="T110" fmla="*/ 3 w 352"/>
                  <a:gd name="T111" fmla="*/ 92 h 1651"/>
                  <a:gd name="T112" fmla="*/ 2 w 352"/>
                  <a:gd name="T113" fmla="*/ 95 h 1651"/>
                  <a:gd name="T114" fmla="*/ 0 w 352"/>
                  <a:gd name="T115" fmla="*/ 105 h 16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2"/>
                  <a:gd name="T175" fmla="*/ 0 h 1651"/>
                  <a:gd name="T176" fmla="*/ 352 w 352"/>
                  <a:gd name="T177" fmla="*/ 1651 h 16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2" h="1651">
                    <a:moveTo>
                      <a:pt x="0" y="423"/>
                    </a:moveTo>
                    <a:lnTo>
                      <a:pt x="1" y="437"/>
                    </a:lnTo>
                    <a:lnTo>
                      <a:pt x="6" y="478"/>
                    </a:lnTo>
                    <a:lnTo>
                      <a:pt x="14" y="541"/>
                    </a:lnTo>
                    <a:lnTo>
                      <a:pt x="23" y="622"/>
                    </a:lnTo>
                    <a:lnTo>
                      <a:pt x="35" y="718"/>
                    </a:lnTo>
                    <a:lnTo>
                      <a:pt x="48" y="824"/>
                    </a:lnTo>
                    <a:lnTo>
                      <a:pt x="63" y="935"/>
                    </a:lnTo>
                    <a:lnTo>
                      <a:pt x="79" y="1048"/>
                    </a:lnTo>
                    <a:lnTo>
                      <a:pt x="94" y="1160"/>
                    </a:lnTo>
                    <a:lnTo>
                      <a:pt x="110" y="1265"/>
                    </a:lnTo>
                    <a:lnTo>
                      <a:pt x="127" y="1361"/>
                    </a:lnTo>
                    <a:lnTo>
                      <a:pt x="143" y="1441"/>
                    </a:lnTo>
                    <a:lnTo>
                      <a:pt x="150" y="1475"/>
                    </a:lnTo>
                    <a:lnTo>
                      <a:pt x="158" y="1503"/>
                    </a:lnTo>
                    <a:lnTo>
                      <a:pt x="165" y="1526"/>
                    </a:lnTo>
                    <a:lnTo>
                      <a:pt x="172" y="1544"/>
                    </a:lnTo>
                    <a:lnTo>
                      <a:pt x="178" y="1553"/>
                    </a:lnTo>
                    <a:lnTo>
                      <a:pt x="184" y="1556"/>
                    </a:lnTo>
                    <a:lnTo>
                      <a:pt x="190" y="1552"/>
                    </a:lnTo>
                    <a:lnTo>
                      <a:pt x="195" y="1539"/>
                    </a:lnTo>
                    <a:lnTo>
                      <a:pt x="199" y="1521"/>
                    </a:lnTo>
                    <a:lnTo>
                      <a:pt x="203" y="1499"/>
                    </a:lnTo>
                    <a:lnTo>
                      <a:pt x="205" y="1476"/>
                    </a:lnTo>
                    <a:lnTo>
                      <a:pt x="206" y="1449"/>
                    </a:lnTo>
                    <a:lnTo>
                      <a:pt x="206" y="1420"/>
                    </a:lnTo>
                    <a:lnTo>
                      <a:pt x="206" y="1389"/>
                    </a:lnTo>
                    <a:lnTo>
                      <a:pt x="205" y="1356"/>
                    </a:lnTo>
                    <a:lnTo>
                      <a:pt x="203" y="1322"/>
                    </a:lnTo>
                    <a:lnTo>
                      <a:pt x="198" y="1250"/>
                    </a:lnTo>
                    <a:lnTo>
                      <a:pt x="191" y="1174"/>
                    </a:lnTo>
                    <a:lnTo>
                      <a:pt x="182" y="1096"/>
                    </a:lnTo>
                    <a:lnTo>
                      <a:pt x="171" y="1019"/>
                    </a:lnTo>
                    <a:lnTo>
                      <a:pt x="161" y="944"/>
                    </a:lnTo>
                    <a:lnTo>
                      <a:pt x="150" y="873"/>
                    </a:lnTo>
                    <a:lnTo>
                      <a:pt x="140" y="808"/>
                    </a:lnTo>
                    <a:lnTo>
                      <a:pt x="130" y="750"/>
                    </a:lnTo>
                    <a:lnTo>
                      <a:pt x="122" y="702"/>
                    </a:lnTo>
                    <a:lnTo>
                      <a:pt x="116" y="666"/>
                    </a:lnTo>
                    <a:lnTo>
                      <a:pt x="111" y="642"/>
                    </a:lnTo>
                    <a:lnTo>
                      <a:pt x="110" y="634"/>
                    </a:lnTo>
                    <a:lnTo>
                      <a:pt x="115" y="649"/>
                    </a:lnTo>
                    <a:lnTo>
                      <a:pt x="129" y="695"/>
                    </a:lnTo>
                    <a:lnTo>
                      <a:pt x="149" y="764"/>
                    </a:lnTo>
                    <a:lnTo>
                      <a:pt x="172" y="850"/>
                    </a:lnTo>
                    <a:lnTo>
                      <a:pt x="185" y="898"/>
                    </a:lnTo>
                    <a:lnTo>
                      <a:pt x="198" y="948"/>
                    </a:lnTo>
                    <a:lnTo>
                      <a:pt x="210" y="1000"/>
                    </a:lnTo>
                    <a:lnTo>
                      <a:pt x="222" y="1054"/>
                    </a:lnTo>
                    <a:lnTo>
                      <a:pt x="232" y="1108"/>
                    </a:lnTo>
                    <a:lnTo>
                      <a:pt x="242" y="1161"/>
                    </a:lnTo>
                    <a:lnTo>
                      <a:pt x="250" y="1214"/>
                    </a:lnTo>
                    <a:lnTo>
                      <a:pt x="257" y="1265"/>
                    </a:lnTo>
                    <a:lnTo>
                      <a:pt x="265" y="1357"/>
                    </a:lnTo>
                    <a:lnTo>
                      <a:pt x="272" y="1437"/>
                    </a:lnTo>
                    <a:lnTo>
                      <a:pt x="276" y="1504"/>
                    </a:lnTo>
                    <a:lnTo>
                      <a:pt x="278" y="1558"/>
                    </a:lnTo>
                    <a:lnTo>
                      <a:pt x="278" y="1598"/>
                    </a:lnTo>
                    <a:lnTo>
                      <a:pt x="278" y="1628"/>
                    </a:lnTo>
                    <a:lnTo>
                      <a:pt x="278" y="1645"/>
                    </a:lnTo>
                    <a:lnTo>
                      <a:pt x="278" y="1651"/>
                    </a:lnTo>
                    <a:lnTo>
                      <a:pt x="279" y="1629"/>
                    </a:lnTo>
                    <a:lnTo>
                      <a:pt x="284" y="1568"/>
                    </a:lnTo>
                    <a:lnTo>
                      <a:pt x="290" y="1477"/>
                    </a:lnTo>
                    <a:lnTo>
                      <a:pt x="293" y="1365"/>
                    </a:lnTo>
                    <a:lnTo>
                      <a:pt x="294" y="1302"/>
                    </a:lnTo>
                    <a:lnTo>
                      <a:pt x="293" y="1238"/>
                    </a:lnTo>
                    <a:lnTo>
                      <a:pt x="292" y="1173"/>
                    </a:lnTo>
                    <a:lnTo>
                      <a:pt x="289" y="1106"/>
                    </a:lnTo>
                    <a:lnTo>
                      <a:pt x="284" y="1041"/>
                    </a:lnTo>
                    <a:lnTo>
                      <a:pt x="277" y="978"/>
                    </a:lnTo>
                    <a:lnTo>
                      <a:pt x="273" y="948"/>
                    </a:lnTo>
                    <a:lnTo>
                      <a:pt x="267" y="917"/>
                    </a:lnTo>
                    <a:lnTo>
                      <a:pt x="263" y="889"/>
                    </a:lnTo>
                    <a:lnTo>
                      <a:pt x="256" y="861"/>
                    </a:lnTo>
                    <a:lnTo>
                      <a:pt x="244" y="806"/>
                    </a:lnTo>
                    <a:lnTo>
                      <a:pt x="231" y="748"/>
                    </a:lnTo>
                    <a:lnTo>
                      <a:pt x="221" y="691"/>
                    </a:lnTo>
                    <a:lnTo>
                      <a:pt x="210" y="634"/>
                    </a:lnTo>
                    <a:lnTo>
                      <a:pt x="201" y="578"/>
                    </a:lnTo>
                    <a:lnTo>
                      <a:pt x="192" y="525"/>
                    </a:lnTo>
                    <a:lnTo>
                      <a:pt x="187" y="474"/>
                    </a:lnTo>
                    <a:lnTo>
                      <a:pt x="182" y="429"/>
                    </a:lnTo>
                    <a:lnTo>
                      <a:pt x="178" y="388"/>
                    </a:lnTo>
                    <a:lnTo>
                      <a:pt x="176" y="354"/>
                    </a:lnTo>
                    <a:lnTo>
                      <a:pt x="176" y="340"/>
                    </a:lnTo>
                    <a:lnTo>
                      <a:pt x="177" y="329"/>
                    </a:lnTo>
                    <a:lnTo>
                      <a:pt x="177" y="318"/>
                    </a:lnTo>
                    <a:lnTo>
                      <a:pt x="179" y="311"/>
                    </a:lnTo>
                    <a:lnTo>
                      <a:pt x="181" y="305"/>
                    </a:lnTo>
                    <a:lnTo>
                      <a:pt x="183" y="302"/>
                    </a:lnTo>
                    <a:lnTo>
                      <a:pt x="187" y="302"/>
                    </a:lnTo>
                    <a:lnTo>
                      <a:pt x="190" y="304"/>
                    </a:lnTo>
                    <a:lnTo>
                      <a:pt x="195" y="310"/>
                    </a:lnTo>
                    <a:lnTo>
                      <a:pt x="199" y="318"/>
                    </a:lnTo>
                    <a:lnTo>
                      <a:pt x="205" y="330"/>
                    </a:lnTo>
                    <a:lnTo>
                      <a:pt x="211" y="344"/>
                    </a:lnTo>
                    <a:lnTo>
                      <a:pt x="224" y="380"/>
                    </a:lnTo>
                    <a:lnTo>
                      <a:pt x="237" y="420"/>
                    </a:lnTo>
                    <a:lnTo>
                      <a:pt x="250" y="465"/>
                    </a:lnTo>
                    <a:lnTo>
                      <a:pt x="262" y="512"/>
                    </a:lnTo>
                    <a:lnTo>
                      <a:pt x="285" y="612"/>
                    </a:lnTo>
                    <a:lnTo>
                      <a:pt x="306" y="709"/>
                    </a:lnTo>
                    <a:lnTo>
                      <a:pt x="324" y="796"/>
                    </a:lnTo>
                    <a:lnTo>
                      <a:pt x="338" y="865"/>
                    </a:lnTo>
                    <a:lnTo>
                      <a:pt x="344" y="889"/>
                    </a:lnTo>
                    <a:lnTo>
                      <a:pt x="347" y="906"/>
                    </a:lnTo>
                    <a:lnTo>
                      <a:pt x="350" y="910"/>
                    </a:lnTo>
                    <a:lnTo>
                      <a:pt x="351" y="913"/>
                    </a:lnTo>
                    <a:lnTo>
                      <a:pt x="352" y="913"/>
                    </a:lnTo>
                    <a:lnTo>
                      <a:pt x="352" y="910"/>
                    </a:lnTo>
                    <a:lnTo>
                      <a:pt x="352" y="896"/>
                    </a:lnTo>
                    <a:lnTo>
                      <a:pt x="350" y="872"/>
                    </a:lnTo>
                    <a:lnTo>
                      <a:pt x="346" y="839"/>
                    </a:lnTo>
                    <a:lnTo>
                      <a:pt x="340" y="799"/>
                    </a:lnTo>
                    <a:lnTo>
                      <a:pt x="325" y="701"/>
                    </a:lnTo>
                    <a:lnTo>
                      <a:pt x="305" y="587"/>
                    </a:lnTo>
                    <a:lnTo>
                      <a:pt x="283" y="470"/>
                    </a:lnTo>
                    <a:lnTo>
                      <a:pt x="258" y="359"/>
                    </a:lnTo>
                    <a:lnTo>
                      <a:pt x="248" y="309"/>
                    </a:lnTo>
                    <a:lnTo>
                      <a:pt x="236" y="264"/>
                    </a:lnTo>
                    <a:lnTo>
                      <a:pt x="225" y="226"/>
                    </a:lnTo>
                    <a:lnTo>
                      <a:pt x="215" y="197"/>
                    </a:lnTo>
                    <a:lnTo>
                      <a:pt x="188" y="129"/>
                    </a:lnTo>
                    <a:lnTo>
                      <a:pt x="164" y="77"/>
                    </a:lnTo>
                    <a:lnTo>
                      <a:pt x="154" y="56"/>
                    </a:lnTo>
                    <a:lnTo>
                      <a:pt x="144" y="39"/>
                    </a:lnTo>
                    <a:lnTo>
                      <a:pt x="135" y="25"/>
                    </a:lnTo>
                    <a:lnTo>
                      <a:pt x="127" y="14"/>
                    </a:lnTo>
                    <a:lnTo>
                      <a:pt x="120" y="7"/>
                    </a:lnTo>
                    <a:lnTo>
                      <a:pt x="114" y="2"/>
                    </a:lnTo>
                    <a:lnTo>
                      <a:pt x="108" y="0"/>
                    </a:lnTo>
                    <a:lnTo>
                      <a:pt x="103" y="1"/>
                    </a:lnTo>
                    <a:lnTo>
                      <a:pt x="99" y="4"/>
                    </a:lnTo>
                    <a:lnTo>
                      <a:pt x="94" y="10"/>
                    </a:lnTo>
                    <a:lnTo>
                      <a:pt x="91" y="17"/>
                    </a:lnTo>
                    <a:lnTo>
                      <a:pt x="88" y="28"/>
                    </a:lnTo>
                    <a:lnTo>
                      <a:pt x="86" y="41"/>
                    </a:lnTo>
                    <a:lnTo>
                      <a:pt x="83" y="55"/>
                    </a:lnTo>
                    <a:lnTo>
                      <a:pt x="82" y="71"/>
                    </a:lnTo>
                    <a:lnTo>
                      <a:pt x="81" y="90"/>
                    </a:lnTo>
                    <a:lnTo>
                      <a:pt x="80" y="130"/>
                    </a:lnTo>
                    <a:lnTo>
                      <a:pt x="79" y="176"/>
                    </a:lnTo>
                    <a:lnTo>
                      <a:pt x="79" y="226"/>
                    </a:lnTo>
                    <a:lnTo>
                      <a:pt x="79" y="280"/>
                    </a:lnTo>
                    <a:lnTo>
                      <a:pt x="79" y="336"/>
                    </a:lnTo>
                    <a:lnTo>
                      <a:pt x="80" y="393"/>
                    </a:lnTo>
                    <a:lnTo>
                      <a:pt x="79" y="445"/>
                    </a:lnTo>
                    <a:lnTo>
                      <a:pt x="76" y="477"/>
                    </a:lnTo>
                    <a:lnTo>
                      <a:pt x="74" y="487"/>
                    </a:lnTo>
                    <a:lnTo>
                      <a:pt x="73" y="493"/>
                    </a:lnTo>
                    <a:lnTo>
                      <a:pt x="72" y="494"/>
                    </a:lnTo>
                    <a:lnTo>
                      <a:pt x="70" y="495"/>
                    </a:lnTo>
                    <a:lnTo>
                      <a:pt x="68" y="495"/>
                    </a:lnTo>
                    <a:lnTo>
                      <a:pt x="67" y="494"/>
                    </a:lnTo>
                    <a:lnTo>
                      <a:pt x="65" y="490"/>
                    </a:lnTo>
                    <a:lnTo>
                      <a:pt x="61" y="483"/>
                    </a:lnTo>
                    <a:lnTo>
                      <a:pt x="56" y="473"/>
                    </a:lnTo>
                    <a:lnTo>
                      <a:pt x="53" y="463"/>
                    </a:lnTo>
                    <a:lnTo>
                      <a:pt x="45" y="434"/>
                    </a:lnTo>
                    <a:lnTo>
                      <a:pt x="34" y="401"/>
                    </a:lnTo>
                    <a:lnTo>
                      <a:pt x="29" y="386"/>
                    </a:lnTo>
                    <a:lnTo>
                      <a:pt x="25" y="375"/>
                    </a:lnTo>
                    <a:lnTo>
                      <a:pt x="21" y="368"/>
                    </a:lnTo>
                    <a:lnTo>
                      <a:pt x="18" y="366"/>
                    </a:lnTo>
                    <a:lnTo>
                      <a:pt x="15" y="365"/>
                    </a:lnTo>
                    <a:lnTo>
                      <a:pt x="14" y="365"/>
                    </a:lnTo>
                    <a:lnTo>
                      <a:pt x="13" y="366"/>
                    </a:lnTo>
                    <a:lnTo>
                      <a:pt x="11" y="367"/>
                    </a:lnTo>
                    <a:lnTo>
                      <a:pt x="8" y="372"/>
                    </a:lnTo>
                    <a:lnTo>
                      <a:pt x="7" y="378"/>
                    </a:lnTo>
                    <a:lnTo>
                      <a:pt x="4" y="392"/>
                    </a:lnTo>
                    <a:lnTo>
                      <a:pt x="1" y="407"/>
                    </a:lnTo>
                    <a:lnTo>
                      <a:pt x="0" y="418"/>
                    </a:lnTo>
                    <a:lnTo>
                      <a:pt x="0" y="423"/>
                    </a:lnTo>
                    <a:close/>
                  </a:path>
                </a:pathLst>
              </a:custGeom>
              <a:solidFill>
                <a:srgbClr val="969696"/>
              </a:solidFill>
              <a:ln w="9525">
                <a:noFill/>
                <a:round/>
                <a:headEnd/>
                <a:tailEnd/>
              </a:ln>
            </p:spPr>
            <p:txBody>
              <a:bodyPr/>
              <a:lstStyle/>
              <a:p>
                <a:endParaRPr lang="fr-FR"/>
              </a:p>
            </p:txBody>
          </p:sp>
          <p:sp>
            <p:nvSpPr>
              <p:cNvPr id="9330" name="Freeform 570"/>
              <p:cNvSpPr>
                <a:spLocks noChangeAspect="1"/>
              </p:cNvSpPr>
              <p:nvPr/>
            </p:nvSpPr>
            <p:spPr bwMode="auto">
              <a:xfrm>
                <a:off x="6150" y="2731"/>
                <a:ext cx="104" cy="42"/>
              </a:xfrm>
              <a:custGeom>
                <a:avLst/>
                <a:gdLst>
                  <a:gd name="T0" fmla="*/ 9 w 414"/>
                  <a:gd name="T1" fmla="*/ 25 h 168"/>
                  <a:gd name="T2" fmla="*/ 11 w 414"/>
                  <a:gd name="T3" fmla="*/ 23 h 168"/>
                  <a:gd name="T4" fmla="*/ 15 w 414"/>
                  <a:gd name="T5" fmla="*/ 21 h 168"/>
                  <a:gd name="T6" fmla="*/ 19 w 414"/>
                  <a:gd name="T7" fmla="*/ 18 h 168"/>
                  <a:gd name="T8" fmla="*/ 26 w 414"/>
                  <a:gd name="T9" fmla="*/ 15 h 168"/>
                  <a:gd name="T10" fmla="*/ 33 w 414"/>
                  <a:gd name="T11" fmla="*/ 14 h 168"/>
                  <a:gd name="T12" fmla="*/ 41 w 414"/>
                  <a:gd name="T13" fmla="*/ 14 h 168"/>
                  <a:gd name="T14" fmla="*/ 51 w 414"/>
                  <a:gd name="T15" fmla="*/ 16 h 168"/>
                  <a:gd name="T16" fmla="*/ 65 w 414"/>
                  <a:gd name="T17" fmla="*/ 23 h 168"/>
                  <a:gd name="T18" fmla="*/ 82 w 414"/>
                  <a:gd name="T19" fmla="*/ 33 h 168"/>
                  <a:gd name="T20" fmla="*/ 93 w 414"/>
                  <a:gd name="T21" fmla="*/ 39 h 168"/>
                  <a:gd name="T22" fmla="*/ 98 w 414"/>
                  <a:gd name="T23" fmla="*/ 41 h 168"/>
                  <a:gd name="T24" fmla="*/ 102 w 414"/>
                  <a:gd name="T25" fmla="*/ 42 h 168"/>
                  <a:gd name="T26" fmla="*/ 103 w 414"/>
                  <a:gd name="T27" fmla="*/ 41 h 168"/>
                  <a:gd name="T28" fmla="*/ 104 w 414"/>
                  <a:gd name="T29" fmla="*/ 40 h 168"/>
                  <a:gd name="T30" fmla="*/ 103 w 414"/>
                  <a:gd name="T31" fmla="*/ 37 h 168"/>
                  <a:gd name="T32" fmla="*/ 100 w 414"/>
                  <a:gd name="T33" fmla="*/ 31 h 168"/>
                  <a:gd name="T34" fmla="*/ 94 w 414"/>
                  <a:gd name="T35" fmla="*/ 25 h 168"/>
                  <a:gd name="T36" fmla="*/ 86 w 414"/>
                  <a:gd name="T37" fmla="*/ 19 h 168"/>
                  <a:gd name="T38" fmla="*/ 76 w 414"/>
                  <a:gd name="T39" fmla="*/ 12 h 168"/>
                  <a:gd name="T40" fmla="*/ 65 w 414"/>
                  <a:gd name="T41" fmla="*/ 6 h 168"/>
                  <a:gd name="T42" fmla="*/ 54 w 414"/>
                  <a:gd name="T43" fmla="*/ 3 h 168"/>
                  <a:gd name="T44" fmla="*/ 45 w 414"/>
                  <a:gd name="T45" fmla="*/ 1 h 168"/>
                  <a:gd name="T46" fmla="*/ 39 w 414"/>
                  <a:gd name="T47" fmla="*/ 0 h 168"/>
                  <a:gd name="T48" fmla="*/ 26 w 414"/>
                  <a:gd name="T49" fmla="*/ 1 h 168"/>
                  <a:gd name="T50" fmla="*/ 14 w 414"/>
                  <a:gd name="T51" fmla="*/ 3 h 168"/>
                  <a:gd name="T52" fmla="*/ 9 w 414"/>
                  <a:gd name="T53" fmla="*/ 4 h 168"/>
                  <a:gd name="T54" fmla="*/ 5 w 414"/>
                  <a:gd name="T55" fmla="*/ 6 h 168"/>
                  <a:gd name="T56" fmla="*/ 3 w 414"/>
                  <a:gd name="T57" fmla="*/ 8 h 168"/>
                  <a:gd name="T58" fmla="*/ 1 w 414"/>
                  <a:gd name="T59" fmla="*/ 10 h 168"/>
                  <a:gd name="T60" fmla="*/ 0 w 414"/>
                  <a:gd name="T61" fmla="*/ 13 h 168"/>
                  <a:gd name="T62" fmla="*/ 0 w 414"/>
                  <a:gd name="T63" fmla="*/ 15 h 168"/>
                  <a:gd name="T64" fmla="*/ 1 w 414"/>
                  <a:gd name="T65" fmla="*/ 18 h 168"/>
                  <a:gd name="T66" fmla="*/ 3 w 414"/>
                  <a:gd name="T67" fmla="*/ 22 h 168"/>
                  <a:gd name="T68" fmla="*/ 6 w 414"/>
                  <a:gd name="T69" fmla="*/ 25 h 168"/>
                  <a:gd name="T70" fmla="*/ 8 w 414"/>
                  <a:gd name="T71" fmla="*/ 27 h 168"/>
                  <a:gd name="T72" fmla="*/ 9 w 414"/>
                  <a:gd name="T73" fmla="*/ 26 h 1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4"/>
                  <a:gd name="T112" fmla="*/ 0 h 168"/>
                  <a:gd name="T113" fmla="*/ 414 w 414"/>
                  <a:gd name="T114" fmla="*/ 168 h 1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4" h="168">
                    <a:moveTo>
                      <a:pt x="36" y="104"/>
                    </a:moveTo>
                    <a:lnTo>
                      <a:pt x="37" y="102"/>
                    </a:lnTo>
                    <a:lnTo>
                      <a:pt x="40" y="98"/>
                    </a:lnTo>
                    <a:lnTo>
                      <a:pt x="44" y="94"/>
                    </a:lnTo>
                    <a:lnTo>
                      <a:pt x="50" y="89"/>
                    </a:lnTo>
                    <a:lnTo>
                      <a:pt x="58" y="83"/>
                    </a:lnTo>
                    <a:lnTo>
                      <a:pt x="67" y="77"/>
                    </a:lnTo>
                    <a:lnTo>
                      <a:pt x="77" y="72"/>
                    </a:lnTo>
                    <a:lnTo>
                      <a:pt x="90" y="67"/>
                    </a:lnTo>
                    <a:lnTo>
                      <a:pt x="103" y="62"/>
                    </a:lnTo>
                    <a:lnTo>
                      <a:pt x="117" y="59"/>
                    </a:lnTo>
                    <a:lnTo>
                      <a:pt x="132" y="56"/>
                    </a:lnTo>
                    <a:lnTo>
                      <a:pt x="149" y="55"/>
                    </a:lnTo>
                    <a:lnTo>
                      <a:pt x="165" y="56"/>
                    </a:lnTo>
                    <a:lnTo>
                      <a:pt x="184" y="59"/>
                    </a:lnTo>
                    <a:lnTo>
                      <a:pt x="202" y="65"/>
                    </a:lnTo>
                    <a:lnTo>
                      <a:pt x="222" y="72"/>
                    </a:lnTo>
                    <a:lnTo>
                      <a:pt x="259" y="91"/>
                    </a:lnTo>
                    <a:lnTo>
                      <a:pt x="294" y="111"/>
                    </a:lnTo>
                    <a:lnTo>
                      <a:pt x="327" y="131"/>
                    </a:lnTo>
                    <a:lnTo>
                      <a:pt x="356" y="147"/>
                    </a:lnTo>
                    <a:lnTo>
                      <a:pt x="369" y="154"/>
                    </a:lnTo>
                    <a:lnTo>
                      <a:pt x="381" y="160"/>
                    </a:lnTo>
                    <a:lnTo>
                      <a:pt x="390" y="165"/>
                    </a:lnTo>
                    <a:lnTo>
                      <a:pt x="399" y="167"/>
                    </a:lnTo>
                    <a:lnTo>
                      <a:pt x="406" y="168"/>
                    </a:lnTo>
                    <a:lnTo>
                      <a:pt x="410" y="166"/>
                    </a:lnTo>
                    <a:lnTo>
                      <a:pt x="412" y="165"/>
                    </a:lnTo>
                    <a:lnTo>
                      <a:pt x="413" y="163"/>
                    </a:lnTo>
                    <a:lnTo>
                      <a:pt x="414" y="159"/>
                    </a:lnTo>
                    <a:lnTo>
                      <a:pt x="414" y="156"/>
                    </a:lnTo>
                    <a:lnTo>
                      <a:pt x="412" y="147"/>
                    </a:lnTo>
                    <a:lnTo>
                      <a:pt x="406" y="137"/>
                    </a:lnTo>
                    <a:lnTo>
                      <a:pt x="399" y="125"/>
                    </a:lnTo>
                    <a:lnTo>
                      <a:pt x="388" y="114"/>
                    </a:lnTo>
                    <a:lnTo>
                      <a:pt x="374" y="101"/>
                    </a:lnTo>
                    <a:lnTo>
                      <a:pt x="359" y="87"/>
                    </a:lnTo>
                    <a:lnTo>
                      <a:pt x="342" y="74"/>
                    </a:lnTo>
                    <a:lnTo>
                      <a:pt x="324" y="61"/>
                    </a:lnTo>
                    <a:lnTo>
                      <a:pt x="304" y="48"/>
                    </a:lnTo>
                    <a:lnTo>
                      <a:pt x="283" y="37"/>
                    </a:lnTo>
                    <a:lnTo>
                      <a:pt x="260" y="26"/>
                    </a:lnTo>
                    <a:lnTo>
                      <a:pt x="237" y="17"/>
                    </a:lnTo>
                    <a:lnTo>
                      <a:pt x="213" y="10"/>
                    </a:lnTo>
                    <a:lnTo>
                      <a:pt x="190" y="4"/>
                    </a:lnTo>
                    <a:lnTo>
                      <a:pt x="178" y="3"/>
                    </a:lnTo>
                    <a:lnTo>
                      <a:pt x="166" y="2"/>
                    </a:lnTo>
                    <a:lnTo>
                      <a:pt x="156" y="0"/>
                    </a:lnTo>
                    <a:lnTo>
                      <a:pt x="144" y="0"/>
                    </a:lnTo>
                    <a:lnTo>
                      <a:pt x="103" y="4"/>
                    </a:lnTo>
                    <a:lnTo>
                      <a:pt x="70" y="7"/>
                    </a:lnTo>
                    <a:lnTo>
                      <a:pt x="57" y="10"/>
                    </a:lnTo>
                    <a:lnTo>
                      <a:pt x="46" y="13"/>
                    </a:lnTo>
                    <a:lnTo>
                      <a:pt x="36" y="17"/>
                    </a:lnTo>
                    <a:lnTo>
                      <a:pt x="28" y="20"/>
                    </a:lnTo>
                    <a:lnTo>
                      <a:pt x="21" y="24"/>
                    </a:lnTo>
                    <a:lnTo>
                      <a:pt x="15" y="28"/>
                    </a:lnTo>
                    <a:lnTo>
                      <a:pt x="10" y="32"/>
                    </a:lnTo>
                    <a:lnTo>
                      <a:pt x="7" y="37"/>
                    </a:lnTo>
                    <a:lnTo>
                      <a:pt x="4" y="41"/>
                    </a:lnTo>
                    <a:lnTo>
                      <a:pt x="2" y="46"/>
                    </a:lnTo>
                    <a:lnTo>
                      <a:pt x="1" y="52"/>
                    </a:lnTo>
                    <a:lnTo>
                      <a:pt x="0" y="56"/>
                    </a:lnTo>
                    <a:lnTo>
                      <a:pt x="0" y="62"/>
                    </a:lnTo>
                    <a:lnTo>
                      <a:pt x="1" y="67"/>
                    </a:lnTo>
                    <a:lnTo>
                      <a:pt x="2" y="72"/>
                    </a:lnTo>
                    <a:lnTo>
                      <a:pt x="4" y="77"/>
                    </a:lnTo>
                    <a:lnTo>
                      <a:pt x="10" y="87"/>
                    </a:lnTo>
                    <a:lnTo>
                      <a:pt x="17" y="95"/>
                    </a:lnTo>
                    <a:lnTo>
                      <a:pt x="24" y="101"/>
                    </a:lnTo>
                    <a:lnTo>
                      <a:pt x="30" y="105"/>
                    </a:lnTo>
                    <a:lnTo>
                      <a:pt x="33" y="107"/>
                    </a:lnTo>
                    <a:lnTo>
                      <a:pt x="35" y="107"/>
                    </a:lnTo>
                    <a:lnTo>
                      <a:pt x="36" y="105"/>
                    </a:lnTo>
                    <a:lnTo>
                      <a:pt x="36" y="104"/>
                    </a:lnTo>
                    <a:close/>
                  </a:path>
                </a:pathLst>
              </a:custGeom>
              <a:solidFill>
                <a:srgbClr val="969696"/>
              </a:solidFill>
              <a:ln w="9525">
                <a:noFill/>
                <a:round/>
                <a:headEnd/>
                <a:tailEnd/>
              </a:ln>
            </p:spPr>
            <p:txBody>
              <a:bodyPr/>
              <a:lstStyle/>
              <a:p>
                <a:endParaRPr lang="fr-FR"/>
              </a:p>
            </p:txBody>
          </p:sp>
          <p:sp>
            <p:nvSpPr>
              <p:cNvPr id="9331" name="Freeform 571"/>
              <p:cNvSpPr>
                <a:spLocks noChangeAspect="1"/>
              </p:cNvSpPr>
              <p:nvPr/>
            </p:nvSpPr>
            <p:spPr bwMode="auto">
              <a:xfrm>
                <a:off x="6280" y="2787"/>
                <a:ext cx="100" cy="48"/>
              </a:xfrm>
              <a:custGeom>
                <a:avLst/>
                <a:gdLst>
                  <a:gd name="T0" fmla="*/ 98 w 401"/>
                  <a:gd name="T1" fmla="*/ 35 h 193"/>
                  <a:gd name="T2" fmla="*/ 99 w 401"/>
                  <a:gd name="T3" fmla="*/ 36 h 193"/>
                  <a:gd name="T4" fmla="*/ 99 w 401"/>
                  <a:gd name="T5" fmla="*/ 38 h 193"/>
                  <a:gd name="T6" fmla="*/ 100 w 401"/>
                  <a:gd name="T7" fmla="*/ 39 h 193"/>
                  <a:gd name="T8" fmla="*/ 100 w 401"/>
                  <a:gd name="T9" fmla="*/ 40 h 193"/>
                  <a:gd name="T10" fmla="*/ 100 w 401"/>
                  <a:gd name="T11" fmla="*/ 42 h 193"/>
                  <a:gd name="T12" fmla="*/ 99 w 401"/>
                  <a:gd name="T13" fmla="*/ 42 h 193"/>
                  <a:gd name="T14" fmla="*/ 99 w 401"/>
                  <a:gd name="T15" fmla="*/ 44 h 193"/>
                  <a:gd name="T16" fmla="*/ 98 w 401"/>
                  <a:gd name="T17" fmla="*/ 45 h 193"/>
                  <a:gd name="T18" fmla="*/ 97 w 401"/>
                  <a:gd name="T19" fmla="*/ 45 h 193"/>
                  <a:gd name="T20" fmla="*/ 96 w 401"/>
                  <a:gd name="T21" fmla="*/ 46 h 193"/>
                  <a:gd name="T22" fmla="*/ 94 w 401"/>
                  <a:gd name="T23" fmla="*/ 47 h 193"/>
                  <a:gd name="T24" fmla="*/ 93 w 401"/>
                  <a:gd name="T25" fmla="*/ 47 h 193"/>
                  <a:gd name="T26" fmla="*/ 89 w 401"/>
                  <a:gd name="T27" fmla="*/ 48 h 193"/>
                  <a:gd name="T28" fmla="*/ 85 w 401"/>
                  <a:gd name="T29" fmla="*/ 48 h 193"/>
                  <a:gd name="T30" fmla="*/ 81 w 401"/>
                  <a:gd name="T31" fmla="*/ 48 h 193"/>
                  <a:gd name="T32" fmla="*/ 76 w 401"/>
                  <a:gd name="T33" fmla="*/ 48 h 193"/>
                  <a:gd name="T34" fmla="*/ 71 w 401"/>
                  <a:gd name="T35" fmla="*/ 47 h 193"/>
                  <a:gd name="T36" fmla="*/ 66 w 401"/>
                  <a:gd name="T37" fmla="*/ 47 h 193"/>
                  <a:gd name="T38" fmla="*/ 60 w 401"/>
                  <a:gd name="T39" fmla="*/ 45 h 193"/>
                  <a:gd name="T40" fmla="*/ 55 w 401"/>
                  <a:gd name="T41" fmla="*/ 44 h 193"/>
                  <a:gd name="T42" fmla="*/ 50 w 401"/>
                  <a:gd name="T43" fmla="*/ 43 h 193"/>
                  <a:gd name="T44" fmla="*/ 45 w 401"/>
                  <a:gd name="T45" fmla="*/ 41 h 193"/>
                  <a:gd name="T46" fmla="*/ 35 w 401"/>
                  <a:gd name="T47" fmla="*/ 38 h 193"/>
                  <a:gd name="T48" fmla="*/ 26 w 401"/>
                  <a:gd name="T49" fmla="*/ 35 h 193"/>
                  <a:gd name="T50" fmla="*/ 18 w 401"/>
                  <a:gd name="T51" fmla="*/ 33 h 193"/>
                  <a:gd name="T52" fmla="*/ 11 w 401"/>
                  <a:gd name="T53" fmla="*/ 31 h 193"/>
                  <a:gd name="T54" fmla="*/ 9 w 401"/>
                  <a:gd name="T55" fmla="*/ 29 h 193"/>
                  <a:gd name="T56" fmla="*/ 6 w 401"/>
                  <a:gd name="T57" fmla="*/ 28 h 193"/>
                  <a:gd name="T58" fmla="*/ 4 w 401"/>
                  <a:gd name="T59" fmla="*/ 27 h 193"/>
                  <a:gd name="T60" fmla="*/ 2 w 401"/>
                  <a:gd name="T61" fmla="*/ 25 h 193"/>
                  <a:gd name="T62" fmla="*/ 1 w 401"/>
                  <a:gd name="T63" fmla="*/ 23 h 193"/>
                  <a:gd name="T64" fmla="*/ 0 w 401"/>
                  <a:gd name="T65" fmla="*/ 21 h 193"/>
                  <a:gd name="T66" fmla="*/ 0 w 401"/>
                  <a:gd name="T67" fmla="*/ 19 h 193"/>
                  <a:gd name="T68" fmla="*/ 0 w 401"/>
                  <a:gd name="T69" fmla="*/ 16 h 193"/>
                  <a:gd name="T70" fmla="*/ 1 w 401"/>
                  <a:gd name="T71" fmla="*/ 13 h 193"/>
                  <a:gd name="T72" fmla="*/ 2 w 401"/>
                  <a:gd name="T73" fmla="*/ 10 h 193"/>
                  <a:gd name="T74" fmla="*/ 4 w 401"/>
                  <a:gd name="T75" fmla="*/ 7 h 193"/>
                  <a:gd name="T76" fmla="*/ 6 w 401"/>
                  <a:gd name="T77" fmla="*/ 5 h 193"/>
                  <a:gd name="T78" fmla="*/ 8 w 401"/>
                  <a:gd name="T79" fmla="*/ 4 h 193"/>
                  <a:gd name="T80" fmla="*/ 11 w 401"/>
                  <a:gd name="T81" fmla="*/ 2 h 193"/>
                  <a:gd name="T82" fmla="*/ 14 w 401"/>
                  <a:gd name="T83" fmla="*/ 1 h 193"/>
                  <a:gd name="T84" fmla="*/ 17 w 401"/>
                  <a:gd name="T85" fmla="*/ 0 h 193"/>
                  <a:gd name="T86" fmla="*/ 20 w 401"/>
                  <a:gd name="T87" fmla="*/ 0 h 193"/>
                  <a:gd name="T88" fmla="*/ 24 w 401"/>
                  <a:gd name="T89" fmla="*/ 0 h 193"/>
                  <a:gd name="T90" fmla="*/ 27 w 401"/>
                  <a:gd name="T91" fmla="*/ 0 h 193"/>
                  <a:gd name="T92" fmla="*/ 31 w 401"/>
                  <a:gd name="T93" fmla="*/ 0 h 193"/>
                  <a:gd name="T94" fmla="*/ 35 w 401"/>
                  <a:gd name="T95" fmla="*/ 1 h 193"/>
                  <a:gd name="T96" fmla="*/ 39 w 401"/>
                  <a:gd name="T97" fmla="*/ 2 h 193"/>
                  <a:gd name="T98" fmla="*/ 43 w 401"/>
                  <a:gd name="T99" fmla="*/ 3 h 193"/>
                  <a:gd name="T100" fmla="*/ 48 w 401"/>
                  <a:gd name="T101" fmla="*/ 4 h 193"/>
                  <a:gd name="T102" fmla="*/ 56 w 401"/>
                  <a:gd name="T103" fmla="*/ 7 h 193"/>
                  <a:gd name="T104" fmla="*/ 64 w 401"/>
                  <a:gd name="T105" fmla="*/ 11 h 193"/>
                  <a:gd name="T106" fmla="*/ 72 w 401"/>
                  <a:gd name="T107" fmla="*/ 15 h 193"/>
                  <a:gd name="T108" fmla="*/ 79 w 401"/>
                  <a:gd name="T109" fmla="*/ 19 h 193"/>
                  <a:gd name="T110" fmla="*/ 85 w 401"/>
                  <a:gd name="T111" fmla="*/ 23 h 193"/>
                  <a:gd name="T112" fmla="*/ 91 w 401"/>
                  <a:gd name="T113" fmla="*/ 27 h 193"/>
                  <a:gd name="T114" fmla="*/ 93 w 401"/>
                  <a:gd name="T115" fmla="*/ 29 h 193"/>
                  <a:gd name="T116" fmla="*/ 95 w 401"/>
                  <a:gd name="T117" fmla="*/ 31 h 193"/>
                  <a:gd name="T118" fmla="*/ 97 w 401"/>
                  <a:gd name="T119" fmla="*/ 33 h 193"/>
                  <a:gd name="T120" fmla="*/ 98 w 401"/>
                  <a:gd name="T121" fmla="*/ 35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1"/>
                  <a:gd name="T184" fmla="*/ 0 h 193"/>
                  <a:gd name="T185" fmla="*/ 401 w 40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1" h="193">
                    <a:moveTo>
                      <a:pt x="392" y="139"/>
                    </a:moveTo>
                    <a:lnTo>
                      <a:pt x="396" y="146"/>
                    </a:lnTo>
                    <a:lnTo>
                      <a:pt x="398" y="152"/>
                    </a:lnTo>
                    <a:lnTo>
                      <a:pt x="401" y="156"/>
                    </a:lnTo>
                    <a:lnTo>
                      <a:pt x="401" y="162"/>
                    </a:lnTo>
                    <a:lnTo>
                      <a:pt x="399" y="167"/>
                    </a:lnTo>
                    <a:lnTo>
                      <a:pt x="398" y="170"/>
                    </a:lnTo>
                    <a:lnTo>
                      <a:pt x="396" y="175"/>
                    </a:lnTo>
                    <a:lnTo>
                      <a:pt x="392" y="179"/>
                    </a:lnTo>
                    <a:lnTo>
                      <a:pt x="389" y="181"/>
                    </a:lnTo>
                    <a:lnTo>
                      <a:pt x="384" y="184"/>
                    </a:lnTo>
                    <a:lnTo>
                      <a:pt x="378" y="187"/>
                    </a:lnTo>
                    <a:lnTo>
                      <a:pt x="372" y="188"/>
                    </a:lnTo>
                    <a:lnTo>
                      <a:pt x="358" y="191"/>
                    </a:lnTo>
                    <a:lnTo>
                      <a:pt x="342" y="193"/>
                    </a:lnTo>
                    <a:lnTo>
                      <a:pt x="324" y="193"/>
                    </a:lnTo>
                    <a:lnTo>
                      <a:pt x="304" y="193"/>
                    </a:lnTo>
                    <a:lnTo>
                      <a:pt x="284" y="190"/>
                    </a:lnTo>
                    <a:lnTo>
                      <a:pt x="263" y="187"/>
                    </a:lnTo>
                    <a:lnTo>
                      <a:pt x="242" y="182"/>
                    </a:lnTo>
                    <a:lnTo>
                      <a:pt x="220" y="177"/>
                    </a:lnTo>
                    <a:lnTo>
                      <a:pt x="199" y="172"/>
                    </a:lnTo>
                    <a:lnTo>
                      <a:pt x="179" y="163"/>
                    </a:lnTo>
                    <a:lnTo>
                      <a:pt x="140" y="151"/>
                    </a:lnTo>
                    <a:lnTo>
                      <a:pt x="105" y="140"/>
                    </a:lnTo>
                    <a:lnTo>
                      <a:pt x="73" y="132"/>
                    </a:lnTo>
                    <a:lnTo>
                      <a:pt x="46" y="123"/>
                    </a:lnTo>
                    <a:lnTo>
                      <a:pt x="35" y="118"/>
                    </a:lnTo>
                    <a:lnTo>
                      <a:pt x="25" y="113"/>
                    </a:lnTo>
                    <a:lnTo>
                      <a:pt x="16" y="107"/>
                    </a:lnTo>
                    <a:lnTo>
                      <a:pt x="10" y="102"/>
                    </a:lnTo>
                    <a:lnTo>
                      <a:pt x="5" y="93"/>
                    </a:lnTo>
                    <a:lnTo>
                      <a:pt x="2" y="85"/>
                    </a:lnTo>
                    <a:lnTo>
                      <a:pt x="0" y="76"/>
                    </a:lnTo>
                    <a:lnTo>
                      <a:pt x="2" y="65"/>
                    </a:lnTo>
                    <a:lnTo>
                      <a:pt x="5" y="51"/>
                    </a:lnTo>
                    <a:lnTo>
                      <a:pt x="10" y="40"/>
                    </a:lnTo>
                    <a:lnTo>
                      <a:pt x="17" y="30"/>
                    </a:lnTo>
                    <a:lnTo>
                      <a:pt x="24" y="22"/>
                    </a:lnTo>
                    <a:lnTo>
                      <a:pt x="33" y="15"/>
                    </a:lnTo>
                    <a:lnTo>
                      <a:pt x="44" y="9"/>
                    </a:lnTo>
                    <a:lnTo>
                      <a:pt x="56" y="5"/>
                    </a:lnTo>
                    <a:lnTo>
                      <a:pt x="69" y="2"/>
                    </a:lnTo>
                    <a:lnTo>
                      <a:pt x="81" y="1"/>
                    </a:lnTo>
                    <a:lnTo>
                      <a:pt x="96" y="0"/>
                    </a:lnTo>
                    <a:lnTo>
                      <a:pt x="110" y="1"/>
                    </a:lnTo>
                    <a:lnTo>
                      <a:pt x="125" y="2"/>
                    </a:lnTo>
                    <a:lnTo>
                      <a:pt x="141" y="5"/>
                    </a:lnTo>
                    <a:lnTo>
                      <a:pt x="158" y="8"/>
                    </a:lnTo>
                    <a:lnTo>
                      <a:pt x="174" y="13"/>
                    </a:lnTo>
                    <a:lnTo>
                      <a:pt x="191" y="18"/>
                    </a:lnTo>
                    <a:lnTo>
                      <a:pt x="223" y="30"/>
                    </a:lnTo>
                    <a:lnTo>
                      <a:pt x="256" y="44"/>
                    </a:lnTo>
                    <a:lnTo>
                      <a:pt x="287" y="60"/>
                    </a:lnTo>
                    <a:lnTo>
                      <a:pt x="316" y="76"/>
                    </a:lnTo>
                    <a:lnTo>
                      <a:pt x="342" y="92"/>
                    </a:lnTo>
                    <a:lnTo>
                      <a:pt x="363" y="110"/>
                    </a:lnTo>
                    <a:lnTo>
                      <a:pt x="372" y="117"/>
                    </a:lnTo>
                    <a:lnTo>
                      <a:pt x="381" y="125"/>
                    </a:lnTo>
                    <a:lnTo>
                      <a:pt x="388" y="132"/>
                    </a:lnTo>
                    <a:lnTo>
                      <a:pt x="392" y="139"/>
                    </a:lnTo>
                    <a:close/>
                  </a:path>
                </a:pathLst>
              </a:custGeom>
              <a:solidFill>
                <a:srgbClr val="969696"/>
              </a:solidFill>
              <a:ln w="9525">
                <a:noFill/>
                <a:round/>
                <a:headEnd/>
                <a:tailEnd/>
              </a:ln>
            </p:spPr>
            <p:txBody>
              <a:bodyPr/>
              <a:lstStyle/>
              <a:p>
                <a:endParaRPr lang="fr-FR"/>
              </a:p>
            </p:txBody>
          </p:sp>
          <p:sp>
            <p:nvSpPr>
              <p:cNvPr id="9332" name="Freeform 572"/>
              <p:cNvSpPr>
                <a:spLocks noChangeAspect="1"/>
              </p:cNvSpPr>
              <p:nvPr/>
            </p:nvSpPr>
            <p:spPr bwMode="auto">
              <a:xfrm>
                <a:off x="6428" y="2839"/>
                <a:ext cx="38" cy="27"/>
              </a:xfrm>
              <a:custGeom>
                <a:avLst/>
                <a:gdLst>
                  <a:gd name="T0" fmla="*/ 0 w 150"/>
                  <a:gd name="T1" fmla="*/ 27 h 108"/>
                  <a:gd name="T2" fmla="*/ 3 w 150"/>
                  <a:gd name="T3" fmla="*/ 0 h 108"/>
                  <a:gd name="T4" fmla="*/ 6 w 150"/>
                  <a:gd name="T5" fmla="*/ 3 h 108"/>
                  <a:gd name="T6" fmla="*/ 12 w 150"/>
                  <a:gd name="T7" fmla="*/ 8 h 108"/>
                  <a:gd name="T8" fmla="*/ 14 w 150"/>
                  <a:gd name="T9" fmla="*/ 9 h 108"/>
                  <a:gd name="T10" fmla="*/ 17 w 150"/>
                  <a:gd name="T11" fmla="*/ 11 h 108"/>
                  <a:gd name="T12" fmla="*/ 19 w 150"/>
                  <a:gd name="T13" fmla="*/ 11 h 108"/>
                  <a:gd name="T14" fmla="*/ 21 w 150"/>
                  <a:gd name="T15" fmla="*/ 12 h 108"/>
                  <a:gd name="T16" fmla="*/ 24 w 150"/>
                  <a:gd name="T17" fmla="*/ 13 h 108"/>
                  <a:gd name="T18" fmla="*/ 26 w 150"/>
                  <a:gd name="T19" fmla="*/ 14 h 108"/>
                  <a:gd name="T20" fmla="*/ 29 w 150"/>
                  <a:gd name="T21" fmla="*/ 14 h 108"/>
                  <a:gd name="T22" fmla="*/ 31 w 150"/>
                  <a:gd name="T23" fmla="*/ 13 h 108"/>
                  <a:gd name="T24" fmla="*/ 35 w 150"/>
                  <a:gd name="T25" fmla="*/ 12 h 108"/>
                  <a:gd name="T26" fmla="*/ 37 w 150"/>
                  <a:gd name="T27" fmla="*/ 12 h 108"/>
                  <a:gd name="T28" fmla="*/ 38 w 150"/>
                  <a:gd name="T29" fmla="*/ 13 h 108"/>
                  <a:gd name="T30" fmla="*/ 38 w 150"/>
                  <a:gd name="T31" fmla="*/ 13 h 108"/>
                  <a:gd name="T32" fmla="*/ 38 w 150"/>
                  <a:gd name="T33" fmla="*/ 13 h 108"/>
                  <a:gd name="T34" fmla="*/ 38 w 150"/>
                  <a:gd name="T35" fmla="*/ 14 h 108"/>
                  <a:gd name="T36" fmla="*/ 36 w 150"/>
                  <a:gd name="T37" fmla="*/ 15 h 108"/>
                  <a:gd name="T38" fmla="*/ 34 w 150"/>
                  <a:gd name="T39" fmla="*/ 17 h 108"/>
                  <a:gd name="T40" fmla="*/ 31 w 150"/>
                  <a:gd name="T41" fmla="*/ 19 h 108"/>
                  <a:gd name="T42" fmla="*/ 28 w 150"/>
                  <a:gd name="T43" fmla="*/ 20 h 108"/>
                  <a:gd name="T44" fmla="*/ 24 w 150"/>
                  <a:gd name="T45" fmla="*/ 22 h 108"/>
                  <a:gd name="T46" fmla="*/ 19 w 150"/>
                  <a:gd name="T47" fmla="*/ 23 h 108"/>
                  <a:gd name="T48" fmla="*/ 14 w 150"/>
                  <a:gd name="T49" fmla="*/ 24 h 108"/>
                  <a:gd name="T50" fmla="*/ 10 w 150"/>
                  <a:gd name="T51" fmla="*/ 25 h 108"/>
                  <a:gd name="T52" fmla="*/ 3 w 150"/>
                  <a:gd name="T53" fmla="*/ 27 h 108"/>
                  <a:gd name="T54" fmla="*/ 0 w 150"/>
                  <a:gd name="T55" fmla="*/ 27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0"/>
                  <a:gd name="T85" fmla="*/ 0 h 108"/>
                  <a:gd name="T86" fmla="*/ 150 w 150"/>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0" h="108">
                    <a:moveTo>
                      <a:pt x="0" y="108"/>
                    </a:moveTo>
                    <a:lnTo>
                      <a:pt x="12" y="0"/>
                    </a:lnTo>
                    <a:lnTo>
                      <a:pt x="22" y="10"/>
                    </a:lnTo>
                    <a:lnTo>
                      <a:pt x="49" y="31"/>
                    </a:lnTo>
                    <a:lnTo>
                      <a:pt x="57" y="36"/>
                    </a:lnTo>
                    <a:lnTo>
                      <a:pt x="66" y="42"/>
                    </a:lnTo>
                    <a:lnTo>
                      <a:pt x="75" y="45"/>
                    </a:lnTo>
                    <a:lnTo>
                      <a:pt x="84" y="49"/>
                    </a:lnTo>
                    <a:lnTo>
                      <a:pt x="94" y="52"/>
                    </a:lnTo>
                    <a:lnTo>
                      <a:pt x="104" y="54"/>
                    </a:lnTo>
                    <a:lnTo>
                      <a:pt x="114" y="54"/>
                    </a:lnTo>
                    <a:lnTo>
                      <a:pt x="123" y="52"/>
                    </a:lnTo>
                    <a:lnTo>
                      <a:pt x="138" y="49"/>
                    </a:lnTo>
                    <a:lnTo>
                      <a:pt x="147" y="49"/>
                    </a:lnTo>
                    <a:lnTo>
                      <a:pt x="149" y="50"/>
                    </a:lnTo>
                    <a:lnTo>
                      <a:pt x="150" y="51"/>
                    </a:lnTo>
                    <a:lnTo>
                      <a:pt x="150" y="52"/>
                    </a:lnTo>
                    <a:lnTo>
                      <a:pt x="149" y="55"/>
                    </a:lnTo>
                    <a:lnTo>
                      <a:pt x="143" y="61"/>
                    </a:lnTo>
                    <a:lnTo>
                      <a:pt x="134" y="68"/>
                    </a:lnTo>
                    <a:lnTo>
                      <a:pt x="122" y="75"/>
                    </a:lnTo>
                    <a:lnTo>
                      <a:pt x="109" y="80"/>
                    </a:lnTo>
                    <a:lnTo>
                      <a:pt x="93" y="86"/>
                    </a:lnTo>
                    <a:lnTo>
                      <a:pt x="75" y="92"/>
                    </a:lnTo>
                    <a:lnTo>
                      <a:pt x="57" y="97"/>
                    </a:lnTo>
                    <a:lnTo>
                      <a:pt x="40" y="100"/>
                    </a:lnTo>
                    <a:lnTo>
                      <a:pt x="12" y="106"/>
                    </a:lnTo>
                    <a:lnTo>
                      <a:pt x="0" y="108"/>
                    </a:lnTo>
                    <a:close/>
                  </a:path>
                </a:pathLst>
              </a:custGeom>
              <a:solidFill>
                <a:srgbClr val="969696"/>
              </a:solidFill>
              <a:ln w="9525">
                <a:noFill/>
                <a:round/>
                <a:headEnd/>
                <a:tailEnd/>
              </a:ln>
            </p:spPr>
            <p:txBody>
              <a:bodyPr/>
              <a:lstStyle/>
              <a:p>
                <a:endParaRPr lang="fr-FR"/>
              </a:p>
            </p:txBody>
          </p:sp>
          <p:sp>
            <p:nvSpPr>
              <p:cNvPr id="9333" name="Freeform 573"/>
              <p:cNvSpPr>
                <a:spLocks noChangeAspect="1"/>
              </p:cNvSpPr>
              <p:nvPr/>
            </p:nvSpPr>
            <p:spPr bwMode="auto">
              <a:xfrm>
                <a:off x="5711" y="3468"/>
                <a:ext cx="466" cy="257"/>
              </a:xfrm>
              <a:custGeom>
                <a:avLst/>
                <a:gdLst>
                  <a:gd name="T0" fmla="*/ 94 w 1863"/>
                  <a:gd name="T1" fmla="*/ 98 h 1031"/>
                  <a:gd name="T2" fmla="*/ 105 w 1863"/>
                  <a:gd name="T3" fmla="*/ 105 h 1031"/>
                  <a:gd name="T4" fmla="*/ 112 w 1863"/>
                  <a:gd name="T5" fmla="*/ 117 h 1031"/>
                  <a:gd name="T6" fmla="*/ 129 w 1863"/>
                  <a:gd name="T7" fmla="*/ 142 h 1031"/>
                  <a:gd name="T8" fmla="*/ 181 w 1863"/>
                  <a:gd name="T9" fmla="*/ 198 h 1031"/>
                  <a:gd name="T10" fmla="*/ 201 w 1863"/>
                  <a:gd name="T11" fmla="*/ 218 h 1031"/>
                  <a:gd name="T12" fmla="*/ 216 w 1863"/>
                  <a:gd name="T13" fmla="*/ 226 h 1031"/>
                  <a:gd name="T14" fmla="*/ 235 w 1863"/>
                  <a:gd name="T15" fmla="*/ 215 h 1031"/>
                  <a:gd name="T16" fmla="*/ 263 w 1863"/>
                  <a:gd name="T17" fmla="*/ 190 h 1031"/>
                  <a:gd name="T18" fmla="*/ 270 w 1863"/>
                  <a:gd name="T19" fmla="*/ 179 h 1031"/>
                  <a:gd name="T20" fmla="*/ 270 w 1863"/>
                  <a:gd name="T21" fmla="*/ 157 h 1031"/>
                  <a:gd name="T22" fmla="*/ 274 w 1863"/>
                  <a:gd name="T23" fmla="*/ 130 h 1031"/>
                  <a:gd name="T24" fmla="*/ 288 w 1863"/>
                  <a:gd name="T25" fmla="*/ 124 h 1031"/>
                  <a:gd name="T26" fmla="*/ 329 w 1863"/>
                  <a:gd name="T27" fmla="*/ 104 h 1031"/>
                  <a:gd name="T28" fmla="*/ 359 w 1863"/>
                  <a:gd name="T29" fmla="*/ 87 h 1031"/>
                  <a:gd name="T30" fmla="*/ 378 w 1863"/>
                  <a:gd name="T31" fmla="*/ 68 h 1031"/>
                  <a:gd name="T32" fmla="*/ 396 w 1863"/>
                  <a:gd name="T33" fmla="*/ 40 h 1031"/>
                  <a:gd name="T34" fmla="*/ 407 w 1863"/>
                  <a:gd name="T35" fmla="*/ 12 h 1031"/>
                  <a:gd name="T36" fmla="*/ 417 w 1863"/>
                  <a:gd name="T37" fmla="*/ 5 h 1031"/>
                  <a:gd name="T38" fmla="*/ 454 w 1863"/>
                  <a:gd name="T39" fmla="*/ 37 h 1031"/>
                  <a:gd name="T40" fmla="*/ 463 w 1863"/>
                  <a:gd name="T41" fmla="*/ 53 h 1031"/>
                  <a:gd name="T42" fmla="*/ 466 w 1863"/>
                  <a:gd name="T43" fmla="*/ 70 h 1031"/>
                  <a:gd name="T44" fmla="*/ 464 w 1863"/>
                  <a:gd name="T45" fmla="*/ 89 h 1031"/>
                  <a:gd name="T46" fmla="*/ 453 w 1863"/>
                  <a:gd name="T47" fmla="*/ 117 h 1031"/>
                  <a:gd name="T48" fmla="*/ 441 w 1863"/>
                  <a:gd name="T49" fmla="*/ 148 h 1031"/>
                  <a:gd name="T50" fmla="*/ 435 w 1863"/>
                  <a:gd name="T51" fmla="*/ 141 h 1031"/>
                  <a:gd name="T52" fmla="*/ 420 w 1863"/>
                  <a:gd name="T53" fmla="*/ 124 h 1031"/>
                  <a:gd name="T54" fmla="*/ 406 w 1863"/>
                  <a:gd name="T55" fmla="*/ 118 h 1031"/>
                  <a:gd name="T56" fmla="*/ 355 w 1863"/>
                  <a:gd name="T57" fmla="*/ 116 h 1031"/>
                  <a:gd name="T58" fmla="*/ 326 w 1863"/>
                  <a:gd name="T59" fmla="*/ 117 h 1031"/>
                  <a:gd name="T60" fmla="*/ 316 w 1863"/>
                  <a:gd name="T61" fmla="*/ 126 h 1031"/>
                  <a:gd name="T62" fmla="*/ 310 w 1863"/>
                  <a:gd name="T63" fmla="*/ 140 h 1031"/>
                  <a:gd name="T64" fmla="*/ 306 w 1863"/>
                  <a:gd name="T65" fmla="*/ 175 h 1031"/>
                  <a:gd name="T66" fmla="*/ 299 w 1863"/>
                  <a:gd name="T67" fmla="*/ 195 h 1031"/>
                  <a:gd name="T68" fmla="*/ 283 w 1863"/>
                  <a:gd name="T69" fmla="*/ 214 h 1031"/>
                  <a:gd name="T70" fmla="*/ 248 w 1863"/>
                  <a:gd name="T71" fmla="*/ 237 h 1031"/>
                  <a:gd name="T72" fmla="*/ 221 w 1863"/>
                  <a:gd name="T73" fmla="*/ 254 h 1031"/>
                  <a:gd name="T74" fmla="*/ 211 w 1863"/>
                  <a:gd name="T75" fmla="*/ 257 h 1031"/>
                  <a:gd name="T76" fmla="*/ 202 w 1863"/>
                  <a:gd name="T77" fmla="*/ 253 h 1031"/>
                  <a:gd name="T78" fmla="*/ 185 w 1863"/>
                  <a:gd name="T79" fmla="*/ 230 h 1031"/>
                  <a:gd name="T80" fmla="*/ 160 w 1863"/>
                  <a:gd name="T81" fmla="*/ 197 h 1031"/>
                  <a:gd name="T82" fmla="*/ 132 w 1863"/>
                  <a:gd name="T83" fmla="*/ 159 h 1031"/>
                  <a:gd name="T84" fmla="*/ 120 w 1863"/>
                  <a:gd name="T85" fmla="*/ 151 h 1031"/>
                  <a:gd name="T86" fmla="*/ 104 w 1863"/>
                  <a:gd name="T87" fmla="*/ 166 h 1031"/>
                  <a:gd name="T88" fmla="*/ 76 w 1863"/>
                  <a:gd name="T89" fmla="*/ 179 h 1031"/>
                  <a:gd name="T90" fmla="*/ 51 w 1863"/>
                  <a:gd name="T91" fmla="*/ 184 h 1031"/>
                  <a:gd name="T92" fmla="*/ 18 w 1863"/>
                  <a:gd name="T93" fmla="*/ 187 h 1031"/>
                  <a:gd name="T94" fmla="*/ 5 w 1863"/>
                  <a:gd name="T95" fmla="*/ 184 h 1031"/>
                  <a:gd name="T96" fmla="*/ 1 w 1863"/>
                  <a:gd name="T97" fmla="*/ 180 h 1031"/>
                  <a:gd name="T98" fmla="*/ 1 w 1863"/>
                  <a:gd name="T99" fmla="*/ 175 h 1031"/>
                  <a:gd name="T100" fmla="*/ 17 w 1863"/>
                  <a:gd name="T101" fmla="*/ 161 h 1031"/>
                  <a:gd name="T102" fmla="*/ 38 w 1863"/>
                  <a:gd name="T103" fmla="*/ 138 h 1031"/>
                  <a:gd name="T104" fmla="*/ 58 w 1863"/>
                  <a:gd name="T105" fmla="*/ 103 h 1031"/>
                  <a:gd name="T106" fmla="*/ 69 w 1863"/>
                  <a:gd name="T107" fmla="*/ 95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3"/>
                  <a:gd name="T163" fmla="*/ 0 h 1031"/>
                  <a:gd name="T164" fmla="*/ 1863 w 1863"/>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3" h="1031">
                    <a:moveTo>
                      <a:pt x="314" y="378"/>
                    </a:moveTo>
                    <a:lnTo>
                      <a:pt x="336" y="381"/>
                    </a:lnTo>
                    <a:lnTo>
                      <a:pt x="357" y="386"/>
                    </a:lnTo>
                    <a:lnTo>
                      <a:pt x="368" y="389"/>
                    </a:lnTo>
                    <a:lnTo>
                      <a:pt x="377" y="394"/>
                    </a:lnTo>
                    <a:lnTo>
                      <a:pt x="387" y="398"/>
                    </a:lnTo>
                    <a:lnTo>
                      <a:pt x="396" y="403"/>
                    </a:lnTo>
                    <a:lnTo>
                      <a:pt x="404" y="409"/>
                    </a:lnTo>
                    <a:lnTo>
                      <a:pt x="413" y="415"/>
                    </a:lnTo>
                    <a:lnTo>
                      <a:pt x="420" y="423"/>
                    </a:lnTo>
                    <a:lnTo>
                      <a:pt x="427" y="430"/>
                    </a:lnTo>
                    <a:lnTo>
                      <a:pt x="433" y="440"/>
                    </a:lnTo>
                    <a:lnTo>
                      <a:pt x="438" y="449"/>
                    </a:lnTo>
                    <a:lnTo>
                      <a:pt x="443" y="459"/>
                    </a:lnTo>
                    <a:lnTo>
                      <a:pt x="448" y="471"/>
                    </a:lnTo>
                    <a:lnTo>
                      <a:pt x="454" y="484"/>
                    </a:lnTo>
                    <a:lnTo>
                      <a:pt x="461" y="498"/>
                    </a:lnTo>
                    <a:lnTo>
                      <a:pt x="471" y="514"/>
                    </a:lnTo>
                    <a:lnTo>
                      <a:pt x="484" y="530"/>
                    </a:lnTo>
                    <a:lnTo>
                      <a:pt x="516" y="568"/>
                    </a:lnTo>
                    <a:lnTo>
                      <a:pt x="552" y="610"/>
                    </a:lnTo>
                    <a:lnTo>
                      <a:pt x="593" y="653"/>
                    </a:lnTo>
                    <a:lnTo>
                      <a:pt x="637" y="700"/>
                    </a:lnTo>
                    <a:lnTo>
                      <a:pt x="680" y="746"/>
                    </a:lnTo>
                    <a:lnTo>
                      <a:pt x="722" y="793"/>
                    </a:lnTo>
                    <a:lnTo>
                      <a:pt x="742" y="814"/>
                    </a:lnTo>
                    <a:lnTo>
                      <a:pt x="760" y="834"/>
                    </a:lnTo>
                    <a:lnTo>
                      <a:pt x="776" y="849"/>
                    </a:lnTo>
                    <a:lnTo>
                      <a:pt x="792" y="863"/>
                    </a:lnTo>
                    <a:lnTo>
                      <a:pt x="804" y="874"/>
                    </a:lnTo>
                    <a:lnTo>
                      <a:pt x="816" y="884"/>
                    </a:lnTo>
                    <a:lnTo>
                      <a:pt x="828" y="892"/>
                    </a:lnTo>
                    <a:lnTo>
                      <a:pt x="837" y="898"/>
                    </a:lnTo>
                    <a:lnTo>
                      <a:pt x="851" y="905"/>
                    </a:lnTo>
                    <a:lnTo>
                      <a:pt x="862" y="908"/>
                    </a:lnTo>
                    <a:lnTo>
                      <a:pt x="868" y="909"/>
                    </a:lnTo>
                    <a:lnTo>
                      <a:pt x="870" y="909"/>
                    </a:lnTo>
                    <a:lnTo>
                      <a:pt x="879" y="904"/>
                    </a:lnTo>
                    <a:lnTo>
                      <a:pt x="904" y="887"/>
                    </a:lnTo>
                    <a:lnTo>
                      <a:pt x="939" y="863"/>
                    </a:lnTo>
                    <a:lnTo>
                      <a:pt x="978" y="832"/>
                    </a:lnTo>
                    <a:lnTo>
                      <a:pt x="998" y="816"/>
                    </a:lnTo>
                    <a:lnTo>
                      <a:pt x="1018" y="799"/>
                    </a:lnTo>
                    <a:lnTo>
                      <a:pt x="1036" y="781"/>
                    </a:lnTo>
                    <a:lnTo>
                      <a:pt x="1052" y="763"/>
                    </a:lnTo>
                    <a:lnTo>
                      <a:pt x="1059" y="753"/>
                    </a:lnTo>
                    <a:lnTo>
                      <a:pt x="1065" y="744"/>
                    </a:lnTo>
                    <a:lnTo>
                      <a:pt x="1070" y="736"/>
                    </a:lnTo>
                    <a:lnTo>
                      <a:pt x="1074" y="726"/>
                    </a:lnTo>
                    <a:lnTo>
                      <a:pt x="1078" y="718"/>
                    </a:lnTo>
                    <a:lnTo>
                      <a:pt x="1080" y="709"/>
                    </a:lnTo>
                    <a:lnTo>
                      <a:pt x="1081" y="701"/>
                    </a:lnTo>
                    <a:lnTo>
                      <a:pt x="1081" y="693"/>
                    </a:lnTo>
                    <a:lnTo>
                      <a:pt x="1080" y="661"/>
                    </a:lnTo>
                    <a:lnTo>
                      <a:pt x="1080" y="630"/>
                    </a:lnTo>
                    <a:lnTo>
                      <a:pt x="1082" y="599"/>
                    </a:lnTo>
                    <a:lnTo>
                      <a:pt x="1086" y="572"/>
                    </a:lnTo>
                    <a:lnTo>
                      <a:pt x="1089" y="549"/>
                    </a:lnTo>
                    <a:lnTo>
                      <a:pt x="1092" y="532"/>
                    </a:lnTo>
                    <a:lnTo>
                      <a:pt x="1094" y="520"/>
                    </a:lnTo>
                    <a:lnTo>
                      <a:pt x="1095" y="515"/>
                    </a:lnTo>
                    <a:lnTo>
                      <a:pt x="1099" y="514"/>
                    </a:lnTo>
                    <a:lnTo>
                      <a:pt x="1111" y="511"/>
                    </a:lnTo>
                    <a:lnTo>
                      <a:pt x="1128" y="505"/>
                    </a:lnTo>
                    <a:lnTo>
                      <a:pt x="1150" y="497"/>
                    </a:lnTo>
                    <a:lnTo>
                      <a:pt x="1179" y="485"/>
                    </a:lnTo>
                    <a:lnTo>
                      <a:pt x="1210" y="471"/>
                    </a:lnTo>
                    <a:lnTo>
                      <a:pt x="1244" y="455"/>
                    </a:lnTo>
                    <a:lnTo>
                      <a:pt x="1281" y="435"/>
                    </a:lnTo>
                    <a:lnTo>
                      <a:pt x="1317" y="416"/>
                    </a:lnTo>
                    <a:lnTo>
                      <a:pt x="1349" y="400"/>
                    </a:lnTo>
                    <a:lnTo>
                      <a:pt x="1379" y="385"/>
                    </a:lnTo>
                    <a:lnTo>
                      <a:pt x="1407" y="368"/>
                    </a:lnTo>
                    <a:lnTo>
                      <a:pt x="1421" y="359"/>
                    </a:lnTo>
                    <a:lnTo>
                      <a:pt x="1436" y="349"/>
                    </a:lnTo>
                    <a:lnTo>
                      <a:pt x="1451" y="337"/>
                    </a:lnTo>
                    <a:lnTo>
                      <a:pt x="1465" y="324"/>
                    </a:lnTo>
                    <a:lnTo>
                      <a:pt x="1480" y="309"/>
                    </a:lnTo>
                    <a:lnTo>
                      <a:pt x="1495" y="291"/>
                    </a:lnTo>
                    <a:lnTo>
                      <a:pt x="1511" y="273"/>
                    </a:lnTo>
                    <a:lnTo>
                      <a:pt x="1528" y="251"/>
                    </a:lnTo>
                    <a:lnTo>
                      <a:pt x="1543" y="227"/>
                    </a:lnTo>
                    <a:lnTo>
                      <a:pt x="1559" y="204"/>
                    </a:lnTo>
                    <a:lnTo>
                      <a:pt x="1572" y="181"/>
                    </a:lnTo>
                    <a:lnTo>
                      <a:pt x="1583" y="159"/>
                    </a:lnTo>
                    <a:lnTo>
                      <a:pt x="1594" y="138"/>
                    </a:lnTo>
                    <a:lnTo>
                      <a:pt x="1602" y="117"/>
                    </a:lnTo>
                    <a:lnTo>
                      <a:pt x="1610" y="97"/>
                    </a:lnTo>
                    <a:lnTo>
                      <a:pt x="1617" y="78"/>
                    </a:lnTo>
                    <a:lnTo>
                      <a:pt x="1627" y="47"/>
                    </a:lnTo>
                    <a:lnTo>
                      <a:pt x="1634" y="22"/>
                    </a:lnTo>
                    <a:lnTo>
                      <a:pt x="1637" y="6"/>
                    </a:lnTo>
                    <a:lnTo>
                      <a:pt x="1638" y="0"/>
                    </a:lnTo>
                    <a:lnTo>
                      <a:pt x="1646" y="6"/>
                    </a:lnTo>
                    <a:lnTo>
                      <a:pt x="1667" y="21"/>
                    </a:lnTo>
                    <a:lnTo>
                      <a:pt x="1696" y="43"/>
                    </a:lnTo>
                    <a:lnTo>
                      <a:pt x="1731" y="71"/>
                    </a:lnTo>
                    <a:lnTo>
                      <a:pt x="1768" y="101"/>
                    </a:lnTo>
                    <a:lnTo>
                      <a:pt x="1800" y="134"/>
                    </a:lnTo>
                    <a:lnTo>
                      <a:pt x="1816" y="149"/>
                    </a:lnTo>
                    <a:lnTo>
                      <a:pt x="1827" y="164"/>
                    </a:lnTo>
                    <a:lnTo>
                      <a:pt x="1837" y="178"/>
                    </a:lnTo>
                    <a:lnTo>
                      <a:pt x="1844" y="190"/>
                    </a:lnTo>
                    <a:lnTo>
                      <a:pt x="1848" y="203"/>
                    </a:lnTo>
                    <a:lnTo>
                      <a:pt x="1852" y="214"/>
                    </a:lnTo>
                    <a:lnTo>
                      <a:pt x="1856" y="227"/>
                    </a:lnTo>
                    <a:lnTo>
                      <a:pt x="1859" y="240"/>
                    </a:lnTo>
                    <a:lnTo>
                      <a:pt x="1861" y="253"/>
                    </a:lnTo>
                    <a:lnTo>
                      <a:pt x="1863" y="266"/>
                    </a:lnTo>
                    <a:lnTo>
                      <a:pt x="1863" y="280"/>
                    </a:lnTo>
                    <a:lnTo>
                      <a:pt x="1863" y="294"/>
                    </a:lnTo>
                    <a:lnTo>
                      <a:pt x="1863" y="309"/>
                    </a:lnTo>
                    <a:lnTo>
                      <a:pt x="1860" y="324"/>
                    </a:lnTo>
                    <a:lnTo>
                      <a:pt x="1858" y="339"/>
                    </a:lnTo>
                    <a:lnTo>
                      <a:pt x="1854" y="356"/>
                    </a:lnTo>
                    <a:lnTo>
                      <a:pt x="1850" y="373"/>
                    </a:lnTo>
                    <a:lnTo>
                      <a:pt x="1844" y="391"/>
                    </a:lnTo>
                    <a:lnTo>
                      <a:pt x="1837" y="409"/>
                    </a:lnTo>
                    <a:lnTo>
                      <a:pt x="1829" y="429"/>
                    </a:lnTo>
                    <a:lnTo>
                      <a:pt x="1813" y="468"/>
                    </a:lnTo>
                    <a:lnTo>
                      <a:pt x="1799" y="502"/>
                    </a:lnTo>
                    <a:lnTo>
                      <a:pt x="1787" y="533"/>
                    </a:lnTo>
                    <a:lnTo>
                      <a:pt x="1778" y="557"/>
                    </a:lnTo>
                    <a:lnTo>
                      <a:pt x="1770" y="578"/>
                    </a:lnTo>
                    <a:lnTo>
                      <a:pt x="1764" y="593"/>
                    </a:lnTo>
                    <a:lnTo>
                      <a:pt x="1760" y="603"/>
                    </a:lnTo>
                    <a:lnTo>
                      <a:pt x="1760" y="606"/>
                    </a:lnTo>
                    <a:lnTo>
                      <a:pt x="1758" y="600"/>
                    </a:lnTo>
                    <a:lnTo>
                      <a:pt x="1752" y="586"/>
                    </a:lnTo>
                    <a:lnTo>
                      <a:pt x="1741" y="567"/>
                    </a:lnTo>
                    <a:lnTo>
                      <a:pt x="1726" y="543"/>
                    </a:lnTo>
                    <a:lnTo>
                      <a:pt x="1716" y="532"/>
                    </a:lnTo>
                    <a:lnTo>
                      <a:pt x="1705" y="520"/>
                    </a:lnTo>
                    <a:lnTo>
                      <a:pt x="1694" y="508"/>
                    </a:lnTo>
                    <a:lnTo>
                      <a:pt x="1681" y="498"/>
                    </a:lnTo>
                    <a:lnTo>
                      <a:pt x="1665" y="490"/>
                    </a:lnTo>
                    <a:lnTo>
                      <a:pt x="1650" y="481"/>
                    </a:lnTo>
                    <a:lnTo>
                      <a:pt x="1642" y="478"/>
                    </a:lnTo>
                    <a:lnTo>
                      <a:pt x="1633" y="476"/>
                    </a:lnTo>
                    <a:lnTo>
                      <a:pt x="1623" y="473"/>
                    </a:lnTo>
                    <a:lnTo>
                      <a:pt x="1614" y="472"/>
                    </a:lnTo>
                    <a:lnTo>
                      <a:pt x="1572" y="469"/>
                    </a:lnTo>
                    <a:lnTo>
                      <a:pt x="1522" y="466"/>
                    </a:lnTo>
                    <a:lnTo>
                      <a:pt x="1471" y="465"/>
                    </a:lnTo>
                    <a:lnTo>
                      <a:pt x="1420" y="465"/>
                    </a:lnTo>
                    <a:lnTo>
                      <a:pt x="1376" y="465"/>
                    </a:lnTo>
                    <a:lnTo>
                      <a:pt x="1339" y="465"/>
                    </a:lnTo>
                    <a:lnTo>
                      <a:pt x="1315" y="466"/>
                    </a:lnTo>
                    <a:lnTo>
                      <a:pt x="1305" y="466"/>
                    </a:lnTo>
                    <a:lnTo>
                      <a:pt x="1303" y="468"/>
                    </a:lnTo>
                    <a:lnTo>
                      <a:pt x="1296" y="471"/>
                    </a:lnTo>
                    <a:lnTo>
                      <a:pt x="1287" y="479"/>
                    </a:lnTo>
                    <a:lnTo>
                      <a:pt x="1275" y="490"/>
                    </a:lnTo>
                    <a:lnTo>
                      <a:pt x="1269" y="497"/>
                    </a:lnTo>
                    <a:lnTo>
                      <a:pt x="1263" y="505"/>
                    </a:lnTo>
                    <a:lnTo>
                      <a:pt x="1257" y="514"/>
                    </a:lnTo>
                    <a:lnTo>
                      <a:pt x="1253" y="523"/>
                    </a:lnTo>
                    <a:lnTo>
                      <a:pt x="1248" y="535"/>
                    </a:lnTo>
                    <a:lnTo>
                      <a:pt x="1243" y="548"/>
                    </a:lnTo>
                    <a:lnTo>
                      <a:pt x="1240" y="561"/>
                    </a:lnTo>
                    <a:lnTo>
                      <a:pt x="1238" y="576"/>
                    </a:lnTo>
                    <a:lnTo>
                      <a:pt x="1235" y="607"/>
                    </a:lnTo>
                    <a:lnTo>
                      <a:pt x="1233" y="639"/>
                    </a:lnTo>
                    <a:lnTo>
                      <a:pt x="1229" y="672"/>
                    </a:lnTo>
                    <a:lnTo>
                      <a:pt x="1224" y="704"/>
                    </a:lnTo>
                    <a:lnTo>
                      <a:pt x="1221" y="719"/>
                    </a:lnTo>
                    <a:lnTo>
                      <a:pt x="1216" y="736"/>
                    </a:lnTo>
                    <a:lnTo>
                      <a:pt x="1210" y="752"/>
                    </a:lnTo>
                    <a:lnTo>
                      <a:pt x="1203" y="768"/>
                    </a:lnTo>
                    <a:lnTo>
                      <a:pt x="1195" y="783"/>
                    </a:lnTo>
                    <a:lnTo>
                      <a:pt x="1185" y="800"/>
                    </a:lnTo>
                    <a:lnTo>
                      <a:pt x="1174" y="815"/>
                    </a:lnTo>
                    <a:lnTo>
                      <a:pt x="1161" y="830"/>
                    </a:lnTo>
                    <a:lnTo>
                      <a:pt x="1146" y="845"/>
                    </a:lnTo>
                    <a:lnTo>
                      <a:pt x="1131" y="859"/>
                    </a:lnTo>
                    <a:lnTo>
                      <a:pt x="1114" y="873"/>
                    </a:lnTo>
                    <a:lnTo>
                      <a:pt x="1097" y="886"/>
                    </a:lnTo>
                    <a:lnTo>
                      <a:pt x="1061" y="911"/>
                    </a:lnTo>
                    <a:lnTo>
                      <a:pt x="1026" y="932"/>
                    </a:lnTo>
                    <a:lnTo>
                      <a:pt x="992" y="951"/>
                    </a:lnTo>
                    <a:lnTo>
                      <a:pt x="962" y="969"/>
                    </a:lnTo>
                    <a:lnTo>
                      <a:pt x="935" y="985"/>
                    </a:lnTo>
                    <a:lnTo>
                      <a:pt x="916" y="998"/>
                    </a:lnTo>
                    <a:lnTo>
                      <a:pt x="899" y="1011"/>
                    </a:lnTo>
                    <a:lnTo>
                      <a:pt x="884" y="1020"/>
                    </a:lnTo>
                    <a:lnTo>
                      <a:pt x="876" y="1025"/>
                    </a:lnTo>
                    <a:lnTo>
                      <a:pt x="869" y="1027"/>
                    </a:lnTo>
                    <a:lnTo>
                      <a:pt x="861" y="1030"/>
                    </a:lnTo>
                    <a:lnTo>
                      <a:pt x="854" y="1031"/>
                    </a:lnTo>
                    <a:lnTo>
                      <a:pt x="845" y="1031"/>
                    </a:lnTo>
                    <a:lnTo>
                      <a:pt x="838" y="1030"/>
                    </a:lnTo>
                    <a:lnTo>
                      <a:pt x="830" y="1028"/>
                    </a:lnTo>
                    <a:lnTo>
                      <a:pt x="823" y="1025"/>
                    </a:lnTo>
                    <a:lnTo>
                      <a:pt x="816" y="1020"/>
                    </a:lnTo>
                    <a:lnTo>
                      <a:pt x="809" y="1013"/>
                    </a:lnTo>
                    <a:lnTo>
                      <a:pt x="801" y="1006"/>
                    </a:lnTo>
                    <a:lnTo>
                      <a:pt x="794" y="996"/>
                    </a:lnTo>
                    <a:lnTo>
                      <a:pt x="779" y="974"/>
                    </a:lnTo>
                    <a:lnTo>
                      <a:pt x="760" y="949"/>
                    </a:lnTo>
                    <a:lnTo>
                      <a:pt x="740" y="921"/>
                    </a:lnTo>
                    <a:lnTo>
                      <a:pt x="719" y="893"/>
                    </a:lnTo>
                    <a:lnTo>
                      <a:pt x="698" y="864"/>
                    </a:lnTo>
                    <a:lnTo>
                      <a:pt x="677" y="837"/>
                    </a:lnTo>
                    <a:lnTo>
                      <a:pt x="658" y="811"/>
                    </a:lnTo>
                    <a:lnTo>
                      <a:pt x="640" y="789"/>
                    </a:lnTo>
                    <a:lnTo>
                      <a:pt x="621" y="765"/>
                    </a:lnTo>
                    <a:lnTo>
                      <a:pt x="598" y="735"/>
                    </a:lnTo>
                    <a:lnTo>
                      <a:pt x="573" y="701"/>
                    </a:lnTo>
                    <a:lnTo>
                      <a:pt x="549" y="668"/>
                    </a:lnTo>
                    <a:lnTo>
                      <a:pt x="526" y="637"/>
                    </a:lnTo>
                    <a:lnTo>
                      <a:pt x="508" y="611"/>
                    </a:lnTo>
                    <a:lnTo>
                      <a:pt x="495" y="595"/>
                    </a:lnTo>
                    <a:lnTo>
                      <a:pt x="490" y="588"/>
                    </a:lnTo>
                    <a:lnTo>
                      <a:pt x="488" y="593"/>
                    </a:lnTo>
                    <a:lnTo>
                      <a:pt x="478" y="607"/>
                    </a:lnTo>
                    <a:lnTo>
                      <a:pt x="470" y="617"/>
                    </a:lnTo>
                    <a:lnTo>
                      <a:pt x="461" y="628"/>
                    </a:lnTo>
                    <a:lnTo>
                      <a:pt x="448" y="640"/>
                    </a:lnTo>
                    <a:lnTo>
                      <a:pt x="433" y="653"/>
                    </a:lnTo>
                    <a:lnTo>
                      <a:pt x="414" y="667"/>
                    </a:lnTo>
                    <a:lnTo>
                      <a:pt x="391" y="680"/>
                    </a:lnTo>
                    <a:lnTo>
                      <a:pt x="367" y="693"/>
                    </a:lnTo>
                    <a:lnTo>
                      <a:pt x="338" y="705"/>
                    </a:lnTo>
                    <a:lnTo>
                      <a:pt x="321" y="711"/>
                    </a:lnTo>
                    <a:lnTo>
                      <a:pt x="305" y="717"/>
                    </a:lnTo>
                    <a:lnTo>
                      <a:pt x="287" y="722"/>
                    </a:lnTo>
                    <a:lnTo>
                      <a:pt x="268" y="728"/>
                    </a:lnTo>
                    <a:lnTo>
                      <a:pt x="247" y="732"/>
                    </a:lnTo>
                    <a:lnTo>
                      <a:pt x="226" y="736"/>
                    </a:lnTo>
                    <a:lnTo>
                      <a:pt x="204" y="740"/>
                    </a:lnTo>
                    <a:lnTo>
                      <a:pt x="180" y="744"/>
                    </a:lnTo>
                    <a:lnTo>
                      <a:pt x="136" y="749"/>
                    </a:lnTo>
                    <a:lnTo>
                      <a:pt x="99" y="750"/>
                    </a:lnTo>
                    <a:lnTo>
                      <a:pt x="84" y="750"/>
                    </a:lnTo>
                    <a:lnTo>
                      <a:pt x="70" y="750"/>
                    </a:lnTo>
                    <a:lnTo>
                      <a:pt x="57" y="749"/>
                    </a:lnTo>
                    <a:lnTo>
                      <a:pt x="45" y="747"/>
                    </a:lnTo>
                    <a:lnTo>
                      <a:pt x="36" y="745"/>
                    </a:lnTo>
                    <a:lnTo>
                      <a:pt x="28" y="744"/>
                    </a:lnTo>
                    <a:lnTo>
                      <a:pt x="21" y="740"/>
                    </a:lnTo>
                    <a:lnTo>
                      <a:pt x="15" y="738"/>
                    </a:lnTo>
                    <a:lnTo>
                      <a:pt x="10" y="735"/>
                    </a:lnTo>
                    <a:lnTo>
                      <a:pt x="7" y="731"/>
                    </a:lnTo>
                    <a:lnTo>
                      <a:pt x="3" y="728"/>
                    </a:lnTo>
                    <a:lnTo>
                      <a:pt x="2" y="724"/>
                    </a:lnTo>
                    <a:lnTo>
                      <a:pt x="0" y="721"/>
                    </a:lnTo>
                    <a:lnTo>
                      <a:pt x="0" y="717"/>
                    </a:lnTo>
                    <a:lnTo>
                      <a:pt x="0" y="712"/>
                    </a:lnTo>
                    <a:lnTo>
                      <a:pt x="0" y="709"/>
                    </a:lnTo>
                    <a:lnTo>
                      <a:pt x="2" y="702"/>
                    </a:lnTo>
                    <a:lnTo>
                      <a:pt x="6" y="695"/>
                    </a:lnTo>
                    <a:lnTo>
                      <a:pt x="13" y="684"/>
                    </a:lnTo>
                    <a:lnTo>
                      <a:pt x="16" y="680"/>
                    </a:lnTo>
                    <a:lnTo>
                      <a:pt x="43" y="662"/>
                    </a:lnTo>
                    <a:lnTo>
                      <a:pt x="67" y="645"/>
                    </a:lnTo>
                    <a:lnTo>
                      <a:pt x="88" y="627"/>
                    </a:lnTo>
                    <a:lnTo>
                      <a:pt x="106" y="609"/>
                    </a:lnTo>
                    <a:lnTo>
                      <a:pt x="124" y="590"/>
                    </a:lnTo>
                    <a:lnTo>
                      <a:pt x="139" y="571"/>
                    </a:lnTo>
                    <a:lnTo>
                      <a:pt x="152" y="554"/>
                    </a:lnTo>
                    <a:lnTo>
                      <a:pt x="164" y="535"/>
                    </a:lnTo>
                    <a:lnTo>
                      <a:pt x="184" y="500"/>
                    </a:lnTo>
                    <a:lnTo>
                      <a:pt x="200" y="469"/>
                    </a:lnTo>
                    <a:lnTo>
                      <a:pt x="216" y="440"/>
                    </a:lnTo>
                    <a:lnTo>
                      <a:pt x="231" y="415"/>
                    </a:lnTo>
                    <a:lnTo>
                      <a:pt x="238" y="406"/>
                    </a:lnTo>
                    <a:lnTo>
                      <a:pt x="246" y="398"/>
                    </a:lnTo>
                    <a:lnTo>
                      <a:pt x="254" y="391"/>
                    </a:lnTo>
                    <a:lnTo>
                      <a:pt x="265" y="385"/>
                    </a:lnTo>
                    <a:lnTo>
                      <a:pt x="275" y="380"/>
                    </a:lnTo>
                    <a:lnTo>
                      <a:pt x="287" y="378"/>
                    </a:lnTo>
                    <a:lnTo>
                      <a:pt x="300" y="378"/>
                    </a:lnTo>
                    <a:lnTo>
                      <a:pt x="314" y="378"/>
                    </a:lnTo>
                    <a:close/>
                  </a:path>
                </a:pathLst>
              </a:custGeom>
              <a:solidFill>
                <a:srgbClr val="969696"/>
              </a:solidFill>
              <a:ln w="9525">
                <a:noFill/>
                <a:round/>
                <a:headEnd/>
                <a:tailEnd/>
              </a:ln>
            </p:spPr>
            <p:txBody>
              <a:bodyPr/>
              <a:lstStyle/>
              <a:p>
                <a:endParaRPr lang="fr-FR"/>
              </a:p>
            </p:txBody>
          </p:sp>
          <p:sp>
            <p:nvSpPr>
              <p:cNvPr id="9334" name="Freeform 574"/>
              <p:cNvSpPr>
                <a:spLocks noChangeAspect="1"/>
              </p:cNvSpPr>
              <p:nvPr/>
            </p:nvSpPr>
            <p:spPr bwMode="auto">
              <a:xfrm>
                <a:off x="5765" y="3202"/>
                <a:ext cx="31" cy="36"/>
              </a:xfrm>
              <a:custGeom>
                <a:avLst/>
                <a:gdLst>
                  <a:gd name="T0" fmla="*/ 31 w 125"/>
                  <a:gd name="T1" fmla="*/ 36 h 145"/>
                  <a:gd name="T2" fmla="*/ 31 w 125"/>
                  <a:gd name="T3" fmla="*/ 34 h 145"/>
                  <a:gd name="T4" fmla="*/ 30 w 125"/>
                  <a:gd name="T5" fmla="*/ 32 h 145"/>
                  <a:gd name="T6" fmla="*/ 30 w 125"/>
                  <a:gd name="T7" fmla="*/ 30 h 145"/>
                  <a:gd name="T8" fmla="*/ 28 w 125"/>
                  <a:gd name="T9" fmla="*/ 26 h 145"/>
                  <a:gd name="T10" fmla="*/ 26 w 125"/>
                  <a:gd name="T11" fmla="*/ 22 h 145"/>
                  <a:gd name="T12" fmla="*/ 24 w 125"/>
                  <a:gd name="T13" fmla="*/ 18 h 145"/>
                  <a:gd name="T14" fmla="*/ 21 w 125"/>
                  <a:gd name="T15" fmla="*/ 14 h 145"/>
                  <a:gd name="T16" fmla="*/ 17 w 125"/>
                  <a:gd name="T17" fmla="*/ 10 h 145"/>
                  <a:gd name="T18" fmla="*/ 13 w 125"/>
                  <a:gd name="T19" fmla="*/ 6 h 145"/>
                  <a:gd name="T20" fmla="*/ 9 w 125"/>
                  <a:gd name="T21" fmla="*/ 4 h 145"/>
                  <a:gd name="T22" fmla="*/ 6 w 125"/>
                  <a:gd name="T23" fmla="*/ 2 h 145"/>
                  <a:gd name="T24" fmla="*/ 4 w 125"/>
                  <a:gd name="T25" fmla="*/ 0 h 145"/>
                  <a:gd name="T26" fmla="*/ 3 w 125"/>
                  <a:gd name="T27" fmla="*/ 0 h 145"/>
                  <a:gd name="T28" fmla="*/ 2 w 125"/>
                  <a:gd name="T29" fmla="*/ 0 h 145"/>
                  <a:gd name="T30" fmla="*/ 2 w 125"/>
                  <a:gd name="T31" fmla="*/ 0 h 145"/>
                  <a:gd name="T32" fmla="*/ 1 w 125"/>
                  <a:gd name="T33" fmla="*/ 0 h 145"/>
                  <a:gd name="T34" fmla="*/ 1 w 125"/>
                  <a:gd name="T35" fmla="*/ 0 h 145"/>
                  <a:gd name="T36" fmla="*/ 0 w 125"/>
                  <a:gd name="T37" fmla="*/ 1 h 145"/>
                  <a:gd name="T38" fmla="*/ 0 w 125"/>
                  <a:gd name="T39" fmla="*/ 2 h 145"/>
                  <a:gd name="T40" fmla="*/ 0 w 125"/>
                  <a:gd name="T41" fmla="*/ 2 h 145"/>
                  <a:gd name="T42" fmla="*/ 0 w 125"/>
                  <a:gd name="T43" fmla="*/ 4 h 145"/>
                  <a:gd name="T44" fmla="*/ 1 w 125"/>
                  <a:gd name="T45" fmla="*/ 6 h 145"/>
                  <a:gd name="T46" fmla="*/ 3 w 125"/>
                  <a:gd name="T47" fmla="*/ 9 h 145"/>
                  <a:gd name="T48" fmla="*/ 4 w 125"/>
                  <a:gd name="T49" fmla="*/ 11 h 145"/>
                  <a:gd name="T50" fmla="*/ 9 w 125"/>
                  <a:gd name="T51" fmla="*/ 18 h 145"/>
                  <a:gd name="T52" fmla="*/ 15 w 125"/>
                  <a:gd name="T53" fmla="*/ 25 h 145"/>
                  <a:gd name="T54" fmla="*/ 18 w 125"/>
                  <a:gd name="T55" fmla="*/ 29 h 145"/>
                  <a:gd name="T56" fmla="*/ 21 w 125"/>
                  <a:gd name="T57" fmla="*/ 31 h 145"/>
                  <a:gd name="T58" fmla="*/ 24 w 125"/>
                  <a:gd name="T59" fmla="*/ 33 h 145"/>
                  <a:gd name="T60" fmla="*/ 26 w 125"/>
                  <a:gd name="T61" fmla="*/ 35 h 145"/>
                  <a:gd name="T62" fmla="*/ 28 w 125"/>
                  <a:gd name="T63" fmla="*/ 36 h 145"/>
                  <a:gd name="T64" fmla="*/ 30 w 125"/>
                  <a:gd name="T65" fmla="*/ 36 h 145"/>
                  <a:gd name="T66" fmla="*/ 30 w 125"/>
                  <a:gd name="T67" fmla="*/ 36 h 145"/>
                  <a:gd name="T68" fmla="*/ 31 w 125"/>
                  <a:gd name="T69" fmla="*/ 36 h 145"/>
                  <a:gd name="T70" fmla="*/ 31 w 125"/>
                  <a:gd name="T71" fmla="*/ 36 h 145"/>
                  <a:gd name="T72" fmla="*/ 31 w 125"/>
                  <a:gd name="T73" fmla="*/ 36 h 1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145"/>
                  <a:gd name="T113" fmla="*/ 125 w 125"/>
                  <a:gd name="T114" fmla="*/ 145 h 1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145">
                    <a:moveTo>
                      <a:pt x="125" y="143"/>
                    </a:moveTo>
                    <a:lnTo>
                      <a:pt x="125" y="138"/>
                    </a:lnTo>
                    <a:lnTo>
                      <a:pt x="122" y="130"/>
                    </a:lnTo>
                    <a:lnTo>
                      <a:pt x="119" y="120"/>
                    </a:lnTo>
                    <a:lnTo>
                      <a:pt x="114" y="106"/>
                    </a:lnTo>
                    <a:lnTo>
                      <a:pt x="106" y="90"/>
                    </a:lnTo>
                    <a:lnTo>
                      <a:pt x="97" y="74"/>
                    </a:lnTo>
                    <a:lnTo>
                      <a:pt x="84" y="58"/>
                    </a:lnTo>
                    <a:lnTo>
                      <a:pt x="67" y="42"/>
                    </a:lnTo>
                    <a:lnTo>
                      <a:pt x="51" y="26"/>
                    </a:lnTo>
                    <a:lnTo>
                      <a:pt x="38" y="15"/>
                    </a:lnTo>
                    <a:lnTo>
                      <a:pt x="26" y="7"/>
                    </a:lnTo>
                    <a:lnTo>
                      <a:pt x="17" y="2"/>
                    </a:lnTo>
                    <a:lnTo>
                      <a:pt x="13" y="1"/>
                    </a:lnTo>
                    <a:lnTo>
                      <a:pt x="10" y="0"/>
                    </a:lnTo>
                    <a:lnTo>
                      <a:pt x="7" y="0"/>
                    </a:lnTo>
                    <a:lnTo>
                      <a:pt x="5" y="1"/>
                    </a:lnTo>
                    <a:lnTo>
                      <a:pt x="3" y="2"/>
                    </a:lnTo>
                    <a:lnTo>
                      <a:pt x="2" y="3"/>
                    </a:lnTo>
                    <a:lnTo>
                      <a:pt x="2" y="7"/>
                    </a:lnTo>
                    <a:lnTo>
                      <a:pt x="0" y="9"/>
                    </a:lnTo>
                    <a:lnTo>
                      <a:pt x="2" y="16"/>
                    </a:lnTo>
                    <a:lnTo>
                      <a:pt x="5" y="25"/>
                    </a:lnTo>
                    <a:lnTo>
                      <a:pt x="11" y="36"/>
                    </a:lnTo>
                    <a:lnTo>
                      <a:pt x="18" y="46"/>
                    </a:lnTo>
                    <a:lnTo>
                      <a:pt x="38" y="72"/>
                    </a:lnTo>
                    <a:lnTo>
                      <a:pt x="61" y="101"/>
                    </a:lnTo>
                    <a:lnTo>
                      <a:pt x="73" y="115"/>
                    </a:lnTo>
                    <a:lnTo>
                      <a:pt x="85" y="125"/>
                    </a:lnTo>
                    <a:lnTo>
                      <a:pt x="95" y="134"/>
                    </a:lnTo>
                    <a:lnTo>
                      <a:pt x="105" y="139"/>
                    </a:lnTo>
                    <a:lnTo>
                      <a:pt x="113" y="143"/>
                    </a:lnTo>
                    <a:lnTo>
                      <a:pt x="119" y="144"/>
                    </a:lnTo>
                    <a:lnTo>
                      <a:pt x="121" y="145"/>
                    </a:lnTo>
                    <a:lnTo>
                      <a:pt x="124" y="144"/>
                    </a:lnTo>
                    <a:lnTo>
                      <a:pt x="125" y="144"/>
                    </a:lnTo>
                    <a:lnTo>
                      <a:pt x="125" y="143"/>
                    </a:lnTo>
                    <a:close/>
                  </a:path>
                </a:pathLst>
              </a:custGeom>
              <a:solidFill>
                <a:srgbClr val="969696"/>
              </a:solidFill>
              <a:ln w="9525">
                <a:noFill/>
                <a:round/>
                <a:headEnd/>
                <a:tailEnd/>
              </a:ln>
            </p:spPr>
            <p:txBody>
              <a:bodyPr/>
              <a:lstStyle/>
              <a:p>
                <a:endParaRPr lang="fr-FR"/>
              </a:p>
            </p:txBody>
          </p:sp>
          <p:sp>
            <p:nvSpPr>
              <p:cNvPr id="9335" name="Freeform 575"/>
              <p:cNvSpPr>
                <a:spLocks noChangeAspect="1"/>
              </p:cNvSpPr>
              <p:nvPr/>
            </p:nvSpPr>
            <p:spPr bwMode="auto">
              <a:xfrm>
                <a:off x="5740" y="3264"/>
                <a:ext cx="86" cy="117"/>
              </a:xfrm>
              <a:custGeom>
                <a:avLst/>
                <a:gdLst>
                  <a:gd name="T0" fmla="*/ 53 w 340"/>
                  <a:gd name="T1" fmla="*/ 8 h 470"/>
                  <a:gd name="T2" fmla="*/ 38 w 340"/>
                  <a:gd name="T3" fmla="*/ 26 h 470"/>
                  <a:gd name="T4" fmla="*/ 26 w 340"/>
                  <a:gd name="T5" fmla="*/ 41 h 470"/>
                  <a:gd name="T6" fmla="*/ 18 w 340"/>
                  <a:gd name="T7" fmla="*/ 51 h 470"/>
                  <a:gd name="T8" fmla="*/ 12 w 340"/>
                  <a:gd name="T9" fmla="*/ 61 h 470"/>
                  <a:gd name="T10" fmla="*/ 6 w 340"/>
                  <a:gd name="T11" fmla="*/ 72 h 470"/>
                  <a:gd name="T12" fmla="*/ 2 w 340"/>
                  <a:gd name="T13" fmla="*/ 82 h 470"/>
                  <a:gd name="T14" fmla="*/ 0 w 340"/>
                  <a:gd name="T15" fmla="*/ 89 h 470"/>
                  <a:gd name="T16" fmla="*/ 0 w 340"/>
                  <a:gd name="T17" fmla="*/ 94 h 470"/>
                  <a:gd name="T18" fmla="*/ 1 w 340"/>
                  <a:gd name="T19" fmla="*/ 96 h 470"/>
                  <a:gd name="T20" fmla="*/ 2 w 340"/>
                  <a:gd name="T21" fmla="*/ 98 h 470"/>
                  <a:gd name="T22" fmla="*/ 6 w 340"/>
                  <a:gd name="T23" fmla="*/ 100 h 470"/>
                  <a:gd name="T24" fmla="*/ 12 w 340"/>
                  <a:gd name="T25" fmla="*/ 101 h 470"/>
                  <a:gd name="T26" fmla="*/ 23 w 340"/>
                  <a:gd name="T27" fmla="*/ 102 h 470"/>
                  <a:gd name="T28" fmla="*/ 34 w 340"/>
                  <a:gd name="T29" fmla="*/ 104 h 470"/>
                  <a:gd name="T30" fmla="*/ 41 w 340"/>
                  <a:gd name="T31" fmla="*/ 106 h 470"/>
                  <a:gd name="T32" fmla="*/ 53 w 340"/>
                  <a:gd name="T33" fmla="*/ 111 h 470"/>
                  <a:gd name="T34" fmla="*/ 68 w 340"/>
                  <a:gd name="T35" fmla="*/ 117 h 470"/>
                  <a:gd name="T36" fmla="*/ 74 w 340"/>
                  <a:gd name="T37" fmla="*/ 117 h 470"/>
                  <a:gd name="T38" fmla="*/ 79 w 340"/>
                  <a:gd name="T39" fmla="*/ 115 h 470"/>
                  <a:gd name="T40" fmla="*/ 82 w 340"/>
                  <a:gd name="T41" fmla="*/ 112 h 470"/>
                  <a:gd name="T42" fmla="*/ 85 w 340"/>
                  <a:gd name="T43" fmla="*/ 108 h 470"/>
                  <a:gd name="T44" fmla="*/ 86 w 340"/>
                  <a:gd name="T45" fmla="*/ 104 h 470"/>
                  <a:gd name="T46" fmla="*/ 86 w 340"/>
                  <a:gd name="T47" fmla="*/ 100 h 470"/>
                  <a:gd name="T48" fmla="*/ 84 w 340"/>
                  <a:gd name="T49" fmla="*/ 96 h 470"/>
                  <a:gd name="T50" fmla="*/ 75 w 340"/>
                  <a:gd name="T51" fmla="*/ 87 h 470"/>
                  <a:gd name="T52" fmla="*/ 61 w 340"/>
                  <a:gd name="T53" fmla="*/ 76 h 470"/>
                  <a:gd name="T54" fmla="*/ 56 w 340"/>
                  <a:gd name="T55" fmla="*/ 71 h 470"/>
                  <a:gd name="T56" fmla="*/ 53 w 340"/>
                  <a:gd name="T57" fmla="*/ 67 h 470"/>
                  <a:gd name="T58" fmla="*/ 51 w 340"/>
                  <a:gd name="T59" fmla="*/ 63 h 470"/>
                  <a:gd name="T60" fmla="*/ 51 w 340"/>
                  <a:gd name="T61" fmla="*/ 59 h 470"/>
                  <a:gd name="T62" fmla="*/ 53 w 340"/>
                  <a:gd name="T63" fmla="*/ 54 h 470"/>
                  <a:gd name="T64" fmla="*/ 56 w 340"/>
                  <a:gd name="T65" fmla="*/ 47 h 470"/>
                  <a:gd name="T66" fmla="*/ 63 w 340"/>
                  <a:gd name="T67" fmla="*/ 35 h 470"/>
                  <a:gd name="T68" fmla="*/ 68 w 340"/>
                  <a:gd name="T69" fmla="*/ 26 h 470"/>
                  <a:gd name="T70" fmla="*/ 70 w 340"/>
                  <a:gd name="T71" fmla="*/ 19 h 470"/>
                  <a:gd name="T72" fmla="*/ 72 w 340"/>
                  <a:gd name="T73" fmla="*/ 12 h 470"/>
                  <a:gd name="T74" fmla="*/ 73 w 340"/>
                  <a:gd name="T75" fmla="*/ 7 h 470"/>
                  <a:gd name="T76" fmla="*/ 72 w 340"/>
                  <a:gd name="T77" fmla="*/ 4 h 470"/>
                  <a:gd name="T78" fmla="*/ 69 w 340"/>
                  <a:gd name="T79" fmla="*/ 1 h 470"/>
                  <a:gd name="T80" fmla="*/ 65 w 340"/>
                  <a:gd name="T81" fmla="*/ 0 h 470"/>
                  <a:gd name="T82" fmla="*/ 61 w 340"/>
                  <a:gd name="T83" fmla="*/ 0 h 4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470"/>
                  <a:gd name="T128" fmla="*/ 340 w 340"/>
                  <a:gd name="T129" fmla="*/ 470 h 4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470">
                    <a:moveTo>
                      <a:pt x="237" y="0"/>
                    </a:moveTo>
                    <a:lnTo>
                      <a:pt x="210" y="32"/>
                    </a:lnTo>
                    <a:lnTo>
                      <a:pt x="181" y="67"/>
                    </a:lnTo>
                    <a:lnTo>
                      <a:pt x="149" y="105"/>
                    </a:lnTo>
                    <a:lnTo>
                      <a:pt x="117" y="143"/>
                    </a:lnTo>
                    <a:lnTo>
                      <a:pt x="102" y="163"/>
                    </a:lnTo>
                    <a:lnTo>
                      <a:pt x="87" y="184"/>
                    </a:lnTo>
                    <a:lnTo>
                      <a:pt x="73" y="204"/>
                    </a:lnTo>
                    <a:lnTo>
                      <a:pt x="59" y="225"/>
                    </a:lnTo>
                    <a:lnTo>
                      <a:pt x="46" y="246"/>
                    </a:lnTo>
                    <a:lnTo>
                      <a:pt x="34" y="267"/>
                    </a:lnTo>
                    <a:lnTo>
                      <a:pt x="25" y="288"/>
                    </a:lnTo>
                    <a:lnTo>
                      <a:pt x="15" y="309"/>
                    </a:lnTo>
                    <a:lnTo>
                      <a:pt x="8" y="329"/>
                    </a:lnTo>
                    <a:lnTo>
                      <a:pt x="4" y="345"/>
                    </a:lnTo>
                    <a:lnTo>
                      <a:pt x="0" y="359"/>
                    </a:lnTo>
                    <a:lnTo>
                      <a:pt x="0" y="371"/>
                    </a:lnTo>
                    <a:lnTo>
                      <a:pt x="0" y="376"/>
                    </a:lnTo>
                    <a:lnTo>
                      <a:pt x="1" y="380"/>
                    </a:lnTo>
                    <a:lnTo>
                      <a:pt x="2" y="385"/>
                    </a:lnTo>
                    <a:lnTo>
                      <a:pt x="5" y="388"/>
                    </a:lnTo>
                    <a:lnTo>
                      <a:pt x="9" y="394"/>
                    </a:lnTo>
                    <a:lnTo>
                      <a:pt x="16" y="397"/>
                    </a:lnTo>
                    <a:lnTo>
                      <a:pt x="25" y="401"/>
                    </a:lnTo>
                    <a:lnTo>
                      <a:pt x="35" y="403"/>
                    </a:lnTo>
                    <a:lnTo>
                      <a:pt x="47" y="406"/>
                    </a:lnTo>
                    <a:lnTo>
                      <a:pt x="60" y="407"/>
                    </a:lnTo>
                    <a:lnTo>
                      <a:pt x="89" y="410"/>
                    </a:lnTo>
                    <a:lnTo>
                      <a:pt x="122" y="415"/>
                    </a:lnTo>
                    <a:lnTo>
                      <a:pt x="136" y="418"/>
                    </a:lnTo>
                    <a:lnTo>
                      <a:pt x="150" y="422"/>
                    </a:lnTo>
                    <a:lnTo>
                      <a:pt x="163" y="426"/>
                    </a:lnTo>
                    <a:lnTo>
                      <a:pt x="176" y="432"/>
                    </a:lnTo>
                    <a:lnTo>
                      <a:pt x="210" y="447"/>
                    </a:lnTo>
                    <a:lnTo>
                      <a:pt x="257" y="465"/>
                    </a:lnTo>
                    <a:lnTo>
                      <a:pt x="270" y="468"/>
                    </a:lnTo>
                    <a:lnTo>
                      <a:pt x="282" y="470"/>
                    </a:lnTo>
                    <a:lnTo>
                      <a:pt x="293" y="470"/>
                    </a:lnTo>
                    <a:lnTo>
                      <a:pt x="303" y="466"/>
                    </a:lnTo>
                    <a:lnTo>
                      <a:pt x="312" y="463"/>
                    </a:lnTo>
                    <a:lnTo>
                      <a:pt x="319" y="457"/>
                    </a:lnTo>
                    <a:lnTo>
                      <a:pt x="326" y="451"/>
                    </a:lnTo>
                    <a:lnTo>
                      <a:pt x="331" y="443"/>
                    </a:lnTo>
                    <a:lnTo>
                      <a:pt x="335" y="435"/>
                    </a:lnTo>
                    <a:lnTo>
                      <a:pt x="338" y="426"/>
                    </a:lnTo>
                    <a:lnTo>
                      <a:pt x="339" y="417"/>
                    </a:lnTo>
                    <a:lnTo>
                      <a:pt x="340" y="408"/>
                    </a:lnTo>
                    <a:lnTo>
                      <a:pt x="339" y="400"/>
                    </a:lnTo>
                    <a:lnTo>
                      <a:pt x="337" y="392"/>
                    </a:lnTo>
                    <a:lnTo>
                      <a:pt x="333" y="385"/>
                    </a:lnTo>
                    <a:lnTo>
                      <a:pt x="328" y="378"/>
                    </a:lnTo>
                    <a:lnTo>
                      <a:pt x="297" y="350"/>
                    </a:lnTo>
                    <a:lnTo>
                      <a:pt x="252" y="315"/>
                    </a:lnTo>
                    <a:lnTo>
                      <a:pt x="242" y="305"/>
                    </a:lnTo>
                    <a:lnTo>
                      <a:pt x="231" y="296"/>
                    </a:lnTo>
                    <a:lnTo>
                      <a:pt x="223" y="287"/>
                    </a:lnTo>
                    <a:lnTo>
                      <a:pt x="215" y="277"/>
                    </a:lnTo>
                    <a:lnTo>
                      <a:pt x="208" y="269"/>
                    </a:lnTo>
                    <a:lnTo>
                      <a:pt x="203" y="260"/>
                    </a:lnTo>
                    <a:lnTo>
                      <a:pt x="201" y="252"/>
                    </a:lnTo>
                    <a:lnTo>
                      <a:pt x="201" y="243"/>
                    </a:lnTo>
                    <a:lnTo>
                      <a:pt x="202" y="235"/>
                    </a:lnTo>
                    <a:lnTo>
                      <a:pt x="204" y="227"/>
                    </a:lnTo>
                    <a:lnTo>
                      <a:pt x="208" y="218"/>
                    </a:lnTo>
                    <a:lnTo>
                      <a:pt x="212" y="208"/>
                    </a:lnTo>
                    <a:lnTo>
                      <a:pt x="223" y="187"/>
                    </a:lnTo>
                    <a:lnTo>
                      <a:pt x="235" y="165"/>
                    </a:lnTo>
                    <a:lnTo>
                      <a:pt x="249" y="141"/>
                    </a:lnTo>
                    <a:lnTo>
                      <a:pt x="262" y="116"/>
                    </a:lnTo>
                    <a:lnTo>
                      <a:pt x="267" y="104"/>
                    </a:lnTo>
                    <a:lnTo>
                      <a:pt x="273" y="90"/>
                    </a:lnTo>
                    <a:lnTo>
                      <a:pt x="278" y="76"/>
                    </a:lnTo>
                    <a:lnTo>
                      <a:pt x="283" y="62"/>
                    </a:lnTo>
                    <a:lnTo>
                      <a:pt x="286" y="49"/>
                    </a:lnTo>
                    <a:lnTo>
                      <a:pt x="287" y="38"/>
                    </a:lnTo>
                    <a:lnTo>
                      <a:pt x="287" y="29"/>
                    </a:lnTo>
                    <a:lnTo>
                      <a:pt x="285" y="21"/>
                    </a:lnTo>
                    <a:lnTo>
                      <a:pt x="283" y="15"/>
                    </a:lnTo>
                    <a:lnTo>
                      <a:pt x="278" y="9"/>
                    </a:lnTo>
                    <a:lnTo>
                      <a:pt x="273" y="6"/>
                    </a:lnTo>
                    <a:lnTo>
                      <a:pt x="269" y="3"/>
                    </a:lnTo>
                    <a:lnTo>
                      <a:pt x="258" y="0"/>
                    </a:lnTo>
                    <a:lnTo>
                      <a:pt x="248" y="0"/>
                    </a:lnTo>
                    <a:lnTo>
                      <a:pt x="240" y="0"/>
                    </a:lnTo>
                    <a:lnTo>
                      <a:pt x="237" y="0"/>
                    </a:lnTo>
                    <a:close/>
                  </a:path>
                </a:pathLst>
              </a:custGeom>
              <a:solidFill>
                <a:srgbClr val="969696"/>
              </a:solidFill>
              <a:ln w="9525">
                <a:noFill/>
                <a:round/>
                <a:headEnd/>
                <a:tailEnd/>
              </a:ln>
            </p:spPr>
            <p:txBody>
              <a:bodyPr/>
              <a:lstStyle/>
              <a:p>
                <a:endParaRPr lang="fr-FR"/>
              </a:p>
            </p:txBody>
          </p:sp>
          <p:sp>
            <p:nvSpPr>
              <p:cNvPr id="9336" name="Freeform 576"/>
              <p:cNvSpPr>
                <a:spLocks noChangeAspect="1"/>
              </p:cNvSpPr>
              <p:nvPr/>
            </p:nvSpPr>
            <p:spPr bwMode="auto">
              <a:xfrm>
                <a:off x="5770" y="3467"/>
                <a:ext cx="42" cy="13"/>
              </a:xfrm>
              <a:custGeom>
                <a:avLst/>
                <a:gdLst>
                  <a:gd name="T0" fmla="*/ 20 w 167"/>
                  <a:gd name="T1" fmla="*/ 2 h 51"/>
                  <a:gd name="T2" fmla="*/ 14 w 167"/>
                  <a:gd name="T3" fmla="*/ 1 h 51"/>
                  <a:gd name="T4" fmla="*/ 7 w 167"/>
                  <a:gd name="T5" fmla="*/ 0 h 51"/>
                  <a:gd name="T6" fmla="*/ 4 w 167"/>
                  <a:gd name="T7" fmla="*/ 0 h 51"/>
                  <a:gd name="T8" fmla="*/ 2 w 167"/>
                  <a:gd name="T9" fmla="*/ 0 h 51"/>
                  <a:gd name="T10" fmla="*/ 1 w 167"/>
                  <a:gd name="T11" fmla="*/ 1 h 51"/>
                  <a:gd name="T12" fmla="*/ 0 w 167"/>
                  <a:gd name="T13" fmla="*/ 2 h 51"/>
                  <a:gd name="T14" fmla="*/ 0 w 167"/>
                  <a:gd name="T15" fmla="*/ 2 h 51"/>
                  <a:gd name="T16" fmla="*/ 1 w 167"/>
                  <a:gd name="T17" fmla="*/ 4 h 51"/>
                  <a:gd name="T18" fmla="*/ 2 w 167"/>
                  <a:gd name="T19" fmla="*/ 6 h 51"/>
                  <a:gd name="T20" fmla="*/ 3 w 167"/>
                  <a:gd name="T21" fmla="*/ 8 h 51"/>
                  <a:gd name="T22" fmla="*/ 4 w 167"/>
                  <a:gd name="T23" fmla="*/ 9 h 51"/>
                  <a:gd name="T24" fmla="*/ 4 w 167"/>
                  <a:gd name="T25" fmla="*/ 10 h 51"/>
                  <a:gd name="T26" fmla="*/ 5 w 167"/>
                  <a:gd name="T27" fmla="*/ 11 h 51"/>
                  <a:gd name="T28" fmla="*/ 6 w 167"/>
                  <a:gd name="T29" fmla="*/ 11 h 51"/>
                  <a:gd name="T30" fmla="*/ 7 w 167"/>
                  <a:gd name="T31" fmla="*/ 12 h 51"/>
                  <a:gd name="T32" fmla="*/ 9 w 167"/>
                  <a:gd name="T33" fmla="*/ 12 h 51"/>
                  <a:gd name="T34" fmla="*/ 10 w 167"/>
                  <a:gd name="T35" fmla="*/ 13 h 51"/>
                  <a:gd name="T36" fmla="*/ 12 w 167"/>
                  <a:gd name="T37" fmla="*/ 13 h 51"/>
                  <a:gd name="T38" fmla="*/ 16 w 167"/>
                  <a:gd name="T39" fmla="*/ 13 h 51"/>
                  <a:gd name="T40" fmla="*/ 21 w 167"/>
                  <a:gd name="T41" fmla="*/ 12 h 51"/>
                  <a:gd name="T42" fmla="*/ 27 w 167"/>
                  <a:gd name="T43" fmla="*/ 11 h 51"/>
                  <a:gd name="T44" fmla="*/ 32 w 167"/>
                  <a:gd name="T45" fmla="*/ 10 h 51"/>
                  <a:gd name="T46" fmla="*/ 36 w 167"/>
                  <a:gd name="T47" fmla="*/ 9 h 51"/>
                  <a:gd name="T48" fmla="*/ 39 w 167"/>
                  <a:gd name="T49" fmla="*/ 7 h 51"/>
                  <a:gd name="T50" fmla="*/ 41 w 167"/>
                  <a:gd name="T51" fmla="*/ 6 h 51"/>
                  <a:gd name="T52" fmla="*/ 41 w 167"/>
                  <a:gd name="T53" fmla="*/ 5 h 51"/>
                  <a:gd name="T54" fmla="*/ 42 w 167"/>
                  <a:gd name="T55" fmla="*/ 4 h 51"/>
                  <a:gd name="T56" fmla="*/ 42 w 167"/>
                  <a:gd name="T57" fmla="*/ 4 h 51"/>
                  <a:gd name="T58" fmla="*/ 42 w 167"/>
                  <a:gd name="T59" fmla="*/ 3 h 51"/>
                  <a:gd name="T60" fmla="*/ 41 w 167"/>
                  <a:gd name="T61" fmla="*/ 2 h 51"/>
                  <a:gd name="T62" fmla="*/ 40 w 167"/>
                  <a:gd name="T63" fmla="*/ 2 h 51"/>
                  <a:gd name="T64" fmla="*/ 39 w 167"/>
                  <a:gd name="T65" fmla="*/ 2 h 51"/>
                  <a:gd name="T66" fmla="*/ 35 w 167"/>
                  <a:gd name="T67" fmla="*/ 1 h 51"/>
                  <a:gd name="T68" fmla="*/ 32 w 167"/>
                  <a:gd name="T69" fmla="*/ 1 h 51"/>
                  <a:gd name="T70" fmla="*/ 29 w 167"/>
                  <a:gd name="T71" fmla="*/ 1 h 51"/>
                  <a:gd name="T72" fmla="*/ 26 w 167"/>
                  <a:gd name="T73" fmla="*/ 1 h 51"/>
                  <a:gd name="T74" fmla="*/ 21 w 167"/>
                  <a:gd name="T75" fmla="*/ 2 h 51"/>
                  <a:gd name="T76" fmla="*/ 20 w 167"/>
                  <a:gd name="T77" fmla="*/ 2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1"/>
                  <a:gd name="T119" fmla="*/ 167 w 16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1">
                    <a:moveTo>
                      <a:pt x="78" y="7"/>
                    </a:moveTo>
                    <a:lnTo>
                      <a:pt x="56" y="3"/>
                    </a:lnTo>
                    <a:lnTo>
                      <a:pt x="28" y="0"/>
                    </a:lnTo>
                    <a:lnTo>
                      <a:pt x="15" y="0"/>
                    </a:lnTo>
                    <a:lnTo>
                      <a:pt x="6" y="1"/>
                    </a:lnTo>
                    <a:lnTo>
                      <a:pt x="2" y="3"/>
                    </a:lnTo>
                    <a:lnTo>
                      <a:pt x="1" y="6"/>
                    </a:lnTo>
                    <a:lnTo>
                      <a:pt x="0" y="9"/>
                    </a:lnTo>
                    <a:lnTo>
                      <a:pt x="2" y="14"/>
                    </a:lnTo>
                    <a:lnTo>
                      <a:pt x="6" y="24"/>
                    </a:lnTo>
                    <a:lnTo>
                      <a:pt x="11" y="32"/>
                    </a:lnTo>
                    <a:lnTo>
                      <a:pt x="14" y="36"/>
                    </a:lnTo>
                    <a:lnTo>
                      <a:pt x="17" y="39"/>
                    </a:lnTo>
                    <a:lnTo>
                      <a:pt x="21" y="42"/>
                    </a:lnTo>
                    <a:lnTo>
                      <a:pt x="24" y="44"/>
                    </a:lnTo>
                    <a:lnTo>
                      <a:pt x="29" y="46"/>
                    </a:lnTo>
                    <a:lnTo>
                      <a:pt x="35" y="49"/>
                    </a:lnTo>
                    <a:lnTo>
                      <a:pt x="41" y="50"/>
                    </a:lnTo>
                    <a:lnTo>
                      <a:pt x="48" y="50"/>
                    </a:lnTo>
                    <a:lnTo>
                      <a:pt x="64" y="51"/>
                    </a:lnTo>
                    <a:lnTo>
                      <a:pt x="85" y="49"/>
                    </a:lnTo>
                    <a:lnTo>
                      <a:pt x="109" y="45"/>
                    </a:lnTo>
                    <a:lnTo>
                      <a:pt x="129" y="41"/>
                    </a:lnTo>
                    <a:lnTo>
                      <a:pt x="145" y="34"/>
                    </a:lnTo>
                    <a:lnTo>
                      <a:pt x="157" y="27"/>
                    </a:lnTo>
                    <a:lnTo>
                      <a:pt x="162" y="24"/>
                    </a:lnTo>
                    <a:lnTo>
                      <a:pt x="165" y="21"/>
                    </a:lnTo>
                    <a:lnTo>
                      <a:pt x="167" y="17"/>
                    </a:lnTo>
                    <a:lnTo>
                      <a:pt x="167" y="14"/>
                    </a:lnTo>
                    <a:lnTo>
                      <a:pt x="167" y="11"/>
                    </a:lnTo>
                    <a:lnTo>
                      <a:pt x="164" y="9"/>
                    </a:lnTo>
                    <a:lnTo>
                      <a:pt x="160" y="8"/>
                    </a:lnTo>
                    <a:lnTo>
                      <a:pt x="154" y="6"/>
                    </a:lnTo>
                    <a:lnTo>
                      <a:pt x="140" y="4"/>
                    </a:lnTo>
                    <a:lnTo>
                      <a:pt x="128" y="4"/>
                    </a:lnTo>
                    <a:lnTo>
                      <a:pt x="115" y="4"/>
                    </a:lnTo>
                    <a:lnTo>
                      <a:pt x="103" y="4"/>
                    </a:lnTo>
                    <a:lnTo>
                      <a:pt x="85" y="7"/>
                    </a:lnTo>
                    <a:lnTo>
                      <a:pt x="78" y="7"/>
                    </a:lnTo>
                    <a:close/>
                  </a:path>
                </a:pathLst>
              </a:custGeom>
              <a:solidFill>
                <a:srgbClr val="969696"/>
              </a:solidFill>
              <a:ln w="9525">
                <a:noFill/>
                <a:round/>
                <a:headEnd/>
                <a:tailEnd/>
              </a:ln>
            </p:spPr>
            <p:txBody>
              <a:bodyPr/>
              <a:lstStyle/>
              <a:p>
                <a:endParaRPr lang="fr-FR"/>
              </a:p>
            </p:txBody>
          </p:sp>
          <p:sp>
            <p:nvSpPr>
              <p:cNvPr id="9337" name="Freeform 577"/>
              <p:cNvSpPr>
                <a:spLocks noChangeAspect="1"/>
              </p:cNvSpPr>
              <p:nvPr/>
            </p:nvSpPr>
            <p:spPr bwMode="auto">
              <a:xfrm>
                <a:off x="5841" y="3328"/>
                <a:ext cx="78" cy="53"/>
              </a:xfrm>
              <a:custGeom>
                <a:avLst/>
                <a:gdLst>
                  <a:gd name="T0" fmla="*/ 0 w 310"/>
                  <a:gd name="T1" fmla="*/ 0 h 216"/>
                  <a:gd name="T2" fmla="*/ 0 w 310"/>
                  <a:gd name="T3" fmla="*/ 1 h 216"/>
                  <a:gd name="T4" fmla="*/ 0 w 310"/>
                  <a:gd name="T5" fmla="*/ 2 h 216"/>
                  <a:gd name="T6" fmla="*/ 0 w 310"/>
                  <a:gd name="T7" fmla="*/ 5 h 216"/>
                  <a:gd name="T8" fmla="*/ 0 w 310"/>
                  <a:gd name="T9" fmla="*/ 8 h 216"/>
                  <a:gd name="T10" fmla="*/ 1 w 310"/>
                  <a:gd name="T11" fmla="*/ 12 h 216"/>
                  <a:gd name="T12" fmla="*/ 2 w 310"/>
                  <a:gd name="T13" fmla="*/ 15 h 216"/>
                  <a:gd name="T14" fmla="*/ 3 w 310"/>
                  <a:gd name="T15" fmla="*/ 20 h 216"/>
                  <a:gd name="T16" fmla="*/ 4 w 310"/>
                  <a:gd name="T17" fmla="*/ 24 h 216"/>
                  <a:gd name="T18" fmla="*/ 6 w 310"/>
                  <a:gd name="T19" fmla="*/ 29 h 216"/>
                  <a:gd name="T20" fmla="*/ 8 w 310"/>
                  <a:gd name="T21" fmla="*/ 33 h 216"/>
                  <a:gd name="T22" fmla="*/ 10 w 310"/>
                  <a:gd name="T23" fmla="*/ 38 h 216"/>
                  <a:gd name="T24" fmla="*/ 13 w 310"/>
                  <a:gd name="T25" fmla="*/ 41 h 216"/>
                  <a:gd name="T26" fmla="*/ 14 w 310"/>
                  <a:gd name="T27" fmla="*/ 43 h 216"/>
                  <a:gd name="T28" fmla="*/ 16 w 310"/>
                  <a:gd name="T29" fmla="*/ 45 h 216"/>
                  <a:gd name="T30" fmla="*/ 18 w 310"/>
                  <a:gd name="T31" fmla="*/ 47 h 216"/>
                  <a:gd name="T32" fmla="*/ 19 w 310"/>
                  <a:gd name="T33" fmla="*/ 48 h 216"/>
                  <a:gd name="T34" fmla="*/ 21 w 310"/>
                  <a:gd name="T35" fmla="*/ 49 h 216"/>
                  <a:gd name="T36" fmla="*/ 23 w 310"/>
                  <a:gd name="T37" fmla="*/ 50 h 216"/>
                  <a:gd name="T38" fmla="*/ 26 w 310"/>
                  <a:gd name="T39" fmla="*/ 51 h 216"/>
                  <a:gd name="T40" fmla="*/ 28 w 310"/>
                  <a:gd name="T41" fmla="*/ 52 h 216"/>
                  <a:gd name="T42" fmla="*/ 32 w 310"/>
                  <a:gd name="T43" fmla="*/ 52 h 216"/>
                  <a:gd name="T44" fmla="*/ 37 w 310"/>
                  <a:gd name="T45" fmla="*/ 53 h 216"/>
                  <a:gd name="T46" fmla="*/ 42 w 310"/>
                  <a:gd name="T47" fmla="*/ 53 h 216"/>
                  <a:gd name="T48" fmla="*/ 46 w 310"/>
                  <a:gd name="T49" fmla="*/ 53 h 216"/>
                  <a:gd name="T50" fmla="*/ 50 w 310"/>
                  <a:gd name="T51" fmla="*/ 52 h 216"/>
                  <a:gd name="T52" fmla="*/ 54 w 310"/>
                  <a:gd name="T53" fmla="*/ 52 h 216"/>
                  <a:gd name="T54" fmla="*/ 57 w 310"/>
                  <a:gd name="T55" fmla="*/ 50 h 216"/>
                  <a:gd name="T56" fmla="*/ 61 w 310"/>
                  <a:gd name="T57" fmla="*/ 49 h 216"/>
                  <a:gd name="T58" fmla="*/ 64 w 310"/>
                  <a:gd name="T59" fmla="*/ 47 h 216"/>
                  <a:gd name="T60" fmla="*/ 67 w 310"/>
                  <a:gd name="T61" fmla="*/ 45 h 216"/>
                  <a:gd name="T62" fmla="*/ 69 w 310"/>
                  <a:gd name="T63" fmla="*/ 43 h 216"/>
                  <a:gd name="T64" fmla="*/ 71 w 310"/>
                  <a:gd name="T65" fmla="*/ 41 h 216"/>
                  <a:gd name="T66" fmla="*/ 73 w 310"/>
                  <a:gd name="T67" fmla="*/ 39 h 216"/>
                  <a:gd name="T68" fmla="*/ 74 w 310"/>
                  <a:gd name="T69" fmla="*/ 36 h 216"/>
                  <a:gd name="T70" fmla="*/ 75 w 310"/>
                  <a:gd name="T71" fmla="*/ 33 h 216"/>
                  <a:gd name="T72" fmla="*/ 76 w 310"/>
                  <a:gd name="T73" fmla="*/ 30 h 216"/>
                  <a:gd name="T74" fmla="*/ 77 w 310"/>
                  <a:gd name="T75" fmla="*/ 25 h 216"/>
                  <a:gd name="T76" fmla="*/ 78 w 310"/>
                  <a:gd name="T77" fmla="*/ 21 h 216"/>
                  <a:gd name="T78" fmla="*/ 78 w 310"/>
                  <a:gd name="T79" fmla="*/ 19 h 216"/>
                  <a:gd name="T80" fmla="*/ 78 w 310"/>
                  <a:gd name="T81" fmla="*/ 17 h 216"/>
                  <a:gd name="T82" fmla="*/ 78 w 310"/>
                  <a:gd name="T83" fmla="*/ 16 h 216"/>
                  <a:gd name="T84" fmla="*/ 77 w 310"/>
                  <a:gd name="T85" fmla="*/ 15 h 216"/>
                  <a:gd name="T86" fmla="*/ 76 w 310"/>
                  <a:gd name="T87" fmla="*/ 15 h 216"/>
                  <a:gd name="T88" fmla="*/ 75 w 310"/>
                  <a:gd name="T89" fmla="*/ 14 h 216"/>
                  <a:gd name="T90" fmla="*/ 73 w 310"/>
                  <a:gd name="T91" fmla="*/ 13 h 216"/>
                  <a:gd name="T92" fmla="*/ 70 w 310"/>
                  <a:gd name="T93" fmla="*/ 13 h 216"/>
                  <a:gd name="T94" fmla="*/ 63 w 310"/>
                  <a:gd name="T95" fmla="*/ 12 h 216"/>
                  <a:gd name="T96" fmla="*/ 53 w 310"/>
                  <a:gd name="T97" fmla="*/ 11 h 216"/>
                  <a:gd name="T98" fmla="*/ 47 w 310"/>
                  <a:gd name="T99" fmla="*/ 10 h 216"/>
                  <a:gd name="T100" fmla="*/ 41 w 310"/>
                  <a:gd name="T101" fmla="*/ 10 h 216"/>
                  <a:gd name="T102" fmla="*/ 35 w 310"/>
                  <a:gd name="T103" fmla="*/ 9 h 216"/>
                  <a:gd name="T104" fmla="*/ 31 w 310"/>
                  <a:gd name="T105" fmla="*/ 8 h 216"/>
                  <a:gd name="T106" fmla="*/ 22 w 310"/>
                  <a:gd name="T107" fmla="*/ 6 h 216"/>
                  <a:gd name="T108" fmla="*/ 15 w 310"/>
                  <a:gd name="T109" fmla="*/ 4 h 216"/>
                  <a:gd name="T110" fmla="*/ 9 w 310"/>
                  <a:gd name="T111" fmla="*/ 3 h 216"/>
                  <a:gd name="T112" fmla="*/ 5 w 310"/>
                  <a:gd name="T113" fmla="*/ 1 h 216"/>
                  <a:gd name="T114" fmla="*/ 2 w 310"/>
                  <a:gd name="T115" fmla="*/ 0 h 216"/>
                  <a:gd name="T116" fmla="*/ 0 w 310"/>
                  <a:gd name="T117" fmla="*/ 0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0"/>
                  <a:gd name="T178" fmla="*/ 0 h 216"/>
                  <a:gd name="T179" fmla="*/ 310 w 310"/>
                  <a:gd name="T180" fmla="*/ 216 h 2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0" h="216">
                    <a:moveTo>
                      <a:pt x="1" y="0"/>
                    </a:moveTo>
                    <a:lnTo>
                      <a:pt x="0" y="4"/>
                    </a:lnTo>
                    <a:lnTo>
                      <a:pt x="0" y="9"/>
                    </a:lnTo>
                    <a:lnTo>
                      <a:pt x="0" y="19"/>
                    </a:lnTo>
                    <a:lnTo>
                      <a:pt x="1" y="32"/>
                    </a:lnTo>
                    <a:lnTo>
                      <a:pt x="3" y="47"/>
                    </a:lnTo>
                    <a:lnTo>
                      <a:pt x="7" y="63"/>
                    </a:lnTo>
                    <a:lnTo>
                      <a:pt x="10" y="81"/>
                    </a:lnTo>
                    <a:lnTo>
                      <a:pt x="16" y="98"/>
                    </a:lnTo>
                    <a:lnTo>
                      <a:pt x="23" y="117"/>
                    </a:lnTo>
                    <a:lnTo>
                      <a:pt x="31" y="135"/>
                    </a:lnTo>
                    <a:lnTo>
                      <a:pt x="41" y="153"/>
                    </a:lnTo>
                    <a:lnTo>
                      <a:pt x="51" y="169"/>
                    </a:lnTo>
                    <a:lnTo>
                      <a:pt x="57" y="176"/>
                    </a:lnTo>
                    <a:lnTo>
                      <a:pt x="63" y="183"/>
                    </a:lnTo>
                    <a:lnTo>
                      <a:pt x="70" y="190"/>
                    </a:lnTo>
                    <a:lnTo>
                      <a:pt x="77" y="196"/>
                    </a:lnTo>
                    <a:lnTo>
                      <a:pt x="85" y="201"/>
                    </a:lnTo>
                    <a:lnTo>
                      <a:pt x="93" y="204"/>
                    </a:lnTo>
                    <a:lnTo>
                      <a:pt x="102" y="208"/>
                    </a:lnTo>
                    <a:lnTo>
                      <a:pt x="111" y="210"/>
                    </a:lnTo>
                    <a:lnTo>
                      <a:pt x="129" y="213"/>
                    </a:lnTo>
                    <a:lnTo>
                      <a:pt x="147" y="216"/>
                    </a:lnTo>
                    <a:lnTo>
                      <a:pt x="165" y="216"/>
                    </a:lnTo>
                    <a:lnTo>
                      <a:pt x="181" y="215"/>
                    </a:lnTo>
                    <a:lnTo>
                      <a:pt x="198" y="213"/>
                    </a:lnTo>
                    <a:lnTo>
                      <a:pt x="213" y="210"/>
                    </a:lnTo>
                    <a:lnTo>
                      <a:pt x="227" y="205"/>
                    </a:lnTo>
                    <a:lnTo>
                      <a:pt x="241" y="199"/>
                    </a:lnTo>
                    <a:lnTo>
                      <a:pt x="253" y="192"/>
                    </a:lnTo>
                    <a:lnTo>
                      <a:pt x="265" y="185"/>
                    </a:lnTo>
                    <a:lnTo>
                      <a:pt x="274" y="176"/>
                    </a:lnTo>
                    <a:lnTo>
                      <a:pt x="283" y="167"/>
                    </a:lnTo>
                    <a:lnTo>
                      <a:pt x="290" y="158"/>
                    </a:lnTo>
                    <a:lnTo>
                      <a:pt x="295" y="146"/>
                    </a:lnTo>
                    <a:lnTo>
                      <a:pt x="300" y="134"/>
                    </a:lnTo>
                    <a:lnTo>
                      <a:pt x="302" y="123"/>
                    </a:lnTo>
                    <a:lnTo>
                      <a:pt x="306" y="100"/>
                    </a:lnTo>
                    <a:lnTo>
                      <a:pt x="309" y="84"/>
                    </a:lnTo>
                    <a:lnTo>
                      <a:pt x="310" y="77"/>
                    </a:lnTo>
                    <a:lnTo>
                      <a:pt x="310" y="71"/>
                    </a:lnTo>
                    <a:lnTo>
                      <a:pt x="309" y="67"/>
                    </a:lnTo>
                    <a:lnTo>
                      <a:pt x="308" y="63"/>
                    </a:lnTo>
                    <a:lnTo>
                      <a:pt x="303" y="60"/>
                    </a:lnTo>
                    <a:lnTo>
                      <a:pt x="299" y="57"/>
                    </a:lnTo>
                    <a:lnTo>
                      <a:pt x="290" y="55"/>
                    </a:lnTo>
                    <a:lnTo>
                      <a:pt x="280" y="53"/>
                    </a:lnTo>
                    <a:lnTo>
                      <a:pt x="251" y="49"/>
                    </a:lnTo>
                    <a:lnTo>
                      <a:pt x="210" y="44"/>
                    </a:lnTo>
                    <a:lnTo>
                      <a:pt x="185" y="42"/>
                    </a:lnTo>
                    <a:lnTo>
                      <a:pt x="163" y="40"/>
                    </a:lnTo>
                    <a:lnTo>
                      <a:pt x="141" y="36"/>
                    </a:lnTo>
                    <a:lnTo>
                      <a:pt x="123" y="33"/>
                    </a:lnTo>
                    <a:lnTo>
                      <a:pt x="88" y="26"/>
                    </a:lnTo>
                    <a:lnTo>
                      <a:pt x="58" y="18"/>
                    </a:lnTo>
                    <a:lnTo>
                      <a:pt x="36" y="11"/>
                    </a:lnTo>
                    <a:lnTo>
                      <a:pt x="18" y="5"/>
                    </a:lnTo>
                    <a:lnTo>
                      <a:pt x="7" y="1"/>
                    </a:lnTo>
                    <a:lnTo>
                      <a:pt x="1" y="0"/>
                    </a:lnTo>
                    <a:close/>
                  </a:path>
                </a:pathLst>
              </a:custGeom>
              <a:solidFill>
                <a:srgbClr val="969696"/>
              </a:solidFill>
              <a:ln w="9525">
                <a:noFill/>
                <a:round/>
                <a:headEnd/>
                <a:tailEnd/>
              </a:ln>
            </p:spPr>
            <p:txBody>
              <a:bodyPr/>
              <a:lstStyle/>
              <a:p>
                <a:endParaRPr lang="fr-FR"/>
              </a:p>
            </p:txBody>
          </p:sp>
          <p:sp>
            <p:nvSpPr>
              <p:cNvPr id="9338" name="Freeform 578"/>
              <p:cNvSpPr>
                <a:spLocks noChangeAspect="1"/>
              </p:cNvSpPr>
              <p:nvPr/>
            </p:nvSpPr>
            <p:spPr bwMode="auto">
              <a:xfrm>
                <a:off x="5754" y="3336"/>
                <a:ext cx="11" cy="19"/>
              </a:xfrm>
              <a:custGeom>
                <a:avLst/>
                <a:gdLst>
                  <a:gd name="T0" fmla="*/ 10 w 46"/>
                  <a:gd name="T1" fmla="*/ 0 h 77"/>
                  <a:gd name="T2" fmla="*/ 10 w 46"/>
                  <a:gd name="T3" fmla="*/ 0 h 77"/>
                  <a:gd name="T4" fmla="*/ 8 w 46"/>
                  <a:gd name="T5" fmla="*/ 2 h 77"/>
                  <a:gd name="T6" fmla="*/ 5 w 46"/>
                  <a:gd name="T7" fmla="*/ 5 h 77"/>
                  <a:gd name="T8" fmla="*/ 3 w 46"/>
                  <a:gd name="T9" fmla="*/ 9 h 77"/>
                  <a:gd name="T10" fmla="*/ 2 w 46"/>
                  <a:gd name="T11" fmla="*/ 10 h 77"/>
                  <a:gd name="T12" fmla="*/ 1 w 46"/>
                  <a:gd name="T13" fmla="*/ 12 h 77"/>
                  <a:gd name="T14" fmla="*/ 0 w 46"/>
                  <a:gd name="T15" fmla="*/ 14 h 77"/>
                  <a:gd name="T16" fmla="*/ 0 w 46"/>
                  <a:gd name="T17" fmla="*/ 16 h 77"/>
                  <a:gd name="T18" fmla="*/ 0 w 46"/>
                  <a:gd name="T19" fmla="*/ 17 h 77"/>
                  <a:gd name="T20" fmla="*/ 0 w 46"/>
                  <a:gd name="T21" fmla="*/ 18 h 77"/>
                  <a:gd name="T22" fmla="*/ 1 w 46"/>
                  <a:gd name="T23" fmla="*/ 19 h 77"/>
                  <a:gd name="T24" fmla="*/ 2 w 46"/>
                  <a:gd name="T25" fmla="*/ 19 h 77"/>
                  <a:gd name="T26" fmla="*/ 3 w 46"/>
                  <a:gd name="T27" fmla="*/ 19 h 77"/>
                  <a:gd name="T28" fmla="*/ 3 w 46"/>
                  <a:gd name="T29" fmla="*/ 19 h 77"/>
                  <a:gd name="T30" fmla="*/ 5 w 46"/>
                  <a:gd name="T31" fmla="*/ 19 h 77"/>
                  <a:gd name="T32" fmla="*/ 7 w 46"/>
                  <a:gd name="T33" fmla="*/ 19 h 77"/>
                  <a:gd name="T34" fmla="*/ 8 w 46"/>
                  <a:gd name="T35" fmla="*/ 18 h 77"/>
                  <a:gd name="T36" fmla="*/ 9 w 46"/>
                  <a:gd name="T37" fmla="*/ 17 h 77"/>
                  <a:gd name="T38" fmla="*/ 10 w 46"/>
                  <a:gd name="T39" fmla="*/ 15 h 77"/>
                  <a:gd name="T40" fmla="*/ 10 w 46"/>
                  <a:gd name="T41" fmla="*/ 14 h 77"/>
                  <a:gd name="T42" fmla="*/ 11 w 46"/>
                  <a:gd name="T43" fmla="*/ 12 h 77"/>
                  <a:gd name="T44" fmla="*/ 11 w 46"/>
                  <a:gd name="T45" fmla="*/ 10 h 77"/>
                  <a:gd name="T46" fmla="*/ 11 w 46"/>
                  <a:gd name="T47" fmla="*/ 3 h 77"/>
                  <a:gd name="T48" fmla="*/ 10 w 46"/>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77"/>
                  <a:gd name="T77" fmla="*/ 46 w 46"/>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77">
                    <a:moveTo>
                      <a:pt x="43" y="0"/>
                    </a:moveTo>
                    <a:lnTo>
                      <a:pt x="41" y="1"/>
                    </a:lnTo>
                    <a:lnTo>
                      <a:pt x="33" y="9"/>
                    </a:lnTo>
                    <a:lnTo>
                      <a:pt x="22" y="21"/>
                    </a:lnTo>
                    <a:lnTo>
                      <a:pt x="13" y="35"/>
                    </a:lnTo>
                    <a:lnTo>
                      <a:pt x="8" y="42"/>
                    </a:lnTo>
                    <a:lnTo>
                      <a:pt x="3" y="50"/>
                    </a:lnTo>
                    <a:lnTo>
                      <a:pt x="1" y="56"/>
                    </a:lnTo>
                    <a:lnTo>
                      <a:pt x="0" y="63"/>
                    </a:lnTo>
                    <a:lnTo>
                      <a:pt x="0" y="68"/>
                    </a:lnTo>
                    <a:lnTo>
                      <a:pt x="2" y="72"/>
                    </a:lnTo>
                    <a:lnTo>
                      <a:pt x="5" y="75"/>
                    </a:lnTo>
                    <a:lnTo>
                      <a:pt x="7" y="76"/>
                    </a:lnTo>
                    <a:lnTo>
                      <a:pt x="11" y="77"/>
                    </a:lnTo>
                    <a:lnTo>
                      <a:pt x="14" y="77"/>
                    </a:lnTo>
                    <a:lnTo>
                      <a:pt x="22" y="77"/>
                    </a:lnTo>
                    <a:lnTo>
                      <a:pt x="28" y="76"/>
                    </a:lnTo>
                    <a:lnTo>
                      <a:pt x="34" y="72"/>
                    </a:lnTo>
                    <a:lnTo>
                      <a:pt x="37" y="68"/>
                    </a:lnTo>
                    <a:lnTo>
                      <a:pt x="41" y="62"/>
                    </a:lnTo>
                    <a:lnTo>
                      <a:pt x="43" y="56"/>
                    </a:lnTo>
                    <a:lnTo>
                      <a:pt x="45" y="49"/>
                    </a:lnTo>
                    <a:lnTo>
                      <a:pt x="46" y="42"/>
                    </a:lnTo>
                    <a:lnTo>
                      <a:pt x="46" y="14"/>
                    </a:lnTo>
                    <a:lnTo>
                      <a:pt x="43" y="0"/>
                    </a:lnTo>
                    <a:close/>
                  </a:path>
                </a:pathLst>
              </a:custGeom>
              <a:solidFill>
                <a:srgbClr val="969696"/>
              </a:solidFill>
              <a:ln w="9525">
                <a:noFill/>
                <a:round/>
                <a:headEnd/>
                <a:tailEnd/>
              </a:ln>
            </p:spPr>
            <p:txBody>
              <a:bodyPr/>
              <a:lstStyle/>
              <a:p>
                <a:endParaRPr lang="fr-FR"/>
              </a:p>
            </p:txBody>
          </p:sp>
          <p:sp>
            <p:nvSpPr>
              <p:cNvPr id="9339" name="Freeform 579"/>
              <p:cNvSpPr>
                <a:spLocks noChangeAspect="1"/>
              </p:cNvSpPr>
              <p:nvPr/>
            </p:nvSpPr>
            <p:spPr bwMode="auto">
              <a:xfrm>
                <a:off x="5798" y="3353"/>
                <a:ext cx="15" cy="14"/>
              </a:xfrm>
              <a:custGeom>
                <a:avLst/>
                <a:gdLst>
                  <a:gd name="T0" fmla="*/ 0 w 60"/>
                  <a:gd name="T1" fmla="*/ 7 h 56"/>
                  <a:gd name="T2" fmla="*/ 1 w 60"/>
                  <a:gd name="T3" fmla="*/ 8 h 56"/>
                  <a:gd name="T4" fmla="*/ 3 w 60"/>
                  <a:gd name="T5" fmla="*/ 11 h 56"/>
                  <a:gd name="T6" fmla="*/ 5 w 60"/>
                  <a:gd name="T7" fmla="*/ 13 h 56"/>
                  <a:gd name="T8" fmla="*/ 7 w 60"/>
                  <a:gd name="T9" fmla="*/ 14 h 56"/>
                  <a:gd name="T10" fmla="*/ 8 w 60"/>
                  <a:gd name="T11" fmla="*/ 14 h 56"/>
                  <a:gd name="T12" fmla="*/ 9 w 60"/>
                  <a:gd name="T13" fmla="*/ 14 h 56"/>
                  <a:gd name="T14" fmla="*/ 10 w 60"/>
                  <a:gd name="T15" fmla="*/ 14 h 56"/>
                  <a:gd name="T16" fmla="*/ 11 w 60"/>
                  <a:gd name="T17" fmla="*/ 13 h 56"/>
                  <a:gd name="T18" fmla="*/ 13 w 60"/>
                  <a:gd name="T19" fmla="*/ 11 h 56"/>
                  <a:gd name="T20" fmla="*/ 14 w 60"/>
                  <a:gd name="T21" fmla="*/ 9 h 56"/>
                  <a:gd name="T22" fmla="*/ 15 w 60"/>
                  <a:gd name="T23" fmla="*/ 7 h 56"/>
                  <a:gd name="T24" fmla="*/ 15 w 60"/>
                  <a:gd name="T25" fmla="*/ 6 h 56"/>
                  <a:gd name="T26" fmla="*/ 15 w 60"/>
                  <a:gd name="T27" fmla="*/ 4 h 56"/>
                  <a:gd name="T28" fmla="*/ 14 w 60"/>
                  <a:gd name="T29" fmla="*/ 3 h 56"/>
                  <a:gd name="T30" fmla="*/ 13 w 60"/>
                  <a:gd name="T31" fmla="*/ 2 h 56"/>
                  <a:gd name="T32" fmla="*/ 11 w 60"/>
                  <a:gd name="T33" fmla="*/ 1 h 56"/>
                  <a:gd name="T34" fmla="*/ 10 w 60"/>
                  <a:gd name="T35" fmla="*/ 0 h 56"/>
                  <a:gd name="T36" fmla="*/ 9 w 60"/>
                  <a:gd name="T37" fmla="*/ 0 h 56"/>
                  <a:gd name="T38" fmla="*/ 8 w 60"/>
                  <a:gd name="T39" fmla="*/ 0 h 56"/>
                  <a:gd name="T40" fmla="*/ 7 w 60"/>
                  <a:gd name="T41" fmla="*/ 1 h 56"/>
                  <a:gd name="T42" fmla="*/ 6 w 60"/>
                  <a:gd name="T43" fmla="*/ 2 h 56"/>
                  <a:gd name="T44" fmla="*/ 4 w 60"/>
                  <a:gd name="T45" fmla="*/ 3 h 56"/>
                  <a:gd name="T46" fmla="*/ 1 w 60"/>
                  <a:gd name="T47" fmla="*/ 5 h 56"/>
                  <a:gd name="T48" fmla="*/ 0 w 60"/>
                  <a:gd name="T49" fmla="*/ 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6"/>
                  <a:gd name="T77" fmla="*/ 60 w 60"/>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6">
                    <a:moveTo>
                      <a:pt x="0" y="26"/>
                    </a:moveTo>
                    <a:lnTo>
                      <a:pt x="3" y="33"/>
                    </a:lnTo>
                    <a:lnTo>
                      <a:pt x="13" y="45"/>
                    </a:lnTo>
                    <a:lnTo>
                      <a:pt x="20" y="51"/>
                    </a:lnTo>
                    <a:lnTo>
                      <a:pt x="27" y="55"/>
                    </a:lnTo>
                    <a:lnTo>
                      <a:pt x="30" y="56"/>
                    </a:lnTo>
                    <a:lnTo>
                      <a:pt x="35" y="56"/>
                    </a:lnTo>
                    <a:lnTo>
                      <a:pt x="39" y="55"/>
                    </a:lnTo>
                    <a:lnTo>
                      <a:pt x="43" y="51"/>
                    </a:lnTo>
                    <a:lnTo>
                      <a:pt x="50" y="44"/>
                    </a:lnTo>
                    <a:lnTo>
                      <a:pt x="56" y="37"/>
                    </a:lnTo>
                    <a:lnTo>
                      <a:pt x="59" y="30"/>
                    </a:lnTo>
                    <a:lnTo>
                      <a:pt x="60" y="23"/>
                    </a:lnTo>
                    <a:lnTo>
                      <a:pt x="59" y="17"/>
                    </a:lnTo>
                    <a:lnTo>
                      <a:pt x="56" y="12"/>
                    </a:lnTo>
                    <a:lnTo>
                      <a:pt x="52" y="6"/>
                    </a:lnTo>
                    <a:lnTo>
                      <a:pt x="44" y="2"/>
                    </a:lnTo>
                    <a:lnTo>
                      <a:pt x="41" y="1"/>
                    </a:lnTo>
                    <a:lnTo>
                      <a:pt x="37" y="0"/>
                    </a:lnTo>
                    <a:lnTo>
                      <a:pt x="33" y="1"/>
                    </a:lnTo>
                    <a:lnTo>
                      <a:pt x="29" y="2"/>
                    </a:lnTo>
                    <a:lnTo>
                      <a:pt x="22" y="6"/>
                    </a:lnTo>
                    <a:lnTo>
                      <a:pt x="15" y="10"/>
                    </a:lnTo>
                    <a:lnTo>
                      <a:pt x="5" y="21"/>
                    </a:lnTo>
                    <a:lnTo>
                      <a:pt x="0" y="26"/>
                    </a:lnTo>
                    <a:close/>
                  </a:path>
                </a:pathLst>
              </a:custGeom>
              <a:solidFill>
                <a:srgbClr val="969696"/>
              </a:solidFill>
              <a:ln w="9525">
                <a:noFill/>
                <a:round/>
                <a:headEnd/>
                <a:tailEnd/>
              </a:ln>
            </p:spPr>
            <p:txBody>
              <a:bodyPr/>
              <a:lstStyle/>
              <a:p>
                <a:endParaRPr lang="fr-FR"/>
              </a:p>
            </p:txBody>
          </p:sp>
          <p:sp>
            <p:nvSpPr>
              <p:cNvPr id="9340" name="Freeform 580"/>
              <p:cNvSpPr>
                <a:spLocks noChangeAspect="1"/>
              </p:cNvSpPr>
              <p:nvPr/>
            </p:nvSpPr>
            <p:spPr bwMode="auto">
              <a:xfrm>
                <a:off x="5787" y="3060"/>
                <a:ext cx="418" cy="357"/>
              </a:xfrm>
              <a:custGeom>
                <a:avLst/>
                <a:gdLst>
                  <a:gd name="T0" fmla="*/ 0 w 1672"/>
                  <a:gd name="T1" fmla="*/ 95 h 1429"/>
                  <a:gd name="T2" fmla="*/ 3 w 1672"/>
                  <a:gd name="T3" fmla="*/ 98 h 1429"/>
                  <a:gd name="T4" fmla="*/ 13 w 1672"/>
                  <a:gd name="T5" fmla="*/ 98 h 1429"/>
                  <a:gd name="T6" fmla="*/ 32 w 1672"/>
                  <a:gd name="T7" fmla="*/ 100 h 1429"/>
                  <a:gd name="T8" fmla="*/ 51 w 1672"/>
                  <a:gd name="T9" fmla="*/ 106 h 1429"/>
                  <a:gd name="T10" fmla="*/ 73 w 1672"/>
                  <a:gd name="T11" fmla="*/ 114 h 1429"/>
                  <a:gd name="T12" fmla="*/ 96 w 1672"/>
                  <a:gd name="T13" fmla="*/ 124 h 1429"/>
                  <a:gd name="T14" fmla="*/ 121 w 1672"/>
                  <a:gd name="T15" fmla="*/ 137 h 1429"/>
                  <a:gd name="T16" fmla="*/ 148 w 1672"/>
                  <a:gd name="T17" fmla="*/ 152 h 1429"/>
                  <a:gd name="T18" fmla="*/ 175 w 1672"/>
                  <a:gd name="T19" fmla="*/ 171 h 1429"/>
                  <a:gd name="T20" fmla="*/ 222 w 1672"/>
                  <a:gd name="T21" fmla="*/ 212 h 1429"/>
                  <a:gd name="T22" fmla="*/ 274 w 1672"/>
                  <a:gd name="T23" fmla="*/ 258 h 1429"/>
                  <a:gd name="T24" fmla="*/ 288 w 1672"/>
                  <a:gd name="T25" fmla="*/ 270 h 1429"/>
                  <a:gd name="T26" fmla="*/ 293 w 1672"/>
                  <a:gd name="T27" fmla="*/ 264 h 1429"/>
                  <a:gd name="T28" fmla="*/ 303 w 1672"/>
                  <a:gd name="T29" fmla="*/ 256 h 1429"/>
                  <a:gd name="T30" fmla="*/ 315 w 1672"/>
                  <a:gd name="T31" fmla="*/ 249 h 1429"/>
                  <a:gd name="T32" fmla="*/ 322 w 1672"/>
                  <a:gd name="T33" fmla="*/ 248 h 1429"/>
                  <a:gd name="T34" fmla="*/ 329 w 1672"/>
                  <a:gd name="T35" fmla="*/ 248 h 1429"/>
                  <a:gd name="T36" fmla="*/ 336 w 1672"/>
                  <a:gd name="T37" fmla="*/ 251 h 1429"/>
                  <a:gd name="T38" fmla="*/ 342 w 1672"/>
                  <a:gd name="T39" fmla="*/ 257 h 1429"/>
                  <a:gd name="T40" fmla="*/ 348 w 1672"/>
                  <a:gd name="T41" fmla="*/ 265 h 1429"/>
                  <a:gd name="T42" fmla="*/ 355 w 1672"/>
                  <a:gd name="T43" fmla="*/ 281 h 1429"/>
                  <a:gd name="T44" fmla="*/ 359 w 1672"/>
                  <a:gd name="T45" fmla="*/ 301 h 1429"/>
                  <a:gd name="T46" fmla="*/ 360 w 1672"/>
                  <a:gd name="T47" fmla="*/ 319 h 1429"/>
                  <a:gd name="T48" fmla="*/ 360 w 1672"/>
                  <a:gd name="T49" fmla="*/ 335 h 1429"/>
                  <a:gd name="T50" fmla="*/ 370 w 1672"/>
                  <a:gd name="T51" fmla="*/ 353 h 1429"/>
                  <a:gd name="T52" fmla="*/ 402 w 1672"/>
                  <a:gd name="T53" fmla="*/ 327 h 1429"/>
                  <a:gd name="T54" fmla="*/ 410 w 1672"/>
                  <a:gd name="T55" fmla="*/ 316 h 1429"/>
                  <a:gd name="T56" fmla="*/ 417 w 1672"/>
                  <a:gd name="T57" fmla="*/ 299 h 1429"/>
                  <a:gd name="T58" fmla="*/ 418 w 1672"/>
                  <a:gd name="T59" fmla="*/ 292 h 1429"/>
                  <a:gd name="T60" fmla="*/ 415 w 1672"/>
                  <a:gd name="T61" fmla="*/ 284 h 1429"/>
                  <a:gd name="T62" fmla="*/ 402 w 1672"/>
                  <a:gd name="T63" fmla="*/ 264 h 1429"/>
                  <a:gd name="T64" fmla="*/ 379 w 1672"/>
                  <a:gd name="T65" fmla="*/ 235 h 1429"/>
                  <a:gd name="T66" fmla="*/ 347 w 1672"/>
                  <a:gd name="T67" fmla="*/ 200 h 1429"/>
                  <a:gd name="T68" fmla="*/ 309 w 1672"/>
                  <a:gd name="T69" fmla="*/ 161 h 1429"/>
                  <a:gd name="T70" fmla="*/ 264 w 1672"/>
                  <a:gd name="T71" fmla="*/ 123 h 1429"/>
                  <a:gd name="T72" fmla="*/ 223 w 1672"/>
                  <a:gd name="T73" fmla="*/ 90 h 1429"/>
                  <a:gd name="T74" fmla="*/ 160 w 1672"/>
                  <a:gd name="T75" fmla="*/ 44 h 1429"/>
                  <a:gd name="T76" fmla="*/ 125 w 1672"/>
                  <a:gd name="T77" fmla="*/ 18 h 1429"/>
                  <a:gd name="T78" fmla="*/ 112 w 1672"/>
                  <a:gd name="T79" fmla="*/ 6 h 1429"/>
                  <a:gd name="T80" fmla="*/ 106 w 1672"/>
                  <a:gd name="T81" fmla="*/ 1 h 1429"/>
                  <a:gd name="T82" fmla="*/ 97 w 1672"/>
                  <a:gd name="T83" fmla="*/ 0 h 1429"/>
                  <a:gd name="T84" fmla="*/ 84 w 1672"/>
                  <a:gd name="T85" fmla="*/ 5 h 1429"/>
                  <a:gd name="T86" fmla="*/ 67 w 1672"/>
                  <a:gd name="T87" fmla="*/ 14 h 1429"/>
                  <a:gd name="T88" fmla="*/ 54 w 1672"/>
                  <a:gd name="T89" fmla="*/ 25 h 1429"/>
                  <a:gd name="T90" fmla="*/ 41 w 1672"/>
                  <a:gd name="T91" fmla="*/ 38 h 1429"/>
                  <a:gd name="T92" fmla="*/ 22 w 1672"/>
                  <a:gd name="T93" fmla="*/ 61 h 1429"/>
                  <a:gd name="T94" fmla="*/ 10 w 1672"/>
                  <a:gd name="T95" fmla="*/ 77 h 1429"/>
                  <a:gd name="T96" fmla="*/ 4 w 1672"/>
                  <a:gd name="T97" fmla="*/ 84 h 1429"/>
                  <a:gd name="T98" fmla="*/ 1 w 1672"/>
                  <a:gd name="T99" fmla="*/ 91 h 14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2"/>
                  <a:gd name="T151" fmla="*/ 0 h 1429"/>
                  <a:gd name="T152" fmla="*/ 1672 w 1672"/>
                  <a:gd name="T153" fmla="*/ 1429 h 14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2" h="1429">
                    <a:moveTo>
                      <a:pt x="0" y="374"/>
                    </a:moveTo>
                    <a:lnTo>
                      <a:pt x="1" y="375"/>
                    </a:lnTo>
                    <a:lnTo>
                      <a:pt x="1" y="380"/>
                    </a:lnTo>
                    <a:lnTo>
                      <a:pt x="2" y="386"/>
                    </a:lnTo>
                    <a:lnTo>
                      <a:pt x="5" y="389"/>
                    </a:lnTo>
                    <a:lnTo>
                      <a:pt x="10" y="391"/>
                    </a:lnTo>
                    <a:lnTo>
                      <a:pt x="16" y="393"/>
                    </a:lnTo>
                    <a:lnTo>
                      <a:pt x="22" y="393"/>
                    </a:lnTo>
                    <a:lnTo>
                      <a:pt x="50" y="391"/>
                    </a:lnTo>
                    <a:lnTo>
                      <a:pt x="76" y="393"/>
                    </a:lnTo>
                    <a:lnTo>
                      <a:pt x="102" y="396"/>
                    </a:lnTo>
                    <a:lnTo>
                      <a:pt x="127" y="402"/>
                    </a:lnTo>
                    <a:lnTo>
                      <a:pt x="153" y="409"/>
                    </a:lnTo>
                    <a:lnTo>
                      <a:pt x="179" y="416"/>
                    </a:lnTo>
                    <a:lnTo>
                      <a:pt x="205" y="425"/>
                    </a:lnTo>
                    <a:lnTo>
                      <a:pt x="232" y="435"/>
                    </a:lnTo>
                    <a:lnTo>
                      <a:pt x="261" y="445"/>
                    </a:lnTo>
                    <a:lnTo>
                      <a:pt x="290" y="456"/>
                    </a:lnTo>
                    <a:lnTo>
                      <a:pt x="321" y="468"/>
                    </a:lnTo>
                    <a:lnTo>
                      <a:pt x="353" y="481"/>
                    </a:lnTo>
                    <a:lnTo>
                      <a:pt x="384" y="496"/>
                    </a:lnTo>
                    <a:lnTo>
                      <a:pt x="418" y="512"/>
                    </a:lnTo>
                    <a:lnTo>
                      <a:pt x="451" y="529"/>
                    </a:lnTo>
                    <a:lnTo>
                      <a:pt x="486" y="547"/>
                    </a:lnTo>
                    <a:lnTo>
                      <a:pt x="520" y="566"/>
                    </a:lnTo>
                    <a:lnTo>
                      <a:pt x="556" y="587"/>
                    </a:lnTo>
                    <a:lnTo>
                      <a:pt x="591" y="610"/>
                    </a:lnTo>
                    <a:lnTo>
                      <a:pt x="627" y="634"/>
                    </a:lnTo>
                    <a:lnTo>
                      <a:pt x="662" y="658"/>
                    </a:lnTo>
                    <a:lnTo>
                      <a:pt x="699" y="685"/>
                    </a:lnTo>
                    <a:lnTo>
                      <a:pt x="734" y="714"/>
                    </a:lnTo>
                    <a:lnTo>
                      <a:pt x="769" y="744"/>
                    </a:lnTo>
                    <a:lnTo>
                      <a:pt x="890" y="850"/>
                    </a:lnTo>
                    <a:lnTo>
                      <a:pt x="983" y="930"/>
                    </a:lnTo>
                    <a:lnTo>
                      <a:pt x="1051" y="990"/>
                    </a:lnTo>
                    <a:lnTo>
                      <a:pt x="1096" y="1032"/>
                    </a:lnTo>
                    <a:lnTo>
                      <a:pt x="1127" y="1057"/>
                    </a:lnTo>
                    <a:lnTo>
                      <a:pt x="1143" y="1072"/>
                    </a:lnTo>
                    <a:lnTo>
                      <a:pt x="1150" y="1079"/>
                    </a:lnTo>
                    <a:lnTo>
                      <a:pt x="1151" y="1081"/>
                    </a:lnTo>
                    <a:lnTo>
                      <a:pt x="1157" y="1074"/>
                    </a:lnTo>
                    <a:lnTo>
                      <a:pt x="1173" y="1057"/>
                    </a:lnTo>
                    <a:lnTo>
                      <a:pt x="1183" y="1047"/>
                    </a:lnTo>
                    <a:lnTo>
                      <a:pt x="1196" y="1035"/>
                    </a:lnTo>
                    <a:lnTo>
                      <a:pt x="1210" y="1025"/>
                    </a:lnTo>
                    <a:lnTo>
                      <a:pt x="1225" y="1013"/>
                    </a:lnTo>
                    <a:lnTo>
                      <a:pt x="1242" y="1005"/>
                    </a:lnTo>
                    <a:lnTo>
                      <a:pt x="1259" y="997"/>
                    </a:lnTo>
                    <a:lnTo>
                      <a:pt x="1269" y="994"/>
                    </a:lnTo>
                    <a:lnTo>
                      <a:pt x="1277" y="992"/>
                    </a:lnTo>
                    <a:lnTo>
                      <a:pt x="1286" y="991"/>
                    </a:lnTo>
                    <a:lnTo>
                      <a:pt x="1296" y="991"/>
                    </a:lnTo>
                    <a:lnTo>
                      <a:pt x="1305" y="991"/>
                    </a:lnTo>
                    <a:lnTo>
                      <a:pt x="1315" y="992"/>
                    </a:lnTo>
                    <a:lnTo>
                      <a:pt x="1324" y="995"/>
                    </a:lnTo>
                    <a:lnTo>
                      <a:pt x="1332" y="999"/>
                    </a:lnTo>
                    <a:lnTo>
                      <a:pt x="1342" y="1004"/>
                    </a:lnTo>
                    <a:lnTo>
                      <a:pt x="1351" y="1011"/>
                    </a:lnTo>
                    <a:lnTo>
                      <a:pt x="1360" y="1019"/>
                    </a:lnTo>
                    <a:lnTo>
                      <a:pt x="1369" y="1028"/>
                    </a:lnTo>
                    <a:lnTo>
                      <a:pt x="1377" y="1039"/>
                    </a:lnTo>
                    <a:lnTo>
                      <a:pt x="1385" y="1049"/>
                    </a:lnTo>
                    <a:lnTo>
                      <a:pt x="1391" y="1061"/>
                    </a:lnTo>
                    <a:lnTo>
                      <a:pt x="1398" y="1072"/>
                    </a:lnTo>
                    <a:lnTo>
                      <a:pt x="1408" y="1098"/>
                    </a:lnTo>
                    <a:lnTo>
                      <a:pt x="1418" y="1124"/>
                    </a:lnTo>
                    <a:lnTo>
                      <a:pt x="1425" y="1151"/>
                    </a:lnTo>
                    <a:lnTo>
                      <a:pt x="1431" y="1177"/>
                    </a:lnTo>
                    <a:lnTo>
                      <a:pt x="1434" y="1204"/>
                    </a:lnTo>
                    <a:lnTo>
                      <a:pt x="1438" y="1230"/>
                    </a:lnTo>
                    <a:lnTo>
                      <a:pt x="1439" y="1254"/>
                    </a:lnTo>
                    <a:lnTo>
                      <a:pt x="1440" y="1276"/>
                    </a:lnTo>
                    <a:lnTo>
                      <a:pt x="1440" y="1297"/>
                    </a:lnTo>
                    <a:lnTo>
                      <a:pt x="1439" y="1315"/>
                    </a:lnTo>
                    <a:lnTo>
                      <a:pt x="1438" y="1341"/>
                    </a:lnTo>
                    <a:lnTo>
                      <a:pt x="1438" y="1350"/>
                    </a:lnTo>
                    <a:lnTo>
                      <a:pt x="1456" y="1429"/>
                    </a:lnTo>
                    <a:lnTo>
                      <a:pt x="1478" y="1413"/>
                    </a:lnTo>
                    <a:lnTo>
                      <a:pt x="1525" y="1373"/>
                    </a:lnTo>
                    <a:lnTo>
                      <a:pt x="1576" y="1332"/>
                    </a:lnTo>
                    <a:lnTo>
                      <a:pt x="1608" y="1307"/>
                    </a:lnTo>
                    <a:lnTo>
                      <a:pt x="1616" y="1297"/>
                    </a:lnTo>
                    <a:lnTo>
                      <a:pt x="1627" y="1282"/>
                    </a:lnTo>
                    <a:lnTo>
                      <a:pt x="1638" y="1264"/>
                    </a:lnTo>
                    <a:lnTo>
                      <a:pt x="1650" y="1243"/>
                    </a:lnTo>
                    <a:lnTo>
                      <a:pt x="1659" y="1221"/>
                    </a:lnTo>
                    <a:lnTo>
                      <a:pt x="1668" y="1198"/>
                    </a:lnTo>
                    <a:lnTo>
                      <a:pt x="1670" y="1188"/>
                    </a:lnTo>
                    <a:lnTo>
                      <a:pt x="1672" y="1179"/>
                    </a:lnTo>
                    <a:lnTo>
                      <a:pt x="1672" y="1170"/>
                    </a:lnTo>
                    <a:lnTo>
                      <a:pt x="1672" y="1163"/>
                    </a:lnTo>
                    <a:lnTo>
                      <a:pt x="1669" y="1153"/>
                    </a:lnTo>
                    <a:lnTo>
                      <a:pt x="1659" y="1138"/>
                    </a:lnTo>
                    <a:lnTo>
                      <a:pt x="1647" y="1116"/>
                    </a:lnTo>
                    <a:lnTo>
                      <a:pt x="1629" y="1090"/>
                    </a:lnTo>
                    <a:lnTo>
                      <a:pt x="1607" y="1058"/>
                    </a:lnTo>
                    <a:lnTo>
                      <a:pt x="1580" y="1023"/>
                    </a:lnTo>
                    <a:lnTo>
                      <a:pt x="1549" y="984"/>
                    </a:lnTo>
                    <a:lnTo>
                      <a:pt x="1514" y="942"/>
                    </a:lnTo>
                    <a:lnTo>
                      <a:pt x="1476" y="896"/>
                    </a:lnTo>
                    <a:lnTo>
                      <a:pt x="1434" y="849"/>
                    </a:lnTo>
                    <a:lnTo>
                      <a:pt x="1388" y="800"/>
                    </a:lnTo>
                    <a:lnTo>
                      <a:pt x="1340" y="749"/>
                    </a:lnTo>
                    <a:lnTo>
                      <a:pt x="1289" y="697"/>
                    </a:lnTo>
                    <a:lnTo>
                      <a:pt x="1235" y="646"/>
                    </a:lnTo>
                    <a:lnTo>
                      <a:pt x="1177" y="593"/>
                    </a:lnTo>
                    <a:lnTo>
                      <a:pt x="1117" y="541"/>
                    </a:lnTo>
                    <a:lnTo>
                      <a:pt x="1056" y="492"/>
                    </a:lnTo>
                    <a:lnTo>
                      <a:pt x="999" y="445"/>
                    </a:lnTo>
                    <a:lnTo>
                      <a:pt x="945" y="401"/>
                    </a:lnTo>
                    <a:lnTo>
                      <a:pt x="892" y="361"/>
                    </a:lnTo>
                    <a:lnTo>
                      <a:pt x="796" y="289"/>
                    </a:lnTo>
                    <a:lnTo>
                      <a:pt x="712" y="227"/>
                    </a:lnTo>
                    <a:lnTo>
                      <a:pt x="640" y="176"/>
                    </a:lnTo>
                    <a:lnTo>
                      <a:pt x="580" y="134"/>
                    </a:lnTo>
                    <a:lnTo>
                      <a:pt x="533" y="100"/>
                    </a:lnTo>
                    <a:lnTo>
                      <a:pt x="500" y="73"/>
                    </a:lnTo>
                    <a:lnTo>
                      <a:pt x="477" y="51"/>
                    </a:lnTo>
                    <a:lnTo>
                      <a:pt x="458" y="31"/>
                    </a:lnTo>
                    <a:lnTo>
                      <a:pt x="450" y="23"/>
                    </a:lnTo>
                    <a:lnTo>
                      <a:pt x="442" y="15"/>
                    </a:lnTo>
                    <a:lnTo>
                      <a:pt x="432" y="9"/>
                    </a:lnTo>
                    <a:lnTo>
                      <a:pt x="423" y="4"/>
                    </a:lnTo>
                    <a:lnTo>
                      <a:pt x="414" y="1"/>
                    </a:lnTo>
                    <a:lnTo>
                      <a:pt x="402" y="0"/>
                    </a:lnTo>
                    <a:lnTo>
                      <a:pt x="389" y="1"/>
                    </a:lnTo>
                    <a:lnTo>
                      <a:pt x="374" y="4"/>
                    </a:lnTo>
                    <a:lnTo>
                      <a:pt x="357" y="10"/>
                    </a:lnTo>
                    <a:lnTo>
                      <a:pt x="337" y="20"/>
                    </a:lnTo>
                    <a:lnTo>
                      <a:pt x="314" y="31"/>
                    </a:lnTo>
                    <a:lnTo>
                      <a:pt x="288" y="46"/>
                    </a:lnTo>
                    <a:lnTo>
                      <a:pt x="269" y="58"/>
                    </a:lnTo>
                    <a:lnTo>
                      <a:pt x="252" y="71"/>
                    </a:lnTo>
                    <a:lnTo>
                      <a:pt x="233" y="86"/>
                    </a:lnTo>
                    <a:lnTo>
                      <a:pt x="215" y="101"/>
                    </a:lnTo>
                    <a:lnTo>
                      <a:pt x="198" y="117"/>
                    </a:lnTo>
                    <a:lnTo>
                      <a:pt x="181" y="135"/>
                    </a:lnTo>
                    <a:lnTo>
                      <a:pt x="164" y="152"/>
                    </a:lnTo>
                    <a:lnTo>
                      <a:pt x="147" y="171"/>
                    </a:lnTo>
                    <a:lnTo>
                      <a:pt x="117" y="207"/>
                    </a:lnTo>
                    <a:lnTo>
                      <a:pt x="89" y="243"/>
                    </a:lnTo>
                    <a:lnTo>
                      <a:pt x="63" y="278"/>
                    </a:lnTo>
                    <a:lnTo>
                      <a:pt x="42" y="309"/>
                    </a:lnTo>
                    <a:lnTo>
                      <a:pt x="41" y="310"/>
                    </a:lnTo>
                    <a:lnTo>
                      <a:pt x="38" y="311"/>
                    </a:lnTo>
                    <a:lnTo>
                      <a:pt x="30" y="322"/>
                    </a:lnTo>
                    <a:lnTo>
                      <a:pt x="17" y="338"/>
                    </a:lnTo>
                    <a:lnTo>
                      <a:pt x="11" y="347"/>
                    </a:lnTo>
                    <a:lnTo>
                      <a:pt x="7" y="357"/>
                    </a:lnTo>
                    <a:lnTo>
                      <a:pt x="2" y="366"/>
                    </a:lnTo>
                    <a:lnTo>
                      <a:pt x="1" y="374"/>
                    </a:lnTo>
                    <a:lnTo>
                      <a:pt x="0" y="374"/>
                    </a:lnTo>
                    <a:close/>
                  </a:path>
                </a:pathLst>
              </a:custGeom>
              <a:solidFill>
                <a:srgbClr val="969696"/>
              </a:solidFill>
              <a:ln w="9525">
                <a:noFill/>
                <a:round/>
                <a:headEnd/>
                <a:tailEnd/>
              </a:ln>
            </p:spPr>
            <p:txBody>
              <a:bodyPr/>
              <a:lstStyle/>
              <a:p>
                <a:endParaRPr lang="fr-FR"/>
              </a:p>
            </p:txBody>
          </p:sp>
          <p:sp>
            <p:nvSpPr>
              <p:cNvPr id="9341" name="Freeform 581"/>
              <p:cNvSpPr>
                <a:spLocks noChangeAspect="1"/>
              </p:cNvSpPr>
              <p:nvPr/>
            </p:nvSpPr>
            <p:spPr bwMode="auto">
              <a:xfrm>
                <a:off x="5999" y="3234"/>
                <a:ext cx="203" cy="183"/>
              </a:xfrm>
              <a:custGeom>
                <a:avLst/>
                <a:gdLst>
                  <a:gd name="T0" fmla="*/ 26 w 813"/>
                  <a:gd name="T1" fmla="*/ 55 h 734"/>
                  <a:gd name="T2" fmla="*/ 51 w 813"/>
                  <a:gd name="T3" fmla="*/ 78 h 734"/>
                  <a:gd name="T4" fmla="*/ 63 w 813"/>
                  <a:gd name="T5" fmla="*/ 89 h 734"/>
                  <a:gd name="T6" fmla="*/ 73 w 813"/>
                  <a:gd name="T7" fmla="*/ 95 h 734"/>
                  <a:gd name="T8" fmla="*/ 79 w 813"/>
                  <a:gd name="T9" fmla="*/ 98 h 734"/>
                  <a:gd name="T10" fmla="*/ 83 w 813"/>
                  <a:gd name="T11" fmla="*/ 100 h 734"/>
                  <a:gd name="T12" fmla="*/ 86 w 813"/>
                  <a:gd name="T13" fmla="*/ 100 h 734"/>
                  <a:gd name="T14" fmla="*/ 90 w 813"/>
                  <a:gd name="T15" fmla="*/ 99 h 734"/>
                  <a:gd name="T16" fmla="*/ 94 w 813"/>
                  <a:gd name="T17" fmla="*/ 98 h 734"/>
                  <a:gd name="T18" fmla="*/ 102 w 813"/>
                  <a:gd name="T19" fmla="*/ 92 h 734"/>
                  <a:gd name="T20" fmla="*/ 109 w 813"/>
                  <a:gd name="T21" fmla="*/ 87 h 734"/>
                  <a:gd name="T22" fmla="*/ 114 w 813"/>
                  <a:gd name="T23" fmla="*/ 84 h 734"/>
                  <a:gd name="T24" fmla="*/ 118 w 813"/>
                  <a:gd name="T25" fmla="*/ 83 h 734"/>
                  <a:gd name="T26" fmla="*/ 123 w 813"/>
                  <a:gd name="T27" fmla="*/ 83 h 734"/>
                  <a:gd name="T28" fmla="*/ 129 w 813"/>
                  <a:gd name="T29" fmla="*/ 85 h 734"/>
                  <a:gd name="T30" fmla="*/ 135 w 813"/>
                  <a:gd name="T31" fmla="*/ 90 h 734"/>
                  <a:gd name="T32" fmla="*/ 141 w 813"/>
                  <a:gd name="T33" fmla="*/ 95 h 734"/>
                  <a:gd name="T34" fmla="*/ 144 w 813"/>
                  <a:gd name="T35" fmla="*/ 99 h 734"/>
                  <a:gd name="T36" fmla="*/ 146 w 813"/>
                  <a:gd name="T37" fmla="*/ 104 h 734"/>
                  <a:gd name="T38" fmla="*/ 148 w 813"/>
                  <a:gd name="T39" fmla="*/ 110 h 734"/>
                  <a:gd name="T40" fmla="*/ 150 w 813"/>
                  <a:gd name="T41" fmla="*/ 118 h 734"/>
                  <a:gd name="T42" fmla="*/ 151 w 813"/>
                  <a:gd name="T43" fmla="*/ 130 h 734"/>
                  <a:gd name="T44" fmla="*/ 150 w 813"/>
                  <a:gd name="T45" fmla="*/ 141 h 734"/>
                  <a:gd name="T46" fmla="*/ 149 w 813"/>
                  <a:gd name="T47" fmla="*/ 151 h 734"/>
                  <a:gd name="T48" fmla="*/ 148 w 813"/>
                  <a:gd name="T49" fmla="*/ 161 h 734"/>
                  <a:gd name="T50" fmla="*/ 152 w 813"/>
                  <a:gd name="T51" fmla="*/ 183 h 734"/>
                  <a:gd name="T52" fmla="*/ 169 w 813"/>
                  <a:gd name="T53" fmla="*/ 169 h 734"/>
                  <a:gd name="T54" fmla="*/ 190 w 813"/>
                  <a:gd name="T55" fmla="*/ 153 h 734"/>
                  <a:gd name="T56" fmla="*/ 193 w 813"/>
                  <a:gd name="T57" fmla="*/ 149 h 734"/>
                  <a:gd name="T58" fmla="*/ 196 w 813"/>
                  <a:gd name="T59" fmla="*/ 144 h 734"/>
                  <a:gd name="T60" fmla="*/ 203 w 813"/>
                  <a:gd name="T61" fmla="*/ 131 h 734"/>
                  <a:gd name="T62" fmla="*/ 194 w 813"/>
                  <a:gd name="T63" fmla="*/ 125 h 734"/>
                  <a:gd name="T64" fmla="*/ 182 w 813"/>
                  <a:gd name="T65" fmla="*/ 117 h 734"/>
                  <a:gd name="T66" fmla="*/ 176 w 813"/>
                  <a:gd name="T67" fmla="*/ 112 h 734"/>
                  <a:gd name="T68" fmla="*/ 170 w 813"/>
                  <a:gd name="T69" fmla="*/ 107 h 734"/>
                  <a:gd name="T70" fmla="*/ 163 w 813"/>
                  <a:gd name="T71" fmla="*/ 100 h 734"/>
                  <a:gd name="T72" fmla="*/ 158 w 813"/>
                  <a:gd name="T73" fmla="*/ 93 h 734"/>
                  <a:gd name="T74" fmla="*/ 150 w 813"/>
                  <a:gd name="T75" fmla="*/ 83 h 734"/>
                  <a:gd name="T76" fmla="*/ 140 w 813"/>
                  <a:gd name="T77" fmla="*/ 72 h 734"/>
                  <a:gd name="T78" fmla="*/ 130 w 813"/>
                  <a:gd name="T79" fmla="*/ 62 h 734"/>
                  <a:gd name="T80" fmla="*/ 119 w 813"/>
                  <a:gd name="T81" fmla="*/ 52 h 734"/>
                  <a:gd name="T82" fmla="*/ 100 w 813"/>
                  <a:gd name="T83" fmla="*/ 37 h 734"/>
                  <a:gd name="T84" fmla="*/ 93 w 813"/>
                  <a:gd name="T85" fmla="*/ 32 h 734"/>
                  <a:gd name="T86" fmla="*/ 89 w 813"/>
                  <a:gd name="T87" fmla="*/ 30 h 734"/>
                  <a:gd name="T88" fmla="*/ 84 w 813"/>
                  <a:gd name="T89" fmla="*/ 29 h 734"/>
                  <a:gd name="T90" fmla="*/ 74 w 813"/>
                  <a:gd name="T91" fmla="*/ 27 h 734"/>
                  <a:gd name="T92" fmla="*/ 67 w 813"/>
                  <a:gd name="T93" fmla="*/ 25 h 734"/>
                  <a:gd name="T94" fmla="*/ 57 w 813"/>
                  <a:gd name="T95" fmla="*/ 20 h 734"/>
                  <a:gd name="T96" fmla="*/ 44 w 813"/>
                  <a:gd name="T97" fmla="*/ 15 h 734"/>
                  <a:gd name="T98" fmla="*/ 28 w 813"/>
                  <a:gd name="T99" fmla="*/ 6 h 734"/>
                  <a:gd name="T100" fmla="*/ 17 w 813"/>
                  <a:gd name="T101" fmla="*/ 1 h 734"/>
                  <a:gd name="T102" fmla="*/ 12 w 813"/>
                  <a:gd name="T103" fmla="*/ 0 h 734"/>
                  <a:gd name="T104" fmla="*/ 9 w 813"/>
                  <a:gd name="T105" fmla="*/ 0 h 734"/>
                  <a:gd name="T106" fmla="*/ 6 w 813"/>
                  <a:gd name="T107" fmla="*/ 0 h 734"/>
                  <a:gd name="T108" fmla="*/ 4 w 813"/>
                  <a:gd name="T109" fmla="*/ 2 h 734"/>
                  <a:gd name="T110" fmla="*/ 2 w 813"/>
                  <a:gd name="T111" fmla="*/ 3 h 734"/>
                  <a:gd name="T112" fmla="*/ 1 w 813"/>
                  <a:gd name="T113" fmla="*/ 6 h 734"/>
                  <a:gd name="T114" fmla="*/ 0 w 813"/>
                  <a:gd name="T115" fmla="*/ 11 h 734"/>
                  <a:gd name="T116" fmla="*/ 0 w 813"/>
                  <a:gd name="T117" fmla="*/ 18 h 734"/>
                  <a:gd name="T118" fmla="*/ 2 w 813"/>
                  <a:gd name="T119" fmla="*/ 26 h 734"/>
                  <a:gd name="T120" fmla="*/ 4 w 813"/>
                  <a:gd name="T121" fmla="*/ 33 h 7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13"/>
                  <a:gd name="T184" fmla="*/ 0 h 734"/>
                  <a:gd name="T185" fmla="*/ 813 w 813"/>
                  <a:gd name="T186" fmla="*/ 734 h 7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13" h="734">
                    <a:moveTo>
                      <a:pt x="16" y="131"/>
                    </a:moveTo>
                    <a:lnTo>
                      <a:pt x="103" y="219"/>
                    </a:lnTo>
                    <a:lnTo>
                      <a:pt x="173" y="286"/>
                    </a:lnTo>
                    <a:lnTo>
                      <a:pt x="203" y="314"/>
                    </a:lnTo>
                    <a:lnTo>
                      <a:pt x="230" y="338"/>
                    </a:lnTo>
                    <a:lnTo>
                      <a:pt x="253" y="356"/>
                    </a:lnTo>
                    <a:lnTo>
                      <a:pt x="274" y="372"/>
                    </a:lnTo>
                    <a:lnTo>
                      <a:pt x="293" y="383"/>
                    </a:lnTo>
                    <a:lnTo>
                      <a:pt x="311" y="393"/>
                    </a:lnTo>
                    <a:lnTo>
                      <a:pt x="318" y="395"/>
                    </a:lnTo>
                    <a:lnTo>
                      <a:pt x="326" y="397"/>
                    </a:lnTo>
                    <a:lnTo>
                      <a:pt x="333" y="400"/>
                    </a:lnTo>
                    <a:lnTo>
                      <a:pt x="339" y="400"/>
                    </a:lnTo>
                    <a:lnTo>
                      <a:pt x="346" y="401"/>
                    </a:lnTo>
                    <a:lnTo>
                      <a:pt x="352" y="400"/>
                    </a:lnTo>
                    <a:lnTo>
                      <a:pt x="359" y="398"/>
                    </a:lnTo>
                    <a:lnTo>
                      <a:pt x="364" y="397"/>
                    </a:lnTo>
                    <a:lnTo>
                      <a:pt x="376" y="393"/>
                    </a:lnTo>
                    <a:lnTo>
                      <a:pt x="388" y="386"/>
                    </a:lnTo>
                    <a:lnTo>
                      <a:pt x="409" y="369"/>
                    </a:lnTo>
                    <a:lnTo>
                      <a:pt x="428" y="354"/>
                    </a:lnTo>
                    <a:lnTo>
                      <a:pt x="437" y="348"/>
                    </a:lnTo>
                    <a:lnTo>
                      <a:pt x="447" y="341"/>
                    </a:lnTo>
                    <a:lnTo>
                      <a:pt x="456" y="337"/>
                    </a:lnTo>
                    <a:lnTo>
                      <a:pt x="464" y="333"/>
                    </a:lnTo>
                    <a:lnTo>
                      <a:pt x="474" y="331"/>
                    </a:lnTo>
                    <a:lnTo>
                      <a:pt x="483" y="330"/>
                    </a:lnTo>
                    <a:lnTo>
                      <a:pt x="494" y="331"/>
                    </a:lnTo>
                    <a:lnTo>
                      <a:pt x="504" y="334"/>
                    </a:lnTo>
                    <a:lnTo>
                      <a:pt x="516" y="340"/>
                    </a:lnTo>
                    <a:lnTo>
                      <a:pt x="529" y="348"/>
                    </a:lnTo>
                    <a:lnTo>
                      <a:pt x="542" y="359"/>
                    </a:lnTo>
                    <a:lnTo>
                      <a:pt x="557" y="373"/>
                    </a:lnTo>
                    <a:lnTo>
                      <a:pt x="564" y="381"/>
                    </a:lnTo>
                    <a:lnTo>
                      <a:pt x="570" y="389"/>
                    </a:lnTo>
                    <a:lnTo>
                      <a:pt x="576" y="398"/>
                    </a:lnTo>
                    <a:lnTo>
                      <a:pt x="582" y="408"/>
                    </a:lnTo>
                    <a:lnTo>
                      <a:pt x="586" y="418"/>
                    </a:lnTo>
                    <a:lnTo>
                      <a:pt x="590" y="429"/>
                    </a:lnTo>
                    <a:lnTo>
                      <a:pt x="593" y="440"/>
                    </a:lnTo>
                    <a:lnTo>
                      <a:pt x="596" y="451"/>
                    </a:lnTo>
                    <a:lnTo>
                      <a:pt x="600" y="474"/>
                    </a:lnTo>
                    <a:lnTo>
                      <a:pt x="603" y="498"/>
                    </a:lnTo>
                    <a:lnTo>
                      <a:pt x="604" y="522"/>
                    </a:lnTo>
                    <a:lnTo>
                      <a:pt x="604" y="544"/>
                    </a:lnTo>
                    <a:lnTo>
                      <a:pt x="601" y="566"/>
                    </a:lnTo>
                    <a:lnTo>
                      <a:pt x="600" y="587"/>
                    </a:lnTo>
                    <a:lnTo>
                      <a:pt x="598" y="606"/>
                    </a:lnTo>
                    <a:lnTo>
                      <a:pt x="596" y="622"/>
                    </a:lnTo>
                    <a:lnTo>
                      <a:pt x="591" y="647"/>
                    </a:lnTo>
                    <a:lnTo>
                      <a:pt x="590" y="655"/>
                    </a:lnTo>
                    <a:lnTo>
                      <a:pt x="608" y="734"/>
                    </a:lnTo>
                    <a:lnTo>
                      <a:pt x="630" y="718"/>
                    </a:lnTo>
                    <a:lnTo>
                      <a:pt x="677" y="678"/>
                    </a:lnTo>
                    <a:lnTo>
                      <a:pt x="728" y="637"/>
                    </a:lnTo>
                    <a:lnTo>
                      <a:pt x="760" y="612"/>
                    </a:lnTo>
                    <a:lnTo>
                      <a:pt x="765" y="606"/>
                    </a:lnTo>
                    <a:lnTo>
                      <a:pt x="772" y="599"/>
                    </a:lnTo>
                    <a:lnTo>
                      <a:pt x="777" y="590"/>
                    </a:lnTo>
                    <a:lnTo>
                      <a:pt x="784" y="578"/>
                    </a:lnTo>
                    <a:lnTo>
                      <a:pt x="800" y="552"/>
                    </a:lnTo>
                    <a:lnTo>
                      <a:pt x="813" y="524"/>
                    </a:lnTo>
                    <a:lnTo>
                      <a:pt x="796" y="513"/>
                    </a:lnTo>
                    <a:lnTo>
                      <a:pt x="777" y="500"/>
                    </a:lnTo>
                    <a:lnTo>
                      <a:pt x="755" y="486"/>
                    </a:lnTo>
                    <a:lnTo>
                      <a:pt x="730" y="470"/>
                    </a:lnTo>
                    <a:lnTo>
                      <a:pt x="718" y="460"/>
                    </a:lnTo>
                    <a:lnTo>
                      <a:pt x="705" y="451"/>
                    </a:lnTo>
                    <a:lnTo>
                      <a:pt x="692" y="440"/>
                    </a:lnTo>
                    <a:lnTo>
                      <a:pt x="679" y="429"/>
                    </a:lnTo>
                    <a:lnTo>
                      <a:pt x="666" y="416"/>
                    </a:lnTo>
                    <a:lnTo>
                      <a:pt x="653" y="403"/>
                    </a:lnTo>
                    <a:lnTo>
                      <a:pt x="641" y="389"/>
                    </a:lnTo>
                    <a:lnTo>
                      <a:pt x="631" y="373"/>
                    </a:lnTo>
                    <a:lnTo>
                      <a:pt x="616" y="353"/>
                    </a:lnTo>
                    <a:lnTo>
                      <a:pt x="599" y="332"/>
                    </a:lnTo>
                    <a:lnTo>
                      <a:pt x="580" y="311"/>
                    </a:lnTo>
                    <a:lnTo>
                      <a:pt x="562" y="289"/>
                    </a:lnTo>
                    <a:lnTo>
                      <a:pt x="540" y="268"/>
                    </a:lnTo>
                    <a:lnTo>
                      <a:pt x="519" y="248"/>
                    </a:lnTo>
                    <a:lnTo>
                      <a:pt x="498" y="227"/>
                    </a:lnTo>
                    <a:lnTo>
                      <a:pt x="477" y="208"/>
                    </a:lnTo>
                    <a:lnTo>
                      <a:pt x="436" y="173"/>
                    </a:lnTo>
                    <a:lnTo>
                      <a:pt x="401" y="147"/>
                    </a:lnTo>
                    <a:lnTo>
                      <a:pt x="386" y="135"/>
                    </a:lnTo>
                    <a:lnTo>
                      <a:pt x="374" y="127"/>
                    </a:lnTo>
                    <a:lnTo>
                      <a:pt x="363" y="121"/>
                    </a:lnTo>
                    <a:lnTo>
                      <a:pt x="357" y="119"/>
                    </a:lnTo>
                    <a:lnTo>
                      <a:pt x="347" y="117"/>
                    </a:lnTo>
                    <a:lnTo>
                      <a:pt x="335" y="116"/>
                    </a:lnTo>
                    <a:lnTo>
                      <a:pt x="319" y="114"/>
                    </a:lnTo>
                    <a:lnTo>
                      <a:pt x="298" y="109"/>
                    </a:lnTo>
                    <a:lnTo>
                      <a:pt x="284" y="105"/>
                    </a:lnTo>
                    <a:lnTo>
                      <a:pt x="268" y="99"/>
                    </a:lnTo>
                    <a:lnTo>
                      <a:pt x="250" y="92"/>
                    </a:lnTo>
                    <a:lnTo>
                      <a:pt x="228" y="82"/>
                    </a:lnTo>
                    <a:lnTo>
                      <a:pt x="204" y="72"/>
                    </a:lnTo>
                    <a:lnTo>
                      <a:pt x="177" y="59"/>
                    </a:lnTo>
                    <a:lnTo>
                      <a:pt x="146" y="43"/>
                    </a:lnTo>
                    <a:lnTo>
                      <a:pt x="111" y="24"/>
                    </a:lnTo>
                    <a:lnTo>
                      <a:pt x="88" y="12"/>
                    </a:lnTo>
                    <a:lnTo>
                      <a:pt x="67" y="5"/>
                    </a:lnTo>
                    <a:lnTo>
                      <a:pt x="57" y="2"/>
                    </a:lnTo>
                    <a:lnTo>
                      <a:pt x="49" y="1"/>
                    </a:lnTo>
                    <a:lnTo>
                      <a:pt x="42" y="0"/>
                    </a:lnTo>
                    <a:lnTo>
                      <a:pt x="35" y="0"/>
                    </a:lnTo>
                    <a:lnTo>
                      <a:pt x="29" y="1"/>
                    </a:lnTo>
                    <a:lnTo>
                      <a:pt x="23" y="2"/>
                    </a:lnTo>
                    <a:lnTo>
                      <a:pt x="18" y="4"/>
                    </a:lnTo>
                    <a:lnTo>
                      <a:pt x="15" y="7"/>
                    </a:lnTo>
                    <a:lnTo>
                      <a:pt x="11" y="10"/>
                    </a:lnTo>
                    <a:lnTo>
                      <a:pt x="8" y="14"/>
                    </a:lnTo>
                    <a:lnTo>
                      <a:pt x="6" y="18"/>
                    </a:lnTo>
                    <a:lnTo>
                      <a:pt x="3" y="23"/>
                    </a:lnTo>
                    <a:lnTo>
                      <a:pt x="1" y="35"/>
                    </a:lnTo>
                    <a:lnTo>
                      <a:pt x="0" y="46"/>
                    </a:lnTo>
                    <a:lnTo>
                      <a:pt x="0" y="60"/>
                    </a:lnTo>
                    <a:lnTo>
                      <a:pt x="2" y="74"/>
                    </a:lnTo>
                    <a:lnTo>
                      <a:pt x="4" y="88"/>
                    </a:lnTo>
                    <a:lnTo>
                      <a:pt x="8" y="103"/>
                    </a:lnTo>
                    <a:lnTo>
                      <a:pt x="13" y="117"/>
                    </a:lnTo>
                    <a:lnTo>
                      <a:pt x="16" y="131"/>
                    </a:lnTo>
                    <a:close/>
                  </a:path>
                </a:pathLst>
              </a:custGeom>
              <a:solidFill>
                <a:srgbClr val="969696"/>
              </a:solidFill>
              <a:ln w="9525">
                <a:noFill/>
                <a:round/>
                <a:headEnd/>
                <a:tailEnd/>
              </a:ln>
            </p:spPr>
            <p:txBody>
              <a:bodyPr/>
              <a:lstStyle/>
              <a:p>
                <a:endParaRPr lang="fr-FR"/>
              </a:p>
            </p:txBody>
          </p:sp>
          <p:sp>
            <p:nvSpPr>
              <p:cNvPr id="9342" name="Freeform 582"/>
              <p:cNvSpPr>
                <a:spLocks noChangeAspect="1"/>
              </p:cNvSpPr>
              <p:nvPr/>
            </p:nvSpPr>
            <p:spPr bwMode="auto">
              <a:xfrm>
                <a:off x="5792" y="3077"/>
                <a:ext cx="214" cy="111"/>
              </a:xfrm>
              <a:custGeom>
                <a:avLst/>
                <a:gdLst>
                  <a:gd name="T0" fmla="*/ 8 w 855"/>
                  <a:gd name="T1" fmla="*/ 70 h 447"/>
                  <a:gd name="T2" fmla="*/ 28 w 855"/>
                  <a:gd name="T3" fmla="*/ 76 h 447"/>
                  <a:gd name="T4" fmla="*/ 39 w 855"/>
                  <a:gd name="T5" fmla="*/ 78 h 447"/>
                  <a:gd name="T6" fmla="*/ 42 w 855"/>
                  <a:gd name="T7" fmla="*/ 77 h 447"/>
                  <a:gd name="T8" fmla="*/ 43 w 855"/>
                  <a:gd name="T9" fmla="*/ 74 h 447"/>
                  <a:gd name="T10" fmla="*/ 41 w 855"/>
                  <a:gd name="T11" fmla="*/ 69 h 447"/>
                  <a:gd name="T12" fmla="*/ 38 w 855"/>
                  <a:gd name="T13" fmla="*/ 62 h 447"/>
                  <a:gd name="T14" fmla="*/ 38 w 855"/>
                  <a:gd name="T15" fmla="*/ 57 h 447"/>
                  <a:gd name="T16" fmla="*/ 41 w 855"/>
                  <a:gd name="T17" fmla="*/ 55 h 447"/>
                  <a:gd name="T18" fmla="*/ 46 w 855"/>
                  <a:gd name="T19" fmla="*/ 55 h 447"/>
                  <a:gd name="T20" fmla="*/ 53 w 855"/>
                  <a:gd name="T21" fmla="*/ 56 h 447"/>
                  <a:gd name="T22" fmla="*/ 70 w 855"/>
                  <a:gd name="T23" fmla="*/ 65 h 447"/>
                  <a:gd name="T24" fmla="*/ 118 w 855"/>
                  <a:gd name="T25" fmla="*/ 95 h 447"/>
                  <a:gd name="T26" fmla="*/ 140 w 855"/>
                  <a:gd name="T27" fmla="*/ 107 h 447"/>
                  <a:gd name="T28" fmla="*/ 151 w 855"/>
                  <a:gd name="T29" fmla="*/ 111 h 447"/>
                  <a:gd name="T30" fmla="*/ 158 w 855"/>
                  <a:gd name="T31" fmla="*/ 111 h 447"/>
                  <a:gd name="T32" fmla="*/ 160 w 855"/>
                  <a:gd name="T33" fmla="*/ 106 h 447"/>
                  <a:gd name="T34" fmla="*/ 156 w 855"/>
                  <a:gd name="T35" fmla="*/ 91 h 447"/>
                  <a:gd name="T36" fmla="*/ 151 w 855"/>
                  <a:gd name="T37" fmla="*/ 74 h 447"/>
                  <a:gd name="T38" fmla="*/ 152 w 855"/>
                  <a:gd name="T39" fmla="*/ 64 h 447"/>
                  <a:gd name="T40" fmla="*/ 155 w 855"/>
                  <a:gd name="T41" fmla="*/ 59 h 447"/>
                  <a:gd name="T42" fmla="*/ 160 w 855"/>
                  <a:gd name="T43" fmla="*/ 58 h 447"/>
                  <a:gd name="T44" fmla="*/ 166 w 855"/>
                  <a:gd name="T45" fmla="*/ 61 h 447"/>
                  <a:gd name="T46" fmla="*/ 189 w 855"/>
                  <a:gd name="T47" fmla="*/ 73 h 447"/>
                  <a:gd name="T48" fmla="*/ 207 w 855"/>
                  <a:gd name="T49" fmla="*/ 80 h 447"/>
                  <a:gd name="T50" fmla="*/ 213 w 855"/>
                  <a:gd name="T51" fmla="*/ 81 h 447"/>
                  <a:gd name="T52" fmla="*/ 214 w 855"/>
                  <a:gd name="T53" fmla="*/ 78 h 447"/>
                  <a:gd name="T54" fmla="*/ 212 w 855"/>
                  <a:gd name="T55" fmla="*/ 74 h 447"/>
                  <a:gd name="T56" fmla="*/ 207 w 855"/>
                  <a:gd name="T57" fmla="*/ 68 h 447"/>
                  <a:gd name="T58" fmla="*/ 196 w 855"/>
                  <a:gd name="T59" fmla="*/ 57 h 447"/>
                  <a:gd name="T60" fmla="*/ 173 w 855"/>
                  <a:gd name="T61" fmla="*/ 40 h 447"/>
                  <a:gd name="T62" fmla="*/ 146 w 855"/>
                  <a:gd name="T63" fmla="*/ 24 h 447"/>
                  <a:gd name="T64" fmla="*/ 120 w 855"/>
                  <a:gd name="T65" fmla="*/ 10 h 447"/>
                  <a:gd name="T66" fmla="*/ 100 w 855"/>
                  <a:gd name="T67" fmla="*/ 1 h 447"/>
                  <a:gd name="T68" fmla="*/ 88 w 855"/>
                  <a:gd name="T69" fmla="*/ 0 h 447"/>
                  <a:gd name="T70" fmla="*/ 78 w 855"/>
                  <a:gd name="T71" fmla="*/ 1 h 447"/>
                  <a:gd name="T72" fmla="*/ 68 w 855"/>
                  <a:gd name="T73" fmla="*/ 3 h 447"/>
                  <a:gd name="T74" fmla="*/ 60 w 855"/>
                  <a:gd name="T75" fmla="*/ 8 h 447"/>
                  <a:gd name="T76" fmla="*/ 52 w 855"/>
                  <a:gd name="T77" fmla="*/ 15 h 447"/>
                  <a:gd name="T78" fmla="*/ 43 w 855"/>
                  <a:gd name="T79" fmla="*/ 26 h 447"/>
                  <a:gd name="T80" fmla="*/ 33 w 855"/>
                  <a:gd name="T81" fmla="*/ 38 h 447"/>
                  <a:gd name="T82" fmla="*/ 25 w 855"/>
                  <a:gd name="T83" fmla="*/ 44 h 447"/>
                  <a:gd name="T84" fmla="*/ 18 w 855"/>
                  <a:gd name="T85" fmla="*/ 47 h 447"/>
                  <a:gd name="T86" fmla="*/ 11 w 855"/>
                  <a:gd name="T87" fmla="*/ 53 h 447"/>
                  <a:gd name="T88" fmla="*/ 0 w 855"/>
                  <a:gd name="T89" fmla="*/ 66 h 4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5"/>
                  <a:gd name="T136" fmla="*/ 0 h 447"/>
                  <a:gd name="T137" fmla="*/ 855 w 855"/>
                  <a:gd name="T138" fmla="*/ 447 h 44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5" h="447">
                    <a:moveTo>
                      <a:pt x="0" y="267"/>
                    </a:moveTo>
                    <a:lnTo>
                      <a:pt x="8" y="271"/>
                    </a:lnTo>
                    <a:lnTo>
                      <a:pt x="31" y="280"/>
                    </a:lnTo>
                    <a:lnTo>
                      <a:pt x="61" y="292"/>
                    </a:lnTo>
                    <a:lnTo>
                      <a:pt x="95" y="302"/>
                    </a:lnTo>
                    <a:lnTo>
                      <a:pt x="112" y="307"/>
                    </a:lnTo>
                    <a:lnTo>
                      <a:pt x="128" y="310"/>
                    </a:lnTo>
                    <a:lnTo>
                      <a:pt x="142" y="313"/>
                    </a:lnTo>
                    <a:lnTo>
                      <a:pt x="154" y="313"/>
                    </a:lnTo>
                    <a:lnTo>
                      <a:pt x="159" y="313"/>
                    </a:lnTo>
                    <a:lnTo>
                      <a:pt x="163" y="312"/>
                    </a:lnTo>
                    <a:lnTo>
                      <a:pt x="167" y="309"/>
                    </a:lnTo>
                    <a:lnTo>
                      <a:pt x="169" y="307"/>
                    </a:lnTo>
                    <a:lnTo>
                      <a:pt x="170" y="303"/>
                    </a:lnTo>
                    <a:lnTo>
                      <a:pt x="170" y="300"/>
                    </a:lnTo>
                    <a:lnTo>
                      <a:pt x="169" y="295"/>
                    </a:lnTo>
                    <a:lnTo>
                      <a:pt x="167" y="290"/>
                    </a:lnTo>
                    <a:lnTo>
                      <a:pt x="162" y="279"/>
                    </a:lnTo>
                    <a:lnTo>
                      <a:pt x="157" y="269"/>
                    </a:lnTo>
                    <a:lnTo>
                      <a:pt x="155" y="259"/>
                    </a:lnTo>
                    <a:lnTo>
                      <a:pt x="153" y="251"/>
                    </a:lnTo>
                    <a:lnTo>
                      <a:pt x="152" y="243"/>
                    </a:lnTo>
                    <a:lnTo>
                      <a:pt x="152" y="237"/>
                    </a:lnTo>
                    <a:lnTo>
                      <a:pt x="153" y="231"/>
                    </a:lnTo>
                    <a:lnTo>
                      <a:pt x="155" y="228"/>
                    </a:lnTo>
                    <a:lnTo>
                      <a:pt x="159" y="224"/>
                    </a:lnTo>
                    <a:lnTo>
                      <a:pt x="163" y="221"/>
                    </a:lnTo>
                    <a:lnTo>
                      <a:pt x="169" y="220"/>
                    </a:lnTo>
                    <a:lnTo>
                      <a:pt x="175" y="218"/>
                    </a:lnTo>
                    <a:lnTo>
                      <a:pt x="183" y="220"/>
                    </a:lnTo>
                    <a:lnTo>
                      <a:pt x="191" y="220"/>
                    </a:lnTo>
                    <a:lnTo>
                      <a:pt x="202" y="222"/>
                    </a:lnTo>
                    <a:lnTo>
                      <a:pt x="213" y="224"/>
                    </a:lnTo>
                    <a:lnTo>
                      <a:pt x="228" y="231"/>
                    </a:lnTo>
                    <a:lnTo>
                      <a:pt x="250" y="244"/>
                    </a:lnTo>
                    <a:lnTo>
                      <a:pt x="279" y="262"/>
                    </a:lnTo>
                    <a:lnTo>
                      <a:pt x="312" y="284"/>
                    </a:lnTo>
                    <a:lnTo>
                      <a:pt x="389" y="333"/>
                    </a:lnTo>
                    <a:lnTo>
                      <a:pt x="470" y="382"/>
                    </a:lnTo>
                    <a:lnTo>
                      <a:pt x="508" y="404"/>
                    </a:lnTo>
                    <a:lnTo>
                      <a:pt x="545" y="424"/>
                    </a:lnTo>
                    <a:lnTo>
                      <a:pt x="561" y="431"/>
                    </a:lnTo>
                    <a:lnTo>
                      <a:pt x="576" y="438"/>
                    </a:lnTo>
                    <a:lnTo>
                      <a:pt x="590" y="442"/>
                    </a:lnTo>
                    <a:lnTo>
                      <a:pt x="603" y="446"/>
                    </a:lnTo>
                    <a:lnTo>
                      <a:pt x="614" y="447"/>
                    </a:lnTo>
                    <a:lnTo>
                      <a:pt x="623" y="447"/>
                    </a:lnTo>
                    <a:lnTo>
                      <a:pt x="630" y="445"/>
                    </a:lnTo>
                    <a:lnTo>
                      <a:pt x="636" y="440"/>
                    </a:lnTo>
                    <a:lnTo>
                      <a:pt x="638" y="434"/>
                    </a:lnTo>
                    <a:lnTo>
                      <a:pt x="640" y="425"/>
                    </a:lnTo>
                    <a:lnTo>
                      <a:pt x="637" y="412"/>
                    </a:lnTo>
                    <a:lnTo>
                      <a:pt x="633" y="398"/>
                    </a:lnTo>
                    <a:lnTo>
                      <a:pt x="622" y="368"/>
                    </a:lnTo>
                    <a:lnTo>
                      <a:pt x="614" y="341"/>
                    </a:lnTo>
                    <a:lnTo>
                      <a:pt x="608" y="317"/>
                    </a:lnTo>
                    <a:lnTo>
                      <a:pt x="604" y="298"/>
                    </a:lnTo>
                    <a:lnTo>
                      <a:pt x="603" y="280"/>
                    </a:lnTo>
                    <a:lnTo>
                      <a:pt x="603" y="266"/>
                    </a:lnTo>
                    <a:lnTo>
                      <a:pt x="606" y="256"/>
                    </a:lnTo>
                    <a:lnTo>
                      <a:pt x="608" y="246"/>
                    </a:lnTo>
                    <a:lnTo>
                      <a:pt x="613" y="241"/>
                    </a:lnTo>
                    <a:lnTo>
                      <a:pt x="618" y="236"/>
                    </a:lnTo>
                    <a:lnTo>
                      <a:pt x="624" y="234"/>
                    </a:lnTo>
                    <a:lnTo>
                      <a:pt x="633" y="232"/>
                    </a:lnTo>
                    <a:lnTo>
                      <a:pt x="640" y="234"/>
                    </a:lnTo>
                    <a:lnTo>
                      <a:pt x="648" y="236"/>
                    </a:lnTo>
                    <a:lnTo>
                      <a:pt x="656" y="239"/>
                    </a:lnTo>
                    <a:lnTo>
                      <a:pt x="664" y="244"/>
                    </a:lnTo>
                    <a:lnTo>
                      <a:pt x="687" y="257"/>
                    </a:lnTo>
                    <a:lnTo>
                      <a:pt x="718" y="274"/>
                    </a:lnTo>
                    <a:lnTo>
                      <a:pt x="756" y="294"/>
                    </a:lnTo>
                    <a:lnTo>
                      <a:pt x="793" y="312"/>
                    </a:lnTo>
                    <a:lnTo>
                      <a:pt x="811" y="319"/>
                    </a:lnTo>
                    <a:lnTo>
                      <a:pt x="826" y="323"/>
                    </a:lnTo>
                    <a:lnTo>
                      <a:pt x="838" y="326"/>
                    </a:lnTo>
                    <a:lnTo>
                      <a:pt x="848" y="326"/>
                    </a:lnTo>
                    <a:lnTo>
                      <a:pt x="851" y="326"/>
                    </a:lnTo>
                    <a:lnTo>
                      <a:pt x="853" y="323"/>
                    </a:lnTo>
                    <a:lnTo>
                      <a:pt x="855" y="321"/>
                    </a:lnTo>
                    <a:lnTo>
                      <a:pt x="855" y="316"/>
                    </a:lnTo>
                    <a:lnTo>
                      <a:pt x="854" y="312"/>
                    </a:lnTo>
                    <a:lnTo>
                      <a:pt x="851" y="306"/>
                    </a:lnTo>
                    <a:lnTo>
                      <a:pt x="847" y="300"/>
                    </a:lnTo>
                    <a:lnTo>
                      <a:pt x="843" y="292"/>
                    </a:lnTo>
                    <a:lnTo>
                      <a:pt x="836" y="283"/>
                    </a:lnTo>
                    <a:lnTo>
                      <a:pt x="827" y="273"/>
                    </a:lnTo>
                    <a:lnTo>
                      <a:pt x="817" y="264"/>
                    </a:lnTo>
                    <a:lnTo>
                      <a:pt x="806" y="253"/>
                    </a:lnTo>
                    <a:lnTo>
                      <a:pt x="783" y="231"/>
                    </a:lnTo>
                    <a:lnTo>
                      <a:pt x="755" y="209"/>
                    </a:lnTo>
                    <a:lnTo>
                      <a:pt x="723" y="186"/>
                    </a:lnTo>
                    <a:lnTo>
                      <a:pt x="690" y="162"/>
                    </a:lnTo>
                    <a:lnTo>
                      <a:pt x="655" y="139"/>
                    </a:lnTo>
                    <a:lnTo>
                      <a:pt x="620" y="116"/>
                    </a:lnTo>
                    <a:lnTo>
                      <a:pt x="583" y="95"/>
                    </a:lnTo>
                    <a:lnTo>
                      <a:pt x="548" y="74"/>
                    </a:lnTo>
                    <a:lnTo>
                      <a:pt x="513" y="55"/>
                    </a:lnTo>
                    <a:lnTo>
                      <a:pt x="480" y="39"/>
                    </a:lnTo>
                    <a:lnTo>
                      <a:pt x="451" y="25"/>
                    </a:lnTo>
                    <a:lnTo>
                      <a:pt x="424" y="13"/>
                    </a:lnTo>
                    <a:lnTo>
                      <a:pt x="400" y="6"/>
                    </a:lnTo>
                    <a:lnTo>
                      <a:pt x="382" y="3"/>
                    </a:lnTo>
                    <a:lnTo>
                      <a:pt x="366" y="0"/>
                    </a:lnTo>
                    <a:lnTo>
                      <a:pt x="351" y="0"/>
                    </a:lnTo>
                    <a:lnTo>
                      <a:pt x="337" y="0"/>
                    </a:lnTo>
                    <a:lnTo>
                      <a:pt x="323" y="1"/>
                    </a:lnTo>
                    <a:lnTo>
                      <a:pt x="310" y="3"/>
                    </a:lnTo>
                    <a:lnTo>
                      <a:pt x="297" y="5"/>
                    </a:lnTo>
                    <a:lnTo>
                      <a:pt x="284" y="8"/>
                    </a:lnTo>
                    <a:lnTo>
                      <a:pt x="272" y="13"/>
                    </a:lnTo>
                    <a:lnTo>
                      <a:pt x="261" y="18"/>
                    </a:lnTo>
                    <a:lnTo>
                      <a:pt x="250" y="25"/>
                    </a:lnTo>
                    <a:lnTo>
                      <a:pt x="238" y="32"/>
                    </a:lnTo>
                    <a:lnTo>
                      <a:pt x="229" y="40"/>
                    </a:lnTo>
                    <a:lnTo>
                      <a:pt x="218" y="49"/>
                    </a:lnTo>
                    <a:lnTo>
                      <a:pt x="209" y="59"/>
                    </a:lnTo>
                    <a:lnTo>
                      <a:pt x="200" y="70"/>
                    </a:lnTo>
                    <a:lnTo>
                      <a:pt x="190" y="82"/>
                    </a:lnTo>
                    <a:lnTo>
                      <a:pt x="173" y="105"/>
                    </a:lnTo>
                    <a:lnTo>
                      <a:pt x="157" y="125"/>
                    </a:lnTo>
                    <a:lnTo>
                      <a:pt x="145" y="141"/>
                    </a:lnTo>
                    <a:lnTo>
                      <a:pt x="133" y="154"/>
                    </a:lnTo>
                    <a:lnTo>
                      <a:pt x="121" y="165"/>
                    </a:lnTo>
                    <a:lnTo>
                      <a:pt x="111" y="172"/>
                    </a:lnTo>
                    <a:lnTo>
                      <a:pt x="98" y="179"/>
                    </a:lnTo>
                    <a:lnTo>
                      <a:pt x="86" y="182"/>
                    </a:lnTo>
                    <a:lnTo>
                      <a:pt x="79" y="186"/>
                    </a:lnTo>
                    <a:lnTo>
                      <a:pt x="72" y="189"/>
                    </a:lnTo>
                    <a:lnTo>
                      <a:pt x="65" y="194"/>
                    </a:lnTo>
                    <a:lnTo>
                      <a:pt x="57" y="200"/>
                    </a:lnTo>
                    <a:lnTo>
                      <a:pt x="43" y="214"/>
                    </a:lnTo>
                    <a:lnTo>
                      <a:pt x="30" y="229"/>
                    </a:lnTo>
                    <a:lnTo>
                      <a:pt x="8" y="256"/>
                    </a:lnTo>
                    <a:lnTo>
                      <a:pt x="0" y="267"/>
                    </a:lnTo>
                    <a:close/>
                  </a:path>
                </a:pathLst>
              </a:custGeom>
              <a:solidFill>
                <a:srgbClr val="969696"/>
              </a:solidFill>
              <a:ln w="9525">
                <a:noFill/>
                <a:round/>
                <a:headEnd/>
                <a:tailEnd/>
              </a:ln>
            </p:spPr>
            <p:txBody>
              <a:bodyPr/>
              <a:lstStyle/>
              <a:p>
                <a:endParaRPr lang="fr-FR"/>
              </a:p>
            </p:txBody>
          </p:sp>
          <p:sp>
            <p:nvSpPr>
              <p:cNvPr id="9343" name="Freeform 583"/>
              <p:cNvSpPr>
                <a:spLocks noChangeAspect="1"/>
              </p:cNvSpPr>
              <p:nvPr/>
            </p:nvSpPr>
            <p:spPr bwMode="auto">
              <a:xfrm>
                <a:off x="6052" y="3314"/>
                <a:ext cx="89" cy="135"/>
              </a:xfrm>
              <a:custGeom>
                <a:avLst/>
                <a:gdLst>
                  <a:gd name="T0" fmla="*/ 5 w 357"/>
                  <a:gd name="T1" fmla="*/ 91 h 543"/>
                  <a:gd name="T2" fmla="*/ 3 w 357"/>
                  <a:gd name="T3" fmla="*/ 96 h 543"/>
                  <a:gd name="T4" fmla="*/ 1 w 357"/>
                  <a:gd name="T5" fmla="*/ 103 h 543"/>
                  <a:gd name="T6" fmla="*/ 0 w 357"/>
                  <a:gd name="T7" fmla="*/ 108 h 543"/>
                  <a:gd name="T8" fmla="*/ 0 w 357"/>
                  <a:gd name="T9" fmla="*/ 114 h 543"/>
                  <a:gd name="T10" fmla="*/ 1 w 357"/>
                  <a:gd name="T11" fmla="*/ 120 h 543"/>
                  <a:gd name="T12" fmla="*/ 3 w 357"/>
                  <a:gd name="T13" fmla="*/ 125 h 543"/>
                  <a:gd name="T14" fmla="*/ 5 w 357"/>
                  <a:gd name="T15" fmla="*/ 128 h 543"/>
                  <a:gd name="T16" fmla="*/ 8 w 357"/>
                  <a:gd name="T17" fmla="*/ 130 h 543"/>
                  <a:gd name="T18" fmla="*/ 11 w 357"/>
                  <a:gd name="T19" fmla="*/ 132 h 543"/>
                  <a:gd name="T20" fmla="*/ 17 w 357"/>
                  <a:gd name="T21" fmla="*/ 134 h 543"/>
                  <a:gd name="T22" fmla="*/ 25 w 357"/>
                  <a:gd name="T23" fmla="*/ 135 h 543"/>
                  <a:gd name="T24" fmla="*/ 34 w 357"/>
                  <a:gd name="T25" fmla="*/ 135 h 543"/>
                  <a:gd name="T26" fmla="*/ 42 w 357"/>
                  <a:gd name="T27" fmla="*/ 133 h 543"/>
                  <a:gd name="T28" fmla="*/ 50 w 357"/>
                  <a:gd name="T29" fmla="*/ 129 h 543"/>
                  <a:gd name="T30" fmla="*/ 55 w 357"/>
                  <a:gd name="T31" fmla="*/ 125 h 543"/>
                  <a:gd name="T32" fmla="*/ 58 w 357"/>
                  <a:gd name="T33" fmla="*/ 122 h 543"/>
                  <a:gd name="T34" fmla="*/ 63 w 357"/>
                  <a:gd name="T35" fmla="*/ 113 h 543"/>
                  <a:gd name="T36" fmla="*/ 69 w 357"/>
                  <a:gd name="T37" fmla="*/ 99 h 543"/>
                  <a:gd name="T38" fmla="*/ 74 w 357"/>
                  <a:gd name="T39" fmla="*/ 87 h 543"/>
                  <a:gd name="T40" fmla="*/ 78 w 357"/>
                  <a:gd name="T41" fmla="*/ 76 h 543"/>
                  <a:gd name="T42" fmla="*/ 81 w 357"/>
                  <a:gd name="T43" fmla="*/ 68 h 543"/>
                  <a:gd name="T44" fmla="*/ 84 w 357"/>
                  <a:gd name="T45" fmla="*/ 61 h 543"/>
                  <a:gd name="T46" fmla="*/ 86 w 357"/>
                  <a:gd name="T47" fmla="*/ 51 h 543"/>
                  <a:gd name="T48" fmla="*/ 88 w 357"/>
                  <a:gd name="T49" fmla="*/ 40 h 543"/>
                  <a:gd name="T50" fmla="*/ 89 w 357"/>
                  <a:gd name="T51" fmla="*/ 29 h 543"/>
                  <a:gd name="T52" fmla="*/ 89 w 357"/>
                  <a:gd name="T53" fmla="*/ 19 h 543"/>
                  <a:gd name="T54" fmla="*/ 88 w 357"/>
                  <a:gd name="T55" fmla="*/ 12 h 543"/>
                  <a:gd name="T56" fmla="*/ 87 w 357"/>
                  <a:gd name="T57" fmla="*/ 8 h 543"/>
                  <a:gd name="T58" fmla="*/ 86 w 357"/>
                  <a:gd name="T59" fmla="*/ 6 h 543"/>
                  <a:gd name="T60" fmla="*/ 83 w 357"/>
                  <a:gd name="T61" fmla="*/ 4 h 543"/>
                  <a:gd name="T62" fmla="*/ 80 w 357"/>
                  <a:gd name="T63" fmla="*/ 2 h 543"/>
                  <a:gd name="T64" fmla="*/ 74 w 357"/>
                  <a:gd name="T65" fmla="*/ 1 h 543"/>
                  <a:gd name="T66" fmla="*/ 69 w 357"/>
                  <a:gd name="T67" fmla="*/ 0 h 543"/>
                  <a:gd name="T68" fmla="*/ 64 w 357"/>
                  <a:gd name="T69" fmla="*/ 0 h 543"/>
                  <a:gd name="T70" fmla="*/ 60 w 357"/>
                  <a:gd name="T71" fmla="*/ 1 h 543"/>
                  <a:gd name="T72" fmla="*/ 56 w 357"/>
                  <a:gd name="T73" fmla="*/ 3 h 543"/>
                  <a:gd name="T74" fmla="*/ 53 w 357"/>
                  <a:gd name="T75" fmla="*/ 6 h 543"/>
                  <a:gd name="T76" fmla="*/ 51 w 357"/>
                  <a:gd name="T77" fmla="*/ 10 h 543"/>
                  <a:gd name="T78" fmla="*/ 48 w 357"/>
                  <a:gd name="T79" fmla="*/ 21 h 543"/>
                  <a:gd name="T80" fmla="*/ 45 w 357"/>
                  <a:gd name="T81" fmla="*/ 35 h 543"/>
                  <a:gd name="T82" fmla="*/ 42 w 357"/>
                  <a:gd name="T83" fmla="*/ 45 h 543"/>
                  <a:gd name="T84" fmla="*/ 35 w 357"/>
                  <a:gd name="T85" fmla="*/ 59 h 543"/>
                  <a:gd name="T86" fmla="*/ 29 w 357"/>
                  <a:gd name="T87" fmla="*/ 70 h 543"/>
                  <a:gd name="T88" fmla="*/ 25 w 357"/>
                  <a:gd name="T89" fmla="*/ 76 h 543"/>
                  <a:gd name="T90" fmla="*/ 16 w 357"/>
                  <a:gd name="T91" fmla="*/ 82 h 543"/>
                  <a:gd name="T92" fmla="*/ 7 w 357"/>
                  <a:gd name="T93" fmla="*/ 89 h 5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
                  <a:gd name="T142" fmla="*/ 0 h 543"/>
                  <a:gd name="T143" fmla="*/ 357 w 357"/>
                  <a:gd name="T144" fmla="*/ 543 h 5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 h="543">
                    <a:moveTo>
                      <a:pt x="25" y="364"/>
                    </a:moveTo>
                    <a:lnTo>
                      <a:pt x="22" y="366"/>
                    </a:lnTo>
                    <a:lnTo>
                      <a:pt x="18" y="374"/>
                    </a:lnTo>
                    <a:lnTo>
                      <a:pt x="12" y="387"/>
                    </a:lnTo>
                    <a:lnTo>
                      <a:pt x="6" y="404"/>
                    </a:lnTo>
                    <a:lnTo>
                      <a:pt x="4" y="413"/>
                    </a:lnTo>
                    <a:lnTo>
                      <a:pt x="1" y="422"/>
                    </a:lnTo>
                    <a:lnTo>
                      <a:pt x="0" y="434"/>
                    </a:lnTo>
                    <a:lnTo>
                      <a:pt x="0" y="444"/>
                    </a:lnTo>
                    <a:lnTo>
                      <a:pt x="0" y="457"/>
                    </a:lnTo>
                    <a:lnTo>
                      <a:pt x="2" y="469"/>
                    </a:lnTo>
                    <a:lnTo>
                      <a:pt x="6" y="482"/>
                    </a:lnTo>
                    <a:lnTo>
                      <a:pt x="11" y="496"/>
                    </a:lnTo>
                    <a:lnTo>
                      <a:pt x="14" y="502"/>
                    </a:lnTo>
                    <a:lnTo>
                      <a:pt x="18" y="507"/>
                    </a:lnTo>
                    <a:lnTo>
                      <a:pt x="22" y="513"/>
                    </a:lnTo>
                    <a:lnTo>
                      <a:pt x="27" y="518"/>
                    </a:lnTo>
                    <a:lnTo>
                      <a:pt x="33" y="522"/>
                    </a:lnTo>
                    <a:lnTo>
                      <a:pt x="39" y="527"/>
                    </a:lnTo>
                    <a:lnTo>
                      <a:pt x="45" y="531"/>
                    </a:lnTo>
                    <a:lnTo>
                      <a:pt x="52" y="534"/>
                    </a:lnTo>
                    <a:lnTo>
                      <a:pt x="67" y="539"/>
                    </a:lnTo>
                    <a:lnTo>
                      <a:pt x="83" y="542"/>
                    </a:lnTo>
                    <a:lnTo>
                      <a:pt x="100" y="543"/>
                    </a:lnTo>
                    <a:lnTo>
                      <a:pt x="117" y="543"/>
                    </a:lnTo>
                    <a:lnTo>
                      <a:pt x="135" y="542"/>
                    </a:lnTo>
                    <a:lnTo>
                      <a:pt x="151" y="538"/>
                    </a:lnTo>
                    <a:lnTo>
                      <a:pt x="169" y="533"/>
                    </a:lnTo>
                    <a:lnTo>
                      <a:pt x="185" y="526"/>
                    </a:lnTo>
                    <a:lnTo>
                      <a:pt x="201" y="517"/>
                    </a:lnTo>
                    <a:lnTo>
                      <a:pt x="213" y="507"/>
                    </a:lnTo>
                    <a:lnTo>
                      <a:pt x="221" y="502"/>
                    </a:lnTo>
                    <a:lnTo>
                      <a:pt x="226" y="495"/>
                    </a:lnTo>
                    <a:lnTo>
                      <a:pt x="231" y="489"/>
                    </a:lnTo>
                    <a:lnTo>
                      <a:pt x="236" y="481"/>
                    </a:lnTo>
                    <a:lnTo>
                      <a:pt x="252" y="453"/>
                    </a:lnTo>
                    <a:lnTo>
                      <a:pt x="266" y="426"/>
                    </a:lnTo>
                    <a:lnTo>
                      <a:pt x="278" y="399"/>
                    </a:lnTo>
                    <a:lnTo>
                      <a:pt x="289" y="373"/>
                    </a:lnTo>
                    <a:lnTo>
                      <a:pt x="297" y="350"/>
                    </a:lnTo>
                    <a:lnTo>
                      <a:pt x="306" y="328"/>
                    </a:lnTo>
                    <a:lnTo>
                      <a:pt x="313" y="307"/>
                    </a:lnTo>
                    <a:lnTo>
                      <a:pt x="321" y="287"/>
                    </a:lnTo>
                    <a:lnTo>
                      <a:pt x="326" y="275"/>
                    </a:lnTo>
                    <a:lnTo>
                      <a:pt x="331" y="261"/>
                    </a:lnTo>
                    <a:lnTo>
                      <a:pt x="335" y="245"/>
                    </a:lnTo>
                    <a:lnTo>
                      <a:pt x="340" y="225"/>
                    </a:lnTo>
                    <a:lnTo>
                      <a:pt x="345" y="205"/>
                    </a:lnTo>
                    <a:lnTo>
                      <a:pt x="348" y="183"/>
                    </a:lnTo>
                    <a:lnTo>
                      <a:pt x="352" y="161"/>
                    </a:lnTo>
                    <a:lnTo>
                      <a:pt x="354" y="139"/>
                    </a:lnTo>
                    <a:lnTo>
                      <a:pt x="357" y="117"/>
                    </a:lnTo>
                    <a:lnTo>
                      <a:pt x="357" y="96"/>
                    </a:lnTo>
                    <a:lnTo>
                      <a:pt x="357" y="76"/>
                    </a:lnTo>
                    <a:lnTo>
                      <a:pt x="354" y="57"/>
                    </a:lnTo>
                    <a:lnTo>
                      <a:pt x="353" y="49"/>
                    </a:lnTo>
                    <a:lnTo>
                      <a:pt x="351" y="41"/>
                    </a:lnTo>
                    <a:lnTo>
                      <a:pt x="348" y="34"/>
                    </a:lnTo>
                    <a:lnTo>
                      <a:pt x="346" y="28"/>
                    </a:lnTo>
                    <a:lnTo>
                      <a:pt x="343" y="23"/>
                    </a:lnTo>
                    <a:lnTo>
                      <a:pt x="339" y="19"/>
                    </a:lnTo>
                    <a:lnTo>
                      <a:pt x="334" y="15"/>
                    </a:lnTo>
                    <a:lnTo>
                      <a:pt x="330" y="13"/>
                    </a:lnTo>
                    <a:lnTo>
                      <a:pt x="319" y="8"/>
                    </a:lnTo>
                    <a:lnTo>
                      <a:pt x="309" y="6"/>
                    </a:lnTo>
                    <a:lnTo>
                      <a:pt x="298" y="4"/>
                    </a:lnTo>
                    <a:lnTo>
                      <a:pt x="289" y="1"/>
                    </a:lnTo>
                    <a:lnTo>
                      <a:pt x="278" y="1"/>
                    </a:lnTo>
                    <a:lnTo>
                      <a:pt x="269" y="0"/>
                    </a:lnTo>
                    <a:lnTo>
                      <a:pt x="258" y="1"/>
                    </a:lnTo>
                    <a:lnTo>
                      <a:pt x="250" y="2"/>
                    </a:lnTo>
                    <a:lnTo>
                      <a:pt x="240" y="5"/>
                    </a:lnTo>
                    <a:lnTo>
                      <a:pt x="232" y="8"/>
                    </a:lnTo>
                    <a:lnTo>
                      <a:pt x="225" y="13"/>
                    </a:lnTo>
                    <a:lnTo>
                      <a:pt x="218" y="18"/>
                    </a:lnTo>
                    <a:lnTo>
                      <a:pt x="212" y="23"/>
                    </a:lnTo>
                    <a:lnTo>
                      <a:pt x="208" y="30"/>
                    </a:lnTo>
                    <a:lnTo>
                      <a:pt x="203" y="39"/>
                    </a:lnTo>
                    <a:lnTo>
                      <a:pt x="199" y="48"/>
                    </a:lnTo>
                    <a:lnTo>
                      <a:pt x="191" y="86"/>
                    </a:lnTo>
                    <a:lnTo>
                      <a:pt x="185" y="124"/>
                    </a:lnTo>
                    <a:lnTo>
                      <a:pt x="181" y="142"/>
                    </a:lnTo>
                    <a:lnTo>
                      <a:pt x="176" y="161"/>
                    </a:lnTo>
                    <a:lnTo>
                      <a:pt x="169" y="180"/>
                    </a:lnTo>
                    <a:lnTo>
                      <a:pt x="160" y="200"/>
                    </a:lnTo>
                    <a:lnTo>
                      <a:pt x="140" y="237"/>
                    </a:lnTo>
                    <a:lnTo>
                      <a:pt x="124" y="268"/>
                    </a:lnTo>
                    <a:lnTo>
                      <a:pt x="116" y="282"/>
                    </a:lnTo>
                    <a:lnTo>
                      <a:pt x="108" y="294"/>
                    </a:lnTo>
                    <a:lnTo>
                      <a:pt x="99" y="304"/>
                    </a:lnTo>
                    <a:lnTo>
                      <a:pt x="88" y="313"/>
                    </a:lnTo>
                    <a:lnTo>
                      <a:pt x="65" y="330"/>
                    </a:lnTo>
                    <a:lnTo>
                      <a:pt x="45" y="346"/>
                    </a:lnTo>
                    <a:lnTo>
                      <a:pt x="30" y="359"/>
                    </a:lnTo>
                    <a:lnTo>
                      <a:pt x="25" y="364"/>
                    </a:lnTo>
                    <a:close/>
                  </a:path>
                </a:pathLst>
              </a:custGeom>
              <a:solidFill>
                <a:srgbClr val="969696"/>
              </a:solidFill>
              <a:ln w="9525">
                <a:noFill/>
                <a:round/>
                <a:headEnd/>
                <a:tailEnd/>
              </a:ln>
            </p:spPr>
            <p:txBody>
              <a:bodyPr/>
              <a:lstStyle/>
              <a:p>
                <a:endParaRPr lang="fr-FR"/>
              </a:p>
            </p:txBody>
          </p:sp>
          <p:sp>
            <p:nvSpPr>
              <p:cNvPr id="9344" name="Freeform 584"/>
              <p:cNvSpPr>
                <a:spLocks noChangeAspect="1"/>
              </p:cNvSpPr>
              <p:nvPr/>
            </p:nvSpPr>
            <p:spPr bwMode="auto">
              <a:xfrm>
                <a:off x="6070" y="3334"/>
                <a:ext cx="67" cy="68"/>
              </a:xfrm>
              <a:custGeom>
                <a:avLst/>
                <a:gdLst>
                  <a:gd name="T0" fmla="*/ 1 w 268"/>
                  <a:gd name="T1" fmla="*/ 65 h 270"/>
                  <a:gd name="T2" fmla="*/ 7 w 268"/>
                  <a:gd name="T3" fmla="*/ 68 h 270"/>
                  <a:gd name="T4" fmla="*/ 10 w 268"/>
                  <a:gd name="T5" fmla="*/ 68 h 270"/>
                  <a:gd name="T6" fmla="*/ 13 w 268"/>
                  <a:gd name="T7" fmla="*/ 68 h 270"/>
                  <a:gd name="T8" fmla="*/ 16 w 268"/>
                  <a:gd name="T9" fmla="*/ 67 h 270"/>
                  <a:gd name="T10" fmla="*/ 22 w 268"/>
                  <a:gd name="T11" fmla="*/ 62 h 270"/>
                  <a:gd name="T12" fmla="*/ 27 w 268"/>
                  <a:gd name="T13" fmla="*/ 59 h 270"/>
                  <a:gd name="T14" fmla="*/ 34 w 268"/>
                  <a:gd name="T15" fmla="*/ 56 h 270"/>
                  <a:gd name="T16" fmla="*/ 38 w 268"/>
                  <a:gd name="T17" fmla="*/ 54 h 270"/>
                  <a:gd name="T18" fmla="*/ 41 w 268"/>
                  <a:gd name="T19" fmla="*/ 50 h 270"/>
                  <a:gd name="T20" fmla="*/ 45 w 268"/>
                  <a:gd name="T21" fmla="*/ 45 h 270"/>
                  <a:gd name="T22" fmla="*/ 48 w 268"/>
                  <a:gd name="T23" fmla="*/ 41 h 270"/>
                  <a:gd name="T24" fmla="*/ 50 w 268"/>
                  <a:gd name="T25" fmla="*/ 36 h 270"/>
                  <a:gd name="T26" fmla="*/ 51 w 268"/>
                  <a:gd name="T27" fmla="*/ 31 h 270"/>
                  <a:gd name="T28" fmla="*/ 50 w 268"/>
                  <a:gd name="T29" fmla="*/ 28 h 270"/>
                  <a:gd name="T30" fmla="*/ 47 w 268"/>
                  <a:gd name="T31" fmla="*/ 25 h 270"/>
                  <a:gd name="T32" fmla="*/ 43 w 268"/>
                  <a:gd name="T33" fmla="*/ 22 h 270"/>
                  <a:gd name="T34" fmla="*/ 38 w 268"/>
                  <a:gd name="T35" fmla="*/ 21 h 270"/>
                  <a:gd name="T36" fmla="*/ 39 w 268"/>
                  <a:gd name="T37" fmla="*/ 19 h 270"/>
                  <a:gd name="T38" fmla="*/ 44 w 268"/>
                  <a:gd name="T39" fmla="*/ 13 h 270"/>
                  <a:gd name="T40" fmla="*/ 48 w 268"/>
                  <a:gd name="T41" fmla="*/ 11 h 270"/>
                  <a:gd name="T42" fmla="*/ 51 w 268"/>
                  <a:gd name="T43" fmla="*/ 11 h 270"/>
                  <a:gd name="T44" fmla="*/ 53 w 268"/>
                  <a:gd name="T45" fmla="*/ 12 h 270"/>
                  <a:gd name="T46" fmla="*/ 56 w 268"/>
                  <a:gd name="T47" fmla="*/ 14 h 270"/>
                  <a:gd name="T48" fmla="*/ 59 w 268"/>
                  <a:gd name="T49" fmla="*/ 18 h 270"/>
                  <a:gd name="T50" fmla="*/ 63 w 268"/>
                  <a:gd name="T51" fmla="*/ 25 h 270"/>
                  <a:gd name="T52" fmla="*/ 65 w 268"/>
                  <a:gd name="T53" fmla="*/ 30 h 270"/>
                  <a:gd name="T54" fmla="*/ 65 w 268"/>
                  <a:gd name="T55" fmla="*/ 33 h 270"/>
                  <a:gd name="T56" fmla="*/ 65 w 268"/>
                  <a:gd name="T57" fmla="*/ 33 h 270"/>
                  <a:gd name="T58" fmla="*/ 66 w 268"/>
                  <a:gd name="T59" fmla="*/ 31 h 270"/>
                  <a:gd name="T60" fmla="*/ 67 w 268"/>
                  <a:gd name="T61" fmla="*/ 26 h 270"/>
                  <a:gd name="T62" fmla="*/ 67 w 268"/>
                  <a:gd name="T63" fmla="*/ 19 h 270"/>
                  <a:gd name="T64" fmla="*/ 65 w 268"/>
                  <a:gd name="T65" fmla="*/ 9 h 270"/>
                  <a:gd name="T66" fmla="*/ 64 w 268"/>
                  <a:gd name="T67" fmla="*/ 3 h 270"/>
                  <a:gd name="T68" fmla="*/ 62 w 268"/>
                  <a:gd name="T69" fmla="*/ 2 h 270"/>
                  <a:gd name="T70" fmla="*/ 61 w 268"/>
                  <a:gd name="T71" fmla="*/ 1 h 270"/>
                  <a:gd name="T72" fmla="*/ 57 w 268"/>
                  <a:gd name="T73" fmla="*/ 0 h 270"/>
                  <a:gd name="T74" fmla="*/ 48 w 268"/>
                  <a:gd name="T75" fmla="*/ 0 h 270"/>
                  <a:gd name="T76" fmla="*/ 41 w 268"/>
                  <a:gd name="T77" fmla="*/ 1 h 270"/>
                  <a:gd name="T78" fmla="*/ 39 w 268"/>
                  <a:gd name="T79" fmla="*/ 1 h 270"/>
                  <a:gd name="T80" fmla="*/ 36 w 268"/>
                  <a:gd name="T81" fmla="*/ 2 h 270"/>
                  <a:gd name="T82" fmla="*/ 31 w 268"/>
                  <a:gd name="T83" fmla="*/ 6 h 270"/>
                  <a:gd name="T84" fmla="*/ 28 w 268"/>
                  <a:gd name="T85" fmla="*/ 11 h 270"/>
                  <a:gd name="T86" fmla="*/ 25 w 268"/>
                  <a:gd name="T87" fmla="*/ 17 h 270"/>
                  <a:gd name="T88" fmla="*/ 23 w 268"/>
                  <a:gd name="T89" fmla="*/ 25 h 270"/>
                  <a:gd name="T90" fmla="*/ 18 w 268"/>
                  <a:gd name="T91" fmla="*/ 36 h 270"/>
                  <a:gd name="T92" fmla="*/ 8 w 268"/>
                  <a:gd name="T93" fmla="*/ 51 h 270"/>
                  <a:gd name="T94" fmla="*/ 1 w 268"/>
                  <a:gd name="T95" fmla="*/ 63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8"/>
                  <a:gd name="T145" fmla="*/ 0 h 270"/>
                  <a:gd name="T146" fmla="*/ 268 w 268"/>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8" h="270">
                    <a:moveTo>
                      <a:pt x="0" y="256"/>
                    </a:moveTo>
                    <a:lnTo>
                      <a:pt x="6" y="260"/>
                    </a:lnTo>
                    <a:lnTo>
                      <a:pt x="23" y="268"/>
                    </a:lnTo>
                    <a:lnTo>
                      <a:pt x="27" y="269"/>
                    </a:lnTo>
                    <a:lnTo>
                      <a:pt x="33" y="270"/>
                    </a:lnTo>
                    <a:lnTo>
                      <a:pt x="39" y="270"/>
                    </a:lnTo>
                    <a:lnTo>
                      <a:pt x="45" y="270"/>
                    </a:lnTo>
                    <a:lnTo>
                      <a:pt x="51" y="269"/>
                    </a:lnTo>
                    <a:lnTo>
                      <a:pt x="58" y="268"/>
                    </a:lnTo>
                    <a:lnTo>
                      <a:pt x="64" y="265"/>
                    </a:lnTo>
                    <a:lnTo>
                      <a:pt x="70" y="260"/>
                    </a:lnTo>
                    <a:lnTo>
                      <a:pt x="88" y="246"/>
                    </a:lnTo>
                    <a:lnTo>
                      <a:pt x="99" y="239"/>
                    </a:lnTo>
                    <a:lnTo>
                      <a:pt x="109" y="235"/>
                    </a:lnTo>
                    <a:lnTo>
                      <a:pt x="129" y="227"/>
                    </a:lnTo>
                    <a:lnTo>
                      <a:pt x="135" y="224"/>
                    </a:lnTo>
                    <a:lnTo>
                      <a:pt x="142" y="219"/>
                    </a:lnTo>
                    <a:lnTo>
                      <a:pt x="151" y="213"/>
                    </a:lnTo>
                    <a:lnTo>
                      <a:pt x="158" y="205"/>
                    </a:lnTo>
                    <a:lnTo>
                      <a:pt x="166" y="197"/>
                    </a:lnTo>
                    <a:lnTo>
                      <a:pt x="173" y="189"/>
                    </a:lnTo>
                    <a:lnTo>
                      <a:pt x="180" y="179"/>
                    </a:lnTo>
                    <a:lnTo>
                      <a:pt x="186" y="170"/>
                    </a:lnTo>
                    <a:lnTo>
                      <a:pt x="192" y="161"/>
                    </a:lnTo>
                    <a:lnTo>
                      <a:pt x="196" y="150"/>
                    </a:lnTo>
                    <a:lnTo>
                      <a:pt x="200" y="141"/>
                    </a:lnTo>
                    <a:lnTo>
                      <a:pt x="202" y="133"/>
                    </a:lnTo>
                    <a:lnTo>
                      <a:pt x="203" y="125"/>
                    </a:lnTo>
                    <a:lnTo>
                      <a:pt x="203" y="118"/>
                    </a:lnTo>
                    <a:lnTo>
                      <a:pt x="201" y="111"/>
                    </a:lnTo>
                    <a:lnTo>
                      <a:pt x="197" y="106"/>
                    </a:lnTo>
                    <a:lnTo>
                      <a:pt x="188" y="98"/>
                    </a:lnTo>
                    <a:lnTo>
                      <a:pt x="180" y="93"/>
                    </a:lnTo>
                    <a:lnTo>
                      <a:pt x="172" y="89"/>
                    </a:lnTo>
                    <a:lnTo>
                      <a:pt x="165" y="86"/>
                    </a:lnTo>
                    <a:lnTo>
                      <a:pt x="154" y="84"/>
                    </a:lnTo>
                    <a:lnTo>
                      <a:pt x="151" y="84"/>
                    </a:lnTo>
                    <a:lnTo>
                      <a:pt x="155" y="76"/>
                    </a:lnTo>
                    <a:lnTo>
                      <a:pt x="168" y="59"/>
                    </a:lnTo>
                    <a:lnTo>
                      <a:pt x="178" y="51"/>
                    </a:lnTo>
                    <a:lnTo>
                      <a:pt x="187" y="45"/>
                    </a:lnTo>
                    <a:lnTo>
                      <a:pt x="193" y="43"/>
                    </a:lnTo>
                    <a:lnTo>
                      <a:pt x="197" y="42"/>
                    </a:lnTo>
                    <a:lnTo>
                      <a:pt x="203" y="42"/>
                    </a:lnTo>
                    <a:lnTo>
                      <a:pt x="208" y="43"/>
                    </a:lnTo>
                    <a:lnTo>
                      <a:pt x="214" y="47"/>
                    </a:lnTo>
                    <a:lnTo>
                      <a:pt x="219" y="50"/>
                    </a:lnTo>
                    <a:lnTo>
                      <a:pt x="223" y="54"/>
                    </a:lnTo>
                    <a:lnTo>
                      <a:pt x="228" y="59"/>
                    </a:lnTo>
                    <a:lnTo>
                      <a:pt x="237" y="71"/>
                    </a:lnTo>
                    <a:lnTo>
                      <a:pt x="244" y="84"/>
                    </a:lnTo>
                    <a:lnTo>
                      <a:pt x="251" y="98"/>
                    </a:lnTo>
                    <a:lnTo>
                      <a:pt x="256" y="110"/>
                    </a:lnTo>
                    <a:lnTo>
                      <a:pt x="258" y="120"/>
                    </a:lnTo>
                    <a:lnTo>
                      <a:pt x="260" y="128"/>
                    </a:lnTo>
                    <a:lnTo>
                      <a:pt x="260" y="131"/>
                    </a:lnTo>
                    <a:lnTo>
                      <a:pt x="261" y="131"/>
                    </a:lnTo>
                    <a:lnTo>
                      <a:pt x="262" y="129"/>
                    </a:lnTo>
                    <a:lnTo>
                      <a:pt x="264" y="124"/>
                    </a:lnTo>
                    <a:lnTo>
                      <a:pt x="265" y="114"/>
                    </a:lnTo>
                    <a:lnTo>
                      <a:pt x="267" y="103"/>
                    </a:lnTo>
                    <a:lnTo>
                      <a:pt x="268" y="90"/>
                    </a:lnTo>
                    <a:lnTo>
                      <a:pt x="267" y="76"/>
                    </a:lnTo>
                    <a:lnTo>
                      <a:pt x="263" y="61"/>
                    </a:lnTo>
                    <a:lnTo>
                      <a:pt x="260" y="35"/>
                    </a:lnTo>
                    <a:lnTo>
                      <a:pt x="257" y="16"/>
                    </a:lnTo>
                    <a:lnTo>
                      <a:pt x="255" y="13"/>
                    </a:lnTo>
                    <a:lnTo>
                      <a:pt x="254" y="10"/>
                    </a:lnTo>
                    <a:lnTo>
                      <a:pt x="250" y="7"/>
                    </a:lnTo>
                    <a:lnTo>
                      <a:pt x="248" y="5"/>
                    </a:lnTo>
                    <a:lnTo>
                      <a:pt x="243" y="3"/>
                    </a:lnTo>
                    <a:lnTo>
                      <a:pt x="237" y="1"/>
                    </a:lnTo>
                    <a:lnTo>
                      <a:pt x="230" y="1"/>
                    </a:lnTo>
                    <a:lnTo>
                      <a:pt x="222" y="0"/>
                    </a:lnTo>
                    <a:lnTo>
                      <a:pt x="193" y="0"/>
                    </a:lnTo>
                    <a:lnTo>
                      <a:pt x="176" y="1"/>
                    </a:lnTo>
                    <a:lnTo>
                      <a:pt x="166" y="2"/>
                    </a:lnTo>
                    <a:lnTo>
                      <a:pt x="159" y="2"/>
                    </a:lnTo>
                    <a:lnTo>
                      <a:pt x="155" y="3"/>
                    </a:lnTo>
                    <a:lnTo>
                      <a:pt x="151" y="5"/>
                    </a:lnTo>
                    <a:lnTo>
                      <a:pt x="145" y="8"/>
                    </a:lnTo>
                    <a:lnTo>
                      <a:pt x="138" y="13"/>
                    </a:lnTo>
                    <a:lnTo>
                      <a:pt x="126" y="23"/>
                    </a:lnTo>
                    <a:lnTo>
                      <a:pt x="114" y="35"/>
                    </a:lnTo>
                    <a:lnTo>
                      <a:pt x="111" y="43"/>
                    </a:lnTo>
                    <a:lnTo>
                      <a:pt x="106" y="54"/>
                    </a:lnTo>
                    <a:lnTo>
                      <a:pt x="102" y="68"/>
                    </a:lnTo>
                    <a:lnTo>
                      <a:pt x="98" y="84"/>
                    </a:lnTo>
                    <a:lnTo>
                      <a:pt x="91" y="101"/>
                    </a:lnTo>
                    <a:lnTo>
                      <a:pt x="82" y="121"/>
                    </a:lnTo>
                    <a:lnTo>
                      <a:pt x="72" y="142"/>
                    </a:lnTo>
                    <a:lnTo>
                      <a:pt x="58" y="163"/>
                    </a:lnTo>
                    <a:lnTo>
                      <a:pt x="32" y="202"/>
                    </a:lnTo>
                    <a:lnTo>
                      <a:pt x="13" y="231"/>
                    </a:lnTo>
                    <a:lnTo>
                      <a:pt x="3" y="249"/>
                    </a:lnTo>
                    <a:lnTo>
                      <a:pt x="0" y="256"/>
                    </a:lnTo>
                    <a:close/>
                  </a:path>
                </a:pathLst>
              </a:custGeom>
              <a:solidFill>
                <a:srgbClr val="969696"/>
              </a:solidFill>
              <a:ln w="9525">
                <a:noFill/>
                <a:round/>
                <a:headEnd/>
                <a:tailEnd/>
              </a:ln>
            </p:spPr>
            <p:txBody>
              <a:bodyPr/>
              <a:lstStyle/>
              <a:p>
                <a:endParaRPr lang="fr-FR"/>
              </a:p>
            </p:txBody>
          </p:sp>
          <p:sp>
            <p:nvSpPr>
              <p:cNvPr id="9345" name="Freeform 585"/>
              <p:cNvSpPr>
                <a:spLocks noChangeAspect="1"/>
              </p:cNvSpPr>
              <p:nvPr/>
            </p:nvSpPr>
            <p:spPr bwMode="auto">
              <a:xfrm>
                <a:off x="6053" y="3414"/>
                <a:ext cx="35" cy="25"/>
              </a:xfrm>
              <a:custGeom>
                <a:avLst/>
                <a:gdLst>
                  <a:gd name="T0" fmla="*/ 28 w 138"/>
                  <a:gd name="T1" fmla="*/ 2 h 99"/>
                  <a:gd name="T2" fmla="*/ 22 w 138"/>
                  <a:gd name="T3" fmla="*/ 1 h 99"/>
                  <a:gd name="T4" fmla="*/ 16 w 138"/>
                  <a:gd name="T5" fmla="*/ 0 h 99"/>
                  <a:gd name="T6" fmla="*/ 14 w 138"/>
                  <a:gd name="T7" fmla="*/ 0 h 99"/>
                  <a:gd name="T8" fmla="*/ 12 w 138"/>
                  <a:gd name="T9" fmla="*/ 0 h 99"/>
                  <a:gd name="T10" fmla="*/ 10 w 138"/>
                  <a:gd name="T11" fmla="*/ 0 h 99"/>
                  <a:gd name="T12" fmla="*/ 9 w 138"/>
                  <a:gd name="T13" fmla="*/ 1 h 99"/>
                  <a:gd name="T14" fmla="*/ 7 w 138"/>
                  <a:gd name="T15" fmla="*/ 1 h 99"/>
                  <a:gd name="T16" fmla="*/ 6 w 138"/>
                  <a:gd name="T17" fmla="*/ 2 h 99"/>
                  <a:gd name="T18" fmla="*/ 5 w 138"/>
                  <a:gd name="T19" fmla="*/ 3 h 99"/>
                  <a:gd name="T20" fmla="*/ 4 w 138"/>
                  <a:gd name="T21" fmla="*/ 4 h 99"/>
                  <a:gd name="T22" fmla="*/ 3 w 138"/>
                  <a:gd name="T23" fmla="*/ 5 h 99"/>
                  <a:gd name="T24" fmla="*/ 2 w 138"/>
                  <a:gd name="T25" fmla="*/ 6 h 99"/>
                  <a:gd name="T26" fmla="*/ 2 w 138"/>
                  <a:gd name="T27" fmla="*/ 8 h 99"/>
                  <a:gd name="T28" fmla="*/ 2 w 138"/>
                  <a:gd name="T29" fmla="*/ 9 h 99"/>
                  <a:gd name="T30" fmla="*/ 1 w 138"/>
                  <a:gd name="T31" fmla="*/ 15 h 99"/>
                  <a:gd name="T32" fmla="*/ 0 w 138"/>
                  <a:gd name="T33" fmla="*/ 20 h 99"/>
                  <a:gd name="T34" fmla="*/ 0 w 138"/>
                  <a:gd name="T35" fmla="*/ 21 h 99"/>
                  <a:gd name="T36" fmla="*/ 1 w 138"/>
                  <a:gd name="T37" fmla="*/ 21 h 99"/>
                  <a:gd name="T38" fmla="*/ 1 w 138"/>
                  <a:gd name="T39" fmla="*/ 22 h 99"/>
                  <a:gd name="T40" fmla="*/ 2 w 138"/>
                  <a:gd name="T41" fmla="*/ 23 h 99"/>
                  <a:gd name="T42" fmla="*/ 4 w 138"/>
                  <a:gd name="T43" fmla="*/ 23 h 99"/>
                  <a:gd name="T44" fmla="*/ 5 w 138"/>
                  <a:gd name="T45" fmla="*/ 24 h 99"/>
                  <a:gd name="T46" fmla="*/ 7 w 138"/>
                  <a:gd name="T47" fmla="*/ 24 h 99"/>
                  <a:gd name="T48" fmla="*/ 10 w 138"/>
                  <a:gd name="T49" fmla="*/ 25 h 99"/>
                  <a:gd name="T50" fmla="*/ 15 w 138"/>
                  <a:gd name="T51" fmla="*/ 25 h 99"/>
                  <a:gd name="T52" fmla="*/ 20 w 138"/>
                  <a:gd name="T53" fmla="*/ 25 h 99"/>
                  <a:gd name="T54" fmla="*/ 25 w 138"/>
                  <a:gd name="T55" fmla="*/ 24 h 99"/>
                  <a:gd name="T56" fmla="*/ 28 w 138"/>
                  <a:gd name="T57" fmla="*/ 24 h 99"/>
                  <a:gd name="T58" fmla="*/ 30 w 138"/>
                  <a:gd name="T59" fmla="*/ 23 h 99"/>
                  <a:gd name="T60" fmla="*/ 31 w 138"/>
                  <a:gd name="T61" fmla="*/ 22 h 99"/>
                  <a:gd name="T62" fmla="*/ 32 w 138"/>
                  <a:gd name="T63" fmla="*/ 21 h 99"/>
                  <a:gd name="T64" fmla="*/ 33 w 138"/>
                  <a:gd name="T65" fmla="*/ 21 h 99"/>
                  <a:gd name="T66" fmla="*/ 34 w 138"/>
                  <a:gd name="T67" fmla="*/ 19 h 99"/>
                  <a:gd name="T68" fmla="*/ 35 w 138"/>
                  <a:gd name="T69" fmla="*/ 18 h 99"/>
                  <a:gd name="T70" fmla="*/ 35 w 138"/>
                  <a:gd name="T71" fmla="*/ 17 h 99"/>
                  <a:gd name="T72" fmla="*/ 35 w 138"/>
                  <a:gd name="T73" fmla="*/ 16 h 99"/>
                  <a:gd name="T74" fmla="*/ 34 w 138"/>
                  <a:gd name="T75" fmla="*/ 13 h 99"/>
                  <a:gd name="T76" fmla="*/ 33 w 138"/>
                  <a:gd name="T77" fmla="*/ 10 h 99"/>
                  <a:gd name="T78" fmla="*/ 32 w 138"/>
                  <a:gd name="T79" fmla="*/ 8 h 99"/>
                  <a:gd name="T80" fmla="*/ 31 w 138"/>
                  <a:gd name="T81" fmla="*/ 6 h 99"/>
                  <a:gd name="T82" fmla="*/ 29 w 138"/>
                  <a:gd name="T83" fmla="*/ 3 h 99"/>
                  <a:gd name="T84" fmla="*/ 28 w 138"/>
                  <a:gd name="T85" fmla="*/ 2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99"/>
                  <a:gd name="T131" fmla="*/ 138 w 138"/>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99">
                    <a:moveTo>
                      <a:pt x="111" y="6"/>
                    </a:moveTo>
                    <a:lnTo>
                      <a:pt x="86" y="3"/>
                    </a:lnTo>
                    <a:lnTo>
                      <a:pt x="65" y="0"/>
                    </a:lnTo>
                    <a:lnTo>
                      <a:pt x="56" y="0"/>
                    </a:lnTo>
                    <a:lnTo>
                      <a:pt x="48" y="0"/>
                    </a:lnTo>
                    <a:lnTo>
                      <a:pt x="41" y="1"/>
                    </a:lnTo>
                    <a:lnTo>
                      <a:pt x="34" y="4"/>
                    </a:lnTo>
                    <a:lnTo>
                      <a:pt x="28" y="5"/>
                    </a:lnTo>
                    <a:lnTo>
                      <a:pt x="23" y="8"/>
                    </a:lnTo>
                    <a:lnTo>
                      <a:pt x="18" y="11"/>
                    </a:lnTo>
                    <a:lnTo>
                      <a:pt x="15" y="15"/>
                    </a:lnTo>
                    <a:lnTo>
                      <a:pt x="11" y="19"/>
                    </a:lnTo>
                    <a:lnTo>
                      <a:pt x="9" y="25"/>
                    </a:lnTo>
                    <a:lnTo>
                      <a:pt x="8" y="31"/>
                    </a:lnTo>
                    <a:lnTo>
                      <a:pt x="8" y="36"/>
                    </a:lnTo>
                    <a:lnTo>
                      <a:pt x="3" y="60"/>
                    </a:lnTo>
                    <a:lnTo>
                      <a:pt x="0" y="78"/>
                    </a:lnTo>
                    <a:lnTo>
                      <a:pt x="1" y="82"/>
                    </a:lnTo>
                    <a:lnTo>
                      <a:pt x="2" y="85"/>
                    </a:lnTo>
                    <a:lnTo>
                      <a:pt x="4" y="88"/>
                    </a:lnTo>
                    <a:lnTo>
                      <a:pt x="9" y="90"/>
                    </a:lnTo>
                    <a:lnTo>
                      <a:pt x="14" y="92"/>
                    </a:lnTo>
                    <a:lnTo>
                      <a:pt x="21" y="95"/>
                    </a:lnTo>
                    <a:lnTo>
                      <a:pt x="29" y="97"/>
                    </a:lnTo>
                    <a:lnTo>
                      <a:pt x="39" y="98"/>
                    </a:lnTo>
                    <a:lnTo>
                      <a:pt x="61" y="99"/>
                    </a:lnTo>
                    <a:lnTo>
                      <a:pt x="80" y="99"/>
                    </a:lnTo>
                    <a:lnTo>
                      <a:pt x="97" y="97"/>
                    </a:lnTo>
                    <a:lnTo>
                      <a:pt x="112" y="94"/>
                    </a:lnTo>
                    <a:lnTo>
                      <a:pt x="118" y="91"/>
                    </a:lnTo>
                    <a:lnTo>
                      <a:pt x="124" y="89"/>
                    </a:lnTo>
                    <a:lnTo>
                      <a:pt x="127" y="85"/>
                    </a:lnTo>
                    <a:lnTo>
                      <a:pt x="132" y="82"/>
                    </a:lnTo>
                    <a:lnTo>
                      <a:pt x="134" y="77"/>
                    </a:lnTo>
                    <a:lnTo>
                      <a:pt x="137" y="73"/>
                    </a:lnTo>
                    <a:lnTo>
                      <a:pt x="138" y="68"/>
                    </a:lnTo>
                    <a:lnTo>
                      <a:pt x="138" y="62"/>
                    </a:lnTo>
                    <a:lnTo>
                      <a:pt x="136" y="52"/>
                    </a:lnTo>
                    <a:lnTo>
                      <a:pt x="132" y="41"/>
                    </a:lnTo>
                    <a:lnTo>
                      <a:pt x="127" y="32"/>
                    </a:lnTo>
                    <a:lnTo>
                      <a:pt x="123" y="25"/>
                    </a:lnTo>
                    <a:lnTo>
                      <a:pt x="114" y="12"/>
                    </a:lnTo>
                    <a:lnTo>
                      <a:pt x="111" y="6"/>
                    </a:lnTo>
                    <a:close/>
                  </a:path>
                </a:pathLst>
              </a:custGeom>
              <a:solidFill>
                <a:srgbClr val="969696"/>
              </a:solidFill>
              <a:ln w="9525">
                <a:noFill/>
                <a:round/>
                <a:headEnd/>
                <a:tailEnd/>
              </a:ln>
            </p:spPr>
            <p:txBody>
              <a:bodyPr/>
              <a:lstStyle/>
              <a:p>
                <a:endParaRPr lang="fr-FR"/>
              </a:p>
            </p:txBody>
          </p:sp>
          <p:sp>
            <p:nvSpPr>
              <p:cNvPr id="9346" name="Freeform 586"/>
              <p:cNvSpPr>
                <a:spLocks noChangeAspect="1"/>
              </p:cNvSpPr>
              <p:nvPr/>
            </p:nvSpPr>
            <p:spPr bwMode="auto">
              <a:xfrm>
                <a:off x="6093" y="3344"/>
                <a:ext cx="42" cy="70"/>
              </a:xfrm>
              <a:custGeom>
                <a:avLst/>
                <a:gdLst>
                  <a:gd name="T0" fmla="*/ 32 w 167"/>
                  <a:gd name="T1" fmla="*/ 0 h 277"/>
                  <a:gd name="T2" fmla="*/ 33 w 167"/>
                  <a:gd name="T3" fmla="*/ 3 h 277"/>
                  <a:gd name="T4" fmla="*/ 37 w 167"/>
                  <a:gd name="T5" fmla="*/ 11 h 277"/>
                  <a:gd name="T6" fmla="*/ 37 w 167"/>
                  <a:gd name="T7" fmla="*/ 14 h 277"/>
                  <a:gd name="T8" fmla="*/ 38 w 167"/>
                  <a:gd name="T9" fmla="*/ 17 h 277"/>
                  <a:gd name="T10" fmla="*/ 38 w 167"/>
                  <a:gd name="T11" fmla="*/ 20 h 277"/>
                  <a:gd name="T12" fmla="*/ 38 w 167"/>
                  <a:gd name="T13" fmla="*/ 23 h 277"/>
                  <a:gd name="T14" fmla="*/ 38 w 167"/>
                  <a:gd name="T15" fmla="*/ 26 h 277"/>
                  <a:gd name="T16" fmla="*/ 37 w 167"/>
                  <a:gd name="T17" fmla="*/ 30 h 277"/>
                  <a:gd name="T18" fmla="*/ 35 w 167"/>
                  <a:gd name="T19" fmla="*/ 33 h 277"/>
                  <a:gd name="T20" fmla="*/ 33 w 167"/>
                  <a:gd name="T21" fmla="*/ 37 h 277"/>
                  <a:gd name="T22" fmla="*/ 29 w 167"/>
                  <a:gd name="T23" fmla="*/ 43 h 277"/>
                  <a:gd name="T24" fmla="*/ 25 w 167"/>
                  <a:gd name="T25" fmla="*/ 49 h 277"/>
                  <a:gd name="T26" fmla="*/ 21 w 167"/>
                  <a:gd name="T27" fmla="*/ 53 h 277"/>
                  <a:gd name="T28" fmla="*/ 17 w 167"/>
                  <a:gd name="T29" fmla="*/ 57 h 277"/>
                  <a:gd name="T30" fmla="*/ 14 w 167"/>
                  <a:gd name="T31" fmla="*/ 59 h 277"/>
                  <a:gd name="T32" fmla="*/ 10 w 167"/>
                  <a:gd name="T33" fmla="*/ 61 h 277"/>
                  <a:gd name="T34" fmla="*/ 8 w 167"/>
                  <a:gd name="T35" fmla="*/ 62 h 277"/>
                  <a:gd name="T36" fmla="*/ 5 w 167"/>
                  <a:gd name="T37" fmla="*/ 63 h 277"/>
                  <a:gd name="T38" fmla="*/ 3 w 167"/>
                  <a:gd name="T39" fmla="*/ 64 h 277"/>
                  <a:gd name="T40" fmla="*/ 2 w 167"/>
                  <a:gd name="T41" fmla="*/ 64 h 277"/>
                  <a:gd name="T42" fmla="*/ 1 w 167"/>
                  <a:gd name="T43" fmla="*/ 65 h 277"/>
                  <a:gd name="T44" fmla="*/ 1 w 167"/>
                  <a:gd name="T45" fmla="*/ 65 h 277"/>
                  <a:gd name="T46" fmla="*/ 0 w 167"/>
                  <a:gd name="T47" fmla="*/ 66 h 277"/>
                  <a:gd name="T48" fmla="*/ 0 w 167"/>
                  <a:gd name="T49" fmla="*/ 66 h 277"/>
                  <a:gd name="T50" fmla="*/ 0 w 167"/>
                  <a:gd name="T51" fmla="*/ 67 h 277"/>
                  <a:gd name="T52" fmla="*/ 0 w 167"/>
                  <a:gd name="T53" fmla="*/ 68 h 277"/>
                  <a:gd name="T54" fmla="*/ 0 w 167"/>
                  <a:gd name="T55" fmla="*/ 68 h 277"/>
                  <a:gd name="T56" fmla="*/ 1 w 167"/>
                  <a:gd name="T57" fmla="*/ 69 h 277"/>
                  <a:gd name="T58" fmla="*/ 2 w 167"/>
                  <a:gd name="T59" fmla="*/ 69 h 277"/>
                  <a:gd name="T60" fmla="*/ 3 w 167"/>
                  <a:gd name="T61" fmla="*/ 70 h 277"/>
                  <a:gd name="T62" fmla="*/ 4 w 167"/>
                  <a:gd name="T63" fmla="*/ 70 h 277"/>
                  <a:gd name="T64" fmla="*/ 7 w 167"/>
                  <a:gd name="T65" fmla="*/ 70 h 277"/>
                  <a:gd name="T66" fmla="*/ 10 w 167"/>
                  <a:gd name="T67" fmla="*/ 69 h 277"/>
                  <a:gd name="T68" fmla="*/ 14 w 167"/>
                  <a:gd name="T69" fmla="*/ 67 h 277"/>
                  <a:gd name="T70" fmla="*/ 18 w 167"/>
                  <a:gd name="T71" fmla="*/ 65 h 277"/>
                  <a:gd name="T72" fmla="*/ 22 w 167"/>
                  <a:gd name="T73" fmla="*/ 61 h 277"/>
                  <a:gd name="T74" fmla="*/ 25 w 167"/>
                  <a:gd name="T75" fmla="*/ 59 h 277"/>
                  <a:gd name="T76" fmla="*/ 27 w 167"/>
                  <a:gd name="T77" fmla="*/ 57 h 277"/>
                  <a:gd name="T78" fmla="*/ 29 w 167"/>
                  <a:gd name="T79" fmla="*/ 55 h 277"/>
                  <a:gd name="T80" fmla="*/ 30 w 167"/>
                  <a:gd name="T81" fmla="*/ 52 h 277"/>
                  <a:gd name="T82" fmla="*/ 32 w 167"/>
                  <a:gd name="T83" fmla="*/ 50 h 277"/>
                  <a:gd name="T84" fmla="*/ 34 w 167"/>
                  <a:gd name="T85" fmla="*/ 47 h 277"/>
                  <a:gd name="T86" fmla="*/ 35 w 167"/>
                  <a:gd name="T87" fmla="*/ 43 h 277"/>
                  <a:gd name="T88" fmla="*/ 36 w 167"/>
                  <a:gd name="T89" fmla="*/ 40 h 277"/>
                  <a:gd name="T90" fmla="*/ 39 w 167"/>
                  <a:gd name="T91" fmla="*/ 29 h 277"/>
                  <a:gd name="T92" fmla="*/ 42 w 167"/>
                  <a:gd name="T93" fmla="*/ 21 h 277"/>
                  <a:gd name="T94" fmla="*/ 42 w 167"/>
                  <a:gd name="T95" fmla="*/ 18 h 277"/>
                  <a:gd name="T96" fmla="*/ 42 w 167"/>
                  <a:gd name="T97" fmla="*/ 15 h 277"/>
                  <a:gd name="T98" fmla="*/ 41 w 167"/>
                  <a:gd name="T99" fmla="*/ 12 h 277"/>
                  <a:gd name="T100" fmla="*/ 39 w 167"/>
                  <a:gd name="T101" fmla="*/ 9 h 277"/>
                  <a:gd name="T102" fmla="*/ 37 w 167"/>
                  <a:gd name="T103" fmla="*/ 5 h 277"/>
                  <a:gd name="T104" fmla="*/ 36 w 167"/>
                  <a:gd name="T105" fmla="*/ 3 h 277"/>
                  <a:gd name="T106" fmla="*/ 34 w 167"/>
                  <a:gd name="T107" fmla="*/ 2 h 277"/>
                  <a:gd name="T108" fmla="*/ 33 w 167"/>
                  <a:gd name="T109" fmla="*/ 1 h 277"/>
                  <a:gd name="T110" fmla="*/ 32 w 167"/>
                  <a:gd name="T111" fmla="*/ 0 h 277"/>
                  <a:gd name="T112" fmla="*/ 32 w 167"/>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77"/>
                  <a:gd name="T173" fmla="*/ 167 w 167"/>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77">
                    <a:moveTo>
                      <a:pt x="126" y="1"/>
                    </a:moveTo>
                    <a:lnTo>
                      <a:pt x="133" y="13"/>
                    </a:lnTo>
                    <a:lnTo>
                      <a:pt x="147" y="44"/>
                    </a:lnTo>
                    <a:lnTo>
                      <a:pt x="149" y="55"/>
                    </a:lnTo>
                    <a:lnTo>
                      <a:pt x="152" y="66"/>
                    </a:lnTo>
                    <a:lnTo>
                      <a:pt x="153" y="78"/>
                    </a:lnTo>
                    <a:lnTo>
                      <a:pt x="152" y="90"/>
                    </a:lnTo>
                    <a:lnTo>
                      <a:pt x="150" y="103"/>
                    </a:lnTo>
                    <a:lnTo>
                      <a:pt x="147" y="117"/>
                    </a:lnTo>
                    <a:lnTo>
                      <a:pt x="141" y="131"/>
                    </a:lnTo>
                    <a:lnTo>
                      <a:pt x="133" y="145"/>
                    </a:lnTo>
                    <a:lnTo>
                      <a:pt x="115" y="172"/>
                    </a:lnTo>
                    <a:lnTo>
                      <a:pt x="99" y="193"/>
                    </a:lnTo>
                    <a:lnTo>
                      <a:pt x="84" y="211"/>
                    </a:lnTo>
                    <a:lnTo>
                      <a:pt x="68" y="224"/>
                    </a:lnTo>
                    <a:lnTo>
                      <a:pt x="55" y="234"/>
                    </a:lnTo>
                    <a:lnTo>
                      <a:pt x="41" y="241"/>
                    </a:lnTo>
                    <a:lnTo>
                      <a:pt x="30" y="247"/>
                    </a:lnTo>
                    <a:lnTo>
                      <a:pt x="18" y="250"/>
                    </a:lnTo>
                    <a:lnTo>
                      <a:pt x="13" y="252"/>
                    </a:lnTo>
                    <a:lnTo>
                      <a:pt x="8" y="254"/>
                    </a:lnTo>
                    <a:lnTo>
                      <a:pt x="5" y="256"/>
                    </a:lnTo>
                    <a:lnTo>
                      <a:pt x="3" y="259"/>
                    </a:lnTo>
                    <a:lnTo>
                      <a:pt x="0" y="261"/>
                    </a:lnTo>
                    <a:lnTo>
                      <a:pt x="0" y="263"/>
                    </a:lnTo>
                    <a:lnTo>
                      <a:pt x="0" y="267"/>
                    </a:lnTo>
                    <a:lnTo>
                      <a:pt x="0" y="269"/>
                    </a:lnTo>
                    <a:lnTo>
                      <a:pt x="1" y="271"/>
                    </a:lnTo>
                    <a:lnTo>
                      <a:pt x="4" y="273"/>
                    </a:lnTo>
                    <a:lnTo>
                      <a:pt x="6" y="275"/>
                    </a:lnTo>
                    <a:lnTo>
                      <a:pt x="10" y="276"/>
                    </a:lnTo>
                    <a:lnTo>
                      <a:pt x="17" y="277"/>
                    </a:lnTo>
                    <a:lnTo>
                      <a:pt x="27" y="276"/>
                    </a:lnTo>
                    <a:lnTo>
                      <a:pt x="39" y="273"/>
                    </a:lnTo>
                    <a:lnTo>
                      <a:pt x="54" y="266"/>
                    </a:lnTo>
                    <a:lnTo>
                      <a:pt x="72" y="256"/>
                    </a:lnTo>
                    <a:lnTo>
                      <a:pt x="89" y="243"/>
                    </a:lnTo>
                    <a:lnTo>
                      <a:pt x="98" y="235"/>
                    </a:lnTo>
                    <a:lnTo>
                      <a:pt x="106" y="227"/>
                    </a:lnTo>
                    <a:lnTo>
                      <a:pt x="114" y="218"/>
                    </a:lnTo>
                    <a:lnTo>
                      <a:pt x="121" y="207"/>
                    </a:lnTo>
                    <a:lnTo>
                      <a:pt x="128" y="197"/>
                    </a:lnTo>
                    <a:lnTo>
                      <a:pt x="134" y="185"/>
                    </a:lnTo>
                    <a:lnTo>
                      <a:pt x="140" y="172"/>
                    </a:lnTo>
                    <a:lnTo>
                      <a:pt x="143" y="158"/>
                    </a:lnTo>
                    <a:lnTo>
                      <a:pt x="156" y="114"/>
                    </a:lnTo>
                    <a:lnTo>
                      <a:pt x="166" y="84"/>
                    </a:lnTo>
                    <a:lnTo>
                      <a:pt x="167" y="71"/>
                    </a:lnTo>
                    <a:lnTo>
                      <a:pt x="166" y="59"/>
                    </a:lnTo>
                    <a:lnTo>
                      <a:pt x="162" y="48"/>
                    </a:lnTo>
                    <a:lnTo>
                      <a:pt x="156" y="34"/>
                    </a:lnTo>
                    <a:lnTo>
                      <a:pt x="149" y="21"/>
                    </a:lnTo>
                    <a:lnTo>
                      <a:pt x="142" y="13"/>
                    </a:lnTo>
                    <a:lnTo>
                      <a:pt x="137" y="7"/>
                    </a:lnTo>
                    <a:lnTo>
                      <a:pt x="133" y="2"/>
                    </a:lnTo>
                    <a:lnTo>
                      <a:pt x="128" y="0"/>
                    </a:lnTo>
                    <a:lnTo>
                      <a:pt x="126" y="1"/>
                    </a:lnTo>
                    <a:close/>
                  </a:path>
                </a:pathLst>
              </a:custGeom>
              <a:solidFill>
                <a:srgbClr val="969696"/>
              </a:solidFill>
              <a:ln w="9525">
                <a:noFill/>
                <a:round/>
                <a:headEnd/>
                <a:tailEnd/>
              </a:ln>
            </p:spPr>
            <p:txBody>
              <a:bodyPr/>
              <a:lstStyle/>
              <a:p>
                <a:endParaRPr lang="fr-FR"/>
              </a:p>
            </p:txBody>
          </p:sp>
          <p:sp>
            <p:nvSpPr>
              <p:cNvPr id="9347" name="Freeform 587"/>
              <p:cNvSpPr>
                <a:spLocks noChangeAspect="1"/>
              </p:cNvSpPr>
              <p:nvPr/>
            </p:nvSpPr>
            <p:spPr bwMode="auto">
              <a:xfrm>
                <a:off x="6112" y="3320"/>
                <a:ext cx="31" cy="33"/>
              </a:xfrm>
              <a:custGeom>
                <a:avLst/>
                <a:gdLst>
                  <a:gd name="T0" fmla="*/ 4 w 124"/>
                  <a:gd name="T1" fmla="*/ 9 h 133"/>
                  <a:gd name="T2" fmla="*/ 8 w 124"/>
                  <a:gd name="T3" fmla="*/ 8 h 133"/>
                  <a:gd name="T4" fmla="*/ 15 w 124"/>
                  <a:gd name="T5" fmla="*/ 9 h 133"/>
                  <a:gd name="T6" fmla="*/ 17 w 124"/>
                  <a:gd name="T7" fmla="*/ 9 h 133"/>
                  <a:gd name="T8" fmla="*/ 19 w 124"/>
                  <a:gd name="T9" fmla="*/ 10 h 133"/>
                  <a:gd name="T10" fmla="*/ 21 w 124"/>
                  <a:gd name="T11" fmla="*/ 11 h 133"/>
                  <a:gd name="T12" fmla="*/ 23 w 124"/>
                  <a:gd name="T13" fmla="*/ 12 h 133"/>
                  <a:gd name="T14" fmla="*/ 24 w 124"/>
                  <a:gd name="T15" fmla="*/ 13 h 133"/>
                  <a:gd name="T16" fmla="*/ 26 w 124"/>
                  <a:gd name="T17" fmla="*/ 14 h 133"/>
                  <a:gd name="T18" fmla="*/ 27 w 124"/>
                  <a:gd name="T19" fmla="*/ 16 h 133"/>
                  <a:gd name="T20" fmla="*/ 27 w 124"/>
                  <a:gd name="T21" fmla="*/ 18 h 133"/>
                  <a:gd name="T22" fmla="*/ 29 w 124"/>
                  <a:gd name="T23" fmla="*/ 26 h 133"/>
                  <a:gd name="T24" fmla="*/ 30 w 124"/>
                  <a:gd name="T25" fmla="*/ 30 h 133"/>
                  <a:gd name="T26" fmla="*/ 31 w 124"/>
                  <a:gd name="T27" fmla="*/ 33 h 133"/>
                  <a:gd name="T28" fmla="*/ 31 w 124"/>
                  <a:gd name="T29" fmla="*/ 33 h 133"/>
                  <a:gd name="T30" fmla="*/ 31 w 124"/>
                  <a:gd name="T31" fmla="*/ 29 h 133"/>
                  <a:gd name="T32" fmla="*/ 31 w 124"/>
                  <a:gd name="T33" fmla="*/ 21 h 133"/>
                  <a:gd name="T34" fmla="*/ 31 w 124"/>
                  <a:gd name="T35" fmla="*/ 18 h 133"/>
                  <a:gd name="T36" fmla="*/ 31 w 124"/>
                  <a:gd name="T37" fmla="*/ 15 h 133"/>
                  <a:gd name="T38" fmla="*/ 30 w 124"/>
                  <a:gd name="T39" fmla="*/ 13 h 133"/>
                  <a:gd name="T40" fmla="*/ 29 w 124"/>
                  <a:gd name="T41" fmla="*/ 10 h 133"/>
                  <a:gd name="T42" fmla="*/ 28 w 124"/>
                  <a:gd name="T43" fmla="*/ 8 h 133"/>
                  <a:gd name="T44" fmla="*/ 27 w 124"/>
                  <a:gd name="T45" fmla="*/ 6 h 133"/>
                  <a:gd name="T46" fmla="*/ 26 w 124"/>
                  <a:gd name="T47" fmla="*/ 4 h 133"/>
                  <a:gd name="T48" fmla="*/ 24 w 124"/>
                  <a:gd name="T49" fmla="*/ 3 h 133"/>
                  <a:gd name="T50" fmla="*/ 22 w 124"/>
                  <a:gd name="T51" fmla="*/ 2 h 133"/>
                  <a:gd name="T52" fmla="*/ 20 w 124"/>
                  <a:gd name="T53" fmla="*/ 1 h 133"/>
                  <a:gd name="T54" fmla="*/ 18 w 124"/>
                  <a:gd name="T55" fmla="*/ 0 h 133"/>
                  <a:gd name="T56" fmla="*/ 16 w 124"/>
                  <a:gd name="T57" fmla="*/ 0 h 133"/>
                  <a:gd name="T58" fmla="*/ 13 w 124"/>
                  <a:gd name="T59" fmla="*/ 0 h 133"/>
                  <a:gd name="T60" fmla="*/ 11 w 124"/>
                  <a:gd name="T61" fmla="*/ 0 h 133"/>
                  <a:gd name="T62" fmla="*/ 9 w 124"/>
                  <a:gd name="T63" fmla="*/ 0 h 133"/>
                  <a:gd name="T64" fmla="*/ 7 w 124"/>
                  <a:gd name="T65" fmla="*/ 0 h 133"/>
                  <a:gd name="T66" fmla="*/ 5 w 124"/>
                  <a:gd name="T67" fmla="*/ 1 h 133"/>
                  <a:gd name="T68" fmla="*/ 4 w 124"/>
                  <a:gd name="T69" fmla="*/ 1 h 133"/>
                  <a:gd name="T70" fmla="*/ 3 w 124"/>
                  <a:gd name="T71" fmla="*/ 2 h 133"/>
                  <a:gd name="T72" fmla="*/ 2 w 124"/>
                  <a:gd name="T73" fmla="*/ 2 h 133"/>
                  <a:gd name="T74" fmla="*/ 1 w 124"/>
                  <a:gd name="T75" fmla="*/ 3 h 133"/>
                  <a:gd name="T76" fmla="*/ 0 w 124"/>
                  <a:gd name="T77" fmla="*/ 4 h 133"/>
                  <a:gd name="T78" fmla="*/ 0 w 124"/>
                  <a:gd name="T79" fmla="*/ 5 h 133"/>
                  <a:gd name="T80" fmla="*/ 0 w 124"/>
                  <a:gd name="T81" fmla="*/ 5 h 133"/>
                  <a:gd name="T82" fmla="*/ 3 w 124"/>
                  <a:gd name="T83" fmla="*/ 8 h 133"/>
                  <a:gd name="T84" fmla="*/ 4 w 124"/>
                  <a:gd name="T85" fmla="*/ 9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33"/>
                  <a:gd name="T131" fmla="*/ 124 w 124"/>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33">
                    <a:moveTo>
                      <a:pt x="17" y="35"/>
                    </a:moveTo>
                    <a:lnTo>
                      <a:pt x="33" y="34"/>
                    </a:lnTo>
                    <a:lnTo>
                      <a:pt x="61" y="36"/>
                    </a:lnTo>
                    <a:lnTo>
                      <a:pt x="69" y="37"/>
                    </a:lnTo>
                    <a:lnTo>
                      <a:pt x="76" y="40"/>
                    </a:lnTo>
                    <a:lnTo>
                      <a:pt x="83" y="43"/>
                    </a:lnTo>
                    <a:lnTo>
                      <a:pt x="90" y="47"/>
                    </a:lnTo>
                    <a:lnTo>
                      <a:pt x="96" y="52"/>
                    </a:lnTo>
                    <a:lnTo>
                      <a:pt x="102" y="58"/>
                    </a:lnTo>
                    <a:lnTo>
                      <a:pt x="106" y="65"/>
                    </a:lnTo>
                    <a:lnTo>
                      <a:pt x="109" y="73"/>
                    </a:lnTo>
                    <a:lnTo>
                      <a:pt x="117" y="104"/>
                    </a:lnTo>
                    <a:lnTo>
                      <a:pt x="121" y="122"/>
                    </a:lnTo>
                    <a:lnTo>
                      <a:pt x="122" y="131"/>
                    </a:lnTo>
                    <a:lnTo>
                      <a:pt x="123" y="133"/>
                    </a:lnTo>
                    <a:lnTo>
                      <a:pt x="124" y="118"/>
                    </a:lnTo>
                    <a:lnTo>
                      <a:pt x="124" y="83"/>
                    </a:lnTo>
                    <a:lnTo>
                      <a:pt x="123" y="72"/>
                    </a:lnTo>
                    <a:lnTo>
                      <a:pt x="122" y="62"/>
                    </a:lnTo>
                    <a:lnTo>
                      <a:pt x="120" y="52"/>
                    </a:lnTo>
                    <a:lnTo>
                      <a:pt x="116" y="42"/>
                    </a:lnTo>
                    <a:lnTo>
                      <a:pt x="113" y="33"/>
                    </a:lnTo>
                    <a:lnTo>
                      <a:pt x="108" y="24"/>
                    </a:lnTo>
                    <a:lnTo>
                      <a:pt x="102" y="17"/>
                    </a:lnTo>
                    <a:lnTo>
                      <a:pt x="95" y="12"/>
                    </a:lnTo>
                    <a:lnTo>
                      <a:pt x="87" y="7"/>
                    </a:lnTo>
                    <a:lnTo>
                      <a:pt x="79" y="5"/>
                    </a:lnTo>
                    <a:lnTo>
                      <a:pt x="71" y="1"/>
                    </a:lnTo>
                    <a:lnTo>
                      <a:pt x="62" y="0"/>
                    </a:lnTo>
                    <a:lnTo>
                      <a:pt x="53" y="0"/>
                    </a:lnTo>
                    <a:lnTo>
                      <a:pt x="45" y="0"/>
                    </a:lnTo>
                    <a:lnTo>
                      <a:pt x="36" y="0"/>
                    </a:lnTo>
                    <a:lnTo>
                      <a:pt x="28" y="1"/>
                    </a:lnTo>
                    <a:lnTo>
                      <a:pt x="21" y="3"/>
                    </a:lnTo>
                    <a:lnTo>
                      <a:pt x="15" y="6"/>
                    </a:lnTo>
                    <a:lnTo>
                      <a:pt x="10" y="8"/>
                    </a:lnTo>
                    <a:lnTo>
                      <a:pt x="6" y="10"/>
                    </a:lnTo>
                    <a:lnTo>
                      <a:pt x="2" y="13"/>
                    </a:lnTo>
                    <a:lnTo>
                      <a:pt x="0" y="16"/>
                    </a:lnTo>
                    <a:lnTo>
                      <a:pt x="0" y="19"/>
                    </a:lnTo>
                    <a:lnTo>
                      <a:pt x="1" y="21"/>
                    </a:lnTo>
                    <a:lnTo>
                      <a:pt x="13" y="34"/>
                    </a:lnTo>
                    <a:lnTo>
                      <a:pt x="17" y="35"/>
                    </a:lnTo>
                    <a:close/>
                  </a:path>
                </a:pathLst>
              </a:custGeom>
              <a:solidFill>
                <a:srgbClr val="969696"/>
              </a:solidFill>
              <a:ln w="9525">
                <a:noFill/>
                <a:round/>
                <a:headEnd/>
                <a:tailEnd/>
              </a:ln>
            </p:spPr>
            <p:txBody>
              <a:bodyPr/>
              <a:lstStyle/>
              <a:p>
                <a:endParaRPr lang="fr-FR"/>
              </a:p>
            </p:txBody>
          </p:sp>
          <p:sp>
            <p:nvSpPr>
              <p:cNvPr id="9348" name="Freeform 588"/>
              <p:cNvSpPr>
                <a:spLocks noChangeAspect="1"/>
              </p:cNvSpPr>
              <p:nvPr/>
            </p:nvSpPr>
            <p:spPr bwMode="auto">
              <a:xfrm>
                <a:off x="5764" y="3222"/>
                <a:ext cx="31" cy="45"/>
              </a:xfrm>
              <a:custGeom>
                <a:avLst/>
                <a:gdLst>
                  <a:gd name="T0" fmla="*/ 27 w 122"/>
                  <a:gd name="T1" fmla="*/ 30 h 178"/>
                  <a:gd name="T2" fmla="*/ 25 w 122"/>
                  <a:gd name="T3" fmla="*/ 27 h 178"/>
                  <a:gd name="T4" fmla="*/ 21 w 122"/>
                  <a:gd name="T5" fmla="*/ 20 h 178"/>
                  <a:gd name="T6" fmla="*/ 18 w 122"/>
                  <a:gd name="T7" fmla="*/ 16 h 178"/>
                  <a:gd name="T8" fmla="*/ 14 w 122"/>
                  <a:gd name="T9" fmla="*/ 12 h 178"/>
                  <a:gd name="T10" fmla="*/ 12 w 122"/>
                  <a:gd name="T11" fmla="*/ 9 h 178"/>
                  <a:gd name="T12" fmla="*/ 9 w 122"/>
                  <a:gd name="T13" fmla="*/ 7 h 178"/>
                  <a:gd name="T14" fmla="*/ 4 w 122"/>
                  <a:gd name="T15" fmla="*/ 3 h 178"/>
                  <a:gd name="T16" fmla="*/ 2 w 122"/>
                  <a:gd name="T17" fmla="*/ 1 h 178"/>
                  <a:gd name="T18" fmla="*/ 1 w 122"/>
                  <a:gd name="T19" fmla="*/ 0 h 178"/>
                  <a:gd name="T20" fmla="*/ 0 w 122"/>
                  <a:gd name="T21" fmla="*/ 0 h 178"/>
                  <a:gd name="T22" fmla="*/ 0 w 122"/>
                  <a:gd name="T23" fmla="*/ 0 h 178"/>
                  <a:gd name="T24" fmla="*/ 0 w 122"/>
                  <a:gd name="T25" fmla="*/ 0 h 178"/>
                  <a:gd name="T26" fmla="*/ 1 w 122"/>
                  <a:gd name="T27" fmla="*/ 4 h 178"/>
                  <a:gd name="T28" fmla="*/ 3 w 122"/>
                  <a:gd name="T29" fmla="*/ 9 h 178"/>
                  <a:gd name="T30" fmla="*/ 5 w 122"/>
                  <a:gd name="T31" fmla="*/ 16 h 178"/>
                  <a:gd name="T32" fmla="*/ 8 w 122"/>
                  <a:gd name="T33" fmla="*/ 23 h 178"/>
                  <a:gd name="T34" fmla="*/ 10 w 122"/>
                  <a:gd name="T35" fmla="*/ 29 h 178"/>
                  <a:gd name="T36" fmla="*/ 11 w 122"/>
                  <a:gd name="T37" fmla="*/ 34 h 178"/>
                  <a:gd name="T38" fmla="*/ 12 w 122"/>
                  <a:gd name="T39" fmla="*/ 36 h 178"/>
                  <a:gd name="T40" fmla="*/ 13 w 122"/>
                  <a:gd name="T41" fmla="*/ 37 h 178"/>
                  <a:gd name="T42" fmla="*/ 14 w 122"/>
                  <a:gd name="T43" fmla="*/ 39 h 178"/>
                  <a:gd name="T44" fmla="*/ 17 w 122"/>
                  <a:gd name="T45" fmla="*/ 39 h 178"/>
                  <a:gd name="T46" fmla="*/ 19 w 122"/>
                  <a:gd name="T47" fmla="*/ 40 h 178"/>
                  <a:gd name="T48" fmla="*/ 20 w 122"/>
                  <a:gd name="T49" fmla="*/ 40 h 178"/>
                  <a:gd name="T50" fmla="*/ 21 w 122"/>
                  <a:gd name="T51" fmla="*/ 40 h 178"/>
                  <a:gd name="T52" fmla="*/ 22 w 122"/>
                  <a:gd name="T53" fmla="*/ 40 h 178"/>
                  <a:gd name="T54" fmla="*/ 22 w 122"/>
                  <a:gd name="T55" fmla="*/ 40 h 178"/>
                  <a:gd name="T56" fmla="*/ 23 w 122"/>
                  <a:gd name="T57" fmla="*/ 39 h 178"/>
                  <a:gd name="T58" fmla="*/ 24 w 122"/>
                  <a:gd name="T59" fmla="*/ 39 h 178"/>
                  <a:gd name="T60" fmla="*/ 24 w 122"/>
                  <a:gd name="T61" fmla="*/ 39 h 178"/>
                  <a:gd name="T62" fmla="*/ 25 w 122"/>
                  <a:gd name="T63" fmla="*/ 40 h 178"/>
                  <a:gd name="T64" fmla="*/ 26 w 122"/>
                  <a:gd name="T65" fmla="*/ 41 h 178"/>
                  <a:gd name="T66" fmla="*/ 27 w 122"/>
                  <a:gd name="T67" fmla="*/ 42 h 178"/>
                  <a:gd name="T68" fmla="*/ 28 w 122"/>
                  <a:gd name="T69" fmla="*/ 43 h 178"/>
                  <a:gd name="T70" fmla="*/ 29 w 122"/>
                  <a:gd name="T71" fmla="*/ 44 h 178"/>
                  <a:gd name="T72" fmla="*/ 29 w 122"/>
                  <a:gd name="T73" fmla="*/ 45 h 178"/>
                  <a:gd name="T74" fmla="*/ 30 w 122"/>
                  <a:gd name="T75" fmla="*/ 45 h 178"/>
                  <a:gd name="T76" fmla="*/ 30 w 122"/>
                  <a:gd name="T77" fmla="*/ 45 h 178"/>
                  <a:gd name="T78" fmla="*/ 30 w 122"/>
                  <a:gd name="T79" fmla="*/ 44 h 178"/>
                  <a:gd name="T80" fmla="*/ 31 w 122"/>
                  <a:gd name="T81" fmla="*/ 44 h 178"/>
                  <a:gd name="T82" fmla="*/ 31 w 122"/>
                  <a:gd name="T83" fmla="*/ 42 h 178"/>
                  <a:gd name="T84" fmla="*/ 31 w 122"/>
                  <a:gd name="T85" fmla="*/ 40 h 178"/>
                  <a:gd name="T86" fmla="*/ 30 w 122"/>
                  <a:gd name="T87" fmla="*/ 37 h 178"/>
                  <a:gd name="T88" fmla="*/ 29 w 122"/>
                  <a:gd name="T89" fmla="*/ 35 h 178"/>
                  <a:gd name="T90" fmla="*/ 28 w 122"/>
                  <a:gd name="T91" fmla="*/ 31 h 178"/>
                  <a:gd name="T92" fmla="*/ 27 w 122"/>
                  <a:gd name="T93" fmla="*/ 30 h 1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78"/>
                  <a:gd name="T143" fmla="*/ 122 w 122"/>
                  <a:gd name="T144" fmla="*/ 178 h 1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78">
                    <a:moveTo>
                      <a:pt x="108" y="118"/>
                    </a:moveTo>
                    <a:lnTo>
                      <a:pt x="100" y="106"/>
                    </a:lnTo>
                    <a:lnTo>
                      <a:pt x="82" y="79"/>
                    </a:lnTo>
                    <a:lnTo>
                      <a:pt x="70" y="64"/>
                    </a:lnTo>
                    <a:lnTo>
                      <a:pt x="57" y="49"/>
                    </a:lnTo>
                    <a:lnTo>
                      <a:pt x="46" y="36"/>
                    </a:lnTo>
                    <a:lnTo>
                      <a:pt x="34" y="27"/>
                    </a:lnTo>
                    <a:lnTo>
                      <a:pt x="16" y="13"/>
                    </a:lnTo>
                    <a:lnTo>
                      <a:pt x="6" y="3"/>
                    </a:lnTo>
                    <a:lnTo>
                      <a:pt x="2" y="1"/>
                    </a:lnTo>
                    <a:lnTo>
                      <a:pt x="0" y="0"/>
                    </a:lnTo>
                    <a:lnTo>
                      <a:pt x="0" y="1"/>
                    </a:lnTo>
                    <a:lnTo>
                      <a:pt x="4" y="14"/>
                    </a:lnTo>
                    <a:lnTo>
                      <a:pt x="12" y="37"/>
                    </a:lnTo>
                    <a:lnTo>
                      <a:pt x="21" y="65"/>
                    </a:lnTo>
                    <a:lnTo>
                      <a:pt x="32" y="92"/>
                    </a:lnTo>
                    <a:lnTo>
                      <a:pt x="39" y="115"/>
                    </a:lnTo>
                    <a:lnTo>
                      <a:pt x="43" y="134"/>
                    </a:lnTo>
                    <a:lnTo>
                      <a:pt x="47" y="141"/>
                    </a:lnTo>
                    <a:lnTo>
                      <a:pt x="52" y="148"/>
                    </a:lnTo>
                    <a:lnTo>
                      <a:pt x="57" y="153"/>
                    </a:lnTo>
                    <a:lnTo>
                      <a:pt x="65" y="156"/>
                    </a:lnTo>
                    <a:lnTo>
                      <a:pt x="73" y="159"/>
                    </a:lnTo>
                    <a:lnTo>
                      <a:pt x="79" y="160"/>
                    </a:lnTo>
                    <a:lnTo>
                      <a:pt x="82" y="160"/>
                    </a:lnTo>
                    <a:lnTo>
                      <a:pt x="86" y="159"/>
                    </a:lnTo>
                    <a:lnTo>
                      <a:pt x="88" y="157"/>
                    </a:lnTo>
                    <a:lnTo>
                      <a:pt x="89" y="156"/>
                    </a:lnTo>
                    <a:lnTo>
                      <a:pt x="93" y="155"/>
                    </a:lnTo>
                    <a:lnTo>
                      <a:pt x="96" y="155"/>
                    </a:lnTo>
                    <a:lnTo>
                      <a:pt x="100" y="157"/>
                    </a:lnTo>
                    <a:lnTo>
                      <a:pt x="104" y="162"/>
                    </a:lnTo>
                    <a:lnTo>
                      <a:pt x="108" y="167"/>
                    </a:lnTo>
                    <a:lnTo>
                      <a:pt x="111" y="171"/>
                    </a:lnTo>
                    <a:lnTo>
                      <a:pt x="114" y="176"/>
                    </a:lnTo>
                    <a:lnTo>
                      <a:pt x="116" y="177"/>
                    </a:lnTo>
                    <a:lnTo>
                      <a:pt x="117" y="178"/>
                    </a:lnTo>
                    <a:lnTo>
                      <a:pt x="118" y="177"/>
                    </a:lnTo>
                    <a:lnTo>
                      <a:pt x="120" y="176"/>
                    </a:lnTo>
                    <a:lnTo>
                      <a:pt x="121" y="174"/>
                    </a:lnTo>
                    <a:lnTo>
                      <a:pt x="122" y="167"/>
                    </a:lnTo>
                    <a:lnTo>
                      <a:pt x="121" y="157"/>
                    </a:lnTo>
                    <a:lnTo>
                      <a:pt x="118" y="148"/>
                    </a:lnTo>
                    <a:lnTo>
                      <a:pt x="116" y="140"/>
                    </a:lnTo>
                    <a:lnTo>
                      <a:pt x="110" y="124"/>
                    </a:lnTo>
                    <a:lnTo>
                      <a:pt x="108" y="118"/>
                    </a:lnTo>
                    <a:close/>
                  </a:path>
                </a:pathLst>
              </a:custGeom>
              <a:solidFill>
                <a:srgbClr val="969696"/>
              </a:solidFill>
              <a:ln w="9525">
                <a:noFill/>
                <a:round/>
                <a:headEnd/>
                <a:tailEnd/>
              </a:ln>
            </p:spPr>
            <p:txBody>
              <a:bodyPr/>
              <a:lstStyle/>
              <a:p>
                <a:endParaRPr lang="fr-FR"/>
              </a:p>
            </p:txBody>
          </p:sp>
          <p:sp>
            <p:nvSpPr>
              <p:cNvPr id="9349" name="Freeform 589"/>
              <p:cNvSpPr>
                <a:spLocks noChangeAspect="1"/>
              </p:cNvSpPr>
              <p:nvPr/>
            </p:nvSpPr>
            <p:spPr bwMode="auto">
              <a:xfrm>
                <a:off x="5771" y="3241"/>
                <a:ext cx="14" cy="24"/>
              </a:xfrm>
              <a:custGeom>
                <a:avLst/>
                <a:gdLst>
                  <a:gd name="T0" fmla="*/ 0 w 54"/>
                  <a:gd name="T1" fmla="*/ 20 h 99"/>
                  <a:gd name="T2" fmla="*/ 1 w 54"/>
                  <a:gd name="T3" fmla="*/ 21 h 99"/>
                  <a:gd name="T4" fmla="*/ 5 w 54"/>
                  <a:gd name="T5" fmla="*/ 23 h 99"/>
                  <a:gd name="T6" fmla="*/ 6 w 54"/>
                  <a:gd name="T7" fmla="*/ 23 h 99"/>
                  <a:gd name="T8" fmla="*/ 9 w 54"/>
                  <a:gd name="T9" fmla="*/ 24 h 99"/>
                  <a:gd name="T10" fmla="*/ 10 w 54"/>
                  <a:gd name="T11" fmla="*/ 24 h 99"/>
                  <a:gd name="T12" fmla="*/ 10 w 54"/>
                  <a:gd name="T13" fmla="*/ 24 h 99"/>
                  <a:gd name="T14" fmla="*/ 11 w 54"/>
                  <a:gd name="T15" fmla="*/ 24 h 99"/>
                  <a:gd name="T16" fmla="*/ 12 w 54"/>
                  <a:gd name="T17" fmla="*/ 23 h 99"/>
                  <a:gd name="T18" fmla="*/ 13 w 54"/>
                  <a:gd name="T19" fmla="*/ 23 h 99"/>
                  <a:gd name="T20" fmla="*/ 13 w 54"/>
                  <a:gd name="T21" fmla="*/ 22 h 99"/>
                  <a:gd name="T22" fmla="*/ 14 w 54"/>
                  <a:gd name="T23" fmla="*/ 21 h 99"/>
                  <a:gd name="T24" fmla="*/ 14 w 54"/>
                  <a:gd name="T25" fmla="*/ 20 h 99"/>
                  <a:gd name="T26" fmla="*/ 14 w 54"/>
                  <a:gd name="T27" fmla="*/ 17 h 99"/>
                  <a:gd name="T28" fmla="*/ 14 w 54"/>
                  <a:gd name="T29" fmla="*/ 15 h 99"/>
                  <a:gd name="T30" fmla="*/ 13 w 54"/>
                  <a:gd name="T31" fmla="*/ 12 h 99"/>
                  <a:gd name="T32" fmla="*/ 12 w 54"/>
                  <a:gd name="T33" fmla="*/ 9 h 99"/>
                  <a:gd name="T34" fmla="*/ 11 w 54"/>
                  <a:gd name="T35" fmla="*/ 7 h 99"/>
                  <a:gd name="T36" fmla="*/ 10 w 54"/>
                  <a:gd name="T37" fmla="*/ 5 h 99"/>
                  <a:gd name="T38" fmla="*/ 8 w 54"/>
                  <a:gd name="T39" fmla="*/ 2 h 99"/>
                  <a:gd name="T40" fmla="*/ 6 w 54"/>
                  <a:gd name="T41" fmla="*/ 0 h 99"/>
                  <a:gd name="T42" fmla="*/ 5 w 54"/>
                  <a:gd name="T43" fmla="*/ 0 h 99"/>
                  <a:gd name="T44" fmla="*/ 5 w 54"/>
                  <a:gd name="T45" fmla="*/ 0 h 99"/>
                  <a:gd name="T46" fmla="*/ 5 w 54"/>
                  <a:gd name="T47" fmla="*/ 0 h 99"/>
                  <a:gd name="T48" fmla="*/ 4 w 54"/>
                  <a:gd name="T49" fmla="*/ 0 h 99"/>
                  <a:gd name="T50" fmla="*/ 3 w 54"/>
                  <a:gd name="T51" fmla="*/ 1 h 99"/>
                  <a:gd name="T52" fmla="*/ 3 w 54"/>
                  <a:gd name="T53" fmla="*/ 3 h 99"/>
                  <a:gd name="T54" fmla="*/ 2 w 54"/>
                  <a:gd name="T55" fmla="*/ 6 h 99"/>
                  <a:gd name="T56" fmla="*/ 1 w 54"/>
                  <a:gd name="T57" fmla="*/ 8 h 99"/>
                  <a:gd name="T58" fmla="*/ 1 w 54"/>
                  <a:gd name="T59" fmla="*/ 11 h 99"/>
                  <a:gd name="T60" fmla="*/ 1 w 54"/>
                  <a:gd name="T61" fmla="*/ 14 h 99"/>
                  <a:gd name="T62" fmla="*/ 0 w 54"/>
                  <a:gd name="T63" fmla="*/ 18 h 99"/>
                  <a:gd name="T64" fmla="*/ 0 w 54"/>
                  <a:gd name="T65" fmla="*/ 2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99"/>
                  <a:gd name="T101" fmla="*/ 54 w 54"/>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99">
                    <a:moveTo>
                      <a:pt x="0" y="81"/>
                    </a:moveTo>
                    <a:lnTo>
                      <a:pt x="5" y="85"/>
                    </a:lnTo>
                    <a:lnTo>
                      <a:pt x="18" y="93"/>
                    </a:lnTo>
                    <a:lnTo>
                      <a:pt x="25" y="96"/>
                    </a:lnTo>
                    <a:lnTo>
                      <a:pt x="33" y="99"/>
                    </a:lnTo>
                    <a:lnTo>
                      <a:pt x="37" y="99"/>
                    </a:lnTo>
                    <a:lnTo>
                      <a:pt x="40" y="99"/>
                    </a:lnTo>
                    <a:lnTo>
                      <a:pt x="44" y="98"/>
                    </a:lnTo>
                    <a:lnTo>
                      <a:pt x="47" y="95"/>
                    </a:lnTo>
                    <a:lnTo>
                      <a:pt x="49" y="93"/>
                    </a:lnTo>
                    <a:lnTo>
                      <a:pt x="51" y="91"/>
                    </a:lnTo>
                    <a:lnTo>
                      <a:pt x="53" y="86"/>
                    </a:lnTo>
                    <a:lnTo>
                      <a:pt x="54" y="81"/>
                    </a:lnTo>
                    <a:lnTo>
                      <a:pt x="54" y="71"/>
                    </a:lnTo>
                    <a:lnTo>
                      <a:pt x="53" y="60"/>
                    </a:lnTo>
                    <a:lnTo>
                      <a:pt x="52" y="49"/>
                    </a:lnTo>
                    <a:lnTo>
                      <a:pt x="48" y="38"/>
                    </a:lnTo>
                    <a:lnTo>
                      <a:pt x="44" y="29"/>
                    </a:lnTo>
                    <a:lnTo>
                      <a:pt x="40" y="22"/>
                    </a:lnTo>
                    <a:lnTo>
                      <a:pt x="31" y="10"/>
                    </a:lnTo>
                    <a:lnTo>
                      <a:pt x="24" y="2"/>
                    </a:lnTo>
                    <a:lnTo>
                      <a:pt x="21" y="1"/>
                    </a:lnTo>
                    <a:lnTo>
                      <a:pt x="20" y="0"/>
                    </a:lnTo>
                    <a:lnTo>
                      <a:pt x="18" y="0"/>
                    </a:lnTo>
                    <a:lnTo>
                      <a:pt x="17" y="1"/>
                    </a:lnTo>
                    <a:lnTo>
                      <a:pt x="13" y="4"/>
                    </a:lnTo>
                    <a:lnTo>
                      <a:pt x="10" y="12"/>
                    </a:lnTo>
                    <a:lnTo>
                      <a:pt x="7" y="23"/>
                    </a:lnTo>
                    <a:lnTo>
                      <a:pt x="5" y="35"/>
                    </a:lnTo>
                    <a:lnTo>
                      <a:pt x="4" y="46"/>
                    </a:lnTo>
                    <a:lnTo>
                      <a:pt x="3" y="57"/>
                    </a:lnTo>
                    <a:lnTo>
                      <a:pt x="1" y="74"/>
                    </a:lnTo>
                    <a:lnTo>
                      <a:pt x="0" y="81"/>
                    </a:lnTo>
                    <a:close/>
                  </a:path>
                </a:pathLst>
              </a:custGeom>
              <a:solidFill>
                <a:srgbClr val="969696"/>
              </a:solidFill>
              <a:ln w="9525">
                <a:noFill/>
                <a:round/>
                <a:headEnd/>
                <a:tailEnd/>
              </a:ln>
            </p:spPr>
            <p:txBody>
              <a:bodyPr/>
              <a:lstStyle/>
              <a:p>
                <a:endParaRPr lang="fr-FR"/>
              </a:p>
            </p:txBody>
          </p:sp>
          <p:sp>
            <p:nvSpPr>
              <p:cNvPr id="9350" name="Freeform 590"/>
              <p:cNvSpPr>
                <a:spLocks noChangeAspect="1"/>
              </p:cNvSpPr>
              <p:nvPr/>
            </p:nvSpPr>
            <p:spPr bwMode="auto">
              <a:xfrm>
                <a:off x="5831" y="3242"/>
                <a:ext cx="97" cy="33"/>
              </a:xfrm>
              <a:custGeom>
                <a:avLst/>
                <a:gdLst>
                  <a:gd name="T0" fmla="*/ 3 w 388"/>
                  <a:gd name="T1" fmla="*/ 6 h 133"/>
                  <a:gd name="T2" fmla="*/ 2 w 388"/>
                  <a:gd name="T3" fmla="*/ 6 h 133"/>
                  <a:gd name="T4" fmla="*/ 1 w 388"/>
                  <a:gd name="T5" fmla="*/ 7 h 133"/>
                  <a:gd name="T6" fmla="*/ 1 w 388"/>
                  <a:gd name="T7" fmla="*/ 8 h 133"/>
                  <a:gd name="T8" fmla="*/ 0 w 388"/>
                  <a:gd name="T9" fmla="*/ 8 h 133"/>
                  <a:gd name="T10" fmla="*/ 0 w 388"/>
                  <a:gd name="T11" fmla="*/ 9 h 133"/>
                  <a:gd name="T12" fmla="*/ 0 w 388"/>
                  <a:gd name="T13" fmla="*/ 10 h 133"/>
                  <a:gd name="T14" fmla="*/ 0 w 388"/>
                  <a:gd name="T15" fmla="*/ 10 h 133"/>
                  <a:gd name="T16" fmla="*/ 1 w 388"/>
                  <a:gd name="T17" fmla="*/ 11 h 133"/>
                  <a:gd name="T18" fmla="*/ 2 w 388"/>
                  <a:gd name="T19" fmla="*/ 11 h 133"/>
                  <a:gd name="T20" fmla="*/ 4 w 388"/>
                  <a:gd name="T21" fmla="*/ 12 h 133"/>
                  <a:gd name="T22" fmla="*/ 6 w 388"/>
                  <a:gd name="T23" fmla="*/ 12 h 133"/>
                  <a:gd name="T24" fmla="*/ 10 w 388"/>
                  <a:gd name="T25" fmla="*/ 12 h 133"/>
                  <a:gd name="T26" fmla="*/ 13 w 388"/>
                  <a:gd name="T27" fmla="*/ 12 h 133"/>
                  <a:gd name="T28" fmla="*/ 18 w 388"/>
                  <a:gd name="T29" fmla="*/ 11 h 133"/>
                  <a:gd name="T30" fmla="*/ 28 w 388"/>
                  <a:gd name="T31" fmla="*/ 10 h 133"/>
                  <a:gd name="T32" fmla="*/ 36 w 388"/>
                  <a:gd name="T33" fmla="*/ 9 h 133"/>
                  <a:gd name="T34" fmla="*/ 44 w 388"/>
                  <a:gd name="T35" fmla="*/ 9 h 133"/>
                  <a:gd name="T36" fmla="*/ 50 w 388"/>
                  <a:gd name="T37" fmla="*/ 10 h 133"/>
                  <a:gd name="T38" fmla="*/ 53 w 388"/>
                  <a:gd name="T39" fmla="*/ 10 h 133"/>
                  <a:gd name="T40" fmla="*/ 57 w 388"/>
                  <a:gd name="T41" fmla="*/ 10 h 133"/>
                  <a:gd name="T42" fmla="*/ 60 w 388"/>
                  <a:gd name="T43" fmla="*/ 11 h 133"/>
                  <a:gd name="T44" fmla="*/ 63 w 388"/>
                  <a:gd name="T45" fmla="*/ 12 h 133"/>
                  <a:gd name="T46" fmla="*/ 66 w 388"/>
                  <a:gd name="T47" fmla="*/ 14 h 133"/>
                  <a:gd name="T48" fmla="*/ 69 w 388"/>
                  <a:gd name="T49" fmla="*/ 15 h 133"/>
                  <a:gd name="T50" fmla="*/ 72 w 388"/>
                  <a:gd name="T51" fmla="*/ 17 h 133"/>
                  <a:gd name="T52" fmla="*/ 76 w 388"/>
                  <a:gd name="T53" fmla="*/ 19 h 133"/>
                  <a:gd name="T54" fmla="*/ 87 w 388"/>
                  <a:gd name="T55" fmla="*/ 26 h 133"/>
                  <a:gd name="T56" fmla="*/ 94 w 388"/>
                  <a:gd name="T57" fmla="*/ 30 h 133"/>
                  <a:gd name="T58" fmla="*/ 96 w 388"/>
                  <a:gd name="T59" fmla="*/ 32 h 133"/>
                  <a:gd name="T60" fmla="*/ 97 w 388"/>
                  <a:gd name="T61" fmla="*/ 33 h 133"/>
                  <a:gd name="T62" fmla="*/ 97 w 388"/>
                  <a:gd name="T63" fmla="*/ 33 h 133"/>
                  <a:gd name="T64" fmla="*/ 97 w 388"/>
                  <a:gd name="T65" fmla="*/ 33 h 133"/>
                  <a:gd name="T66" fmla="*/ 97 w 388"/>
                  <a:gd name="T67" fmla="*/ 33 h 133"/>
                  <a:gd name="T68" fmla="*/ 97 w 388"/>
                  <a:gd name="T69" fmla="*/ 33 h 133"/>
                  <a:gd name="T70" fmla="*/ 94 w 388"/>
                  <a:gd name="T71" fmla="*/ 29 h 133"/>
                  <a:gd name="T72" fmla="*/ 86 w 388"/>
                  <a:gd name="T73" fmla="*/ 19 h 133"/>
                  <a:gd name="T74" fmla="*/ 84 w 388"/>
                  <a:gd name="T75" fmla="*/ 16 h 133"/>
                  <a:gd name="T76" fmla="*/ 81 w 388"/>
                  <a:gd name="T77" fmla="*/ 14 h 133"/>
                  <a:gd name="T78" fmla="*/ 78 w 388"/>
                  <a:gd name="T79" fmla="*/ 11 h 133"/>
                  <a:gd name="T80" fmla="*/ 74 w 388"/>
                  <a:gd name="T81" fmla="*/ 8 h 133"/>
                  <a:gd name="T82" fmla="*/ 71 w 388"/>
                  <a:gd name="T83" fmla="*/ 6 h 133"/>
                  <a:gd name="T84" fmla="*/ 67 w 388"/>
                  <a:gd name="T85" fmla="*/ 4 h 133"/>
                  <a:gd name="T86" fmla="*/ 62 w 388"/>
                  <a:gd name="T87" fmla="*/ 3 h 133"/>
                  <a:gd name="T88" fmla="*/ 57 w 388"/>
                  <a:gd name="T89" fmla="*/ 2 h 133"/>
                  <a:gd name="T90" fmla="*/ 52 w 388"/>
                  <a:gd name="T91" fmla="*/ 1 h 133"/>
                  <a:gd name="T92" fmla="*/ 46 w 388"/>
                  <a:gd name="T93" fmla="*/ 0 h 133"/>
                  <a:gd name="T94" fmla="*/ 41 w 388"/>
                  <a:gd name="T95" fmla="*/ 0 h 133"/>
                  <a:gd name="T96" fmla="*/ 36 w 388"/>
                  <a:gd name="T97" fmla="*/ 0 h 133"/>
                  <a:gd name="T98" fmla="*/ 31 w 388"/>
                  <a:gd name="T99" fmla="*/ 0 h 133"/>
                  <a:gd name="T100" fmla="*/ 26 w 388"/>
                  <a:gd name="T101" fmla="*/ 1 h 133"/>
                  <a:gd name="T102" fmla="*/ 23 w 388"/>
                  <a:gd name="T103" fmla="*/ 1 h 133"/>
                  <a:gd name="T104" fmla="*/ 19 w 388"/>
                  <a:gd name="T105" fmla="*/ 2 h 133"/>
                  <a:gd name="T106" fmla="*/ 12 w 388"/>
                  <a:gd name="T107" fmla="*/ 3 h 133"/>
                  <a:gd name="T108" fmla="*/ 7 w 388"/>
                  <a:gd name="T109" fmla="*/ 4 h 133"/>
                  <a:gd name="T110" fmla="*/ 4 w 388"/>
                  <a:gd name="T111" fmla="*/ 5 h 133"/>
                  <a:gd name="T112" fmla="*/ 3 w 388"/>
                  <a:gd name="T113" fmla="*/ 6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8"/>
                  <a:gd name="T172" fmla="*/ 0 h 133"/>
                  <a:gd name="T173" fmla="*/ 388 w 388"/>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8" h="133">
                    <a:moveTo>
                      <a:pt x="10" y="24"/>
                    </a:moveTo>
                    <a:lnTo>
                      <a:pt x="8" y="25"/>
                    </a:lnTo>
                    <a:lnTo>
                      <a:pt x="4" y="28"/>
                    </a:lnTo>
                    <a:lnTo>
                      <a:pt x="2" y="31"/>
                    </a:lnTo>
                    <a:lnTo>
                      <a:pt x="1" y="34"/>
                    </a:lnTo>
                    <a:lnTo>
                      <a:pt x="0" y="37"/>
                    </a:lnTo>
                    <a:lnTo>
                      <a:pt x="0" y="39"/>
                    </a:lnTo>
                    <a:lnTo>
                      <a:pt x="1" y="42"/>
                    </a:lnTo>
                    <a:lnTo>
                      <a:pt x="3" y="45"/>
                    </a:lnTo>
                    <a:lnTo>
                      <a:pt x="9" y="46"/>
                    </a:lnTo>
                    <a:lnTo>
                      <a:pt x="16" y="48"/>
                    </a:lnTo>
                    <a:lnTo>
                      <a:pt x="25" y="48"/>
                    </a:lnTo>
                    <a:lnTo>
                      <a:pt x="38" y="48"/>
                    </a:lnTo>
                    <a:lnTo>
                      <a:pt x="54" y="47"/>
                    </a:lnTo>
                    <a:lnTo>
                      <a:pt x="72" y="46"/>
                    </a:lnTo>
                    <a:lnTo>
                      <a:pt x="111" y="41"/>
                    </a:lnTo>
                    <a:lnTo>
                      <a:pt x="145" y="38"/>
                    </a:lnTo>
                    <a:lnTo>
                      <a:pt x="174" y="38"/>
                    </a:lnTo>
                    <a:lnTo>
                      <a:pt x="201" y="39"/>
                    </a:lnTo>
                    <a:lnTo>
                      <a:pt x="214" y="40"/>
                    </a:lnTo>
                    <a:lnTo>
                      <a:pt x="227" y="42"/>
                    </a:lnTo>
                    <a:lnTo>
                      <a:pt x="239" y="46"/>
                    </a:lnTo>
                    <a:lnTo>
                      <a:pt x="251" y="49"/>
                    </a:lnTo>
                    <a:lnTo>
                      <a:pt x="264" y="55"/>
                    </a:lnTo>
                    <a:lnTo>
                      <a:pt x="276" y="61"/>
                    </a:lnTo>
                    <a:lnTo>
                      <a:pt x="289" y="67"/>
                    </a:lnTo>
                    <a:lnTo>
                      <a:pt x="302" y="75"/>
                    </a:lnTo>
                    <a:lnTo>
                      <a:pt x="348" y="103"/>
                    </a:lnTo>
                    <a:lnTo>
                      <a:pt x="375" y="122"/>
                    </a:lnTo>
                    <a:lnTo>
                      <a:pt x="382" y="128"/>
                    </a:lnTo>
                    <a:lnTo>
                      <a:pt x="387" y="131"/>
                    </a:lnTo>
                    <a:lnTo>
                      <a:pt x="388" y="132"/>
                    </a:lnTo>
                    <a:lnTo>
                      <a:pt x="388" y="133"/>
                    </a:lnTo>
                    <a:lnTo>
                      <a:pt x="387" y="133"/>
                    </a:lnTo>
                    <a:lnTo>
                      <a:pt x="374" y="116"/>
                    </a:lnTo>
                    <a:lnTo>
                      <a:pt x="345" y="76"/>
                    </a:lnTo>
                    <a:lnTo>
                      <a:pt x="334" y="66"/>
                    </a:lnTo>
                    <a:lnTo>
                      <a:pt x="323" y="55"/>
                    </a:lnTo>
                    <a:lnTo>
                      <a:pt x="311" y="45"/>
                    </a:lnTo>
                    <a:lnTo>
                      <a:pt x="296" y="34"/>
                    </a:lnTo>
                    <a:lnTo>
                      <a:pt x="282" y="26"/>
                    </a:lnTo>
                    <a:lnTo>
                      <a:pt x="266" y="18"/>
                    </a:lnTo>
                    <a:lnTo>
                      <a:pt x="248" y="12"/>
                    </a:lnTo>
                    <a:lnTo>
                      <a:pt x="230" y="7"/>
                    </a:lnTo>
                    <a:lnTo>
                      <a:pt x="207" y="4"/>
                    </a:lnTo>
                    <a:lnTo>
                      <a:pt x="185" y="2"/>
                    </a:lnTo>
                    <a:lnTo>
                      <a:pt x="164" y="0"/>
                    </a:lnTo>
                    <a:lnTo>
                      <a:pt x="144" y="0"/>
                    </a:lnTo>
                    <a:lnTo>
                      <a:pt x="125" y="2"/>
                    </a:lnTo>
                    <a:lnTo>
                      <a:pt x="106" y="3"/>
                    </a:lnTo>
                    <a:lnTo>
                      <a:pt x="90" y="5"/>
                    </a:lnTo>
                    <a:lnTo>
                      <a:pt x="75" y="7"/>
                    </a:lnTo>
                    <a:lnTo>
                      <a:pt x="48" y="12"/>
                    </a:lnTo>
                    <a:lnTo>
                      <a:pt x="28" y="18"/>
                    </a:lnTo>
                    <a:lnTo>
                      <a:pt x="15" y="21"/>
                    </a:lnTo>
                    <a:lnTo>
                      <a:pt x="10" y="24"/>
                    </a:lnTo>
                    <a:close/>
                  </a:path>
                </a:pathLst>
              </a:custGeom>
              <a:solidFill>
                <a:srgbClr val="969696"/>
              </a:solidFill>
              <a:ln w="9525">
                <a:noFill/>
                <a:round/>
                <a:headEnd/>
                <a:tailEnd/>
              </a:ln>
            </p:spPr>
            <p:txBody>
              <a:bodyPr/>
              <a:lstStyle/>
              <a:p>
                <a:endParaRPr lang="fr-FR"/>
              </a:p>
            </p:txBody>
          </p:sp>
          <p:sp>
            <p:nvSpPr>
              <p:cNvPr id="9351" name="Freeform 591"/>
              <p:cNvSpPr>
                <a:spLocks noChangeAspect="1"/>
              </p:cNvSpPr>
              <p:nvPr/>
            </p:nvSpPr>
            <p:spPr bwMode="auto">
              <a:xfrm>
                <a:off x="5784" y="3172"/>
                <a:ext cx="108" cy="55"/>
              </a:xfrm>
              <a:custGeom>
                <a:avLst/>
                <a:gdLst>
                  <a:gd name="T0" fmla="*/ 6 w 436"/>
                  <a:gd name="T1" fmla="*/ 5 h 223"/>
                  <a:gd name="T2" fmla="*/ 3 w 436"/>
                  <a:gd name="T3" fmla="*/ 9 h 223"/>
                  <a:gd name="T4" fmla="*/ 1 w 436"/>
                  <a:gd name="T5" fmla="*/ 12 h 223"/>
                  <a:gd name="T6" fmla="*/ 0 w 436"/>
                  <a:gd name="T7" fmla="*/ 15 h 223"/>
                  <a:gd name="T8" fmla="*/ 0 w 436"/>
                  <a:gd name="T9" fmla="*/ 18 h 223"/>
                  <a:gd name="T10" fmla="*/ 1 w 436"/>
                  <a:gd name="T11" fmla="*/ 21 h 223"/>
                  <a:gd name="T12" fmla="*/ 3 w 436"/>
                  <a:gd name="T13" fmla="*/ 24 h 223"/>
                  <a:gd name="T14" fmla="*/ 7 w 436"/>
                  <a:gd name="T15" fmla="*/ 29 h 223"/>
                  <a:gd name="T16" fmla="*/ 11 w 436"/>
                  <a:gd name="T17" fmla="*/ 34 h 223"/>
                  <a:gd name="T18" fmla="*/ 17 w 436"/>
                  <a:gd name="T19" fmla="*/ 37 h 223"/>
                  <a:gd name="T20" fmla="*/ 26 w 436"/>
                  <a:gd name="T21" fmla="*/ 39 h 223"/>
                  <a:gd name="T22" fmla="*/ 35 w 436"/>
                  <a:gd name="T23" fmla="*/ 41 h 223"/>
                  <a:gd name="T24" fmla="*/ 41 w 436"/>
                  <a:gd name="T25" fmla="*/ 43 h 223"/>
                  <a:gd name="T26" fmla="*/ 48 w 436"/>
                  <a:gd name="T27" fmla="*/ 47 h 223"/>
                  <a:gd name="T28" fmla="*/ 55 w 436"/>
                  <a:gd name="T29" fmla="*/ 51 h 223"/>
                  <a:gd name="T30" fmla="*/ 60 w 436"/>
                  <a:gd name="T31" fmla="*/ 53 h 223"/>
                  <a:gd name="T32" fmla="*/ 65 w 436"/>
                  <a:gd name="T33" fmla="*/ 55 h 223"/>
                  <a:gd name="T34" fmla="*/ 73 w 436"/>
                  <a:gd name="T35" fmla="*/ 55 h 223"/>
                  <a:gd name="T36" fmla="*/ 81 w 436"/>
                  <a:gd name="T37" fmla="*/ 55 h 223"/>
                  <a:gd name="T38" fmla="*/ 88 w 436"/>
                  <a:gd name="T39" fmla="*/ 54 h 223"/>
                  <a:gd name="T40" fmla="*/ 95 w 436"/>
                  <a:gd name="T41" fmla="*/ 52 h 223"/>
                  <a:gd name="T42" fmla="*/ 100 w 436"/>
                  <a:gd name="T43" fmla="*/ 50 h 223"/>
                  <a:gd name="T44" fmla="*/ 105 w 436"/>
                  <a:gd name="T45" fmla="*/ 48 h 223"/>
                  <a:gd name="T46" fmla="*/ 107 w 436"/>
                  <a:gd name="T47" fmla="*/ 44 h 223"/>
                  <a:gd name="T48" fmla="*/ 108 w 436"/>
                  <a:gd name="T49" fmla="*/ 40 h 223"/>
                  <a:gd name="T50" fmla="*/ 107 w 436"/>
                  <a:gd name="T51" fmla="*/ 36 h 223"/>
                  <a:gd name="T52" fmla="*/ 105 w 436"/>
                  <a:gd name="T53" fmla="*/ 31 h 223"/>
                  <a:gd name="T54" fmla="*/ 102 w 436"/>
                  <a:gd name="T55" fmla="*/ 29 h 223"/>
                  <a:gd name="T56" fmla="*/ 95 w 436"/>
                  <a:gd name="T57" fmla="*/ 24 h 223"/>
                  <a:gd name="T58" fmla="*/ 82 w 436"/>
                  <a:gd name="T59" fmla="*/ 18 h 223"/>
                  <a:gd name="T60" fmla="*/ 67 w 436"/>
                  <a:gd name="T61" fmla="*/ 12 h 223"/>
                  <a:gd name="T62" fmla="*/ 50 w 436"/>
                  <a:gd name="T63" fmla="*/ 7 h 223"/>
                  <a:gd name="T64" fmla="*/ 35 w 436"/>
                  <a:gd name="T65" fmla="*/ 3 h 223"/>
                  <a:gd name="T66" fmla="*/ 22 w 436"/>
                  <a:gd name="T67" fmla="*/ 0 h 223"/>
                  <a:gd name="T68" fmla="*/ 14 w 436"/>
                  <a:gd name="T69" fmla="*/ 0 h 223"/>
                  <a:gd name="T70" fmla="*/ 11 w 436"/>
                  <a:gd name="T71" fmla="*/ 1 h 2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6"/>
                  <a:gd name="T109" fmla="*/ 0 h 223"/>
                  <a:gd name="T110" fmla="*/ 436 w 436"/>
                  <a:gd name="T111" fmla="*/ 223 h 2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6" h="223">
                    <a:moveTo>
                      <a:pt x="40" y="6"/>
                    </a:moveTo>
                    <a:lnTo>
                      <a:pt x="26" y="19"/>
                    </a:lnTo>
                    <a:lnTo>
                      <a:pt x="15" y="31"/>
                    </a:lnTo>
                    <a:lnTo>
                      <a:pt x="11" y="36"/>
                    </a:lnTo>
                    <a:lnTo>
                      <a:pt x="7" y="42"/>
                    </a:lnTo>
                    <a:lnTo>
                      <a:pt x="4" y="48"/>
                    </a:lnTo>
                    <a:lnTo>
                      <a:pt x="3" y="54"/>
                    </a:lnTo>
                    <a:lnTo>
                      <a:pt x="2" y="60"/>
                    </a:lnTo>
                    <a:lnTo>
                      <a:pt x="0" y="66"/>
                    </a:lnTo>
                    <a:lnTo>
                      <a:pt x="2" y="73"/>
                    </a:lnTo>
                    <a:lnTo>
                      <a:pt x="3" y="78"/>
                    </a:lnTo>
                    <a:lnTo>
                      <a:pt x="5" y="85"/>
                    </a:lnTo>
                    <a:lnTo>
                      <a:pt x="9" y="92"/>
                    </a:lnTo>
                    <a:lnTo>
                      <a:pt x="12" y="99"/>
                    </a:lnTo>
                    <a:lnTo>
                      <a:pt x="17" y="106"/>
                    </a:lnTo>
                    <a:lnTo>
                      <a:pt x="27" y="119"/>
                    </a:lnTo>
                    <a:lnTo>
                      <a:pt x="37" y="130"/>
                    </a:lnTo>
                    <a:lnTo>
                      <a:pt x="45" y="138"/>
                    </a:lnTo>
                    <a:lnTo>
                      <a:pt x="56" y="144"/>
                    </a:lnTo>
                    <a:lnTo>
                      <a:pt x="68" y="150"/>
                    </a:lnTo>
                    <a:lnTo>
                      <a:pt x="84" y="154"/>
                    </a:lnTo>
                    <a:lnTo>
                      <a:pt x="104" y="158"/>
                    </a:lnTo>
                    <a:lnTo>
                      <a:pt x="129" y="164"/>
                    </a:lnTo>
                    <a:lnTo>
                      <a:pt x="142" y="167"/>
                    </a:lnTo>
                    <a:lnTo>
                      <a:pt x="155" y="171"/>
                    </a:lnTo>
                    <a:lnTo>
                      <a:pt x="166" y="175"/>
                    </a:lnTo>
                    <a:lnTo>
                      <a:pt x="176" y="180"/>
                    </a:lnTo>
                    <a:lnTo>
                      <a:pt x="195" y="190"/>
                    </a:lnTo>
                    <a:lnTo>
                      <a:pt x="213" y="201"/>
                    </a:lnTo>
                    <a:lnTo>
                      <a:pt x="222" y="205"/>
                    </a:lnTo>
                    <a:lnTo>
                      <a:pt x="232" y="210"/>
                    </a:lnTo>
                    <a:lnTo>
                      <a:pt x="241" y="215"/>
                    </a:lnTo>
                    <a:lnTo>
                      <a:pt x="253" y="218"/>
                    </a:lnTo>
                    <a:lnTo>
                      <a:pt x="264" y="221"/>
                    </a:lnTo>
                    <a:lnTo>
                      <a:pt x="277" y="222"/>
                    </a:lnTo>
                    <a:lnTo>
                      <a:pt x="293" y="223"/>
                    </a:lnTo>
                    <a:lnTo>
                      <a:pt x="309" y="222"/>
                    </a:lnTo>
                    <a:lnTo>
                      <a:pt x="325" y="221"/>
                    </a:lnTo>
                    <a:lnTo>
                      <a:pt x="342" y="219"/>
                    </a:lnTo>
                    <a:lnTo>
                      <a:pt x="357" y="217"/>
                    </a:lnTo>
                    <a:lnTo>
                      <a:pt x="371" y="215"/>
                    </a:lnTo>
                    <a:lnTo>
                      <a:pt x="384" y="211"/>
                    </a:lnTo>
                    <a:lnTo>
                      <a:pt x="396" y="208"/>
                    </a:lnTo>
                    <a:lnTo>
                      <a:pt x="405" y="203"/>
                    </a:lnTo>
                    <a:lnTo>
                      <a:pt x="415" y="199"/>
                    </a:lnTo>
                    <a:lnTo>
                      <a:pt x="422" y="193"/>
                    </a:lnTo>
                    <a:lnTo>
                      <a:pt x="427" y="187"/>
                    </a:lnTo>
                    <a:lnTo>
                      <a:pt x="432" y="180"/>
                    </a:lnTo>
                    <a:lnTo>
                      <a:pt x="434" y="172"/>
                    </a:lnTo>
                    <a:lnTo>
                      <a:pt x="436" y="164"/>
                    </a:lnTo>
                    <a:lnTo>
                      <a:pt x="434" y="154"/>
                    </a:lnTo>
                    <a:lnTo>
                      <a:pt x="431" y="144"/>
                    </a:lnTo>
                    <a:lnTo>
                      <a:pt x="426" y="133"/>
                    </a:lnTo>
                    <a:lnTo>
                      <a:pt x="423" y="127"/>
                    </a:lnTo>
                    <a:lnTo>
                      <a:pt x="417" y="122"/>
                    </a:lnTo>
                    <a:lnTo>
                      <a:pt x="410" y="116"/>
                    </a:lnTo>
                    <a:lnTo>
                      <a:pt x="402" y="110"/>
                    </a:lnTo>
                    <a:lnTo>
                      <a:pt x="382" y="97"/>
                    </a:lnTo>
                    <a:lnTo>
                      <a:pt x="358" y="84"/>
                    </a:lnTo>
                    <a:lnTo>
                      <a:pt x="331" y="73"/>
                    </a:lnTo>
                    <a:lnTo>
                      <a:pt x="301" y="60"/>
                    </a:lnTo>
                    <a:lnTo>
                      <a:pt x="269" y="48"/>
                    </a:lnTo>
                    <a:lnTo>
                      <a:pt x="236" y="36"/>
                    </a:lnTo>
                    <a:lnTo>
                      <a:pt x="203" y="27"/>
                    </a:lnTo>
                    <a:lnTo>
                      <a:pt x="172" y="18"/>
                    </a:lnTo>
                    <a:lnTo>
                      <a:pt x="141" y="11"/>
                    </a:lnTo>
                    <a:lnTo>
                      <a:pt x="113" y="5"/>
                    </a:lnTo>
                    <a:lnTo>
                      <a:pt x="88" y="1"/>
                    </a:lnTo>
                    <a:lnTo>
                      <a:pt x="67" y="0"/>
                    </a:lnTo>
                    <a:lnTo>
                      <a:pt x="58" y="1"/>
                    </a:lnTo>
                    <a:lnTo>
                      <a:pt x="51" y="3"/>
                    </a:lnTo>
                    <a:lnTo>
                      <a:pt x="45" y="4"/>
                    </a:lnTo>
                    <a:lnTo>
                      <a:pt x="40" y="6"/>
                    </a:lnTo>
                    <a:close/>
                  </a:path>
                </a:pathLst>
              </a:custGeom>
              <a:solidFill>
                <a:srgbClr val="969696"/>
              </a:solidFill>
              <a:ln w="9525">
                <a:noFill/>
                <a:round/>
                <a:headEnd/>
                <a:tailEnd/>
              </a:ln>
            </p:spPr>
            <p:txBody>
              <a:bodyPr/>
              <a:lstStyle/>
              <a:p>
                <a:endParaRPr lang="fr-FR"/>
              </a:p>
            </p:txBody>
          </p:sp>
          <p:sp>
            <p:nvSpPr>
              <p:cNvPr id="9352" name="Freeform 592"/>
              <p:cNvSpPr>
                <a:spLocks noChangeAspect="1"/>
              </p:cNvSpPr>
              <p:nvPr/>
            </p:nvSpPr>
            <p:spPr bwMode="auto">
              <a:xfrm>
                <a:off x="5905" y="3376"/>
                <a:ext cx="85" cy="79"/>
              </a:xfrm>
              <a:custGeom>
                <a:avLst/>
                <a:gdLst>
                  <a:gd name="T0" fmla="*/ 69 w 339"/>
                  <a:gd name="T1" fmla="*/ 0 h 313"/>
                  <a:gd name="T2" fmla="*/ 64 w 339"/>
                  <a:gd name="T3" fmla="*/ 2 h 313"/>
                  <a:gd name="T4" fmla="*/ 58 w 339"/>
                  <a:gd name="T5" fmla="*/ 4 h 313"/>
                  <a:gd name="T6" fmla="*/ 54 w 339"/>
                  <a:gd name="T7" fmla="*/ 5 h 313"/>
                  <a:gd name="T8" fmla="*/ 50 w 339"/>
                  <a:gd name="T9" fmla="*/ 7 h 313"/>
                  <a:gd name="T10" fmla="*/ 46 w 339"/>
                  <a:gd name="T11" fmla="*/ 9 h 313"/>
                  <a:gd name="T12" fmla="*/ 41 w 339"/>
                  <a:gd name="T13" fmla="*/ 11 h 313"/>
                  <a:gd name="T14" fmla="*/ 37 w 339"/>
                  <a:gd name="T15" fmla="*/ 14 h 313"/>
                  <a:gd name="T16" fmla="*/ 32 w 339"/>
                  <a:gd name="T17" fmla="*/ 17 h 313"/>
                  <a:gd name="T18" fmla="*/ 28 w 339"/>
                  <a:gd name="T19" fmla="*/ 20 h 313"/>
                  <a:gd name="T20" fmla="*/ 23 w 339"/>
                  <a:gd name="T21" fmla="*/ 24 h 313"/>
                  <a:gd name="T22" fmla="*/ 19 w 339"/>
                  <a:gd name="T23" fmla="*/ 29 h 313"/>
                  <a:gd name="T24" fmla="*/ 15 w 339"/>
                  <a:gd name="T25" fmla="*/ 34 h 313"/>
                  <a:gd name="T26" fmla="*/ 14 w 339"/>
                  <a:gd name="T27" fmla="*/ 36 h 313"/>
                  <a:gd name="T28" fmla="*/ 12 w 339"/>
                  <a:gd name="T29" fmla="*/ 39 h 313"/>
                  <a:gd name="T30" fmla="*/ 11 w 339"/>
                  <a:gd name="T31" fmla="*/ 42 h 313"/>
                  <a:gd name="T32" fmla="*/ 10 w 339"/>
                  <a:gd name="T33" fmla="*/ 45 h 313"/>
                  <a:gd name="T34" fmla="*/ 5 w 339"/>
                  <a:gd name="T35" fmla="*/ 57 h 313"/>
                  <a:gd name="T36" fmla="*/ 2 w 339"/>
                  <a:gd name="T37" fmla="*/ 65 h 313"/>
                  <a:gd name="T38" fmla="*/ 1 w 339"/>
                  <a:gd name="T39" fmla="*/ 68 h 313"/>
                  <a:gd name="T40" fmla="*/ 0 w 339"/>
                  <a:gd name="T41" fmla="*/ 71 h 313"/>
                  <a:gd name="T42" fmla="*/ 0 w 339"/>
                  <a:gd name="T43" fmla="*/ 74 h 313"/>
                  <a:gd name="T44" fmla="*/ 0 w 339"/>
                  <a:gd name="T45" fmla="*/ 75 h 313"/>
                  <a:gd name="T46" fmla="*/ 1 w 339"/>
                  <a:gd name="T47" fmla="*/ 76 h 313"/>
                  <a:gd name="T48" fmla="*/ 1 w 339"/>
                  <a:gd name="T49" fmla="*/ 77 h 313"/>
                  <a:gd name="T50" fmla="*/ 2 w 339"/>
                  <a:gd name="T51" fmla="*/ 78 h 313"/>
                  <a:gd name="T52" fmla="*/ 2 w 339"/>
                  <a:gd name="T53" fmla="*/ 78 h 313"/>
                  <a:gd name="T54" fmla="*/ 4 w 339"/>
                  <a:gd name="T55" fmla="*/ 79 h 313"/>
                  <a:gd name="T56" fmla="*/ 7 w 339"/>
                  <a:gd name="T57" fmla="*/ 79 h 313"/>
                  <a:gd name="T58" fmla="*/ 10 w 339"/>
                  <a:gd name="T59" fmla="*/ 79 h 313"/>
                  <a:gd name="T60" fmla="*/ 13 w 339"/>
                  <a:gd name="T61" fmla="*/ 79 h 313"/>
                  <a:gd name="T62" fmla="*/ 17 w 339"/>
                  <a:gd name="T63" fmla="*/ 78 h 313"/>
                  <a:gd name="T64" fmla="*/ 22 w 339"/>
                  <a:gd name="T65" fmla="*/ 78 h 313"/>
                  <a:gd name="T66" fmla="*/ 28 w 339"/>
                  <a:gd name="T67" fmla="*/ 77 h 313"/>
                  <a:gd name="T68" fmla="*/ 33 w 339"/>
                  <a:gd name="T69" fmla="*/ 75 h 313"/>
                  <a:gd name="T70" fmla="*/ 38 w 339"/>
                  <a:gd name="T71" fmla="*/ 73 h 313"/>
                  <a:gd name="T72" fmla="*/ 44 w 339"/>
                  <a:gd name="T73" fmla="*/ 71 h 313"/>
                  <a:gd name="T74" fmla="*/ 49 w 339"/>
                  <a:gd name="T75" fmla="*/ 68 h 313"/>
                  <a:gd name="T76" fmla="*/ 53 w 339"/>
                  <a:gd name="T77" fmla="*/ 66 h 313"/>
                  <a:gd name="T78" fmla="*/ 58 w 339"/>
                  <a:gd name="T79" fmla="*/ 62 h 313"/>
                  <a:gd name="T80" fmla="*/ 62 w 339"/>
                  <a:gd name="T81" fmla="*/ 59 h 313"/>
                  <a:gd name="T82" fmla="*/ 66 w 339"/>
                  <a:gd name="T83" fmla="*/ 56 h 313"/>
                  <a:gd name="T84" fmla="*/ 70 w 339"/>
                  <a:gd name="T85" fmla="*/ 52 h 313"/>
                  <a:gd name="T86" fmla="*/ 74 w 339"/>
                  <a:gd name="T87" fmla="*/ 48 h 313"/>
                  <a:gd name="T88" fmla="*/ 77 w 339"/>
                  <a:gd name="T89" fmla="*/ 44 h 313"/>
                  <a:gd name="T90" fmla="*/ 79 w 339"/>
                  <a:gd name="T91" fmla="*/ 40 h 313"/>
                  <a:gd name="T92" fmla="*/ 81 w 339"/>
                  <a:gd name="T93" fmla="*/ 36 h 313"/>
                  <a:gd name="T94" fmla="*/ 83 w 339"/>
                  <a:gd name="T95" fmla="*/ 33 h 313"/>
                  <a:gd name="T96" fmla="*/ 84 w 339"/>
                  <a:gd name="T97" fmla="*/ 29 h 313"/>
                  <a:gd name="T98" fmla="*/ 85 w 339"/>
                  <a:gd name="T99" fmla="*/ 25 h 313"/>
                  <a:gd name="T100" fmla="*/ 85 w 339"/>
                  <a:gd name="T101" fmla="*/ 22 h 313"/>
                  <a:gd name="T102" fmla="*/ 85 w 339"/>
                  <a:gd name="T103" fmla="*/ 19 h 313"/>
                  <a:gd name="T104" fmla="*/ 84 w 339"/>
                  <a:gd name="T105" fmla="*/ 16 h 313"/>
                  <a:gd name="T106" fmla="*/ 83 w 339"/>
                  <a:gd name="T107" fmla="*/ 14 h 313"/>
                  <a:gd name="T108" fmla="*/ 81 w 339"/>
                  <a:gd name="T109" fmla="*/ 11 h 313"/>
                  <a:gd name="T110" fmla="*/ 80 w 339"/>
                  <a:gd name="T111" fmla="*/ 9 h 313"/>
                  <a:gd name="T112" fmla="*/ 78 w 339"/>
                  <a:gd name="T113" fmla="*/ 7 h 313"/>
                  <a:gd name="T114" fmla="*/ 75 w 339"/>
                  <a:gd name="T115" fmla="*/ 4 h 313"/>
                  <a:gd name="T116" fmla="*/ 72 w 339"/>
                  <a:gd name="T117" fmla="*/ 2 h 313"/>
                  <a:gd name="T118" fmla="*/ 69 w 339"/>
                  <a:gd name="T119" fmla="*/ 0 h 313"/>
                  <a:gd name="T120" fmla="*/ 69 w 339"/>
                  <a:gd name="T121" fmla="*/ 0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9"/>
                  <a:gd name="T184" fmla="*/ 0 h 313"/>
                  <a:gd name="T185" fmla="*/ 339 w 339"/>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9" h="313">
                    <a:moveTo>
                      <a:pt x="274" y="0"/>
                    </a:moveTo>
                    <a:lnTo>
                      <a:pt x="257" y="6"/>
                    </a:lnTo>
                    <a:lnTo>
                      <a:pt x="233" y="15"/>
                    </a:lnTo>
                    <a:lnTo>
                      <a:pt x="217" y="21"/>
                    </a:lnTo>
                    <a:lnTo>
                      <a:pt x="201" y="28"/>
                    </a:lnTo>
                    <a:lnTo>
                      <a:pt x="183" y="36"/>
                    </a:lnTo>
                    <a:lnTo>
                      <a:pt x="164" y="45"/>
                    </a:lnTo>
                    <a:lnTo>
                      <a:pt x="147" y="56"/>
                    </a:lnTo>
                    <a:lnTo>
                      <a:pt x="128" y="67"/>
                    </a:lnTo>
                    <a:lnTo>
                      <a:pt x="111" y="81"/>
                    </a:lnTo>
                    <a:lnTo>
                      <a:pt x="93" y="97"/>
                    </a:lnTo>
                    <a:lnTo>
                      <a:pt x="77" y="114"/>
                    </a:lnTo>
                    <a:lnTo>
                      <a:pt x="61" y="134"/>
                    </a:lnTo>
                    <a:lnTo>
                      <a:pt x="55" y="144"/>
                    </a:lnTo>
                    <a:lnTo>
                      <a:pt x="48" y="155"/>
                    </a:lnTo>
                    <a:lnTo>
                      <a:pt x="42" y="167"/>
                    </a:lnTo>
                    <a:lnTo>
                      <a:pt x="38" y="179"/>
                    </a:lnTo>
                    <a:lnTo>
                      <a:pt x="20" y="224"/>
                    </a:lnTo>
                    <a:lnTo>
                      <a:pt x="7" y="258"/>
                    </a:lnTo>
                    <a:lnTo>
                      <a:pt x="3" y="271"/>
                    </a:lnTo>
                    <a:lnTo>
                      <a:pt x="0" y="283"/>
                    </a:lnTo>
                    <a:lnTo>
                      <a:pt x="0" y="292"/>
                    </a:lnTo>
                    <a:lnTo>
                      <a:pt x="1" y="299"/>
                    </a:lnTo>
                    <a:lnTo>
                      <a:pt x="3" y="303"/>
                    </a:lnTo>
                    <a:lnTo>
                      <a:pt x="4" y="305"/>
                    </a:lnTo>
                    <a:lnTo>
                      <a:pt x="6" y="308"/>
                    </a:lnTo>
                    <a:lnTo>
                      <a:pt x="8" y="310"/>
                    </a:lnTo>
                    <a:lnTo>
                      <a:pt x="17" y="312"/>
                    </a:lnTo>
                    <a:lnTo>
                      <a:pt x="26" y="313"/>
                    </a:lnTo>
                    <a:lnTo>
                      <a:pt x="38" y="313"/>
                    </a:lnTo>
                    <a:lnTo>
                      <a:pt x="53" y="312"/>
                    </a:lnTo>
                    <a:lnTo>
                      <a:pt x="69" y="311"/>
                    </a:lnTo>
                    <a:lnTo>
                      <a:pt x="89" y="308"/>
                    </a:lnTo>
                    <a:lnTo>
                      <a:pt x="111" y="304"/>
                    </a:lnTo>
                    <a:lnTo>
                      <a:pt x="132" y="297"/>
                    </a:lnTo>
                    <a:lnTo>
                      <a:pt x="153" y="290"/>
                    </a:lnTo>
                    <a:lnTo>
                      <a:pt x="174" y="281"/>
                    </a:lnTo>
                    <a:lnTo>
                      <a:pt x="194" y="270"/>
                    </a:lnTo>
                    <a:lnTo>
                      <a:pt x="213" y="260"/>
                    </a:lnTo>
                    <a:lnTo>
                      <a:pt x="231" y="247"/>
                    </a:lnTo>
                    <a:lnTo>
                      <a:pt x="249" y="234"/>
                    </a:lnTo>
                    <a:lnTo>
                      <a:pt x="265" y="220"/>
                    </a:lnTo>
                    <a:lnTo>
                      <a:pt x="279" y="205"/>
                    </a:lnTo>
                    <a:lnTo>
                      <a:pt x="294" y="190"/>
                    </a:lnTo>
                    <a:lnTo>
                      <a:pt x="306" y="175"/>
                    </a:lnTo>
                    <a:lnTo>
                      <a:pt x="316" y="160"/>
                    </a:lnTo>
                    <a:lnTo>
                      <a:pt x="325" y="144"/>
                    </a:lnTo>
                    <a:lnTo>
                      <a:pt x="332" y="129"/>
                    </a:lnTo>
                    <a:lnTo>
                      <a:pt x="337" y="115"/>
                    </a:lnTo>
                    <a:lnTo>
                      <a:pt x="339" y="101"/>
                    </a:lnTo>
                    <a:lnTo>
                      <a:pt x="339" y="88"/>
                    </a:lnTo>
                    <a:lnTo>
                      <a:pt x="338" y="76"/>
                    </a:lnTo>
                    <a:lnTo>
                      <a:pt x="336" y="65"/>
                    </a:lnTo>
                    <a:lnTo>
                      <a:pt x="331" y="55"/>
                    </a:lnTo>
                    <a:lnTo>
                      <a:pt x="325" y="45"/>
                    </a:lnTo>
                    <a:lnTo>
                      <a:pt x="319" y="36"/>
                    </a:lnTo>
                    <a:lnTo>
                      <a:pt x="312" y="29"/>
                    </a:lnTo>
                    <a:lnTo>
                      <a:pt x="299" y="16"/>
                    </a:lnTo>
                    <a:lnTo>
                      <a:pt x="286" y="7"/>
                    </a:lnTo>
                    <a:lnTo>
                      <a:pt x="277" y="1"/>
                    </a:lnTo>
                    <a:lnTo>
                      <a:pt x="274" y="0"/>
                    </a:lnTo>
                    <a:close/>
                  </a:path>
                </a:pathLst>
              </a:custGeom>
              <a:solidFill>
                <a:srgbClr val="969696"/>
              </a:solidFill>
              <a:ln w="9525">
                <a:noFill/>
                <a:round/>
                <a:headEnd/>
                <a:tailEnd/>
              </a:ln>
            </p:spPr>
            <p:txBody>
              <a:bodyPr/>
              <a:lstStyle/>
              <a:p>
                <a:endParaRPr lang="fr-FR"/>
              </a:p>
            </p:txBody>
          </p:sp>
          <p:sp>
            <p:nvSpPr>
              <p:cNvPr id="9353" name="Freeform 593"/>
              <p:cNvSpPr>
                <a:spLocks noChangeAspect="1"/>
              </p:cNvSpPr>
              <p:nvPr/>
            </p:nvSpPr>
            <p:spPr bwMode="auto">
              <a:xfrm>
                <a:off x="6422" y="3153"/>
                <a:ext cx="197" cy="200"/>
              </a:xfrm>
              <a:custGeom>
                <a:avLst/>
                <a:gdLst>
                  <a:gd name="T0" fmla="*/ 6 w 788"/>
                  <a:gd name="T1" fmla="*/ 15 h 801"/>
                  <a:gd name="T2" fmla="*/ 19 w 788"/>
                  <a:gd name="T3" fmla="*/ 39 h 801"/>
                  <a:gd name="T4" fmla="*/ 35 w 788"/>
                  <a:gd name="T5" fmla="*/ 68 h 801"/>
                  <a:gd name="T6" fmla="*/ 50 w 788"/>
                  <a:gd name="T7" fmla="*/ 90 h 801"/>
                  <a:gd name="T8" fmla="*/ 60 w 788"/>
                  <a:gd name="T9" fmla="*/ 101 h 801"/>
                  <a:gd name="T10" fmla="*/ 70 w 788"/>
                  <a:gd name="T11" fmla="*/ 109 h 801"/>
                  <a:gd name="T12" fmla="*/ 108 w 788"/>
                  <a:gd name="T13" fmla="*/ 127 h 801"/>
                  <a:gd name="T14" fmla="*/ 117 w 788"/>
                  <a:gd name="T15" fmla="*/ 133 h 801"/>
                  <a:gd name="T16" fmla="*/ 118 w 788"/>
                  <a:gd name="T17" fmla="*/ 150 h 801"/>
                  <a:gd name="T18" fmla="*/ 121 w 788"/>
                  <a:gd name="T19" fmla="*/ 161 h 801"/>
                  <a:gd name="T20" fmla="*/ 125 w 788"/>
                  <a:gd name="T21" fmla="*/ 170 h 801"/>
                  <a:gd name="T22" fmla="*/ 129 w 788"/>
                  <a:gd name="T23" fmla="*/ 173 h 801"/>
                  <a:gd name="T24" fmla="*/ 142 w 788"/>
                  <a:gd name="T25" fmla="*/ 177 h 801"/>
                  <a:gd name="T26" fmla="*/ 149 w 788"/>
                  <a:gd name="T27" fmla="*/ 178 h 801"/>
                  <a:gd name="T28" fmla="*/ 156 w 788"/>
                  <a:gd name="T29" fmla="*/ 178 h 801"/>
                  <a:gd name="T30" fmla="*/ 163 w 788"/>
                  <a:gd name="T31" fmla="*/ 176 h 801"/>
                  <a:gd name="T32" fmla="*/ 169 w 788"/>
                  <a:gd name="T33" fmla="*/ 173 h 801"/>
                  <a:gd name="T34" fmla="*/ 192 w 788"/>
                  <a:gd name="T35" fmla="*/ 154 h 801"/>
                  <a:gd name="T36" fmla="*/ 197 w 788"/>
                  <a:gd name="T37" fmla="*/ 152 h 801"/>
                  <a:gd name="T38" fmla="*/ 196 w 788"/>
                  <a:gd name="T39" fmla="*/ 157 h 801"/>
                  <a:gd name="T40" fmla="*/ 192 w 788"/>
                  <a:gd name="T41" fmla="*/ 166 h 801"/>
                  <a:gd name="T42" fmla="*/ 185 w 788"/>
                  <a:gd name="T43" fmla="*/ 176 h 801"/>
                  <a:gd name="T44" fmla="*/ 177 w 788"/>
                  <a:gd name="T45" fmla="*/ 185 h 801"/>
                  <a:gd name="T46" fmla="*/ 168 w 788"/>
                  <a:gd name="T47" fmla="*/ 191 h 801"/>
                  <a:gd name="T48" fmla="*/ 163 w 788"/>
                  <a:gd name="T49" fmla="*/ 193 h 801"/>
                  <a:gd name="T50" fmla="*/ 152 w 788"/>
                  <a:gd name="T51" fmla="*/ 192 h 801"/>
                  <a:gd name="T52" fmla="*/ 139 w 788"/>
                  <a:gd name="T53" fmla="*/ 193 h 801"/>
                  <a:gd name="T54" fmla="*/ 125 w 788"/>
                  <a:gd name="T55" fmla="*/ 198 h 801"/>
                  <a:gd name="T56" fmla="*/ 117 w 788"/>
                  <a:gd name="T57" fmla="*/ 200 h 801"/>
                  <a:gd name="T58" fmla="*/ 111 w 788"/>
                  <a:gd name="T59" fmla="*/ 199 h 801"/>
                  <a:gd name="T60" fmla="*/ 104 w 788"/>
                  <a:gd name="T61" fmla="*/ 195 h 801"/>
                  <a:gd name="T62" fmla="*/ 86 w 788"/>
                  <a:gd name="T63" fmla="*/ 180 h 801"/>
                  <a:gd name="T64" fmla="*/ 78 w 788"/>
                  <a:gd name="T65" fmla="*/ 170 h 801"/>
                  <a:gd name="T66" fmla="*/ 73 w 788"/>
                  <a:gd name="T67" fmla="*/ 161 h 801"/>
                  <a:gd name="T68" fmla="*/ 67 w 788"/>
                  <a:gd name="T69" fmla="*/ 142 h 801"/>
                  <a:gd name="T70" fmla="*/ 61 w 788"/>
                  <a:gd name="T71" fmla="*/ 131 h 801"/>
                  <a:gd name="T72" fmla="*/ 53 w 788"/>
                  <a:gd name="T73" fmla="*/ 123 h 801"/>
                  <a:gd name="T74" fmla="*/ 41 w 788"/>
                  <a:gd name="T75" fmla="*/ 112 h 801"/>
                  <a:gd name="T76" fmla="*/ 30 w 788"/>
                  <a:gd name="T77" fmla="*/ 101 h 801"/>
                  <a:gd name="T78" fmla="*/ 23 w 788"/>
                  <a:gd name="T79" fmla="*/ 89 h 801"/>
                  <a:gd name="T80" fmla="*/ 17 w 788"/>
                  <a:gd name="T81" fmla="*/ 70 h 801"/>
                  <a:gd name="T82" fmla="*/ 5 w 788"/>
                  <a:gd name="T83" fmla="*/ 24 h 801"/>
                  <a:gd name="T84" fmla="*/ 0 w 788"/>
                  <a:gd name="T85" fmla="*/ 0 h 8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8"/>
                  <a:gd name="T130" fmla="*/ 0 h 801"/>
                  <a:gd name="T131" fmla="*/ 788 w 788"/>
                  <a:gd name="T132" fmla="*/ 801 h 8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8" h="801">
                    <a:moveTo>
                      <a:pt x="0" y="0"/>
                    </a:moveTo>
                    <a:lnTo>
                      <a:pt x="7" y="16"/>
                    </a:lnTo>
                    <a:lnTo>
                      <a:pt x="26" y="59"/>
                    </a:lnTo>
                    <a:lnTo>
                      <a:pt x="40" y="88"/>
                    </a:lnTo>
                    <a:lnTo>
                      <a:pt x="56" y="121"/>
                    </a:lnTo>
                    <a:lnTo>
                      <a:pt x="74" y="157"/>
                    </a:lnTo>
                    <a:lnTo>
                      <a:pt x="94" y="196"/>
                    </a:lnTo>
                    <a:lnTo>
                      <a:pt x="115" y="234"/>
                    </a:lnTo>
                    <a:lnTo>
                      <a:pt x="139" y="272"/>
                    </a:lnTo>
                    <a:lnTo>
                      <a:pt x="163" y="309"/>
                    </a:lnTo>
                    <a:lnTo>
                      <a:pt x="188" y="344"/>
                    </a:lnTo>
                    <a:lnTo>
                      <a:pt x="201" y="360"/>
                    </a:lnTo>
                    <a:lnTo>
                      <a:pt x="214" y="375"/>
                    </a:lnTo>
                    <a:lnTo>
                      <a:pt x="226" y="390"/>
                    </a:lnTo>
                    <a:lnTo>
                      <a:pt x="239" y="403"/>
                    </a:lnTo>
                    <a:lnTo>
                      <a:pt x="253" y="415"/>
                    </a:lnTo>
                    <a:lnTo>
                      <a:pt x="266" y="425"/>
                    </a:lnTo>
                    <a:lnTo>
                      <a:pt x="279" y="435"/>
                    </a:lnTo>
                    <a:lnTo>
                      <a:pt x="293" y="442"/>
                    </a:lnTo>
                    <a:lnTo>
                      <a:pt x="380" y="484"/>
                    </a:lnTo>
                    <a:lnTo>
                      <a:pt x="434" y="509"/>
                    </a:lnTo>
                    <a:lnTo>
                      <a:pt x="462" y="522"/>
                    </a:lnTo>
                    <a:lnTo>
                      <a:pt x="470" y="527"/>
                    </a:lnTo>
                    <a:lnTo>
                      <a:pt x="469" y="533"/>
                    </a:lnTo>
                    <a:lnTo>
                      <a:pt x="469" y="549"/>
                    </a:lnTo>
                    <a:lnTo>
                      <a:pt x="470" y="572"/>
                    </a:lnTo>
                    <a:lnTo>
                      <a:pt x="473" y="600"/>
                    </a:lnTo>
                    <a:lnTo>
                      <a:pt x="475" y="615"/>
                    </a:lnTo>
                    <a:lnTo>
                      <a:pt x="479" y="629"/>
                    </a:lnTo>
                    <a:lnTo>
                      <a:pt x="483" y="645"/>
                    </a:lnTo>
                    <a:lnTo>
                      <a:pt x="488" y="657"/>
                    </a:lnTo>
                    <a:lnTo>
                      <a:pt x="495" y="669"/>
                    </a:lnTo>
                    <a:lnTo>
                      <a:pt x="502" y="680"/>
                    </a:lnTo>
                    <a:lnTo>
                      <a:pt x="507" y="684"/>
                    </a:lnTo>
                    <a:lnTo>
                      <a:pt x="512" y="689"/>
                    </a:lnTo>
                    <a:lnTo>
                      <a:pt x="516" y="692"/>
                    </a:lnTo>
                    <a:lnTo>
                      <a:pt x="522" y="695"/>
                    </a:lnTo>
                    <a:lnTo>
                      <a:pt x="544" y="703"/>
                    </a:lnTo>
                    <a:lnTo>
                      <a:pt x="567" y="710"/>
                    </a:lnTo>
                    <a:lnTo>
                      <a:pt x="577" y="711"/>
                    </a:lnTo>
                    <a:lnTo>
                      <a:pt x="588" y="713"/>
                    </a:lnTo>
                    <a:lnTo>
                      <a:pt x="597" y="713"/>
                    </a:lnTo>
                    <a:lnTo>
                      <a:pt x="607" y="713"/>
                    </a:lnTo>
                    <a:lnTo>
                      <a:pt x="617" y="713"/>
                    </a:lnTo>
                    <a:lnTo>
                      <a:pt x="625" y="712"/>
                    </a:lnTo>
                    <a:lnTo>
                      <a:pt x="635" y="711"/>
                    </a:lnTo>
                    <a:lnTo>
                      <a:pt x="644" y="709"/>
                    </a:lnTo>
                    <a:lnTo>
                      <a:pt x="652" y="705"/>
                    </a:lnTo>
                    <a:lnTo>
                      <a:pt x="661" y="702"/>
                    </a:lnTo>
                    <a:lnTo>
                      <a:pt x="669" y="697"/>
                    </a:lnTo>
                    <a:lnTo>
                      <a:pt x="677" y="692"/>
                    </a:lnTo>
                    <a:lnTo>
                      <a:pt x="713" y="663"/>
                    </a:lnTo>
                    <a:lnTo>
                      <a:pt x="752" y="629"/>
                    </a:lnTo>
                    <a:lnTo>
                      <a:pt x="768" y="617"/>
                    </a:lnTo>
                    <a:lnTo>
                      <a:pt x="781" y="608"/>
                    </a:lnTo>
                    <a:lnTo>
                      <a:pt x="785" y="608"/>
                    </a:lnTo>
                    <a:lnTo>
                      <a:pt x="787" y="610"/>
                    </a:lnTo>
                    <a:lnTo>
                      <a:pt x="788" y="613"/>
                    </a:lnTo>
                    <a:lnTo>
                      <a:pt x="787" y="620"/>
                    </a:lnTo>
                    <a:lnTo>
                      <a:pt x="785" y="629"/>
                    </a:lnTo>
                    <a:lnTo>
                      <a:pt x="780" y="640"/>
                    </a:lnTo>
                    <a:lnTo>
                      <a:pt x="774" y="652"/>
                    </a:lnTo>
                    <a:lnTo>
                      <a:pt x="767" y="663"/>
                    </a:lnTo>
                    <a:lnTo>
                      <a:pt x="759" y="676"/>
                    </a:lnTo>
                    <a:lnTo>
                      <a:pt x="750" y="690"/>
                    </a:lnTo>
                    <a:lnTo>
                      <a:pt x="740" y="703"/>
                    </a:lnTo>
                    <a:lnTo>
                      <a:pt x="730" y="716"/>
                    </a:lnTo>
                    <a:lnTo>
                      <a:pt x="719" y="727"/>
                    </a:lnTo>
                    <a:lnTo>
                      <a:pt x="707" y="739"/>
                    </a:lnTo>
                    <a:lnTo>
                      <a:pt x="696" y="750"/>
                    </a:lnTo>
                    <a:lnTo>
                      <a:pt x="685" y="758"/>
                    </a:lnTo>
                    <a:lnTo>
                      <a:pt x="673" y="765"/>
                    </a:lnTo>
                    <a:lnTo>
                      <a:pt x="663" y="771"/>
                    </a:lnTo>
                    <a:lnTo>
                      <a:pt x="657" y="772"/>
                    </a:lnTo>
                    <a:lnTo>
                      <a:pt x="652" y="773"/>
                    </a:lnTo>
                    <a:lnTo>
                      <a:pt x="648" y="773"/>
                    </a:lnTo>
                    <a:lnTo>
                      <a:pt x="643" y="773"/>
                    </a:lnTo>
                    <a:lnTo>
                      <a:pt x="609" y="769"/>
                    </a:lnTo>
                    <a:lnTo>
                      <a:pt x="582" y="767"/>
                    </a:lnTo>
                    <a:lnTo>
                      <a:pt x="568" y="768"/>
                    </a:lnTo>
                    <a:lnTo>
                      <a:pt x="554" y="772"/>
                    </a:lnTo>
                    <a:lnTo>
                      <a:pt x="537" y="778"/>
                    </a:lnTo>
                    <a:lnTo>
                      <a:pt x="519" y="786"/>
                    </a:lnTo>
                    <a:lnTo>
                      <a:pt x="500" y="794"/>
                    </a:lnTo>
                    <a:lnTo>
                      <a:pt x="483" y="800"/>
                    </a:lnTo>
                    <a:lnTo>
                      <a:pt x="475" y="801"/>
                    </a:lnTo>
                    <a:lnTo>
                      <a:pt x="468" y="801"/>
                    </a:lnTo>
                    <a:lnTo>
                      <a:pt x="460" y="801"/>
                    </a:lnTo>
                    <a:lnTo>
                      <a:pt x="453" y="799"/>
                    </a:lnTo>
                    <a:lnTo>
                      <a:pt x="445" y="796"/>
                    </a:lnTo>
                    <a:lnTo>
                      <a:pt x="435" y="793"/>
                    </a:lnTo>
                    <a:lnTo>
                      <a:pt x="427" y="788"/>
                    </a:lnTo>
                    <a:lnTo>
                      <a:pt x="418" y="781"/>
                    </a:lnTo>
                    <a:lnTo>
                      <a:pt x="395" y="765"/>
                    </a:lnTo>
                    <a:lnTo>
                      <a:pt x="370" y="743"/>
                    </a:lnTo>
                    <a:lnTo>
                      <a:pt x="344" y="719"/>
                    </a:lnTo>
                    <a:lnTo>
                      <a:pt x="325" y="699"/>
                    </a:lnTo>
                    <a:lnTo>
                      <a:pt x="318" y="690"/>
                    </a:lnTo>
                    <a:lnTo>
                      <a:pt x="311" y="682"/>
                    </a:lnTo>
                    <a:lnTo>
                      <a:pt x="305" y="673"/>
                    </a:lnTo>
                    <a:lnTo>
                      <a:pt x="300" y="663"/>
                    </a:lnTo>
                    <a:lnTo>
                      <a:pt x="291" y="645"/>
                    </a:lnTo>
                    <a:lnTo>
                      <a:pt x="284" y="624"/>
                    </a:lnTo>
                    <a:lnTo>
                      <a:pt x="276" y="599"/>
                    </a:lnTo>
                    <a:lnTo>
                      <a:pt x="266" y="569"/>
                    </a:lnTo>
                    <a:lnTo>
                      <a:pt x="261" y="553"/>
                    </a:lnTo>
                    <a:lnTo>
                      <a:pt x="252" y="539"/>
                    </a:lnTo>
                    <a:lnTo>
                      <a:pt x="244" y="526"/>
                    </a:lnTo>
                    <a:lnTo>
                      <a:pt x="234" y="513"/>
                    </a:lnTo>
                    <a:lnTo>
                      <a:pt x="223" y="501"/>
                    </a:lnTo>
                    <a:lnTo>
                      <a:pt x="212" y="491"/>
                    </a:lnTo>
                    <a:lnTo>
                      <a:pt x="201" y="480"/>
                    </a:lnTo>
                    <a:lnTo>
                      <a:pt x="189" y="470"/>
                    </a:lnTo>
                    <a:lnTo>
                      <a:pt x="164" y="450"/>
                    </a:lnTo>
                    <a:lnTo>
                      <a:pt x="141" y="428"/>
                    </a:lnTo>
                    <a:lnTo>
                      <a:pt x="129" y="416"/>
                    </a:lnTo>
                    <a:lnTo>
                      <a:pt x="119" y="403"/>
                    </a:lnTo>
                    <a:lnTo>
                      <a:pt x="109" y="389"/>
                    </a:lnTo>
                    <a:lnTo>
                      <a:pt x="101" y="375"/>
                    </a:lnTo>
                    <a:lnTo>
                      <a:pt x="93" y="357"/>
                    </a:lnTo>
                    <a:lnTo>
                      <a:pt x="85" y="334"/>
                    </a:lnTo>
                    <a:lnTo>
                      <a:pt x="76" y="310"/>
                    </a:lnTo>
                    <a:lnTo>
                      <a:pt x="67" y="281"/>
                    </a:lnTo>
                    <a:lnTo>
                      <a:pt x="51" y="220"/>
                    </a:lnTo>
                    <a:lnTo>
                      <a:pt x="35" y="156"/>
                    </a:lnTo>
                    <a:lnTo>
                      <a:pt x="21" y="97"/>
                    </a:lnTo>
                    <a:lnTo>
                      <a:pt x="11" y="46"/>
                    </a:lnTo>
                    <a:lnTo>
                      <a:pt x="2" y="13"/>
                    </a:lnTo>
                    <a:lnTo>
                      <a:pt x="0" y="0"/>
                    </a:lnTo>
                    <a:close/>
                  </a:path>
                </a:pathLst>
              </a:custGeom>
              <a:solidFill>
                <a:srgbClr val="969696"/>
              </a:solidFill>
              <a:ln w="9525">
                <a:noFill/>
                <a:round/>
                <a:headEnd/>
                <a:tailEnd/>
              </a:ln>
            </p:spPr>
            <p:txBody>
              <a:bodyPr/>
              <a:lstStyle/>
              <a:p>
                <a:endParaRPr lang="fr-FR"/>
              </a:p>
            </p:txBody>
          </p:sp>
          <p:sp>
            <p:nvSpPr>
              <p:cNvPr id="9354" name="Freeform 594"/>
              <p:cNvSpPr>
                <a:spLocks noChangeAspect="1"/>
              </p:cNvSpPr>
              <p:nvPr/>
            </p:nvSpPr>
            <p:spPr bwMode="auto">
              <a:xfrm>
                <a:off x="6548" y="3325"/>
                <a:ext cx="57" cy="24"/>
              </a:xfrm>
              <a:custGeom>
                <a:avLst/>
                <a:gdLst>
                  <a:gd name="T0" fmla="*/ 40 w 227"/>
                  <a:gd name="T1" fmla="*/ 4 h 97"/>
                  <a:gd name="T2" fmla="*/ 36 w 227"/>
                  <a:gd name="T3" fmla="*/ 5 h 97"/>
                  <a:gd name="T4" fmla="*/ 31 w 227"/>
                  <a:gd name="T5" fmla="*/ 5 h 97"/>
                  <a:gd name="T6" fmla="*/ 24 w 227"/>
                  <a:gd name="T7" fmla="*/ 6 h 97"/>
                  <a:gd name="T8" fmla="*/ 16 w 227"/>
                  <a:gd name="T9" fmla="*/ 7 h 97"/>
                  <a:gd name="T10" fmla="*/ 13 w 227"/>
                  <a:gd name="T11" fmla="*/ 8 h 97"/>
                  <a:gd name="T12" fmla="*/ 9 w 227"/>
                  <a:gd name="T13" fmla="*/ 8 h 97"/>
                  <a:gd name="T14" fmla="*/ 6 w 227"/>
                  <a:gd name="T15" fmla="*/ 9 h 97"/>
                  <a:gd name="T16" fmla="*/ 4 w 227"/>
                  <a:gd name="T17" fmla="*/ 10 h 97"/>
                  <a:gd name="T18" fmla="*/ 2 w 227"/>
                  <a:gd name="T19" fmla="*/ 11 h 97"/>
                  <a:gd name="T20" fmla="*/ 1 w 227"/>
                  <a:gd name="T21" fmla="*/ 12 h 97"/>
                  <a:gd name="T22" fmla="*/ 0 w 227"/>
                  <a:gd name="T23" fmla="*/ 13 h 97"/>
                  <a:gd name="T24" fmla="*/ 0 w 227"/>
                  <a:gd name="T25" fmla="*/ 14 h 97"/>
                  <a:gd name="T26" fmla="*/ 0 w 227"/>
                  <a:gd name="T27" fmla="*/ 15 h 97"/>
                  <a:gd name="T28" fmla="*/ 1 w 227"/>
                  <a:gd name="T29" fmla="*/ 15 h 97"/>
                  <a:gd name="T30" fmla="*/ 1 w 227"/>
                  <a:gd name="T31" fmla="*/ 17 h 97"/>
                  <a:gd name="T32" fmla="*/ 3 w 227"/>
                  <a:gd name="T33" fmla="*/ 18 h 97"/>
                  <a:gd name="T34" fmla="*/ 4 w 227"/>
                  <a:gd name="T35" fmla="*/ 20 h 97"/>
                  <a:gd name="T36" fmla="*/ 6 w 227"/>
                  <a:gd name="T37" fmla="*/ 21 h 97"/>
                  <a:gd name="T38" fmla="*/ 8 w 227"/>
                  <a:gd name="T39" fmla="*/ 22 h 97"/>
                  <a:gd name="T40" fmla="*/ 11 w 227"/>
                  <a:gd name="T41" fmla="*/ 23 h 97"/>
                  <a:gd name="T42" fmla="*/ 13 w 227"/>
                  <a:gd name="T43" fmla="*/ 23 h 97"/>
                  <a:gd name="T44" fmla="*/ 15 w 227"/>
                  <a:gd name="T45" fmla="*/ 24 h 97"/>
                  <a:gd name="T46" fmla="*/ 18 w 227"/>
                  <a:gd name="T47" fmla="*/ 24 h 97"/>
                  <a:gd name="T48" fmla="*/ 21 w 227"/>
                  <a:gd name="T49" fmla="*/ 24 h 97"/>
                  <a:gd name="T50" fmla="*/ 23 w 227"/>
                  <a:gd name="T51" fmla="*/ 24 h 97"/>
                  <a:gd name="T52" fmla="*/ 26 w 227"/>
                  <a:gd name="T53" fmla="*/ 24 h 97"/>
                  <a:gd name="T54" fmla="*/ 29 w 227"/>
                  <a:gd name="T55" fmla="*/ 23 h 97"/>
                  <a:gd name="T56" fmla="*/ 32 w 227"/>
                  <a:gd name="T57" fmla="*/ 23 h 97"/>
                  <a:gd name="T58" fmla="*/ 35 w 227"/>
                  <a:gd name="T59" fmla="*/ 22 h 97"/>
                  <a:gd name="T60" fmla="*/ 38 w 227"/>
                  <a:gd name="T61" fmla="*/ 21 h 97"/>
                  <a:gd name="T62" fmla="*/ 40 w 227"/>
                  <a:gd name="T63" fmla="*/ 20 h 97"/>
                  <a:gd name="T64" fmla="*/ 43 w 227"/>
                  <a:gd name="T65" fmla="*/ 18 h 97"/>
                  <a:gd name="T66" fmla="*/ 45 w 227"/>
                  <a:gd name="T67" fmla="*/ 16 h 97"/>
                  <a:gd name="T68" fmla="*/ 47 w 227"/>
                  <a:gd name="T69" fmla="*/ 15 h 97"/>
                  <a:gd name="T70" fmla="*/ 51 w 227"/>
                  <a:gd name="T71" fmla="*/ 11 h 97"/>
                  <a:gd name="T72" fmla="*/ 54 w 227"/>
                  <a:gd name="T73" fmla="*/ 8 h 97"/>
                  <a:gd name="T74" fmla="*/ 55 w 227"/>
                  <a:gd name="T75" fmla="*/ 6 h 97"/>
                  <a:gd name="T76" fmla="*/ 56 w 227"/>
                  <a:gd name="T77" fmla="*/ 5 h 97"/>
                  <a:gd name="T78" fmla="*/ 57 w 227"/>
                  <a:gd name="T79" fmla="*/ 3 h 97"/>
                  <a:gd name="T80" fmla="*/ 57 w 227"/>
                  <a:gd name="T81" fmla="*/ 2 h 97"/>
                  <a:gd name="T82" fmla="*/ 57 w 227"/>
                  <a:gd name="T83" fmla="*/ 1 h 97"/>
                  <a:gd name="T84" fmla="*/ 56 w 227"/>
                  <a:gd name="T85" fmla="*/ 0 h 97"/>
                  <a:gd name="T86" fmla="*/ 55 w 227"/>
                  <a:gd name="T87" fmla="*/ 0 h 97"/>
                  <a:gd name="T88" fmla="*/ 54 w 227"/>
                  <a:gd name="T89" fmla="*/ 0 h 97"/>
                  <a:gd name="T90" fmla="*/ 51 w 227"/>
                  <a:gd name="T91" fmla="*/ 0 h 97"/>
                  <a:gd name="T92" fmla="*/ 49 w 227"/>
                  <a:gd name="T93" fmla="*/ 1 h 97"/>
                  <a:gd name="T94" fmla="*/ 46 w 227"/>
                  <a:gd name="T95" fmla="*/ 1 h 97"/>
                  <a:gd name="T96" fmla="*/ 44 w 227"/>
                  <a:gd name="T97" fmla="*/ 2 h 97"/>
                  <a:gd name="T98" fmla="*/ 41 w 227"/>
                  <a:gd name="T99" fmla="*/ 3 h 97"/>
                  <a:gd name="T100" fmla="*/ 40 w 227"/>
                  <a:gd name="T101" fmla="*/ 4 h 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7"/>
                  <a:gd name="T154" fmla="*/ 0 h 97"/>
                  <a:gd name="T155" fmla="*/ 227 w 227"/>
                  <a:gd name="T156" fmla="*/ 97 h 9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7" h="97">
                    <a:moveTo>
                      <a:pt x="159" y="16"/>
                    </a:moveTo>
                    <a:lnTo>
                      <a:pt x="145" y="19"/>
                    </a:lnTo>
                    <a:lnTo>
                      <a:pt x="123" y="21"/>
                    </a:lnTo>
                    <a:lnTo>
                      <a:pt x="95" y="25"/>
                    </a:lnTo>
                    <a:lnTo>
                      <a:pt x="65" y="28"/>
                    </a:lnTo>
                    <a:lnTo>
                      <a:pt x="50" y="31"/>
                    </a:lnTo>
                    <a:lnTo>
                      <a:pt x="37" y="33"/>
                    </a:lnTo>
                    <a:lnTo>
                      <a:pt x="25" y="37"/>
                    </a:lnTo>
                    <a:lnTo>
                      <a:pt x="15" y="40"/>
                    </a:lnTo>
                    <a:lnTo>
                      <a:pt x="7" y="45"/>
                    </a:lnTo>
                    <a:lnTo>
                      <a:pt x="2" y="49"/>
                    </a:lnTo>
                    <a:lnTo>
                      <a:pt x="1" y="52"/>
                    </a:lnTo>
                    <a:lnTo>
                      <a:pt x="0" y="55"/>
                    </a:lnTo>
                    <a:lnTo>
                      <a:pt x="1" y="59"/>
                    </a:lnTo>
                    <a:lnTo>
                      <a:pt x="2" y="61"/>
                    </a:lnTo>
                    <a:lnTo>
                      <a:pt x="5" y="68"/>
                    </a:lnTo>
                    <a:lnTo>
                      <a:pt x="11" y="74"/>
                    </a:lnTo>
                    <a:lnTo>
                      <a:pt x="17" y="80"/>
                    </a:lnTo>
                    <a:lnTo>
                      <a:pt x="25" y="84"/>
                    </a:lnTo>
                    <a:lnTo>
                      <a:pt x="32" y="88"/>
                    </a:lnTo>
                    <a:lnTo>
                      <a:pt x="42" y="91"/>
                    </a:lnTo>
                    <a:lnTo>
                      <a:pt x="51" y="94"/>
                    </a:lnTo>
                    <a:lnTo>
                      <a:pt x="61" y="96"/>
                    </a:lnTo>
                    <a:lnTo>
                      <a:pt x="71" y="97"/>
                    </a:lnTo>
                    <a:lnTo>
                      <a:pt x="83" y="97"/>
                    </a:lnTo>
                    <a:lnTo>
                      <a:pt x="93" y="97"/>
                    </a:lnTo>
                    <a:lnTo>
                      <a:pt x="105" y="96"/>
                    </a:lnTo>
                    <a:lnTo>
                      <a:pt x="116" y="94"/>
                    </a:lnTo>
                    <a:lnTo>
                      <a:pt x="127" y="91"/>
                    </a:lnTo>
                    <a:lnTo>
                      <a:pt x="138" y="88"/>
                    </a:lnTo>
                    <a:lnTo>
                      <a:pt x="150" y="83"/>
                    </a:lnTo>
                    <a:lnTo>
                      <a:pt x="160" y="79"/>
                    </a:lnTo>
                    <a:lnTo>
                      <a:pt x="171" y="73"/>
                    </a:lnTo>
                    <a:lnTo>
                      <a:pt x="180" y="66"/>
                    </a:lnTo>
                    <a:lnTo>
                      <a:pt x="188" y="59"/>
                    </a:lnTo>
                    <a:lnTo>
                      <a:pt x="205" y="45"/>
                    </a:lnTo>
                    <a:lnTo>
                      <a:pt x="217" y="32"/>
                    </a:lnTo>
                    <a:lnTo>
                      <a:pt x="221" y="25"/>
                    </a:lnTo>
                    <a:lnTo>
                      <a:pt x="225" y="19"/>
                    </a:lnTo>
                    <a:lnTo>
                      <a:pt x="227" y="13"/>
                    </a:lnTo>
                    <a:lnTo>
                      <a:pt x="227" y="9"/>
                    </a:lnTo>
                    <a:lnTo>
                      <a:pt x="227" y="5"/>
                    </a:lnTo>
                    <a:lnTo>
                      <a:pt x="225" y="2"/>
                    </a:lnTo>
                    <a:lnTo>
                      <a:pt x="221" y="0"/>
                    </a:lnTo>
                    <a:lnTo>
                      <a:pt x="217" y="0"/>
                    </a:lnTo>
                    <a:lnTo>
                      <a:pt x="205" y="2"/>
                    </a:lnTo>
                    <a:lnTo>
                      <a:pt x="194" y="3"/>
                    </a:lnTo>
                    <a:lnTo>
                      <a:pt x="185" y="5"/>
                    </a:lnTo>
                    <a:lnTo>
                      <a:pt x="177" y="9"/>
                    </a:lnTo>
                    <a:lnTo>
                      <a:pt x="164" y="13"/>
                    </a:lnTo>
                    <a:lnTo>
                      <a:pt x="159" y="16"/>
                    </a:lnTo>
                    <a:close/>
                  </a:path>
                </a:pathLst>
              </a:custGeom>
              <a:solidFill>
                <a:srgbClr val="969696"/>
              </a:solidFill>
              <a:ln w="9525">
                <a:noFill/>
                <a:round/>
                <a:headEnd/>
                <a:tailEnd/>
              </a:ln>
            </p:spPr>
            <p:txBody>
              <a:bodyPr/>
              <a:lstStyle/>
              <a:p>
                <a:endParaRPr lang="fr-FR"/>
              </a:p>
            </p:txBody>
          </p:sp>
          <p:sp>
            <p:nvSpPr>
              <p:cNvPr id="9355" name="Freeform 595"/>
              <p:cNvSpPr>
                <a:spLocks noChangeAspect="1"/>
              </p:cNvSpPr>
              <p:nvPr/>
            </p:nvSpPr>
            <p:spPr bwMode="auto">
              <a:xfrm>
                <a:off x="6340" y="3715"/>
                <a:ext cx="148" cy="151"/>
              </a:xfrm>
              <a:custGeom>
                <a:avLst/>
                <a:gdLst>
                  <a:gd name="T0" fmla="*/ 145 w 592"/>
                  <a:gd name="T1" fmla="*/ 47 h 606"/>
                  <a:gd name="T2" fmla="*/ 140 w 592"/>
                  <a:gd name="T3" fmla="*/ 48 h 606"/>
                  <a:gd name="T4" fmla="*/ 132 w 592"/>
                  <a:gd name="T5" fmla="*/ 46 h 606"/>
                  <a:gd name="T6" fmla="*/ 124 w 592"/>
                  <a:gd name="T7" fmla="*/ 44 h 606"/>
                  <a:gd name="T8" fmla="*/ 109 w 592"/>
                  <a:gd name="T9" fmla="*/ 37 h 606"/>
                  <a:gd name="T10" fmla="*/ 89 w 592"/>
                  <a:gd name="T11" fmla="*/ 27 h 606"/>
                  <a:gd name="T12" fmla="*/ 68 w 592"/>
                  <a:gd name="T13" fmla="*/ 16 h 606"/>
                  <a:gd name="T14" fmla="*/ 49 w 592"/>
                  <a:gd name="T15" fmla="*/ 6 h 606"/>
                  <a:gd name="T16" fmla="*/ 36 w 592"/>
                  <a:gd name="T17" fmla="*/ 1 h 606"/>
                  <a:gd name="T18" fmla="*/ 29 w 592"/>
                  <a:gd name="T19" fmla="*/ 0 h 606"/>
                  <a:gd name="T20" fmla="*/ 23 w 592"/>
                  <a:gd name="T21" fmla="*/ 0 h 606"/>
                  <a:gd name="T22" fmla="*/ 19 w 592"/>
                  <a:gd name="T23" fmla="*/ 2 h 606"/>
                  <a:gd name="T24" fmla="*/ 17 w 592"/>
                  <a:gd name="T25" fmla="*/ 6 h 606"/>
                  <a:gd name="T26" fmla="*/ 16 w 592"/>
                  <a:gd name="T27" fmla="*/ 11 h 606"/>
                  <a:gd name="T28" fmla="*/ 16 w 592"/>
                  <a:gd name="T29" fmla="*/ 16 h 606"/>
                  <a:gd name="T30" fmla="*/ 18 w 592"/>
                  <a:gd name="T31" fmla="*/ 20 h 606"/>
                  <a:gd name="T32" fmla="*/ 21 w 592"/>
                  <a:gd name="T33" fmla="*/ 27 h 606"/>
                  <a:gd name="T34" fmla="*/ 28 w 592"/>
                  <a:gd name="T35" fmla="*/ 36 h 606"/>
                  <a:gd name="T36" fmla="*/ 35 w 592"/>
                  <a:gd name="T37" fmla="*/ 44 h 606"/>
                  <a:gd name="T38" fmla="*/ 41 w 592"/>
                  <a:gd name="T39" fmla="*/ 52 h 606"/>
                  <a:gd name="T40" fmla="*/ 43 w 592"/>
                  <a:gd name="T41" fmla="*/ 57 h 606"/>
                  <a:gd name="T42" fmla="*/ 43 w 592"/>
                  <a:gd name="T43" fmla="*/ 60 h 606"/>
                  <a:gd name="T44" fmla="*/ 43 w 592"/>
                  <a:gd name="T45" fmla="*/ 63 h 606"/>
                  <a:gd name="T46" fmla="*/ 40 w 592"/>
                  <a:gd name="T47" fmla="*/ 66 h 606"/>
                  <a:gd name="T48" fmla="*/ 35 w 592"/>
                  <a:gd name="T49" fmla="*/ 69 h 606"/>
                  <a:gd name="T50" fmla="*/ 27 w 592"/>
                  <a:gd name="T51" fmla="*/ 71 h 606"/>
                  <a:gd name="T52" fmla="*/ 20 w 592"/>
                  <a:gd name="T53" fmla="*/ 72 h 606"/>
                  <a:gd name="T54" fmla="*/ 14 w 592"/>
                  <a:gd name="T55" fmla="*/ 71 h 606"/>
                  <a:gd name="T56" fmla="*/ 9 w 592"/>
                  <a:gd name="T57" fmla="*/ 70 h 606"/>
                  <a:gd name="T58" fmla="*/ 5 w 592"/>
                  <a:gd name="T59" fmla="*/ 70 h 606"/>
                  <a:gd name="T60" fmla="*/ 2 w 592"/>
                  <a:gd name="T61" fmla="*/ 71 h 606"/>
                  <a:gd name="T62" fmla="*/ 1 w 592"/>
                  <a:gd name="T63" fmla="*/ 75 h 606"/>
                  <a:gd name="T64" fmla="*/ 0 w 592"/>
                  <a:gd name="T65" fmla="*/ 81 h 606"/>
                  <a:gd name="T66" fmla="*/ 1 w 592"/>
                  <a:gd name="T67" fmla="*/ 89 h 606"/>
                  <a:gd name="T68" fmla="*/ 4 w 592"/>
                  <a:gd name="T69" fmla="*/ 97 h 606"/>
                  <a:gd name="T70" fmla="*/ 9 w 592"/>
                  <a:gd name="T71" fmla="*/ 106 h 606"/>
                  <a:gd name="T72" fmla="*/ 15 w 592"/>
                  <a:gd name="T73" fmla="*/ 115 h 606"/>
                  <a:gd name="T74" fmla="*/ 22 w 592"/>
                  <a:gd name="T75" fmla="*/ 123 h 606"/>
                  <a:gd name="T76" fmla="*/ 30 w 592"/>
                  <a:gd name="T77" fmla="*/ 132 h 606"/>
                  <a:gd name="T78" fmla="*/ 38 w 592"/>
                  <a:gd name="T79" fmla="*/ 139 h 606"/>
                  <a:gd name="T80" fmla="*/ 46 w 592"/>
                  <a:gd name="T81" fmla="*/ 146 h 606"/>
                  <a:gd name="T82" fmla="*/ 52 w 592"/>
                  <a:gd name="T83" fmla="*/ 150 h 606"/>
                  <a:gd name="T84" fmla="*/ 56 w 592"/>
                  <a:gd name="T85" fmla="*/ 151 h 606"/>
                  <a:gd name="T86" fmla="*/ 59 w 592"/>
                  <a:gd name="T87" fmla="*/ 151 h 606"/>
                  <a:gd name="T88" fmla="*/ 63 w 592"/>
                  <a:gd name="T89" fmla="*/ 146 h 606"/>
                  <a:gd name="T90" fmla="*/ 69 w 592"/>
                  <a:gd name="T91" fmla="*/ 139 h 606"/>
                  <a:gd name="T92" fmla="*/ 75 w 592"/>
                  <a:gd name="T93" fmla="*/ 132 h 606"/>
                  <a:gd name="T94" fmla="*/ 84 w 592"/>
                  <a:gd name="T95" fmla="*/ 125 h 606"/>
                  <a:gd name="T96" fmla="*/ 94 w 592"/>
                  <a:gd name="T97" fmla="*/ 115 h 606"/>
                  <a:gd name="T98" fmla="*/ 106 w 592"/>
                  <a:gd name="T99" fmla="*/ 102 h 606"/>
                  <a:gd name="T100" fmla="*/ 117 w 592"/>
                  <a:gd name="T101" fmla="*/ 88 h 606"/>
                  <a:gd name="T102" fmla="*/ 133 w 592"/>
                  <a:gd name="T103" fmla="*/ 68 h 606"/>
                  <a:gd name="T104" fmla="*/ 146 w 592"/>
                  <a:gd name="T105" fmla="*/ 49 h 6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2"/>
                  <a:gd name="T160" fmla="*/ 0 h 606"/>
                  <a:gd name="T161" fmla="*/ 592 w 592"/>
                  <a:gd name="T162" fmla="*/ 606 h 6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2" h="606">
                    <a:moveTo>
                      <a:pt x="592" y="186"/>
                    </a:moveTo>
                    <a:lnTo>
                      <a:pt x="581" y="190"/>
                    </a:lnTo>
                    <a:lnTo>
                      <a:pt x="571" y="192"/>
                    </a:lnTo>
                    <a:lnTo>
                      <a:pt x="558" y="192"/>
                    </a:lnTo>
                    <a:lnTo>
                      <a:pt x="544" y="190"/>
                    </a:lnTo>
                    <a:lnTo>
                      <a:pt x="529" y="186"/>
                    </a:lnTo>
                    <a:lnTo>
                      <a:pt x="512" y="181"/>
                    </a:lnTo>
                    <a:lnTo>
                      <a:pt x="496" y="176"/>
                    </a:lnTo>
                    <a:lnTo>
                      <a:pt x="477" y="167"/>
                    </a:lnTo>
                    <a:lnTo>
                      <a:pt x="438" y="150"/>
                    </a:lnTo>
                    <a:lnTo>
                      <a:pt x="398" y="130"/>
                    </a:lnTo>
                    <a:lnTo>
                      <a:pt x="356" y="108"/>
                    </a:lnTo>
                    <a:lnTo>
                      <a:pt x="315" y="85"/>
                    </a:lnTo>
                    <a:lnTo>
                      <a:pt x="273" y="63"/>
                    </a:lnTo>
                    <a:lnTo>
                      <a:pt x="233" y="43"/>
                    </a:lnTo>
                    <a:lnTo>
                      <a:pt x="196" y="25"/>
                    </a:lnTo>
                    <a:lnTo>
                      <a:pt x="160" y="11"/>
                    </a:lnTo>
                    <a:lnTo>
                      <a:pt x="145" y="5"/>
                    </a:lnTo>
                    <a:lnTo>
                      <a:pt x="130" y="2"/>
                    </a:lnTo>
                    <a:lnTo>
                      <a:pt x="117" y="0"/>
                    </a:lnTo>
                    <a:lnTo>
                      <a:pt x="104" y="0"/>
                    </a:lnTo>
                    <a:lnTo>
                      <a:pt x="93" y="1"/>
                    </a:lnTo>
                    <a:lnTo>
                      <a:pt x="85" y="4"/>
                    </a:lnTo>
                    <a:lnTo>
                      <a:pt x="77" y="10"/>
                    </a:lnTo>
                    <a:lnTo>
                      <a:pt x="71" y="17"/>
                    </a:lnTo>
                    <a:lnTo>
                      <a:pt x="68" y="26"/>
                    </a:lnTo>
                    <a:lnTo>
                      <a:pt x="65" y="36"/>
                    </a:lnTo>
                    <a:lnTo>
                      <a:pt x="64" y="45"/>
                    </a:lnTo>
                    <a:lnTo>
                      <a:pt x="64" y="53"/>
                    </a:lnTo>
                    <a:lnTo>
                      <a:pt x="65" y="63"/>
                    </a:lnTo>
                    <a:lnTo>
                      <a:pt x="68" y="72"/>
                    </a:lnTo>
                    <a:lnTo>
                      <a:pt x="71" y="81"/>
                    </a:lnTo>
                    <a:lnTo>
                      <a:pt x="75" y="89"/>
                    </a:lnTo>
                    <a:lnTo>
                      <a:pt x="85" y="108"/>
                    </a:lnTo>
                    <a:lnTo>
                      <a:pt x="98" y="125"/>
                    </a:lnTo>
                    <a:lnTo>
                      <a:pt x="112" y="143"/>
                    </a:lnTo>
                    <a:lnTo>
                      <a:pt x="126" y="159"/>
                    </a:lnTo>
                    <a:lnTo>
                      <a:pt x="139" y="177"/>
                    </a:lnTo>
                    <a:lnTo>
                      <a:pt x="152" y="192"/>
                    </a:lnTo>
                    <a:lnTo>
                      <a:pt x="163" y="207"/>
                    </a:lnTo>
                    <a:lnTo>
                      <a:pt x="170" y="221"/>
                    </a:lnTo>
                    <a:lnTo>
                      <a:pt x="172" y="228"/>
                    </a:lnTo>
                    <a:lnTo>
                      <a:pt x="173" y="235"/>
                    </a:lnTo>
                    <a:lnTo>
                      <a:pt x="173" y="241"/>
                    </a:lnTo>
                    <a:lnTo>
                      <a:pt x="173" y="248"/>
                    </a:lnTo>
                    <a:lnTo>
                      <a:pt x="171" y="254"/>
                    </a:lnTo>
                    <a:lnTo>
                      <a:pt x="166" y="258"/>
                    </a:lnTo>
                    <a:lnTo>
                      <a:pt x="162" y="264"/>
                    </a:lnTo>
                    <a:lnTo>
                      <a:pt x="154" y="269"/>
                    </a:lnTo>
                    <a:lnTo>
                      <a:pt x="138" y="277"/>
                    </a:lnTo>
                    <a:lnTo>
                      <a:pt x="123" y="283"/>
                    </a:lnTo>
                    <a:lnTo>
                      <a:pt x="109" y="286"/>
                    </a:lnTo>
                    <a:lnTo>
                      <a:pt x="95" y="288"/>
                    </a:lnTo>
                    <a:lnTo>
                      <a:pt x="82" y="288"/>
                    </a:lnTo>
                    <a:lnTo>
                      <a:pt x="70" y="286"/>
                    </a:lnTo>
                    <a:lnTo>
                      <a:pt x="58" y="285"/>
                    </a:lnTo>
                    <a:lnTo>
                      <a:pt x="48" y="283"/>
                    </a:lnTo>
                    <a:lnTo>
                      <a:pt x="38" y="282"/>
                    </a:lnTo>
                    <a:lnTo>
                      <a:pt x="29" y="282"/>
                    </a:lnTo>
                    <a:lnTo>
                      <a:pt x="22" y="282"/>
                    </a:lnTo>
                    <a:lnTo>
                      <a:pt x="15" y="283"/>
                    </a:lnTo>
                    <a:lnTo>
                      <a:pt x="9" y="286"/>
                    </a:lnTo>
                    <a:lnTo>
                      <a:pt x="5" y="292"/>
                    </a:lnTo>
                    <a:lnTo>
                      <a:pt x="2" y="300"/>
                    </a:lnTo>
                    <a:lnTo>
                      <a:pt x="0" y="312"/>
                    </a:lnTo>
                    <a:lnTo>
                      <a:pt x="0" y="326"/>
                    </a:lnTo>
                    <a:lnTo>
                      <a:pt x="1" y="340"/>
                    </a:lnTo>
                    <a:lnTo>
                      <a:pt x="4" y="356"/>
                    </a:lnTo>
                    <a:lnTo>
                      <a:pt x="10" y="373"/>
                    </a:lnTo>
                    <a:lnTo>
                      <a:pt x="17" y="389"/>
                    </a:lnTo>
                    <a:lnTo>
                      <a:pt x="27" y="406"/>
                    </a:lnTo>
                    <a:lnTo>
                      <a:pt x="36" y="424"/>
                    </a:lnTo>
                    <a:lnTo>
                      <a:pt x="48" y="443"/>
                    </a:lnTo>
                    <a:lnTo>
                      <a:pt x="61" y="460"/>
                    </a:lnTo>
                    <a:lnTo>
                      <a:pt x="74" y="478"/>
                    </a:lnTo>
                    <a:lnTo>
                      <a:pt x="89" y="495"/>
                    </a:lnTo>
                    <a:lnTo>
                      <a:pt x="104" y="513"/>
                    </a:lnTo>
                    <a:lnTo>
                      <a:pt x="120" y="529"/>
                    </a:lnTo>
                    <a:lnTo>
                      <a:pt x="137" y="544"/>
                    </a:lnTo>
                    <a:lnTo>
                      <a:pt x="153" y="559"/>
                    </a:lnTo>
                    <a:lnTo>
                      <a:pt x="171" y="573"/>
                    </a:lnTo>
                    <a:lnTo>
                      <a:pt x="186" y="585"/>
                    </a:lnTo>
                    <a:lnTo>
                      <a:pt x="199" y="594"/>
                    </a:lnTo>
                    <a:lnTo>
                      <a:pt x="210" y="600"/>
                    </a:lnTo>
                    <a:lnTo>
                      <a:pt x="219" y="605"/>
                    </a:lnTo>
                    <a:lnTo>
                      <a:pt x="226" y="606"/>
                    </a:lnTo>
                    <a:lnTo>
                      <a:pt x="232" y="606"/>
                    </a:lnTo>
                    <a:lnTo>
                      <a:pt x="237" y="604"/>
                    </a:lnTo>
                    <a:lnTo>
                      <a:pt x="241" y="599"/>
                    </a:lnTo>
                    <a:lnTo>
                      <a:pt x="252" y="585"/>
                    </a:lnTo>
                    <a:lnTo>
                      <a:pt x="265" y="567"/>
                    </a:lnTo>
                    <a:lnTo>
                      <a:pt x="274" y="556"/>
                    </a:lnTo>
                    <a:lnTo>
                      <a:pt x="286" y="544"/>
                    </a:lnTo>
                    <a:lnTo>
                      <a:pt x="300" y="531"/>
                    </a:lnTo>
                    <a:lnTo>
                      <a:pt x="316" y="518"/>
                    </a:lnTo>
                    <a:lnTo>
                      <a:pt x="335" y="503"/>
                    </a:lnTo>
                    <a:lnTo>
                      <a:pt x="356" y="485"/>
                    </a:lnTo>
                    <a:lnTo>
                      <a:pt x="377" y="462"/>
                    </a:lnTo>
                    <a:lnTo>
                      <a:pt x="400" y="438"/>
                    </a:lnTo>
                    <a:lnTo>
                      <a:pt x="423" y="411"/>
                    </a:lnTo>
                    <a:lnTo>
                      <a:pt x="447" y="383"/>
                    </a:lnTo>
                    <a:lnTo>
                      <a:pt x="469" y="355"/>
                    </a:lnTo>
                    <a:lnTo>
                      <a:pt x="490" y="326"/>
                    </a:lnTo>
                    <a:lnTo>
                      <a:pt x="530" y="274"/>
                    </a:lnTo>
                    <a:lnTo>
                      <a:pt x="563" y="228"/>
                    </a:lnTo>
                    <a:lnTo>
                      <a:pt x="584" y="198"/>
                    </a:lnTo>
                    <a:lnTo>
                      <a:pt x="592" y="186"/>
                    </a:lnTo>
                    <a:close/>
                  </a:path>
                </a:pathLst>
              </a:custGeom>
              <a:solidFill>
                <a:srgbClr val="969696"/>
              </a:solidFill>
              <a:ln w="9525">
                <a:noFill/>
                <a:round/>
                <a:headEnd/>
                <a:tailEnd/>
              </a:ln>
            </p:spPr>
            <p:txBody>
              <a:bodyPr/>
              <a:lstStyle/>
              <a:p>
                <a:endParaRPr lang="fr-FR"/>
              </a:p>
            </p:txBody>
          </p:sp>
          <p:sp>
            <p:nvSpPr>
              <p:cNvPr id="9356" name="Freeform 596"/>
              <p:cNvSpPr>
                <a:spLocks noChangeAspect="1"/>
              </p:cNvSpPr>
              <p:nvPr/>
            </p:nvSpPr>
            <p:spPr bwMode="auto">
              <a:xfrm>
                <a:off x="6085" y="3364"/>
                <a:ext cx="15" cy="19"/>
              </a:xfrm>
              <a:custGeom>
                <a:avLst/>
                <a:gdLst>
                  <a:gd name="T0" fmla="*/ 10 w 61"/>
                  <a:gd name="T1" fmla="*/ 0 h 78"/>
                  <a:gd name="T2" fmla="*/ 12 w 61"/>
                  <a:gd name="T3" fmla="*/ 0 h 78"/>
                  <a:gd name="T4" fmla="*/ 14 w 61"/>
                  <a:gd name="T5" fmla="*/ 2 h 78"/>
                  <a:gd name="T6" fmla="*/ 15 w 61"/>
                  <a:gd name="T7" fmla="*/ 3 h 78"/>
                  <a:gd name="T8" fmla="*/ 15 w 61"/>
                  <a:gd name="T9" fmla="*/ 4 h 78"/>
                  <a:gd name="T10" fmla="*/ 15 w 61"/>
                  <a:gd name="T11" fmla="*/ 5 h 78"/>
                  <a:gd name="T12" fmla="*/ 15 w 61"/>
                  <a:gd name="T13" fmla="*/ 6 h 78"/>
                  <a:gd name="T14" fmla="*/ 15 w 61"/>
                  <a:gd name="T15" fmla="*/ 7 h 78"/>
                  <a:gd name="T16" fmla="*/ 14 w 61"/>
                  <a:gd name="T17" fmla="*/ 8 h 78"/>
                  <a:gd name="T18" fmla="*/ 13 w 61"/>
                  <a:gd name="T19" fmla="*/ 10 h 78"/>
                  <a:gd name="T20" fmla="*/ 12 w 61"/>
                  <a:gd name="T21" fmla="*/ 11 h 78"/>
                  <a:gd name="T22" fmla="*/ 9 w 61"/>
                  <a:gd name="T23" fmla="*/ 14 h 78"/>
                  <a:gd name="T24" fmla="*/ 6 w 61"/>
                  <a:gd name="T25" fmla="*/ 16 h 78"/>
                  <a:gd name="T26" fmla="*/ 4 w 61"/>
                  <a:gd name="T27" fmla="*/ 17 h 78"/>
                  <a:gd name="T28" fmla="*/ 3 w 61"/>
                  <a:gd name="T29" fmla="*/ 18 h 78"/>
                  <a:gd name="T30" fmla="*/ 1 w 61"/>
                  <a:gd name="T31" fmla="*/ 19 h 78"/>
                  <a:gd name="T32" fmla="*/ 0 w 61"/>
                  <a:gd name="T33" fmla="*/ 19 h 78"/>
                  <a:gd name="T34" fmla="*/ 10 w 61"/>
                  <a:gd name="T35" fmla="*/ 0 h 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78"/>
                  <a:gd name="T56" fmla="*/ 61 w 61"/>
                  <a:gd name="T57" fmla="*/ 78 h 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78">
                    <a:moveTo>
                      <a:pt x="41" y="0"/>
                    </a:moveTo>
                    <a:lnTo>
                      <a:pt x="47" y="2"/>
                    </a:lnTo>
                    <a:lnTo>
                      <a:pt x="58" y="10"/>
                    </a:lnTo>
                    <a:lnTo>
                      <a:pt x="59" y="13"/>
                    </a:lnTo>
                    <a:lnTo>
                      <a:pt x="60" y="16"/>
                    </a:lnTo>
                    <a:lnTo>
                      <a:pt x="61" y="20"/>
                    </a:lnTo>
                    <a:lnTo>
                      <a:pt x="61" y="24"/>
                    </a:lnTo>
                    <a:lnTo>
                      <a:pt x="60" y="29"/>
                    </a:lnTo>
                    <a:lnTo>
                      <a:pt x="57" y="34"/>
                    </a:lnTo>
                    <a:lnTo>
                      <a:pt x="53" y="39"/>
                    </a:lnTo>
                    <a:lnTo>
                      <a:pt x="48" y="45"/>
                    </a:lnTo>
                    <a:lnTo>
                      <a:pt x="37" y="57"/>
                    </a:lnTo>
                    <a:lnTo>
                      <a:pt x="26" y="65"/>
                    </a:lnTo>
                    <a:lnTo>
                      <a:pt x="18" y="71"/>
                    </a:lnTo>
                    <a:lnTo>
                      <a:pt x="11" y="74"/>
                    </a:lnTo>
                    <a:lnTo>
                      <a:pt x="3" y="78"/>
                    </a:lnTo>
                    <a:lnTo>
                      <a:pt x="0" y="78"/>
                    </a:lnTo>
                    <a:lnTo>
                      <a:pt x="41" y="0"/>
                    </a:lnTo>
                    <a:close/>
                  </a:path>
                </a:pathLst>
              </a:custGeom>
              <a:solidFill>
                <a:srgbClr val="969696"/>
              </a:solidFill>
              <a:ln w="9525">
                <a:noFill/>
                <a:round/>
                <a:headEnd/>
                <a:tailEnd/>
              </a:ln>
            </p:spPr>
            <p:txBody>
              <a:bodyPr/>
              <a:lstStyle/>
              <a:p>
                <a:endParaRPr lang="fr-FR"/>
              </a:p>
            </p:txBody>
          </p:sp>
          <p:sp>
            <p:nvSpPr>
              <p:cNvPr id="9357" name="Freeform 597"/>
              <p:cNvSpPr>
                <a:spLocks noChangeAspect="1"/>
              </p:cNvSpPr>
              <p:nvPr/>
            </p:nvSpPr>
            <p:spPr bwMode="auto">
              <a:xfrm>
                <a:off x="5521" y="4567"/>
                <a:ext cx="882" cy="820"/>
              </a:xfrm>
              <a:custGeom>
                <a:avLst/>
                <a:gdLst>
                  <a:gd name="T0" fmla="*/ 792 w 3531"/>
                  <a:gd name="T1" fmla="*/ 14 h 3282"/>
                  <a:gd name="T2" fmla="*/ 794 w 3531"/>
                  <a:gd name="T3" fmla="*/ 27 h 3282"/>
                  <a:gd name="T4" fmla="*/ 810 w 3531"/>
                  <a:gd name="T5" fmla="*/ 39 h 3282"/>
                  <a:gd name="T6" fmla="*/ 828 w 3531"/>
                  <a:gd name="T7" fmla="*/ 59 h 3282"/>
                  <a:gd name="T8" fmla="*/ 841 w 3531"/>
                  <a:gd name="T9" fmla="*/ 81 h 3282"/>
                  <a:gd name="T10" fmla="*/ 848 w 3531"/>
                  <a:gd name="T11" fmla="*/ 99 h 3282"/>
                  <a:gd name="T12" fmla="*/ 854 w 3531"/>
                  <a:gd name="T13" fmla="*/ 129 h 3282"/>
                  <a:gd name="T14" fmla="*/ 869 w 3531"/>
                  <a:gd name="T15" fmla="*/ 176 h 3282"/>
                  <a:gd name="T16" fmla="*/ 878 w 3531"/>
                  <a:gd name="T17" fmla="*/ 207 h 3282"/>
                  <a:gd name="T18" fmla="*/ 875 w 3531"/>
                  <a:gd name="T19" fmla="*/ 231 h 3282"/>
                  <a:gd name="T20" fmla="*/ 873 w 3531"/>
                  <a:gd name="T21" fmla="*/ 271 h 3282"/>
                  <a:gd name="T22" fmla="*/ 872 w 3531"/>
                  <a:gd name="T23" fmla="*/ 303 h 3282"/>
                  <a:gd name="T24" fmla="*/ 876 w 3531"/>
                  <a:gd name="T25" fmla="*/ 357 h 3282"/>
                  <a:gd name="T26" fmla="*/ 881 w 3531"/>
                  <a:gd name="T27" fmla="*/ 417 h 3282"/>
                  <a:gd name="T28" fmla="*/ 882 w 3531"/>
                  <a:gd name="T29" fmla="*/ 472 h 3282"/>
                  <a:gd name="T30" fmla="*/ 882 w 3531"/>
                  <a:gd name="T31" fmla="*/ 553 h 3282"/>
                  <a:gd name="T32" fmla="*/ 880 w 3531"/>
                  <a:gd name="T33" fmla="*/ 610 h 3282"/>
                  <a:gd name="T34" fmla="*/ 881 w 3531"/>
                  <a:gd name="T35" fmla="*/ 738 h 3282"/>
                  <a:gd name="T36" fmla="*/ 857 w 3531"/>
                  <a:gd name="T37" fmla="*/ 773 h 3282"/>
                  <a:gd name="T38" fmla="*/ 767 w 3531"/>
                  <a:gd name="T39" fmla="*/ 796 h 3282"/>
                  <a:gd name="T40" fmla="*/ 708 w 3531"/>
                  <a:gd name="T41" fmla="*/ 807 h 3282"/>
                  <a:gd name="T42" fmla="*/ 689 w 3531"/>
                  <a:gd name="T43" fmla="*/ 809 h 3282"/>
                  <a:gd name="T44" fmla="*/ 647 w 3531"/>
                  <a:gd name="T45" fmla="*/ 806 h 3282"/>
                  <a:gd name="T46" fmla="*/ 538 w 3531"/>
                  <a:gd name="T47" fmla="*/ 793 h 3282"/>
                  <a:gd name="T48" fmla="*/ 502 w 3531"/>
                  <a:gd name="T49" fmla="*/ 790 h 3282"/>
                  <a:gd name="T50" fmla="*/ 468 w 3531"/>
                  <a:gd name="T51" fmla="*/ 790 h 3282"/>
                  <a:gd name="T52" fmla="*/ 434 w 3531"/>
                  <a:gd name="T53" fmla="*/ 801 h 3282"/>
                  <a:gd name="T54" fmla="*/ 396 w 3531"/>
                  <a:gd name="T55" fmla="*/ 809 h 3282"/>
                  <a:gd name="T56" fmla="*/ 332 w 3531"/>
                  <a:gd name="T57" fmla="*/ 817 h 3282"/>
                  <a:gd name="T58" fmla="*/ 274 w 3531"/>
                  <a:gd name="T59" fmla="*/ 820 h 3282"/>
                  <a:gd name="T60" fmla="*/ 233 w 3531"/>
                  <a:gd name="T61" fmla="*/ 819 h 3282"/>
                  <a:gd name="T62" fmla="*/ 174 w 3531"/>
                  <a:gd name="T63" fmla="*/ 812 h 3282"/>
                  <a:gd name="T64" fmla="*/ 109 w 3531"/>
                  <a:gd name="T65" fmla="*/ 801 h 3282"/>
                  <a:gd name="T66" fmla="*/ 60 w 3531"/>
                  <a:gd name="T67" fmla="*/ 790 h 3282"/>
                  <a:gd name="T68" fmla="*/ 31 w 3531"/>
                  <a:gd name="T69" fmla="*/ 781 h 3282"/>
                  <a:gd name="T70" fmla="*/ 24 w 3531"/>
                  <a:gd name="T71" fmla="*/ 777 h 3282"/>
                  <a:gd name="T72" fmla="*/ 21 w 3531"/>
                  <a:gd name="T73" fmla="*/ 766 h 3282"/>
                  <a:gd name="T74" fmla="*/ 13 w 3531"/>
                  <a:gd name="T75" fmla="*/ 710 h 3282"/>
                  <a:gd name="T76" fmla="*/ 6 w 3531"/>
                  <a:gd name="T77" fmla="*/ 632 h 3282"/>
                  <a:gd name="T78" fmla="*/ 1 w 3531"/>
                  <a:gd name="T79" fmla="*/ 562 h 3282"/>
                  <a:gd name="T80" fmla="*/ 1 w 3531"/>
                  <a:gd name="T81" fmla="*/ 511 h 3282"/>
                  <a:gd name="T82" fmla="*/ 9 w 3531"/>
                  <a:gd name="T83" fmla="*/ 410 h 3282"/>
                  <a:gd name="T84" fmla="*/ 22 w 3531"/>
                  <a:gd name="T85" fmla="*/ 283 h 3282"/>
                  <a:gd name="T86" fmla="*/ 37 w 3531"/>
                  <a:gd name="T87" fmla="*/ 174 h 3282"/>
                  <a:gd name="T88" fmla="*/ 43 w 3531"/>
                  <a:gd name="T89" fmla="*/ 141 h 3282"/>
                  <a:gd name="T90" fmla="*/ 53 w 3531"/>
                  <a:gd name="T91" fmla="*/ 113 h 3282"/>
                  <a:gd name="T92" fmla="*/ 67 w 3531"/>
                  <a:gd name="T93" fmla="*/ 90 h 3282"/>
                  <a:gd name="T94" fmla="*/ 82 w 3531"/>
                  <a:gd name="T95" fmla="*/ 72 h 3282"/>
                  <a:gd name="T96" fmla="*/ 110 w 3531"/>
                  <a:gd name="T97" fmla="*/ 66 h 3282"/>
                  <a:gd name="T98" fmla="*/ 141 w 3531"/>
                  <a:gd name="T99" fmla="*/ 81 h 3282"/>
                  <a:gd name="T100" fmla="*/ 180 w 3531"/>
                  <a:gd name="T101" fmla="*/ 94 h 3282"/>
                  <a:gd name="T102" fmla="*/ 226 w 3531"/>
                  <a:gd name="T103" fmla="*/ 104 h 3282"/>
                  <a:gd name="T104" fmla="*/ 299 w 3531"/>
                  <a:gd name="T105" fmla="*/ 111 h 3282"/>
                  <a:gd name="T106" fmla="*/ 377 w 3531"/>
                  <a:gd name="T107" fmla="*/ 117 h 3282"/>
                  <a:gd name="T108" fmla="*/ 411 w 3531"/>
                  <a:gd name="T109" fmla="*/ 117 h 3282"/>
                  <a:gd name="T110" fmla="*/ 445 w 3531"/>
                  <a:gd name="T111" fmla="*/ 115 h 3282"/>
                  <a:gd name="T112" fmla="*/ 482 w 3531"/>
                  <a:gd name="T113" fmla="*/ 108 h 3282"/>
                  <a:gd name="T114" fmla="*/ 522 w 3531"/>
                  <a:gd name="T115" fmla="*/ 97 h 3282"/>
                  <a:gd name="T116" fmla="*/ 568 w 3531"/>
                  <a:gd name="T117" fmla="*/ 81 h 3282"/>
                  <a:gd name="T118" fmla="*/ 619 w 3531"/>
                  <a:gd name="T119" fmla="*/ 61 h 3282"/>
                  <a:gd name="T120" fmla="*/ 675 w 3531"/>
                  <a:gd name="T121" fmla="*/ 41 h 3282"/>
                  <a:gd name="T122" fmla="*/ 733 w 3531"/>
                  <a:gd name="T123" fmla="*/ 20 h 3282"/>
                  <a:gd name="T124" fmla="*/ 791 w 3531"/>
                  <a:gd name="T125" fmla="*/ 0 h 32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31"/>
                  <a:gd name="T190" fmla="*/ 0 h 3282"/>
                  <a:gd name="T191" fmla="*/ 3531 w 3531"/>
                  <a:gd name="T192" fmla="*/ 3282 h 32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31" h="3282">
                    <a:moveTo>
                      <a:pt x="3166" y="0"/>
                    </a:moveTo>
                    <a:lnTo>
                      <a:pt x="3166" y="6"/>
                    </a:lnTo>
                    <a:lnTo>
                      <a:pt x="3166" y="35"/>
                    </a:lnTo>
                    <a:lnTo>
                      <a:pt x="3169" y="58"/>
                    </a:lnTo>
                    <a:lnTo>
                      <a:pt x="3171" y="77"/>
                    </a:lnTo>
                    <a:lnTo>
                      <a:pt x="3173" y="90"/>
                    </a:lnTo>
                    <a:lnTo>
                      <a:pt x="3178" y="105"/>
                    </a:lnTo>
                    <a:lnTo>
                      <a:pt x="3180" y="108"/>
                    </a:lnTo>
                    <a:lnTo>
                      <a:pt x="3189" y="113"/>
                    </a:lnTo>
                    <a:lnTo>
                      <a:pt x="3210" y="128"/>
                    </a:lnTo>
                    <a:lnTo>
                      <a:pt x="3225" y="140"/>
                    </a:lnTo>
                    <a:lnTo>
                      <a:pt x="3241" y="155"/>
                    </a:lnTo>
                    <a:lnTo>
                      <a:pt x="3259" y="171"/>
                    </a:lnTo>
                    <a:lnTo>
                      <a:pt x="3278" y="190"/>
                    </a:lnTo>
                    <a:lnTo>
                      <a:pt x="3297" y="212"/>
                    </a:lnTo>
                    <a:lnTo>
                      <a:pt x="3315" y="236"/>
                    </a:lnTo>
                    <a:lnTo>
                      <a:pt x="3334" y="264"/>
                    </a:lnTo>
                    <a:lnTo>
                      <a:pt x="3352" y="294"/>
                    </a:lnTo>
                    <a:lnTo>
                      <a:pt x="3360" y="310"/>
                    </a:lnTo>
                    <a:lnTo>
                      <a:pt x="3368" y="326"/>
                    </a:lnTo>
                    <a:lnTo>
                      <a:pt x="3375" y="343"/>
                    </a:lnTo>
                    <a:lnTo>
                      <a:pt x="3382" y="360"/>
                    </a:lnTo>
                    <a:lnTo>
                      <a:pt x="3388" y="379"/>
                    </a:lnTo>
                    <a:lnTo>
                      <a:pt x="3394" y="397"/>
                    </a:lnTo>
                    <a:lnTo>
                      <a:pt x="3399" y="417"/>
                    </a:lnTo>
                    <a:lnTo>
                      <a:pt x="3402" y="438"/>
                    </a:lnTo>
                    <a:lnTo>
                      <a:pt x="3409" y="478"/>
                    </a:lnTo>
                    <a:lnTo>
                      <a:pt x="3419" y="516"/>
                    </a:lnTo>
                    <a:lnTo>
                      <a:pt x="3427" y="552"/>
                    </a:lnTo>
                    <a:lnTo>
                      <a:pt x="3437" y="586"/>
                    </a:lnTo>
                    <a:lnTo>
                      <a:pt x="3457" y="648"/>
                    </a:lnTo>
                    <a:lnTo>
                      <a:pt x="3477" y="703"/>
                    </a:lnTo>
                    <a:lnTo>
                      <a:pt x="3494" y="751"/>
                    </a:lnTo>
                    <a:lnTo>
                      <a:pt x="3507" y="791"/>
                    </a:lnTo>
                    <a:lnTo>
                      <a:pt x="3511" y="810"/>
                    </a:lnTo>
                    <a:lnTo>
                      <a:pt x="3514" y="828"/>
                    </a:lnTo>
                    <a:lnTo>
                      <a:pt x="3515" y="844"/>
                    </a:lnTo>
                    <a:lnTo>
                      <a:pt x="3512" y="858"/>
                    </a:lnTo>
                    <a:lnTo>
                      <a:pt x="3508" y="888"/>
                    </a:lnTo>
                    <a:lnTo>
                      <a:pt x="3504" y="923"/>
                    </a:lnTo>
                    <a:lnTo>
                      <a:pt x="3501" y="961"/>
                    </a:lnTo>
                    <a:lnTo>
                      <a:pt x="3498" y="1001"/>
                    </a:lnTo>
                    <a:lnTo>
                      <a:pt x="3496" y="1042"/>
                    </a:lnTo>
                    <a:lnTo>
                      <a:pt x="3495" y="1084"/>
                    </a:lnTo>
                    <a:lnTo>
                      <a:pt x="3492" y="1126"/>
                    </a:lnTo>
                    <a:lnTo>
                      <a:pt x="3490" y="1166"/>
                    </a:lnTo>
                    <a:lnTo>
                      <a:pt x="3489" y="1188"/>
                    </a:lnTo>
                    <a:lnTo>
                      <a:pt x="3489" y="1214"/>
                    </a:lnTo>
                    <a:lnTo>
                      <a:pt x="3490" y="1244"/>
                    </a:lnTo>
                    <a:lnTo>
                      <a:pt x="3492" y="1277"/>
                    </a:lnTo>
                    <a:lnTo>
                      <a:pt x="3498" y="1349"/>
                    </a:lnTo>
                    <a:lnTo>
                      <a:pt x="3505" y="1429"/>
                    </a:lnTo>
                    <a:lnTo>
                      <a:pt x="3514" y="1511"/>
                    </a:lnTo>
                    <a:lnTo>
                      <a:pt x="3521" y="1593"/>
                    </a:lnTo>
                    <a:lnTo>
                      <a:pt x="3523" y="1632"/>
                    </a:lnTo>
                    <a:lnTo>
                      <a:pt x="3525" y="1669"/>
                    </a:lnTo>
                    <a:lnTo>
                      <a:pt x="3528" y="1704"/>
                    </a:lnTo>
                    <a:lnTo>
                      <a:pt x="3528" y="1737"/>
                    </a:lnTo>
                    <a:lnTo>
                      <a:pt x="3528" y="1806"/>
                    </a:lnTo>
                    <a:lnTo>
                      <a:pt x="3529" y="1888"/>
                    </a:lnTo>
                    <a:lnTo>
                      <a:pt x="3530" y="1974"/>
                    </a:lnTo>
                    <a:lnTo>
                      <a:pt x="3530" y="2060"/>
                    </a:lnTo>
                    <a:lnTo>
                      <a:pt x="3531" y="2142"/>
                    </a:lnTo>
                    <a:lnTo>
                      <a:pt x="3531" y="2213"/>
                    </a:lnTo>
                    <a:lnTo>
                      <a:pt x="3530" y="2268"/>
                    </a:lnTo>
                    <a:lnTo>
                      <a:pt x="3528" y="2300"/>
                    </a:lnTo>
                    <a:lnTo>
                      <a:pt x="3525" y="2348"/>
                    </a:lnTo>
                    <a:lnTo>
                      <a:pt x="3524" y="2441"/>
                    </a:lnTo>
                    <a:lnTo>
                      <a:pt x="3524" y="2565"/>
                    </a:lnTo>
                    <a:lnTo>
                      <a:pt x="3525" y="2703"/>
                    </a:lnTo>
                    <a:lnTo>
                      <a:pt x="3525" y="2838"/>
                    </a:lnTo>
                    <a:lnTo>
                      <a:pt x="3526" y="2953"/>
                    </a:lnTo>
                    <a:lnTo>
                      <a:pt x="3528" y="3035"/>
                    </a:lnTo>
                    <a:lnTo>
                      <a:pt x="3528" y="3066"/>
                    </a:lnTo>
                    <a:lnTo>
                      <a:pt x="3501" y="3073"/>
                    </a:lnTo>
                    <a:lnTo>
                      <a:pt x="3429" y="3093"/>
                    </a:lnTo>
                    <a:lnTo>
                      <a:pt x="3326" y="3120"/>
                    </a:lnTo>
                    <a:lnTo>
                      <a:pt x="3202" y="3153"/>
                    </a:lnTo>
                    <a:lnTo>
                      <a:pt x="3136" y="3168"/>
                    </a:lnTo>
                    <a:lnTo>
                      <a:pt x="3070" y="3184"/>
                    </a:lnTo>
                    <a:lnTo>
                      <a:pt x="3006" y="3198"/>
                    </a:lnTo>
                    <a:lnTo>
                      <a:pt x="2945" y="3212"/>
                    </a:lnTo>
                    <a:lnTo>
                      <a:pt x="2887" y="3223"/>
                    </a:lnTo>
                    <a:lnTo>
                      <a:pt x="2836" y="3231"/>
                    </a:lnTo>
                    <a:lnTo>
                      <a:pt x="2813" y="3234"/>
                    </a:lnTo>
                    <a:lnTo>
                      <a:pt x="2792" y="3237"/>
                    </a:lnTo>
                    <a:lnTo>
                      <a:pt x="2773" y="3238"/>
                    </a:lnTo>
                    <a:lnTo>
                      <a:pt x="2757" y="3239"/>
                    </a:lnTo>
                    <a:lnTo>
                      <a:pt x="2724" y="3238"/>
                    </a:lnTo>
                    <a:lnTo>
                      <a:pt x="2684" y="3235"/>
                    </a:lnTo>
                    <a:lnTo>
                      <a:pt x="2638" y="3232"/>
                    </a:lnTo>
                    <a:lnTo>
                      <a:pt x="2589" y="3227"/>
                    </a:lnTo>
                    <a:lnTo>
                      <a:pt x="2480" y="3214"/>
                    </a:lnTo>
                    <a:lnTo>
                      <a:pt x="2366" y="3200"/>
                    </a:lnTo>
                    <a:lnTo>
                      <a:pt x="2254" y="3188"/>
                    </a:lnTo>
                    <a:lnTo>
                      <a:pt x="2152" y="3175"/>
                    </a:lnTo>
                    <a:lnTo>
                      <a:pt x="2107" y="3170"/>
                    </a:lnTo>
                    <a:lnTo>
                      <a:pt x="2067" y="3167"/>
                    </a:lnTo>
                    <a:lnTo>
                      <a:pt x="2034" y="3164"/>
                    </a:lnTo>
                    <a:lnTo>
                      <a:pt x="2010" y="3163"/>
                    </a:lnTo>
                    <a:lnTo>
                      <a:pt x="1940" y="3163"/>
                    </a:lnTo>
                    <a:lnTo>
                      <a:pt x="1898" y="3163"/>
                    </a:lnTo>
                    <a:lnTo>
                      <a:pt x="1878" y="3163"/>
                    </a:lnTo>
                    <a:lnTo>
                      <a:pt x="1874" y="3163"/>
                    </a:lnTo>
                    <a:lnTo>
                      <a:pt x="1874" y="3073"/>
                    </a:lnTo>
                    <a:lnTo>
                      <a:pt x="1760" y="3200"/>
                    </a:lnTo>
                    <a:lnTo>
                      <a:pt x="1754" y="3203"/>
                    </a:lnTo>
                    <a:lnTo>
                      <a:pt x="1739" y="3206"/>
                    </a:lnTo>
                    <a:lnTo>
                      <a:pt x="1713" y="3212"/>
                    </a:lnTo>
                    <a:lnTo>
                      <a:pt x="1679" y="3219"/>
                    </a:lnTo>
                    <a:lnTo>
                      <a:pt x="1637" y="3227"/>
                    </a:lnTo>
                    <a:lnTo>
                      <a:pt x="1586" y="3237"/>
                    </a:lnTo>
                    <a:lnTo>
                      <a:pt x="1530" y="3246"/>
                    </a:lnTo>
                    <a:lnTo>
                      <a:pt x="1468" y="3254"/>
                    </a:lnTo>
                    <a:lnTo>
                      <a:pt x="1401" y="3263"/>
                    </a:lnTo>
                    <a:lnTo>
                      <a:pt x="1329" y="3270"/>
                    </a:lnTo>
                    <a:lnTo>
                      <a:pt x="1254" y="3276"/>
                    </a:lnTo>
                    <a:lnTo>
                      <a:pt x="1177" y="3280"/>
                    </a:lnTo>
                    <a:lnTo>
                      <a:pt x="1137" y="3281"/>
                    </a:lnTo>
                    <a:lnTo>
                      <a:pt x="1097" y="3282"/>
                    </a:lnTo>
                    <a:lnTo>
                      <a:pt x="1056" y="3282"/>
                    </a:lnTo>
                    <a:lnTo>
                      <a:pt x="1016" y="3281"/>
                    </a:lnTo>
                    <a:lnTo>
                      <a:pt x="975" y="3279"/>
                    </a:lnTo>
                    <a:lnTo>
                      <a:pt x="934" y="3276"/>
                    </a:lnTo>
                    <a:lnTo>
                      <a:pt x="894" y="3273"/>
                    </a:lnTo>
                    <a:lnTo>
                      <a:pt x="853" y="3268"/>
                    </a:lnTo>
                    <a:lnTo>
                      <a:pt x="774" y="3259"/>
                    </a:lnTo>
                    <a:lnTo>
                      <a:pt x="698" y="3248"/>
                    </a:lnTo>
                    <a:lnTo>
                      <a:pt x="627" y="3238"/>
                    </a:lnTo>
                    <a:lnTo>
                      <a:pt x="559" y="3227"/>
                    </a:lnTo>
                    <a:lnTo>
                      <a:pt x="495" y="3217"/>
                    </a:lnTo>
                    <a:lnTo>
                      <a:pt x="435" y="3205"/>
                    </a:lnTo>
                    <a:lnTo>
                      <a:pt x="379" y="3195"/>
                    </a:lnTo>
                    <a:lnTo>
                      <a:pt x="329" y="3184"/>
                    </a:lnTo>
                    <a:lnTo>
                      <a:pt x="282" y="3174"/>
                    </a:lnTo>
                    <a:lnTo>
                      <a:pt x="239" y="3163"/>
                    </a:lnTo>
                    <a:lnTo>
                      <a:pt x="203" y="3154"/>
                    </a:lnTo>
                    <a:lnTo>
                      <a:pt x="171" y="3144"/>
                    </a:lnTo>
                    <a:lnTo>
                      <a:pt x="144" y="3135"/>
                    </a:lnTo>
                    <a:lnTo>
                      <a:pt x="123" y="3126"/>
                    </a:lnTo>
                    <a:lnTo>
                      <a:pt x="115" y="3122"/>
                    </a:lnTo>
                    <a:lnTo>
                      <a:pt x="108" y="3119"/>
                    </a:lnTo>
                    <a:lnTo>
                      <a:pt x="102" y="3114"/>
                    </a:lnTo>
                    <a:lnTo>
                      <a:pt x="98" y="3111"/>
                    </a:lnTo>
                    <a:lnTo>
                      <a:pt x="94" y="3106"/>
                    </a:lnTo>
                    <a:lnTo>
                      <a:pt x="90" y="3095"/>
                    </a:lnTo>
                    <a:lnTo>
                      <a:pt x="87" y="3083"/>
                    </a:lnTo>
                    <a:lnTo>
                      <a:pt x="83" y="3066"/>
                    </a:lnTo>
                    <a:lnTo>
                      <a:pt x="75" y="3024"/>
                    </a:lnTo>
                    <a:lnTo>
                      <a:pt x="67" y="2972"/>
                    </a:lnTo>
                    <a:lnTo>
                      <a:pt x="60" y="2909"/>
                    </a:lnTo>
                    <a:lnTo>
                      <a:pt x="52" y="2840"/>
                    </a:lnTo>
                    <a:lnTo>
                      <a:pt x="45" y="2766"/>
                    </a:lnTo>
                    <a:lnTo>
                      <a:pt x="38" y="2687"/>
                    </a:lnTo>
                    <a:lnTo>
                      <a:pt x="31" y="2608"/>
                    </a:lnTo>
                    <a:lnTo>
                      <a:pt x="24" y="2529"/>
                    </a:lnTo>
                    <a:lnTo>
                      <a:pt x="18" y="2451"/>
                    </a:lnTo>
                    <a:lnTo>
                      <a:pt x="13" y="2377"/>
                    </a:lnTo>
                    <a:lnTo>
                      <a:pt x="8" y="2310"/>
                    </a:lnTo>
                    <a:lnTo>
                      <a:pt x="5" y="2249"/>
                    </a:lnTo>
                    <a:lnTo>
                      <a:pt x="1" y="2198"/>
                    </a:lnTo>
                    <a:lnTo>
                      <a:pt x="0" y="2157"/>
                    </a:lnTo>
                    <a:lnTo>
                      <a:pt x="0" y="2113"/>
                    </a:lnTo>
                    <a:lnTo>
                      <a:pt x="3" y="2047"/>
                    </a:lnTo>
                    <a:lnTo>
                      <a:pt x="7" y="1964"/>
                    </a:lnTo>
                    <a:lnTo>
                      <a:pt x="15" y="1868"/>
                    </a:lnTo>
                    <a:lnTo>
                      <a:pt x="25" y="1758"/>
                    </a:lnTo>
                    <a:lnTo>
                      <a:pt x="35" y="1640"/>
                    </a:lnTo>
                    <a:lnTo>
                      <a:pt x="47" y="1516"/>
                    </a:lnTo>
                    <a:lnTo>
                      <a:pt x="61" y="1386"/>
                    </a:lnTo>
                    <a:lnTo>
                      <a:pt x="75" y="1258"/>
                    </a:lnTo>
                    <a:lnTo>
                      <a:pt x="89" y="1131"/>
                    </a:lnTo>
                    <a:lnTo>
                      <a:pt x="105" y="1008"/>
                    </a:lnTo>
                    <a:lnTo>
                      <a:pt x="120" y="893"/>
                    </a:lnTo>
                    <a:lnTo>
                      <a:pt x="134" y="789"/>
                    </a:lnTo>
                    <a:lnTo>
                      <a:pt x="148" y="697"/>
                    </a:lnTo>
                    <a:lnTo>
                      <a:pt x="155" y="657"/>
                    </a:lnTo>
                    <a:lnTo>
                      <a:pt x="161" y="622"/>
                    </a:lnTo>
                    <a:lnTo>
                      <a:pt x="168" y="591"/>
                    </a:lnTo>
                    <a:lnTo>
                      <a:pt x="174" y="565"/>
                    </a:lnTo>
                    <a:lnTo>
                      <a:pt x="182" y="535"/>
                    </a:lnTo>
                    <a:lnTo>
                      <a:pt x="191" y="507"/>
                    </a:lnTo>
                    <a:lnTo>
                      <a:pt x="202" y="479"/>
                    </a:lnTo>
                    <a:lnTo>
                      <a:pt x="214" y="452"/>
                    </a:lnTo>
                    <a:lnTo>
                      <a:pt x="227" y="428"/>
                    </a:lnTo>
                    <a:lnTo>
                      <a:pt x="241" y="403"/>
                    </a:lnTo>
                    <a:lnTo>
                      <a:pt x="255" y="381"/>
                    </a:lnTo>
                    <a:lnTo>
                      <a:pt x="270" y="360"/>
                    </a:lnTo>
                    <a:lnTo>
                      <a:pt x="284" y="339"/>
                    </a:lnTo>
                    <a:lnTo>
                      <a:pt x="299" y="320"/>
                    </a:lnTo>
                    <a:lnTo>
                      <a:pt x="315" y="303"/>
                    </a:lnTo>
                    <a:lnTo>
                      <a:pt x="330" y="287"/>
                    </a:lnTo>
                    <a:lnTo>
                      <a:pt x="359" y="257"/>
                    </a:lnTo>
                    <a:lnTo>
                      <a:pt x="386" y="234"/>
                    </a:lnTo>
                    <a:lnTo>
                      <a:pt x="412" y="249"/>
                    </a:lnTo>
                    <a:lnTo>
                      <a:pt x="439" y="264"/>
                    </a:lnTo>
                    <a:lnTo>
                      <a:pt x="468" y="280"/>
                    </a:lnTo>
                    <a:lnTo>
                      <a:pt x="499" y="295"/>
                    </a:lnTo>
                    <a:lnTo>
                      <a:pt x="532" y="310"/>
                    </a:lnTo>
                    <a:lnTo>
                      <a:pt x="566" y="325"/>
                    </a:lnTo>
                    <a:lnTo>
                      <a:pt x="602" y="339"/>
                    </a:lnTo>
                    <a:lnTo>
                      <a:pt x="639" y="352"/>
                    </a:lnTo>
                    <a:lnTo>
                      <a:pt x="679" y="365"/>
                    </a:lnTo>
                    <a:lnTo>
                      <a:pt x="720" y="378"/>
                    </a:lnTo>
                    <a:lnTo>
                      <a:pt x="763" y="388"/>
                    </a:lnTo>
                    <a:lnTo>
                      <a:pt x="808" y="399"/>
                    </a:lnTo>
                    <a:lnTo>
                      <a:pt x="854" y="408"/>
                    </a:lnTo>
                    <a:lnTo>
                      <a:pt x="903" y="415"/>
                    </a:lnTo>
                    <a:lnTo>
                      <a:pt x="954" y="422"/>
                    </a:lnTo>
                    <a:lnTo>
                      <a:pt x="1006" y="427"/>
                    </a:lnTo>
                    <a:lnTo>
                      <a:pt x="1105" y="435"/>
                    </a:lnTo>
                    <a:lnTo>
                      <a:pt x="1197" y="444"/>
                    </a:lnTo>
                    <a:lnTo>
                      <a:pt x="1281" y="451"/>
                    </a:lnTo>
                    <a:lnTo>
                      <a:pt x="1361" y="458"/>
                    </a:lnTo>
                    <a:lnTo>
                      <a:pt x="1436" y="464"/>
                    </a:lnTo>
                    <a:lnTo>
                      <a:pt x="1508" y="468"/>
                    </a:lnTo>
                    <a:lnTo>
                      <a:pt x="1543" y="470"/>
                    </a:lnTo>
                    <a:lnTo>
                      <a:pt x="1577" y="470"/>
                    </a:lnTo>
                    <a:lnTo>
                      <a:pt x="1612" y="470"/>
                    </a:lnTo>
                    <a:lnTo>
                      <a:pt x="1646" y="470"/>
                    </a:lnTo>
                    <a:lnTo>
                      <a:pt x="1679" y="468"/>
                    </a:lnTo>
                    <a:lnTo>
                      <a:pt x="1713" y="466"/>
                    </a:lnTo>
                    <a:lnTo>
                      <a:pt x="1748" y="463"/>
                    </a:lnTo>
                    <a:lnTo>
                      <a:pt x="1782" y="459"/>
                    </a:lnTo>
                    <a:lnTo>
                      <a:pt x="1817" y="453"/>
                    </a:lnTo>
                    <a:lnTo>
                      <a:pt x="1852" y="448"/>
                    </a:lnTo>
                    <a:lnTo>
                      <a:pt x="1890" y="441"/>
                    </a:lnTo>
                    <a:lnTo>
                      <a:pt x="1928" y="434"/>
                    </a:lnTo>
                    <a:lnTo>
                      <a:pt x="1965" y="424"/>
                    </a:lnTo>
                    <a:lnTo>
                      <a:pt x="2005" y="414"/>
                    </a:lnTo>
                    <a:lnTo>
                      <a:pt x="2046" y="402"/>
                    </a:lnTo>
                    <a:lnTo>
                      <a:pt x="2088" y="389"/>
                    </a:lnTo>
                    <a:lnTo>
                      <a:pt x="2132" y="374"/>
                    </a:lnTo>
                    <a:lnTo>
                      <a:pt x="2177" y="359"/>
                    </a:lnTo>
                    <a:lnTo>
                      <a:pt x="2224" y="341"/>
                    </a:lnTo>
                    <a:lnTo>
                      <a:pt x="2275" y="323"/>
                    </a:lnTo>
                    <a:lnTo>
                      <a:pt x="2322" y="304"/>
                    </a:lnTo>
                    <a:lnTo>
                      <a:pt x="2372" y="285"/>
                    </a:lnTo>
                    <a:lnTo>
                      <a:pt x="2424" y="266"/>
                    </a:lnTo>
                    <a:lnTo>
                      <a:pt x="2478" y="246"/>
                    </a:lnTo>
                    <a:lnTo>
                      <a:pt x="2533" y="226"/>
                    </a:lnTo>
                    <a:lnTo>
                      <a:pt x="2588" y="205"/>
                    </a:lnTo>
                    <a:lnTo>
                      <a:pt x="2645" y="185"/>
                    </a:lnTo>
                    <a:lnTo>
                      <a:pt x="2703" y="164"/>
                    </a:lnTo>
                    <a:lnTo>
                      <a:pt x="2760" y="143"/>
                    </a:lnTo>
                    <a:lnTo>
                      <a:pt x="2819" y="122"/>
                    </a:lnTo>
                    <a:lnTo>
                      <a:pt x="2878" y="101"/>
                    </a:lnTo>
                    <a:lnTo>
                      <a:pt x="2936" y="80"/>
                    </a:lnTo>
                    <a:lnTo>
                      <a:pt x="2995" y="60"/>
                    </a:lnTo>
                    <a:lnTo>
                      <a:pt x="3053" y="39"/>
                    </a:lnTo>
                    <a:lnTo>
                      <a:pt x="3110" y="20"/>
                    </a:lnTo>
                    <a:lnTo>
                      <a:pt x="3166" y="0"/>
                    </a:lnTo>
                    <a:close/>
                  </a:path>
                </a:pathLst>
              </a:custGeom>
              <a:solidFill>
                <a:srgbClr val="969696"/>
              </a:solidFill>
              <a:ln w="9525">
                <a:noFill/>
                <a:round/>
                <a:headEnd/>
                <a:tailEnd/>
              </a:ln>
            </p:spPr>
            <p:txBody>
              <a:bodyPr/>
              <a:lstStyle/>
              <a:p>
                <a:endParaRPr lang="fr-FR"/>
              </a:p>
            </p:txBody>
          </p:sp>
          <p:sp>
            <p:nvSpPr>
              <p:cNvPr id="9358" name="Freeform 598"/>
              <p:cNvSpPr>
                <a:spLocks noChangeAspect="1"/>
              </p:cNvSpPr>
              <p:nvPr/>
            </p:nvSpPr>
            <p:spPr bwMode="auto">
              <a:xfrm>
                <a:off x="5612" y="4470"/>
                <a:ext cx="720" cy="248"/>
              </a:xfrm>
              <a:custGeom>
                <a:avLst/>
                <a:gdLst>
                  <a:gd name="T0" fmla="*/ 700 w 2882"/>
                  <a:gd name="T1" fmla="*/ 106 h 993"/>
                  <a:gd name="T2" fmla="*/ 705 w 2882"/>
                  <a:gd name="T3" fmla="*/ 125 h 993"/>
                  <a:gd name="T4" fmla="*/ 692 w 2882"/>
                  <a:gd name="T5" fmla="*/ 147 h 993"/>
                  <a:gd name="T6" fmla="*/ 629 w 2882"/>
                  <a:gd name="T7" fmla="*/ 169 h 993"/>
                  <a:gd name="T8" fmla="*/ 520 w 2882"/>
                  <a:gd name="T9" fmla="*/ 193 h 993"/>
                  <a:gd name="T10" fmla="*/ 431 w 2882"/>
                  <a:gd name="T11" fmla="*/ 215 h 993"/>
                  <a:gd name="T12" fmla="*/ 411 w 2882"/>
                  <a:gd name="T13" fmla="*/ 225 h 993"/>
                  <a:gd name="T14" fmla="*/ 376 w 2882"/>
                  <a:gd name="T15" fmla="*/ 233 h 993"/>
                  <a:gd name="T16" fmla="*/ 312 w 2882"/>
                  <a:gd name="T17" fmla="*/ 243 h 993"/>
                  <a:gd name="T18" fmla="*/ 196 w 2882"/>
                  <a:gd name="T19" fmla="*/ 248 h 993"/>
                  <a:gd name="T20" fmla="*/ 103 w 2882"/>
                  <a:gd name="T21" fmla="*/ 244 h 993"/>
                  <a:gd name="T22" fmla="*/ 78 w 2882"/>
                  <a:gd name="T23" fmla="*/ 237 h 993"/>
                  <a:gd name="T24" fmla="*/ 70 w 2882"/>
                  <a:gd name="T25" fmla="*/ 224 h 993"/>
                  <a:gd name="T26" fmla="*/ 71 w 2882"/>
                  <a:gd name="T27" fmla="*/ 206 h 993"/>
                  <a:gd name="T28" fmla="*/ 84 w 2882"/>
                  <a:gd name="T29" fmla="*/ 179 h 993"/>
                  <a:gd name="T30" fmla="*/ 58 w 2882"/>
                  <a:gd name="T31" fmla="*/ 138 h 993"/>
                  <a:gd name="T32" fmla="*/ 7 w 2882"/>
                  <a:gd name="T33" fmla="*/ 60 h 993"/>
                  <a:gd name="T34" fmla="*/ 2 w 2882"/>
                  <a:gd name="T35" fmla="*/ 45 h 993"/>
                  <a:gd name="T36" fmla="*/ 62 w 2882"/>
                  <a:gd name="T37" fmla="*/ 110 h 993"/>
                  <a:gd name="T38" fmla="*/ 112 w 2882"/>
                  <a:gd name="T39" fmla="*/ 159 h 993"/>
                  <a:gd name="T40" fmla="*/ 137 w 2882"/>
                  <a:gd name="T41" fmla="*/ 172 h 993"/>
                  <a:gd name="T42" fmla="*/ 206 w 2882"/>
                  <a:gd name="T43" fmla="*/ 190 h 993"/>
                  <a:gd name="T44" fmla="*/ 253 w 2882"/>
                  <a:gd name="T45" fmla="*/ 196 h 993"/>
                  <a:gd name="T46" fmla="*/ 262 w 2882"/>
                  <a:gd name="T47" fmla="*/ 190 h 993"/>
                  <a:gd name="T48" fmla="*/ 235 w 2882"/>
                  <a:gd name="T49" fmla="*/ 164 h 993"/>
                  <a:gd name="T50" fmla="*/ 234 w 2882"/>
                  <a:gd name="T51" fmla="*/ 158 h 993"/>
                  <a:gd name="T52" fmla="*/ 259 w 2882"/>
                  <a:gd name="T53" fmla="*/ 159 h 993"/>
                  <a:gd name="T54" fmla="*/ 328 w 2882"/>
                  <a:gd name="T55" fmla="*/ 163 h 993"/>
                  <a:gd name="T56" fmla="*/ 359 w 2882"/>
                  <a:gd name="T57" fmla="*/ 158 h 993"/>
                  <a:gd name="T58" fmla="*/ 364 w 2882"/>
                  <a:gd name="T59" fmla="*/ 150 h 993"/>
                  <a:gd name="T60" fmla="*/ 351 w 2882"/>
                  <a:gd name="T61" fmla="*/ 139 h 993"/>
                  <a:gd name="T62" fmla="*/ 312 w 2882"/>
                  <a:gd name="T63" fmla="*/ 112 h 993"/>
                  <a:gd name="T64" fmla="*/ 292 w 2882"/>
                  <a:gd name="T65" fmla="*/ 87 h 993"/>
                  <a:gd name="T66" fmla="*/ 322 w 2882"/>
                  <a:gd name="T67" fmla="*/ 101 h 993"/>
                  <a:gd name="T68" fmla="*/ 403 w 2882"/>
                  <a:gd name="T69" fmla="*/ 147 h 993"/>
                  <a:gd name="T70" fmla="*/ 447 w 2882"/>
                  <a:gd name="T71" fmla="*/ 165 h 993"/>
                  <a:gd name="T72" fmla="*/ 481 w 2882"/>
                  <a:gd name="T73" fmla="*/ 167 h 993"/>
                  <a:gd name="T74" fmla="*/ 488 w 2882"/>
                  <a:gd name="T75" fmla="*/ 156 h 993"/>
                  <a:gd name="T76" fmla="*/ 473 w 2882"/>
                  <a:gd name="T77" fmla="*/ 135 h 993"/>
                  <a:gd name="T78" fmla="*/ 439 w 2882"/>
                  <a:gd name="T79" fmla="*/ 101 h 993"/>
                  <a:gd name="T80" fmla="*/ 450 w 2882"/>
                  <a:gd name="T81" fmla="*/ 100 h 993"/>
                  <a:gd name="T82" fmla="*/ 480 w 2882"/>
                  <a:gd name="T83" fmla="*/ 116 h 993"/>
                  <a:gd name="T84" fmla="*/ 512 w 2882"/>
                  <a:gd name="T85" fmla="*/ 133 h 993"/>
                  <a:gd name="T86" fmla="*/ 536 w 2882"/>
                  <a:gd name="T87" fmla="*/ 135 h 993"/>
                  <a:gd name="T88" fmla="*/ 563 w 2882"/>
                  <a:gd name="T89" fmla="*/ 124 h 993"/>
                  <a:gd name="T90" fmla="*/ 605 w 2882"/>
                  <a:gd name="T91" fmla="*/ 87 h 993"/>
                  <a:gd name="T92" fmla="*/ 623 w 2882"/>
                  <a:gd name="T93" fmla="*/ 58 h 993"/>
                  <a:gd name="T94" fmla="*/ 638 w 2882"/>
                  <a:gd name="T95" fmla="*/ 22 h 993"/>
                  <a:gd name="T96" fmla="*/ 651 w 2882"/>
                  <a:gd name="T97" fmla="*/ 4 h 993"/>
                  <a:gd name="T98" fmla="*/ 659 w 2882"/>
                  <a:gd name="T99" fmla="*/ 1 h 993"/>
                  <a:gd name="T100" fmla="*/ 663 w 2882"/>
                  <a:gd name="T101" fmla="*/ 40 h 993"/>
                  <a:gd name="T102" fmla="*/ 670 w 2882"/>
                  <a:gd name="T103" fmla="*/ 66 h 993"/>
                  <a:gd name="T104" fmla="*/ 681 w 2882"/>
                  <a:gd name="T105" fmla="*/ 83 h 993"/>
                  <a:gd name="T106" fmla="*/ 692 w 2882"/>
                  <a:gd name="T107" fmla="*/ 85 h 9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2"/>
                  <a:gd name="T163" fmla="*/ 0 h 993"/>
                  <a:gd name="T164" fmla="*/ 2882 w 2882"/>
                  <a:gd name="T165" fmla="*/ 993 h 9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2" h="993">
                    <a:moveTo>
                      <a:pt x="2795" y="328"/>
                    </a:moveTo>
                    <a:lnTo>
                      <a:pt x="2798" y="343"/>
                    </a:lnTo>
                    <a:lnTo>
                      <a:pt x="2799" y="358"/>
                    </a:lnTo>
                    <a:lnTo>
                      <a:pt x="2800" y="376"/>
                    </a:lnTo>
                    <a:lnTo>
                      <a:pt x="2801" y="395"/>
                    </a:lnTo>
                    <a:lnTo>
                      <a:pt x="2801" y="424"/>
                    </a:lnTo>
                    <a:lnTo>
                      <a:pt x="2804" y="447"/>
                    </a:lnTo>
                    <a:lnTo>
                      <a:pt x="2806" y="466"/>
                    </a:lnTo>
                    <a:lnTo>
                      <a:pt x="2808" y="479"/>
                    </a:lnTo>
                    <a:lnTo>
                      <a:pt x="2813" y="494"/>
                    </a:lnTo>
                    <a:lnTo>
                      <a:pt x="2815" y="497"/>
                    </a:lnTo>
                    <a:lnTo>
                      <a:pt x="2821" y="500"/>
                    </a:lnTo>
                    <a:lnTo>
                      <a:pt x="2835" y="510"/>
                    </a:lnTo>
                    <a:lnTo>
                      <a:pt x="2855" y="526"/>
                    </a:lnTo>
                    <a:lnTo>
                      <a:pt x="2882" y="549"/>
                    </a:lnTo>
                    <a:lnTo>
                      <a:pt x="2847" y="562"/>
                    </a:lnTo>
                    <a:lnTo>
                      <a:pt x="2810" y="576"/>
                    </a:lnTo>
                    <a:lnTo>
                      <a:pt x="2770" y="590"/>
                    </a:lnTo>
                    <a:lnTo>
                      <a:pt x="2727" y="606"/>
                    </a:lnTo>
                    <a:lnTo>
                      <a:pt x="2683" y="622"/>
                    </a:lnTo>
                    <a:lnTo>
                      <a:pt x="2636" y="638"/>
                    </a:lnTo>
                    <a:lnTo>
                      <a:pt x="2585" y="655"/>
                    </a:lnTo>
                    <a:lnTo>
                      <a:pt x="2533" y="672"/>
                    </a:lnTo>
                    <a:lnTo>
                      <a:pt x="2517" y="677"/>
                    </a:lnTo>
                    <a:lnTo>
                      <a:pt x="2502" y="683"/>
                    </a:lnTo>
                    <a:lnTo>
                      <a:pt x="2487" y="687"/>
                    </a:lnTo>
                    <a:lnTo>
                      <a:pt x="2473" y="692"/>
                    </a:lnTo>
                    <a:lnTo>
                      <a:pt x="2341" y="719"/>
                    </a:lnTo>
                    <a:lnTo>
                      <a:pt x="2209" y="746"/>
                    </a:lnTo>
                    <a:lnTo>
                      <a:pt x="2081" y="772"/>
                    </a:lnTo>
                    <a:lnTo>
                      <a:pt x="1960" y="798"/>
                    </a:lnTo>
                    <a:lnTo>
                      <a:pt x="1905" y="811"/>
                    </a:lnTo>
                    <a:lnTo>
                      <a:pt x="1853" y="824"/>
                    </a:lnTo>
                    <a:lnTo>
                      <a:pt x="1805" y="837"/>
                    </a:lnTo>
                    <a:lnTo>
                      <a:pt x="1763" y="848"/>
                    </a:lnTo>
                    <a:lnTo>
                      <a:pt x="1726" y="860"/>
                    </a:lnTo>
                    <a:lnTo>
                      <a:pt x="1695" y="873"/>
                    </a:lnTo>
                    <a:lnTo>
                      <a:pt x="1682" y="878"/>
                    </a:lnTo>
                    <a:lnTo>
                      <a:pt x="1670" y="883"/>
                    </a:lnTo>
                    <a:lnTo>
                      <a:pt x="1661" y="889"/>
                    </a:lnTo>
                    <a:lnTo>
                      <a:pt x="1654" y="895"/>
                    </a:lnTo>
                    <a:lnTo>
                      <a:pt x="1647" y="899"/>
                    </a:lnTo>
                    <a:lnTo>
                      <a:pt x="1639" y="904"/>
                    </a:lnTo>
                    <a:lnTo>
                      <a:pt x="1629" y="909"/>
                    </a:lnTo>
                    <a:lnTo>
                      <a:pt x="1619" y="912"/>
                    </a:lnTo>
                    <a:lnTo>
                      <a:pt x="1580" y="920"/>
                    </a:lnTo>
                    <a:lnTo>
                      <a:pt x="1543" y="927"/>
                    </a:lnTo>
                    <a:lnTo>
                      <a:pt x="1505" y="934"/>
                    </a:lnTo>
                    <a:lnTo>
                      <a:pt x="1468" y="941"/>
                    </a:lnTo>
                    <a:lnTo>
                      <a:pt x="1430" y="947"/>
                    </a:lnTo>
                    <a:lnTo>
                      <a:pt x="1392" y="954"/>
                    </a:lnTo>
                    <a:lnTo>
                      <a:pt x="1356" y="960"/>
                    </a:lnTo>
                    <a:lnTo>
                      <a:pt x="1319" y="965"/>
                    </a:lnTo>
                    <a:lnTo>
                      <a:pt x="1247" y="972"/>
                    </a:lnTo>
                    <a:lnTo>
                      <a:pt x="1172" y="978"/>
                    </a:lnTo>
                    <a:lnTo>
                      <a:pt x="1096" y="982"/>
                    </a:lnTo>
                    <a:lnTo>
                      <a:pt x="1017" y="986"/>
                    </a:lnTo>
                    <a:lnTo>
                      <a:pt x="938" y="989"/>
                    </a:lnTo>
                    <a:lnTo>
                      <a:pt x="860" y="992"/>
                    </a:lnTo>
                    <a:lnTo>
                      <a:pt x="784" y="993"/>
                    </a:lnTo>
                    <a:lnTo>
                      <a:pt x="710" y="993"/>
                    </a:lnTo>
                    <a:lnTo>
                      <a:pt x="638" y="992"/>
                    </a:lnTo>
                    <a:lnTo>
                      <a:pt x="572" y="989"/>
                    </a:lnTo>
                    <a:lnTo>
                      <a:pt x="511" y="987"/>
                    </a:lnTo>
                    <a:lnTo>
                      <a:pt x="458" y="982"/>
                    </a:lnTo>
                    <a:lnTo>
                      <a:pt x="411" y="978"/>
                    </a:lnTo>
                    <a:lnTo>
                      <a:pt x="372" y="971"/>
                    </a:lnTo>
                    <a:lnTo>
                      <a:pt x="355" y="967"/>
                    </a:lnTo>
                    <a:lnTo>
                      <a:pt x="341" y="964"/>
                    </a:lnTo>
                    <a:lnTo>
                      <a:pt x="331" y="959"/>
                    </a:lnTo>
                    <a:lnTo>
                      <a:pt x="323" y="954"/>
                    </a:lnTo>
                    <a:lnTo>
                      <a:pt x="313" y="947"/>
                    </a:lnTo>
                    <a:lnTo>
                      <a:pt x="305" y="940"/>
                    </a:lnTo>
                    <a:lnTo>
                      <a:pt x="298" y="932"/>
                    </a:lnTo>
                    <a:lnTo>
                      <a:pt x="292" y="924"/>
                    </a:lnTo>
                    <a:lnTo>
                      <a:pt x="287" y="915"/>
                    </a:lnTo>
                    <a:lnTo>
                      <a:pt x="284" y="905"/>
                    </a:lnTo>
                    <a:lnTo>
                      <a:pt x="282" y="896"/>
                    </a:lnTo>
                    <a:lnTo>
                      <a:pt x="279" y="885"/>
                    </a:lnTo>
                    <a:lnTo>
                      <a:pt x="278" y="876"/>
                    </a:lnTo>
                    <a:lnTo>
                      <a:pt x="278" y="866"/>
                    </a:lnTo>
                    <a:lnTo>
                      <a:pt x="279" y="855"/>
                    </a:lnTo>
                    <a:lnTo>
                      <a:pt x="280" y="846"/>
                    </a:lnTo>
                    <a:lnTo>
                      <a:pt x="285" y="825"/>
                    </a:lnTo>
                    <a:lnTo>
                      <a:pt x="291" y="805"/>
                    </a:lnTo>
                    <a:lnTo>
                      <a:pt x="298" y="786"/>
                    </a:lnTo>
                    <a:lnTo>
                      <a:pt x="306" y="768"/>
                    </a:lnTo>
                    <a:lnTo>
                      <a:pt x="314" y="751"/>
                    </a:lnTo>
                    <a:lnTo>
                      <a:pt x="323" y="737"/>
                    </a:lnTo>
                    <a:lnTo>
                      <a:pt x="335" y="716"/>
                    </a:lnTo>
                    <a:lnTo>
                      <a:pt x="340" y="709"/>
                    </a:lnTo>
                    <a:lnTo>
                      <a:pt x="335" y="701"/>
                    </a:lnTo>
                    <a:lnTo>
                      <a:pt x="320" y="679"/>
                    </a:lnTo>
                    <a:lnTo>
                      <a:pt x="297" y="646"/>
                    </a:lnTo>
                    <a:lnTo>
                      <a:pt x="267" y="603"/>
                    </a:lnTo>
                    <a:lnTo>
                      <a:pt x="233" y="553"/>
                    </a:lnTo>
                    <a:lnTo>
                      <a:pt x="196" y="498"/>
                    </a:lnTo>
                    <a:lnTo>
                      <a:pt x="158" y="441"/>
                    </a:lnTo>
                    <a:lnTo>
                      <a:pt x="121" y="385"/>
                    </a:lnTo>
                    <a:lnTo>
                      <a:pt x="86" y="330"/>
                    </a:lnTo>
                    <a:lnTo>
                      <a:pt x="54" y="281"/>
                    </a:lnTo>
                    <a:lnTo>
                      <a:pt x="28" y="240"/>
                    </a:lnTo>
                    <a:lnTo>
                      <a:pt x="11" y="207"/>
                    </a:lnTo>
                    <a:lnTo>
                      <a:pt x="5" y="194"/>
                    </a:lnTo>
                    <a:lnTo>
                      <a:pt x="1" y="186"/>
                    </a:lnTo>
                    <a:lnTo>
                      <a:pt x="0" y="180"/>
                    </a:lnTo>
                    <a:lnTo>
                      <a:pt x="2" y="179"/>
                    </a:lnTo>
                    <a:lnTo>
                      <a:pt x="8" y="182"/>
                    </a:lnTo>
                    <a:lnTo>
                      <a:pt x="16" y="189"/>
                    </a:lnTo>
                    <a:lnTo>
                      <a:pt x="29" y="201"/>
                    </a:lnTo>
                    <a:lnTo>
                      <a:pt x="46" y="219"/>
                    </a:lnTo>
                    <a:lnTo>
                      <a:pt x="116" y="295"/>
                    </a:lnTo>
                    <a:lnTo>
                      <a:pt x="183" y="371"/>
                    </a:lnTo>
                    <a:lnTo>
                      <a:pt x="248" y="442"/>
                    </a:lnTo>
                    <a:lnTo>
                      <a:pt x="309" y="507"/>
                    </a:lnTo>
                    <a:lnTo>
                      <a:pt x="338" y="537"/>
                    </a:lnTo>
                    <a:lnTo>
                      <a:pt x="366" y="565"/>
                    </a:lnTo>
                    <a:lnTo>
                      <a:pt x="393" y="590"/>
                    </a:lnTo>
                    <a:lnTo>
                      <a:pt x="421" y="614"/>
                    </a:lnTo>
                    <a:lnTo>
                      <a:pt x="447" y="635"/>
                    </a:lnTo>
                    <a:lnTo>
                      <a:pt x="473" y="652"/>
                    </a:lnTo>
                    <a:lnTo>
                      <a:pt x="484" y="660"/>
                    </a:lnTo>
                    <a:lnTo>
                      <a:pt x="497" y="667"/>
                    </a:lnTo>
                    <a:lnTo>
                      <a:pt x="509" y="673"/>
                    </a:lnTo>
                    <a:lnTo>
                      <a:pt x="521" y="679"/>
                    </a:lnTo>
                    <a:lnTo>
                      <a:pt x="549" y="690"/>
                    </a:lnTo>
                    <a:lnTo>
                      <a:pt x="585" y="702"/>
                    </a:lnTo>
                    <a:lnTo>
                      <a:pt x="626" y="714"/>
                    </a:lnTo>
                    <a:lnTo>
                      <a:pt x="673" y="727"/>
                    </a:lnTo>
                    <a:lnTo>
                      <a:pt x="723" y="740"/>
                    </a:lnTo>
                    <a:lnTo>
                      <a:pt x="773" y="751"/>
                    </a:lnTo>
                    <a:lnTo>
                      <a:pt x="825" y="762"/>
                    </a:lnTo>
                    <a:lnTo>
                      <a:pt x="874" y="771"/>
                    </a:lnTo>
                    <a:lnTo>
                      <a:pt x="920" y="778"/>
                    </a:lnTo>
                    <a:lnTo>
                      <a:pt x="961" y="783"/>
                    </a:lnTo>
                    <a:lnTo>
                      <a:pt x="980" y="784"/>
                    </a:lnTo>
                    <a:lnTo>
                      <a:pt x="997" y="784"/>
                    </a:lnTo>
                    <a:lnTo>
                      <a:pt x="1011" y="784"/>
                    </a:lnTo>
                    <a:lnTo>
                      <a:pt x="1024" y="783"/>
                    </a:lnTo>
                    <a:lnTo>
                      <a:pt x="1035" y="781"/>
                    </a:lnTo>
                    <a:lnTo>
                      <a:pt x="1043" y="777"/>
                    </a:lnTo>
                    <a:lnTo>
                      <a:pt x="1048" y="772"/>
                    </a:lnTo>
                    <a:lnTo>
                      <a:pt x="1050" y="768"/>
                    </a:lnTo>
                    <a:lnTo>
                      <a:pt x="1050" y="761"/>
                    </a:lnTo>
                    <a:lnTo>
                      <a:pt x="1045" y="753"/>
                    </a:lnTo>
                    <a:lnTo>
                      <a:pt x="1038" y="743"/>
                    </a:lnTo>
                    <a:lnTo>
                      <a:pt x="1028" y="733"/>
                    </a:lnTo>
                    <a:lnTo>
                      <a:pt x="982" y="694"/>
                    </a:lnTo>
                    <a:lnTo>
                      <a:pt x="950" y="665"/>
                    </a:lnTo>
                    <a:lnTo>
                      <a:pt x="941" y="655"/>
                    </a:lnTo>
                    <a:lnTo>
                      <a:pt x="934" y="645"/>
                    </a:lnTo>
                    <a:lnTo>
                      <a:pt x="933" y="642"/>
                    </a:lnTo>
                    <a:lnTo>
                      <a:pt x="931" y="639"/>
                    </a:lnTo>
                    <a:lnTo>
                      <a:pt x="933" y="636"/>
                    </a:lnTo>
                    <a:lnTo>
                      <a:pt x="934" y="635"/>
                    </a:lnTo>
                    <a:lnTo>
                      <a:pt x="936" y="632"/>
                    </a:lnTo>
                    <a:lnTo>
                      <a:pt x="940" y="631"/>
                    </a:lnTo>
                    <a:lnTo>
                      <a:pt x="944" y="630"/>
                    </a:lnTo>
                    <a:lnTo>
                      <a:pt x="950" y="630"/>
                    </a:lnTo>
                    <a:lnTo>
                      <a:pt x="965" y="629"/>
                    </a:lnTo>
                    <a:lnTo>
                      <a:pt x="985" y="630"/>
                    </a:lnTo>
                    <a:lnTo>
                      <a:pt x="1038" y="635"/>
                    </a:lnTo>
                    <a:lnTo>
                      <a:pt x="1112" y="643"/>
                    </a:lnTo>
                    <a:lnTo>
                      <a:pt x="1153" y="648"/>
                    </a:lnTo>
                    <a:lnTo>
                      <a:pt x="1195" y="650"/>
                    </a:lnTo>
                    <a:lnTo>
                      <a:pt x="1236" y="652"/>
                    </a:lnTo>
                    <a:lnTo>
                      <a:pt x="1276" y="652"/>
                    </a:lnTo>
                    <a:lnTo>
                      <a:pt x="1314" y="652"/>
                    </a:lnTo>
                    <a:lnTo>
                      <a:pt x="1348" y="650"/>
                    </a:lnTo>
                    <a:lnTo>
                      <a:pt x="1380" y="648"/>
                    </a:lnTo>
                    <a:lnTo>
                      <a:pt x="1407" y="643"/>
                    </a:lnTo>
                    <a:lnTo>
                      <a:pt x="1417" y="639"/>
                    </a:lnTo>
                    <a:lnTo>
                      <a:pt x="1428" y="636"/>
                    </a:lnTo>
                    <a:lnTo>
                      <a:pt x="1437" y="632"/>
                    </a:lnTo>
                    <a:lnTo>
                      <a:pt x="1444" y="629"/>
                    </a:lnTo>
                    <a:lnTo>
                      <a:pt x="1450" y="624"/>
                    </a:lnTo>
                    <a:lnTo>
                      <a:pt x="1455" y="620"/>
                    </a:lnTo>
                    <a:lnTo>
                      <a:pt x="1457" y="615"/>
                    </a:lnTo>
                    <a:lnTo>
                      <a:pt x="1458" y="609"/>
                    </a:lnTo>
                    <a:lnTo>
                      <a:pt x="1457" y="602"/>
                    </a:lnTo>
                    <a:lnTo>
                      <a:pt x="1453" y="596"/>
                    </a:lnTo>
                    <a:lnTo>
                      <a:pt x="1449" y="589"/>
                    </a:lnTo>
                    <a:lnTo>
                      <a:pt x="1442" y="582"/>
                    </a:lnTo>
                    <a:lnTo>
                      <a:pt x="1431" y="574"/>
                    </a:lnTo>
                    <a:lnTo>
                      <a:pt x="1419" y="566"/>
                    </a:lnTo>
                    <a:lnTo>
                      <a:pt x="1405" y="557"/>
                    </a:lnTo>
                    <a:lnTo>
                      <a:pt x="1389" y="547"/>
                    </a:lnTo>
                    <a:lnTo>
                      <a:pt x="1354" y="528"/>
                    </a:lnTo>
                    <a:lnTo>
                      <a:pt x="1323" y="508"/>
                    </a:lnTo>
                    <a:lnTo>
                      <a:pt x="1295" y="488"/>
                    </a:lnTo>
                    <a:lnTo>
                      <a:pt x="1270" y="468"/>
                    </a:lnTo>
                    <a:lnTo>
                      <a:pt x="1249" y="448"/>
                    </a:lnTo>
                    <a:lnTo>
                      <a:pt x="1229" y="428"/>
                    </a:lnTo>
                    <a:lnTo>
                      <a:pt x="1213" y="410"/>
                    </a:lnTo>
                    <a:lnTo>
                      <a:pt x="1199" y="392"/>
                    </a:lnTo>
                    <a:lnTo>
                      <a:pt x="1187" y="376"/>
                    </a:lnTo>
                    <a:lnTo>
                      <a:pt x="1177" y="361"/>
                    </a:lnTo>
                    <a:lnTo>
                      <a:pt x="1170" y="348"/>
                    </a:lnTo>
                    <a:lnTo>
                      <a:pt x="1164" y="336"/>
                    </a:lnTo>
                    <a:lnTo>
                      <a:pt x="1155" y="320"/>
                    </a:lnTo>
                    <a:lnTo>
                      <a:pt x="1154" y="314"/>
                    </a:lnTo>
                    <a:lnTo>
                      <a:pt x="1178" y="330"/>
                    </a:lnTo>
                    <a:lnTo>
                      <a:pt x="1243" y="375"/>
                    </a:lnTo>
                    <a:lnTo>
                      <a:pt x="1288" y="403"/>
                    </a:lnTo>
                    <a:lnTo>
                      <a:pt x="1340" y="435"/>
                    </a:lnTo>
                    <a:lnTo>
                      <a:pt x="1396" y="469"/>
                    </a:lnTo>
                    <a:lnTo>
                      <a:pt x="1456" y="505"/>
                    </a:lnTo>
                    <a:lnTo>
                      <a:pt x="1518" y="539"/>
                    </a:lnTo>
                    <a:lnTo>
                      <a:pt x="1581" y="573"/>
                    </a:lnTo>
                    <a:lnTo>
                      <a:pt x="1613" y="588"/>
                    </a:lnTo>
                    <a:lnTo>
                      <a:pt x="1644" y="603"/>
                    </a:lnTo>
                    <a:lnTo>
                      <a:pt x="1675" y="617"/>
                    </a:lnTo>
                    <a:lnTo>
                      <a:pt x="1706" y="630"/>
                    </a:lnTo>
                    <a:lnTo>
                      <a:pt x="1735" y="641"/>
                    </a:lnTo>
                    <a:lnTo>
                      <a:pt x="1763" y="651"/>
                    </a:lnTo>
                    <a:lnTo>
                      <a:pt x="1791" y="659"/>
                    </a:lnTo>
                    <a:lnTo>
                      <a:pt x="1817" y="666"/>
                    </a:lnTo>
                    <a:lnTo>
                      <a:pt x="1842" y="671"/>
                    </a:lnTo>
                    <a:lnTo>
                      <a:pt x="1865" y="674"/>
                    </a:lnTo>
                    <a:lnTo>
                      <a:pt x="1888" y="674"/>
                    </a:lnTo>
                    <a:lnTo>
                      <a:pt x="1906" y="673"/>
                    </a:lnTo>
                    <a:lnTo>
                      <a:pt x="1924" y="670"/>
                    </a:lnTo>
                    <a:lnTo>
                      <a:pt x="1937" y="665"/>
                    </a:lnTo>
                    <a:lnTo>
                      <a:pt x="1946" y="659"/>
                    </a:lnTo>
                    <a:lnTo>
                      <a:pt x="1952" y="651"/>
                    </a:lnTo>
                    <a:lnTo>
                      <a:pt x="1956" y="643"/>
                    </a:lnTo>
                    <a:lnTo>
                      <a:pt x="1957" y="634"/>
                    </a:lnTo>
                    <a:lnTo>
                      <a:pt x="1954" y="624"/>
                    </a:lnTo>
                    <a:lnTo>
                      <a:pt x="1951" y="614"/>
                    </a:lnTo>
                    <a:lnTo>
                      <a:pt x="1945" y="602"/>
                    </a:lnTo>
                    <a:lnTo>
                      <a:pt x="1937" y="590"/>
                    </a:lnTo>
                    <a:lnTo>
                      <a:pt x="1927" y="578"/>
                    </a:lnTo>
                    <a:lnTo>
                      <a:pt x="1917" y="565"/>
                    </a:lnTo>
                    <a:lnTo>
                      <a:pt x="1892" y="539"/>
                    </a:lnTo>
                    <a:lnTo>
                      <a:pt x="1864" y="514"/>
                    </a:lnTo>
                    <a:lnTo>
                      <a:pt x="1810" y="463"/>
                    </a:lnTo>
                    <a:lnTo>
                      <a:pt x="1769" y="424"/>
                    </a:lnTo>
                    <a:lnTo>
                      <a:pt x="1763" y="417"/>
                    </a:lnTo>
                    <a:lnTo>
                      <a:pt x="1758" y="410"/>
                    </a:lnTo>
                    <a:lnTo>
                      <a:pt x="1756" y="404"/>
                    </a:lnTo>
                    <a:lnTo>
                      <a:pt x="1756" y="399"/>
                    </a:lnTo>
                    <a:lnTo>
                      <a:pt x="1760" y="397"/>
                    </a:lnTo>
                    <a:lnTo>
                      <a:pt x="1766" y="396"/>
                    </a:lnTo>
                    <a:lnTo>
                      <a:pt x="1774" y="396"/>
                    </a:lnTo>
                    <a:lnTo>
                      <a:pt x="1787" y="398"/>
                    </a:lnTo>
                    <a:lnTo>
                      <a:pt x="1801" y="402"/>
                    </a:lnTo>
                    <a:lnTo>
                      <a:pt x="1814" y="405"/>
                    </a:lnTo>
                    <a:lnTo>
                      <a:pt x="1828" y="411"/>
                    </a:lnTo>
                    <a:lnTo>
                      <a:pt x="1842" y="417"/>
                    </a:lnTo>
                    <a:lnTo>
                      <a:pt x="1869" y="431"/>
                    </a:lnTo>
                    <a:lnTo>
                      <a:pt x="1896" y="447"/>
                    </a:lnTo>
                    <a:lnTo>
                      <a:pt x="1923" y="465"/>
                    </a:lnTo>
                    <a:lnTo>
                      <a:pt x="1950" y="482"/>
                    </a:lnTo>
                    <a:lnTo>
                      <a:pt x="1977" y="498"/>
                    </a:lnTo>
                    <a:lnTo>
                      <a:pt x="2006" y="514"/>
                    </a:lnTo>
                    <a:lnTo>
                      <a:pt x="2020" y="521"/>
                    </a:lnTo>
                    <a:lnTo>
                      <a:pt x="2034" y="526"/>
                    </a:lnTo>
                    <a:lnTo>
                      <a:pt x="2049" y="532"/>
                    </a:lnTo>
                    <a:lnTo>
                      <a:pt x="2065" y="537"/>
                    </a:lnTo>
                    <a:lnTo>
                      <a:pt x="2080" y="540"/>
                    </a:lnTo>
                    <a:lnTo>
                      <a:pt x="2095" y="543"/>
                    </a:lnTo>
                    <a:lnTo>
                      <a:pt x="2112" y="544"/>
                    </a:lnTo>
                    <a:lnTo>
                      <a:pt x="2128" y="544"/>
                    </a:lnTo>
                    <a:lnTo>
                      <a:pt x="2144" y="542"/>
                    </a:lnTo>
                    <a:lnTo>
                      <a:pt x="2162" y="539"/>
                    </a:lnTo>
                    <a:lnTo>
                      <a:pt x="2180" y="535"/>
                    </a:lnTo>
                    <a:lnTo>
                      <a:pt x="2197" y="528"/>
                    </a:lnTo>
                    <a:lnTo>
                      <a:pt x="2216" y="519"/>
                    </a:lnTo>
                    <a:lnTo>
                      <a:pt x="2235" y="509"/>
                    </a:lnTo>
                    <a:lnTo>
                      <a:pt x="2255" y="496"/>
                    </a:lnTo>
                    <a:lnTo>
                      <a:pt x="2275" y="482"/>
                    </a:lnTo>
                    <a:lnTo>
                      <a:pt x="2312" y="452"/>
                    </a:lnTo>
                    <a:lnTo>
                      <a:pt x="2346" y="423"/>
                    </a:lnTo>
                    <a:lnTo>
                      <a:pt x="2374" y="397"/>
                    </a:lnTo>
                    <a:lnTo>
                      <a:pt x="2399" y="371"/>
                    </a:lnTo>
                    <a:lnTo>
                      <a:pt x="2420" y="349"/>
                    </a:lnTo>
                    <a:lnTo>
                      <a:pt x="2439" y="327"/>
                    </a:lnTo>
                    <a:lnTo>
                      <a:pt x="2453" y="306"/>
                    </a:lnTo>
                    <a:lnTo>
                      <a:pt x="2466" y="286"/>
                    </a:lnTo>
                    <a:lnTo>
                      <a:pt x="2476" y="267"/>
                    </a:lnTo>
                    <a:lnTo>
                      <a:pt x="2486" y="249"/>
                    </a:lnTo>
                    <a:lnTo>
                      <a:pt x="2494" y="231"/>
                    </a:lnTo>
                    <a:lnTo>
                      <a:pt x="2500" y="213"/>
                    </a:lnTo>
                    <a:lnTo>
                      <a:pt x="2513" y="178"/>
                    </a:lnTo>
                    <a:lnTo>
                      <a:pt x="2527" y="140"/>
                    </a:lnTo>
                    <a:lnTo>
                      <a:pt x="2535" y="122"/>
                    </a:lnTo>
                    <a:lnTo>
                      <a:pt x="2543" y="104"/>
                    </a:lnTo>
                    <a:lnTo>
                      <a:pt x="2553" y="88"/>
                    </a:lnTo>
                    <a:lnTo>
                      <a:pt x="2561" y="73"/>
                    </a:lnTo>
                    <a:lnTo>
                      <a:pt x="2570" y="59"/>
                    </a:lnTo>
                    <a:lnTo>
                      <a:pt x="2578" y="46"/>
                    </a:lnTo>
                    <a:lnTo>
                      <a:pt x="2588" y="34"/>
                    </a:lnTo>
                    <a:lnTo>
                      <a:pt x="2596" y="25"/>
                    </a:lnTo>
                    <a:lnTo>
                      <a:pt x="2604" y="17"/>
                    </a:lnTo>
                    <a:lnTo>
                      <a:pt x="2611" y="10"/>
                    </a:lnTo>
                    <a:lnTo>
                      <a:pt x="2618" y="5"/>
                    </a:lnTo>
                    <a:lnTo>
                      <a:pt x="2624" y="2"/>
                    </a:lnTo>
                    <a:lnTo>
                      <a:pt x="2630" y="0"/>
                    </a:lnTo>
                    <a:lnTo>
                      <a:pt x="2635" y="2"/>
                    </a:lnTo>
                    <a:lnTo>
                      <a:pt x="2639" y="4"/>
                    </a:lnTo>
                    <a:lnTo>
                      <a:pt x="2642" y="9"/>
                    </a:lnTo>
                    <a:lnTo>
                      <a:pt x="2645" y="25"/>
                    </a:lnTo>
                    <a:lnTo>
                      <a:pt x="2649" y="48"/>
                    </a:lnTo>
                    <a:lnTo>
                      <a:pt x="2651" y="76"/>
                    </a:lnTo>
                    <a:lnTo>
                      <a:pt x="2652" y="107"/>
                    </a:lnTo>
                    <a:lnTo>
                      <a:pt x="2654" y="159"/>
                    </a:lnTo>
                    <a:lnTo>
                      <a:pt x="2654" y="182"/>
                    </a:lnTo>
                    <a:lnTo>
                      <a:pt x="2656" y="192"/>
                    </a:lnTo>
                    <a:lnTo>
                      <a:pt x="2663" y="215"/>
                    </a:lnTo>
                    <a:lnTo>
                      <a:pt x="2668" y="230"/>
                    </a:lnTo>
                    <a:lnTo>
                      <a:pt x="2673" y="248"/>
                    </a:lnTo>
                    <a:lnTo>
                      <a:pt x="2681" y="265"/>
                    </a:lnTo>
                    <a:lnTo>
                      <a:pt x="2689" y="283"/>
                    </a:lnTo>
                    <a:lnTo>
                      <a:pt x="2698" y="299"/>
                    </a:lnTo>
                    <a:lnTo>
                      <a:pt x="2709" y="314"/>
                    </a:lnTo>
                    <a:lnTo>
                      <a:pt x="2715" y="320"/>
                    </a:lnTo>
                    <a:lnTo>
                      <a:pt x="2720" y="327"/>
                    </a:lnTo>
                    <a:lnTo>
                      <a:pt x="2726" y="332"/>
                    </a:lnTo>
                    <a:lnTo>
                      <a:pt x="2733" y="336"/>
                    </a:lnTo>
                    <a:lnTo>
                      <a:pt x="2740" y="340"/>
                    </a:lnTo>
                    <a:lnTo>
                      <a:pt x="2747" y="342"/>
                    </a:lnTo>
                    <a:lnTo>
                      <a:pt x="2754" y="343"/>
                    </a:lnTo>
                    <a:lnTo>
                      <a:pt x="2761" y="343"/>
                    </a:lnTo>
                    <a:lnTo>
                      <a:pt x="2770" y="342"/>
                    </a:lnTo>
                    <a:lnTo>
                      <a:pt x="2778" y="339"/>
                    </a:lnTo>
                    <a:lnTo>
                      <a:pt x="2786" y="334"/>
                    </a:lnTo>
                    <a:lnTo>
                      <a:pt x="2795" y="328"/>
                    </a:lnTo>
                    <a:close/>
                  </a:path>
                </a:pathLst>
              </a:custGeom>
              <a:solidFill>
                <a:srgbClr val="969696"/>
              </a:solidFill>
              <a:ln w="9525">
                <a:noFill/>
                <a:round/>
                <a:headEnd/>
                <a:tailEnd/>
              </a:ln>
            </p:spPr>
            <p:txBody>
              <a:bodyPr/>
              <a:lstStyle/>
              <a:p>
                <a:endParaRPr lang="fr-FR"/>
              </a:p>
            </p:txBody>
          </p:sp>
          <p:sp>
            <p:nvSpPr>
              <p:cNvPr id="9359" name="Freeform 599"/>
              <p:cNvSpPr>
                <a:spLocks noChangeAspect="1"/>
              </p:cNvSpPr>
              <p:nvPr/>
            </p:nvSpPr>
            <p:spPr bwMode="auto">
              <a:xfrm>
                <a:off x="5787" y="4835"/>
                <a:ext cx="380" cy="552"/>
              </a:xfrm>
              <a:custGeom>
                <a:avLst/>
                <a:gdLst>
                  <a:gd name="T0" fmla="*/ 339 w 1522"/>
                  <a:gd name="T1" fmla="*/ 533 h 2210"/>
                  <a:gd name="T2" fmla="*/ 277 w 1522"/>
                  <a:gd name="T3" fmla="*/ 526 h 2210"/>
                  <a:gd name="T4" fmla="*/ 236 w 1522"/>
                  <a:gd name="T5" fmla="*/ 522 h 2210"/>
                  <a:gd name="T6" fmla="*/ 203 w 1522"/>
                  <a:gd name="T7" fmla="*/ 522 h 2210"/>
                  <a:gd name="T8" fmla="*/ 174 w 1522"/>
                  <a:gd name="T9" fmla="*/ 532 h 2210"/>
                  <a:gd name="T10" fmla="*/ 143 w 1522"/>
                  <a:gd name="T11" fmla="*/ 538 h 2210"/>
                  <a:gd name="T12" fmla="*/ 96 w 1522"/>
                  <a:gd name="T13" fmla="*/ 546 h 2210"/>
                  <a:gd name="T14" fmla="*/ 51 w 1522"/>
                  <a:gd name="T15" fmla="*/ 550 h 2210"/>
                  <a:gd name="T16" fmla="*/ 2 w 1522"/>
                  <a:gd name="T17" fmla="*/ 552 h 2210"/>
                  <a:gd name="T18" fmla="*/ 0 w 1522"/>
                  <a:gd name="T19" fmla="*/ 549 h 2210"/>
                  <a:gd name="T20" fmla="*/ 5 w 1522"/>
                  <a:gd name="T21" fmla="*/ 546 h 2210"/>
                  <a:gd name="T22" fmla="*/ 23 w 1522"/>
                  <a:gd name="T23" fmla="*/ 530 h 2210"/>
                  <a:gd name="T24" fmla="*/ 39 w 1522"/>
                  <a:gd name="T25" fmla="*/ 513 h 2210"/>
                  <a:gd name="T26" fmla="*/ 56 w 1522"/>
                  <a:gd name="T27" fmla="*/ 492 h 2210"/>
                  <a:gd name="T28" fmla="*/ 75 w 1522"/>
                  <a:gd name="T29" fmla="*/ 465 h 2210"/>
                  <a:gd name="T30" fmla="*/ 94 w 1522"/>
                  <a:gd name="T31" fmla="*/ 433 h 2210"/>
                  <a:gd name="T32" fmla="*/ 112 w 1522"/>
                  <a:gd name="T33" fmla="*/ 396 h 2210"/>
                  <a:gd name="T34" fmla="*/ 128 w 1522"/>
                  <a:gd name="T35" fmla="*/ 355 h 2210"/>
                  <a:gd name="T36" fmla="*/ 142 w 1522"/>
                  <a:gd name="T37" fmla="*/ 308 h 2210"/>
                  <a:gd name="T38" fmla="*/ 155 w 1522"/>
                  <a:gd name="T39" fmla="*/ 241 h 2210"/>
                  <a:gd name="T40" fmla="*/ 173 w 1522"/>
                  <a:gd name="T41" fmla="*/ 151 h 2210"/>
                  <a:gd name="T42" fmla="*/ 190 w 1522"/>
                  <a:gd name="T43" fmla="*/ 80 h 2210"/>
                  <a:gd name="T44" fmla="*/ 202 w 1522"/>
                  <a:gd name="T45" fmla="*/ 45 h 2210"/>
                  <a:gd name="T46" fmla="*/ 210 w 1522"/>
                  <a:gd name="T47" fmla="*/ 25 h 2210"/>
                  <a:gd name="T48" fmla="*/ 218 w 1522"/>
                  <a:gd name="T49" fmla="*/ 10 h 2210"/>
                  <a:gd name="T50" fmla="*/ 225 w 1522"/>
                  <a:gd name="T51" fmla="*/ 2 h 2210"/>
                  <a:gd name="T52" fmla="*/ 231 w 1522"/>
                  <a:gd name="T53" fmla="*/ 0 h 2210"/>
                  <a:gd name="T54" fmla="*/ 240 w 1522"/>
                  <a:gd name="T55" fmla="*/ 6 h 2210"/>
                  <a:gd name="T56" fmla="*/ 255 w 1522"/>
                  <a:gd name="T57" fmla="*/ 22 h 2210"/>
                  <a:gd name="T58" fmla="*/ 274 w 1522"/>
                  <a:gd name="T59" fmla="*/ 45 h 2210"/>
                  <a:gd name="T60" fmla="*/ 293 w 1522"/>
                  <a:gd name="T61" fmla="*/ 74 h 2210"/>
                  <a:gd name="T62" fmla="*/ 308 w 1522"/>
                  <a:gd name="T63" fmla="*/ 104 h 2210"/>
                  <a:gd name="T64" fmla="*/ 316 w 1522"/>
                  <a:gd name="T65" fmla="*/ 124 h 2210"/>
                  <a:gd name="T66" fmla="*/ 323 w 1522"/>
                  <a:gd name="T67" fmla="*/ 146 h 2210"/>
                  <a:gd name="T68" fmla="*/ 328 w 1522"/>
                  <a:gd name="T69" fmla="*/ 171 h 2210"/>
                  <a:gd name="T70" fmla="*/ 334 w 1522"/>
                  <a:gd name="T71" fmla="*/ 211 h 2210"/>
                  <a:gd name="T72" fmla="*/ 340 w 1522"/>
                  <a:gd name="T73" fmla="*/ 280 h 2210"/>
                  <a:gd name="T74" fmla="*/ 343 w 1522"/>
                  <a:gd name="T75" fmla="*/ 352 h 2210"/>
                  <a:gd name="T76" fmla="*/ 347 w 1522"/>
                  <a:gd name="T77" fmla="*/ 417 h 2210"/>
                  <a:gd name="T78" fmla="*/ 351 w 1522"/>
                  <a:gd name="T79" fmla="*/ 459 h 2210"/>
                  <a:gd name="T80" fmla="*/ 355 w 1522"/>
                  <a:gd name="T81" fmla="*/ 475 h 2210"/>
                  <a:gd name="T82" fmla="*/ 360 w 1522"/>
                  <a:gd name="T83" fmla="*/ 489 h 2210"/>
                  <a:gd name="T84" fmla="*/ 370 w 1522"/>
                  <a:gd name="T85" fmla="*/ 510 h 2210"/>
                  <a:gd name="T86" fmla="*/ 378 w 1522"/>
                  <a:gd name="T87" fmla="*/ 528 h 2210"/>
                  <a:gd name="T88" fmla="*/ 380 w 1522"/>
                  <a:gd name="T89" fmla="*/ 538 h 2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2"/>
                  <a:gd name="T136" fmla="*/ 0 h 2210"/>
                  <a:gd name="T137" fmla="*/ 1522 w 1522"/>
                  <a:gd name="T138" fmla="*/ 2210 h 2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2" h="2210">
                    <a:moveTo>
                      <a:pt x="1522" y="2154"/>
                    </a:moveTo>
                    <a:lnTo>
                      <a:pt x="1441" y="2146"/>
                    </a:lnTo>
                    <a:lnTo>
                      <a:pt x="1356" y="2135"/>
                    </a:lnTo>
                    <a:lnTo>
                      <a:pt x="1271" y="2125"/>
                    </a:lnTo>
                    <a:lnTo>
                      <a:pt x="1187" y="2114"/>
                    </a:lnTo>
                    <a:lnTo>
                      <a:pt x="1110" y="2106"/>
                    </a:lnTo>
                    <a:lnTo>
                      <a:pt x="1042" y="2098"/>
                    </a:lnTo>
                    <a:lnTo>
                      <a:pt x="986" y="2093"/>
                    </a:lnTo>
                    <a:lnTo>
                      <a:pt x="946" y="2091"/>
                    </a:lnTo>
                    <a:lnTo>
                      <a:pt x="876" y="2091"/>
                    </a:lnTo>
                    <a:lnTo>
                      <a:pt x="834" y="2091"/>
                    </a:lnTo>
                    <a:lnTo>
                      <a:pt x="814" y="2091"/>
                    </a:lnTo>
                    <a:lnTo>
                      <a:pt x="810" y="2091"/>
                    </a:lnTo>
                    <a:lnTo>
                      <a:pt x="810" y="2001"/>
                    </a:lnTo>
                    <a:lnTo>
                      <a:pt x="696" y="2128"/>
                    </a:lnTo>
                    <a:lnTo>
                      <a:pt x="681" y="2133"/>
                    </a:lnTo>
                    <a:lnTo>
                      <a:pt x="638" y="2142"/>
                    </a:lnTo>
                    <a:lnTo>
                      <a:pt x="573" y="2155"/>
                    </a:lnTo>
                    <a:lnTo>
                      <a:pt x="486" y="2170"/>
                    </a:lnTo>
                    <a:lnTo>
                      <a:pt x="437" y="2177"/>
                    </a:lnTo>
                    <a:lnTo>
                      <a:pt x="383" y="2186"/>
                    </a:lnTo>
                    <a:lnTo>
                      <a:pt x="326" y="2193"/>
                    </a:lnTo>
                    <a:lnTo>
                      <a:pt x="266" y="2198"/>
                    </a:lnTo>
                    <a:lnTo>
                      <a:pt x="204" y="2203"/>
                    </a:lnTo>
                    <a:lnTo>
                      <a:pt x="140" y="2207"/>
                    </a:lnTo>
                    <a:lnTo>
                      <a:pt x="74" y="2209"/>
                    </a:lnTo>
                    <a:lnTo>
                      <a:pt x="7" y="2210"/>
                    </a:lnTo>
                    <a:lnTo>
                      <a:pt x="3" y="2198"/>
                    </a:lnTo>
                    <a:lnTo>
                      <a:pt x="0" y="2197"/>
                    </a:lnTo>
                    <a:lnTo>
                      <a:pt x="1" y="2198"/>
                    </a:lnTo>
                    <a:lnTo>
                      <a:pt x="6" y="2196"/>
                    </a:lnTo>
                    <a:lnTo>
                      <a:pt x="12" y="2193"/>
                    </a:lnTo>
                    <a:lnTo>
                      <a:pt x="20" y="2186"/>
                    </a:lnTo>
                    <a:lnTo>
                      <a:pt x="45" y="2166"/>
                    </a:lnTo>
                    <a:lnTo>
                      <a:pt x="75" y="2138"/>
                    </a:lnTo>
                    <a:lnTo>
                      <a:pt x="93" y="2120"/>
                    </a:lnTo>
                    <a:lnTo>
                      <a:pt x="113" y="2100"/>
                    </a:lnTo>
                    <a:lnTo>
                      <a:pt x="133" y="2078"/>
                    </a:lnTo>
                    <a:lnTo>
                      <a:pt x="155" y="2054"/>
                    </a:lnTo>
                    <a:lnTo>
                      <a:pt x="177" y="2027"/>
                    </a:lnTo>
                    <a:lnTo>
                      <a:pt x="201" y="1998"/>
                    </a:lnTo>
                    <a:lnTo>
                      <a:pt x="225" y="1968"/>
                    </a:lnTo>
                    <a:lnTo>
                      <a:pt x="250" y="1934"/>
                    </a:lnTo>
                    <a:lnTo>
                      <a:pt x="275" y="1898"/>
                    </a:lnTo>
                    <a:lnTo>
                      <a:pt x="300" y="1860"/>
                    </a:lnTo>
                    <a:lnTo>
                      <a:pt x="325" y="1821"/>
                    </a:lnTo>
                    <a:lnTo>
                      <a:pt x="351" y="1777"/>
                    </a:lnTo>
                    <a:lnTo>
                      <a:pt x="376" y="1733"/>
                    </a:lnTo>
                    <a:lnTo>
                      <a:pt x="401" y="1687"/>
                    </a:lnTo>
                    <a:lnTo>
                      <a:pt x="425" y="1638"/>
                    </a:lnTo>
                    <a:lnTo>
                      <a:pt x="448" y="1587"/>
                    </a:lnTo>
                    <a:lnTo>
                      <a:pt x="472" y="1534"/>
                    </a:lnTo>
                    <a:lnTo>
                      <a:pt x="493" y="1478"/>
                    </a:lnTo>
                    <a:lnTo>
                      <a:pt x="514" y="1421"/>
                    </a:lnTo>
                    <a:lnTo>
                      <a:pt x="533" y="1360"/>
                    </a:lnTo>
                    <a:lnTo>
                      <a:pt x="552" y="1298"/>
                    </a:lnTo>
                    <a:lnTo>
                      <a:pt x="568" y="1234"/>
                    </a:lnTo>
                    <a:lnTo>
                      <a:pt x="582" y="1168"/>
                    </a:lnTo>
                    <a:lnTo>
                      <a:pt x="595" y="1099"/>
                    </a:lnTo>
                    <a:lnTo>
                      <a:pt x="620" y="964"/>
                    </a:lnTo>
                    <a:lnTo>
                      <a:pt x="643" y="835"/>
                    </a:lnTo>
                    <a:lnTo>
                      <a:pt x="668" y="716"/>
                    </a:lnTo>
                    <a:lnTo>
                      <a:pt x="692" y="604"/>
                    </a:lnTo>
                    <a:lnTo>
                      <a:pt x="716" y="502"/>
                    </a:lnTo>
                    <a:lnTo>
                      <a:pt x="739" y="407"/>
                    </a:lnTo>
                    <a:lnTo>
                      <a:pt x="763" y="322"/>
                    </a:lnTo>
                    <a:lnTo>
                      <a:pt x="786" y="247"/>
                    </a:lnTo>
                    <a:lnTo>
                      <a:pt x="797" y="213"/>
                    </a:lnTo>
                    <a:lnTo>
                      <a:pt x="808" y="181"/>
                    </a:lnTo>
                    <a:lnTo>
                      <a:pt x="819" y="151"/>
                    </a:lnTo>
                    <a:lnTo>
                      <a:pt x="830" y="124"/>
                    </a:lnTo>
                    <a:lnTo>
                      <a:pt x="840" y="101"/>
                    </a:lnTo>
                    <a:lnTo>
                      <a:pt x="851" y="79"/>
                    </a:lnTo>
                    <a:lnTo>
                      <a:pt x="861" y="59"/>
                    </a:lnTo>
                    <a:lnTo>
                      <a:pt x="872" y="42"/>
                    </a:lnTo>
                    <a:lnTo>
                      <a:pt x="881" y="28"/>
                    </a:lnTo>
                    <a:lnTo>
                      <a:pt x="891" y="18"/>
                    </a:lnTo>
                    <a:lnTo>
                      <a:pt x="901" y="10"/>
                    </a:lnTo>
                    <a:lnTo>
                      <a:pt x="909" y="4"/>
                    </a:lnTo>
                    <a:lnTo>
                      <a:pt x="919" y="0"/>
                    </a:lnTo>
                    <a:lnTo>
                      <a:pt x="927" y="0"/>
                    </a:lnTo>
                    <a:lnTo>
                      <a:pt x="936" y="3"/>
                    </a:lnTo>
                    <a:lnTo>
                      <a:pt x="945" y="9"/>
                    </a:lnTo>
                    <a:lnTo>
                      <a:pt x="961" y="25"/>
                    </a:lnTo>
                    <a:lnTo>
                      <a:pt x="980" y="44"/>
                    </a:lnTo>
                    <a:lnTo>
                      <a:pt x="1001" y="65"/>
                    </a:lnTo>
                    <a:lnTo>
                      <a:pt x="1023" y="89"/>
                    </a:lnTo>
                    <a:lnTo>
                      <a:pt x="1048" y="116"/>
                    </a:lnTo>
                    <a:lnTo>
                      <a:pt x="1072" y="146"/>
                    </a:lnTo>
                    <a:lnTo>
                      <a:pt x="1097" y="179"/>
                    </a:lnTo>
                    <a:lnTo>
                      <a:pt x="1123" y="215"/>
                    </a:lnTo>
                    <a:lnTo>
                      <a:pt x="1147" y="255"/>
                    </a:lnTo>
                    <a:lnTo>
                      <a:pt x="1173" y="297"/>
                    </a:lnTo>
                    <a:lnTo>
                      <a:pt x="1198" y="342"/>
                    </a:lnTo>
                    <a:lnTo>
                      <a:pt x="1221" y="390"/>
                    </a:lnTo>
                    <a:lnTo>
                      <a:pt x="1233" y="416"/>
                    </a:lnTo>
                    <a:lnTo>
                      <a:pt x="1244" y="442"/>
                    </a:lnTo>
                    <a:lnTo>
                      <a:pt x="1254" y="469"/>
                    </a:lnTo>
                    <a:lnTo>
                      <a:pt x="1265" y="497"/>
                    </a:lnTo>
                    <a:lnTo>
                      <a:pt x="1274" y="526"/>
                    </a:lnTo>
                    <a:lnTo>
                      <a:pt x="1284" y="555"/>
                    </a:lnTo>
                    <a:lnTo>
                      <a:pt x="1293" y="586"/>
                    </a:lnTo>
                    <a:lnTo>
                      <a:pt x="1301" y="617"/>
                    </a:lnTo>
                    <a:lnTo>
                      <a:pt x="1308" y="650"/>
                    </a:lnTo>
                    <a:lnTo>
                      <a:pt x="1315" y="686"/>
                    </a:lnTo>
                    <a:lnTo>
                      <a:pt x="1322" y="723"/>
                    </a:lnTo>
                    <a:lnTo>
                      <a:pt x="1328" y="762"/>
                    </a:lnTo>
                    <a:lnTo>
                      <a:pt x="1339" y="846"/>
                    </a:lnTo>
                    <a:lnTo>
                      <a:pt x="1347" y="934"/>
                    </a:lnTo>
                    <a:lnTo>
                      <a:pt x="1354" y="1028"/>
                    </a:lnTo>
                    <a:lnTo>
                      <a:pt x="1361" y="1123"/>
                    </a:lnTo>
                    <a:lnTo>
                      <a:pt x="1366" y="1220"/>
                    </a:lnTo>
                    <a:lnTo>
                      <a:pt x="1370" y="1317"/>
                    </a:lnTo>
                    <a:lnTo>
                      <a:pt x="1374" y="1411"/>
                    </a:lnTo>
                    <a:lnTo>
                      <a:pt x="1379" y="1503"/>
                    </a:lnTo>
                    <a:lnTo>
                      <a:pt x="1383" y="1590"/>
                    </a:lnTo>
                    <a:lnTo>
                      <a:pt x="1388" y="1670"/>
                    </a:lnTo>
                    <a:lnTo>
                      <a:pt x="1394" y="1744"/>
                    </a:lnTo>
                    <a:lnTo>
                      <a:pt x="1401" y="1808"/>
                    </a:lnTo>
                    <a:lnTo>
                      <a:pt x="1406" y="1836"/>
                    </a:lnTo>
                    <a:lnTo>
                      <a:pt x="1410" y="1860"/>
                    </a:lnTo>
                    <a:lnTo>
                      <a:pt x="1415" y="1882"/>
                    </a:lnTo>
                    <a:lnTo>
                      <a:pt x="1420" y="1902"/>
                    </a:lnTo>
                    <a:lnTo>
                      <a:pt x="1427" y="1921"/>
                    </a:lnTo>
                    <a:lnTo>
                      <a:pt x="1434" y="1940"/>
                    </a:lnTo>
                    <a:lnTo>
                      <a:pt x="1441" y="1957"/>
                    </a:lnTo>
                    <a:lnTo>
                      <a:pt x="1449" y="1975"/>
                    </a:lnTo>
                    <a:lnTo>
                      <a:pt x="1465" y="2008"/>
                    </a:lnTo>
                    <a:lnTo>
                      <a:pt x="1481" y="2040"/>
                    </a:lnTo>
                    <a:lnTo>
                      <a:pt x="1496" y="2071"/>
                    </a:lnTo>
                    <a:lnTo>
                      <a:pt x="1508" y="2100"/>
                    </a:lnTo>
                    <a:lnTo>
                      <a:pt x="1512" y="2114"/>
                    </a:lnTo>
                    <a:lnTo>
                      <a:pt x="1517" y="2127"/>
                    </a:lnTo>
                    <a:lnTo>
                      <a:pt x="1519" y="2141"/>
                    </a:lnTo>
                    <a:lnTo>
                      <a:pt x="1522" y="2154"/>
                    </a:lnTo>
                    <a:close/>
                  </a:path>
                </a:pathLst>
              </a:custGeom>
              <a:solidFill>
                <a:srgbClr val="969696"/>
              </a:solidFill>
              <a:ln w="9525">
                <a:noFill/>
                <a:round/>
                <a:headEnd/>
                <a:tailEnd/>
              </a:ln>
            </p:spPr>
            <p:txBody>
              <a:bodyPr/>
              <a:lstStyle/>
              <a:p>
                <a:endParaRPr lang="fr-FR"/>
              </a:p>
            </p:txBody>
          </p:sp>
          <p:sp>
            <p:nvSpPr>
              <p:cNvPr id="9360" name="Freeform 600"/>
              <p:cNvSpPr>
                <a:spLocks noChangeAspect="1"/>
              </p:cNvSpPr>
              <p:nvPr/>
            </p:nvSpPr>
            <p:spPr bwMode="auto">
              <a:xfrm>
                <a:off x="5847" y="4854"/>
                <a:ext cx="201" cy="530"/>
              </a:xfrm>
              <a:custGeom>
                <a:avLst/>
                <a:gdLst>
                  <a:gd name="T0" fmla="*/ 191 w 806"/>
                  <a:gd name="T1" fmla="*/ 505 h 2121"/>
                  <a:gd name="T2" fmla="*/ 180 w 806"/>
                  <a:gd name="T3" fmla="*/ 504 h 2121"/>
                  <a:gd name="T4" fmla="*/ 158 w 806"/>
                  <a:gd name="T5" fmla="*/ 504 h 2121"/>
                  <a:gd name="T6" fmla="*/ 143 w 806"/>
                  <a:gd name="T7" fmla="*/ 504 h 2121"/>
                  <a:gd name="T8" fmla="*/ 142 w 806"/>
                  <a:gd name="T9" fmla="*/ 481 h 2121"/>
                  <a:gd name="T10" fmla="*/ 111 w 806"/>
                  <a:gd name="T11" fmla="*/ 514 h 2121"/>
                  <a:gd name="T12" fmla="*/ 96 w 806"/>
                  <a:gd name="T13" fmla="*/ 517 h 2121"/>
                  <a:gd name="T14" fmla="*/ 67 w 806"/>
                  <a:gd name="T15" fmla="*/ 522 h 2121"/>
                  <a:gd name="T16" fmla="*/ 29 w 806"/>
                  <a:gd name="T17" fmla="*/ 528 h 2121"/>
                  <a:gd name="T18" fmla="*/ 4 w 806"/>
                  <a:gd name="T19" fmla="*/ 530 h 2121"/>
                  <a:gd name="T20" fmla="*/ 1 w 806"/>
                  <a:gd name="T21" fmla="*/ 528 h 2121"/>
                  <a:gd name="T22" fmla="*/ 0 w 806"/>
                  <a:gd name="T23" fmla="*/ 527 h 2121"/>
                  <a:gd name="T24" fmla="*/ 0 w 806"/>
                  <a:gd name="T25" fmla="*/ 526 h 2121"/>
                  <a:gd name="T26" fmla="*/ 2 w 806"/>
                  <a:gd name="T27" fmla="*/ 525 h 2121"/>
                  <a:gd name="T28" fmla="*/ 20 w 806"/>
                  <a:gd name="T29" fmla="*/ 519 h 2121"/>
                  <a:gd name="T30" fmla="*/ 48 w 806"/>
                  <a:gd name="T31" fmla="*/ 505 h 2121"/>
                  <a:gd name="T32" fmla="*/ 72 w 806"/>
                  <a:gd name="T33" fmla="*/ 485 h 2121"/>
                  <a:gd name="T34" fmla="*/ 93 w 806"/>
                  <a:gd name="T35" fmla="*/ 458 h 2121"/>
                  <a:gd name="T36" fmla="*/ 110 w 806"/>
                  <a:gd name="T37" fmla="*/ 428 h 2121"/>
                  <a:gd name="T38" fmla="*/ 126 w 806"/>
                  <a:gd name="T39" fmla="*/ 393 h 2121"/>
                  <a:gd name="T40" fmla="*/ 139 w 806"/>
                  <a:gd name="T41" fmla="*/ 355 h 2121"/>
                  <a:gd name="T42" fmla="*/ 149 w 806"/>
                  <a:gd name="T43" fmla="*/ 315 h 2121"/>
                  <a:gd name="T44" fmla="*/ 158 w 806"/>
                  <a:gd name="T45" fmla="*/ 274 h 2121"/>
                  <a:gd name="T46" fmla="*/ 165 w 806"/>
                  <a:gd name="T47" fmla="*/ 232 h 2121"/>
                  <a:gd name="T48" fmla="*/ 170 w 806"/>
                  <a:gd name="T49" fmla="*/ 190 h 2121"/>
                  <a:gd name="T50" fmla="*/ 174 w 806"/>
                  <a:gd name="T51" fmla="*/ 149 h 2121"/>
                  <a:gd name="T52" fmla="*/ 178 w 806"/>
                  <a:gd name="T53" fmla="*/ 92 h 2121"/>
                  <a:gd name="T54" fmla="*/ 182 w 806"/>
                  <a:gd name="T55" fmla="*/ 26 h 2121"/>
                  <a:gd name="T56" fmla="*/ 184 w 806"/>
                  <a:gd name="T57" fmla="*/ 2 h 2121"/>
                  <a:gd name="T58" fmla="*/ 184 w 806"/>
                  <a:gd name="T59" fmla="*/ 17 h 2121"/>
                  <a:gd name="T60" fmla="*/ 185 w 806"/>
                  <a:gd name="T61" fmla="*/ 43 h 2121"/>
                  <a:gd name="T62" fmla="*/ 186 w 806"/>
                  <a:gd name="T63" fmla="*/ 80 h 2121"/>
                  <a:gd name="T64" fmla="*/ 187 w 806"/>
                  <a:gd name="T65" fmla="*/ 124 h 2121"/>
                  <a:gd name="T66" fmla="*/ 188 w 806"/>
                  <a:gd name="T67" fmla="*/ 173 h 2121"/>
                  <a:gd name="T68" fmla="*/ 190 w 806"/>
                  <a:gd name="T69" fmla="*/ 225 h 2121"/>
                  <a:gd name="T70" fmla="*/ 191 w 806"/>
                  <a:gd name="T71" fmla="*/ 277 h 2121"/>
                  <a:gd name="T72" fmla="*/ 193 w 806"/>
                  <a:gd name="T73" fmla="*/ 349 h 2121"/>
                  <a:gd name="T74" fmla="*/ 195 w 806"/>
                  <a:gd name="T75" fmla="*/ 422 h 2121"/>
                  <a:gd name="T76" fmla="*/ 196 w 806"/>
                  <a:gd name="T77" fmla="*/ 471 h 2121"/>
                  <a:gd name="T78" fmla="*/ 198 w 806"/>
                  <a:gd name="T79" fmla="*/ 492 h 2121"/>
                  <a:gd name="T80" fmla="*/ 199 w 806"/>
                  <a:gd name="T81" fmla="*/ 498 h 2121"/>
                  <a:gd name="T82" fmla="*/ 200 w 806"/>
                  <a:gd name="T83" fmla="*/ 500 h 2121"/>
                  <a:gd name="T84" fmla="*/ 201 w 806"/>
                  <a:gd name="T85" fmla="*/ 501 h 2121"/>
                  <a:gd name="T86" fmla="*/ 201 w 806"/>
                  <a:gd name="T87" fmla="*/ 502 h 2121"/>
                  <a:gd name="T88" fmla="*/ 200 w 806"/>
                  <a:gd name="T89" fmla="*/ 504 h 2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6"/>
                  <a:gd name="T136" fmla="*/ 0 h 2121"/>
                  <a:gd name="T137" fmla="*/ 806 w 806"/>
                  <a:gd name="T138" fmla="*/ 2121 h 2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6" h="2121">
                    <a:moveTo>
                      <a:pt x="795" y="2022"/>
                    </a:moveTo>
                    <a:lnTo>
                      <a:pt x="767" y="2019"/>
                    </a:lnTo>
                    <a:lnTo>
                      <a:pt x="741" y="2017"/>
                    </a:lnTo>
                    <a:lnTo>
                      <a:pt x="720" y="2016"/>
                    </a:lnTo>
                    <a:lnTo>
                      <a:pt x="704" y="2015"/>
                    </a:lnTo>
                    <a:lnTo>
                      <a:pt x="634" y="2015"/>
                    </a:lnTo>
                    <a:lnTo>
                      <a:pt x="592" y="2015"/>
                    </a:lnTo>
                    <a:lnTo>
                      <a:pt x="572" y="2015"/>
                    </a:lnTo>
                    <a:lnTo>
                      <a:pt x="568" y="2015"/>
                    </a:lnTo>
                    <a:lnTo>
                      <a:pt x="568" y="1925"/>
                    </a:lnTo>
                    <a:lnTo>
                      <a:pt x="454" y="2052"/>
                    </a:lnTo>
                    <a:lnTo>
                      <a:pt x="446" y="2055"/>
                    </a:lnTo>
                    <a:lnTo>
                      <a:pt x="421" y="2061"/>
                    </a:lnTo>
                    <a:lnTo>
                      <a:pt x="383" y="2069"/>
                    </a:lnTo>
                    <a:lnTo>
                      <a:pt x="332" y="2079"/>
                    </a:lnTo>
                    <a:lnTo>
                      <a:pt x="270" y="2090"/>
                    </a:lnTo>
                    <a:lnTo>
                      <a:pt x="198" y="2101"/>
                    </a:lnTo>
                    <a:lnTo>
                      <a:pt x="117" y="2112"/>
                    </a:lnTo>
                    <a:lnTo>
                      <a:pt x="29" y="2121"/>
                    </a:lnTo>
                    <a:lnTo>
                      <a:pt x="17" y="2119"/>
                    </a:lnTo>
                    <a:lnTo>
                      <a:pt x="9" y="2115"/>
                    </a:lnTo>
                    <a:lnTo>
                      <a:pt x="3" y="2112"/>
                    </a:lnTo>
                    <a:lnTo>
                      <a:pt x="0" y="2108"/>
                    </a:lnTo>
                    <a:lnTo>
                      <a:pt x="0" y="2107"/>
                    </a:lnTo>
                    <a:lnTo>
                      <a:pt x="0" y="2106"/>
                    </a:lnTo>
                    <a:lnTo>
                      <a:pt x="1" y="2104"/>
                    </a:lnTo>
                    <a:lnTo>
                      <a:pt x="3" y="2103"/>
                    </a:lnTo>
                    <a:lnTo>
                      <a:pt x="10" y="2099"/>
                    </a:lnTo>
                    <a:lnTo>
                      <a:pt x="22" y="2097"/>
                    </a:lnTo>
                    <a:lnTo>
                      <a:pt x="82" y="2078"/>
                    </a:lnTo>
                    <a:lnTo>
                      <a:pt x="138" y="2054"/>
                    </a:lnTo>
                    <a:lnTo>
                      <a:pt x="192" y="2021"/>
                    </a:lnTo>
                    <a:lnTo>
                      <a:pt x="241" y="1984"/>
                    </a:lnTo>
                    <a:lnTo>
                      <a:pt x="288" y="1939"/>
                    </a:lnTo>
                    <a:lnTo>
                      <a:pt x="332" y="1889"/>
                    </a:lnTo>
                    <a:lnTo>
                      <a:pt x="372" y="1834"/>
                    </a:lnTo>
                    <a:lnTo>
                      <a:pt x="409" y="1775"/>
                    </a:lnTo>
                    <a:lnTo>
                      <a:pt x="443" y="1712"/>
                    </a:lnTo>
                    <a:lnTo>
                      <a:pt x="475" y="1644"/>
                    </a:lnTo>
                    <a:lnTo>
                      <a:pt x="504" y="1573"/>
                    </a:lnTo>
                    <a:lnTo>
                      <a:pt x="531" y="1499"/>
                    </a:lnTo>
                    <a:lnTo>
                      <a:pt x="556" y="1422"/>
                    </a:lnTo>
                    <a:lnTo>
                      <a:pt x="578" y="1342"/>
                    </a:lnTo>
                    <a:lnTo>
                      <a:pt x="598" y="1262"/>
                    </a:lnTo>
                    <a:lnTo>
                      <a:pt x="616" y="1179"/>
                    </a:lnTo>
                    <a:lnTo>
                      <a:pt x="632" y="1096"/>
                    </a:lnTo>
                    <a:lnTo>
                      <a:pt x="647" y="1012"/>
                    </a:lnTo>
                    <a:lnTo>
                      <a:pt x="660" y="928"/>
                    </a:lnTo>
                    <a:lnTo>
                      <a:pt x="671" y="844"/>
                    </a:lnTo>
                    <a:lnTo>
                      <a:pt x="681" y="761"/>
                    </a:lnTo>
                    <a:lnTo>
                      <a:pt x="691" y="679"/>
                    </a:lnTo>
                    <a:lnTo>
                      <a:pt x="698" y="597"/>
                    </a:lnTo>
                    <a:lnTo>
                      <a:pt x="705" y="518"/>
                    </a:lnTo>
                    <a:lnTo>
                      <a:pt x="715" y="368"/>
                    </a:lnTo>
                    <a:lnTo>
                      <a:pt x="724" y="229"/>
                    </a:lnTo>
                    <a:lnTo>
                      <a:pt x="731" y="105"/>
                    </a:lnTo>
                    <a:lnTo>
                      <a:pt x="737" y="0"/>
                    </a:lnTo>
                    <a:lnTo>
                      <a:pt x="737" y="8"/>
                    </a:lnTo>
                    <a:lnTo>
                      <a:pt x="737" y="31"/>
                    </a:lnTo>
                    <a:lnTo>
                      <a:pt x="738" y="67"/>
                    </a:lnTo>
                    <a:lnTo>
                      <a:pt x="739" y="115"/>
                    </a:lnTo>
                    <a:lnTo>
                      <a:pt x="740" y="174"/>
                    </a:lnTo>
                    <a:lnTo>
                      <a:pt x="742" y="243"/>
                    </a:lnTo>
                    <a:lnTo>
                      <a:pt x="745" y="320"/>
                    </a:lnTo>
                    <a:lnTo>
                      <a:pt x="747" y="405"/>
                    </a:lnTo>
                    <a:lnTo>
                      <a:pt x="749" y="497"/>
                    </a:lnTo>
                    <a:lnTo>
                      <a:pt x="752" y="593"/>
                    </a:lnTo>
                    <a:lnTo>
                      <a:pt x="754" y="693"/>
                    </a:lnTo>
                    <a:lnTo>
                      <a:pt x="758" y="795"/>
                    </a:lnTo>
                    <a:lnTo>
                      <a:pt x="760" y="900"/>
                    </a:lnTo>
                    <a:lnTo>
                      <a:pt x="764" y="1004"/>
                    </a:lnTo>
                    <a:lnTo>
                      <a:pt x="767" y="1108"/>
                    </a:lnTo>
                    <a:lnTo>
                      <a:pt x="771" y="1209"/>
                    </a:lnTo>
                    <a:lnTo>
                      <a:pt x="775" y="1395"/>
                    </a:lnTo>
                    <a:lnTo>
                      <a:pt x="779" y="1556"/>
                    </a:lnTo>
                    <a:lnTo>
                      <a:pt x="781" y="1690"/>
                    </a:lnTo>
                    <a:lnTo>
                      <a:pt x="783" y="1799"/>
                    </a:lnTo>
                    <a:lnTo>
                      <a:pt x="787" y="1885"/>
                    </a:lnTo>
                    <a:lnTo>
                      <a:pt x="790" y="1947"/>
                    </a:lnTo>
                    <a:lnTo>
                      <a:pt x="793" y="1970"/>
                    </a:lnTo>
                    <a:lnTo>
                      <a:pt x="796" y="1986"/>
                    </a:lnTo>
                    <a:lnTo>
                      <a:pt x="798" y="1993"/>
                    </a:lnTo>
                    <a:lnTo>
                      <a:pt x="800" y="1998"/>
                    </a:lnTo>
                    <a:lnTo>
                      <a:pt x="802" y="2001"/>
                    </a:lnTo>
                    <a:lnTo>
                      <a:pt x="805" y="2003"/>
                    </a:lnTo>
                    <a:lnTo>
                      <a:pt x="806" y="2005"/>
                    </a:lnTo>
                    <a:lnTo>
                      <a:pt x="806" y="2006"/>
                    </a:lnTo>
                    <a:lnTo>
                      <a:pt x="806" y="2008"/>
                    </a:lnTo>
                    <a:lnTo>
                      <a:pt x="805" y="2010"/>
                    </a:lnTo>
                    <a:lnTo>
                      <a:pt x="801" y="2015"/>
                    </a:lnTo>
                    <a:lnTo>
                      <a:pt x="795" y="2022"/>
                    </a:lnTo>
                    <a:close/>
                  </a:path>
                </a:pathLst>
              </a:custGeom>
              <a:solidFill>
                <a:srgbClr val="969696"/>
              </a:solidFill>
              <a:ln w="9525">
                <a:noFill/>
                <a:round/>
                <a:headEnd/>
                <a:tailEnd/>
              </a:ln>
            </p:spPr>
            <p:txBody>
              <a:bodyPr/>
              <a:lstStyle/>
              <a:p>
                <a:endParaRPr lang="fr-FR"/>
              </a:p>
            </p:txBody>
          </p:sp>
          <p:sp>
            <p:nvSpPr>
              <p:cNvPr id="9361" name="Freeform 601"/>
              <p:cNvSpPr>
                <a:spLocks noChangeAspect="1"/>
              </p:cNvSpPr>
              <p:nvPr/>
            </p:nvSpPr>
            <p:spPr bwMode="auto">
              <a:xfrm>
                <a:off x="5550" y="4577"/>
                <a:ext cx="798" cy="776"/>
              </a:xfrm>
              <a:custGeom>
                <a:avLst/>
                <a:gdLst>
                  <a:gd name="T0" fmla="*/ 2 w 3196"/>
                  <a:gd name="T1" fmla="*/ 193 h 3106"/>
                  <a:gd name="T2" fmla="*/ 3 w 3196"/>
                  <a:gd name="T3" fmla="*/ 218 h 3106"/>
                  <a:gd name="T4" fmla="*/ 25 w 3196"/>
                  <a:gd name="T5" fmla="*/ 201 h 3106"/>
                  <a:gd name="T6" fmla="*/ 69 w 3196"/>
                  <a:gd name="T7" fmla="*/ 159 h 3106"/>
                  <a:gd name="T8" fmla="*/ 118 w 3196"/>
                  <a:gd name="T9" fmla="*/ 139 h 3106"/>
                  <a:gd name="T10" fmla="*/ 155 w 3196"/>
                  <a:gd name="T11" fmla="*/ 137 h 3106"/>
                  <a:gd name="T12" fmla="*/ 166 w 3196"/>
                  <a:gd name="T13" fmla="*/ 153 h 3106"/>
                  <a:gd name="T14" fmla="*/ 140 w 3196"/>
                  <a:gd name="T15" fmla="*/ 196 h 3106"/>
                  <a:gd name="T16" fmla="*/ 142 w 3196"/>
                  <a:gd name="T17" fmla="*/ 208 h 3106"/>
                  <a:gd name="T18" fmla="*/ 194 w 3196"/>
                  <a:gd name="T19" fmla="*/ 195 h 3106"/>
                  <a:gd name="T20" fmla="*/ 292 w 3196"/>
                  <a:gd name="T21" fmla="*/ 154 h 3106"/>
                  <a:gd name="T22" fmla="*/ 302 w 3196"/>
                  <a:gd name="T23" fmla="*/ 160 h 3106"/>
                  <a:gd name="T24" fmla="*/ 278 w 3196"/>
                  <a:gd name="T25" fmla="*/ 201 h 3106"/>
                  <a:gd name="T26" fmla="*/ 269 w 3196"/>
                  <a:gd name="T27" fmla="*/ 223 h 3106"/>
                  <a:gd name="T28" fmla="*/ 287 w 3196"/>
                  <a:gd name="T29" fmla="*/ 223 h 3106"/>
                  <a:gd name="T30" fmla="*/ 352 w 3196"/>
                  <a:gd name="T31" fmla="*/ 196 h 3106"/>
                  <a:gd name="T32" fmla="*/ 378 w 3196"/>
                  <a:gd name="T33" fmla="*/ 189 h 3106"/>
                  <a:gd name="T34" fmla="*/ 401 w 3196"/>
                  <a:gd name="T35" fmla="*/ 211 h 3106"/>
                  <a:gd name="T36" fmla="*/ 415 w 3196"/>
                  <a:gd name="T37" fmla="*/ 229 h 3106"/>
                  <a:gd name="T38" fmla="*/ 431 w 3196"/>
                  <a:gd name="T39" fmla="*/ 227 h 3106"/>
                  <a:gd name="T40" fmla="*/ 498 w 3196"/>
                  <a:gd name="T41" fmla="*/ 185 h 3106"/>
                  <a:gd name="T42" fmla="*/ 518 w 3196"/>
                  <a:gd name="T43" fmla="*/ 185 h 3106"/>
                  <a:gd name="T44" fmla="*/ 525 w 3196"/>
                  <a:gd name="T45" fmla="*/ 208 h 3106"/>
                  <a:gd name="T46" fmla="*/ 530 w 3196"/>
                  <a:gd name="T47" fmla="*/ 287 h 3106"/>
                  <a:gd name="T48" fmla="*/ 543 w 3196"/>
                  <a:gd name="T49" fmla="*/ 306 h 3106"/>
                  <a:gd name="T50" fmla="*/ 570 w 3196"/>
                  <a:gd name="T51" fmla="*/ 292 h 3106"/>
                  <a:gd name="T52" fmla="*/ 599 w 3196"/>
                  <a:gd name="T53" fmla="*/ 271 h 3106"/>
                  <a:gd name="T54" fmla="*/ 605 w 3196"/>
                  <a:gd name="T55" fmla="*/ 293 h 3106"/>
                  <a:gd name="T56" fmla="*/ 574 w 3196"/>
                  <a:gd name="T57" fmla="*/ 445 h 3106"/>
                  <a:gd name="T58" fmla="*/ 533 w 3196"/>
                  <a:gd name="T59" fmla="*/ 654 h 3106"/>
                  <a:gd name="T60" fmla="*/ 530 w 3196"/>
                  <a:gd name="T61" fmla="*/ 746 h 3106"/>
                  <a:gd name="T62" fmla="*/ 545 w 3196"/>
                  <a:gd name="T63" fmla="*/ 769 h 3106"/>
                  <a:gd name="T64" fmla="*/ 577 w 3196"/>
                  <a:gd name="T65" fmla="*/ 775 h 3106"/>
                  <a:gd name="T66" fmla="*/ 606 w 3196"/>
                  <a:gd name="T67" fmla="*/ 764 h 3106"/>
                  <a:gd name="T68" fmla="*/ 642 w 3196"/>
                  <a:gd name="T69" fmla="*/ 764 h 3106"/>
                  <a:gd name="T70" fmla="*/ 655 w 3196"/>
                  <a:gd name="T71" fmla="*/ 748 h 3106"/>
                  <a:gd name="T72" fmla="*/ 649 w 3196"/>
                  <a:gd name="T73" fmla="*/ 671 h 3106"/>
                  <a:gd name="T74" fmla="*/ 653 w 3196"/>
                  <a:gd name="T75" fmla="*/ 633 h 3106"/>
                  <a:gd name="T76" fmla="*/ 680 w 3196"/>
                  <a:gd name="T77" fmla="*/ 581 h 3106"/>
                  <a:gd name="T78" fmla="*/ 735 w 3196"/>
                  <a:gd name="T79" fmla="*/ 494 h 3106"/>
                  <a:gd name="T80" fmla="*/ 755 w 3196"/>
                  <a:gd name="T81" fmla="*/ 401 h 3106"/>
                  <a:gd name="T82" fmla="*/ 749 w 3196"/>
                  <a:gd name="T83" fmla="*/ 321 h 3106"/>
                  <a:gd name="T84" fmla="*/ 744 w 3196"/>
                  <a:gd name="T85" fmla="*/ 269 h 3106"/>
                  <a:gd name="T86" fmla="*/ 771 w 3196"/>
                  <a:gd name="T87" fmla="*/ 201 h 3106"/>
                  <a:gd name="T88" fmla="*/ 796 w 3196"/>
                  <a:gd name="T89" fmla="*/ 128 h 3106"/>
                  <a:gd name="T90" fmla="*/ 795 w 3196"/>
                  <a:gd name="T91" fmla="*/ 73 h 3106"/>
                  <a:gd name="T92" fmla="*/ 767 w 3196"/>
                  <a:gd name="T93" fmla="*/ 14 h 3106"/>
                  <a:gd name="T94" fmla="*/ 761 w 3196"/>
                  <a:gd name="T95" fmla="*/ 0 h 3106"/>
                  <a:gd name="T96" fmla="*/ 765 w 3196"/>
                  <a:gd name="T97" fmla="*/ 4 h 3106"/>
                  <a:gd name="T98" fmla="*/ 754 w 3196"/>
                  <a:gd name="T99" fmla="*/ 13 h 3106"/>
                  <a:gd name="T100" fmla="*/ 708 w 3196"/>
                  <a:gd name="T101" fmla="*/ 27 h 3106"/>
                  <a:gd name="T102" fmla="*/ 599 w 3196"/>
                  <a:gd name="T103" fmla="*/ 68 h 3106"/>
                  <a:gd name="T104" fmla="*/ 529 w 3196"/>
                  <a:gd name="T105" fmla="*/ 83 h 3106"/>
                  <a:gd name="T106" fmla="*/ 384 w 3196"/>
                  <a:gd name="T107" fmla="*/ 100 h 3106"/>
                  <a:gd name="T108" fmla="*/ 269 w 3196"/>
                  <a:gd name="T109" fmla="*/ 107 h 3106"/>
                  <a:gd name="T110" fmla="*/ 157 w 3196"/>
                  <a:gd name="T111" fmla="*/ 91 h 3106"/>
                  <a:gd name="T112" fmla="*/ 101 w 3196"/>
                  <a:gd name="T113" fmla="*/ 67 h 3106"/>
                  <a:gd name="T114" fmla="*/ 73 w 3196"/>
                  <a:gd name="T115" fmla="*/ 62 h 3106"/>
                  <a:gd name="T116" fmla="*/ 50 w 3196"/>
                  <a:gd name="T117" fmla="*/ 75 h 3106"/>
                  <a:gd name="T118" fmla="*/ 15 w 3196"/>
                  <a:gd name="T119" fmla="*/ 128 h 31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96"/>
                  <a:gd name="T181" fmla="*/ 0 h 3106"/>
                  <a:gd name="T182" fmla="*/ 3196 w 3196"/>
                  <a:gd name="T183" fmla="*/ 3106 h 31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96" h="3106">
                    <a:moveTo>
                      <a:pt x="58" y="523"/>
                    </a:moveTo>
                    <a:lnTo>
                      <a:pt x="54" y="552"/>
                    </a:lnTo>
                    <a:lnTo>
                      <a:pt x="47" y="586"/>
                    </a:lnTo>
                    <a:lnTo>
                      <a:pt x="39" y="622"/>
                    </a:lnTo>
                    <a:lnTo>
                      <a:pt x="31" y="661"/>
                    </a:lnTo>
                    <a:lnTo>
                      <a:pt x="23" y="700"/>
                    </a:lnTo>
                    <a:lnTo>
                      <a:pt x="14" y="738"/>
                    </a:lnTo>
                    <a:lnTo>
                      <a:pt x="7" y="774"/>
                    </a:lnTo>
                    <a:lnTo>
                      <a:pt x="3" y="806"/>
                    </a:lnTo>
                    <a:lnTo>
                      <a:pt x="1" y="820"/>
                    </a:lnTo>
                    <a:lnTo>
                      <a:pt x="0" y="833"/>
                    </a:lnTo>
                    <a:lnTo>
                      <a:pt x="0" y="845"/>
                    </a:lnTo>
                    <a:lnTo>
                      <a:pt x="1" y="855"/>
                    </a:lnTo>
                    <a:lnTo>
                      <a:pt x="4" y="864"/>
                    </a:lnTo>
                    <a:lnTo>
                      <a:pt x="7" y="869"/>
                    </a:lnTo>
                    <a:lnTo>
                      <a:pt x="12" y="873"/>
                    </a:lnTo>
                    <a:lnTo>
                      <a:pt x="18" y="874"/>
                    </a:lnTo>
                    <a:lnTo>
                      <a:pt x="25" y="873"/>
                    </a:lnTo>
                    <a:lnTo>
                      <a:pt x="33" y="869"/>
                    </a:lnTo>
                    <a:lnTo>
                      <a:pt x="44" y="862"/>
                    </a:lnTo>
                    <a:lnTo>
                      <a:pt x="55" y="853"/>
                    </a:lnTo>
                    <a:lnTo>
                      <a:pt x="68" y="840"/>
                    </a:lnTo>
                    <a:lnTo>
                      <a:pt x="84" y="824"/>
                    </a:lnTo>
                    <a:lnTo>
                      <a:pt x="101" y="804"/>
                    </a:lnTo>
                    <a:lnTo>
                      <a:pt x="120" y="780"/>
                    </a:lnTo>
                    <a:lnTo>
                      <a:pt x="140" y="755"/>
                    </a:lnTo>
                    <a:lnTo>
                      <a:pt x="162" y="732"/>
                    </a:lnTo>
                    <a:lnTo>
                      <a:pt x="184" y="711"/>
                    </a:lnTo>
                    <a:lnTo>
                      <a:pt x="207" y="690"/>
                    </a:lnTo>
                    <a:lnTo>
                      <a:pt x="230" y="671"/>
                    </a:lnTo>
                    <a:lnTo>
                      <a:pt x="255" y="654"/>
                    </a:lnTo>
                    <a:lnTo>
                      <a:pt x="278" y="637"/>
                    </a:lnTo>
                    <a:lnTo>
                      <a:pt x="304" y="622"/>
                    </a:lnTo>
                    <a:lnTo>
                      <a:pt x="329" y="609"/>
                    </a:lnTo>
                    <a:lnTo>
                      <a:pt x="353" y="597"/>
                    </a:lnTo>
                    <a:lnTo>
                      <a:pt x="378" y="586"/>
                    </a:lnTo>
                    <a:lnTo>
                      <a:pt x="401" y="576"/>
                    </a:lnTo>
                    <a:lnTo>
                      <a:pt x="426" y="567"/>
                    </a:lnTo>
                    <a:lnTo>
                      <a:pt x="450" y="560"/>
                    </a:lnTo>
                    <a:lnTo>
                      <a:pt x="473" y="555"/>
                    </a:lnTo>
                    <a:lnTo>
                      <a:pt x="495" y="550"/>
                    </a:lnTo>
                    <a:lnTo>
                      <a:pt x="516" y="546"/>
                    </a:lnTo>
                    <a:lnTo>
                      <a:pt x="536" y="544"/>
                    </a:lnTo>
                    <a:lnTo>
                      <a:pt x="556" y="543"/>
                    </a:lnTo>
                    <a:lnTo>
                      <a:pt x="574" y="543"/>
                    </a:lnTo>
                    <a:lnTo>
                      <a:pt x="592" y="544"/>
                    </a:lnTo>
                    <a:lnTo>
                      <a:pt x="607" y="546"/>
                    </a:lnTo>
                    <a:lnTo>
                      <a:pt x="621" y="549"/>
                    </a:lnTo>
                    <a:lnTo>
                      <a:pt x="633" y="553"/>
                    </a:lnTo>
                    <a:lnTo>
                      <a:pt x="643" y="559"/>
                    </a:lnTo>
                    <a:lnTo>
                      <a:pt x="653" y="565"/>
                    </a:lnTo>
                    <a:lnTo>
                      <a:pt x="660" y="572"/>
                    </a:lnTo>
                    <a:lnTo>
                      <a:pt x="663" y="581"/>
                    </a:lnTo>
                    <a:lnTo>
                      <a:pt x="665" y="591"/>
                    </a:lnTo>
                    <a:lnTo>
                      <a:pt x="665" y="601"/>
                    </a:lnTo>
                    <a:lnTo>
                      <a:pt x="663" y="612"/>
                    </a:lnTo>
                    <a:lnTo>
                      <a:pt x="658" y="625"/>
                    </a:lnTo>
                    <a:lnTo>
                      <a:pt x="644" y="650"/>
                    </a:lnTo>
                    <a:lnTo>
                      <a:pt x="629" y="675"/>
                    </a:lnTo>
                    <a:lnTo>
                      <a:pt x="614" y="699"/>
                    </a:lnTo>
                    <a:lnTo>
                      <a:pt x="599" y="724"/>
                    </a:lnTo>
                    <a:lnTo>
                      <a:pt x="583" y="746"/>
                    </a:lnTo>
                    <a:lnTo>
                      <a:pt x="570" y="767"/>
                    </a:lnTo>
                    <a:lnTo>
                      <a:pt x="560" y="785"/>
                    </a:lnTo>
                    <a:lnTo>
                      <a:pt x="554" y="802"/>
                    </a:lnTo>
                    <a:lnTo>
                      <a:pt x="552" y="809"/>
                    </a:lnTo>
                    <a:lnTo>
                      <a:pt x="550" y="815"/>
                    </a:lnTo>
                    <a:lnTo>
                      <a:pt x="552" y="820"/>
                    </a:lnTo>
                    <a:lnTo>
                      <a:pt x="554" y="825"/>
                    </a:lnTo>
                    <a:lnTo>
                      <a:pt x="556" y="829"/>
                    </a:lnTo>
                    <a:lnTo>
                      <a:pt x="562" y="832"/>
                    </a:lnTo>
                    <a:lnTo>
                      <a:pt x="568" y="834"/>
                    </a:lnTo>
                    <a:lnTo>
                      <a:pt x="577" y="834"/>
                    </a:lnTo>
                    <a:lnTo>
                      <a:pt x="587" y="834"/>
                    </a:lnTo>
                    <a:lnTo>
                      <a:pt x="600" y="833"/>
                    </a:lnTo>
                    <a:lnTo>
                      <a:pt x="614" y="831"/>
                    </a:lnTo>
                    <a:lnTo>
                      <a:pt x="630" y="827"/>
                    </a:lnTo>
                    <a:lnTo>
                      <a:pt x="670" y="817"/>
                    </a:lnTo>
                    <a:lnTo>
                      <a:pt x="719" y="801"/>
                    </a:lnTo>
                    <a:lnTo>
                      <a:pt x="775" y="781"/>
                    </a:lnTo>
                    <a:lnTo>
                      <a:pt x="827" y="760"/>
                    </a:lnTo>
                    <a:lnTo>
                      <a:pt x="880" y="738"/>
                    </a:lnTo>
                    <a:lnTo>
                      <a:pt x="929" y="717"/>
                    </a:lnTo>
                    <a:lnTo>
                      <a:pt x="1021" y="676"/>
                    </a:lnTo>
                    <a:lnTo>
                      <a:pt x="1099" y="642"/>
                    </a:lnTo>
                    <a:lnTo>
                      <a:pt x="1131" y="629"/>
                    </a:lnTo>
                    <a:lnTo>
                      <a:pt x="1159" y="620"/>
                    </a:lnTo>
                    <a:lnTo>
                      <a:pt x="1171" y="618"/>
                    </a:lnTo>
                    <a:lnTo>
                      <a:pt x="1182" y="615"/>
                    </a:lnTo>
                    <a:lnTo>
                      <a:pt x="1191" y="614"/>
                    </a:lnTo>
                    <a:lnTo>
                      <a:pt x="1198" y="614"/>
                    </a:lnTo>
                    <a:lnTo>
                      <a:pt x="1204" y="616"/>
                    </a:lnTo>
                    <a:lnTo>
                      <a:pt x="1209" y="620"/>
                    </a:lnTo>
                    <a:lnTo>
                      <a:pt x="1211" y="625"/>
                    </a:lnTo>
                    <a:lnTo>
                      <a:pt x="1212" y="630"/>
                    </a:lnTo>
                    <a:lnTo>
                      <a:pt x="1211" y="639"/>
                    </a:lnTo>
                    <a:lnTo>
                      <a:pt x="1209" y="648"/>
                    </a:lnTo>
                    <a:lnTo>
                      <a:pt x="1204" y="658"/>
                    </a:lnTo>
                    <a:lnTo>
                      <a:pt x="1197" y="671"/>
                    </a:lnTo>
                    <a:lnTo>
                      <a:pt x="1182" y="699"/>
                    </a:lnTo>
                    <a:lnTo>
                      <a:pt x="1164" y="727"/>
                    </a:lnTo>
                    <a:lnTo>
                      <a:pt x="1146" y="754"/>
                    </a:lnTo>
                    <a:lnTo>
                      <a:pt x="1129" y="778"/>
                    </a:lnTo>
                    <a:lnTo>
                      <a:pt x="1114" y="803"/>
                    </a:lnTo>
                    <a:lnTo>
                      <a:pt x="1099" y="825"/>
                    </a:lnTo>
                    <a:lnTo>
                      <a:pt x="1088" y="845"/>
                    </a:lnTo>
                    <a:lnTo>
                      <a:pt x="1078" y="862"/>
                    </a:lnTo>
                    <a:lnTo>
                      <a:pt x="1076" y="871"/>
                    </a:lnTo>
                    <a:lnTo>
                      <a:pt x="1074" y="878"/>
                    </a:lnTo>
                    <a:lnTo>
                      <a:pt x="1074" y="883"/>
                    </a:lnTo>
                    <a:lnTo>
                      <a:pt x="1074" y="889"/>
                    </a:lnTo>
                    <a:lnTo>
                      <a:pt x="1076" y="894"/>
                    </a:lnTo>
                    <a:lnTo>
                      <a:pt x="1080" y="897"/>
                    </a:lnTo>
                    <a:lnTo>
                      <a:pt x="1084" y="900"/>
                    </a:lnTo>
                    <a:lnTo>
                      <a:pt x="1091" y="901"/>
                    </a:lnTo>
                    <a:lnTo>
                      <a:pt x="1099" y="902"/>
                    </a:lnTo>
                    <a:lnTo>
                      <a:pt x="1109" y="902"/>
                    </a:lnTo>
                    <a:lnTo>
                      <a:pt x="1121" y="901"/>
                    </a:lnTo>
                    <a:lnTo>
                      <a:pt x="1135" y="897"/>
                    </a:lnTo>
                    <a:lnTo>
                      <a:pt x="1150" y="894"/>
                    </a:lnTo>
                    <a:lnTo>
                      <a:pt x="1169" y="889"/>
                    </a:lnTo>
                    <a:lnTo>
                      <a:pt x="1189" y="882"/>
                    </a:lnTo>
                    <a:lnTo>
                      <a:pt x="1211" y="875"/>
                    </a:lnTo>
                    <a:lnTo>
                      <a:pt x="1256" y="859"/>
                    </a:lnTo>
                    <a:lnTo>
                      <a:pt x="1295" y="843"/>
                    </a:lnTo>
                    <a:lnTo>
                      <a:pt x="1329" y="826"/>
                    </a:lnTo>
                    <a:lnTo>
                      <a:pt x="1360" y="812"/>
                    </a:lnTo>
                    <a:lnTo>
                      <a:pt x="1410" y="785"/>
                    </a:lnTo>
                    <a:lnTo>
                      <a:pt x="1449" y="766"/>
                    </a:lnTo>
                    <a:lnTo>
                      <a:pt x="1465" y="759"/>
                    </a:lnTo>
                    <a:lnTo>
                      <a:pt x="1481" y="754"/>
                    </a:lnTo>
                    <a:lnTo>
                      <a:pt x="1488" y="753"/>
                    </a:lnTo>
                    <a:lnTo>
                      <a:pt x="1495" y="753"/>
                    </a:lnTo>
                    <a:lnTo>
                      <a:pt x="1502" y="753"/>
                    </a:lnTo>
                    <a:lnTo>
                      <a:pt x="1508" y="754"/>
                    </a:lnTo>
                    <a:lnTo>
                      <a:pt x="1515" y="756"/>
                    </a:lnTo>
                    <a:lnTo>
                      <a:pt x="1522" y="759"/>
                    </a:lnTo>
                    <a:lnTo>
                      <a:pt x="1528" y="762"/>
                    </a:lnTo>
                    <a:lnTo>
                      <a:pt x="1535" y="767"/>
                    </a:lnTo>
                    <a:lnTo>
                      <a:pt x="1550" y="778"/>
                    </a:lnTo>
                    <a:lnTo>
                      <a:pt x="1565" y="794"/>
                    </a:lnTo>
                    <a:lnTo>
                      <a:pt x="1580" y="811"/>
                    </a:lnTo>
                    <a:lnTo>
                      <a:pt x="1593" y="829"/>
                    </a:lnTo>
                    <a:lnTo>
                      <a:pt x="1605" y="846"/>
                    </a:lnTo>
                    <a:lnTo>
                      <a:pt x="1614" y="861"/>
                    </a:lnTo>
                    <a:lnTo>
                      <a:pt x="1623" y="876"/>
                    </a:lnTo>
                    <a:lnTo>
                      <a:pt x="1631" y="889"/>
                    </a:lnTo>
                    <a:lnTo>
                      <a:pt x="1639" y="901"/>
                    </a:lnTo>
                    <a:lnTo>
                      <a:pt x="1648" y="910"/>
                    </a:lnTo>
                    <a:lnTo>
                      <a:pt x="1653" y="914"/>
                    </a:lnTo>
                    <a:lnTo>
                      <a:pt x="1658" y="916"/>
                    </a:lnTo>
                    <a:lnTo>
                      <a:pt x="1664" y="918"/>
                    </a:lnTo>
                    <a:lnTo>
                      <a:pt x="1670" y="921"/>
                    </a:lnTo>
                    <a:lnTo>
                      <a:pt x="1675" y="921"/>
                    </a:lnTo>
                    <a:lnTo>
                      <a:pt x="1683" y="921"/>
                    </a:lnTo>
                    <a:lnTo>
                      <a:pt x="1691" y="921"/>
                    </a:lnTo>
                    <a:lnTo>
                      <a:pt x="1699" y="918"/>
                    </a:lnTo>
                    <a:lnTo>
                      <a:pt x="1708" y="916"/>
                    </a:lnTo>
                    <a:lnTo>
                      <a:pt x="1718" y="913"/>
                    </a:lnTo>
                    <a:lnTo>
                      <a:pt x="1728" y="908"/>
                    </a:lnTo>
                    <a:lnTo>
                      <a:pt x="1740" y="902"/>
                    </a:lnTo>
                    <a:lnTo>
                      <a:pt x="1767" y="887"/>
                    </a:lnTo>
                    <a:lnTo>
                      <a:pt x="1797" y="868"/>
                    </a:lnTo>
                    <a:lnTo>
                      <a:pt x="1862" y="825"/>
                    </a:lnTo>
                    <a:lnTo>
                      <a:pt x="1921" y="787"/>
                    </a:lnTo>
                    <a:lnTo>
                      <a:pt x="1948" y="769"/>
                    </a:lnTo>
                    <a:lnTo>
                      <a:pt x="1972" y="754"/>
                    </a:lnTo>
                    <a:lnTo>
                      <a:pt x="1996" y="742"/>
                    </a:lnTo>
                    <a:lnTo>
                      <a:pt x="2017" y="734"/>
                    </a:lnTo>
                    <a:lnTo>
                      <a:pt x="2027" y="732"/>
                    </a:lnTo>
                    <a:lnTo>
                      <a:pt x="2037" y="731"/>
                    </a:lnTo>
                    <a:lnTo>
                      <a:pt x="2045" y="729"/>
                    </a:lnTo>
                    <a:lnTo>
                      <a:pt x="2054" y="731"/>
                    </a:lnTo>
                    <a:lnTo>
                      <a:pt x="2061" y="732"/>
                    </a:lnTo>
                    <a:lnTo>
                      <a:pt x="2068" y="735"/>
                    </a:lnTo>
                    <a:lnTo>
                      <a:pt x="2076" y="740"/>
                    </a:lnTo>
                    <a:lnTo>
                      <a:pt x="2081" y="746"/>
                    </a:lnTo>
                    <a:lnTo>
                      <a:pt x="2086" y="754"/>
                    </a:lnTo>
                    <a:lnTo>
                      <a:pt x="2091" y="763"/>
                    </a:lnTo>
                    <a:lnTo>
                      <a:pt x="2095" y="774"/>
                    </a:lnTo>
                    <a:lnTo>
                      <a:pt x="2098" y="787"/>
                    </a:lnTo>
                    <a:lnTo>
                      <a:pt x="2101" y="801"/>
                    </a:lnTo>
                    <a:lnTo>
                      <a:pt x="2102" y="817"/>
                    </a:lnTo>
                    <a:lnTo>
                      <a:pt x="2104" y="834"/>
                    </a:lnTo>
                    <a:lnTo>
                      <a:pt x="2105" y="854"/>
                    </a:lnTo>
                    <a:lnTo>
                      <a:pt x="2105" y="941"/>
                    </a:lnTo>
                    <a:lnTo>
                      <a:pt x="2106" y="1024"/>
                    </a:lnTo>
                    <a:lnTo>
                      <a:pt x="2108" y="1064"/>
                    </a:lnTo>
                    <a:lnTo>
                      <a:pt x="2113" y="1101"/>
                    </a:lnTo>
                    <a:lnTo>
                      <a:pt x="2115" y="1118"/>
                    </a:lnTo>
                    <a:lnTo>
                      <a:pt x="2119" y="1134"/>
                    </a:lnTo>
                    <a:lnTo>
                      <a:pt x="2122" y="1150"/>
                    </a:lnTo>
                    <a:lnTo>
                      <a:pt x="2126" y="1164"/>
                    </a:lnTo>
                    <a:lnTo>
                      <a:pt x="2131" y="1177"/>
                    </a:lnTo>
                    <a:lnTo>
                      <a:pt x="2137" y="1189"/>
                    </a:lnTo>
                    <a:lnTo>
                      <a:pt x="2142" y="1198"/>
                    </a:lnTo>
                    <a:lnTo>
                      <a:pt x="2149" y="1206"/>
                    </a:lnTo>
                    <a:lnTo>
                      <a:pt x="2158" y="1213"/>
                    </a:lnTo>
                    <a:lnTo>
                      <a:pt x="2166" y="1219"/>
                    </a:lnTo>
                    <a:lnTo>
                      <a:pt x="2175" y="1223"/>
                    </a:lnTo>
                    <a:lnTo>
                      <a:pt x="2185" y="1224"/>
                    </a:lnTo>
                    <a:lnTo>
                      <a:pt x="2196" y="1223"/>
                    </a:lnTo>
                    <a:lnTo>
                      <a:pt x="2208" y="1220"/>
                    </a:lnTo>
                    <a:lnTo>
                      <a:pt x="2221" y="1215"/>
                    </a:lnTo>
                    <a:lnTo>
                      <a:pt x="2235" y="1208"/>
                    </a:lnTo>
                    <a:lnTo>
                      <a:pt x="2250" y="1198"/>
                    </a:lnTo>
                    <a:lnTo>
                      <a:pt x="2266" y="1185"/>
                    </a:lnTo>
                    <a:lnTo>
                      <a:pt x="2283" y="1170"/>
                    </a:lnTo>
                    <a:lnTo>
                      <a:pt x="2302" y="1153"/>
                    </a:lnTo>
                    <a:lnTo>
                      <a:pt x="2321" y="1135"/>
                    </a:lnTo>
                    <a:lnTo>
                      <a:pt x="2337" y="1120"/>
                    </a:lnTo>
                    <a:lnTo>
                      <a:pt x="2352" y="1108"/>
                    </a:lnTo>
                    <a:lnTo>
                      <a:pt x="2366" y="1098"/>
                    </a:lnTo>
                    <a:lnTo>
                      <a:pt x="2378" y="1092"/>
                    </a:lnTo>
                    <a:lnTo>
                      <a:pt x="2389" y="1087"/>
                    </a:lnTo>
                    <a:lnTo>
                      <a:pt x="2398" y="1086"/>
                    </a:lnTo>
                    <a:lnTo>
                      <a:pt x="2406" y="1087"/>
                    </a:lnTo>
                    <a:lnTo>
                      <a:pt x="2412" y="1091"/>
                    </a:lnTo>
                    <a:lnTo>
                      <a:pt x="2418" y="1098"/>
                    </a:lnTo>
                    <a:lnTo>
                      <a:pt x="2422" y="1107"/>
                    </a:lnTo>
                    <a:lnTo>
                      <a:pt x="2424" y="1119"/>
                    </a:lnTo>
                    <a:lnTo>
                      <a:pt x="2426" y="1134"/>
                    </a:lnTo>
                    <a:lnTo>
                      <a:pt x="2426" y="1152"/>
                    </a:lnTo>
                    <a:lnTo>
                      <a:pt x="2425" y="1171"/>
                    </a:lnTo>
                    <a:lnTo>
                      <a:pt x="2423" y="1194"/>
                    </a:lnTo>
                    <a:lnTo>
                      <a:pt x="2416" y="1246"/>
                    </a:lnTo>
                    <a:lnTo>
                      <a:pt x="2405" y="1310"/>
                    </a:lnTo>
                    <a:lnTo>
                      <a:pt x="2390" y="1384"/>
                    </a:lnTo>
                    <a:lnTo>
                      <a:pt x="2371" y="1468"/>
                    </a:lnTo>
                    <a:lnTo>
                      <a:pt x="2349" y="1562"/>
                    </a:lnTo>
                    <a:lnTo>
                      <a:pt x="2324" y="1666"/>
                    </a:lnTo>
                    <a:lnTo>
                      <a:pt x="2297" y="1781"/>
                    </a:lnTo>
                    <a:lnTo>
                      <a:pt x="2268" y="1905"/>
                    </a:lnTo>
                    <a:lnTo>
                      <a:pt x="2239" y="2031"/>
                    </a:lnTo>
                    <a:lnTo>
                      <a:pt x="2214" y="2149"/>
                    </a:lnTo>
                    <a:lnTo>
                      <a:pt x="2192" y="2258"/>
                    </a:lnTo>
                    <a:lnTo>
                      <a:pt x="2173" y="2360"/>
                    </a:lnTo>
                    <a:lnTo>
                      <a:pt x="2156" y="2453"/>
                    </a:lnTo>
                    <a:lnTo>
                      <a:pt x="2144" y="2539"/>
                    </a:lnTo>
                    <a:lnTo>
                      <a:pt x="2133" y="2618"/>
                    </a:lnTo>
                    <a:lnTo>
                      <a:pt x="2126" y="2690"/>
                    </a:lnTo>
                    <a:lnTo>
                      <a:pt x="2120" y="2755"/>
                    </a:lnTo>
                    <a:lnTo>
                      <a:pt x="2117" y="2812"/>
                    </a:lnTo>
                    <a:lnTo>
                      <a:pt x="2115" y="2862"/>
                    </a:lnTo>
                    <a:lnTo>
                      <a:pt x="2115" y="2906"/>
                    </a:lnTo>
                    <a:lnTo>
                      <a:pt x="2118" y="2944"/>
                    </a:lnTo>
                    <a:lnTo>
                      <a:pt x="2121" y="2974"/>
                    </a:lnTo>
                    <a:lnTo>
                      <a:pt x="2124" y="2987"/>
                    </a:lnTo>
                    <a:lnTo>
                      <a:pt x="2126" y="2999"/>
                    </a:lnTo>
                    <a:lnTo>
                      <a:pt x="2128" y="3009"/>
                    </a:lnTo>
                    <a:lnTo>
                      <a:pt x="2132" y="3017"/>
                    </a:lnTo>
                    <a:lnTo>
                      <a:pt x="2139" y="3031"/>
                    </a:lnTo>
                    <a:lnTo>
                      <a:pt x="2147" y="3045"/>
                    </a:lnTo>
                    <a:lnTo>
                      <a:pt x="2158" y="3058"/>
                    </a:lnTo>
                    <a:lnTo>
                      <a:pt x="2169" y="3068"/>
                    </a:lnTo>
                    <a:lnTo>
                      <a:pt x="2182" y="3079"/>
                    </a:lnTo>
                    <a:lnTo>
                      <a:pt x="2195" y="3087"/>
                    </a:lnTo>
                    <a:lnTo>
                      <a:pt x="2210" y="3094"/>
                    </a:lnTo>
                    <a:lnTo>
                      <a:pt x="2226" y="3100"/>
                    </a:lnTo>
                    <a:lnTo>
                      <a:pt x="2242" y="3103"/>
                    </a:lnTo>
                    <a:lnTo>
                      <a:pt x="2260" y="3106"/>
                    </a:lnTo>
                    <a:lnTo>
                      <a:pt x="2276" y="3106"/>
                    </a:lnTo>
                    <a:lnTo>
                      <a:pt x="2295" y="3103"/>
                    </a:lnTo>
                    <a:lnTo>
                      <a:pt x="2312" y="3100"/>
                    </a:lnTo>
                    <a:lnTo>
                      <a:pt x="2330" y="3094"/>
                    </a:lnTo>
                    <a:lnTo>
                      <a:pt x="2349" y="3086"/>
                    </a:lnTo>
                    <a:lnTo>
                      <a:pt x="2366" y="3075"/>
                    </a:lnTo>
                    <a:lnTo>
                      <a:pt x="2376" y="3071"/>
                    </a:lnTo>
                    <a:lnTo>
                      <a:pt x="2385" y="3066"/>
                    </a:lnTo>
                    <a:lnTo>
                      <a:pt x="2396" y="3064"/>
                    </a:lnTo>
                    <a:lnTo>
                      <a:pt x="2406" y="3061"/>
                    </a:lnTo>
                    <a:lnTo>
                      <a:pt x="2429" y="3059"/>
                    </a:lnTo>
                    <a:lnTo>
                      <a:pt x="2452" y="3060"/>
                    </a:lnTo>
                    <a:lnTo>
                      <a:pt x="2476" y="3061"/>
                    </a:lnTo>
                    <a:lnTo>
                      <a:pt x="2499" y="3063"/>
                    </a:lnTo>
                    <a:lnTo>
                      <a:pt x="2521" y="3065"/>
                    </a:lnTo>
                    <a:lnTo>
                      <a:pt x="2544" y="3064"/>
                    </a:lnTo>
                    <a:lnTo>
                      <a:pt x="2553" y="3063"/>
                    </a:lnTo>
                    <a:lnTo>
                      <a:pt x="2564" y="3061"/>
                    </a:lnTo>
                    <a:lnTo>
                      <a:pt x="2573" y="3059"/>
                    </a:lnTo>
                    <a:lnTo>
                      <a:pt x="2582" y="3056"/>
                    </a:lnTo>
                    <a:lnTo>
                      <a:pt x="2590" y="3051"/>
                    </a:lnTo>
                    <a:lnTo>
                      <a:pt x="2598" y="3045"/>
                    </a:lnTo>
                    <a:lnTo>
                      <a:pt x="2605" y="3038"/>
                    </a:lnTo>
                    <a:lnTo>
                      <a:pt x="2610" y="3029"/>
                    </a:lnTo>
                    <a:lnTo>
                      <a:pt x="2615" y="3018"/>
                    </a:lnTo>
                    <a:lnTo>
                      <a:pt x="2620" y="3007"/>
                    </a:lnTo>
                    <a:lnTo>
                      <a:pt x="2623" y="2994"/>
                    </a:lnTo>
                    <a:lnTo>
                      <a:pt x="2626" y="2978"/>
                    </a:lnTo>
                    <a:lnTo>
                      <a:pt x="2627" y="2960"/>
                    </a:lnTo>
                    <a:lnTo>
                      <a:pt x="2627" y="2941"/>
                    </a:lnTo>
                    <a:lnTo>
                      <a:pt x="2625" y="2919"/>
                    </a:lnTo>
                    <a:lnTo>
                      <a:pt x="2622" y="2895"/>
                    </a:lnTo>
                    <a:lnTo>
                      <a:pt x="2610" y="2801"/>
                    </a:lnTo>
                    <a:lnTo>
                      <a:pt x="2602" y="2721"/>
                    </a:lnTo>
                    <a:lnTo>
                      <a:pt x="2601" y="2685"/>
                    </a:lnTo>
                    <a:lnTo>
                      <a:pt x="2600" y="2650"/>
                    </a:lnTo>
                    <a:lnTo>
                      <a:pt x="2601" y="2634"/>
                    </a:lnTo>
                    <a:lnTo>
                      <a:pt x="2602" y="2617"/>
                    </a:lnTo>
                    <a:lnTo>
                      <a:pt x="2603" y="2601"/>
                    </a:lnTo>
                    <a:lnTo>
                      <a:pt x="2607" y="2583"/>
                    </a:lnTo>
                    <a:lnTo>
                      <a:pt x="2609" y="2567"/>
                    </a:lnTo>
                    <a:lnTo>
                      <a:pt x="2613" y="2551"/>
                    </a:lnTo>
                    <a:lnTo>
                      <a:pt x="2617" y="2534"/>
                    </a:lnTo>
                    <a:lnTo>
                      <a:pt x="2623" y="2518"/>
                    </a:lnTo>
                    <a:lnTo>
                      <a:pt x="2629" y="2501"/>
                    </a:lnTo>
                    <a:lnTo>
                      <a:pt x="2636" y="2484"/>
                    </a:lnTo>
                    <a:lnTo>
                      <a:pt x="2643" y="2466"/>
                    </a:lnTo>
                    <a:lnTo>
                      <a:pt x="2653" y="2448"/>
                    </a:lnTo>
                    <a:lnTo>
                      <a:pt x="2673" y="2410"/>
                    </a:lnTo>
                    <a:lnTo>
                      <a:pt x="2697" y="2369"/>
                    </a:lnTo>
                    <a:lnTo>
                      <a:pt x="2725" y="2326"/>
                    </a:lnTo>
                    <a:lnTo>
                      <a:pt x="2759" y="2278"/>
                    </a:lnTo>
                    <a:lnTo>
                      <a:pt x="2793" y="2230"/>
                    </a:lnTo>
                    <a:lnTo>
                      <a:pt x="2825" y="2185"/>
                    </a:lnTo>
                    <a:lnTo>
                      <a:pt x="2853" y="2140"/>
                    </a:lnTo>
                    <a:lnTo>
                      <a:pt x="2879" y="2098"/>
                    </a:lnTo>
                    <a:lnTo>
                      <a:pt x="2903" y="2056"/>
                    </a:lnTo>
                    <a:lnTo>
                      <a:pt x="2924" y="2016"/>
                    </a:lnTo>
                    <a:lnTo>
                      <a:pt x="2942" y="1976"/>
                    </a:lnTo>
                    <a:lnTo>
                      <a:pt x="2959" y="1935"/>
                    </a:lnTo>
                    <a:lnTo>
                      <a:pt x="2973" y="1893"/>
                    </a:lnTo>
                    <a:lnTo>
                      <a:pt x="2985" y="1851"/>
                    </a:lnTo>
                    <a:lnTo>
                      <a:pt x="2995" y="1807"/>
                    </a:lnTo>
                    <a:lnTo>
                      <a:pt x="3005" y="1760"/>
                    </a:lnTo>
                    <a:lnTo>
                      <a:pt x="3012" y="1711"/>
                    </a:lnTo>
                    <a:lnTo>
                      <a:pt x="3018" y="1660"/>
                    </a:lnTo>
                    <a:lnTo>
                      <a:pt x="3022" y="1605"/>
                    </a:lnTo>
                    <a:lnTo>
                      <a:pt x="3025" y="1546"/>
                    </a:lnTo>
                    <a:lnTo>
                      <a:pt x="3026" y="1517"/>
                    </a:lnTo>
                    <a:lnTo>
                      <a:pt x="3026" y="1489"/>
                    </a:lnTo>
                    <a:lnTo>
                      <a:pt x="3025" y="1463"/>
                    </a:lnTo>
                    <a:lnTo>
                      <a:pt x="3023" y="1438"/>
                    </a:lnTo>
                    <a:lnTo>
                      <a:pt x="3019" y="1393"/>
                    </a:lnTo>
                    <a:lnTo>
                      <a:pt x="3013" y="1353"/>
                    </a:lnTo>
                    <a:lnTo>
                      <a:pt x="2998" y="1283"/>
                    </a:lnTo>
                    <a:lnTo>
                      <a:pt x="2983" y="1223"/>
                    </a:lnTo>
                    <a:lnTo>
                      <a:pt x="2978" y="1192"/>
                    </a:lnTo>
                    <a:lnTo>
                      <a:pt x="2975" y="1162"/>
                    </a:lnTo>
                    <a:lnTo>
                      <a:pt x="2974" y="1146"/>
                    </a:lnTo>
                    <a:lnTo>
                      <a:pt x="2974" y="1129"/>
                    </a:lnTo>
                    <a:lnTo>
                      <a:pt x="2975" y="1112"/>
                    </a:lnTo>
                    <a:lnTo>
                      <a:pt x="2978" y="1094"/>
                    </a:lnTo>
                    <a:lnTo>
                      <a:pt x="2981" y="1076"/>
                    </a:lnTo>
                    <a:lnTo>
                      <a:pt x="2986" y="1056"/>
                    </a:lnTo>
                    <a:lnTo>
                      <a:pt x="2991" y="1035"/>
                    </a:lnTo>
                    <a:lnTo>
                      <a:pt x="2998" y="1013"/>
                    </a:lnTo>
                    <a:lnTo>
                      <a:pt x="3006" y="990"/>
                    </a:lnTo>
                    <a:lnTo>
                      <a:pt x="3015" y="964"/>
                    </a:lnTo>
                    <a:lnTo>
                      <a:pt x="3026" y="937"/>
                    </a:lnTo>
                    <a:lnTo>
                      <a:pt x="3039" y="909"/>
                    </a:lnTo>
                    <a:lnTo>
                      <a:pt x="3087" y="803"/>
                    </a:lnTo>
                    <a:lnTo>
                      <a:pt x="3123" y="718"/>
                    </a:lnTo>
                    <a:lnTo>
                      <a:pt x="3138" y="681"/>
                    </a:lnTo>
                    <a:lnTo>
                      <a:pt x="3151" y="648"/>
                    </a:lnTo>
                    <a:lnTo>
                      <a:pt x="3162" y="616"/>
                    </a:lnTo>
                    <a:lnTo>
                      <a:pt x="3171" y="588"/>
                    </a:lnTo>
                    <a:lnTo>
                      <a:pt x="3178" y="562"/>
                    </a:lnTo>
                    <a:lnTo>
                      <a:pt x="3183" y="537"/>
                    </a:lnTo>
                    <a:lnTo>
                      <a:pt x="3188" y="513"/>
                    </a:lnTo>
                    <a:lnTo>
                      <a:pt x="3191" y="488"/>
                    </a:lnTo>
                    <a:lnTo>
                      <a:pt x="3193" y="462"/>
                    </a:lnTo>
                    <a:lnTo>
                      <a:pt x="3195" y="437"/>
                    </a:lnTo>
                    <a:lnTo>
                      <a:pt x="3196" y="410"/>
                    </a:lnTo>
                    <a:lnTo>
                      <a:pt x="3196" y="380"/>
                    </a:lnTo>
                    <a:lnTo>
                      <a:pt x="3195" y="351"/>
                    </a:lnTo>
                    <a:lnTo>
                      <a:pt x="3191" y="321"/>
                    </a:lnTo>
                    <a:lnTo>
                      <a:pt x="3185" y="293"/>
                    </a:lnTo>
                    <a:lnTo>
                      <a:pt x="3179" y="267"/>
                    </a:lnTo>
                    <a:lnTo>
                      <a:pt x="3170" y="240"/>
                    </a:lnTo>
                    <a:lnTo>
                      <a:pt x="3161" y="215"/>
                    </a:lnTo>
                    <a:lnTo>
                      <a:pt x="3150" y="191"/>
                    </a:lnTo>
                    <a:lnTo>
                      <a:pt x="3140" y="169"/>
                    </a:lnTo>
                    <a:lnTo>
                      <a:pt x="3116" y="127"/>
                    </a:lnTo>
                    <a:lnTo>
                      <a:pt x="3091" y="88"/>
                    </a:lnTo>
                    <a:lnTo>
                      <a:pt x="3070" y="56"/>
                    </a:lnTo>
                    <a:lnTo>
                      <a:pt x="3053" y="28"/>
                    </a:lnTo>
                    <a:lnTo>
                      <a:pt x="3049" y="22"/>
                    </a:lnTo>
                    <a:lnTo>
                      <a:pt x="3047" y="17"/>
                    </a:lnTo>
                    <a:lnTo>
                      <a:pt x="3046" y="12"/>
                    </a:lnTo>
                    <a:lnTo>
                      <a:pt x="3046" y="9"/>
                    </a:lnTo>
                    <a:lnTo>
                      <a:pt x="3046" y="5"/>
                    </a:lnTo>
                    <a:lnTo>
                      <a:pt x="3047" y="3"/>
                    </a:lnTo>
                    <a:lnTo>
                      <a:pt x="3048" y="2"/>
                    </a:lnTo>
                    <a:lnTo>
                      <a:pt x="3050" y="1"/>
                    </a:lnTo>
                    <a:lnTo>
                      <a:pt x="3055" y="0"/>
                    </a:lnTo>
                    <a:lnTo>
                      <a:pt x="3060" y="2"/>
                    </a:lnTo>
                    <a:lnTo>
                      <a:pt x="3062" y="3"/>
                    </a:lnTo>
                    <a:lnTo>
                      <a:pt x="3063" y="5"/>
                    </a:lnTo>
                    <a:lnTo>
                      <a:pt x="3064" y="8"/>
                    </a:lnTo>
                    <a:lnTo>
                      <a:pt x="3066" y="11"/>
                    </a:lnTo>
                    <a:lnTo>
                      <a:pt x="3064" y="15"/>
                    </a:lnTo>
                    <a:lnTo>
                      <a:pt x="3063" y="18"/>
                    </a:lnTo>
                    <a:lnTo>
                      <a:pt x="3062" y="22"/>
                    </a:lnTo>
                    <a:lnTo>
                      <a:pt x="3059" y="26"/>
                    </a:lnTo>
                    <a:lnTo>
                      <a:pt x="3054" y="31"/>
                    </a:lnTo>
                    <a:lnTo>
                      <a:pt x="3048" y="36"/>
                    </a:lnTo>
                    <a:lnTo>
                      <a:pt x="3041" y="42"/>
                    </a:lnTo>
                    <a:lnTo>
                      <a:pt x="3032" y="47"/>
                    </a:lnTo>
                    <a:lnTo>
                      <a:pt x="3021" y="52"/>
                    </a:lnTo>
                    <a:lnTo>
                      <a:pt x="3009" y="58"/>
                    </a:lnTo>
                    <a:lnTo>
                      <a:pt x="2994" y="65"/>
                    </a:lnTo>
                    <a:lnTo>
                      <a:pt x="2978" y="71"/>
                    </a:lnTo>
                    <a:lnTo>
                      <a:pt x="2959" y="77"/>
                    </a:lnTo>
                    <a:lnTo>
                      <a:pt x="2938" y="82"/>
                    </a:lnTo>
                    <a:lnTo>
                      <a:pt x="2914" y="89"/>
                    </a:lnTo>
                    <a:lnTo>
                      <a:pt x="2888" y="95"/>
                    </a:lnTo>
                    <a:lnTo>
                      <a:pt x="2836" y="109"/>
                    </a:lnTo>
                    <a:lnTo>
                      <a:pt x="2788" y="123"/>
                    </a:lnTo>
                    <a:lnTo>
                      <a:pt x="2742" y="138"/>
                    </a:lnTo>
                    <a:lnTo>
                      <a:pt x="2700" y="155"/>
                    </a:lnTo>
                    <a:lnTo>
                      <a:pt x="2617" y="188"/>
                    </a:lnTo>
                    <a:lnTo>
                      <a:pt x="2537" y="222"/>
                    </a:lnTo>
                    <a:lnTo>
                      <a:pt x="2493" y="240"/>
                    </a:lnTo>
                    <a:lnTo>
                      <a:pt x="2449" y="256"/>
                    </a:lnTo>
                    <a:lnTo>
                      <a:pt x="2399" y="272"/>
                    </a:lnTo>
                    <a:lnTo>
                      <a:pt x="2346" y="288"/>
                    </a:lnTo>
                    <a:lnTo>
                      <a:pt x="2318" y="296"/>
                    </a:lnTo>
                    <a:lnTo>
                      <a:pt x="2289" y="303"/>
                    </a:lnTo>
                    <a:lnTo>
                      <a:pt x="2257" y="310"/>
                    </a:lnTo>
                    <a:lnTo>
                      <a:pt x="2226" y="317"/>
                    </a:lnTo>
                    <a:lnTo>
                      <a:pt x="2190" y="323"/>
                    </a:lnTo>
                    <a:lnTo>
                      <a:pt x="2155" y="328"/>
                    </a:lnTo>
                    <a:lnTo>
                      <a:pt x="2117" y="334"/>
                    </a:lnTo>
                    <a:lnTo>
                      <a:pt x="2077" y="340"/>
                    </a:lnTo>
                    <a:lnTo>
                      <a:pt x="1996" y="349"/>
                    </a:lnTo>
                    <a:lnTo>
                      <a:pt x="1915" y="360"/>
                    </a:lnTo>
                    <a:lnTo>
                      <a:pt x="1835" y="369"/>
                    </a:lnTo>
                    <a:lnTo>
                      <a:pt x="1758" y="379"/>
                    </a:lnTo>
                    <a:lnTo>
                      <a:pt x="1681" y="387"/>
                    </a:lnTo>
                    <a:lnTo>
                      <a:pt x="1607" y="395"/>
                    </a:lnTo>
                    <a:lnTo>
                      <a:pt x="1536" y="402"/>
                    </a:lnTo>
                    <a:lnTo>
                      <a:pt x="1467" y="409"/>
                    </a:lnTo>
                    <a:lnTo>
                      <a:pt x="1400" y="415"/>
                    </a:lnTo>
                    <a:lnTo>
                      <a:pt x="1338" y="420"/>
                    </a:lnTo>
                    <a:lnTo>
                      <a:pt x="1278" y="424"/>
                    </a:lnTo>
                    <a:lnTo>
                      <a:pt x="1221" y="427"/>
                    </a:lnTo>
                    <a:lnTo>
                      <a:pt x="1170" y="430"/>
                    </a:lnTo>
                    <a:lnTo>
                      <a:pt x="1122" y="430"/>
                    </a:lnTo>
                    <a:lnTo>
                      <a:pt x="1078" y="430"/>
                    </a:lnTo>
                    <a:lnTo>
                      <a:pt x="1041" y="427"/>
                    </a:lnTo>
                    <a:lnTo>
                      <a:pt x="972" y="422"/>
                    </a:lnTo>
                    <a:lnTo>
                      <a:pt x="908" y="416"/>
                    </a:lnTo>
                    <a:lnTo>
                      <a:pt x="848" y="409"/>
                    </a:lnTo>
                    <a:lnTo>
                      <a:pt x="792" y="400"/>
                    </a:lnTo>
                    <a:lnTo>
                      <a:pt x="737" y="389"/>
                    </a:lnTo>
                    <a:lnTo>
                      <a:pt x="683" y="377"/>
                    </a:lnTo>
                    <a:lnTo>
                      <a:pt x="627" y="363"/>
                    </a:lnTo>
                    <a:lnTo>
                      <a:pt x="570" y="346"/>
                    </a:lnTo>
                    <a:lnTo>
                      <a:pt x="555" y="341"/>
                    </a:lnTo>
                    <a:lnTo>
                      <a:pt x="540" y="334"/>
                    </a:lnTo>
                    <a:lnTo>
                      <a:pt x="523" y="326"/>
                    </a:lnTo>
                    <a:lnTo>
                      <a:pt x="505" y="317"/>
                    </a:lnTo>
                    <a:lnTo>
                      <a:pt x="467" y="297"/>
                    </a:lnTo>
                    <a:lnTo>
                      <a:pt x="427" y="277"/>
                    </a:lnTo>
                    <a:lnTo>
                      <a:pt x="406" y="268"/>
                    </a:lnTo>
                    <a:lnTo>
                      <a:pt x="385" y="260"/>
                    </a:lnTo>
                    <a:lnTo>
                      <a:pt x="364" y="254"/>
                    </a:lnTo>
                    <a:lnTo>
                      <a:pt x="344" y="249"/>
                    </a:lnTo>
                    <a:lnTo>
                      <a:pt x="333" y="248"/>
                    </a:lnTo>
                    <a:lnTo>
                      <a:pt x="323" y="248"/>
                    </a:lnTo>
                    <a:lnTo>
                      <a:pt x="312" y="248"/>
                    </a:lnTo>
                    <a:lnTo>
                      <a:pt x="302" y="248"/>
                    </a:lnTo>
                    <a:lnTo>
                      <a:pt x="292" y="249"/>
                    </a:lnTo>
                    <a:lnTo>
                      <a:pt x="282" y="251"/>
                    </a:lnTo>
                    <a:lnTo>
                      <a:pt x="272" y="255"/>
                    </a:lnTo>
                    <a:lnTo>
                      <a:pt x="262" y="258"/>
                    </a:lnTo>
                    <a:lnTo>
                      <a:pt x="251" y="263"/>
                    </a:lnTo>
                    <a:lnTo>
                      <a:pt x="241" y="270"/>
                    </a:lnTo>
                    <a:lnTo>
                      <a:pt x="230" y="277"/>
                    </a:lnTo>
                    <a:lnTo>
                      <a:pt x="220" y="284"/>
                    </a:lnTo>
                    <a:lnTo>
                      <a:pt x="200" y="302"/>
                    </a:lnTo>
                    <a:lnTo>
                      <a:pt x="181" y="321"/>
                    </a:lnTo>
                    <a:lnTo>
                      <a:pt x="163" y="342"/>
                    </a:lnTo>
                    <a:lnTo>
                      <a:pt x="146" y="365"/>
                    </a:lnTo>
                    <a:lnTo>
                      <a:pt x="131" y="388"/>
                    </a:lnTo>
                    <a:lnTo>
                      <a:pt x="116" y="410"/>
                    </a:lnTo>
                    <a:lnTo>
                      <a:pt x="92" y="453"/>
                    </a:lnTo>
                    <a:lnTo>
                      <a:pt x="74" y="488"/>
                    </a:lnTo>
                    <a:lnTo>
                      <a:pt x="62" y="514"/>
                    </a:lnTo>
                    <a:lnTo>
                      <a:pt x="58" y="523"/>
                    </a:lnTo>
                    <a:close/>
                  </a:path>
                </a:pathLst>
              </a:custGeom>
              <a:solidFill>
                <a:srgbClr val="969696"/>
              </a:solidFill>
              <a:ln w="9525">
                <a:noFill/>
                <a:round/>
                <a:headEnd/>
                <a:tailEnd/>
              </a:ln>
            </p:spPr>
            <p:txBody>
              <a:bodyPr/>
              <a:lstStyle/>
              <a:p>
                <a:endParaRPr lang="fr-FR"/>
              </a:p>
            </p:txBody>
          </p:sp>
          <p:sp>
            <p:nvSpPr>
              <p:cNvPr id="9362" name="Freeform 602"/>
              <p:cNvSpPr>
                <a:spLocks noChangeAspect="1"/>
              </p:cNvSpPr>
              <p:nvPr/>
            </p:nvSpPr>
            <p:spPr bwMode="auto">
              <a:xfrm>
                <a:off x="5556" y="4547"/>
                <a:ext cx="811" cy="443"/>
              </a:xfrm>
              <a:custGeom>
                <a:avLst/>
                <a:gdLst>
                  <a:gd name="T0" fmla="*/ 759 w 3244"/>
                  <a:gd name="T1" fmla="*/ 46 h 1773"/>
                  <a:gd name="T2" fmla="*/ 756 w 3244"/>
                  <a:gd name="T3" fmla="*/ 65 h 1773"/>
                  <a:gd name="T4" fmla="*/ 790 w 3244"/>
                  <a:gd name="T5" fmla="*/ 118 h 1773"/>
                  <a:gd name="T6" fmla="*/ 809 w 3244"/>
                  <a:gd name="T7" fmla="*/ 168 h 1773"/>
                  <a:gd name="T8" fmla="*/ 784 w 3244"/>
                  <a:gd name="T9" fmla="*/ 143 h 1773"/>
                  <a:gd name="T10" fmla="*/ 758 w 3244"/>
                  <a:gd name="T11" fmla="*/ 94 h 1773"/>
                  <a:gd name="T12" fmla="*/ 726 w 3244"/>
                  <a:gd name="T13" fmla="*/ 81 h 1773"/>
                  <a:gd name="T14" fmla="*/ 726 w 3244"/>
                  <a:gd name="T15" fmla="*/ 95 h 1773"/>
                  <a:gd name="T16" fmla="*/ 740 w 3244"/>
                  <a:gd name="T17" fmla="*/ 128 h 1773"/>
                  <a:gd name="T18" fmla="*/ 706 w 3244"/>
                  <a:gd name="T19" fmla="*/ 104 h 1773"/>
                  <a:gd name="T20" fmla="*/ 680 w 3244"/>
                  <a:gd name="T21" fmla="*/ 89 h 1773"/>
                  <a:gd name="T22" fmla="*/ 681 w 3244"/>
                  <a:gd name="T23" fmla="*/ 122 h 1773"/>
                  <a:gd name="T24" fmla="*/ 686 w 3244"/>
                  <a:gd name="T25" fmla="*/ 159 h 1773"/>
                  <a:gd name="T26" fmla="*/ 653 w 3244"/>
                  <a:gd name="T27" fmla="*/ 119 h 1773"/>
                  <a:gd name="T28" fmla="*/ 640 w 3244"/>
                  <a:gd name="T29" fmla="*/ 108 h 1773"/>
                  <a:gd name="T30" fmla="*/ 636 w 3244"/>
                  <a:gd name="T31" fmla="*/ 211 h 1773"/>
                  <a:gd name="T32" fmla="*/ 569 w 3244"/>
                  <a:gd name="T33" fmla="*/ 397 h 1773"/>
                  <a:gd name="T34" fmla="*/ 508 w 3244"/>
                  <a:gd name="T35" fmla="*/ 427 h 1773"/>
                  <a:gd name="T36" fmla="*/ 558 w 3244"/>
                  <a:gd name="T37" fmla="*/ 191 h 1773"/>
                  <a:gd name="T38" fmla="*/ 566 w 3244"/>
                  <a:gd name="T39" fmla="*/ 147 h 1773"/>
                  <a:gd name="T40" fmla="*/ 545 w 3244"/>
                  <a:gd name="T41" fmla="*/ 141 h 1773"/>
                  <a:gd name="T42" fmla="*/ 533 w 3244"/>
                  <a:gd name="T43" fmla="*/ 131 h 1773"/>
                  <a:gd name="T44" fmla="*/ 511 w 3244"/>
                  <a:gd name="T45" fmla="*/ 149 h 1773"/>
                  <a:gd name="T46" fmla="*/ 495 w 3244"/>
                  <a:gd name="T47" fmla="*/ 169 h 1773"/>
                  <a:gd name="T48" fmla="*/ 466 w 3244"/>
                  <a:gd name="T49" fmla="*/ 151 h 1773"/>
                  <a:gd name="T50" fmla="*/ 451 w 3244"/>
                  <a:gd name="T51" fmla="*/ 152 h 1773"/>
                  <a:gd name="T52" fmla="*/ 438 w 3244"/>
                  <a:gd name="T53" fmla="*/ 191 h 1773"/>
                  <a:gd name="T54" fmla="*/ 418 w 3244"/>
                  <a:gd name="T55" fmla="*/ 197 h 1773"/>
                  <a:gd name="T56" fmla="*/ 394 w 3244"/>
                  <a:gd name="T57" fmla="*/ 183 h 1773"/>
                  <a:gd name="T58" fmla="*/ 389 w 3244"/>
                  <a:gd name="T59" fmla="*/ 164 h 1773"/>
                  <a:gd name="T60" fmla="*/ 372 w 3244"/>
                  <a:gd name="T61" fmla="*/ 155 h 1773"/>
                  <a:gd name="T62" fmla="*/ 349 w 3244"/>
                  <a:gd name="T63" fmla="*/ 165 h 1773"/>
                  <a:gd name="T64" fmla="*/ 322 w 3244"/>
                  <a:gd name="T65" fmla="*/ 240 h 1773"/>
                  <a:gd name="T66" fmla="*/ 287 w 3244"/>
                  <a:gd name="T67" fmla="*/ 324 h 1773"/>
                  <a:gd name="T68" fmla="*/ 242 w 3244"/>
                  <a:gd name="T69" fmla="*/ 357 h 1773"/>
                  <a:gd name="T70" fmla="*/ 244 w 3244"/>
                  <a:gd name="T71" fmla="*/ 310 h 1773"/>
                  <a:gd name="T72" fmla="*/ 321 w 3244"/>
                  <a:gd name="T73" fmla="*/ 165 h 1773"/>
                  <a:gd name="T74" fmla="*/ 307 w 3244"/>
                  <a:gd name="T75" fmla="*/ 161 h 1773"/>
                  <a:gd name="T76" fmla="*/ 288 w 3244"/>
                  <a:gd name="T77" fmla="*/ 167 h 1773"/>
                  <a:gd name="T78" fmla="*/ 275 w 3244"/>
                  <a:gd name="T79" fmla="*/ 148 h 1773"/>
                  <a:gd name="T80" fmla="*/ 255 w 3244"/>
                  <a:gd name="T81" fmla="*/ 152 h 1773"/>
                  <a:gd name="T82" fmla="*/ 237 w 3244"/>
                  <a:gd name="T83" fmla="*/ 152 h 1773"/>
                  <a:gd name="T84" fmla="*/ 215 w 3244"/>
                  <a:gd name="T85" fmla="*/ 138 h 1773"/>
                  <a:gd name="T86" fmla="*/ 190 w 3244"/>
                  <a:gd name="T87" fmla="*/ 154 h 1773"/>
                  <a:gd name="T88" fmla="*/ 164 w 3244"/>
                  <a:gd name="T89" fmla="*/ 183 h 1773"/>
                  <a:gd name="T90" fmla="*/ 163 w 3244"/>
                  <a:gd name="T91" fmla="*/ 144 h 1773"/>
                  <a:gd name="T92" fmla="*/ 148 w 3244"/>
                  <a:gd name="T93" fmla="*/ 136 h 1773"/>
                  <a:gd name="T94" fmla="*/ 119 w 3244"/>
                  <a:gd name="T95" fmla="*/ 158 h 1773"/>
                  <a:gd name="T96" fmla="*/ 118 w 3244"/>
                  <a:gd name="T97" fmla="*/ 143 h 1773"/>
                  <a:gd name="T98" fmla="*/ 120 w 3244"/>
                  <a:gd name="T99" fmla="*/ 115 h 1773"/>
                  <a:gd name="T100" fmla="*/ 70 w 3244"/>
                  <a:gd name="T101" fmla="*/ 147 h 1773"/>
                  <a:gd name="T102" fmla="*/ 66 w 3244"/>
                  <a:gd name="T103" fmla="*/ 139 h 1773"/>
                  <a:gd name="T104" fmla="*/ 75 w 3244"/>
                  <a:gd name="T105" fmla="*/ 105 h 1773"/>
                  <a:gd name="T106" fmla="*/ 57 w 3244"/>
                  <a:gd name="T107" fmla="*/ 105 h 1773"/>
                  <a:gd name="T108" fmla="*/ 18 w 3244"/>
                  <a:gd name="T109" fmla="*/ 182 h 1773"/>
                  <a:gd name="T110" fmla="*/ 6 w 3244"/>
                  <a:gd name="T111" fmla="*/ 169 h 1773"/>
                  <a:gd name="T112" fmla="*/ 40 w 3244"/>
                  <a:gd name="T113" fmla="*/ 99 h 1773"/>
                  <a:gd name="T114" fmla="*/ 88 w 3244"/>
                  <a:gd name="T115" fmla="*/ 86 h 1773"/>
                  <a:gd name="T116" fmla="*/ 161 w 3244"/>
                  <a:gd name="T117" fmla="*/ 107 h 1773"/>
                  <a:gd name="T118" fmla="*/ 344 w 3244"/>
                  <a:gd name="T119" fmla="*/ 113 h 1773"/>
                  <a:gd name="T120" fmla="*/ 477 w 3244"/>
                  <a:gd name="T121" fmla="*/ 95 h 1773"/>
                  <a:gd name="T122" fmla="*/ 672 w 3244"/>
                  <a:gd name="T123" fmla="*/ 30 h 17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44"/>
                  <a:gd name="T187" fmla="*/ 0 h 1773"/>
                  <a:gd name="T188" fmla="*/ 3244 w 3244"/>
                  <a:gd name="T189" fmla="*/ 1773 h 17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44" h="1773">
                    <a:moveTo>
                      <a:pt x="3013" y="0"/>
                    </a:moveTo>
                    <a:lnTo>
                      <a:pt x="3016" y="18"/>
                    </a:lnTo>
                    <a:lnTo>
                      <a:pt x="3020" y="38"/>
                    </a:lnTo>
                    <a:lnTo>
                      <a:pt x="3022" y="61"/>
                    </a:lnTo>
                    <a:lnTo>
                      <a:pt x="3023" y="87"/>
                    </a:lnTo>
                    <a:lnTo>
                      <a:pt x="3023" y="116"/>
                    </a:lnTo>
                    <a:lnTo>
                      <a:pt x="3026" y="139"/>
                    </a:lnTo>
                    <a:lnTo>
                      <a:pt x="3028" y="158"/>
                    </a:lnTo>
                    <a:lnTo>
                      <a:pt x="3030" y="171"/>
                    </a:lnTo>
                    <a:lnTo>
                      <a:pt x="3035" y="186"/>
                    </a:lnTo>
                    <a:lnTo>
                      <a:pt x="3037" y="189"/>
                    </a:lnTo>
                    <a:lnTo>
                      <a:pt x="3044" y="193"/>
                    </a:lnTo>
                    <a:lnTo>
                      <a:pt x="3061" y="204"/>
                    </a:lnTo>
                    <a:lnTo>
                      <a:pt x="3046" y="218"/>
                    </a:lnTo>
                    <a:lnTo>
                      <a:pt x="3033" y="231"/>
                    </a:lnTo>
                    <a:lnTo>
                      <a:pt x="3028" y="237"/>
                    </a:lnTo>
                    <a:lnTo>
                      <a:pt x="3025" y="243"/>
                    </a:lnTo>
                    <a:lnTo>
                      <a:pt x="3022" y="249"/>
                    </a:lnTo>
                    <a:lnTo>
                      <a:pt x="3021" y="253"/>
                    </a:lnTo>
                    <a:lnTo>
                      <a:pt x="3022" y="259"/>
                    </a:lnTo>
                    <a:lnTo>
                      <a:pt x="3023" y="266"/>
                    </a:lnTo>
                    <a:lnTo>
                      <a:pt x="3025" y="273"/>
                    </a:lnTo>
                    <a:lnTo>
                      <a:pt x="3028" y="280"/>
                    </a:lnTo>
                    <a:lnTo>
                      <a:pt x="3036" y="296"/>
                    </a:lnTo>
                    <a:lnTo>
                      <a:pt x="3048" y="315"/>
                    </a:lnTo>
                    <a:lnTo>
                      <a:pt x="3063" y="338"/>
                    </a:lnTo>
                    <a:lnTo>
                      <a:pt x="3083" y="365"/>
                    </a:lnTo>
                    <a:lnTo>
                      <a:pt x="3108" y="399"/>
                    </a:lnTo>
                    <a:lnTo>
                      <a:pt x="3136" y="438"/>
                    </a:lnTo>
                    <a:lnTo>
                      <a:pt x="3159" y="473"/>
                    </a:lnTo>
                    <a:lnTo>
                      <a:pt x="3182" y="508"/>
                    </a:lnTo>
                    <a:lnTo>
                      <a:pt x="3203" y="542"/>
                    </a:lnTo>
                    <a:lnTo>
                      <a:pt x="3220" y="576"/>
                    </a:lnTo>
                    <a:lnTo>
                      <a:pt x="3226" y="600"/>
                    </a:lnTo>
                    <a:lnTo>
                      <a:pt x="3232" y="622"/>
                    </a:lnTo>
                    <a:lnTo>
                      <a:pt x="3238" y="646"/>
                    </a:lnTo>
                    <a:lnTo>
                      <a:pt x="3244" y="670"/>
                    </a:lnTo>
                    <a:lnTo>
                      <a:pt x="3242" y="671"/>
                    </a:lnTo>
                    <a:lnTo>
                      <a:pt x="3238" y="672"/>
                    </a:lnTo>
                    <a:lnTo>
                      <a:pt x="3235" y="672"/>
                    </a:lnTo>
                    <a:lnTo>
                      <a:pt x="3230" y="671"/>
                    </a:lnTo>
                    <a:lnTo>
                      <a:pt x="3220" y="667"/>
                    </a:lnTo>
                    <a:lnTo>
                      <a:pt x="3208" y="661"/>
                    </a:lnTo>
                    <a:lnTo>
                      <a:pt x="3198" y="656"/>
                    </a:lnTo>
                    <a:lnTo>
                      <a:pt x="3190" y="649"/>
                    </a:lnTo>
                    <a:lnTo>
                      <a:pt x="3183" y="642"/>
                    </a:lnTo>
                    <a:lnTo>
                      <a:pt x="3175" y="633"/>
                    </a:lnTo>
                    <a:lnTo>
                      <a:pt x="3161" y="615"/>
                    </a:lnTo>
                    <a:lnTo>
                      <a:pt x="3148" y="594"/>
                    </a:lnTo>
                    <a:lnTo>
                      <a:pt x="3135" y="572"/>
                    </a:lnTo>
                    <a:lnTo>
                      <a:pt x="3123" y="547"/>
                    </a:lnTo>
                    <a:lnTo>
                      <a:pt x="3111" y="523"/>
                    </a:lnTo>
                    <a:lnTo>
                      <a:pt x="3100" y="497"/>
                    </a:lnTo>
                    <a:lnTo>
                      <a:pt x="3088" y="473"/>
                    </a:lnTo>
                    <a:lnTo>
                      <a:pt x="3076" y="448"/>
                    </a:lnTo>
                    <a:lnTo>
                      <a:pt x="3064" y="425"/>
                    </a:lnTo>
                    <a:lnTo>
                      <a:pt x="3052" y="404"/>
                    </a:lnTo>
                    <a:lnTo>
                      <a:pt x="3044" y="393"/>
                    </a:lnTo>
                    <a:lnTo>
                      <a:pt x="3037" y="384"/>
                    </a:lnTo>
                    <a:lnTo>
                      <a:pt x="3030" y="376"/>
                    </a:lnTo>
                    <a:lnTo>
                      <a:pt x="3022" y="368"/>
                    </a:lnTo>
                    <a:lnTo>
                      <a:pt x="3014" y="361"/>
                    </a:lnTo>
                    <a:lnTo>
                      <a:pt x="3006" y="355"/>
                    </a:lnTo>
                    <a:lnTo>
                      <a:pt x="2998" y="350"/>
                    </a:lnTo>
                    <a:lnTo>
                      <a:pt x="2988" y="345"/>
                    </a:lnTo>
                    <a:lnTo>
                      <a:pt x="2954" y="334"/>
                    </a:lnTo>
                    <a:lnTo>
                      <a:pt x="2927" y="326"/>
                    </a:lnTo>
                    <a:lnTo>
                      <a:pt x="2917" y="323"/>
                    </a:lnTo>
                    <a:lnTo>
                      <a:pt x="2908" y="323"/>
                    </a:lnTo>
                    <a:lnTo>
                      <a:pt x="2904" y="323"/>
                    </a:lnTo>
                    <a:lnTo>
                      <a:pt x="2901" y="324"/>
                    </a:lnTo>
                    <a:lnTo>
                      <a:pt x="2898" y="326"/>
                    </a:lnTo>
                    <a:lnTo>
                      <a:pt x="2897" y="328"/>
                    </a:lnTo>
                    <a:lnTo>
                      <a:pt x="2894" y="330"/>
                    </a:lnTo>
                    <a:lnTo>
                      <a:pt x="2893" y="334"/>
                    </a:lnTo>
                    <a:lnTo>
                      <a:pt x="2893" y="337"/>
                    </a:lnTo>
                    <a:lnTo>
                      <a:pt x="2893" y="342"/>
                    </a:lnTo>
                    <a:lnTo>
                      <a:pt x="2894" y="352"/>
                    </a:lnTo>
                    <a:lnTo>
                      <a:pt x="2898" y="365"/>
                    </a:lnTo>
                    <a:lnTo>
                      <a:pt x="2905" y="382"/>
                    </a:lnTo>
                    <a:lnTo>
                      <a:pt x="2914" y="401"/>
                    </a:lnTo>
                    <a:lnTo>
                      <a:pt x="2925" y="424"/>
                    </a:lnTo>
                    <a:lnTo>
                      <a:pt x="2939" y="449"/>
                    </a:lnTo>
                    <a:lnTo>
                      <a:pt x="2952" y="474"/>
                    </a:lnTo>
                    <a:lnTo>
                      <a:pt x="2959" y="491"/>
                    </a:lnTo>
                    <a:lnTo>
                      <a:pt x="2961" y="498"/>
                    </a:lnTo>
                    <a:lnTo>
                      <a:pt x="2962" y="504"/>
                    </a:lnTo>
                    <a:lnTo>
                      <a:pt x="2962" y="508"/>
                    </a:lnTo>
                    <a:lnTo>
                      <a:pt x="2961" y="511"/>
                    </a:lnTo>
                    <a:lnTo>
                      <a:pt x="2959" y="512"/>
                    </a:lnTo>
                    <a:lnTo>
                      <a:pt x="2955" y="513"/>
                    </a:lnTo>
                    <a:lnTo>
                      <a:pt x="2952" y="513"/>
                    </a:lnTo>
                    <a:lnTo>
                      <a:pt x="2947" y="512"/>
                    </a:lnTo>
                    <a:lnTo>
                      <a:pt x="2937" y="506"/>
                    </a:lnTo>
                    <a:lnTo>
                      <a:pt x="2922" y="498"/>
                    </a:lnTo>
                    <a:lnTo>
                      <a:pt x="2907" y="488"/>
                    </a:lnTo>
                    <a:lnTo>
                      <a:pt x="2891" y="476"/>
                    </a:lnTo>
                    <a:lnTo>
                      <a:pt x="2873" y="462"/>
                    </a:lnTo>
                    <a:lnTo>
                      <a:pt x="2856" y="447"/>
                    </a:lnTo>
                    <a:lnTo>
                      <a:pt x="2822" y="417"/>
                    </a:lnTo>
                    <a:lnTo>
                      <a:pt x="2791" y="390"/>
                    </a:lnTo>
                    <a:lnTo>
                      <a:pt x="2778" y="378"/>
                    </a:lnTo>
                    <a:lnTo>
                      <a:pt x="2766" y="369"/>
                    </a:lnTo>
                    <a:lnTo>
                      <a:pt x="2755" y="362"/>
                    </a:lnTo>
                    <a:lnTo>
                      <a:pt x="2745" y="356"/>
                    </a:lnTo>
                    <a:lnTo>
                      <a:pt x="2736" y="354"/>
                    </a:lnTo>
                    <a:lnTo>
                      <a:pt x="2728" y="354"/>
                    </a:lnTo>
                    <a:lnTo>
                      <a:pt x="2724" y="354"/>
                    </a:lnTo>
                    <a:lnTo>
                      <a:pt x="2722" y="356"/>
                    </a:lnTo>
                    <a:lnTo>
                      <a:pt x="2718" y="358"/>
                    </a:lnTo>
                    <a:lnTo>
                      <a:pt x="2716" y="361"/>
                    </a:lnTo>
                    <a:lnTo>
                      <a:pt x="2714" y="364"/>
                    </a:lnTo>
                    <a:lnTo>
                      <a:pt x="2712" y="369"/>
                    </a:lnTo>
                    <a:lnTo>
                      <a:pt x="2711" y="375"/>
                    </a:lnTo>
                    <a:lnTo>
                      <a:pt x="2710" y="380"/>
                    </a:lnTo>
                    <a:lnTo>
                      <a:pt x="2709" y="394"/>
                    </a:lnTo>
                    <a:lnTo>
                      <a:pt x="2710" y="412"/>
                    </a:lnTo>
                    <a:lnTo>
                      <a:pt x="2712" y="433"/>
                    </a:lnTo>
                    <a:lnTo>
                      <a:pt x="2717" y="459"/>
                    </a:lnTo>
                    <a:lnTo>
                      <a:pt x="2723" y="487"/>
                    </a:lnTo>
                    <a:lnTo>
                      <a:pt x="2731" y="519"/>
                    </a:lnTo>
                    <a:lnTo>
                      <a:pt x="2739" y="552"/>
                    </a:lnTo>
                    <a:lnTo>
                      <a:pt x="2745" y="579"/>
                    </a:lnTo>
                    <a:lnTo>
                      <a:pt x="2749" y="600"/>
                    </a:lnTo>
                    <a:lnTo>
                      <a:pt x="2750" y="616"/>
                    </a:lnTo>
                    <a:lnTo>
                      <a:pt x="2749" y="622"/>
                    </a:lnTo>
                    <a:lnTo>
                      <a:pt x="2749" y="628"/>
                    </a:lnTo>
                    <a:lnTo>
                      <a:pt x="2748" y="631"/>
                    </a:lnTo>
                    <a:lnTo>
                      <a:pt x="2746" y="635"/>
                    </a:lnTo>
                    <a:lnTo>
                      <a:pt x="2744" y="637"/>
                    </a:lnTo>
                    <a:lnTo>
                      <a:pt x="2741" y="637"/>
                    </a:lnTo>
                    <a:lnTo>
                      <a:pt x="2738" y="637"/>
                    </a:lnTo>
                    <a:lnTo>
                      <a:pt x="2735" y="636"/>
                    </a:lnTo>
                    <a:lnTo>
                      <a:pt x="2727" y="631"/>
                    </a:lnTo>
                    <a:lnTo>
                      <a:pt x="2716" y="622"/>
                    </a:lnTo>
                    <a:lnTo>
                      <a:pt x="2705" y="610"/>
                    </a:lnTo>
                    <a:lnTo>
                      <a:pt x="2693" y="594"/>
                    </a:lnTo>
                    <a:lnTo>
                      <a:pt x="2662" y="554"/>
                    </a:lnTo>
                    <a:lnTo>
                      <a:pt x="2627" y="503"/>
                    </a:lnTo>
                    <a:lnTo>
                      <a:pt x="2610" y="478"/>
                    </a:lnTo>
                    <a:lnTo>
                      <a:pt x="2596" y="459"/>
                    </a:lnTo>
                    <a:lnTo>
                      <a:pt x="2585" y="445"/>
                    </a:lnTo>
                    <a:lnTo>
                      <a:pt x="2575" y="434"/>
                    </a:lnTo>
                    <a:lnTo>
                      <a:pt x="2572" y="431"/>
                    </a:lnTo>
                    <a:lnTo>
                      <a:pt x="2568" y="429"/>
                    </a:lnTo>
                    <a:lnTo>
                      <a:pt x="2565" y="428"/>
                    </a:lnTo>
                    <a:lnTo>
                      <a:pt x="2562" y="427"/>
                    </a:lnTo>
                    <a:lnTo>
                      <a:pt x="2560" y="428"/>
                    </a:lnTo>
                    <a:lnTo>
                      <a:pt x="2559" y="431"/>
                    </a:lnTo>
                    <a:lnTo>
                      <a:pt x="2558" y="433"/>
                    </a:lnTo>
                    <a:lnTo>
                      <a:pt x="2556" y="436"/>
                    </a:lnTo>
                    <a:lnTo>
                      <a:pt x="2555" y="446"/>
                    </a:lnTo>
                    <a:lnTo>
                      <a:pt x="2555" y="459"/>
                    </a:lnTo>
                    <a:lnTo>
                      <a:pt x="2555" y="474"/>
                    </a:lnTo>
                    <a:lnTo>
                      <a:pt x="2556" y="492"/>
                    </a:lnTo>
                    <a:lnTo>
                      <a:pt x="2560" y="534"/>
                    </a:lnTo>
                    <a:lnTo>
                      <a:pt x="2561" y="584"/>
                    </a:lnTo>
                    <a:lnTo>
                      <a:pt x="2561" y="671"/>
                    </a:lnTo>
                    <a:lnTo>
                      <a:pt x="2555" y="757"/>
                    </a:lnTo>
                    <a:lnTo>
                      <a:pt x="2544" y="843"/>
                    </a:lnTo>
                    <a:lnTo>
                      <a:pt x="2528" y="930"/>
                    </a:lnTo>
                    <a:lnTo>
                      <a:pt x="2510" y="1015"/>
                    </a:lnTo>
                    <a:lnTo>
                      <a:pt x="2487" y="1099"/>
                    </a:lnTo>
                    <a:lnTo>
                      <a:pt x="2463" y="1179"/>
                    </a:lnTo>
                    <a:lnTo>
                      <a:pt x="2434" y="1258"/>
                    </a:lnTo>
                    <a:lnTo>
                      <a:pt x="2405" y="1333"/>
                    </a:lnTo>
                    <a:lnTo>
                      <a:pt x="2373" y="1404"/>
                    </a:lnTo>
                    <a:lnTo>
                      <a:pt x="2342" y="1471"/>
                    </a:lnTo>
                    <a:lnTo>
                      <a:pt x="2309" y="1532"/>
                    </a:lnTo>
                    <a:lnTo>
                      <a:pt x="2276" y="1588"/>
                    </a:lnTo>
                    <a:lnTo>
                      <a:pt x="2243" y="1639"/>
                    </a:lnTo>
                    <a:lnTo>
                      <a:pt x="2210" y="1681"/>
                    </a:lnTo>
                    <a:lnTo>
                      <a:pt x="2180" y="1717"/>
                    </a:lnTo>
                    <a:lnTo>
                      <a:pt x="2151" y="1743"/>
                    </a:lnTo>
                    <a:lnTo>
                      <a:pt x="2124" y="1763"/>
                    </a:lnTo>
                    <a:lnTo>
                      <a:pt x="2099" y="1773"/>
                    </a:lnTo>
                    <a:lnTo>
                      <a:pt x="2077" y="1773"/>
                    </a:lnTo>
                    <a:lnTo>
                      <a:pt x="2059" y="1762"/>
                    </a:lnTo>
                    <a:lnTo>
                      <a:pt x="2045" y="1741"/>
                    </a:lnTo>
                    <a:lnTo>
                      <a:pt x="2034" y="1710"/>
                    </a:lnTo>
                    <a:lnTo>
                      <a:pt x="2030" y="1664"/>
                    </a:lnTo>
                    <a:lnTo>
                      <a:pt x="2030" y="1608"/>
                    </a:lnTo>
                    <a:lnTo>
                      <a:pt x="2036" y="1537"/>
                    </a:lnTo>
                    <a:lnTo>
                      <a:pt x="2049" y="1453"/>
                    </a:lnTo>
                    <a:lnTo>
                      <a:pt x="2067" y="1355"/>
                    </a:lnTo>
                    <a:lnTo>
                      <a:pt x="2093" y="1242"/>
                    </a:lnTo>
                    <a:lnTo>
                      <a:pt x="2127" y="1114"/>
                    </a:lnTo>
                    <a:lnTo>
                      <a:pt x="2168" y="969"/>
                    </a:lnTo>
                    <a:lnTo>
                      <a:pt x="2219" y="808"/>
                    </a:lnTo>
                    <a:lnTo>
                      <a:pt x="2232" y="765"/>
                    </a:lnTo>
                    <a:lnTo>
                      <a:pt x="2243" y="724"/>
                    </a:lnTo>
                    <a:lnTo>
                      <a:pt x="2255" y="686"/>
                    </a:lnTo>
                    <a:lnTo>
                      <a:pt x="2264" y="651"/>
                    </a:lnTo>
                    <a:lnTo>
                      <a:pt x="2271" y="622"/>
                    </a:lnTo>
                    <a:lnTo>
                      <a:pt x="2277" y="598"/>
                    </a:lnTo>
                    <a:lnTo>
                      <a:pt x="2281" y="584"/>
                    </a:lnTo>
                    <a:lnTo>
                      <a:pt x="2283" y="579"/>
                    </a:lnTo>
                    <a:lnTo>
                      <a:pt x="2280" y="581"/>
                    </a:lnTo>
                    <a:lnTo>
                      <a:pt x="2270" y="586"/>
                    </a:lnTo>
                    <a:lnTo>
                      <a:pt x="2264" y="588"/>
                    </a:lnTo>
                    <a:lnTo>
                      <a:pt x="2257" y="590"/>
                    </a:lnTo>
                    <a:lnTo>
                      <a:pt x="2250" y="593"/>
                    </a:lnTo>
                    <a:lnTo>
                      <a:pt x="2242" y="594"/>
                    </a:lnTo>
                    <a:lnTo>
                      <a:pt x="2233" y="594"/>
                    </a:lnTo>
                    <a:lnTo>
                      <a:pt x="2224" y="594"/>
                    </a:lnTo>
                    <a:lnTo>
                      <a:pt x="2215" y="591"/>
                    </a:lnTo>
                    <a:lnTo>
                      <a:pt x="2206" y="588"/>
                    </a:lnTo>
                    <a:lnTo>
                      <a:pt x="2196" y="582"/>
                    </a:lnTo>
                    <a:lnTo>
                      <a:pt x="2188" y="575"/>
                    </a:lnTo>
                    <a:lnTo>
                      <a:pt x="2180" y="565"/>
                    </a:lnTo>
                    <a:lnTo>
                      <a:pt x="2173" y="552"/>
                    </a:lnTo>
                    <a:lnTo>
                      <a:pt x="2168" y="545"/>
                    </a:lnTo>
                    <a:lnTo>
                      <a:pt x="2165" y="539"/>
                    </a:lnTo>
                    <a:lnTo>
                      <a:pt x="2160" y="534"/>
                    </a:lnTo>
                    <a:lnTo>
                      <a:pt x="2155" y="531"/>
                    </a:lnTo>
                    <a:lnTo>
                      <a:pt x="2151" y="527"/>
                    </a:lnTo>
                    <a:lnTo>
                      <a:pt x="2146" y="525"/>
                    </a:lnTo>
                    <a:lnTo>
                      <a:pt x="2141" y="524"/>
                    </a:lnTo>
                    <a:lnTo>
                      <a:pt x="2136" y="523"/>
                    </a:lnTo>
                    <a:lnTo>
                      <a:pt x="2131" y="523"/>
                    </a:lnTo>
                    <a:lnTo>
                      <a:pt x="2126" y="524"/>
                    </a:lnTo>
                    <a:lnTo>
                      <a:pt x="2120" y="525"/>
                    </a:lnTo>
                    <a:lnTo>
                      <a:pt x="2114" y="527"/>
                    </a:lnTo>
                    <a:lnTo>
                      <a:pt x="2104" y="532"/>
                    </a:lnTo>
                    <a:lnTo>
                      <a:pt x="2092" y="539"/>
                    </a:lnTo>
                    <a:lnTo>
                      <a:pt x="2081" y="548"/>
                    </a:lnTo>
                    <a:lnTo>
                      <a:pt x="2071" y="559"/>
                    </a:lnTo>
                    <a:lnTo>
                      <a:pt x="2061" y="570"/>
                    </a:lnTo>
                    <a:lnTo>
                      <a:pt x="2052" y="582"/>
                    </a:lnTo>
                    <a:lnTo>
                      <a:pt x="2043" y="595"/>
                    </a:lnTo>
                    <a:lnTo>
                      <a:pt x="2036" y="608"/>
                    </a:lnTo>
                    <a:lnTo>
                      <a:pt x="2030" y="621"/>
                    </a:lnTo>
                    <a:lnTo>
                      <a:pt x="2025" y="633"/>
                    </a:lnTo>
                    <a:lnTo>
                      <a:pt x="2020" y="644"/>
                    </a:lnTo>
                    <a:lnTo>
                      <a:pt x="2016" y="654"/>
                    </a:lnTo>
                    <a:lnTo>
                      <a:pt x="2010" y="661"/>
                    </a:lnTo>
                    <a:lnTo>
                      <a:pt x="2004" y="668"/>
                    </a:lnTo>
                    <a:lnTo>
                      <a:pt x="1997" y="673"/>
                    </a:lnTo>
                    <a:lnTo>
                      <a:pt x="1990" y="675"/>
                    </a:lnTo>
                    <a:lnTo>
                      <a:pt x="1982" y="677"/>
                    </a:lnTo>
                    <a:lnTo>
                      <a:pt x="1973" y="675"/>
                    </a:lnTo>
                    <a:lnTo>
                      <a:pt x="1964" y="674"/>
                    </a:lnTo>
                    <a:lnTo>
                      <a:pt x="1955" y="671"/>
                    </a:lnTo>
                    <a:lnTo>
                      <a:pt x="1943" y="665"/>
                    </a:lnTo>
                    <a:lnTo>
                      <a:pt x="1932" y="658"/>
                    </a:lnTo>
                    <a:lnTo>
                      <a:pt x="1919" y="650"/>
                    </a:lnTo>
                    <a:lnTo>
                      <a:pt x="1907" y="640"/>
                    </a:lnTo>
                    <a:lnTo>
                      <a:pt x="1892" y="630"/>
                    </a:lnTo>
                    <a:lnTo>
                      <a:pt x="1877" y="617"/>
                    </a:lnTo>
                    <a:lnTo>
                      <a:pt x="1863" y="605"/>
                    </a:lnTo>
                    <a:lnTo>
                      <a:pt x="1849" y="598"/>
                    </a:lnTo>
                    <a:lnTo>
                      <a:pt x="1843" y="596"/>
                    </a:lnTo>
                    <a:lnTo>
                      <a:pt x="1839" y="594"/>
                    </a:lnTo>
                    <a:lnTo>
                      <a:pt x="1833" y="594"/>
                    </a:lnTo>
                    <a:lnTo>
                      <a:pt x="1828" y="594"/>
                    </a:lnTo>
                    <a:lnTo>
                      <a:pt x="1823" y="595"/>
                    </a:lnTo>
                    <a:lnTo>
                      <a:pt x="1819" y="596"/>
                    </a:lnTo>
                    <a:lnTo>
                      <a:pt x="1815" y="598"/>
                    </a:lnTo>
                    <a:lnTo>
                      <a:pt x="1810" y="601"/>
                    </a:lnTo>
                    <a:lnTo>
                      <a:pt x="1803" y="609"/>
                    </a:lnTo>
                    <a:lnTo>
                      <a:pt x="1797" y="618"/>
                    </a:lnTo>
                    <a:lnTo>
                      <a:pt x="1792" y="630"/>
                    </a:lnTo>
                    <a:lnTo>
                      <a:pt x="1787" y="643"/>
                    </a:lnTo>
                    <a:lnTo>
                      <a:pt x="1782" y="658"/>
                    </a:lnTo>
                    <a:lnTo>
                      <a:pt x="1779" y="673"/>
                    </a:lnTo>
                    <a:lnTo>
                      <a:pt x="1770" y="707"/>
                    </a:lnTo>
                    <a:lnTo>
                      <a:pt x="1762" y="742"/>
                    </a:lnTo>
                    <a:lnTo>
                      <a:pt x="1760" y="750"/>
                    </a:lnTo>
                    <a:lnTo>
                      <a:pt x="1756" y="757"/>
                    </a:lnTo>
                    <a:lnTo>
                      <a:pt x="1753" y="764"/>
                    </a:lnTo>
                    <a:lnTo>
                      <a:pt x="1747" y="770"/>
                    </a:lnTo>
                    <a:lnTo>
                      <a:pt x="1742" y="776"/>
                    </a:lnTo>
                    <a:lnTo>
                      <a:pt x="1735" y="779"/>
                    </a:lnTo>
                    <a:lnTo>
                      <a:pt x="1729" y="783"/>
                    </a:lnTo>
                    <a:lnTo>
                      <a:pt x="1721" y="786"/>
                    </a:lnTo>
                    <a:lnTo>
                      <a:pt x="1714" y="789"/>
                    </a:lnTo>
                    <a:lnTo>
                      <a:pt x="1706" y="790"/>
                    </a:lnTo>
                    <a:lnTo>
                      <a:pt x="1698" y="791"/>
                    </a:lnTo>
                    <a:lnTo>
                      <a:pt x="1690" y="791"/>
                    </a:lnTo>
                    <a:lnTo>
                      <a:pt x="1672" y="790"/>
                    </a:lnTo>
                    <a:lnTo>
                      <a:pt x="1654" y="786"/>
                    </a:lnTo>
                    <a:lnTo>
                      <a:pt x="1637" y="782"/>
                    </a:lnTo>
                    <a:lnTo>
                      <a:pt x="1620" y="773"/>
                    </a:lnTo>
                    <a:lnTo>
                      <a:pt x="1612" y="769"/>
                    </a:lnTo>
                    <a:lnTo>
                      <a:pt x="1605" y="764"/>
                    </a:lnTo>
                    <a:lnTo>
                      <a:pt x="1598" y="758"/>
                    </a:lnTo>
                    <a:lnTo>
                      <a:pt x="1591" y="752"/>
                    </a:lnTo>
                    <a:lnTo>
                      <a:pt x="1585" y="747"/>
                    </a:lnTo>
                    <a:lnTo>
                      <a:pt x="1580" y="740"/>
                    </a:lnTo>
                    <a:lnTo>
                      <a:pt x="1576" y="733"/>
                    </a:lnTo>
                    <a:lnTo>
                      <a:pt x="1572" y="726"/>
                    </a:lnTo>
                    <a:lnTo>
                      <a:pt x="1569" y="717"/>
                    </a:lnTo>
                    <a:lnTo>
                      <a:pt x="1566" y="709"/>
                    </a:lnTo>
                    <a:lnTo>
                      <a:pt x="1566" y="701"/>
                    </a:lnTo>
                    <a:lnTo>
                      <a:pt x="1566" y="693"/>
                    </a:lnTo>
                    <a:lnTo>
                      <a:pt x="1566" y="685"/>
                    </a:lnTo>
                    <a:lnTo>
                      <a:pt x="1565" y="677"/>
                    </a:lnTo>
                    <a:lnTo>
                      <a:pt x="1563" y="668"/>
                    </a:lnTo>
                    <a:lnTo>
                      <a:pt x="1560" y="661"/>
                    </a:lnTo>
                    <a:lnTo>
                      <a:pt x="1556" y="656"/>
                    </a:lnTo>
                    <a:lnTo>
                      <a:pt x="1552" y="650"/>
                    </a:lnTo>
                    <a:lnTo>
                      <a:pt x="1546" y="644"/>
                    </a:lnTo>
                    <a:lnTo>
                      <a:pt x="1541" y="638"/>
                    </a:lnTo>
                    <a:lnTo>
                      <a:pt x="1535" y="635"/>
                    </a:lnTo>
                    <a:lnTo>
                      <a:pt x="1528" y="631"/>
                    </a:lnTo>
                    <a:lnTo>
                      <a:pt x="1519" y="628"/>
                    </a:lnTo>
                    <a:lnTo>
                      <a:pt x="1512" y="625"/>
                    </a:lnTo>
                    <a:lnTo>
                      <a:pt x="1504" y="623"/>
                    </a:lnTo>
                    <a:lnTo>
                      <a:pt x="1495" y="622"/>
                    </a:lnTo>
                    <a:lnTo>
                      <a:pt x="1487" y="622"/>
                    </a:lnTo>
                    <a:lnTo>
                      <a:pt x="1477" y="622"/>
                    </a:lnTo>
                    <a:lnTo>
                      <a:pt x="1468" y="623"/>
                    </a:lnTo>
                    <a:lnTo>
                      <a:pt x="1458" y="624"/>
                    </a:lnTo>
                    <a:lnTo>
                      <a:pt x="1449" y="626"/>
                    </a:lnTo>
                    <a:lnTo>
                      <a:pt x="1440" y="630"/>
                    </a:lnTo>
                    <a:lnTo>
                      <a:pt x="1430" y="635"/>
                    </a:lnTo>
                    <a:lnTo>
                      <a:pt x="1421" y="639"/>
                    </a:lnTo>
                    <a:lnTo>
                      <a:pt x="1412" y="645"/>
                    </a:lnTo>
                    <a:lnTo>
                      <a:pt x="1403" y="652"/>
                    </a:lnTo>
                    <a:lnTo>
                      <a:pt x="1394" y="660"/>
                    </a:lnTo>
                    <a:lnTo>
                      <a:pt x="1386" y="668"/>
                    </a:lnTo>
                    <a:lnTo>
                      <a:pt x="1379" y="679"/>
                    </a:lnTo>
                    <a:lnTo>
                      <a:pt x="1370" y="689"/>
                    </a:lnTo>
                    <a:lnTo>
                      <a:pt x="1365" y="701"/>
                    </a:lnTo>
                    <a:lnTo>
                      <a:pt x="1358" y="714"/>
                    </a:lnTo>
                    <a:lnTo>
                      <a:pt x="1352" y="727"/>
                    </a:lnTo>
                    <a:lnTo>
                      <a:pt x="1347" y="742"/>
                    </a:lnTo>
                    <a:lnTo>
                      <a:pt x="1327" y="815"/>
                    </a:lnTo>
                    <a:lnTo>
                      <a:pt x="1302" y="909"/>
                    </a:lnTo>
                    <a:lnTo>
                      <a:pt x="1288" y="961"/>
                    </a:lnTo>
                    <a:lnTo>
                      <a:pt x="1272" y="1014"/>
                    </a:lnTo>
                    <a:lnTo>
                      <a:pt x="1254" y="1068"/>
                    </a:lnTo>
                    <a:lnTo>
                      <a:pt x="1234" y="1122"/>
                    </a:lnTo>
                    <a:lnTo>
                      <a:pt x="1224" y="1149"/>
                    </a:lnTo>
                    <a:lnTo>
                      <a:pt x="1213" y="1176"/>
                    </a:lnTo>
                    <a:lnTo>
                      <a:pt x="1200" y="1201"/>
                    </a:lnTo>
                    <a:lnTo>
                      <a:pt x="1189" y="1226"/>
                    </a:lnTo>
                    <a:lnTo>
                      <a:pt x="1176" y="1250"/>
                    </a:lnTo>
                    <a:lnTo>
                      <a:pt x="1162" y="1274"/>
                    </a:lnTo>
                    <a:lnTo>
                      <a:pt x="1148" y="1296"/>
                    </a:lnTo>
                    <a:lnTo>
                      <a:pt x="1133" y="1317"/>
                    </a:lnTo>
                    <a:lnTo>
                      <a:pt x="1117" y="1337"/>
                    </a:lnTo>
                    <a:lnTo>
                      <a:pt x="1101" y="1355"/>
                    </a:lnTo>
                    <a:lnTo>
                      <a:pt x="1084" y="1372"/>
                    </a:lnTo>
                    <a:lnTo>
                      <a:pt x="1065" y="1387"/>
                    </a:lnTo>
                    <a:lnTo>
                      <a:pt x="1048" y="1400"/>
                    </a:lnTo>
                    <a:lnTo>
                      <a:pt x="1028" y="1410"/>
                    </a:lnTo>
                    <a:lnTo>
                      <a:pt x="1008" y="1419"/>
                    </a:lnTo>
                    <a:lnTo>
                      <a:pt x="987" y="1426"/>
                    </a:lnTo>
                    <a:lnTo>
                      <a:pt x="967" y="1429"/>
                    </a:lnTo>
                    <a:lnTo>
                      <a:pt x="953" y="1427"/>
                    </a:lnTo>
                    <a:lnTo>
                      <a:pt x="942" y="1420"/>
                    </a:lnTo>
                    <a:lnTo>
                      <a:pt x="935" y="1410"/>
                    </a:lnTo>
                    <a:lnTo>
                      <a:pt x="933" y="1396"/>
                    </a:lnTo>
                    <a:lnTo>
                      <a:pt x="933" y="1377"/>
                    </a:lnTo>
                    <a:lnTo>
                      <a:pt x="936" y="1356"/>
                    </a:lnTo>
                    <a:lnTo>
                      <a:pt x="943" y="1331"/>
                    </a:lnTo>
                    <a:lnTo>
                      <a:pt x="952" y="1304"/>
                    </a:lnTo>
                    <a:lnTo>
                      <a:pt x="963" y="1274"/>
                    </a:lnTo>
                    <a:lnTo>
                      <a:pt x="977" y="1242"/>
                    </a:lnTo>
                    <a:lnTo>
                      <a:pt x="993" y="1208"/>
                    </a:lnTo>
                    <a:lnTo>
                      <a:pt x="1028" y="1137"/>
                    </a:lnTo>
                    <a:lnTo>
                      <a:pt x="1068" y="1063"/>
                    </a:lnTo>
                    <a:lnTo>
                      <a:pt x="1109" y="987"/>
                    </a:lnTo>
                    <a:lnTo>
                      <a:pt x="1151" y="912"/>
                    </a:lnTo>
                    <a:lnTo>
                      <a:pt x="1191" y="841"/>
                    </a:lnTo>
                    <a:lnTo>
                      <a:pt x="1226" y="777"/>
                    </a:lnTo>
                    <a:lnTo>
                      <a:pt x="1255" y="722"/>
                    </a:lnTo>
                    <a:lnTo>
                      <a:pt x="1278" y="678"/>
                    </a:lnTo>
                    <a:lnTo>
                      <a:pt x="1285" y="660"/>
                    </a:lnTo>
                    <a:lnTo>
                      <a:pt x="1288" y="647"/>
                    </a:lnTo>
                    <a:lnTo>
                      <a:pt x="1290" y="638"/>
                    </a:lnTo>
                    <a:lnTo>
                      <a:pt x="1287" y="633"/>
                    </a:lnTo>
                    <a:lnTo>
                      <a:pt x="1282" y="631"/>
                    </a:lnTo>
                    <a:lnTo>
                      <a:pt x="1279" y="630"/>
                    </a:lnTo>
                    <a:lnTo>
                      <a:pt x="1274" y="629"/>
                    </a:lnTo>
                    <a:lnTo>
                      <a:pt x="1270" y="629"/>
                    </a:lnTo>
                    <a:lnTo>
                      <a:pt x="1260" y="631"/>
                    </a:lnTo>
                    <a:lnTo>
                      <a:pt x="1250" y="635"/>
                    </a:lnTo>
                    <a:lnTo>
                      <a:pt x="1229" y="645"/>
                    </a:lnTo>
                    <a:lnTo>
                      <a:pt x="1207" y="658"/>
                    </a:lnTo>
                    <a:lnTo>
                      <a:pt x="1198" y="665"/>
                    </a:lnTo>
                    <a:lnTo>
                      <a:pt x="1189" y="670"/>
                    </a:lnTo>
                    <a:lnTo>
                      <a:pt x="1179" y="673"/>
                    </a:lnTo>
                    <a:lnTo>
                      <a:pt x="1170" y="675"/>
                    </a:lnTo>
                    <a:lnTo>
                      <a:pt x="1166" y="675"/>
                    </a:lnTo>
                    <a:lnTo>
                      <a:pt x="1163" y="674"/>
                    </a:lnTo>
                    <a:lnTo>
                      <a:pt x="1159" y="673"/>
                    </a:lnTo>
                    <a:lnTo>
                      <a:pt x="1156" y="672"/>
                    </a:lnTo>
                    <a:lnTo>
                      <a:pt x="1152" y="668"/>
                    </a:lnTo>
                    <a:lnTo>
                      <a:pt x="1150" y="665"/>
                    </a:lnTo>
                    <a:lnTo>
                      <a:pt x="1148" y="660"/>
                    </a:lnTo>
                    <a:lnTo>
                      <a:pt x="1145" y="654"/>
                    </a:lnTo>
                    <a:lnTo>
                      <a:pt x="1141" y="643"/>
                    </a:lnTo>
                    <a:lnTo>
                      <a:pt x="1135" y="632"/>
                    </a:lnTo>
                    <a:lnTo>
                      <a:pt x="1129" y="622"/>
                    </a:lnTo>
                    <a:lnTo>
                      <a:pt x="1122" y="612"/>
                    </a:lnTo>
                    <a:lnTo>
                      <a:pt x="1115" y="604"/>
                    </a:lnTo>
                    <a:lnTo>
                      <a:pt x="1107" y="597"/>
                    </a:lnTo>
                    <a:lnTo>
                      <a:pt x="1098" y="591"/>
                    </a:lnTo>
                    <a:lnTo>
                      <a:pt x="1090" y="587"/>
                    </a:lnTo>
                    <a:lnTo>
                      <a:pt x="1082" y="582"/>
                    </a:lnTo>
                    <a:lnTo>
                      <a:pt x="1072" y="580"/>
                    </a:lnTo>
                    <a:lnTo>
                      <a:pt x="1064" y="579"/>
                    </a:lnTo>
                    <a:lnTo>
                      <a:pt x="1057" y="580"/>
                    </a:lnTo>
                    <a:lnTo>
                      <a:pt x="1049" y="581"/>
                    </a:lnTo>
                    <a:lnTo>
                      <a:pt x="1042" y="584"/>
                    </a:lnTo>
                    <a:lnTo>
                      <a:pt x="1036" y="589"/>
                    </a:lnTo>
                    <a:lnTo>
                      <a:pt x="1030" y="595"/>
                    </a:lnTo>
                    <a:lnTo>
                      <a:pt x="1021" y="608"/>
                    </a:lnTo>
                    <a:lnTo>
                      <a:pt x="1011" y="618"/>
                    </a:lnTo>
                    <a:lnTo>
                      <a:pt x="1007" y="623"/>
                    </a:lnTo>
                    <a:lnTo>
                      <a:pt x="1002" y="625"/>
                    </a:lnTo>
                    <a:lnTo>
                      <a:pt x="996" y="628"/>
                    </a:lnTo>
                    <a:lnTo>
                      <a:pt x="990" y="628"/>
                    </a:lnTo>
                    <a:lnTo>
                      <a:pt x="985" y="628"/>
                    </a:lnTo>
                    <a:lnTo>
                      <a:pt x="977" y="625"/>
                    </a:lnTo>
                    <a:lnTo>
                      <a:pt x="969" y="622"/>
                    </a:lnTo>
                    <a:lnTo>
                      <a:pt x="960" y="617"/>
                    </a:lnTo>
                    <a:lnTo>
                      <a:pt x="949" y="610"/>
                    </a:lnTo>
                    <a:lnTo>
                      <a:pt x="938" y="602"/>
                    </a:lnTo>
                    <a:lnTo>
                      <a:pt x="925" y="591"/>
                    </a:lnTo>
                    <a:lnTo>
                      <a:pt x="911" y="579"/>
                    </a:lnTo>
                    <a:lnTo>
                      <a:pt x="902" y="573"/>
                    </a:lnTo>
                    <a:lnTo>
                      <a:pt x="895" y="567"/>
                    </a:lnTo>
                    <a:lnTo>
                      <a:pt x="887" y="563"/>
                    </a:lnTo>
                    <a:lnTo>
                      <a:pt x="880" y="560"/>
                    </a:lnTo>
                    <a:lnTo>
                      <a:pt x="873" y="558"/>
                    </a:lnTo>
                    <a:lnTo>
                      <a:pt x="866" y="555"/>
                    </a:lnTo>
                    <a:lnTo>
                      <a:pt x="859" y="554"/>
                    </a:lnTo>
                    <a:lnTo>
                      <a:pt x="852" y="554"/>
                    </a:lnTo>
                    <a:lnTo>
                      <a:pt x="845" y="554"/>
                    </a:lnTo>
                    <a:lnTo>
                      <a:pt x="839" y="555"/>
                    </a:lnTo>
                    <a:lnTo>
                      <a:pt x="832" y="558"/>
                    </a:lnTo>
                    <a:lnTo>
                      <a:pt x="825" y="560"/>
                    </a:lnTo>
                    <a:lnTo>
                      <a:pt x="812" y="567"/>
                    </a:lnTo>
                    <a:lnTo>
                      <a:pt x="799" y="576"/>
                    </a:lnTo>
                    <a:lnTo>
                      <a:pt x="786" y="587"/>
                    </a:lnTo>
                    <a:lnTo>
                      <a:pt x="773" y="601"/>
                    </a:lnTo>
                    <a:lnTo>
                      <a:pt x="759" y="615"/>
                    </a:lnTo>
                    <a:lnTo>
                      <a:pt x="746" y="631"/>
                    </a:lnTo>
                    <a:lnTo>
                      <a:pt x="719" y="666"/>
                    </a:lnTo>
                    <a:lnTo>
                      <a:pt x="691" y="703"/>
                    </a:lnTo>
                    <a:lnTo>
                      <a:pt x="685" y="713"/>
                    </a:lnTo>
                    <a:lnTo>
                      <a:pt x="678" y="720"/>
                    </a:lnTo>
                    <a:lnTo>
                      <a:pt x="672" y="724"/>
                    </a:lnTo>
                    <a:lnTo>
                      <a:pt x="668" y="729"/>
                    </a:lnTo>
                    <a:lnTo>
                      <a:pt x="663" y="731"/>
                    </a:lnTo>
                    <a:lnTo>
                      <a:pt x="660" y="731"/>
                    </a:lnTo>
                    <a:lnTo>
                      <a:pt x="656" y="731"/>
                    </a:lnTo>
                    <a:lnTo>
                      <a:pt x="654" y="730"/>
                    </a:lnTo>
                    <a:lnTo>
                      <a:pt x="651" y="727"/>
                    </a:lnTo>
                    <a:lnTo>
                      <a:pt x="649" y="723"/>
                    </a:lnTo>
                    <a:lnTo>
                      <a:pt x="647" y="719"/>
                    </a:lnTo>
                    <a:lnTo>
                      <a:pt x="645" y="713"/>
                    </a:lnTo>
                    <a:lnTo>
                      <a:pt x="644" y="699"/>
                    </a:lnTo>
                    <a:lnTo>
                      <a:pt x="644" y="682"/>
                    </a:lnTo>
                    <a:lnTo>
                      <a:pt x="645" y="646"/>
                    </a:lnTo>
                    <a:lnTo>
                      <a:pt x="649" y="608"/>
                    </a:lnTo>
                    <a:lnTo>
                      <a:pt x="651" y="575"/>
                    </a:lnTo>
                    <a:lnTo>
                      <a:pt x="654" y="552"/>
                    </a:lnTo>
                    <a:lnTo>
                      <a:pt x="653" y="545"/>
                    </a:lnTo>
                    <a:lnTo>
                      <a:pt x="650" y="539"/>
                    </a:lnTo>
                    <a:lnTo>
                      <a:pt x="645" y="535"/>
                    </a:lnTo>
                    <a:lnTo>
                      <a:pt x="640" y="533"/>
                    </a:lnTo>
                    <a:lnTo>
                      <a:pt x="633" y="532"/>
                    </a:lnTo>
                    <a:lnTo>
                      <a:pt x="623" y="533"/>
                    </a:lnTo>
                    <a:lnTo>
                      <a:pt x="614" y="535"/>
                    </a:lnTo>
                    <a:lnTo>
                      <a:pt x="603" y="539"/>
                    </a:lnTo>
                    <a:lnTo>
                      <a:pt x="593" y="544"/>
                    </a:lnTo>
                    <a:lnTo>
                      <a:pt x="580" y="551"/>
                    </a:lnTo>
                    <a:lnTo>
                      <a:pt x="567" y="558"/>
                    </a:lnTo>
                    <a:lnTo>
                      <a:pt x="554" y="566"/>
                    </a:lnTo>
                    <a:lnTo>
                      <a:pt x="541" y="576"/>
                    </a:lnTo>
                    <a:lnTo>
                      <a:pt x="527" y="587"/>
                    </a:lnTo>
                    <a:lnTo>
                      <a:pt x="514" y="598"/>
                    </a:lnTo>
                    <a:lnTo>
                      <a:pt x="500" y="611"/>
                    </a:lnTo>
                    <a:lnTo>
                      <a:pt x="488" y="623"/>
                    </a:lnTo>
                    <a:lnTo>
                      <a:pt x="480" y="629"/>
                    </a:lnTo>
                    <a:lnTo>
                      <a:pt x="477" y="631"/>
                    </a:lnTo>
                    <a:lnTo>
                      <a:pt x="473" y="632"/>
                    </a:lnTo>
                    <a:lnTo>
                      <a:pt x="471" y="632"/>
                    </a:lnTo>
                    <a:lnTo>
                      <a:pt x="468" y="631"/>
                    </a:lnTo>
                    <a:lnTo>
                      <a:pt x="467" y="629"/>
                    </a:lnTo>
                    <a:lnTo>
                      <a:pt x="466" y="626"/>
                    </a:lnTo>
                    <a:lnTo>
                      <a:pt x="466" y="624"/>
                    </a:lnTo>
                    <a:lnTo>
                      <a:pt x="466" y="621"/>
                    </a:lnTo>
                    <a:lnTo>
                      <a:pt x="466" y="611"/>
                    </a:lnTo>
                    <a:lnTo>
                      <a:pt x="468" y="600"/>
                    </a:lnTo>
                    <a:lnTo>
                      <a:pt x="474" y="573"/>
                    </a:lnTo>
                    <a:lnTo>
                      <a:pt x="481" y="544"/>
                    </a:lnTo>
                    <a:lnTo>
                      <a:pt x="485" y="529"/>
                    </a:lnTo>
                    <a:lnTo>
                      <a:pt x="487" y="513"/>
                    </a:lnTo>
                    <a:lnTo>
                      <a:pt x="488" y="499"/>
                    </a:lnTo>
                    <a:lnTo>
                      <a:pt x="489" y="487"/>
                    </a:lnTo>
                    <a:lnTo>
                      <a:pt x="489" y="476"/>
                    </a:lnTo>
                    <a:lnTo>
                      <a:pt x="487" y="468"/>
                    </a:lnTo>
                    <a:lnTo>
                      <a:pt x="486" y="466"/>
                    </a:lnTo>
                    <a:lnTo>
                      <a:pt x="485" y="463"/>
                    </a:lnTo>
                    <a:lnTo>
                      <a:pt x="482" y="461"/>
                    </a:lnTo>
                    <a:lnTo>
                      <a:pt x="480" y="461"/>
                    </a:lnTo>
                    <a:lnTo>
                      <a:pt x="475" y="461"/>
                    </a:lnTo>
                    <a:lnTo>
                      <a:pt x="468" y="462"/>
                    </a:lnTo>
                    <a:lnTo>
                      <a:pt x="460" y="467"/>
                    </a:lnTo>
                    <a:lnTo>
                      <a:pt x="450" y="473"/>
                    </a:lnTo>
                    <a:lnTo>
                      <a:pt x="425" y="491"/>
                    </a:lnTo>
                    <a:lnTo>
                      <a:pt x="393" y="515"/>
                    </a:lnTo>
                    <a:lnTo>
                      <a:pt x="352" y="542"/>
                    </a:lnTo>
                    <a:lnTo>
                      <a:pt x="304" y="574"/>
                    </a:lnTo>
                    <a:lnTo>
                      <a:pt x="281" y="587"/>
                    </a:lnTo>
                    <a:lnTo>
                      <a:pt x="265" y="593"/>
                    </a:lnTo>
                    <a:lnTo>
                      <a:pt x="260" y="595"/>
                    </a:lnTo>
                    <a:lnTo>
                      <a:pt x="256" y="595"/>
                    </a:lnTo>
                    <a:lnTo>
                      <a:pt x="254" y="593"/>
                    </a:lnTo>
                    <a:lnTo>
                      <a:pt x="252" y="590"/>
                    </a:lnTo>
                    <a:lnTo>
                      <a:pt x="251" y="587"/>
                    </a:lnTo>
                    <a:lnTo>
                      <a:pt x="252" y="582"/>
                    </a:lnTo>
                    <a:lnTo>
                      <a:pt x="254" y="577"/>
                    </a:lnTo>
                    <a:lnTo>
                      <a:pt x="256" y="570"/>
                    </a:lnTo>
                    <a:lnTo>
                      <a:pt x="262" y="556"/>
                    </a:lnTo>
                    <a:lnTo>
                      <a:pt x="270" y="539"/>
                    </a:lnTo>
                    <a:lnTo>
                      <a:pt x="279" y="522"/>
                    </a:lnTo>
                    <a:lnTo>
                      <a:pt x="288" y="502"/>
                    </a:lnTo>
                    <a:lnTo>
                      <a:pt x="295" y="482"/>
                    </a:lnTo>
                    <a:lnTo>
                      <a:pt x="299" y="462"/>
                    </a:lnTo>
                    <a:lnTo>
                      <a:pt x="302" y="453"/>
                    </a:lnTo>
                    <a:lnTo>
                      <a:pt x="302" y="443"/>
                    </a:lnTo>
                    <a:lnTo>
                      <a:pt x="302" y="435"/>
                    </a:lnTo>
                    <a:lnTo>
                      <a:pt x="301" y="426"/>
                    </a:lnTo>
                    <a:lnTo>
                      <a:pt x="298" y="419"/>
                    </a:lnTo>
                    <a:lnTo>
                      <a:pt x="294" y="412"/>
                    </a:lnTo>
                    <a:lnTo>
                      <a:pt x="289" y="405"/>
                    </a:lnTo>
                    <a:lnTo>
                      <a:pt x="282" y="399"/>
                    </a:lnTo>
                    <a:lnTo>
                      <a:pt x="275" y="396"/>
                    </a:lnTo>
                    <a:lnTo>
                      <a:pt x="267" y="394"/>
                    </a:lnTo>
                    <a:lnTo>
                      <a:pt x="258" y="396"/>
                    </a:lnTo>
                    <a:lnTo>
                      <a:pt x="251" y="399"/>
                    </a:lnTo>
                    <a:lnTo>
                      <a:pt x="243" y="405"/>
                    </a:lnTo>
                    <a:lnTo>
                      <a:pt x="235" y="412"/>
                    </a:lnTo>
                    <a:lnTo>
                      <a:pt x="228" y="421"/>
                    </a:lnTo>
                    <a:lnTo>
                      <a:pt x="220" y="432"/>
                    </a:lnTo>
                    <a:lnTo>
                      <a:pt x="203" y="459"/>
                    </a:lnTo>
                    <a:lnTo>
                      <a:pt x="187" y="489"/>
                    </a:lnTo>
                    <a:lnTo>
                      <a:pt x="170" y="524"/>
                    </a:lnTo>
                    <a:lnTo>
                      <a:pt x="153" y="561"/>
                    </a:lnTo>
                    <a:lnTo>
                      <a:pt x="135" y="600"/>
                    </a:lnTo>
                    <a:lnTo>
                      <a:pt x="118" y="638"/>
                    </a:lnTo>
                    <a:lnTo>
                      <a:pt x="99" y="677"/>
                    </a:lnTo>
                    <a:lnTo>
                      <a:pt x="80" y="713"/>
                    </a:lnTo>
                    <a:lnTo>
                      <a:pt x="71" y="729"/>
                    </a:lnTo>
                    <a:lnTo>
                      <a:pt x="61" y="745"/>
                    </a:lnTo>
                    <a:lnTo>
                      <a:pt x="52" y="759"/>
                    </a:lnTo>
                    <a:lnTo>
                      <a:pt x="41" y="773"/>
                    </a:lnTo>
                    <a:lnTo>
                      <a:pt x="31" y="785"/>
                    </a:lnTo>
                    <a:lnTo>
                      <a:pt x="21" y="796"/>
                    </a:lnTo>
                    <a:lnTo>
                      <a:pt x="11" y="804"/>
                    </a:lnTo>
                    <a:lnTo>
                      <a:pt x="0" y="811"/>
                    </a:lnTo>
                    <a:lnTo>
                      <a:pt x="8" y="761"/>
                    </a:lnTo>
                    <a:lnTo>
                      <a:pt x="16" y="716"/>
                    </a:lnTo>
                    <a:lnTo>
                      <a:pt x="24" y="678"/>
                    </a:lnTo>
                    <a:lnTo>
                      <a:pt x="31" y="646"/>
                    </a:lnTo>
                    <a:lnTo>
                      <a:pt x="40" y="612"/>
                    </a:lnTo>
                    <a:lnTo>
                      <a:pt x="51" y="580"/>
                    </a:lnTo>
                    <a:lnTo>
                      <a:pt x="64" y="549"/>
                    </a:lnTo>
                    <a:lnTo>
                      <a:pt x="78" y="520"/>
                    </a:lnTo>
                    <a:lnTo>
                      <a:pt x="93" y="492"/>
                    </a:lnTo>
                    <a:lnTo>
                      <a:pt x="109" y="467"/>
                    </a:lnTo>
                    <a:lnTo>
                      <a:pt x="126" y="442"/>
                    </a:lnTo>
                    <a:lnTo>
                      <a:pt x="142" y="419"/>
                    </a:lnTo>
                    <a:lnTo>
                      <a:pt x="160" y="398"/>
                    </a:lnTo>
                    <a:lnTo>
                      <a:pt x="177" y="378"/>
                    </a:lnTo>
                    <a:lnTo>
                      <a:pt x="194" y="361"/>
                    </a:lnTo>
                    <a:lnTo>
                      <a:pt x="211" y="344"/>
                    </a:lnTo>
                    <a:lnTo>
                      <a:pt x="242" y="316"/>
                    </a:lnTo>
                    <a:lnTo>
                      <a:pt x="268" y="295"/>
                    </a:lnTo>
                    <a:lnTo>
                      <a:pt x="282" y="305"/>
                    </a:lnTo>
                    <a:lnTo>
                      <a:pt x="297" y="314"/>
                    </a:lnTo>
                    <a:lnTo>
                      <a:pt x="315" y="323"/>
                    </a:lnTo>
                    <a:lnTo>
                      <a:pt x="333" y="334"/>
                    </a:lnTo>
                    <a:lnTo>
                      <a:pt x="353" y="343"/>
                    </a:lnTo>
                    <a:lnTo>
                      <a:pt x="374" y="354"/>
                    </a:lnTo>
                    <a:lnTo>
                      <a:pt x="398" y="363"/>
                    </a:lnTo>
                    <a:lnTo>
                      <a:pt x="424" y="372"/>
                    </a:lnTo>
                    <a:lnTo>
                      <a:pt x="450" y="382"/>
                    </a:lnTo>
                    <a:lnTo>
                      <a:pt x="478" y="391"/>
                    </a:lnTo>
                    <a:lnTo>
                      <a:pt x="508" y="399"/>
                    </a:lnTo>
                    <a:lnTo>
                      <a:pt x="540" y="407"/>
                    </a:lnTo>
                    <a:lnTo>
                      <a:pt x="573" y="415"/>
                    </a:lnTo>
                    <a:lnTo>
                      <a:pt x="608" y="422"/>
                    </a:lnTo>
                    <a:lnTo>
                      <a:pt x="645" y="428"/>
                    </a:lnTo>
                    <a:lnTo>
                      <a:pt x="684" y="434"/>
                    </a:lnTo>
                    <a:lnTo>
                      <a:pt x="759" y="442"/>
                    </a:lnTo>
                    <a:lnTo>
                      <a:pt x="834" y="449"/>
                    </a:lnTo>
                    <a:lnTo>
                      <a:pt x="912" y="454"/>
                    </a:lnTo>
                    <a:lnTo>
                      <a:pt x="990" y="457"/>
                    </a:lnTo>
                    <a:lnTo>
                      <a:pt x="1068" y="459"/>
                    </a:lnTo>
                    <a:lnTo>
                      <a:pt x="1146" y="459"/>
                    </a:lnTo>
                    <a:lnTo>
                      <a:pt x="1224" y="457"/>
                    </a:lnTo>
                    <a:lnTo>
                      <a:pt x="1300" y="455"/>
                    </a:lnTo>
                    <a:lnTo>
                      <a:pt x="1375" y="452"/>
                    </a:lnTo>
                    <a:lnTo>
                      <a:pt x="1449" y="447"/>
                    </a:lnTo>
                    <a:lnTo>
                      <a:pt x="1521" y="441"/>
                    </a:lnTo>
                    <a:lnTo>
                      <a:pt x="1590" y="434"/>
                    </a:lnTo>
                    <a:lnTo>
                      <a:pt x="1656" y="426"/>
                    </a:lnTo>
                    <a:lnTo>
                      <a:pt x="1718" y="418"/>
                    </a:lnTo>
                    <a:lnTo>
                      <a:pt x="1776" y="410"/>
                    </a:lnTo>
                    <a:lnTo>
                      <a:pt x="1831" y="400"/>
                    </a:lnTo>
                    <a:lnTo>
                      <a:pt x="1855" y="396"/>
                    </a:lnTo>
                    <a:lnTo>
                      <a:pt x="1881" y="390"/>
                    </a:lnTo>
                    <a:lnTo>
                      <a:pt x="1909" y="382"/>
                    </a:lnTo>
                    <a:lnTo>
                      <a:pt x="1941" y="373"/>
                    </a:lnTo>
                    <a:lnTo>
                      <a:pt x="2009" y="355"/>
                    </a:lnTo>
                    <a:lnTo>
                      <a:pt x="2085" y="331"/>
                    </a:lnTo>
                    <a:lnTo>
                      <a:pt x="2166" y="305"/>
                    </a:lnTo>
                    <a:lnTo>
                      <a:pt x="2251" y="277"/>
                    </a:lnTo>
                    <a:lnTo>
                      <a:pt x="2339" y="246"/>
                    </a:lnTo>
                    <a:lnTo>
                      <a:pt x="2429" y="215"/>
                    </a:lnTo>
                    <a:lnTo>
                      <a:pt x="2518" y="183"/>
                    </a:lnTo>
                    <a:lnTo>
                      <a:pt x="2606" y="152"/>
                    </a:lnTo>
                    <a:lnTo>
                      <a:pt x="2689" y="122"/>
                    </a:lnTo>
                    <a:lnTo>
                      <a:pt x="2769" y="91"/>
                    </a:lnTo>
                    <a:lnTo>
                      <a:pt x="2843" y="64"/>
                    </a:lnTo>
                    <a:lnTo>
                      <a:pt x="2908" y="40"/>
                    </a:lnTo>
                    <a:lnTo>
                      <a:pt x="2966" y="18"/>
                    </a:lnTo>
                    <a:lnTo>
                      <a:pt x="3013" y="0"/>
                    </a:lnTo>
                    <a:close/>
                  </a:path>
                </a:pathLst>
              </a:custGeom>
              <a:solidFill>
                <a:srgbClr val="969696"/>
              </a:solidFill>
              <a:ln w="9525">
                <a:noFill/>
                <a:round/>
                <a:headEnd/>
                <a:tailEnd/>
              </a:ln>
            </p:spPr>
            <p:txBody>
              <a:bodyPr/>
              <a:lstStyle/>
              <a:p>
                <a:endParaRPr lang="fr-FR"/>
              </a:p>
            </p:txBody>
          </p:sp>
          <p:sp>
            <p:nvSpPr>
              <p:cNvPr id="9363" name="Freeform 603"/>
              <p:cNvSpPr>
                <a:spLocks noChangeAspect="1"/>
              </p:cNvSpPr>
              <p:nvPr/>
            </p:nvSpPr>
            <p:spPr bwMode="auto">
              <a:xfrm>
                <a:off x="5556" y="4547"/>
                <a:ext cx="811" cy="207"/>
              </a:xfrm>
              <a:custGeom>
                <a:avLst/>
                <a:gdLst>
                  <a:gd name="T0" fmla="*/ 193 w 3244"/>
                  <a:gd name="T1" fmla="*/ 150 h 828"/>
                  <a:gd name="T2" fmla="*/ 215 w 3244"/>
                  <a:gd name="T3" fmla="*/ 139 h 828"/>
                  <a:gd name="T4" fmla="*/ 234 w 3244"/>
                  <a:gd name="T5" fmla="*/ 151 h 828"/>
                  <a:gd name="T6" fmla="*/ 252 w 3244"/>
                  <a:gd name="T7" fmla="*/ 156 h 828"/>
                  <a:gd name="T8" fmla="*/ 268 w 3244"/>
                  <a:gd name="T9" fmla="*/ 145 h 828"/>
                  <a:gd name="T10" fmla="*/ 285 w 3244"/>
                  <a:gd name="T11" fmla="*/ 161 h 828"/>
                  <a:gd name="T12" fmla="*/ 293 w 3244"/>
                  <a:gd name="T13" fmla="*/ 169 h 828"/>
                  <a:gd name="T14" fmla="*/ 319 w 3244"/>
                  <a:gd name="T15" fmla="*/ 157 h 828"/>
                  <a:gd name="T16" fmla="*/ 318 w 3244"/>
                  <a:gd name="T17" fmla="*/ 173 h 828"/>
                  <a:gd name="T18" fmla="*/ 333 w 3244"/>
                  <a:gd name="T19" fmla="*/ 201 h 828"/>
                  <a:gd name="T20" fmla="*/ 347 w 3244"/>
                  <a:gd name="T21" fmla="*/ 167 h 828"/>
                  <a:gd name="T22" fmla="*/ 367 w 3244"/>
                  <a:gd name="T23" fmla="*/ 156 h 828"/>
                  <a:gd name="T24" fmla="*/ 385 w 3244"/>
                  <a:gd name="T25" fmla="*/ 160 h 828"/>
                  <a:gd name="T26" fmla="*/ 392 w 3244"/>
                  <a:gd name="T27" fmla="*/ 175 h 828"/>
                  <a:gd name="T28" fmla="*/ 401 w 3244"/>
                  <a:gd name="T29" fmla="*/ 191 h 828"/>
                  <a:gd name="T30" fmla="*/ 428 w 3244"/>
                  <a:gd name="T31" fmla="*/ 197 h 828"/>
                  <a:gd name="T32" fmla="*/ 440 w 3244"/>
                  <a:gd name="T33" fmla="*/ 186 h 828"/>
                  <a:gd name="T34" fmla="*/ 454 w 3244"/>
                  <a:gd name="T35" fmla="*/ 150 h 828"/>
                  <a:gd name="T36" fmla="*/ 469 w 3244"/>
                  <a:gd name="T37" fmla="*/ 154 h 828"/>
                  <a:gd name="T38" fmla="*/ 495 w 3244"/>
                  <a:gd name="T39" fmla="*/ 169 h 828"/>
                  <a:gd name="T40" fmla="*/ 509 w 3244"/>
                  <a:gd name="T41" fmla="*/ 152 h 828"/>
                  <a:gd name="T42" fmla="*/ 530 w 3244"/>
                  <a:gd name="T43" fmla="*/ 131 h 828"/>
                  <a:gd name="T44" fmla="*/ 541 w 3244"/>
                  <a:gd name="T45" fmla="*/ 135 h 828"/>
                  <a:gd name="T46" fmla="*/ 558 w 3244"/>
                  <a:gd name="T47" fmla="*/ 149 h 828"/>
                  <a:gd name="T48" fmla="*/ 569 w 3244"/>
                  <a:gd name="T49" fmla="*/ 152 h 828"/>
                  <a:gd name="T50" fmla="*/ 591 w 3244"/>
                  <a:gd name="T51" fmla="*/ 143 h 828"/>
                  <a:gd name="T52" fmla="*/ 625 w 3244"/>
                  <a:gd name="T53" fmla="*/ 155 h 828"/>
                  <a:gd name="T54" fmla="*/ 640 w 3244"/>
                  <a:gd name="T55" fmla="*/ 134 h 828"/>
                  <a:gd name="T56" fmla="*/ 641 w 3244"/>
                  <a:gd name="T57" fmla="*/ 107 h 828"/>
                  <a:gd name="T58" fmla="*/ 664 w 3244"/>
                  <a:gd name="T59" fmla="*/ 137 h 828"/>
                  <a:gd name="T60" fmla="*/ 686 w 3244"/>
                  <a:gd name="T61" fmla="*/ 145 h 828"/>
                  <a:gd name="T62" fmla="*/ 678 w 3244"/>
                  <a:gd name="T63" fmla="*/ 94 h 828"/>
                  <a:gd name="T64" fmla="*/ 686 w 3244"/>
                  <a:gd name="T65" fmla="*/ 89 h 828"/>
                  <a:gd name="T66" fmla="*/ 730 w 3244"/>
                  <a:gd name="T67" fmla="*/ 124 h 828"/>
                  <a:gd name="T68" fmla="*/ 729 w 3244"/>
                  <a:gd name="T69" fmla="*/ 100 h 828"/>
                  <a:gd name="T70" fmla="*/ 725 w 3244"/>
                  <a:gd name="T71" fmla="*/ 82 h 828"/>
                  <a:gd name="T72" fmla="*/ 752 w 3244"/>
                  <a:gd name="T73" fmla="*/ 89 h 828"/>
                  <a:gd name="T74" fmla="*/ 772 w 3244"/>
                  <a:gd name="T75" fmla="*/ 118 h 828"/>
                  <a:gd name="T76" fmla="*/ 798 w 3244"/>
                  <a:gd name="T77" fmla="*/ 162 h 828"/>
                  <a:gd name="T78" fmla="*/ 810 w 3244"/>
                  <a:gd name="T79" fmla="*/ 162 h 828"/>
                  <a:gd name="T80" fmla="*/ 771 w 3244"/>
                  <a:gd name="T81" fmla="*/ 91 h 828"/>
                  <a:gd name="T82" fmla="*/ 756 w 3244"/>
                  <a:gd name="T83" fmla="*/ 62 h 828"/>
                  <a:gd name="T84" fmla="*/ 758 w 3244"/>
                  <a:gd name="T85" fmla="*/ 43 h 828"/>
                  <a:gd name="T86" fmla="*/ 742 w 3244"/>
                  <a:gd name="T87" fmla="*/ 5 h 828"/>
                  <a:gd name="T88" fmla="*/ 563 w 3244"/>
                  <a:gd name="T89" fmla="*/ 69 h 828"/>
                  <a:gd name="T90" fmla="*/ 444 w 3244"/>
                  <a:gd name="T91" fmla="*/ 103 h 828"/>
                  <a:gd name="T92" fmla="*/ 287 w 3244"/>
                  <a:gd name="T93" fmla="*/ 115 h 828"/>
                  <a:gd name="T94" fmla="*/ 143 w 3244"/>
                  <a:gd name="T95" fmla="*/ 104 h 828"/>
                  <a:gd name="T96" fmla="*/ 83 w 3244"/>
                  <a:gd name="T97" fmla="*/ 84 h 828"/>
                  <a:gd name="T98" fmla="*/ 40 w 3244"/>
                  <a:gd name="T99" fmla="*/ 100 h 828"/>
                  <a:gd name="T100" fmla="*/ 8 w 3244"/>
                  <a:gd name="T101" fmla="*/ 162 h 828"/>
                  <a:gd name="T102" fmla="*/ 13 w 3244"/>
                  <a:gd name="T103" fmla="*/ 190 h 828"/>
                  <a:gd name="T104" fmla="*/ 47 w 3244"/>
                  <a:gd name="T105" fmla="*/ 122 h 828"/>
                  <a:gd name="T106" fmla="*/ 69 w 3244"/>
                  <a:gd name="T107" fmla="*/ 99 h 828"/>
                  <a:gd name="T108" fmla="*/ 75 w 3244"/>
                  <a:gd name="T109" fmla="*/ 115 h 828"/>
                  <a:gd name="T110" fmla="*/ 63 w 3244"/>
                  <a:gd name="T111" fmla="*/ 147 h 828"/>
                  <a:gd name="T112" fmla="*/ 98 w 3244"/>
                  <a:gd name="T113" fmla="*/ 129 h 828"/>
                  <a:gd name="T114" fmla="*/ 121 w 3244"/>
                  <a:gd name="T115" fmla="*/ 116 h 828"/>
                  <a:gd name="T116" fmla="*/ 117 w 3244"/>
                  <a:gd name="T117" fmla="*/ 150 h 828"/>
                  <a:gd name="T118" fmla="*/ 119 w 3244"/>
                  <a:gd name="T119" fmla="*/ 158 h 828"/>
                  <a:gd name="T120" fmla="*/ 145 w 3244"/>
                  <a:gd name="T121" fmla="*/ 138 h 828"/>
                  <a:gd name="T122" fmla="*/ 163 w 3244"/>
                  <a:gd name="T123" fmla="*/ 136 h 828"/>
                  <a:gd name="T124" fmla="*/ 162 w 3244"/>
                  <a:gd name="T125" fmla="*/ 181 h 8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4"/>
                  <a:gd name="T190" fmla="*/ 0 h 828"/>
                  <a:gd name="T191" fmla="*/ 3244 w 3244"/>
                  <a:gd name="T192" fmla="*/ 828 h 8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4" h="828">
                    <a:moveTo>
                      <a:pt x="649" y="722"/>
                    </a:moveTo>
                    <a:lnTo>
                      <a:pt x="664" y="720"/>
                    </a:lnTo>
                    <a:lnTo>
                      <a:pt x="681" y="717"/>
                    </a:lnTo>
                    <a:lnTo>
                      <a:pt x="685" y="712"/>
                    </a:lnTo>
                    <a:lnTo>
                      <a:pt x="691" y="703"/>
                    </a:lnTo>
                    <a:lnTo>
                      <a:pt x="719" y="666"/>
                    </a:lnTo>
                    <a:lnTo>
                      <a:pt x="746" y="631"/>
                    </a:lnTo>
                    <a:lnTo>
                      <a:pt x="759" y="615"/>
                    </a:lnTo>
                    <a:lnTo>
                      <a:pt x="773" y="601"/>
                    </a:lnTo>
                    <a:lnTo>
                      <a:pt x="786" y="587"/>
                    </a:lnTo>
                    <a:lnTo>
                      <a:pt x="799" y="576"/>
                    </a:lnTo>
                    <a:lnTo>
                      <a:pt x="812" y="567"/>
                    </a:lnTo>
                    <a:lnTo>
                      <a:pt x="825" y="560"/>
                    </a:lnTo>
                    <a:lnTo>
                      <a:pt x="832" y="558"/>
                    </a:lnTo>
                    <a:lnTo>
                      <a:pt x="839" y="555"/>
                    </a:lnTo>
                    <a:lnTo>
                      <a:pt x="845" y="554"/>
                    </a:lnTo>
                    <a:lnTo>
                      <a:pt x="852" y="554"/>
                    </a:lnTo>
                    <a:lnTo>
                      <a:pt x="859" y="554"/>
                    </a:lnTo>
                    <a:lnTo>
                      <a:pt x="866" y="555"/>
                    </a:lnTo>
                    <a:lnTo>
                      <a:pt x="873" y="558"/>
                    </a:lnTo>
                    <a:lnTo>
                      <a:pt x="880" y="560"/>
                    </a:lnTo>
                    <a:lnTo>
                      <a:pt x="887" y="563"/>
                    </a:lnTo>
                    <a:lnTo>
                      <a:pt x="895" y="567"/>
                    </a:lnTo>
                    <a:lnTo>
                      <a:pt x="902" y="573"/>
                    </a:lnTo>
                    <a:lnTo>
                      <a:pt x="911" y="579"/>
                    </a:lnTo>
                    <a:lnTo>
                      <a:pt x="925" y="591"/>
                    </a:lnTo>
                    <a:lnTo>
                      <a:pt x="938" y="602"/>
                    </a:lnTo>
                    <a:lnTo>
                      <a:pt x="949" y="610"/>
                    </a:lnTo>
                    <a:lnTo>
                      <a:pt x="960" y="617"/>
                    </a:lnTo>
                    <a:lnTo>
                      <a:pt x="969" y="622"/>
                    </a:lnTo>
                    <a:lnTo>
                      <a:pt x="977" y="625"/>
                    </a:lnTo>
                    <a:lnTo>
                      <a:pt x="985" y="628"/>
                    </a:lnTo>
                    <a:lnTo>
                      <a:pt x="990" y="628"/>
                    </a:lnTo>
                    <a:lnTo>
                      <a:pt x="996" y="628"/>
                    </a:lnTo>
                    <a:lnTo>
                      <a:pt x="1002" y="625"/>
                    </a:lnTo>
                    <a:lnTo>
                      <a:pt x="1007" y="623"/>
                    </a:lnTo>
                    <a:lnTo>
                      <a:pt x="1011" y="618"/>
                    </a:lnTo>
                    <a:lnTo>
                      <a:pt x="1021" y="608"/>
                    </a:lnTo>
                    <a:lnTo>
                      <a:pt x="1030" y="595"/>
                    </a:lnTo>
                    <a:lnTo>
                      <a:pt x="1036" y="589"/>
                    </a:lnTo>
                    <a:lnTo>
                      <a:pt x="1042" y="584"/>
                    </a:lnTo>
                    <a:lnTo>
                      <a:pt x="1049" y="581"/>
                    </a:lnTo>
                    <a:lnTo>
                      <a:pt x="1057" y="580"/>
                    </a:lnTo>
                    <a:lnTo>
                      <a:pt x="1064" y="579"/>
                    </a:lnTo>
                    <a:lnTo>
                      <a:pt x="1072" y="580"/>
                    </a:lnTo>
                    <a:lnTo>
                      <a:pt x="1082" y="582"/>
                    </a:lnTo>
                    <a:lnTo>
                      <a:pt x="1090" y="587"/>
                    </a:lnTo>
                    <a:lnTo>
                      <a:pt x="1098" y="591"/>
                    </a:lnTo>
                    <a:lnTo>
                      <a:pt x="1107" y="597"/>
                    </a:lnTo>
                    <a:lnTo>
                      <a:pt x="1115" y="604"/>
                    </a:lnTo>
                    <a:lnTo>
                      <a:pt x="1122" y="612"/>
                    </a:lnTo>
                    <a:lnTo>
                      <a:pt x="1129" y="622"/>
                    </a:lnTo>
                    <a:lnTo>
                      <a:pt x="1135" y="632"/>
                    </a:lnTo>
                    <a:lnTo>
                      <a:pt x="1141" y="643"/>
                    </a:lnTo>
                    <a:lnTo>
                      <a:pt x="1145" y="654"/>
                    </a:lnTo>
                    <a:lnTo>
                      <a:pt x="1148" y="660"/>
                    </a:lnTo>
                    <a:lnTo>
                      <a:pt x="1150" y="665"/>
                    </a:lnTo>
                    <a:lnTo>
                      <a:pt x="1152" y="668"/>
                    </a:lnTo>
                    <a:lnTo>
                      <a:pt x="1156" y="672"/>
                    </a:lnTo>
                    <a:lnTo>
                      <a:pt x="1159" y="673"/>
                    </a:lnTo>
                    <a:lnTo>
                      <a:pt x="1163" y="674"/>
                    </a:lnTo>
                    <a:lnTo>
                      <a:pt x="1166" y="675"/>
                    </a:lnTo>
                    <a:lnTo>
                      <a:pt x="1170" y="675"/>
                    </a:lnTo>
                    <a:lnTo>
                      <a:pt x="1179" y="673"/>
                    </a:lnTo>
                    <a:lnTo>
                      <a:pt x="1189" y="670"/>
                    </a:lnTo>
                    <a:lnTo>
                      <a:pt x="1198" y="665"/>
                    </a:lnTo>
                    <a:lnTo>
                      <a:pt x="1207" y="658"/>
                    </a:lnTo>
                    <a:lnTo>
                      <a:pt x="1229" y="645"/>
                    </a:lnTo>
                    <a:lnTo>
                      <a:pt x="1250" y="635"/>
                    </a:lnTo>
                    <a:lnTo>
                      <a:pt x="1260" y="631"/>
                    </a:lnTo>
                    <a:lnTo>
                      <a:pt x="1270" y="629"/>
                    </a:lnTo>
                    <a:lnTo>
                      <a:pt x="1274" y="629"/>
                    </a:lnTo>
                    <a:lnTo>
                      <a:pt x="1279" y="630"/>
                    </a:lnTo>
                    <a:lnTo>
                      <a:pt x="1282" y="631"/>
                    </a:lnTo>
                    <a:lnTo>
                      <a:pt x="1287" y="633"/>
                    </a:lnTo>
                    <a:lnTo>
                      <a:pt x="1290" y="636"/>
                    </a:lnTo>
                    <a:lnTo>
                      <a:pt x="1290" y="639"/>
                    </a:lnTo>
                    <a:lnTo>
                      <a:pt x="1290" y="645"/>
                    </a:lnTo>
                    <a:lnTo>
                      <a:pt x="1287" y="652"/>
                    </a:lnTo>
                    <a:lnTo>
                      <a:pt x="1280" y="670"/>
                    </a:lnTo>
                    <a:lnTo>
                      <a:pt x="1271" y="693"/>
                    </a:lnTo>
                    <a:lnTo>
                      <a:pt x="1257" y="721"/>
                    </a:lnTo>
                    <a:lnTo>
                      <a:pt x="1239" y="752"/>
                    </a:lnTo>
                    <a:lnTo>
                      <a:pt x="1220" y="789"/>
                    </a:lnTo>
                    <a:lnTo>
                      <a:pt x="1199" y="827"/>
                    </a:lnTo>
                    <a:lnTo>
                      <a:pt x="1231" y="828"/>
                    </a:lnTo>
                    <a:lnTo>
                      <a:pt x="1263" y="828"/>
                    </a:lnTo>
                    <a:lnTo>
                      <a:pt x="1293" y="828"/>
                    </a:lnTo>
                    <a:lnTo>
                      <a:pt x="1324" y="827"/>
                    </a:lnTo>
                    <a:lnTo>
                      <a:pt x="1331" y="804"/>
                    </a:lnTo>
                    <a:lnTo>
                      <a:pt x="1336" y="780"/>
                    </a:lnTo>
                    <a:lnTo>
                      <a:pt x="1342" y="761"/>
                    </a:lnTo>
                    <a:lnTo>
                      <a:pt x="1347" y="742"/>
                    </a:lnTo>
                    <a:lnTo>
                      <a:pt x="1352" y="727"/>
                    </a:lnTo>
                    <a:lnTo>
                      <a:pt x="1358" y="714"/>
                    </a:lnTo>
                    <a:lnTo>
                      <a:pt x="1365" y="701"/>
                    </a:lnTo>
                    <a:lnTo>
                      <a:pt x="1370" y="689"/>
                    </a:lnTo>
                    <a:lnTo>
                      <a:pt x="1379" y="679"/>
                    </a:lnTo>
                    <a:lnTo>
                      <a:pt x="1386" y="668"/>
                    </a:lnTo>
                    <a:lnTo>
                      <a:pt x="1394" y="660"/>
                    </a:lnTo>
                    <a:lnTo>
                      <a:pt x="1403" y="652"/>
                    </a:lnTo>
                    <a:lnTo>
                      <a:pt x="1412" y="645"/>
                    </a:lnTo>
                    <a:lnTo>
                      <a:pt x="1421" y="639"/>
                    </a:lnTo>
                    <a:lnTo>
                      <a:pt x="1430" y="635"/>
                    </a:lnTo>
                    <a:lnTo>
                      <a:pt x="1440" y="630"/>
                    </a:lnTo>
                    <a:lnTo>
                      <a:pt x="1449" y="626"/>
                    </a:lnTo>
                    <a:lnTo>
                      <a:pt x="1458" y="624"/>
                    </a:lnTo>
                    <a:lnTo>
                      <a:pt x="1468" y="623"/>
                    </a:lnTo>
                    <a:lnTo>
                      <a:pt x="1477" y="622"/>
                    </a:lnTo>
                    <a:lnTo>
                      <a:pt x="1487" y="622"/>
                    </a:lnTo>
                    <a:lnTo>
                      <a:pt x="1495" y="622"/>
                    </a:lnTo>
                    <a:lnTo>
                      <a:pt x="1504" y="623"/>
                    </a:lnTo>
                    <a:lnTo>
                      <a:pt x="1512" y="625"/>
                    </a:lnTo>
                    <a:lnTo>
                      <a:pt x="1519" y="628"/>
                    </a:lnTo>
                    <a:lnTo>
                      <a:pt x="1528" y="631"/>
                    </a:lnTo>
                    <a:lnTo>
                      <a:pt x="1535" y="635"/>
                    </a:lnTo>
                    <a:lnTo>
                      <a:pt x="1541" y="638"/>
                    </a:lnTo>
                    <a:lnTo>
                      <a:pt x="1546" y="644"/>
                    </a:lnTo>
                    <a:lnTo>
                      <a:pt x="1552" y="650"/>
                    </a:lnTo>
                    <a:lnTo>
                      <a:pt x="1556" y="656"/>
                    </a:lnTo>
                    <a:lnTo>
                      <a:pt x="1560" y="661"/>
                    </a:lnTo>
                    <a:lnTo>
                      <a:pt x="1563" y="668"/>
                    </a:lnTo>
                    <a:lnTo>
                      <a:pt x="1565" y="677"/>
                    </a:lnTo>
                    <a:lnTo>
                      <a:pt x="1566" y="685"/>
                    </a:lnTo>
                    <a:lnTo>
                      <a:pt x="1566" y="693"/>
                    </a:lnTo>
                    <a:lnTo>
                      <a:pt x="1566" y="701"/>
                    </a:lnTo>
                    <a:lnTo>
                      <a:pt x="1566" y="709"/>
                    </a:lnTo>
                    <a:lnTo>
                      <a:pt x="1569" y="717"/>
                    </a:lnTo>
                    <a:lnTo>
                      <a:pt x="1572" y="726"/>
                    </a:lnTo>
                    <a:lnTo>
                      <a:pt x="1576" y="733"/>
                    </a:lnTo>
                    <a:lnTo>
                      <a:pt x="1580" y="740"/>
                    </a:lnTo>
                    <a:lnTo>
                      <a:pt x="1585" y="747"/>
                    </a:lnTo>
                    <a:lnTo>
                      <a:pt x="1591" y="752"/>
                    </a:lnTo>
                    <a:lnTo>
                      <a:pt x="1598" y="758"/>
                    </a:lnTo>
                    <a:lnTo>
                      <a:pt x="1605" y="764"/>
                    </a:lnTo>
                    <a:lnTo>
                      <a:pt x="1612" y="769"/>
                    </a:lnTo>
                    <a:lnTo>
                      <a:pt x="1620" y="773"/>
                    </a:lnTo>
                    <a:lnTo>
                      <a:pt x="1637" y="782"/>
                    </a:lnTo>
                    <a:lnTo>
                      <a:pt x="1654" y="786"/>
                    </a:lnTo>
                    <a:lnTo>
                      <a:pt x="1672" y="790"/>
                    </a:lnTo>
                    <a:lnTo>
                      <a:pt x="1690" y="791"/>
                    </a:lnTo>
                    <a:lnTo>
                      <a:pt x="1698" y="791"/>
                    </a:lnTo>
                    <a:lnTo>
                      <a:pt x="1706" y="790"/>
                    </a:lnTo>
                    <a:lnTo>
                      <a:pt x="1714" y="789"/>
                    </a:lnTo>
                    <a:lnTo>
                      <a:pt x="1721" y="786"/>
                    </a:lnTo>
                    <a:lnTo>
                      <a:pt x="1729" y="783"/>
                    </a:lnTo>
                    <a:lnTo>
                      <a:pt x="1735" y="779"/>
                    </a:lnTo>
                    <a:lnTo>
                      <a:pt x="1742" y="776"/>
                    </a:lnTo>
                    <a:lnTo>
                      <a:pt x="1747" y="770"/>
                    </a:lnTo>
                    <a:lnTo>
                      <a:pt x="1753" y="764"/>
                    </a:lnTo>
                    <a:lnTo>
                      <a:pt x="1756" y="757"/>
                    </a:lnTo>
                    <a:lnTo>
                      <a:pt x="1760" y="750"/>
                    </a:lnTo>
                    <a:lnTo>
                      <a:pt x="1762" y="742"/>
                    </a:lnTo>
                    <a:lnTo>
                      <a:pt x="1770" y="707"/>
                    </a:lnTo>
                    <a:lnTo>
                      <a:pt x="1779" y="673"/>
                    </a:lnTo>
                    <a:lnTo>
                      <a:pt x="1782" y="658"/>
                    </a:lnTo>
                    <a:lnTo>
                      <a:pt x="1787" y="643"/>
                    </a:lnTo>
                    <a:lnTo>
                      <a:pt x="1792" y="630"/>
                    </a:lnTo>
                    <a:lnTo>
                      <a:pt x="1797" y="618"/>
                    </a:lnTo>
                    <a:lnTo>
                      <a:pt x="1803" y="609"/>
                    </a:lnTo>
                    <a:lnTo>
                      <a:pt x="1810" y="601"/>
                    </a:lnTo>
                    <a:lnTo>
                      <a:pt x="1815" y="598"/>
                    </a:lnTo>
                    <a:lnTo>
                      <a:pt x="1819" y="596"/>
                    </a:lnTo>
                    <a:lnTo>
                      <a:pt x="1823" y="595"/>
                    </a:lnTo>
                    <a:lnTo>
                      <a:pt x="1828" y="594"/>
                    </a:lnTo>
                    <a:lnTo>
                      <a:pt x="1833" y="594"/>
                    </a:lnTo>
                    <a:lnTo>
                      <a:pt x="1839" y="594"/>
                    </a:lnTo>
                    <a:lnTo>
                      <a:pt x="1843" y="596"/>
                    </a:lnTo>
                    <a:lnTo>
                      <a:pt x="1849" y="598"/>
                    </a:lnTo>
                    <a:lnTo>
                      <a:pt x="1863" y="605"/>
                    </a:lnTo>
                    <a:lnTo>
                      <a:pt x="1877" y="617"/>
                    </a:lnTo>
                    <a:lnTo>
                      <a:pt x="1892" y="630"/>
                    </a:lnTo>
                    <a:lnTo>
                      <a:pt x="1907" y="640"/>
                    </a:lnTo>
                    <a:lnTo>
                      <a:pt x="1919" y="650"/>
                    </a:lnTo>
                    <a:lnTo>
                      <a:pt x="1932" y="658"/>
                    </a:lnTo>
                    <a:lnTo>
                      <a:pt x="1943" y="665"/>
                    </a:lnTo>
                    <a:lnTo>
                      <a:pt x="1955" y="671"/>
                    </a:lnTo>
                    <a:lnTo>
                      <a:pt x="1964" y="674"/>
                    </a:lnTo>
                    <a:lnTo>
                      <a:pt x="1973" y="675"/>
                    </a:lnTo>
                    <a:lnTo>
                      <a:pt x="1982" y="677"/>
                    </a:lnTo>
                    <a:lnTo>
                      <a:pt x="1990" y="675"/>
                    </a:lnTo>
                    <a:lnTo>
                      <a:pt x="1997" y="673"/>
                    </a:lnTo>
                    <a:lnTo>
                      <a:pt x="2004" y="668"/>
                    </a:lnTo>
                    <a:lnTo>
                      <a:pt x="2010" y="661"/>
                    </a:lnTo>
                    <a:lnTo>
                      <a:pt x="2016" y="654"/>
                    </a:lnTo>
                    <a:lnTo>
                      <a:pt x="2020" y="644"/>
                    </a:lnTo>
                    <a:lnTo>
                      <a:pt x="2025" y="633"/>
                    </a:lnTo>
                    <a:lnTo>
                      <a:pt x="2030" y="621"/>
                    </a:lnTo>
                    <a:lnTo>
                      <a:pt x="2036" y="608"/>
                    </a:lnTo>
                    <a:lnTo>
                      <a:pt x="2043" y="595"/>
                    </a:lnTo>
                    <a:lnTo>
                      <a:pt x="2052" y="582"/>
                    </a:lnTo>
                    <a:lnTo>
                      <a:pt x="2061" y="570"/>
                    </a:lnTo>
                    <a:lnTo>
                      <a:pt x="2071" y="559"/>
                    </a:lnTo>
                    <a:lnTo>
                      <a:pt x="2081" y="548"/>
                    </a:lnTo>
                    <a:lnTo>
                      <a:pt x="2092" y="539"/>
                    </a:lnTo>
                    <a:lnTo>
                      <a:pt x="2104" y="532"/>
                    </a:lnTo>
                    <a:lnTo>
                      <a:pt x="2114" y="527"/>
                    </a:lnTo>
                    <a:lnTo>
                      <a:pt x="2120" y="525"/>
                    </a:lnTo>
                    <a:lnTo>
                      <a:pt x="2126" y="524"/>
                    </a:lnTo>
                    <a:lnTo>
                      <a:pt x="2131" y="523"/>
                    </a:lnTo>
                    <a:lnTo>
                      <a:pt x="2136" y="523"/>
                    </a:lnTo>
                    <a:lnTo>
                      <a:pt x="2141" y="524"/>
                    </a:lnTo>
                    <a:lnTo>
                      <a:pt x="2146" y="525"/>
                    </a:lnTo>
                    <a:lnTo>
                      <a:pt x="2151" y="527"/>
                    </a:lnTo>
                    <a:lnTo>
                      <a:pt x="2155" y="531"/>
                    </a:lnTo>
                    <a:lnTo>
                      <a:pt x="2160" y="534"/>
                    </a:lnTo>
                    <a:lnTo>
                      <a:pt x="2165" y="539"/>
                    </a:lnTo>
                    <a:lnTo>
                      <a:pt x="2168" y="545"/>
                    </a:lnTo>
                    <a:lnTo>
                      <a:pt x="2173" y="552"/>
                    </a:lnTo>
                    <a:lnTo>
                      <a:pt x="2180" y="565"/>
                    </a:lnTo>
                    <a:lnTo>
                      <a:pt x="2188" y="575"/>
                    </a:lnTo>
                    <a:lnTo>
                      <a:pt x="2196" y="582"/>
                    </a:lnTo>
                    <a:lnTo>
                      <a:pt x="2206" y="588"/>
                    </a:lnTo>
                    <a:lnTo>
                      <a:pt x="2215" y="591"/>
                    </a:lnTo>
                    <a:lnTo>
                      <a:pt x="2224" y="594"/>
                    </a:lnTo>
                    <a:lnTo>
                      <a:pt x="2233" y="594"/>
                    </a:lnTo>
                    <a:lnTo>
                      <a:pt x="2242" y="594"/>
                    </a:lnTo>
                    <a:lnTo>
                      <a:pt x="2250" y="593"/>
                    </a:lnTo>
                    <a:lnTo>
                      <a:pt x="2257" y="590"/>
                    </a:lnTo>
                    <a:lnTo>
                      <a:pt x="2264" y="588"/>
                    </a:lnTo>
                    <a:lnTo>
                      <a:pt x="2270" y="586"/>
                    </a:lnTo>
                    <a:lnTo>
                      <a:pt x="2280" y="581"/>
                    </a:lnTo>
                    <a:lnTo>
                      <a:pt x="2283" y="579"/>
                    </a:lnTo>
                    <a:lnTo>
                      <a:pt x="2281" y="587"/>
                    </a:lnTo>
                    <a:lnTo>
                      <a:pt x="2276" y="607"/>
                    </a:lnTo>
                    <a:lnTo>
                      <a:pt x="2268" y="639"/>
                    </a:lnTo>
                    <a:lnTo>
                      <a:pt x="2256" y="679"/>
                    </a:lnTo>
                    <a:lnTo>
                      <a:pt x="2282" y="646"/>
                    </a:lnTo>
                    <a:lnTo>
                      <a:pt x="2305" y="618"/>
                    </a:lnTo>
                    <a:lnTo>
                      <a:pt x="2317" y="605"/>
                    </a:lnTo>
                    <a:lnTo>
                      <a:pt x="2329" y="594"/>
                    </a:lnTo>
                    <a:lnTo>
                      <a:pt x="2339" y="584"/>
                    </a:lnTo>
                    <a:lnTo>
                      <a:pt x="2351" y="577"/>
                    </a:lnTo>
                    <a:lnTo>
                      <a:pt x="2363" y="573"/>
                    </a:lnTo>
                    <a:lnTo>
                      <a:pt x="2373" y="570"/>
                    </a:lnTo>
                    <a:lnTo>
                      <a:pt x="2385" y="569"/>
                    </a:lnTo>
                    <a:lnTo>
                      <a:pt x="2397" y="570"/>
                    </a:lnTo>
                    <a:lnTo>
                      <a:pt x="2409" y="574"/>
                    </a:lnTo>
                    <a:lnTo>
                      <a:pt x="2420" y="579"/>
                    </a:lnTo>
                    <a:lnTo>
                      <a:pt x="2432" y="584"/>
                    </a:lnTo>
                    <a:lnTo>
                      <a:pt x="2445" y="590"/>
                    </a:lnTo>
                    <a:lnTo>
                      <a:pt x="2471" y="605"/>
                    </a:lnTo>
                    <a:lnTo>
                      <a:pt x="2499" y="621"/>
                    </a:lnTo>
                    <a:lnTo>
                      <a:pt x="2513" y="628"/>
                    </a:lnTo>
                    <a:lnTo>
                      <a:pt x="2529" y="635"/>
                    </a:lnTo>
                    <a:lnTo>
                      <a:pt x="2545" y="642"/>
                    </a:lnTo>
                    <a:lnTo>
                      <a:pt x="2561" y="646"/>
                    </a:lnTo>
                    <a:lnTo>
                      <a:pt x="2562" y="631"/>
                    </a:lnTo>
                    <a:lnTo>
                      <a:pt x="2562" y="616"/>
                    </a:lnTo>
                    <a:lnTo>
                      <a:pt x="2562" y="601"/>
                    </a:lnTo>
                    <a:lnTo>
                      <a:pt x="2561" y="584"/>
                    </a:lnTo>
                    <a:lnTo>
                      <a:pt x="2560" y="534"/>
                    </a:lnTo>
                    <a:lnTo>
                      <a:pt x="2556" y="492"/>
                    </a:lnTo>
                    <a:lnTo>
                      <a:pt x="2555" y="474"/>
                    </a:lnTo>
                    <a:lnTo>
                      <a:pt x="2555" y="459"/>
                    </a:lnTo>
                    <a:lnTo>
                      <a:pt x="2555" y="446"/>
                    </a:lnTo>
                    <a:lnTo>
                      <a:pt x="2556" y="436"/>
                    </a:lnTo>
                    <a:lnTo>
                      <a:pt x="2558" y="433"/>
                    </a:lnTo>
                    <a:lnTo>
                      <a:pt x="2559" y="431"/>
                    </a:lnTo>
                    <a:lnTo>
                      <a:pt x="2560" y="428"/>
                    </a:lnTo>
                    <a:lnTo>
                      <a:pt x="2562" y="427"/>
                    </a:lnTo>
                    <a:lnTo>
                      <a:pt x="2565" y="428"/>
                    </a:lnTo>
                    <a:lnTo>
                      <a:pt x="2568" y="429"/>
                    </a:lnTo>
                    <a:lnTo>
                      <a:pt x="2572" y="431"/>
                    </a:lnTo>
                    <a:lnTo>
                      <a:pt x="2575" y="434"/>
                    </a:lnTo>
                    <a:lnTo>
                      <a:pt x="2585" y="445"/>
                    </a:lnTo>
                    <a:lnTo>
                      <a:pt x="2596" y="459"/>
                    </a:lnTo>
                    <a:lnTo>
                      <a:pt x="2610" y="478"/>
                    </a:lnTo>
                    <a:lnTo>
                      <a:pt x="2627" y="503"/>
                    </a:lnTo>
                    <a:lnTo>
                      <a:pt x="2656" y="546"/>
                    </a:lnTo>
                    <a:lnTo>
                      <a:pt x="2682" y="582"/>
                    </a:lnTo>
                    <a:lnTo>
                      <a:pt x="2694" y="596"/>
                    </a:lnTo>
                    <a:lnTo>
                      <a:pt x="2704" y="609"/>
                    </a:lnTo>
                    <a:lnTo>
                      <a:pt x="2715" y="619"/>
                    </a:lnTo>
                    <a:lnTo>
                      <a:pt x="2723" y="628"/>
                    </a:lnTo>
                    <a:lnTo>
                      <a:pt x="2736" y="622"/>
                    </a:lnTo>
                    <a:lnTo>
                      <a:pt x="2750" y="616"/>
                    </a:lnTo>
                    <a:lnTo>
                      <a:pt x="2749" y="600"/>
                    </a:lnTo>
                    <a:lnTo>
                      <a:pt x="2745" y="579"/>
                    </a:lnTo>
                    <a:lnTo>
                      <a:pt x="2739" y="552"/>
                    </a:lnTo>
                    <a:lnTo>
                      <a:pt x="2731" y="519"/>
                    </a:lnTo>
                    <a:lnTo>
                      <a:pt x="2723" y="487"/>
                    </a:lnTo>
                    <a:lnTo>
                      <a:pt x="2717" y="459"/>
                    </a:lnTo>
                    <a:lnTo>
                      <a:pt x="2712" y="433"/>
                    </a:lnTo>
                    <a:lnTo>
                      <a:pt x="2710" y="412"/>
                    </a:lnTo>
                    <a:lnTo>
                      <a:pt x="2709" y="394"/>
                    </a:lnTo>
                    <a:lnTo>
                      <a:pt x="2710" y="380"/>
                    </a:lnTo>
                    <a:lnTo>
                      <a:pt x="2711" y="375"/>
                    </a:lnTo>
                    <a:lnTo>
                      <a:pt x="2712" y="369"/>
                    </a:lnTo>
                    <a:lnTo>
                      <a:pt x="2714" y="364"/>
                    </a:lnTo>
                    <a:lnTo>
                      <a:pt x="2716" y="361"/>
                    </a:lnTo>
                    <a:lnTo>
                      <a:pt x="2718" y="358"/>
                    </a:lnTo>
                    <a:lnTo>
                      <a:pt x="2722" y="356"/>
                    </a:lnTo>
                    <a:lnTo>
                      <a:pt x="2724" y="354"/>
                    </a:lnTo>
                    <a:lnTo>
                      <a:pt x="2728" y="354"/>
                    </a:lnTo>
                    <a:lnTo>
                      <a:pt x="2736" y="354"/>
                    </a:lnTo>
                    <a:lnTo>
                      <a:pt x="2745" y="356"/>
                    </a:lnTo>
                    <a:lnTo>
                      <a:pt x="2755" y="362"/>
                    </a:lnTo>
                    <a:lnTo>
                      <a:pt x="2766" y="369"/>
                    </a:lnTo>
                    <a:lnTo>
                      <a:pt x="2778" y="378"/>
                    </a:lnTo>
                    <a:lnTo>
                      <a:pt x="2791" y="390"/>
                    </a:lnTo>
                    <a:lnTo>
                      <a:pt x="2825" y="420"/>
                    </a:lnTo>
                    <a:lnTo>
                      <a:pt x="2863" y="453"/>
                    </a:lnTo>
                    <a:lnTo>
                      <a:pt x="2883" y="469"/>
                    </a:lnTo>
                    <a:lnTo>
                      <a:pt x="2901" y="483"/>
                    </a:lnTo>
                    <a:lnTo>
                      <a:pt x="2919" y="496"/>
                    </a:lnTo>
                    <a:lnTo>
                      <a:pt x="2934" y="505"/>
                    </a:lnTo>
                    <a:lnTo>
                      <a:pt x="2947" y="497"/>
                    </a:lnTo>
                    <a:lnTo>
                      <a:pt x="2959" y="490"/>
                    </a:lnTo>
                    <a:lnTo>
                      <a:pt x="2955" y="482"/>
                    </a:lnTo>
                    <a:lnTo>
                      <a:pt x="2952" y="473"/>
                    </a:lnTo>
                    <a:lnTo>
                      <a:pt x="2946" y="462"/>
                    </a:lnTo>
                    <a:lnTo>
                      <a:pt x="2939" y="449"/>
                    </a:lnTo>
                    <a:lnTo>
                      <a:pt x="2925" y="424"/>
                    </a:lnTo>
                    <a:lnTo>
                      <a:pt x="2914" y="401"/>
                    </a:lnTo>
                    <a:lnTo>
                      <a:pt x="2905" y="382"/>
                    </a:lnTo>
                    <a:lnTo>
                      <a:pt x="2898" y="365"/>
                    </a:lnTo>
                    <a:lnTo>
                      <a:pt x="2894" y="352"/>
                    </a:lnTo>
                    <a:lnTo>
                      <a:pt x="2893" y="342"/>
                    </a:lnTo>
                    <a:lnTo>
                      <a:pt x="2893" y="337"/>
                    </a:lnTo>
                    <a:lnTo>
                      <a:pt x="2893" y="334"/>
                    </a:lnTo>
                    <a:lnTo>
                      <a:pt x="2894" y="330"/>
                    </a:lnTo>
                    <a:lnTo>
                      <a:pt x="2897" y="328"/>
                    </a:lnTo>
                    <a:lnTo>
                      <a:pt x="2898" y="326"/>
                    </a:lnTo>
                    <a:lnTo>
                      <a:pt x="2901" y="324"/>
                    </a:lnTo>
                    <a:lnTo>
                      <a:pt x="2904" y="323"/>
                    </a:lnTo>
                    <a:lnTo>
                      <a:pt x="2908" y="323"/>
                    </a:lnTo>
                    <a:lnTo>
                      <a:pt x="2917" y="323"/>
                    </a:lnTo>
                    <a:lnTo>
                      <a:pt x="2927" y="326"/>
                    </a:lnTo>
                    <a:lnTo>
                      <a:pt x="2954" y="334"/>
                    </a:lnTo>
                    <a:lnTo>
                      <a:pt x="2988" y="345"/>
                    </a:lnTo>
                    <a:lnTo>
                      <a:pt x="2998" y="350"/>
                    </a:lnTo>
                    <a:lnTo>
                      <a:pt x="3006" y="355"/>
                    </a:lnTo>
                    <a:lnTo>
                      <a:pt x="3014" y="361"/>
                    </a:lnTo>
                    <a:lnTo>
                      <a:pt x="3022" y="368"/>
                    </a:lnTo>
                    <a:lnTo>
                      <a:pt x="3030" y="376"/>
                    </a:lnTo>
                    <a:lnTo>
                      <a:pt x="3037" y="384"/>
                    </a:lnTo>
                    <a:lnTo>
                      <a:pt x="3044" y="393"/>
                    </a:lnTo>
                    <a:lnTo>
                      <a:pt x="3052" y="404"/>
                    </a:lnTo>
                    <a:lnTo>
                      <a:pt x="3064" y="425"/>
                    </a:lnTo>
                    <a:lnTo>
                      <a:pt x="3076" y="448"/>
                    </a:lnTo>
                    <a:lnTo>
                      <a:pt x="3088" y="473"/>
                    </a:lnTo>
                    <a:lnTo>
                      <a:pt x="3100" y="497"/>
                    </a:lnTo>
                    <a:lnTo>
                      <a:pt x="3111" y="523"/>
                    </a:lnTo>
                    <a:lnTo>
                      <a:pt x="3123" y="547"/>
                    </a:lnTo>
                    <a:lnTo>
                      <a:pt x="3135" y="572"/>
                    </a:lnTo>
                    <a:lnTo>
                      <a:pt x="3148" y="594"/>
                    </a:lnTo>
                    <a:lnTo>
                      <a:pt x="3161" y="615"/>
                    </a:lnTo>
                    <a:lnTo>
                      <a:pt x="3175" y="633"/>
                    </a:lnTo>
                    <a:lnTo>
                      <a:pt x="3183" y="642"/>
                    </a:lnTo>
                    <a:lnTo>
                      <a:pt x="3190" y="649"/>
                    </a:lnTo>
                    <a:lnTo>
                      <a:pt x="3198" y="656"/>
                    </a:lnTo>
                    <a:lnTo>
                      <a:pt x="3208" y="661"/>
                    </a:lnTo>
                    <a:lnTo>
                      <a:pt x="3220" y="667"/>
                    </a:lnTo>
                    <a:lnTo>
                      <a:pt x="3230" y="671"/>
                    </a:lnTo>
                    <a:lnTo>
                      <a:pt x="3235" y="672"/>
                    </a:lnTo>
                    <a:lnTo>
                      <a:pt x="3238" y="672"/>
                    </a:lnTo>
                    <a:lnTo>
                      <a:pt x="3242" y="671"/>
                    </a:lnTo>
                    <a:lnTo>
                      <a:pt x="3244" y="670"/>
                    </a:lnTo>
                    <a:lnTo>
                      <a:pt x="3238" y="646"/>
                    </a:lnTo>
                    <a:lnTo>
                      <a:pt x="3232" y="622"/>
                    </a:lnTo>
                    <a:lnTo>
                      <a:pt x="3226" y="600"/>
                    </a:lnTo>
                    <a:lnTo>
                      <a:pt x="3220" y="576"/>
                    </a:lnTo>
                    <a:lnTo>
                      <a:pt x="3203" y="542"/>
                    </a:lnTo>
                    <a:lnTo>
                      <a:pt x="3182" y="508"/>
                    </a:lnTo>
                    <a:lnTo>
                      <a:pt x="3159" y="473"/>
                    </a:lnTo>
                    <a:lnTo>
                      <a:pt x="3136" y="438"/>
                    </a:lnTo>
                    <a:lnTo>
                      <a:pt x="3108" y="399"/>
                    </a:lnTo>
                    <a:lnTo>
                      <a:pt x="3083" y="365"/>
                    </a:lnTo>
                    <a:lnTo>
                      <a:pt x="3063" y="338"/>
                    </a:lnTo>
                    <a:lnTo>
                      <a:pt x="3048" y="315"/>
                    </a:lnTo>
                    <a:lnTo>
                      <a:pt x="3036" y="296"/>
                    </a:lnTo>
                    <a:lnTo>
                      <a:pt x="3028" y="280"/>
                    </a:lnTo>
                    <a:lnTo>
                      <a:pt x="3025" y="273"/>
                    </a:lnTo>
                    <a:lnTo>
                      <a:pt x="3023" y="266"/>
                    </a:lnTo>
                    <a:lnTo>
                      <a:pt x="3022" y="259"/>
                    </a:lnTo>
                    <a:lnTo>
                      <a:pt x="3021" y="253"/>
                    </a:lnTo>
                    <a:lnTo>
                      <a:pt x="3022" y="249"/>
                    </a:lnTo>
                    <a:lnTo>
                      <a:pt x="3025" y="243"/>
                    </a:lnTo>
                    <a:lnTo>
                      <a:pt x="3028" y="237"/>
                    </a:lnTo>
                    <a:lnTo>
                      <a:pt x="3033" y="231"/>
                    </a:lnTo>
                    <a:lnTo>
                      <a:pt x="3046" y="218"/>
                    </a:lnTo>
                    <a:lnTo>
                      <a:pt x="3061" y="204"/>
                    </a:lnTo>
                    <a:lnTo>
                      <a:pt x="3044" y="193"/>
                    </a:lnTo>
                    <a:lnTo>
                      <a:pt x="3037" y="189"/>
                    </a:lnTo>
                    <a:lnTo>
                      <a:pt x="3035" y="186"/>
                    </a:lnTo>
                    <a:lnTo>
                      <a:pt x="3030" y="171"/>
                    </a:lnTo>
                    <a:lnTo>
                      <a:pt x="3028" y="158"/>
                    </a:lnTo>
                    <a:lnTo>
                      <a:pt x="3026" y="139"/>
                    </a:lnTo>
                    <a:lnTo>
                      <a:pt x="3023" y="116"/>
                    </a:lnTo>
                    <a:lnTo>
                      <a:pt x="3023" y="87"/>
                    </a:lnTo>
                    <a:lnTo>
                      <a:pt x="3022" y="61"/>
                    </a:lnTo>
                    <a:lnTo>
                      <a:pt x="3020" y="38"/>
                    </a:lnTo>
                    <a:lnTo>
                      <a:pt x="3016" y="18"/>
                    </a:lnTo>
                    <a:lnTo>
                      <a:pt x="3013" y="0"/>
                    </a:lnTo>
                    <a:lnTo>
                      <a:pt x="2966" y="18"/>
                    </a:lnTo>
                    <a:lnTo>
                      <a:pt x="2908" y="40"/>
                    </a:lnTo>
                    <a:lnTo>
                      <a:pt x="2843" y="64"/>
                    </a:lnTo>
                    <a:lnTo>
                      <a:pt x="2769" y="91"/>
                    </a:lnTo>
                    <a:lnTo>
                      <a:pt x="2689" y="122"/>
                    </a:lnTo>
                    <a:lnTo>
                      <a:pt x="2606" y="152"/>
                    </a:lnTo>
                    <a:lnTo>
                      <a:pt x="2518" y="183"/>
                    </a:lnTo>
                    <a:lnTo>
                      <a:pt x="2429" y="215"/>
                    </a:lnTo>
                    <a:lnTo>
                      <a:pt x="2339" y="246"/>
                    </a:lnTo>
                    <a:lnTo>
                      <a:pt x="2251" y="277"/>
                    </a:lnTo>
                    <a:lnTo>
                      <a:pt x="2166" y="305"/>
                    </a:lnTo>
                    <a:lnTo>
                      <a:pt x="2085" y="331"/>
                    </a:lnTo>
                    <a:lnTo>
                      <a:pt x="2009" y="355"/>
                    </a:lnTo>
                    <a:lnTo>
                      <a:pt x="1941" y="373"/>
                    </a:lnTo>
                    <a:lnTo>
                      <a:pt x="1909" y="382"/>
                    </a:lnTo>
                    <a:lnTo>
                      <a:pt x="1881" y="390"/>
                    </a:lnTo>
                    <a:lnTo>
                      <a:pt x="1855" y="396"/>
                    </a:lnTo>
                    <a:lnTo>
                      <a:pt x="1831" y="400"/>
                    </a:lnTo>
                    <a:lnTo>
                      <a:pt x="1776" y="410"/>
                    </a:lnTo>
                    <a:lnTo>
                      <a:pt x="1718" y="418"/>
                    </a:lnTo>
                    <a:lnTo>
                      <a:pt x="1656" y="426"/>
                    </a:lnTo>
                    <a:lnTo>
                      <a:pt x="1590" y="434"/>
                    </a:lnTo>
                    <a:lnTo>
                      <a:pt x="1521" y="441"/>
                    </a:lnTo>
                    <a:lnTo>
                      <a:pt x="1449" y="447"/>
                    </a:lnTo>
                    <a:lnTo>
                      <a:pt x="1375" y="452"/>
                    </a:lnTo>
                    <a:lnTo>
                      <a:pt x="1300" y="455"/>
                    </a:lnTo>
                    <a:lnTo>
                      <a:pt x="1224" y="457"/>
                    </a:lnTo>
                    <a:lnTo>
                      <a:pt x="1146" y="459"/>
                    </a:lnTo>
                    <a:lnTo>
                      <a:pt x="1068" y="459"/>
                    </a:lnTo>
                    <a:lnTo>
                      <a:pt x="990" y="457"/>
                    </a:lnTo>
                    <a:lnTo>
                      <a:pt x="912" y="454"/>
                    </a:lnTo>
                    <a:lnTo>
                      <a:pt x="834" y="449"/>
                    </a:lnTo>
                    <a:lnTo>
                      <a:pt x="759" y="442"/>
                    </a:lnTo>
                    <a:lnTo>
                      <a:pt x="684" y="434"/>
                    </a:lnTo>
                    <a:lnTo>
                      <a:pt x="645" y="428"/>
                    </a:lnTo>
                    <a:lnTo>
                      <a:pt x="608" y="422"/>
                    </a:lnTo>
                    <a:lnTo>
                      <a:pt x="573" y="415"/>
                    </a:lnTo>
                    <a:lnTo>
                      <a:pt x="540" y="407"/>
                    </a:lnTo>
                    <a:lnTo>
                      <a:pt x="508" y="399"/>
                    </a:lnTo>
                    <a:lnTo>
                      <a:pt x="478" y="391"/>
                    </a:lnTo>
                    <a:lnTo>
                      <a:pt x="450" y="382"/>
                    </a:lnTo>
                    <a:lnTo>
                      <a:pt x="424" y="372"/>
                    </a:lnTo>
                    <a:lnTo>
                      <a:pt x="398" y="363"/>
                    </a:lnTo>
                    <a:lnTo>
                      <a:pt x="374" y="354"/>
                    </a:lnTo>
                    <a:lnTo>
                      <a:pt x="353" y="343"/>
                    </a:lnTo>
                    <a:lnTo>
                      <a:pt x="333" y="334"/>
                    </a:lnTo>
                    <a:lnTo>
                      <a:pt x="315" y="323"/>
                    </a:lnTo>
                    <a:lnTo>
                      <a:pt x="297" y="314"/>
                    </a:lnTo>
                    <a:lnTo>
                      <a:pt x="282" y="305"/>
                    </a:lnTo>
                    <a:lnTo>
                      <a:pt x="268" y="295"/>
                    </a:lnTo>
                    <a:lnTo>
                      <a:pt x="242" y="316"/>
                    </a:lnTo>
                    <a:lnTo>
                      <a:pt x="211" y="344"/>
                    </a:lnTo>
                    <a:lnTo>
                      <a:pt x="194" y="361"/>
                    </a:lnTo>
                    <a:lnTo>
                      <a:pt x="177" y="378"/>
                    </a:lnTo>
                    <a:lnTo>
                      <a:pt x="160" y="398"/>
                    </a:lnTo>
                    <a:lnTo>
                      <a:pt x="142" y="419"/>
                    </a:lnTo>
                    <a:lnTo>
                      <a:pt x="126" y="442"/>
                    </a:lnTo>
                    <a:lnTo>
                      <a:pt x="109" y="467"/>
                    </a:lnTo>
                    <a:lnTo>
                      <a:pt x="93" y="492"/>
                    </a:lnTo>
                    <a:lnTo>
                      <a:pt x="78" y="520"/>
                    </a:lnTo>
                    <a:lnTo>
                      <a:pt x="64" y="549"/>
                    </a:lnTo>
                    <a:lnTo>
                      <a:pt x="51" y="580"/>
                    </a:lnTo>
                    <a:lnTo>
                      <a:pt x="40" y="612"/>
                    </a:lnTo>
                    <a:lnTo>
                      <a:pt x="31" y="646"/>
                    </a:lnTo>
                    <a:lnTo>
                      <a:pt x="24" y="678"/>
                    </a:lnTo>
                    <a:lnTo>
                      <a:pt x="16" y="716"/>
                    </a:lnTo>
                    <a:lnTo>
                      <a:pt x="8" y="761"/>
                    </a:lnTo>
                    <a:lnTo>
                      <a:pt x="0" y="811"/>
                    </a:lnTo>
                    <a:lnTo>
                      <a:pt x="11" y="804"/>
                    </a:lnTo>
                    <a:lnTo>
                      <a:pt x="21" y="796"/>
                    </a:lnTo>
                    <a:lnTo>
                      <a:pt x="31" y="785"/>
                    </a:lnTo>
                    <a:lnTo>
                      <a:pt x="41" y="773"/>
                    </a:lnTo>
                    <a:lnTo>
                      <a:pt x="52" y="759"/>
                    </a:lnTo>
                    <a:lnTo>
                      <a:pt x="61" y="745"/>
                    </a:lnTo>
                    <a:lnTo>
                      <a:pt x="71" y="729"/>
                    </a:lnTo>
                    <a:lnTo>
                      <a:pt x="80" y="713"/>
                    </a:lnTo>
                    <a:lnTo>
                      <a:pt x="99" y="677"/>
                    </a:lnTo>
                    <a:lnTo>
                      <a:pt x="118" y="638"/>
                    </a:lnTo>
                    <a:lnTo>
                      <a:pt x="135" y="600"/>
                    </a:lnTo>
                    <a:lnTo>
                      <a:pt x="153" y="561"/>
                    </a:lnTo>
                    <a:lnTo>
                      <a:pt x="170" y="524"/>
                    </a:lnTo>
                    <a:lnTo>
                      <a:pt x="187" y="489"/>
                    </a:lnTo>
                    <a:lnTo>
                      <a:pt x="203" y="459"/>
                    </a:lnTo>
                    <a:lnTo>
                      <a:pt x="220" y="432"/>
                    </a:lnTo>
                    <a:lnTo>
                      <a:pt x="228" y="421"/>
                    </a:lnTo>
                    <a:lnTo>
                      <a:pt x="235" y="412"/>
                    </a:lnTo>
                    <a:lnTo>
                      <a:pt x="243" y="405"/>
                    </a:lnTo>
                    <a:lnTo>
                      <a:pt x="251" y="399"/>
                    </a:lnTo>
                    <a:lnTo>
                      <a:pt x="258" y="396"/>
                    </a:lnTo>
                    <a:lnTo>
                      <a:pt x="267" y="394"/>
                    </a:lnTo>
                    <a:lnTo>
                      <a:pt x="275" y="396"/>
                    </a:lnTo>
                    <a:lnTo>
                      <a:pt x="282" y="399"/>
                    </a:lnTo>
                    <a:lnTo>
                      <a:pt x="289" y="405"/>
                    </a:lnTo>
                    <a:lnTo>
                      <a:pt x="294" y="412"/>
                    </a:lnTo>
                    <a:lnTo>
                      <a:pt x="298" y="419"/>
                    </a:lnTo>
                    <a:lnTo>
                      <a:pt x="301" y="426"/>
                    </a:lnTo>
                    <a:lnTo>
                      <a:pt x="302" y="435"/>
                    </a:lnTo>
                    <a:lnTo>
                      <a:pt x="302" y="443"/>
                    </a:lnTo>
                    <a:lnTo>
                      <a:pt x="302" y="453"/>
                    </a:lnTo>
                    <a:lnTo>
                      <a:pt x="299" y="462"/>
                    </a:lnTo>
                    <a:lnTo>
                      <a:pt x="295" y="482"/>
                    </a:lnTo>
                    <a:lnTo>
                      <a:pt x="288" y="502"/>
                    </a:lnTo>
                    <a:lnTo>
                      <a:pt x="279" y="522"/>
                    </a:lnTo>
                    <a:lnTo>
                      <a:pt x="270" y="539"/>
                    </a:lnTo>
                    <a:lnTo>
                      <a:pt x="262" y="556"/>
                    </a:lnTo>
                    <a:lnTo>
                      <a:pt x="256" y="570"/>
                    </a:lnTo>
                    <a:lnTo>
                      <a:pt x="254" y="577"/>
                    </a:lnTo>
                    <a:lnTo>
                      <a:pt x="252" y="582"/>
                    </a:lnTo>
                    <a:lnTo>
                      <a:pt x="251" y="587"/>
                    </a:lnTo>
                    <a:lnTo>
                      <a:pt x="252" y="590"/>
                    </a:lnTo>
                    <a:lnTo>
                      <a:pt x="254" y="593"/>
                    </a:lnTo>
                    <a:lnTo>
                      <a:pt x="256" y="595"/>
                    </a:lnTo>
                    <a:lnTo>
                      <a:pt x="260" y="595"/>
                    </a:lnTo>
                    <a:lnTo>
                      <a:pt x="265" y="593"/>
                    </a:lnTo>
                    <a:lnTo>
                      <a:pt x="281" y="587"/>
                    </a:lnTo>
                    <a:lnTo>
                      <a:pt x="304" y="574"/>
                    </a:lnTo>
                    <a:lnTo>
                      <a:pt x="352" y="542"/>
                    </a:lnTo>
                    <a:lnTo>
                      <a:pt x="393" y="515"/>
                    </a:lnTo>
                    <a:lnTo>
                      <a:pt x="425" y="491"/>
                    </a:lnTo>
                    <a:lnTo>
                      <a:pt x="450" y="473"/>
                    </a:lnTo>
                    <a:lnTo>
                      <a:pt x="460" y="467"/>
                    </a:lnTo>
                    <a:lnTo>
                      <a:pt x="468" y="462"/>
                    </a:lnTo>
                    <a:lnTo>
                      <a:pt x="475" y="461"/>
                    </a:lnTo>
                    <a:lnTo>
                      <a:pt x="480" y="461"/>
                    </a:lnTo>
                    <a:lnTo>
                      <a:pt x="482" y="461"/>
                    </a:lnTo>
                    <a:lnTo>
                      <a:pt x="485" y="463"/>
                    </a:lnTo>
                    <a:lnTo>
                      <a:pt x="486" y="466"/>
                    </a:lnTo>
                    <a:lnTo>
                      <a:pt x="487" y="468"/>
                    </a:lnTo>
                    <a:lnTo>
                      <a:pt x="489" y="476"/>
                    </a:lnTo>
                    <a:lnTo>
                      <a:pt x="489" y="487"/>
                    </a:lnTo>
                    <a:lnTo>
                      <a:pt x="488" y="499"/>
                    </a:lnTo>
                    <a:lnTo>
                      <a:pt x="487" y="513"/>
                    </a:lnTo>
                    <a:lnTo>
                      <a:pt x="485" y="529"/>
                    </a:lnTo>
                    <a:lnTo>
                      <a:pt x="481" y="544"/>
                    </a:lnTo>
                    <a:lnTo>
                      <a:pt x="474" y="573"/>
                    </a:lnTo>
                    <a:lnTo>
                      <a:pt x="468" y="600"/>
                    </a:lnTo>
                    <a:lnTo>
                      <a:pt x="466" y="611"/>
                    </a:lnTo>
                    <a:lnTo>
                      <a:pt x="466" y="621"/>
                    </a:lnTo>
                    <a:lnTo>
                      <a:pt x="466" y="624"/>
                    </a:lnTo>
                    <a:lnTo>
                      <a:pt x="466" y="626"/>
                    </a:lnTo>
                    <a:lnTo>
                      <a:pt x="467" y="629"/>
                    </a:lnTo>
                    <a:lnTo>
                      <a:pt x="468" y="631"/>
                    </a:lnTo>
                    <a:lnTo>
                      <a:pt x="471" y="632"/>
                    </a:lnTo>
                    <a:lnTo>
                      <a:pt x="473" y="632"/>
                    </a:lnTo>
                    <a:lnTo>
                      <a:pt x="477" y="631"/>
                    </a:lnTo>
                    <a:lnTo>
                      <a:pt x="480" y="629"/>
                    </a:lnTo>
                    <a:lnTo>
                      <a:pt x="488" y="623"/>
                    </a:lnTo>
                    <a:lnTo>
                      <a:pt x="500" y="611"/>
                    </a:lnTo>
                    <a:lnTo>
                      <a:pt x="514" y="598"/>
                    </a:lnTo>
                    <a:lnTo>
                      <a:pt x="527" y="587"/>
                    </a:lnTo>
                    <a:lnTo>
                      <a:pt x="541" y="576"/>
                    </a:lnTo>
                    <a:lnTo>
                      <a:pt x="554" y="566"/>
                    </a:lnTo>
                    <a:lnTo>
                      <a:pt x="567" y="558"/>
                    </a:lnTo>
                    <a:lnTo>
                      <a:pt x="580" y="551"/>
                    </a:lnTo>
                    <a:lnTo>
                      <a:pt x="593" y="544"/>
                    </a:lnTo>
                    <a:lnTo>
                      <a:pt x="603" y="539"/>
                    </a:lnTo>
                    <a:lnTo>
                      <a:pt x="614" y="535"/>
                    </a:lnTo>
                    <a:lnTo>
                      <a:pt x="623" y="533"/>
                    </a:lnTo>
                    <a:lnTo>
                      <a:pt x="633" y="532"/>
                    </a:lnTo>
                    <a:lnTo>
                      <a:pt x="640" y="533"/>
                    </a:lnTo>
                    <a:lnTo>
                      <a:pt x="645" y="535"/>
                    </a:lnTo>
                    <a:lnTo>
                      <a:pt x="650" y="539"/>
                    </a:lnTo>
                    <a:lnTo>
                      <a:pt x="653" y="545"/>
                    </a:lnTo>
                    <a:lnTo>
                      <a:pt x="654" y="552"/>
                    </a:lnTo>
                    <a:lnTo>
                      <a:pt x="651" y="587"/>
                    </a:lnTo>
                    <a:lnTo>
                      <a:pt x="647" y="636"/>
                    </a:lnTo>
                    <a:lnTo>
                      <a:pt x="644" y="663"/>
                    </a:lnTo>
                    <a:lnTo>
                      <a:pt x="644" y="686"/>
                    </a:lnTo>
                    <a:lnTo>
                      <a:pt x="644" y="698"/>
                    </a:lnTo>
                    <a:lnTo>
                      <a:pt x="645" y="707"/>
                    </a:lnTo>
                    <a:lnTo>
                      <a:pt x="647" y="716"/>
                    </a:lnTo>
                    <a:lnTo>
                      <a:pt x="649" y="722"/>
                    </a:lnTo>
                    <a:close/>
                  </a:path>
                </a:pathLst>
              </a:custGeom>
              <a:solidFill>
                <a:srgbClr val="969696"/>
              </a:solidFill>
              <a:ln w="9525">
                <a:noFill/>
                <a:round/>
                <a:headEnd/>
                <a:tailEnd/>
              </a:ln>
            </p:spPr>
            <p:txBody>
              <a:bodyPr/>
              <a:lstStyle/>
              <a:p>
                <a:endParaRPr lang="fr-FR"/>
              </a:p>
            </p:txBody>
          </p:sp>
          <p:sp>
            <p:nvSpPr>
              <p:cNvPr id="9364" name="Freeform 604"/>
              <p:cNvSpPr>
                <a:spLocks noChangeAspect="1"/>
              </p:cNvSpPr>
              <p:nvPr/>
            </p:nvSpPr>
            <p:spPr bwMode="auto">
              <a:xfrm>
                <a:off x="6204" y="4747"/>
                <a:ext cx="193" cy="122"/>
              </a:xfrm>
              <a:custGeom>
                <a:avLst/>
                <a:gdLst>
                  <a:gd name="T0" fmla="*/ 193 w 770"/>
                  <a:gd name="T1" fmla="*/ 0 h 486"/>
                  <a:gd name="T2" fmla="*/ 190 w 770"/>
                  <a:gd name="T3" fmla="*/ 2 h 486"/>
                  <a:gd name="T4" fmla="*/ 182 w 770"/>
                  <a:gd name="T5" fmla="*/ 6 h 486"/>
                  <a:gd name="T6" fmla="*/ 170 w 770"/>
                  <a:gd name="T7" fmla="*/ 13 h 486"/>
                  <a:gd name="T8" fmla="*/ 154 w 770"/>
                  <a:gd name="T9" fmla="*/ 22 h 486"/>
                  <a:gd name="T10" fmla="*/ 136 w 770"/>
                  <a:gd name="T11" fmla="*/ 32 h 486"/>
                  <a:gd name="T12" fmla="*/ 116 w 770"/>
                  <a:gd name="T13" fmla="*/ 43 h 486"/>
                  <a:gd name="T14" fmla="*/ 95 w 770"/>
                  <a:gd name="T15" fmla="*/ 55 h 486"/>
                  <a:gd name="T16" fmla="*/ 75 w 770"/>
                  <a:gd name="T17" fmla="*/ 67 h 486"/>
                  <a:gd name="T18" fmla="*/ 55 w 770"/>
                  <a:gd name="T19" fmla="*/ 79 h 486"/>
                  <a:gd name="T20" fmla="*/ 37 w 770"/>
                  <a:gd name="T21" fmla="*/ 90 h 486"/>
                  <a:gd name="T22" fmla="*/ 29 w 770"/>
                  <a:gd name="T23" fmla="*/ 96 h 486"/>
                  <a:gd name="T24" fmla="*/ 21 w 770"/>
                  <a:gd name="T25" fmla="*/ 101 h 486"/>
                  <a:gd name="T26" fmla="*/ 15 w 770"/>
                  <a:gd name="T27" fmla="*/ 105 h 486"/>
                  <a:gd name="T28" fmla="*/ 10 w 770"/>
                  <a:gd name="T29" fmla="*/ 109 h 486"/>
                  <a:gd name="T30" fmla="*/ 5 w 770"/>
                  <a:gd name="T31" fmla="*/ 113 h 486"/>
                  <a:gd name="T32" fmla="*/ 2 w 770"/>
                  <a:gd name="T33" fmla="*/ 116 h 486"/>
                  <a:gd name="T34" fmla="*/ 0 w 770"/>
                  <a:gd name="T35" fmla="*/ 118 h 486"/>
                  <a:gd name="T36" fmla="*/ 0 w 770"/>
                  <a:gd name="T37" fmla="*/ 120 h 486"/>
                  <a:gd name="T38" fmla="*/ 1 w 770"/>
                  <a:gd name="T39" fmla="*/ 122 h 486"/>
                  <a:gd name="T40" fmla="*/ 4 w 770"/>
                  <a:gd name="T41" fmla="*/ 122 h 486"/>
                  <a:gd name="T42" fmla="*/ 9 w 770"/>
                  <a:gd name="T43" fmla="*/ 121 h 486"/>
                  <a:gd name="T44" fmla="*/ 15 w 770"/>
                  <a:gd name="T45" fmla="*/ 120 h 486"/>
                  <a:gd name="T46" fmla="*/ 29 w 770"/>
                  <a:gd name="T47" fmla="*/ 117 h 486"/>
                  <a:gd name="T48" fmla="*/ 42 w 770"/>
                  <a:gd name="T49" fmla="*/ 113 h 486"/>
                  <a:gd name="T50" fmla="*/ 53 w 770"/>
                  <a:gd name="T51" fmla="*/ 110 h 486"/>
                  <a:gd name="T52" fmla="*/ 63 w 770"/>
                  <a:gd name="T53" fmla="*/ 106 h 486"/>
                  <a:gd name="T54" fmla="*/ 82 w 770"/>
                  <a:gd name="T55" fmla="*/ 100 h 486"/>
                  <a:gd name="T56" fmla="*/ 97 w 770"/>
                  <a:gd name="T57" fmla="*/ 94 h 486"/>
                  <a:gd name="T58" fmla="*/ 111 w 770"/>
                  <a:gd name="T59" fmla="*/ 88 h 486"/>
                  <a:gd name="T60" fmla="*/ 124 w 770"/>
                  <a:gd name="T61" fmla="*/ 83 h 486"/>
                  <a:gd name="T62" fmla="*/ 131 w 770"/>
                  <a:gd name="T63" fmla="*/ 81 h 486"/>
                  <a:gd name="T64" fmla="*/ 138 w 770"/>
                  <a:gd name="T65" fmla="*/ 79 h 486"/>
                  <a:gd name="T66" fmla="*/ 145 w 770"/>
                  <a:gd name="T67" fmla="*/ 78 h 486"/>
                  <a:gd name="T68" fmla="*/ 153 w 770"/>
                  <a:gd name="T69" fmla="*/ 76 h 486"/>
                  <a:gd name="T70" fmla="*/ 157 w 770"/>
                  <a:gd name="T71" fmla="*/ 75 h 486"/>
                  <a:gd name="T72" fmla="*/ 161 w 770"/>
                  <a:gd name="T73" fmla="*/ 74 h 486"/>
                  <a:gd name="T74" fmla="*/ 164 w 770"/>
                  <a:gd name="T75" fmla="*/ 73 h 486"/>
                  <a:gd name="T76" fmla="*/ 167 w 770"/>
                  <a:gd name="T77" fmla="*/ 71 h 486"/>
                  <a:gd name="T78" fmla="*/ 170 w 770"/>
                  <a:gd name="T79" fmla="*/ 69 h 486"/>
                  <a:gd name="T80" fmla="*/ 173 w 770"/>
                  <a:gd name="T81" fmla="*/ 66 h 486"/>
                  <a:gd name="T82" fmla="*/ 175 w 770"/>
                  <a:gd name="T83" fmla="*/ 64 h 486"/>
                  <a:gd name="T84" fmla="*/ 177 w 770"/>
                  <a:gd name="T85" fmla="*/ 61 h 486"/>
                  <a:gd name="T86" fmla="*/ 179 w 770"/>
                  <a:gd name="T87" fmla="*/ 58 h 486"/>
                  <a:gd name="T88" fmla="*/ 182 w 770"/>
                  <a:gd name="T89" fmla="*/ 55 h 486"/>
                  <a:gd name="T90" fmla="*/ 183 w 770"/>
                  <a:gd name="T91" fmla="*/ 52 h 486"/>
                  <a:gd name="T92" fmla="*/ 185 w 770"/>
                  <a:gd name="T93" fmla="*/ 49 h 486"/>
                  <a:gd name="T94" fmla="*/ 187 w 770"/>
                  <a:gd name="T95" fmla="*/ 42 h 486"/>
                  <a:gd name="T96" fmla="*/ 189 w 770"/>
                  <a:gd name="T97" fmla="*/ 35 h 486"/>
                  <a:gd name="T98" fmla="*/ 191 w 770"/>
                  <a:gd name="T99" fmla="*/ 29 h 486"/>
                  <a:gd name="T100" fmla="*/ 192 w 770"/>
                  <a:gd name="T101" fmla="*/ 22 h 486"/>
                  <a:gd name="T102" fmla="*/ 192 w 770"/>
                  <a:gd name="T103" fmla="*/ 16 h 486"/>
                  <a:gd name="T104" fmla="*/ 193 w 770"/>
                  <a:gd name="T105" fmla="*/ 11 h 486"/>
                  <a:gd name="T106" fmla="*/ 193 w 770"/>
                  <a:gd name="T107" fmla="*/ 3 h 486"/>
                  <a:gd name="T108" fmla="*/ 193 w 770"/>
                  <a:gd name="T109" fmla="*/ 0 h 4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0"/>
                  <a:gd name="T166" fmla="*/ 0 h 486"/>
                  <a:gd name="T167" fmla="*/ 770 w 770"/>
                  <a:gd name="T168" fmla="*/ 486 h 4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0" h="486">
                    <a:moveTo>
                      <a:pt x="770" y="0"/>
                    </a:moveTo>
                    <a:lnTo>
                      <a:pt x="759" y="7"/>
                    </a:lnTo>
                    <a:lnTo>
                      <a:pt x="727" y="24"/>
                    </a:lnTo>
                    <a:lnTo>
                      <a:pt x="678" y="51"/>
                    </a:lnTo>
                    <a:lnTo>
                      <a:pt x="614" y="86"/>
                    </a:lnTo>
                    <a:lnTo>
                      <a:pt x="542" y="127"/>
                    </a:lnTo>
                    <a:lnTo>
                      <a:pt x="462" y="171"/>
                    </a:lnTo>
                    <a:lnTo>
                      <a:pt x="380" y="219"/>
                    </a:lnTo>
                    <a:lnTo>
                      <a:pt x="298" y="268"/>
                    </a:lnTo>
                    <a:lnTo>
                      <a:pt x="218" y="316"/>
                    </a:lnTo>
                    <a:lnTo>
                      <a:pt x="146" y="360"/>
                    </a:lnTo>
                    <a:lnTo>
                      <a:pt x="115" y="381"/>
                    </a:lnTo>
                    <a:lnTo>
                      <a:pt x="85" y="401"/>
                    </a:lnTo>
                    <a:lnTo>
                      <a:pt x="59" y="419"/>
                    </a:lnTo>
                    <a:lnTo>
                      <a:pt x="38" y="436"/>
                    </a:lnTo>
                    <a:lnTo>
                      <a:pt x="21" y="450"/>
                    </a:lnTo>
                    <a:lnTo>
                      <a:pt x="9" y="463"/>
                    </a:lnTo>
                    <a:lnTo>
                      <a:pt x="1" y="472"/>
                    </a:lnTo>
                    <a:lnTo>
                      <a:pt x="0" y="480"/>
                    </a:lnTo>
                    <a:lnTo>
                      <a:pt x="4" y="485"/>
                    </a:lnTo>
                    <a:lnTo>
                      <a:pt x="16" y="486"/>
                    </a:lnTo>
                    <a:lnTo>
                      <a:pt x="34" y="484"/>
                    </a:lnTo>
                    <a:lnTo>
                      <a:pt x="59" y="479"/>
                    </a:lnTo>
                    <a:lnTo>
                      <a:pt x="115" y="465"/>
                    </a:lnTo>
                    <a:lnTo>
                      <a:pt x="166" y="451"/>
                    </a:lnTo>
                    <a:lnTo>
                      <a:pt x="212" y="437"/>
                    </a:lnTo>
                    <a:lnTo>
                      <a:pt x="253" y="424"/>
                    </a:lnTo>
                    <a:lnTo>
                      <a:pt x="326" y="397"/>
                    </a:lnTo>
                    <a:lnTo>
                      <a:pt x="388" y="373"/>
                    </a:lnTo>
                    <a:lnTo>
                      <a:pt x="443" y="351"/>
                    </a:lnTo>
                    <a:lnTo>
                      <a:pt x="496" y="331"/>
                    </a:lnTo>
                    <a:lnTo>
                      <a:pt x="523" y="323"/>
                    </a:lnTo>
                    <a:lnTo>
                      <a:pt x="550" y="314"/>
                    </a:lnTo>
                    <a:lnTo>
                      <a:pt x="579" y="309"/>
                    </a:lnTo>
                    <a:lnTo>
                      <a:pt x="611" y="303"/>
                    </a:lnTo>
                    <a:lnTo>
                      <a:pt x="626" y="299"/>
                    </a:lnTo>
                    <a:lnTo>
                      <a:pt x="641" y="295"/>
                    </a:lnTo>
                    <a:lnTo>
                      <a:pt x="654" y="289"/>
                    </a:lnTo>
                    <a:lnTo>
                      <a:pt x="667" y="282"/>
                    </a:lnTo>
                    <a:lnTo>
                      <a:pt x="679" y="274"/>
                    </a:lnTo>
                    <a:lnTo>
                      <a:pt x="689" y="264"/>
                    </a:lnTo>
                    <a:lnTo>
                      <a:pt x="700" y="254"/>
                    </a:lnTo>
                    <a:lnTo>
                      <a:pt x="708" y="243"/>
                    </a:lnTo>
                    <a:lnTo>
                      <a:pt x="716" y="232"/>
                    </a:lnTo>
                    <a:lnTo>
                      <a:pt x="725" y="220"/>
                    </a:lnTo>
                    <a:lnTo>
                      <a:pt x="732" y="207"/>
                    </a:lnTo>
                    <a:lnTo>
                      <a:pt x="738" y="194"/>
                    </a:lnTo>
                    <a:lnTo>
                      <a:pt x="747" y="168"/>
                    </a:lnTo>
                    <a:lnTo>
                      <a:pt x="755" y="141"/>
                    </a:lnTo>
                    <a:lnTo>
                      <a:pt x="761" y="114"/>
                    </a:lnTo>
                    <a:lnTo>
                      <a:pt x="766" y="88"/>
                    </a:lnTo>
                    <a:lnTo>
                      <a:pt x="768" y="65"/>
                    </a:lnTo>
                    <a:lnTo>
                      <a:pt x="769" y="44"/>
                    </a:lnTo>
                    <a:lnTo>
                      <a:pt x="770" y="13"/>
                    </a:lnTo>
                    <a:lnTo>
                      <a:pt x="770" y="0"/>
                    </a:lnTo>
                    <a:close/>
                  </a:path>
                </a:pathLst>
              </a:custGeom>
              <a:solidFill>
                <a:srgbClr val="969696"/>
              </a:solidFill>
              <a:ln w="9525">
                <a:noFill/>
                <a:round/>
                <a:headEnd/>
                <a:tailEnd/>
              </a:ln>
            </p:spPr>
            <p:txBody>
              <a:bodyPr/>
              <a:lstStyle/>
              <a:p>
                <a:endParaRPr lang="fr-FR"/>
              </a:p>
            </p:txBody>
          </p:sp>
          <p:sp>
            <p:nvSpPr>
              <p:cNvPr id="9365" name="Freeform 605"/>
              <p:cNvSpPr>
                <a:spLocks noChangeAspect="1"/>
              </p:cNvSpPr>
              <p:nvPr/>
            </p:nvSpPr>
            <p:spPr bwMode="auto">
              <a:xfrm>
                <a:off x="5761" y="4734"/>
                <a:ext cx="234" cy="615"/>
              </a:xfrm>
              <a:custGeom>
                <a:avLst/>
                <a:gdLst>
                  <a:gd name="T0" fmla="*/ 169 w 936"/>
                  <a:gd name="T1" fmla="*/ 15 h 2459"/>
                  <a:gd name="T2" fmla="*/ 152 w 936"/>
                  <a:gd name="T3" fmla="*/ 65 h 2459"/>
                  <a:gd name="T4" fmla="*/ 124 w 936"/>
                  <a:gd name="T5" fmla="*/ 152 h 2459"/>
                  <a:gd name="T6" fmla="*/ 90 w 936"/>
                  <a:gd name="T7" fmla="*/ 260 h 2459"/>
                  <a:gd name="T8" fmla="*/ 63 w 936"/>
                  <a:gd name="T9" fmla="*/ 346 h 2459"/>
                  <a:gd name="T10" fmla="*/ 46 w 936"/>
                  <a:gd name="T11" fmla="*/ 402 h 2459"/>
                  <a:gd name="T12" fmla="*/ 31 w 936"/>
                  <a:gd name="T13" fmla="*/ 456 h 2459"/>
                  <a:gd name="T14" fmla="*/ 19 w 936"/>
                  <a:gd name="T15" fmla="*/ 505 h 2459"/>
                  <a:gd name="T16" fmla="*/ 9 w 936"/>
                  <a:gd name="T17" fmla="*/ 547 h 2459"/>
                  <a:gd name="T18" fmla="*/ 2 w 936"/>
                  <a:gd name="T19" fmla="*/ 580 h 2459"/>
                  <a:gd name="T20" fmla="*/ 0 w 936"/>
                  <a:gd name="T21" fmla="*/ 604 h 2459"/>
                  <a:gd name="T22" fmla="*/ 3 w 936"/>
                  <a:gd name="T23" fmla="*/ 615 h 2459"/>
                  <a:gd name="T24" fmla="*/ 11 w 936"/>
                  <a:gd name="T25" fmla="*/ 613 h 2459"/>
                  <a:gd name="T26" fmla="*/ 22 w 936"/>
                  <a:gd name="T27" fmla="*/ 606 h 2459"/>
                  <a:gd name="T28" fmla="*/ 34 w 936"/>
                  <a:gd name="T29" fmla="*/ 595 h 2459"/>
                  <a:gd name="T30" fmla="*/ 47 w 936"/>
                  <a:gd name="T31" fmla="*/ 581 h 2459"/>
                  <a:gd name="T32" fmla="*/ 61 w 936"/>
                  <a:gd name="T33" fmla="*/ 564 h 2459"/>
                  <a:gd name="T34" fmla="*/ 77 w 936"/>
                  <a:gd name="T35" fmla="*/ 544 h 2459"/>
                  <a:gd name="T36" fmla="*/ 93 w 936"/>
                  <a:gd name="T37" fmla="*/ 523 h 2459"/>
                  <a:gd name="T38" fmla="*/ 109 w 936"/>
                  <a:gd name="T39" fmla="*/ 500 h 2459"/>
                  <a:gd name="T40" fmla="*/ 125 w 936"/>
                  <a:gd name="T41" fmla="*/ 475 h 2459"/>
                  <a:gd name="T42" fmla="*/ 141 w 936"/>
                  <a:gd name="T43" fmla="*/ 449 h 2459"/>
                  <a:gd name="T44" fmla="*/ 157 w 936"/>
                  <a:gd name="T45" fmla="*/ 423 h 2459"/>
                  <a:gd name="T46" fmla="*/ 171 w 936"/>
                  <a:gd name="T47" fmla="*/ 397 h 2459"/>
                  <a:gd name="T48" fmla="*/ 185 w 936"/>
                  <a:gd name="T49" fmla="*/ 372 h 2459"/>
                  <a:gd name="T50" fmla="*/ 197 w 936"/>
                  <a:gd name="T51" fmla="*/ 347 h 2459"/>
                  <a:gd name="T52" fmla="*/ 208 w 936"/>
                  <a:gd name="T53" fmla="*/ 324 h 2459"/>
                  <a:gd name="T54" fmla="*/ 217 w 936"/>
                  <a:gd name="T55" fmla="*/ 302 h 2459"/>
                  <a:gd name="T56" fmla="*/ 223 w 936"/>
                  <a:gd name="T57" fmla="*/ 282 h 2459"/>
                  <a:gd name="T58" fmla="*/ 228 w 936"/>
                  <a:gd name="T59" fmla="*/ 263 h 2459"/>
                  <a:gd name="T60" fmla="*/ 231 w 936"/>
                  <a:gd name="T61" fmla="*/ 244 h 2459"/>
                  <a:gd name="T62" fmla="*/ 234 w 936"/>
                  <a:gd name="T63" fmla="*/ 226 h 2459"/>
                  <a:gd name="T64" fmla="*/ 234 w 936"/>
                  <a:gd name="T65" fmla="*/ 208 h 2459"/>
                  <a:gd name="T66" fmla="*/ 234 w 936"/>
                  <a:gd name="T67" fmla="*/ 191 h 2459"/>
                  <a:gd name="T68" fmla="*/ 232 w 936"/>
                  <a:gd name="T69" fmla="*/ 174 h 2459"/>
                  <a:gd name="T70" fmla="*/ 230 w 936"/>
                  <a:gd name="T71" fmla="*/ 158 h 2459"/>
                  <a:gd name="T72" fmla="*/ 226 w 936"/>
                  <a:gd name="T73" fmla="*/ 135 h 2459"/>
                  <a:gd name="T74" fmla="*/ 220 w 936"/>
                  <a:gd name="T75" fmla="*/ 105 h 2459"/>
                  <a:gd name="T76" fmla="*/ 214 w 936"/>
                  <a:gd name="T77" fmla="*/ 78 h 2459"/>
                  <a:gd name="T78" fmla="*/ 210 w 936"/>
                  <a:gd name="T79" fmla="*/ 59 h 2459"/>
                  <a:gd name="T80" fmla="*/ 209 w 936"/>
                  <a:gd name="T81" fmla="*/ 47 h 2459"/>
                  <a:gd name="T82" fmla="*/ 208 w 936"/>
                  <a:gd name="T83" fmla="*/ 35 h 2459"/>
                  <a:gd name="T84" fmla="*/ 207 w 936"/>
                  <a:gd name="T85" fmla="*/ 26 h 2459"/>
                  <a:gd name="T86" fmla="*/ 205 w 936"/>
                  <a:gd name="T87" fmla="*/ 18 h 2459"/>
                  <a:gd name="T88" fmla="*/ 203 w 936"/>
                  <a:gd name="T89" fmla="*/ 12 h 2459"/>
                  <a:gd name="T90" fmla="*/ 200 w 936"/>
                  <a:gd name="T91" fmla="*/ 7 h 2459"/>
                  <a:gd name="T92" fmla="*/ 197 w 936"/>
                  <a:gd name="T93" fmla="*/ 4 h 2459"/>
                  <a:gd name="T94" fmla="*/ 194 w 936"/>
                  <a:gd name="T95" fmla="*/ 2 h 2459"/>
                  <a:gd name="T96" fmla="*/ 190 w 936"/>
                  <a:gd name="T97" fmla="*/ 0 h 2459"/>
                  <a:gd name="T98" fmla="*/ 185 w 936"/>
                  <a:gd name="T99" fmla="*/ 0 h 2459"/>
                  <a:gd name="T100" fmla="*/ 179 w 936"/>
                  <a:gd name="T101" fmla="*/ 2 h 2459"/>
                  <a:gd name="T102" fmla="*/ 175 w 936"/>
                  <a:gd name="T103" fmla="*/ 5 h 2459"/>
                  <a:gd name="T104" fmla="*/ 172 w 936"/>
                  <a:gd name="T105" fmla="*/ 7 h 24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6"/>
                  <a:gd name="T160" fmla="*/ 0 h 2459"/>
                  <a:gd name="T161" fmla="*/ 936 w 936"/>
                  <a:gd name="T162" fmla="*/ 2459 h 24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6" h="2459">
                    <a:moveTo>
                      <a:pt x="685" y="29"/>
                    </a:moveTo>
                    <a:lnTo>
                      <a:pt x="676" y="59"/>
                    </a:lnTo>
                    <a:lnTo>
                      <a:pt x="650" y="138"/>
                    </a:lnTo>
                    <a:lnTo>
                      <a:pt x="609" y="261"/>
                    </a:lnTo>
                    <a:lnTo>
                      <a:pt x="557" y="420"/>
                    </a:lnTo>
                    <a:lnTo>
                      <a:pt x="496" y="608"/>
                    </a:lnTo>
                    <a:lnTo>
                      <a:pt x="428" y="816"/>
                    </a:lnTo>
                    <a:lnTo>
                      <a:pt x="358" y="1040"/>
                    </a:lnTo>
                    <a:lnTo>
                      <a:pt x="287" y="1269"/>
                    </a:lnTo>
                    <a:lnTo>
                      <a:pt x="252" y="1384"/>
                    </a:lnTo>
                    <a:lnTo>
                      <a:pt x="218" y="1499"/>
                    </a:lnTo>
                    <a:lnTo>
                      <a:pt x="185" y="1609"/>
                    </a:lnTo>
                    <a:lnTo>
                      <a:pt x="155" y="1719"/>
                    </a:lnTo>
                    <a:lnTo>
                      <a:pt x="125" y="1824"/>
                    </a:lnTo>
                    <a:lnTo>
                      <a:pt x="97" y="1924"/>
                    </a:lnTo>
                    <a:lnTo>
                      <a:pt x="74" y="2019"/>
                    </a:lnTo>
                    <a:lnTo>
                      <a:pt x="52" y="2106"/>
                    </a:lnTo>
                    <a:lnTo>
                      <a:pt x="34" y="2186"/>
                    </a:lnTo>
                    <a:lnTo>
                      <a:pt x="19" y="2258"/>
                    </a:lnTo>
                    <a:lnTo>
                      <a:pt x="8" y="2321"/>
                    </a:lnTo>
                    <a:lnTo>
                      <a:pt x="1" y="2373"/>
                    </a:lnTo>
                    <a:lnTo>
                      <a:pt x="0" y="2414"/>
                    </a:lnTo>
                    <a:lnTo>
                      <a:pt x="2" y="2442"/>
                    </a:lnTo>
                    <a:lnTo>
                      <a:pt x="12" y="2458"/>
                    </a:lnTo>
                    <a:lnTo>
                      <a:pt x="26" y="2459"/>
                    </a:lnTo>
                    <a:lnTo>
                      <a:pt x="43" y="2451"/>
                    </a:lnTo>
                    <a:lnTo>
                      <a:pt x="63" y="2439"/>
                    </a:lnTo>
                    <a:lnTo>
                      <a:pt x="86" y="2423"/>
                    </a:lnTo>
                    <a:lnTo>
                      <a:pt x="109" y="2403"/>
                    </a:lnTo>
                    <a:lnTo>
                      <a:pt x="134" y="2380"/>
                    </a:lnTo>
                    <a:lnTo>
                      <a:pt x="159" y="2354"/>
                    </a:lnTo>
                    <a:lnTo>
                      <a:pt x="188" y="2324"/>
                    </a:lnTo>
                    <a:lnTo>
                      <a:pt x="216" y="2291"/>
                    </a:lnTo>
                    <a:lnTo>
                      <a:pt x="245" y="2256"/>
                    </a:lnTo>
                    <a:lnTo>
                      <a:pt x="276" y="2218"/>
                    </a:lnTo>
                    <a:lnTo>
                      <a:pt x="307" y="2177"/>
                    </a:lnTo>
                    <a:lnTo>
                      <a:pt x="339" y="2135"/>
                    </a:lnTo>
                    <a:lnTo>
                      <a:pt x="371" y="2091"/>
                    </a:lnTo>
                    <a:lnTo>
                      <a:pt x="403" y="2045"/>
                    </a:lnTo>
                    <a:lnTo>
                      <a:pt x="435" y="1998"/>
                    </a:lnTo>
                    <a:lnTo>
                      <a:pt x="468" y="1949"/>
                    </a:lnTo>
                    <a:lnTo>
                      <a:pt x="501" y="1900"/>
                    </a:lnTo>
                    <a:lnTo>
                      <a:pt x="533" y="1848"/>
                    </a:lnTo>
                    <a:lnTo>
                      <a:pt x="564" y="1797"/>
                    </a:lnTo>
                    <a:lnTo>
                      <a:pt x="596" y="1746"/>
                    </a:lnTo>
                    <a:lnTo>
                      <a:pt x="626" y="1693"/>
                    </a:lnTo>
                    <a:lnTo>
                      <a:pt x="657" y="1642"/>
                    </a:lnTo>
                    <a:lnTo>
                      <a:pt x="685" y="1589"/>
                    </a:lnTo>
                    <a:lnTo>
                      <a:pt x="713" y="1538"/>
                    </a:lnTo>
                    <a:lnTo>
                      <a:pt x="740" y="1488"/>
                    </a:lnTo>
                    <a:lnTo>
                      <a:pt x="765" y="1438"/>
                    </a:lnTo>
                    <a:lnTo>
                      <a:pt x="788" y="1389"/>
                    </a:lnTo>
                    <a:lnTo>
                      <a:pt x="811" y="1341"/>
                    </a:lnTo>
                    <a:lnTo>
                      <a:pt x="832" y="1296"/>
                    </a:lnTo>
                    <a:lnTo>
                      <a:pt x="850" y="1250"/>
                    </a:lnTo>
                    <a:lnTo>
                      <a:pt x="867" y="1208"/>
                    </a:lnTo>
                    <a:lnTo>
                      <a:pt x="881" y="1167"/>
                    </a:lnTo>
                    <a:lnTo>
                      <a:pt x="893" y="1128"/>
                    </a:lnTo>
                    <a:lnTo>
                      <a:pt x="903" y="1089"/>
                    </a:lnTo>
                    <a:lnTo>
                      <a:pt x="913" y="1051"/>
                    </a:lnTo>
                    <a:lnTo>
                      <a:pt x="920" y="1013"/>
                    </a:lnTo>
                    <a:lnTo>
                      <a:pt x="925" y="976"/>
                    </a:lnTo>
                    <a:lnTo>
                      <a:pt x="930" y="939"/>
                    </a:lnTo>
                    <a:lnTo>
                      <a:pt x="934" y="903"/>
                    </a:lnTo>
                    <a:lnTo>
                      <a:pt x="935" y="867"/>
                    </a:lnTo>
                    <a:lnTo>
                      <a:pt x="936" y="832"/>
                    </a:lnTo>
                    <a:lnTo>
                      <a:pt x="935" y="798"/>
                    </a:lnTo>
                    <a:lnTo>
                      <a:pt x="934" y="763"/>
                    </a:lnTo>
                    <a:lnTo>
                      <a:pt x="931" y="729"/>
                    </a:lnTo>
                    <a:lnTo>
                      <a:pt x="929" y="696"/>
                    </a:lnTo>
                    <a:lnTo>
                      <a:pt x="924" y="664"/>
                    </a:lnTo>
                    <a:lnTo>
                      <a:pt x="921" y="631"/>
                    </a:lnTo>
                    <a:lnTo>
                      <a:pt x="915" y="600"/>
                    </a:lnTo>
                    <a:lnTo>
                      <a:pt x="904" y="538"/>
                    </a:lnTo>
                    <a:lnTo>
                      <a:pt x="891" y="478"/>
                    </a:lnTo>
                    <a:lnTo>
                      <a:pt x="879" y="421"/>
                    </a:lnTo>
                    <a:lnTo>
                      <a:pt x="867" y="365"/>
                    </a:lnTo>
                    <a:lnTo>
                      <a:pt x="855" y="312"/>
                    </a:lnTo>
                    <a:lnTo>
                      <a:pt x="846" y="260"/>
                    </a:lnTo>
                    <a:lnTo>
                      <a:pt x="841" y="235"/>
                    </a:lnTo>
                    <a:lnTo>
                      <a:pt x="838" y="210"/>
                    </a:lnTo>
                    <a:lnTo>
                      <a:pt x="835" y="187"/>
                    </a:lnTo>
                    <a:lnTo>
                      <a:pt x="834" y="162"/>
                    </a:lnTo>
                    <a:lnTo>
                      <a:pt x="832" y="140"/>
                    </a:lnTo>
                    <a:lnTo>
                      <a:pt x="829" y="120"/>
                    </a:lnTo>
                    <a:lnTo>
                      <a:pt x="827" y="102"/>
                    </a:lnTo>
                    <a:lnTo>
                      <a:pt x="823" y="85"/>
                    </a:lnTo>
                    <a:lnTo>
                      <a:pt x="820" y="71"/>
                    </a:lnTo>
                    <a:lnTo>
                      <a:pt x="815" y="57"/>
                    </a:lnTo>
                    <a:lnTo>
                      <a:pt x="811" y="47"/>
                    </a:lnTo>
                    <a:lnTo>
                      <a:pt x="805" y="36"/>
                    </a:lnTo>
                    <a:lnTo>
                      <a:pt x="799" y="28"/>
                    </a:lnTo>
                    <a:lnTo>
                      <a:pt x="793" y="21"/>
                    </a:lnTo>
                    <a:lnTo>
                      <a:pt x="787" y="14"/>
                    </a:lnTo>
                    <a:lnTo>
                      <a:pt x="781" y="10"/>
                    </a:lnTo>
                    <a:lnTo>
                      <a:pt x="774" y="6"/>
                    </a:lnTo>
                    <a:lnTo>
                      <a:pt x="768" y="4"/>
                    </a:lnTo>
                    <a:lnTo>
                      <a:pt x="761" y="1"/>
                    </a:lnTo>
                    <a:lnTo>
                      <a:pt x="754" y="0"/>
                    </a:lnTo>
                    <a:lnTo>
                      <a:pt x="741" y="0"/>
                    </a:lnTo>
                    <a:lnTo>
                      <a:pt x="728" y="3"/>
                    </a:lnTo>
                    <a:lnTo>
                      <a:pt x="717" y="7"/>
                    </a:lnTo>
                    <a:lnTo>
                      <a:pt x="707" y="12"/>
                    </a:lnTo>
                    <a:lnTo>
                      <a:pt x="698" y="18"/>
                    </a:lnTo>
                    <a:lnTo>
                      <a:pt x="691" y="22"/>
                    </a:lnTo>
                    <a:lnTo>
                      <a:pt x="687" y="27"/>
                    </a:lnTo>
                    <a:lnTo>
                      <a:pt x="685" y="29"/>
                    </a:lnTo>
                    <a:close/>
                  </a:path>
                </a:pathLst>
              </a:custGeom>
              <a:solidFill>
                <a:srgbClr val="969696"/>
              </a:solidFill>
              <a:ln w="9525">
                <a:noFill/>
                <a:round/>
                <a:headEnd/>
                <a:tailEnd/>
              </a:ln>
            </p:spPr>
            <p:txBody>
              <a:bodyPr/>
              <a:lstStyle/>
              <a:p>
                <a:endParaRPr lang="fr-FR"/>
              </a:p>
            </p:txBody>
          </p:sp>
          <p:sp>
            <p:nvSpPr>
              <p:cNvPr id="9366" name="Freeform 606"/>
              <p:cNvSpPr>
                <a:spLocks noChangeAspect="1"/>
              </p:cNvSpPr>
              <p:nvPr/>
            </p:nvSpPr>
            <p:spPr bwMode="auto">
              <a:xfrm>
                <a:off x="5566" y="4710"/>
                <a:ext cx="331" cy="503"/>
              </a:xfrm>
              <a:custGeom>
                <a:avLst/>
                <a:gdLst>
                  <a:gd name="T0" fmla="*/ 295 w 1323"/>
                  <a:gd name="T1" fmla="*/ 49 h 2012"/>
                  <a:gd name="T2" fmla="*/ 286 w 1323"/>
                  <a:gd name="T3" fmla="*/ 62 h 2012"/>
                  <a:gd name="T4" fmla="*/ 261 w 1323"/>
                  <a:gd name="T5" fmla="*/ 95 h 2012"/>
                  <a:gd name="T6" fmla="*/ 213 w 1323"/>
                  <a:gd name="T7" fmla="*/ 159 h 2012"/>
                  <a:gd name="T8" fmla="*/ 156 w 1323"/>
                  <a:gd name="T9" fmla="*/ 237 h 2012"/>
                  <a:gd name="T10" fmla="*/ 111 w 1323"/>
                  <a:gd name="T11" fmla="*/ 298 h 2012"/>
                  <a:gd name="T12" fmla="*/ 83 w 1323"/>
                  <a:gd name="T13" fmla="*/ 339 h 2012"/>
                  <a:gd name="T14" fmla="*/ 58 w 1323"/>
                  <a:gd name="T15" fmla="*/ 377 h 2012"/>
                  <a:gd name="T16" fmla="*/ 36 w 1323"/>
                  <a:gd name="T17" fmla="*/ 412 h 2012"/>
                  <a:gd name="T18" fmla="*/ 18 w 1323"/>
                  <a:gd name="T19" fmla="*/ 443 h 2012"/>
                  <a:gd name="T20" fmla="*/ 6 w 1323"/>
                  <a:gd name="T21" fmla="*/ 469 h 2012"/>
                  <a:gd name="T22" fmla="*/ 0 w 1323"/>
                  <a:gd name="T23" fmla="*/ 488 h 2012"/>
                  <a:gd name="T24" fmla="*/ 2 w 1323"/>
                  <a:gd name="T25" fmla="*/ 500 h 2012"/>
                  <a:gd name="T26" fmla="*/ 12 w 1323"/>
                  <a:gd name="T27" fmla="*/ 503 h 2012"/>
                  <a:gd name="T28" fmla="*/ 23 w 1323"/>
                  <a:gd name="T29" fmla="*/ 503 h 2012"/>
                  <a:gd name="T30" fmla="*/ 35 w 1323"/>
                  <a:gd name="T31" fmla="*/ 500 h 2012"/>
                  <a:gd name="T32" fmla="*/ 48 w 1323"/>
                  <a:gd name="T33" fmla="*/ 495 h 2012"/>
                  <a:gd name="T34" fmla="*/ 62 w 1323"/>
                  <a:gd name="T35" fmla="*/ 487 h 2012"/>
                  <a:gd name="T36" fmla="*/ 76 w 1323"/>
                  <a:gd name="T37" fmla="*/ 477 h 2012"/>
                  <a:gd name="T38" fmla="*/ 91 w 1323"/>
                  <a:gd name="T39" fmla="*/ 465 h 2012"/>
                  <a:gd name="T40" fmla="*/ 106 w 1323"/>
                  <a:gd name="T41" fmla="*/ 451 h 2012"/>
                  <a:gd name="T42" fmla="*/ 121 w 1323"/>
                  <a:gd name="T43" fmla="*/ 436 h 2012"/>
                  <a:gd name="T44" fmla="*/ 136 w 1323"/>
                  <a:gd name="T45" fmla="*/ 418 h 2012"/>
                  <a:gd name="T46" fmla="*/ 152 w 1323"/>
                  <a:gd name="T47" fmla="*/ 399 h 2012"/>
                  <a:gd name="T48" fmla="*/ 168 w 1323"/>
                  <a:gd name="T49" fmla="*/ 378 h 2012"/>
                  <a:gd name="T50" fmla="*/ 183 w 1323"/>
                  <a:gd name="T51" fmla="*/ 356 h 2012"/>
                  <a:gd name="T52" fmla="*/ 198 w 1323"/>
                  <a:gd name="T53" fmla="*/ 332 h 2012"/>
                  <a:gd name="T54" fmla="*/ 212 w 1323"/>
                  <a:gd name="T55" fmla="*/ 307 h 2012"/>
                  <a:gd name="T56" fmla="*/ 226 w 1323"/>
                  <a:gd name="T57" fmla="*/ 281 h 2012"/>
                  <a:gd name="T58" fmla="*/ 258 w 1323"/>
                  <a:gd name="T59" fmla="*/ 220 h 2012"/>
                  <a:gd name="T60" fmla="*/ 291 w 1323"/>
                  <a:gd name="T61" fmla="*/ 154 h 2012"/>
                  <a:gd name="T62" fmla="*/ 305 w 1323"/>
                  <a:gd name="T63" fmla="*/ 124 h 2012"/>
                  <a:gd name="T64" fmla="*/ 312 w 1323"/>
                  <a:gd name="T65" fmla="*/ 109 h 2012"/>
                  <a:gd name="T66" fmla="*/ 316 w 1323"/>
                  <a:gd name="T67" fmla="*/ 96 h 2012"/>
                  <a:gd name="T68" fmla="*/ 319 w 1323"/>
                  <a:gd name="T69" fmla="*/ 83 h 2012"/>
                  <a:gd name="T70" fmla="*/ 324 w 1323"/>
                  <a:gd name="T71" fmla="*/ 59 h 2012"/>
                  <a:gd name="T72" fmla="*/ 328 w 1323"/>
                  <a:gd name="T73" fmla="*/ 37 h 2012"/>
                  <a:gd name="T74" fmla="*/ 330 w 1323"/>
                  <a:gd name="T75" fmla="*/ 24 h 2012"/>
                  <a:gd name="T76" fmla="*/ 331 w 1323"/>
                  <a:gd name="T77" fmla="*/ 13 h 2012"/>
                  <a:gd name="T78" fmla="*/ 330 w 1323"/>
                  <a:gd name="T79" fmla="*/ 5 h 2012"/>
                  <a:gd name="T80" fmla="*/ 329 w 1323"/>
                  <a:gd name="T81" fmla="*/ 1 h 2012"/>
                  <a:gd name="T82" fmla="*/ 327 w 1323"/>
                  <a:gd name="T83" fmla="*/ 0 h 2012"/>
                  <a:gd name="T84" fmla="*/ 325 w 1323"/>
                  <a:gd name="T85" fmla="*/ 1 h 2012"/>
                  <a:gd name="T86" fmla="*/ 323 w 1323"/>
                  <a:gd name="T87" fmla="*/ 2 h 2012"/>
                  <a:gd name="T88" fmla="*/ 318 w 1323"/>
                  <a:gd name="T89" fmla="*/ 6 h 2012"/>
                  <a:gd name="T90" fmla="*/ 313 w 1323"/>
                  <a:gd name="T91" fmla="*/ 12 h 2012"/>
                  <a:gd name="T92" fmla="*/ 308 w 1323"/>
                  <a:gd name="T93" fmla="*/ 19 h 2012"/>
                  <a:gd name="T94" fmla="*/ 304 w 1323"/>
                  <a:gd name="T95" fmla="*/ 26 h 2012"/>
                  <a:gd name="T96" fmla="*/ 299 w 1323"/>
                  <a:gd name="T97" fmla="*/ 40 h 2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23"/>
                  <a:gd name="T148" fmla="*/ 0 h 2012"/>
                  <a:gd name="T149" fmla="*/ 1323 w 1323"/>
                  <a:gd name="T150" fmla="*/ 2012 h 2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23" h="2012">
                    <a:moveTo>
                      <a:pt x="1189" y="180"/>
                    </a:moveTo>
                    <a:lnTo>
                      <a:pt x="1181" y="194"/>
                    </a:lnTo>
                    <a:lnTo>
                      <a:pt x="1165" y="216"/>
                    </a:lnTo>
                    <a:lnTo>
                      <a:pt x="1142" y="246"/>
                    </a:lnTo>
                    <a:lnTo>
                      <a:pt x="1114" y="285"/>
                    </a:lnTo>
                    <a:lnTo>
                      <a:pt x="1043" y="381"/>
                    </a:lnTo>
                    <a:lnTo>
                      <a:pt x="954" y="499"/>
                    </a:lnTo>
                    <a:lnTo>
                      <a:pt x="850" y="637"/>
                    </a:lnTo>
                    <a:lnTo>
                      <a:pt x="739" y="787"/>
                    </a:lnTo>
                    <a:lnTo>
                      <a:pt x="622" y="947"/>
                    </a:lnTo>
                    <a:lnTo>
                      <a:pt x="503" y="1110"/>
                    </a:lnTo>
                    <a:lnTo>
                      <a:pt x="444" y="1193"/>
                    </a:lnTo>
                    <a:lnTo>
                      <a:pt x="388" y="1274"/>
                    </a:lnTo>
                    <a:lnTo>
                      <a:pt x="333" y="1354"/>
                    </a:lnTo>
                    <a:lnTo>
                      <a:pt x="281" y="1432"/>
                    </a:lnTo>
                    <a:lnTo>
                      <a:pt x="231" y="1507"/>
                    </a:lnTo>
                    <a:lnTo>
                      <a:pt x="185" y="1580"/>
                    </a:lnTo>
                    <a:lnTo>
                      <a:pt x="143" y="1649"/>
                    </a:lnTo>
                    <a:lnTo>
                      <a:pt x="104" y="1713"/>
                    </a:lnTo>
                    <a:lnTo>
                      <a:pt x="71" y="1773"/>
                    </a:lnTo>
                    <a:lnTo>
                      <a:pt x="44" y="1828"/>
                    </a:lnTo>
                    <a:lnTo>
                      <a:pt x="23" y="1875"/>
                    </a:lnTo>
                    <a:lnTo>
                      <a:pt x="8" y="1917"/>
                    </a:lnTo>
                    <a:lnTo>
                      <a:pt x="0" y="1952"/>
                    </a:lnTo>
                    <a:lnTo>
                      <a:pt x="0" y="1979"/>
                    </a:lnTo>
                    <a:lnTo>
                      <a:pt x="8" y="1998"/>
                    </a:lnTo>
                    <a:lnTo>
                      <a:pt x="24" y="2007"/>
                    </a:lnTo>
                    <a:lnTo>
                      <a:pt x="46" y="2011"/>
                    </a:lnTo>
                    <a:lnTo>
                      <a:pt x="68" y="2012"/>
                    </a:lnTo>
                    <a:lnTo>
                      <a:pt x="91" y="2011"/>
                    </a:lnTo>
                    <a:lnTo>
                      <a:pt x="115" y="2006"/>
                    </a:lnTo>
                    <a:lnTo>
                      <a:pt x="139" y="1999"/>
                    </a:lnTo>
                    <a:lnTo>
                      <a:pt x="165" y="1990"/>
                    </a:lnTo>
                    <a:lnTo>
                      <a:pt x="192" y="1978"/>
                    </a:lnTo>
                    <a:lnTo>
                      <a:pt x="219" y="1964"/>
                    </a:lnTo>
                    <a:lnTo>
                      <a:pt x="246" y="1948"/>
                    </a:lnTo>
                    <a:lnTo>
                      <a:pt x="275" y="1930"/>
                    </a:lnTo>
                    <a:lnTo>
                      <a:pt x="304" y="1909"/>
                    </a:lnTo>
                    <a:lnTo>
                      <a:pt x="333" y="1886"/>
                    </a:lnTo>
                    <a:lnTo>
                      <a:pt x="362" y="1861"/>
                    </a:lnTo>
                    <a:lnTo>
                      <a:pt x="393" y="1835"/>
                    </a:lnTo>
                    <a:lnTo>
                      <a:pt x="423" y="1805"/>
                    </a:lnTo>
                    <a:lnTo>
                      <a:pt x="454" y="1775"/>
                    </a:lnTo>
                    <a:lnTo>
                      <a:pt x="484" y="1742"/>
                    </a:lnTo>
                    <a:lnTo>
                      <a:pt x="515" y="1707"/>
                    </a:lnTo>
                    <a:lnTo>
                      <a:pt x="545" y="1671"/>
                    </a:lnTo>
                    <a:lnTo>
                      <a:pt x="577" y="1634"/>
                    </a:lnTo>
                    <a:lnTo>
                      <a:pt x="607" y="1594"/>
                    </a:lnTo>
                    <a:lnTo>
                      <a:pt x="639" y="1554"/>
                    </a:lnTo>
                    <a:lnTo>
                      <a:pt x="670" y="1510"/>
                    </a:lnTo>
                    <a:lnTo>
                      <a:pt x="700" y="1467"/>
                    </a:lnTo>
                    <a:lnTo>
                      <a:pt x="731" y="1422"/>
                    </a:lnTo>
                    <a:lnTo>
                      <a:pt x="761" y="1375"/>
                    </a:lnTo>
                    <a:lnTo>
                      <a:pt x="790" y="1327"/>
                    </a:lnTo>
                    <a:lnTo>
                      <a:pt x="820" y="1277"/>
                    </a:lnTo>
                    <a:lnTo>
                      <a:pt x="849" y="1227"/>
                    </a:lnTo>
                    <a:lnTo>
                      <a:pt x="878" y="1176"/>
                    </a:lnTo>
                    <a:lnTo>
                      <a:pt x="905" y="1123"/>
                    </a:lnTo>
                    <a:lnTo>
                      <a:pt x="934" y="1070"/>
                    </a:lnTo>
                    <a:lnTo>
                      <a:pt x="1030" y="878"/>
                    </a:lnTo>
                    <a:lnTo>
                      <a:pt x="1106" y="730"/>
                    </a:lnTo>
                    <a:lnTo>
                      <a:pt x="1162" y="617"/>
                    </a:lnTo>
                    <a:lnTo>
                      <a:pt x="1205" y="532"/>
                    </a:lnTo>
                    <a:lnTo>
                      <a:pt x="1221" y="497"/>
                    </a:lnTo>
                    <a:lnTo>
                      <a:pt x="1234" y="466"/>
                    </a:lnTo>
                    <a:lnTo>
                      <a:pt x="1246" y="437"/>
                    </a:lnTo>
                    <a:lnTo>
                      <a:pt x="1255" y="410"/>
                    </a:lnTo>
                    <a:lnTo>
                      <a:pt x="1263" y="384"/>
                    </a:lnTo>
                    <a:lnTo>
                      <a:pt x="1270" y="357"/>
                    </a:lnTo>
                    <a:lnTo>
                      <a:pt x="1277" y="330"/>
                    </a:lnTo>
                    <a:lnTo>
                      <a:pt x="1283" y="300"/>
                    </a:lnTo>
                    <a:lnTo>
                      <a:pt x="1296" y="237"/>
                    </a:lnTo>
                    <a:lnTo>
                      <a:pt x="1308" y="175"/>
                    </a:lnTo>
                    <a:lnTo>
                      <a:pt x="1313" y="147"/>
                    </a:lnTo>
                    <a:lnTo>
                      <a:pt x="1316" y="119"/>
                    </a:lnTo>
                    <a:lnTo>
                      <a:pt x="1320" y="94"/>
                    </a:lnTo>
                    <a:lnTo>
                      <a:pt x="1322" y="70"/>
                    </a:lnTo>
                    <a:lnTo>
                      <a:pt x="1323" y="51"/>
                    </a:lnTo>
                    <a:lnTo>
                      <a:pt x="1322" y="33"/>
                    </a:lnTo>
                    <a:lnTo>
                      <a:pt x="1321" y="18"/>
                    </a:lnTo>
                    <a:lnTo>
                      <a:pt x="1317" y="9"/>
                    </a:lnTo>
                    <a:lnTo>
                      <a:pt x="1315" y="4"/>
                    </a:lnTo>
                    <a:lnTo>
                      <a:pt x="1311" y="2"/>
                    </a:lnTo>
                    <a:lnTo>
                      <a:pt x="1308" y="0"/>
                    </a:lnTo>
                    <a:lnTo>
                      <a:pt x="1304" y="0"/>
                    </a:lnTo>
                    <a:lnTo>
                      <a:pt x="1300" y="2"/>
                    </a:lnTo>
                    <a:lnTo>
                      <a:pt x="1295" y="4"/>
                    </a:lnTo>
                    <a:lnTo>
                      <a:pt x="1290" y="7"/>
                    </a:lnTo>
                    <a:lnTo>
                      <a:pt x="1283" y="12"/>
                    </a:lnTo>
                    <a:lnTo>
                      <a:pt x="1271" y="24"/>
                    </a:lnTo>
                    <a:lnTo>
                      <a:pt x="1260" y="37"/>
                    </a:lnTo>
                    <a:lnTo>
                      <a:pt x="1250" y="49"/>
                    </a:lnTo>
                    <a:lnTo>
                      <a:pt x="1241" y="63"/>
                    </a:lnTo>
                    <a:lnTo>
                      <a:pt x="1232" y="77"/>
                    </a:lnTo>
                    <a:lnTo>
                      <a:pt x="1225" y="91"/>
                    </a:lnTo>
                    <a:lnTo>
                      <a:pt x="1217" y="105"/>
                    </a:lnTo>
                    <a:lnTo>
                      <a:pt x="1212" y="118"/>
                    </a:lnTo>
                    <a:lnTo>
                      <a:pt x="1195" y="161"/>
                    </a:lnTo>
                    <a:lnTo>
                      <a:pt x="1189" y="180"/>
                    </a:lnTo>
                    <a:close/>
                  </a:path>
                </a:pathLst>
              </a:custGeom>
              <a:solidFill>
                <a:srgbClr val="969696"/>
              </a:solidFill>
              <a:ln w="9525">
                <a:noFill/>
                <a:round/>
                <a:headEnd/>
                <a:tailEnd/>
              </a:ln>
            </p:spPr>
            <p:txBody>
              <a:bodyPr/>
              <a:lstStyle/>
              <a:p>
                <a:endParaRPr lang="fr-FR"/>
              </a:p>
            </p:txBody>
          </p:sp>
          <p:sp>
            <p:nvSpPr>
              <p:cNvPr id="9367" name="Freeform 607"/>
              <p:cNvSpPr>
                <a:spLocks noChangeAspect="1"/>
              </p:cNvSpPr>
              <p:nvPr/>
            </p:nvSpPr>
            <p:spPr bwMode="auto">
              <a:xfrm>
                <a:off x="5628" y="4730"/>
                <a:ext cx="109" cy="224"/>
              </a:xfrm>
              <a:custGeom>
                <a:avLst/>
                <a:gdLst>
                  <a:gd name="T0" fmla="*/ 109 w 433"/>
                  <a:gd name="T1" fmla="*/ 0 h 899"/>
                  <a:gd name="T2" fmla="*/ 109 w 433"/>
                  <a:gd name="T3" fmla="*/ 1 h 899"/>
                  <a:gd name="T4" fmla="*/ 108 w 433"/>
                  <a:gd name="T5" fmla="*/ 5 h 899"/>
                  <a:gd name="T6" fmla="*/ 105 w 433"/>
                  <a:gd name="T7" fmla="*/ 12 h 899"/>
                  <a:gd name="T8" fmla="*/ 102 w 433"/>
                  <a:gd name="T9" fmla="*/ 21 h 899"/>
                  <a:gd name="T10" fmla="*/ 92 w 433"/>
                  <a:gd name="T11" fmla="*/ 44 h 899"/>
                  <a:gd name="T12" fmla="*/ 80 w 433"/>
                  <a:gd name="T13" fmla="*/ 73 h 899"/>
                  <a:gd name="T14" fmla="*/ 65 w 433"/>
                  <a:gd name="T15" fmla="*/ 106 h 899"/>
                  <a:gd name="T16" fmla="*/ 50 w 433"/>
                  <a:gd name="T17" fmla="*/ 139 h 899"/>
                  <a:gd name="T18" fmla="*/ 42 w 433"/>
                  <a:gd name="T19" fmla="*/ 156 h 899"/>
                  <a:gd name="T20" fmla="*/ 34 w 433"/>
                  <a:gd name="T21" fmla="*/ 171 h 899"/>
                  <a:gd name="T22" fmla="*/ 26 w 433"/>
                  <a:gd name="T23" fmla="*/ 186 h 899"/>
                  <a:gd name="T24" fmla="*/ 19 w 433"/>
                  <a:gd name="T25" fmla="*/ 200 h 899"/>
                  <a:gd name="T26" fmla="*/ 16 w 433"/>
                  <a:gd name="T27" fmla="*/ 206 h 899"/>
                  <a:gd name="T28" fmla="*/ 13 w 433"/>
                  <a:gd name="T29" fmla="*/ 211 h 899"/>
                  <a:gd name="T30" fmla="*/ 10 w 433"/>
                  <a:gd name="T31" fmla="*/ 216 h 899"/>
                  <a:gd name="T32" fmla="*/ 8 w 433"/>
                  <a:gd name="T33" fmla="*/ 219 h 899"/>
                  <a:gd name="T34" fmla="*/ 6 w 433"/>
                  <a:gd name="T35" fmla="*/ 221 h 899"/>
                  <a:gd name="T36" fmla="*/ 4 w 433"/>
                  <a:gd name="T37" fmla="*/ 223 h 899"/>
                  <a:gd name="T38" fmla="*/ 2 w 433"/>
                  <a:gd name="T39" fmla="*/ 224 h 899"/>
                  <a:gd name="T40" fmla="*/ 2 w 433"/>
                  <a:gd name="T41" fmla="*/ 224 h 899"/>
                  <a:gd name="T42" fmla="*/ 1 w 433"/>
                  <a:gd name="T43" fmla="*/ 223 h 899"/>
                  <a:gd name="T44" fmla="*/ 0 w 433"/>
                  <a:gd name="T45" fmla="*/ 222 h 899"/>
                  <a:gd name="T46" fmla="*/ 0 w 433"/>
                  <a:gd name="T47" fmla="*/ 220 h 899"/>
                  <a:gd name="T48" fmla="*/ 0 w 433"/>
                  <a:gd name="T49" fmla="*/ 218 h 899"/>
                  <a:gd name="T50" fmla="*/ 1 w 433"/>
                  <a:gd name="T51" fmla="*/ 211 h 899"/>
                  <a:gd name="T52" fmla="*/ 3 w 433"/>
                  <a:gd name="T53" fmla="*/ 202 h 899"/>
                  <a:gd name="T54" fmla="*/ 6 w 433"/>
                  <a:gd name="T55" fmla="*/ 193 h 899"/>
                  <a:gd name="T56" fmla="*/ 9 w 433"/>
                  <a:gd name="T57" fmla="*/ 181 h 899"/>
                  <a:gd name="T58" fmla="*/ 14 w 433"/>
                  <a:gd name="T59" fmla="*/ 169 h 899"/>
                  <a:gd name="T60" fmla="*/ 19 w 433"/>
                  <a:gd name="T61" fmla="*/ 156 h 899"/>
                  <a:gd name="T62" fmla="*/ 24 w 433"/>
                  <a:gd name="T63" fmla="*/ 143 h 899"/>
                  <a:gd name="T64" fmla="*/ 30 w 433"/>
                  <a:gd name="T65" fmla="*/ 129 h 899"/>
                  <a:gd name="T66" fmla="*/ 36 w 433"/>
                  <a:gd name="T67" fmla="*/ 116 h 899"/>
                  <a:gd name="T68" fmla="*/ 43 w 433"/>
                  <a:gd name="T69" fmla="*/ 103 h 899"/>
                  <a:gd name="T70" fmla="*/ 56 w 433"/>
                  <a:gd name="T71" fmla="*/ 80 h 899"/>
                  <a:gd name="T72" fmla="*/ 68 w 433"/>
                  <a:gd name="T73" fmla="*/ 60 h 899"/>
                  <a:gd name="T74" fmla="*/ 79 w 433"/>
                  <a:gd name="T75" fmla="*/ 43 h 899"/>
                  <a:gd name="T76" fmla="*/ 88 w 433"/>
                  <a:gd name="T77" fmla="*/ 28 h 899"/>
                  <a:gd name="T78" fmla="*/ 96 w 433"/>
                  <a:gd name="T79" fmla="*/ 16 h 899"/>
                  <a:gd name="T80" fmla="*/ 102 w 433"/>
                  <a:gd name="T81" fmla="*/ 8 h 899"/>
                  <a:gd name="T82" fmla="*/ 106 w 433"/>
                  <a:gd name="T83" fmla="*/ 2 h 899"/>
                  <a:gd name="T84" fmla="*/ 109 w 433"/>
                  <a:gd name="T85" fmla="*/ 0 h 8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3"/>
                  <a:gd name="T130" fmla="*/ 0 h 899"/>
                  <a:gd name="T131" fmla="*/ 433 w 433"/>
                  <a:gd name="T132" fmla="*/ 899 h 8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3" h="899">
                    <a:moveTo>
                      <a:pt x="433" y="0"/>
                    </a:moveTo>
                    <a:lnTo>
                      <a:pt x="433" y="5"/>
                    </a:lnTo>
                    <a:lnTo>
                      <a:pt x="428" y="21"/>
                    </a:lnTo>
                    <a:lnTo>
                      <a:pt x="419" y="47"/>
                    </a:lnTo>
                    <a:lnTo>
                      <a:pt x="405" y="84"/>
                    </a:lnTo>
                    <a:lnTo>
                      <a:pt x="367" y="177"/>
                    </a:lnTo>
                    <a:lnTo>
                      <a:pt x="318" y="293"/>
                    </a:lnTo>
                    <a:lnTo>
                      <a:pt x="260" y="424"/>
                    </a:lnTo>
                    <a:lnTo>
                      <a:pt x="199" y="558"/>
                    </a:lnTo>
                    <a:lnTo>
                      <a:pt x="168" y="625"/>
                    </a:lnTo>
                    <a:lnTo>
                      <a:pt x="136" y="687"/>
                    </a:lnTo>
                    <a:lnTo>
                      <a:pt x="105" y="748"/>
                    </a:lnTo>
                    <a:lnTo>
                      <a:pt x="76" y="803"/>
                    </a:lnTo>
                    <a:lnTo>
                      <a:pt x="62" y="827"/>
                    </a:lnTo>
                    <a:lnTo>
                      <a:pt x="50" y="848"/>
                    </a:lnTo>
                    <a:lnTo>
                      <a:pt x="40" y="865"/>
                    </a:lnTo>
                    <a:lnTo>
                      <a:pt x="30" y="879"/>
                    </a:lnTo>
                    <a:lnTo>
                      <a:pt x="22" y="888"/>
                    </a:lnTo>
                    <a:lnTo>
                      <a:pt x="15" y="895"/>
                    </a:lnTo>
                    <a:lnTo>
                      <a:pt x="9" y="897"/>
                    </a:lnTo>
                    <a:lnTo>
                      <a:pt x="6" y="899"/>
                    </a:lnTo>
                    <a:lnTo>
                      <a:pt x="2" y="896"/>
                    </a:lnTo>
                    <a:lnTo>
                      <a:pt x="1" y="890"/>
                    </a:lnTo>
                    <a:lnTo>
                      <a:pt x="0" y="883"/>
                    </a:lnTo>
                    <a:lnTo>
                      <a:pt x="1" y="873"/>
                    </a:lnTo>
                    <a:lnTo>
                      <a:pt x="5" y="847"/>
                    </a:lnTo>
                    <a:lnTo>
                      <a:pt x="12" y="812"/>
                    </a:lnTo>
                    <a:lnTo>
                      <a:pt x="23" y="773"/>
                    </a:lnTo>
                    <a:lnTo>
                      <a:pt x="37" y="727"/>
                    </a:lnTo>
                    <a:lnTo>
                      <a:pt x="55" y="678"/>
                    </a:lnTo>
                    <a:lnTo>
                      <a:pt x="74" y="626"/>
                    </a:lnTo>
                    <a:lnTo>
                      <a:pt x="96" y="572"/>
                    </a:lnTo>
                    <a:lnTo>
                      <a:pt x="120" y="518"/>
                    </a:lnTo>
                    <a:lnTo>
                      <a:pt x="144" y="466"/>
                    </a:lnTo>
                    <a:lnTo>
                      <a:pt x="170" y="415"/>
                    </a:lnTo>
                    <a:lnTo>
                      <a:pt x="222" y="323"/>
                    </a:lnTo>
                    <a:lnTo>
                      <a:pt x="270" y="241"/>
                    </a:lnTo>
                    <a:lnTo>
                      <a:pt x="312" y="171"/>
                    </a:lnTo>
                    <a:lnTo>
                      <a:pt x="349" y="113"/>
                    </a:lnTo>
                    <a:lnTo>
                      <a:pt x="381" y="66"/>
                    </a:lnTo>
                    <a:lnTo>
                      <a:pt x="406" y="31"/>
                    </a:lnTo>
                    <a:lnTo>
                      <a:pt x="423" y="9"/>
                    </a:lnTo>
                    <a:lnTo>
                      <a:pt x="433" y="0"/>
                    </a:lnTo>
                    <a:close/>
                  </a:path>
                </a:pathLst>
              </a:custGeom>
              <a:solidFill>
                <a:srgbClr val="969696"/>
              </a:solidFill>
              <a:ln w="9525">
                <a:noFill/>
                <a:round/>
                <a:headEnd/>
                <a:tailEnd/>
              </a:ln>
            </p:spPr>
            <p:txBody>
              <a:bodyPr/>
              <a:lstStyle/>
              <a:p>
                <a:endParaRPr lang="fr-FR"/>
              </a:p>
            </p:txBody>
          </p:sp>
          <p:sp>
            <p:nvSpPr>
              <p:cNvPr id="9368" name="Freeform 608"/>
              <p:cNvSpPr>
                <a:spLocks noChangeAspect="1"/>
              </p:cNvSpPr>
              <p:nvPr/>
            </p:nvSpPr>
            <p:spPr bwMode="auto">
              <a:xfrm>
                <a:off x="5819" y="4693"/>
                <a:ext cx="74" cy="200"/>
              </a:xfrm>
              <a:custGeom>
                <a:avLst/>
                <a:gdLst>
                  <a:gd name="T0" fmla="*/ 52 w 299"/>
                  <a:gd name="T1" fmla="*/ 6 h 800"/>
                  <a:gd name="T2" fmla="*/ 49 w 299"/>
                  <a:gd name="T3" fmla="*/ 19 h 800"/>
                  <a:gd name="T4" fmla="*/ 40 w 299"/>
                  <a:gd name="T5" fmla="*/ 51 h 800"/>
                  <a:gd name="T6" fmla="*/ 24 w 299"/>
                  <a:gd name="T7" fmla="*/ 106 h 800"/>
                  <a:gd name="T8" fmla="*/ 8 w 299"/>
                  <a:gd name="T9" fmla="*/ 159 h 800"/>
                  <a:gd name="T10" fmla="*/ 1 w 299"/>
                  <a:gd name="T11" fmla="*/ 183 h 800"/>
                  <a:gd name="T12" fmla="*/ 0 w 299"/>
                  <a:gd name="T13" fmla="*/ 189 h 800"/>
                  <a:gd name="T14" fmla="*/ 0 w 299"/>
                  <a:gd name="T15" fmla="*/ 194 h 800"/>
                  <a:gd name="T16" fmla="*/ 1 w 299"/>
                  <a:gd name="T17" fmla="*/ 197 h 800"/>
                  <a:gd name="T18" fmla="*/ 3 w 299"/>
                  <a:gd name="T19" fmla="*/ 200 h 800"/>
                  <a:gd name="T20" fmla="*/ 5 w 299"/>
                  <a:gd name="T21" fmla="*/ 200 h 800"/>
                  <a:gd name="T22" fmla="*/ 9 w 299"/>
                  <a:gd name="T23" fmla="*/ 200 h 800"/>
                  <a:gd name="T24" fmla="*/ 13 w 299"/>
                  <a:gd name="T25" fmla="*/ 198 h 800"/>
                  <a:gd name="T26" fmla="*/ 17 w 299"/>
                  <a:gd name="T27" fmla="*/ 195 h 800"/>
                  <a:gd name="T28" fmla="*/ 22 w 299"/>
                  <a:gd name="T29" fmla="*/ 191 h 800"/>
                  <a:gd name="T30" fmla="*/ 29 w 299"/>
                  <a:gd name="T31" fmla="*/ 184 h 800"/>
                  <a:gd name="T32" fmla="*/ 38 w 299"/>
                  <a:gd name="T33" fmla="*/ 171 h 800"/>
                  <a:gd name="T34" fmla="*/ 45 w 299"/>
                  <a:gd name="T35" fmla="*/ 160 h 800"/>
                  <a:gd name="T36" fmla="*/ 49 w 299"/>
                  <a:gd name="T37" fmla="*/ 151 h 800"/>
                  <a:gd name="T38" fmla="*/ 54 w 299"/>
                  <a:gd name="T39" fmla="*/ 138 h 800"/>
                  <a:gd name="T40" fmla="*/ 60 w 299"/>
                  <a:gd name="T41" fmla="*/ 119 h 800"/>
                  <a:gd name="T42" fmla="*/ 65 w 299"/>
                  <a:gd name="T43" fmla="*/ 100 h 800"/>
                  <a:gd name="T44" fmla="*/ 69 w 299"/>
                  <a:gd name="T45" fmla="*/ 80 h 800"/>
                  <a:gd name="T46" fmla="*/ 72 w 299"/>
                  <a:gd name="T47" fmla="*/ 61 h 800"/>
                  <a:gd name="T48" fmla="*/ 74 w 299"/>
                  <a:gd name="T49" fmla="*/ 44 h 800"/>
                  <a:gd name="T50" fmla="*/ 74 w 299"/>
                  <a:gd name="T51" fmla="*/ 29 h 800"/>
                  <a:gd name="T52" fmla="*/ 73 w 299"/>
                  <a:gd name="T53" fmla="*/ 16 h 800"/>
                  <a:gd name="T54" fmla="*/ 72 w 299"/>
                  <a:gd name="T55" fmla="*/ 7 h 800"/>
                  <a:gd name="T56" fmla="*/ 69 w 299"/>
                  <a:gd name="T57" fmla="*/ 2 h 800"/>
                  <a:gd name="T58" fmla="*/ 67 w 299"/>
                  <a:gd name="T59" fmla="*/ 0 h 800"/>
                  <a:gd name="T60" fmla="*/ 66 w 299"/>
                  <a:gd name="T61" fmla="*/ 0 h 800"/>
                  <a:gd name="T62" fmla="*/ 64 w 299"/>
                  <a:gd name="T63" fmla="*/ 1 h 800"/>
                  <a:gd name="T64" fmla="*/ 61 w 299"/>
                  <a:gd name="T65" fmla="*/ 5 h 800"/>
                  <a:gd name="T66" fmla="*/ 58 w 299"/>
                  <a:gd name="T67" fmla="*/ 10 h 800"/>
                  <a:gd name="T68" fmla="*/ 52 w 299"/>
                  <a:gd name="T69" fmla="*/ 3 h 8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9"/>
                  <a:gd name="T106" fmla="*/ 0 h 800"/>
                  <a:gd name="T107" fmla="*/ 299 w 299"/>
                  <a:gd name="T108" fmla="*/ 800 h 8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9" h="800">
                    <a:moveTo>
                      <a:pt x="212" y="12"/>
                    </a:moveTo>
                    <a:lnTo>
                      <a:pt x="210" y="23"/>
                    </a:lnTo>
                    <a:lnTo>
                      <a:pt x="205" y="45"/>
                    </a:lnTo>
                    <a:lnTo>
                      <a:pt x="198" y="76"/>
                    </a:lnTo>
                    <a:lnTo>
                      <a:pt x="188" y="113"/>
                    </a:lnTo>
                    <a:lnTo>
                      <a:pt x="162" y="205"/>
                    </a:lnTo>
                    <a:lnTo>
                      <a:pt x="131" y="312"/>
                    </a:lnTo>
                    <a:lnTo>
                      <a:pt x="97" y="426"/>
                    </a:lnTo>
                    <a:lnTo>
                      <a:pt x="65" y="536"/>
                    </a:lnTo>
                    <a:lnTo>
                      <a:pt x="34" y="635"/>
                    </a:lnTo>
                    <a:lnTo>
                      <a:pt x="9" y="714"/>
                    </a:lnTo>
                    <a:lnTo>
                      <a:pt x="6" y="730"/>
                    </a:lnTo>
                    <a:lnTo>
                      <a:pt x="2" y="744"/>
                    </a:lnTo>
                    <a:lnTo>
                      <a:pt x="0" y="756"/>
                    </a:lnTo>
                    <a:lnTo>
                      <a:pt x="0" y="766"/>
                    </a:lnTo>
                    <a:lnTo>
                      <a:pt x="0" y="775"/>
                    </a:lnTo>
                    <a:lnTo>
                      <a:pt x="1" y="784"/>
                    </a:lnTo>
                    <a:lnTo>
                      <a:pt x="4" y="789"/>
                    </a:lnTo>
                    <a:lnTo>
                      <a:pt x="7" y="794"/>
                    </a:lnTo>
                    <a:lnTo>
                      <a:pt x="12" y="798"/>
                    </a:lnTo>
                    <a:lnTo>
                      <a:pt x="16" y="800"/>
                    </a:lnTo>
                    <a:lnTo>
                      <a:pt x="22" y="800"/>
                    </a:lnTo>
                    <a:lnTo>
                      <a:pt x="28" y="800"/>
                    </a:lnTo>
                    <a:lnTo>
                      <a:pt x="35" y="799"/>
                    </a:lnTo>
                    <a:lnTo>
                      <a:pt x="43" y="795"/>
                    </a:lnTo>
                    <a:lnTo>
                      <a:pt x="52" y="792"/>
                    </a:lnTo>
                    <a:lnTo>
                      <a:pt x="60" y="786"/>
                    </a:lnTo>
                    <a:lnTo>
                      <a:pt x="68" y="780"/>
                    </a:lnTo>
                    <a:lnTo>
                      <a:pt x="77" y="773"/>
                    </a:lnTo>
                    <a:lnTo>
                      <a:pt x="87" y="765"/>
                    </a:lnTo>
                    <a:lnTo>
                      <a:pt x="96" y="756"/>
                    </a:lnTo>
                    <a:lnTo>
                      <a:pt x="116" y="735"/>
                    </a:lnTo>
                    <a:lnTo>
                      <a:pt x="136" y="710"/>
                    </a:lnTo>
                    <a:lnTo>
                      <a:pt x="155" y="683"/>
                    </a:lnTo>
                    <a:lnTo>
                      <a:pt x="174" y="653"/>
                    </a:lnTo>
                    <a:lnTo>
                      <a:pt x="182" y="638"/>
                    </a:lnTo>
                    <a:lnTo>
                      <a:pt x="190" y="621"/>
                    </a:lnTo>
                    <a:lnTo>
                      <a:pt x="198" y="604"/>
                    </a:lnTo>
                    <a:lnTo>
                      <a:pt x="205" y="586"/>
                    </a:lnTo>
                    <a:lnTo>
                      <a:pt x="218" y="551"/>
                    </a:lnTo>
                    <a:lnTo>
                      <a:pt x="231" y="514"/>
                    </a:lnTo>
                    <a:lnTo>
                      <a:pt x="243" y="476"/>
                    </a:lnTo>
                    <a:lnTo>
                      <a:pt x="253" y="437"/>
                    </a:lnTo>
                    <a:lnTo>
                      <a:pt x="263" y="399"/>
                    </a:lnTo>
                    <a:lnTo>
                      <a:pt x="271" y="359"/>
                    </a:lnTo>
                    <a:lnTo>
                      <a:pt x="278" y="321"/>
                    </a:lnTo>
                    <a:lnTo>
                      <a:pt x="284" y="283"/>
                    </a:lnTo>
                    <a:lnTo>
                      <a:pt x="290" y="246"/>
                    </a:lnTo>
                    <a:lnTo>
                      <a:pt x="293" y="211"/>
                    </a:lnTo>
                    <a:lnTo>
                      <a:pt x="297" y="177"/>
                    </a:lnTo>
                    <a:lnTo>
                      <a:pt x="298" y="146"/>
                    </a:lnTo>
                    <a:lnTo>
                      <a:pt x="299" y="115"/>
                    </a:lnTo>
                    <a:lnTo>
                      <a:pt x="298" y="89"/>
                    </a:lnTo>
                    <a:lnTo>
                      <a:pt x="296" y="65"/>
                    </a:lnTo>
                    <a:lnTo>
                      <a:pt x="293" y="44"/>
                    </a:lnTo>
                    <a:lnTo>
                      <a:pt x="289" y="28"/>
                    </a:lnTo>
                    <a:lnTo>
                      <a:pt x="284" y="16"/>
                    </a:lnTo>
                    <a:lnTo>
                      <a:pt x="279" y="7"/>
                    </a:lnTo>
                    <a:lnTo>
                      <a:pt x="275" y="2"/>
                    </a:lnTo>
                    <a:lnTo>
                      <a:pt x="272" y="1"/>
                    </a:lnTo>
                    <a:lnTo>
                      <a:pt x="270" y="0"/>
                    </a:lnTo>
                    <a:lnTo>
                      <a:pt x="267" y="0"/>
                    </a:lnTo>
                    <a:lnTo>
                      <a:pt x="265" y="0"/>
                    </a:lnTo>
                    <a:lnTo>
                      <a:pt x="259" y="3"/>
                    </a:lnTo>
                    <a:lnTo>
                      <a:pt x="255" y="7"/>
                    </a:lnTo>
                    <a:lnTo>
                      <a:pt x="246" y="19"/>
                    </a:lnTo>
                    <a:lnTo>
                      <a:pt x="239" y="30"/>
                    </a:lnTo>
                    <a:lnTo>
                      <a:pt x="233" y="41"/>
                    </a:lnTo>
                    <a:lnTo>
                      <a:pt x="232" y="44"/>
                    </a:lnTo>
                    <a:lnTo>
                      <a:pt x="212" y="12"/>
                    </a:lnTo>
                    <a:close/>
                  </a:path>
                </a:pathLst>
              </a:custGeom>
              <a:solidFill>
                <a:srgbClr val="969696"/>
              </a:solidFill>
              <a:ln w="9525">
                <a:noFill/>
                <a:round/>
                <a:headEnd/>
                <a:tailEnd/>
              </a:ln>
            </p:spPr>
            <p:txBody>
              <a:bodyPr/>
              <a:lstStyle/>
              <a:p>
                <a:endParaRPr lang="fr-FR"/>
              </a:p>
            </p:txBody>
          </p:sp>
          <p:sp>
            <p:nvSpPr>
              <p:cNvPr id="9369" name="Freeform 609"/>
              <p:cNvSpPr>
                <a:spLocks noChangeAspect="1"/>
              </p:cNvSpPr>
              <p:nvPr/>
            </p:nvSpPr>
            <p:spPr bwMode="auto">
              <a:xfrm>
                <a:off x="5879" y="4821"/>
                <a:ext cx="113" cy="404"/>
              </a:xfrm>
              <a:custGeom>
                <a:avLst/>
                <a:gdLst>
                  <a:gd name="T0" fmla="*/ 113 w 452"/>
                  <a:gd name="T1" fmla="*/ 0 h 1615"/>
                  <a:gd name="T2" fmla="*/ 111 w 452"/>
                  <a:gd name="T3" fmla="*/ 5 h 1615"/>
                  <a:gd name="T4" fmla="*/ 106 w 452"/>
                  <a:gd name="T5" fmla="*/ 20 h 1615"/>
                  <a:gd name="T6" fmla="*/ 99 w 452"/>
                  <a:gd name="T7" fmla="*/ 43 h 1615"/>
                  <a:gd name="T8" fmla="*/ 89 w 452"/>
                  <a:gd name="T9" fmla="*/ 74 h 1615"/>
                  <a:gd name="T10" fmla="*/ 77 w 452"/>
                  <a:gd name="T11" fmla="*/ 110 h 1615"/>
                  <a:gd name="T12" fmla="*/ 65 w 452"/>
                  <a:gd name="T13" fmla="*/ 150 h 1615"/>
                  <a:gd name="T14" fmla="*/ 52 w 452"/>
                  <a:gd name="T15" fmla="*/ 192 h 1615"/>
                  <a:gd name="T16" fmla="*/ 40 w 452"/>
                  <a:gd name="T17" fmla="*/ 234 h 1615"/>
                  <a:gd name="T18" fmla="*/ 28 w 452"/>
                  <a:gd name="T19" fmla="*/ 275 h 1615"/>
                  <a:gd name="T20" fmla="*/ 18 w 452"/>
                  <a:gd name="T21" fmla="*/ 313 h 1615"/>
                  <a:gd name="T22" fmla="*/ 13 w 452"/>
                  <a:gd name="T23" fmla="*/ 331 h 1615"/>
                  <a:gd name="T24" fmla="*/ 9 w 452"/>
                  <a:gd name="T25" fmla="*/ 347 h 1615"/>
                  <a:gd name="T26" fmla="*/ 6 w 452"/>
                  <a:gd name="T27" fmla="*/ 362 h 1615"/>
                  <a:gd name="T28" fmla="*/ 3 w 452"/>
                  <a:gd name="T29" fmla="*/ 374 h 1615"/>
                  <a:gd name="T30" fmla="*/ 1 w 452"/>
                  <a:gd name="T31" fmla="*/ 385 h 1615"/>
                  <a:gd name="T32" fmla="*/ 0 w 452"/>
                  <a:gd name="T33" fmla="*/ 393 h 1615"/>
                  <a:gd name="T34" fmla="*/ 0 w 452"/>
                  <a:gd name="T35" fmla="*/ 399 h 1615"/>
                  <a:gd name="T36" fmla="*/ 1 w 452"/>
                  <a:gd name="T37" fmla="*/ 403 h 1615"/>
                  <a:gd name="T38" fmla="*/ 3 w 452"/>
                  <a:gd name="T39" fmla="*/ 404 h 1615"/>
                  <a:gd name="T40" fmla="*/ 6 w 452"/>
                  <a:gd name="T41" fmla="*/ 401 h 1615"/>
                  <a:gd name="T42" fmla="*/ 10 w 452"/>
                  <a:gd name="T43" fmla="*/ 396 h 1615"/>
                  <a:gd name="T44" fmla="*/ 15 w 452"/>
                  <a:gd name="T45" fmla="*/ 387 h 1615"/>
                  <a:gd name="T46" fmla="*/ 21 w 452"/>
                  <a:gd name="T47" fmla="*/ 376 h 1615"/>
                  <a:gd name="T48" fmla="*/ 27 w 452"/>
                  <a:gd name="T49" fmla="*/ 364 h 1615"/>
                  <a:gd name="T50" fmla="*/ 33 w 452"/>
                  <a:gd name="T51" fmla="*/ 351 h 1615"/>
                  <a:gd name="T52" fmla="*/ 38 w 452"/>
                  <a:gd name="T53" fmla="*/ 337 h 1615"/>
                  <a:gd name="T54" fmla="*/ 44 w 452"/>
                  <a:gd name="T55" fmla="*/ 323 h 1615"/>
                  <a:gd name="T56" fmla="*/ 49 w 452"/>
                  <a:gd name="T57" fmla="*/ 309 h 1615"/>
                  <a:gd name="T58" fmla="*/ 54 w 452"/>
                  <a:gd name="T59" fmla="*/ 294 h 1615"/>
                  <a:gd name="T60" fmla="*/ 58 w 452"/>
                  <a:gd name="T61" fmla="*/ 278 h 1615"/>
                  <a:gd name="T62" fmla="*/ 63 w 452"/>
                  <a:gd name="T63" fmla="*/ 263 h 1615"/>
                  <a:gd name="T64" fmla="*/ 67 w 452"/>
                  <a:gd name="T65" fmla="*/ 247 h 1615"/>
                  <a:gd name="T66" fmla="*/ 71 w 452"/>
                  <a:gd name="T67" fmla="*/ 232 h 1615"/>
                  <a:gd name="T68" fmla="*/ 75 w 452"/>
                  <a:gd name="T69" fmla="*/ 216 h 1615"/>
                  <a:gd name="T70" fmla="*/ 79 w 452"/>
                  <a:gd name="T71" fmla="*/ 199 h 1615"/>
                  <a:gd name="T72" fmla="*/ 82 w 452"/>
                  <a:gd name="T73" fmla="*/ 184 h 1615"/>
                  <a:gd name="T74" fmla="*/ 86 w 452"/>
                  <a:gd name="T75" fmla="*/ 168 h 1615"/>
                  <a:gd name="T76" fmla="*/ 89 w 452"/>
                  <a:gd name="T77" fmla="*/ 153 h 1615"/>
                  <a:gd name="T78" fmla="*/ 95 w 452"/>
                  <a:gd name="T79" fmla="*/ 123 h 1615"/>
                  <a:gd name="T80" fmla="*/ 99 w 452"/>
                  <a:gd name="T81" fmla="*/ 95 h 1615"/>
                  <a:gd name="T82" fmla="*/ 104 w 452"/>
                  <a:gd name="T83" fmla="*/ 69 h 1615"/>
                  <a:gd name="T84" fmla="*/ 107 w 452"/>
                  <a:gd name="T85" fmla="*/ 47 h 1615"/>
                  <a:gd name="T86" fmla="*/ 110 w 452"/>
                  <a:gd name="T87" fmla="*/ 28 h 1615"/>
                  <a:gd name="T88" fmla="*/ 112 w 452"/>
                  <a:gd name="T89" fmla="*/ 14 h 1615"/>
                  <a:gd name="T90" fmla="*/ 113 w 452"/>
                  <a:gd name="T91" fmla="*/ 4 h 1615"/>
                  <a:gd name="T92" fmla="*/ 113 w 452"/>
                  <a:gd name="T93" fmla="*/ 0 h 16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2"/>
                  <a:gd name="T142" fmla="*/ 0 h 1615"/>
                  <a:gd name="T143" fmla="*/ 452 w 452"/>
                  <a:gd name="T144" fmla="*/ 1615 h 161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2" h="1615">
                    <a:moveTo>
                      <a:pt x="452" y="0"/>
                    </a:moveTo>
                    <a:lnTo>
                      <a:pt x="445" y="18"/>
                    </a:lnTo>
                    <a:lnTo>
                      <a:pt x="424" y="78"/>
                    </a:lnTo>
                    <a:lnTo>
                      <a:pt x="394" y="172"/>
                    </a:lnTo>
                    <a:lnTo>
                      <a:pt x="354" y="295"/>
                    </a:lnTo>
                    <a:lnTo>
                      <a:pt x="308" y="439"/>
                    </a:lnTo>
                    <a:lnTo>
                      <a:pt x="259" y="599"/>
                    </a:lnTo>
                    <a:lnTo>
                      <a:pt x="208" y="767"/>
                    </a:lnTo>
                    <a:lnTo>
                      <a:pt x="158" y="936"/>
                    </a:lnTo>
                    <a:lnTo>
                      <a:pt x="111" y="1101"/>
                    </a:lnTo>
                    <a:lnTo>
                      <a:pt x="70" y="1253"/>
                    </a:lnTo>
                    <a:lnTo>
                      <a:pt x="51" y="1323"/>
                    </a:lnTo>
                    <a:lnTo>
                      <a:pt x="36" y="1387"/>
                    </a:lnTo>
                    <a:lnTo>
                      <a:pt x="22" y="1446"/>
                    </a:lnTo>
                    <a:lnTo>
                      <a:pt x="11" y="1496"/>
                    </a:lnTo>
                    <a:lnTo>
                      <a:pt x="4" y="1539"/>
                    </a:lnTo>
                    <a:lnTo>
                      <a:pt x="0" y="1573"/>
                    </a:lnTo>
                    <a:lnTo>
                      <a:pt x="0" y="1597"/>
                    </a:lnTo>
                    <a:lnTo>
                      <a:pt x="3" y="1611"/>
                    </a:lnTo>
                    <a:lnTo>
                      <a:pt x="10" y="1615"/>
                    </a:lnTo>
                    <a:lnTo>
                      <a:pt x="23" y="1605"/>
                    </a:lnTo>
                    <a:lnTo>
                      <a:pt x="39" y="1583"/>
                    </a:lnTo>
                    <a:lnTo>
                      <a:pt x="62" y="1547"/>
                    </a:lnTo>
                    <a:lnTo>
                      <a:pt x="85" y="1502"/>
                    </a:lnTo>
                    <a:lnTo>
                      <a:pt x="109" y="1454"/>
                    </a:lnTo>
                    <a:lnTo>
                      <a:pt x="132" y="1403"/>
                    </a:lnTo>
                    <a:lnTo>
                      <a:pt x="153" y="1349"/>
                    </a:lnTo>
                    <a:lnTo>
                      <a:pt x="174" y="1293"/>
                    </a:lnTo>
                    <a:lnTo>
                      <a:pt x="195" y="1235"/>
                    </a:lnTo>
                    <a:lnTo>
                      <a:pt x="214" y="1175"/>
                    </a:lnTo>
                    <a:lnTo>
                      <a:pt x="233" y="1113"/>
                    </a:lnTo>
                    <a:lnTo>
                      <a:pt x="252" y="1052"/>
                    </a:lnTo>
                    <a:lnTo>
                      <a:pt x="268" y="989"/>
                    </a:lnTo>
                    <a:lnTo>
                      <a:pt x="285" y="926"/>
                    </a:lnTo>
                    <a:lnTo>
                      <a:pt x="301" y="862"/>
                    </a:lnTo>
                    <a:lnTo>
                      <a:pt x="315" y="797"/>
                    </a:lnTo>
                    <a:lnTo>
                      <a:pt x="329" y="734"/>
                    </a:lnTo>
                    <a:lnTo>
                      <a:pt x="343" y="671"/>
                    </a:lnTo>
                    <a:lnTo>
                      <a:pt x="355" y="610"/>
                    </a:lnTo>
                    <a:lnTo>
                      <a:pt x="378" y="491"/>
                    </a:lnTo>
                    <a:lnTo>
                      <a:pt x="397" y="379"/>
                    </a:lnTo>
                    <a:lnTo>
                      <a:pt x="415" y="277"/>
                    </a:lnTo>
                    <a:lnTo>
                      <a:pt x="428" y="188"/>
                    </a:lnTo>
                    <a:lnTo>
                      <a:pt x="438" y="113"/>
                    </a:lnTo>
                    <a:lnTo>
                      <a:pt x="446" y="55"/>
                    </a:lnTo>
                    <a:lnTo>
                      <a:pt x="451" y="16"/>
                    </a:lnTo>
                    <a:lnTo>
                      <a:pt x="452" y="0"/>
                    </a:lnTo>
                    <a:close/>
                  </a:path>
                </a:pathLst>
              </a:custGeom>
              <a:solidFill>
                <a:srgbClr val="969696"/>
              </a:solidFill>
              <a:ln w="9525">
                <a:noFill/>
                <a:round/>
                <a:headEnd/>
                <a:tailEnd/>
              </a:ln>
            </p:spPr>
            <p:txBody>
              <a:bodyPr/>
              <a:lstStyle/>
              <a:p>
                <a:endParaRPr lang="fr-FR"/>
              </a:p>
            </p:txBody>
          </p:sp>
          <p:sp>
            <p:nvSpPr>
              <p:cNvPr id="9370" name="Freeform 610"/>
              <p:cNvSpPr>
                <a:spLocks noChangeAspect="1"/>
              </p:cNvSpPr>
              <p:nvPr/>
            </p:nvSpPr>
            <p:spPr bwMode="auto">
              <a:xfrm>
                <a:off x="6216" y="5779"/>
                <a:ext cx="112" cy="76"/>
              </a:xfrm>
              <a:custGeom>
                <a:avLst/>
                <a:gdLst>
                  <a:gd name="T0" fmla="*/ 0 w 449"/>
                  <a:gd name="T1" fmla="*/ 21 h 304"/>
                  <a:gd name="T2" fmla="*/ 3 w 449"/>
                  <a:gd name="T3" fmla="*/ 31 h 304"/>
                  <a:gd name="T4" fmla="*/ 7 w 449"/>
                  <a:gd name="T5" fmla="*/ 40 h 304"/>
                  <a:gd name="T6" fmla="*/ 12 w 449"/>
                  <a:gd name="T7" fmla="*/ 50 h 304"/>
                  <a:gd name="T8" fmla="*/ 18 w 449"/>
                  <a:gd name="T9" fmla="*/ 58 h 304"/>
                  <a:gd name="T10" fmla="*/ 23 w 449"/>
                  <a:gd name="T11" fmla="*/ 62 h 304"/>
                  <a:gd name="T12" fmla="*/ 29 w 449"/>
                  <a:gd name="T13" fmla="*/ 67 h 304"/>
                  <a:gd name="T14" fmla="*/ 35 w 449"/>
                  <a:gd name="T15" fmla="*/ 70 h 304"/>
                  <a:gd name="T16" fmla="*/ 42 w 449"/>
                  <a:gd name="T17" fmla="*/ 73 h 304"/>
                  <a:gd name="T18" fmla="*/ 51 w 449"/>
                  <a:gd name="T19" fmla="*/ 75 h 304"/>
                  <a:gd name="T20" fmla="*/ 59 w 449"/>
                  <a:gd name="T21" fmla="*/ 76 h 304"/>
                  <a:gd name="T22" fmla="*/ 68 w 449"/>
                  <a:gd name="T23" fmla="*/ 76 h 304"/>
                  <a:gd name="T24" fmla="*/ 75 w 449"/>
                  <a:gd name="T25" fmla="*/ 76 h 304"/>
                  <a:gd name="T26" fmla="*/ 82 w 449"/>
                  <a:gd name="T27" fmla="*/ 75 h 304"/>
                  <a:gd name="T28" fmla="*/ 88 w 449"/>
                  <a:gd name="T29" fmla="*/ 73 h 304"/>
                  <a:gd name="T30" fmla="*/ 93 w 449"/>
                  <a:gd name="T31" fmla="*/ 71 h 304"/>
                  <a:gd name="T32" fmla="*/ 98 w 449"/>
                  <a:gd name="T33" fmla="*/ 68 h 304"/>
                  <a:gd name="T34" fmla="*/ 102 w 449"/>
                  <a:gd name="T35" fmla="*/ 66 h 304"/>
                  <a:gd name="T36" fmla="*/ 107 w 449"/>
                  <a:gd name="T37" fmla="*/ 61 h 304"/>
                  <a:gd name="T38" fmla="*/ 111 w 449"/>
                  <a:gd name="T39" fmla="*/ 54 h 304"/>
                  <a:gd name="T40" fmla="*/ 112 w 449"/>
                  <a:gd name="T41" fmla="*/ 48 h 304"/>
                  <a:gd name="T42" fmla="*/ 112 w 449"/>
                  <a:gd name="T43" fmla="*/ 43 h 304"/>
                  <a:gd name="T44" fmla="*/ 111 w 449"/>
                  <a:gd name="T45" fmla="*/ 41 h 304"/>
                  <a:gd name="T46" fmla="*/ 108 w 449"/>
                  <a:gd name="T47" fmla="*/ 37 h 304"/>
                  <a:gd name="T48" fmla="*/ 105 w 449"/>
                  <a:gd name="T49" fmla="*/ 31 h 304"/>
                  <a:gd name="T50" fmla="*/ 102 w 449"/>
                  <a:gd name="T51" fmla="*/ 24 h 304"/>
                  <a:gd name="T52" fmla="*/ 99 w 449"/>
                  <a:gd name="T53" fmla="*/ 18 h 304"/>
                  <a:gd name="T54" fmla="*/ 94 w 449"/>
                  <a:gd name="T55" fmla="*/ 11 h 304"/>
                  <a:gd name="T56" fmla="*/ 89 w 449"/>
                  <a:gd name="T57" fmla="*/ 5 h 304"/>
                  <a:gd name="T58" fmla="*/ 84 w 449"/>
                  <a:gd name="T59" fmla="*/ 2 h 304"/>
                  <a:gd name="T60" fmla="*/ 80 w 449"/>
                  <a:gd name="T61" fmla="*/ 1 h 304"/>
                  <a:gd name="T62" fmla="*/ 75 w 449"/>
                  <a:gd name="T63" fmla="*/ 0 h 304"/>
                  <a:gd name="T64" fmla="*/ 70 w 449"/>
                  <a:gd name="T65" fmla="*/ 0 h 304"/>
                  <a:gd name="T66" fmla="*/ 61 w 449"/>
                  <a:gd name="T67" fmla="*/ 1 h 304"/>
                  <a:gd name="T68" fmla="*/ 49 w 449"/>
                  <a:gd name="T69" fmla="*/ 3 h 304"/>
                  <a:gd name="T70" fmla="*/ 32 w 449"/>
                  <a:gd name="T71" fmla="*/ 8 h 304"/>
                  <a:gd name="T72" fmla="*/ 13 w 449"/>
                  <a:gd name="T73" fmla="*/ 14 h 304"/>
                  <a:gd name="T74" fmla="*/ 1 w 449"/>
                  <a:gd name="T75" fmla="*/ 18 h 3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9"/>
                  <a:gd name="T115" fmla="*/ 0 h 304"/>
                  <a:gd name="T116" fmla="*/ 449 w 449"/>
                  <a:gd name="T117" fmla="*/ 304 h 3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9" h="304">
                    <a:moveTo>
                      <a:pt x="0" y="77"/>
                    </a:moveTo>
                    <a:lnTo>
                      <a:pt x="1" y="85"/>
                    </a:lnTo>
                    <a:lnTo>
                      <a:pt x="7" y="108"/>
                    </a:lnTo>
                    <a:lnTo>
                      <a:pt x="11" y="125"/>
                    </a:lnTo>
                    <a:lnTo>
                      <a:pt x="18" y="142"/>
                    </a:lnTo>
                    <a:lnTo>
                      <a:pt x="27" y="162"/>
                    </a:lnTo>
                    <a:lnTo>
                      <a:pt x="37" y="182"/>
                    </a:lnTo>
                    <a:lnTo>
                      <a:pt x="50" y="202"/>
                    </a:lnTo>
                    <a:lnTo>
                      <a:pt x="65" y="222"/>
                    </a:lnTo>
                    <a:lnTo>
                      <a:pt x="73" y="232"/>
                    </a:lnTo>
                    <a:lnTo>
                      <a:pt x="83" y="241"/>
                    </a:lnTo>
                    <a:lnTo>
                      <a:pt x="93" y="250"/>
                    </a:lnTo>
                    <a:lnTo>
                      <a:pt x="104" y="259"/>
                    </a:lnTo>
                    <a:lnTo>
                      <a:pt x="116" y="267"/>
                    </a:lnTo>
                    <a:lnTo>
                      <a:pt x="127" y="274"/>
                    </a:lnTo>
                    <a:lnTo>
                      <a:pt x="140" y="281"/>
                    </a:lnTo>
                    <a:lnTo>
                      <a:pt x="154" y="287"/>
                    </a:lnTo>
                    <a:lnTo>
                      <a:pt x="170" y="291"/>
                    </a:lnTo>
                    <a:lnTo>
                      <a:pt x="185" y="296"/>
                    </a:lnTo>
                    <a:lnTo>
                      <a:pt x="203" y="300"/>
                    </a:lnTo>
                    <a:lnTo>
                      <a:pt x="220" y="302"/>
                    </a:lnTo>
                    <a:lnTo>
                      <a:pt x="238" y="304"/>
                    </a:lnTo>
                    <a:lnTo>
                      <a:pt x="254" y="304"/>
                    </a:lnTo>
                    <a:lnTo>
                      <a:pt x="271" y="304"/>
                    </a:lnTo>
                    <a:lnTo>
                      <a:pt x="286" y="304"/>
                    </a:lnTo>
                    <a:lnTo>
                      <a:pt x="300" y="303"/>
                    </a:lnTo>
                    <a:lnTo>
                      <a:pt x="314" y="301"/>
                    </a:lnTo>
                    <a:lnTo>
                      <a:pt x="328" y="298"/>
                    </a:lnTo>
                    <a:lnTo>
                      <a:pt x="340" y="295"/>
                    </a:lnTo>
                    <a:lnTo>
                      <a:pt x="352" y="291"/>
                    </a:lnTo>
                    <a:lnTo>
                      <a:pt x="363" y="288"/>
                    </a:lnTo>
                    <a:lnTo>
                      <a:pt x="374" y="283"/>
                    </a:lnTo>
                    <a:lnTo>
                      <a:pt x="383" y="279"/>
                    </a:lnTo>
                    <a:lnTo>
                      <a:pt x="393" y="273"/>
                    </a:lnTo>
                    <a:lnTo>
                      <a:pt x="401" y="268"/>
                    </a:lnTo>
                    <a:lnTo>
                      <a:pt x="408" y="262"/>
                    </a:lnTo>
                    <a:lnTo>
                      <a:pt x="415" y="257"/>
                    </a:lnTo>
                    <a:lnTo>
                      <a:pt x="427" y="244"/>
                    </a:lnTo>
                    <a:lnTo>
                      <a:pt x="436" y="231"/>
                    </a:lnTo>
                    <a:lnTo>
                      <a:pt x="443" y="217"/>
                    </a:lnTo>
                    <a:lnTo>
                      <a:pt x="447" y="204"/>
                    </a:lnTo>
                    <a:lnTo>
                      <a:pt x="449" y="191"/>
                    </a:lnTo>
                    <a:lnTo>
                      <a:pt x="448" y="180"/>
                    </a:lnTo>
                    <a:lnTo>
                      <a:pt x="447" y="174"/>
                    </a:lnTo>
                    <a:lnTo>
                      <a:pt x="445" y="168"/>
                    </a:lnTo>
                    <a:lnTo>
                      <a:pt x="443" y="163"/>
                    </a:lnTo>
                    <a:lnTo>
                      <a:pt x="439" y="159"/>
                    </a:lnTo>
                    <a:lnTo>
                      <a:pt x="434" y="149"/>
                    </a:lnTo>
                    <a:lnTo>
                      <a:pt x="428" y="138"/>
                    </a:lnTo>
                    <a:lnTo>
                      <a:pt x="422" y="125"/>
                    </a:lnTo>
                    <a:lnTo>
                      <a:pt x="416" y="112"/>
                    </a:lnTo>
                    <a:lnTo>
                      <a:pt x="410" y="98"/>
                    </a:lnTo>
                    <a:lnTo>
                      <a:pt x="403" y="84"/>
                    </a:lnTo>
                    <a:lnTo>
                      <a:pt x="396" y="70"/>
                    </a:lnTo>
                    <a:lnTo>
                      <a:pt x="388" y="57"/>
                    </a:lnTo>
                    <a:lnTo>
                      <a:pt x="378" y="44"/>
                    </a:lnTo>
                    <a:lnTo>
                      <a:pt x="368" y="33"/>
                    </a:lnTo>
                    <a:lnTo>
                      <a:pt x="356" y="22"/>
                    </a:lnTo>
                    <a:lnTo>
                      <a:pt x="342" y="13"/>
                    </a:lnTo>
                    <a:lnTo>
                      <a:pt x="335" y="9"/>
                    </a:lnTo>
                    <a:lnTo>
                      <a:pt x="327" y="7"/>
                    </a:lnTo>
                    <a:lnTo>
                      <a:pt x="319" y="5"/>
                    </a:lnTo>
                    <a:lnTo>
                      <a:pt x="309" y="2"/>
                    </a:lnTo>
                    <a:lnTo>
                      <a:pt x="300" y="1"/>
                    </a:lnTo>
                    <a:lnTo>
                      <a:pt x="289" y="0"/>
                    </a:lnTo>
                    <a:lnTo>
                      <a:pt x="279" y="0"/>
                    </a:lnTo>
                    <a:lnTo>
                      <a:pt x="268" y="1"/>
                    </a:lnTo>
                    <a:lnTo>
                      <a:pt x="245" y="5"/>
                    </a:lnTo>
                    <a:lnTo>
                      <a:pt x="220" y="8"/>
                    </a:lnTo>
                    <a:lnTo>
                      <a:pt x="197" y="13"/>
                    </a:lnTo>
                    <a:lnTo>
                      <a:pt x="173" y="19"/>
                    </a:lnTo>
                    <a:lnTo>
                      <a:pt x="129" y="31"/>
                    </a:lnTo>
                    <a:lnTo>
                      <a:pt x="88" y="44"/>
                    </a:lnTo>
                    <a:lnTo>
                      <a:pt x="51" y="56"/>
                    </a:lnTo>
                    <a:lnTo>
                      <a:pt x="24" y="66"/>
                    </a:lnTo>
                    <a:lnTo>
                      <a:pt x="5" y="73"/>
                    </a:lnTo>
                    <a:lnTo>
                      <a:pt x="0" y="77"/>
                    </a:lnTo>
                    <a:close/>
                  </a:path>
                </a:pathLst>
              </a:custGeom>
              <a:solidFill>
                <a:srgbClr val="969696"/>
              </a:solidFill>
              <a:ln w="9525">
                <a:noFill/>
                <a:round/>
                <a:headEnd/>
                <a:tailEnd/>
              </a:ln>
            </p:spPr>
            <p:txBody>
              <a:bodyPr/>
              <a:lstStyle/>
              <a:p>
                <a:endParaRPr lang="fr-FR"/>
              </a:p>
            </p:txBody>
          </p:sp>
          <p:sp>
            <p:nvSpPr>
              <p:cNvPr id="9371" name="Freeform 611"/>
              <p:cNvSpPr>
                <a:spLocks noChangeAspect="1"/>
              </p:cNvSpPr>
              <p:nvPr/>
            </p:nvSpPr>
            <p:spPr bwMode="auto">
              <a:xfrm>
                <a:off x="5442" y="7051"/>
                <a:ext cx="227" cy="71"/>
              </a:xfrm>
              <a:custGeom>
                <a:avLst/>
                <a:gdLst>
                  <a:gd name="T0" fmla="*/ 176 w 906"/>
                  <a:gd name="T1" fmla="*/ 4 h 285"/>
                  <a:gd name="T2" fmla="*/ 192 w 906"/>
                  <a:gd name="T3" fmla="*/ 10 h 285"/>
                  <a:gd name="T4" fmla="*/ 204 w 906"/>
                  <a:gd name="T5" fmla="*/ 17 h 285"/>
                  <a:gd name="T6" fmla="*/ 211 w 906"/>
                  <a:gd name="T7" fmla="*/ 22 h 285"/>
                  <a:gd name="T8" fmla="*/ 217 w 906"/>
                  <a:gd name="T9" fmla="*/ 27 h 285"/>
                  <a:gd name="T10" fmla="*/ 222 w 906"/>
                  <a:gd name="T11" fmla="*/ 32 h 285"/>
                  <a:gd name="T12" fmla="*/ 225 w 906"/>
                  <a:gd name="T13" fmla="*/ 37 h 285"/>
                  <a:gd name="T14" fmla="*/ 227 w 906"/>
                  <a:gd name="T15" fmla="*/ 42 h 285"/>
                  <a:gd name="T16" fmla="*/ 226 w 906"/>
                  <a:gd name="T17" fmla="*/ 47 h 285"/>
                  <a:gd name="T18" fmla="*/ 222 w 906"/>
                  <a:gd name="T19" fmla="*/ 52 h 285"/>
                  <a:gd name="T20" fmla="*/ 215 w 906"/>
                  <a:gd name="T21" fmla="*/ 56 h 285"/>
                  <a:gd name="T22" fmla="*/ 206 w 906"/>
                  <a:gd name="T23" fmla="*/ 61 h 285"/>
                  <a:gd name="T24" fmla="*/ 192 w 906"/>
                  <a:gd name="T25" fmla="*/ 64 h 285"/>
                  <a:gd name="T26" fmla="*/ 175 w 906"/>
                  <a:gd name="T27" fmla="*/ 67 h 285"/>
                  <a:gd name="T28" fmla="*/ 153 w 906"/>
                  <a:gd name="T29" fmla="*/ 69 h 285"/>
                  <a:gd name="T30" fmla="*/ 134 w 906"/>
                  <a:gd name="T31" fmla="*/ 70 h 285"/>
                  <a:gd name="T32" fmla="*/ 115 w 906"/>
                  <a:gd name="T33" fmla="*/ 71 h 285"/>
                  <a:gd name="T34" fmla="*/ 99 w 906"/>
                  <a:gd name="T35" fmla="*/ 71 h 285"/>
                  <a:gd name="T36" fmla="*/ 84 w 906"/>
                  <a:gd name="T37" fmla="*/ 70 h 285"/>
                  <a:gd name="T38" fmla="*/ 71 w 906"/>
                  <a:gd name="T39" fmla="*/ 69 h 285"/>
                  <a:gd name="T40" fmla="*/ 54 w 906"/>
                  <a:gd name="T41" fmla="*/ 67 h 285"/>
                  <a:gd name="T42" fmla="*/ 36 w 906"/>
                  <a:gd name="T43" fmla="*/ 62 h 285"/>
                  <a:gd name="T44" fmla="*/ 22 w 906"/>
                  <a:gd name="T45" fmla="*/ 57 h 285"/>
                  <a:gd name="T46" fmla="*/ 12 w 906"/>
                  <a:gd name="T47" fmla="*/ 52 h 285"/>
                  <a:gd name="T48" fmla="*/ 5 w 906"/>
                  <a:gd name="T49" fmla="*/ 46 h 285"/>
                  <a:gd name="T50" fmla="*/ 0 w 906"/>
                  <a:gd name="T51" fmla="*/ 42 h 285"/>
                  <a:gd name="T52" fmla="*/ 1 w 906"/>
                  <a:gd name="T53" fmla="*/ 39 h 285"/>
                  <a:gd name="T54" fmla="*/ 5 w 906"/>
                  <a:gd name="T55" fmla="*/ 35 h 285"/>
                  <a:gd name="T56" fmla="*/ 12 w 906"/>
                  <a:gd name="T57" fmla="*/ 31 h 285"/>
                  <a:gd name="T58" fmla="*/ 21 w 906"/>
                  <a:gd name="T59" fmla="*/ 27 h 285"/>
                  <a:gd name="T60" fmla="*/ 33 w 906"/>
                  <a:gd name="T61" fmla="*/ 23 h 285"/>
                  <a:gd name="T62" fmla="*/ 53 w 906"/>
                  <a:gd name="T63" fmla="*/ 17 h 285"/>
                  <a:gd name="T64" fmla="*/ 84 w 906"/>
                  <a:gd name="T65" fmla="*/ 10 h 285"/>
                  <a:gd name="T66" fmla="*/ 115 w 906"/>
                  <a:gd name="T67" fmla="*/ 4 h 285"/>
                  <a:gd name="T68" fmla="*/ 143 w 906"/>
                  <a:gd name="T69" fmla="*/ 1 h 285"/>
                  <a:gd name="T70" fmla="*/ 159 w 906"/>
                  <a:gd name="T71" fmla="*/ 0 h 285"/>
                  <a:gd name="T72" fmla="*/ 166 w 906"/>
                  <a:gd name="T73" fmla="*/ 1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6"/>
                  <a:gd name="T112" fmla="*/ 0 h 285"/>
                  <a:gd name="T113" fmla="*/ 906 w 906"/>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6" h="285">
                    <a:moveTo>
                      <a:pt x="676" y="5"/>
                    </a:moveTo>
                    <a:lnTo>
                      <a:pt x="704" y="15"/>
                    </a:lnTo>
                    <a:lnTo>
                      <a:pt x="735" y="27"/>
                    </a:lnTo>
                    <a:lnTo>
                      <a:pt x="767" y="42"/>
                    </a:lnTo>
                    <a:lnTo>
                      <a:pt x="799" y="60"/>
                    </a:lnTo>
                    <a:lnTo>
                      <a:pt x="814" y="68"/>
                    </a:lnTo>
                    <a:lnTo>
                      <a:pt x="829" y="78"/>
                    </a:lnTo>
                    <a:lnTo>
                      <a:pt x="842" y="88"/>
                    </a:lnTo>
                    <a:lnTo>
                      <a:pt x="855" y="97"/>
                    </a:lnTo>
                    <a:lnTo>
                      <a:pt x="867" y="108"/>
                    </a:lnTo>
                    <a:lnTo>
                      <a:pt x="877" y="118"/>
                    </a:lnTo>
                    <a:lnTo>
                      <a:pt x="887" y="129"/>
                    </a:lnTo>
                    <a:lnTo>
                      <a:pt x="894" y="139"/>
                    </a:lnTo>
                    <a:lnTo>
                      <a:pt x="900" y="149"/>
                    </a:lnTo>
                    <a:lnTo>
                      <a:pt x="903" y="160"/>
                    </a:lnTo>
                    <a:lnTo>
                      <a:pt x="906" y="170"/>
                    </a:lnTo>
                    <a:lnTo>
                      <a:pt x="904" y="180"/>
                    </a:lnTo>
                    <a:lnTo>
                      <a:pt x="901" y="190"/>
                    </a:lnTo>
                    <a:lnTo>
                      <a:pt x="895" y="200"/>
                    </a:lnTo>
                    <a:lnTo>
                      <a:pt x="887" y="209"/>
                    </a:lnTo>
                    <a:lnTo>
                      <a:pt x="875" y="218"/>
                    </a:lnTo>
                    <a:lnTo>
                      <a:pt x="860" y="226"/>
                    </a:lnTo>
                    <a:lnTo>
                      <a:pt x="842" y="235"/>
                    </a:lnTo>
                    <a:lnTo>
                      <a:pt x="821" y="243"/>
                    </a:lnTo>
                    <a:lnTo>
                      <a:pt x="795" y="250"/>
                    </a:lnTo>
                    <a:lnTo>
                      <a:pt x="766" y="257"/>
                    </a:lnTo>
                    <a:lnTo>
                      <a:pt x="733" y="263"/>
                    </a:lnTo>
                    <a:lnTo>
                      <a:pt x="697" y="268"/>
                    </a:lnTo>
                    <a:lnTo>
                      <a:pt x="655" y="272"/>
                    </a:lnTo>
                    <a:lnTo>
                      <a:pt x="612" y="277"/>
                    </a:lnTo>
                    <a:lnTo>
                      <a:pt x="571" y="279"/>
                    </a:lnTo>
                    <a:lnTo>
                      <a:pt x="533" y="281"/>
                    </a:lnTo>
                    <a:lnTo>
                      <a:pt x="495" y="284"/>
                    </a:lnTo>
                    <a:lnTo>
                      <a:pt x="460" y="284"/>
                    </a:lnTo>
                    <a:lnTo>
                      <a:pt x="427" y="285"/>
                    </a:lnTo>
                    <a:lnTo>
                      <a:pt x="394" y="284"/>
                    </a:lnTo>
                    <a:lnTo>
                      <a:pt x="365" y="282"/>
                    </a:lnTo>
                    <a:lnTo>
                      <a:pt x="335" y="281"/>
                    </a:lnTo>
                    <a:lnTo>
                      <a:pt x="308" y="279"/>
                    </a:lnTo>
                    <a:lnTo>
                      <a:pt x="283" y="277"/>
                    </a:lnTo>
                    <a:lnTo>
                      <a:pt x="259" y="274"/>
                    </a:lnTo>
                    <a:lnTo>
                      <a:pt x="215" y="267"/>
                    </a:lnTo>
                    <a:lnTo>
                      <a:pt x="176" y="259"/>
                    </a:lnTo>
                    <a:lnTo>
                      <a:pt x="142" y="250"/>
                    </a:lnTo>
                    <a:lnTo>
                      <a:pt x="111" y="239"/>
                    </a:lnTo>
                    <a:lnTo>
                      <a:pt x="87" y="229"/>
                    </a:lnTo>
                    <a:lnTo>
                      <a:pt x="64" y="217"/>
                    </a:lnTo>
                    <a:lnTo>
                      <a:pt x="46" y="207"/>
                    </a:lnTo>
                    <a:lnTo>
                      <a:pt x="30" y="196"/>
                    </a:lnTo>
                    <a:lnTo>
                      <a:pt x="18" y="186"/>
                    </a:lnTo>
                    <a:lnTo>
                      <a:pt x="7" y="176"/>
                    </a:lnTo>
                    <a:lnTo>
                      <a:pt x="1" y="169"/>
                    </a:lnTo>
                    <a:lnTo>
                      <a:pt x="0" y="162"/>
                    </a:lnTo>
                    <a:lnTo>
                      <a:pt x="2" y="155"/>
                    </a:lnTo>
                    <a:lnTo>
                      <a:pt x="8" y="147"/>
                    </a:lnTo>
                    <a:lnTo>
                      <a:pt x="18" y="140"/>
                    </a:lnTo>
                    <a:lnTo>
                      <a:pt x="30" y="132"/>
                    </a:lnTo>
                    <a:lnTo>
                      <a:pt x="46" y="124"/>
                    </a:lnTo>
                    <a:lnTo>
                      <a:pt x="63" y="116"/>
                    </a:lnTo>
                    <a:lnTo>
                      <a:pt x="83" y="108"/>
                    </a:lnTo>
                    <a:lnTo>
                      <a:pt x="106" y="99"/>
                    </a:lnTo>
                    <a:lnTo>
                      <a:pt x="130" y="91"/>
                    </a:lnTo>
                    <a:lnTo>
                      <a:pt x="156" y="83"/>
                    </a:lnTo>
                    <a:lnTo>
                      <a:pt x="212" y="68"/>
                    </a:lnTo>
                    <a:lnTo>
                      <a:pt x="273" y="53"/>
                    </a:lnTo>
                    <a:lnTo>
                      <a:pt x="335" y="39"/>
                    </a:lnTo>
                    <a:lnTo>
                      <a:pt x="399" y="27"/>
                    </a:lnTo>
                    <a:lnTo>
                      <a:pt x="460" y="17"/>
                    </a:lnTo>
                    <a:lnTo>
                      <a:pt x="517" y="10"/>
                    </a:lnTo>
                    <a:lnTo>
                      <a:pt x="569" y="4"/>
                    </a:lnTo>
                    <a:lnTo>
                      <a:pt x="615" y="1"/>
                    </a:lnTo>
                    <a:lnTo>
                      <a:pt x="633" y="0"/>
                    </a:lnTo>
                    <a:lnTo>
                      <a:pt x="651" y="1"/>
                    </a:lnTo>
                    <a:lnTo>
                      <a:pt x="664" y="3"/>
                    </a:lnTo>
                    <a:lnTo>
                      <a:pt x="676" y="5"/>
                    </a:lnTo>
                    <a:close/>
                  </a:path>
                </a:pathLst>
              </a:custGeom>
              <a:solidFill>
                <a:srgbClr val="969696"/>
              </a:solidFill>
              <a:ln w="9525">
                <a:noFill/>
                <a:round/>
                <a:headEnd/>
                <a:tailEnd/>
              </a:ln>
            </p:spPr>
            <p:txBody>
              <a:bodyPr/>
              <a:lstStyle/>
              <a:p>
                <a:endParaRPr lang="fr-FR"/>
              </a:p>
            </p:txBody>
          </p:sp>
          <p:sp>
            <p:nvSpPr>
              <p:cNvPr id="9372" name="Freeform 612"/>
              <p:cNvSpPr>
                <a:spLocks noChangeAspect="1"/>
              </p:cNvSpPr>
              <p:nvPr/>
            </p:nvSpPr>
            <p:spPr bwMode="auto">
              <a:xfrm>
                <a:off x="5555" y="7064"/>
                <a:ext cx="90" cy="22"/>
              </a:xfrm>
              <a:custGeom>
                <a:avLst/>
                <a:gdLst>
                  <a:gd name="T0" fmla="*/ 31 w 360"/>
                  <a:gd name="T1" fmla="*/ 22 h 89"/>
                  <a:gd name="T2" fmla="*/ 34 w 360"/>
                  <a:gd name="T3" fmla="*/ 22 h 89"/>
                  <a:gd name="T4" fmla="*/ 42 w 360"/>
                  <a:gd name="T5" fmla="*/ 21 h 89"/>
                  <a:gd name="T6" fmla="*/ 53 w 360"/>
                  <a:gd name="T7" fmla="*/ 19 h 89"/>
                  <a:gd name="T8" fmla="*/ 65 w 360"/>
                  <a:gd name="T9" fmla="*/ 17 h 89"/>
                  <a:gd name="T10" fmla="*/ 71 w 360"/>
                  <a:gd name="T11" fmla="*/ 16 h 89"/>
                  <a:gd name="T12" fmla="*/ 77 w 360"/>
                  <a:gd name="T13" fmla="*/ 15 h 89"/>
                  <a:gd name="T14" fmla="*/ 81 w 360"/>
                  <a:gd name="T15" fmla="*/ 14 h 89"/>
                  <a:gd name="T16" fmla="*/ 85 w 360"/>
                  <a:gd name="T17" fmla="*/ 12 h 89"/>
                  <a:gd name="T18" fmla="*/ 87 w 360"/>
                  <a:gd name="T19" fmla="*/ 11 h 89"/>
                  <a:gd name="T20" fmla="*/ 88 w 360"/>
                  <a:gd name="T21" fmla="*/ 11 h 89"/>
                  <a:gd name="T22" fmla="*/ 89 w 360"/>
                  <a:gd name="T23" fmla="*/ 10 h 89"/>
                  <a:gd name="T24" fmla="*/ 90 w 360"/>
                  <a:gd name="T25" fmla="*/ 9 h 89"/>
                  <a:gd name="T26" fmla="*/ 90 w 360"/>
                  <a:gd name="T27" fmla="*/ 9 h 89"/>
                  <a:gd name="T28" fmla="*/ 90 w 360"/>
                  <a:gd name="T29" fmla="*/ 8 h 89"/>
                  <a:gd name="T30" fmla="*/ 89 w 360"/>
                  <a:gd name="T31" fmla="*/ 7 h 89"/>
                  <a:gd name="T32" fmla="*/ 88 w 360"/>
                  <a:gd name="T33" fmla="*/ 7 h 89"/>
                  <a:gd name="T34" fmla="*/ 85 w 360"/>
                  <a:gd name="T35" fmla="*/ 5 h 89"/>
                  <a:gd name="T36" fmla="*/ 82 w 360"/>
                  <a:gd name="T37" fmla="*/ 4 h 89"/>
                  <a:gd name="T38" fmla="*/ 78 w 360"/>
                  <a:gd name="T39" fmla="*/ 3 h 89"/>
                  <a:gd name="T40" fmla="*/ 74 w 360"/>
                  <a:gd name="T41" fmla="*/ 2 h 89"/>
                  <a:gd name="T42" fmla="*/ 69 w 360"/>
                  <a:gd name="T43" fmla="*/ 1 h 89"/>
                  <a:gd name="T44" fmla="*/ 64 w 360"/>
                  <a:gd name="T45" fmla="*/ 0 h 89"/>
                  <a:gd name="T46" fmla="*/ 58 w 360"/>
                  <a:gd name="T47" fmla="*/ 0 h 89"/>
                  <a:gd name="T48" fmla="*/ 53 w 360"/>
                  <a:gd name="T49" fmla="*/ 0 h 89"/>
                  <a:gd name="T50" fmla="*/ 48 w 360"/>
                  <a:gd name="T51" fmla="*/ 0 h 89"/>
                  <a:gd name="T52" fmla="*/ 42 w 360"/>
                  <a:gd name="T53" fmla="*/ 0 h 89"/>
                  <a:gd name="T54" fmla="*/ 36 w 360"/>
                  <a:gd name="T55" fmla="*/ 1 h 89"/>
                  <a:gd name="T56" fmla="*/ 31 w 360"/>
                  <a:gd name="T57" fmla="*/ 2 h 89"/>
                  <a:gd name="T58" fmla="*/ 25 w 360"/>
                  <a:gd name="T59" fmla="*/ 3 h 89"/>
                  <a:gd name="T60" fmla="*/ 19 w 360"/>
                  <a:gd name="T61" fmla="*/ 5 h 89"/>
                  <a:gd name="T62" fmla="*/ 14 w 360"/>
                  <a:gd name="T63" fmla="*/ 7 h 89"/>
                  <a:gd name="T64" fmla="*/ 9 w 360"/>
                  <a:gd name="T65" fmla="*/ 10 h 89"/>
                  <a:gd name="T66" fmla="*/ 6 w 360"/>
                  <a:gd name="T67" fmla="*/ 11 h 89"/>
                  <a:gd name="T68" fmla="*/ 4 w 360"/>
                  <a:gd name="T69" fmla="*/ 12 h 89"/>
                  <a:gd name="T70" fmla="*/ 3 w 360"/>
                  <a:gd name="T71" fmla="*/ 14 h 89"/>
                  <a:gd name="T72" fmla="*/ 1 w 360"/>
                  <a:gd name="T73" fmla="*/ 15 h 89"/>
                  <a:gd name="T74" fmla="*/ 1 w 360"/>
                  <a:gd name="T75" fmla="*/ 16 h 89"/>
                  <a:gd name="T76" fmla="*/ 0 w 360"/>
                  <a:gd name="T77" fmla="*/ 17 h 89"/>
                  <a:gd name="T78" fmla="*/ 0 w 360"/>
                  <a:gd name="T79" fmla="*/ 17 h 89"/>
                  <a:gd name="T80" fmla="*/ 0 w 360"/>
                  <a:gd name="T81" fmla="*/ 18 h 89"/>
                  <a:gd name="T82" fmla="*/ 1 w 360"/>
                  <a:gd name="T83" fmla="*/ 19 h 89"/>
                  <a:gd name="T84" fmla="*/ 1 w 360"/>
                  <a:gd name="T85" fmla="*/ 19 h 89"/>
                  <a:gd name="T86" fmla="*/ 2 w 360"/>
                  <a:gd name="T87" fmla="*/ 20 h 89"/>
                  <a:gd name="T88" fmla="*/ 3 w 360"/>
                  <a:gd name="T89" fmla="*/ 21 h 89"/>
                  <a:gd name="T90" fmla="*/ 6 w 360"/>
                  <a:gd name="T91" fmla="*/ 21 h 89"/>
                  <a:gd name="T92" fmla="*/ 9 w 360"/>
                  <a:gd name="T93" fmla="*/ 22 h 89"/>
                  <a:gd name="T94" fmla="*/ 17 w 360"/>
                  <a:gd name="T95" fmla="*/ 22 h 89"/>
                  <a:gd name="T96" fmla="*/ 24 w 360"/>
                  <a:gd name="T97" fmla="*/ 22 h 89"/>
                  <a:gd name="T98" fmla="*/ 29 w 360"/>
                  <a:gd name="T99" fmla="*/ 22 h 89"/>
                  <a:gd name="T100" fmla="*/ 31 w 360"/>
                  <a:gd name="T101" fmla="*/ 22 h 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0"/>
                  <a:gd name="T154" fmla="*/ 0 h 89"/>
                  <a:gd name="T155" fmla="*/ 360 w 360"/>
                  <a:gd name="T156" fmla="*/ 89 h 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0" h="89">
                    <a:moveTo>
                      <a:pt x="125" y="88"/>
                    </a:moveTo>
                    <a:lnTo>
                      <a:pt x="137" y="87"/>
                    </a:lnTo>
                    <a:lnTo>
                      <a:pt x="169" y="84"/>
                    </a:lnTo>
                    <a:lnTo>
                      <a:pt x="212" y="77"/>
                    </a:lnTo>
                    <a:lnTo>
                      <a:pt x="260" y="69"/>
                    </a:lnTo>
                    <a:lnTo>
                      <a:pt x="283" y="64"/>
                    </a:lnTo>
                    <a:lnTo>
                      <a:pt x="306" y="59"/>
                    </a:lnTo>
                    <a:lnTo>
                      <a:pt x="325" y="55"/>
                    </a:lnTo>
                    <a:lnTo>
                      <a:pt x="341" y="49"/>
                    </a:lnTo>
                    <a:lnTo>
                      <a:pt x="348" y="46"/>
                    </a:lnTo>
                    <a:lnTo>
                      <a:pt x="353" y="44"/>
                    </a:lnTo>
                    <a:lnTo>
                      <a:pt x="356" y="41"/>
                    </a:lnTo>
                    <a:lnTo>
                      <a:pt x="359" y="38"/>
                    </a:lnTo>
                    <a:lnTo>
                      <a:pt x="360" y="35"/>
                    </a:lnTo>
                    <a:lnTo>
                      <a:pt x="359" y="32"/>
                    </a:lnTo>
                    <a:lnTo>
                      <a:pt x="356" y="30"/>
                    </a:lnTo>
                    <a:lnTo>
                      <a:pt x="353" y="27"/>
                    </a:lnTo>
                    <a:lnTo>
                      <a:pt x="340" y="22"/>
                    </a:lnTo>
                    <a:lnTo>
                      <a:pt x="327" y="17"/>
                    </a:lnTo>
                    <a:lnTo>
                      <a:pt x="310" y="13"/>
                    </a:lnTo>
                    <a:lnTo>
                      <a:pt x="294" y="8"/>
                    </a:lnTo>
                    <a:lnTo>
                      <a:pt x="275" y="4"/>
                    </a:lnTo>
                    <a:lnTo>
                      <a:pt x="255" y="2"/>
                    </a:lnTo>
                    <a:lnTo>
                      <a:pt x="234" y="0"/>
                    </a:lnTo>
                    <a:lnTo>
                      <a:pt x="213" y="0"/>
                    </a:lnTo>
                    <a:lnTo>
                      <a:pt x="191" y="0"/>
                    </a:lnTo>
                    <a:lnTo>
                      <a:pt x="169" y="1"/>
                    </a:lnTo>
                    <a:lnTo>
                      <a:pt x="145" y="3"/>
                    </a:lnTo>
                    <a:lnTo>
                      <a:pt x="123" y="8"/>
                    </a:lnTo>
                    <a:lnTo>
                      <a:pt x="99" y="13"/>
                    </a:lnTo>
                    <a:lnTo>
                      <a:pt x="77" y="20"/>
                    </a:lnTo>
                    <a:lnTo>
                      <a:pt x="55" y="29"/>
                    </a:lnTo>
                    <a:lnTo>
                      <a:pt x="34" y="39"/>
                    </a:lnTo>
                    <a:lnTo>
                      <a:pt x="24" y="45"/>
                    </a:lnTo>
                    <a:lnTo>
                      <a:pt x="16" y="50"/>
                    </a:lnTo>
                    <a:lnTo>
                      <a:pt x="10" y="55"/>
                    </a:lnTo>
                    <a:lnTo>
                      <a:pt x="5" y="59"/>
                    </a:lnTo>
                    <a:lnTo>
                      <a:pt x="2" y="64"/>
                    </a:lnTo>
                    <a:lnTo>
                      <a:pt x="1" y="67"/>
                    </a:lnTo>
                    <a:lnTo>
                      <a:pt x="0" y="70"/>
                    </a:lnTo>
                    <a:lnTo>
                      <a:pt x="1" y="73"/>
                    </a:lnTo>
                    <a:lnTo>
                      <a:pt x="2" y="76"/>
                    </a:lnTo>
                    <a:lnTo>
                      <a:pt x="5" y="78"/>
                    </a:lnTo>
                    <a:lnTo>
                      <a:pt x="9" y="80"/>
                    </a:lnTo>
                    <a:lnTo>
                      <a:pt x="14" y="83"/>
                    </a:lnTo>
                    <a:lnTo>
                      <a:pt x="24" y="85"/>
                    </a:lnTo>
                    <a:lnTo>
                      <a:pt x="37" y="87"/>
                    </a:lnTo>
                    <a:lnTo>
                      <a:pt x="66" y="89"/>
                    </a:lnTo>
                    <a:lnTo>
                      <a:pt x="95" y="89"/>
                    </a:lnTo>
                    <a:lnTo>
                      <a:pt x="116" y="89"/>
                    </a:lnTo>
                    <a:lnTo>
                      <a:pt x="125" y="88"/>
                    </a:lnTo>
                    <a:close/>
                  </a:path>
                </a:pathLst>
              </a:custGeom>
              <a:solidFill>
                <a:srgbClr val="969696"/>
              </a:solidFill>
              <a:ln w="9525">
                <a:noFill/>
                <a:round/>
                <a:headEnd/>
                <a:tailEnd/>
              </a:ln>
            </p:spPr>
            <p:txBody>
              <a:bodyPr/>
              <a:lstStyle/>
              <a:p>
                <a:endParaRPr lang="fr-FR"/>
              </a:p>
            </p:txBody>
          </p:sp>
          <p:sp>
            <p:nvSpPr>
              <p:cNvPr id="9373" name="Freeform 613"/>
              <p:cNvSpPr>
                <a:spLocks noChangeAspect="1"/>
              </p:cNvSpPr>
              <p:nvPr/>
            </p:nvSpPr>
            <p:spPr bwMode="auto">
              <a:xfrm>
                <a:off x="6603" y="7009"/>
                <a:ext cx="127" cy="35"/>
              </a:xfrm>
              <a:custGeom>
                <a:avLst/>
                <a:gdLst>
                  <a:gd name="T0" fmla="*/ 117 w 508"/>
                  <a:gd name="T1" fmla="*/ 0 h 140"/>
                  <a:gd name="T2" fmla="*/ 114 w 508"/>
                  <a:gd name="T3" fmla="*/ 0 h 140"/>
                  <a:gd name="T4" fmla="*/ 109 w 508"/>
                  <a:gd name="T5" fmla="*/ 1 h 140"/>
                  <a:gd name="T6" fmla="*/ 102 w 508"/>
                  <a:gd name="T7" fmla="*/ 2 h 140"/>
                  <a:gd name="T8" fmla="*/ 95 w 508"/>
                  <a:gd name="T9" fmla="*/ 3 h 140"/>
                  <a:gd name="T10" fmla="*/ 77 w 508"/>
                  <a:gd name="T11" fmla="*/ 7 h 140"/>
                  <a:gd name="T12" fmla="*/ 57 w 508"/>
                  <a:gd name="T13" fmla="*/ 12 h 140"/>
                  <a:gd name="T14" fmla="*/ 38 w 508"/>
                  <a:gd name="T15" fmla="*/ 18 h 140"/>
                  <a:gd name="T16" fmla="*/ 20 w 508"/>
                  <a:gd name="T17" fmla="*/ 22 h 140"/>
                  <a:gd name="T18" fmla="*/ 13 w 508"/>
                  <a:gd name="T19" fmla="*/ 25 h 140"/>
                  <a:gd name="T20" fmla="*/ 7 w 508"/>
                  <a:gd name="T21" fmla="*/ 27 h 140"/>
                  <a:gd name="T22" fmla="*/ 3 w 508"/>
                  <a:gd name="T23" fmla="*/ 29 h 140"/>
                  <a:gd name="T24" fmla="*/ 1 w 508"/>
                  <a:gd name="T25" fmla="*/ 30 h 140"/>
                  <a:gd name="T26" fmla="*/ 0 w 508"/>
                  <a:gd name="T27" fmla="*/ 31 h 140"/>
                  <a:gd name="T28" fmla="*/ 0 w 508"/>
                  <a:gd name="T29" fmla="*/ 32 h 140"/>
                  <a:gd name="T30" fmla="*/ 1 w 508"/>
                  <a:gd name="T31" fmla="*/ 32 h 140"/>
                  <a:gd name="T32" fmla="*/ 2 w 508"/>
                  <a:gd name="T33" fmla="*/ 33 h 140"/>
                  <a:gd name="T34" fmla="*/ 6 w 508"/>
                  <a:gd name="T35" fmla="*/ 34 h 140"/>
                  <a:gd name="T36" fmla="*/ 12 w 508"/>
                  <a:gd name="T37" fmla="*/ 34 h 140"/>
                  <a:gd name="T38" fmla="*/ 19 w 508"/>
                  <a:gd name="T39" fmla="*/ 35 h 140"/>
                  <a:gd name="T40" fmla="*/ 27 w 508"/>
                  <a:gd name="T41" fmla="*/ 35 h 140"/>
                  <a:gd name="T42" fmla="*/ 37 w 508"/>
                  <a:gd name="T43" fmla="*/ 35 h 140"/>
                  <a:gd name="T44" fmla="*/ 46 w 508"/>
                  <a:gd name="T45" fmla="*/ 35 h 140"/>
                  <a:gd name="T46" fmla="*/ 56 w 508"/>
                  <a:gd name="T47" fmla="*/ 34 h 140"/>
                  <a:gd name="T48" fmla="*/ 67 w 508"/>
                  <a:gd name="T49" fmla="*/ 34 h 140"/>
                  <a:gd name="T50" fmla="*/ 77 w 508"/>
                  <a:gd name="T51" fmla="*/ 33 h 140"/>
                  <a:gd name="T52" fmla="*/ 87 w 508"/>
                  <a:gd name="T53" fmla="*/ 31 h 140"/>
                  <a:gd name="T54" fmla="*/ 96 w 508"/>
                  <a:gd name="T55" fmla="*/ 30 h 140"/>
                  <a:gd name="T56" fmla="*/ 104 w 508"/>
                  <a:gd name="T57" fmla="*/ 29 h 140"/>
                  <a:gd name="T58" fmla="*/ 111 w 508"/>
                  <a:gd name="T59" fmla="*/ 27 h 140"/>
                  <a:gd name="T60" fmla="*/ 116 w 508"/>
                  <a:gd name="T61" fmla="*/ 25 h 140"/>
                  <a:gd name="T62" fmla="*/ 120 w 508"/>
                  <a:gd name="T63" fmla="*/ 23 h 140"/>
                  <a:gd name="T64" fmla="*/ 123 w 508"/>
                  <a:gd name="T65" fmla="*/ 21 h 140"/>
                  <a:gd name="T66" fmla="*/ 124 w 508"/>
                  <a:gd name="T67" fmla="*/ 20 h 140"/>
                  <a:gd name="T68" fmla="*/ 125 w 508"/>
                  <a:gd name="T69" fmla="*/ 19 h 140"/>
                  <a:gd name="T70" fmla="*/ 126 w 508"/>
                  <a:gd name="T71" fmla="*/ 18 h 140"/>
                  <a:gd name="T72" fmla="*/ 127 w 508"/>
                  <a:gd name="T73" fmla="*/ 17 h 140"/>
                  <a:gd name="T74" fmla="*/ 127 w 508"/>
                  <a:gd name="T75" fmla="*/ 15 h 140"/>
                  <a:gd name="T76" fmla="*/ 127 w 508"/>
                  <a:gd name="T77" fmla="*/ 13 h 140"/>
                  <a:gd name="T78" fmla="*/ 127 w 508"/>
                  <a:gd name="T79" fmla="*/ 11 h 140"/>
                  <a:gd name="T80" fmla="*/ 126 w 508"/>
                  <a:gd name="T81" fmla="*/ 9 h 140"/>
                  <a:gd name="T82" fmla="*/ 125 w 508"/>
                  <a:gd name="T83" fmla="*/ 7 h 140"/>
                  <a:gd name="T84" fmla="*/ 123 w 508"/>
                  <a:gd name="T85" fmla="*/ 5 h 140"/>
                  <a:gd name="T86" fmla="*/ 122 w 508"/>
                  <a:gd name="T87" fmla="*/ 4 h 140"/>
                  <a:gd name="T88" fmla="*/ 121 w 508"/>
                  <a:gd name="T89" fmla="*/ 2 h 140"/>
                  <a:gd name="T90" fmla="*/ 118 w 508"/>
                  <a:gd name="T91" fmla="*/ 1 h 140"/>
                  <a:gd name="T92" fmla="*/ 117 w 508"/>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08"/>
                  <a:gd name="T142" fmla="*/ 0 h 140"/>
                  <a:gd name="T143" fmla="*/ 508 w 508"/>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08" h="140">
                    <a:moveTo>
                      <a:pt x="469" y="0"/>
                    </a:moveTo>
                    <a:lnTo>
                      <a:pt x="455" y="0"/>
                    </a:lnTo>
                    <a:lnTo>
                      <a:pt x="435" y="3"/>
                    </a:lnTo>
                    <a:lnTo>
                      <a:pt x="409" y="8"/>
                    </a:lnTo>
                    <a:lnTo>
                      <a:pt x="379" y="14"/>
                    </a:lnTo>
                    <a:lnTo>
                      <a:pt x="307" y="30"/>
                    </a:lnTo>
                    <a:lnTo>
                      <a:pt x="228" y="49"/>
                    </a:lnTo>
                    <a:lnTo>
                      <a:pt x="150" y="70"/>
                    </a:lnTo>
                    <a:lnTo>
                      <a:pt x="81" y="90"/>
                    </a:lnTo>
                    <a:lnTo>
                      <a:pt x="52" y="99"/>
                    </a:lnTo>
                    <a:lnTo>
                      <a:pt x="29" y="108"/>
                    </a:lnTo>
                    <a:lnTo>
                      <a:pt x="12" y="115"/>
                    </a:lnTo>
                    <a:lnTo>
                      <a:pt x="2" y="122"/>
                    </a:lnTo>
                    <a:lnTo>
                      <a:pt x="0" y="125"/>
                    </a:lnTo>
                    <a:lnTo>
                      <a:pt x="1" y="127"/>
                    </a:lnTo>
                    <a:lnTo>
                      <a:pt x="4" y="129"/>
                    </a:lnTo>
                    <a:lnTo>
                      <a:pt x="9" y="132"/>
                    </a:lnTo>
                    <a:lnTo>
                      <a:pt x="25" y="135"/>
                    </a:lnTo>
                    <a:lnTo>
                      <a:pt x="48" y="137"/>
                    </a:lnTo>
                    <a:lnTo>
                      <a:pt x="76" y="139"/>
                    </a:lnTo>
                    <a:lnTo>
                      <a:pt x="109" y="140"/>
                    </a:lnTo>
                    <a:lnTo>
                      <a:pt x="146" y="140"/>
                    </a:lnTo>
                    <a:lnTo>
                      <a:pt x="185" y="139"/>
                    </a:lnTo>
                    <a:lnTo>
                      <a:pt x="225" y="136"/>
                    </a:lnTo>
                    <a:lnTo>
                      <a:pt x="266" y="134"/>
                    </a:lnTo>
                    <a:lnTo>
                      <a:pt x="307" y="130"/>
                    </a:lnTo>
                    <a:lnTo>
                      <a:pt x="346" y="126"/>
                    </a:lnTo>
                    <a:lnTo>
                      <a:pt x="382" y="121"/>
                    </a:lnTo>
                    <a:lnTo>
                      <a:pt x="415" y="115"/>
                    </a:lnTo>
                    <a:lnTo>
                      <a:pt x="442" y="108"/>
                    </a:lnTo>
                    <a:lnTo>
                      <a:pt x="463" y="101"/>
                    </a:lnTo>
                    <a:lnTo>
                      <a:pt x="480" y="93"/>
                    </a:lnTo>
                    <a:lnTo>
                      <a:pt x="492" y="85"/>
                    </a:lnTo>
                    <a:lnTo>
                      <a:pt x="496" y="81"/>
                    </a:lnTo>
                    <a:lnTo>
                      <a:pt x="501" y="77"/>
                    </a:lnTo>
                    <a:lnTo>
                      <a:pt x="503" y="72"/>
                    </a:lnTo>
                    <a:lnTo>
                      <a:pt x="506" y="69"/>
                    </a:lnTo>
                    <a:lnTo>
                      <a:pt x="508" y="59"/>
                    </a:lnTo>
                    <a:lnTo>
                      <a:pt x="508" y="51"/>
                    </a:lnTo>
                    <a:lnTo>
                      <a:pt x="507" y="43"/>
                    </a:lnTo>
                    <a:lnTo>
                      <a:pt x="503" y="35"/>
                    </a:lnTo>
                    <a:lnTo>
                      <a:pt x="499" y="28"/>
                    </a:lnTo>
                    <a:lnTo>
                      <a:pt x="493" y="21"/>
                    </a:lnTo>
                    <a:lnTo>
                      <a:pt x="487" y="15"/>
                    </a:lnTo>
                    <a:lnTo>
                      <a:pt x="482" y="9"/>
                    </a:lnTo>
                    <a:lnTo>
                      <a:pt x="473" y="2"/>
                    </a:lnTo>
                    <a:lnTo>
                      <a:pt x="469" y="0"/>
                    </a:lnTo>
                    <a:close/>
                  </a:path>
                </a:pathLst>
              </a:custGeom>
              <a:solidFill>
                <a:srgbClr val="969696"/>
              </a:solidFill>
              <a:ln w="9525">
                <a:noFill/>
                <a:round/>
                <a:headEnd/>
                <a:tailEnd/>
              </a:ln>
            </p:spPr>
            <p:txBody>
              <a:bodyPr/>
              <a:lstStyle/>
              <a:p>
                <a:endParaRPr lang="fr-FR"/>
              </a:p>
            </p:txBody>
          </p:sp>
          <p:sp>
            <p:nvSpPr>
              <p:cNvPr id="9374" name="Freeform 614"/>
              <p:cNvSpPr>
                <a:spLocks noChangeAspect="1"/>
              </p:cNvSpPr>
              <p:nvPr/>
            </p:nvSpPr>
            <p:spPr bwMode="auto">
              <a:xfrm>
                <a:off x="5285" y="6842"/>
                <a:ext cx="60" cy="139"/>
              </a:xfrm>
              <a:custGeom>
                <a:avLst/>
                <a:gdLst>
                  <a:gd name="T0" fmla="*/ 44 w 241"/>
                  <a:gd name="T1" fmla="*/ 0 h 556"/>
                  <a:gd name="T2" fmla="*/ 42 w 241"/>
                  <a:gd name="T3" fmla="*/ 2 h 556"/>
                  <a:gd name="T4" fmla="*/ 37 w 241"/>
                  <a:gd name="T5" fmla="*/ 6 h 556"/>
                  <a:gd name="T6" fmla="*/ 30 w 241"/>
                  <a:gd name="T7" fmla="*/ 13 h 556"/>
                  <a:gd name="T8" fmla="*/ 22 w 241"/>
                  <a:gd name="T9" fmla="*/ 22 h 556"/>
                  <a:gd name="T10" fmla="*/ 18 w 241"/>
                  <a:gd name="T11" fmla="*/ 28 h 556"/>
                  <a:gd name="T12" fmla="*/ 14 w 241"/>
                  <a:gd name="T13" fmla="*/ 33 h 556"/>
                  <a:gd name="T14" fmla="*/ 10 w 241"/>
                  <a:gd name="T15" fmla="*/ 38 h 556"/>
                  <a:gd name="T16" fmla="*/ 7 w 241"/>
                  <a:gd name="T17" fmla="*/ 44 h 556"/>
                  <a:gd name="T18" fmla="*/ 5 w 241"/>
                  <a:gd name="T19" fmla="*/ 47 h 556"/>
                  <a:gd name="T20" fmla="*/ 4 w 241"/>
                  <a:gd name="T21" fmla="*/ 50 h 556"/>
                  <a:gd name="T22" fmla="*/ 3 w 241"/>
                  <a:gd name="T23" fmla="*/ 53 h 556"/>
                  <a:gd name="T24" fmla="*/ 2 w 241"/>
                  <a:gd name="T25" fmla="*/ 56 h 556"/>
                  <a:gd name="T26" fmla="*/ 1 w 241"/>
                  <a:gd name="T27" fmla="*/ 59 h 556"/>
                  <a:gd name="T28" fmla="*/ 0 w 241"/>
                  <a:gd name="T29" fmla="*/ 61 h 556"/>
                  <a:gd name="T30" fmla="*/ 0 w 241"/>
                  <a:gd name="T31" fmla="*/ 64 h 556"/>
                  <a:gd name="T32" fmla="*/ 0 w 241"/>
                  <a:gd name="T33" fmla="*/ 67 h 556"/>
                  <a:gd name="T34" fmla="*/ 0 w 241"/>
                  <a:gd name="T35" fmla="*/ 70 h 556"/>
                  <a:gd name="T36" fmla="*/ 0 w 241"/>
                  <a:gd name="T37" fmla="*/ 73 h 556"/>
                  <a:gd name="T38" fmla="*/ 1 w 241"/>
                  <a:gd name="T39" fmla="*/ 76 h 556"/>
                  <a:gd name="T40" fmla="*/ 1 w 241"/>
                  <a:gd name="T41" fmla="*/ 79 h 556"/>
                  <a:gd name="T42" fmla="*/ 3 w 241"/>
                  <a:gd name="T43" fmla="*/ 86 h 556"/>
                  <a:gd name="T44" fmla="*/ 5 w 241"/>
                  <a:gd name="T45" fmla="*/ 93 h 556"/>
                  <a:gd name="T46" fmla="*/ 8 w 241"/>
                  <a:gd name="T47" fmla="*/ 100 h 556"/>
                  <a:gd name="T48" fmla="*/ 11 w 241"/>
                  <a:gd name="T49" fmla="*/ 107 h 556"/>
                  <a:gd name="T50" fmla="*/ 14 w 241"/>
                  <a:gd name="T51" fmla="*/ 114 h 556"/>
                  <a:gd name="T52" fmla="*/ 18 w 241"/>
                  <a:gd name="T53" fmla="*/ 120 h 556"/>
                  <a:gd name="T54" fmla="*/ 20 w 241"/>
                  <a:gd name="T55" fmla="*/ 123 h 556"/>
                  <a:gd name="T56" fmla="*/ 22 w 241"/>
                  <a:gd name="T57" fmla="*/ 126 h 556"/>
                  <a:gd name="T58" fmla="*/ 24 w 241"/>
                  <a:gd name="T59" fmla="*/ 128 h 556"/>
                  <a:gd name="T60" fmla="*/ 26 w 241"/>
                  <a:gd name="T61" fmla="*/ 131 h 556"/>
                  <a:gd name="T62" fmla="*/ 28 w 241"/>
                  <a:gd name="T63" fmla="*/ 133 h 556"/>
                  <a:gd name="T64" fmla="*/ 30 w 241"/>
                  <a:gd name="T65" fmla="*/ 135 h 556"/>
                  <a:gd name="T66" fmla="*/ 32 w 241"/>
                  <a:gd name="T67" fmla="*/ 136 h 556"/>
                  <a:gd name="T68" fmla="*/ 34 w 241"/>
                  <a:gd name="T69" fmla="*/ 137 h 556"/>
                  <a:gd name="T70" fmla="*/ 36 w 241"/>
                  <a:gd name="T71" fmla="*/ 138 h 556"/>
                  <a:gd name="T72" fmla="*/ 38 w 241"/>
                  <a:gd name="T73" fmla="*/ 139 h 556"/>
                  <a:gd name="T74" fmla="*/ 40 w 241"/>
                  <a:gd name="T75" fmla="*/ 139 h 556"/>
                  <a:gd name="T76" fmla="*/ 42 w 241"/>
                  <a:gd name="T77" fmla="*/ 139 h 556"/>
                  <a:gd name="T78" fmla="*/ 44 w 241"/>
                  <a:gd name="T79" fmla="*/ 138 h 556"/>
                  <a:gd name="T80" fmla="*/ 46 w 241"/>
                  <a:gd name="T81" fmla="*/ 137 h 556"/>
                  <a:gd name="T82" fmla="*/ 48 w 241"/>
                  <a:gd name="T83" fmla="*/ 136 h 556"/>
                  <a:gd name="T84" fmla="*/ 50 w 241"/>
                  <a:gd name="T85" fmla="*/ 134 h 556"/>
                  <a:gd name="T86" fmla="*/ 52 w 241"/>
                  <a:gd name="T87" fmla="*/ 130 h 556"/>
                  <a:gd name="T88" fmla="*/ 55 w 241"/>
                  <a:gd name="T89" fmla="*/ 125 h 556"/>
                  <a:gd name="T90" fmla="*/ 57 w 241"/>
                  <a:gd name="T91" fmla="*/ 121 h 556"/>
                  <a:gd name="T92" fmla="*/ 58 w 241"/>
                  <a:gd name="T93" fmla="*/ 117 h 556"/>
                  <a:gd name="T94" fmla="*/ 59 w 241"/>
                  <a:gd name="T95" fmla="*/ 113 h 556"/>
                  <a:gd name="T96" fmla="*/ 60 w 241"/>
                  <a:gd name="T97" fmla="*/ 109 h 556"/>
                  <a:gd name="T98" fmla="*/ 60 w 241"/>
                  <a:gd name="T99" fmla="*/ 105 h 556"/>
                  <a:gd name="T100" fmla="*/ 60 w 241"/>
                  <a:gd name="T101" fmla="*/ 101 h 556"/>
                  <a:gd name="T102" fmla="*/ 59 w 241"/>
                  <a:gd name="T103" fmla="*/ 93 h 556"/>
                  <a:gd name="T104" fmla="*/ 58 w 241"/>
                  <a:gd name="T105" fmla="*/ 85 h 556"/>
                  <a:gd name="T106" fmla="*/ 57 w 241"/>
                  <a:gd name="T107" fmla="*/ 76 h 556"/>
                  <a:gd name="T108" fmla="*/ 55 w 241"/>
                  <a:gd name="T109" fmla="*/ 67 h 556"/>
                  <a:gd name="T110" fmla="*/ 54 w 241"/>
                  <a:gd name="T111" fmla="*/ 56 h 556"/>
                  <a:gd name="T112" fmla="*/ 52 w 241"/>
                  <a:gd name="T113" fmla="*/ 45 h 556"/>
                  <a:gd name="T114" fmla="*/ 50 w 241"/>
                  <a:gd name="T115" fmla="*/ 34 h 556"/>
                  <a:gd name="T116" fmla="*/ 48 w 241"/>
                  <a:gd name="T117" fmla="*/ 24 h 556"/>
                  <a:gd name="T118" fmla="*/ 47 w 241"/>
                  <a:gd name="T119" fmla="*/ 14 h 556"/>
                  <a:gd name="T120" fmla="*/ 45 w 241"/>
                  <a:gd name="T121" fmla="*/ 7 h 556"/>
                  <a:gd name="T122" fmla="*/ 44 w 241"/>
                  <a:gd name="T123" fmla="*/ 2 h 556"/>
                  <a:gd name="T124" fmla="*/ 44 w 241"/>
                  <a:gd name="T125" fmla="*/ 0 h 5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1"/>
                  <a:gd name="T190" fmla="*/ 0 h 556"/>
                  <a:gd name="T191" fmla="*/ 241 w 241"/>
                  <a:gd name="T192" fmla="*/ 556 h 5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1" h="556">
                    <a:moveTo>
                      <a:pt x="175" y="0"/>
                    </a:moveTo>
                    <a:lnTo>
                      <a:pt x="168" y="7"/>
                    </a:lnTo>
                    <a:lnTo>
                      <a:pt x="148" y="26"/>
                    </a:lnTo>
                    <a:lnTo>
                      <a:pt x="120" y="54"/>
                    </a:lnTo>
                    <a:lnTo>
                      <a:pt x="87" y="90"/>
                    </a:lnTo>
                    <a:lnTo>
                      <a:pt x="71" y="111"/>
                    </a:lnTo>
                    <a:lnTo>
                      <a:pt x="55" y="132"/>
                    </a:lnTo>
                    <a:lnTo>
                      <a:pt x="40" y="154"/>
                    </a:lnTo>
                    <a:lnTo>
                      <a:pt x="27" y="176"/>
                    </a:lnTo>
                    <a:lnTo>
                      <a:pt x="21" y="188"/>
                    </a:lnTo>
                    <a:lnTo>
                      <a:pt x="16" y="200"/>
                    </a:lnTo>
                    <a:lnTo>
                      <a:pt x="11" y="211"/>
                    </a:lnTo>
                    <a:lnTo>
                      <a:pt x="7" y="223"/>
                    </a:lnTo>
                    <a:lnTo>
                      <a:pt x="4" y="235"/>
                    </a:lnTo>
                    <a:lnTo>
                      <a:pt x="2" y="245"/>
                    </a:lnTo>
                    <a:lnTo>
                      <a:pt x="0" y="257"/>
                    </a:lnTo>
                    <a:lnTo>
                      <a:pt x="0" y="267"/>
                    </a:lnTo>
                    <a:lnTo>
                      <a:pt x="0" y="279"/>
                    </a:lnTo>
                    <a:lnTo>
                      <a:pt x="2" y="291"/>
                    </a:lnTo>
                    <a:lnTo>
                      <a:pt x="3" y="303"/>
                    </a:lnTo>
                    <a:lnTo>
                      <a:pt x="5" y="316"/>
                    </a:lnTo>
                    <a:lnTo>
                      <a:pt x="12" y="343"/>
                    </a:lnTo>
                    <a:lnTo>
                      <a:pt x="21" y="371"/>
                    </a:lnTo>
                    <a:lnTo>
                      <a:pt x="32" y="400"/>
                    </a:lnTo>
                    <a:lnTo>
                      <a:pt x="44" y="428"/>
                    </a:lnTo>
                    <a:lnTo>
                      <a:pt x="58" y="455"/>
                    </a:lnTo>
                    <a:lnTo>
                      <a:pt x="73" y="479"/>
                    </a:lnTo>
                    <a:lnTo>
                      <a:pt x="81" y="491"/>
                    </a:lnTo>
                    <a:lnTo>
                      <a:pt x="88" y="503"/>
                    </a:lnTo>
                    <a:lnTo>
                      <a:pt x="97" y="513"/>
                    </a:lnTo>
                    <a:lnTo>
                      <a:pt x="105" y="523"/>
                    </a:lnTo>
                    <a:lnTo>
                      <a:pt x="113" y="531"/>
                    </a:lnTo>
                    <a:lnTo>
                      <a:pt x="121" y="538"/>
                    </a:lnTo>
                    <a:lnTo>
                      <a:pt x="129" y="544"/>
                    </a:lnTo>
                    <a:lnTo>
                      <a:pt x="138" y="549"/>
                    </a:lnTo>
                    <a:lnTo>
                      <a:pt x="146" y="553"/>
                    </a:lnTo>
                    <a:lnTo>
                      <a:pt x="154" y="555"/>
                    </a:lnTo>
                    <a:lnTo>
                      <a:pt x="162" y="556"/>
                    </a:lnTo>
                    <a:lnTo>
                      <a:pt x="170" y="555"/>
                    </a:lnTo>
                    <a:lnTo>
                      <a:pt x="177" y="553"/>
                    </a:lnTo>
                    <a:lnTo>
                      <a:pt x="185" y="548"/>
                    </a:lnTo>
                    <a:lnTo>
                      <a:pt x="192" y="542"/>
                    </a:lnTo>
                    <a:lnTo>
                      <a:pt x="199" y="535"/>
                    </a:lnTo>
                    <a:lnTo>
                      <a:pt x="210" y="518"/>
                    </a:lnTo>
                    <a:lnTo>
                      <a:pt x="221" y="502"/>
                    </a:lnTo>
                    <a:lnTo>
                      <a:pt x="228" y="485"/>
                    </a:lnTo>
                    <a:lnTo>
                      <a:pt x="234" y="469"/>
                    </a:lnTo>
                    <a:lnTo>
                      <a:pt x="237" y="453"/>
                    </a:lnTo>
                    <a:lnTo>
                      <a:pt x="240" y="437"/>
                    </a:lnTo>
                    <a:lnTo>
                      <a:pt x="241" y="421"/>
                    </a:lnTo>
                    <a:lnTo>
                      <a:pt x="241" y="406"/>
                    </a:lnTo>
                    <a:lnTo>
                      <a:pt x="238" y="373"/>
                    </a:lnTo>
                    <a:lnTo>
                      <a:pt x="234" y="341"/>
                    </a:lnTo>
                    <a:lnTo>
                      <a:pt x="228" y="306"/>
                    </a:lnTo>
                    <a:lnTo>
                      <a:pt x="222" y="267"/>
                    </a:lnTo>
                    <a:lnTo>
                      <a:pt x="217" y="226"/>
                    </a:lnTo>
                    <a:lnTo>
                      <a:pt x="210" y="182"/>
                    </a:lnTo>
                    <a:lnTo>
                      <a:pt x="202" y="137"/>
                    </a:lnTo>
                    <a:lnTo>
                      <a:pt x="194" y="95"/>
                    </a:lnTo>
                    <a:lnTo>
                      <a:pt x="187" y="57"/>
                    </a:lnTo>
                    <a:lnTo>
                      <a:pt x="181" y="27"/>
                    </a:lnTo>
                    <a:lnTo>
                      <a:pt x="177" y="7"/>
                    </a:lnTo>
                    <a:lnTo>
                      <a:pt x="175" y="0"/>
                    </a:lnTo>
                    <a:close/>
                  </a:path>
                </a:pathLst>
              </a:custGeom>
              <a:solidFill>
                <a:srgbClr val="969696"/>
              </a:solidFill>
              <a:ln w="9525">
                <a:noFill/>
                <a:round/>
                <a:headEnd/>
                <a:tailEnd/>
              </a:ln>
            </p:spPr>
            <p:txBody>
              <a:bodyPr/>
              <a:lstStyle/>
              <a:p>
                <a:endParaRPr lang="fr-FR"/>
              </a:p>
            </p:txBody>
          </p:sp>
          <p:sp>
            <p:nvSpPr>
              <p:cNvPr id="9375" name="Freeform 615"/>
              <p:cNvSpPr>
                <a:spLocks noChangeAspect="1"/>
              </p:cNvSpPr>
              <p:nvPr/>
            </p:nvSpPr>
            <p:spPr bwMode="auto">
              <a:xfrm>
                <a:off x="5370" y="6775"/>
                <a:ext cx="37" cy="124"/>
              </a:xfrm>
              <a:custGeom>
                <a:avLst/>
                <a:gdLst>
                  <a:gd name="T0" fmla="*/ 15 w 148"/>
                  <a:gd name="T1" fmla="*/ 0 h 497"/>
                  <a:gd name="T2" fmla="*/ 15 w 148"/>
                  <a:gd name="T3" fmla="*/ 3 h 497"/>
                  <a:gd name="T4" fmla="*/ 17 w 148"/>
                  <a:gd name="T5" fmla="*/ 10 h 497"/>
                  <a:gd name="T6" fmla="*/ 19 w 148"/>
                  <a:gd name="T7" fmla="*/ 21 h 497"/>
                  <a:gd name="T8" fmla="*/ 22 w 148"/>
                  <a:gd name="T9" fmla="*/ 35 h 497"/>
                  <a:gd name="T10" fmla="*/ 25 w 148"/>
                  <a:gd name="T11" fmla="*/ 50 h 497"/>
                  <a:gd name="T12" fmla="*/ 28 w 148"/>
                  <a:gd name="T13" fmla="*/ 65 h 497"/>
                  <a:gd name="T14" fmla="*/ 32 w 148"/>
                  <a:gd name="T15" fmla="*/ 79 h 497"/>
                  <a:gd name="T16" fmla="*/ 36 w 148"/>
                  <a:gd name="T17" fmla="*/ 90 h 497"/>
                  <a:gd name="T18" fmla="*/ 36 w 148"/>
                  <a:gd name="T19" fmla="*/ 92 h 497"/>
                  <a:gd name="T20" fmla="*/ 37 w 148"/>
                  <a:gd name="T21" fmla="*/ 95 h 497"/>
                  <a:gd name="T22" fmla="*/ 37 w 148"/>
                  <a:gd name="T23" fmla="*/ 97 h 497"/>
                  <a:gd name="T24" fmla="*/ 37 w 148"/>
                  <a:gd name="T25" fmla="*/ 100 h 497"/>
                  <a:gd name="T26" fmla="*/ 37 w 148"/>
                  <a:gd name="T27" fmla="*/ 102 h 497"/>
                  <a:gd name="T28" fmla="*/ 37 w 148"/>
                  <a:gd name="T29" fmla="*/ 104 h 497"/>
                  <a:gd name="T30" fmla="*/ 36 w 148"/>
                  <a:gd name="T31" fmla="*/ 107 h 497"/>
                  <a:gd name="T32" fmla="*/ 36 w 148"/>
                  <a:gd name="T33" fmla="*/ 109 h 497"/>
                  <a:gd name="T34" fmla="*/ 35 w 148"/>
                  <a:gd name="T35" fmla="*/ 111 h 497"/>
                  <a:gd name="T36" fmla="*/ 34 w 148"/>
                  <a:gd name="T37" fmla="*/ 113 h 497"/>
                  <a:gd name="T38" fmla="*/ 33 w 148"/>
                  <a:gd name="T39" fmla="*/ 114 h 497"/>
                  <a:gd name="T40" fmla="*/ 32 w 148"/>
                  <a:gd name="T41" fmla="*/ 116 h 497"/>
                  <a:gd name="T42" fmla="*/ 31 w 148"/>
                  <a:gd name="T43" fmla="*/ 118 h 497"/>
                  <a:gd name="T44" fmla="*/ 30 w 148"/>
                  <a:gd name="T45" fmla="*/ 119 h 497"/>
                  <a:gd name="T46" fmla="*/ 28 w 148"/>
                  <a:gd name="T47" fmla="*/ 120 h 497"/>
                  <a:gd name="T48" fmla="*/ 27 w 148"/>
                  <a:gd name="T49" fmla="*/ 121 h 497"/>
                  <a:gd name="T50" fmla="*/ 25 w 148"/>
                  <a:gd name="T51" fmla="*/ 122 h 497"/>
                  <a:gd name="T52" fmla="*/ 24 w 148"/>
                  <a:gd name="T53" fmla="*/ 123 h 497"/>
                  <a:gd name="T54" fmla="*/ 22 w 148"/>
                  <a:gd name="T55" fmla="*/ 124 h 497"/>
                  <a:gd name="T56" fmla="*/ 21 w 148"/>
                  <a:gd name="T57" fmla="*/ 124 h 497"/>
                  <a:gd name="T58" fmla="*/ 19 w 148"/>
                  <a:gd name="T59" fmla="*/ 124 h 497"/>
                  <a:gd name="T60" fmla="*/ 18 w 148"/>
                  <a:gd name="T61" fmla="*/ 124 h 497"/>
                  <a:gd name="T62" fmla="*/ 16 w 148"/>
                  <a:gd name="T63" fmla="*/ 124 h 497"/>
                  <a:gd name="T64" fmla="*/ 14 w 148"/>
                  <a:gd name="T65" fmla="*/ 123 h 497"/>
                  <a:gd name="T66" fmla="*/ 13 w 148"/>
                  <a:gd name="T67" fmla="*/ 122 h 497"/>
                  <a:gd name="T68" fmla="*/ 11 w 148"/>
                  <a:gd name="T69" fmla="*/ 121 h 497"/>
                  <a:gd name="T70" fmla="*/ 10 w 148"/>
                  <a:gd name="T71" fmla="*/ 119 h 497"/>
                  <a:gd name="T72" fmla="*/ 8 w 148"/>
                  <a:gd name="T73" fmla="*/ 118 h 497"/>
                  <a:gd name="T74" fmla="*/ 7 w 148"/>
                  <a:gd name="T75" fmla="*/ 116 h 497"/>
                  <a:gd name="T76" fmla="*/ 5 w 148"/>
                  <a:gd name="T77" fmla="*/ 113 h 497"/>
                  <a:gd name="T78" fmla="*/ 5 w 148"/>
                  <a:gd name="T79" fmla="*/ 110 h 497"/>
                  <a:gd name="T80" fmla="*/ 3 w 148"/>
                  <a:gd name="T81" fmla="*/ 107 h 497"/>
                  <a:gd name="T82" fmla="*/ 2 w 148"/>
                  <a:gd name="T83" fmla="*/ 104 h 497"/>
                  <a:gd name="T84" fmla="*/ 1 w 148"/>
                  <a:gd name="T85" fmla="*/ 100 h 497"/>
                  <a:gd name="T86" fmla="*/ 1 w 148"/>
                  <a:gd name="T87" fmla="*/ 97 h 497"/>
                  <a:gd name="T88" fmla="*/ 0 w 148"/>
                  <a:gd name="T89" fmla="*/ 93 h 497"/>
                  <a:gd name="T90" fmla="*/ 0 w 148"/>
                  <a:gd name="T91" fmla="*/ 84 h 497"/>
                  <a:gd name="T92" fmla="*/ 0 w 148"/>
                  <a:gd name="T93" fmla="*/ 76 h 497"/>
                  <a:gd name="T94" fmla="*/ 1 w 148"/>
                  <a:gd name="T95" fmla="*/ 67 h 497"/>
                  <a:gd name="T96" fmla="*/ 2 w 148"/>
                  <a:gd name="T97" fmla="*/ 58 h 497"/>
                  <a:gd name="T98" fmla="*/ 3 w 148"/>
                  <a:gd name="T99" fmla="*/ 49 h 497"/>
                  <a:gd name="T100" fmla="*/ 5 w 148"/>
                  <a:gd name="T101" fmla="*/ 40 h 497"/>
                  <a:gd name="T102" fmla="*/ 8 w 148"/>
                  <a:gd name="T103" fmla="*/ 25 h 497"/>
                  <a:gd name="T104" fmla="*/ 11 w 148"/>
                  <a:gd name="T105" fmla="*/ 12 h 497"/>
                  <a:gd name="T106" fmla="*/ 14 w 148"/>
                  <a:gd name="T107" fmla="*/ 3 h 497"/>
                  <a:gd name="T108" fmla="*/ 15 w 148"/>
                  <a:gd name="T109" fmla="*/ 0 h 4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8"/>
                  <a:gd name="T166" fmla="*/ 0 h 497"/>
                  <a:gd name="T167" fmla="*/ 148 w 148"/>
                  <a:gd name="T168" fmla="*/ 497 h 4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8" h="497">
                    <a:moveTo>
                      <a:pt x="60" y="0"/>
                    </a:moveTo>
                    <a:lnTo>
                      <a:pt x="61" y="11"/>
                    </a:lnTo>
                    <a:lnTo>
                      <a:pt x="67" y="41"/>
                    </a:lnTo>
                    <a:lnTo>
                      <a:pt x="76" y="86"/>
                    </a:lnTo>
                    <a:lnTo>
                      <a:pt x="87" y="141"/>
                    </a:lnTo>
                    <a:lnTo>
                      <a:pt x="100" y="201"/>
                    </a:lnTo>
                    <a:lnTo>
                      <a:pt x="114" y="260"/>
                    </a:lnTo>
                    <a:lnTo>
                      <a:pt x="128" y="315"/>
                    </a:lnTo>
                    <a:lnTo>
                      <a:pt x="142" y="361"/>
                    </a:lnTo>
                    <a:lnTo>
                      <a:pt x="144" y="370"/>
                    </a:lnTo>
                    <a:lnTo>
                      <a:pt x="147" y="380"/>
                    </a:lnTo>
                    <a:lnTo>
                      <a:pt x="148" y="390"/>
                    </a:lnTo>
                    <a:lnTo>
                      <a:pt x="148" y="399"/>
                    </a:lnTo>
                    <a:lnTo>
                      <a:pt x="148" y="408"/>
                    </a:lnTo>
                    <a:lnTo>
                      <a:pt x="147" y="418"/>
                    </a:lnTo>
                    <a:lnTo>
                      <a:pt x="144" y="427"/>
                    </a:lnTo>
                    <a:lnTo>
                      <a:pt x="143" y="435"/>
                    </a:lnTo>
                    <a:lnTo>
                      <a:pt x="140" y="443"/>
                    </a:lnTo>
                    <a:lnTo>
                      <a:pt x="136" y="451"/>
                    </a:lnTo>
                    <a:lnTo>
                      <a:pt x="133" y="458"/>
                    </a:lnTo>
                    <a:lnTo>
                      <a:pt x="128" y="465"/>
                    </a:lnTo>
                    <a:lnTo>
                      <a:pt x="123" y="471"/>
                    </a:lnTo>
                    <a:lnTo>
                      <a:pt x="119" y="477"/>
                    </a:lnTo>
                    <a:lnTo>
                      <a:pt x="114" y="482"/>
                    </a:lnTo>
                    <a:lnTo>
                      <a:pt x="108" y="486"/>
                    </a:lnTo>
                    <a:lnTo>
                      <a:pt x="102" y="490"/>
                    </a:lnTo>
                    <a:lnTo>
                      <a:pt x="96" y="493"/>
                    </a:lnTo>
                    <a:lnTo>
                      <a:pt x="89" y="496"/>
                    </a:lnTo>
                    <a:lnTo>
                      <a:pt x="83" y="497"/>
                    </a:lnTo>
                    <a:lnTo>
                      <a:pt x="76" y="497"/>
                    </a:lnTo>
                    <a:lnTo>
                      <a:pt x="71" y="497"/>
                    </a:lnTo>
                    <a:lnTo>
                      <a:pt x="64" y="496"/>
                    </a:lnTo>
                    <a:lnTo>
                      <a:pt x="58" y="492"/>
                    </a:lnTo>
                    <a:lnTo>
                      <a:pt x="52" y="489"/>
                    </a:lnTo>
                    <a:lnTo>
                      <a:pt x="45" y="484"/>
                    </a:lnTo>
                    <a:lnTo>
                      <a:pt x="39" y="478"/>
                    </a:lnTo>
                    <a:lnTo>
                      <a:pt x="33" y="471"/>
                    </a:lnTo>
                    <a:lnTo>
                      <a:pt x="27" y="463"/>
                    </a:lnTo>
                    <a:lnTo>
                      <a:pt x="22" y="454"/>
                    </a:lnTo>
                    <a:lnTo>
                      <a:pt x="18" y="442"/>
                    </a:lnTo>
                    <a:lnTo>
                      <a:pt x="13" y="430"/>
                    </a:lnTo>
                    <a:lnTo>
                      <a:pt x="8" y="416"/>
                    </a:lnTo>
                    <a:lnTo>
                      <a:pt x="6" y="402"/>
                    </a:lnTo>
                    <a:lnTo>
                      <a:pt x="4" y="387"/>
                    </a:lnTo>
                    <a:lnTo>
                      <a:pt x="1" y="371"/>
                    </a:lnTo>
                    <a:lnTo>
                      <a:pt x="0" y="338"/>
                    </a:lnTo>
                    <a:lnTo>
                      <a:pt x="0" y="303"/>
                    </a:lnTo>
                    <a:lnTo>
                      <a:pt x="3" y="268"/>
                    </a:lnTo>
                    <a:lnTo>
                      <a:pt x="7" y="232"/>
                    </a:lnTo>
                    <a:lnTo>
                      <a:pt x="12" y="197"/>
                    </a:lnTo>
                    <a:lnTo>
                      <a:pt x="19" y="162"/>
                    </a:lnTo>
                    <a:lnTo>
                      <a:pt x="33" y="99"/>
                    </a:lnTo>
                    <a:lnTo>
                      <a:pt x="46" y="47"/>
                    </a:lnTo>
                    <a:lnTo>
                      <a:pt x="55" y="13"/>
                    </a:lnTo>
                    <a:lnTo>
                      <a:pt x="60" y="0"/>
                    </a:lnTo>
                    <a:close/>
                  </a:path>
                </a:pathLst>
              </a:custGeom>
              <a:solidFill>
                <a:srgbClr val="969696"/>
              </a:solidFill>
              <a:ln w="9525">
                <a:noFill/>
                <a:round/>
                <a:headEnd/>
                <a:tailEnd/>
              </a:ln>
            </p:spPr>
            <p:txBody>
              <a:bodyPr/>
              <a:lstStyle/>
              <a:p>
                <a:endParaRPr lang="fr-FR"/>
              </a:p>
            </p:txBody>
          </p:sp>
          <p:sp>
            <p:nvSpPr>
              <p:cNvPr id="9376" name="Freeform 616"/>
              <p:cNvSpPr>
                <a:spLocks noChangeAspect="1"/>
              </p:cNvSpPr>
              <p:nvPr/>
            </p:nvSpPr>
            <p:spPr bwMode="auto">
              <a:xfrm>
                <a:off x="5863" y="3290"/>
                <a:ext cx="9" cy="9"/>
              </a:xfrm>
              <a:custGeom>
                <a:avLst/>
                <a:gdLst>
                  <a:gd name="T0" fmla="*/ 4 w 36"/>
                  <a:gd name="T1" fmla="*/ 0 h 36"/>
                  <a:gd name="T2" fmla="*/ 5 w 36"/>
                  <a:gd name="T3" fmla="*/ 0 h 36"/>
                  <a:gd name="T4" fmla="*/ 6 w 36"/>
                  <a:gd name="T5" fmla="*/ 0 h 36"/>
                  <a:gd name="T6" fmla="*/ 7 w 36"/>
                  <a:gd name="T7" fmla="*/ 1 h 36"/>
                  <a:gd name="T8" fmla="*/ 7 w 36"/>
                  <a:gd name="T9" fmla="*/ 1 h 36"/>
                  <a:gd name="T10" fmla="*/ 8 w 36"/>
                  <a:gd name="T11" fmla="*/ 2 h 36"/>
                  <a:gd name="T12" fmla="*/ 9 w 36"/>
                  <a:gd name="T13" fmla="*/ 2 h 36"/>
                  <a:gd name="T14" fmla="*/ 9 w 36"/>
                  <a:gd name="T15" fmla="*/ 3 h 36"/>
                  <a:gd name="T16" fmla="*/ 9 w 36"/>
                  <a:gd name="T17" fmla="*/ 4 h 36"/>
                  <a:gd name="T18" fmla="*/ 9 w 36"/>
                  <a:gd name="T19" fmla="*/ 5 h 36"/>
                  <a:gd name="T20" fmla="*/ 9 w 36"/>
                  <a:gd name="T21" fmla="*/ 6 h 36"/>
                  <a:gd name="T22" fmla="*/ 8 w 36"/>
                  <a:gd name="T23" fmla="*/ 7 h 36"/>
                  <a:gd name="T24" fmla="*/ 7 w 36"/>
                  <a:gd name="T25" fmla="*/ 7 h 36"/>
                  <a:gd name="T26" fmla="*/ 7 w 36"/>
                  <a:gd name="T27" fmla="*/ 8 h 36"/>
                  <a:gd name="T28" fmla="*/ 6 w 36"/>
                  <a:gd name="T29" fmla="*/ 8 h 36"/>
                  <a:gd name="T30" fmla="*/ 5 w 36"/>
                  <a:gd name="T31" fmla="*/ 9 h 36"/>
                  <a:gd name="T32" fmla="*/ 4 w 36"/>
                  <a:gd name="T33" fmla="*/ 9 h 36"/>
                  <a:gd name="T34" fmla="*/ 3 w 36"/>
                  <a:gd name="T35" fmla="*/ 9 h 36"/>
                  <a:gd name="T36" fmla="*/ 2 w 36"/>
                  <a:gd name="T37" fmla="*/ 8 h 36"/>
                  <a:gd name="T38" fmla="*/ 2 w 36"/>
                  <a:gd name="T39" fmla="*/ 8 h 36"/>
                  <a:gd name="T40" fmla="*/ 1 w 36"/>
                  <a:gd name="T41" fmla="*/ 7 h 36"/>
                  <a:gd name="T42" fmla="*/ 1 w 36"/>
                  <a:gd name="T43" fmla="*/ 7 h 36"/>
                  <a:gd name="T44" fmla="*/ 0 w 36"/>
                  <a:gd name="T45" fmla="*/ 6 h 36"/>
                  <a:gd name="T46" fmla="*/ 0 w 36"/>
                  <a:gd name="T47" fmla="*/ 5 h 36"/>
                  <a:gd name="T48" fmla="*/ 0 w 36"/>
                  <a:gd name="T49" fmla="*/ 4 h 36"/>
                  <a:gd name="T50" fmla="*/ 0 w 36"/>
                  <a:gd name="T51" fmla="*/ 3 h 36"/>
                  <a:gd name="T52" fmla="*/ 0 w 36"/>
                  <a:gd name="T53" fmla="*/ 2 h 36"/>
                  <a:gd name="T54" fmla="*/ 1 w 36"/>
                  <a:gd name="T55" fmla="*/ 2 h 36"/>
                  <a:gd name="T56" fmla="*/ 1 w 36"/>
                  <a:gd name="T57" fmla="*/ 1 h 36"/>
                  <a:gd name="T58" fmla="*/ 2 w 36"/>
                  <a:gd name="T59" fmla="*/ 1 h 36"/>
                  <a:gd name="T60" fmla="*/ 2 w 36"/>
                  <a:gd name="T61" fmla="*/ 0 h 36"/>
                  <a:gd name="T62" fmla="*/ 3 w 36"/>
                  <a:gd name="T63" fmla="*/ 0 h 36"/>
                  <a:gd name="T64" fmla="*/ 4 w 36"/>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36"/>
                  <a:gd name="T101" fmla="*/ 36 w 3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36">
                    <a:moveTo>
                      <a:pt x="17" y="0"/>
                    </a:moveTo>
                    <a:lnTo>
                      <a:pt x="21" y="0"/>
                    </a:lnTo>
                    <a:lnTo>
                      <a:pt x="24" y="1"/>
                    </a:lnTo>
                    <a:lnTo>
                      <a:pt x="28" y="3"/>
                    </a:lnTo>
                    <a:lnTo>
                      <a:pt x="30" y="4"/>
                    </a:lnTo>
                    <a:lnTo>
                      <a:pt x="32" y="8"/>
                    </a:lnTo>
                    <a:lnTo>
                      <a:pt x="34" y="10"/>
                    </a:lnTo>
                    <a:lnTo>
                      <a:pt x="35" y="14"/>
                    </a:lnTo>
                    <a:lnTo>
                      <a:pt x="36" y="17"/>
                    </a:lnTo>
                    <a:lnTo>
                      <a:pt x="35" y="21"/>
                    </a:lnTo>
                    <a:lnTo>
                      <a:pt x="34" y="24"/>
                    </a:lnTo>
                    <a:lnTo>
                      <a:pt x="32" y="27"/>
                    </a:lnTo>
                    <a:lnTo>
                      <a:pt x="30" y="30"/>
                    </a:lnTo>
                    <a:lnTo>
                      <a:pt x="28" y="32"/>
                    </a:lnTo>
                    <a:lnTo>
                      <a:pt x="24" y="33"/>
                    </a:lnTo>
                    <a:lnTo>
                      <a:pt x="21" y="34"/>
                    </a:lnTo>
                    <a:lnTo>
                      <a:pt x="17" y="36"/>
                    </a:lnTo>
                    <a:lnTo>
                      <a:pt x="14" y="34"/>
                    </a:lnTo>
                    <a:lnTo>
                      <a:pt x="10" y="33"/>
                    </a:lnTo>
                    <a:lnTo>
                      <a:pt x="8" y="32"/>
                    </a:lnTo>
                    <a:lnTo>
                      <a:pt x="4" y="30"/>
                    </a:lnTo>
                    <a:lnTo>
                      <a:pt x="2" y="27"/>
                    </a:lnTo>
                    <a:lnTo>
                      <a:pt x="1" y="24"/>
                    </a:lnTo>
                    <a:lnTo>
                      <a:pt x="0" y="21"/>
                    </a:lnTo>
                    <a:lnTo>
                      <a:pt x="0" y="17"/>
                    </a:lnTo>
                    <a:lnTo>
                      <a:pt x="0" y="14"/>
                    </a:lnTo>
                    <a:lnTo>
                      <a:pt x="1" y="10"/>
                    </a:lnTo>
                    <a:lnTo>
                      <a:pt x="2" y="8"/>
                    </a:lnTo>
                    <a:lnTo>
                      <a:pt x="4" y="4"/>
                    </a:lnTo>
                    <a:lnTo>
                      <a:pt x="8" y="3"/>
                    </a:lnTo>
                    <a:lnTo>
                      <a:pt x="10" y="1"/>
                    </a:lnTo>
                    <a:lnTo>
                      <a:pt x="14" y="0"/>
                    </a:lnTo>
                    <a:lnTo>
                      <a:pt x="17" y="0"/>
                    </a:lnTo>
                    <a:close/>
                  </a:path>
                </a:pathLst>
              </a:custGeom>
              <a:solidFill>
                <a:srgbClr val="969696"/>
              </a:solidFill>
              <a:ln w="9525">
                <a:noFill/>
                <a:round/>
                <a:headEnd/>
                <a:tailEnd/>
              </a:ln>
            </p:spPr>
            <p:txBody>
              <a:bodyPr/>
              <a:lstStyle/>
              <a:p>
                <a:endParaRPr lang="fr-FR"/>
              </a:p>
            </p:txBody>
          </p:sp>
          <p:sp>
            <p:nvSpPr>
              <p:cNvPr id="9377" name="Freeform 617"/>
              <p:cNvSpPr>
                <a:spLocks noChangeAspect="1"/>
              </p:cNvSpPr>
              <p:nvPr/>
            </p:nvSpPr>
            <p:spPr bwMode="auto">
              <a:xfrm>
                <a:off x="5781" y="3256"/>
                <a:ext cx="6" cy="6"/>
              </a:xfrm>
              <a:custGeom>
                <a:avLst/>
                <a:gdLst>
                  <a:gd name="T0" fmla="*/ 3 w 25"/>
                  <a:gd name="T1" fmla="*/ 0 h 25"/>
                  <a:gd name="T2" fmla="*/ 4 w 25"/>
                  <a:gd name="T3" fmla="*/ 0 h 25"/>
                  <a:gd name="T4" fmla="*/ 5 w 25"/>
                  <a:gd name="T5" fmla="*/ 1 h 25"/>
                  <a:gd name="T6" fmla="*/ 6 w 25"/>
                  <a:gd name="T7" fmla="*/ 2 h 25"/>
                  <a:gd name="T8" fmla="*/ 6 w 25"/>
                  <a:gd name="T9" fmla="*/ 3 h 25"/>
                  <a:gd name="T10" fmla="*/ 6 w 25"/>
                  <a:gd name="T11" fmla="*/ 4 h 25"/>
                  <a:gd name="T12" fmla="*/ 5 w 25"/>
                  <a:gd name="T13" fmla="*/ 5 h 25"/>
                  <a:gd name="T14" fmla="*/ 4 w 25"/>
                  <a:gd name="T15" fmla="*/ 6 h 25"/>
                  <a:gd name="T16" fmla="*/ 3 w 25"/>
                  <a:gd name="T17" fmla="*/ 6 h 25"/>
                  <a:gd name="T18" fmla="*/ 2 w 25"/>
                  <a:gd name="T19" fmla="*/ 6 h 25"/>
                  <a:gd name="T20" fmla="*/ 1 w 25"/>
                  <a:gd name="T21" fmla="*/ 5 h 25"/>
                  <a:gd name="T22" fmla="*/ 0 w 25"/>
                  <a:gd name="T23" fmla="*/ 4 h 25"/>
                  <a:gd name="T24" fmla="*/ 0 w 25"/>
                  <a:gd name="T25" fmla="*/ 3 h 25"/>
                  <a:gd name="T26" fmla="*/ 0 w 25"/>
                  <a:gd name="T27" fmla="*/ 2 h 25"/>
                  <a:gd name="T28" fmla="*/ 1 w 25"/>
                  <a:gd name="T29" fmla="*/ 1 h 25"/>
                  <a:gd name="T30" fmla="*/ 2 w 25"/>
                  <a:gd name="T31" fmla="*/ 0 h 25"/>
                  <a:gd name="T32" fmla="*/ 3 w 2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3" y="0"/>
                    </a:moveTo>
                    <a:lnTo>
                      <a:pt x="18" y="2"/>
                    </a:lnTo>
                    <a:lnTo>
                      <a:pt x="21" y="5"/>
                    </a:lnTo>
                    <a:lnTo>
                      <a:pt x="24" y="9"/>
                    </a:lnTo>
                    <a:lnTo>
                      <a:pt x="25" y="13"/>
                    </a:lnTo>
                    <a:lnTo>
                      <a:pt x="24" y="18"/>
                    </a:lnTo>
                    <a:lnTo>
                      <a:pt x="21" y="21"/>
                    </a:lnTo>
                    <a:lnTo>
                      <a:pt x="18" y="25"/>
                    </a:lnTo>
                    <a:lnTo>
                      <a:pt x="13" y="25"/>
                    </a:lnTo>
                    <a:lnTo>
                      <a:pt x="7" y="25"/>
                    </a:lnTo>
                    <a:lnTo>
                      <a:pt x="4" y="21"/>
                    </a:lnTo>
                    <a:lnTo>
                      <a:pt x="1" y="18"/>
                    </a:lnTo>
                    <a:lnTo>
                      <a:pt x="0" y="13"/>
                    </a:lnTo>
                    <a:lnTo>
                      <a:pt x="1" y="9"/>
                    </a:lnTo>
                    <a:lnTo>
                      <a:pt x="4" y="5"/>
                    </a:lnTo>
                    <a:lnTo>
                      <a:pt x="7" y="2"/>
                    </a:lnTo>
                    <a:lnTo>
                      <a:pt x="13" y="0"/>
                    </a:lnTo>
                    <a:close/>
                  </a:path>
                </a:pathLst>
              </a:custGeom>
              <a:solidFill>
                <a:srgbClr val="969696"/>
              </a:solidFill>
              <a:ln w="9525">
                <a:noFill/>
                <a:round/>
                <a:headEnd/>
                <a:tailEnd/>
              </a:ln>
            </p:spPr>
            <p:txBody>
              <a:bodyPr/>
              <a:lstStyle/>
              <a:p>
                <a:endParaRPr lang="fr-FR"/>
              </a:p>
            </p:txBody>
          </p:sp>
        </p:grpSp>
        <p:sp>
          <p:nvSpPr>
            <p:cNvPr id="9253" name="Line 618"/>
            <p:cNvSpPr>
              <a:spLocks noChangeAspect="1" noChangeShapeType="1"/>
            </p:cNvSpPr>
            <p:nvPr/>
          </p:nvSpPr>
          <p:spPr bwMode="auto">
            <a:xfrm flipV="1">
              <a:off x="1433" y="1750"/>
              <a:ext cx="1764" cy="1"/>
            </a:xfrm>
            <a:prstGeom prst="line">
              <a:avLst/>
            </a:prstGeom>
            <a:noFill/>
            <a:ln w="25400">
              <a:solidFill>
                <a:srgbClr val="0000FF"/>
              </a:solidFill>
              <a:round/>
              <a:headEnd/>
              <a:tailEnd/>
            </a:ln>
          </p:spPr>
          <p:txBody>
            <a:bodyPr/>
            <a:lstStyle/>
            <a:p>
              <a:endParaRPr lang="fr-FR"/>
            </a:p>
          </p:txBody>
        </p:sp>
        <p:sp>
          <p:nvSpPr>
            <p:cNvPr id="9254" name="Line 619"/>
            <p:cNvSpPr>
              <a:spLocks noChangeShapeType="1"/>
            </p:cNvSpPr>
            <p:nvPr/>
          </p:nvSpPr>
          <p:spPr bwMode="auto">
            <a:xfrm>
              <a:off x="2581" y="3194"/>
              <a:ext cx="617" cy="0"/>
            </a:xfrm>
            <a:prstGeom prst="line">
              <a:avLst/>
            </a:prstGeom>
            <a:noFill/>
            <a:ln w="44450">
              <a:solidFill>
                <a:srgbClr val="000000"/>
              </a:solidFill>
              <a:round/>
              <a:headEnd/>
              <a:tailEnd/>
            </a:ln>
          </p:spPr>
          <p:txBody>
            <a:bodyPr/>
            <a:lstStyle/>
            <a:p>
              <a:endParaRPr lang="fr-FR"/>
            </a:p>
          </p:txBody>
        </p:sp>
        <p:sp>
          <p:nvSpPr>
            <p:cNvPr id="9255" name="Text Box 620"/>
            <p:cNvSpPr txBox="1">
              <a:spLocks noChangeArrowheads="1"/>
            </p:cNvSpPr>
            <p:nvPr/>
          </p:nvSpPr>
          <p:spPr bwMode="auto">
            <a:xfrm>
              <a:off x="2178" y="2941"/>
              <a:ext cx="604" cy="205"/>
            </a:xfrm>
            <a:prstGeom prst="rect">
              <a:avLst/>
            </a:prstGeom>
            <a:noFill/>
            <a:ln w="9525">
              <a:noFill/>
              <a:miter lim="800000"/>
              <a:headEnd/>
              <a:tailEnd/>
            </a:ln>
          </p:spPr>
          <p:txBody>
            <a:bodyPr/>
            <a:lstStyle/>
            <a:p>
              <a:pPr algn="ctr"/>
              <a:r>
                <a:rPr lang="fr-FR" sz="1200" dirty="0" err="1" smtClean="0"/>
                <a:t>Insulating</a:t>
              </a:r>
              <a:endParaRPr lang="fr-FR" sz="1200" dirty="0"/>
            </a:p>
          </p:txBody>
        </p:sp>
        <p:sp>
          <p:nvSpPr>
            <p:cNvPr id="9256" name="Line 621"/>
            <p:cNvSpPr>
              <a:spLocks noChangeShapeType="1"/>
            </p:cNvSpPr>
            <p:nvPr/>
          </p:nvSpPr>
          <p:spPr bwMode="auto">
            <a:xfrm>
              <a:off x="2537" y="3070"/>
              <a:ext cx="89" cy="97"/>
            </a:xfrm>
            <a:prstGeom prst="line">
              <a:avLst/>
            </a:prstGeom>
            <a:noFill/>
            <a:ln w="9525">
              <a:solidFill>
                <a:srgbClr val="000000"/>
              </a:solidFill>
              <a:round/>
              <a:headEnd/>
              <a:tailEnd type="arrow" w="sm" len="sm"/>
            </a:ln>
          </p:spPr>
          <p:txBody>
            <a:bodyPr/>
            <a:lstStyle/>
            <a:p>
              <a:endParaRPr lang="fr-FR"/>
            </a:p>
          </p:txBody>
        </p:sp>
      </p:grpSp>
      <p:grpSp>
        <p:nvGrpSpPr>
          <p:cNvPr id="24" name="Group 627"/>
          <p:cNvGrpSpPr>
            <a:grpSpLocks/>
          </p:cNvGrpSpPr>
          <p:nvPr/>
        </p:nvGrpSpPr>
        <p:grpSpPr bwMode="auto">
          <a:xfrm>
            <a:off x="4870450" y="1395413"/>
            <a:ext cx="1014413" cy="185737"/>
            <a:chOff x="3068" y="879"/>
            <a:chExt cx="639" cy="117"/>
          </a:xfrm>
        </p:grpSpPr>
        <p:sp>
          <p:nvSpPr>
            <p:cNvPr id="9243" name="Line 12"/>
            <p:cNvSpPr>
              <a:spLocks noChangeShapeType="1"/>
            </p:cNvSpPr>
            <p:nvPr/>
          </p:nvSpPr>
          <p:spPr bwMode="auto">
            <a:xfrm>
              <a:off x="3705" y="879"/>
              <a:ext cx="2" cy="117"/>
            </a:xfrm>
            <a:prstGeom prst="line">
              <a:avLst/>
            </a:prstGeom>
            <a:noFill/>
            <a:ln w="9525">
              <a:solidFill>
                <a:schemeClr val="hlink"/>
              </a:solidFill>
              <a:round/>
              <a:headEnd/>
              <a:tailEnd type="triangle" w="med" len="med"/>
            </a:ln>
          </p:spPr>
          <p:txBody>
            <a:bodyPr/>
            <a:lstStyle/>
            <a:p>
              <a:endParaRPr lang="fr-FR"/>
            </a:p>
          </p:txBody>
        </p:sp>
        <p:sp>
          <p:nvSpPr>
            <p:cNvPr id="9244" name="Line 626"/>
            <p:cNvSpPr>
              <a:spLocks noChangeShapeType="1"/>
            </p:cNvSpPr>
            <p:nvPr/>
          </p:nvSpPr>
          <p:spPr bwMode="auto">
            <a:xfrm>
              <a:off x="3068" y="886"/>
              <a:ext cx="635" cy="0"/>
            </a:xfrm>
            <a:prstGeom prst="line">
              <a:avLst/>
            </a:prstGeom>
            <a:noFill/>
            <a:ln w="9525">
              <a:solidFill>
                <a:schemeClr val="hlink"/>
              </a:solidFill>
              <a:round/>
              <a:headEnd/>
              <a:tailEnd/>
            </a:ln>
          </p:spPr>
          <p:txBody>
            <a:bodyPr/>
            <a:lstStyle/>
            <a:p>
              <a:endParaRPr lang="fr-FR"/>
            </a:p>
          </p:txBody>
        </p:sp>
      </p:grpSp>
      <p:sp>
        <p:nvSpPr>
          <p:cNvPr id="54292" name="Text Box 20"/>
          <p:cNvSpPr txBox="1">
            <a:spLocks noChangeArrowheads="1"/>
          </p:cNvSpPr>
          <p:nvPr/>
        </p:nvSpPr>
        <p:spPr bwMode="auto">
          <a:xfrm>
            <a:off x="2216150" y="1268413"/>
            <a:ext cx="2863850" cy="261937"/>
          </a:xfrm>
          <a:prstGeom prst="rect">
            <a:avLst/>
          </a:prstGeom>
          <a:solidFill>
            <a:srgbClr val="FFFFFF"/>
          </a:solidFill>
          <a:ln w="9525">
            <a:solidFill>
              <a:schemeClr val="hlink"/>
            </a:solidFill>
            <a:miter lim="800000"/>
            <a:headEnd/>
            <a:tailEnd/>
          </a:ln>
        </p:spPr>
        <p:txBody>
          <a:bodyPr/>
          <a:lstStyle/>
          <a:p>
            <a:pPr algn="ctr"/>
            <a:r>
              <a:rPr lang="fr-FR" sz="1200" b="1" dirty="0" smtClean="0"/>
              <a:t>Source of </a:t>
            </a:r>
            <a:r>
              <a:rPr lang="fr-FR" sz="1200" b="1" dirty="0" err="1"/>
              <a:t>electrical</a:t>
            </a:r>
            <a:r>
              <a:rPr lang="fr-FR" sz="1200" b="1" dirty="0"/>
              <a:t> </a:t>
            </a:r>
            <a:r>
              <a:rPr lang="fr-FR" sz="1200" b="1" dirty="0" err="1"/>
              <a:t>energy</a:t>
            </a:r>
            <a:endParaRPr lang="fr-FR" sz="1200" dirty="0"/>
          </a:p>
        </p:txBody>
      </p:sp>
      <p:grpSp>
        <p:nvGrpSpPr>
          <p:cNvPr id="25" name="Group 631"/>
          <p:cNvGrpSpPr>
            <a:grpSpLocks/>
          </p:cNvGrpSpPr>
          <p:nvPr/>
        </p:nvGrpSpPr>
        <p:grpSpPr bwMode="auto">
          <a:xfrm>
            <a:off x="6645275" y="1739900"/>
            <a:ext cx="1308100" cy="269875"/>
            <a:chOff x="4186" y="1096"/>
            <a:chExt cx="824" cy="170"/>
          </a:xfrm>
        </p:grpSpPr>
        <p:sp>
          <p:nvSpPr>
            <p:cNvPr id="9241" name="Line 18"/>
            <p:cNvSpPr>
              <a:spLocks noChangeShapeType="1"/>
            </p:cNvSpPr>
            <p:nvPr/>
          </p:nvSpPr>
          <p:spPr bwMode="auto">
            <a:xfrm>
              <a:off x="5007" y="1096"/>
              <a:ext cx="3" cy="170"/>
            </a:xfrm>
            <a:prstGeom prst="line">
              <a:avLst/>
            </a:prstGeom>
            <a:noFill/>
            <a:ln w="9525">
              <a:solidFill>
                <a:schemeClr val="hlink"/>
              </a:solidFill>
              <a:round/>
              <a:headEnd/>
              <a:tailEnd type="triangle" w="med" len="med"/>
            </a:ln>
          </p:spPr>
          <p:txBody>
            <a:bodyPr/>
            <a:lstStyle/>
            <a:p>
              <a:endParaRPr lang="fr-FR"/>
            </a:p>
          </p:txBody>
        </p:sp>
        <p:sp>
          <p:nvSpPr>
            <p:cNvPr id="9242" name="Line 629"/>
            <p:cNvSpPr>
              <a:spLocks noChangeShapeType="1"/>
            </p:cNvSpPr>
            <p:nvPr/>
          </p:nvSpPr>
          <p:spPr bwMode="auto">
            <a:xfrm flipV="1">
              <a:off x="4186" y="1099"/>
              <a:ext cx="817" cy="0"/>
            </a:xfrm>
            <a:prstGeom prst="line">
              <a:avLst/>
            </a:prstGeom>
            <a:noFill/>
            <a:ln w="9525">
              <a:solidFill>
                <a:schemeClr val="hlink"/>
              </a:solidFill>
              <a:round/>
              <a:headEnd/>
              <a:tailEnd/>
            </a:ln>
          </p:spPr>
          <p:txBody>
            <a:bodyPr/>
            <a:lstStyle/>
            <a:p>
              <a:endParaRPr lang="fr-FR"/>
            </a:p>
          </p:txBody>
        </p:sp>
      </p:grpSp>
      <p:sp>
        <p:nvSpPr>
          <p:cNvPr id="54283" name="Text Box 11"/>
          <p:cNvSpPr txBox="1">
            <a:spLocks noChangeArrowheads="1"/>
          </p:cNvSpPr>
          <p:nvPr/>
        </p:nvSpPr>
        <p:spPr bwMode="auto">
          <a:xfrm>
            <a:off x="5083175" y="1590675"/>
            <a:ext cx="1592263" cy="261938"/>
          </a:xfrm>
          <a:prstGeom prst="rect">
            <a:avLst/>
          </a:prstGeom>
          <a:solidFill>
            <a:srgbClr val="FFFFFF"/>
          </a:solidFill>
          <a:ln w="9525">
            <a:solidFill>
              <a:schemeClr val="hlink"/>
            </a:solidFill>
            <a:miter lim="800000"/>
            <a:headEnd/>
            <a:tailEnd/>
          </a:ln>
        </p:spPr>
        <p:txBody>
          <a:bodyPr/>
          <a:lstStyle/>
          <a:p>
            <a:pPr algn="ctr"/>
            <a:r>
              <a:rPr lang="fr-FR" sz="1200" b="1" dirty="0" err="1" smtClean="0"/>
              <a:t>With</a:t>
            </a:r>
            <a:r>
              <a:rPr lang="fr-FR" sz="1200" b="1" dirty="0" smtClean="0"/>
              <a:t> </a:t>
            </a:r>
            <a:r>
              <a:rPr lang="fr-FR" sz="1200" b="1" dirty="0"/>
              <a:t>contact</a:t>
            </a:r>
            <a:endParaRPr lang="fr-FR" sz="1200" dirty="0"/>
          </a:p>
        </p:txBody>
      </p:sp>
      <p:sp>
        <p:nvSpPr>
          <p:cNvPr id="54904" name="Rectangle 632"/>
          <p:cNvSpPr>
            <a:spLocks noChangeArrowheads="1"/>
          </p:cNvSpPr>
          <p:nvPr/>
        </p:nvSpPr>
        <p:spPr bwMode="auto">
          <a:xfrm>
            <a:off x="338138" y="5257046"/>
            <a:ext cx="1676400" cy="1107996"/>
          </a:xfrm>
          <a:prstGeom prst="rect">
            <a:avLst/>
          </a:prstGeom>
          <a:noFill/>
          <a:ln w="9525">
            <a:noFill/>
            <a:miter lim="800000"/>
            <a:headEnd/>
            <a:tailEnd/>
          </a:ln>
        </p:spPr>
        <p:txBody>
          <a:bodyPr anchor="ctr">
            <a:spAutoFit/>
          </a:bodyPr>
          <a:lstStyle/>
          <a:p>
            <a:pPr algn="ctr"/>
            <a:r>
              <a:rPr lang="en-US" sz="1100" dirty="0"/>
              <a:t>Approaching a high voltage conductor and a grounded conductive element</a:t>
            </a:r>
          </a:p>
          <a:p>
            <a:pPr algn="ctr"/>
            <a:endParaRPr lang="en-US" sz="1100" dirty="0"/>
          </a:p>
          <a:p>
            <a:pPr algn="ctr"/>
            <a:r>
              <a:rPr lang="en-US" sz="1100" b="1" dirty="0">
                <a:solidFill>
                  <a:schemeClr val="accent1"/>
                </a:solidFill>
              </a:rPr>
              <a:t>Relatively rare</a:t>
            </a:r>
          </a:p>
        </p:txBody>
      </p:sp>
      <p:sp>
        <p:nvSpPr>
          <p:cNvPr id="54905" name="Rectangle 633"/>
          <p:cNvSpPr>
            <a:spLocks noChangeArrowheads="1"/>
          </p:cNvSpPr>
          <p:nvPr/>
        </p:nvSpPr>
        <p:spPr bwMode="auto">
          <a:xfrm>
            <a:off x="2095500" y="5257046"/>
            <a:ext cx="1655763" cy="1107996"/>
          </a:xfrm>
          <a:prstGeom prst="rect">
            <a:avLst/>
          </a:prstGeom>
          <a:noFill/>
          <a:ln w="9525">
            <a:noFill/>
            <a:miter lim="800000"/>
            <a:headEnd/>
            <a:tailEnd/>
          </a:ln>
        </p:spPr>
        <p:txBody>
          <a:bodyPr anchor="ctr">
            <a:spAutoFit/>
          </a:bodyPr>
          <a:lstStyle/>
          <a:p>
            <a:pPr algn="ctr"/>
            <a:r>
              <a:rPr lang="en-US" sz="1100" dirty="0"/>
              <a:t>Contact between a live part under voltage and a grounded conductive element </a:t>
            </a:r>
          </a:p>
          <a:p>
            <a:pPr algn="ctr"/>
            <a:endParaRPr lang="en-US" sz="1100" dirty="0"/>
          </a:p>
          <a:p>
            <a:pPr algn="ctr"/>
            <a:r>
              <a:rPr lang="en-US" sz="1100" b="1" dirty="0">
                <a:solidFill>
                  <a:schemeClr val="accent1"/>
                </a:solidFill>
              </a:rPr>
              <a:t>Very common</a:t>
            </a:r>
          </a:p>
        </p:txBody>
      </p:sp>
      <p:sp>
        <p:nvSpPr>
          <p:cNvPr id="54906" name="Rectangle 634"/>
          <p:cNvSpPr>
            <a:spLocks noChangeArrowheads="1"/>
          </p:cNvSpPr>
          <p:nvPr/>
        </p:nvSpPr>
        <p:spPr bwMode="auto">
          <a:xfrm>
            <a:off x="3779838" y="5257047"/>
            <a:ext cx="1439862" cy="1107996"/>
          </a:xfrm>
          <a:prstGeom prst="rect">
            <a:avLst/>
          </a:prstGeom>
          <a:noFill/>
          <a:ln w="9525">
            <a:noFill/>
            <a:miter lim="800000"/>
            <a:headEnd/>
            <a:tailEnd/>
          </a:ln>
        </p:spPr>
        <p:txBody>
          <a:bodyPr anchor="ctr">
            <a:spAutoFit/>
          </a:bodyPr>
          <a:lstStyle/>
          <a:p>
            <a:pPr algn="ctr"/>
            <a:r>
              <a:rPr lang="en-US" sz="1100" dirty="0"/>
              <a:t>Contact between an active part under voltage and another active part under </a:t>
            </a:r>
            <a:r>
              <a:rPr lang="en-US" sz="1100" dirty="0" smtClean="0"/>
              <a:t>voltage</a:t>
            </a:r>
          </a:p>
          <a:p>
            <a:pPr algn="ctr"/>
            <a:r>
              <a:rPr lang="en-US" sz="1100" b="1" dirty="0">
                <a:solidFill>
                  <a:schemeClr val="accent1"/>
                </a:solidFill>
              </a:rPr>
              <a:t>Frequen</a:t>
            </a:r>
            <a:r>
              <a:rPr lang="en-US" sz="1100" dirty="0" smtClean="0"/>
              <a:t>t</a:t>
            </a:r>
            <a:endParaRPr lang="fr-FR" sz="1200" dirty="0"/>
          </a:p>
        </p:txBody>
      </p:sp>
      <p:sp>
        <p:nvSpPr>
          <p:cNvPr id="54907" name="Rectangle 635"/>
          <p:cNvSpPr>
            <a:spLocks noChangeArrowheads="1"/>
          </p:cNvSpPr>
          <p:nvPr/>
        </p:nvSpPr>
        <p:spPr bwMode="auto">
          <a:xfrm>
            <a:off x="5219700" y="5309434"/>
            <a:ext cx="1873250" cy="1107996"/>
          </a:xfrm>
          <a:prstGeom prst="rect">
            <a:avLst/>
          </a:prstGeom>
          <a:noFill/>
          <a:ln w="9525">
            <a:noFill/>
            <a:miter lim="800000"/>
            <a:headEnd/>
            <a:tailEnd/>
          </a:ln>
        </p:spPr>
        <p:txBody>
          <a:bodyPr anchor="ctr">
            <a:spAutoFit/>
          </a:bodyPr>
          <a:lstStyle/>
          <a:p>
            <a:pPr algn="ctr"/>
            <a:r>
              <a:rPr lang="en-US" sz="1100" dirty="0"/>
              <a:t>Contact between an accidentally energized mass and a grounded conductive element </a:t>
            </a:r>
          </a:p>
          <a:p>
            <a:pPr algn="ctr"/>
            <a:endParaRPr lang="en-US" sz="1100" dirty="0"/>
          </a:p>
          <a:p>
            <a:pPr algn="ctr"/>
            <a:r>
              <a:rPr lang="en-US" sz="1100" b="1" dirty="0">
                <a:solidFill>
                  <a:schemeClr val="accent1"/>
                </a:solidFill>
              </a:rPr>
              <a:t>Relatively common</a:t>
            </a:r>
            <a:endParaRPr lang="fr-FR" sz="1100" b="1" dirty="0">
              <a:solidFill>
                <a:schemeClr val="accent1"/>
              </a:solidFill>
            </a:endParaRPr>
          </a:p>
        </p:txBody>
      </p:sp>
      <p:sp>
        <p:nvSpPr>
          <p:cNvPr id="54908" name="Rectangle 636"/>
          <p:cNvSpPr>
            <a:spLocks noChangeArrowheads="1"/>
          </p:cNvSpPr>
          <p:nvPr/>
        </p:nvSpPr>
        <p:spPr bwMode="auto">
          <a:xfrm>
            <a:off x="7019925" y="5264191"/>
            <a:ext cx="1800225" cy="1107996"/>
          </a:xfrm>
          <a:prstGeom prst="rect">
            <a:avLst/>
          </a:prstGeom>
          <a:noFill/>
          <a:ln w="9525">
            <a:noFill/>
            <a:miter lim="800000"/>
            <a:headEnd/>
            <a:tailEnd/>
          </a:ln>
        </p:spPr>
        <p:txBody>
          <a:bodyPr anchor="ctr">
            <a:spAutoFit/>
          </a:bodyPr>
          <a:lstStyle/>
          <a:p>
            <a:pPr algn="ctr"/>
            <a:r>
              <a:rPr lang="en-US" sz="1100" dirty="0"/>
              <a:t>Contact between a mass accidentally energized and another mass accidentally </a:t>
            </a:r>
            <a:r>
              <a:rPr lang="en-US" sz="1100" dirty="0" smtClean="0"/>
              <a:t>energized </a:t>
            </a:r>
          </a:p>
          <a:p>
            <a:pPr algn="ctr"/>
            <a:endParaRPr lang="en-US" sz="1100" dirty="0"/>
          </a:p>
          <a:p>
            <a:pPr algn="ctr"/>
            <a:r>
              <a:rPr lang="en-US" sz="1100" b="1" dirty="0">
                <a:solidFill>
                  <a:schemeClr val="accent1"/>
                </a:solidFill>
              </a:rPr>
              <a:t>Very rare </a:t>
            </a:r>
          </a:p>
        </p:txBody>
      </p:sp>
    </p:spTree>
    <p:extLst>
      <p:ext uri="{BB962C8B-B14F-4D97-AF65-F5344CB8AC3E}">
        <p14:creationId xmlns:p14="http://schemas.microsoft.com/office/powerpoint/2010/main" val="1381296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4278">
                                            <p:txEl>
                                              <p:pRg st="0" end="0"/>
                                            </p:txEl>
                                          </p:spTgt>
                                        </p:tgtEl>
                                        <p:attrNameLst>
                                          <p:attrName>style.visibility</p:attrName>
                                        </p:attrNameLst>
                                      </p:cBhvr>
                                      <p:to>
                                        <p:strVal val="visible"/>
                                      </p:to>
                                    </p:set>
                                    <p:animEffect transition="in" filter="wipe(left)">
                                      <p:cBhvr>
                                        <p:cTn id="7" dur="2000"/>
                                        <p:tgtEl>
                                          <p:spTgt spid="542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4292"/>
                                        </p:tgtEl>
                                        <p:attrNameLst>
                                          <p:attrName>style.visibility</p:attrName>
                                        </p:attrNameLst>
                                      </p:cBhvr>
                                      <p:to>
                                        <p:strVal val="visible"/>
                                      </p:to>
                                    </p:set>
                                    <p:animEffect transition="in" filter="fade">
                                      <p:cBhvr>
                                        <p:cTn id="12" dur="2000"/>
                                        <p:tgtEl>
                                          <p:spTgt spid="5429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up)">
                                      <p:cBhvr>
                                        <p:cTn id="17" dur="20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4291"/>
                                        </p:tgtEl>
                                        <p:attrNameLst>
                                          <p:attrName>style.visibility</p:attrName>
                                        </p:attrNameLst>
                                      </p:cBhvr>
                                      <p:to>
                                        <p:strVal val="visible"/>
                                      </p:to>
                                    </p:set>
                                    <p:animEffect transition="in" filter="fade">
                                      <p:cBhvr>
                                        <p:cTn id="22" dur="2000"/>
                                        <p:tgtEl>
                                          <p:spTgt spid="5429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54285"/>
                                        </p:tgtEl>
                                        <p:attrNameLst>
                                          <p:attrName>style.visibility</p:attrName>
                                        </p:attrNameLst>
                                      </p:cBhvr>
                                      <p:to>
                                        <p:strVal val="visible"/>
                                      </p:to>
                                    </p:set>
                                    <p:animEffect transition="in" filter="wipe(up)">
                                      <p:cBhvr>
                                        <p:cTn id="27" dur="2000"/>
                                        <p:tgtEl>
                                          <p:spTgt spid="5428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4286"/>
                                        </p:tgtEl>
                                        <p:attrNameLst>
                                          <p:attrName>style.visibility</p:attrName>
                                        </p:attrNameLst>
                                      </p:cBhvr>
                                      <p:to>
                                        <p:strVal val="visible"/>
                                      </p:to>
                                    </p:set>
                                    <p:animEffect transition="in" filter="fade">
                                      <p:cBhvr>
                                        <p:cTn id="32" dur="2000"/>
                                        <p:tgtEl>
                                          <p:spTgt spid="5428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20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4904"/>
                                        </p:tgtEl>
                                        <p:attrNameLst>
                                          <p:attrName>style.visibility</p:attrName>
                                        </p:attrNameLst>
                                      </p:cBhvr>
                                      <p:to>
                                        <p:strVal val="visible"/>
                                      </p:to>
                                    </p:set>
                                    <p:animEffect transition="in" filter="fade">
                                      <p:cBhvr>
                                        <p:cTn id="42" dur="2000"/>
                                        <p:tgtEl>
                                          <p:spTgt spid="5490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wipe(up)">
                                      <p:cBhvr>
                                        <p:cTn id="47" dur="2000"/>
                                        <p:tgtEl>
                                          <p:spTgt spid="24"/>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4283"/>
                                        </p:tgtEl>
                                        <p:attrNameLst>
                                          <p:attrName>style.visibility</p:attrName>
                                        </p:attrNameLst>
                                      </p:cBhvr>
                                      <p:to>
                                        <p:strVal val="visible"/>
                                      </p:to>
                                    </p:set>
                                    <p:animEffect transition="in" filter="fade">
                                      <p:cBhvr>
                                        <p:cTn id="52" dur="2000"/>
                                        <p:tgtEl>
                                          <p:spTgt spid="5428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wipe(up)">
                                      <p:cBhvr>
                                        <p:cTn id="57" dur="2000"/>
                                        <p:tgtEl>
                                          <p:spTgt spid="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4288"/>
                                        </p:tgtEl>
                                        <p:attrNameLst>
                                          <p:attrName>style.visibility</p:attrName>
                                        </p:attrNameLst>
                                      </p:cBhvr>
                                      <p:to>
                                        <p:strVal val="visible"/>
                                      </p:to>
                                    </p:set>
                                    <p:animEffect transition="in" filter="fade">
                                      <p:cBhvr>
                                        <p:cTn id="62" dur="2000"/>
                                        <p:tgtEl>
                                          <p:spTgt spid="54288"/>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fade">
                                      <p:cBhvr>
                                        <p:cTn id="67" dur="20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54905"/>
                                        </p:tgtEl>
                                        <p:attrNameLst>
                                          <p:attrName>style.visibility</p:attrName>
                                        </p:attrNameLst>
                                      </p:cBhvr>
                                      <p:to>
                                        <p:strVal val="visible"/>
                                      </p:to>
                                    </p:set>
                                    <p:animEffect transition="in" filter="fade">
                                      <p:cBhvr>
                                        <p:cTn id="72" dur="2000"/>
                                        <p:tgtEl>
                                          <p:spTgt spid="5490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54906"/>
                                        </p:tgtEl>
                                        <p:attrNameLst>
                                          <p:attrName>style.visibility</p:attrName>
                                        </p:attrNameLst>
                                      </p:cBhvr>
                                      <p:to>
                                        <p:strVal val="visible"/>
                                      </p:to>
                                    </p:set>
                                    <p:animEffect transition="in" filter="fade">
                                      <p:cBhvr>
                                        <p:cTn id="77" dur="2000"/>
                                        <p:tgtEl>
                                          <p:spTgt spid="5490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1" fill="hold" nodeType="click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2000"/>
                                        <p:tgtEl>
                                          <p:spTgt spid="25"/>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4287"/>
                                        </p:tgtEl>
                                        <p:attrNameLst>
                                          <p:attrName>style.visibility</p:attrName>
                                        </p:attrNameLst>
                                      </p:cBhvr>
                                      <p:to>
                                        <p:strVal val="visible"/>
                                      </p:to>
                                    </p:set>
                                    <p:animEffect transition="in" filter="fade">
                                      <p:cBhvr>
                                        <p:cTn id="87" dur="2000"/>
                                        <p:tgtEl>
                                          <p:spTgt spid="54287"/>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fade">
                                      <p:cBhvr>
                                        <p:cTn id="92" dur="2000"/>
                                        <p:tgtEl>
                                          <p:spTgt spid="9"/>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54907"/>
                                        </p:tgtEl>
                                        <p:attrNameLst>
                                          <p:attrName>style.visibility</p:attrName>
                                        </p:attrNameLst>
                                      </p:cBhvr>
                                      <p:to>
                                        <p:strVal val="visible"/>
                                      </p:to>
                                    </p:set>
                                    <p:animEffect transition="in" filter="fade">
                                      <p:cBhvr>
                                        <p:cTn id="97" dur="2000"/>
                                        <p:tgtEl>
                                          <p:spTgt spid="54907"/>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4908"/>
                                        </p:tgtEl>
                                        <p:attrNameLst>
                                          <p:attrName>style.visibility</p:attrName>
                                        </p:attrNameLst>
                                      </p:cBhvr>
                                      <p:to>
                                        <p:strVal val="visible"/>
                                      </p:to>
                                    </p:set>
                                    <p:animEffect transition="in" filter="fade">
                                      <p:cBhvr>
                                        <p:cTn id="102" dur="2000"/>
                                        <p:tgtEl>
                                          <p:spTgt spid="54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85" grpId="0" animBg="1"/>
      <p:bldP spid="54286" grpId="0" animBg="1"/>
      <p:bldP spid="54287" grpId="0" animBg="1"/>
      <p:bldP spid="54288" grpId="0" animBg="1"/>
      <p:bldP spid="54291" grpId="0" animBg="1"/>
      <p:bldP spid="54292" grpId="0" animBg="1"/>
      <p:bldP spid="54283" grpId="0" animBg="1"/>
      <p:bldP spid="54904" grpId="0"/>
      <p:bldP spid="54905" grpId="0"/>
      <p:bldP spid="54906" grpId="0"/>
      <p:bldP spid="54907" grpId="0"/>
      <p:bldP spid="5490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1"/>
          <p:cNvSpPr>
            <a:spLocks noChangeArrowheads="1"/>
          </p:cNvSpPr>
          <p:nvPr/>
        </p:nvSpPr>
        <p:spPr bwMode="auto">
          <a:xfrm>
            <a:off x="17657" y="116632"/>
            <a:ext cx="9144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lvl="0" eaLnBrk="1" hangingPunct="1"/>
            <a:r>
              <a:rPr lang="fr-FR" sz="2400" b="1" dirty="0" smtClean="0">
                <a:latin typeface="Cambria" panose="02040503050406030204" pitchFamily="18" charset="0"/>
                <a:ea typeface="Times New Roman" pitchFamily="18" charset="0"/>
                <a:cs typeface="Arial" pitchFamily="34" charset="0"/>
              </a:rPr>
              <a:t>2-Effets des bruits</a:t>
            </a:r>
          </a:p>
          <a:p>
            <a:pPr lvl="0" eaLnBrk="1" hangingPunct="1"/>
            <a:endParaRPr lang="fr-FR" sz="2400" b="1" dirty="0" smtClean="0">
              <a:solidFill>
                <a:srgbClr val="FF0000"/>
              </a:solidFill>
              <a:latin typeface="Cambria" panose="02040503050406030204" pitchFamily="18" charset="0"/>
              <a:ea typeface="Times New Roman" pitchFamily="18" charset="0"/>
              <a:cs typeface="Arial" pitchFamily="34" charset="0"/>
            </a:endParaRPr>
          </a:p>
          <a:p>
            <a:pPr marL="285750" indent="-285750" eaLnBrk="1" hangingPunct="1">
              <a:buFont typeface="Wingdings" panose="05000000000000000000" pitchFamily="2" charset="2"/>
              <a:buChar char="q"/>
            </a:pPr>
            <a:r>
              <a:rPr lang="fr-FR" sz="1600" u="sng" dirty="0">
                <a:solidFill>
                  <a:srgbClr val="FF0000"/>
                </a:solidFill>
                <a:effectLst>
                  <a:outerShdw blurRad="38100" dist="38100" dir="2700000" algn="tl">
                    <a:srgbClr val="000000">
                      <a:alpha val="43137"/>
                    </a:srgbClr>
                  </a:outerShdw>
                </a:effectLst>
              </a:rPr>
              <a:t>Définition du </a:t>
            </a:r>
            <a:r>
              <a:rPr lang="fr-FR" sz="1600" u="sng" dirty="0" smtClean="0">
                <a:solidFill>
                  <a:srgbClr val="FF0000"/>
                </a:solidFill>
                <a:effectLst>
                  <a:outerShdw blurRad="38100" dist="38100" dir="2700000" algn="tl">
                    <a:srgbClr val="000000">
                      <a:alpha val="43137"/>
                    </a:srgbClr>
                  </a:outerShdw>
                </a:effectLst>
              </a:rPr>
              <a:t>son: </a:t>
            </a:r>
            <a:r>
              <a:rPr lang="fr-FR" altLang="fr-FR" sz="1600" dirty="0"/>
              <a:t>Le </a:t>
            </a:r>
            <a:r>
              <a:rPr lang="fr-FR" altLang="fr-FR" sz="1600" dirty="0">
                <a:solidFill>
                  <a:srgbClr val="0033CC"/>
                </a:solidFill>
              </a:rPr>
              <a:t>son</a:t>
            </a:r>
            <a:r>
              <a:rPr lang="fr-FR" altLang="fr-FR" sz="1600" dirty="0"/>
              <a:t> est une </a:t>
            </a:r>
            <a:r>
              <a:rPr lang="fr-FR" altLang="fr-FR" sz="1600" dirty="0">
                <a:solidFill>
                  <a:srgbClr val="0033CC"/>
                </a:solidFill>
              </a:rPr>
              <a:t>sensation auditive </a:t>
            </a:r>
            <a:r>
              <a:rPr lang="fr-FR" altLang="fr-FR" sz="1600" dirty="0"/>
              <a:t>engendrée par une </a:t>
            </a:r>
            <a:r>
              <a:rPr lang="fr-FR" altLang="fr-FR" sz="1600" dirty="0">
                <a:solidFill>
                  <a:srgbClr val="FF0000"/>
                </a:solidFill>
              </a:rPr>
              <a:t>vibration acoustique</a:t>
            </a:r>
            <a:r>
              <a:rPr lang="fr-FR" sz="1600" u="sng" dirty="0" smtClean="0">
                <a:solidFill>
                  <a:srgbClr val="FF0000"/>
                </a:solidFill>
                <a:effectLst>
                  <a:outerShdw blurRad="38100" dist="38100" dir="2700000" algn="tl">
                    <a:srgbClr val="000000">
                      <a:alpha val="43137"/>
                    </a:srgbClr>
                  </a:outerShdw>
                </a:effectLst>
              </a:rPr>
              <a:t> </a:t>
            </a:r>
          </a:p>
          <a:p>
            <a:pPr eaLnBrk="1" hangingPunct="1"/>
            <a:endParaRPr lang="fr-FR" sz="1600" u="sng" dirty="0">
              <a:solidFill>
                <a:srgbClr val="FF0000"/>
              </a:solidFill>
              <a:effectLst>
                <a:outerShdw blurRad="38100" dist="38100" dir="2700000" algn="tl">
                  <a:srgbClr val="000000">
                    <a:alpha val="43137"/>
                  </a:srgbClr>
                </a:outerShdw>
              </a:effectLst>
            </a:endParaRPr>
          </a:p>
          <a:p>
            <a:pPr eaLnBrk="1" hangingPunct="1"/>
            <a:r>
              <a:rPr lang="fr-FR" altLang="fr-FR" sz="1600" b="1" u="sng" dirty="0">
                <a:solidFill>
                  <a:srgbClr val="FF0000"/>
                </a:solidFill>
              </a:rPr>
              <a:t>Son </a:t>
            </a:r>
            <a:r>
              <a:rPr lang="fr-FR" altLang="fr-FR" sz="1600" b="1" u="sng" dirty="0" smtClean="0">
                <a:solidFill>
                  <a:srgbClr val="FF0000"/>
                </a:solidFill>
              </a:rPr>
              <a:t>pur: </a:t>
            </a:r>
            <a:r>
              <a:rPr lang="fr-FR" altLang="fr-FR" sz="1600" dirty="0"/>
              <a:t>Le </a:t>
            </a:r>
            <a:r>
              <a:rPr lang="fr-FR" altLang="fr-FR" sz="1600" dirty="0">
                <a:solidFill>
                  <a:srgbClr val="FF0000"/>
                </a:solidFill>
              </a:rPr>
              <a:t>son est pur </a:t>
            </a:r>
            <a:r>
              <a:rPr lang="fr-FR" altLang="fr-FR" sz="1600" dirty="0"/>
              <a:t>quand la </a:t>
            </a:r>
            <a:r>
              <a:rPr lang="fr-FR" altLang="fr-FR" sz="1600" dirty="0">
                <a:solidFill>
                  <a:srgbClr val="0033CC"/>
                </a:solidFill>
              </a:rPr>
              <a:t>vibration acoustique </a:t>
            </a:r>
            <a:r>
              <a:rPr lang="fr-FR" altLang="fr-FR" sz="1600" dirty="0"/>
              <a:t>correspondante est une </a:t>
            </a:r>
            <a:r>
              <a:rPr lang="fr-FR" altLang="fr-FR" sz="1600" dirty="0">
                <a:solidFill>
                  <a:srgbClr val="FF0000"/>
                </a:solidFill>
              </a:rPr>
              <a:t>fonction sinusoïdale du temps. </a:t>
            </a:r>
          </a:p>
          <a:p>
            <a:pPr eaLnBrk="1" hangingPunct="1"/>
            <a:r>
              <a:rPr lang="fr-FR" altLang="fr-FR" sz="1600" dirty="0" smtClean="0"/>
              <a:t>Il </a:t>
            </a:r>
            <a:r>
              <a:rPr lang="fr-FR" altLang="fr-FR" sz="1600" dirty="0"/>
              <a:t>se caractérise par </a:t>
            </a:r>
            <a:r>
              <a:rPr lang="fr-FR" altLang="fr-FR" sz="1600" b="1" dirty="0" smtClean="0">
                <a:solidFill>
                  <a:srgbClr val="FF0000"/>
                </a:solidFill>
              </a:rPr>
              <a:t>sa </a:t>
            </a:r>
            <a:r>
              <a:rPr lang="fr-FR" altLang="fr-FR" sz="1600" b="1" dirty="0">
                <a:solidFill>
                  <a:srgbClr val="FF0000"/>
                </a:solidFill>
              </a:rPr>
              <a:t>fréquence </a:t>
            </a:r>
            <a:r>
              <a:rPr lang="fr-FR" altLang="fr-FR" sz="1600" b="1" dirty="0" smtClean="0">
                <a:solidFill>
                  <a:srgbClr val="FF0000"/>
                </a:solidFill>
              </a:rPr>
              <a:t>et </a:t>
            </a:r>
            <a:r>
              <a:rPr lang="fr-FR" altLang="fr-FR" sz="1600" b="1" dirty="0">
                <a:solidFill>
                  <a:srgbClr val="FF0000"/>
                </a:solidFill>
              </a:rPr>
              <a:t>son niveau sonore. </a:t>
            </a:r>
            <a:endParaRPr lang="fr-FR" altLang="fr-FR" sz="1600" b="1" dirty="0" smtClean="0">
              <a:solidFill>
                <a:srgbClr val="FF0000"/>
              </a:solidFill>
            </a:endParaRPr>
          </a:p>
          <a:p>
            <a:pPr eaLnBrk="1" hangingPunct="1"/>
            <a:endParaRPr lang="fr-FR" altLang="fr-FR" sz="1600" b="1" dirty="0">
              <a:solidFill>
                <a:srgbClr val="FF0000"/>
              </a:solidFill>
            </a:endParaRPr>
          </a:p>
          <a:p>
            <a:pPr marL="285750" indent="-285750" eaLnBrk="1" hangingPunct="1">
              <a:buFont typeface="Wingdings" panose="05000000000000000000" pitchFamily="2" charset="2"/>
              <a:buChar char="q"/>
            </a:pPr>
            <a:r>
              <a:rPr lang="fr-FR" sz="1600" u="sng" dirty="0">
                <a:solidFill>
                  <a:srgbClr val="FF0000"/>
                </a:solidFill>
                <a:effectLst>
                  <a:outerShdw blurRad="38100" dist="38100" dir="2700000" algn="tl">
                    <a:srgbClr val="000000">
                      <a:alpha val="43137"/>
                    </a:srgbClr>
                  </a:outerShdw>
                </a:effectLst>
              </a:rPr>
              <a:t>Définition du </a:t>
            </a:r>
            <a:r>
              <a:rPr lang="fr-FR" sz="1600" u="sng" dirty="0" smtClean="0">
                <a:solidFill>
                  <a:srgbClr val="FF0000"/>
                </a:solidFill>
                <a:effectLst>
                  <a:outerShdw blurRad="38100" dist="38100" dir="2700000" algn="tl">
                    <a:srgbClr val="000000">
                      <a:alpha val="43137"/>
                    </a:srgbClr>
                  </a:outerShdw>
                </a:effectLst>
              </a:rPr>
              <a:t>bruit:</a:t>
            </a:r>
            <a:endParaRPr lang="fr-FR" altLang="fr-FR" sz="1600" b="1" dirty="0" smtClean="0">
              <a:solidFill>
                <a:srgbClr val="FF0000"/>
              </a:solidFill>
              <a:latin typeface="+mn-lt"/>
              <a:cs typeface="Arial" panose="020B0604020202020204" pitchFamily="34" charset="0"/>
            </a:endParaRPr>
          </a:p>
        </p:txBody>
      </p:sp>
      <p:sp>
        <p:nvSpPr>
          <p:cNvPr id="3" name="Rectangle 2"/>
          <p:cNvSpPr/>
          <p:nvPr/>
        </p:nvSpPr>
        <p:spPr>
          <a:xfrm>
            <a:off x="53753" y="2634422"/>
            <a:ext cx="4499992" cy="1077218"/>
          </a:xfrm>
          <a:prstGeom prst="rect">
            <a:avLst/>
          </a:prstGeom>
          <a:ln>
            <a:solidFill>
              <a:srgbClr val="0070C0"/>
            </a:solidFill>
          </a:ln>
        </p:spPr>
        <p:txBody>
          <a:bodyPr wrap="square">
            <a:spAutoFit/>
          </a:bodyPr>
          <a:lstStyle/>
          <a:p>
            <a:pPr algn="just"/>
            <a:r>
              <a:rPr lang="fr-FR" altLang="fr-FR" sz="1600" b="1" u="sng" dirty="0">
                <a:solidFill>
                  <a:srgbClr val="FF0000"/>
                </a:solidFill>
              </a:rPr>
              <a:t>Sur le plan psycho sensoriel</a:t>
            </a:r>
            <a:r>
              <a:rPr lang="fr-FR" altLang="fr-FR" sz="1600" dirty="0">
                <a:solidFill>
                  <a:srgbClr val="FF0000"/>
                </a:solidFill>
              </a:rPr>
              <a:t>: </a:t>
            </a:r>
            <a:r>
              <a:rPr lang="fr-FR" altLang="fr-FR" sz="1600" dirty="0">
                <a:solidFill>
                  <a:srgbClr val="0033CC"/>
                </a:solidFill>
              </a:rPr>
              <a:t>Les bruits </a:t>
            </a:r>
            <a:r>
              <a:rPr lang="fr-FR" altLang="fr-FR" sz="1600" dirty="0" smtClean="0"/>
              <a:t>sont des </a:t>
            </a:r>
            <a:r>
              <a:rPr lang="fr-FR" altLang="fr-FR" sz="1600" b="1" dirty="0" smtClean="0">
                <a:solidFill>
                  <a:srgbClr val="FF9900"/>
                </a:solidFill>
              </a:rPr>
              <a:t>sons indésirables. </a:t>
            </a:r>
            <a:r>
              <a:rPr lang="fr-FR" altLang="fr-FR" sz="1600" dirty="0" smtClean="0"/>
              <a:t>Le </a:t>
            </a:r>
            <a:r>
              <a:rPr lang="fr-FR" altLang="fr-FR" sz="1600" dirty="0">
                <a:solidFill>
                  <a:srgbClr val="0033CC"/>
                </a:solidFill>
              </a:rPr>
              <a:t>brui</a:t>
            </a:r>
            <a:r>
              <a:rPr lang="fr-FR" altLang="fr-FR" sz="1600" dirty="0"/>
              <a:t>t est défini comme </a:t>
            </a:r>
            <a:r>
              <a:rPr lang="fr-FR" altLang="fr-FR" sz="1600" dirty="0" smtClean="0"/>
              <a:t>un </a:t>
            </a:r>
            <a:r>
              <a:rPr lang="fr-FR" altLang="fr-FR" sz="1600" dirty="0">
                <a:solidFill>
                  <a:srgbClr val="0033CC"/>
                </a:solidFill>
              </a:rPr>
              <a:t>son dépourvu de caractère musical</a:t>
            </a:r>
            <a:r>
              <a:rPr lang="fr-FR" altLang="fr-FR" sz="1600" dirty="0" smtClean="0"/>
              <a:t>, plus </a:t>
            </a:r>
            <a:r>
              <a:rPr lang="fr-FR" altLang="fr-FR" sz="1600" dirty="0"/>
              <a:t>précisément comme </a:t>
            </a:r>
            <a:r>
              <a:rPr lang="fr-FR" altLang="fr-FR" sz="1600" dirty="0" smtClean="0"/>
              <a:t>un </a:t>
            </a:r>
            <a:r>
              <a:rPr lang="fr-FR" altLang="fr-FR" sz="1600" dirty="0">
                <a:solidFill>
                  <a:srgbClr val="FF0000"/>
                </a:solidFill>
              </a:rPr>
              <a:t>son gênant,  indésirable</a:t>
            </a:r>
            <a:r>
              <a:rPr lang="fr-FR" altLang="fr-FR" sz="1600" dirty="0" smtClean="0">
                <a:solidFill>
                  <a:srgbClr val="FF0000"/>
                </a:solidFill>
              </a:rPr>
              <a:t>.</a:t>
            </a:r>
            <a:endParaRPr lang="fr-FR" altLang="fr-FR" sz="1600" dirty="0">
              <a:cs typeface="Arial" panose="020B0604020202020204" pitchFamily="34" charset="0"/>
            </a:endParaRPr>
          </a:p>
        </p:txBody>
      </p:sp>
      <p:sp>
        <p:nvSpPr>
          <p:cNvPr id="4" name="Rectangle 3"/>
          <p:cNvSpPr/>
          <p:nvPr/>
        </p:nvSpPr>
        <p:spPr>
          <a:xfrm>
            <a:off x="4615040" y="2639814"/>
            <a:ext cx="4428999" cy="1077218"/>
          </a:xfrm>
          <a:prstGeom prst="rect">
            <a:avLst/>
          </a:prstGeom>
          <a:ln>
            <a:solidFill>
              <a:srgbClr val="0070C0"/>
            </a:solidFill>
          </a:ln>
        </p:spPr>
        <p:txBody>
          <a:bodyPr wrap="square">
            <a:spAutoFit/>
          </a:bodyPr>
          <a:lstStyle/>
          <a:p>
            <a:pPr>
              <a:tabLst>
                <a:tab pos="360363" algn="l"/>
              </a:tabLst>
            </a:pPr>
            <a:r>
              <a:rPr lang="fr-FR" altLang="fr-FR" sz="1600" b="1" u="sng" dirty="0">
                <a:solidFill>
                  <a:srgbClr val="FF0000"/>
                </a:solidFill>
              </a:rPr>
              <a:t>Sur le plan physique </a:t>
            </a:r>
            <a:r>
              <a:rPr lang="fr-FR" altLang="fr-FR" sz="1600" u="sng" dirty="0">
                <a:solidFill>
                  <a:srgbClr val="FF0000"/>
                </a:solidFill>
              </a:rPr>
              <a:t>: </a:t>
            </a:r>
            <a:r>
              <a:rPr lang="fr-FR" altLang="fr-FR" sz="1600" dirty="0"/>
              <a:t>Il s'agit d'un </a:t>
            </a:r>
            <a:r>
              <a:rPr lang="fr-FR" altLang="fr-FR" sz="1600" dirty="0">
                <a:solidFill>
                  <a:srgbClr val="00B050"/>
                </a:solidFill>
              </a:rPr>
              <a:t>ensemble de vibrations sonores, complexes, désordonnées</a:t>
            </a:r>
            <a:r>
              <a:rPr lang="fr-FR" altLang="fr-FR" sz="1600" dirty="0"/>
              <a:t>, ayant un </a:t>
            </a:r>
            <a:r>
              <a:rPr lang="fr-FR" altLang="fr-FR" sz="1600" dirty="0">
                <a:solidFill>
                  <a:srgbClr val="0033CC"/>
                </a:solidFill>
              </a:rPr>
              <a:t>caractère aléatoire et n'ayant pas de composantes bien définies.</a:t>
            </a:r>
            <a:endParaRPr lang="fr-FR" altLang="fr-FR" sz="1600" dirty="0">
              <a:cs typeface="Arial" panose="020B0604020202020204" pitchFamily="34" charset="0"/>
            </a:endParaRPr>
          </a:p>
        </p:txBody>
      </p:sp>
      <p:sp>
        <p:nvSpPr>
          <p:cNvPr id="7" name="Rectangle 6"/>
          <p:cNvSpPr>
            <a:spLocks noChangeArrowheads="1"/>
          </p:cNvSpPr>
          <p:nvPr/>
        </p:nvSpPr>
        <p:spPr bwMode="auto">
          <a:xfrm>
            <a:off x="106057" y="3809473"/>
            <a:ext cx="8895375"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latin typeface="+mj-lt"/>
              </a:rPr>
              <a:t>Le </a:t>
            </a:r>
            <a:r>
              <a:rPr lang="fr-FR" altLang="fr-FR" sz="1600" dirty="0">
                <a:latin typeface="+mj-lt"/>
              </a:rPr>
              <a:t>son est une onde sonore qui </a:t>
            </a:r>
            <a:r>
              <a:rPr lang="fr-FR" altLang="fr-FR" sz="1600" dirty="0">
                <a:solidFill>
                  <a:srgbClr val="FF0000"/>
                </a:solidFill>
                <a:latin typeface="+mj-lt"/>
              </a:rPr>
              <a:t>se propage dans l’air ou dans tout milieu élastique.</a:t>
            </a:r>
          </a:p>
          <a:p>
            <a:pPr eaLnBrk="1" hangingPunct="1"/>
            <a:endParaRPr lang="fr-FR" altLang="fr-FR" sz="1600" dirty="0">
              <a:latin typeface="+mj-lt"/>
            </a:endParaRPr>
          </a:p>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latin typeface="+mj-lt"/>
              </a:rPr>
              <a:t>Le </a:t>
            </a:r>
            <a:r>
              <a:rPr lang="fr-FR" altLang="fr-FR" sz="1600" dirty="0">
                <a:latin typeface="+mj-lt"/>
              </a:rPr>
              <a:t>bruit est caractérisé par </a:t>
            </a:r>
            <a:r>
              <a:rPr lang="fr-FR" altLang="fr-FR" sz="1600" dirty="0">
                <a:solidFill>
                  <a:srgbClr val="FF0000"/>
                </a:solidFill>
                <a:latin typeface="+mj-lt"/>
              </a:rPr>
              <a:t>la fréquence </a:t>
            </a:r>
            <a:r>
              <a:rPr lang="fr-FR" altLang="fr-FR" sz="1600" dirty="0">
                <a:latin typeface="+mj-lt"/>
              </a:rPr>
              <a:t>qui est mesurée en </a:t>
            </a:r>
            <a:r>
              <a:rPr lang="fr-FR" altLang="fr-FR" sz="1600" dirty="0">
                <a:solidFill>
                  <a:srgbClr val="00B050"/>
                </a:solidFill>
                <a:latin typeface="+mj-lt"/>
              </a:rPr>
              <a:t>hertz (Hz) </a:t>
            </a:r>
            <a:r>
              <a:rPr lang="fr-FR" altLang="fr-FR" sz="1600" dirty="0">
                <a:latin typeface="+mj-lt"/>
              </a:rPr>
              <a:t>et par le </a:t>
            </a:r>
            <a:r>
              <a:rPr lang="fr-FR" altLang="fr-FR" sz="1600" dirty="0">
                <a:solidFill>
                  <a:srgbClr val="FF0000"/>
                </a:solidFill>
                <a:latin typeface="+mj-lt"/>
              </a:rPr>
              <a:t>niveau d’intensité </a:t>
            </a:r>
            <a:r>
              <a:rPr lang="fr-FR" altLang="fr-FR" sz="1600" dirty="0">
                <a:latin typeface="+mj-lt"/>
              </a:rPr>
              <a:t>qui est exprimé en </a:t>
            </a:r>
            <a:r>
              <a:rPr lang="fr-FR" altLang="fr-FR" sz="1600" dirty="0">
                <a:solidFill>
                  <a:srgbClr val="00B050"/>
                </a:solidFill>
                <a:latin typeface="+mj-lt"/>
              </a:rPr>
              <a:t>décibels (dB).</a:t>
            </a:r>
          </a:p>
          <a:p>
            <a:pPr eaLnBrk="1" hangingPunct="1"/>
            <a:endParaRPr lang="fr-FR" altLang="fr-FR" sz="1600" dirty="0">
              <a:solidFill>
                <a:srgbClr val="00B050"/>
              </a:solidFill>
              <a:latin typeface="+mj-lt"/>
            </a:endParaRPr>
          </a:p>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latin typeface="+mj-lt"/>
              </a:rPr>
              <a:t>La </a:t>
            </a:r>
            <a:r>
              <a:rPr lang="fr-FR" altLang="fr-FR" sz="1600" dirty="0">
                <a:latin typeface="+mj-lt"/>
              </a:rPr>
              <a:t>fréquence est caractérisée par ce qui distingue un </a:t>
            </a:r>
            <a:r>
              <a:rPr lang="fr-FR" altLang="fr-FR" sz="1600" dirty="0">
                <a:solidFill>
                  <a:srgbClr val="FF0000"/>
                </a:solidFill>
                <a:latin typeface="+mj-lt"/>
              </a:rPr>
              <a:t>son grave </a:t>
            </a:r>
            <a:r>
              <a:rPr lang="fr-FR" altLang="fr-FR" sz="1600" dirty="0">
                <a:solidFill>
                  <a:srgbClr val="00B050"/>
                </a:solidFill>
                <a:latin typeface="+mj-lt"/>
              </a:rPr>
              <a:t>(basse fréquence, inférieure à 500 Hz</a:t>
            </a:r>
            <a:r>
              <a:rPr lang="fr-FR" altLang="fr-FR" sz="1600" dirty="0">
                <a:latin typeface="+mj-lt"/>
              </a:rPr>
              <a:t>) d’un </a:t>
            </a:r>
            <a:r>
              <a:rPr lang="fr-FR" altLang="fr-FR" sz="1600" dirty="0">
                <a:solidFill>
                  <a:srgbClr val="FF0000"/>
                </a:solidFill>
                <a:latin typeface="+mj-lt"/>
              </a:rPr>
              <a:t>son aigu </a:t>
            </a:r>
            <a:r>
              <a:rPr lang="fr-FR" altLang="fr-FR" sz="1600" dirty="0">
                <a:latin typeface="+mj-lt"/>
              </a:rPr>
              <a:t>(</a:t>
            </a:r>
            <a:r>
              <a:rPr lang="fr-FR" altLang="fr-FR" sz="1600" dirty="0">
                <a:solidFill>
                  <a:srgbClr val="00B050"/>
                </a:solidFill>
                <a:latin typeface="+mj-lt"/>
              </a:rPr>
              <a:t>haute fréquence, supérieure à 3 000 Hz</a:t>
            </a:r>
            <a:r>
              <a:rPr lang="fr-FR" altLang="fr-FR" sz="1600" dirty="0">
                <a:latin typeface="+mj-lt"/>
              </a:rPr>
              <a:t>). </a:t>
            </a:r>
          </a:p>
          <a:p>
            <a:pPr eaLnBrk="1" hangingPunct="1"/>
            <a:endParaRPr lang="fr-FR" altLang="fr-FR" sz="1600" dirty="0">
              <a:latin typeface="+mj-lt"/>
            </a:endParaRPr>
          </a:p>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solidFill>
                  <a:srgbClr val="0033CC"/>
                </a:solidFill>
                <a:latin typeface="+mj-lt"/>
              </a:rPr>
              <a:t>Le </a:t>
            </a:r>
            <a:r>
              <a:rPr lang="fr-FR" altLang="fr-FR" sz="1600" dirty="0">
                <a:solidFill>
                  <a:srgbClr val="0033CC"/>
                </a:solidFill>
                <a:latin typeface="+mj-lt"/>
              </a:rPr>
              <a:t>champ de fréquences audibles </a:t>
            </a:r>
            <a:r>
              <a:rPr lang="fr-FR" altLang="fr-FR" sz="1600" dirty="0">
                <a:latin typeface="+mj-lt"/>
              </a:rPr>
              <a:t>se situe entre </a:t>
            </a:r>
            <a:r>
              <a:rPr lang="fr-FR" altLang="fr-FR" sz="1600" dirty="0">
                <a:solidFill>
                  <a:srgbClr val="00B050"/>
                </a:solidFill>
                <a:latin typeface="+mj-lt"/>
              </a:rPr>
              <a:t>16 Hz et 20 000 Hz</a:t>
            </a:r>
            <a:r>
              <a:rPr lang="fr-FR" altLang="fr-FR" sz="1600" dirty="0">
                <a:latin typeface="+mj-lt"/>
              </a:rPr>
              <a:t>. </a:t>
            </a:r>
          </a:p>
          <a:p>
            <a:pPr eaLnBrk="1" hangingPunct="1"/>
            <a:endParaRPr lang="fr-FR" altLang="fr-FR" sz="1600" dirty="0">
              <a:latin typeface="+mj-lt"/>
            </a:endParaRPr>
          </a:p>
          <a:p>
            <a:pPr marL="285750" indent="-285750" eaLnBrk="1" hangingPunct="1">
              <a:buFont typeface="Wingdings" panose="05000000000000000000" pitchFamily="2" charset="2"/>
              <a:buChar char="Ø"/>
            </a:pPr>
            <a:r>
              <a:rPr lang="fr-FR" altLang="fr-FR" sz="1600" dirty="0" smtClean="0">
                <a:solidFill>
                  <a:srgbClr val="FF0000"/>
                </a:solidFill>
                <a:latin typeface="+mj-lt"/>
              </a:rPr>
              <a:t> </a:t>
            </a:r>
            <a:r>
              <a:rPr lang="fr-FR" altLang="fr-FR" sz="1600" dirty="0" smtClean="0">
                <a:latin typeface="+mj-lt"/>
              </a:rPr>
              <a:t>Les </a:t>
            </a:r>
            <a:r>
              <a:rPr lang="fr-FR" altLang="fr-FR" sz="1600" dirty="0">
                <a:solidFill>
                  <a:srgbClr val="FF0000"/>
                </a:solidFill>
                <a:latin typeface="+mj-lt"/>
              </a:rPr>
              <a:t>fréquences de conversation </a:t>
            </a:r>
            <a:r>
              <a:rPr lang="fr-FR" altLang="fr-FR" sz="1600" dirty="0">
                <a:latin typeface="+mj-lt"/>
              </a:rPr>
              <a:t>se situent </a:t>
            </a:r>
            <a:r>
              <a:rPr lang="fr-FR" altLang="fr-FR" sz="1600" dirty="0">
                <a:solidFill>
                  <a:srgbClr val="00B050"/>
                </a:solidFill>
                <a:latin typeface="+mj-lt"/>
              </a:rPr>
              <a:t>entre 300 Hz et 3 500 Hz.</a:t>
            </a:r>
          </a:p>
          <a:p>
            <a:pPr eaLnBrk="1" hangingPunct="1"/>
            <a:endParaRPr lang="fr-FR" altLang="fr-FR" sz="1600" dirty="0">
              <a:latin typeface="+mj-lt"/>
            </a:endParaRPr>
          </a:p>
        </p:txBody>
      </p:sp>
    </p:spTree>
    <p:extLst>
      <p:ext uri="{BB962C8B-B14F-4D97-AF65-F5344CB8AC3E}">
        <p14:creationId xmlns:p14="http://schemas.microsoft.com/office/powerpoint/2010/main" val="425828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30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7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3074">
                                            <p:txEl>
                                              <p:pRg st="4" end="4"/>
                                            </p:txEl>
                                          </p:spTgt>
                                        </p:tgtEl>
                                        <p:attrNameLst>
                                          <p:attrName>style.visibility</p:attrName>
                                        </p:attrNameLst>
                                      </p:cBhvr>
                                      <p:to>
                                        <p:strVal val="visible"/>
                                      </p:to>
                                    </p:set>
                                    <p:animEffect transition="in" filter="wipe(up)">
                                      <p:cBhvr>
                                        <p:cTn id="15" dur="500"/>
                                        <p:tgtEl>
                                          <p:spTgt spid="3074">
                                            <p:txEl>
                                              <p:pRg st="4" end="4"/>
                                            </p:txEl>
                                          </p:spTgt>
                                        </p:tgtEl>
                                      </p:cBhvr>
                                    </p:animEffect>
                                  </p:childTnLst>
                                </p:cTn>
                              </p:par>
                              <p:par>
                                <p:cTn id="16" presetID="22" presetClass="entr" presetSubtype="1" fill="hold" nodeType="withEffect">
                                  <p:stCondLst>
                                    <p:cond delay="0"/>
                                  </p:stCondLst>
                                  <p:childTnLst>
                                    <p:set>
                                      <p:cBhvr>
                                        <p:cTn id="17" dur="1" fill="hold">
                                          <p:stCondLst>
                                            <p:cond delay="0"/>
                                          </p:stCondLst>
                                        </p:cTn>
                                        <p:tgtEl>
                                          <p:spTgt spid="3074">
                                            <p:txEl>
                                              <p:pRg st="5" end="5"/>
                                            </p:txEl>
                                          </p:spTgt>
                                        </p:tgtEl>
                                        <p:attrNameLst>
                                          <p:attrName>style.visibility</p:attrName>
                                        </p:attrNameLst>
                                      </p:cBhvr>
                                      <p:to>
                                        <p:strVal val="visible"/>
                                      </p:to>
                                    </p:set>
                                    <p:animEffect transition="in" filter="wipe(up)">
                                      <p:cBhvr>
                                        <p:cTn id="18" dur="500"/>
                                        <p:tgtEl>
                                          <p:spTgt spid="3074">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074">
                                            <p:txEl>
                                              <p:pRg st="7" end="7"/>
                                            </p:txEl>
                                          </p:spTgt>
                                        </p:tgtEl>
                                        <p:attrNameLst>
                                          <p:attrName>style.visibility</p:attrName>
                                        </p:attrNameLst>
                                      </p:cBhvr>
                                      <p:to>
                                        <p:strVal val="visible"/>
                                      </p:to>
                                    </p:set>
                                    <p:animEffect transition="in" filter="wipe(up)">
                                      <p:cBhvr>
                                        <p:cTn id="23" dur="500"/>
                                        <p:tgtEl>
                                          <p:spTgt spid="3074">
                                            <p:txEl>
                                              <p:pRg st="7" end="7"/>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7">
                                            <p:txEl>
                                              <p:pRg st="0" end="0"/>
                                            </p:txEl>
                                          </p:spTgt>
                                        </p:tgtEl>
                                        <p:attrNameLst>
                                          <p:attrName>style.visibility</p:attrName>
                                        </p:attrNameLst>
                                      </p:cBhvr>
                                      <p:to>
                                        <p:strVal val="visible"/>
                                      </p:to>
                                    </p:set>
                                    <p:animEffect transition="in" filter="wipe(up)">
                                      <p:cBhvr>
                                        <p:cTn id="37" dur="500"/>
                                        <p:tgtEl>
                                          <p:spTgt spid="7">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childTnLst>
                                    <p:set>
                                      <p:cBhvr>
                                        <p:cTn id="41" dur="1" fill="hold">
                                          <p:stCondLst>
                                            <p:cond delay="0"/>
                                          </p:stCondLst>
                                        </p:cTn>
                                        <p:tgtEl>
                                          <p:spTgt spid="7">
                                            <p:txEl>
                                              <p:pRg st="2" end="2"/>
                                            </p:txEl>
                                          </p:spTgt>
                                        </p:tgtEl>
                                        <p:attrNameLst>
                                          <p:attrName>style.visibility</p:attrName>
                                        </p:attrNameLst>
                                      </p:cBhvr>
                                      <p:to>
                                        <p:strVal val="visible"/>
                                      </p:to>
                                    </p:set>
                                    <p:animEffect transition="in" filter="wipe(up)">
                                      <p:cBhvr>
                                        <p:cTn id="42" dur="500"/>
                                        <p:tgtEl>
                                          <p:spTgt spid="7">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7">
                                            <p:txEl>
                                              <p:pRg st="4" end="4"/>
                                            </p:txEl>
                                          </p:spTgt>
                                        </p:tgtEl>
                                        <p:attrNameLst>
                                          <p:attrName>style.visibility</p:attrName>
                                        </p:attrNameLst>
                                      </p:cBhvr>
                                      <p:to>
                                        <p:strVal val="visible"/>
                                      </p:to>
                                    </p:set>
                                    <p:animEffect transition="in" filter="wipe(up)">
                                      <p:cBhvr>
                                        <p:cTn id="47" dur="500"/>
                                        <p:tgtEl>
                                          <p:spTgt spid="7">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7">
                                            <p:txEl>
                                              <p:pRg st="6" end="6"/>
                                            </p:txEl>
                                          </p:spTgt>
                                        </p:tgtEl>
                                        <p:attrNameLst>
                                          <p:attrName>style.visibility</p:attrName>
                                        </p:attrNameLst>
                                      </p:cBhvr>
                                      <p:to>
                                        <p:strVal val="visible"/>
                                      </p:to>
                                    </p:set>
                                    <p:animEffect transition="in" filter="wipe(up)">
                                      <p:cBhvr>
                                        <p:cTn id="52" dur="500"/>
                                        <p:tgtEl>
                                          <p:spTgt spid="7">
                                            <p:txEl>
                                              <p:pRg st="6" end="6"/>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7">
                                            <p:txEl>
                                              <p:pRg st="8" end="8"/>
                                            </p:txEl>
                                          </p:spTgt>
                                        </p:tgtEl>
                                        <p:attrNameLst>
                                          <p:attrName>style.visibility</p:attrName>
                                        </p:attrNameLst>
                                      </p:cBhvr>
                                      <p:to>
                                        <p:strVal val="visible"/>
                                      </p:to>
                                    </p:set>
                                    <p:animEffect transition="in" filter="wipe(up)">
                                      <p:cBhvr>
                                        <p:cTn id="57" dur="500"/>
                                        <p:tgtEl>
                                          <p:spTgt spid="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107504" y="620713"/>
            <a:ext cx="8928992"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dirty="0">
                <a:latin typeface="+mn-lt"/>
              </a:rPr>
              <a:t>Le </a:t>
            </a:r>
            <a:r>
              <a:rPr lang="fr-FR" altLang="fr-FR" sz="1600" dirty="0">
                <a:solidFill>
                  <a:srgbClr val="FF0000"/>
                </a:solidFill>
                <a:latin typeface="+mn-lt"/>
              </a:rPr>
              <a:t>niveau d’intensité </a:t>
            </a:r>
            <a:r>
              <a:rPr lang="fr-FR" altLang="fr-FR" sz="1600" dirty="0">
                <a:latin typeface="+mn-lt"/>
              </a:rPr>
              <a:t>caractérise </a:t>
            </a:r>
            <a:r>
              <a:rPr lang="fr-FR" altLang="fr-FR" sz="1600" dirty="0">
                <a:solidFill>
                  <a:srgbClr val="FF0000"/>
                </a:solidFill>
                <a:latin typeface="+mn-lt"/>
              </a:rPr>
              <a:t>l’amplitude du son </a:t>
            </a:r>
            <a:r>
              <a:rPr lang="fr-FR" altLang="fr-FR" sz="1600" dirty="0">
                <a:latin typeface="+mn-lt"/>
              </a:rPr>
              <a:t>(</a:t>
            </a:r>
            <a:r>
              <a:rPr lang="fr-FR" altLang="fr-FR" sz="1600" dirty="0">
                <a:solidFill>
                  <a:srgbClr val="00B050"/>
                </a:solidFill>
                <a:latin typeface="+mn-lt"/>
              </a:rPr>
              <a:t>son faible ou son fort</a:t>
            </a:r>
            <a:r>
              <a:rPr lang="fr-FR" altLang="fr-FR" sz="1600" dirty="0">
                <a:latin typeface="+mn-lt"/>
              </a:rPr>
              <a:t>). </a:t>
            </a:r>
            <a:endParaRPr lang="fr-FR" altLang="fr-FR" sz="1600" dirty="0" smtClean="0">
              <a:latin typeface="+mn-lt"/>
            </a:endParaRPr>
          </a:p>
          <a:p>
            <a:pPr eaLnBrk="1" hangingPunct="1"/>
            <a:endParaRPr lang="fr-FR" altLang="fr-FR" sz="1600" dirty="0">
              <a:latin typeface="+mn-lt"/>
            </a:endParaRPr>
          </a:p>
          <a:p>
            <a:pPr eaLnBrk="1" hangingPunct="1"/>
            <a:r>
              <a:rPr lang="fr-FR" altLang="fr-FR" sz="1600" dirty="0" smtClean="0">
                <a:latin typeface="+mn-lt"/>
              </a:rPr>
              <a:t>On </a:t>
            </a:r>
            <a:r>
              <a:rPr lang="fr-FR" altLang="fr-FR" sz="1600" dirty="0">
                <a:latin typeface="+mn-lt"/>
              </a:rPr>
              <a:t>mesure physiquement le niveau du bruit en </a:t>
            </a:r>
            <a:r>
              <a:rPr lang="fr-FR" altLang="fr-FR" sz="1600" dirty="0">
                <a:solidFill>
                  <a:srgbClr val="FF0000"/>
                </a:solidFill>
                <a:latin typeface="+mn-lt"/>
              </a:rPr>
              <a:t>décibels.</a:t>
            </a:r>
          </a:p>
          <a:p>
            <a:pPr eaLnBrk="1" hangingPunct="1"/>
            <a:r>
              <a:rPr lang="fr-FR" altLang="fr-FR" sz="1600" dirty="0">
                <a:latin typeface="+mn-lt"/>
              </a:rPr>
              <a:t/>
            </a:r>
            <a:br>
              <a:rPr lang="fr-FR" altLang="fr-FR" sz="1600" dirty="0">
                <a:latin typeface="+mn-lt"/>
              </a:rPr>
            </a:br>
            <a:r>
              <a:rPr lang="fr-FR" altLang="fr-FR" sz="1600" dirty="0">
                <a:latin typeface="+mn-lt"/>
              </a:rPr>
              <a:t>Pour prendre en compte le niveau réellement perçu par l'oreille, on utilise </a:t>
            </a:r>
            <a:r>
              <a:rPr lang="fr-FR" altLang="fr-FR" sz="1600" dirty="0">
                <a:solidFill>
                  <a:srgbClr val="00B050"/>
                </a:solidFill>
                <a:latin typeface="+mn-lt"/>
              </a:rPr>
              <a:t>un décibel "physiologique" appelé décibel A</a:t>
            </a:r>
            <a:r>
              <a:rPr lang="fr-FR" altLang="fr-FR" sz="1600" dirty="0">
                <a:latin typeface="+mn-lt"/>
              </a:rPr>
              <a:t>, dont l'abréviation est </a:t>
            </a:r>
            <a:r>
              <a:rPr lang="fr-FR" altLang="fr-FR" sz="1600" dirty="0">
                <a:solidFill>
                  <a:srgbClr val="FF0000"/>
                </a:solidFill>
                <a:latin typeface="+mn-lt"/>
              </a:rPr>
              <a:t>dB(A</a:t>
            </a:r>
            <a:r>
              <a:rPr lang="fr-FR" altLang="fr-FR" sz="1600" dirty="0">
                <a:latin typeface="+mn-lt"/>
              </a:rPr>
              <a:t>).   </a:t>
            </a:r>
            <a:endParaRPr lang="fr-FR" altLang="fr-FR" sz="1600" dirty="0" smtClean="0">
              <a:latin typeface="+mn-lt"/>
            </a:endParaRPr>
          </a:p>
          <a:p>
            <a:pPr eaLnBrk="1" hangingPunct="1"/>
            <a:endParaRPr lang="fr-FR" altLang="fr-FR" sz="1600" dirty="0">
              <a:solidFill>
                <a:srgbClr val="0033CC"/>
              </a:solidFill>
              <a:latin typeface="+mn-lt"/>
            </a:endParaRPr>
          </a:p>
          <a:p>
            <a:pPr eaLnBrk="1" hangingPunct="1"/>
            <a:r>
              <a:rPr lang="fr-FR" altLang="fr-FR" sz="1600" dirty="0" smtClean="0">
                <a:solidFill>
                  <a:srgbClr val="0033CC"/>
                </a:solidFill>
                <a:latin typeface="+mn-lt"/>
              </a:rPr>
              <a:t>0 </a:t>
            </a:r>
            <a:r>
              <a:rPr lang="fr-FR" altLang="fr-FR" sz="1600" dirty="0">
                <a:solidFill>
                  <a:srgbClr val="0033CC"/>
                </a:solidFill>
                <a:latin typeface="+mn-lt"/>
              </a:rPr>
              <a:t>dB(A) = bruit le plus faible qu'une oreille (humaine) peut percevoir </a:t>
            </a:r>
          </a:p>
          <a:p>
            <a:pPr eaLnBrk="1" hangingPunct="1"/>
            <a:endParaRPr lang="fr-FR" altLang="fr-FR" sz="1600" dirty="0">
              <a:solidFill>
                <a:srgbClr val="0033CC"/>
              </a:solidFill>
              <a:latin typeface="+mn-lt"/>
            </a:endParaRPr>
          </a:p>
          <a:p>
            <a:pPr eaLnBrk="1" hangingPunct="1"/>
            <a:r>
              <a:rPr lang="fr-FR" altLang="fr-FR" sz="1600" dirty="0" smtClean="0">
                <a:solidFill>
                  <a:srgbClr val="FF0000"/>
                </a:solidFill>
                <a:latin typeface="+mn-lt"/>
              </a:rPr>
              <a:t>50 </a:t>
            </a:r>
            <a:r>
              <a:rPr lang="fr-FR" altLang="fr-FR" sz="1600" dirty="0">
                <a:solidFill>
                  <a:srgbClr val="FF0000"/>
                </a:solidFill>
                <a:latin typeface="+mn-lt"/>
              </a:rPr>
              <a:t>dB(A) = niveau habituel de </a:t>
            </a:r>
            <a:r>
              <a:rPr lang="fr-FR" altLang="fr-FR" sz="1600" dirty="0" smtClean="0">
                <a:solidFill>
                  <a:srgbClr val="FF0000"/>
                </a:solidFill>
                <a:latin typeface="+mn-lt"/>
              </a:rPr>
              <a:t>conversation</a:t>
            </a:r>
          </a:p>
          <a:p>
            <a:pPr eaLnBrk="1" hangingPunct="1"/>
            <a:endParaRPr lang="fr-FR" altLang="fr-FR" sz="1600" dirty="0">
              <a:solidFill>
                <a:srgbClr val="FF0000"/>
              </a:solidFill>
              <a:latin typeface="+mn-lt"/>
            </a:endParaRPr>
          </a:p>
          <a:p>
            <a:pPr eaLnBrk="1" hangingPunct="1"/>
            <a:r>
              <a:rPr lang="fr-FR" altLang="fr-FR" sz="1600" dirty="0">
                <a:solidFill>
                  <a:srgbClr val="FF0000"/>
                </a:solidFill>
                <a:latin typeface="+mn-lt"/>
              </a:rPr>
              <a:t>85 dB(A) = seuil de nocivité (pour une exposition de 8h/j</a:t>
            </a:r>
            <a:r>
              <a:rPr lang="fr-FR" altLang="fr-FR" sz="1600" dirty="0" smtClean="0">
                <a:solidFill>
                  <a:srgbClr val="FF0000"/>
                </a:solidFill>
                <a:latin typeface="+mn-lt"/>
              </a:rPr>
              <a:t>)</a:t>
            </a:r>
          </a:p>
          <a:p>
            <a:pPr eaLnBrk="1" hangingPunct="1"/>
            <a:endParaRPr lang="fr-FR" altLang="fr-FR" sz="1600" dirty="0">
              <a:solidFill>
                <a:srgbClr val="FF0000"/>
              </a:solidFill>
              <a:latin typeface="+mn-lt"/>
            </a:endParaRPr>
          </a:p>
          <a:p>
            <a:pPr eaLnBrk="1" hangingPunct="1"/>
            <a:r>
              <a:rPr lang="fr-FR" altLang="fr-FR" sz="1600" dirty="0">
                <a:solidFill>
                  <a:srgbClr val="FF0000"/>
                </a:solidFill>
                <a:latin typeface="+mn-lt"/>
              </a:rPr>
              <a:t>120 dB(A) = bruit provoquant une sensation douloureuse </a:t>
            </a:r>
          </a:p>
          <a:p>
            <a:pPr eaLnBrk="1" hangingPunct="1"/>
            <a:endParaRPr lang="fr-FR" altLang="fr-FR" sz="1600" dirty="0">
              <a:latin typeface="+mn-lt"/>
            </a:endParaRPr>
          </a:p>
          <a:p>
            <a:pPr eaLnBrk="1" hangingPunct="1"/>
            <a:r>
              <a:rPr lang="fr-FR" altLang="fr-FR" sz="1600" dirty="0">
                <a:solidFill>
                  <a:srgbClr val="00B050"/>
                </a:solidFill>
                <a:latin typeface="+mn-lt"/>
              </a:rPr>
              <a:t>Un bruit de 150 dB </a:t>
            </a:r>
            <a:r>
              <a:rPr lang="fr-FR" altLang="fr-FR" sz="1600" dirty="0">
                <a:latin typeface="+mn-lt"/>
              </a:rPr>
              <a:t>entraîne la </a:t>
            </a:r>
            <a:r>
              <a:rPr lang="fr-FR" altLang="fr-FR" sz="1600" dirty="0">
                <a:solidFill>
                  <a:srgbClr val="FF0000"/>
                </a:solidFill>
                <a:latin typeface="+mn-lt"/>
              </a:rPr>
              <a:t>rupture du tympan</a:t>
            </a:r>
            <a:r>
              <a:rPr lang="fr-FR" altLang="fr-FR" sz="1600" dirty="0">
                <a:latin typeface="+mn-lt"/>
              </a:rPr>
              <a:t>.</a:t>
            </a:r>
          </a:p>
        </p:txBody>
      </p:sp>
      <p:sp>
        <p:nvSpPr>
          <p:cNvPr id="3" name="ZoneTexte 2"/>
          <p:cNvSpPr txBox="1">
            <a:spLocks noChangeArrowheads="1"/>
          </p:cNvSpPr>
          <p:nvPr/>
        </p:nvSpPr>
        <p:spPr bwMode="auto">
          <a:xfrm>
            <a:off x="428625" y="0"/>
            <a:ext cx="77152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2800" b="1" u="sng">
                <a:solidFill>
                  <a:srgbClr val="FF0000"/>
                </a:solidFill>
                <a:latin typeface="+mn-lt"/>
              </a:rPr>
              <a:t>Le niveau de bruit </a:t>
            </a:r>
          </a:p>
        </p:txBody>
      </p:sp>
    </p:spTree>
    <p:extLst>
      <p:ext uri="{BB962C8B-B14F-4D97-AF65-F5344CB8AC3E}">
        <p14:creationId xmlns:p14="http://schemas.microsoft.com/office/powerpoint/2010/main" val="23572054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grpId="0" nodeType="clickEffect">
                                  <p:stCondLst>
                                    <p:cond delay="0"/>
                                  </p:stCondLst>
                                  <p:childTnLst>
                                    <p:set>
                                      <p:cBhvr>
                                        <p:cTn id="12" dur="1" fill="hold">
                                          <p:stCondLst>
                                            <p:cond delay="0"/>
                                          </p:stCondLst>
                                        </p:cTn>
                                        <p:tgtEl>
                                          <p:spTgt spid="2">
                                            <p:txEl>
                                              <p:pRg st="0" end="0"/>
                                            </p:txEl>
                                          </p:spTgt>
                                        </p:tgtEl>
                                        <p:attrNameLst>
                                          <p:attrName>style.visibility</p:attrName>
                                        </p:attrNameLst>
                                      </p:cBhvr>
                                      <p:to>
                                        <p:strVal val="visible"/>
                                      </p:to>
                                    </p:set>
                                    <p:animEffect transition="in" filter="wipe(up)">
                                      <p:cBhvr>
                                        <p:cTn id="13" dur="500"/>
                                        <p:tgtEl>
                                          <p:spTgt spid="2">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2">
                                            <p:txEl>
                                              <p:pRg st="2" end="2"/>
                                            </p:txEl>
                                          </p:spTgt>
                                        </p:tgtEl>
                                        <p:attrNameLst>
                                          <p:attrName>style.visibility</p:attrName>
                                        </p:attrNameLst>
                                      </p:cBhvr>
                                      <p:to>
                                        <p:strVal val="visible"/>
                                      </p:to>
                                    </p:set>
                                    <p:animEffect transition="in" filter="wipe(up)">
                                      <p:cBhvr>
                                        <p:cTn id="18" dur="500"/>
                                        <p:tgtEl>
                                          <p:spTgt spid="2">
                                            <p:txEl>
                                              <p:pRg st="2" end="2"/>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
                                            <p:txEl>
                                              <p:pRg st="3" end="3"/>
                                            </p:txEl>
                                          </p:spTgt>
                                        </p:tgtEl>
                                        <p:attrNameLst>
                                          <p:attrName>style.visibility</p:attrName>
                                        </p:attrNameLst>
                                      </p:cBhvr>
                                      <p:to>
                                        <p:strVal val="visible"/>
                                      </p:to>
                                    </p:set>
                                    <p:animEffect transition="in" filter="wipe(up)">
                                      <p:cBhvr>
                                        <p:cTn id="23" dur="500"/>
                                        <p:tgtEl>
                                          <p:spTgt spid="2">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2">
                                            <p:txEl>
                                              <p:pRg st="5" end="5"/>
                                            </p:txEl>
                                          </p:spTgt>
                                        </p:tgtEl>
                                        <p:attrNameLst>
                                          <p:attrName>style.visibility</p:attrName>
                                        </p:attrNameLst>
                                      </p:cBhvr>
                                      <p:to>
                                        <p:strVal val="visible"/>
                                      </p:to>
                                    </p:set>
                                    <p:animEffect transition="in" filter="wipe(up)">
                                      <p:cBhvr>
                                        <p:cTn id="28" dur="500"/>
                                        <p:tgtEl>
                                          <p:spTgt spid="2">
                                            <p:txEl>
                                              <p:pRg st="5" end="5"/>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2">
                                            <p:txEl>
                                              <p:pRg st="7" end="7"/>
                                            </p:txEl>
                                          </p:spTgt>
                                        </p:tgtEl>
                                        <p:attrNameLst>
                                          <p:attrName>style.visibility</p:attrName>
                                        </p:attrNameLst>
                                      </p:cBhvr>
                                      <p:to>
                                        <p:strVal val="visible"/>
                                      </p:to>
                                    </p:set>
                                    <p:animEffect transition="in" filter="wipe(up)">
                                      <p:cBhvr>
                                        <p:cTn id="33" dur="500"/>
                                        <p:tgtEl>
                                          <p:spTgt spid="2">
                                            <p:txEl>
                                              <p:pRg st="7" end="7"/>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2">
                                            <p:txEl>
                                              <p:pRg st="9" end="9"/>
                                            </p:txEl>
                                          </p:spTgt>
                                        </p:tgtEl>
                                        <p:attrNameLst>
                                          <p:attrName>style.visibility</p:attrName>
                                        </p:attrNameLst>
                                      </p:cBhvr>
                                      <p:to>
                                        <p:strVal val="visible"/>
                                      </p:to>
                                    </p:set>
                                    <p:animEffect transition="in" filter="wipe(up)">
                                      <p:cBhvr>
                                        <p:cTn id="38" dur="500"/>
                                        <p:tgtEl>
                                          <p:spTgt spid="2">
                                            <p:txEl>
                                              <p:pRg st="9" end="9"/>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2">
                                            <p:txEl>
                                              <p:pRg st="11" end="11"/>
                                            </p:txEl>
                                          </p:spTgt>
                                        </p:tgtEl>
                                        <p:attrNameLst>
                                          <p:attrName>style.visibility</p:attrName>
                                        </p:attrNameLst>
                                      </p:cBhvr>
                                      <p:to>
                                        <p:strVal val="visible"/>
                                      </p:to>
                                    </p:set>
                                    <p:animEffect transition="in" filter="wipe(up)">
                                      <p:cBhvr>
                                        <p:cTn id="43" dur="500"/>
                                        <p:tgtEl>
                                          <p:spTgt spid="2">
                                            <p:txEl>
                                              <p:pRg st="11" end="11"/>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2">
                                            <p:txEl>
                                              <p:pRg st="13" end="13"/>
                                            </p:txEl>
                                          </p:spTgt>
                                        </p:tgtEl>
                                        <p:attrNameLst>
                                          <p:attrName>style.visibility</p:attrName>
                                        </p:attrNameLst>
                                      </p:cBhvr>
                                      <p:to>
                                        <p:strVal val="visible"/>
                                      </p:to>
                                    </p:set>
                                    <p:animEffect transition="in" filter="wipe(up)">
                                      <p:cBhvr>
                                        <p:cTn id="48" dur="500"/>
                                        <p:tgtEl>
                                          <p:spTgt spid="2">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allAtOnce"/>
      <p:bldP spid="3"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1"/>
          <p:cNvSpPr>
            <a:spLocks noChangeArrowheads="1"/>
          </p:cNvSpPr>
          <p:nvPr/>
        </p:nvSpPr>
        <p:spPr bwMode="auto">
          <a:xfrm>
            <a:off x="0" y="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a:t>L’échelle de décibels suivante donne un aperçu des différents niveaux sonores rencontrés dans la vie de tous les jours et sur chantier :</a:t>
            </a:r>
          </a:p>
        </p:txBody>
      </p:sp>
      <p:pic>
        <p:nvPicPr>
          <p:cNvPr id="2560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36613"/>
            <a:ext cx="9144000" cy="568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21078604"/>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0" y="0"/>
            <a:ext cx="914400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i="1" u="sng" dirty="0">
                <a:solidFill>
                  <a:srgbClr val="2B229E"/>
                </a:solidFill>
              </a:rPr>
              <a:t>Il importe de préciser que :</a:t>
            </a:r>
          </a:p>
          <a:p>
            <a:pPr eaLnBrk="1" hangingPunct="1"/>
            <a:endParaRPr lang="fr-FR" altLang="fr-FR" sz="1600" dirty="0">
              <a:solidFill>
                <a:srgbClr val="2B229E"/>
              </a:solidFill>
              <a:latin typeface="+mj-lt"/>
            </a:endParaRPr>
          </a:p>
          <a:p>
            <a:pPr eaLnBrk="1" hangingPunct="1"/>
            <a:r>
              <a:rPr lang="fr-FR" altLang="fr-FR" sz="1600" dirty="0">
                <a:solidFill>
                  <a:srgbClr val="FF0000"/>
                </a:solidFill>
                <a:latin typeface="+mj-lt"/>
              </a:rPr>
              <a:t>• </a:t>
            </a:r>
            <a:r>
              <a:rPr lang="fr-FR" altLang="fr-FR" sz="1600" dirty="0">
                <a:latin typeface="+mj-lt"/>
              </a:rPr>
              <a:t>les </a:t>
            </a:r>
            <a:r>
              <a:rPr lang="fr-FR" altLang="fr-FR" sz="1600" dirty="0">
                <a:solidFill>
                  <a:srgbClr val="00B050"/>
                </a:solidFill>
                <a:latin typeface="+mj-lt"/>
              </a:rPr>
              <a:t>dB ne s’additionnent pas et ne se soustraient pas </a:t>
            </a:r>
            <a:r>
              <a:rPr lang="fr-FR" altLang="fr-FR" sz="1600" dirty="0">
                <a:latin typeface="+mj-lt"/>
              </a:rPr>
              <a:t>de manière arithmétique comme d’autres unités de mesure. </a:t>
            </a:r>
          </a:p>
          <a:p>
            <a:pPr eaLnBrk="1" hangingPunct="1"/>
            <a:endParaRPr lang="fr-FR" altLang="fr-FR" sz="1600" dirty="0">
              <a:latin typeface="+mj-lt"/>
            </a:endParaRPr>
          </a:p>
          <a:p>
            <a:pPr marL="285750" indent="-285750" eaLnBrk="1" hangingPunct="1">
              <a:buFont typeface="Wingdings" panose="05000000000000000000" pitchFamily="2" charset="2"/>
              <a:buChar char="Ø"/>
            </a:pPr>
            <a:r>
              <a:rPr lang="fr-FR" altLang="fr-FR" sz="1600" dirty="0" smtClean="0">
                <a:solidFill>
                  <a:srgbClr val="2B229E"/>
                </a:solidFill>
                <a:latin typeface="+mj-lt"/>
              </a:rPr>
              <a:t> </a:t>
            </a:r>
            <a:r>
              <a:rPr lang="fr-FR" altLang="fr-FR" sz="1600" dirty="0" smtClean="0">
                <a:latin typeface="+mj-lt"/>
              </a:rPr>
              <a:t>Par </a:t>
            </a:r>
            <a:r>
              <a:rPr lang="fr-FR" altLang="fr-FR" sz="1600" dirty="0">
                <a:latin typeface="+mj-lt"/>
              </a:rPr>
              <a:t>exemple, lorsqu’il y a utilisation de deux outils ayant le même niveau d’intensité, le nombre de décibels ne double pas. Il augmente de 3 dB. </a:t>
            </a:r>
          </a:p>
          <a:p>
            <a:pPr eaLnBrk="1" hangingPunct="1"/>
            <a:endParaRPr lang="fr-FR" altLang="fr-FR" sz="1600" dirty="0">
              <a:latin typeface="+mj-lt"/>
            </a:endParaRPr>
          </a:p>
          <a:p>
            <a:pPr marL="285750" indent="-285750" eaLnBrk="1" hangingPunct="1">
              <a:buFont typeface="Wingdings" panose="05000000000000000000" pitchFamily="2" charset="2"/>
              <a:buChar char="ü"/>
            </a:pPr>
            <a:r>
              <a:rPr lang="fr-FR" altLang="fr-FR" sz="1600" dirty="0" smtClean="0">
                <a:solidFill>
                  <a:srgbClr val="00B050"/>
                </a:solidFill>
                <a:latin typeface="+mj-lt"/>
              </a:rPr>
              <a:t> </a:t>
            </a:r>
            <a:r>
              <a:rPr lang="fr-FR" altLang="fr-FR" sz="1600" dirty="0" smtClean="0">
                <a:latin typeface="+mj-lt"/>
              </a:rPr>
              <a:t>Ainsi</a:t>
            </a:r>
            <a:r>
              <a:rPr lang="fr-FR" altLang="fr-FR" sz="1600" dirty="0">
                <a:latin typeface="+mj-lt"/>
              </a:rPr>
              <a:t>, 2 machines de 80 dB actionnées en même temps donnent : 80 dB + 80 dB = 83 dB et ce, par une règle logarithmique.</a:t>
            </a:r>
          </a:p>
          <a:p>
            <a:pPr eaLnBrk="1" hangingPunct="1"/>
            <a:endParaRPr lang="fr-FR" altLang="fr-FR" sz="1600" dirty="0">
              <a:latin typeface="+mj-lt"/>
            </a:endParaRPr>
          </a:p>
          <a:p>
            <a:pPr eaLnBrk="1" hangingPunct="1"/>
            <a:r>
              <a:rPr lang="fr-FR" altLang="fr-FR" sz="1600" dirty="0">
                <a:solidFill>
                  <a:srgbClr val="FF0000"/>
                </a:solidFill>
                <a:latin typeface="+mj-lt"/>
              </a:rPr>
              <a:t>•</a:t>
            </a:r>
            <a:r>
              <a:rPr lang="fr-FR" altLang="fr-FR" sz="1600" dirty="0">
                <a:latin typeface="+mj-lt"/>
              </a:rPr>
              <a:t> si les niveaux sonores de 2 sources (L1 et L2) fonctionnant simultanément sont différents, le niveau sonore de l’ensemble est égal au niveau sonore de la source la plus puissante, augmenté de la valeur déterminée par l’abaque ci-contre</a:t>
            </a:r>
            <a:r>
              <a:rPr lang="fr-FR" altLang="fr-FR" sz="1600" dirty="0" smtClean="0">
                <a:latin typeface="+mj-lt"/>
              </a:rPr>
              <a:t>.</a:t>
            </a:r>
          </a:p>
          <a:p>
            <a:pPr eaLnBrk="1" hangingPunct="1"/>
            <a:endParaRPr lang="fr-FR" altLang="fr-FR" sz="1600" dirty="0">
              <a:latin typeface="+mj-lt"/>
            </a:endParaRPr>
          </a:p>
          <a:p>
            <a:pPr marL="285750" indent="-285750" eaLnBrk="1" hangingPunct="1">
              <a:buFont typeface="Wingdings" panose="05000000000000000000" pitchFamily="2" charset="2"/>
              <a:buChar char="ü"/>
            </a:pPr>
            <a:r>
              <a:rPr lang="fr-FR" altLang="fr-FR" sz="1600" dirty="0" smtClean="0">
                <a:solidFill>
                  <a:srgbClr val="00B050"/>
                </a:solidFill>
                <a:latin typeface="+mj-lt"/>
              </a:rPr>
              <a:t> </a:t>
            </a:r>
            <a:r>
              <a:rPr lang="fr-FR" altLang="fr-FR" sz="1600" dirty="0" smtClean="0">
                <a:latin typeface="+mj-lt"/>
              </a:rPr>
              <a:t>Par </a:t>
            </a:r>
            <a:r>
              <a:rPr lang="fr-FR" altLang="fr-FR" sz="1600" dirty="0">
                <a:latin typeface="+mj-lt"/>
              </a:rPr>
              <a:t>exemple, si un marteau pneumatique produisant un son d’intensité égal à 110 dB (A) est utilisé en même temps qu’une foreuse produisant un son de 95 dB (A), l’ensemble total sera de 110 dB (A) ;</a:t>
            </a:r>
          </a:p>
          <a:p>
            <a:pPr eaLnBrk="1" hangingPunct="1"/>
            <a:endParaRPr lang="fr-FR" altLang="fr-FR" sz="1600" dirty="0">
              <a:latin typeface="+mj-lt"/>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59399" y="4797152"/>
            <a:ext cx="3821113" cy="2205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1"/>
          <p:cNvSpPr>
            <a:spLocks noChangeArrowheads="1"/>
          </p:cNvSpPr>
          <p:nvPr/>
        </p:nvSpPr>
        <p:spPr bwMode="auto">
          <a:xfrm>
            <a:off x="40277" y="4797152"/>
            <a:ext cx="5395819"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dirty="0">
                <a:solidFill>
                  <a:srgbClr val="FF0000"/>
                </a:solidFill>
                <a:latin typeface="+mn-lt"/>
              </a:rPr>
              <a:t>•</a:t>
            </a:r>
            <a:r>
              <a:rPr lang="fr-FR" altLang="fr-FR" dirty="0">
                <a:latin typeface="+mn-lt"/>
              </a:rPr>
              <a:t> à l’extérieur, l’intensité du </a:t>
            </a:r>
            <a:r>
              <a:rPr lang="fr-FR" altLang="fr-FR" dirty="0">
                <a:solidFill>
                  <a:srgbClr val="00B050"/>
                </a:solidFill>
                <a:latin typeface="+mn-lt"/>
              </a:rPr>
              <a:t>bruit diminue de 6 dB </a:t>
            </a:r>
            <a:r>
              <a:rPr lang="fr-FR" altLang="fr-FR" dirty="0">
                <a:latin typeface="+mn-lt"/>
              </a:rPr>
              <a:t>lorsque la </a:t>
            </a:r>
            <a:r>
              <a:rPr lang="fr-FR" altLang="fr-FR" dirty="0">
                <a:solidFill>
                  <a:srgbClr val="FF0000"/>
                </a:solidFill>
                <a:latin typeface="+mn-lt"/>
              </a:rPr>
              <a:t>distance d’éloignement de la source sonore double. </a:t>
            </a:r>
          </a:p>
          <a:p>
            <a:pPr eaLnBrk="1" hangingPunct="1"/>
            <a:endParaRPr lang="fr-FR" altLang="fr-FR" dirty="0">
              <a:latin typeface="+mn-lt"/>
            </a:endParaRPr>
          </a:p>
          <a:p>
            <a:pPr marL="285750" indent="-285750" eaLnBrk="1" hangingPunct="1">
              <a:buFont typeface="Wingdings" panose="05000000000000000000" pitchFamily="2" charset="2"/>
              <a:buChar char="ü"/>
            </a:pPr>
            <a:r>
              <a:rPr lang="fr-FR" altLang="fr-FR" dirty="0" smtClean="0">
                <a:solidFill>
                  <a:srgbClr val="00B050"/>
                </a:solidFill>
                <a:latin typeface="+mn-lt"/>
              </a:rPr>
              <a:t> </a:t>
            </a:r>
            <a:r>
              <a:rPr lang="fr-FR" altLang="fr-FR" dirty="0" smtClean="0">
                <a:latin typeface="+mn-lt"/>
              </a:rPr>
              <a:t>Par </a:t>
            </a:r>
            <a:r>
              <a:rPr lang="fr-FR" altLang="fr-FR" dirty="0">
                <a:latin typeface="+mn-lt"/>
              </a:rPr>
              <a:t>exemple, si le bruit d’une machine mesuré à 1 m de celle-ci est de 80 dB, il sera de 74 dB à 2 m, de 68 dB à 4 m,…</a:t>
            </a:r>
          </a:p>
        </p:txBody>
      </p:sp>
    </p:spTree>
    <p:extLst>
      <p:ext uri="{BB962C8B-B14F-4D97-AF65-F5344CB8AC3E}">
        <p14:creationId xmlns:p14="http://schemas.microsoft.com/office/powerpoint/2010/main" val="30198566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wipe(up)">
                                      <p:cBhvr>
                                        <p:cTn id="7" dur="500"/>
                                        <p:tgtEl>
                                          <p:spTgt spid="2">
                                            <p:txEl>
                                              <p:pRg st="2" end="2"/>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4" end="4"/>
                                            </p:txEl>
                                          </p:spTgt>
                                        </p:tgtEl>
                                        <p:attrNameLst>
                                          <p:attrName>style.visibility</p:attrName>
                                        </p:attrNameLst>
                                      </p:cBhvr>
                                      <p:to>
                                        <p:strVal val="visible"/>
                                      </p:to>
                                    </p:set>
                                    <p:animEffect transition="in" filter="wipe(up)">
                                      <p:cBhvr>
                                        <p:cTn id="12" dur="500"/>
                                        <p:tgtEl>
                                          <p:spTgt spid="2">
                                            <p:txEl>
                                              <p:pRg st="4" end="4"/>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2">
                                            <p:txEl>
                                              <p:pRg st="6" end="6"/>
                                            </p:txEl>
                                          </p:spTgt>
                                        </p:tgtEl>
                                        <p:attrNameLst>
                                          <p:attrName>style.visibility</p:attrName>
                                        </p:attrNameLst>
                                      </p:cBhvr>
                                      <p:to>
                                        <p:strVal val="visible"/>
                                      </p:to>
                                    </p:set>
                                    <p:animEffect transition="in" filter="wipe(up)">
                                      <p:cBhvr>
                                        <p:cTn id="17" dur="500"/>
                                        <p:tgtEl>
                                          <p:spTgt spid="2">
                                            <p:txEl>
                                              <p:pRg st="6" end="6"/>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2">
                                            <p:txEl>
                                              <p:pRg st="8" end="8"/>
                                            </p:txEl>
                                          </p:spTgt>
                                        </p:tgtEl>
                                        <p:attrNameLst>
                                          <p:attrName>style.visibility</p:attrName>
                                        </p:attrNameLst>
                                      </p:cBhvr>
                                      <p:to>
                                        <p:strVal val="visible"/>
                                      </p:to>
                                    </p:set>
                                    <p:animEffect transition="in" filter="wipe(up)">
                                      <p:cBhvr>
                                        <p:cTn id="22" dur="500"/>
                                        <p:tgtEl>
                                          <p:spTgt spid="2">
                                            <p:txEl>
                                              <p:pRg st="8" end="8"/>
                                            </p:txEl>
                                          </p:spTgt>
                                        </p:tgtEl>
                                      </p:cBhvr>
                                    </p:animEffect>
                                  </p:childTnLst>
                                </p:cTn>
                              </p:par>
                            </p:childTnLst>
                          </p:cTn>
                        </p:par>
                        <p:par>
                          <p:cTn id="23" fill="hold">
                            <p:stCondLst>
                              <p:cond delay="500"/>
                            </p:stCondLst>
                            <p:childTnLst>
                              <p:par>
                                <p:cTn id="24" presetID="5" presetClass="entr" presetSubtype="10" fill="hold" nodeType="afterEffect">
                                  <p:stCondLst>
                                    <p:cond delay="0"/>
                                  </p:stCondLst>
                                  <p:childTnLst>
                                    <p:set>
                                      <p:cBhvr>
                                        <p:cTn id="25" dur="1" fill="hold">
                                          <p:stCondLst>
                                            <p:cond delay="0"/>
                                          </p:stCondLst>
                                        </p:cTn>
                                        <p:tgtEl>
                                          <p:spTgt spid="2050"/>
                                        </p:tgtEl>
                                        <p:attrNameLst>
                                          <p:attrName>style.visibility</p:attrName>
                                        </p:attrNameLst>
                                      </p:cBhvr>
                                      <p:to>
                                        <p:strVal val="visible"/>
                                      </p:to>
                                    </p:set>
                                    <p:animEffect transition="in" filter="checkerboard(across)">
                                      <p:cBhvr>
                                        <p:cTn id="26" dur="500"/>
                                        <p:tgtEl>
                                          <p:spTgt spid="2050"/>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nodeType="clickEffect">
                                  <p:stCondLst>
                                    <p:cond delay="0"/>
                                  </p:stCondLst>
                                  <p:childTnLst>
                                    <p:set>
                                      <p:cBhvr>
                                        <p:cTn id="30" dur="1" fill="hold">
                                          <p:stCondLst>
                                            <p:cond delay="0"/>
                                          </p:stCondLst>
                                        </p:cTn>
                                        <p:tgtEl>
                                          <p:spTgt spid="2">
                                            <p:txEl>
                                              <p:pRg st="10" end="10"/>
                                            </p:txEl>
                                          </p:spTgt>
                                        </p:tgtEl>
                                        <p:attrNameLst>
                                          <p:attrName>style.visibility</p:attrName>
                                        </p:attrNameLst>
                                      </p:cBhvr>
                                      <p:to>
                                        <p:strVal val="visible"/>
                                      </p:to>
                                    </p:set>
                                    <p:animEffect transition="in" filter="wipe(up)">
                                      <p:cBhvr>
                                        <p:cTn id="31" dur="500"/>
                                        <p:tgtEl>
                                          <p:spTgt spid="2">
                                            <p:txEl>
                                              <p:pRg st="10" end="1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0" y="917575"/>
            <a:ext cx="9144000" cy="594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342900" indent="-342900" eaLnBrk="1" hangingPunct="1">
              <a:buFont typeface="Wingdings" panose="05000000000000000000" pitchFamily="2" charset="2"/>
              <a:buChar char="Ø"/>
            </a:pPr>
            <a:r>
              <a:rPr lang="fr-FR" altLang="fr-FR" sz="2000" dirty="0" smtClean="0">
                <a:solidFill>
                  <a:srgbClr val="FF0000"/>
                </a:solidFill>
              </a:rPr>
              <a:t> </a:t>
            </a:r>
            <a:r>
              <a:rPr lang="fr-FR" altLang="fr-FR" sz="2000" dirty="0" smtClean="0"/>
              <a:t>Les </a:t>
            </a:r>
            <a:r>
              <a:rPr lang="fr-FR" altLang="fr-FR" sz="2000" dirty="0"/>
              <a:t>bruits intenses peuvent être une cause de gêne pour le travail :</a:t>
            </a:r>
          </a:p>
          <a:p>
            <a:pPr marL="342900" indent="-342900" eaLnBrk="1" hangingPunct="1">
              <a:buFont typeface="Arial" panose="020B0604020202020204" pitchFamily="34" charset="0"/>
              <a:buChar char="•"/>
            </a:pPr>
            <a:endParaRPr lang="fr-FR" altLang="fr-FR" sz="2000" dirty="0"/>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mauvaise </a:t>
            </a:r>
            <a:r>
              <a:rPr lang="fr-FR" altLang="fr-FR" sz="2000" dirty="0"/>
              <a:t>communication, </a:t>
            </a:r>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ordres </a:t>
            </a:r>
            <a:r>
              <a:rPr lang="fr-FR" altLang="fr-FR" sz="2000" dirty="0"/>
              <a:t>mal compris, </a:t>
            </a:r>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signaux </a:t>
            </a:r>
            <a:r>
              <a:rPr lang="fr-FR" altLang="fr-FR" sz="2000" dirty="0"/>
              <a:t>de danger non perçus…. </a:t>
            </a:r>
          </a:p>
          <a:p>
            <a:pPr marL="342900" indent="-342900" eaLnBrk="1" hangingPunct="1">
              <a:buFont typeface="Arial" panose="020B0604020202020204" pitchFamily="34" charset="0"/>
              <a:buChar char="•"/>
            </a:pPr>
            <a:endParaRPr lang="fr-FR" altLang="fr-FR" sz="2000" dirty="0"/>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Ils </a:t>
            </a:r>
            <a:r>
              <a:rPr lang="fr-FR" altLang="fr-FR" sz="2000" dirty="0"/>
              <a:t>peuvent entraîner des accidents, </a:t>
            </a:r>
          </a:p>
          <a:p>
            <a:pPr marL="342900" indent="-342900" eaLnBrk="1" hangingPunct="1">
              <a:buFont typeface="Arial" panose="020B0604020202020204" pitchFamily="34" charset="0"/>
              <a:buChar char="•"/>
            </a:pPr>
            <a:endParaRPr lang="fr-FR" altLang="fr-FR" sz="2000" dirty="0"/>
          </a:p>
          <a:p>
            <a:pPr marL="342900" indent="-342900" eaLnBrk="1" hangingPunct="1">
              <a:buFont typeface="Arial" panose="020B0604020202020204" pitchFamily="34" charset="0"/>
              <a:buChar char="→"/>
            </a:pPr>
            <a:r>
              <a:rPr lang="fr-FR" altLang="fr-FR" sz="2000" dirty="0" smtClean="0">
                <a:solidFill>
                  <a:srgbClr val="FF0000"/>
                </a:solidFill>
              </a:rPr>
              <a:t> </a:t>
            </a:r>
            <a:r>
              <a:rPr lang="fr-FR" altLang="fr-FR" sz="2000" dirty="0" smtClean="0"/>
              <a:t>causer </a:t>
            </a:r>
            <a:r>
              <a:rPr lang="fr-FR" altLang="fr-FR" sz="2000" dirty="0"/>
              <a:t>des troubles physiologiques tels que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l’accélération </a:t>
            </a:r>
            <a:r>
              <a:rPr lang="fr-FR" altLang="fr-FR" sz="2000" dirty="0"/>
              <a:t>du rythme cardiaque,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une </a:t>
            </a:r>
            <a:r>
              <a:rPr lang="fr-FR" altLang="fr-FR" sz="2000" dirty="0"/>
              <a:t>augmentation de la tension,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du </a:t>
            </a:r>
            <a:r>
              <a:rPr lang="fr-FR" altLang="fr-FR" sz="2000" dirty="0"/>
              <a:t>rythme respiratoire,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la </a:t>
            </a:r>
            <a:r>
              <a:rPr lang="fr-FR" altLang="fr-FR" sz="2000" dirty="0"/>
              <a:t>dilatation des pupilles,</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des </a:t>
            </a:r>
            <a:r>
              <a:rPr lang="fr-FR" altLang="fr-FR" sz="2000" dirty="0"/>
              <a:t>vertiges,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une </a:t>
            </a:r>
            <a:r>
              <a:rPr lang="fr-FR" altLang="fr-FR" sz="2000" dirty="0"/>
              <a:t>certaine fatigue,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des </a:t>
            </a:r>
            <a:r>
              <a:rPr lang="fr-FR" altLang="fr-FR" sz="2000" dirty="0"/>
              <a:t>maux de tête,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de </a:t>
            </a:r>
            <a:r>
              <a:rPr lang="fr-FR" altLang="fr-FR" sz="2000" dirty="0"/>
              <a:t>l’agressivité,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des </a:t>
            </a:r>
            <a:r>
              <a:rPr lang="fr-FR" altLang="fr-FR" sz="2000" dirty="0"/>
              <a:t>troubles du sommeil, </a:t>
            </a:r>
          </a:p>
          <a:p>
            <a:pPr marL="342900" indent="-342900" eaLnBrk="1" hangingPunct="1">
              <a:buFont typeface="Courier New" panose="02070309020205020404" pitchFamily="49" charset="0"/>
              <a:buChar char="o"/>
            </a:pPr>
            <a:r>
              <a:rPr lang="fr-FR" altLang="fr-FR" sz="2000" dirty="0" smtClean="0">
                <a:solidFill>
                  <a:srgbClr val="FF0000"/>
                </a:solidFill>
              </a:rPr>
              <a:t> </a:t>
            </a:r>
            <a:r>
              <a:rPr lang="fr-FR" altLang="fr-FR" sz="2000" dirty="0" smtClean="0"/>
              <a:t>Etc</a:t>
            </a:r>
            <a:r>
              <a:rPr lang="fr-FR" altLang="fr-FR" sz="2000" dirty="0"/>
              <a:t>.</a:t>
            </a:r>
          </a:p>
        </p:txBody>
      </p:sp>
      <p:sp>
        <p:nvSpPr>
          <p:cNvPr id="28675" name="ZoneTexte 1"/>
          <p:cNvSpPr txBox="1">
            <a:spLocks noChangeArrowheads="1"/>
          </p:cNvSpPr>
          <p:nvPr/>
        </p:nvSpPr>
        <p:spPr bwMode="auto">
          <a:xfrm>
            <a:off x="500063" y="0"/>
            <a:ext cx="79295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3600" b="1" u="sng">
                <a:solidFill>
                  <a:srgbClr val="FF0000"/>
                </a:solidFill>
              </a:rPr>
              <a:t>Risques</a:t>
            </a:r>
            <a:endParaRPr lang="fr-FR" altLang="fr-FR" sz="3600" b="1">
              <a:solidFill>
                <a:srgbClr val="FF0000"/>
              </a:solidFill>
            </a:endParaRPr>
          </a:p>
        </p:txBody>
      </p:sp>
    </p:spTree>
    <p:extLst>
      <p:ext uri="{BB962C8B-B14F-4D97-AF65-F5344CB8AC3E}">
        <p14:creationId xmlns:p14="http://schemas.microsoft.com/office/powerpoint/2010/main" val="1290283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wipe(up)">
                                      <p:cBhvr>
                                        <p:cTn id="12" dur="500"/>
                                        <p:tgtEl>
                                          <p:spTgt spid="2">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wipe(up)">
                                      <p:cBhvr>
                                        <p:cTn id="17" dur="500"/>
                                        <p:tgtEl>
                                          <p:spTgt spid="2">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Effect transition="in" filter="wipe(up)">
                                      <p:cBhvr>
                                        <p:cTn id="22" dur="500"/>
                                        <p:tgtEl>
                                          <p:spTgt spid="2">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2">
                                            <p:txEl>
                                              <p:pRg st="6" end="6"/>
                                            </p:txEl>
                                          </p:spTgt>
                                        </p:tgtEl>
                                        <p:attrNameLst>
                                          <p:attrName>style.visibility</p:attrName>
                                        </p:attrNameLst>
                                      </p:cBhvr>
                                      <p:to>
                                        <p:strVal val="visible"/>
                                      </p:to>
                                    </p:set>
                                    <p:animEffect transition="in" filter="wipe(up)">
                                      <p:cBhvr>
                                        <p:cTn id="27" dur="500"/>
                                        <p:tgtEl>
                                          <p:spTgt spid="2">
                                            <p:txEl>
                                              <p:pRg st="6" end="6"/>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
                                            <p:txEl>
                                              <p:pRg st="8" end="8"/>
                                            </p:txEl>
                                          </p:spTgt>
                                        </p:tgtEl>
                                        <p:attrNameLst>
                                          <p:attrName>style.visibility</p:attrName>
                                        </p:attrNameLst>
                                      </p:cBhvr>
                                      <p:to>
                                        <p:strVal val="visible"/>
                                      </p:to>
                                    </p:set>
                                    <p:animEffect transition="in" filter="wipe(up)">
                                      <p:cBhvr>
                                        <p:cTn id="32" dur="500"/>
                                        <p:tgtEl>
                                          <p:spTgt spid="2">
                                            <p:txEl>
                                              <p:pRg st="8" end="8"/>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2">
                                            <p:txEl>
                                              <p:pRg st="9" end="9"/>
                                            </p:txEl>
                                          </p:spTgt>
                                        </p:tgtEl>
                                        <p:attrNameLst>
                                          <p:attrName>style.visibility</p:attrName>
                                        </p:attrNameLst>
                                      </p:cBhvr>
                                      <p:to>
                                        <p:strVal val="visible"/>
                                      </p:to>
                                    </p:set>
                                    <p:animEffect transition="in" filter="wipe(up)">
                                      <p:cBhvr>
                                        <p:cTn id="37" dur="500"/>
                                        <p:tgtEl>
                                          <p:spTgt spid="2">
                                            <p:txEl>
                                              <p:pRg st="9" end="9"/>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1" fill="hold" nodeType="clickEffect">
                                  <p:stCondLst>
                                    <p:cond delay="0"/>
                                  </p:stCondLst>
                                  <p:childTnLst>
                                    <p:set>
                                      <p:cBhvr>
                                        <p:cTn id="41" dur="1" fill="hold">
                                          <p:stCondLst>
                                            <p:cond delay="0"/>
                                          </p:stCondLst>
                                        </p:cTn>
                                        <p:tgtEl>
                                          <p:spTgt spid="2">
                                            <p:txEl>
                                              <p:pRg st="10" end="10"/>
                                            </p:txEl>
                                          </p:spTgt>
                                        </p:tgtEl>
                                        <p:attrNameLst>
                                          <p:attrName>style.visibility</p:attrName>
                                        </p:attrNameLst>
                                      </p:cBhvr>
                                      <p:to>
                                        <p:strVal val="visible"/>
                                      </p:to>
                                    </p:set>
                                    <p:animEffect transition="in" filter="wipe(up)">
                                      <p:cBhvr>
                                        <p:cTn id="42" dur="500"/>
                                        <p:tgtEl>
                                          <p:spTgt spid="2">
                                            <p:txEl>
                                              <p:pRg st="10" end="1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1" fill="hold" nodeType="clickEffect">
                                  <p:stCondLst>
                                    <p:cond delay="0"/>
                                  </p:stCondLst>
                                  <p:childTnLst>
                                    <p:set>
                                      <p:cBhvr>
                                        <p:cTn id="46" dur="1" fill="hold">
                                          <p:stCondLst>
                                            <p:cond delay="0"/>
                                          </p:stCondLst>
                                        </p:cTn>
                                        <p:tgtEl>
                                          <p:spTgt spid="2">
                                            <p:txEl>
                                              <p:pRg st="11" end="11"/>
                                            </p:txEl>
                                          </p:spTgt>
                                        </p:tgtEl>
                                        <p:attrNameLst>
                                          <p:attrName>style.visibility</p:attrName>
                                        </p:attrNameLst>
                                      </p:cBhvr>
                                      <p:to>
                                        <p:strVal val="visible"/>
                                      </p:to>
                                    </p:set>
                                    <p:animEffect transition="in" filter="wipe(up)">
                                      <p:cBhvr>
                                        <p:cTn id="47" dur="500"/>
                                        <p:tgtEl>
                                          <p:spTgt spid="2">
                                            <p:txEl>
                                              <p:pRg st="11" end="11"/>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1" fill="hold" nodeType="clickEffect">
                                  <p:stCondLst>
                                    <p:cond delay="0"/>
                                  </p:stCondLst>
                                  <p:childTnLst>
                                    <p:set>
                                      <p:cBhvr>
                                        <p:cTn id="51" dur="1" fill="hold">
                                          <p:stCondLst>
                                            <p:cond delay="0"/>
                                          </p:stCondLst>
                                        </p:cTn>
                                        <p:tgtEl>
                                          <p:spTgt spid="2">
                                            <p:txEl>
                                              <p:pRg st="12" end="12"/>
                                            </p:txEl>
                                          </p:spTgt>
                                        </p:tgtEl>
                                        <p:attrNameLst>
                                          <p:attrName>style.visibility</p:attrName>
                                        </p:attrNameLst>
                                      </p:cBhvr>
                                      <p:to>
                                        <p:strVal val="visible"/>
                                      </p:to>
                                    </p:set>
                                    <p:animEffect transition="in" filter="wipe(up)">
                                      <p:cBhvr>
                                        <p:cTn id="52" dur="500"/>
                                        <p:tgtEl>
                                          <p:spTgt spid="2">
                                            <p:txEl>
                                              <p:pRg st="12" end="1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1" fill="hold" nodeType="clickEffect">
                                  <p:stCondLst>
                                    <p:cond delay="0"/>
                                  </p:stCondLst>
                                  <p:childTnLst>
                                    <p:set>
                                      <p:cBhvr>
                                        <p:cTn id="56" dur="1" fill="hold">
                                          <p:stCondLst>
                                            <p:cond delay="0"/>
                                          </p:stCondLst>
                                        </p:cTn>
                                        <p:tgtEl>
                                          <p:spTgt spid="2">
                                            <p:txEl>
                                              <p:pRg st="13" end="13"/>
                                            </p:txEl>
                                          </p:spTgt>
                                        </p:tgtEl>
                                        <p:attrNameLst>
                                          <p:attrName>style.visibility</p:attrName>
                                        </p:attrNameLst>
                                      </p:cBhvr>
                                      <p:to>
                                        <p:strVal val="visible"/>
                                      </p:to>
                                    </p:set>
                                    <p:animEffect transition="in" filter="wipe(up)">
                                      <p:cBhvr>
                                        <p:cTn id="57" dur="500"/>
                                        <p:tgtEl>
                                          <p:spTgt spid="2">
                                            <p:txEl>
                                              <p:pRg st="13" end="1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nodeType="clickEffect">
                                  <p:stCondLst>
                                    <p:cond delay="0"/>
                                  </p:stCondLst>
                                  <p:childTnLst>
                                    <p:set>
                                      <p:cBhvr>
                                        <p:cTn id="61" dur="1" fill="hold">
                                          <p:stCondLst>
                                            <p:cond delay="0"/>
                                          </p:stCondLst>
                                        </p:cTn>
                                        <p:tgtEl>
                                          <p:spTgt spid="2">
                                            <p:txEl>
                                              <p:pRg st="14" end="14"/>
                                            </p:txEl>
                                          </p:spTgt>
                                        </p:tgtEl>
                                        <p:attrNameLst>
                                          <p:attrName>style.visibility</p:attrName>
                                        </p:attrNameLst>
                                      </p:cBhvr>
                                      <p:to>
                                        <p:strVal val="visible"/>
                                      </p:to>
                                    </p:set>
                                    <p:animEffect transition="in" filter="wipe(up)">
                                      <p:cBhvr>
                                        <p:cTn id="62" dur="500"/>
                                        <p:tgtEl>
                                          <p:spTgt spid="2">
                                            <p:txEl>
                                              <p:pRg st="14" end="14"/>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1" fill="hold" nodeType="clickEffect">
                                  <p:stCondLst>
                                    <p:cond delay="0"/>
                                  </p:stCondLst>
                                  <p:childTnLst>
                                    <p:set>
                                      <p:cBhvr>
                                        <p:cTn id="66" dur="1" fill="hold">
                                          <p:stCondLst>
                                            <p:cond delay="0"/>
                                          </p:stCondLst>
                                        </p:cTn>
                                        <p:tgtEl>
                                          <p:spTgt spid="2">
                                            <p:txEl>
                                              <p:pRg st="15" end="15"/>
                                            </p:txEl>
                                          </p:spTgt>
                                        </p:tgtEl>
                                        <p:attrNameLst>
                                          <p:attrName>style.visibility</p:attrName>
                                        </p:attrNameLst>
                                      </p:cBhvr>
                                      <p:to>
                                        <p:strVal val="visible"/>
                                      </p:to>
                                    </p:set>
                                    <p:animEffect transition="in" filter="wipe(up)">
                                      <p:cBhvr>
                                        <p:cTn id="67" dur="500"/>
                                        <p:tgtEl>
                                          <p:spTgt spid="2">
                                            <p:txEl>
                                              <p:pRg st="15" end="15"/>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1" fill="hold" nodeType="clickEffect">
                                  <p:stCondLst>
                                    <p:cond delay="0"/>
                                  </p:stCondLst>
                                  <p:childTnLst>
                                    <p:set>
                                      <p:cBhvr>
                                        <p:cTn id="71" dur="1" fill="hold">
                                          <p:stCondLst>
                                            <p:cond delay="0"/>
                                          </p:stCondLst>
                                        </p:cTn>
                                        <p:tgtEl>
                                          <p:spTgt spid="2">
                                            <p:txEl>
                                              <p:pRg st="16" end="16"/>
                                            </p:txEl>
                                          </p:spTgt>
                                        </p:tgtEl>
                                        <p:attrNameLst>
                                          <p:attrName>style.visibility</p:attrName>
                                        </p:attrNameLst>
                                      </p:cBhvr>
                                      <p:to>
                                        <p:strVal val="visible"/>
                                      </p:to>
                                    </p:set>
                                    <p:animEffect transition="in" filter="wipe(up)">
                                      <p:cBhvr>
                                        <p:cTn id="72" dur="500"/>
                                        <p:tgtEl>
                                          <p:spTgt spid="2">
                                            <p:txEl>
                                              <p:pRg st="16" end="16"/>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1" fill="hold" nodeType="clickEffect">
                                  <p:stCondLst>
                                    <p:cond delay="0"/>
                                  </p:stCondLst>
                                  <p:childTnLst>
                                    <p:set>
                                      <p:cBhvr>
                                        <p:cTn id="76" dur="1" fill="hold">
                                          <p:stCondLst>
                                            <p:cond delay="0"/>
                                          </p:stCondLst>
                                        </p:cTn>
                                        <p:tgtEl>
                                          <p:spTgt spid="2">
                                            <p:txEl>
                                              <p:pRg st="17" end="17"/>
                                            </p:txEl>
                                          </p:spTgt>
                                        </p:tgtEl>
                                        <p:attrNameLst>
                                          <p:attrName>style.visibility</p:attrName>
                                        </p:attrNameLst>
                                      </p:cBhvr>
                                      <p:to>
                                        <p:strVal val="visible"/>
                                      </p:to>
                                    </p:set>
                                    <p:animEffect transition="in" filter="wipe(up)">
                                      <p:cBhvr>
                                        <p:cTn id="77" dur="500"/>
                                        <p:tgtEl>
                                          <p:spTgt spid="2">
                                            <p:txEl>
                                              <p:pRg st="17" end="17"/>
                                            </p:txEl>
                                          </p:spTgt>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22" presetClass="entr" presetSubtype="1" fill="hold" nodeType="clickEffect">
                                  <p:stCondLst>
                                    <p:cond delay="0"/>
                                  </p:stCondLst>
                                  <p:childTnLst>
                                    <p:set>
                                      <p:cBhvr>
                                        <p:cTn id="81" dur="1" fill="hold">
                                          <p:stCondLst>
                                            <p:cond delay="0"/>
                                          </p:stCondLst>
                                        </p:cTn>
                                        <p:tgtEl>
                                          <p:spTgt spid="2">
                                            <p:txEl>
                                              <p:pRg st="18" end="18"/>
                                            </p:txEl>
                                          </p:spTgt>
                                        </p:tgtEl>
                                        <p:attrNameLst>
                                          <p:attrName>style.visibility</p:attrName>
                                        </p:attrNameLst>
                                      </p:cBhvr>
                                      <p:to>
                                        <p:strVal val="visible"/>
                                      </p:to>
                                    </p:set>
                                    <p:animEffect transition="in" filter="wipe(up)">
                                      <p:cBhvr>
                                        <p:cTn id="82" dur="500"/>
                                        <p:tgtEl>
                                          <p:spTgt spid="2">
                                            <p:txEl>
                                              <p:pRg st="18" end="1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noChangeArrowheads="1"/>
          </p:cNvSpPr>
          <p:nvPr/>
        </p:nvSpPr>
        <p:spPr bwMode="auto">
          <a:xfrm>
            <a:off x="0" y="9128"/>
            <a:ext cx="9144000"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285750" indent="-285750" eaLnBrk="1" hangingPunct="1">
              <a:buFont typeface="Wingdings" panose="05000000000000000000" pitchFamily="2" charset="2"/>
              <a:buChar char="§"/>
            </a:pPr>
            <a:r>
              <a:rPr lang="fr-FR" altLang="fr-FR" sz="1600" b="1" dirty="0" smtClean="0">
                <a:solidFill>
                  <a:srgbClr val="FF0000"/>
                </a:solidFill>
                <a:latin typeface="+mj-lt"/>
              </a:rPr>
              <a:t> </a:t>
            </a:r>
            <a:r>
              <a:rPr lang="fr-FR" altLang="fr-FR" sz="1600" b="1" dirty="0" smtClean="0">
                <a:latin typeface="+mj-lt"/>
              </a:rPr>
              <a:t>Lorsque </a:t>
            </a:r>
            <a:r>
              <a:rPr lang="fr-FR" altLang="fr-FR" sz="1600" b="1" dirty="0">
                <a:latin typeface="+mj-lt"/>
              </a:rPr>
              <a:t>le bruit atteint le niveau de </a:t>
            </a:r>
            <a:r>
              <a:rPr lang="fr-FR" altLang="fr-FR" sz="1600" b="1" dirty="0">
                <a:solidFill>
                  <a:srgbClr val="FF0000"/>
                </a:solidFill>
                <a:latin typeface="+mj-lt"/>
              </a:rPr>
              <a:t>80 dB (A</a:t>
            </a:r>
            <a:r>
              <a:rPr lang="fr-FR" altLang="fr-FR" sz="1600" b="1" dirty="0">
                <a:latin typeface="+mj-lt"/>
              </a:rPr>
              <a:t>), l’appareil auditif ressent une </a:t>
            </a:r>
            <a:r>
              <a:rPr lang="fr-FR" altLang="fr-FR" sz="1600" b="1" dirty="0">
                <a:solidFill>
                  <a:srgbClr val="FF0000"/>
                </a:solidFill>
                <a:latin typeface="+mj-lt"/>
              </a:rPr>
              <a:t>fatigue</a:t>
            </a:r>
            <a:r>
              <a:rPr lang="fr-FR" altLang="fr-FR" sz="1600" dirty="0">
                <a:latin typeface="+mj-lt"/>
              </a:rPr>
              <a:t>, initialement </a:t>
            </a:r>
            <a:r>
              <a:rPr lang="fr-FR" altLang="fr-FR" sz="1600" b="1" dirty="0">
                <a:solidFill>
                  <a:srgbClr val="00B050"/>
                </a:solidFill>
                <a:latin typeface="+mj-lt"/>
              </a:rPr>
              <a:t>susceptible de récupération</a:t>
            </a:r>
            <a:r>
              <a:rPr lang="fr-FR" altLang="fr-FR" sz="1600" dirty="0">
                <a:latin typeface="+mj-lt"/>
              </a:rPr>
              <a:t>. </a:t>
            </a:r>
          </a:p>
          <a:p>
            <a:pPr eaLnBrk="1" hangingPunct="1"/>
            <a:r>
              <a:rPr lang="fr-FR" altLang="fr-FR" sz="1600" dirty="0" smtClean="0">
                <a:solidFill>
                  <a:srgbClr val="FF0000"/>
                </a:solidFill>
                <a:latin typeface="+mj-lt"/>
              </a:rPr>
              <a:t> </a:t>
            </a:r>
            <a:endParaRPr lang="fr-FR" altLang="fr-FR" sz="1600" dirty="0">
              <a:solidFill>
                <a:srgbClr val="FF0000"/>
              </a:solidFill>
              <a:latin typeface="+mj-lt"/>
            </a:endParaRPr>
          </a:p>
          <a:p>
            <a:pPr marL="285750" indent="-285750" eaLnBrk="1" hangingPunct="1">
              <a:buFont typeface="Wingdings" panose="05000000000000000000" pitchFamily="2" charset="2"/>
              <a:buChar char="§"/>
            </a:pPr>
            <a:r>
              <a:rPr lang="fr-FR" altLang="fr-FR" sz="1600" dirty="0" smtClean="0">
                <a:solidFill>
                  <a:srgbClr val="FF0000"/>
                </a:solidFill>
                <a:latin typeface="+mj-lt"/>
              </a:rPr>
              <a:t> </a:t>
            </a:r>
            <a:r>
              <a:rPr lang="fr-FR" altLang="fr-FR" sz="1600" dirty="0" smtClean="0">
                <a:latin typeface="+mj-lt"/>
              </a:rPr>
              <a:t>Cette </a:t>
            </a:r>
            <a:r>
              <a:rPr lang="fr-FR" altLang="fr-FR" sz="1600" dirty="0">
                <a:latin typeface="+mj-lt"/>
              </a:rPr>
              <a:t>fatigue peut se transformer, </a:t>
            </a:r>
            <a:r>
              <a:rPr lang="fr-FR" altLang="fr-FR" sz="1600" dirty="0">
                <a:solidFill>
                  <a:srgbClr val="FF0000"/>
                </a:solidFill>
                <a:latin typeface="+mj-lt"/>
              </a:rPr>
              <a:t>en cas d’exposition prolongée </a:t>
            </a:r>
            <a:r>
              <a:rPr lang="fr-FR" altLang="fr-FR" sz="1600" dirty="0">
                <a:latin typeface="+mj-lt"/>
              </a:rPr>
              <a:t>à un bruit intense, en une </a:t>
            </a:r>
            <a:r>
              <a:rPr lang="fr-FR" altLang="fr-FR" sz="1600" dirty="0">
                <a:solidFill>
                  <a:srgbClr val="FF0000"/>
                </a:solidFill>
                <a:latin typeface="+mj-lt"/>
              </a:rPr>
              <a:t>surdité permanente </a:t>
            </a:r>
            <a:r>
              <a:rPr lang="fr-FR" altLang="fr-FR" sz="1600" dirty="0">
                <a:latin typeface="+mj-lt"/>
              </a:rPr>
              <a:t>causée par des </a:t>
            </a:r>
            <a:r>
              <a:rPr lang="fr-FR" altLang="fr-FR" sz="1600" dirty="0">
                <a:solidFill>
                  <a:srgbClr val="FF0000"/>
                </a:solidFill>
                <a:latin typeface="+mj-lt"/>
              </a:rPr>
              <a:t>lésions de l’oreille interne </a:t>
            </a:r>
            <a:r>
              <a:rPr lang="fr-FR" altLang="fr-FR" sz="1600" dirty="0">
                <a:latin typeface="+mj-lt"/>
              </a:rPr>
              <a:t>(</a:t>
            </a:r>
            <a:r>
              <a:rPr lang="fr-FR" altLang="fr-FR" sz="1600" dirty="0">
                <a:solidFill>
                  <a:srgbClr val="00B050"/>
                </a:solidFill>
                <a:latin typeface="+mj-lt"/>
              </a:rPr>
              <a:t>destruction des cellules ciliées</a:t>
            </a:r>
            <a:r>
              <a:rPr lang="fr-FR" altLang="fr-FR" sz="1600" dirty="0">
                <a:latin typeface="+mj-lt"/>
              </a:rPr>
              <a:t>). </a:t>
            </a:r>
          </a:p>
          <a:p>
            <a:pPr eaLnBrk="1" hangingPunct="1"/>
            <a:endParaRPr lang="fr-FR" altLang="fr-FR" sz="1600" dirty="0">
              <a:latin typeface="+mj-lt"/>
            </a:endParaRPr>
          </a:p>
          <a:p>
            <a:pPr marL="285750" indent="-285750" eaLnBrk="1" hangingPunct="1">
              <a:buFont typeface="Wingdings" panose="05000000000000000000" pitchFamily="2" charset="2"/>
              <a:buChar char="§"/>
            </a:pPr>
            <a:r>
              <a:rPr lang="fr-FR" altLang="fr-FR" sz="1600" b="1" dirty="0" smtClean="0">
                <a:solidFill>
                  <a:srgbClr val="FF0000"/>
                </a:solidFill>
                <a:latin typeface="+mj-lt"/>
              </a:rPr>
              <a:t> </a:t>
            </a:r>
            <a:r>
              <a:rPr lang="fr-FR" altLang="fr-FR" sz="1600" b="1" dirty="0" smtClean="0">
                <a:solidFill>
                  <a:srgbClr val="0033CC"/>
                </a:solidFill>
                <a:latin typeface="+mj-lt"/>
              </a:rPr>
              <a:t>L’acuité </a:t>
            </a:r>
            <a:r>
              <a:rPr lang="fr-FR" altLang="fr-FR" sz="1600" b="1" dirty="0">
                <a:solidFill>
                  <a:srgbClr val="0033CC"/>
                </a:solidFill>
                <a:latin typeface="+mj-lt"/>
              </a:rPr>
              <a:t>auditive diminue progressivement si l’exposition persiste. </a:t>
            </a:r>
          </a:p>
          <a:p>
            <a:pPr eaLnBrk="1" hangingPunct="1"/>
            <a:endParaRPr lang="fr-FR" altLang="fr-FR" sz="1600" dirty="0">
              <a:latin typeface="+mj-lt"/>
            </a:endParaRPr>
          </a:p>
          <a:p>
            <a:pPr marL="285750" indent="-285750" eaLnBrk="1" hangingPunct="1">
              <a:buFont typeface="Wingdings" panose="05000000000000000000" pitchFamily="2" charset="2"/>
              <a:buChar char="§"/>
            </a:pPr>
            <a:r>
              <a:rPr lang="fr-FR" altLang="fr-FR" sz="1600" dirty="0" smtClean="0">
                <a:solidFill>
                  <a:srgbClr val="FF0000"/>
                </a:solidFill>
                <a:latin typeface="+mj-lt"/>
              </a:rPr>
              <a:t> </a:t>
            </a:r>
            <a:r>
              <a:rPr lang="fr-FR" altLang="fr-FR" sz="1600" dirty="0" smtClean="0">
                <a:latin typeface="+mj-lt"/>
              </a:rPr>
              <a:t>Cette </a:t>
            </a:r>
            <a:r>
              <a:rPr lang="fr-FR" altLang="fr-FR" sz="1600" b="1" dirty="0">
                <a:solidFill>
                  <a:srgbClr val="0033CC"/>
                </a:solidFill>
                <a:latin typeface="+mj-lt"/>
              </a:rPr>
              <a:t>perte auditive est irréversible</a:t>
            </a:r>
            <a:r>
              <a:rPr lang="fr-FR" altLang="fr-FR" sz="1600" dirty="0">
                <a:latin typeface="+mj-lt"/>
              </a:rPr>
              <a:t>. Les phénomènes d’aggravation cessent dès la fin de l’exposition au bruit.</a:t>
            </a:r>
          </a:p>
          <a:p>
            <a:pPr eaLnBrk="1" hangingPunct="1"/>
            <a:endParaRPr lang="fr-FR" altLang="fr-FR" sz="1600" dirty="0">
              <a:latin typeface="+mj-lt"/>
            </a:endParaRPr>
          </a:p>
          <a:p>
            <a:pPr marL="285750" indent="-285750" algn="just" eaLnBrk="1" hangingPunct="1">
              <a:buFont typeface="Wingdings" panose="05000000000000000000" pitchFamily="2" charset="2"/>
              <a:buChar char="Ø"/>
            </a:pPr>
            <a:r>
              <a:rPr lang="fr-FR" altLang="fr-FR" sz="1600" b="1" dirty="0" smtClean="0">
                <a:solidFill>
                  <a:srgbClr val="FF0000"/>
                </a:solidFill>
                <a:latin typeface="+mj-lt"/>
              </a:rPr>
              <a:t>Les </a:t>
            </a:r>
            <a:r>
              <a:rPr lang="fr-FR" altLang="fr-FR" sz="1600" b="1" dirty="0">
                <a:solidFill>
                  <a:srgbClr val="FF0000"/>
                </a:solidFill>
                <a:latin typeface="+mj-lt"/>
              </a:rPr>
              <a:t>facteurs </a:t>
            </a:r>
            <a:r>
              <a:rPr lang="fr-FR" altLang="fr-FR" sz="1600" b="1" dirty="0" smtClean="0">
                <a:solidFill>
                  <a:srgbClr val="FF0000"/>
                </a:solidFill>
                <a:latin typeface="+mj-lt"/>
              </a:rPr>
              <a:t>qui affectent </a:t>
            </a:r>
            <a:r>
              <a:rPr lang="fr-FR" altLang="fr-FR" sz="1600" b="1" dirty="0">
                <a:solidFill>
                  <a:srgbClr val="FF0000"/>
                </a:solidFill>
                <a:latin typeface="+mj-lt"/>
              </a:rPr>
              <a:t>le degré et l’étendue de la perte auditive :</a:t>
            </a:r>
          </a:p>
        </p:txBody>
      </p:sp>
      <p:sp>
        <p:nvSpPr>
          <p:cNvPr id="3" name="Rectangle 1"/>
          <p:cNvSpPr>
            <a:spLocks noChangeArrowheads="1"/>
          </p:cNvSpPr>
          <p:nvPr/>
        </p:nvSpPr>
        <p:spPr bwMode="auto">
          <a:xfrm>
            <a:off x="0" y="3356992"/>
            <a:ext cx="91440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dirty="0">
                <a:solidFill>
                  <a:srgbClr val="FF0000"/>
                </a:solidFill>
                <a:latin typeface="+mj-lt"/>
              </a:rPr>
              <a:t>• </a:t>
            </a:r>
            <a:r>
              <a:rPr lang="fr-FR" altLang="fr-FR" sz="1600" b="1" dirty="0" smtClean="0">
                <a:solidFill>
                  <a:srgbClr val="FF0000"/>
                </a:solidFill>
                <a:latin typeface="+mj-lt"/>
              </a:rPr>
              <a:t>La </a:t>
            </a:r>
            <a:r>
              <a:rPr lang="fr-FR" altLang="fr-FR" sz="1600" b="1" dirty="0">
                <a:solidFill>
                  <a:srgbClr val="FF0000"/>
                </a:solidFill>
                <a:latin typeface="+mj-lt"/>
              </a:rPr>
              <a:t>fréquence du bruit :</a:t>
            </a:r>
          </a:p>
          <a:p>
            <a:pPr eaLnBrk="1" hangingPunct="1"/>
            <a:endParaRPr lang="fr-FR" altLang="fr-FR" sz="1600" dirty="0">
              <a:solidFill>
                <a:srgbClr val="FF0000"/>
              </a:solidFill>
              <a:latin typeface="+mj-lt"/>
            </a:endParaRPr>
          </a:p>
          <a:p>
            <a:pPr eaLnBrk="1" hangingPunct="1"/>
            <a:r>
              <a:rPr lang="fr-FR" altLang="fr-FR" sz="1600" dirty="0">
                <a:solidFill>
                  <a:srgbClr val="FF0000"/>
                </a:solidFill>
                <a:latin typeface="+mj-lt"/>
              </a:rPr>
              <a:t> </a:t>
            </a:r>
            <a:r>
              <a:rPr lang="fr-FR" altLang="fr-FR" sz="1600" b="1" dirty="0">
                <a:solidFill>
                  <a:srgbClr val="2B229E"/>
                </a:solidFill>
                <a:latin typeface="+mj-lt"/>
              </a:rPr>
              <a:t>les bruits </a:t>
            </a:r>
            <a:r>
              <a:rPr lang="fr-FR" altLang="fr-FR" sz="1600" b="1" dirty="0" smtClean="0">
                <a:solidFill>
                  <a:srgbClr val="2B229E"/>
                </a:solidFill>
                <a:latin typeface="+mj-lt"/>
              </a:rPr>
              <a:t>aigus </a:t>
            </a:r>
            <a:r>
              <a:rPr lang="fr-FR" altLang="fr-FR" sz="1600" b="1" dirty="0">
                <a:solidFill>
                  <a:srgbClr val="2B229E"/>
                </a:solidFill>
              </a:rPr>
              <a:t>(&gt; 3000 </a:t>
            </a:r>
            <a:r>
              <a:rPr lang="fr-FR" altLang="fr-FR" sz="1600" b="1" dirty="0" smtClean="0">
                <a:solidFill>
                  <a:srgbClr val="2B229E"/>
                </a:solidFill>
              </a:rPr>
              <a:t>Hz) </a:t>
            </a:r>
            <a:r>
              <a:rPr lang="fr-FR" altLang="fr-FR" sz="1600" b="1" dirty="0" smtClean="0">
                <a:solidFill>
                  <a:srgbClr val="2B229E"/>
                </a:solidFill>
                <a:latin typeface="+mj-lt"/>
              </a:rPr>
              <a:t>sont </a:t>
            </a:r>
            <a:r>
              <a:rPr lang="fr-FR" altLang="fr-FR" sz="1600" b="1" dirty="0">
                <a:solidFill>
                  <a:srgbClr val="2B229E"/>
                </a:solidFill>
                <a:latin typeface="+mj-lt"/>
              </a:rPr>
              <a:t>plus dangereux que les bruits graves </a:t>
            </a:r>
            <a:r>
              <a:rPr lang="fr-FR" altLang="fr-FR" sz="1600" b="1" dirty="0" smtClean="0">
                <a:solidFill>
                  <a:srgbClr val="2B229E"/>
                </a:solidFill>
                <a:latin typeface="+mj-lt"/>
              </a:rPr>
              <a:t>(&lt; 500 Hz) </a:t>
            </a:r>
            <a:r>
              <a:rPr lang="fr-FR" altLang="fr-FR" sz="1600" dirty="0" smtClean="0">
                <a:latin typeface="+mj-lt"/>
              </a:rPr>
              <a:t>étant </a:t>
            </a:r>
            <a:r>
              <a:rPr lang="fr-FR" altLang="fr-FR" sz="1600" dirty="0">
                <a:latin typeface="+mj-lt"/>
              </a:rPr>
              <a:t>donné la position des cellules ciliées réceptrices des hautes </a:t>
            </a:r>
            <a:r>
              <a:rPr lang="fr-FR" altLang="fr-FR" sz="1600" dirty="0" smtClean="0">
                <a:latin typeface="+mj-lt"/>
              </a:rPr>
              <a:t>fréquences (</a:t>
            </a:r>
            <a:r>
              <a:rPr lang="fr-FR" altLang="fr-FR" sz="1600" dirty="0">
                <a:latin typeface="+mj-lt"/>
              </a:rPr>
              <a:t>nuisances au niveau de l’oreille interne) </a:t>
            </a:r>
            <a:r>
              <a:rPr lang="fr-FR" altLang="fr-FR" sz="1600" dirty="0" smtClean="0">
                <a:latin typeface="+mj-lt"/>
              </a:rPr>
              <a:t>.</a:t>
            </a:r>
            <a:endParaRPr lang="fr-FR" altLang="fr-FR" sz="1600" dirty="0">
              <a:latin typeface="+mj-lt"/>
            </a:endParaRPr>
          </a:p>
        </p:txBody>
      </p:sp>
      <p:sp>
        <p:nvSpPr>
          <p:cNvPr id="4" name="Rectangle 3"/>
          <p:cNvSpPr>
            <a:spLocks noChangeArrowheads="1"/>
          </p:cNvSpPr>
          <p:nvPr/>
        </p:nvSpPr>
        <p:spPr bwMode="auto">
          <a:xfrm>
            <a:off x="5334" y="4575081"/>
            <a:ext cx="9144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dirty="0">
                <a:solidFill>
                  <a:srgbClr val="FF0000"/>
                </a:solidFill>
                <a:latin typeface="+mn-lt"/>
              </a:rPr>
              <a:t>• </a:t>
            </a:r>
            <a:r>
              <a:rPr lang="fr-FR" altLang="fr-FR" sz="1600" b="1" dirty="0" smtClean="0">
                <a:solidFill>
                  <a:srgbClr val="FF0000"/>
                </a:solidFill>
                <a:latin typeface="+mn-lt"/>
              </a:rPr>
              <a:t>Le </a:t>
            </a:r>
            <a:r>
              <a:rPr lang="fr-FR" altLang="fr-FR" sz="1600" b="1" dirty="0">
                <a:solidFill>
                  <a:srgbClr val="FF0000"/>
                </a:solidFill>
                <a:latin typeface="+mn-lt"/>
              </a:rPr>
              <a:t>type de bruit : </a:t>
            </a:r>
          </a:p>
          <a:p>
            <a:pPr eaLnBrk="1" hangingPunct="1"/>
            <a:endParaRPr lang="fr-FR" altLang="fr-FR" sz="1600" dirty="0">
              <a:solidFill>
                <a:srgbClr val="FF0000"/>
              </a:solidFill>
              <a:latin typeface="+mn-lt"/>
            </a:endParaRPr>
          </a:p>
          <a:p>
            <a:pPr eaLnBrk="1" hangingPunct="1"/>
            <a:r>
              <a:rPr lang="fr-FR" altLang="fr-FR" sz="1600" dirty="0">
                <a:latin typeface="+mn-lt"/>
              </a:rPr>
              <a:t>B</a:t>
            </a:r>
            <a:r>
              <a:rPr lang="fr-FR" altLang="fr-FR" sz="1600" dirty="0" smtClean="0">
                <a:latin typeface="+mn-lt"/>
              </a:rPr>
              <a:t>ruit </a:t>
            </a:r>
            <a:r>
              <a:rPr lang="fr-FR" altLang="fr-FR" sz="1600" dirty="0">
                <a:latin typeface="+mn-lt"/>
              </a:rPr>
              <a:t>d’impact (tout bruit formé par des chocs mécaniques de corps solides ou par des impulsions répétées ou non à une fréquence inférieure ou égale à une par seconde),</a:t>
            </a:r>
          </a:p>
          <a:p>
            <a:pPr eaLnBrk="1" hangingPunct="1"/>
            <a:endParaRPr lang="fr-FR" altLang="fr-FR" sz="1600" dirty="0">
              <a:latin typeface="+mn-lt"/>
            </a:endParaRPr>
          </a:p>
          <a:p>
            <a:pPr eaLnBrk="1" hangingPunct="1"/>
            <a:r>
              <a:rPr lang="fr-FR" altLang="fr-FR" sz="1600" dirty="0" smtClean="0">
                <a:latin typeface="+mn-lt"/>
              </a:rPr>
              <a:t>Bruit </a:t>
            </a:r>
            <a:r>
              <a:rPr lang="fr-FR" altLang="fr-FR" sz="1600" dirty="0">
                <a:latin typeface="+mn-lt"/>
              </a:rPr>
              <a:t>continu (bruit qui se prolonge dans le temps à une fréquence supérieure à une par</a:t>
            </a:r>
          </a:p>
          <a:p>
            <a:pPr eaLnBrk="1" hangingPunct="1"/>
            <a:r>
              <a:rPr lang="fr-FR" altLang="fr-FR" sz="1600" dirty="0">
                <a:latin typeface="+mn-lt"/>
              </a:rPr>
              <a:t>seconde). </a:t>
            </a:r>
          </a:p>
          <a:p>
            <a:pPr eaLnBrk="1" hangingPunct="1"/>
            <a:endParaRPr lang="fr-FR" altLang="fr-FR" sz="1600" dirty="0">
              <a:latin typeface="+mn-lt"/>
            </a:endParaRPr>
          </a:p>
          <a:p>
            <a:pPr eaLnBrk="1" hangingPunct="1"/>
            <a:r>
              <a:rPr lang="fr-FR" altLang="fr-FR" sz="1600" b="1" dirty="0">
                <a:solidFill>
                  <a:srgbClr val="2B229E"/>
                </a:solidFill>
                <a:latin typeface="+mn-lt"/>
              </a:rPr>
              <a:t>Un bruit continu est mieux supporté qu’un bruit discontinu </a:t>
            </a:r>
            <a:r>
              <a:rPr lang="fr-FR" altLang="fr-FR" sz="1600" b="1" dirty="0" smtClean="0">
                <a:solidFill>
                  <a:srgbClr val="2B229E"/>
                </a:solidFill>
                <a:latin typeface="+mn-lt"/>
              </a:rPr>
              <a:t>.</a:t>
            </a:r>
            <a:endParaRPr lang="fr-FR" altLang="fr-FR" sz="1600" b="1" dirty="0">
              <a:solidFill>
                <a:srgbClr val="2B229E"/>
              </a:solidFill>
              <a:latin typeface="+mn-lt"/>
            </a:endParaRPr>
          </a:p>
        </p:txBody>
      </p:sp>
    </p:spTree>
    <p:extLst>
      <p:ext uri="{BB962C8B-B14F-4D97-AF65-F5344CB8AC3E}">
        <p14:creationId xmlns:p14="http://schemas.microsoft.com/office/powerpoint/2010/main" val="42229773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wipe(up)">
                                      <p:cBhvr>
                                        <p:cTn id="12" dur="500"/>
                                        <p:tgtEl>
                                          <p:spTgt spid="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wipe(up)">
                                      <p:cBhvr>
                                        <p:cTn id="17" dur="500"/>
                                        <p:tgtEl>
                                          <p:spTgt spid="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Effect transition="in" filter="wipe(up)">
                                      <p:cBhvr>
                                        <p:cTn id="22" dur="500"/>
                                        <p:tgtEl>
                                          <p:spTgt spid="2">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2">
                                            <p:txEl>
                                              <p:pRg st="6" end="6"/>
                                            </p:txEl>
                                          </p:spTgt>
                                        </p:tgtEl>
                                        <p:attrNameLst>
                                          <p:attrName>style.visibility</p:attrName>
                                        </p:attrNameLst>
                                      </p:cBhvr>
                                      <p:to>
                                        <p:strVal val="visible"/>
                                      </p:to>
                                    </p:set>
                                    <p:animEffect transition="in" filter="wipe(up)">
                                      <p:cBhvr>
                                        <p:cTn id="27" dur="500"/>
                                        <p:tgtEl>
                                          <p:spTgt spid="2">
                                            <p:txEl>
                                              <p:pRg st="6" end="6"/>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
                                            <p:txEl>
                                              <p:pRg st="8" end="8"/>
                                            </p:txEl>
                                          </p:spTgt>
                                        </p:tgtEl>
                                        <p:attrNameLst>
                                          <p:attrName>style.visibility</p:attrName>
                                        </p:attrNameLst>
                                      </p:cBhvr>
                                      <p:to>
                                        <p:strVal val="visible"/>
                                      </p:to>
                                    </p:set>
                                    <p:animEffect transition="in" filter="wipe(up)">
                                      <p:cBhvr>
                                        <p:cTn id="32" dur="500"/>
                                        <p:tgtEl>
                                          <p:spTgt spid="2">
                                            <p:txEl>
                                              <p:pRg st="8" end="8"/>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4">
                                            <p:txEl>
                                              <p:pRg st="0" end="0"/>
                                            </p:txEl>
                                          </p:spTgt>
                                        </p:tgtEl>
                                        <p:attrNameLst>
                                          <p:attrName>style.visibility</p:attrName>
                                        </p:attrNameLst>
                                      </p:cBhvr>
                                      <p:to>
                                        <p:strVal val="visible"/>
                                      </p:to>
                                    </p:set>
                                    <p:animEffect transition="in" filter="wipe(up)">
                                      <p:cBhvr>
                                        <p:cTn id="41" dur="500"/>
                                        <p:tgtEl>
                                          <p:spTgt spid="4">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4">
                                            <p:txEl>
                                              <p:pRg st="2" end="2"/>
                                            </p:txEl>
                                          </p:spTgt>
                                        </p:tgtEl>
                                        <p:attrNameLst>
                                          <p:attrName>style.visibility</p:attrName>
                                        </p:attrNameLst>
                                      </p:cBhvr>
                                      <p:to>
                                        <p:strVal val="visible"/>
                                      </p:to>
                                    </p:set>
                                    <p:animEffect transition="in" filter="wipe(up)">
                                      <p:cBhvr>
                                        <p:cTn id="46" dur="500"/>
                                        <p:tgtEl>
                                          <p:spTgt spid="4">
                                            <p:txEl>
                                              <p:pRg st="2" end="2"/>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4">
                                            <p:txEl>
                                              <p:pRg st="4" end="4"/>
                                            </p:txEl>
                                          </p:spTgt>
                                        </p:tgtEl>
                                        <p:attrNameLst>
                                          <p:attrName>style.visibility</p:attrName>
                                        </p:attrNameLst>
                                      </p:cBhvr>
                                      <p:to>
                                        <p:strVal val="visible"/>
                                      </p:to>
                                    </p:set>
                                    <p:animEffect transition="in" filter="wipe(up)">
                                      <p:cBhvr>
                                        <p:cTn id="51" dur="500"/>
                                        <p:tgtEl>
                                          <p:spTgt spid="4">
                                            <p:txEl>
                                              <p:pRg st="4" end="4"/>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4">
                                            <p:txEl>
                                              <p:pRg st="5" end="5"/>
                                            </p:txEl>
                                          </p:spTgt>
                                        </p:tgtEl>
                                        <p:attrNameLst>
                                          <p:attrName>style.visibility</p:attrName>
                                        </p:attrNameLst>
                                      </p:cBhvr>
                                      <p:to>
                                        <p:strVal val="visible"/>
                                      </p:to>
                                    </p:set>
                                    <p:animEffect transition="in" filter="wipe(up)">
                                      <p:cBhvr>
                                        <p:cTn id="56" dur="500"/>
                                        <p:tgtEl>
                                          <p:spTgt spid="4">
                                            <p:txEl>
                                              <p:pRg st="5" end="5"/>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1" fill="hold" nodeType="clickEffect">
                                  <p:stCondLst>
                                    <p:cond delay="0"/>
                                  </p:stCondLst>
                                  <p:childTnLst>
                                    <p:set>
                                      <p:cBhvr>
                                        <p:cTn id="60" dur="1" fill="hold">
                                          <p:stCondLst>
                                            <p:cond delay="0"/>
                                          </p:stCondLst>
                                        </p:cTn>
                                        <p:tgtEl>
                                          <p:spTgt spid="4">
                                            <p:txEl>
                                              <p:pRg st="7" end="7"/>
                                            </p:txEl>
                                          </p:spTgt>
                                        </p:tgtEl>
                                        <p:attrNameLst>
                                          <p:attrName>style.visibility</p:attrName>
                                        </p:attrNameLst>
                                      </p:cBhvr>
                                      <p:to>
                                        <p:strVal val="visible"/>
                                      </p:to>
                                    </p:set>
                                    <p:animEffect transition="in" filter="wipe(up)">
                                      <p:cBhvr>
                                        <p:cTn id="61" dur="500"/>
                                        <p:tgtEl>
                                          <p:spTgt spid="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35696" y="1815882"/>
            <a:ext cx="4968553" cy="334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1"/>
          <p:cNvSpPr>
            <a:spLocks noChangeArrowheads="1"/>
          </p:cNvSpPr>
          <p:nvPr/>
        </p:nvSpPr>
        <p:spPr bwMode="auto">
          <a:xfrm>
            <a:off x="0" y="0"/>
            <a:ext cx="9144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dirty="0">
                <a:solidFill>
                  <a:srgbClr val="FF0000"/>
                </a:solidFill>
                <a:latin typeface="+mj-lt"/>
              </a:rPr>
              <a:t>• la durée d’exposition : </a:t>
            </a:r>
          </a:p>
          <a:p>
            <a:pPr eaLnBrk="1" hangingPunct="1"/>
            <a:endParaRPr lang="fr-FR" altLang="fr-FR" sz="1600" dirty="0">
              <a:latin typeface="+mj-lt"/>
            </a:endParaRPr>
          </a:p>
          <a:p>
            <a:pPr eaLnBrk="1" hangingPunct="1"/>
            <a:r>
              <a:rPr lang="fr-FR" altLang="fr-FR" sz="1600" b="1" dirty="0">
                <a:latin typeface="+mj-lt"/>
              </a:rPr>
              <a:t>L</a:t>
            </a:r>
            <a:r>
              <a:rPr lang="fr-FR" altLang="fr-FR" sz="1600" b="1" dirty="0" smtClean="0">
                <a:latin typeface="+mj-lt"/>
              </a:rPr>
              <a:t>es </a:t>
            </a:r>
            <a:r>
              <a:rPr lang="fr-FR" altLang="fr-FR" sz="1600" b="1" dirty="0">
                <a:latin typeface="+mj-lt"/>
              </a:rPr>
              <a:t>bruits d’une intensité donnée deviennent nocifs si la durée d’exposition dépasse un certain nombre d’heures par journée</a:t>
            </a:r>
            <a:r>
              <a:rPr lang="fr-FR" altLang="fr-FR" sz="1600" b="1" dirty="0" smtClean="0">
                <a:latin typeface="+mj-lt"/>
              </a:rPr>
              <a:t>.</a:t>
            </a:r>
          </a:p>
          <a:p>
            <a:pPr eaLnBrk="1" hangingPunct="1"/>
            <a:endParaRPr lang="fr-FR" altLang="fr-FR" sz="1600" dirty="0">
              <a:latin typeface="+mj-lt"/>
            </a:endParaRPr>
          </a:p>
          <a:p>
            <a:pPr eaLnBrk="1" hangingPunct="1"/>
            <a:r>
              <a:rPr lang="fr-FR" altLang="fr-FR" sz="1600" dirty="0">
                <a:latin typeface="+mj-lt"/>
              </a:rPr>
              <a:t> Le tableau ci-contre donne les durées d’exposition par rapport à la valeur d’action inférieure de 80 dB (A) stipulée dans la directive européenne 2003/10/CE</a:t>
            </a:r>
            <a:r>
              <a:rPr lang="fr-FR" altLang="fr-FR" sz="1600" dirty="0" smtClean="0">
                <a:latin typeface="+mj-lt"/>
              </a:rPr>
              <a:t>.</a:t>
            </a:r>
            <a:endParaRPr lang="fr-FR" altLang="fr-FR" sz="1600" dirty="0">
              <a:latin typeface="+mj-lt"/>
            </a:endParaRPr>
          </a:p>
        </p:txBody>
      </p:sp>
      <p:sp>
        <p:nvSpPr>
          <p:cNvPr id="4" name="ZoneTexte 2"/>
          <p:cNvSpPr txBox="1">
            <a:spLocks noChangeArrowheads="1"/>
          </p:cNvSpPr>
          <p:nvPr/>
        </p:nvSpPr>
        <p:spPr bwMode="auto">
          <a:xfrm>
            <a:off x="0" y="5288340"/>
            <a:ext cx="91440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eaLnBrk="1" hangingPunct="1"/>
            <a:r>
              <a:rPr lang="fr-FR" altLang="fr-FR" sz="1600" dirty="0">
                <a:latin typeface="+mn-lt"/>
              </a:rPr>
              <a:t>Pour une journée de travail (8 heures), on considère que </a:t>
            </a:r>
            <a:r>
              <a:rPr lang="fr-FR" altLang="fr-FR" sz="1600" b="1" dirty="0">
                <a:solidFill>
                  <a:srgbClr val="FF0000"/>
                </a:solidFill>
                <a:latin typeface="+mn-lt"/>
              </a:rPr>
              <a:t>l‘oreille est en danger à partir de 85dB(A)</a:t>
            </a:r>
            <a:r>
              <a:rPr lang="fr-FR" altLang="fr-FR" sz="1600" b="1" dirty="0">
                <a:latin typeface="+mn-lt"/>
              </a:rPr>
              <a:t>.</a:t>
            </a:r>
          </a:p>
          <a:p>
            <a:pPr algn="just" eaLnBrk="1" hangingPunct="1"/>
            <a:endParaRPr lang="fr-FR" altLang="fr-FR" sz="1600" b="1" dirty="0" smtClean="0">
              <a:latin typeface="+mn-lt"/>
            </a:endParaRPr>
          </a:p>
          <a:p>
            <a:pPr algn="just" eaLnBrk="1" hangingPunct="1"/>
            <a:r>
              <a:rPr lang="fr-FR" altLang="fr-FR" sz="1600" b="1" dirty="0" smtClean="0">
                <a:latin typeface="+mn-lt"/>
              </a:rPr>
              <a:t> </a:t>
            </a:r>
            <a:r>
              <a:rPr lang="fr-FR" altLang="fr-FR" sz="1600" dirty="0">
                <a:solidFill>
                  <a:srgbClr val="00B050"/>
                </a:solidFill>
                <a:latin typeface="+mn-lt"/>
              </a:rPr>
              <a:t>Si le niveau de bruit est supérieur, l'exposition doit être de </a:t>
            </a:r>
            <a:r>
              <a:rPr lang="fr-FR" altLang="fr-FR" sz="1600" b="1" dirty="0">
                <a:solidFill>
                  <a:srgbClr val="00B050"/>
                </a:solidFill>
                <a:latin typeface="+mn-lt"/>
              </a:rPr>
              <a:t>plus courte durée.</a:t>
            </a:r>
          </a:p>
          <a:p>
            <a:pPr algn="just" eaLnBrk="1" hangingPunct="1"/>
            <a:endParaRPr lang="fr-FR" altLang="fr-FR" sz="1600" dirty="0">
              <a:latin typeface="+mn-lt"/>
            </a:endParaRPr>
          </a:p>
          <a:p>
            <a:pPr algn="just" eaLnBrk="1" hangingPunct="1"/>
            <a:r>
              <a:rPr lang="fr-FR" altLang="fr-FR" sz="1600" dirty="0">
                <a:latin typeface="+mn-lt"/>
              </a:rPr>
              <a:t> Si le niveau est extrêmement élevé (</a:t>
            </a:r>
            <a:r>
              <a:rPr lang="fr-FR" altLang="fr-FR" sz="1600" b="1" dirty="0">
                <a:solidFill>
                  <a:srgbClr val="FF0000"/>
                </a:solidFill>
                <a:latin typeface="+mn-lt"/>
              </a:rPr>
              <a:t>supérieur à 130 dB(A)), toute exposition, même de très courte durée, est dangereuse</a:t>
            </a:r>
            <a:r>
              <a:rPr lang="fr-FR" altLang="fr-FR" sz="1600" dirty="0">
                <a:latin typeface="+mn-lt"/>
              </a:rPr>
              <a:t>.</a:t>
            </a:r>
          </a:p>
        </p:txBody>
      </p:sp>
    </p:spTree>
    <p:extLst>
      <p:ext uri="{BB962C8B-B14F-4D97-AF65-F5344CB8AC3E}">
        <p14:creationId xmlns:p14="http://schemas.microsoft.com/office/powerpoint/2010/main" val="326260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animEffect transition="in" filter="wipe(up)">
                                      <p:cBhvr>
                                        <p:cTn id="11" dur="500"/>
                                        <p:tgtEl>
                                          <p:spTgt spid="4">
                                            <p:txEl>
                                              <p:pRg st="2" end="2"/>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4">
                                            <p:txEl>
                                              <p:pRg st="4" end="4"/>
                                            </p:txEl>
                                          </p:spTgt>
                                        </p:tgtEl>
                                        <p:attrNameLst>
                                          <p:attrName>style.visibility</p:attrName>
                                        </p:attrNameLst>
                                      </p:cBhvr>
                                      <p:to>
                                        <p:strVal val="visible"/>
                                      </p:to>
                                    </p:set>
                                    <p:animEffect transition="in" filter="wipe(up)">
                                      <p:cBhvr>
                                        <p:cTn id="16"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2"/>
          <p:cNvSpPr txBox="1">
            <a:spLocks noChangeArrowheads="1"/>
          </p:cNvSpPr>
          <p:nvPr/>
        </p:nvSpPr>
        <p:spPr bwMode="auto">
          <a:xfrm>
            <a:off x="30532" y="188640"/>
            <a:ext cx="914400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u="sng" dirty="0">
                <a:solidFill>
                  <a:srgbClr val="FF0000"/>
                </a:solidFill>
              </a:rPr>
              <a:t>Fatigue auditive</a:t>
            </a:r>
          </a:p>
          <a:p>
            <a:pPr eaLnBrk="1" hangingPunct="1"/>
            <a:endParaRPr lang="fr-FR" altLang="fr-FR" sz="1600" dirty="0" smtClean="0">
              <a:latin typeface="+mn-lt"/>
            </a:endParaRPr>
          </a:p>
          <a:p>
            <a:pPr marL="285750" indent="-285750" eaLnBrk="1" hangingPunct="1">
              <a:buFont typeface="Arial" panose="020B0604020202020204" pitchFamily="34" charset="0"/>
              <a:buChar char="•"/>
            </a:pPr>
            <a:r>
              <a:rPr lang="fr-FR" altLang="fr-FR" sz="1600" dirty="0" smtClean="0">
                <a:latin typeface="+mn-lt"/>
              </a:rPr>
              <a:t>A </a:t>
            </a:r>
            <a:r>
              <a:rPr lang="fr-FR" altLang="fr-FR" sz="1600" dirty="0">
                <a:latin typeface="+mn-lt"/>
              </a:rPr>
              <a:t>la suite d’une exposition à un bruit intense, on peut souffrir temporairement de </a:t>
            </a:r>
            <a:r>
              <a:rPr lang="fr-FR" altLang="fr-FR" sz="1600" dirty="0">
                <a:solidFill>
                  <a:srgbClr val="0033CC"/>
                </a:solidFill>
                <a:latin typeface="+mn-lt"/>
              </a:rPr>
              <a:t>sifflements d’oreilles, de bourdonnements (acouphènes) </a:t>
            </a:r>
            <a:r>
              <a:rPr lang="fr-FR" altLang="fr-FR" sz="1600" dirty="0">
                <a:latin typeface="+mn-lt"/>
              </a:rPr>
              <a:t>ainsi que d'une </a:t>
            </a:r>
            <a:r>
              <a:rPr lang="fr-FR" altLang="fr-FR" sz="1600" dirty="0">
                <a:solidFill>
                  <a:srgbClr val="0033CC"/>
                </a:solidFill>
                <a:latin typeface="+mn-lt"/>
              </a:rPr>
              <a:t>baisse de l'acuité auditive</a:t>
            </a:r>
            <a:r>
              <a:rPr lang="fr-FR" altLang="fr-FR" sz="1600" dirty="0">
                <a:latin typeface="+mn-lt"/>
              </a:rPr>
              <a:t>.</a:t>
            </a:r>
          </a:p>
          <a:p>
            <a:pPr eaLnBrk="1" hangingPunct="1"/>
            <a:endParaRPr lang="fr-FR" altLang="fr-FR" sz="1600" dirty="0">
              <a:latin typeface="+mn-lt"/>
            </a:endParaRPr>
          </a:p>
          <a:p>
            <a:pPr marL="285750" indent="-285750" eaLnBrk="1" hangingPunct="1">
              <a:buFont typeface="Arial" panose="020B0604020202020204" pitchFamily="34" charset="0"/>
              <a:buChar char="•"/>
            </a:pPr>
            <a:r>
              <a:rPr lang="fr-FR" altLang="fr-FR" sz="1600" dirty="0">
                <a:latin typeface="+mn-lt"/>
              </a:rPr>
              <a:t>Les dégradations de l’audition se situent en particulier au niveau du haut médium et de l'aigu, ce qui donne la </a:t>
            </a:r>
            <a:r>
              <a:rPr lang="fr-FR" altLang="fr-FR" sz="1600" b="1" dirty="0">
                <a:solidFill>
                  <a:srgbClr val="FF0000"/>
                </a:solidFill>
                <a:latin typeface="+mn-lt"/>
              </a:rPr>
              <a:t>sensation d’écouter avec "du coton dans les oreilles</a:t>
            </a:r>
            <a:r>
              <a:rPr lang="fr-FR" altLang="fr-FR" sz="1600" dirty="0">
                <a:latin typeface="+mn-lt"/>
              </a:rPr>
              <a:t>". </a:t>
            </a:r>
          </a:p>
          <a:p>
            <a:pPr eaLnBrk="1" hangingPunct="1"/>
            <a:endParaRPr lang="fr-FR" altLang="fr-FR" sz="1600" dirty="0">
              <a:latin typeface="+mn-lt"/>
            </a:endParaRPr>
          </a:p>
          <a:p>
            <a:pPr marL="285750" indent="-285750" eaLnBrk="1" hangingPunct="1">
              <a:buFont typeface="Arial" panose="020B0604020202020204" pitchFamily="34" charset="0"/>
              <a:buChar char="•"/>
            </a:pPr>
            <a:r>
              <a:rPr lang="fr-FR" altLang="fr-FR" sz="1600" dirty="0">
                <a:latin typeface="+mn-lt"/>
              </a:rPr>
              <a:t>Cette </a:t>
            </a:r>
            <a:r>
              <a:rPr lang="fr-FR" altLang="fr-FR" sz="1600" dirty="0">
                <a:solidFill>
                  <a:srgbClr val="00B050"/>
                </a:solidFill>
                <a:latin typeface="+mn-lt"/>
              </a:rPr>
              <a:t>fatigue auditive </a:t>
            </a:r>
            <a:r>
              <a:rPr lang="fr-FR" altLang="fr-FR" sz="1600" dirty="0">
                <a:latin typeface="+mn-lt"/>
              </a:rPr>
              <a:t>demande </a:t>
            </a:r>
            <a:r>
              <a:rPr lang="fr-FR" altLang="fr-FR" sz="1600" dirty="0">
                <a:solidFill>
                  <a:srgbClr val="00B050"/>
                </a:solidFill>
                <a:latin typeface="+mn-lt"/>
              </a:rPr>
              <a:t>quelques semaines </a:t>
            </a:r>
            <a:r>
              <a:rPr lang="fr-FR" altLang="fr-FR" sz="1600" dirty="0">
                <a:solidFill>
                  <a:srgbClr val="FF0000"/>
                </a:solidFill>
                <a:latin typeface="+mn-lt"/>
              </a:rPr>
              <a:t>sans surexposition au bruit </a:t>
            </a:r>
            <a:r>
              <a:rPr lang="fr-FR" altLang="fr-FR" sz="1600" dirty="0">
                <a:latin typeface="+mn-lt"/>
              </a:rPr>
              <a:t>pour </a:t>
            </a:r>
            <a:r>
              <a:rPr lang="fr-FR" altLang="fr-FR" sz="1600" dirty="0">
                <a:solidFill>
                  <a:srgbClr val="0033CC"/>
                </a:solidFill>
                <a:latin typeface="+mn-lt"/>
              </a:rPr>
              <a:t>disparaître</a:t>
            </a:r>
            <a:r>
              <a:rPr lang="fr-FR" altLang="fr-FR" sz="1600" dirty="0">
                <a:latin typeface="+mn-lt"/>
              </a:rPr>
              <a:t>. </a:t>
            </a:r>
            <a:endParaRPr lang="fr-FR" altLang="fr-FR" sz="1600" dirty="0" smtClean="0">
              <a:latin typeface="+mn-lt"/>
            </a:endParaRPr>
          </a:p>
          <a:p>
            <a:pPr eaLnBrk="1" hangingPunct="1"/>
            <a:endParaRPr lang="fr-FR" altLang="fr-FR" sz="1600" dirty="0">
              <a:latin typeface="+mn-lt"/>
            </a:endParaRPr>
          </a:p>
          <a:p>
            <a:pPr marL="285750" indent="-285750" eaLnBrk="1" hangingPunct="1">
              <a:buFont typeface="Arial" panose="020B0604020202020204" pitchFamily="34" charset="0"/>
              <a:buChar char="•"/>
            </a:pPr>
            <a:r>
              <a:rPr lang="fr-FR" altLang="fr-FR" sz="1600" dirty="0" smtClean="0">
                <a:solidFill>
                  <a:srgbClr val="0033CC"/>
                </a:solidFill>
                <a:latin typeface="+mn-lt"/>
              </a:rPr>
              <a:t>Le </a:t>
            </a:r>
            <a:r>
              <a:rPr lang="fr-FR" altLang="fr-FR" sz="1600" dirty="0">
                <a:solidFill>
                  <a:srgbClr val="0033CC"/>
                </a:solidFill>
                <a:latin typeface="+mn-lt"/>
              </a:rPr>
              <a:t>bruit est cause de fatigue même </a:t>
            </a:r>
            <a:r>
              <a:rPr lang="fr-FR" altLang="fr-FR" sz="1600" dirty="0">
                <a:latin typeface="+mn-lt"/>
              </a:rPr>
              <a:t>sous les seuils réglementaires</a:t>
            </a:r>
            <a:r>
              <a:rPr lang="fr-FR" altLang="fr-FR" sz="1600" dirty="0" smtClean="0">
                <a:latin typeface="+mn-lt"/>
              </a:rPr>
              <a:t>.</a:t>
            </a:r>
            <a:endParaRPr lang="fr-FR" altLang="fr-FR" sz="1600" dirty="0">
              <a:latin typeface="+mn-lt"/>
            </a:endParaRPr>
          </a:p>
        </p:txBody>
      </p:sp>
      <p:sp>
        <p:nvSpPr>
          <p:cNvPr id="4" name="ZoneTexte 3"/>
          <p:cNvSpPr txBox="1">
            <a:spLocks noChangeArrowheads="1"/>
          </p:cNvSpPr>
          <p:nvPr/>
        </p:nvSpPr>
        <p:spPr bwMode="auto">
          <a:xfrm>
            <a:off x="142083" y="4330839"/>
            <a:ext cx="9036496"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u="sng" dirty="0" smtClean="0">
                <a:solidFill>
                  <a:srgbClr val="FF0000"/>
                </a:solidFill>
                <a:latin typeface="+mn-lt"/>
              </a:rPr>
              <a:t>Stades de la surdité</a:t>
            </a:r>
          </a:p>
          <a:p>
            <a:pPr eaLnBrk="1" hangingPunct="1"/>
            <a:endParaRPr lang="fr-FR" altLang="fr-FR" sz="1600" b="1" u="sng" dirty="0">
              <a:solidFill>
                <a:srgbClr val="FF0000"/>
              </a:solidFill>
              <a:latin typeface="+mn-lt"/>
            </a:endParaRPr>
          </a:p>
          <a:p>
            <a:pPr eaLnBrk="1" hangingPunct="1"/>
            <a:r>
              <a:rPr lang="fr-FR" altLang="fr-FR" sz="1600" b="1" dirty="0">
                <a:solidFill>
                  <a:srgbClr val="FF0000"/>
                </a:solidFill>
              </a:rPr>
              <a:t>1er</a:t>
            </a:r>
            <a:r>
              <a:rPr lang="fr-FR" altLang="fr-FR" sz="1600" b="1" dirty="0">
                <a:solidFill>
                  <a:srgbClr val="FF0000"/>
                </a:solidFill>
                <a:latin typeface="+mn-lt"/>
              </a:rPr>
              <a:t> </a:t>
            </a:r>
            <a:r>
              <a:rPr lang="fr-FR" altLang="fr-FR" sz="1600" b="1" dirty="0" smtClean="0">
                <a:solidFill>
                  <a:srgbClr val="FF0000"/>
                </a:solidFill>
                <a:latin typeface="+mn-lt"/>
              </a:rPr>
              <a:t>stade</a:t>
            </a:r>
            <a:r>
              <a:rPr lang="fr-FR" altLang="fr-FR" sz="1600" b="1" dirty="0" smtClean="0">
                <a:solidFill>
                  <a:srgbClr val="FF0000"/>
                </a:solidFill>
                <a:effectLst>
                  <a:outerShdw blurRad="38100" dist="38100" dir="2700000" algn="tl">
                    <a:srgbClr val="000000">
                      <a:alpha val="43137"/>
                    </a:srgbClr>
                  </a:outerShdw>
                </a:effectLst>
              </a:rPr>
              <a:t>:   </a:t>
            </a:r>
            <a:r>
              <a:rPr lang="fr-FR" altLang="fr-FR" sz="1600" b="1" u="sng" dirty="0" smtClean="0">
                <a:solidFill>
                  <a:srgbClr val="FF0000"/>
                </a:solidFill>
                <a:effectLst>
                  <a:outerShdw blurRad="38100" dist="38100" dir="2700000" algn="tl">
                    <a:srgbClr val="000000">
                      <a:alpha val="43137"/>
                    </a:srgbClr>
                  </a:outerShdw>
                </a:effectLst>
              </a:rPr>
              <a:t>surdité légère: </a:t>
            </a:r>
          </a:p>
          <a:p>
            <a:pPr eaLnBrk="1" hangingPunct="1"/>
            <a:r>
              <a:rPr lang="fr-FR" altLang="fr-FR" sz="1600" dirty="0" smtClean="0">
                <a:latin typeface="+mn-lt"/>
              </a:rPr>
              <a:t>Le sujet ne se rend pas compte de sa perte auditive car </a:t>
            </a:r>
            <a:r>
              <a:rPr lang="fr-FR" altLang="fr-FR" sz="1600" dirty="0" smtClean="0">
                <a:solidFill>
                  <a:srgbClr val="00B050"/>
                </a:solidFill>
                <a:latin typeface="+mn-lt"/>
              </a:rPr>
              <a:t>les fréquences de la parole sont peu touchées.</a:t>
            </a:r>
          </a:p>
          <a:p>
            <a:pPr eaLnBrk="1" hangingPunct="1"/>
            <a:endParaRPr lang="fr-FR" altLang="fr-FR" sz="1600" u="sng" dirty="0">
              <a:solidFill>
                <a:srgbClr val="00B050"/>
              </a:solidFill>
              <a:latin typeface="+mn-lt"/>
            </a:endParaRPr>
          </a:p>
          <a:p>
            <a:pPr eaLnBrk="1" hangingPunct="1"/>
            <a:r>
              <a:rPr lang="fr-FR" sz="1600" b="1" dirty="0">
                <a:solidFill>
                  <a:srgbClr val="FF0000"/>
                </a:solidFill>
              </a:rPr>
              <a:t>2e stade:  </a:t>
            </a:r>
            <a:r>
              <a:rPr lang="fr-FR" sz="1600" b="1" u="sng" dirty="0">
                <a:solidFill>
                  <a:srgbClr val="FF0000"/>
                </a:solidFill>
                <a:effectLst>
                  <a:outerShdw blurRad="38100" dist="38100" dir="2700000" algn="tl">
                    <a:srgbClr val="000000">
                      <a:alpha val="43137"/>
                    </a:srgbClr>
                  </a:outerShdw>
                </a:effectLst>
              </a:rPr>
              <a:t>surdité </a:t>
            </a:r>
            <a:r>
              <a:rPr lang="fr-FR" sz="1600" b="1" u="sng" dirty="0" smtClean="0">
                <a:solidFill>
                  <a:srgbClr val="FF0000"/>
                </a:solidFill>
                <a:effectLst>
                  <a:outerShdw blurRad="38100" dist="38100" dir="2700000" algn="tl">
                    <a:srgbClr val="000000">
                      <a:alpha val="43137"/>
                    </a:srgbClr>
                  </a:outerShdw>
                </a:effectLst>
              </a:rPr>
              <a:t>moyenne</a:t>
            </a:r>
          </a:p>
          <a:p>
            <a:pPr eaLnBrk="1" hangingPunct="1"/>
            <a:r>
              <a:rPr lang="fr-FR" altLang="fr-FR" sz="1600" dirty="0">
                <a:solidFill>
                  <a:srgbClr val="00B050"/>
                </a:solidFill>
              </a:rPr>
              <a:t>Les fréquences aiguës de la conversation sont touchées</a:t>
            </a:r>
            <a:r>
              <a:rPr lang="fr-FR" altLang="fr-FR" sz="1600" dirty="0"/>
              <a:t>, le sujet devient "</a:t>
            </a:r>
            <a:r>
              <a:rPr lang="fr-FR" altLang="fr-FR" sz="1600" dirty="0">
                <a:solidFill>
                  <a:srgbClr val="0033CC"/>
                </a:solidFill>
              </a:rPr>
              <a:t>dur d'oreille</a:t>
            </a:r>
            <a:r>
              <a:rPr lang="fr-FR" altLang="fr-FR" sz="1600" dirty="0"/>
              <a:t>" et ne comprend plus distinctement ce qui se dit.</a:t>
            </a:r>
          </a:p>
          <a:p>
            <a:pPr eaLnBrk="1" hangingPunct="1"/>
            <a:endParaRPr lang="fr-FR" sz="1600" b="1" u="sng" dirty="0">
              <a:solidFill>
                <a:srgbClr val="FF0000"/>
              </a:solidFill>
              <a:effectLst>
                <a:outerShdw blurRad="38100" dist="38100" dir="2700000" algn="tl">
                  <a:srgbClr val="000000">
                    <a:alpha val="43137"/>
                  </a:srgbClr>
                </a:outerShdw>
              </a:effectLst>
            </a:endParaRPr>
          </a:p>
          <a:p>
            <a:pPr eaLnBrk="1" hangingPunct="1"/>
            <a:r>
              <a:rPr lang="fr-FR" sz="1600" b="1" dirty="0">
                <a:solidFill>
                  <a:srgbClr val="FF0000"/>
                </a:solidFill>
              </a:rPr>
              <a:t>3e stade : </a:t>
            </a:r>
            <a:r>
              <a:rPr lang="fr-FR" sz="1600" dirty="0">
                <a:solidFill>
                  <a:srgbClr val="FF0000"/>
                </a:solidFill>
              </a:rPr>
              <a:t> </a:t>
            </a:r>
            <a:r>
              <a:rPr lang="fr-FR" sz="1600" u="sng" dirty="0">
                <a:solidFill>
                  <a:srgbClr val="FF0000"/>
                </a:solidFill>
                <a:effectLst>
                  <a:outerShdw blurRad="38100" dist="38100" dir="2700000" algn="tl">
                    <a:srgbClr val="000000">
                      <a:alpha val="43137"/>
                    </a:srgbClr>
                  </a:outerShdw>
                </a:effectLst>
              </a:rPr>
              <a:t>surdité profonde et </a:t>
            </a:r>
            <a:r>
              <a:rPr lang="fr-FR" sz="1600" u="sng" dirty="0" smtClean="0">
                <a:solidFill>
                  <a:srgbClr val="FF0000"/>
                </a:solidFill>
                <a:effectLst>
                  <a:outerShdw blurRad="38100" dist="38100" dir="2700000" algn="tl">
                    <a:srgbClr val="000000">
                      <a:alpha val="43137"/>
                    </a:srgbClr>
                  </a:outerShdw>
                </a:effectLst>
              </a:rPr>
              <a:t>irréversible</a:t>
            </a:r>
            <a:endParaRPr lang="fr-FR" altLang="fr-FR" sz="1600" u="sng" dirty="0">
              <a:solidFill>
                <a:srgbClr val="FF0000"/>
              </a:solidFill>
            </a:endParaRPr>
          </a:p>
        </p:txBody>
      </p:sp>
      <p:sp>
        <p:nvSpPr>
          <p:cNvPr id="5" name="ZoneTexte 4"/>
          <p:cNvSpPr txBox="1">
            <a:spLocks noChangeArrowheads="1"/>
          </p:cNvSpPr>
          <p:nvPr/>
        </p:nvSpPr>
        <p:spPr bwMode="auto">
          <a:xfrm>
            <a:off x="133989" y="3121514"/>
            <a:ext cx="864393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i="1" u="sng" dirty="0">
                <a:solidFill>
                  <a:srgbClr val="FF0000"/>
                </a:solidFill>
                <a:latin typeface="+mn-lt"/>
              </a:rPr>
              <a:t>Surdité</a:t>
            </a:r>
            <a:endParaRPr lang="fr-FR" altLang="fr-FR" sz="1600" b="1" dirty="0">
              <a:solidFill>
                <a:srgbClr val="FF0000"/>
              </a:solidFill>
              <a:latin typeface="+mn-lt"/>
            </a:endParaRPr>
          </a:p>
          <a:p>
            <a:pPr eaLnBrk="1" hangingPunct="1"/>
            <a:endParaRPr lang="fr-FR" altLang="fr-FR" sz="1600" dirty="0" smtClean="0">
              <a:latin typeface="+mn-lt"/>
            </a:endParaRPr>
          </a:p>
          <a:p>
            <a:pPr eaLnBrk="1" hangingPunct="1"/>
            <a:r>
              <a:rPr lang="fr-FR" altLang="fr-FR" sz="1600" dirty="0" smtClean="0">
                <a:latin typeface="+mn-lt"/>
              </a:rPr>
              <a:t>L'exposition </a:t>
            </a:r>
            <a:r>
              <a:rPr lang="fr-FR" altLang="fr-FR" sz="1600" dirty="0">
                <a:latin typeface="+mn-lt"/>
              </a:rPr>
              <a:t>prolongée à des niveaux de bruits intenses </a:t>
            </a:r>
            <a:r>
              <a:rPr lang="fr-FR" altLang="fr-FR" sz="1600" dirty="0">
                <a:solidFill>
                  <a:srgbClr val="0033CC"/>
                </a:solidFill>
                <a:latin typeface="+mn-lt"/>
              </a:rPr>
              <a:t>détruit peu à peu les cellules ciliées de l'oreille interne</a:t>
            </a:r>
            <a:r>
              <a:rPr lang="fr-FR" altLang="fr-FR" sz="1600" dirty="0" smtClean="0">
                <a:solidFill>
                  <a:srgbClr val="0033CC"/>
                </a:solidFill>
                <a:latin typeface="+mn-lt"/>
              </a:rPr>
              <a:t>. </a:t>
            </a:r>
            <a:r>
              <a:rPr lang="fr-FR" altLang="fr-FR" sz="1600" dirty="0" smtClean="0">
                <a:latin typeface="+mn-lt"/>
              </a:rPr>
              <a:t> </a:t>
            </a:r>
            <a:r>
              <a:rPr lang="fr-FR" altLang="fr-FR" sz="1600" dirty="0">
                <a:latin typeface="+mn-lt"/>
              </a:rPr>
              <a:t>Elle conduit progressivement à </a:t>
            </a:r>
            <a:r>
              <a:rPr lang="fr-FR" altLang="fr-FR" sz="1600" dirty="0">
                <a:solidFill>
                  <a:srgbClr val="FF0000"/>
                </a:solidFill>
                <a:latin typeface="+mn-lt"/>
              </a:rPr>
              <a:t>une surdité</a:t>
            </a:r>
            <a:r>
              <a:rPr lang="fr-FR" altLang="fr-FR" sz="1600" dirty="0">
                <a:latin typeface="+mn-lt"/>
              </a:rPr>
              <a:t>, dite de perception, qui est </a:t>
            </a:r>
            <a:r>
              <a:rPr lang="fr-FR" altLang="fr-FR" sz="1600" dirty="0">
                <a:solidFill>
                  <a:srgbClr val="FF0000"/>
                </a:solidFill>
                <a:latin typeface="+mn-lt"/>
              </a:rPr>
              <a:t>irréversible.</a:t>
            </a:r>
            <a:r>
              <a:rPr lang="fr-FR" altLang="fr-FR" sz="1600" dirty="0">
                <a:latin typeface="+mn-lt"/>
              </a:rPr>
              <a:t> </a:t>
            </a:r>
          </a:p>
        </p:txBody>
      </p:sp>
    </p:spTree>
    <p:extLst>
      <p:ext uri="{BB962C8B-B14F-4D97-AF65-F5344CB8AC3E}">
        <p14:creationId xmlns:p14="http://schemas.microsoft.com/office/powerpoint/2010/main" val="3259967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nodeType="withGroup">
                            <p:stCondLst>
                              <p:cond delay="0"/>
                            </p:stCondLst>
                            <p:childTnLst>
                              <p:par>
                                <p:cTn id="17" presetID="22" presetClass="entr" presetSubtype="1"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wipe(up)">
                                      <p:cBhvr>
                                        <p:cTn id="19" dur="500"/>
                                        <p:tgtEl>
                                          <p:spTgt spid="3">
                                            <p:txEl>
                                              <p:pRg st="4" end="4"/>
                                            </p:txEl>
                                          </p:spTgt>
                                        </p:tgtEl>
                                      </p:cBhvr>
                                    </p:animEffect>
                                  </p:childTnLst>
                                </p:cTn>
                              </p:par>
                            </p:childTnLst>
                          </p:cTn>
                        </p:par>
                      </p:childTnLst>
                    </p:cTn>
                  </p:par>
                  <p:par>
                    <p:cTn id="20" fill="hold">
                      <p:stCondLst>
                        <p:cond delay="indefinite"/>
                      </p:stCondLst>
                      <p:childTnLst>
                        <p:par>
                          <p:cTn id="21" fill="hold" nodeType="withGroup">
                            <p:stCondLst>
                              <p:cond delay="0"/>
                            </p:stCondLst>
                            <p:childTnLst>
                              <p:par>
                                <p:cTn id="22" presetID="22" presetClass="entr" presetSubtype="1" fill="hold" nodeType="click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wipe(up)">
                                      <p:cBhvr>
                                        <p:cTn id="24" dur="500"/>
                                        <p:tgtEl>
                                          <p:spTgt spid="3">
                                            <p:txEl>
                                              <p:pRg st="6" end="6"/>
                                            </p:txEl>
                                          </p:spTgt>
                                        </p:tgtEl>
                                      </p:cBhvr>
                                    </p:animEffect>
                                  </p:childTnLst>
                                </p:cTn>
                              </p:par>
                            </p:childTnLst>
                          </p:cTn>
                        </p:par>
                      </p:childTnLst>
                    </p:cTn>
                  </p:par>
                  <p:par>
                    <p:cTn id="25" fill="hold">
                      <p:stCondLst>
                        <p:cond delay="indefinite"/>
                      </p:stCondLst>
                      <p:childTnLst>
                        <p:par>
                          <p:cTn id="26" fill="hold" nodeType="withGroup">
                            <p:stCondLst>
                              <p:cond delay="0"/>
                            </p:stCondLst>
                            <p:childTnLst>
                              <p:par>
                                <p:cTn id="27" presetID="22" presetClass="entr" presetSubtype="1" fill="hold"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animEffect transition="in" filter="wipe(up)">
                                      <p:cBhvr>
                                        <p:cTn id="29" dur="500"/>
                                        <p:tgtEl>
                                          <p:spTgt spid="3">
                                            <p:txEl>
                                              <p:pRg st="8" end="8"/>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ppt_x"/>
                                          </p:val>
                                        </p:tav>
                                        <p:tav tm="100000">
                                          <p:val>
                                            <p:strVal val="#ppt_x"/>
                                          </p:val>
                                        </p:tav>
                                      </p:tavLst>
                                    </p:anim>
                                    <p:anim calcmode="lin" valueType="num">
                                      <p:cBhvr additive="base">
                                        <p:cTn id="3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allAtOnce"/>
      <p:bldP spid="4" grpId="0"/>
      <p:bldP spid="5"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107504" y="0"/>
            <a:ext cx="9036496" cy="1754326"/>
          </a:xfrm>
          <a:prstGeom prst="rect">
            <a:avLst/>
          </a:prstGeom>
          <a:noFill/>
        </p:spPr>
        <p:txBody>
          <a:bodyPr wrap="square">
            <a:spAutoFit/>
          </a:bodyPr>
          <a:lstStyle/>
          <a:p>
            <a:pPr fontAlgn="auto">
              <a:spcBef>
                <a:spcPts val="0"/>
              </a:spcBef>
              <a:spcAft>
                <a:spcPts val="0"/>
              </a:spcAft>
              <a:defRPr/>
            </a:pPr>
            <a:r>
              <a:rPr lang="fr-FR" b="1" u="sng" dirty="0">
                <a:solidFill>
                  <a:srgbClr val="FF0000"/>
                </a:solidFill>
                <a:effectLst>
                  <a:outerShdw blurRad="38100" dist="38100" dir="2700000" algn="tl">
                    <a:srgbClr val="000000">
                      <a:alpha val="43137"/>
                    </a:srgbClr>
                  </a:outerShdw>
                </a:effectLst>
              </a:rPr>
              <a:t>Effets non </a:t>
            </a:r>
            <a:r>
              <a:rPr lang="fr-FR" b="1" u="sng" dirty="0" smtClean="0">
                <a:solidFill>
                  <a:srgbClr val="FF0000"/>
                </a:solidFill>
                <a:effectLst>
                  <a:outerShdw blurRad="38100" dist="38100" dir="2700000" algn="tl">
                    <a:srgbClr val="000000">
                      <a:alpha val="43137"/>
                    </a:srgbClr>
                  </a:outerShdw>
                </a:effectLst>
              </a:rPr>
              <a:t>traumatiques</a:t>
            </a:r>
          </a:p>
          <a:p>
            <a:r>
              <a:rPr lang="fr-FR" altLang="fr-FR" dirty="0"/>
              <a:t>Le bruit peut aussi entraîner des effets </a:t>
            </a:r>
            <a:r>
              <a:rPr lang="fr-FR" altLang="fr-FR" b="1" dirty="0">
                <a:solidFill>
                  <a:srgbClr val="00B050"/>
                </a:solidFill>
              </a:rPr>
              <a:t>"non traumatiques"</a:t>
            </a:r>
            <a:r>
              <a:rPr lang="fr-FR" altLang="fr-FR" dirty="0">
                <a:solidFill>
                  <a:srgbClr val="00B050"/>
                </a:solidFill>
              </a:rPr>
              <a:t> </a:t>
            </a:r>
            <a:r>
              <a:rPr lang="fr-FR" altLang="fr-FR" dirty="0"/>
              <a:t>ou </a:t>
            </a:r>
            <a:r>
              <a:rPr lang="fr-FR" altLang="fr-FR" b="1" dirty="0">
                <a:solidFill>
                  <a:srgbClr val="00B050"/>
                </a:solidFill>
              </a:rPr>
              <a:t>"extra-auditifs"</a:t>
            </a:r>
            <a:r>
              <a:rPr lang="fr-FR" altLang="fr-FR" dirty="0"/>
              <a:t>, c'est-à-dire </a:t>
            </a:r>
            <a:r>
              <a:rPr lang="fr-FR" altLang="fr-FR" dirty="0">
                <a:solidFill>
                  <a:srgbClr val="0033CC"/>
                </a:solidFill>
              </a:rPr>
              <a:t>néfastes pour d'autres fonctions que l'audition</a:t>
            </a:r>
            <a:r>
              <a:rPr lang="fr-FR" altLang="fr-FR" dirty="0"/>
              <a:t>. </a:t>
            </a:r>
          </a:p>
          <a:p>
            <a:endParaRPr lang="fr-FR" altLang="fr-FR" dirty="0"/>
          </a:p>
          <a:p>
            <a:r>
              <a:rPr lang="fr-FR" altLang="fr-FR" dirty="0"/>
              <a:t>Les effets non traumatiques du bruit se manifestent aux niveaux </a:t>
            </a:r>
            <a:r>
              <a:rPr lang="fr-FR" altLang="fr-FR" b="1" dirty="0">
                <a:solidFill>
                  <a:srgbClr val="FF0000"/>
                </a:solidFill>
              </a:rPr>
              <a:t>physiologique et comportemental</a:t>
            </a:r>
            <a:r>
              <a:rPr lang="fr-FR" altLang="fr-FR" b="1" dirty="0" smtClean="0">
                <a:solidFill>
                  <a:srgbClr val="FF0000"/>
                </a:solidFill>
              </a:rPr>
              <a:t>.</a:t>
            </a:r>
            <a:endParaRPr lang="fr-FR" b="1" dirty="0">
              <a:solidFill>
                <a:srgbClr val="FF0000"/>
              </a:solidFill>
            </a:endParaRPr>
          </a:p>
        </p:txBody>
      </p:sp>
      <p:sp>
        <p:nvSpPr>
          <p:cNvPr id="4" name="ZoneTexte 3"/>
          <p:cNvSpPr txBox="1"/>
          <p:nvPr/>
        </p:nvSpPr>
        <p:spPr>
          <a:xfrm>
            <a:off x="107504" y="2018738"/>
            <a:ext cx="9036496" cy="2585323"/>
          </a:xfrm>
          <a:prstGeom prst="rect">
            <a:avLst/>
          </a:prstGeom>
          <a:noFill/>
        </p:spPr>
        <p:txBody>
          <a:bodyPr wrap="square">
            <a:spAutoFit/>
          </a:bodyPr>
          <a:lstStyle/>
          <a:p>
            <a:pPr fontAlgn="auto">
              <a:spcBef>
                <a:spcPts val="0"/>
              </a:spcBef>
              <a:spcAft>
                <a:spcPts val="0"/>
              </a:spcAft>
              <a:defRPr/>
            </a:pPr>
            <a:r>
              <a:rPr lang="fr-FR" u="sng" dirty="0">
                <a:solidFill>
                  <a:srgbClr val="FF0000"/>
                </a:solidFill>
                <a:effectLst>
                  <a:outerShdw blurRad="38100" dist="38100" dir="2700000" algn="tl">
                    <a:srgbClr val="000000">
                      <a:alpha val="43137"/>
                    </a:srgbClr>
                  </a:outerShdw>
                </a:effectLst>
              </a:rPr>
              <a:t>L'exposition au bruit pendant le travail a des conséquences négatives sur la qualité du sommeil</a:t>
            </a:r>
            <a:r>
              <a:rPr lang="fr-FR" u="sng" dirty="0" smtClean="0">
                <a:solidFill>
                  <a:srgbClr val="FF0000"/>
                </a:solidFill>
                <a:effectLst>
                  <a:outerShdw blurRad="38100" dist="38100" dir="2700000" algn="tl">
                    <a:srgbClr val="000000">
                      <a:alpha val="43137"/>
                    </a:srgbClr>
                  </a:outerShdw>
                </a:effectLst>
              </a:rPr>
              <a:t>:</a:t>
            </a:r>
          </a:p>
          <a:p>
            <a:r>
              <a:rPr lang="fr-FR" altLang="fr-FR" dirty="0"/>
              <a:t>Par exemple, une exposition diurne de </a:t>
            </a:r>
            <a:r>
              <a:rPr lang="fr-FR" altLang="fr-FR" dirty="0">
                <a:solidFill>
                  <a:srgbClr val="0033CC"/>
                </a:solidFill>
              </a:rPr>
              <a:t>12 heures à 85 dB(A) </a:t>
            </a:r>
            <a:r>
              <a:rPr lang="fr-FR" altLang="fr-FR" dirty="0"/>
              <a:t>provoque une </a:t>
            </a:r>
            <a:r>
              <a:rPr lang="fr-FR" altLang="fr-FR" dirty="0">
                <a:solidFill>
                  <a:srgbClr val="FF0000"/>
                </a:solidFill>
              </a:rPr>
              <a:t>réduction du nombre et de la durée des cycles de sommeil </a:t>
            </a:r>
            <a:r>
              <a:rPr lang="fr-FR" altLang="fr-FR" dirty="0"/>
              <a:t>; si bien que le bruit interfère avec </a:t>
            </a:r>
            <a:r>
              <a:rPr lang="fr-FR" altLang="fr-FR" dirty="0">
                <a:solidFill>
                  <a:srgbClr val="00B050"/>
                </a:solidFill>
              </a:rPr>
              <a:t>la fonction "récupératrice" </a:t>
            </a:r>
            <a:r>
              <a:rPr lang="fr-FR" altLang="fr-FR" dirty="0"/>
              <a:t>du sommeil et peut entraîner une </a:t>
            </a:r>
            <a:r>
              <a:rPr lang="fr-FR" altLang="fr-FR" dirty="0">
                <a:solidFill>
                  <a:srgbClr val="0033CC"/>
                </a:solidFill>
              </a:rPr>
              <a:t>fatigue chronique</a:t>
            </a:r>
            <a:r>
              <a:rPr lang="fr-FR" altLang="fr-FR" dirty="0"/>
              <a:t>.</a:t>
            </a:r>
          </a:p>
          <a:p>
            <a:endParaRPr lang="fr-FR" altLang="fr-FR" dirty="0"/>
          </a:p>
          <a:p>
            <a:r>
              <a:rPr lang="fr-FR" altLang="fr-FR" dirty="0"/>
              <a:t> C'est d'autant plus vrai chez les personnes travaillant de nuit et devant dormir pendant la journée.</a:t>
            </a:r>
          </a:p>
          <a:p>
            <a:pPr fontAlgn="auto">
              <a:spcBef>
                <a:spcPts val="0"/>
              </a:spcBef>
              <a:spcAft>
                <a:spcPts val="0"/>
              </a:spcAft>
              <a:defRPr/>
            </a:pPr>
            <a:endParaRPr lang="fr-FR" u="sng" dirty="0">
              <a:solidFill>
                <a:srgbClr val="FF0000"/>
              </a:solidFill>
              <a:effectLst>
                <a:outerShdw blurRad="38100" dist="38100" dir="2700000" algn="tl">
                  <a:srgbClr val="000000">
                    <a:alpha val="43137"/>
                  </a:srgbClr>
                </a:outerShdw>
              </a:effectLst>
            </a:endParaRPr>
          </a:p>
        </p:txBody>
      </p:sp>
      <p:sp>
        <p:nvSpPr>
          <p:cNvPr id="5" name="ZoneTexte 4"/>
          <p:cNvSpPr txBox="1"/>
          <p:nvPr/>
        </p:nvSpPr>
        <p:spPr>
          <a:xfrm>
            <a:off x="110999" y="4826675"/>
            <a:ext cx="8501062" cy="2031325"/>
          </a:xfrm>
          <a:prstGeom prst="rect">
            <a:avLst/>
          </a:prstGeom>
          <a:noFill/>
        </p:spPr>
        <p:txBody>
          <a:bodyPr>
            <a:spAutoFit/>
          </a:bodyPr>
          <a:lstStyle/>
          <a:p>
            <a:pPr fontAlgn="auto">
              <a:spcBef>
                <a:spcPts val="0"/>
              </a:spcBef>
              <a:spcAft>
                <a:spcPts val="0"/>
              </a:spcAft>
              <a:defRPr/>
            </a:pPr>
            <a:r>
              <a:rPr lang="fr-FR" b="1" u="sng" dirty="0" smtClean="0">
                <a:solidFill>
                  <a:srgbClr val="FF0000"/>
                </a:solidFill>
                <a:effectLst>
                  <a:outerShdw blurRad="38100" dist="38100" dir="2700000" algn="tl">
                    <a:srgbClr val="000000">
                      <a:alpha val="43137"/>
                    </a:srgbClr>
                  </a:outerShdw>
                </a:effectLst>
              </a:rPr>
              <a:t>Le </a:t>
            </a:r>
            <a:r>
              <a:rPr lang="fr-FR" b="1" u="sng" dirty="0">
                <a:solidFill>
                  <a:srgbClr val="FF0000"/>
                </a:solidFill>
                <a:effectLst>
                  <a:outerShdw blurRad="38100" dist="38100" dir="2700000" algn="tl">
                    <a:srgbClr val="000000">
                      <a:alpha val="43137"/>
                    </a:srgbClr>
                  </a:outerShdw>
                </a:effectLst>
              </a:rPr>
              <a:t>bruit détériore la performance des travailleurs dans les tâches cognitives:  </a:t>
            </a:r>
          </a:p>
          <a:p>
            <a:pPr fontAlgn="auto">
              <a:spcBef>
                <a:spcPts val="0"/>
              </a:spcBef>
              <a:spcAft>
                <a:spcPts val="0"/>
              </a:spcAft>
              <a:defRPr/>
            </a:pPr>
            <a:endParaRPr lang="fr-FR" b="1" u="sng" dirty="0">
              <a:solidFill>
                <a:srgbClr val="FF0000"/>
              </a:solidFill>
              <a:effectLst>
                <a:outerShdw blurRad="38100" dist="38100" dir="2700000" algn="tl">
                  <a:srgbClr val="000000">
                    <a:alpha val="43137"/>
                  </a:srgbClr>
                </a:outerShdw>
              </a:effectLst>
            </a:endParaRPr>
          </a:p>
          <a:p>
            <a:pPr fontAlgn="auto">
              <a:spcBef>
                <a:spcPts val="0"/>
              </a:spcBef>
              <a:spcAft>
                <a:spcPts val="0"/>
              </a:spcAft>
              <a:defRPr/>
            </a:pPr>
            <a:r>
              <a:rPr lang="fr-FR" dirty="0"/>
              <a:t>surtout lorsqu'elles sollicitent </a:t>
            </a:r>
            <a:r>
              <a:rPr lang="fr-FR" b="1" dirty="0">
                <a:solidFill>
                  <a:srgbClr val="00B050"/>
                </a:solidFill>
              </a:rPr>
              <a:t>la mémoire à court terme. </a:t>
            </a:r>
          </a:p>
          <a:p>
            <a:pPr fontAlgn="auto">
              <a:spcBef>
                <a:spcPts val="0"/>
              </a:spcBef>
              <a:spcAft>
                <a:spcPts val="0"/>
              </a:spcAft>
              <a:defRPr/>
            </a:pPr>
            <a:endParaRPr lang="fr-FR" b="1" dirty="0"/>
          </a:p>
          <a:p>
            <a:pPr fontAlgn="auto">
              <a:spcBef>
                <a:spcPts val="0"/>
              </a:spcBef>
              <a:spcAft>
                <a:spcPts val="0"/>
              </a:spcAft>
              <a:defRPr/>
            </a:pPr>
            <a:r>
              <a:rPr lang="fr-FR" dirty="0"/>
              <a:t>On recommande </a:t>
            </a:r>
            <a:r>
              <a:rPr lang="fr-FR" b="1" dirty="0">
                <a:solidFill>
                  <a:srgbClr val="0033CC"/>
                </a:solidFill>
              </a:rPr>
              <a:t>55 dB(A) maximum</a:t>
            </a:r>
            <a:r>
              <a:rPr lang="fr-FR" dirty="0">
                <a:solidFill>
                  <a:srgbClr val="0033CC"/>
                </a:solidFill>
              </a:rPr>
              <a:t> </a:t>
            </a:r>
            <a:r>
              <a:rPr lang="fr-FR" dirty="0"/>
              <a:t>pour un travail nécessitant une attention soutenue.</a:t>
            </a:r>
            <a:br>
              <a:rPr lang="fr-FR" dirty="0"/>
            </a:br>
            <a:endParaRPr lang="fr-FR" dirty="0"/>
          </a:p>
          <a:p>
            <a:pPr fontAlgn="auto">
              <a:spcBef>
                <a:spcPts val="0"/>
              </a:spcBef>
              <a:spcAft>
                <a:spcPts val="0"/>
              </a:spcAft>
              <a:defRPr/>
            </a:pPr>
            <a:endParaRPr lang="fr-FR" u="sng"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3123432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childTnLst>
                                </p:cTn>
                              </p:par>
                            </p:childTnLst>
                          </p:cTn>
                        </p:par>
                        <p:par>
                          <p:cTn id="15" fill="hold">
                            <p:stCondLst>
                              <p:cond delay="0"/>
                            </p:stCondLst>
                            <p:childTnLst>
                              <p:par>
                                <p:cTn id="16" presetID="22" presetClass="entr" presetSubtype="1" fill="hold" nodeType="after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wipe(up)">
                                      <p:cBhvr>
                                        <p:cTn id="18" dur="500"/>
                                        <p:tgtEl>
                                          <p:spTgt spid="5">
                                            <p:txEl>
                                              <p:pRg st="2" end="2"/>
                                            </p:txEl>
                                          </p:spTgt>
                                        </p:tgtEl>
                                      </p:cBhvr>
                                    </p:animEffect>
                                  </p:childTnLst>
                                </p:cTn>
                              </p:par>
                            </p:childTnLst>
                          </p:cTn>
                        </p:par>
                        <p:par>
                          <p:cTn id="19" fill="hold">
                            <p:stCondLst>
                              <p:cond delay="500"/>
                            </p:stCondLst>
                            <p:childTnLst>
                              <p:par>
                                <p:cTn id="20" presetID="22" presetClass="entr" presetSubtype="1" fill="hold" nodeType="after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wipe(up)">
                                      <p:cBhvr>
                                        <p:cTn id="22"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323528" y="-11842"/>
            <a:ext cx="8501062" cy="523875"/>
          </a:xfrm>
          <a:prstGeom prst="rect">
            <a:avLst/>
          </a:prstGeom>
          <a:noFill/>
        </p:spPr>
        <p:txBody>
          <a:bodyPr>
            <a:spAutoFit/>
          </a:bodyPr>
          <a:lstStyle/>
          <a:p>
            <a:pPr fontAlgn="auto">
              <a:spcBef>
                <a:spcPts val="0"/>
              </a:spcBef>
              <a:spcAft>
                <a:spcPts val="0"/>
              </a:spcAft>
              <a:defRPr/>
            </a:pPr>
            <a:r>
              <a:rPr lang="fr-FR" sz="2800" b="1" u="sng" dirty="0">
                <a:solidFill>
                  <a:srgbClr val="FF0000"/>
                </a:solidFill>
                <a:effectLst>
                  <a:outerShdw blurRad="38100" dist="38100" dir="2700000" algn="tl">
                    <a:srgbClr val="000000">
                      <a:alpha val="43137"/>
                    </a:srgbClr>
                  </a:outerShdw>
                </a:effectLst>
                <a:latin typeface="+mn-lt"/>
                <a:cs typeface="+mn-cs"/>
              </a:rPr>
              <a:t>Propagation du bruit dans un lieu de travail</a:t>
            </a:r>
            <a:endParaRPr lang="fr-FR" sz="2800" u="sng" dirty="0">
              <a:solidFill>
                <a:srgbClr val="FF0000"/>
              </a:solidFill>
              <a:effectLst>
                <a:outerShdw blurRad="38100" dist="38100" dir="2700000" algn="tl">
                  <a:srgbClr val="000000">
                    <a:alpha val="43137"/>
                  </a:srgbClr>
                </a:outerShdw>
              </a:effectLst>
              <a:latin typeface="+mn-lt"/>
              <a:cs typeface="+mn-cs"/>
            </a:endParaRPr>
          </a:p>
        </p:txBody>
      </p:sp>
      <p:sp>
        <p:nvSpPr>
          <p:cNvPr id="3" name="ZoneTexte 2"/>
          <p:cNvSpPr txBox="1">
            <a:spLocks noChangeArrowheads="1"/>
          </p:cNvSpPr>
          <p:nvPr/>
        </p:nvSpPr>
        <p:spPr bwMode="auto">
          <a:xfrm>
            <a:off x="179512" y="480514"/>
            <a:ext cx="8501062"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dirty="0">
                <a:latin typeface="+mn-lt"/>
              </a:rPr>
              <a:t> En l'absence de tout obstacle, </a:t>
            </a:r>
            <a:r>
              <a:rPr lang="fr-FR" altLang="fr-FR" sz="1600" b="1" dirty="0">
                <a:solidFill>
                  <a:srgbClr val="00B050"/>
                </a:solidFill>
                <a:latin typeface="+mn-lt"/>
              </a:rPr>
              <a:t>le niveau sonore décroît avec l'éloignement. </a:t>
            </a:r>
          </a:p>
          <a:p>
            <a:pPr eaLnBrk="1" hangingPunct="1"/>
            <a:endParaRPr lang="fr-FR" altLang="fr-FR" sz="1600" dirty="0">
              <a:latin typeface="+mn-lt"/>
            </a:endParaRPr>
          </a:p>
          <a:p>
            <a:pPr eaLnBrk="1" hangingPunct="1"/>
            <a:r>
              <a:rPr lang="fr-FR" altLang="fr-FR" sz="1600" b="1" dirty="0">
                <a:latin typeface="+mn-lt"/>
              </a:rPr>
              <a:t>Il </a:t>
            </a:r>
            <a:r>
              <a:rPr lang="fr-FR" altLang="fr-FR" sz="1600" b="1" dirty="0">
                <a:solidFill>
                  <a:srgbClr val="0033CC"/>
                </a:solidFill>
                <a:latin typeface="+mn-lt"/>
              </a:rPr>
              <a:t>baisse de 6 dB(A) chaque fois que l'on double la distance à la source. </a:t>
            </a:r>
          </a:p>
          <a:p>
            <a:pPr eaLnBrk="1" hangingPunct="1"/>
            <a:r>
              <a:rPr lang="fr-FR" altLang="fr-FR" sz="1600" dirty="0">
                <a:latin typeface="+mn-lt"/>
              </a:rPr>
              <a:t/>
            </a:r>
            <a:br>
              <a:rPr lang="fr-FR" altLang="fr-FR" sz="1600" dirty="0">
                <a:latin typeface="+mn-lt"/>
              </a:rPr>
            </a:br>
            <a:r>
              <a:rPr lang="fr-FR" altLang="fr-FR" sz="1600" dirty="0">
                <a:latin typeface="+mn-lt"/>
              </a:rPr>
              <a:t>A l'intérieur des locaux, en plus du bruit direct, l'opérateur perçoit le </a:t>
            </a:r>
            <a:r>
              <a:rPr lang="fr-FR" altLang="fr-FR" sz="1600" dirty="0">
                <a:solidFill>
                  <a:srgbClr val="0033CC"/>
                </a:solidFill>
                <a:latin typeface="+mn-lt"/>
              </a:rPr>
              <a:t>bruit réfléchi par les parois du local </a:t>
            </a:r>
            <a:r>
              <a:rPr lang="fr-FR" altLang="fr-FR" sz="1600" dirty="0">
                <a:latin typeface="+mn-lt"/>
              </a:rPr>
              <a:t>(voire par les parois d'autres obstacles). </a:t>
            </a:r>
          </a:p>
          <a:p>
            <a:pPr eaLnBrk="1" hangingPunct="1"/>
            <a:endParaRPr lang="fr-FR" altLang="fr-FR" sz="1600" dirty="0">
              <a:latin typeface="+mn-lt"/>
            </a:endParaRPr>
          </a:p>
          <a:p>
            <a:pPr eaLnBrk="1" hangingPunct="1"/>
            <a:r>
              <a:rPr lang="fr-FR" altLang="fr-FR" sz="1600" dirty="0">
                <a:latin typeface="+mn-lt"/>
              </a:rPr>
              <a:t>S'il n'est pas spécifiquement traité</a:t>
            </a:r>
            <a:r>
              <a:rPr lang="fr-FR" altLang="fr-FR" sz="1600" b="1" dirty="0">
                <a:latin typeface="+mn-lt"/>
              </a:rPr>
              <a:t>, le local est un facteur d'augmentation du bruit</a:t>
            </a:r>
            <a:r>
              <a:rPr lang="fr-FR" altLang="fr-FR" sz="1600" dirty="0">
                <a:latin typeface="+mn-lt"/>
              </a:rPr>
              <a:t>.</a:t>
            </a:r>
          </a:p>
        </p:txBody>
      </p:sp>
      <p:pic>
        <p:nvPicPr>
          <p:cNvPr id="4" name="Picture 2" descr="C:\Documents and Settings\idjraoui\Mes documents\Mes images\propagatio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868" y="3717032"/>
            <a:ext cx="8530381" cy="292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24112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wipe(up)">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wipe(up)">
                                      <p:cBhvr>
                                        <p:cTn id="24" dur="500"/>
                                        <p:tgtEl>
                                          <p:spTgt spid="3">
                                            <p:txEl>
                                              <p:pRg st="3" end="3"/>
                                            </p:txEl>
                                          </p:spTgt>
                                        </p:tgtEl>
                                      </p:cBhvr>
                                    </p:animEffect>
                                  </p:childTnLst>
                                </p:cTn>
                              </p:par>
                              <p:par>
                                <p:cTn id="25" presetID="1" presetClass="entr" presetSubtype="0" fill="hold" nodeType="withEffect">
                                  <p:stCondLst>
                                    <p:cond delay="0"/>
                                  </p:stCondLst>
                                  <p:childTnLst>
                                    <p:set>
                                      <p:cBhvr>
                                        <p:cTn id="26" dur="1" fill="hold">
                                          <p:stCondLst>
                                            <p:cond delay="0"/>
                                          </p:stCondLst>
                                        </p:cTn>
                                        <p:tgtEl>
                                          <p:spTgt spid="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Effect transition="in" filter="wipe(up)">
                                      <p:cBhvr>
                                        <p:cTn id="31"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allAtOnce"/>
    </p:bld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868" name="Text Box 4"/>
          <p:cNvSpPr txBox="1">
            <a:spLocks noChangeArrowheads="1"/>
          </p:cNvSpPr>
          <p:nvPr/>
        </p:nvSpPr>
        <p:spPr bwMode="auto">
          <a:xfrm>
            <a:off x="4067175" y="5013325"/>
            <a:ext cx="4537075" cy="631825"/>
          </a:xfrm>
          <a:prstGeom prst="rect">
            <a:avLst/>
          </a:prstGeom>
          <a:noFill/>
          <a:ln w="12700">
            <a:noFill/>
            <a:miter lim="800000"/>
            <a:headEnd/>
            <a:tailEnd/>
          </a:ln>
        </p:spPr>
        <p:txBody>
          <a:bodyPr/>
          <a:lstStyle/>
          <a:p>
            <a:r>
              <a:rPr lang="fr-FR" sz="1600">
                <a:latin typeface="Comic Sans MS" pitchFamily="66" charset="0"/>
              </a:rPr>
              <a:t>Contact par l’intermédiaire de la carcasse d’un moteur, accidentellement sous tension. </a:t>
            </a:r>
          </a:p>
        </p:txBody>
      </p:sp>
      <p:sp>
        <p:nvSpPr>
          <p:cNvPr id="36870" name="Text Box 6"/>
          <p:cNvSpPr txBox="1">
            <a:spLocks noChangeArrowheads="1"/>
          </p:cNvSpPr>
          <p:nvPr/>
        </p:nvSpPr>
        <p:spPr bwMode="auto">
          <a:xfrm>
            <a:off x="144463" y="2997200"/>
            <a:ext cx="8675687" cy="431800"/>
          </a:xfrm>
          <a:prstGeom prst="rect">
            <a:avLst/>
          </a:prstGeom>
          <a:noFill/>
          <a:ln w="12700">
            <a:noFill/>
            <a:miter lim="800000"/>
            <a:headEnd/>
            <a:tailEnd/>
          </a:ln>
        </p:spPr>
        <p:txBody>
          <a:bodyPr/>
          <a:lstStyle/>
          <a:p>
            <a:r>
              <a:rPr lang="fr-FR" sz="1500">
                <a:latin typeface="Comic Sans MS" pitchFamily="66" charset="0"/>
              </a:rPr>
              <a:t>Contact avec un conducteur </a:t>
            </a:r>
            <a:r>
              <a:rPr lang="fr-FR" sz="1500" i="1">
                <a:latin typeface="Comic Sans MS" pitchFamily="66" charset="0"/>
              </a:rPr>
              <a:t>(phase) </a:t>
            </a:r>
            <a:r>
              <a:rPr lang="fr-FR" sz="1500">
                <a:latin typeface="Comic Sans MS" pitchFamily="66" charset="0"/>
              </a:rPr>
              <a:t>directement ou</a:t>
            </a:r>
            <a:r>
              <a:rPr lang="fr-FR" sz="1500" i="1">
                <a:latin typeface="Comic Sans MS" pitchFamily="66" charset="0"/>
              </a:rPr>
              <a:t> </a:t>
            </a:r>
            <a:r>
              <a:rPr lang="fr-FR" sz="1500">
                <a:latin typeface="Comic Sans MS" pitchFamily="66" charset="0"/>
              </a:rPr>
              <a:t>par l’intermédiaire d’un élément conducteur</a:t>
            </a:r>
          </a:p>
        </p:txBody>
      </p:sp>
      <p:sp>
        <p:nvSpPr>
          <p:cNvPr id="36874" name="Rectangle 10"/>
          <p:cNvSpPr>
            <a:spLocks noChangeArrowheads="1"/>
          </p:cNvSpPr>
          <p:nvPr/>
        </p:nvSpPr>
        <p:spPr bwMode="auto">
          <a:xfrm>
            <a:off x="2555875" y="3746500"/>
            <a:ext cx="4751388" cy="762000"/>
          </a:xfrm>
          <a:prstGeom prst="rect">
            <a:avLst/>
          </a:prstGeom>
          <a:noFill/>
          <a:ln w="9525">
            <a:noFill/>
            <a:miter lim="800000"/>
            <a:headEnd/>
            <a:tailEnd/>
          </a:ln>
        </p:spPr>
        <p:txBody>
          <a:bodyPr anchor="ctr">
            <a:spAutoFit/>
          </a:bodyPr>
          <a:lstStyle/>
          <a:p>
            <a:r>
              <a:rPr lang="fr-FR" sz="2200" b="1"/>
              <a:t>Ces accidents proviennent souvent d’un matériel en mauvais état.</a:t>
            </a:r>
          </a:p>
        </p:txBody>
      </p:sp>
      <p:sp>
        <p:nvSpPr>
          <p:cNvPr id="36875" name="Rectangle 11"/>
          <p:cNvSpPr>
            <a:spLocks noChangeArrowheads="1"/>
          </p:cNvSpPr>
          <p:nvPr/>
        </p:nvSpPr>
        <p:spPr bwMode="auto">
          <a:xfrm>
            <a:off x="2232025" y="274638"/>
            <a:ext cx="6443663" cy="793750"/>
          </a:xfrm>
          <a:prstGeom prst="rect">
            <a:avLst/>
          </a:prstGeom>
          <a:noFill/>
          <a:ln w="9525">
            <a:noFill/>
            <a:miter lim="800000"/>
            <a:headEnd/>
            <a:tailEnd/>
          </a:ln>
        </p:spPr>
        <p:txBody>
          <a:bodyPr anchor="ctr">
            <a:spAutoFit/>
          </a:bodyPr>
          <a:lstStyle/>
          <a:p>
            <a:r>
              <a:rPr lang="fr-FR" sz="2300" b="1"/>
              <a:t>Ces accidents proviennent souvent de négligences lors de manipulations</a:t>
            </a:r>
            <a:r>
              <a:rPr lang="fr-FR" sz="2300"/>
              <a:t>. </a:t>
            </a:r>
          </a:p>
        </p:txBody>
      </p:sp>
      <p:sp>
        <p:nvSpPr>
          <p:cNvPr id="36876" name="Rectangle 12"/>
          <p:cNvSpPr>
            <a:spLocks noChangeArrowheads="1"/>
          </p:cNvSpPr>
          <p:nvPr/>
        </p:nvSpPr>
        <p:spPr bwMode="auto">
          <a:xfrm>
            <a:off x="395288" y="260350"/>
            <a:ext cx="1800225" cy="701675"/>
          </a:xfrm>
          <a:prstGeom prst="rect">
            <a:avLst/>
          </a:prstGeom>
          <a:noFill/>
          <a:ln w="9525">
            <a:noFill/>
            <a:miter lim="800000"/>
            <a:headEnd/>
            <a:tailEnd/>
          </a:ln>
        </p:spPr>
        <p:txBody>
          <a:bodyPr>
            <a:spAutoFit/>
          </a:bodyPr>
          <a:lstStyle/>
          <a:p>
            <a:r>
              <a:rPr lang="fr-FR" sz="2000" b="1" u="sng" dirty="0">
                <a:solidFill>
                  <a:srgbClr val="CC0000"/>
                </a:solidFill>
                <a:latin typeface="Georgia" pitchFamily="18" charset="0"/>
              </a:rPr>
              <a:t>Les contacts </a:t>
            </a:r>
            <a:r>
              <a:rPr lang="fr-FR" sz="2000" b="1" u="sng" dirty="0" smtClean="0">
                <a:solidFill>
                  <a:srgbClr val="CC0000"/>
                </a:solidFill>
                <a:latin typeface="Georgia" pitchFamily="18" charset="0"/>
              </a:rPr>
              <a:t>directs</a:t>
            </a:r>
            <a:r>
              <a:rPr lang="fr-FR" sz="2000" b="1" u="sng" dirty="0">
                <a:solidFill>
                  <a:srgbClr val="CC0000"/>
                </a:solidFill>
                <a:latin typeface="Georgia" pitchFamily="18" charset="0"/>
              </a:rPr>
              <a:t> </a:t>
            </a:r>
            <a:r>
              <a:rPr lang="fr-FR" sz="2000" b="1" dirty="0">
                <a:solidFill>
                  <a:srgbClr val="CC0000"/>
                </a:solidFill>
                <a:latin typeface="Georgia" pitchFamily="18" charset="0"/>
              </a:rPr>
              <a:t>:</a:t>
            </a:r>
          </a:p>
        </p:txBody>
      </p:sp>
      <p:sp>
        <p:nvSpPr>
          <p:cNvPr id="36877" name="Rectangle 13"/>
          <p:cNvSpPr>
            <a:spLocks noChangeArrowheads="1"/>
          </p:cNvSpPr>
          <p:nvPr/>
        </p:nvSpPr>
        <p:spPr bwMode="auto">
          <a:xfrm>
            <a:off x="539750" y="3716338"/>
            <a:ext cx="1941513" cy="701675"/>
          </a:xfrm>
          <a:prstGeom prst="rect">
            <a:avLst/>
          </a:prstGeom>
          <a:noFill/>
          <a:ln w="9525">
            <a:noFill/>
            <a:miter lim="800000"/>
            <a:headEnd/>
            <a:tailEnd/>
          </a:ln>
        </p:spPr>
        <p:txBody>
          <a:bodyPr>
            <a:spAutoFit/>
          </a:bodyPr>
          <a:lstStyle/>
          <a:p>
            <a:r>
              <a:rPr lang="fr-FR" sz="2000" b="1" u="sng">
                <a:solidFill>
                  <a:srgbClr val="CC0000"/>
                </a:solidFill>
                <a:latin typeface="Georgia" pitchFamily="18" charset="0"/>
              </a:rPr>
              <a:t>Les contacts indirects </a:t>
            </a:r>
            <a:r>
              <a:rPr lang="fr-FR" sz="2000" b="1">
                <a:solidFill>
                  <a:srgbClr val="CC0000"/>
                </a:solidFill>
                <a:latin typeface="Georgia" pitchFamily="18" charset="0"/>
              </a:rPr>
              <a:t>:</a:t>
            </a:r>
          </a:p>
        </p:txBody>
      </p:sp>
      <p:grpSp>
        <p:nvGrpSpPr>
          <p:cNvPr id="2" name="Group 226"/>
          <p:cNvGrpSpPr>
            <a:grpSpLocks/>
          </p:cNvGrpSpPr>
          <p:nvPr/>
        </p:nvGrpSpPr>
        <p:grpSpPr bwMode="auto">
          <a:xfrm>
            <a:off x="1905000" y="4652963"/>
            <a:ext cx="2713038" cy="2062162"/>
            <a:chOff x="1200" y="2931"/>
            <a:chExt cx="1709" cy="1299"/>
          </a:xfrm>
        </p:grpSpPr>
        <p:grpSp>
          <p:nvGrpSpPr>
            <p:cNvPr id="3" name="Group 124"/>
            <p:cNvGrpSpPr>
              <a:grpSpLocks/>
            </p:cNvGrpSpPr>
            <p:nvPr/>
          </p:nvGrpSpPr>
          <p:grpSpPr bwMode="auto">
            <a:xfrm>
              <a:off x="2100" y="3339"/>
              <a:ext cx="413" cy="890"/>
              <a:chOff x="2990" y="3146"/>
              <a:chExt cx="545" cy="1174"/>
            </a:xfrm>
          </p:grpSpPr>
          <p:sp>
            <p:nvSpPr>
              <p:cNvPr id="6271" name="Line 69"/>
              <p:cNvSpPr>
                <a:spLocks noChangeShapeType="1"/>
              </p:cNvSpPr>
              <p:nvPr/>
            </p:nvSpPr>
            <p:spPr bwMode="auto">
              <a:xfrm>
                <a:off x="3356" y="3283"/>
                <a:ext cx="0" cy="468"/>
              </a:xfrm>
              <a:prstGeom prst="line">
                <a:avLst/>
              </a:prstGeom>
              <a:noFill/>
              <a:ln w="12700">
                <a:solidFill>
                  <a:srgbClr val="000000"/>
                </a:solidFill>
                <a:round/>
                <a:headEnd/>
                <a:tailEnd/>
              </a:ln>
            </p:spPr>
            <p:txBody>
              <a:bodyPr/>
              <a:lstStyle/>
              <a:p>
                <a:endParaRPr lang="fr-FR"/>
              </a:p>
            </p:txBody>
          </p:sp>
          <p:grpSp>
            <p:nvGrpSpPr>
              <p:cNvPr id="4" name="Group 70"/>
              <p:cNvGrpSpPr>
                <a:grpSpLocks/>
              </p:cNvGrpSpPr>
              <p:nvPr/>
            </p:nvGrpSpPr>
            <p:grpSpPr bwMode="auto">
              <a:xfrm>
                <a:off x="3213" y="3681"/>
                <a:ext cx="307" cy="280"/>
                <a:chOff x="4571" y="10537"/>
                <a:chExt cx="750" cy="684"/>
              </a:xfrm>
            </p:grpSpPr>
            <p:sp>
              <p:nvSpPr>
                <p:cNvPr id="6295" name="Oval 71"/>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96" name="Freeform 72"/>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273" name="Freeform 73"/>
              <p:cNvSpPr>
                <a:spLocks/>
              </p:cNvSpPr>
              <p:nvPr/>
            </p:nvSpPr>
            <p:spPr bwMode="auto">
              <a:xfrm>
                <a:off x="3236" y="3942"/>
                <a:ext cx="51" cy="351"/>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274" name="Freeform 74"/>
              <p:cNvSpPr>
                <a:spLocks/>
              </p:cNvSpPr>
              <p:nvPr/>
            </p:nvSpPr>
            <p:spPr bwMode="auto">
              <a:xfrm>
                <a:off x="3445" y="3938"/>
                <a:ext cx="27" cy="327"/>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275" name="Oval 75"/>
              <p:cNvSpPr>
                <a:spLocks noChangeArrowheads="1"/>
              </p:cNvSpPr>
              <p:nvPr/>
            </p:nvSpPr>
            <p:spPr bwMode="auto">
              <a:xfrm>
                <a:off x="3123" y="4274"/>
                <a:ext cx="140" cy="23"/>
              </a:xfrm>
              <a:prstGeom prst="ellipse">
                <a:avLst/>
              </a:prstGeom>
              <a:solidFill>
                <a:srgbClr val="FFFFFF"/>
              </a:solidFill>
              <a:ln w="12700" algn="ctr">
                <a:solidFill>
                  <a:srgbClr val="000000"/>
                </a:solidFill>
                <a:round/>
                <a:headEnd/>
                <a:tailEnd/>
              </a:ln>
            </p:spPr>
            <p:txBody>
              <a:bodyPr/>
              <a:lstStyle/>
              <a:p>
                <a:endParaRPr lang="fr-FR"/>
              </a:p>
            </p:txBody>
          </p:sp>
          <p:sp>
            <p:nvSpPr>
              <p:cNvPr id="6276" name="Oval 76"/>
              <p:cNvSpPr>
                <a:spLocks noChangeArrowheads="1"/>
              </p:cNvSpPr>
              <p:nvPr/>
            </p:nvSpPr>
            <p:spPr bwMode="auto">
              <a:xfrm rot="-2519233">
                <a:off x="3356" y="4297"/>
                <a:ext cx="140" cy="23"/>
              </a:xfrm>
              <a:prstGeom prst="ellipse">
                <a:avLst/>
              </a:prstGeom>
              <a:solidFill>
                <a:srgbClr val="FFFFFF"/>
              </a:solidFill>
              <a:ln w="12700" algn="ctr">
                <a:solidFill>
                  <a:srgbClr val="000000"/>
                </a:solidFill>
                <a:round/>
                <a:headEnd/>
                <a:tailEnd/>
              </a:ln>
            </p:spPr>
            <p:txBody>
              <a:bodyPr/>
              <a:lstStyle/>
              <a:p>
                <a:endParaRPr lang="fr-FR"/>
              </a:p>
            </p:txBody>
          </p:sp>
          <p:sp>
            <p:nvSpPr>
              <p:cNvPr id="6277" name="Freeform 77"/>
              <p:cNvSpPr>
                <a:spLocks/>
              </p:cNvSpPr>
              <p:nvPr/>
            </p:nvSpPr>
            <p:spPr bwMode="auto">
              <a:xfrm>
                <a:off x="3356" y="3483"/>
                <a:ext cx="179" cy="326"/>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278" name="Freeform 78"/>
              <p:cNvSpPr>
                <a:spLocks/>
              </p:cNvSpPr>
              <p:nvPr/>
            </p:nvSpPr>
            <p:spPr bwMode="auto">
              <a:xfrm>
                <a:off x="3239" y="3775"/>
                <a:ext cx="55" cy="70"/>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279" name="Freeform 79"/>
              <p:cNvSpPr>
                <a:spLocks/>
              </p:cNvSpPr>
              <p:nvPr/>
            </p:nvSpPr>
            <p:spPr bwMode="auto">
              <a:xfrm>
                <a:off x="3424" y="3763"/>
                <a:ext cx="55" cy="82"/>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280" name="Freeform 80"/>
              <p:cNvSpPr>
                <a:spLocks/>
              </p:cNvSpPr>
              <p:nvPr/>
            </p:nvSpPr>
            <p:spPr bwMode="auto">
              <a:xfrm rot="19289364" flipV="1">
                <a:off x="2990" y="3567"/>
                <a:ext cx="387" cy="44"/>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281" name="Oval 81"/>
              <p:cNvSpPr>
                <a:spLocks noChangeArrowheads="1"/>
              </p:cNvSpPr>
              <p:nvPr/>
            </p:nvSpPr>
            <p:spPr bwMode="auto">
              <a:xfrm>
                <a:off x="3272" y="3168"/>
                <a:ext cx="162" cy="234"/>
              </a:xfrm>
              <a:prstGeom prst="ellipse">
                <a:avLst/>
              </a:prstGeom>
              <a:solidFill>
                <a:srgbClr val="FFFFFF"/>
              </a:solidFill>
              <a:ln w="12700" algn="ctr">
                <a:solidFill>
                  <a:srgbClr val="000000"/>
                </a:solidFill>
                <a:round/>
                <a:headEnd/>
                <a:tailEnd/>
              </a:ln>
            </p:spPr>
            <p:txBody>
              <a:bodyPr/>
              <a:lstStyle/>
              <a:p>
                <a:endParaRPr lang="fr-FR"/>
              </a:p>
            </p:txBody>
          </p:sp>
          <p:sp>
            <p:nvSpPr>
              <p:cNvPr id="6282" name="Oval 82"/>
              <p:cNvSpPr>
                <a:spLocks noChangeArrowheads="1"/>
              </p:cNvSpPr>
              <p:nvPr/>
            </p:nvSpPr>
            <p:spPr bwMode="auto">
              <a:xfrm>
                <a:off x="3301" y="3261"/>
                <a:ext cx="24" cy="23"/>
              </a:xfrm>
              <a:prstGeom prst="ellipse">
                <a:avLst/>
              </a:prstGeom>
              <a:solidFill>
                <a:srgbClr val="FFFFFF"/>
              </a:solidFill>
              <a:ln w="12700" algn="ctr">
                <a:solidFill>
                  <a:srgbClr val="000000"/>
                </a:solidFill>
                <a:round/>
                <a:headEnd/>
                <a:tailEnd/>
              </a:ln>
            </p:spPr>
            <p:txBody>
              <a:bodyPr/>
              <a:lstStyle/>
              <a:p>
                <a:endParaRPr lang="fr-FR"/>
              </a:p>
            </p:txBody>
          </p:sp>
          <p:sp>
            <p:nvSpPr>
              <p:cNvPr id="6283" name="Oval 83"/>
              <p:cNvSpPr>
                <a:spLocks noChangeArrowheads="1"/>
              </p:cNvSpPr>
              <p:nvPr/>
            </p:nvSpPr>
            <p:spPr bwMode="auto">
              <a:xfrm>
                <a:off x="3372" y="3261"/>
                <a:ext cx="22" cy="23"/>
              </a:xfrm>
              <a:prstGeom prst="ellipse">
                <a:avLst/>
              </a:prstGeom>
              <a:solidFill>
                <a:srgbClr val="FFFFFF"/>
              </a:solidFill>
              <a:ln w="12700" algn="ctr">
                <a:solidFill>
                  <a:srgbClr val="000000"/>
                </a:solidFill>
                <a:round/>
                <a:headEnd/>
                <a:tailEnd/>
              </a:ln>
            </p:spPr>
            <p:txBody>
              <a:bodyPr/>
              <a:lstStyle/>
              <a:p>
                <a:endParaRPr lang="fr-FR"/>
              </a:p>
            </p:txBody>
          </p:sp>
          <p:sp>
            <p:nvSpPr>
              <p:cNvPr id="6284" name="Freeform 84"/>
              <p:cNvSpPr>
                <a:spLocks/>
              </p:cNvSpPr>
              <p:nvPr/>
            </p:nvSpPr>
            <p:spPr bwMode="auto">
              <a:xfrm>
                <a:off x="3301" y="3321"/>
                <a:ext cx="93" cy="4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285" name="Line 85"/>
              <p:cNvSpPr>
                <a:spLocks noChangeShapeType="1"/>
              </p:cNvSpPr>
              <p:nvPr/>
            </p:nvSpPr>
            <p:spPr bwMode="auto">
              <a:xfrm>
                <a:off x="3348" y="3298"/>
                <a:ext cx="0" cy="23"/>
              </a:xfrm>
              <a:prstGeom prst="line">
                <a:avLst/>
              </a:prstGeom>
              <a:noFill/>
              <a:ln w="12700">
                <a:solidFill>
                  <a:srgbClr val="000000"/>
                </a:solidFill>
                <a:round/>
                <a:headEnd/>
                <a:tailEnd/>
              </a:ln>
            </p:spPr>
            <p:txBody>
              <a:bodyPr/>
              <a:lstStyle/>
              <a:p>
                <a:endParaRPr lang="fr-FR"/>
              </a:p>
            </p:txBody>
          </p:sp>
          <p:grpSp>
            <p:nvGrpSpPr>
              <p:cNvPr id="5" name="Group 86"/>
              <p:cNvGrpSpPr>
                <a:grpSpLocks/>
              </p:cNvGrpSpPr>
              <p:nvPr/>
            </p:nvGrpSpPr>
            <p:grpSpPr bwMode="auto">
              <a:xfrm>
                <a:off x="3272" y="3178"/>
                <a:ext cx="162" cy="233"/>
                <a:chOff x="5301" y="884"/>
                <a:chExt cx="158" cy="243"/>
              </a:xfrm>
            </p:grpSpPr>
            <p:sp>
              <p:nvSpPr>
                <p:cNvPr id="6290" name="Oval 87"/>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91" name="Oval 88"/>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92" name="Line 89"/>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93" name="Oval 90"/>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94" name="Freeform 91"/>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6" name="Group 92"/>
              <p:cNvGrpSpPr>
                <a:grpSpLocks/>
              </p:cNvGrpSpPr>
              <p:nvPr/>
            </p:nvGrpSpPr>
            <p:grpSpPr bwMode="auto">
              <a:xfrm>
                <a:off x="3254" y="3146"/>
                <a:ext cx="142" cy="66"/>
                <a:chOff x="5097" y="1649"/>
                <a:chExt cx="139" cy="69"/>
              </a:xfrm>
            </p:grpSpPr>
            <p:sp>
              <p:nvSpPr>
                <p:cNvPr id="6288" name="Oval 93"/>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89" name="Oval 94"/>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grpSp>
        <p:sp>
          <p:nvSpPr>
            <p:cNvPr id="6259" name="Rectangle 97"/>
            <p:cNvSpPr>
              <a:spLocks noChangeArrowheads="1"/>
            </p:cNvSpPr>
            <p:nvPr/>
          </p:nvSpPr>
          <p:spPr bwMode="auto">
            <a:xfrm>
              <a:off x="1200" y="2931"/>
              <a:ext cx="34" cy="163"/>
            </a:xfrm>
            <a:prstGeom prst="rect">
              <a:avLst/>
            </a:prstGeom>
            <a:noFill/>
            <a:ln w="9525">
              <a:noFill/>
              <a:miter lim="800000"/>
              <a:headEnd/>
              <a:tailEnd/>
            </a:ln>
          </p:spPr>
          <p:txBody>
            <a:bodyPr wrap="none" lIns="0" tIns="0" rIns="0" bIns="0">
              <a:spAutoFit/>
            </a:bodyPr>
            <a:lstStyle/>
            <a:p>
              <a:r>
                <a:rPr lang="fr-FR" sz="1700">
                  <a:solidFill>
                    <a:srgbClr val="000000"/>
                  </a:solidFill>
                  <a:latin typeface="Times New Roman" pitchFamily="18" charset="0"/>
                </a:rPr>
                <a:t> </a:t>
              </a:r>
              <a:endParaRPr lang="fr-FR"/>
            </a:p>
          </p:txBody>
        </p:sp>
        <p:sp>
          <p:nvSpPr>
            <p:cNvPr id="6260" name="Oval 98"/>
            <p:cNvSpPr>
              <a:spLocks noChangeArrowheads="1"/>
            </p:cNvSpPr>
            <p:nvPr/>
          </p:nvSpPr>
          <p:spPr bwMode="auto">
            <a:xfrm>
              <a:off x="1812" y="3763"/>
              <a:ext cx="429" cy="430"/>
            </a:xfrm>
            <a:prstGeom prst="ellipse">
              <a:avLst/>
            </a:prstGeom>
            <a:solidFill>
              <a:srgbClr val="FFFFFF"/>
            </a:solidFill>
            <a:ln w="14288">
              <a:solidFill>
                <a:srgbClr val="000000"/>
              </a:solidFill>
              <a:round/>
              <a:headEnd/>
              <a:tailEnd/>
            </a:ln>
          </p:spPr>
          <p:txBody>
            <a:bodyPr/>
            <a:lstStyle/>
            <a:p>
              <a:endParaRPr lang="fr-FR"/>
            </a:p>
          </p:txBody>
        </p:sp>
        <p:sp>
          <p:nvSpPr>
            <p:cNvPr id="6261" name="Oval 99"/>
            <p:cNvSpPr>
              <a:spLocks noChangeArrowheads="1"/>
            </p:cNvSpPr>
            <p:nvPr/>
          </p:nvSpPr>
          <p:spPr bwMode="auto">
            <a:xfrm>
              <a:off x="1988" y="3934"/>
              <a:ext cx="84" cy="84"/>
            </a:xfrm>
            <a:prstGeom prst="ellipse">
              <a:avLst/>
            </a:prstGeom>
            <a:solidFill>
              <a:srgbClr val="FFFFFF"/>
            </a:solidFill>
            <a:ln w="14288">
              <a:solidFill>
                <a:srgbClr val="000000"/>
              </a:solidFill>
              <a:round/>
              <a:headEnd/>
              <a:tailEnd/>
            </a:ln>
          </p:spPr>
          <p:txBody>
            <a:bodyPr/>
            <a:lstStyle/>
            <a:p>
              <a:endParaRPr lang="fr-FR"/>
            </a:p>
          </p:txBody>
        </p:sp>
        <p:sp>
          <p:nvSpPr>
            <p:cNvPr id="6262" name="Rectangle 100"/>
            <p:cNvSpPr>
              <a:spLocks noChangeArrowheads="1"/>
            </p:cNvSpPr>
            <p:nvPr/>
          </p:nvSpPr>
          <p:spPr bwMode="auto">
            <a:xfrm>
              <a:off x="1942" y="3701"/>
              <a:ext cx="169" cy="85"/>
            </a:xfrm>
            <a:prstGeom prst="rect">
              <a:avLst/>
            </a:prstGeom>
            <a:solidFill>
              <a:srgbClr val="FFFFFF"/>
            </a:solidFill>
            <a:ln w="14288">
              <a:solidFill>
                <a:srgbClr val="000000"/>
              </a:solidFill>
              <a:miter lim="800000"/>
              <a:headEnd/>
              <a:tailEnd/>
            </a:ln>
          </p:spPr>
          <p:txBody>
            <a:bodyPr/>
            <a:lstStyle/>
            <a:p>
              <a:endParaRPr lang="fr-FR"/>
            </a:p>
          </p:txBody>
        </p:sp>
        <p:sp>
          <p:nvSpPr>
            <p:cNvPr id="6263" name="Line 101"/>
            <p:cNvSpPr>
              <a:spLocks noChangeShapeType="1"/>
            </p:cNvSpPr>
            <p:nvPr/>
          </p:nvSpPr>
          <p:spPr bwMode="auto">
            <a:xfrm flipH="1">
              <a:off x="1874" y="4157"/>
              <a:ext cx="34" cy="68"/>
            </a:xfrm>
            <a:prstGeom prst="line">
              <a:avLst/>
            </a:prstGeom>
            <a:noFill/>
            <a:ln w="14288">
              <a:solidFill>
                <a:srgbClr val="000000"/>
              </a:solidFill>
              <a:round/>
              <a:headEnd/>
              <a:tailEnd/>
            </a:ln>
          </p:spPr>
          <p:txBody>
            <a:bodyPr/>
            <a:lstStyle/>
            <a:p>
              <a:endParaRPr lang="fr-FR"/>
            </a:p>
          </p:txBody>
        </p:sp>
        <p:sp>
          <p:nvSpPr>
            <p:cNvPr id="6264" name="Line 102"/>
            <p:cNvSpPr>
              <a:spLocks noChangeShapeType="1"/>
            </p:cNvSpPr>
            <p:nvPr/>
          </p:nvSpPr>
          <p:spPr bwMode="auto">
            <a:xfrm>
              <a:off x="2134" y="4157"/>
              <a:ext cx="34" cy="68"/>
            </a:xfrm>
            <a:prstGeom prst="line">
              <a:avLst/>
            </a:prstGeom>
            <a:noFill/>
            <a:ln w="14288">
              <a:solidFill>
                <a:srgbClr val="000000"/>
              </a:solidFill>
              <a:round/>
              <a:headEnd/>
              <a:tailEnd/>
            </a:ln>
          </p:spPr>
          <p:txBody>
            <a:bodyPr/>
            <a:lstStyle/>
            <a:p>
              <a:endParaRPr lang="fr-FR"/>
            </a:p>
          </p:txBody>
        </p:sp>
        <p:sp>
          <p:nvSpPr>
            <p:cNvPr id="6265" name="Line 103"/>
            <p:cNvSpPr>
              <a:spLocks noChangeShapeType="1"/>
            </p:cNvSpPr>
            <p:nvPr/>
          </p:nvSpPr>
          <p:spPr bwMode="auto">
            <a:xfrm>
              <a:off x="1474" y="4229"/>
              <a:ext cx="1435" cy="1"/>
            </a:xfrm>
            <a:prstGeom prst="line">
              <a:avLst/>
            </a:prstGeom>
            <a:noFill/>
            <a:ln w="14288">
              <a:solidFill>
                <a:srgbClr val="000000"/>
              </a:solidFill>
              <a:round/>
              <a:headEnd/>
              <a:tailEnd/>
            </a:ln>
          </p:spPr>
          <p:txBody>
            <a:bodyPr/>
            <a:lstStyle/>
            <a:p>
              <a:endParaRPr lang="fr-FR"/>
            </a:p>
          </p:txBody>
        </p:sp>
        <p:sp>
          <p:nvSpPr>
            <p:cNvPr id="6266" name="Line 104"/>
            <p:cNvSpPr>
              <a:spLocks noChangeShapeType="1"/>
            </p:cNvSpPr>
            <p:nvPr/>
          </p:nvSpPr>
          <p:spPr bwMode="auto">
            <a:xfrm flipV="1">
              <a:off x="1983" y="3045"/>
              <a:ext cx="1" cy="656"/>
            </a:xfrm>
            <a:prstGeom prst="line">
              <a:avLst/>
            </a:prstGeom>
            <a:noFill/>
            <a:ln w="14288">
              <a:solidFill>
                <a:srgbClr val="000000"/>
              </a:solidFill>
              <a:round/>
              <a:headEnd/>
              <a:tailEnd/>
            </a:ln>
          </p:spPr>
          <p:txBody>
            <a:bodyPr/>
            <a:lstStyle/>
            <a:p>
              <a:endParaRPr lang="fr-FR"/>
            </a:p>
          </p:txBody>
        </p:sp>
        <p:sp>
          <p:nvSpPr>
            <p:cNvPr id="6267" name="Line 105"/>
            <p:cNvSpPr>
              <a:spLocks noChangeShapeType="1"/>
            </p:cNvSpPr>
            <p:nvPr/>
          </p:nvSpPr>
          <p:spPr bwMode="auto">
            <a:xfrm flipV="1">
              <a:off x="2063" y="2938"/>
              <a:ext cx="1" cy="756"/>
            </a:xfrm>
            <a:prstGeom prst="line">
              <a:avLst/>
            </a:prstGeom>
            <a:noFill/>
            <a:ln w="14288">
              <a:solidFill>
                <a:srgbClr val="000000"/>
              </a:solidFill>
              <a:round/>
              <a:headEnd/>
              <a:tailEnd/>
            </a:ln>
          </p:spPr>
          <p:txBody>
            <a:bodyPr/>
            <a:lstStyle/>
            <a:p>
              <a:endParaRPr lang="fr-FR"/>
            </a:p>
          </p:txBody>
        </p:sp>
        <p:sp>
          <p:nvSpPr>
            <p:cNvPr id="6268" name="Line 106"/>
            <p:cNvSpPr>
              <a:spLocks noChangeShapeType="1"/>
            </p:cNvSpPr>
            <p:nvPr/>
          </p:nvSpPr>
          <p:spPr bwMode="auto">
            <a:xfrm>
              <a:off x="1430" y="3045"/>
              <a:ext cx="774" cy="1"/>
            </a:xfrm>
            <a:prstGeom prst="line">
              <a:avLst/>
            </a:prstGeom>
            <a:noFill/>
            <a:ln w="14288">
              <a:solidFill>
                <a:srgbClr val="000000"/>
              </a:solidFill>
              <a:round/>
              <a:headEnd/>
              <a:tailEnd/>
            </a:ln>
          </p:spPr>
          <p:txBody>
            <a:bodyPr/>
            <a:lstStyle/>
            <a:p>
              <a:endParaRPr lang="fr-FR"/>
            </a:p>
          </p:txBody>
        </p:sp>
        <p:sp>
          <p:nvSpPr>
            <p:cNvPr id="6269" name="Line 107"/>
            <p:cNvSpPr>
              <a:spLocks noChangeShapeType="1"/>
            </p:cNvSpPr>
            <p:nvPr/>
          </p:nvSpPr>
          <p:spPr bwMode="auto">
            <a:xfrm>
              <a:off x="1396" y="2938"/>
              <a:ext cx="808" cy="1"/>
            </a:xfrm>
            <a:prstGeom prst="line">
              <a:avLst/>
            </a:prstGeom>
            <a:noFill/>
            <a:ln w="14288">
              <a:solidFill>
                <a:srgbClr val="000000"/>
              </a:solidFill>
              <a:round/>
              <a:headEnd/>
              <a:tailEnd/>
            </a:ln>
          </p:spPr>
          <p:txBody>
            <a:bodyPr/>
            <a:lstStyle/>
            <a:p>
              <a:endParaRPr lang="fr-FR"/>
            </a:p>
          </p:txBody>
        </p:sp>
        <p:sp>
          <p:nvSpPr>
            <p:cNvPr id="6270" name="Freeform 123"/>
            <p:cNvSpPr>
              <a:spLocks/>
            </p:cNvSpPr>
            <p:nvPr/>
          </p:nvSpPr>
          <p:spPr bwMode="auto">
            <a:xfrm>
              <a:off x="1685" y="3763"/>
              <a:ext cx="408" cy="109"/>
            </a:xfrm>
            <a:custGeom>
              <a:avLst/>
              <a:gdLst>
                <a:gd name="T0" fmla="*/ 159 w 408"/>
                <a:gd name="T1" fmla="*/ 0 h 109"/>
                <a:gd name="T2" fmla="*/ 0 w 408"/>
                <a:gd name="T3" fmla="*/ 20 h 109"/>
                <a:gd name="T4" fmla="*/ 143 w 408"/>
                <a:gd name="T5" fmla="*/ 43 h 109"/>
                <a:gd name="T6" fmla="*/ 93 w 408"/>
                <a:gd name="T7" fmla="*/ 50 h 109"/>
                <a:gd name="T8" fmla="*/ 230 w 408"/>
                <a:gd name="T9" fmla="*/ 70 h 109"/>
                <a:gd name="T10" fmla="*/ 189 w 408"/>
                <a:gd name="T11" fmla="*/ 75 h 109"/>
                <a:gd name="T12" fmla="*/ 408 w 408"/>
                <a:gd name="T13" fmla="*/ 109 h 109"/>
                <a:gd name="T14" fmla="*/ 280 w 408"/>
                <a:gd name="T15" fmla="*/ 66 h 109"/>
                <a:gd name="T16" fmla="*/ 314 w 408"/>
                <a:gd name="T17" fmla="*/ 61 h 109"/>
                <a:gd name="T18" fmla="*/ 209 w 408"/>
                <a:gd name="T19" fmla="*/ 34 h 109"/>
                <a:gd name="T20" fmla="*/ 244 w 408"/>
                <a:gd name="T21" fmla="*/ 32 h 109"/>
                <a:gd name="T22" fmla="*/ 159 w 408"/>
                <a:gd name="T23" fmla="*/ 0 h 1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8"/>
                <a:gd name="T37" fmla="*/ 0 h 109"/>
                <a:gd name="T38" fmla="*/ 408 w 408"/>
                <a:gd name="T39" fmla="*/ 109 h 10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8" h="109">
                  <a:moveTo>
                    <a:pt x="159" y="0"/>
                  </a:moveTo>
                  <a:lnTo>
                    <a:pt x="0" y="20"/>
                  </a:lnTo>
                  <a:lnTo>
                    <a:pt x="143" y="43"/>
                  </a:lnTo>
                  <a:lnTo>
                    <a:pt x="93" y="50"/>
                  </a:lnTo>
                  <a:lnTo>
                    <a:pt x="230" y="70"/>
                  </a:lnTo>
                  <a:lnTo>
                    <a:pt x="189" y="75"/>
                  </a:lnTo>
                  <a:lnTo>
                    <a:pt x="408" y="109"/>
                  </a:lnTo>
                  <a:lnTo>
                    <a:pt x="280" y="66"/>
                  </a:lnTo>
                  <a:lnTo>
                    <a:pt x="314" y="61"/>
                  </a:lnTo>
                  <a:lnTo>
                    <a:pt x="209" y="34"/>
                  </a:lnTo>
                  <a:lnTo>
                    <a:pt x="244" y="32"/>
                  </a:lnTo>
                  <a:lnTo>
                    <a:pt x="159" y="0"/>
                  </a:lnTo>
                  <a:close/>
                </a:path>
              </a:pathLst>
            </a:custGeom>
            <a:solidFill>
              <a:srgbClr val="FFFFFF"/>
            </a:solidFill>
            <a:ln w="14288">
              <a:solidFill>
                <a:srgbClr val="000000"/>
              </a:solidFill>
              <a:round/>
              <a:headEnd/>
              <a:tailEnd/>
            </a:ln>
          </p:spPr>
          <p:txBody>
            <a:bodyPr/>
            <a:lstStyle/>
            <a:p>
              <a:endParaRPr lang="fr-FR"/>
            </a:p>
          </p:txBody>
        </p:sp>
      </p:grpSp>
      <p:grpSp>
        <p:nvGrpSpPr>
          <p:cNvPr id="7" name="Group 163"/>
          <p:cNvGrpSpPr>
            <a:grpSpLocks/>
          </p:cNvGrpSpPr>
          <p:nvPr/>
        </p:nvGrpSpPr>
        <p:grpSpPr bwMode="auto">
          <a:xfrm>
            <a:off x="4929188" y="919163"/>
            <a:ext cx="2438400" cy="1998662"/>
            <a:chOff x="3105" y="579"/>
            <a:chExt cx="1536" cy="1259"/>
          </a:xfrm>
        </p:grpSpPr>
        <p:sp>
          <p:nvSpPr>
            <p:cNvPr id="6210" name="Line 14"/>
            <p:cNvSpPr>
              <a:spLocks noChangeShapeType="1"/>
            </p:cNvSpPr>
            <p:nvPr/>
          </p:nvSpPr>
          <p:spPr bwMode="auto">
            <a:xfrm>
              <a:off x="3803" y="920"/>
              <a:ext cx="0" cy="414"/>
            </a:xfrm>
            <a:prstGeom prst="line">
              <a:avLst/>
            </a:prstGeom>
            <a:noFill/>
            <a:ln w="12700">
              <a:solidFill>
                <a:srgbClr val="000000"/>
              </a:solidFill>
              <a:round/>
              <a:headEnd/>
              <a:tailEnd/>
            </a:ln>
          </p:spPr>
          <p:txBody>
            <a:bodyPr/>
            <a:lstStyle/>
            <a:p>
              <a:endParaRPr lang="fr-FR"/>
            </a:p>
          </p:txBody>
        </p:sp>
        <p:grpSp>
          <p:nvGrpSpPr>
            <p:cNvPr id="8" name="Group 15"/>
            <p:cNvGrpSpPr>
              <a:grpSpLocks/>
            </p:cNvGrpSpPr>
            <p:nvPr/>
          </p:nvGrpSpPr>
          <p:grpSpPr bwMode="auto">
            <a:xfrm>
              <a:off x="3633" y="1272"/>
              <a:ext cx="362" cy="249"/>
              <a:chOff x="4571" y="10537"/>
              <a:chExt cx="750" cy="684"/>
            </a:xfrm>
          </p:grpSpPr>
          <p:sp>
            <p:nvSpPr>
              <p:cNvPr id="6256" name="Oval 16"/>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57" name="Freeform 17"/>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212" name="Freeform 19"/>
            <p:cNvSpPr>
              <a:spLocks/>
            </p:cNvSpPr>
            <p:nvPr/>
          </p:nvSpPr>
          <p:spPr bwMode="auto">
            <a:xfrm>
              <a:off x="3661" y="1504"/>
              <a:ext cx="59" cy="310"/>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213" name="Freeform 20"/>
            <p:cNvSpPr>
              <a:spLocks/>
            </p:cNvSpPr>
            <p:nvPr/>
          </p:nvSpPr>
          <p:spPr bwMode="auto">
            <a:xfrm>
              <a:off x="3907" y="1500"/>
              <a:ext cx="32" cy="289"/>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214" name="Oval 21"/>
            <p:cNvSpPr>
              <a:spLocks noChangeArrowheads="1"/>
            </p:cNvSpPr>
            <p:nvPr/>
          </p:nvSpPr>
          <p:spPr bwMode="auto">
            <a:xfrm>
              <a:off x="3528" y="1797"/>
              <a:ext cx="164" cy="21"/>
            </a:xfrm>
            <a:prstGeom prst="ellipse">
              <a:avLst/>
            </a:prstGeom>
            <a:solidFill>
              <a:srgbClr val="FFFFFF"/>
            </a:solidFill>
            <a:ln w="12700" algn="ctr">
              <a:solidFill>
                <a:srgbClr val="000000"/>
              </a:solidFill>
              <a:round/>
              <a:headEnd/>
              <a:tailEnd/>
            </a:ln>
          </p:spPr>
          <p:txBody>
            <a:bodyPr/>
            <a:lstStyle/>
            <a:p>
              <a:endParaRPr lang="fr-FR"/>
            </a:p>
          </p:txBody>
        </p:sp>
        <p:sp>
          <p:nvSpPr>
            <p:cNvPr id="6215" name="Oval 22"/>
            <p:cNvSpPr>
              <a:spLocks noChangeArrowheads="1"/>
            </p:cNvSpPr>
            <p:nvPr/>
          </p:nvSpPr>
          <p:spPr bwMode="auto">
            <a:xfrm rot="-2519233">
              <a:off x="3803" y="1818"/>
              <a:ext cx="164" cy="20"/>
            </a:xfrm>
            <a:prstGeom prst="ellipse">
              <a:avLst/>
            </a:prstGeom>
            <a:solidFill>
              <a:srgbClr val="FFFFFF"/>
            </a:solidFill>
            <a:ln w="12700" algn="ctr">
              <a:solidFill>
                <a:srgbClr val="000000"/>
              </a:solidFill>
              <a:round/>
              <a:headEnd/>
              <a:tailEnd/>
            </a:ln>
          </p:spPr>
          <p:txBody>
            <a:bodyPr/>
            <a:lstStyle/>
            <a:p>
              <a:endParaRPr lang="fr-FR"/>
            </a:p>
          </p:txBody>
        </p:sp>
        <p:sp>
          <p:nvSpPr>
            <p:cNvPr id="6216" name="Freeform 23"/>
            <p:cNvSpPr>
              <a:spLocks/>
            </p:cNvSpPr>
            <p:nvPr/>
          </p:nvSpPr>
          <p:spPr bwMode="auto">
            <a:xfrm>
              <a:off x="3803" y="1097"/>
              <a:ext cx="210" cy="289"/>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217" name="Freeform 24"/>
            <p:cNvSpPr>
              <a:spLocks/>
            </p:cNvSpPr>
            <p:nvPr/>
          </p:nvSpPr>
          <p:spPr bwMode="auto">
            <a:xfrm>
              <a:off x="3665" y="1356"/>
              <a:ext cx="64" cy="62"/>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218" name="Freeform 25"/>
            <p:cNvSpPr>
              <a:spLocks/>
            </p:cNvSpPr>
            <p:nvPr/>
          </p:nvSpPr>
          <p:spPr bwMode="auto">
            <a:xfrm>
              <a:off x="3882" y="1345"/>
              <a:ext cx="64" cy="73"/>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219" name="Freeform 32"/>
            <p:cNvSpPr>
              <a:spLocks/>
            </p:cNvSpPr>
            <p:nvPr/>
          </p:nvSpPr>
          <p:spPr bwMode="auto">
            <a:xfrm rot="19036546" flipV="1">
              <a:off x="3436" y="1130"/>
              <a:ext cx="381" cy="10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220" name="Oval 53"/>
            <p:cNvSpPr>
              <a:spLocks noChangeArrowheads="1"/>
            </p:cNvSpPr>
            <p:nvPr/>
          </p:nvSpPr>
          <p:spPr bwMode="auto">
            <a:xfrm>
              <a:off x="3703" y="819"/>
              <a:ext cx="191" cy="206"/>
            </a:xfrm>
            <a:prstGeom prst="ellipse">
              <a:avLst/>
            </a:prstGeom>
            <a:solidFill>
              <a:srgbClr val="FFFFFF"/>
            </a:solidFill>
            <a:ln w="12700" algn="ctr">
              <a:solidFill>
                <a:srgbClr val="000000"/>
              </a:solidFill>
              <a:round/>
              <a:headEnd/>
              <a:tailEnd/>
            </a:ln>
          </p:spPr>
          <p:txBody>
            <a:bodyPr/>
            <a:lstStyle/>
            <a:p>
              <a:endParaRPr lang="fr-FR"/>
            </a:p>
          </p:txBody>
        </p:sp>
        <p:sp>
          <p:nvSpPr>
            <p:cNvPr id="6221" name="Oval 54"/>
            <p:cNvSpPr>
              <a:spLocks noChangeArrowheads="1"/>
            </p:cNvSpPr>
            <p:nvPr/>
          </p:nvSpPr>
          <p:spPr bwMode="auto">
            <a:xfrm>
              <a:off x="3737" y="901"/>
              <a:ext cx="28" cy="21"/>
            </a:xfrm>
            <a:prstGeom prst="ellipse">
              <a:avLst/>
            </a:prstGeom>
            <a:solidFill>
              <a:srgbClr val="FFFFFF"/>
            </a:solidFill>
            <a:ln w="12700" algn="ctr">
              <a:solidFill>
                <a:srgbClr val="000000"/>
              </a:solidFill>
              <a:round/>
              <a:headEnd/>
              <a:tailEnd/>
            </a:ln>
          </p:spPr>
          <p:txBody>
            <a:bodyPr/>
            <a:lstStyle/>
            <a:p>
              <a:endParaRPr lang="fr-FR"/>
            </a:p>
          </p:txBody>
        </p:sp>
        <p:sp>
          <p:nvSpPr>
            <p:cNvPr id="6222" name="Oval 55"/>
            <p:cNvSpPr>
              <a:spLocks noChangeArrowheads="1"/>
            </p:cNvSpPr>
            <p:nvPr/>
          </p:nvSpPr>
          <p:spPr bwMode="auto">
            <a:xfrm>
              <a:off x="3821" y="901"/>
              <a:ext cx="26" cy="21"/>
            </a:xfrm>
            <a:prstGeom prst="ellipse">
              <a:avLst/>
            </a:prstGeom>
            <a:solidFill>
              <a:srgbClr val="FFFFFF"/>
            </a:solidFill>
            <a:ln w="12700" algn="ctr">
              <a:solidFill>
                <a:srgbClr val="000000"/>
              </a:solidFill>
              <a:round/>
              <a:headEnd/>
              <a:tailEnd/>
            </a:ln>
          </p:spPr>
          <p:txBody>
            <a:bodyPr/>
            <a:lstStyle/>
            <a:p>
              <a:endParaRPr lang="fr-FR"/>
            </a:p>
          </p:txBody>
        </p:sp>
        <p:sp>
          <p:nvSpPr>
            <p:cNvPr id="6223" name="Freeform 56"/>
            <p:cNvSpPr>
              <a:spLocks/>
            </p:cNvSpPr>
            <p:nvPr/>
          </p:nvSpPr>
          <p:spPr bwMode="auto">
            <a:xfrm>
              <a:off x="3737" y="954"/>
              <a:ext cx="110" cy="42"/>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224" name="Line 57"/>
            <p:cNvSpPr>
              <a:spLocks noChangeShapeType="1"/>
            </p:cNvSpPr>
            <p:nvPr/>
          </p:nvSpPr>
          <p:spPr bwMode="auto">
            <a:xfrm>
              <a:off x="3793" y="933"/>
              <a:ext cx="0" cy="21"/>
            </a:xfrm>
            <a:prstGeom prst="line">
              <a:avLst/>
            </a:prstGeom>
            <a:noFill/>
            <a:ln w="12700">
              <a:solidFill>
                <a:srgbClr val="000000"/>
              </a:solidFill>
              <a:round/>
              <a:headEnd/>
              <a:tailEnd/>
            </a:ln>
          </p:spPr>
          <p:txBody>
            <a:bodyPr/>
            <a:lstStyle/>
            <a:p>
              <a:endParaRPr lang="fr-FR"/>
            </a:p>
          </p:txBody>
        </p:sp>
        <p:grpSp>
          <p:nvGrpSpPr>
            <p:cNvPr id="9" name="Group 58"/>
            <p:cNvGrpSpPr>
              <a:grpSpLocks/>
            </p:cNvGrpSpPr>
            <p:nvPr/>
          </p:nvGrpSpPr>
          <p:grpSpPr bwMode="auto">
            <a:xfrm>
              <a:off x="3703" y="827"/>
              <a:ext cx="191" cy="207"/>
              <a:chOff x="5301" y="884"/>
              <a:chExt cx="158" cy="243"/>
            </a:xfrm>
          </p:grpSpPr>
          <p:sp>
            <p:nvSpPr>
              <p:cNvPr id="6251" name="Oval 59"/>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52" name="Oval 60"/>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53" name="Line 61"/>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54" name="Oval 62"/>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55" name="Freeform 63"/>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10" name="Group 64"/>
            <p:cNvGrpSpPr>
              <a:grpSpLocks/>
            </p:cNvGrpSpPr>
            <p:nvPr/>
          </p:nvGrpSpPr>
          <p:grpSpPr bwMode="auto">
            <a:xfrm>
              <a:off x="3682" y="799"/>
              <a:ext cx="168" cy="59"/>
              <a:chOff x="5097" y="1649"/>
              <a:chExt cx="139" cy="69"/>
            </a:xfrm>
          </p:grpSpPr>
          <p:sp>
            <p:nvSpPr>
              <p:cNvPr id="6249" name="Oval 65"/>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50" name="Oval 66"/>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sp>
          <p:nvSpPr>
            <p:cNvPr id="6227" name="Rectangle 127"/>
            <p:cNvSpPr>
              <a:spLocks noChangeArrowheads="1"/>
            </p:cNvSpPr>
            <p:nvPr/>
          </p:nvSpPr>
          <p:spPr bwMode="auto">
            <a:xfrm>
              <a:off x="3105" y="579"/>
              <a:ext cx="30" cy="144"/>
            </a:xfrm>
            <a:prstGeom prst="rect">
              <a:avLst/>
            </a:prstGeom>
            <a:noFill/>
            <a:ln w="9525">
              <a:noFill/>
              <a:miter lim="800000"/>
              <a:headEnd/>
              <a:tailEnd/>
            </a:ln>
          </p:spPr>
          <p:txBody>
            <a:bodyPr wrap="none" lIns="0" tIns="0" rIns="0" bIns="0">
              <a:spAutoFit/>
            </a:bodyPr>
            <a:lstStyle/>
            <a:p>
              <a:r>
                <a:rPr lang="fr-FR" sz="1500">
                  <a:solidFill>
                    <a:srgbClr val="000000"/>
                  </a:solidFill>
                  <a:latin typeface="Times New Roman" pitchFamily="18" charset="0"/>
                </a:rPr>
                <a:t> </a:t>
              </a:r>
              <a:endParaRPr lang="fr-FR"/>
            </a:p>
          </p:txBody>
        </p:sp>
        <p:sp>
          <p:nvSpPr>
            <p:cNvPr id="6228" name="Rectangle 137"/>
            <p:cNvSpPr>
              <a:spLocks noChangeArrowheads="1"/>
            </p:cNvSpPr>
            <p:nvPr/>
          </p:nvSpPr>
          <p:spPr bwMode="auto">
            <a:xfrm>
              <a:off x="3595" y="1197"/>
              <a:ext cx="232" cy="227"/>
            </a:xfrm>
            <a:prstGeom prst="rect">
              <a:avLst/>
            </a:prstGeom>
            <a:noFill/>
            <a:ln w="9525">
              <a:noFill/>
              <a:miter lim="800000"/>
              <a:headEnd/>
              <a:tailEnd/>
            </a:ln>
          </p:spPr>
          <p:txBody>
            <a:bodyPr/>
            <a:lstStyle/>
            <a:p>
              <a:endParaRPr lang="fr-FR"/>
            </a:p>
          </p:txBody>
        </p:sp>
        <p:sp>
          <p:nvSpPr>
            <p:cNvPr id="6229" name="Rectangle 138"/>
            <p:cNvSpPr>
              <a:spLocks noChangeArrowheads="1"/>
            </p:cNvSpPr>
            <p:nvPr/>
          </p:nvSpPr>
          <p:spPr bwMode="auto">
            <a:xfrm>
              <a:off x="3667" y="1235"/>
              <a:ext cx="28" cy="134"/>
            </a:xfrm>
            <a:prstGeom prst="rect">
              <a:avLst/>
            </a:prstGeom>
            <a:noFill/>
            <a:ln w="9525">
              <a:noFill/>
              <a:miter lim="800000"/>
              <a:headEnd/>
              <a:tailEnd/>
            </a:ln>
          </p:spPr>
          <p:txBody>
            <a:bodyPr wrap="none" lIns="0" tIns="0" rIns="0" bIns="0">
              <a:spAutoFit/>
            </a:bodyPr>
            <a:lstStyle/>
            <a:p>
              <a:r>
                <a:rPr lang="fr-FR" sz="1400" b="1">
                  <a:solidFill>
                    <a:srgbClr val="000000"/>
                  </a:solidFill>
                  <a:latin typeface="Times New Roman" pitchFamily="18" charset="0"/>
                </a:rPr>
                <a:t> </a:t>
              </a:r>
              <a:endParaRPr lang="fr-FR"/>
            </a:p>
          </p:txBody>
        </p:sp>
        <p:grpSp>
          <p:nvGrpSpPr>
            <p:cNvPr id="11" name="Group 150"/>
            <p:cNvGrpSpPr>
              <a:grpSpLocks/>
            </p:cNvGrpSpPr>
            <p:nvPr/>
          </p:nvGrpSpPr>
          <p:grpSpPr bwMode="auto">
            <a:xfrm>
              <a:off x="3395" y="701"/>
              <a:ext cx="1097" cy="847"/>
              <a:chOff x="3395" y="701"/>
              <a:chExt cx="1097" cy="847"/>
            </a:xfrm>
          </p:grpSpPr>
          <p:sp>
            <p:nvSpPr>
              <p:cNvPr id="6241" name="Freeform 142"/>
              <p:cNvSpPr>
                <a:spLocks/>
              </p:cNvSpPr>
              <p:nvPr/>
            </p:nvSpPr>
            <p:spPr bwMode="auto">
              <a:xfrm>
                <a:off x="3395" y="701"/>
                <a:ext cx="934" cy="741"/>
              </a:xfrm>
              <a:custGeom>
                <a:avLst/>
                <a:gdLst>
                  <a:gd name="T0" fmla="*/ 0 w 934"/>
                  <a:gd name="T1" fmla="*/ 731 h 741"/>
                  <a:gd name="T2" fmla="*/ 8 w 934"/>
                  <a:gd name="T3" fmla="*/ 741 h 741"/>
                  <a:gd name="T4" fmla="*/ 934 w 934"/>
                  <a:gd name="T5" fmla="*/ 10 h 741"/>
                  <a:gd name="T6" fmla="*/ 927 w 934"/>
                  <a:gd name="T7" fmla="*/ 0 h 741"/>
                  <a:gd name="T8" fmla="*/ 0 w 934"/>
                  <a:gd name="T9" fmla="*/ 731 h 741"/>
                  <a:gd name="T10" fmla="*/ 0 60000 65536"/>
                  <a:gd name="T11" fmla="*/ 0 60000 65536"/>
                  <a:gd name="T12" fmla="*/ 0 60000 65536"/>
                  <a:gd name="T13" fmla="*/ 0 60000 65536"/>
                  <a:gd name="T14" fmla="*/ 0 60000 65536"/>
                  <a:gd name="T15" fmla="*/ 0 w 934"/>
                  <a:gd name="T16" fmla="*/ 0 h 741"/>
                  <a:gd name="T17" fmla="*/ 934 w 934"/>
                  <a:gd name="T18" fmla="*/ 741 h 741"/>
                </a:gdLst>
                <a:ahLst/>
                <a:cxnLst>
                  <a:cxn ang="T10">
                    <a:pos x="T0" y="T1"/>
                  </a:cxn>
                  <a:cxn ang="T11">
                    <a:pos x="T2" y="T3"/>
                  </a:cxn>
                  <a:cxn ang="T12">
                    <a:pos x="T4" y="T5"/>
                  </a:cxn>
                  <a:cxn ang="T13">
                    <a:pos x="T6" y="T7"/>
                  </a:cxn>
                  <a:cxn ang="T14">
                    <a:pos x="T8" y="T9"/>
                  </a:cxn>
                </a:cxnLst>
                <a:rect l="T15" t="T16" r="T17" b="T18"/>
                <a:pathLst>
                  <a:path w="934" h="741">
                    <a:moveTo>
                      <a:pt x="0" y="731"/>
                    </a:moveTo>
                    <a:lnTo>
                      <a:pt x="8" y="741"/>
                    </a:lnTo>
                    <a:lnTo>
                      <a:pt x="934" y="10"/>
                    </a:lnTo>
                    <a:lnTo>
                      <a:pt x="927" y="0"/>
                    </a:lnTo>
                    <a:lnTo>
                      <a:pt x="0" y="731"/>
                    </a:lnTo>
                    <a:close/>
                  </a:path>
                </a:pathLst>
              </a:custGeom>
              <a:solidFill>
                <a:srgbClr val="000000"/>
              </a:solidFill>
              <a:ln w="9525">
                <a:noFill/>
                <a:round/>
                <a:headEnd/>
                <a:tailEnd/>
              </a:ln>
            </p:spPr>
            <p:txBody>
              <a:bodyPr/>
              <a:lstStyle/>
              <a:p>
                <a:endParaRPr lang="fr-FR"/>
              </a:p>
            </p:txBody>
          </p:sp>
          <p:sp>
            <p:nvSpPr>
              <p:cNvPr id="6242" name="Freeform 143"/>
              <p:cNvSpPr>
                <a:spLocks/>
              </p:cNvSpPr>
              <p:nvPr/>
            </p:nvSpPr>
            <p:spPr bwMode="auto">
              <a:xfrm>
                <a:off x="3532" y="784"/>
                <a:ext cx="960" cy="764"/>
              </a:xfrm>
              <a:custGeom>
                <a:avLst/>
                <a:gdLst>
                  <a:gd name="T0" fmla="*/ 0 w 960"/>
                  <a:gd name="T1" fmla="*/ 754 h 764"/>
                  <a:gd name="T2" fmla="*/ 8 w 960"/>
                  <a:gd name="T3" fmla="*/ 764 h 764"/>
                  <a:gd name="T4" fmla="*/ 960 w 960"/>
                  <a:gd name="T5" fmla="*/ 10 h 764"/>
                  <a:gd name="T6" fmla="*/ 952 w 960"/>
                  <a:gd name="T7" fmla="*/ 0 h 764"/>
                  <a:gd name="T8" fmla="*/ 0 w 960"/>
                  <a:gd name="T9" fmla="*/ 754 h 764"/>
                  <a:gd name="T10" fmla="*/ 0 60000 65536"/>
                  <a:gd name="T11" fmla="*/ 0 60000 65536"/>
                  <a:gd name="T12" fmla="*/ 0 60000 65536"/>
                  <a:gd name="T13" fmla="*/ 0 60000 65536"/>
                  <a:gd name="T14" fmla="*/ 0 60000 65536"/>
                  <a:gd name="T15" fmla="*/ 0 w 960"/>
                  <a:gd name="T16" fmla="*/ 0 h 764"/>
                  <a:gd name="T17" fmla="*/ 960 w 960"/>
                  <a:gd name="T18" fmla="*/ 764 h 764"/>
                </a:gdLst>
                <a:ahLst/>
                <a:cxnLst>
                  <a:cxn ang="T10">
                    <a:pos x="T0" y="T1"/>
                  </a:cxn>
                  <a:cxn ang="T11">
                    <a:pos x="T2" y="T3"/>
                  </a:cxn>
                  <a:cxn ang="T12">
                    <a:pos x="T4" y="T5"/>
                  </a:cxn>
                  <a:cxn ang="T13">
                    <a:pos x="T6" y="T7"/>
                  </a:cxn>
                  <a:cxn ang="T14">
                    <a:pos x="T8" y="T9"/>
                  </a:cxn>
                </a:cxnLst>
                <a:rect l="T15" t="T16" r="T17" b="T18"/>
                <a:pathLst>
                  <a:path w="960" h="764">
                    <a:moveTo>
                      <a:pt x="0" y="754"/>
                    </a:moveTo>
                    <a:lnTo>
                      <a:pt x="8" y="764"/>
                    </a:lnTo>
                    <a:lnTo>
                      <a:pt x="960" y="10"/>
                    </a:lnTo>
                    <a:lnTo>
                      <a:pt x="952" y="0"/>
                    </a:lnTo>
                    <a:lnTo>
                      <a:pt x="0" y="754"/>
                    </a:lnTo>
                    <a:close/>
                  </a:path>
                </a:pathLst>
              </a:custGeom>
              <a:solidFill>
                <a:srgbClr val="000000"/>
              </a:solidFill>
              <a:ln w="9525">
                <a:noFill/>
                <a:round/>
                <a:headEnd/>
                <a:tailEnd/>
              </a:ln>
            </p:spPr>
            <p:txBody>
              <a:bodyPr/>
              <a:lstStyle/>
              <a:p>
                <a:endParaRPr lang="fr-FR"/>
              </a:p>
            </p:txBody>
          </p:sp>
          <p:sp>
            <p:nvSpPr>
              <p:cNvPr id="6243" name="Freeform 144"/>
              <p:cNvSpPr>
                <a:spLocks/>
              </p:cNvSpPr>
              <p:nvPr/>
            </p:nvSpPr>
            <p:spPr bwMode="auto">
              <a:xfrm>
                <a:off x="3530" y="1319"/>
                <a:ext cx="164" cy="103"/>
              </a:xfrm>
              <a:custGeom>
                <a:avLst/>
                <a:gdLst>
                  <a:gd name="T0" fmla="*/ 6 w 164"/>
                  <a:gd name="T1" fmla="*/ 0 h 103"/>
                  <a:gd name="T2" fmla="*/ 0 w 164"/>
                  <a:gd name="T3" fmla="*/ 12 h 103"/>
                  <a:gd name="T4" fmla="*/ 158 w 164"/>
                  <a:gd name="T5" fmla="*/ 103 h 103"/>
                  <a:gd name="T6" fmla="*/ 164 w 164"/>
                  <a:gd name="T7" fmla="*/ 91 h 103"/>
                  <a:gd name="T8" fmla="*/ 6 w 164"/>
                  <a:gd name="T9" fmla="*/ 0 h 103"/>
                  <a:gd name="T10" fmla="*/ 0 60000 65536"/>
                  <a:gd name="T11" fmla="*/ 0 60000 65536"/>
                  <a:gd name="T12" fmla="*/ 0 60000 65536"/>
                  <a:gd name="T13" fmla="*/ 0 60000 65536"/>
                  <a:gd name="T14" fmla="*/ 0 60000 65536"/>
                  <a:gd name="T15" fmla="*/ 0 w 164"/>
                  <a:gd name="T16" fmla="*/ 0 h 103"/>
                  <a:gd name="T17" fmla="*/ 164 w 164"/>
                  <a:gd name="T18" fmla="*/ 103 h 103"/>
                </a:gdLst>
                <a:ahLst/>
                <a:cxnLst>
                  <a:cxn ang="T10">
                    <a:pos x="T0" y="T1"/>
                  </a:cxn>
                  <a:cxn ang="T11">
                    <a:pos x="T2" y="T3"/>
                  </a:cxn>
                  <a:cxn ang="T12">
                    <a:pos x="T4" y="T5"/>
                  </a:cxn>
                  <a:cxn ang="T13">
                    <a:pos x="T6" y="T7"/>
                  </a:cxn>
                  <a:cxn ang="T14">
                    <a:pos x="T8" y="T9"/>
                  </a:cxn>
                </a:cxnLst>
                <a:rect l="T15" t="T16" r="T17" b="T18"/>
                <a:pathLst>
                  <a:path w="164" h="103">
                    <a:moveTo>
                      <a:pt x="6" y="0"/>
                    </a:moveTo>
                    <a:lnTo>
                      <a:pt x="0" y="12"/>
                    </a:lnTo>
                    <a:lnTo>
                      <a:pt x="158" y="103"/>
                    </a:lnTo>
                    <a:lnTo>
                      <a:pt x="164" y="91"/>
                    </a:lnTo>
                    <a:lnTo>
                      <a:pt x="6" y="0"/>
                    </a:lnTo>
                    <a:close/>
                  </a:path>
                </a:pathLst>
              </a:custGeom>
              <a:solidFill>
                <a:srgbClr val="000000"/>
              </a:solidFill>
              <a:ln w="9525">
                <a:noFill/>
                <a:round/>
                <a:headEnd/>
                <a:tailEnd/>
              </a:ln>
            </p:spPr>
            <p:txBody>
              <a:bodyPr/>
              <a:lstStyle/>
              <a:p>
                <a:endParaRPr lang="fr-FR"/>
              </a:p>
            </p:txBody>
          </p:sp>
          <p:sp>
            <p:nvSpPr>
              <p:cNvPr id="6244" name="Freeform 145"/>
              <p:cNvSpPr>
                <a:spLocks/>
              </p:cNvSpPr>
              <p:nvPr/>
            </p:nvSpPr>
            <p:spPr bwMode="auto">
              <a:xfrm>
                <a:off x="3679" y="1203"/>
                <a:ext cx="164" cy="104"/>
              </a:xfrm>
              <a:custGeom>
                <a:avLst/>
                <a:gdLst>
                  <a:gd name="T0" fmla="*/ 6 w 164"/>
                  <a:gd name="T1" fmla="*/ 0 h 104"/>
                  <a:gd name="T2" fmla="*/ 0 w 164"/>
                  <a:gd name="T3" fmla="*/ 12 h 104"/>
                  <a:gd name="T4" fmla="*/ 158 w 164"/>
                  <a:gd name="T5" fmla="*/ 104 h 104"/>
                  <a:gd name="T6" fmla="*/ 164 w 164"/>
                  <a:gd name="T7" fmla="*/ 92 h 104"/>
                  <a:gd name="T8" fmla="*/ 6 w 164"/>
                  <a:gd name="T9" fmla="*/ 0 h 104"/>
                  <a:gd name="T10" fmla="*/ 0 60000 65536"/>
                  <a:gd name="T11" fmla="*/ 0 60000 65536"/>
                  <a:gd name="T12" fmla="*/ 0 60000 65536"/>
                  <a:gd name="T13" fmla="*/ 0 60000 65536"/>
                  <a:gd name="T14" fmla="*/ 0 60000 65536"/>
                  <a:gd name="T15" fmla="*/ 0 w 164"/>
                  <a:gd name="T16" fmla="*/ 0 h 104"/>
                  <a:gd name="T17" fmla="*/ 164 w 164"/>
                  <a:gd name="T18" fmla="*/ 104 h 104"/>
                </a:gdLst>
                <a:ahLst/>
                <a:cxnLst>
                  <a:cxn ang="T10">
                    <a:pos x="T0" y="T1"/>
                  </a:cxn>
                  <a:cxn ang="T11">
                    <a:pos x="T2" y="T3"/>
                  </a:cxn>
                  <a:cxn ang="T12">
                    <a:pos x="T4" y="T5"/>
                  </a:cxn>
                  <a:cxn ang="T13">
                    <a:pos x="T6" y="T7"/>
                  </a:cxn>
                  <a:cxn ang="T14">
                    <a:pos x="T8" y="T9"/>
                  </a:cxn>
                </a:cxnLst>
                <a:rect l="T15" t="T16" r="T17" b="T18"/>
                <a:pathLst>
                  <a:path w="164" h="104">
                    <a:moveTo>
                      <a:pt x="6" y="0"/>
                    </a:moveTo>
                    <a:lnTo>
                      <a:pt x="0" y="12"/>
                    </a:lnTo>
                    <a:lnTo>
                      <a:pt x="158" y="104"/>
                    </a:lnTo>
                    <a:lnTo>
                      <a:pt x="164" y="92"/>
                    </a:lnTo>
                    <a:lnTo>
                      <a:pt x="6" y="0"/>
                    </a:lnTo>
                    <a:close/>
                  </a:path>
                </a:pathLst>
              </a:custGeom>
              <a:solidFill>
                <a:srgbClr val="000000"/>
              </a:solidFill>
              <a:ln w="9525">
                <a:noFill/>
                <a:round/>
                <a:headEnd/>
                <a:tailEnd/>
              </a:ln>
            </p:spPr>
            <p:txBody>
              <a:bodyPr/>
              <a:lstStyle/>
              <a:p>
                <a:endParaRPr lang="fr-FR"/>
              </a:p>
            </p:txBody>
          </p:sp>
          <p:sp>
            <p:nvSpPr>
              <p:cNvPr id="6245" name="Freeform 146"/>
              <p:cNvSpPr>
                <a:spLocks/>
              </p:cNvSpPr>
              <p:nvPr/>
            </p:nvSpPr>
            <p:spPr bwMode="auto">
              <a:xfrm>
                <a:off x="3817" y="1087"/>
                <a:ext cx="163" cy="104"/>
              </a:xfrm>
              <a:custGeom>
                <a:avLst/>
                <a:gdLst>
                  <a:gd name="T0" fmla="*/ 6 w 163"/>
                  <a:gd name="T1" fmla="*/ 0 h 104"/>
                  <a:gd name="T2" fmla="*/ 0 w 163"/>
                  <a:gd name="T3" fmla="*/ 12 h 104"/>
                  <a:gd name="T4" fmla="*/ 157 w 163"/>
                  <a:gd name="T5" fmla="*/ 104 h 104"/>
                  <a:gd name="T6" fmla="*/ 163 w 163"/>
                  <a:gd name="T7" fmla="*/ 92 h 104"/>
                  <a:gd name="T8" fmla="*/ 6 w 163"/>
                  <a:gd name="T9" fmla="*/ 0 h 104"/>
                  <a:gd name="T10" fmla="*/ 0 60000 65536"/>
                  <a:gd name="T11" fmla="*/ 0 60000 65536"/>
                  <a:gd name="T12" fmla="*/ 0 60000 65536"/>
                  <a:gd name="T13" fmla="*/ 0 60000 65536"/>
                  <a:gd name="T14" fmla="*/ 0 60000 65536"/>
                  <a:gd name="T15" fmla="*/ 0 w 163"/>
                  <a:gd name="T16" fmla="*/ 0 h 104"/>
                  <a:gd name="T17" fmla="*/ 163 w 163"/>
                  <a:gd name="T18" fmla="*/ 104 h 104"/>
                </a:gdLst>
                <a:ahLst/>
                <a:cxnLst>
                  <a:cxn ang="T10">
                    <a:pos x="T0" y="T1"/>
                  </a:cxn>
                  <a:cxn ang="T11">
                    <a:pos x="T2" y="T3"/>
                  </a:cxn>
                  <a:cxn ang="T12">
                    <a:pos x="T4" y="T5"/>
                  </a:cxn>
                  <a:cxn ang="T13">
                    <a:pos x="T6" y="T7"/>
                  </a:cxn>
                  <a:cxn ang="T14">
                    <a:pos x="T8" y="T9"/>
                  </a:cxn>
                </a:cxnLst>
                <a:rect l="T15" t="T16" r="T17" b="T18"/>
                <a:pathLst>
                  <a:path w="163" h="104">
                    <a:moveTo>
                      <a:pt x="6" y="0"/>
                    </a:moveTo>
                    <a:lnTo>
                      <a:pt x="0" y="12"/>
                    </a:lnTo>
                    <a:lnTo>
                      <a:pt x="157" y="104"/>
                    </a:lnTo>
                    <a:lnTo>
                      <a:pt x="163" y="92"/>
                    </a:lnTo>
                    <a:lnTo>
                      <a:pt x="6" y="0"/>
                    </a:lnTo>
                    <a:close/>
                  </a:path>
                </a:pathLst>
              </a:custGeom>
              <a:solidFill>
                <a:srgbClr val="000000"/>
              </a:solidFill>
              <a:ln w="9525">
                <a:noFill/>
                <a:round/>
                <a:headEnd/>
                <a:tailEnd/>
              </a:ln>
            </p:spPr>
            <p:txBody>
              <a:bodyPr/>
              <a:lstStyle/>
              <a:p>
                <a:endParaRPr lang="fr-FR"/>
              </a:p>
            </p:txBody>
          </p:sp>
          <p:sp>
            <p:nvSpPr>
              <p:cNvPr id="6246" name="Freeform 147"/>
              <p:cNvSpPr>
                <a:spLocks/>
              </p:cNvSpPr>
              <p:nvPr/>
            </p:nvSpPr>
            <p:spPr bwMode="auto">
              <a:xfrm>
                <a:off x="3950" y="986"/>
                <a:ext cx="165" cy="103"/>
              </a:xfrm>
              <a:custGeom>
                <a:avLst/>
                <a:gdLst>
                  <a:gd name="T0" fmla="*/ 6 w 165"/>
                  <a:gd name="T1" fmla="*/ 0 h 103"/>
                  <a:gd name="T2" fmla="*/ 0 w 165"/>
                  <a:gd name="T3" fmla="*/ 12 h 103"/>
                  <a:gd name="T4" fmla="*/ 159 w 165"/>
                  <a:gd name="T5" fmla="*/ 103 h 103"/>
                  <a:gd name="T6" fmla="*/ 165 w 165"/>
                  <a:gd name="T7" fmla="*/ 91 h 103"/>
                  <a:gd name="T8" fmla="*/ 6 w 165"/>
                  <a:gd name="T9" fmla="*/ 0 h 103"/>
                  <a:gd name="T10" fmla="*/ 0 60000 65536"/>
                  <a:gd name="T11" fmla="*/ 0 60000 65536"/>
                  <a:gd name="T12" fmla="*/ 0 60000 65536"/>
                  <a:gd name="T13" fmla="*/ 0 60000 65536"/>
                  <a:gd name="T14" fmla="*/ 0 60000 65536"/>
                  <a:gd name="T15" fmla="*/ 0 w 165"/>
                  <a:gd name="T16" fmla="*/ 0 h 103"/>
                  <a:gd name="T17" fmla="*/ 165 w 165"/>
                  <a:gd name="T18" fmla="*/ 103 h 103"/>
                </a:gdLst>
                <a:ahLst/>
                <a:cxnLst>
                  <a:cxn ang="T10">
                    <a:pos x="T0" y="T1"/>
                  </a:cxn>
                  <a:cxn ang="T11">
                    <a:pos x="T2" y="T3"/>
                  </a:cxn>
                  <a:cxn ang="T12">
                    <a:pos x="T4" y="T5"/>
                  </a:cxn>
                  <a:cxn ang="T13">
                    <a:pos x="T6" y="T7"/>
                  </a:cxn>
                  <a:cxn ang="T14">
                    <a:pos x="T8" y="T9"/>
                  </a:cxn>
                </a:cxnLst>
                <a:rect l="T15" t="T16" r="T17" b="T18"/>
                <a:pathLst>
                  <a:path w="165" h="103">
                    <a:moveTo>
                      <a:pt x="6" y="0"/>
                    </a:moveTo>
                    <a:lnTo>
                      <a:pt x="0" y="12"/>
                    </a:lnTo>
                    <a:lnTo>
                      <a:pt x="159" y="103"/>
                    </a:lnTo>
                    <a:lnTo>
                      <a:pt x="165" y="91"/>
                    </a:lnTo>
                    <a:lnTo>
                      <a:pt x="6" y="0"/>
                    </a:lnTo>
                    <a:close/>
                  </a:path>
                </a:pathLst>
              </a:custGeom>
              <a:solidFill>
                <a:srgbClr val="000000"/>
              </a:solidFill>
              <a:ln w="9525">
                <a:noFill/>
                <a:round/>
                <a:headEnd/>
                <a:tailEnd/>
              </a:ln>
            </p:spPr>
            <p:txBody>
              <a:bodyPr/>
              <a:lstStyle/>
              <a:p>
                <a:endParaRPr lang="fr-FR"/>
              </a:p>
            </p:txBody>
          </p:sp>
          <p:sp>
            <p:nvSpPr>
              <p:cNvPr id="6247" name="Freeform 148"/>
              <p:cNvSpPr>
                <a:spLocks/>
              </p:cNvSpPr>
              <p:nvPr/>
            </p:nvSpPr>
            <p:spPr bwMode="auto">
              <a:xfrm>
                <a:off x="4081" y="888"/>
                <a:ext cx="163" cy="104"/>
              </a:xfrm>
              <a:custGeom>
                <a:avLst/>
                <a:gdLst>
                  <a:gd name="T0" fmla="*/ 6 w 163"/>
                  <a:gd name="T1" fmla="*/ 0 h 104"/>
                  <a:gd name="T2" fmla="*/ 0 w 163"/>
                  <a:gd name="T3" fmla="*/ 12 h 104"/>
                  <a:gd name="T4" fmla="*/ 157 w 163"/>
                  <a:gd name="T5" fmla="*/ 104 h 104"/>
                  <a:gd name="T6" fmla="*/ 163 w 163"/>
                  <a:gd name="T7" fmla="*/ 92 h 104"/>
                  <a:gd name="T8" fmla="*/ 6 w 163"/>
                  <a:gd name="T9" fmla="*/ 0 h 104"/>
                  <a:gd name="T10" fmla="*/ 0 60000 65536"/>
                  <a:gd name="T11" fmla="*/ 0 60000 65536"/>
                  <a:gd name="T12" fmla="*/ 0 60000 65536"/>
                  <a:gd name="T13" fmla="*/ 0 60000 65536"/>
                  <a:gd name="T14" fmla="*/ 0 60000 65536"/>
                  <a:gd name="T15" fmla="*/ 0 w 163"/>
                  <a:gd name="T16" fmla="*/ 0 h 104"/>
                  <a:gd name="T17" fmla="*/ 163 w 163"/>
                  <a:gd name="T18" fmla="*/ 104 h 104"/>
                </a:gdLst>
                <a:ahLst/>
                <a:cxnLst>
                  <a:cxn ang="T10">
                    <a:pos x="T0" y="T1"/>
                  </a:cxn>
                  <a:cxn ang="T11">
                    <a:pos x="T2" y="T3"/>
                  </a:cxn>
                  <a:cxn ang="T12">
                    <a:pos x="T4" y="T5"/>
                  </a:cxn>
                  <a:cxn ang="T13">
                    <a:pos x="T6" y="T7"/>
                  </a:cxn>
                  <a:cxn ang="T14">
                    <a:pos x="T8" y="T9"/>
                  </a:cxn>
                </a:cxnLst>
                <a:rect l="T15" t="T16" r="T17" b="T18"/>
                <a:pathLst>
                  <a:path w="163" h="104">
                    <a:moveTo>
                      <a:pt x="6" y="0"/>
                    </a:moveTo>
                    <a:lnTo>
                      <a:pt x="0" y="12"/>
                    </a:lnTo>
                    <a:lnTo>
                      <a:pt x="157" y="104"/>
                    </a:lnTo>
                    <a:lnTo>
                      <a:pt x="163" y="92"/>
                    </a:lnTo>
                    <a:lnTo>
                      <a:pt x="6" y="0"/>
                    </a:lnTo>
                    <a:close/>
                  </a:path>
                </a:pathLst>
              </a:custGeom>
              <a:solidFill>
                <a:srgbClr val="000000"/>
              </a:solidFill>
              <a:ln w="9525">
                <a:noFill/>
                <a:round/>
                <a:headEnd/>
                <a:tailEnd/>
              </a:ln>
            </p:spPr>
            <p:txBody>
              <a:bodyPr/>
              <a:lstStyle/>
              <a:p>
                <a:endParaRPr lang="fr-FR"/>
              </a:p>
            </p:txBody>
          </p:sp>
          <p:sp>
            <p:nvSpPr>
              <p:cNvPr id="6248" name="Freeform 149"/>
              <p:cNvSpPr>
                <a:spLocks/>
              </p:cNvSpPr>
              <p:nvPr/>
            </p:nvSpPr>
            <p:spPr bwMode="auto">
              <a:xfrm>
                <a:off x="4218" y="772"/>
                <a:ext cx="165" cy="104"/>
              </a:xfrm>
              <a:custGeom>
                <a:avLst/>
                <a:gdLst>
                  <a:gd name="T0" fmla="*/ 6 w 165"/>
                  <a:gd name="T1" fmla="*/ 0 h 104"/>
                  <a:gd name="T2" fmla="*/ 0 w 165"/>
                  <a:gd name="T3" fmla="*/ 12 h 104"/>
                  <a:gd name="T4" fmla="*/ 159 w 165"/>
                  <a:gd name="T5" fmla="*/ 104 h 104"/>
                  <a:gd name="T6" fmla="*/ 165 w 165"/>
                  <a:gd name="T7" fmla="*/ 92 h 104"/>
                  <a:gd name="T8" fmla="*/ 6 w 165"/>
                  <a:gd name="T9" fmla="*/ 0 h 104"/>
                  <a:gd name="T10" fmla="*/ 0 60000 65536"/>
                  <a:gd name="T11" fmla="*/ 0 60000 65536"/>
                  <a:gd name="T12" fmla="*/ 0 60000 65536"/>
                  <a:gd name="T13" fmla="*/ 0 60000 65536"/>
                  <a:gd name="T14" fmla="*/ 0 60000 65536"/>
                  <a:gd name="T15" fmla="*/ 0 w 165"/>
                  <a:gd name="T16" fmla="*/ 0 h 104"/>
                  <a:gd name="T17" fmla="*/ 165 w 165"/>
                  <a:gd name="T18" fmla="*/ 104 h 104"/>
                </a:gdLst>
                <a:ahLst/>
                <a:cxnLst>
                  <a:cxn ang="T10">
                    <a:pos x="T0" y="T1"/>
                  </a:cxn>
                  <a:cxn ang="T11">
                    <a:pos x="T2" y="T3"/>
                  </a:cxn>
                  <a:cxn ang="T12">
                    <a:pos x="T4" y="T5"/>
                  </a:cxn>
                  <a:cxn ang="T13">
                    <a:pos x="T6" y="T7"/>
                  </a:cxn>
                  <a:cxn ang="T14">
                    <a:pos x="T8" y="T9"/>
                  </a:cxn>
                </a:cxnLst>
                <a:rect l="T15" t="T16" r="T17" b="T18"/>
                <a:pathLst>
                  <a:path w="165" h="104">
                    <a:moveTo>
                      <a:pt x="6" y="0"/>
                    </a:moveTo>
                    <a:lnTo>
                      <a:pt x="0" y="12"/>
                    </a:lnTo>
                    <a:lnTo>
                      <a:pt x="159" y="104"/>
                    </a:lnTo>
                    <a:lnTo>
                      <a:pt x="165" y="92"/>
                    </a:lnTo>
                    <a:lnTo>
                      <a:pt x="6" y="0"/>
                    </a:lnTo>
                    <a:close/>
                  </a:path>
                </a:pathLst>
              </a:custGeom>
              <a:solidFill>
                <a:srgbClr val="000000"/>
              </a:solidFill>
              <a:ln w="9525">
                <a:noFill/>
                <a:round/>
                <a:headEnd/>
                <a:tailEnd/>
              </a:ln>
            </p:spPr>
            <p:txBody>
              <a:bodyPr/>
              <a:lstStyle/>
              <a:p>
                <a:endParaRPr lang="fr-FR"/>
              </a:p>
            </p:txBody>
          </p:sp>
        </p:grpSp>
        <p:sp>
          <p:nvSpPr>
            <p:cNvPr id="6231" name="Line 152"/>
            <p:cNvSpPr>
              <a:spLocks noChangeShapeType="1"/>
            </p:cNvSpPr>
            <p:nvPr/>
          </p:nvSpPr>
          <p:spPr bwMode="auto">
            <a:xfrm>
              <a:off x="3292" y="707"/>
              <a:ext cx="1349" cy="1"/>
            </a:xfrm>
            <a:prstGeom prst="line">
              <a:avLst/>
            </a:prstGeom>
            <a:noFill/>
            <a:ln w="12700">
              <a:solidFill>
                <a:srgbClr val="000000"/>
              </a:solidFill>
              <a:round/>
              <a:headEnd/>
              <a:tailEnd/>
            </a:ln>
          </p:spPr>
          <p:txBody>
            <a:bodyPr/>
            <a:lstStyle/>
            <a:p>
              <a:endParaRPr lang="fr-FR"/>
            </a:p>
          </p:txBody>
        </p:sp>
        <p:sp>
          <p:nvSpPr>
            <p:cNvPr id="6232" name="Line 153"/>
            <p:cNvSpPr>
              <a:spLocks noChangeShapeType="1"/>
            </p:cNvSpPr>
            <p:nvPr/>
          </p:nvSpPr>
          <p:spPr bwMode="auto">
            <a:xfrm>
              <a:off x="3238" y="1803"/>
              <a:ext cx="1218" cy="1"/>
            </a:xfrm>
            <a:prstGeom prst="line">
              <a:avLst/>
            </a:prstGeom>
            <a:noFill/>
            <a:ln w="12700">
              <a:solidFill>
                <a:srgbClr val="000000"/>
              </a:solidFill>
              <a:round/>
              <a:headEnd/>
              <a:tailEnd/>
            </a:ln>
          </p:spPr>
          <p:txBody>
            <a:bodyPr/>
            <a:lstStyle/>
            <a:p>
              <a:endParaRPr lang="fr-FR"/>
            </a:p>
          </p:txBody>
        </p:sp>
        <p:sp>
          <p:nvSpPr>
            <p:cNvPr id="6233" name="Line 154"/>
            <p:cNvSpPr>
              <a:spLocks noChangeShapeType="1"/>
            </p:cNvSpPr>
            <p:nvPr/>
          </p:nvSpPr>
          <p:spPr bwMode="auto">
            <a:xfrm>
              <a:off x="3222" y="663"/>
              <a:ext cx="1383" cy="1"/>
            </a:xfrm>
            <a:prstGeom prst="line">
              <a:avLst/>
            </a:prstGeom>
            <a:noFill/>
            <a:ln w="12700">
              <a:solidFill>
                <a:srgbClr val="000000"/>
              </a:solidFill>
              <a:round/>
              <a:headEnd/>
              <a:tailEnd/>
            </a:ln>
          </p:spPr>
          <p:txBody>
            <a:bodyPr/>
            <a:lstStyle/>
            <a:p>
              <a:endParaRPr lang="fr-FR"/>
            </a:p>
          </p:txBody>
        </p:sp>
        <p:grpSp>
          <p:nvGrpSpPr>
            <p:cNvPr id="12" name="Group 157"/>
            <p:cNvGrpSpPr>
              <a:grpSpLocks/>
            </p:cNvGrpSpPr>
            <p:nvPr/>
          </p:nvGrpSpPr>
          <p:grpSpPr bwMode="auto">
            <a:xfrm>
              <a:off x="3172" y="697"/>
              <a:ext cx="133" cy="103"/>
              <a:chOff x="3172" y="697"/>
              <a:chExt cx="133" cy="103"/>
            </a:xfrm>
          </p:grpSpPr>
          <p:sp>
            <p:nvSpPr>
              <p:cNvPr id="6239" name="Freeform 155"/>
              <p:cNvSpPr>
                <a:spLocks/>
              </p:cNvSpPr>
              <p:nvPr/>
            </p:nvSpPr>
            <p:spPr bwMode="auto">
              <a:xfrm>
                <a:off x="3172" y="713"/>
                <a:ext cx="114" cy="87"/>
              </a:xfrm>
              <a:custGeom>
                <a:avLst/>
                <a:gdLst>
                  <a:gd name="T0" fmla="*/ 0 w 114"/>
                  <a:gd name="T1" fmla="*/ 87 h 87"/>
                  <a:gd name="T2" fmla="*/ 114 w 114"/>
                  <a:gd name="T3" fmla="*/ 87 h 87"/>
                  <a:gd name="T4" fmla="*/ 114 w 114"/>
                  <a:gd name="T5" fmla="*/ 0 h 87"/>
                  <a:gd name="T6" fmla="*/ 0 60000 65536"/>
                  <a:gd name="T7" fmla="*/ 0 60000 65536"/>
                  <a:gd name="T8" fmla="*/ 0 60000 65536"/>
                  <a:gd name="T9" fmla="*/ 0 w 114"/>
                  <a:gd name="T10" fmla="*/ 0 h 87"/>
                  <a:gd name="T11" fmla="*/ 114 w 114"/>
                  <a:gd name="T12" fmla="*/ 87 h 87"/>
                </a:gdLst>
                <a:ahLst/>
                <a:cxnLst>
                  <a:cxn ang="T6">
                    <a:pos x="T0" y="T1"/>
                  </a:cxn>
                  <a:cxn ang="T7">
                    <a:pos x="T2" y="T3"/>
                  </a:cxn>
                  <a:cxn ang="T8">
                    <a:pos x="T4" y="T5"/>
                  </a:cxn>
                </a:cxnLst>
                <a:rect l="T9" t="T10" r="T11" b="T12"/>
                <a:pathLst>
                  <a:path w="114" h="87">
                    <a:moveTo>
                      <a:pt x="0" y="87"/>
                    </a:moveTo>
                    <a:lnTo>
                      <a:pt x="114" y="87"/>
                    </a:lnTo>
                    <a:lnTo>
                      <a:pt x="114" y="0"/>
                    </a:lnTo>
                  </a:path>
                </a:pathLst>
              </a:custGeom>
              <a:noFill/>
              <a:ln w="12700">
                <a:solidFill>
                  <a:srgbClr val="000000"/>
                </a:solidFill>
                <a:round/>
                <a:headEnd/>
                <a:tailEnd/>
              </a:ln>
            </p:spPr>
            <p:txBody>
              <a:bodyPr/>
              <a:lstStyle/>
              <a:p>
                <a:endParaRPr lang="fr-FR"/>
              </a:p>
            </p:txBody>
          </p:sp>
          <p:sp>
            <p:nvSpPr>
              <p:cNvPr id="6240" name="Oval 156"/>
              <p:cNvSpPr>
                <a:spLocks noChangeArrowheads="1"/>
              </p:cNvSpPr>
              <p:nvPr/>
            </p:nvSpPr>
            <p:spPr bwMode="auto">
              <a:xfrm>
                <a:off x="3262" y="697"/>
                <a:ext cx="43" cy="43"/>
              </a:xfrm>
              <a:prstGeom prst="ellipse">
                <a:avLst/>
              </a:prstGeom>
              <a:solidFill>
                <a:srgbClr val="000000"/>
              </a:solidFill>
              <a:ln w="12700">
                <a:solidFill>
                  <a:srgbClr val="000000"/>
                </a:solidFill>
                <a:round/>
                <a:headEnd/>
                <a:tailEnd/>
              </a:ln>
            </p:spPr>
            <p:txBody>
              <a:bodyPr/>
              <a:lstStyle/>
              <a:p>
                <a:endParaRPr lang="fr-FR"/>
              </a:p>
            </p:txBody>
          </p:sp>
        </p:grpSp>
        <p:grpSp>
          <p:nvGrpSpPr>
            <p:cNvPr id="13" name="Group 160"/>
            <p:cNvGrpSpPr>
              <a:grpSpLocks/>
            </p:cNvGrpSpPr>
            <p:nvPr/>
          </p:nvGrpSpPr>
          <p:grpSpPr bwMode="auto">
            <a:xfrm>
              <a:off x="3113" y="653"/>
              <a:ext cx="133" cy="103"/>
              <a:chOff x="3113" y="653"/>
              <a:chExt cx="133" cy="103"/>
            </a:xfrm>
          </p:grpSpPr>
          <p:sp>
            <p:nvSpPr>
              <p:cNvPr id="6237" name="Freeform 158"/>
              <p:cNvSpPr>
                <a:spLocks/>
              </p:cNvSpPr>
              <p:nvPr/>
            </p:nvSpPr>
            <p:spPr bwMode="auto">
              <a:xfrm>
                <a:off x="3113" y="667"/>
                <a:ext cx="113" cy="89"/>
              </a:xfrm>
              <a:custGeom>
                <a:avLst/>
                <a:gdLst>
                  <a:gd name="T0" fmla="*/ 0 w 113"/>
                  <a:gd name="T1" fmla="*/ 89 h 89"/>
                  <a:gd name="T2" fmla="*/ 113 w 113"/>
                  <a:gd name="T3" fmla="*/ 89 h 89"/>
                  <a:gd name="T4" fmla="*/ 113 w 113"/>
                  <a:gd name="T5" fmla="*/ 0 h 89"/>
                  <a:gd name="T6" fmla="*/ 0 60000 65536"/>
                  <a:gd name="T7" fmla="*/ 0 60000 65536"/>
                  <a:gd name="T8" fmla="*/ 0 60000 65536"/>
                  <a:gd name="T9" fmla="*/ 0 w 113"/>
                  <a:gd name="T10" fmla="*/ 0 h 89"/>
                  <a:gd name="T11" fmla="*/ 113 w 113"/>
                  <a:gd name="T12" fmla="*/ 89 h 89"/>
                </a:gdLst>
                <a:ahLst/>
                <a:cxnLst>
                  <a:cxn ang="T6">
                    <a:pos x="T0" y="T1"/>
                  </a:cxn>
                  <a:cxn ang="T7">
                    <a:pos x="T2" y="T3"/>
                  </a:cxn>
                  <a:cxn ang="T8">
                    <a:pos x="T4" y="T5"/>
                  </a:cxn>
                </a:cxnLst>
                <a:rect l="T9" t="T10" r="T11" b="T12"/>
                <a:pathLst>
                  <a:path w="113" h="89">
                    <a:moveTo>
                      <a:pt x="0" y="89"/>
                    </a:moveTo>
                    <a:lnTo>
                      <a:pt x="113" y="89"/>
                    </a:lnTo>
                    <a:lnTo>
                      <a:pt x="113" y="0"/>
                    </a:lnTo>
                  </a:path>
                </a:pathLst>
              </a:custGeom>
              <a:noFill/>
              <a:ln w="12700">
                <a:solidFill>
                  <a:srgbClr val="000000"/>
                </a:solidFill>
                <a:round/>
                <a:headEnd/>
                <a:tailEnd/>
              </a:ln>
            </p:spPr>
            <p:txBody>
              <a:bodyPr/>
              <a:lstStyle/>
              <a:p>
                <a:endParaRPr lang="fr-FR"/>
              </a:p>
            </p:txBody>
          </p:sp>
          <p:sp>
            <p:nvSpPr>
              <p:cNvPr id="6238" name="Oval 159"/>
              <p:cNvSpPr>
                <a:spLocks noChangeArrowheads="1"/>
              </p:cNvSpPr>
              <p:nvPr/>
            </p:nvSpPr>
            <p:spPr bwMode="auto">
              <a:xfrm>
                <a:off x="3202" y="653"/>
                <a:ext cx="44" cy="42"/>
              </a:xfrm>
              <a:prstGeom prst="ellipse">
                <a:avLst/>
              </a:prstGeom>
              <a:solidFill>
                <a:srgbClr val="000000"/>
              </a:solidFill>
              <a:ln w="12700">
                <a:solidFill>
                  <a:srgbClr val="000000"/>
                </a:solidFill>
                <a:round/>
                <a:headEnd/>
                <a:tailEnd/>
              </a:ln>
            </p:spPr>
            <p:txBody>
              <a:bodyPr/>
              <a:lstStyle/>
              <a:p>
                <a:endParaRPr lang="fr-FR"/>
              </a:p>
            </p:txBody>
          </p:sp>
        </p:grpSp>
        <p:sp>
          <p:nvSpPr>
            <p:cNvPr id="6236" name="Freeform 161"/>
            <p:cNvSpPr>
              <a:spLocks/>
            </p:cNvSpPr>
            <p:nvPr/>
          </p:nvSpPr>
          <p:spPr bwMode="auto">
            <a:xfrm>
              <a:off x="4038" y="613"/>
              <a:ext cx="357" cy="133"/>
            </a:xfrm>
            <a:custGeom>
              <a:avLst/>
              <a:gdLst>
                <a:gd name="T0" fmla="*/ 141 w 357"/>
                <a:gd name="T1" fmla="*/ 0 h 133"/>
                <a:gd name="T2" fmla="*/ 0 w 357"/>
                <a:gd name="T3" fmla="*/ 24 h 133"/>
                <a:gd name="T4" fmla="*/ 127 w 357"/>
                <a:gd name="T5" fmla="*/ 52 h 133"/>
                <a:gd name="T6" fmla="*/ 83 w 357"/>
                <a:gd name="T7" fmla="*/ 60 h 133"/>
                <a:gd name="T8" fmla="*/ 202 w 357"/>
                <a:gd name="T9" fmla="*/ 86 h 133"/>
                <a:gd name="T10" fmla="*/ 166 w 357"/>
                <a:gd name="T11" fmla="*/ 92 h 133"/>
                <a:gd name="T12" fmla="*/ 357 w 357"/>
                <a:gd name="T13" fmla="*/ 133 h 133"/>
                <a:gd name="T14" fmla="*/ 244 w 357"/>
                <a:gd name="T15" fmla="*/ 80 h 133"/>
                <a:gd name="T16" fmla="*/ 274 w 357"/>
                <a:gd name="T17" fmla="*/ 74 h 133"/>
                <a:gd name="T18" fmla="*/ 182 w 357"/>
                <a:gd name="T19" fmla="*/ 42 h 133"/>
                <a:gd name="T20" fmla="*/ 212 w 357"/>
                <a:gd name="T21" fmla="*/ 36 h 133"/>
                <a:gd name="T22" fmla="*/ 141 w 357"/>
                <a:gd name="T23" fmla="*/ 0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7"/>
                <a:gd name="T37" fmla="*/ 0 h 133"/>
                <a:gd name="T38" fmla="*/ 357 w 357"/>
                <a:gd name="T39" fmla="*/ 133 h 1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7" h="133">
                  <a:moveTo>
                    <a:pt x="141" y="0"/>
                  </a:moveTo>
                  <a:lnTo>
                    <a:pt x="0" y="24"/>
                  </a:lnTo>
                  <a:lnTo>
                    <a:pt x="127" y="52"/>
                  </a:lnTo>
                  <a:lnTo>
                    <a:pt x="83" y="60"/>
                  </a:lnTo>
                  <a:lnTo>
                    <a:pt x="202" y="86"/>
                  </a:lnTo>
                  <a:lnTo>
                    <a:pt x="166" y="92"/>
                  </a:lnTo>
                  <a:lnTo>
                    <a:pt x="357" y="133"/>
                  </a:lnTo>
                  <a:lnTo>
                    <a:pt x="244" y="80"/>
                  </a:lnTo>
                  <a:lnTo>
                    <a:pt x="274" y="74"/>
                  </a:lnTo>
                  <a:lnTo>
                    <a:pt x="182" y="42"/>
                  </a:lnTo>
                  <a:lnTo>
                    <a:pt x="212" y="36"/>
                  </a:lnTo>
                  <a:lnTo>
                    <a:pt x="141" y="0"/>
                  </a:lnTo>
                  <a:close/>
                </a:path>
              </a:pathLst>
            </a:custGeom>
            <a:solidFill>
              <a:srgbClr val="FFFFFF"/>
            </a:solidFill>
            <a:ln w="12700">
              <a:solidFill>
                <a:srgbClr val="000000"/>
              </a:solidFill>
              <a:round/>
              <a:headEnd/>
              <a:tailEnd/>
            </a:ln>
          </p:spPr>
          <p:txBody>
            <a:bodyPr/>
            <a:lstStyle/>
            <a:p>
              <a:endParaRPr lang="fr-FR"/>
            </a:p>
          </p:txBody>
        </p:sp>
      </p:grpSp>
      <p:grpSp>
        <p:nvGrpSpPr>
          <p:cNvPr id="14" name="Group 236"/>
          <p:cNvGrpSpPr>
            <a:grpSpLocks/>
          </p:cNvGrpSpPr>
          <p:nvPr/>
        </p:nvGrpSpPr>
        <p:grpSpPr bwMode="auto">
          <a:xfrm>
            <a:off x="1979613" y="1052513"/>
            <a:ext cx="1512887" cy="1885950"/>
            <a:chOff x="158" y="572"/>
            <a:chExt cx="953" cy="1188"/>
          </a:xfrm>
        </p:grpSpPr>
        <p:grpSp>
          <p:nvGrpSpPr>
            <p:cNvPr id="15" name="Group 235"/>
            <p:cNvGrpSpPr>
              <a:grpSpLocks/>
            </p:cNvGrpSpPr>
            <p:nvPr/>
          </p:nvGrpSpPr>
          <p:grpSpPr bwMode="auto">
            <a:xfrm>
              <a:off x="476" y="572"/>
              <a:ext cx="635" cy="1163"/>
              <a:chOff x="594" y="572"/>
              <a:chExt cx="635" cy="1163"/>
            </a:xfrm>
          </p:grpSpPr>
          <p:sp>
            <p:nvSpPr>
              <p:cNvPr id="6184" name="Line 165"/>
              <p:cNvSpPr>
                <a:spLocks noChangeShapeType="1"/>
              </p:cNvSpPr>
              <p:nvPr/>
            </p:nvSpPr>
            <p:spPr bwMode="auto">
              <a:xfrm>
                <a:off x="1020" y="708"/>
                <a:ext cx="0" cy="463"/>
              </a:xfrm>
              <a:prstGeom prst="line">
                <a:avLst/>
              </a:prstGeom>
              <a:noFill/>
              <a:ln w="12700">
                <a:solidFill>
                  <a:srgbClr val="000000"/>
                </a:solidFill>
                <a:round/>
                <a:headEnd/>
                <a:tailEnd/>
              </a:ln>
            </p:spPr>
            <p:txBody>
              <a:bodyPr/>
              <a:lstStyle/>
              <a:p>
                <a:endParaRPr lang="fr-FR"/>
              </a:p>
            </p:txBody>
          </p:sp>
          <p:grpSp>
            <p:nvGrpSpPr>
              <p:cNvPr id="16" name="Group 166"/>
              <p:cNvGrpSpPr>
                <a:grpSpLocks/>
              </p:cNvGrpSpPr>
              <p:nvPr/>
            </p:nvGrpSpPr>
            <p:grpSpPr bwMode="auto">
              <a:xfrm>
                <a:off x="854" y="1102"/>
                <a:ext cx="358" cy="277"/>
                <a:chOff x="4571" y="10537"/>
                <a:chExt cx="750" cy="684"/>
              </a:xfrm>
            </p:grpSpPr>
            <p:sp>
              <p:nvSpPr>
                <p:cNvPr id="6208" name="Oval 167"/>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09" name="Freeform 168"/>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186" name="Freeform 169"/>
              <p:cNvSpPr>
                <a:spLocks/>
              </p:cNvSpPr>
              <p:nvPr/>
            </p:nvSpPr>
            <p:spPr bwMode="auto">
              <a:xfrm>
                <a:off x="881" y="1361"/>
                <a:ext cx="59" cy="34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187" name="Freeform 170"/>
              <p:cNvSpPr>
                <a:spLocks/>
              </p:cNvSpPr>
              <p:nvPr/>
            </p:nvSpPr>
            <p:spPr bwMode="auto">
              <a:xfrm>
                <a:off x="1124" y="1357"/>
                <a:ext cx="32" cy="324"/>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188" name="Oval 171"/>
              <p:cNvSpPr>
                <a:spLocks noChangeArrowheads="1"/>
              </p:cNvSpPr>
              <p:nvPr/>
            </p:nvSpPr>
            <p:spPr bwMode="auto">
              <a:xfrm>
                <a:off x="749" y="1689"/>
                <a:ext cx="163" cy="23"/>
              </a:xfrm>
              <a:prstGeom prst="ellipse">
                <a:avLst/>
              </a:prstGeom>
              <a:solidFill>
                <a:srgbClr val="FFFFFF"/>
              </a:solidFill>
              <a:ln w="12700" algn="ctr">
                <a:solidFill>
                  <a:srgbClr val="000000"/>
                </a:solidFill>
                <a:round/>
                <a:headEnd/>
                <a:tailEnd/>
              </a:ln>
            </p:spPr>
            <p:txBody>
              <a:bodyPr/>
              <a:lstStyle/>
              <a:p>
                <a:endParaRPr lang="fr-FR"/>
              </a:p>
            </p:txBody>
          </p:sp>
          <p:sp>
            <p:nvSpPr>
              <p:cNvPr id="6189" name="Oval 172"/>
              <p:cNvSpPr>
                <a:spLocks noChangeArrowheads="1"/>
              </p:cNvSpPr>
              <p:nvPr/>
            </p:nvSpPr>
            <p:spPr bwMode="auto">
              <a:xfrm rot="-2519233">
                <a:off x="1020" y="1712"/>
                <a:ext cx="164" cy="23"/>
              </a:xfrm>
              <a:prstGeom prst="ellipse">
                <a:avLst/>
              </a:prstGeom>
              <a:solidFill>
                <a:srgbClr val="FFFFFF"/>
              </a:solidFill>
              <a:ln w="12700" algn="ctr">
                <a:solidFill>
                  <a:srgbClr val="000000"/>
                </a:solidFill>
                <a:round/>
                <a:headEnd/>
                <a:tailEnd/>
              </a:ln>
            </p:spPr>
            <p:txBody>
              <a:bodyPr/>
              <a:lstStyle/>
              <a:p>
                <a:endParaRPr lang="fr-FR"/>
              </a:p>
            </p:txBody>
          </p:sp>
          <p:sp>
            <p:nvSpPr>
              <p:cNvPr id="6190" name="Freeform 173"/>
              <p:cNvSpPr>
                <a:spLocks/>
              </p:cNvSpPr>
              <p:nvPr/>
            </p:nvSpPr>
            <p:spPr bwMode="auto">
              <a:xfrm>
                <a:off x="1020" y="906"/>
                <a:ext cx="209" cy="323"/>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191" name="Freeform 174"/>
              <p:cNvSpPr>
                <a:spLocks/>
              </p:cNvSpPr>
              <p:nvPr/>
            </p:nvSpPr>
            <p:spPr bwMode="auto">
              <a:xfrm>
                <a:off x="884" y="1195"/>
                <a:ext cx="64" cy="69"/>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192" name="Freeform 175"/>
              <p:cNvSpPr>
                <a:spLocks/>
              </p:cNvSpPr>
              <p:nvPr/>
            </p:nvSpPr>
            <p:spPr bwMode="auto">
              <a:xfrm>
                <a:off x="1100" y="1183"/>
                <a:ext cx="64" cy="81"/>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193" name="Freeform 176"/>
              <p:cNvSpPr>
                <a:spLocks/>
              </p:cNvSpPr>
              <p:nvPr/>
            </p:nvSpPr>
            <p:spPr bwMode="auto">
              <a:xfrm rot="19289364" flipV="1">
                <a:off x="594" y="989"/>
                <a:ext cx="451" cy="44"/>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194" name="Oval 177"/>
              <p:cNvSpPr>
                <a:spLocks noChangeArrowheads="1"/>
              </p:cNvSpPr>
              <p:nvPr/>
            </p:nvSpPr>
            <p:spPr bwMode="auto">
              <a:xfrm>
                <a:off x="923" y="594"/>
                <a:ext cx="188" cy="232"/>
              </a:xfrm>
              <a:prstGeom prst="ellipse">
                <a:avLst/>
              </a:prstGeom>
              <a:solidFill>
                <a:srgbClr val="FFFFFF"/>
              </a:solidFill>
              <a:ln w="12700" algn="ctr">
                <a:solidFill>
                  <a:srgbClr val="000000"/>
                </a:solidFill>
                <a:round/>
                <a:headEnd/>
                <a:tailEnd/>
              </a:ln>
            </p:spPr>
            <p:txBody>
              <a:bodyPr/>
              <a:lstStyle/>
              <a:p>
                <a:endParaRPr lang="fr-FR"/>
              </a:p>
            </p:txBody>
          </p:sp>
          <p:sp>
            <p:nvSpPr>
              <p:cNvPr id="6195" name="Oval 178"/>
              <p:cNvSpPr>
                <a:spLocks noChangeArrowheads="1"/>
              </p:cNvSpPr>
              <p:nvPr/>
            </p:nvSpPr>
            <p:spPr bwMode="auto">
              <a:xfrm>
                <a:off x="956" y="686"/>
                <a:ext cx="28" cy="23"/>
              </a:xfrm>
              <a:prstGeom prst="ellipse">
                <a:avLst/>
              </a:prstGeom>
              <a:solidFill>
                <a:srgbClr val="FFFFFF"/>
              </a:solidFill>
              <a:ln w="12700" algn="ctr">
                <a:solidFill>
                  <a:srgbClr val="000000"/>
                </a:solidFill>
                <a:round/>
                <a:headEnd/>
                <a:tailEnd/>
              </a:ln>
            </p:spPr>
            <p:txBody>
              <a:bodyPr/>
              <a:lstStyle/>
              <a:p>
                <a:endParaRPr lang="fr-FR"/>
              </a:p>
            </p:txBody>
          </p:sp>
          <p:sp>
            <p:nvSpPr>
              <p:cNvPr id="6196" name="Oval 179"/>
              <p:cNvSpPr>
                <a:spLocks noChangeArrowheads="1"/>
              </p:cNvSpPr>
              <p:nvPr/>
            </p:nvSpPr>
            <p:spPr bwMode="auto">
              <a:xfrm>
                <a:off x="1039" y="686"/>
                <a:ext cx="26" cy="23"/>
              </a:xfrm>
              <a:prstGeom prst="ellipse">
                <a:avLst/>
              </a:prstGeom>
              <a:solidFill>
                <a:srgbClr val="FFFFFF"/>
              </a:solidFill>
              <a:ln w="12700" algn="ctr">
                <a:solidFill>
                  <a:srgbClr val="000000"/>
                </a:solidFill>
                <a:round/>
                <a:headEnd/>
                <a:tailEnd/>
              </a:ln>
            </p:spPr>
            <p:txBody>
              <a:bodyPr/>
              <a:lstStyle/>
              <a:p>
                <a:endParaRPr lang="fr-FR"/>
              </a:p>
            </p:txBody>
          </p:sp>
          <p:sp>
            <p:nvSpPr>
              <p:cNvPr id="6197" name="Freeform 180"/>
              <p:cNvSpPr>
                <a:spLocks/>
              </p:cNvSpPr>
              <p:nvPr/>
            </p:nvSpPr>
            <p:spPr bwMode="auto">
              <a:xfrm>
                <a:off x="956" y="745"/>
                <a:ext cx="109" cy="4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198" name="Line 181"/>
              <p:cNvSpPr>
                <a:spLocks noChangeShapeType="1"/>
              </p:cNvSpPr>
              <p:nvPr/>
            </p:nvSpPr>
            <p:spPr bwMode="auto">
              <a:xfrm>
                <a:off x="1011" y="723"/>
                <a:ext cx="0" cy="22"/>
              </a:xfrm>
              <a:prstGeom prst="line">
                <a:avLst/>
              </a:prstGeom>
              <a:noFill/>
              <a:ln w="12700">
                <a:solidFill>
                  <a:srgbClr val="000000"/>
                </a:solidFill>
                <a:round/>
                <a:headEnd/>
                <a:tailEnd/>
              </a:ln>
            </p:spPr>
            <p:txBody>
              <a:bodyPr/>
              <a:lstStyle/>
              <a:p>
                <a:endParaRPr lang="fr-FR"/>
              </a:p>
            </p:txBody>
          </p:sp>
          <p:grpSp>
            <p:nvGrpSpPr>
              <p:cNvPr id="17" name="Group 182"/>
              <p:cNvGrpSpPr>
                <a:grpSpLocks/>
              </p:cNvGrpSpPr>
              <p:nvPr/>
            </p:nvGrpSpPr>
            <p:grpSpPr bwMode="auto">
              <a:xfrm>
                <a:off x="923" y="604"/>
                <a:ext cx="188" cy="231"/>
                <a:chOff x="5301" y="884"/>
                <a:chExt cx="158" cy="243"/>
              </a:xfrm>
            </p:grpSpPr>
            <p:sp>
              <p:nvSpPr>
                <p:cNvPr id="6203" name="Oval 183"/>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04" name="Oval 184"/>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05" name="Line 185"/>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06" name="Oval 186"/>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07" name="Freeform 187"/>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18" name="Group 188"/>
              <p:cNvGrpSpPr>
                <a:grpSpLocks/>
              </p:cNvGrpSpPr>
              <p:nvPr/>
            </p:nvGrpSpPr>
            <p:grpSpPr bwMode="auto">
              <a:xfrm>
                <a:off x="902" y="572"/>
                <a:ext cx="165" cy="65"/>
                <a:chOff x="5097" y="1649"/>
                <a:chExt cx="139" cy="69"/>
              </a:xfrm>
            </p:grpSpPr>
            <p:sp>
              <p:nvSpPr>
                <p:cNvPr id="6201" name="Oval 189"/>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02" name="Oval 190"/>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grpSp>
        <p:sp>
          <p:nvSpPr>
            <p:cNvPr id="6174" name="Line 194"/>
            <p:cNvSpPr>
              <a:spLocks noChangeShapeType="1"/>
            </p:cNvSpPr>
            <p:nvPr/>
          </p:nvSpPr>
          <p:spPr bwMode="auto">
            <a:xfrm flipV="1">
              <a:off x="158" y="762"/>
              <a:ext cx="0" cy="998"/>
            </a:xfrm>
            <a:prstGeom prst="line">
              <a:avLst/>
            </a:prstGeom>
            <a:noFill/>
            <a:ln w="9525">
              <a:solidFill>
                <a:schemeClr val="tx1"/>
              </a:solidFill>
              <a:round/>
              <a:headEnd/>
              <a:tailEnd/>
            </a:ln>
          </p:spPr>
          <p:txBody>
            <a:bodyPr/>
            <a:lstStyle/>
            <a:p>
              <a:endParaRPr lang="fr-FR"/>
            </a:p>
          </p:txBody>
        </p:sp>
        <p:grpSp>
          <p:nvGrpSpPr>
            <p:cNvPr id="19" name="Group 195"/>
            <p:cNvGrpSpPr>
              <a:grpSpLocks/>
            </p:cNvGrpSpPr>
            <p:nvPr/>
          </p:nvGrpSpPr>
          <p:grpSpPr bwMode="auto">
            <a:xfrm>
              <a:off x="312" y="1089"/>
              <a:ext cx="122" cy="213"/>
              <a:chOff x="6718" y="4243"/>
              <a:chExt cx="310" cy="309"/>
            </a:xfrm>
          </p:grpSpPr>
          <p:sp>
            <p:nvSpPr>
              <p:cNvPr id="6180" name="Oval 196"/>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a:p>
            </p:txBody>
          </p:sp>
          <p:sp>
            <p:nvSpPr>
              <p:cNvPr id="6181" name="Oval 197"/>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a:p>
            </p:txBody>
          </p:sp>
          <p:sp>
            <p:nvSpPr>
              <p:cNvPr id="6182" name="Oval 198"/>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a:p>
            </p:txBody>
          </p:sp>
          <p:sp>
            <p:nvSpPr>
              <p:cNvPr id="6183" name="Oval 199"/>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a:p>
            </p:txBody>
          </p:sp>
        </p:grpSp>
        <p:grpSp>
          <p:nvGrpSpPr>
            <p:cNvPr id="20" name="Group 193"/>
            <p:cNvGrpSpPr>
              <a:grpSpLocks/>
            </p:cNvGrpSpPr>
            <p:nvPr/>
          </p:nvGrpSpPr>
          <p:grpSpPr bwMode="auto">
            <a:xfrm>
              <a:off x="412" y="1162"/>
              <a:ext cx="272" cy="0"/>
              <a:chOff x="1383" y="1344"/>
              <a:chExt cx="272" cy="0"/>
            </a:xfrm>
          </p:grpSpPr>
          <p:sp>
            <p:nvSpPr>
              <p:cNvPr id="6178" name="Line 191"/>
              <p:cNvSpPr>
                <a:spLocks noChangeShapeType="1"/>
              </p:cNvSpPr>
              <p:nvPr/>
            </p:nvSpPr>
            <p:spPr bwMode="auto">
              <a:xfrm>
                <a:off x="1383" y="1344"/>
                <a:ext cx="182" cy="0"/>
              </a:xfrm>
              <a:prstGeom prst="line">
                <a:avLst/>
              </a:prstGeom>
              <a:noFill/>
              <a:ln w="12700">
                <a:solidFill>
                  <a:schemeClr val="tx1"/>
                </a:solidFill>
                <a:round/>
                <a:headEnd/>
                <a:tailEnd/>
              </a:ln>
            </p:spPr>
            <p:txBody>
              <a:bodyPr/>
              <a:lstStyle/>
              <a:p>
                <a:endParaRPr lang="fr-FR"/>
              </a:p>
            </p:txBody>
          </p:sp>
          <p:sp>
            <p:nvSpPr>
              <p:cNvPr id="6179" name="Line 192"/>
              <p:cNvSpPr>
                <a:spLocks noChangeShapeType="1"/>
              </p:cNvSpPr>
              <p:nvPr/>
            </p:nvSpPr>
            <p:spPr bwMode="auto">
              <a:xfrm>
                <a:off x="1519" y="1344"/>
                <a:ext cx="136" cy="0"/>
              </a:xfrm>
              <a:prstGeom prst="line">
                <a:avLst/>
              </a:prstGeom>
              <a:noFill/>
              <a:ln w="57150">
                <a:solidFill>
                  <a:schemeClr val="tx1"/>
                </a:solidFill>
                <a:round/>
                <a:headEnd/>
                <a:tailEnd/>
              </a:ln>
            </p:spPr>
            <p:txBody>
              <a:bodyPr/>
              <a:lstStyle/>
              <a:p>
                <a:endParaRPr lang="fr-FR"/>
              </a:p>
            </p:txBody>
          </p:sp>
        </p:grpSp>
        <p:sp>
          <p:nvSpPr>
            <p:cNvPr id="6177" name="Line 200"/>
            <p:cNvSpPr>
              <a:spLocks noChangeShapeType="1"/>
            </p:cNvSpPr>
            <p:nvPr/>
          </p:nvSpPr>
          <p:spPr bwMode="auto">
            <a:xfrm flipV="1">
              <a:off x="158" y="1397"/>
              <a:ext cx="725" cy="363"/>
            </a:xfrm>
            <a:prstGeom prst="line">
              <a:avLst/>
            </a:prstGeom>
            <a:noFill/>
            <a:ln w="9525">
              <a:solidFill>
                <a:schemeClr val="tx1"/>
              </a:solidFill>
              <a:round/>
              <a:headEnd/>
              <a:tailEnd/>
            </a:ln>
          </p:spPr>
          <p:txBody>
            <a:bodyPr/>
            <a:lstStyle/>
            <a:p>
              <a:endParaRPr lang="fr-FR"/>
            </a:p>
          </p:txBody>
        </p:sp>
      </p:grpSp>
      <p:grpSp>
        <p:nvGrpSpPr>
          <p:cNvPr id="21" name="Group 204"/>
          <p:cNvGrpSpPr>
            <a:grpSpLocks/>
          </p:cNvGrpSpPr>
          <p:nvPr/>
        </p:nvGrpSpPr>
        <p:grpSpPr bwMode="auto">
          <a:xfrm flipV="1">
            <a:off x="2411413" y="1989138"/>
            <a:ext cx="215900" cy="71437"/>
            <a:chOff x="1383" y="1344"/>
            <a:chExt cx="272" cy="0"/>
          </a:xfrm>
        </p:grpSpPr>
        <p:sp>
          <p:nvSpPr>
            <p:cNvPr id="6171" name="Line 205"/>
            <p:cNvSpPr>
              <a:spLocks noChangeShapeType="1"/>
            </p:cNvSpPr>
            <p:nvPr/>
          </p:nvSpPr>
          <p:spPr bwMode="auto">
            <a:xfrm>
              <a:off x="1383" y="1344"/>
              <a:ext cx="182" cy="0"/>
            </a:xfrm>
            <a:prstGeom prst="line">
              <a:avLst/>
            </a:prstGeom>
            <a:noFill/>
            <a:ln w="28575">
              <a:solidFill>
                <a:srgbClr val="FC1610"/>
              </a:solidFill>
              <a:round/>
              <a:headEnd/>
              <a:tailEnd/>
            </a:ln>
          </p:spPr>
          <p:txBody>
            <a:bodyPr/>
            <a:lstStyle/>
            <a:p>
              <a:endParaRPr lang="fr-FR"/>
            </a:p>
          </p:txBody>
        </p:sp>
        <p:sp>
          <p:nvSpPr>
            <p:cNvPr id="6172" name="Line 206"/>
            <p:cNvSpPr>
              <a:spLocks noChangeShapeType="1"/>
            </p:cNvSpPr>
            <p:nvPr/>
          </p:nvSpPr>
          <p:spPr bwMode="auto">
            <a:xfrm>
              <a:off x="1519" y="1344"/>
              <a:ext cx="136" cy="0"/>
            </a:xfrm>
            <a:prstGeom prst="line">
              <a:avLst/>
            </a:prstGeom>
            <a:noFill/>
            <a:ln w="28575">
              <a:solidFill>
                <a:srgbClr val="FC1610"/>
              </a:solidFill>
              <a:round/>
              <a:headEnd/>
              <a:tailEnd/>
            </a:ln>
          </p:spPr>
          <p:txBody>
            <a:bodyPr/>
            <a:lstStyle/>
            <a:p>
              <a:endParaRPr lang="fr-FR"/>
            </a:p>
          </p:txBody>
        </p:sp>
      </p:grpSp>
      <p:sp>
        <p:nvSpPr>
          <p:cNvPr id="37071" name="Freeform 207"/>
          <p:cNvSpPr>
            <a:spLocks/>
          </p:cNvSpPr>
          <p:nvPr/>
        </p:nvSpPr>
        <p:spPr bwMode="auto">
          <a:xfrm rot="19289364" flipV="1">
            <a:off x="2484438" y="1700213"/>
            <a:ext cx="715962" cy="69850"/>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28575">
            <a:solidFill>
              <a:srgbClr val="FC1610"/>
            </a:solidFill>
            <a:round/>
            <a:headEnd/>
            <a:tailEnd/>
          </a:ln>
        </p:spPr>
        <p:txBody>
          <a:bodyPr/>
          <a:lstStyle/>
          <a:p>
            <a:endParaRPr lang="fr-FR"/>
          </a:p>
        </p:txBody>
      </p:sp>
      <p:sp>
        <p:nvSpPr>
          <p:cNvPr id="37072" name="Freeform 208"/>
          <p:cNvSpPr>
            <a:spLocks/>
          </p:cNvSpPr>
          <p:nvPr/>
        </p:nvSpPr>
        <p:spPr bwMode="auto">
          <a:xfrm>
            <a:off x="3319463" y="2276475"/>
            <a:ext cx="50800" cy="5143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28575">
            <a:solidFill>
              <a:srgbClr val="FC1610"/>
            </a:solidFill>
            <a:round/>
            <a:headEnd/>
            <a:tailEnd/>
          </a:ln>
        </p:spPr>
        <p:txBody>
          <a:bodyPr/>
          <a:lstStyle/>
          <a:p>
            <a:endParaRPr lang="fr-FR"/>
          </a:p>
        </p:txBody>
      </p:sp>
      <p:sp>
        <p:nvSpPr>
          <p:cNvPr id="37074" name="Line 210"/>
          <p:cNvSpPr>
            <a:spLocks noChangeShapeType="1"/>
          </p:cNvSpPr>
          <p:nvPr/>
        </p:nvSpPr>
        <p:spPr bwMode="auto">
          <a:xfrm>
            <a:off x="3160713" y="1557338"/>
            <a:ext cx="0" cy="358775"/>
          </a:xfrm>
          <a:prstGeom prst="line">
            <a:avLst/>
          </a:prstGeom>
          <a:noFill/>
          <a:ln w="28575">
            <a:solidFill>
              <a:srgbClr val="FC1610"/>
            </a:solidFill>
            <a:round/>
            <a:headEnd/>
            <a:tailEnd/>
          </a:ln>
        </p:spPr>
        <p:txBody>
          <a:bodyPr/>
          <a:lstStyle/>
          <a:p>
            <a:endParaRPr lang="fr-FR"/>
          </a:p>
        </p:txBody>
      </p:sp>
      <p:sp>
        <p:nvSpPr>
          <p:cNvPr id="37077" name="Line 213"/>
          <p:cNvSpPr>
            <a:spLocks noChangeShapeType="1"/>
          </p:cNvSpPr>
          <p:nvPr/>
        </p:nvSpPr>
        <p:spPr bwMode="auto">
          <a:xfrm>
            <a:off x="3160713" y="1887538"/>
            <a:ext cx="144462" cy="431800"/>
          </a:xfrm>
          <a:prstGeom prst="line">
            <a:avLst/>
          </a:prstGeom>
          <a:noFill/>
          <a:ln w="28575">
            <a:solidFill>
              <a:srgbClr val="FC1610"/>
            </a:solidFill>
            <a:round/>
            <a:headEnd/>
            <a:tailEnd/>
          </a:ln>
        </p:spPr>
        <p:txBody>
          <a:bodyPr/>
          <a:lstStyle/>
          <a:p>
            <a:endParaRPr lang="fr-FR"/>
          </a:p>
        </p:txBody>
      </p:sp>
      <p:sp>
        <p:nvSpPr>
          <p:cNvPr id="37086" name="Freeform 222"/>
          <p:cNvSpPr>
            <a:spLocks/>
          </p:cNvSpPr>
          <p:nvPr/>
        </p:nvSpPr>
        <p:spPr bwMode="auto">
          <a:xfrm>
            <a:off x="6176963" y="2420938"/>
            <a:ext cx="104775" cy="43180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28575">
            <a:solidFill>
              <a:srgbClr val="FC1610"/>
            </a:solidFill>
            <a:round/>
            <a:headEnd/>
            <a:tailEnd/>
          </a:ln>
        </p:spPr>
        <p:txBody>
          <a:bodyPr/>
          <a:lstStyle/>
          <a:p>
            <a:endParaRPr lang="fr-FR"/>
          </a:p>
        </p:txBody>
      </p:sp>
      <p:sp>
        <p:nvSpPr>
          <p:cNvPr id="37087" name="Line 223"/>
          <p:cNvSpPr>
            <a:spLocks noChangeShapeType="1"/>
          </p:cNvSpPr>
          <p:nvPr/>
        </p:nvSpPr>
        <p:spPr bwMode="auto">
          <a:xfrm>
            <a:off x="6037263" y="1701800"/>
            <a:ext cx="0" cy="358775"/>
          </a:xfrm>
          <a:prstGeom prst="line">
            <a:avLst/>
          </a:prstGeom>
          <a:noFill/>
          <a:ln w="28575">
            <a:solidFill>
              <a:srgbClr val="FC1610"/>
            </a:solidFill>
            <a:round/>
            <a:headEnd/>
            <a:tailEnd/>
          </a:ln>
        </p:spPr>
        <p:txBody>
          <a:bodyPr/>
          <a:lstStyle/>
          <a:p>
            <a:endParaRPr lang="fr-FR"/>
          </a:p>
        </p:txBody>
      </p:sp>
      <p:sp>
        <p:nvSpPr>
          <p:cNvPr id="37088" name="Line 224"/>
          <p:cNvSpPr>
            <a:spLocks noChangeShapeType="1"/>
          </p:cNvSpPr>
          <p:nvPr/>
        </p:nvSpPr>
        <p:spPr bwMode="auto">
          <a:xfrm>
            <a:off x="6037263" y="2032000"/>
            <a:ext cx="144462" cy="431800"/>
          </a:xfrm>
          <a:prstGeom prst="line">
            <a:avLst/>
          </a:prstGeom>
          <a:noFill/>
          <a:ln w="28575">
            <a:solidFill>
              <a:srgbClr val="FC1610"/>
            </a:solidFill>
            <a:round/>
            <a:headEnd/>
            <a:tailEnd/>
          </a:ln>
        </p:spPr>
        <p:txBody>
          <a:bodyPr/>
          <a:lstStyle/>
          <a:p>
            <a:endParaRPr lang="fr-FR"/>
          </a:p>
        </p:txBody>
      </p:sp>
      <p:sp>
        <p:nvSpPr>
          <p:cNvPr id="37089" name="Line 225"/>
          <p:cNvSpPr>
            <a:spLocks noChangeShapeType="1"/>
          </p:cNvSpPr>
          <p:nvPr/>
        </p:nvSpPr>
        <p:spPr bwMode="auto">
          <a:xfrm flipH="1">
            <a:off x="6011863" y="1125538"/>
            <a:ext cx="865187" cy="647700"/>
          </a:xfrm>
          <a:prstGeom prst="line">
            <a:avLst/>
          </a:prstGeom>
          <a:noFill/>
          <a:ln w="28575">
            <a:solidFill>
              <a:srgbClr val="FC1610"/>
            </a:solidFill>
            <a:round/>
            <a:headEnd/>
            <a:tailEnd/>
          </a:ln>
        </p:spPr>
        <p:txBody>
          <a:bodyPr/>
          <a:lstStyle/>
          <a:p>
            <a:endParaRPr lang="fr-FR"/>
          </a:p>
        </p:txBody>
      </p:sp>
      <p:sp>
        <p:nvSpPr>
          <p:cNvPr id="37091" name="Freeform 227"/>
          <p:cNvSpPr>
            <a:spLocks/>
          </p:cNvSpPr>
          <p:nvPr/>
        </p:nvSpPr>
        <p:spPr bwMode="auto">
          <a:xfrm rot="19289364" flipV="1">
            <a:off x="3300413" y="5799138"/>
            <a:ext cx="503237" cy="71437"/>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28575">
            <a:solidFill>
              <a:srgbClr val="FC1610"/>
            </a:solidFill>
            <a:round/>
            <a:headEnd/>
            <a:tailEnd/>
          </a:ln>
        </p:spPr>
        <p:txBody>
          <a:bodyPr/>
          <a:lstStyle/>
          <a:p>
            <a:endParaRPr lang="fr-FR"/>
          </a:p>
        </p:txBody>
      </p:sp>
      <p:sp>
        <p:nvSpPr>
          <p:cNvPr id="37092" name="Line 228"/>
          <p:cNvSpPr>
            <a:spLocks noChangeShapeType="1"/>
          </p:cNvSpPr>
          <p:nvPr/>
        </p:nvSpPr>
        <p:spPr bwMode="auto">
          <a:xfrm>
            <a:off x="3779838" y="5734050"/>
            <a:ext cx="0" cy="358775"/>
          </a:xfrm>
          <a:prstGeom prst="line">
            <a:avLst/>
          </a:prstGeom>
          <a:noFill/>
          <a:ln w="28575">
            <a:solidFill>
              <a:srgbClr val="FC1610"/>
            </a:solidFill>
            <a:round/>
            <a:headEnd/>
            <a:tailEnd/>
          </a:ln>
        </p:spPr>
        <p:txBody>
          <a:bodyPr/>
          <a:lstStyle/>
          <a:p>
            <a:endParaRPr lang="fr-FR"/>
          </a:p>
        </p:txBody>
      </p:sp>
      <p:sp>
        <p:nvSpPr>
          <p:cNvPr id="37093" name="Line 229"/>
          <p:cNvSpPr>
            <a:spLocks noChangeShapeType="1"/>
          </p:cNvSpPr>
          <p:nvPr/>
        </p:nvSpPr>
        <p:spPr bwMode="auto">
          <a:xfrm>
            <a:off x="3779838" y="6092825"/>
            <a:ext cx="71437" cy="144463"/>
          </a:xfrm>
          <a:prstGeom prst="line">
            <a:avLst/>
          </a:prstGeom>
          <a:noFill/>
          <a:ln w="28575">
            <a:solidFill>
              <a:srgbClr val="FC1610"/>
            </a:solidFill>
            <a:round/>
            <a:headEnd/>
            <a:tailEnd/>
          </a:ln>
        </p:spPr>
        <p:txBody>
          <a:bodyPr/>
          <a:lstStyle/>
          <a:p>
            <a:endParaRPr lang="fr-FR"/>
          </a:p>
        </p:txBody>
      </p:sp>
      <p:sp>
        <p:nvSpPr>
          <p:cNvPr id="37094" name="Line 230"/>
          <p:cNvSpPr>
            <a:spLocks noChangeShapeType="1"/>
          </p:cNvSpPr>
          <p:nvPr/>
        </p:nvSpPr>
        <p:spPr bwMode="auto">
          <a:xfrm>
            <a:off x="3851275" y="6237288"/>
            <a:ext cx="73025" cy="431800"/>
          </a:xfrm>
          <a:prstGeom prst="line">
            <a:avLst/>
          </a:prstGeom>
          <a:noFill/>
          <a:ln w="28575">
            <a:solidFill>
              <a:srgbClr val="FC1610"/>
            </a:solidFill>
            <a:round/>
            <a:headEnd/>
            <a:tailEnd/>
          </a:ln>
        </p:spPr>
        <p:txBody>
          <a:bodyPr/>
          <a:lstStyle/>
          <a:p>
            <a:endParaRPr lang="fr-F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6876"/>
                                        </p:tgtEl>
                                        <p:attrNameLst>
                                          <p:attrName>style.visibility</p:attrName>
                                        </p:attrNameLst>
                                      </p:cBhvr>
                                      <p:to>
                                        <p:strVal val="visible"/>
                                      </p:to>
                                    </p:set>
                                    <p:anim calcmode="lin" valueType="num">
                                      <p:cBhvr>
                                        <p:cTn id="7" dur="500" fill="hold"/>
                                        <p:tgtEl>
                                          <p:spTgt spid="36876"/>
                                        </p:tgtEl>
                                        <p:attrNameLst>
                                          <p:attrName>ppt_w</p:attrName>
                                        </p:attrNameLst>
                                      </p:cBhvr>
                                      <p:tavLst>
                                        <p:tav tm="0">
                                          <p:val>
                                            <p:fltVal val="0"/>
                                          </p:val>
                                        </p:tav>
                                        <p:tav tm="100000">
                                          <p:val>
                                            <p:strVal val="#ppt_w"/>
                                          </p:val>
                                        </p:tav>
                                      </p:tavLst>
                                    </p:anim>
                                    <p:anim calcmode="lin" valueType="num">
                                      <p:cBhvr>
                                        <p:cTn id="8" dur="500" fill="hold"/>
                                        <p:tgtEl>
                                          <p:spTgt spid="36876"/>
                                        </p:tgtEl>
                                        <p:attrNameLst>
                                          <p:attrName>ppt_h</p:attrName>
                                        </p:attrNameLst>
                                      </p:cBhvr>
                                      <p:tavLst>
                                        <p:tav tm="0">
                                          <p:val>
                                            <p:fltVal val="0"/>
                                          </p:val>
                                        </p:tav>
                                        <p:tav tm="100000">
                                          <p:val>
                                            <p:strVal val="#ppt_h"/>
                                          </p:val>
                                        </p:tav>
                                      </p:tavLst>
                                    </p:anim>
                                    <p:anim calcmode="lin" valueType="num">
                                      <p:cBhvr>
                                        <p:cTn id="9" dur="500" fill="hold"/>
                                        <p:tgtEl>
                                          <p:spTgt spid="36876"/>
                                        </p:tgtEl>
                                        <p:attrNameLst>
                                          <p:attrName>style.rotation</p:attrName>
                                        </p:attrNameLst>
                                      </p:cBhvr>
                                      <p:tavLst>
                                        <p:tav tm="0">
                                          <p:val>
                                            <p:fltVal val="360"/>
                                          </p:val>
                                        </p:tav>
                                        <p:tav tm="100000">
                                          <p:val>
                                            <p:fltVal val="0"/>
                                          </p:val>
                                        </p:tav>
                                      </p:tavLst>
                                    </p:anim>
                                    <p:animEffect transition="in" filter="fade">
                                      <p:cBhvr>
                                        <p:cTn id="10" dur="500"/>
                                        <p:tgtEl>
                                          <p:spTgt spid="36876"/>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36875"/>
                                        </p:tgtEl>
                                        <p:attrNameLst>
                                          <p:attrName>style.visibility</p:attrName>
                                        </p:attrNameLst>
                                      </p:cBhvr>
                                      <p:to>
                                        <p:strVal val="visible"/>
                                      </p:to>
                                    </p:set>
                                    <p:anim calcmode="lin" valueType="num">
                                      <p:cBhvr>
                                        <p:cTn id="13" dur="500" fill="hold"/>
                                        <p:tgtEl>
                                          <p:spTgt spid="36875"/>
                                        </p:tgtEl>
                                        <p:attrNameLst>
                                          <p:attrName>ppt_w</p:attrName>
                                        </p:attrNameLst>
                                      </p:cBhvr>
                                      <p:tavLst>
                                        <p:tav tm="0">
                                          <p:val>
                                            <p:fltVal val="0"/>
                                          </p:val>
                                        </p:tav>
                                        <p:tav tm="100000">
                                          <p:val>
                                            <p:strVal val="#ppt_w"/>
                                          </p:val>
                                        </p:tav>
                                      </p:tavLst>
                                    </p:anim>
                                    <p:anim calcmode="lin" valueType="num">
                                      <p:cBhvr>
                                        <p:cTn id="14" dur="500" fill="hold"/>
                                        <p:tgtEl>
                                          <p:spTgt spid="36875"/>
                                        </p:tgtEl>
                                        <p:attrNameLst>
                                          <p:attrName>ppt_h</p:attrName>
                                        </p:attrNameLst>
                                      </p:cBhvr>
                                      <p:tavLst>
                                        <p:tav tm="0">
                                          <p:val>
                                            <p:fltVal val="0"/>
                                          </p:val>
                                        </p:tav>
                                        <p:tav tm="100000">
                                          <p:val>
                                            <p:strVal val="#ppt_h"/>
                                          </p:val>
                                        </p:tav>
                                      </p:tavLst>
                                    </p:anim>
                                    <p:anim calcmode="lin" valueType="num">
                                      <p:cBhvr>
                                        <p:cTn id="15" dur="500" fill="hold"/>
                                        <p:tgtEl>
                                          <p:spTgt spid="36875"/>
                                        </p:tgtEl>
                                        <p:attrNameLst>
                                          <p:attrName>style.rotation</p:attrName>
                                        </p:attrNameLst>
                                      </p:cBhvr>
                                      <p:tavLst>
                                        <p:tav tm="0">
                                          <p:val>
                                            <p:fltVal val="360"/>
                                          </p:val>
                                        </p:tav>
                                        <p:tav tm="100000">
                                          <p:val>
                                            <p:fltVal val="0"/>
                                          </p:val>
                                        </p:tav>
                                      </p:tavLst>
                                    </p:anim>
                                    <p:animEffect transition="in" filter="fade">
                                      <p:cBhvr>
                                        <p:cTn id="16" dur="500"/>
                                        <p:tgtEl>
                                          <p:spTgt spid="36875"/>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6" presetClass="entr" presetSubtype="26"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Horizontal)">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6870"/>
                                        </p:tgtEl>
                                        <p:attrNameLst>
                                          <p:attrName>style.visibility</p:attrName>
                                        </p:attrNameLst>
                                      </p:cBhvr>
                                      <p:to>
                                        <p:strVal val="visible"/>
                                      </p:to>
                                    </p:set>
                                    <p:animEffect transition="in" filter="dissolve">
                                      <p:cBhvr>
                                        <p:cTn id="26" dur="500"/>
                                        <p:tgtEl>
                                          <p:spTgt spid="36870"/>
                                        </p:tgtEl>
                                      </p:cBhvr>
                                    </p:animEffect>
                                  </p:childTnLst>
                                </p:cTn>
                              </p:par>
                              <p:par>
                                <p:cTn id="27" presetID="1" presetClass="entr" presetSubtype="0" fill="hold" grpId="0" nodeType="withEffect">
                                  <p:stCondLst>
                                    <p:cond delay="0"/>
                                  </p:stCondLst>
                                  <p:childTnLst>
                                    <p:set>
                                      <p:cBhvr>
                                        <p:cTn id="28" dur="1" fill="hold">
                                          <p:stCondLst>
                                            <p:cond delay="0"/>
                                          </p:stCondLst>
                                        </p:cTn>
                                        <p:tgtEl>
                                          <p:spTgt spid="3707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07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07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7072"/>
                                        </p:tgtEl>
                                        <p:attrNameLst>
                                          <p:attrName>style.visibility</p:attrName>
                                        </p:attrNameLst>
                                      </p:cBhvr>
                                      <p:to>
                                        <p:strVal val="visible"/>
                                      </p:to>
                                    </p:set>
                                  </p:childTnLst>
                                </p:cTn>
                              </p:par>
                              <p:par>
                                <p:cTn id="35" presetID="16" presetClass="entr" presetSubtype="26"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barn(inHorizontal)">
                                      <p:cBhvr>
                                        <p:cTn id="37" dur="500"/>
                                        <p:tgtEl>
                                          <p:spTgt spid="7"/>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37089"/>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7087"/>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7088"/>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37086"/>
                                        </p:tgtEl>
                                        <p:attrNameLst>
                                          <p:attrName>style.visibility</p:attrName>
                                        </p:attrNameLst>
                                      </p:cBhvr>
                                      <p:to>
                                        <p:strVal val="visible"/>
                                      </p:to>
                                    </p:set>
                                  </p:childTnLst>
                                </p:cTn>
                              </p:par>
                            </p:childTnLst>
                          </p:cTn>
                        </p:par>
                        <p:par>
                          <p:cTn id="46" fill="hold">
                            <p:stCondLst>
                              <p:cond delay="500"/>
                            </p:stCondLst>
                            <p:childTnLst>
                              <p:par>
                                <p:cTn id="47" presetID="26" presetClass="emph" presetSubtype="0" repeatCount="indefinite" fill="hold" nodeType="afterEffect">
                                  <p:stCondLst>
                                    <p:cond delay="0"/>
                                  </p:stCondLst>
                                  <p:childTnLst>
                                    <p:animEffect transition="out" filter="fade">
                                      <p:cBhvr>
                                        <p:cTn id="48" dur="500" tmFilter="0, 0; .2, .5; .8, .5; 1, 0"/>
                                        <p:tgtEl>
                                          <p:spTgt spid="21"/>
                                        </p:tgtEl>
                                      </p:cBhvr>
                                    </p:animEffect>
                                    <p:animScale>
                                      <p:cBhvr>
                                        <p:cTn id="49" dur="250" autoRev="1" fill="hold"/>
                                        <p:tgtEl>
                                          <p:spTgt spid="21"/>
                                        </p:tgtEl>
                                      </p:cBhvr>
                                      <p:by x="105000" y="105000"/>
                                    </p:animScale>
                                  </p:childTnLst>
                                </p:cTn>
                              </p:par>
                              <p:par>
                                <p:cTn id="50" presetID="26" presetClass="emph" presetSubtype="0" repeatCount="indefinite" fill="hold" grpId="1" nodeType="withEffect">
                                  <p:stCondLst>
                                    <p:cond delay="0"/>
                                  </p:stCondLst>
                                  <p:childTnLst>
                                    <p:animEffect transition="out" filter="fade">
                                      <p:cBhvr>
                                        <p:cTn id="51" dur="500" tmFilter="0, 0; .2, .5; .8, .5; 1, 0"/>
                                        <p:tgtEl>
                                          <p:spTgt spid="37071"/>
                                        </p:tgtEl>
                                      </p:cBhvr>
                                    </p:animEffect>
                                    <p:animScale>
                                      <p:cBhvr>
                                        <p:cTn id="52" dur="250" autoRev="1" fill="hold"/>
                                        <p:tgtEl>
                                          <p:spTgt spid="37071"/>
                                        </p:tgtEl>
                                      </p:cBhvr>
                                      <p:by x="105000" y="105000"/>
                                    </p:animScale>
                                  </p:childTnLst>
                                </p:cTn>
                              </p:par>
                              <p:par>
                                <p:cTn id="53" presetID="26" presetClass="emph" presetSubtype="0" repeatCount="indefinite" fill="hold" grpId="1" nodeType="withEffect">
                                  <p:stCondLst>
                                    <p:cond delay="0"/>
                                  </p:stCondLst>
                                  <p:childTnLst>
                                    <p:animEffect transition="out" filter="fade">
                                      <p:cBhvr>
                                        <p:cTn id="54" dur="500" tmFilter="0, 0; .2, .5; .8, .5; 1, 0"/>
                                        <p:tgtEl>
                                          <p:spTgt spid="37074"/>
                                        </p:tgtEl>
                                      </p:cBhvr>
                                    </p:animEffect>
                                    <p:animScale>
                                      <p:cBhvr>
                                        <p:cTn id="55" dur="250" autoRev="1" fill="hold"/>
                                        <p:tgtEl>
                                          <p:spTgt spid="37074"/>
                                        </p:tgtEl>
                                      </p:cBhvr>
                                      <p:by x="105000" y="105000"/>
                                    </p:animScale>
                                  </p:childTnLst>
                                </p:cTn>
                              </p:par>
                              <p:par>
                                <p:cTn id="56" presetID="26" presetClass="emph" presetSubtype="0" repeatCount="indefinite" fill="hold" grpId="1" nodeType="withEffect">
                                  <p:stCondLst>
                                    <p:cond delay="0"/>
                                  </p:stCondLst>
                                  <p:childTnLst>
                                    <p:animEffect transition="out" filter="fade">
                                      <p:cBhvr>
                                        <p:cTn id="57" dur="500" tmFilter="0, 0; .2, .5; .8, .5; 1, 0"/>
                                        <p:tgtEl>
                                          <p:spTgt spid="37077"/>
                                        </p:tgtEl>
                                      </p:cBhvr>
                                    </p:animEffect>
                                    <p:animScale>
                                      <p:cBhvr>
                                        <p:cTn id="58" dur="250" autoRev="1" fill="hold"/>
                                        <p:tgtEl>
                                          <p:spTgt spid="37077"/>
                                        </p:tgtEl>
                                      </p:cBhvr>
                                      <p:by x="105000" y="105000"/>
                                    </p:animScale>
                                  </p:childTnLst>
                                </p:cTn>
                              </p:par>
                              <p:par>
                                <p:cTn id="59" presetID="26" presetClass="emph" presetSubtype="0" repeatCount="indefinite" fill="hold" grpId="1" nodeType="withEffect">
                                  <p:stCondLst>
                                    <p:cond delay="0"/>
                                  </p:stCondLst>
                                  <p:childTnLst>
                                    <p:animEffect transition="out" filter="fade">
                                      <p:cBhvr>
                                        <p:cTn id="60" dur="500" tmFilter="0, 0; .2, .5; .8, .5; 1, 0"/>
                                        <p:tgtEl>
                                          <p:spTgt spid="37072"/>
                                        </p:tgtEl>
                                      </p:cBhvr>
                                    </p:animEffect>
                                    <p:animScale>
                                      <p:cBhvr>
                                        <p:cTn id="61" dur="250" autoRev="1" fill="hold"/>
                                        <p:tgtEl>
                                          <p:spTgt spid="37072"/>
                                        </p:tgtEl>
                                      </p:cBhvr>
                                      <p:by x="105000" y="105000"/>
                                    </p:animScale>
                                  </p:childTnLst>
                                </p:cTn>
                              </p:par>
                              <p:par>
                                <p:cTn id="62" presetID="26" presetClass="emph" presetSubtype="0" repeatCount="indefinite" fill="hold" grpId="1" nodeType="withEffect">
                                  <p:stCondLst>
                                    <p:cond delay="0"/>
                                  </p:stCondLst>
                                  <p:childTnLst>
                                    <p:animEffect transition="out" filter="fade">
                                      <p:cBhvr>
                                        <p:cTn id="63" dur="500" tmFilter="0, 0; .2, .5; .8, .5; 1, 0"/>
                                        <p:tgtEl>
                                          <p:spTgt spid="37089"/>
                                        </p:tgtEl>
                                      </p:cBhvr>
                                    </p:animEffect>
                                    <p:animScale>
                                      <p:cBhvr>
                                        <p:cTn id="64" dur="250" autoRev="1" fill="hold"/>
                                        <p:tgtEl>
                                          <p:spTgt spid="37089"/>
                                        </p:tgtEl>
                                      </p:cBhvr>
                                      <p:by x="105000" y="105000"/>
                                    </p:animScale>
                                  </p:childTnLst>
                                </p:cTn>
                              </p:par>
                              <p:par>
                                <p:cTn id="65" presetID="26" presetClass="emph" presetSubtype="0" repeatCount="indefinite" fill="hold" grpId="1" nodeType="withEffect">
                                  <p:stCondLst>
                                    <p:cond delay="0"/>
                                  </p:stCondLst>
                                  <p:childTnLst>
                                    <p:animEffect transition="out" filter="fade">
                                      <p:cBhvr>
                                        <p:cTn id="66" dur="500" tmFilter="0, 0; .2, .5; .8, .5; 1, 0"/>
                                        <p:tgtEl>
                                          <p:spTgt spid="37087"/>
                                        </p:tgtEl>
                                      </p:cBhvr>
                                    </p:animEffect>
                                    <p:animScale>
                                      <p:cBhvr>
                                        <p:cTn id="67" dur="250" autoRev="1" fill="hold"/>
                                        <p:tgtEl>
                                          <p:spTgt spid="37087"/>
                                        </p:tgtEl>
                                      </p:cBhvr>
                                      <p:by x="105000" y="105000"/>
                                    </p:animScale>
                                  </p:childTnLst>
                                </p:cTn>
                              </p:par>
                              <p:par>
                                <p:cTn id="68" presetID="26" presetClass="emph" presetSubtype="0" repeatCount="indefinite" fill="hold" grpId="1" nodeType="withEffect">
                                  <p:stCondLst>
                                    <p:cond delay="0"/>
                                  </p:stCondLst>
                                  <p:childTnLst>
                                    <p:animEffect transition="out" filter="fade">
                                      <p:cBhvr>
                                        <p:cTn id="69" dur="500" tmFilter="0, 0; .2, .5; .8, .5; 1, 0"/>
                                        <p:tgtEl>
                                          <p:spTgt spid="37088"/>
                                        </p:tgtEl>
                                      </p:cBhvr>
                                    </p:animEffect>
                                    <p:animScale>
                                      <p:cBhvr>
                                        <p:cTn id="70" dur="250" autoRev="1" fill="hold"/>
                                        <p:tgtEl>
                                          <p:spTgt spid="37088"/>
                                        </p:tgtEl>
                                      </p:cBhvr>
                                      <p:by x="105000" y="105000"/>
                                    </p:animScale>
                                  </p:childTnLst>
                                </p:cTn>
                              </p:par>
                              <p:par>
                                <p:cTn id="71" presetID="26" presetClass="emph" presetSubtype="0" repeatCount="indefinite" fill="hold" grpId="1" nodeType="withEffect">
                                  <p:stCondLst>
                                    <p:cond delay="0"/>
                                  </p:stCondLst>
                                  <p:childTnLst>
                                    <p:animEffect transition="out" filter="fade">
                                      <p:cBhvr>
                                        <p:cTn id="72" dur="500" tmFilter="0, 0; .2, .5; .8, .5; 1, 0"/>
                                        <p:tgtEl>
                                          <p:spTgt spid="37086"/>
                                        </p:tgtEl>
                                      </p:cBhvr>
                                    </p:animEffect>
                                    <p:animScale>
                                      <p:cBhvr>
                                        <p:cTn id="73" dur="250" autoRev="1" fill="hold"/>
                                        <p:tgtEl>
                                          <p:spTgt spid="37086"/>
                                        </p:tgtEl>
                                      </p:cBhvr>
                                      <p:by x="105000" y="105000"/>
                                    </p:animScale>
                                  </p:childTnLst>
                                </p:cTn>
                              </p:par>
                            </p:childTnLst>
                          </p:cTn>
                        </p:par>
                      </p:childTnLst>
                    </p:cTn>
                  </p:par>
                  <p:par>
                    <p:cTn id="74" fill="hold">
                      <p:stCondLst>
                        <p:cond delay="indefinite"/>
                      </p:stCondLst>
                      <p:childTnLst>
                        <p:par>
                          <p:cTn id="75" fill="hold">
                            <p:stCondLst>
                              <p:cond delay="0"/>
                            </p:stCondLst>
                            <p:childTnLst>
                              <p:par>
                                <p:cTn id="76" presetID="49" presetClass="entr" presetSubtype="0" decel="100000" fill="hold" grpId="0" nodeType="clickEffect">
                                  <p:stCondLst>
                                    <p:cond delay="0"/>
                                  </p:stCondLst>
                                  <p:childTnLst>
                                    <p:set>
                                      <p:cBhvr>
                                        <p:cTn id="77" dur="1" fill="hold">
                                          <p:stCondLst>
                                            <p:cond delay="0"/>
                                          </p:stCondLst>
                                        </p:cTn>
                                        <p:tgtEl>
                                          <p:spTgt spid="36874"/>
                                        </p:tgtEl>
                                        <p:attrNameLst>
                                          <p:attrName>style.visibility</p:attrName>
                                        </p:attrNameLst>
                                      </p:cBhvr>
                                      <p:to>
                                        <p:strVal val="visible"/>
                                      </p:to>
                                    </p:set>
                                    <p:anim calcmode="lin" valueType="num">
                                      <p:cBhvr>
                                        <p:cTn id="78" dur="500" fill="hold"/>
                                        <p:tgtEl>
                                          <p:spTgt spid="36874"/>
                                        </p:tgtEl>
                                        <p:attrNameLst>
                                          <p:attrName>ppt_w</p:attrName>
                                        </p:attrNameLst>
                                      </p:cBhvr>
                                      <p:tavLst>
                                        <p:tav tm="0">
                                          <p:val>
                                            <p:fltVal val="0"/>
                                          </p:val>
                                        </p:tav>
                                        <p:tav tm="100000">
                                          <p:val>
                                            <p:strVal val="#ppt_w"/>
                                          </p:val>
                                        </p:tav>
                                      </p:tavLst>
                                    </p:anim>
                                    <p:anim calcmode="lin" valueType="num">
                                      <p:cBhvr>
                                        <p:cTn id="79" dur="500" fill="hold"/>
                                        <p:tgtEl>
                                          <p:spTgt spid="36874"/>
                                        </p:tgtEl>
                                        <p:attrNameLst>
                                          <p:attrName>ppt_h</p:attrName>
                                        </p:attrNameLst>
                                      </p:cBhvr>
                                      <p:tavLst>
                                        <p:tav tm="0">
                                          <p:val>
                                            <p:fltVal val="0"/>
                                          </p:val>
                                        </p:tav>
                                        <p:tav tm="100000">
                                          <p:val>
                                            <p:strVal val="#ppt_h"/>
                                          </p:val>
                                        </p:tav>
                                      </p:tavLst>
                                    </p:anim>
                                    <p:anim calcmode="lin" valueType="num">
                                      <p:cBhvr>
                                        <p:cTn id="80" dur="500" fill="hold"/>
                                        <p:tgtEl>
                                          <p:spTgt spid="36874"/>
                                        </p:tgtEl>
                                        <p:attrNameLst>
                                          <p:attrName>style.rotation</p:attrName>
                                        </p:attrNameLst>
                                      </p:cBhvr>
                                      <p:tavLst>
                                        <p:tav tm="0">
                                          <p:val>
                                            <p:fltVal val="360"/>
                                          </p:val>
                                        </p:tav>
                                        <p:tav tm="100000">
                                          <p:val>
                                            <p:fltVal val="0"/>
                                          </p:val>
                                        </p:tav>
                                      </p:tavLst>
                                    </p:anim>
                                    <p:animEffect transition="in" filter="fade">
                                      <p:cBhvr>
                                        <p:cTn id="81" dur="500"/>
                                        <p:tgtEl>
                                          <p:spTgt spid="36874"/>
                                        </p:tgtEl>
                                      </p:cBhvr>
                                    </p:animEffect>
                                  </p:childTnLst>
                                </p:cTn>
                              </p:par>
                              <p:par>
                                <p:cTn id="82" presetID="49" presetClass="entr" presetSubtype="0" decel="100000" fill="hold" grpId="0" nodeType="withEffect">
                                  <p:stCondLst>
                                    <p:cond delay="0"/>
                                  </p:stCondLst>
                                  <p:childTnLst>
                                    <p:set>
                                      <p:cBhvr>
                                        <p:cTn id="83" dur="1" fill="hold">
                                          <p:stCondLst>
                                            <p:cond delay="0"/>
                                          </p:stCondLst>
                                        </p:cTn>
                                        <p:tgtEl>
                                          <p:spTgt spid="36877"/>
                                        </p:tgtEl>
                                        <p:attrNameLst>
                                          <p:attrName>style.visibility</p:attrName>
                                        </p:attrNameLst>
                                      </p:cBhvr>
                                      <p:to>
                                        <p:strVal val="visible"/>
                                      </p:to>
                                    </p:set>
                                    <p:anim calcmode="lin" valueType="num">
                                      <p:cBhvr>
                                        <p:cTn id="84" dur="500" fill="hold"/>
                                        <p:tgtEl>
                                          <p:spTgt spid="36877"/>
                                        </p:tgtEl>
                                        <p:attrNameLst>
                                          <p:attrName>ppt_w</p:attrName>
                                        </p:attrNameLst>
                                      </p:cBhvr>
                                      <p:tavLst>
                                        <p:tav tm="0">
                                          <p:val>
                                            <p:fltVal val="0"/>
                                          </p:val>
                                        </p:tav>
                                        <p:tav tm="100000">
                                          <p:val>
                                            <p:strVal val="#ppt_w"/>
                                          </p:val>
                                        </p:tav>
                                      </p:tavLst>
                                    </p:anim>
                                    <p:anim calcmode="lin" valueType="num">
                                      <p:cBhvr>
                                        <p:cTn id="85" dur="500" fill="hold"/>
                                        <p:tgtEl>
                                          <p:spTgt spid="36877"/>
                                        </p:tgtEl>
                                        <p:attrNameLst>
                                          <p:attrName>ppt_h</p:attrName>
                                        </p:attrNameLst>
                                      </p:cBhvr>
                                      <p:tavLst>
                                        <p:tav tm="0">
                                          <p:val>
                                            <p:fltVal val="0"/>
                                          </p:val>
                                        </p:tav>
                                        <p:tav tm="100000">
                                          <p:val>
                                            <p:strVal val="#ppt_h"/>
                                          </p:val>
                                        </p:tav>
                                      </p:tavLst>
                                    </p:anim>
                                    <p:anim calcmode="lin" valueType="num">
                                      <p:cBhvr>
                                        <p:cTn id="86" dur="500" fill="hold"/>
                                        <p:tgtEl>
                                          <p:spTgt spid="36877"/>
                                        </p:tgtEl>
                                        <p:attrNameLst>
                                          <p:attrName>style.rotation</p:attrName>
                                        </p:attrNameLst>
                                      </p:cBhvr>
                                      <p:tavLst>
                                        <p:tav tm="0">
                                          <p:val>
                                            <p:fltVal val="360"/>
                                          </p:val>
                                        </p:tav>
                                        <p:tav tm="100000">
                                          <p:val>
                                            <p:fltVal val="0"/>
                                          </p:val>
                                        </p:tav>
                                      </p:tavLst>
                                    </p:anim>
                                    <p:animEffect transition="in" filter="fade">
                                      <p:cBhvr>
                                        <p:cTn id="87" dur="500"/>
                                        <p:tgtEl>
                                          <p:spTgt spid="36877"/>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6"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barn(inHorizontal)">
                                      <p:cBhvr>
                                        <p:cTn id="92" dur="500"/>
                                        <p:tgtEl>
                                          <p:spTgt spid="2"/>
                                        </p:tgtEl>
                                      </p:cBhvr>
                                    </p:animEffect>
                                  </p:childTnLst>
                                </p:cTn>
                              </p:par>
                              <p:par>
                                <p:cTn id="93" presetID="2" presetClass="entr" presetSubtype="2" fill="hold" grpId="0" nodeType="withEffect">
                                  <p:stCondLst>
                                    <p:cond delay="0"/>
                                  </p:stCondLst>
                                  <p:childTnLst>
                                    <p:set>
                                      <p:cBhvr>
                                        <p:cTn id="94" dur="1" fill="hold">
                                          <p:stCondLst>
                                            <p:cond delay="0"/>
                                          </p:stCondLst>
                                        </p:cTn>
                                        <p:tgtEl>
                                          <p:spTgt spid="36868"/>
                                        </p:tgtEl>
                                        <p:attrNameLst>
                                          <p:attrName>style.visibility</p:attrName>
                                        </p:attrNameLst>
                                      </p:cBhvr>
                                      <p:to>
                                        <p:strVal val="visible"/>
                                      </p:to>
                                    </p:set>
                                    <p:anim calcmode="lin" valueType="num">
                                      <p:cBhvr additive="base">
                                        <p:cTn id="95" dur="500" fill="hold"/>
                                        <p:tgtEl>
                                          <p:spTgt spid="36868"/>
                                        </p:tgtEl>
                                        <p:attrNameLst>
                                          <p:attrName>ppt_x</p:attrName>
                                        </p:attrNameLst>
                                      </p:cBhvr>
                                      <p:tavLst>
                                        <p:tav tm="0">
                                          <p:val>
                                            <p:strVal val="1+#ppt_w/2"/>
                                          </p:val>
                                        </p:tav>
                                        <p:tav tm="100000">
                                          <p:val>
                                            <p:strVal val="#ppt_x"/>
                                          </p:val>
                                        </p:tav>
                                      </p:tavLst>
                                    </p:anim>
                                    <p:anim calcmode="lin" valueType="num">
                                      <p:cBhvr additive="base">
                                        <p:cTn id="96" dur="500" fill="hold"/>
                                        <p:tgtEl>
                                          <p:spTgt spid="36868"/>
                                        </p:tgtEl>
                                        <p:attrNameLst>
                                          <p:attrName>ppt_y</p:attrName>
                                        </p:attrNameLst>
                                      </p:cBhvr>
                                      <p:tavLst>
                                        <p:tav tm="0">
                                          <p:val>
                                            <p:strVal val="#ppt_y"/>
                                          </p:val>
                                        </p:tav>
                                        <p:tav tm="100000">
                                          <p:val>
                                            <p:strVal val="#ppt_y"/>
                                          </p:val>
                                        </p:tav>
                                      </p:tavLst>
                                    </p:anim>
                                  </p:childTnLst>
                                </p:cTn>
                              </p:par>
                            </p:childTnLst>
                          </p:cTn>
                        </p:par>
                        <p:par>
                          <p:cTn id="97" fill="hold">
                            <p:stCondLst>
                              <p:cond delay="500"/>
                            </p:stCondLst>
                            <p:childTnLst>
                              <p:par>
                                <p:cTn id="98" presetID="1" presetClass="entr" presetSubtype="0" fill="hold" grpId="0" nodeType="afterEffect">
                                  <p:stCondLst>
                                    <p:cond delay="0"/>
                                  </p:stCondLst>
                                  <p:childTnLst>
                                    <p:set>
                                      <p:cBhvr>
                                        <p:cTn id="99" dur="1" fill="hold">
                                          <p:stCondLst>
                                            <p:cond delay="0"/>
                                          </p:stCondLst>
                                        </p:cTn>
                                        <p:tgtEl>
                                          <p:spTgt spid="37091"/>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37092"/>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37093"/>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37094"/>
                                        </p:tgtEl>
                                        <p:attrNameLst>
                                          <p:attrName>style.visibility</p:attrName>
                                        </p:attrNameLst>
                                      </p:cBhvr>
                                      <p:to>
                                        <p:strVal val="visible"/>
                                      </p:to>
                                    </p:set>
                                  </p:childTnLst>
                                </p:cTn>
                              </p:par>
                            </p:childTnLst>
                          </p:cTn>
                        </p:par>
                        <p:par>
                          <p:cTn id="106" fill="hold">
                            <p:stCondLst>
                              <p:cond delay="500"/>
                            </p:stCondLst>
                            <p:childTnLst>
                              <p:par>
                                <p:cTn id="107" presetID="26" presetClass="emph" presetSubtype="0" repeatCount="indefinite" fill="hold" grpId="1" nodeType="afterEffect">
                                  <p:stCondLst>
                                    <p:cond delay="0"/>
                                  </p:stCondLst>
                                  <p:childTnLst>
                                    <p:animEffect transition="out" filter="fade">
                                      <p:cBhvr>
                                        <p:cTn id="108" dur="500" tmFilter="0, 0; .2, .5; .8, .5; 1, 0"/>
                                        <p:tgtEl>
                                          <p:spTgt spid="37091"/>
                                        </p:tgtEl>
                                      </p:cBhvr>
                                    </p:animEffect>
                                    <p:animScale>
                                      <p:cBhvr>
                                        <p:cTn id="109" dur="250" autoRev="1" fill="hold"/>
                                        <p:tgtEl>
                                          <p:spTgt spid="37091"/>
                                        </p:tgtEl>
                                      </p:cBhvr>
                                      <p:by x="105000" y="105000"/>
                                    </p:animScale>
                                  </p:childTnLst>
                                </p:cTn>
                              </p:par>
                              <p:par>
                                <p:cTn id="110" presetID="26" presetClass="emph" presetSubtype="0" repeatCount="indefinite" fill="hold" grpId="1" nodeType="withEffect">
                                  <p:stCondLst>
                                    <p:cond delay="0"/>
                                  </p:stCondLst>
                                  <p:childTnLst>
                                    <p:animEffect transition="out" filter="fade">
                                      <p:cBhvr>
                                        <p:cTn id="111" dur="500" tmFilter="0, 0; .2, .5; .8, .5; 1, 0"/>
                                        <p:tgtEl>
                                          <p:spTgt spid="37092"/>
                                        </p:tgtEl>
                                      </p:cBhvr>
                                    </p:animEffect>
                                    <p:animScale>
                                      <p:cBhvr>
                                        <p:cTn id="112" dur="250" autoRev="1" fill="hold"/>
                                        <p:tgtEl>
                                          <p:spTgt spid="37092"/>
                                        </p:tgtEl>
                                      </p:cBhvr>
                                      <p:by x="105000" y="105000"/>
                                    </p:animScale>
                                  </p:childTnLst>
                                </p:cTn>
                              </p:par>
                              <p:par>
                                <p:cTn id="113" presetID="26" presetClass="emph" presetSubtype="0" repeatCount="indefinite" fill="hold" grpId="1" nodeType="withEffect">
                                  <p:stCondLst>
                                    <p:cond delay="0"/>
                                  </p:stCondLst>
                                  <p:childTnLst>
                                    <p:animEffect transition="out" filter="fade">
                                      <p:cBhvr>
                                        <p:cTn id="114" dur="500" tmFilter="0, 0; .2, .5; .8, .5; 1, 0"/>
                                        <p:tgtEl>
                                          <p:spTgt spid="37093"/>
                                        </p:tgtEl>
                                      </p:cBhvr>
                                    </p:animEffect>
                                    <p:animScale>
                                      <p:cBhvr>
                                        <p:cTn id="115" dur="250" autoRev="1" fill="hold"/>
                                        <p:tgtEl>
                                          <p:spTgt spid="37093"/>
                                        </p:tgtEl>
                                      </p:cBhvr>
                                      <p:by x="105000" y="105000"/>
                                    </p:animScale>
                                  </p:childTnLst>
                                </p:cTn>
                              </p:par>
                              <p:par>
                                <p:cTn id="116" presetID="26" presetClass="emph" presetSubtype="0" repeatCount="indefinite" fill="hold" grpId="1" nodeType="withEffect">
                                  <p:stCondLst>
                                    <p:cond delay="0"/>
                                  </p:stCondLst>
                                  <p:childTnLst>
                                    <p:animEffect transition="out" filter="fade">
                                      <p:cBhvr>
                                        <p:cTn id="117" dur="500" tmFilter="0, 0; .2, .5; .8, .5; 1, 0"/>
                                        <p:tgtEl>
                                          <p:spTgt spid="37094"/>
                                        </p:tgtEl>
                                      </p:cBhvr>
                                    </p:animEffect>
                                    <p:animScale>
                                      <p:cBhvr>
                                        <p:cTn id="118" dur="250" autoRev="1" fill="hold"/>
                                        <p:tgtEl>
                                          <p:spTgt spid="370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 grpId="0"/>
      <p:bldP spid="36870" grpId="0"/>
      <p:bldP spid="36874" grpId="0"/>
      <p:bldP spid="36875" grpId="0"/>
      <p:bldP spid="36876" grpId="0"/>
      <p:bldP spid="36877" grpId="0"/>
      <p:bldP spid="37071" grpId="0" animBg="1"/>
      <p:bldP spid="37071" grpId="1" animBg="1"/>
      <p:bldP spid="37072" grpId="0" animBg="1"/>
      <p:bldP spid="37072" grpId="1" animBg="1"/>
      <p:bldP spid="37074" grpId="0" animBg="1"/>
      <p:bldP spid="37074" grpId="1" animBg="1"/>
      <p:bldP spid="37077" grpId="0" animBg="1"/>
      <p:bldP spid="37077" grpId="1" animBg="1"/>
      <p:bldP spid="37086" grpId="0" animBg="1"/>
      <p:bldP spid="37086" grpId="1" animBg="1"/>
      <p:bldP spid="37087" grpId="0" animBg="1"/>
      <p:bldP spid="37087" grpId="1" animBg="1"/>
      <p:bldP spid="37088" grpId="0" animBg="1"/>
      <p:bldP spid="37088" grpId="1" animBg="1"/>
      <p:bldP spid="37089" grpId="0" animBg="1"/>
      <p:bldP spid="37089" grpId="1" animBg="1"/>
      <p:bldP spid="37091" grpId="0" animBg="1"/>
      <p:bldP spid="37091" grpId="1" animBg="1"/>
      <p:bldP spid="37092" grpId="0" animBg="1"/>
      <p:bldP spid="37092" grpId="1" animBg="1"/>
      <p:bldP spid="37093" grpId="0" animBg="1"/>
      <p:bldP spid="37093" grpId="1" animBg="1"/>
      <p:bldP spid="37094" grpId="0" animBg="1"/>
      <p:bldP spid="37094" grpId="1"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ZoneTexte 1"/>
          <p:cNvSpPr txBox="1">
            <a:spLocks noChangeArrowheads="1"/>
          </p:cNvSpPr>
          <p:nvPr/>
        </p:nvSpPr>
        <p:spPr bwMode="auto">
          <a:xfrm>
            <a:off x="285750" y="142875"/>
            <a:ext cx="85010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p>
        </p:txBody>
      </p:sp>
      <p:pic>
        <p:nvPicPr>
          <p:cNvPr id="59395" name="Espace réservé du contenu 3" descr="ProtectionCollectiv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404813"/>
            <a:ext cx="9144000" cy="645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ZoneTexte 3"/>
          <p:cNvSpPr txBox="1"/>
          <p:nvPr/>
        </p:nvSpPr>
        <p:spPr>
          <a:xfrm>
            <a:off x="0" y="0"/>
            <a:ext cx="8572500" cy="523875"/>
          </a:xfrm>
          <a:prstGeom prst="rect">
            <a:avLst/>
          </a:prstGeom>
          <a:noFill/>
        </p:spPr>
        <p:txBody>
          <a:bodyPr>
            <a:spAutoFit/>
          </a:bodyPr>
          <a:lstStyle/>
          <a:p>
            <a:pPr fontAlgn="auto">
              <a:spcBef>
                <a:spcPts val="0"/>
              </a:spcBef>
              <a:spcAft>
                <a:spcPts val="0"/>
              </a:spcAft>
              <a:defRPr/>
            </a:pPr>
            <a:r>
              <a:rPr lang="fr-FR" sz="2800" b="1" u="sng" dirty="0">
                <a:solidFill>
                  <a:srgbClr val="FF0000"/>
                </a:solidFill>
                <a:effectLst>
                  <a:outerShdw blurRad="38100" dist="38100" dir="2700000" algn="tl">
                    <a:srgbClr val="000000">
                      <a:alpha val="43137"/>
                    </a:srgbClr>
                  </a:outerShdw>
                </a:effectLst>
                <a:latin typeface="+mn-lt"/>
                <a:cs typeface="+mn-cs"/>
              </a:rPr>
              <a:t>Démarche de prévention </a:t>
            </a:r>
            <a:endParaRPr lang="fr-FR" sz="2800" dirty="0">
              <a:solidFill>
                <a:srgbClr val="FF0000"/>
              </a:solidFill>
              <a:effectLst>
                <a:outerShdw blurRad="38100" dist="38100" dir="2700000" algn="tl">
                  <a:srgbClr val="000000">
                    <a:alpha val="43137"/>
                  </a:srgbClr>
                </a:outerShdw>
              </a:effectLst>
              <a:latin typeface="+mn-lt"/>
              <a:cs typeface="+mn-cs"/>
            </a:endParaRPr>
          </a:p>
        </p:txBody>
      </p:sp>
    </p:spTree>
    <p:extLst>
      <p:ext uri="{BB962C8B-B14F-4D97-AF65-F5344CB8AC3E}">
        <p14:creationId xmlns:p14="http://schemas.microsoft.com/office/powerpoint/2010/main" val="25576284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a:spLocks noChangeArrowheads="1"/>
          </p:cNvSpPr>
          <p:nvPr/>
        </p:nvSpPr>
        <p:spPr bwMode="auto">
          <a:xfrm>
            <a:off x="28600" y="548680"/>
            <a:ext cx="9144000"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rPr>
              <a:t>Action sur la propagation du bruit</a:t>
            </a:r>
            <a:r>
              <a:rPr lang="fr-FR" altLang="fr-FR" b="1" dirty="0"/>
              <a:t/>
            </a:r>
            <a:br>
              <a:rPr lang="fr-FR" altLang="fr-FR" b="1" dirty="0"/>
            </a:br>
            <a:endParaRPr lang="fr-FR" altLang="fr-FR" dirty="0" smtClean="0">
              <a:solidFill>
                <a:srgbClr val="FF0000"/>
              </a:solidFill>
              <a:latin typeface="+mn-lt"/>
            </a:endParaRPr>
          </a:p>
          <a:p>
            <a:pPr eaLnBrk="1" hangingPunct="1"/>
            <a:r>
              <a:rPr lang="fr-FR" altLang="fr-FR" b="1" dirty="0" smtClean="0">
                <a:solidFill>
                  <a:srgbClr val="FF0000"/>
                </a:solidFill>
                <a:latin typeface="+mn-lt"/>
              </a:rPr>
              <a:t>L'éloignement</a:t>
            </a:r>
            <a:endParaRPr lang="fr-FR" altLang="fr-FR" b="1" dirty="0">
              <a:solidFill>
                <a:srgbClr val="FF0000"/>
              </a:solidFill>
              <a:latin typeface="+mn-lt"/>
            </a:endParaRPr>
          </a:p>
          <a:p>
            <a:pPr eaLnBrk="1" hangingPunct="1"/>
            <a:r>
              <a:rPr lang="fr-FR" altLang="fr-FR" dirty="0" smtClean="0">
                <a:latin typeface="+mn-lt"/>
              </a:rPr>
              <a:t>Dans </a:t>
            </a:r>
            <a:r>
              <a:rPr lang="fr-FR" altLang="fr-FR" dirty="0">
                <a:latin typeface="+mn-lt"/>
              </a:rPr>
              <a:t>certains cas, on peut </a:t>
            </a:r>
            <a:r>
              <a:rPr lang="fr-FR" altLang="fr-FR" dirty="0">
                <a:solidFill>
                  <a:srgbClr val="0033CC"/>
                </a:solidFill>
                <a:latin typeface="+mn-lt"/>
              </a:rPr>
              <a:t>éloigner les travailleurs des zones les plus bruyantes</a:t>
            </a:r>
            <a:r>
              <a:rPr lang="fr-FR" altLang="fr-FR" dirty="0">
                <a:latin typeface="+mn-lt"/>
              </a:rPr>
              <a:t>, au moins pendant une partie de la journée.</a:t>
            </a:r>
          </a:p>
          <a:p>
            <a:pPr eaLnBrk="1" hangingPunct="1"/>
            <a:endParaRPr lang="fr-FR" altLang="fr-FR" dirty="0">
              <a:latin typeface="+mn-lt"/>
            </a:endParaRPr>
          </a:p>
          <a:p>
            <a:pPr eaLnBrk="1" hangingPunct="1"/>
            <a:r>
              <a:rPr lang="fr-FR" altLang="fr-FR" dirty="0">
                <a:latin typeface="+mn-lt"/>
              </a:rPr>
              <a:t> En effet, </a:t>
            </a:r>
            <a:r>
              <a:rPr lang="fr-FR" altLang="fr-FR" dirty="0">
                <a:solidFill>
                  <a:srgbClr val="FF0000"/>
                </a:solidFill>
                <a:latin typeface="+mn-lt"/>
              </a:rPr>
              <a:t>le niveau de bruit baisse avec l'éloignement, </a:t>
            </a:r>
            <a:r>
              <a:rPr lang="fr-FR" altLang="fr-FR" dirty="0">
                <a:latin typeface="+mn-lt"/>
              </a:rPr>
              <a:t>surtout en cas de </a:t>
            </a:r>
            <a:r>
              <a:rPr lang="fr-FR" altLang="fr-FR" dirty="0">
                <a:solidFill>
                  <a:srgbClr val="00B050"/>
                </a:solidFill>
                <a:latin typeface="+mn-lt"/>
              </a:rPr>
              <a:t>travail à l'extérieur ou si les parois absorbent efficacement les sons.</a:t>
            </a:r>
          </a:p>
          <a:p>
            <a:pPr eaLnBrk="1" hangingPunct="1"/>
            <a:endParaRPr lang="fr-FR" altLang="fr-FR" dirty="0">
              <a:latin typeface="+mn-lt"/>
            </a:endParaRPr>
          </a:p>
          <a:p>
            <a:pPr eaLnBrk="1" hangingPunct="1"/>
            <a:r>
              <a:rPr lang="fr-FR" altLang="fr-FR" dirty="0">
                <a:latin typeface="+mn-lt"/>
              </a:rPr>
              <a:t> On peut aussi </a:t>
            </a:r>
            <a:r>
              <a:rPr lang="fr-FR" altLang="fr-FR" dirty="0">
                <a:solidFill>
                  <a:srgbClr val="0033CC"/>
                </a:solidFill>
                <a:latin typeface="+mn-lt"/>
              </a:rPr>
              <a:t>faire tourner les travailleurs entre des postes bruyants et non bruyants </a:t>
            </a:r>
            <a:r>
              <a:rPr lang="fr-FR" altLang="fr-FR" dirty="0">
                <a:latin typeface="+mn-lt"/>
              </a:rPr>
              <a:t>ou </a:t>
            </a:r>
            <a:r>
              <a:rPr lang="fr-FR" altLang="fr-FR" dirty="0">
                <a:solidFill>
                  <a:srgbClr val="00B050"/>
                </a:solidFill>
                <a:latin typeface="+mn-lt"/>
              </a:rPr>
              <a:t>déplacer des équipements bruyants</a:t>
            </a:r>
            <a:r>
              <a:rPr lang="fr-FR" altLang="fr-FR" dirty="0" smtClean="0">
                <a:latin typeface="+mn-lt"/>
              </a:rPr>
              <a:t>.</a:t>
            </a:r>
            <a:endParaRPr lang="fr-FR" altLang="fr-FR" dirty="0">
              <a:latin typeface="+mn-lt"/>
            </a:endParaRPr>
          </a:p>
        </p:txBody>
      </p:sp>
      <p:sp>
        <p:nvSpPr>
          <p:cNvPr id="5" name="ZoneTexte 2"/>
          <p:cNvSpPr txBox="1">
            <a:spLocks noChangeArrowheads="1"/>
          </p:cNvSpPr>
          <p:nvPr/>
        </p:nvSpPr>
        <p:spPr bwMode="auto">
          <a:xfrm>
            <a:off x="28600" y="4293096"/>
            <a:ext cx="85725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latin typeface="+mn-lt"/>
              </a:rPr>
              <a:t>Le traitement acoustique du local</a:t>
            </a:r>
            <a:endParaRPr lang="fr-FR" altLang="fr-FR" dirty="0" smtClean="0">
              <a:latin typeface="+mn-lt"/>
            </a:endParaRPr>
          </a:p>
          <a:p>
            <a:pPr eaLnBrk="1" hangingPunct="1"/>
            <a:r>
              <a:rPr lang="fr-FR" altLang="fr-FR" dirty="0" smtClean="0">
                <a:latin typeface="+mn-lt"/>
              </a:rPr>
              <a:t>On </a:t>
            </a:r>
            <a:r>
              <a:rPr lang="fr-FR" altLang="fr-FR" dirty="0">
                <a:latin typeface="+mn-lt"/>
              </a:rPr>
              <a:t>peut </a:t>
            </a:r>
            <a:r>
              <a:rPr lang="fr-FR" altLang="fr-FR" dirty="0">
                <a:solidFill>
                  <a:srgbClr val="00B050"/>
                </a:solidFill>
                <a:latin typeface="+mn-lt"/>
              </a:rPr>
              <a:t>revêtir les parois du local - le plafond</a:t>
            </a:r>
            <a:r>
              <a:rPr lang="fr-FR" altLang="fr-FR" dirty="0">
                <a:latin typeface="+mn-lt"/>
              </a:rPr>
              <a:t>, mais aussi les </a:t>
            </a:r>
            <a:r>
              <a:rPr lang="fr-FR" altLang="fr-FR" dirty="0">
                <a:solidFill>
                  <a:srgbClr val="00B050"/>
                </a:solidFill>
                <a:latin typeface="+mn-lt"/>
              </a:rPr>
              <a:t>murs et les cloisons </a:t>
            </a:r>
            <a:r>
              <a:rPr lang="fr-FR" altLang="fr-FR" dirty="0">
                <a:latin typeface="+mn-lt"/>
              </a:rPr>
              <a:t>– d'un </a:t>
            </a:r>
            <a:r>
              <a:rPr lang="fr-FR" altLang="fr-FR" dirty="0">
                <a:solidFill>
                  <a:srgbClr val="0033CC"/>
                </a:solidFill>
                <a:latin typeface="+mn-lt"/>
              </a:rPr>
              <a:t>matériau possédant la propriété d'absorber fortement le son</a:t>
            </a:r>
            <a:r>
              <a:rPr lang="fr-FR" altLang="fr-FR" dirty="0">
                <a:latin typeface="+mn-lt"/>
              </a:rPr>
              <a:t>. </a:t>
            </a:r>
          </a:p>
        </p:txBody>
      </p:sp>
    </p:spTree>
    <p:extLst>
      <p:ext uri="{BB962C8B-B14F-4D97-AF65-F5344CB8AC3E}">
        <p14:creationId xmlns:p14="http://schemas.microsoft.com/office/powerpoint/2010/main" val="3958263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wipe(up)">
                                      <p:cBhvr>
                                        <p:cTn id="17" dur="500"/>
                                        <p:tgtEl>
                                          <p:spTgt spid="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4">
                                            <p:txEl>
                                              <p:pRg st="4" end="4"/>
                                            </p:txEl>
                                          </p:spTgt>
                                        </p:tgtEl>
                                        <p:attrNameLst>
                                          <p:attrName>style.visibility</p:attrName>
                                        </p:attrNameLst>
                                      </p:cBhvr>
                                      <p:to>
                                        <p:strVal val="visible"/>
                                      </p:to>
                                    </p:set>
                                    <p:animEffect transition="in" filter="wipe(up)">
                                      <p:cBhvr>
                                        <p:cTn id="22" dur="500"/>
                                        <p:tgtEl>
                                          <p:spTgt spid="4">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wipe(up)">
                                      <p:cBhvr>
                                        <p:cTn id="27" dur="500"/>
                                        <p:tgtEl>
                                          <p:spTgt spid="4">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allAtOnce"/>
      <p:bldP spid="5"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2"/>
          <p:cNvSpPr txBox="1">
            <a:spLocks noChangeArrowheads="1"/>
          </p:cNvSpPr>
          <p:nvPr/>
        </p:nvSpPr>
        <p:spPr bwMode="auto">
          <a:xfrm>
            <a:off x="32095" y="3590432"/>
            <a:ext cx="8715375"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latin typeface="+mn-lt"/>
              </a:rPr>
              <a:t>Les écrans acoustiques</a:t>
            </a:r>
            <a:endParaRPr lang="fr-FR" altLang="fr-FR" dirty="0">
              <a:solidFill>
                <a:srgbClr val="FF0000"/>
              </a:solidFill>
              <a:latin typeface="+mn-lt"/>
            </a:endParaRPr>
          </a:p>
          <a:p>
            <a:pPr eaLnBrk="1" hangingPunct="1"/>
            <a:endParaRPr lang="fr-FR" altLang="fr-FR" dirty="0" smtClean="0">
              <a:latin typeface="+mn-lt"/>
            </a:endParaRPr>
          </a:p>
          <a:p>
            <a:pPr eaLnBrk="1" hangingPunct="1"/>
            <a:r>
              <a:rPr lang="fr-FR" altLang="fr-FR" dirty="0" smtClean="0">
                <a:latin typeface="+mn-lt"/>
              </a:rPr>
              <a:t>La </a:t>
            </a:r>
            <a:r>
              <a:rPr lang="fr-FR" altLang="fr-FR" dirty="0">
                <a:solidFill>
                  <a:srgbClr val="00B050"/>
                </a:solidFill>
                <a:latin typeface="+mn-lt"/>
              </a:rPr>
              <a:t>réduction du niveau sonore </a:t>
            </a:r>
            <a:r>
              <a:rPr lang="fr-FR" altLang="fr-FR" dirty="0">
                <a:latin typeface="+mn-lt"/>
              </a:rPr>
              <a:t>apportée par </a:t>
            </a:r>
            <a:r>
              <a:rPr lang="fr-FR" altLang="fr-FR" dirty="0">
                <a:solidFill>
                  <a:srgbClr val="0033CC"/>
                </a:solidFill>
                <a:latin typeface="+mn-lt"/>
              </a:rPr>
              <a:t>l'écran </a:t>
            </a:r>
            <a:r>
              <a:rPr lang="fr-FR" altLang="fr-FR" dirty="0">
                <a:solidFill>
                  <a:srgbClr val="00B050"/>
                </a:solidFill>
                <a:latin typeface="+mn-lt"/>
              </a:rPr>
              <a:t>à quelques mètres derrière lui </a:t>
            </a:r>
            <a:r>
              <a:rPr lang="fr-FR" altLang="fr-FR" dirty="0">
                <a:latin typeface="+mn-lt"/>
              </a:rPr>
              <a:t>n'excède jamais </a:t>
            </a:r>
            <a:r>
              <a:rPr lang="fr-FR" altLang="fr-FR" dirty="0">
                <a:solidFill>
                  <a:srgbClr val="0033CC"/>
                </a:solidFill>
                <a:latin typeface="+mn-lt"/>
              </a:rPr>
              <a:t>quelques décibels </a:t>
            </a:r>
            <a:r>
              <a:rPr lang="fr-FR" altLang="fr-FR" dirty="0">
                <a:latin typeface="+mn-lt"/>
              </a:rPr>
              <a:t>et n'atteint </a:t>
            </a:r>
            <a:r>
              <a:rPr lang="fr-FR" altLang="fr-FR" dirty="0">
                <a:solidFill>
                  <a:srgbClr val="FF0000"/>
                </a:solidFill>
                <a:latin typeface="+mn-lt"/>
              </a:rPr>
              <a:t>6 dB(A) </a:t>
            </a:r>
            <a:r>
              <a:rPr lang="fr-FR" altLang="fr-FR" dirty="0">
                <a:latin typeface="+mn-lt"/>
              </a:rPr>
              <a:t>que si le </a:t>
            </a:r>
            <a:r>
              <a:rPr lang="fr-FR" altLang="fr-FR" dirty="0">
                <a:solidFill>
                  <a:srgbClr val="FF0000"/>
                </a:solidFill>
                <a:latin typeface="+mn-lt"/>
              </a:rPr>
              <a:t>local a été préalablement rendu absorbant par un traitement acoustique </a:t>
            </a:r>
            <a:r>
              <a:rPr lang="fr-FR" altLang="fr-FR" dirty="0" smtClean="0">
                <a:solidFill>
                  <a:srgbClr val="FF0000"/>
                </a:solidFill>
                <a:latin typeface="+mn-lt"/>
              </a:rPr>
              <a:t>de </a:t>
            </a:r>
            <a:r>
              <a:rPr lang="fr-FR" altLang="fr-FR" dirty="0">
                <a:solidFill>
                  <a:srgbClr val="FF0000"/>
                </a:solidFill>
                <a:latin typeface="+mn-lt"/>
              </a:rPr>
              <a:t>ses parois. </a:t>
            </a:r>
          </a:p>
          <a:p>
            <a:pPr eaLnBrk="1" hangingPunct="1"/>
            <a:endParaRPr lang="fr-FR" altLang="fr-FR" dirty="0">
              <a:latin typeface="+mn-lt"/>
            </a:endParaRPr>
          </a:p>
          <a:p>
            <a:pPr eaLnBrk="1" hangingPunct="1"/>
            <a:r>
              <a:rPr lang="fr-FR" altLang="fr-FR" dirty="0">
                <a:latin typeface="+mn-lt"/>
              </a:rPr>
              <a:t>Les boxes formés par </a:t>
            </a:r>
            <a:r>
              <a:rPr lang="fr-FR" altLang="fr-FR" dirty="0">
                <a:solidFill>
                  <a:srgbClr val="FF0000"/>
                </a:solidFill>
                <a:latin typeface="+mn-lt"/>
              </a:rPr>
              <a:t>3 écrans </a:t>
            </a:r>
            <a:r>
              <a:rPr lang="fr-FR" altLang="fr-FR" dirty="0">
                <a:latin typeface="+mn-lt"/>
              </a:rPr>
              <a:t>permettent </a:t>
            </a:r>
            <a:r>
              <a:rPr lang="fr-FR" altLang="fr-FR" dirty="0">
                <a:solidFill>
                  <a:srgbClr val="FF0000"/>
                </a:solidFill>
                <a:latin typeface="+mn-lt"/>
              </a:rPr>
              <a:t>d'isoler des postes de travail bruyants,</a:t>
            </a:r>
            <a:r>
              <a:rPr lang="fr-FR" altLang="fr-FR" dirty="0">
                <a:latin typeface="+mn-lt"/>
              </a:rPr>
              <a:t> surtout s'ils sont associés à un </a:t>
            </a:r>
            <a:r>
              <a:rPr lang="fr-FR" altLang="fr-FR" dirty="0">
                <a:solidFill>
                  <a:srgbClr val="00B050"/>
                </a:solidFill>
                <a:latin typeface="+mn-lt"/>
              </a:rPr>
              <a:t>traitement acoustique du plafond</a:t>
            </a:r>
            <a:r>
              <a:rPr lang="fr-FR" altLang="fr-FR" dirty="0" smtClean="0">
                <a:solidFill>
                  <a:srgbClr val="00B050"/>
                </a:solidFill>
                <a:latin typeface="+mn-lt"/>
              </a:rPr>
              <a:t>.</a:t>
            </a:r>
            <a:endParaRPr lang="fr-FR" altLang="fr-FR" dirty="0">
              <a:latin typeface="+mn-lt"/>
            </a:endParaRPr>
          </a:p>
        </p:txBody>
      </p:sp>
      <p:sp>
        <p:nvSpPr>
          <p:cNvPr id="5" name="ZoneTexte 2"/>
          <p:cNvSpPr txBox="1">
            <a:spLocks noChangeArrowheads="1"/>
          </p:cNvSpPr>
          <p:nvPr/>
        </p:nvSpPr>
        <p:spPr bwMode="auto">
          <a:xfrm>
            <a:off x="32095" y="1679319"/>
            <a:ext cx="91440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latin typeface="+mn-lt"/>
              </a:rPr>
              <a:t>Les encoffrements de machines</a:t>
            </a:r>
            <a:endParaRPr lang="fr-FR" altLang="fr-FR" dirty="0">
              <a:solidFill>
                <a:srgbClr val="FF0000"/>
              </a:solidFill>
              <a:latin typeface="+mn-lt"/>
            </a:endParaRPr>
          </a:p>
          <a:p>
            <a:pPr eaLnBrk="1" hangingPunct="1"/>
            <a:endParaRPr lang="fr-FR" altLang="fr-FR" dirty="0" smtClean="0">
              <a:latin typeface="+mn-lt"/>
            </a:endParaRPr>
          </a:p>
          <a:p>
            <a:pPr eaLnBrk="1" hangingPunct="1"/>
            <a:r>
              <a:rPr lang="fr-FR" altLang="fr-FR" dirty="0" smtClean="0">
                <a:latin typeface="+mn-lt"/>
              </a:rPr>
              <a:t>Un </a:t>
            </a:r>
            <a:r>
              <a:rPr lang="fr-FR" altLang="fr-FR" dirty="0">
                <a:solidFill>
                  <a:srgbClr val="0033CC"/>
                </a:solidFill>
                <a:latin typeface="+mn-lt"/>
              </a:rPr>
              <a:t>encoffrement </a:t>
            </a:r>
            <a:r>
              <a:rPr lang="fr-FR" altLang="fr-FR" dirty="0">
                <a:latin typeface="+mn-lt"/>
              </a:rPr>
              <a:t>est une </a:t>
            </a:r>
            <a:r>
              <a:rPr lang="fr-FR" altLang="fr-FR" dirty="0">
                <a:solidFill>
                  <a:srgbClr val="FF0000"/>
                </a:solidFill>
                <a:latin typeface="+mn-lt"/>
              </a:rPr>
              <a:t>boîte présentant un isolement phonique élevé</a:t>
            </a:r>
            <a:r>
              <a:rPr lang="fr-FR" altLang="fr-FR" dirty="0">
                <a:latin typeface="+mn-lt"/>
              </a:rPr>
              <a:t>, à l'intérieur de laquelle est placée la machine bruyante.</a:t>
            </a:r>
          </a:p>
          <a:p>
            <a:pPr eaLnBrk="1" hangingPunct="1"/>
            <a:r>
              <a:rPr lang="fr-FR" altLang="fr-FR" dirty="0">
                <a:latin typeface="+mn-lt"/>
              </a:rPr>
              <a:t>Solution de plus en plus souvent mise en </a:t>
            </a:r>
            <a:r>
              <a:rPr lang="fr-FR" altLang="fr-FR" dirty="0" smtClean="0">
                <a:latin typeface="+mn-lt"/>
              </a:rPr>
              <a:t>œuvre.</a:t>
            </a:r>
            <a:endParaRPr lang="fr-FR" altLang="fr-FR" dirty="0">
              <a:latin typeface="+mn-lt"/>
            </a:endParaRPr>
          </a:p>
        </p:txBody>
      </p:sp>
      <p:sp>
        <p:nvSpPr>
          <p:cNvPr id="6" name="ZoneTexte 5"/>
          <p:cNvSpPr txBox="1">
            <a:spLocks noChangeArrowheads="1"/>
          </p:cNvSpPr>
          <p:nvPr/>
        </p:nvSpPr>
        <p:spPr bwMode="auto">
          <a:xfrm>
            <a:off x="0" y="260648"/>
            <a:ext cx="900112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b="1" dirty="0">
                <a:solidFill>
                  <a:srgbClr val="FF0000"/>
                </a:solidFill>
                <a:latin typeface="+mn-lt"/>
              </a:rPr>
              <a:t>Le cloisonnement des machines</a:t>
            </a:r>
            <a:endParaRPr lang="fr-FR" altLang="fr-FR" dirty="0" smtClean="0">
              <a:latin typeface="+mn-lt"/>
            </a:endParaRPr>
          </a:p>
          <a:p>
            <a:pPr eaLnBrk="1" hangingPunct="1"/>
            <a:r>
              <a:rPr lang="fr-FR" altLang="fr-FR" dirty="0" smtClean="0">
                <a:latin typeface="+mn-lt"/>
              </a:rPr>
              <a:t>Cloisonner </a:t>
            </a:r>
            <a:r>
              <a:rPr lang="fr-FR" altLang="fr-FR" dirty="0">
                <a:latin typeface="+mn-lt"/>
              </a:rPr>
              <a:t>c'est </a:t>
            </a:r>
            <a:r>
              <a:rPr lang="fr-FR" altLang="fr-FR" dirty="0">
                <a:solidFill>
                  <a:srgbClr val="00B050"/>
                </a:solidFill>
                <a:latin typeface="+mn-lt"/>
              </a:rPr>
              <a:t>séparer l'ensemble des sources de bruit </a:t>
            </a:r>
            <a:r>
              <a:rPr lang="fr-FR" altLang="fr-FR" dirty="0">
                <a:latin typeface="+mn-lt"/>
              </a:rPr>
              <a:t>des </a:t>
            </a:r>
            <a:r>
              <a:rPr lang="fr-FR" altLang="fr-FR" dirty="0">
                <a:solidFill>
                  <a:srgbClr val="00B050"/>
                </a:solidFill>
                <a:latin typeface="+mn-lt"/>
              </a:rPr>
              <a:t>opérateurs</a:t>
            </a:r>
            <a:r>
              <a:rPr lang="fr-FR" altLang="fr-FR" dirty="0">
                <a:latin typeface="+mn-lt"/>
              </a:rPr>
              <a:t> par la mise en place d'une </a:t>
            </a:r>
            <a:r>
              <a:rPr lang="fr-FR" altLang="fr-FR" dirty="0">
                <a:solidFill>
                  <a:srgbClr val="0033CC"/>
                </a:solidFill>
                <a:latin typeface="+mn-lt"/>
              </a:rPr>
              <a:t>paroi hermétique</a:t>
            </a:r>
            <a:r>
              <a:rPr lang="fr-FR" altLang="fr-FR" dirty="0" smtClean="0">
                <a:latin typeface="+mn-lt"/>
              </a:rPr>
              <a:t>.</a:t>
            </a:r>
            <a:endParaRPr lang="fr-FR" altLang="fr-FR" dirty="0">
              <a:latin typeface="+mn-lt"/>
            </a:endParaRPr>
          </a:p>
        </p:txBody>
      </p:sp>
    </p:spTree>
    <p:extLst>
      <p:ext uri="{BB962C8B-B14F-4D97-AF65-F5344CB8AC3E}">
        <p14:creationId xmlns:p14="http://schemas.microsoft.com/office/powerpoint/2010/main" val="35734695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Effect transition="in" filter="wipe(up)">
                                      <p:cBhvr>
                                        <p:cTn id="13" dur="500"/>
                                        <p:tgtEl>
                                          <p:spTgt spid="5">
                                            <p:txEl>
                                              <p:pRg st="0" end="0"/>
                                            </p:txEl>
                                          </p:spTgt>
                                        </p:tgtEl>
                                      </p:cBhvr>
                                    </p:animEffect>
                                  </p:childTnLst>
                                </p:cTn>
                              </p:par>
                              <p:par>
                                <p:cTn id="14" presetID="22" presetClass="entr" presetSubtype="1"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wipe(up)">
                                      <p:cBhvr>
                                        <p:cTn id="16" dur="500"/>
                                        <p:tgtEl>
                                          <p:spTgt spid="5">
                                            <p:txEl>
                                              <p:pRg st="2" end="2"/>
                                            </p:txEl>
                                          </p:spTgt>
                                        </p:tgtEl>
                                      </p:cBhvr>
                                    </p:animEffect>
                                  </p:childTnLst>
                                </p:cTn>
                              </p:par>
                              <p:par>
                                <p:cTn id="17" presetID="22" presetClass="entr" presetSubtype="1" fill="hold" nodeType="with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Effect transition="in" filter="wipe(up)">
                                      <p:cBhvr>
                                        <p:cTn id="19" dur="500"/>
                                        <p:tgtEl>
                                          <p:spTgt spid="5">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wipe(up)">
                                      <p:cBhvr>
                                        <p:cTn id="24" dur="500"/>
                                        <p:tgtEl>
                                          <p:spTgt spid="4">
                                            <p:txEl>
                                              <p:pRg st="2" end="2"/>
                                            </p:txEl>
                                          </p:spTgt>
                                        </p:tgtEl>
                                      </p:cBhvr>
                                    </p:animEffect>
                                  </p:childTnLst>
                                </p:cTn>
                              </p:par>
                              <p:par>
                                <p:cTn id="25" presetID="22" presetClass="entr" presetSubtype="1" fill="hold" nodeType="withEffect">
                                  <p:stCondLst>
                                    <p:cond delay="0"/>
                                  </p:stCondLst>
                                  <p:childTnLst>
                                    <p:set>
                                      <p:cBhvr>
                                        <p:cTn id="26" dur="1" fill="hold">
                                          <p:stCondLst>
                                            <p:cond delay="0"/>
                                          </p:stCondLst>
                                        </p:cTn>
                                        <p:tgtEl>
                                          <p:spTgt spid="4">
                                            <p:txEl>
                                              <p:pRg st="0" end="0"/>
                                            </p:txEl>
                                          </p:spTgt>
                                        </p:tgtEl>
                                        <p:attrNameLst>
                                          <p:attrName>style.visibility</p:attrName>
                                        </p:attrNameLst>
                                      </p:cBhvr>
                                      <p:to>
                                        <p:strVal val="visible"/>
                                      </p:to>
                                    </p:set>
                                    <p:animEffect transition="in" filter="wipe(up)">
                                      <p:cBhvr>
                                        <p:cTn id="27" dur="500"/>
                                        <p:tgtEl>
                                          <p:spTgt spid="4">
                                            <p:txEl>
                                              <p:pRg st="0" end="0"/>
                                            </p:txEl>
                                          </p:spTgt>
                                        </p:tgtEl>
                                      </p:cBhvr>
                                    </p:animEffect>
                                  </p:childTnLst>
                                </p:cTn>
                              </p:par>
                              <p:par>
                                <p:cTn id="28" presetID="22" presetClass="entr" presetSubtype="1" fill="hold" nodeType="with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animEffect transition="in" filter="wipe(up)">
                                      <p:cBhvr>
                                        <p:cTn id="30"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ZoneTexte 1"/>
          <p:cNvSpPr txBox="1">
            <a:spLocks noChangeArrowheads="1"/>
          </p:cNvSpPr>
          <p:nvPr/>
        </p:nvSpPr>
        <p:spPr bwMode="auto">
          <a:xfrm>
            <a:off x="159063" y="188640"/>
            <a:ext cx="8858250" cy="3662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fr-FR" sz="1600" b="1" dirty="0">
                <a:solidFill>
                  <a:srgbClr val="FF0000"/>
                </a:solidFill>
              </a:rPr>
              <a:t>Protections individuelles</a:t>
            </a:r>
          </a:p>
          <a:p>
            <a:pPr eaLnBrk="1" hangingPunct="1"/>
            <a:endParaRPr lang="fr-FR" altLang="fr-FR" sz="2400" dirty="0"/>
          </a:p>
          <a:p>
            <a:pPr eaLnBrk="1" hangingPunct="1"/>
            <a:r>
              <a:rPr lang="fr-FR" altLang="fr-FR" sz="1600" b="1" dirty="0"/>
              <a:t>Les protecteurs individuels contre le bruit (PICB) reposent tous sur le même principe :</a:t>
            </a:r>
          </a:p>
          <a:p>
            <a:pPr eaLnBrk="1" hangingPunct="1"/>
            <a:endParaRPr lang="fr-FR" altLang="fr-FR" sz="1600" dirty="0"/>
          </a:p>
          <a:p>
            <a:pPr marL="285750" indent="-285750" eaLnBrk="1" hangingPunct="1">
              <a:buFontTx/>
              <a:buChar char="-"/>
            </a:pPr>
            <a:r>
              <a:rPr lang="fr-FR" altLang="fr-FR" sz="1600" dirty="0"/>
              <a:t>former un obstacle à l'accès des ondes sonores dans l'appareil auditif.</a:t>
            </a:r>
          </a:p>
          <a:p>
            <a:pPr eaLnBrk="1" hangingPunct="1"/>
            <a:endParaRPr lang="fr-FR" altLang="fr-FR" sz="1600" dirty="0" smtClean="0">
              <a:latin typeface="+mn-lt"/>
            </a:endParaRPr>
          </a:p>
          <a:p>
            <a:pPr eaLnBrk="1" hangingPunct="1"/>
            <a:r>
              <a:rPr lang="fr-FR" altLang="fr-FR" sz="1600" b="1" dirty="0" smtClean="0">
                <a:latin typeface="+mn-lt"/>
              </a:rPr>
              <a:t>Dans </a:t>
            </a:r>
            <a:r>
              <a:rPr lang="fr-FR" altLang="fr-FR" sz="1600" b="1" dirty="0">
                <a:latin typeface="+mn-lt"/>
              </a:rPr>
              <a:t>la pratique, on distingue deux catégories de matériels :</a:t>
            </a:r>
          </a:p>
          <a:p>
            <a:pPr eaLnBrk="1" hangingPunct="1"/>
            <a:r>
              <a:rPr lang="fr-FR" altLang="fr-FR" sz="1600" dirty="0">
                <a:latin typeface="+mn-lt"/>
              </a:rPr>
              <a:t>  </a:t>
            </a:r>
          </a:p>
          <a:p>
            <a:pPr eaLnBrk="1" hangingPunct="1"/>
            <a:r>
              <a:rPr lang="fr-FR" altLang="fr-FR" sz="1600" dirty="0" smtClean="0">
                <a:solidFill>
                  <a:srgbClr val="FF0000"/>
                </a:solidFill>
                <a:latin typeface="+mn-lt"/>
              </a:rPr>
              <a:t>- </a:t>
            </a:r>
            <a:r>
              <a:rPr lang="fr-FR" altLang="fr-FR" sz="1600" dirty="0" smtClean="0">
                <a:latin typeface="+mn-lt"/>
              </a:rPr>
              <a:t>les </a:t>
            </a:r>
            <a:r>
              <a:rPr lang="fr-FR" altLang="fr-FR" sz="1600" dirty="0">
                <a:latin typeface="+mn-lt"/>
              </a:rPr>
              <a:t>protecteurs munis de </a:t>
            </a:r>
            <a:r>
              <a:rPr lang="fr-FR" altLang="fr-FR" sz="1600" dirty="0">
                <a:solidFill>
                  <a:srgbClr val="FF0000"/>
                </a:solidFill>
                <a:latin typeface="+mn-lt"/>
              </a:rPr>
              <a:t>"coquilles" </a:t>
            </a:r>
            <a:r>
              <a:rPr lang="fr-FR" altLang="fr-FR" sz="1600" dirty="0">
                <a:latin typeface="+mn-lt"/>
              </a:rPr>
              <a:t>(</a:t>
            </a:r>
            <a:r>
              <a:rPr lang="fr-FR" altLang="fr-FR" sz="1600" dirty="0">
                <a:solidFill>
                  <a:srgbClr val="00B050"/>
                </a:solidFill>
                <a:latin typeface="+mn-lt"/>
              </a:rPr>
              <a:t>casques, serre-tête, serre-nuque</a:t>
            </a:r>
            <a:r>
              <a:rPr lang="fr-FR" altLang="fr-FR" sz="1600" dirty="0">
                <a:latin typeface="+mn-lt"/>
              </a:rPr>
              <a:t>) qui constituent un obstacle au niveau du pavillon de l'oreille et qui englobent ce dernier ;</a:t>
            </a:r>
          </a:p>
          <a:p>
            <a:pPr eaLnBrk="1" hangingPunct="1"/>
            <a:r>
              <a:rPr lang="fr-FR" altLang="fr-FR" sz="1600" dirty="0">
                <a:latin typeface="+mn-lt"/>
              </a:rPr>
              <a:t/>
            </a:r>
            <a:br>
              <a:rPr lang="fr-FR" altLang="fr-FR" sz="1600" dirty="0">
                <a:latin typeface="+mn-lt"/>
              </a:rPr>
            </a:br>
            <a:r>
              <a:rPr lang="fr-FR" altLang="fr-FR" sz="1600" dirty="0" smtClean="0">
                <a:solidFill>
                  <a:srgbClr val="FF0000"/>
                </a:solidFill>
                <a:latin typeface="+mn-lt"/>
              </a:rPr>
              <a:t>- </a:t>
            </a:r>
            <a:r>
              <a:rPr lang="fr-FR" altLang="fr-FR" sz="1600" dirty="0" smtClean="0">
                <a:solidFill>
                  <a:srgbClr val="00B050"/>
                </a:solidFill>
                <a:latin typeface="+mn-lt"/>
              </a:rPr>
              <a:t>les </a:t>
            </a:r>
            <a:r>
              <a:rPr lang="fr-FR" altLang="fr-FR" sz="1600" dirty="0">
                <a:solidFill>
                  <a:srgbClr val="00B050"/>
                </a:solidFill>
                <a:latin typeface="+mn-lt"/>
              </a:rPr>
              <a:t>bouchons d'oreilles </a:t>
            </a:r>
            <a:r>
              <a:rPr lang="fr-FR" altLang="fr-FR" sz="1600" dirty="0">
                <a:latin typeface="+mn-lt"/>
              </a:rPr>
              <a:t>qui obstruent le conduit auditif. </a:t>
            </a:r>
            <a:endParaRPr lang="fr-FR" altLang="fr-FR" sz="1600" dirty="0" smtClean="0">
              <a:latin typeface="+mn-lt"/>
            </a:endParaRPr>
          </a:p>
          <a:p>
            <a:pPr eaLnBrk="1" hangingPunct="1"/>
            <a:endParaRPr lang="fr-FR" altLang="fr-FR" sz="1600" dirty="0" smtClean="0">
              <a:latin typeface="+mn-lt"/>
            </a:endParaRPr>
          </a:p>
          <a:p>
            <a:pPr eaLnBrk="1" hangingPunct="1"/>
            <a:r>
              <a:rPr lang="fr-FR" altLang="fr-FR" sz="1600" b="1" dirty="0" smtClean="0">
                <a:solidFill>
                  <a:srgbClr val="FF0000"/>
                </a:solidFill>
                <a:latin typeface="+mn-lt"/>
              </a:rPr>
              <a:t>-</a:t>
            </a:r>
            <a:r>
              <a:rPr lang="fr-FR" altLang="fr-FR" sz="1600" b="1" dirty="0" smtClean="0">
                <a:latin typeface="+mn-lt"/>
              </a:rPr>
              <a:t> </a:t>
            </a:r>
            <a:r>
              <a:rPr lang="fr-FR" altLang="fr-FR" sz="1600" b="1" dirty="0">
                <a:latin typeface="+mn-lt"/>
              </a:rPr>
              <a:t>Les zones de bruit excessif doivent être signalées à l'aide de panneaux normalisés</a:t>
            </a:r>
            <a:r>
              <a:rPr lang="fr-FR" altLang="fr-FR" sz="1600" b="1" dirty="0" smtClean="0">
                <a:latin typeface="+mn-lt"/>
              </a:rPr>
              <a:t>.</a:t>
            </a:r>
            <a:endParaRPr lang="fr-FR" altLang="fr-FR" sz="1600" b="1" dirty="0">
              <a:latin typeface="+mn-lt"/>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3606" y="4293096"/>
            <a:ext cx="1871439" cy="239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5776" y="4462332"/>
            <a:ext cx="3168873" cy="2395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98336" y="4357548"/>
            <a:ext cx="2704169" cy="2605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728672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5222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222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2226">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2226">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52226">
                                            <p:txEl>
                                              <p:pRg st="8" end="8"/>
                                            </p:txEl>
                                          </p:spTgt>
                                        </p:tgtEl>
                                        <p:attrNameLst>
                                          <p:attrName>style.visibility</p:attrName>
                                        </p:attrNameLst>
                                      </p:cBhvr>
                                      <p:to>
                                        <p:strVal val="visible"/>
                                      </p:to>
                                    </p:set>
                                    <p:animEffect transition="in" filter="wipe(up)">
                                      <p:cBhvr>
                                        <p:cTn id="21" dur="500"/>
                                        <p:tgtEl>
                                          <p:spTgt spid="52226">
                                            <p:txEl>
                                              <p:pRg st="8" end="8"/>
                                            </p:txEl>
                                          </p:spTgt>
                                        </p:tgtEl>
                                      </p:cBhvr>
                                    </p:animEffect>
                                  </p:childTnLst>
                                </p:cTn>
                              </p:par>
                            </p:childTnLst>
                          </p:cTn>
                        </p:par>
                        <p:par>
                          <p:cTn id="22" fill="hold">
                            <p:stCondLst>
                              <p:cond delay="500"/>
                            </p:stCondLst>
                            <p:childTnLst>
                              <p:par>
                                <p:cTn id="23" presetID="5" presetClass="entr" presetSubtype="10" fill="hold" nodeType="afterEffect">
                                  <p:stCondLst>
                                    <p:cond delay="0"/>
                                  </p:stCondLst>
                                  <p:childTnLst>
                                    <p:set>
                                      <p:cBhvr>
                                        <p:cTn id="24" dur="1" fill="hold">
                                          <p:stCondLst>
                                            <p:cond delay="0"/>
                                          </p:stCondLst>
                                        </p:cTn>
                                        <p:tgtEl>
                                          <p:spTgt spid="5122"/>
                                        </p:tgtEl>
                                        <p:attrNameLst>
                                          <p:attrName>style.visibility</p:attrName>
                                        </p:attrNameLst>
                                      </p:cBhvr>
                                      <p:to>
                                        <p:strVal val="visible"/>
                                      </p:to>
                                    </p:set>
                                    <p:animEffect transition="in" filter="checkerboard(across)">
                                      <p:cBhvr>
                                        <p:cTn id="25" dur="500"/>
                                        <p:tgtEl>
                                          <p:spTgt spid="512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52226">
                                            <p:txEl>
                                              <p:pRg st="9" end="9"/>
                                            </p:txEl>
                                          </p:spTgt>
                                        </p:tgtEl>
                                        <p:attrNameLst>
                                          <p:attrName>style.visibility</p:attrName>
                                        </p:attrNameLst>
                                      </p:cBhvr>
                                      <p:to>
                                        <p:strVal val="visible"/>
                                      </p:to>
                                    </p:set>
                                    <p:animEffect transition="in" filter="wipe(left)">
                                      <p:cBhvr>
                                        <p:cTn id="30" dur="500"/>
                                        <p:tgtEl>
                                          <p:spTgt spid="52226">
                                            <p:txEl>
                                              <p:pRg st="9" end="9"/>
                                            </p:txEl>
                                          </p:spTgt>
                                        </p:tgtEl>
                                      </p:cBhvr>
                                    </p:animEffect>
                                  </p:childTnLst>
                                </p:cTn>
                              </p:par>
                            </p:childTnLst>
                          </p:cTn>
                        </p:par>
                        <p:par>
                          <p:cTn id="31" fill="hold">
                            <p:stCondLst>
                              <p:cond delay="500"/>
                            </p:stCondLst>
                            <p:childTnLst>
                              <p:par>
                                <p:cTn id="32" presetID="5" presetClass="entr" presetSubtype="10" fill="hold" nodeType="afterEffect">
                                  <p:stCondLst>
                                    <p:cond delay="0"/>
                                  </p:stCondLst>
                                  <p:childTnLst>
                                    <p:set>
                                      <p:cBhvr>
                                        <p:cTn id="33" dur="1" fill="hold">
                                          <p:stCondLst>
                                            <p:cond delay="0"/>
                                          </p:stCondLst>
                                        </p:cTn>
                                        <p:tgtEl>
                                          <p:spTgt spid="5123"/>
                                        </p:tgtEl>
                                        <p:attrNameLst>
                                          <p:attrName>style.visibility</p:attrName>
                                        </p:attrNameLst>
                                      </p:cBhvr>
                                      <p:to>
                                        <p:strVal val="visible"/>
                                      </p:to>
                                    </p:set>
                                    <p:animEffect transition="in" filter="checkerboard(across)">
                                      <p:cBhvr>
                                        <p:cTn id="34" dur="500"/>
                                        <p:tgtEl>
                                          <p:spTgt spid="512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52226">
                                            <p:txEl>
                                              <p:pRg st="11" end="11"/>
                                            </p:txEl>
                                          </p:spTgt>
                                        </p:tgtEl>
                                        <p:attrNameLst>
                                          <p:attrName>style.visibility</p:attrName>
                                        </p:attrNameLst>
                                      </p:cBhvr>
                                      <p:to>
                                        <p:strVal val="visible"/>
                                      </p:to>
                                    </p:set>
                                    <p:animEffect transition="in" filter="wipe(left)">
                                      <p:cBhvr>
                                        <p:cTn id="39" dur="500"/>
                                        <p:tgtEl>
                                          <p:spTgt spid="52226">
                                            <p:txEl>
                                              <p:pRg st="11" end="11"/>
                                            </p:txEl>
                                          </p:spTgt>
                                        </p:tgtEl>
                                      </p:cBhvr>
                                    </p:animEffect>
                                  </p:childTnLst>
                                </p:cTn>
                              </p:par>
                              <p:par>
                                <p:cTn id="40" presetID="5" presetClass="entr" presetSubtype="10" fill="hold" nodeType="with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checkerboard(across)">
                                      <p:cBhvr>
                                        <p:cTn id="4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2" name="Rectangle 4"/>
          <p:cNvSpPr>
            <a:spLocks noGrp="1" noChangeArrowheads="1"/>
          </p:cNvSpPr>
          <p:nvPr>
            <p:ph type="title"/>
          </p:nvPr>
        </p:nvSpPr>
        <p:spPr>
          <a:xfrm>
            <a:off x="467544" y="0"/>
            <a:ext cx="8229600" cy="562074"/>
          </a:xfrm>
        </p:spPr>
        <p:txBody>
          <a:bodyPr>
            <a:normAutofit fontScale="90000"/>
          </a:bodyPr>
          <a:lstStyle/>
          <a:p>
            <a:pPr eaLnBrk="1" hangingPunct="1">
              <a:defRPr/>
            </a:pPr>
            <a:r>
              <a:rPr lang="fr-FR" sz="4000" b="1" i="1" dirty="0" smtClean="0">
                <a:solidFill>
                  <a:srgbClr val="FF0000"/>
                </a:solidFill>
                <a:effectLst>
                  <a:glow rad="228600">
                    <a:schemeClr val="accent1">
                      <a:satMod val="175000"/>
                      <a:alpha val="40000"/>
                    </a:schemeClr>
                  </a:glow>
                </a:effectLst>
              </a:rPr>
              <a:t>Quoi faire suite à une électrisation?</a:t>
            </a:r>
            <a:endParaRPr lang="fr-CA" sz="4000" b="1" i="1" dirty="0" smtClean="0">
              <a:solidFill>
                <a:srgbClr val="FF0000"/>
              </a:solidFill>
              <a:effectLst>
                <a:glow rad="228600">
                  <a:schemeClr val="accent1">
                    <a:satMod val="175000"/>
                    <a:alpha val="40000"/>
                  </a:schemeClr>
                </a:glow>
              </a:effectLst>
            </a:endParaRPr>
          </a:p>
        </p:txBody>
      </p:sp>
      <p:sp>
        <p:nvSpPr>
          <p:cNvPr id="48133" name="Rectangle 5"/>
          <p:cNvSpPr>
            <a:spLocks noGrp="1" noChangeArrowheads="1"/>
          </p:cNvSpPr>
          <p:nvPr>
            <p:ph type="body" idx="1"/>
          </p:nvPr>
        </p:nvSpPr>
        <p:spPr>
          <a:xfrm>
            <a:off x="0" y="692696"/>
            <a:ext cx="9144000" cy="6165304"/>
          </a:xfrm>
        </p:spPr>
        <p:txBody>
          <a:bodyPr>
            <a:normAutofit fontScale="92500" lnSpcReduction="10000"/>
          </a:bodyPr>
          <a:lstStyle/>
          <a:p>
            <a:pPr eaLnBrk="1" hangingPunct="1">
              <a:defRPr/>
            </a:pPr>
            <a:r>
              <a:rPr lang="fr-CA" sz="2800" b="1" dirty="0" smtClean="0">
                <a:solidFill>
                  <a:srgbClr val="2B229E"/>
                </a:solidFill>
              </a:rPr>
              <a:t>1.</a:t>
            </a:r>
            <a:r>
              <a:rPr lang="fr-CA" sz="2800" dirty="0" smtClean="0">
                <a:solidFill>
                  <a:srgbClr val="2B229E"/>
                </a:solidFill>
              </a:rPr>
              <a:t> </a:t>
            </a:r>
            <a:r>
              <a:rPr lang="fr-CA" sz="2800" b="1" dirty="0" smtClean="0">
                <a:solidFill>
                  <a:srgbClr val="2B229E"/>
                </a:solidFill>
              </a:rPr>
              <a:t>Si la victime est en contact avec la source électrique</a:t>
            </a:r>
          </a:p>
          <a:p>
            <a:pPr lvl="1" eaLnBrk="1" hangingPunct="1">
              <a:defRPr/>
            </a:pPr>
            <a:r>
              <a:rPr lang="fr-CA" sz="2400" b="1" dirty="0" smtClean="0"/>
              <a:t>Couper la source</a:t>
            </a:r>
            <a:r>
              <a:rPr lang="fr-CA" sz="2400" dirty="0" smtClean="0"/>
              <a:t> ou </a:t>
            </a:r>
            <a:r>
              <a:rPr lang="fr-CA" sz="2400" b="1" dirty="0" smtClean="0"/>
              <a:t>dégager la victime avec un </a:t>
            </a:r>
            <a:r>
              <a:rPr lang="fr-CA" sz="2400" b="1" i="1" u="sng" dirty="0" smtClean="0"/>
              <a:t>objet isolant</a:t>
            </a:r>
          </a:p>
          <a:p>
            <a:pPr lvl="1" eaLnBrk="1" hangingPunct="1">
              <a:defRPr/>
            </a:pPr>
            <a:endParaRPr lang="fr-CA" sz="2400" b="1" i="1" u="sng" dirty="0" smtClean="0"/>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lvl="1" eaLnBrk="1" hangingPunct="1">
              <a:defRPr/>
            </a:pPr>
            <a:endParaRPr lang="fr-CA" sz="2400" b="1" i="1" u="sng" dirty="0" smtClean="0">
              <a:solidFill>
                <a:srgbClr val="2B229E"/>
              </a:solidFill>
            </a:endParaRPr>
          </a:p>
          <a:p>
            <a:pPr eaLnBrk="1" hangingPunct="1">
              <a:defRPr/>
            </a:pPr>
            <a:r>
              <a:rPr lang="fr-CA" sz="2800" b="1" dirty="0" smtClean="0">
                <a:solidFill>
                  <a:srgbClr val="2B229E"/>
                </a:solidFill>
              </a:rPr>
              <a:t>2.</a:t>
            </a:r>
            <a:r>
              <a:rPr lang="fr-CA" sz="2800" dirty="0" smtClean="0">
                <a:solidFill>
                  <a:srgbClr val="2B229E"/>
                </a:solidFill>
              </a:rPr>
              <a:t> </a:t>
            </a:r>
            <a:r>
              <a:rPr lang="fr-CA" sz="2800" b="1" dirty="0" smtClean="0">
                <a:solidFill>
                  <a:srgbClr val="2B229E"/>
                </a:solidFill>
              </a:rPr>
              <a:t>Obtenir de l’aide et fournir les premiers soins</a:t>
            </a:r>
          </a:p>
          <a:p>
            <a:pPr lvl="1" eaLnBrk="1" hangingPunct="1">
              <a:defRPr/>
            </a:pPr>
            <a:r>
              <a:rPr lang="fr-CA" sz="2400" dirty="0" smtClean="0"/>
              <a:t>Secouristes  14 (protection civile)</a:t>
            </a:r>
          </a:p>
          <a:p>
            <a:pPr lvl="1" eaLnBrk="1" hangingPunct="1">
              <a:defRPr/>
            </a:pPr>
            <a:r>
              <a:rPr lang="fr-CA" sz="2400" dirty="0" smtClean="0"/>
              <a:t>Police 17</a:t>
            </a:r>
          </a:p>
          <a:p>
            <a:pPr lvl="1" eaLnBrk="1" hangingPunct="1">
              <a:defRPr/>
            </a:pPr>
            <a:r>
              <a:rPr lang="fr-CA" sz="2400" dirty="0" smtClean="0"/>
              <a:t>Gendarmerie 5055</a:t>
            </a:r>
          </a:p>
          <a:p>
            <a:pPr lvl="1" eaLnBrk="1" hangingPunct="1">
              <a:defRPr/>
            </a:pPr>
            <a:r>
              <a:rPr lang="fr-CA" sz="2400" dirty="0" smtClean="0"/>
              <a:t>Ambulanciers 115 (SAMU)</a:t>
            </a:r>
          </a:p>
          <a:p>
            <a:pPr eaLnBrk="1" hangingPunct="1">
              <a:buFontTx/>
              <a:buNone/>
              <a:defRPr/>
            </a:pPr>
            <a:endParaRPr lang="fr-CA" sz="2800" dirty="0" smtClean="0"/>
          </a:p>
        </p:txBody>
      </p:sp>
      <p:pic>
        <p:nvPicPr>
          <p:cNvPr id="4" name="Image 3" descr="images.jpeg"/>
          <p:cNvPicPr>
            <a:picLocks noGrp="1" noChangeAspect="1"/>
          </p:cNvPicPr>
          <p:nvPr isPhoto="1"/>
        </p:nvPicPr>
        <p:blipFill>
          <a:blip r:embed="rId2" cstate="print">
            <a:lum/>
          </a:blip>
          <a:stretch>
            <a:fillRect/>
          </a:stretch>
        </p:blipFill>
        <p:spPr>
          <a:xfrm>
            <a:off x="5508104" y="1556792"/>
            <a:ext cx="3352916" cy="2708920"/>
          </a:xfrm>
          <a:prstGeom prst="rect">
            <a:avLst/>
          </a:prstGeom>
          <a:noFill/>
          <a:ln>
            <a:noFill/>
          </a:ln>
        </p:spPr>
      </p:pic>
      <p:pic>
        <p:nvPicPr>
          <p:cNvPr id="5" name="Picture 2" descr="_Pic130"/>
          <p:cNvPicPr>
            <a:picLocks noChangeAspect="1" noChangeArrowheads="1"/>
          </p:cNvPicPr>
          <p:nvPr/>
        </p:nvPicPr>
        <p:blipFill>
          <a:blip r:embed="rId3" cstate="print"/>
          <a:srcRect/>
          <a:stretch>
            <a:fillRect/>
          </a:stretch>
        </p:blipFill>
        <p:spPr bwMode="auto">
          <a:xfrm>
            <a:off x="1115616" y="1844824"/>
            <a:ext cx="2808312" cy="2119525"/>
          </a:xfrm>
          <a:prstGeom prst="rect">
            <a:avLst/>
          </a:prstGeom>
          <a:noFill/>
          <a:ln w="9525" algn="ctr">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48133">
                                            <p:txEl>
                                              <p:pRg st="0" end="0"/>
                                            </p:txEl>
                                          </p:spTgt>
                                        </p:tgtEl>
                                        <p:attrNameLst>
                                          <p:attrName>style.visibility</p:attrName>
                                        </p:attrNameLst>
                                      </p:cBhvr>
                                      <p:to>
                                        <p:strVal val="visible"/>
                                      </p:to>
                                    </p:set>
                                    <p:animEffect transition="in" filter="checkerboard(across)">
                                      <p:cBhvr>
                                        <p:cTn id="7" dur="500"/>
                                        <p:tgtEl>
                                          <p:spTgt spid="48133">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48133">
                                            <p:txEl>
                                              <p:pRg st="1" end="1"/>
                                            </p:txEl>
                                          </p:spTgt>
                                        </p:tgtEl>
                                        <p:attrNameLst>
                                          <p:attrName>style.visibility</p:attrName>
                                        </p:attrNameLst>
                                      </p:cBhvr>
                                      <p:to>
                                        <p:strVal val="visible"/>
                                      </p:to>
                                    </p:set>
                                    <p:animEffect transition="in" filter="checkerboard(across)">
                                      <p:cBhvr>
                                        <p:cTn id="10" dur="500"/>
                                        <p:tgtEl>
                                          <p:spTgt spid="48133">
                                            <p:txEl>
                                              <p:pRg st="1" end="1"/>
                                            </p:txEl>
                                          </p:spTgt>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up)">
                                      <p:cBhvr>
                                        <p:cTn id="14" dur="2000"/>
                                        <p:tgtEl>
                                          <p:spTgt spid="5"/>
                                        </p:tgtEl>
                                      </p:cBhvr>
                                    </p:animEffect>
                                  </p:childTnLst>
                                </p:cTn>
                              </p:par>
                            </p:childTnLst>
                          </p:cTn>
                        </p:par>
                        <p:par>
                          <p:cTn id="15" fill="hold">
                            <p:stCondLst>
                              <p:cond delay="2500"/>
                            </p:stCondLst>
                            <p:childTnLst>
                              <p:par>
                                <p:cTn id="16" presetID="5" presetClass="entr" presetSubtype="1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checkerboard(across)">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48133">
                                            <p:txEl>
                                              <p:pRg st="10" end="10"/>
                                            </p:txEl>
                                          </p:spTgt>
                                        </p:tgtEl>
                                        <p:attrNameLst>
                                          <p:attrName>style.visibility</p:attrName>
                                        </p:attrNameLst>
                                      </p:cBhvr>
                                      <p:to>
                                        <p:strVal val="visible"/>
                                      </p:to>
                                    </p:set>
                                    <p:animEffect transition="in" filter="checkerboard(across)">
                                      <p:cBhvr>
                                        <p:cTn id="23" dur="500"/>
                                        <p:tgtEl>
                                          <p:spTgt spid="48133">
                                            <p:txEl>
                                              <p:pRg st="10" end="10"/>
                                            </p:txEl>
                                          </p:spTgt>
                                        </p:tgtEl>
                                      </p:cBhvr>
                                    </p:animEffect>
                                  </p:childTnLst>
                                </p:cTn>
                              </p:par>
                              <p:par>
                                <p:cTn id="24" presetID="5" presetClass="entr" presetSubtype="10" fill="hold" nodeType="withEffect">
                                  <p:stCondLst>
                                    <p:cond delay="0"/>
                                  </p:stCondLst>
                                  <p:childTnLst>
                                    <p:set>
                                      <p:cBhvr>
                                        <p:cTn id="25" dur="1" fill="hold">
                                          <p:stCondLst>
                                            <p:cond delay="0"/>
                                          </p:stCondLst>
                                        </p:cTn>
                                        <p:tgtEl>
                                          <p:spTgt spid="48133">
                                            <p:txEl>
                                              <p:pRg st="11" end="11"/>
                                            </p:txEl>
                                          </p:spTgt>
                                        </p:tgtEl>
                                        <p:attrNameLst>
                                          <p:attrName>style.visibility</p:attrName>
                                        </p:attrNameLst>
                                      </p:cBhvr>
                                      <p:to>
                                        <p:strVal val="visible"/>
                                      </p:to>
                                    </p:set>
                                    <p:animEffect transition="in" filter="checkerboard(across)">
                                      <p:cBhvr>
                                        <p:cTn id="26" dur="500"/>
                                        <p:tgtEl>
                                          <p:spTgt spid="48133">
                                            <p:txEl>
                                              <p:pRg st="11" end="11"/>
                                            </p:txEl>
                                          </p:spTgt>
                                        </p:tgtEl>
                                      </p:cBhvr>
                                    </p:animEffect>
                                  </p:childTnLst>
                                </p:cTn>
                              </p:par>
                              <p:par>
                                <p:cTn id="27" presetID="5" presetClass="entr" presetSubtype="10" fill="hold" nodeType="withEffect">
                                  <p:stCondLst>
                                    <p:cond delay="0"/>
                                  </p:stCondLst>
                                  <p:childTnLst>
                                    <p:set>
                                      <p:cBhvr>
                                        <p:cTn id="28" dur="1" fill="hold">
                                          <p:stCondLst>
                                            <p:cond delay="0"/>
                                          </p:stCondLst>
                                        </p:cTn>
                                        <p:tgtEl>
                                          <p:spTgt spid="48133">
                                            <p:txEl>
                                              <p:pRg st="12" end="12"/>
                                            </p:txEl>
                                          </p:spTgt>
                                        </p:tgtEl>
                                        <p:attrNameLst>
                                          <p:attrName>style.visibility</p:attrName>
                                        </p:attrNameLst>
                                      </p:cBhvr>
                                      <p:to>
                                        <p:strVal val="visible"/>
                                      </p:to>
                                    </p:set>
                                    <p:animEffect transition="in" filter="checkerboard(across)">
                                      <p:cBhvr>
                                        <p:cTn id="29" dur="500"/>
                                        <p:tgtEl>
                                          <p:spTgt spid="48133">
                                            <p:txEl>
                                              <p:pRg st="12" end="12"/>
                                            </p:txEl>
                                          </p:spTgt>
                                        </p:tgtEl>
                                      </p:cBhvr>
                                    </p:animEffect>
                                  </p:childTnLst>
                                </p:cTn>
                              </p:par>
                              <p:par>
                                <p:cTn id="30" presetID="5" presetClass="entr" presetSubtype="10" fill="hold" nodeType="withEffect">
                                  <p:stCondLst>
                                    <p:cond delay="0"/>
                                  </p:stCondLst>
                                  <p:childTnLst>
                                    <p:set>
                                      <p:cBhvr>
                                        <p:cTn id="31" dur="1" fill="hold">
                                          <p:stCondLst>
                                            <p:cond delay="0"/>
                                          </p:stCondLst>
                                        </p:cTn>
                                        <p:tgtEl>
                                          <p:spTgt spid="48133">
                                            <p:txEl>
                                              <p:pRg st="13" end="13"/>
                                            </p:txEl>
                                          </p:spTgt>
                                        </p:tgtEl>
                                        <p:attrNameLst>
                                          <p:attrName>style.visibility</p:attrName>
                                        </p:attrNameLst>
                                      </p:cBhvr>
                                      <p:to>
                                        <p:strVal val="visible"/>
                                      </p:to>
                                    </p:set>
                                    <p:animEffect transition="in" filter="checkerboard(across)">
                                      <p:cBhvr>
                                        <p:cTn id="32" dur="500"/>
                                        <p:tgtEl>
                                          <p:spTgt spid="48133">
                                            <p:txEl>
                                              <p:pRg st="13" end="13"/>
                                            </p:txEl>
                                          </p:spTgt>
                                        </p:tgtEl>
                                      </p:cBhvr>
                                    </p:animEffect>
                                  </p:childTnLst>
                                </p:cTn>
                              </p:par>
                              <p:par>
                                <p:cTn id="33" presetID="5" presetClass="entr" presetSubtype="10" fill="hold" nodeType="withEffect">
                                  <p:stCondLst>
                                    <p:cond delay="0"/>
                                  </p:stCondLst>
                                  <p:childTnLst>
                                    <p:set>
                                      <p:cBhvr>
                                        <p:cTn id="34" dur="1" fill="hold">
                                          <p:stCondLst>
                                            <p:cond delay="0"/>
                                          </p:stCondLst>
                                        </p:cTn>
                                        <p:tgtEl>
                                          <p:spTgt spid="48133">
                                            <p:txEl>
                                              <p:pRg st="14" end="14"/>
                                            </p:txEl>
                                          </p:spTgt>
                                        </p:tgtEl>
                                        <p:attrNameLst>
                                          <p:attrName>style.visibility</p:attrName>
                                        </p:attrNameLst>
                                      </p:cBhvr>
                                      <p:to>
                                        <p:strVal val="visible"/>
                                      </p:to>
                                    </p:set>
                                    <p:animEffect transition="in" filter="checkerboard(across)">
                                      <p:cBhvr>
                                        <p:cTn id="35" dur="500"/>
                                        <p:tgtEl>
                                          <p:spTgt spid="4813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6" name="Rectangle 4"/>
          <p:cNvSpPr>
            <a:spLocks noGrp="1" noChangeArrowheads="1"/>
          </p:cNvSpPr>
          <p:nvPr>
            <p:ph type="title"/>
          </p:nvPr>
        </p:nvSpPr>
        <p:spPr/>
        <p:txBody>
          <a:bodyPr/>
          <a:lstStyle/>
          <a:p>
            <a:pPr eaLnBrk="1" hangingPunct="1">
              <a:defRPr/>
            </a:pPr>
            <a:r>
              <a:rPr lang="fr-FR" sz="4000" b="1" i="1" dirty="0" smtClean="0">
                <a:solidFill>
                  <a:srgbClr val="FF0000"/>
                </a:solidFill>
                <a:effectLst>
                  <a:glow rad="228600">
                    <a:schemeClr val="accent1">
                      <a:satMod val="175000"/>
                      <a:alpha val="40000"/>
                    </a:schemeClr>
                  </a:glow>
                </a:effectLst>
              </a:rPr>
              <a:t>Quoi faire suite à une électrisation?</a:t>
            </a:r>
            <a:endParaRPr lang="fr-CA" sz="4000" b="1" i="1" dirty="0" smtClean="0">
              <a:solidFill>
                <a:srgbClr val="FF0000"/>
              </a:solidFill>
              <a:effectLst>
                <a:glow rad="228600">
                  <a:schemeClr val="accent1">
                    <a:satMod val="175000"/>
                    <a:alpha val="40000"/>
                  </a:schemeClr>
                </a:glow>
              </a:effectLst>
            </a:endParaRPr>
          </a:p>
        </p:txBody>
      </p:sp>
      <p:sp>
        <p:nvSpPr>
          <p:cNvPr id="49157" name="Rectangle 5"/>
          <p:cNvSpPr>
            <a:spLocks noGrp="1" noChangeArrowheads="1"/>
          </p:cNvSpPr>
          <p:nvPr>
            <p:ph type="body" idx="1"/>
          </p:nvPr>
        </p:nvSpPr>
        <p:spPr/>
        <p:txBody>
          <a:bodyPr/>
          <a:lstStyle/>
          <a:p>
            <a:pPr eaLnBrk="1" hangingPunct="1">
              <a:defRPr/>
            </a:pPr>
            <a:r>
              <a:rPr lang="fr-CA" sz="2800" b="1" dirty="0" smtClean="0">
                <a:solidFill>
                  <a:srgbClr val="2B229E"/>
                </a:solidFill>
              </a:rPr>
              <a:t>3. Recueillir de l’information</a:t>
            </a:r>
          </a:p>
          <a:p>
            <a:pPr lvl="1" eaLnBrk="1" hangingPunct="1">
              <a:defRPr/>
            </a:pPr>
            <a:r>
              <a:rPr lang="fr-CA" sz="2400" dirty="0" smtClean="0"/>
              <a:t>Que s’est-il passé?</a:t>
            </a:r>
          </a:p>
          <a:p>
            <a:pPr lvl="1" eaLnBrk="1" hangingPunct="1">
              <a:defRPr/>
            </a:pPr>
            <a:r>
              <a:rPr lang="fr-CA" sz="2400" dirty="0" smtClean="0"/>
              <a:t>Tension, points et temps de contact?</a:t>
            </a:r>
          </a:p>
          <a:p>
            <a:pPr lvl="1" eaLnBrk="1" hangingPunct="1">
              <a:defRPr/>
            </a:pPr>
            <a:r>
              <a:rPr lang="fr-CA" sz="2400" dirty="0" smtClean="0"/>
              <a:t>Chute, tétanisation, projection?</a:t>
            </a:r>
          </a:p>
          <a:p>
            <a:pPr lvl="1" eaLnBrk="1" hangingPunct="1">
              <a:defRPr/>
            </a:pPr>
            <a:r>
              <a:rPr lang="fr-CA" sz="2400" dirty="0" smtClean="0"/>
              <a:t>Arrêt respiratoire, cardiaque? Brûlures ou blessures?</a:t>
            </a:r>
          </a:p>
          <a:p>
            <a:pPr lvl="1" eaLnBrk="1" hangingPunct="1">
              <a:defRPr/>
            </a:pPr>
            <a:r>
              <a:rPr lang="fr-CA" sz="2400" dirty="0" smtClean="0"/>
              <a:t>Perte de conscience?</a:t>
            </a:r>
          </a:p>
          <a:p>
            <a:pPr lvl="1" eaLnBrk="1" hangingPunct="1">
              <a:defRPr/>
            </a:pPr>
            <a:r>
              <a:rPr lang="fr-CA" sz="2400" dirty="0" smtClean="0"/>
              <a:t>Comportement après le choc?</a:t>
            </a:r>
          </a:p>
          <a:p>
            <a:pPr lvl="1" eaLnBrk="1" hangingPunct="1">
              <a:defRPr/>
            </a:pPr>
            <a:endParaRPr lang="fr-CA" sz="2400" dirty="0" smtClean="0"/>
          </a:p>
          <a:p>
            <a:pPr eaLnBrk="1" hangingPunct="1">
              <a:defRPr/>
            </a:pPr>
            <a:r>
              <a:rPr lang="fr-CA" sz="2800" b="1" dirty="0" smtClean="0">
                <a:solidFill>
                  <a:srgbClr val="2B229E"/>
                </a:solidFill>
              </a:rPr>
              <a:t>4. Suivi médical</a:t>
            </a:r>
          </a:p>
        </p:txBody>
      </p:sp>
    </p:spTree>
  </p:cSld>
  <p:clrMapOvr>
    <a:masterClrMapping/>
  </p:clrMapOvr>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Rectangle 4"/>
          <p:cNvSpPr>
            <a:spLocks noGrp="1" noChangeArrowheads="1"/>
          </p:cNvSpPr>
          <p:nvPr>
            <p:ph type="body" idx="1"/>
          </p:nvPr>
        </p:nvSpPr>
        <p:spPr>
          <a:xfrm>
            <a:off x="323850" y="1600200"/>
            <a:ext cx="8362950" cy="4997450"/>
          </a:xfrm>
        </p:spPr>
        <p:txBody>
          <a:bodyPr/>
          <a:lstStyle/>
          <a:p>
            <a:pPr eaLnBrk="1" hangingPunct="1">
              <a:defRPr/>
            </a:pPr>
            <a:r>
              <a:rPr lang="fr-CA" sz="2400" smtClean="0"/>
              <a:t>La victime a-t-elle perdu conscience?</a:t>
            </a:r>
          </a:p>
          <a:p>
            <a:pPr eaLnBrk="1" hangingPunct="1">
              <a:defRPr/>
            </a:pPr>
            <a:r>
              <a:rPr lang="fr-CA" sz="2400" smtClean="0"/>
              <a:t>La victime est-elle restée coincée à la source?</a:t>
            </a:r>
          </a:p>
          <a:p>
            <a:pPr eaLnBrk="1" hangingPunct="1">
              <a:defRPr/>
            </a:pPr>
            <a:r>
              <a:rPr lang="fr-CA" sz="2400" smtClean="0"/>
              <a:t>La victime a-t-elle été projetée après son contact avec la source de courant?</a:t>
            </a:r>
          </a:p>
          <a:p>
            <a:pPr eaLnBrk="1" hangingPunct="1">
              <a:defRPr/>
            </a:pPr>
            <a:r>
              <a:rPr lang="fr-CA" sz="2400" smtClean="0"/>
              <a:t>La victime a-t-elle senti passer le courant à travers son corps?</a:t>
            </a:r>
          </a:p>
          <a:p>
            <a:pPr eaLnBrk="1" hangingPunct="1">
              <a:defRPr/>
            </a:pPr>
            <a:r>
              <a:rPr lang="fr-CA" sz="2400" smtClean="0"/>
              <a:t>Y a-t-il des marques de brûlure aux points de contact sur la peau?</a:t>
            </a:r>
          </a:p>
          <a:p>
            <a:pPr eaLnBrk="1" hangingPunct="1">
              <a:defRPr/>
            </a:pPr>
            <a:r>
              <a:rPr lang="fr-CA" sz="2400" smtClean="0"/>
              <a:t>Est-ce que la tension de contact était supérieure à 1 kV?</a:t>
            </a:r>
          </a:p>
          <a:p>
            <a:pPr eaLnBrk="1" hangingPunct="1">
              <a:defRPr/>
            </a:pPr>
            <a:r>
              <a:rPr lang="fr-CA" sz="2400" smtClean="0"/>
              <a:t>La victime est-elle une femme enceinte?</a:t>
            </a:r>
          </a:p>
          <a:p>
            <a:pPr eaLnBrk="1" hangingPunct="1">
              <a:defRPr/>
            </a:pPr>
            <a:r>
              <a:rPr lang="fr-CA" sz="2400" smtClean="0"/>
              <a:t>Si oui à UNE de ces questions, transporter la victime à l’hôpital avec un témoin!</a:t>
            </a:r>
          </a:p>
        </p:txBody>
      </p:sp>
      <p:sp>
        <p:nvSpPr>
          <p:cNvPr id="50181" name="Rectangle 5"/>
          <p:cNvSpPr>
            <a:spLocks noGrp="1" noChangeArrowheads="1"/>
          </p:cNvSpPr>
          <p:nvPr>
            <p:ph type="title"/>
          </p:nvPr>
        </p:nvSpPr>
        <p:spPr/>
        <p:txBody>
          <a:bodyPr/>
          <a:lstStyle/>
          <a:p>
            <a:pPr eaLnBrk="1" hangingPunct="1">
              <a:defRPr/>
            </a:pPr>
            <a:r>
              <a:rPr lang="fr-FR" sz="4000" b="1" i="1" dirty="0" smtClean="0">
                <a:solidFill>
                  <a:srgbClr val="FF0000"/>
                </a:solidFill>
                <a:effectLst>
                  <a:glow rad="228600">
                    <a:schemeClr val="accent1">
                      <a:satMod val="175000"/>
                      <a:alpha val="40000"/>
                    </a:schemeClr>
                  </a:glow>
                </a:effectLst>
              </a:rPr>
              <a:t>Quoi faire suite à une électrisation?</a:t>
            </a:r>
            <a:endParaRPr lang="fr-CA" sz="4000" b="1" i="1" dirty="0" smtClean="0">
              <a:solidFill>
                <a:srgbClr val="FF0000"/>
              </a:solidFill>
              <a:effectLst>
                <a:glow rad="228600">
                  <a:schemeClr val="accent1">
                    <a:satMod val="175000"/>
                    <a:alpha val="40000"/>
                  </a:schemeClr>
                </a:glow>
              </a:effectLst>
            </a:endParaRPr>
          </a:p>
        </p:txBody>
      </p:sp>
    </p:spTree>
  </p:cSld>
  <p:clrMapOvr>
    <a:masterClrMapping/>
  </p:clrMapOvr>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9875" name="Rectangle 2"/>
          <p:cNvSpPr>
            <a:spLocks noGrp="1" noChangeArrowheads="1"/>
          </p:cNvSpPr>
          <p:nvPr>
            <p:ph type="title"/>
          </p:nvPr>
        </p:nvSpPr>
        <p:spPr>
          <a:xfrm>
            <a:off x="228600" y="152400"/>
            <a:ext cx="8763000" cy="1116360"/>
          </a:xfrm>
        </p:spPr>
        <p:txBody>
          <a:bodyPr/>
          <a:lstStyle/>
          <a:p>
            <a:pPr indent="0" algn="ctr" eaLnBrk="1" hangingPunct="1"/>
            <a:r>
              <a:rPr lang="fr-FR" sz="2800" b="1" i="1" dirty="0" smtClean="0">
                <a:solidFill>
                  <a:srgbClr val="FF0000"/>
                </a:solidFill>
                <a:effectLst>
                  <a:glow rad="228600">
                    <a:schemeClr val="accent1">
                      <a:satMod val="175000"/>
                      <a:alpha val="40000"/>
                    </a:schemeClr>
                  </a:glow>
                </a:effectLst>
              </a:rPr>
              <a:t>La conduite à tenir en cas d'accident d'origine électrique</a:t>
            </a:r>
            <a:r>
              <a:rPr lang="fr-FR" b="1" i="1" dirty="0" smtClean="0">
                <a:solidFill>
                  <a:srgbClr val="FF0000"/>
                </a:solidFill>
                <a:effectLst>
                  <a:glow rad="228600">
                    <a:schemeClr val="accent1">
                      <a:satMod val="175000"/>
                      <a:alpha val="40000"/>
                    </a:schemeClr>
                  </a:glow>
                </a:effectLst>
              </a:rPr>
              <a:t> </a:t>
            </a:r>
          </a:p>
        </p:txBody>
      </p:sp>
      <p:sp>
        <p:nvSpPr>
          <p:cNvPr id="199683" name="Rectangle 3"/>
          <p:cNvSpPr>
            <a:spLocks noGrp="1" noChangeArrowheads="1"/>
          </p:cNvSpPr>
          <p:nvPr>
            <p:ph type="body" idx="1"/>
          </p:nvPr>
        </p:nvSpPr>
        <p:spPr>
          <a:xfrm>
            <a:off x="683568" y="1556792"/>
            <a:ext cx="7772400" cy="3200400"/>
          </a:xfrm>
        </p:spPr>
        <p:txBody>
          <a:bodyPr/>
          <a:lstStyle/>
          <a:p>
            <a:pPr algn="ctr" eaLnBrk="1" hangingPunct="1">
              <a:buFontTx/>
              <a:buNone/>
            </a:pPr>
            <a:r>
              <a:rPr lang="fr-FR" sz="3200" b="1" i="1" dirty="0" smtClean="0">
                <a:solidFill>
                  <a:srgbClr val="2B229E"/>
                </a:solidFill>
              </a:rPr>
              <a:t>La règle générale:	P.S.A.</a:t>
            </a:r>
          </a:p>
          <a:p>
            <a:pPr algn="ctr" eaLnBrk="1" hangingPunct="1">
              <a:buFontTx/>
              <a:buNone/>
            </a:pPr>
            <a:endParaRPr lang="fr-FR" sz="3200" b="1" i="1" dirty="0" smtClean="0">
              <a:solidFill>
                <a:srgbClr val="2B229E"/>
              </a:solidFill>
            </a:endParaRPr>
          </a:p>
          <a:p>
            <a:pPr eaLnBrk="1" hangingPunct="1"/>
            <a:r>
              <a:rPr lang="fr-FR" b="1" dirty="0" smtClean="0"/>
              <a:t>P: protéger</a:t>
            </a:r>
          </a:p>
          <a:p>
            <a:pPr eaLnBrk="1" hangingPunct="1"/>
            <a:r>
              <a:rPr lang="fr-FR" b="1" dirty="0" smtClean="0"/>
              <a:t>S: secourir</a:t>
            </a:r>
          </a:p>
          <a:p>
            <a:pPr eaLnBrk="1" hangingPunct="1"/>
            <a:r>
              <a:rPr lang="fr-FR" b="1" dirty="0" smtClean="0"/>
              <a:t>A: alerter</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99683">
                                            <p:txEl>
                                              <p:pRg st="0" end="0"/>
                                            </p:txEl>
                                          </p:spTgt>
                                        </p:tgtEl>
                                        <p:attrNameLst>
                                          <p:attrName>style.visibility</p:attrName>
                                        </p:attrNameLst>
                                      </p:cBhvr>
                                      <p:to>
                                        <p:strVal val="visible"/>
                                      </p:to>
                                    </p:set>
                                    <p:animEffect transition="in" filter="strips(downRight)">
                                      <p:cBhvr>
                                        <p:cTn id="7" dur="500"/>
                                        <p:tgtEl>
                                          <p:spTgt spid="19968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99683">
                                            <p:txEl>
                                              <p:pRg st="2" end="2"/>
                                            </p:txEl>
                                          </p:spTgt>
                                        </p:tgtEl>
                                        <p:attrNameLst>
                                          <p:attrName>style.visibility</p:attrName>
                                        </p:attrNameLst>
                                      </p:cBhvr>
                                      <p:to>
                                        <p:strVal val="visible"/>
                                      </p:to>
                                    </p:set>
                                    <p:animEffect transition="in" filter="strips(downRight)">
                                      <p:cBhvr>
                                        <p:cTn id="12" dur="500"/>
                                        <p:tgtEl>
                                          <p:spTgt spid="19968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grpId="0" nodeType="clickEffect">
                                  <p:stCondLst>
                                    <p:cond delay="0"/>
                                  </p:stCondLst>
                                  <p:childTnLst>
                                    <p:set>
                                      <p:cBhvr>
                                        <p:cTn id="16" dur="1" fill="hold">
                                          <p:stCondLst>
                                            <p:cond delay="0"/>
                                          </p:stCondLst>
                                        </p:cTn>
                                        <p:tgtEl>
                                          <p:spTgt spid="199683">
                                            <p:txEl>
                                              <p:pRg st="3" end="3"/>
                                            </p:txEl>
                                          </p:spTgt>
                                        </p:tgtEl>
                                        <p:attrNameLst>
                                          <p:attrName>style.visibility</p:attrName>
                                        </p:attrNameLst>
                                      </p:cBhvr>
                                      <p:to>
                                        <p:strVal val="visible"/>
                                      </p:to>
                                    </p:set>
                                    <p:animEffect transition="in" filter="strips(downRight)">
                                      <p:cBhvr>
                                        <p:cTn id="17" dur="500"/>
                                        <p:tgtEl>
                                          <p:spTgt spid="19968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6" fill="hold" grpId="0" nodeType="clickEffect">
                                  <p:stCondLst>
                                    <p:cond delay="0"/>
                                  </p:stCondLst>
                                  <p:childTnLst>
                                    <p:set>
                                      <p:cBhvr>
                                        <p:cTn id="21" dur="1" fill="hold">
                                          <p:stCondLst>
                                            <p:cond delay="0"/>
                                          </p:stCondLst>
                                        </p:cTn>
                                        <p:tgtEl>
                                          <p:spTgt spid="199683">
                                            <p:txEl>
                                              <p:pRg st="4" end="4"/>
                                            </p:txEl>
                                          </p:spTgt>
                                        </p:tgtEl>
                                        <p:attrNameLst>
                                          <p:attrName>style.visibility</p:attrName>
                                        </p:attrNameLst>
                                      </p:cBhvr>
                                      <p:to>
                                        <p:strVal val="visible"/>
                                      </p:to>
                                    </p:set>
                                    <p:animEffect transition="in" filter="strips(downRight)">
                                      <p:cBhvr>
                                        <p:cTn id="22" dur="500"/>
                                        <p:tgtEl>
                                          <p:spTgt spid="1996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3" grpId="0" uiExpand="1" build="p"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0899" name="Rectangle 1026"/>
          <p:cNvSpPr>
            <a:spLocks noGrp="1" noChangeArrowheads="1"/>
          </p:cNvSpPr>
          <p:nvPr>
            <p:ph type="title"/>
          </p:nvPr>
        </p:nvSpPr>
        <p:spPr/>
        <p:txBody>
          <a:bodyPr/>
          <a:lstStyle/>
          <a:p>
            <a:pPr indent="0" algn="ctr" eaLnBrk="1" hangingPunct="1"/>
            <a:r>
              <a:rPr lang="fr-FR" b="1" i="1" dirty="0" smtClean="0">
                <a:solidFill>
                  <a:srgbClr val="FF0000"/>
                </a:solidFill>
                <a:effectLst>
                  <a:glow rad="228600">
                    <a:schemeClr val="accent1">
                      <a:satMod val="175000"/>
                      <a:alpha val="40000"/>
                    </a:schemeClr>
                  </a:glow>
                </a:effectLst>
              </a:rPr>
              <a:t>Protéger </a:t>
            </a:r>
          </a:p>
        </p:txBody>
      </p:sp>
      <p:sp>
        <p:nvSpPr>
          <p:cNvPr id="201731" name="Rectangle 1027"/>
          <p:cNvSpPr>
            <a:spLocks noGrp="1" noChangeArrowheads="1"/>
          </p:cNvSpPr>
          <p:nvPr>
            <p:ph type="body" idx="1"/>
          </p:nvPr>
        </p:nvSpPr>
        <p:spPr>
          <a:xfrm>
            <a:off x="685800" y="1600200"/>
            <a:ext cx="7772400" cy="4495800"/>
          </a:xfrm>
        </p:spPr>
        <p:txBody>
          <a:bodyPr>
            <a:normAutofit/>
          </a:bodyPr>
          <a:lstStyle/>
          <a:p>
            <a:pPr eaLnBrk="1" hangingPunct="1">
              <a:lnSpc>
                <a:spcPct val="90000"/>
              </a:lnSpc>
            </a:pPr>
            <a:r>
              <a:rPr lang="fr-FR" b="1" dirty="0" smtClean="0">
                <a:solidFill>
                  <a:srgbClr val="2B229E"/>
                </a:solidFill>
              </a:rPr>
              <a:t>But:</a:t>
            </a:r>
          </a:p>
          <a:p>
            <a:pPr lvl="1" eaLnBrk="1" hangingPunct="1">
              <a:lnSpc>
                <a:spcPct val="90000"/>
              </a:lnSpc>
            </a:pPr>
            <a:r>
              <a:rPr lang="fr-FR" dirty="0" smtClean="0"/>
              <a:t>Soustraire  les personnes présentes et l'accidenté de tous conducteurs ou pièces sous tension </a:t>
            </a:r>
          </a:p>
          <a:p>
            <a:pPr eaLnBrk="1" hangingPunct="1">
              <a:lnSpc>
                <a:spcPct val="90000"/>
              </a:lnSpc>
            </a:pPr>
            <a:r>
              <a:rPr lang="fr-FR" b="1" dirty="0" smtClean="0">
                <a:solidFill>
                  <a:srgbClr val="2B229E"/>
                </a:solidFill>
              </a:rPr>
              <a:t>Moyens:</a:t>
            </a:r>
          </a:p>
          <a:p>
            <a:pPr lvl="1" eaLnBrk="1" hangingPunct="1">
              <a:lnSpc>
                <a:spcPct val="90000"/>
              </a:lnSpc>
            </a:pPr>
            <a:r>
              <a:rPr lang="fr-FR" dirty="0" smtClean="0"/>
              <a:t>Couper ou faire couper l'alimentation en énergie  électrique</a:t>
            </a:r>
          </a:p>
          <a:p>
            <a:pPr lvl="1" eaLnBrk="1" hangingPunct="1">
              <a:lnSpc>
                <a:spcPct val="90000"/>
              </a:lnSpc>
            </a:pPr>
            <a:r>
              <a:rPr lang="fr-FR" dirty="0" smtClean="0"/>
              <a:t>S'assurer que la remise sous tension ne pourra être effectuée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1731">
                                            <p:txEl>
                                              <p:pRg st="0" end="0"/>
                                            </p:txEl>
                                          </p:spTgt>
                                        </p:tgtEl>
                                        <p:attrNameLst>
                                          <p:attrName>style.visibility</p:attrName>
                                        </p:attrNameLst>
                                      </p:cBhvr>
                                      <p:to>
                                        <p:strVal val="visible"/>
                                      </p:to>
                                    </p:set>
                                    <p:anim calcmode="lin" valueType="num">
                                      <p:cBhvr>
                                        <p:cTn id="7" dur="1000" fill="hold"/>
                                        <p:tgtEl>
                                          <p:spTgt spid="201731">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201731">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20173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173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1731">
                                            <p:txEl>
                                              <p:pRg st="1" end="1"/>
                                            </p:txEl>
                                          </p:spTgt>
                                        </p:tgtEl>
                                        <p:attrNameLst>
                                          <p:attrName>style.visibility</p:attrName>
                                        </p:attrNameLst>
                                      </p:cBhvr>
                                      <p:to>
                                        <p:strVal val="visible"/>
                                      </p:to>
                                    </p:set>
                                    <p:anim calcmode="lin" valueType="num">
                                      <p:cBhvr>
                                        <p:cTn id="15" dur="1000" fill="hold"/>
                                        <p:tgtEl>
                                          <p:spTgt spid="201731">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201731">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201731">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1731">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1731">
                                            <p:txEl>
                                              <p:pRg st="2" end="2"/>
                                            </p:txEl>
                                          </p:spTgt>
                                        </p:tgtEl>
                                        <p:attrNameLst>
                                          <p:attrName>style.visibility</p:attrName>
                                        </p:attrNameLst>
                                      </p:cBhvr>
                                      <p:to>
                                        <p:strVal val="visible"/>
                                      </p:to>
                                    </p:set>
                                    <p:anim calcmode="lin" valueType="num">
                                      <p:cBhvr>
                                        <p:cTn id="23" dur="1000" fill="hold"/>
                                        <p:tgtEl>
                                          <p:spTgt spid="201731">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201731">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201731">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1731">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p:stCondLst>
                        <p:cond delay="indefinite"/>
                      </p:stCondLst>
                      <p:childTnLst>
                        <p:par>
                          <p:cTn id="28" fill="hold">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1731">
                                            <p:txEl>
                                              <p:pRg st="3" end="3"/>
                                            </p:txEl>
                                          </p:spTgt>
                                        </p:tgtEl>
                                        <p:attrNameLst>
                                          <p:attrName>style.visibility</p:attrName>
                                        </p:attrNameLst>
                                      </p:cBhvr>
                                      <p:to>
                                        <p:strVal val="visible"/>
                                      </p:to>
                                    </p:set>
                                    <p:anim calcmode="lin" valueType="num">
                                      <p:cBhvr>
                                        <p:cTn id="31" dur="1000" fill="hold"/>
                                        <p:tgtEl>
                                          <p:spTgt spid="201731">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201731">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201731">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1731">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p:stCondLst>
                        <p:cond delay="indefinite"/>
                      </p:stCondLst>
                      <p:childTnLst>
                        <p:par>
                          <p:cTn id="36" fill="hold">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201731">
                                            <p:txEl>
                                              <p:pRg st="4" end="4"/>
                                            </p:txEl>
                                          </p:spTgt>
                                        </p:tgtEl>
                                        <p:attrNameLst>
                                          <p:attrName>style.visibility</p:attrName>
                                        </p:attrNameLst>
                                      </p:cBhvr>
                                      <p:to>
                                        <p:strVal val="visible"/>
                                      </p:to>
                                    </p:set>
                                    <p:anim calcmode="lin" valueType="num">
                                      <p:cBhvr>
                                        <p:cTn id="39" dur="1000" fill="hold"/>
                                        <p:tgtEl>
                                          <p:spTgt spid="201731">
                                            <p:txEl>
                                              <p:pRg st="4" end="4"/>
                                            </p:txEl>
                                          </p:spTgt>
                                        </p:tgtEl>
                                        <p:attrNameLst>
                                          <p:attrName>ppt_w</p:attrName>
                                        </p:attrNameLst>
                                      </p:cBhvr>
                                      <p:tavLst>
                                        <p:tav tm="0">
                                          <p:val>
                                            <p:fltVal val="0"/>
                                          </p:val>
                                        </p:tav>
                                        <p:tav tm="100000">
                                          <p:val>
                                            <p:strVal val="#ppt_w"/>
                                          </p:val>
                                        </p:tav>
                                      </p:tavLst>
                                    </p:anim>
                                    <p:anim calcmode="lin" valueType="num">
                                      <p:cBhvr>
                                        <p:cTn id="40" dur="1000" fill="hold"/>
                                        <p:tgtEl>
                                          <p:spTgt spid="201731">
                                            <p:txEl>
                                              <p:pRg st="4" end="4"/>
                                            </p:txEl>
                                          </p:spTgt>
                                        </p:tgtEl>
                                        <p:attrNameLst>
                                          <p:attrName>ppt_h</p:attrName>
                                        </p:attrNameLst>
                                      </p:cBhvr>
                                      <p:tavLst>
                                        <p:tav tm="0">
                                          <p:val>
                                            <p:fltVal val="0"/>
                                          </p:val>
                                        </p:tav>
                                        <p:tav tm="100000">
                                          <p:val>
                                            <p:strVal val="#ppt_h"/>
                                          </p:val>
                                        </p:tav>
                                      </p:tavLst>
                                    </p:anim>
                                    <p:anim calcmode="lin" valueType="num">
                                      <p:cBhvr>
                                        <p:cTn id="41" dur="1000" fill="hold"/>
                                        <p:tgtEl>
                                          <p:spTgt spid="201731">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1731">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build="p" bldLvl="2"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23" name="Rectangle 2"/>
          <p:cNvSpPr>
            <a:spLocks noGrp="1" noChangeArrowheads="1"/>
          </p:cNvSpPr>
          <p:nvPr>
            <p:ph type="title"/>
          </p:nvPr>
        </p:nvSpPr>
        <p:spPr/>
        <p:txBody>
          <a:bodyPr/>
          <a:lstStyle/>
          <a:p>
            <a:pPr indent="0" algn="ctr" eaLnBrk="1" hangingPunct="1"/>
            <a:r>
              <a:rPr lang="fr-FR" b="1" i="1" dirty="0" smtClean="0">
                <a:solidFill>
                  <a:srgbClr val="FF0000"/>
                </a:solidFill>
                <a:effectLst>
                  <a:glow rad="228600">
                    <a:schemeClr val="accent1">
                      <a:satMod val="175000"/>
                      <a:alpha val="40000"/>
                    </a:schemeClr>
                  </a:glow>
                </a:effectLst>
              </a:rPr>
              <a:t>Secourir </a:t>
            </a:r>
          </a:p>
        </p:txBody>
      </p:sp>
      <p:sp>
        <p:nvSpPr>
          <p:cNvPr id="203779" name="Rectangle 3"/>
          <p:cNvSpPr>
            <a:spLocks noGrp="1" noChangeArrowheads="1"/>
          </p:cNvSpPr>
          <p:nvPr>
            <p:ph type="body" idx="1"/>
          </p:nvPr>
        </p:nvSpPr>
        <p:spPr/>
        <p:txBody>
          <a:bodyPr/>
          <a:lstStyle/>
          <a:p>
            <a:pPr eaLnBrk="1" hangingPunct="1"/>
            <a:r>
              <a:rPr lang="fr-FR" b="1" dirty="0" smtClean="0">
                <a:solidFill>
                  <a:srgbClr val="2B229E"/>
                </a:solidFill>
              </a:rPr>
              <a:t>But:</a:t>
            </a:r>
          </a:p>
          <a:p>
            <a:pPr lvl="1" eaLnBrk="1" hangingPunct="1"/>
            <a:r>
              <a:rPr lang="fr-FR" dirty="0" smtClean="0"/>
              <a:t>Assister la victime dans l'attente de l'arrivée des secours</a:t>
            </a:r>
          </a:p>
          <a:p>
            <a:pPr eaLnBrk="1" hangingPunct="1"/>
            <a:r>
              <a:rPr lang="fr-FR" b="1" dirty="0" smtClean="0">
                <a:solidFill>
                  <a:srgbClr val="2B229E"/>
                </a:solidFill>
              </a:rPr>
              <a:t>Moyens:</a:t>
            </a:r>
          </a:p>
          <a:p>
            <a:pPr lvl="1" eaLnBrk="1" hangingPunct="1"/>
            <a:r>
              <a:rPr lang="fr-FR" dirty="0" smtClean="0"/>
              <a:t>Gestes enseignés lors des formations des secouristes, suivant le plan d'intervention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3779">
                                            <p:txEl>
                                              <p:pRg st="0" end="0"/>
                                            </p:txEl>
                                          </p:spTgt>
                                        </p:tgtEl>
                                        <p:attrNameLst>
                                          <p:attrName>style.visibility</p:attrName>
                                        </p:attrNameLst>
                                      </p:cBhvr>
                                      <p:to>
                                        <p:strVal val="visible"/>
                                      </p:to>
                                    </p:set>
                                    <p:animEffect transition="in" filter="blinds(horizontal)">
                                      <p:cBhvr>
                                        <p:cTn id="7" dur="500"/>
                                        <p:tgtEl>
                                          <p:spTgt spid="20377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3779">
                                            <p:txEl>
                                              <p:pRg st="1" end="1"/>
                                            </p:txEl>
                                          </p:spTgt>
                                        </p:tgtEl>
                                        <p:attrNameLst>
                                          <p:attrName>style.visibility</p:attrName>
                                        </p:attrNameLst>
                                      </p:cBhvr>
                                      <p:to>
                                        <p:strVal val="visible"/>
                                      </p:to>
                                    </p:set>
                                    <p:animEffect transition="in" filter="blinds(horizontal)">
                                      <p:cBhvr>
                                        <p:cTn id="12" dur="500"/>
                                        <p:tgtEl>
                                          <p:spTgt spid="20377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203779">
                                            <p:txEl>
                                              <p:pRg st="2" end="2"/>
                                            </p:txEl>
                                          </p:spTgt>
                                        </p:tgtEl>
                                        <p:attrNameLst>
                                          <p:attrName>style.visibility</p:attrName>
                                        </p:attrNameLst>
                                      </p:cBhvr>
                                      <p:to>
                                        <p:strVal val="visible"/>
                                      </p:to>
                                    </p:set>
                                    <p:animEffect transition="in" filter="blinds(horizontal)">
                                      <p:cBhvr>
                                        <p:cTn id="17" dur="500"/>
                                        <p:tgtEl>
                                          <p:spTgt spid="20377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203779">
                                            <p:txEl>
                                              <p:pRg st="3" end="3"/>
                                            </p:txEl>
                                          </p:spTgt>
                                        </p:tgtEl>
                                        <p:attrNameLst>
                                          <p:attrName>style.visibility</p:attrName>
                                        </p:attrNameLst>
                                      </p:cBhvr>
                                      <p:to>
                                        <p:strVal val="visible"/>
                                      </p:to>
                                    </p:set>
                                    <p:animEffect transition="in" filter="blinds(horizontal)">
                                      <p:cBhvr>
                                        <p:cTn id="22" dur="500"/>
                                        <p:tgtEl>
                                          <p:spTgt spid="20377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79" grpId="0" build="p" bldLvl="2"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8" name="Text Box 4"/>
          <p:cNvSpPr txBox="1">
            <a:spLocks noChangeArrowheads="1"/>
          </p:cNvSpPr>
          <p:nvPr/>
        </p:nvSpPr>
        <p:spPr bwMode="auto">
          <a:xfrm>
            <a:off x="4067175" y="5013325"/>
            <a:ext cx="4537075" cy="631825"/>
          </a:xfrm>
          <a:prstGeom prst="rect">
            <a:avLst/>
          </a:prstGeom>
          <a:noFill/>
          <a:ln w="12700">
            <a:noFill/>
            <a:miter lim="800000"/>
            <a:headEnd/>
            <a:tailEnd/>
          </a:ln>
        </p:spPr>
        <p:txBody>
          <a:bodyPr/>
          <a:lstStyle/>
          <a:p>
            <a:r>
              <a:rPr lang="en-US" sz="1600" dirty="0">
                <a:latin typeface="Comic Sans MS" pitchFamily="66" charset="0"/>
              </a:rPr>
              <a:t>Contact via the casing of a motor, accidentally </a:t>
            </a:r>
            <a:r>
              <a:rPr lang="en-US" sz="1600" dirty="0" smtClean="0">
                <a:latin typeface="Comic Sans MS" pitchFamily="66" charset="0"/>
              </a:rPr>
              <a:t>energized. </a:t>
            </a:r>
            <a:endParaRPr lang="fr-FR" sz="1600" dirty="0">
              <a:latin typeface="Comic Sans MS" pitchFamily="66" charset="0"/>
            </a:endParaRPr>
          </a:p>
        </p:txBody>
      </p:sp>
      <p:sp>
        <p:nvSpPr>
          <p:cNvPr id="36870" name="Text Box 6"/>
          <p:cNvSpPr txBox="1">
            <a:spLocks noChangeArrowheads="1"/>
          </p:cNvSpPr>
          <p:nvPr/>
        </p:nvSpPr>
        <p:spPr bwMode="auto">
          <a:xfrm>
            <a:off x="144463" y="2997200"/>
            <a:ext cx="8675687" cy="431800"/>
          </a:xfrm>
          <a:prstGeom prst="rect">
            <a:avLst/>
          </a:prstGeom>
          <a:noFill/>
          <a:ln w="12700">
            <a:noFill/>
            <a:miter lim="800000"/>
            <a:headEnd/>
            <a:tailEnd/>
          </a:ln>
        </p:spPr>
        <p:txBody>
          <a:bodyPr/>
          <a:lstStyle/>
          <a:p>
            <a:r>
              <a:rPr lang="en-US" sz="1500" dirty="0">
                <a:latin typeface="Comic Sans MS" pitchFamily="66" charset="0"/>
              </a:rPr>
              <a:t>Contact with a conductor (phase) directly or via a conductive </a:t>
            </a:r>
            <a:r>
              <a:rPr lang="en-US" sz="1500" dirty="0" smtClean="0">
                <a:latin typeface="Comic Sans MS" pitchFamily="66" charset="0"/>
              </a:rPr>
              <a:t>element</a:t>
            </a:r>
            <a:endParaRPr lang="fr-FR" sz="1500" dirty="0">
              <a:latin typeface="Comic Sans MS" pitchFamily="66" charset="0"/>
            </a:endParaRPr>
          </a:p>
        </p:txBody>
      </p:sp>
      <p:sp>
        <p:nvSpPr>
          <p:cNvPr id="36874" name="Rectangle 10"/>
          <p:cNvSpPr>
            <a:spLocks noChangeArrowheads="1"/>
          </p:cNvSpPr>
          <p:nvPr/>
        </p:nvSpPr>
        <p:spPr bwMode="auto">
          <a:xfrm>
            <a:off x="2555875" y="3742779"/>
            <a:ext cx="4751388" cy="769441"/>
          </a:xfrm>
          <a:prstGeom prst="rect">
            <a:avLst/>
          </a:prstGeom>
          <a:noFill/>
          <a:ln w="9525">
            <a:noFill/>
            <a:miter lim="800000"/>
            <a:headEnd/>
            <a:tailEnd/>
          </a:ln>
        </p:spPr>
        <p:txBody>
          <a:bodyPr anchor="ctr">
            <a:spAutoFit/>
          </a:bodyPr>
          <a:lstStyle/>
          <a:p>
            <a:r>
              <a:rPr lang="en-US" sz="2200" b="1" dirty="0"/>
              <a:t>These accidents often come from equipment in poor condition</a:t>
            </a:r>
            <a:r>
              <a:rPr lang="en-US" sz="2200" b="1" dirty="0" smtClean="0"/>
              <a:t>. </a:t>
            </a:r>
            <a:endParaRPr lang="fr-FR" sz="2200" b="1" dirty="0"/>
          </a:p>
        </p:txBody>
      </p:sp>
      <p:sp>
        <p:nvSpPr>
          <p:cNvPr id="36875" name="Rectangle 11"/>
          <p:cNvSpPr>
            <a:spLocks noChangeArrowheads="1"/>
          </p:cNvSpPr>
          <p:nvPr/>
        </p:nvSpPr>
        <p:spPr bwMode="auto">
          <a:xfrm>
            <a:off x="2232025" y="271403"/>
            <a:ext cx="6443663" cy="800219"/>
          </a:xfrm>
          <a:prstGeom prst="rect">
            <a:avLst/>
          </a:prstGeom>
          <a:noFill/>
          <a:ln w="9525">
            <a:noFill/>
            <a:miter lim="800000"/>
            <a:headEnd/>
            <a:tailEnd/>
          </a:ln>
        </p:spPr>
        <p:txBody>
          <a:bodyPr anchor="ctr">
            <a:spAutoFit/>
          </a:bodyPr>
          <a:lstStyle/>
          <a:p>
            <a:r>
              <a:rPr lang="en-US" sz="2300" b="1" dirty="0"/>
              <a:t>These accidents often result from negligence during </a:t>
            </a:r>
            <a:r>
              <a:rPr lang="en-US" sz="2300" b="1" dirty="0" smtClean="0"/>
              <a:t>handling</a:t>
            </a:r>
            <a:r>
              <a:rPr lang="fr-FR" sz="2300" dirty="0" smtClean="0"/>
              <a:t>. </a:t>
            </a:r>
            <a:endParaRPr lang="fr-FR" sz="2300" dirty="0"/>
          </a:p>
        </p:txBody>
      </p:sp>
      <p:sp>
        <p:nvSpPr>
          <p:cNvPr id="36876" name="Rectangle 12"/>
          <p:cNvSpPr>
            <a:spLocks noChangeArrowheads="1"/>
          </p:cNvSpPr>
          <p:nvPr/>
        </p:nvSpPr>
        <p:spPr bwMode="auto">
          <a:xfrm>
            <a:off x="395288" y="260350"/>
            <a:ext cx="1800225" cy="707886"/>
          </a:xfrm>
          <a:prstGeom prst="rect">
            <a:avLst/>
          </a:prstGeom>
          <a:noFill/>
          <a:ln w="9525">
            <a:noFill/>
            <a:miter lim="800000"/>
            <a:headEnd/>
            <a:tailEnd/>
          </a:ln>
        </p:spPr>
        <p:txBody>
          <a:bodyPr>
            <a:spAutoFit/>
          </a:bodyPr>
          <a:lstStyle/>
          <a:p>
            <a:r>
              <a:rPr lang="fr-FR" sz="2000" b="1" u="sng" dirty="0">
                <a:solidFill>
                  <a:srgbClr val="CC0000"/>
                </a:solidFill>
                <a:latin typeface="Georgia" pitchFamily="18" charset="0"/>
              </a:rPr>
              <a:t> </a:t>
            </a:r>
            <a:r>
              <a:rPr lang="fr-FR" sz="2000" b="1" u="sng" dirty="0" smtClean="0">
                <a:solidFill>
                  <a:srgbClr val="CC0000"/>
                </a:solidFill>
                <a:latin typeface="Georgia" pitchFamily="18" charset="0"/>
              </a:rPr>
              <a:t>Direct </a:t>
            </a:r>
            <a:r>
              <a:rPr lang="fr-FR" sz="2000" b="1" u="sng" dirty="0">
                <a:solidFill>
                  <a:srgbClr val="CC0000"/>
                </a:solidFill>
                <a:latin typeface="Georgia" pitchFamily="18" charset="0"/>
              </a:rPr>
              <a:t>contacts  </a:t>
            </a:r>
            <a:r>
              <a:rPr lang="fr-FR" sz="2000" b="1" dirty="0">
                <a:solidFill>
                  <a:srgbClr val="CC0000"/>
                </a:solidFill>
                <a:latin typeface="Georgia" pitchFamily="18" charset="0"/>
              </a:rPr>
              <a:t>:</a:t>
            </a:r>
          </a:p>
        </p:txBody>
      </p:sp>
      <p:sp>
        <p:nvSpPr>
          <p:cNvPr id="36877" name="Rectangle 13"/>
          <p:cNvSpPr>
            <a:spLocks noChangeArrowheads="1"/>
          </p:cNvSpPr>
          <p:nvPr/>
        </p:nvSpPr>
        <p:spPr bwMode="auto">
          <a:xfrm>
            <a:off x="539750" y="3716338"/>
            <a:ext cx="1941513" cy="701675"/>
          </a:xfrm>
          <a:prstGeom prst="rect">
            <a:avLst/>
          </a:prstGeom>
          <a:noFill/>
          <a:ln w="9525">
            <a:noFill/>
            <a:miter lim="800000"/>
            <a:headEnd/>
            <a:tailEnd/>
          </a:ln>
        </p:spPr>
        <p:txBody>
          <a:bodyPr>
            <a:spAutoFit/>
          </a:bodyPr>
          <a:lstStyle/>
          <a:p>
            <a:r>
              <a:rPr lang="fr-FR" sz="2000" b="1" u="sng" dirty="0" smtClean="0">
                <a:solidFill>
                  <a:srgbClr val="CC0000"/>
                </a:solidFill>
                <a:latin typeface="Georgia" pitchFamily="18" charset="0"/>
              </a:rPr>
              <a:t>Indirect </a:t>
            </a:r>
            <a:r>
              <a:rPr lang="fr-FR" sz="2000" b="1" u="sng" dirty="0">
                <a:solidFill>
                  <a:srgbClr val="CC0000"/>
                </a:solidFill>
                <a:latin typeface="Georgia" pitchFamily="18" charset="0"/>
              </a:rPr>
              <a:t>contacts  </a:t>
            </a:r>
            <a:r>
              <a:rPr lang="fr-FR" sz="2000" b="1" dirty="0">
                <a:solidFill>
                  <a:srgbClr val="CC0000"/>
                </a:solidFill>
                <a:latin typeface="Georgia" pitchFamily="18" charset="0"/>
              </a:rPr>
              <a:t>:</a:t>
            </a:r>
          </a:p>
        </p:txBody>
      </p:sp>
      <p:grpSp>
        <p:nvGrpSpPr>
          <p:cNvPr id="2" name="Group 226"/>
          <p:cNvGrpSpPr>
            <a:grpSpLocks/>
          </p:cNvGrpSpPr>
          <p:nvPr/>
        </p:nvGrpSpPr>
        <p:grpSpPr bwMode="auto">
          <a:xfrm>
            <a:off x="1905000" y="4652963"/>
            <a:ext cx="2713038" cy="2062162"/>
            <a:chOff x="1200" y="2931"/>
            <a:chExt cx="1709" cy="1299"/>
          </a:xfrm>
        </p:grpSpPr>
        <p:grpSp>
          <p:nvGrpSpPr>
            <p:cNvPr id="3" name="Group 124"/>
            <p:cNvGrpSpPr>
              <a:grpSpLocks/>
            </p:cNvGrpSpPr>
            <p:nvPr/>
          </p:nvGrpSpPr>
          <p:grpSpPr bwMode="auto">
            <a:xfrm>
              <a:off x="2100" y="3339"/>
              <a:ext cx="413" cy="890"/>
              <a:chOff x="2990" y="3146"/>
              <a:chExt cx="545" cy="1174"/>
            </a:xfrm>
          </p:grpSpPr>
          <p:sp>
            <p:nvSpPr>
              <p:cNvPr id="6271" name="Line 69"/>
              <p:cNvSpPr>
                <a:spLocks noChangeShapeType="1"/>
              </p:cNvSpPr>
              <p:nvPr/>
            </p:nvSpPr>
            <p:spPr bwMode="auto">
              <a:xfrm>
                <a:off x="3356" y="3283"/>
                <a:ext cx="0" cy="468"/>
              </a:xfrm>
              <a:prstGeom prst="line">
                <a:avLst/>
              </a:prstGeom>
              <a:noFill/>
              <a:ln w="12700">
                <a:solidFill>
                  <a:srgbClr val="000000"/>
                </a:solidFill>
                <a:round/>
                <a:headEnd/>
                <a:tailEnd/>
              </a:ln>
            </p:spPr>
            <p:txBody>
              <a:bodyPr/>
              <a:lstStyle/>
              <a:p>
                <a:endParaRPr lang="fr-FR"/>
              </a:p>
            </p:txBody>
          </p:sp>
          <p:grpSp>
            <p:nvGrpSpPr>
              <p:cNvPr id="4" name="Group 70"/>
              <p:cNvGrpSpPr>
                <a:grpSpLocks/>
              </p:cNvGrpSpPr>
              <p:nvPr/>
            </p:nvGrpSpPr>
            <p:grpSpPr bwMode="auto">
              <a:xfrm>
                <a:off x="3213" y="3681"/>
                <a:ext cx="307" cy="280"/>
                <a:chOff x="4571" y="10537"/>
                <a:chExt cx="750" cy="684"/>
              </a:xfrm>
            </p:grpSpPr>
            <p:sp>
              <p:nvSpPr>
                <p:cNvPr id="6295" name="Oval 71"/>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96" name="Freeform 72"/>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273" name="Freeform 73"/>
              <p:cNvSpPr>
                <a:spLocks/>
              </p:cNvSpPr>
              <p:nvPr/>
            </p:nvSpPr>
            <p:spPr bwMode="auto">
              <a:xfrm>
                <a:off x="3236" y="3942"/>
                <a:ext cx="51" cy="351"/>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274" name="Freeform 74"/>
              <p:cNvSpPr>
                <a:spLocks/>
              </p:cNvSpPr>
              <p:nvPr/>
            </p:nvSpPr>
            <p:spPr bwMode="auto">
              <a:xfrm>
                <a:off x="3445" y="3938"/>
                <a:ext cx="27" cy="327"/>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275" name="Oval 75"/>
              <p:cNvSpPr>
                <a:spLocks noChangeArrowheads="1"/>
              </p:cNvSpPr>
              <p:nvPr/>
            </p:nvSpPr>
            <p:spPr bwMode="auto">
              <a:xfrm>
                <a:off x="3123" y="4274"/>
                <a:ext cx="140" cy="23"/>
              </a:xfrm>
              <a:prstGeom prst="ellipse">
                <a:avLst/>
              </a:prstGeom>
              <a:solidFill>
                <a:srgbClr val="FFFFFF"/>
              </a:solidFill>
              <a:ln w="12700" algn="ctr">
                <a:solidFill>
                  <a:srgbClr val="000000"/>
                </a:solidFill>
                <a:round/>
                <a:headEnd/>
                <a:tailEnd/>
              </a:ln>
            </p:spPr>
            <p:txBody>
              <a:bodyPr/>
              <a:lstStyle/>
              <a:p>
                <a:endParaRPr lang="fr-FR"/>
              </a:p>
            </p:txBody>
          </p:sp>
          <p:sp>
            <p:nvSpPr>
              <p:cNvPr id="6276" name="Oval 76"/>
              <p:cNvSpPr>
                <a:spLocks noChangeArrowheads="1"/>
              </p:cNvSpPr>
              <p:nvPr/>
            </p:nvSpPr>
            <p:spPr bwMode="auto">
              <a:xfrm rot="-2519233">
                <a:off x="3356" y="4297"/>
                <a:ext cx="140" cy="23"/>
              </a:xfrm>
              <a:prstGeom prst="ellipse">
                <a:avLst/>
              </a:prstGeom>
              <a:solidFill>
                <a:srgbClr val="FFFFFF"/>
              </a:solidFill>
              <a:ln w="12700" algn="ctr">
                <a:solidFill>
                  <a:srgbClr val="000000"/>
                </a:solidFill>
                <a:round/>
                <a:headEnd/>
                <a:tailEnd/>
              </a:ln>
            </p:spPr>
            <p:txBody>
              <a:bodyPr/>
              <a:lstStyle/>
              <a:p>
                <a:endParaRPr lang="fr-FR"/>
              </a:p>
            </p:txBody>
          </p:sp>
          <p:sp>
            <p:nvSpPr>
              <p:cNvPr id="6277" name="Freeform 77"/>
              <p:cNvSpPr>
                <a:spLocks/>
              </p:cNvSpPr>
              <p:nvPr/>
            </p:nvSpPr>
            <p:spPr bwMode="auto">
              <a:xfrm>
                <a:off x="3356" y="3483"/>
                <a:ext cx="179" cy="326"/>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278" name="Freeform 78"/>
              <p:cNvSpPr>
                <a:spLocks/>
              </p:cNvSpPr>
              <p:nvPr/>
            </p:nvSpPr>
            <p:spPr bwMode="auto">
              <a:xfrm>
                <a:off x="3239" y="3775"/>
                <a:ext cx="55" cy="70"/>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279" name="Freeform 79"/>
              <p:cNvSpPr>
                <a:spLocks/>
              </p:cNvSpPr>
              <p:nvPr/>
            </p:nvSpPr>
            <p:spPr bwMode="auto">
              <a:xfrm>
                <a:off x="3424" y="3763"/>
                <a:ext cx="55" cy="82"/>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280" name="Freeform 80"/>
              <p:cNvSpPr>
                <a:spLocks/>
              </p:cNvSpPr>
              <p:nvPr/>
            </p:nvSpPr>
            <p:spPr bwMode="auto">
              <a:xfrm rot="19289364" flipV="1">
                <a:off x="2990" y="3567"/>
                <a:ext cx="387" cy="44"/>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281" name="Oval 81"/>
              <p:cNvSpPr>
                <a:spLocks noChangeArrowheads="1"/>
              </p:cNvSpPr>
              <p:nvPr/>
            </p:nvSpPr>
            <p:spPr bwMode="auto">
              <a:xfrm>
                <a:off x="3272" y="3168"/>
                <a:ext cx="162" cy="234"/>
              </a:xfrm>
              <a:prstGeom prst="ellipse">
                <a:avLst/>
              </a:prstGeom>
              <a:solidFill>
                <a:srgbClr val="FFFFFF"/>
              </a:solidFill>
              <a:ln w="12700" algn="ctr">
                <a:solidFill>
                  <a:srgbClr val="000000"/>
                </a:solidFill>
                <a:round/>
                <a:headEnd/>
                <a:tailEnd/>
              </a:ln>
            </p:spPr>
            <p:txBody>
              <a:bodyPr/>
              <a:lstStyle/>
              <a:p>
                <a:endParaRPr lang="fr-FR"/>
              </a:p>
            </p:txBody>
          </p:sp>
          <p:sp>
            <p:nvSpPr>
              <p:cNvPr id="6282" name="Oval 82"/>
              <p:cNvSpPr>
                <a:spLocks noChangeArrowheads="1"/>
              </p:cNvSpPr>
              <p:nvPr/>
            </p:nvSpPr>
            <p:spPr bwMode="auto">
              <a:xfrm>
                <a:off x="3301" y="3261"/>
                <a:ext cx="24" cy="23"/>
              </a:xfrm>
              <a:prstGeom prst="ellipse">
                <a:avLst/>
              </a:prstGeom>
              <a:solidFill>
                <a:srgbClr val="FFFFFF"/>
              </a:solidFill>
              <a:ln w="12700" algn="ctr">
                <a:solidFill>
                  <a:srgbClr val="000000"/>
                </a:solidFill>
                <a:round/>
                <a:headEnd/>
                <a:tailEnd/>
              </a:ln>
            </p:spPr>
            <p:txBody>
              <a:bodyPr/>
              <a:lstStyle/>
              <a:p>
                <a:endParaRPr lang="fr-FR"/>
              </a:p>
            </p:txBody>
          </p:sp>
          <p:sp>
            <p:nvSpPr>
              <p:cNvPr id="6283" name="Oval 83"/>
              <p:cNvSpPr>
                <a:spLocks noChangeArrowheads="1"/>
              </p:cNvSpPr>
              <p:nvPr/>
            </p:nvSpPr>
            <p:spPr bwMode="auto">
              <a:xfrm>
                <a:off x="3372" y="3261"/>
                <a:ext cx="22" cy="23"/>
              </a:xfrm>
              <a:prstGeom prst="ellipse">
                <a:avLst/>
              </a:prstGeom>
              <a:solidFill>
                <a:srgbClr val="FFFFFF"/>
              </a:solidFill>
              <a:ln w="12700" algn="ctr">
                <a:solidFill>
                  <a:srgbClr val="000000"/>
                </a:solidFill>
                <a:round/>
                <a:headEnd/>
                <a:tailEnd/>
              </a:ln>
            </p:spPr>
            <p:txBody>
              <a:bodyPr/>
              <a:lstStyle/>
              <a:p>
                <a:endParaRPr lang="fr-FR"/>
              </a:p>
            </p:txBody>
          </p:sp>
          <p:sp>
            <p:nvSpPr>
              <p:cNvPr id="6284" name="Freeform 84"/>
              <p:cNvSpPr>
                <a:spLocks/>
              </p:cNvSpPr>
              <p:nvPr/>
            </p:nvSpPr>
            <p:spPr bwMode="auto">
              <a:xfrm>
                <a:off x="3301" y="3321"/>
                <a:ext cx="93" cy="4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285" name="Line 85"/>
              <p:cNvSpPr>
                <a:spLocks noChangeShapeType="1"/>
              </p:cNvSpPr>
              <p:nvPr/>
            </p:nvSpPr>
            <p:spPr bwMode="auto">
              <a:xfrm>
                <a:off x="3348" y="3298"/>
                <a:ext cx="0" cy="23"/>
              </a:xfrm>
              <a:prstGeom prst="line">
                <a:avLst/>
              </a:prstGeom>
              <a:noFill/>
              <a:ln w="12700">
                <a:solidFill>
                  <a:srgbClr val="000000"/>
                </a:solidFill>
                <a:round/>
                <a:headEnd/>
                <a:tailEnd/>
              </a:ln>
            </p:spPr>
            <p:txBody>
              <a:bodyPr/>
              <a:lstStyle/>
              <a:p>
                <a:endParaRPr lang="fr-FR"/>
              </a:p>
            </p:txBody>
          </p:sp>
          <p:grpSp>
            <p:nvGrpSpPr>
              <p:cNvPr id="5" name="Group 86"/>
              <p:cNvGrpSpPr>
                <a:grpSpLocks/>
              </p:cNvGrpSpPr>
              <p:nvPr/>
            </p:nvGrpSpPr>
            <p:grpSpPr bwMode="auto">
              <a:xfrm>
                <a:off x="3272" y="3178"/>
                <a:ext cx="162" cy="233"/>
                <a:chOff x="5301" y="884"/>
                <a:chExt cx="158" cy="243"/>
              </a:xfrm>
            </p:grpSpPr>
            <p:sp>
              <p:nvSpPr>
                <p:cNvPr id="6290" name="Oval 87"/>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91" name="Oval 88"/>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92" name="Line 89"/>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93" name="Oval 90"/>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94" name="Freeform 91"/>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6" name="Group 92"/>
              <p:cNvGrpSpPr>
                <a:grpSpLocks/>
              </p:cNvGrpSpPr>
              <p:nvPr/>
            </p:nvGrpSpPr>
            <p:grpSpPr bwMode="auto">
              <a:xfrm>
                <a:off x="3254" y="3146"/>
                <a:ext cx="142" cy="66"/>
                <a:chOff x="5097" y="1649"/>
                <a:chExt cx="139" cy="69"/>
              </a:xfrm>
            </p:grpSpPr>
            <p:sp>
              <p:nvSpPr>
                <p:cNvPr id="6288" name="Oval 93"/>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89" name="Oval 94"/>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grpSp>
        <p:sp>
          <p:nvSpPr>
            <p:cNvPr id="6259" name="Rectangle 97"/>
            <p:cNvSpPr>
              <a:spLocks noChangeArrowheads="1"/>
            </p:cNvSpPr>
            <p:nvPr/>
          </p:nvSpPr>
          <p:spPr bwMode="auto">
            <a:xfrm>
              <a:off x="1200" y="2931"/>
              <a:ext cx="34" cy="163"/>
            </a:xfrm>
            <a:prstGeom prst="rect">
              <a:avLst/>
            </a:prstGeom>
            <a:noFill/>
            <a:ln w="9525">
              <a:noFill/>
              <a:miter lim="800000"/>
              <a:headEnd/>
              <a:tailEnd/>
            </a:ln>
          </p:spPr>
          <p:txBody>
            <a:bodyPr wrap="none" lIns="0" tIns="0" rIns="0" bIns="0">
              <a:spAutoFit/>
            </a:bodyPr>
            <a:lstStyle/>
            <a:p>
              <a:r>
                <a:rPr lang="fr-FR" sz="1700">
                  <a:solidFill>
                    <a:srgbClr val="000000"/>
                  </a:solidFill>
                  <a:latin typeface="Times New Roman" pitchFamily="18" charset="0"/>
                </a:rPr>
                <a:t> </a:t>
              </a:r>
              <a:endParaRPr lang="fr-FR"/>
            </a:p>
          </p:txBody>
        </p:sp>
        <p:sp>
          <p:nvSpPr>
            <p:cNvPr id="6260" name="Oval 98"/>
            <p:cNvSpPr>
              <a:spLocks noChangeArrowheads="1"/>
            </p:cNvSpPr>
            <p:nvPr/>
          </p:nvSpPr>
          <p:spPr bwMode="auto">
            <a:xfrm>
              <a:off x="1812" y="3763"/>
              <a:ext cx="429" cy="430"/>
            </a:xfrm>
            <a:prstGeom prst="ellipse">
              <a:avLst/>
            </a:prstGeom>
            <a:solidFill>
              <a:srgbClr val="FFFFFF"/>
            </a:solidFill>
            <a:ln w="14288">
              <a:solidFill>
                <a:srgbClr val="000000"/>
              </a:solidFill>
              <a:round/>
              <a:headEnd/>
              <a:tailEnd/>
            </a:ln>
          </p:spPr>
          <p:txBody>
            <a:bodyPr/>
            <a:lstStyle/>
            <a:p>
              <a:endParaRPr lang="fr-FR"/>
            </a:p>
          </p:txBody>
        </p:sp>
        <p:sp>
          <p:nvSpPr>
            <p:cNvPr id="6261" name="Oval 99"/>
            <p:cNvSpPr>
              <a:spLocks noChangeArrowheads="1"/>
            </p:cNvSpPr>
            <p:nvPr/>
          </p:nvSpPr>
          <p:spPr bwMode="auto">
            <a:xfrm>
              <a:off x="1988" y="3934"/>
              <a:ext cx="84" cy="84"/>
            </a:xfrm>
            <a:prstGeom prst="ellipse">
              <a:avLst/>
            </a:prstGeom>
            <a:solidFill>
              <a:srgbClr val="FFFFFF"/>
            </a:solidFill>
            <a:ln w="14288">
              <a:solidFill>
                <a:srgbClr val="000000"/>
              </a:solidFill>
              <a:round/>
              <a:headEnd/>
              <a:tailEnd/>
            </a:ln>
          </p:spPr>
          <p:txBody>
            <a:bodyPr/>
            <a:lstStyle/>
            <a:p>
              <a:endParaRPr lang="fr-FR"/>
            </a:p>
          </p:txBody>
        </p:sp>
        <p:sp>
          <p:nvSpPr>
            <p:cNvPr id="6262" name="Rectangle 100"/>
            <p:cNvSpPr>
              <a:spLocks noChangeArrowheads="1"/>
            </p:cNvSpPr>
            <p:nvPr/>
          </p:nvSpPr>
          <p:spPr bwMode="auto">
            <a:xfrm>
              <a:off x="1942" y="3701"/>
              <a:ext cx="169" cy="85"/>
            </a:xfrm>
            <a:prstGeom prst="rect">
              <a:avLst/>
            </a:prstGeom>
            <a:solidFill>
              <a:srgbClr val="FFFFFF"/>
            </a:solidFill>
            <a:ln w="14288">
              <a:solidFill>
                <a:srgbClr val="000000"/>
              </a:solidFill>
              <a:miter lim="800000"/>
              <a:headEnd/>
              <a:tailEnd/>
            </a:ln>
          </p:spPr>
          <p:txBody>
            <a:bodyPr/>
            <a:lstStyle/>
            <a:p>
              <a:endParaRPr lang="fr-FR"/>
            </a:p>
          </p:txBody>
        </p:sp>
        <p:sp>
          <p:nvSpPr>
            <p:cNvPr id="6263" name="Line 101"/>
            <p:cNvSpPr>
              <a:spLocks noChangeShapeType="1"/>
            </p:cNvSpPr>
            <p:nvPr/>
          </p:nvSpPr>
          <p:spPr bwMode="auto">
            <a:xfrm flipH="1">
              <a:off x="1874" y="4157"/>
              <a:ext cx="34" cy="68"/>
            </a:xfrm>
            <a:prstGeom prst="line">
              <a:avLst/>
            </a:prstGeom>
            <a:noFill/>
            <a:ln w="14288">
              <a:solidFill>
                <a:srgbClr val="000000"/>
              </a:solidFill>
              <a:round/>
              <a:headEnd/>
              <a:tailEnd/>
            </a:ln>
          </p:spPr>
          <p:txBody>
            <a:bodyPr/>
            <a:lstStyle/>
            <a:p>
              <a:endParaRPr lang="fr-FR"/>
            </a:p>
          </p:txBody>
        </p:sp>
        <p:sp>
          <p:nvSpPr>
            <p:cNvPr id="6264" name="Line 102"/>
            <p:cNvSpPr>
              <a:spLocks noChangeShapeType="1"/>
            </p:cNvSpPr>
            <p:nvPr/>
          </p:nvSpPr>
          <p:spPr bwMode="auto">
            <a:xfrm>
              <a:off x="2134" y="4157"/>
              <a:ext cx="34" cy="68"/>
            </a:xfrm>
            <a:prstGeom prst="line">
              <a:avLst/>
            </a:prstGeom>
            <a:noFill/>
            <a:ln w="14288">
              <a:solidFill>
                <a:srgbClr val="000000"/>
              </a:solidFill>
              <a:round/>
              <a:headEnd/>
              <a:tailEnd/>
            </a:ln>
          </p:spPr>
          <p:txBody>
            <a:bodyPr/>
            <a:lstStyle/>
            <a:p>
              <a:endParaRPr lang="fr-FR"/>
            </a:p>
          </p:txBody>
        </p:sp>
        <p:sp>
          <p:nvSpPr>
            <p:cNvPr id="6265" name="Line 103"/>
            <p:cNvSpPr>
              <a:spLocks noChangeShapeType="1"/>
            </p:cNvSpPr>
            <p:nvPr/>
          </p:nvSpPr>
          <p:spPr bwMode="auto">
            <a:xfrm>
              <a:off x="1474" y="4229"/>
              <a:ext cx="1435" cy="1"/>
            </a:xfrm>
            <a:prstGeom prst="line">
              <a:avLst/>
            </a:prstGeom>
            <a:noFill/>
            <a:ln w="14288">
              <a:solidFill>
                <a:srgbClr val="000000"/>
              </a:solidFill>
              <a:round/>
              <a:headEnd/>
              <a:tailEnd/>
            </a:ln>
          </p:spPr>
          <p:txBody>
            <a:bodyPr/>
            <a:lstStyle/>
            <a:p>
              <a:endParaRPr lang="fr-FR"/>
            </a:p>
          </p:txBody>
        </p:sp>
        <p:sp>
          <p:nvSpPr>
            <p:cNvPr id="6266" name="Line 104"/>
            <p:cNvSpPr>
              <a:spLocks noChangeShapeType="1"/>
            </p:cNvSpPr>
            <p:nvPr/>
          </p:nvSpPr>
          <p:spPr bwMode="auto">
            <a:xfrm flipV="1">
              <a:off x="1983" y="3045"/>
              <a:ext cx="1" cy="656"/>
            </a:xfrm>
            <a:prstGeom prst="line">
              <a:avLst/>
            </a:prstGeom>
            <a:noFill/>
            <a:ln w="14288">
              <a:solidFill>
                <a:srgbClr val="000000"/>
              </a:solidFill>
              <a:round/>
              <a:headEnd/>
              <a:tailEnd/>
            </a:ln>
          </p:spPr>
          <p:txBody>
            <a:bodyPr/>
            <a:lstStyle/>
            <a:p>
              <a:endParaRPr lang="fr-FR"/>
            </a:p>
          </p:txBody>
        </p:sp>
        <p:sp>
          <p:nvSpPr>
            <p:cNvPr id="6267" name="Line 105"/>
            <p:cNvSpPr>
              <a:spLocks noChangeShapeType="1"/>
            </p:cNvSpPr>
            <p:nvPr/>
          </p:nvSpPr>
          <p:spPr bwMode="auto">
            <a:xfrm flipV="1">
              <a:off x="2063" y="2938"/>
              <a:ext cx="1" cy="756"/>
            </a:xfrm>
            <a:prstGeom prst="line">
              <a:avLst/>
            </a:prstGeom>
            <a:noFill/>
            <a:ln w="14288">
              <a:solidFill>
                <a:srgbClr val="000000"/>
              </a:solidFill>
              <a:round/>
              <a:headEnd/>
              <a:tailEnd/>
            </a:ln>
          </p:spPr>
          <p:txBody>
            <a:bodyPr/>
            <a:lstStyle/>
            <a:p>
              <a:endParaRPr lang="fr-FR"/>
            </a:p>
          </p:txBody>
        </p:sp>
        <p:sp>
          <p:nvSpPr>
            <p:cNvPr id="6268" name="Line 106"/>
            <p:cNvSpPr>
              <a:spLocks noChangeShapeType="1"/>
            </p:cNvSpPr>
            <p:nvPr/>
          </p:nvSpPr>
          <p:spPr bwMode="auto">
            <a:xfrm>
              <a:off x="1430" y="3045"/>
              <a:ext cx="774" cy="1"/>
            </a:xfrm>
            <a:prstGeom prst="line">
              <a:avLst/>
            </a:prstGeom>
            <a:noFill/>
            <a:ln w="14288">
              <a:solidFill>
                <a:srgbClr val="000000"/>
              </a:solidFill>
              <a:round/>
              <a:headEnd/>
              <a:tailEnd/>
            </a:ln>
          </p:spPr>
          <p:txBody>
            <a:bodyPr/>
            <a:lstStyle/>
            <a:p>
              <a:endParaRPr lang="fr-FR"/>
            </a:p>
          </p:txBody>
        </p:sp>
        <p:sp>
          <p:nvSpPr>
            <p:cNvPr id="6269" name="Line 107"/>
            <p:cNvSpPr>
              <a:spLocks noChangeShapeType="1"/>
            </p:cNvSpPr>
            <p:nvPr/>
          </p:nvSpPr>
          <p:spPr bwMode="auto">
            <a:xfrm>
              <a:off x="1396" y="2938"/>
              <a:ext cx="808" cy="1"/>
            </a:xfrm>
            <a:prstGeom prst="line">
              <a:avLst/>
            </a:prstGeom>
            <a:noFill/>
            <a:ln w="14288">
              <a:solidFill>
                <a:srgbClr val="000000"/>
              </a:solidFill>
              <a:round/>
              <a:headEnd/>
              <a:tailEnd/>
            </a:ln>
          </p:spPr>
          <p:txBody>
            <a:bodyPr/>
            <a:lstStyle/>
            <a:p>
              <a:endParaRPr lang="fr-FR"/>
            </a:p>
          </p:txBody>
        </p:sp>
        <p:sp>
          <p:nvSpPr>
            <p:cNvPr id="6270" name="Freeform 123"/>
            <p:cNvSpPr>
              <a:spLocks/>
            </p:cNvSpPr>
            <p:nvPr/>
          </p:nvSpPr>
          <p:spPr bwMode="auto">
            <a:xfrm>
              <a:off x="1685" y="3763"/>
              <a:ext cx="408" cy="109"/>
            </a:xfrm>
            <a:custGeom>
              <a:avLst/>
              <a:gdLst>
                <a:gd name="T0" fmla="*/ 159 w 408"/>
                <a:gd name="T1" fmla="*/ 0 h 109"/>
                <a:gd name="T2" fmla="*/ 0 w 408"/>
                <a:gd name="T3" fmla="*/ 20 h 109"/>
                <a:gd name="T4" fmla="*/ 143 w 408"/>
                <a:gd name="T5" fmla="*/ 43 h 109"/>
                <a:gd name="T6" fmla="*/ 93 w 408"/>
                <a:gd name="T7" fmla="*/ 50 h 109"/>
                <a:gd name="T8" fmla="*/ 230 w 408"/>
                <a:gd name="T9" fmla="*/ 70 h 109"/>
                <a:gd name="T10" fmla="*/ 189 w 408"/>
                <a:gd name="T11" fmla="*/ 75 h 109"/>
                <a:gd name="T12" fmla="*/ 408 w 408"/>
                <a:gd name="T13" fmla="*/ 109 h 109"/>
                <a:gd name="T14" fmla="*/ 280 w 408"/>
                <a:gd name="T15" fmla="*/ 66 h 109"/>
                <a:gd name="T16" fmla="*/ 314 w 408"/>
                <a:gd name="T17" fmla="*/ 61 h 109"/>
                <a:gd name="T18" fmla="*/ 209 w 408"/>
                <a:gd name="T19" fmla="*/ 34 h 109"/>
                <a:gd name="T20" fmla="*/ 244 w 408"/>
                <a:gd name="T21" fmla="*/ 32 h 109"/>
                <a:gd name="T22" fmla="*/ 159 w 408"/>
                <a:gd name="T23" fmla="*/ 0 h 1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8"/>
                <a:gd name="T37" fmla="*/ 0 h 109"/>
                <a:gd name="T38" fmla="*/ 408 w 408"/>
                <a:gd name="T39" fmla="*/ 109 h 10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8" h="109">
                  <a:moveTo>
                    <a:pt x="159" y="0"/>
                  </a:moveTo>
                  <a:lnTo>
                    <a:pt x="0" y="20"/>
                  </a:lnTo>
                  <a:lnTo>
                    <a:pt x="143" y="43"/>
                  </a:lnTo>
                  <a:lnTo>
                    <a:pt x="93" y="50"/>
                  </a:lnTo>
                  <a:lnTo>
                    <a:pt x="230" y="70"/>
                  </a:lnTo>
                  <a:lnTo>
                    <a:pt x="189" y="75"/>
                  </a:lnTo>
                  <a:lnTo>
                    <a:pt x="408" y="109"/>
                  </a:lnTo>
                  <a:lnTo>
                    <a:pt x="280" y="66"/>
                  </a:lnTo>
                  <a:lnTo>
                    <a:pt x="314" y="61"/>
                  </a:lnTo>
                  <a:lnTo>
                    <a:pt x="209" y="34"/>
                  </a:lnTo>
                  <a:lnTo>
                    <a:pt x="244" y="32"/>
                  </a:lnTo>
                  <a:lnTo>
                    <a:pt x="159" y="0"/>
                  </a:lnTo>
                  <a:close/>
                </a:path>
              </a:pathLst>
            </a:custGeom>
            <a:solidFill>
              <a:srgbClr val="FFFFFF"/>
            </a:solidFill>
            <a:ln w="14288">
              <a:solidFill>
                <a:srgbClr val="000000"/>
              </a:solidFill>
              <a:round/>
              <a:headEnd/>
              <a:tailEnd/>
            </a:ln>
          </p:spPr>
          <p:txBody>
            <a:bodyPr/>
            <a:lstStyle/>
            <a:p>
              <a:endParaRPr lang="fr-FR"/>
            </a:p>
          </p:txBody>
        </p:sp>
      </p:grpSp>
      <p:grpSp>
        <p:nvGrpSpPr>
          <p:cNvPr id="7" name="Group 163"/>
          <p:cNvGrpSpPr>
            <a:grpSpLocks/>
          </p:cNvGrpSpPr>
          <p:nvPr/>
        </p:nvGrpSpPr>
        <p:grpSpPr bwMode="auto">
          <a:xfrm>
            <a:off x="4929188" y="919163"/>
            <a:ext cx="2438400" cy="1998662"/>
            <a:chOff x="3105" y="579"/>
            <a:chExt cx="1536" cy="1259"/>
          </a:xfrm>
        </p:grpSpPr>
        <p:sp>
          <p:nvSpPr>
            <p:cNvPr id="6210" name="Line 14"/>
            <p:cNvSpPr>
              <a:spLocks noChangeShapeType="1"/>
            </p:cNvSpPr>
            <p:nvPr/>
          </p:nvSpPr>
          <p:spPr bwMode="auto">
            <a:xfrm>
              <a:off x="3803" y="920"/>
              <a:ext cx="0" cy="414"/>
            </a:xfrm>
            <a:prstGeom prst="line">
              <a:avLst/>
            </a:prstGeom>
            <a:noFill/>
            <a:ln w="12700">
              <a:solidFill>
                <a:srgbClr val="000000"/>
              </a:solidFill>
              <a:round/>
              <a:headEnd/>
              <a:tailEnd/>
            </a:ln>
          </p:spPr>
          <p:txBody>
            <a:bodyPr/>
            <a:lstStyle/>
            <a:p>
              <a:endParaRPr lang="fr-FR"/>
            </a:p>
          </p:txBody>
        </p:sp>
        <p:grpSp>
          <p:nvGrpSpPr>
            <p:cNvPr id="8" name="Group 15"/>
            <p:cNvGrpSpPr>
              <a:grpSpLocks/>
            </p:cNvGrpSpPr>
            <p:nvPr/>
          </p:nvGrpSpPr>
          <p:grpSpPr bwMode="auto">
            <a:xfrm>
              <a:off x="3633" y="1272"/>
              <a:ext cx="362" cy="249"/>
              <a:chOff x="4571" y="10537"/>
              <a:chExt cx="750" cy="684"/>
            </a:xfrm>
          </p:grpSpPr>
          <p:sp>
            <p:nvSpPr>
              <p:cNvPr id="6256" name="Oval 16"/>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57" name="Freeform 17"/>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212" name="Freeform 19"/>
            <p:cNvSpPr>
              <a:spLocks/>
            </p:cNvSpPr>
            <p:nvPr/>
          </p:nvSpPr>
          <p:spPr bwMode="auto">
            <a:xfrm>
              <a:off x="3661" y="1504"/>
              <a:ext cx="59" cy="310"/>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213" name="Freeform 20"/>
            <p:cNvSpPr>
              <a:spLocks/>
            </p:cNvSpPr>
            <p:nvPr/>
          </p:nvSpPr>
          <p:spPr bwMode="auto">
            <a:xfrm>
              <a:off x="3907" y="1500"/>
              <a:ext cx="32" cy="289"/>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214" name="Oval 21"/>
            <p:cNvSpPr>
              <a:spLocks noChangeArrowheads="1"/>
            </p:cNvSpPr>
            <p:nvPr/>
          </p:nvSpPr>
          <p:spPr bwMode="auto">
            <a:xfrm>
              <a:off x="3528" y="1797"/>
              <a:ext cx="164" cy="21"/>
            </a:xfrm>
            <a:prstGeom prst="ellipse">
              <a:avLst/>
            </a:prstGeom>
            <a:solidFill>
              <a:srgbClr val="FFFFFF"/>
            </a:solidFill>
            <a:ln w="12700" algn="ctr">
              <a:solidFill>
                <a:srgbClr val="000000"/>
              </a:solidFill>
              <a:round/>
              <a:headEnd/>
              <a:tailEnd/>
            </a:ln>
          </p:spPr>
          <p:txBody>
            <a:bodyPr/>
            <a:lstStyle/>
            <a:p>
              <a:endParaRPr lang="fr-FR"/>
            </a:p>
          </p:txBody>
        </p:sp>
        <p:sp>
          <p:nvSpPr>
            <p:cNvPr id="6215" name="Oval 22"/>
            <p:cNvSpPr>
              <a:spLocks noChangeArrowheads="1"/>
            </p:cNvSpPr>
            <p:nvPr/>
          </p:nvSpPr>
          <p:spPr bwMode="auto">
            <a:xfrm rot="-2519233">
              <a:off x="3803" y="1818"/>
              <a:ext cx="164" cy="20"/>
            </a:xfrm>
            <a:prstGeom prst="ellipse">
              <a:avLst/>
            </a:prstGeom>
            <a:solidFill>
              <a:srgbClr val="FFFFFF"/>
            </a:solidFill>
            <a:ln w="12700" algn="ctr">
              <a:solidFill>
                <a:srgbClr val="000000"/>
              </a:solidFill>
              <a:round/>
              <a:headEnd/>
              <a:tailEnd/>
            </a:ln>
          </p:spPr>
          <p:txBody>
            <a:bodyPr/>
            <a:lstStyle/>
            <a:p>
              <a:endParaRPr lang="fr-FR"/>
            </a:p>
          </p:txBody>
        </p:sp>
        <p:sp>
          <p:nvSpPr>
            <p:cNvPr id="6216" name="Freeform 23"/>
            <p:cNvSpPr>
              <a:spLocks/>
            </p:cNvSpPr>
            <p:nvPr/>
          </p:nvSpPr>
          <p:spPr bwMode="auto">
            <a:xfrm>
              <a:off x="3803" y="1097"/>
              <a:ext cx="210" cy="289"/>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217" name="Freeform 24"/>
            <p:cNvSpPr>
              <a:spLocks/>
            </p:cNvSpPr>
            <p:nvPr/>
          </p:nvSpPr>
          <p:spPr bwMode="auto">
            <a:xfrm>
              <a:off x="3665" y="1356"/>
              <a:ext cx="64" cy="62"/>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218" name="Freeform 25"/>
            <p:cNvSpPr>
              <a:spLocks/>
            </p:cNvSpPr>
            <p:nvPr/>
          </p:nvSpPr>
          <p:spPr bwMode="auto">
            <a:xfrm>
              <a:off x="3882" y="1345"/>
              <a:ext cx="64" cy="73"/>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219" name="Freeform 32"/>
            <p:cNvSpPr>
              <a:spLocks/>
            </p:cNvSpPr>
            <p:nvPr/>
          </p:nvSpPr>
          <p:spPr bwMode="auto">
            <a:xfrm rot="19036546" flipV="1">
              <a:off x="3436" y="1130"/>
              <a:ext cx="381" cy="10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220" name="Oval 53"/>
            <p:cNvSpPr>
              <a:spLocks noChangeArrowheads="1"/>
            </p:cNvSpPr>
            <p:nvPr/>
          </p:nvSpPr>
          <p:spPr bwMode="auto">
            <a:xfrm>
              <a:off x="3703" y="819"/>
              <a:ext cx="191" cy="206"/>
            </a:xfrm>
            <a:prstGeom prst="ellipse">
              <a:avLst/>
            </a:prstGeom>
            <a:solidFill>
              <a:srgbClr val="FFFFFF"/>
            </a:solidFill>
            <a:ln w="12700" algn="ctr">
              <a:solidFill>
                <a:srgbClr val="000000"/>
              </a:solidFill>
              <a:round/>
              <a:headEnd/>
              <a:tailEnd/>
            </a:ln>
          </p:spPr>
          <p:txBody>
            <a:bodyPr/>
            <a:lstStyle/>
            <a:p>
              <a:endParaRPr lang="fr-FR"/>
            </a:p>
          </p:txBody>
        </p:sp>
        <p:sp>
          <p:nvSpPr>
            <p:cNvPr id="6221" name="Oval 54"/>
            <p:cNvSpPr>
              <a:spLocks noChangeArrowheads="1"/>
            </p:cNvSpPr>
            <p:nvPr/>
          </p:nvSpPr>
          <p:spPr bwMode="auto">
            <a:xfrm>
              <a:off x="3737" y="901"/>
              <a:ext cx="28" cy="21"/>
            </a:xfrm>
            <a:prstGeom prst="ellipse">
              <a:avLst/>
            </a:prstGeom>
            <a:solidFill>
              <a:srgbClr val="FFFFFF"/>
            </a:solidFill>
            <a:ln w="12700" algn="ctr">
              <a:solidFill>
                <a:srgbClr val="000000"/>
              </a:solidFill>
              <a:round/>
              <a:headEnd/>
              <a:tailEnd/>
            </a:ln>
          </p:spPr>
          <p:txBody>
            <a:bodyPr/>
            <a:lstStyle/>
            <a:p>
              <a:endParaRPr lang="fr-FR"/>
            </a:p>
          </p:txBody>
        </p:sp>
        <p:sp>
          <p:nvSpPr>
            <p:cNvPr id="6222" name="Oval 55"/>
            <p:cNvSpPr>
              <a:spLocks noChangeArrowheads="1"/>
            </p:cNvSpPr>
            <p:nvPr/>
          </p:nvSpPr>
          <p:spPr bwMode="auto">
            <a:xfrm>
              <a:off x="3821" y="901"/>
              <a:ext cx="26" cy="21"/>
            </a:xfrm>
            <a:prstGeom prst="ellipse">
              <a:avLst/>
            </a:prstGeom>
            <a:solidFill>
              <a:srgbClr val="FFFFFF"/>
            </a:solidFill>
            <a:ln w="12700" algn="ctr">
              <a:solidFill>
                <a:srgbClr val="000000"/>
              </a:solidFill>
              <a:round/>
              <a:headEnd/>
              <a:tailEnd/>
            </a:ln>
          </p:spPr>
          <p:txBody>
            <a:bodyPr/>
            <a:lstStyle/>
            <a:p>
              <a:endParaRPr lang="fr-FR"/>
            </a:p>
          </p:txBody>
        </p:sp>
        <p:sp>
          <p:nvSpPr>
            <p:cNvPr id="6223" name="Freeform 56"/>
            <p:cNvSpPr>
              <a:spLocks/>
            </p:cNvSpPr>
            <p:nvPr/>
          </p:nvSpPr>
          <p:spPr bwMode="auto">
            <a:xfrm>
              <a:off x="3737" y="954"/>
              <a:ext cx="110" cy="42"/>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224" name="Line 57"/>
            <p:cNvSpPr>
              <a:spLocks noChangeShapeType="1"/>
            </p:cNvSpPr>
            <p:nvPr/>
          </p:nvSpPr>
          <p:spPr bwMode="auto">
            <a:xfrm>
              <a:off x="3793" y="933"/>
              <a:ext cx="0" cy="21"/>
            </a:xfrm>
            <a:prstGeom prst="line">
              <a:avLst/>
            </a:prstGeom>
            <a:noFill/>
            <a:ln w="12700">
              <a:solidFill>
                <a:srgbClr val="000000"/>
              </a:solidFill>
              <a:round/>
              <a:headEnd/>
              <a:tailEnd/>
            </a:ln>
          </p:spPr>
          <p:txBody>
            <a:bodyPr/>
            <a:lstStyle/>
            <a:p>
              <a:endParaRPr lang="fr-FR"/>
            </a:p>
          </p:txBody>
        </p:sp>
        <p:grpSp>
          <p:nvGrpSpPr>
            <p:cNvPr id="9" name="Group 58"/>
            <p:cNvGrpSpPr>
              <a:grpSpLocks/>
            </p:cNvGrpSpPr>
            <p:nvPr/>
          </p:nvGrpSpPr>
          <p:grpSpPr bwMode="auto">
            <a:xfrm>
              <a:off x="3703" y="827"/>
              <a:ext cx="191" cy="207"/>
              <a:chOff x="5301" y="884"/>
              <a:chExt cx="158" cy="243"/>
            </a:xfrm>
          </p:grpSpPr>
          <p:sp>
            <p:nvSpPr>
              <p:cNvPr id="6251" name="Oval 59"/>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52" name="Oval 60"/>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53" name="Line 61"/>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54" name="Oval 62"/>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55" name="Freeform 63"/>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10" name="Group 64"/>
            <p:cNvGrpSpPr>
              <a:grpSpLocks/>
            </p:cNvGrpSpPr>
            <p:nvPr/>
          </p:nvGrpSpPr>
          <p:grpSpPr bwMode="auto">
            <a:xfrm>
              <a:off x="3682" y="799"/>
              <a:ext cx="168" cy="59"/>
              <a:chOff x="5097" y="1649"/>
              <a:chExt cx="139" cy="69"/>
            </a:xfrm>
          </p:grpSpPr>
          <p:sp>
            <p:nvSpPr>
              <p:cNvPr id="6249" name="Oval 65"/>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50" name="Oval 66"/>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sp>
          <p:nvSpPr>
            <p:cNvPr id="6227" name="Rectangle 127"/>
            <p:cNvSpPr>
              <a:spLocks noChangeArrowheads="1"/>
            </p:cNvSpPr>
            <p:nvPr/>
          </p:nvSpPr>
          <p:spPr bwMode="auto">
            <a:xfrm>
              <a:off x="3105" y="579"/>
              <a:ext cx="30" cy="144"/>
            </a:xfrm>
            <a:prstGeom prst="rect">
              <a:avLst/>
            </a:prstGeom>
            <a:noFill/>
            <a:ln w="9525">
              <a:noFill/>
              <a:miter lim="800000"/>
              <a:headEnd/>
              <a:tailEnd/>
            </a:ln>
          </p:spPr>
          <p:txBody>
            <a:bodyPr wrap="none" lIns="0" tIns="0" rIns="0" bIns="0">
              <a:spAutoFit/>
            </a:bodyPr>
            <a:lstStyle/>
            <a:p>
              <a:r>
                <a:rPr lang="fr-FR" sz="1500">
                  <a:solidFill>
                    <a:srgbClr val="000000"/>
                  </a:solidFill>
                  <a:latin typeface="Times New Roman" pitchFamily="18" charset="0"/>
                </a:rPr>
                <a:t> </a:t>
              </a:r>
              <a:endParaRPr lang="fr-FR"/>
            </a:p>
          </p:txBody>
        </p:sp>
        <p:sp>
          <p:nvSpPr>
            <p:cNvPr id="6228" name="Rectangle 137"/>
            <p:cNvSpPr>
              <a:spLocks noChangeArrowheads="1"/>
            </p:cNvSpPr>
            <p:nvPr/>
          </p:nvSpPr>
          <p:spPr bwMode="auto">
            <a:xfrm>
              <a:off x="3595" y="1197"/>
              <a:ext cx="232" cy="227"/>
            </a:xfrm>
            <a:prstGeom prst="rect">
              <a:avLst/>
            </a:prstGeom>
            <a:noFill/>
            <a:ln w="9525">
              <a:noFill/>
              <a:miter lim="800000"/>
              <a:headEnd/>
              <a:tailEnd/>
            </a:ln>
          </p:spPr>
          <p:txBody>
            <a:bodyPr/>
            <a:lstStyle/>
            <a:p>
              <a:endParaRPr lang="fr-FR"/>
            </a:p>
          </p:txBody>
        </p:sp>
        <p:sp>
          <p:nvSpPr>
            <p:cNvPr id="6229" name="Rectangle 138"/>
            <p:cNvSpPr>
              <a:spLocks noChangeArrowheads="1"/>
            </p:cNvSpPr>
            <p:nvPr/>
          </p:nvSpPr>
          <p:spPr bwMode="auto">
            <a:xfrm>
              <a:off x="3667" y="1235"/>
              <a:ext cx="28" cy="134"/>
            </a:xfrm>
            <a:prstGeom prst="rect">
              <a:avLst/>
            </a:prstGeom>
            <a:noFill/>
            <a:ln w="9525">
              <a:noFill/>
              <a:miter lim="800000"/>
              <a:headEnd/>
              <a:tailEnd/>
            </a:ln>
          </p:spPr>
          <p:txBody>
            <a:bodyPr wrap="none" lIns="0" tIns="0" rIns="0" bIns="0">
              <a:spAutoFit/>
            </a:bodyPr>
            <a:lstStyle/>
            <a:p>
              <a:r>
                <a:rPr lang="fr-FR" sz="1400" b="1">
                  <a:solidFill>
                    <a:srgbClr val="000000"/>
                  </a:solidFill>
                  <a:latin typeface="Times New Roman" pitchFamily="18" charset="0"/>
                </a:rPr>
                <a:t> </a:t>
              </a:r>
              <a:endParaRPr lang="fr-FR"/>
            </a:p>
          </p:txBody>
        </p:sp>
        <p:grpSp>
          <p:nvGrpSpPr>
            <p:cNvPr id="11" name="Group 150"/>
            <p:cNvGrpSpPr>
              <a:grpSpLocks/>
            </p:cNvGrpSpPr>
            <p:nvPr/>
          </p:nvGrpSpPr>
          <p:grpSpPr bwMode="auto">
            <a:xfrm>
              <a:off x="3395" y="701"/>
              <a:ext cx="1097" cy="847"/>
              <a:chOff x="3395" y="701"/>
              <a:chExt cx="1097" cy="847"/>
            </a:xfrm>
          </p:grpSpPr>
          <p:sp>
            <p:nvSpPr>
              <p:cNvPr id="6241" name="Freeform 142"/>
              <p:cNvSpPr>
                <a:spLocks/>
              </p:cNvSpPr>
              <p:nvPr/>
            </p:nvSpPr>
            <p:spPr bwMode="auto">
              <a:xfrm>
                <a:off x="3395" y="701"/>
                <a:ext cx="934" cy="741"/>
              </a:xfrm>
              <a:custGeom>
                <a:avLst/>
                <a:gdLst>
                  <a:gd name="T0" fmla="*/ 0 w 934"/>
                  <a:gd name="T1" fmla="*/ 731 h 741"/>
                  <a:gd name="T2" fmla="*/ 8 w 934"/>
                  <a:gd name="T3" fmla="*/ 741 h 741"/>
                  <a:gd name="T4" fmla="*/ 934 w 934"/>
                  <a:gd name="T5" fmla="*/ 10 h 741"/>
                  <a:gd name="T6" fmla="*/ 927 w 934"/>
                  <a:gd name="T7" fmla="*/ 0 h 741"/>
                  <a:gd name="T8" fmla="*/ 0 w 934"/>
                  <a:gd name="T9" fmla="*/ 731 h 741"/>
                  <a:gd name="T10" fmla="*/ 0 60000 65536"/>
                  <a:gd name="T11" fmla="*/ 0 60000 65536"/>
                  <a:gd name="T12" fmla="*/ 0 60000 65536"/>
                  <a:gd name="T13" fmla="*/ 0 60000 65536"/>
                  <a:gd name="T14" fmla="*/ 0 60000 65536"/>
                  <a:gd name="T15" fmla="*/ 0 w 934"/>
                  <a:gd name="T16" fmla="*/ 0 h 741"/>
                  <a:gd name="T17" fmla="*/ 934 w 934"/>
                  <a:gd name="T18" fmla="*/ 741 h 741"/>
                </a:gdLst>
                <a:ahLst/>
                <a:cxnLst>
                  <a:cxn ang="T10">
                    <a:pos x="T0" y="T1"/>
                  </a:cxn>
                  <a:cxn ang="T11">
                    <a:pos x="T2" y="T3"/>
                  </a:cxn>
                  <a:cxn ang="T12">
                    <a:pos x="T4" y="T5"/>
                  </a:cxn>
                  <a:cxn ang="T13">
                    <a:pos x="T6" y="T7"/>
                  </a:cxn>
                  <a:cxn ang="T14">
                    <a:pos x="T8" y="T9"/>
                  </a:cxn>
                </a:cxnLst>
                <a:rect l="T15" t="T16" r="T17" b="T18"/>
                <a:pathLst>
                  <a:path w="934" h="741">
                    <a:moveTo>
                      <a:pt x="0" y="731"/>
                    </a:moveTo>
                    <a:lnTo>
                      <a:pt x="8" y="741"/>
                    </a:lnTo>
                    <a:lnTo>
                      <a:pt x="934" y="10"/>
                    </a:lnTo>
                    <a:lnTo>
                      <a:pt x="927" y="0"/>
                    </a:lnTo>
                    <a:lnTo>
                      <a:pt x="0" y="731"/>
                    </a:lnTo>
                    <a:close/>
                  </a:path>
                </a:pathLst>
              </a:custGeom>
              <a:solidFill>
                <a:srgbClr val="000000"/>
              </a:solidFill>
              <a:ln w="9525">
                <a:noFill/>
                <a:round/>
                <a:headEnd/>
                <a:tailEnd/>
              </a:ln>
            </p:spPr>
            <p:txBody>
              <a:bodyPr/>
              <a:lstStyle/>
              <a:p>
                <a:endParaRPr lang="fr-FR"/>
              </a:p>
            </p:txBody>
          </p:sp>
          <p:sp>
            <p:nvSpPr>
              <p:cNvPr id="6242" name="Freeform 143"/>
              <p:cNvSpPr>
                <a:spLocks/>
              </p:cNvSpPr>
              <p:nvPr/>
            </p:nvSpPr>
            <p:spPr bwMode="auto">
              <a:xfrm>
                <a:off x="3532" y="784"/>
                <a:ext cx="960" cy="764"/>
              </a:xfrm>
              <a:custGeom>
                <a:avLst/>
                <a:gdLst>
                  <a:gd name="T0" fmla="*/ 0 w 960"/>
                  <a:gd name="T1" fmla="*/ 754 h 764"/>
                  <a:gd name="T2" fmla="*/ 8 w 960"/>
                  <a:gd name="T3" fmla="*/ 764 h 764"/>
                  <a:gd name="T4" fmla="*/ 960 w 960"/>
                  <a:gd name="T5" fmla="*/ 10 h 764"/>
                  <a:gd name="T6" fmla="*/ 952 w 960"/>
                  <a:gd name="T7" fmla="*/ 0 h 764"/>
                  <a:gd name="T8" fmla="*/ 0 w 960"/>
                  <a:gd name="T9" fmla="*/ 754 h 764"/>
                  <a:gd name="T10" fmla="*/ 0 60000 65536"/>
                  <a:gd name="T11" fmla="*/ 0 60000 65536"/>
                  <a:gd name="T12" fmla="*/ 0 60000 65536"/>
                  <a:gd name="T13" fmla="*/ 0 60000 65536"/>
                  <a:gd name="T14" fmla="*/ 0 60000 65536"/>
                  <a:gd name="T15" fmla="*/ 0 w 960"/>
                  <a:gd name="T16" fmla="*/ 0 h 764"/>
                  <a:gd name="T17" fmla="*/ 960 w 960"/>
                  <a:gd name="T18" fmla="*/ 764 h 764"/>
                </a:gdLst>
                <a:ahLst/>
                <a:cxnLst>
                  <a:cxn ang="T10">
                    <a:pos x="T0" y="T1"/>
                  </a:cxn>
                  <a:cxn ang="T11">
                    <a:pos x="T2" y="T3"/>
                  </a:cxn>
                  <a:cxn ang="T12">
                    <a:pos x="T4" y="T5"/>
                  </a:cxn>
                  <a:cxn ang="T13">
                    <a:pos x="T6" y="T7"/>
                  </a:cxn>
                  <a:cxn ang="T14">
                    <a:pos x="T8" y="T9"/>
                  </a:cxn>
                </a:cxnLst>
                <a:rect l="T15" t="T16" r="T17" b="T18"/>
                <a:pathLst>
                  <a:path w="960" h="764">
                    <a:moveTo>
                      <a:pt x="0" y="754"/>
                    </a:moveTo>
                    <a:lnTo>
                      <a:pt x="8" y="764"/>
                    </a:lnTo>
                    <a:lnTo>
                      <a:pt x="960" y="10"/>
                    </a:lnTo>
                    <a:lnTo>
                      <a:pt x="952" y="0"/>
                    </a:lnTo>
                    <a:lnTo>
                      <a:pt x="0" y="754"/>
                    </a:lnTo>
                    <a:close/>
                  </a:path>
                </a:pathLst>
              </a:custGeom>
              <a:solidFill>
                <a:srgbClr val="000000"/>
              </a:solidFill>
              <a:ln w="9525">
                <a:noFill/>
                <a:round/>
                <a:headEnd/>
                <a:tailEnd/>
              </a:ln>
            </p:spPr>
            <p:txBody>
              <a:bodyPr/>
              <a:lstStyle/>
              <a:p>
                <a:endParaRPr lang="fr-FR"/>
              </a:p>
            </p:txBody>
          </p:sp>
          <p:sp>
            <p:nvSpPr>
              <p:cNvPr id="6243" name="Freeform 144"/>
              <p:cNvSpPr>
                <a:spLocks/>
              </p:cNvSpPr>
              <p:nvPr/>
            </p:nvSpPr>
            <p:spPr bwMode="auto">
              <a:xfrm>
                <a:off x="3530" y="1319"/>
                <a:ext cx="164" cy="103"/>
              </a:xfrm>
              <a:custGeom>
                <a:avLst/>
                <a:gdLst>
                  <a:gd name="T0" fmla="*/ 6 w 164"/>
                  <a:gd name="T1" fmla="*/ 0 h 103"/>
                  <a:gd name="T2" fmla="*/ 0 w 164"/>
                  <a:gd name="T3" fmla="*/ 12 h 103"/>
                  <a:gd name="T4" fmla="*/ 158 w 164"/>
                  <a:gd name="T5" fmla="*/ 103 h 103"/>
                  <a:gd name="T6" fmla="*/ 164 w 164"/>
                  <a:gd name="T7" fmla="*/ 91 h 103"/>
                  <a:gd name="T8" fmla="*/ 6 w 164"/>
                  <a:gd name="T9" fmla="*/ 0 h 103"/>
                  <a:gd name="T10" fmla="*/ 0 60000 65536"/>
                  <a:gd name="T11" fmla="*/ 0 60000 65536"/>
                  <a:gd name="T12" fmla="*/ 0 60000 65536"/>
                  <a:gd name="T13" fmla="*/ 0 60000 65536"/>
                  <a:gd name="T14" fmla="*/ 0 60000 65536"/>
                  <a:gd name="T15" fmla="*/ 0 w 164"/>
                  <a:gd name="T16" fmla="*/ 0 h 103"/>
                  <a:gd name="T17" fmla="*/ 164 w 164"/>
                  <a:gd name="T18" fmla="*/ 103 h 103"/>
                </a:gdLst>
                <a:ahLst/>
                <a:cxnLst>
                  <a:cxn ang="T10">
                    <a:pos x="T0" y="T1"/>
                  </a:cxn>
                  <a:cxn ang="T11">
                    <a:pos x="T2" y="T3"/>
                  </a:cxn>
                  <a:cxn ang="T12">
                    <a:pos x="T4" y="T5"/>
                  </a:cxn>
                  <a:cxn ang="T13">
                    <a:pos x="T6" y="T7"/>
                  </a:cxn>
                  <a:cxn ang="T14">
                    <a:pos x="T8" y="T9"/>
                  </a:cxn>
                </a:cxnLst>
                <a:rect l="T15" t="T16" r="T17" b="T18"/>
                <a:pathLst>
                  <a:path w="164" h="103">
                    <a:moveTo>
                      <a:pt x="6" y="0"/>
                    </a:moveTo>
                    <a:lnTo>
                      <a:pt x="0" y="12"/>
                    </a:lnTo>
                    <a:lnTo>
                      <a:pt x="158" y="103"/>
                    </a:lnTo>
                    <a:lnTo>
                      <a:pt x="164" y="91"/>
                    </a:lnTo>
                    <a:lnTo>
                      <a:pt x="6" y="0"/>
                    </a:lnTo>
                    <a:close/>
                  </a:path>
                </a:pathLst>
              </a:custGeom>
              <a:solidFill>
                <a:srgbClr val="000000"/>
              </a:solidFill>
              <a:ln w="9525">
                <a:noFill/>
                <a:round/>
                <a:headEnd/>
                <a:tailEnd/>
              </a:ln>
            </p:spPr>
            <p:txBody>
              <a:bodyPr/>
              <a:lstStyle/>
              <a:p>
                <a:endParaRPr lang="fr-FR"/>
              </a:p>
            </p:txBody>
          </p:sp>
          <p:sp>
            <p:nvSpPr>
              <p:cNvPr id="6244" name="Freeform 145"/>
              <p:cNvSpPr>
                <a:spLocks/>
              </p:cNvSpPr>
              <p:nvPr/>
            </p:nvSpPr>
            <p:spPr bwMode="auto">
              <a:xfrm>
                <a:off x="3679" y="1203"/>
                <a:ext cx="164" cy="104"/>
              </a:xfrm>
              <a:custGeom>
                <a:avLst/>
                <a:gdLst>
                  <a:gd name="T0" fmla="*/ 6 w 164"/>
                  <a:gd name="T1" fmla="*/ 0 h 104"/>
                  <a:gd name="T2" fmla="*/ 0 w 164"/>
                  <a:gd name="T3" fmla="*/ 12 h 104"/>
                  <a:gd name="T4" fmla="*/ 158 w 164"/>
                  <a:gd name="T5" fmla="*/ 104 h 104"/>
                  <a:gd name="T6" fmla="*/ 164 w 164"/>
                  <a:gd name="T7" fmla="*/ 92 h 104"/>
                  <a:gd name="T8" fmla="*/ 6 w 164"/>
                  <a:gd name="T9" fmla="*/ 0 h 104"/>
                  <a:gd name="T10" fmla="*/ 0 60000 65536"/>
                  <a:gd name="T11" fmla="*/ 0 60000 65536"/>
                  <a:gd name="T12" fmla="*/ 0 60000 65536"/>
                  <a:gd name="T13" fmla="*/ 0 60000 65536"/>
                  <a:gd name="T14" fmla="*/ 0 60000 65536"/>
                  <a:gd name="T15" fmla="*/ 0 w 164"/>
                  <a:gd name="T16" fmla="*/ 0 h 104"/>
                  <a:gd name="T17" fmla="*/ 164 w 164"/>
                  <a:gd name="T18" fmla="*/ 104 h 104"/>
                </a:gdLst>
                <a:ahLst/>
                <a:cxnLst>
                  <a:cxn ang="T10">
                    <a:pos x="T0" y="T1"/>
                  </a:cxn>
                  <a:cxn ang="T11">
                    <a:pos x="T2" y="T3"/>
                  </a:cxn>
                  <a:cxn ang="T12">
                    <a:pos x="T4" y="T5"/>
                  </a:cxn>
                  <a:cxn ang="T13">
                    <a:pos x="T6" y="T7"/>
                  </a:cxn>
                  <a:cxn ang="T14">
                    <a:pos x="T8" y="T9"/>
                  </a:cxn>
                </a:cxnLst>
                <a:rect l="T15" t="T16" r="T17" b="T18"/>
                <a:pathLst>
                  <a:path w="164" h="104">
                    <a:moveTo>
                      <a:pt x="6" y="0"/>
                    </a:moveTo>
                    <a:lnTo>
                      <a:pt x="0" y="12"/>
                    </a:lnTo>
                    <a:lnTo>
                      <a:pt x="158" y="104"/>
                    </a:lnTo>
                    <a:lnTo>
                      <a:pt x="164" y="92"/>
                    </a:lnTo>
                    <a:lnTo>
                      <a:pt x="6" y="0"/>
                    </a:lnTo>
                    <a:close/>
                  </a:path>
                </a:pathLst>
              </a:custGeom>
              <a:solidFill>
                <a:srgbClr val="000000"/>
              </a:solidFill>
              <a:ln w="9525">
                <a:noFill/>
                <a:round/>
                <a:headEnd/>
                <a:tailEnd/>
              </a:ln>
            </p:spPr>
            <p:txBody>
              <a:bodyPr/>
              <a:lstStyle/>
              <a:p>
                <a:endParaRPr lang="fr-FR"/>
              </a:p>
            </p:txBody>
          </p:sp>
          <p:sp>
            <p:nvSpPr>
              <p:cNvPr id="6245" name="Freeform 146"/>
              <p:cNvSpPr>
                <a:spLocks/>
              </p:cNvSpPr>
              <p:nvPr/>
            </p:nvSpPr>
            <p:spPr bwMode="auto">
              <a:xfrm>
                <a:off x="3817" y="1087"/>
                <a:ext cx="163" cy="104"/>
              </a:xfrm>
              <a:custGeom>
                <a:avLst/>
                <a:gdLst>
                  <a:gd name="T0" fmla="*/ 6 w 163"/>
                  <a:gd name="T1" fmla="*/ 0 h 104"/>
                  <a:gd name="T2" fmla="*/ 0 w 163"/>
                  <a:gd name="T3" fmla="*/ 12 h 104"/>
                  <a:gd name="T4" fmla="*/ 157 w 163"/>
                  <a:gd name="T5" fmla="*/ 104 h 104"/>
                  <a:gd name="T6" fmla="*/ 163 w 163"/>
                  <a:gd name="T7" fmla="*/ 92 h 104"/>
                  <a:gd name="T8" fmla="*/ 6 w 163"/>
                  <a:gd name="T9" fmla="*/ 0 h 104"/>
                  <a:gd name="T10" fmla="*/ 0 60000 65536"/>
                  <a:gd name="T11" fmla="*/ 0 60000 65536"/>
                  <a:gd name="T12" fmla="*/ 0 60000 65536"/>
                  <a:gd name="T13" fmla="*/ 0 60000 65536"/>
                  <a:gd name="T14" fmla="*/ 0 60000 65536"/>
                  <a:gd name="T15" fmla="*/ 0 w 163"/>
                  <a:gd name="T16" fmla="*/ 0 h 104"/>
                  <a:gd name="T17" fmla="*/ 163 w 163"/>
                  <a:gd name="T18" fmla="*/ 104 h 104"/>
                </a:gdLst>
                <a:ahLst/>
                <a:cxnLst>
                  <a:cxn ang="T10">
                    <a:pos x="T0" y="T1"/>
                  </a:cxn>
                  <a:cxn ang="T11">
                    <a:pos x="T2" y="T3"/>
                  </a:cxn>
                  <a:cxn ang="T12">
                    <a:pos x="T4" y="T5"/>
                  </a:cxn>
                  <a:cxn ang="T13">
                    <a:pos x="T6" y="T7"/>
                  </a:cxn>
                  <a:cxn ang="T14">
                    <a:pos x="T8" y="T9"/>
                  </a:cxn>
                </a:cxnLst>
                <a:rect l="T15" t="T16" r="T17" b="T18"/>
                <a:pathLst>
                  <a:path w="163" h="104">
                    <a:moveTo>
                      <a:pt x="6" y="0"/>
                    </a:moveTo>
                    <a:lnTo>
                      <a:pt x="0" y="12"/>
                    </a:lnTo>
                    <a:lnTo>
                      <a:pt x="157" y="104"/>
                    </a:lnTo>
                    <a:lnTo>
                      <a:pt x="163" y="92"/>
                    </a:lnTo>
                    <a:lnTo>
                      <a:pt x="6" y="0"/>
                    </a:lnTo>
                    <a:close/>
                  </a:path>
                </a:pathLst>
              </a:custGeom>
              <a:solidFill>
                <a:srgbClr val="000000"/>
              </a:solidFill>
              <a:ln w="9525">
                <a:noFill/>
                <a:round/>
                <a:headEnd/>
                <a:tailEnd/>
              </a:ln>
            </p:spPr>
            <p:txBody>
              <a:bodyPr/>
              <a:lstStyle/>
              <a:p>
                <a:endParaRPr lang="fr-FR"/>
              </a:p>
            </p:txBody>
          </p:sp>
          <p:sp>
            <p:nvSpPr>
              <p:cNvPr id="6246" name="Freeform 147"/>
              <p:cNvSpPr>
                <a:spLocks/>
              </p:cNvSpPr>
              <p:nvPr/>
            </p:nvSpPr>
            <p:spPr bwMode="auto">
              <a:xfrm>
                <a:off x="3950" y="986"/>
                <a:ext cx="165" cy="103"/>
              </a:xfrm>
              <a:custGeom>
                <a:avLst/>
                <a:gdLst>
                  <a:gd name="T0" fmla="*/ 6 w 165"/>
                  <a:gd name="T1" fmla="*/ 0 h 103"/>
                  <a:gd name="T2" fmla="*/ 0 w 165"/>
                  <a:gd name="T3" fmla="*/ 12 h 103"/>
                  <a:gd name="T4" fmla="*/ 159 w 165"/>
                  <a:gd name="T5" fmla="*/ 103 h 103"/>
                  <a:gd name="T6" fmla="*/ 165 w 165"/>
                  <a:gd name="T7" fmla="*/ 91 h 103"/>
                  <a:gd name="T8" fmla="*/ 6 w 165"/>
                  <a:gd name="T9" fmla="*/ 0 h 103"/>
                  <a:gd name="T10" fmla="*/ 0 60000 65536"/>
                  <a:gd name="T11" fmla="*/ 0 60000 65536"/>
                  <a:gd name="T12" fmla="*/ 0 60000 65536"/>
                  <a:gd name="T13" fmla="*/ 0 60000 65536"/>
                  <a:gd name="T14" fmla="*/ 0 60000 65536"/>
                  <a:gd name="T15" fmla="*/ 0 w 165"/>
                  <a:gd name="T16" fmla="*/ 0 h 103"/>
                  <a:gd name="T17" fmla="*/ 165 w 165"/>
                  <a:gd name="T18" fmla="*/ 103 h 103"/>
                </a:gdLst>
                <a:ahLst/>
                <a:cxnLst>
                  <a:cxn ang="T10">
                    <a:pos x="T0" y="T1"/>
                  </a:cxn>
                  <a:cxn ang="T11">
                    <a:pos x="T2" y="T3"/>
                  </a:cxn>
                  <a:cxn ang="T12">
                    <a:pos x="T4" y="T5"/>
                  </a:cxn>
                  <a:cxn ang="T13">
                    <a:pos x="T6" y="T7"/>
                  </a:cxn>
                  <a:cxn ang="T14">
                    <a:pos x="T8" y="T9"/>
                  </a:cxn>
                </a:cxnLst>
                <a:rect l="T15" t="T16" r="T17" b="T18"/>
                <a:pathLst>
                  <a:path w="165" h="103">
                    <a:moveTo>
                      <a:pt x="6" y="0"/>
                    </a:moveTo>
                    <a:lnTo>
                      <a:pt x="0" y="12"/>
                    </a:lnTo>
                    <a:lnTo>
                      <a:pt x="159" y="103"/>
                    </a:lnTo>
                    <a:lnTo>
                      <a:pt x="165" y="91"/>
                    </a:lnTo>
                    <a:lnTo>
                      <a:pt x="6" y="0"/>
                    </a:lnTo>
                    <a:close/>
                  </a:path>
                </a:pathLst>
              </a:custGeom>
              <a:solidFill>
                <a:srgbClr val="000000"/>
              </a:solidFill>
              <a:ln w="9525">
                <a:noFill/>
                <a:round/>
                <a:headEnd/>
                <a:tailEnd/>
              </a:ln>
            </p:spPr>
            <p:txBody>
              <a:bodyPr/>
              <a:lstStyle/>
              <a:p>
                <a:endParaRPr lang="fr-FR"/>
              </a:p>
            </p:txBody>
          </p:sp>
          <p:sp>
            <p:nvSpPr>
              <p:cNvPr id="6247" name="Freeform 148"/>
              <p:cNvSpPr>
                <a:spLocks/>
              </p:cNvSpPr>
              <p:nvPr/>
            </p:nvSpPr>
            <p:spPr bwMode="auto">
              <a:xfrm>
                <a:off x="4081" y="888"/>
                <a:ext cx="163" cy="104"/>
              </a:xfrm>
              <a:custGeom>
                <a:avLst/>
                <a:gdLst>
                  <a:gd name="T0" fmla="*/ 6 w 163"/>
                  <a:gd name="T1" fmla="*/ 0 h 104"/>
                  <a:gd name="T2" fmla="*/ 0 w 163"/>
                  <a:gd name="T3" fmla="*/ 12 h 104"/>
                  <a:gd name="T4" fmla="*/ 157 w 163"/>
                  <a:gd name="T5" fmla="*/ 104 h 104"/>
                  <a:gd name="T6" fmla="*/ 163 w 163"/>
                  <a:gd name="T7" fmla="*/ 92 h 104"/>
                  <a:gd name="T8" fmla="*/ 6 w 163"/>
                  <a:gd name="T9" fmla="*/ 0 h 104"/>
                  <a:gd name="T10" fmla="*/ 0 60000 65536"/>
                  <a:gd name="T11" fmla="*/ 0 60000 65536"/>
                  <a:gd name="T12" fmla="*/ 0 60000 65536"/>
                  <a:gd name="T13" fmla="*/ 0 60000 65536"/>
                  <a:gd name="T14" fmla="*/ 0 60000 65536"/>
                  <a:gd name="T15" fmla="*/ 0 w 163"/>
                  <a:gd name="T16" fmla="*/ 0 h 104"/>
                  <a:gd name="T17" fmla="*/ 163 w 163"/>
                  <a:gd name="T18" fmla="*/ 104 h 104"/>
                </a:gdLst>
                <a:ahLst/>
                <a:cxnLst>
                  <a:cxn ang="T10">
                    <a:pos x="T0" y="T1"/>
                  </a:cxn>
                  <a:cxn ang="T11">
                    <a:pos x="T2" y="T3"/>
                  </a:cxn>
                  <a:cxn ang="T12">
                    <a:pos x="T4" y="T5"/>
                  </a:cxn>
                  <a:cxn ang="T13">
                    <a:pos x="T6" y="T7"/>
                  </a:cxn>
                  <a:cxn ang="T14">
                    <a:pos x="T8" y="T9"/>
                  </a:cxn>
                </a:cxnLst>
                <a:rect l="T15" t="T16" r="T17" b="T18"/>
                <a:pathLst>
                  <a:path w="163" h="104">
                    <a:moveTo>
                      <a:pt x="6" y="0"/>
                    </a:moveTo>
                    <a:lnTo>
                      <a:pt x="0" y="12"/>
                    </a:lnTo>
                    <a:lnTo>
                      <a:pt x="157" y="104"/>
                    </a:lnTo>
                    <a:lnTo>
                      <a:pt x="163" y="92"/>
                    </a:lnTo>
                    <a:lnTo>
                      <a:pt x="6" y="0"/>
                    </a:lnTo>
                    <a:close/>
                  </a:path>
                </a:pathLst>
              </a:custGeom>
              <a:solidFill>
                <a:srgbClr val="000000"/>
              </a:solidFill>
              <a:ln w="9525">
                <a:noFill/>
                <a:round/>
                <a:headEnd/>
                <a:tailEnd/>
              </a:ln>
            </p:spPr>
            <p:txBody>
              <a:bodyPr/>
              <a:lstStyle/>
              <a:p>
                <a:endParaRPr lang="fr-FR"/>
              </a:p>
            </p:txBody>
          </p:sp>
          <p:sp>
            <p:nvSpPr>
              <p:cNvPr id="6248" name="Freeform 149"/>
              <p:cNvSpPr>
                <a:spLocks/>
              </p:cNvSpPr>
              <p:nvPr/>
            </p:nvSpPr>
            <p:spPr bwMode="auto">
              <a:xfrm>
                <a:off x="4218" y="772"/>
                <a:ext cx="165" cy="104"/>
              </a:xfrm>
              <a:custGeom>
                <a:avLst/>
                <a:gdLst>
                  <a:gd name="T0" fmla="*/ 6 w 165"/>
                  <a:gd name="T1" fmla="*/ 0 h 104"/>
                  <a:gd name="T2" fmla="*/ 0 w 165"/>
                  <a:gd name="T3" fmla="*/ 12 h 104"/>
                  <a:gd name="T4" fmla="*/ 159 w 165"/>
                  <a:gd name="T5" fmla="*/ 104 h 104"/>
                  <a:gd name="T6" fmla="*/ 165 w 165"/>
                  <a:gd name="T7" fmla="*/ 92 h 104"/>
                  <a:gd name="T8" fmla="*/ 6 w 165"/>
                  <a:gd name="T9" fmla="*/ 0 h 104"/>
                  <a:gd name="T10" fmla="*/ 0 60000 65536"/>
                  <a:gd name="T11" fmla="*/ 0 60000 65536"/>
                  <a:gd name="T12" fmla="*/ 0 60000 65536"/>
                  <a:gd name="T13" fmla="*/ 0 60000 65536"/>
                  <a:gd name="T14" fmla="*/ 0 60000 65536"/>
                  <a:gd name="T15" fmla="*/ 0 w 165"/>
                  <a:gd name="T16" fmla="*/ 0 h 104"/>
                  <a:gd name="T17" fmla="*/ 165 w 165"/>
                  <a:gd name="T18" fmla="*/ 104 h 104"/>
                </a:gdLst>
                <a:ahLst/>
                <a:cxnLst>
                  <a:cxn ang="T10">
                    <a:pos x="T0" y="T1"/>
                  </a:cxn>
                  <a:cxn ang="T11">
                    <a:pos x="T2" y="T3"/>
                  </a:cxn>
                  <a:cxn ang="T12">
                    <a:pos x="T4" y="T5"/>
                  </a:cxn>
                  <a:cxn ang="T13">
                    <a:pos x="T6" y="T7"/>
                  </a:cxn>
                  <a:cxn ang="T14">
                    <a:pos x="T8" y="T9"/>
                  </a:cxn>
                </a:cxnLst>
                <a:rect l="T15" t="T16" r="T17" b="T18"/>
                <a:pathLst>
                  <a:path w="165" h="104">
                    <a:moveTo>
                      <a:pt x="6" y="0"/>
                    </a:moveTo>
                    <a:lnTo>
                      <a:pt x="0" y="12"/>
                    </a:lnTo>
                    <a:lnTo>
                      <a:pt x="159" y="104"/>
                    </a:lnTo>
                    <a:lnTo>
                      <a:pt x="165" y="92"/>
                    </a:lnTo>
                    <a:lnTo>
                      <a:pt x="6" y="0"/>
                    </a:lnTo>
                    <a:close/>
                  </a:path>
                </a:pathLst>
              </a:custGeom>
              <a:solidFill>
                <a:srgbClr val="000000"/>
              </a:solidFill>
              <a:ln w="9525">
                <a:noFill/>
                <a:round/>
                <a:headEnd/>
                <a:tailEnd/>
              </a:ln>
            </p:spPr>
            <p:txBody>
              <a:bodyPr/>
              <a:lstStyle/>
              <a:p>
                <a:endParaRPr lang="fr-FR"/>
              </a:p>
            </p:txBody>
          </p:sp>
        </p:grpSp>
        <p:sp>
          <p:nvSpPr>
            <p:cNvPr id="6231" name="Line 152"/>
            <p:cNvSpPr>
              <a:spLocks noChangeShapeType="1"/>
            </p:cNvSpPr>
            <p:nvPr/>
          </p:nvSpPr>
          <p:spPr bwMode="auto">
            <a:xfrm>
              <a:off x="3292" y="707"/>
              <a:ext cx="1349" cy="1"/>
            </a:xfrm>
            <a:prstGeom prst="line">
              <a:avLst/>
            </a:prstGeom>
            <a:noFill/>
            <a:ln w="12700">
              <a:solidFill>
                <a:srgbClr val="000000"/>
              </a:solidFill>
              <a:round/>
              <a:headEnd/>
              <a:tailEnd/>
            </a:ln>
          </p:spPr>
          <p:txBody>
            <a:bodyPr/>
            <a:lstStyle/>
            <a:p>
              <a:endParaRPr lang="fr-FR"/>
            </a:p>
          </p:txBody>
        </p:sp>
        <p:sp>
          <p:nvSpPr>
            <p:cNvPr id="6232" name="Line 153"/>
            <p:cNvSpPr>
              <a:spLocks noChangeShapeType="1"/>
            </p:cNvSpPr>
            <p:nvPr/>
          </p:nvSpPr>
          <p:spPr bwMode="auto">
            <a:xfrm>
              <a:off x="3238" y="1803"/>
              <a:ext cx="1218" cy="1"/>
            </a:xfrm>
            <a:prstGeom prst="line">
              <a:avLst/>
            </a:prstGeom>
            <a:noFill/>
            <a:ln w="12700">
              <a:solidFill>
                <a:srgbClr val="000000"/>
              </a:solidFill>
              <a:round/>
              <a:headEnd/>
              <a:tailEnd/>
            </a:ln>
          </p:spPr>
          <p:txBody>
            <a:bodyPr/>
            <a:lstStyle/>
            <a:p>
              <a:endParaRPr lang="fr-FR"/>
            </a:p>
          </p:txBody>
        </p:sp>
        <p:sp>
          <p:nvSpPr>
            <p:cNvPr id="6233" name="Line 154"/>
            <p:cNvSpPr>
              <a:spLocks noChangeShapeType="1"/>
            </p:cNvSpPr>
            <p:nvPr/>
          </p:nvSpPr>
          <p:spPr bwMode="auto">
            <a:xfrm>
              <a:off x="3222" y="663"/>
              <a:ext cx="1383" cy="1"/>
            </a:xfrm>
            <a:prstGeom prst="line">
              <a:avLst/>
            </a:prstGeom>
            <a:noFill/>
            <a:ln w="12700">
              <a:solidFill>
                <a:srgbClr val="000000"/>
              </a:solidFill>
              <a:round/>
              <a:headEnd/>
              <a:tailEnd/>
            </a:ln>
          </p:spPr>
          <p:txBody>
            <a:bodyPr/>
            <a:lstStyle/>
            <a:p>
              <a:endParaRPr lang="fr-FR"/>
            </a:p>
          </p:txBody>
        </p:sp>
        <p:grpSp>
          <p:nvGrpSpPr>
            <p:cNvPr id="12" name="Group 157"/>
            <p:cNvGrpSpPr>
              <a:grpSpLocks/>
            </p:cNvGrpSpPr>
            <p:nvPr/>
          </p:nvGrpSpPr>
          <p:grpSpPr bwMode="auto">
            <a:xfrm>
              <a:off x="3172" y="697"/>
              <a:ext cx="133" cy="103"/>
              <a:chOff x="3172" y="697"/>
              <a:chExt cx="133" cy="103"/>
            </a:xfrm>
          </p:grpSpPr>
          <p:sp>
            <p:nvSpPr>
              <p:cNvPr id="6239" name="Freeform 155"/>
              <p:cNvSpPr>
                <a:spLocks/>
              </p:cNvSpPr>
              <p:nvPr/>
            </p:nvSpPr>
            <p:spPr bwMode="auto">
              <a:xfrm>
                <a:off x="3172" y="713"/>
                <a:ext cx="114" cy="87"/>
              </a:xfrm>
              <a:custGeom>
                <a:avLst/>
                <a:gdLst>
                  <a:gd name="T0" fmla="*/ 0 w 114"/>
                  <a:gd name="T1" fmla="*/ 87 h 87"/>
                  <a:gd name="T2" fmla="*/ 114 w 114"/>
                  <a:gd name="T3" fmla="*/ 87 h 87"/>
                  <a:gd name="T4" fmla="*/ 114 w 114"/>
                  <a:gd name="T5" fmla="*/ 0 h 87"/>
                  <a:gd name="T6" fmla="*/ 0 60000 65536"/>
                  <a:gd name="T7" fmla="*/ 0 60000 65536"/>
                  <a:gd name="T8" fmla="*/ 0 60000 65536"/>
                  <a:gd name="T9" fmla="*/ 0 w 114"/>
                  <a:gd name="T10" fmla="*/ 0 h 87"/>
                  <a:gd name="T11" fmla="*/ 114 w 114"/>
                  <a:gd name="T12" fmla="*/ 87 h 87"/>
                </a:gdLst>
                <a:ahLst/>
                <a:cxnLst>
                  <a:cxn ang="T6">
                    <a:pos x="T0" y="T1"/>
                  </a:cxn>
                  <a:cxn ang="T7">
                    <a:pos x="T2" y="T3"/>
                  </a:cxn>
                  <a:cxn ang="T8">
                    <a:pos x="T4" y="T5"/>
                  </a:cxn>
                </a:cxnLst>
                <a:rect l="T9" t="T10" r="T11" b="T12"/>
                <a:pathLst>
                  <a:path w="114" h="87">
                    <a:moveTo>
                      <a:pt x="0" y="87"/>
                    </a:moveTo>
                    <a:lnTo>
                      <a:pt x="114" y="87"/>
                    </a:lnTo>
                    <a:lnTo>
                      <a:pt x="114" y="0"/>
                    </a:lnTo>
                  </a:path>
                </a:pathLst>
              </a:custGeom>
              <a:noFill/>
              <a:ln w="12700">
                <a:solidFill>
                  <a:srgbClr val="000000"/>
                </a:solidFill>
                <a:round/>
                <a:headEnd/>
                <a:tailEnd/>
              </a:ln>
            </p:spPr>
            <p:txBody>
              <a:bodyPr/>
              <a:lstStyle/>
              <a:p>
                <a:endParaRPr lang="fr-FR"/>
              </a:p>
            </p:txBody>
          </p:sp>
          <p:sp>
            <p:nvSpPr>
              <p:cNvPr id="6240" name="Oval 156"/>
              <p:cNvSpPr>
                <a:spLocks noChangeArrowheads="1"/>
              </p:cNvSpPr>
              <p:nvPr/>
            </p:nvSpPr>
            <p:spPr bwMode="auto">
              <a:xfrm>
                <a:off x="3262" y="697"/>
                <a:ext cx="43" cy="43"/>
              </a:xfrm>
              <a:prstGeom prst="ellipse">
                <a:avLst/>
              </a:prstGeom>
              <a:solidFill>
                <a:srgbClr val="000000"/>
              </a:solidFill>
              <a:ln w="12700">
                <a:solidFill>
                  <a:srgbClr val="000000"/>
                </a:solidFill>
                <a:round/>
                <a:headEnd/>
                <a:tailEnd/>
              </a:ln>
            </p:spPr>
            <p:txBody>
              <a:bodyPr/>
              <a:lstStyle/>
              <a:p>
                <a:endParaRPr lang="fr-FR"/>
              </a:p>
            </p:txBody>
          </p:sp>
        </p:grpSp>
        <p:grpSp>
          <p:nvGrpSpPr>
            <p:cNvPr id="13" name="Group 160"/>
            <p:cNvGrpSpPr>
              <a:grpSpLocks/>
            </p:cNvGrpSpPr>
            <p:nvPr/>
          </p:nvGrpSpPr>
          <p:grpSpPr bwMode="auto">
            <a:xfrm>
              <a:off x="3113" y="653"/>
              <a:ext cx="133" cy="103"/>
              <a:chOff x="3113" y="653"/>
              <a:chExt cx="133" cy="103"/>
            </a:xfrm>
          </p:grpSpPr>
          <p:sp>
            <p:nvSpPr>
              <p:cNvPr id="6237" name="Freeform 158"/>
              <p:cNvSpPr>
                <a:spLocks/>
              </p:cNvSpPr>
              <p:nvPr/>
            </p:nvSpPr>
            <p:spPr bwMode="auto">
              <a:xfrm>
                <a:off x="3113" y="667"/>
                <a:ext cx="113" cy="89"/>
              </a:xfrm>
              <a:custGeom>
                <a:avLst/>
                <a:gdLst>
                  <a:gd name="T0" fmla="*/ 0 w 113"/>
                  <a:gd name="T1" fmla="*/ 89 h 89"/>
                  <a:gd name="T2" fmla="*/ 113 w 113"/>
                  <a:gd name="T3" fmla="*/ 89 h 89"/>
                  <a:gd name="T4" fmla="*/ 113 w 113"/>
                  <a:gd name="T5" fmla="*/ 0 h 89"/>
                  <a:gd name="T6" fmla="*/ 0 60000 65536"/>
                  <a:gd name="T7" fmla="*/ 0 60000 65536"/>
                  <a:gd name="T8" fmla="*/ 0 60000 65536"/>
                  <a:gd name="T9" fmla="*/ 0 w 113"/>
                  <a:gd name="T10" fmla="*/ 0 h 89"/>
                  <a:gd name="T11" fmla="*/ 113 w 113"/>
                  <a:gd name="T12" fmla="*/ 89 h 89"/>
                </a:gdLst>
                <a:ahLst/>
                <a:cxnLst>
                  <a:cxn ang="T6">
                    <a:pos x="T0" y="T1"/>
                  </a:cxn>
                  <a:cxn ang="T7">
                    <a:pos x="T2" y="T3"/>
                  </a:cxn>
                  <a:cxn ang="T8">
                    <a:pos x="T4" y="T5"/>
                  </a:cxn>
                </a:cxnLst>
                <a:rect l="T9" t="T10" r="T11" b="T12"/>
                <a:pathLst>
                  <a:path w="113" h="89">
                    <a:moveTo>
                      <a:pt x="0" y="89"/>
                    </a:moveTo>
                    <a:lnTo>
                      <a:pt x="113" y="89"/>
                    </a:lnTo>
                    <a:lnTo>
                      <a:pt x="113" y="0"/>
                    </a:lnTo>
                  </a:path>
                </a:pathLst>
              </a:custGeom>
              <a:noFill/>
              <a:ln w="12700">
                <a:solidFill>
                  <a:srgbClr val="000000"/>
                </a:solidFill>
                <a:round/>
                <a:headEnd/>
                <a:tailEnd/>
              </a:ln>
            </p:spPr>
            <p:txBody>
              <a:bodyPr/>
              <a:lstStyle/>
              <a:p>
                <a:endParaRPr lang="fr-FR"/>
              </a:p>
            </p:txBody>
          </p:sp>
          <p:sp>
            <p:nvSpPr>
              <p:cNvPr id="6238" name="Oval 159"/>
              <p:cNvSpPr>
                <a:spLocks noChangeArrowheads="1"/>
              </p:cNvSpPr>
              <p:nvPr/>
            </p:nvSpPr>
            <p:spPr bwMode="auto">
              <a:xfrm>
                <a:off x="3202" y="653"/>
                <a:ext cx="44" cy="42"/>
              </a:xfrm>
              <a:prstGeom prst="ellipse">
                <a:avLst/>
              </a:prstGeom>
              <a:solidFill>
                <a:srgbClr val="000000"/>
              </a:solidFill>
              <a:ln w="12700">
                <a:solidFill>
                  <a:srgbClr val="000000"/>
                </a:solidFill>
                <a:round/>
                <a:headEnd/>
                <a:tailEnd/>
              </a:ln>
            </p:spPr>
            <p:txBody>
              <a:bodyPr/>
              <a:lstStyle/>
              <a:p>
                <a:endParaRPr lang="fr-FR"/>
              </a:p>
            </p:txBody>
          </p:sp>
        </p:grpSp>
        <p:sp>
          <p:nvSpPr>
            <p:cNvPr id="6236" name="Freeform 161"/>
            <p:cNvSpPr>
              <a:spLocks/>
            </p:cNvSpPr>
            <p:nvPr/>
          </p:nvSpPr>
          <p:spPr bwMode="auto">
            <a:xfrm>
              <a:off x="4038" y="613"/>
              <a:ext cx="357" cy="133"/>
            </a:xfrm>
            <a:custGeom>
              <a:avLst/>
              <a:gdLst>
                <a:gd name="T0" fmla="*/ 141 w 357"/>
                <a:gd name="T1" fmla="*/ 0 h 133"/>
                <a:gd name="T2" fmla="*/ 0 w 357"/>
                <a:gd name="T3" fmla="*/ 24 h 133"/>
                <a:gd name="T4" fmla="*/ 127 w 357"/>
                <a:gd name="T5" fmla="*/ 52 h 133"/>
                <a:gd name="T6" fmla="*/ 83 w 357"/>
                <a:gd name="T7" fmla="*/ 60 h 133"/>
                <a:gd name="T8" fmla="*/ 202 w 357"/>
                <a:gd name="T9" fmla="*/ 86 h 133"/>
                <a:gd name="T10" fmla="*/ 166 w 357"/>
                <a:gd name="T11" fmla="*/ 92 h 133"/>
                <a:gd name="T12" fmla="*/ 357 w 357"/>
                <a:gd name="T13" fmla="*/ 133 h 133"/>
                <a:gd name="T14" fmla="*/ 244 w 357"/>
                <a:gd name="T15" fmla="*/ 80 h 133"/>
                <a:gd name="T16" fmla="*/ 274 w 357"/>
                <a:gd name="T17" fmla="*/ 74 h 133"/>
                <a:gd name="T18" fmla="*/ 182 w 357"/>
                <a:gd name="T19" fmla="*/ 42 h 133"/>
                <a:gd name="T20" fmla="*/ 212 w 357"/>
                <a:gd name="T21" fmla="*/ 36 h 133"/>
                <a:gd name="T22" fmla="*/ 141 w 357"/>
                <a:gd name="T23" fmla="*/ 0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7"/>
                <a:gd name="T37" fmla="*/ 0 h 133"/>
                <a:gd name="T38" fmla="*/ 357 w 357"/>
                <a:gd name="T39" fmla="*/ 133 h 1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7" h="133">
                  <a:moveTo>
                    <a:pt x="141" y="0"/>
                  </a:moveTo>
                  <a:lnTo>
                    <a:pt x="0" y="24"/>
                  </a:lnTo>
                  <a:lnTo>
                    <a:pt x="127" y="52"/>
                  </a:lnTo>
                  <a:lnTo>
                    <a:pt x="83" y="60"/>
                  </a:lnTo>
                  <a:lnTo>
                    <a:pt x="202" y="86"/>
                  </a:lnTo>
                  <a:lnTo>
                    <a:pt x="166" y="92"/>
                  </a:lnTo>
                  <a:lnTo>
                    <a:pt x="357" y="133"/>
                  </a:lnTo>
                  <a:lnTo>
                    <a:pt x="244" y="80"/>
                  </a:lnTo>
                  <a:lnTo>
                    <a:pt x="274" y="74"/>
                  </a:lnTo>
                  <a:lnTo>
                    <a:pt x="182" y="42"/>
                  </a:lnTo>
                  <a:lnTo>
                    <a:pt x="212" y="36"/>
                  </a:lnTo>
                  <a:lnTo>
                    <a:pt x="141" y="0"/>
                  </a:lnTo>
                  <a:close/>
                </a:path>
              </a:pathLst>
            </a:custGeom>
            <a:solidFill>
              <a:srgbClr val="FFFFFF"/>
            </a:solidFill>
            <a:ln w="12700">
              <a:solidFill>
                <a:srgbClr val="000000"/>
              </a:solidFill>
              <a:round/>
              <a:headEnd/>
              <a:tailEnd/>
            </a:ln>
          </p:spPr>
          <p:txBody>
            <a:bodyPr/>
            <a:lstStyle/>
            <a:p>
              <a:endParaRPr lang="fr-FR"/>
            </a:p>
          </p:txBody>
        </p:sp>
      </p:grpSp>
      <p:grpSp>
        <p:nvGrpSpPr>
          <p:cNvPr id="14" name="Group 236"/>
          <p:cNvGrpSpPr>
            <a:grpSpLocks/>
          </p:cNvGrpSpPr>
          <p:nvPr/>
        </p:nvGrpSpPr>
        <p:grpSpPr bwMode="auto">
          <a:xfrm>
            <a:off x="1979613" y="1052513"/>
            <a:ext cx="1512887" cy="1885950"/>
            <a:chOff x="158" y="572"/>
            <a:chExt cx="953" cy="1188"/>
          </a:xfrm>
        </p:grpSpPr>
        <p:grpSp>
          <p:nvGrpSpPr>
            <p:cNvPr id="15" name="Group 235"/>
            <p:cNvGrpSpPr>
              <a:grpSpLocks/>
            </p:cNvGrpSpPr>
            <p:nvPr/>
          </p:nvGrpSpPr>
          <p:grpSpPr bwMode="auto">
            <a:xfrm>
              <a:off x="476" y="572"/>
              <a:ext cx="635" cy="1163"/>
              <a:chOff x="594" y="572"/>
              <a:chExt cx="635" cy="1163"/>
            </a:xfrm>
          </p:grpSpPr>
          <p:sp>
            <p:nvSpPr>
              <p:cNvPr id="6184" name="Line 165"/>
              <p:cNvSpPr>
                <a:spLocks noChangeShapeType="1"/>
              </p:cNvSpPr>
              <p:nvPr/>
            </p:nvSpPr>
            <p:spPr bwMode="auto">
              <a:xfrm>
                <a:off x="1020" y="708"/>
                <a:ext cx="0" cy="463"/>
              </a:xfrm>
              <a:prstGeom prst="line">
                <a:avLst/>
              </a:prstGeom>
              <a:noFill/>
              <a:ln w="12700">
                <a:solidFill>
                  <a:srgbClr val="000000"/>
                </a:solidFill>
                <a:round/>
                <a:headEnd/>
                <a:tailEnd/>
              </a:ln>
            </p:spPr>
            <p:txBody>
              <a:bodyPr/>
              <a:lstStyle/>
              <a:p>
                <a:endParaRPr lang="fr-FR"/>
              </a:p>
            </p:txBody>
          </p:sp>
          <p:grpSp>
            <p:nvGrpSpPr>
              <p:cNvPr id="16" name="Group 166"/>
              <p:cNvGrpSpPr>
                <a:grpSpLocks/>
              </p:cNvGrpSpPr>
              <p:nvPr/>
            </p:nvGrpSpPr>
            <p:grpSpPr bwMode="auto">
              <a:xfrm>
                <a:off x="854" y="1102"/>
                <a:ext cx="358" cy="277"/>
                <a:chOff x="4571" y="10537"/>
                <a:chExt cx="750" cy="684"/>
              </a:xfrm>
            </p:grpSpPr>
            <p:sp>
              <p:nvSpPr>
                <p:cNvPr id="6208" name="Oval 167"/>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a:p>
              </p:txBody>
            </p:sp>
            <p:sp>
              <p:nvSpPr>
                <p:cNvPr id="6209" name="Freeform 168"/>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a:p>
              </p:txBody>
            </p:sp>
          </p:grpSp>
          <p:sp>
            <p:nvSpPr>
              <p:cNvPr id="6186" name="Freeform 169"/>
              <p:cNvSpPr>
                <a:spLocks/>
              </p:cNvSpPr>
              <p:nvPr/>
            </p:nvSpPr>
            <p:spPr bwMode="auto">
              <a:xfrm>
                <a:off x="881" y="1361"/>
                <a:ext cx="59" cy="34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a:p>
            </p:txBody>
          </p:sp>
          <p:sp>
            <p:nvSpPr>
              <p:cNvPr id="6187" name="Freeform 170"/>
              <p:cNvSpPr>
                <a:spLocks/>
              </p:cNvSpPr>
              <p:nvPr/>
            </p:nvSpPr>
            <p:spPr bwMode="auto">
              <a:xfrm>
                <a:off x="1124" y="1357"/>
                <a:ext cx="32" cy="324"/>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a:p>
            </p:txBody>
          </p:sp>
          <p:sp>
            <p:nvSpPr>
              <p:cNvPr id="6188" name="Oval 171"/>
              <p:cNvSpPr>
                <a:spLocks noChangeArrowheads="1"/>
              </p:cNvSpPr>
              <p:nvPr/>
            </p:nvSpPr>
            <p:spPr bwMode="auto">
              <a:xfrm>
                <a:off x="749" y="1689"/>
                <a:ext cx="163" cy="23"/>
              </a:xfrm>
              <a:prstGeom prst="ellipse">
                <a:avLst/>
              </a:prstGeom>
              <a:solidFill>
                <a:srgbClr val="FFFFFF"/>
              </a:solidFill>
              <a:ln w="12700" algn="ctr">
                <a:solidFill>
                  <a:srgbClr val="000000"/>
                </a:solidFill>
                <a:round/>
                <a:headEnd/>
                <a:tailEnd/>
              </a:ln>
            </p:spPr>
            <p:txBody>
              <a:bodyPr/>
              <a:lstStyle/>
              <a:p>
                <a:endParaRPr lang="fr-FR"/>
              </a:p>
            </p:txBody>
          </p:sp>
          <p:sp>
            <p:nvSpPr>
              <p:cNvPr id="6189" name="Oval 172"/>
              <p:cNvSpPr>
                <a:spLocks noChangeArrowheads="1"/>
              </p:cNvSpPr>
              <p:nvPr/>
            </p:nvSpPr>
            <p:spPr bwMode="auto">
              <a:xfrm rot="-2519233">
                <a:off x="1020" y="1712"/>
                <a:ext cx="164" cy="23"/>
              </a:xfrm>
              <a:prstGeom prst="ellipse">
                <a:avLst/>
              </a:prstGeom>
              <a:solidFill>
                <a:srgbClr val="FFFFFF"/>
              </a:solidFill>
              <a:ln w="12700" algn="ctr">
                <a:solidFill>
                  <a:srgbClr val="000000"/>
                </a:solidFill>
                <a:round/>
                <a:headEnd/>
                <a:tailEnd/>
              </a:ln>
            </p:spPr>
            <p:txBody>
              <a:bodyPr/>
              <a:lstStyle/>
              <a:p>
                <a:endParaRPr lang="fr-FR"/>
              </a:p>
            </p:txBody>
          </p:sp>
          <p:sp>
            <p:nvSpPr>
              <p:cNvPr id="6190" name="Freeform 173"/>
              <p:cNvSpPr>
                <a:spLocks/>
              </p:cNvSpPr>
              <p:nvPr/>
            </p:nvSpPr>
            <p:spPr bwMode="auto">
              <a:xfrm>
                <a:off x="1020" y="906"/>
                <a:ext cx="209" cy="323"/>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6191" name="Freeform 174"/>
              <p:cNvSpPr>
                <a:spLocks/>
              </p:cNvSpPr>
              <p:nvPr/>
            </p:nvSpPr>
            <p:spPr bwMode="auto">
              <a:xfrm>
                <a:off x="884" y="1195"/>
                <a:ext cx="64" cy="69"/>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a:p>
            </p:txBody>
          </p:sp>
          <p:sp>
            <p:nvSpPr>
              <p:cNvPr id="6192" name="Freeform 175"/>
              <p:cNvSpPr>
                <a:spLocks/>
              </p:cNvSpPr>
              <p:nvPr/>
            </p:nvSpPr>
            <p:spPr bwMode="auto">
              <a:xfrm>
                <a:off x="1100" y="1183"/>
                <a:ext cx="64" cy="81"/>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a:p>
            </p:txBody>
          </p:sp>
          <p:sp>
            <p:nvSpPr>
              <p:cNvPr id="6193" name="Freeform 176"/>
              <p:cNvSpPr>
                <a:spLocks/>
              </p:cNvSpPr>
              <p:nvPr/>
            </p:nvSpPr>
            <p:spPr bwMode="auto">
              <a:xfrm rot="19289364" flipV="1">
                <a:off x="594" y="989"/>
                <a:ext cx="451" cy="44"/>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a:p>
            </p:txBody>
          </p:sp>
          <p:sp>
            <p:nvSpPr>
              <p:cNvPr id="6194" name="Oval 177"/>
              <p:cNvSpPr>
                <a:spLocks noChangeArrowheads="1"/>
              </p:cNvSpPr>
              <p:nvPr/>
            </p:nvSpPr>
            <p:spPr bwMode="auto">
              <a:xfrm>
                <a:off x="923" y="594"/>
                <a:ext cx="188" cy="232"/>
              </a:xfrm>
              <a:prstGeom prst="ellipse">
                <a:avLst/>
              </a:prstGeom>
              <a:solidFill>
                <a:srgbClr val="FFFFFF"/>
              </a:solidFill>
              <a:ln w="12700" algn="ctr">
                <a:solidFill>
                  <a:srgbClr val="000000"/>
                </a:solidFill>
                <a:round/>
                <a:headEnd/>
                <a:tailEnd/>
              </a:ln>
            </p:spPr>
            <p:txBody>
              <a:bodyPr/>
              <a:lstStyle/>
              <a:p>
                <a:endParaRPr lang="fr-FR"/>
              </a:p>
            </p:txBody>
          </p:sp>
          <p:sp>
            <p:nvSpPr>
              <p:cNvPr id="6195" name="Oval 178"/>
              <p:cNvSpPr>
                <a:spLocks noChangeArrowheads="1"/>
              </p:cNvSpPr>
              <p:nvPr/>
            </p:nvSpPr>
            <p:spPr bwMode="auto">
              <a:xfrm>
                <a:off x="956" y="686"/>
                <a:ext cx="28" cy="23"/>
              </a:xfrm>
              <a:prstGeom prst="ellipse">
                <a:avLst/>
              </a:prstGeom>
              <a:solidFill>
                <a:srgbClr val="FFFFFF"/>
              </a:solidFill>
              <a:ln w="12700" algn="ctr">
                <a:solidFill>
                  <a:srgbClr val="000000"/>
                </a:solidFill>
                <a:round/>
                <a:headEnd/>
                <a:tailEnd/>
              </a:ln>
            </p:spPr>
            <p:txBody>
              <a:bodyPr/>
              <a:lstStyle/>
              <a:p>
                <a:endParaRPr lang="fr-FR"/>
              </a:p>
            </p:txBody>
          </p:sp>
          <p:sp>
            <p:nvSpPr>
              <p:cNvPr id="6196" name="Oval 179"/>
              <p:cNvSpPr>
                <a:spLocks noChangeArrowheads="1"/>
              </p:cNvSpPr>
              <p:nvPr/>
            </p:nvSpPr>
            <p:spPr bwMode="auto">
              <a:xfrm>
                <a:off x="1039" y="686"/>
                <a:ext cx="26" cy="23"/>
              </a:xfrm>
              <a:prstGeom prst="ellipse">
                <a:avLst/>
              </a:prstGeom>
              <a:solidFill>
                <a:srgbClr val="FFFFFF"/>
              </a:solidFill>
              <a:ln w="12700" algn="ctr">
                <a:solidFill>
                  <a:srgbClr val="000000"/>
                </a:solidFill>
                <a:round/>
                <a:headEnd/>
                <a:tailEnd/>
              </a:ln>
            </p:spPr>
            <p:txBody>
              <a:bodyPr/>
              <a:lstStyle/>
              <a:p>
                <a:endParaRPr lang="fr-FR"/>
              </a:p>
            </p:txBody>
          </p:sp>
          <p:sp>
            <p:nvSpPr>
              <p:cNvPr id="6197" name="Freeform 180"/>
              <p:cNvSpPr>
                <a:spLocks/>
              </p:cNvSpPr>
              <p:nvPr/>
            </p:nvSpPr>
            <p:spPr bwMode="auto">
              <a:xfrm>
                <a:off x="956" y="745"/>
                <a:ext cx="109" cy="4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a:p>
            </p:txBody>
          </p:sp>
          <p:sp>
            <p:nvSpPr>
              <p:cNvPr id="6198" name="Line 181"/>
              <p:cNvSpPr>
                <a:spLocks noChangeShapeType="1"/>
              </p:cNvSpPr>
              <p:nvPr/>
            </p:nvSpPr>
            <p:spPr bwMode="auto">
              <a:xfrm>
                <a:off x="1011" y="723"/>
                <a:ext cx="0" cy="22"/>
              </a:xfrm>
              <a:prstGeom prst="line">
                <a:avLst/>
              </a:prstGeom>
              <a:noFill/>
              <a:ln w="12700">
                <a:solidFill>
                  <a:srgbClr val="000000"/>
                </a:solidFill>
                <a:round/>
                <a:headEnd/>
                <a:tailEnd/>
              </a:ln>
            </p:spPr>
            <p:txBody>
              <a:bodyPr/>
              <a:lstStyle/>
              <a:p>
                <a:endParaRPr lang="fr-FR"/>
              </a:p>
            </p:txBody>
          </p:sp>
          <p:grpSp>
            <p:nvGrpSpPr>
              <p:cNvPr id="17" name="Group 182"/>
              <p:cNvGrpSpPr>
                <a:grpSpLocks/>
              </p:cNvGrpSpPr>
              <p:nvPr/>
            </p:nvGrpSpPr>
            <p:grpSpPr bwMode="auto">
              <a:xfrm>
                <a:off x="923" y="604"/>
                <a:ext cx="188" cy="231"/>
                <a:chOff x="5301" y="884"/>
                <a:chExt cx="158" cy="243"/>
              </a:xfrm>
            </p:grpSpPr>
            <p:sp>
              <p:nvSpPr>
                <p:cNvPr id="6203" name="Oval 183"/>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a:p>
              </p:txBody>
            </p:sp>
            <p:sp>
              <p:nvSpPr>
                <p:cNvPr id="6204" name="Oval 184"/>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a:p>
              </p:txBody>
            </p:sp>
            <p:sp>
              <p:nvSpPr>
                <p:cNvPr id="6205" name="Line 185"/>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a:p>
              </p:txBody>
            </p:sp>
            <p:sp>
              <p:nvSpPr>
                <p:cNvPr id="6206" name="Oval 186"/>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a:p>
              </p:txBody>
            </p:sp>
            <p:sp>
              <p:nvSpPr>
                <p:cNvPr id="6207" name="Freeform 187"/>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a:p>
              </p:txBody>
            </p:sp>
          </p:grpSp>
          <p:grpSp>
            <p:nvGrpSpPr>
              <p:cNvPr id="18" name="Group 188"/>
              <p:cNvGrpSpPr>
                <a:grpSpLocks/>
              </p:cNvGrpSpPr>
              <p:nvPr/>
            </p:nvGrpSpPr>
            <p:grpSpPr bwMode="auto">
              <a:xfrm>
                <a:off x="902" y="572"/>
                <a:ext cx="165" cy="65"/>
                <a:chOff x="5097" y="1649"/>
                <a:chExt cx="139" cy="69"/>
              </a:xfrm>
            </p:grpSpPr>
            <p:sp>
              <p:nvSpPr>
                <p:cNvPr id="6201" name="Oval 189"/>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a:p>
              </p:txBody>
            </p:sp>
            <p:sp>
              <p:nvSpPr>
                <p:cNvPr id="6202" name="Oval 190"/>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a:p>
              </p:txBody>
            </p:sp>
          </p:grpSp>
        </p:grpSp>
        <p:sp>
          <p:nvSpPr>
            <p:cNvPr id="6174" name="Line 194"/>
            <p:cNvSpPr>
              <a:spLocks noChangeShapeType="1"/>
            </p:cNvSpPr>
            <p:nvPr/>
          </p:nvSpPr>
          <p:spPr bwMode="auto">
            <a:xfrm flipV="1">
              <a:off x="158" y="762"/>
              <a:ext cx="0" cy="998"/>
            </a:xfrm>
            <a:prstGeom prst="line">
              <a:avLst/>
            </a:prstGeom>
            <a:noFill/>
            <a:ln w="9525">
              <a:solidFill>
                <a:schemeClr val="tx1"/>
              </a:solidFill>
              <a:round/>
              <a:headEnd/>
              <a:tailEnd/>
            </a:ln>
          </p:spPr>
          <p:txBody>
            <a:bodyPr/>
            <a:lstStyle/>
            <a:p>
              <a:endParaRPr lang="fr-FR"/>
            </a:p>
          </p:txBody>
        </p:sp>
        <p:grpSp>
          <p:nvGrpSpPr>
            <p:cNvPr id="19" name="Group 195"/>
            <p:cNvGrpSpPr>
              <a:grpSpLocks/>
            </p:cNvGrpSpPr>
            <p:nvPr/>
          </p:nvGrpSpPr>
          <p:grpSpPr bwMode="auto">
            <a:xfrm>
              <a:off x="312" y="1089"/>
              <a:ext cx="122" cy="213"/>
              <a:chOff x="6718" y="4243"/>
              <a:chExt cx="310" cy="309"/>
            </a:xfrm>
          </p:grpSpPr>
          <p:sp>
            <p:nvSpPr>
              <p:cNvPr id="6180" name="Oval 196"/>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a:p>
            </p:txBody>
          </p:sp>
          <p:sp>
            <p:nvSpPr>
              <p:cNvPr id="6181" name="Oval 197"/>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a:p>
            </p:txBody>
          </p:sp>
          <p:sp>
            <p:nvSpPr>
              <p:cNvPr id="6182" name="Oval 198"/>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a:p>
            </p:txBody>
          </p:sp>
          <p:sp>
            <p:nvSpPr>
              <p:cNvPr id="6183" name="Oval 199"/>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a:p>
            </p:txBody>
          </p:sp>
        </p:grpSp>
        <p:grpSp>
          <p:nvGrpSpPr>
            <p:cNvPr id="20" name="Group 193"/>
            <p:cNvGrpSpPr>
              <a:grpSpLocks/>
            </p:cNvGrpSpPr>
            <p:nvPr/>
          </p:nvGrpSpPr>
          <p:grpSpPr bwMode="auto">
            <a:xfrm>
              <a:off x="412" y="1162"/>
              <a:ext cx="272" cy="0"/>
              <a:chOff x="1383" y="1344"/>
              <a:chExt cx="272" cy="0"/>
            </a:xfrm>
          </p:grpSpPr>
          <p:sp>
            <p:nvSpPr>
              <p:cNvPr id="6178" name="Line 191"/>
              <p:cNvSpPr>
                <a:spLocks noChangeShapeType="1"/>
              </p:cNvSpPr>
              <p:nvPr/>
            </p:nvSpPr>
            <p:spPr bwMode="auto">
              <a:xfrm>
                <a:off x="1383" y="1344"/>
                <a:ext cx="182" cy="0"/>
              </a:xfrm>
              <a:prstGeom prst="line">
                <a:avLst/>
              </a:prstGeom>
              <a:noFill/>
              <a:ln w="12700">
                <a:solidFill>
                  <a:schemeClr val="tx1"/>
                </a:solidFill>
                <a:round/>
                <a:headEnd/>
                <a:tailEnd/>
              </a:ln>
            </p:spPr>
            <p:txBody>
              <a:bodyPr/>
              <a:lstStyle/>
              <a:p>
                <a:endParaRPr lang="fr-FR"/>
              </a:p>
            </p:txBody>
          </p:sp>
          <p:sp>
            <p:nvSpPr>
              <p:cNvPr id="6179" name="Line 192"/>
              <p:cNvSpPr>
                <a:spLocks noChangeShapeType="1"/>
              </p:cNvSpPr>
              <p:nvPr/>
            </p:nvSpPr>
            <p:spPr bwMode="auto">
              <a:xfrm>
                <a:off x="1519" y="1344"/>
                <a:ext cx="136" cy="0"/>
              </a:xfrm>
              <a:prstGeom prst="line">
                <a:avLst/>
              </a:prstGeom>
              <a:noFill/>
              <a:ln w="57150">
                <a:solidFill>
                  <a:schemeClr val="tx1"/>
                </a:solidFill>
                <a:round/>
                <a:headEnd/>
                <a:tailEnd/>
              </a:ln>
            </p:spPr>
            <p:txBody>
              <a:bodyPr/>
              <a:lstStyle/>
              <a:p>
                <a:endParaRPr lang="fr-FR"/>
              </a:p>
            </p:txBody>
          </p:sp>
        </p:grpSp>
        <p:sp>
          <p:nvSpPr>
            <p:cNvPr id="6177" name="Line 200"/>
            <p:cNvSpPr>
              <a:spLocks noChangeShapeType="1"/>
            </p:cNvSpPr>
            <p:nvPr/>
          </p:nvSpPr>
          <p:spPr bwMode="auto">
            <a:xfrm flipV="1">
              <a:off x="158" y="1397"/>
              <a:ext cx="725" cy="363"/>
            </a:xfrm>
            <a:prstGeom prst="line">
              <a:avLst/>
            </a:prstGeom>
            <a:noFill/>
            <a:ln w="9525">
              <a:solidFill>
                <a:schemeClr val="tx1"/>
              </a:solidFill>
              <a:round/>
              <a:headEnd/>
              <a:tailEnd/>
            </a:ln>
          </p:spPr>
          <p:txBody>
            <a:bodyPr/>
            <a:lstStyle/>
            <a:p>
              <a:endParaRPr lang="fr-FR"/>
            </a:p>
          </p:txBody>
        </p:sp>
      </p:grpSp>
      <p:grpSp>
        <p:nvGrpSpPr>
          <p:cNvPr id="21" name="Group 204"/>
          <p:cNvGrpSpPr>
            <a:grpSpLocks/>
          </p:cNvGrpSpPr>
          <p:nvPr/>
        </p:nvGrpSpPr>
        <p:grpSpPr bwMode="auto">
          <a:xfrm flipV="1">
            <a:off x="2411413" y="1989138"/>
            <a:ext cx="215900" cy="71437"/>
            <a:chOff x="1383" y="1344"/>
            <a:chExt cx="272" cy="0"/>
          </a:xfrm>
        </p:grpSpPr>
        <p:sp>
          <p:nvSpPr>
            <p:cNvPr id="6171" name="Line 205"/>
            <p:cNvSpPr>
              <a:spLocks noChangeShapeType="1"/>
            </p:cNvSpPr>
            <p:nvPr/>
          </p:nvSpPr>
          <p:spPr bwMode="auto">
            <a:xfrm>
              <a:off x="1383" y="1344"/>
              <a:ext cx="182" cy="0"/>
            </a:xfrm>
            <a:prstGeom prst="line">
              <a:avLst/>
            </a:prstGeom>
            <a:noFill/>
            <a:ln w="28575">
              <a:solidFill>
                <a:srgbClr val="FC1610"/>
              </a:solidFill>
              <a:round/>
              <a:headEnd/>
              <a:tailEnd/>
            </a:ln>
          </p:spPr>
          <p:txBody>
            <a:bodyPr/>
            <a:lstStyle/>
            <a:p>
              <a:endParaRPr lang="fr-FR"/>
            </a:p>
          </p:txBody>
        </p:sp>
        <p:sp>
          <p:nvSpPr>
            <p:cNvPr id="6172" name="Line 206"/>
            <p:cNvSpPr>
              <a:spLocks noChangeShapeType="1"/>
            </p:cNvSpPr>
            <p:nvPr/>
          </p:nvSpPr>
          <p:spPr bwMode="auto">
            <a:xfrm>
              <a:off x="1519" y="1344"/>
              <a:ext cx="136" cy="0"/>
            </a:xfrm>
            <a:prstGeom prst="line">
              <a:avLst/>
            </a:prstGeom>
            <a:noFill/>
            <a:ln w="28575">
              <a:solidFill>
                <a:srgbClr val="FC1610"/>
              </a:solidFill>
              <a:round/>
              <a:headEnd/>
              <a:tailEnd/>
            </a:ln>
          </p:spPr>
          <p:txBody>
            <a:bodyPr/>
            <a:lstStyle/>
            <a:p>
              <a:endParaRPr lang="fr-FR"/>
            </a:p>
          </p:txBody>
        </p:sp>
      </p:grpSp>
      <p:sp>
        <p:nvSpPr>
          <p:cNvPr id="37071" name="Freeform 207"/>
          <p:cNvSpPr>
            <a:spLocks/>
          </p:cNvSpPr>
          <p:nvPr/>
        </p:nvSpPr>
        <p:spPr bwMode="auto">
          <a:xfrm rot="19289364" flipV="1">
            <a:off x="2484438" y="1700213"/>
            <a:ext cx="715962" cy="69850"/>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28575">
            <a:solidFill>
              <a:srgbClr val="FC1610"/>
            </a:solidFill>
            <a:round/>
            <a:headEnd/>
            <a:tailEnd/>
          </a:ln>
        </p:spPr>
        <p:txBody>
          <a:bodyPr/>
          <a:lstStyle/>
          <a:p>
            <a:endParaRPr lang="fr-FR"/>
          </a:p>
        </p:txBody>
      </p:sp>
      <p:sp>
        <p:nvSpPr>
          <p:cNvPr id="37072" name="Freeform 208"/>
          <p:cNvSpPr>
            <a:spLocks/>
          </p:cNvSpPr>
          <p:nvPr/>
        </p:nvSpPr>
        <p:spPr bwMode="auto">
          <a:xfrm>
            <a:off x="3319463" y="2276475"/>
            <a:ext cx="50800" cy="5143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28575">
            <a:solidFill>
              <a:srgbClr val="FC1610"/>
            </a:solidFill>
            <a:round/>
            <a:headEnd/>
            <a:tailEnd/>
          </a:ln>
        </p:spPr>
        <p:txBody>
          <a:bodyPr/>
          <a:lstStyle/>
          <a:p>
            <a:endParaRPr lang="fr-FR"/>
          </a:p>
        </p:txBody>
      </p:sp>
      <p:sp>
        <p:nvSpPr>
          <p:cNvPr id="37074" name="Line 210"/>
          <p:cNvSpPr>
            <a:spLocks noChangeShapeType="1"/>
          </p:cNvSpPr>
          <p:nvPr/>
        </p:nvSpPr>
        <p:spPr bwMode="auto">
          <a:xfrm>
            <a:off x="3160713" y="1557338"/>
            <a:ext cx="0" cy="358775"/>
          </a:xfrm>
          <a:prstGeom prst="line">
            <a:avLst/>
          </a:prstGeom>
          <a:noFill/>
          <a:ln w="28575">
            <a:solidFill>
              <a:srgbClr val="FC1610"/>
            </a:solidFill>
            <a:round/>
            <a:headEnd/>
            <a:tailEnd/>
          </a:ln>
        </p:spPr>
        <p:txBody>
          <a:bodyPr/>
          <a:lstStyle/>
          <a:p>
            <a:endParaRPr lang="fr-FR"/>
          </a:p>
        </p:txBody>
      </p:sp>
      <p:sp>
        <p:nvSpPr>
          <p:cNvPr id="37077" name="Line 213"/>
          <p:cNvSpPr>
            <a:spLocks noChangeShapeType="1"/>
          </p:cNvSpPr>
          <p:nvPr/>
        </p:nvSpPr>
        <p:spPr bwMode="auto">
          <a:xfrm>
            <a:off x="3160713" y="1887538"/>
            <a:ext cx="144462" cy="431800"/>
          </a:xfrm>
          <a:prstGeom prst="line">
            <a:avLst/>
          </a:prstGeom>
          <a:noFill/>
          <a:ln w="28575">
            <a:solidFill>
              <a:srgbClr val="FC1610"/>
            </a:solidFill>
            <a:round/>
            <a:headEnd/>
            <a:tailEnd/>
          </a:ln>
        </p:spPr>
        <p:txBody>
          <a:bodyPr/>
          <a:lstStyle/>
          <a:p>
            <a:endParaRPr lang="fr-FR"/>
          </a:p>
        </p:txBody>
      </p:sp>
      <p:sp>
        <p:nvSpPr>
          <p:cNvPr id="37086" name="Freeform 222"/>
          <p:cNvSpPr>
            <a:spLocks/>
          </p:cNvSpPr>
          <p:nvPr/>
        </p:nvSpPr>
        <p:spPr bwMode="auto">
          <a:xfrm>
            <a:off x="6176963" y="2420938"/>
            <a:ext cx="104775" cy="43180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28575">
            <a:solidFill>
              <a:srgbClr val="FC1610"/>
            </a:solidFill>
            <a:round/>
            <a:headEnd/>
            <a:tailEnd/>
          </a:ln>
        </p:spPr>
        <p:txBody>
          <a:bodyPr/>
          <a:lstStyle/>
          <a:p>
            <a:endParaRPr lang="fr-FR"/>
          </a:p>
        </p:txBody>
      </p:sp>
      <p:sp>
        <p:nvSpPr>
          <p:cNvPr id="37087" name="Line 223"/>
          <p:cNvSpPr>
            <a:spLocks noChangeShapeType="1"/>
          </p:cNvSpPr>
          <p:nvPr/>
        </p:nvSpPr>
        <p:spPr bwMode="auto">
          <a:xfrm>
            <a:off x="6037263" y="1701800"/>
            <a:ext cx="0" cy="358775"/>
          </a:xfrm>
          <a:prstGeom prst="line">
            <a:avLst/>
          </a:prstGeom>
          <a:noFill/>
          <a:ln w="28575">
            <a:solidFill>
              <a:srgbClr val="FC1610"/>
            </a:solidFill>
            <a:round/>
            <a:headEnd/>
            <a:tailEnd/>
          </a:ln>
        </p:spPr>
        <p:txBody>
          <a:bodyPr/>
          <a:lstStyle/>
          <a:p>
            <a:endParaRPr lang="fr-FR"/>
          </a:p>
        </p:txBody>
      </p:sp>
      <p:sp>
        <p:nvSpPr>
          <p:cNvPr id="37088" name="Line 224"/>
          <p:cNvSpPr>
            <a:spLocks noChangeShapeType="1"/>
          </p:cNvSpPr>
          <p:nvPr/>
        </p:nvSpPr>
        <p:spPr bwMode="auto">
          <a:xfrm>
            <a:off x="6037263" y="2032000"/>
            <a:ext cx="144462" cy="431800"/>
          </a:xfrm>
          <a:prstGeom prst="line">
            <a:avLst/>
          </a:prstGeom>
          <a:noFill/>
          <a:ln w="28575">
            <a:solidFill>
              <a:srgbClr val="FC1610"/>
            </a:solidFill>
            <a:round/>
            <a:headEnd/>
            <a:tailEnd/>
          </a:ln>
        </p:spPr>
        <p:txBody>
          <a:bodyPr/>
          <a:lstStyle/>
          <a:p>
            <a:endParaRPr lang="fr-FR"/>
          </a:p>
        </p:txBody>
      </p:sp>
      <p:sp>
        <p:nvSpPr>
          <p:cNvPr id="37089" name="Line 225"/>
          <p:cNvSpPr>
            <a:spLocks noChangeShapeType="1"/>
          </p:cNvSpPr>
          <p:nvPr/>
        </p:nvSpPr>
        <p:spPr bwMode="auto">
          <a:xfrm flipH="1">
            <a:off x="6011863" y="1125538"/>
            <a:ext cx="865187" cy="647700"/>
          </a:xfrm>
          <a:prstGeom prst="line">
            <a:avLst/>
          </a:prstGeom>
          <a:noFill/>
          <a:ln w="28575">
            <a:solidFill>
              <a:srgbClr val="FC1610"/>
            </a:solidFill>
            <a:round/>
            <a:headEnd/>
            <a:tailEnd/>
          </a:ln>
        </p:spPr>
        <p:txBody>
          <a:bodyPr/>
          <a:lstStyle/>
          <a:p>
            <a:endParaRPr lang="fr-FR"/>
          </a:p>
        </p:txBody>
      </p:sp>
      <p:sp>
        <p:nvSpPr>
          <p:cNvPr id="37091" name="Freeform 227"/>
          <p:cNvSpPr>
            <a:spLocks/>
          </p:cNvSpPr>
          <p:nvPr/>
        </p:nvSpPr>
        <p:spPr bwMode="auto">
          <a:xfrm rot="19289364" flipV="1">
            <a:off x="3300413" y="5799138"/>
            <a:ext cx="503237" cy="71437"/>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28575">
            <a:solidFill>
              <a:srgbClr val="FC1610"/>
            </a:solidFill>
            <a:round/>
            <a:headEnd/>
            <a:tailEnd/>
          </a:ln>
        </p:spPr>
        <p:txBody>
          <a:bodyPr/>
          <a:lstStyle/>
          <a:p>
            <a:endParaRPr lang="fr-FR"/>
          </a:p>
        </p:txBody>
      </p:sp>
      <p:sp>
        <p:nvSpPr>
          <p:cNvPr id="37092" name="Line 228"/>
          <p:cNvSpPr>
            <a:spLocks noChangeShapeType="1"/>
          </p:cNvSpPr>
          <p:nvPr/>
        </p:nvSpPr>
        <p:spPr bwMode="auto">
          <a:xfrm>
            <a:off x="3779838" y="5734050"/>
            <a:ext cx="0" cy="358775"/>
          </a:xfrm>
          <a:prstGeom prst="line">
            <a:avLst/>
          </a:prstGeom>
          <a:noFill/>
          <a:ln w="28575">
            <a:solidFill>
              <a:srgbClr val="FC1610"/>
            </a:solidFill>
            <a:round/>
            <a:headEnd/>
            <a:tailEnd/>
          </a:ln>
        </p:spPr>
        <p:txBody>
          <a:bodyPr/>
          <a:lstStyle/>
          <a:p>
            <a:endParaRPr lang="fr-FR"/>
          </a:p>
        </p:txBody>
      </p:sp>
      <p:sp>
        <p:nvSpPr>
          <p:cNvPr id="37093" name="Line 229"/>
          <p:cNvSpPr>
            <a:spLocks noChangeShapeType="1"/>
          </p:cNvSpPr>
          <p:nvPr/>
        </p:nvSpPr>
        <p:spPr bwMode="auto">
          <a:xfrm>
            <a:off x="3779838" y="6092825"/>
            <a:ext cx="71437" cy="144463"/>
          </a:xfrm>
          <a:prstGeom prst="line">
            <a:avLst/>
          </a:prstGeom>
          <a:noFill/>
          <a:ln w="28575">
            <a:solidFill>
              <a:srgbClr val="FC1610"/>
            </a:solidFill>
            <a:round/>
            <a:headEnd/>
            <a:tailEnd/>
          </a:ln>
        </p:spPr>
        <p:txBody>
          <a:bodyPr/>
          <a:lstStyle/>
          <a:p>
            <a:endParaRPr lang="fr-FR"/>
          </a:p>
        </p:txBody>
      </p:sp>
      <p:sp>
        <p:nvSpPr>
          <p:cNvPr id="37094" name="Line 230"/>
          <p:cNvSpPr>
            <a:spLocks noChangeShapeType="1"/>
          </p:cNvSpPr>
          <p:nvPr/>
        </p:nvSpPr>
        <p:spPr bwMode="auto">
          <a:xfrm>
            <a:off x="3851275" y="6237288"/>
            <a:ext cx="73025" cy="431800"/>
          </a:xfrm>
          <a:prstGeom prst="line">
            <a:avLst/>
          </a:prstGeom>
          <a:noFill/>
          <a:ln w="28575">
            <a:solidFill>
              <a:srgbClr val="FC1610"/>
            </a:solidFill>
            <a:round/>
            <a:headEnd/>
            <a:tailEnd/>
          </a:ln>
        </p:spPr>
        <p:txBody>
          <a:bodyPr/>
          <a:lstStyle/>
          <a:p>
            <a:endParaRPr lang="fr-FR"/>
          </a:p>
        </p:txBody>
      </p:sp>
    </p:spTree>
    <p:extLst>
      <p:ext uri="{BB962C8B-B14F-4D97-AF65-F5344CB8AC3E}">
        <p14:creationId xmlns:p14="http://schemas.microsoft.com/office/powerpoint/2010/main" val="6924058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6876"/>
                                        </p:tgtEl>
                                        <p:attrNameLst>
                                          <p:attrName>style.visibility</p:attrName>
                                        </p:attrNameLst>
                                      </p:cBhvr>
                                      <p:to>
                                        <p:strVal val="visible"/>
                                      </p:to>
                                    </p:set>
                                    <p:anim calcmode="lin" valueType="num">
                                      <p:cBhvr>
                                        <p:cTn id="7" dur="500" fill="hold"/>
                                        <p:tgtEl>
                                          <p:spTgt spid="36876"/>
                                        </p:tgtEl>
                                        <p:attrNameLst>
                                          <p:attrName>ppt_w</p:attrName>
                                        </p:attrNameLst>
                                      </p:cBhvr>
                                      <p:tavLst>
                                        <p:tav tm="0">
                                          <p:val>
                                            <p:fltVal val="0"/>
                                          </p:val>
                                        </p:tav>
                                        <p:tav tm="100000">
                                          <p:val>
                                            <p:strVal val="#ppt_w"/>
                                          </p:val>
                                        </p:tav>
                                      </p:tavLst>
                                    </p:anim>
                                    <p:anim calcmode="lin" valueType="num">
                                      <p:cBhvr>
                                        <p:cTn id="8" dur="500" fill="hold"/>
                                        <p:tgtEl>
                                          <p:spTgt spid="36876"/>
                                        </p:tgtEl>
                                        <p:attrNameLst>
                                          <p:attrName>ppt_h</p:attrName>
                                        </p:attrNameLst>
                                      </p:cBhvr>
                                      <p:tavLst>
                                        <p:tav tm="0">
                                          <p:val>
                                            <p:fltVal val="0"/>
                                          </p:val>
                                        </p:tav>
                                        <p:tav tm="100000">
                                          <p:val>
                                            <p:strVal val="#ppt_h"/>
                                          </p:val>
                                        </p:tav>
                                      </p:tavLst>
                                    </p:anim>
                                    <p:anim calcmode="lin" valueType="num">
                                      <p:cBhvr>
                                        <p:cTn id="9" dur="500" fill="hold"/>
                                        <p:tgtEl>
                                          <p:spTgt spid="36876"/>
                                        </p:tgtEl>
                                        <p:attrNameLst>
                                          <p:attrName>style.rotation</p:attrName>
                                        </p:attrNameLst>
                                      </p:cBhvr>
                                      <p:tavLst>
                                        <p:tav tm="0">
                                          <p:val>
                                            <p:fltVal val="360"/>
                                          </p:val>
                                        </p:tav>
                                        <p:tav tm="100000">
                                          <p:val>
                                            <p:fltVal val="0"/>
                                          </p:val>
                                        </p:tav>
                                      </p:tavLst>
                                    </p:anim>
                                    <p:animEffect transition="in" filter="fade">
                                      <p:cBhvr>
                                        <p:cTn id="10" dur="500"/>
                                        <p:tgtEl>
                                          <p:spTgt spid="36876"/>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36875"/>
                                        </p:tgtEl>
                                        <p:attrNameLst>
                                          <p:attrName>style.visibility</p:attrName>
                                        </p:attrNameLst>
                                      </p:cBhvr>
                                      <p:to>
                                        <p:strVal val="visible"/>
                                      </p:to>
                                    </p:set>
                                    <p:anim calcmode="lin" valueType="num">
                                      <p:cBhvr>
                                        <p:cTn id="13" dur="500" fill="hold"/>
                                        <p:tgtEl>
                                          <p:spTgt spid="36875"/>
                                        </p:tgtEl>
                                        <p:attrNameLst>
                                          <p:attrName>ppt_w</p:attrName>
                                        </p:attrNameLst>
                                      </p:cBhvr>
                                      <p:tavLst>
                                        <p:tav tm="0">
                                          <p:val>
                                            <p:fltVal val="0"/>
                                          </p:val>
                                        </p:tav>
                                        <p:tav tm="100000">
                                          <p:val>
                                            <p:strVal val="#ppt_w"/>
                                          </p:val>
                                        </p:tav>
                                      </p:tavLst>
                                    </p:anim>
                                    <p:anim calcmode="lin" valueType="num">
                                      <p:cBhvr>
                                        <p:cTn id="14" dur="500" fill="hold"/>
                                        <p:tgtEl>
                                          <p:spTgt spid="36875"/>
                                        </p:tgtEl>
                                        <p:attrNameLst>
                                          <p:attrName>ppt_h</p:attrName>
                                        </p:attrNameLst>
                                      </p:cBhvr>
                                      <p:tavLst>
                                        <p:tav tm="0">
                                          <p:val>
                                            <p:fltVal val="0"/>
                                          </p:val>
                                        </p:tav>
                                        <p:tav tm="100000">
                                          <p:val>
                                            <p:strVal val="#ppt_h"/>
                                          </p:val>
                                        </p:tav>
                                      </p:tavLst>
                                    </p:anim>
                                    <p:anim calcmode="lin" valueType="num">
                                      <p:cBhvr>
                                        <p:cTn id="15" dur="500" fill="hold"/>
                                        <p:tgtEl>
                                          <p:spTgt spid="36875"/>
                                        </p:tgtEl>
                                        <p:attrNameLst>
                                          <p:attrName>style.rotation</p:attrName>
                                        </p:attrNameLst>
                                      </p:cBhvr>
                                      <p:tavLst>
                                        <p:tav tm="0">
                                          <p:val>
                                            <p:fltVal val="360"/>
                                          </p:val>
                                        </p:tav>
                                        <p:tav tm="100000">
                                          <p:val>
                                            <p:fltVal val="0"/>
                                          </p:val>
                                        </p:tav>
                                      </p:tavLst>
                                    </p:anim>
                                    <p:animEffect transition="in" filter="fade">
                                      <p:cBhvr>
                                        <p:cTn id="16" dur="500"/>
                                        <p:tgtEl>
                                          <p:spTgt spid="36875"/>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6" presetClass="entr" presetSubtype="26"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Horizontal)">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6870"/>
                                        </p:tgtEl>
                                        <p:attrNameLst>
                                          <p:attrName>style.visibility</p:attrName>
                                        </p:attrNameLst>
                                      </p:cBhvr>
                                      <p:to>
                                        <p:strVal val="visible"/>
                                      </p:to>
                                    </p:set>
                                    <p:animEffect transition="in" filter="dissolve">
                                      <p:cBhvr>
                                        <p:cTn id="26" dur="500"/>
                                        <p:tgtEl>
                                          <p:spTgt spid="36870"/>
                                        </p:tgtEl>
                                      </p:cBhvr>
                                    </p:animEffect>
                                  </p:childTnLst>
                                </p:cTn>
                              </p:par>
                              <p:par>
                                <p:cTn id="27" presetID="1" presetClass="entr" presetSubtype="0" fill="hold" grpId="0" nodeType="withEffect">
                                  <p:stCondLst>
                                    <p:cond delay="0"/>
                                  </p:stCondLst>
                                  <p:childTnLst>
                                    <p:set>
                                      <p:cBhvr>
                                        <p:cTn id="28" dur="1" fill="hold">
                                          <p:stCondLst>
                                            <p:cond delay="0"/>
                                          </p:stCondLst>
                                        </p:cTn>
                                        <p:tgtEl>
                                          <p:spTgt spid="3707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07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07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7072"/>
                                        </p:tgtEl>
                                        <p:attrNameLst>
                                          <p:attrName>style.visibility</p:attrName>
                                        </p:attrNameLst>
                                      </p:cBhvr>
                                      <p:to>
                                        <p:strVal val="visible"/>
                                      </p:to>
                                    </p:set>
                                  </p:childTnLst>
                                </p:cTn>
                              </p:par>
                              <p:par>
                                <p:cTn id="35" presetID="16" presetClass="entr" presetSubtype="26"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barn(inHorizontal)">
                                      <p:cBhvr>
                                        <p:cTn id="37" dur="500"/>
                                        <p:tgtEl>
                                          <p:spTgt spid="7"/>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37089"/>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7087"/>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7088"/>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37086"/>
                                        </p:tgtEl>
                                        <p:attrNameLst>
                                          <p:attrName>style.visibility</p:attrName>
                                        </p:attrNameLst>
                                      </p:cBhvr>
                                      <p:to>
                                        <p:strVal val="visible"/>
                                      </p:to>
                                    </p:set>
                                  </p:childTnLst>
                                </p:cTn>
                              </p:par>
                            </p:childTnLst>
                          </p:cTn>
                        </p:par>
                        <p:par>
                          <p:cTn id="46" fill="hold">
                            <p:stCondLst>
                              <p:cond delay="500"/>
                            </p:stCondLst>
                            <p:childTnLst>
                              <p:par>
                                <p:cTn id="47" presetID="26" presetClass="emph" presetSubtype="0" repeatCount="indefinite" fill="hold" nodeType="afterEffect">
                                  <p:stCondLst>
                                    <p:cond delay="0"/>
                                  </p:stCondLst>
                                  <p:childTnLst>
                                    <p:animEffect transition="out" filter="fade">
                                      <p:cBhvr>
                                        <p:cTn id="48" dur="500" tmFilter="0, 0; .2, .5; .8, .5; 1, 0"/>
                                        <p:tgtEl>
                                          <p:spTgt spid="21"/>
                                        </p:tgtEl>
                                      </p:cBhvr>
                                    </p:animEffect>
                                    <p:animScale>
                                      <p:cBhvr>
                                        <p:cTn id="49" dur="250" autoRev="1" fill="hold"/>
                                        <p:tgtEl>
                                          <p:spTgt spid="21"/>
                                        </p:tgtEl>
                                      </p:cBhvr>
                                      <p:by x="105000" y="105000"/>
                                    </p:animScale>
                                  </p:childTnLst>
                                </p:cTn>
                              </p:par>
                              <p:par>
                                <p:cTn id="50" presetID="26" presetClass="emph" presetSubtype="0" repeatCount="indefinite" fill="hold" grpId="1" nodeType="withEffect">
                                  <p:stCondLst>
                                    <p:cond delay="0"/>
                                  </p:stCondLst>
                                  <p:childTnLst>
                                    <p:animEffect transition="out" filter="fade">
                                      <p:cBhvr>
                                        <p:cTn id="51" dur="500" tmFilter="0, 0; .2, .5; .8, .5; 1, 0"/>
                                        <p:tgtEl>
                                          <p:spTgt spid="37071"/>
                                        </p:tgtEl>
                                      </p:cBhvr>
                                    </p:animEffect>
                                    <p:animScale>
                                      <p:cBhvr>
                                        <p:cTn id="52" dur="250" autoRev="1" fill="hold"/>
                                        <p:tgtEl>
                                          <p:spTgt spid="37071"/>
                                        </p:tgtEl>
                                      </p:cBhvr>
                                      <p:by x="105000" y="105000"/>
                                    </p:animScale>
                                  </p:childTnLst>
                                </p:cTn>
                              </p:par>
                              <p:par>
                                <p:cTn id="53" presetID="26" presetClass="emph" presetSubtype="0" repeatCount="indefinite" fill="hold" grpId="1" nodeType="withEffect">
                                  <p:stCondLst>
                                    <p:cond delay="0"/>
                                  </p:stCondLst>
                                  <p:childTnLst>
                                    <p:animEffect transition="out" filter="fade">
                                      <p:cBhvr>
                                        <p:cTn id="54" dur="500" tmFilter="0, 0; .2, .5; .8, .5; 1, 0"/>
                                        <p:tgtEl>
                                          <p:spTgt spid="37074"/>
                                        </p:tgtEl>
                                      </p:cBhvr>
                                    </p:animEffect>
                                    <p:animScale>
                                      <p:cBhvr>
                                        <p:cTn id="55" dur="250" autoRev="1" fill="hold"/>
                                        <p:tgtEl>
                                          <p:spTgt spid="37074"/>
                                        </p:tgtEl>
                                      </p:cBhvr>
                                      <p:by x="105000" y="105000"/>
                                    </p:animScale>
                                  </p:childTnLst>
                                </p:cTn>
                              </p:par>
                              <p:par>
                                <p:cTn id="56" presetID="26" presetClass="emph" presetSubtype="0" repeatCount="indefinite" fill="hold" grpId="1" nodeType="withEffect">
                                  <p:stCondLst>
                                    <p:cond delay="0"/>
                                  </p:stCondLst>
                                  <p:childTnLst>
                                    <p:animEffect transition="out" filter="fade">
                                      <p:cBhvr>
                                        <p:cTn id="57" dur="500" tmFilter="0, 0; .2, .5; .8, .5; 1, 0"/>
                                        <p:tgtEl>
                                          <p:spTgt spid="37077"/>
                                        </p:tgtEl>
                                      </p:cBhvr>
                                    </p:animEffect>
                                    <p:animScale>
                                      <p:cBhvr>
                                        <p:cTn id="58" dur="250" autoRev="1" fill="hold"/>
                                        <p:tgtEl>
                                          <p:spTgt spid="37077"/>
                                        </p:tgtEl>
                                      </p:cBhvr>
                                      <p:by x="105000" y="105000"/>
                                    </p:animScale>
                                  </p:childTnLst>
                                </p:cTn>
                              </p:par>
                              <p:par>
                                <p:cTn id="59" presetID="26" presetClass="emph" presetSubtype="0" repeatCount="indefinite" fill="hold" grpId="1" nodeType="withEffect">
                                  <p:stCondLst>
                                    <p:cond delay="0"/>
                                  </p:stCondLst>
                                  <p:childTnLst>
                                    <p:animEffect transition="out" filter="fade">
                                      <p:cBhvr>
                                        <p:cTn id="60" dur="500" tmFilter="0, 0; .2, .5; .8, .5; 1, 0"/>
                                        <p:tgtEl>
                                          <p:spTgt spid="37072"/>
                                        </p:tgtEl>
                                      </p:cBhvr>
                                    </p:animEffect>
                                    <p:animScale>
                                      <p:cBhvr>
                                        <p:cTn id="61" dur="250" autoRev="1" fill="hold"/>
                                        <p:tgtEl>
                                          <p:spTgt spid="37072"/>
                                        </p:tgtEl>
                                      </p:cBhvr>
                                      <p:by x="105000" y="105000"/>
                                    </p:animScale>
                                  </p:childTnLst>
                                </p:cTn>
                              </p:par>
                              <p:par>
                                <p:cTn id="62" presetID="26" presetClass="emph" presetSubtype="0" repeatCount="indefinite" fill="hold" grpId="1" nodeType="withEffect">
                                  <p:stCondLst>
                                    <p:cond delay="0"/>
                                  </p:stCondLst>
                                  <p:childTnLst>
                                    <p:animEffect transition="out" filter="fade">
                                      <p:cBhvr>
                                        <p:cTn id="63" dur="500" tmFilter="0, 0; .2, .5; .8, .5; 1, 0"/>
                                        <p:tgtEl>
                                          <p:spTgt spid="37089"/>
                                        </p:tgtEl>
                                      </p:cBhvr>
                                    </p:animEffect>
                                    <p:animScale>
                                      <p:cBhvr>
                                        <p:cTn id="64" dur="250" autoRev="1" fill="hold"/>
                                        <p:tgtEl>
                                          <p:spTgt spid="37089"/>
                                        </p:tgtEl>
                                      </p:cBhvr>
                                      <p:by x="105000" y="105000"/>
                                    </p:animScale>
                                  </p:childTnLst>
                                </p:cTn>
                              </p:par>
                              <p:par>
                                <p:cTn id="65" presetID="26" presetClass="emph" presetSubtype="0" repeatCount="indefinite" fill="hold" grpId="1" nodeType="withEffect">
                                  <p:stCondLst>
                                    <p:cond delay="0"/>
                                  </p:stCondLst>
                                  <p:childTnLst>
                                    <p:animEffect transition="out" filter="fade">
                                      <p:cBhvr>
                                        <p:cTn id="66" dur="500" tmFilter="0, 0; .2, .5; .8, .5; 1, 0"/>
                                        <p:tgtEl>
                                          <p:spTgt spid="37087"/>
                                        </p:tgtEl>
                                      </p:cBhvr>
                                    </p:animEffect>
                                    <p:animScale>
                                      <p:cBhvr>
                                        <p:cTn id="67" dur="250" autoRev="1" fill="hold"/>
                                        <p:tgtEl>
                                          <p:spTgt spid="37087"/>
                                        </p:tgtEl>
                                      </p:cBhvr>
                                      <p:by x="105000" y="105000"/>
                                    </p:animScale>
                                  </p:childTnLst>
                                </p:cTn>
                              </p:par>
                              <p:par>
                                <p:cTn id="68" presetID="26" presetClass="emph" presetSubtype="0" repeatCount="indefinite" fill="hold" grpId="1" nodeType="withEffect">
                                  <p:stCondLst>
                                    <p:cond delay="0"/>
                                  </p:stCondLst>
                                  <p:childTnLst>
                                    <p:animEffect transition="out" filter="fade">
                                      <p:cBhvr>
                                        <p:cTn id="69" dur="500" tmFilter="0, 0; .2, .5; .8, .5; 1, 0"/>
                                        <p:tgtEl>
                                          <p:spTgt spid="37088"/>
                                        </p:tgtEl>
                                      </p:cBhvr>
                                    </p:animEffect>
                                    <p:animScale>
                                      <p:cBhvr>
                                        <p:cTn id="70" dur="250" autoRev="1" fill="hold"/>
                                        <p:tgtEl>
                                          <p:spTgt spid="37088"/>
                                        </p:tgtEl>
                                      </p:cBhvr>
                                      <p:by x="105000" y="105000"/>
                                    </p:animScale>
                                  </p:childTnLst>
                                </p:cTn>
                              </p:par>
                              <p:par>
                                <p:cTn id="71" presetID="26" presetClass="emph" presetSubtype="0" repeatCount="indefinite" fill="hold" grpId="1" nodeType="withEffect">
                                  <p:stCondLst>
                                    <p:cond delay="0"/>
                                  </p:stCondLst>
                                  <p:childTnLst>
                                    <p:animEffect transition="out" filter="fade">
                                      <p:cBhvr>
                                        <p:cTn id="72" dur="500" tmFilter="0, 0; .2, .5; .8, .5; 1, 0"/>
                                        <p:tgtEl>
                                          <p:spTgt spid="37086"/>
                                        </p:tgtEl>
                                      </p:cBhvr>
                                    </p:animEffect>
                                    <p:animScale>
                                      <p:cBhvr>
                                        <p:cTn id="73" dur="250" autoRev="1" fill="hold"/>
                                        <p:tgtEl>
                                          <p:spTgt spid="37086"/>
                                        </p:tgtEl>
                                      </p:cBhvr>
                                      <p:by x="105000" y="105000"/>
                                    </p:animScale>
                                  </p:childTnLst>
                                </p:cTn>
                              </p:par>
                            </p:childTnLst>
                          </p:cTn>
                        </p:par>
                      </p:childTnLst>
                    </p:cTn>
                  </p:par>
                  <p:par>
                    <p:cTn id="74" fill="hold">
                      <p:stCondLst>
                        <p:cond delay="indefinite"/>
                      </p:stCondLst>
                      <p:childTnLst>
                        <p:par>
                          <p:cTn id="75" fill="hold">
                            <p:stCondLst>
                              <p:cond delay="0"/>
                            </p:stCondLst>
                            <p:childTnLst>
                              <p:par>
                                <p:cTn id="76" presetID="49" presetClass="entr" presetSubtype="0" decel="100000" fill="hold" grpId="0" nodeType="clickEffect">
                                  <p:stCondLst>
                                    <p:cond delay="0"/>
                                  </p:stCondLst>
                                  <p:childTnLst>
                                    <p:set>
                                      <p:cBhvr>
                                        <p:cTn id="77" dur="1" fill="hold">
                                          <p:stCondLst>
                                            <p:cond delay="0"/>
                                          </p:stCondLst>
                                        </p:cTn>
                                        <p:tgtEl>
                                          <p:spTgt spid="36874"/>
                                        </p:tgtEl>
                                        <p:attrNameLst>
                                          <p:attrName>style.visibility</p:attrName>
                                        </p:attrNameLst>
                                      </p:cBhvr>
                                      <p:to>
                                        <p:strVal val="visible"/>
                                      </p:to>
                                    </p:set>
                                    <p:anim calcmode="lin" valueType="num">
                                      <p:cBhvr>
                                        <p:cTn id="78" dur="500" fill="hold"/>
                                        <p:tgtEl>
                                          <p:spTgt spid="36874"/>
                                        </p:tgtEl>
                                        <p:attrNameLst>
                                          <p:attrName>ppt_w</p:attrName>
                                        </p:attrNameLst>
                                      </p:cBhvr>
                                      <p:tavLst>
                                        <p:tav tm="0">
                                          <p:val>
                                            <p:fltVal val="0"/>
                                          </p:val>
                                        </p:tav>
                                        <p:tav tm="100000">
                                          <p:val>
                                            <p:strVal val="#ppt_w"/>
                                          </p:val>
                                        </p:tav>
                                      </p:tavLst>
                                    </p:anim>
                                    <p:anim calcmode="lin" valueType="num">
                                      <p:cBhvr>
                                        <p:cTn id="79" dur="500" fill="hold"/>
                                        <p:tgtEl>
                                          <p:spTgt spid="36874"/>
                                        </p:tgtEl>
                                        <p:attrNameLst>
                                          <p:attrName>ppt_h</p:attrName>
                                        </p:attrNameLst>
                                      </p:cBhvr>
                                      <p:tavLst>
                                        <p:tav tm="0">
                                          <p:val>
                                            <p:fltVal val="0"/>
                                          </p:val>
                                        </p:tav>
                                        <p:tav tm="100000">
                                          <p:val>
                                            <p:strVal val="#ppt_h"/>
                                          </p:val>
                                        </p:tav>
                                      </p:tavLst>
                                    </p:anim>
                                    <p:anim calcmode="lin" valueType="num">
                                      <p:cBhvr>
                                        <p:cTn id="80" dur="500" fill="hold"/>
                                        <p:tgtEl>
                                          <p:spTgt spid="36874"/>
                                        </p:tgtEl>
                                        <p:attrNameLst>
                                          <p:attrName>style.rotation</p:attrName>
                                        </p:attrNameLst>
                                      </p:cBhvr>
                                      <p:tavLst>
                                        <p:tav tm="0">
                                          <p:val>
                                            <p:fltVal val="360"/>
                                          </p:val>
                                        </p:tav>
                                        <p:tav tm="100000">
                                          <p:val>
                                            <p:fltVal val="0"/>
                                          </p:val>
                                        </p:tav>
                                      </p:tavLst>
                                    </p:anim>
                                    <p:animEffect transition="in" filter="fade">
                                      <p:cBhvr>
                                        <p:cTn id="81" dur="500"/>
                                        <p:tgtEl>
                                          <p:spTgt spid="36874"/>
                                        </p:tgtEl>
                                      </p:cBhvr>
                                    </p:animEffect>
                                  </p:childTnLst>
                                </p:cTn>
                              </p:par>
                              <p:par>
                                <p:cTn id="82" presetID="49" presetClass="entr" presetSubtype="0" decel="100000" fill="hold" grpId="0" nodeType="withEffect">
                                  <p:stCondLst>
                                    <p:cond delay="0"/>
                                  </p:stCondLst>
                                  <p:childTnLst>
                                    <p:set>
                                      <p:cBhvr>
                                        <p:cTn id="83" dur="1" fill="hold">
                                          <p:stCondLst>
                                            <p:cond delay="0"/>
                                          </p:stCondLst>
                                        </p:cTn>
                                        <p:tgtEl>
                                          <p:spTgt spid="36877"/>
                                        </p:tgtEl>
                                        <p:attrNameLst>
                                          <p:attrName>style.visibility</p:attrName>
                                        </p:attrNameLst>
                                      </p:cBhvr>
                                      <p:to>
                                        <p:strVal val="visible"/>
                                      </p:to>
                                    </p:set>
                                    <p:anim calcmode="lin" valueType="num">
                                      <p:cBhvr>
                                        <p:cTn id="84" dur="500" fill="hold"/>
                                        <p:tgtEl>
                                          <p:spTgt spid="36877"/>
                                        </p:tgtEl>
                                        <p:attrNameLst>
                                          <p:attrName>ppt_w</p:attrName>
                                        </p:attrNameLst>
                                      </p:cBhvr>
                                      <p:tavLst>
                                        <p:tav tm="0">
                                          <p:val>
                                            <p:fltVal val="0"/>
                                          </p:val>
                                        </p:tav>
                                        <p:tav tm="100000">
                                          <p:val>
                                            <p:strVal val="#ppt_w"/>
                                          </p:val>
                                        </p:tav>
                                      </p:tavLst>
                                    </p:anim>
                                    <p:anim calcmode="lin" valueType="num">
                                      <p:cBhvr>
                                        <p:cTn id="85" dur="500" fill="hold"/>
                                        <p:tgtEl>
                                          <p:spTgt spid="36877"/>
                                        </p:tgtEl>
                                        <p:attrNameLst>
                                          <p:attrName>ppt_h</p:attrName>
                                        </p:attrNameLst>
                                      </p:cBhvr>
                                      <p:tavLst>
                                        <p:tav tm="0">
                                          <p:val>
                                            <p:fltVal val="0"/>
                                          </p:val>
                                        </p:tav>
                                        <p:tav tm="100000">
                                          <p:val>
                                            <p:strVal val="#ppt_h"/>
                                          </p:val>
                                        </p:tav>
                                      </p:tavLst>
                                    </p:anim>
                                    <p:anim calcmode="lin" valueType="num">
                                      <p:cBhvr>
                                        <p:cTn id="86" dur="500" fill="hold"/>
                                        <p:tgtEl>
                                          <p:spTgt spid="36877"/>
                                        </p:tgtEl>
                                        <p:attrNameLst>
                                          <p:attrName>style.rotation</p:attrName>
                                        </p:attrNameLst>
                                      </p:cBhvr>
                                      <p:tavLst>
                                        <p:tav tm="0">
                                          <p:val>
                                            <p:fltVal val="360"/>
                                          </p:val>
                                        </p:tav>
                                        <p:tav tm="100000">
                                          <p:val>
                                            <p:fltVal val="0"/>
                                          </p:val>
                                        </p:tav>
                                      </p:tavLst>
                                    </p:anim>
                                    <p:animEffect transition="in" filter="fade">
                                      <p:cBhvr>
                                        <p:cTn id="87" dur="500"/>
                                        <p:tgtEl>
                                          <p:spTgt spid="36877"/>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6"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barn(inHorizontal)">
                                      <p:cBhvr>
                                        <p:cTn id="92" dur="500"/>
                                        <p:tgtEl>
                                          <p:spTgt spid="2"/>
                                        </p:tgtEl>
                                      </p:cBhvr>
                                    </p:animEffect>
                                  </p:childTnLst>
                                </p:cTn>
                              </p:par>
                              <p:par>
                                <p:cTn id="93" presetID="2" presetClass="entr" presetSubtype="2" fill="hold" grpId="0" nodeType="withEffect">
                                  <p:stCondLst>
                                    <p:cond delay="0"/>
                                  </p:stCondLst>
                                  <p:childTnLst>
                                    <p:set>
                                      <p:cBhvr>
                                        <p:cTn id="94" dur="1" fill="hold">
                                          <p:stCondLst>
                                            <p:cond delay="0"/>
                                          </p:stCondLst>
                                        </p:cTn>
                                        <p:tgtEl>
                                          <p:spTgt spid="36868"/>
                                        </p:tgtEl>
                                        <p:attrNameLst>
                                          <p:attrName>style.visibility</p:attrName>
                                        </p:attrNameLst>
                                      </p:cBhvr>
                                      <p:to>
                                        <p:strVal val="visible"/>
                                      </p:to>
                                    </p:set>
                                    <p:anim calcmode="lin" valueType="num">
                                      <p:cBhvr additive="base">
                                        <p:cTn id="95" dur="500" fill="hold"/>
                                        <p:tgtEl>
                                          <p:spTgt spid="36868"/>
                                        </p:tgtEl>
                                        <p:attrNameLst>
                                          <p:attrName>ppt_x</p:attrName>
                                        </p:attrNameLst>
                                      </p:cBhvr>
                                      <p:tavLst>
                                        <p:tav tm="0">
                                          <p:val>
                                            <p:strVal val="1+#ppt_w/2"/>
                                          </p:val>
                                        </p:tav>
                                        <p:tav tm="100000">
                                          <p:val>
                                            <p:strVal val="#ppt_x"/>
                                          </p:val>
                                        </p:tav>
                                      </p:tavLst>
                                    </p:anim>
                                    <p:anim calcmode="lin" valueType="num">
                                      <p:cBhvr additive="base">
                                        <p:cTn id="96" dur="500" fill="hold"/>
                                        <p:tgtEl>
                                          <p:spTgt spid="36868"/>
                                        </p:tgtEl>
                                        <p:attrNameLst>
                                          <p:attrName>ppt_y</p:attrName>
                                        </p:attrNameLst>
                                      </p:cBhvr>
                                      <p:tavLst>
                                        <p:tav tm="0">
                                          <p:val>
                                            <p:strVal val="#ppt_y"/>
                                          </p:val>
                                        </p:tav>
                                        <p:tav tm="100000">
                                          <p:val>
                                            <p:strVal val="#ppt_y"/>
                                          </p:val>
                                        </p:tav>
                                      </p:tavLst>
                                    </p:anim>
                                  </p:childTnLst>
                                </p:cTn>
                              </p:par>
                            </p:childTnLst>
                          </p:cTn>
                        </p:par>
                        <p:par>
                          <p:cTn id="97" fill="hold">
                            <p:stCondLst>
                              <p:cond delay="500"/>
                            </p:stCondLst>
                            <p:childTnLst>
                              <p:par>
                                <p:cTn id="98" presetID="1" presetClass="entr" presetSubtype="0" fill="hold" grpId="0" nodeType="afterEffect">
                                  <p:stCondLst>
                                    <p:cond delay="0"/>
                                  </p:stCondLst>
                                  <p:childTnLst>
                                    <p:set>
                                      <p:cBhvr>
                                        <p:cTn id="99" dur="1" fill="hold">
                                          <p:stCondLst>
                                            <p:cond delay="0"/>
                                          </p:stCondLst>
                                        </p:cTn>
                                        <p:tgtEl>
                                          <p:spTgt spid="37091"/>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37092"/>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37093"/>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37094"/>
                                        </p:tgtEl>
                                        <p:attrNameLst>
                                          <p:attrName>style.visibility</p:attrName>
                                        </p:attrNameLst>
                                      </p:cBhvr>
                                      <p:to>
                                        <p:strVal val="visible"/>
                                      </p:to>
                                    </p:set>
                                  </p:childTnLst>
                                </p:cTn>
                              </p:par>
                            </p:childTnLst>
                          </p:cTn>
                        </p:par>
                        <p:par>
                          <p:cTn id="106" fill="hold">
                            <p:stCondLst>
                              <p:cond delay="500"/>
                            </p:stCondLst>
                            <p:childTnLst>
                              <p:par>
                                <p:cTn id="107" presetID="26" presetClass="emph" presetSubtype="0" repeatCount="indefinite" fill="hold" grpId="1" nodeType="afterEffect">
                                  <p:stCondLst>
                                    <p:cond delay="0"/>
                                  </p:stCondLst>
                                  <p:childTnLst>
                                    <p:animEffect transition="out" filter="fade">
                                      <p:cBhvr>
                                        <p:cTn id="108" dur="500" tmFilter="0, 0; .2, .5; .8, .5; 1, 0"/>
                                        <p:tgtEl>
                                          <p:spTgt spid="37091"/>
                                        </p:tgtEl>
                                      </p:cBhvr>
                                    </p:animEffect>
                                    <p:animScale>
                                      <p:cBhvr>
                                        <p:cTn id="109" dur="250" autoRev="1" fill="hold"/>
                                        <p:tgtEl>
                                          <p:spTgt spid="37091"/>
                                        </p:tgtEl>
                                      </p:cBhvr>
                                      <p:by x="105000" y="105000"/>
                                    </p:animScale>
                                  </p:childTnLst>
                                </p:cTn>
                              </p:par>
                              <p:par>
                                <p:cTn id="110" presetID="26" presetClass="emph" presetSubtype="0" repeatCount="indefinite" fill="hold" grpId="1" nodeType="withEffect">
                                  <p:stCondLst>
                                    <p:cond delay="0"/>
                                  </p:stCondLst>
                                  <p:childTnLst>
                                    <p:animEffect transition="out" filter="fade">
                                      <p:cBhvr>
                                        <p:cTn id="111" dur="500" tmFilter="0, 0; .2, .5; .8, .5; 1, 0"/>
                                        <p:tgtEl>
                                          <p:spTgt spid="37092"/>
                                        </p:tgtEl>
                                      </p:cBhvr>
                                    </p:animEffect>
                                    <p:animScale>
                                      <p:cBhvr>
                                        <p:cTn id="112" dur="250" autoRev="1" fill="hold"/>
                                        <p:tgtEl>
                                          <p:spTgt spid="37092"/>
                                        </p:tgtEl>
                                      </p:cBhvr>
                                      <p:by x="105000" y="105000"/>
                                    </p:animScale>
                                  </p:childTnLst>
                                </p:cTn>
                              </p:par>
                              <p:par>
                                <p:cTn id="113" presetID="26" presetClass="emph" presetSubtype="0" repeatCount="indefinite" fill="hold" grpId="1" nodeType="withEffect">
                                  <p:stCondLst>
                                    <p:cond delay="0"/>
                                  </p:stCondLst>
                                  <p:childTnLst>
                                    <p:animEffect transition="out" filter="fade">
                                      <p:cBhvr>
                                        <p:cTn id="114" dur="500" tmFilter="0, 0; .2, .5; .8, .5; 1, 0"/>
                                        <p:tgtEl>
                                          <p:spTgt spid="37093"/>
                                        </p:tgtEl>
                                      </p:cBhvr>
                                    </p:animEffect>
                                    <p:animScale>
                                      <p:cBhvr>
                                        <p:cTn id="115" dur="250" autoRev="1" fill="hold"/>
                                        <p:tgtEl>
                                          <p:spTgt spid="37093"/>
                                        </p:tgtEl>
                                      </p:cBhvr>
                                      <p:by x="105000" y="105000"/>
                                    </p:animScale>
                                  </p:childTnLst>
                                </p:cTn>
                              </p:par>
                              <p:par>
                                <p:cTn id="116" presetID="26" presetClass="emph" presetSubtype="0" repeatCount="indefinite" fill="hold" grpId="1" nodeType="withEffect">
                                  <p:stCondLst>
                                    <p:cond delay="0"/>
                                  </p:stCondLst>
                                  <p:childTnLst>
                                    <p:animEffect transition="out" filter="fade">
                                      <p:cBhvr>
                                        <p:cTn id="117" dur="500" tmFilter="0, 0; .2, .5; .8, .5; 1, 0"/>
                                        <p:tgtEl>
                                          <p:spTgt spid="37094"/>
                                        </p:tgtEl>
                                      </p:cBhvr>
                                    </p:animEffect>
                                    <p:animScale>
                                      <p:cBhvr>
                                        <p:cTn id="118" dur="250" autoRev="1" fill="hold"/>
                                        <p:tgtEl>
                                          <p:spTgt spid="370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 grpId="0"/>
      <p:bldP spid="36870" grpId="0"/>
      <p:bldP spid="36874" grpId="0"/>
      <p:bldP spid="36875" grpId="0"/>
      <p:bldP spid="36876" grpId="0"/>
      <p:bldP spid="36877" grpId="0"/>
      <p:bldP spid="37071" grpId="0" animBg="1"/>
      <p:bldP spid="37071" grpId="1" animBg="1"/>
      <p:bldP spid="37072" grpId="0" animBg="1"/>
      <p:bldP spid="37072" grpId="1" animBg="1"/>
      <p:bldP spid="37074" grpId="0" animBg="1"/>
      <p:bldP spid="37074" grpId="1" animBg="1"/>
      <p:bldP spid="37077" grpId="0" animBg="1"/>
      <p:bldP spid="37077" grpId="1" animBg="1"/>
      <p:bldP spid="37086" grpId="0" animBg="1"/>
      <p:bldP spid="37086" grpId="1" animBg="1"/>
      <p:bldP spid="37087" grpId="0" animBg="1"/>
      <p:bldP spid="37087" grpId="1" animBg="1"/>
      <p:bldP spid="37088" grpId="0" animBg="1"/>
      <p:bldP spid="37088" grpId="1" animBg="1"/>
      <p:bldP spid="37089" grpId="0" animBg="1"/>
      <p:bldP spid="37089" grpId="1" animBg="1"/>
      <p:bldP spid="37091" grpId="0" animBg="1"/>
      <p:bldP spid="37091" grpId="1" animBg="1"/>
      <p:bldP spid="37092" grpId="0" animBg="1"/>
      <p:bldP spid="37092" grpId="1" animBg="1"/>
      <p:bldP spid="37093" grpId="0" animBg="1"/>
      <p:bldP spid="37093" grpId="1" animBg="1"/>
      <p:bldP spid="37094" grpId="0" animBg="1"/>
      <p:bldP spid="37094" grpId="1" animBg="1"/>
    </p:bldLst>
  </p:timing>
</p:sld>
</file>

<file path=ppt/slides/slide1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2947" name="Rectangle 2"/>
          <p:cNvSpPr>
            <a:spLocks noGrp="1" noChangeArrowheads="1"/>
          </p:cNvSpPr>
          <p:nvPr>
            <p:ph type="title"/>
          </p:nvPr>
        </p:nvSpPr>
        <p:spPr/>
        <p:txBody>
          <a:bodyPr/>
          <a:lstStyle/>
          <a:p>
            <a:pPr indent="0" eaLnBrk="1" hangingPunct="1"/>
            <a:r>
              <a:rPr lang="fr-FR" b="1" i="1" dirty="0" smtClean="0">
                <a:solidFill>
                  <a:srgbClr val="FF0000"/>
                </a:solidFill>
                <a:effectLst>
                  <a:glow rad="228600">
                    <a:schemeClr val="accent1">
                      <a:satMod val="175000"/>
                      <a:alpha val="40000"/>
                    </a:schemeClr>
                  </a:glow>
                </a:effectLst>
              </a:rPr>
              <a:t>Alerter ( ou faire alerter) </a:t>
            </a:r>
          </a:p>
        </p:txBody>
      </p:sp>
      <p:sp>
        <p:nvSpPr>
          <p:cNvPr id="205827" name="Rectangle 3"/>
          <p:cNvSpPr>
            <a:spLocks noGrp="1" noChangeArrowheads="1"/>
          </p:cNvSpPr>
          <p:nvPr>
            <p:ph type="body" idx="1"/>
          </p:nvPr>
        </p:nvSpPr>
        <p:spPr/>
        <p:txBody>
          <a:bodyPr/>
          <a:lstStyle/>
          <a:p>
            <a:pPr eaLnBrk="1" hangingPunct="1"/>
            <a:r>
              <a:rPr lang="fr-FR" b="1" dirty="0" smtClean="0">
                <a:solidFill>
                  <a:srgbClr val="2B229E"/>
                </a:solidFill>
              </a:rPr>
              <a:t>But</a:t>
            </a:r>
          </a:p>
          <a:p>
            <a:pPr lvl="1" eaLnBrk="1" hangingPunct="1"/>
            <a:r>
              <a:rPr lang="fr-FR" dirty="0" smtClean="0"/>
              <a:t>prévenir les secours à l'aide d'un message d'alerte</a:t>
            </a:r>
          </a:p>
          <a:p>
            <a:pPr eaLnBrk="1" hangingPunct="1"/>
            <a:r>
              <a:rPr lang="fr-FR" b="1" dirty="0" smtClean="0">
                <a:solidFill>
                  <a:srgbClr val="2B229E"/>
                </a:solidFill>
              </a:rPr>
              <a:t>Moyens</a:t>
            </a:r>
          </a:p>
          <a:p>
            <a:pPr lvl="1" eaLnBrk="1" hangingPunct="1"/>
            <a:r>
              <a:rPr lang="fr-FR" dirty="0" smtClean="0"/>
              <a:t>par téléphone :</a:t>
            </a:r>
          </a:p>
          <a:p>
            <a:pPr lvl="2" eaLnBrk="1" hangingPunct="1"/>
            <a:r>
              <a:rPr lang="fr-FR" sz="1800" dirty="0" smtClean="0"/>
              <a:t>les pompiers :  	14</a:t>
            </a:r>
          </a:p>
          <a:p>
            <a:pPr lvl="2" eaLnBrk="1" hangingPunct="1"/>
            <a:r>
              <a:rPr lang="fr-FR" sz="1800" dirty="0" smtClean="0"/>
              <a:t>le Samu:      	 115</a:t>
            </a:r>
          </a:p>
          <a:p>
            <a:pPr lvl="2" eaLnBrk="1" hangingPunct="1"/>
            <a:r>
              <a:rPr lang="fr-FR" sz="1800" dirty="0" smtClean="0"/>
              <a:t>police secours: 17</a:t>
            </a:r>
          </a:p>
          <a:p>
            <a:pPr lvl="2" eaLnBrk="1" hangingPunct="1"/>
            <a:r>
              <a:rPr lang="fr-FR" sz="1800" dirty="0" smtClean="0"/>
              <a:t>Gendarmerie: 5055</a:t>
            </a:r>
          </a:p>
          <a:p>
            <a:pPr lvl="2" eaLnBrk="1" hangingPunct="1"/>
            <a:r>
              <a:rPr lang="fr-FR" sz="1800" dirty="0" smtClean="0"/>
              <a:t>un médecin</a:t>
            </a:r>
          </a:p>
          <a:p>
            <a:pPr lvl="2" eaLnBrk="1" hangingPunct="1">
              <a:buNone/>
            </a:pPr>
            <a:endParaRPr lang="fr-FR" sz="1800" dirty="0" smtClean="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05827">
                                            <p:txEl>
                                              <p:pRg st="0" end="0"/>
                                            </p:txEl>
                                          </p:spTgt>
                                        </p:tgtEl>
                                        <p:attrNameLst>
                                          <p:attrName>style.visibility</p:attrName>
                                        </p:attrNameLst>
                                      </p:cBhvr>
                                      <p:to>
                                        <p:strVal val="visible"/>
                                      </p:to>
                                    </p:set>
                                    <p:animEffect transition="in" filter="box(in)">
                                      <p:cBhvr>
                                        <p:cTn id="7" dur="500"/>
                                        <p:tgtEl>
                                          <p:spTgt spid="2058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05827">
                                            <p:txEl>
                                              <p:pRg st="1" end="1"/>
                                            </p:txEl>
                                          </p:spTgt>
                                        </p:tgtEl>
                                        <p:attrNameLst>
                                          <p:attrName>style.visibility</p:attrName>
                                        </p:attrNameLst>
                                      </p:cBhvr>
                                      <p:to>
                                        <p:strVal val="visible"/>
                                      </p:to>
                                    </p:set>
                                    <p:animEffect transition="in" filter="box(in)">
                                      <p:cBhvr>
                                        <p:cTn id="12" dur="500"/>
                                        <p:tgtEl>
                                          <p:spTgt spid="2058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05827">
                                            <p:txEl>
                                              <p:pRg st="2" end="2"/>
                                            </p:txEl>
                                          </p:spTgt>
                                        </p:tgtEl>
                                        <p:attrNameLst>
                                          <p:attrName>style.visibility</p:attrName>
                                        </p:attrNameLst>
                                      </p:cBhvr>
                                      <p:to>
                                        <p:strVal val="visible"/>
                                      </p:to>
                                    </p:set>
                                    <p:animEffect transition="in" filter="box(in)">
                                      <p:cBhvr>
                                        <p:cTn id="17" dur="500"/>
                                        <p:tgtEl>
                                          <p:spTgt spid="2058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205827">
                                            <p:txEl>
                                              <p:pRg st="3" end="3"/>
                                            </p:txEl>
                                          </p:spTgt>
                                        </p:tgtEl>
                                        <p:attrNameLst>
                                          <p:attrName>style.visibility</p:attrName>
                                        </p:attrNameLst>
                                      </p:cBhvr>
                                      <p:to>
                                        <p:strVal val="visible"/>
                                      </p:to>
                                    </p:set>
                                    <p:animEffect transition="in" filter="box(in)">
                                      <p:cBhvr>
                                        <p:cTn id="22" dur="500"/>
                                        <p:tgtEl>
                                          <p:spTgt spid="205827">
                                            <p:txEl>
                                              <p:pRg st="3" end="3"/>
                                            </p:txEl>
                                          </p:spTgt>
                                        </p:tgtEl>
                                      </p:cBhvr>
                                    </p:animEffect>
                                  </p:childTnLst>
                                </p:cTn>
                              </p:par>
                              <p:par>
                                <p:cTn id="23" presetID="4" presetClass="entr" presetSubtype="16" fill="hold" grpId="0" nodeType="withEffect">
                                  <p:stCondLst>
                                    <p:cond delay="0"/>
                                  </p:stCondLst>
                                  <p:childTnLst>
                                    <p:set>
                                      <p:cBhvr>
                                        <p:cTn id="24" dur="1" fill="hold">
                                          <p:stCondLst>
                                            <p:cond delay="0"/>
                                          </p:stCondLst>
                                        </p:cTn>
                                        <p:tgtEl>
                                          <p:spTgt spid="205827">
                                            <p:txEl>
                                              <p:pRg st="4" end="4"/>
                                            </p:txEl>
                                          </p:spTgt>
                                        </p:tgtEl>
                                        <p:attrNameLst>
                                          <p:attrName>style.visibility</p:attrName>
                                        </p:attrNameLst>
                                      </p:cBhvr>
                                      <p:to>
                                        <p:strVal val="visible"/>
                                      </p:to>
                                    </p:set>
                                    <p:animEffect transition="in" filter="box(in)">
                                      <p:cBhvr>
                                        <p:cTn id="25" dur="500"/>
                                        <p:tgtEl>
                                          <p:spTgt spid="205827">
                                            <p:txEl>
                                              <p:pRg st="4" end="4"/>
                                            </p:txEl>
                                          </p:spTgt>
                                        </p:tgtEl>
                                      </p:cBhvr>
                                    </p:animEffect>
                                  </p:childTnLst>
                                </p:cTn>
                              </p:par>
                              <p:par>
                                <p:cTn id="26" presetID="4" presetClass="entr" presetSubtype="16" fill="hold" grpId="0" nodeType="withEffect">
                                  <p:stCondLst>
                                    <p:cond delay="0"/>
                                  </p:stCondLst>
                                  <p:childTnLst>
                                    <p:set>
                                      <p:cBhvr>
                                        <p:cTn id="27" dur="1" fill="hold">
                                          <p:stCondLst>
                                            <p:cond delay="0"/>
                                          </p:stCondLst>
                                        </p:cTn>
                                        <p:tgtEl>
                                          <p:spTgt spid="205827">
                                            <p:txEl>
                                              <p:pRg st="5" end="5"/>
                                            </p:txEl>
                                          </p:spTgt>
                                        </p:tgtEl>
                                        <p:attrNameLst>
                                          <p:attrName>style.visibility</p:attrName>
                                        </p:attrNameLst>
                                      </p:cBhvr>
                                      <p:to>
                                        <p:strVal val="visible"/>
                                      </p:to>
                                    </p:set>
                                    <p:animEffect transition="in" filter="box(in)">
                                      <p:cBhvr>
                                        <p:cTn id="28" dur="500"/>
                                        <p:tgtEl>
                                          <p:spTgt spid="205827">
                                            <p:txEl>
                                              <p:pRg st="5" end="5"/>
                                            </p:txEl>
                                          </p:spTgt>
                                        </p:tgtEl>
                                      </p:cBhvr>
                                    </p:animEffect>
                                  </p:childTnLst>
                                </p:cTn>
                              </p:par>
                              <p:par>
                                <p:cTn id="29" presetID="4" presetClass="entr" presetSubtype="16" fill="hold" grpId="0" nodeType="withEffect">
                                  <p:stCondLst>
                                    <p:cond delay="0"/>
                                  </p:stCondLst>
                                  <p:childTnLst>
                                    <p:set>
                                      <p:cBhvr>
                                        <p:cTn id="30" dur="1" fill="hold">
                                          <p:stCondLst>
                                            <p:cond delay="0"/>
                                          </p:stCondLst>
                                        </p:cTn>
                                        <p:tgtEl>
                                          <p:spTgt spid="205827">
                                            <p:txEl>
                                              <p:pRg st="6" end="6"/>
                                            </p:txEl>
                                          </p:spTgt>
                                        </p:tgtEl>
                                        <p:attrNameLst>
                                          <p:attrName>style.visibility</p:attrName>
                                        </p:attrNameLst>
                                      </p:cBhvr>
                                      <p:to>
                                        <p:strVal val="visible"/>
                                      </p:to>
                                    </p:set>
                                    <p:animEffect transition="in" filter="box(in)">
                                      <p:cBhvr>
                                        <p:cTn id="31" dur="500"/>
                                        <p:tgtEl>
                                          <p:spTgt spid="205827">
                                            <p:txEl>
                                              <p:pRg st="6" end="6"/>
                                            </p:txEl>
                                          </p:spTgt>
                                        </p:tgtEl>
                                      </p:cBhvr>
                                    </p:animEffect>
                                  </p:childTnLst>
                                </p:cTn>
                              </p:par>
                              <p:par>
                                <p:cTn id="32" presetID="4" presetClass="entr" presetSubtype="16" fill="hold" grpId="0" nodeType="withEffect">
                                  <p:stCondLst>
                                    <p:cond delay="0"/>
                                  </p:stCondLst>
                                  <p:childTnLst>
                                    <p:set>
                                      <p:cBhvr>
                                        <p:cTn id="33" dur="1" fill="hold">
                                          <p:stCondLst>
                                            <p:cond delay="0"/>
                                          </p:stCondLst>
                                        </p:cTn>
                                        <p:tgtEl>
                                          <p:spTgt spid="205827">
                                            <p:txEl>
                                              <p:pRg st="7" end="7"/>
                                            </p:txEl>
                                          </p:spTgt>
                                        </p:tgtEl>
                                        <p:attrNameLst>
                                          <p:attrName>style.visibility</p:attrName>
                                        </p:attrNameLst>
                                      </p:cBhvr>
                                      <p:to>
                                        <p:strVal val="visible"/>
                                      </p:to>
                                    </p:set>
                                    <p:animEffect transition="in" filter="box(in)">
                                      <p:cBhvr>
                                        <p:cTn id="34" dur="500"/>
                                        <p:tgtEl>
                                          <p:spTgt spid="205827">
                                            <p:txEl>
                                              <p:pRg st="7" end="7"/>
                                            </p:txEl>
                                          </p:spTgt>
                                        </p:tgtEl>
                                      </p:cBhvr>
                                    </p:animEffect>
                                  </p:childTnLst>
                                </p:cTn>
                              </p:par>
                              <p:par>
                                <p:cTn id="35" presetID="4" presetClass="entr" presetSubtype="16" fill="hold" grpId="0" nodeType="withEffect">
                                  <p:stCondLst>
                                    <p:cond delay="0"/>
                                  </p:stCondLst>
                                  <p:childTnLst>
                                    <p:set>
                                      <p:cBhvr>
                                        <p:cTn id="36" dur="1" fill="hold">
                                          <p:stCondLst>
                                            <p:cond delay="0"/>
                                          </p:stCondLst>
                                        </p:cTn>
                                        <p:tgtEl>
                                          <p:spTgt spid="205827">
                                            <p:txEl>
                                              <p:pRg st="8" end="8"/>
                                            </p:txEl>
                                          </p:spTgt>
                                        </p:tgtEl>
                                        <p:attrNameLst>
                                          <p:attrName>style.visibility</p:attrName>
                                        </p:attrNameLst>
                                      </p:cBhvr>
                                      <p:to>
                                        <p:strVal val="visible"/>
                                      </p:to>
                                    </p:set>
                                    <p:animEffect transition="in" filter="box(in)">
                                      <p:cBhvr>
                                        <p:cTn id="37" dur="500"/>
                                        <p:tgtEl>
                                          <p:spTgt spid="20582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7" grpId="0" build="p" bldLvl="2"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3971" name="Rectangle 1026"/>
          <p:cNvSpPr>
            <a:spLocks noGrp="1" noChangeArrowheads="1"/>
          </p:cNvSpPr>
          <p:nvPr>
            <p:ph type="title"/>
          </p:nvPr>
        </p:nvSpPr>
        <p:spPr/>
        <p:txBody>
          <a:bodyPr/>
          <a:lstStyle/>
          <a:p>
            <a:pPr indent="0" eaLnBrk="1" hangingPunct="1"/>
            <a:r>
              <a:rPr lang="fr-FR" b="1" i="1" dirty="0" smtClean="0">
                <a:solidFill>
                  <a:srgbClr val="FF0000"/>
                </a:solidFill>
                <a:effectLst>
                  <a:glow rad="228600">
                    <a:schemeClr val="accent1">
                      <a:satMod val="175000"/>
                      <a:alpha val="40000"/>
                    </a:schemeClr>
                  </a:glow>
                </a:effectLst>
              </a:rPr>
              <a:t>Alerter ( ou faire alerter) </a:t>
            </a:r>
          </a:p>
        </p:txBody>
      </p:sp>
      <p:sp>
        <p:nvSpPr>
          <p:cNvPr id="207875" name="Rectangle 1027"/>
          <p:cNvSpPr>
            <a:spLocks noGrp="1" noChangeArrowheads="1"/>
          </p:cNvSpPr>
          <p:nvPr>
            <p:ph type="body" idx="1"/>
          </p:nvPr>
        </p:nvSpPr>
        <p:spPr/>
        <p:txBody>
          <a:bodyPr>
            <a:normAutofit lnSpcReduction="10000"/>
          </a:bodyPr>
          <a:lstStyle/>
          <a:p>
            <a:pPr eaLnBrk="1" hangingPunct="1"/>
            <a:r>
              <a:rPr lang="fr-FR" b="1" i="1" dirty="0" smtClean="0">
                <a:solidFill>
                  <a:srgbClr val="2B229E"/>
                </a:solidFill>
              </a:rPr>
              <a:t>Il est impératif de préciser:</a:t>
            </a:r>
          </a:p>
          <a:p>
            <a:pPr lvl="1" eaLnBrk="1" hangingPunct="1"/>
            <a:r>
              <a:rPr lang="fr-FR" dirty="0" smtClean="0"/>
              <a:t>le lieu précis</a:t>
            </a:r>
          </a:p>
          <a:p>
            <a:pPr lvl="1" eaLnBrk="1" hangingPunct="1"/>
            <a:r>
              <a:rPr lang="fr-FR" dirty="0" smtClean="0"/>
              <a:t>la nature de l'accident	</a:t>
            </a:r>
          </a:p>
          <a:p>
            <a:pPr lvl="1" eaLnBrk="1" hangingPunct="1"/>
            <a:r>
              <a:rPr lang="fr-FR" dirty="0" smtClean="0"/>
              <a:t>le nombre de victimes</a:t>
            </a:r>
          </a:p>
          <a:p>
            <a:pPr lvl="1" eaLnBrk="1" hangingPunct="1"/>
            <a:r>
              <a:rPr lang="fr-FR" dirty="0" smtClean="0"/>
              <a:t>l'état apparent des victimes</a:t>
            </a:r>
          </a:p>
          <a:p>
            <a:pPr lvl="1" eaLnBrk="1" hangingPunct="1"/>
            <a:r>
              <a:rPr lang="fr-FR" dirty="0" smtClean="0"/>
              <a:t>les risques particuliers et les moyens à mettre en œuvre</a:t>
            </a:r>
          </a:p>
          <a:p>
            <a:pPr eaLnBrk="1" hangingPunct="1"/>
            <a:r>
              <a:rPr lang="fr-FR" b="1" i="1" dirty="0" smtClean="0">
                <a:solidFill>
                  <a:srgbClr val="FF0000"/>
                </a:solidFill>
              </a:rPr>
              <a:t>Ne jamais couper la communication le premier, attendre l'ordre du correspondant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875">
                                            <p:txEl>
                                              <p:pRg st="0" end="0"/>
                                            </p:txEl>
                                          </p:spTgt>
                                        </p:tgtEl>
                                        <p:attrNameLst>
                                          <p:attrName>style.visibility</p:attrName>
                                        </p:attrNameLst>
                                      </p:cBhvr>
                                      <p:to>
                                        <p:strVal val="visible"/>
                                      </p:to>
                                    </p:set>
                                    <p:animEffect transition="in" filter="dissolve">
                                      <p:cBhvr>
                                        <p:cTn id="7" dur="500"/>
                                        <p:tgtEl>
                                          <p:spTgt spid="2078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7875">
                                            <p:txEl>
                                              <p:pRg st="1" end="1"/>
                                            </p:txEl>
                                          </p:spTgt>
                                        </p:tgtEl>
                                        <p:attrNameLst>
                                          <p:attrName>style.visibility</p:attrName>
                                        </p:attrNameLst>
                                      </p:cBhvr>
                                      <p:to>
                                        <p:strVal val="visible"/>
                                      </p:to>
                                    </p:set>
                                    <p:animEffect transition="in" filter="dissolve">
                                      <p:cBhvr>
                                        <p:cTn id="12" dur="500"/>
                                        <p:tgtEl>
                                          <p:spTgt spid="2078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7875">
                                            <p:txEl>
                                              <p:pRg st="2" end="2"/>
                                            </p:txEl>
                                          </p:spTgt>
                                        </p:tgtEl>
                                        <p:attrNameLst>
                                          <p:attrName>style.visibility</p:attrName>
                                        </p:attrNameLst>
                                      </p:cBhvr>
                                      <p:to>
                                        <p:strVal val="visible"/>
                                      </p:to>
                                    </p:set>
                                    <p:animEffect transition="in" filter="dissolve">
                                      <p:cBhvr>
                                        <p:cTn id="17" dur="500"/>
                                        <p:tgtEl>
                                          <p:spTgt spid="2078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07875">
                                            <p:txEl>
                                              <p:pRg st="3" end="3"/>
                                            </p:txEl>
                                          </p:spTgt>
                                        </p:tgtEl>
                                        <p:attrNameLst>
                                          <p:attrName>style.visibility</p:attrName>
                                        </p:attrNameLst>
                                      </p:cBhvr>
                                      <p:to>
                                        <p:strVal val="visible"/>
                                      </p:to>
                                    </p:set>
                                    <p:animEffect transition="in" filter="dissolve">
                                      <p:cBhvr>
                                        <p:cTn id="22" dur="500"/>
                                        <p:tgtEl>
                                          <p:spTgt spid="20787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07875">
                                            <p:txEl>
                                              <p:pRg st="4" end="4"/>
                                            </p:txEl>
                                          </p:spTgt>
                                        </p:tgtEl>
                                        <p:attrNameLst>
                                          <p:attrName>style.visibility</p:attrName>
                                        </p:attrNameLst>
                                      </p:cBhvr>
                                      <p:to>
                                        <p:strVal val="visible"/>
                                      </p:to>
                                    </p:set>
                                    <p:animEffect transition="in" filter="dissolve">
                                      <p:cBhvr>
                                        <p:cTn id="27" dur="500"/>
                                        <p:tgtEl>
                                          <p:spTgt spid="20787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07875">
                                            <p:txEl>
                                              <p:pRg st="5" end="5"/>
                                            </p:txEl>
                                          </p:spTgt>
                                        </p:tgtEl>
                                        <p:attrNameLst>
                                          <p:attrName>style.visibility</p:attrName>
                                        </p:attrNameLst>
                                      </p:cBhvr>
                                      <p:to>
                                        <p:strVal val="visible"/>
                                      </p:to>
                                    </p:set>
                                    <p:animEffect transition="in" filter="dissolve">
                                      <p:cBhvr>
                                        <p:cTn id="32" dur="500"/>
                                        <p:tgtEl>
                                          <p:spTgt spid="20787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07875">
                                            <p:txEl>
                                              <p:pRg st="6" end="6"/>
                                            </p:txEl>
                                          </p:spTgt>
                                        </p:tgtEl>
                                        <p:attrNameLst>
                                          <p:attrName>style.visibility</p:attrName>
                                        </p:attrNameLst>
                                      </p:cBhvr>
                                      <p:to>
                                        <p:strVal val="visible"/>
                                      </p:to>
                                    </p:set>
                                    <p:animEffect transition="in" filter="dissolve">
                                      <p:cBhvr>
                                        <p:cTn id="37" dur="500"/>
                                        <p:tgtEl>
                                          <p:spTgt spid="20787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5" grpId="0" build="p" bldLvl="2"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0" y="0"/>
            <a:ext cx="9144000" cy="9325630"/>
          </a:xfrm>
          <a:prstGeom prst="rect">
            <a:avLst/>
          </a:prstGeom>
          <a:gradFill>
            <a:gsLst>
              <a:gs pos="0">
                <a:srgbClr val="CC66FF"/>
              </a:gs>
              <a:gs pos="50000">
                <a:schemeClr val="accent1">
                  <a:tint val="44500"/>
                  <a:satMod val="160000"/>
                </a:schemeClr>
              </a:gs>
              <a:gs pos="100000">
                <a:schemeClr val="accent1">
                  <a:tint val="23500"/>
                  <a:satMod val="160000"/>
                </a:schemeClr>
              </a:gs>
            </a:gsLst>
            <a:lin ang="5400000" scaled="0"/>
          </a:gradFill>
        </p:spPr>
        <p:txBody>
          <a:bodyPr wrap="square" rtlCol="0">
            <a:spAutoFit/>
          </a:bodyPr>
          <a:lstStyle/>
          <a:p>
            <a:pPr algn="ctr"/>
            <a:endParaRPr lang="fr-FR" sz="15000" dirty="0" smtClean="0">
              <a:solidFill>
                <a:srgbClr val="9933FF"/>
              </a:solidFill>
              <a:latin typeface="Monotype Corsiva" pitchFamily="66" charset="0"/>
            </a:endParaRPr>
          </a:p>
          <a:p>
            <a:pPr algn="ctr"/>
            <a:r>
              <a:rPr lang="fr-FR" sz="15000" dirty="0" smtClean="0">
                <a:solidFill>
                  <a:srgbClr val="9933FF"/>
                </a:solidFill>
                <a:latin typeface="Monotype Corsiva" pitchFamily="66" charset="0"/>
              </a:rPr>
              <a:t>MERCI</a:t>
            </a:r>
          </a:p>
          <a:p>
            <a:pPr algn="ctr"/>
            <a:endParaRPr lang="fr-FR" sz="15000" dirty="0" smtClean="0">
              <a:solidFill>
                <a:srgbClr val="FF0000"/>
              </a:solidFill>
              <a:latin typeface="Monotype Corsiva" pitchFamily="66" charset="0"/>
            </a:endParaRPr>
          </a:p>
          <a:p>
            <a:pPr algn="ctr"/>
            <a:endParaRPr lang="fr-FR" sz="15000" dirty="0" smtClean="0">
              <a:solidFill>
                <a:srgbClr val="FF0000"/>
              </a:solidFill>
              <a:latin typeface="Monotype Corsiva"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827584" y="188641"/>
            <a:ext cx="7488832" cy="954107"/>
          </a:xfrm>
          <a:prstGeom prst="rect">
            <a:avLst/>
          </a:prstGeom>
          <a:effectLst/>
          <a:scene3d>
            <a:camera prst="orthographicFront"/>
            <a:lightRig rig="threePt" dir="t"/>
          </a:scene3d>
          <a:sp3d>
            <a:bevelT w="165100" prst="coolSlant"/>
          </a:sp3d>
        </p:spPr>
        <p:txBody>
          <a:bodyPr wrap="square">
            <a:spAutoFit/>
          </a:bodyPr>
          <a:lstStyle/>
          <a:p>
            <a:pPr algn="ctr"/>
            <a:r>
              <a:rPr lang="fr-FR" sz="2800" b="1" i="1" dirty="0" smtClean="0">
                <a:solidFill>
                  <a:srgbClr val="FF0000"/>
                </a:solidFill>
                <a:effectLst>
                  <a:glow rad="228600">
                    <a:schemeClr val="accent1">
                      <a:satMod val="175000"/>
                      <a:alpha val="40000"/>
                    </a:schemeClr>
                  </a:glow>
                </a:effectLst>
                <a:latin typeface="Cambria" pitchFamily="18" charset="0"/>
              </a:rPr>
              <a:t>RISQUES DONT LA SOURCE EST D ’ORIGINE ELECTRIQUE </a:t>
            </a:r>
          </a:p>
        </p:txBody>
      </p:sp>
      <p:grpSp>
        <p:nvGrpSpPr>
          <p:cNvPr id="3" name="Group 27"/>
          <p:cNvGrpSpPr>
            <a:grpSpLocks/>
          </p:cNvGrpSpPr>
          <p:nvPr/>
        </p:nvGrpSpPr>
        <p:grpSpPr bwMode="auto">
          <a:xfrm>
            <a:off x="381000" y="3475858"/>
            <a:ext cx="3886200" cy="738188"/>
            <a:chOff x="240" y="1872"/>
            <a:chExt cx="2448" cy="465"/>
          </a:xfrm>
        </p:grpSpPr>
        <p:sp>
          <p:nvSpPr>
            <p:cNvPr id="4" name="AutoShape 5"/>
            <p:cNvSpPr>
              <a:spLocks noChangeArrowheads="1"/>
            </p:cNvSpPr>
            <p:nvPr/>
          </p:nvSpPr>
          <p:spPr bwMode="auto">
            <a:xfrm>
              <a:off x="240" y="1968"/>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5" name="Text Box 8"/>
            <p:cNvSpPr txBox="1">
              <a:spLocks noChangeArrowheads="1"/>
            </p:cNvSpPr>
            <p:nvPr/>
          </p:nvSpPr>
          <p:spPr bwMode="auto">
            <a:xfrm>
              <a:off x="864" y="1872"/>
              <a:ext cx="1824"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dirty="0" smtClean="0">
                  <a:latin typeface="Arial" charset="0"/>
                </a:rPr>
                <a:t>Individu </a:t>
              </a:r>
            </a:p>
            <a:p>
              <a:r>
                <a:rPr lang="fr-FR" sz="1800" dirty="0" smtClean="0">
                  <a:latin typeface="Arial" charset="0"/>
                </a:rPr>
                <a:t>(même les animaux)</a:t>
              </a:r>
              <a:endParaRPr lang="fr-FR" sz="1800" dirty="0">
                <a:latin typeface="Arial" charset="0"/>
              </a:endParaRPr>
            </a:p>
          </p:txBody>
        </p:sp>
      </p:grpSp>
      <p:grpSp>
        <p:nvGrpSpPr>
          <p:cNvPr id="6" name="Group 31"/>
          <p:cNvGrpSpPr>
            <a:grpSpLocks/>
          </p:cNvGrpSpPr>
          <p:nvPr/>
        </p:nvGrpSpPr>
        <p:grpSpPr bwMode="auto">
          <a:xfrm>
            <a:off x="381000" y="5157192"/>
            <a:ext cx="3962400" cy="457200"/>
            <a:chOff x="240" y="3024"/>
            <a:chExt cx="2496" cy="288"/>
          </a:xfrm>
        </p:grpSpPr>
        <p:sp>
          <p:nvSpPr>
            <p:cNvPr id="7" name="AutoShape 6"/>
            <p:cNvSpPr>
              <a:spLocks noChangeArrowheads="1"/>
            </p:cNvSpPr>
            <p:nvPr/>
          </p:nvSpPr>
          <p:spPr bwMode="auto">
            <a:xfrm>
              <a:off x="240" y="3120"/>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8" name="Text Box 9"/>
            <p:cNvSpPr txBox="1">
              <a:spLocks noChangeArrowheads="1"/>
            </p:cNvSpPr>
            <p:nvPr/>
          </p:nvSpPr>
          <p:spPr bwMode="auto">
            <a:xfrm>
              <a:off x="912" y="3024"/>
              <a:ext cx="182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dirty="0">
                  <a:latin typeface="Arial" charset="0"/>
                </a:rPr>
                <a:t>Installation</a:t>
              </a:r>
            </a:p>
          </p:txBody>
        </p:sp>
      </p:grpSp>
      <p:grpSp>
        <p:nvGrpSpPr>
          <p:cNvPr id="9" name="Group 28"/>
          <p:cNvGrpSpPr>
            <a:grpSpLocks/>
          </p:cNvGrpSpPr>
          <p:nvPr/>
        </p:nvGrpSpPr>
        <p:grpSpPr bwMode="auto">
          <a:xfrm>
            <a:off x="2819400" y="1484313"/>
            <a:ext cx="6323646" cy="1944687"/>
            <a:chOff x="1776" y="695"/>
            <a:chExt cx="1877" cy="1321"/>
          </a:xfrm>
        </p:grpSpPr>
        <p:sp>
          <p:nvSpPr>
            <p:cNvPr id="10" name="Line 12"/>
            <p:cNvSpPr>
              <a:spLocks noChangeShapeType="1"/>
            </p:cNvSpPr>
            <p:nvPr/>
          </p:nvSpPr>
          <p:spPr bwMode="auto">
            <a:xfrm flipV="1">
              <a:off x="1776" y="793"/>
              <a:ext cx="221" cy="122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1" name="Text Box 15"/>
            <p:cNvSpPr txBox="1">
              <a:spLocks noChangeArrowheads="1"/>
            </p:cNvSpPr>
            <p:nvPr/>
          </p:nvSpPr>
          <p:spPr bwMode="auto">
            <a:xfrm>
              <a:off x="1997" y="695"/>
              <a:ext cx="1656" cy="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defRPr/>
              </a:pPr>
              <a:r>
                <a:rPr lang="fr-FR" sz="1800" b="1" dirty="0" smtClean="0">
                  <a:latin typeface="Arial" charset="0"/>
                </a:rPr>
                <a:t>Electrisation: </a:t>
              </a:r>
              <a:r>
                <a:rPr lang="fr-FR" sz="1600" dirty="0" smtClean="0">
                  <a:solidFill>
                    <a:srgbClr val="000000"/>
                  </a:solidFill>
                  <a:cs typeface="Arial" pitchFamily="34" charset="0"/>
                </a:rPr>
                <a:t>désigne tout accident électrique, </a:t>
              </a:r>
              <a:r>
                <a:rPr lang="fr-FR" sz="1600" dirty="0" smtClean="0">
                  <a:solidFill>
                    <a:srgbClr val="FF0000"/>
                  </a:solidFill>
                  <a:cs typeface="Arial" pitchFamily="34" charset="0"/>
                </a:rPr>
                <a:t>mortel ou non.  </a:t>
              </a:r>
            </a:p>
            <a:p>
              <a:pPr>
                <a:defRPr/>
              </a:pPr>
              <a:r>
                <a:rPr lang="fr-FR" sz="1600" dirty="0" smtClean="0">
                  <a:solidFill>
                    <a:srgbClr val="000000"/>
                  </a:solidFill>
                  <a:cs typeface="Arial" pitchFamily="34" charset="0"/>
                </a:rPr>
                <a:t>Elle peut se traduire par </a:t>
              </a:r>
              <a:r>
                <a:rPr lang="fr-FR" sz="1600" dirty="0" smtClean="0">
                  <a:solidFill>
                    <a:srgbClr val="00B050"/>
                  </a:solidFill>
                  <a:cs typeface="Arial" pitchFamily="34" charset="0"/>
                </a:rPr>
                <a:t>une simple commotion</a:t>
              </a:r>
              <a:r>
                <a:rPr lang="fr-FR" sz="1600" dirty="0" smtClean="0">
                  <a:solidFill>
                    <a:srgbClr val="000000"/>
                  </a:solidFill>
                  <a:cs typeface="Arial" pitchFamily="34" charset="0"/>
                </a:rPr>
                <a:t>, qui peut ne pas avoir de suite, ou, à l’opposé, par un état de </a:t>
              </a:r>
              <a:r>
                <a:rPr lang="fr-FR" sz="1600" dirty="0" smtClean="0">
                  <a:solidFill>
                    <a:srgbClr val="00B050"/>
                  </a:solidFill>
                  <a:cs typeface="Arial" pitchFamily="34" charset="0"/>
                </a:rPr>
                <a:t>fibrillation ventriculaire</a:t>
              </a:r>
              <a:r>
                <a:rPr lang="fr-FR" sz="1600" dirty="0" smtClean="0">
                  <a:solidFill>
                    <a:srgbClr val="000000"/>
                  </a:solidFill>
                  <a:cs typeface="Arial" pitchFamily="34" charset="0"/>
                </a:rPr>
                <a:t>, entraînant la </a:t>
              </a:r>
              <a:r>
                <a:rPr lang="fr-FR" sz="1600" dirty="0" smtClean="0">
                  <a:solidFill>
                    <a:srgbClr val="FF0000"/>
                  </a:solidFill>
                  <a:cs typeface="Arial" pitchFamily="34" charset="0"/>
                </a:rPr>
                <a:t>mort</a:t>
              </a:r>
              <a:r>
                <a:rPr lang="fr-FR" sz="1600" b="1" dirty="0" smtClean="0">
                  <a:solidFill>
                    <a:srgbClr val="FF0000"/>
                  </a:solidFill>
                  <a:cs typeface="Arial" pitchFamily="34" charset="0"/>
                </a:rPr>
                <a:t>.</a:t>
              </a:r>
            </a:p>
            <a:p>
              <a:pPr>
                <a:defRPr/>
              </a:pPr>
              <a:r>
                <a:rPr lang="fr-FR" sz="1600" b="1" i="1" dirty="0" smtClean="0">
                  <a:solidFill>
                    <a:srgbClr val="FF0000"/>
                  </a:solidFill>
                  <a:sym typeface="Wingdings" pitchFamily="2" charset="2"/>
                </a:rPr>
                <a:t>36 </a:t>
              </a:r>
              <a:r>
                <a:rPr lang="fr-FR" sz="1600" b="1" i="1" dirty="0" smtClean="0">
                  <a:solidFill>
                    <a:srgbClr val="FF0000"/>
                  </a:solidFill>
                </a:rPr>
                <a:t>%</a:t>
              </a:r>
              <a:endParaRPr lang="fr-FR" sz="1600" b="1" i="1" dirty="0">
                <a:solidFill>
                  <a:srgbClr val="FF0000"/>
                </a:solidFill>
                <a:latin typeface="Arial" charset="0"/>
              </a:endParaRPr>
            </a:p>
          </p:txBody>
        </p:sp>
      </p:grpSp>
      <p:grpSp>
        <p:nvGrpSpPr>
          <p:cNvPr id="12" name="Group 29"/>
          <p:cNvGrpSpPr>
            <a:grpSpLocks/>
          </p:cNvGrpSpPr>
          <p:nvPr/>
        </p:nvGrpSpPr>
        <p:grpSpPr bwMode="auto">
          <a:xfrm>
            <a:off x="2895600" y="3506786"/>
            <a:ext cx="6248400" cy="738186"/>
            <a:chOff x="1776" y="1929"/>
            <a:chExt cx="1824" cy="465"/>
          </a:xfrm>
        </p:grpSpPr>
        <p:sp>
          <p:nvSpPr>
            <p:cNvPr id="13" name="Line 13"/>
            <p:cNvSpPr>
              <a:spLocks noChangeShapeType="1"/>
            </p:cNvSpPr>
            <p:nvPr/>
          </p:nvSpPr>
          <p:spPr bwMode="auto">
            <a:xfrm flipV="1">
              <a:off x="1776" y="2061"/>
              <a:ext cx="174" cy="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4" name="Text Box 16"/>
            <p:cNvSpPr txBox="1">
              <a:spLocks noChangeArrowheads="1"/>
            </p:cNvSpPr>
            <p:nvPr/>
          </p:nvSpPr>
          <p:spPr bwMode="auto">
            <a:xfrm>
              <a:off x="2013" y="1929"/>
              <a:ext cx="1587"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smtClean="0">
                  <a:latin typeface="Arial" charset="0"/>
                </a:rPr>
                <a:t>Electrocution: </a:t>
              </a:r>
              <a:r>
                <a:rPr lang="fr-FR" sz="1600" dirty="0" smtClean="0">
                  <a:solidFill>
                    <a:srgbClr val="000000"/>
                  </a:solidFill>
                  <a:cs typeface="Arial" pitchFamily="34" charset="0"/>
                </a:rPr>
                <a:t>est un </a:t>
              </a:r>
              <a:r>
                <a:rPr lang="fr-FR" sz="1600" dirty="0" smtClean="0">
                  <a:solidFill>
                    <a:srgbClr val="FF0000"/>
                  </a:solidFill>
                  <a:cs typeface="Arial" pitchFamily="34" charset="0"/>
                </a:rPr>
                <a:t>accident mortel</a:t>
              </a:r>
              <a:r>
                <a:rPr lang="fr-FR" sz="1600" dirty="0" smtClean="0">
                  <a:solidFill>
                    <a:srgbClr val="000000"/>
                  </a:solidFill>
                  <a:cs typeface="Arial" pitchFamily="34" charset="0"/>
                </a:rPr>
                <a:t>, dû à l’électricité</a:t>
              </a:r>
            </a:p>
            <a:p>
              <a:r>
                <a:rPr lang="fr-FR" b="1" i="1" dirty="0" smtClean="0">
                  <a:solidFill>
                    <a:srgbClr val="FF0000"/>
                  </a:solidFill>
                  <a:sym typeface="Wingdings" pitchFamily="2" charset="2"/>
                </a:rPr>
                <a:t>2</a:t>
              </a:r>
              <a:r>
                <a:rPr lang="fr-FR" b="1" i="1" dirty="0" smtClean="0">
                  <a:solidFill>
                    <a:srgbClr val="FF0000"/>
                  </a:solidFill>
                </a:rPr>
                <a:t>2%</a:t>
              </a:r>
              <a:endParaRPr lang="fr-FR" b="1" i="1" dirty="0">
                <a:solidFill>
                  <a:srgbClr val="FF0000"/>
                </a:solidFill>
                <a:latin typeface="Arial" charset="0"/>
              </a:endParaRPr>
            </a:p>
          </p:txBody>
        </p:sp>
      </p:grpSp>
      <p:grpSp>
        <p:nvGrpSpPr>
          <p:cNvPr id="15" name="Group 30"/>
          <p:cNvGrpSpPr>
            <a:grpSpLocks/>
          </p:cNvGrpSpPr>
          <p:nvPr/>
        </p:nvGrpSpPr>
        <p:grpSpPr bwMode="auto">
          <a:xfrm>
            <a:off x="2843808" y="3861050"/>
            <a:ext cx="5641032" cy="858838"/>
            <a:chOff x="1776" y="2112"/>
            <a:chExt cx="1872" cy="541"/>
          </a:xfrm>
        </p:grpSpPr>
        <p:sp>
          <p:nvSpPr>
            <p:cNvPr id="16" name="Line 14"/>
            <p:cNvSpPr>
              <a:spLocks noChangeShapeType="1"/>
            </p:cNvSpPr>
            <p:nvPr/>
          </p:nvSpPr>
          <p:spPr bwMode="auto">
            <a:xfrm>
              <a:off x="1776" y="2112"/>
              <a:ext cx="263" cy="272"/>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7" name="Text Box 17"/>
            <p:cNvSpPr txBox="1">
              <a:spLocks noChangeArrowheads="1"/>
            </p:cNvSpPr>
            <p:nvPr/>
          </p:nvSpPr>
          <p:spPr bwMode="auto">
            <a:xfrm>
              <a:off x="2063" y="2265"/>
              <a:ext cx="1585"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Brûlure </a:t>
              </a:r>
              <a:r>
                <a:rPr lang="fr-FR" sz="1800" b="1" dirty="0" smtClean="0">
                  <a:latin typeface="Arial" charset="0"/>
                </a:rPr>
                <a:t>externe:  </a:t>
              </a:r>
              <a:r>
                <a:rPr lang="fr-FR" sz="1600" dirty="0" smtClean="0">
                  <a:cs typeface="Times New Roman" pitchFamily="18" charset="0"/>
                </a:rPr>
                <a:t>parfois graves</a:t>
              </a:r>
            </a:p>
            <a:p>
              <a:r>
                <a:rPr lang="fr-FR" sz="1600" b="1" i="1" dirty="0" smtClean="0">
                  <a:solidFill>
                    <a:srgbClr val="FF0000"/>
                  </a:solidFill>
                  <a:sym typeface="Wingdings" pitchFamily="2" charset="2"/>
                </a:rPr>
                <a:t>4</a:t>
              </a:r>
              <a:r>
                <a:rPr lang="fr-FR" sz="1600" b="1" i="1" dirty="0" smtClean="0">
                  <a:solidFill>
                    <a:srgbClr val="FF0000"/>
                  </a:solidFill>
                </a:rPr>
                <a:t>2%</a:t>
              </a:r>
              <a:endParaRPr lang="fr-FR" sz="1600" b="1" i="1" dirty="0">
                <a:solidFill>
                  <a:srgbClr val="FF0000"/>
                </a:solidFill>
                <a:cs typeface="Times New Roman" pitchFamily="18" charset="0"/>
              </a:endParaRPr>
            </a:p>
          </p:txBody>
        </p:sp>
      </p:grpSp>
      <p:grpSp>
        <p:nvGrpSpPr>
          <p:cNvPr id="18" name="Group 32"/>
          <p:cNvGrpSpPr>
            <a:grpSpLocks/>
          </p:cNvGrpSpPr>
          <p:nvPr/>
        </p:nvGrpSpPr>
        <p:grpSpPr bwMode="auto">
          <a:xfrm>
            <a:off x="3276600" y="4754563"/>
            <a:ext cx="2895600" cy="533400"/>
            <a:chOff x="2064" y="2823"/>
            <a:chExt cx="1824" cy="336"/>
          </a:xfrm>
        </p:grpSpPr>
        <p:sp>
          <p:nvSpPr>
            <p:cNvPr id="19" name="Line 18"/>
            <p:cNvSpPr>
              <a:spLocks noChangeShapeType="1"/>
            </p:cNvSpPr>
            <p:nvPr/>
          </p:nvSpPr>
          <p:spPr bwMode="auto">
            <a:xfrm flipV="1">
              <a:off x="2064" y="2956"/>
              <a:ext cx="576" cy="20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0" name="Text Box 21"/>
            <p:cNvSpPr txBox="1">
              <a:spLocks noChangeArrowheads="1"/>
            </p:cNvSpPr>
            <p:nvPr/>
          </p:nvSpPr>
          <p:spPr bwMode="auto">
            <a:xfrm>
              <a:off x="2736" y="2823"/>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Incendies</a:t>
              </a:r>
              <a:endParaRPr lang="fr-FR" b="1" dirty="0">
                <a:latin typeface="Arial" charset="0"/>
              </a:endParaRPr>
            </a:p>
          </p:txBody>
        </p:sp>
      </p:grpSp>
      <p:grpSp>
        <p:nvGrpSpPr>
          <p:cNvPr id="21" name="Group 33"/>
          <p:cNvGrpSpPr>
            <a:grpSpLocks/>
          </p:cNvGrpSpPr>
          <p:nvPr/>
        </p:nvGrpSpPr>
        <p:grpSpPr bwMode="auto">
          <a:xfrm>
            <a:off x="3276600" y="5195888"/>
            <a:ext cx="2895600" cy="366712"/>
            <a:chOff x="2064" y="3072"/>
            <a:chExt cx="1824" cy="231"/>
          </a:xfrm>
        </p:grpSpPr>
        <p:sp>
          <p:nvSpPr>
            <p:cNvPr id="22" name="Line 19"/>
            <p:cNvSpPr>
              <a:spLocks noChangeShapeType="1"/>
            </p:cNvSpPr>
            <p:nvPr/>
          </p:nvSpPr>
          <p:spPr bwMode="auto">
            <a:xfrm>
              <a:off x="2064" y="3207"/>
              <a:ext cx="528" cy="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3" name="Text Box 22"/>
            <p:cNvSpPr txBox="1">
              <a:spLocks noChangeArrowheads="1"/>
            </p:cNvSpPr>
            <p:nvPr/>
          </p:nvSpPr>
          <p:spPr bwMode="auto">
            <a:xfrm>
              <a:off x="2736" y="3072"/>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Explosions</a:t>
              </a:r>
              <a:endParaRPr lang="fr-FR" b="1" dirty="0">
                <a:latin typeface="Arial" charset="0"/>
              </a:endParaRPr>
            </a:p>
          </p:txBody>
        </p:sp>
      </p:grpSp>
      <p:grpSp>
        <p:nvGrpSpPr>
          <p:cNvPr id="24" name="Group 34"/>
          <p:cNvGrpSpPr>
            <a:grpSpLocks/>
          </p:cNvGrpSpPr>
          <p:nvPr/>
        </p:nvGrpSpPr>
        <p:grpSpPr bwMode="auto">
          <a:xfrm>
            <a:off x="3276600" y="5516563"/>
            <a:ext cx="4267200" cy="884237"/>
            <a:chOff x="2064" y="3255"/>
            <a:chExt cx="2688" cy="557"/>
          </a:xfrm>
        </p:grpSpPr>
        <p:sp>
          <p:nvSpPr>
            <p:cNvPr id="25" name="Line 20"/>
            <p:cNvSpPr>
              <a:spLocks noChangeShapeType="1"/>
            </p:cNvSpPr>
            <p:nvPr/>
          </p:nvSpPr>
          <p:spPr bwMode="auto">
            <a:xfrm>
              <a:off x="2064" y="3255"/>
              <a:ext cx="480" cy="288"/>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6" name="Text Box 23"/>
            <p:cNvSpPr txBox="1">
              <a:spLocks noChangeArrowheads="1"/>
            </p:cNvSpPr>
            <p:nvPr/>
          </p:nvSpPr>
          <p:spPr bwMode="auto">
            <a:xfrm>
              <a:off x="2736" y="3408"/>
              <a:ext cx="201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Détérioration de l'outil de production</a:t>
              </a:r>
              <a:endParaRPr lang="fr-FR" b="1" dirty="0">
                <a:latin typeface="Arial" charset="0"/>
              </a:endParaRPr>
            </a:p>
          </p:txBody>
        </p:sp>
      </p:grpSp>
      <p:pic>
        <p:nvPicPr>
          <p:cNvPr id="29" name="Picture 36" descr="motor_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56176" y="4941168"/>
            <a:ext cx="2987824" cy="151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37" descr="flame2"/>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48510" y="4248150"/>
            <a:ext cx="565189" cy="104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Espace réservé pour une image  9" descr="0b226db0.jpg"/>
          <p:cNvPicPr>
            <a:picLocks noChangeAspect="1"/>
          </p:cNvPicPr>
          <p:nvPr/>
        </p:nvPicPr>
        <p:blipFill>
          <a:blip r:embed="rId4" cstate="print"/>
          <a:srcRect l="6242" r="6679" b="17331"/>
          <a:stretch>
            <a:fillRect/>
          </a:stretch>
        </p:blipFill>
        <p:spPr>
          <a:xfrm rot="16200000">
            <a:off x="6695715" y="2601430"/>
            <a:ext cx="2423059" cy="1917957"/>
          </a:xfrm>
          <a:prstGeom prst="rect">
            <a:avLst/>
          </a:prstGeom>
        </p:spPr>
      </p:pic>
      <p:sp>
        <p:nvSpPr>
          <p:cNvPr id="32" name="Organigramme : Jonction de sommaire 31"/>
          <p:cNvSpPr/>
          <p:nvPr/>
        </p:nvSpPr>
        <p:spPr>
          <a:xfrm>
            <a:off x="7596336" y="3717032"/>
            <a:ext cx="1106045" cy="932136"/>
          </a:xfrm>
          <a:prstGeom prst="flowChartSummingJuncti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33" name="Image 32"/>
          <p:cNvPicPr/>
          <p:nvPr/>
        </p:nvPicPr>
        <p:blipFill>
          <a:blip r:embed="rId5" cstate="print"/>
          <a:srcRect/>
          <a:stretch>
            <a:fillRect/>
          </a:stretch>
        </p:blipFill>
        <p:spPr bwMode="auto">
          <a:xfrm>
            <a:off x="1835696" y="1484784"/>
            <a:ext cx="1728192" cy="1874111"/>
          </a:xfrm>
          <a:prstGeom prst="rect">
            <a:avLst/>
          </a:prstGeom>
          <a:noFill/>
          <a:ln w="9525">
            <a:noFill/>
            <a:miter lim="800000"/>
            <a:headEnd/>
            <a:tailEnd/>
          </a:ln>
        </p:spPr>
      </p:pic>
      <p:pic>
        <p:nvPicPr>
          <p:cNvPr id="34" name="Image 33"/>
          <p:cNvPicPr/>
          <p:nvPr/>
        </p:nvPicPr>
        <p:blipFill>
          <a:blip r:embed="rId6" cstate="print"/>
          <a:srcRect/>
          <a:stretch>
            <a:fillRect/>
          </a:stretch>
        </p:blipFill>
        <p:spPr bwMode="auto">
          <a:xfrm>
            <a:off x="0" y="836712"/>
            <a:ext cx="1763688" cy="2016224"/>
          </a:xfrm>
          <a:prstGeom prst="rect">
            <a:avLst/>
          </a:prstGeom>
          <a:noFill/>
          <a:ln w="9525">
            <a:noFill/>
            <a:miter lim="800000"/>
            <a:headEnd/>
            <a:tailEnd/>
          </a:ln>
        </p:spPr>
      </p:pic>
    </p:spTree>
    <p:extLst>
      <p:ext uri="{BB962C8B-B14F-4D97-AF65-F5344CB8AC3E}">
        <p14:creationId xmlns:p14="http://schemas.microsoft.com/office/powerpoint/2010/main" val="38705160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circle(in)">
                                      <p:cBhvr>
                                        <p:cTn id="15" dur="20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checkerboard(across)">
                                      <p:cBhvr>
                                        <p:cTn id="25" dur="500"/>
                                        <p:tgtEl>
                                          <p:spTgt spid="34"/>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barn(inVertical)">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 presetClass="entr" presetSubtype="10" fill="hold" nodeType="click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checkerboard(across)">
                                      <p:cBhvr>
                                        <p:cTn id="35" dur="500"/>
                                        <p:tgtEl>
                                          <p:spTgt spid="33"/>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inVertical)">
                                      <p:cBhvr>
                                        <p:cTn id="40" dur="500"/>
                                        <p:tgtEl>
                                          <p:spTgt spid="15"/>
                                        </p:tgtEl>
                                      </p:cBhvr>
                                    </p:animEffect>
                                  </p:childTnLst>
                                </p:cTn>
                              </p:par>
                            </p:childTnLst>
                          </p:cTn>
                        </p:par>
                      </p:childTnLst>
                    </p:cTn>
                  </p:par>
                  <p:par>
                    <p:cTn id="41" fill="hold">
                      <p:stCondLst>
                        <p:cond delay="indefinite"/>
                      </p:stCondLst>
                      <p:childTnLst>
                        <p:par>
                          <p:cTn id="42" fill="hold">
                            <p:stCondLst>
                              <p:cond delay="0"/>
                            </p:stCondLst>
                            <p:childTnLst>
                              <p:par>
                                <p:cTn id="43" presetID="5" presetClass="entr" presetSubtype="10" fill="hold" nodeType="click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checkerboard(across)">
                                      <p:cBhvr>
                                        <p:cTn id="45" dur="500"/>
                                        <p:tgtEl>
                                          <p:spTgt spid="31"/>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checkerboard(across)">
                                      <p:cBhvr>
                                        <p:cTn id="48" dur="500"/>
                                        <p:tgtEl>
                                          <p:spTgt spid="32"/>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barn(inVertical)">
                                      <p:cBhvr>
                                        <p:cTn id="53" dur="500"/>
                                        <p:tgtEl>
                                          <p:spTgt spid="6"/>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nodeType="click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barn(inVertical)">
                                      <p:cBhvr>
                                        <p:cTn id="58" dur="500"/>
                                        <p:tgtEl>
                                          <p:spTgt spid="18"/>
                                        </p:tgtEl>
                                      </p:cBhvr>
                                    </p:animEffect>
                                  </p:childTnLst>
                                </p:cTn>
                              </p:par>
                              <p:par>
                                <p:cTn id="59" presetID="16" presetClass="entr" presetSubtype="21" fill="hold" nodeType="with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barn(inVertical)">
                                      <p:cBhvr>
                                        <p:cTn id="61" dur="500"/>
                                        <p:tgtEl>
                                          <p:spTgt spid="21"/>
                                        </p:tgtEl>
                                      </p:cBhvr>
                                    </p:animEffect>
                                  </p:childTnLst>
                                </p:cTn>
                              </p:par>
                              <p:par>
                                <p:cTn id="62" presetID="16" presetClass="entr" presetSubtype="21"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barn(inVertical)">
                                      <p:cBhvr>
                                        <p:cTn id="64" dur="500"/>
                                        <p:tgtEl>
                                          <p:spTgt spid="24"/>
                                        </p:tgtEl>
                                      </p:cBhvr>
                                    </p:animEffect>
                                  </p:childTnLst>
                                </p:cTn>
                              </p:par>
                            </p:childTnLst>
                          </p:cTn>
                        </p:par>
                      </p:childTnLst>
                    </p:cTn>
                  </p:par>
                  <p:par>
                    <p:cTn id="65" fill="hold">
                      <p:stCondLst>
                        <p:cond delay="indefinite"/>
                      </p:stCondLst>
                      <p:childTnLst>
                        <p:par>
                          <p:cTn id="66" fill="hold">
                            <p:stCondLst>
                              <p:cond delay="0"/>
                            </p:stCondLst>
                            <p:childTnLst>
                              <p:par>
                                <p:cTn id="67" presetID="5" presetClass="entr" presetSubtype="10" fill="hold" nodeType="click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checkerboard(across)">
                                      <p:cBhvr>
                                        <p:cTn id="69" dur="500"/>
                                        <p:tgtEl>
                                          <p:spTgt spid="30"/>
                                        </p:tgtEl>
                                      </p:cBhvr>
                                    </p:animEffect>
                                  </p:childTnLst>
                                </p:cTn>
                              </p:par>
                              <p:par>
                                <p:cTn id="70" presetID="5" presetClass="entr" presetSubtype="10" fill="hold" nodeType="with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checkerboard(across)">
                                      <p:cBhvr>
                                        <p:cTn id="7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29"/>
          <p:cNvGrpSpPr>
            <a:grpSpLocks/>
          </p:cNvGrpSpPr>
          <p:nvPr/>
        </p:nvGrpSpPr>
        <p:grpSpPr bwMode="auto">
          <a:xfrm>
            <a:off x="2895600" y="3479799"/>
            <a:ext cx="6214143" cy="738186"/>
            <a:chOff x="1776" y="1912"/>
            <a:chExt cx="1814" cy="465"/>
          </a:xfrm>
        </p:grpSpPr>
        <p:sp>
          <p:nvSpPr>
            <p:cNvPr id="14" name="Text Box 16"/>
            <p:cNvSpPr txBox="1">
              <a:spLocks noChangeArrowheads="1"/>
            </p:cNvSpPr>
            <p:nvPr/>
          </p:nvSpPr>
          <p:spPr bwMode="auto">
            <a:xfrm>
              <a:off x="2003" y="1912"/>
              <a:ext cx="1587"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800" b="1" dirty="0">
                  <a:latin typeface="Arial" charset="0"/>
                </a:rPr>
                <a:t>Electrocution: </a:t>
              </a:r>
              <a:r>
                <a:rPr lang="en-US" sz="1600" dirty="0">
                  <a:solidFill>
                    <a:srgbClr val="000000"/>
                  </a:solidFill>
                  <a:cs typeface="Arial" pitchFamily="34" charset="0"/>
                </a:rPr>
                <a:t>is a fatal accident due to electricity </a:t>
              </a:r>
            </a:p>
            <a:p>
              <a:r>
                <a:rPr lang="fr-FR" b="1" i="1" dirty="0" smtClean="0">
                  <a:solidFill>
                    <a:srgbClr val="FF0000"/>
                  </a:solidFill>
                  <a:sym typeface="Wingdings" pitchFamily="2" charset="2"/>
                </a:rPr>
                <a:t>2</a:t>
              </a:r>
              <a:r>
                <a:rPr lang="fr-FR" b="1" i="1" dirty="0" smtClean="0">
                  <a:solidFill>
                    <a:srgbClr val="FF0000"/>
                  </a:solidFill>
                </a:rPr>
                <a:t>2%</a:t>
              </a:r>
              <a:endParaRPr lang="fr-FR" b="1" i="1" dirty="0">
                <a:solidFill>
                  <a:srgbClr val="FF0000"/>
                </a:solidFill>
                <a:latin typeface="Arial" charset="0"/>
              </a:endParaRPr>
            </a:p>
          </p:txBody>
        </p:sp>
        <p:sp>
          <p:nvSpPr>
            <p:cNvPr id="13" name="Line 13"/>
            <p:cNvSpPr>
              <a:spLocks noChangeShapeType="1"/>
            </p:cNvSpPr>
            <p:nvPr/>
          </p:nvSpPr>
          <p:spPr bwMode="auto">
            <a:xfrm flipV="1">
              <a:off x="1776" y="2061"/>
              <a:ext cx="174" cy="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grpSp>
      <p:pic>
        <p:nvPicPr>
          <p:cNvPr id="31" name="Espace réservé pour une image  9" descr="0b226db0.jpg"/>
          <p:cNvPicPr>
            <a:picLocks noChangeAspect="1"/>
          </p:cNvPicPr>
          <p:nvPr/>
        </p:nvPicPr>
        <p:blipFill>
          <a:blip r:embed="rId2" cstate="print"/>
          <a:srcRect l="6242" r="6679" b="17331"/>
          <a:stretch>
            <a:fillRect/>
          </a:stretch>
        </p:blipFill>
        <p:spPr>
          <a:xfrm rot="16200000">
            <a:off x="6695715" y="2601430"/>
            <a:ext cx="2423059" cy="1917957"/>
          </a:xfrm>
          <a:prstGeom prst="rect">
            <a:avLst/>
          </a:prstGeom>
        </p:spPr>
      </p:pic>
      <p:pic>
        <p:nvPicPr>
          <p:cNvPr id="33" name="Image 32"/>
          <p:cNvPicPr/>
          <p:nvPr/>
        </p:nvPicPr>
        <p:blipFill>
          <a:blip r:embed="rId3" cstate="print"/>
          <a:srcRect/>
          <a:stretch>
            <a:fillRect/>
          </a:stretch>
        </p:blipFill>
        <p:spPr bwMode="auto">
          <a:xfrm>
            <a:off x="1835696" y="1484784"/>
            <a:ext cx="1728192" cy="1874111"/>
          </a:xfrm>
          <a:prstGeom prst="rect">
            <a:avLst/>
          </a:prstGeom>
          <a:noFill/>
          <a:ln w="9525">
            <a:noFill/>
            <a:miter lim="800000"/>
            <a:headEnd/>
            <a:tailEnd/>
          </a:ln>
        </p:spPr>
      </p:pic>
      <p:sp>
        <p:nvSpPr>
          <p:cNvPr id="2" name="Rectangle 1"/>
          <p:cNvSpPr/>
          <p:nvPr/>
        </p:nvSpPr>
        <p:spPr>
          <a:xfrm>
            <a:off x="827584" y="188641"/>
            <a:ext cx="7488832" cy="523220"/>
          </a:xfrm>
          <a:prstGeom prst="rect">
            <a:avLst/>
          </a:prstGeom>
          <a:effectLst/>
          <a:scene3d>
            <a:camera prst="orthographicFront"/>
            <a:lightRig rig="threePt" dir="t"/>
          </a:scene3d>
          <a:sp3d>
            <a:bevelT w="165100" prst="coolSlant"/>
          </a:sp3d>
        </p:spPr>
        <p:txBody>
          <a:bodyPr wrap="square">
            <a:spAutoFit/>
          </a:bodyPr>
          <a:lstStyle/>
          <a:p>
            <a:pPr algn="ctr"/>
            <a:r>
              <a:rPr lang="fr-FR" sz="2800" b="1" i="1" dirty="0" err="1" smtClean="0">
                <a:solidFill>
                  <a:srgbClr val="FF0000"/>
                </a:solidFill>
                <a:effectLst>
                  <a:glow rad="228600">
                    <a:schemeClr val="accent1">
                      <a:satMod val="175000"/>
                      <a:alpha val="40000"/>
                    </a:schemeClr>
                  </a:glow>
                </a:effectLst>
                <a:latin typeface="Cambria" pitchFamily="18" charset="0"/>
              </a:rPr>
              <a:t>Risks</a:t>
            </a:r>
            <a:r>
              <a:rPr lang="fr-FR" sz="2800" b="1" i="1" dirty="0" smtClean="0">
                <a:solidFill>
                  <a:srgbClr val="FF0000"/>
                </a:solidFill>
                <a:effectLst>
                  <a:glow rad="228600">
                    <a:schemeClr val="accent1">
                      <a:satMod val="175000"/>
                      <a:alpha val="40000"/>
                    </a:schemeClr>
                  </a:glow>
                </a:effectLst>
                <a:latin typeface="Cambria" pitchFamily="18" charset="0"/>
              </a:rPr>
              <a:t> </a:t>
            </a:r>
            <a:r>
              <a:rPr lang="fr-FR" sz="2800" b="1" i="1" dirty="0" err="1">
                <a:solidFill>
                  <a:srgbClr val="FF0000"/>
                </a:solidFill>
                <a:effectLst>
                  <a:glow rad="228600">
                    <a:schemeClr val="accent1">
                      <a:satMod val="175000"/>
                      <a:alpha val="40000"/>
                    </a:schemeClr>
                  </a:glow>
                </a:effectLst>
                <a:latin typeface="Cambria" pitchFamily="18" charset="0"/>
              </a:rPr>
              <a:t>whose</a:t>
            </a:r>
            <a:r>
              <a:rPr lang="fr-FR" sz="2800" b="1" i="1" dirty="0">
                <a:solidFill>
                  <a:srgbClr val="FF0000"/>
                </a:solidFill>
                <a:effectLst>
                  <a:glow rad="228600">
                    <a:schemeClr val="accent1">
                      <a:satMod val="175000"/>
                      <a:alpha val="40000"/>
                    </a:schemeClr>
                  </a:glow>
                </a:effectLst>
                <a:latin typeface="Cambria" pitchFamily="18" charset="0"/>
              </a:rPr>
              <a:t> source </a:t>
            </a:r>
            <a:r>
              <a:rPr lang="fr-FR" sz="2800" b="1" i="1" dirty="0" err="1">
                <a:solidFill>
                  <a:srgbClr val="FF0000"/>
                </a:solidFill>
                <a:effectLst>
                  <a:glow rad="228600">
                    <a:schemeClr val="accent1">
                      <a:satMod val="175000"/>
                      <a:alpha val="40000"/>
                    </a:schemeClr>
                  </a:glow>
                </a:effectLst>
                <a:latin typeface="Cambria" pitchFamily="18" charset="0"/>
              </a:rPr>
              <a:t>is</a:t>
            </a:r>
            <a:r>
              <a:rPr lang="fr-FR" sz="2800" b="1" i="1" dirty="0">
                <a:solidFill>
                  <a:srgbClr val="FF0000"/>
                </a:solidFill>
                <a:effectLst>
                  <a:glow rad="228600">
                    <a:schemeClr val="accent1">
                      <a:satMod val="175000"/>
                      <a:alpha val="40000"/>
                    </a:schemeClr>
                  </a:glow>
                </a:effectLst>
                <a:latin typeface="Cambria" pitchFamily="18" charset="0"/>
              </a:rPr>
              <a:t> of </a:t>
            </a:r>
            <a:r>
              <a:rPr lang="fr-FR" sz="2800" b="1" i="1" dirty="0" err="1">
                <a:solidFill>
                  <a:srgbClr val="FF0000"/>
                </a:solidFill>
                <a:effectLst>
                  <a:glow rad="228600">
                    <a:schemeClr val="accent1">
                      <a:satMod val="175000"/>
                      <a:alpha val="40000"/>
                    </a:schemeClr>
                  </a:glow>
                </a:effectLst>
                <a:latin typeface="Cambria" pitchFamily="18" charset="0"/>
              </a:rPr>
              <a:t>electrical</a:t>
            </a:r>
            <a:r>
              <a:rPr lang="fr-FR" sz="2800" b="1" i="1" dirty="0">
                <a:solidFill>
                  <a:srgbClr val="FF0000"/>
                </a:solidFill>
                <a:effectLst>
                  <a:glow rad="228600">
                    <a:schemeClr val="accent1">
                      <a:satMod val="175000"/>
                      <a:alpha val="40000"/>
                    </a:schemeClr>
                  </a:glow>
                </a:effectLst>
                <a:latin typeface="Cambria" pitchFamily="18" charset="0"/>
              </a:rPr>
              <a:t> </a:t>
            </a:r>
            <a:r>
              <a:rPr lang="fr-FR" sz="2800" b="1" i="1" dirty="0" err="1" smtClean="0">
                <a:solidFill>
                  <a:srgbClr val="FF0000"/>
                </a:solidFill>
                <a:effectLst>
                  <a:glow rad="228600">
                    <a:schemeClr val="accent1">
                      <a:satMod val="175000"/>
                      <a:alpha val="40000"/>
                    </a:schemeClr>
                  </a:glow>
                </a:effectLst>
                <a:latin typeface="Cambria" pitchFamily="18" charset="0"/>
              </a:rPr>
              <a:t>origin</a:t>
            </a:r>
            <a:r>
              <a:rPr lang="fr-FR" sz="2800" b="1" i="1" dirty="0" smtClean="0">
                <a:solidFill>
                  <a:srgbClr val="FF0000"/>
                </a:solidFill>
                <a:effectLst>
                  <a:glow rad="228600">
                    <a:schemeClr val="accent1">
                      <a:satMod val="175000"/>
                      <a:alpha val="40000"/>
                    </a:schemeClr>
                  </a:glow>
                </a:effectLst>
                <a:latin typeface="Cambria" pitchFamily="18" charset="0"/>
              </a:rPr>
              <a:t> </a:t>
            </a:r>
          </a:p>
        </p:txBody>
      </p:sp>
      <p:grpSp>
        <p:nvGrpSpPr>
          <p:cNvPr id="3" name="Group 27"/>
          <p:cNvGrpSpPr>
            <a:grpSpLocks/>
          </p:cNvGrpSpPr>
          <p:nvPr/>
        </p:nvGrpSpPr>
        <p:grpSpPr bwMode="auto">
          <a:xfrm>
            <a:off x="381000" y="3475858"/>
            <a:ext cx="3886200" cy="738188"/>
            <a:chOff x="240" y="1872"/>
            <a:chExt cx="2448" cy="465"/>
          </a:xfrm>
        </p:grpSpPr>
        <p:sp>
          <p:nvSpPr>
            <p:cNvPr id="4" name="AutoShape 5"/>
            <p:cNvSpPr>
              <a:spLocks noChangeArrowheads="1"/>
            </p:cNvSpPr>
            <p:nvPr/>
          </p:nvSpPr>
          <p:spPr bwMode="auto">
            <a:xfrm>
              <a:off x="240" y="1968"/>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5" name="Text Box 8"/>
            <p:cNvSpPr txBox="1">
              <a:spLocks noChangeArrowheads="1"/>
            </p:cNvSpPr>
            <p:nvPr/>
          </p:nvSpPr>
          <p:spPr bwMode="auto">
            <a:xfrm>
              <a:off x="864" y="1872"/>
              <a:ext cx="1824"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dirty="0" smtClean="0">
                  <a:latin typeface="Arial" charset="0"/>
                </a:rPr>
                <a:t>Person </a:t>
              </a:r>
            </a:p>
            <a:p>
              <a:r>
                <a:rPr lang="fr-FR" sz="1800" dirty="0">
                  <a:latin typeface="Arial" charset="0"/>
                </a:rPr>
                <a:t>(</a:t>
              </a:r>
              <a:r>
                <a:rPr lang="fr-FR" sz="1800" dirty="0" err="1">
                  <a:latin typeface="Arial" charset="0"/>
                </a:rPr>
                <a:t>even</a:t>
              </a:r>
              <a:r>
                <a:rPr lang="fr-FR" sz="1800" dirty="0">
                  <a:latin typeface="Arial" charset="0"/>
                </a:rPr>
                <a:t> </a:t>
              </a:r>
              <a:r>
                <a:rPr lang="fr-FR" sz="1800" dirty="0" err="1" smtClean="0">
                  <a:latin typeface="Arial" charset="0"/>
                </a:rPr>
                <a:t>animals</a:t>
              </a:r>
              <a:r>
                <a:rPr lang="fr-FR" sz="1800" dirty="0" smtClean="0">
                  <a:latin typeface="Arial" charset="0"/>
                </a:rPr>
                <a:t>)</a:t>
              </a:r>
              <a:endParaRPr lang="fr-FR" sz="1800" dirty="0">
                <a:latin typeface="Arial" charset="0"/>
              </a:endParaRPr>
            </a:p>
          </p:txBody>
        </p:sp>
      </p:grpSp>
      <p:grpSp>
        <p:nvGrpSpPr>
          <p:cNvPr id="6" name="Group 31"/>
          <p:cNvGrpSpPr>
            <a:grpSpLocks/>
          </p:cNvGrpSpPr>
          <p:nvPr/>
        </p:nvGrpSpPr>
        <p:grpSpPr bwMode="auto">
          <a:xfrm>
            <a:off x="381000" y="5157192"/>
            <a:ext cx="3962400" cy="457200"/>
            <a:chOff x="240" y="3024"/>
            <a:chExt cx="2496" cy="288"/>
          </a:xfrm>
        </p:grpSpPr>
        <p:sp>
          <p:nvSpPr>
            <p:cNvPr id="7" name="AutoShape 6"/>
            <p:cNvSpPr>
              <a:spLocks noChangeArrowheads="1"/>
            </p:cNvSpPr>
            <p:nvPr/>
          </p:nvSpPr>
          <p:spPr bwMode="auto">
            <a:xfrm>
              <a:off x="240" y="3120"/>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8" name="Text Box 9"/>
            <p:cNvSpPr txBox="1">
              <a:spLocks noChangeArrowheads="1"/>
            </p:cNvSpPr>
            <p:nvPr/>
          </p:nvSpPr>
          <p:spPr bwMode="auto">
            <a:xfrm>
              <a:off x="912" y="3024"/>
              <a:ext cx="182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dirty="0">
                  <a:latin typeface="Arial" charset="0"/>
                </a:rPr>
                <a:t>Installation</a:t>
              </a:r>
            </a:p>
          </p:txBody>
        </p:sp>
      </p:grpSp>
      <p:grpSp>
        <p:nvGrpSpPr>
          <p:cNvPr id="9" name="Group 28"/>
          <p:cNvGrpSpPr>
            <a:grpSpLocks/>
          </p:cNvGrpSpPr>
          <p:nvPr/>
        </p:nvGrpSpPr>
        <p:grpSpPr bwMode="auto">
          <a:xfrm>
            <a:off x="2819400" y="1472536"/>
            <a:ext cx="6316908" cy="1956464"/>
            <a:chOff x="1776" y="687"/>
            <a:chExt cx="1875" cy="1329"/>
          </a:xfrm>
        </p:grpSpPr>
        <p:sp>
          <p:nvSpPr>
            <p:cNvPr id="10" name="Line 12"/>
            <p:cNvSpPr>
              <a:spLocks noChangeShapeType="1"/>
            </p:cNvSpPr>
            <p:nvPr/>
          </p:nvSpPr>
          <p:spPr bwMode="auto">
            <a:xfrm flipV="1">
              <a:off x="1776" y="793"/>
              <a:ext cx="221" cy="122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1" name="Text Box 15"/>
            <p:cNvSpPr txBox="1">
              <a:spLocks noChangeArrowheads="1"/>
            </p:cNvSpPr>
            <p:nvPr/>
          </p:nvSpPr>
          <p:spPr bwMode="auto">
            <a:xfrm>
              <a:off x="1995" y="687"/>
              <a:ext cx="1656" cy="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defRPr/>
              </a:pPr>
              <a:r>
                <a:rPr lang="en-US" sz="1800" b="1" dirty="0" smtClean="0">
                  <a:latin typeface="Arial" charset="0"/>
                </a:rPr>
                <a:t>Electrification: </a:t>
              </a:r>
              <a:r>
                <a:rPr lang="en-US" sz="1600" dirty="0" smtClean="0">
                  <a:solidFill>
                    <a:srgbClr val="000000"/>
                  </a:solidFill>
                  <a:cs typeface="Arial" pitchFamily="34" charset="0"/>
                </a:rPr>
                <a:t>refers to any electrical accident, </a:t>
              </a:r>
              <a:r>
                <a:rPr lang="en-US" sz="1600" dirty="0" smtClean="0">
                  <a:solidFill>
                    <a:srgbClr val="FF0000"/>
                  </a:solidFill>
                  <a:cs typeface="Arial" pitchFamily="34" charset="0"/>
                </a:rPr>
                <a:t>fatal or not. </a:t>
              </a:r>
              <a:r>
                <a:rPr lang="en-US" sz="1600" dirty="0" smtClean="0">
                  <a:solidFill>
                    <a:srgbClr val="000000"/>
                  </a:solidFill>
                  <a:cs typeface="Arial" pitchFamily="34" charset="0"/>
                </a:rPr>
                <a:t>It can result in </a:t>
              </a:r>
              <a:r>
                <a:rPr lang="en-US" sz="1600" dirty="0" smtClean="0">
                  <a:solidFill>
                    <a:srgbClr val="00B050"/>
                  </a:solidFill>
                  <a:cs typeface="Arial" pitchFamily="34" charset="0"/>
                </a:rPr>
                <a:t>a simple concussion</a:t>
              </a:r>
              <a:r>
                <a:rPr lang="en-US" sz="1600" dirty="0" smtClean="0">
                  <a:solidFill>
                    <a:srgbClr val="000000"/>
                  </a:solidFill>
                  <a:cs typeface="Arial" pitchFamily="34" charset="0"/>
                </a:rPr>
                <a:t>, which may not have any consequences, or, on the contrary, in a state of </a:t>
              </a:r>
              <a:r>
                <a:rPr lang="en-US" sz="1600" dirty="0" smtClean="0">
                  <a:solidFill>
                    <a:srgbClr val="00B050"/>
                  </a:solidFill>
                  <a:cs typeface="Arial" pitchFamily="34" charset="0"/>
                </a:rPr>
                <a:t>ventricular fibrillation,</a:t>
              </a:r>
              <a:r>
                <a:rPr lang="en-US" sz="1600" dirty="0" smtClean="0">
                  <a:solidFill>
                    <a:srgbClr val="000000"/>
                  </a:solidFill>
                  <a:cs typeface="Arial" pitchFamily="34" charset="0"/>
                </a:rPr>
                <a:t> leading to </a:t>
              </a:r>
              <a:r>
                <a:rPr lang="en-US" sz="1600" dirty="0" smtClean="0">
                  <a:solidFill>
                    <a:srgbClr val="FF0000"/>
                  </a:solidFill>
                  <a:cs typeface="Arial" pitchFamily="34" charset="0"/>
                </a:rPr>
                <a:t>death.</a:t>
              </a:r>
            </a:p>
            <a:p>
              <a:pPr>
                <a:defRPr/>
              </a:pPr>
              <a:r>
                <a:rPr lang="fr-FR" sz="1600" b="1" i="1" dirty="0">
                  <a:solidFill>
                    <a:srgbClr val="FF0000"/>
                  </a:solidFill>
                  <a:sym typeface="Wingdings" pitchFamily="2" charset="2"/>
                </a:rPr>
                <a:t> </a:t>
              </a:r>
              <a:r>
                <a:rPr lang="en-US" sz="1600" dirty="0" smtClean="0">
                  <a:solidFill>
                    <a:srgbClr val="FF0000"/>
                  </a:solidFill>
                  <a:cs typeface="Arial" pitchFamily="34" charset="0"/>
                </a:rPr>
                <a:t>36%</a:t>
              </a:r>
              <a:endParaRPr lang="fr-FR" sz="1600" dirty="0">
                <a:solidFill>
                  <a:srgbClr val="FF0000"/>
                </a:solidFill>
                <a:cs typeface="Arial" pitchFamily="34" charset="0"/>
              </a:endParaRPr>
            </a:p>
          </p:txBody>
        </p:sp>
      </p:grpSp>
      <p:grpSp>
        <p:nvGrpSpPr>
          <p:cNvPr id="15" name="Group 30"/>
          <p:cNvGrpSpPr>
            <a:grpSpLocks/>
          </p:cNvGrpSpPr>
          <p:nvPr/>
        </p:nvGrpSpPr>
        <p:grpSpPr bwMode="auto">
          <a:xfrm>
            <a:off x="2843808" y="3861050"/>
            <a:ext cx="5641032" cy="858838"/>
            <a:chOff x="1776" y="2112"/>
            <a:chExt cx="1872" cy="541"/>
          </a:xfrm>
        </p:grpSpPr>
        <p:sp>
          <p:nvSpPr>
            <p:cNvPr id="16" name="Line 14"/>
            <p:cNvSpPr>
              <a:spLocks noChangeShapeType="1"/>
            </p:cNvSpPr>
            <p:nvPr/>
          </p:nvSpPr>
          <p:spPr bwMode="auto">
            <a:xfrm>
              <a:off x="1776" y="2112"/>
              <a:ext cx="263" cy="272"/>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17" name="Text Box 17"/>
            <p:cNvSpPr txBox="1">
              <a:spLocks noChangeArrowheads="1"/>
            </p:cNvSpPr>
            <p:nvPr/>
          </p:nvSpPr>
          <p:spPr bwMode="auto">
            <a:xfrm>
              <a:off x="2063" y="2265"/>
              <a:ext cx="1585"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err="1">
                  <a:latin typeface="Arial" charset="0"/>
                </a:rPr>
                <a:t>External</a:t>
              </a:r>
              <a:r>
                <a:rPr lang="fr-FR" sz="1800" b="1" dirty="0">
                  <a:latin typeface="Arial" charset="0"/>
                </a:rPr>
                <a:t> </a:t>
              </a:r>
              <a:r>
                <a:rPr lang="fr-FR" sz="1800" b="1" dirty="0" err="1">
                  <a:latin typeface="Arial" charset="0"/>
                </a:rPr>
                <a:t>burn</a:t>
              </a:r>
              <a:r>
                <a:rPr lang="fr-FR" sz="1800" b="1" dirty="0">
                  <a:latin typeface="Arial" charset="0"/>
                </a:rPr>
                <a:t>: </a:t>
              </a:r>
              <a:r>
                <a:rPr lang="fr-FR" sz="1600" dirty="0" err="1">
                  <a:cs typeface="Times New Roman" pitchFamily="18" charset="0"/>
                </a:rPr>
                <a:t>sometimes</a:t>
              </a:r>
              <a:r>
                <a:rPr lang="fr-FR" sz="1600" dirty="0">
                  <a:cs typeface="Times New Roman" pitchFamily="18" charset="0"/>
                </a:rPr>
                <a:t> </a:t>
              </a:r>
              <a:r>
                <a:rPr lang="fr-FR" sz="1600" dirty="0" err="1">
                  <a:cs typeface="Times New Roman" pitchFamily="18" charset="0"/>
                </a:rPr>
                <a:t>serious</a:t>
              </a:r>
              <a:endParaRPr lang="fr-FR" sz="1600" dirty="0">
                <a:cs typeface="Times New Roman" pitchFamily="18" charset="0"/>
              </a:endParaRPr>
            </a:p>
            <a:p>
              <a:r>
                <a:rPr lang="fr-FR" sz="1600" b="1" i="1" dirty="0" smtClean="0">
                  <a:solidFill>
                    <a:srgbClr val="FF0000"/>
                  </a:solidFill>
                  <a:sym typeface="Wingdings" pitchFamily="2" charset="2"/>
                </a:rPr>
                <a:t>4</a:t>
              </a:r>
              <a:r>
                <a:rPr lang="fr-FR" sz="1600" b="1" i="1" dirty="0" smtClean="0">
                  <a:solidFill>
                    <a:srgbClr val="FF0000"/>
                  </a:solidFill>
                </a:rPr>
                <a:t>2%</a:t>
              </a:r>
              <a:endParaRPr lang="fr-FR" sz="1600" b="1" i="1" dirty="0">
                <a:solidFill>
                  <a:srgbClr val="FF0000"/>
                </a:solidFill>
                <a:cs typeface="Times New Roman" pitchFamily="18" charset="0"/>
              </a:endParaRPr>
            </a:p>
          </p:txBody>
        </p:sp>
      </p:grpSp>
      <p:grpSp>
        <p:nvGrpSpPr>
          <p:cNvPr id="18" name="Group 32"/>
          <p:cNvGrpSpPr>
            <a:grpSpLocks/>
          </p:cNvGrpSpPr>
          <p:nvPr/>
        </p:nvGrpSpPr>
        <p:grpSpPr bwMode="auto">
          <a:xfrm>
            <a:off x="3276600" y="4754563"/>
            <a:ext cx="2895600" cy="533400"/>
            <a:chOff x="2064" y="2823"/>
            <a:chExt cx="1824" cy="336"/>
          </a:xfrm>
        </p:grpSpPr>
        <p:sp>
          <p:nvSpPr>
            <p:cNvPr id="19" name="Line 18"/>
            <p:cNvSpPr>
              <a:spLocks noChangeShapeType="1"/>
            </p:cNvSpPr>
            <p:nvPr/>
          </p:nvSpPr>
          <p:spPr bwMode="auto">
            <a:xfrm flipV="1">
              <a:off x="2064" y="2956"/>
              <a:ext cx="576" cy="20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0" name="Text Box 21"/>
            <p:cNvSpPr txBox="1">
              <a:spLocks noChangeArrowheads="1"/>
            </p:cNvSpPr>
            <p:nvPr/>
          </p:nvSpPr>
          <p:spPr bwMode="auto">
            <a:xfrm>
              <a:off x="2736" y="2823"/>
              <a:ext cx="1152"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err="1" smtClean="0">
                  <a:latin typeface="Arial" charset="0"/>
                </a:rPr>
                <a:t>Fires</a:t>
              </a:r>
              <a:endParaRPr lang="fr-FR" b="1" dirty="0">
                <a:latin typeface="Arial" charset="0"/>
              </a:endParaRPr>
            </a:p>
          </p:txBody>
        </p:sp>
      </p:grpSp>
      <p:grpSp>
        <p:nvGrpSpPr>
          <p:cNvPr id="21" name="Group 33"/>
          <p:cNvGrpSpPr>
            <a:grpSpLocks/>
          </p:cNvGrpSpPr>
          <p:nvPr/>
        </p:nvGrpSpPr>
        <p:grpSpPr bwMode="auto">
          <a:xfrm>
            <a:off x="3276600" y="5195888"/>
            <a:ext cx="2895600" cy="366712"/>
            <a:chOff x="2064" y="3072"/>
            <a:chExt cx="1824" cy="231"/>
          </a:xfrm>
        </p:grpSpPr>
        <p:sp>
          <p:nvSpPr>
            <p:cNvPr id="22" name="Line 19"/>
            <p:cNvSpPr>
              <a:spLocks noChangeShapeType="1"/>
            </p:cNvSpPr>
            <p:nvPr/>
          </p:nvSpPr>
          <p:spPr bwMode="auto">
            <a:xfrm>
              <a:off x="2064" y="3207"/>
              <a:ext cx="528" cy="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3" name="Text Box 22"/>
            <p:cNvSpPr txBox="1">
              <a:spLocks noChangeArrowheads="1"/>
            </p:cNvSpPr>
            <p:nvPr/>
          </p:nvSpPr>
          <p:spPr bwMode="auto">
            <a:xfrm>
              <a:off x="2736" y="3072"/>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sz="1800" b="1" dirty="0">
                  <a:latin typeface="Arial" charset="0"/>
                </a:rPr>
                <a:t>Explosions</a:t>
              </a:r>
              <a:endParaRPr lang="fr-FR" b="1" dirty="0">
                <a:latin typeface="Arial" charset="0"/>
              </a:endParaRPr>
            </a:p>
          </p:txBody>
        </p:sp>
      </p:grpSp>
      <p:grpSp>
        <p:nvGrpSpPr>
          <p:cNvPr id="24" name="Group 34"/>
          <p:cNvGrpSpPr>
            <a:grpSpLocks/>
          </p:cNvGrpSpPr>
          <p:nvPr/>
        </p:nvGrpSpPr>
        <p:grpSpPr bwMode="auto">
          <a:xfrm>
            <a:off x="3276600" y="5584233"/>
            <a:ext cx="4267200" cy="889000"/>
            <a:chOff x="2064" y="3255"/>
            <a:chExt cx="2688" cy="560"/>
          </a:xfrm>
        </p:grpSpPr>
        <p:sp>
          <p:nvSpPr>
            <p:cNvPr id="25" name="Line 20"/>
            <p:cNvSpPr>
              <a:spLocks noChangeShapeType="1"/>
            </p:cNvSpPr>
            <p:nvPr/>
          </p:nvSpPr>
          <p:spPr bwMode="auto">
            <a:xfrm>
              <a:off x="2064" y="3255"/>
              <a:ext cx="480" cy="288"/>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6" name="Text Box 23"/>
            <p:cNvSpPr txBox="1">
              <a:spLocks noChangeArrowheads="1"/>
            </p:cNvSpPr>
            <p:nvPr/>
          </p:nvSpPr>
          <p:spPr bwMode="auto">
            <a:xfrm>
              <a:off x="2736" y="3408"/>
              <a:ext cx="2016"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sz="1800" b="1" dirty="0">
                  <a:latin typeface="Arial" charset="0"/>
                </a:rPr>
                <a:t>Deterioration of the production </a:t>
              </a:r>
              <a:r>
                <a:rPr lang="en-US" sz="1800" b="1" dirty="0" smtClean="0">
                  <a:latin typeface="Arial" charset="0"/>
                </a:rPr>
                <a:t>tool</a:t>
              </a:r>
              <a:endParaRPr lang="fr-FR" b="1" dirty="0">
                <a:latin typeface="Arial" charset="0"/>
              </a:endParaRPr>
            </a:p>
          </p:txBody>
        </p:sp>
      </p:grpSp>
      <p:pic>
        <p:nvPicPr>
          <p:cNvPr id="29" name="Picture 36" descr="motor_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56176" y="4941168"/>
            <a:ext cx="2987824" cy="151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37" descr="flame2"/>
          <p:cNvPicPr>
            <a:picLocks noChangeAspect="1" noChangeArrowheads="1" noCrop="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48510" y="4248150"/>
            <a:ext cx="565189" cy="104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Organigramme : Jonction de sommaire 31"/>
          <p:cNvSpPr/>
          <p:nvPr/>
        </p:nvSpPr>
        <p:spPr>
          <a:xfrm>
            <a:off x="7596336" y="3717032"/>
            <a:ext cx="1106045" cy="932136"/>
          </a:xfrm>
          <a:prstGeom prst="flowChartSummingJuncti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34" name="Image 33"/>
          <p:cNvPicPr/>
          <p:nvPr/>
        </p:nvPicPr>
        <p:blipFill>
          <a:blip r:embed="rId6" cstate="print"/>
          <a:srcRect/>
          <a:stretch>
            <a:fillRect/>
          </a:stretch>
        </p:blipFill>
        <p:spPr bwMode="auto">
          <a:xfrm>
            <a:off x="0" y="836712"/>
            <a:ext cx="1763688" cy="2016224"/>
          </a:xfrm>
          <a:prstGeom prst="rect">
            <a:avLst/>
          </a:prstGeom>
          <a:noFill/>
          <a:ln w="9525">
            <a:noFill/>
            <a:miter lim="800000"/>
            <a:headEnd/>
            <a:tailEnd/>
          </a:ln>
        </p:spPr>
      </p:pic>
    </p:spTree>
    <p:extLst>
      <p:ext uri="{BB962C8B-B14F-4D97-AF65-F5344CB8AC3E}">
        <p14:creationId xmlns:p14="http://schemas.microsoft.com/office/powerpoint/2010/main" val="72872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circle(in)">
                                      <p:cBhvr>
                                        <p:cTn id="15" dur="20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checkerboard(across)">
                                      <p:cBhvr>
                                        <p:cTn id="25" dur="500"/>
                                        <p:tgtEl>
                                          <p:spTgt spid="34"/>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barn(inVertical)">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5" presetClass="entr" presetSubtype="10" fill="hold" nodeType="click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checkerboard(across)">
                                      <p:cBhvr>
                                        <p:cTn id="35" dur="500"/>
                                        <p:tgtEl>
                                          <p:spTgt spid="33"/>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inVertical)">
                                      <p:cBhvr>
                                        <p:cTn id="40" dur="500"/>
                                        <p:tgtEl>
                                          <p:spTgt spid="15"/>
                                        </p:tgtEl>
                                      </p:cBhvr>
                                    </p:animEffect>
                                  </p:childTnLst>
                                </p:cTn>
                              </p:par>
                            </p:childTnLst>
                          </p:cTn>
                        </p:par>
                      </p:childTnLst>
                    </p:cTn>
                  </p:par>
                  <p:par>
                    <p:cTn id="41" fill="hold">
                      <p:stCondLst>
                        <p:cond delay="indefinite"/>
                      </p:stCondLst>
                      <p:childTnLst>
                        <p:par>
                          <p:cTn id="42" fill="hold">
                            <p:stCondLst>
                              <p:cond delay="0"/>
                            </p:stCondLst>
                            <p:childTnLst>
                              <p:par>
                                <p:cTn id="43" presetID="5" presetClass="entr" presetSubtype="10" fill="hold" nodeType="click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checkerboard(across)">
                                      <p:cBhvr>
                                        <p:cTn id="45" dur="500"/>
                                        <p:tgtEl>
                                          <p:spTgt spid="31"/>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checkerboard(across)">
                                      <p:cBhvr>
                                        <p:cTn id="48" dur="500"/>
                                        <p:tgtEl>
                                          <p:spTgt spid="32"/>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barn(inVertical)">
                                      <p:cBhvr>
                                        <p:cTn id="53" dur="500"/>
                                        <p:tgtEl>
                                          <p:spTgt spid="6"/>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nodeType="click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barn(inVertical)">
                                      <p:cBhvr>
                                        <p:cTn id="58" dur="500"/>
                                        <p:tgtEl>
                                          <p:spTgt spid="18"/>
                                        </p:tgtEl>
                                      </p:cBhvr>
                                    </p:animEffect>
                                  </p:childTnLst>
                                </p:cTn>
                              </p:par>
                              <p:par>
                                <p:cTn id="59" presetID="16" presetClass="entr" presetSubtype="21" fill="hold" nodeType="with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barn(inVertical)">
                                      <p:cBhvr>
                                        <p:cTn id="61" dur="500"/>
                                        <p:tgtEl>
                                          <p:spTgt spid="21"/>
                                        </p:tgtEl>
                                      </p:cBhvr>
                                    </p:animEffect>
                                  </p:childTnLst>
                                </p:cTn>
                              </p:par>
                              <p:par>
                                <p:cTn id="62" presetID="16" presetClass="entr" presetSubtype="21"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barn(inVertical)">
                                      <p:cBhvr>
                                        <p:cTn id="64" dur="500"/>
                                        <p:tgtEl>
                                          <p:spTgt spid="24"/>
                                        </p:tgtEl>
                                      </p:cBhvr>
                                    </p:animEffect>
                                  </p:childTnLst>
                                </p:cTn>
                              </p:par>
                            </p:childTnLst>
                          </p:cTn>
                        </p:par>
                      </p:childTnLst>
                    </p:cTn>
                  </p:par>
                  <p:par>
                    <p:cTn id="65" fill="hold">
                      <p:stCondLst>
                        <p:cond delay="indefinite"/>
                      </p:stCondLst>
                      <p:childTnLst>
                        <p:par>
                          <p:cTn id="66" fill="hold">
                            <p:stCondLst>
                              <p:cond delay="0"/>
                            </p:stCondLst>
                            <p:childTnLst>
                              <p:par>
                                <p:cTn id="67" presetID="5" presetClass="entr" presetSubtype="10" fill="hold" nodeType="clickEffect">
                                  <p:stCondLst>
                                    <p:cond delay="0"/>
                                  </p:stCondLst>
                                  <p:childTnLst>
                                    <p:set>
                                      <p:cBhvr>
                                        <p:cTn id="68" dur="1" fill="hold">
                                          <p:stCondLst>
                                            <p:cond delay="0"/>
                                          </p:stCondLst>
                                        </p:cTn>
                                        <p:tgtEl>
                                          <p:spTgt spid="30"/>
                                        </p:tgtEl>
                                        <p:attrNameLst>
                                          <p:attrName>style.visibility</p:attrName>
                                        </p:attrNameLst>
                                      </p:cBhvr>
                                      <p:to>
                                        <p:strVal val="visible"/>
                                      </p:to>
                                    </p:set>
                                    <p:animEffect transition="in" filter="checkerboard(across)">
                                      <p:cBhvr>
                                        <p:cTn id="69" dur="500"/>
                                        <p:tgtEl>
                                          <p:spTgt spid="30"/>
                                        </p:tgtEl>
                                      </p:cBhvr>
                                    </p:animEffect>
                                  </p:childTnLst>
                                </p:cTn>
                              </p:par>
                              <p:par>
                                <p:cTn id="70" presetID="5" presetClass="entr" presetSubtype="10" fill="hold" nodeType="with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checkerboard(across)">
                                      <p:cBhvr>
                                        <p:cTn id="7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2"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0179" name="Rectangle 4"/>
          <p:cNvSpPr>
            <a:spLocks noGrp="1" noChangeArrowheads="1"/>
          </p:cNvSpPr>
          <p:nvPr>
            <p:ph type="title"/>
          </p:nvPr>
        </p:nvSpPr>
        <p:spPr/>
        <p:txBody>
          <a:bodyPr/>
          <a:lstStyle/>
          <a:p>
            <a:pPr indent="0" algn="ctr" eaLnBrk="1" hangingPunct="1"/>
            <a:r>
              <a:rPr lang="fr-FR" b="1" dirty="0" smtClean="0">
                <a:solidFill>
                  <a:srgbClr val="FF0000"/>
                </a:solidFill>
              </a:rPr>
              <a:t>Les effets sur les personnes</a:t>
            </a:r>
          </a:p>
        </p:txBody>
      </p:sp>
      <p:sp>
        <p:nvSpPr>
          <p:cNvPr id="34821" name="Rectangle 5"/>
          <p:cNvSpPr>
            <a:spLocks noGrp="1" noChangeArrowheads="1"/>
          </p:cNvSpPr>
          <p:nvPr>
            <p:ph type="body" idx="1"/>
          </p:nvPr>
        </p:nvSpPr>
        <p:spPr/>
        <p:txBody>
          <a:bodyPr/>
          <a:lstStyle/>
          <a:p>
            <a:pPr eaLnBrk="1" hangingPunct="1"/>
            <a:r>
              <a:rPr lang="fr-FR" dirty="0" smtClean="0"/>
              <a:t>l’électrocution: </a:t>
            </a:r>
            <a:r>
              <a:rPr lang="fr-FR" b="0" dirty="0" smtClean="0"/>
              <a:t>décès</a:t>
            </a:r>
            <a:r>
              <a:rPr lang="fr-FR" dirty="0" smtClean="0"/>
              <a:t>		</a:t>
            </a:r>
            <a:r>
              <a:rPr lang="fr-FR" dirty="0" smtClean="0">
                <a:solidFill>
                  <a:srgbClr val="00CC00"/>
                </a:solidFill>
                <a:sym typeface="Wingdings" pitchFamily="2" charset="2"/>
              </a:rPr>
              <a:t>2</a:t>
            </a:r>
            <a:r>
              <a:rPr lang="fr-FR" dirty="0" smtClean="0">
                <a:solidFill>
                  <a:srgbClr val="00CC00"/>
                </a:solidFill>
              </a:rPr>
              <a:t>2%</a:t>
            </a:r>
          </a:p>
          <a:p>
            <a:pPr eaLnBrk="1" hangingPunct="1"/>
            <a:r>
              <a:rPr lang="fr-FR" dirty="0" smtClean="0"/>
              <a:t>l’électrisation:			</a:t>
            </a:r>
            <a:r>
              <a:rPr lang="fr-FR" dirty="0" smtClean="0">
                <a:solidFill>
                  <a:srgbClr val="00CC00"/>
                </a:solidFill>
                <a:sym typeface="Wingdings" pitchFamily="2" charset="2"/>
              </a:rPr>
              <a:t></a:t>
            </a:r>
            <a:r>
              <a:rPr lang="fr-FR" dirty="0" smtClean="0">
                <a:solidFill>
                  <a:srgbClr val="00CC00"/>
                </a:solidFill>
              </a:rPr>
              <a:t>36%</a:t>
            </a:r>
          </a:p>
          <a:p>
            <a:pPr lvl="1" eaLnBrk="1" hangingPunct="1"/>
            <a:r>
              <a:rPr lang="fr-FR" b="0" dirty="0" smtClean="0"/>
              <a:t>réaction du corps due à un contact accidentel avec l’électricité ( choc électrique)</a:t>
            </a:r>
          </a:p>
          <a:p>
            <a:pPr eaLnBrk="1" hangingPunct="1"/>
            <a:r>
              <a:rPr lang="fr-FR" dirty="0" smtClean="0"/>
              <a:t> les brûlures: 				</a:t>
            </a:r>
            <a:r>
              <a:rPr lang="fr-FR" dirty="0" smtClean="0">
                <a:solidFill>
                  <a:srgbClr val="00CC00"/>
                </a:solidFill>
                <a:sym typeface="Wingdings" pitchFamily="2" charset="2"/>
              </a:rPr>
              <a:t></a:t>
            </a:r>
            <a:r>
              <a:rPr lang="fr-FR" dirty="0" smtClean="0">
                <a:solidFill>
                  <a:srgbClr val="00CC00"/>
                </a:solidFill>
              </a:rPr>
              <a:t>42%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4821">
                                            <p:txEl>
                                              <p:pRg st="0" end="0"/>
                                            </p:txEl>
                                          </p:spTgt>
                                        </p:tgtEl>
                                        <p:attrNameLst>
                                          <p:attrName>style.visibility</p:attrName>
                                        </p:attrNameLst>
                                      </p:cBhvr>
                                      <p:to>
                                        <p:strVal val="visible"/>
                                      </p:to>
                                    </p:set>
                                    <p:animEffect transition="in" filter="checkerboard(across)">
                                      <p:cBhvr>
                                        <p:cTn id="7" dur="500"/>
                                        <p:tgtEl>
                                          <p:spTgt spid="3482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4821">
                                            <p:txEl>
                                              <p:pRg st="1" end="1"/>
                                            </p:txEl>
                                          </p:spTgt>
                                        </p:tgtEl>
                                        <p:attrNameLst>
                                          <p:attrName>style.visibility</p:attrName>
                                        </p:attrNameLst>
                                      </p:cBhvr>
                                      <p:to>
                                        <p:strVal val="visible"/>
                                      </p:to>
                                    </p:set>
                                    <p:animEffect transition="in" filter="checkerboard(across)">
                                      <p:cBhvr>
                                        <p:cTn id="12" dur="500"/>
                                        <p:tgtEl>
                                          <p:spTgt spid="34821">
                                            <p:txEl>
                                              <p:pRg st="1" end="1"/>
                                            </p:txEl>
                                          </p:spTgt>
                                        </p:tgtEl>
                                      </p:cBhvr>
                                    </p:animEffect>
                                  </p:childTnLst>
                                </p:cTn>
                              </p:par>
                              <p:par>
                                <p:cTn id="13" presetID="5" presetClass="entr" presetSubtype="10" fill="hold" grpId="0" nodeType="withEffect">
                                  <p:stCondLst>
                                    <p:cond delay="0"/>
                                  </p:stCondLst>
                                  <p:childTnLst>
                                    <p:set>
                                      <p:cBhvr>
                                        <p:cTn id="14" dur="1" fill="hold">
                                          <p:stCondLst>
                                            <p:cond delay="0"/>
                                          </p:stCondLst>
                                        </p:cTn>
                                        <p:tgtEl>
                                          <p:spTgt spid="34821">
                                            <p:txEl>
                                              <p:pRg st="2" end="2"/>
                                            </p:txEl>
                                          </p:spTgt>
                                        </p:tgtEl>
                                        <p:attrNameLst>
                                          <p:attrName>style.visibility</p:attrName>
                                        </p:attrNameLst>
                                      </p:cBhvr>
                                      <p:to>
                                        <p:strVal val="visible"/>
                                      </p:to>
                                    </p:set>
                                    <p:animEffect transition="in" filter="checkerboard(across)">
                                      <p:cBhvr>
                                        <p:cTn id="15" dur="500"/>
                                        <p:tgtEl>
                                          <p:spTgt spid="3482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34821">
                                            <p:txEl>
                                              <p:pRg st="3" end="3"/>
                                            </p:txEl>
                                          </p:spTgt>
                                        </p:tgtEl>
                                        <p:attrNameLst>
                                          <p:attrName>style.visibility</p:attrName>
                                        </p:attrNameLst>
                                      </p:cBhvr>
                                      <p:to>
                                        <p:strVal val="visible"/>
                                      </p:to>
                                    </p:set>
                                    <p:animEffect transition="in" filter="checkerboard(across)">
                                      <p:cBhvr>
                                        <p:cTn id="20" dur="500"/>
                                        <p:tgtEl>
                                          <p:spTgt spid="3482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1" grpId="0" build="p"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6" name="Rectangle 6"/>
          <p:cNvSpPr>
            <a:spLocks noChangeArrowheads="1"/>
          </p:cNvSpPr>
          <p:nvPr/>
        </p:nvSpPr>
        <p:spPr bwMode="auto">
          <a:xfrm>
            <a:off x="323528" y="188640"/>
            <a:ext cx="8133189" cy="461665"/>
          </a:xfrm>
          <a:prstGeom prst="rect">
            <a:avLst/>
          </a:prstGeom>
          <a:noFill/>
          <a:ln w="9525">
            <a:noFill/>
            <a:miter lim="800000"/>
            <a:headEnd/>
            <a:tailEnd/>
          </a:ln>
        </p:spPr>
        <p:txBody>
          <a:bodyPr wrap="none" anchor="ctr">
            <a:spAutoFit/>
          </a:bodyPr>
          <a:lstStyle/>
          <a:p>
            <a:r>
              <a:rPr lang="fr-FR" sz="2400" b="1" i="1" dirty="0">
                <a:solidFill>
                  <a:srgbClr val="FF0000"/>
                </a:solidFill>
                <a:effectLst>
                  <a:glow rad="228600">
                    <a:schemeClr val="accent1">
                      <a:satMod val="175000"/>
                      <a:alpha val="40000"/>
                    </a:schemeClr>
                  </a:glow>
                </a:effectLst>
              </a:rPr>
              <a:t>LES EFFETS DU COURANT ELECTRIQUE SUR LE CORPS HUMAIN</a:t>
            </a:r>
            <a:r>
              <a:rPr lang="fr-FR" sz="2400" i="1" dirty="0">
                <a:solidFill>
                  <a:srgbClr val="FF0000"/>
                </a:solidFill>
                <a:effectLst>
                  <a:glow rad="228600">
                    <a:schemeClr val="accent1">
                      <a:satMod val="175000"/>
                      <a:alpha val="40000"/>
                    </a:schemeClr>
                  </a:glow>
                </a:effectLst>
              </a:rPr>
              <a:t> </a:t>
            </a:r>
          </a:p>
        </p:txBody>
      </p:sp>
      <p:sp>
        <p:nvSpPr>
          <p:cNvPr id="51207" name="Rectangle 7"/>
          <p:cNvSpPr>
            <a:spLocks noChangeArrowheads="1"/>
          </p:cNvSpPr>
          <p:nvPr/>
        </p:nvSpPr>
        <p:spPr bwMode="auto">
          <a:xfrm>
            <a:off x="323528" y="1124744"/>
            <a:ext cx="8424862" cy="646331"/>
          </a:xfrm>
          <a:prstGeom prst="rect">
            <a:avLst/>
          </a:prstGeom>
          <a:noFill/>
          <a:ln w="9525">
            <a:noFill/>
            <a:miter lim="800000"/>
            <a:headEnd/>
            <a:tailEnd/>
          </a:ln>
        </p:spPr>
        <p:txBody>
          <a:bodyPr anchor="ctr">
            <a:spAutoFit/>
          </a:bodyPr>
          <a:lstStyle/>
          <a:p>
            <a:pPr algn="just"/>
            <a:r>
              <a:rPr lang="fr-FR" b="1" i="1" dirty="0"/>
              <a:t>Les effets et dommages provoqués dépendent du trajet du courant électrique dans le corps humain. Certains organes souffrent plus fortement des chocs électriques.</a:t>
            </a:r>
          </a:p>
        </p:txBody>
      </p:sp>
      <p:sp>
        <p:nvSpPr>
          <p:cNvPr id="51209" name="Text Box 9"/>
          <p:cNvSpPr txBox="1">
            <a:spLocks noChangeArrowheads="1"/>
          </p:cNvSpPr>
          <p:nvPr/>
        </p:nvSpPr>
        <p:spPr bwMode="auto">
          <a:xfrm>
            <a:off x="2060575" y="3040063"/>
            <a:ext cx="1570038" cy="143668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Les muscles fléchisseurs</a:t>
            </a:r>
            <a:endParaRPr lang="fr-FR" sz="1600" dirty="0"/>
          </a:p>
        </p:txBody>
      </p:sp>
      <p:pic>
        <p:nvPicPr>
          <p:cNvPr id="51210" name="Picture 10" descr="http://e-s-c.fr/images/dessin_muscle2.gif"/>
          <p:cNvPicPr>
            <a:picLocks noChangeAspect="1" noChangeArrowheads="1"/>
          </p:cNvPicPr>
          <p:nvPr/>
        </p:nvPicPr>
        <p:blipFill>
          <a:blip r:embed="rId2" r:link="rId3" cstate="print"/>
          <a:srcRect/>
          <a:stretch>
            <a:fillRect/>
          </a:stretch>
        </p:blipFill>
        <p:spPr bwMode="auto">
          <a:xfrm>
            <a:off x="2260600" y="3422650"/>
            <a:ext cx="1103313" cy="1000125"/>
          </a:xfrm>
          <a:prstGeom prst="rect">
            <a:avLst/>
          </a:prstGeom>
          <a:noFill/>
          <a:ln w="9525">
            <a:noFill/>
            <a:miter lim="800000"/>
            <a:headEnd/>
            <a:tailEnd/>
          </a:ln>
          <a:effectLst>
            <a:outerShdw dist="35921" dir="2700000" algn="ctr" rotWithShape="0">
              <a:schemeClr val="accent1"/>
            </a:outerShdw>
          </a:effectLst>
        </p:spPr>
      </p:pic>
      <p:sp>
        <p:nvSpPr>
          <p:cNvPr id="51211" name="Text Box 11"/>
          <p:cNvSpPr txBox="1">
            <a:spLocks noChangeArrowheads="1"/>
          </p:cNvSpPr>
          <p:nvPr/>
        </p:nvSpPr>
        <p:spPr bwMode="auto">
          <a:xfrm>
            <a:off x="3786188" y="3040063"/>
            <a:ext cx="1571625" cy="143192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Les muscles respiratoires</a:t>
            </a:r>
            <a:endParaRPr lang="fr-FR" sz="1600" dirty="0"/>
          </a:p>
        </p:txBody>
      </p:sp>
      <p:sp>
        <p:nvSpPr>
          <p:cNvPr id="51212" name="Text Box 12"/>
          <p:cNvSpPr txBox="1">
            <a:spLocks noChangeArrowheads="1"/>
          </p:cNvSpPr>
          <p:nvPr/>
        </p:nvSpPr>
        <p:spPr bwMode="auto">
          <a:xfrm>
            <a:off x="5513388" y="3040063"/>
            <a:ext cx="1570037" cy="143192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Le muscle  cardiaque</a:t>
            </a:r>
            <a:endParaRPr lang="fr-FR" sz="1600" dirty="0"/>
          </a:p>
        </p:txBody>
      </p:sp>
      <p:sp>
        <p:nvSpPr>
          <p:cNvPr id="51213" name="Text Box 13"/>
          <p:cNvSpPr txBox="1">
            <a:spLocks noChangeArrowheads="1"/>
          </p:cNvSpPr>
          <p:nvPr/>
        </p:nvSpPr>
        <p:spPr bwMode="auto">
          <a:xfrm>
            <a:off x="7226300" y="3036888"/>
            <a:ext cx="1570038" cy="14351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Le bulbe rachidien</a:t>
            </a:r>
            <a:endParaRPr lang="fr-FR" sz="1600" dirty="0"/>
          </a:p>
        </p:txBody>
      </p:sp>
      <p:pic>
        <p:nvPicPr>
          <p:cNvPr id="51214" name="Picture 14" descr="MCj04261700000%5b1%5d"/>
          <p:cNvPicPr>
            <a:picLocks noChangeAspect="1" noChangeArrowheads="1"/>
          </p:cNvPicPr>
          <p:nvPr/>
        </p:nvPicPr>
        <p:blipFill>
          <a:blip r:embed="rId4" cstate="print"/>
          <a:srcRect/>
          <a:stretch>
            <a:fillRect/>
          </a:stretch>
        </p:blipFill>
        <p:spPr bwMode="auto">
          <a:xfrm>
            <a:off x="4048125" y="3438525"/>
            <a:ext cx="1047750" cy="990600"/>
          </a:xfrm>
          <a:prstGeom prst="rect">
            <a:avLst/>
          </a:prstGeom>
          <a:noFill/>
          <a:ln w="9525">
            <a:noFill/>
            <a:miter lim="800000"/>
            <a:headEnd/>
            <a:tailEnd/>
          </a:ln>
        </p:spPr>
      </p:pic>
      <p:pic>
        <p:nvPicPr>
          <p:cNvPr id="51215" name="Picture 15" descr="MCj04235610000%5b1%5d"/>
          <p:cNvPicPr>
            <a:picLocks noChangeAspect="1" noChangeArrowheads="1"/>
          </p:cNvPicPr>
          <p:nvPr/>
        </p:nvPicPr>
        <p:blipFill>
          <a:blip r:embed="rId5" cstate="print"/>
          <a:srcRect/>
          <a:stretch>
            <a:fillRect/>
          </a:stretch>
        </p:blipFill>
        <p:spPr bwMode="auto">
          <a:xfrm>
            <a:off x="5932488" y="3544888"/>
            <a:ext cx="742950" cy="884237"/>
          </a:xfrm>
          <a:prstGeom prst="rect">
            <a:avLst/>
          </a:prstGeom>
          <a:noFill/>
          <a:ln w="9525">
            <a:noFill/>
            <a:miter lim="800000"/>
            <a:headEnd/>
            <a:tailEnd/>
          </a:ln>
        </p:spPr>
      </p:pic>
      <p:pic>
        <p:nvPicPr>
          <p:cNvPr id="51216" name="Picture 16" descr="MCj04261180000%5b1%5d"/>
          <p:cNvPicPr>
            <a:picLocks noChangeAspect="1" noChangeArrowheads="1"/>
          </p:cNvPicPr>
          <p:nvPr/>
        </p:nvPicPr>
        <p:blipFill>
          <a:blip r:embed="rId6" cstate="print"/>
          <a:srcRect/>
          <a:stretch>
            <a:fillRect/>
          </a:stretch>
        </p:blipFill>
        <p:spPr bwMode="auto">
          <a:xfrm>
            <a:off x="7400925" y="3449638"/>
            <a:ext cx="1193800" cy="935037"/>
          </a:xfrm>
          <a:prstGeom prst="rect">
            <a:avLst/>
          </a:prstGeom>
          <a:noFill/>
          <a:ln w="9525">
            <a:noFill/>
            <a:miter lim="800000"/>
            <a:headEnd/>
            <a:tailEnd/>
          </a:ln>
        </p:spPr>
      </p:pic>
      <p:sp>
        <p:nvSpPr>
          <p:cNvPr id="51220" name="Text Box 20"/>
          <p:cNvSpPr txBox="1">
            <a:spLocks noChangeArrowheads="1"/>
          </p:cNvSpPr>
          <p:nvPr/>
        </p:nvSpPr>
        <p:spPr bwMode="auto">
          <a:xfrm>
            <a:off x="323850" y="3036888"/>
            <a:ext cx="1581150" cy="14351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La peau</a:t>
            </a:r>
          </a:p>
        </p:txBody>
      </p:sp>
      <p:grpSp>
        <p:nvGrpSpPr>
          <p:cNvPr id="2" name="Group 21"/>
          <p:cNvGrpSpPr>
            <a:grpSpLocks/>
          </p:cNvGrpSpPr>
          <p:nvPr/>
        </p:nvGrpSpPr>
        <p:grpSpPr bwMode="auto">
          <a:xfrm>
            <a:off x="706438" y="3328988"/>
            <a:ext cx="904875" cy="1025525"/>
            <a:chOff x="1057" y="5524"/>
            <a:chExt cx="1642" cy="2027"/>
          </a:xfrm>
        </p:grpSpPr>
        <p:pic>
          <p:nvPicPr>
            <p:cNvPr id="14377" name="Picture 22" descr="http://idata.over-blog.com/0/03/96/90/2/skin.jpg"/>
            <p:cNvPicPr>
              <a:picLocks noChangeAspect="1" noChangeArrowheads="1"/>
            </p:cNvPicPr>
            <p:nvPr/>
          </p:nvPicPr>
          <p:blipFill>
            <a:blip r:embed="rId7" r:link="rId8" cstate="print">
              <a:lum contrast="6000"/>
            </a:blip>
            <a:srcRect l="1485" t="2625" r="50931" b="9567"/>
            <a:stretch>
              <a:fillRect/>
            </a:stretch>
          </p:blipFill>
          <p:spPr bwMode="auto">
            <a:xfrm>
              <a:off x="1057" y="5524"/>
              <a:ext cx="1588" cy="1980"/>
            </a:xfrm>
            <a:prstGeom prst="rect">
              <a:avLst/>
            </a:prstGeom>
            <a:noFill/>
            <a:ln w="9525">
              <a:noFill/>
              <a:miter lim="800000"/>
              <a:headEnd/>
              <a:tailEnd/>
            </a:ln>
          </p:spPr>
        </p:pic>
        <p:sp>
          <p:nvSpPr>
            <p:cNvPr id="14378" name="Rectangle 23"/>
            <p:cNvSpPr>
              <a:spLocks noChangeArrowheads="1"/>
            </p:cNvSpPr>
            <p:nvPr/>
          </p:nvSpPr>
          <p:spPr bwMode="auto">
            <a:xfrm>
              <a:off x="2349" y="7308"/>
              <a:ext cx="350" cy="243"/>
            </a:xfrm>
            <a:prstGeom prst="rect">
              <a:avLst/>
            </a:prstGeom>
            <a:solidFill>
              <a:srgbClr val="FFFFFF"/>
            </a:solidFill>
            <a:ln w="9525">
              <a:noFill/>
              <a:miter lim="800000"/>
              <a:headEnd/>
              <a:tailEnd/>
            </a:ln>
          </p:spPr>
          <p:txBody>
            <a:bodyPr/>
            <a:lstStyle/>
            <a:p>
              <a:endParaRPr lang="fr-FR"/>
            </a:p>
          </p:txBody>
        </p:sp>
      </p:grpSp>
      <p:grpSp>
        <p:nvGrpSpPr>
          <p:cNvPr id="3" name="Group 43"/>
          <p:cNvGrpSpPr>
            <a:grpSpLocks/>
          </p:cNvGrpSpPr>
          <p:nvPr/>
        </p:nvGrpSpPr>
        <p:grpSpPr bwMode="auto">
          <a:xfrm>
            <a:off x="1185863" y="2528888"/>
            <a:ext cx="6902450" cy="481012"/>
            <a:chOff x="747" y="1593"/>
            <a:chExt cx="4348" cy="303"/>
          </a:xfrm>
        </p:grpSpPr>
        <p:sp>
          <p:nvSpPr>
            <p:cNvPr id="14368" name="Line 17"/>
            <p:cNvSpPr>
              <a:spLocks noChangeShapeType="1"/>
            </p:cNvSpPr>
            <p:nvPr/>
          </p:nvSpPr>
          <p:spPr bwMode="auto">
            <a:xfrm>
              <a:off x="2914" y="1593"/>
              <a:ext cx="5" cy="118"/>
            </a:xfrm>
            <a:prstGeom prst="line">
              <a:avLst/>
            </a:prstGeom>
            <a:noFill/>
            <a:ln w="9525">
              <a:solidFill>
                <a:schemeClr val="hlink"/>
              </a:solidFill>
              <a:round/>
              <a:headEnd/>
              <a:tailEnd/>
            </a:ln>
          </p:spPr>
          <p:txBody>
            <a:bodyPr/>
            <a:lstStyle/>
            <a:p>
              <a:endParaRPr lang="fr-FR"/>
            </a:p>
          </p:txBody>
        </p:sp>
        <p:sp>
          <p:nvSpPr>
            <p:cNvPr id="14369" name="Line 19"/>
            <p:cNvSpPr>
              <a:spLocks noChangeShapeType="1"/>
            </p:cNvSpPr>
            <p:nvPr/>
          </p:nvSpPr>
          <p:spPr bwMode="auto">
            <a:xfrm flipV="1">
              <a:off x="747" y="1708"/>
              <a:ext cx="4348" cy="3"/>
            </a:xfrm>
            <a:prstGeom prst="line">
              <a:avLst/>
            </a:prstGeom>
            <a:noFill/>
            <a:ln w="9525">
              <a:solidFill>
                <a:schemeClr val="hlink"/>
              </a:solidFill>
              <a:round/>
              <a:headEnd/>
              <a:tailEnd/>
            </a:ln>
          </p:spPr>
          <p:txBody>
            <a:bodyPr/>
            <a:lstStyle/>
            <a:p>
              <a:endParaRPr lang="fr-FR"/>
            </a:p>
          </p:txBody>
        </p:sp>
        <p:grpSp>
          <p:nvGrpSpPr>
            <p:cNvPr id="4" name="Group 24"/>
            <p:cNvGrpSpPr>
              <a:grpSpLocks/>
            </p:cNvGrpSpPr>
            <p:nvPr/>
          </p:nvGrpSpPr>
          <p:grpSpPr bwMode="auto">
            <a:xfrm>
              <a:off x="747" y="1708"/>
              <a:ext cx="4348" cy="188"/>
              <a:chOff x="1919" y="2548"/>
              <a:chExt cx="8335" cy="320"/>
            </a:xfrm>
          </p:grpSpPr>
          <p:sp>
            <p:nvSpPr>
              <p:cNvPr id="14372" name="Line 25"/>
              <p:cNvSpPr>
                <a:spLocks noChangeShapeType="1"/>
              </p:cNvSpPr>
              <p:nvPr/>
            </p:nvSpPr>
            <p:spPr bwMode="auto">
              <a:xfrm>
                <a:off x="1919" y="2548"/>
                <a:ext cx="0" cy="315"/>
              </a:xfrm>
              <a:prstGeom prst="line">
                <a:avLst/>
              </a:prstGeom>
              <a:noFill/>
              <a:ln w="9525">
                <a:solidFill>
                  <a:schemeClr val="hlink"/>
                </a:solidFill>
                <a:round/>
                <a:headEnd/>
                <a:tailEnd type="triangle" w="med" len="med"/>
              </a:ln>
            </p:spPr>
            <p:txBody>
              <a:bodyPr/>
              <a:lstStyle/>
              <a:p>
                <a:endParaRPr lang="fr-FR"/>
              </a:p>
            </p:txBody>
          </p:sp>
          <p:sp>
            <p:nvSpPr>
              <p:cNvPr id="14373" name="Line 26"/>
              <p:cNvSpPr>
                <a:spLocks noChangeShapeType="1"/>
              </p:cNvSpPr>
              <p:nvPr/>
            </p:nvSpPr>
            <p:spPr bwMode="auto">
              <a:xfrm>
                <a:off x="6087" y="2548"/>
                <a:ext cx="0" cy="315"/>
              </a:xfrm>
              <a:prstGeom prst="line">
                <a:avLst/>
              </a:prstGeom>
              <a:noFill/>
              <a:ln w="9525">
                <a:solidFill>
                  <a:schemeClr val="hlink"/>
                </a:solidFill>
                <a:round/>
                <a:headEnd/>
                <a:tailEnd type="triangle" w="med" len="med"/>
              </a:ln>
            </p:spPr>
            <p:txBody>
              <a:bodyPr/>
              <a:lstStyle/>
              <a:p>
                <a:endParaRPr lang="fr-FR"/>
              </a:p>
            </p:txBody>
          </p:sp>
          <p:sp>
            <p:nvSpPr>
              <p:cNvPr id="14374" name="Line 27"/>
              <p:cNvSpPr>
                <a:spLocks noChangeShapeType="1"/>
              </p:cNvSpPr>
              <p:nvPr/>
            </p:nvSpPr>
            <p:spPr bwMode="auto">
              <a:xfrm>
                <a:off x="4003" y="2548"/>
                <a:ext cx="0" cy="315"/>
              </a:xfrm>
              <a:prstGeom prst="line">
                <a:avLst/>
              </a:prstGeom>
              <a:noFill/>
              <a:ln w="9525">
                <a:solidFill>
                  <a:schemeClr val="hlink"/>
                </a:solidFill>
                <a:round/>
                <a:headEnd/>
                <a:tailEnd type="triangle" w="med" len="med"/>
              </a:ln>
            </p:spPr>
            <p:txBody>
              <a:bodyPr/>
              <a:lstStyle/>
              <a:p>
                <a:endParaRPr lang="fr-FR"/>
              </a:p>
            </p:txBody>
          </p:sp>
          <p:sp>
            <p:nvSpPr>
              <p:cNvPr id="14375" name="Line 28"/>
              <p:cNvSpPr>
                <a:spLocks noChangeShapeType="1"/>
              </p:cNvSpPr>
              <p:nvPr/>
            </p:nvSpPr>
            <p:spPr bwMode="auto">
              <a:xfrm>
                <a:off x="10254" y="2548"/>
                <a:ext cx="0" cy="315"/>
              </a:xfrm>
              <a:prstGeom prst="line">
                <a:avLst/>
              </a:prstGeom>
              <a:noFill/>
              <a:ln w="9525">
                <a:solidFill>
                  <a:schemeClr val="hlink"/>
                </a:solidFill>
                <a:round/>
                <a:headEnd/>
                <a:tailEnd type="triangle" w="med" len="med"/>
              </a:ln>
            </p:spPr>
            <p:txBody>
              <a:bodyPr/>
              <a:lstStyle/>
              <a:p>
                <a:endParaRPr lang="fr-FR"/>
              </a:p>
            </p:txBody>
          </p:sp>
          <p:sp>
            <p:nvSpPr>
              <p:cNvPr id="14376" name="Line 29"/>
              <p:cNvSpPr>
                <a:spLocks noChangeShapeType="1"/>
              </p:cNvSpPr>
              <p:nvPr/>
            </p:nvSpPr>
            <p:spPr bwMode="auto">
              <a:xfrm>
                <a:off x="8168" y="2553"/>
                <a:ext cx="0" cy="315"/>
              </a:xfrm>
              <a:prstGeom prst="line">
                <a:avLst/>
              </a:prstGeom>
              <a:noFill/>
              <a:ln w="9525">
                <a:solidFill>
                  <a:schemeClr val="hlink"/>
                </a:solidFill>
                <a:round/>
                <a:headEnd/>
                <a:tailEnd type="triangle" w="med" len="med"/>
              </a:ln>
            </p:spPr>
            <p:txBody>
              <a:bodyPr/>
              <a:lstStyle/>
              <a:p>
                <a:endParaRPr lang="fr-FR"/>
              </a:p>
            </p:txBody>
          </p:sp>
        </p:grpSp>
        <p:sp>
          <p:nvSpPr>
            <p:cNvPr id="14371" name="Oval 30"/>
            <p:cNvSpPr>
              <a:spLocks noChangeAspect="1" noChangeArrowheads="1"/>
            </p:cNvSpPr>
            <p:nvPr/>
          </p:nvSpPr>
          <p:spPr bwMode="auto">
            <a:xfrm>
              <a:off x="2901" y="1695"/>
              <a:ext cx="46" cy="40"/>
            </a:xfrm>
            <a:prstGeom prst="ellipse">
              <a:avLst/>
            </a:prstGeom>
            <a:solidFill>
              <a:schemeClr val="hlink"/>
            </a:solidFill>
            <a:ln w="9525">
              <a:solidFill>
                <a:schemeClr val="hlink"/>
              </a:solidFill>
              <a:round/>
              <a:headEnd/>
              <a:tailEnd/>
            </a:ln>
          </p:spPr>
          <p:txBody>
            <a:bodyPr/>
            <a:lstStyle/>
            <a:p>
              <a:endParaRPr lang="fr-FR"/>
            </a:p>
          </p:txBody>
        </p:sp>
      </p:grpSp>
      <p:sp>
        <p:nvSpPr>
          <p:cNvPr id="51232" name="Line 32"/>
          <p:cNvSpPr>
            <a:spLocks noChangeShapeType="1"/>
          </p:cNvSpPr>
          <p:nvPr/>
        </p:nvSpPr>
        <p:spPr bwMode="auto">
          <a:xfrm>
            <a:off x="1125538" y="4479925"/>
            <a:ext cx="0" cy="244475"/>
          </a:xfrm>
          <a:prstGeom prst="line">
            <a:avLst/>
          </a:prstGeom>
          <a:noFill/>
          <a:ln w="9525">
            <a:solidFill>
              <a:schemeClr val="hlink"/>
            </a:solidFill>
            <a:round/>
            <a:headEnd/>
            <a:tailEnd type="triangle" w="med" len="med"/>
          </a:ln>
        </p:spPr>
        <p:txBody>
          <a:bodyPr/>
          <a:lstStyle/>
          <a:p>
            <a:endParaRPr lang="fr-FR"/>
          </a:p>
        </p:txBody>
      </p:sp>
      <p:sp>
        <p:nvSpPr>
          <p:cNvPr id="51233" name="Line 33"/>
          <p:cNvSpPr>
            <a:spLocks noChangeShapeType="1"/>
          </p:cNvSpPr>
          <p:nvPr/>
        </p:nvSpPr>
        <p:spPr bwMode="auto">
          <a:xfrm>
            <a:off x="2862263" y="4476750"/>
            <a:ext cx="0" cy="244475"/>
          </a:xfrm>
          <a:prstGeom prst="line">
            <a:avLst/>
          </a:prstGeom>
          <a:noFill/>
          <a:ln w="9525">
            <a:solidFill>
              <a:schemeClr val="hlink"/>
            </a:solidFill>
            <a:round/>
            <a:headEnd/>
            <a:tailEnd type="triangle" w="med" len="med"/>
          </a:ln>
        </p:spPr>
        <p:txBody>
          <a:bodyPr/>
          <a:lstStyle/>
          <a:p>
            <a:endParaRPr lang="fr-FR"/>
          </a:p>
        </p:txBody>
      </p:sp>
      <p:sp>
        <p:nvSpPr>
          <p:cNvPr id="51234" name="Line 34"/>
          <p:cNvSpPr>
            <a:spLocks noChangeShapeType="1"/>
          </p:cNvSpPr>
          <p:nvPr/>
        </p:nvSpPr>
        <p:spPr bwMode="auto">
          <a:xfrm>
            <a:off x="8031163"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5" name="Line 35"/>
          <p:cNvSpPr>
            <a:spLocks noChangeShapeType="1"/>
          </p:cNvSpPr>
          <p:nvPr/>
        </p:nvSpPr>
        <p:spPr bwMode="auto">
          <a:xfrm>
            <a:off x="6315075"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6" name="Oval 36"/>
          <p:cNvSpPr>
            <a:spLocks noChangeArrowheads="1"/>
          </p:cNvSpPr>
          <p:nvPr/>
        </p:nvSpPr>
        <p:spPr bwMode="auto">
          <a:xfrm>
            <a:off x="5521325" y="4735513"/>
            <a:ext cx="1581150"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smtClean="0"/>
              <a:t>Fibrillation </a:t>
            </a:r>
            <a:r>
              <a:rPr lang="fr-FR" sz="1400" b="1" dirty="0"/>
              <a:t>ventriculaire</a:t>
            </a:r>
          </a:p>
        </p:txBody>
      </p:sp>
      <p:sp>
        <p:nvSpPr>
          <p:cNvPr id="51238" name="Line 38"/>
          <p:cNvSpPr>
            <a:spLocks noChangeShapeType="1"/>
          </p:cNvSpPr>
          <p:nvPr/>
        </p:nvSpPr>
        <p:spPr bwMode="auto">
          <a:xfrm>
            <a:off x="4576763"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9" name="Oval 39"/>
          <p:cNvSpPr>
            <a:spLocks noChangeArrowheads="1"/>
          </p:cNvSpPr>
          <p:nvPr/>
        </p:nvSpPr>
        <p:spPr bwMode="auto">
          <a:xfrm>
            <a:off x="3779912" y="4725144"/>
            <a:ext cx="1582738"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smtClean="0"/>
              <a:t>Asphyxie </a:t>
            </a:r>
            <a:r>
              <a:rPr lang="fr-FR" sz="1400" b="1" dirty="0"/>
              <a:t>avec cyanose</a:t>
            </a:r>
          </a:p>
          <a:p>
            <a:endParaRPr lang="fr-FR" sz="1400" b="1" dirty="0"/>
          </a:p>
        </p:txBody>
      </p:sp>
      <p:sp>
        <p:nvSpPr>
          <p:cNvPr id="51240" name="Oval 40"/>
          <p:cNvSpPr>
            <a:spLocks noChangeArrowheads="1"/>
          </p:cNvSpPr>
          <p:nvPr/>
        </p:nvSpPr>
        <p:spPr bwMode="auto">
          <a:xfrm>
            <a:off x="2060574" y="4730750"/>
            <a:ext cx="1647329" cy="1285875"/>
          </a:xfrm>
          <a:prstGeom prst="ellipse">
            <a:avLst/>
          </a:prstGeom>
          <a:solidFill>
            <a:srgbClr val="FFFFFF"/>
          </a:solidFill>
          <a:ln w="9525">
            <a:solidFill>
              <a:schemeClr val="hlink"/>
            </a:solidFill>
            <a:round/>
            <a:headEnd/>
            <a:tailEnd/>
          </a:ln>
        </p:spPr>
        <p:txBody>
          <a:bodyPr/>
          <a:lstStyle/>
          <a:p>
            <a:pPr algn="ctr"/>
            <a:r>
              <a:rPr lang="fr-FR" sz="1400" b="1" dirty="0"/>
              <a:t>Collage de la victime </a:t>
            </a:r>
            <a:r>
              <a:rPr lang="fr-FR" sz="1400" b="1" dirty="0" smtClean="0"/>
              <a:t>;</a:t>
            </a:r>
          </a:p>
          <a:p>
            <a:pPr algn="ctr"/>
            <a:r>
              <a:rPr lang="fr-FR" sz="1400" b="1" dirty="0" smtClean="0"/>
              <a:t>impossibilité </a:t>
            </a:r>
            <a:r>
              <a:rPr lang="fr-FR" sz="1400" b="1" dirty="0"/>
              <a:t>de se libérer</a:t>
            </a:r>
          </a:p>
        </p:txBody>
      </p:sp>
      <p:sp>
        <p:nvSpPr>
          <p:cNvPr id="51241" name="Oval 41"/>
          <p:cNvSpPr>
            <a:spLocks noChangeArrowheads="1"/>
          </p:cNvSpPr>
          <p:nvPr/>
        </p:nvSpPr>
        <p:spPr bwMode="auto">
          <a:xfrm>
            <a:off x="323850" y="4735513"/>
            <a:ext cx="1581150"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smtClean="0"/>
              <a:t>Picotement</a:t>
            </a:r>
            <a:r>
              <a:rPr lang="fr-FR" sz="1400" b="1" dirty="0"/>
              <a:t> ;</a:t>
            </a:r>
          </a:p>
          <a:p>
            <a:pPr algn="ctr"/>
            <a:r>
              <a:rPr lang="fr-FR" sz="1400" b="1" dirty="0"/>
              <a:t>brûlures</a:t>
            </a:r>
          </a:p>
          <a:p>
            <a:endParaRPr lang="fr-FR" sz="1400" b="1" dirty="0"/>
          </a:p>
        </p:txBody>
      </p:sp>
      <p:grpSp>
        <p:nvGrpSpPr>
          <p:cNvPr id="5" name="Group 44"/>
          <p:cNvGrpSpPr>
            <a:grpSpLocks/>
          </p:cNvGrpSpPr>
          <p:nvPr/>
        </p:nvGrpSpPr>
        <p:grpSpPr bwMode="auto">
          <a:xfrm>
            <a:off x="7227890" y="4730750"/>
            <a:ext cx="1587500" cy="1285875"/>
            <a:chOff x="4553" y="2980"/>
            <a:chExt cx="1000" cy="810"/>
          </a:xfrm>
        </p:grpSpPr>
        <p:sp>
          <p:nvSpPr>
            <p:cNvPr id="14366" name="Oval 37"/>
            <p:cNvSpPr>
              <a:spLocks noChangeArrowheads="1"/>
            </p:cNvSpPr>
            <p:nvPr/>
          </p:nvSpPr>
          <p:spPr bwMode="auto">
            <a:xfrm>
              <a:off x="4553" y="2980"/>
              <a:ext cx="996" cy="810"/>
            </a:xfrm>
            <a:prstGeom prst="ellipse">
              <a:avLst/>
            </a:prstGeom>
            <a:solidFill>
              <a:srgbClr val="FFFFFF"/>
            </a:solidFill>
            <a:ln w="9525">
              <a:solidFill>
                <a:schemeClr val="hlink"/>
              </a:solidFill>
              <a:round/>
              <a:headEnd/>
              <a:tailEnd/>
            </a:ln>
          </p:spPr>
          <p:txBody>
            <a:bodyPr/>
            <a:lstStyle/>
            <a:p>
              <a:endParaRPr lang="fr-FR"/>
            </a:p>
          </p:txBody>
        </p:sp>
        <p:sp>
          <p:nvSpPr>
            <p:cNvPr id="14367" name="Text Box 42"/>
            <p:cNvSpPr txBox="1">
              <a:spLocks noChangeArrowheads="1"/>
            </p:cNvSpPr>
            <p:nvPr/>
          </p:nvSpPr>
          <p:spPr bwMode="auto">
            <a:xfrm>
              <a:off x="4558" y="3113"/>
              <a:ext cx="995" cy="555"/>
            </a:xfrm>
            <a:prstGeom prst="rect">
              <a:avLst/>
            </a:prstGeom>
            <a:noFill/>
            <a:ln w="9525">
              <a:noFill/>
              <a:miter lim="800000"/>
              <a:headEnd/>
              <a:tailEnd/>
            </a:ln>
          </p:spPr>
          <p:txBody>
            <a:bodyPr/>
            <a:lstStyle/>
            <a:p>
              <a:pPr algn="ctr"/>
              <a:r>
                <a:rPr lang="fr-FR" sz="1200" b="1" dirty="0"/>
                <a:t>Inhibition des centres commandant  les manœuvres respiratoires et réglant le rythme cardiaque</a:t>
              </a:r>
            </a:p>
            <a:p>
              <a:endParaRPr lang="fr-FR" sz="1200" b="1" dirty="0"/>
            </a:p>
          </p:txBody>
        </p:sp>
      </p:grpSp>
      <p:sp>
        <p:nvSpPr>
          <p:cNvPr id="51218" name="Text Box 18"/>
          <p:cNvSpPr txBox="1">
            <a:spLocks noChangeArrowheads="1"/>
          </p:cNvSpPr>
          <p:nvPr/>
        </p:nvSpPr>
        <p:spPr bwMode="auto">
          <a:xfrm>
            <a:off x="3203848" y="2060848"/>
            <a:ext cx="3535015" cy="504056"/>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b="1" dirty="0"/>
              <a:t>Passage du courant dans…</a:t>
            </a:r>
            <a:endParaRPr lang="fr-FR"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1206">
                                            <p:txEl>
                                              <p:pRg st="0" end="0"/>
                                            </p:txEl>
                                          </p:spTgt>
                                        </p:tgtEl>
                                        <p:attrNameLst>
                                          <p:attrName>style.visibility</p:attrName>
                                        </p:attrNameLst>
                                      </p:cBhvr>
                                      <p:to>
                                        <p:strVal val="visible"/>
                                      </p:to>
                                    </p:set>
                                    <p:animEffect transition="in" filter="wipe(left)">
                                      <p:cBhvr>
                                        <p:cTn id="7" dur="2000"/>
                                        <p:tgtEl>
                                          <p:spTgt spid="5120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1207"/>
                                        </p:tgtEl>
                                        <p:attrNameLst>
                                          <p:attrName>style.visibility</p:attrName>
                                        </p:attrNameLst>
                                      </p:cBhvr>
                                      <p:to>
                                        <p:strVal val="visible"/>
                                      </p:to>
                                    </p:set>
                                    <p:animEffect transition="in" filter="wipe(up)">
                                      <p:cBhvr>
                                        <p:cTn id="12" dur="2000"/>
                                        <p:tgtEl>
                                          <p:spTgt spid="5120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1218"/>
                                        </p:tgtEl>
                                        <p:attrNameLst>
                                          <p:attrName>style.visibility</p:attrName>
                                        </p:attrNameLst>
                                      </p:cBhvr>
                                      <p:to>
                                        <p:strVal val="visible"/>
                                      </p:to>
                                    </p:set>
                                    <p:animEffect transition="in" filter="fade">
                                      <p:cBhvr>
                                        <p:cTn id="17" dur="2000"/>
                                        <p:tgtEl>
                                          <p:spTgt spid="512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2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1220"/>
                                        </p:tgtEl>
                                        <p:attrNameLst>
                                          <p:attrName>style.visibility</p:attrName>
                                        </p:attrNameLst>
                                      </p:cBhvr>
                                      <p:to>
                                        <p:strVal val="visible"/>
                                      </p:to>
                                    </p:set>
                                    <p:animEffect transition="in" filter="fade">
                                      <p:cBhvr>
                                        <p:cTn id="27" dur="2000"/>
                                        <p:tgtEl>
                                          <p:spTgt spid="5122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2000"/>
                                        <p:tgtEl>
                                          <p:spTgt spid="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51232"/>
                                        </p:tgtEl>
                                        <p:attrNameLst>
                                          <p:attrName>style.visibility</p:attrName>
                                        </p:attrNameLst>
                                      </p:cBhvr>
                                      <p:to>
                                        <p:strVal val="visible"/>
                                      </p:to>
                                    </p:set>
                                    <p:animEffect transition="in" filter="wipe(up)">
                                      <p:cBhvr>
                                        <p:cTn id="37" dur="1000"/>
                                        <p:tgtEl>
                                          <p:spTgt spid="5123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1241"/>
                                        </p:tgtEl>
                                        <p:attrNameLst>
                                          <p:attrName>style.visibility</p:attrName>
                                        </p:attrNameLst>
                                      </p:cBhvr>
                                      <p:to>
                                        <p:strVal val="visible"/>
                                      </p:to>
                                    </p:set>
                                    <p:animEffect transition="in" filter="fade">
                                      <p:cBhvr>
                                        <p:cTn id="42" dur="2000"/>
                                        <p:tgtEl>
                                          <p:spTgt spid="5124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1209"/>
                                        </p:tgtEl>
                                        <p:attrNameLst>
                                          <p:attrName>style.visibility</p:attrName>
                                        </p:attrNameLst>
                                      </p:cBhvr>
                                      <p:to>
                                        <p:strVal val="visible"/>
                                      </p:to>
                                    </p:set>
                                    <p:animEffect transition="in" filter="fade">
                                      <p:cBhvr>
                                        <p:cTn id="47" dur="2000"/>
                                        <p:tgtEl>
                                          <p:spTgt spid="5120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51210"/>
                                        </p:tgtEl>
                                        <p:attrNameLst>
                                          <p:attrName>style.visibility</p:attrName>
                                        </p:attrNameLst>
                                      </p:cBhvr>
                                      <p:to>
                                        <p:strVal val="visible"/>
                                      </p:to>
                                    </p:set>
                                    <p:animEffect transition="in" filter="fade">
                                      <p:cBhvr>
                                        <p:cTn id="52" dur="2000"/>
                                        <p:tgtEl>
                                          <p:spTgt spid="51210"/>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51233"/>
                                        </p:tgtEl>
                                        <p:attrNameLst>
                                          <p:attrName>style.visibility</p:attrName>
                                        </p:attrNameLst>
                                      </p:cBhvr>
                                      <p:to>
                                        <p:strVal val="visible"/>
                                      </p:to>
                                    </p:set>
                                    <p:animEffect transition="in" filter="wipe(up)">
                                      <p:cBhvr>
                                        <p:cTn id="57" dur="1000"/>
                                        <p:tgtEl>
                                          <p:spTgt spid="5123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1240"/>
                                        </p:tgtEl>
                                        <p:attrNameLst>
                                          <p:attrName>style.visibility</p:attrName>
                                        </p:attrNameLst>
                                      </p:cBhvr>
                                      <p:to>
                                        <p:strVal val="visible"/>
                                      </p:to>
                                    </p:set>
                                    <p:animEffect transition="in" filter="fade">
                                      <p:cBhvr>
                                        <p:cTn id="62" dur="2000"/>
                                        <p:tgtEl>
                                          <p:spTgt spid="51240"/>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51211"/>
                                        </p:tgtEl>
                                        <p:attrNameLst>
                                          <p:attrName>style.visibility</p:attrName>
                                        </p:attrNameLst>
                                      </p:cBhvr>
                                      <p:to>
                                        <p:strVal val="visible"/>
                                      </p:to>
                                    </p:set>
                                    <p:animEffect transition="in" filter="fade">
                                      <p:cBhvr>
                                        <p:cTn id="67" dur="2000"/>
                                        <p:tgtEl>
                                          <p:spTgt spid="5121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51214"/>
                                        </p:tgtEl>
                                        <p:attrNameLst>
                                          <p:attrName>style.visibility</p:attrName>
                                        </p:attrNameLst>
                                      </p:cBhvr>
                                      <p:to>
                                        <p:strVal val="visible"/>
                                      </p:to>
                                    </p:set>
                                    <p:animEffect transition="in" filter="fade">
                                      <p:cBhvr>
                                        <p:cTn id="72" dur="2000"/>
                                        <p:tgtEl>
                                          <p:spTgt spid="5121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1" fill="hold" grpId="0" nodeType="clickEffect">
                                  <p:stCondLst>
                                    <p:cond delay="0"/>
                                  </p:stCondLst>
                                  <p:childTnLst>
                                    <p:set>
                                      <p:cBhvr>
                                        <p:cTn id="76" dur="1" fill="hold">
                                          <p:stCondLst>
                                            <p:cond delay="0"/>
                                          </p:stCondLst>
                                        </p:cTn>
                                        <p:tgtEl>
                                          <p:spTgt spid="51238"/>
                                        </p:tgtEl>
                                        <p:attrNameLst>
                                          <p:attrName>style.visibility</p:attrName>
                                        </p:attrNameLst>
                                      </p:cBhvr>
                                      <p:to>
                                        <p:strVal val="visible"/>
                                      </p:to>
                                    </p:set>
                                    <p:animEffect transition="in" filter="wipe(up)">
                                      <p:cBhvr>
                                        <p:cTn id="77" dur="1000"/>
                                        <p:tgtEl>
                                          <p:spTgt spid="51238"/>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51239"/>
                                        </p:tgtEl>
                                        <p:attrNameLst>
                                          <p:attrName>style.visibility</p:attrName>
                                        </p:attrNameLst>
                                      </p:cBhvr>
                                      <p:to>
                                        <p:strVal val="visible"/>
                                      </p:to>
                                    </p:set>
                                    <p:animEffect transition="in" filter="fade">
                                      <p:cBhvr>
                                        <p:cTn id="82" dur="2000"/>
                                        <p:tgtEl>
                                          <p:spTgt spid="51239"/>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1212"/>
                                        </p:tgtEl>
                                        <p:attrNameLst>
                                          <p:attrName>style.visibility</p:attrName>
                                        </p:attrNameLst>
                                      </p:cBhvr>
                                      <p:to>
                                        <p:strVal val="visible"/>
                                      </p:to>
                                    </p:set>
                                    <p:animEffect transition="in" filter="fade">
                                      <p:cBhvr>
                                        <p:cTn id="87" dur="2000"/>
                                        <p:tgtEl>
                                          <p:spTgt spid="5121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51215"/>
                                        </p:tgtEl>
                                        <p:attrNameLst>
                                          <p:attrName>style.visibility</p:attrName>
                                        </p:attrNameLst>
                                      </p:cBhvr>
                                      <p:to>
                                        <p:strVal val="visible"/>
                                      </p:to>
                                    </p:set>
                                    <p:animEffect transition="in" filter="fade">
                                      <p:cBhvr>
                                        <p:cTn id="92" dur="2000"/>
                                        <p:tgtEl>
                                          <p:spTgt spid="51215"/>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51235"/>
                                        </p:tgtEl>
                                        <p:attrNameLst>
                                          <p:attrName>style.visibility</p:attrName>
                                        </p:attrNameLst>
                                      </p:cBhvr>
                                      <p:to>
                                        <p:strVal val="visible"/>
                                      </p:to>
                                    </p:set>
                                    <p:animEffect transition="in" filter="wipe(up)">
                                      <p:cBhvr>
                                        <p:cTn id="97" dur="1000"/>
                                        <p:tgtEl>
                                          <p:spTgt spid="51235"/>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1236"/>
                                        </p:tgtEl>
                                        <p:attrNameLst>
                                          <p:attrName>style.visibility</p:attrName>
                                        </p:attrNameLst>
                                      </p:cBhvr>
                                      <p:to>
                                        <p:strVal val="visible"/>
                                      </p:to>
                                    </p:set>
                                    <p:animEffect transition="in" filter="fade">
                                      <p:cBhvr>
                                        <p:cTn id="102" dur="2000"/>
                                        <p:tgtEl>
                                          <p:spTgt spid="51236"/>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51213"/>
                                        </p:tgtEl>
                                        <p:attrNameLst>
                                          <p:attrName>style.visibility</p:attrName>
                                        </p:attrNameLst>
                                      </p:cBhvr>
                                      <p:to>
                                        <p:strVal val="visible"/>
                                      </p:to>
                                    </p:set>
                                    <p:animEffect transition="in" filter="fade">
                                      <p:cBhvr>
                                        <p:cTn id="107" dur="2000"/>
                                        <p:tgtEl>
                                          <p:spTgt spid="51213"/>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nodeType="clickEffect">
                                  <p:stCondLst>
                                    <p:cond delay="0"/>
                                  </p:stCondLst>
                                  <p:childTnLst>
                                    <p:set>
                                      <p:cBhvr>
                                        <p:cTn id="111" dur="1" fill="hold">
                                          <p:stCondLst>
                                            <p:cond delay="0"/>
                                          </p:stCondLst>
                                        </p:cTn>
                                        <p:tgtEl>
                                          <p:spTgt spid="51216"/>
                                        </p:tgtEl>
                                        <p:attrNameLst>
                                          <p:attrName>style.visibility</p:attrName>
                                        </p:attrNameLst>
                                      </p:cBhvr>
                                      <p:to>
                                        <p:strVal val="visible"/>
                                      </p:to>
                                    </p:set>
                                    <p:animEffect transition="in" filter="fade">
                                      <p:cBhvr>
                                        <p:cTn id="112" dur="2000"/>
                                        <p:tgtEl>
                                          <p:spTgt spid="51216"/>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1" fill="hold" grpId="0" nodeType="clickEffect">
                                  <p:stCondLst>
                                    <p:cond delay="0"/>
                                  </p:stCondLst>
                                  <p:childTnLst>
                                    <p:set>
                                      <p:cBhvr>
                                        <p:cTn id="116" dur="1" fill="hold">
                                          <p:stCondLst>
                                            <p:cond delay="0"/>
                                          </p:stCondLst>
                                        </p:cTn>
                                        <p:tgtEl>
                                          <p:spTgt spid="51234"/>
                                        </p:tgtEl>
                                        <p:attrNameLst>
                                          <p:attrName>style.visibility</p:attrName>
                                        </p:attrNameLst>
                                      </p:cBhvr>
                                      <p:to>
                                        <p:strVal val="visible"/>
                                      </p:to>
                                    </p:set>
                                    <p:animEffect transition="in" filter="wipe(up)">
                                      <p:cBhvr>
                                        <p:cTn id="117" dur="1000"/>
                                        <p:tgtEl>
                                          <p:spTgt spid="51234"/>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5"/>
                                        </p:tgtEl>
                                        <p:attrNameLst>
                                          <p:attrName>style.visibility</p:attrName>
                                        </p:attrNameLst>
                                      </p:cBhvr>
                                      <p:to>
                                        <p:strVal val="visible"/>
                                      </p:to>
                                    </p:set>
                                    <p:animEffect transition="in" filter="fade">
                                      <p:cBhvr>
                                        <p:cTn id="12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p:bldP spid="51209" grpId="0" animBg="1"/>
      <p:bldP spid="51211" grpId="0" animBg="1"/>
      <p:bldP spid="51212" grpId="0" animBg="1"/>
      <p:bldP spid="51213" grpId="0" animBg="1"/>
      <p:bldP spid="51220" grpId="0" animBg="1"/>
      <p:bldP spid="51232" grpId="0" animBg="1"/>
      <p:bldP spid="51233" grpId="0" animBg="1"/>
      <p:bldP spid="51234" grpId="0" animBg="1"/>
      <p:bldP spid="51235" grpId="0" animBg="1"/>
      <p:bldP spid="51236" grpId="0" animBg="1"/>
      <p:bldP spid="51238" grpId="0" animBg="1"/>
      <p:bldP spid="51239" grpId="0" animBg="1"/>
      <p:bldP spid="51240" grpId="0" animBg="1"/>
      <p:bldP spid="51241" grpId="0" animBg="1"/>
      <p:bldP spid="5121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6" name="Rectangle 6"/>
          <p:cNvSpPr>
            <a:spLocks noChangeArrowheads="1"/>
          </p:cNvSpPr>
          <p:nvPr/>
        </p:nvSpPr>
        <p:spPr bwMode="auto">
          <a:xfrm>
            <a:off x="1185863" y="230484"/>
            <a:ext cx="6424964" cy="461665"/>
          </a:xfrm>
          <a:prstGeom prst="rect">
            <a:avLst/>
          </a:prstGeom>
          <a:noFill/>
          <a:ln w="9525">
            <a:noFill/>
            <a:miter lim="800000"/>
            <a:headEnd/>
            <a:tailEnd/>
          </a:ln>
        </p:spPr>
        <p:txBody>
          <a:bodyPr wrap="none" anchor="ctr">
            <a:spAutoFit/>
          </a:bodyPr>
          <a:lstStyle/>
          <a:p>
            <a:pPr algn="ctr"/>
            <a:r>
              <a:rPr lang="fr-FR" sz="2400" b="1" i="1" dirty="0" smtClean="0">
                <a:solidFill>
                  <a:srgbClr val="FF0000"/>
                </a:solidFill>
                <a:effectLst>
                  <a:glow rad="228600">
                    <a:schemeClr val="accent1">
                      <a:satMod val="175000"/>
                      <a:alpha val="40000"/>
                    </a:schemeClr>
                  </a:glow>
                </a:effectLst>
              </a:rPr>
              <a:t>The </a:t>
            </a:r>
            <a:r>
              <a:rPr lang="fr-FR" sz="2400" b="1" i="1" dirty="0" err="1">
                <a:solidFill>
                  <a:srgbClr val="FF0000"/>
                </a:solidFill>
                <a:effectLst>
                  <a:glow rad="228600">
                    <a:schemeClr val="accent1">
                      <a:satMod val="175000"/>
                      <a:alpha val="40000"/>
                    </a:schemeClr>
                  </a:glow>
                </a:effectLst>
              </a:rPr>
              <a:t>effects</a:t>
            </a:r>
            <a:r>
              <a:rPr lang="fr-FR" sz="2400" b="1" i="1" dirty="0">
                <a:solidFill>
                  <a:srgbClr val="FF0000"/>
                </a:solidFill>
                <a:effectLst>
                  <a:glow rad="228600">
                    <a:schemeClr val="accent1">
                      <a:satMod val="175000"/>
                      <a:alpha val="40000"/>
                    </a:schemeClr>
                  </a:glow>
                </a:effectLst>
              </a:rPr>
              <a:t> of </a:t>
            </a:r>
            <a:r>
              <a:rPr lang="fr-FR" sz="2400" b="1" i="1" dirty="0" err="1">
                <a:solidFill>
                  <a:srgbClr val="FF0000"/>
                </a:solidFill>
                <a:effectLst>
                  <a:glow rad="228600">
                    <a:schemeClr val="accent1">
                      <a:satMod val="175000"/>
                      <a:alpha val="40000"/>
                    </a:schemeClr>
                  </a:glow>
                </a:effectLst>
              </a:rPr>
              <a:t>electric</a:t>
            </a:r>
            <a:r>
              <a:rPr lang="fr-FR" sz="2400" b="1" i="1" dirty="0">
                <a:solidFill>
                  <a:srgbClr val="FF0000"/>
                </a:solidFill>
                <a:effectLst>
                  <a:glow rad="228600">
                    <a:schemeClr val="accent1">
                      <a:satMod val="175000"/>
                      <a:alpha val="40000"/>
                    </a:schemeClr>
                  </a:glow>
                </a:effectLst>
              </a:rPr>
              <a:t> </a:t>
            </a:r>
            <a:r>
              <a:rPr lang="fr-FR" sz="2400" b="1" i="1" dirty="0" err="1">
                <a:solidFill>
                  <a:srgbClr val="FF0000"/>
                </a:solidFill>
                <a:effectLst>
                  <a:glow rad="228600">
                    <a:schemeClr val="accent1">
                      <a:satMod val="175000"/>
                      <a:alpha val="40000"/>
                    </a:schemeClr>
                  </a:glow>
                </a:effectLst>
              </a:rPr>
              <a:t>current</a:t>
            </a:r>
            <a:r>
              <a:rPr lang="fr-FR" sz="2400" b="1" i="1" dirty="0">
                <a:solidFill>
                  <a:srgbClr val="FF0000"/>
                </a:solidFill>
                <a:effectLst>
                  <a:glow rad="228600">
                    <a:schemeClr val="accent1">
                      <a:satMod val="175000"/>
                      <a:alpha val="40000"/>
                    </a:schemeClr>
                  </a:glow>
                </a:effectLst>
              </a:rPr>
              <a:t> on the </a:t>
            </a:r>
            <a:r>
              <a:rPr lang="fr-FR" sz="2400" b="1" i="1" dirty="0" err="1">
                <a:solidFill>
                  <a:srgbClr val="FF0000"/>
                </a:solidFill>
                <a:effectLst>
                  <a:glow rad="228600">
                    <a:schemeClr val="accent1">
                      <a:satMod val="175000"/>
                      <a:alpha val="40000"/>
                    </a:schemeClr>
                  </a:glow>
                </a:effectLst>
              </a:rPr>
              <a:t>human</a:t>
            </a:r>
            <a:r>
              <a:rPr lang="fr-FR" sz="2400" b="1" i="1" dirty="0">
                <a:solidFill>
                  <a:srgbClr val="FF0000"/>
                </a:solidFill>
                <a:effectLst>
                  <a:glow rad="228600">
                    <a:schemeClr val="accent1">
                      <a:satMod val="175000"/>
                      <a:alpha val="40000"/>
                    </a:schemeClr>
                  </a:glow>
                </a:effectLst>
              </a:rPr>
              <a:t> </a:t>
            </a:r>
            <a:r>
              <a:rPr lang="fr-FR" sz="2400" b="1" i="1" dirty="0" smtClean="0">
                <a:solidFill>
                  <a:srgbClr val="FF0000"/>
                </a:solidFill>
                <a:effectLst>
                  <a:glow rad="228600">
                    <a:schemeClr val="accent1">
                      <a:satMod val="175000"/>
                      <a:alpha val="40000"/>
                    </a:schemeClr>
                  </a:glow>
                </a:effectLst>
              </a:rPr>
              <a:t>body</a:t>
            </a:r>
            <a:endParaRPr lang="fr-FR" sz="2400" i="1" dirty="0">
              <a:solidFill>
                <a:srgbClr val="FF0000"/>
              </a:solidFill>
              <a:effectLst>
                <a:glow rad="228600">
                  <a:schemeClr val="accent1">
                    <a:satMod val="175000"/>
                    <a:alpha val="40000"/>
                  </a:schemeClr>
                </a:glow>
              </a:effectLst>
            </a:endParaRPr>
          </a:p>
        </p:txBody>
      </p:sp>
      <p:sp>
        <p:nvSpPr>
          <p:cNvPr id="51207" name="Rectangle 7"/>
          <p:cNvSpPr>
            <a:spLocks noChangeArrowheads="1"/>
          </p:cNvSpPr>
          <p:nvPr/>
        </p:nvSpPr>
        <p:spPr bwMode="auto">
          <a:xfrm>
            <a:off x="323528" y="1124745"/>
            <a:ext cx="8424862" cy="646331"/>
          </a:xfrm>
          <a:prstGeom prst="rect">
            <a:avLst/>
          </a:prstGeom>
          <a:noFill/>
          <a:ln w="9525">
            <a:noFill/>
            <a:miter lim="800000"/>
            <a:headEnd/>
            <a:tailEnd/>
          </a:ln>
        </p:spPr>
        <p:txBody>
          <a:bodyPr anchor="ctr">
            <a:spAutoFit/>
          </a:bodyPr>
          <a:lstStyle/>
          <a:p>
            <a:pPr algn="just"/>
            <a:r>
              <a:rPr lang="en-US" b="1" i="1" dirty="0" smtClean="0"/>
              <a:t>The </a:t>
            </a:r>
            <a:r>
              <a:rPr lang="en-US" b="1" i="1" dirty="0"/>
              <a:t>effects and damage caused depend on the path of the electric current in the human body. Certain organs suffer more severely from electric shocks.</a:t>
            </a:r>
            <a:endParaRPr lang="fr-FR" b="1" i="1" dirty="0"/>
          </a:p>
        </p:txBody>
      </p:sp>
      <p:sp>
        <p:nvSpPr>
          <p:cNvPr id="51209" name="Text Box 9"/>
          <p:cNvSpPr txBox="1">
            <a:spLocks noChangeArrowheads="1"/>
          </p:cNvSpPr>
          <p:nvPr/>
        </p:nvSpPr>
        <p:spPr bwMode="auto">
          <a:xfrm>
            <a:off x="2060575" y="3040063"/>
            <a:ext cx="1570038" cy="143668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Flexor</a:t>
            </a:r>
            <a:r>
              <a:rPr lang="fr-FR" sz="1600" b="1" dirty="0"/>
              <a:t> muscles</a:t>
            </a:r>
          </a:p>
          <a:p>
            <a:pPr algn="ctr">
              <a:defRPr/>
            </a:pPr>
            <a:endParaRPr lang="fr-FR" sz="1600" dirty="0"/>
          </a:p>
        </p:txBody>
      </p:sp>
      <p:pic>
        <p:nvPicPr>
          <p:cNvPr id="51210" name="Picture 10" descr="http://e-s-c.fr/images/dessin_muscle2.gif"/>
          <p:cNvPicPr>
            <a:picLocks noChangeAspect="1" noChangeArrowheads="1"/>
          </p:cNvPicPr>
          <p:nvPr/>
        </p:nvPicPr>
        <p:blipFill>
          <a:blip r:embed="rId2" r:link="rId3" cstate="print"/>
          <a:srcRect/>
          <a:stretch>
            <a:fillRect/>
          </a:stretch>
        </p:blipFill>
        <p:spPr bwMode="auto">
          <a:xfrm>
            <a:off x="2260600" y="3422650"/>
            <a:ext cx="1103313" cy="1000125"/>
          </a:xfrm>
          <a:prstGeom prst="rect">
            <a:avLst/>
          </a:prstGeom>
          <a:noFill/>
          <a:ln w="9525">
            <a:noFill/>
            <a:miter lim="800000"/>
            <a:headEnd/>
            <a:tailEnd/>
          </a:ln>
          <a:effectLst>
            <a:outerShdw dist="35921" dir="2700000" algn="ctr" rotWithShape="0">
              <a:schemeClr val="accent1"/>
            </a:outerShdw>
          </a:effectLst>
        </p:spPr>
      </p:pic>
      <p:sp>
        <p:nvSpPr>
          <p:cNvPr id="51211" name="Text Box 11"/>
          <p:cNvSpPr txBox="1">
            <a:spLocks noChangeArrowheads="1"/>
          </p:cNvSpPr>
          <p:nvPr/>
        </p:nvSpPr>
        <p:spPr bwMode="auto">
          <a:xfrm>
            <a:off x="3786188" y="3040063"/>
            <a:ext cx="1571625" cy="143192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Respiratory</a:t>
            </a:r>
            <a:r>
              <a:rPr lang="fr-FR" sz="1600" b="1" dirty="0"/>
              <a:t> </a:t>
            </a:r>
            <a:r>
              <a:rPr lang="fr-FR" sz="1600" b="1" dirty="0" smtClean="0"/>
              <a:t>muscles</a:t>
            </a:r>
            <a:endParaRPr lang="fr-FR" sz="1600" dirty="0"/>
          </a:p>
        </p:txBody>
      </p:sp>
      <p:sp>
        <p:nvSpPr>
          <p:cNvPr id="51212" name="Text Box 12"/>
          <p:cNvSpPr txBox="1">
            <a:spLocks noChangeArrowheads="1"/>
          </p:cNvSpPr>
          <p:nvPr/>
        </p:nvSpPr>
        <p:spPr bwMode="auto">
          <a:xfrm>
            <a:off x="5513388" y="3040063"/>
            <a:ext cx="1570037" cy="143192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The </a:t>
            </a:r>
            <a:r>
              <a:rPr lang="fr-FR" sz="1600" b="1" dirty="0" err="1"/>
              <a:t>heart</a:t>
            </a:r>
            <a:r>
              <a:rPr lang="fr-FR" sz="1600" b="1" dirty="0"/>
              <a:t> </a:t>
            </a:r>
            <a:r>
              <a:rPr lang="fr-FR" sz="1600" b="1" dirty="0" smtClean="0"/>
              <a:t>muscle</a:t>
            </a:r>
            <a:endParaRPr lang="fr-FR" sz="1600" dirty="0"/>
          </a:p>
        </p:txBody>
      </p:sp>
      <p:sp>
        <p:nvSpPr>
          <p:cNvPr id="51213" name="Text Box 13"/>
          <p:cNvSpPr txBox="1">
            <a:spLocks noChangeArrowheads="1"/>
          </p:cNvSpPr>
          <p:nvPr/>
        </p:nvSpPr>
        <p:spPr bwMode="auto">
          <a:xfrm>
            <a:off x="7226300" y="3036888"/>
            <a:ext cx="1570038" cy="14351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The spinal </a:t>
            </a:r>
            <a:r>
              <a:rPr lang="fr-FR" sz="1600" b="1" dirty="0" smtClean="0"/>
              <a:t>bulb</a:t>
            </a:r>
            <a:endParaRPr lang="fr-FR" sz="1600" dirty="0"/>
          </a:p>
        </p:txBody>
      </p:sp>
      <p:pic>
        <p:nvPicPr>
          <p:cNvPr id="51214" name="Picture 14" descr="MCj04261700000%5b1%5d"/>
          <p:cNvPicPr>
            <a:picLocks noChangeAspect="1" noChangeArrowheads="1"/>
          </p:cNvPicPr>
          <p:nvPr/>
        </p:nvPicPr>
        <p:blipFill>
          <a:blip r:embed="rId4" cstate="print"/>
          <a:srcRect/>
          <a:stretch>
            <a:fillRect/>
          </a:stretch>
        </p:blipFill>
        <p:spPr bwMode="auto">
          <a:xfrm>
            <a:off x="4048125" y="3438525"/>
            <a:ext cx="1047750" cy="990600"/>
          </a:xfrm>
          <a:prstGeom prst="rect">
            <a:avLst/>
          </a:prstGeom>
          <a:noFill/>
          <a:ln w="9525">
            <a:noFill/>
            <a:miter lim="800000"/>
            <a:headEnd/>
            <a:tailEnd/>
          </a:ln>
        </p:spPr>
      </p:pic>
      <p:pic>
        <p:nvPicPr>
          <p:cNvPr id="51215" name="Picture 15" descr="MCj04235610000%5b1%5d"/>
          <p:cNvPicPr>
            <a:picLocks noChangeAspect="1" noChangeArrowheads="1"/>
          </p:cNvPicPr>
          <p:nvPr/>
        </p:nvPicPr>
        <p:blipFill>
          <a:blip r:embed="rId5" cstate="print"/>
          <a:srcRect/>
          <a:stretch>
            <a:fillRect/>
          </a:stretch>
        </p:blipFill>
        <p:spPr bwMode="auto">
          <a:xfrm>
            <a:off x="5932488" y="3544888"/>
            <a:ext cx="742950" cy="884237"/>
          </a:xfrm>
          <a:prstGeom prst="rect">
            <a:avLst/>
          </a:prstGeom>
          <a:noFill/>
          <a:ln w="9525">
            <a:noFill/>
            <a:miter lim="800000"/>
            <a:headEnd/>
            <a:tailEnd/>
          </a:ln>
        </p:spPr>
      </p:pic>
      <p:pic>
        <p:nvPicPr>
          <p:cNvPr id="51216" name="Picture 16" descr="MCj04261180000%5b1%5d"/>
          <p:cNvPicPr>
            <a:picLocks noChangeAspect="1" noChangeArrowheads="1"/>
          </p:cNvPicPr>
          <p:nvPr/>
        </p:nvPicPr>
        <p:blipFill>
          <a:blip r:embed="rId6" cstate="print"/>
          <a:srcRect/>
          <a:stretch>
            <a:fillRect/>
          </a:stretch>
        </p:blipFill>
        <p:spPr bwMode="auto">
          <a:xfrm>
            <a:off x="7400925" y="3449638"/>
            <a:ext cx="1193800" cy="935037"/>
          </a:xfrm>
          <a:prstGeom prst="rect">
            <a:avLst/>
          </a:prstGeom>
          <a:noFill/>
          <a:ln w="9525">
            <a:noFill/>
            <a:miter lim="800000"/>
            <a:headEnd/>
            <a:tailEnd/>
          </a:ln>
        </p:spPr>
      </p:pic>
      <p:sp>
        <p:nvSpPr>
          <p:cNvPr id="51220" name="Text Box 20"/>
          <p:cNvSpPr txBox="1">
            <a:spLocks noChangeArrowheads="1"/>
          </p:cNvSpPr>
          <p:nvPr/>
        </p:nvSpPr>
        <p:spPr bwMode="auto">
          <a:xfrm>
            <a:off x="323850" y="3036888"/>
            <a:ext cx="1581150" cy="14351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The </a:t>
            </a:r>
            <a:r>
              <a:rPr lang="fr-FR" sz="1600" b="1" dirty="0" smtClean="0"/>
              <a:t>skin</a:t>
            </a:r>
            <a:endParaRPr lang="fr-FR" sz="1600" b="1" dirty="0"/>
          </a:p>
        </p:txBody>
      </p:sp>
      <p:grpSp>
        <p:nvGrpSpPr>
          <p:cNvPr id="2" name="Group 21"/>
          <p:cNvGrpSpPr>
            <a:grpSpLocks/>
          </p:cNvGrpSpPr>
          <p:nvPr/>
        </p:nvGrpSpPr>
        <p:grpSpPr bwMode="auto">
          <a:xfrm>
            <a:off x="706438" y="3328988"/>
            <a:ext cx="904875" cy="1025525"/>
            <a:chOff x="1057" y="5524"/>
            <a:chExt cx="1642" cy="2027"/>
          </a:xfrm>
        </p:grpSpPr>
        <p:pic>
          <p:nvPicPr>
            <p:cNvPr id="14377" name="Picture 22" descr="http://idata.over-blog.com/0/03/96/90/2/skin.jpg"/>
            <p:cNvPicPr>
              <a:picLocks noChangeAspect="1" noChangeArrowheads="1"/>
            </p:cNvPicPr>
            <p:nvPr/>
          </p:nvPicPr>
          <p:blipFill>
            <a:blip r:embed="rId7" r:link="rId8" cstate="print">
              <a:lum contrast="6000"/>
            </a:blip>
            <a:srcRect l="1485" t="2625" r="50931" b="9567"/>
            <a:stretch>
              <a:fillRect/>
            </a:stretch>
          </p:blipFill>
          <p:spPr bwMode="auto">
            <a:xfrm>
              <a:off x="1057" y="5524"/>
              <a:ext cx="1588" cy="1980"/>
            </a:xfrm>
            <a:prstGeom prst="rect">
              <a:avLst/>
            </a:prstGeom>
            <a:noFill/>
            <a:ln w="9525">
              <a:noFill/>
              <a:miter lim="800000"/>
              <a:headEnd/>
              <a:tailEnd/>
            </a:ln>
          </p:spPr>
        </p:pic>
        <p:sp>
          <p:nvSpPr>
            <p:cNvPr id="14378" name="Rectangle 23"/>
            <p:cNvSpPr>
              <a:spLocks noChangeArrowheads="1"/>
            </p:cNvSpPr>
            <p:nvPr/>
          </p:nvSpPr>
          <p:spPr bwMode="auto">
            <a:xfrm>
              <a:off x="2349" y="7308"/>
              <a:ext cx="350" cy="243"/>
            </a:xfrm>
            <a:prstGeom prst="rect">
              <a:avLst/>
            </a:prstGeom>
            <a:solidFill>
              <a:srgbClr val="FFFFFF"/>
            </a:solidFill>
            <a:ln w="9525">
              <a:noFill/>
              <a:miter lim="800000"/>
              <a:headEnd/>
              <a:tailEnd/>
            </a:ln>
          </p:spPr>
          <p:txBody>
            <a:bodyPr/>
            <a:lstStyle/>
            <a:p>
              <a:endParaRPr lang="fr-FR"/>
            </a:p>
          </p:txBody>
        </p:sp>
      </p:grpSp>
      <p:grpSp>
        <p:nvGrpSpPr>
          <p:cNvPr id="3" name="Group 43"/>
          <p:cNvGrpSpPr>
            <a:grpSpLocks/>
          </p:cNvGrpSpPr>
          <p:nvPr/>
        </p:nvGrpSpPr>
        <p:grpSpPr bwMode="auto">
          <a:xfrm>
            <a:off x="1185863" y="2528888"/>
            <a:ext cx="6902450" cy="481012"/>
            <a:chOff x="747" y="1593"/>
            <a:chExt cx="4348" cy="303"/>
          </a:xfrm>
        </p:grpSpPr>
        <p:sp>
          <p:nvSpPr>
            <p:cNvPr id="14368" name="Line 17"/>
            <p:cNvSpPr>
              <a:spLocks noChangeShapeType="1"/>
            </p:cNvSpPr>
            <p:nvPr/>
          </p:nvSpPr>
          <p:spPr bwMode="auto">
            <a:xfrm>
              <a:off x="2914" y="1593"/>
              <a:ext cx="5" cy="118"/>
            </a:xfrm>
            <a:prstGeom prst="line">
              <a:avLst/>
            </a:prstGeom>
            <a:noFill/>
            <a:ln w="9525">
              <a:solidFill>
                <a:schemeClr val="hlink"/>
              </a:solidFill>
              <a:round/>
              <a:headEnd/>
              <a:tailEnd/>
            </a:ln>
          </p:spPr>
          <p:txBody>
            <a:bodyPr/>
            <a:lstStyle/>
            <a:p>
              <a:endParaRPr lang="fr-FR"/>
            </a:p>
          </p:txBody>
        </p:sp>
        <p:sp>
          <p:nvSpPr>
            <p:cNvPr id="14369" name="Line 19"/>
            <p:cNvSpPr>
              <a:spLocks noChangeShapeType="1"/>
            </p:cNvSpPr>
            <p:nvPr/>
          </p:nvSpPr>
          <p:spPr bwMode="auto">
            <a:xfrm flipV="1">
              <a:off x="747" y="1708"/>
              <a:ext cx="4348" cy="3"/>
            </a:xfrm>
            <a:prstGeom prst="line">
              <a:avLst/>
            </a:prstGeom>
            <a:noFill/>
            <a:ln w="9525">
              <a:solidFill>
                <a:schemeClr val="hlink"/>
              </a:solidFill>
              <a:round/>
              <a:headEnd/>
              <a:tailEnd/>
            </a:ln>
          </p:spPr>
          <p:txBody>
            <a:bodyPr/>
            <a:lstStyle/>
            <a:p>
              <a:endParaRPr lang="fr-FR"/>
            </a:p>
          </p:txBody>
        </p:sp>
        <p:grpSp>
          <p:nvGrpSpPr>
            <p:cNvPr id="4" name="Group 24"/>
            <p:cNvGrpSpPr>
              <a:grpSpLocks/>
            </p:cNvGrpSpPr>
            <p:nvPr/>
          </p:nvGrpSpPr>
          <p:grpSpPr bwMode="auto">
            <a:xfrm>
              <a:off x="747" y="1708"/>
              <a:ext cx="4348" cy="188"/>
              <a:chOff x="1919" y="2548"/>
              <a:chExt cx="8335" cy="320"/>
            </a:xfrm>
          </p:grpSpPr>
          <p:sp>
            <p:nvSpPr>
              <p:cNvPr id="14372" name="Line 25"/>
              <p:cNvSpPr>
                <a:spLocks noChangeShapeType="1"/>
              </p:cNvSpPr>
              <p:nvPr/>
            </p:nvSpPr>
            <p:spPr bwMode="auto">
              <a:xfrm>
                <a:off x="1919" y="2548"/>
                <a:ext cx="0" cy="315"/>
              </a:xfrm>
              <a:prstGeom prst="line">
                <a:avLst/>
              </a:prstGeom>
              <a:noFill/>
              <a:ln w="9525">
                <a:solidFill>
                  <a:schemeClr val="hlink"/>
                </a:solidFill>
                <a:round/>
                <a:headEnd/>
                <a:tailEnd type="triangle" w="med" len="med"/>
              </a:ln>
            </p:spPr>
            <p:txBody>
              <a:bodyPr/>
              <a:lstStyle/>
              <a:p>
                <a:endParaRPr lang="fr-FR"/>
              </a:p>
            </p:txBody>
          </p:sp>
          <p:sp>
            <p:nvSpPr>
              <p:cNvPr id="14373" name="Line 26"/>
              <p:cNvSpPr>
                <a:spLocks noChangeShapeType="1"/>
              </p:cNvSpPr>
              <p:nvPr/>
            </p:nvSpPr>
            <p:spPr bwMode="auto">
              <a:xfrm>
                <a:off x="6087" y="2548"/>
                <a:ext cx="0" cy="315"/>
              </a:xfrm>
              <a:prstGeom prst="line">
                <a:avLst/>
              </a:prstGeom>
              <a:noFill/>
              <a:ln w="9525">
                <a:solidFill>
                  <a:schemeClr val="hlink"/>
                </a:solidFill>
                <a:round/>
                <a:headEnd/>
                <a:tailEnd type="triangle" w="med" len="med"/>
              </a:ln>
            </p:spPr>
            <p:txBody>
              <a:bodyPr/>
              <a:lstStyle/>
              <a:p>
                <a:endParaRPr lang="fr-FR"/>
              </a:p>
            </p:txBody>
          </p:sp>
          <p:sp>
            <p:nvSpPr>
              <p:cNvPr id="14374" name="Line 27"/>
              <p:cNvSpPr>
                <a:spLocks noChangeShapeType="1"/>
              </p:cNvSpPr>
              <p:nvPr/>
            </p:nvSpPr>
            <p:spPr bwMode="auto">
              <a:xfrm>
                <a:off x="4003" y="2548"/>
                <a:ext cx="0" cy="315"/>
              </a:xfrm>
              <a:prstGeom prst="line">
                <a:avLst/>
              </a:prstGeom>
              <a:noFill/>
              <a:ln w="9525">
                <a:solidFill>
                  <a:schemeClr val="hlink"/>
                </a:solidFill>
                <a:round/>
                <a:headEnd/>
                <a:tailEnd type="triangle" w="med" len="med"/>
              </a:ln>
            </p:spPr>
            <p:txBody>
              <a:bodyPr/>
              <a:lstStyle/>
              <a:p>
                <a:endParaRPr lang="fr-FR"/>
              </a:p>
            </p:txBody>
          </p:sp>
          <p:sp>
            <p:nvSpPr>
              <p:cNvPr id="14375" name="Line 28"/>
              <p:cNvSpPr>
                <a:spLocks noChangeShapeType="1"/>
              </p:cNvSpPr>
              <p:nvPr/>
            </p:nvSpPr>
            <p:spPr bwMode="auto">
              <a:xfrm>
                <a:off x="10254" y="2548"/>
                <a:ext cx="0" cy="315"/>
              </a:xfrm>
              <a:prstGeom prst="line">
                <a:avLst/>
              </a:prstGeom>
              <a:noFill/>
              <a:ln w="9525">
                <a:solidFill>
                  <a:schemeClr val="hlink"/>
                </a:solidFill>
                <a:round/>
                <a:headEnd/>
                <a:tailEnd type="triangle" w="med" len="med"/>
              </a:ln>
            </p:spPr>
            <p:txBody>
              <a:bodyPr/>
              <a:lstStyle/>
              <a:p>
                <a:endParaRPr lang="fr-FR"/>
              </a:p>
            </p:txBody>
          </p:sp>
          <p:sp>
            <p:nvSpPr>
              <p:cNvPr id="14376" name="Line 29"/>
              <p:cNvSpPr>
                <a:spLocks noChangeShapeType="1"/>
              </p:cNvSpPr>
              <p:nvPr/>
            </p:nvSpPr>
            <p:spPr bwMode="auto">
              <a:xfrm>
                <a:off x="8168" y="2553"/>
                <a:ext cx="0" cy="315"/>
              </a:xfrm>
              <a:prstGeom prst="line">
                <a:avLst/>
              </a:prstGeom>
              <a:noFill/>
              <a:ln w="9525">
                <a:solidFill>
                  <a:schemeClr val="hlink"/>
                </a:solidFill>
                <a:round/>
                <a:headEnd/>
                <a:tailEnd type="triangle" w="med" len="med"/>
              </a:ln>
            </p:spPr>
            <p:txBody>
              <a:bodyPr/>
              <a:lstStyle/>
              <a:p>
                <a:endParaRPr lang="fr-FR"/>
              </a:p>
            </p:txBody>
          </p:sp>
        </p:grpSp>
        <p:sp>
          <p:nvSpPr>
            <p:cNvPr id="14371" name="Oval 30"/>
            <p:cNvSpPr>
              <a:spLocks noChangeAspect="1" noChangeArrowheads="1"/>
            </p:cNvSpPr>
            <p:nvPr/>
          </p:nvSpPr>
          <p:spPr bwMode="auto">
            <a:xfrm>
              <a:off x="2901" y="1695"/>
              <a:ext cx="46" cy="40"/>
            </a:xfrm>
            <a:prstGeom prst="ellipse">
              <a:avLst/>
            </a:prstGeom>
            <a:solidFill>
              <a:schemeClr val="hlink"/>
            </a:solidFill>
            <a:ln w="9525">
              <a:solidFill>
                <a:schemeClr val="hlink"/>
              </a:solidFill>
              <a:round/>
              <a:headEnd/>
              <a:tailEnd/>
            </a:ln>
          </p:spPr>
          <p:txBody>
            <a:bodyPr/>
            <a:lstStyle/>
            <a:p>
              <a:endParaRPr lang="fr-FR"/>
            </a:p>
          </p:txBody>
        </p:sp>
      </p:grpSp>
      <p:sp>
        <p:nvSpPr>
          <p:cNvPr id="51232" name="Line 32"/>
          <p:cNvSpPr>
            <a:spLocks noChangeShapeType="1"/>
          </p:cNvSpPr>
          <p:nvPr/>
        </p:nvSpPr>
        <p:spPr bwMode="auto">
          <a:xfrm>
            <a:off x="1125538" y="4479925"/>
            <a:ext cx="0" cy="244475"/>
          </a:xfrm>
          <a:prstGeom prst="line">
            <a:avLst/>
          </a:prstGeom>
          <a:noFill/>
          <a:ln w="9525">
            <a:solidFill>
              <a:schemeClr val="hlink"/>
            </a:solidFill>
            <a:round/>
            <a:headEnd/>
            <a:tailEnd type="triangle" w="med" len="med"/>
          </a:ln>
        </p:spPr>
        <p:txBody>
          <a:bodyPr/>
          <a:lstStyle/>
          <a:p>
            <a:endParaRPr lang="fr-FR"/>
          </a:p>
        </p:txBody>
      </p:sp>
      <p:sp>
        <p:nvSpPr>
          <p:cNvPr id="51233" name="Line 33"/>
          <p:cNvSpPr>
            <a:spLocks noChangeShapeType="1"/>
          </p:cNvSpPr>
          <p:nvPr/>
        </p:nvSpPr>
        <p:spPr bwMode="auto">
          <a:xfrm>
            <a:off x="2862263" y="4476750"/>
            <a:ext cx="0" cy="244475"/>
          </a:xfrm>
          <a:prstGeom prst="line">
            <a:avLst/>
          </a:prstGeom>
          <a:noFill/>
          <a:ln w="9525">
            <a:solidFill>
              <a:schemeClr val="hlink"/>
            </a:solidFill>
            <a:round/>
            <a:headEnd/>
            <a:tailEnd type="triangle" w="med" len="med"/>
          </a:ln>
        </p:spPr>
        <p:txBody>
          <a:bodyPr/>
          <a:lstStyle/>
          <a:p>
            <a:endParaRPr lang="fr-FR"/>
          </a:p>
        </p:txBody>
      </p:sp>
      <p:sp>
        <p:nvSpPr>
          <p:cNvPr id="51234" name="Line 34"/>
          <p:cNvSpPr>
            <a:spLocks noChangeShapeType="1"/>
          </p:cNvSpPr>
          <p:nvPr/>
        </p:nvSpPr>
        <p:spPr bwMode="auto">
          <a:xfrm>
            <a:off x="8031163"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5" name="Line 35"/>
          <p:cNvSpPr>
            <a:spLocks noChangeShapeType="1"/>
          </p:cNvSpPr>
          <p:nvPr/>
        </p:nvSpPr>
        <p:spPr bwMode="auto">
          <a:xfrm>
            <a:off x="6315075"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6" name="Oval 36"/>
          <p:cNvSpPr>
            <a:spLocks noChangeArrowheads="1"/>
          </p:cNvSpPr>
          <p:nvPr/>
        </p:nvSpPr>
        <p:spPr bwMode="auto">
          <a:xfrm>
            <a:off x="5521325" y="4735513"/>
            <a:ext cx="1581150"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err="1"/>
              <a:t>Ventricular</a:t>
            </a:r>
            <a:r>
              <a:rPr lang="fr-FR" sz="1400" b="1" dirty="0"/>
              <a:t> fibrillation </a:t>
            </a:r>
          </a:p>
        </p:txBody>
      </p:sp>
      <p:sp>
        <p:nvSpPr>
          <p:cNvPr id="51238" name="Line 38"/>
          <p:cNvSpPr>
            <a:spLocks noChangeShapeType="1"/>
          </p:cNvSpPr>
          <p:nvPr/>
        </p:nvSpPr>
        <p:spPr bwMode="auto">
          <a:xfrm>
            <a:off x="4576763" y="4479925"/>
            <a:ext cx="0" cy="242888"/>
          </a:xfrm>
          <a:prstGeom prst="line">
            <a:avLst/>
          </a:prstGeom>
          <a:noFill/>
          <a:ln w="9525">
            <a:solidFill>
              <a:schemeClr val="hlink"/>
            </a:solidFill>
            <a:round/>
            <a:headEnd/>
            <a:tailEnd type="triangle" w="med" len="med"/>
          </a:ln>
        </p:spPr>
        <p:txBody>
          <a:bodyPr/>
          <a:lstStyle/>
          <a:p>
            <a:endParaRPr lang="fr-FR"/>
          </a:p>
        </p:txBody>
      </p:sp>
      <p:sp>
        <p:nvSpPr>
          <p:cNvPr id="51239" name="Oval 39"/>
          <p:cNvSpPr>
            <a:spLocks noChangeArrowheads="1"/>
          </p:cNvSpPr>
          <p:nvPr/>
        </p:nvSpPr>
        <p:spPr bwMode="auto">
          <a:xfrm>
            <a:off x="3779912" y="4725144"/>
            <a:ext cx="1582738"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a:t>Asphyxia </a:t>
            </a:r>
            <a:r>
              <a:rPr lang="fr-FR" sz="1400" b="1" dirty="0" err="1"/>
              <a:t>with</a:t>
            </a:r>
            <a:r>
              <a:rPr lang="fr-FR" sz="1400" b="1" dirty="0"/>
              <a:t> </a:t>
            </a:r>
            <a:r>
              <a:rPr lang="fr-FR" sz="1400" b="1" dirty="0" err="1" smtClean="0"/>
              <a:t>cyanosis</a:t>
            </a:r>
            <a:endParaRPr lang="fr-FR" sz="1400" b="1" dirty="0"/>
          </a:p>
        </p:txBody>
      </p:sp>
      <p:sp>
        <p:nvSpPr>
          <p:cNvPr id="51240" name="Oval 40"/>
          <p:cNvSpPr>
            <a:spLocks noChangeArrowheads="1"/>
          </p:cNvSpPr>
          <p:nvPr/>
        </p:nvSpPr>
        <p:spPr bwMode="auto">
          <a:xfrm>
            <a:off x="2060574" y="4730750"/>
            <a:ext cx="1647329" cy="1285875"/>
          </a:xfrm>
          <a:prstGeom prst="ellipse">
            <a:avLst/>
          </a:prstGeom>
          <a:solidFill>
            <a:srgbClr val="FFFFFF"/>
          </a:solidFill>
          <a:ln w="9525">
            <a:solidFill>
              <a:schemeClr val="hlink"/>
            </a:solidFill>
            <a:round/>
            <a:headEnd/>
            <a:tailEnd/>
          </a:ln>
        </p:spPr>
        <p:txBody>
          <a:bodyPr/>
          <a:lstStyle/>
          <a:p>
            <a:pPr algn="ctr"/>
            <a:r>
              <a:rPr lang="en-US" sz="1400" b="1" dirty="0"/>
              <a:t>Collage of the victim</a:t>
            </a:r>
            <a:r>
              <a:rPr lang="en-US" sz="1400" b="1" dirty="0" smtClean="0"/>
              <a:t>;</a:t>
            </a:r>
          </a:p>
          <a:p>
            <a:pPr algn="ctr"/>
            <a:r>
              <a:rPr lang="en-US" sz="1400" b="1" dirty="0" smtClean="0"/>
              <a:t>inability </a:t>
            </a:r>
            <a:r>
              <a:rPr lang="en-US" sz="1400" b="1" dirty="0"/>
              <a:t>to break </a:t>
            </a:r>
            <a:r>
              <a:rPr lang="en-US" sz="1400" b="1" dirty="0" smtClean="0"/>
              <a:t>free </a:t>
            </a:r>
            <a:endParaRPr lang="fr-FR" sz="1400" b="1" dirty="0"/>
          </a:p>
        </p:txBody>
      </p:sp>
      <p:sp>
        <p:nvSpPr>
          <p:cNvPr id="51241" name="Oval 41"/>
          <p:cNvSpPr>
            <a:spLocks noChangeArrowheads="1"/>
          </p:cNvSpPr>
          <p:nvPr/>
        </p:nvSpPr>
        <p:spPr bwMode="auto">
          <a:xfrm>
            <a:off x="323850" y="4735513"/>
            <a:ext cx="1581150" cy="1285875"/>
          </a:xfrm>
          <a:prstGeom prst="ellipse">
            <a:avLst/>
          </a:prstGeom>
          <a:solidFill>
            <a:srgbClr val="FFFFFF"/>
          </a:solidFill>
          <a:ln w="9525">
            <a:solidFill>
              <a:schemeClr val="hlink"/>
            </a:solidFill>
            <a:round/>
            <a:headEnd/>
            <a:tailEnd/>
          </a:ln>
        </p:spPr>
        <p:txBody>
          <a:bodyPr/>
          <a:lstStyle/>
          <a:p>
            <a:pPr algn="ctr"/>
            <a:endParaRPr lang="fr-FR" sz="1400" b="1" dirty="0"/>
          </a:p>
          <a:p>
            <a:pPr algn="ctr"/>
            <a:r>
              <a:rPr lang="fr-FR" sz="1400" b="1" dirty="0" err="1" smtClean="0"/>
              <a:t>Tingling</a:t>
            </a:r>
            <a:r>
              <a:rPr lang="fr-FR" sz="1400" b="1" dirty="0"/>
              <a:t>;</a:t>
            </a:r>
          </a:p>
          <a:p>
            <a:pPr algn="ctr"/>
            <a:r>
              <a:rPr lang="fr-FR" sz="1400" b="1" dirty="0" err="1"/>
              <a:t>burns</a:t>
            </a:r>
            <a:endParaRPr lang="fr-FR" sz="1400" b="1" dirty="0"/>
          </a:p>
          <a:p>
            <a:endParaRPr lang="fr-FR" sz="1400" b="1" dirty="0"/>
          </a:p>
        </p:txBody>
      </p:sp>
      <p:grpSp>
        <p:nvGrpSpPr>
          <p:cNvPr id="5" name="Group 44"/>
          <p:cNvGrpSpPr>
            <a:grpSpLocks/>
          </p:cNvGrpSpPr>
          <p:nvPr/>
        </p:nvGrpSpPr>
        <p:grpSpPr bwMode="auto">
          <a:xfrm>
            <a:off x="7227891" y="4730750"/>
            <a:ext cx="1916109" cy="1722586"/>
            <a:chOff x="4553" y="2980"/>
            <a:chExt cx="996" cy="810"/>
          </a:xfrm>
        </p:grpSpPr>
        <p:sp>
          <p:nvSpPr>
            <p:cNvPr id="14366" name="Oval 37"/>
            <p:cNvSpPr>
              <a:spLocks noChangeArrowheads="1"/>
            </p:cNvSpPr>
            <p:nvPr/>
          </p:nvSpPr>
          <p:spPr bwMode="auto">
            <a:xfrm>
              <a:off x="4553" y="2980"/>
              <a:ext cx="996" cy="810"/>
            </a:xfrm>
            <a:prstGeom prst="ellipse">
              <a:avLst/>
            </a:prstGeom>
            <a:solidFill>
              <a:srgbClr val="FFFFFF"/>
            </a:solidFill>
            <a:ln w="9525">
              <a:solidFill>
                <a:schemeClr val="hlink"/>
              </a:solidFill>
              <a:round/>
              <a:headEnd/>
              <a:tailEnd/>
            </a:ln>
          </p:spPr>
          <p:txBody>
            <a:bodyPr/>
            <a:lstStyle/>
            <a:p>
              <a:endParaRPr lang="fr-FR"/>
            </a:p>
          </p:txBody>
        </p:sp>
        <p:sp>
          <p:nvSpPr>
            <p:cNvPr id="14367" name="Text Box 42"/>
            <p:cNvSpPr txBox="1">
              <a:spLocks noChangeArrowheads="1"/>
            </p:cNvSpPr>
            <p:nvPr/>
          </p:nvSpPr>
          <p:spPr bwMode="auto">
            <a:xfrm>
              <a:off x="4558" y="3113"/>
              <a:ext cx="909" cy="500"/>
            </a:xfrm>
            <a:prstGeom prst="rect">
              <a:avLst/>
            </a:prstGeom>
            <a:noFill/>
            <a:ln w="9525">
              <a:noFill/>
              <a:miter lim="800000"/>
              <a:headEnd/>
              <a:tailEnd/>
            </a:ln>
          </p:spPr>
          <p:txBody>
            <a:bodyPr/>
            <a:lstStyle/>
            <a:p>
              <a:pPr algn="ctr"/>
              <a:r>
                <a:rPr lang="fr-FR" sz="1200" b="1" dirty="0" smtClean="0"/>
                <a:t>I</a:t>
              </a:r>
              <a:r>
                <a:rPr lang="en-US" sz="1200" b="1" dirty="0"/>
                <a:t>Inhibition of the centers controlling respiratory maneuvers and regulating the heart rate</a:t>
              </a:r>
            </a:p>
            <a:p>
              <a:endParaRPr lang="fr-FR" sz="1200" b="1" dirty="0"/>
            </a:p>
          </p:txBody>
        </p:sp>
      </p:grpSp>
      <p:sp>
        <p:nvSpPr>
          <p:cNvPr id="51218" name="Text Box 18"/>
          <p:cNvSpPr txBox="1">
            <a:spLocks noChangeArrowheads="1"/>
          </p:cNvSpPr>
          <p:nvPr/>
        </p:nvSpPr>
        <p:spPr bwMode="auto">
          <a:xfrm>
            <a:off x="3203848" y="2060848"/>
            <a:ext cx="3535015" cy="504056"/>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b="1" dirty="0" smtClean="0"/>
              <a:t>Passage </a:t>
            </a:r>
            <a:r>
              <a:rPr lang="fr-FR" b="1" dirty="0"/>
              <a:t>of </a:t>
            </a:r>
            <a:r>
              <a:rPr lang="fr-FR" b="1" dirty="0" err="1"/>
              <a:t>current</a:t>
            </a:r>
            <a:r>
              <a:rPr lang="fr-FR" b="1" dirty="0"/>
              <a:t> in …</a:t>
            </a:r>
            <a:endParaRPr lang="fr-FR" dirty="0"/>
          </a:p>
        </p:txBody>
      </p:sp>
    </p:spTree>
    <p:extLst>
      <p:ext uri="{BB962C8B-B14F-4D97-AF65-F5344CB8AC3E}">
        <p14:creationId xmlns:p14="http://schemas.microsoft.com/office/powerpoint/2010/main" val="2417344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1206">
                                            <p:txEl>
                                              <p:pRg st="0" end="0"/>
                                            </p:txEl>
                                          </p:spTgt>
                                        </p:tgtEl>
                                        <p:attrNameLst>
                                          <p:attrName>style.visibility</p:attrName>
                                        </p:attrNameLst>
                                      </p:cBhvr>
                                      <p:to>
                                        <p:strVal val="visible"/>
                                      </p:to>
                                    </p:set>
                                    <p:animEffect transition="in" filter="wipe(left)">
                                      <p:cBhvr>
                                        <p:cTn id="7" dur="2000"/>
                                        <p:tgtEl>
                                          <p:spTgt spid="5120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1207"/>
                                        </p:tgtEl>
                                        <p:attrNameLst>
                                          <p:attrName>style.visibility</p:attrName>
                                        </p:attrNameLst>
                                      </p:cBhvr>
                                      <p:to>
                                        <p:strVal val="visible"/>
                                      </p:to>
                                    </p:set>
                                    <p:animEffect transition="in" filter="wipe(up)">
                                      <p:cBhvr>
                                        <p:cTn id="12" dur="2000"/>
                                        <p:tgtEl>
                                          <p:spTgt spid="5120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1218"/>
                                        </p:tgtEl>
                                        <p:attrNameLst>
                                          <p:attrName>style.visibility</p:attrName>
                                        </p:attrNameLst>
                                      </p:cBhvr>
                                      <p:to>
                                        <p:strVal val="visible"/>
                                      </p:to>
                                    </p:set>
                                    <p:animEffect transition="in" filter="fade">
                                      <p:cBhvr>
                                        <p:cTn id="17" dur="2000"/>
                                        <p:tgtEl>
                                          <p:spTgt spid="512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up)">
                                      <p:cBhvr>
                                        <p:cTn id="22" dur="2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1220"/>
                                        </p:tgtEl>
                                        <p:attrNameLst>
                                          <p:attrName>style.visibility</p:attrName>
                                        </p:attrNameLst>
                                      </p:cBhvr>
                                      <p:to>
                                        <p:strVal val="visible"/>
                                      </p:to>
                                    </p:set>
                                    <p:animEffect transition="in" filter="fade">
                                      <p:cBhvr>
                                        <p:cTn id="27" dur="2000"/>
                                        <p:tgtEl>
                                          <p:spTgt spid="5122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2000"/>
                                        <p:tgtEl>
                                          <p:spTgt spid="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51232"/>
                                        </p:tgtEl>
                                        <p:attrNameLst>
                                          <p:attrName>style.visibility</p:attrName>
                                        </p:attrNameLst>
                                      </p:cBhvr>
                                      <p:to>
                                        <p:strVal val="visible"/>
                                      </p:to>
                                    </p:set>
                                    <p:animEffect transition="in" filter="wipe(up)">
                                      <p:cBhvr>
                                        <p:cTn id="37" dur="1000"/>
                                        <p:tgtEl>
                                          <p:spTgt spid="5123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1241"/>
                                        </p:tgtEl>
                                        <p:attrNameLst>
                                          <p:attrName>style.visibility</p:attrName>
                                        </p:attrNameLst>
                                      </p:cBhvr>
                                      <p:to>
                                        <p:strVal val="visible"/>
                                      </p:to>
                                    </p:set>
                                    <p:animEffect transition="in" filter="fade">
                                      <p:cBhvr>
                                        <p:cTn id="42" dur="2000"/>
                                        <p:tgtEl>
                                          <p:spTgt spid="5124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1209"/>
                                        </p:tgtEl>
                                        <p:attrNameLst>
                                          <p:attrName>style.visibility</p:attrName>
                                        </p:attrNameLst>
                                      </p:cBhvr>
                                      <p:to>
                                        <p:strVal val="visible"/>
                                      </p:to>
                                    </p:set>
                                    <p:animEffect transition="in" filter="fade">
                                      <p:cBhvr>
                                        <p:cTn id="47" dur="2000"/>
                                        <p:tgtEl>
                                          <p:spTgt spid="5120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51210"/>
                                        </p:tgtEl>
                                        <p:attrNameLst>
                                          <p:attrName>style.visibility</p:attrName>
                                        </p:attrNameLst>
                                      </p:cBhvr>
                                      <p:to>
                                        <p:strVal val="visible"/>
                                      </p:to>
                                    </p:set>
                                    <p:animEffect transition="in" filter="fade">
                                      <p:cBhvr>
                                        <p:cTn id="52" dur="2000"/>
                                        <p:tgtEl>
                                          <p:spTgt spid="51210"/>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51233"/>
                                        </p:tgtEl>
                                        <p:attrNameLst>
                                          <p:attrName>style.visibility</p:attrName>
                                        </p:attrNameLst>
                                      </p:cBhvr>
                                      <p:to>
                                        <p:strVal val="visible"/>
                                      </p:to>
                                    </p:set>
                                    <p:animEffect transition="in" filter="wipe(up)">
                                      <p:cBhvr>
                                        <p:cTn id="57" dur="1000"/>
                                        <p:tgtEl>
                                          <p:spTgt spid="5123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1240"/>
                                        </p:tgtEl>
                                        <p:attrNameLst>
                                          <p:attrName>style.visibility</p:attrName>
                                        </p:attrNameLst>
                                      </p:cBhvr>
                                      <p:to>
                                        <p:strVal val="visible"/>
                                      </p:to>
                                    </p:set>
                                    <p:animEffect transition="in" filter="fade">
                                      <p:cBhvr>
                                        <p:cTn id="62" dur="2000"/>
                                        <p:tgtEl>
                                          <p:spTgt spid="51240"/>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51211"/>
                                        </p:tgtEl>
                                        <p:attrNameLst>
                                          <p:attrName>style.visibility</p:attrName>
                                        </p:attrNameLst>
                                      </p:cBhvr>
                                      <p:to>
                                        <p:strVal val="visible"/>
                                      </p:to>
                                    </p:set>
                                    <p:animEffect transition="in" filter="fade">
                                      <p:cBhvr>
                                        <p:cTn id="67" dur="2000"/>
                                        <p:tgtEl>
                                          <p:spTgt spid="5121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51214"/>
                                        </p:tgtEl>
                                        <p:attrNameLst>
                                          <p:attrName>style.visibility</p:attrName>
                                        </p:attrNameLst>
                                      </p:cBhvr>
                                      <p:to>
                                        <p:strVal val="visible"/>
                                      </p:to>
                                    </p:set>
                                    <p:animEffect transition="in" filter="fade">
                                      <p:cBhvr>
                                        <p:cTn id="72" dur="2000"/>
                                        <p:tgtEl>
                                          <p:spTgt spid="5121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1" fill="hold" grpId="0" nodeType="clickEffect">
                                  <p:stCondLst>
                                    <p:cond delay="0"/>
                                  </p:stCondLst>
                                  <p:childTnLst>
                                    <p:set>
                                      <p:cBhvr>
                                        <p:cTn id="76" dur="1" fill="hold">
                                          <p:stCondLst>
                                            <p:cond delay="0"/>
                                          </p:stCondLst>
                                        </p:cTn>
                                        <p:tgtEl>
                                          <p:spTgt spid="51238"/>
                                        </p:tgtEl>
                                        <p:attrNameLst>
                                          <p:attrName>style.visibility</p:attrName>
                                        </p:attrNameLst>
                                      </p:cBhvr>
                                      <p:to>
                                        <p:strVal val="visible"/>
                                      </p:to>
                                    </p:set>
                                    <p:animEffect transition="in" filter="wipe(up)">
                                      <p:cBhvr>
                                        <p:cTn id="77" dur="1000"/>
                                        <p:tgtEl>
                                          <p:spTgt spid="51238"/>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51239"/>
                                        </p:tgtEl>
                                        <p:attrNameLst>
                                          <p:attrName>style.visibility</p:attrName>
                                        </p:attrNameLst>
                                      </p:cBhvr>
                                      <p:to>
                                        <p:strVal val="visible"/>
                                      </p:to>
                                    </p:set>
                                    <p:animEffect transition="in" filter="fade">
                                      <p:cBhvr>
                                        <p:cTn id="82" dur="2000"/>
                                        <p:tgtEl>
                                          <p:spTgt spid="51239"/>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1212"/>
                                        </p:tgtEl>
                                        <p:attrNameLst>
                                          <p:attrName>style.visibility</p:attrName>
                                        </p:attrNameLst>
                                      </p:cBhvr>
                                      <p:to>
                                        <p:strVal val="visible"/>
                                      </p:to>
                                    </p:set>
                                    <p:animEffect transition="in" filter="fade">
                                      <p:cBhvr>
                                        <p:cTn id="87" dur="2000"/>
                                        <p:tgtEl>
                                          <p:spTgt spid="5121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51215"/>
                                        </p:tgtEl>
                                        <p:attrNameLst>
                                          <p:attrName>style.visibility</p:attrName>
                                        </p:attrNameLst>
                                      </p:cBhvr>
                                      <p:to>
                                        <p:strVal val="visible"/>
                                      </p:to>
                                    </p:set>
                                    <p:animEffect transition="in" filter="fade">
                                      <p:cBhvr>
                                        <p:cTn id="92" dur="2000"/>
                                        <p:tgtEl>
                                          <p:spTgt spid="51215"/>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51235"/>
                                        </p:tgtEl>
                                        <p:attrNameLst>
                                          <p:attrName>style.visibility</p:attrName>
                                        </p:attrNameLst>
                                      </p:cBhvr>
                                      <p:to>
                                        <p:strVal val="visible"/>
                                      </p:to>
                                    </p:set>
                                    <p:animEffect transition="in" filter="wipe(up)">
                                      <p:cBhvr>
                                        <p:cTn id="97" dur="1000"/>
                                        <p:tgtEl>
                                          <p:spTgt spid="51235"/>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1236"/>
                                        </p:tgtEl>
                                        <p:attrNameLst>
                                          <p:attrName>style.visibility</p:attrName>
                                        </p:attrNameLst>
                                      </p:cBhvr>
                                      <p:to>
                                        <p:strVal val="visible"/>
                                      </p:to>
                                    </p:set>
                                    <p:animEffect transition="in" filter="fade">
                                      <p:cBhvr>
                                        <p:cTn id="102" dur="2000"/>
                                        <p:tgtEl>
                                          <p:spTgt spid="51236"/>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51213"/>
                                        </p:tgtEl>
                                        <p:attrNameLst>
                                          <p:attrName>style.visibility</p:attrName>
                                        </p:attrNameLst>
                                      </p:cBhvr>
                                      <p:to>
                                        <p:strVal val="visible"/>
                                      </p:to>
                                    </p:set>
                                    <p:animEffect transition="in" filter="fade">
                                      <p:cBhvr>
                                        <p:cTn id="107" dur="2000"/>
                                        <p:tgtEl>
                                          <p:spTgt spid="51213"/>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nodeType="clickEffect">
                                  <p:stCondLst>
                                    <p:cond delay="0"/>
                                  </p:stCondLst>
                                  <p:childTnLst>
                                    <p:set>
                                      <p:cBhvr>
                                        <p:cTn id="111" dur="1" fill="hold">
                                          <p:stCondLst>
                                            <p:cond delay="0"/>
                                          </p:stCondLst>
                                        </p:cTn>
                                        <p:tgtEl>
                                          <p:spTgt spid="51216"/>
                                        </p:tgtEl>
                                        <p:attrNameLst>
                                          <p:attrName>style.visibility</p:attrName>
                                        </p:attrNameLst>
                                      </p:cBhvr>
                                      <p:to>
                                        <p:strVal val="visible"/>
                                      </p:to>
                                    </p:set>
                                    <p:animEffect transition="in" filter="fade">
                                      <p:cBhvr>
                                        <p:cTn id="112" dur="2000"/>
                                        <p:tgtEl>
                                          <p:spTgt spid="51216"/>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1" fill="hold" grpId="0" nodeType="clickEffect">
                                  <p:stCondLst>
                                    <p:cond delay="0"/>
                                  </p:stCondLst>
                                  <p:childTnLst>
                                    <p:set>
                                      <p:cBhvr>
                                        <p:cTn id="116" dur="1" fill="hold">
                                          <p:stCondLst>
                                            <p:cond delay="0"/>
                                          </p:stCondLst>
                                        </p:cTn>
                                        <p:tgtEl>
                                          <p:spTgt spid="51234"/>
                                        </p:tgtEl>
                                        <p:attrNameLst>
                                          <p:attrName>style.visibility</p:attrName>
                                        </p:attrNameLst>
                                      </p:cBhvr>
                                      <p:to>
                                        <p:strVal val="visible"/>
                                      </p:to>
                                    </p:set>
                                    <p:animEffect transition="in" filter="wipe(up)">
                                      <p:cBhvr>
                                        <p:cTn id="117" dur="1000"/>
                                        <p:tgtEl>
                                          <p:spTgt spid="51234"/>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5"/>
                                        </p:tgtEl>
                                        <p:attrNameLst>
                                          <p:attrName>style.visibility</p:attrName>
                                        </p:attrNameLst>
                                      </p:cBhvr>
                                      <p:to>
                                        <p:strVal val="visible"/>
                                      </p:to>
                                    </p:set>
                                    <p:animEffect transition="in" filter="fade">
                                      <p:cBhvr>
                                        <p:cTn id="12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p:bldP spid="51209" grpId="0" animBg="1"/>
      <p:bldP spid="51211" grpId="0" animBg="1"/>
      <p:bldP spid="51212" grpId="0" animBg="1"/>
      <p:bldP spid="51213" grpId="0" animBg="1"/>
      <p:bldP spid="51220" grpId="0" animBg="1"/>
      <p:bldP spid="51232" grpId="0" animBg="1"/>
      <p:bldP spid="51233" grpId="0" animBg="1"/>
      <p:bldP spid="51234" grpId="0" animBg="1"/>
      <p:bldP spid="51235" grpId="0" animBg="1"/>
      <p:bldP spid="51236" grpId="0" animBg="1"/>
      <p:bldP spid="51238" grpId="0" animBg="1"/>
      <p:bldP spid="51239" grpId="0" animBg="1"/>
      <p:bldP spid="51240" grpId="0" animBg="1"/>
      <p:bldP spid="51241" grpId="0" animBg="1"/>
      <p:bldP spid="5121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Rectangle 4"/>
          <p:cNvSpPr>
            <a:spLocks noChangeArrowheads="1"/>
          </p:cNvSpPr>
          <p:nvPr/>
        </p:nvSpPr>
        <p:spPr bwMode="auto">
          <a:xfrm>
            <a:off x="251520" y="1173525"/>
            <a:ext cx="8640960" cy="4370427"/>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lvl="0" indent="449263" algn="ctr" fontAlgn="base">
              <a:spcBef>
                <a:spcPct val="0"/>
              </a:spcBef>
              <a:spcAft>
                <a:spcPct val="0"/>
              </a:spcAft>
            </a:pPr>
            <a:r>
              <a:rPr lang="fr-FR" sz="3600" b="1" i="1" u="sng" dirty="0" err="1" smtClean="0">
                <a:solidFill>
                  <a:srgbClr val="FF0000"/>
                </a:solidFill>
                <a:latin typeface="Cambria" panose="02040503050406030204" pitchFamily="18" charset="0"/>
                <a:cs typeface="Times New Roman" pitchFamily="18" charset="0"/>
              </a:rPr>
              <a:t>Subject</a:t>
            </a:r>
            <a:r>
              <a:rPr lang="fr-FR" sz="3600" b="1" i="1" u="sng" dirty="0">
                <a:solidFill>
                  <a:srgbClr val="FF0000"/>
                </a:solidFill>
                <a:latin typeface="Cambria" panose="02040503050406030204" pitchFamily="18" charset="0"/>
                <a:cs typeface="Times New Roman" pitchFamily="18" charset="0"/>
              </a:rPr>
              <a:t>: </a:t>
            </a:r>
            <a:r>
              <a:rPr lang="fr-FR" sz="3600" b="1" i="1" u="sng" dirty="0" err="1">
                <a:solidFill>
                  <a:srgbClr val="FF0000"/>
                </a:solidFill>
                <a:latin typeface="Cambria" panose="02040503050406030204" pitchFamily="18" charset="0"/>
                <a:cs typeface="Times New Roman" pitchFamily="18" charset="0"/>
              </a:rPr>
              <a:t>Electrical</a:t>
            </a:r>
            <a:r>
              <a:rPr lang="fr-FR" sz="3600" b="1" i="1" u="sng" dirty="0">
                <a:solidFill>
                  <a:srgbClr val="FF0000"/>
                </a:solidFill>
                <a:latin typeface="Cambria" panose="02040503050406030204" pitchFamily="18" charset="0"/>
                <a:cs typeface="Times New Roman" pitchFamily="18" charset="0"/>
              </a:rPr>
              <a:t> </a:t>
            </a:r>
            <a:r>
              <a:rPr lang="fr-FR" sz="3600" b="1" i="1" u="sng" dirty="0" smtClean="0">
                <a:solidFill>
                  <a:srgbClr val="FF0000"/>
                </a:solidFill>
                <a:latin typeface="Cambria" panose="02040503050406030204" pitchFamily="18" charset="0"/>
                <a:cs typeface="Times New Roman" pitchFamily="18" charset="0"/>
              </a:rPr>
              <a:t>Security</a:t>
            </a:r>
            <a:endParaRPr lang="fr-FR" sz="3600" b="1" i="1" u="sng" dirty="0">
              <a:solidFill>
                <a:srgbClr val="FF0000"/>
              </a:solidFill>
              <a:latin typeface="Cambria" panose="02040503050406030204" pitchFamily="18" charset="0"/>
              <a:cs typeface="Times New Roman" pitchFamily="18" charset="0"/>
            </a:endParaRPr>
          </a:p>
          <a:p>
            <a:pPr marL="0" marR="0" lvl="0" indent="449263" algn="ctr" defTabSz="914400" rtl="0" eaLnBrk="1" fontAlgn="base" latinLnBrk="0" hangingPunct="1">
              <a:lnSpc>
                <a:spcPct val="100000"/>
              </a:lnSpc>
              <a:spcBef>
                <a:spcPct val="0"/>
              </a:spcBef>
              <a:spcAft>
                <a:spcPct val="0"/>
              </a:spcAft>
              <a:buClrTx/>
              <a:buSzTx/>
              <a:buFontTx/>
              <a:buNone/>
              <a:tabLst/>
            </a:pPr>
            <a:endParaRPr kumimoji="0" lang="fr-FR" sz="3600" b="1" i="1" u="sng" strike="noStrike" cap="none" normalizeH="0" baseline="0" dirty="0" smtClean="0">
              <a:ln>
                <a:noFill/>
              </a:ln>
              <a:solidFill>
                <a:srgbClr val="FF0000"/>
              </a:solidFill>
              <a:effectLst/>
              <a:latin typeface="Cambria" panose="02040503050406030204" pitchFamily="18" charset="0"/>
              <a:cs typeface="Times New Roman" pitchFamily="18" charset="0"/>
            </a:endParaRPr>
          </a:p>
          <a:p>
            <a:pPr marL="0" marR="0" lvl="0" indent="449263" algn="l" defTabSz="914400" rtl="0" eaLnBrk="1" fontAlgn="base" latinLnBrk="0" hangingPunct="1">
              <a:lnSpc>
                <a:spcPct val="100000"/>
              </a:lnSpc>
              <a:spcBef>
                <a:spcPct val="0"/>
              </a:spcBef>
              <a:spcAft>
                <a:spcPct val="0"/>
              </a:spcAft>
              <a:buClrTx/>
              <a:buSzTx/>
              <a:buFontTx/>
              <a:buNone/>
              <a:tabLst/>
            </a:pPr>
            <a:endParaRPr kumimoji="0" lang="fr-FR" sz="1800" b="1" i="1" u="none" strike="noStrike" cap="none" normalizeH="0" baseline="0" dirty="0" smtClean="0">
              <a:ln>
                <a:noFill/>
              </a:ln>
              <a:solidFill>
                <a:srgbClr val="FF0000"/>
              </a:solidFill>
              <a:effectLst/>
              <a:latin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400" b="1" i="1" u="none" strike="noStrike" cap="none" normalizeH="0" baseline="0" dirty="0" smtClean="0">
                <a:ln>
                  <a:noFill/>
                </a:ln>
                <a:solidFill>
                  <a:srgbClr val="FF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rgbClr val="FF0000"/>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800" b="1" i="1" u="none" strike="noStrike" cap="none" normalizeH="0" baseline="0" dirty="0" smtClean="0">
                <a:ln>
                  <a:noFill/>
                </a:ln>
                <a:effectLst/>
                <a:latin typeface="Cambria" panose="02040503050406030204" pitchFamily="18" charset="0"/>
                <a:cs typeface="Arial" pitchFamily="34" charset="0"/>
              </a:rPr>
              <a:t>Code :</a:t>
            </a:r>
            <a:r>
              <a:rPr kumimoji="0" lang="fr-FR" sz="2800" b="1" i="1" u="none" strike="noStrike" cap="none" normalizeH="0" baseline="0" dirty="0" smtClean="0">
                <a:ln>
                  <a:noFill/>
                </a:ln>
                <a:solidFill>
                  <a:srgbClr val="FF0000"/>
                </a:solidFill>
                <a:effectLst/>
                <a:latin typeface="Cambria" panose="02040503050406030204" pitchFamily="18" charset="0"/>
                <a:cs typeface="Arial" pitchFamily="34" charset="0"/>
              </a:rPr>
              <a:t> UED 22</a:t>
            </a:r>
            <a:endParaRPr kumimoji="0" lang="fr-FR" sz="1100" b="0" i="1" u="none" strike="noStrike" cap="none" normalizeH="0" baseline="0" dirty="0" smtClean="0">
              <a:ln>
                <a:noFill/>
              </a:ln>
              <a:solidFill>
                <a:srgbClr val="FF0000"/>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800" b="0" i="1" u="none" strike="noStrike" cap="none" normalizeH="0" baseline="0" dirty="0" smtClean="0">
                <a:ln>
                  <a:noFill/>
                </a:ln>
                <a:solidFill>
                  <a:srgbClr val="FF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Nombre de crédits</a:t>
            </a:r>
            <a:r>
              <a:rPr kumimoji="0" lang="fr-FR" sz="2600" b="0" i="1" u="none" strike="noStrike" cap="none" normalizeH="0" baseline="0" dirty="0" smtClean="0">
                <a:ln>
                  <a:noFill/>
                </a:ln>
                <a:solidFill>
                  <a:srgbClr val="000000"/>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FF0000"/>
                </a:solidFill>
                <a:effectLst/>
                <a:latin typeface="Cambria" panose="02040503050406030204" pitchFamily="18" charset="0"/>
                <a:cs typeface="Arial" pitchFamily="34" charset="0"/>
              </a:rPr>
              <a:t>2</a:t>
            </a:r>
            <a:endParaRPr kumimoji="0" lang="fr-FR" sz="1100" b="0" i="1" u="none" strike="noStrike" cap="none" normalizeH="0" baseline="0" dirty="0" smtClean="0">
              <a:ln>
                <a:noFill/>
              </a:ln>
              <a:solidFill>
                <a:srgbClr val="FF0000"/>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1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err="1" smtClean="0">
                <a:ln>
                  <a:noFill/>
                </a:ln>
                <a:solidFill>
                  <a:srgbClr val="000000"/>
                </a:solidFill>
                <a:effectLst/>
                <a:latin typeface="Cambria" panose="02040503050406030204" pitchFamily="18" charset="0"/>
                <a:cs typeface="Arial" pitchFamily="34" charset="0"/>
              </a:rPr>
              <a:t>Subject</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 </a:t>
            </a:r>
            <a:r>
              <a:rPr lang="fr-FR" sz="2600" b="1" i="1" dirty="0">
                <a:solidFill>
                  <a:srgbClr val="000000"/>
                </a:solidFill>
                <a:latin typeface="Cambria" panose="02040503050406030204" pitchFamily="18" charset="0"/>
                <a:cs typeface="Arial" pitchFamily="34" charset="0"/>
              </a:rPr>
              <a:t>c</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oefficient  : </a:t>
            </a:r>
            <a:r>
              <a:rPr kumimoji="0" lang="fr-FR" sz="2600" b="1" i="1" u="none" strike="noStrike" cap="none" normalizeH="0" baseline="0" dirty="0" smtClean="0">
                <a:ln>
                  <a:noFill/>
                </a:ln>
                <a:solidFill>
                  <a:srgbClr val="FF0000"/>
                </a:solidFill>
                <a:effectLst/>
                <a:latin typeface="Cambria" panose="02040503050406030204" pitchFamily="18" charset="0"/>
                <a:cs typeface="Arial" pitchFamily="34" charset="0"/>
              </a:rPr>
              <a:t>2</a:t>
            </a:r>
            <a:endParaRPr kumimoji="0" lang="fr-FR" sz="1100" b="0" i="1" u="none" strike="noStrike" cap="none" normalizeH="0" baseline="0" dirty="0" smtClean="0">
              <a:ln>
                <a:noFill/>
              </a:ln>
              <a:solidFill>
                <a:srgbClr val="FF0000"/>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000" b="0"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1800" b="0" i="1" u="none" strike="noStrike" cap="none" normalizeH="0" baseline="0" dirty="0" smtClean="0">
              <a:ln>
                <a:noFill/>
              </a:ln>
              <a:solidFill>
                <a:schemeClr val="tx1"/>
              </a:solidFill>
              <a:effectLst/>
              <a:latin typeface="Cambria" panose="02040503050406030204" pitchFamily="18" charset="0"/>
              <a:cs typeface="Arial" pitchFamily="34" charset="0"/>
            </a:endParaRPr>
          </a:p>
        </p:txBody>
      </p:sp>
    </p:spTree>
    <p:extLst>
      <p:ext uri="{BB962C8B-B14F-4D97-AF65-F5344CB8AC3E}">
        <p14:creationId xmlns:p14="http://schemas.microsoft.com/office/powerpoint/2010/main" val="17623810"/>
      </p:ext>
    </p:extLst>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135" name="Text Box 7"/>
          <p:cNvSpPr txBox="1">
            <a:spLocks noChangeArrowheads="1"/>
          </p:cNvSpPr>
          <p:nvPr/>
        </p:nvSpPr>
        <p:spPr bwMode="auto">
          <a:xfrm>
            <a:off x="5875834" y="1129506"/>
            <a:ext cx="1706264" cy="2594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Effet thermique</a:t>
            </a:r>
            <a:endParaRPr lang="fr-FR" sz="1600" dirty="0"/>
          </a:p>
        </p:txBody>
      </p:sp>
      <p:sp>
        <p:nvSpPr>
          <p:cNvPr id="48136" name="Text Box 8"/>
          <p:cNvSpPr txBox="1">
            <a:spLocks noChangeArrowheads="1"/>
          </p:cNvSpPr>
          <p:nvPr/>
        </p:nvSpPr>
        <p:spPr bwMode="auto">
          <a:xfrm>
            <a:off x="5877421" y="1686719"/>
            <a:ext cx="1632669" cy="278333"/>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Brûlure</a:t>
            </a:r>
          </a:p>
        </p:txBody>
      </p:sp>
      <p:sp>
        <p:nvSpPr>
          <p:cNvPr id="48137" name="Text Box 9"/>
          <p:cNvSpPr txBox="1">
            <a:spLocks noChangeArrowheads="1"/>
          </p:cNvSpPr>
          <p:nvPr/>
        </p:nvSpPr>
        <p:spPr bwMode="auto">
          <a:xfrm>
            <a:off x="7606209" y="2248694"/>
            <a:ext cx="795337" cy="2794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Par arc</a:t>
            </a:r>
          </a:p>
        </p:txBody>
      </p:sp>
      <p:sp>
        <p:nvSpPr>
          <p:cNvPr id="48138" name="Text Box 10"/>
          <p:cNvSpPr txBox="1">
            <a:spLocks noChangeArrowheads="1"/>
          </p:cNvSpPr>
          <p:nvPr/>
        </p:nvSpPr>
        <p:spPr bwMode="auto">
          <a:xfrm>
            <a:off x="5493866" y="2248694"/>
            <a:ext cx="1844055" cy="36443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Electrothermique</a:t>
            </a:r>
          </a:p>
        </p:txBody>
      </p:sp>
      <p:sp>
        <p:nvSpPr>
          <p:cNvPr id="48139" name="Text Box 11"/>
          <p:cNvSpPr txBox="1">
            <a:spLocks noChangeArrowheads="1"/>
          </p:cNvSpPr>
          <p:nvPr/>
        </p:nvSpPr>
        <p:spPr bwMode="auto">
          <a:xfrm>
            <a:off x="2161084" y="1604169"/>
            <a:ext cx="1244550" cy="28887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Picotement</a:t>
            </a:r>
          </a:p>
        </p:txBody>
      </p:sp>
      <p:sp>
        <p:nvSpPr>
          <p:cNvPr id="48140" name="Text Box 12"/>
          <p:cNvSpPr txBox="1">
            <a:spLocks noChangeArrowheads="1"/>
          </p:cNvSpPr>
          <p:nvPr/>
        </p:nvSpPr>
        <p:spPr bwMode="auto">
          <a:xfrm>
            <a:off x="2161084" y="2588418"/>
            <a:ext cx="2468686" cy="31273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Contraction musculaire</a:t>
            </a:r>
          </a:p>
        </p:txBody>
      </p:sp>
      <p:sp>
        <p:nvSpPr>
          <p:cNvPr id="48141" name="Text Box 13"/>
          <p:cNvSpPr txBox="1">
            <a:spLocks noChangeArrowheads="1"/>
          </p:cNvSpPr>
          <p:nvPr/>
        </p:nvSpPr>
        <p:spPr bwMode="auto">
          <a:xfrm>
            <a:off x="2161084" y="3078956"/>
            <a:ext cx="2684710" cy="54228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Tétanisation des muscles respiratoires</a:t>
            </a:r>
          </a:p>
        </p:txBody>
      </p:sp>
      <p:grpSp>
        <p:nvGrpSpPr>
          <p:cNvPr id="2" name="Group 51"/>
          <p:cNvGrpSpPr>
            <a:grpSpLocks/>
          </p:cNvGrpSpPr>
          <p:nvPr/>
        </p:nvGrpSpPr>
        <p:grpSpPr bwMode="auto">
          <a:xfrm>
            <a:off x="1547664" y="692696"/>
            <a:ext cx="5184775" cy="420688"/>
            <a:chOff x="711" y="822"/>
            <a:chExt cx="3266" cy="265"/>
          </a:xfrm>
        </p:grpSpPr>
        <p:sp>
          <p:nvSpPr>
            <p:cNvPr id="15414" name="Line 14"/>
            <p:cNvSpPr>
              <a:spLocks noChangeShapeType="1"/>
            </p:cNvSpPr>
            <p:nvPr/>
          </p:nvSpPr>
          <p:spPr bwMode="auto">
            <a:xfrm>
              <a:off x="2888" y="822"/>
              <a:ext cx="0" cy="177"/>
            </a:xfrm>
            <a:prstGeom prst="line">
              <a:avLst/>
            </a:prstGeom>
            <a:noFill/>
            <a:ln w="9525">
              <a:solidFill>
                <a:schemeClr val="hlink"/>
              </a:solidFill>
              <a:round/>
              <a:headEnd/>
              <a:tailEnd/>
            </a:ln>
          </p:spPr>
          <p:txBody>
            <a:bodyPr/>
            <a:lstStyle/>
            <a:p>
              <a:endParaRPr lang="fr-FR"/>
            </a:p>
          </p:txBody>
        </p:sp>
        <p:sp>
          <p:nvSpPr>
            <p:cNvPr id="15415" name="Line 16"/>
            <p:cNvSpPr>
              <a:spLocks noChangeShapeType="1"/>
            </p:cNvSpPr>
            <p:nvPr/>
          </p:nvSpPr>
          <p:spPr bwMode="auto">
            <a:xfrm flipV="1">
              <a:off x="711" y="996"/>
              <a:ext cx="3266" cy="3"/>
            </a:xfrm>
            <a:prstGeom prst="line">
              <a:avLst/>
            </a:prstGeom>
            <a:noFill/>
            <a:ln w="9525">
              <a:solidFill>
                <a:schemeClr val="hlink"/>
              </a:solidFill>
              <a:round/>
              <a:headEnd/>
              <a:tailEnd/>
            </a:ln>
          </p:spPr>
          <p:txBody>
            <a:bodyPr/>
            <a:lstStyle/>
            <a:p>
              <a:endParaRPr lang="fr-FR"/>
            </a:p>
          </p:txBody>
        </p:sp>
        <p:sp>
          <p:nvSpPr>
            <p:cNvPr id="15416" name="Line 17"/>
            <p:cNvSpPr>
              <a:spLocks noChangeShapeType="1"/>
            </p:cNvSpPr>
            <p:nvPr/>
          </p:nvSpPr>
          <p:spPr bwMode="auto">
            <a:xfrm>
              <a:off x="3975" y="1002"/>
              <a:ext cx="0" cy="69"/>
            </a:xfrm>
            <a:prstGeom prst="line">
              <a:avLst/>
            </a:prstGeom>
            <a:noFill/>
            <a:ln w="9525">
              <a:solidFill>
                <a:schemeClr val="hlink"/>
              </a:solidFill>
              <a:round/>
              <a:headEnd/>
              <a:tailEnd type="triangle" w="med" len="med"/>
            </a:ln>
          </p:spPr>
          <p:txBody>
            <a:bodyPr/>
            <a:lstStyle/>
            <a:p>
              <a:endParaRPr lang="fr-FR"/>
            </a:p>
          </p:txBody>
        </p:sp>
        <p:sp>
          <p:nvSpPr>
            <p:cNvPr id="15417" name="Line 18"/>
            <p:cNvSpPr>
              <a:spLocks noChangeShapeType="1"/>
            </p:cNvSpPr>
            <p:nvPr/>
          </p:nvSpPr>
          <p:spPr bwMode="auto">
            <a:xfrm>
              <a:off x="711" y="999"/>
              <a:ext cx="0" cy="88"/>
            </a:xfrm>
            <a:prstGeom prst="line">
              <a:avLst/>
            </a:prstGeom>
            <a:noFill/>
            <a:ln w="9525">
              <a:solidFill>
                <a:schemeClr val="hlink"/>
              </a:solidFill>
              <a:round/>
              <a:headEnd/>
              <a:tailEnd type="triangle" w="med" len="med"/>
            </a:ln>
          </p:spPr>
          <p:txBody>
            <a:bodyPr/>
            <a:lstStyle/>
            <a:p>
              <a:endParaRPr lang="fr-FR"/>
            </a:p>
          </p:txBody>
        </p:sp>
      </p:grpSp>
      <p:sp>
        <p:nvSpPr>
          <p:cNvPr id="48147" name="Line 19"/>
          <p:cNvSpPr>
            <a:spLocks noChangeShapeType="1"/>
          </p:cNvSpPr>
          <p:nvPr/>
        </p:nvSpPr>
        <p:spPr bwMode="auto">
          <a:xfrm flipH="1">
            <a:off x="6542584" y="1400969"/>
            <a:ext cx="1587" cy="285750"/>
          </a:xfrm>
          <a:prstGeom prst="line">
            <a:avLst/>
          </a:prstGeom>
          <a:noFill/>
          <a:ln w="9525">
            <a:solidFill>
              <a:schemeClr val="hlink"/>
            </a:solidFill>
            <a:round/>
            <a:headEnd/>
            <a:tailEnd type="triangle" w="med" len="med"/>
          </a:ln>
        </p:spPr>
        <p:txBody>
          <a:bodyPr/>
          <a:lstStyle/>
          <a:p>
            <a:endParaRPr lang="fr-FR"/>
          </a:p>
        </p:txBody>
      </p:sp>
      <p:grpSp>
        <p:nvGrpSpPr>
          <p:cNvPr id="3" name="Group 53"/>
          <p:cNvGrpSpPr>
            <a:grpSpLocks/>
          </p:cNvGrpSpPr>
          <p:nvPr/>
        </p:nvGrpSpPr>
        <p:grpSpPr bwMode="auto">
          <a:xfrm>
            <a:off x="6540996" y="1966119"/>
            <a:ext cx="1463675" cy="282575"/>
            <a:chOff x="3975" y="1617"/>
            <a:chExt cx="922" cy="178"/>
          </a:xfrm>
        </p:grpSpPr>
        <p:sp>
          <p:nvSpPr>
            <p:cNvPr id="15411" name="Line 20"/>
            <p:cNvSpPr>
              <a:spLocks noChangeShapeType="1"/>
            </p:cNvSpPr>
            <p:nvPr/>
          </p:nvSpPr>
          <p:spPr bwMode="auto">
            <a:xfrm>
              <a:off x="3976" y="1617"/>
              <a:ext cx="0" cy="178"/>
            </a:xfrm>
            <a:prstGeom prst="line">
              <a:avLst/>
            </a:prstGeom>
            <a:noFill/>
            <a:ln w="9525">
              <a:solidFill>
                <a:schemeClr val="hlink"/>
              </a:solidFill>
              <a:round/>
              <a:headEnd/>
              <a:tailEnd type="triangle" w="med" len="med"/>
            </a:ln>
          </p:spPr>
          <p:txBody>
            <a:bodyPr/>
            <a:lstStyle/>
            <a:p>
              <a:endParaRPr lang="fr-FR"/>
            </a:p>
          </p:txBody>
        </p:sp>
        <p:sp>
          <p:nvSpPr>
            <p:cNvPr id="15412" name="Line 21"/>
            <p:cNvSpPr>
              <a:spLocks noChangeShapeType="1"/>
            </p:cNvSpPr>
            <p:nvPr/>
          </p:nvSpPr>
          <p:spPr bwMode="auto">
            <a:xfrm>
              <a:off x="3975" y="1709"/>
              <a:ext cx="921" cy="0"/>
            </a:xfrm>
            <a:prstGeom prst="line">
              <a:avLst/>
            </a:prstGeom>
            <a:noFill/>
            <a:ln w="9525">
              <a:solidFill>
                <a:schemeClr val="hlink"/>
              </a:solidFill>
              <a:round/>
              <a:headEnd/>
              <a:tailEnd/>
            </a:ln>
          </p:spPr>
          <p:txBody>
            <a:bodyPr/>
            <a:lstStyle/>
            <a:p>
              <a:endParaRPr lang="fr-FR"/>
            </a:p>
          </p:txBody>
        </p:sp>
        <p:sp>
          <p:nvSpPr>
            <p:cNvPr id="15413" name="Line 22"/>
            <p:cNvSpPr>
              <a:spLocks noChangeShapeType="1"/>
            </p:cNvSpPr>
            <p:nvPr/>
          </p:nvSpPr>
          <p:spPr bwMode="auto">
            <a:xfrm>
              <a:off x="4897" y="1706"/>
              <a:ext cx="0" cy="89"/>
            </a:xfrm>
            <a:prstGeom prst="line">
              <a:avLst/>
            </a:prstGeom>
            <a:noFill/>
            <a:ln w="9525">
              <a:solidFill>
                <a:schemeClr val="hlink"/>
              </a:solidFill>
              <a:round/>
              <a:headEnd/>
              <a:tailEnd type="triangle" w="med" len="med"/>
            </a:ln>
          </p:spPr>
          <p:txBody>
            <a:bodyPr/>
            <a:lstStyle/>
            <a:p>
              <a:endParaRPr lang="fr-FR"/>
            </a:p>
          </p:txBody>
        </p:sp>
      </p:grpSp>
      <p:sp>
        <p:nvSpPr>
          <p:cNvPr id="48156" name="Text Box 28"/>
          <p:cNvSpPr txBox="1">
            <a:spLocks noChangeArrowheads="1"/>
          </p:cNvSpPr>
          <p:nvPr/>
        </p:nvSpPr>
        <p:spPr bwMode="auto">
          <a:xfrm>
            <a:off x="2157909" y="2101056"/>
            <a:ext cx="1895797" cy="3680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Secousse électrique</a:t>
            </a:r>
          </a:p>
        </p:txBody>
      </p:sp>
      <p:sp>
        <p:nvSpPr>
          <p:cNvPr id="48157" name="Text Box 29"/>
          <p:cNvSpPr txBox="1">
            <a:spLocks noChangeArrowheads="1"/>
          </p:cNvSpPr>
          <p:nvPr/>
        </p:nvSpPr>
        <p:spPr bwMode="auto">
          <a:xfrm>
            <a:off x="1335584" y="1507331"/>
            <a:ext cx="930275" cy="280988"/>
          </a:xfrm>
          <a:prstGeom prst="rect">
            <a:avLst/>
          </a:prstGeom>
          <a:noFill/>
          <a:ln w="9525">
            <a:noFill/>
            <a:miter lim="800000"/>
            <a:headEnd/>
            <a:tailEnd/>
          </a:ln>
        </p:spPr>
        <p:txBody>
          <a:bodyPr/>
          <a:lstStyle/>
          <a:p>
            <a:r>
              <a:rPr lang="fr-FR" sz="1000" b="1"/>
              <a:t>(0,5 mA ~ )</a:t>
            </a:r>
            <a:endParaRPr lang="fr-FR" sz="1000"/>
          </a:p>
        </p:txBody>
      </p:sp>
      <p:sp>
        <p:nvSpPr>
          <p:cNvPr id="48159" name="Text Box 31"/>
          <p:cNvSpPr txBox="1">
            <a:spLocks noChangeArrowheads="1"/>
          </p:cNvSpPr>
          <p:nvPr/>
        </p:nvSpPr>
        <p:spPr bwMode="auto">
          <a:xfrm>
            <a:off x="1341934" y="2010569"/>
            <a:ext cx="796925" cy="280987"/>
          </a:xfrm>
          <a:prstGeom prst="rect">
            <a:avLst/>
          </a:prstGeom>
          <a:noFill/>
          <a:ln w="9525">
            <a:noFill/>
            <a:miter lim="800000"/>
            <a:headEnd/>
            <a:tailEnd/>
          </a:ln>
        </p:spPr>
        <p:txBody>
          <a:bodyPr/>
          <a:lstStyle/>
          <a:p>
            <a:r>
              <a:rPr lang="fr-FR" sz="1000" b="1"/>
              <a:t>(5 mA ~ )</a:t>
            </a:r>
            <a:endParaRPr lang="fr-FR" sz="1000"/>
          </a:p>
        </p:txBody>
      </p:sp>
      <p:sp>
        <p:nvSpPr>
          <p:cNvPr id="48160" name="Text Box 32"/>
          <p:cNvSpPr txBox="1">
            <a:spLocks noChangeArrowheads="1"/>
          </p:cNvSpPr>
          <p:nvPr/>
        </p:nvSpPr>
        <p:spPr bwMode="auto">
          <a:xfrm>
            <a:off x="1340346" y="2477294"/>
            <a:ext cx="798513" cy="280987"/>
          </a:xfrm>
          <a:prstGeom prst="rect">
            <a:avLst/>
          </a:prstGeom>
          <a:noFill/>
          <a:ln w="9525">
            <a:noFill/>
            <a:miter lim="800000"/>
            <a:headEnd/>
            <a:tailEnd/>
          </a:ln>
        </p:spPr>
        <p:txBody>
          <a:bodyPr/>
          <a:lstStyle/>
          <a:p>
            <a:r>
              <a:rPr lang="fr-FR" sz="1000" b="1"/>
              <a:t>(10 mA ~ )</a:t>
            </a:r>
            <a:endParaRPr lang="fr-FR" sz="1000"/>
          </a:p>
        </p:txBody>
      </p:sp>
      <p:sp>
        <p:nvSpPr>
          <p:cNvPr id="48161" name="Text Box 33"/>
          <p:cNvSpPr txBox="1">
            <a:spLocks noChangeArrowheads="1"/>
          </p:cNvSpPr>
          <p:nvPr/>
        </p:nvSpPr>
        <p:spPr bwMode="auto">
          <a:xfrm>
            <a:off x="1338759" y="2980531"/>
            <a:ext cx="930275" cy="280988"/>
          </a:xfrm>
          <a:prstGeom prst="rect">
            <a:avLst/>
          </a:prstGeom>
          <a:noFill/>
          <a:ln w="9525">
            <a:noFill/>
            <a:miter lim="800000"/>
            <a:headEnd/>
            <a:tailEnd/>
          </a:ln>
        </p:spPr>
        <p:txBody>
          <a:bodyPr/>
          <a:lstStyle/>
          <a:p>
            <a:r>
              <a:rPr lang="fr-FR" sz="1000" b="1"/>
              <a:t>(25 mA ~ )</a:t>
            </a:r>
            <a:endParaRPr lang="fr-FR" sz="1000"/>
          </a:p>
        </p:txBody>
      </p:sp>
      <p:sp>
        <p:nvSpPr>
          <p:cNvPr id="48162" name="Text Box 34"/>
          <p:cNvSpPr txBox="1">
            <a:spLocks noChangeArrowheads="1"/>
          </p:cNvSpPr>
          <p:nvPr/>
        </p:nvSpPr>
        <p:spPr bwMode="auto">
          <a:xfrm>
            <a:off x="2109490" y="3765252"/>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Fibrillation ventriculaire</a:t>
            </a:r>
          </a:p>
        </p:txBody>
      </p:sp>
      <p:grpSp>
        <p:nvGrpSpPr>
          <p:cNvPr id="4" name="Group 52"/>
          <p:cNvGrpSpPr>
            <a:grpSpLocks/>
          </p:cNvGrpSpPr>
          <p:nvPr/>
        </p:nvGrpSpPr>
        <p:grpSpPr bwMode="auto">
          <a:xfrm>
            <a:off x="1359396" y="1321594"/>
            <a:ext cx="800100" cy="2413000"/>
            <a:chOff x="711" y="1211"/>
            <a:chExt cx="504" cy="1520"/>
          </a:xfrm>
        </p:grpSpPr>
        <p:sp>
          <p:nvSpPr>
            <p:cNvPr id="15405" name="Line 23"/>
            <p:cNvSpPr>
              <a:spLocks noChangeShapeType="1"/>
            </p:cNvSpPr>
            <p:nvPr/>
          </p:nvSpPr>
          <p:spPr bwMode="auto">
            <a:xfrm flipH="1">
              <a:off x="711" y="1211"/>
              <a:ext cx="4" cy="1513"/>
            </a:xfrm>
            <a:prstGeom prst="line">
              <a:avLst/>
            </a:prstGeom>
            <a:noFill/>
            <a:ln w="9525">
              <a:solidFill>
                <a:schemeClr val="hlink"/>
              </a:solidFill>
              <a:round/>
              <a:headEnd/>
              <a:tailEnd/>
            </a:ln>
          </p:spPr>
          <p:txBody>
            <a:bodyPr/>
            <a:lstStyle/>
            <a:p>
              <a:endParaRPr lang="fr-FR"/>
            </a:p>
          </p:txBody>
        </p:sp>
        <p:sp>
          <p:nvSpPr>
            <p:cNvPr id="15406" name="Line 24"/>
            <p:cNvSpPr>
              <a:spLocks noChangeShapeType="1"/>
            </p:cNvSpPr>
            <p:nvPr/>
          </p:nvSpPr>
          <p:spPr bwMode="auto">
            <a:xfrm>
              <a:off x="714" y="1479"/>
              <a:ext cx="501" cy="3"/>
            </a:xfrm>
            <a:prstGeom prst="line">
              <a:avLst/>
            </a:prstGeom>
            <a:noFill/>
            <a:ln w="9525">
              <a:solidFill>
                <a:schemeClr val="hlink"/>
              </a:solidFill>
              <a:round/>
              <a:headEnd/>
              <a:tailEnd type="triangle" w="med" len="med"/>
            </a:ln>
          </p:spPr>
          <p:txBody>
            <a:bodyPr/>
            <a:lstStyle/>
            <a:p>
              <a:endParaRPr lang="fr-FR"/>
            </a:p>
          </p:txBody>
        </p:sp>
        <p:sp>
          <p:nvSpPr>
            <p:cNvPr id="15407" name="Line 25"/>
            <p:cNvSpPr>
              <a:spLocks noChangeShapeType="1"/>
            </p:cNvSpPr>
            <p:nvPr/>
          </p:nvSpPr>
          <p:spPr bwMode="auto">
            <a:xfrm>
              <a:off x="712" y="1789"/>
              <a:ext cx="501" cy="3"/>
            </a:xfrm>
            <a:prstGeom prst="line">
              <a:avLst/>
            </a:prstGeom>
            <a:noFill/>
            <a:ln w="9525">
              <a:solidFill>
                <a:schemeClr val="hlink"/>
              </a:solidFill>
              <a:round/>
              <a:headEnd/>
              <a:tailEnd type="triangle" w="med" len="med"/>
            </a:ln>
          </p:spPr>
          <p:txBody>
            <a:bodyPr/>
            <a:lstStyle/>
            <a:p>
              <a:endParaRPr lang="fr-FR"/>
            </a:p>
          </p:txBody>
        </p:sp>
        <p:sp>
          <p:nvSpPr>
            <p:cNvPr id="15408" name="Line 26"/>
            <p:cNvSpPr>
              <a:spLocks noChangeShapeType="1"/>
            </p:cNvSpPr>
            <p:nvPr/>
          </p:nvSpPr>
          <p:spPr bwMode="auto">
            <a:xfrm>
              <a:off x="712" y="2099"/>
              <a:ext cx="501" cy="2"/>
            </a:xfrm>
            <a:prstGeom prst="line">
              <a:avLst/>
            </a:prstGeom>
            <a:noFill/>
            <a:ln w="9525">
              <a:solidFill>
                <a:schemeClr val="hlink"/>
              </a:solidFill>
              <a:round/>
              <a:headEnd/>
              <a:tailEnd type="triangle" w="med" len="med"/>
            </a:ln>
          </p:spPr>
          <p:txBody>
            <a:bodyPr/>
            <a:lstStyle/>
            <a:p>
              <a:endParaRPr lang="fr-FR"/>
            </a:p>
          </p:txBody>
        </p:sp>
        <p:sp>
          <p:nvSpPr>
            <p:cNvPr id="15409" name="Line 27"/>
            <p:cNvSpPr>
              <a:spLocks noChangeShapeType="1"/>
            </p:cNvSpPr>
            <p:nvPr/>
          </p:nvSpPr>
          <p:spPr bwMode="auto">
            <a:xfrm>
              <a:off x="713" y="2410"/>
              <a:ext cx="502" cy="0"/>
            </a:xfrm>
            <a:prstGeom prst="line">
              <a:avLst/>
            </a:prstGeom>
            <a:noFill/>
            <a:ln w="9525">
              <a:solidFill>
                <a:schemeClr val="hlink"/>
              </a:solidFill>
              <a:round/>
              <a:headEnd/>
              <a:tailEnd type="triangle" w="med" len="med"/>
            </a:ln>
          </p:spPr>
          <p:txBody>
            <a:bodyPr/>
            <a:lstStyle/>
            <a:p>
              <a:endParaRPr lang="fr-FR"/>
            </a:p>
          </p:txBody>
        </p:sp>
        <p:sp>
          <p:nvSpPr>
            <p:cNvPr id="15410" name="Line 35"/>
            <p:cNvSpPr>
              <a:spLocks noChangeShapeType="1"/>
            </p:cNvSpPr>
            <p:nvPr/>
          </p:nvSpPr>
          <p:spPr bwMode="auto">
            <a:xfrm flipV="1">
              <a:off x="713" y="2730"/>
              <a:ext cx="501" cy="1"/>
            </a:xfrm>
            <a:prstGeom prst="line">
              <a:avLst/>
            </a:prstGeom>
            <a:noFill/>
            <a:ln w="9525">
              <a:solidFill>
                <a:schemeClr val="hlink"/>
              </a:solidFill>
              <a:round/>
              <a:headEnd/>
              <a:tailEnd type="triangle" w="med" len="med"/>
            </a:ln>
          </p:spPr>
          <p:txBody>
            <a:bodyPr/>
            <a:lstStyle/>
            <a:p>
              <a:endParaRPr lang="fr-FR"/>
            </a:p>
          </p:txBody>
        </p:sp>
      </p:grpSp>
      <p:sp>
        <p:nvSpPr>
          <p:cNvPr id="48164" name="Text Box 36"/>
          <p:cNvSpPr txBox="1">
            <a:spLocks noChangeArrowheads="1"/>
          </p:cNvSpPr>
          <p:nvPr/>
        </p:nvSpPr>
        <p:spPr bwMode="auto">
          <a:xfrm>
            <a:off x="1343521" y="3505994"/>
            <a:ext cx="796925" cy="280987"/>
          </a:xfrm>
          <a:prstGeom prst="rect">
            <a:avLst/>
          </a:prstGeom>
          <a:noFill/>
          <a:ln w="9525">
            <a:noFill/>
            <a:miter lim="800000"/>
            <a:headEnd/>
            <a:tailEnd/>
          </a:ln>
        </p:spPr>
        <p:txBody>
          <a:bodyPr/>
          <a:lstStyle/>
          <a:p>
            <a:r>
              <a:rPr lang="fr-FR" sz="1000" b="1"/>
              <a:t>(50 mA ~ )</a:t>
            </a:r>
            <a:endParaRPr lang="fr-FR" sz="1000"/>
          </a:p>
        </p:txBody>
      </p:sp>
      <p:grpSp>
        <p:nvGrpSpPr>
          <p:cNvPr id="5" name="Group 60"/>
          <p:cNvGrpSpPr>
            <a:grpSpLocks/>
          </p:cNvGrpSpPr>
          <p:nvPr/>
        </p:nvGrpSpPr>
        <p:grpSpPr bwMode="auto">
          <a:xfrm>
            <a:off x="4886821" y="1593056"/>
            <a:ext cx="398463" cy="2532236"/>
            <a:chOff x="3178" y="1336"/>
            <a:chExt cx="251" cy="1385"/>
          </a:xfrm>
        </p:grpSpPr>
        <p:sp>
          <p:nvSpPr>
            <p:cNvPr id="15403" name="AutoShape 30"/>
            <p:cNvSpPr>
              <a:spLocks noChangeArrowheads="1"/>
            </p:cNvSpPr>
            <p:nvPr/>
          </p:nvSpPr>
          <p:spPr bwMode="auto">
            <a:xfrm rot="5400000">
              <a:off x="2607" y="1945"/>
              <a:ext cx="1385" cy="168"/>
            </a:xfrm>
            <a:custGeom>
              <a:avLst/>
              <a:gdLst>
                <a:gd name="T0" fmla="*/ 78 w 21600"/>
                <a:gd name="T1" fmla="*/ 0 h 21600"/>
                <a:gd name="T2" fmla="*/ 0 w 21600"/>
                <a:gd name="T3" fmla="*/ 1 h 21600"/>
                <a:gd name="T4" fmla="*/ 78 w 21600"/>
                <a:gd name="T5" fmla="*/ 1 h 21600"/>
                <a:gd name="T6" fmla="*/ 89 w 21600"/>
                <a:gd name="T7" fmla="*/ 1 h 21600"/>
                <a:gd name="T8" fmla="*/ 17694720 60000 65536"/>
                <a:gd name="T9" fmla="*/ 11796480 60000 65536"/>
                <a:gd name="T10" fmla="*/ 5898240 60000 65536"/>
                <a:gd name="T11" fmla="*/ 0 60000 65536"/>
                <a:gd name="T12" fmla="*/ 3369 w 21600"/>
                <a:gd name="T13" fmla="*/ 4629 h 21600"/>
                <a:gd name="T14" fmla="*/ 20087 w 21600"/>
                <a:gd name="T15" fmla="*/ 16971 h 21600"/>
              </a:gdLst>
              <a:ahLst/>
              <a:cxnLst>
                <a:cxn ang="T8">
                  <a:pos x="T0" y="T1"/>
                </a:cxn>
                <a:cxn ang="T9">
                  <a:pos x="T2" y="T3"/>
                </a:cxn>
                <a:cxn ang="T10">
                  <a:pos x="T4" y="T5"/>
                </a:cxn>
                <a:cxn ang="T11">
                  <a:pos x="T6" y="T7"/>
                </a:cxn>
              </a:cxnLst>
              <a:rect l="T12" t="T13" r="T14" b="T15"/>
              <a:pathLst>
                <a:path w="21600" h="21600">
                  <a:moveTo>
                    <a:pt x="18965" y="0"/>
                  </a:moveTo>
                  <a:lnTo>
                    <a:pt x="18965" y="4620"/>
                  </a:lnTo>
                  <a:lnTo>
                    <a:pt x="3375" y="4620"/>
                  </a:lnTo>
                  <a:lnTo>
                    <a:pt x="3375" y="16980"/>
                  </a:lnTo>
                  <a:lnTo>
                    <a:pt x="18965" y="16980"/>
                  </a:lnTo>
                  <a:lnTo>
                    <a:pt x="18965" y="21600"/>
                  </a:lnTo>
                  <a:lnTo>
                    <a:pt x="21600" y="10800"/>
                  </a:lnTo>
                  <a:close/>
                </a:path>
                <a:path w="21600" h="21600">
                  <a:moveTo>
                    <a:pt x="1350" y="4620"/>
                  </a:moveTo>
                  <a:lnTo>
                    <a:pt x="1350" y="16980"/>
                  </a:lnTo>
                  <a:lnTo>
                    <a:pt x="2700" y="16980"/>
                  </a:lnTo>
                  <a:lnTo>
                    <a:pt x="2700" y="4620"/>
                  </a:lnTo>
                  <a:close/>
                </a:path>
                <a:path w="21600" h="21600">
                  <a:moveTo>
                    <a:pt x="0" y="4620"/>
                  </a:moveTo>
                  <a:lnTo>
                    <a:pt x="0" y="16980"/>
                  </a:lnTo>
                  <a:lnTo>
                    <a:pt x="675" y="16980"/>
                  </a:lnTo>
                  <a:lnTo>
                    <a:pt x="675" y="4620"/>
                  </a:lnTo>
                  <a:close/>
                </a:path>
              </a:pathLst>
            </a:custGeom>
            <a:solidFill>
              <a:srgbClr val="FFFFFF"/>
            </a:solidFill>
            <a:ln w="9525">
              <a:solidFill>
                <a:schemeClr val="hlink"/>
              </a:solidFill>
              <a:miter lim="800000"/>
              <a:headEnd/>
              <a:tailEnd/>
            </a:ln>
          </p:spPr>
          <p:txBody>
            <a:bodyPr/>
            <a:lstStyle/>
            <a:p>
              <a:endParaRPr lang="fr-FR" sz="1400" b="1"/>
            </a:p>
          </p:txBody>
        </p:sp>
        <p:sp>
          <p:nvSpPr>
            <p:cNvPr id="15404" name="Text Box 37"/>
            <p:cNvSpPr txBox="1">
              <a:spLocks noChangeArrowheads="1"/>
            </p:cNvSpPr>
            <p:nvPr/>
          </p:nvSpPr>
          <p:spPr bwMode="auto">
            <a:xfrm>
              <a:off x="3178" y="1601"/>
              <a:ext cx="251" cy="973"/>
            </a:xfrm>
            <a:prstGeom prst="rect">
              <a:avLst/>
            </a:prstGeom>
            <a:noFill/>
            <a:ln w="9525">
              <a:noFill/>
              <a:miter lim="800000"/>
              <a:headEnd/>
              <a:tailEnd/>
            </a:ln>
          </p:spPr>
          <p:txBody>
            <a:bodyPr/>
            <a:lstStyle/>
            <a:p>
              <a:pPr algn="ctr"/>
              <a:r>
                <a:rPr lang="fr-FR" sz="1400" b="1"/>
                <a:t>T</a:t>
              </a:r>
            </a:p>
            <a:p>
              <a:pPr algn="ctr"/>
              <a:endParaRPr lang="fr-FR" sz="1400" b="1"/>
            </a:p>
            <a:p>
              <a:pPr algn="ctr"/>
              <a:r>
                <a:rPr lang="fr-FR" sz="1400" b="1"/>
                <a:t>E</a:t>
              </a:r>
            </a:p>
            <a:p>
              <a:pPr algn="ctr"/>
              <a:endParaRPr lang="fr-FR" sz="1400" b="1"/>
            </a:p>
            <a:p>
              <a:pPr algn="ctr"/>
              <a:r>
                <a:rPr lang="fr-FR" sz="1400" b="1"/>
                <a:t>M</a:t>
              </a:r>
            </a:p>
            <a:p>
              <a:pPr algn="ctr"/>
              <a:endParaRPr lang="fr-FR" sz="1400" b="1"/>
            </a:p>
            <a:p>
              <a:pPr algn="ctr"/>
              <a:r>
                <a:rPr lang="fr-FR" sz="1400" b="1"/>
                <a:t>P</a:t>
              </a:r>
            </a:p>
            <a:p>
              <a:pPr algn="ctr"/>
              <a:endParaRPr lang="fr-FR" sz="1400" b="1"/>
            </a:p>
            <a:p>
              <a:pPr algn="ctr"/>
              <a:r>
                <a:rPr lang="fr-FR" sz="1400" b="1"/>
                <a:t>S</a:t>
              </a:r>
            </a:p>
          </p:txBody>
        </p:sp>
      </p:grpSp>
      <p:sp>
        <p:nvSpPr>
          <p:cNvPr id="48166" name="Line 38"/>
          <p:cNvSpPr>
            <a:spLocks noChangeShapeType="1"/>
          </p:cNvSpPr>
          <p:nvPr/>
        </p:nvSpPr>
        <p:spPr bwMode="auto">
          <a:xfrm flipH="1">
            <a:off x="2901578" y="4125292"/>
            <a:ext cx="1587" cy="298450"/>
          </a:xfrm>
          <a:prstGeom prst="line">
            <a:avLst/>
          </a:prstGeom>
          <a:noFill/>
          <a:ln w="6350">
            <a:solidFill>
              <a:schemeClr val="hlink"/>
            </a:solidFill>
            <a:prstDash val="dash"/>
            <a:round/>
            <a:headEnd/>
            <a:tailEnd/>
          </a:ln>
        </p:spPr>
        <p:txBody>
          <a:bodyPr/>
          <a:lstStyle/>
          <a:p>
            <a:endParaRPr lang="fr-FR"/>
          </a:p>
        </p:txBody>
      </p:sp>
      <p:sp>
        <p:nvSpPr>
          <p:cNvPr id="48167" name="Line 39"/>
          <p:cNvSpPr>
            <a:spLocks noChangeShapeType="1"/>
          </p:cNvSpPr>
          <p:nvPr/>
        </p:nvSpPr>
        <p:spPr bwMode="auto">
          <a:xfrm flipV="1">
            <a:off x="2915816" y="4437112"/>
            <a:ext cx="2792412" cy="0"/>
          </a:xfrm>
          <a:prstGeom prst="line">
            <a:avLst/>
          </a:prstGeom>
          <a:noFill/>
          <a:ln w="6350">
            <a:solidFill>
              <a:schemeClr val="hlink"/>
            </a:solidFill>
            <a:prstDash val="dash"/>
            <a:round/>
            <a:headEnd/>
            <a:tailEnd type="triangle" w="med" len="med"/>
          </a:ln>
        </p:spPr>
        <p:txBody>
          <a:bodyPr/>
          <a:lstStyle/>
          <a:p>
            <a:endParaRPr lang="fr-FR"/>
          </a:p>
        </p:txBody>
      </p:sp>
      <p:sp>
        <p:nvSpPr>
          <p:cNvPr id="48168" name="Text Box 40"/>
          <p:cNvSpPr txBox="1">
            <a:spLocks noChangeArrowheads="1"/>
          </p:cNvSpPr>
          <p:nvPr/>
        </p:nvSpPr>
        <p:spPr bwMode="auto">
          <a:xfrm>
            <a:off x="1335584" y="3701256"/>
            <a:ext cx="969962" cy="280988"/>
          </a:xfrm>
          <a:prstGeom prst="rect">
            <a:avLst/>
          </a:prstGeom>
          <a:noFill/>
          <a:ln w="9525">
            <a:noFill/>
            <a:miter lim="800000"/>
            <a:headEnd/>
            <a:tailEnd/>
          </a:ln>
        </p:spPr>
        <p:txBody>
          <a:bodyPr/>
          <a:lstStyle/>
          <a:p>
            <a:r>
              <a:rPr lang="fr-FR" sz="1000" i="1"/>
              <a:t>(130 mA - )</a:t>
            </a:r>
            <a:endParaRPr lang="fr-FR" sz="1000"/>
          </a:p>
        </p:txBody>
      </p:sp>
      <p:sp>
        <p:nvSpPr>
          <p:cNvPr id="48169" name="Text Box 41"/>
          <p:cNvSpPr txBox="1">
            <a:spLocks noChangeArrowheads="1"/>
          </p:cNvSpPr>
          <p:nvPr/>
        </p:nvSpPr>
        <p:spPr bwMode="auto">
          <a:xfrm>
            <a:off x="1327646" y="1713706"/>
            <a:ext cx="930275" cy="280988"/>
          </a:xfrm>
          <a:prstGeom prst="rect">
            <a:avLst/>
          </a:prstGeom>
          <a:noFill/>
          <a:ln w="9525">
            <a:noFill/>
            <a:miter lim="800000"/>
            <a:headEnd/>
            <a:tailEnd/>
          </a:ln>
        </p:spPr>
        <p:txBody>
          <a:bodyPr/>
          <a:lstStyle/>
          <a:p>
            <a:r>
              <a:rPr lang="fr-FR" sz="1000" i="1"/>
              <a:t>(2 mA - )</a:t>
            </a:r>
            <a:endParaRPr lang="fr-FR" sz="1000"/>
          </a:p>
        </p:txBody>
      </p:sp>
      <p:sp>
        <p:nvSpPr>
          <p:cNvPr id="48170" name="Text Box 42"/>
          <p:cNvSpPr txBox="1">
            <a:spLocks noChangeArrowheads="1"/>
          </p:cNvSpPr>
          <p:nvPr/>
        </p:nvSpPr>
        <p:spPr bwMode="auto">
          <a:xfrm>
            <a:off x="827584" y="1124744"/>
            <a:ext cx="1281906" cy="3362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Electrisation</a:t>
            </a:r>
            <a:endParaRPr lang="fr-FR" sz="1600" dirty="0"/>
          </a:p>
        </p:txBody>
      </p:sp>
      <p:sp>
        <p:nvSpPr>
          <p:cNvPr id="48171" name="Text Box 43"/>
          <p:cNvSpPr txBox="1">
            <a:spLocks noChangeArrowheads="1"/>
          </p:cNvSpPr>
          <p:nvPr/>
        </p:nvSpPr>
        <p:spPr bwMode="auto">
          <a:xfrm>
            <a:off x="7206159" y="3937794"/>
            <a:ext cx="1325562" cy="444500"/>
          </a:xfrm>
          <a:prstGeom prst="rect">
            <a:avLst/>
          </a:prstGeom>
          <a:noFill/>
          <a:ln w="9525">
            <a:noFill/>
            <a:miter lim="800000"/>
            <a:headEnd/>
            <a:tailEnd/>
          </a:ln>
        </p:spPr>
        <p:txBody>
          <a:bodyPr/>
          <a:lstStyle/>
          <a:p>
            <a:pPr algn="ctr"/>
            <a:r>
              <a:rPr lang="fr-FR" sz="1600" b="1" dirty="0"/>
              <a:t>Mort clinique</a:t>
            </a:r>
          </a:p>
        </p:txBody>
      </p:sp>
      <p:grpSp>
        <p:nvGrpSpPr>
          <p:cNvPr id="6" name="Group 49"/>
          <p:cNvGrpSpPr>
            <a:grpSpLocks/>
          </p:cNvGrpSpPr>
          <p:nvPr/>
        </p:nvGrpSpPr>
        <p:grpSpPr bwMode="auto">
          <a:xfrm>
            <a:off x="5796136" y="3212976"/>
            <a:ext cx="1354138" cy="1928812"/>
            <a:chOff x="3495" y="2215"/>
            <a:chExt cx="853" cy="1215"/>
          </a:xfrm>
        </p:grpSpPr>
        <p:pic>
          <p:nvPicPr>
            <p:cNvPr id="15400" name="Picture 45"/>
            <p:cNvPicPr>
              <a:picLocks noChangeAspect="1" noChangeArrowheads="1"/>
            </p:cNvPicPr>
            <p:nvPr/>
          </p:nvPicPr>
          <p:blipFill>
            <a:blip r:embed="rId2" cstate="print">
              <a:lum bright="6000" contrast="18000"/>
              <a:grayscl/>
            </a:blip>
            <a:srcRect l="34782" t="27348" r="30434" b="12860"/>
            <a:stretch>
              <a:fillRect/>
            </a:stretch>
          </p:blipFill>
          <p:spPr bwMode="auto">
            <a:xfrm>
              <a:off x="3578" y="2433"/>
              <a:ext cx="670" cy="997"/>
            </a:xfrm>
            <a:prstGeom prst="rect">
              <a:avLst/>
            </a:prstGeom>
            <a:noFill/>
            <a:ln w="9525">
              <a:noFill/>
              <a:miter lim="800000"/>
              <a:headEnd/>
              <a:tailEnd/>
            </a:ln>
          </p:spPr>
        </p:pic>
        <p:sp>
          <p:nvSpPr>
            <p:cNvPr id="15401" name="Line 46"/>
            <p:cNvSpPr>
              <a:spLocks noChangeShapeType="1"/>
            </p:cNvSpPr>
            <p:nvPr/>
          </p:nvSpPr>
          <p:spPr bwMode="auto">
            <a:xfrm>
              <a:off x="3950" y="2215"/>
              <a:ext cx="398" cy="669"/>
            </a:xfrm>
            <a:prstGeom prst="line">
              <a:avLst/>
            </a:prstGeom>
            <a:noFill/>
            <a:ln w="330200">
              <a:solidFill>
                <a:srgbClr val="FFFFFF"/>
              </a:solidFill>
              <a:round/>
              <a:headEnd/>
              <a:tailEnd/>
            </a:ln>
          </p:spPr>
          <p:txBody>
            <a:bodyPr/>
            <a:lstStyle/>
            <a:p>
              <a:endParaRPr lang="fr-FR"/>
            </a:p>
          </p:txBody>
        </p:sp>
        <p:sp>
          <p:nvSpPr>
            <p:cNvPr id="15402" name="Line 47"/>
            <p:cNvSpPr>
              <a:spLocks noChangeShapeType="1"/>
            </p:cNvSpPr>
            <p:nvPr/>
          </p:nvSpPr>
          <p:spPr bwMode="auto">
            <a:xfrm flipH="1">
              <a:off x="3495" y="2246"/>
              <a:ext cx="335" cy="464"/>
            </a:xfrm>
            <a:prstGeom prst="line">
              <a:avLst/>
            </a:prstGeom>
            <a:noFill/>
            <a:ln w="254000">
              <a:solidFill>
                <a:srgbClr val="FFFFFF"/>
              </a:solidFill>
              <a:round/>
              <a:headEnd/>
              <a:tailEnd/>
            </a:ln>
          </p:spPr>
          <p:txBody>
            <a:bodyPr/>
            <a:lstStyle/>
            <a:p>
              <a:endParaRPr lang="fr-FR"/>
            </a:p>
          </p:txBody>
        </p:sp>
      </p:grpSp>
      <p:sp>
        <p:nvSpPr>
          <p:cNvPr id="48176" name="Text Box 48"/>
          <p:cNvSpPr txBox="1">
            <a:spLocks noChangeArrowheads="1"/>
          </p:cNvSpPr>
          <p:nvPr/>
        </p:nvSpPr>
        <p:spPr bwMode="auto">
          <a:xfrm>
            <a:off x="5756771" y="2678906"/>
            <a:ext cx="2574925" cy="954107"/>
          </a:xfrm>
          <a:prstGeom prst="rect">
            <a:avLst/>
          </a:prstGeom>
          <a:noFill/>
          <a:ln w="9525">
            <a:noFill/>
            <a:miter lim="800000"/>
            <a:headEnd/>
            <a:tailEnd/>
          </a:ln>
        </p:spPr>
        <p:txBody>
          <a:bodyPr>
            <a:spAutoFit/>
          </a:bodyPr>
          <a:lstStyle/>
          <a:p>
            <a:pPr algn="ctr"/>
            <a:r>
              <a:rPr lang="fr-FR" sz="1400" b="1" i="1" dirty="0"/>
              <a:t>Fibrillation ventriculaire</a:t>
            </a:r>
            <a:r>
              <a:rPr lang="fr-FR" sz="1400" i="1" dirty="0"/>
              <a:t> :</a:t>
            </a:r>
            <a:endParaRPr lang="fr-FR" sz="1400" dirty="0"/>
          </a:p>
          <a:p>
            <a:pPr algn="ctr"/>
            <a:r>
              <a:rPr lang="fr-FR" sz="1400" dirty="0"/>
              <a:t>fonctionnement anarchique du </a:t>
            </a:r>
            <a:r>
              <a:rPr lang="fr-FR" sz="1400" dirty="0" err="1"/>
              <a:t>coeur</a:t>
            </a:r>
            <a:r>
              <a:rPr lang="fr-FR" sz="1400" dirty="0"/>
              <a:t> (nécessité d’utiliser un défibrillateur)</a:t>
            </a:r>
          </a:p>
        </p:txBody>
      </p:sp>
      <p:sp>
        <p:nvSpPr>
          <p:cNvPr id="48143" name="Text Box 15"/>
          <p:cNvSpPr txBox="1">
            <a:spLocks noChangeArrowheads="1"/>
          </p:cNvSpPr>
          <p:nvPr/>
        </p:nvSpPr>
        <p:spPr bwMode="auto">
          <a:xfrm>
            <a:off x="1547664" y="188640"/>
            <a:ext cx="6840760"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2400" b="1" dirty="0">
                <a:solidFill>
                  <a:srgbClr val="FF0000"/>
                </a:solidFill>
                <a:effectLst>
                  <a:glow rad="228600">
                    <a:schemeClr val="accent1">
                      <a:satMod val="175000"/>
                      <a:alpha val="40000"/>
                    </a:schemeClr>
                  </a:glow>
                </a:effectLst>
              </a:rPr>
              <a:t>Principaux effets du courant électrique sur l’homme</a:t>
            </a:r>
            <a:endParaRPr lang="fr-FR" sz="2400" dirty="0">
              <a:solidFill>
                <a:srgbClr val="FF0000"/>
              </a:solidFill>
              <a:effectLst>
                <a:glow rad="228600">
                  <a:schemeClr val="accent1">
                    <a:satMod val="175000"/>
                    <a:alpha val="40000"/>
                  </a:schemeClr>
                </a:glow>
              </a:effectLst>
            </a:endParaRPr>
          </a:p>
        </p:txBody>
      </p:sp>
      <p:sp>
        <p:nvSpPr>
          <p:cNvPr id="48182" name="Rectangle 54"/>
          <p:cNvSpPr>
            <a:spLocks noChangeArrowheads="1"/>
          </p:cNvSpPr>
          <p:nvPr/>
        </p:nvSpPr>
        <p:spPr bwMode="auto">
          <a:xfrm>
            <a:off x="323528" y="5157192"/>
            <a:ext cx="6277809" cy="338554"/>
          </a:xfrm>
          <a:prstGeom prst="rect">
            <a:avLst/>
          </a:prstGeom>
          <a:noFill/>
          <a:ln w="9525">
            <a:noFill/>
            <a:miter lim="800000"/>
            <a:headEnd/>
            <a:tailEnd/>
          </a:ln>
        </p:spPr>
        <p:txBody>
          <a:bodyPr wrap="none" anchor="ctr">
            <a:spAutoFit/>
          </a:bodyPr>
          <a:lstStyle/>
          <a:p>
            <a:r>
              <a:rPr lang="fr-FR" sz="1600" b="1" dirty="0"/>
              <a:t>D’autres risques et dommages peuvent être subits par le corps humain. </a:t>
            </a:r>
          </a:p>
        </p:txBody>
      </p:sp>
      <p:sp>
        <p:nvSpPr>
          <p:cNvPr id="48183" name="Rectangle 55"/>
          <p:cNvSpPr>
            <a:spLocks noChangeArrowheads="1"/>
          </p:cNvSpPr>
          <p:nvPr/>
        </p:nvSpPr>
        <p:spPr bwMode="auto">
          <a:xfrm>
            <a:off x="323528" y="5445224"/>
            <a:ext cx="4544834" cy="338554"/>
          </a:xfrm>
          <a:prstGeom prst="rect">
            <a:avLst/>
          </a:prstGeom>
          <a:noFill/>
          <a:ln w="9525">
            <a:noFill/>
            <a:miter lim="800000"/>
            <a:headEnd/>
            <a:tailEnd/>
          </a:ln>
        </p:spPr>
        <p:txBody>
          <a:bodyPr wrap="none" anchor="ctr">
            <a:spAutoFit/>
          </a:bodyPr>
          <a:lstStyle/>
          <a:p>
            <a:r>
              <a:rPr lang="fr-FR" sz="1600" b="1" dirty="0"/>
              <a:t>Ainsi, un court-circuit peut notamment provoquer :</a:t>
            </a:r>
          </a:p>
        </p:txBody>
      </p:sp>
      <p:sp>
        <p:nvSpPr>
          <p:cNvPr id="48184" name="Rectangle 56"/>
          <p:cNvSpPr>
            <a:spLocks noChangeArrowheads="1"/>
          </p:cNvSpPr>
          <p:nvPr/>
        </p:nvSpPr>
        <p:spPr bwMode="auto">
          <a:xfrm>
            <a:off x="251520" y="5805264"/>
            <a:ext cx="4752206" cy="338554"/>
          </a:xfrm>
          <a:prstGeom prst="rect">
            <a:avLst/>
          </a:prstGeom>
          <a:noFill/>
          <a:ln w="9525">
            <a:noFill/>
            <a:miter lim="800000"/>
            <a:headEnd/>
            <a:tailEnd/>
          </a:ln>
        </p:spPr>
        <p:txBody>
          <a:bodyPr wrap="square" anchor="ctr">
            <a:spAutoFit/>
          </a:bodyPr>
          <a:lstStyle/>
          <a:p>
            <a:pPr algn="ctr">
              <a:tabLst>
                <a:tab pos="457200" algn="l"/>
              </a:tabLst>
            </a:pPr>
            <a:r>
              <a:rPr lang="fr-FR" sz="1600" b="1" dirty="0" smtClean="0"/>
              <a:t>- </a:t>
            </a:r>
            <a:r>
              <a:rPr lang="fr-FR" sz="1600" b="1" dirty="0"/>
              <a:t>des brûlures par projection de matière en fusion</a:t>
            </a:r>
          </a:p>
        </p:txBody>
      </p:sp>
      <p:sp>
        <p:nvSpPr>
          <p:cNvPr id="48185" name="Rectangle 57"/>
          <p:cNvSpPr>
            <a:spLocks noChangeArrowheads="1"/>
          </p:cNvSpPr>
          <p:nvPr/>
        </p:nvSpPr>
        <p:spPr bwMode="auto">
          <a:xfrm>
            <a:off x="323528" y="6237312"/>
            <a:ext cx="3301032" cy="338554"/>
          </a:xfrm>
          <a:prstGeom prst="rect">
            <a:avLst/>
          </a:prstGeom>
          <a:noFill/>
          <a:ln w="9525">
            <a:noFill/>
            <a:miter lim="800000"/>
            <a:headEnd/>
            <a:tailEnd/>
          </a:ln>
        </p:spPr>
        <p:txBody>
          <a:bodyPr wrap="none">
            <a:spAutoFit/>
          </a:bodyPr>
          <a:lstStyle/>
          <a:p>
            <a:r>
              <a:rPr lang="fr-FR" sz="1600" b="1" dirty="0"/>
              <a:t>- un rayonnement ultraviolet intense</a:t>
            </a:r>
          </a:p>
        </p:txBody>
      </p:sp>
      <p:sp>
        <p:nvSpPr>
          <p:cNvPr id="48186" name="Rectangle 58"/>
          <p:cNvSpPr>
            <a:spLocks noChangeArrowheads="1"/>
          </p:cNvSpPr>
          <p:nvPr/>
        </p:nvSpPr>
        <p:spPr bwMode="auto">
          <a:xfrm>
            <a:off x="5724128" y="5805264"/>
            <a:ext cx="2889317" cy="338554"/>
          </a:xfrm>
          <a:prstGeom prst="rect">
            <a:avLst/>
          </a:prstGeom>
          <a:noFill/>
          <a:ln w="9525">
            <a:noFill/>
            <a:miter lim="800000"/>
            <a:headEnd/>
            <a:tailEnd/>
          </a:ln>
        </p:spPr>
        <p:txBody>
          <a:bodyPr wrap="none">
            <a:spAutoFit/>
          </a:bodyPr>
          <a:lstStyle/>
          <a:p>
            <a:r>
              <a:rPr lang="fr-FR" sz="1600" b="1" dirty="0"/>
              <a:t>- un dégagement de gaz toxique</a:t>
            </a:r>
          </a:p>
        </p:txBody>
      </p:sp>
      <p:sp>
        <p:nvSpPr>
          <p:cNvPr id="48187" name="Rectangle 59"/>
          <p:cNvSpPr>
            <a:spLocks noChangeArrowheads="1"/>
          </p:cNvSpPr>
          <p:nvPr/>
        </p:nvSpPr>
        <p:spPr bwMode="auto">
          <a:xfrm>
            <a:off x="5724128" y="6237312"/>
            <a:ext cx="2571538" cy="338554"/>
          </a:xfrm>
          <a:prstGeom prst="rect">
            <a:avLst/>
          </a:prstGeom>
          <a:noFill/>
          <a:ln w="9525">
            <a:noFill/>
            <a:miter lim="800000"/>
            <a:headEnd/>
            <a:tailEnd/>
          </a:ln>
        </p:spPr>
        <p:txBody>
          <a:bodyPr wrap="none">
            <a:spAutoFit/>
          </a:bodyPr>
          <a:lstStyle/>
          <a:p>
            <a:r>
              <a:rPr lang="fr-FR" sz="1600" b="1" dirty="0"/>
              <a:t>- un incendie, une explosion</a:t>
            </a:r>
          </a:p>
        </p:txBody>
      </p:sp>
      <p:pic>
        <p:nvPicPr>
          <p:cNvPr id="54" name="Picture 1"/>
          <p:cNvPicPr>
            <a:picLocks noChangeAspect="1" noChangeArrowheads="1"/>
          </p:cNvPicPr>
          <p:nvPr/>
        </p:nvPicPr>
        <p:blipFill>
          <a:blip r:embed="rId3" cstate="print"/>
          <a:srcRect/>
          <a:stretch>
            <a:fillRect/>
          </a:stretch>
        </p:blipFill>
        <p:spPr bwMode="auto">
          <a:xfrm>
            <a:off x="0" y="66675"/>
            <a:ext cx="9144000" cy="6724650"/>
          </a:xfrm>
          <a:prstGeom prst="rect">
            <a:avLst/>
          </a:prstGeom>
          <a:noFill/>
          <a:ln w="9525" cap="flat">
            <a:noFill/>
            <a:miter lim="800000"/>
            <a:headEnd/>
            <a:tailEnd/>
          </a:ln>
          <a:effec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8143"/>
                                        </p:tgtEl>
                                        <p:attrNameLst>
                                          <p:attrName>style.visibility</p:attrName>
                                        </p:attrNameLst>
                                      </p:cBhvr>
                                      <p:to>
                                        <p:strVal val="visible"/>
                                      </p:to>
                                    </p:set>
                                    <p:animEffect transition="in" filter="fade">
                                      <p:cBhvr>
                                        <p:cTn id="7" dur="2000"/>
                                        <p:tgtEl>
                                          <p:spTgt spid="4814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20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8170"/>
                                        </p:tgtEl>
                                        <p:attrNameLst>
                                          <p:attrName>style.visibility</p:attrName>
                                        </p:attrNameLst>
                                      </p:cBhvr>
                                      <p:to>
                                        <p:strVal val="visible"/>
                                      </p:to>
                                    </p:set>
                                    <p:animEffect transition="in" filter="fade">
                                      <p:cBhvr>
                                        <p:cTn id="17" dur="2000"/>
                                        <p:tgtEl>
                                          <p:spTgt spid="48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up)">
                                      <p:cBhvr>
                                        <p:cTn id="22" dur="20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8157"/>
                                        </p:tgtEl>
                                        <p:attrNameLst>
                                          <p:attrName>style.visibility</p:attrName>
                                        </p:attrNameLst>
                                      </p:cBhvr>
                                      <p:to>
                                        <p:strVal val="visible"/>
                                      </p:to>
                                    </p:set>
                                    <p:animEffect transition="in" filter="fade">
                                      <p:cBhvr>
                                        <p:cTn id="27" dur="2000"/>
                                        <p:tgtEl>
                                          <p:spTgt spid="4815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8169"/>
                                        </p:tgtEl>
                                        <p:attrNameLst>
                                          <p:attrName>style.visibility</p:attrName>
                                        </p:attrNameLst>
                                      </p:cBhvr>
                                      <p:to>
                                        <p:strVal val="visible"/>
                                      </p:to>
                                    </p:set>
                                    <p:animEffect transition="in" filter="fade">
                                      <p:cBhvr>
                                        <p:cTn id="32" dur="2000"/>
                                        <p:tgtEl>
                                          <p:spTgt spid="4816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8139"/>
                                        </p:tgtEl>
                                        <p:attrNameLst>
                                          <p:attrName>style.visibility</p:attrName>
                                        </p:attrNameLst>
                                      </p:cBhvr>
                                      <p:to>
                                        <p:strVal val="visible"/>
                                      </p:to>
                                    </p:set>
                                    <p:animEffect transition="in" filter="fade">
                                      <p:cBhvr>
                                        <p:cTn id="37" dur="2000"/>
                                        <p:tgtEl>
                                          <p:spTgt spid="4813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8159"/>
                                        </p:tgtEl>
                                        <p:attrNameLst>
                                          <p:attrName>style.visibility</p:attrName>
                                        </p:attrNameLst>
                                      </p:cBhvr>
                                      <p:to>
                                        <p:strVal val="visible"/>
                                      </p:to>
                                    </p:set>
                                    <p:animEffect transition="in" filter="fade">
                                      <p:cBhvr>
                                        <p:cTn id="42" dur="2000"/>
                                        <p:tgtEl>
                                          <p:spTgt spid="4815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8156"/>
                                        </p:tgtEl>
                                        <p:attrNameLst>
                                          <p:attrName>style.visibility</p:attrName>
                                        </p:attrNameLst>
                                      </p:cBhvr>
                                      <p:to>
                                        <p:strVal val="visible"/>
                                      </p:to>
                                    </p:set>
                                    <p:animEffect transition="in" filter="fade">
                                      <p:cBhvr>
                                        <p:cTn id="47" dur="2000"/>
                                        <p:tgtEl>
                                          <p:spTgt spid="48156"/>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48160"/>
                                        </p:tgtEl>
                                        <p:attrNameLst>
                                          <p:attrName>style.visibility</p:attrName>
                                        </p:attrNameLst>
                                      </p:cBhvr>
                                      <p:to>
                                        <p:strVal val="visible"/>
                                      </p:to>
                                    </p:set>
                                    <p:animEffect transition="in" filter="fade">
                                      <p:cBhvr>
                                        <p:cTn id="52" dur="2000"/>
                                        <p:tgtEl>
                                          <p:spTgt spid="48160"/>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8140"/>
                                        </p:tgtEl>
                                        <p:attrNameLst>
                                          <p:attrName>style.visibility</p:attrName>
                                        </p:attrNameLst>
                                      </p:cBhvr>
                                      <p:to>
                                        <p:strVal val="visible"/>
                                      </p:to>
                                    </p:set>
                                    <p:animEffect transition="in" filter="fade">
                                      <p:cBhvr>
                                        <p:cTn id="57" dur="2000"/>
                                        <p:tgtEl>
                                          <p:spTgt spid="48140"/>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48161"/>
                                        </p:tgtEl>
                                        <p:attrNameLst>
                                          <p:attrName>style.visibility</p:attrName>
                                        </p:attrNameLst>
                                      </p:cBhvr>
                                      <p:to>
                                        <p:strVal val="visible"/>
                                      </p:to>
                                    </p:set>
                                    <p:animEffect transition="in" filter="fade">
                                      <p:cBhvr>
                                        <p:cTn id="62" dur="2000"/>
                                        <p:tgtEl>
                                          <p:spTgt spid="48161"/>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48141"/>
                                        </p:tgtEl>
                                        <p:attrNameLst>
                                          <p:attrName>style.visibility</p:attrName>
                                        </p:attrNameLst>
                                      </p:cBhvr>
                                      <p:to>
                                        <p:strVal val="visible"/>
                                      </p:to>
                                    </p:set>
                                    <p:animEffect transition="in" filter="fade">
                                      <p:cBhvr>
                                        <p:cTn id="67" dur="2000"/>
                                        <p:tgtEl>
                                          <p:spTgt spid="4814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8164"/>
                                        </p:tgtEl>
                                        <p:attrNameLst>
                                          <p:attrName>style.visibility</p:attrName>
                                        </p:attrNameLst>
                                      </p:cBhvr>
                                      <p:to>
                                        <p:strVal val="visible"/>
                                      </p:to>
                                    </p:set>
                                    <p:animEffect transition="in" filter="fade">
                                      <p:cBhvr>
                                        <p:cTn id="72" dur="2000"/>
                                        <p:tgtEl>
                                          <p:spTgt spid="48164"/>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48168"/>
                                        </p:tgtEl>
                                        <p:attrNameLst>
                                          <p:attrName>style.visibility</p:attrName>
                                        </p:attrNameLst>
                                      </p:cBhvr>
                                      <p:to>
                                        <p:strVal val="visible"/>
                                      </p:to>
                                    </p:set>
                                    <p:animEffect transition="in" filter="fade">
                                      <p:cBhvr>
                                        <p:cTn id="77" dur="2000"/>
                                        <p:tgtEl>
                                          <p:spTgt spid="48168"/>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48162"/>
                                        </p:tgtEl>
                                        <p:attrNameLst>
                                          <p:attrName>style.visibility</p:attrName>
                                        </p:attrNameLst>
                                      </p:cBhvr>
                                      <p:to>
                                        <p:strVal val="visible"/>
                                      </p:to>
                                    </p:set>
                                    <p:animEffect transition="in" filter="fade">
                                      <p:cBhvr>
                                        <p:cTn id="82" dur="2000"/>
                                        <p:tgtEl>
                                          <p:spTgt spid="48162"/>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nodeType="click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wipe(up)">
                                      <p:cBhvr>
                                        <p:cTn id="87" dur="2000"/>
                                        <p:tgtEl>
                                          <p:spTgt spid="5"/>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48166"/>
                                        </p:tgtEl>
                                        <p:attrNameLst>
                                          <p:attrName>style.visibility</p:attrName>
                                        </p:attrNameLst>
                                      </p:cBhvr>
                                      <p:to>
                                        <p:strVal val="visible"/>
                                      </p:to>
                                    </p:set>
                                    <p:animEffect transition="in" filter="wipe(up)">
                                      <p:cBhvr>
                                        <p:cTn id="92" dur="500"/>
                                        <p:tgtEl>
                                          <p:spTgt spid="48166"/>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childTnLst>
                                    <p:set>
                                      <p:cBhvr>
                                        <p:cTn id="96" dur="1" fill="hold">
                                          <p:stCondLst>
                                            <p:cond delay="0"/>
                                          </p:stCondLst>
                                        </p:cTn>
                                        <p:tgtEl>
                                          <p:spTgt spid="48167"/>
                                        </p:tgtEl>
                                        <p:attrNameLst>
                                          <p:attrName>style.visibility</p:attrName>
                                        </p:attrNameLst>
                                      </p:cBhvr>
                                      <p:to>
                                        <p:strVal val="visible"/>
                                      </p:to>
                                    </p:set>
                                    <p:animEffect transition="in" filter="wipe(left)">
                                      <p:cBhvr>
                                        <p:cTn id="97" dur="1000"/>
                                        <p:tgtEl>
                                          <p:spTgt spid="48167"/>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nodeType="clickEffect">
                                  <p:stCondLst>
                                    <p:cond delay="0"/>
                                  </p:stCondLst>
                                  <p:childTnLst>
                                    <p:set>
                                      <p:cBhvr>
                                        <p:cTn id="101" dur="1" fill="hold">
                                          <p:stCondLst>
                                            <p:cond delay="0"/>
                                          </p:stCondLst>
                                        </p:cTn>
                                        <p:tgtEl>
                                          <p:spTgt spid="6"/>
                                        </p:tgtEl>
                                        <p:attrNameLst>
                                          <p:attrName>style.visibility</p:attrName>
                                        </p:attrNameLst>
                                      </p:cBhvr>
                                      <p:to>
                                        <p:strVal val="visible"/>
                                      </p:to>
                                    </p:set>
                                    <p:animEffect transition="in" filter="fade">
                                      <p:cBhvr>
                                        <p:cTn id="102" dur="2000"/>
                                        <p:tgtEl>
                                          <p:spTgt spid="6"/>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1" fill="hold" grpId="0" nodeType="clickEffect">
                                  <p:stCondLst>
                                    <p:cond delay="0"/>
                                  </p:stCondLst>
                                  <p:childTnLst>
                                    <p:set>
                                      <p:cBhvr>
                                        <p:cTn id="106" dur="1" fill="hold">
                                          <p:stCondLst>
                                            <p:cond delay="0"/>
                                          </p:stCondLst>
                                        </p:cTn>
                                        <p:tgtEl>
                                          <p:spTgt spid="48176"/>
                                        </p:tgtEl>
                                        <p:attrNameLst>
                                          <p:attrName>style.visibility</p:attrName>
                                        </p:attrNameLst>
                                      </p:cBhvr>
                                      <p:to>
                                        <p:strVal val="visible"/>
                                      </p:to>
                                    </p:set>
                                    <p:animEffect transition="in" filter="wipe(up)">
                                      <p:cBhvr>
                                        <p:cTn id="107" dur="2000"/>
                                        <p:tgtEl>
                                          <p:spTgt spid="48176"/>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grpId="0" nodeType="clickEffect">
                                  <p:stCondLst>
                                    <p:cond delay="0"/>
                                  </p:stCondLst>
                                  <p:childTnLst>
                                    <p:set>
                                      <p:cBhvr>
                                        <p:cTn id="111" dur="1" fill="hold">
                                          <p:stCondLst>
                                            <p:cond delay="0"/>
                                          </p:stCondLst>
                                        </p:cTn>
                                        <p:tgtEl>
                                          <p:spTgt spid="48171"/>
                                        </p:tgtEl>
                                        <p:attrNameLst>
                                          <p:attrName>style.visibility</p:attrName>
                                        </p:attrNameLst>
                                      </p:cBhvr>
                                      <p:to>
                                        <p:strVal val="visible"/>
                                      </p:to>
                                    </p:set>
                                    <p:animEffect transition="in" filter="wipe(left)">
                                      <p:cBhvr>
                                        <p:cTn id="112" dur="2000"/>
                                        <p:tgtEl>
                                          <p:spTgt spid="48171"/>
                                        </p:tgtEl>
                                      </p:cBhvr>
                                    </p:animEffect>
                                  </p:childTnLst>
                                </p:cTn>
                              </p:par>
                            </p:childTnLst>
                          </p:cTn>
                        </p:par>
                      </p:childTnLst>
                    </p:cTn>
                  </p:par>
                  <p:par>
                    <p:cTn id="113" fill="hold">
                      <p:stCondLst>
                        <p:cond delay="indefinite"/>
                      </p:stCondLst>
                      <p:childTnLst>
                        <p:par>
                          <p:cTn id="114" fill="hold">
                            <p:stCondLst>
                              <p:cond delay="0"/>
                            </p:stCondLst>
                            <p:childTnLst>
                              <p:par>
                                <p:cTn id="115" presetID="5" presetClass="entr" presetSubtype="10" fill="hold" nodeType="click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checkerboard(across)">
                                      <p:cBhvr>
                                        <p:cTn id="117" dur="500"/>
                                        <p:tgtEl>
                                          <p:spTgt spid="54"/>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48135"/>
                                        </p:tgtEl>
                                        <p:attrNameLst>
                                          <p:attrName>style.visibility</p:attrName>
                                        </p:attrNameLst>
                                      </p:cBhvr>
                                      <p:to>
                                        <p:strVal val="visible"/>
                                      </p:to>
                                    </p:set>
                                    <p:animEffect transition="in" filter="fade">
                                      <p:cBhvr>
                                        <p:cTn id="120" dur="2000"/>
                                        <p:tgtEl>
                                          <p:spTgt spid="48135"/>
                                        </p:tgtEl>
                                      </p:cBhvr>
                                    </p:animEffect>
                                  </p:childTnLst>
                                </p:cTn>
                              </p:par>
                              <p:par>
                                <p:cTn id="121" presetID="22" presetClass="entr" presetSubtype="1" fill="hold" grpId="0" nodeType="withEffect">
                                  <p:stCondLst>
                                    <p:cond delay="0"/>
                                  </p:stCondLst>
                                  <p:childTnLst>
                                    <p:set>
                                      <p:cBhvr>
                                        <p:cTn id="122" dur="1" fill="hold">
                                          <p:stCondLst>
                                            <p:cond delay="0"/>
                                          </p:stCondLst>
                                        </p:cTn>
                                        <p:tgtEl>
                                          <p:spTgt spid="48147"/>
                                        </p:tgtEl>
                                        <p:attrNameLst>
                                          <p:attrName>style.visibility</p:attrName>
                                        </p:attrNameLst>
                                      </p:cBhvr>
                                      <p:to>
                                        <p:strVal val="visible"/>
                                      </p:to>
                                    </p:set>
                                    <p:animEffect transition="in" filter="wipe(up)">
                                      <p:cBhvr>
                                        <p:cTn id="123" dur="1000"/>
                                        <p:tgtEl>
                                          <p:spTgt spid="4814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8136"/>
                                        </p:tgtEl>
                                        <p:attrNameLst>
                                          <p:attrName>style.visibility</p:attrName>
                                        </p:attrNameLst>
                                      </p:cBhvr>
                                      <p:to>
                                        <p:strVal val="visible"/>
                                      </p:to>
                                    </p:set>
                                    <p:animEffect transition="in" filter="fade">
                                      <p:cBhvr>
                                        <p:cTn id="126" dur="2000"/>
                                        <p:tgtEl>
                                          <p:spTgt spid="48136"/>
                                        </p:tgtEl>
                                      </p:cBhvr>
                                    </p:animEffect>
                                  </p:childTnLst>
                                </p:cTn>
                              </p:par>
                              <p:par>
                                <p:cTn id="127" presetID="22" presetClass="entr" presetSubtype="1" fill="hold" nodeType="withEffect">
                                  <p:stCondLst>
                                    <p:cond delay="0"/>
                                  </p:stCondLst>
                                  <p:childTnLst>
                                    <p:set>
                                      <p:cBhvr>
                                        <p:cTn id="128" dur="1" fill="hold">
                                          <p:stCondLst>
                                            <p:cond delay="0"/>
                                          </p:stCondLst>
                                        </p:cTn>
                                        <p:tgtEl>
                                          <p:spTgt spid="3"/>
                                        </p:tgtEl>
                                        <p:attrNameLst>
                                          <p:attrName>style.visibility</p:attrName>
                                        </p:attrNameLst>
                                      </p:cBhvr>
                                      <p:to>
                                        <p:strVal val="visible"/>
                                      </p:to>
                                    </p:set>
                                    <p:animEffect transition="in" filter="wipe(up)">
                                      <p:cBhvr>
                                        <p:cTn id="129" dur="1000"/>
                                        <p:tgtEl>
                                          <p:spTgt spid="3"/>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48138"/>
                                        </p:tgtEl>
                                        <p:attrNameLst>
                                          <p:attrName>style.visibility</p:attrName>
                                        </p:attrNameLst>
                                      </p:cBhvr>
                                      <p:to>
                                        <p:strVal val="visible"/>
                                      </p:to>
                                    </p:set>
                                    <p:animEffect transition="in" filter="fade">
                                      <p:cBhvr>
                                        <p:cTn id="132" dur="2000"/>
                                        <p:tgtEl>
                                          <p:spTgt spid="48138"/>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48137"/>
                                        </p:tgtEl>
                                        <p:attrNameLst>
                                          <p:attrName>style.visibility</p:attrName>
                                        </p:attrNameLst>
                                      </p:cBhvr>
                                      <p:to>
                                        <p:strVal val="visible"/>
                                      </p:to>
                                    </p:set>
                                    <p:animEffect transition="in" filter="fade">
                                      <p:cBhvr>
                                        <p:cTn id="135" dur="2000"/>
                                        <p:tgtEl>
                                          <p:spTgt spid="48137"/>
                                        </p:tgtEl>
                                      </p:cBhvr>
                                    </p:animEffect>
                                  </p:childTnLst>
                                </p:cTn>
                              </p:par>
                              <p:par>
                                <p:cTn id="136" presetID="22" presetClass="entr" presetSubtype="8" fill="hold" grpId="0" nodeType="withEffect">
                                  <p:stCondLst>
                                    <p:cond delay="0"/>
                                  </p:stCondLst>
                                  <p:childTnLst>
                                    <p:set>
                                      <p:cBhvr>
                                        <p:cTn id="137" dur="1" fill="hold">
                                          <p:stCondLst>
                                            <p:cond delay="0"/>
                                          </p:stCondLst>
                                        </p:cTn>
                                        <p:tgtEl>
                                          <p:spTgt spid="48182"/>
                                        </p:tgtEl>
                                        <p:attrNameLst>
                                          <p:attrName>style.visibility</p:attrName>
                                        </p:attrNameLst>
                                      </p:cBhvr>
                                      <p:to>
                                        <p:strVal val="visible"/>
                                      </p:to>
                                    </p:set>
                                    <p:animEffect transition="in" filter="wipe(left)">
                                      <p:cBhvr>
                                        <p:cTn id="138" dur="2000"/>
                                        <p:tgtEl>
                                          <p:spTgt spid="48182"/>
                                        </p:tgtEl>
                                      </p:cBhvr>
                                    </p:animEffect>
                                  </p:childTnLst>
                                </p:cTn>
                              </p:par>
                              <p:par>
                                <p:cTn id="139" presetID="22" presetClass="entr" presetSubtype="8" fill="hold" grpId="0" nodeType="withEffect">
                                  <p:stCondLst>
                                    <p:cond delay="0"/>
                                  </p:stCondLst>
                                  <p:childTnLst>
                                    <p:set>
                                      <p:cBhvr>
                                        <p:cTn id="140" dur="1" fill="hold">
                                          <p:stCondLst>
                                            <p:cond delay="0"/>
                                          </p:stCondLst>
                                        </p:cTn>
                                        <p:tgtEl>
                                          <p:spTgt spid="48183"/>
                                        </p:tgtEl>
                                        <p:attrNameLst>
                                          <p:attrName>style.visibility</p:attrName>
                                        </p:attrNameLst>
                                      </p:cBhvr>
                                      <p:to>
                                        <p:strVal val="visible"/>
                                      </p:to>
                                    </p:set>
                                    <p:animEffect transition="in" filter="wipe(left)">
                                      <p:cBhvr>
                                        <p:cTn id="141" dur="2000"/>
                                        <p:tgtEl>
                                          <p:spTgt spid="48183"/>
                                        </p:tgtEl>
                                      </p:cBhvr>
                                    </p:animEffect>
                                  </p:childTnLst>
                                </p:cTn>
                              </p:par>
                              <p:par>
                                <p:cTn id="142" presetID="22" presetClass="entr" presetSubtype="8" fill="hold" grpId="0" nodeType="withEffect">
                                  <p:stCondLst>
                                    <p:cond delay="0"/>
                                  </p:stCondLst>
                                  <p:childTnLst>
                                    <p:set>
                                      <p:cBhvr>
                                        <p:cTn id="143" dur="1" fill="hold">
                                          <p:stCondLst>
                                            <p:cond delay="0"/>
                                          </p:stCondLst>
                                        </p:cTn>
                                        <p:tgtEl>
                                          <p:spTgt spid="48184"/>
                                        </p:tgtEl>
                                        <p:attrNameLst>
                                          <p:attrName>style.visibility</p:attrName>
                                        </p:attrNameLst>
                                      </p:cBhvr>
                                      <p:to>
                                        <p:strVal val="visible"/>
                                      </p:to>
                                    </p:set>
                                    <p:animEffect transition="in" filter="wipe(left)">
                                      <p:cBhvr>
                                        <p:cTn id="144" dur="2000"/>
                                        <p:tgtEl>
                                          <p:spTgt spid="48184"/>
                                        </p:tgtEl>
                                      </p:cBhvr>
                                    </p:animEffect>
                                  </p:childTnLst>
                                </p:cTn>
                              </p:par>
                              <p:par>
                                <p:cTn id="145" presetID="22" presetClass="entr" presetSubtype="8" fill="hold" grpId="0" nodeType="withEffect">
                                  <p:stCondLst>
                                    <p:cond delay="0"/>
                                  </p:stCondLst>
                                  <p:childTnLst>
                                    <p:set>
                                      <p:cBhvr>
                                        <p:cTn id="146" dur="1" fill="hold">
                                          <p:stCondLst>
                                            <p:cond delay="0"/>
                                          </p:stCondLst>
                                        </p:cTn>
                                        <p:tgtEl>
                                          <p:spTgt spid="48185"/>
                                        </p:tgtEl>
                                        <p:attrNameLst>
                                          <p:attrName>style.visibility</p:attrName>
                                        </p:attrNameLst>
                                      </p:cBhvr>
                                      <p:to>
                                        <p:strVal val="visible"/>
                                      </p:to>
                                    </p:set>
                                    <p:animEffect transition="in" filter="wipe(left)">
                                      <p:cBhvr>
                                        <p:cTn id="147" dur="2000"/>
                                        <p:tgtEl>
                                          <p:spTgt spid="48185"/>
                                        </p:tgtEl>
                                      </p:cBhvr>
                                    </p:animEffect>
                                  </p:childTnLst>
                                </p:cTn>
                              </p:par>
                              <p:par>
                                <p:cTn id="148" presetID="22" presetClass="entr" presetSubtype="8" fill="hold" grpId="0" nodeType="withEffect">
                                  <p:stCondLst>
                                    <p:cond delay="0"/>
                                  </p:stCondLst>
                                  <p:childTnLst>
                                    <p:set>
                                      <p:cBhvr>
                                        <p:cTn id="149" dur="1" fill="hold">
                                          <p:stCondLst>
                                            <p:cond delay="0"/>
                                          </p:stCondLst>
                                        </p:cTn>
                                        <p:tgtEl>
                                          <p:spTgt spid="48186"/>
                                        </p:tgtEl>
                                        <p:attrNameLst>
                                          <p:attrName>style.visibility</p:attrName>
                                        </p:attrNameLst>
                                      </p:cBhvr>
                                      <p:to>
                                        <p:strVal val="visible"/>
                                      </p:to>
                                    </p:set>
                                    <p:animEffect transition="in" filter="wipe(left)">
                                      <p:cBhvr>
                                        <p:cTn id="150" dur="2000"/>
                                        <p:tgtEl>
                                          <p:spTgt spid="48186"/>
                                        </p:tgtEl>
                                      </p:cBhvr>
                                    </p:animEffect>
                                  </p:childTnLst>
                                </p:cTn>
                              </p:par>
                              <p:par>
                                <p:cTn id="151" presetID="22" presetClass="entr" presetSubtype="8" fill="hold" grpId="0" nodeType="withEffect">
                                  <p:stCondLst>
                                    <p:cond delay="0"/>
                                  </p:stCondLst>
                                  <p:childTnLst>
                                    <p:set>
                                      <p:cBhvr>
                                        <p:cTn id="152" dur="1" fill="hold">
                                          <p:stCondLst>
                                            <p:cond delay="0"/>
                                          </p:stCondLst>
                                        </p:cTn>
                                        <p:tgtEl>
                                          <p:spTgt spid="48187"/>
                                        </p:tgtEl>
                                        <p:attrNameLst>
                                          <p:attrName>style.visibility</p:attrName>
                                        </p:attrNameLst>
                                      </p:cBhvr>
                                      <p:to>
                                        <p:strVal val="visible"/>
                                      </p:to>
                                    </p:set>
                                    <p:animEffect transition="in" filter="wipe(left)">
                                      <p:cBhvr>
                                        <p:cTn id="153" dur="2000"/>
                                        <p:tgtEl>
                                          <p:spTgt spid="48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5" grpId="0" animBg="1"/>
      <p:bldP spid="48136" grpId="0" animBg="1"/>
      <p:bldP spid="48137" grpId="0" animBg="1"/>
      <p:bldP spid="48138" grpId="0" animBg="1"/>
      <p:bldP spid="48139" grpId="0" animBg="1"/>
      <p:bldP spid="48140" grpId="0" animBg="1"/>
      <p:bldP spid="48141" grpId="0" animBg="1"/>
      <p:bldP spid="48147" grpId="0" animBg="1"/>
      <p:bldP spid="48156" grpId="0" animBg="1"/>
      <p:bldP spid="48157" grpId="0"/>
      <p:bldP spid="48159" grpId="0"/>
      <p:bldP spid="48160" grpId="0"/>
      <p:bldP spid="48161" grpId="0"/>
      <p:bldP spid="48162" grpId="0" animBg="1"/>
      <p:bldP spid="48164" grpId="0"/>
      <p:bldP spid="48166" grpId="0" animBg="1"/>
      <p:bldP spid="48167" grpId="0" animBg="1"/>
      <p:bldP spid="48168" grpId="0"/>
      <p:bldP spid="48169" grpId="0"/>
      <p:bldP spid="48170" grpId="0" animBg="1"/>
      <p:bldP spid="48171" grpId="0"/>
      <p:bldP spid="48176" grpId="0"/>
      <p:bldP spid="48143" grpId="0" animBg="1"/>
      <p:bldP spid="48182" grpId="0"/>
      <p:bldP spid="48183" grpId="0"/>
      <p:bldP spid="48184" grpId="0"/>
      <p:bldP spid="48185" grpId="0"/>
      <p:bldP spid="48186" grpId="0"/>
      <p:bldP spid="48187" grpId="0"/>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5297" name="Rectangle 1"/>
          <p:cNvSpPr>
            <a:spLocks noChangeArrowheads="1"/>
          </p:cNvSpPr>
          <p:nvPr/>
        </p:nvSpPr>
        <p:spPr bwMode="auto">
          <a:xfrm>
            <a:off x="0" y="-40395"/>
            <a:ext cx="9144000" cy="6894195"/>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Avec </a:t>
            </a: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un courant de 80mA</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de brève durée (</a:t>
            </a:r>
            <a:r>
              <a:rPr kumimoji="0" lang="fr-FR" sz="3200" b="0" i="0" u="none" strike="noStrike" cap="none" normalizeH="0" baseline="0" dirty="0" smtClean="0">
                <a:ln>
                  <a:noFill/>
                </a:ln>
                <a:solidFill>
                  <a:srgbClr val="1F0BB5"/>
                </a:solidFill>
                <a:effectLst/>
                <a:latin typeface="Times New Roman" pitchFamily="18" charset="0"/>
                <a:cs typeface="Arial" pitchFamily="34" charset="0"/>
              </a:rPr>
              <a:t>inférieure au cycle cardiaque : 0,75s</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il serait possible de déclencher une </a:t>
            </a: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fibrillation ventriculaire</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à deux conditions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FF0000"/>
                </a:solidFill>
                <a:effectLst/>
                <a:latin typeface="Symbol" pitchFamily="18" charset="2"/>
                <a:cs typeface="Arial" pitchFamily="34" charset="0"/>
              </a:rPr>
              <a:t>·</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a:t>
            </a: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Le courant doit passer par la région cardiaque,</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FF0000"/>
                </a:solidFill>
                <a:effectLst/>
                <a:latin typeface="Symbol" pitchFamily="18" charset="2"/>
                <a:cs typeface="Arial" pitchFamily="34" charset="0"/>
              </a:rPr>
              <a:t>·</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a:t>
            </a: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Le choc électrique doit atteindre le cœur au cours de la phase post-systolique du cycle cardiaque, dite phase  critique (figure 2.12).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FF0000"/>
                </a:solidFill>
                <a:effectLst/>
                <a:latin typeface="Times New Roman" pitchFamily="18" charset="0"/>
                <a:cs typeface="Arial" pitchFamily="34" charset="0"/>
              </a:rPr>
              <a:t>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Cette phase dure environ </a:t>
            </a:r>
            <a:r>
              <a:rPr kumimoji="0" lang="fr-FR" sz="3200" b="0" i="0" u="none" strike="noStrike" cap="none" normalizeH="0" baseline="0" dirty="0" smtClean="0">
                <a:ln>
                  <a:noFill/>
                </a:ln>
                <a:solidFill>
                  <a:srgbClr val="1F0BB5"/>
                </a:solidFill>
                <a:effectLst/>
                <a:latin typeface="Times New Roman" pitchFamily="18" charset="0"/>
                <a:cs typeface="Arial" pitchFamily="34" charset="0"/>
              </a:rPr>
              <a:t>20% du cycle</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 elle est donc voisine de </a:t>
            </a:r>
            <a:r>
              <a:rPr kumimoji="0" lang="fr-FR" sz="3200" b="0" i="0" u="none" strike="noStrike" cap="none" normalizeH="0" baseline="0" dirty="0" smtClean="0">
                <a:ln>
                  <a:noFill/>
                </a:ln>
                <a:solidFill>
                  <a:srgbClr val="1F0BB5"/>
                </a:solidFill>
                <a:effectLst/>
                <a:latin typeface="Times New Roman" pitchFamily="18" charset="0"/>
                <a:cs typeface="Arial" pitchFamily="34" charset="0"/>
              </a:rPr>
              <a:t>0 ,16s </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pour un </a:t>
            </a:r>
            <a:r>
              <a:rPr kumimoji="0" lang="fr-FR" sz="3200" b="0" i="0" u="none" strike="noStrike" cap="none" normalizeH="0" baseline="0" dirty="0" smtClean="0">
                <a:ln>
                  <a:noFill/>
                </a:ln>
                <a:solidFill>
                  <a:srgbClr val="1F0BB5"/>
                </a:solidFill>
                <a:effectLst/>
                <a:latin typeface="Times New Roman" pitchFamily="18" charset="0"/>
                <a:cs typeface="Arial" pitchFamily="34" charset="0"/>
              </a:rPr>
              <a:t>cycle de 0,75 </a:t>
            </a:r>
            <a:r>
              <a:rPr kumimoji="0" lang="fr-FR" sz="3200" b="0" i="0" u="none" strike="noStrike" cap="none" normalizeH="0" baseline="0" dirty="0" smtClean="0">
                <a:ln>
                  <a:noFill/>
                </a:ln>
                <a:solidFill>
                  <a:srgbClr val="000000"/>
                </a:solidFill>
                <a:effectLst/>
                <a:latin typeface="Times New Roman" pitchFamily="18" charset="0"/>
                <a:cs typeface="Arial" pitchFamily="34" charset="0"/>
              </a:rPr>
              <a:t>(matérialisé par la partie ascendante de t)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5297">
                                            <p:txEl>
                                              <p:pRg st="2" end="2"/>
                                            </p:txEl>
                                          </p:spTgt>
                                        </p:tgtEl>
                                        <p:attrNameLst>
                                          <p:attrName>style.visibility</p:attrName>
                                        </p:attrNameLst>
                                      </p:cBhvr>
                                      <p:to>
                                        <p:strVal val="visible"/>
                                      </p:to>
                                    </p:set>
                                    <p:animEffect transition="in" filter="wipe(left)">
                                      <p:cBhvr>
                                        <p:cTn id="7" dur="500"/>
                                        <p:tgtEl>
                                          <p:spTgt spid="55297">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5297">
                                            <p:txEl>
                                              <p:pRg st="4" end="4"/>
                                            </p:txEl>
                                          </p:spTgt>
                                        </p:tgtEl>
                                        <p:attrNameLst>
                                          <p:attrName>style.visibility</p:attrName>
                                        </p:attrNameLst>
                                      </p:cBhvr>
                                      <p:to>
                                        <p:strVal val="visible"/>
                                      </p:to>
                                    </p:set>
                                    <p:animEffect transition="in" filter="wipe(up)">
                                      <p:cBhvr>
                                        <p:cTn id="12" dur="500"/>
                                        <p:tgtEl>
                                          <p:spTgt spid="55297">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5297">
                                            <p:txEl>
                                              <p:pRg st="6" end="6"/>
                                            </p:txEl>
                                          </p:spTgt>
                                        </p:tgtEl>
                                        <p:attrNameLst>
                                          <p:attrName>style.visibility</p:attrName>
                                        </p:attrNameLst>
                                      </p:cBhvr>
                                      <p:to>
                                        <p:strVal val="visible"/>
                                      </p:to>
                                    </p:set>
                                    <p:animEffect transition="in" filter="wipe(up)">
                                      <p:cBhvr>
                                        <p:cTn id="17" dur="500"/>
                                        <p:tgtEl>
                                          <p:spTgt spid="5529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5" name="Text Box 7"/>
          <p:cNvSpPr txBox="1">
            <a:spLocks noChangeArrowheads="1"/>
          </p:cNvSpPr>
          <p:nvPr/>
        </p:nvSpPr>
        <p:spPr bwMode="auto">
          <a:xfrm>
            <a:off x="5875834" y="1129506"/>
            <a:ext cx="1706264" cy="2594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Effet thermique</a:t>
            </a:r>
            <a:endParaRPr lang="fr-FR" sz="1600" dirty="0"/>
          </a:p>
        </p:txBody>
      </p:sp>
      <p:sp>
        <p:nvSpPr>
          <p:cNvPr id="48136" name="Text Box 8"/>
          <p:cNvSpPr txBox="1">
            <a:spLocks noChangeArrowheads="1"/>
          </p:cNvSpPr>
          <p:nvPr/>
        </p:nvSpPr>
        <p:spPr bwMode="auto">
          <a:xfrm>
            <a:off x="5877421" y="1686719"/>
            <a:ext cx="1632669" cy="278333"/>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Brûlure</a:t>
            </a:r>
          </a:p>
        </p:txBody>
      </p:sp>
      <p:sp>
        <p:nvSpPr>
          <p:cNvPr id="48137" name="Text Box 9"/>
          <p:cNvSpPr txBox="1">
            <a:spLocks noChangeArrowheads="1"/>
          </p:cNvSpPr>
          <p:nvPr/>
        </p:nvSpPr>
        <p:spPr bwMode="auto">
          <a:xfrm>
            <a:off x="7606209" y="2248694"/>
            <a:ext cx="795337" cy="2794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Par arc</a:t>
            </a:r>
          </a:p>
        </p:txBody>
      </p:sp>
      <p:sp>
        <p:nvSpPr>
          <p:cNvPr id="48138" name="Text Box 10"/>
          <p:cNvSpPr txBox="1">
            <a:spLocks noChangeArrowheads="1"/>
          </p:cNvSpPr>
          <p:nvPr/>
        </p:nvSpPr>
        <p:spPr bwMode="auto">
          <a:xfrm>
            <a:off x="5493866" y="2248694"/>
            <a:ext cx="1844055" cy="36443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Electrothermique</a:t>
            </a:r>
          </a:p>
        </p:txBody>
      </p:sp>
      <p:sp>
        <p:nvSpPr>
          <p:cNvPr id="48139" name="Text Box 11"/>
          <p:cNvSpPr txBox="1">
            <a:spLocks noChangeArrowheads="1"/>
          </p:cNvSpPr>
          <p:nvPr/>
        </p:nvSpPr>
        <p:spPr bwMode="auto">
          <a:xfrm>
            <a:off x="2161084" y="1604169"/>
            <a:ext cx="1244550" cy="28887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Picotement</a:t>
            </a:r>
          </a:p>
        </p:txBody>
      </p:sp>
      <p:sp>
        <p:nvSpPr>
          <p:cNvPr id="48140" name="Text Box 12"/>
          <p:cNvSpPr txBox="1">
            <a:spLocks noChangeArrowheads="1"/>
          </p:cNvSpPr>
          <p:nvPr/>
        </p:nvSpPr>
        <p:spPr bwMode="auto">
          <a:xfrm>
            <a:off x="2161084" y="2588418"/>
            <a:ext cx="2468686" cy="31273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Contraction musculaire</a:t>
            </a:r>
          </a:p>
        </p:txBody>
      </p:sp>
      <p:sp>
        <p:nvSpPr>
          <p:cNvPr id="48141" name="Text Box 13"/>
          <p:cNvSpPr txBox="1">
            <a:spLocks noChangeArrowheads="1"/>
          </p:cNvSpPr>
          <p:nvPr/>
        </p:nvSpPr>
        <p:spPr bwMode="auto">
          <a:xfrm>
            <a:off x="2161084" y="3078956"/>
            <a:ext cx="2684710" cy="54228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Tétanisation des muscles respiratoires</a:t>
            </a:r>
          </a:p>
        </p:txBody>
      </p:sp>
      <p:grpSp>
        <p:nvGrpSpPr>
          <p:cNvPr id="2" name="Group 51"/>
          <p:cNvGrpSpPr>
            <a:grpSpLocks/>
          </p:cNvGrpSpPr>
          <p:nvPr/>
        </p:nvGrpSpPr>
        <p:grpSpPr bwMode="auto">
          <a:xfrm>
            <a:off x="1547664" y="692696"/>
            <a:ext cx="5184775" cy="420688"/>
            <a:chOff x="711" y="822"/>
            <a:chExt cx="3266" cy="265"/>
          </a:xfrm>
        </p:grpSpPr>
        <p:sp>
          <p:nvSpPr>
            <p:cNvPr id="15414" name="Line 14"/>
            <p:cNvSpPr>
              <a:spLocks noChangeShapeType="1"/>
            </p:cNvSpPr>
            <p:nvPr/>
          </p:nvSpPr>
          <p:spPr bwMode="auto">
            <a:xfrm>
              <a:off x="2888" y="822"/>
              <a:ext cx="0" cy="177"/>
            </a:xfrm>
            <a:prstGeom prst="line">
              <a:avLst/>
            </a:prstGeom>
            <a:noFill/>
            <a:ln w="9525">
              <a:solidFill>
                <a:schemeClr val="hlink"/>
              </a:solidFill>
              <a:round/>
              <a:headEnd/>
              <a:tailEnd/>
            </a:ln>
          </p:spPr>
          <p:txBody>
            <a:bodyPr/>
            <a:lstStyle/>
            <a:p>
              <a:endParaRPr lang="fr-FR"/>
            </a:p>
          </p:txBody>
        </p:sp>
        <p:sp>
          <p:nvSpPr>
            <p:cNvPr id="15415" name="Line 16"/>
            <p:cNvSpPr>
              <a:spLocks noChangeShapeType="1"/>
            </p:cNvSpPr>
            <p:nvPr/>
          </p:nvSpPr>
          <p:spPr bwMode="auto">
            <a:xfrm flipV="1">
              <a:off x="711" y="996"/>
              <a:ext cx="3266" cy="3"/>
            </a:xfrm>
            <a:prstGeom prst="line">
              <a:avLst/>
            </a:prstGeom>
            <a:noFill/>
            <a:ln w="9525">
              <a:solidFill>
                <a:schemeClr val="hlink"/>
              </a:solidFill>
              <a:round/>
              <a:headEnd/>
              <a:tailEnd/>
            </a:ln>
          </p:spPr>
          <p:txBody>
            <a:bodyPr/>
            <a:lstStyle/>
            <a:p>
              <a:endParaRPr lang="fr-FR"/>
            </a:p>
          </p:txBody>
        </p:sp>
        <p:sp>
          <p:nvSpPr>
            <p:cNvPr id="15416" name="Line 17"/>
            <p:cNvSpPr>
              <a:spLocks noChangeShapeType="1"/>
            </p:cNvSpPr>
            <p:nvPr/>
          </p:nvSpPr>
          <p:spPr bwMode="auto">
            <a:xfrm>
              <a:off x="3975" y="1002"/>
              <a:ext cx="0" cy="69"/>
            </a:xfrm>
            <a:prstGeom prst="line">
              <a:avLst/>
            </a:prstGeom>
            <a:noFill/>
            <a:ln w="9525">
              <a:solidFill>
                <a:schemeClr val="hlink"/>
              </a:solidFill>
              <a:round/>
              <a:headEnd/>
              <a:tailEnd type="triangle" w="med" len="med"/>
            </a:ln>
          </p:spPr>
          <p:txBody>
            <a:bodyPr/>
            <a:lstStyle/>
            <a:p>
              <a:endParaRPr lang="fr-FR"/>
            </a:p>
          </p:txBody>
        </p:sp>
        <p:sp>
          <p:nvSpPr>
            <p:cNvPr id="15417" name="Line 18"/>
            <p:cNvSpPr>
              <a:spLocks noChangeShapeType="1"/>
            </p:cNvSpPr>
            <p:nvPr/>
          </p:nvSpPr>
          <p:spPr bwMode="auto">
            <a:xfrm>
              <a:off x="711" y="999"/>
              <a:ext cx="0" cy="88"/>
            </a:xfrm>
            <a:prstGeom prst="line">
              <a:avLst/>
            </a:prstGeom>
            <a:noFill/>
            <a:ln w="9525">
              <a:solidFill>
                <a:schemeClr val="hlink"/>
              </a:solidFill>
              <a:round/>
              <a:headEnd/>
              <a:tailEnd type="triangle" w="med" len="med"/>
            </a:ln>
          </p:spPr>
          <p:txBody>
            <a:bodyPr/>
            <a:lstStyle/>
            <a:p>
              <a:endParaRPr lang="fr-FR"/>
            </a:p>
          </p:txBody>
        </p:sp>
      </p:grpSp>
      <p:sp>
        <p:nvSpPr>
          <p:cNvPr id="48147" name="Line 19"/>
          <p:cNvSpPr>
            <a:spLocks noChangeShapeType="1"/>
          </p:cNvSpPr>
          <p:nvPr/>
        </p:nvSpPr>
        <p:spPr bwMode="auto">
          <a:xfrm flipH="1">
            <a:off x="6542584" y="1400969"/>
            <a:ext cx="1587" cy="285750"/>
          </a:xfrm>
          <a:prstGeom prst="line">
            <a:avLst/>
          </a:prstGeom>
          <a:noFill/>
          <a:ln w="9525">
            <a:solidFill>
              <a:schemeClr val="hlink"/>
            </a:solidFill>
            <a:round/>
            <a:headEnd/>
            <a:tailEnd type="triangle" w="med" len="med"/>
          </a:ln>
        </p:spPr>
        <p:txBody>
          <a:bodyPr/>
          <a:lstStyle/>
          <a:p>
            <a:endParaRPr lang="fr-FR"/>
          </a:p>
        </p:txBody>
      </p:sp>
      <p:grpSp>
        <p:nvGrpSpPr>
          <p:cNvPr id="3" name="Group 53"/>
          <p:cNvGrpSpPr>
            <a:grpSpLocks/>
          </p:cNvGrpSpPr>
          <p:nvPr/>
        </p:nvGrpSpPr>
        <p:grpSpPr bwMode="auto">
          <a:xfrm>
            <a:off x="6540996" y="1966119"/>
            <a:ext cx="1463675" cy="282575"/>
            <a:chOff x="3975" y="1617"/>
            <a:chExt cx="922" cy="178"/>
          </a:xfrm>
        </p:grpSpPr>
        <p:sp>
          <p:nvSpPr>
            <p:cNvPr id="15411" name="Line 20"/>
            <p:cNvSpPr>
              <a:spLocks noChangeShapeType="1"/>
            </p:cNvSpPr>
            <p:nvPr/>
          </p:nvSpPr>
          <p:spPr bwMode="auto">
            <a:xfrm>
              <a:off x="3976" y="1617"/>
              <a:ext cx="0" cy="178"/>
            </a:xfrm>
            <a:prstGeom prst="line">
              <a:avLst/>
            </a:prstGeom>
            <a:noFill/>
            <a:ln w="9525">
              <a:solidFill>
                <a:schemeClr val="hlink"/>
              </a:solidFill>
              <a:round/>
              <a:headEnd/>
              <a:tailEnd type="triangle" w="med" len="med"/>
            </a:ln>
          </p:spPr>
          <p:txBody>
            <a:bodyPr/>
            <a:lstStyle/>
            <a:p>
              <a:endParaRPr lang="fr-FR"/>
            </a:p>
          </p:txBody>
        </p:sp>
        <p:sp>
          <p:nvSpPr>
            <p:cNvPr id="15412" name="Line 21"/>
            <p:cNvSpPr>
              <a:spLocks noChangeShapeType="1"/>
            </p:cNvSpPr>
            <p:nvPr/>
          </p:nvSpPr>
          <p:spPr bwMode="auto">
            <a:xfrm>
              <a:off x="3975" y="1709"/>
              <a:ext cx="921" cy="0"/>
            </a:xfrm>
            <a:prstGeom prst="line">
              <a:avLst/>
            </a:prstGeom>
            <a:noFill/>
            <a:ln w="9525">
              <a:solidFill>
                <a:schemeClr val="hlink"/>
              </a:solidFill>
              <a:round/>
              <a:headEnd/>
              <a:tailEnd/>
            </a:ln>
          </p:spPr>
          <p:txBody>
            <a:bodyPr/>
            <a:lstStyle/>
            <a:p>
              <a:endParaRPr lang="fr-FR"/>
            </a:p>
          </p:txBody>
        </p:sp>
        <p:sp>
          <p:nvSpPr>
            <p:cNvPr id="15413" name="Line 22"/>
            <p:cNvSpPr>
              <a:spLocks noChangeShapeType="1"/>
            </p:cNvSpPr>
            <p:nvPr/>
          </p:nvSpPr>
          <p:spPr bwMode="auto">
            <a:xfrm>
              <a:off x="4897" y="1706"/>
              <a:ext cx="0" cy="89"/>
            </a:xfrm>
            <a:prstGeom prst="line">
              <a:avLst/>
            </a:prstGeom>
            <a:noFill/>
            <a:ln w="9525">
              <a:solidFill>
                <a:schemeClr val="hlink"/>
              </a:solidFill>
              <a:round/>
              <a:headEnd/>
              <a:tailEnd type="triangle" w="med" len="med"/>
            </a:ln>
          </p:spPr>
          <p:txBody>
            <a:bodyPr/>
            <a:lstStyle/>
            <a:p>
              <a:endParaRPr lang="fr-FR"/>
            </a:p>
          </p:txBody>
        </p:sp>
      </p:grpSp>
      <p:sp>
        <p:nvSpPr>
          <p:cNvPr id="48156" name="Text Box 28"/>
          <p:cNvSpPr txBox="1">
            <a:spLocks noChangeArrowheads="1"/>
          </p:cNvSpPr>
          <p:nvPr/>
        </p:nvSpPr>
        <p:spPr bwMode="auto">
          <a:xfrm>
            <a:off x="2157909" y="2101056"/>
            <a:ext cx="1895797" cy="3680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Secousse électrique</a:t>
            </a:r>
          </a:p>
        </p:txBody>
      </p:sp>
      <p:sp>
        <p:nvSpPr>
          <p:cNvPr id="48157" name="Text Box 29"/>
          <p:cNvSpPr txBox="1">
            <a:spLocks noChangeArrowheads="1"/>
          </p:cNvSpPr>
          <p:nvPr/>
        </p:nvSpPr>
        <p:spPr bwMode="auto">
          <a:xfrm>
            <a:off x="1335584" y="1507331"/>
            <a:ext cx="930275" cy="280988"/>
          </a:xfrm>
          <a:prstGeom prst="rect">
            <a:avLst/>
          </a:prstGeom>
          <a:noFill/>
          <a:ln w="9525">
            <a:noFill/>
            <a:miter lim="800000"/>
            <a:headEnd/>
            <a:tailEnd/>
          </a:ln>
        </p:spPr>
        <p:txBody>
          <a:bodyPr/>
          <a:lstStyle/>
          <a:p>
            <a:r>
              <a:rPr lang="fr-FR" sz="1200" b="1" dirty="0"/>
              <a:t>(0,5 mA ~ )</a:t>
            </a:r>
            <a:endParaRPr lang="fr-FR" sz="1200" dirty="0"/>
          </a:p>
        </p:txBody>
      </p:sp>
      <p:sp>
        <p:nvSpPr>
          <p:cNvPr id="48159" name="Text Box 31"/>
          <p:cNvSpPr txBox="1">
            <a:spLocks noChangeArrowheads="1"/>
          </p:cNvSpPr>
          <p:nvPr/>
        </p:nvSpPr>
        <p:spPr bwMode="auto">
          <a:xfrm>
            <a:off x="1341934" y="2010569"/>
            <a:ext cx="796925" cy="280987"/>
          </a:xfrm>
          <a:prstGeom prst="rect">
            <a:avLst/>
          </a:prstGeom>
          <a:noFill/>
          <a:ln w="9525">
            <a:noFill/>
            <a:miter lim="800000"/>
            <a:headEnd/>
            <a:tailEnd/>
          </a:ln>
        </p:spPr>
        <p:txBody>
          <a:bodyPr/>
          <a:lstStyle/>
          <a:p>
            <a:r>
              <a:rPr lang="fr-FR" sz="1200" b="1" dirty="0"/>
              <a:t>(5 mA ~ )</a:t>
            </a:r>
            <a:endParaRPr lang="fr-FR" sz="1200" dirty="0"/>
          </a:p>
        </p:txBody>
      </p:sp>
      <p:sp>
        <p:nvSpPr>
          <p:cNvPr id="48160" name="Text Box 32"/>
          <p:cNvSpPr txBox="1">
            <a:spLocks noChangeArrowheads="1"/>
          </p:cNvSpPr>
          <p:nvPr/>
        </p:nvSpPr>
        <p:spPr bwMode="auto">
          <a:xfrm>
            <a:off x="1340346" y="2477294"/>
            <a:ext cx="798513" cy="280987"/>
          </a:xfrm>
          <a:prstGeom prst="rect">
            <a:avLst/>
          </a:prstGeom>
          <a:noFill/>
          <a:ln w="9525">
            <a:noFill/>
            <a:miter lim="800000"/>
            <a:headEnd/>
            <a:tailEnd/>
          </a:ln>
        </p:spPr>
        <p:txBody>
          <a:bodyPr/>
          <a:lstStyle/>
          <a:p>
            <a:r>
              <a:rPr lang="fr-FR" sz="1200" b="1" dirty="0"/>
              <a:t>(10 mA ~ )</a:t>
            </a:r>
            <a:endParaRPr lang="fr-FR" sz="1200" dirty="0"/>
          </a:p>
        </p:txBody>
      </p:sp>
      <p:sp>
        <p:nvSpPr>
          <p:cNvPr id="48161" name="Text Box 33"/>
          <p:cNvSpPr txBox="1">
            <a:spLocks noChangeArrowheads="1"/>
          </p:cNvSpPr>
          <p:nvPr/>
        </p:nvSpPr>
        <p:spPr bwMode="auto">
          <a:xfrm>
            <a:off x="1338759" y="2980531"/>
            <a:ext cx="930275" cy="280988"/>
          </a:xfrm>
          <a:prstGeom prst="rect">
            <a:avLst/>
          </a:prstGeom>
          <a:noFill/>
          <a:ln w="9525">
            <a:noFill/>
            <a:miter lim="800000"/>
            <a:headEnd/>
            <a:tailEnd/>
          </a:ln>
        </p:spPr>
        <p:txBody>
          <a:bodyPr/>
          <a:lstStyle/>
          <a:p>
            <a:r>
              <a:rPr lang="fr-FR" sz="1200" b="1" dirty="0"/>
              <a:t>(25 mA ~ )</a:t>
            </a:r>
            <a:endParaRPr lang="fr-FR" sz="1200" dirty="0"/>
          </a:p>
        </p:txBody>
      </p:sp>
      <p:sp>
        <p:nvSpPr>
          <p:cNvPr id="48162" name="Text Box 34"/>
          <p:cNvSpPr txBox="1">
            <a:spLocks noChangeArrowheads="1"/>
          </p:cNvSpPr>
          <p:nvPr/>
        </p:nvSpPr>
        <p:spPr bwMode="auto">
          <a:xfrm>
            <a:off x="2109490" y="3765252"/>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a:t>Fibrillation ventriculaire</a:t>
            </a:r>
          </a:p>
        </p:txBody>
      </p:sp>
      <p:grpSp>
        <p:nvGrpSpPr>
          <p:cNvPr id="4" name="Group 52"/>
          <p:cNvGrpSpPr>
            <a:grpSpLocks/>
          </p:cNvGrpSpPr>
          <p:nvPr/>
        </p:nvGrpSpPr>
        <p:grpSpPr bwMode="auto">
          <a:xfrm>
            <a:off x="1332409" y="1321594"/>
            <a:ext cx="827088" cy="4772026"/>
            <a:chOff x="694" y="1211"/>
            <a:chExt cx="521" cy="3006"/>
          </a:xfrm>
        </p:grpSpPr>
        <p:sp>
          <p:nvSpPr>
            <p:cNvPr id="15405" name="Line 23"/>
            <p:cNvSpPr>
              <a:spLocks noChangeShapeType="1"/>
            </p:cNvSpPr>
            <p:nvPr/>
          </p:nvSpPr>
          <p:spPr bwMode="auto">
            <a:xfrm flipH="1">
              <a:off x="694" y="1211"/>
              <a:ext cx="21" cy="3006"/>
            </a:xfrm>
            <a:prstGeom prst="line">
              <a:avLst/>
            </a:prstGeom>
            <a:noFill/>
            <a:ln w="9525">
              <a:solidFill>
                <a:schemeClr val="hlink"/>
              </a:solidFill>
              <a:round/>
              <a:headEnd/>
              <a:tailEnd/>
            </a:ln>
          </p:spPr>
          <p:txBody>
            <a:bodyPr/>
            <a:lstStyle/>
            <a:p>
              <a:endParaRPr lang="fr-FR"/>
            </a:p>
          </p:txBody>
        </p:sp>
        <p:sp>
          <p:nvSpPr>
            <p:cNvPr id="15406" name="Line 24"/>
            <p:cNvSpPr>
              <a:spLocks noChangeShapeType="1"/>
            </p:cNvSpPr>
            <p:nvPr/>
          </p:nvSpPr>
          <p:spPr bwMode="auto">
            <a:xfrm>
              <a:off x="714" y="1479"/>
              <a:ext cx="501" cy="3"/>
            </a:xfrm>
            <a:prstGeom prst="line">
              <a:avLst/>
            </a:prstGeom>
            <a:noFill/>
            <a:ln w="9525">
              <a:solidFill>
                <a:schemeClr val="hlink"/>
              </a:solidFill>
              <a:round/>
              <a:headEnd/>
              <a:tailEnd type="triangle" w="med" len="med"/>
            </a:ln>
          </p:spPr>
          <p:txBody>
            <a:bodyPr/>
            <a:lstStyle/>
            <a:p>
              <a:endParaRPr lang="fr-FR"/>
            </a:p>
          </p:txBody>
        </p:sp>
        <p:sp>
          <p:nvSpPr>
            <p:cNvPr id="15407" name="Line 25"/>
            <p:cNvSpPr>
              <a:spLocks noChangeShapeType="1"/>
            </p:cNvSpPr>
            <p:nvPr/>
          </p:nvSpPr>
          <p:spPr bwMode="auto">
            <a:xfrm>
              <a:off x="712" y="1789"/>
              <a:ext cx="501" cy="3"/>
            </a:xfrm>
            <a:prstGeom prst="line">
              <a:avLst/>
            </a:prstGeom>
            <a:noFill/>
            <a:ln w="9525">
              <a:solidFill>
                <a:schemeClr val="hlink"/>
              </a:solidFill>
              <a:round/>
              <a:headEnd/>
              <a:tailEnd type="triangle" w="med" len="med"/>
            </a:ln>
          </p:spPr>
          <p:txBody>
            <a:bodyPr/>
            <a:lstStyle/>
            <a:p>
              <a:endParaRPr lang="fr-FR"/>
            </a:p>
          </p:txBody>
        </p:sp>
        <p:sp>
          <p:nvSpPr>
            <p:cNvPr id="15408" name="Line 26"/>
            <p:cNvSpPr>
              <a:spLocks noChangeShapeType="1"/>
            </p:cNvSpPr>
            <p:nvPr/>
          </p:nvSpPr>
          <p:spPr bwMode="auto">
            <a:xfrm>
              <a:off x="712" y="2099"/>
              <a:ext cx="501" cy="2"/>
            </a:xfrm>
            <a:prstGeom prst="line">
              <a:avLst/>
            </a:prstGeom>
            <a:noFill/>
            <a:ln w="9525">
              <a:solidFill>
                <a:schemeClr val="hlink"/>
              </a:solidFill>
              <a:round/>
              <a:headEnd/>
              <a:tailEnd type="triangle" w="med" len="med"/>
            </a:ln>
          </p:spPr>
          <p:txBody>
            <a:bodyPr/>
            <a:lstStyle/>
            <a:p>
              <a:endParaRPr lang="fr-FR"/>
            </a:p>
          </p:txBody>
        </p:sp>
        <p:sp>
          <p:nvSpPr>
            <p:cNvPr id="15409" name="Line 27"/>
            <p:cNvSpPr>
              <a:spLocks noChangeShapeType="1"/>
            </p:cNvSpPr>
            <p:nvPr/>
          </p:nvSpPr>
          <p:spPr bwMode="auto">
            <a:xfrm>
              <a:off x="713" y="2410"/>
              <a:ext cx="502" cy="0"/>
            </a:xfrm>
            <a:prstGeom prst="line">
              <a:avLst/>
            </a:prstGeom>
            <a:noFill/>
            <a:ln w="9525">
              <a:solidFill>
                <a:schemeClr val="hlink"/>
              </a:solidFill>
              <a:round/>
              <a:headEnd/>
              <a:tailEnd type="triangle" w="med" len="med"/>
            </a:ln>
          </p:spPr>
          <p:txBody>
            <a:bodyPr/>
            <a:lstStyle/>
            <a:p>
              <a:endParaRPr lang="fr-FR"/>
            </a:p>
          </p:txBody>
        </p:sp>
        <p:sp>
          <p:nvSpPr>
            <p:cNvPr id="15410" name="Line 35"/>
            <p:cNvSpPr>
              <a:spLocks noChangeShapeType="1"/>
            </p:cNvSpPr>
            <p:nvPr/>
          </p:nvSpPr>
          <p:spPr bwMode="auto">
            <a:xfrm flipV="1">
              <a:off x="713" y="2730"/>
              <a:ext cx="501" cy="1"/>
            </a:xfrm>
            <a:prstGeom prst="line">
              <a:avLst/>
            </a:prstGeom>
            <a:noFill/>
            <a:ln w="9525">
              <a:solidFill>
                <a:schemeClr val="hlink"/>
              </a:solidFill>
              <a:round/>
              <a:headEnd/>
              <a:tailEnd type="triangle" w="med" len="med"/>
            </a:ln>
          </p:spPr>
          <p:txBody>
            <a:bodyPr/>
            <a:lstStyle/>
            <a:p>
              <a:endParaRPr lang="fr-FR"/>
            </a:p>
          </p:txBody>
        </p:sp>
      </p:grpSp>
      <p:sp>
        <p:nvSpPr>
          <p:cNvPr id="48164" name="Text Box 36"/>
          <p:cNvSpPr txBox="1">
            <a:spLocks noChangeArrowheads="1"/>
          </p:cNvSpPr>
          <p:nvPr/>
        </p:nvSpPr>
        <p:spPr bwMode="auto">
          <a:xfrm>
            <a:off x="1343521" y="3505994"/>
            <a:ext cx="796925" cy="280987"/>
          </a:xfrm>
          <a:prstGeom prst="rect">
            <a:avLst/>
          </a:prstGeom>
          <a:noFill/>
          <a:ln w="9525">
            <a:noFill/>
            <a:miter lim="800000"/>
            <a:headEnd/>
            <a:tailEnd/>
          </a:ln>
        </p:spPr>
        <p:txBody>
          <a:bodyPr/>
          <a:lstStyle/>
          <a:p>
            <a:r>
              <a:rPr lang="fr-FR" sz="1000" b="1"/>
              <a:t>(50 mA ~ )</a:t>
            </a:r>
            <a:endParaRPr lang="fr-FR" sz="1000"/>
          </a:p>
        </p:txBody>
      </p:sp>
      <p:grpSp>
        <p:nvGrpSpPr>
          <p:cNvPr id="5" name="Group 60"/>
          <p:cNvGrpSpPr>
            <a:grpSpLocks/>
          </p:cNvGrpSpPr>
          <p:nvPr/>
        </p:nvGrpSpPr>
        <p:grpSpPr bwMode="auto">
          <a:xfrm>
            <a:off x="4886821" y="1593056"/>
            <a:ext cx="398463" cy="2532236"/>
            <a:chOff x="3178" y="1336"/>
            <a:chExt cx="251" cy="1385"/>
          </a:xfrm>
        </p:grpSpPr>
        <p:sp>
          <p:nvSpPr>
            <p:cNvPr id="15403" name="AutoShape 30"/>
            <p:cNvSpPr>
              <a:spLocks noChangeArrowheads="1"/>
            </p:cNvSpPr>
            <p:nvPr/>
          </p:nvSpPr>
          <p:spPr bwMode="auto">
            <a:xfrm rot="5400000">
              <a:off x="2607" y="1945"/>
              <a:ext cx="1385" cy="168"/>
            </a:xfrm>
            <a:custGeom>
              <a:avLst/>
              <a:gdLst>
                <a:gd name="T0" fmla="*/ 78 w 21600"/>
                <a:gd name="T1" fmla="*/ 0 h 21600"/>
                <a:gd name="T2" fmla="*/ 0 w 21600"/>
                <a:gd name="T3" fmla="*/ 1 h 21600"/>
                <a:gd name="T4" fmla="*/ 78 w 21600"/>
                <a:gd name="T5" fmla="*/ 1 h 21600"/>
                <a:gd name="T6" fmla="*/ 89 w 21600"/>
                <a:gd name="T7" fmla="*/ 1 h 21600"/>
                <a:gd name="T8" fmla="*/ 17694720 60000 65536"/>
                <a:gd name="T9" fmla="*/ 11796480 60000 65536"/>
                <a:gd name="T10" fmla="*/ 5898240 60000 65536"/>
                <a:gd name="T11" fmla="*/ 0 60000 65536"/>
                <a:gd name="T12" fmla="*/ 3369 w 21600"/>
                <a:gd name="T13" fmla="*/ 4629 h 21600"/>
                <a:gd name="T14" fmla="*/ 20087 w 21600"/>
                <a:gd name="T15" fmla="*/ 16971 h 21600"/>
              </a:gdLst>
              <a:ahLst/>
              <a:cxnLst>
                <a:cxn ang="T8">
                  <a:pos x="T0" y="T1"/>
                </a:cxn>
                <a:cxn ang="T9">
                  <a:pos x="T2" y="T3"/>
                </a:cxn>
                <a:cxn ang="T10">
                  <a:pos x="T4" y="T5"/>
                </a:cxn>
                <a:cxn ang="T11">
                  <a:pos x="T6" y="T7"/>
                </a:cxn>
              </a:cxnLst>
              <a:rect l="T12" t="T13" r="T14" b="T15"/>
              <a:pathLst>
                <a:path w="21600" h="21600">
                  <a:moveTo>
                    <a:pt x="18965" y="0"/>
                  </a:moveTo>
                  <a:lnTo>
                    <a:pt x="18965" y="4620"/>
                  </a:lnTo>
                  <a:lnTo>
                    <a:pt x="3375" y="4620"/>
                  </a:lnTo>
                  <a:lnTo>
                    <a:pt x="3375" y="16980"/>
                  </a:lnTo>
                  <a:lnTo>
                    <a:pt x="18965" y="16980"/>
                  </a:lnTo>
                  <a:lnTo>
                    <a:pt x="18965" y="21600"/>
                  </a:lnTo>
                  <a:lnTo>
                    <a:pt x="21600" y="10800"/>
                  </a:lnTo>
                  <a:close/>
                </a:path>
                <a:path w="21600" h="21600">
                  <a:moveTo>
                    <a:pt x="1350" y="4620"/>
                  </a:moveTo>
                  <a:lnTo>
                    <a:pt x="1350" y="16980"/>
                  </a:lnTo>
                  <a:lnTo>
                    <a:pt x="2700" y="16980"/>
                  </a:lnTo>
                  <a:lnTo>
                    <a:pt x="2700" y="4620"/>
                  </a:lnTo>
                  <a:close/>
                </a:path>
                <a:path w="21600" h="21600">
                  <a:moveTo>
                    <a:pt x="0" y="4620"/>
                  </a:moveTo>
                  <a:lnTo>
                    <a:pt x="0" y="16980"/>
                  </a:lnTo>
                  <a:lnTo>
                    <a:pt x="675" y="16980"/>
                  </a:lnTo>
                  <a:lnTo>
                    <a:pt x="675" y="4620"/>
                  </a:lnTo>
                  <a:close/>
                </a:path>
              </a:pathLst>
            </a:custGeom>
            <a:solidFill>
              <a:srgbClr val="FFFFFF"/>
            </a:solidFill>
            <a:ln w="9525">
              <a:solidFill>
                <a:schemeClr val="hlink"/>
              </a:solidFill>
              <a:miter lim="800000"/>
              <a:headEnd/>
              <a:tailEnd/>
            </a:ln>
          </p:spPr>
          <p:txBody>
            <a:bodyPr/>
            <a:lstStyle/>
            <a:p>
              <a:endParaRPr lang="fr-FR" sz="1400" b="1"/>
            </a:p>
          </p:txBody>
        </p:sp>
        <p:sp>
          <p:nvSpPr>
            <p:cNvPr id="15404" name="Text Box 37"/>
            <p:cNvSpPr txBox="1">
              <a:spLocks noChangeArrowheads="1"/>
            </p:cNvSpPr>
            <p:nvPr/>
          </p:nvSpPr>
          <p:spPr bwMode="auto">
            <a:xfrm>
              <a:off x="3178" y="1601"/>
              <a:ext cx="251" cy="973"/>
            </a:xfrm>
            <a:prstGeom prst="rect">
              <a:avLst/>
            </a:prstGeom>
            <a:noFill/>
            <a:ln w="9525">
              <a:noFill/>
              <a:miter lim="800000"/>
              <a:headEnd/>
              <a:tailEnd/>
            </a:ln>
          </p:spPr>
          <p:txBody>
            <a:bodyPr/>
            <a:lstStyle/>
            <a:p>
              <a:pPr algn="ctr"/>
              <a:r>
                <a:rPr lang="fr-FR" sz="1400" b="1"/>
                <a:t>T</a:t>
              </a:r>
            </a:p>
            <a:p>
              <a:pPr algn="ctr"/>
              <a:endParaRPr lang="fr-FR" sz="1400" b="1"/>
            </a:p>
            <a:p>
              <a:pPr algn="ctr"/>
              <a:r>
                <a:rPr lang="fr-FR" sz="1400" b="1"/>
                <a:t>E</a:t>
              </a:r>
            </a:p>
            <a:p>
              <a:pPr algn="ctr"/>
              <a:endParaRPr lang="fr-FR" sz="1400" b="1"/>
            </a:p>
            <a:p>
              <a:pPr algn="ctr"/>
              <a:r>
                <a:rPr lang="fr-FR" sz="1400" b="1"/>
                <a:t>M</a:t>
              </a:r>
            </a:p>
            <a:p>
              <a:pPr algn="ctr"/>
              <a:endParaRPr lang="fr-FR" sz="1400" b="1"/>
            </a:p>
            <a:p>
              <a:pPr algn="ctr"/>
              <a:r>
                <a:rPr lang="fr-FR" sz="1400" b="1"/>
                <a:t>P</a:t>
              </a:r>
            </a:p>
            <a:p>
              <a:pPr algn="ctr"/>
              <a:endParaRPr lang="fr-FR" sz="1400" b="1"/>
            </a:p>
            <a:p>
              <a:pPr algn="ctr"/>
              <a:r>
                <a:rPr lang="fr-FR" sz="1400" b="1"/>
                <a:t>S</a:t>
              </a:r>
            </a:p>
          </p:txBody>
        </p:sp>
      </p:grpSp>
      <p:sp>
        <p:nvSpPr>
          <p:cNvPr id="48166" name="Line 38"/>
          <p:cNvSpPr>
            <a:spLocks noChangeShapeType="1"/>
          </p:cNvSpPr>
          <p:nvPr/>
        </p:nvSpPr>
        <p:spPr bwMode="auto">
          <a:xfrm flipH="1">
            <a:off x="2901578" y="4125292"/>
            <a:ext cx="1587" cy="298450"/>
          </a:xfrm>
          <a:prstGeom prst="line">
            <a:avLst/>
          </a:prstGeom>
          <a:noFill/>
          <a:ln w="6350">
            <a:solidFill>
              <a:schemeClr val="hlink"/>
            </a:solidFill>
            <a:prstDash val="dash"/>
            <a:round/>
            <a:headEnd/>
            <a:tailEnd/>
          </a:ln>
        </p:spPr>
        <p:txBody>
          <a:bodyPr/>
          <a:lstStyle/>
          <a:p>
            <a:endParaRPr lang="fr-FR"/>
          </a:p>
        </p:txBody>
      </p:sp>
      <p:sp>
        <p:nvSpPr>
          <p:cNvPr id="48167" name="Line 39"/>
          <p:cNvSpPr>
            <a:spLocks noChangeShapeType="1"/>
          </p:cNvSpPr>
          <p:nvPr/>
        </p:nvSpPr>
        <p:spPr bwMode="auto">
          <a:xfrm flipV="1">
            <a:off x="2915816" y="4437112"/>
            <a:ext cx="2792412" cy="0"/>
          </a:xfrm>
          <a:prstGeom prst="line">
            <a:avLst/>
          </a:prstGeom>
          <a:noFill/>
          <a:ln w="6350">
            <a:solidFill>
              <a:schemeClr val="hlink"/>
            </a:solidFill>
            <a:prstDash val="dash"/>
            <a:round/>
            <a:headEnd/>
            <a:tailEnd type="triangle" w="med" len="med"/>
          </a:ln>
        </p:spPr>
        <p:txBody>
          <a:bodyPr/>
          <a:lstStyle/>
          <a:p>
            <a:endParaRPr lang="fr-FR"/>
          </a:p>
        </p:txBody>
      </p:sp>
      <p:sp>
        <p:nvSpPr>
          <p:cNvPr id="48168" name="Text Box 40"/>
          <p:cNvSpPr txBox="1">
            <a:spLocks noChangeArrowheads="1"/>
          </p:cNvSpPr>
          <p:nvPr/>
        </p:nvSpPr>
        <p:spPr bwMode="auto">
          <a:xfrm>
            <a:off x="1335584" y="3701256"/>
            <a:ext cx="969962" cy="280988"/>
          </a:xfrm>
          <a:prstGeom prst="rect">
            <a:avLst/>
          </a:prstGeom>
          <a:noFill/>
          <a:ln w="9525">
            <a:noFill/>
            <a:miter lim="800000"/>
            <a:headEnd/>
            <a:tailEnd/>
          </a:ln>
        </p:spPr>
        <p:txBody>
          <a:bodyPr/>
          <a:lstStyle/>
          <a:p>
            <a:r>
              <a:rPr lang="fr-FR" sz="1200" b="1" i="1" dirty="0"/>
              <a:t>(130 mA - )</a:t>
            </a:r>
            <a:endParaRPr lang="fr-FR" sz="1200" b="1" dirty="0"/>
          </a:p>
        </p:txBody>
      </p:sp>
      <p:sp>
        <p:nvSpPr>
          <p:cNvPr id="48169" name="Text Box 41"/>
          <p:cNvSpPr txBox="1">
            <a:spLocks noChangeArrowheads="1"/>
          </p:cNvSpPr>
          <p:nvPr/>
        </p:nvSpPr>
        <p:spPr bwMode="auto">
          <a:xfrm>
            <a:off x="1327646" y="1713706"/>
            <a:ext cx="930275" cy="280988"/>
          </a:xfrm>
          <a:prstGeom prst="rect">
            <a:avLst/>
          </a:prstGeom>
          <a:noFill/>
          <a:ln w="9525">
            <a:noFill/>
            <a:miter lim="800000"/>
            <a:headEnd/>
            <a:tailEnd/>
          </a:ln>
        </p:spPr>
        <p:txBody>
          <a:bodyPr/>
          <a:lstStyle/>
          <a:p>
            <a:r>
              <a:rPr lang="fr-FR" sz="1200" b="1" i="1" dirty="0"/>
              <a:t>(2 mA - )</a:t>
            </a:r>
            <a:endParaRPr lang="fr-FR" sz="1200" b="1" dirty="0"/>
          </a:p>
        </p:txBody>
      </p:sp>
      <p:sp>
        <p:nvSpPr>
          <p:cNvPr id="48170" name="Text Box 42"/>
          <p:cNvSpPr txBox="1">
            <a:spLocks noChangeArrowheads="1"/>
          </p:cNvSpPr>
          <p:nvPr/>
        </p:nvSpPr>
        <p:spPr bwMode="auto">
          <a:xfrm>
            <a:off x="827584" y="1124744"/>
            <a:ext cx="1281906" cy="3362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Electrisation</a:t>
            </a:r>
            <a:endParaRPr lang="fr-FR" sz="1600" dirty="0"/>
          </a:p>
        </p:txBody>
      </p:sp>
      <p:sp>
        <p:nvSpPr>
          <p:cNvPr id="48171" name="Text Box 43"/>
          <p:cNvSpPr txBox="1">
            <a:spLocks noChangeArrowheads="1"/>
          </p:cNvSpPr>
          <p:nvPr/>
        </p:nvSpPr>
        <p:spPr bwMode="auto">
          <a:xfrm>
            <a:off x="7206159" y="3937794"/>
            <a:ext cx="1325562" cy="444500"/>
          </a:xfrm>
          <a:prstGeom prst="rect">
            <a:avLst/>
          </a:prstGeom>
          <a:noFill/>
          <a:ln w="9525">
            <a:noFill/>
            <a:miter lim="800000"/>
            <a:headEnd/>
            <a:tailEnd/>
          </a:ln>
        </p:spPr>
        <p:txBody>
          <a:bodyPr/>
          <a:lstStyle/>
          <a:p>
            <a:pPr algn="ctr"/>
            <a:r>
              <a:rPr lang="fr-FR" sz="1600" b="1" dirty="0"/>
              <a:t>Mort clinique</a:t>
            </a:r>
          </a:p>
        </p:txBody>
      </p:sp>
      <p:grpSp>
        <p:nvGrpSpPr>
          <p:cNvPr id="6" name="Group 49"/>
          <p:cNvGrpSpPr>
            <a:grpSpLocks/>
          </p:cNvGrpSpPr>
          <p:nvPr/>
        </p:nvGrpSpPr>
        <p:grpSpPr bwMode="auto">
          <a:xfrm>
            <a:off x="5796136" y="3212976"/>
            <a:ext cx="1354138" cy="1928812"/>
            <a:chOff x="3495" y="2215"/>
            <a:chExt cx="853" cy="1215"/>
          </a:xfrm>
        </p:grpSpPr>
        <p:pic>
          <p:nvPicPr>
            <p:cNvPr id="15400" name="Picture 45"/>
            <p:cNvPicPr>
              <a:picLocks noChangeAspect="1" noChangeArrowheads="1"/>
            </p:cNvPicPr>
            <p:nvPr/>
          </p:nvPicPr>
          <p:blipFill>
            <a:blip r:embed="rId2" cstate="print">
              <a:lum bright="6000" contrast="18000"/>
              <a:grayscl/>
            </a:blip>
            <a:srcRect l="34782" t="27348" r="30434" b="12860"/>
            <a:stretch>
              <a:fillRect/>
            </a:stretch>
          </p:blipFill>
          <p:spPr bwMode="auto">
            <a:xfrm>
              <a:off x="3578" y="2433"/>
              <a:ext cx="670" cy="997"/>
            </a:xfrm>
            <a:prstGeom prst="rect">
              <a:avLst/>
            </a:prstGeom>
            <a:noFill/>
            <a:ln w="9525">
              <a:noFill/>
              <a:miter lim="800000"/>
              <a:headEnd/>
              <a:tailEnd/>
            </a:ln>
          </p:spPr>
        </p:pic>
        <p:sp>
          <p:nvSpPr>
            <p:cNvPr id="15401" name="Line 46"/>
            <p:cNvSpPr>
              <a:spLocks noChangeShapeType="1"/>
            </p:cNvSpPr>
            <p:nvPr/>
          </p:nvSpPr>
          <p:spPr bwMode="auto">
            <a:xfrm>
              <a:off x="3950" y="2215"/>
              <a:ext cx="398" cy="669"/>
            </a:xfrm>
            <a:prstGeom prst="line">
              <a:avLst/>
            </a:prstGeom>
            <a:noFill/>
            <a:ln w="330200">
              <a:solidFill>
                <a:srgbClr val="FFFFFF"/>
              </a:solidFill>
              <a:round/>
              <a:headEnd/>
              <a:tailEnd/>
            </a:ln>
          </p:spPr>
          <p:txBody>
            <a:bodyPr/>
            <a:lstStyle/>
            <a:p>
              <a:endParaRPr lang="fr-FR"/>
            </a:p>
          </p:txBody>
        </p:sp>
        <p:sp>
          <p:nvSpPr>
            <p:cNvPr id="15402" name="Line 47"/>
            <p:cNvSpPr>
              <a:spLocks noChangeShapeType="1"/>
            </p:cNvSpPr>
            <p:nvPr/>
          </p:nvSpPr>
          <p:spPr bwMode="auto">
            <a:xfrm flipH="1">
              <a:off x="3495" y="2246"/>
              <a:ext cx="335" cy="464"/>
            </a:xfrm>
            <a:prstGeom prst="line">
              <a:avLst/>
            </a:prstGeom>
            <a:noFill/>
            <a:ln w="254000">
              <a:solidFill>
                <a:srgbClr val="FFFFFF"/>
              </a:solidFill>
              <a:round/>
              <a:headEnd/>
              <a:tailEnd/>
            </a:ln>
          </p:spPr>
          <p:txBody>
            <a:bodyPr/>
            <a:lstStyle/>
            <a:p>
              <a:endParaRPr lang="fr-FR"/>
            </a:p>
          </p:txBody>
        </p:sp>
      </p:grpSp>
      <p:sp>
        <p:nvSpPr>
          <p:cNvPr id="48176" name="Text Box 48"/>
          <p:cNvSpPr txBox="1">
            <a:spLocks noChangeArrowheads="1"/>
          </p:cNvSpPr>
          <p:nvPr/>
        </p:nvSpPr>
        <p:spPr bwMode="auto">
          <a:xfrm>
            <a:off x="5940152" y="5229200"/>
            <a:ext cx="2574925" cy="954107"/>
          </a:xfrm>
          <a:prstGeom prst="rect">
            <a:avLst/>
          </a:prstGeom>
          <a:noFill/>
          <a:ln w="9525">
            <a:noFill/>
            <a:miter lim="800000"/>
            <a:headEnd/>
            <a:tailEnd/>
          </a:ln>
        </p:spPr>
        <p:txBody>
          <a:bodyPr>
            <a:spAutoFit/>
          </a:bodyPr>
          <a:lstStyle/>
          <a:p>
            <a:pPr algn="ctr"/>
            <a:r>
              <a:rPr lang="fr-FR" sz="1400" b="1" i="1" dirty="0"/>
              <a:t>Fibrillation ventriculaire</a:t>
            </a:r>
            <a:r>
              <a:rPr lang="fr-FR" sz="1400" i="1" dirty="0"/>
              <a:t> :</a:t>
            </a:r>
            <a:endParaRPr lang="fr-FR" sz="1400" dirty="0"/>
          </a:p>
          <a:p>
            <a:pPr algn="ctr"/>
            <a:r>
              <a:rPr lang="fr-FR" sz="1400" dirty="0"/>
              <a:t>fonctionnement anarchique du </a:t>
            </a:r>
            <a:r>
              <a:rPr lang="fr-FR" sz="1400" dirty="0" err="1"/>
              <a:t>coeur</a:t>
            </a:r>
            <a:r>
              <a:rPr lang="fr-FR" sz="1400" dirty="0"/>
              <a:t> (nécessité d’utiliser un défibrillateur)</a:t>
            </a:r>
          </a:p>
        </p:txBody>
      </p:sp>
      <p:sp>
        <p:nvSpPr>
          <p:cNvPr id="48143" name="Text Box 15"/>
          <p:cNvSpPr txBox="1">
            <a:spLocks noChangeArrowheads="1"/>
          </p:cNvSpPr>
          <p:nvPr/>
        </p:nvSpPr>
        <p:spPr bwMode="auto">
          <a:xfrm>
            <a:off x="1547664" y="188640"/>
            <a:ext cx="6840760"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2400" b="1" dirty="0">
                <a:solidFill>
                  <a:srgbClr val="FF0000"/>
                </a:solidFill>
                <a:effectLst>
                  <a:glow rad="228600">
                    <a:schemeClr val="accent1">
                      <a:satMod val="175000"/>
                      <a:alpha val="40000"/>
                    </a:schemeClr>
                  </a:glow>
                </a:effectLst>
              </a:rPr>
              <a:t>Principaux effets du courant électrique sur l’homme</a:t>
            </a:r>
            <a:endParaRPr lang="fr-FR" sz="2400" dirty="0">
              <a:solidFill>
                <a:srgbClr val="FF0000"/>
              </a:solidFill>
              <a:effectLst>
                <a:glow rad="228600">
                  <a:schemeClr val="accent1">
                    <a:satMod val="175000"/>
                    <a:alpha val="40000"/>
                  </a:schemeClr>
                </a:glow>
              </a:effectLst>
            </a:endParaRPr>
          </a:p>
        </p:txBody>
      </p:sp>
      <p:sp>
        <p:nvSpPr>
          <p:cNvPr id="54" name="Line 24"/>
          <p:cNvSpPr>
            <a:spLocks noChangeShapeType="1"/>
          </p:cNvSpPr>
          <p:nvPr/>
        </p:nvSpPr>
        <p:spPr bwMode="auto">
          <a:xfrm>
            <a:off x="1331640" y="5229200"/>
            <a:ext cx="795338" cy="4763"/>
          </a:xfrm>
          <a:prstGeom prst="line">
            <a:avLst/>
          </a:prstGeom>
          <a:noFill/>
          <a:ln w="9525">
            <a:solidFill>
              <a:schemeClr val="hlink"/>
            </a:solidFill>
            <a:round/>
            <a:headEnd/>
            <a:tailEnd type="triangle" w="med" len="med"/>
          </a:ln>
        </p:spPr>
        <p:txBody>
          <a:bodyPr/>
          <a:lstStyle/>
          <a:p>
            <a:endParaRPr lang="fr-FR"/>
          </a:p>
        </p:txBody>
      </p:sp>
      <p:sp>
        <p:nvSpPr>
          <p:cNvPr id="55" name="Line 24"/>
          <p:cNvSpPr>
            <a:spLocks noChangeShapeType="1"/>
          </p:cNvSpPr>
          <p:nvPr/>
        </p:nvSpPr>
        <p:spPr bwMode="auto">
          <a:xfrm>
            <a:off x="1331640" y="6093296"/>
            <a:ext cx="795338" cy="4763"/>
          </a:xfrm>
          <a:prstGeom prst="line">
            <a:avLst/>
          </a:prstGeom>
          <a:noFill/>
          <a:ln w="9525">
            <a:solidFill>
              <a:schemeClr val="hlink"/>
            </a:solidFill>
            <a:round/>
            <a:headEnd/>
            <a:tailEnd type="triangle" w="med" len="med"/>
          </a:ln>
        </p:spPr>
        <p:txBody>
          <a:bodyPr/>
          <a:lstStyle/>
          <a:p>
            <a:endParaRPr lang="fr-FR"/>
          </a:p>
        </p:txBody>
      </p:sp>
      <p:sp>
        <p:nvSpPr>
          <p:cNvPr id="56" name="Text Box 34"/>
          <p:cNvSpPr txBox="1">
            <a:spLocks noChangeArrowheads="1"/>
          </p:cNvSpPr>
          <p:nvPr/>
        </p:nvSpPr>
        <p:spPr bwMode="auto">
          <a:xfrm>
            <a:off x="2123728" y="4941168"/>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smtClean="0"/>
              <a:t>Seuils de brûlure</a:t>
            </a:r>
            <a:endParaRPr lang="fr-FR" sz="1600" b="1" dirty="0"/>
          </a:p>
        </p:txBody>
      </p:sp>
      <p:sp>
        <p:nvSpPr>
          <p:cNvPr id="57" name="Text Box 34"/>
          <p:cNvSpPr txBox="1">
            <a:spLocks noChangeArrowheads="1"/>
          </p:cNvSpPr>
          <p:nvPr/>
        </p:nvSpPr>
        <p:spPr bwMode="auto">
          <a:xfrm>
            <a:off x="2123728" y="5877272"/>
            <a:ext cx="2664296"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smtClean="0"/>
              <a:t>Seuils d’inhibition nerveuse</a:t>
            </a:r>
            <a:endParaRPr lang="fr-FR" sz="1600" b="1" dirty="0"/>
          </a:p>
        </p:txBody>
      </p:sp>
      <p:sp>
        <p:nvSpPr>
          <p:cNvPr id="58" name="Text Box 29"/>
          <p:cNvSpPr txBox="1">
            <a:spLocks noChangeArrowheads="1"/>
          </p:cNvSpPr>
          <p:nvPr/>
        </p:nvSpPr>
        <p:spPr bwMode="auto">
          <a:xfrm>
            <a:off x="1331640" y="5013176"/>
            <a:ext cx="930275" cy="280988"/>
          </a:xfrm>
          <a:prstGeom prst="rect">
            <a:avLst/>
          </a:prstGeom>
          <a:noFill/>
          <a:ln w="9525">
            <a:noFill/>
            <a:miter lim="800000"/>
            <a:headEnd/>
            <a:tailEnd/>
          </a:ln>
        </p:spPr>
        <p:txBody>
          <a:bodyPr/>
          <a:lstStyle/>
          <a:p>
            <a:r>
              <a:rPr lang="fr-FR" sz="1200" b="1" dirty="0" smtClean="0"/>
              <a:t>(100 </a:t>
            </a:r>
            <a:r>
              <a:rPr lang="fr-FR" sz="1200" b="1" dirty="0"/>
              <a:t>mA ~ )</a:t>
            </a:r>
            <a:endParaRPr lang="fr-FR" sz="1200" dirty="0"/>
          </a:p>
        </p:txBody>
      </p:sp>
      <p:sp>
        <p:nvSpPr>
          <p:cNvPr id="59" name="Text Box 29"/>
          <p:cNvSpPr txBox="1">
            <a:spLocks noChangeArrowheads="1"/>
          </p:cNvSpPr>
          <p:nvPr/>
        </p:nvSpPr>
        <p:spPr bwMode="auto">
          <a:xfrm>
            <a:off x="1403648" y="5733256"/>
            <a:ext cx="930275" cy="280988"/>
          </a:xfrm>
          <a:prstGeom prst="rect">
            <a:avLst/>
          </a:prstGeom>
          <a:noFill/>
          <a:ln w="9525">
            <a:noFill/>
            <a:miter lim="800000"/>
            <a:headEnd/>
            <a:tailEnd/>
          </a:ln>
        </p:spPr>
        <p:txBody>
          <a:bodyPr/>
          <a:lstStyle/>
          <a:p>
            <a:r>
              <a:rPr lang="fr-FR" sz="1400" b="1" dirty="0" smtClean="0"/>
              <a:t>(2 A </a:t>
            </a:r>
            <a:r>
              <a:rPr lang="fr-FR" sz="1400" b="1" dirty="0"/>
              <a:t>~ )</a:t>
            </a:r>
            <a:endParaRPr lang="fr-FR" sz="1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checkerboard(across)">
                                      <p:cBhvr>
                                        <p:cTn id="7" dur="500"/>
                                        <p:tgtEl>
                                          <p:spTgt spid="56"/>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54"/>
                                        </p:tgtEl>
                                        <p:attrNameLst>
                                          <p:attrName>style.visibility</p:attrName>
                                        </p:attrNameLst>
                                      </p:cBhvr>
                                      <p:to>
                                        <p:strVal val="visible"/>
                                      </p:to>
                                    </p:set>
                                    <p:animEffect transition="in" filter="checkerboard(across)">
                                      <p:cBhvr>
                                        <p:cTn id="10" dur="500"/>
                                        <p:tgtEl>
                                          <p:spTgt spid="54"/>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checkerboard(across)">
                                      <p:cBhvr>
                                        <p:cTn id="13" dur="500"/>
                                        <p:tgtEl>
                                          <p:spTgt spid="58"/>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checkerboard(across)">
                                      <p:cBhvr>
                                        <p:cTn id="18" dur="500"/>
                                        <p:tgtEl>
                                          <p:spTgt spid="55"/>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checkerboard(across)">
                                      <p:cBhvr>
                                        <p:cTn id="21" dur="500"/>
                                        <p:tgtEl>
                                          <p:spTgt spid="59"/>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checkerboard(across)">
                                      <p:cBhvr>
                                        <p:cTn id="24" dur="500"/>
                                        <p:tgtEl>
                                          <p:spTgt spid="5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8135"/>
                                        </p:tgtEl>
                                        <p:attrNameLst>
                                          <p:attrName>style.visibility</p:attrName>
                                        </p:attrNameLst>
                                      </p:cBhvr>
                                      <p:to>
                                        <p:strVal val="visible"/>
                                      </p:to>
                                    </p:set>
                                    <p:animEffect transition="in" filter="fade">
                                      <p:cBhvr>
                                        <p:cTn id="29" dur="2000"/>
                                        <p:tgtEl>
                                          <p:spTgt spid="481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48147"/>
                                        </p:tgtEl>
                                        <p:attrNameLst>
                                          <p:attrName>style.visibility</p:attrName>
                                        </p:attrNameLst>
                                      </p:cBhvr>
                                      <p:to>
                                        <p:strVal val="visible"/>
                                      </p:to>
                                    </p:set>
                                    <p:animEffect transition="in" filter="wipe(up)">
                                      <p:cBhvr>
                                        <p:cTn id="34" dur="1000"/>
                                        <p:tgtEl>
                                          <p:spTgt spid="4814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48136"/>
                                        </p:tgtEl>
                                        <p:attrNameLst>
                                          <p:attrName>style.visibility</p:attrName>
                                        </p:attrNameLst>
                                      </p:cBhvr>
                                      <p:to>
                                        <p:strVal val="visible"/>
                                      </p:to>
                                    </p:set>
                                    <p:animEffect transition="in" filter="fade">
                                      <p:cBhvr>
                                        <p:cTn id="39" dur="2000"/>
                                        <p:tgtEl>
                                          <p:spTgt spid="4813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wipe(up)">
                                      <p:cBhvr>
                                        <p:cTn id="44" dur="1000"/>
                                        <p:tgtEl>
                                          <p:spTgt spid="3"/>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48138"/>
                                        </p:tgtEl>
                                        <p:attrNameLst>
                                          <p:attrName>style.visibility</p:attrName>
                                        </p:attrNameLst>
                                      </p:cBhvr>
                                      <p:to>
                                        <p:strVal val="visible"/>
                                      </p:to>
                                    </p:set>
                                    <p:animEffect transition="in" filter="fade">
                                      <p:cBhvr>
                                        <p:cTn id="49" dur="2000"/>
                                        <p:tgtEl>
                                          <p:spTgt spid="48138"/>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48137"/>
                                        </p:tgtEl>
                                        <p:attrNameLst>
                                          <p:attrName>style.visibility</p:attrName>
                                        </p:attrNameLst>
                                      </p:cBhvr>
                                      <p:to>
                                        <p:strVal val="visible"/>
                                      </p:to>
                                    </p:set>
                                    <p:animEffect transition="in" filter="fade">
                                      <p:cBhvr>
                                        <p:cTn id="54" dur="2000"/>
                                        <p:tgtEl>
                                          <p:spTgt spid="48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5" grpId="0" animBg="1"/>
      <p:bldP spid="48136" grpId="0" animBg="1"/>
      <p:bldP spid="48137" grpId="0" animBg="1"/>
      <p:bldP spid="48138" grpId="0" animBg="1"/>
      <p:bldP spid="48147" grpId="0" animBg="1"/>
      <p:bldP spid="54" grpId="0" animBg="1"/>
      <p:bldP spid="55" grpId="0" animBg="1"/>
      <p:bldP spid="56" grpId="0" animBg="1"/>
      <p:bldP spid="57" grpId="0" animBg="1"/>
      <p:bldP spid="58" grpId="0"/>
      <p:bldP spid="5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5" name="Text Box 7"/>
          <p:cNvSpPr txBox="1">
            <a:spLocks noChangeArrowheads="1"/>
          </p:cNvSpPr>
          <p:nvPr/>
        </p:nvSpPr>
        <p:spPr bwMode="auto">
          <a:xfrm>
            <a:off x="5875834" y="1129506"/>
            <a:ext cx="1706264" cy="2594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Thermal </a:t>
            </a:r>
            <a:r>
              <a:rPr lang="fr-FR" sz="1600" b="1" dirty="0" err="1" smtClean="0"/>
              <a:t>effect</a:t>
            </a:r>
            <a:endParaRPr lang="fr-FR" sz="1600" dirty="0"/>
          </a:p>
        </p:txBody>
      </p:sp>
      <p:sp>
        <p:nvSpPr>
          <p:cNvPr id="48136" name="Text Box 8"/>
          <p:cNvSpPr txBox="1">
            <a:spLocks noChangeArrowheads="1"/>
          </p:cNvSpPr>
          <p:nvPr/>
        </p:nvSpPr>
        <p:spPr bwMode="auto">
          <a:xfrm>
            <a:off x="5877421" y="1686719"/>
            <a:ext cx="1632669" cy="278333"/>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smtClean="0"/>
              <a:t>Burn</a:t>
            </a:r>
            <a:endParaRPr lang="fr-FR" sz="1600" b="1" dirty="0"/>
          </a:p>
        </p:txBody>
      </p:sp>
      <p:sp>
        <p:nvSpPr>
          <p:cNvPr id="48137" name="Text Box 9"/>
          <p:cNvSpPr txBox="1">
            <a:spLocks noChangeArrowheads="1"/>
          </p:cNvSpPr>
          <p:nvPr/>
        </p:nvSpPr>
        <p:spPr bwMode="auto">
          <a:xfrm>
            <a:off x="7606209" y="2248694"/>
            <a:ext cx="795337" cy="27940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By </a:t>
            </a:r>
            <a:r>
              <a:rPr lang="fr-FR" sz="1600" b="1" dirty="0" smtClean="0"/>
              <a:t>arc</a:t>
            </a:r>
            <a:endParaRPr lang="fr-FR" sz="1600" b="1" dirty="0"/>
          </a:p>
        </p:txBody>
      </p:sp>
      <p:sp>
        <p:nvSpPr>
          <p:cNvPr id="48138" name="Text Box 10"/>
          <p:cNvSpPr txBox="1">
            <a:spLocks noChangeArrowheads="1"/>
          </p:cNvSpPr>
          <p:nvPr/>
        </p:nvSpPr>
        <p:spPr bwMode="auto">
          <a:xfrm>
            <a:off x="5493866" y="2248694"/>
            <a:ext cx="1844055" cy="36443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smtClean="0"/>
              <a:t>Electrothermal</a:t>
            </a:r>
            <a:endParaRPr lang="fr-FR" sz="1600" b="1" dirty="0"/>
          </a:p>
        </p:txBody>
      </p:sp>
      <p:sp>
        <p:nvSpPr>
          <p:cNvPr id="48139" name="Text Box 11"/>
          <p:cNvSpPr txBox="1">
            <a:spLocks noChangeArrowheads="1"/>
          </p:cNvSpPr>
          <p:nvPr/>
        </p:nvSpPr>
        <p:spPr bwMode="auto">
          <a:xfrm>
            <a:off x="2161084" y="1604169"/>
            <a:ext cx="1244550" cy="288875"/>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smtClean="0"/>
              <a:t>Tingling</a:t>
            </a:r>
            <a:endParaRPr lang="fr-FR" sz="1600" b="1" dirty="0"/>
          </a:p>
        </p:txBody>
      </p:sp>
      <p:sp>
        <p:nvSpPr>
          <p:cNvPr id="48140" name="Text Box 12"/>
          <p:cNvSpPr txBox="1">
            <a:spLocks noChangeArrowheads="1"/>
          </p:cNvSpPr>
          <p:nvPr/>
        </p:nvSpPr>
        <p:spPr bwMode="auto">
          <a:xfrm>
            <a:off x="2161084" y="2588418"/>
            <a:ext cx="2468686" cy="312737"/>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Muscle </a:t>
            </a:r>
            <a:r>
              <a:rPr lang="fr-FR" sz="1600" b="1" dirty="0" smtClean="0"/>
              <a:t>contraction</a:t>
            </a:r>
            <a:endParaRPr lang="fr-FR" sz="1600" b="1" dirty="0"/>
          </a:p>
        </p:txBody>
      </p:sp>
      <p:sp>
        <p:nvSpPr>
          <p:cNvPr id="48141" name="Text Box 13"/>
          <p:cNvSpPr txBox="1">
            <a:spLocks noChangeArrowheads="1"/>
          </p:cNvSpPr>
          <p:nvPr/>
        </p:nvSpPr>
        <p:spPr bwMode="auto">
          <a:xfrm>
            <a:off x="2161084" y="3078956"/>
            <a:ext cx="2684710" cy="54228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en-US" sz="1600" b="1" dirty="0" err="1"/>
              <a:t>Tetanization</a:t>
            </a:r>
            <a:r>
              <a:rPr lang="en-US" sz="1600" b="1" dirty="0"/>
              <a:t> of the respiratory </a:t>
            </a:r>
            <a:r>
              <a:rPr lang="en-US" sz="1600" b="1" dirty="0" smtClean="0"/>
              <a:t>muscles</a:t>
            </a:r>
            <a:endParaRPr lang="fr-FR" sz="1600" b="1" dirty="0"/>
          </a:p>
        </p:txBody>
      </p:sp>
      <p:grpSp>
        <p:nvGrpSpPr>
          <p:cNvPr id="2" name="Group 51"/>
          <p:cNvGrpSpPr>
            <a:grpSpLocks/>
          </p:cNvGrpSpPr>
          <p:nvPr/>
        </p:nvGrpSpPr>
        <p:grpSpPr bwMode="auto">
          <a:xfrm>
            <a:off x="1547664" y="692696"/>
            <a:ext cx="5184775" cy="420688"/>
            <a:chOff x="711" y="822"/>
            <a:chExt cx="3266" cy="265"/>
          </a:xfrm>
        </p:grpSpPr>
        <p:sp>
          <p:nvSpPr>
            <p:cNvPr id="15414" name="Line 14"/>
            <p:cNvSpPr>
              <a:spLocks noChangeShapeType="1"/>
            </p:cNvSpPr>
            <p:nvPr/>
          </p:nvSpPr>
          <p:spPr bwMode="auto">
            <a:xfrm>
              <a:off x="2888" y="822"/>
              <a:ext cx="0" cy="177"/>
            </a:xfrm>
            <a:prstGeom prst="line">
              <a:avLst/>
            </a:prstGeom>
            <a:noFill/>
            <a:ln w="9525">
              <a:solidFill>
                <a:schemeClr val="hlink"/>
              </a:solidFill>
              <a:round/>
              <a:headEnd/>
              <a:tailEnd/>
            </a:ln>
          </p:spPr>
          <p:txBody>
            <a:bodyPr/>
            <a:lstStyle/>
            <a:p>
              <a:endParaRPr lang="fr-FR"/>
            </a:p>
          </p:txBody>
        </p:sp>
        <p:sp>
          <p:nvSpPr>
            <p:cNvPr id="15415" name="Line 16"/>
            <p:cNvSpPr>
              <a:spLocks noChangeShapeType="1"/>
            </p:cNvSpPr>
            <p:nvPr/>
          </p:nvSpPr>
          <p:spPr bwMode="auto">
            <a:xfrm flipV="1">
              <a:off x="711" y="996"/>
              <a:ext cx="3266" cy="3"/>
            </a:xfrm>
            <a:prstGeom prst="line">
              <a:avLst/>
            </a:prstGeom>
            <a:noFill/>
            <a:ln w="9525">
              <a:solidFill>
                <a:schemeClr val="hlink"/>
              </a:solidFill>
              <a:round/>
              <a:headEnd/>
              <a:tailEnd/>
            </a:ln>
          </p:spPr>
          <p:txBody>
            <a:bodyPr/>
            <a:lstStyle/>
            <a:p>
              <a:endParaRPr lang="fr-FR"/>
            </a:p>
          </p:txBody>
        </p:sp>
        <p:sp>
          <p:nvSpPr>
            <p:cNvPr id="15416" name="Line 17"/>
            <p:cNvSpPr>
              <a:spLocks noChangeShapeType="1"/>
            </p:cNvSpPr>
            <p:nvPr/>
          </p:nvSpPr>
          <p:spPr bwMode="auto">
            <a:xfrm>
              <a:off x="3975" y="1002"/>
              <a:ext cx="0" cy="69"/>
            </a:xfrm>
            <a:prstGeom prst="line">
              <a:avLst/>
            </a:prstGeom>
            <a:noFill/>
            <a:ln w="9525">
              <a:solidFill>
                <a:schemeClr val="hlink"/>
              </a:solidFill>
              <a:round/>
              <a:headEnd/>
              <a:tailEnd type="triangle" w="med" len="med"/>
            </a:ln>
          </p:spPr>
          <p:txBody>
            <a:bodyPr/>
            <a:lstStyle/>
            <a:p>
              <a:endParaRPr lang="fr-FR"/>
            </a:p>
          </p:txBody>
        </p:sp>
        <p:sp>
          <p:nvSpPr>
            <p:cNvPr id="15417" name="Line 18"/>
            <p:cNvSpPr>
              <a:spLocks noChangeShapeType="1"/>
            </p:cNvSpPr>
            <p:nvPr/>
          </p:nvSpPr>
          <p:spPr bwMode="auto">
            <a:xfrm>
              <a:off x="711" y="999"/>
              <a:ext cx="0" cy="88"/>
            </a:xfrm>
            <a:prstGeom prst="line">
              <a:avLst/>
            </a:prstGeom>
            <a:noFill/>
            <a:ln w="9525">
              <a:solidFill>
                <a:schemeClr val="hlink"/>
              </a:solidFill>
              <a:round/>
              <a:headEnd/>
              <a:tailEnd type="triangle" w="med" len="med"/>
            </a:ln>
          </p:spPr>
          <p:txBody>
            <a:bodyPr/>
            <a:lstStyle/>
            <a:p>
              <a:endParaRPr lang="fr-FR"/>
            </a:p>
          </p:txBody>
        </p:sp>
      </p:grpSp>
      <p:sp>
        <p:nvSpPr>
          <p:cNvPr id="48147" name="Line 19"/>
          <p:cNvSpPr>
            <a:spLocks noChangeShapeType="1"/>
          </p:cNvSpPr>
          <p:nvPr/>
        </p:nvSpPr>
        <p:spPr bwMode="auto">
          <a:xfrm flipH="1">
            <a:off x="6542584" y="1400969"/>
            <a:ext cx="1587" cy="285750"/>
          </a:xfrm>
          <a:prstGeom prst="line">
            <a:avLst/>
          </a:prstGeom>
          <a:noFill/>
          <a:ln w="9525">
            <a:solidFill>
              <a:schemeClr val="hlink"/>
            </a:solidFill>
            <a:round/>
            <a:headEnd/>
            <a:tailEnd type="triangle" w="med" len="med"/>
          </a:ln>
        </p:spPr>
        <p:txBody>
          <a:bodyPr/>
          <a:lstStyle/>
          <a:p>
            <a:endParaRPr lang="fr-FR"/>
          </a:p>
        </p:txBody>
      </p:sp>
      <p:grpSp>
        <p:nvGrpSpPr>
          <p:cNvPr id="3" name="Group 53"/>
          <p:cNvGrpSpPr>
            <a:grpSpLocks/>
          </p:cNvGrpSpPr>
          <p:nvPr/>
        </p:nvGrpSpPr>
        <p:grpSpPr bwMode="auto">
          <a:xfrm>
            <a:off x="6540996" y="1966119"/>
            <a:ext cx="1463675" cy="282575"/>
            <a:chOff x="3975" y="1617"/>
            <a:chExt cx="922" cy="178"/>
          </a:xfrm>
        </p:grpSpPr>
        <p:sp>
          <p:nvSpPr>
            <p:cNvPr id="15411" name="Line 20"/>
            <p:cNvSpPr>
              <a:spLocks noChangeShapeType="1"/>
            </p:cNvSpPr>
            <p:nvPr/>
          </p:nvSpPr>
          <p:spPr bwMode="auto">
            <a:xfrm>
              <a:off x="3976" y="1617"/>
              <a:ext cx="0" cy="178"/>
            </a:xfrm>
            <a:prstGeom prst="line">
              <a:avLst/>
            </a:prstGeom>
            <a:noFill/>
            <a:ln w="9525">
              <a:solidFill>
                <a:schemeClr val="hlink"/>
              </a:solidFill>
              <a:round/>
              <a:headEnd/>
              <a:tailEnd type="triangle" w="med" len="med"/>
            </a:ln>
          </p:spPr>
          <p:txBody>
            <a:bodyPr/>
            <a:lstStyle/>
            <a:p>
              <a:endParaRPr lang="fr-FR"/>
            </a:p>
          </p:txBody>
        </p:sp>
        <p:sp>
          <p:nvSpPr>
            <p:cNvPr id="15412" name="Line 21"/>
            <p:cNvSpPr>
              <a:spLocks noChangeShapeType="1"/>
            </p:cNvSpPr>
            <p:nvPr/>
          </p:nvSpPr>
          <p:spPr bwMode="auto">
            <a:xfrm>
              <a:off x="3975" y="1709"/>
              <a:ext cx="921" cy="0"/>
            </a:xfrm>
            <a:prstGeom prst="line">
              <a:avLst/>
            </a:prstGeom>
            <a:noFill/>
            <a:ln w="9525">
              <a:solidFill>
                <a:schemeClr val="hlink"/>
              </a:solidFill>
              <a:round/>
              <a:headEnd/>
              <a:tailEnd/>
            </a:ln>
          </p:spPr>
          <p:txBody>
            <a:bodyPr/>
            <a:lstStyle/>
            <a:p>
              <a:endParaRPr lang="fr-FR"/>
            </a:p>
          </p:txBody>
        </p:sp>
        <p:sp>
          <p:nvSpPr>
            <p:cNvPr id="15413" name="Line 22"/>
            <p:cNvSpPr>
              <a:spLocks noChangeShapeType="1"/>
            </p:cNvSpPr>
            <p:nvPr/>
          </p:nvSpPr>
          <p:spPr bwMode="auto">
            <a:xfrm>
              <a:off x="4897" y="1706"/>
              <a:ext cx="0" cy="89"/>
            </a:xfrm>
            <a:prstGeom prst="line">
              <a:avLst/>
            </a:prstGeom>
            <a:noFill/>
            <a:ln w="9525">
              <a:solidFill>
                <a:schemeClr val="hlink"/>
              </a:solidFill>
              <a:round/>
              <a:headEnd/>
              <a:tailEnd type="triangle" w="med" len="med"/>
            </a:ln>
          </p:spPr>
          <p:txBody>
            <a:bodyPr/>
            <a:lstStyle/>
            <a:p>
              <a:endParaRPr lang="fr-FR"/>
            </a:p>
          </p:txBody>
        </p:sp>
      </p:grpSp>
      <p:sp>
        <p:nvSpPr>
          <p:cNvPr id="48156" name="Text Box 28"/>
          <p:cNvSpPr txBox="1">
            <a:spLocks noChangeArrowheads="1"/>
          </p:cNvSpPr>
          <p:nvPr/>
        </p:nvSpPr>
        <p:spPr bwMode="auto">
          <a:xfrm>
            <a:off x="2157909" y="2101056"/>
            <a:ext cx="1895797" cy="3680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Electric </a:t>
            </a:r>
            <a:r>
              <a:rPr lang="fr-FR" sz="1600" b="1" dirty="0" err="1" smtClean="0"/>
              <a:t>shake</a:t>
            </a:r>
            <a:endParaRPr lang="fr-FR" sz="1600" b="1" dirty="0"/>
          </a:p>
        </p:txBody>
      </p:sp>
      <p:sp>
        <p:nvSpPr>
          <p:cNvPr id="48157" name="Text Box 29"/>
          <p:cNvSpPr txBox="1">
            <a:spLocks noChangeArrowheads="1"/>
          </p:cNvSpPr>
          <p:nvPr/>
        </p:nvSpPr>
        <p:spPr bwMode="auto">
          <a:xfrm>
            <a:off x="1335584" y="1507331"/>
            <a:ext cx="930275" cy="280988"/>
          </a:xfrm>
          <a:prstGeom prst="rect">
            <a:avLst/>
          </a:prstGeom>
          <a:noFill/>
          <a:ln w="9525">
            <a:noFill/>
            <a:miter lim="800000"/>
            <a:headEnd/>
            <a:tailEnd/>
          </a:ln>
        </p:spPr>
        <p:txBody>
          <a:bodyPr/>
          <a:lstStyle/>
          <a:p>
            <a:r>
              <a:rPr lang="fr-FR" sz="1200" b="1" dirty="0"/>
              <a:t>(0,5 mA ~ )</a:t>
            </a:r>
            <a:endParaRPr lang="fr-FR" sz="1200" dirty="0"/>
          </a:p>
        </p:txBody>
      </p:sp>
      <p:sp>
        <p:nvSpPr>
          <p:cNvPr id="48159" name="Text Box 31"/>
          <p:cNvSpPr txBox="1">
            <a:spLocks noChangeArrowheads="1"/>
          </p:cNvSpPr>
          <p:nvPr/>
        </p:nvSpPr>
        <p:spPr bwMode="auto">
          <a:xfrm>
            <a:off x="1341934" y="2010569"/>
            <a:ext cx="796925" cy="280987"/>
          </a:xfrm>
          <a:prstGeom prst="rect">
            <a:avLst/>
          </a:prstGeom>
          <a:noFill/>
          <a:ln w="9525">
            <a:noFill/>
            <a:miter lim="800000"/>
            <a:headEnd/>
            <a:tailEnd/>
          </a:ln>
        </p:spPr>
        <p:txBody>
          <a:bodyPr/>
          <a:lstStyle/>
          <a:p>
            <a:r>
              <a:rPr lang="fr-FR" sz="1200" b="1" dirty="0"/>
              <a:t>(5 mA ~ )</a:t>
            </a:r>
            <a:endParaRPr lang="fr-FR" sz="1200" dirty="0"/>
          </a:p>
        </p:txBody>
      </p:sp>
      <p:sp>
        <p:nvSpPr>
          <p:cNvPr id="48160" name="Text Box 32"/>
          <p:cNvSpPr txBox="1">
            <a:spLocks noChangeArrowheads="1"/>
          </p:cNvSpPr>
          <p:nvPr/>
        </p:nvSpPr>
        <p:spPr bwMode="auto">
          <a:xfrm>
            <a:off x="1288752" y="2477294"/>
            <a:ext cx="850107" cy="290960"/>
          </a:xfrm>
          <a:prstGeom prst="rect">
            <a:avLst/>
          </a:prstGeom>
          <a:noFill/>
          <a:ln w="9525">
            <a:noFill/>
            <a:miter lim="800000"/>
            <a:headEnd/>
            <a:tailEnd/>
          </a:ln>
        </p:spPr>
        <p:txBody>
          <a:bodyPr/>
          <a:lstStyle/>
          <a:p>
            <a:r>
              <a:rPr lang="fr-FR" sz="1200" b="1" dirty="0"/>
              <a:t>(10 mA ~ )</a:t>
            </a:r>
            <a:endParaRPr lang="fr-FR" sz="1200" dirty="0"/>
          </a:p>
        </p:txBody>
      </p:sp>
      <p:sp>
        <p:nvSpPr>
          <p:cNvPr id="48161" name="Text Box 33"/>
          <p:cNvSpPr txBox="1">
            <a:spLocks noChangeArrowheads="1"/>
          </p:cNvSpPr>
          <p:nvPr/>
        </p:nvSpPr>
        <p:spPr bwMode="auto">
          <a:xfrm>
            <a:off x="1338759" y="2980531"/>
            <a:ext cx="930275" cy="280988"/>
          </a:xfrm>
          <a:prstGeom prst="rect">
            <a:avLst/>
          </a:prstGeom>
          <a:noFill/>
          <a:ln w="9525">
            <a:noFill/>
            <a:miter lim="800000"/>
            <a:headEnd/>
            <a:tailEnd/>
          </a:ln>
        </p:spPr>
        <p:txBody>
          <a:bodyPr/>
          <a:lstStyle/>
          <a:p>
            <a:r>
              <a:rPr lang="fr-FR" sz="1200" b="1" dirty="0"/>
              <a:t>(25 mA ~ )</a:t>
            </a:r>
            <a:endParaRPr lang="fr-FR" sz="1200" dirty="0"/>
          </a:p>
        </p:txBody>
      </p:sp>
      <p:sp>
        <p:nvSpPr>
          <p:cNvPr id="48162" name="Text Box 34"/>
          <p:cNvSpPr txBox="1">
            <a:spLocks noChangeArrowheads="1"/>
          </p:cNvSpPr>
          <p:nvPr/>
        </p:nvSpPr>
        <p:spPr bwMode="auto">
          <a:xfrm>
            <a:off x="2109490" y="3765252"/>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Ventricular</a:t>
            </a:r>
            <a:r>
              <a:rPr lang="fr-FR" sz="1600" b="1" dirty="0"/>
              <a:t> </a:t>
            </a:r>
            <a:r>
              <a:rPr lang="fr-FR" sz="1600" b="1" dirty="0" smtClean="0"/>
              <a:t>fibrillation</a:t>
            </a:r>
            <a:endParaRPr lang="fr-FR" sz="1600" b="1" dirty="0"/>
          </a:p>
        </p:txBody>
      </p:sp>
      <p:grpSp>
        <p:nvGrpSpPr>
          <p:cNvPr id="4" name="Group 52"/>
          <p:cNvGrpSpPr>
            <a:grpSpLocks/>
          </p:cNvGrpSpPr>
          <p:nvPr/>
        </p:nvGrpSpPr>
        <p:grpSpPr bwMode="auto">
          <a:xfrm>
            <a:off x="1332409" y="1321594"/>
            <a:ext cx="827088" cy="4772026"/>
            <a:chOff x="694" y="1211"/>
            <a:chExt cx="521" cy="3006"/>
          </a:xfrm>
        </p:grpSpPr>
        <p:sp>
          <p:nvSpPr>
            <p:cNvPr id="15405" name="Line 23"/>
            <p:cNvSpPr>
              <a:spLocks noChangeShapeType="1"/>
            </p:cNvSpPr>
            <p:nvPr/>
          </p:nvSpPr>
          <p:spPr bwMode="auto">
            <a:xfrm flipH="1">
              <a:off x="694" y="1211"/>
              <a:ext cx="21" cy="3006"/>
            </a:xfrm>
            <a:prstGeom prst="line">
              <a:avLst/>
            </a:prstGeom>
            <a:noFill/>
            <a:ln w="9525">
              <a:solidFill>
                <a:schemeClr val="hlink"/>
              </a:solidFill>
              <a:round/>
              <a:headEnd/>
              <a:tailEnd/>
            </a:ln>
          </p:spPr>
          <p:txBody>
            <a:bodyPr/>
            <a:lstStyle/>
            <a:p>
              <a:endParaRPr lang="fr-FR"/>
            </a:p>
          </p:txBody>
        </p:sp>
        <p:sp>
          <p:nvSpPr>
            <p:cNvPr id="15406" name="Line 24"/>
            <p:cNvSpPr>
              <a:spLocks noChangeShapeType="1"/>
            </p:cNvSpPr>
            <p:nvPr/>
          </p:nvSpPr>
          <p:spPr bwMode="auto">
            <a:xfrm>
              <a:off x="714" y="1479"/>
              <a:ext cx="501" cy="3"/>
            </a:xfrm>
            <a:prstGeom prst="line">
              <a:avLst/>
            </a:prstGeom>
            <a:noFill/>
            <a:ln w="9525">
              <a:solidFill>
                <a:schemeClr val="hlink"/>
              </a:solidFill>
              <a:round/>
              <a:headEnd/>
              <a:tailEnd type="triangle" w="med" len="med"/>
            </a:ln>
          </p:spPr>
          <p:txBody>
            <a:bodyPr/>
            <a:lstStyle/>
            <a:p>
              <a:endParaRPr lang="fr-FR"/>
            </a:p>
          </p:txBody>
        </p:sp>
        <p:sp>
          <p:nvSpPr>
            <p:cNvPr id="15407" name="Line 25"/>
            <p:cNvSpPr>
              <a:spLocks noChangeShapeType="1"/>
            </p:cNvSpPr>
            <p:nvPr/>
          </p:nvSpPr>
          <p:spPr bwMode="auto">
            <a:xfrm>
              <a:off x="712" y="1789"/>
              <a:ext cx="501" cy="3"/>
            </a:xfrm>
            <a:prstGeom prst="line">
              <a:avLst/>
            </a:prstGeom>
            <a:noFill/>
            <a:ln w="9525">
              <a:solidFill>
                <a:schemeClr val="hlink"/>
              </a:solidFill>
              <a:round/>
              <a:headEnd/>
              <a:tailEnd type="triangle" w="med" len="med"/>
            </a:ln>
          </p:spPr>
          <p:txBody>
            <a:bodyPr/>
            <a:lstStyle/>
            <a:p>
              <a:endParaRPr lang="fr-FR"/>
            </a:p>
          </p:txBody>
        </p:sp>
        <p:sp>
          <p:nvSpPr>
            <p:cNvPr id="15408" name="Line 26"/>
            <p:cNvSpPr>
              <a:spLocks noChangeShapeType="1"/>
            </p:cNvSpPr>
            <p:nvPr/>
          </p:nvSpPr>
          <p:spPr bwMode="auto">
            <a:xfrm>
              <a:off x="712" y="2099"/>
              <a:ext cx="501" cy="2"/>
            </a:xfrm>
            <a:prstGeom prst="line">
              <a:avLst/>
            </a:prstGeom>
            <a:noFill/>
            <a:ln w="9525">
              <a:solidFill>
                <a:schemeClr val="hlink"/>
              </a:solidFill>
              <a:round/>
              <a:headEnd/>
              <a:tailEnd type="triangle" w="med" len="med"/>
            </a:ln>
          </p:spPr>
          <p:txBody>
            <a:bodyPr/>
            <a:lstStyle/>
            <a:p>
              <a:endParaRPr lang="fr-FR"/>
            </a:p>
          </p:txBody>
        </p:sp>
        <p:sp>
          <p:nvSpPr>
            <p:cNvPr id="15409" name="Line 27"/>
            <p:cNvSpPr>
              <a:spLocks noChangeShapeType="1"/>
            </p:cNvSpPr>
            <p:nvPr/>
          </p:nvSpPr>
          <p:spPr bwMode="auto">
            <a:xfrm>
              <a:off x="713" y="2410"/>
              <a:ext cx="502" cy="0"/>
            </a:xfrm>
            <a:prstGeom prst="line">
              <a:avLst/>
            </a:prstGeom>
            <a:noFill/>
            <a:ln w="9525">
              <a:solidFill>
                <a:schemeClr val="hlink"/>
              </a:solidFill>
              <a:round/>
              <a:headEnd/>
              <a:tailEnd type="triangle" w="med" len="med"/>
            </a:ln>
          </p:spPr>
          <p:txBody>
            <a:bodyPr/>
            <a:lstStyle/>
            <a:p>
              <a:endParaRPr lang="fr-FR"/>
            </a:p>
          </p:txBody>
        </p:sp>
        <p:sp>
          <p:nvSpPr>
            <p:cNvPr id="15410" name="Line 35"/>
            <p:cNvSpPr>
              <a:spLocks noChangeShapeType="1"/>
            </p:cNvSpPr>
            <p:nvPr/>
          </p:nvSpPr>
          <p:spPr bwMode="auto">
            <a:xfrm flipV="1">
              <a:off x="713" y="2730"/>
              <a:ext cx="501" cy="1"/>
            </a:xfrm>
            <a:prstGeom prst="line">
              <a:avLst/>
            </a:prstGeom>
            <a:noFill/>
            <a:ln w="9525">
              <a:solidFill>
                <a:schemeClr val="hlink"/>
              </a:solidFill>
              <a:round/>
              <a:headEnd/>
              <a:tailEnd type="triangle" w="med" len="med"/>
            </a:ln>
          </p:spPr>
          <p:txBody>
            <a:bodyPr/>
            <a:lstStyle/>
            <a:p>
              <a:endParaRPr lang="fr-FR"/>
            </a:p>
          </p:txBody>
        </p:sp>
      </p:grpSp>
      <p:sp>
        <p:nvSpPr>
          <p:cNvPr id="48164" name="Text Box 36"/>
          <p:cNvSpPr txBox="1">
            <a:spLocks noChangeArrowheads="1"/>
          </p:cNvSpPr>
          <p:nvPr/>
        </p:nvSpPr>
        <p:spPr bwMode="auto">
          <a:xfrm>
            <a:off x="1343521" y="3505994"/>
            <a:ext cx="796925" cy="280987"/>
          </a:xfrm>
          <a:prstGeom prst="rect">
            <a:avLst/>
          </a:prstGeom>
          <a:noFill/>
          <a:ln w="9525">
            <a:noFill/>
            <a:miter lim="800000"/>
            <a:headEnd/>
            <a:tailEnd/>
          </a:ln>
        </p:spPr>
        <p:txBody>
          <a:bodyPr/>
          <a:lstStyle/>
          <a:p>
            <a:r>
              <a:rPr lang="fr-FR" sz="1000" b="1"/>
              <a:t>(50 mA ~ )</a:t>
            </a:r>
            <a:endParaRPr lang="fr-FR" sz="1000"/>
          </a:p>
        </p:txBody>
      </p:sp>
      <p:grpSp>
        <p:nvGrpSpPr>
          <p:cNvPr id="5" name="Group 60"/>
          <p:cNvGrpSpPr>
            <a:grpSpLocks/>
          </p:cNvGrpSpPr>
          <p:nvPr/>
        </p:nvGrpSpPr>
        <p:grpSpPr bwMode="auto">
          <a:xfrm>
            <a:off x="4886821" y="1593056"/>
            <a:ext cx="398463" cy="2532236"/>
            <a:chOff x="3178" y="1336"/>
            <a:chExt cx="251" cy="1385"/>
          </a:xfrm>
        </p:grpSpPr>
        <p:sp>
          <p:nvSpPr>
            <p:cNvPr id="15403" name="AutoShape 30"/>
            <p:cNvSpPr>
              <a:spLocks noChangeArrowheads="1"/>
            </p:cNvSpPr>
            <p:nvPr/>
          </p:nvSpPr>
          <p:spPr bwMode="auto">
            <a:xfrm rot="5400000">
              <a:off x="2607" y="1945"/>
              <a:ext cx="1385" cy="168"/>
            </a:xfrm>
            <a:custGeom>
              <a:avLst/>
              <a:gdLst>
                <a:gd name="T0" fmla="*/ 78 w 21600"/>
                <a:gd name="T1" fmla="*/ 0 h 21600"/>
                <a:gd name="T2" fmla="*/ 0 w 21600"/>
                <a:gd name="T3" fmla="*/ 1 h 21600"/>
                <a:gd name="T4" fmla="*/ 78 w 21600"/>
                <a:gd name="T5" fmla="*/ 1 h 21600"/>
                <a:gd name="T6" fmla="*/ 89 w 21600"/>
                <a:gd name="T7" fmla="*/ 1 h 21600"/>
                <a:gd name="T8" fmla="*/ 17694720 60000 65536"/>
                <a:gd name="T9" fmla="*/ 11796480 60000 65536"/>
                <a:gd name="T10" fmla="*/ 5898240 60000 65536"/>
                <a:gd name="T11" fmla="*/ 0 60000 65536"/>
                <a:gd name="T12" fmla="*/ 3369 w 21600"/>
                <a:gd name="T13" fmla="*/ 4629 h 21600"/>
                <a:gd name="T14" fmla="*/ 20087 w 21600"/>
                <a:gd name="T15" fmla="*/ 16971 h 21600"/>
              </a:gdLst>
              <a:ahLst/>
              <a:cxnLst>
                <a:cxn ang="T8">
                  <a:pos x="T0" y="T1"/>
                </a:cxn>
                <a:cxn ang="T9">
                  <a:pos x="T2" y="T3"/>
                </a:cxn>
                <a:cxn ang="T10">
                  <a:pos x="T4" y="T5"/>
                </a:cxn>
                <a:cxn ang="T11">
                  <a:pos x="T6" y="T7"/>
                </a:cxn>
              </a:cxnLst>
              <a:rect l="T12" t="T13" r="T14" b="T15"/>
              <a:pathLst>
                <a:path w="21600" h="21600">
                  <a:moveTo>
                    <a:pt x="18965" y="0"/>
                  </a:moveTo>
                  <a:lnTo>
                    <a:pt x="18965" y="4620"/>
                  </a:lnTo>
                  <a:lnTo>
                    <a:pt x="3375" y="4620"/>
                  </a:lnTo>
                  <a:lnTo>
                    <a:pt x="3375" y="16980"/>
                  </a:lnTo>
                  <a:lnTo>
                    <a:pt x="18965" y="16980"/>
                  </a:lnTo>
                  <a:lnTo>
                    <a:pt x="18965" y="21600"/>
                  </a:lnTo>
                  <a:lnTo>
                    <a:pt x="21600" y="10800"/>
                  </a:lnTo>
                  <a:close/>
                </a:path>
                <a:path w="21600" h="21600">
                  <a:moveTo>
                    <a:pt x="1350" y="4620"/>
                  </a:moveTo>
                  <a:lnTo>
                    <a:pt x="1350" y="16980"/>
                  </a:lnTo>
                  <a:lnTo>
                    <a:pt x="2700" y="16980"/>
                  </a:lnTo>
                  <a:lnTo>
                    <a:pt x="2700" y="4620"/>
                  </a:lnTo>
                  <a:close/>
                </a:path>
                <a:path w="21600" h="21600">
                  <a:moveTo>
                    <a:pt x="0" y="4620"/>
                  </a:moveTo>
                  <a:lnTo>
                    <a:pt x="0" y="16980"/>
                  </a:lnTo>
                  <a:lnTo>
                    <a:pt x="675" y="16980"/>
                  </a:lnTo>
                  <a:lnTo>
                    <a:pt x="675" y="4620"/>
                  </a:lnTo>
                  <a:close/>
                </a:path>
              </a:pathLst>
            </a:custGeom>
            <a:solidFill>
              <a:srgbClr val="FFFFFF"/>
            </a:solidFill>
            <a:ln w="9525">
              <a:solidFill>
                <a:schemeClr val="hlink"/>
              </a:solidFill>
              <a:miter lim="800000"/>
              <a:headEnd/>
              <a:tailEnd/>
            </a:ln>
          </p:spPr>
          <p:txBody>
            <a:bodyPr/>
            <a:lstStyle/>
            <a:p>
              <a:endParaRPr lang="fr-FR" sz="1400" b="1"/>
            </a:p>
          </p:txBody>
        </p:sp>
        <p:sp>
          <p:nvSpPr>
            <p:cNvPr id="15404" name="Text Box 37"/>
            <p:cNvSpPr txBox="1">
              <a:spLocks noChangeArrowheads="1"/>
            </p:cNvSpPr>
            <p:nvPr/>
          </p:nvSpPr>
          <p:spPr bwMode="auto">
            <a:xfrm>
              <a:off x="3178" y="1601"/>
              <a:ext cx="251" cy="973"/>
            </a:xfrm>
            <a:prstGeom prst="rect">
              <a:avLst/>
            </a:prstGeom>
            <a:noFill/>
            <a:ln w="9525">
              <a:noFill/>
              <a:miter lim="800000"/>
              <a:headEnd/>
              <a:tailEnd/>
            </a:ln>
          </p:spPr>
          <p:txBody>
            <a:bodyPr/>
            <a:lstStyle/>
            <a:p>
              <a:pPr algn="ctr"/>
              <a:r>
                <a:rPr lang="fr-FR" sz="1400" b="1" dirty="0"/>
                <a:t>T</a:t>
              </a:r>
            </a:p>
            <a:p>
              <a:pPr algn="ctr"/>
              <a:endParaRPr lang="fr-FR" sz="1400" b="1" dirty="0"/>
            </a:p>
            <a:p>
              <a:pPr algn="ctr"/>
              <a:r>
                <a:rPr lang="fr-FR" sz="1400" b="1" dirty="0" smtClean="0"/>
                <a:t>I</a:t>
              </a:r>
              <a:endParaRPr lang="fr-FR" sz="1400" b="1" dirty="0"/>
            </a:p>
            <a:p>
              <a:pPr algn="ctr"/>
              <a:endParaRPr lang="fr-FR" sz="1400" b="1" dirty="0"/>
            </a:p>
            <a:p>
              <a:pPr algn="ctr"/>
              <a:r>
                <a:rPr lang="fr-FR" sz="1400" b="1" dirty="0"/>
                <a:t>M</a:t>
              </a:r>
            </a:p>
            <a:p>
              <a:pPr algn="ctr"/>
              <a:endParaRPr lang="fr-FR" sz="1400" b="1" dirty="0"/>
            </a:p>
            <a:p>
              <a:pPr algn="ctr"/>
              <a:r>
                <a:rPr lang="fr-FR" sz="1400" b="1" dirty="0" smtClean="0"/>
                <a:t>E</a:t>
              </a:r>
              <a:endParaRPr lang="fr-FR" sz="1400" b="1" dirty="0"/>
            </a:p>
            <a:p>
              <a:pPr algn="ctr"/>
              <a:endParaRPr lang="fr-FR" sz="1400" b="1" dirty="0"/>
            </a:p>
            <a:p>
              <a:pPr algn="ctr"/>
              <a:r>
                <a:rPr lang="fr-FR" sz="1400" b="1" dirty="0"/>
                <a:t>S</a:t>
              </a:r>
            </a:p>
          </p:txBody>
        </p:sp>
      </p:grpSp>
      <p:sp>
        <p:nvSpPr>
          <p:cNvPr id="48166" name="Line 38"/>
          <p:cNvSpPr>
            <a:spLocks noChangeShapeType="1"/>
          </p:cNvSpPr>
          <p:nvPr/>
        </p:nvSpPr>
        <p:spPr bwMode="auto">
          <a:xfrm flipH="1">
            <a:off x="2901578" y="4125292"/>
            <a:ext cx="1587" cy="298450"/>
          </a:xfrm>
          <a:prstGeom prst="line">
            <a:avLst/>
          </a:prstGeom>
          <a:noFill/>
          <a:ln w="6350">
            <a:solidFill>
              <a:schemeClr val="hlink"/>
            </a:solidFill>
            <a:prstDash val="dash"/>
            <a:round/>
            <a:headEnd/>
            <a:tailEnd/>
          </a:ln>
        </p:spPr>
        <p:txBody>
          <a:bodyPr/>
          <a:lstStyle/>
          <a:p>
            <a:endParaRPr lang="fr-FR"/>
          </a:p>
        </p:txBody>
      </p:sp>
      <p:sp>
        <p:nvSpPr>
          <p:cNvPr id="48167" name="Line 39"/>
          <p:cNvSpPr>
            <a:spLocks noChangeShapeType="1"/>
          </p:cNvSpPr>
          <p:nvPr/>
        </p:nvSpPr>
        <p:spPr bwMode="auto">
          <a:xfrm flipV="1">
            <a:off x="2915816" y="4437112"/>
            <a:ext cx="2792412" cy="0"/>
          </a:xfrm>
          <a:prstGeom prst="line">
            <a:avLst/>
          </a:prstGeom>
          <a:noFill/>
          <a:ln w="6350">
            <a:solidFill>
              <a:schemeClr val="hlink"/>
            </a:solidFill>
            <a:prstDash val="dash"/>
            <a:round/>
            <a:headEnd/>
            <a:tailEnd type="triangle" w="med" len="med"/>
          </a:ln>
        </p:spPr>
        <p:txBody>
          <a:bodyPr/>
          <a:lstStyle/>
          <a:p>
            <a:endParaRPr lang="fr-FR"/>
          </a:p>
        </p:txBody>
      </p:sp>
      <p:sp>
        <p:nvSpPr>
          <p:cNvPr id="48168" name="Text Box 40"/>
          <p:cNvSpPr txBox="1">
            <a:spLocks noChangeArrowheads="1"/>
          </p:cNvSpPr>
          <p:nvPr/>
        </p:nvSpPr>
        <p:spPr bwMode="auto">
          <a:xfrm>
            <a:off x="1335584" y="3701256"/>
            <a:ext cx="969962" cy="280988"/>
          </a:xfrm>
          <a:prstGeom prst="rect">
            <a:avLst/>
          </a:prstGeom>
          <a:noFill/>
          <a:ln w="9525">
            <a:noFill/>
            <a:miter lim="800000"/>
            <a:headEnd/>
            <a:tailEnd/>
          </a:ln>
        </p:spPr>
        <p:txBody>
          <a:bodyPr/>
          <a:lstStyle/>
          <a:p>
            <a:r>
              <a:rPr lang="fr-FR" sz="1200" b="1" i="1" dirty="0"/>
              <a:t>(130 mA - )</a:t>
            </a:r>
            <a:endParaRPr lang="fr-FR" sz="1200" b="1" dirty="0"/>
          </a:p>
        </p:txBody>
      </p:sp>
      <p:sp>
        <p:nvSpPr>
          <p:cNvPr id="48169" name="Text Box 41"/>
          <p:cNvSpPr txBox="1">
            <a:spLocks noChangeArrowheads="1"/>
          </p:cNvSpPr>
          <p:nvPr/>
        </p:nvSpPr>
        <p:spPr bwMode="auto">
          <a:xfrm>
            <a:off x="1327646" y="1713706"/>
            <a:ext cx="930275" cy="280988"/>
          </a:xfrm>
          <a:prstGeom prst="rect">
            <a:avLst/>
          </a:prstGeom>
          <a:noFill/>
          <a:ln w="9525">
            <a:noFill/>
            <a:miter lim="800000"/>
            <a:headEnd/>
            <a:tailEnd/>
          </a:ln>
        </p:spPr>
        <p:txBody>
          <a:bodyPr/>
          <a:lstStyle/>
          <a:p>
            <a:r>
              <a:rPr lang="fr-FR" sz="1200" b="1" i="1" dirty="0"/>
              <a:t>(2 mA - )</a:t>
            </a:r>
            <a:endParaRPr lang="fr-FR" sz="1200" b="1" dirty="0"/>
          </a:p>
        </p:txBody>
      </p:sp>
      <p:sp>
        <p:nvSpPr>
          <p:cNvPr id="48170" name="Text Box 42"/>
          <p:cNvSpPr txBox="1">
            <a:spLocks noChangeArrowheads="1"/>
          </p:cNvSpPr>
          <p:nvPr/>
        </p:nvSpPr>
        <p:spPr bwMode="auto">
          <a:xfrm>
            <a:off x="827584" y="1124744"/>
            <a:ext cx="1281906" cy="33625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a:t>Electrisation</a:t>
            </a:r>
            <a:endParaRPr lang="fr-FR" sz="1600" dirty="0"/>
          </a:p>
        </p:txBody>
      </p:sp>
      <p:sp>
        <p:nvSpPr>
          <p:cNvPr id="48171" name="Text Box 43"/>
          <p:cNvSpPr txBox="1">
            <a:spLocks noChangeArrowheads="1"/>
          </p:cNvSpPr>
          <p:nvPr/>
        </p:nvSpPr>
        <p:spPr bwMode="auto">
          <a:xfrm>
            <a:off x="7206159" y="3937794"/>
            <a:ext cx="1325562" cy="444500"/>
          </a:xfrm>
          <a:prstGeom prst="rect">
            <a:avLst/>
          </a:prstGeom>
          <a:noFill/>
          <a:ln w="9525">
            <a:noFill/>
            <a:miter lim="800000"/>
            <a:headEnd/>
            <a:tailEnd/>
          </a:ln>
        </p:spPr>
        <p:txBody>
          <a:bodyPr/>
          <a:lstStyle/>
          <a:p>
            <a:pPr algn="ctr"/>
            <a:r>
              <a:rPr lang="fr-FR" sz="1600" b="1" dirty="0" err="1" smtClean="0"/>
              <a:t>Clinical</a:t>
            </a:r>
            <a:r>
              <a:rPr lang="fr-FR" sz="1600" b="1" dirty="0" smtClean="0"/>
              <a:t> </a:t>
            </a:r>
            <a:r>
              <a:rPr lang="fr-FR" sz="1600" b="1" dirty="0" err="1" smtClean="0"/>
              <a:t>death</a:t>
            </a:r>
            <a:endParaRPr lang="fr-FR" sz="1600" b="1" dirty="0"/>
          </a:p>
        </p:txBody>
      </p:sp>
      <p:grpSp>
        <p:nvGrpSpPr>
          <p:cNvPr id="6" name="Group 49"/>
          <p:cNvGrpSpPr>
            <a:grpSpLocks/>
          </p:cNvGrpSpPr>
          <p:nvPr/>
        </p:nvGrpSpPr>
        <p:grpSpPr bwMode="auto">
          <a:xfrm>
            <a:off x="5796136" y="3212976"/>
            <a:ext cx="1354138" cy="1928812"/>
            <a:chOff x="3495" y="2215"/>
            <a:chExt cx="853" cy="1215"/>
          </a:xfrm>
        </p:grpSpPr>
        <p:pic>
          <p:nvPicPr>
            <p:cNvPr id="15400" name="Picture 45"/>
            <p:cNvPicPr>
              <a:picLocks noChangeAspect="1" noChangeArrowheads="1"/>
            </p:cNvPicPr>
            <p:nvPr/>
          </p:nvPicPr>
          <p:blipFill>
            <a:blip r:embed="rId3" cstate="print">
              <a:lum bright="6000" contrast="18000"/>
              <a:grayscl/>
            </a:blip>
            <a:srcRect l="34782" t="27348" r="30434" b="12860"/>
            <a:stretch>
              <a:fillRect/>
            </a:stretch>
          </p:blipFill>
          <p:spPr bwMode="auto">
            <a:xfrm>
              <a:off x="3578" y="2433"/>
              <a:ext cx="670" cy="997"/>
            </a:xfrm>
            <a:prstGeom prst="rect">
              <a:avLst/>
            </a:prstGeom>
            <a:noFill/>
            <a:ln w="9525">
              <a:noFill/>
              <a:miter lim="800000"/>
              <a:headEnd/>
              <a:tailEnd/>
            </a:ln>
          </p:spPr>
        </p:pic>
        <p:sp>
          <p:nvSpPr>
            <p:cNvPr id="15401" name="Line 46"/>
            <p:cNvSpPr>
              <a:spLocks noChangeShapeType="1"/>
            </p:cNvSpPr>
            <p:nvPr/>
          </p:nvSpPr>
          <p:spPr bwMode="auto">
            <a:xfrm>
              <a:off x="3950" y="2215"/>
              <a:ext cx="398" cy="669"/>
            </a:xfrm>
            <a:prstGeom prst="line">
              <a:avLst/>
            </a:prstGeom>
            <a:noFill/>
            <a:ln w="330200">
              <a:solidFill>
                <a:srgbClr val="FFFFFF"/>
              </a:solidFill>
              <a:round/>
              <a:headEnd/>
              <a:tailEnd/>
            </a:ln>
          </p:spPr>
          <p:txBody>
            <a:bodyPr/>
            <a:lstStyle/>
            <a:p>
              <a:endParaRPr lang="fr-FR"/>
            </a:p>
          </p:txBody>
        </p:sp>
        <p:sp>
          <p:nvSpPr>
            <p:cNvPr id="15402" name="Line 47"/>
            <p:cNvSpPr>
              <a:spLocks noChangeShapeType="1"/>
            </p:cNvSpPr>
            <p:nvPr/>
          </p:nvSpPr>
          <p:spPr bwMode="auto">
            <a:xfrm flipH="1">
              <a:off x="3495" y="2246"/>
              <a:ext cx="335" cy="464"/>
            </a:xfrm>
            <a:prstGeom prst="line">
              <a:avLst/>
            </a:prstGeom>
            <a:noFill/>
            <a:ln w="254000">
              <a:solidFill>
                <a:srgbClr val="FFFFFF"/>
              </a:solidFill>
              <a:round/>
              <a:headEnd/>
              <a:tailEnd/>
            </a:ln>
          </p:spPr>
          <p:txBody>
            <a:bodyPr/>
            <a:lstStyle/>
            <a:p>
              <a:endParaRPr lang="fr-FR"/>
            </a:p>
          </p:txBody>
        </p:sp>
      </p:grpSp>
      <p:sp>
        <p:nvSpPr>
          <p:cNvPr id="48176" name="Text Box 48"/>
          <p:cNvSpPr txBox="1">
            <a:spLocks noChangeArrowheads="1"/>
          </p:cNvSpPr>
          <p:nvPr/>
        </p:nvSpPr>
        <p:spPr bwMode="auto">
          <a:xfrm>
            <a:off x="5940152" y="5229200"/>
            <a:ext cx="2574925" cy="738664"/>
          </a:xfrm>
          <a:prstGeom prst="rect">
            <a:avLst/>
          </a:prstGeom>
          <a:noFill/>
          <a:ln w="9525">
            <a:noFill/>
            <a:miter lim="800000"/>
            <a:headEnd/>
            <a:tailEnd/>
          </a:ln>
        </p:spPr>
        <p:txBody>
          <a:bodyPr>
            <a:spAutoFit/>
          </a:bodyPr>
          <a:lstStyle/>
          <a:p>
            <a:pPr algn="ctr"/>
            <a:r>
              <a:rPr lang="en-US" sz="1400" b="1" i="1" dirty="0"/>
              <a:t>Ventricular </a:t>
            </a:r>
            <a:r>
              <a:rPr lang="en-US" sz="1400" b="1" i="1" dirty="0" smtClean="0"/>
              <a:t>fibrillation</a:t>
            </a:r>
            <a:r>
              <a:rPr lang="en-US" sz="1400" i="1" dirty="0" smtClean="0"/>
              <a:t>: abnormal </a:t>
            </a:r>
            <a:r>
              <a:rPr lang="en-US" sz="1400" i="1" dirty="0"/>
              <a:t>functioning of the heart (need to use a </a:t>
            </a:r>
            <a:r>
              <a:rPr lang="en-US" sz="1400" i="1" dirty="0" smtClean="0"/>
              <a:t>defibrillator)</a:t>
            </a:r>
            <a:endParaRPr lang="fr-FR" sz="1400" dirty="0"/>
          </a:p>
        </p:txBody>
      </p:sp>
      <p:sp>
        <p:nvSpPr>
          <p:cNvPr id="48143" name="Text Box 15"/>
          <p:cNvSpPr txBox="1">
            <a:spLocks noChangeArrowheads="1"/>
          </p:cNvSpPr>
          <p:nvPr/>
        </p:nvSpPr>
        <p:spPr bwMode="auto">
          <a:xfrm>
            <a:off x="1547664" y="188640"/>
            <a:ext cx="6840760"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en-US" sz="2400" b="1" dirty="0">
                <a:solidFill>
                  <a:srgbClr val="FF0000"/>
                </a:solidFill>
                <a:effectLst>
                  <a:glow rad="228600">
                    <a:schemeClr val="accent1">
                      <a:satMod val="175000"/>
                      <a:alpha val="40000"/>
                    </a:schemeClr>
                  </a:glow>
                </a:effectLst>
              </a:rPr>
              <a:t>Main effects of electric current on </a:t>
            </a:r>
            <a:r>
              <a:rPr lang="en-US" sz="2400" b="1" dirty="0" smtClean="0">
                <a:solidFill>
                  <a:srgbClr val="FF0000"/>
                </a:solidFill>
                <a:effectLst>
                  <a:glow rad="228600">
                    <a:schemeClr val="accent1">
                      <a:satMod val="175000"/>
                      <a:alpha val="40000"/>
                    </a:schemeClr>
                  </a:glow>
                </a:effectLst>
              </a:rPr>
              <a:t>humans</a:t>
            </a:r>
            <a:endParaRPr lang="fr-FR" sz="2400" dirty="0">
              <a:solidFill>
                <a:srgbClr val="FF0000"/>
              </a:solidFill>
              <a:effectLst>
                <a:glow rad="228600">
                  <a:schemeClr val="accent1">
                    <a:satMod val="175000"/>
                    <a:alpha val="40000"/>
                  </a:schemeClr>
                </a:glow>
              </a:effectLst>
            </a:endParaRPr>
          </a:p>
        </p:txBody>
      </p:sp>
      <p:sp>
        <p:nvSpPr>
          <p:cNvPr id="54" name="Line 24"/>
          <p:cNvSpPr>
            <a:spLocks noChangeShapeType="1"/>
          </p:cNvSpPr>
          <p:nvPr/>
        </p:nvSpPr>
        <p:spPr bwMode="auto">
          <a:xfrm>
            <a:off x="1331640" y="5229200"/>
            <a:ext cx="795338" cy="4763"/>
          </a:xfrm>
          <a:prstGeom prst="line">
            <a:avLst/>
          </a:prstGeom>
          <a:noFill/>
          <a:ln w="9525">
            <a:solidFill>
              <a:schemeClr val="hlink"/>
            </a:solidFill>
            <a:round/>
            <a:headEnd/>
            <a:tailEnd type="triangle" w="med" len="med"/>
          </a:ln>
        </p:spPr>
        <p:txBody>
          <a:bodyPr/>
          <a:lstStyle/>
          <a:p>
            <a:endParaRPr lang="fr-FR"/>
          </a:p>
        </p:txBody>
      </p:sp>
      <p:sp>
        <p:nvSpPr>
          <p:cNvPr id="55" name="Line 24"/>
          <p:cNvSpPr>
            <a:spLocks noChangeShapeType="1"/>
          </p:cNvSpPr>
          <p:nvPr/>
        </p:nvSpPr>
        <p:spPr bwMode="auto">
          <a:xfrm>
            <a:off x="1331640" y="6093296"/>
            <a:ext cx="795338" cy="4763"/>
          </a:xfrm>
          <a:prstGeom prst="line">
            <a:avLst/>
          </a:prstGeom>
          <a:noFill/>
          <a:ln w="9525">
            <a:solidFill>
              <a:schemeClr val="hlink"/>
            </a:solidFill>
            <a:round/>
            <a:headEnd/>
            <a:tailEnd type="triangle" w="med" len="med"/>
          </a:ln>
        </p:spPr>
        <p:txBody>
          <a:bodyPr/>
          <a:lstStyle/>
          <a:p>
            <a:endParaRPr lang="fr-FR"/>
          </a:p>
        </p:txBody>
      </p:sp>
      <p:sp>
        <p:nvSpPr>
          <p:cNvPr id="56" name="Text Box 34"/>
          <p:cNvSpPr txBox="1">
            <a:spLocks noChangeArrowheads="1"/>
          </p:cNvSpPr>
          <p:nvPr/>
        </p:nvSpPr>
        <p:spPr bwMode="auto">
          <a:xfrm>
            <a:off x="2123728" y="4941168"/>
            <a:ext cx="2467099" cy="411782"/>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Burn</a:t>
            </a:r>
            <a:r>
              <a:rPr lang="fr-FR" sz="1600" b="1" dirty="0"/>
              <a:t> </a:t>
            </a:r>
            <a:r>
              <a:rPr lang="fr-FR" sz="1600" b="1" dirty="0" err="1" smtClean="0"/>
              <a:t>thresholds</a:t>
            </a:r>
            <a:endParaRPr lang="fr-FR" sz="1600" b="1" dirty="0"/>
          </a:p>
        </p:txBody>
      </p:sp>
      <p:sp>
        <p:nvSpPr>
          <p:cNvPr id="57" name="Text Box 34"/>
          <p:cNvSpPr txBox="1">
            <a:spLocks noChangeArrowheads="1"/>
          </p:cNvSpPr>
          <p:nvPr/>
        </p:nvSpPr>
        <p:spPr bwMode="auto">
          <a:xfrm>
            <a:off x="2123728" y="5877272"/>
            <a:ext cx="2664296" cy="506610"/>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1600" b="1" dirty="0" err="1"/>
              <a:t>Nervous</a:t>
            </a:r>
            <a:r>
              <a:rPr lang="fr-FR" sz="1600" b="1" dirty="0"/>
              <a:t> inhibition </a:t>
            </a:r>
            <a:r>
              <a:rPr lang="fr-FR" sz="1600" b="1" dirty="0" err="1" smtClean="0"/>
              <a:t>thresholds</a:t>
            </a:r>
            <a:endParaRPr lang="fr-FR" sz="1600" b="1" dirty="0"/>
          </a:p>
        </p:txBody>
      </p:sp>
      <p:sp>
        <p:nvSpPr>
          <p:cNvPr id="58" name="Text Box 29"/>
          <p:cNvSpPr txBox="1">
            <a:spLocks noChangeArrowheads="1"/>
          </p:cNvSpPr>
          <p:nvPr/>
        </p:nvSpPr>
        <p:spPr bwMode="auto">
          <a:xfrm>
            <a:off x="1331640" y="5013176"/>
            <a:ext cx="930275" cy="280988"/>
          </a:xfrm>
          <a:prstGeom prst="rect">
            <a:avLst/>
          </a:prstGeom>
          <a:noFill/>
          <a:ln w="9525">
            <a:noFill/>
            <a:miter lim="800000"/>
            <a:headEnd/>
            <a:tailEnd/>
          </a:ln>
        </p:spPr>
        <p:txBody>
          <a:bodyPr/>
          <a:lstStyle/>
          <a:p>
            <a:r>
              <a:rPr lang="fr-FR" sz="1200" b="1" dirty="0" smtClean="0"/>
              <a:t>(100 </a:t>
            </a:r>
            <a:r>
              <a:rPr lang="fr-FR" sz="1200" b="1" dirty="0"/>
              <a:t>mA ~ )</a:t>
            </a:r>
            <a:endParaRPr lang="fr-FR" sz="1200" dirty="0"/>
          </a:p>
        </p:txBody>
      </p:sp>
      <p:sp>
        <p:nvSpPr>
          <p:cNvPr id="59" name="Text Box 29"/>
          <p:cNvSpPr txBox="1">
            <a:spLocks noChangeArrowheads="1"/>
          </p:cNvSpPr>
          <p:nvPr/>
        </p:nvSpPr>
        <p:spPr bwMode="auto">
          <a:xfrm>
            <a:off x="1403648" y="5733256"/>
            <a:ext cx="930275" cy="280988"/>
          </a:xfrm>
          <a:prstGeom prst="rect">
            <a:avLst/>
          </a:prstGeom>
          <a:noFill/>
          <a:ln w="9525">
            <a:noFill/>
            <a:miter lim="800000"/>
            <a:headEnd/>
            <a:tailEnd/>
          </a:ln>
        </p:spPr>
        <p:txBody>
          <a:bodyPr/>
          <a:lstStyle/>
          <a:p>
            <a:r>
              <a:rPr lang="fr-FR" sz="1400" b="1" dirty="0" smtClean="0"/>
              <a:t>(2 A </a:t>
            </a:r>
            <a:r>
              <a:rPr lang="fr-FR" sz="1400" b="1" dirty="0"/>
              <a:t>~ )</a:t>
            </a:r>
            <a:endParaRPr lang="fr-FR" sz="1400" dirty="0"/>
          </a:p>
        </p:txBody>
      </p:sp>
      <p:grpSp>
        <p:nvGrpSpPr>
          <p:cNvPr id="10" name="Group 4"/>
          <p:cNvGrpSpPr>
            <a:grpSpLocks noChangeAspect="1"/>
          </p:cNvGrpSpPr>
          <p:nvPr/>
        </p:nvGrpSpPr>
        <p:grpSpPr bwMode="auto">
          <a:xfrm>
            <a:off x="87950" y="97107"/>
            <a:ext cx="9020364" cy="6644916"/>
            <a:chOff x="2506" y="13331"/>
            <a:chExt cx="7119" cy="4632"/>
          </a:xfrm>
        </p:grpSpPr>
        <p:sp>
          <p:nvSpPr>
            <p:cNvPr id="11" name="AutoShape 36"/>
            <p:cNvSpPr>
              <a:spLocks noChangeAspect="1" noChangeArrowheads="1" noTextEdit="1"/>
            </p:cNvSpPr>
            <p:nvPr/>
          </p:nvSpPr>
          <p:spPr bwMode="auto">
            <a:xfrm>
              <a:off x="2506" y="13331"/>
              <a:ext cx="7119" cy="4632"/>
            </a:xfrm>
            <a:prstGeom prst="rect">
              <a:avLst/>
            </a:prstGeom>
            <a:solidFill>
              <a:srgbClr val="FFFF99"/>
            </a:solidFill>
          </p:spPr>
          <p:txBody>
            <a:bodyPr vert="horz" wrap="square" lIns="91440" tIns="45720" rIns="91440" bIns="45720" numCol="1" anchor="t" anchorCtr="0" compatLnSpc="1">
              <a:prstTxWarp prst="textNoShape">
                <a:avLst/>
              </a:prstTxWarp>
            </a:bodyPr>
            <a:lstStyle/>
            <a:p>
              <a:endParaRPr lang="fr-FR"/>
            </a:p>
          </p:txBody>
        </p:sp>
        <p:sp>
          <p:nvSpPr>
            <p:cNvPr id="12" name="Freeform 35"/>
            <p:cNvSpPr>
              <a:spLocks/>
            </p:cNvSpPr>
            <p:nvPr/>
          </p:nvSpPr>
          <p:spPr bwMode="auto">
            <a:xfrm>
              <a:off x="2847" y="15718"/>
              <a:ext cx="847" cy="455"/>
            </a:xfrm>
            <a:custGeom>
              <a:avLst/>
              <a:gdLst>
                <a:gd name="T0" fmla="*/ 0 w 1086"/>
                <a:gd name="T1" fmla="*/ 573 h 573"/>
                <a:gd name="T2" fmla="*/ 362 w 1086"/>
                <a:gd name="T3" fmla="*/ 30 h 573"/>
                <a:gd name="T4" fmla="*/ 1086 w 1086"/>
                <a:gd name="T5" fmla="*/ 392 h 573"/>
              </a:gdLst>
              <a:ahLst/>
              <a:cxnLst>
                <a:cxn ang="0">
                  <a:pos x="T0" y="T1"/>
                </a:cxn>
                <a:cxn ang="0">
                  <a:pos x="T2" y="T3"/>
                </a:cxn>
                <a:cxn ang="0">
                  <a:pos x="T4" y="T5"/>
                </a:cxn>
              </a:cxnLst>
              <a:rect l="0" t="0" r="r" b="b"/>
              <a:pathLst>
                <a:path w="1086" h="573">
                  <a:moveTo>
                    <a:pt x="0" y="573"/>
                  </a:moveTo>
                  <a:cubicBezTo>
                    <a:pt x="90" y="316"/>
                    <a:pt x="181" y="60"/>
                    <a:pt x="362" y="30"/>
                  </a:cubicBezTo>
                  <a:cubicBezTo>
                    <a:pt x="543" y="0"/>
                    <a:pt x="965" y="332"/>
                    <a:pt x="1086" y="392"/>
                  </a:cubicBez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34"/>
            <p:cNvSpPr>
              <a:spLocks noChangeShapeType="1"/>
            </p:cNvSpPr>
            <p:nvPr/>
          </p:nvSpPr>
          <p:spPr bwMode="auto">
            <a:xfrm flipH="1">
              <a:off x="2706" y="16173"/>
              <a:ext cx="141" cy="28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33"/>
            <p:cNvSpPr>
              <a:spLocks noChangeShapeType="1"/>
            </p:cNvSpPr>
            <p:nvPr/>
          </p:nvSpPr>
          <p:spPr bwMode="auto">
            <a:xfrm flipV="1">
              <a:off x="3694" y="14019"/>
              <a:ext cx="0" cy="201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32"/>
            <p:cNvSpPr>
              <a:spLocks noChangeShapeType="1"/>
            </p:cNvSpPr>
            <p:nvPr/>
          </p:nvSpPr>
          <p:spPr bwMode="auto">
            <a:xfrm>
              <a:off x="3694" y="14019"/>
              <a:ext cx="423" cy="2584"/>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Rectangle 31"/>
            <p:cNvSpPr>
              <a:spLocks noChangeArrowheads="1"/>
            </p:cNvSpPr>
            <p:nvPr/>
          </p:nvSpPr>
          <p:spPr bwMode="auto">
            <a:xfrm>
              <a:off x="6517" y="15024"/>
              <a:ext cx="1272" cy="861"/>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7" name="Freeform 30"/>
            <p:cNvSpPr>
              <a:spLocks/>
            </p:cNvSpPr>
            <p:nvPr/>
          </p:nvSpPr>
          <p:spPr bwMode="auto">
            <a:xfrm>
              <a:off x="4117" y="15575"/>
              <a:ext cx="3106" cy="1028"/>
            </a:xfrm>
            <a:custGeom>
              <a:avLst/>
              <a:gdLst>
                <a:gd name="T0" fmla="*/ 0 w 3982"/>
                <a:gd name="T1" fmla="*/ 1297 h 1297"/>
                <a:gd name="T2" fmla="*/ 181 w 3982"/>
                <a:gd name="T3" fmla="*/ 935 h 1297"/>
                <a:gd name="T4" fmla="*/ 543 w 3982"/>
                <a:gd name="T5" fmla="*/ 935 h 1297"/>
                <a:gd name="T6" fmla="*/ 905 w 3982"/>
                <a:gd name="T7" fmla="*/ 754 h 1297"/>
                <a:gd name="T8" fmla="*/ 1267 w 3982"/>
                <a:gd name="T9" fmla="*/ 211 h 1297"/>
                <a:gd name="T10" fmla="*/ 1991 w 3982"/>
                <a:gd name="T11" fmla="*/ 573 h 1297"/>
                <a:gd name="T12" fmla="*/ 3077 w 3982"/>
                <a:gd name="T13" fmla="*/ 392 h 1297"/>
                <a:gd name="T14" fmla="*/ 3620 w 3982"/>
                <a:gd name="T15" fmla="*/ 30 h 1297"/>
                <a:gd name="T16" fmla="*/ 3982 w 3982"/>
                <a:gd name="T17" fmla="*/ 211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82" h="1297">
                  <a:moveTo>
                    <a:pt x="0" y="1297"/>
                  </a:moveTo>
                  <a:cubicBezTo>
                    <a:pt x="45" y="1146"/>
                    <a:pt x="90" y="995"/>
                    <a:pt x="181" y="935"/>
                  </a:cubicBezTo>
                  <a:cubicBezTo>
                    <a:pt x="272" y="875"/>
                    <a:pt x="422" y="965"/>
                    <a:pt x="543" y="935"/>
                  </a:cubicBezTo>
                  <a:cubicBezTo>
                    <a:pt x="664" y="905"/>
                    <a:pt x="784" y="875"/>
                    <a:pt x="905" y="754"/>
                  </a:cubicBezTo>
                  <a:cubicBezTo>
                    <a:pt x="1026" y="633"/>
                    <a:pt x="1086" y="241"/>
                    <a:pt x="1267" y="211"/>
                  </a:cubicBezTo>
                  <a:cubicBezTo>
                    <a:pt x="1448" y="181"/>
                    <a:pt x="1689" y="543"/>
                    <a:pt x="1991" y="573"/>
                  </a:cubicBezTo>
                  <a:cubicBezTo>
                    <a:pt x="2293" y="603"/>
                    <a:pt x="2805" y="483"/>
                    <a:pt x="3077" y="392"/>
                  </a:cubicBezTo>
                  <a:cubicBezTo>
                    <a:pt x="3349" y="301"/>
                    <a:pt x="3469" y="60"/>
                    <a:pt x="3620" y="30"/>
                  </a:cubicBezTo>
                  <a:cubicBezTo>
                    <a:pt x="3771" y="0"/>
                    <a:pt x="3922" y="181"/>
                    <a:pt x="3982" y="211"/>
                  </a:cubicBez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29"/>
            <p:cNvSpPr>
              <a:spLocks noChangeShapeType="1"/>
            </p:cNvSpPr>
            <p:nvPr/>
          </p:nvSpPr>
          <p:spPr bwMode="auto">
            <a:xfrm>
              <a:off x="7223" y="15742"/>
              <a:ext cx="283" cy="28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28"/>
            <p:cNvSpPr>
              <a:spLocks noChangeShapeType="1"/>
            </p:cNvSpPr>
            <p:nvPr/>
          </p:nvSpPr>
          <p:spPr bwMode="auto">
            <a:xfrm flipV="1">
              <a:off x="7506" y="14019"/>
              <a:ext cx="0" cy="201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7"/>
            <p:cNvSpPr>
              <a:spLocks noChangeShapeType="1"/>
            </p:cNvSpPr>
            <p:nvPr/>
          </p:nvSpPr>
          <p:spPr bwMode="auto">
            <a:xfrm>
              <a:off x="7506" y="14019"/>
              <a:ext cx="423" cy="244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6"/>
            <p:cNvSpPr>
              <a:spLocks noChangeShapeType="1"/>
            </p:cNvSpPr>
            <p:nvPr/>
          </p:nvSpPr>
          <p:spPr bwMode="auto">
            <a:xfrm>
              <a:off x="3411" y="15598"/>
              <a:ext cx="1" cy="1723"/>
            </a:xfrm>
            <a:prstGeom prst="line">
              <a:avLst/>
            </a:prstGeom>
            <a:noFill/>
            <a:ln w="9525">
              <a:solidFill>
                <a:srgbClr val="000000"/>
              </a:solidFill>
              <a:prstDash val="lg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5"/>
            <p:cNvSpPr>
              <a:spLocks noChangeShapeType="1"/>
            </p:cNvSpPr>
            <p:nvPr/>
          </p:nvSpPr>
          <p:spPr bwMode="auto">
            <a:xfrm>
              <a:off x="7223" y="15598"/>
              <a:ext cx="1" cy="1723"/>
            </a:xfrm>
            <a:prstGeom prst="line">
              <a:avLst/>
            </a:prstGeom>
            <a:noFill/>
            <a:ln w="9525">
              <a:solidFill>
                <a:srgbClr val="000000"/>
              </a:solidFill>
              <a:prstDash val="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4"/>
            <p:cNvSpPr>
              <a:spLocks noChangeShapeType="1"/>
            </p:cNvSpPr>
            <p:nvPr/>
          </p:nvSpPr>
          <p:spPr bwMode="auto">
            <a:xfrm flipV="1">
              <a:off x="3411" y="17177"/>
              <a:ext cx="3812" cy="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3"/>
            <p:cNvSpPr>
              <a:spLocks noChangeShapeType="1"/>
            </p:cNvSpPr>
            <p:nvPr/>
          </p:nvSpPr>
          <p:spPr bwMode="auto">
            <a:xfrm>
              <a:off x="4823" y="15742"/>
              <a:ext cx="1" cy="1005"/>
            </a:xfrm>
            <a:prstGeom prst="line">
              <a:avLst/>
            </a:prstGeom>
            <a:noFill/>
            <a:ln w="9525">
              <a:solidFill>
                <a:srgbClr val="000000"/>
              </a:solidFill>
              <a:prstDash val="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2"/>
            <p:cNvSpPr>
              <a:spLocks noChangeShapeType="1"/>
            </p:cNvSpPr>
            <p:nvPr/>
          </p:nvSpPr>
          <p:spPr bwMode="auto">
            <a:xfrm>
              <a:off x="5529" y="15742"/>
              <a:ext cx="1" cy="1005"/>
            </a:xfrm>
            <a:prstGeom prst="line">
              <a:avLst/>
            </a:prstGeom>
            <a:noFill/>
            <a:ln w="9525">
              <a:solidFill>
                <a:srgbClr val="000000"/>
              </a:solidFill>
              <a:prstDash val="dashDot"/>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1"/>
            <p:cNvSpPr>
              <a:spLocks noChangeShapeType="1"/>
            </p:cNvSpPr>
            <p:nvPr/>
          </p:nvSpPr>
          <p:spPr bwMode="auto">
            <a:xfrm>
              <a:off x="4823" y="16603"/>
              <a:ext cx="706"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Text Box 20"/>
            <p:cNvSpPr txBox="1">
              <a:spLocks noChangeArrowheads="1"/>
            </p:cNvSpPr>
            <p:nvPr/>
          </p:nvSpPr>
          <p:spPr bwMode="auto">
            <a:xfrm>
              <a:off x="3129" y="15455"/>
              <a:ext cx="424"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P</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8" name="Text Box 19"/>
            <p:cNvSpPr txBox="1">
              <a:spLocks noChangeArrowheads="1"/>
            </p:cNvSpPr>
            <p:nvPr/>
          </p:nvSpPr>
          <p:spPr bwMode="auto">
            <a:xfrm>
              <a:off x="3553" y="16029"/>
              <a:ext cx="282"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Q</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9" name="Text Box 18"/>
            <p:cNvSpPr txBox="1">
              <a:spLocks noChangeArrowheads="1"/>
            </p:cNvSpPr>
            <p:nvPr/>
          </p:nvSpPr>
          <p:spPr bwMode="auto">
            <a:xfrm>
              <a:off x="3553" y="13732"/>
              <a:ext cx="282"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R</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0" name="Text Box 17"/>
            <p:cNvSpPr txBox="1">
              <a:spLocks noChangeArrowheads="1"/>
            </p:cNvSpPr>
            <p:nvPr/>
          </p:nvSpPr>
          <p:spPr bwMode="auto">
            <a:xfrm>
              <a:off x="4117" y="16460"/>
              <a:ext cx="283"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99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1" name="Text Box 16"/>
            <p:cNvSpPr txBox="1">
              <a:spLocks noChangeArrowheads="1"/>
            </p:cNvSpPr>
            <p:nvPr/>
          </p:nvSpPr>
          <p:spPr bwMode="auto">
            <a:xfrm>
              <a:off x="4964" y="15455"/>
              <a:ext cx="282"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T</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63" name="Text Box 15"/>
            <p:cNvSpPr txBox="1">
              <a:spLocks noChangeArrowheads="1"/>
            </p:cNvSpPr>
            <p:nvPr/>
          </p:nvSpPr>
          <p:spPr bwMode="auto">
            <a:xfrm>
              <a:off x="6941" y="15311"/>
              <a:ext cx="423"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P</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65" name="Text Box 14"/>
            <p:cNvSpPr txBox="1">
              <a:spLocks noChangeArrowheads="1"/>
            </p:cNvSpPr>
            <p:nvPr/>
          </p:nvSpPr>
          <p:spPr bwMode="auto">
            <a:xfrm>
              <a:off x="7364" y="16029"/>
              <a:ext cx="283" cy="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Q</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2" name="Text Box 13"/>
            <p:cNvSpPr txBox="1">
              <a:spLocks noChangeArrowheads="1"/>
            </p:cNvSpPr>
            <p:nvPr/>
          </p:nvSpPr>
          <p:spPr bwMode="auto">
            <a:xfrm>
              <a:off x="7506" y="13876"/>
              <a:ext cx="282"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R</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3" name="Text Box 12"/>
            <p:cNvSpPr txBox="1">
              <a:spLocks noChangeArrowheads="1"/>
            </p:cNvSpPr>
            <p:nvPr/>
          </p:nvSpPr>
          <p:spPr bwMode="auto">
            <a:xfrm>
              <a:off x="7788" y="16603"/>
              <a:ext cx="42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4" name="Text Box 11"/>
            <p:cNvSpPr txBox="1">
              <a:spLocks noChangeArrowheads="1"/>
            </p:cNvSpPr>
            <p:nvPr/>
          </p:nvSpPr>
          <p:spPr bwMode="auto">
            <a:xfrm>
              <a:off x="4823" y="16316"/>
              <a:ext cx="707"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0,16s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5" name="Text Box 10"/>
            <p:cNvSpPr txBox="1">
              <a:spLocks noChangeArrowheads="1"/>
            </p:cNvSpPr>
            <p:nvPr/>
          </p:nvSpPr>
          <p:spPr bwMode="auto">
            <a:xfrm>
              <a:off x="4682" y="16603"/>
              <a:ext cx="1130"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000" b="1" dirty="0">
                  <a:latin typeface="Arial" panose="020B0604020202020204" pitchFamily="34" charset="0"/>
                  <a:ea typeface="Times New Roman" panose="02020603050405020304" pitchFamily="18" charset="0"/>
                </a:rPr>
                <a:t>Critical </a:t>
              </a:r>
              <a:r>
                <a:rPr lang="fr-FR" altLang="fr-FR" sz="1000" b="1" dirty="0" smtClean="0">
                  <a:latin typeface="Arial" panose="020B0604020202020204" pitchFamily="34" charset="0"/>
                  <a:ea typeface="Times New Roman" panose="02020603050405020304" pitchFamily="18" charset="0"/>
                </a:rPr>
                <a:t>phase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8177" name="Text Box 9"/>
            <p:cNvSpPr txBox="1">
              <a:spLocks noChangeArrowheads="1"/>
            </p:cNvSpPr>
            <p:nvPr/>
          </p:nvSpPr>
          <p:spPr bwMode="auto">
            <a:xfrm>
              <a:off x="4823" y="16890"/>
              <a:ext cx="708"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0,75s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48178" name="Text Box 8"/>
            <p:cNvSpPr txBox="1">
              <a:spLocks noChangeArrowheads="1"/>
            </p:cNvSpPr>
            <p:nvPr/>
          </p:nvSpPr>
          <p:spPr bwMode="auto">
            <a:xfrm>
              <a:off x="4400" y="17177"/>
              <a:ext cx="1836"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Cardiac</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cycle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8179" name="Text Box 7"/>
            <p:cNvSpPr txBox="1">
              <a:spLocks noChangeArrowheads="1"/>
            </p:cNvSpPr>
            <p:nvPr/>
          </p:nvSpPr>
          <p:spPr bwMode="auto">
            <a:xfrm>
              <a:off x="3553" y="13445"/>
              <a:ext cx="847"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Systole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8180" name="Text Box 6"/>
            <p:cNvSpPr txBox="1">
              <a:spLocks noChangeArrowheads="1"/>
            </p:cNvSpPr>
            <p:nvPr/>
          </p:nvSpPr>
          <p:spPr bwMode="auto">
            <a:xfrm>
              <a:off x="5388" y="15455"/>
              <a:ext cx="988" cy="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Diastole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3164725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48170"/>
                                        </p:tgtEl>
                                        <p:attrNameLst>
                                          <p:attrName>style.visibility</p:attrName>
                                        </p:attrNameLst>
                                      </p:cBhvr>
                                      <p:to>
                                        <p:strVal val="visible"/>
                                      </p:to>
                                    </p:set>
                                    <p:animEffect transition="in" filter="wipe(down)">
                                      <p:cBhvr>
                                        <p:cTn id="11" dur="500"/>
                                        <p:tgtEl>
                                          <p:spTgt spid="48170"/>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par>
                          <p:cTn id="16" fill="hold">
                            <p:stCondLst>
                              <p:cond delay="0"/>
                            </p:stCondLst>
                            <p:childTnLst>
                              <p:par>
                                <p:cTn id="17" presetID="22" presetClass="entr" presetSubtype="4" fill="hold" grpId="0" nodeType="afterEffect">
                                  <p:stCondLst>
                                    <p:cond delay="0"/>
                                  </p:stCondLst>
                                  <p:childTnLst>
                                    <p:set>
                                      <p:cBhvr>
                                        <p:cTn id="18" dur="1" fill="hold">
                                          <p:stCondLst>
                                            <p:cond delay="0"/>
                                          </p:stCondLst>
                                        </p:cTn>
                                        <p:tgtEl>
                                          <p:spTgt spid="48157"/>
                                        </p:tgtEl>
                                        <p:attrNameLst>
                                          <p:attrName>style.visibility</p:attrName>
                                        </p:attrNameLst>
                                      </p:cBhvr>
                                      <p:to>
                                        <p:strVal val="visible"/>
                                      </p:to>
                                    </p:set>
                                    <p:animEffect transition="in" filter="wipe(down)">
                                      <p:cBhvr>
                                        <p:cTn id="19" dur="500"/>
                                        <p:tgtEl>
                                          <p:spTgt spid="4815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8169"/>
                                        </p:tgtEl>
                                        <p:attrNameLst>
                                          <p:attrName>style.visibility</p:attrName>
                                        </p:attrNameLst>
                                      </p:cBhvr>
                                      <p:to>
                                        <p:strVal val="visible"/>
                                      </p:to>
                                    </p:set>
                                    <p:animEffect transition="in" filter="wipe(down)">
                                      <p:cBhvr>
                                        <p:cTn id="22" dur="500"/>
                                        <p:tgtEl>
                                          <p:spTgt spid="4816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48139"/>
                                        </p:tgtEl>
                                        <p:attrNameLst>
                                          <p:attrName>style.visibility</p:attrName>
                                        </p:attrNameLst>
                                      </p:cBhvr>
                                      <p:to>
                                        <p:strVal val="visible"/>
                                      </p:to>
                                    </p:set>
                                    <p:animEffect transition="in" filter="wipe(down)">
                                      <p:cBhvr>
                                        <p:cTn id="25" dur="500"/>
                                        <p:tgtEl>
                                          <p:spTgt spid="4813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48159"/>
                                        </p:tgtEl>
                                        <p:attrNameLst>
                                          <p:attrName>style.visibility</p:attrName>
                                        </p:attrNameLst>
                                      </p:cBhvr>
                                      <p:to>
                                        <p:strVal val="visible"/>
                                      </p:to>
                                    </p:set>
                                    <p:animEffect transition="in" filter="wipe(down)">
                                      <p:cBhvr>
                                        <p:cTn id="30" dur="500"/>
                                        <p:tgtEl>
                                          <p:spTgt spid="4815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48156"/>
                                        </p:tgtEl>
                                        <p:attrNameLst>
                                          <p:attrName>style.visibility</p:attrName>
                                        </p:attrNameLst>
                                      </p:cBhvr>
                                      <p:to>
                                        <p:strVal val="visible"/>
                                      </p:to>
                                    </p:set>
                                    <p:animEffect transition="in" filter="wipe(down)">
                                      <p:cBhvr>
                                        <p:cTn id="33" dur="500"/>
                                        <p:tgtEl>
                                          <p:spTgt spid="4815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48160"/>
                                        </p:tgtEl>
                                        <p:attrNameLst>
                                          <p:attrName>style.visibility</p:attrName>
                                        </p:attrNameLst>
                                      </p:cBhvr>
                                      <p:to>
                                        <p:strVal val="visible"/>
                                      </p:to>
                                    </p:set>
                                    <p:animEffect transition="in" filter="wipe(down)">
                                      <p:cBhvr>
                                        <p:cTn id="38" dur="500"/>
                                        <p:tgtEl>
                                          <p:spTgt spid="4816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48140"/>
                                        </p:tgtEl>
                                        <p:attrNameLst>
                                          <p:attrName>style.visibility</p:attrName>
                                        </p:attrNameLst>
                                      </p:cBhvr>
                                      <p:to>
                                        <p:strVal val="visible"/>
                                      </p:to>
                                    </p:set>
                                    <p:animEffect transition="in" filter="wipe(down)">
                                      <p:cBhvr>
                                        <p:cTn id="41" dur="500"/>
                                        <p:tgtEl>
                                          <p:spTgt spid="48140"/>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48161"/>
                                        </p:tgtEl>
                                        <p:attrNameLst>
                                          <p:attrName>style.visibility</p:attrName>
                                        </p:attrNameLst>
                                      </p:cBhvr>
                                      <p:to>
                                        <p:strVal val="visible"/>
                                      </p:to>
                                    </p:set>
                                    <p:animEffect transition="in" filter="wipe(down)">
                                      <p:cBhvr>
                                        <p:cTn id="46" dur="500"/>
                                        <p:tgtEl>
                                          <p:spTgt spid="48161"/>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8141"/>
                                        </p:tgtEl>
                                        <p:attrNameLst>
                                          <p:attrName>style.visibility</p:attrName>
                                        </p:attrNameLst>
                                      </p:cBhvr>
                                      <p:to>
                                        <p:strVal val="visible"/>
                                      </p:to>
                                    </p:set>
                                    <p:animEffect transition="in" filter="wipe(down)">
                                      <p:cBhvr>
                                        <p:cTn id="49" dur="500"/>
                                        <p:tgtEl>
                                          <p:spTgt spid="4814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48168"/>
                                        </p:tgtEl>
                                        <p:attrNameLst>
                                          <p:attrName>style.visibility</p:attrName>
                                        </p:attrNameLst>
                                      </p:cBhvr>
                                      <p:to>
                                        <p:strVal val="visible"/>
                                      </p:to>
                                    </p:set>
                                    <p:animEffect transition="in" filter="wipe(down)">
                                      <p:cBhvr>
                                        <p:cTn id="54" dur="500"/>
                                        <p:tgtEl>
                                          <p:spTgt spid="48168"/>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48164"/>
                                        </p:tgtEl>
                                        <p:attrNameLst>
                                          <p:attrName>style.visibility</p:attrName>
                                        </p:attrNameLst>
                                      </p:cBhvr>
                                      <p:to>
                                        <p:strVal val="visible"/>
                                      </p:to>
                                    </p:set>
                                    <p:animEffect transition="in" filter="wipe(down)">
                                      <p:cBhvr>
                                        <p:cTn id="57" dur="500"/>
                                        <p:tgtEl>
                                          <p:spTgt spid="48164"/>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48162"/>
                                        </p:tgtEl>
                                        <p:attrNameLst>
                                          <p:attrName>style.visibility</p:attrName>
                                        </p:attrNameLst>
                                      </p:cBhvr>
                                      <p:to>
                                        <p:strVal val="visible"/>
                                      </p:to>
                                    </p:set>
                                    <p:animEffect transition="in" filter="wipe(down)">
                                      <p:cBhvr>
                                        <p:cTn id="60" dur="500"/>
                                        <p:tgtEl>
                                          <p:spTgt spid="48162"/>
                                        </p:tgtEl>
                                      </p:cBhvr>
                                    </p:animEffect>
                                  </p:childTnLst>
                                </p:cTn>
                              </p:par>
                            </p:childTnLst>
                          </p:cTn>
                        </p:par>
                        <p:par>
                          <p:cTn id="61" fill="hold">
                            <p:stCondLst>
                              <p:cond delay="500"/>
                            </p:stCondLst>
                            <p:childTnLst>
                              <p:par>
                                <p:cTn id="62" presetID="22" presetClass="entr" presetSubtype="4" fill="hold" nodeType="after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down)">
                                      <p:cBhvr>
                                        <p:cTn id="64" dur="500"/>
                                        <p:tgtEl>
                                          <p:spTgt spid="5"/>
                                        </p:tgtEl>
                                      </p:cBhvr>
                                    </p:animEffect>
                                  </p:childTnLst>
                                </p:cTn>
                              </p:par>
                            </p:childTnLst>
                          </p:cTn>
                        </p:par>
                        <p:par>
                          <p:cTn id="65" fill="hold">
                            <p:stCondLst>
                              <p:cond delay="1000"/>
                            </p:stCondLst>
                            <p:childTnLst>
                              <p:par>
                                <p:cTn id="66" presetID="22" presetClass="entr" presetSubtype="4" fill="hold" grpId="0" nodeType="afterEffect">
                                  <p:stCondLst>
                                    <p:cond delay="0"/>
                                  </p:stCondLst>
                                  <p:childTnLst>
                                    <p:set>
                                      <p:cBhvr>
                                        <p:cTn id="67" dur="1" fill="hold">
                                          <p:stCondLst>
                                            <p:cond delay="0"/>
                                          </p:stCondLst>
                                        </p:cTn>
                                        <p:tgtEl>
                                          <p:spTgt spid="48166"/>
                                        </p:tgtEl>
                                        <p:attrNameLst>
                                          <p:attrName>style.visibility</p:attrName>
                                        </p:attrNameLst>
                                      </p:cBhvr>
                                      <p:to>
                                        <p:strVal val="visible"/>
                                      </p:to>
                                    </p:set>
                                    <p:animEffect transition="in" filter="wipe(down)">
                                      <p:cBhvr>
                                        <p:cTn id="68" dur="500"/>
                                        <p:tgtEl>
                                          <p:spTgt spid="48166"/>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48167"/>
                                        </p:tgtEl>
                                        <p:attrNameLst>
                                          <p:attrName>style.visibility</p:attrName>
                                        </p:attrNameLst>
                                      </p:cBhvr>
                                      <p:to>
                                        <p:strVal val="visible"/>
                                      </p:to>
                                    </p:set>
                                    <p:animEffect transition="in" filter="wipe(down)">
                                      <p:cBhvr>
                                        <p:cTn id="71" dur="500"/>
                                        <p:tgtEl>
                                          <p:spTgt spid="48167"/>
                                        </p:tgtEl>
                                      </p:cBhvr>
                                    </p:animEffect>
                                  </p:childTnLst>
                                </p:cTn>
                              </p:par>
                            </p:childTnLst>
                          </p:cTn>
                        </p:par>
                        <p:par>
                          <p:cTn id="72" fill="hold">
                            <p:stCondLst>
                              <p:cond delay="15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48171"/>
                                        </p:tgtEl>
                                        <p:attrNameLst>
                                          <p:attrName>style.visibility</p:attrName>
                                        </p:attrNameLst>
                                      </p:cBhvr>
                                      <p:to>
                                        <p:strVal val="visible"/>
                                      </p:to>
                                    </p:set>
                                    <p:animEffect transition="in" filter="wipe(down)">
                                      <p:cBhvr>
                                        <p:cTn id="78" dur="500"/>
                                        <p:tgtEl>
                                          <p:spTgt spid="48171"/>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48176"/>
                                        </p:tgtEl>
                                        <p:attrNameLst>
                                          <p:attrName>style.visibility</p:attrName>
                                        </p:attrNameLst>
                                      </p:cBhvr>
                                      <p:to>
                                        <p:strVal val="visible"/>
                                      </p:to>
                                    </p:set>
                                    <p:animEffect transition="in" filter="wipe(down)">
                                      <p:cBhvr>
                                        <p:cTn id="81" dur="500"/>
                                        <p:tgtEl>
                                          <p:spTgt spid="48176"/>
                                        </p:tgtEl>
                                      </p:cBhvr>
                                    </p:animEffec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nodeType="clickEffect">
                                  <p:stCondLst>
                                    <p:cond delay="0"/>
                                  </p:stCondLst>
                                  <p:childTnLst>
                                    <p:set>
                                      <p:cBhvr>
                                        <p:cTn id="85" dur="1" fill="hold">
                                          <p:stCondLst>
                                            <p:cond delay="0"/>
                                          </p:stCondLst>
                                        </p:cTn>
                                        <p:tgtEl>
                                          <p:spTgt spid="10"/>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1" presetClass="exit" presetSubtype="0" fill="hold" nodeType="clickEffect">
                                  <p:stCondLst>
                                    <p:cond delay="0"/>
                                  </p:stCondLst>
                                  <p:childTnLst>
                                    <p:set>
                                      <p:cBhvr>
                                        <p:cTn id="89" dur="1" fill="hold">
                                          <p:stCondLst>
                                            <p:cond delay="0"/>
                                          </p:stCondLst>
                                        </p:cTn>
                                        <p:tgtEl>
                                          <p:spTgt spid="10"/>
                                        </p:tgtEl>
                                        <p:attrNameLst>
                                          <p:attrName>style.visibility</p:attrName>
                                        </p:attrNameLst>
                                      </p:cBhvr>
                                      <p:to>
                                        <p:strVal val="hidden"/>
                                      </p:to>
                                    </p:set>
                                  </p:childTnLst>
                                </p:cTn>
                              </p:par>
                            </p:childTnLst>
                          </p:cTn>
                        </p:par>
                      </p:childTnLst>
                    </p:cTn>
                  </p:par>
                  <p:par>
                    <p:cTn id="90" fill="hold">
                      <p:stCondLst>
                        <p:cond delay="indefinite"/>
                      </p:stCondLst>
                      <p:childTnLst>
                        <p:par>
                          <p:cTn id="91" fill="hold">
                            <p:stCondLst>
                              <p:cond delay="0"/>
                            </p:stCondLst>
                            <p:childTnLst>
                              <p:par>
                                <p:cTn id="92" presetID="5" presetClass="entr" presetSubtype="10" fill="hold" grpId="0" nodeType="clickEffect">
                                  <p:stCondLst>
                                    <p:cond delay="0"/>
                                  </p:stCondLst>
                                  <p:childTnLst>
                                    <p:set>
                                      <p:cBhvr>
                                        <p:cTn id="93" dur="1" fill="hold">
                                          <p:stCondLst>
                                            <p:cond delay="0"/>
                                          </p:stCondLst>
                                        </p:cTn>
                                        <p:tgtEl>
                                          <p:spTgt spid="54"/>
                                        </p:tgtEl>
                                        <p:attrNameLst>
                                          <p:attrName>style.visibility</p:attrName>
                                        </p:attrNameLst>
                                      </p:cBhvr>
                                      <p:to>
                                        <p:strVal val="visible"/>
                                      </p:to>
                                    </p:set>
                                    <p:animEffect transition="in" filter="checkerboard(across)">
                                      <p:cBhvr>
                                        <p:cTn id="94" dur="500"/>
                                        <p:tgtEl>
                                          <p:spTgt spid="54"/>
                                        </p:tgtEl>
                                      </p:cBhvr>
                                    </p:animEffect>
                                  </p:childTnLst>
                                </p:cTn>
                              </p:par>
                              <p:par>
                                <p:cTn id="95" presetID="5" presetClass="entr" presetSubtype="10" fill="hold" grpId="0" nodeType="withEffect">
                                  <p:stCondLst>
                                    <p:cond delay="0"/>
                                  </p:stCondLst>
                                  <p:childTnLst>
                                    <p:set>
                                      <p:cBhvr>
                                        <p:cTn id="96" dur="1" fill="hold">
                                          <p:stCondLst>
                                            <p:cond delay="0"/>
                                          </p:stCondLst>
                                        </p:cTn>
                                        <p:tgtEl>
                                          <p:spTgt spid="58"/>
                                        </p:tgtEl>
                                        <p:attrNameLst>
                                          <p:attrName>style.visibility</p:attrName>
                                        </p:attrNameLst>
                                      </p:cBhvr>
                                      <p:to>
                                        <p:strVal val="visible"/>
                                      </p:to>
                                    </p:set>
                                    <p:animEffect transition="in" filter="checkerboard(across)">
                                      <p:cBhvr>
                                        <p:cTn id="97" dur="500"/>
                                        <p:tgtEl>
                                          <p:spTgt spid="58"/>
                                        </p:tgtEl>
                                      </p:cBhvr>
                                    </p:animEffect>
                                  </p:childTnLst>
                                </p:cTn>
                              </p:par>
                              <p:par>
                                <p:cTn id="98" presetID="5" presetClass="entr" presetSubtype="10" fill="hold" grpId="0" nodeType="withEffect">
                                  <p:stCondLst>
                                    <p:cond delay="0"/>
                                  </p:stCondLst>
                                  <p:childTnLst>
                                    <p:set>
                                      <p:cBhvr>
                                        <p:cTn id="99" dur="1" fill="hold">
                                          <p:stCondLst>
                                            <p:cond delay="0"/>
                                          </p:stCondLst>
                                        </p:cTn>
                                        <p:tgtEl>
                                          <p:spTgt spid="56"/>
                                        </p:tgtEl>
                                        <p:attrNameLst>
                                          <p:attrName>style.visibility</p:attrName>
                                        </p:attrNameLst>
                                      </p:cBhvr>
                                      <p:to>
                                        <p:strVal val="visible"/>
                                      </p:to>
                                    </p:set>
                                    <p:animEffect transition="in" filter="checkerboard(across)">
                                      <p:cBhvr>
                                        <p:cTn id="100" dur="500"/>
                                        <p:tgtEl>
                                          <p:spTgt spid="56"/>
                                        </p:tgtEl>
                                      </p:cBhvr>
                                    </p:animEffect>
                                  </p:childTnLst>
                                </p:cTn>
                              </p:par>
                            </p:childTnLst>
                          </p:cTn>
                        </p:par>
                      </p:childTnLst>
                    </p:cTn>
                  </p:par>
                  <p:par>
                    <p:cTn id="101" fill="hold">
                      <p:stCondLst>
                        <p:cond delay="indefinite"/>
                      </p:stCondLst>
                      <p:childTnLst>
                        <p:par>
                          <p:cTn id="102" fill="hold">
                            <p:stCondLst>
                              <p:cond delay="0"/>
                            </p:stCondLst>
                            <p:childTnLst>
                              <p:par>
                                <p:cTn id="103" presetID="5" presetClass="entr" presetSubtype="10" fill="hold" grpId="0" nodeType="clickEffect">
                                  <p:stCondLst>
                                    <p:cond delay="0"/>
                                  </p:stCondLst>
                                  <p:childTnLst>
                                    <p:set>
                                      <p:cBhvr>
                                        <p:cTn id="104" dur="1" fill="hold">
                                          <p:stCondLst>
                                            <p:cond delay="0"/>
                                          </p:stCondLst>
                                        </p:cTn>
                                        <p:tgtEl>
                                          <p:spTgt spid="55"/>
                                        </p:tgtEl>
                                        <p:attrNameLst>
                                          <p:attrName>style.visibility</p:attrName>
                                        </p:attrNameLst>
                                      </p:cBhvr>
                                      <p:to>
                                        <p:strVal val="visible"/>
                                      </p:to>
                                    </p:set>
                                    <p:animEffect transition="in" filter="checkerboard(across)">
                                      <p:cBhvr>
                                        <p:cTn id="105" dur="500"/>
                                        <p:tgtEl>
                                          <p:spTgt spid="55"/>
                                        </p:tgtEl>
                                      </p:cBhvr>
                                    </p:animEffect>
                                  </p:childTnLst>
                                </p:cTn>
                              </p:par>
                              <p:par>
                                <p:cTn id="106" presetID="5" presetClass="entr" presetSubtype="10" fill="hold" grpId="0" nodeType="withEffect">
                                  <p:stCondLst>
                                    <p:cond delay="0"/>
                                  </p:stCondLst>
                                  <p:childTnLst>
                                    <p:set>
                                      <p:cBhvr>
                                        <p:cTn id="107" dur="1" fill="hold">
                                          <p:stCondLst>
                                            <p:cond delay="0"/>
                                          </p:stCondLst>
                                        </p:cTn>
                                        <p:tgtEl>
                                          <p:spTgt spid="59"/>
                                        </p:tgtEl>
                                        <p:attrNameLst>
                                          <p:attrName>style.visibility</p:attrName>
                                        </p:attrNameLst>
                                      </p:cBhvr>
                                      <p:to>
                                        <p:strVal val="visible"/>
                                      </p:to>
                                    </p:set>
                                    <p:animEffect transition="in" filter="checkerboard(across)">
                                      <p:cBhvr>
                                        <p:cTn id="108" dur="500"/>
                                        <p:tgtEl>
                                          <p:spTgt spid="59"/>
                                        </p:tgtEl>
                                      </p:cBhvr>
                                    </p:animEffect>
                                  </p:childTnLst>
                                </p:cTn>
                              </p:par>
                              <p:par>
                                <p:cTn id="109" presetID="5" presetClass="entr" presetSubtype="10" fill="hold" grpId="0" nodeType="withEffect">
                                  <p:stCondLst>
                                    <p:cond delay="0"/>
                                  </p:stCondLst>
                                  <p:childTnLst>
                                    <p:set>
                                      <p:cBhvr>
                                        <p:cTn id="110" dur="1" fill="hold">
                                          <p:stCondLst>
                                            <p:cond delay="0"/>
                                          </p:stCondLst>
                                        </p:cTn>
                                        <p:tgtEl>
                                          <p:spTgt spid="57"/>
                                        </p:tgtEl>
                                        <p:attrNameLst>
                                          <p:attrName>style.visibility</p:attrName>
                                        </p:attrNameLst>
                                      </p:cBhvr>
                                      <p:to>
                                        <p:strVal val="visible"/>
                                      </p:to>
                                    </p:set>
                                    <p:animEffect transition="in" filter="checkerboard(across)">
                                      <p:cBhvr>
                                        <p:cTn id="111" dur="500"/>
                                        <p:tgtEl>
                                          <p:spTgt spid="57"/>
                                        </p:tgtEl>
                                      </p:cBhvr>
                                    </p:animEffect>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grpId="0" nodeType="clickEffect">
                                  <p:stCondLst>
                                    <p:cond delay="0"/>
                                  </p:stCondLst>
                                  <p:childTnLst>
                                    <p:set>
                                      <p:cBhvr>
                                        <p:cTn id="115" dur="1" fill="hold">
                                          <p:stCondLst>
                                            <p:cond delay="0"/>
                                          </p:stCondLst>
                                        </p:cTn>
                                        <p:tgtEl>
                                          <p:spTgt spid="48135"/>
                                        </p:tgtEl>
                                        <p:attrNameLst>
                                          <p:attrName>style.visibility</p:attrName>
                                        </p:attrNameLst>
                                      </p:cBhvr>
                                      <p:to>
                                        <p:strVal val="visible"/>
                                      </p:to>
                                    </p:set>
                                    <p:animEffect transition="in" filter="fade">
                                      <p:cBhvr>
                                        <p:cTn id="116" dur="2000"/>
                                        <p:tgtEl>
                                          <p:spTgt spid="48135"/>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1" fill="hold" grpId="0" nodeType="clickEffect">
                                  <p:stCondLst>
                                    <p:cond delay="0"/>
                                  </p:stCondLst>
                                  <p:childTnLst>
                                    <p:set>
                                      <p:cBhvr>
                                        <p:cTn id="120" dur="1" fill="hold">
                                          <p:stCondLst>
                                            <p:cond delay="0"/>
                                          </p:stCondLst>
                                        </p:cTn>
                                        <p:tgtEl>
                                          <p:spTgt spid="48147"/>
                                        </p:tgtEl>
                                        <p:attrNameLst>
                                          <p:attrName>style.visibility</p:attrName>
                                        </p:attrNameLst>
                                      </p:cBhvr>
                                      <p:to>
                                        <p:strVal val="visible"/>
                                      </p:to>
                                    </p:set>
                                    <p:animEffect transition="in" filter="wipe(up)">
                                      <p:cBhvr>
                                        <p:cTn id="121" dur="1000"/>
                                        <p:tgtEl>
                                          <p:spTgt spid="48147"/>
                                        </p:tgtEl>
                                      </p:cBhvr>
                                    </p:animEffect>
                                  </p:childTnLst>
                                </p:cTn>
                              </p:par>
                            </p:childTnLst>
                          </p:cTn>
                        </p:par>
                        <p:par>
                          <p:cTn id="122" fill="hold">
                            <p:stCondLst>
                              <p:cond delay="1000"/>
                            </p:stCondLst>
                            <p:childTnLst>
                              <p:par>
                                <p:cTn id="123" presetID="10" presetClass="entr" presetSubtype="0" fill="hold" grpId="0" nodeType="afterEffect">
                                  <p:stCondLst>
                                    <p:cond delay="0"/>
                                  </p:stCondLst>
                                  <p:childTnLst>
                                    <p:set>
                                      <p:cBhvr>
                                        <p:cTn id="124" dur="1" fill="hold">
                                          <p:stCondLst>
                                            <p:cond delay="0"/>
                                          </p:stCondLst>
                                        </p:cTn>
                                        <p:tgtEl>
                                          <p:spTgt spid="48136"/>
                                        </p:tgtEl>
                                        <p:attrNameLst>
                                          <p:attrName>style.visibility</p:attrName>
                                        </p:attrNameLst>
                                      </p:cBhvr>
                                      <p:to>
                                        <p:strVal val="visible"/>
                                      </p:to>
                                    </p:set>
                                    <p:animEffect transition="in" filter="fade">
                                      <p:cBhvr>
                                        <p:cTn id="125" dur="2000"/>
                                        <p:tgtEl>
                                          <p:spTgt spid="48136"/>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1" fill="hold" nodeType="clickEffect">
                                  <p:stCondLst>
                                    <p:cond delay="0"/>
                                  </p:stCondLst>
                                  <p:childTnLst>
                                    <p:set>
                                      <p:cBhvr>
                                        <p:cTn id="129" dur="1" fill="hold">
                                          <p:stCondLst>
                                            <p:cond delay="0"/>
                                          </p:stCondLst>
                                        </p:cTn>
                                        <p:tgtEl>
                                          <p:spTgt spid="3"/>
                                        </p:tgtEl>
                                        <p:attrNameLst>
                                          <p:attrName>style.visibility</p:attrName>
                                        </p:attrNameLst>
                                      </p:cBhvr>
                                      <p:to>
                                        <p:strVal val="visible"/>
                                      </p:to>
                                    </p:set>
                                    <p:animEffect transition="in" filter="wipe(up)">
                                      <p:cBhvr>
                                        <p:cTn id="130" dur="1000"/>
                                        <p:tgtEl>
                                          <p:spTgt spid="3"/>
                                        </p:tgtEl>
                                      </p:cBhvr>
                                    </p:animEffect>
                                  </p:childTnLst>
                                </p:cTn>
                              </p:par>
                            </p:childTnLst>
                          </p:cTn>
                        </p:par>
                        <p:par>
                          <p:cTn id="131" fill="hold">
                            <p:stCondLst>
                              <p:cond delay="1000"/>
                            </p:stCondLst>
                            <p:childTnLst>
                              <p:par>
                                <p:cTn id="132" presetID="10" presetClass="entr" presetSubtype="0" fill="hold" grpId="0" nodeType="afterEffect">
                                  <p:stCondLst>
                                    <p:cond delay="0"/>
                                  </p:stCondLst>
                                  <p:childTnLst>
                                    <p:set>
                                      <p:cBhvr>
                                        <p:cTn id="133" dur="1" fill="hold">
                                          <p:stCondLst>
                                            <p:cond delay="0"/>
                                          </p:stCondLst>
                                        </p:cTn>
                                        <p:tgtEl>
                                          <p:spTgt spid="48138"/>
                                        </p:tgtEl>
                                        <p:attrNameLst>
                                          <p:attrName>style.visibility</p:attrName>
                                        </p:attrNameLst>
                                      </p:cBhvr>
                                      <p:to>
                                        <p:strVal val="visible"/>
                                      </p:to>
                                    </p:set>
                                    <p:animEffect transition="in" filter="fade">
                                      <p:cBhvr>
                                        <p:cTn id="134" dur="2000"/>
                                        <p:tgtEl>
                                          <p:spTgt spid="48138"/>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48137"/>
                                        </p:tgtEl>
                                        <p:attrNameLst>
                                          <p:attrName>style.visibility</p:attrName>
                                        </p:attrNameLst>
                                      </p:cBhvr>
                                      <p:to>
                                        <p:strVal val="visible"/>
                                      </p:to>
                                    </p:set>
                                    <p:animEffect transition="in" filter="fade">
                                      <p:cBhvr>
                                        <p:cTn id="139" dur="2000"/>
                                        <p:tgtEl>
                                          <p:spTgt spid="48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5" grpId="0" animBg="1"/>
      <p:bldP spid="48136" grpId="0" animBg="1"/>
      <p:bldP spid="48137" grpId="0" animBg="1"/>
      <p:bldP spid="48138" grpId="0" animBg="1"/>
      <p:bldP spid="48139" grpId="0" animBg="1"/>
      <p:bldP spid="48140" grpId="0" animBg="1"/>
      <p:bldP spid="48141" grpId="0" animBg="1"/>
      <p:bldP spid="48147" grpId="0" animBg="1"/>
      <p:bldP spid="48156" grpId="0" animBg="1"/>
      <p:bldP spid="48157" grpId="0"/>
      <p:bldP spid="48159" grpId="0"/>
      <p:bldP spid="48160" grpId="0"/>
      <p:bldP spid="48161" grpId="0"/>
      <p:bldP spid="48162" grpId="0" animBg="1"/>
      <p:bldP spid="48164" grpId="0"/>
      <p:bldP spid="48166" grpId="0" animBg="1"/>
      <p:bldP spid="48167" grpId="0" animBg="1"/>
      <p:bldP spid="48168" grpId="0"/>
      <p:bldP spid="48169" grpId="0"/>
      <p:bldP spid="48170" grpId="0" animBg="1"/>
      <p:bldP spid="48171" grpId="0"/>
      <p:bldP spid="48176" grpId="0"/>
      <p:bldP spid="54" grpId="0" animBg="1"/>
      <p:bldP spid="55" grpId="0" animBg="1"/>
      <p:bldP spid="56" grpId="0" animBg="1"/>
      <p:bldP spid="57" grpId="0" animBg="1"/>
      <p:bldP spid="58" grpId="0"/>
      <p:bldP spid="59" grpId="0"/>
    </p:bld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2049" name="Rectangle 1"/>
          <p:cNvSpPr>
            <a:spLocks noChangeArrowheads="1"/>
          </p:cNvSpPr>
          <p:nvPr/>
        </p:nvSpPr>
        <p:spPr bwMode="auto">
          <a:xfrm>
            <a:off x="179512" y="215443"/>
            <a:ext cx="8784976" cy="440120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R="0" lvl="0" algn="ctr" defTabSz="914400" rtl="0" eaLnBrk="1" fontAlgn="base" latinLnBrk="0" hangingPunct="1">
              <a:lnSpc>
                <a:spcPct val="100000"/>
              </a:lnSpc>
              <a:spcBef>
                <a:spcPct val="0"/>
              </a:spcBef>
              <a:spcAft>
                <a:spcPct val="0"/>
              </a:spcAft>
              <a:buClrTx/>
              <a:buSzTx/>
              <a:tabLst/>
            </a:pPr>
            <a:r>
              <a:rPr kumimoji="0" lang="fr-FR" sz="3600" b="1" i="1" u="none" strike="noStrike" cap="none" normalizeH="0" baseline="0" dirty="0" smtClean="0">
                <a:ln>
                  <a:noFill/>
                </a:ln>
                <a:solidFill>
                  <a:srgbClr val="FF0000"/>
                </a:solidFill>
                <a:effectLst>
                  <a:glow rad="228600">
                    <a:schemeClr val="accent1">
                      <a:satMod val="175000"/>
                      <a:alpha val="40000"/>
                    </a:schemeClr>
                  </a:glow>
                </a:effectLst>
                <a:latin typeface="Cambria" pitchFamily="18" charset="0"/>
                <a:ea typeface="Times New Roman" pitchFamily="18" charset="0"/>
                <a:cs typeface="Times New Roman" pitchFamily="18" charset="0"/>
              </a:rPr>
              <a:t>Evolution</a:t>
            </a:r>
          </a:p>
          <a:p>
            <a:pPr marL="457200" indent="-457200" algn="just" fontAlgn="base">
              <a:spcBef>
                <a:spcPct val="0"/>
              </a:spcBef>
              <a:spcAft>
                <a:spcPct val="0"/>
              </a:spcAft>
              <a:buFont typeface="Arial" panose="020B0604020202020204" pitchFamily="34" charset="0"/>
              <a:buChar char="•"/>
            </a:pPr>
            <a:r>
              <a:rPr lang="fr-CA" sz="2800" b="1" i="1" dirty="0">
                <a:latin typeface="Cambria" pitchFamily="18" charset="0"/>
              </a:rPr>
              <a:t>Pertes </a:t>
            </a:r>
            <a:r>
              <a:rPr lang="fr-CA" sz="2800" b="1" i="1" dirty="0" smtClean="0">
                <a:latin typeface="Cambria" pitchFamily="18" charset="0"/>
              </a:rPr>
              <a:t>fonctionnelles</a:t>
            </a:r>
            <a:endParaRPr kumimoji="0" lang="fr-FR" sz="2800" b="0" i="1" u="none" strike="noStrike" cap="none" normalizeH="0" baseline="0" dirty="0" smtClean="0">
              <a:ln>
                <a:noFill/>
              </a:ln>
              <a:solidFill>
                <a:schemeClr val="tx1"/>
              </a:solidFill>
              <a:effectLst/>
              <a:latin typeface="Arial" pitchFamily="34" charset="0"/>
              <a:cs typeface="Arial" pitchFamily="34" charset="0"/>
            </a:endParaRPr>
          </a:p>
          <a:p>
            <a:pPr marR="0" lvl="0" algn="just" defTabSz="914400" rtl="0" eaLnBrk="0" fontAlgn="base" latinLnBrk="0" hangingPunct="0">
              <a:lnSpc>
                <a:spcPct val="100000"/>
              </a:lnSpc>
              <a:spcBef>
                <a:spcPct val="0"/>
              </a:spcBef>
              <a:spcAft>
                <a:spcPct val="0"/>
              </a:spcAft>
              <a:buClrTx/>
              <a:buSzTx/>
              <a:tabLst/>
            </a:pPr>
            <a:r>
              <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rPr>
              <a:t>Certaines complications peuvent être observées, notamment </a:t>
            </a:r>
            <a:r>
              <a:rPr kumimoji="0" lang="fr-FR" sz="2400" b="0" i="1" u="none" strike="noStrike" cap="none" normalizeH="0" baseline="0" dirty="0" smtClean="0">
                <a:ln>
                  <a:noFill/>
                </a:ln>
                <a:solidFill>
                  <a:srgbClr val="FF0000"/>
                </a:solidFill>
                <a:effectLst/>
                <a:latin typeface="Calibri" pitchFamily="34" charset="0"/>
                <a:ea typeface="Times New Roman" pitchFamily="18" charset="0"/>
                <a:cs typeface="Times New Roman" pitchFamily="18" charset="0"/>
              </a:rPr>
              <a:t>cardiaques et rénales.</a:t>
            </a: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kumimoji="0" lang="fr-FR" sz="2400" b="0" i="1" u="none" strike="noStrike" cap="none" normalizeH="0" baseline="0" dirty="0" smtClean="0">
              <a:ln>
                <a:noFill/>
              </a:ln>
              <a:solidFill>
                <a:schemeClr val="tx1"/>
              </a:solidFill>
              <a:effectLst/>
              <a:latin typeface="Arial" pitchFamily="34" charset="0"/>
              <a:cs typeface="Arial" pitchFamily="34" charset="0"/>
            </a:endParaRP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endParaRP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kumimoji="0" lang="fr-FR" sz="2400" b="0" i="1" u="none" strike="noStrike" cap="none" normalizeH="0" baseline="0" dirty="0" smtClean="0">
              <a:ln>
                <a:noFill/>
              </a:ln>
              <a:solidFill>
                <a:srgbClr val="FF0000"/>
              </a:solidFill>
              <a:effectLst/>
              <a:latin typeface="Calibri" pitchFamily="34" charset="0"/>
              <a:ea typeface="Times New Roman" pitchFamily="18" charset="0"/>
              <a:cs typeface="Times New Roman" pitchFamily="18" charset="0"/>
            </a:endParaRPr>
          </a:p>
          <a:p>
            <a:pPr marR="0" lvl="0" algn="just" defTabSz="914400" rtl="0" eaLnBrk="0" fontAlgn="base" latinLnBrk="0" hangingPunct="0">
              <a:lnSpc>
                <a:spcPct val="100000"/>
              </a:lnSpc>
              <a:spcBef>
                <a:spcPct val="0"/>
              </a:spcBef>
              <a:spcAft>
                <a:spcPct val="0"/>
              </a:spcAft>
              <a:buClrTx/>
              <a:buSzTx/>
              <a:tabLst/>
            </a:pPr>
            <a:r>
              <a:rPr kumimoji="0" lang="fr-FR" sz="2400" b="0" i="1" u="none" strike="noStrike" cap="none" normalizeH="0" baseline="0" dirty="0" smtClean="0">
                <a:ln>
                  <a:noFill/>
                </a:ln>
                <a:solidFill>
                  <a:srgbClr val="FF0000"/>
                </a:solidFill>
                <a:effectLst/>
                <a:latin typeface="Calibri" pitchFamily="34" charset="0"/>
                <a:ea typeface="Times New Roman" pitchFamily="18" charset="0"/>
                <a:cs typeface="Times New Roman" pitchFamily="18" charset="0"/>
              </a:rPr>
              <a:t>                                                           </a:t>
            </a: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lang="fr-FR" sz="2400" i="1" dirty="0" smtClean="0">
              <a:latin typeface="Calibri" pitchFamily="34" charset="0"/>
              <a:ea typeface="Times New Roman" pitchFamily="18" charset="0"/>
              <a:cs typeface="Times New Roman" pitchFamily="18" charset="0"/>
            </a:endParaRP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lang="fr-FR" sz="2400" i="1" dirty="0" smtClean="0">
              <a:latin typeface="Calibri" pitchFamily="34" charset="0"/>
              <a:ea typeface="Times New Roman" pitchFamily="18" charset="0"/>
              <a:cs typeface="Times New Roman" pitchFamily="18" charset="0"/>
            </a:endParaRPr>
          </a:p>
          <a:p>
            <a:pPr marL="342900" marR="0" lvl="0" indent="-342900" algn="just" defTabSz="914400" rtl="0" eaLnBrk="0" fontAlgn="base" latinLnBrk="0" hangingPunct="0">
              <a:lnSpc>
                <a:spcPct val="100000"/>
              </a:lnSpc>
              <a:spcBef>
                <a:spcPct val="0"/>
              </a:spcBef>
              <a:spcAft>
                <a:spcPct val="0"/>
              </a:spcAft>
              <a:buClrTx/>
              <a:buSzTx/>
              <a:buFont typeface="Arial" panose="020B0604020202020204" pitchFamily="34" charset="0"/>
              <a:buChar char="•"/>
              <a:tabLst/>
            </a:pPr>
            <a:endPar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endParaRPr>
          </a:p>
        </p:txBody>
      </p:sp>
      <p:grpSp>
        <p:nvGrpSpPr>
          <p:cNvPr id="21" name="Group 27"/>
          <p:cNvGrpSpPr>
            <a:grpSpLocks/>
          </p:cNvGrpSpPr>
          <p:nvPr/>
        </p:nvGrpSpPr>
        <p:grpSpPr bwMode="auto">
          <a:xfrm>
            <a:off x="179512" y="2636912"/>
            <a:ext cx="3886200" cy="1108075"/>
            <a:chOff x="240" y="1872"/>
            <a:chExt cx="2448" cy="698"/>
          </a:xfrm>
        </p:grpSpPr>
        <p:sp>
          <p:nvSpPr>
            <p:cNvPr id="22" name="AutoShape 5"/>
            <p:cNvSpPr>
              <a:spLocks noChangeArrowheads="1"/>
            </p:cNvSpPr>
            <p:nvPr/>
          </p:nvSpPr>
          <p:spPr bwMode="auto">
            <a:xfrm>
              <a:off x="240" y="1968"/>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23" name="Text Box 8"/>
            <p:cNvSpPr txBox="1">
              <a:spLocks noChangeArrowheads="1"/>
            </p:cNvSpPr>
            <p:nvPr/>
          </p:nvSpPr>
          <p:spPr bwMode="auto">
            <a:xfrm>
              <a:off x="864" y="1872"/>
              <a:ext cx="1824" cy="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fr-FR" sz="1800" i="1" dirty="0" smtClean="0">
                  <a:latin typeface="Calibri" pitchFamily="34" charset="0"/>
                  <a:ea typeface="Times New Roman" pitchFamily="18" charset="0"/>
                  <a:cs typeface="Times New Roman" pitchFamily="18" charset="0"/>
                </a:rPr>
                <a:t>Sur le tracé </a:t>
              </a:r>
              <a:r>
                <a:rPr lang="fr-FR" sz="1800" i="1" dirty="0" err="1" smtClean="0">
                  <a:latin typeface="Calibri" pitchFamily="34" charset="0"/>
                  <a:ea typeface="Times New Roman" pitchFamily="18" charset="0"/>
                  <a:cs typeface="Times New Roman" pitchFamily="18" charset="0"/>
                </a:rPr>
                <a:t>électrocardiographique</a:t>
              </a:r>
              <a:r>
                <a:rPr lang="fr-FR" i="1" dirty="0" smtClean="0">
                  <a:latin typeface="Calibri" pitchFamily="34" charset="0"/>
                  <a:ea typeface="Times New Roman" pitchFamily="18" charset="0"/>
                  <a:cs typeface="Times New Roman" pitchFamily="18" charset="0"/>
                </a:rPr>
                <a:t> </a:t>
              </a:r>
            </a:p>
            <a:p>
              <a:endParaRPr lang="fr-FR" b="1" dirty="0">
                <a:latin typeface="Arial" charset="0"/>
              </a:endParaRPr>
            </a:p>
          </p:txBody>
        </p:sp>
      </p:grpSp>
      <p:grpSp>
        <p:nvGrpSpPr>
          <p:cNvPr id="24" name="Group 31"/>
          <p:cNvGrpSpPr>
            <a:grpSpLocks/>
          </p:cNvGrpSpPr>
          <p:nvPr/>
        </p:nvGrpSpPr>
        <p:grpSpPr bwMode="auto">
          <a:xfrm>
            <a:off x="179512" y="4293099"/>
            <a:ext cx="8496944" cy="830263"/>
            <a:chOff x="240" y="3024"/>
            <a:chExt cx="2496" cy="523"/>
          </a:xfrm>
        </p:grpSpPr>
        <p:sp>
          <p:nvSpPr>
            <p:cNvPr id="25" name="AutoShape 6"/>
            <p:cNvSpPr>
              <a:spLocks noChangeArrowheads="1"/>
            </p:cNvSpPr>
            <p:nvPr/>
          </p:nvSpPr>
          <p:spPr bwMode="auto">
            <a:xfrm>
              <a:off x="240" y="3120"/>
              <a:ext cx="269" cy="131"/>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26" name="Text Box 9"/>
            <p:cNvSpPr txBox="1">
              <a:spLocks noChangeArrowheads="1"/>
            </p:cNvSpPr>
            <p:nvPr/>
          </p:nvSpPr>
          <p:spPr bwMode="auto">
            <a:xfrm>
              <a:off x="592" y="3024"/>
              <a:ext cx="2144"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fr-FR" i="1" dirty="0" smtClean="0">
                  <a:latin typeface="Calibri" pitchFamily="34" charset="0"/>
                  <a:ea typeface="Times New Roman" pitchFamily="18" charset="0"/>
                  <a:cs typeface="Times New Roman" pitchFamily="18" charset="0"/>
                </a:rPr>
                <a:t>Les brûlures entraînent des </a:t>
              </a:r>
              <a:r>
                <a:rPr lang="fr-FR" i="1" dirty="0" smtClean="0">
                  <a:solidFill>
                    <a:srgbClr val="FF0000"/>
                  </a:solidFill>
                  <a:latin typeface="Calibri" pitchFamily="34" charset="0"/>
                  <a:ea typeface="Times New Roman" pitchFamily="18" charset="0"/>
                  <a:cs typeface="Times New Roman" pitchFamily="18" charset="0"/>
                </a:rPr>
                <a:t>lésions vasculaires par fragilisation et thromboses.</a:t>
              </a:r>
              <a:endParaRPr lang="fr-FR" b="1" dirty="0">
                <a:latin typeface="Arial" charset="0"/>
              </a:endParaRPr>
            </a:p>
          </p:txBody>
        </p:sp>
      </p:grpSp>
      <p:grpSp>
        <p:nvGrpSpPr>
          <p:cNvPr id="27" name="Group 28"/>
          <p:cNvGrpSpPr>
            <a:grpSpLocks/>
          </p:cNvGrpSpPr>
          <p:nvPr/>
        </p:nvGrpSpPr>
        <p:grpSpPr bwMode="auto">
          <a:xfrm>
            <a:off x="3779988" y="2060562"/>
            <a:ext cx="4206464" cy="864281"/>
            <a:chOff x="1709" y="506"/>
            <a:chExt cx="1958" cy="1132"/>
          </a:xfrm>
        </p:grpSpPr>
        <p:sp>
          <p:nvSpPr>
            <p:cNvPr id="28" name="Line 12"/>
            <p:cNvSpPr>
              <a:spLocks noChangeShapeType="1"/>
            </p:cNvSpPr>
            <p:nvPr/>
          </p:nvSpPr>
          <p:spPr bwMode="auto">
            <a:xfrm flipV="1">
              <a:off x="1709" y="793"/>
              <a:ext cx="288" cy="845"/>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9" name="Text Box 15"/>
            <p:cNvSpPr txBox="1">
              <a:spLocks noChangeArrowheads="1"/>
            </p:cNvSpPr>
            <p:nvPr/>
          </p:nvSpPr>
          <p:spPr bwMode="auto">
            <a:xfrm>
              <a:off x="2011" y="506"/>
              <a:ext cx="1656" cy="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defRPr/>
              </a:pPr>
              <a:r>
                <a:rPr lang="fr-FR" i="1" dirty="0" smtClean="0">
                  <a:solidFill>
                    <a:srgbClr val="FF0000"/>
                  </a:solidFill>
                  <a:latin typeface="Calibri" pitchFamily="34" charset="0"/>
                  <a:ea typeface="Times New Roman" pitchFamily="18" charset="0"/>
                  <a:cs typeface="Times New Roman" pitchFamily="18" charset="0"/>
                </a:rPr>
                <a:t>tachycardie sinusale</a:t>
              </a:r>
              <a:endParaRPr lang="fr-FR" b="1" dirty="0">
                <a:latin typeface="Arial" charset="0"/>
              </a:endParaRPr>
            </a:p>
          </p:txBody>
        </p:sp>
      </p:grpSp>
      <p:grpSp>
        <p:nvGrpSpPr>
          <p:cNvPr id="30" name="Group 29"/>
          <p:cNvGrpSpPr>
            <a:grpSpLocks/>
          </p:cNvGrpSpPr>
          <p:nvPr/>
        </p:nvGrpSpPr>
        <p:grpSpPr bwMode="auto">
          <a:xfrm>
            <a:off x="3779912" y="2924498"/>
            <a:ext cx="4581945" cy="461962"/>
            <a:chOff x="1776" y="1925"/>
            <a:chExt cx="1815" cy="291"/>
          </a:xfrm>
        </p:grpSpPr>
        <p:sp>
          <p:nvSpPr>
            <p:cNvPr id="31" name="Line 13"/>
            <p:cNvSpPr>
              <a:spLocks noChangeShapeType="1"/>
            </p:cNvSpPr>
            <p:nvPr/>
          </p:nvSpPr>
          <p:spPr bwMode="auto">
            <a:xfrm flipV="1">
              <a:off x="1776" y="2061"/>
              <a:ext cx="174" cy="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32" name="Text Box 16"/>
            <p:cNvSpPr txBox="1">
              <a:spLocks noChangeArrowheads="1"/>
            </p:cNvSpPr>
            <p:nvPr/>
          </p:nvSpPr>
          <p:spPr bwMode="auto">
            <a:xfrm>
              <a:off x="2004" y="1925"/>
              <a:ext cx="158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i="1" dirty="0" smtClean="0">
                  <a:solidFill>
                    <a:srgbClr val="FF0000"/>
                  </a:solidFill>
                  <a:latin typeface="Calibri" pitchFamily="34" charset="0"/>
                  <a:ea typeface="Times New Roman" pitchFamily="18" charset="0"/>
                  <a:cs typeface="Times New Roman" pitchFamily="18" charset="0"/>
                </a:rPr>
                <a:t>  extrasystoles</a:t>
              </a:r>
              <a:endParaRPr lang="fr-FR" b="1" dirty="0">
                <a:latin typeface="Arial" charset="0"/>
              </a:endParaRPr>
            </a:p>
          </p:txBody>
        </p:sp>
      </p:grpSp>
      <p:grpSp>
        <p:nvGrpSpPr>
          <p:cNvPr id="33" name="Group 30"/>
          <p:cNvGrpSpPr>
            <a:grpSpLocks/>
          </p:cNvGrpSpPr>
          <p:nvPr/>
        </p:nvGrpSpPr>
        <p:grpSpPr bwMode="auto">
          <a:xfrm>
            <a:off x="3779912" y="3428329"/>
            <a:ext cx="5184576" cy="705521"/>
            <a:chOff x="1776" y="2112"/>
            <a:chExt cx="1872" cy="444"/>
          </a:xfrm>
        </p:grpSpPr>
        <p:sp>
          <p:nvSpPr>
            <p:cNvPr id="34" name="Line 14"/>
            <p:cNvSpPr>
              <a:spLocks noChangeShapeType="1"/>
            </p:cNvSpPr>
            <p:nvPr/>
          </p:nvSpPr>
          <p:spPr bwMode="auto">
            <a:xfrm>
              <a:off x="1776" y="2112"/>
              <a:ext cx="263" cy="272"/>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35" name="Text Box 17"/>
            <p:cNvSpPr txBox="1">
              <a:spLocks noChangeArrowheads="1"/>
            </p:cNvSpPr>
            <p:nvPr/>
          </p:nvSpPr>
          <p:spPr bwMode="auto">
            <a:xfrm>
              <a:off x="2063" y="2265"/>
              <a:ext cx="15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i="1" dirty="0" smtClean="0">
                  <a:solidFill>
                    <a:srgbClr val="FF0000"/>
                  </a:solidFill>
                  <a:latin typeface="Calibri" pitchFamily="34" charset="0"/>
                  <a:ea typeface="Times New Roman" pitchFamily="18" charset="0"/>
                  <a:cs typeface="Times New Roman" pitchFamily="18" charset="0"/>
                </a:rPr>
                <a:t> fibrillation auriculaire</a:t>
              </a:r>
              <a:endParaRPr lang="fr-FR" dirty="0">
                <a:cs typeface="Times New Roman" pitchFamily="18" charset="0"/>
              </a:endParaRPr>
            </a:p>
          </p:txBody>
        </p:sp>
      </p:grpSp>
      <p:grpSp>
        <p:nvGrpSpPr>
          <p:cNvPr id="45" name="Group 31"/>
          <p:cNvGrpSpPr>
            <a:grpSpLocks/>
          </p:cNvGrpSpPr>
          <p:nvPr/>
        </p:nvGrpSpPr>
        <p:grpSpPr bwMode="auto">
          <a:xfrm>
            <a:off x="179512" y="5234212"/>
            <a:ext cx="8964488" cy="738854"/>
            <a:chOff x="240" y="3024"/>
            <a:chExt cx="2496" cy="565"/>
          </a:xfrm>
        </p:grpSpPr>
        <p:sp>
          <p:nvSpPr>
            <p:cNvPr id="46" name="AutoShape 6"/>
            <p:cNvSpPr>
              <a:spLocks noChangeArrowheads="1"/>
            </p:cNvSpPr>
            <p:nvPr/>
          </p:nvSpPr>
          <p:spPr bwMode="auto">
            <a:xfrm>
              <a:off x="240" y="3120"/>
              <a:ext cx="269" cy="131"/>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47" name="Text Box 9"/>
            <p:cNvSpPr txBox="1">
              <a:spLocks noChangeArrowheads="1"/>
            </p:cNvSpPr>
            <p:nvPr/>
          </p:nvSpPr>
          <p:spPr bwMode="auto">
            <a:xfrm>
              <a:off x="592" y="3024"/>
              <a:ext cx="2144" cy="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fr-FR" i="1" dirty="0" smtClean="0">
                  <a:latin typeface="Calibri" pitchFamily="34" charset="0"/>
                  <a:ea typeface="Times New Roman" pitchFamily="18" charset="0"/>
                  <a:cs typeface="Times New Roman" pitchFamily="18" charset="0"/>
                </a:rPr>
                <a:t> </a:t>
              </a:r>
              <a:r>
                <a:rPr lang="fr-FR" i="1" dirty="0" smtClean="0">
                  <a:solidFill>
                    <a:srgbClr val="FF0000"/>
                  </a:solidFill>
                  <a:latin typeface="Calibri" pitchFamily="34" charset="0"/>
                  <a:ea typeface="Times New Roman" pitchFamily="18" charset="0"/>
                  <a:cs typeface="Times New Roman" pitchFamily="18" charset="0"/>
                </a:rPr>
                <a:t>L’atteinte rénale </a:t>
              </a:r>
              <a:r>
                <a:rPr lang="fr-FR" sz="1800" i="1" dirty="0" smtClean="0">
                  <a:solidFill>
                    <a:srgbClr val="000000"/>
                  </a:solidFill>
                  <a:latin typeface="+mn-lt"/>
                  <a:cs typeface="Arial" pitchFamily="34" charset="0"/>
                </a:rPr>
                <a:t>est </a:t>
              </a:r>
              <a:r>
                <a:rPr lang="fr-FR" sz="1800" i="1" dirty="0">
                  <a:solidFill>
                    <a:srgbClr val="000000"/>
                  </a:solidFill>
                  <a:latin typeface="+mn-lt"/>
                  <a:cs typeface="Arial" pitchFamily="34" charset="0"/>
                </a:rPr>
                <a:t>la </a:t>
              </a:r>
              <a:r>
                <a:rPr lang="fr-FR" sz="1800" i="1" dirty="0" smtClean="0">
                  <a:solidFill>
                    <a:srgbClr val="000000"/>
                  </a:solidFill>
                  <a:latin typeface="+mn-lt"/>
                  <a:cs typeface="Arial" pitchFamily="34" charset="0"/>
                </a:rPr>
                <a:t>conséquence </a:t>
              </a:r>
              <a:r>
                <a:rPr lang="fr-FR" sz="1800" i="1" dirty="0">
                  <a:solidFill>
                    <a:srgbClr val="000000"/>
                  </a:solidFill>
                  <a:latin typeface="+mn-lt"/>
                  <a:cs typeface="Arial" pitchFamily="34" charset="0"/>
                </a:rPr>
                <a:t>des brûlures </a:t>
              </a:r>
              <a:r>
                <a:rPr lang="fr-FR" sz="1800" i="1" dirty="0" smtClean="0">
                  <a:solidFill>
                    <a:srgbClr val="000000"/>
                  </a:solidFill>
                  <a:latin typeface="+mn-lt"/>
                  <a:cs typeface="Arial" pitchFamily="34" charset="0"/>
                </a:rPr>
                <a:t>électrothermiques qui </a:t>
              </a:r>
              <a:r>
                <a:rPr lang="fr-FR" sz="1800" i="1" dirty="0">
                  <a:solidFill>
                    <a:srgbClr val="000000"/>
                  </a:solidFill>
                  <a:latin typeface="+mn-lt"/>
                  <a:cs typeface="Arial" pitchFamily="34" charset="0"/>
                </a:rPr>
                <a:t>aboutissent à des </a:t>
              </a:r>
              <a:r>
                <a:rPr lang="fr-FR" sz="1800" b="1" i="1" dirty="0">
                  <a:solidFill>
                    <a:srgbClr val="FF0000"/>
                  </a:solidFill>
                  <a:latin typeface="+mn-lt"/>
                  <a:cs typeface="Arial" pitchFamily="34" charset="0"/>
                </a:rPr>
                <a:t>nécroses</a:t>
              </a:r>
              <a:r>
                <a:rPr lang="fr-FR" sz="1800" i="1" dirty="0">
                  <a:solidFill>
                    <a:srgbClr val="000000"/>
                  </a:solidFill>
                  <a:latin typeface="+mn-lt"/>
                  <a:cs typeface="Arial" pitchFamily="34" charset="0"/>
                </a:rPr>
                <a:t> internes</a:t>
              </a:r>
              <a:r>
                <a:rPr lang="fr-FR" sz="1800" i="1" dirty="0" smtClean="0">
                  <a:solidFill>
                    <a:srgbClr val="000000"/>
                  </a:solidFill>
                  <a:latin typeface="+mn-lt"/>
                  <a:cs typeface="Arial" pitchFamily="34" charset="0"/>
                </a:rPr>
                <a:t>                     </a:t>
              </a:r>
              <a:r>
                <a:rPr lang="fr-FR" sz="1800" b="1" u="sng" dirty="0" smtClean="0">
                  <a:solidFill>
                    <a:srgbClr val="FF0000"/>
                  </a:solidFill>
                  <a:effectLst>
                    <a:outerShdw blurRad="38100" dist="38100" dir="2700000" algn="tl">
                      <a:srgbClr val="000000">
                        <a:alpha val="43137"/>
                      </a:srgbClr>
                    </a:outerShdw>
                  </a:effectLst>
                  <a:cs typeface="Arial" pitchFamily="34" charset="0"/>
                </a:rPr>
                <a:t>blocage </a:t>
              </a:r>
              <a:r>
                <a:rPr lang="fr-FR" sz="1800" b="1" u="sng" dirty="0">
                  <a:solidFill>
                    <a:srgbClr val="FF0000"/>
                  </a:solidFill>
                  <a:effectLst>
                    <a:outerShdw blurRad="38100" dist="38100" dir="2700000" algn="tl">
                      <a:srgbClr val="000000">
                        <a:alpha val="43137"/>
                      </a:srgbClr>
                    </a:outerShdw>
                  </a:effectLst>
                  <a:cs typeface="Arial" pitchFamily="34" charset="0"/>
                </a:rPr>
                <a:t>des reins </a:t>
              </a:r>
              <a:endParaRPr lang="fr-FR" sz="1800" i="1" u="sng" dirty="0" smtClean="0">
                <a:solidFill>
                  <a:srgbClr val="000000"/>
                </a:solidFill>
                <a:effectLst>
                  <a:outerShdw blurRad="38100" dist="38100" dir="2700000" algn="tl">
                    <a:srgbClr val="000000">
                      <a:alpha val="43137"/>
                    </a:srgbClr>
                  </a:outerShdw>
                </a:effectLst>
                <a:latin typeface="+mn-lt"/>
                <a:cs typeface="Arial" pitchFamily="34" charset="0"/>
              </a:endParaRPr>
            </a:p>
          </p:txBody>
        </p:sp>
      </p:grpSp>
      <p:sp>
        <p:nvSpPr>
          <p:cNvPr id="2" name="Rectangle 1"/>
          <p:cNvSpPr/>
          <p:nvPr/>
        </p:nvSpPr>
        <p:spPr>
          <a:xfrm>
            <a:off x="179512" y="6444044"/>
            <a:ext cx="8964488" cy="369332"/>
          </a:xfrm>
          <a:prstGeom prst="rect">
            <a:avLst/>
          </a:prstGeom>
        </p:spPr>
        <p:txBody>
          <a:bodyPr wrap="square">
            <a:spAutoFit/>
          </a:bodyPr>
          <a:lstStyle/>
          <a:p>
            <a:pPr lvl="0"/>
            <a:r>
              <a:rPr lang="fr-FR" b="1" i="1" dirty="0" smtClean="0">
                <a:solidFill>
                  <a:srgbClr val="FF0000"/>
                </a:solidFill>
                <a:latin typeface="+mj-lt"/>
              </a:rPr>
              <a:t>Oligurie </a:t>
            </a:r>
            <a:r>
              <a:rPr lang="fr-FR" i="1" dirty="0" smtClean="0">
                <a:latin typeface="+mj-lt"/>
              </a:rPr>
              <a:t>(diminution de la sécrétion rénale)                       </a:t>
            </a:r>
            <a:r>
              <a:rPr lang="fr-FR" b="1" i="1" dirty="0" smtClean="0">
                <a:solidFill>
                  <a:srgbClr val="FF0000"/>
                </a:solidFill>
                <a:latin typeface="+mj-lt"/>
              </a:rPr>
              <a:t>Anurie</a:t>
            </a:r>
            <a:r>
              <a:rPr lang="fr-FR" i="1" dirty="0" smtClean="0">
                <a:latin typeface="+mj-lt"/>
              </a:rPr>
              <a:t> (Arrêt de la production rénale</a:t>
            </a:r>
            <a:r>
              <a:rPr lang="fr-FR" b="1" dirty="0" smtClean="0">
                <a:latin typeface="Arial" charset="0"/>
              </a:rPr>
              <a:t>)</a:t>
            </a:r>
            <a:endParaRPr lang="fr-FR" b="1" dirty="0">
              <a:latin typeface="Arial" charset="0"/>
            </a:endParaRPr>
          </a:p>
        </p:txBody>
      </p:sp>
      <p:sp>
        <p:nvSpPr>
          <p:cNvPr id="36" name="AutoShape 6"/>
          <p:cNvSpPr>
            <a:spLocks noChangeArrowheads="1"/>
          </p:cNvSpPr>
          <p:nvPr/>
        </p:nvSpPr>
        <p:spPr bwMode="auto">
          <a:xfrm>
            <a:off x="5003861" y="5714796"/>
            <a:ext cx="792275" cy="162476"/>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cxnSp>
        <p:nvCxnSpPr>
          <p:cNvPr id="4" name="Connecteur droit avec flèche 3"/>
          <p:cNvCxnSpPr/>
          <p:nvPr/>
        </p:nvCxnSpPr>
        <p:spPr>
          <a:xfrm flipH="1">
            <a:off x="899592" y="5973066"/>
            <a:ext cx="5760641" cy="50779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 name="Connecteur droit avec flèche 5"/>
          <p:cNvCxnSpPr/>
          <p:nvPr/>
        </p:nvCxnSpPr>
        <p:spPr>
          <a:xfrm flipH="1">
            <a:off x="6012161" y="5973066"/>
            <a:ext cx="648071" cy="47097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15273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42049">
                                            <p:txEl>
                                              <p:pRg st="2" end="2"/>
                                            </p:txEl>
                                          </p:spTgt>
                                        </p:tgtEl>
                                        <p:attrNameLst>
                                          <p:attrName>style.visibility</p:attrName>
                                        </p:attrNameLst>
                                      </p:cBhvr>
                                      <p:to>
                                        <p:strVal val="visible"/>
                                      </p:to>
                                    </p:set>
                                    <p:animEffect transition="in" filter="wipe(up)">
                                      <p:cBhvr>
                                        <p:cTn id="7" dur="500"/>
                                        <p:tgtEl>
                                          <p:spTgt spid="642049">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circle(in)">
                                      <p:cBhvr>
                                        <p:cTn id="12" dur="20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barn(inVertical)">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arn(inVertical)">
                                      <p:cBhvr>
                                        <p:cTn id="22" dur="5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barn(inVertical)">
                                      <p:cBhvr>
                                        <p:cTn id="27" dur="500"/>
                                        <p:tgtEl>
                                          <p:spTgt spid="3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barn(inVertical)">
                                      <p:cBhvr>
                                        <p:cTn id="32" dur="500"/>
                                        <p:tgtEl>
                                          <p:spTgt spid="24"/>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barn(inVertical)">
                                      <p:cBhvr>
                                        <p:cTn id="37" dur="500"/>
                                        <p:tgtEl>
                                          <p:spTgt spid="45"/>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36"/>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4"/>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6"/>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1"/>
          <p:cNvSpPr>
            <a:spLocks noChangeArrowheads="1"/>
          </p:cNvSpPr>
          <p:nvPr/>
        </p:nvSpPr>
        <p:spPr bwMode="auto">
          <a:xfrm>
            <a:off x="292314" y="175300"/>
            <a:ext cx="8784976" cy="513986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3600" b="1" i="1" u="none" strike="noStrike" cap="none" normalizeH="0" baseline="0" dirty="0" smtClean="0">
                <a:ln>
                  <a:noFill/>
                </a:ln>
                <a:solidFill>
                  <a:srgbClr val="FF0000"/>
                </a:solidFill>
                <a:effectLst>
                  <a:glow rad="228600">
                    <a:schemeClr val="accent1">
                      <a:satMod val="175000"/>
                      <a:alpha val="40000"/>
                    </a:schemeClr>
                  </a:glow>
                </a:effectLst>
                <a:latin typeface="Cambria" pitchFamily="18" charset="0"/>
                <a:ea typeface="Times New Roman" pitchFamily="18" charset="0"/>
                <a:cs typeface="Times New Roman" pitchFamily="18" charset="0"/>
              </a:rPr>
              <a:t>Evolution</a:t>
            </a:r>
          </a:p>
          <a:p>
            <a:pPr marL="457200" indent="-457200" algn="just" fontAlgn="base">
              <a:spcBef>
                <a:spcPct val="0"/>
              </a:spcBef>
              <a:spcAft>
                <a:spcPct val="0"/>
              </a:spcAft>
              <a:buFont typeface="Arial" panose="020B0604020202020204" pitchFamily="34" charset="0"/>
              <a:buChar char="•"/>
            </a:pPr>
            <a:r>
              <a:rPr lang="en-US" sz="2800" b="1" i="1" dirty="0">
                <a:latin typeface="Cambria" pitchFamily="18" charset="0"/>
              </a:rPr>
              <a:t>Functional </a:t>
            </a:r>
            <a:r>
              <a:rPr lang="en-US" sz="2800" b="1" i="1" dirty="0" smtClean="0">
                <a:latin typeface="Cambria" pitchFamily="18" charset="0"/>
              </a:rPr>
              <a:t>losses</a:t>
            </a:r>
            <a:endParaRPr lang="en-US" sz="2800" b="1" i="1" dirty="0">
              <a:latin typeface="Cambria" pitchFamily="18" charset="0"/>
            </a:endParaRPr>
          </a:p>
          <a:p>
            <a:pPr lvl="0" algn="just" eaLnBrk="0" fontAlgn="base" hangingPunct="0">
              <a:spcBef>
                <a:spcPct val="0"/>
              </a:spcBef>
              <a:spcAft>
                <a:spcPct val="0"/>
              </a:spcAft>
            </a:pPr>
            <a:r>
              <a:rPr lang="en-US" sz="2400" i="1" dirty="0" smtClean="0">
                <a:latin typeface="Calibri" pitchFamily="34" charset="0"/>
                <a:ea typeface="Times New Roman" pitchFamily="18" charset="0"/>
                <a:cs typeface="Times New Roman" pitchFamily="18" charset="0"/>
              </a:rPr>
              <a:t>Certain </a:t>
            </a:r>
            <a:r>
              <a:rPr lang="en-US" sz="2400" i="1" dirty="0">
                <a:latin typeface="Calibri" pitchFamily="34" charset="0"/>
                <a:ea typeface="Times New Roman" pitchFamily="18" charset="0"/>
                <a:cs typeface="Times New Roman" pitchFamily="18" charset="0"/>
              </a:rPr>
              <a:t>complications may be observed, notably </a:t>
            </a:r>
            <a:r>
              <a:rPr lang="en-US" sz="2400" i="1" dirty="0">
                <a:solidFill>
                  <a:srgbClr val="FF0000"/>
                </a:solidFill>
                <a:latin typeface="Calibri" pitchFamily="34" charset="0"/>
                <a:ea typeface="Times New Roman" pitchFamily="18" charset="0"/>
                <a:cs typeface="Times New Roman" pitchFamily="18" charset="0"/>
              </a:rPr>
              <a:t>cardiac and </a:t>
            </a:r>
            <a:r>
              <a:rPr lang="en-US" sz="2400" i="1" dirty="0" smtClean="0">
                <a:solidFill>
                  <a:srgbClr val="FF0000"/>
                </a:solidFill>
                <a:latin typeface="Calibri" pitchFamily="34" charset="0"/>
                <a:ea typeface="Times New Roman" pitchFamily="18" charset="0"/>
                <a:cs typeface="Times New Roman" pitchFamily="18" charset="0"/>
              </a:rPr>
              <a:t>renal.</a:t>
            </a:r>
          </a:p>
          <a:p>
            <a:pPr lvl="0" algn="just" eaLnBrk="0" fontAlgn="base" hangingPunct="0">
              <a:spcBef>
                <a:spcPct val="0"/>
              </a:spcBef>
              <a:spcAft>
                <a:spcPct val="0"/>
              </a:spcAft>
            </a:pPr>
            <a:endParaRPr kumimoji="0" lang="en-US" sz="2400" b="0" i="1" u="none" strike="noStrike" cap="none" normalizeH="0" baseline="0" dirty="0">
              <a:ln>
                <a:noFill/>
              </a:ln>
              <a:solidFill>
                <a:srgbClr val="FF0000"/>
              </a:solidFill>
              <a:effectLst/>
              <a:latin typeface="Calibri" pitchFamily="34" charset="0"/>
              <a:ea typeface="Times New Roman" pitchFamily="18" charset="0"/>
              <a:cs typeface="Times New Roman" pitchFamily="18" charset="0"/>
            </a:endParaRPr>
          </a:p>
          <a:p>
            <a:pPr lvl="0" algn="just" eaLnBrk="0" fontAlgn="base" hangingPunct="0">
              <a:spcBef>
                <a:spcPct val="0"/>
              </a:spcBef>
              <a:spcAft>
                <a:spcPct val="0"/>
              </a:spcAft>
            </a:pPr>
            <a:endParaRPr lang="en-US" sz="2400" i="1" dirty="0" smtClean="0">
              <a:solidFill>
                <a:srgbClr val="FF0000"/>
              </a:solidFill>
              <a:latin typeface="Calibri" pitchFamily="34" charset="0"/>
              <a:ea typeface="Times New Roman" pitchFamily="18" charset="0"/>
              <a:cs typeface="Times New Roman" pitchFamily="18" charset="0"/>
            </a:endParaRPr>
          </a:p>
          <a:p>
            <a:pPr lvl="0" algn="just" eaLnBrk="0" fontAlgn="base" hangingPunct="0">
              <a:spcBef>
                <a:spcPct val="0"/>
              </a:spcBef>
              <a:spcAft>
                <a:spcPct val="0"/>
              </a:spcAft>
            </a:pPr>
            <a:endParaRPr kumimoji="0" lang="en-US" sz="2400" b="0" i="1" u="none" strike="noStrike" cap="none" normalizeH="0" baseline="0" dirty="0">
              <a:ln>
                <a:noFill/>
              </a:ln>
              <a:solidFill>
                <a:srgbClr val="FF0000"/>
              </a:solidFill>
              <a:effectLst/>
              <a:latin typeface="Calibri" pitchFamily="34" charset="0"/>
              <a:ea typeface="Times New Roman" pitchFamily="18" charset="0"/>
              <a:cs typeface="Times New Roman" pitchFamily="18" charset="0"/>
            </a:endParaRPr>
          </a:p>
          <a:p>
            <a:pPr lvl="0" algn="just" eaLnBrk="0" fontAlgn="base" hangingPunct="0">
              <a:spcBef>
                <a:spcPct val="0"/>
              </a:spcBef>
              <a:spcAft>
                <a:spcPct val="0"/>
              </a:spcAft>
            </a:pPr>
            <a:endParaRPr lang="en-US" sz="2400" i="1" dirty="0" smtClean="0">
              <a:solidFill>
                <a:srgbClr val="FF0000"/>
              </a:solidFill>
              <a:latin typeface="Calibri" pitchFamily="34" charset="0"/>
              <a:ea typeface="Times New Roman" pitchFamily="18" charset="0"/>
              <a:cs typeface="Times New Roman" pitchFamily="18" charset="0"/>
            </a:endParaRPr>
          </a:p>
          <a:p>
            <a:pPr lvl="0" algn="just" eaLnBrk="0" fontAlgn="base" hangingPunct="0">
              <a:spcBef>
                <a:spcPct val="0"/>
              </a:spcBef>
              <a:spcAft>
                <a:spcPct val="0"/>
              </a:spcAft>
            </a:pPr>
            <a:r>
              <a:rPr kumimoji="0" lang="fr-FR" sz="2400" b="0" i="1" u="none" strike="noStrike" cap="none" normalizeH="0" baseline="0" dirty="0" smtClean="0">
                <a:ln>
                  <a:noFill/>
                </a:ln>
                <a:solidFill>
                  <a:srgbClr val="FF0000"/>
                </a:solidFill>
                <a:effectLst/>
                <a:latin typeface="Calibri" pitchFamily="34" charset="0"/>
                <a:ea typeface="Times New Roman" pitchFamily="18" charset="0"/>
                <a:cs typeface="Times New Roman" pitchFamily="18" charset="0"/>
              </a:rPr>
              <a:t>                                             </a:t>
            </a:r>
          </a:p>
          <a:p>
            <a:pPr marL="0" marR="0" lvl="0" indent="0" algn="just" defTabSz="914400" rtl="0" eaLnBrk="0" fontAlgn="base" latinLnBrk="0" hangingPunct="0">
              <a:lnSpc>
                <a:spcPct val="100000"/>
              </a:lnSpc>
              <a:spcBef>
                <a:spcPct val="0"/>
              </a:spcBef>
              <a:spcAft>
                <a:spcPct val="0"/>
              </a:spcAft>
              <a:buClrTx/>
              <a:buSzTx/>
              <a:buFontTx/>
              <a:buNone/>
              <a:tabLst/>
            </a:pPr>
            <a:endParaRPr lang="fr-FR" sz="2400" i="1" dirty="0" smtClean="0">
              <a:latin typeface="Calibri" pitchFamily="34" charset="0"/>
              <a:ea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lang="fr-FR" sz="2400" i="1" dirty="0" smtClean="0">
              <a:latin typeface="Calibri" pitchFamily="34" charset="0"/>
              <a:ea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lang="fr-FR" sz="2400" i="1" dirty="0" smtClean="0">
              <a:latin typeface="Calibri" pitchFamily="34" charset="0"/>
              <a:ea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kumimoji="0" lang="fr-FR" sz="2400" b="0" i="1" u="none" strike="noStrike" cap="none" normalizeH="0" baseline="0" dirty="0" smtClean="0">
              <a:ln>
                <a:noFill/>
              </a:ln>
              <a:solidFill>
                <a:schemeClr val="tx1"/>
              </a:solidFill>
              <a:effectLst/>
              <a:latin typeface="Calibri" pitchFamily="34" charset="0"/>
              <a:ea typeface="Times New Roman" pitchFamily="18" charset="0"/>
              <a:cs typeface="Times New Roman" pitchFamily="18" charset="0"/>
            </a:endParaRPr>
          </a:p>
        </p:txBody>
      </p:sp>
      <p:grpSp>
        <p:nvGrpSpPr>
          <p:cNvPr id="21" name="Group 27"/>
          <p:cNvGrpSpPr>
            <a:grpSpLocks/>
          </p:cNvGrpSpPr>
          <p:nvPr/>
        </p:nvGrpSpPr>
        <p:grpSpPr bwMode="auto">
          <a:xfrm>
            <a:off x="179512" y="2636912"/>
            <a:ext cx="3886200" cy="1108075"/>
            <a:chOff x="240" y="1872"/>
            <a:chExt cx="2448" cy="698"/>
          </a:xfrm>
        </p:grpSpPr>
        <p:sp>
          <p:nvSpPr>
            <p:cNvPr id="22" name="AutoShape 5"/>
            <p:cNvSpPr>
              <a:spLocks noChangeArrowheads="1"/>
            </p:cNvSpPr>
            <p:nvPr/>
          </p:nvSpPr>
          <p:spPr bwMode="auto">
            <a:xfrm>
              <a:off x="240" y="1968"/>
              <a:ext cx="576" cy="144"/>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23" name="Text Box 8"/>
            <p:cNvSpPr txBox="1">
              <a:spLocks noChangeArrowheads="1"/>
            </p:cNvSpPr>
            <p:nvPr/>
          </p:nvSpPr>
          <p:spPr bwMode="auto">
            <a:xfrm>
              <a:off x="864" y="1872"/>
              <a:ext cx="1824" cy="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fr-FR" sz="1800" i="1" dirty="0">
                  <a:latin typeface="Calibri" pitchFamily="34" charset="0"/>
                  <a:ea typeface="Times New Roman" pitchFamily="18" charset="0"/>
                  <a:cs typeface="Times New Roman" pitchFamily="18" charset="0"/>
                </a:rPr>
                <a:t>On the </a:t>
              </a:r>
              <a:r>
                <a:rPr lang="fr-FR" sz="1800" i="1" dirty="0" err="1">
                  <a:latin typeface="Calibri" pitchFamily="34" charset="0"/>
                  <a:ea typeface="Times New Roman" pitchFamily="18" charset="0"/>
                  <a:cs typeface="Times New Roman" pitchFamily="18" charset="0"/>
                </a:rPr>
                <a:t>electrocardiographic</a:t>
              </a:r>
              <a:r>
                <a:rPr lang="fr-FR" sz="1800" i="1" dirty="0">
                  <a:latin typeface="Calibri" pitchFamily="34" charset="0"/>
                  <a:ea typeface="Times New Roman" pitchFamily="18" charset="0"/>
                  <a:cs typeface="Times New Roman" pitchFamily="18" charset="0"/>
                </a:rPr>
                <a:t> </a:t>
              </a:r>
              <a:r>
                <a:rPr lang="fr-FR" sz="1800" i="1" dirty="0" err="1" smtClean="0">
                  <a:latin typeface="Calibri" pitchFamily="34" charset="0"/>
                  <a:ea typeface="Times New Roman" pitchFamily="18" charset="0"/>
                  <a:cs typeface="Times New Roman" pitchFamily="18" charset="0"/>
                </a:rPr>
                <a:t>tracing</a:t>
              </a:r>
              <a:r>
                <a:rPr lang="fr-FR" i="1" dirty="0" smtClean="0">
                  <a:latin typeface="Calibri" pitchFamily="34" charset="0"/>
                  <a:ea typeface="Times New Roman" pitchFamily="18" charset="0"/>
                  <a:cs typeface="Times New Roman" pitchFamily="18" charset="0"/>
                </a:rPr>
                <a:t> </a:t>
              </a:r>
            </a:p>
            <a:p>
              <a:endParaRPr lang="fr-FR" b="1" dirty="0">
                <a:latin typeface="Arial" charset="0"/>
              </a:endParaRPr>
            </a:p>
          </p:txBody>
        </p:sp>
      </p:grpSp>
      <p:grpSp>
        <p:nvGrpSpPr>
          <p:cNvPr id="24" name="Group 31"/>
          <p:cNvGrpSpPr>
            <a:grpSpLocks/>
          </p:cNvGrpSpPr>
          <p:nvPr/>
        </p:nvGrpSpPr>
        <p:grpSpPr bwMode="auto">
          <a:xfrm>
            <a:off x="190331" y="3921047"/>
            <a:ext cx="8496944" cy="830263"/>
            <a:chOff x="240" y="3024"/>
            <a:chExt cx="2496" cy="523"/>
          </a:xfrm>
        </p:grpSpPr>
        <p:sp>
          <p:nvSpPr>
            <p:cNvPr id="25" name="AutoShape 6"/>
            <p:cNvSpPr>
              <a:spLocks noChangeArrowheads="1"/>
            </p:cNvSpPr>
            <p:nvPr/>
          </p:nvSpPr>
          <p:spPr bwMode="auto">
            <a:xfrm>
              <a:off x="240" y="3120"/>
              <a:ext cx="269" cy="131"/>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26" name="Text Box 9"/>
            <p:cNvSpPr txBox="1">
              <a:spLocks noChangeArrowheads="1"/>
            </p:cNvSpPr>
            <p:nvPr/>
          </p:nvSpPr>
          <p:spPr bwMode="auto">
            <a:xfrm>
              <a:off x="592" y="3024"/>
              <a:ext cx="2144"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lvl="0"/>
              <a:r>
                <a:rPr lang="en-US" i="1" dirty="0">
                  <a:latin typeface="Calibri" pitchFamily="34" charset="0"/>
                  <a:ea typeface="Times New Roman" pitchFamily="18" charset="0"/>
                  <a:cs typeface="Times New Roman" pitchFamily="18" charset="0"/>
                </a:rPr>
                <a:t>Burns cause </a:t>
              </a:r>
              <a:r>
                <a:rPr lang="en-US" i="1" dirty="0">
                  <a:solidFill>
                    <a:srgbClr val="FF0000"/>
                  </a:solidFill>
                  <a:latin typeface="Calibri" pitchFamily="34" charset="0"/>
                  <a:ea typeface="Times New Roman" pitchFamily="18" charset="0"/>
                  <a:cs typeface="Times New Roman" pitchFamily="18" charset="0"/>
                </a:rPr>
                <a:t>vascular lesions through weakening and </a:t>
              </a:r>
              <a:r>
                <a:rPr lang="en-US" i="1" dirty="0" smtClean="0">
                  <a:solidFill>
                    <a:srgbClr val="FF0000"/>
                  </a:solidFill>
                  <a:latin typeface="Calibri" pitchFamily="34" charset="0"/>
                  <a:ea typeface="Times New Roman" pitchFamily="18" charset="0"/>
                  <a:cs typeface="Times New Roman" pitchFamily="18" charset="0"/>
                </a:rPr>
                <a:t>thrombosis.</a:t>
              </a:r>
              <a:endParaRPr lang="fr-FR" b="1" dirty="0">
                <a:solidFill>
                  <a:srgbClr val="FF0000"/>
                </a:solidFill>
                <a:latin typeface="Arial" charset="0"/>
              </a:endParaRPr>
            </a:p>
          </p:txBody>
        </p:sp>
      </p:grpSp>
      <p:grpSp>
        <p:nvGrpSpPr>
          <p:cNvPr id="27" name="Group 28"/>
          <p:cNvGrpSpPr>
            <a:grpSpLocks/>
          </p:cNvGrpSpPr>
          <p:nvPr/>
        </p:nvGrpSpPr>
        <p:grpSpPr bwMode="auto">
          <a:xfrm>
            <a:off x="3999542" y="2088801"/>
            <a:ext cx="4206464" cy="656434"/>
            <a:chOff x="1709" y="506"/>
            <a:chExt cx="1958" cy="1132"/>
          </a:xfrm>
        </p:grpSpPr>
        <p:sp>
          <p:nvSpPr>
            <p:cNvPr id="28" name="Line 12"/>
            <p:cNvSpPr>
              <a:spLocks noChangeShapeType="1"/>
            </p:cNvSpPr>
            <p:nvPr/>
          </p:nvSpPr>
          <p:spPr bwMode="auto">
            <a:xfrm flipV="1">
              <a:off x="1709" y="793"/>
              <a:ext cx="288" cy="845"/>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29" name="Text Box 15"/>
            <p:cNvSpPr txBox="1">
              <a:spLocks noChangeArrowheads="1"/>
            </p:cNvSpPr>
            <p:nvPr/>
          </p:nvSpPr>
          <p:spPr bwMode="auto">
            <a:xfrm>
              <a:off x="2011" y="506"/>
              <a:ext cx="1656" cy="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defRPr/>
              </a:pPr>
              <a:r>
                <a:rPr lang="fr-FR" i="1" dirty="0">
                  <a:solidFill>
                    <a:srgbClr val="FF0000"/>
                  </a:solidFill>
                  <a:latin typeface="Calibri" pitchFamily="34" charset="0"/>
                  <a:ea typeface="Times New Roman" pitchFamily="18" charset="0"/>
                  <a:cs typeface="Times New Roman" pitchFamily="18" charset="0"/>
                </a:rPr>
                <a:t>sinus </a:t>
              </a:r>
              <a:r>
                <a:rPr lang="fr-FR" i="1" dirty="0" err="1" smtClean="0">
                  <a:solidFill>
                    <a:srgbClr val="FF0000"/>
                  </a:solidFill>
                  <a:latin typeface="Calibri" pitchFamily="34" charset="0"/>
                  <a:ea typeface="Times New Roman" pitchFamily="18" charset="0"/>
                  <a:cs typeface="Times New Roman" pitchFamily="18" charset="0"/>
                </a:rPr>
                <a:t>tachycardia</a:t>
              </a:r>
              <a:endParaRPr lang="fr-FR" b="1" dirty="0">
                <a:latin typeface="Arial" charset="0"/>
              </a:endParaRPr>
            </a:p>
          </p:txBody>
        </p:sp>
      </p:grpSp>
      <p:grpSp>
        <p:nvGrpSpPr>
          <p:cNvPr id="30" name="Group 29"/>
          <p:cNvGrpSpPr>
            <a:grpSpLocks/>
          </p:cNvGrpSpPr>
          <p:nvPr/>
        </p:nvGrpSpPr>
        <p:grpSpPr bwMode="auto">
          <a:xfrm>
            <a:off x="3999542" y="2717095"/>
            <a:ext cx="4581945" cy="461962"/>
            <a:chOff x="1776" y="1925"/>
            <a:chExt cx="1815" cy="291"/>
          </a:xfrm>
        </p:grpSpPr>
        <p:sp>
          <p:nvSpPr>
            <p:cNvPr id="31" name="Line 13"/>
            <p:cNvSpPr>
              <a:spLocks noChangeShapeType="1"/>
            </p:cNvSpPr>
            <p:nvPr/>
          </p:nvSpPr>
          <p:spPr bwMode="auto">
            <a:xfrm flipV="1">
              <a:off x="1776" y="2061"/>
              <a:ext cx="174" cy="3"/>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32" name="Text Box 16"/>
            <p:cNvSpPr txBox="1">
              <a:spLocks noChangeArrowheads="1"/>
            </p:cNvSpPr>
            <p:nvPr/>
          </p:nvSpPr>
          <p:spPr bwMode="auto">
            <a:xfrm>
              <a:off x="2004" y="1925"/>
              <a:ext cx="158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i="1" dirty="0" smtClean="0">
                  <a:solidFill>
                    <a:srgbClr val="FF0000"/>
                  </a:solidFill>
                  <a:latin typeface="Calibri" pitchFamily="34" charset="0"/>
                  <a:ea typeface="Times New Roman" pitchFamily="18" charset="0"/>
                  <a:cs typeface="Times New Roman" pitchFamily="18" charset="0"/>
                </a:rPr>
                <a:t>  extrasystoles</a:t>
              </a:r>
              <a:endParaRPr lang="fr-FR" b="1" dirty="0">
                <a:latin typeface="Arial" charset="0"/>
              </a:endParaRPr>
            </a:p>
          </p:txBody>
        </p:sp>
      </p:grpSp>
      <p:grpSp>
        <p:nvGrpSpPr>
          <p:cNvPr id="33" name="Group 30"/>
          <p:cNvGrpSpPr>
            <a:grpSpLocks/>
          </p:cNvGrpSpPr>
          <p:nvPr/>
        </p:nvGrpSpPr>
        <p:grpSpPr bwMode="auto">
          <a:xfrm>
            <a:off x="3956413" y="3150916"/>
            <a:ext cx="5228889" cy="342741"/>
            <a:chOff x="1776" y="2112"/>
            <a:chExt cx="1888" cy="301"/>
          </a:xfrm>
        </p:grpSpPr>
        <p:sp>
          <p:nvSpPr>
            <p:cNvPr id="34" name="Line 14"/>
            <p:cNvSpPr>
              <a:spLocks noChangeShapeType="1"/>
            </p:cNvSpPr>
            <p:nvPr/>
          </p:nvSpPr>
          <p:spPr bwMode="auto">
            <a:xfrm>
              <a:off x="1776" y="2112"/>
              <a:ext cx="263" cy="272"/>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FR"/>
            </a:p>
          </p:txBody>
        </p:sp>
        <p:sp>
          <p:nvSpPr>
            <p:cNvPr id="35" name="Text Box 17"/>
            <p:cNvSpPr txBox="1">
              <a:spLocks noChangeArrowheads="1"/>
            </p:cNvSpPr>
            <p:nvPr/>
          </p:nvSpPr>
          <p:spPr bwMode="auto">
            <a:xfrm>
              <a:off x="2079" y="2122"/>
              <a:ext cx="15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i="1" dirty="0" smtClean="0">
                  <a:solidFill>
                    <a:srgbClr val="FF0000"/>
                  </a:solidFill>
                  <a:latin typeface="Calibri" pitchFamily="34" charset="0"/>
                  <a:ea typeface="Times New Roman" pitchFamily="18" charset="0"/>
                  <a:cs typeface="Times New Roman" pitchFamily="18" charset="0"/>
                </a:rPr>
                <a:t> </a:t>
              </a:r>
              <a:r>
                <a:rPr lang="fr-FR" i="1" dirty="0">
                  <a:solidFill>
                    <a:srgbClr val="FF0000"/>
                  </a:solidFill>
                  <a:latin typeface="Calibri" pitchFamily="34" charset="0"/>
                  <a:ea typeface="Times New Roman" pitchFamily="18" charset="0"/>
                  <a:cs typeface="Times New Roman" pitchFamily="18" charset="0"/>
                </a:rPr>
                <a:t>atrial </a:t>
              </a:r>
              <a:r>
                <a:rPr lang="fr-FR" i="1" dirty="0" smtClean="0">
                  <a:solidFill>
                    <a:srgbClr val="FF0000"/>
                  </a:solidFill>
                  <a:latin typeface="Calibri" pitchFamily="34" charset="0"/>
                  <a:ea typeface="Times New Roman" pitchFamily="18" charset="0"/>
                  <a:cs typeface="Times New Roman" pitchFamily="18" charset="0"/>
                </a:rPr>
                <a:t>fibrillation</a:t>
              </a:r>
              <a:endParaRPr lang="fr-FR" dirty="0">
                <a:cs typeface="Times New Roman" pitchFamily="18" charset="0"/>
              </a:endParaRPr>
            </a:p>
          </p:txBody>
        </p:sp>
      </p:grpSp>
      <p:grpSp>
        <p:nvGrpSpPr>
          <p:cNvPr id="45" name="Group 31"/>
          <p:cNvGrpSpPr>
            <a:grpSpLocks/>
          </p:cNvGrpSpPr>
          <p:nvPr/>
        </p:nvGrpSpPr>
        <p:grpSpPr bwMode="auto">
          <a:xfrm>
            <a:off x="179512" y="4958944"/>
            <a:ext cx="8964488" cy="1108076"/>
            <a:chOff x="240" y="3024"/>
            <a:chExt cx="2496" cy="698"/>
          </a:xfrm>
        </p:grpSpPr>
        <p:sp>
          <p:nvSpPr>
            <p:cNvPr id="46" name="AutoShape 6"/>
            <p:cNvSpPr>
              <a:spLocks noChangeArrowheads="1"/>
            </p:cNvSpPr>
            <p:nvPr/>
          </p:nvSpPr>
          <p:spPr bwMode="auto">
            <a:xfrm>
              <a:off x="240" y="3120"/>
              <a:ext cx="269" cy="131"/>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47" name="Text Box 9"/>
            <p:cNvSpPr txBox="1">
              <a:spLocks noChangeArrowheads="1"/>
            </p:cNvSpPr>
            <p:nvPr/>
          </p:nvSpPr>
          <p:spPr bwMode="auto">
            <a:xfrm>
              <a:off x="540" y="3024"/>
              <a:ext cx="2196" cy="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i="1" dirty="0">
                  <a:solidFill>
                    <a:srgbClr val="FF0000"/>
                  </a:solidFill>
                  <a:latin typeface="Calibri" pitchFamily="34" charset="0"/>
                  <a:ea typeface="Times New Roman" pitchFamily="18" charset="0"/>
                  <a:cs typeface="Times New Roman" pitchFamily="18" charset="0"/>
                </a:rPr>
                <a:t>Renal </a:t>
              </a:r>
              <a:r>
                <a:rPr lang="en-US" i="1" dirty="0" smtClean="0">
                  <a:solidFill>
                    <a:srgbClr val="FF0000"/>
                  </a:solidFill>
                  <a:latin typeface="Calibri" pitchFamily="34" charset="0"/>
                  <a:ea typeface="Times New Roman" pitchFamily="18" charset="0"/>
                  <a:cs typeface="Times New Roman" pitchFamily="18" charset="0"/>
                </a:rPr>
                <a:t>damage</a:t>
              </a:r>
              <a:r>
                <a:rPr lang="fr-FR" i="1" dirty="0">
                  <a:latin typeface="Calibri" pitchFamily="34" charset="0"/>
                  <a:ea typeface="Times New Roman" pitchFamily="18" charset="0"/>
                  <a:cs typeface="Times New Roman" pitchFamily="18" charset="0"/>
                </a:rPr>
                <a:t> </a:t>
              </a:r>
              <a:r>
                <a:rPr lang="en-US" sz="1800" i="1" dirty="0" smtClean="0">
                  <a:latin typeface="Calibri" pitchFamily="34" charset="0"/>
                  <a:ea typeface="Times New Roman" pitchFamily="18" charset="0"/>
                  <a:cs typeface="Times New Roman" pitchFamily="18" charset="0"/>
                </a:rPr>
                <a:t>is </a:t>
              </a:r>
              <a:r>
                <a:rPr lang="en-US" sz="1800" i="1" dirty="0">
                  <a:latin typeface="Calibri" pitchFamily="34" charset="0"/>
                  <a:ea typeface="Times New Roman" pitchFamily="18" charset="0"/>
                  <a:cs typeface="Times New Roman" pitchFamily="18" charset="0"/>
                </a:rPr>
                <a:t>the consequence of </a:t>
              </a:r>
              <a:r>
                <a:rPr lang="en-US" sz="1800" i="1" dirty="0" err="1">
                  <a:latin typeface="Calibri" pitchFamily="34" charset="0"/>
                  <a:ea typeface="Times New Roman" pitchFamily="18" charset="0"/>
                  <a:cs typeface="Times New Roman" pitchFamily="18" charset="0"/>
                </a:rPr>
                <a:t>electrothermal</a:t>
              </a:r>
              <a:r>
                <a:rPr lang="en-US" sz="1800" i="1" dirty="0">
                  <a:latin typeface="Calibri" pitchFamily="34" charset="0"/>
                  <a:ea typeface="Times New Roman" pitchFamily="18" charset="0"/>
                  <a:cs typeface="Times New Roman" pitchFamily="18" charset="0"/>
                </a:rPr>
                <a:t> burns which result in internal </a:t>
              </a:r>
              <a:r>
                <a:rPr lang="en-US" sz="1800" b="1" i="1" dirty="0" smtClean="0">
                  <a:solidFill>
                    <a:srgbClr val="FF0000"/>
                  </a:solidFill>
                  <a:latin typeface="Calibri" pitchFamily="34" charset="0"/>
                  <a:ea typeface="Times New Roman" pitchFamily="18" charset="0"/>
                  <a:cs typeface="Times New Roman" pitchFamily="18" charset="0"/>
                </a:rPr>
                <a:t>necrosis</a:t>
              </a:r>
              <a:r>
                <a:rPr lang="en-US" sz="1800" i="1" dirty="0" smtClean="0">
                  <a:latin typeface="Calibri" pitchFamily="34" charset="0"/>
                  <a:ea typeface="Times New Roman" pitchFamily="18" charset="0"/>
                  <a:cs typeface="Times New Roman" pitchFamily="18" charset="0"/>
                </a:rPr>
                <a:t>                   </a:t>
              </a:r>
              <a:r>
                <a:rPr lang="en-US" sz="1800" b="1" i="1" u="sng" dirty="0">
                  <a:solidFill>
                    <a:srgbClr val="FF0000"/>
                  </a:solidFill>
                  <a:latin typeface="Calibri" pitchFamily="34" charset="0"/>
                  <a:ea typeface="Times New Roman" pitchFamily="18" charset="0"/>
                  <a:cs typeface="Times New Roman" pitchFamily="18" charset="0"/>
                </a:rPr>
                <a:t>blockage of the </a:t>
              </a:r>
              <a:r>
                <a:rPr lang="en-US" sz="1800" b="1" i="1" u="sng" dirty="0" smtClean="0">
                  <a:solidFill>
                    <a:srgbClr val="FF0000"/>
                  </a:solidFill>
                  <a:latin typeface="Calibri" pitchFamily="34" charset="0"/>
                  <a:ea typeface="Times New Roman" pitchFamily="18" charset="0"/>
                  <a:cs typeface="Times New Roman" pitchFamily="18" charset="0"/>
                </a:rPr>
                <a:t>kidneys</a:t>
              </a:r>
              <a:r>
                <a:rPr lang="fr-FR" sz="1800" b="1" i="1" u="sng" dirty="0" smtClean="0">
                  <a:solidFill>
                    <a:srgbClr val="FF0000"/>
                  </a:solidFill>
                  <a:latin typeface="+mn-lt"/>
                  <a:cs typeface="Arial" pitchFamily="34" charset="0"/>
                </a:rPr>
                <a:t> </a:t>
              </a:r>
              <a:endParaRPr lang="fr-FR" sz="1800" b="1" i="1" u="sng" dirty="0">
                <a:solidFill>
                  <a:srgbClr val="FF0000"/>
                </a:solidFill>
                <a:effectLst>
                  <a:outerShdw blurRad="38100" dist="38100" dir="2700000" algn="tl">
                    <a:srgbClr val="000000">
                      <a:alpha val="43137"/>
                    </a:srgbClr>
                  </a:outerShdw>
                </a:effectLst>
                <a:latin typeface="+mn-lt"/>
                <a:cs typeface="Arial" pitchFamily="34" charset="0"/>
              </a:endParaRPr>
            </a:p>
            <a:p>
              <a:pPr lvl="0"/>
              <a:endParaRPr lang="fr-FR" b="1" dirty="0">
                <a:latin typeface="Arial" charset="0"/>
              </a:endParaRPr>
            </a:p>
          </p:txBody>
        </p:sp>
      </p:grpSp>
      <p:sp>
        <p:nvSpPr>
          <p:cNvPr id="36" name="AutoShape 6"/>
          <p:cNvSpPr>
            <a:spLocks noChangeArrowheads="1"/>
          </p:cNvSpPr>
          <p:nvPr/>
        </p:nvSpPr>
        <p:spPr bwMode="auto">
          <a:xfrm>
            <a:off x="2987637" y="5464137"/>
            <a:ext cx="792275" cy="162476"/>
          </a:xfrm>
          <a:prstGeom prst="rightArrow">
            <a:avLst>
              <a:gd name="adj1" fmla="val 50000"/>
              <a:gd name="adj2" fmla="val 100000"/>
            </a:avLst>
          </a:prstGeom>
          <a:solidFill>
            <a:srgbClr val="0033CC"/>
          </a:solidFill>
          <a:ln w="9525">
            <a:solidFill>
              <a:srgbClr val="0033CC"/>
            </a:solidFill>
            <a:miter lim="800000"/>
            <a:headEnd/>
            <a:tailEnd/>
          </a:ln>
        </p:spPr>
        <p:txBody>
          <a:bodyPr wrap="none" anchor="ctr"/>
          <a:lstStyle/>
          <a:p>
            <a:endParaRPr lang="fr-FR"/>
          </a:p>
        </p:txBody>
      </p:sp>
      <p:sp>
        <p:nvSpPr>
          <p:cNvPr id="37" name="Rectangle 36"/>
          <p:cNvSpPr/>
          <p:nvPr/>
        </p:nvSpPr>
        <p:spPr>
          <a:xfrm>
            <a:off x="179512" y="6204234"/>
            <a:ext cx="8964488" cy="369332"/>
          </a:xfrm>
          <a:prstGeom prst="rect">
            <a:avLst/>
          </a:prstGeom>
        </p:spPr>
        <p:txBody>
          <a:bodyPr wrap="square">
            <a:spAutoFit/>
          </a:bodyPr>
          <a:lstStyle/>
          <a:p>
            <a:pPr lvl="0"/>
            <a:r>
              <a:rPr lang="fr-FR" b="1" i="1" dirty="0" smtClean="0">
                <a:solidFill>
                  <a:srgbClr val="FF0000"/>
                </a:solidFill>
                <a:latin typeface="+mj-lt"/>
              </a:rPr>
              <a:t>Oligurie </a:t>
            </a:r>
            <a:r>
              <a:rPr lang="fr-FR" i="1" dirty="0" smtClean="0">
                <a:latin typeface="+mj-lt"/>
              </a:rPr>
              <a:t>(diminution de la sécrétion rénale)                       </a:t>
            </a:r>
            <a:r>
              <a:rPr lang="fr-FR" b="1" i="1" dirty="0" smtClean="0">
                <a:solidFill>
                  <a:srgbClr val="FF0000"/>
                </a:solidFill>
                <a:latin typeface="+mj-lt"/>
              </a:rPr>
              <a:t>Anurie</a:t>
            </a:r>
            <a:r>
              <a:rPr lang="fr-FR" i="1" dirty="0" smtClean="0">
                <a:latin typeface="+mj-lt"/>
              </a:rPr>
              <a:t> (Arrêt de la production rénale</a:t>
            </a:r>
            <a:r>
              <a:rPr lang="fr-FR" dirty="0" smtClean="0">
                <a:latin typeface="Arial" charset="0"/>
              </a:rPr>
              <a:t>)</a:t>
            </a:r>
            <a:endParaRPr lang="fr-FR" dirty="0">
              <a:latin typeface="Arial" charset="0"/>
            </a:endParaRPr>
          </a:p>
        </p:txBody>
      </p:sp>
      <p:cxnSp>
        <p:nvCxnSpPr>
          <p:cNvPr id="38" name="Connecteur droit avec flèche 37"/>
          <p:cNvCxnSpPr/>
          <p:nvPr/>
        </p:nvCxnSpPr>
        <p:spPr>
          <a:xfrm flipH="1">
            <a:off x="899593" y="5742559"/>
            <a:ext cx="4138353" cy="49848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9" name="Connecteur droit avec flèche 38"/>
          <p:cNvCxnSpPr/>
          <p:nvPr/>
        </p:nvCxnSpPr>
        <p:spPr>
          <a:xfrm>
            <a:off x="5037946" y="5760377"/>
            <a:ext cx="974216" cy="44385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2541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42049">
                                            <p:txEl>
                                              <p:pRg st="2" end="2"/>
                                            </p:txEl>
                                          </p:spTgt>
                                        </p:tgtEl>
                                        <p:attrNameLst>
                                          <p:attrName>style.visibility</p:attrName>
                                        </p:attrNameLst>
                                      </p:cBhvr>
                                      <p:to>
                                        <p:strVal val="visible"/>
                                      </p:to>
                                    </p:set>
                                    <p:animEffect transition="in" filter="wipe(up)">
                                      <p:cBhvr>
                                        <p:cTn id="7" dur="500"/>
                                        <p:tgtEl>
                                          <p:spTgt spid="642049">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642049">
                                            <p:txEl>
                                              <p:pRg st="7" end="7"/>
                                            </p:txEl>
                                          </p:spTgt>
                                        </p:tgtEl>
                                        <p:attrNameLst>
                                          <p:attrName>style.visibility</p:attrName>
                                        </p:attrNameLst>
                                      </p:cBhvr>
                                      <p:to>
                                        <p:strVal val="visible"/>
                                      </p:to>
                                    </p:set>
                                    <p:animEffect transition="in" filter="wipe(up)">
                                      <p:cBhvr>
                                        <p:cTn id="12" dur="500"/>
                                        <p:tgtEl>
                                          <p:spTgt spid="642049">
                                            <p:txEl>
                                              <p:pRg st="7" end="7"/>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circle(in)">
                                      <p:cBhvr>
                                        <p:cTn id="17" dur="20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arn(inVertical)">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barn(inVertical)">
                                      <p:cBhvr>
                                        <p:cTn id="27" dur="500"/>
                                        <p:tgtEl>
                                          <p:spTgt spid="3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barn(inVertical)">
                                      <p:cBhvr>
                                        <p:cTn id="32" dur="500"/>
                                        <p:tgtEl>
                                          <p:spTgt spid="3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barn(inVertical)">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5"/>
                                        </p:tgtEl>
                                        <p:attrNameLst>
                                          <p:attrName>style.visibility</p:attrName>
                                        </p:attrNameLst>
                                      </p:cBhvr>
                                      <p:to>
                                        <p:strVal val="visible"/>
                                      </p:to>
                                    </p:set>
                                    <p:animEffect transition="in" filter="barn(inVertical)">
                                      <p:cBhvr>
                                        <p:cTn id="42" dur="500"/>
                                        <p:tgtEl>
                                          <p:spTgt spid="45"/>
                                        </p:tgtEl>
                                      </p:cBhvr>
                                    </p:animEffect>
                                  </p:childTnLst>
                                </p:cTn>
                              </p:par>
                              <p:par>
                                <p:cTn id="43" presetID="1" presetClass="entr" presetSubtype="0" fill="hold" grpId="0" nodeType="withEffect">
                                  <p:stCondLst>
                                    <p:cond delay="0"/>
                                  </p:stCondLst>
                                  <p:childTnLst>
                                    <p:set>
                                      <p:cBhvr>
                                        <p:cTn id="44" dur="1" fill="hold">
                                          <p:stCondLst>
                                            <p:cond delay="0"/>
                                          </p:stCondLst>
                                        </p:cTn>
                                        <p:tgtEl>
                                          <p:spTgt spid="36"/>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p:bld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988" name="Rectangle 4"/>
          <p:cNvSpPr>
            <a:spLocks noGrp="1" noChangeArrowheads="1"/>
          </p:cNvSpPr>
          <p:nvPr>
            <p:ph type="body" idx="1"/>
          </p:nvPr>
        </p:nvSpPr>
        <p:spPr/>
        <p:txBody>
          <a:bodyPr/>
          <a:lstStyle/>
          <a:p>
            <a:pPr eaLnBrk="1" hangingPunct="1">
              <a:defRPr/>
            </a:pPr>
            <a:r>
              <a:rPr lang="fr-CA" b="1" i="1" dirty="0" smtClean="0">
                <a:latin typeface="Cambria" pitchFamily="18" charset="0"/>
              </a:rPr>
              <a:t>Douleurs chroniques</a:t>
            </a:r>
          </a:p>
          <a:p>
            <a:pPr eaLnBrk="1" hangingPunct="1">
              <a:defRPr/>
            </a:pPr>
            <a:r>
              <a:rPr lang="fr-CA" b="1" i="1" dirty="0" smtClean="0">
                <a:latin typeface="Cambria" pitchFamily="18" charset="0"/>
              </a:rPr>
              <a:t>Faiblesses musculaires</a:t>
            </a:r>
          </a:p>
          <a:p>
            <a:pPr eaLnBrk="1" hangingPunct="1">
              <a:defRPr/>
            </a:pPr>
            <a:r>
              <a:rPr lang="fr-CA" b="1" i="1" dirty="0" smtClean="0">
                <a:latin typeface="Cambria" pitchFamily="18" charset="0"/>
              </a:rPr>
              <a:t>Pertes fonctionnelles et sensorielles</a:t>
            </a:r>
          </a:p>
          <a:p>
            <a:pPr eaLnBrk="1" hangingPunct="1">
              <a:defRPr/>
            </a:pPr>
            <a:r>
              <a:rPr lang="fr-CA" b="1" i="1" dirty="0" smtClean="0">
                <a:latin typeface="Cambria" pitchFamily="18" charset="0"/>
              </a:rPr>
              <a:t>Troubles neurologiques aigus</a:t>
            </a:r>
          </a:p>
        </p:txBody>
      </p:sp>
      <p:sp>
        <p:nvSpPr>
          <p:cNvPr id="4" name="Titre 3"/>
          <p:cNvSpPr>
            <a:spLocks noGrp="1"/>
          </p:cNvSpPr>
          <p:nvPr>
            <p:ph type="title"/>
          </p:nvPr>
        </p:nvSpPr>
        <p:spPr/>
        <p:txBody>
          <a:bodyPr/>
          <a:lstStyle/>
          <a:p>
            <a:r>
              <a:rPr lang="fr-FR" b="1" dirty="0" smtClean="0">
                <a:solidFill>
                  <a:srgbClr val="FF0000"/>
                </a:solidFill>
                <a:effectLst>
                  <a:glow rad="228600">
                    <a:schemeClr val="accent1">
                      <a:satMod val="175000"/>
                      <a:alpha val="40000"/>
                    </a:schemeClr>
                  </a:glow>
                </a:effectLst>
                <a:latin typeface="Cambria" pitchFamily="18" charset="0"/>
              </a:rPr>
              <a:t>Autres complications</a:t>
            </a:r>
            <a:endParaRPr lang="fr-FR" b="1" dirty="0">
              <a:solidFill>
                <a:srgbClr val="FF0000"/>
              </a:solidFill>
              <a:effectLst>
                <a:glow rad="228600">
                  <a:schemeClr val="accent1">
                    <a:satMod val="175000"/>
                    <a:alpha val="40000"/>
                  </a:schemeClr>
                </a:glow>
              </a:effectLst>
              <a:latin typeface="Cambria"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1988">
                                            <p:txEl>
                                              <p:pRg st="0" end="0"/>
                                            </p:txEl>
                                          </p:spTgt>
                                        </p:tgtEl>
                                        <p:attrNameLst>
                                          <p:attrName>style.visibility</p:attrName>
                                        </p:attrNameLst>
                                      </p:cBhvr>
                                      <p:to>
                                        <p:strVal val="visible"/>
                                      </p:to>
                                    </p:set>
                                    <p:animEffect transition="in" filter="wipe(left)">
                                      <p:cBhvr>
                                        <p:cTn id="7" dur="500"/>
                                        <p:tgtEl>
                                          <p:spTgt spid="4198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1988">
                                            <p:txEl>
                                              <p:pRg st="1" end="1"/>
                                            </p:txEl>
                                          </p:spTgt>
                                        </p:tgtEl>
                                        <p:attrNameLst>
                                          <p:attrName>style.visibility</p:attrName>
                                        </p:attrNameLst>
                                      </p:cBhvr>
                                      <p:to>
                                        <p:strVal val="visible"/>
                                      </p:to>
                                    </p:set>
                                    <p:animEffect transition="in" filter="wipe(left)">
                                      <p:cBhvr>
                                        <p:cTn id="12" dur="500"/>
                                        <p:tgtEl>
                                          <p:spTgt spid="4198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1988">
                                            <p:txEl>
                                              <p:pRg st="2" end="2"/>
                                            </p:txEl>
                                          </p:spTgt>
                                        </p:tgtEl>
                                        <p:attrNameLst>
                                          <p:attrName>style.visibility</p:attrName>
                                        </p:attrNameLst>
                                      </p:cBhvr>
                                      <p:to>
                                        <p:strVal val="visible"/>
                                      </p:to>
                                    </p:set>
                                    <p:animEffect transition="in" filter="wipe(left)">
                                      <p:cBhvr>
                                        <p:cTn id="17" dur="500"/>
                                        <p:tgtEl>
                                          <p:spTgt spid="4198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1988">
                                            <p:txEl>
                                              <p:pRg st="3" end="3"/>
                                            </p:txEl>
                                          </p:spTgt>
                                        </p:tgtEl>
                                        <p:attrNameLst>
                                          <p:attrName>style.visibility</p:attrName>
                                        </p:attrNameLst>
                                      </p:cBhvr>
                                      <p:to>
                                        <p:strVal val="visible"/>
                                      </p:to>
                                    </p:set>
                                    <p:animEffect transition="in" filter="wipe(left)">
                                      <p:cBhvr>
                                        <p:cTn id="22" dur="500"/>
                                        <p:tgtEl>
                                          <p:spTgt spid="4198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8" name="Rectangle 4"/>
          <p:cNvSpPr>
            <a:spLocks noGrp="1" noChangeArrowheads="1"/>
          </p:cNvSpPr>
          <p:nvPr>
            <p:ph type="body" idx="1"/>
          </p:nvPr>
        </p:nvSpPr>
        <p:spPr/>
        <p:txBody>
          <a:bodyPr>
            <a:normAutofit/>
          </a:bodyPr>
          <a:lstStyle/>
          <a:p>
            <a:pPr>
              <a:defRPr/>
            </a:pPr>
            <a:r>
              <a:rPr lang="en-US" b="1" i="1" dirty="0">
                <a:latin typeface="Cambria" pitchFamily="18" charset="0"/>
              </a:rPr>
              <a:t>Chronic </a:t>
            </a:r>
            <a:r>
              <a:rPr lang="en-US" b="1" i="1" dirty="0" smtClean="0">
                <a:latin typeface="Cambria" pitchFamily="18" charset="0"/>
              </a:rPr>
              <a:t>pain</a:t>
            </a:r>
          </a:p>
          <a:p>
            <a:pPr>
              <a:defRPr/>
            </a:pPr>
            <a:r>
              <a:rPr lang="en-US" b="1" i="1" dirty="0" smtClean="0">
                <a:latin typeface="Cambria" pitchFamily="18" charset="0"/>
              </a:rPr>
              <a:t>Muscle weaknesses</a:t>
            </a:r>
          </a:p>
          <a:p>
            <a:pPr>
              <a:defRPr/>
            </a:pPr>
            <a:r>
              <a:rPr lang="en-US" b="1" i="1" dirty="0" smtClean="0">
                <a:latin typeface="Cambria" pitchFamily="18" charset="0"/>
              </a:rPr>
              <a:t>Functional </a:t>
            </a:r>
            <a:r>
              <a:rPr lang="en-US" b="1" i="1" dirty="0">
                <a:latin typeface="Cambria" pitchFamily="18" charset="0"/>
              </a:rPr>
              <a:t>and sensory </a:t>
            </a:r>
            <a:r>
              <a:rPr lang="en-US" b="1" i="1" dirty="0" smtClean="0">
                <a:latin typeface="Cambria" pitchFamily="18" charset="0"/>
              </a:rPr>
              <a:t>losses</a:t>
            </a:r>
          </a:p>
          <a:p>
            <a:pPr>
              <a:defRPr/>
            </a:pPr>
            <a:r>
              <a:rPr lang="en-US" b="1" i="1" dirty="0" smtClean="0">
                <a:latin typeface="Cambria" pitchFamily="18" charset="0"/>
              </a:rPr>
              <a:t>Acute </a:t>
            </a:r>
            <a:r>
              <a:rPr lang="en-US" b="1" i="1" dirty="0">
                <a:latin typeface="Cambria" pitchFamily="18" charset="0"/>
              </a:rPr>
              <a:t>neurological </a:t>
            </a:r>
            <a:r>
              <a:rPr lang="en-US" b="1" i="1" dirty="0" smtClean="0">
                <a:latin typeface="Cambria" pitchFamily="18" charset="0"/>
              </a:rPr>
              <a:t>disorders</a:t>
            </a:r>
          </a:p>
        </p:txBody>
      </p:sp>
      <p:sp>
        <p:nvSpPr>
          <p:cNvPr id="4" name="Titre 3"/>
          <p:cNvSpPr>
            <a:spLocks noGrp="1"/>
          </p:cNvSpPr>
          <p:nvPr>
            <p:ph type="title"/>
          </p:nvPr>
        </p:nvSpPr>
        <p:spPr/>
        <p:txBody>
          <a:bodyPr>
            <a:normAutofit/>
          </a:bodyPr>
          <a:lstStyle/>
          <a:p>
            <a:r>
              <a:rPr lang="fr-FR" b="1" dirty="0" err="1">
                <a:solidFill>
                  <a:srgbClr val="FF0000"/>
                </a:solidFill>
                <a:effectLst>
                  <a:glow rad="228600">
                    <a:schemeClr val="accent1">
                      <a:satMod val="175000"/>
                      <a:alpha val="40000"/>
                    </a:schemeClr>
                  </a:glow>
                </a:effectLst>
                <a:latin typeface="Cambria" pitchFamily="18" charset="0"/>
              </a:rPr>
              <a:t>Other</a:t>
            </a:r>
            <a:r>
              <a:rPr lang="fr-FR" b="1" dirty="0">
                <a:solidFill>
                  <a:srgbClr val="FF0000"/>
                </a:solidFill>
                <a:effectLst>
                  <a:glow rad="228600">
                    <a:schemeClr val="accent1">
                      <a:satMod val="175000"/>
                      <a:alpha val="40000"/>
                    </a:schemeClr>
                  </a:glow>
                </a:effectLst>
                <a:latin typeface="Cambria" pitchFamily="18" charset="0"/>
              </a:rPr>
              <a:t> </a:t>
            </a:r>
            <a:r>
              <a:rPr lang="fr-FR" b="1" dirty="0" smtClean="0">
                <a:solidFill>
                  <a:srgbClr val="FF0000"/>
                </a:solidFill>
                <a:effectLst>
                  <a:glow rad="228600">
                    <a:schemeClr val="accent1">
                      <a:satMod val="175000"/>
                      <a:alpha val="40000"/>
                    </a:schemeClr>
                  </a:glow>
                </a:effectLst>
                <a:latin typeface="Cambria" pitchFamily="18" charset="0"/>
              </a:rPr>
              <a:t>complications</a:t>
            </a:r>
            <a:endParaRPr lang="fr-FR" b="1" dirty="0">
              <a:solidFill>
                <a:srgbClr val="FF0000"/>
              </a:solidFill>
              <a:effectLst>
                <a:glow rad="228600">
                  <a:schemeClr val="accent1">
                    <a:satMod val="175000"/>
                    <a:alpha val="40000"/>
                  </a:schemeClr>
                </a:glow>
              </a:effectLst>
              <a:latin typeface="Cambria" pitchFamily="18" charset="0"/>
            </a:endParaRPr>
          </a:p>
        </p:txBody>
      </p:sp>
    </p:spTree>
    <p:extLst>
      <p:ext uri="{BB962C8B-B14F-4D97-AF65-F5344CB8AC3E}">
        <p14:creationId xmlns:p14="http://schemas.microsoft.com/office/powerpoint/2010/main" val="18777496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1988">
                                            <p:txEl>
                                              <p:pRg st="0" end="0"/>
                                            </p:txEl>
                                          </p:spTgt>
                                        </p:tgtEl>
                                        <p:attrNameLst>
                                          <p:attrName>style.visibility</p:attrName>
                                        </p:attrNameLst>
                                      </p:cBhvr>
                                      <p:to>
                                        <p:strVal val="visible"/>
                                      </p:to>
                                    </p:set>
                                    <p:animEffect transition="in" filter="wipe(left)">
                                      <p:cBhvr>
                                        <p:cTn id="7" dur="500"/>
                                        <p:tgtEl>
                                          <p:spTgt spid="4198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1988">
                                            <p:txEl>
                                              <p:pRg st="1" end="1"/>
                                            </p:txEl>
                                          </p:spTgt>
                                        </p:tgtEl>
                                        <p:attrNameLst>
                                          <p:attrName>style.visibility</p:attrName>
                                        </p:attrNameLst>
                                      </p:cBhvr>
                                      <p:to>
                                        <p:strVal val="visible"/>
                                      </p:to>
                                    </p:set>
                                    <p:animEffect transition="in" filter="wipe(left)">
                                      <p:cBhvr>
                                        <p:cTn id="12" dur="500"/>
                                        <p:tgtEl>
                                          <p:spTgt spid="4198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1988">
                                            <p:txEl>
                                              <p:pRg st="2" end="2"/>
                                            </p:txEl>
                                          </p:spTgt>
                                        </p:tgtEl>
                                        <p:attrNameLst>
                                          <p:attrName>style.visibility</p:attrName>
                                        </p:attrNameLst>
                                      </p:cBhvr>
                                      <p:to>
                                        <p:strVal val="visible"/>
                                      </p:to>
                                    </p:set>
                                    <p:animEffect transition="in" filter="wipe(left)">
                                      <p:cBhvr>
                                        <p:cTn id="17" dur="500"/>
                                        <p:tgtEl>
                                          <p:spTgt spid="4198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1988">
                                            <p:txEl>
                                              <p:pRg st="3" end="3"/>
                                            </p:txEl>
                                          </p:spTgt>
                                        </p:tgtEl>
                                        <p:attrNameLst>
                                          <p:attrName>style.visibility</p:attrName>
                                        </p:attrNameLst>
                                      </p:cBhvr>
                                      <p:to>
                                        <p:strVal val="visible"/>
                                      </p:to>
                                    </p:set>
                                    <p:animEffect transition="in" filter="wipe(left)">
                                      <p:cBhvr>
                                        <p:cTn id="22" dur="500"/>
                                        <p:tgtEl>
                                          <p:spTgt spid="4198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7" name="Rectangle 1"/>
          <p:cNvSpPr>
            <a:spLocks noChangeArrowheads="1"/>
          </p:cNvSpPr>
          <p:nvPr/>
        </p:nvSpPr>
        <p:spPr bwMode="auto">
          <a:xfrm>
            <a:off x="107504" y="2883133"/>
            <a:ext cx="3024336" cy="2277547"/>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000" b="1" i="1" strike="noStrike" cap="none" normalizeH="0" baseline="0" dirty="0" smtClean="0">
                <a:ln>
                  <a:noFill/>
                </a:ln>
                <a:solidFill>
                  <a:srgbClr val="0000FF"/>
                </a:solidFill>
                <a:effectLst/>
                <a:latin typeface="Times New Roman" pitchFamily="18" charset="0"/>
                <a:cs typeface="Arial" pitchFamily="34" charset="0"/>
              </a:rPr>
              <a:t>Les séquelles sensorielles </a:t>
            </a:r>
          </a:p>
          <a:p>
            <a:pPr marL="0" marR="0" lvl="0" indent="0" algn="just" defTabSz="914400" rtl="0" eaLnBrk="1" fontAlgn="base" latinLnBrk="0" hangingPunct="1">
              <a:lnSpc>
                <a:spcPct val="100000"/>
              </a:lnSpc>
              <a:spcBef>
                <a:spcPct val="0"/>
              </a:spcBef>
              <a:spcAft>
                <a:spcPct val="0"/>
              </a:spcAft>
              <a:buClrTx/>
              <a:buSzTx/>
              <a:buFontTx/>
              <a:buNone/>
              <a:tabLst/>
            </a:pPr>
            <a:r>
              <a:rPr lang="fr-FR" i="1" dirty="0" smtClean="0">
                <a:cs typeface="Arial" pitchFamily="34" charset="0"/>
              </a:rPr>
              <a:t>sont</a:t>
            </a:r>
            <a:r>
              <a:rPr lang="fr-FR" sz="2000" b="1" i="1" dirty="0" smtClean="0">
                <a:latin typeface="Times New Roman" pitchFamily="18" charset="0"/>
                <a:cs typeface="Arial" pitchFamily="34" charset="0"/>
              </a:rPr>
              <a:t> </a:t>
            </a:r>
            <a:r>
              <a:rPr kumimoji="0" lang="fr-FR" b="0" i="1" u="none" strike="noStrike" cap="none" normalizeH="0" baseline="0" dirty="0" smtClean="0">
                <a:ln>
                  <a:noFill/>
                </a:ln>
                <a:solidFill>
                  <a:srgbClr val="000000"/>
                </a:solidFill>
                <a:effectLst/>
                <a:latin typeface="+mj-lt"/>
                <a:cs typeface="Arial" pitchFamily="34" charset="0"/>
              </a:rPr>
              <a:t>essentiellement observées lorsque l’arc électrique ou le trajet du courant dans l’organisme intéresse la tête, il s’agit plus souvent de troubles oculaires, plus rarement de troubles auditifs. </a:t>
            </a:r>
            <a:r>
              <a:rPr kumimoji="0" lang="fr-FR" b="0" i="1" u="none" strike="noStrike" cap="none" normalizeH="0" baseline="0" dirty="0" smtClean="0">
                <a:ln>
                  <a:noFill/>
                </a:ln>
                <a:solidFill>
                  <a:srgbClr val="FF9966"/>
                </a:solidFill>
                <a:effectLst/>
                <a:latin typeface="+mj-lt"/>
                <a:cs typeface="Arial" pitchFamily="34" charset="0"/>
              </a:rPr>
              <a:t>.</a:t>
            </a:r>
            <a:r>
              <a:rPr kumimoji="0" lang="fr-FR" b="0" i="1" u="none" strike="noStrike" cap="none" normalizeH="0" baseline="0" dirty="0" smtClean="0">
                <a:ln>
                  <a:noFill/>
                </a:ln>
                <a:solidFill>
                  <a:srgbClr val="000000"/>
                </a:solidFill>
                <a:effectLst/>
                <a:latin typeface="+mj-lt"/>
                <a:cs typeface="Arial" pitchFamily="34" charset="0"/>
              </a:rPr>
              <a:t> </a:t>
            </a:r>
            <a:endParaRPr kumimoji="0" lang="fr-FR" b="0" i="1" u="none" strike="noStrike" cap="none" normalizeH="0" baseline="0" dirty="0" smtClean="0">
              <a:ln>
                <a:noFill/>
              </a:ln>
              <a:solidFill>
                <a:schemeClr val="tx1"/>
              </a:solidFill>
              <a:effectLst/>
              <a:latin typeface="+mj-lt"/>
              <a:cs typeface="Arial" pitchFamily="34" charset="0"/>
            </a:endParaRPr>
          </a:p>
        </p:txBody>
      </p:sp>
      <p:pic>
        <p:nvPicPr>
          <p:cNvPr id="29698" name="Picture 2"/>
          <p:cNvPicPr>
            <a:picLocks noChangeAspect="1" noChangeArrowheads="1"/>
          </p:cNvPicPr>
          <p:nvPr/>
        </p:nvPicPr>
        <p:blipFill rotWithShape="1">
          <a:blip r:embed="rId3" cstate="print"/>
          <a:srcRect t="9893" b="19930"/>
          <a:stretch/>
        </p:blipFill>
        <p:spPr bwMode="auto">
          <a:xfrm>
            <a:off x="3275856" y="2873895"/>
            <a:ext cx="5868144" cy="3960440"/>
          </a:xfrm>
          <a:prstGeom prst="rect">
            <a:avLst/>
          </a:prstGeom>
          <a:noFill/>
          <a:ln w="9525" cap="flat">
            <a:noFill/>
            <a:miter lim="800000"/>
            <a:headEnd/>
            <a:tailEnd/>
          </a:ln>
          <a:effectLst/>
        </p:spPr>
      </p:pic>
      <p:sp>
        <p:nvSpPr>
          <p:cNvPr id="4" name="Titre 3"/>
          <p:cNvSpPr txBox="1">
            <a:spLocks/>
          </p:cNvSpPr>
          <p:nvPr/>
        </p:nvSpPr>
        <p:spPr>
          <a:xfrm>
            <a:off x="457200" y="0"/>
            <a:ext cx="8229600" cy="634082"/>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FF0000"/>
                </a:solidFill>
                <a:effectLst>
                  <a:glow rad="228600">
                    <a:schemeClr val="accent1">
                      <a:satMod val="175000"/>
                      <a:alpha val="40000"/>
                    </a:schemeClr>
                  </a:glow>
                </a:effectLst>
                <a:latin typeface="Cambria" pitchFamily="18" charset="0"/>
              </a:rPr>
              <a:t>Autres </a:t>
            </a:r>
            <a:r>
              <a:rPr lang="fr-FR" b="1" dirty="0" smtClean="0">
                <a:solidFill>
                  <a:srgbClr val="FF0000"/>
                </a:solidFill>
                <a:effectLst>
                  <a:glow rad="228600">
                    <a:schemeClr val="accent1">
                      <a:satMod val="175000"/>
                      <a:alpha val="40000"/>
                    </a:schemeClr>
                  </a:glow>
                </a:effectLst>
                <a:latin typeface="Cambria" pitchFamily="18" charset="0"/>
              </a:rPr>
              <a:t>complications</a:t>
            </a:r>
            <a:endParaRPr lang="fr-FR" b="1" dirty="0">
              <a:solidFill>
                <a:srgbClr val="FF0000"/>
              </a:solidFill>
              <a:effectLst>
                <a:glow rad="228600">
                  <a:schemeClr val="accent1">
                    <a:satMod val="175000"/>
                    <a:alpha val="40000"/>
                  </a:schemeClr>
                </a:glow>
              </a:effectLst>
              <a:latin typeface="Cambria" pitchFamily="18" charset="0"/>
            </a:endParaRPr>
          </a:p>
        </p:txBody>
      </p:sp>
      <p:sp>
        <p:nvSpPr>
          <p:cNvPr id="7" name="Rectangle 4"/>
          <p:cNvSpPr txBox="1">
            <a:spLocks noChangeArrowheads="1"/>
          </p:cNvSpPr>
          <p:nvPr/>
        </p:nvSpPr>
        <p:spPr>
          <a:xfrm>
            <a:off x="107504" y="836713"/>
            <a:ext cx="8229600" cy="1728192"/>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fr-CA" b="1" i="1" dirty="0" smtClean="0">
                <a:latin typeface="Cambria" pitchFamily="18" charset="0"/>
              </a:rPr>
              <a:t>Douleurs chroniques</a:t>
            </a:r>
          </a:p>
          <a:p>
            <a:pPr>
              <a:defRPr/>
            </a:pPr>
            <a:r>
              <a:rPr lang="fr-CA" b="1" i="1" dirty="0" smtClean="0">
                <a:latin typeface="Cambria" pitchFamily="18" charset="0"/>
              </a:rPr>
              <a:t>Faiblesses musculaires</a:t>
            </a:r>
          </a:p>
          <a:p>
            <a:pPr>
              <a:defRPr/>
            </a:pPr>
            <a:r>
              <a:rPr lang="fr-CA" b="1" i="1" dirty="0" smtClean="0">
                <a:latin typeface="Cambria" pitchFamily="18" charset="0"/>
              </a:rPr>
              <a:t>Pertes sensorielles</a:t>
            </a:r>
          </a:p>
        </p:txBody>
      </p:sp>
    </p:spTree>
    <p:extLst>
      <p:ext uri="{BB962C8B-B14F-4D97-AF65-F5344CB8AC3E}">
        <p14:creationId xmlns:p14="http://schemas.microsoft.com/office/powerpoint/2010/main" val="16324326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left)">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left)">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29697"/>
                                        </p:tgtEl>
                                        <p:attrNameLst>
                                          <p:attrName>style.visibility</p:attrName>
                                        </p:attrNameLst>
                                      </p:cBhvr>
                                      <p:to>
                                        <p:strVal val="visible"/>
                                      </p:to>
                                    </p:set>
                                    <p:animEffect transition="in" filter="wipe(up)">
                                      <p:cBhvr>
                                        <p:cTn id="22" dur="500"/>
                                        <p:tgtEl>
                                          <p:spTgt spid="29697"/>
                                        </p:tgtEl>
                                      </p:cBhvr>
                                    </p:animEffect>
                                  </p:childTnLst>
                                </p:cTn>
                              </p:par>
                            </p:childTnLst>
                          </p:cTn>
                        </p:par>
                        <p:par>
                          <p:cTn id="23" fill="hold">
                            <p:stCondLst>
                              <p:cond delay="500"/>
                            </p:stCondLst>
                            <p:childTnLst>
                              <p:par>
                                <p:cTn id="24" presetID="22" presetClass="entr" presetSubtype="1" fill="hold" nodeType="afterEffect">
                                  <p:stCondLst>
                                    <p:cond delay="0"/>
                                  </p:stCondLst>
                                  <p:childTnLst>
                                    <p:set>
                                      <p:cBhvr>
                                        <p:cTn id="25" dur="1" fill="hold">
                                          <p:stCondLst>
                                            <p:cond delay="0"/>
                                          </p:stCondLst>
                                        </p:cTn>
                                        <p:tgtEl>
                                          <p:spTgt spid="29698"/>
                                        </p:tgtEl>
                                        <p:attrNameLst>
                                          <p:attrName>style.visibility</p:attrName>
                                        </p:attrNameLst>
                                      </p:cBhvr>
                                      <p:to>
                                        <p:strVal val="visible"/>
                                      </p:to>
                                    </p:set>
                                    <p:animEffect transition="in" filter="wipe(up)">
                                      <p:cBhvr>
                                        <p:cTn id="26" dur="500"/>
                                        <p:tgtEl>
                                          <p:spTgt spid="29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1"/>
          <p:cNvSpPr>
            <a:spLocks noChangeArrowheads="1"/>
          </p:cNvSpPr>
          <p:nvPr/>
        </p:nvSpPr>
        <p:spPr bwMode="auto">
          <a:xfrm>
            <a:off x="74531" y="2946003"/>
            <a:ext cx="2448272" cy="2215991"/>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lvl="0" fontAlgn="base">
              <a:spcBef>
                <a:spcPct val="0"/>
              </a:spcBef>
              <a:spcAft>
                <a:spcPct val="0"/>
              </a:spcAft>
            </a:pPr>
            <a:r>
              <a:rPr lang="en-US" b="1" i="1" dirty="0">
                <a:solidFill>
                  <a:srgbClr val="0070C0"/>
                </a:solidFill>
                <a:latin typeface="+mj-lt"/>
                <a:cs typeface="Arial" pitchFamily="34" charset="0"/>
              </a:rPr>
              <a:t>Sensory sequelae: </a:t>
            </a:r>
            <a:endParaRPr lang="en-US" b="1" i="1" dirty="0" smtClean="0">
              <a:solidFill>
                <a:srgbClr val="0070C0"/>
              </a:solidFill>
              <a:latin typeface="+mj-lt"/>
              <a:cs typeface="Arial" pitchFamily="34" charset="0"/>
            </a:endParaRPr>
          </a:p>
          <a:p>
            <a:pPr lvl="0" fontAlgn="base">
              <a:spcBef>
                <a:spcPct val="0"/>
              </a:spcBef>
              <a:spcAft>
                <a:spcPct val="0"/>
              </a:spcAft>
            </a:pPr>
            <a:r>
              <a:rPr lang="en-US" b="1" i="1" dirty="0" smtClean="0">
                <a:solidFill>
                  <a:srgbClr val="0070C0"/>
                </a:solidFill>
                <a:latin typeface="+mj-lt"/>
                <a:cs typeface="Arial" pitchFamily="34" charset="0"/>
              </a:rPr>
              <a:t> </a:t>
            </a:r>
            <a:r>
              <a:rPr lang="en-US" i="1" dirty="0">
                <a:latin typeface="+mj-lt"/>
                <a:cs typeface="Arial" pitchFamily="34" charset="0"/>
              </a:rPr>
              <a:t>Are mainly observed when the electric arc or the path of the current in the body affects the head, these are more often eye disorders, more rarely hearing disorders. </a:t>
            </a:r>
            <a:endParaRPr kumimoji="0" lang="fr-FR" i="1" strike="noStrike" cap="none" normalizeH="0" baseline="0" dirty="0" smtClean="0">
              <a:ln>
                <a:noFill/>
              </a:ln>
              <a:effectLst/>
              <a:latin typeface="+mj-lt"/>
              <a:cs typeface="Arial" pitchFamily="34" charset="0"/>
            </a:endParaRPr>
          </a:p>
        </p:txBody>
      </p:sp>
      <p:sp>
        <p:nvSpPr>
          <p:cNvPr id="4" name="Titre 3"/>
          <p:cNvSpPr txBox="1">
            <a:spLocks/>
          </p:cNvSpPr>
          <p:nvPr/>
        </p:nvSpPr>
        <p:spPr>
          <a:xfrm>
            <a:off x="457200" y="0"/>
            <a:ext cx="8229600" cy="634082"/>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err="1">
                <a:solidFill>
                  <a:srgbClr val="FF0000"/>
                </a:solidFill>
                <a:effectLst>
                  <a:glow rad="228600">
                    <a:schemeClr val="accent1">
                      <a:satMod val="175000"/>
                      <a:alpha val="40000"/>
                    </a:schemeClr>
                  </a:glow>
                </a:effectLst>
                <a:latin typeface="Cambria" pitchFamily="18" charset="0"/>
              </a:rPr>
              <a:t>Other</a:t>
            </a:r>
            <a:r>
              <a:rPr lang="fr-FR" b="1" dirty="0">
                <a:solidFill>
                  <a:srgbClr val="FF0000"/>
                </a:solidFill>
                <a:effectLst>
                  <a:glow rad="228600">
                    <a:schemeClr val="accent1">
                      <a:satMod val="175000"/>
                      <a:alpha val="40000"/>
                    </a:schemeClr>
                  </a:glow>
                </a:effectLst>
                <a:latin typeface="Cambria" pitchFamily="18" charset="0"/>
              </a:rPr>
              <a:t> </a:t>
            </a:r>
            <a:r>
              <a:rPr lang="fr-FR" b="1" dirty="0" smtClean="0">
                <a:solidFill>
                  <a:srgbClr val="FF0000"/>
                </a:solidFill>
                <a:effectLst>
                  <a:glow rad="228600">
                    <a:schemeClr val="accent1">
                      <a:satMod val="175000"/>
                      <a:alpha val="40000"/>
                    </a:schemeClr>
                  </a:glow>
                </a:effectLst>
                <a:latin typeface="Cambria" pitchFamily="18" charset="0"/>
              </a:rPr>
              <a:t>complications</a:t>
            </a:r>
            <a:endParaRPr lang="fr-FR" b="1" dirty="0">
              <a:solidFill>
                <a:srgbClr val="FF0000"/>
              </a:solidFill>
              <a:effectLst>
                <a:glow rad="228600">
                  <a:schemeClr val="accent1">
                    <a:satMod val="175000"/>
                    <a:alpha val="40000"/>
                  </a:schemeClr>
                </a:glow>
              </a:effectLst>
              <a:latin typeface="Cambria" pitchFamily="18" charset="0"/>
            </a:endParaRPr>
          </a:p>
        </p:txBody>
      </p:sp>
      <p:sp>
        <p:nvSpPr>
          <p:cNvPr id="7" name="Rectangle 4"/>
          <p:cNvSpPr txBox="1">
            <a:spLocks noChangeArrowheads="1"/>
          </p:cNvSpPr>
          <p:nvPr/>
        </p:nvSpPr>
        <p:spPr>
          <a:xfrm>
            <a:off x="0" y="764704"/>
            <a:ext cx="8229600" cy="1714798"/>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b="1" i="1" dirty="0" smtClean="0">
                <a:latin typeface="Cambria" pitchFamily="18" charset="0"/>
              </a:rPr>
              <a:t>Chronic pain</a:t>
            </a:r>
          </a:p>
          <a:p>
            <a:pPr>
              <a:defRPr/>
            </a:pPr>
            <a:r>
              <a:rPr lang="en-US" b="1" i="1" dirty="0" smtClean="0">
                <a:latin typeface="Cambria" pitchFamily="18" charset="0"/>
              </a:rPr>
              <a:t>Muscle weaknesses</a:t>
            </a:r>
          </a:p>
          <a:p>
            <a:pPr>
              <a:defRPr/>
            </a:pPr>
            <a:r>
              <a:rPr lang="en-US" b="1" i="1" dirty="0">
                <a:latin typeface="Cambria" pitchFamily="18" charset="0"/>
              </a:rPr>
              <a:t>S</a:t>
            </a:r>
            <a:r>
              <a:rPr lang="en-US" b="1" i="1" dirty="0" smtClean="0">
                <a:latin typeface="Cambria" pitchFamily="18" charset="0"/>
              </a:rPr>
              <a:t>ensory losses</a:t>
            </a:r>
          </a:p>
        </p:txBody>
      </p:sp>
      <p:sp>
        <p:nvSpPr>
          <p:cNvPr id="5" name="Rectangle 30"/>
          <p:cNvSpPr>
            <a:spLocks noChangeArrowheads="1"/>
          </p:cNvSpPr>
          <p:nvPr/>
        </p:nvSpPr>
        <p:spPr bwMode="auto">
          <a:xfrm>
            <a:off x="3275856" y="2610124"/>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fr-FR"/>
          </a:p>
        </p:txBody>
      </p:sp>
      <p:grpSp>
        <p:nvGrpSpPr>
          <p:cNvPr id="8" name="Group 3"/>
          <p:cNvGrpSpPr>
            <a:grpSpLocks noChangeAspect="1"/>
          </p:cNvGrpSpPr>
          <p:nvPr/>
        </p:nvGrpSpPr>
        <p:grpSpPr bwMode="auto">
          <a:xfrm>
            <a:off x="2584558" y="2479502"/>
            <a:ext cx="6523946" cy="4261866"/>
            <a:chOff x="2205" y="83"/>
            <a:chExt cx="7200" cy="4162"/>
          </a:xfrm>
        </p:grpSpPr>
        <p:sp>
          <p:nvSpPr>
            <p:cNvPr id="9" name="AutoShape 29"/>
            <p:cNvSpPr>
              <a:spLocks noChangeAspect="1" noChangeArrowheads="1" noTextEdit="1"/>
            </p:cNvSpPr>
            <p:nvPr/>
          </p:nvSpPr>
          <p:spPr bwMode="auto">
            <a:xfrm>
              <a:off x="2205" y="83"/>
              <a:ext cx="7200" cy="4162"/>
            </a:xfrm>
            <a:prstGeom prst="rect">
              <a:avLst/>
            </a:prstGeom>
            <a:solidFill>
              <a:srgbClr val="FFCC99"/>
            </a:solidFill>
          </p:spPr>
          <p:txBody>
            <a:bodyPr vert="horz" wrap="square" lIns="91440" tIns="45720" rIns="91440" bIns="45720" numCol="1" anchor="t" anchorCtr="0" compatLnSpc="1">
              <a:prstTxWarp prst="textNoShape">
                <a:avLst/>
              </a:prstTxWarp>
            </a:bodyPr>
            <a:lstStyle/>
            <a:p>
              <a:endParaRPr lang="fr-FR"/>
            </a:p>
          </p:txBody>
        </p:sp>
        <p:sp>
          <p:nvSpPr>
            <p:cNvPr id="10" name="Text Box 28"/>
            <p:cNvSpPr txBox="1">
              <a:spLocks noChangeArrowheads="1"/>
            </p:cNvSpPr>
            <p:nvPr/>
          </p:nvSpPr>
          <p:spPr bwMode="auto">
            <a:xfrm>
              <a:off x="4797" y="83"/>
              <a:ext cx="2016"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Sensory</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sequelae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1" name="Line 27"/>
            <p:cNvSpPr>
              <a:spLocks noChangeShapeType="1"/>
            </p:cNvSpPr>
            <p:nvPr/>
          </p:nvSpPr>
          <p:spPr bwMode="auto">
            <a:xfrm>
              <a:off x="5806" y="515"/>
              <a:ext cx="1" cy="18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26"/>
            <p:cNvSpPr>
              <a:spLocks noChangeShapeType="1"/>
            </p:cNvSpPr>
            <p:nvPr/>
          </p:nvSpPr>
          <p:spPr bwMode="auto">
            <a:xfrm flipV="1">
              <a:off x="3505" y="700"/>
              <a:ext cx="4176" cy="7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25"/>
            <p:cNvSpPr>
              <a:spLocks noChangeShapeType="1"/>
            </p:cNvSpPr>
            <p:nvPr/>
          </p:nvSpPr>
          <p:spPr bwMode="auto">
            <a:xfrm>
              <a:off x="3502" y="770"/>
              <a:ext cx="1" cy="24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Text Box 24"/>
            <p:cNvSpPr txBox="1">
              <a:spLocks noChangeArrowheads="1"/>
            </p:cNvSpPr>
            <p:nvPr/>
          </p:nvSpPr>
          <p:spPr bwMode="auto">
            <a:xfrm>
              <a:off x="2349" y="1016"/>
              <a:ext cx="2394"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a:latin typeface="Arial" panose="020B0604020202020204" pitchFamily="34" charset="0"/>
                  <a:ea typeface="Times New Roman" panose="02020603050405020304" pitchFamily="18" charset="0"/>
                </a:rPr>
                <a:t>The luminous and calorific effect (electric </a:t>
              </a:r>
              <a:r>
                <a:rPr lang="en-US" altLang="fr-FR" sz="1200" b="1" dirty="0" smtClean="0">
                  <a:latin typeface="Arial" panose="020B0604020202020204" pitchFamily="34" charset="0"/>
                  <a:ea typeface="Times New Roman" panose="02020603050405020304" pitchFamily="18" charset="0"/>
                </a:rPr>
                <a:t>arc)</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5" name="Line 23"/>
            <p:cNvSpPr>
              <a:spLocks noChangeShapeType="1"/>
            </p:cNvSpPr>
            <p:nvPr/>
          </p:nvSpPr>
          <p:spPr bwMode="auto">
            <a:xfrm>
              <a:off x="2493" y="1592"/>
              <a:ext cx="0" cy="129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22"/>
            <p:cNvSpPr>
              <a:spLocks noChangeShapeType="1"/>
            </p:cNvSpPr>
            <p:nvPr/>
          </p:nvSpPr>
          <p:spPr bwMode="auto">
            <a:xfrm>
              <a:off x="2493" y="2024"/>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Text Box 21"/>
            <p:cNvSpPr txBox="1">
              <a:spLocks noChangeArrowheads="1"/>
            </p:cNvSpPr>
            <p:nvPr/>
          </p:nvSpPr>
          <p:spPr bwMode="auto">
            <a:xfrm>
              <a:off x="2781" y="1880"/>
              <a:ext cx="1440"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Conjunctivitis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8" name="Line 20"/>
            <p:cNvSpPr>
              <a:spLocks noChangeShapeType="1"/>
            </p:cNvSpPr>
            <p:nvPr/>
          </p:nvSpPr>
          <p:spPr bwMode="auto">
            <a:xfrm>
              <a:off x="2493" y="2888"/>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Text Box 19"/>
            <p:cNvSpPr txBox="1">
              <a:spLocks noChangeArrowheads="1"/>
            </p:cNvSpPr>
            <p:nvPr/>
          </p:nvSpPr>
          <p:spPr bwMode="auto">
            <a:xfrm>
              <a:off x="2781" y="2744"/>
              <a:ext cx="1872"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Corneal</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burns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0" name="Line 18"/>
            <p:cNvSpPr>
              <a:spLocks noChangeShapeType="1"/>
            </p:cNvSpPr>
            <p:nvPr/>
          </p:nvSpPr>
          <p:spPr bwMode="auto">
            <a:xfrm>
              <a:off x="7680" y="699"/>
              <a:ext cx="1" cy="1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Text Box 17"/>
            <p:cNvSpPr txBox="1">
              <a:spLocks noChangeArrowheads="1"/>
            </p:cNvSpPr>
            <p:nvPr/>
          </p:nvSpPr>
          <p:spPr bwMode="auto">
            <a:xfrm>
              <a:off x="5805" y="872"/>
              <a:ext cx="3456"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a:latin typeface="Arial" panose="020B0604020202020204" pitchFamily="34" charset="0"/>
                  <a:ea typeface="Times New Roman" panose="02020603050405020304" pitchFamily="18" charset="0"/>
                </a:rPr>
                <a:t>On the passage of current in the </a:t>
              </a:r>
              <a:r>
                <a:rPr lang="en-US" altLang="fr-FR" sz="1200" b="1" dirty="0" smtClean="0">
                  <a:latin typeface="Arial" panose="020B0604020202020204" pitchFamily="34" charset="0"/>
                  <a:ea typeface="Times New Roman" panose="02020603050405020304" pitchFamily="18" charset="0"/>
                </a:rPr>
                <a:t>body</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2" name="Line 16"/>
            <p:cNvSpPr>
              <a:spLocks noChangeShapeType="1"/>
            </p:cNvSpPr>
            <p:nvPr/>
          </p:nvSpPr>
          <p:spPr bwMode="auto">
            <a:xfrm>
              <a:off x="6093" y="1304"/>
              <a:ext cx="0"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Text Box 15"/>
            <p:cNvSpPr txBox="1">
              <a:spLocks noChangeArrowheads="1"/>
            </p:cNvSpPr>
            <p:nvPr/>
          </p:nvSpPr>
          <p:spPr bwMode="auto">
            <a:xfrm>
              <a:off x="5085" y="1736"/>
              <a:ext cx="1872"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smtClean="0">
                  <a:latin typeface="Arial" panose="020B0604020202020204" pitchFamily="34" charset="0"/>
                  <a:ea typeface="Times New Roman" panose="02020603050405020304" pitchFamily="18" charset="0"/>
                </a:rPr>
                <a:t>That </a:t>
              </a:r>
              <a:r>
                <a:rPr lang="fr-FR" altLang="fr-FR" sz="1200" b="1" dirty="0" err="1">
                  <a:latin typeface="Arial" panose="020B0604020202020204" pitchFamily="34" charset="0"/>
                  <a:ea typeface="Times New Roman" panose="02020603050405020304" pitchFamily="18" charset="0"/>
                </a:rPr>
                <a:t>interests</a:t>
              </a:r>
              <a:r>
                <a:rPr lang="fr-FR" altLang="fr-FR" sz="1200" b="1" dirty="0">
                  <a:latin typeface="Arial" panose="020B0604020202020204" pitchFamily="34" charset="0"/>
                  <a:ea typeface="Times New Roman" panose="02020603050405020304" pitchFamily="18" charset="0"/>
                </a:rPr>
                <a:t> the </a:t>
              </a:r>
              <a:r>
                <a:rPr lang="fr-FR" altLang="fr-FR" sz="1200" b="1" dirty="0" err="1" smtClean="0">
                  <a:latin typeface="Arial" panose="020B0604020202020204" pitchFamily="34" charset="0"/>
                  <a:ea typeface="Times New Roman" panose="02020603050405020304" pitchFamily="18" charset="0"/>
                </a:rPr>
                <a:t>head</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4" name="Line 14"/>
            <p:cNvSpPr>
              <a:spLocks noChangeShapeType="1"/>
            </p:cNvSpPr>
            <p:nvPr/>
          </p:nvSpPr>
          <p:spPr bwMode="auto">
            <a:xfrm>
              <a:off x="6093" y="2168"/>
              <a:ext cx="0"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Text Box 13"/>
            <p:cNvSpPr txBox="1">
              <a:spLocks noChangeArrowheads="1"/>
            </p:cNvSpPr>
            <p:nvPr/>
          </p:nvSpPr>
          <p:spPr bwMode="auto">
            <a:xfrm>
              <a:off x="5085" y="2456"/>
              <a:ext cx="2016"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a:latin typeface="Arial" panose="020B0604020202020204" pitchFamily="34" charset="0"/>
                  <a:ea typeface="Times New Roman" panose="02020603050405020304" pitchFamily="18" charset="0"/>
                </a:rPr>
                <a:t>Lens </a:t>
              </a:r>
              <a:r>
                <a:rPr lang="fr-FR" altLang="fr-FR" sz="1200" b="1" dirty="0" err="1" smtClean="0">
                  <a:latin typeface="Arial" panose="020B0604020202020204" pitchFamily="34" charset="0"/>
                  <a:ea typeface="Times New Roman" panose="02020603050405020304" pitchFamily="18" charset="0"/>
                </a:rPr>
                <a:t>opacity</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6" name="Line 12"/>
            <p:cNvSpPr>
              <a:spLocks noChangeShapeType="1"/>
            </p:cNvSpPr>
            <p:nvPr/>
          </p:nvSpPr>
          <p:spPr bwMode="auto">
            <a:xfrm>
              <a:off x="6093" y="2888"/>
              <a:ext cx="0"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Text Box 11"/>
            <p:cNvSpPr txBox="1">
              <a:spLocks noChangeArrowheads="1"/>
            </p:cNvSpPr>
            <p:nvPr/>
          </p:nvSpPr>
          <p:spPr bwMode="auto">
            <a:xfrm>
              <a:off x="5517" y="3320"/>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Cataract</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8" name="Line 10"/>
            <p:cNvSpPr>
              <a:spLocks noChangeShapeType="1"/>
            </p:cNvSpPr>
            <p:nvPr/>
          </p:nvSpPr>
          <p:spPr bwMode="auto">
            <a:xfrm>
              <a:off x="8397" y="1304"/>
              <a:ext cx="0"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Text Box 9"/>
            <p:cNvSpPr txBox="1">
              <a:spLocks noChangeArrowheads="1"/>
            </p:cNvSpPr>
            <p:nvPr/>
          </p:nvSpPr>
          <p:spPr bwMode="auto">
            <a:xfrm>
              <a:off x="7677" y="1736"/>
              <a:ext cx="1440"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smtClean="0">
                  <a:latin typeface="Arial" panose="020B0604020202020204" pitchFamily="34" charset="0"/>
                  <a:ea typeface="Times New Roman" panose="02020603050405020304" pitchFamily="18" charset="0"/>
                </a:rPr>
                <a:t>That </a:t>
              </a:r>
              <a:r>
                <a:rPr lang="en-US" altLang="fr-FR" sz="1200" b="1" dirty="0">
                  <a:latin typeface="Arial" panose="020B0604020202020204" pitchFamily="34" charset="0"/>
                  <a:ea typeface="Times New Roman" panose="02020603050405020304" pitchFamily="18" charset="0"/>
                </a:rPr>
                <a:t>interests the inner </a:t>
              </a:r>
              <a:r>
                <a:rPr lang="en-US" altLang="fr-FR" sz="1200" b="1" dirty="0" smtClean="0">
                  <a:latin typeface="Arial" panose="020B0604020202020204" pitchFamily="34" charset="0"/>
                  <a:ea typeface="Times New Roman" panose="02020603050405020304" pitchFamily="18" charset="0"/>
                </a:rPr>
                <a:t>ear</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0" name="Line 8"/>
            <p:cNvSpPr>
              <a:spLocks noChangeShapeType="1"/>
            </p:cNvSpPr>
            <p:nvPr/>
          </p:nvSpPr>
          <p:spPr bwMode="auto">
            <a:xfrm flipH="1">
              <a:off x="7965" y="2312"/>
              <a:ext cx="1" cy="43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Text Box 7"/>
            <p:cNvSpPr txBox="1">
              <a:spLocks noChangeArrowheads="1"/>
            </p:cNvSpPr>
            <p:nvPr/>
          </p:nvSpPr>
          <p:spPr bwMode="auto">
            <a:xfrm>
              <a:off x="7533" y="2744"/>
              <a:ext cx="864"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smtClean="0">
                  <a:latin typeface="Arial" panose="020B0604020202020204" pitchFamily="34" charset="0"/>
                  <a:ea typeface="Times New Roman" panose="02020603050405020304" pitchFamily="18" charset="0"/>
                </a:rPr>
                <a:t>Vertigo</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9696" name="Line 6"/>
            <p:cNvSpPr>
              <a:spLocks noChangeShapeType="1"/>
            </p:cNvSpPr>
            <p:nvPr/>
          </p:nvSpPr>
          <p:spPr bwMode="auto">
            <a:xfrm>
              <a:off x="8685" y="2312"/>
              <a:ext cx="0" cy="115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699" name="Text Box 5"/>
            <p:cNvSpPr txBox="1">
              <a:spLocks noChangeArrowheads="1"/>
            </p:cNvSpPr>
            <p:nvPr/>
          </p:nvSpPr>
          <p:spPr bwMode="auto">
            <a:xfrm>
              <a:off x="7677" y="3464"/>
              <a:ext cx="1584" cy="72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Reduction</a:t>
              </a:r>
              <a:r>
                <a:rPr lang="fr-FR" altLang="fr-FR" sz="1200" b="1" dirty="0">
                  <a:latin typeface="Arial" panose="020B0604020202020204" pitchFamily="34" charset="0"/>
                  <a:ea typeface="Times New Roman" panose="02020603050405020304" pitchFamily="18" charset="0"/>
                </a:rPr>
                <a:t> in </a:t>
              </a:r>
              <a:r>
                <a:rPr lang="fr-FR" altLang="fr-FR" sz="1200" b="1" dirty="0" err="1">
                  <a:latin typeface="Arial" panose="020B0604020202020204" pitchFamily="34" charset="0"/>
                  <a:ea typeface="Times New Roman" panose="02020603050405020304" pitchFamily="18" charset="0"/>
                </a:rPr>
                <a:t>hearing</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acuity</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889057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left)">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left)">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96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7" grpId="0"/>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1" name="Rectangle 1"/>
          <p:cNvSpPr>
            <a:spLocks noChangeArrowheads="1"/>
          </p:cNvSpPr>
          <p:nvPr/>
        </p:nvSpPr>
        <p:spPr bwMode="auto">
          <a:xfrm>
            <a:off x="179512" y="719983"/>
            <a:ext cx="8820472" cy="5601533"/>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FF0000"/>
                </a:solidFill>
                <a:effectLst/>
                <a:latin typeface="Cambria" panose="02040503050406030204" pitchFamily="18" charset="0"/>
                <a:cs typeface="Arial" pitchFamily="34" charset="0"/>
              </a:rPr>
              <a:t>           Objectifs de l’enseignement: </a:t>
            </a:r>
            <a:r>
              <a:rPr kumimoji="0" lang="fr-FR" sz="2600" b="0" i="1" u="none" strike="noStrike" cap="none" normalizeH="0" baseline="0" dirty="0" smtClean="0">
                <a:ln>
                  <a:noFill/>
                </a:ln>
                <a:solidFill>
                  <a:srgbClr val="FF0000"/>
                </a:solidFill>
                <a:effectLst/>
                <a:latin typeface="Cambria" panose="02040503050406030204" pitchFamily="18" charset="0"/>
                <a:cs typeface="Arial" pitchFamily="34" charset="0"/>
              </a:rPr>
              <a:t> </a:t>
            </a:r>
            <a:endParaRPr kumimoji="0" lang="fr-FR" sz="26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0" i="1" u="none" strike="noStrike" cap="none" normalizeH="0" baseline="0" dirty="0" smtClean="0">
                <a:ln>
                  <a:noFill/>
                </a:ln>
                <a:solidFill>
                  <a:srgbClr val="FF0000"/>
                </a:solidFill>
                <a:effectLst/>
                <a:latin typeface="Cambria" panose="02040503050406030204" pitchFamily="18" charset="0"/>
                <a:cs typeface="Arial" pitchFamily="34" charset="0"/>
              </a:rPr>
              <a:t> </a:t>
            </a:r>
            <a:endParaRPr kumimoji="0" lang="fr-FR" sz="2600" b="0" i="1" u="none" strike="noStrike" cap="none" normalizeH="0" baseline="0" dirty="0" smtClean="0">
              <a:ln>
                <a:noFill/>
              </a:ln>
              <a:solidFill>
                <a:schemeClr val="tx1"/>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La matière a pour objectif d</a:t>
            </a:r>
            <a:r>
              <a:rPr kumimoji="0" lang="fr-FR" sz="2600" b="1" i="1" u="none" strike="noStrike" cap="none" normalizeH="0" baseline="0" dirty="0" smtClean="0">
                <a:ln>
                  <a:noFill/>
                </a:ln>
                <a:solidFill>
                  <a:srgbClr val="FF6600"/>
                </a:solidFill>
                <a:effectLst/>
                <a:latin typeface="Cambria" panose="02040503050406030204" pitchFamily="18" charset="0"/>
                <a:cs typeface="Arial" pitchFamily="34" charset="0"/>
              </a:rPr>
              <a:t>’informer</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le futur Master en Electrotechnique sur:</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FF0000"/>
                </a:solidFill>
                <a:effectLst/>
                <a:latin typeface="Cambria" panose="02040503050406030204" pitchFamily="18" charset="0"/>
                <a:cs typeface="Arial" pitchFamily="34" charset="0"/>
              </a:rPr>
              <a:t>les dangers </a:t>
            </a:r>
            <a:r>
              <a:rPr kumimoji="0" lang="fr-FR" sz="2600" b="1" i="1" u="none" strike="noStrike" cap="none" normalizeH="0" baseline="0" dirty="0" smtClean="0">
                <a:ln>
                  <a:noFill/>
                </a:ln>
                <a:solidFill>
                  <a:srgbClr val="00B050"/>
                </a:solidFill>
                <a:effectLst/>
                <a:latin typeface="Cambria" panose="02040503050406030204" pitchFamily="18" charset="0"/>
                <a:cs typeface="Arial" pitchFamily="34" charset="0"/>
              </a:rPr>
              <a:t>du courant électrique,</a:t>
            </a:r>
            <a:endPar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-la </a:t>
            </a:r>
            <a:r>
              <a:rPr kumimoji="0" lang="fr-FR" sz="2600" b="1" i="1" u="none" strike="noStrike" cap="none" normalizeH="0" baseline="0" dirty="0" smtClean="0">
                <a:ln>
                  <a:noFill/>
                </a:ln>
                <a:solidFill>
                  <a:srgbClr val="66FF66"/>
                </a:solidFill>
                <a:effectLst/>
                <a:latin typeface="Cambria" panose="02040503050406030204" pitchFamily="18" charset="0"/>
                <a:cs typeface="Arial" pitchFamily="34" charset="0"/>
              </a:rPr>
              <a:t>nature des accidents électriques</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dirty="0" smtClean="0">
                <a:ln>
                  <a:noFill/>
                </a:ln>
                <a:solidFill>
                  <a:srgbClr val="0000FF"/>
                </a:solidFill>
                <a:effectLst/>
                <a:latin typeface="Cambria" panose="02040503050406030204" pitchFamily="18" charset="0"/>
                <a:cs typeface="Arial" pitchFamily="34" charset="0"/>
              </a:rPr>
              <a:t> Les règles et les procédures de travail</a:t>
            </a:r>
            <a:endPar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66FF66"/>
                </a:solidFill>
                <a:effectLst/>
                <a:latin typeface="Cambria" panose="02040503050406030204" pitchFamily="18" charset="0"/>
                <a:cs typeface="Arial" pitchFamily="34" charset="0"/>
              </a:rPr>
              <a:t>les méthodes de secours des</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66FF66"/>
                </a:solidFill>
                <a:effectLst/>
                <a:latin typeface="Cambria" panose="02040503050406030204" pitchFamily="18" charset="0"/>
                <a:cs typeface="Arial" pitchFamily="34" charset="0"/>
              </a:rPr>
              <a:t>accidentés électriques</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-et de lui </a:t>
            </a:r>
            <a:r>
              <a:rPr kumimoji="0" lang="fr-FR" sz="2600" b="1" i="1" u="none" strike="noStrike" cap="none" normalizeH="0" baseline="0" dirty="0" smtClean="0">
                <a:ln>
                  <a:noFill/>
                </a:ln>
                <a:solidFill>
                  <a:srgbClr val="FF6600"/>
                </a:solidFill>
                <a:effectLst/>
                <a:latin typeface="Cambria" panose="02040503050406030204" pitchFamily="18" charset="0"/>
                <a:cs typeface="Arial" pitchFamily="34" charset="0"/>
              </a:rPr>
              <a:t>donner</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 </a:t>
            </a:r>
            <a:r>
              <a:rPr kumimoji="0" lang="fr-FR" sz="2600" b="1" i="1" u="none" strike="noStrike" cap="none" normalizeH="0" baseline="0" dirty="0" smtClean="0">
                <a:ln>
                  <a:noFill/>
                </a:ln>
                <a:solidFill>
                  <a:srgbClr val="FF6600"/>
                </a:solidFill>
                <a:effectLst/>
                <a:latin typeface="Cambria" panose="02040503050406030204" pitchFamily="18" charset="0"/>
                <a:cs typeface="Arial" pitchFamily="34" charset="0"/>
              </a:rPr>
              <a:t>les connaissances </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suffisantes pour lui permettre de </a:t>
            </a:r>
            <a:r>
              <a:rPr lang="fr-FR" sz="2600" b="1" i="1" dirty="0" smtClean="0">
                <a:solidFill>
                  <a:srgbClr val="66FF66"/>
                </a:solidFill>
                <a:latin typeface="Cambria" panose="02040503050406030204" pitchFamily="18" charset="0"/>
                <a:cs typeface="Arial" pitchFamily="34" charset="0"/>
              </a:rPr>
              <a:t>choisir</a:t>
            </a:r>
            <a:r>
              <a:rPr kumimoji="0" lang="fr-FR" sz="2600" b="1" i="1" u="none" strike="noStrike" cap="none" normalizeH="0" baseline="0" dirty="0" smtClean="0">
                <a:ln>
                  <a:noFill/>
                </a:ln>
                <a:solidFill>
                  <a:srgbClr val="66FF66"/>
                </a:solidFill>
                <a:effectLst/>
                <a:latin typeface="Cambria" panose="02040503050406030204" pitchFamily="18" charset="0"/>
                <a:cs typeface="Arial" pitchFamily="34" charset="0"/>
              </a:rPr>
              <a:t> au mieux les dispositifs de protection du matériel et du personnel </a:t>
            </a:r>
            <a:r>
              <a:rPr kumimoji="0" lang="fr-FR" sz="2600" b="1" i="1" u="none" strike="noStrike" cap="none" normalizeH="0" baseline="0" dirty="0" smtClean="0">
                <a:ln>
                  <a:noFill/>
                </a:ln>
                <a:solidFill>
                  <a:srgbClr val="0000FF"/>
                </a:solidFill>
                <a:effectLst/>
                <a:latin typeface="Cambria" panose="02040503050406030204" pitchFamily="18" charset="0"/>
                <a:cs typeface="Arial" pitchFamily="34" charset="0"/>
              </a:rPr>
              <a:t>intervenant dans l’industrie et autres domaines d’utilisation de ces équipements</a:t>
            </a:r>
            <a:r>
              <a:rPr kumimoji="0" lang="fr-FR" sz="2600" b="1" i="1" u="none" strike="noStrike" cap="none" normalizeH="0" baseline="0" dirty="0" smtClean="0">
                <a:ln>
                  <a:noFill/>
                </a:ln>
                <a:solidFill>
                  <a:srgbClr val="000000"/>
                </a:solidFill>
                <a:effectLst/>
                <a:latin typeface="Cambria" panose="02040503050406030204" pitchFamily="18" charset="0"/>
                <a:cs typeface="Arial" pitchFamily="34" charset="0"/>
              </a:rPr>
              <a:t>.</a:t>
            </a:r>
            <a:r>
              <a:rPr kumimoji="0" lang="fr-FR" sz="2600" b="0" i="1" u="none" strike="noStrike" cap="none" normalizeH="0" baseline="0" dirty="0" smtClean="0">
                <a:ln>
                  <a:noFill/>
                </a:ln>
                <a:solidFill>
                  <a:srgbClr val="000000"/>
                </a:solidFill>
                <a:effectLst/>
                <a:latin typeface="Cambria" panose="02040503050406030204" pitchFamily="18" charset="0"/>
                <a:cs typeface="Arial" pitchFamily="34" charset="0"/>
              </a:rPr>
              <a:t> </a:t>
            </a:r>
            <a:endParaRPr kumimoji="0" lang="fr-FR" sz="2600" b="0" i="1" u="none" strike="noStrike" cap="none" normalizeH="0" baseline="0" dirty="0" smtClean="0">
              <a:ln>
                <a:noFill/>
              </a:ln>
              <a:solidFill>
                <a:schemeClr val="tx1"/>
              </a:solidFill>
              <a:effectLst/>
              <a:latin typeface="Cambria" panose="02040503050406030204" pitchFamily="18" charset="0"/>
              <a:cs typeface="Arial" pitchFamily="34" charset="0"/>
            </a:endParaRPr>
          </a:p>
        </p:txBody>
      </p:sp>
    </p:spTree>
    <p:extLst>
      <p:ext uri="{BB962C8B-B14F-4D97-AF65-F5344CB8AC3E}">
        <p14:creationId xmlns:p14="http://schemas.microsoft.com/office/powerpoint/2010/main" val="3026242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721">
                                            <p:txEl>
                                              <p:pRg st="0" end="0"/>
                                            </p:txEl>
                                          </p:spTgt>
                                        </p:tgtEl>
                                        <p:attrNameLst>
                                          <p:attrName>style.visibility</p:attrName>
                                        </p:attrNameLst>
                                      </p:cBhvr>
                                      <p:to>
                                        <p:strVal val="visible"/>
                                      </p:to>
                                    </p:set>
                                    <p:animEffect transition="in" filter="wipe(left)">
                                      <p:cBhvr>
                                        <p:cTn id="7" dur="2000"/>
                                        <p:tgtEl>
                                          <p:spTgt spid="30721">
                                            <p:txEl>
                                              <p:pRg st="0" end="0"/>
                                            </p:txEl>
                                          </p:spTgt>
                                        </p:tgtEl>
                                      </p:cBhvr>
                                    </p:animEffect>
                                  </p:childTnLst>
                                </p:cTn>
                              </p:par>
                            </p:childTnLst>
                          </p:cTn>
                        </p:par>
                        <p:par>
                          <p:cTn id="8" fill="hold">
                            <p:stCondLst>
                              <p:cond delay="2000"/>
                            </p:stCondLst>
                            <p:childTnLst>
                              <p:par>
                                <p:cTn id="9" presetID="6" presetClass="emph" presetSubtype="0" fill="hold" nodeType="afterEffect">
                                  <p:stCondLst>
                                    <p:cond delay="0"/>
                                  </p:stCondLst>
                                  <p:childTnLst>
                                    <p:animScale>
                                      <p:cBhvr>
                                        <p:cTn id="10" dur="2000" fill="hold"/>
                                        <p:tgtEl>
                                          <p:spTgt spid="30721">
                                            <p:txEl>
                                              <p:pRg st="0" end="0"/>
                                            </p:txEl>
                                          </p:spTgt>
                                        </p:tgtEl>
                                      </p:cBhvr>
                                      <p:by x="150000" y="150000"/>
                                    </p:animScale>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30721">
                                            <p:txEl>
                                              <p:pRg st="2" end="2"/>
                                            </p:txEl>
                                          </p:spTgt>
                                        </p:tgtEl>
                                        <p:attrNameLst>
                                          <p:attrName>style.visibility</p:attrName>
                                        </p:attrNameLst>
                                      </p:cBhvr>
                                      <p:to>
                                        <p:strVal val="visible"/>
                                      </p:to>
                                    </p:set>
                                    <p:animEffect transition="in" filter="wipe(up)">
                                      <p:cBhvr>
                                        <p:cTn id="15" dur="2000"/>
                                        <p:tgtEl>
                                          <p:spTgt spid="3072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30721">
                                            <p:txEl>
                                              <p:pRg st="4" end="4"/>
                                            </p:txEl>
                                          </p:spTgt>
                                        </p:tgtEl>
                                        <p:attrNameLst>
                                          <p:attrName>style.visibility</p:attrName>
                                        </p:attrNameLst>
                                      </p:cBhvr>
                                      <p:to>
                                        <p:strVal val="visible"/>
                                      </p:to>
                                    </p:set>
                                    <p:animEffect transition="in" filter="wipe(up)">
                                      <p:cBhvr>
                                        <p:cTn id="20" dur="2000"/>
                                        <p:tgtEl>
                                          <p:spTgt spid="30721">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0721">
                                            <p:txEl>
                                              <p:pRg st="5" end="5"/>
                                            </p:txEl>
                                          </p:spTgt>
                                        </p:tgtEl>
                                        <p:attrNameLst>
                                          <p:attrName>style.visibility</p:attrName>
                                        </p:attrNameLst>
                                      </p:cBhvr>
                                      <p:to>
                                        <p:strVal val="visible"/>
                                      </p:to>
                                    </p:set>
                                    <p:animEffect transition="in" filter="wipe(left)">
                                      <p:cBhvr>
                                        <p:cTn id="25" dur="2000"/>
                                        <p:tgtEl>
                                          <p:spTgt spid="30721">
                                            <p:txEl>
                                              <p:pRg st="5" end="5"/>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30721">
                                            <p:txEl>
                                              <p:pRg st="6" end="6"/>
                                            </p:txEl>
                                          </p:spTgt>
                                        </p:tgtEl>
                                        <p:attrNameLst>
                                          <p:attrName>style.visibility</p:attrName>
                                        </p:attrNameLst>
                                      </p:cBhvr>
                                      <p:to>
                                        <p:strVal val="visible"/>
                                      </p:to>
                                    </p:set>
                                    <p:animEffect transition="in" filter="wipe(left)">
                                      <p:cBhvr>
                                        <p:cTn id="30" dur="2000"/>
                                        <p:tgtEl>
                                          <p:spTgt spid="30721">
                                            <p:txEl>
                                              <p:pRg st="6" end="6"/>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30721">
                                            <p:txEl>
                                              <p:pRg st="7" end="7"/>
                                            </p:txEl>
                                          </p:spTgt>
                                        </p:tgtEl>
                                        <p:attrNameLst>
                                          <p:attrName>style.visibility</p:attrName>
                                        </p:attrNameLst>
                                      </p:cBhvr>
                                      <p:to>
                                        <p:strVal val="visible"/>
                                      </p:to>
                                    </p:set>
                                    <p:animEffect transition="in" filter="wipe(left)">
                                      <p:cBhvr>
                                        <p:cTn id="35" dur="2000"/>
                                        <p:tgtEl>
                                          <p:spTgt spid="30721">
                                            <p:txEl>
                                              <p:pRg st="7" end="7"/>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childTnLst>
                                    <p:set>
                                      <p:cBhvr>
                                        <p:cTn id="39" dur="1" fill="hold">
                                          <p:stCondLst>
                                            <p:cond delay="0"/>
                                          </p:stCondLst>
                                        </p:cTn>
                                        <p:tgtEl>
                                          <p:spTgt spid="30721">
                                            <p:txEl>
                                              <p:pRg st="9" end="9"/>
                                            </p:txEl>
                                          </p:spTgt>
                                        </p:tgtEl>
                                        <p:attrNameLst>
                                          <p:attrName>style.visibility</p:attrName>
                                        </p:attrNameLst>
                                      </p:cBhvr>
                                      <p:to>
                                        <p:strVal val="visible"/>
                                      </p:to>
                                    </p:set>
                                    <p:animEffect transition="in" filter="wipe(up)">
                                      <p:cBhvr>
                                        <p:cTn id="40" dur="3000"/>
                                        <p:tgtEl>
                                          <p:spTgt spid="30721">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105" name="Rectangle 1"/>
          <p:cNvSpPr>
            <a:spLocks noChangeArrowheads="1"/>
          </p:cNvSpPr>
          <p:nvPr/>
        </p:nvSpPr>
        <p:spPr bwMode="auto">
          <a:xfrm>
            <a:off x="10761" y="841067"/>
            <a:ext cx="9144000" cy="1292662"/>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342900" marR="0" lvl="0" indent="-342900" fontAlgn="base">
              <a:lnSpc>
                <a:spcPct val="100000"/>
              </a:lnSpc>
              <a:spcBef>
                <a:spcPct val="20000"/>
              </a:spcBef>
              <a:spcAft>
                <a:spcPct val="0"/>
              </a:spcAft>
              <a:buClrTx/>
              <a:buSzTx/>
              <a:buFont typeface="Arial" pitchFamily="34" charset="0"/>
              <a:buChar char="•"/>
              <a:tabLst/>
              <a:defRPr/>
            </a:pPr>
            <a:r>
              <a:rPr lang="fr-FR" sz="3200" b="1" i="1" dirty="0">
                <a:latin typeface="Cambria" pitchFamily="18" charset="0"/>
              </a:rPr>
              <a:t>Séquelles cutanées</a:t>
            </a:r>
            <a:r>
              <a:rPr lang="fr-FR" sz="3200" b="1" i="1" dirty="0" smtClean="0">
                <a:latin typeface="Cambria" pitchFamily="18" charset="0"/>
              </a:rPr>
              <a:t>, Tendineuses  et </a:t>
            </a:r>
            <a:r>
              <a:rPr lang="fr-FR" sz="3200" b="1" i="1" dirty="0">
                <a:latin typeface="Cambria" pitchFamily="18" charset="0"/>
              </a:rPr>
              <a:t>muqueuses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800" b="0" i="0" u="none" strike="noStrike" cap="none" normalizeH="0" baseline="0" dirty="0" smtClean="0">
                <a:ln>
                  <a:noFill/>
                </a:ln>
                <a:solidFill>
                  <a:srgbClr val="000000"/>
                </a:solidFill>
                <a:effectLst/>
                <a:latin typeface="Times New Roman" pitchFamily="18" charset="0"/>
                <a:cs typeface="Arial" pitchFamily="34" charset="0"/>
              </a:rPr>
              <a:t> </a:t>
            </a:r>
            <a:endParaRPr kumimoji="0" lang="fr-FR" sz="11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400" b="0" i="1" u="none" strike="noStrike" cap="none" normalizeH="0" baseline="0" dirty="0" smtClean="0">
                <a:ln>
                  <a:noFill/>
                </a:ln>
                <a:solidFill>
                  <a:srgbClr val="000000"/>
                </a:solidFill>
                <a:effectLst/>
                <a:cs typeface="Arial" pitchFamily="34" charset="0"/>
              </a:rPr>
              <a:t>	</a:t>
            </a:r>
            <a:endParaRPr kumimoji="0" lang="fr-FR" sz="1100" b="0" i="0" u="none" strike="noStrike" cap="none" normalizeH="0" baseline="0" dirty="0" smtClean="0">
              <a:ln>
                <a:noFill/>
              </a:ln>
              <a:solidFill>
                <a:schemeClr val="tx1"/>
              </a:solidFill>
              <a:effectLst/>
              <a:latin typeface="Arial" pitchFamily="34" charset="0"/>
              <a:cs typeface="Arial" pitchFamily="34" charset="0"/>
            </a:endParaRPr>
          </a:p>
        </p:txBody>
      </p:sp>
      <p:sp>
        <p:nvSpPr>
          <p:cNvPr id="2" name="Rectangle 1"/>
          <p:cNvSpPr/>
          <p:nvPr/>
        </p:nvSpPr>
        <p:spPr>
          <a:xfrm>
            <a:off x="467544" y="3534933"/>
            <a:ext cx="3600400" cy="830997"/>
          </a:xfrm>
          <a:prstGeom prst="rect">
            <a:avLst/>
          </a:prstGeom>
        </p:spPr>
        <p:txBody>
          <a:bodyPr wrap="square">
            <a:spAutoFit/>
          </a:bodyPr>
          <a:lstStyle/>
          <a:p>
            <a:pPr algn="ctr"/>
            <a:r>
              <a:rPr lang="fr-FR" sz="2400" i="1" dirty="0" smtClean="0">
                <a:solidFill>
                  <a:srgbClr val="000000"/>
                </a:solidFill>
                <a:latin typeface="+mj-lt"/>
                <a:cs typeface="Arial" pitchFamily="34" charset="0"/>
              </a:rPr>
              <a:t>Des </a:t>
            </a:r>
            <a:r>
              <a:rPr lang="fr-FR" sz="2400" b="1" i="1" dirty="0">
                <a:solidFill>
                  <a:srgbClr val="FF0000"/>
                </a:solidFill>
                <a:latin typeface="+mj-lt"/>
                <a:cs typeface="Arial" pitchFamily="34" charset="0"/>
              </a:rPr>
              <a:t>cicatrices vicieuses </a:t>
            </a:r>
            <a:r>
              <a:rPr lang="fr-FR" sz="2400" i="1" dirty="0">
                <a:solidFill>
                  <a:srgbClr val="000000"/>
                </a:solidFill>
                <a:latin typeface="+mj-lt"/>
                <a:cs typeface="Arial" pitchFamily="34" charset="0"/>
              </a:rPr>
              <a:t>avec troubles vasomoteurs,</a:t>
            </a:r>
            <a:endParaRPr lang="fr-FR" sz="2400" i="1" dirty="0">
              <a:latin typeface="+mj-lt"/>
            </a:endParaRPr>
          </a:p>
        </p:txBody>
      </p:sp>
      <p:sp>
        <p:nvSpPr>
          <p:cNvPr id="4" name="Rectangle 3"/>
          <p:cNvSpPr/>
          <p:nvPr/>
        </p:nvSpPr>
        <p:spPr>
          <a:xfrm>
            <a:off x="4860032" y="3516977"/>
            <a:ext cx="4032448" cy="1569660"/>
          </a:xfrm>
          <a:prstGeom prst="rect">
            <a:avLst/>
          </a:prstGeom>
        </p:spPr>
        <p:txBody>
          <a:bodyPr wrap="square">
            <a:spAutoFit/>
          </a:bodyPr>
          <a:lstStyle/>
          <a:p>
            <a:pPr lvl="0" algn="ctr" eaLnBrk="0" fontAlgn="base" hangingPunct="0">
              <a:spcBef>
                <a:spcPct val="0"/>
              </a:spcBef>
              <a:spcAft>
                <a:spcPct val="0"/>
              </a:spcAft>
            </a:pPr>
            <a:r>
              <a:rPr lang="fr-FR" sz="2400" i="1" dirty="0" smtClean="0">
                <a:solidFill>
                  <a:srgbClr val="000000"/>
                </a:solidFill>
                <a:latin typeface="+mj-lt"/>
                <a:cs typeface="Arial" pitchFamily="34" charset="0"/>
              </a:rPr>
              <a:t>Des </a:t>
            </a:r>
            <a:r>
              <a:rPr lang="fr-FR" sz="2400" b="1" i="1" dirty="0">
                <a:solidFill>
                  <a:srgbClr val="FF0000"/>
                </a:solidFill>
                <a:latin typeface="+mj-lt"/>
                <a:cs typeface="Arial" pitchFamily="34" charset="0"/>
              </a:rPr>
              <a:t>rétractions des tendons </a:t>
            </a:r>
            <a:r>
              <a:rPr lang="fr-FR" sz="2400" i="1" dirty="0">
                <a:solidFill>
                  <a:srgbClr val="000000"/>
                </a:solidFill>
                <a:latin typeface="+mj-lt"/>
                <a:cs typeface="Arial" pitchFamily="34" charset="0"/>
              </a:rPr>
              <a:t>entraînant parfois une gêne fonctionnelle importante.</a:t>
            </a:r>
            <a:endParaRPr lang="fr-FR" sz="2400" i="1" dirty="0">
              <a:latin typeface="+mj-lt"/>
              <a:cs typeface="Arial" pitchFamily="34" charset="0"/>
            </a:endParaRPr>
          </a:p>
          <a:p>
            <a:pPr lvl="0" algn="ctr" eaLnBrk="0" fontAlgn="base" hangingPunct="0">
              <a:spcBef>
                <a:spcPct val="0"/>
              </a:spcBef>
              <a:spcAft>
                <a:spcPct val="0"/>
              </a:spcAft>
            </a:pPr>
            <a:r>
              <a:rPr lang="fr-FR" sz="2400" i="1" dirty="0">
                <a:solidFill>
                  <a:srgbClr val="000000"/>
                </a:solidFill>
                <a:latin typeface="+mj-lt"/>
                <a:cs typeface="Arial" pitchFamily="34" charset="0"/>
              </a:rPr>
              <a:t> </a:t>
            </a:r>
            <a:endParaRPr lang="fr-FR" sz="2400" i="1" dirty="0">
              <a:latin typeface="+mj-lt"/>
              <a:cs typeface="Arial" pitchFamily="34" charset="0"/>
            </a:endParaRPr>
          </a:p>
        </p:txBody>
      </p:sp>
      <p:sp>
        <p:nvSpPr>
          <p:cNvPr id="5" name="Rectangle 4"/>
          <p:cNvSpPr/>
          <p:nvPr/>
        </p:nvSpPr>
        <p:spPr>
          <a:xfrm>
            <a:off x="658325" y="1810563"/>
            <a:ext cx="7848872" cy="830997"/>
          </a:xfrm>
          <a:prstGeom prst="rect">
            <a:avLst/>
          </a:prstGeom>
          <a:ln>
            <a:solidFill>
              <a:srgbClr val="0070C0"/>
            </a:solidFill>
          </a:ln>
        </p:spPr>
        <p:txBody>
          <a:bodyPr wrap="square">
            <a:spAutoFit/>
          </a:bodyPr>
          <a:lstStyle/>
          <a:p>
            <a:r>
              <a:rPr lang="fr-FR" sz="2400" i="1" dirty="0">
                <a:solidFill>
                  <a:srgbClr val="000000"/>
                </a:solidFill>
                <a:cs typeface="Arial" pitchFamily="34" charset="0"/>
              </a:rPr>
              <a:t>Par suite de brûlures électriques, les lésions, situées le plus souvent au niveau des mains ou des bras, laissent persister :</a:t>
            </a:r>
            <a:endParaRPr lang="fr-FR" sz="2400" dirty="0"/>
          </a:p>
        </p:txBody>
      </p:sp>
      <p:cxnSp>
        <p:nvCxnSpPr>
          <p:cNvPr id="7" name="Connecteur droit avec flèche 6"/>
          <p:cNvCxnSpPr>
            <a:stCxn id="5" idx="2"/>
            <a:endCxn id="2" idx="0"/>
          </p:cNvCxnSpPr>
          <p:nvPr/>
        </p:nvCxnSpPr>
        <p:spPr>
          <a:xfrm flipH="1">
            <a:off x="2267744" y="2641560"/>
            <a:ext cx="2315017" cy="89337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 name="Connecteur droit avec flèche 8"/>
          <p:cNvCxnSpPr>
            <a:stCxn id="5" idx="2"/>
            <a:endCxn id="4" idx="0"/>
          </p:cNvCxnSpPr>
          <p:nvPr/>
        </p:nvCxnSpPr>
        <p:spPr>
          <a:xfrm>
            <a:off x="4582761" y="2641560"/>
            <a:ext cx="2293495" cy="87541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13609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500"/>
                                  </p:stCondLst>
                                  <p:childTnLst>
                                    <p:set>
                                      <p:cBhvr>
                                        <p:cTn id="6" dur="1" fill="hold">
                                          <p:stCondLst>
                                            <p:cond delay="0"/>
                                          </p:stCondLst>
                                        </p:cTn>
                                        <p:tgtEl>
                                          <p:spTgt spid="47105">
                                            <p:txEl>
                                              <p:pRg st="0" end="0"/>
                                            </p:txEl>
                                          </p:spTgt>
                                        </p:tgtEl>
                                        <p:attrNameLst>
                                          <p:attrName>style.visibility</p:attrName>
                                        </p:attrNameLst>
                                      </p:cBhvr>
                                      <p:to>
                                        <p:strVal val="visible"/>
                                      </p:to>
                                    </p:set>
                                    <p:animEffect transition="in" filter="wipe(left)">
                                      <p:cBhvr>
                                        <p:cTn id="7" dur="500"/>
                                        <p:tgtEl>
                                          <p:spTgt spid="4710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22" presetClass="entr" presetSubtype="4"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down)">
                                      <p:cBhvr>
                                        <p:cTn id="18" dur="500"/>
                                        <p:tgtEl>
                                          <p:spTgt spid="9"/>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down)">
                                      <p:cBhvr>
                                        <p:cTn id="21" dur="500"/>
                                        <p:tgtEl>
                                          <p:spTgt spid="2"/>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1"/>
          <p:cNvSpPr>
            <a:spLocks noChangeArrowheads="1"/>
          </p:cNvSpPr>
          <p:nvPr/>
        </p:nvSpPr>
        <p:spPr bwMode="auto">
          <a:xfrm>
            <a:off x="10761" y="641013"/>
            <a:ext cx="9144000" cy="861774"/>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342900" marR="0" lvl="0" indent="-342900" fontAlgn="base">
              <a:lnSpc>
                <a:spcPct val="100000"/>
              </a:lnSpc>
              <a:spcBef>
                <a:spcPct val="20000"/>
              </a:spcBef>
              <a:spcAft>
                <a:spcPct val="0"/>
              </a:spcAft>
              <a:buClrTx/>
              <a:buSzTx/>
              <a:buFont typeface="Arial" pitchFamily="34" charset="0"/>
              <a:buChar char="•"/>
              <a:tabLst/>
              <a:defRPr/>
            </a:pPr>
            <a:r>
              <a:rPr lang="en-US" sz="3200" b="1" i="1" dirty="0">
                <a:latin typeface="Cambria" pitchFamily="18" charset="0"/>
              </a:rPr>
              <a:t>Skin, tendon and mucous membrane sequelae</a:t>
            </a:r>
            <a:r>
              <a:rPr lang="en-US" sz="3200" b="1" i="1" dirty="0" smtClean="0">
                <a:latin typeface="Cambria" pitchFamily="18" charset="0"/>
              </a:rPr>
              <a:t>:</a:t>
            </a:r>
            <a:r>
              <a:rPr kumimoji="0" lang="fr-FR" sz="2800" b="0" i="0" u="none" strike="noStrike" cap="none" normalizeH="0" baseline="0" dirty="0" smtClean="0">
                <a:ln>
                  <a:noFill/>
                </a:ln>
                <a:solidFill>
                  <a:srgbClr val="000000"/>
                </a:solidFill>
                <a:effectLst/>
                <a:latin typeface="Times New Roman" pitchFamily="18" charset="0"/>
                <a:cs typeface="Arial" pitchFamily="34" charset="0"/>
              </a:rPr>
              <a:t> </a:t>
            </a:r>
            <a:endParaRPr kumimoji="0" lang="fr-FR" sz="11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fr-FR" sz="2400" b="0" i="1" u="none" strike="noStrike" cap="none" normalizeH="0" baseline="0" dirty="0" smtClean="0">
                <a:ln>
                  <a:noFill/>
                </a:ln>
                <a:solidFill>
                  <a:srgbClr val="000000"/>
                </a:solidFill>
                <a:effectLst/>
                <a:cs typeface="Arial" pitchFamily="34" charset="0"/>
              </a:rPr>
              <a:t>	</a:t>
            </a:r>
            <a:endParaRPr kumimoji="0" lang="fr-FR" sz="1100" b="0" i="0" u="none" strike="noStrike" cap="none" normalizeH="0" baseline="0" dirty="0" smtClean="0">
              <a:ln>
                <a:noFill/>
              </a:ln>
              <a:solidFill>
                <a:schemeClr val="tx1"/>
              </a:solidFill>
              <a:effectLst/>
              <a:latin typeface="Arial" pitchFamily="34" charset="0"/>
              <a:cs typeface="Arial" pitchFamily="34" charset="0"/>
            </a:endParaRPr>
          </a:p>
        </p:txBody>
      </p:sp>
      <p:sp>
        <p:nvSpPr>
          <p:cNvPr id="2" name="Rectangle 1"/>
          <p:cNvSpPr/>
          <p:nvPr/>
        </p:nvSpPr>
        <p:spPr>
          <a:xfrm>
            <a:off x="467544" y="3534933"/>
            <a:ext cx="3600400" cy="830997"/>
          </a:xfrm>
          <a:prstGeom prst="rect">
            <a:avLst/>
          </a:prstGeom>
        </p:spPr>
        <p:txBody>
          <a:bodyPr wrap="square">
            <a:spAutoFit/>
          </a:bodyPr>
          <a:lstStyle/>
          <a:p>
            <a:pPr algn="ctr"/>
            <a:r>
              <a:rPr lang="en-US" sz="2400" b="1" i="1" dirty="0">
                <a:solidFill>
                  <a:srgbClr val="FF0000"/>
                </a:solidFill>
                <a:latin typeface="+mj-lt"/>
                <a:cs typeface="Arial" pitchFamily="34" charset="0"/>
              </a:rPr>
              <a:t>Vicious scars </a:t>
            </a:r>
            <a:endParaRPr lang="en-US" sz="2400" b="1" i="1" dirty="0" smtClean="0">
              <a:solidFill>
                <a:srgbClr val="FF0000"/>
              </a:solidFill>
              <a:latin typeface="+mj-lt"/>
              <a:cs typeface="Arial" pitchFamily="34" charset="0"/>
            </a:endParaRPr>
          </a:p>
          <a:p>
            <a:pPr algn="ctr"/>
            <a:r>
              <a:rPr lang="en-US" sz="2400" i="1" dirty="0" smtClean="0">
                <a:solidFill>
                  <a:srgbClr val="000000"/>
                </a:solidFill>
                <a:latin typeface="+mj-lt"/>
                <a:cs typeface="Arial" pitchFamily="34" charset="0"/>
              </a:rPr>
              <a:t>with </a:t>
            </a:r>
            <a:r>
              <a:rPr lang="en-US" sz="2400" i="1" dirty="0">
                <a:solidFill>
                  <a:srgbClr val="000000"/>
                </a:solidFill>
                <a:latin typeface="+mj-lt"/>
                <a:cs typeface="Arial" pitchFamily="34" charset="0"/>
              </a:rPr>
              <a:t>vasomotor </a:t>
            </a:r>
            <a:r>
              <a:rPr lang="en-US" sz="2400" i="1" dirty="0" smtClean="0">
                <a:solidFill>
                  <a:srgbClr val="000000"/>
                </a:solidFill>
                <a:latin typeface="+mj-lt"/>
                <a:cs typeface="Arial" pitchFamily="34" charset="0"/>
              </a:rPr>
              <a:t>disorders.</a:t>
            </a:r>
            <a:endParaRPr lang="fr-FR" sz="2400" i="1" dirty="0">
              <a:latin typeface="+mj-lt"/>
            </a:endParaRPr>
          </a:p>
        </p:txBody>
      </p:sp>
      <p:sp>
        <p:nvSpPr>
          <p:cNvPr id="4" name="Rectangle 3"/>
          <p:cNvSpPr/>
          <p:nvPr/>
        </p:nvSpPr>
        <p:spPr>
          <a:xfrm>
            <a:off x="4860032" y="3516977"/>
            <a:ext cx="4032448" cy="1200329"/>
          </a:xfrm>
          <a:prstGeom prst="rect">
            <a:avLst/>
          </a:prstGeom>
        </p:spPr>
        <p:txBody>
          <a:bodyPr wrap="square">
            <a:spAutoFit/>
          </a:bodyPr>
          <a:lstStyle/>
          <a:p>
            <a:pPr lvl="0" algn="ctr" eaLnBrk="0" fontAlgn="base" hangingPunct="0">
              <a:spcBef>
                <a:spcPct val="0"/>
              </a:spcBef>
              <a:spcAft>
                <a:spcPct val="0"/>
              </a:spcAft>
            </a:pPr>
            <a:r>
              <a:rPr lang="fr-FR" sz="2400" b="1" i="1" dirty="0">
                <a:solidFill>
                  <a:srgbClr val="FF0000"/>
                </a:solidFill>
                <a:latin typeface="+mj-lt"/>
                <a:cs typeface="Arial" pitchFamily="34" charset="0"/>
              </a:rPr>
              <a:t>Tendon </a:t>
            </a:r>
            <a:r>
              <a:rPr lang="fr-FR" sz="2400" b="1" i="1" dirty="0" err="1">
                <a:solidFill>
                  <a:srgbClr val="FF0000"/>
                </a:solidFill>
                <a:latin typeface="+mj-lt"/>
                <a:cs typeface="Arial" pitchFamily="34" charset="0"/>
              </a:rPr>
              <a:t>retractions</a:t>
            </a:r>
            <a:r>
              <a:rPr lang="fr-FR" sz="2400" b="1" i="1" dirty="0">
                <a:solidFill>
                  <a:srgbClr val="FF0000"/>
                </a:solidFill>
                <a:latin typeface="+mj-lt"/>
                <a:cs typeface="Arial" pitchFamily="34" charset="0"/>
              </a:rPr>
              <a:t> </a:t>
            </a:r>
            <a:endParaRPr lang="fr-FR" sz="2400" b="1" i="1" dirty="0" smtClean="0">
              <a:solidFill>
                <a:srgbClr val="FF0000"/>
              </a:solidFill>
              <a:latin typeface="+mj-lt"/>
              <a:cs typeface="Arial" pitchFamily="34" charset="0"/>
            </a:endParaRPr>
          </a:p>
          <a:p>
            <a:pPr lvl="0" algn="ctr" eaLnBrk="0" fontAlgn="base" hangingPunct="0">
              <a:spcBef>
                <a:spcPct val="0"/>
              </a:spcBef>
              <a:spcAft>
                <a:spcPct val="0"/>
              </a:spcAft>
            </a:pPr>
            <a:r>
              <a:rPr lang="fr-FR" sz="2400" i="1" dirty="0" err="1" smtClean="0">
                <a:solidFill>
                  <a:srgbClr val="000000"/>
                </a:solidFill>
                <a:latin typeface="+mj-lt"/>
                <a:cs typeface="Arial" pitchFamily="34" charset="0"/>
              </a:rPr>
              <a:t>sometimes</a:t>
            </a:r>
            <a:r>
              <a:rPr lang="fr-FR" sz="2400" i="1" dirty="0" smtClean="0">
                <a:solidFill>
                  <a:srgbClr val="000000"/>
                </a:solidFill>
                <a:latin typeface="+mj-lt"/>
                <a:cs typeface="Arial" pitchFamily="34" charset="0"/>
              </a:rPr>
              <a:t> </a:t>
            </a:r>
            <a:r>
              <a:rPr lang="fr-FR" sz="2400" i="1" dirty="0" err="1">
                <a:solidFill>
                  <a:srgbClr val="000000"/>
                </a:solidFill>
                <a:latin typeface="+mj-lt"/>
                <a:cs typeface="Arial" pitchFamily="34" charset="0"/>
              </a:rPr>
              <a:t>causing</a:t>
            </a:r>
            <a:r>
              <a:rPr lang="fr-FR" sz="2400" i="1" dirty="0">
                <a:solidFill>
                  <a:srgbClr val="000000"/>
                </a:solidFill>
                <a:latin typeface="+mj-lt"/>
                <a:cs typeface="Arial" pitchFamily="34" charset="0"/>
              </a:rPr>
              <a:t> </a:t>
            </a:r>
            <a:r>
              <a:rPr lang="fr-FR" sz="2400" i="1" dirty="0" err="1">
                <a:solidFill>
                  <a:srgbClr val="000000"/>
                </a:solidFill>
                <a:latin typeface="+mj-lt"/>
                <a:cs typeface="Arial" pitchFamily="34" charset="0"/>
              </a:rPr>
              <a:t>significant</a:t>
            </a:r>
            <a:r>
              <a:rPr lang="fr-FR" sz="2400" i="1" dirty="0">
                <a:solidFill>
                  <a:srgbClr val="000000"/>
                </a:solidFill>
                <a:latin typeface="+mj-lt"/>
                <a:cs typeface="Arial" pitchFamily="34" charset="0"/>
              </a:rPr>
              <a:t> </a:t>
            </a:r>
            <a:r>
              <a:rPr lang="fr-FR" sz="2400" i="1" dirty="0" err="1" smtClean="0">
                <a:solidFill>
                  <a:srgbClr val="000000"/>
                </a:solidFill>
                <a:latin typeface="+mj-lt"/>
                <a:cs typeface="Arial" pitchFamily="34" charset="0"/>
              </a:rPr>
              <a:t>functional</a:t>
            </a:r>
            <a:r>
              <a:rPr lang="fr-FR" sz="2400" i="1" dirty="0" smtClean="0">
                <a:solidFill>
                  <a:srgbClr val="000000"/>
                </a:solidFill>
                <a:latin typeface="+mj-lt"/>
                <a:cs typeface="Arial" pitchFamily="34" charset="0"/>
              </a:rPr>
              <a:t> </a:t>
            </a:r>
            <a:r>
              <a:rPr lang="fr-FR" sz="2400" i="1" dirty="0" err="1" smtClean="0">
                <a:solidFill>
                  <a:srgbClr val="000000"/>
                </a:solidFill>
                <a:latin typeface="+mj-lt"/>
                <a:cs typeface="Arial" pitchFamily="34" charset="0"/>
              </a:rPr>
              <a:t>discomfort</a:t>
            </a:r>
            <a:r>
              <a:rPr lang="fr-FR" sz="2400" i="1" dirty="0" smtClean="0">
                <a:solidFill>
                  <a:srgbClr val="000000"/>
                </a:solidFill>
                <a:latin typeface="+mj-lt"/>
                <a:cs typeface="Arial" pitchFamily="34" charset="0"/>
              </a:rPr>
              <a:t> </a:t>
            </a:r>
            <a:endParaRPr lang="fr-FR" sz="2400" i="1" dirty="0">
              <a:latin typeface="+mj-lt"/>
              <a:cs typeface="Arial" pitchFamily="34" charset="0"/>
            </a:endParaRPr>
          </a:p>
        </p:txBody>
      </p:sp>
      <p:sp>
        <p:nvSpPr>
          <p:cNvPr id="5" name="Rectangle 4"/>
          <p:cNvSpPr/>
          <p:nvPr/>
        </p:nvSpPr>
        <p:spPr>
          <a:xfrm>
            <a:off x="658325" y="1810563"/>
            <a:ext cx="7848872" cy="830997"/>
          </a:xfrm>
          <a:prstGeom prst="rect">
            <a:avLst/>
          </a:prstGeom>
          <a:ln>
            <a:solidFill>
              <a:srgbClr val="0070C0"/>
            </a:solidFill>
          </a:ln>
        </p:spPr>
        <p:txBody>
          <a:bodyPr wrap="square">
            <a:spAutoFit/>
          </a:bodyPr>
          <a:lstStyle/>
          <a:p>
            <a:r>
              <a:rPr lang="en-US" sz="2400" i="1" dirty="0">
                <a:solidFill>
                  <a:srgbClr val="000000"/>
                </a:solidFill>
                <a:cs typeface="Arial" pitchFamily="34" charset="0"/>
              </a:rPr>
              <a:t>As a result of electrical burns, the lesions, most often located on the hands or arms, leave</a:t>
            </a:r>
            <a:r>
              <a:rPr lang="en-US" sz="2400" i="1" dirty="0" smtClean="0">
                <a:solidFill>
                  <a:srgbClr val="000000"/>
                </a:solidFill>
                <a:cs typeface="Arial" pitchFamily="34" charset="0"/>
              </a:rPr>
              <a:t>:</a:t>
            </a:r>
            <a:endParaRPr lang="fr-FR" sz="2400" dirty="0"/>
          </a:p>
        </p:txBody>
      </p:sp>
      <p:cxnSp>
        <p:nvCxnSpPr>
          <p:cNvPr id="7" name="Connecteur droit avec flèche 6"/>
          <p:cNvCxnSpPr>
            <a:stCxn id="5" idx="2"/>
            <a:endCxn id="2" idx="0"/>
          </p:cNvCxnSpPr>
          <p:nvPr/>
        </p:nvCxnSpPr>
        <p:spPr>
          <a:xfrm flipH="1">
            <a:off x="2267744" y="2641560"/>
            <a:ext cx="2315017" cy="89337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 name="Connecteur droit avec flèche 8"/>
          <p:cNvCxnSpPr>
            <a:stCxn id="5" idx="2"/>
            <a:endCxn id="4" idx="0"/>
          </p:cNvCxnSpPr>
          <p:nvPr/>
        </p:nvCxnSpPr>
        <p:spPr>
          <a:xfrm>
            <a:off x="4582761" y="2641560"/>
            <a:ext cx="2293495" cy="87541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6835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500"/>
                                  </p:stCondLst>
                                  <p:childTnLst>
                                    <p:set>
                                      <p:cBhvr>
                                        <p:cTn id="6" dur="1" fill="hold">
                                          <p:stCondLst>
                                            <p:cond delay="0"/>
                                          </p:stCondLst>
                                        </p:cTn>
                                        <p:tgtEl>
                                          <p:spTgt spid="47105">
                                            <p:txEl>
                                              <p:pRg st="0" end="0"/>
                                            </p:txEl>
                                          </p:spTgt>
                                        </p:tgtEl>
                                        <p:attrNameLst>
                                          <p:attrName>style.visibility</p:attrName>
                                        </p:attrNameLst>
                                      </p:cBhvr>
                                      <p:to>
                                        <p:strVal val="visible"/>
                                      </p:to>
                                    </p:set>
                                    <p:animEffect transition="in" filter="wipe(left)">
                                      <p:cBhvr>
                                        <p:cTn id="7" dur="500"/>
                                        <p:tgtEl>
                                          <p:spTgt spid="4710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22" presetClass="entr" presetSubtype="4"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down)">
                                      <p:cBhvr>
                                        <p:cTn id="18" dur="500"/>
                                        <p:tgtEl>
                                          <p:spTgt spid="9"/>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down)">
                                      <p:cBhvr>
                                        <p:cTn id="21" dur="500"/>
                                        <p:tgtEl>
                                          <p:spTgt spid="2"/>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794" name="Picture 50"/>
          <p:cNvPicPr>
            <a:picLocks noChangeAspect="1" noChangeArrowheads="1"/>
          </p:cNvPicPr>
          <p:nvPr/>
        </p:nvPicPr>
        <p:blipFill rotWithShape="1">
          <a:blip r:embed="rId2" cstate="print"/>
          <a:srcRect t="2058" b="10343"/>
          <a:stretch/>
        </p:blipFill>
        <p:spPr bwMode="auto">
          <a:xfrm>
            <a:off x="0" y="764704"/>
            <a:ext cx="9144000" cy="6093296"/>
          </a:xfrm>
          <a:prstGeom prst="rect">
            <a:avLst/>
          </a:prstGeom>
          <a:noFill/>
          <a:ln w="9525" cap="flat">
            <a:noFill/>
            <a:miter lim="800000"/>
            <a:headEnd/>
            <a:tailEnd/>
          </a:ln>
          <a:effectLst/>
        </p:spPr>
      </p:pic>
      <p:sp>
        <p:nvSpPr>
          <p:cNvPr id="4" name="Rectangle 4"/>
          <p:cNvSpPr txBox="1">
            <a:spLocks noChangeArrowheads="1"/>
          </p:cNvSpPr>
          <p:nvPr/>
        </p:nvSpPr>
        <p:spPr>
          <a:xfrm>
            <a:off x="26391" y="2781"/>
            <a:ext cx="8229600" cy="576264"/>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fr-CA" b="1" i="1" dirty="0" smtClean="0">
                <a:latin typeface="Cambria" pitchFamily="18" charset="0"/>
              </a:rPr>
              <a:t>Troubles neurologiques aigus</a:t>
            </a:r>
          </a:p>
        </p:txBody>
      </p:sp>
    </p:spTree>
    <p:extLst>
      <p:ext uri="{BB962C8B-B14F-4D97-AF65-F5344CB8AC3E}">
        <p14:creationId xmlns:p14="http://schemas.microsoft.com/office/powerpoint/2010/main" val="39518560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1794"/>
                                        </p:tgtEl>
                                        <p:attrNameLst>
                                          <p:attrName>style.visibility</p:attrName>
                                        </p:attrNameLst>
                                      </p:cBhvr>
                                      <p:to>
                                        <p:strVal val="visible"/>
                                      </p:to>
                                    </p:set>
                                    <p:animEffect transition="in" filter="wipe(up)">
                                      <p:cBhvr>
                                        <p:cTn id="12" dur="500"/>
                                        <p:tgtEl>
                                          <p:spTgt spid="31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
          <p:cNvGrpSpPr>
            <a:grpSpLocks noChangeAspect="1"/>
          </p:cNvGrpSpPr>
          <p:nvPr/>
        </p:nvGrpSpPr>
        <p:grpSpPr bwMode="auto">
          <a:xfrm>
            <a:off x="152400" y="980728"/>
            <a:ext cx="8884096" cy="5773670"/>
            <a:chOff x="2349" y="-76"/>
            <a:chExt cx="7056" cy="6575"/>
          </a:xfrm>
        </p:grpSpPr>
        <p:sp>
          <p:nvSpPr>
            <p:cNvPr id="4" name="AutoShape 48"/>
            <p:cNvSpPr>
              <a:spLocks noChangeAspect="1" noChangeArrowheads="1" noTextEdit="1"/>
            </p:cNvSpPr>
            <p:nvPr/>
          </p:nvSpPr>
          <p:spPr bwMode="auto">
            <a:xfrm>
              <a:off x="2349" y="-76"/>
              <a:ext cx="7056" cy="6575"/>
            </a:xfrm>
            <a:prstGeom prst="rect">
              <a:avLst/>
            </a:prstGeom>
            <a:solidFill>
              <a:srgbClr val="99CC00"/>
            </a:solidFill>
          </p:spPr>
          <p:txBody>
            <a:bodyPr vert="horz" wrap="square" lIns="91440" tIns="45720" rIns="91440" bIns="45720" numCol="1" anchor="t" anchorCtr="0" compatLnSpc="1">
              <a:prstTxWarp prst="textNoShape">
                <a:avLst/>
              </a:prstTxWarp>
            </a:bodyPr>
            <a:lstStyle/>
            <a:p>
              <a:endParaRPr lang="fr-FR"/>
            </a:p>
          </p:txBody>
        </p:sp>
        <p:sp>
          <p:nvSpPr>
            <p:cNvPr id="5" name="Text Box 47"/>
            <p:cNvSpPr txBox="1">
              <a:spLocks noChangeArrowheads="1"/>
            </p:cNvSpPr>
            <p:nvPr/>
          </p:nvSpPr>
          <p:spPr bwMode="auto">
            <a:xfrm>
              <a:off x="4509" y="1"/>
              <a:ext cx="2094"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algn="ctr"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Neurological</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complications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6" name="Line 46"/>
            <p:cNvSpPr>
              <a:spLocks noChangeShapeType="1"/>
            </p:cNvSpPr>
            <p:nvPr/>
          </p:nvSpPr>
          <p:spPr bwMode="auto">
            <a:xfrm flipH="1">
              <a:off x="5805" y="433"/>
              <a:ext cx="1"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45"/>
            <p:cNvSpPr>
              <a:spLocks noChangeShapeType="1"/>
            </p:cNvSpPr>
            <p:nvPr/>
          </p:nvSpPr>
          <p:spPr bwMode="auto">
            <a:xfrm>
              <a:off x="3357" y="613"/>
              <a:ext cx="4176"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44"/>
            <p:cNvSpPr>
              <a:spLocks noChangeShapeType="1"/>
            </p:cNvSpPr>
            <p:nvPr/>
          </p:nvSpPr>
          <p:spPr bwMode="auto">
            <a:xfrm>
              <a:off x="3357" y="613"/>
              <a:ext cx="0" cy="2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Text Box 43"/>
            <p:cNvSpPr txBox="1">
              <a:spLocks noChangeArrowheads="1"/>
            </p:cNvSpPr>
            <p:nvPr/>
          </p:nvSpPr>
          <p:spPr bwMode="auto">
            <a:xfrm>
              <a:off x="2349" y="901"/>
              <a:ext cx="2016"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Psychic</a:t>
              </a:r>
              <a:r>
                <a:rPr lang="fr-FR" altLang="fr-FR" sz="1200" b="1" dirty="0">
                  <a:latin typeface="Arial" panose="020B0604020202020204" pitchFamily="34" charset="0"/>
                  <a:ea typeface="Times New Roman" panose="02020603050405020304" pitchFamily="18" charset="0"/>
                </a:rPr>
                <a:t> and psycho-</a:t>
              </a:r>
              <a:r>
                <a:rPr lang="fr-FR" altLang="fr-FR" sz="1200" b="1" dirty="0" err="1">
                  <a:latin typeface="Arial" panose="020B0604020202020204" pitchFamily="34" charset="0"/>
                  <a:ea typeface="Times New Roman" panose="02020603050405020304" pitchFamily="18" charset="0"/>
                </a:rPr>
                <a:t>neurological</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disorders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0" name="Line 42"/>
            <p:cNvSpPr>
              <a:spLocks noChangeShapeType="1"/>
            </p:cNvSpPr>
            <p:nvPr/>
          </p:nvSpPr>
          <p:spPr bwMode="auto">
            <a:xfrm>
              <a:off x="2493" y="1477"/>
              <a:ext cx="1" cy="302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41"/>
            <p:cNvSpPr>
              <a:spLocks noChangeShapeType="1"/>
            </p:cNvSpPr>
            <p:nvPr/>
          </p:nvSpPr>
          <p:spPr bwMode="auto">
            <a:xfrm>
              <a:off x="2493" y="1909"/>
              <a:ext cx="288" cy="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Text Box 40"/>
            <p:cNvSpPr txBox="1">
              <a:spLocks noChangeArrowheads="1"/>
            </p:cNvSpPr>
            <p:nvPr/>
          </p:nvSpPr>
          <p:spPr bwMode="auto">
            <a:xfrm>
              <a:off x="2781" y="1765"/>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Emotiveness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3" name="Line 39"/>
            <p:cNvSpPr>
              <a:spLocks noChangeShapeType="1"/>
            </p:cNvSpPr>
            <p:nvPr/>
          </p:nvSpPr>
          <p:spPr bwMode="auto">
            <a:xfrm>
              <a:off x="2493" y="2773"/>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Text Box 38"/>
            <p:cNvSpPr txBox="1">
              <a:spLocks noChangeArrowheads="1"/>
            </p:cNvSpPr>
            <p:nvPr/>
          </p:nvSpPr>
          <p:spPr bwMode="auto">
            <a:xfrm>
              <a:off x="2781" y="2629"/>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Agitation</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5" name="Line 37"/>
            <p:cNvSpPr>
              <a:spLocks noChangeShapeType="1"/>
            </p:cNvSpPr>
            <p:nvPr/>
          </p:nvSpPr>
          <p:spPr bwMode="auto">
            <a:xfrm>
              <a:off x="2493" y="3637"/>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Text Box 36"/>
            <p:cNvSpPr txBox="1">
              <a:spLocks noChangeArrowheads="1"/>
            </p:cNvSpPr>
            <p:nvPr/>
          </p:nvSpPr>
          <p:spPr bwMode="auto">
            <a:xfrm>
              <a:off x="2781" y="3493"/>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Insomnia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7" name="Line 35"/>
            <p:cNvSpPr>
              <a:spLocks noChangeShapeType="1"/>
            </p:cNvSpPr>
            <p:nvPr/>
          </p:nvSpPr>
          <p:spPr bwMode="auto">
            <a:xfrm>
              <a:off x="2493" y="4501"/>
              <a:ext cx="288" cy="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Text Box 34"/>
            <p:cNvSpPr txBox="1">
              <a:spLocks noChangeArrowheads="1"/>
            </p:cNvSpPr>
            <p:nvPr/>
          </p:nvSpPr>
          <p:spPr bwMode="auto">
            <a:xfrm>
              <a:off x="2781" y="4213"/>
              <a:ext cx="2016"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Irrational</a:t>
              </a:r>
              <a:r>
                <a:rPr lang="fr-FR" altLang="fr-FR" sz="1200" b="1" dirty="0">
                  <a:latin typeface="Arial" panose="020B0604020202020204" pitchFamily="34" charset="0"/>
                  <a:ea typeface="Times New Roman" panose="02020603050405020304" pitchFamily="18" charset="0"/>
                </a:rPr>
                <a:t> </a:t>
              </a:r>
              <a:r>
                <a:rPr lang="fr-FR" altLang="fr-FR" sz="1200" b="1" dirty="0" err="1">
                  <a:latin typeface="Arial" panose="020B0604020202020204" pitchFamily="34" charset="0"/>
                  <a:ea typeface="Times New Roman" panose="02020603050405020304" pitchFamily="18" charset="0"/>
                </a:rPr>
                <a:t>fear</a:t>
              </a:r>
              <a:r>
                <a:rPr lang="fr-FR" altLang="fr-FR" sz="1200" b="1" dirty="0">
                  <a:latin typeface="Arial" panose="020B0604020202020204" pitchFamily="34" charset="0"/>
                  <a:ea typeface="Times New Roman" panose="02020603050405020304" pitchFamily="18" charset="0"/>
                </a:rPr>
                <a:t> of </a:t>
              </a:r>
              <a:r>
                <a:rPr lang="fr-FR" altLang="fr-FR" sz="1200" b="1" dirty="0" err="1" smtClean="0">
                  <a:latin typeface="Arial" panose="020B0604020202020204" pitchFamily="34" charset="0"/>
                  <a:ea typeface="Times New Roman" panose="02020603050405020304" pitchFamily="18" charset="0"/>
                </a:rPr>
                <a:t>electricity</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19" name="Line 33"/>
            <p:cNvSpPr>
              <a:spLocks noChangeShapeType="1"/>
            </p:cNvSpPr>
            <p:nvPr/>
          </p:nvSpPr>
          <p:spPr bwMode="auto">
            <a:xfrm>
              <a:off x="3789" y="2773"/>
              <a:ext cx="288" cy="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Text Box 32"/>
            <p:cNvSpPr txBox="1">
              <a:spLocks noChangeArrowheads="1"/>
            </p:cNvSpPr>
            <p:nvPr/>
          </p:nvSpPr>
          <p:spPr bwMode="auto">
            <a:xfrm>
              <a:off x="4077" y="2341"/>
              <a:ext cx="1440" cy="1008"/>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a:latin typeface="Arial" panose="020B0604020202020204" pitchFamily="34" charset="0"/>
                  <a:ea typeface="Times New Roman" panose="02020603050405020304" pitchFamily="18" charset="0"/>
                </a:rPr>
                <a:t>Depressive state such as post-traumatic </a:t>
              </a:r>
              <a:r>
                <a:rPr lang="en-US" altLang="fr-FR" sz="1200" b="1" dirty="0" smtClean="0">
                  <a:latin typeface="Arial" panose="020B0604020202020204" pitchFamily="34" charset="0"/>
                  <a:ea typeface="Times New Roman" panose="02020603050405020304" pitchFamily="18" charset="0"/>
                </a:rPr>
                <a:t>syndrome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1" name="Line 31"/>
            <p:cNvSpPr>
              <a:spLocks noChangeShapeType="1"/>
            </p:cNvSpPr>
            <p:nvPr/>
          </p:nvSpPr>
          <p:spPr bwMode="auto">
            <a:xfrm flipV="1">
              <a:off x="3789" y="3349"/>
              <a:ext cx="288" cy="1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30"/>
            <p:cNvSpPr>
              <a:spLocks noChangeShapeType="1"/>
            </p:cNvSpPr>
            <p:nvPr/>
          </p:nvSpPr>
          <p:spPr bwMode="auto">
            <a:xfrm>
              <a:off x="3789" y="2197"/>
              <a:ext cx="288" cy="1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9"/>
            <p:cNvSpPr>
              <a:spLocks noChangeShapeType="1"/>
            </p:cNvSpPr>
            <p:nvPr/>
          </p:nvSpPr>
          <p:spPr bwMode="auto">
            <a:xfrm>
              <a:off x="7533" y="613"/>
              <a:ext cx="1" cy="2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Text Box 28"/>
            <p:cNvSpPr txBox="1">
              <a:spLocks noChangeArrowheads="1"/>
            </p:cNvSpPr>
            <p:nvPr/>
          </p:nvSpPr>
          <p:spPr bwMode="auto">
            <a:xfrm>
              <a:off x="6957" y="901"/>
              <a:ext cx="1296" cy="72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Organic</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disorders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5" name="Line 27"/>
            <p:cNvSpPr>
              <a:spLocks noChangeShapeType="1"/>
            </p:cNvSpPr>
            <p:nvPr/>
          </p:nvSpPr>
          <p:spPr bwMode="auto">
            <a:xfrm flipH="1">
              <a:off x="5805" y="1333"/>
              <a:ext cx="115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6"/>
            <p:cNvSpPr>
              <a:spLocks noChangeShapeType="1"/>
            </p:cNvSpPr>
            <p:nvPr/>
          </p:nvSpPr>
          <p:spPr bwMode="auto">
            <a:xfrm>
              <a:off x="5805" y="1333"/>
              <a:ext cx="1" cy="43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Text Box 25"/>
            <p:cNvSpPr txBox="1">
              <a:spLocks noChangeArrowheads="1"/>
            </p:cNvSpPr>
            <p:nvPr/>
          </p:nvSpPr>
          <p:spPr bwMode="auto">
            <a:xfrm>
              <a:off x="6093" y="1765"/>
              <a:ext cx="1008"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Electrical</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syncope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28" name="Line 24"/>
            <p:cNvSpPr>
              <a:spLocks noChangeShapeType="1"/>
            </p:cNvSpPr>
            <p:nvPr/>
          </p:nvSpPr>
          <p:spPr bwMode="auto">
            <a:xfrm>
              <a:off x="5805" y="1909"/>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3"/>
            <p:cNvSpPr>
              <a:spLocks noChangeShapeType="1"/>
            </p:cNvSpPr>
            <p:nvPr/>
          </p:nvSpPr>
          <p:spPr bwMode="auto">
            <a:xfrm>
              <a:off x="5805" y="2773"/>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Text Box 22"/>
            <p:cNvSpPr txBox="1">
              <a:spLocks noChangeArrowheads="1"/>
            </p:cNvSpPr>
            <p:nvPr/>
          </p:nvSpPr>
          <p:spPr bwMode="auto">
            <a:xfrm>
              <a:off x="6093" y="2629"/>
              <a:ext cx="1008"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Loss</a:t>
              </a:r>
              <a:r>
                <a:rPr lang="fr-FR" altLang="fr-FR" sz="1200" b="1" dirty="0">
                  <a:latin typeface="Arial" panose="020B0604020202020204" pitchFamily="34" charset="0"/>
                  <a:ea typeface="Times New Roman" panose="02020603050405020304" pitchFamily="18" charset="0"/>
                </a:rPr>
                <a:t> of </a:t>
              </a:r>
              <a:r>
                <a:rPr lang="fr-FR" altLang="fr-FR" sz="1200" b="1" dirty="0" smtClean="0">
                  <a:latin typeface="Arial" panose="020B0604020202020204" pitchFamily="34" charset="0"/>
                  <a:ea typeface="Times New Roman" panose="02020603050405020304" pitchFamily="18" charset="0"/>
                </a:rPr>
                <a:t>speech</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1" name="Line 21"/>
            <p:cNvSpPr>
              <a:spLocks noChangeShapeType="1"/>
            </p:cNvSpPr>
            <p:nvPr/>
          </p:nvSpPr>
          <p:spPr bwMode="auto">
            <a:xfrm>
              <a:off x="5805" y="3781"/>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Text Box 20"/>
            <p:cNvSpPr txBox="1">
              <a:spLocks noChangeArrowheads="1"/>
            </p:cNvSpPr>
            <p:nvPr/>
          </p:nvSpPr>
          <p:spPr bwMode="auto">
            <a:xfrm>
              <a:off x="6093" y="3637"/>
              <a:ext cx="1152" cy="864"/>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Temporary</a:t>
              </a:r>
              <a:r>
                <a:rPr lang="fr-FR" altLang="fr-FR" sz="1200" b="1" dirty="0">
                  <a:latin typeface="Arial" panose="020B0604020202020204" pitchFamily="34" charset="0"/>
                  <a:ea typeface="Times New Roman" panose="02020603050405020304" pitchFamily="18" charset="0"/>
                </a:rPr>
                <a:t> partial </a:t>
              </a:r>
              <a:r>
                <a:rPr lang="fr-FR" altLang="fr-FR" sz="1200" b="1" dirty="0" err="1" smtClean="0">
                  <a:latin typeface="Arial" panose="020B0604020202020204" pitchFamily="34" charset="0"/>
                  <a:ea typeface="Times New Roman" panose="02020603050405020304" pitchFamily="18" charset="0"/>
                </a:rPr>
                <a:t>paralysis</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3" name="Line 19"/>
            <p:cNvSpPr>
              <a:spLocks noChangeShapeType="1"/>
            </p:cNvSpPr>
            <p:nvPr/>
          </p:nvSpPr>
          <p:spPr bwMode="auto">
            <a:xfrm>
              <a:off x="5805" y="5077"/>
              <a:ext cx="2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Text Box 18"/>
            <p:cNvSpPr txBox="1">
              <a:spLocks noChangeArrowheads="1"/>
            </p:cNvSpPr>
            <p:nvPr/>
          </p:nvSpPr>
          <p:spPr bwMode="auto">
            <a:xfrm>
              <a:off x="6093" y="4933"/>
              <a:ext cx="1440"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smtClean="0">
                  <a:latin typeface="Arial" panose="020B0604020202020204" pitchFamily="34" charset="0"/>
                  <a:ea typeface="Times New Roman" panose="02020603050405020304" pitchFamily="18" charset="0"/>
                </a:rPr>
                <a:t>Obnubilation</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5" name="Line 17"/>
            <p:cNvSpPr>
              <a:spLocks noChangeShapeType="1"/>
            </p:cNvSpPr>
            <p:nvPr/>
          </p:nvSpPr>
          <p:spPr bwMode="auto">
            <a:xfrm>
              <a:off x="5805" y="5714"/>
              <a:ext cx="288" cy="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Text Box 16"/>
            <p:cNvSpPr txBox="1">
              <a:spLocks noChangeArrowheads="1"/>
            </p:cNvSpPr>
            <p:nvPr/>
          </p:nvSpPr>
          <p:spPr bwMode="auto">
            <a:xfrm>
              <a:off x="6093" y="5479"/>
              <a:ext cx="720"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Coma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7" name="Line 15"/>
            <p:cNvSpPr>
              <a:spLocks noChangeShapeType="1"/>
            </p:cNvSpPr>
            <p:nvPr/>
          </p:nvSpPr>
          <p:spPr bwMode="auto">
            <a:xfrm>
              <a:off x="7677" y="1621"/>
              <a:ext cx="1" cy="2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Text Box 14"/>
            <p:cNvSpPr txBox="1">
              <a:spLocks noChangeArrowheads="1"/>
            </p:cNvSpPr>
            <p:nvPr/>
          </p:nvSpPr>
          <p:spPr bwMode="auto">
            <a:xfrm>
              <a:off x="7317" y="1876"/>
              <a:ext cx="1008"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Cerebral</a:t>
              </a:r>
              <a:r>
                <a:rPr lang="fr-FR" altLang="fr-FR" sz="1200" b="1" dirty="0">
                  <a:latin typeface="Arial" panose="020B0604020202020204" pitchFamily="34" charset="0"/>
                  <a:ea typeface="Times New Roman" panose="02020603050405020304" pitchFamily="18" charset="0"/>
                </a:rPr>
                <a:t> </a:t>
              </a:r>
              <a:r>
                <a:rPr lang="fr-FR" altLang="fr-FR" sz="1200" b="1" dirty="0" err="1" smtClean="0">
                  <a:latin typeface="Arial" panose="020B0604020202020204" pitchFamily="34" charset="0"/>
                  <a:ea typeface="Times New Roman" panose="02020603050405020304" pitchFamily="18" charset="0"/>
                </a:rPr>
                <a:t>edema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39" name="Line 13"/>
            <p:cNvSpPr>
              <a:spLocks noChangeShapeType="1"/>
            </p:cNvSpPr>
            <p:nvPr/>
          </p:nvSpPr>
          <p:spPr bwMode="auto">
            <a:xfrm>
              <a:off x="7677" y="2485"/>
              <a:ext cx="0" cy="2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Text Box 12"/>
            <p:cNvSpPr txBox="1">
              <a:spLocks noChangeArrowheads="1"/>
            </p:cNvSpPr>
            <p:nvPr/>
          </p:nvSpPr>
          <p:spPr bwMode="auto">
            <a:xfrm>
              <a:off x="7245" y="2773"/>
              <a:ext cx="1440" cy="720"/>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Intracranial</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hypertension</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1" name="Line 11"/>
            <p:cNvSpPr>
              <a:spLocks noChangeShapeType="1"/>
            </p:cNvSpPr>
            <p:nvPr/>
          </p:nvSpPr>
          <p:spPr bwMode="auto">
            <a:xfrm>
              <a:off x="8109" y="1333"/>
              <a:ext cx="100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10"/>
            <p:cNvSpPr>
              <a:spLocks noChangeShapeType="1"/>
            </p:cNvSpPr>
            <p:nvPr/>
          </p:nvSpPr>
          <p:spPr bwMode="auto">
            <a:xfrm>
              <a:off x="9117" y="1333"/>
              <a:ext cx="1" cy="2239"/>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Text Box 9"/>
            <p:cNvSpPr txBox="1">
              <a:spLocks noChangeArrowheads="1"/>
            </p:cNvSpPr>
            <p:nvPr/>
          </p:nvSpPr>
          <p:spPr bwMode="auto">
            <a:xfrm>
              <a:off x="7533" y="3572"/>
              <a:ext cx="1728"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200" b="1" dirty="0">
                  <a:latin typeface="Arial" panose="020B0604020202020204" pitchFamily="34" charset="0"/>
                  <a:ea typeface="Times New Roman" panose="02020603050405020304" pitchFamily="18" charset="0"/>
                </a:rPr>
                <a:t>Lesion of the nerve </a:t>
              </a:r>
              <a:r>
                <a:rPr lang="en-US" altLang="fr-FR" sz="1200" b="1" dirty="0" smtClean="0">
                  <a:latin typeface="Arial" panose="020B0604020202020204" pitchFamily="34" charset="0"/>
                  <a:ea typeface="Times New Roman" panose="02020603050405020304" pitchFamily="18" charset="0"/>
                </a:rPr>
                <a:t>substance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4" name="Line 8"/>
            <p:cNvSpPr>
              <a:spLocks noChangeShapeType="1"/>
            </p:cNvSpPr>
            <p:nvPr/>
          </p:nvSpPr>
          <p:spPr bwMode="auto">
            <a:xfrm>
              <a:off x="9116" y="4213"/>
              <a:ext cx="2" cy="179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5" name="Text Box 7"/>
            <p:cNvSpPr txBox="1">
              <a:spLocks noChangeArrowheads="1"/>
            </p:cNvSpPr>
            <p:nvPr/>
          </p:nvSpPr>
          <p:spPr bwMode="auto">
            <a:xfrm>
              <a:off x="8109" y="6007"/>
              <a:ext cx="1152"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Paraplegia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6" name="Line 6"/>
            <p:cNvSpPr>
              <a:spLocks noChangeShapeType="1"/>
            </p:cNvSpPr>
            <p:nvPr/>
          </p:nvSpPr>
          <p:spPr bwMode="auto">
            <a:xfrm>
              <a:off x="8828" y="4122"/>
              <a:ext cx="1" cy="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Text Box 5"/>
            <p:cNvSpPr txBox="1">
              <a:spLocks noChangeArrowheads="1"/>
            </p:cNvSpPr>
            <p:nvPr/>
          </p:nvSpPr>
          <p:spPr bwMode="auto">
            <a:xfrm>
              <a:off x="7678" y="5335"/>
              <a:ext cx="1296" cy="576"/>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a:latin typeface="Arial" panose="020B0604020202020204" pitchFamily="34" charset="0"/>
                  <a:ea typeface="Times New Roman" panose="02020603050405020304" pitchFamily="18" charset="0"/>
                </a:rPr>
                <a:t>Parkinson's</a:t>
              </a:r>
              <a:r>
                <a:rPr lang="fr-FR" altLang="fr-FR" sz="1200" b="1" dirty="0">
                  <a:latin typeface="Arial" panose="020B0604020202020204" pitchFamily="34" charset="0"/>
                  <a:ea typeface="Times New Roman" panose="02020603050405020304" pitchFamily="18" charset="0"/>
                </a:rPr>
                <a:t> </a:t>
              </a:r>
              <a:r>
                <a:rPr lang="fr-FR" altLang="fr-FR" sz="1200" b="1" dirty="0" smtClean="0">
                  <a:latin typeface="Arial" panose="020B0604020202020204" pitchFamily="34" charset="0"/>
                  <a:ea typeface="Times New Roman" panose="02020603050405020304" pitchFamily="18" charset="0"/>
                </a:rPr>
                <a:t>syndrome</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48" name="Line 4"/>
            <p:cNvSpPr>
              <a:spLocks noChangeShapeType="1"/>
            </p:cNvSpPr>
            <p:nvPr/>
          </p:nvSpPr>
          <p:spPr bwMode="auto">
            <a:xfrm>
              <a:off x="7966" y="4148"/>
              <a:ext cx="1" cy="64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9" name="Text Box 3"/>
            <p:cNvSpPr txBox="1">
              <a:spLocks noChangeArrowheads="1"/>
            </p:cNvSpPr>
            <p:nvPr/>
          </p:nvSpPr>
          <p:spPr bwMode="auto">
            <a:xfrm>
              <a:off x="7605" y="4789"/>
              <a:ext cx="1008" cy="432"/>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200" b="1" dirty="0" err="1" smtClean="0">
                  <a:latin typeface="Arial" panose="020B0604020202020204" pitchFamily="34" charset="0"/>
                  <a:ea typeface="Times New Roman" panose="02020603050405020304" pitchFamily="18" charset="0"/>
                </a:rPr>
                <a:t>Neuralgia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grpSp>
      <p:sp>
        <p:nvSpPr>
          <p:cNvPr id="51" name="Rectangle 4"/>
          <p:cNvSpPr txBox="1">
            <a:spLocks noChangeArrowheads="1"/>
          </p:cNvSpPr>
          <p:nvPr/>
        </p:nvSpPr>
        <p:spPr>
          <a:xfrm>
            <a:off x="26391" y="2781"/>
            <a:ext cx="8229600" cy="576264"/>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b="1" i="1" dirty="0">
                <a:latin typeface="Cambria" pitchFamily="18" charset="0"/>
              </a:rPr>
              <a:t>Acute neurological </a:t>
            </a:r>
            <a:r>
              <a:rPr lang="en-US" b="1" i="1" dirty="0" smtClean="0">
                <a:latin typeface="Cambria" pitchFamily="18" charset="0"/>
              </a:rPr>
              <a:t>disorders</a:t>
            </a:r>
            <a:endParaRPr lang="en-US" b="1" i="1" dirty="0">
              <a:latin typeface="Cambria" pitchFamily="18" charset="0"/>
            </a:endParaRPr>
          </a:p>
        </p:txBody>
      </p:sp>
    </p:spTree>
    <p:extLst>
      <p:ext uri="{BB962C8B-B14F-4D97-AF65-F5344CB8AC3E}">
        <p14:creationId xmlns:p14="http://schemas.microsoft.com/office/powerpoint/2010/main" val="114534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1">
                                            <p:txEl>
                                              <p:pRg st="0" end="0"/>
                                            </p:txEl>
                                          </p:spTgt>
                                        </p:tgtEl>
                                        <p:attrNameLst>
                                          <p:attrName>style.visibility</p:attrName>
                                        </p:attrNameLst>
                                      </p:cBhvr>
                                      <p:to>
                                        <p:strVal val="visible"/>
                                      </p:to>
                                    </p:set>
                                    <p:animEffect transition="in" filter="wipe(left)">
                                      <p:cBhvr>
                                        <p:cTn id="7" dur="500"/>
                                        <p:tgtEl>
                                          <p:spTgt spid="5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143" name="Text Box 15"/>
          <p:cNvSpPr txBox="1">
            <a:spLocks noChangeArrowheads="1"/>
          </p:cNvSpPr>
          <p:nvPr/>
        </p:nvSpPr>
        <p:spPr bwMode="auto">
          <a:xfrm>
            <a:off x="863774" y="96767"/>
            <a:ext cx="7776864"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fr-FR" sz="2400" b="1" dirty="0" smtClean="0">
                <a:solidFill>
                  <a:srgbClr val="FF0000"/>
                </a:solidFill>
                <a:effectLst>
                  <a:glow rad="228600">
                    <a:schemeClr val="accent1">
                      <a:satMod val="175000"/>
                      <a:alpha val="40000"/>
                    </a:schemeClr>
                  </a:glow>
                </a:effectLst>
              </a:rPr>
              <a:t>Les effets indirects du </a:t>
            </a:r>
            <a:r>
              <a:rPr lang="fr-FR" sz="2400" b="1" dirty="0">
                <a:solidFill>
                  <a:srgbClr val="FF0000"/>
                </a:solidFill>
                <a:effectLst>
                  <a:glow rad="228600">
                    <a:schemeClr val="accent1">
                      <a:satMod val="175000"/>
                      <a:alpha val="40000"/>
                    </a:schemeClr>
                  </a:glow>
                </a:effectLst>
              </a:rPr>
              <a:t>courant électrique sur l’homme</a:t>
            </a:r>
            <a:endParaRPr lang="fr-FR" sz="2400" dirty="0">
              <a:solidFill>
                <a:srgbClr val="FF0000"/>
              </a:solidFill>
              <a:effectLst>
                <a:glow rad="228600">
                  <a:schemeClr val="accent1">
                    <a:satMod val="175000"/>
                    <a:alpha val="40000"/>
                  </a:schemeClr>
                </a:glow>
              </a:effectLst>
            </a:endParaRPr>
          </a:p>
          <a:p>
            <a:pPr algn="ctr">
              <a:defRPr/>
            </a:pPr>
            <a:endParaRPr lang="fr-FR" sz="2400" dirty="0">
              <a:solidFill>
                <a:srgbClr val="FF0000"/>
              </a:solidFill>
              <a:effectLst>
                <a:glow rad="228600">
                  <a:schemeClr val="accent1">
                    <a:satMod val="175000"/>
                    <a:alpha val="40000"/>
                  </a:schemeClr>
                </a:glow>
              </a:effectLst>
            </a:endParaRPr>
          </a:p>
        </p:txBody>
      </p:sp>
      <p:sp>
        <p:nvSpPr>
          <p:cNvPr id="48182" name="Rectangle 54"/>
          <p:cNvSpPr>
            <a:spLocks noChangeArrowheads="1"/>
          </p:cNvSpPr>
          <p:nvPr/>
        </p:nvSpPr>
        <p:spPr bwMode="auto">
          <a:xfrm>
            <a:off x="323528" y="1484784"/>
            <a:ext cx="6332311" cy="338554"/>
          </a:xfrm>
          <a:prstGeom prst="rect">
            <a:avLst/>
          </a:prstGeom>
          <a:noFill/>
          <a:ln w="9525">
            <a:noFill/>
            <a:miter lim="800000"/>
            <a:headEnd/>
            <a:tailEnd/>
          </a:ln>
        </p:spPr>
        <p:txBody>
          <a:bodyPr wrap="none" anchor="ctr">
            <a:spAutoFit/>
          </a:bodyPr>
          <a:lstStyle/>
          <a:p>
            <a:r>
              <a:rPr lang="fr-FR" sz="1600" b="1" dirty="0"/>
              <a:t>D’autres risques et dommages peuvent être subits par le corps humain. </a:t>
            </a:r>
          </a:p>
        </p:txBody>
      </p:sp>
      <p:sp>
        <p:nvSpPr>
          <p:cNvPr id="48183" name="Rectangle 55"/>
          <p:cNvSpPr>
            <a:spLocks noChangeArrowheads="1"/>
          </p:cNvSpPr>
          <p:nvPr/>
        </p:nvSpPr>
        <p:spPr bwMode="auto">
          <a:xfrm>
            <a:off x="323528" y="1772816"/>
            <a:ext cx="4544834" cy="338554"/>
          </a:xfrm>
          <a:prstGeom prst="rect">
            <a:avLst/>
          </a:prstGeom>
          <a:noFill/>
          <a:ln w="9525">
            <a:noFill/>
            <a:miter lim="800000"/>
            <a:headEnd/>
            <a:tailEnd/>
          </a:ln>
        </p:spPr>
        <p:txBody>
          <a:bodyPr wrap="none" anchor="ctr">
            <a:spAutoFit/>
          </a:bodyPr>
          <a:lstStyle/>
          <a:p>
            <a:r>
              <a:rPr lang="fr-FR" sz="1600" b="1" dirty="0"/>
              <a:t>Ainsi, </a:t>
            </a:r>
            <a:r>
              <a:rPr lang="fr-FR" sz="1600" b="1" dirty="0">
                <a:solidFill>
                  <a:srgbClr val="FF0000"/>
                </a:solidFill>
              </a:rPr>
              <a:t>un court-circuit </a:t>
            </a:r>
            <a:r>
              <a:rPr lang="fr-FR" sz="1600" b="1" dirty="0"/>
              <a:t>peut notamment provoquer :</a:t>
            </a:r>
          </a:p>
        </p:txBody>
      </p:sp>
      <p:sp>
        <p:nvSpPr>
          <p:cNvPr id="48184" name="Rectangle 56"/>
          <p:cNvSpPr>
            <a:spLocks noChangeArrowheads="1"/>
          </p:cNvSpPr>
          <p:nvPr/>
        </p:nvSpPr>
        <p:spPr bwMode="auto">
          <a:xfrm>
            <a:off x="0" y="2492896"/>
            <a:ext cx="4752206" cy="338554"/>
          </a:xfrm>
          <a:prstGeom prst="rect">
            <a:avLst/>
          </a:prstGeom>
          <a:noFill/>
          <a:ln w="9525">
            <a:noFill/>
            <a:miter lim="800000"/>
            <a:headEnd/>
            <a:tailEnd/>
          </a:ln>
        </p:spPr>
        <p:txBody>
          <a:bodyPr wrap="square" anchor="ctr">
            <a:spAutoFit/>
          </a:bodyPr>
          <a:lstStyle/>
          <a:p>
            <a:pPr algn="ctr">
              <a:tabLst>
                <a:tab pos="457200" algn="l"/>
              </a:tabLst>
            </a:pPr>
            <a:r>
              <a:rPr lang="fr-FR" sz="1600" b="1" dirty="0" smtClean="0"/>
              <a:t>- </a:t>
            </a:r>
            <a:r>
              <a:rPr lang="fr-FR" sz="1600" b="1" dirty="0"/>
              <a:t>des brûlures par projection de matière en fusion</a:t>
            </a:r>
          </a:p>
        </p:txBody>
      </p:sp>
      <p:sp>
        <p:nvSpPr>
          <p:cNvPr id="48185" name="Rectangle 57"/>
          <p:cNvSpPr>
            <a:spLocks noChangeArrowheads="1"/>
          </p:cNvSpPr>
          <p:nvPr/>
        </p:nvSpPr>
        <p:spPr bwMode="auto">
          <a:xfrm>
            <a:off x="2339752" y="3429000"/>
            <a:ext cx="3301032" cy="338554"/>
          </a:xfrm>
          <a:prstGeom prst="rect">
            <a:avLst/>
          </a:prstGeom>
          <a:noFill/>
          <a:ln w="9525">
            <a:noFill/>
            <a:miter lim="800000"/>
            <a:headEnd/>
            <a:tailEnd/>
          </a:ln>
        </p:spPr>
        <p:txBody>
          <a:bodyPr wrap="none">
            <a:spAutoFit/>
          </a:bodyPr>
          <a:lstStyle/>
          <a:p>
            <a:r>
              <a:rPr lang="fr-FR" sz="1600" b="1" dirty="0"/>
              <a:t>- un rayonnement ultraviolet intense</a:t>
            </a:r>
          </a:p>
        </p:txBody>
      </p:sp>
      <p:sp>
        <p:nvSpPr>
          <p:cNvPr id="48186" name="Rectangle 58"/>
          <p:cNvSpPr>
            <a:spLocks noChangeArrowheads="1"/>
          </p:cNvSpPr>
          <p:nvPr/>
        </p:nvSpPr>
        <p:spPr bwMode="auto">
          <a:xfrm>
            <a:off x="4355976" y="4365104"/>
            <a:ext cx="2889317" cy="338554"/>
          </a:xfrm>
          <a:prstGeom prst="rect">
            <a:avLst/>
          </a:prstGeom>
          <a:noFill/>
          <a:ln w="9525">
            <a:noFill/>
            <a:miter lim="800000"/>
            <a:headEnd/>
            <a:tailEnd/>
          </a:ln>
        </p:spPr>
        <p:txBody>
          <a:bodyPr wrap="none">
            <a:spAutoFit/>
          </a:bodyPr>
          <a:lstStyle/>
          <a:p>
            <a:r>
              <a:rPr lang="fr-FR" sz="1600" b="1" dirty="0"/>
              <a:t>- un dégagement de gaz toxique</a:t>
            </a:r>
          </a:p>
        </p:txBody>
      </p:sp>
      <p:sp>
        <p:nvSpPr>
          <p:cNvPr id="48187" name="Rectangle 59"/>
          <p:cNvSpPr>
            <a:spLocks noChangeArrowheads="1"/>
          </p:cNvSpPr>
          <p:nvPr/>
        </p:nvSpPr>
        <p:spPr bwMode="auto">
          <a:xfrm>
            <a:off x="6572462" y="5013176"/>
            <a:ext cx="2571538" cy="338554"/>
          </a:xfrm>
          <a:prstGeom prst="rect">
            <a:avLst/>
          </a:prstGeom>
          <a:noFill/>
          <a:ln w="9525">
            <a:noFill/>
            <a:miter lim="800000"/>
            <a:headEnd/>
            <a:tailEnd/>
          </a:ln>
        </p:spPr>
        <p:txBody>
          <a:bodyPr wrap="none">
            <a:spAutoFit/>
          </a:bodyPr>
          <a:lstStyle/>
          <a:p>
            <a:r>
              <a:rPr lang="fr-FR" sz="1600" b="1" dirty="0"/>
              <a:t>- un incendie, une explosion</a:t>
            </a:r>
          </a:p>
        </p:txBody>
      </p:sp>
      <p:cxnSp>
        <p:nvCxnSpPr>
          <p:cNvPr id="57" name="Connecteur droit avec flèche 56"/>
          <p:cNvCxnSpPr>
            <a:stCxn id="48183" idx="3"/>
            <a:endCxn id="48184" idx="0"/>
          </p:cNvCxnSpPr>
          <p:nvPr/>
        </p:nvCxnSpPr>
        <p:spPr>
          <a:xfrm flipH="1">
            <a:off x="2376103" y="1942093"/>
            <a:ext cx="2492259" cy="550803"/>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58" name="Connecteur droit avec flèche 57"/>
          <p:cNvCxnSpPr>
            <a:stCxn id="48183" idx="3"/>
            <a:endCxn id="48185" idx="0"/>
          </p:cNvCxnSpPr>
          <p:nvPr/>
        </p:nvCxnSpPr>
        <p:spPr>
          <a:xfrm flipH="1">
            <a:off x="3990268" y="1942093"/>
            <a:ext cx="878094" cy="1486907"/>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59" name="Connecteur droit avec flèche 58"/>
          <p:cNvCxnSpPr>
            <a:stCxn id="48183" idx="3"/>
            <a:endCxn id="48186" idx="0"/>
          </p:cNvCxnSpPr>
          <p:nvPr/>
        </p:nvCxnSpPr>
        <p:spPr>
          <a:xfrm>
            <a:off x="4868362" y="1942093"/>
            <a:ext cx="932273" cy="2423011"/>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60" name="Connecteur droit avec flèche 59"/>
          <p:cNvCxnSpPr>
            <a:stCxn id="48183" idx="3"/>
            <a:endCxn id="48187" idx="0"/>
          </p:cNvCxnSpPr>
          <p:nvPr/>
        </p:nvCxnSpPr>
        <p:spPr>
          <a:xfrm>
            <a:off x="4868362" y="1942093"/>
            <a:ext cx="2989869" cy="3071083"/>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pic>
        <p:nvPicPr>
          <p:cNvPr id="83" name="Picture 5"/>
          <p:cNvPicPr>
            <a:picLocks noChangeAspect="1" noChangeArrowheads="1"/>
          </p:cNvPicPr>
          <p:nvPr/>
        </p:nvPicPr>
        <p:blipFill>
          <a:blip r:embed="rId2" cstate="print"/>
          <a:srcRect/>
          <a:stretch>
            <a:fillRect/>
          </a:stretch>
        </p:blipFill>
        <p:spPr bwMode="auto">
          <a:xfrm>
            <a:off x="6948264" y="1628800"/>
            <a:ext cx="1872705" cy="2439432"/>
          </a:xfrm>
          <a:prstGeom prst="rect">
            <a:avLst/>
          </a:prstGeom>
          <a:noFill/>
          <a:ln w="9525" algn="ctr">
            <a:noFill/>
            <a:miter lim="800000"/>
            <a:headEnd/>
            <a:tailEnd/>
          </a:ln>
        </p:spPr>
      </p:pic>
      <p:pic>
        <p:nvPicPr>
          <p:cNvPr id="8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717032"/>
            <a:ext cx="3851920" cy="189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11" descr="incendie 2"/>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79912" y="5229200"/>
            <a:ext cx="3456365" cy="162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381384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8182"/>
                                        </p:tgtEl>
                                        <p:attrNameLst>
                                          <p:attrName>style.visibility</p:attrName>
                                        </p:attrNameLst>
                                      </p:cBhvr>
                                      <p:to>
                                        <p:strVal val="visible"/>
                                      </p:to>
                                    </p:set>
                                    <p:animEffect transition="in" filter="wipe(left)">
                                      <p:cBhvr>
                                        <p:cTn id="7" dur="2000"/>
                                        <p:tgtEl>
                                          <p:spTgt spid="48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8183"/>
                                        </p:tgtEl>
                                        <p:attrNameLst>
                                          <p:attrName>style.visibility</p:attrName>
                                        </p:attrNameLst>
                                      </p:cBhvr>
                                      <p:to>
                                        <p:strVal val="visible"/>
                                      </p:to>
                                    </p:set>
                                    <p:animEffect transition="in" filter="wipe(left)">
                                      <p:cBhvr>
                                        <p:cTn id="12" dur="2000"/>
                                        <p:tgtEl>
                                          <p:spTgt spid="4818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8184"/>
                                        </p:tgtEl>
                                        <p:attrNameLst>
                                          <p:attrName>style.visibility</p:attrName>
                                        </p:attrNameLst>
                                      </p:cBhvr>
                                      <p:to>
                                        <p:strVal val="visible"/>
                                      </p:to>
                                    </p:set>
                                    <p:animEffect transition="in" filter="wipe(left)">
                                      <p:cBhvr>
                                        <p:cTn id="17" dur="2000"/>
                                        <p:tgtEl>
                                          <p:spTgt spid="48184"/>
                                        </p:tgtEl>
                                      </p:cBhvr>
                                    </p:animEffect>
                                  </p:childTnLst>
                                </p:cTn>
                              </p:par>
                              <p:par>
                                <p:cTn id="18" presetID="5" presetClass="entr" presetSubtype="10" fill="hold" nodeType="with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checkerboard(across)">
                                      <p:cBhvr>
                                        <p:cTn id="20" dur="500"/>
                                        <p:tgtEl>
                                          <p:spTgt spid="57"/>
                                        </p:tgtEl>
                                      </p:cBhvr>
                                    </p:animEffect>
                                  </p:childTnLst>
                                </p:cTn>
                              </p:par>
                            </p:childTnLst>
                          </p:cTn>
                        </p:par>
                        <p:par>
                          <p:cTn id="21" fill="hold">
                            <p:stCondLst>
                              <p:cond delay="2000"/>
                            </p:stCondLst>
                            <p:childTnLst>
                              <p:par>
                                <p:cTn id="22" presetID="5" presetClass="entr" presetSubtype="10"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checkerboard(across)">
                                      <p:cBhvr>
                                        <p:cTn id="24" dur="500"/>
                                        <p:tgtEl>
                                          <p:spTgt spid="8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48185"/>
                                        </p:tgtEl>
                                        <p:attrNameLst>
                                          <p:attrName>style.visibility</p:attrName>
                                        </p:attrNameLst>
                                      </p:cBhvr>
                                      <p:to>
                                        <p:strVal val="visible"/>
                                      </p:to>
                                    </p:set>
                                    <p:animEffect transition="in" filter="wipe(left)">
                                      <p:cBhvr>
                                        <p:cTn id="29" dur="2000"/>
                                        <p:tgtEl>
                                          <p:spTgt spid="48185"/>
                                        </p:tgtEl>
                                      </p:cBhvr>
                                    </p:animEffect>
                                  </p:childTnLst>
                                </p:cTn>
                              </p:par>
                              <p:par>
                                <p:cTn id="30" presetID="5" presetClass="entr" presetSubtype="10" fill="hold"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checkerboard(across)">
                                      <p:cBhvr>
                                        <p:cTn id="32" dur="500"/>
                                        <p:tgtEl>
                                          <p:spTgt spid="5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48186"/>
                                        </p:tgtEl>
                                        <p:attrNameLst>
                                          <p:attrName>style.visibility</p:attrName>
                                        </p:attrNameLst>
                                      </p:cBhvr>
                                      <p:to>
                                        <p:strVal val="visible"/>
                                      </p:to>
                                    </p:set>
                                    <p:animEffect transition="in" filter="wipe(left)">
                                      <p:cBhvr>
                                        <p:cTn id="37" dur="2000"/>
                                        <p:tgtEl>
                                          <p:spTgt spid="48186"/>
                                        </p:tgtEl>
                                      </p:cBhvr>
                                    </p:animEffect>
                                  </p:childTnLst>
                                </p:cTn>
                              </p:par>
                              <p:par>
                                <p:cTn id="38" presetID="5" presetClass="entr" presetSubtype="10" fill="hold" nodeType="with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checkerboard(across)">
                                      <p:cBhvr>
                                        <p:cTn id="40" dur="500"/>
                                        <p:tgtEl>
                                          <p:spTgt spid="59"/>
                                        </p:tgtEl>
                                      </p:cBhvr>
                                    </p:animEffect>
                                  </p:childTnLst>
                                </p:cTn>
                              </p:par>
                            </p:childTnLst>
                          </p:cTn>
                        </p:par>
                        <p:par>
                          <p:cTn id="41" fill="hold">
                            <p:stCondLst>
                              <p:cond delay="2000"/>
                            </p:stCondLst>
                            <p:childTnLst>
                              <p:par>
                                <p:cTn id="42" presetID="5" presetClass="entr" presetSubtype="10" fill="hold"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checkerboard(across)">
                                      <p:cBhvr>
                                        <p:cTn id="44" dur="500"/>
                                        <p:tgtEl>
                                          <p:spTgt spid="8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8187"/>
                                        </p:tgtEl>
                                        <p:attrNameLst>
                                          <p:attrName>style.visibility</p:attrName>
                                        </p:attrNameLst>
                                      </p:cBhvr>
                                      <p:to>
                                        <p:strVal val="visible"/>
                                      </p:to>
                                    </p:set>
                                    <p:animEffect transition="in" filter="wipe(left)">
                                      <p:cBhvr>
                                        <p:cTn id="49" dur="2000"/>
                                        <p:tgtEl>
                                          <p:spTgt spid="48187"/>
                                        </p:tgtEl>
                                      </p:cBhvr>
                                    </p:animEffect>
                                  </p:childTnLst>
                                </p:cTn>
                              </p:par>
                              <p:par>
                                <p:cTn id="50" presetID="5" presetClass="entr" presetSubtype="10" fill="hold" nodeType="withEffect">
                                  <p:stCondLst>
                                    <p:cond delay="0"/>
                                  </p:stCondLst>
                                  <p:childTnLst>
                                    <p:set>
                                      <p:cBhvr>
                                        <p:cTn id="51" dur="1" fill="hold">
                                          <p:stCondLst>
                                            <p:cond delay="0"/>
                                          </p:stCondLst>
                                        </p:cTn>
                                        <p:tgtEl>
                                          <p:spTgt spid="60"/>
                                        </p:tgtEl>
                                        <p:attrNameLst>
                                          <p:attrName>style.visibility</p:attrName>
                                        </p:attrNameLst>
                                      </p:cBhvr>
                                      <p:to>
                                        <p:strVal val="visible"/>
                                      </p:to>
                                    </p:set>
                                    <p:animEffect transition="in" filter="checkerboard(across)">
                                      <p:cBhvr>
                                        <p:cTn id="52" dur="500"/>
                                        <p:tgtEl>
                                          <p:spTgt spid="60"/>
                                        </p:tgtEl>
                                      </p:cBhvr>
                                    </p:animEffect>
                                  </p:childTnLst>
                                </p:cTn>
                              </p:par>
                            </p:childTnLst>
                          </p:cTn>
                        </p:par>
                        <p:par>
                          <p:cTn id="53" fill="hold">
                            <p:stCondLst>
                              <p:cond delay="2000"/>
                            </p:stCondLst>
                            <p:childTnLst>
                              <p:par>
                                <p:cTn id="54" presetID="5" presetClass="entr" presetSubtype="10" fill="hold" nodeType="afterEffect">
                                  <p:stCondLst>
                                    <p:cond delay="0"/>
                                  </p:stCondLst>
                                  <p:childTnLst>
                                    <p:set>
                                      <p:cBhvr>
                                        <p:cTn id="55" dur="1" fill="hold">
                                          <p:stCondLst>
                                            <p:cond delay="0"/>
                                          </p:stCondLst>
                                        </p:cTn>
                                        <p:tgtEl>
                                          <p:spTgt spid="85"/>
                                        </p:tgtEl>
                                        <p:attrNameLst>
                                          <p:attrName>style.visibility</p:attrName>
                                        </p:attrNameLst>
                                      </p:cBhvr>
                                      <p:to>
                                        <p:strVal val="visible"/>
                                      </p:to>
                                    </p:set>
                                    <p:animEffect transition="in" filter="checkerboard(across)">
                                      <p:cBhvr>
                                        <p:cTn id="56"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82" grpId="0"/>
      <p:bldP spid="48183" grpId="0"/>
      <p:bldP spid="48184" grpId="0"/>
      <p:bldP spid="48185" grpId="0"/>
      <p:bldP spid="48186" grpId="0"/>
      <p:bldP spid="4818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43" name="Text Box 15"/>
          <p:cNvSpPr txBox="1">
            <a:spLocks noChangeArrowheads="1"/>
          </p:cNvSpPr>
          <p:nvPr/>
        </p:nvSpPr>
        <p:spPr bwMode="auto">
          <a:xfrm>
            <a:off x="1547664" y="188640"/>
            <a:ext cx="6840760" cy="576064"/>
          </a:xfrm>
          <a:prstGeom prst="rect">
            <a:avLst/>
          </a:prstGeom>
          <a:solidFill>
            <a:srgbClr val="FFFFFF"/>
          </a:solidFill>
          <a:ln w="9525">
            <a:solidFill>
              <a:schemeClr val="hlink"/>
            </a:solidFill>
            <a:miter lim="800000"/>
            <a:headEnd/>
            <a:tailEnd/>
          </a:ln>
          <a:effectLst>
            <a:outerShdw dist="107763" dir="8100000" algn="ctr" rotWithShape="0">
              <a:schemeClr val="accent1">
                <a:alpha val="50000"/>
              </a:schemeClr>
            </a:outerShdw>
          </a:effectLst>
        </p:spPr>
        <p:txBody>
          <a:bodyPr/>
          <a:lstStyle/>
          <a:p>
            <a:pPr algn="ctr">
              <a:defRPr/>
            </a:pPr>
            <a:r>
              <a:rPr lang="en-US" sz="2400" b="1" dirty="0" smtClean="0">
                <a:solidFill>
                  <a:srgbClr val="FF0000"/>
                </a:solidFill>
                <a:effectLst>
                  <a:glow rad="228600">
                    <a:schemeClr val="accent1">
                      <a:satMod val="175000"/>
                      <a:alpha val="40000"/>
                    </a:schemeClr>
                  </a:glow>
                </a:effectLst>
              </a:rPr>
              <a:t>Indirect </a:t>
            </a:r>
            <a:r>
              <a:rPr lang="en-US" sz="2400" b="1" dirty="0">
                <a:solidFill>
                  <a:srgbClr val="FF0000"/>
                </a:solidFill>
                <a:effectLst>
                  <a:glow rad="228600">
                    <a:schemeClr val="accent1">
                      <a:satMod val="175000"/>
                      <a:alpha val="40000"/>
                    </a:schemeClr>
                  </a:glow>
                </a:effectLst>
              </a:rPr>
              <a:t>effects of electric current on humans</a:t>
            </a:r>
            <a:endParaRPr lang="fr-FR" sz="2400" dirty="0">
              <a:solidFill>
                <a:srgbClr val="FF0000"/>
              </a:solidFill>
              <a:effectLst>
                <a:glow rad="228600">
                  <a:schemeClr val="accent1">
                    <a:satMod val="175000"/>
                    <a:alpha val="40000"/>
                  </a:schemeClr>
                </a:glow>
              </a:effectLst>
            </a:endParaRPr>
          </a:p>
          <a:p>
            <a:pPr algn="ctr">
              <a:defRPr/>
            </a:pPr>
            <a:endParaRPr lang="fr-FR" sz="2400" dirty="0">
              <a:solidFill>
                <a:srgbClr val="FF0000"/>
              </a:solidFill>
              <a:effectLst>
                <a:glow rad="228600">
                  <a:schemeClr val="accent1">
                    <a:satMod val="175000"/>
                    <a:alpha val="40000"/>
                  </a:schemeClr>
                </a:glow>
              </a:effectLst>
            </a:endParaRPr>
          </a:p>
        </p:txBody>
      </p:sp>
      <p:sp>
        <p:nvSpPr>
          <p:cNvPr id="48182" name="Rectangle 54"/>
          <p:cNvSpPr>
            <a:spLocks noChangeArrowheads="1"/>
          </p:cNvSpPr>
          <p:nvPr/>
        </p:nvSpPr>
        <p:spPr bwMode="auto">
          <a:xfrm>
            <a:off x="323528" y="1484784"/>
            <a:ext cx="5556458" cy="338554"/>
          </a:xfrm>
          <a:prstGeom prst="rect">
            <a:avLst/>
          </a:prstGeom>
          <a:noFill/>
          <a:ln w="9525">
            <a:noFill/>
            <a:miter lim="800000"/>
            <a:headEnd/>
            <a:tailEnd/>
          </a:ln>
        </p:spPr>
        <p:txBody>
          <a:bodyPr wrap="none" anchor="ctr">
            <a:spAutoFit/>
          </a:bodyPr>
          <a:lstStyle/>
          <a:p>
            <a:r>
              <a:rPr lang="en-US" sz="1600" b="1" dirty="0"/>
              <a:t>Other risks and damages may be suffered by the human </a:t>
            </a:r>
            <a:r>
              <a:rPr lang="en-US" sz="1600" b="1" dirty="0" smtClean="0"/>
              <a:t>body.</a:t>
            </a:r>
            <a:endParaRPr lang="fr-FR" sz="1600" b="1" dirty="0"/>
          </a:p>
        </p:txBody>
      </p:sp>
      <p:sp>
        <p:nvSpPr>
          <p:cNvPr id="48183" name="Rectangle 55"/>
          <p:cNvSpPr>
            <a:spLocks noChangeArrowheads="1"/>
          </p:cNvSpPr>
          <p:nvPr/>
        </p:nvSpPr>
        <p:spPr bwMode="auto">
          <a:xfrm>
            <a:off x="323528" y="1772816"/>
            <a:ext cx="3476336" cy="338554"/>
          </a:xfrm>
          <a:prstGeom prst="rect">
            <a:avLst/>
          </a:prstGeom>
          <a:noFill/>
          <a:ln w="9525">
            <a:noFill/>
            <a:miter lim="800000"/>
            <a:headEnd/>
            <a:tailEnd/>
          </a:ln>
        </p:spPr>
        <p:txBody>
          <a:bodyPr wrap="none" anchor="ctr">
            <a:spAutoFit/>
          </a:bodyPr>
          <a:lstStyle/>
          <a:p>
            <a:r>
              <a:rPr lang="en-US" sz="1600" b="1" dirty="0"/>
              <a:t>Thus, a </a:t>
            </a:r>
            <a:r>
              <a:rPr lang="en-US" sz="1600" b="1" dirty="0">
                <a:solidFill>
                  <a:srgbClr val="FF0000"/>
                </a:solidFill>
              </a:rPr>
              <a:t>short circuit </a:t>
            </a:r>
            <a:r>
              <a:rPr lang="en-US" sz="1600" b="1" dirty="0"/>
              <a:t>can notably </a:t>
            </a:r>
            <a:r>
              <a:rPr lang="en-US" sz="1600" b="1" dirty="0" smtClean="0"/>
              <a:t>cause:</a:t>
            </a:r>
            <a:endParaRPr lang="fr-FR" sz="1600" b="1" dirty="0"/>
          </a:p>
        </p:txBody>
      </p:sp>
      <p:sp>
        <p:nvSpPr>
          <p:cNvPr id="48184" name="Rectangle 56"/>
          <p:cNvSpPr>
            <a:spLocks noChangeArrowheads="1"/>
          </p:cNvSpPr>
          <p:nvPr/>
        </p:nvSpPr>
        <p:spPr bwMode="auto">
          <a:xfrm>
            <a:off x="0" y="2492896"/>
            <a:ext cx="4752206" cy="338554"/>
          </a:xfrm>
          <a:prstGeom prst="rect">
            <a:avLst/>
          </a:prstGeom>
          <a:noFill/>
          <a:ln w="9525">
            <a:noFill/>
            <a:miter lim="800000"/>
            <a:headEnd/>
            <a:tailEnd/>
          </a:ln>
        </p:spPr>
        <p:txBody>
          <a:bodyPr wrap="square" anchor="ctr">
            <a:spAutoFit/>
          </a:bodyPr>
          <a:lstStyle/>
          <a:p>
            <a:pPr algn="ctr">
              <a:tabLst>
                <a:tab pos="457200" algn="l"/>
              </a:tabLst>
            </a:pPr>
            <a:r>
              <a:rPr lang="fr-FR" sz="1600" b="1" dirty="0" smtClean="0"/>
              <a:t>- </a:t>
            </a:r>
            <a:r>
              <a:rPr lang="en-US" sz="1600" b="1" dirty="0"/>
              <a:t>burns from projection of molten material </a:t>
            </a:r>
            <a:endParaRPr lang="fr-FR" sz="1600" b="1" dirty="0"/>
          </a:p>
        </p:txBody>
      </p:sp>
      <p:sp>
        <p:nvSpPr>
          <p:cNvPr id="48185" name="Rectangle 57"/>
          <p:cNvSpPr>
            <a:spLocks noChangeArrowheads="1"/>
          </p:cNvSpPr>
          <p:nvPr/>
        </p:nvSpPr>
        <p:spPr bwMode="auto">
          <a:xfrm>
            <a:off x="2339752" y="3429000"/>
            <a:ext cx="2659318" cy="338554"/>
          </a:xfrm>
          <a:prstGeom prst="rect">
            <a:avLst/>
          </a:prstGeom>
          <a:noFill/>
          <a:ln w="9525">
            <a:noFill/>
            <a:miter lim="800000"/>
            <a:headEnd/>
            <a:tailEnd/>
          </a:ln>
        </p:spPr>
        <p:txBody>
          <a:bodyPr wrap="none">
            <a:spAutoFit/>
          </a:bodyPr>
          <a:lstStyle/>
          <a:p>
            <a:r>
              <a:rPr lang="fr-FR" sz="1600" b="1" dirty="0"/>
              <a:t>- intense ultraviolet </a:t>
            </a:r>
            <a:r>
              <a:rPr lang="fr-FR" sz="1600" b="1" dirty="0" smtClean="0"/>
              <a:t>radiation</a:t>
            </a:r>
            <a:endParaRPr lang="fr-FR" sz="1600" b="1" dirty="0"/>
          </a:p>
        </p:txBody>
      </p:sp>
      <p:sp>
        <p:nvSpPr>
          <p:cNvPr id="48186" name="Rectangle 58"/>
          <p:cNvSpPr>
            <a:spLocks noChangeArrowheads="1"/>
          </p:cNvSpPr>
          <p:nvPr/>
        </p:nvSpPr>
        <p:spPr bwMode="auto">
          <a:xfrm>
            <a:off x="4355976" y="4365104"/>
            <a:ext cx="2051459" cy="338554"/>
          </a:xfrm>
          <a:prstGeom prst="rect">
            <a:avLst/>
          </a:prstGeom>
          <a:noFill/>
          <a:ln w="9525">
            <a:noFill/>
            <a:miter lim="800000"/>
            <a:headEnd/>
            <a:tailEnd/>
          </a:ln>
        </p:spPr>
        <p:txBody>
          <a:bodyPr wrap="none">
            <a:spAutoFit/>
          </a:bodyPr>
          <a:lstStyle/>
          <a:p>
            <a:r>
              <a:rPr lang="fr-FR" sz="1600" b="1" dirty="0" smtClean="0"/>
              <a:t>-</a:t>
            </a:r>
            <a:r>
              <a:rPr lang="en-US" sz="1600" b="1" dirty="0"/>
              <a:t> a release of toxic gas</a:t>
            </a:r>
            <a:endParaRPr lang="fr-FR" sz="1600" b="1" dirty="0"/>
          </a:p>
        </p:txBody>
      </p:sp>
      <p:sp>
        <p:nvSpPr>
          <p:cNvPr id="48187" name="Rectangle 59"/>
          <p:cNvSpPr>
            <a:spLocks noChangeArrowheads="1"/>
          </p:cNvSpPr>
          <p:nvPr/>
        </p:nvSpPr>
        <p:spPr bwMode="auto">
          <a:xfrm>
            <a:off x="6572462" y="5013176"/>
            <a:ext cx="1546514" cy="338554"/>
          </a:xfrm>
          <a:prstGeom prst="rect">
            <a:avLst/>
          </a:prstGeom>
          <a:noFill/>
          <a:ln w="9525">
            <a:noFill/>
            <a:miter lim="800000"/>
            <a:headEnd/>
            <a:tailEnd/>
          </a:ln>
        </p:spPr>
        <p:txBody>
          <a:bodyPr wrap="none">
            <a:spAutoFit/>
          </a:bodyPr>
          <a:lstStyle/>
          <a:p>
            <a:r>
              <a:rPr lang="fr-FR" sz="1600" b="1" dirty="0"/>
              <a:t>- </a:t>
            </a:r>
            <a:r>
              <a:rPr lang="fr-FR" sz="1600" b="1" dirty="0" err="1"/>
              <a:t>fire</a:t>
            </a:r>
            <a:r>
              <a:rPr lang="fr-FR" sz="1600" b="1" dirty="0"/>
              <a:t>, explosion </a:t>
            </a:r>
          </a:p>
        </p:txBody>
      </p:sp>
      <p:cxnSp>
        <p:nvCxnSpPr>
          <p:cNvPr id="57" name="Connecteur droit avec flèche 56"/>
          <p:cNvCxnSpPr>
            <a:stCxn id="48183" idx="3"/>
            <a:endCxn id="48184" idx="0"/>
          </p:cNvCxnSpPr>
          <p:nvPr/>
        </p:nvCxnSpPr>
        <p:spPr>
          <a:xfrm flipH="1">
            <a:off x="2376103" y="1942093"/>
            <a:ext cx="2492259" cy="550803"/>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58" name="Connecteur droit avec flèche 57"/>
          <p:cNvCxnSpPr>
            <a:stCxn id="48183" idx="3"/>
            <a:endCxn id="48185" idx="0"/>
          </p:cNvCxnSpPr>
          <p:nvPr/>
        </p:nvCxnSpPr>
        <p:spPr>
          <a:xfrm flipH="1">
            <a:off x="3990268" y="1942093"/>
            <a:ext cx="878094" cy="1486907"/>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59" name="Connecteur droit avec flèche 58"/>
          <p:cNvCxnSpPr>
            <a:stCxn id="48183" idx="3"/>
            <a:endCxn id="48186" idx="0"/>
          </p:cNvCxnSpPr>
          <p:nvPr/>
        </p:nvCxnSpPr>
        <p:spPr>
          <a:xfrm>
            <a:off x="4868362" y="1942093"/>
            <a:ext cx="932273" cy="2423011"/>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cxnSp>
        <p:nvCxnSpPr>
          <p:cNvPr id="60" name="Connecteur droit avec flèche 59"/>
          <p:cNvCxnSpPr>
            <a:stCxn id="48183" idx="3"/>
            <a:endCxn id="48187" idx="0"/>
          </p:cNvCxnSpPr>
          <p:nvPr/>
        </p:nvCxnSpPr>
        <p:spPr>
          <a:xfrm>
            <a:off x="4868362" y="1942093"/>
            <a:ext cx="2989869" cy="3071083"/>
          </a:xfrm>
          <a:prstGeom prst="straightConnector1">
            <a:avLst/>
          </a:prstGeom>
          <a:ln w="25400">
            <a:solidFill>
              <a:srgbClr val="2B229E"/>
            </a:solidFill>
            <a:tailEnd type="arrow"/>
          </a:ln>
        </p:spPr>
        <p:style>
          <a:lnRef idx="1">
            <a:schemeClr val="accent1"/>
          </a:lnRef>
          <a:fillRef idx="0">
            <a:schemeClr val="accent1"/>
          </a:fillRef>
          <a:effectRef idx="0">
            <a:schemeClr val="accent1"/>
          </a:effectRef>
          <a:fontRef idx="minor">
            <a:schemeClr val="tx1"/>
          </a:fontRef>
        </p:style>
      </p:cxnSp>
      <p:pic>
        <p:nvPicPr>
          <p:cNvPr id="83" name="Picture 5"/>
          <p:cNvPicPr>
            <a:picLocks noChangeAspect="1" noChangeArrowheads="1"/>
          </p:cNvPicPr>
          <p:nvPr/>
        </p:nvPicPr>
        <p:blipFill>
          <a:blip r:embed="rId2" cstate="print"/>
          <a:srcRect/>
          <a:stretch>
            <a:fillRect/>
          </a:stretch>
        </p:blipFill>
        <p:spPr bwMode="auto">
          <a:xfrm>
            <a:off x="6948264" y="1628800"/>
            <a:ext cx="1872705" cy="2439432"/>
          </a:xfrm>
          <a:prstGeom prst="rect">
            <a:avLst/>
          </a:prstGeom>
          <a:noFill/>
          <a:ln w="9525" algn="ctr">
            <a:noFill/>
            <a:miter lim="800000"/>
            <a:headEnd/>
            <a:tailEnd/>
          </a:ln>
        </p:spPr>
      </p:pic>
      <p:pic>
        <p:nvPicPr>
          <p:cNvPr id="8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717032"/>
            <a:ext cx="3851920" cy="189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11" descr="incendie 2"/>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79912" y="5229200"/>
            <a:ext cx="3456365" cy="162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97878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8182"/>
                                        </p:tgtEl>
                                        <p:attrNameLst>
                                          <p:attrName>style.visibility</p:attrName>
                                        </p:attrNameLst>
                                      </p:cBhvr>
                                      <p:to>
                                        <p:strVal val="visible"/>
                                      </p:to>
                                    </p:set>
                                    <p:animEffect transition="in" filter="wipe(left)">
                                      <p:cBhvr>
                                        <p:cTn id="7" dur="2000"/>
                                        <p:tgtEl>
                                          <p:spTgt spid="48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8183"/>
                                        </p:tgtEl>
                                        <p:attrNameLst>
                                          <p:attrName>style.visibility</p:attrName>
                                        </p:attrNameLst>
                                      </p:cBhvr>
                                      <p:to>
                                        <p:strVal val="visible"/>
                                      </p:to>
                                    </p:set>
                                    <p:animEffect transition="in" filter="wipe(left)">
                                      <p:cBhvr>
                                        <p:cTn id="12" dur="2000"/>
                                        <p:tgtEl>
                                          <p:spTgt spid="4818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8184"/>
                                        </p:tgtEl>
                                        <p:attrNameLst>
                                          <p:attrName>style.visibility</p:attrName>
                                        </p:attrNameLst>
                                      </p:cBhvr>
                                      <p:to>
                                        <p:strVal val="visible"/>
                                      </p:to>
                                    </p:set>
                                    <p:animEffect transition="in" filter="wipe(left)">
                                      <p:cBhvr>
                                        <p:cTn id="17" dur="2000"/>
                                        <p:tgtEl>
                                          <p:spTgt spid="48184"/>
                                        </p:tgtEl>
                                      </p:cBhvr>
                                    </p:animEffect>
                                  </p:childTnLst>
                                </p:cTn>
                              </p:par>
                              <p:par>
                                <p:cTn id="18" presetID="5" presetClass="entr" presetSubtype="10" fill="hold" nodeType="with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checkerboard(across)">
                                      <p:cBhvr>
                                        <p:cTn id="20" dur="500"/>
                                        <p:tgtEl>
                                          <p:spTgt spid="57"/>
                                        </p:tgtEl>
                                      </p:cBhvr>
                                    </p:animEffect>
                                  </p:childTnLst>
                                </p:cTn>
                              </p:par>
                            </p:childTnLst>
                          </p:cTn>
                        </p:par>
                        <p:par>
                          <p:cTn id="21" fill="hold">
                            <p:stCondLst>
                              <p:cond delay="2000"/>
                            </p:stCondLst>
                            <p:childTnLst>
                              <p:par>
                                <p:cTn id="22" presetID="5" presetClass="entr" presetSubtype="10"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checkerboard(across)">
                                      <p:cBhvr>
                                        <p:cTn id="24" dur="500"/>
                                        <p:tgtEl>
                                          <p:spTgt spid="8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48185"/>
                                        </p:tgtEl>
                                        <p:attrNameLst>
                                          <p:attrName>style.visibility</p:attrName>
                                        </p:attrNameLst>
                                      </p:cBhvr>
                                      <p:to>
                                        <p:strVal val="visible"/>
                                      </p:to>
                                    </p:set>
                                    <p:animEffect transition="in" filter="wipe(left)">
                                      <p:cBhvr>
                                        <p:cTn id="29" dur="2000"/>
                                        <p:tgtEl>
                                          <p:spTgt spid="48185"/>
                                        </p:tgtEl>
                                      </p:cBhvr>
                                    </p:animEffect>
                                  </p:childTnLst>
                                </p:cTn>
                              </p:par>
                              <p:par>
                                <p:cTn id="30" presetID="5" presetClass="entr" presetSubtype="10" fill="hold"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checkerboard(across)">
                                      <p:cBhvr>
                                        <p:cTn id="32" dur="500"/>
                                        <p:tgtEl>
                                          <p:spTgt spid="5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48186"/>
                                        </p:tgtEl>
                                        <p:attrNameLst>
                                          <p:attrName>style.visibility</p:attrName>
                                        </p:attrNameLst>
                                      </p:cBhvr>
                                      <p:to>
                                        <p:strVal val="visible"/>
                                      </p:to>
                                    </p:set>
                                    <p:animEffect transition="in" filter="wipe(left)">
                                      <p:cBhvr>
                                        <p:cTn id="37" dur="2000"/>
                                        <p:tgtEl>
                                          <p:spTgt spid="48186"/>
                                        </p:tgtEl>
                                      </p:cBhvr>
                                    </p:animEffect>
                                  </p:childTnLst>
                                </p:cTn>
                              </p:par>
                              <p:par>
                                <p:cTn id="38" presetID="5" presetClass="entr" presetSubtype="10" fill="hold" nodeType="with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checkerboard(across)">
                                      <p:cBhvr>
                                        <p:cTn id="40" dur="500"/>
                                        <p:tgtEl>
                                          <p:spTgt spid="59"/>
                                        </p:tgtEl>
                                      </p:cBhvr>
                                    </p:animEffect>
                                  </p:childTnLst>
                                </p:cTn>
                              </p:par>
                            </p:childTnLst>
                          </p:cTn>
                        </p:par>
                        <p:par>
                          <p:cTn id="41" fill="hold">
                            <p:stCondLst>
                              <p:cond delay="2000"/>
                            </p:stCondLst>
                            <p:childTnLst>
                              <p:par>
                                <p:cTn id="42" presetID="5" presetClass="entr" presetSubtype="10" fill="hold"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checkerboard(across)">
                                      <p:cBhvr>
                                        <p:cTn id="44" dur="500"/>
                                        <p:tgtEl>
                                          <p:spTgt spid="8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8187"/>
                                        </p:tgtEl>
                                        <p:attrNameLst>
                                          <p:attrName>style.visibility</p:attrName>
                                        </p:attrNameLst>
                                      </p:cBhvr>
                                      <p:to>
                                        <p:strVal val="visible"/>
                                      </p:to>
                                    </p:set>
                                    <p:animEffect transition="in" filter="wipe(left)">
                                      <p:cBhvr>
                                        <p:cTn id="49" dur="2000"/>
                                        <p:tgtEl>
                                          <p:spTgt spid="48187"/>
                                        </p:tgtEl>
                                      </p:cBhvr>
                                    </p:animEffect>
                                  </p:childTnLst>
                                </p:cTn>
                              </p:par>
                              <p:par>
                                <p:cTn id="50" presetID="5" presetClass="entr" presetSubtype="10" fill="hold" nodeType="withEffect">
                                  <p:stCondLst>
                                    <p:cond delay="0"/>
                                  </p:stCondLst>
                                  <p:childTnLst>
                                    <p:set>
                                      <p:cBhvr>
                                        <p:cTn id="51" dur="1" fill="hold">
                                          <p:stCondLst>
                                            <p:cond delay="0"/>
                                          </p:stCondLst>
                                        </p:cTn>
                                        <p:tgtEl>
                                          <p:spTgt spid="60"/>
                                        </p:tgtEl>
                                        <p:attrNameLst>
                                          <p:attrName>style.visibility</p:attrName>
                                        </p:attrNameLst>
                                      </p:cBhvr>
                                      <p:to>
                                        <p:strVal val="visible"/>
                                      </p:to>
                                    </p:set>
                                    <p:animEffect transition="in" filter="checkerboard(across)">
                                      <p:cBhvr>
                                        <p:cTn id="52" dur="500"/>
                                        <p:tgtEl>
                                          <p:spTgt spid="60"/>
                                        </p:tgtEl>
                                      </p:cBhvr>
                                    </p:animEffect>
                                  </p:childTnLst>
                                </p:cTn>
                              </p:par>
                            </p:childTnLst>
                          </p:cTn>
                        </p:par>
                        <p:par>
                          <p:cTn id="53" fill="hold">
                            <p:stCondLst>
                              <p:cond delay="2000"/>
                            </p:stCondLst>
                            <p:childTnLst>
                              <p:par>
                                <p:cTn id="54" presetID="5" presetClass="entr" presetSubtype="10" fill="hold" nodeType="afterEffect">
                                  <p:stCondLst>
                                    <p:cond delay="0"/>
                                  </p:stCondLst>
                                  <p:childTnLst>
                                    <p:set>
                                      <p:cBhvr>
                                        <p:cTn id="55" dur="1" fill="hold">
                                          <p:stCondLst>
                                            <p:cond delay="0"/>
                                          </p:stCondLst>
                                        </p:cTn>
                                        <p:tgtEl>
                                          <p:spTgt spid="85"/>
                                        </p:tgtEl>
                                        <p:attrNameLst>
                                          <p:attrName>style.visibility</p:attrName>
                                        </p:attrNameLst>
                                      </p:cBhvr>
                                      <p:to>
                                        <p:strVal val="visible"/>
                                      </p:to>
                                    </p:set>
                                    <p:animEffect transition="in" filter="checkerboard(across)">
                                      <p:cBhvr>
                                        <p:cTn id="56"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82" grpId="0"/>
      <p:bldP spid="48183" grpId="0"/>
      <p:bldP spid="48184" grpId="0"/>
      <p:bldP spid="48185" grpId="0"/>
      <p:bldP spid="48186" grpId="0"/>
      <p:bldP spid="48187" grpId="0"/>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41" name="Rectangle 1"/>
          <p:cNvSpPr>
            <a:spLocks noChangeArrowheads="1"/>
          </p:cNvSpPr>
          <p:nvPr/>
        </p:nvSpPr>
        <p:spPr bwMode="auto">
          <a:xfrm>
            <a:off x="0" y="128821"/>
            <a:ext cx="9144000" cy="452431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indent="447675" algn="just" fontAlgn="base">
              <a:spcBef>
                <a:spcPct val="0"/>
              </a:spcBef>
              <a:spcAft>
                <a:spcPct val="0"/>
              </a:spcAft>
            </a:pPr>
            <a:r>
              <a:rPr lang="fr-FR" sz="3200" b="1" i="1" u="sng" dirty="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Les effets indirects du courant électrique</a:t>
            </a:r>
          </a:p>
          <a:p>
            <a:pPr lvl="0" indent="447675" algn="just" fontAlgn="base">
              <a:spcBef>
                <a:spcPct val="0"/>
              </a:spcBef>
              <a:spcAft>
                <a:spcPct val="0"/>
              </a:spcAft>
            </a:pPr>
            <a:endParaRPr kumimoji="0" lang="fr-FR" sz="3200" b="1" i="1" u="sng" strike="noStrike" cap="none" normalizeH="0" baseline="0" dirty="0" smtClean="0">
              <a:ln>
                <a:noFill/>
              </a:ln>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endParaRPr>
          </a:p>
          <a:p>
            <a:pPr marL="0" marR="0" lvl="0" indent="447675" algn="just" defTabSz="914400" rtl="0" eaLnBrk="1" fontAlgn="base" latinLnBrk="0" hangingPunct="1">
              <a:lnSpc>
                <a:spcPct val="100000"/>
              </a:lnSpc>
              <a:spcBef>
                <a:spcPct val="0"/>
              </a:spcBef>
              <a:spcAft>
                <a:spcPct val="0"/>
              </a:spcAft>
              <a:buClrTx/>
              <a:buSzTx/>
              <a:buFontTx/>
              <a:buNone/>
              <a:tabLst/>
            </a:pPr>
            <a:endParaRPr kumimoji="0" lang="fr-FR" sz="3200" b="0" i="1" u="none" strike="noStrike" cap="none" normalizeH="0" baseline="0" dirty="0" smtClean="0">
              <a:ln>
                <a:noFill/>
              </a:ln>
              <a:solidFill>
                <a:srgbClr val="FF0000"/>
              </a:solidFill>
              <a:effectLst>
                <a:glow rad="228600">
                  <a:schemeClr val="accent1">
                    <a:satMod val="175000"/>
                    <a:alpha val="40000"/>
                  </a:schemeClr>
                </a:glow>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32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1-</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Effets du champ électrique et magnétique</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32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2-</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Les ondes hertziennes</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32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3-</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Bruits et vibrations</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tabLst/>
            </a:pPr>
            <a:r>
              <a:rPr kumimoji="0" lang="fr-FR" sz="32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4-</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Les incendies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buFontTx/>
              <a:buNone/>
              <a:tabLst/>
            </a:pPr>
            <a:r>
              <a:rPr lang="fr-FR" sz="3200" dirty="0" smtClean="0">
                <a:solidFill>
                  <a:srgbClr val="FF0000"/>
                </a:solidFill>
                <a:latin typeface="Arial" pitchFamily="34" charset="0"/>
                <a:ea typeface="Times New Roman" pitchFamily="18" charset="0"/>
                <a:cs typeface="Arial" pitchFamily="34" charset="0"/>
              </a:rPr>
              <a:t>5-</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Les matières nuisibles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a:p>
            <a:pPr marL="0" marR="0" lvl="0" indent="447675" algn="just" defTabSz="914400" rtl="0" eaLnBrk="0" fontAlgn="base" latinLnBrk="0" hangingPunct="0">
              <a:lnSpc>
                <a:spcPct val="100000"/>
              </a:lnSpc>
              <a:spcBef>
                <a:spcPct val="0"/>
              </a:spcBef>
              <a:spcAft>
                <a:spcPct val="0"/>
              </a:spcAft>
              <a:buClrTx/>
              <a:buSzTx/>
              <a:buFontTx/>
              <a:buNone/>
              <a:tabLst/>
            </a:pPr>
            <a:r>
              <a:rPr lang="fr-FR" sz="3200" dirty="0" smtClean="0">
                <a:solidFill>
                  <a:srgbClr val="FF0000"/>
                </a:solidFill>
                <a:latin typeface="Arial" pitchFamily="34" charset="0"/>
                <a:ea typeface="Times New Roman" pitchFamily="18" charset="0"/>
                <a:cs typeface="Arial" pitchFamily="34" charset="0"/>
              </a:rPr>
              <a:t>6-</a:t>
            </a:r>
            <a:r>
              <a:rPr kumimoji="0" lang="fr-FR" sz="3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Les explosions </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1441">
                                            <p:txEl>
                                              <p:pRg st="3" end="3"/>
                                            </p:txEl>
                                          </p:spTgt>
                                        </p:tgtEl>
                                        <p:attrNameLst>
                                          <p:attrName>style.visibility</p:attrName>
                                        </p:attrNameLst>
                                      </p:cBhvr>
                                      <p:to>
                                        <p:strVal val="visible"/>
                                      </p:to>
                                    </p:set>
                                    <p:animEffect transition="in" filter="checkerboard(across)">
                                      <p:cBhvr>
                                        <p:cTn id="7" dur="500"/>
                                        <p:tgtEl>
                                          <p:spTgt spid="61441">
                                            <p:txEl>
                                              <p:pRg st="3" end="3"/>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61441">
                                            <p:txEl>
                                              <p:pRg st="4" end="4"/>
                                            </p:txEl>
                                          </p:spTgt>
                                        </p:tgtEl>
                                        <p:attrNameLst>
                                          <p:attrName>style.visibility</p:attrName>
                                        </p:attrNameLst>
                                      </p:cBhvr>
                                      <p:to>
                                        <p:strVal val="visible"/>
                                      </p:to>
                                    </p:set>
                                    <p:animEffect transition="in" filter="checkerboard(across)">
                                      <p:cBhvr>
                                        <p:cTn id="11" dur="500"/>
                                        <p:tgtEl>
                                          <p:spTgt spid="61441">
                                            <p:txEl>
                                              <p:pRg st="4" end="4"/>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441">
                                            <p:txEl>
                                              <p:pRg st="5" end="5"/>
                                            </p:txEl>
                                          </p:spTgt>
                                        </p:tgtEl>
                                        <p:attrNameLst>
                                          <p:attrName>style.visibility</p:attrName>
                                        </p:attrNameLst>
                                      </p:cBhvr>
                                      <p:to>
                                        <p:strVal val="visible"/>
                                      </p:to>
                                    </p:set>
                                    <p:animEffect transition="in" filter="checkerboard(across)">
                                      <p:cBhvr>
                                        <p:cTn id="15" dur="500"/>
                                        <p:tgtEl>
                                          <p:spTgt spid="61441">
                                            <p:txEl>
                                              <p:pRg st="5" end="5"/>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61441">
                                            <p:txEl>
                                              <p:pRg st="6" end="6"/>
                                            </p:txEl>
                                          </p:spTgt>
                                        </p:tgtEl>
                                        <p:attrNameLst>
                                          <p:attrName>style.visibility</p:attrName>
                                        </p:attrNameLst>
                                      </p:cBhvr>
                                      <p:to>
                                        <p:strVal val="visible"/>
                                      </p:to>
                                    </p:set>
                                    <p:animEffect transition="in" filter="checkerboard(across)">
                                      <p:cBhvr>
                                        <p:cTn id="19" dur="500"/>
                                        <p:tgtEl>
                                          <p:spTgt spid="61441">
                                            <p:txEl>
                                              <p:pRg st="6" end="6"/>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61441">
                                            <p:txEl>
                                              <p:pRg st="7" end="7"/>
                                            </p:txEl>
                                          </p:spTgt>
                                        </p:tgtEl>
                                        <p:attrNameLst>
                                          <p:attrName>style.visibility</p:attrName>
                                        </p:attrNameLst>
                                      </p:cBhvr>
                                      <p:to>
                                        <p:strVal val="visible"/>
                                      </p:to>
                                    </p:set>
                                    <p:animEffect transition="in" filter="checkerboard(across)">
                                      <p:cBhvr>
                                        <p:cTn id="23" dur="500"/>
                                        <p:tgtEl>
                                          <p:spTgt spid="61441">
                                            <p:txEl>
                                              <p:pRg st="7" end="7"/>
                                            </p:txEl>
                                          </p:spTgt>
                                        </p:tgtEl>
                                      </p:cBhvr>
                                    </p:animEffect>
                                  </p:childTnLst>
                                </p:cTn>
                              </p:par>
                            </p:childTnLst>
                          </p:cTn>
                        </p:par>
                        <p:par>
                          <p:cTn id="24" fill="hold">
                            <p:stCondLst>
                              <p:cond delay="2500"/>
                            </p:stCondLst>
                            <p:childTnLst>
                              <p:par>
                                <p:cTn id="25" presetID="5" presetClass="entr" presetSubtype="10" fill="hold" nodeType="afterEffect">
                                  <p:stCondLst>
                                    <p:cond delay="0"/>
                                  </p:stCondLst>
                                  <p:childTnLst>
                                    <p:set>
                                      <p:cBhvr>
                                        <p:cTn id="26" dur="1" fill="hold">
                                          <p:stCondLst>
                                            <p:cond delay="0"/>
                                          </p:stCondLst>
                                        </p:cTn>
                                        <p:tgtEl>
                                          <p:spTgt spid="61441">
                                            <p:txEl>
                                              <p:pRg st="8" end="8"/>
                                            </p:txEl>
                                          </p:spTgt>
                                        </p:tgtEl>
                                        <p:attrNameLst>
                                          <p:attrName>style.visibility</p:attrName>
                                        </p:attrNameLst>
                                      </p:cBhvr>
                                      <p:to>
                                        <p:strVal val="visible"/>
                                      </p:to>
                                    </p:set>
                                    <p:animEffect transition="in" filter="checkerboard(across)">
                                      <p:cBhvr>
                                        <p:cTn id="27" dur="500"/>
                                        <p:tgtEl>
                                          <p:spTgt spid="6144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1"/>
          <p:cNvSpPr>
            <a:spLocks noChangeArrowheads="1"/>
          </p:cNvSpPr>
          <p:nvPr/>
        </p:nvSpPr>
        <p:spPr bwMode="auto">
          <a:xfrm>
            <a:off x="0" y="310633"/>
            <a:ext cx="9144000" cy="403187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indent="447675" algn="just" fontAlgn="base">
              <a:spcBef>
                <a:spcPct val="0"/>
              </a:spcBef>
              <a:spcAft>
                <a:spcPct val="0"/>
              </a:spcAft>
            </a:pPr>
            <a:r>
              <a:rPr lang="en-US" sz="3200" b="1" i="1" u="sng" dirty="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The indirect effects of electric </a:t>
            </a:r>
            <a:r>
              <a:rPr lang="en-US" sz="3200" b="1" i="1" u="sng" dirty="0" smtClean="0">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rPr>
              <a:t>current</a:t>
            </a:r>
            <a:endParaRPr kumimoji="0" lang="fr-FR" sz="3200" b="1" i="1" u="sng" strike="noStrike" cap="none" normalizeH="0" baseline="0" dirty="0" smtClean="0">
              <a:ln>
                <a:noFill/>
              </a:ln>
              <a:solidFill>
                <a:srgbClr val="FF0000"/>
              </a:solidFill>
              <a:effectLst>
                <a:glow rad="228600">
                  <a:schemeClr val="accent1">
                    <a:satMod val="175000"/>
                    <a:alpha val="40000"/>
                  </a:schemeClr>
                </a:glow>
              </a:effectLst>
              <a:latin typeface="Arial" pitchFamily="34" charset="0"/>
              <a:ea typeface="Times New Roman" pitchFamily="18" charset="0"/>
              <a:cs typeface="Arial" pitchFamily="34" charset="0"/>
            </a:endParaRPr>
          </a:p>
          <a:p>
            <a:pPr marL="0" marR="0" lvl="0" indent="447675" algn="just" defTabSz="914400" rtl="0" eaLnBrk="1" fontAlgn="base" latinLnBrk="0" hangingPunct="1">
              <a:lnSpc>
                <a:spcPct val="100000"/>
              </a:lnSpc>
              <a:spcBef>
                <a:spcPct val="0"/>
              </a:spcBef>
              <a:spcAft>
                <a:spcPct val="0"/>
              </a:spcAft>
              <a:buClrTx/>
              <a:buSzTx/>
              <a:buFontTx/>
              <a:buNone/>
              <a:tabLst/>
            </a:pPr>
            <a:endParaRPr kumimoji="0" lang="fr-FR" sz="3200" b="0" i="1" u="none" strike="noStrike" cap="none" normalizeH="0" baseline="0" dirty="0" smtClean="0">
              <a:ln>
                <a:noFill/>
              </a:ln>
              <a:solidFill>
                <a:srgbClr val="FF0000"/>
              </a:solidFill>
              <a:effectLst>
                <a:glow rad="228600">
                  <a:schemeClr val="accent1">
                    <a:satMod val="175000"/>
                    <a:alpha val="40000"/>
                  </a:schemeClr>
                </a:glow>
              </a:effectLst>
              <a:latin typeface="Arial" pitchFamily="34" charset="0"/>
              <a:cs typeface="Arial" pitchFamily="34" charset="0"/>
            </a:endParaRP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1-</a:t>
            </a:r>
            <a:r>
              <a:rPr lang="en-US" sz="3200" dirty="0" smtClean="0">
                <a:latin typeface="Arial" pitchFamily="34" charset="0"/>
                <a:cs typeface="Arial" pitchFamily="34" charset="0"/>
              </a:rPr>
              <a:t>Effects </a:t>
            </a:r>
            <a:r>
              <a:rPr lang="en-US" sz="3200" dirty="0">
                <a:latin typeface="Arial" pitchFamily="34" charset="0"/>
                <a:cs typeface="Arial" pitchFamily="34" charset="0"/>
              </a:rPr>
              <a:t>of the electric and magnetic </a:t>
            </a:r>
            <a:r>
              <a:rPr lang="en-US" sz="3200" dirty="0" smtClean="0">
                <a:latin typeface="Arial" pitchFamily="34" charset="0"/>
                <a:cs typeface="Arial" pitchFamily="34" charset="0"/>
              </a:rPr>
              <a:t>field</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2-</a:t>
            </a:r>
            <a:r>
              <a:rPr lang="en-US" sz="3200" dirty="0" smtClean="0">
                <a:latin typeface="Arial" pitchFamily="34" charset="0"/>
                <a:cs typeface="Arial" pitchFamily="34" charset="0"/>
              </a:rPr>
              <a:t>Hertzian waves</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3-</a:t>
            </a:r>
            <a:r>
              <a:rPr lang="en-US" sz="3200" dirty="0" smtClean="0">
                <a:latin typeface="Arial" pitchFamily="34" charset="0"/>
                <a:cs typeface="Arial" pitchFamily="34" charset="0"/>
              </a:rPr>
              <a:t>Noises </a:t>
            </a:r>
            <a:r>
              <a:rPr lang="en-US" sz="3200" dirty="0">
                <a:latin typeface="Arial" pitchFamily="34" charset="0"/>
                <a:cs typeface="Arial" pitchFamily="34" charset="0"/>
              </a:rPr>
              <a:t>and </a:t>
            </a:r>
            <a:r>
              <a:rPr lang="en-US" sz="3200" dirty="0" smtClean="0">
                <a:latin typeface="Arial" pitchFamily="34" charset="0"/>
                <a:cs typeface="Arial" pitchFamily="34" charset="0"/>
              </a:rPr>
              <a:t>vibrations </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4-</a:t>
            </a:r>
            <a:r>
              <a:rPr lang="en-US" sz="3200" dirty="0" smtClean="0">
                <a:latin typeface="Arial" pitchFamily="34" charset="0"/>
                <a:cs typeface="Arial" pitchFamily="34" charset="0"/>
              </a:rPr>
              <a:t>Fires</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5-</a:t>
            </a:r>
            <a:r>
              <a:rPr lang="en-US" sz="3200" dirty="0" smtClean="0">
                <a:latin typeface="Arial" pitchFamily="34" charset="0"/>
                <a:cs typeface="Arial" pitchFamily="34" charset="0"/>
              </a:rPr>
              <a:t>Harmful materials</a:t>
            </a:r>
          </a:p>
          <a:p>
            <a:pPr lvl="0" indent="447675" algn="just" eaLnBrk="0" fontAlgn="base" hangingPunct="0">
              <a:spcBef>
                <a:spcPct val="0"/>
              </a:spcBef>
              <a:spcAft>
                <a:spcPct val="0"/>
              </a:spcAft>
            </a:pPr>
            <a:r>
              <a:rPr lang="en-US" sz="3200" dirty="0" smtClean="0">
                <a:solidFill>
                  <a:srgbClr val="FF0000"/>
                </a:solidFill>
                <a:latin typeface="Arial" pitchFamily="34" charset="0"/>
                <a:cs typeface="Arial" pitchFamily="34" charset="0"/>
              </a:rPr>
              <a:t>6-</a:t>
            </a:r>
            <a:r>
              <a:rPr lang="en-US" sz="3200" dirty="0" smtClean="0">
                <a:latin typeface="Arial" pitchFamily="34" charset="0"/>
                <a:cs typeface="Arial" pitchFamily="34" charset="0"/>
              </a:rPr>
              <a:t>Explosions</a:t>
            </a:r>
            <a:endParaRPr kumimoji="0" lang="fr-FR" sz="3200" b="0" i="0" u="none" strike="noStrike" cap="none" normalizeH="0" baseline="0" dirty="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12422973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afterEffect">
                                  <p:stCondLst>
                                    <p:cond delay="0"/>
                                  </p:stCondLst>
                                  <p:childTnLst>
                                    <p:set>
                                      <p:cBhvr>
                                        <p:cTn id="6" dur="1" fill="hold">
                                          <p:stCondLst>
                                            <p:cond delay="0"/>
                                          </p:stCondLst>
                                        </p:cTn>
                                        <p:tgtEl>
                                          <p:spTgt spid="61441">
                                            <p:txEl>
                                              <p:pRg st="2" end="2"/>
                                            </p:txEl>
                                          </p:spTgt>
                                        </p:tgtEl>
                                        <p:attrNameLst>
                                          <p:attrName>style.visibility</p:attrName>
                                        </p:attrNameLst>
                                      </p:cBhvr>
                                      <p:to>
                                        <p:strVal val="visible"/>
                                      </p:to>
                                    </p:set>
                                    <p:animEffect transition="in" filter="checkerboard(across)">
                                      <p:cBhvr>
                                        <p:cTn id="7" dur="500"/>
                                        <p:tgtEl>
                                          <p:spTgt spid="61441">
                                            <p:txEl>
                                              <p:pRg st="2" end="2"/>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61441">
                                            <p:txEl>
                                              <p:pRg st="3" end="3"/>
                                            </p:txEl>
                                          </p:spTgt>
                                        </p:tgtEl>
                                        <p:attrNameLst>
                                          <p:attrName>style.visibility</p:attrName>
                                        </p:attrNameLst>
                                      </p:cBhvr>
                                      <p:to>
                                        <p:strVal val="visible"/>
                                      </p:to>
                                    </p:set>
                                    <p:animEffect transition="in" filter="checkerboard(across)">
                                      <p:cBhvr>
                                        <p:cTn id="11" dur="500"/>
                                        <p:tgtEl>
                                          <p:spTgt spid="61441">
                                            <p:txEl>
                                              <p:pRg st="3" end="3"/>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441">
                                            <p:txEl>
                                              <p:pRg st="4" end="4"/>
                                            </p:txEl>
                                          </p:spTgt>
                                        </p:tgtEl>
                                        <p:attrNameLst>
                                          <p:attrName>style.visibility</p:attrName>
                                        </p:attrNameLst>
                                      </p:cBhvr>
                                      <p:to>
                                        <p:strVal val="visible"/>
                                      </p:to>
                                    </p:set>
                                    <p:animEffect transition="in" filter="checkerboard(across)">
                                      <p:cBhvr>
                                        <p:cTn id="15" dur="500"/>
                                        <p:tgtEl>
                                          <p:spTgt spid="61441">
                                            <p:txEl>
                                              <p:pRg st="4" end="4"/>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61441">
                                            <p:txEl>
                                              <p:pRg st="5" end="5"/>
                                            </p:txEl>
                                          </p:spTgt>
                                        </p:tgtEl>
                                        <p:attrNameLst>
                                          <p:attrName>style.visibility</p:attrName>
                                        </p:attrNameLst>
                                      </p:cBhvr>
                                      <p:to>
                                        <p:strVal val="visible"/>
                                      </p:to>
                                    </p:set>
                                    <p:animEffect transition="in" filter="checkerboard(across)">
                                      <p:cBhvr>
                                        <p:cTn id="19" dur="500"/>
                                        <p:tgtEl>
                                          <p:spTgt spid="61441">
                                            <p:txEl>
                                              <p:pRg st="5" end="5"/>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61441">
                                            <p:txEl>
                                              <p:pRg st="6" end="6"/>
                                            </p:txEl>
                                          </p:spTgt>
                                        </p:tgtEl>
                                        <p:attrNameLst>
                                          <p:attrName>style.visibility</p:attrName>
                                        </p:attrNameLst>
                                      </p:cBhvr>
                                      <p:to>
                                        <p:strVal val="visible"/>
                                      </p:to>
                                    </p:set>
                                    <p:animEffect transition="in" filter="checkerboard(across)">
                                      <p:cBhvr>
                                        <p:cTn id="23" dur="500"/>
                                        <p:tgtEl>
                                          <p:spTgt spid="61441">
                                            <p:txEl>
                                              <p:pRg st="6" end="6"/>
                                            </p:txEl>
                                          </p:spTgt>
                                        </p:tgtEl>
                                      </p:cBhvr>
                                    </p:animEffect>
                                  </p:childTnLst>
                                </p:cTn>
                              </p:par>
                            </p:childTnLst>
                          </p:cTn>
                        </p:par>
                        <p:par>
                          <p:cTn id="24" fill="hold">
                            <p:stCondLst>
                              <p:cond delay="2500"/>
                            </p:stCondLst>
                            <p:childTnLst>
                              <p:par>
                                <p:cTn id="25" presetID="5" presetClass="entr" presetSubtype="10" fill="hold" nodeType="afterEffect">
                                  <p:stCondLst>
                                    <p:cond delay="0"/>
                                  </p:stCondLst>
                                  <p:childTnLst>
                                    <p:set>
                                      <p:cBhvr>
                                        <p:cTn id="26" dur="1" fill="hold">
                                          <p:stCondLst>
                                            <p:cond delay="0"/>
                                          </p:stCondLst>
                                        </p:cTn>
                                        <p:tgtEl>
                                          <p:spTgt spid="61441">
                                            <p:txEl>
                                              <p:pRg st="7" end="7"/>
                                            </p:txEl>
                                          </p:spTgt>
                                        </p:tgtEl>
                                        <p:attrNameLst>
                                          <p:attrName>style.visibility</p:attrName>
                                        </p:attrNameLst>
                                      </p:cBhvr>
                                      <p:to>
                                        <p:strVal val="visible"/>
                                      </p:to>
                                    </p:set>
                                    <p:animEffect transition="in" filter="checkerboard(across)">
                                      <p:cBhvr>
                                        <p:cTn id="27" dur="500"/>
                                        <p:tgtEl>
                                          <p:spTgt spid="61441">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1203" name="Rectangle 7"/>
          <p:cNvSpPr>
            <a:spLocks noGrp="1" noChangeArrowheads="1"/>
          </p:cNvSpPr>
          <p:nvPr>
            <p:ph type="title"/>
          </p:nvPr>
        </p:nvSpPr>
        <p:spPr>
          <a:xfrm>
            <a:off x="0" y="0"/>
            <a:ext cx="9144000" cy="620688"/>
          </a:xfrm>
        </p:spPr>
        <p:txBody>
          <a:bodyPr>
            <a:normAutofit/>
          </a:bodyPr>
          <a:lstStyle/>
          <a:p>
            <a:pPr indent="0" eaLnBrk="1" hangingPunct="1"/>
            <a:r>
              <a:rPr lang="fr-FR" sz="3200" b="1" dirty="0" smtClean="0">
                <a:solidFill>
                  <a:srgbClr val="FF0000"/>
                </a:solidFill>
                <a:effectLst>
                  <a:glow rad="228600">
                    <a:schemeClr val="accent1">
                      <a:satMod val="175000"/>
                      <a:alpha val="40000"/>
                    </a:schemeClr>
                  </a:glow>
                </a:effectLst>
              </a:rPr>
              <a:t>Les facteurs influençant les dommages corporels</a:t>
            </a:r>
          </a:p>
        </p:txBody>
      </p:sp>
      <p:pic>
        <p:nvPicPr>
          <p:cNvPr id="4" name="Picture 2"/>
          <p:cNvPicPr>
            <a:picLocks noChangeAspect="1" noChangeArrowheads="1"/>
          </p:cNvPicPr>
          <p:nvPr/>
        </p:nvPicPr>
        <p:blipFill>
          <a:blip r:embed="rId2" cstate="print"/>
          <a:srcRect/>
          <a:stretch>
            <a:fillRect/>
          </a:stretch>
        </p:blipFill>
        <p:spPr bwMode="auto">
          <a:xfrm>
            <a:off x="4067944" y="836712"/>
            <a:ext cx="5076056" cy="4221088"/>
          </a:xfrm>
          <a:prstGeom prst="rect">
            <a:avLst/>
          </a:prstGeom>
          <a:noFill/>
          <a:ln w="9525" cap="flat">
            <a:noFill/>
            <a:miter lim="800000"/>
            <a:headEnd/>
            <a:tailEnd/>
          </a:ln>
          <a:effectLst/>
        </p:spPr>
      </p:pic>
      <p:sp>
        <p:nvSpPr>
          <p:cNvPr id="6" name="Rectangle 5"/>
          <p:cNvSpPr/>
          <p:nvPr/>
        </p:nvSpPr>
        <p:spPr>
          <a:xfrm>
            <a:off x="28876" y="836712"/>
            <a:ext cx="9144000" cy="3570208"/>
          </a:xfrm>
          <a:prstGeom prst="rect">
            <a:avLst/>
          </a:prstGeom>
        </p:spPr>
        <p:txBody>
          <a:bodyPr wrap="square">
            <a:spAutoFit/>
          </a:bodyPr>
          <a:lstStyle/>
          <a:p>
            <a:pPr lvl="0" eaLnBrk="0" fontAlgn="base" hangingPunct="0">
              <a:spcBef>
                <a:spcPct val="0"/>
              </a:spcBef>
              <a:spcAft>
                <a:spcPct val="0"/>
              </a:spcAft>
            </a:pPr>
            <a:r>
              <a:rPr lang="fr-FR" b="1" dirty="0" smtClean="0">
                <a:solidFill>
                  <a:srgbClr val="1F0BB5"/>
                </a:solidFill>
                <a:cs typeface="Arial" pitchFamily="34" charset="0"/>
              </a:rPr>
              <a:t>La quantité d’énergie </a:t>
            </a:r>
            <a:r>
              <a:rPr lang="fr-FR" b="1" dirty="0" smtClean="0">
                <a:solidFill>
                  <a:srgbClr val="000000"/>
                </a:solidFill>
                <a:cs typeface="Arial" pitchFamily="34" charset="0"/>
              </a:rPr>
              <a:t>traversant le corps </a:t>
            </a:r>
          </a:p>
          <a:p>
            <a:pPr lvl="0" eaLnBrk="0" fontAlgn="base" hangingPunct="0">
              <a:spcBef>
                <a:spcPct val="0"/>
              </a:spcBef>
              <a:spcAft>
                <a:spcPct val="0"/>
              </a:spcAft>
            </a:pPr>
            <a:r>
              <a:rPr lang="fr-FR" b="1" dirty="0" smtClean="0">
                <a:solidFill>
                  <a:srgbClr val="000000"/>
                </a:solidFill>
                <a:cs typeface="Arial" pitchFamily="34" charset="0"/>
              </a:rPr>
              <a:t>se traduit par </a:t>
            </a:r>
            <a:r>
              <a:rPr lang="fr-FR" b="1" dirty="0" smtClean="0">
                <a:solidFill>
                  <a:srgbClr val="2B229E"/>
                </a:solidFill>
                <a:cs typeface="Arial" pitchFamily="34" charset="0"/>
              </a:rPr>
              <a:t>l’équation du risque électrique </a:t>
            </a:r>
            <a:r>
              <a:rPr lang="fr-FR" b="1" dirty="0" smtClean="0">
                <a:solidFill>
                  <a:srgbClr val="000000"/>
                </a:solidFill>
                <a:cs typeface="Arial" pitchFamily="34" charset="0"/>
              </a:rPr>
              <a:t>:</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p>
          <a:p>
            <a:pPr lvl="0" eaLnBrk="0" fontAlgn="base" hangingPunct="0">
              <a:spcBef>
                <a:spcPct val="0"/>
              </a:spcBef>
              <a:spcAft>
                <a:spcPct val="0"/>
              </a:spcAft>
            </a:pPr>
            <a:r>
              <a:rPr lang="fr-FR" sz="1600" b="1" dirty="0" smtClean="0">
                <a:solidFill>
                  <a:srgbClr val="000000"/>
                </a:solidFill>
                <a:cs typeface="Arial" pitchFamily="34" charset="0"/>
              </a:rPr>
              <a:t>Où, W : Quantité d’énergie (joule)</a:t>
            </a:r>
            <a:endParaRPr lang="fr-FR" sz="1600" b="1" dirty="0" smtClean="0">
              <a:cs typeface="Arial" pitchFamily="34" charset="0"/>
            </a:endParaRPr>
          </a:p>
          <a:p>
            <a:pPr lvl="0" eaLnBrk="0" fontAlgn="base" hangingPunct="0">
              <a:spcBef>
                <a:spcPct val="0"/>
              </a:spcBef>
              <a:spcAft>
                <a:spcPct val="0"/>
              </a:spcAft>
            </a:pPr>
            <a:r>
              <a:rPr lang="fr-FR" sz="1600" b="1" dirty="0" smtClean="0">
                <a:solidFill>
                  <a:srgbClr val="000000"/>
                </a:solidFill>
                <a:cs typeface="Arial" pitchFamily="34" charset="0"/>
              </a:rPr>
              <a:t>        </a:t>
            </a:r>
            <a:r>
              <a:rPr lang="fr-FR" sz="1600" b="1" dirty="0" err="1" smtClean="0">
                <a:solidFill>
                  <a:srgbClr val="000000"/>
                </a:solidFill>
                <a:cs typeface="Arial" pitchFamily="34" charset="0"/>
              </a:rPr>
              <a:t>Uc</a:t>
            </a:r>
            <a:r>
              <a:rPr lang="fr-FR" sz="1600" b="1" dirty="0" smtClean="0">
                <a:solidFill>
                  <a:srgbClr val="000000"/>
                </a:solidFill>
                <a:cs typeface="Arial" pitchFamily="34" charset="0"/>
              </a:rPr>
              <a:t> : La tension de contact (V)</a:t>
            </a:r>
            <a:endParaRPr lang="fr-FR" sz="1600" b="1" dirty="0" smtClean="0">
              <a:cs typeface="Arial" pitchFamily="34" charset="0"/>
            </a:endParaRPr>
          </a:p>
          <a:p>
            <a:pPr lvl="0" eaLnBrk="0" fontAlgn="base" hangingPunct="0">
              <a:spcBef>
                <a:spcPct val="0"/>
              </a:spcBef>
              <a:spcAft>
                <a:spcPct val="0"/>
              </a:spcAft>
            </a:pPr>
            <a:r>
              <a:rPr lang="fr-FR" sz="1600" b="1" dirty="0" smtClean="0">
                <a:solidFill>
                  <a:srgbClr val="000000"/>
                </a:solidFill>
                <a:cs typeface="Arial" pitchFamily="34" charset="0"/>
              </a:rPr>
              <a:t>         </a:t>
            </a:r>
            <a:r>
              <a:rPr lang="fr-FR" sz="1600" b="1" dirty="0" err="1" smtClean="0">
                <a:solidFill>
                  <a:srgbClr val="000000"/>
                </a:solidFill>
                <a:cs typeface="Arial" pitchFamily="34" charset="0"/>
              </a:rPr>
              <a:t>Ic</a:t>
            </a:r>
            <a:r>
              <a:rPr lang="fr-FR" sz="1600" b="1" dirty="0" smtClean="0">
                <a:solidFill>
                  <a:srgbClr val="000000"/>
                </a:solidFill>
                <a:cs typeface="Arial" pitchFamily="34" charset="0"/>
              </a:rPr>
              <a:t> : courant qui circule dans le corps humain,</a:t>
            </a:r>
            <a:endParaRPr lang="fr-FR" sz="1600" b="1" dirty="0" smtClean="0">
              <a:cs typeface="Arial" pitchFamily="34" charset="0"/>
            </a:endParaRPr>
          </a:p>
          <a:p>
            <a:pPr lvl="0" eaLnBrk="0" fontAlgn="base" hangingPunct="0">
              <a:spcBef>
                <a:spcPct val="0"/>
              </a:spcBef>
              <a:spcAft>
                <a:spcPct val="0"/>
              </a:spcAft>
            </a:pPr>
            <a:r>
              <a:rPr lang="fr-FR" sz="1600" b="1" dirty="0" smtClean="0">
                <a:solidFill>
                  <a:srgbClr val="000000"/>
                </a:solidFill>
                <a:cs typeface="Arial" pitchFamily="34" charset="0"/>
              </a:rPr>
              <a:t>         t :  le temps de contact (s)</a:t>
            </a:r>
            <a:endParaRPr lang="fr-FR" sz="1600"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Or                           = &gt;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r>
              <a:rPr lang="fr-FR" sz="1600" b="1" dirty="0" smtClean="0">
                <a:solidFill>
                  <a:srgbClr val="000000"/>
                </a:solidFill>
                <a:cs typeface="Arial" pitchFamily="34" charset="0"/>
              </a:rPr>
              <a:t>Où  R : résistance du corps humain (Ω)</a:t>
            </a:r>
            <a:endParaRPr lang="fr-FR" sz="1600" b="1" dirty="0" smtClean="0">
              <a:cs typeface="Arial" pitchFamily="34" charset="0"/>
            </a:endParaRPr>
          </a:p>
        </p:txBody>
      </p:sp>
      <p:sp>
        <p:nvSpPr>
          <p:cNvPr id="7" name="Text Box 3"/>
          <p:cNvSpPr txBox="1">
            <a:spLocks noChangeArrowheads="1"/>
          </p:cNvSpPr>
          <p:nvPr/>
        </p:nvSpPr>
        <p:spPr bwMode="auto">
          <a:xfrm>
            <a:off x="467544" y="3429000"/>
            <a:ext cx="1368152" cy="432048"/>
          </a:xfrm>
          <a:prstGeom prst="rect">
            <a:avLst/>
          </a:prstGeom>
          <a:solidFill>
            <a:srgbClr val="FFFFFF"/>
          </a:solidFill>
          <a:ln w="9525" algn="ctr">
            <a:solidFill>
              <a:srgbClr val="3366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U= R .</a:t>
            </a:r>
            <a:r>
              <a:rPr kumimoji="0" lang="fr-FR" sz="2400" b="1" i="0" u="none" strike="noStrike" cap="none" normalizeH="0" baseline="0" dirty="0" err="1" smtClean="0">
                <a:ln>
                  <a:noFill/>
                </a:ln>
                <a:solidFill>
                  <a:srgbClr val="FF0000"/>
                </a:solidFill>
                <a:effectLst/>
                <a:latin typeface="Times New Roman" pitchFamily="18" charset="0"/>
                <a:cs typeface="Arial" pitchFamily="34" charset="0"/>
              </a:rPr>
              <a:t>I</a:t>
            </a:r>
            <a:r>
              <a:rPr kumimoji="0" lang="fr-FR" sz="2400" b="1" i="0" u="none" strike="noStrike" cap="none" normalizeH="0" baseline="-25000" dirty="0" err="1" smtClean="0">
                <a:ln>
                  <a:noFill/>
                </a:ln>
                <a:solidFill>
                  <a:srgbClr val="FF0000"/>
                </a:solidFill>
                <a:effectLst/>
                <a:latin typeface="Times New Roman" pitchFamily="18" charset="0"/>
                <a:cs typeface="Arial" pitchFamily="34" charset="0"/>
              </a:rPr>
              <a:t>c</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
        <p:nvSpPr>
          <p:cNvPr id="8" name="Text Box 4"/>
          <p:cNvSpPr txBox="1">
            <a:spLocks noChangeArrowheads="1"/>
          </p:cNvSpPr>
          <p:nvPr/>
        </p:nvSpPr>
        <p:spPr bwMode="auto">
          <a:xfrm>
            <a:off x="2303240" y="3417904"/>
            <a:ext cx="1944216" cy="576064"/>
          </a:xfrm>
          <a:prstGeom prst="rect">
            <a:avLst/>
          </a:prstGeom>
          <a:solidFill>
            <a:srgbClr val="FFFFFF"/>
          </a:solidFill>
          <a:ln w="9525" algn="ctr">
            <a:solidFill>
              <a:srgbClr val="3366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W= R. I</a:t>
            </a:r>
            <a:r>
              <a:rPr kumimoji="0" lang="fr-FR" sz="2400" b="1" i="0" u="none" strike="noStrike" cap="none" normalizeH="0" baseline="-25000" dirty="0" smtClean="0">
                <a:ln>
                  <a:noFill/>
                </a:ln>
                <a:solidFill>
                  <a:srgbClr val="FF0000"/>
                </a:solidFill>
                <a:effectLst/>
                <a:latin typeface="Times New Roman" pitchFamily="18" charset="0"/>
                <a:cs typeface="Arial" pitchFamily="34" charset="0"/>
              </a:rPr>
              <a:t>c</a:t>
            </a:r>
            <a:r>
              <a:rPr kumimoji="0" lang="fr-FR" sz="2400" b="1" i="0" u="none" strike="noStrike" cap="none" normalizeH="0" baseline="30000" dirty="0" smtClean="0">
                <a:ln>
                  <a:noFill/>
                </a:ln>
                <a:solidFill>
                  <a:srgbClr val="FF0000"/>
                </a:solidFill>
                <a:effectLst/>
                <a:latin typeface="Times New Roman" pitchFamily="18" charset="0"/>
                <a:cs typeface="Arial" pitchFamily="34" charset="0"/>
              </a:rPr>
              <a:t>2</a:t>
            </a: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 t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
        <p:nvSpPr>
          <p:cNvPr id="9" name="Text Box 2"/>
          <p:cNvSpPr txBox="1">
            <a:spLocks noChangeArrowheads="1"/>
          </p:cNvSpPr>
          <p:nvPr/>
        </p:nvSpPr>
        <p:spPr bwMode="auto">
          <a:xfrm>
            <a:off x="1313892" y="1515329"/>
            <a:ext cx="1440160" cy="576064"/>
          </a:xfrm>
          <a:prstGeom prst="rect">
            <a:avLst/>
          </a:prstGeom>
          <a:noFill/>
          <a:ln w="9525" algn="in">
            <a:noFill/>
            <a:miter lim="800000"/>
            <a:headEnd/>
            <a:tailEnd/>
          </a:ln>
          <a:effectLst/>
        </p:spPr>
        <p:txBody>
          <a:bodyPr vert="horz" wrap="square" lIns="36576" tIns="36576" rIns="36576" bIns="36576"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W=</a:t>
            </a:r>
            <a:r>
              <a:rPr kumimoji="0" lang="fr-FR" sz="2000" b="1" i="0" u="none" strike="noStrike" cap="none" normalizeH="0" baseline="0" dirty="0" err="1" smtClean="0">
                <a:ln>
                  <a:noFill/>
                </a:ln>
                <a:solidFill>
                  <a:srgbClr val="FF0000"/>
                </a:solidFill>
                <a:effectLst/>
                <a:latin typeface="Times New Roman" pitchFamily="18" charset="0"/>
                <a:cs typeface="Arial" pitchFamily="34" charset="0"/>
              </a:rPr>
              <a:t>U</a:t>
            </a:r>
            <a:r>
              <a:rPr kumimoji="0" lang="fr-FR" sz="2000" b="1" i="0" u="none" strike="noStrike" cap="none" normalizeH="0" baseline="-25000" dirty="0" err="1" smtClean="0">
                <a:ln>
                  <a:noFill/>
                </a:ln>
                <a:solidFill>
                  <a:srgbClr val="FF0000"/>
                </a:solidFill>
                <a:effectLst/>
                <a:latin typeface="Times New Roman" pitchFamily="18" charset="0"/>
                <a:cs typeface="Arial" pitchFamily="34" charset="0"/>
              </a:rPr>
              <a:t>c</a:t>
            </a: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 </a:t>
            </a:r>
            <a:r>
              <a:rPr kumimoji="0" lang="fr-FR" sz="2000" b="1" i="0" u="none" strike="noStrike" cap="none" normalizeH="0" baseline="0" dirty="0" err="1" smtClean="0">
                <a:ln>
                  <a:noFill/>
                </a:ln>
                <a:solidFill>
                  <a:srgbClr val="FF0000"/>
                </a:solidFill>
                <a:effectLst/>
                <a:latin typeface="Times New Roman" pitchFamily="18" charset="0"/>
                <a:cs typeface="Arial" pitchFamily="34" charset="0"/>
              </a:rPr>
              <a:t>I</a:t>
            </a:r>
            <a:r>
              <a:rPr kumimoji="0" lang="fr-FR" sz="2000" b="1" i="0" u="none" strike="noStrike" cap="none" normalizeH="0" baseline="-25000" dirty="0" err="1" smtClean="0">
                <a:ln>
                  <a:noFill/>
                </a:ln>
                <a:solidFill>
                  <a:srgbClr val="FF0000"/>
                </a:solidFill>
                <a:effectLst/>
                <a:latin typeface="Times New Roman" pitchFamily="18" charset="0"/>
                <a:cs typeface="Arial" pitchFamily="34" charset="0"/>
              </a:rPr>
              <a:t>c</a:t>
            </a: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 t</a:t>
            </a:r>
            <a:endParaRPr kumimoji="0" lang="fr-FR" sz="2000" b="0" i="0" u="none" strike="noStrike" cap="none" normalizeH="0" baseline="0" dirty="0" smtClean="0">
              <a:ln>
                <a:noFill/>
              </a:ln>
              <a:solidFill>
                <a:schemeClr val="tx1"/>
              </a:solidFill>
              <a:effectLst/>
              <a:latin typeface="Arial" pitchFamily="34" charset="0"/>
              <a:cs typeface="Arial" pitchFamily="34" charset="0"/>
            </a:endParaRPr>
          </a:p>
        </p:txBody>
      </p:sp>
      <p:sp>
        <p:nvSpPr>
          <p:cNvPr id="2" name="Rectangle 1"/>
          <p:cNvSpPr/>
          <p:nvPr/>
        </p:nvSpPr>
        <p:spPr>
          <a:xfrm>
            <a:off x="49106" y="4360666"/>
            <a:ext cx="4572000" cy="738664"/>
          </a:xfrm>
          <a:prstGeom prst="rect">
            <a:avLst/>
          </a:prstGeom>
        </p:spPr>
        <p:txBody>
          <a:bodyPr>
            <a:spAutoFit/>
          </a:bodyPr>
          <a:lstStyle/>
          <a:p>
            <a:pPr lvl="0" eaLnBrk="0" fontAlgn="base" hangingPunct="0">
              <a:spcBef>
                <a:spcPct val="0"/>
              </a:spcBef>
              <a:spcAft>
                <a:spcPct val="0"/>
              </a:spcAft>
            </a:pPr>
            <a:r>
              <a:rPr lang="fr-FR" sz="1400" i="1" dirty="0" smtClean="0">
                <a:solidFill>
                  <a:srgbClr val="000000"/>
                </a:solidFill>
                <a:latin typeface="+mj-lt"/>
                <a:cs typeface="Arial" pitchFamily="34" charset="0"/>
              </a:rPr>
              <a:t>Les </a:t>
            </a:r>
            <a:r>
              <a:rPr lang="fr-FR" sz="1400" b="1" i="1" dirty="0">
                <a:solidFill>
                  <a:srgbClr val="00B050"/>
                </a:solidFill>
                <a:latin typeface="+mj-lt"/>
                <a:cs typeface="Arial" pitchFamily="34" charset="0"/>
              </a:rPr>
              <a:t>facteurs</a:t>
            </a:r>
            <a:r>
              <a:rPr lang="fr-FR" sz="1400" i="1" dirty="0">
                <a:solidFill>
                  <a:srgbClr val="000000"/>
                </a:solidFill>
                <a:latin typeface="+mj-lt"/>
                <a:cs typeface="Arial" pitchFamily="34" charset="0"/>
              </a:rPr>
              <a:t> </a:t>
            </a:r>
            <a:r>
              <a:rPr lang="fr-FR" sz="1400" i="1" dirty="0" smtClean="0">
                <a:solidFill>
                  <a:srgbClr val="000000"/>
                </a:solidFill>
                <a:latin typeface="+mj-lt"/>
                <a:cs typeface="Arial" pitchFamily="34" charset="0"/>
              </a:rPr>
              <a:t>qui influent </a:t>
            </a:r>
            <a:r>
              <a:rPr lang="fr-FR" sz="1400" i="1" dirty="0">
                <a:solidFill>
                  <a:srgbClr val="000000"/>
                </a:solidFill>
                <a:latin typeface="+mj-lt"/>
                <a:cs typeface="Arial" pitchFamily="34" charset="0"/>
              </a:rPr>
              <a:t>sur la </a:t>
            </a:r>
            <a:r>
              <a:rPr lang="fr-FR" sz="1400" b="1" i="1" dirty="0">
                <a:solidFill>
                  <a:srgbClr val="00B050"/>
                </a:solidFill>
                <a:latin typeface="+mj-lt"/>
                <a:cs typeface="Arial" pitchFamily="34" charset="0"/>
              </a:rPr>
              <a:t>sensibilité</a:t>
            </a:r>
            <a:r>
              <a:rPr lang="fr-FR" sz="1400" i="1" dirty="0">
                <a:solidFill>
                  <a:srgbClr val="000000"/>
                </a:solidFill>
                <a:latin typeface="+mj-lt"/>
                <a:cs typeface="Arial" pitchFamily="34" charset="0"/>
              </a:rPr>
              <a:t> et </a:t>
            </a:r>
            <a:r>
              <a:rPr lang="fr-FR" sz="1400" b="1" i="1" dirty="0">
                <a:solidFill>
                  <a:srgbClr val="00B050"/>
                </a:solidFill>
                <a:latin typeface="+mj-lt"/>
                <a:cs typeface="Arial" pitchFamily="34" charset="0"/>
              </a:rPr>
              <a:t>les effets du passage du couran</a:t>
            </a:r>
            <a:r>
              <a:rPr lang="fr-FR" sz="1400" i="1" dirty="0">
                <a:solidFill>
                  <a:srgbClr val="000000"/>
                </a:solidFill>
                <a:latin typeface="+mj-lt"/>
                <a:cs typeface="Arial" pitchFamily="34" charset="0"/>
              </a:rPr>
              <a:t>t électrique dans le </a:t>
            </a:r>
            <a:r>
              <a:rPr lang="fr-FR" sz="1400" b="1" i="1" dirty="0">
                <a:solidFill>
                  <a:srgbClr val="00B050"/>
                </a:solidFill>
                <a:latin typeface="+mj-lt"/>
                <a:cs typeface="Arial" pitchFamily="34" charset="0"/>
              </a:rPr>
              <a:t>corps </a:t>
            </a:r>
            <a:r>
              <a:rPr lang="fr-FR" sz="1400" b="1" i="1" dirty="0" smtClean="0">
                <a:solidFill>
                  <a:srgbClr val="00B050"/>
                </a:solidFill>
                <a:latin typeface="+mj-lt"/>
                <a:cs typeface="Arial" pitchFamily="34" charset="0"/>
              </a:rPr>
              <a:t>humain</a:t>
            </a:r>
            <a:r>
              <a:rPr lang="fr-FR" sz="1400" b="1" i="1" dirty="0" smtClean="0">
                <a:solidFill>
                  <a:srgbClr val="1F0BB5"/>
                </a:solidFill>
                <a:latin typeface="+mj-lt"/>
                <a:cs typeface="Arial" pitchFamily="34" charset="0"/>
              </a:rPr>
              <a:t> sont </a:t>
            </a:r>
            <a:r>
              <a:rPr lang="fr-FR" sz="1400" b="1" i="1" dirty="0">
                <a:solidFill>
                  <a:srgbClr val="1F0BB5"/>
                </a:solidFill>
                <a:latin typeface="+mj-lt"/>
                <a:cs typeface="Arial" pitchFamily="34" charset="0"/>
              </a:rPr>
              <a:t>les caractères propres à l’individu:</a:t>
            </a:r>
          </a:p>
        </p:txBody>
      </p:sp>
      <p:sp>
        <p:nvSpPr>
          <p:cNvPr id="5" name="Rectangle 4"/>
          <p:cNvSpPr/>
          <p:nvPr/>
        </p:nvSpPr>
        <p:spPr>
          <a:xfrm>
            <a:off x="50028" y="4838172"/>
            <a:ext cx="4377956" cy="2031325"/>
          </a:xfrm>
          <a:prstGeom prst="rect">
            <a:avLst/>
          </a:prstGeom>
        </p:spPr>
        <p:txBody>
          <a:bodyPr wrap="square">
            <a:spAutoFit/>
          </a:bodyPr>
          <a:lstStyle/>
          <a:p>
            <a:pPr lvl="0" eaLnBrk="0" fontAlgn="base" hangingPunct="0">
              <a:spcBef>
                <a:spcPct val="0"/>
              </a:spcBef>
              <a:spcAft>
                <a:spcPct val="0"/>
              </a:spcAft>
            </a:pPr>
            <a:endParaRPr lang="fr-FR" dirty="0" smtClean="0">
              <a:solidFill>
                <a:srgbClr val="000000"/>
              </a:solidFill>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fr-FR" dirty="0" smtClean="0">
                <a:ln>
                  <a:solidFill>
                    <a:srgbClr val="FF0000"/>
                  </a:solidFill>
                </a:ln>
                <a:solidFill>
                  <a:srgbClr val="99CC00"/>
                </a:solidFill>
                <a:latin typeface="+mj-lt"/>
                <a:cs typeface="Arial" pitchFamily="34" charset="0"/>
              </a:rPr>
              <a:t>   l’intensité et le type du courant, </a:t>
            </a:r>
            <a:endParaRPr lang="fr-FR" sz="900" dirty="0" smtClean="0">
              <a:ln>
                <a:solidFill>
                  <a:srgbClr val="FF0000"/>
                </a:solidFill>
              </a:ln>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fr-FR" dirty="0" smtClean="0">
                <a:ln>
                  <a:solidFill>
                    <a:srgbClr val="FF0000"/>
                  </a:solidFill>
                </a:ln>
                <a:solidFill>
                  <a:srgbClr val="99CC00"/>
                </a:solidFill>
                <a:latin typeface="+mj-lt"/>
                <a:cs typeface="Arial" pitchFamily="34" charset="0"/>
              </a:rPr>
              <a:t>   l’impédance </a:t>
            </a:r>
            <a:r>
              <a:rPr lang="fr-FR" dirty="0">
                <a:ln>
                  <a:solidFill>
                    <a:srgbClr val="FF0000"/>
                  </a:solidFill>
                </a:ln>
                <a:solidFill>
                  <a:srgbClr val="99CC00"/>
                </a:solidFill>
                <a:latin typeface="+mj-lt"/>
                <a:cs typeface="Arial" pitchFamily="34" charset="0"/>
              </a:rPr>
              <a:t>du corps humain </a:t>
            </a:r>
            <a:r>
              <a:rPr lang="fr-FR" dirty="0" smtClean="0">
                <a:ln>
                  <a:solidFill>
                    <a:srgbClr val="FF0000"/>
                  </a:solidFill>
                </a:ln>
                <a:solidFill>
                  <a:srgbClr val="99CC00"/>
                </a:solidFill>
                <a:latin typeface="+mj-lt"/>
                <a:cs typeface="Arial" pitchFamily="34" charset="0"/>
              </a:rPr>
              <a:t>;</a:t>
            </a:r>
            <a:endParaRPr lang="fr-FR" sz="900" dirty="0" smtClean="0">
              <a:ln>
                <a:solidFill>
                  <a:srgbClr val="FF0000"/>
                </a:solidFill>
              </a:ln>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fr-FR" dirty="0" smtClean="0">
                <a:ln>
                  <a:solidFill>
                    <a:srgbClr val="FF0000"/>
                  </a:solidFill>
                </a:ln>
                <a:solidFill>
                  <a:srgbClr val="99CC00"/>
                </a:solidFill>
                <a:latin typeface="+mj-lt"/>
                <a:cs typeface="Arial" pitchFamily="34" charset="0"/>
              </a:rPr>
              <a:t>   la </a:t>
            </a:r>
            <a:r>
              <a:rPr lang="fr-FR" dirty="0">
                <a:ln>
                  <a:solidFill>
                    <a:srgbClr val="FF0000"/>
                  </a:solidFill>
                </a:ln>
                <a:solidFill>
                  <a:srgbClr val="99CC00"/>
                </a:solidFill>
                <a:latin typeface="+mj-lt"/>
                <a:cs typeface="Arial" pitchFamily="34" charset="0"/>
              </a:rPr>
              <a:t>tension du courant ;</a:t>
            </a:r>
            <a:endParaRPr lang="fr-FR" sz="900" dirty="0">
              <a:ln>
                <a:solidFill>
                  <a:srgbClr val="FF0000"/>
                </a:solidFill>
              </a:ln>
              <a:latin typeface="+mj-lt"/>
              <a:cs typeface="Arial" pitchFamily="34" charset="0"/>
            </a:endParaRPr>
          </a:p>
          <a:p>
            <a:pPr marL="285750" lvl="0" indent="-285750" eaLnBrk="0" fontAlgn="base" hangingPunct="0">
              <a:spcBef>
                <a:spcPct val="0"/>
              </a:spcBef>
              <a:spcAft>
                <a:spcPct val="0"/>
              </a:spcAft>
              <a:buFont typeface="Arial" panose="020B0604020202020204" pitchFamily="34" charset="0"/>
              <a:buChar char="•"/>
            </a:pPr>
            <a:r>
              <a:rPr lang="fr-FR" dirty="0">
                <a:ln>
                  <a:solidFill>
                    <a:srgbClr val="FF0000"/>
                  </a:solidFill>
                </a:ln>
                <a:solidFill>
                  <a:srgbClr val="99CC00"/>
                </a:solidFill>
                <a:latin typeface="+mj-lt"/>
                <a:cs typeface="Arial" pitchFamily="34" charset="0"/>
              </a:rPr>
              <a:t> </a:t>
            </a:r>
            <a:r>
              <a:rPr lang="fr-FR" dirty="0" smtClean="0">
                <a:ln>
                  <a:solidFill>
                    <a:srgbClr val="FF0000"/>
                  </a:solidFill>
                </a:ln>
                <a:solidFill>
                  <a:srgbClr val="99CC00"/>
                </a:solidFill>
                <a:latin typeface="+mj-lt"/>
                <a:cs typeface="Arial" pitchFamily="34" charset="0"/>
              </a:rPr>
              <a:t>la </a:t>
            </a:r>
            <a:r>
              <a:rPr lang="fr-FR" dirty="0">
                <a:ln>
                  <a:solidFill>
                    <a:srgbClr val="FF0000"/>
                  </a:solidFill>
                </a:ln>
                <a:solidFill>
                  <a:srgbClr val="99CC00"/>
                </a:solidFill>
                <a:latin typeface="+mj-lt"/>
                <a:cs typeface="Arial" pitchFamily="34" charset="0"/>
              </a:rPr>
              <a:t>fréquence du courant,</a:t>
            </a:r>
            <a:endParaRPr lang="fr-FR" sz="900" dirty="0">
              <a:ln>
                <a:solidFill>
                  <a:srgbClr val="FF0000"/>
                </a:solidFill>
              </a:ln>
              <a:latin typeface="+mj-lt"/>
              <a:cs typeface="Arial" pitchFamily="34" charset="0"/>
            </a:endParaRPr>
          </a:p>
          <a:p>
            <a:pPr marL="285750" lvl="0" indent="-285750" eaLnBrk="0" fontAlgn="base" hangingPunct="0">
              <a:spcBef>
                <a:spcPct val="0"/>
              </a:spcBef>
              <a:spcAft>
                <a:spcPct val="0"/>
              </a:spcAft>
              <a:buFont typeface="Arial" panose="020B0604020202020204" pitchFamily="34" charset="0"/>
              <a:buChar char="•"/>
            </a:pPr>
            <a:r>
              <a:rPr lang="fr-FR" dirty="0">
                <a:ln>
                  <a:solidFill>
                    <a:srgbClr val="FF0000"/>
                  </a:solidFill>
                </a:ln>
                <a:solidFill>
                  <a:srgbClr val="99CC00"/>
                </a:solidFill>
                <a:latin typeface="+mj-lt"/>
                <a:cs typeface="Arial" pitchFamily="34" charset="0"/>
              </a:rPr>
              <a:t> </a:t>
            </a:r>
            <a:r>
              <a:rPr lang="fr-FR" dirty="0" smtClean="0">
                <a:ln>
                  <a:solidFill>
                    <a:srgbClr val="FF0000"/>
                  </a:solidFill>
                </a:ln>
                <a:solidFill>
                  <a:srgbClr val="99CC00"/>
                </a:solidFill>
                <a:latin typeface="+mj-lt"/>
                <a:cs typeface="Arial" pitchFamily="34" charset="0"/>
              </a:rPr>
              <a:t>le </a:t>
            </a:r>
            <a:r>
              <a:rPr lang="fr-FR" dirty="0">
                <a:ln>
                  <a:solidFill>
                    <a:srgbClr val="FF0000"/>
                  </a:solidFill>
                </a:ln>
                <a:solidFill>
                  <a:srgbClr val="99CC00"/>
                </a:solidFill>
                <a:latin typeface="+mj-lt"/>
                <a:cs typeface="Arial" pitchFamily="34" charset="0"/>
              </a:rPr>
              <a:t>temps de contact,</a:t>
            </a:r>
            <a:endParaRPr lang="fr-FR" sz="900" dirty="0">
              <a:ln>
                <a:solidFill>
                  <a:srgbClr val="FF0000"/>
                </a:solidFill>
              </a:ln>
              <a:latin typeface="+mj-lt"/>
              <a:cs typeface="Arial" pitchFamily="34" charset="0"/>
            </a:endParaRPr>
          </a:p>
          <a:p>
            <a:pPr marL="285750" lvl="0" indent="-285750" eaLnBrk="0" fontAlgn="base" hangingPunct="0">
              <a:spcBef>
                <a:spcPct val="0"/>
              </a:spcBef>
              <a:spcAft>
                <a:spcPct val="0"/>
              </a:spcAft>
              <a:buFont typeface="Arial" panose="020B0604020202020204" pitchFamily="34" charset="0"/>
              <a:buChar char="•"/>
            </a:pPr>
            <a:r>
              <a:rPr lang="fr-FR" dirty="0">
                <a:ln>
                  <a:solidFill>
                    <a:srgbClr val="FF0000"/>
                  </a:solidFill>
                </a:ln>
                <a:solidFill>
                  <a:srgbClr val="99CC00"/>
                </a:solidFill>
                <a:latin typeface="+mj-lt"/>
                <a:cs typeface="Arial" pitchFamily="34" charset="0"/>
              </a:rPr>
              <a:t> </a:t>
            </a:r>
            <a:r>
              <a:rPr lang="fr-FR" dirty="0" smtClean="0">
                <a:ln>
                  <a:solidFill>
                    <a:srgbClr val="FF0000"/>
                  </a:solidFill>
                </a:ln>
                <a:solidFill>
                  <a:srgbClr val="99CC00"/>
                </a:solidFill>
                <a:latin typeface="+mj-lt"/>
                <a:cs typeface="Arial" pitchFamily="34" charset="0"/>
              </a:rPr>
              <a:t>le </a:t>
            </a:r>
            <a:r>
              <a:rPr lang="fr-FR" dirty="0">
                <a:ln>
                  <a:solidFill>
                    <a:srgbClr val="FF0000"/>
                  </a:solidFill>
                </a:ln>
                <a:solidFill>
                  <a:srgbClr val="99CC00"/>
                </a:solidFill>
                <a:latin typeface="+mj-lt"/>
                <a:cs typeface="Arial" pitchFamily="34" charset="0"/>
              </a:rPr>
              <a:t>trajet du contact</a:t>
            </a:r>
            <a:r>
              <a:rPr lang="fr-FR" dirty="0" smtClean="0">
                <a:solidFill>
                  <a:srgbClr val="99CC00"/>
                </a:solidFill>
                <a:latin typeface="+mj-lt"/>
                <a:cs typeface="Arial" pitchFamily="34" charset="0"/>
              </a:rPr>
              <a:t>.</a:t>
            </a:r>
            <a:endParaRPr lang="fr-FR" dirty="0">
              <a:ln>
                <a:solidFill>
                  <a:srgbClr val="FF0000"/>
                </a:solidFill>
              </a:ln>
              <a:solidFill>
                <a:srgbClr val="99CC00"/>
              </a:solidFill>
              <a:latin typeface="+mj-lt"/>
              <a:cs typeface="Arial" pitchFamily="34" charset="0"/>
            </a:endParaRPr>
          </a:p>
        </p:txBody>
      </p:sp>
      <p:sp>
        <p:nvSpPr>
          <p:cNvPr id="10" name="Espace réservé du contenu 9"/>
          <p:cNvSpPr>
            <a:spLocks noGrp="1"/>
          </p:cNvSpPr>
          <p:nvPr>
            <p:ph idx="1"/>
          </p:nvPr>
        </p:nvSpPr>
        <p:spPr/>
        <p:txBody>
          <a:bodyPr/>
          <a:lstStyle/>
          <a:p>
            <a:pPr marL="0" indent="0">
              <a:buNone/>
            </a:pPr>
            <a:endParaRPr lang="fr-FR" dirty="0"/>
          </a:p>
        </p:txBody>
      </p:sp>
      <p:sp>
        <p:nvSpPr>
          <p:cNvPr id="13" name="Rectangle 1"/>
          <p:cNvSpPr>
            <a:spLocks noChangeArrowheads="1"/>
          </p:cNvSpPr>
          <p:nvPr/>
        </p:nvSpPr>
        <p:spPr bwMode="auto">
          <a:xfrm>
            <a:off x="4835156" y="5068308"/>
            <a:ext cx="3820145" cy="1661993"/>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b="1" i="0" u="none" strike="noStrike" cap="none" normalizeH="0" baseline="0" dirty="0" smtClean="0">
                <a:ln>
                  <a:noFill/>
                </a:ln>
                <a:solidFill>
                  <a:srgbClr val="000000"/>
                </a:solidFill>
                <a:effectLst/>
                <a:latin typeface="+mj-lt"/>
                <a:cs typeface="Arial" pitchFamily="34" charset="0"/>
              </a:rPr>
              <a:t>A cela s’ajoute :</a:t>
            </a:r>
            <a:endParaRPr kumimoji="0" lang="fr-FR" b="1" i="0" u="none" strike="noStrike" cap="none" normalizeH="0" baseline="0" dirty="0" smtClean="0">
              <a:ln>
                <a:noFill/>
              </a:ln>
              <a:solidFill>
                <a:schemeClr val="tx1"/>
              </a:solidFill>
              <a:effectLst/>
              <a:latin typeface="+mj-lt"/>
              <a:cs typeface="Arial" pitchFamily="34" charset="0"/>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fr-FR" i="0" u="none" strike="noStrike" cap="none" normalizeH="0" baseline="0" dirty="0" err="1" smtClean="0">
                <a:ln>
                  <a:solidFill>
                    <a:srgbClr val="FF0000"/>
                  </a:solidFill>
                </a:ln>
                <a:solidFill>
                  <a:srgbClr val="FF0000"/>
                </a:solidFill>
                <a:effectLst/>
                <a:latin typeface="+mj-lt"/>
                <a:cs typeface="Arial" pitchFamily="34" charset="0"/>
              </a:rPr>
              <a:t>l’age</a:t>
            </a:r>
            <a:r>
              <a:rPr kumimoji="0" lang="fr-FR" i="0" u="none" strike="noStrike" cap="none" normalizeH="0" baseline="0" dirty="0" smtClean="0">
                <a:ln>
                  <a:solidFill>
                    <a:srgbClr val="FF0000"/>
                  </a:solidFill>
                </a:ln>
                <a:solidFill>
                  <a:srgbClr val="FF0000"/>
                </a:solidFill>
                <a:effectLst/>
                <a:latin typeface="+mj-lt"/>
                <a:cs typeface="Arial" pitchFamily="34" charset="0"/>
              </a:rPr>
              <a:t> de la personne,</a:t>
            </a: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fr-FR" i="0" u="none" strike="noStrike" cap="none" normalizeH="0" baseline="0" dirty="0" smtClean="0">
                <a:ln>
                  <a:solidFill>
                    <a:srgbClr val="FF0000"/>
                  </a:solidFill>
                </a:ln>
                <a:solidFill>
                  <a:srgbClr val="FF0000"/>
                </a:solidFill>
                <a:effectLst/>
                <a:latin typeface="+mj-lt"/>
                <a:cs typeface="Arial" pitchFamily="34" charset="0"/>
              </a:rPr>
              <a:t>son poids,</a:t>
            </a: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fr-FR" i="0" u="none" strike="noStrike" cap="none" normalizeH="0" baseline="0" dirty="0" smtClean="0">
                <a:ln>
                  <a:solidFill>
                    <a:srgbClr val="FF0000"/>
                  </a:solidFill>
                </a:ln>
                <a:solidFill>
                  <a:srgbClr val="FF0000"/>
                </a:solidFill>
                <a:effectLst/>
                <a:latin typeface="+mj-lt"/>
                <a:cs typeface="Arial" pitchFamily="34" charset="0"/>
              </a:rPr>
              <a:t>son sexe,</a:t>
            </a: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kumimoji="0" lang="fr-FR" i="0" u="none" strike="noStrike" cap="none" normalizeH="0" baseline="0" dirty="0" smtClean="0">
                <a:ln>
                  <a:solidFill>
                    <a:srgbClr val="FF0000"/>
                  </a:solidFill>
                </a:ln>
                <a:solidFill>
                  <a:srgbClr val="FF0000"/>
                </a:solidFill>
                <a:effectLst/>
                <a:latin typeface="+mj-lt"/>
                <a:cs typeface="Arial" pitchFamily="34" charset="0"/>
              </a:rPr>
              <a:t>ses caractéristiques physiologiques </a:t>
            </a:r>
            <a:r>
              <a:rPr kumimoji="0" lang="fr-FR" i="0" u="none" strike="noStrike" cap="none" normalizeH="0" baseline="0" dirty="0" smtClean="0">
                <a:ln>
                  <a:solidFill>
                    <a:srgbClr val="FF0000"/>
                  </a:solidFill>
                </a:ln>
                <a:solidFill>
                  <a:srgbClr val="FF0000"/>
                </a:solidFill>
                <a:effectLst/>
                <a:cs typeface="Arial" pitchFamily="34" charset="0"/>
              </a:rPr>
              <a:t>personnelles</a:t>
            </a:r>
            <a:r>
              <a:rPr kumimoji="0" lang="fr-FR" i="0" u="none" strike="noStrike" cap="none" normalizeH="0" baseline="0" dirty="0" smtClean="0">
                <a:ln>
                  <a:solidFill>
                    <a:srgbClr val="FF0000"/>
                  </a:solidFill>
                </a:ln>
                <a:solidFill>
                  <a:srgbClr val="FF0000"/>
                </a:solidFill>
                <a:effectLst/>
                <a:latin typeface="+mj-lt"/>
                <a:cs typeface="Arial" pitchFamily="34" charset="0"/>
              </a:rPr>
              <a:t>. </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checkerboard(across)">
                                      <p:cBhvr>
                                        <p:cTn id="7" dur="500"/>
                                        <p:tgtEl>
                                          <p:spTgt spid="6">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animEffect transition="in" filter="checkerboard(across)">
                                      <p:cBhvr>
                                        <p:cTn id="10" dur="500"/>
                                        <p:tgtEl>
                                          <p:spTgt spid="6">
                                            <p:txEl>
                                              <p:pRg st="1" end="1"/>
                                            </p:txEl>
                                          </p:spTgt>
                                        </p:tgtEl>
                                      </p:cBhvr>
                                    </p:animEffect>
                                  </p:childTnLst>
                                </p:cTn>
                              </p:par>
                            </p:childTnLst>
                          </p:cTn>
                        </p:par>
                        <p:par>
                          <p:cTn id="11" fill="hold">
                            <p:stCondLst>
                              <p:cond delay="50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checkerboard(across)">
                                      <p:cBhvr>
                                        <p:cTn id="19" dur="500"/>
                                        <p:tgtEl>
                                          <p:spTgt spid="4"/>
                                        </p:tgtEl>
                                      </p:cBhvr>
                                    </p:animEffect>
                                  </p:childTnLst>
                                </p:cTn>
                              </p:par>
                              <p:par>
                                <p:cTn id="20" presetID="22" presetClass="entr" presetSubtype="8" fill="hold" nodeType="withEffect">
                                  <p:stCondLst>
                                    <p:cond delay="0"/>
                                  </p:stCondLst>
                                  <p:childTnLst>
                                    <p:set>
                                      <p:cBhvr>
                                        <p:cTn id="21" dur="1" fill="hold">
                                          <p:stCondLst>
                                            <p:cond delay="0"/>
                                          </p:stCondLst>
                                        </p:cTn>
                                        <p:tgtEl>
                                          <p:spTgt spid="6">
                                            <p:txEl>
                                              <p:pRg st="5" end="5"/>
                                            </p:txEl>
                                          </p:spTgt>
                                        </p:tgtEl>
                                        <p:attrNameLst>
                                          <p:attrName>style.visibility</p:attrName>
                                        </p:attrNameLst>
                                      </p:cBhvr>
                                      <p:to>
                                        <p:strVal val="visible"/>
                                      </p:to>
                                    </p:set>
                                    <p:animEffect transition="in" filter="wipe(left)">
                                      <p:cBhvr>
                                        <p:cTn id="22" dur="500"/>
                                        <p:tgtEl>
                                          <p:spTgt spid="6">
                                            <p:txEl>
                                              <p:pRg st="5" end="5"/>
                                            </p:txEl>
                                          </p:spTgt>
                                        </p:tgtEl>
                                      </p:cBhvr>
                                    </p:animEffect>
                                  </p:childTnLst>
                                </p:cTn>
                              </p:par>
                              <p:par>
                                <p:cTn id="23" presetID="22" presetClass="entr" presetSubtype="8" fill="hold" nodeType="with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Effect transition="in" filter="wipe(left)">
                                      <p:cBhvr>
                                        <p:cTn id="25" dur="500"/>
                                        <p:tgtEl>
                                          <p:spTgt spid="6">
                                            <p:txEl>
                                              <p:pRg st="6" end="6"/>
                                            </p:txEl>
                                          </p:spTgt>
                                        </p:tgtEl>
                                      </p:cBhvr>
                                    </p:animEffect>
                                  </p:childTnLst>
                                </p:cTn>
                              </p:par>
                              <p:par>
                                <p:cTn id="26" presetID="22" presetClass="entr" presetSubtype="8" fill="hold" nodeType="withEffect">
                                  <p:stCondLst>
                                    <p:cond delay="0"/>
                                  </p:stCondLst>
                                  <p:childTnLst>
                                    <p:set>
                                      <p:cBhvr>
                                        <p:cTn id="27" dur="1" fill="hold">
                                          <p:stCondLst>
                                            <p:cond delay="0"/>
                                          </p:stCondLst>
                                        </p:cTn>
                                        <p:tgtEl>
                                          <p:spTgt spid="6">
                                            <p:txEl>
                                              <p:pRg st="7" end="7"/>
                                            </p:txEl>
                                          </p:spTgt>
                                        </p:tgtEl>
                                        <p:attrNameLst>
                                          <p:attrName>style.visibility</p:attrName>
                                        </p:attrNameLst>
                                      </p:cBhvr>
                                      <p:to>
                                        <p:strVal val="visible"/>
                                      </p:to>
                                    </p:set>
                                    <p:animEffect transition="in" filter="wipe(left)">
                                      <p:cBhvr>
                                        <p:cTn id="28" dur="500"/>
                                        <p:tgtEl>
                                          <p:spTgt spid="6">
                                            <p:txEl>
                                              <p:pRg st="7" end="7"/>
                                            </p:txEl>
                                          </p:spTgt>
                                        </p:tgtEl>
                                      </p:cBhvr>
                                    </p:animEffect>
                                  </p:childTnLst>
                                </p:cTn>
                              </p:par>
                              <p:par>
                                <p:cTn id="29" presetID="22" presetClass="entr" presetSubtype="8" fill="hold" nodeType="with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Effect transition="in" filter="wipe(left)">
                                      <p:cBhvr>
                                        <p:cTn id="31" dur="500"/>
                                        <p:tgtEl>
                                          <p:spTgt spid="6">
                                            <p:txEl>
                                              <p:pRg st="8" end="8"/>
                                            </p:txEl>
                                          </p:spTgt>
                                        </p:tgtEl>
                                      </p:cBhvr>
                                    </p:animEffect>
                                  </p:childTnLst>
                                </p:cTn>
                              </p:par>
                              <p:par>
                                <p:cTn id="32" presetID="22" presetClass="entr" presetSubtype="8" fill="hold" nodeType="withEffect">
                                  <p:stCondLst>
                                    <p:cond delay="0"/>
                                  </p:stCondLst>
                                  <p:childTnLst>
                                    <p:set>
                                      <p:cBhvr>
                                        <p:cTn id="33" dur="1" fill="hold">
                                          <p:stCondLst>
                                            <p:cond delay="0"/>
                                          </p:stCondLst>
                                        </p:cTn>
                                        <p:tgtEl>
                                          <p:spTgt spid="6">
                                            <p:txEl>
                                              <p:pRg st="9" end="9"/>
                                            </p:txEl>
                                          </p:spTgt>
                                        </p:tgtEl>
                                        <p:attrNameLst>
                                          <p:attrName>style.visibility</p:attrName>
                                        </p:attrNameLst>
                                      </p:cBhvr>
                                      <p:to>
                                        <p:strVal val="visible"/>
                                      </p:to>
                                    </p:set>
                                    <p:animEffect transition="in" filter="wipe(left)">
                                      <p:cBhvr>
                                        <p:cTn id="34" dur="500"/>
                                        <p:tgtEl>
                                          <p:spTgt spid="6">
                                            <p:txEl>
                                              <p:pRg st="9" end="9"/>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
                                            <p:txEl>
                                              <p:pRg st="10" end="10"/>
                                            </p:txEl>
                                          </p:spTgt>
                                        </p:tgtEl>
                                        <p:attrNameLst>
                                          <p:attrName>style.visibility</p:attrName>
                                        </p:attrNameLst>
                                      </p:cBhvr>
                                      <p:to>
                                        <p:strVal val="visible"/>
                                      </p:to>
                                    </p:set>
                                    <p:animEffect transition="in" filter="wipe(left)">
                                      <p:cBhvr>
                                        <p:cTn id="39" dur="5000"/>
                                        <p:tgtEl>
                                          <p:spTgt spid="6">
                                            <p:txEl>
                                              <p:pRg st="10" end="10"/>
                                            </p:txEl>
                                          </p:spTgt>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checkerboard(across)">
                                      <p:cBhvr>
                                        <p:cTn id="42" dur="500"/>
                                        <p:tgtEl>
                                          <p:spTgt spid="7"/>
                                        </p:tgtEl>
                                      </p:cBhvr>
                                    </p:animEffect>
                                  </p:childTnLst>
                                </p:cTn>
                              </p:par>
                              <p:par>
                                <p:cTn id="43" presetID="22" presetClass="entr" presetSubtype="8" fill="hold" nodeType="withEffect">
                                  <p:stCondLst>
                                    <p:cond delay="0"/>
                                  </p:stCondLst>
                                  <p:childTnLst>
                                    <p:set>
                                      <p:cBhvr>
                                        <p:cTn id="44" dur="1" fill="hold">
                                          <p:stCondLst>
                                            <p:cond delay="0"/>
                                          </p:stCondLst>
                                        </p:cTn>
                                        <p:tgtEl>
                                          <p:spTgt spid="6">
                                            <p:txEl>
                                              <p:pRg st="10" end="10"/>
                                            </p:txEl>
                                          </p:spTgt>
                                        </p:tgtEl>
                                        <p:attrNameLst>
                                          <p:attrName>style.visibility</p:attrName>
                                        </p:attrNameLst>
                                      </p:cBhvr>
                                      <p:to>
                                        <p:strVal val="visible"/>
                                      </p:to>
                                    </p:set>
                                    <p:animEffect transition="in" filter="wipe(left)">
                                      <p:cBhvr>
                                        <p:cTn id="45" dur="500"/>
                                        <p:tgtEl>
                                          <p:spTgt spid="6">
                                            <p:txEl>
                                              <p:pRg st="10" end="10"/>
                                            </p:txEl>
                                          </p:spTgt>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checkerboard(across)">
                                      <p:cBhvr>
                                        <p:cTn id="48" dur="500"/>
                                        <p:tgtEl>
                                          <p:spTgt spid="8"/>
                                        </p:tgtEl>
                                      </p:cBhvr>
                                    </p:animEffect>
                                  </p:childTnLst>
                                </p:cTn>
                              </p:par>
                              <p:par>
                                <p:cTn id="49" presetID="22" presetClass="entr" presetSubtype="8" fill="hold" nodeType="withEffect">
                                  <p:stCondLst>
                                    <p:cond delay="0"/>
                                  </p:stCondLst>
                                  <p:childTnLst>
                                    <p:set>
                                      <p:cBhvr>
                                        <p:cTn id="50" dur="1" fill="hold">
                                          <p:stCondLst>
                                            <p:cond delay="0"/>
                                          </p:stCondLst>
                                        </p:cTn>
                                        <p:tgtEl>
                                          <p:spTgt spid="6">
                                            <p:txEl>
                                              <p:pRg st="12" end="12"/>
                                            </p:txEl>
                                          </p:spTgt>
                                        </p:tgtEl>
                                        <p:attrNameLst>
                                          <p:attrName>style.visibility</p:attrName>
                                        </p:attrNameLst>
                                      </p:cBhvr>
                                      <p:to>
                                        <p:strVal val="visible"/>
                                      </p:to>
                                    </p:set>
                                    <p:animEffect transition="in" filter="wipe(left)">
                                      <p:cBhvr>
                                        <p:cTn id="51" dur="500"/>
                                        <p:tgtEl>
                                          <p:spTgt spid="6">
                                            <p:txEl>
                                              <p:pRg st="12" end="12"/>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2"/>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5">
                                            <p:txEl>
                                              <p:pRg st="1" end="1"/>
                                            </p:txEl>
                                          </p:spTgt>
                                        </p:tgtEl>
                                        <p:attrNameLst>
                                          <p:attrName>style.visibility</p:attrName>
                                        </p:attrNameLst>
                                      </p:cBhvr>
                                      <p:to>
                                        <p:strVal val="visible"/>
                                      </p:to>
                                    </p:set>
                                    <p:animEffect transition="in" filter="wipe(left)">
                                      <p:cBhvr>
                                        <p:cTn id="60" dur="500"/>
                                        <p:tgtEl>
                                          <p:spTgt spid="5">
                                            <p:txEl>
                                              <p:pRg st="1" end="1"/>
                                            </p:tx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5">
                                            <p:txEl>
                                              <p:pRg st="2" end="2"/>
                                            </p:txEl>
                                          </p:spTgt>
                                        </p:tgtEl>
                                        <p:attrNameLst>
                                          <p:attrName>style.visibility</p:attrName>
                                        </p:attrNameLst>
                                      </p:cBhvr>
                                      <p:to>
                                        <p:strVal val="visible"/>
                                      </p:to>
                                    </p:set>
                                    <p:animEffect transition="in" filter="wipe(left)">
                                      <p:cBhvr>
                                        <p:cTn id="65" dur="500"/>
                                        <p:tgtEl>
                                          <p:spTgt spid="5">
                                            <p:txEl>
                                              <p:pRg st="2" end="2"/>
                                            </p:tx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nodeType="clickEffect">
                                  <p:stCondLst>
                                    <p:cond delay="0"/>
                                  </p:stCondLst>
                                  <p:childTnLst>
                                    <p:set>
                                      <p:cBhvr>
                                        <p:cTn id="69" dur="1" fill="hold">
                                          <p:stCondLst>
                                            <p:cond delay="0"/>
                                          </p:stCondLst>
                                        </p:cTn>
                                        <p:tgtEl>
                                          <p:spTgt spid="5">
                                            <p:txEl>
                                              <p:pRg st="3" end="3"/>
                                            </p:txEl>
                                          </p:spTgt>
                                        </p:tgtEl>
                                        <p:attrNameLst>
                                          <p:attrName>style.visibility</p:attrName>
                                        </p:attrNameLst>
                                      </p:cBhvr>
                                      <p:to>
                                        <p:strVal val="visible"/>
                                      </p:to>
                                    </p:set>
                                    <p:animEffect transition="in" filter="wipe(left)">
                                      <p:cBhvr>
                                        <p:cTn id="70" dur="500"/>
                                        <p:tgtEl>
                                          <p:spTgt spid="5">
                                            <p:txEl>
                                              <p:pRg st="3" end="3"/>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5">
                                            <p:txEl>
                                              <p:pRg st="4" end="4"/>
                                            </p:txEl>
                                          </p:spTgt>
                                        </p:tgtEl>
                                        <p:attrNameLst>
                                          <p:attrName>style.visibility</p:attrName>
                                        </p:attrNameLst>
                                      </p:cBhvr>
                                      <p:to>
                                        <p:strVal val="visible"/>
                                      </p:to>
                                    </p:set>
                                    <p:animEffect transition="in" filter="wipe(left)">
                                      <p:cBhvr>
                                        <p:cTn id="75" dur="500"/>
                                        <p:tgtEl>
                                          <p:spTgt spid="5">
                                            <p:txEl>
                                              <p:pRg st="4" end="4"/>
                                            </p:txEl>
                                          </p:spTgt>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8" fill="hold" nodeType="clickEffect">
                                  <p:stCondLst>
                                    <p:cond delay="0"/>
                                  </p:stCondLst>
                                  <p:childTnLst>
                                    <p:set>
                                      <p:cBhvr>
                                        <p:cTn id="79" dur="1" fill="hold">
                                          <p:stCondLst>
                                            <p:cond delay="0"/>
                                          </p:stCondLst>
                                        </p:cTn>
                                        <p:tgtEl>
                                          <p:spTgt spid="5">
                                            <p:txEl>
                                              <p:pRg st="5" end="5"/>
                                            </p:txEl>
                                          </p:spTgt>
                                        </p:tgtEl>
                                        <p:attrNameLst>
                                          <p:attrName>style.visibility</p:attrName>
                                        </p:attrNameLst>
                                      </p:cBhvr>
                                      <p:to>
                                        <p:strVal val="visible"/>
                                      </p:to>
                                    </p:set>
                                    <p:animEffect transition="in" filter="wipe(left)">
                                      <p:cBhvr>
                                        <p:cTn id="80" dur="500"/>
                                        <p:tgtEl>
                                          <p:spTgt spid="5">
                                            <p:txEl>
                                              <p:pRg st="5" end="5"/>
                                            </p:txEl>
                                          </p:spTgt>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5">
                                            <p:txEl>
                                              <p:pRg st="6" end="6"/>
                                            </p:txEl>
                                          </p:spTgt>
                                        </p:tgtEl>
                                        <p:attrNameLst>
                                          <p:attrName>style.visibility</p:attrName>
                                        </p:attrNameLst>
                                      </p:cBhvr>
                                      <p:to>
                                        <p:strVal val="visible"/>
                                      </p:to>
                                    </p:set>
                                    <p:animEffect transition="in" filter="wipe(left)">
                                      <p:cBhvr>
                                        <p:cTn id="85" dur="500"/>
                                        <p:tgtEl>
                                          <p:spTgt spid="5">
                                            <p:txEl>
                                              <p:pRg st="6" end="6"/>
                                            </p:txEl>
                                          </p:spTgt>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nodeType="clickEffect">
                                  <p:stCondLst>
                                    <p:cond delay="0"/>
                                  </p:stCondLst>
                                  <p:childTnLst>
                                    <p:set>
                                      <p:cBhvr>
                                        <p:cTn id="89" dur="1" fill="hold">
                                          <p:stCondLst>
                                            <p:cond delay="0"/>
                                          </p:stCondLst>
                                        </p:cTn>
                                        <p:tgtEl>
                                          <p:spTgt spid="13">
                                            <p:txEl>
                                              <p:pRg st="0" end="0"/>
                                            </p:txEl>
                                          </p:spTgt>
                                        </p:tgtEl>
                                        <p:attrNameLst>
                                          <p:attrName>style.visibility</p:attrName>
                                        </p:attrNameLst>
                                      </p:cBhvr>
                                      <p:to>
                                        <p:strVal val="visible"/>
                                      </p:to>
                                    </p:set>
                                    <p:animEffect transition="in" filter="wipe(left)">
                                      <p:cBhvr>
                                        <p:cTn id="90" dur="500"/>
                                        <p:tgtEl>
                                          <p:spTgt spid="13">
                                            <p:txEl>
                                              <p:pRg st="0" end="0"/>
                                            </p:txEl>
                                          </p:spTgt>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nodeType="clickEffect">
                                  <p:stCondLst>
                                    <p:cond delay="0"/>
                                  </p:stCondLst>
                                  <p:childTnLst>
                                    <p:set>
                                      <p:cBhvr>
                                        <p:cTn id="94" dur="1" fill="hold">
                                          <p:stCondLst>
                                            <p:cond delay="0"/>
                                          </p:stCondLst>
                                        </p:cTn>
                                        <p:tgtEl>
                                          <p:spTgt spid="13">
                                            <p:txEl>
                                              <p:pRg st="1" end="1"/>
                                            </p:txEl>
                                          </p:spTgt>
                                        </p:tgtEl>
                                        <p:attrNameLst>
                                          <p:attrName>style.visibility</p:attrName>
                                        </p:attrNameLst>
                                      </p:cBhvr>
                                      <p:to>
                                        <p:strVal val="visible"/>
                                      </p:to>
                                    </p:set>
                                    <p:animEffect transition="in" filter="wipe(left)">
                                      <p:cBhvr>
                                        <p:cTn id="95" dur="500"/>
                                        <p:tgtEl>
                                          <p:spTgt spid="13">
                                            <p:txEl>
                                              <p:pRg st="1" end="1"/>
                                            </p:txEl>
                                          </p:spTgt>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8" fill="hold" nodeType="clickEffect">
                                  <p:stCondLst>
                                    <p:cond delay="0"/>
                                  </p:stCondLst>
                                  <p:childTnLst>
                                    <p:set>
                                      <p:cBhvr>
                                        <p:cTn id="99" dur="1" fill="hold">
                                          <p:stCondLst>
                                            <p:cond delay="0"/>
                                          </p:stCondLst>
                                        </p:cTn>
                                        <p:tgtEl>
                                          <p:spTgt spid="13">
                                            <p:txEl>
                                              <p:pRg st="2" end="2"/>
                                            </p:txEl>
                                          </p:spTgt>
                                        </p:tgtEl>
                                        <p:attrNameLst>
                                          <p:attrName>style.visibility</p:attrName>
                                        </p:attrNameLst>
                                      </p:cBhvr>
                                      <p:to>
                                        <p:strVal val="visible"/>
                                      </p:to>
                                    </p:set>
                                    <p:animEffect transition="in" filter="wipe(left)">
                                      <p:cBhvr>
                                        <p:cTn id="100" dur="500"/>
                                        <p:tgtEl>
                                          <p:spTgt spid="13">
                                            <p:txEl>
                                              <p:pRg st="2" end="2"/>
                                            </p:txEl>
                                          </p:spTgt>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8" fill="hold" nodeType="clickEffect">
                                  <p:stCondLst>
                                    <p:cond delay="0"/>
                                  </p:stCondLst>
                                  <p:childTnLst>
                                    <p:set>
                                      <p:cBhvr>
                                        <p:cTn id="104" dur="1" fill="hold">
                                          <p:stCondLst>
                                            <p:cond delay="0"/>
                                          </p:stCondLst>
                                        </p:cTn>
                                        <p:tgtEl>
                                          <p:spTgt spid="13">
                                            <p:txEl>
                                              <p:pRg st="3" end="3"/>
                                            </p:txEl>
                                          </p:spTgt>
                                        </p:tgtEl>
                                        <p:attrNameLst>
                                          <p:attrName>style.visibility</p:attrName>
                                        </p:attrNameLst>
                                      </p:cBhvr>
                                      <p:to>
                                        <p:strVal val="visible"/>
                                      </p:to>
                                    </p:set>
                                    <p:animEffect transition="in" filter="wipe(left)">
                                      <p:cBhvr>
                                        <p:cTn id="105" dur="500"/>
                                        <p:tgtEl>
                                          <p:spTgt spid="13">
                                            <p:txEl>
                                              <p:pRg st="3" end="3"/>
                                            </p:txEl>
                                          </p:spTgt>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1" fill="hold" nodeType="clickEffect">
                                  <p:stCondLst>
                                    <p:cond delay="0"/>
                                  </p:stCondLst>
                                  <p:childTnLst>
                                    <p:set>
                                      <p:cBhvr>
                                        <p:cTn id="109" dur="1" fill="hold">
                                          <p:stCondLst>
                                            <p:cond delay="0"/>
                                          </p:stCondLst>
                                        </p:cTn>
                                        <p:tgtEl>
                                          <p:spTgt spid="13">
                                            <p:txEl>
                                              <p:pRg st="4" end="4"/>
                                            </p:txEl>
                                          </p:spTgt>
                                        </p:tgtEl>
                                        <p:attrNameLst>
                                          <p:attrName>style.visibility</p:attrName>
                                        </p:attrNameLst>
                                      </p:cBhvr>
                                      <p:to>
                                        <p:strVal val="visible"/>
                                      </p:to>
                                    </p:set>
                                    <p:animEffect transition="in" filter="wipe(up)">
                                      <p:cBhvr>
                                        <p:cTn id="110" dur="500"/>
                                        <p:tgtEl>
                                          <p:spTgt spid="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2" grpId="0"/>
    </p:bldLst>
  </p:timing>
</p:sld>
</file>

<file path=ppt/slides/slide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1203" name="Rectangle 7"/>
          <p:cNvSpPr>
            <a:spLocks noGrp="1" noChangeArrowheads="1"/>
          </p:cNvSpPr>
          <p:nvPr>
            <p:ph type="title"/>
          </p:nvPr>
        </p:nvSpPr>
        <p:spPr>
          <a:xfrm>
            <a:off x="0" y="0"/>
            <a:ext cx="9144000" cy="620688"/>
          </a:xfrm>
        </p:spPr>
        <p:txBody>
          <a:bodyPr>
            <a:normAutofit/>
          </a:bodyPr>
          <a:lstStyle/>
          <a:p>
            <a:r>
              <a:rPr lang="fr-FR" sz="3200" b="1" dirty="0" err="1">
                <a:solidFill>
                  <a:srgbClr val="FF0000"/>
                </a:solidFill>
                <a:effectLst>
                  <a:glow rad="228600">
                    <a:schemeClr val="accent1">
                      <a:satMod val="175000"/>
                      <a:alpha val="40000"/>
                    </a:schemeClr>
                  </a:glow>
                </a:effectLst>
              </a:rPr>
              <a:t>Factors</a:t>
            </a:r>
            <a:r>
              <a:rPr lang="fr-FR" sz="3200" b="1" dirty="0">
                <a:solidFill>
                  <a:srgbClr val="FF0000"/>
                </a:solidFill>
                <a:effectLst>
                  <a:glow rad="228600">
                    <a:schemeClr val="accent1">
                      <a:satMod val="175000"/>
                      <a:alpha val="40000"/>
                    </a:schemeClr>
                  </a:glow>
                </a:effectLst>
              </a:rPr>
              <a:t> </a:t>
            </a:r>
            <a:r>
              <a:rPr lang="fr-FR" sz="3200" b="1" dirty="0" err="1">
                <a:solidFill>
                  <a:srgbClr val="FF0000"/>
                </a:solidFill>
                <a:effectLst>
                  <a:glow rad="228600">
                    <a:schemeClr val="accent1">
                      <a:satMod val="175000"/>
                      <a:alpha val="40000"/>
                    </a:schemeClr>
                  </a:glow>
                </a:effectLst>
              </a:rPr>
              <a:t>influencing</a:t>
            </a:r>
            <a:r>
              <a:rPr lang="fr-FR" sz="3200" b="1" dirty="0">
                <a:solidFill>
                  <a:srgbClr val="FF0000"/>
                </a:solidFill>
                <a:effectLst>
                  <a:glow rad="228600">
                    <a:schemeClr val="accent1">
                      <a:satMod val="175000"/>
                      <a:alpha val="40000"/>
                    </a:schemeClr>
                  </a:glow>
                </a:effectLst>
              </a:rPr>
              <a:t> </a:t>
            </a:r>
            <a:r>
              <a:rPr lang="fr-FR" sz="3200" b="1" dirty="0" err="1">
                <a:solidFill>
                  <a:srgbClr val="FF0000"/>
                </a:solidFill>
                <a:effectLst>
                  <a:glow rad="228600">
                    <a:schemeClr val="accent1">
                      <a:satMod val="175000"/>
                      <a:alpha val="40000"/>
                    </a:schemeClr>
                  </a:glow>
                </a:effectLst>
              </a:rPr>
              <a:t>bodily</a:t>
            </a:r>
            <a:r>
              <a:rPr lang="fr-FR" sz="3200" b="1" dirty="0">
                <a:solidFill>
                  <a:srgbClr val="FF0000"/>
                </a:solidFill>
                <a:effectLst>
                  <a:glow rad="228600">
                    <a:schemeClr val="accent1">
                      <a:satMod val="175000"/>
                      <a:alpha val="40000"/>
                    </a:schemeClr>
                  </a:glow>
                </a:effectLst>
              </a:rPr>
              <a:t> </a:t>
            </a:r>
            <a:r>
              <a:rPr lang="fr-FR" sz="3200" b="1" dirty="0" err="1" smtClean="0">
                <a:solidFill>
                  <a:srgbClr val="FF0000"/>
                </a:solidFill>
                <a:effectLst>
                  <a:glow rad="228600">
                    <a:schemeClr val="accent1">
                      <a:satMod val="175000"/>
                      <a:alpha val="40000"/>
                    </a:schemeClr>
                  </a:glow>
                </a:effectLst>
              </a:rPr>
              <a:t>injury</a:t>
            </a:r>
            <a:endParaRPr lang="fr-FR" sz="3200" b="1" dirty="0" smtClean="0">
              <a:solidFill>
                <a:srgbClr val="FF0000"/>
              </a:solidFill>
              <a:effectLst>
                <a:glow rad="228600">
                  <a:schemeClr val="accent1">
                    <a:satMod val="175000"/>
                    <a:alpha val="40000"/>
                  </a:schemeClr>
                </a:glow>
              </a:effectLst>
            </a:endParaRPr>
          </a:p>
        </p:txBody>
      </p:sp>
      <p:pic>
        <p:nvPicPr>
          <p:cNvPr id="4" name="Picture 2"/>
          <p:cNvPicPr>
            <a:picLocks noChangeAspect="1" noChangeArrowheads="1"/>
          </p:cNvPicPr>
          <p:nvPr/>
        </p:nvPicPr>
        <p:blipFill>
          <a:blip r:embed="rId2" cstate="print"/>
          <a:srcRect/>
          <a:stretch>
            <a:fillRect/>
          </a:stretch>
        </p:blipFill>
        <p:spPr bwMode="auto">
          <a:xfrm>
            <a:off x="4067944" y="836712"/>
            <a:ext cx="5076056" cy="4221088"/>
          </a:xfrm>
          <a:prstGeom prst="rect">
            <a:avLst/>
          </a:prstGeom>
          <a:noFill/>
          <a:ln w="9525" cap="flat">
            <a:noFill/>
            <a:miter lim="800000"/>
            <a:headEnd/>
            <a:tailEnd/>
          </a:ln>
          <a:effectLst/>
        </p:spPr>
      </p:pic>
      <p:sp>
        <p:nvSpPr>
          <p:cNvPr id="6" name="Rectangle 5"/>
          <p:cNvSpPr/>
          <p:nvPr/>
        </p:nvSpPr>
        <p:spPr>
          <a:xfrm>
            <a:off x="28876" y="836712"/>
            <a:ext cx="4975172" cy="3293209"/>
          </a:xfrm>
          <a:prstGeom prst="rect">
            <a:avLst/>
          </a:prstGeom>
        </p:spPr>
        <p:txBody>
          <a:bodyPr wrap="square">
            <a:spAutoFit/>
          </a:bodyPr>
          <a:lstStyle/>
          <a:p>
            <a:pPr lvl="0" eaLnBrk="0" fontAlgn="base" hangingPunct="0">
              <a:spcBef>
                <a:spcPct val="0"/>
              </a:spcBef>
              <a:spcAft>
                <a:spcPct val="0"/>
              </a:spcAft>
            </a:pPr>
            <a:r>
              <a:rPr lang="en-US" b="1" i="1" dirty="0">
                <a:solidFill>
                  <a:srgbClr val="1F0BB5"/>
                </a:solidFill>
                <a:cs typeface="Arial" pitchFamily="34" charset="0"/>
              </a:rPr>
              <a:t>The quantity of energy </a:t>
            </a:r>
            <a:r>
              <a:rPr lang="en-US" b="1" i="1" dirty="0">
                <a:cs typeface="Arial" pitchFamily="34" charset="0"/>
              </a:rPr>
              <a:t>passing through the </a:t>
            </a:r>
            <a:r>
              <a:rPr lang="en-US" b="1" i="1" dirty="0" smtClean="0">
                <a:cs typeface="Arial" pitchFamily="34" charset="0"/>
              </a:rPr>
              <a:t>body translates </a:t>
            </a:r>
            <a:r>
              <a:rPr lang="en-US" b="1" i="1" dirty="0">
                <a:cs typeface="Arial" pitchFamily="34" charset="0"/>
              </a:rPr>
              <a:t>into t</a:t>
            </a:r>
            <a:r>
              <a:rPr lang="en-US" b="1" i="1" dirty="0">
                <a:solidFill>
                  <a:srgbClr val="1F0BB5"/>
                </a:solidFill>
                <a:cs typeface="Arial" pitchFamily="34" charset="0"/>
              </a:rPr>
              <a:t>he electrical risk equation</a:t>
            </a:r>
            <a:r>
              <a:rPr lang="en-US" b="1" i="1" dirty="0" smtClean="0">
                <a:solidFill>
                  <a:srgbClr val="1F0BB5"/>
                </a:solidFill>
                <a:cs typeface="Arial" pitchFamily="34" charset="0"/>
              </a:rPr>
              <a:t>:</a:t>
            </a:r>
            <a:r>
              <a:rPr lang="fr-FR" b="1" i="1" dirty="0" smtClean="0">
                <a:solidFill>
                  <a:srgbClr val="000000"/>
                </a:solidFill>
                <a:cs typeface="Arial" pitchFamily="34" charset="0"/>
              </a:rPr>
              <a:t> </a:t>
            </a:r>
          </a:p>
          <a:p>
            <a:pPr lvl="0" eaLnBrk="0" fontAlgn="base" hangingPunct="0">
              <a:spcBef>
                <a:spcPct val="0"/>
              </a:spcBef>
              <a:spcAft>
                <a:spcPct val="0"/>
              </a:spcAft>
            </a:pPr>
            <a:endParaRPr lang="fr-FR" b="1" i="1" dirty="0" smtClean="0">
              <a:cs typeface="Arial" pitchFamily="34" charset="0"/>
            </a:endParaRPr>
          </a:p>
          <a:p>
            <a:pPr lvl="0" eaLnBrk="0" fontAlgn="base" hangingPunct="0">
              <a:spcBef>
                <a:spcPct val="0"/>
              </a:spcBef>
              <a:spcAft>
                <a:spcPct val="0"/>
              </a:spcAft>
            </a:pPr>
            <a:r>
              <a:rPr lang="fr-FR" b="1" i="1" dirty="0" smtClean="0">
                <a:solidFill>
                  <a:srgbClr val="000000"/>
                </a:solidFill>
                <a:cs typeface="Arial" pitchFamily="34" charset="0"/>
              </a:rPr>
              <a:t> </a:t>
            </a:r>
          </a:p>
          <a:p>
            <a:pPr lvl="0" eaLnBrk="0" fontAlgn="base" hangingPunct="0">
              <a:spcBef>
                <a:spcPct val="0"/>
              </a:spcBef>
              <a:spcAft>
                <a:spcPct val="0"/>
              </a:spcAft>
            </a:pPr>
            <a:r>
              <a:rPr lang="en-US" sz="1600" b="1" dirty="0">
                <a:solidFill>
                  <a:srgbClr val="000000"/>
                </a:solidFill>
                <a:cs typeface="Arial" pitchFamily="34" charset="0"/>
              </a:rPr>
              <a:t>Where, </a:t>
            </a:r>
            <a:r>
              <a:rPr lang="en-US" sz="1600" b="1" dirty="0" smtClean="0">
                <a:solidFill>
                  <a:srgbClr val="000000"/>
                </a:solidFill>
                <a:cs typeface="Arial" pitchFamily="34" charset="0"/>
              </a:rPr>
              <a:t> W</a:t>
            </a:r>
            <a:r>
              <a:rPr lang="en-US" sz="1600" b="1" dirty="0">
                <a:solidFill>
                  <a:srgbClr val="000000"/>
                </a:solidFill>
                <a:cs typeface="Arial" pitchFamily="34" charset="0"/>
              </a:rPr>
              <a:t>: Quantity of energy (joule)         </a:t>
            </a:r>
            <a:endParaRPr lang="en-US" sz="1600" b="1" dirty="0" smtClean="0">
              <a:solidFill>
                <a:srgbClr val="000000"/>
              </a:solidFill>
              <a:cs typeface="Arial" pitchFamily="34" charset="0"/>
            </a:endParaRPr>
          </a:p>
          <a:p>
            <a:pPr lvl="0" eaLnBrk="0" fontAlgn="base" hangingPunct="0">
              <a:spcBef>
                <a:spcPct val="0"/>
              </a:spcBef>
              <a:spcAft>
                <a:spcPct val="0"/>
              </a:spcAft>
            </a:pPr>
            <a:r>
              <a:rPr lang="en-US" sz="1600" b="1" dirty="0">
                <a:solidFill>
                  <a:srgbClr val="000000"/>
                </a:solidFill>
                <a:cs typeface="Arial" pitchFamily="34" charset="0"/>
              </a:rPr>
              <a:t> </a:t>
            </a:r>
            <a:r>
              <a:rPr lang="en-US" sz="1600" b="1" dirty="0" smtClean="0">
                <a:solidFill>
                  <a:srgbClr val="000000"/>
                </a:solidFill>
                <a:cs typeface="Arial" pitchFamily="34" charset="0"/>
              </a:rPr>
              <a:t>              </a:t>
            </a:r>
            <a:r>
              <a:rPr lang="en-US" sz="1600" b="1" dirty="0" err="1" smtClean="0">
                <a:solidFill>
                  <a:srgbClr val="000000"/>
                </a:solidFill>
                <a:cs typeface="Arial" pitchFamily="34" charset="0"/>
              </a:rPr>
              <a:t>Uc</a:t>
            </a:r>
            <a:r>
              <a:rPr lang="en-US" sz="1600" b="1" dirty="0">
                <a:solidFill>
                  <a:srgbClr val="000000"/>
                </a:solidFill>
                <a:cs typeface="Arial" pitchFamily="34" charset="0"/>
              </a:rPr>
              <a:t>: Contact voltage (V)         </a:t>
            </a:r>
            <a:endParaRPr lang="en-US" sz="1600" b="1" dirty="0" smtClean="0">
              <a:solidFill>
                <a:srgbClr val="000000"/>
              </a:solidFill>
              <a:cs typeface="Arial" pitchFamily="34" charset="0"/>
            </a:endParaRPr>
          </a:p>
          <a:p>
            <a:pPr lvl="0" eaLnBrk="0" fontAlgn="base" hangingPunct="0">
              <a:spcBef>
                <a:spcPct val="0"/>
              </a:spcBef>
              <a:spcAft>
                <a:spcPct val="0"/>
              </a:spcAft>
            </a:pPr>
            <a:r>
              <a:rPr lang="en-US" sz="1600" b="1" dirty="0">
                <a:solidFill>
                  <a:srgbClr val="000000"/>
                </a:solidFill>
                <a:cs typeface="Arial" pitchFamily="34" charset="0"/>
              </a:rPr>
              <a:t> </a:t>
            </a:r>
            <a:r>
              <a:rPr lang="en-US" sz="1600" b="1" dirty="0" smtClean="0">
                <a:solidFill>
                  <a:srgbClr val="000000"/>
                </a:solidFill>
                <a:cs typeface="Arial" pitchFamily="34" charset="0"/>
              </a:rPr>
              <a:t>              </a:t>
            </a:r>
            <a:r>
              <a:rPr lang="en-US" sz="1600" b="1" dirty="0" err="1">
                <a:solidFill>
                  <a:srgbClr val="000000"/>
                </a:solidFill>
                <a:cs typeface="Arial" pitchFamily="34" charset="0"/>
              </a:rPr>
              <a:t>Ic</a:t>
            </a:r>
            <a:r>
              <a:rPr lang="en-US" sz="1600" b="1" dirty="0">
                <a:solidFill>
                  <a:srgbClr val="000000"/>
                </a:solidFill>
                <a:cs typeface="Arial" pitchFamily="34" charset="0"/>
              </a:rPr>
              <a:t>: current which circulates in the human body</a:t>
            </a:r>
            <a:r>
              <a:rPr lang="en-US" sz="1600" b="1" dirty="0" smtClean="0">
                <a:solidFill>
                  <a:srgbClr val="000000"/>
                </a:solidFill>
                <a:cs typeface="Arial" pitchFamily="34" charset="0"/>
              </a:rPr>
              <a:t>,</a:t>
            </a:r>
          </a:p>
          <a:p>
            <a:pPr lvl="0" eaLnBrk="0" fontAlgn="base" hangingPunct="0">
              <a:spcBef>
                <a:spcPct val="0"/>
              </a:spcBef>
              <a:spcAft>
                <a:spcPct val="0"/>
              </a:spcAft>
            </a:pPr>
            <a:r>
              <a:rPr lang="en-US" sz="1600" b="1" dirty="0" smtClean="0">
                <a:solidFill>
                  <a:srgbClr val="000000"/>
                </a:solidFill>
                <a:cs typeface="Arial" pitchFamily="34" charset="0"/>
              </a:rPr>
              <a:t>               t</a:t>
            </a:r>
            <a:r>
              <a:rPr lang="en-US" sz="1600" b="1" dirty="0">
                <a:solidFill>
                  <a:srgbClr val="000000"/>
                </a:solidFill>
                <a:cs typeface="Arial" pitchFamily="34" charset="0"/>
              </a:rPr>
              <a:t>: contact time (</a:t>
            </a:r>
            <a:r>
              <a:rPr lang="en-US" sz="1600" b="1" dirty="0" smtClean="0">
                <a:solidFill>
                  <a:srgbClr val="000000"/>
                </a:solidFill>
                <a:cs typeface="Arial" pitchFamily="34" charset="0"/>
              </a:rPr>
              <a:t>s)</a:t>
            </a:r>
          </a:p>
          <a:p>
            <a:pPr lvl="0" eaLnBrk="0" fontAlgn="base" hangingPunct="0">
              <a:spcBef>
                <a:spcPct val="0"/>
              </a:spcBef>
              <a:spcAft>
                <a:spcPct val="0"/>
              </a:spcAft>
            </a:pPr>
            <a:r>
              <a:rPr lang="en-US" sz="1600" b="1" dirty="0">
                <a:solidFill>
                  <a:srgbClr val="000000"/>
                </a:solidFill>
                <a:cs typeface="Arial" pitchFamily="34" charset="0"/>
              </a:rPr>
              <a:t> </a:t>
            </a:r>
            <a:r>
              <a:rPr lang="en-US" sz="1600" b="1" dirty="0" smtClean="0">
                <a:solidFill>
                  <a:srgbClr val="000000"/>
                </a:solidFill>
                <a:cs typeface="Arial" pitchFamily="34" charset="0"/>
              </a:rPr>
              <a:t>      </a:t>
            </a:r>
            <a:r>
              <a:rPr lang="fr-FR" b="1" dirty="0" smtClean="0">
                <a:solidFill>
                  <a:srgbClr val="000000"/>
                </a:solidFill>
                <a:cs typeface="Arial" pitchFamily="34" charset="0"/>
              </a:rPr>
              <a:t>                           </a:t>
            </a:r>
          </a:p>
          <a:p>
            <a:pPr lvl="0" eaLnBrk="0" fontAlgn="base" hangingPunct="0">
              <a:spcBef>
                <a:spcPct val="0"/>
              </a:spcBef>
              <a:spcAft>
                <a:spcPct val="0"/>
              </a:spcAft>
            </a:pPr>
            <a:r>
              <a:rPr lang="fr-FR" b="1" dirty="0" smtClean="0">
                <a:solidFill>
                  <a:srgbClr val="000000"/>
                </a:solidFill>
                <a:cs typeface="Arial" pitchFamily="34" charset="0"/>
              </a:rPr>
              <a:t>                                    = &gt;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endParaRPr lang="fr-FR" b="1" dirty="0" smtClean="0">
              <a:cs typeface="Arial" pitchFamily="34" charset="0"/>
            </a:endParaRPr>
          </a:p>
          <a:p>
            <a:pPr lvl="0" eaLnBrk="0" fontAlgn="base" hangingPunct="0">
              <a:spcBef>
                <a:spcPct val="0"/>
              </a:spcBef>
              <a:spcAft>
                <a:spcPct val="0"/>
              </a:spcAft>
            </a:pPr>
            <a:r>
              <a:rPr lang="fr-FR" b="1" dirty="0" smtClean="0">
                <a:solidFill>
                  <a:srgbClr val="000000"/>
                </a:solidFill>
                <a:cs typeface="Arial" pitchFamily="34" charset="0"/>
              </a:rPr>
              <a:t> </a:t>
            </a:r>
            <a:r>
              <a:rPr lang="en-US" b="1" dirty="0">
                <a:solidFill>
                  <a:srgbClr val="000000"/>
                </a:solidFill>
                <a:cs typeface="Arial" pitchFamily="34" charset="0"/>
              </a:rPr>
              <a:t>Where R: human body resistance (</a:t>
            </a:r>
            <a:r>
              <a:rPr lang="en-US" b="1" dirty="0" smtClean="0">
                <a:solidFill>
                  <a:srgbClr val="000000"/>
                </a:solidFill>
                <a:cs typeface="Arial" pitchFamily="34" charset="0"/>
              </a:rPr>
              <a:t>Ω)</a:t>
            </a:r>
            <a:endParaRPr lang="fr-FR" sz="1600" b="1" dirty="0" smtClean="0">
              <a:cs typeface="Arial" pitchFamily="34" charset="0"/>
            </a:endParaRPr>
          </a:p>
        </p:txBody>
      </p:sp>
      <p:sp>
        <p:nvSpPr>
          <p:cNvPr id="7" name="Text Box 3"/>
          <p:cNvSpPr txBox="1">
            <a:spLocks noChangeArrowheads="1"/>
          </p:cNvSpPr>
          <p:nvPr/>
        </p:nvSpPr>
        <p:spPr bwMode="auto">
          <a:xfrm>
            <a:off x="417165" y="3106789"/>
            <a:ext cx="1368152" cy="432048"/>
          </a:xfrm>
          <a:prstGeom prst="rect">
            <a:avLst/>
          </a:prstGeom>
          <a:solidFill>
            <a:srgbClr val="FFFFFF"/>
          </a:solidFill>
          <a:ln w="9525" algn="ctr">
            <a:solidFill>
              <a:srgbClr val="3366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U= R .</a:t>
            </a:r>
            <a:r>
              <a:rPr kumimoji="0" lang="fr-FR" sz="2400" b="1" i="0" u="none" strike="noStrike" cap="none" normalizeH="0" baseline="0" dirty="0" err="1" smtClean="0">
                <a:ln>
                  <a:noFill/>
                </a:ln>
                <a:solidFill>
                  <a:srgbClr val="FF0000"/>
                </a:solidFill>
                <a:effectLst/>
                <a:latin typeface="Times New Roman" pitchFamily="18" charset="0"/>
                <a:cs typeface="Arial" pitchFamily="34" charset="0"/>
              </a:rPr>
              <a:t>I</a:t>
            </a:r>
            <a:r>
              <a:rPr kumimoji="0" lang="fr-FR" sz="2400" b="1" i="0" u="none" strike="noStrike" cap="none" normalizeH="0" baseline="-25000" dirty="0" err="1" smtClean="0">
                <a:ln>
                  <a:noFill/>
                </a:ln>
                <a:solidFill>
                  <a:srgbClr val="FF0000"/>
                </a:solidFill>
                <a:effectLst/>
                <a:latin typeface="Times New Roman" pitchFamily="18" charset="0"/>
                <a:cs typeface="Arial" pitchFamily="34" charset="0"/>
              </a:rPr>
              <a:t>c</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
        <p:nvSpPr>
          <p:cNvPr id="8" name="Text Box 4"/>
          <p:cNvSpPr txBox="1">
            <a:spLocks noChangeArrowheads="1"/>
          </p:cNvSpPr>
          <p:nvPr/>
        </p:nvSpPr>
        <p:spPr bwMode="auto">
          <a:xfrm>
            <a:off x="2516462" y="3106789"/>
            <a:ext cx="1944216" cy="576064"/>
          </a:xfrm>
          <a:prstGeom prst="rect">
            <a:avLst/>
          </a:prstGeom>
          <a:solidFill>
            <a:srgbClr val="FFFFFF"/>
          </a:solidFill>
          <a:ln w="9525" algn="ctr">
            <a:solidFill>
              <a:srgbClr val="3366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W= R. I</a:t>
            </a:r>
            <a:r>
              <a:rPr kumimoji="0" lang="fr-FR" sz="2400" b="1" i="0" u="none" strike="noStrike" cap="none" normalizeH="0" baseline="-25000" dirty="0" smtClean="0">
                <a:ln>
                  <a:noFill/>
                </a:ln>
                <a:solidFill>
                  <a:srgbClr val="FF0000"/>
                </a:solidFill>
                <a:effectLst/>
                <a:latin typeface="Times New Roman" pitchFamily="18" charset="0"/>
                <a:cs typeface="Arial" pitchFamily="34" charset="0"/>
              </a:rPr>
              <a:t>c</a:t>
            </a:r>
            <a:r>
              <a:rPr kumimoji="0" lang="fr-FR" sz="2400" b="1" i="0" u="none" strike="noStrike" cap="none" normalizeH="0" baseline="30000" dirty="0" smtClean="0">
                <a:ln>
                  <a:noFill/>
                </a:ln>
                <a:solidFill>
                  <a:srgbClr val="FF0000"/>
                </a:solidFill>
                <a:effectLst/>
                <a:latin typeface="Times New Roman" pitchFamily="18" charset="0"/>
                <a:cs typeface="Arial" pitchFamily="34" charset="0"/>
              </a:rPr>
              <a:t>2</a:t>
            </a:r>
            <a:r>
              <a:rPr kumimoji="0" lang="fr-FR" sz="2400" b="1" i="0" u="none" strike="noStrike" cap="none" normalizeH="0" baseline="0" dirty="0" smtClean="0">
                <a:ln>
                  <a:noFill/>
                </a:ln>
                <a:solidFill>
                  <a:srgbClr val="FF0000"/>
                </a:solidFill>
                <a:effectLst/>
                <a:latin typeface="Times New Roman" pitchFamily="18" charset="0"/>
                <a:cs typeface="Arial" pitchFamily="34" charset="0"/>
              </a:rPr>
              <a:t>. t   </a:t>
            </a:r>
            <a:endParaRPr kumimoji="0" lang="fr-FR" sz="2400" b="0" i="0" u="none" strike="noStrike" cap="none" normalizeH="0" baseline="0" dirty="0" smtClean="0">
              <a:ln>
                <a:noFill/>
              </a:ln>
              <a:solidFill>
                <a:schemeClr val="tx1"/>
              </a:solidFill>
              <a:effectLst/>
              <a:latin typeface="Arial" pitchFamily="34" charset="0"/>
              <a:cs typeface="Arial" pitchFamily="34" charset="0"/>
            </a:endParaRPr>
          </a:p>
        </p:txBody>
      </p:sp>
      <p:sp>
        <p:nvSpPr>
          <p:cNvPr id="9" name="Text Box 2"/>
          <p:cNvSpPr txBox="1">
            <a:spLocks noChangeArrowheads="1"/>
          </p:cNvSpPr>
          <p:nvPr/>
        </p:nvSpPr>
        <p:spPr bwMode="auto">
          <a:xfrm>
            <a:off x="1328330" y="1473467"/>
            <a:ext cx="1440160" cy="576064"/>
          </a:xfrm>
          <a:prstGeom prst="rect">
            <a:avLst/>
          </a:prstGeom>
          <a:noFill/>
          <a:ln w="9525" algn="in">
            <a:noFill/>
            <a:miter lim="800000"/>
            <a:headEnd/>
            <a:tailEnd/>
          </a:ln>
          <a:effectLst/>
        </p:spPr>
        <p:txBody>
          <a:bodyPr vert="horz" wrap="square" lIns="36576" tIns="36576" rIns="36576" bIns="36576"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W=</a:t>
            </a:r>
            <a:r>
              <a:rPr kumimoji="0" lang="fr-FR" sz="2000" b="1" i="0" u="none" strike="noStrike" cap="none" normalizeH="0" baseline="0" dirty="0" err="1" smtClean="0">
                <a:ln>
                  <a:noFill/>
                </a:ln>
                <a:solidFill>
                  <a:srgbClr val="FF0000"/>
                </a:solidFill>
                <a:effectLst/>
                <a:latin typeface="Times New Roman" pitchFamily="18" charset="0"/>
                <a:cs typeface="Arial" pitchFamily="34" charset="0"/>
              </a:rPr>
              <a:t>U</a:t>
            </a:r>
            <a:r>
              <a:rPr kumimoji="0" lang="fr-FR" sz="2000" b="1" i="0" u="none" strike="noStrike" cap="none" normalizeH="0" baseline="-25000" dirty="0" err="1" smtClean="0">
                <a:ln>
                  <a:noFill/>
                </a:ln>
                <a:solidFill>
                  <a:srgbClr val="FF0000"/>
                </a:solidFill>
                <a:effectLst/>
                <a:latin typeface="Times New Roman" pitchFamily="18" charset="0"/>
                <a:cs typeface="Arial" pitchFamily="34" charset="0"/>
              </a:rPr>
              <a:t>c</a:t>
            </a: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 </a:t>
            </a:r>
            <a:r>
              <a:rPr kumimoji="0" lang="fr-FR" sz="2000" b="1" i="0" u="none" strike="noStrike" cap="none" normalizeH="0" baseline="0" dirty="0" err="1" smtClean="0">
                <a:ln>
                  <a:noFill/>
                </a:ln>
                <a:solidFill>
                  <a:srgbClr val="FF0000"/>
                </a:solidFill>
                <a:effectLst/>
                <a:latin typeface="Times New Roman" pitchFamily="18" charset="0"/>
                <a:cs typeface="Arial" pitchFamily="34" charset="0"/>
              </a:rPr>
              <a:t>I</a:t>
            </a:r>
            <a:r>
              <a:rPr kumimoji="0" lang="fr-FR" sz="2000" b="1" i="0" u="none" strike="noStrike" cap="none" normalizeH="0" baseline="-25000" dirty="0" err="1" smtClean="0">
                <a:ln>
                  <a:noFill/>
                </a:ln>
                <a:solidFill>
                  <a:srgbClr val="FF0000"/>
                </a:solidFill>
                <a:effectLst/>
                <a:latin typeface="Times New Roman" pitchFamily="18" charset="0"/>
                <a:cs typeface="Arial" pitchFamily="34" charset="0"/>
              </a:rPr>
              <a:t>c</a:t>
            </a:r>
            <a:r>
              <a:rPr kumimoji="0" lang="fr-FR" sz="2000" b="1" i="0" u="none" strike="noStrike" cap="none" normalizeH="0" baseline="0" dirty="0" smtClean="0">
                <a:ln>
                  <a:noFill/>
                </a:ln>
                <a:solidFill>
                  <a:srgbClr val="FF0000"/>
                </a:solidFill>
                <a:effectLst/>
                <a:latin typeface="Times New Roman" pitchFamily="18" charset="0"/>
                <a:cs typeface="Arial" pitchFamily="34" charset="0"/>
              </a:rPr>
              <a:t>. t</a:t>
            </a:r>
            <a:endParaRPr kumimoji="0" lang="fr-FR" sz="2000" b="0" i="0" u="none" strike="noStrike" cap="none" normalizeH="0" baseline="0" dirty="0" smtClean="0">
              <a:ln>
                <a:noFill/>
              </a:ln>
              <a:solidFill>
                <a:schemeClr val="tx1"/>
              </a:solidFill>
              <a:effectLst/>
              <a:latin typeface="Arial" pitchFamily="34" charset="0"/>
              <a:cs typeface="Arial" pitchFamily="34" charset="0"/>
            </a:endParaRPr>
          </a:p>
        </p:txBody>
      </p:sp>
      <p:sp>
        <p:nvSpPr>
          <p:cNvPr id="2" name="Rectangle 1"/>
          <p:cNvSpPr/>
          <p:nvPr/>
        </p:nvSpPr>
        <p:spPr>
          <a:xfrm>
            <a:off x="49106" y="4360666"/>
            <a:ext cx="4572000" cy="738664"/>
          </a:xfrm>
          <a:prstGeom prst="rect">
            <a:avLst/>
          </a:prstGeom>
        </p:spPr>
        <p:txBody>
          <a:bodyPr>
            <a:spAutoFit/>
          </a:bodyPr>
          <a:lstStyle/>
          <a:p>
            <a:pPr lvl="0" eaLnBrk="0" fontAlgn="base" hangingPunct="0">
              <a:spcBef>
                <a:spcPct val="0"/>
              </a:spcBef>
              <a:spcAft>
                <a:spcPct val="0"/>
              </a:spcAft>
            </a:pPr>
            <a:r>
              <a:rPr lang="en-US" sz="1400" i="1" dirty="0">
                <a:solidFill>
                  <a:srgbClr val="000000"/>
                </a:solidFill>
                <a:latin typeface="+mj-lt"/>
                <a:cs typeface="Arial" pitchFamily="34" charset="0"/>
              </a:rPr>
              <a:t>The </a:t>
            </a:r>
            <a:r>
              <a:rPr lang="en-US" sz="1400" i="1" dirty="0">
                <a:solidFill>
                  <a:srgbClr val="00B050"/>
                </a:solidFill>
                <a:latin typeface="+mj-lt"/>
                <a:cs typeface="Arial" pitchFamily="34" charset="0"/>
              </a:rPr>
              <a:t>factors</a:t>
            </a:r>
            <a:r>
              <a:rPr lang="en-US" sz="1400" i="1" dirty="0">
                <a:solidFill>
                  <a:srgbClr val="000000"/>
                </a:solidFill>
                <a:latin typeface="+mj-lt"/>
                <a:cs typeface="Arial" pitchFamily="34" charset="0"/>
              </a:rPr>
              <a:t> that influence the </a:t>
            </a:r>
            <a:r>
              <a:rPr lang="en-US" sz="1400" i="1" dirty="0">
                <a:solidFill>
                  <a:srgbClr val="00B050"/>
                </a:solidFill>
                <a:latin typeface="+mj-lt"/>
                <a:cs typeface="Arial" pitchFamily="34" charset="0"/>
              </a:rPr>
              <a:t>sensitivity</a:t>
            </a:r>
            <a:r>
              <a:rPr lang="en-US" sz="1400" i="1" dirty="0">
                <a:solidFill>
                  <a:srgbClr val="000000"/>
                </a:solidFill>
                <a:latin typeface="+mj-lt"/>
                <a:cs typeface="Arial" pitchFamily="34" charset="0"/>
              </a:rPr>
              <a:t> </a:t>
            </a:r>
            <a:r>
              <a:rPr lang="en-US" sz="1400" i="1" dirty="0">
                <a:solidFill>
                  <a:srgbClr val="00B050"/>
                </a:solidFill>
                <a:latin typeface="+mj-lt"/>
                <a:cs typeface="Arial" pitchFamily="34" charset="0"/>
              </a:rPr>
              <a:t>and effects of the passage of electrical current </a:t>
            </a:r>
            <a:r>
              <a:rPr lang="en-US" sz="1400" i="1" dirty="0">
                <a:solidFill>
                  <a:srgbClr val="000000"/>
                </a:solidFill>
                <a:latin typeface="+mj-lt"/>
                <a:cs typeface="Arial" pitchFamily="34" charset="0"/>
              </a:rPr>
              <a:t>in the </a:t>
            </a:r>
            <a:r>
              <a:rPr lang="en-US" sz="1400" i="1" dirty="0">
                <a:solidFill>
                  <a:srgbClr val="00B050"/>
                </a:solidFill>
                <a:latin typeface="+mj-lt"/>
                <a:cs typeface="Arial" pitchFamily="34" charset="0"/>
              </a:rPr>
              <a:t>human body </a:t>
            </a:r>
            <a:r>
              <a:rPr lang="en-US" sz="1400" i="1" dirty="0">
                <a:solidFill>
                  <a:srgbClr val="000000"/>
                </a:solidFill>
                <a:latin typeface="+mj-lt"/>
                <a:cs typeface="Arial" pitchFamily="34" charset="0"/>
              </a:rPr>
              <a:t>are the </a:t>
            </a:r>
            <a:r>
              <a:rPr lang="en-US" sz="1400" b="1" i="1" dirty="0">
                <a:solidFill>
                  <a:srgbClr val="2B229E"/>
                </a:solidFill>
                <a:latin typeface="+mj-lt"/>
                <a:cs typeface="Arial" pitchFamily="34" charset="0"/>
              </a:rPr>
              <a:t>characteristics specific to the </a:t>
            </a:r>
            <a:r>
              <a:rPr lang="en-US" sz="1400" b="1" i="1" dirty="0" smtClean="0">
                <a:solidFill>
                  <a:srgbClr val="2B229E"/>
                </a:solidFill>
                <a:latin typeface="+mj-lt"/>
                <a:cs typeface="Arial" pitchFamily="34" charset="0"/>
              </a:rPr>
              <a:t>individual:</a:t>
            </a:r>
            <a:endParaRPr lang="fr-FR" sz="1400" b="1" i="1" dirty="0">
              <a:solidFill>
                <a:srgbClr val="1F0BB5"/>
              </a:solidFill>
              <a:latin typeface="+mj-lt"/>
              <a:cs typeface="Arial" pitchFamily="34" charset="0"/>
            </a:endParaRPr>
          </a:p>
        </p:txBody>
      </p:sp>
      <p:sp>
        <p:nvSpPr>
          <p:cNvPr id="5" name="Rectangle 4"/>
          <p:cNvSpPr/>
          <p:nvPr/>
        </p:nvSpPr>
        <p:spPr>
          <a:xfrm>
            <a:off x="124151" y="4883641"/>
            <a:ext cx="4377956" cy="2031325"/>
          </a:xfrm>
          <a:prstGeom prst="rect">
            <a:avLst/>
          </a:prstGeom>
        </p:spPr>
        <p:txBody>
          <a:bodyPr wrap="square">
            <a:spAutoFit/>
          </a:bodyPr>
          <a:lstStyle/>
          <a:p>
            <a:pPr lvl="0" eaLnBrk="0" fontAlgn="base" hangingPunct="0">
              <a:spcBef>
                <a:spcPct val="0"/>
              </a:spcBef>
              <a:spcAft>
                <a:spcPct val="0"/>
              </a:spcAft>
            </a:pPr>
            <a:endParaRPr lang="fr-FR" dirty="0" smtClean="0">
              <a:solidFill>
                <a:srgbClr val="000000"/>
              </a:solidFill>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the </a:t>
            </a:r>
            <a:r>
              <a:rPr lang="en-US" dirty="0">
                <a:ln>
                  <a:solidFill>
                    <a:srgbClr val="FF0000"/>
                  </a:solidFill>
                </a:ln>
                <a:solidFill>
                  <a:srgbClr val="99CC00"/>
                </a:solidFill>
                <a:latin typeface="+mj-lt"/>
                <a:cs typeface="Arial" pitchFamily="34" charset="0"/>
              </a:rPr>
              <a:t>intensity and type of current,  </a:t>
            </a:r>
            <a:endParaRPr lang="en-US" dirty="0" smtClean="0">
              <a:ln>
                <a:solidFill>
                  <a:srgbClr val="FF0000"/>
                </a:solidFill>
              </a:ln>
              <a:solidFill>
                <a:srgbClr val="99CC00"/>
              </a:solidFill>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human </a:t>
            </a:r>
            <a:r>
              <a:rPr lang="en-US" dirty="0">
                <a:ln>
                  <a:solidFill>
                    <a:srgbClr val="FF0000"/>
                  </a:solidFill>
                </a:ln>
                <a:solidFill>
                  <a:srgbClr val="99CC00"/>
                </a:solidFill>
                <a:latin typeface="+mj-lt"/>
                <a:cs typeface="Arial" pitchFamily="34" charset="0"/>
              </a:rPr>
              <a:t>body impedance;   </a:t>
            </a:r>
            <a:endParaRPr lang="en-US" dirty="0" smtClean="0">
              <a:ln>
                <a:solidFill>
                  <a:srgbClr val="FF0000"/>
                </a:solidFill>
              </a:ln>
              <a:solidFill>
                <a:srgbClr val="99CC00"/>
              </a:solidFill>
              <a:latin typeface="+mj-lt"/>
              <a:cs typeface="Arial" pitchFamily="34" charset="0"/>
            </a:endParaRP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 </a:t>
            </a:r>
            <a:r>
              <a:rPr lang="en-US" dirty="0">
                <a:ln>
                  <a:solidFill>
                    <a:srgbClr val="FF0000"/>
                  </a:solidFill>
                </a:ln>
                <a:solidFill>
                  <a:srgbClr val="99CC00"/>
                </a:solidFill>
                <a:latin typeface="+mj-lt"/>
                <a:cs typeface="Arial" pitchFamily="34" charset="0"/>
              </a:rPr>
              <a:t>current voltage</a:t>
            </a:r>
            <a:r>
              <a:rPr lang="en-US" dirty="0" smtClean="0">
                <a:ln>
                  <a:solidFill>
                    <a:srgbClr val="FF0000"/>
                  </a:solidFill>
                </a:ln>
                <a:solidFill>
                  <a:srgbClr val="99CC00"/>
                </a:solidFill>
                <a:latin typeface="+mj-lt"/>
                <a:cs typeface="Arial" pitchFamily="34" charset="0"/>
              </a:rPr>
              <a:t>; </a:t>
            </a: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the </a:t>
            </a:r>
            <a:r>
              <a:rPr lang="en-US" dirty="0">
                <a:ln>
                  <a:solidFill>
                    <a:srgbClr val="FF0000"/>
                  </a:solidFill>
                </a:ln>
                <a:solidFill>
                  <a:srgbClr val="99CC00"/>
                </a:solidFill>
                <a:latin typeface="+mj-lt"/>
                <a:cs typeface="Arial" pitchFamily="34" charset="0"/>
              </a:rPr>
              <a:t>frequency of the </a:t>
            </a:r>
            <a:r>
              <a:rPr lang="en-US" dirty="0" smtClean="0">
                <a:ln>
                  <a:solidFill>
                    <a:srgbClr val="FF0000"/>
                  </a:solidFill>
                </a:ln>
                <a:solidFill>
                  <a:srgbClr val="99CC00"/>
                </a:solidFill>
                <a:latin typeface="+mj-lt"/>
                <a:cs typeface="Arial" pitchFamily="34" charset="0"/>
              </a:rPr>
              <a:t>current, </a:t>
            </a: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contact </a:t>
            </a:r>
            <a:r>
              <a:rPr lang="en-US" dirty="0">
                <a:ln>
                  <a:solidFill>
                    <a:srgbClr val="FF0000"/>
                  </a:solidFill>
                </a:ln>
                <a:solidFill>
                  <a:srgbClr val="99CC00"/>
                </a:solidFill>
                <a:latin typeface="+mj-lt"/>
                <a:cs typeface="Arial" pitchFamily="34" charset="0"/>
              </a:rPr>
              <a:t>time</a:t>
            </a:r>
            <a:r>
              <a:rPr lang="en-US" dirty="0" smtClean="0">
                <a:ln>
                  <a:solidFill>
                    <a:srgbClr val="FF0000"/>
                  </a:solidFill>
                </a:ln>
                <a:solidFill>
                  <a:srgbClr val="99CC00"/>
                </a:solidFill>
                <a:latin typeface="+mj-lt"/>
                <a:cs typeface="Arial" pitchFamily="34" charset="0"/>
              </a:rPr>
              <a:t>, </a:t>
            </a:r>
          </a:p>
          <a:p>
            <a:pPr marL="171450" lvl="0" indent="-1714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99CC00"/>
                </a:solidFill>
                <a:latin typeface="+mj-lt"/>
                <a:cs typeface="Arial" pitchFamily="34" charset="0"/>
              </a:rPr>
              <a:t>the </a:t>
            </a:r>
            <a:r>
              <a:rPr lang="en-US" dirty="0">
                <a:ln>
                  <a:solidFill>
                    <a:srgbClr val="FF0000"/>
                  </a:solidFill>
                </a:ln>
                <a:solidFill>
                  <a:srgbClr val="99CC00"/>
                </a:solidFill>
                <a:latin typeface="+mj-lt"/>
                <a:cs typeface="Arial" pitchFamily="34" charset="0"/>
              </a:rPr>
              <a:t>path of the </a:t>
            </a:r>
            <a:r>
              <a:rPr lang="en-US" dirty="0" smtClean="0">
                <a:ln>
                  <a:solidFill>
                    <a:srgbClr val="FF0000"/>
                  </a:solidFill>
                </a:ln>
                <a:solidFill>
                  <a:srgbClr val="99CC00"/>
                </a:solidFill>
                <a:latin typeface="+mj-lt"/>
                <a:cs typeface="Arial" pitchFamily="34" charset="0"/>
              </a:rPr>
              <a:t>contact</a:t>
            </a:r>
            <a:endParaRPr lang="fr-FR" dirty="0">
              <a:ln>
                <a:solidFill>
                  <a:srgbClr val="FF0000"/>
                </a:solidFill>
              </a:ln>
              <a:solidFill>
                <a:srgbClr val="99CC00"/>
              </a:solidFill>
              <a:latin typeface="+mj-lt"/>
              <a:cs typeface="Arial" pitchFamily="34" charset="0"/>
            </a:endParaRPr>
          </a:p>
        </p:txBody>
      </p:sp>
      <p:sp>
        <p:nvSpPr>
          <p:cNvPr id="13" name="Rectangle 1"/>
          <p:cNvSpPr>
            <a:spLocks noChangeArrowheads="1"/>
          </p:cNvSpPr>
          <p:nvPr/>
        </p:nvSpPr>
        <p:spPr bwMode="auto">
          <a:xfrm>
            <a:off x="4835156" y="5206808"/>
            <a:ext cx="4308844" cy="1384995"/>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lvl="0" fontAlgn="base">
              <a:spcBef>
                <a:spcPct val="0"/>
              </a:spcBef>
              <a:spcAft>
                <a:spcPct val="0"/>
              </a:spcAft>
            </a:pPr>
            <a:r>
              <a:rPr lang="fr-FR" b="1" dirty="0" err="1">
                <a:solidFill>
                  <a:srgbClr val="000000"/>
                </a:solidFill>
                <a:latin typeface="+mj-lt"/>
                <a:cs typeface="Arial" pitchFamily="34" charset="0"/>
              </a:rPr>
              <a:t>Added</a:t>
            </a:r>
            <a:r>
              <a:rPr lang="fr-FR" b="1" dirty="0">
                <a:solidFill>
                  <a:srgbClr val="000000"/>
                </a:solidFill>
                <a:latin typeface="+mj-lt"/>
                <a:cs typeface="Arial" pitchFamily="34" charset="0"/>
              </a:rPr>
              <a:t> to </a:t>
            </a:r>
            <a:r>
              <a:rPr lang="fr-FR" b="1" dirty="0" err="1">
                <a:solidFill>
                  <a:srgbClr val="000000"/>
                </a:solidFill>
                <a:latin typeface="+mj-lt"/>
                <a:cs typeface="Arial" pitchFamily="34" charset="0"/>
              </a:rPr>
              <a:t>this</a:t>
            </a:r>
            <a:r>
              <a:rPr lang="fr-FR" b="1" dirty="0">
                <a:solidFill>
                  <a:srgbClr val="000000"/>
                </a:solidFill>
                <a:latin typeface="+mj-lt"/>
                <a:cs typeface="Arial" pitchFamily="34" charset="0"/>
              </a:rPr>
              <a:t> </a:t>
            </a:r>
            <a:r>
              <a:rPr lang="fr-FR" b="1" dirty="0" err="1">
                <a:solidFill>
                  <a:srgbClr val="000000"/>
                </a:solidFill>
                <a:latin typeface="+mj-lt"/>
                <a:cs typeface="Arial" pitchFamily="34" charset="0"/>
              </a:rPr>
              <a:t>is</a:t>
            </a:r>
            <a:r>
              <a:rPr lang="fr-FR" b="1" dirty="0">
                <a:solidFill>
                  <a:srgbClr val="000000"/>
                </a:solidFill>
                <a:latin typeface="+mj-lt"/>
                <a:cs typeface="Arial" pitchFamily="34" charset="0"/>
              </a:rPr>
              <a:t> </a:t>
            </a:r>
            <a:r>
              <a:rPr lang="fr-FR" b="1" dirty="0" smtClean="0">
                <a:solidFill>
                  <a:srgbClr val="000000"/>
                </a:solidFill>
                <a:latin typeface="+mj-lt"/>
                <a:cs typeface="Arial" pitchFamily="34" charset="0"/>
              </a:rPr>
              <a:t>:</a:t>
            </a:r>
            <a:endParaRPr kumimoji="0" lang="fr-FR" b="1" i="0" u="none" strike="noStrike" cap="none" normalizeH="0" baseline="0" dirty="0" smtClean="0">
              <a:ln>
                <a:noFill/>
              </a:ln>
              <a:solidFill>
                <a:schemeClr val="tx1"/>
              </a:solidFill>
              <a:effectLst/>
              <a:latin typeface="+mj-lt"/>
              <a:cs typeface="Arial" pitchFamily="34" charset="0"/>
            </a:endParaRPr>
          </a:p>
          <a:p>
            <a:pPr marL="285750" lvl="0" indent="-285750" eaLnBrk="0" fontAlgn="base" hangingPunct="0">
              <a:spcBef>
                <a:spcPct val="0"/>
              </a:spcBef>
              <a:spcAft>
                <a:spcPct val="0"/>
              </a:spcAft>
              <a:buFont typeface="Arial" panose="020B0604020202020204" pitchFamily="34" charset="0"/>
              <a:buChar char="•"/>
            </a:pPr>
            <a:r>
              <a:rPr lang="en-US" dirty="0">
                <a:ln>
                  <a:solidFill>
                    <a:srgbClr val="FF0000"/>
                  </a:solidFill>
                </a:ln>
                <a:solidFill>
                  <a:srgbClr val="FF0000"/>
                </a:solidFill>
                <a:latin typeface="+mj-lt"/>
                <a:cs typeface="Arial" pitchFamily="34" charset="0"/>
              </a:rPr>
              <a:t>the age of the person</a:t>
            </a:r>
            <a:r>
              <a:rPr lang="en-US" dirty="0" smtClean="0">
                <a:ln>
                  <a:solidFill>
                    <a:srgbClr val="FF0000"/>
                  </a:solidFill>
                </a:ln>
                <a:solidFill>
                  <a:srgbClr val="FF0000"/>
                </a:solidFill>
                <a:latin typeface="+mj-lt"/>
                <a:cs typeface="Arial" pitchFamily="34" charset="0"/>
              </a:rPr>
              <a:t>,</a:t>
            </a:r>
          </a:p>
          <a:p>
            <a:pPr marL="285750" lvl="0" indent="-2857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FF0000"/>
                </a:solidFill>
                <a:latin typeface="+mj-lt"/>
                <a:cs typeface="Arial" pitchFamily="34" charset="0"/>
              </a:rPr>
              <a:t>his </a:t>
            </a:r>
            <a:r>
              <a:rPr lang="en-US" dirty="0">
                <a:ln>
                  <a:solidFill>
                    <a:srgbClr val="FF0000"/>
                  </a:solidFill>
                </a:ln>
                <a:solidFill>
                  <a:srgbClr val="FF0000"/>
                </a:solidFill>
                <a:latin typeface="+mj-lt"/>
                <a:cs typeface="Arial" pitchFamily="34" charset="0"/>
              </a:rPr>
              <a:t>weight</a:t>
            </a:r>
            <a:r>
              <a:rPr lang="en-US" dirty="0" smtClean="0">
                <a:ln>
                  <a:solidFill>
                    <a:srgbClr val="FF0000"/>
                  </a:solidFill>
                </a:ln>
                <a:solidFill>
                  <a:srgbClr val="FF0000"/>
                </a:solidFill>
                <a:latin typeface="+mj-lt"/>
                <a:cs typeface="Arial" pitchFamily="34" charset="0"/>
              </a:rPr>
              <a:t>,</a:t>
            </a:r>
          </a:p>
          <a:p>
            <a:pPr marL="285750" lvl="0" indent="-2857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FF0000"/>
                </a:solidFill>
                <a:latin typeface="+mj-lt"/>
                <a:cs typeface="Arial" pitchFamily="34" charset="0"/>
              </a:rPr>
              <a:t>his </a:t>
            </a:r>
            <a:r>
              <a:rPr lang="en-US" dirty="0">
                <a:ln>
                  <a:solidFill>
                    <a:srgbClr val="FF0000"/>
                  </a:solidFill>
                </a:ln>
                <a:solidFill>
                  <a:srgbClr val="FF0000"/>
                </a:solidFill>
                <a:latin typeface="+mj-lt"/>
                <a:cs typeface="Arial" pitchFamily="34" charset="0"/>
              </a:rPr>
              <a:t>sex</a:t>
            </a:r>
            <a:r>
              <a:rPr lang="en-US" dirty="0" smtClean="0">
                <a:ln>
                  <a:solidFill>
                    <a:srgbClr val="FF0000"/>
                  </a:solidFill>
                </a:ln>
                <a:solidFill>
                  <a:srgbClr val="FF0000"/>
                </a:solidFill>
                <a:latin typeface="+mj-lt"/>
                <a:cs typeface="Arial" pitchFamily="34" charset="0"/>
              </a:rPr>
              <a:t>,</a:t>
            </a:r>
          </a:p>
          <a:p>
            <a:pPr marL="285750" lvl="0" indent="-285750" eaLnBrk="0" fontAlgn="base" hangingPunct="0">
              <a:spcBef>
                <a:spcPct val="0"/>
              </a:spcBef>
              <a:spcAft>
                <a:spcPct val="0"/>
              </a:spcAft>
              <a:buFont typeface="Arial" panose="020B0604020202020204" pitchFamily="34" charset="0"/>
              <a:buChar char="•"/>
            </a:pPr>
            <a:r>
              <a:rPr lang="en-US" dirty="0" smtClean="0">
                <a:ln>
                  <a:solidFill>
                    <a:srgbClr val="FF0000"/>
                  </a:solidFill>
                </a:ln>
                <a:solidFill>
                  <a:srgbClr val="FF0000"/>
                </a:solidFill>
                <a:latin typeface="+mj-lt"/>
                <a:cs typeface="Arial" pitchFamily="34" charset="0"/>
              </a:rPr>
              <a:t>their </a:t>
            </a:r>
            <a:r>
              <a:rPr lang="en-US" dirty="0">
                <a:ln>
                  <a:solidFill>
                    <a:srgbClr val="FF0000"/>
                  </a:solidFill>
                </a:ln>
                <a:solidFill>
                  <a:srgbClr val="FF0000"/>
                </a:solidFill>
                <a:latin typeface="+mj-lt"/>
                <a:cs typeface="Arial" pitchFamily="34" charset="0"/>
              </a:rPr>
              <a:t>personal physiological characteristics</a:t>
            </a:r>
            <a:r>
              <a:rPr lang="en-US" dirty="0" smtClean="0">
                <a:ln>
                  <a:solidFill>
                    <a:srgbClr val="FF0000"/>
                  </a:solidFill>
                </a:ln>
                <a:solidFill>
                  <a:srgbClr val="FF0000"/>
                </a:solidFill>
                <a:latin typeface="+mj-lt"/>
                <a:cs typeface="Arial" pitchFamily="34" charset="0"/>
              </a:rPr>
              <a:t>.</a:t>
            </a:r>
          </a:p>
        </p:txBody>
      </p:sp>
    </p:spTree>
    <p:extLst>
      <p:ext uri="{BB962C8B-B14F-4D97-AF65-F5344CB8AC3E}">
        <p14:creationId xmlns:p14="http://schemas.microsoft.com/office/powerpoint/2010/main" val="1257080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checkerboard(across)">
                                      <p:cBhvr>
                                        <p:cTn id="7" dur="500"/>
                                        <p:tgtEl>
                                          <p:spTgt spid="6">
                                            <p:txEl>
                                              <p:pRg st="0" end="0"/>
                                            </p:txEl>
                                          </p:spTgt>
                                        </p:tgtEl>
                                      </p:cBhvr>
                                    </p:animEffect>
                                  </p:childTnLst>
                                </p:cTn>
                              </p:par>
                            </p:childTnLst>
                          </p:cTn>
                        </p:par>
                        <p:par>
                          <p:cTn id="8" fill="hold">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checkerboard(across)">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checkerboard(across)">
                                      <p:cBhvr>
                                        <p:cTn id="16" dur="500"/>
                                        <p:tgtEl>
                                          <p:spTgt spid="4"/>
                                        </p:tgtEl>
                                      </p:cBhvr>
                                    </p:animEffect>
                                  </p:childTnLst>
                                </p:cTn>
                              </p:par>
                              <p:par>
                                <p:cTn id="17" presetID="22" presetClass="entr" presetSubtype="8" fill="hold" nodeType="with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Effect transition="in" filter="wipe(left)">
                                      <p:cBhvr>
                                        <p:cTn id="19" dur="500"/>
                                        <p:tgtEl>
                                          <p:spTgt spid="6">
                                            <p:txEl>
                                              <p:pRg st="3" end="3"/>
                                            </p:txEl>
                                          </p:spTgt>
                                        </p:tgtEl>
                                      </p:cBhvr>
                                    </p:animEffect>
                                  </p:childTnLst>
                                </p:cTn>
                              </p:par>
                              <p:par>
                                <p:cTn id="20" presetID="22" presetClass="entr" presetSubtype="8" fill="hold" nodeType="withEffect">
                                  <p:stCondLst>
                                    <p:cond delay="0"/>
                                  </p:stCondLst>
                                  <p:childTnLst>
                                    <p:set>
                                      <p:cBhvr>
                                        <p:cTn id="21" dur="1" fill="hold">
                                          <p:stCondLst>
                                            <p:cond delay="0"/>
                                          </p:stCondLst>
                                        </p:cTn>
                                        <p:tgtEl>
                                          <p:spTgt spid="6">
                                            <p:txEl>
                                              <p:pRg st="4" end="4"/>
                                            </p:txEl>
                                          </p:spTgt>
                                        </p:tgtEl>
                                        <p:attrNameLst>
                                          <p:attrName>style.visibility</p:attrName>
                                        </p:attrNameLst>
                                      </p:cBhvr>
                                      <p:to>
                                        <p:strVal val="visible"/>
                                      </p:to>
                                    </p:set>
                                    <p:animEffect transition="in" filter="wipe(left)">
                                      <p:cBhvr>
                                        <p:cTn id="22" dur="500"/>
                                        <p:tgtEl>
                                          <p:spTgt spid="6">
                                            <p:txEl>
                                              <p:pRg st="4" end="4"/>
                                            </p:txEl>
                                          </p:spTgt>
                                        </p:tgtEl>
                                      </p:cBhvr>
                                    </p:animEffect>
                                  </p:childTnLst>
                                </p:cTn>
                              </p:par>
                              <p:par>
                                <p:cTn id="23" presetID="22" presetClass="entr" presetSubtype="8" fill="hold" nodeType="withEffect">
                                  <p:stCondLst>
                                    <p:cond delay="0"/>
                                  </p:stCondLst>
                                  <p:childTnLst>
                                    <p:set>
                                      <p:cBhvr>
                                        <p:cTn id="24" dur="1" fill="hold">
                                          <p:stCondLst>
                                            <p:cond delay="0"/>
                                          </p:stCondLst>
                                        </p:cTn>
                                        <p:tgtEl>
                                          <p:spTgt spid="6">
                                            <p:txEl>
                                              <p:pRg st="5" end="5"/>
                                            </p:txEl>
                                          </p:spTgt>
                                        </p:tgtEl>
                                        <p:attrNameLst>
                                          <p:attrName>style.visibility</p:attrName>
                                        </p:attrNameLst>
                                      </p:cBhvr>
                                      <p:to>
                                        <p:strVal val="visible"/>
                                      </p:to>
                                    </p:set>
                                    <p:animEffect transition="in" filter="wipe(left)">
                                      <p:cBhvr>
                                        <p:cTn id="25" dur="500"/>
                                        <p:tgtEl>
                                          <p:spTgt spid="6">
                                            <p:txEl>
                                              <p:pRg st="5" end="5"/>
                                            </p:txEl>
                                          </p:spTgt>
                                        </p:tgtEl>
                                      </p:cBhvr>
                                    </p:animEffect>
                                  </p:childTnLst>
                                </p:cTn>
                              </p:par>
                              <p:par>
                                <p:cTn id="26" presetID="22" presetClass="entr" presetSubtype="8" fill="hold" nodeType="withEffect">
                                  <p:stCondLst>
                                    <p:cond delay="0"/>
                                  </p:stCondLst>
                                  <p:childTnLst>
                                    <p:set>
                                      <p:cBhvr>
                                        <p:cTn id="27" dur="1" fill="hold">
                                          <p:stCondLst>
                                            <p:cond delay="0"/>
                                          </p:stCondLst>
                                        </p:cTn>
                                        <p:tgtEl>
                                          <p:spTgt spid="6">
                                            <p:txEl>
                                              <p:pRg st="6" end="6"/>
                                            </p:txEl>
                                          </p:spTgt>
                                        </p:tgtEl>
                                        <p:attrNameLst>
                                          <p:attrName>style.visibility</p:attrName>
                                        </p:attrNameLst>
                                      </p:cBhvr>
                                      <p:to>
                                        <p:strVal val="visible"/>
                                      </p:to>
                                    </p:set>
                                    <p:animEffect transition="in" filter="wipe(left)">
                                      <p:cBhvr>
                                        <p:cTn id="28" dur="500"/>
                                        <p:tgtEl>
                                          <p:spTgt spid="6">
                                            <p:txEl>
                                              <p:pRg st="6" end="6"/>
                                            </p:txEl>
                                          </p:spTgt>
                                        </p:tgtEl>
                                      </p:cBhvr>
                                    </p:animEffect>
                                  </p:childTnLst>
                                </p:cTn>
                              </p:par>
                              <p:par>
                                <p:cTn id="29" presetID="22" presetClass="entr" presetSubtype="8" fill="hold" nodeType="withEffect">
                                  <p:stCondLst>
                                    <p:cond delay="0"/>
                                  </p:stCondLst>
                                  <p:childTnLst>
                                    <p:set>
                                      <p:cBhvr>
                                        <p:cTn id="30" dur="1" fill="hold">
                                          <p:stCondLst>
                                            <p:cond delay="0"/>
                                          </p:stCondLst>
                                        </p:cTn>
                                        <p:tgtEl>
                                          <p:spTgt spid="6">
                                            <p:txEl>
                                              <p:pRg st="7" end="7"/>
                                            </p:txEl>
                                          </p:spTgt>
                                        </p:tgtEl>
                                        <p:attrNameLst>
                                          <p:attrName>style.visibility</p:attrName>
                                        </p:attrNameLst>
                                      </p:cBhvr>
                                      <p:to>
                                        <p:strVal val="visible"/>
                                      </p:to>
                                    </p:set>
                                    <p:animEffect transition="in" filter="wipe(left)">
                                      <p:cBhvr>
                                        <p:cTn id="31" dur="500"/>
                                        <p:tgtEl>
                                          <p:spTgt spid="6">
                                            <p:txEl>
                                              <p:pRg st="7" end="7"/>
                                            </p:txEl>
                                          </p:spTgt>
                                        </p:tgtEl>
                                      </p:cBhvr>
                                    </p:animEffect>
                                  </p:childTnLst>
                                </p:cTn>
                              </p:par>
                              <p:par>
                                <p:cTn id="32" presetID="22" presetClass="entr" presetSubtype="8" fill="hold" nodeType="withEffect">
                                  <p:stCondLst>
                                    <p:cond delay="0"/>
                                  </p:stCondLst>
                                  <p:childTnLst>
                                    <p:set>
                                      <p:cBhvr>
                                        <p:cTn id="33" dur="1" fill="hold">
                                          <p:stCondLst>
                                            <p:cond delay="0"/>
                                          </p:stCondLst>
                                        </p:cTn>
                                        <p:tgtEl>
                                          <p:spTgt spid="6">
                                            <p:txEl>
                                              <p:pRg st="8" end="8"/>
                                            </p:txEl>
                                          </p:spTgt>
                                        </p:tgtEl>
                                        <p:attrNameLst>
                                          <p:attrName>style.visibility</p:attrName>
                                        </p:attrNameLst>
                                      </p:cBhvr>
                                      <p:to>
                                        <p:strVal val="visible"/>
                                      </p:to>
                                    </p:set>
                                    <p:animEffect transition="in" filter="wipe(left)">
                                      <p:cBhvr>
                                        <p:cTn id="34" dur="500"/>
                                        <p:tgtEl>
                                          <p:spTgt spid="6">
                                            <p:txEl>
                                              <p:pRg st="8" end="8"/>
                                            </p:txEl>
                                          </p:spTgt>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checkerboard(across)">
                                      <p:cBhvr>
                                        <p:cTn id="37" dur="500"/>
                                        <p:tgtEl>
                                          <p:spTgt spid="7"/>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checkerboard(across)">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6">
                                            <p:txEl>
                                              <p:pRg st="10" end="10"/>
                                            </p:txEl>
                                          </p:spTgt>
                                        </p:tgtEl>
                                        <p:attrNameLst>
                                          <p:attrName>style.visibility</p:attrName>
                                        </p:attrNameLst>
                                      </p:cBhvr>
                                      <p:to>
                                        <p:strVal val="visible"/>
                                      </p:to>
                                    </p:set>
                                    <p:animEffect transition="in" filter="wipe(left)">
                                      <p:cBhvr>
                                        <p:cTn id="43" dur="500"/>
                                        <p:tgtEl>
                                          <p:spTgt spid="6">
                                            <p:txEl>
                                              <p:pRg st="10" end="10"/>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5">
                                            <p:txEl>
                                              <p:pRg st="1" end="1"/>
                                            </p:txEl>
                                          </p:spTgt>
                                        </p:tgtEl>
                                        <p:attrNameLst>
                                          <p:attrName>style.visibility</p:attrName>
                                        </p:attrNameLst>
                                      </p:cBhvr>
                                      <p:to>
                                        <p:strVal val="visible"/>
                                      </p:to>
                                    </p:set>
                                    <p:animEffect transition="in" filter="wipe(left)">
                                      <p:cBhvr>
                                        <p:cTn id="52" dur="500"/>
                                        <p:tgtEl>
                                          <p:spTgt spid="5">
                                            <p:txEl>
                                              <p:pRg st="1" end="1"/>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5">
                                            <p:txEl>
                                              <p:pRg st="2" end="2"/>
                                            </p:txEl>
                                          </p:spTgt>
                                        </p:tgtEl>
                                        <p:attrNameLst>
                                          <p:attrName>style.visibility</p:attrName>
                                        </p:attrNameLst>
                                      </p:cBhvr>
                                      <p:to>
                                        <p:strVal val="visible"/>
                                      </p:to>
                                    </p:set>
                                    <p:animEffect transition="in" filter="wipe(left)">
                                      <p:cBhvr>
                                        <p:cTn id="57" dur="500"/>
                                        <p:tgtEl>
                                          <p:spTgt spid="5">
                                            <p:txEl>
                                              <p:pRg st="2" end="2"/>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5">
                                            <p:txEl>
                                              <p:pRg st="3" end="3"/>
                                            </p:txEl>
                                          </p:spTgt>
                                        </p:tgtEl>
                                        <p:attrNameLst>
                                          <p:attrName>style.visibility</p:attrName>
                                        </p:attrNameLst>
                                      </p:cBhvr>
                                      <p:to>
                                        <p:strVal val="visible"/>
                                      </p:to>
                                    </p:set>
                                    <p:animEffect transition="in" filter="wipe(left)">
                                      <p:cBhvr>
                                        <p:cTn id="62" dur="500"/>
                                        <p:tgtEl>
                                          <p:spTgt spid="5">
                                            <p:txEl>
                                              <p:pRg st="3" end="3"/>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5">
                                            <p:txEl>
                                              <p:pRg st="4" end="4"/>
                                            </p:txEl>
                                          </p:spTgt>
                                        </p:tgtEl>
                                        <p:attrNameLst>
                                          <p:attrName>style.visibility</p:attrName>
                                        </p:attrNameLst>
                                      </p:cBhvr>
                                      <p:to>
                                        <p:strVal val="visible"/>
                                      </p:to>
                                    </p:set>
                                    <p:animEffect transition="in" filter="wipe(left)">
                                      <p:cBhvr>
                                        <p:cTn id="67" dur="500"/>
                                        <p:tgtEl>
                                          <p:spTgt spid="5">
                                            <p:txEl>
                                              <p:pRg st="4" end="4"/>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5">
                                            <p:txEl>
                                              <p:pRg st="5" end="5"/>
                                            </p:txEl>
                                          </p:spTgt>
                                        </p:tgtEl>
                                        <p:attrNameLst>
                                          <p:attrName>style.visibility</p:attrName>
                                        </p:attrNameLst>
                                      </p:cBhvr>
                                      <p:to>
                                        <p:strVal val="visible"/>
                                      </p:to>
                                    </p:set>
                                    <p:animEffect transition="in" filter="wipe(left)">
                                      <p:cBhvr>
                                        <p:cTn id="72" dur="500"/>
                                        <p:tgtEl>
                                          <p:spTgt spid="5">
                                            <p:txEl>
                                              <p:pRg st="5" end="5"/>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5">
                                            <p:txEl>
                                              <p:pRg st="6" end="6"/>
                                            </p:txEl>
                                          </p:spTgt>
                                        </p:tgtEl>
                                        <p:attrNameLst>
                                          <p:attrName>style.visibility</p:attrName>
                                        </p:attrNameLst>
                                      </p:cBhvr>
                                      <p:to>
                                        <p:strVal val="visible"/>
                                      </p:to>
                                    </p:set>
                                    <p:animEffect transition="in" filter="wipe(left)">
                                      <p:cBhvr>
                                        <p:cTn id="77" dur="500"/>
                                        <p:tgtEl>
                                          <p:spTgt spid="5">
                                            <p:txEl>
                                              <p:pRg st="6" end="6"/>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13">
                                            <p:txEl>
                                              <p:pRg st="0" end="0"/>
                                            </p:txEl>
                                          </p:spTgt>
                                        </p:tgtEl>
                                        <p:attrNameLst>
                                          <p:attrName>style.visibility</p:attrName>
                                        </p:attrNameLst>
                                      </p:cBhvr>
                                      <p:to>
                                        <p:strVal val="visible"/>
                                      </p:to>
                                    </p:set>
                                    <p:animEffect transition="in" filter="wipe(left)">
                                      <p:cBhvr>
                                        <p:cTn id="82" dur="500"/>
                                        <p:tgtEl>
                                          <p:spTgt spid="13">
                                            <p:txEl>
                                              <p:pRg st="0" end="0"/>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nodeType="clickEffect">
                                  <p:stCondLst>
                                    <p:cond delay="0"/>
                                  </p:stCondLst>
                                  <p:childTnLst>
                                    <p:set>
                                      <p:cBhvr>
                                        <p:cTn id="86" dur="1" fill="hold">
                                          <p:stCondLst>
                                            <p:cond delay="0"/>
                                          </p:stCondLst>
                                        </p:cTn>
                                        <p:tgtEl>
                                          <p:spTgt spid="13">
                                            <p:txEl>
                                              <p:pRg st="1" end="1"/>
                                            </p:txEl>
                                          </p:spTgt>
                                        </p:tgtEl>
                                        <p:attrNameLst>
                                          <p:attrName>style.visibility</p:attrName>
                                        </p:attrNameLst>
                                      </p:cBhvr>
                                      <p:to>
                                        <p:strVal val="visible"/>
                                      </p:to>
                                    </p:set>
                                    <p:animEffect transition="in" filter="wipe(left)">
                                      <p:cBhvr>
                                        <p:cTn id="87" dur="500"/>
                                        <p:tgtEl>
                                          <p:spTgt spid="13">
                                            <p:txEl>
                                              <p:pRg st="1" end="1"/>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nodeType="clickEffect">
                                  <p:stCondLst>
                                    <p:cond delay="0"/>
                                  </p:stCondLst>
                                  <p:childTnLst>
                                    <p:set>
                                      <p:cBhvr>
                                        <p:cTn id="91" dur="1" fill="hold">
                                          <p:stCondLst>
                                            <p:cond delay="0"/>
                                          </p:stCondLst>
                                        </p:cTn>
                                        <p:tgtEl>
                                          <p:spTgt spid="13">
                                            <p:txEl>
                                              <p:pRg st="2" end="2"/>
                                            </p:txEl>
                                          </p:spTgt>
                                        </p:tgtEl>
                                        <p:attrNameLst>
                                          <p:attrName>style.visibility</p:attrName>
                                        </p:attrNameLst>
                                      </p:cBhvr>
                                      <p:to>
                                        <p:strVal val="visible"/>
                                      </p:to>
                                    </p:set>
                                    <p:animEffect transition="in" filter="wipe(left)">
                                      <p:cBhvr>
                                        <p:cTn id="92" dur="500"/>
                                        <p:tgtEl>
                                          <p:spTgt spid="13">
                                            <p:txEl>
                                              <p:pRg st="2" end="2"/>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nodeType="clickEffect">
                                  <p:stCondLst>
                                    <p:cond delay="0"/>
                                  </p:stCondLst>
                                  <p:childTnLst>
                                    <p:set>
                                      <p:cBhvr>
                                        <p:cTn id="96" dur="1" fill="hold">
                                          <p:stCondLst>
                                            <p:cond delay="0"/>
                                          </p:stCondLst>
                                        </p:cTn>
                                        <p:tgtEl>
                                          <p:spTgt spid="13">
                                            <p:txEl>
                                              <p:pRg st="3" end="3"/>
                                            </p:txEl>
                                          </p:spTgt>
                                        </p:tgtEl>
                                        <p:attrNameLst>
                                          <p:attrName>style.visibility</p:attrName>
                                        </p:attrNameLst>
                                      </p:cBhvr>
                                      <p:to>
                                        <p:strVal val="visible"/>
                                      </p:to>
                                    </p:set>
                                    <p:animEffect transition="in" filter="wipe(left)">
                                      <p:cBhvr>
                                        <p:cTn id="97" dur="500"/>
                                        <p:tgtEl>
                                          <p:spTgt spid="13">
                                            <p:txEl>
                                              <p:pRg st="3" end="3"/>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3">
                                            <p:txEl>
                                              <p:pRg st="4" end="4"/>
                                            </p:txEl>
                                          </p:spTgt>
                                        </p:tgtEl>
                                        <p:attrNameLst>
                                          <p:attrName>style.visibility</p:attrName>
                                        </p:attrNameLst>
                                      </p:cBhvr>
                                      <p:to>
                                        <p:strVal val="visible"/>
                                      </p:to>
                                    </p:set>
                                    <p:animEffect transition="in" filter="wipe(left)">
                                      <p:cBhvr>
                                        <p:cTn id="102" dur="500"/>
                                        <p:tgtEl>
                                          <p:spTgt spid="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1268760"/>
            <a:ext cx="8797861" cy="4893647"/>
          </a:xfrm>
          <a:prstGeom prst="rect">
            <a:avLst/>
          </a:prstGeom>
        </p:spPr>
        <p:txBody>
          <a:bodyPr wrap="square">
            <a:spAutoFit/>
          </a:bodyPr>
          <a:lstStyle/>
          <a:p>
            <a:r>
              <a:rPr lang="fr-FR" sz="2600" b="1" i="1" dirty="0" err="1">
                <a:solidFill>
                  <a:srgbClr val="FF0000"/>
                </a:solidFill>
                <a:latin typeface="Cambria" panose="02040503050406030204" pitchFamily="18" charset="0"/>
                <a:cs typeface="Arial" pitchFamily="34" charset="0"/>
              </a:rPr>
              <a:t>Teaching</a:t>
            </a:r>
            <a:r>
              <a:rPr lang="fr-FR" sz="2400" b="1" i="1" dirty="0">
                <a:solidFill>
                  <a:srgbClr val="FF0000"/>
                </a:solidFill>
                <a:latin typeface="Cambria" panose="02040503050406030204" pitchFamily="18" charset="0"/>
              </a:rPr>
              <a:t> objectives:</a:t>
            </a:r>
          </a:p>
          <a:p>
            <a:r>
              <a:rPr lang="fr-FR" sz="2400" b="1" i="1" dirty="0" smtClean="0">
                <a:latin typeface="Cambria" panose="02040503050406030204" pitchFamily="18" charset="0"/>
              </a:rPr>
              <a:t>The </a:t>
            </a:r>
            <a:r>
              <a:rPr lang="fr-FR" sz="2400" b="1" i="1" dirty="0" err="1">
                <a:latin typeface="Cambria" panose="02040503050406030204" pitchFamily="18" charset="0"/>
              </a:rPr>
              <a:t>subject</a:t>
            </a:r>
            <a:r>
              <a:rPr lang="fr-FR" sz="2400" b="1" i="1" dirty="0">
                <a:latin typeface="Cambria" panose="02040503050406030204" pitchFamily="18" charset="0"/>
              </a:rPr>
              <a:t> </a:t>
            </a:r>
            <a:r>
              <a:rPr lang="fr-FR" sz="2400" b="1" i="1" dirty="0" err="1">
                <a:latin typeface="Cambria" panose="02040503050406030204" pitchFamily="18" charset="0"/>
              </a:rPr>
              <a:t>aims</a:t>
            </a:r>
            <a:r>
              <a:rPr lang="fr-FR" sz="2400" b="1" i="1" dirty="0">
                <a:latin typeface="Cambria" panose="02040503050406030204" pitchFamily="18" charset="0"/>
              </a:rPr>
              <a:t> to </a:t>
            </a:r>
            <a:r>
              <a:rPr lang="fr-FR" sz="2400" b="1" i="1" dirty="0" err="1">
                <a:solidFill>
                  <a:srgbClr val="0070C0"/>
                </a:solidFill>
                <a:latin typeface="Cambria" panose="02040503050406030204" pitchFamily="18" charset="0"/>
              </a:rPr>
              <a:t>inform</a:t>
            </a:r>
            <a:r>
              <a:rPr lang="fr-FR" sz="2400" b="1" i="1" dirty="0">
                <a:latin typeface="Cambria" panose="02040503050406030204" pitchFamily="18" charset="0"/>
              </a:rPr>
              <a:t> the future Master in </a:t>
            </a:r>
            <a:r>
              <a:rPr lang="fr-FR" sz="2400" b="1" i="1" dirty="0" err="1">
                <a:latin typeface="Cambria" panose="02040503050406030204" pitchFamily="18" charset="0"/>
              </a:rPr>
              <a:t>Electrical</a:t>
            </a:r>
            <a:r>
              <a:rPr lang="fr-FR" sz="2400" b="1" i="1" dirty="0">
                <a:latin typeface="Cambria" panose="02040503050406030204" pitchFamily="18" charset="0"/>
              </a:rPr>
              <a:t> Engineering, </a:t>
            </a:r>
            <a:r>
              <a:rPr lang="fr-FR" sz="2400" b="1" i="1" dirty="0" err="1">
                <a:latin typeface="Cambria" panose="02040503050406030204" pitchFamily="18" charset="0"/>
              </a:rPr>
              <a:t>Automatic</a:t>
            </a:r>
            <a:r>
              <a:rPr lang="fr-FR" sz="2400" b="1" i="1" dirty="0">
                <a:latin typeface="Cambria" panose="02040503050406030204" pitchFamily="18" charset="0"/>
              </a:rPr>
              <a:t>, </a:t>
            </a:r>
            <a:r>
              <a:rPr lang="fr-FR" sz="2400" b="1" i="1" dirty="0" err="1">
                <a:latin typeface="Cambria" panose="02040503050406030204" pitchFamily="18" charset="0"/>
              </a:rPr>
              <a:t>Telecommunications</a:t>
            </a:r>
            <a:r>
              <a:rPr lang="fr-FR" sz="2400" b="1" i="1" dirty="0">
                <a:latin typeface="Cambria" panose="02040503050406030204" pitchFamily="18" charset="0"/>
              </a:rPr>
              <a:t> and Electronics on:</a:t>
            </a:r>
          </a:p>
          <a:p>
            <a:endParaRPr lang="fr-FR" sz="2400" b="1" i="1" dirty="0">
              <a:latin typeface="Cambria" panose="02040503050406030204" pitchFamily="18" charset="0"/>
            </a:endParaRPr>
          </a:p>
          <a:p>
            <a:r>
              <a:rPr lang="fr-FR" sz="2400" b="1" i="1" dirty="0">
                <a:latin typeface="Cambria" panose="02040503050406030204" pitchFamily="18" charset="0"/>
              </a:rPr>
              <a:t> - </a:t>
            </a:r>
            <a:r>
              <a:rPr lang="fr-FR" sz="2400" b="1" i="1" dirty="0" smtClean="0">
                <a:latin typeface="Cambria" panose="02040503050406030204" pitchFamily="18" charset="0"/>
              </a:rPr>
              <a:t>The </a:t>
            </a:r>
            <a:r>
              <a:rPr lang="fr-FR" sz="2400" b="1" i="1" dirty="0">
                <a:solidFill>
                  <a:srgbClr val="0070C0"/>
                </a:solidFill>
                <a:latin typeface="Cambria" panose="02040503050406030204" pitchFamily="18" charset="0"/>
              </a:rPr>
              <a:t>dangers</a:t>
            </a:r>
            <a:r>
              <a:rPr lang="fr-FR" sz="2400" b="1" i="1" dirty="0">
                <a:latin typeface="Cambria" panose="02040503050406030204" pitchFamily="18" charset="0"/>
              </a:rPr>
              <a:t> of </a:t>
            </a:r>
            <a:r>
              <a:rPr lang="fr-FR" sz="2400" b="1" i="1" dirty="0" err="1">
                <a:latin typeface="Cambria" panose="02040503050406030204" pitchFamily="18" charset="0"/>
              </a:rPr>
              <a:t>electric</a:t>
            </a:r>
            <a:r>
              <a:rPr lang="fr-FR" sz="2400" b="1" i="1" dirty="0">
                <a:latin typeface="Cambria" panose="02040503050406030204" pitchFamily="18" charset="0"/>
              </a:rPr>
              <a:t> </a:t>
            </a:r>
            <a:r>
              <a:rPr lang="fr-FR" sz="2400" b="1" i="1" dirty="0" err="1">
                <a:latin typeface="Cambria" panose="02040503050406030204" pitchFamily="18" charset="0"/>
              </a:rPr>
              <a:t>current</a:t>
            </a:r>
            <a:r>
              <a:rPr lang="fr-FR" sz="2400" b="1" i="1" dirty="0">
                <a:latin typeface="Cambria" panose="02040503050406030204" pitchFamily="18" charset="0"/>
              </a:rPr>
              <a:t>,</a:t>
            </a:r>
          </a:p>
          <a:p>
            <a:r>
              <a:rPr lang="fr-FR" sz="2400" b="1" i="1" dirty="0">
                <a:latin typeface="Cambria" panose="02040503050406030204" pitchFamily="18" charset="0"/>
              </a:rPr>
              <a:t>  </a:t>
            </a:r>
            <a:r>
              <a:rPr lang="fr-FR" sz="2400" b="1" i="1" dirty="0" smtClean="0">
                <a:latin typeface="Cambria" panose="02040503050406030204" pitchFamily="18" charset="0"/>
              </a:rPr>
              <a:t>- The </a:t>
            </a:r>
            <a:r>
              <a:rPr lang="fr-FR" sz="2400" b="1" i="1" dirty="0">
                <a:latin typeface="Cambria" panose="02040503050406030204" pitchFamily="18" charset="0"/>
              </a:rPr>
              <a:t>nature of </a:t>
            </a:r>
            <a:r>
              <a:rPr lang="fr-FR" sz="2400" b="1" i="1" dirty="0" err="1">
                <a:solidFill>
                  <a:srgbClr val="0070C0"/>
                </a:solidFill>
                <a:latin typeface="Cambria" panose="02040503050406030204" pitchFamily="18" charset="0"/>
              </a:rPr>
              <a:t>electrical</a:t>
            </a:r>
            <a:r>
              <a:rPr lang="fr-FR" sz="2400" b="1" i="1" dirty="0">
                <a:solidFill>
                  <a:srgbClr val="0070C0"/>
                </a:solidFill>
                <a:latin typeface="Cambria" panose="02040503050406030204" pitchFamily="18" charset="0"/>
              </a:rPr>
              <a:t> accidents</a:t>
            </a:r>
            <a:r>
              <a:rPr lang="fr-FR" sz="2400" b="1" i="1" dirty="0">
                <a:latin typeface="Cambria" panose="02040503050406030204" pitchFamily="18" charset="0"/>
              </a:rPr>
              <a:t>,</a:t>
            </a:r>
          </a:p>
          <a:p>
            <a:r>
              <a:rPr lang="fr-FR" sz="2400" b="1" i="1" dirty="0">
                <a:latin typeface="Cambria" panose="02040503050406030204" pitchFamily="18" charset="0"/>
              </a:rPr>
              <a:t>  - </a:t>
            </a:r>
            <a:r>
              <a:rPr lang="fr-FR" sz="2400" b="1" i="1" dirty="0" err="1">
                <a:latin typeface="Cambria" panose="02040503050406030204" pitchFamily="18" charset="0"/>
              </a:rPr>
              <a:t>Work</a:t>
            </a:r>
            <a:r>
              <a:rPr lang="fr-FR" sz="2400" b="1" i="1" dirty="0">
                <a:latin typeface="Cambria" panose="02040503050406030204" pitchFamily="18" charset="0"/>
              </a:rPr>
              <a:t> </a:t>
            </a:r>
            <a:r>
              <a:rPr lang="fr-FR" sz="2400" b="1" i="1" dirty="0" err="1">
                <a:solidFill>
                  <a:srgbClr val="0070C0"/>
                </a:solidFill>
                <a:latin typeface="Cambria" panose="02040503050406030204" pitchFamily="18" charset="0"/>
              </a:rPr>
              <a:t>rules</a:t>
            </a:r>
            <a:r>
              <a:rPr lang="fr-FR" sz="2400" b="1" i="1" dirty="0">
                <a:latin typeface="Cambria" panose="02040503050406030204" pitchFamily="18" charset="0"/>
              </a:rPr>
              <a:t> and </a:t>
            </a:r>
            <a:r>
              <a:rPr lang="fr-FR" sz="2400" b="1" i="1" dirty="0" err="1">
                <a:solidFill>
                  <a:srgbClr val="0070C0"/>
                </a:solidFill>
                <a:latin typeface="Cambria" panose="02040503050406030204" pitchFamily="18" charset="0"/>
              </a:rPr>
              <a:t>procedures</a:t>
            </a:r>
            <a:endParaRPr lang="fr-FR" sz="2400" b="1" i="1" dirty="0">
              <a:solidFill>
                <a:srgbClr val="0070C0"/>
              </a:solidFill>
              <a:latin typeface="Cambria" panose="02040503050406030204" pitchFamily="18" charset="0"/>
            </a:endParaRPr>
          </a:p>
          <a:p>
            <a:r>
              <a:rPr lang="fr-FR" sz="2400" b="1" i="1" dirty="0">
                <a:latin typeface="Cambria" panose="02040503050406030204" pitchFamily="18" charset="0"/>
              </a:rPr>
              <a:t>  </a:t>
            </a:r>
            <a:r>
              <a:rPr lang="fr-FR" sz="2400" b="1" i="1" dirty="0" smtClean="0">
                <a:latin typeface="Cambria" panose="02040503050406030204" pitchFamily="18" charset="0"/>
              </a:rPr>
              <a:t>- </a:t>
            </a:r>
            <a:r>
              <a:rPr lang="fr-FR" sz="2400" b="1" i="1" dirty="0" err="1">
                <a:solidFill>
                  <a:srgbClr val="0070C0"/>
                </a:solidFill>
                <a:latin typeface="Cambria" panose="02040503050406030204" pitchFamily="18" charset="0"/>
              </a:rPr>
              <a:t>R</a:t>
            </a:r>
            <a:r>
              <a:rPr lang="fr-FR" sz="2400" b="1" i="1" dirty="0" err="1" smtClean="0">
                <a:solidFill>
                  <a:srgbClr val="0070C0"/>
                </a:solidFill>
                <a:latin typeface="Cambria" panose="02040503050406030204" pitchFamily="18" charset="0"/>
              </a:rPr>
              <a:t>escue</a:t>
            </a:r>
            <a:r>
              <a:rPr lang="fr-FR" sz="2400" b="1" i="1" dirty="0" smtClean="0">
                <a:solidFill>
                  <a:srgbClr val="0070C0"/>
                </a:solidFill>
                <a:latin typeface="Cambria" panose="02040503050406030204" pitchFamily="18" charset="0"/>
              </a:rPr>
              <a:t> </a:t>
            </a:r>
            <a:r>
              <a:rPr lang="fr-FR" sz="2400" b="1" i="1" dirty="0" err="1">
                <a:solidFill>
                  <a:srgbClr val="0070C0"/>
                </a:solidFill>
                <a:latin typeface="Cambria" panose="02040503050406030204" pitchFamily="18" charset="0"/>
              </a:rPr>
              <a:t>methods</a:t>
            </a:r>
            <a:r>
              <a:rPr lang="fr-FR" sz="2400" b="1" i="1" dirty="0">
                <a:solidFill>
                  <a:srgbClr val="0070C0"/>
                </a:solidFill>
                <a:latin typeface="Cambria" panose="02040503050406030204" pitchFamily="18" charset="0"/>
              </a:rPr>
              <a:t> </a:t>
            </a:r>
            <a:r>
              <a:rPr lang="fr-FR" sz="2400" b="1" i="1" dirty="0">
                <a:latin typeface="Cambria" panose="02040503050406030204" pitchFamily="18" charset="0"/>
              </a:rPr>
              <a:t>for </a:t>
            </a:r>
            <a:r>
              <a:rPr lang="fr-FR" sz="2400" b="1" i="1" dirty="0" err="1">
                <a:latin typeface="Cambria" panose="02040503050406030204" pitchFamily="18" charset="0"/>
              </a:rPr>
              <a:t>electrical</a:t>
            </a:r>
            <a:r>
              <a:rPr lang="fr-FR" sz="2400" b="1" i="1" dirty="0">
                <a:latin typeface="Cambria" panose="02040503050406030204" pitchFamily="18" charset="0"/>
              </a:rPr>
              <a:t> accidents</a:t>
            </a:r>
          </a:p>
          <a:p>
            <a:endParaRPr lang="fr-FR" sz="2400" b="1" i="1" dirty="0">
              <a:latin typeface="Cambria" panose="02040503050406030204" pitchFamily="18" charset="0"/>
            </a:endParaRPr>
          </a:p>
          <a:p>
            <a:r>
              <a:rPr lang="fr-FR" sz="2400" b="1" i="1" dirty="0" smtClean="0">
                <a:latin typeface="Cambria" panose="02040503050406030204" pitchFamily="18" charset="0"/>
              </a:rPr>
              <a:t>- And </a:t>
            </a:r>
            <a:r>
              <a:rPr lang="fr-FR" sz="2400" b="1" i="1" dirty="0">
                <a:latin typeface="Cambria" panose="02040503050406030204" pitchFamily="18" charset="0"/>
              </a:rPr>
              <a:t>to </a:t>
            </a:r>
            <a:r>
              <a:rPr lang="fr-FR" sz="2400" b="1" i="1" dirty="0" err="1">
                <a:latin typeface="Cambria" panose="02040503050406030204" pitchFamily="18" charset="0"/>
              </a:rPr>
              <a:t>give</a:t>
            </a:r>
            <a:r>
              <a:rPr lang="fr-FR" sz="2400" b="1" i="1" dirty="0">
                <a:latin typeface="Cambria" panose="02040503050406030204" pitchFamily="18" charset="0"/>
              </a:rPr>
              <a:t> </a:t>
            </a:r>
            <a:r>
              <a:rPr lang="fr-FR" sz="2400" b="1" i="1" dirty="0" err="1">
                <a:latin typeface="Cambria" panose="02040503050406030204" pitchFamily="18" charset="0"/>
              </a:rPr>
              <a:t>him</a:t>
            </a:r>
            <a:r>
              <a:rPr lang="fr-FR" sz="2400" b="1" i="1" dirty="0">
                <a:latin typeface="Cambria" panose="02040503050406030204" pitchFamily="18" charset="0"/>
              </a:rPr>
              <a:t> </a:t>
            </a:r>
            <a:r>
              <a:rPr lang="fr-FR" sz="2400" b="1" i="1" dirty="0" err="1">
                <a:latin typeface="Cambria" panose="02040503050406030204" pitchFamily="18" charset="0"/>
              </a:rPr>
              <a:t>sufficient</a:t>
            </a:r>
            <a:r>
              <a:rPr lang="fr-FR" sz="2400" b="1" i="1" dirty="0">
                <a:latin typeface="Cambria" panose="02040503050406030204" pitchFamily="18" charset="0"/>
              </a:rPr>
              <a:t> </a:t>
            </a:r>
            <a:r>
              <a:rPr lang="fr-FR" sz="2400" b="1" i="1" dirty="0" err="1">
                <a:solidFill>
                  <a:srgbClr val="0070C0"/>
                </a:solidFill>
                <a:latin typeface="Cambria" panose="02040503050406030204" pitchFamily="18" charset="0"/>
              </a:rPr>
              <a:t>knowledge</a:t>
            </a:r>
            <a:r>
              <a:rPr lang="fr-FR" sz="2400" b="1" i="1" dirty="0">
                <a:latin typeface="Cambria" panose="02040503050406030204" pitchFamily="18" charset="0"/>
              </a:rPr>
              <a:t> to </a:t>
            </a:r>
            <a:r>
              <a:rPr lang="fr-FR" sz="2400" b="1" i="1" dirty="0" err="1">
                <a:latin typeface="Cambria" panose="02040503050406030204" pitchFamily="18" charset="0"/>
              </a:rPr>
              <a:t>enable</a:t>
            </a:r>
            <a:r>
              <a:rPr lang="fr-FR" sz="2400" b="1" i="1" dirty="0">
                <a:latin typeface="Cambria" panose="02040503050406030204" pitchFamily="18" charset="0"/>
              </a:rPr>
              <a:t> </a:t>
            </a:r>
            <a:r>
              <a:rPr lang="fr-FR" sz="2400" b="1" i="1" dirty="0" err="1">
                <a:latin typeface="Cambria" panose="02040503050406030204" pitchFamily="18" charset="0"/>
              </a:rPr>
              <a:t>him</a:t>
            </a:r>
            <a:r>
              <a:rPr lang="fr-FR" sz="2400" b="1" i="1" dirty="0">
                <a:latin typeface="Cambria" panose="02040503050406030204" pitchFamily="18" charset="0"/>
              </a:rPr>
              <a:t> to </a:t>
            </a:r>
            <a:r>
              <a:rPr lang="fr-FR" sz="2400" b="1" i="1" dirty="0" smtClean="0">
                <a:latin typeface="Cambria" panose="02040503050406030204" pitchFamily="18" charset="0"/>
              </a:rPr>
              <a:t>best</a:t>
            </a:r>
            <a:r>
              <a:rPr lang="fr-FR" sz="2400" b="1" i="1" dirty="0">
                <a:solidFill>
                  <a:srgbClr val="FF0000"/>
                </a:solidFill>
                <a:latin typeface="Cambria" panose="02040503050406030204" pitchFamily="18" charset="0"/>
              </a:rPr>
              <a:t> </a:t>
            </a:r>
            <a:r>
              <a:rPr lang="fr-FR" sz="2400" b="1" i="1" dirty="0" err="1">
                <a:solidFill>
                  <a:srgbClr val="0070C0"/>
                </a:solidFill>
                <a:latin typeface="Cambria" panose="02040503050406030204" pitchFamily="18" charset="0"/>
              </a:rPr>
              <a:t>choose</a:t>
            </a:r>
            <a:r>
              <a:rPr lang="fr-FR" sz="2400" b="1" i="1" dirty="0">
                <a:solidFill>
                  <a:srgbClr val="0070C0"/>
                </a:solidFill>
                <a:latin typeface="Cambria" panose="02040503050406030204" pitchFamily="18" charset="0"/>
              </a:rPr>
              <a:t> the protection </a:t>
            </a:r>
            <a:r>
              <a:rPr lang="fr-FR" sz="2400" b="1" i="1" dirty="0" err="1" smtClean="0">
                <a:solidFill>
                  <a:srgbClr val="0070C0"/>
                </a:solidFill>
                <a:latin typeface="Cambria" panose="02040503050406030204" pitchFamily="18" charset="0"/>
              </a:rPr>
              <a:t>devices</a:t>
            </a:r>
            <a:r>
              <a:rPr lang="fr-FR" sz="2400" b="1" i="1" dirty="0" smtClean="0">
                <a:solidFill>
                  <a:srgbClr val="0070C0"/>
                </a:solidFill>
                <a:latin typeface="Cambria" panose="02040503050406030204" pitchFamily="18" charset="0"/>
              </a:rPr>
              <a:t> </a:t>
            </a:r>
            <a:r>
              <a:rPr lang="fr-FR" sz="2400" b="1" i="1" dirty="0" smtClean="0">
                <a:latin typeface="Cambria" panose="02040503050406030204" pitchFamily="18" charset="0"/>
              </a:rPr>
              <a:t>for </a:t>
            </a:r>
            <a:r>
              <a:rPr lang="fr-FR" sz="2400" b="1" i="1" dirty="0" err="1">
                <a:latin typeface="Cambria" panose="02040503050406030204" pitchFamily="18" charset="0"/>
              </a:rPr>
              <a:t>equipment</a:t>
            </a:r>
            <a:r>
              <a:rPr lang="fr-FR" sz="2400" b="1" i="1" dirty="0">
                <a:latin typeface="Cambria" panose="02040503050406030204" pitchFamily="18" charset="0"/>
              </a:rPr>
              <a:t> and personnel </a:t>
            </a:r>
            <a:r>
              <a:rPr lang="fr-FR" sz="2400" b="1" i="1" dirty="0" err="1">
                <a:latin typeface="Cambria" panose="02040503050406030204" pitchFamily="18" charset="0"/>
              </a:rPr>
              <a:t>involved</a:t>
            </a:r>
            <a:r>
              <a:rPr lang="fr-FR" sz="2400" b="1" i="1" dirty="0">
                <a:latin typeface="Cambria" panose="02040503050406030204" pitchFamily="18" charset="0"/>
              </a:rPr>
              <a:t> in </a:t>
            </a:r>
            <a:r>
              <a:rPr lang="fr-FR" sz="2400" b="1" i="1" dirty="0" err="1">
                <a:latin typeface="Cambria" panose="02040503050406030204" pitchFamily="18" charset="0"/>
              </a:rPr>
              <a:t>industry</a:t>
            </a:r>
            <a:r>
              <a:rPr lang="fr-FR" sz="2400" b="1" i="1" dirty="0">
                <a:latin typeface="Cambria" panose="02040503050406030204" pitchFamily="18" charset="0"/>
              </a:rPr>
              <a:t> and </a:t>
            </a:r>
            <a:r>
              <a:rPr lang="fr-FR" sz="2400" b="1" i="1" dirty="0" err="1">
                <a:latin typeface="Cambria" panose="02040503050406030204" pitchFamily="18" charset="0"/>
              </a:rPr>
              <a:t>other</a:t>
            </a:r>
            <a:r>
              <a:rPr lang="fr-FR" sz="2400" b="1" i="1" dirty="0">
                <a:latin typeface="Cambria" panose="02040503050406030204" pitchFamily="18" charset="0"/>
              </a:rPr>
              <a:t> areas of use of </a:t>
            </a:r>
            <a:r>
              <a:rPr lang="fr-FR" sz="2400" b="1" i="1" dirty="0" err="1">
                <a:latin typeface="Cambria" panose="02040503050406030204" pitchFamily="18" charset="0"/>
              </a:rPr>
              <a:t>this</a:t>
            </a:r>
            <a:r>
              <a:rPr lang="fr-FR" sz="2400" b="1" i="1" dirty="0">
                <a:latin typeface="Cambria" panose="02040503050406030204" pitchFamily="18" charset="0"/>
              </a:rPr>
              <a:t> </a:t>
            </a:r>
            <a:r>
              <a:rPr lang="fr-FR" sz="2400" b="1" i="1" dirty="0" err="1">
                <a:latin typeface="Cambria" panose="02040503050406030204" pitchFamily="18" charset="0"/>
              </a:rPr>
              <a:t>equipment</a:t>
            </a:r>
            <a:r>
              <a:rPr lang="fr-FR" sz="2400" b="1" i="1" dirty="0">
                <a:latin typeface="Cambria" panose="02040503050406030204" pitchFamily="18" charset="0"/>
              </a:rPr>
              <a:t>.</a:t>
            </a:r>
          </a:p>
        </p:txBody>
      </p:sp>
    </p:spTree>
    <p:extLst>
      <p:ext uri="{BB962C8B-B14F-4D97-AF65-F5344CB8AC3E}">
        <p14:creationId xmlns:p14="http://schemas.microsoft.com/office/powerpoint/2010/main" val="258851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20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wipe(up)">
                                      <p:cBhvr>
                                        <p:cTn id="12" dur="2000"/>
                                        <p:tgtEl>
                                          <p:spTgt spid="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wipe(left)">
                                      <p:cBhvr>
                                        <p:cTn id="17" dur="2000"/>
                                        <p:tgtEl>
                                          <p:spTgt spid="2">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Effect transition="in" filter="wipe(left)">
                                      <p:cBhvr>
                                        <p:cTn id="22" dur="2000"/>
                                        <p:tgtEl>
                                          <p:spTgt spid="2">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
                                            <p:txEl>
                                              <p:pRg st="5" end="5"/>
                                            </p:txEl>
                                          </p:spTgt>
                                        </p:tgtEl>
                                        <p:attrNameLst>
                                          <p:attrName>style.visibility</p:attrName>
                                        </p:attrNameLst>
                                      </p:cBhvr>
                                      <p:to>
                                        <p:strVal val="visible"/>
                                      </p:to>
                                    </p:set>
                                    <p:animEffect transition="in" filter="wipe(left)">
                                      <p:cBhvr>
                                        <p:cTn id="27" dur="2000"/>
                                        <p:tgtEl>
                                          <p:spTgt spid="2">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2">
                                            <p:txEl>
                                              <p:pRg st="6" end="6"/>
                                            </p:txEl>
                                          </p:spTgt>
                                        </p:tgtEl>
                                        <p:attrNameLst>
                                          <p:attrName>style.visibility</p:attrName>
                                        </p:attrNameLst>
                                      </p:cBhvr>
                                      <p:to>
                                        <p:strVal val="visible"/>
                                      </p:to>
                                    </p:set>
                                    <p:animEffect transition="in" filter="wipe(left)">
                                      <p:cBhvr>
                                        <p:cTn id="32" dur="2000"/>
                                        <p:tgtEl>
                                          <p:spTgt spid="2">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2">
                                            <p:txEl>
                                              <p:pRg st="8" end="8"/>
                                            </p:txEl>
                                          </p:spTgt>
                                        </p:tgtEl>
                                        <p:attrNameLst>
                                          <p:attrName>style.visibility</p:attrName>
                                        </p:attrNameLst>
                                      </p:cBhvr>
                                      <p:to>
                                        <p:strVal val="visible"/>
                                      </p:to>
                                    </p:set>
                                    <p:animEffect transition="in" filter="wipe(up)">
                                      <p:cBhvr>
                                        <p:cTn id="37" dur="2000"/>
                                        <p:tgtEl>
                                          <p:spTgt spid="2">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225" name="Rectangle 1"/>
          <p:cNvSpPr>
            <a:spLocks noChangeArrowheads="1"/>
          </p:cNvSpPr>
          <p:nvPr/>
        </p:nvSpPr>
        <p:spPr bwMode="auto">
          <a:xfrm>
            <a:off x="148798" y="893038"/>
            <a:ext cx="9000536" cy="4678204"/>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rgbClr val="000000"/>
              </a:solidFill>
              <a:effectLst/>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lang="fr-FR" sz="1600" dirty="0">
              <a:solidFill>
                <a:srgbClr val="000000"/>
              </a:solidFill>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Les courbes ci-contre, issues de la norme CEI 479, illustrent la relation t=f(</a:t>
            </a:r>
            <a:r>
              <a:rPr kumimoji="0" lang="fr-FR" sz="1600" b="0" i="0" u="none" strike="noStrike" cap="none" normalizeH="0" baseline="0" dirty="0" err="1" smtClean="0">
                <a:ln>
                  <a:noFill/>
                </a:ln>
                <a:solidFill>
                  <a:srgbClr val="000000"/>
                </a:solidFill>
                <a:effectLst/>
                <a:cs typeface="Arial" pitchFamily="34" charset="0"/>
              </a:rPr>
              <a:t>I</a:t>
            </a:r>
            <a:r>
              <a:rPr kumimoji="0" lang="fr-FR" sz="1600" b="0" i="0" u="none" strike="noStrike" cap="none" normalizeH="0" baseline="-30000" dirty="0" err="1" smtClean="0">
                <a:ln>
                  <a:noFill/>
                </a:ln>
                <a:solidFill>
                  <a:srgbClr val="000000"/>
                </a:solidFill>
                <a:effectLst/>
                <a:cs typeface="Arial" pitchFamily="34" charset="0"/>
              </a:rPr>
              <a:t>c</a:t>
            </a:r>
            <a:r>
              <a:rPr kumimoji="0" lang="fr-FR" sz="1600" b="0" i="0" u="none" strike="noStrike" cap="none" normalizeH="0" baseline="0" dirty="0" smtClean="0">
                <a:ln>
                  <a:noFill/>
                </a:ln>
                <a:solidFill>
                  <a:srgbClr val="000000"/>
                </a:solidFill>
                <a:effectLst/>
                <a:cs typeface="Arial" pitchFamily="34" charset="0"/>
              </a:rPr>
              <a:t>) et déterminent quatre zones.</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1F0BB5"/>
                </a:solidFill>
                <a:effectLst/>
                <a:cs typeface="Arial" pitchFamily="34" charset="0"/>
              </a:rPr>
              <a:t>Zone 1</a:t>
            </a:r>
            <a:r>
              <a:rPr kumimoji="0" lang="fr-FR" sz="1600" b="0" i="0" u="none" strike="noStrike" cap="none" normalizeH="0" baseline="0" dirty="0" smtClean="0">
                <a:ln>
                  <a:noFill/>
                </a:ln>
                <a:solidFill>
                  <a:srgbClr val="000000"/>
                </a:solidFill>
                <a:effectLst/>
                <a:cs typeface="Arial" pitchFamily="34" charset="0"/>
              </a:rPr>
              <a:t> : Le courant de choc est inférieur au seuil de perception (</a:t>
            </a:r>
            <a:r>
              <a:rPr kumimoji="0" lang="fr-FR" sz="1600" b="0" i="0" u="none" strike="noStrike" cap="none" normalizeH="0" baseline="0" dirty="0" err="1" smtClean="0">
                <a:ln>
                  <a:noFill/>
                </a:ln>
                <a:solidFill>
                  <a:srgbClr val="FF0000"/>
                </a:solidFill>
                <a:effectLst/>
                <a:cs typeface="Arial" pitchFamily="34" charset="0"/>
              </a:rPr>
              <a:t>Ic</a:t>
            </a:r>
            <a:r>
              <a:rPr kumimoji="0" lang="fr-FR" sz="1600" b="0" i="0" u="none" strike="noStrike" cap="none" normalizeH="0" baseline="0" dirty="0" smtClean="0">
                <a:ln>
                  <a:noFill/>
                </a:ln>
                <a:solidFill>
                  <a:srgbClr val="FF0000"/>
                </a:solidFill>
                <a:effectLst/>
                <a:cs typeface="Arial" pitchFamily="34" charset="0"/>
              </a:rPr>
              <a:t> &lt; 0,5 mA</a:t>
            </a:r>
            <a:r>
              <a:rPr kumimoji="0" lang="fr-FR" sz="1600" b="0" i="0" u="none" strike="noStrike" cap="none" normalizeH="0" baseline="0" dirty="0" smtClean="0">
                <a:ln>
                  <a:noFill/>
                </a:ln>
                <a:solidFill>
                  <a:srgbClr val="000000"/>
                </a:solidFill>
                <a:effectLst/>
                <a:cs typeface="Arial" pitchFamily="34" charset="0"/>
              </a:rPr>
              <a:t>). Il n’y a </a:t>
            </a:r>
            <a:r>
              <a:rPr kumimoji="0" lang="fr-FR" sz="1600" b="0" i="0" u="none" strike="noStrike" cap="none" normalizeH="0" baseline="0" dirty="0" smtClean="0">
                <a:ln>
                  <a:noFill/>
                </a:ln>
                <a:solidFill>
                  <a:srgbClr val="FF0000"/>
                </a:solidFill>
                <a:effectLst/>
                <a:cs typeface="Arial" pitchFamily="34" charset="0"/>
              </a:rPr>
              <a:t>pas de perception du passage du courant dans le corps</a:t>
            </a:r>
            <a:r>
              <a:rPr kumimoji="0" lang="fr-FR" sz="1600" b="0" i="0" u="none" strike="noStrike" cap="none" normalizeH="0" baseline="0" dirty="0" smtClean="0">
                <a:ln>
                  <a:noFill/>
                </a:ln>
                <a:solidFill>
                  <a:srgbClr val="000000"/>
                </a:solidFill>
                <a:effectLst/>
                <a:cs typeface="Arial" pitchFamily="34" charset="0"/>
              </a:rPr>
              <a:t> : aucun risque.</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1F0BB5"/>
                </a:solidFill>
                <a:effectLst/>
                <a:cs typeface="Arial" pitchFamily="34" charset="0"/>
              </a:rPr>
              <a:t>Zone 2</a:t>
            </a:r>
            <a:r>
              <a:rPr kumimoji="0" lang="fr-FR" sz="1600" b="0" i="0" u="none" strike="noStrike" cap="none" normalizeH="0" baseline="0" dirty="0" smtClean="0">
                <a:ln>
                  <a:noFill/>
                </a:ln>
                <a:solidFill>
                  <a:srgbClr val="000000"/>
                </a:solidFill>
                <a:effectLst/>
                <a:cs typeface="Arial" pitchFamily="34" charset="0"/>
              </a:rPr>
              <a:t> : </a:t>
            </a:r>
            <a:r>
              <a:rPr kumimoji="0" lang="fr-FR" sz="1600" b="0" i="0" u="none" strike="noStrike" cap="none" normalizeH="0" baseline="0" dirty="0" smtClean="0">
                <a:ln>
                  <a:noFill/>
                </a:ln>
                <a:solidFill>
                  <a:srgbClr val="FF0000"/>
                </a:solidFill>
                <a:effectLst/>
                <a:cs typeface="Arial" pitchFamily="34" charset="0"/>
              </a:rPr>
              <a:t>Le courant est perçu sans réaction de la personne</a:t>
            </a:r>
            <a:r>
              <a:rPr kumimoji="0" lang="fr-FR" sz="1600" b="0" i="0" u="none" strike="noStrike" cap="none" normalizeH="0" baseline="0" dirty="0" smtClean="0">
                <a:ln>
                  <a:noFill/>
                </a:ln>
                <a:solidFill>
                  <a:srgbClr val="000000"/>
                </a:solidFill>
                <a:effectLst/>
                <a:cs typeface="Arial" pitchFamily="34" charset="0"/>
              </a:rPr>
              <a:t> : habituellement, aucun effet physiologique dangereux.</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1F0BB5"/>
                </a:solidFill>
                <a:effectLst/>
                <a:cs typeface="Arial" pitchFamily="34" charset="0"/>
              </a:rPr>
              <a:t>Zone 3</a:t>
            </a:r>
            <a:r>
              <a:rPr kumimoji="0" lang="fr-FR" sz="1600" b="0" i="0" u="none" strike="noStrike" cap="none" normalizeH="0" baseline="0" dirty="0" smtClean="0">
                <a:ln>
                  <a:noFill/>
                </a:ln>
                <a:solidFill>
                  <a:srgbClr val="1F0BB5"/>
                </a:solidFill>
                <a:effectLst/>
                <a:cs typeface="Arial" pitchFamily="34" charset="0"/>
              </a:rPr>
              <a:t> : </a:t>
            </a:r>
            <a:r>
              <a:rPr kumimoji="0" lang="fr-FR" sz="1600" b="0" i="0" u="none" strike="noStrike" cap="none" normalizeH="0" baseline="0" dirty="0" smtClean="0">
                <a:ln>
                  <a:noFill/>
                </a:ln>
                <a:solidFill>
                  <a:srgbClr val="000000"/>
                </a:solidFill>
                <a:effectLst/>
                <a:cs typeface="Arial" pitchFamily="34" charset="0"/>
              </a:rPr>
              <a:t>Le courant provoque une réaction : </a:t>
            </a:r>
            <a:r>
              <a:rPr kumimoji="0" lang="fr-FR" sz="1600" b="0" i="0" u="none" strike="noStrike" cap="none" normalizeH="0" baseline="0" dirty="0" smtClean="0">
                <a:ln>
                  <a:noFill/>
                </a:ln>
                <a:solidFill>
                  <a:srgbClr val="FF0000"/>
                </a:solidFill>
                <a:effectLst/>
                <a:cs typeface="Arial" pitchFamily="34" charset="0"/>
              </a:rPr>
              <a:t>la personne ne peut plus lâcher l’appareil en défaut</a:t>
            </a:r>
            <a:r>
              <a:rPr kumimoji="0" lang="fr-FR" sz="1600" b="0" i="0" u="none" strike="noStrike" cap="none" normalizeH="0" baseline="0" dirty="0" smtClean="0">
                <a:ln>
                  <a:noFill/>
                </a:ln>
                <a:solidFill>
                  <a:srgbClr val="000000"/>
                </a:solidFill>
                <a:effectLst/>
                <a:cs typeface="Arial" pitchFamily="34" charset="0"/>
              </a:rPr>
              <a:t>. Le courant doit être coupé par un tiers afin de mettre la personne hors de danger : habituellement sans dommage organique, mais probabilité de contractions musculaires et de difficultés respiratoires.</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1" i="0" u="none" strike="noStrike" cap="none" normalizeH="0" baseline="0" dirty="0" smtClean="0">
                <a:ln>
                  <a:noFill/>
                </a:ln>
                <a:solidFill>
                  <a:srgbClr val="1F0BB5"/>
                </a:solidFill>
                <a:effectLst/>
                <a:cs typeface="Arial" pitchFamily="34" charset="0"/>
              </a:rPr>
              <a:t>Zone 4</a:t>
            </a:r>
            <a:r>
              <a:rPr kumimoji="0" lang="fr-FR" sz="1600" b="0" i="0" u="none" strike="noStrike" cap="none" normalizeH="0" baseline="0" dirty="0" smtClean="0">
                <a:ln>
                  <a:noFill/>
                </a:ln>
                <a:solidFill>
                  <a:srgbClr val="1F0BB5"/>
                </a:solidFill>
                <a:effectLst/>
                <a:cs typeface="Arial" pitchFamily="34" charset="0"/>
              </a:rPr>
              <a:t> : </a:t>
            </a:r>
            <a:r>
              <a:rPr kumimoji="0" lang="fr-FR" sz="1600" b="0" i="0" u="none" strike="noStrike" cap="none" normalizeH="0" baseline="0" dirty="0" smtClean="0">
                <a:ln>
                  <a:noFill/>
                </a:ln>
                <a:solidFill>
                  <a:srgbClr val="000000"/>
                </a:solidFill>
                <a:effectLst/>
                <a:cs typeface="Arial" pitchFamily="34" charset="0"/>
              </a:rPr>
              <a:t>En plus des effets de la zone 3,</a:t>
            </a:r>
            <a:r>
              <a:rPr kumimoji="0" lang="fr-FR" sz="1600" b="0" i="0" u="none" strike="noStrike" cap="none" normalizeH="0" baseline="0" dirty="0" smtClean="0">
                <a:ln>
                  <a:noFill/>
                </a:ln>
                <a:solidFill>
                  <a:srgbClr val="FF0000"/>
                </a:solidFill>
                <a:effectLst/>
                <a:cs typeface="Arial" pitchFamily="34" charset="0"/>
              </a:rPr>
              <a:t> la fibrillation ventriculaire augmente de 5% </a:t>
            </a:r>
            <a:r>
              <a:rPr kumimoji="0" lang="fr-FR" sz="1600" b="0" i="0" u="none" strike="noStrike" cap="none" normalizeH="0" baseline="0" dirty="0" smtClean="0">
                <a:ln>
                  <a:noFill/>
                </a:ln>
                <a:solidFill>
                  <a:srgbClr val="000000"/>
                </a:solidFill>
                <a:effectLst/>
                <a:cs typeface="Arial" pitchFamily="34" charset="0"/>
              </a:rPr>
              <a:t>des cas pour la courbe C</a:t>
            </a:r>
            <a:r>
              <a:rPr kumimoji="0" lang="fr-FR" sz="1600" b="0" i="0" u="none" strike="noStrike" cap="none" normalizeH="0" baseline="-30000" dirty="0" smtClean="0">
                <a:ln>
                  <a:noFill/>
                </a:ln>
                <a:solidFill>
                  <a:srgbClr val="000000"/>
                </a:solidFill>
                <a:effectLst/>
                <a:cs typeface="Arial" pitchFamily="34" charset="0"/>
              </a:rPr>
              <a:t>2</a:t>
            </a:r>
            <a:r>
              <a:rPr kumimoji="0" lang="fr-FR" sz="1600" b="0" i="0" u="none" strike="noStrike" cap="none" normalizeH="0" baseline="0" dirty="0" smtClean="0">
                <a:ln>
                  <a:noFill/>
                </a:ln>
                <a:solidFill>
                  <a:srgbClr val="000000"/>
                </a:solidFill>
                <a:effectLst/>
                <a:cs typeface="Arial" pitchFamily="34" charset="0"/>
              </a:rPr>
              <a:t>, 50 % des cas pour la courbe C</a:t>
            </a:r>
            <a:r>
              <a:rPr kumimoji="0" lang="fr-FR" sz="1600" b="0" i="0" u="none" strike="noStrike" cap="none" normalizeH="0" baseline="-30000" dirty="0" smtClean="0">
                <a:ln>
                  <a:noFill/>
                </a:ln>
                <a:solidFill>
                  <a:srgbClr val="000000"/>
                </a:solidFill>
                <a:effectLst/>
                <a:cs typeface="Arial" pitchFamily="34" charset="0"/>
              </a:rPr>
              <a:t>3</a:t>
            </a:r>
            <a:r>
              <a:rPr kumimoji="0" lang="fr-FR" sz="1600" b="0" i="0" u="none" strike="noStrike" cap="none" normalizeH="0" baseline="0" dirty="0" smtClean="0">
                <a:ln>
                  <a:noFill/>
                </a:ln>
                <a:solidFill>
                  <a:srgbClr val="000000"/>
                </a:solidFill>
                <a:effectLst/>
                <a:cs typeface="Arial" pitchFamily="34" charset="0"/>
              </a:rPr>
              <a:t>, et plus de 50% au-delà de cette dernière courbe, d’où des </a:t>
            </a:r>
            <a:r>
              <a:rPr kumimoji="0" lang="fr-FR" sz="1600" b="0" i="0" u="none" strike="noStrike" cap="none" normalizeH="0" baseline="0" dirty="0" smtClean="0">
                <a:ln>
                  <a:noFill/>
                </a:ln>
                <a:solidFill>
                  <a:srgbClr val="FF0000"/>
                </a:solidFill>
                <a:effectLst/>
                <a:cs typeface="Arial" pitchFamily="34" charset="0"/>
              </a:rPr>
              <a:t>effets </a:t>
            </a:r>
            <a:r>
              <a:rPr kumimoji="0" lang="fr-FR" sz="1600" b="0" i="0" u="none" strike="noStrike" cap="none" normalizeH="0" baseline="0" dirty="0" err="1" smtClean="0">
                <a:ln>
                  <a:noFill/>
                </a:ln>
                <a:solidFill>
                  <a:srgbClr val="FF0000"/>
                </a:solidFill>
                <a:effectLst/>
                <a:cs typeface="Arial" pitchFamily="34" charset="0"/>
              </a:rPr>
              <a:t>pathophysiologiques</a:t>
            </a:r>
            <a:r>
              <a:rPr kumimoji="0" lang="fr-FR" sz="1600" b="0" i="0" u="none" strike="noStrike" cap="none" normalizeH="0" baseline="0" dirty="0" smtClean="0">
                <a:ln>
                  <a:noFill/>
                </a:ln>
                <a:solidFill>
                  <a:srgbClr val="FF0000"/>
                </a:solidFill>
                <a:effectLst/>
                <a:cs typeface="Arial" pitchFamily="34" charset="0"/>
              </a:rPr>
              <a:t> </a:t>
            </a:r>
            <a:r>
              <a:rPr kumimoji="0" lang="fr-FR" sz="1600" b="0" i="0" u="none" strike="noStrike" cap="none" normalizeH="0" baseline="0" dirty="0" smtClean="0">
                <a:ln>
                  <a:noFill/>
                </a:ln>
                <a:solidFill>
                  <a:srgbClr val="000000"/>
                </a:solidFill>
                <a:effectLst/>
                <a:cs typeface="Arial" pitchFamily="34" charset="0"/>
              </a:rPr>
              <a:t>importants tels qu’</a:t>
            </a:r>
            <a:r>
              <a:rPr kumimoji="0" lang="fr-FR" sz="1600" b="0" i="0" u="none" strike="noStrike" cap="none" normalizeH="0" baseline="0" dirty="0" smtClean="0">
                <a:ln>
                  <a:noFill/>
                </a:ln>
                <a:solidFill>
                  <a:srgbClr val="FF0000"/>
                </a:solidFill>
                <a:effectLst/>
                <a:cs typeface="Arial" pitchFamily="34" charset="0"/>
              </a:rPr>
              <a:t>arrêt du </a:t>
            </a:r>
            <a:r>
              <a:rPr kumimoji="0" lang="fr-FR" sz="1600" b="0" i="0" u="none" strike="noStrike" cap="none" normalizeH="0" baseline="0" dirty="0" err="1" smtClean="0">
                <a:ln>
                  <a:noFill/>
                </a:ln>
                <a:solidFill>
                  <a:srgbClr val="FF0000"/>
                </a:solidFill>
                <a:effectLst/>
                <a:cs typeface="Arial" pitchFamily="34" charset="0"/>
              </a:rPr>
              <a:t>coeur</a:t>
            </a:r>
            <a:r>
              <a:rPr kumimoji="0" lang="fr-FR" sz="1600" b="0" i="0" u="none" strike="noStrike" cap="none" normalizeH="0" baseline="0" dirty="0" smtClean="0">
                <a:ln>
                  <a:noFill/>
                </a:ln>
                <a:solidFill>
                  <a:srgbClr val="FF0000"/>
                </a:solidFill>
                <a:effectLst/>
                <a:cs typeface="Arial" pitchFamily="34" charset="0"/>
              </a:rPr>
              <a:t>, arrêt de la respiration, brûlures graves</a:t>
            </a: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p:txBody>
      </p:sp>
      <p:pic>
        <p:nvPicPr>
          <p:cNvPr id="3" name="Picture 1" descr="courbe"/>
          <p:cNvPicPr>
            <a:picLocks noChangeAspect="1" noChangeArrowheads="1"/>
          </p:cNvPicPr>
          <p:nvPr/>
        </p:nvPicPr>
        <p:blipFill>
          <a:blip r:embed="rId2" r:link="rId3" cstate="print"/>
          <a:srcRect/>
          <a:stretch>
            <a:fillRect/>
          </a:stretch>
        </p:blipFill>
        <p:spPr bwMode="auto">
          <a:xfrm>
            <a:off x="611560" y="771905"/>
            <a:ext cx="8172401" cy="5746238"/>
          </a:xfrm>
          <a:prstGeom prst="rect">
            <a:avLst/>
          </a:prstGeom>
          <a:noFill/>
          <a:ln w="9525" algn="ctr">
            <a:miter lim="800000"/>
            <a:headEnd/>
            <a:tailEnd/>
          </a:ln>
        </p:spPr>
      </p:pic>
      <p:sp>
        <p:nvSpPr>
          <p:cNvPr id="4" name="ZoneTexte 3"/>
          <p:cNvSpPr txBox="1"/>
          <p:nvPr/>
        </p:nvSpPr>
        <p:spPr>
          <a:xfrm>
            <a:off x="1475656" y="2708920"/>
            <a:ext cx="432048" cy="523220"/>
          </a:xfrm>
          <a:prstGeom prst="rect">
            <a:avLst/>
          </a:prstGeom>
          <a:solidFill>
            <a:schemeClr val="bg1"/>
          </a:solidFill>
        </p:spPr>
        <p:txBody>
          <a:bodyPr wrap="square" rtlCol="0">
            <a:spAutoFit/>
          </a:bodyPr>
          <a:lstStyle/>
          <a:p>
            <a:r>
              <a:rPr lang="fr-FR" sz="2800" b="1" dirty="0" smtClean="0"/>
              <a:t>1</a:t>
            </a:r>
            <a:endParaRPr lang="fr-FR" sz="2800" b="1" dirty="0"/>
          </a:p>
        </p:txBody>
      </p:sp>
      <p:sp>
        <p:nvSpPr>
          <p:cNvPr id="5" name="ZoneTexte 4"/>
          <p:cNvSpPr txBox="1"/>
          <p:nvPr/>
        </p:nvSpPr>
        <p:spPr>
          <a:xfrm>
            <a:off x="3203848" y="2636912"/>
            <a:ext cx="360040" cy="523220"/>
          </a:xfrm>
          <a:prstGeom prst="rect">
            <a:avLst/>
          </a:prstGeom>
          <a:solidFill>
            <a:schemeClr val="bg1"/>
          </a:solidFill>
        </p:spPr>
        <p:txBody>
          <a:bodyPr wrap="square" rtlCol="0">
            <a:spAutoFit/>
          </a:bodyPr>
          <a:lstStyle/>
          <a:p>
            <a:r>
              <a:rPr lang="fr-FR" sz="2800" b="1" dirty="0" smtClean="0"/>
              <a:t>2</a:t>
            </a:r>
            <a:endParaRPr lang="fr-FR" sz="2800" b="1" dirty="0"/>
          </a:p>
        </p:txBody>
      </p:sp>
      <p:sp>
        <p:nvSpPr>
          <p:cNvPr id="6" name="ZoneTexte 5"/>
          <p:cNvSpPr txBox="1"/>
          <p:nvPr/>
        </p:nvSpPr>
        <p:spPr>
          <a:xfrm>
            <a:off x="5868144" y="3501008"/>
            <a:ext cx="367408" cy="523220"/>
          </a:xfrm>
          <a:prstGeom prst="rect">
            <a:avLst/>
          </a:prstGeom>
          <a:solidFill>
            <a:schemeClr val="bg1"/>
          </a:solidFill>
        </p:spPr>
        <p:txBody>
          <a:bodyPr wrap="none" rtlCol="0">
            <a:spAutoFit/>
          </a:bodyPr>
          <a:lstStyle/>
          <a:p>
            <a:r>
              <a:rPr lang="fr-FR" sz="2800" b="1" dirty="0" smtClean="0"/>
              <a:t>3</a:t>
            </a:r>
            <a:endParaRPr lang="fr-FR" sz="2800" b="1" dirty="0"/>
          </a:p>
        </p:txBody>
      </p:sp>
      <p:sp>
        <p:nvSpPr>
          <p:cNvPr id="7" name="ZoneTexte 6"/>
          <p:cNvSpPr txBox="1"/>
          <p:nvPr/>
        </p:nvSpPr>
        <p:spPr>
          <a:xfrm>
            <a:off x="7740352" y="3645024"/>
            <a:ext cx="432048" cy="523220"/>
          </a:xfrm>
          <a:prstGeom prst="rect">
            <a:avLst/>
          </a:prstGeom>
          <a:solidFill>
            <a:schemeClr val="bg1"/>
          </a:solidFill>
        </p:spPr>
        <p:txBody>
          <a:bodyPr wrap="square" rtlCol="0">
            <a:spAutoFit/>
          </a:bodyPr>
          <a:lstStyle/>
          <a:p>
            <a:r>
              <a:rPr lang="fr-FR" sz="2800" b="1" dirty="0" smtClean="0"/>
              <a:t>4</a:t>
            </a:r>
            <a:endParaRPr lang="fr-FR" sz="2800" b="1" dirty="0"/>
          </a:p>
        </p:txBody>
      </p:sp>
      <p:sp>
        <p:nvSpPr>
          <p:cNvPr id="10" name="Rectangle 9"/>
          <p:cNvSpPr/>
          <p:nvPr/>
        </p:nvSpPr>
        <p:spPr>
          <a:xfrm>
            <a:off x="5334" y="-86037"/>
            <a:ext cx="9144000" cy="1077218"/>
          </a:xfrm>
          <a:prstGeom prst="rect">
            <a:avLst/>
          </a:prstGeom>
        </p:spPr>
        <p:txBody>
          <a:bodyPr wrap="square">
            <a:spAutoFit/>
          </a:bodyPr>
          <a:lstStyle/>
          <a:p>
            <a:pPr lvl="0" algn="ctr" fontAlgn="base">
              <a:spcBef>
                <a:spcPct val="0"/>
              </a:spcBef>
              <a:spcAft>
                <a:spcPct val="0"/>
              </a:spcAft>
              <a:defRPr/>
            </a:pPr>
            <a:r>
              <a:rPr lang="fr-FR" sz="3200" b="1" i="1" dirty="0">
                <a:solidFill>
                  <a:srgbClr val="FF0000"/>
                </a:solidFill>
                <a:effectLst>
                  <a:glow rad="228600">
                    <a:schemeClr val="accent1">
                      <a:satMod val="175000"/>
                      <a:alpha val="40000"/>
                    </a:schemeClr>
                  </a:glow>
                </a:effectLst>
              </a:rPr>
              <a:t>Intensité du courant</a:t>
            </a:r>
          </a:p>
          <a:p>
            <a:pPr lvl="0" eaLnBrk="0" fontAlgn="base" hangingPunct="0">
              <a:spcBef>
                <a:spcPct val="0"/>
              </a:spcBef>
              <a:spcAft>
                <a:spcPct val="0"/>
              </a:spcAft>
            </a:pPr>
            <a:r>
              <a:rPr lang="fr-FR" sz="1600" dirty="0">
                <a:solidFill>
                  <a:srgbClr val="000000"/>
                </a:solidFill>
                <a:cs typeface="Arial" pitchFamily="34" charset="0"/>
              </a:rPr>
              <a:t>Les résultats des expériences menées  par le professeur C.F.DALZIEL ont permis de dresser les </a:t>
            </a:r>
            <a:r>
              <a:rPr lang="fr-FR" sz="1600" dirty="0" smtClean="0">
                <a:solidFill>
                  <a:srgbClr val="800000"/>
                </a:solidFill>
                <a:cs typeface="Arial" pitchFamily="34" charset="0"/>
              </a:rPr>
              <a:t>seuils </a:t>
            </a:r>
            <a:r>
              <a:rPr lang="fr-FR" sz="1600" dirty="0" smtClean="0">
                <a:solidFill>
                  <a:srgbClr val="000000"/>
                </a:solidFill>
                <a:latin typeface="Calibri" panose="020F0502020204030204" pitchFamily="34" charset="0"/>
                <a:cs typeface="Arial" pitchFamily="34" charset="0"/>
              </a:rPr>
              <a:t>de courant dangereux</a:t>
            </a:r>
          </a:p>
        </p:txBody>
      </p:sp>
    </p:spTree>
    <p:extLst>
      <p:ext uri="{BB962C8B-B14F-4D97-AF65-F5344CB8AC3E}">
        <p14:creationId xmlns:p14="http://schemas.microsoft.com/office/powerpoint/2010/main" val="12031160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225">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 presetClass="entr" presetSubtype="1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checkerboard(across)">
                                      <p:cBhvr>
                                        <p:cTn id="11" dur="500"/>
                                        <p:tgtEl>
                                          <p:spTgt spid="3"/>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xit" presetSubtype="10" fill="hold" nodeType="clickEffect">
                                  <p:stCondLst>
                                    <p:cond delay="0"/>
                                  </p:stCondLst>
                                  <p:childTnLst>
                                    <p:animEffect transition="out" filter="checkerboard(across)">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5" presetClass="exit" presetSubtype="10" fill="hold" grpId="1" nodeType="withEffect">
                                  <p:stCondLst>
                                    <p:cond delay="0"/>
                                  </p:stCondLst>
                                  <p:childTnLst>
                                    <p:animEffect transition="out" filter="checkerboard(across)">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childTnLst>
                          </p:cTn>
                        </p:par>
                        <p:par>
                          <p:cTn id="24" fill="hold">
                            <p:stCondLst>
                              <p:cond delay="500"/>
                            </p:stCondLst>
                            <p:childTnLst>
                              <p:par>
                                <p:cTn id="25" presetID="22" presetClass="entr" presetSubtype="1" fill="hold" nodeType="afterEffect">
                                  <p:stCondLst>
                                    <p:cond delay="0"/>
                                  </p:stCondLst>
                                  <p:childTnLst>
                                    <p:set>
                                      <p:cBhvr>
                                        <p:cTn id="26" dur="1" fill="hold">
                                          <p:stCondLst>
                                            <p:cond delay="0"/>
                                          </p:stCondLst>
                                        </p:cTn>
                                        <p:tgtEl>
                                          <p:spTgt spid="52225">
                                            <p:txEl>
                                              <p:pRg st="5" end="5"/>
                                            </p:txEl>
                                          </p:spTgt>
                                        </p:tgtEl>
                                        <p:attrNameLst>
                                          <p:attrName>style.visibility</p:attrName>
                                        </p:attrNameLst>
                                      </p:cBhvr>
                                      <p:to>
                                        <p:strVal val="visible"/>
                                      </p:to>
                                    </p:set>
                                    <p:animEffect transition="in" filter="wipe(up)">
                                      <p:cBhvr>
                                        <p:cTn id="27" dur="500"/>
                                        <p:tgtEl>
                                          <p:spTgt spid="5222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checkerboard(across)">
                                      <p:cBhvr>
                                        <p:cTn id="32" dur="500"/>
                                        <p:tgtEl>
                                          <p:spTgt spid="3"/>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5" presetClass="exit" presetSubtype="10" fill="hold" nodeType="clickEffect">
                                  <p:stCondLst>
                                    <p:cond delay="0"/>
                                  </p:stCondLst>
                                  <p:childTnLst>
                                    <p:animEffect transition="out" filter="checkerboard(across)">
                                      <p:cBhvr>
                                        <p:cTn id="40" dur="500"/>
                                        <p:tgtEl>
                                          <p:spTgt spid="3"/>
                                        </p:tgtEl>
                                      </p:cBhvr>
                                    </p:animEffect>
                                    <p:set>
                                      <p:cBhvr>
                                        <p:cTn id="41" dur="1" fill="hold">
                                          <p:stCondLst>
                                            <p:cond delay="499"/>
                                          </p:stCondLst>
                                        </p:cTn>
                                        <p:tgtEl>
                                          <p:spTgt spid="3"/>
                                        </p:tgtEl>
                                        <p:attrNameLst>
                                          <p:attrName>style.visibility</p:attrName>
                                        </p:attrNameLst>
                                      </p:cBhvr>
                                      <p:to>
                                        <p:strVal val="hidden"/>
                                      </p:to>
                                    </p:set>
                                  </p:childTnLst>
                                </p:cTn>
                              </p:par>
                              <p:par>
                                <p:cTn id="42" presetID="5" presetClass="exit" presetSubtype="10" fill="hold" grpId="1" nodeType="withEffect">
                                  <p:stCondLst>
                                    <p:cond delay="0"/>
                                  </p:stCondLst>
                                  <p:childTnLst>
                                    <p:animEffect transition="out" filter="checkerboard(across)">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52225">
                                            <p:txEl>
                                              <p:pRg st="7" end="7"/>
                                            </p:txEl>
                                          </p:spTgt>
                                        </p:tgtEl>
                                        <p:attrNameLst>
                                          <p:attrName>style.visibility</p:attrName>
                                        </p:attrNameLst>
                                      </p:cBhvr>
                                      <p:to>
                                        <p:strVal val="visible"/>
                                      </p:to>
                                    </p:set>
                                    <p:animEffect transition="in" filter="wipe(up)">
                                      <p:cBhvr>
                                        <p:cTn id="48" dur="500"/>
                                        <p:tgtEl>
                                          <p:spTgt spid="52225">
                                            <p:txEl>
                                              <p:pRg st="7" end="7"/>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5" presetClass="entr" presetSubtype="10"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checkerboard(across)">
                                      <p:cBhvr>
                                        <p:cTn id="53" dur="500"/>
                                        <p:tgtEl>
                                          <p:spTgt spid="3"/>
                                        </p:tgtEl>
                                      </p:cBhvr>
                                    </p:animEffect>
                                  </p:childTnLst>
                                </p:cTn>
                              </p:par>
                            </p:childTnLst>
                          </p:cTn>
                        </p:par>
                        <p:par>
                          <p:cTn id="54" fill="hold">
                            <p:stCondLst>
                              <p:cond delay="500"/>
                            </p:stCondLst>
                            <p:childTnLst>
                              <p:par>
                                <p:cTn id="55" presetID="22" presetClass="entr" presetSubtype="8"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wipe(left)">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5" presetClass="exit" presetSubtype="10" fill="hold" nodeType="clickEffect">
                                  <p:stCondLst>
                                    <p:cond delay="0"/>
                                  </p:stCondLst>
                                  <p:childTnLst>
                                    <p:animEffect transition="out" filter="checkerboard(across)">
                                      <p:cBhvr>
                                        <p:cTn id="61" dur="500"/>
                                        <p:tgtEl>
                                          <p:spTgt spid="3"/>
                                        </p:tgtEl>
                                      </p:cBhvr>
                                    </p:animEffect>
                                    <p:set>
                                      <p:cBhvr>
                                        <p:cTn id="62" dur="1" fill="hold">
                                          <p:stCondLst>
                                            <p:cond delay="499"/>
                                          </p:stCondLst>
                                        </p:cTn>
                                        <p:tgtEl>
                                          <p:spTgt spid="3"/>
                                        </p:tgtEl>
                                        <p:attrNameLst>
                                          <p:attrName>style.visibility</p:attrName>
                                        </p:attrNameLst>
                                      </p:cBhvr>
                                      <p:to>
                                        <p:strVal val="hidden"/>
                                      </p:to>
                                    </p:set>
                                  </p:childTnLst>
                                </p:cTn>
                              </p:par>
                              <p:par>
                                <p:cTn id="63" presetID="5" presetClass="exit" presetSubtype="10" fill="hold" grpId="1" nodeType="withEffect">
                                  <p:stCondLst>
                                    <p:cond delay="0"/>
                                  </p:stCondLst>
                                  <p:childTnLst>
                                    <p:animEffect transition="out" filter="checkerboard(across)">
                                      <p:cBhvr>
                                        <p:cTn id="64" dur="500"/>
                                        <p:tgtEl>
                                          <p:spTgt spid="6"/>
                                        </p:tgtEl>
                                      </p:cBhvr>
                                    </p:animEffect>
                                    <p:set>
                                      <p:cBhvr>
                                        <p:cTn id="65" dur="1" fill="hold">
                                          <p:stCondLst>
                                            <p:cond delay="499"/>
                                          </p:stCondLst>
                                        </p:cTn>
                                        <p:tgtEl>
                                          <p:spTgt spid="6"/>
                                        </p:tgtEl>
                                        <p:attrNameLst>
                                          <p:attrName>style.visibility</p:attrName>
                                        </p:attrNameLst>
                                      </p:cBhvr>
                                      <p:to>
                                        <p:strVal val="hidden"/>
                                      </p:to>
                                    </p:set>
                                  </p:childTnLst>
                                </p:cTn>
                              </p:par>
                            </p:childTnLst>
                          </p:cTn>
                        </p:par>
                        <p:par>
                          <p:cTn id="66" fill="hold">
                            <p:stCondLst>
                              <p:cond delay="500"/>
                            </p:stCondLst>
                            <p:childTnLst>
                              <p:par>
                                <p:cTn id="67" presetID="22" presetClass="entr" presetSubtype="1" fill="hold" nodeType="afterEffect">
                                  <p:stCondLst>
                                    <p:cond delay="0"/>
                                  </p:stCondLst>
                                  <p:childTnLst>
                                    <p:set>
                                      <p:cBhvr>
                                        <p:cTn id="68" dur="1" fill="hold">
                                          <p:stCondLst>
                                            <p:cond delay="0"/>
                                          </p:stCondLst>
                                        </p:cTn>
                                        <p:tgtEl>
                                          <p:spTgt spid="52225">
                                            <p:txEl>
                                              <p:pRg st="9" end="9"/>
                                            </p:txEl>
                                          </p:spTgt>
                                        </p:tgtEl>
                                        <p:attrNameLst>
                                          <p:attrName>style.visibility</p:attrName>
                                        </p:attrNameLst>
                                      </p:cBhvr>
                                      <p:to>
                                        <p:strVal val="visible"/>
                                      </p:to>
                                    </p:set>
                                    <p:animEffect transition="in" filter="wipe(up)">
                                      <p:cBhvr>
                                        <p:cTn id="69" dur="500"/>
                                        <p:tgtEl>
                                          <p:spTgt spid="52225">
                                            <p:txEl>
                                              <p:pRg st="9" end="9"/>
                                            </p:txEl>
                                          </p:spTgt>
                                        </p:tgtEl>
                                      </p:cBhvr>
                                    </p:animEffect>
                                  </p:childTnLst>
                                </p:cTn>
                              </p:par>
                              <p:par>
                                <p:cTn id="70" presetID="22" presetClass="entr" presetSubtype="1" fill="hold" nodeType="withEffect">
                                  <p:stCondLst>
                                    <p:cond delay="0"/>
                                  </p:stCondLst>
                                  <p:childTnLst>
                                    <p:set>
                                      <p:cBhvr>
                                        <p:cTn id="71" dur="1" fill="hold">
                                          <p:stCondLst>
                                            <p:cond delay="0"/>
                                          </p:stCondLst>
                                        </p:cTn>
                                        <p:tgtEl>
                                          <p:spTgt spid="52225">
                                            <p:txEl>
                                              <p:pRg st="10" end="10"/>
                                            </p:txEl>
                                          </p:spTgt>
                                        </p:tgtEl>
                                        <p:attrNameLst>
                                          <p:attrName>style.visibility</p:attrName>
                                        </p:attrNameLst>
                                      </p:cBhvr>
                                      <p:to>
                                        <p:strVal val="visible"/>
                                      </p:to>
                                    </p:set>
                                    <p:animEffect transition="in" filter="wipe(up)">
                                      <p:cBhvr>
                                        <p:cTn id="72" dur="500"/>
                                        <p:tgtEl>
                                          <p:spTgt spid="52225">
                                            <p:txEl>
                                              <p:pRg st="10" end="10"/>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5" presetClass="entr" presetSubtype="10" fill="hold" nodeType="clickEffect">
                                  <p:stCondLst>
                                    <p:cond delay="0"/>
                                  </p:stCondLst>
                                  <p:childTnLst>
                                    <p:set>
                                      <p:cBhvr>
                                        <p:cTn id="76" dur="1" fill="hold">
                                          <p:stCondLst>
                                            <p:cond delay="0"/>
                                          </p:stCondLst>
                                        </p:cTn>
                                        <p:tgtEl>
                                          <p:spTgt spid="3"/>
                                        </p:tgtEl>
                                        <p:attrNameLst>
                                          <p:attrName>style.visibility</p:attrName>
                                        </p:attrNameLst>
                                      </p:cBhvr>
                                      <p:to>
                                        <p:strVal val="visible"/>
                                      </p:to>
                                    </p:set>
                                    <p:animEffect transition="in" filter="checkerboard(across)">
                                      <p:cBhvr>
                                        <p:cTn id="77" dur="500"/>
                                        <p:tgtEl>
                                          <p:spTgt spid="3"/>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wipe(left)">
                                      <p:cBhvr>
                                        <p:cTn id="81" dur="500"/>
                                        <p:tgtEl>
                                          <p:spTgt spid="7"/>
                                        </p:tgtEl>
                                      </p:cBhvr>
                                    </p:animEffect>
                                  </p:childTnLst>
                                </p:cTn>
                              </p:par>
                            </p:childTnLst>
                          </p:cTn>
                        </p:par>
                      </p:childTnLst>
                    </p:cTn>
                  </p:par>
                  <p:par>
                    <p:cTn id="82" fill="hold">
                      <p:stCondLst>
                        <p:cond delay="indefinite"/>
                      </p:stCondLst>
                      <p:childTnLst>
                        <p:par>
                          <p:cTn id="83" fill="hold">
                            <p:stCondLst>
                              <p:cond delay="0"/>
                            </p:stCondLst>
                            <p:childTnLst>
                              <p:par>
                                <p:cTn id="84" presetID="5" presetClass="exit" presetSubtype="10" fill="hold" nodeType="clickEffect">
                                  <p:stCondLst>
                                    <p:cond delay="0"/>
                                  </p:stCondLst>
                                  <p:childTnLst>
                                    <p:animEffect transition="out" filter="checkerboard(across)">
                                      <p:cBhvr>
                                        <p:cTn id="85" dur="500"/>
                                        <p:tgtEl>
                                          <p:spTgt spid="3"/>
                                        </p:tgtEl>
                                      </p:cBhvr>
                                    </p:animEffect>
                                    <p:set>
                                      <p:cBhvr>
                                        <p:cTn id="86" dur="1" fill="hold">
                                          <p:stCondLst>
                                            <p:cond delay="499"/>
                                          </p:stCondLst>
                                        </p:cTn>
                                        <p:tgtEl>
                                          <p:spTgt spid="3"/>
                                        </p:tgtEl>
                                        <p:attrNameLst>
                                          <p:attrName>style.visibility</p:attrName>
                                        </p:attrNameLst>
                                      </p:cBhvr>
                                      <p:to>
                                        <p:strVal val="hidden"/>
                                      </p:to>
                                    </p:set>
                                  </p:childTnLst>
                                </p:cTn>
                              </p:par>
                              <p:par>
                                <p:cTn id="87" presetID="5" presetClass="exit" presetSubtype="10" fill="hold" grpId="1" nodeType="withEffect">
                                  <p:stCondLst>
                                    <p:cond delay="0"/>
                                  </p:stCondLst>
                                  <p:childTnLst>
                                    <p:animEffect transition="out" filter="checkerboard(across)">
                                      <p:cBhvr>
                                        <p:cTn id="88" dur="500"/>
                                        <p:tgtEl>
                                          <p:spTgt spid="7"/>
                                        </p:tgtEl>
                                      </p:cBhvr>
                                    </p:animEffect>
                                    <p:set>
                                      <p:cBhvr>
                                        <p:cTn id="89" dur="1" fill="hold">
                                          <p:stCondLst>
                                            <p:cond delay="499"/>
                                          </p:stCondLst>
                                        </p:cTn>
                                        <p:tgtEl>
                                          <p:spTgt spid="7"/>
                                        </p:tgtEl>
                                        <p:attrNameLst>
                                          <p:attrName>style.visibility</p:attrName>
                                        </p:attrNameLst>
                                      </p:cBhvr>
                                      <p:to>
                                        <p:strVal val="hidden"/>
                                      </p:to>
                                    </p:set>
                                  </p:childTnLst>
                                </p:cTn>
                              </p:par>
                            </p:childTnLst>
                          </p:cTn>
                        </p:par>
                        <p:par>
                          <p:cTn id="90" fill="hold">
                            <p:stCondLst>
                              <p:cond delay="500"/>
                            </p:stCondLst>
                            <p:childTnLst>
                              <p:par>
                                <p:cTn id="91" presetID="22" presetClass="entr" presetSubtype="1" fill="hold" nodeType="afterEffect">
                                  <p:stCondLst>
                                    <p:cond delay="0"/>
                                  </p:stCondLst>
                                  <p:childTnLst>
                                    <p:set>
                                      <p:cBhvr>
                                        <p:cTn id="92" dur="1" fill="hold">
                                          <p:stCondLst>
                                            <p:cond delay="0"/>
                                          </p:stCondLst>
                                        </p:cTn>
                                        <p:tgtEl>
                                          <p:spTgt spid="52225">
                                            <p:txEl>
                                              <p:pRg st="11" end="11"/>
                                            </p:txEl>
                                          </p:spTgt>
                                        </p:tgtEl>
                                        <p:attrNameLst>
                                          <p:attrName>style.visibility</p:attrName>
                                        </p:attrNameLst>
                                      </p:cBhvr>
                                      <p:to>
                                        <p:strVal val="visible"/>
                                      </p:to>
                                    </p:set>
                                    <p:animEffect transition="in" filter="wipe(up)">
                                      <p:cBhvr>
                                        <p:cTn id="93" dur="500"/>
                                        <p:tgtEl>
                                          <p:spTgt spid="5222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5" grpId="0" animBg="1"/>
      <p:bldP spid="5" grpId="1" animBg="1"/>
      <p:bldP spid="6" grpId="0" animBg="1"/>
      <p:bldP spid="6" grpId="1" animBg="1"/>
      <p:bldP spid="7" grpId="0" animBg="1"/>
      <p:bldP spid="7" grpId="1"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1"/>
          <p:cNvSpPr>
            <a:spLocks noChangeArrowheads="1"/>
          </p:cNvSpPr>
          <p:nvPr/>
        </p:nvSpPr>
        <p:spPr bwMode="auto">
          <a:xfrm>
            <a:off x="148798" y="1139260"/>
            <a:ext cx="9000536" cy="4185761"/>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rgbClr val="000000"/>
              </a:solidFill>
              <a:effectLst/>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lang="fr-FR" sz="1600" dirty="0">
              <a:solidFill>
                <a:srgbClr val="000000"/>
              </a:solidFill>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Les courbes ci-contre, issues de la norme CEI 479, illustrent la relation t=f(</a:t>
            </a:r>
            <a:r>
              <a:rPr kumimoji="0" lang="fr-FR" sz="1600" b="0" i="0" u="none" strike="noStrike" cap="none" normalizeH="0" baseline="0" dirty="0" err="1" smtClean="0">
                <a:ln>
                  <a:noFill/>
                </a:ln>
                <a:solidFill>
                  <a:srgbClr val="000000"/>
                </a:solidFill>
                <a:effectLst/>
                <a:cs typeface="Arial" pitchFamily="34" charset="0"/>
              </a:rPr>
              <a:t>I</a:t>
            </a:r>
            <a:r>
              <a:rPr kumimoji="0" lang="fr-FR" sz="1600" b="0" i="0" u="none" strike="noStrike" cap="none" normalizeH="0" baseline="-30000" dirty="0" err="1" smtClean="0">
                <a:ln>
                  <a:noFill/>
                </a:ln>
                <a:solidFill>
                  <a:srgbClr val="000000"/>
                </a:solidFill>
                <a:effectLst/>
                <a:cs typeface="Arial" pitchFamily="34" charset="0"/>
              </a:rPr>
              <a:t>c</a:t>
            </a:r>
            <a:r>
              <a:rPr kumimoji="0" lang="fr-FR" sz="1600" b="0" i="0" u="none" strike="noStrike" cap="none" normalizeH="0" baseline="0" dirty="0" smtClean="0">
                <a:ln>
                  <a:noFill/>
                </a:ln>
                <a:solidFill>
                  <a:srgbClr val="000000"/>
                </a:solidFill>
                <a:effectLst/>
                <a:cs typeface="Arial" pitchFamily="34" charset="0"/>
              </a:rPr>
              <a:t>) et déterminent quatre zones.</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lvl="0" eaLnBrk="0" fontAlgn="base" hangingPunct="0">
              <a:spcBef>
                <a:spcPct val="0"/>
              </a:spcBef>
              <a:spcAft>
                <a:spcPct val="0"/>
              </a:spcAft>
            </a:pPr>
            <a:r>
              <a:rPr lang="en-US" sz="1600" b="1" dirty="0">
                <a:solidFill>
                  <a:srgbClr val="FF0000"/>
                </a:solidFill>
                <a:cs typeface="Arial" pitchFamily="34" charset="0"/>
              </a:rPr>
              <a:t>Zone 1: </a:t>
            </a:r>
            <a:r>
              <a:rPr lang="en-US" sz="1600" b="1" dirty="0">
                <a:solidFill>
                  <a:srgbClr val="1F0BB5"/>
                </a:solidFill>
                <a:cs typeface="Arial" pitchFamily="34" charset="0"/>
              </a:rPr>
              <a:t>The shock current is below the perception threshold (</a:t>
            </a:r>
            <a:r>
              <a:rPr lang="en-US" sz="1600" b="1" dirty="0" err="1">
                <a:solidFill>
                  <a:srgbClr val="1F0BB5"/>
                </a:solidFill>
                <a:cs typeface="Arial" pitchFamily="34" charset="0"/>
              </a:rPr>
              <a:t>Ic</a:t>
            </a:r>
            <a:r>
              <a:rPr lang="en-US" sz="1600" b="1" dirty="0">
                <a:solidFill>
                  <a:srgbClr val="1F0BB5"/>
                </a:solidFill>
                <a:cs typeface="Arial" pitchFamily="34" charset="0"/>
              </a:rPr>
              <a:t> &lt; 0.5 mA). There is no perception of current passing through the body: no </a:t>
            </a:r>
            <a:r>
              <a:rPr lang="en-US" sz="1600" b="1" dirty="0" smtClean="0">
                <a:solidFill>
                  <a:srgbClr val="1F0BB5"/>
                </a:solidFill>
                <a:cs typeface="Arial" pitchFamily="34" charset="0"/>
              </a:rPr>
              <a:t>risk.</a:t>
            </a: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lvl="0" eaLnBrk="0" fontAlgn="base" hangingPunct="0">
              <a:spcBef>
                <a:spcPct val="0"/>
              </a:spcBef>
              <a:spcAft>
                <a:spcPct val="0"/>
              </a:spcAft>
            </a:pPr>
            <a:endParaRPr lang="en-US" sz="1600" b="1" dirty="0" smtClean="0">
              <a:solidFill>
                <a:srgbClr val="1F0BB5"/>
              </a:solidFill>
              <a:cs typeface="Arial" pitchFamily="34" charset="0"/>
            </a:endParaRPr>
          </a:p>
          <a:p>
            <a:pPr lvl="0" eaLnBrk="0" fontAlgn="base" hangingPunct="0">
              <a:spcBef>
                <a:spcPct val="0"/>
              </a:spcBef>
              <a:spcAft>
                <a:spcPct val="0"/>
              </a:spcAft>
            </a:pPr>
            <a:r>
              <a:rPr lang="en-US" sz="1600" b="1" dirty="0" smtClean="0">
                <a:solidFill>
                  <a:srgbClr val="FF0000"/>
                </a:solidFill>
                <a:cs typeface="Arial" pitchFamily="34" charset="0"/>
              </a:rPr>
              <a:t>Zone </a:t>
            </a:r>
            <a:r>
              <a:rPr lang="en-US" sz="1600" b="1" dirty="0">
                <a:solidFill>
                  <a:srgbClr val="FF0000"/>
                </a:solidFill>
                <a:cs typeface="Arial" pitchFamily="34" charset="0"/>
              </a:rPr>
              <a:t>2: </a:t>
            </a:r>
            <a:r>
              <a:rPr lang="en-US" sz="1600" b="1" dirty="0">
                <a:solidFill>
                  <a:srgbClr val="1F0BB5"/>
                </a:solidFill>
                <a:cs typeface="Arial" pitchFamily="34" charset="0"/>
              </a:rPr>
              <a:t>The current is perceived without reaction from the person: usually, no dangerous physiological </a:t>
            </a:r>
            <a:r>
              <a:rPr lang="en-US" sz="1600" b="1" dirty="0" smtClean="0">
                <a:solidFill>
                  <a:srgbClr val="1F0BB5"/>
                </a:solidFill>
                <a:cs typeface="Arial" pitchFamily="34" charset="0"/>
              </a:rPr>
              <a:t>effects.</a:t>
            </a:r>
            <a:r>
              <a:rPr kumimoji="0" lang="fr-FR" sz="1600" b="0" i="0" u="none" strike="noStrike" cap="none" normalizeH="0" baseline="0" dirty="0" smtClean="0">
                <a:ln>
                  <a:noFill/>
                </a:ln>
                <a:solidFill>
                  <a:srgbClr val="000000"/>
                </a:solidFill>
                <a:effectLst/>
                <a:cs typeface="Arial" pitchFamily="34" charset="0"/>
              </a:rPr>
              <a:t>.</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lvl="0" eaLnBrk="0" fontAlgn="base" hangingPunct="0">
              <a:spcBef>
                <a:spcPct val="0"/>
              </a:spcBef>
              <a:spcAft>
                <a:spcPct val="0"/>
              </a:spcAft>
            </a:pPr>
            <a:r>
              <a:rPr lang="en-US" sz="1600" b="1" dirty="0">
                <a:solidFill>
                  <a:srgbClr val="FF0000"/>
                </a:solidFill>
                <a:cs typeface="Arial" pitchFamily="34" charset="0"/>
              </a:rPr>
              <a:t>Zone 3</a:t>
            </a:r>
            <a:r>
              <a:rPr lang="en-US" sz="1600" b="1" dirty="0">
                <a:solidFill>
                  <a:srgbClr val="1F0BB5"/>
                </a:solidFill>
                <a:cs typeface="Arial" pitchFamily="34" charset="0"/>
              </a:rPr>
              <a:t>: The current causes a reaction: the person can no longer release the faulty device. The power must be cut off by a third party in order to put the person out of danger: usually without organic damage, but probability of muscular contractions and breathing </a:t>
            </a:r>
            <a:r>
              <a:rPr lang="en-US" sz="1600" b="1" dirty="0" smtClean="0">
                <a:solidFill>
                  <a:srgbClr val="1F0BB5"/>
                </a:solidFill>
                <a:cs typeface="Arial" pitchFamily="34" charset="0"/>
              </a:rPr>
              <a:t>difficulties.</a:t>
            </a:r>
            <a:endParaRPr kumimoji="0" lang="fr-FR" sz="16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1600" b="0" i="0" u="none" strike="noStrike" cap="none" normalizeH="0" baseline="0" dirty="0" smtClean="0">
                <a:ln>
                  <a:noFill/>
                </a:ln>
                <a:solidFill>
                  <a:srgbClr val="000000"/>
                </a:solidFill>
                <a:effectLst/>
                <a:cs typeface="Arial" pitchFamily="34" charset="0"/>
              </a:rPr>
              <a:t> </a:t>
            </a:r>
            <a:endParaRPr kumimoji="0" lang="fr-FR" sz="1600" b="0" i="0" u="none" strike="noStrike" cap="none" normalizeH="0" baseline="0" dirty="0" smtClean="0">
              <a:ln>
                <a:noFill/>
              </a:ln>
              <a:solidFill>
                <a:schemeClr val="tx1"/>
              </a:solidFill>
              <a:effectLst/>
              <a:cs typeface="Arial" pitchFamily="34" charset="0"/>
            </a:endParaRPr>
          </a:p>
          <a:p>
            <a:pPr lvl="0" eaLnBrk="0" fontAlgn="base" hangingPunct="0">
              <a:spcBef>
                <a:spcPct val="0"/>
              </a:spcBef>
              <a:spcAft>
                <a:spcPct val="0"/>
              </a:spcAft>
            </a:pPr>
            <a:r>
              <a:rPr lang="en-US" sz="1600" b="1" dirty="0">
                <a:solidFill>
                  <a:srgbClr val="FF0000"/>
                </a:solidFill>
                <a:cs typeface="Arial" pitchFamily="34" charset="0"/>
              </a:rPr>
              <a:t>Zone 4: </a:t>
            </a:r>
            <a:r>
              <a:rPr lang="en-US" sz="1600" b="1" dirty="0">
                <a:solidFill>
                  <a:srgbClr val="1F0BB5"/>
                </a:solidFill>
                <a:cs typeface="Arial" pitchFamily="34" charset="0"/>
              </a:rPr>
              <a:t>In addition to the effects of zone 3, ventricular fibrillation increases, where significant pathophysiological effects such as heart failure, respiratory arrest, severe burns</a:t>
            </a:r>
            <a:r>
              <a:rPr lang="en-US" sz="1600" b="1" dirty="0" smtClean="0">
                <a:solidFill>
                  <a:srgbClr val="1F0BB5"/>
                </a:solidFill>
                <a:cs typeface="Arial" pitchFamily="34" charset="0"/>
              </a:rPr>
              <a:t>.</a:t>
            </a:r>
            <a:endParaRPr lang="en-US" sz="1600" b="1" dirty="0">
              <a:solidFill>
                <a:srgbClr val="1F0BB5"/>
              </a:solidFill>
              <a:cs typeface="Arial" pitchFamily="34" charset="0"/>
            </a:endParaRPr>
          </a:p>
        </p:txBody>
      </p:sp>
      <p:pic>
        <p:nvPicPr>
          <p:cNvPr id="3" name="Picture 1" descr="courbe"/>
          <p:cNvPicPr>
            <a:picLocks noChangeAspect="1" noChangeArrowheads="1"/>
          </p:cNvPicPr>
          <p:nvPr/>
        </p:nvPicPr>
        <p:blipFill>
          <a:blip r:embed="rId2" r:link="rId3" cstate="print"/>
          <a:srcRect/>
          <a:stretch>
            <a:fillRect/>
          </a:stretch>
        </p:blipFill>
        <p:spPr bwMode="auto">
          <a:xfrm>
            <a:off x="611560" y="771905"/>
            <a:ext cx="8172401" cy="5746238"/>
          </a:xfrm>
          <a:prstGeom prst="rect">
            <a:avLst/>
          </a:prstGeom>
          <a:noFill/>
          <a:ln w="9525" algn="ctr">
            <a:miter lim="800000"/>
            <a:headEnd/>
            <a:tailEnd/>
          </a:ln>
        </p:spPr>
      </p:pic>
      <p:sp>
        <p:nvSpPr>
          <p:cNvPr id="4" name="ZoneTexte 3"/>
          <p:cNvSpPr txBox="1"/>
          <p:nvPr/>
        </p:nvSpPr>
        <p:spPr>
          <a:xfrm>
            <a:off x="1475656" y="2708920"/>
            <a:ext cx="432048" cy="523220"/>
          </a:xfrm>
          <a:prstGeom prst="rect">
            <a:avLst/>
          </a:prstGeom>
          <a:solidFill>
            <a:schemeClr val="bg1"/>
          </a:solidFill>
        </p:spPr>
        <p:txBody>
          <a:bodyPr wrap="square" rtlCol="0">
            <a:spAutoFit/>
          </a:bodyPr>
          <a:lstStyle/>
          <a:p>
            <a:r>
              <a:rPr lang="fr-FR" sz="2800" b="1" dirty="0" smtClean="0"/>
              <a:t>1</a:t>
            </a:r>
            <a:endParaRPr lang="fr-FR" sz="2800" b="1" dirty="0"/>
          </a:p>
        </p:txBody>
      </p:sp>
      <p:sp>
        <p:nvSpPr>
          <p:cNvPr id="5" name="ZoneTexte 4"/>
          <p:cNvSpPr txBox="1"/>
          <p:nvPr/>
        </p:nvSpPr>
        <p:spPr>
          <a:xfrm>
            <a:off x="3203848" y="2636912"/>
            <a:ext cx="360040" cy="523220"/>
          </a:xfrm>
          <a:prstGeom prst="rect">
            <a:avLst/>
          </a:prstGeom>
          <a:solidFill>
            <a:schemeClr val="bg1"/>
          </a:solidFill>
        </p:spPr>
        <p:txBody>
          <a:bodyPr wrap="square" rtlCol="0">
            <a:spAutoFit/>
          </a:bodyPr>
          <a:lstStyle/>
          <a:p>
            <a:r>
              <a:rPr lang="fr-FR" sz="2800" b="1" dirty="0" smtClean="0"/>
              <a:t>2</a:t>
            </a:r>
            <a:endParaRPr lang="fr-FR" sz="2800" b="1" dirty="0"/>
          </a:p>
        </p:txBody>
      </p:sp>
      <p:sp>
        <p:nvSpPr>
          <p:cNvPr id="6" name="ZoneTexte 5"/>
          <p:cNvSpPr txBox="1"/>
          <p:nvPr/>
        </p:nvSpPr>
        <p:spPr>
          <a:xfrm>
            <a:off x="5868144" y="3501008"/>
            <a:ext cx="367408" cy="523220"/>
          </a:xfrm>
          <a:prstGeom prst="rect">
            <a:avLst/>
          </a:prstGeom>
          <a:solidFill>
            <a:schemeClr val="bg1"/>
          </a:solidFill>
        </p:spPr>
        <p:txBody>
          <a:bodyPr wrap="none" rtlCol="0">
            <a:spAutoFit/>
          </a:bodyPr>
          <a:lstStyle/>
          <a:p>
            <a:r>
              <a:rPr lang="fr-FR" sz="2800" b="1" dirty="0" smtClean="0"/>
              <a:t>3</a:t>
            </a:r>
            <a:endParaRPr lang="fr-FR" sz="2800" b="1" dirty="0"/>
          </a:p>
        </p:txBody>
      </p:sp>
      <p:sp>
        <p:nvSpPr>
          <p:cNvPr id="7" name="ZoneTexte 6"/>
          <p:cNvSpPr txBox="1"/>
          <p:nvPr/>
        </p:nvSpPr>
        <p:spPr>
          <a:xfrm>
            <a:off x="7740352" y="3645024"/>
            <a:ext cx="432048" cy="523220"/>
          </a:xfrm>
          <a:prstGeom prst="rect">
            <a:avLst/>
          </a:prstGeom>
          <a:solidFill>
            <a:schemeClr val="bg1"/>
          </a:solidFill>
        </p:spPr>
        <p:txBody>
          <a:bodyPr wrap="square" rtlCol="0">
            <a:spAutoFit/>
          </a:bodyPr>
          <a:lstStyle/>
          <a:p>
            <a:r>
              <a:rPr lang="fr-FR" sz="2800" b="1" dirty="0" smtClean="0"/>
              <a:t>4</a:t>
            </a:r>
            <a:endParaRPr lang="fr-FR" sz="2800" b="1" dirty="0"/>
          </a:p>
        </p:txBody>
      </p:sp>
      <p:sp>
        <p:nvSpPr>
          <p:cNvPr id="9" name="Rectangle 8"/>
          <p:cNvSpPr/>
          <p:nvPr/>
        </p:nvSpPr>
        <p:spPr>
          <a:xfrm>
            <a:off x="5334" y="-86037"/>
            <a:ext cx="9144000" cy="1138773"/>
          </a:xfrm>
          <a:prstGeom prst="rect">
            <a:avLst/>
          </a:prstGeom>
        </p:spPr>
        <p:txBody>
          <a:bodyPr wrap="square">
            <a:spAutoFit/>
          </a:bodyPr>
          <a:lstStyle/>
          <a:p>
            <a:pPr lvl="0" algn="ctr" fontAlgn="base">
              <a:spcBef>
                <a:spcPct val="0"/>
              </a:spcBef>
              <a:spcAft>
                <a:spcPct val="0"/>
              </a:spcAft>
              <a:defRPr/>
            </a:pPr>
            <a:r>
              <a:rPr lang="fr-FR" sz="3200" b="1" i="1" dirty="0" err="1">
                <a:solidFill>
                  <a:srgbClr val="FF0000"/>
                </a:solidFill>
                <a:effectLst>
                  <a:glow rad="228600">
                    <a:schemeClr val="accent1">
                      <a:satMod val="175000"/>
                      <a:alpha val="40000"/>
                    </a:schemeClr>
                  </a:glow>
                </a:effectLst>
              </a:rPr>
              <a:t>Current</a:t>
            </a:r>
            <a:r>
              <a:rPr lang="fr-FR" sz="3200" b="1" i="1" dirty="0">
                <a:solidFill>
                  <a:srgbClr val="FF0000"/>
                </a:solidFill>
                <a:effectLst>
                  <a:glow rad="228600">
                    <a:schemeClr val="accent1">
                      <a:satMod val="175000"/>
                      <a:alpha val="40000"/>
                    </a:schemeClr>
                  </a:glow>
                </a:effectLst>
              </a:rPr>
              <a:t> </a:t>
            </a:r>
            <a:r>
              <a:rPr lang="fr-FR" sz="3200" b="1" i="1" dirty="0" err="1" smtClean="0">
                <a:solidFill>
                  <a:srgbClr val="FF0000"/>
                </a:solidFill>
                <a:effectLst>
                  <a:glow rad="228600">
                    <a:schemeClr val="accent1">
                      <a:satMod val="175000"/>
                      <a:alpha val="40000"/>
                    </a:schemeClr>
                  </a:glow>
                </a:effectLst>
              </a:rPr>
              <a:t>intensity</a:t>
            </a:r>
            <a:endParaRPr lang="fr-FR" sz="3200" b="1" i="1" dirty="0" smtClean="0">
              <a:solidFill>
                <a:srgbClr val="FF0000"/>
              </a:solidFill>
              <a:effectLst>
                <a:glow rad="228600">
                  <a:schemeClr val="accent1">
                    <a:satMod val="175000"/>
                    <a:alpha val="40000"/>
                  </a:schemeClr>
                </a:glow>
              </a:effectLst>
            </a:endParaRPr>
          </a:p>
          <a:p>
            <a:pPr lvl="0" eaLnBrk="0" fontAlgn="base" hangingPunct="0">
              <a:spcBef>
                <a:spcPct val="0"/>
              </a:spcBef>
              <a:spcAft>
                <a:spcPct val="0"/>
              </a:spcAft>
            </a:pPr>
            <a:r>
              <a:rPr lang="en-US" b="1" i="1" dirty="0" smtClean="0">
                <a:solidFill>
                  <a:srgbClr val="000000"/>
                </a:solidFill>
                <a:cs typeface="Arial" pitchFamily="34" charset="0"/>
              </a:rPr>
              <a:t>The results of the experiments carried out by Professor C.F.DALZIEL allowed to establish the dangerous current thresholds</a:t>
            </a:r>
            <a:endParaRPr lang="fr-FR" b="1" i="1" dirty="0">
              <a:cs typeface="Arial" pitchFamily="34" charset="0"/>
            </a:endParaRPr>
          </a:p>
        </p:txBody>
      </p:sp>
    </p:spTree>
    <p:extLst>
      <p:ext uri="{BB962C8B-B14F-4D97-AF65-F5344CB8AC3E}">
        <p14:creationId xmlns:p14="http://schemas.microsoft.com/office/powerpoint/2010/main" val="4135123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225">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 presetClass="entr" presetSubtype="1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checkerboard(across)">
                                      <p:cBhvr>
                                        <p:cTn id="11" dur="500"/>
                                        <p:tgtEl>
                                          <p:spTgt spid="3"/>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xit" presetSubtype="10" fill="hold" nodeType="clickEffect">
                                  <p:stCondLst>
                                    <p:cond delay="0"/>
                                  </p:stCondLst>
                                  <p:childTnLst>
                                    <p:animEffect transition="out" filter="checkerboard(across)">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5" presetClass="exit" presetSubtype="10" fill="hold" grpId="1" nodeType="withEffect">
                                  <p:stCondLst>
                                    <p:cond delay="0"/>
                                  </p:stCondLst>
                                  <p:childTnLst>
                                    <p:animEffect transition="out" filter="checkerboard(across)">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childTnLst>
                          </p:cTn>
                        </p:par>
                        <p:par>
                          <p:cTn id="24" fill="hold">
                            <p:stCondLst>
                              <p:cond delay="500"/>
                            </p:stCondLst>
                            <p:childTnLst>
                              <p:par>
                                <p:cTn id="25" presetID="22" presetClass="entr" presetSubtype="1" fill="hold" nodeType="afterEffect">
                                  <p:stCondLst>
                                    <p:cond delay="0"/>
                                  </p:stCondLst>
                                  <p:childTnLst>
                                    <p:set>
                                      <p:cBhvr>
                                        <p:cTn id="26" dur="1" fill="hold">
                                          <p:stCondLst>
                                            <p:cond delay="0"/>
                                          </p:stCondLst>
                                        </p:cTn>
                                        <p:tgtEl>
                                          <p:spTgt spid="52225">
                                            <p:txEl>
                                              <p:pRg st="5" end="5"/>
                                            </p:txEl>
                                          </p:spTgt>
                                        </p:tgtEl>
                                        <p:attrNameLst>
                                          <p:attrName>style.visibility</p:attrName>
                                        </p:attrNameLst>
                                      </p:cBhvr>
                                      <p:to>
                                        <p:strVal val="visible"/>
                                      </p:to>
                                    </p:set>
                                    <p:animEffect transition="in" filter="wipe(up)">
                                      <p:cBhvr>
                                        <p:cTn id="27" dur="500"/>
                                        <p:tgtEl>
                                          <p:spTgt spid="5222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checkerboard(across)">
                                      <p:cBhvr>
                                        <p:cTn id="32" dur="500"/>
                                        <p:tgtEl>
                                          <p:spTgt spid="3"/>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5" presetClass="exit" presetSubtype="10" fill="hold" nodeType="clickEffect">
                                  <p:stCondLst>
                                    <p:cond delay="0"/>
                                  </p:stCondLst>
                                  <p:childTnLst>
                                    <p:animEffect transition="out" filter="checkerboard(across)">
                                      <p:cBhvr>
                                        <p:cTn id="40" dur="500"/>
                                        <p:tgtEl>
                                          <p:spTgt spid="3"/>
                                        </p:tgtEl>
                                      </p:cBhvr>
                                    </p:animEffect>
                                    <p:set>
                                      <p:cBhvr>
                                        <p:cTn id="41" dur="1" fill="hold">
                                          <p:stCondLst>
                                            <p:cond delay="499"/>
                                          </p:stCondLst>
                                        </p:cTn>
                                        <p:tgtEl>
                                          <p:spTgt spid="3"/>
                                        </p:tgtEl>
                                        <p:attrNameLst>
                                          <p:attrName>style.visibility</p:attrName>
                                        </p:attrNameLst>
                                      </p:cBhvr>
                                      <p:to>
                                        <p:strVal val="hidden"/>
                                      </p:to>
                                    </p:set>
                                  </p:childTnLst>
                                </p:cTn>
                              </p:par>
                              <p:par>
                                <p:cTn id="42" presetID="5" presetClass="exit" presetSubtype="10" fill="hold" grpId="1" nodeType="withEffect">
                                  <p:stCondLst>
                                    <p:cond delay="0"/>
                                  </p:stCondLst>
                                  <p:childTnLst>
                                    <p:animEffect transition="out" filter="checkerboard(across)">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52225">
                                            <p:txEl>
                                              <p:pRg st="7" end="7"/>
                                            </p:txEl>
                                          </p:spTgt>
                                        </p:tgtEl>
                                        <p:attrNameLst>
                                          <p:attrName>style.visibility</p:attrName>
                                        </p:attrNameLst>
                                      </p:cBhvr>
                                      <p:to>
                                        <p:strVal val="visible"/>
                                      </p:to>
                                    </p:set>
                                    <p:animEffect transition="in" filter="wipe(up)">
                                      <p:cBhvr>
                                        <p:cTn id="48" dur="500"/>
                                        <p:tgtEl>
                                          <p:spTgt spid="52225">
                                            <p:txEl>
                                              <p:pRg st="7" end="7"/>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5" presetClass="entr" presetSubtype="10"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checkerboard(across)">
                                      <p:cBhvr>
                                        <p:cTn id="53" dur="500"/>
                                        <p:tgtEl>
                                          <p:spTgt spid="3"/>
                                        </p:tgtEl>
                                      </p:cBhvr>
                                    </p:animEffect>
                                  </p:childTnLst>
                                </p:cTn>
                              </p:par>
                            </p:childTnLst>
                          </p:cTn>
                        </p:par>
                        <p:par>
                          <p:cTn id="54" fill="hold">
                            <p:stCondLst>
                              <p:cond delay="500"/>
                            </p:stCondLst>
                            <p:childTnLst>
                              <p:par>
                                <p:cTn id="55" presetID="22" presetClass="entr" presetSubtype="8"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wipe(left)">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5" presetClass="exit" presetSubtype="10" fill="hold" nodeType="clickEffect">
                                  <p:stCondLst>
                                    <p:cond delay="0"/>
                                  </p:stCondLst>
                                  <p:childTnLst>
                                    <p:animEffect transition="out" filter="checkerboard(across)">
                                      <p:cBhvr>
                                        <p:cTn id="61" dur="500"/>
                                        <p:tgtEl>
                                          <p:spTgt spid="3"/>
                                        </p:tgtEl>
                                      </p:cBhvr>
                                    </p:animEffect>
                                    <p:set>
                                      <p:cBhvr>
                                        <p:cTn id="62" dur="1" fill="hold">
                                          <p:stCondLst>
                                            <p:cond delay="499"/>
                                          </p:stCondLst>
                                        </p:cTn>
                                        <p:tgtEl>
                                          <p:spTgt spid="3"/>
                                        </p:tgtEl>
                                        <p:attrNameLst>
                                          <p:attrName>style.visibility</p:attrName>
                                        </p:attrNameLst>
                                      </p:cBhvr>
                                      <p:to>
                                        <p:strVal val="hidden"/>
                                      </p:to>
                                    </p:set>
                                  </p:childTnLst>
                                </p:cTn>
                              </p:par>
                              <p:par>
                                <p:cTn id="63" presetID="5" presetClass="exit" presetSubtype="10" fill="hold" grpId="1" nodeType="withEffect">
                                  <p:stCondLst>
                                    <p:cond delay="0"/>
                                  </p:stCondLst>
                                  <p:childTnLst>
                                    <p:animEffect transition="out" filter="checkerboard(across)">
                                      <p:cBhvr>
                                        <p:cTn id="64" dur="500"/>
                                        <p:tgtEl>
                                          <p:spTgt spid="6"/>
                                        </p:tgtEl>
                                      </p:cBhvr>
                                    </p:animEffect>
                                    <p:set>
                                      <p:cBhvr>
                                        <p:cTn id="65" dur="1" fill="hold">
                                          <p:stCondLst>
                                            <p:cond delay="499"/>
                                          </p:stCondLst>
                                        </p:cTn>
                                        <p:tgtEl>
                                          <p:spTgt spid="6"/>
                                        </p:tgtEl>
                                        <p:attrNameLst>
                                          <p:attrName>style.visibility</p:attrName>
                                        </p:attrNameLst>
                                      </p:cBhvr>
                                      <p:to>
                                        <p:strVal val="hidden"/>
                                      </p:to>
                                    </p:set>
                                  </p:childTnLst>
                                </p:cTn>
                              </p:par>
                            </p:childTnLst>
                          </p:cTn>
                        </p:par>
                        <p:par>
                          <p:cTn id="66" fill="hold">
                            <p:stCondLst>
                              <p:cond delay="500"/>
                            </p:stCondLst>
                            <p:childTnLst>
                              <p:par>
                                <p:cTn id="67" presetID="22" presetClass="entr" presetSubtype="1" fill="hold" nodeType="afterEffect">
                                  <p:stCondLst>
                                    <p:cond delay="0"/>
                                  </p:stCondLst>
                                  <p:childTnLst>
                                    <p:set>
                                      <p:cBhvr>
                                        <p:cTn id="68" dur="1" fill="hold">
                                          <p:stCondLst>
                                            <p:cond delay="0"/>
                                          </p:stCondLst>
                                        </p:cTn>
                                        <p:tgtEl>
                                          <p:spTgt spid="52225">
                                            <p:txEl>
                                              <p:pRg st="9" end="9"/>
                                            </p:txEl>
                                          </p:spTgt>
                                        </p:tgtEl>
                                        <p:attrNameLst>
                                          <p:attrName>style.visibility</p:attrName>
                                        </p:attrNameLst>
                                      </p:cBhvr>
                                      <p:to>
                                        <p:strVal val="visible"/>
                                      </p:to>
                                    </p:set>
                                    <p:animEffect transition="in" filter="wipe(up)">
                                      <p:cBhvr>
                                        <p:cTn id="69" dur="500"/>
                                        <p:tgtEl>
                                          <p:spTgt spid="52225">
                                            <p:txEl>
                                              <p:pRg st="9" end="9"/>
                                            </p:txEl>
                                          </p:spTgt>
                                        </p:tgtEl>
                                      </p:cBhvr>
                                    </p:animEffect>
                                  </p:childTnLst>
                                </p:cTn>
                              </p:par>
                              <p:par>
                                <p:cTn id="70" presetID="22" presetClass="entr" presetSubtype="1" fill="hold" nodeType="withEffect">
                                  <p:stCondLst>
                                    <p:cond delay="0"/>
                                  </p:stCondLst>
                                  <p:childTnLst>
                                    <p:set>
                                      <p:cBhvr>
                                        <p:cTn id="71" dur="1" fill="hold">
                                          <p:stCondLst>
                                            <p:cond delay="0"/>
                                          </p:stCondLst>
                                        </p:cTn>
                                        <p:tgtEl>
                                          <p:spTgt spid="52225">
                                            <p:txEl>
                                              <p:pRg st="10" end="10"/>
                                            </p:txEl>
                                          </p:spTgt>
                                        </p:tgtEl>
                                        <p:attrNameLst>
                                          <p:attrName>style.visibility</p:attrName>
                                        </p:attrNameLst>
                                      </p:cBhvr>
                                      <p:to>
                                        <p:strVal val="visible"/>
                                      </p:to>
                                    </p:set>
                                    <p:animEffect transition="in" filter="wipe(up)">
                                      <p:cBhvr>
                                        <p:cTn id="72" dur="500"/>
                                        <p:tgtEl>
                                          <p:spTgt spid="52225">
                                            <p:txEl>
                                              <p:pRg st="10" end="10"/>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5" presetClass="entr" presetSubtype="10" fill="hold" nodeType="clickEffect">
                                  <p:stCondLst>
                                    <p:cond delay="0"/>
                                  </p:stCondLst>
                                  <p:childTnLst>
                                    <p:set>
                                      <p:cBhvr>
                                        <p:cTn id="76" dur="1" fill="hold">
                                          <p:stCondLst>
                                            <p:cond delay="0"/>
                                          </p:stCondLst>
                                        </p:cTn>
                                        <p:tgtEl>
                                          <p:spTgt spid="3"/>
                                        </p:tgtEl>
                                        <p:attrNameLst>
                                          <p:attrName>style.visibility</p:attrName>
                                        </p:attrNameLst>
                                      </p:cBhvr>
                                      <p:to>
                                        <p:strVal val="visible"/>
                                      </p:to>
                                    </p:set>
                                    <p:animEffect transition="in" filter="checkerboard(across)">
                                      <p:cBhvr>
                                        <p:cTn id="77" dur="500"/>
                                        <p:tgtEl>
                                          <p:spTgt spid="3"/>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wipe(left)">
                                      <p:cBhvr>
                                        <p:cTn id="81" dur="500"/>
                                        <p:tgtEl>
                                          <p:spTgt spid="7"/>
                                        </p:tgtEl>
                                      </p:cBhvr>
                                    </p:animEffect>
                                  </p:childTnLst>
                                </p:cTn>
                              </p:par>
                            </p:childTnLst>
                          </p:cTn>
                        </p:par>
                      </p:childTnLst>
                    </p:cTn>
                  </p:par>
                  <p:par>
                    <p:cTn id="82" fill="hold">
                      <p:stCondLst>
                        <p:cond delay="indefinite"/>
                      </p:stCondLst>
                      <p:childTnLst>
                        <p:par>
                          <p:cTn id="83" fill="hold">
                            <p:stCondLst>
                              <p:cond delay="0"/>
                            </p:stCondLst>
                            <p:childTnLst>
                              <p:par>
                                <p:cTn id="84" presetID="5" presetClass="exit" presetSubtype="10" fill="hold" nodeType="clickEffect">
                                  <p:stCondLst>
                                    <p:cond delay="0"/>
                                  </p:stCondLst>
                                  <p:childTnLst>
                                    <p:animEffect transition="out" filter="checkerboard(across)">
                                      <p:cBhvr>
                                        <p:cTn id="85" dur="500"/>
                                        <p:tgtEl>
                                          <p:spTgt spid="3"/>
                                        </p:tgtEl>
                                      </p:cBhvr>
                                    </p:animEffect>
                                    <p:set>
                                      <p:cBhvr>
                                        <p:cTn id="86" dur="1" fill="hold">
                                          <p:stCondLst>
                                            <p:cond delay="499"/>
                                          </p:stCondLst>
                                        </p:cTn>
                                        <p:tgtEl>
                                          <p:spTgt spid="3"/>
                                        </p:tgtEl>
                                        <p:attrNameLst>
                                          <p:attrName>style.visibility</p:attrName>
                                        </p:attrNameLst>
                                      </p:cBhvr>
                                      <p:to>
                                        <p:strVal val="hidden"/>
                                      </p:to>
                                    </p:set>
                                  </p:childTnLst>
                                </p:cTn>
                              </p:par>
                              <p:par>
                                <p:cTn id="87" presetID="5" presetClass="exit" presetSubtype="10" fill="hold" grpId="1" nodeType="withEffect">
                                  <p:stCondLst>
                                    <p:cond delay="0"/>
                                  </p:stCondLst>
                                  <p:childTnLst>
                                    <p:animEffect transition="out" filter="checkerboard(across)">
                                      <p:cBhvr>
                                        <p:cTn id="88" dur="500"/>
                                        <p:tgtEl>
                                          <p:spTgt spid="7"/>
                                        </p:tgtEl>
                                      </p:cBhvr>
                                    </p:animEffect>
                                    <p:set>
                                      <p:cBhvr>
                                        <p:cTn id="89" dur="1" fill="hold">
                                          <p:stCondLst>
                                            <p:cond delay="499"/>
                                          </p:stCondLst>
                                        </p:cTn>
                                        <p:tgtEl>
                                          <p:spTgt spid="7"/>
                                        </p:tgtEl>
                                        <p:attrNameLst>
                                          <p:attrName>style.visibility</p:attrName>
                                        </p:attrNameLst>
                                      </p:cBhvr>
                                      <p:to>
                                        <p:strVal val="hidden"/>
                                      </p:to>
                                    </p:set>
                                  </p:childTnLst>
                                </p:cTn>
                              </p:par>
                            </p:childTnLst>
                          </p:cTn>
                        </p:par>
                        <p:par>
                          <p:cTn id="90" fill="hold">
                            <p:stCondLst>
                              <p:cond delay="500"/>
                            </p:stCondLst>
                            <p:childTnLst>
                              <p:par>
                                <p:cTn id="91" presetID="22" presetClass="entr" presetSubtype="1" fill="hold" nodeType="afterEffect">
                                  <p:stCondLst>
                                    <p:cond delay="0"/>
                                  </p:stCondLst>
                                  <p:childTnLst>
                                    <p:set>
                                      <p:cBhvr>
                                        <p:cTn id="92" dur="1" fill="hold">
                                          <p:stCondLst>
                                            <p:cond delay="0"/>
                                          </p:stCondLst>
                                        </p:cTn>
                                        <p:tgtEl>
                                          <p:spTgt spid="52225">
                                            <p:txEl>
                                              <p:pRg st="11" end="11"/>
                                            </p:txEl>
                                          </p:spTgt>
                                        </p:tgtEl>
                                        <p:attrNameLst>
                                          <p:attrName>style.visibility</p:attrName>
                                        </p:attrNameLst>
                                      </p:cBhvr>
                                      <p:to>
                                        <p:strVal val="visible"/>
                                      </p:to>
                                    </p:set>
                                    <p:animEffect transition="in" filter="wipe(up)">
                                      <p:cBhvr>
                                        <p:cTn id="93" dur="500"/>
                                        <p:tgtEl>
                                          <p:spTgt spid="5222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5" grpId="0" animBg="1"/>
      <p:bldP spid="5" grpId="1" animBg="1"/>
      <p:bldP spid="6" grpId="0" animBg="1"/>
      <p:bldP spid="6" grpId="1" animBg="1"/>
      <p:bldP spid="7" grpId="0" animBg="1"/>
      <p:bldP spid="7" grpId="1" animBg="1"/>
    </p:bld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28"/>
          <p:cNvSpPr>
            <a:spLocks noChangeArrowheads="1"/>
          </p:cNvSpPr>
          <p:nvPr/>
        </p:nvSpPr>
        <p:spPr bwMode="auto">
          <a:xfrm>
            <a:off x="152400" y="1524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fr-FR"/>
          </a:p>
        </p:txBody>
      </p:sp>
      <p:grpSp>
        <p:nvGrpSpPr>
          <p:cNvPr id="8" name="Group 1"/>
          <p:cNvGrpSpPr>
            <a:grpSpLocks noChangeAspect="1"/>
          </p:cNvGrpSpPr>
          <p:nvPr/>
        </p:nvGrpSpPr>
        <p:grpSpPr bwMode="auto">
          <a:xfrm>
            <a:off x="1115616" y="261041"/>
            <a:ext cx="6579840" cy="6516171"/>
            <a:chOff x="1967" y="-754"/>
            <a:chExt cx="5846" cy="5888"/>
          </a:xfrm>
        </p:grpSpPr>
        <p:sp>
          <p:nvSpPr>
            <p:cNvPr id="9" name="AutoShape 27"/>
            <p:cNvSpPr>
              <a:spLocks noChangeAspect="1" noChangeArrowheads="1" noTextEdit="1"/>
            </p:cNvSpPr>
            <p:nvPr/>
          </p:nvSpPr>
          <p:spPr bwMode="auto">
            <a:xfrm>
              <a:off x="1967" y="-754"/>
              <a:ext cx="5846" cy="588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0" name="Line 26"/>
            <p:cNvSpPr>
              <a:spLocks noChangeShapeType="1"/>
            </p:cNvSpPr>
            <p:nvPr/>
          </p:nvSpPr>
          <p:spPr bwMode="auto">
            <a:xfrm flipV="1">
              <a:off x="4000" y="4200"/>
              <a:ext cx="3" cy="1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1" name="Line 25"/>
            <p:cNvSpPr>
              <a:spLocks noChangeShapeType="1"/>
            </p:cNvSpPr>
            <p:nvPr/>
          </p:nvSpPr>
          <p:spPr bwMode="auto">
            <a:xfrm flipV="1">
              <a:off x="6260" y="4200"/>
              <a:ext cx="1" cy="1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 name="Line 24"/>
            <p:cNvSpPr>
              <a:spLocks noChangeShapeType="1"/>
            </p:cNvSpPr>
            <p:nvPr/>
          </p:nvSpPr>
          <p:spPr bwMode="auto">
            <a:xfrm flipV="1">
              <a:off x="3012" y="-537"/>
              <a:ext cx="2259" cy="4879"/>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3" name="Line 23"/>
            <p:cNvSpPr>
              <a:spLocks noChangeShapeType="1"/>
            </p:cNvSpPr>
            <p:nvPr/>
          </p:nvSpPr>
          <p:spPr bwMode="auto">
            <a:xfrm flipV="1">
              <a:off x="3294" y="-537"/>
              <a:ext cx="3474" cy="4881"/>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4" name="Line 22"/>
            <p:cNvSpPr>
              <a:spLocks noChangeShapeType="1"/>
            </p:cNvSpPr>
            <p:nvPr/>
          </p:nvSpPr>
          <p:spPr bwMode="auto">
            <a:xfrm>
              <a:off x="3012" y="468"/>
              <a:ext cx="283" cy="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5" name="Line 21"/>
            <p:cNvSpPr>
              <a:spLocks noChangeShapeType="1"/>
            </p:cNvSpPr>
            <p:nvPr/>
          </p:nvSpPr>
          <p:spPr bwMode="auto">
            <a:xfrm>
              <a:off x="3012" y="898"/>
              <a:ext cx="284" cy="2"/>
            </a:xfrm>
            <a:prstGeom prst="line">
              <a:avLst/>
            </a:prstGeom>
            <a:noFill/>
            <a:ln w="9525">
              <a:solidFill>
                <a:srgbClr val="3366FF"/>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6" name="Text Box 20"/>
            <p:cNvSpPr txBox="1">
              <a:spLocks noChangeArrowheads="1"/>
            </p:cNvSpPr>
            <p:nvPr/>
          </p:nvSpPr>
          <p:spPr bwMode="auto">
            <a:xfrm>
              <a:off x="3138" y="324"/>
              <a:ext cx="2540"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dirty="0" smtClean="0">
                  <a:ln>
                    <a:noFill/>
                  </a:ln>
                  <a:solidFill>
                    <a:schemeClr val="tx1"/>
                  </a:solidFill>
                  <a:effectLst/>
                  <a:latin typeface="+mj-lt"/>
                  <a:ea typeface="Times New Roman" panose="02020603050405020304" pitchFamily="18" charset="0"/>
                </a:rPr>
                <a:t>        Prévision pour     les femmes</a:t>
              </a:r>
              <a:endParaRPr kumimoji="0" lang="fr-FR" altLang="fr-FR" sz="1400" b="1" i="0" u="none" strike="noStrike" cap="none" normalizeH="0" baseline="0" dirty="0" smtClean="0">
                <a:ln>
                  <a:noFill/>
                </a:ln>
                <a:solidFill>
                  <a:schemeClr val="tx1"/>
                </a:solidFill>
                <a:effectLst/>
                <a:latin typeface="+mj-l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altLang="fr-FR" sz="1400" b="1" i="0" u="none" strike="noStrike" cap="none" normalizeH="0" baseline="0" dirty="0" smtClean="0">
                <a:ln>
                  <a:noFill/>
                </a:ln>
                <a:solidFill>
                  <a:schemeClr val="tx1"/>
                </a:solidFill>
                <a:effectLst/>
                <a:latin typeface="+mj-lt"/>
              </a:endParaRPr>
            </a:p>
          </p:txBody>
        </p:sp>
        <p:sp>
          <p:nvSpPr>
            <p:cNvPr id="17" name="Line 19"/>
            <p:cNvSpPr>
              <a:spLocks noChangeShapeType="1"/>
            </p:cNvSpPr>
            <p:nvPr/>
          </p:nvSpPr>
          <p:spPr bwMode="auto">
            <a:xfrm>
              <a:off x="2730" y="-537"/>
              <a:ext cx="0"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8" name="Line 18"/>
            <p:cNvSpPr>
              <a:spLocks noChangeShapeType="1"/>
            </p:cNvSpPr>
            <p:nvPr/>
          </p:nvSpPr>
          <p:spPr bwMode="auto">
            <a:xfrm>
              <a:off x="2730" y="4344"/>
              <a:ext cx="465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9" name="Line 17"/>
            <p:cNvSpPr>
              <a:spLocks noChangeShapeType="1"/>
            </p:cNvSpPr>
            <p:nvPr/>
          </p:nvSpPr>
          <p:spPr bwMode="auto">
            <a:xfrm flipV="1">
              <a:off x="7389" y="-537"/>
              <a:ext cx="0"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0" name="Line 16"/>
            <p:cNvSpPr>
              <a:spLocks noChangeShapeType="1"/>
            </p:cNvSpPr>
            <p:nvPr/>
          </p:nvSpPr>
          <p:spPr bwMode="auto">
            <a:xfrm>
              <a:off x="2673" y="-538"/>
              <a:ext cx="4659"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1" name="Line 15"/>
            <p:cNvSpPr>
              <a:spLocks noChangeShapeType="1"/>
            </p:cNvSpPr>
            <p:nvPr/>
          </p:nvSpPr>
          <p:spPr bwMode="auto">
            <a:xfrm>
              <a:off x="4989" y="-537"/>
              <a:ext cx="1"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2" name="Line 14"/>
            <p:cNvSpPr>
              <a:spLocks noChangeShapeType="1"/>
            </p:cNvSpPr>
            <p:nvPr/>
          </p:nvSpPr>
          <p:spPr bwMode="auto">
            <a:xfrm flipV="1">
              <a:off x="2731" y="3482"/>
              <a:ext cx="4658" cy="3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3" name="Line 13"/>
            <p:cNvSpPr>
              <a:spLocks noChangeShapeType="1"/>
            </p:cNvSpPr>
            <p:nvPr/>
          </p:nvSpPr>
          <p:spPr bwMode="auto">
            <a:xfrm>
              <a:off x="2730" y="180"/>
              <a:ext cx="4659" cy="3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4" name="Line 12"/>
            <p:cNvSpPr>
              <a:spLocks noChangeShapeType="1"/>
            </p:cNvSpPr>
            <p:nvPr/>
          </p:nvSpPr>
          <p:spPr bwMode="auto">
            <a:xfrm>
              <a:off x="2730" y="1903"/>
              <a:ext cx="4659"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5" name="Text Box 11"/>
            <p:cNvSpPr txBox="1">
              <a:spLocks noChangeArrowheads="1"/>
            </p:cNvSpPr>
            <p:nvPr/>
          </p:nvSpPr>
          <p:spPr bwMode="auto">
            <a:xfrm>
              <a:off x="3436" y="755"/>
              <a:ext cx="2400"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dirty="0" smtClean="0">
                  <a:ln>
                    <a:noFill/>
                  </a:ln>
                  <a:solidFill>
                    <a:schemeClr val="tx1"/>
                  </a:solidFill>
                  <a:effectLst/>
                  <a:ea typeface="Times New Roman" panose="02020603050405020304" pitchFamily="18" charset="0"/>
                </a:rPr>
                <a:t>Prévision pour les hommes</a:t>
              </a:r>
              <a:endParaRPr kumimoji="0" lang="fr-FR" altLang="fr-FR" sz="1400" b="1" i="0" u="none" strike="noStrike" cap="none" normalizeH="0" baseline="0" dirty="0" smtClean="0">
                <a:ln>
                  <a:noFill/>
                </a:ln>
                <a:solidFill>
                  <a:schemeClr val="tx1"/>
                </a:solidFill>
                <a:effectLst/>
              </a:endParaRPr>
            </a:p>
          </p:txBody>
        </p:sp>
        <p:sp>
          <p:nvSpPr>
            <p:cNvPr id="26" name="Text Box 10"/>
            <p:cNvSpPr txBox="1">
              <a:spLocks noChangeArrowheads="1"/>
            </p:cNvSpPr>
            <p:nvPr/>
          </p:nvSpPr>
          <p:spPr bwMode="auto">
            <a:xfrm>
              <a:off x="2449" y="4090"/>
              <a:ext cx="423"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7" name="Text Box 9"/>
            <p:cNvSpPr txBox="1">
              <a:spLocks noChangeArrowheads="1"/>
            </p:cNvSpPr>
            <p:nvPr/>
          </p:nvSpPr>
          <p:spPr bwMode="auto">
            <a:xfrm>
              <a:off x="2391" y="3339"/>
              <a:ext cx="284"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8" name="Text Box 8"/>
            <p:cNvSpPr txBox="1">
              <a:spLocks noChangeArrowheads="1"/>
            </p:cNvSpPr>
            <p:nvPr/>
          </p:nvSpPr>
          <p:spPr bwMode="auto">
            <a:xfrm>
              <a:off x="2249" y="1616"/>
              <a:ext cx="425"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9" name="Text Box 7"/>
            <p:cNvSpPr txBox="1">
              <a:spLocks noChangeArrowheads="1"/>
            </p:cNvSpPr>
            <p:nvPr/>
          </p:nvSpPr>
          <p:spPr bwMode="auto">
            <a:xfrm>
              <a:off x="2249" y="37"/>
              <a:ext cx="423" cy="431"/>
            </a:xfrm>
            <a:prstGeom prst="rect">
              <a:avLst/>
            </a:prstGeom>
            <a:noFill/>
            <a:ln>
              <a:noFill/>
            </a:ln>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95</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30" name="Rectangle 6"/>
            <p:cNvSpPr>
              <a:spLocks noChangeArrowheads="1"/>
            </p:cNvSpPr>
            <p:nvPr/>
          </p:nvSpPr>
          <p:spPr bwMode="auto">
            <a:xfrm rot="-5400000">
              <a:off x="2247" y="-536"/>
              <a:ext cx="574"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CC99"/>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31" name="Text Box 5"/>
            <p:cNvSpPr txBox="1">
              <a:spLocks noChangeArrowheads="1"/>
            </p:cNvSpPr>
            <p:nvPr/>
          </p:nvSpPr>
          <p:spPr bwMode="auto">
            <a:xfrm>
              <a:off x="2673" y="4633"/>
              <a:ext cx="4519"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0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Figure </a:t>
              </a:r>
              <a:r>
                <a:rPr lang="fr-FR" altLang="fr-FR" sz="1000" b="1" dirty="0" smtClean="0">
                  <a:latin typeface="Arial" panose="020B0604020202020204" pitchFamily="34" charset="0"/>
                  <a:ea typeface="Times New Roman" panose="02020603050405020304" pitchFamily="18" charset="0"/>
                </a:rPr>
                <a:t>: </a:t>
              </a:r>
              <a:r>
                <a:rPr kumimoji="0" lang="fr-FR" altLang="fr-FR" sz="10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 Pourcentage des sujets  - Intensité de perception en mA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50176" name="Text Box 4"/>
            <p:cNvSpPr txBox="1">
              <a:spLocks noChangeArrowheads="1"/>
            </p:cNvSpPr>
            <p:nvPr/>
          </p:nvSpPr>
          <p:spPr bwMode="auto">
            <a:xfrm>
              <a:off x="7192" y="4345"/>
              <a:ext cx="56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50178" name="Text Box 3"/>
            <p:cNvSpPr txBox="1">
              <a:spLocks noChangeArrowheads="1"/>
            </p:cNvSpPr>
            <p:nvPr/>
          </p:nvSpPr>
          <p:spPr bwMode="auto">
            <a:xfrm>
              <a:off x="4650" y="4345"/>
              <a:ext cx="56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50179" name="Text Box 2"/>
            <p:cNvSpPr txBox="1">
              <a:spLocks noChangeArrowheads="1"/>
            </p:cNvSpPr>
            <p:nvPr/>
          </p:nvSpPr>
          <p:spPr bwMode="auto">
            <a:xfrm>
              <a:off x="5074" y="2048"/>
              <a:ext cx="2459" cy="540"/>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dirty="0" smtClean="0">
                  <a:ln>
                    <a:noFill/>
                  </a:ln>
                  <a:solidFill>
                    <a:schemeClr val="tx1"/>
                  </a:solidFill>
                  <a:effectLst/>
                  <a:ea typeface="Times New Roman" panose="02020603050405020304" pitchFamily="18" charset="0"/>
                </a:rPr>
                <a:t>Valeur moyenne pour les homme : 1,086</a:t>
              </a:r>
              <a:endParaRPr kumimoji="0" lang="fr-FR" altLang="fr-FR" sz="1400" b="1" i="0" u="none" strike="noStrike" cap="none" normalizeH="0" baseline="0" dirty="0" smtClean="0">
                <a:ln>
                  <a:noFill/>
                </a:ln>
                <a:solidFill>
                  <a:schemeClr val="tx1"/>
                </a:solidFill>
                <a:effectLst/>
              </a:endParaRPr>
            </a:p>
          </p:txBody>
        </p:sp>
      </p:grpSp>
    </p:spTree>
    <p:extLst>
      <p:ext uri="{BB962C8B-B14F-4D97-AF65-F5344CB8AC3E}">
        <p14:creationId xmlns:p14="http://schemas.microsoft.com/office/powerpoint/2010/main" val="22607550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8"/>
          <p:cNvSpPr>
            <a:spLocks noChangeArrowheads="1"/>
          </p:cNvSpPr>
          <p:nvPr/>
        </p:nvSpPr>
        <p:spPr bwMode="auto">
          <a:xfrm>
            <a:off x="152400" y="1524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fr-FR"/>
          </a:p>
        </p:txBody>
      </p:sp>
      <p:grpSp>
        <p:nvGrpSpPr>
          <p:cNvPr id="8" name="Group 1"/>
          <p:cNvGrpSpPr>
            <a:grpSpLocks noChangeAspect="1"/>
          </p:cNvGrpSpPr>
          <p:nvPr/>
        </p:nvGrpSpPr>
        <p:grpSpPr bwMode="auto">
          <a:xfrm>
            <a:off x="1115616" y="341829"/>
            <a:ext cx="6579840" cy="6516171"/>
            <a:chOff x="1967" y="-681"/>
            <a:chExt cx="5846" cy="5888"/>
          </a:xfrm>
        </p:grpSpPr>
        <p:sp>
          <p:nvSpPr>
            <p:cNvPr id="9" name="AutoShape 27"/>
            <p:cNvSpPr>
              <a:spLocks noChangeAspect="1" noChangeArrowheads="1" noTextEdit="1"/>
            </p:cNvSpPr>
            <p:nvPr/>
          </p:nvSpPr>
          <p:spPr bwMode="auto">
            <a:xfrm>
              <a:off x="1967" y="-681"/>
              <a:ext cx="5846" cy="588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0" name="Line 26"/>
            <p:cNvSpPr>
              <a:spLocks noChangeShapeType="1"/>
            </p:cNvSpPr>
            <p:nvPr/>
          </p:nvSpPr>
          <p:spPr bwMode="auto">
            <a:xfrm flipV="1">
              <a:off x="4000" y="4200"/>
              <a:ext cx="3" cy="1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1" name="Line 25"/>
            <p:cNvSpPr>
              <a:spLocks noChangeShapeType="1"/>
            </p:cNvSpPr>
            <p:nvPr/>
          </p:nvSpPr>
          <p:spPr bwMode="auto">
            <a:xfrm flipV="1">
              <a:off x="6260" y="4200"/>
              <a:ext cx="1" cy="1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2" name="Line 24"/>
            <p:cNvSpPr>
              <a:spLocks noChangeShapeType="1"/>
            </p:cNvSpPr>
            <p:nvPr/>
          </p:nvSpPr>
          <p:spPr bwMode="auto">
            <a:xfrm flipV="1">
              <a:off x="3012" y="-537"/>
              <a:ext cx="2259" cy="4879"/>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3" name="Line 23"/>
            <p:cNvSpPr>
              <a:spLocks noChangeShapeType="1"/>
            </p:cNvSpPr>
            <p:nvPr/>
          </p:nvSpPr>
          <p:spPr bwMode="auto">
            <a:xfrm flipV="1">
              <a:off x="3294" y="-537"/>
              <a:ext cx="3474" cy="4881"/>
            </a:xfrm>
            <a:prstGeom prst="line">
              <a:avLst/>
            </a:prstGeom>
            <a:noFill/>
            <a:ln w="9525">
              <a:solidFill>
                <a:srgbClr val="0000FF"/>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4" name="Line 22"/>
            <p:cNvSpPr>
              <a:spLocks noChangeShapeType="1"/>
            </p:cNvSpPr>
            <p:nvPr/>
          </p:nvSpPr>
          <p:spPr bwMode="auto">
            <a:xfrm>
              <a:off x="3012" y="468"/>
              <a:ext cx="283" cy="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5" name="Line 21"/>
            <p:cNvSpPr>
              <a:spLocks noChangeShapeType="1"/>
            </p:cNvSpPr>
            <p:nvPr/>
          </p:nvSpPr>
          <p:spPr bwMode="auto">
            <a:xfrm>
              <a:off x="3012" y="898"/>
              <a:ext cx="284" cy="2"/>
            </a:xfrm>
            <a:prstGeom prst="line">
              <a:avLst/>
            </a:prstGeom>
            <a:noFill/>
            <a:ln w="9525">
              <a:solidFill>
                <a:srgbClr val="3366FF"/>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6" name="Text Box 20"/>
            <p:cNvSpPr txBox="1">
              <a:spLocks noChangeArrowheads="1"/>
            </p:cNvSpPr>
            <p:nvPr/>
          </p:nvSpPr>
          <p:spPr bwMode="auto">
            <a:xfrm>
              <a:off x="3394" y="324"/>
              <a:ext cx="2540"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400" b="1" dirty="0">
                  <a:ea typeface="Times New Roman" panose="02020603050405020304" pitchFamily="18" charset="0"/>
                </a:rPr>
                <a:t> </a:t>
              </a:r>
              <a:r>
                <a:rPr lang="fr-FR" altLang="fr-FR" sz="1400" b="1" dirty="0" err="1">
                  <a:ea typeface="Times New Roman" panose="02020603050405020304" pitchFamily="18" charset="0"/>
                </a:rPr>
                <a:t>Forecast</a:t>
              </a:r>
              <a:r>
                <a:rPr lang="fr-FR" altLang="fr-FR" sz="1400" b="1" dirty="0">
                  <a:ea typeface="Times New Roman" panose="02020603050405020304" pitchFamily="18" charset="0"/>
                </a:rPr>
                <a:t> for </a:t>
              </a:r>
              <a:r>
                <a:rPr lang="fr-FR" altLang="fr-FR" sz="1400" b="1" dirty="0" err="1">
                  <a:ea typeface="Times New Roman" panose="02020603050405020304" pitchFamily="18" charset="0"/>
                </a:rPr>
                <a:t>women</a:t>
              </a:r>
              <a:r>
                <a:rPr lang="fr-FR" altLang="fr-FR" sz="1400" b="1" dirty="0">
                  <a:ea typeface="Times New Roman" panose="02020603050405020304" pitchFamily="18" charset="0"/>
                </a:rPr>
                <a:t> </a:t>
              </a:r>
              <a:endParaRPr kumimoji="0" lang="fr-FR" altLang="fr-FR" sz="1400" b="1" i="0" u="none" strike="noStrike" cap="none" normalizeH="0" baseline="0" dirty="0" smtClean="0">
                <a:ln>
                  <a:noFill/>
                </a:ln>
                <a:solidFill>
                  <a:schemeClr val="tx1"/>
                </a:solidFill>
                <a:effectLst/>
              </a:endParaRPr>
            </a:p>
          </p:txBody>
        </p:sp>
        <p:sp>
          <p:nvSpPr>
            <p:cNvPr id="17" name="Line 19"/>
            <p:cNvSpPr>
              <a:spLocks noChangeShapeType="1"/>
            </p:cNvSpPr>
            <p:nvPr/>
          </p:nvSpPr>
          <p:spPr bwMode="auto">
            <a:xfrm>
              <a:off x="2730" y="-537"/>
              <a:ext cx="0"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8" name="Line 18"/>
            <p:cNvSpPr>
              <a:spLocks noChangeShapeType="1"/>
            </p:cNvSpPr>
            <p:nvPr/>
          </p:nvSpPr>
          <p:spPr bwMode="auto">
            <a:xfrm>
              <a:off x="2730" y="4344"/>
              <a:ext cx="465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19" name="Line 17"/>
            <p:cNvSpPr>
              <a:spLocks noChangeShapeType="1"/>
            </p:cNvSpPr>
            <p:nvPr/>
          </p:nvSpPr>
          <p:spPr bwMode="auto">
            <a:xfrm flipV="1">
              <a:off x="7389" y="-537"/>
              <a:ext cx="0"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0" name="Line 16"/>
            <p:cNvSpPr>
              <a:spLocks noChangeShapeType="1"/>
            </p:cNvSpPr>
            <p:nvPr/>
          </p:nvSpPr>
          <p:spPr bwMode="auto">
            <a:xfrm>
              <a:off x="2673" y="-538"/>
              <a:ext cx="4659"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1" name="Line 15"/>
            <p:cNvSpPr>
              <a:spLocks noChangeShapeType="1"/>
            </p:cNvSpPr>
            <p:nvPr/>
          </p:nvSpPr>
          <p:spPr bwMode="auto">
            <a:xfrm>
              <a:off x="4989" y="-537"/>
              <a:ext cx="1" cy="488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2" name="Line 14"/>
            <p:cNvSpPr>
              <a:spLocks noChangeShapeType="1"/>
            </p:cNvSpPr>
            <p:nvPr/>
          </p:nvSpPr>
          <p:spPr bwMode="auto">
            <a:xfrm flipV="1">
              <a:off x="2731" y="3482"/>
              <a:ext cx="4658" cy="3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3" name="Line 13"/>
            <p:cNvSpPr>
              <a:spLocks noChangeShapeType="1"/>
            </p:cNvSpPr>
            <p:nvPr/>
          </p:nvSpPr>
          <p:spPr bwMode="auto">
            <a:xfrm>
              <a:off x="2730" y="180"/>
              <a:ext cx="4659" cy="3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4" name="Line 12"/>
            <p:cNvSpPr>
              <a:spLocks noChangeShapeType="1"/>
            </p:cNvSpPr>
            <p:nvPr/>
          </p:nvSpPr>
          <p:spPr bwMode="auto">
            <a:xfrm>
              <a:off x="2730" y="1903"/>
              <a:ext cx="4659"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b="1"/>
            </a:p>
          </p:txBody>
        </p:sp>
        <p:sp>
          <p:nvSpPr>
            <p:cNvPr id="25" name="Text Box 11"/>
            <p:cNvSpPr txBox="1">
              <a:spLocks noChangeArrowheads="1"/>
            </p:cNvSpPr>
            <p:nvPr/>
          </p:nvSpPr>
          <p:spPr bwMode="auto">
            <a:xfrm>
              <a:off x="3436" y="755"/>
              <a:ext cx="2400" cy="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fr-FR" altLang="fr-FR" sz="1400" b="1" dirty="0" err="1">
                  <a:ea typeface="Times New Roman" panose="02020603050405020304" pitchFamily="18" charset="0"/>
                </a:rPr>
                <a:t>Forecast</a:t>
              </a:r>
              <a:r>
                <a:rPr lang="fr-FR" altLang="fr-FR" sz="1400" b="1" dirty="0">
                  <a:ea typeface="Times New Roman" panose="02020603050405020304" pitchFamily="18" charset="0"/>
                </a:rPr>
                <a:t> for </a:t>
              </a:r>
              <a:r>
                <a:rPr lang="fr-FR" altLang="fr-FR" sz="1400" b="1" dirty="0" smtClean="0">
                  <a:ea typeface="Times New Roman" panose="02020603050405020304" pitchFamily="18" charset="0"/>
                </a:rPr>
                <a:t>men </a:t>
              </a:r>
              <a:endParaRPr kumimoji="0" lang="fr-FR" altLang="fr-FR" sz="1400" b="1" i="0" u="none" strike="noStrike" cap="none" normalizeH="0" baseline="0" dirty="0" smtClean="0">
                <a:ln>
                  <a:noFill/>
                </a:ln>
                <a:solidFill>
                  <a:schemeClr val="tx1"/>
                </a:solidFill>
                <a:effectLst/>
              </a:endParaRPr>
            </a:p>
          </p:txBody>
        </p:sp>
        <p:sp>
          <p:nvSpPr>
            <p:cNvPr id="26" name="Text Box 10"/>
            <p:cNvSpPr txBox="1">
              <a:spLocks noChangeArrowheads="1"/>
            </p:cNvSpPr>
            <p:nvPr/>
          </p:nvSpPr>
          <p:spPr bwMode="auto">
            <a:xfrm>
              <a:off x="2449" y="4090"/>
              <a:ext cx="423"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7" name="Text Box 9"/>
            <p:cNvSpPr txBox="1">
              <a:spLocks noChangeArrowheads="1"/>
            </p:cNvSpPr>
            <p:nvPr/>
          </p:nvSpPr>
          <p:spPr bwMode="auto">
            <a:xfrm>
              <a:off x="2391" y="3339"/>
              <a:ext cx="284"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8" name="Text Box 8"/>
            <p:cNvSpPr txBox="1">
              <a:spLocks noChangeArrowheads="1"/>
            </p:cNvSpPr>
            <p:nvPr/>
          </p:nvSpPr>
          <p:spPr bwMode="auto">
            <a:xfrm>
              <a:off x="2249" y="1616"/>
              <a:ext cx="425"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29" name="Text Box 7"/>
            <p:cNvSpPr txBox="1">
              <a:spLocks noChangeArrowheads="1"/>
            </p:cNvSpPr>
            <p:nvPr/>
          </p:nvSpPr>
          <p:spPr bwMode="auto">
            <a:xfrm>
              <a:off x="2249" y="37"/>
              <a:ext cx="423" cy="431"/>
            </a:xfrm>
            <a:prstGeom prst="rect">
              <a:avLst/>
            </a:prstGeom>
            <a:noFill/>
            <a:ln>
              <a:noFill/>
            </a:ln>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95</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30" name="Rectangle 6"/>
            <p:cNvSpPr>
              <a:spLocks noChangeArrowheads="1"/>
            </p:cNvSpPr>
            <p:nvPr/>
          </p:nvSpPr>
          <p:spPr bwMode="auto">
            <a:xfrm rot="-5400000">
              <a:off x="2247" y="-536"/>
              <a:ext cx="574"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CC99"/>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31" name="Text Box 5"/>
            <p:cNvSpPr txBox="1">
              <a:spLocks noChangeArrowheads="1"/>
            </p:cNvSpPr>
            <p:nvPr/>
          </p:nvSpPr>
          <p:spPr bwMode="auto">
            <a:xfrm>
              <a:off x="2673" y="4633"/>
              <a:ext cx="4519"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0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Figure </a:t>
              </a:r>
              <a:r>
                <a:rPr lang="fr-FR" altLang="fr-FR" sz="1000" b="1" dirty="0" smtClean="0">
                  <a:latin typeface="Arial" panose="020B0604020202020204" pitchFamily="34" charset="0"/>
                  <a:ea typeface="Times New Roman" panose="02020603050405020304" pitchFamily="18" charset="0"/>
                </a:rPr>
                <a:t>: </a:t>
              </a:r>
              <a:r>
                <a:rPr kumimoji="0" lang="fr-FR" altLang="fr-FR" sz="1000" b="1" i="0" u="none" strike="noStrike" cap="none" normalizeH="0" baseline="0" dirty="0" smtClean="0">
                  <a:ln>
                    <a:noFill/>
                  </a:ln>
                  <a:solidFill>
                    <a:schemeClr val="tx1"/>
                  </a:solidFill>
                  <a:effectLst/>
                  <a:latin typeface="Arial" panose="020B0604020202020204" pitchFamily="34" charset="0"/>
                  <a:ea typeface="Times New Roman" panose="02020603050405020304" pitchFamily="18" charset="0"/>
                </a:rPr>
                <a:t> Pourcentage des sujets  - Intensité de perception en mA</a:t>
              </a:r>
              <a:endParaRPr kumimoji="0" lang="fr-FR" altLang="fr-FR" sz="1800" b="1" i="0" u="none" strike="noStrike" cap="none" normalizeH="0" baseline="0" dirty="0" smtClean="0">
                <a:ln>
                  <a:noFill/>
                </a:ln>
                <a:solidFill>
                  <a:schemeClr val="tx1"/>
                </a:solidFill>
                <a:effectLst/>
                <a:latin typeface="Arial" panose="020B0604020202020204" pitchFamily="34" charset="0"/>
              </a:endParaRPr>
            </a:p>
          </p:txBody>
        </p:sp>
        <p:sp>
          <p:nvSpPr>
            <p:cNvPr id="50176" name="Text Box 4"/>
            <p:cNvSpPr txBox="1">
              <a:spLocks noChangeArrowheads="1"/>
            </p:cNvSpPr>
            <p:nvPr/>
          </p:nvSpPr>
          <p:spPr bwMode="auto">
            <a:xfrm>
              <a:off x="7192" y="4345"/>
              <a:ext cx="56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50178" name="Text Box 3"/>
            <p:cNvSpPr txBox="1">
              <a:spLocks noChangeArrowheads="1"/>
            </p:cNvSpPr>
            <p:nvPr/>
          </p:nvSpPr>
          <p:spPr bwMode="auto">
            <a:xfrm>
              <a:off x="4650" y="4345"/>
              <a:ext cx="56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1"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a:t>
              </a:r>
              <a:endParaRPr kumimoji="0" lang="fr-FR" altLang="fr-FR" sz="1800" b="1" i="0" u="none" strike="noStrike" cap="none" normalizeH="0" baseline="0" smtClean="0">
                <a:ln>
                  <a:noFill/>
                </a:ln>
                <a:solidFill>
                  <a:schemeClr val="tx1"/>
                </a:solidFill>
                <a:effectLst/>
                <a:latin typeface="Arial" panose="020B0604020202020204" pitchFamily="34" charset="0"/>
              </a:endParaRPr>
            </a:p>
          </p:txBody>
        </p:sp>
        <p:sp>
          <p:nvSpPr>
            <p:cNvPr id="50179" name="Text Box 2"/>
            <p:cNvSpPr txBox="1">
              <a:spLocks noChangeArrowheads="1"/>
            </p:cNvSpPr>
            <p:nvPr/>
          </p:nvSpPr>
          <p:spPr bwMode="auto">
            <a:xfrm>
              <a:off x="5074" y="2048"/>
              <a:ext cx="2258" cy="312"/>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nb-NO" altLang="fr-FR" sz="1400" b="1" dirty="0">
                  <a:latin typeface="+mj-lt"/>
                  <a:ea typeface="Times New Roman" panose="02020603050405020304" pitchFamily="18" charset="0"/>
                </a:rPr>
                <a:t>Average value for men: </a:t>
              </a:r>
              <a:r>
                <a:rPr lang="nb-NO" altLang="fr-FR" sz="1400" b="1" dirty="0" smtClean="0">
                  <a:latin typeface="+mj-lt"/>
                  <a:ea typeface="Times New Roman" panose="02020603050405020304" pitchFamily="18" charset="0"/>
                </a:rPr>
                <a:t>1.086</a:t>
              </a:r>
              <a:endParaRPr kumimoji="0" lang="fr-FR" altLang="fr-FR" sz="1400" b="1" i="0" u="none" strike="noStrike" cap="none" normalizeH="0" baseline="0" dirty="0" smtClean="0">
                <a:ln>
                  <a:noFill/>
                </a:ln>
                <a:solidFill>
                  <a:schemeClr val="tx1"/>
                </a:solidFill>
                <a:effectLst/>
                <a:latin typeface="+mj-lt"/>
              </a:endParaRPr>
            </a:p>
          </p:txBody>
        </p:sp>
      </p:grpSp>
    </p:spTree>
    <p:extLst>
      <p:ext uri="{BB962C8B-B14F-4D97-AF65-F5344CB8AC3E}">
        <p14:creationId xmlns:p14="http://schemas.microsoft.com/office/powerpoint/2010/main" val="418273725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129" name="Rectangle 1"/>
          <p:cNvSpPr>
            <a:spLocks noChangeArrowheads="1"/>
          </p:cNvSpPr>
          <p:nvPr/>
        </p:nvSpPr>
        <p:spPr bwMode="auto">
          <a:xfrm>
            <a:off x="197589" y="384215"/>
            <a:ext cx="8892480" cy="553998"/>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fontAlgn="base">
              <a:spcBef>
                <a:spcPct val="0"/>
              </a:spcBef>
              <a:spcAft>
                <a:spcPct val="0"/>
              </a:spcAft>
            </a:pPr>
            <a:r>
              <a:rPr kumimoji="0" lang="fr-FR" b="0" i="1" u="none" strike="noStrike" cap="none" normalizeH="0" baseline="0" dirty="0" smtClean="0">
                <a:ln>
                  <a:noFill/>
                </a:ln>
                <a:solidFill>
                  <a:srgbClr val="000000"/>
                </a:solidFill>
                <a:effectLst/>
                <a:latin typeface="+mj-lt"/>
                <a:cs typeface="Arial" pitchFamily="34" charset="0"/>
              </a:rPr>
              <a:t>La relation de </a:t>
            </a:r>
            <a:r>
              <a:rPr kumimoji="0" lang="fr-FR" b="1" i="1" u="none" strike="noStrike" cap="none" normalizeH="0" baseline="0" dirty="0" smtClean="0">
                <a:ln>
                  <a:noFill/>
                </a:ln>
                <a:solidFill>
                  <a:srgbClr val="000000"/>
                </a:solidFill>
                <a:effectLst/>
                <a:latin typeface="+mj-lt"/>
                <a:cs typeface="Arial" pitchFamily="34" charset="0"/>
              </a:rPr>
              <a:t>DALZIEL</a:t>
            </a:r>
            <a:r>
              <a:rPr kumimoji="0" lang="fr-FR" b="0" i="1" u="none" strike="noStrike" cap="none" normalizeH="0" baseline="0" dirty="0" smtClean="0">
                <a:ln>
                  <a:noFill/>
                </a:ln>
                <a:solidFill>
                  <a:srgbClr val="000000"/>
                </a:solidFill>
                <a:effectLst/>
                <a:latin typeface="+mj-lt"/>
                <a:cs typeface="Arial" pitchFamily="34" charset="0"/>
              </a:rPr>
              <a:t> </a:t>
            </a:r>
            <a:r>
              <a:rPr kumimoji="0" lang="fr-FR" b="0" i="1" u="none" strike="noStrike" cap="none" normalizeH="0" baseline="0" dirty="0" smtClean="0">
                <a:ln>
                  <a:noFill/>
                </a:ln>
                <a:solidFill>
                  <a:srgbClr val="FF0000"/>
                </a:solidFill>
                <a:effectLst/>
                <a:latin typeface="+mj-lt"/>
                <a:cs typeface="Arial" pitchFamily="34" charset="0"/>
              </a:rPr>
              <a:t>: </a:t>
            </a:r>
            <a:r>
              <a:rPr lang="fr-FR" b="1" i="1" dirty="0" smtClean="0">
                <a:solidFill>
                  <a:srgbClr val="FF0000"/>
                </a:solidFill>
                <a:latin typeface="+mj-lt"/>
              </a:rPr>
              <a:t>I = </a:t>
            </a:r>
            <a:r>
              <a:rPr lang="fr-FR" b="1" i="1" dirty="0">
                <a:solidFill>
                  <a:srgbClr val="FF0000"/>
                </a:solidFill>
                <a:latin typeface="+mj-lt"/>
              </a:rPr>
              <a:t>80 /√</a:t>
            </a:r>
            <a:r>
              <a:rPr lang="fr-FR" b="1" i="1" dirty="0" smtClean="0">
                <a:solidFill>
                  <a:srgbClr val="FF0000"/>
                </a:solidFill>
                <a:latin typeface="+mj-lt"/>
              </a:rPr>
              <a:t>t</a:t>
            </a:r>
            <a:endParaRPr lang="fr-FR" i="1" dirty="0">
              <a:solidFill>
                <a:srgbClr val="FF0000"/>
              </a:solidFill>
              <a:latin typeface="+mj-l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b="0" i="1" u="none" strike="noStrike" cap="none" normalizeH="0" baseline="0" dirty="0" smtClean="0">
                <a:ln>
                  <a:noFill/>
                </a:ln>
                <a:solidFill>
                  <a:srgbClr val="000000"/>
                </a:solidFill>
                <a:effectLst/>
                <a:latin typeface="+mj-lt"/>
                <a:cs typeface="Arial" pitchFamily="34" charset="0"/>
              </a:rPr>
              <a:t>La fibrillation ventriculaire est très importante (≤0,5%) au dessous de cette relation (voir figure). </a:t>
            </a:r>
            <a:endParaRPr kumimoji="0" lang="fr-FR" b="0" i="1" u="none" strike="noStrike" cap="none" normalizeH="0" baseline="0" dirty="0" smtClean="0">
              <a:ln>
                <a:noFill/>
              </a:ln>
              <a:solidFill>
                <a:schemeClr val="tx1"/>
              </a:solidFill>
              <a:effectLst/>
              <a:latin typeface="+mj-lt"/>
              <a:cs typeface="Arial" pitchFamily="34" charset="0"/>
            </a:endParaRPr>
          </a:p>
        </p:txBody>
      </p:sp>
      <p:grpSp>
        <p:nvGrpSpPr>
          <p:cNvPr id="3" name="Group 1"/>
          <p:cNvGrpSpPr>
            <a:grpSpLocks noChangeAspect="1"/>
          </p:cNvGrpSpPr>
          <p:nvPr/>
        </p:nvGrpSpPr>
        <p:grpSpPr bwMode="auto">
          <a:xfrm>
            <a:off x="590444" y="1628800"/>
            <a:ext cx="7581956" cy="4774111"/>
            <a:chOff x="2282" y="-2489"/>
            <a:chExt cx="7624" cy="4880"/>
          </a:xfrm>
        </p:grpSpPr>
        <p:sp>
          <p:nvSpPr>
            <p:cNvPr id="4" name="AutoShape 30"/>
            <p:cNvSpPr>
              <a:spLocks noChangeAspect="1" noChangeArrowheads="1" noTextEdit="1"/>
            </p:cNvSpPr>
            <p:nvPr/>
          </p:nvSpPr>
          <p:spPr bwMode="auto">
            <a:xfrm>
              <a:off x="2282" y="-2489"/>
              <a:ext cx="7624" cy="4880"/>
            </a:xfrm>
            <a:prstGeom prst="rect">
              <a:avLst/>
            </a:prstGeom>
            <a:solidFill>
              <a:srgbClr val="CC99FF"/>
            </a:solidFill>
          </p:spPr>
          <p:txBody>
            <a:bodyPr vert="horz" wrap="square" lIns="91440" tIns="45720" rIns="91440" bIns="45720" numCol="1" anchor="t" anchorCtr="0" compatLnSpc="1">
              <a:prstTxWarp prst="textNoShape">
                <a:avLst/>
              </a:prstTxWarp>
            </a:bodyPr>
            <a:lstStyle/>
            <a:p>
              <a:endParaRPr lang="fr-FR"/>
            </a:p>
          </p:txBody>
        </p:sp>
        <p:sp>
          <p:nvSpPr>
            <p:cNvPr id="5" name="Text Box 29"/>
            <p:cNvSpPr txBox="1">
              <a:spLocks noChangeArrowheads="1"/>
            </p:cNvSpPr>
            <p:nvPr/>
          </p:nvSpPr>
          <p:spPr bwMode="auto">
            <a:xfrm>
              <a:off x="2847" y="-1915"/>
              <a:ext cx="6212" cy="387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 name="Line 28"/>
            <p:cNvSpPr>
              <a:spLocks noChangeShapeType="1"/>
            </p:cNvSpPr>
            <p:nvPr/>
          </p:nvSpPr>
          <p:spPr bwMode="auto">
            <a:xfrm>
              <a:off x="2847" y="1100"/>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27"/>
            <p:cNvSpPr>
              <a:spLocks noChangeShapeType="1"/>
            </p:cNvSpPr>
            <p:nvPr/>
          </p:nvSpPr>
          <p:spPr bwMode="auto">
            <a:xfrm>
              <a:off x="2847" y="382"/>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26"/>
            <p:cNvSpPr>
              <a:spLocks noChangeShapeType="1"/>
            </p:cNvSpPr>
            <p:nvPr/>
          </p:nvSpPr>
          <p:spPr bwMode="auto">
            <a:xfrm>
              <a:off x="2847" y="-336"/>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25"/>
            <p:cNvSpPr>
              <a:spLocks noChangeShapeType="1"/>
            </p:cNvSpPr>
            <p:nvPr/>
          </p:nvSpPr>
          <p:spPr bwMode="auto">
            <a:xfrm>
              <a:off x="2847" y="-1054"/>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24"/>
            <p:cNvSpPr>
              <a:spLocks noChangeShapeType="1"/>
            </p:cNvSpPr>
            <p:nvPr/>
          </p:nvSpPr>
          <p:spPr bwMode="auto">
            <a:xfrm>
              <a:off x="3835"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23"/>
            <p:cNvSpPr>
              <a:spLocks noChangeShapeType="1"/>
            </p:cNvSpPr>
            <p:nvPr/>
          </p:nvSpPr>
          <p:spPr bwMode="auto">
            <a:xfrm>
              <a:off x="4682"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22"/>
            <p:cNvSpPr>
              <a:spLocks noChangeShapeType="1"/>
            </p:cNvSpPr>
            <p:nvPr/>
          </p:nvSpPr>
          <p:spPr bwMode="auto">
            <a:xfrm>
              <a:off x="5529"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21"/>
            <p:cNvSpPr>
              <a:spLocks noChangeShapeType="1"/>
            </p:cNvSpPr>
            <p:nvPr/>
          </p:nvSpPr>
          <p:spPr bwMode="auto">
            <a:xfrm>
              <a:off x="6517"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20"/>
            <p:cNvSpPr>
              <a:spLocks noChangeShapeType="1"/>
            </p:cNvSpPr>
            <p:nvPr/>
          </p:nvSpPr>
          <p:spPr bwMode="auto">
            <a:xfrm>
              <a:off x="7647"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Text Box 19"/>
            <p:cNvSpPr txBox="1">
              <a:spLocks noChangeArrowheads="1"/>
            </p:cNvSpPr>
            <p:nvPr/>
          </p:nvSpPr>
          <p:spPr bwMode="auto">
            <a:xfrm>
              <a:off x="2423" y="956"/>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6" name="Text Box 18"/>
            <p:cNvSpPr txBox="1">
              <a:spLocks noChangeArrowheads="1"/>
            </p:cNvSpPr>
            <p:nvPr/>
          </p:nvSpPr>
          <p:spPr bwMode="auto">
            <a:xfrm>
              <a:off x="2423" y="238"/>
              <a:ext cx="42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7" name="Text Box 17"/>
            <p:cNvSpPr txBox="1">
              <a:spLocks noChangeArrowheads="1"/>
            </p:cNvSpPr>
            <p:nvPr/>
          </p:nvSpPr>
          <p:spPr bwMode="auto">
            <a:xfrm>
              <a:off x="2282" y="-479"/>
              <a:ext cx="566"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8" name="Text Box 16"/>
            <p:cNvSpPr txBox="1">
              <a:spLocks noChangeArrowheads="1"/>
            </p:cNvSpPr>
            <p:nvPr/>
          </p:nvSpPr>
          <p:spPr bwMode="auto">
            <a:xfrm>
              <a:off x="2282" y="-1197"/>
              <a:ext cx="566"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9" name="Line 15"/>
            <p:cNvSpPr>
              <a:spLocks noChangeShapeType="1"/>
            </p:cNvSpPr>
            <p:nvPr/>
          </p:nvSpPr>
          <p:spPr bwMode="auto">
            <a:xfrm>
              <a:off x="2847" y="-1771"/>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Text Box 14"/>
            <p:cNvSpPr txBox="1">
              <a:spLocks noChangeArrowheads="1"/>
            </p:cNvSpPr>
            <p:nvPr/>
          </p:nvSpPr>
          <p:spPr bwMode="auto">
            <a:xfrm>
              <a:off x="3694" y="1961"/>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0,2</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1" name="Text Box 13"/>
            <p:cNvSpPr txBox="1">
              <a:spLocks noChangeArrowheads="1"/>
            </p:cNvSpPr>
            <p:nvPr/>
          </p:nvSpPr>
          <p:spPr bwMode="auto">
            <a:xfrm>
              <a:off x="4541" y="1961"/>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0,5</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2" name="Text Box 12"/>
            <p:cNvSpPr txBox="1">
              <a:spLocks noChangeArrowheads="1"/>
            </p:cNvSpPr>
            <p:nvPr/>
          </p:nvSpPr>
          <p:spPr bwMode="auto">
            <a:xfrm>
              <a:off x="5388" y="1961"/>
              <a:ext cx="42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3" name="Text Box 11"/>
            <p:cNvSpPr txBox="1">
              <a:spLocks noChangeArrowheads="1"/>
            </p:cNvSpPr>
            <p:nvPr/>
          </p:nvSpPr>
          <p:spPr bwMode="auto">
            <a:xfrm>
              <a:off x="637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4" name="Text Box 10"/>
            <p:cNvSpPr txBox="1">
              <a:spLocks noChangeArrowheads="1"/>
            </p:cNvSpPr>
            <p:nvPr/>
          </p:nvSpPr>
          <p:spPr bwMode="auto">
            <a:xfrm>
              <a:off x="750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5" name="Text Box 9"/>
            <p:cNvSpPr txBox="1">
              <a:spLocks noChangeArrowheads="1"/>
            </p:cNvSpPr>
            <p:nvPr/>
          </p:nvSpPr>
          <p:spPr bwMode="auto">
            <a:xfrm>
              <a:off x="2282" y="-1915"/>
              <a:ext cx="706"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6" name="Text Box 8"/>
            <p:cNvSpPr txBox="1">
              <a:spLocks noChangeArrowheads="1"/>
            </p:cNvSpPr>
            <p:nvPr/>
          </p:nvSpPr>
          <p:spPr bwMode="auto">
            <a:xfrm>
              <a:off x="877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7" name="Line 7"/>
            <p:cNvSpPr>
              <a:spLocks noChangeShapeType="1"/>
            </p:cNvSpPr>
            <p:nvPr/>
          </p:nvSpPr>
          <p:spPr bwMode="auto">
            <a:xfrm>
              <a:off x="2847" y="-1341"/>
              <a:ext cx="6212" cy="244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Text Box 6"/>
            <p:cNvSpPr txBox="1">
              <a:spLocks noChangeArrowheads="1"/>
            </p:cNvSpPr>
            <p:nvPr/>
          </p:nvSpPr>
          <p:spPr bwMode="auto">
            <a:xfrm>
              <a:off x="9200" y="1674"/>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t (s)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9" name="Text Box 5"/>
            <p:cNvSpPr txBox="1">
              <a:spLocks noChangeArrowheads="1"/>
            </p:cNvSpPr>
            <p:nvPr/>
          </p:nvSpPr>
          <p:spPr bwMode="auto">
            <a:xfrm>
              <a:off x="2564" y="-2345"/>
              <a:ext cx="847"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I (mA)</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0" name="Text Box 4"/>
            <p:cNvSpPr txBox="1">
              <a:spLocks noChangeArrowheads="1"/>
            </p:cNvSpPr>
            <p:nvPr/>
          </p:nvSpPr>
          <p:spPr bwMode="auto">
            <a:xfrm>
              <a:off x="3976" y="-192"/>
              <a:ext cx="1130" cy="430"/>
            </a:xfrm>
            <a:prstGeom prst="rect">
              <a:avLst/>
            </a:prstGeom>
            <a:solidFill>
              <a:srgbClr val="FFFFFF"/>
            </a:solidFill>
            <a:ln w="9525">
              <a:solidFill>
                <a:srgbClr val="0000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smtClean="0">
                  <a:ln>
                    <a:noFill/>
                  </a:ln>
                  <a:solidFill>
                    <a:srgbClr val="FF0000"/>
                  </a:solidFill>
                  <a:effectLst/>
                  <a:latin typeface="Arial" panose="020B0604020202020204" pitchFamily="34" charset="0"/>
                  <a:ea typeface="Times New Roman" panose="02020603050405020304" pitchFamily="18" charset="0"/>
                </a:rPr>
                <a:t>I=80/√t</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1" name="Line 3"/>
            <p:cNvSpPr>
              <a:spLocks noChangeShapeType="1"/>
            </p:cNvSpPr>
            <p:nvPr/>
          </p:nvSpPr>
          <p:spPr bwMode="auto">
            <a:xfrm flipV="1">
              <a:off x="5106" y="-336"/>
              <a:ext cx="282" cy="144"/>
            </a:xfrm>
            <a:prstGeom prst="line">
              <a:avLst/>
            </a:prstGeom>
            <a:noFill/>
            <a:ln w="9525">
              <a:solidFill>
                <a:srgbClr val="0000FF"/>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128" name="Text Box 2"/>
            <p:cNvSpPr txBox="1">
              <a:spLocks noChangeArrowheads="1"/>
            </p:cNvSpPr>
            <p:nvPr/>
          </p:nvSpPr>
          <p:spPr bwMode="auto">
            <a:xfrm>
              <a:off x="4117" y="1073"/>
              <a:ext cx="435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dirty="0" smtClean="0">
                  <a:ln>
                    <a:noFill/>
                  </a:ln>
                  <a:solidFill>
                    <a:schemeClr val="tx1"/>
                  </a:solidFill>
                  <a:effectLst/>
                  <a:ea typeface="Times New Roman" panose="02020603050405020304" pitchFamily="18" charset="0"/>
                </a:rPr>
                <a:t>Figure  : courant de fibrillation ventriculaire en fonction de la durée du choc électrique</a:t>
              </a:r>
              <a:endParaRPr kumimoji="0" lang="fr-FR" altLang="fr-FR" sz="1400" b="1" i="0" u="none" strike="noStrike" cap="none" normalizeH="0" baseline="0" dirty="0" smtClean="0">
                <a:ln>
                  <a:noFill/>
                </a:ln>
                <a:solidFill>
                  <a:schemeClr val="tx1"/>
                </a:solidFill>
                <a:effectLst/>
              </a:endParaRPr>
            </a:p>
          </p:txBody>
        </p:sp>
      </p:grpSp>
    </p:spTree>
    <p:extLst>
      <p:ext uri="{BB962C8B-B14F-4D97-AF65-F5344CB8AC3E}">
        <p14:creationId xmlns:p14="http://schemas.microsoft.com/office/powerpoint/2010/main" val="11706417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1"/>
          <p:cNvSpPr>
            <a:spLocks noChangeArrowheads="1"/>
          </p:cNvSpPr>
          <p:nvPr/>
        </p:nvSpPr>
        <p:spPr bwMode="auto">
          <a:xfrm>
            <a:off x="197589" y="384215"/>
            <a:ext cx="8892480" cy="553998"/>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fontAlgn="base">
              <a:spcBef>
                <a:spcPct val="0"/>
              </a:spcBef>
              <a:spcAft>
                <a:spcPct val="0"/>
              </a:spcAft>
            </a:pPr>
            <a:r>
              <a:rPr lang="en-US" i="1" dirty="0">
                <a:solidFill>
                  <a:srgbClr val="000000"/>
                </a:solidFill>
                <a:latin typeface="+mj-lt"/>
                <a:cs typeface="Arial" pitchFamily="34" charset="0"/>
              </a:rPr>
              <a:t>The </a:t>
            </a:r>
            <a:r>
              <a:rPr lang="en-US" b="1" i="1" dirty="0">
                <a:solidFill>
                  <a:srgbClr val="000000"/>
                </a:solidFill>
                <a:latin typeface="+mj-lt"/>
                <a:cs typeface="Arial" pitchFamily="34" charset="0"/>
              </a:rPr>
              <a:t>DALZIEL </a:t>
            </a:r>
            <a:r>
              <a:rPr lang="en-US" i="1" dirty="0">
                <a:solidFill>
                  <a:srgbClr val="000000"/>
                </a:solidFill>
                <a:latin typeface="+mj-lt"/>
                <a:cs typeface="Arial" pitchFamily="34" charset="0"/>
              </a:rPr>
              <a:t>relation: </a:t>
            </a:r>
            <a:r>
              <a:rPr lang="en-US" b="1" i="1" dirty="0">
                <a:solidFill>
                  <a:srgbClr val="FF0000"/>
                </a:solidFill>
                <a:latin typeface="+mj-lt"/>
                <a:cs typeface="Arial" pitchFamily="34" charset="0"/>
              </a:rPr>
              <a:t>I = 80/√</a:t>
            </a:r>
            <a:r>
              <a:rPr lang="en-US" b="1" i="1" dirty="0" smtClean="0">
                <a:solidFill>
                  <a:srgbClr val="FF0000"/>
                </a:solidFill>
                <a:latin typeface="+mj-lt"/>
                <a:cs typeface="Arial" pitchFamily="34" charset="0"/>
              </a:rPr>
              <a:t>t</a:t>
            </a:r>
          </a:p>
          <a:p>
            <a:pPr fontAlgn="base">
              <a:spcBef>
                <a:spcPct val="0"/>
              </a:spcBef>
              <a:spcAft>
                <a:spcPct val="0"/>
              </a:spcAft>
            </a:pPr>
            <a:r>
              <a:rPr lang="en-US" i="1" dirty="0" smtClean="0">
                <a:solidFill>
                  <a:srgbClr val="000000"/>
                </a:solidFill>
                <a:latin typeface="+mj-lt"/>
                <a:cs typeface="Arial" pitchFamily="34" charset="0"/>
              </a:rPr>
              <a:t>Ventricular </a:t>
            </a:r>
            <a:r>
              <a:rPr lang="en-US" i="1" dirty="0">
                <a:solidFill>
                  <a:srgbClr val="000000"/>
                </a:solidFill>
                <a:latin typeface="+mj-lt"/>
                <a:cs typeface="Arial" pitchFamily="34" charset="0"/>
              </a:rPr>
              <a:t>fibrillation is very significant (≤0.5%) below this relationship (see figure</a:t>
            </a:r>
            <a:r>
              <a:rPr lang="en-US" i="1" dirty="0" smtClean="0">
                <a:solidFill>
                  <a:srgbClr val="000000"/>
                </a:solidFill>
                <a:latin typeface="+mj-lt"/>
                <a:cs typeface="Arial" pitchFamily="34" charset="0"/>
              </a:rPr>
              <a:t>).</a:t>
            </a:r>
            <a:endParaRPr kumimoji="0" lang="fr-FR" b="0" i="1" u="none" strike="noStrike" cap="none" normalizeH="0" baseline="0" dirty="0" smtClean="0">
              <a:ln>
                <a:noFill/>
              </a:ln>
              <a:solidFill>
                <a:schemeClr val="tx1"/>
              </a:solidFill>
              <a:effectLst/>
              <a:latin typeface="+mj-lt"/>
              <a:cs typeface="Arial" pitchFamily="34" charset="0"/>
            </a:endParaRPr>
          </a:p>
        </p:txBody>
      </p:sp>
      <p:grpSp>
        <p:nvGrpSpPr>
          <p:cNvPr id="3" name="Group 1"/>
          <p:cNvGrpSpPr>
            <a:grpSpLocks noChangeAspect="1"/>
          </p:cNvGrpSpPr>
          <p:nvPr/>
        </p:nvGrpSpPr>
        <p:grpSpPr bwMode="auto">
          <a:xfrm>
            <a:off x="590444" y="1628800"/>
            <a:ext cx="7581956" cy="4774111"/>
            <a:chOff x="2282" y="-2489"/>
            <a:chExt cx="7624" cy="4880"/>
          </a:xfrm>
        </p:grpSpPr>
        <p:sp>
          <p:nvSpPr>
            <p:cNvPr id="4" name="AutoShape 30"/>
            <p:cNvSpPr>
              <a:spLocks noChangeAspect="1" noChangeArrowheads="1" noTextEdit="1"/>
            </p:cNvSpPr>
            <p:nvPr/>
          </p:nvSpPr>
          <p:spPr bwMode="auto">
            <a:xfrm>
              <a:off x="2282" y="-2489"/>
              <a:ext cx="7624" cy="4880"/>
            </a:xfrm>
            <a:prstGeom prst="rect">
              <a:avLst/>
            </a:prstGeom>
            <a:solidFill>
              <a:srgbClr val="CC99FF"/>
            </a:solidFill>
          </p:spPr>
          <p:txBody>
            <a:bodyPr vert="horz" wrap="square" lIns="91440" tIns="45720" rIns="91440" bIns="45720" numCol="1" anchor="t" anchorCtr="0" compatLnSpc="1">
              <a:prstTxWarp prst="textNoShape">
                <a:avLst/>
              </a:prstTxWarp>
            </a:bodyPr>
            <a:lstStyle/>
            <a:p>
              <a:endParaRPr lang="fr-FR"/>
            </a:p>
          </p:txBody>
        </p:sp>
        <p:sp>
          <p:nvSpPr>
            <p:cNvPr id="5" name="Text Box 29"/>
            <p:cNvSpPr txBox="1">
              <a:spLocks noChangeArrowheads="1"/>
            </p:cNvSpPr>
            <p:nvPr/>
          </p:nvSpPr>
          <p:spPr bwMode="auto">
            <a:xfrm>
              <a:off x="2847" y="-1915"/>
              <a:ext cx="6212" cy="387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 name="Line 28"/>
            <p:cNvSpPr>
              <a:spLocks noChangeShapeType="1"/>
            </p:cNvSpPr>
            <p:nvPr/>
          </p:nvSpPr>
          <p:spPr bwMode="auto">
            <a:xfrm>
              <a:off x="2847" y="1100"/>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27"/>
            <p:cNvSpPr>
              <a:spLocks noChangeShapeType="1"/>
            </p:cNvSpPr>
            <p:nvPr/>
          </p:nvSpPr>
          <p:spPr bwMode="auto">
            <a:xfrm>
              <a:off x="2847" y="382"/>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26"/>
            <p:cNvSpPr>
              <a:spLocks noChangeShapeType="1"/>
            </p:cNvSpPr>
            <p:nvPr/>
          </p:nvSpPr>
          <p:spPr bwMode="auto">
            <a:xfrm>
              <a:off x="2847" y="-336"/>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25"/>
            <p:cNvSpPr>
              <a:spLocks noChangeShapeType="1"/>
            </p:cNvSpPr>
            <p:nvPr/>
          </p:nvSpPr>
          <p:spPr bwMode="auto">
            <a:xfrm>
              <a:off x="2847" y="-1054"/>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24"/>
            <p:cNvSpPr>
              <a:spLocks noChangeShapeType="1"/>
            </p:cNvSpPr>
            <p:nvPr/>
          </p:nvSpPr>
          <p:spPr bwMode="auto">
            <a:xfrm>
              <a:off x="3835"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23"/>
            <p:cNvSpPr>
              <a:spLocks noChangeShapeType="1"/>
            </p:cNvSpPr>
            <p:nvPr/>
          </p:nvSpPr>
          <p:spPr bwMode="auto">
            <a:xfrm>
              <a:off x="4682"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22"/>
            <p:cNvSpPr>
              <a:spLocks noChangeShapeType="1"/>
            </p:cNvSpPr>
            <p:nvPr/>
          </p:nvSpPr>
          <p:spPr bwMode="auto">
            <a:xfrm>
              <a:off x="5529"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21"/>
            <p:cNvSpPr>
              <a:spLocks noChangeShapeType="1"/>
            </p:cNvSpPr>
            <p:nvPr/>
          </p:nvSpPr>
          <p:spPr bwMode="auto">
            <a:xfrm>
              <a:off x="6517"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20"/>
            <p:cNvSpPr>
              <a:spLocks noChangeShapeType="1"/>
            </p:cNvSpPr>
            <p:nvPr/>
          </p:nvSpPr>
          <p:spPr bwMode="auto">
            <a:xfrm>
              <a:off x="7647" y="-1915"/>
              <a:ext cx="0" cy="387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Text Box 19"/>
            <p:cNvSpPr txBox="1">
              <a:spLocks noChangeArrowheads="1"/>
            </p:cNvSpPr>
            <p:nvPr/>
          </p:nvSpPr>
          <p:spPr bwMode="auto">
            <a:xfrm>
              <a:off x="2423" y="956"/>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6" name="Text Box 18"/>
            <p:cNvSpPr txBox="1">
              <a:spLocks noChangeArrowheads="1"/>
            </p:cNvSpPr>
            <p:nvPr/>
          </p:nvSpPr>
          <p:spPr bwMode="auto">
            <a:xfrm>
              <a:off x="2423" y="238"/>
              <a:ext cx="42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7" name="Text Box 17"/>
            <p:cNvSpPr txBox="1">
              <a:spLocks noChangeArrowheads="1"/>
            </p:cNvSpPr>
            <p:nvPr/>
          </p:nvSpPr>
          <p:spPr bwMode="auto">
            <a:xfrm>
              <a:off x="2282" y="-479"/>
              <a:ext cx="566"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8" name="Text Box 16"/>
            <p:cNvSpPr txBox="1">
              <a:spLocks noChangeArrowheads="1"/>
            </p:cNvSpPr>
            <p:nvPr/>
          </p:nvSpPr>
          <p:spPr bwMode="auto">
            <a:xfrm>
              <a:off x="2282" y="-1197"/>
              <a:ext cx="566"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19" name="Line 15"/>
            <p:cNvSpPr>
              <a:spLocks noChangeShapeType="1"/>
            </p:cNvSpPr>
            <p:nvPr/>
          </p:nvSpPr>
          <p:spPr bwMode="auto">
            <a:xfrm>
              <a:off x="2847" y="-1771"/>
              <a:ext cx="62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Text Box 14"/>
            <p:cNvSpPr txBox="1">
              <a:spLocks noChangeArrowheads="1"/>
            </p:cNvSpPr>
            <p:nvPr/>
          </p:nvSpPr>
          <p:spPr bwMode="auto">
            <a:xfrm>
              <a:off x="3694" y="1961"/>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0,2</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1" name="Text Box 13"/>
            <p:cNvSpPr txBox="1">
              <a:spLocks noChangeArrowheads="1"/>
            </p:cNvSpPr>
            <p:nvPr/>
          </p:nvSpPr>
          <p:spPr bwMode="auto">
            <a:xfrm>
              <a:off x="4541" y="1961"/>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0,5</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2" name="Text Box 12"/>
            <p:cNvSpPr txBox="1">
              <a:spLocks noChangeArrowheads="1"/>
            </p:cNvSpPr>
            <p:nvPr/>
          </p:nvSpPr>
          <p:spPr bwMode="auto">
            <a:xfrm>
              <a:off x="5388" y="1961"/>
              <a:ext cx="42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3" name="Text Box 11"/>
            <p:cNvSpPr txBox="1">
              <a:spLocks noChangeArrowheads="1"/>
            </p:cNvSpPr>
            <p:nvPr/>
          </p:nvSpPr>
          <p:spPr bwMode="auto">
            <a:xfrm>
              <a:off x="637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2</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4" name="Text Box 10"/>
            <p:cNvSpPr txBox="1">
              <a:spLocks noChangeArrowheads="1"/>
            </p:cNvSpPr>
            <p:nvPr/>
          </p:nvSpPr>
          <p:spPr bwMode="auto">
            <a:xfrm>
              <a:off x="750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5" name="Text Box 9"/>
            <p:cNvSpPr txBox="1">
              <a:spLocks noChangeArrowheads="1"/>
            </p:cNvSpPr>
            <p:nvPr/>
          </p:nvSpPr>
          <p:spPr bwMode="auto">
            <a:xfrm>
              <a:off x="2282" y="-1915"/>
              <a:ext cx="706"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500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6" name="Text Box 8"/>
            <p:cNvSpPr txBox="1">
              <a:spLocks noChangeArrowheads="1"/>
            </p:cNvSpPr>
            <p:nvPr/>
          </p:nvSpPr>
          <p:spPr bwMode="auto">
            <a:xfrm>
              <a:off x="8776" y="1961"/>
              <a:ext cx="42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10</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7" name="Line 7"/>
            <p:cNvSpPr>
              <a:spLocks noChangeShapeType="1"/>
            </p:cNvSpPr>
            <p:nvPr/>
          </p:nvSpPr>
          <p:spPr bwMode="auto">
            <a:xfrm>
              <a:off x="2847" y="-1341"/>
              <a:ext cx="6212" cy="2441"/>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Text Box 6"/>
            <p:cNvSpPr txBox="1">
              <a:spLocks noChangeArrowheads="1"/>
            </p:cNvSpPr>
            <p:nvPr/>
          </p:nvSpPr>
          <p:spPr bwMode="auto">
            <a:xfrm>
              <a:off x="9200" y="1674"/>
              <a:ext cx="565"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t (s)</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29" name="Text Box 5"/>
            <p:cNvSpPr txBox="1">
              <a:spLocks noChangeArrowheads="1"/>
            </p:cNvSpPr>
            <p:nvPr/>
          </p:nvSpPr>
          <p:spPr bwMode="auto">
            <a:xfrm>
              <a:off x="2564" y="-2345"/>
              <a:ext cx="847"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I (mA)</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0" name="Text Box 4"/>
            <p:cNvSpPr txBox="1">
              <a:spLocks noChangeArrowheads="1"/>
            </p:cNvSpPr>
            <p:nvPr/>
          </p:nvSpPr>
          <p:spPr bwMode="auto">
            <a:xfrm>
              <a:off x="3976" y="-192"/>
              <a:ext cx="1130" cy="430"/>
            </a:xfrm>
            <a:prstGeom prst="rect">
              <a:avLst/>
            </a:prstGeom>
            <a:solidFill>
              <a:srgbClr val="FFFFFF"/>
            </a:solidFill>
            <a:ln w="9525">
              <a:solidFill>
                <a:srgbClr val="0000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1" i="0" u="none" strike="noStrike" cap="none" normalizeH="0" baseline="0" smtClean="0">
                  <a:ln>
                    <a:noFill/>
                  </a:ln>
                  <a:solidFill>
                    <a:srgbClr val="FF0000"/>
                  </a:solidFill>
                  <a:effectLst/>
                  <a:latin typeface="Arial" panose="020B0604020202020204" pitchFamily="34" charset="0"/>
                  <a:ea typeface="Times New Roman" panose="02020603050405020304" pitchFamily="18" charset="0"/>
                </a:rPr>
                <a:t>I=80/√t</a:t>
              </a:r>
              <a:endParaRPr kumimoji="0" lang="fr-FR" altLang="fr-FR" sz="1800" b="0" i="0" u="none" strike="noStrike" cap="none" normalizeH="0" baseline="0" smtClean="0">
                <a:ln>
                  <a:noFill/>
                </a:ln>
                <a:solidFill>
                  <a:schemeClr val="tx1"/>
                </a:solidFill>
                <a:effectLst/>
                <a:latin typeface="Arial" panose="020B0604020202020204" pitchFamily="34" charset="0"/>
              </a:endParaRPr>
            </a:p>
          </p:txBody>
        </p:sp>
        <p:sp>
          <p:nvSpPr>
            <p:cNvPr id="31" name="Line 3"/>
            <p:cNvSpPr>
              <a:spLocks noChangeShapeType="1"/>
            </p:cNvSpPr>
            <p:nvPr/>
          </p:nvSpPr>
          <p:spPr bwMode="auto">
            <a:xfrm flipV="1">
              <a:off x="5106" y="-336"/>
              <a:ext cx="282" cy="144"/>
            </a:xfrm>
            <a:prstGeom prst="line">
              <a:avLst/>
            </a:prstGeom>
            <a:noFill/>
            <a:ln w="9525">
              <a:solidFill>
                <a:srgbClr val="0000FF"/>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128" name="Text Box 2"/>
            <p:cNvSpPr txBox="1">
              <a:spLocks noChangeArrowheads="1"/>
            </p:cNvSpPr>
            <p:nvPr/>
          </p:nvSpPr>
          <p:spPr bwMode="auto">
            <a:xfrm>
              <a:off x="4117" y="1073"/>
              <a:ext cx="4356" cy="5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eaLnBrk="0" fontAlgn="base" hangingPunct="0">
                <a:spcBef>
                  <a:spcPct val="0"/>
                </a:spcBef>
                <a:spcAft>
                  <a:spcPct val="0"/>
                </a:spcAft>
              </a:pPr>
              <a:r>
                <a:rPr lang="en-US" altLang="fr-FR" sz="1400" b="1" dirty="0">
                  <a:ea typeface="Times New Roman" panose="02020603050405020304" pitchFamily="18" charset="0"/>
                </a:rPr>
                <a:t>Figure: ventricular fibrillation current as a function of electric shock </a:t>
              </a:r>
              <a:r>
                <a:rPr lang="en-US" altLang="fr-FR" sz="1400" b="1" dirty="0" smtClean="0">
                  <a:ea typeface="Times New Roman" panose="02020603050405020304" pitchFamily="18" charset="0"/>
                </a:rPr>
                <a:t>duration</a:t>
              </a:r>
              <a:endParaRPr kumimoji="0" lang="fr-FR" altLang="fr-FR" sz="1400" b="1" i="0" u="none" strike="noStrike" cap="none" normalizeH="0" baseline="0" dirty="0" smtClean="0">
                <a:ln>
                  <a:noFill/>
                </a:ln>
                <a:solidFill>
                  <a:schemeClr val="tx1"/>
                </a:solidFill>
                <a:effectLst/>
              </a:endParaRPr>
            </a:p>
          </p:txBody>
        </p:sp>
      </p:grpSp>
    </p:spTree>
    <p:extLst>
      <p:ext uri="{BB962C8B-B14F-4D97-AF65-F5344CB8AC3E}">
        <p14:creationId xmlns:p14="http://schemas.microsoft.com/office/powerpoint/2010/main" val="297593965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23528" y="188640"/>
            <a:ext cx="8229600" cy="738336"/>
          </a:xfrm>
        </p:spPr>
        <p:txBody>
          <a:bodyPr>
            <a:noAutofit/>
          </a:bodyPr>
          <a:lstStyle/>
          <a:p>
            <a:pPr>
              <a:defRPr/>
            </a:pPr>
            <a:r>
              <a:rPr lang="fr-FR" sz="3200" b="1" i="1" dirty="0" smtClean="0">
                <a:solidFill>
                  <a:srgbClr val="FF0000"/>
                </a:solidFill>
                <a:effectLst>
                  <a:glow rad="228600">
                    <a:schemeClr val="accent1">
                      <a:satMod val="175000"/>
                      <a:alpha val="40000"/>
                    </a:schemeClr>
                  </a:glow>
                </a:effectLst>
              </a:rPr>
              <a:t>La résistance du corps humain</a:t>
            </a:r>
            <a:br>
              <a:rPr lang="fr-FR" sz="3200" b="1" i="1" dirty="0" smtClean="0">
                <a:solidFill>
                  <a:srgbClr val="FF0000"/>
                </a:solidFill>
                <a:effectLst>
                  <a:glow rad="228600">
                    <a:schemeClr val="accent1">
                      <a:satMod val="175000"/>
                      <a:alpha val="40000"/>
                    </a:schemeClr>
                  </a:glow>
                </a:effectLst>
              </a:rPr>
            </a:br>
            <a:r>
              <a:rPr lang="fr-FR" sz="3200" b="1" i="1" dirty="0" smtClean="0">
                <a:solidFill>
                  <a:srgbClr val="FF0000"/>
                </a:solidFill>
                <a:effectLst>
                  <a:glow rad="228600">
                    <a:schemeClr val="accent1">
                      <a:satMod val="175000"/>
                      <a:alpha val="40000"/>
                    </a:schemeClr>
                  </a:glow>
                </a:effectLst>
              </a:rPr>
              <a:t>et Calcul de l’intensité du courant</a:t>
            </a:r>
          </a:p>
        </p:txBody>
      </p:sp>
      <p:sp>
        <p:nvSpPr>
          <p:cNvPr id="6147" name="Rectangle 3"/>
          <p:cNvSpPr>
            <a:spLocks noGrp="1" noChangeArrowheads="1"/>
          </p:cNvSpPr>
          <p:nvPr>
            <p:ph type="body" idx="1"/>
          </p:nvPr>
        </p:nvSpPr>
        <p:spPr>
          <a:xfrm>
            <a:off x="0" y="1124744"/>
            <a:ext cx="9144000" cy="4824536"/>
          </a:xfrm>
        </p:spPr>
        <p:txBody>
          <a:bodyPr>
            <a:noAutofit/>
          </a:bodyPr>
          <a:lstStyle/>
          <a:p>
            <a:pPr eaLnBrk="1" hangingPunct="1">
              <a:lnSpc>
                <a:spcPct val="90000"/>
              </a:lnSpc>
              <a:defRPr/>
            </a:pPr>
            <a:r>
              <a:rPr lang="fr-CA" sz="2000" dirty="0" smtClean="0"/>
              <a:t>Modélisation du corps humain</a:t>
            </a:r>
          </a:p>
          <a:p>
            <a:pPr lvl="1">
              <a:lnSpc>
                <a:spcPct val="90000"/>
              </a:lnSpc>
              <a:defRPr/>
            </a:pPr>
            <a:r>
              <a:rPr lang="fr-CA" sz="2000" dirty="0" smtClean="0"/>
              <a:t>Résistance du corps varie avec:</a:t>
            </a:r>
          </a:p>
          <a:p>
            <a:pPr lvl="1">
              <a:lnSpc>
                <a:spcPct val="90000"/>
              </a:lnSpc>
              <a:buNone/>
              <a:defRPr/>
            </a:pPr>
            <a:r>
              <a:rPr lang="fr-CA" sz="2000" dirty="0" smtClean="0"/>
              <a:t> </a:t>
            </a:r>
            <a:r>
              <a:rPr lang="fr-FR" sz="2000" i="1" dirty="0" smtClean="0"/>
              <a:t>le poids, la taille, la fatigue...</a:t>
            </a:r>
          </a:p>
          <a:p>
            <a:pPr lvl="2" eaLnBrk="1" hangingPunct="1">
              <a:lnSpc>
                <a:spcPct val="90000"/>
              </a:lnSpc>
              <a:defRPr/>
            </a:pPr>
            <a:r>
              <a:rPr lang="fr-CA" sz="2000" dirty="0" smtClean="0"/>
              <a:t>Entre 300 et 1000 </a:t>
            </a:r>
            <a:r>
              <a:rPr lang="el-GR" sz="2000" dirty="0" smtClean="0">
                <a:latin typeface="Times New Roman" pitchFamily="18" charset="0"/>
                <a:cs typeface="Times New Roman" pitchFamily="18" charset="0"/>
              </a:rPr>
              <a:t>Ω</a:t>
            </a:r>
            <a:r>
              <a:rPr lang="fr-CA" sz="2000" dirty="0" smtClean="0"/>
              <a:t> (</a:t>
            </a:r>
            <a:r>
              <a:rPr lang="en-US" sz="2000" dirty="0" smtClean="0"/>
              <a:t>~</a:t>
            </a:r>
            <a:r>
              <a:rPr lang="fr-CA" sz="2000" dirty="0" smtClean="0"/>
              <a:t>650 </a:t>
            </a:r>
            <a:r>
              <a:rPr lang="el-GR" sz="2000" dirty="0" smtClean="0">
                <a:latin typeface="Times New Roman" pitchFamily="18" charset="0"/>
                <a:cs typeface="Times New Roman" pitchFamily="18" charset="0"/>
              </a:rPr>
              <a:t>Ω</a:t>
            </a:r>
            <a:r>
              <a:rPr lang="fr-CA" sz="2000" dirty="0" smtClean="0"/>
              <a:t>)</a:t>
            </a:r>
          </a:p>
          <a:p>
            <a:pPr lvl="2" eaLnBrk="1" hangingPunct="1">
              <a:lnSpc>
                <a:spcPct val="90000"/>
              </a:lnSpc>
              <a:defRPr/>
            </a:pPr>
            <a:r>
              <a:rPr lang="fr-CA" sz="2000" dirty="0" smtClean="0"/>
              <a:t>Selon le trajet et sa longueur</a:t>
            </a:r>
          </a:p>
          <a:p>
            <a:pPr lvl="2" eaLnBrk="1" hangingPunct="1">
              <a:lnSpc>
                <a:spcPct val="90000"/>
              </a:lnSpc>
              <a:buNone/>
              <a:defRPr/>
            </a:pPr>
            <a:endParaRPr lang="fr-FR" sz="2000" dirty="0" smtClean="0">
              <a:latin typeface="Times New Roman" pitchFamily="18" charset="0"/>
              <a:cs typeface="Times New Roman" pitchFamily="18" charset="0"/>
            </a:endParaRPr>
          </a:p>
          <a:p>
            <a:pPr lvl="2" eaLnBrk="1" hangingPunct="1">
              <a:lnSpc>
                <a:spcPct val="90000"/>
              </a:lnSpc>
              <a:buNone/>
              <a:defRPr/>
            </a:pPr>
            <a:endParaRPr lang="el-GR" sz="2000" dirty="0" smtClean="0">
              <a:latin typeface="Times New Roman" pitchFamily="18" charset="0"/>
              <a:cs typeface="Times New Roman" pitchFamily="18" charset="0"/>
            </a:endParaRPr>
          </a:p>
          <a:p>
            <a:pPr lvl="1" eaLnBrk="1" hangingPunct="1">
              <a:lnSpc>
                <a:spcPct val="90000"/>
              </a:lnSpc>
              <a:defRPr/>
            </a:pPr>
            <a:r>
              <a:rPr lang="fr-CA" sz="2000" dirty="0" smtClean="0"/>
              <a:t>Résistance de contact</a:t>
            </a:r>
          </a:p>
          <a:p>
            <a:pPr lvl="1">
              <a:lnSpc>
                <a:spcPct val="90000"/>
              </a:lnSpc>
              <a:buFont typeface="Arial" pitchFamily="34" charset="0"/>
              <a:buChar char="•"/>
              <a:defRPr/>
            </a:pPr>
            <a:r>
              <a:rPr lang="fr-CA" sz="2000" dirty="0" smtClean="0"/>
              <a:t>État de la peau </a:t>
            </a:r>
            <a:r>
              <a:rPr lang="fr-CA" sz="1800" dirty="0" smtClean="0"/>
              <a:t>(</a:t>
            </a:r>
            <a:r>
              <a:rPr lang="fr-FR" sz="1800" i="1" dirty="0" smtClean="0"/>
              <a:t>présence d’humidité, l’épaisseur de la peau)</a:t>
            </a:r>
          </a:p>
          <a:p>
            <a:pPr lvl="1">
              <a:lnSpc>
                <a:spcPct val="90000"/>
              </a:lnSpc>
              <a:buFont typeface="Arial" pitchFamily="34" charset="0"/>
              <a:buChar char="•"/>
              <a:defRPr/>
            </a:pPr>
            <a:r>
              <a:rPr lang="fr-CA" sz="2000" dirty="0" smtClean="0"/>
              <a:t>Surface de contact</a:t>
            </a:r>
          </a:p>
          <a:p>
            <a:pPr lvl="1">
              <a:lnSpc>
                <a:spcPct val="90000"/>
              </a:lnSpc>
              <a:buFont typeface="Arial" pitchFamily="34" charset="0"/>
              <a:buChar char="•"/>
              <a:defRPr/>
            </a:pPr>
            <a:r>
              <a:rPr lang="fr-CA" sz="2000" dirty="0" smtClean="0"/>
              <a:t>Pression</a:t>
            </a:r>
          </a:p>
          <a:p>
            <a:pPr lvl="1">
              <a:lnSpc>
                <a:spcPct val="90000"/>
              </a:lnSpc>
              <a:buFont typeface="Arial" pitchFamily="34" charset="0"/>
              <a:buChar char="•"/>
              <a:defRPr/>
            </a:pPr>
            <a:r>
              <a:rPr lang="fr-CA" sz="2000" dirty="0" smtClean="0"/>
              <a:t>Durée</a:t>
            </a:r>
          </a:p>
          <a:p>
            <a:pPr lvl="1">
              <a:lnSpc>
                <a:spcPct val="90000"/>
              </a:lnSpc>
              <a:buFont typeface="Arial" pitchFamily="34" charset="0"/>
              <a:buChar char="•"/>
              <a:defRPr/>
            </a:pPr>
            <a:r>
              <a:rPr lang="fr-CA" sz="2000" dirty="0" smtClean="0"/>
              <a:t>Tension</a:t>
            </a:r>
          </a:p>
          <a:p>
            <a:pPr lvl="1">
              <a:lnSpc>
                <a:spcPct val="90000"/>
              </a:lnSpc>
              <a:buFont typeface="Arial" pitchFamily="34" charset="0"/>
              <a:buChar char="•"/>
              <a:defRPr/>
            </a:pPr>
            <a:r>
              <a:rPr lang="fr-CA" sz="2000" dirty="0" smtClean="0"/>
              <a:t>Protection</a:t>
            </a:r>
          </a:p>
          <a:p>
            <a:pPr lvl="1" eaLnBrk="1" hangingPunct="1">
              <a:lnSpc>
                <a:spcPct val="90000"/>
              </a:lnSpc>
              <a:buNone/>
              <a:defRPr/>
            </a:pPr>
            <a:r>
              <a:rPr lang="fr-CA" sz="2000" b="1" dirty="0" smtClean="0"/>
              <a:t>                                               </a:t>
            </a:r>
            <a:r>
              <a:rPr lang="fr-CA" sz="2000" b="1" dirty="0" err="1" smtClean="0"/>
              <a:t>R</a:t>
            </a:r>
            <a:r>
              <a:rPr lang="fr-CA" sz="2000" b="1" baseline="-25000" dirty="0" err="1" smtClean="0"/>
              <a:t>Totale</a:t>
            </a:r>
            <a:r>
              <a:rPr lang="fr-CA" sz="2000" b="1" dirty="0" smtClean="0"/>
              <a:t> = </a:t>
            </a:r>
            <a:r>
              <a:rPr lang="fr-CA" sz="2000" b="1" dirty="0" err="1" smtClean="0"/>
              <a:t>R</a:t>
            </a:r>
            <a:r>
              <a:rPr lang="fr-CA" sz="2000" b="1" baseline="-25000" dirty="0" err="1" smtClean="0"/>
              <a:t>Corps</a:t>
            </a:r>
            <a:r>
              <a:rPr lang="fr-CA" sz="2000" b="1" dirty="0" smtClean="0"/>
              <a:t> + </a:t>
            </a:r>
            <a:r>
              <a:rPr lang="fr-CA" sz="2000" b="1" dirty="0" err="1" smtClean="0"/>
              <a:t>R</a:t>
            </a:r>
            <a:r>
              <a:rPr lang="fr-CA" sz="2000" b="1" baseline="-25000" dirty="0" err="1" smtClean="0"/>
              <a:t>contact</a:t>
            </a:r>
            <a:r>
              <a:rPr lang="fr-CA" sz="2000" b="1" baseline="-25000" dirty="0" smtClean="0"/>
              <a:t> </a:t>
            </a:r>
          </a:p>
          <a:p>
            <a:pPr lvl="1" eaLnBrk="1" hangingPunct="1">
              <a:lnSpc>
                <a:spcPct val="90000"/>
              </a:lnSpc>
              <a:buNone/>
              <a:defRPr/>
            </a:pPr>
            <a:r>
              <a:rPr lang="fr-CA" sz="2000" b="1" baseline="-25000" dirty="0" smtClean="0"/>
              <a:t> </a:t>
            </a:r>
            <a:r>
              <a:rPr lang="fr-CA" sz="2000" b="1" dirty="0" smtClean="0"/>
              <a:t>                                               I = V / </a:t>
            </a:r>
            <a:r>
              <a:rPr lang="fr-CA" sz="2000" b="1" dirty="0" err="1" smtClean="0"/>
              <a:t>R</a:t>
            </a:r>
            <a:r>
              <a:rPr lang="fr-CA" sz="2000" b="1" baseline="-25000" dirty="0" err="1" smtClean="0"/>
              <a:t>Totale</a:t>
            </a:r>
            <a:endParaRPr lang="fr-CA" sz="2000" b="1" dirty="0" smtClean="0"/>
          </a:p>
          <a:p>
            <a:pPr eaLnBrk="1" hangingPunct="1">
              <a:lnSpc>
                <a:spcPct val="90000"/>
              </a:lnSpc>
              <a:defRPr/>
            </a:pPr>
            <a:endParaRPr lang="fr-FR" sz="2000" b="1" dirty="0" smtClean="0"/>
          </a:p>
        </p:txBody>
      </p:sp>
      <p:grpSp>
        <p:nvGrpSpPr>
          <p:cNvPr id="4" name="Group 4"/>
          <p:cNvGrpSpPr>
            <a:grpSpLocks/>
          </p:cNvGrpSpPr>
          <p:nvPr/>
        </p:nvGrpSpPr>
        <p:grpSpPr bwMode="auto">
          <a:xfrm>
            <a:off x="4788024" y="1268760"/>
            <a:ext cx="4248472" cy="4622205"/>
            <a:chOff x="2608" y="754"/>
            <a:chExt cx="2720" cy="2742"/>
          </a:xfrm>
        </p:grpSpPr>
        <p:graphicFrame>
          <p:nvGraphicFramePr>
            <p:cNvPr id="5" name="Object 5"/>
            <p:cNvGraphicFramePr>
              <a:graphicFrameLocks noChangeAspect="1"/>
            </p:cNvGraphicFramePr>
            <p:nvPr/>
          </p:nvGraphicFramePr>
          <p:xfrm>
            <a:off x="2608" y="754"/>
            <a:ext cx="2720" cy="2574"/>
          </p:xfrm>
          <a:graphic>
            <a:graphicData uri="http://schemas.openxmlformats.org/presentationml/2006/ole">
              <mc:AlternateContent xmlns:mc="http://schemas.openxmlformats.org/markup-compatibility/2006">
                <mc:Choice xmlns:v="urn:schemas-microsoft-com:vml" Requires="v">
                  <p:oleObj spid="_x0000_s282799" name="Image bitmap" r:id="rId3" imgW="2545301" imgH="2408129" progId="PBrush">
                    <p:embed/>
                  </p:oleObj>
                </mc:Choice>
                <mc:Fallback>
                  <p:oleObj name="Image bitmap" r:id="rId3" imgW="2545301" imgH="2408129" progId="PBrush">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08" y="754"/>
                          <a:ext cx="2720" cy="25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Text Box 6"/>
            <p:cNvSpPr txBox="1">
              <a:spLocks noChangeArrowheads="1"/>
            </p:cNvSpPr>
            <p:nvPr/>
          </p:nvSpPr>
          <p:spPr bwMode="auto">
            <a:xfrm>
              <a:off x="3656" y="3294"/>
              <a:ext cx="377" cy="202"/>
            </a:xfrm>
            <a:prstGeom prst="rect">
              <a:avLst/>
            </a:prstGeom>
            <a:noFill/>
            <a:ln w="9525" algn="ctr">
              <a:noFill/>
              <a:miter lim="800000"/>
              <a:headEnd/>
              <a:tailEnd/>
            </a:ln>
          </p:spPr>
          <p:txBody>
            <a:bodyPr wrap="none">
              <a:spAutoFit/>
            </a:bodyPr>
            <a:lstStyle/>
            <a:p>
              <a:pPr algn="ctr" eaLnBrk="0" hangingPunct="0"/>
              <a:r>
                <a:rPr lang="fr-CA">
                  <a:latin typeface="Times" pitchFamily="18" charset="0"/>
                </a:rPr>
                <a:t>Terre</a:t>
              </a:r>
            </a:p>
          </p:txBody>
        </p:sp>
      </p:grpSp>
      <p:grpSp>
        <p:nvGrpSpPr>
          <p:cNvPr id="7" name="Group 7"/>
          <p:cNvGrpSpPr>
            <a:grpSpLocks/>
          </p:cNvGrpSpPr>
          <p:nvPr/>
        </p:nvGrpSpPr>
        <p:grpSpPr bwMode="auto">
          <a:xfrm>
            <a:off x="4253329" y="2811276"/>
            <a:ext cx="1687542" cy="1726331"/>
            <a:chOff x="2381" y="1706"/>
            <a:chExt cx="1225" cy="1172"/>
          </a:xfrm>
        </p:grpSpPr>
        <p:sp>
          <p:nvSpPr>
            <p:cNvPr id="8" name="Line 8"/>
            <p:cNvSpPr>
              <a:spLocks noChangeShapeType="1"/>
            </p:cNvSpPr>
            <p:nvPr/>
          </p:nvSpPr>
          <p:spPr bwMode="auto">
            <a:xfrm flipV="1">
              <a:off x="2971" y="1706"/>
              <a:ext cx="635" cy="590"/>
            </a:xfrm>
            <a:prstGeom prst="line">
              <a:avLst/>
            </a:prstGeom>
            <a:noFill/>
            <a:ln w="76200">
              <a:solidFill>
                <a:srgbClr val="003300"/>
              </a:solidFill>
              <a:round/>
              <a:headEnd/>
              <a:tailEnd type="triangle" w="med" len="med"/>
            </a:ln>
          </p:spPr>
          <p:txBody>
            <a:bodyPr wrap="none" anchor="ctr"/>
            <a:lstStyle/>
            <a:p>
              <a:endParaRPr lang="fr-FR"/>
            </a:p>
          </p:txBody>
        </p:sp>
        <p:sp>
          <p:nvSpPr>
            <p:cNvPr id="9" name="Text Box 9"/>
            <p:cNvSpPr txBox="1">
              <a:spLocks noChangeArrowheads="1"/>
            </p:cNvSpPr>
            <p:nvPr/>
          </p:nvSpPr>
          <p:spPr bwMode="auto">
            <a:xfrm>
              <a:off x="2381" y="2251"/>
              <a:ext cx="771" cy="627"/>
            </a:xfrm>
            <a:prstGeom prst="rect">
              <a:avLst/>
            </a:prstGeom>
            <a:solidFill>
              <a:srgbClr val="000000"/>
            </a:solidFill>
            <a:ln w="12700" algn="ctr">
              <a:solidFill>
                <a:srgbClr val="003300"/>
              </a:solidFill>
              <a:miter lim="800000"/>
              <a:headEnd/>
              <a:tailEnd/>
            </a:ln>
          </p:spPr>
          <p:txBody>
            <a:bodyPr wrap="square">
              <a:spAutoFit/>
            </a:bodyPr>
            <a:lstStyle/>
            <a:p>
              <a:pPr algn="ctr" eaLnBrk="0" hangingPunct="0"/>
              <a:r>
                <a:rPr lang="fr-CA" dirty="0">
                  <a:solidFill>
                    <a:srgbClr val="FF0000"/>
                  </a:solidFill>
                  <a:latin typeface="Times" pitchFamily="18" charset="0"/>
                </a:rPr>
                <a:t>Résistance du corps</a:t>
              </a:r>
              <a:endParaRPr lang="el-GR" dirty="0">
                <a:solidFill>
                  <a:srgbClr val="FF0000"/>
                </a:solidFill>
                <a:latin typeface="Times New Roman" pitchFamily="18" charset="0"/>
                <a:cs typeface="Times New Roman" pitchFamily="18" charset="0"/>
              </a:endParaRPr>
            </a:p>
          </p:txBody>
        </p:sp>
      </p:grpSp>
      <p:grpSp>
        <p:nvGrpSpPr>
          <p:cNvPr id="10" name="Group 10"/>
          <p:cNvGrpSpPr>
            <a:grpSpLocks/>
          </p:cNvGrpSpPr>
          <p:nvPr/>
        </p:nvGrpSpPr>
        <p:grpSpPr bwMode="auto">
          <a:xfrm>
            <a:off x="5839987" y="2720902"/>
            <a:ext cx="2182095" cy="2003250"/>
            <a:chOff x="3334" y="1616"/>
            <a:chExt cx="1584" cy="1360"/>
          </a:xfrm>
        </p:grpSpPr>
        <p:sp>
          <p:nvSpPr>
            <p:cNvPr id="11" name="Text Box 11"/>
            <p:cNvSpPr txBox="1">
              <a:spLocks noChangeArrowheads="1"/>
            </p:cNvSpPr>
            <p:nvPr/>
          </p:nvSpPr>
          <p:spPr bwMode="auto">
            <a:xfrm>
              <a:off x="4059" y="1888"/>
              <a:ext cx="859" cy="410"/>
            </a:xfrm>
            <a:prstGeom prst="rect">
              <a:avLst/>
            </a:prstGeom>
            <a:solidFill>
              <a:srgbClr val="000000"/>
            </a:solidFill>
            <a:ln w="9525" algn="ctr">
              <a:solidFill>
                <a:srgbClr val="000000"/>
              </a:solidFill>
              <a:miter lim="800000"/>
              <a:headEnd/>
              <a:tailEnd/>
            </a:ln>
          </p:spPr>
          <p:txBody>
            <a:bodyPr>
              <a:spAutoFit/>
            </a:bodyPr>
            <a:lstStyle/>
            <a:p>
              <a:pPr algn="ctr" eaLnBrk="0" hangingPunct="0"/>
              <a:r>
                <a:rPr lang="fr-CA" dirty="0">
                  <a:solidFill>
                    <a:srgbClr val="FF0000"/>
                  </a:solidFill>
                  <a:latin typeface="Times" pitchFamily="18" charset="0"/>
                </a:rPr>
                <a:t>Résistance de contact</a:t>
              </a:r>
            </a:p>
          </p:txBody>
        </p:sp>
        <p:sp>
          <p:nvSpPr>
            <p:cNvPr id="12" name="Line 12"/>
            <p:cNvSpPr>
              <a:spLocks noChangeShapeType="1"/>
            </p:cNvSpPr>
            <p:nvPr/>
          </p:nvSpPr>
          <p:spPr bwMode="auto">
            <a:xfrm flipV="1">
              <a:off x="4694" y="1616"/>
              <a:ext cx="182" cy="317"/>
            </a:xfrm>
            <a:prstGeom prst="line">
              <a:avLst/>
            </a:prstGeom>
            <a:noFill/>
            <a:ln w="76200">
              <a:solidFill>
                <a:srgbClr val="000000"/>
              </a:solidFill>
              <a:round/>
              <a:headEnd/>
              <a:tailEnd type="triangle" w="med" len="med"/>
            </a:ln>
          </p:spPr>
          <p:txBody>
            <a:bodyPr wrap="none" anchor="ctr"/>
            <a:lstStyle/>
            <a:p>
              <a:endParaRPr lang="fr-FR"/>
            </a:p>
          </p:txBody>
        </p:sp>
        <p:sp>
          <p:nvSpPr>
            <p:cNvPr id="13" name="Line 13"/>
            <p:cNvSpPr>
              <a:spLocks noChangeShapeType="1"/>
            </p:cNvSpPr>
            <p:nvPr/>
          </p:nvSpPr>
          <p:spPr bwMode="auto">
            <a:xfrm flipH="1">
              <a:off x="3334" y="2251"/>
              <a:ext cx="1134" cy="725"/>
            </a:xfrm>
            <a:prstGeom prst="line">
              <a:avLst/>
            </a:prstGeom>
            <a:noFill/>
            <a:ln w="76200">
              <a:solidFill>
                <a:srgbClr val="000000"/>
              </a:solidFill>
              <a:round/>
              <a:headEnd/>
              <a:tailEnd type="triangle" w="med" len="med"/>
            </a:ln>
          </p:spPr>
          <p:txBody>
            <a:bodyPr wrap="none" anchor="ctr"/>
            <a:lstStyle/>
            <a:p>
              <a:endParaRPr lang="fr-FR"/>
            </a:p>
          </p:txBody>
        </p:sp>
        <p:sp>
          <p:nvSpPr>
            <p:cNvPr id="14" name="Line 14"/>
            <p:cNvSpPr>
              <a:spLocks noChangeShapeType="1"/>
            </p:cNvSpPr>
            <p:nvPr/>
          </p:nvSpPr>
          <p:spPr bwMode="auto">
            <a:xfrm flipH="1">
              <a:off x="4195" y="2251"/>
              <a:ext cx="273" cy="680"/>
            </a:xfrm>
            <a:prstGeom prst="line">
              <a:avLst/>
            </a:prstGeom>
            <a:noFill/>
            <a:ln w="76200">
              <a:solidFill>
                <a:srgbClr val="000000"/>
              </a:solidFill>
              <a:round/>
              <a:headEnd/>
              <a:tailEnd type="triangle" w="med" len="med"/>
            </a:ln>
          </p:spPr>
          <p:txBody>
            <a:bodyPr wrap="none" anchor="ctr"/>
            <a:lstStyle/>
            <a:p>
              <a:endParaRPr lang="fr-F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wipe(left)">
                                      <p:cBhvr>
                                        <p:cTn id="7" dur="500"/>
                                        <p:tgtEl>
                                          <p:spTgt spid="614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147">
                                            <p:txEl>
                                              <p:pRg st="0" end="0"/>
                                            </p:txEl>
                                          </p:spTgt>
                                        </p:tgtEl>
                                        <p:attrNameLst>
                                          <p:attrName>style.visibility</p:attrName>
                                        </p:attrNameLst>
                                      </p:cBhvr>
                                      <p:to>
                                        <p:strVal val="visible"/>
                                      </p:to>
                                    </p:set>
                                    <p:animEffect transition="in" filter="wipe(left)">
                                      <p:cBhvr>
                                        <p:cTn id="12" dur="500"/>
                                        <p:tgtEl>
                                          <p:spTgt spid="614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147">
                                            <p:txEl>
                                              <p:pRg st="1" end="1"/>
                                            </p:txEl>
                                          </p:spTgt>
                                        </p:tgtEl>
                                        <p:attrNameLst>
                                          <p:attrName>style.visibility</p:attrName>
                                        </p:attrNameLst>
                                      </p:cBhvr>
                                      <p:to>
                                        <p:strVal val="visible"/>
                                      </p:to>
                                    </p:set>
                                    <p:animEffect transition="in" filter="wipe(left)">
                                      <p:cBhvr>
                                        <p:cTn id="17" dur="500"/>
                                        <p:tgtEl>
                                          <p:spTgt spid="614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147">
                                            <p:txEl>
                                              <p:pRg st="2" end="2"/>
                                            </p:txEl>
                                          </p:spTgt>
                                        </p:tgtEl>
                                        <p:attrNameLst>
                                          <p:attrName>style.visibility</p:attrName>
                                        </p:attrNameLst>
                                      </p:cBhvr>
                                      <p:to>
                                        <p:strVal val="visible"/>
                                      </p:to>
                                    </p:set>
                                    <p:animEffect transition="in" filter="wipe(left)">
                                      <p:cBhvr>
                                        <p:cTn id="22" dur="500"/>
                                        <p:tgtEl>
                                          <p:spTgt spid="614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147">
                                            <p:txEl>
                                              <p:pRg st="3" end="3"/>
                                            </p:txEl>
                                          </p:spTgt>
                                        </p:tgtEl>
                                        <p:attrNameLst>
                                          <p:attrName>style.visibility</p:attrName>
                                        </p:attrNameLst>
                                      </p:cBhvr>
                                      <p:to>
                                        <p:strVal val="visible"/>
                                      </p:to>
                                    </p:set>
                                    <p:animEffect transition="in" filter="wipe(left)">
                                      <p:cBhvr>
                                        <p:cTn id="27" dur="500"/>
                                        <p:tgtEl>
                                          <p:spTgt spid="6147">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147">
                                            <p:txEl>
                                              <p:pRg st="4" end="4"/>
                                            </p:txEl>
                                          </p:spTgt>
                                        </p:tgtEl>
                                        <p:attrNameLst>
                                          <p:attrName>style.visibility</p:attrName>
                                        </p:attrNameLst>
                                      </p:cBhvr>
                                      <p:to>
                                        <p:strVal val="visible"/>
                                      </p:to>
                                    </p:set>
                                    <p:animEffect transition="in" filter="wipe(left)">
                                      <p:cBhvr>
                                        <p:cTn id="32" dur="500"/>
                                        <p:tgtEl>
                                          <p:spTgt spid="6147">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6147">
                                            <p:txEl>
                                              <p:pRg st="7" end="7"/>
                                            </p:txEl>
                                          </p:spTgt>
                                        </p:tgtEl>
                                        <p:attrNameLst>
                                          <p:attrName>style.visibility</p:attrName>
                                        </p:attrNameLst>
                                      </p:cBhvr>
                                      <p:to>
                                        <p:strVal val="visible"/>
                                      </p:to>
                                    </p:set>
                                    <p:animEffect transition="in" filter="wipe(left)">
                                      <p:cBhvr>
                                        <p:cTn id="37" dur="500"/>
                                        <p:tgtEl>
                                          <p:spTgt spid="6147">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147">
                                            <p:txEl>
                                              <p:pRg st="8" end="8"/>
                                            </p:txEl>
                                          </p:spTgt>
                                        </p:tgtEl>
                                        <p:attrNameLst>
                                          <p:attrName>style.visibility</p:attrName>
                                        </p:attrNameLst>
                                      </p:cBhvr>
                                      <p:to>
                                        <p:strVal val="visible"/>
                                      </p:to>
                                    </p:set>
                                    <p:animEffect transition="in" filter="wipe(left)">
                                      <p:cBhvr>
                                        <p:cTn id="42" dur="500"/>
                                        <p:tgtEl>
                                          <p:spTgt spid="6147">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6147">
                                            <p:txEl>
                                              <p:pRg st="9" end="9"/>
                                            </p:txEl>
                                          </p:spTgt>
                                        </p:tgtEl>
                                        <p:attrNameLst>
                                          <p:attrName>style.visibility</p:attrName>
                                        </p:attrNameLst>
                                      </p:cBhvr>
                                      <p:to>
                                        <p:strVal val="visible"/>
                                      </p:to>
                                    </p:set>
                                    <p:animEffect transition="in" filter="wipe(left)">
                                      <p:cBhvr>
                                        <p:cTn id="47" dur="500"/>
                                        <p:tgtEl>
                                          <p:spTgt spid="6147">
                                            <p:txEl>
                                              <p:pRg st="9" end="9"/>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6147">
                                            <p:txEl>
                                              <p:pRg st="10" end="10"/>
                                            </p:txEl>
                                          </p:spTgt>
                                        </p:tgtEl>
                                        <p:attrNameLst>
                                          <p:attrName>style.visibility</p:attrName>
                                        </p:attrNameLst>
                                      </p:cBhvr>
                                      <p:to>
                                        <p:strVal val="visible"/>
                                      </p:to>
                                    </p:set>
                                    <p:animEffect transition="in" filter="wipe(left)">
                                      <p:cBhvr>
                                        <p:cTn id="52" dur="500"/>
                                        <p:tgtEl>
                                          <p:spTgt spid="6147">
                                            <p:txEl>
                                              <p:pRg st="10" end="1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6147">
                                            <p:txEl>
                                              <p:pRg st="11" end="11"/>
                                            </p:txEl>
                                          </p:spTgt>
                                        </p:tgtEl>
                                        <p:attrNameLst>
                                          <p:attrName>style.visibility</p:attrName>
                                        </p:attrNameLst>
                                      </p:cBhvr>
                                      <p:to>
                                        <p:strVal val="visible"/>
                                      </p:to>
                                    </p:set>
                                    <p:animEffect transition="in" filter="wipe(left)">
                                      <p:cBhvr>
                                        <p:cTn id="57" dur="500"/>
                                        <p:tgtEl>
                                          <p:spTgt spid="6147">
                                            <p:txEl>
                                              <p:pRg st="11" end="11"/>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6147">
                                            <p:txEl>
                                              <p:pRg st="12" end="12"/>
                                            </p:txEl>
                                          </p:spTgt>
                                        </p:tgtEl>
                                        <p:attrNameLst>
                                          <p:attrName>style.visibility</p:attrName>
                                        </p:attrNameLst>
                                      </p:cBhvr>
                                      <p:to>
                                        <p:strVal val="visible"/>
                                      </p:to>
                                    </p:set>
                                    <p:animEffect transition="in" filter="wipe(left)">
                                      <p:cBhvr>
                                        <p:cTn id="62" dur="500"/>
                                        <p:tgtEl>
                                          <p:spTgt spid="6147">
                                            <p:txEl>
                                              <p:pRg st="12" end="12"/>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6147">
                                            <p:txEl>
                                              <p:pRg st="13" end="13"/>
                                            </p:txEl>
                                          </p:spTgt>
                                        </p:tgtEl>
                                        <p:attrNameLst>
                                          <p:attrName>style.visibility</p:attrName>
                                        </p:attrNameLst>
                                      </p:cBhvr>
                                      <p:to>
                                        <p:strVal val="visible"/>
                                      </p:to>
                                    </p:set>
                                    <p:animEffect transition="in" filter="wipe(left)">
                                      <p:cBhvr>
                                        <p:cTn id="67" dur="500"/>
                                        <p:tgtEl>
                                          <p:spTgt spid="6147">
                                            <p:txEl>
                                              <p:pRg st="13" end="13"/>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6147">
                                            <p:txEl>
                                              <p:pRg st="14" end="14"/>
                                            </p:txEl>
                                          </p:spTgt>
                                        </p:tgtEl>
                                        <p:attrNameLst>
                                          <p:attrName>style.visibility</p:attrName>
                                        </p:attrNameLst>
                                      </p:cBhvr>
                                      <p:to>
                                        <p:strVal val="visible"/>
                                      </p:to>
                                    </p:set>
                                    <p:animEffect transition="in" filter="wipe(left)">
                                      <p:cBhvr>
                                        <p:cTn id="72" dur="500"/>
                                        <p:tgtEl>
                                          <p:spTgt spid="6147">
                                            <p:txEl>
                                              <p:pRg st="14" end="14"/>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147">
                                            <p:txEl>
                                              <p:pRg st="15" end="15"/>
                                            </p:txEl>
                                          </p:spTgt>
                                        </p:tgtEl>
                                        <p:attrNameLst>
                                          <p:attrName>style.visibility</p:attrName>
                                        </p:attrNameLst>
                                      </p:cBhvr>
                                      <p:to>
                                        <p:strVal val="visible"/>
                                      </p:to>
                                    </p:set>
                                    <p:animEffect transition="in" filter="wipe(left)">
                                      <p:cBhvr>
                                        <p:cTn id="77" dur="500"/>
                                        <p:tgtEl>
                                          <p:spTgt spid="6147">
                                            <p:txEl>
                                              <p:pRg st="15" end="15"/>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4"/>
                                        </p:tgtEl>
                                        <p:attrNameLst>
                                          <p:attrName>style.visibility</p:attrName>
                                        </p:attrNameLst>
                                      </p:cBhvr>
                                      <p:to>
                                        <p:strVal val="visible"/>
                                      </p:to>
                                    </p:set>
                                  </p:childTnLst>
                                </p:cTn>
                              </p:par>
                              <p:par>
                                <p:cTn id="82" presetID="55" presetClass="entr" presetSubtype="0" fill="hold" nodeType="withEffect">
                                  <p:stCondLst>
                                    <p:cond delay="0"/>
                                  </p:stCondLst>
                                  <p:childTnLst>
                                    <p:set>
                                      <p:cBhvr>
                                        <p:cTn id="83" dur="1" fill="hold">
                                          <p:stCondLst>
                                            <p:cond delay="0"/>
                                          </p:stCondLst>
                                        </p:cTn>
                                        <p:tgtEl>
                                          <p:spTgt spid="7"/>
                                        </p:tgtEl>
                                        <p:attrNameLst>
                                          <p:attrName>style.visibility</p:attrName>
                                        </p:attrNameLst>
                                      </p:cBhvr>
                                      <p:to>
                                        <p:strVal val="visible"/>
                                      </p:to>
                                    </p:set>
                                    <p:anim calcmode="lin" valueType="num">
                                      <p:cBhvr>
                                        <p:cTn id="84" dur="1000" fill="hold"/>
                                        <p:tgtEl>
                                          <p:spTgt spid="7"/>
                                        </p:tgtEl>
                                        <p:attrNameLst>
                                          <p:attrName>ppt_w</p:attrName>
                                        </p:attrNameLst>
                                      </p:cBhvr>
                                      <p:tavLst>
                                        <p:tav tm="0">
                                          <p:val>
                                            <p:strVal val="#ppt_w*0.70"/>
                                          </p:val>
                                        </p:tav>
                                        <p:tav tm="100000">
                                          <p:val>
                                            <p:strVal val="#ppt_w"/>
                                          </p:val>
                                        </p:tav>
                                      </p:tavLst>
                                    </p:anim>
                                    <p:anim calcmode="lin" valueType="num">
                                      <p:cBhvr>
                                        <p:cTn id="85" dur="1000" fill="hold"/>
                                        <p:tgtEl>
                                          <p:spTgt spid="7"/>
                                        </p:tgtEl>
                                        <p:attrNameLst>
                                          <p:attrName>ppt_h</p:attrName>
                                        </p:attrNameLst>
                                      </p:cBhvr>
                                      <p:tavLst>
                                        <p:tav tm="0">
                                          <p:val>
                                            <p:strVal val="#ppt_h"/>
                                          </p:val>
                                        </p:tav>
                                        <p:tav tm="100000">
                                          <p:val>
                                            <p:strVal val="#ppt_h"/>
                                          </p:val>
                                        </p:tav>
                                      </p:tavLst>
                                    </p:anim>
                                    <p:animEffect transition="in" filter="fade">
                                      <p:cBhvr>
                                        <p:cTn id="86" dur="10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55" presetClass="entr" presetSubtype="0" fill="hold" nodeType="clickEffect">
                                  <p:stCondLst>
                                    <p:cond delay="0"/>
                                  </p:stCondLst>
                                  <p:childTnLst>
                                    <p:set>
                                      <p:cBhvr>
                                        <p:cTn id="90" dur="1" fill="hold">
                                          <p:stCondLst>
                                            <p:cond delay="0"/>
                                          </p:stCondLst>
                                        </p:cTn>
                                        <p:tgtEl>
                                          <p:spTgt spid="10"/>
                                        </p:tgtEl>
                                        <p:attrNameLst>
                                          <p:attrName>style.visibility</p:attrName>
                                        </p:attrNameLst>
                                      </p:cBhvr>
                                      <p:to>
                                        <p:strVal val="visible"/>
                                      </p:to>
                                    </p:set>
                                    <p:anim calcmode="lin" valueType="num">
                                      <p:cBhvr>
                                        <p:cTn id="91" dur="1000" fill="hold"/>
                                        <p:tgtEl>
                                          <p:spTgt spid="10"/>
                                        </p:tgtEl>
                                        <p:attrNameLst>
                                          <p:attrName>ppt_w</p:attrName>
                                        </p:attrNameLst>
                                      </p:cBhvr>
                                      <p:tavLst>
                                        <p:tav tm="0">
                                          <p:val>
                                            <p:strVal val="#ppt_w*0.70"/>
                                          </p:val>
                                        </p:tav>
                                        <p:tav tm="100000">
                                          <p:val>
                                            <p:strVal val="#ppt_w"/>
                                          </p:val>
                                        </p:tav>
                                      </p:tavLst>
                                    </p:anim>
                                    <p:anim calcmode="lin" valueType="num">
                                      <p:cBhvr>
                                        <p:cTn id="92" dur="1000" fill="hold"/>
                                        <p:tgtEl>
                                          <p:spTgt spid="10"/>
                                        </p:tgtEl>
                                        <p:attrNameLst>
                                          <p:attrName>ppt_h</p:attrName>
                                        </p:attrNameLst>
                                      </p:cBhvr>
                                      <p:tavLst>
                                        <p:tav tm="0">
                                          <p:val>
                                            <p:strVal val="#ppt_h"/>
                                          </p:val>
                                        </p:tav>
                                        <p:tav tm="100000">
                                          <p:val>
                                            <p:strVal val="#ppt_h"/>
                                          </p:val>
                                        </p:tav>
                                      </p:tavLst>
                                    </p:anim>
                                    <p:animEffect transition="in" filter="fade">
                                      <p:cBhvr>
                                        <p:cTn id="9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6" name="Picture 4"/>
          <p:cNvPicPr>
            <a:picLocks noChangeAspect="1" noChangeArrowheads="1"/>
          </p:cNvPicPr>
          <p:nvPr/>
        </p:nvPicPr>
        <p:blipFill>
          <a:blip r:embed="rId2" cstate="print"/>
          <a:srcRect t="17336" r="11916" b="6718"/>
          <a:stretch>
            <a:fillRect/>
          </a:stretch>
        </p:blipFill>
        <p:spPr bwMode="auto">
          <a:xfrm>
            <a:off x="395536" y="0"/>
            <a:ext cx="5327650" cy="2997200"/>
          </a:xfrm>
          <a:prstGeom prst="rect">
            <a:avLst/>
          </a:prstGeom>
          <a:noFill/>
          <a:ln w="9525">
            <a:noFill/>
            <a:miter lim="800000"/>
            <a:headEnd/>
            <a:tailEnd/>
          </a:ln>
        </p:spPr>
      </p:pic>
      <p:sp>
        <p:nvSpPr>
          <p:cNvPr id="38917" name="Text Box 5"/>
          <p:cNvSpPr txBox="1">
            <a:spLocks noChangeArrowheads="1"/>
          </p:cNvSpPr>
          <p:nvPr/>
        </p:nvSpPr>
        <p:spPr bwMode="auto">
          <a:xfrm>
            <a:off x="5867400" y="188913"/>
            <a:ext cx="3060700" cy="1187450"/>
          </a:xfrm>
          <a:prstGeom prst="rect">
            <a:avLst/>
          </a:prstGeom>
          <a:noFill/>
          <a:ln w="9525">
            <a:noFill/>
            <a:miter lim="800000"/>
            <a:headEnd/>
            <a:tailEnd/>
          </a:ln>
        </p:spPr>
        <p:txBody>
          <a:bodyPr>
            <a:spAutoFit/>
          </a:bodyPr>
          <a:lstStyle/>
          <a:p>
            <a:r>
              <a:rPr lang="fr-FR"/>
              <a:t>Résistance du corps humain en fonction de la tension</a:t>
            </a:r>
          </a:p>
        </p:txBody>
      </p:sp>
      <p:pic>
        <p:nvPicPr>
          <p:cNvPr id="38918" name="Picture 6"/>
          <p:cNvPicPr>
            <a:picLocks noChangeAspect="1" noChangeArrowheads="1"/>
          </p:cNvPicPr>
          <p:nvPr/>
        </p:nvPicPr>
        <p:blipFill>
          <a:blip r:embed="rId3" cstate="print"/>
          <a:srcRect l="841" t="3773" r="15204" b="13655"/>
          <a:stretch>
            <a:fillRect/>
          </a:stretch>
        </p:blipFill>
        <p:spPr bwMode="auto">
          <a:xfrm>
            <a:off x="611188" y="3357563"/>
            <a:ext cx="5113337" cy="3030537"/>
          </a:xfrm>
          <a:prstGeom prst="rect">
            <a:avLst/>
          </a:prstGeom>
          <a:noFill/>
          <a:ln w="9525">
            <a:noFill/>
            <a:miter lim="800000"/>
            <a:headEnd/>
            <a:tailEnd/>
          </a:ln>
        </p:spPr>
      </p:pic>
      <p:sp>
        <p:nvSpPr>
          <p:cNvPr id="38919" name="Text Box 7"/>
          <p:cNvSpPr txBox="1">
            <a:spLocks noChangeArrowheads="1"/>
          </p:cNvSpPr>
          <p:nvPr/>
        </p:nvSpPr>
        <p:spPr bwMode="auto">
          <a:xfrm>
            <a:off x="5795963" y="3284538"/>
            <a:ext cx="3097212" cy="1066800"/>
          </a:xfrm>
          <a:prstGeom prst="rect">
            <a:avLst/>
          </a:prstGeom>
          <a:noFill/>
          <a:ln w="9525">
            <a:noFill/>
            <a:miter lim="800000"/>
            <a:headEnd/>
            <a:tailEnd/>
          </a:ln>
        </p:spPr>
        <p:txBody>
          <a:bodyPr>
            <a:spAutoFit/>
          </a:bodyPr>
          <a:lstStyle/>
          <a:p>
            <a:r>
              <a:rPr lang="fr-FR" sz="2000"/>
              <a:t>Effet du courant sur le corps humain en fonction de l’intensité et du temps</a:t>
            </a:r>
            <a:r>
              <a:rPr lang="fr-FR"/>
              <a:t> </a:t>
            </a:r>
          </a:p>
        </p:txBody>
      </p:sp>
      <p:sp>
        <p:nvSpPr>
          <p:cNvPr id="38920" name="Text Box 8"/>
          <p:cNvSpPr txBox="1">
            <a:spLocks noChangeArrowheads="1"/>
          </p:cNvSpPr>
          <p:nvPr/>
        </p:nvSpPr>
        <p:spPr bwMode="auto">
          <a:xfrm>
            <a:off x="4572000" y="6308725"/>
            <a:ext cx="1223963" cy="274638"/>
          </a:xfrm>
          <a:prstGeom prst="rect">
            <a:avLst/>
          </a:prstGeom>
          <a:noFill/>
          <a:ln w="9525">
            <a:noFill/>
            <a:miter lim="800000"/>
            <a:headEnd/>
            <a:tailEnd/>
          </a:ln>
        </p:spPr>
        <p:txBody>
          <a:bodyPr>
            <a:spAutoFit/>
          </a:bodyPr>
          <a:lstStyle/>
          <a:p>
            <a:pPr>
              <a:spcBef>
                <a:spcPct val="50000"/>
              </a:spcBef>
            </a:pPr>
            <a:r>
              <a:rPr lang="fr-FR" sz="1200"/>
              <a:t>Intensité  (mA)</a:t>
            </a:r>
          </a:p>
        </p:txBody>
      </p:sp>
      <p:sp>
        <p:nvSpPr>
          <p:cNvPr id="38921" name="Rectangle 9"/>
          <p:cNvSpPr>
            <a:spLocks noChangeArrowheads="1"/>
          </p:cNvSpPr>
          <p:nvPr/>
        </p:nvSpPr>
        <p:spPr bwMode="auto">
          <a:xfrm>
            <a:off x="5651500" y="4581525"/>
            <a:ext cx="504825" cy="215900"/>
          </a:xfrm>
          <a:prstGeom prst="rect">
            <a:avLst/>
          </a:prstGeom>
          <a:solidFill>
            <a:srgbClr val="4AFC4E"/>
          </a:solidFill>
          <a:ln w="9525">
            <a:solidFill>
              <a:schemeClr val="tx1"/>
            </a:solidFill>
            <a:miter lim="800000"/>
            <a:headEnd/>
            <a:tailEnd/>
          </a:ln>
        </p:spPr>
        <p:txBody>
          <a:bodyPr wrap="none" anchor="ctr"/>
          <a:lstStyle/>
          <a:p>
            <a:pPr algn="ctr"/>
            <a:r>
              <a:rPr lang="fr-FR" sz="1400"/>
              <a:t>1</a:t>
            </a:r>
          </a:p>
        </p:txBody>
      </p:sp>
      <p:sp>
        <p:nvSpPr>
          <p:cNvPr id="38923" name="Text Box 11"/>
          <p:cNvSpPr txBox="1">
            <a:spLocks noChangeArrowheads="1"/>
          </p:cNvSpPr>
          <p:nvPr/>
        </p:nvSpPr>
        <p:spPr bwMode="auto">
          <a:xfrm>
            <a:off x="6310313" y="4484688"/>
            <a:ext cx="1574800" cy="336550"/>
          </a:xfrm>
          <a:prstGeom prst="rect">
            <a:avLst/>
          </a:prstGeom>
          <a:noFill/>
          <a:ln w="9525">
            <a:noFill/>
            <a:miter lim="800000"/>
            <a:headEnd/>
            <a:tailEnd/>
          </a:ln>
        </p:spPr>
        <p:txBody>
          <a:bodyPr wrap="none">
            <a:spAutoFit/>
          </a:bodyPr>
          <a:lstStyle/>
          <a:p>
            <a:r>
              <a:rPr lang="fr-FR" sz="1600"/>
              <a:t>Aucune sensation</a:t>
            </a:r>
          </a:p>
        </p:txBody>
      </p:sp>
      <p:sp>
        <p:nvSpPr>
          <p:cNvPr id="38924" name="Rectangle 12"/>
          <p:cNvSpPr>
            <a:spLocks noChangeArrowheads="1"/>
          </p:cNvSpPr>
          <p:nvPr/>
        </p:nvSpPr>
        <p:spPr bwMode="auto">
          <a:xfrm>
            <a:off x="5724525" y="5949950"/>
            <a:ext cx="504825" cy="215900"/>
          </a:xfrm>
          <a:prstGeom prst="rect">
            <a:avLst/>
          </a:prstGeom>
          <a:solidFill>
            <a:srgbClr val="FC1610"/>
          </a:solidFill>
          <a:ln w="9525">
            <a:solidFill>
              <a:schemeClr val="tx1"/>
            </a:solidFill>
            <a:miter lim="800000"/>
            <a:headEnd/>
            <a:tailEnd/>
          </a:ln>
        </p:spPr>
        <p:txBody>
          <a:bodyPr wrap="none" anchor="ctr"/>
          <a:lstStyle/>
          <a:p>
            <a:pPr algn="ctr"/>
            <a:r>
              <a:rPr lang="fr-FR" sz="1400"/>
              <a:t>4</a:t>
            </a:r>
          </a:p>
        </p:txBody>
      </p:sp>
      <p:sp>
        <p:nvSpPr>
          <p:cNvPr id="38925" name="Text Box 13"/>
          <p:cNvSpPr txBox="1">
            <a:spLocks noChangeArrowheads="1"/>
          </p:cNvSpPr>
          <p:nvPr/>
        </p:nvSpPr>
        <p:spPr bwMode="auto">
          <a:xfrm>
            <a:off x="6588125" y="5915868"/>
            <a:ext cx="2160588" cy="825500"/>
          </a:xfrm>
          <a:prstGeom prst="rect">
            <a:avLst/>
          </a:prstGeom>
          <a:noFill/>
          <a:ln w="9525">
            <a:noFill/>
            <a:miter lim="800000"/>
            <a:headEnd/>
            <a:tailEnd/>
          </a:ln>
        </p:spPr>
        <p:txBody>
          <a:bodyPr>
            <a:spAutoFit/>
          </a:bodyPr>
          <a:lstStyle/>
          <a:p>
            <a:pPr>
              <a:spcBef>
                <a:spcPct val="50000"/>
              </a:spcBef>
            </a:pPr>
            <a:r>
              <a:rPr lang="fr-FR" sz="1600" dirty="0">
                <a:sym typeface="Wingdings" pitchFamily="2" charset="2"/>
              </a:rPr>
              <a:t>Fibrillation cardiaque ; Arrêt cardiaque ; brûlure des tissus</a:t>
            </a:r>
          </a:p>
        </p:txBody>
      </p:sp>
      <p:sp>
        <p:nvSpPr>
          <p:cNvPr id="38927" name="Rectangle 15"/>
          <p:cNvSpPr>
            <a:spLocks noChangeArrowheads="1"/>
          </p:cNvSpPr>
          <p:nvPr/>
        </p:nvSpPr>
        <p:spPr bwMode="auto">
          <a:xfrm>
            <a:off x="6300788" y="4724400"/>
            <a:ext cx="2232025" cy="581025"/>
          </a:xfrm>
          <a:prstGeom prst="rect">
            <a:avLst/>
          </a:prstGeom>
          <a:noFill/>
          <a:ln w="9525">
            <a:noFill/>
            <a:miter lim="800000"/>
            <a:headEnd/>
            <a:tailEnd/>
          </a:ln>
        </p:spPr>
        <p:txBody>
          <a:bodyPr>
            <a:spAutoFit/>
          </a:bodyPr>
          <a:lstStyle/>
          <a:p>
            <a:r>
              <a:rPr lang="fr-FR" sz="1600"/>
              <a:t>Picotement mais aucun effet dangereux</a:t>
            </a:r>
          </a:p>
        </p:txBody>
      </p:sp>
      <p:sp>
        <p:nvSpPr>
          <p:cNvPr id="38928" name="Rectangle 16"/>
          <p:cNvSpPr>
            <a:spLocks noChangeArrowheads="1"/>
          </p:cNvSpPr>
          <p:nvPr/>
        </p:nvSpPr>
        <p:spPr bwMode="auto">
          <a:xfrm>
            <a:off x="5651500" y="4941888"/>
            <a:ext cx="504825" cy="215900"/>
          </a:xfrm>
          <a:prstGeom prst="rect">
            <a:avLst/>
          </a:prstGeom>
          <a:solidFill>
            <a:srgbClr val="FFFB4F"/>
          </a:solidFill>
          <a:ln w="9525">
            <a:solidFill>
              <a:schemeClr val="tx1"/>
            </a:solidFill>
            <a:miter lim="800000"/>
            <a:headEnd/>
            <a:tailEnd/>
          </a:ln>
        </p:spPr>
        <p:txBody>
          <a:bodyPr wrap="none" anchor="ctr"/>
          <a:lstStyle/>
          <a:p>
            <a:pPr algn="ctr"/>
            <a:r>
              <a:rPr lang="fr-FR" sz="1400"/>
              <a:t>2</a:t>
            </a:r>
          </a:p>
        </p:txBody>
      </p:sp>
      <p:sp>
        <p:nvSpPr>
          <p:cNvPr id="38931" name="Rectangle 19"/>
          <p:cNvSpPr>
            <a:spLocks noChangeArrowheads="1"/>
          </p:cNvSpPr>
          <p:nvPr/>
        </p:nvSpPr>
        <p:spPr bwMode="auto">
          <a:xfrm>
            <a:off x="5722938" y="5445125"/>
            <a:ext cx="504825" cy="215900"/>
          </a:xfrm>
          <a:prstGeom prst="rect">
            <a:avLst/>
          </a:prstGeom>
          <a:solidFill>
            <a:srgbClr val="FC1610"/>
          </a:solidFill>
          <a:ln w="9525">
            <a:solidFill>
              <a:srgbClr val="0000FF"/>
            </a:solidFill>
            <a:miter lim="800000"/>
            <a:headEnd/>
            <a:tailEnd/>
          </a:ln>
        </p:spPr>
        <p:txBody>
          <a:bodyPr wrap="none" anchor="ctr"/>
          <a:lstStyle/>
          <a:p>
            <a:pPr algn="ctr"/>
            <a:r>
              <a:rPr lang="fr-FR" sz="1400"/>
              <a:t>3</a:t>
            </a:r>
          </a:p>
        </p:txBody>
      </p:sp>
      <p:sp>
        <p:nvSpPr>
          <p:cNvPr id="38932" name="Rectangle 20"/>
          <p:cNvSpPr>
            <a:spLocks noChangeArrowheads="1"/>
          </p:cNvSpPr>
          <p:nvPr/>
        </p:nvSpPr>
        <p:spPr bwMode="auto">
          <a:xfrm>
            <a:off x="6300788" y="5229225"/>
            <a:ext cx="2671762" cy="581025"/>
          </a:xfrm>
          <a:prstGeom prst="rect">
            <a:avLst/>
          </a:prstGeom>
          <a:noFill/>
          <a:ln w="9525">
            <a:noFill/>
            <a:miter lim="800000"/>
            <a:headEnd/>
            <a:tailEnd/>
          </a:ln>
        </p:spPr>
        <p:txBody>
          <a:bodyPr>
            <a:spAutoFit/>
          </a:bodyPr>
          <a:lstStyle/>
          <a:p>
            <a:r>
              <a:rPr lang="fr-FR" sz="1600"/>
              <a:t>Effet non mortel perturbations généralement réversibles</a:t>
            </a:r>
          </a:p>
        </p:txBody>
      </p:sp>
      <p:sp>
        <p:nvSpPr>
          <p:cNvPr id="38934" name="Rectangle 22"/>
          <p:cNvSpPr>
            <a:spLocks noChangeArrowheads="1"/>
          </p:cNvSpPr>
          <p:nvPr/>
        </p:nvSpPr>
        <p:spPr bwMode="auto">
          <a:xfrm>
            <a:off x="6300788" y="5805488"/>
            <a:ext cx="452437" cy="579437"/>
          </a:xfrm>
          <a:prstGeom prst="rect">
            <a:avLst/>
          </a:prstGeom>
          <a:noFill/>
          <a:ln w="9525">
            <a:noFill/>
            <a:miter lim="800000"/>
            <a:headEnd/>
            <a:tailEnd/>
          </a:ln>
        </p:spPr>
        <p:txBody>
          <a:bodyPr wrap="none">
            <a:spAutoFit/>
          </a:bodyPr>
          <a:lstStyle/>
          <a:p>
            <a:r>
              <a:rPr lang="fr-FR" sz="3200">
                <a:sym typeface="Wingdings" pitchFamily="2" charset="2"/>
              </a:rPr>
              <a:t></a:t>
            </a:r>
          </a:p>
        </p:txBody>
      </p:sp>
      <p:sp>
        <p:nvSpPr>
          <p:cNvPr id="38935" name="Line 23"/>
          <p:cNvSpPr>
            <a:spLocks noChangeShapeType="1"/>
          </p:cNvSpPr>
          <p:nvPr/>
        </p:nvSpPr>
        <p:spPr bwMode="auto">
          <a:xfrm>
            <a:off x="539750" y="3127375"/>
            <a:ext cx="8424863" cy="0"/>
          </a:xfrm>
          <a:prstGeom prst="line">
            <a:avLst/>
          </a:prstGeom>
          <a:noFill/>
          <a:ln w="114300">
            <a:pattFill prst="solidDmnd">
              <a:fgClr>
                <a:schemeClr val="tx1"/>
              </a:fgClr>
              <a:bgClr>
                <a:srgbClr val="FFFFFF"/>
              </a:bgClr>
            </a:pattFill>
            <a:round/>
            <a:headEnd/>
            <a:tailEnd/>
          </a:ln>
        </p:spPr>
        <p:txBody>
          <a:bodyPr/>
          <a:lstStyle/>
          <a:p>
            <a:endParaRPr lang="fr-FR"/>
          </a:p>
        </p:txBody>
      </p:sp>
      <p:sp>
        <p:nvSpPr>
          <p:cNvPr id="38936" name="Text Box 24"/>
          <p:cNvSpPr txBox="1">
            <a:spLocks noChangeArrowheads="1"/>
          </p:cNvSpPr>
          <p:nvPr/>
        </p:nvSpPr>
        <p:spPr bwMode="auto">
          <a:xfrm>
            <a:off x="5508625" y="2781300"/>
            <a:ext cx="1079500" cy="274638"/>
          </a:xfrm>
          <a:prstGeom prst="rect">
            <a:avLst/>
          </a:prstGeom>
          <a:noFill/>
          <a:ln w="9525">
            <a:noFill/>
            <a:miter lim="800000"/>
            <a:headEnd/>
            <a:tailEnd/>
          </a:ln>
        </p:spPr>
        <p:txBody>
          <a:bodyPr>
            <a:spAutoFit/>
          </a:bodyPr>
          <a:lstStyle/>
          <a:p>
            <a:pPr>
              <a:spcBef>
                <a:spcPct val="50000"/>
              </a:spcBef>
            </a:pPr>
            <a:r>
              <a:rPr lang="fr-FR" sz="1200"/>
              <a:t>Tension ( V)</a:t>
            </a:r>
          </a:p>
        </p:txBody>
      </p:sp>
      <p:sp>
        <p:nvSpPr>
          <p:cNvPr id="38940" name="Text Box 28"/>
          <p:cNvSpPr txBox="1">
            <a:spLocks noChangeArrowheads="1"/>
          </p:cNvSpPr>
          <p:nvPr/>
        </p:nvSpPr>
        <p:spPr bwMode="auto">
          <a:xfrm>
            <a:off x="5508625" y="1340768"/>
            <a:ext cx="3492500" cy="641350"/>
          </a:xfrm>
          <a:prstGeom prst="rect">
            <a:avLst/>
          </a:prstGeom>
          <a:noFill/>
          <a:ln w="9525">
            <a:noFill/>
            <a:miter lim="800000"/>
            <a:headEnd/>
            <a:tailEnd/>
          </a:ln>
        </p:spPr>
        <p:txBody>
          <a:bodyPr>
            <a:spAutoFit/>
          </a:bodyPr>
          <a:lstStyle/>
          <a:p>
            <a:r>
              <a:rPr lang="fr-FR" sz="1800" dirty="0"/>
              <a:t>Limite conventionnelle de sécurité en alternatif « condition normale » : 50V</a:t>
            </a:r>
          </a:p>
        </p:txBody>
      </p:sp>
      <p:sp>
        <p:nvSpPr>
          <p:cNvPr id="38942" name="Text Box 30"/>
          <p:cNvSpPr txBox="1">
            <a:spLocks noChangeArrowheads="1"/>
          </p:cNvSpPr>
          <p:nvPr/>
        </p:nvSpPr>
        <p:spPr bwMode="auto">
          <a:xfrm>
            <a:off x="5688013" y="2139578"/>
            <a:ext cx="3132137" cy="641350"/>
          </a:xfrm>
          <a:prstGeom prst="rect">
            <a:avLst/>
          </a:prstGeom>
          <a:noFill/>
          <a:ln w="9525">
            <a:noFill/>
            <a:miter lim="800000"/>
            <a:headEnd/>
            <a:tailEnd/>
          </a:ln>
        </p:spPr>
        <p:txBody>
          <a:bodyPr>
            <a:spAutoFit/>
          </a:bodyPr>
          <a:lstStyle/>
          <a:p>
            <a:r>
              <a:rPr lang="fr-FR" sz="1800" dirty="0"/>
              <a:t>Limite pour des emplacements mouillés : 25V</a:t>
            </a:r>
          </a:p>
        </p:txBody>
      </p:sp>
      <p:grpSp>
        <p:nvGrpSpPr>
          <p:cNvPr id="2" name="Group 34"/>
          <p:cNvGrpSpPr>
            <a:grpSpLocks/>
          </p:cNvGrpSpPr>
          <p:nvPr/>
        </p:nvGrpSpPr>
        <p:grpSpPr bwMode="auto">
          <a:xfrm>
            <a:off x="2243138" y="6308725"/>
            <a:ext cx="1739900" cy="407988"/>
            <a:chOff x="1431" y="4020"/>
            <a:chExt cx="1096" cy="257"/>
          </a:xfrm>
        </p:grpSpPr>
        <p:sp>
          <p:nvSpPr>
            <p:cNvPr id="5142" name="Line 32"/>
            <p:cNvSpPr>
              <a:spLocks noChangeShapeType="1"/>
            </p:cNvSpPr>
            <p:nvPr/>
          </p:nvSpPr>
          <p:spPr bwMode="auto">
            <a:xfrm>
              <a:off x="1927" y="4020"/>
              <a:ext cx="0" cy="90"/>
            </a:xfrm>
            <a:prstGeom prst="line">
              <a:avLst/>
            </a:prstGeom>
            <a:noFill/>
            <a:ln w="9525">
              <a:solidFill>
                <a:schemeClr val="tx1"/>
              </a:solidFill>
              <a:round/>
              <a:headEnd type="triangle" w="med" len="med"/>
              <a:tailEnd/>
            </a:ln>
          </p:spPr>
          <p:txBody>
            <a:bodyPr/>
            <a:lstStyle/>
            <a:p>
              <a:endParaRPr lang="fr-FR"/>
            </a:p>
          </p:txBody>
        </p:sp>
        <p:sp>
          <p:nvSpPr>
            <p:cNvPr id="5143" name="Text Box 33"/>
            <p:cNvSpPr txBox="1">
              <a:spLocks noChangeArrowheads="1"/>
            </p:cNvSpPr>
            <p:nvPr/>
          </p:nvSpPr>
          <p:spPr bwMode="auto">
            <a:xfrm>
              <a:off x="1431" y="4065"/>
              <a:ext cx="1096" cy="212"/>
            </a:xfrm>
            <a:prstGeom prst="rect">
              <a:avLst/>
            </a:prstGeom>
            <a:noFill/>
            <a:ln w="9525">
              <a:noFill/>
              <a:miter lim="800000"/>
              <a:headEnd/>
              <a:tailEnd/>
            </a:ln>
          </p:spPr>
          <p:txBody>
            <a:bodyPr wrap="none">
              <a:spAutoFit/>
            </a:bodyPr>
            <a:lstStyle/>
            <a:p>
              <a:r>
                <a:rPr lang="fr-FR" sz="1600" b="1"/>
                <a:t>Limite de sécurité</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38916"/>
                                        </p:tgtEl>
                                        <p:attrNameLst>
                                          <p:attrName>style.visibility</p:attrName>
                                        </p:attrNameLst>
                                      </p:cBhvr>
                                      <p:to>
                                        <p:strVal val="visible"/>
                                      </p:to>
                                    </p:set>
                                    <p:anim calcmode="lin" valueType="num">
                                      <p:cBhvr>
                                        <p:cTn id="7" dur="500" fill="hold"/>
                                        <p:tgtEl>
                                          <p:spTgt spid="38916"/>
                                        </p:tgtEl>
                                        <p:attrNameLst>
                                          <p:attrName>ppt_w</p:attrName>
                                        </p:attrNameLst>
                                      </p:cBhvr>
                                      <p:tavLst>
                                        <p:tav tm="0">
                                          <p:val>
                                            <p:fltVal val="0"/>
                                          </p:val>
                                        </p:tav>
                                        <p:tav tm="100000">
                                          <p:val>
                                            <p:strVal val="#ppt_w"/>
                                          </p:val>
                                        </p:tav>
                                      </p:tavLst>
                                    </p:anim>
                                    <p:anim calcmode="lin" valueType="num">
                                      <p:cBhvr>
                                        <p:cTn id="8" dur="500" fill="hold"/>
                                        <p:tgtEl>
                                          <p:spTgt spid="38916"/>
                                        </p:tgtEl>
                                        <p:attrNameLst>
                                          <p:attrName>ppt_h</p:attrName>
                                        </p:attrNameLst>
                                      </p:cBhvr>
                                      <p:tavLst>
                                        <p:tav tm="0">
                                          <p:val>
                                            <p:fltVal val="0"/>
                                          </p:val>
                                        </p:tav>
                                        <p:tav tm="100000">
                                          <p:val>
                                            <p:strVal val="#ppt_h"/>
                                          </p:val>
                                        </p:tav>
                                      </p:tavLst>
                                    </p:anim>
                                    <p:animEffect transition="in" filter="fade">
                                      <p:cBhvr>
                                        <p:cTn id="9" dur="500"/>
                                        <p:tgtEl>
                                          <p:spTgt spid="38916"/>
                                        </p:tgtEl>
                                      </p:cBhvr>
                                    </p:animEffect>
                                  </p:childTnLst>
                                </p:cTn>
                              </p:par>
                              <p:par>
                                <p:cTn id="10" presetID="49" presetClass="entr" presetSubtype="0" decel="100000" fill="hold" grpId="0" nodeType="withEffect">
                                  <p:stCondLst>
                                    <p:cond delay="0"/>
                                  </p:stCondLst>
                                  <p:childTnLst>
                                    <p:set>
                                      <p:cBhvr>
                                        <p:cTn id="11" dur="1" fill="hold">
                                          <p:stCondLst>
                                            <p:cond delay="0"/>
                                          </p:stCondLst>
                                        </p:cTn>
                                        <p:tgtEl>
                                          <p:spTgt spid="38917"/>
                                        </p:tgtEl>
                                        <p:attrNameLst>
                                          <p:attrName>style.visibility</p:attrName>
                                        </p:attrNameLst>
                                      </p:cBhvr>
                                      <p:to>
                                        <p:strVal val="visible"/>
                                      </p:to>
                                    </p:set>
                                    <p:anim calcmode="lin" valueType="num">
                                      <p:cBhvr>
                                        <p:cTn id="12" dur="500" fill="hold"/>
                                        <p:tgtEl>
                                          <p:spTgt spid="38917"/>
                                        </p:tgtEl>
                                        <p:attrNameLst>
                                          <p:attrName>ppt_w</p:attrName>
                                        </p:attrNameLst>
                                      </p:cBhvr>
                                      <p:tavLst>
                                        <p:tav tm="0">
                                          <p:val>
                                            <p:fltVal val="0"/>
                                          </p:val>
                                        </p:tav>
                                        <p:tav tm="100000">
                                          <p:val>
                                            <p:strVal val="#ppt_w"/>
                                          </p:val>
                                        </p:tav>
                                      </p:tavLst>
                                    </p:anim>
                                    <p:anim calcmode="lin" valueType="num">
                                      <p:cBhvr>
                                        <p:cTn id="13" dur="500" fill="hold"/>
                                        <p:tgtEl>
                                          <p:spTgt spid="38917"/>
                                        </p:tgtEl>
                                        <p:attrNameLst>
                                          <p:attrName>ppt_h</p:attrName>
                                        </p:attrNameLst>
                                      </p:cBhvr>
                                      <p:tavLst>
                                        <p:tav tm="0">
                                          <p:val>
                                            <p:fltVal val="0"/>
                                          </p:val>
                                        </p:tav>
                                        <p:tav tm="100000">
                                          <p:val>
                                            <p:strVal val="#ppt_h"/>
                                          </p:val>
                                        </p:tav>
                                      </p:tavLst>
                                    </p:anim>
                                    <p:anim calcmode="lin" valueType="num">
                                      <p:cBhvr>
                                        <p:cTn id="14" dur="500" fill="hold"/>
                                        <p:tgtEl>
                                          <p:spTgt spid="38917"/>
                                        </p:tgtEl>
                                        <p:attrNameLst>
                                          <p:attrName>style.rotation</p:attrName>
                                        </p:attrNameLst>
                                      </p:cBhvr>
                                      <p:tavLst>
                                        <p:tav tm="0">
                                          <p:val>
                                            <p:fltVal val="360"/>
                                          </p:val>
                                        </p:tav>
                                        <p:tav tm="100000">
                                          <p:val>
                                            <p:fltVal val="0"/>
                                          </p:val>
                                        </p:tav>
                                      </p:tavLst>
                                    </p:anim>
                                    <p:animEffect transition="in" filter="fade">
                                      <p:cBhvr>
                                        <p:cTn id="15" dur="500"/>
                                        <p:tgtEl>
                                          <p:spTgt spid="38917"/>
                                        </p:tgtEl>
                                      </p:cBhvr>
                                    </p:animEffect>
                                  </p:childTnLst>
                                </p:cTn>
                              </p:par>
                              <p:par>
                                <p:cTn id="16" presetID="2" presetClass="entr" presetSubtype="2" fill="hold" grpId="0" nodeType="withEffect">
                                  <p:stCondLst>
                                    <p:cond delay="0"/>
                                  </p:stCondLst>
                                  <p:childTnLst>
                                    <p:set>
                                      <p:cBhvr>
                                        <p:cTn id="17" dur="1" fill="hold">
                                          <p:stCondLst>
                                            <p:cond delay="0"/>
                                          </p:stCondLst>
                                        </p:cTn>
                                        <p:tgtEl>
                                          <p:spTgt spid="38936"/>
                                        </p:tgtEl>
                                        <p:attrNameLst>
                                          <p:attrName>style.visibility</p:attrName>
                                        </p:attrNameLst>
                                      </p:cBhvr>
                                      <p:to>
                                        <p:strVal val="visible"/>
                                      </p:to>
                                    </p:set>
                                    <p:anim calcmode="lin" valueType="num">
                                      <p:cBhvr additive="base">
                                        <p:cTn id="18" dur="500" fill="hold"/>
                                        <p:tgtEl>
                                          <p:spTgt spid="38936"/>
                                        </p:tgtEl>
                                        <p:attrNameLst>
                                          <p:attrName>ppt_x</p:attrName>
                                        </p:attrNameLst>
                                      </p:cBhvr>
                                      <p:tavLst>
                                        <p:tav tm="0">
                                          <p:val>
                                            <p:strVal val="1+#ppt_w/2"/>
                                          </p:val>
                                        </p:tav>
                                        <p:tav tm="100000">
                                          <p:val>
                                            <p:strVal val="#ppt_x"/>
                                          </p:val>
                                        </p:tav>
                                      </p:tavLst>
                                    </p:anim>
                                    <p:anim calcmode="lin" valueType="num">
                                      <p:cBhvr additive="base">
                                        <p:cTn id="19" dur="500" fill="hold"/>
                                        <p:tgtEl>
                                          <p:spTgt spid="38936"/>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37" presetClass="entr" presetSubtype="0" fill="hold" grpId="0" nodeType="clickEffect">
                                  <p:stCondLst>
                                    <p:cond delay="0"/>
                                  </p:stCondLst>
                                  <p:childTnLst>
                                    <p:set>
                                      <p:cBhvr>
                                        <p:cTn id="23" dur="1" fill="hold">
                                          <p:stCondLst>
                                            <p:cond delay="0"/>
                                          </p:stCondLst>
                                        </p:cTn>
                                        <p:tgtEl>
                                          <p:spTgt spid="38935"/>
                                        </p:tgtEl>
                                        <p:attrNameLst>
                                          <p:attrName>style.visibility</p:attrName>
                                        </p:attrNameLst>
                                      </p:cBhvr>
                                      <p:to>
                                        <p:strVal val="visible"/>
                                      </p:to>
                                    </p:set>
                                    <p:animEffect transition="in" filter="fade">
                                      <p:cBhvr>
                                        <p:cTn id="24" dur="1000"/>
                                        <p:tgtEl>
                                          <p:spTgt spid="38935"/>
                                        </p:tgtEl>
                                      </p:cBhvr>
                                    </p:animEffect>
                                    <p:anim calcmode="lin" valueType="num">
                                      <p:cBhvr>
                                        <p:cTn id="25" dur="1000" fill="hold"/>
                                        <p:tgtEl>
                                          <p:spTgt spid="38935"/>
                                        </p:tgtEl>
                                        <p:attrNameLst>
                                          <p:attrName>ppt_x</p:attrName>
                                        </p:attrNameLst>
                                      </p:cBhvr>
                                      <p:tavLst>
                                        <p:tav tm="0">
                                          <p:val>
                                            <p:strVal val="#ppt_x"/>
                                          </p:val>
                                        </p:tav>
                                        <p:tav tm="100000">
                                          <p:val>
                                            <p:strVal val="#ppt_x"/>
                                          </p:val>
                                        </p:tav>
                                      </p:tavLst>
                                    </p:anim>
                                    <p:anim calcmode="lin" valueType="num">
                                      <p:cBhvr>
                                        <p:cTn id="26" dur="900" decel="100000" fill="hold"/>
                                        <p:tgtEl>
                                          <p:spTgt spid="38935"/>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38935"/>
                                        </p:tgtEl>
                                        <p:attrNameLst>
                                          <p:attrName>ppt_y</p:attrName>
                                        </p:attrNameLst>
                                      </p:cBhvr>
                                      <p:tavLst>
                                        <p:tav tm="0">
                                          <p:val>
                                            <p:strVal val="#ppt_y-.03"/>
                                          </p:val>
                                        </p:tav>
                                        <p:tav tm="100000">
                                          <p:val>
                                            <p:strVal val="#ppt_y"/>
                                          </p:val>
                                        </p:tav>
                                      </p:tavLst>
                                    </p:anim>
                                  </p:childTnLst>
                                </p:cTn>
                              </p:par>
                            </p:childTnLst>
                          </p:cTn>
                        </p:par>
                        <p:par>
                          <p:cTn id="28" fill="hold">
                            <p:stCondLst>
                              <p:cond delay="1000"/>
                            </p:stCondLst>
                            <p:childTnLst>
                              <p:par>
                                <p:cTn id="29" presetID="53" presetClass="entr" presetSubtype="0" fill="hold" nodeType="afterEffect">
                                  <p:stCondLst>
                                    <p:cond delay="0"/>
                                  </p:stCondLst>
                                  <p:childTnLst>
                                    <p:set>
                                      <p:cBhvr>
                                        <p:cTn id="30" dur="1" fill="hold">
                                          <p:stCondLst>
                                            <p:cond delay="0"/>
                                          </p:stCondLst>
                                        </p:cTn>
                                        <p:tgtEl>
                                          <p:spTgt spid="38918"/>
                                        </p:tgtEl>
                                        <p:attrNameLst>
                                          <p:attrName>style.visibility</p:attrName>
                                        </p:attrNameLst>
                                      </p:cBhvr>
                                      <p:to>
                                        <p:strVal val="visible"/>
                                      </p:to>
                                    </p:set>
                                    <p:anim calcmode="lin" valueType="num">
                                      <p:cBhvr>
                                        <p:cTn id="31" dur="500" fill="hold"/>
                                        <p:tgtEl>
                                          <p:spTgt spid="38918"/>
                                        </p:tgtEl>
                                        <p:attrNameLst>
                                          <p:attrName>ppt_w</p:attrName>
                                        </p:attrNameLst>
                                      </p:cBhvr>
                                      <p:tavLst>
                                        <p:tav tm="0">
                                          <p:val>
                                            <p:fltVal val="0"/>
                                          </p:val>
                                        </p:tav>
                                        <p:tav tm="100000">
                                          <p:val>
                                            <p:strVal val="#ppt_w"/>
                                          </p:val>
                                        </p:tav>
                                      </p:tavLst>
                                    </p:anim>
                                    <p:anim calcmode="lin" valueType="num">
                                      <p:cBhvr>
                                        <p:cTn id="32" dur="500" fill="hold"/>
                                        <p:tgtEl>
                                          <p:spTgt spid="38918"/>
                                        </p:tgtEl>
                                        <p:attrNameLst>
                                          <p:attrName>ppt_h</p:attrName>
                                        </p:attrNameLst>
                                      </p:cBhvr>
                                      <p:tavLst>
                                        <p:tav tm="0">
                                          <p:val>
                                            <p:fltVal val="0"/>
                                          </p:val>
                                        </p:tav>
                                        <p:tav tm="100000">
                                          <p:val>
                                            <p:strVal val="#ppt_h"/>
                                          </p:val>
                                        </p:tav>
                                      </p:tavLst>
                                    </p:anim>
                                    <p:animEffect transition="in" filter="fade">
                                      <p:cBhvr>
                                        <p:cTn id="33" dur="500"/>
                                        <p:tgtEl>
                                          <p:spTgt spid="38918"/>
                                        </p:tgtEl>
                                      </p:cBhvr>
                                    </p:animEffect>
                                  </p:childTnLst>
                                </p:cTn>
                              </p:par>
                              <p:par>
                                <p:cTn id="34" presetID="2" presetClass="entr" presetSubtype="4" fill="hold" grpId="0" nodeType="withEffect">
                                  <p:stCondLst>
                                    <p:cond delay="0"/>
                                  </p:stCondLst>
                                  <p:childTnLst>
                                    <p:set>
                                      <p:cBhvr>
                                        <p:cTn id="35" dur="1" fill="hold">
                                          <p:stCondLst>
                                            <p:cond delay="0"/>
                                          </p:stCondLst>
                                        </p:cTn>
                                        <p:tgtEl>
                                          <p:spTgt spid="38920"/>
                                        </p:tgtEl>
                                        <p:attrNameLst>
                                          <p:attrName>style.visibility</p:attrName>
                                        </p:attrNameLst>
                                      </p:cBhvr>
                                      <p:to>
                                        <p:strVal val="visible"/>
                                      </p:to>
                                    </p:set>
                                    <p:anim calcmode="lin" valueType="num">
                                      <p:cBhvr additive="base">
                                        <p:cTn id="36" dur="500" fill="hold"/>
                                        <p:tgtEl>
                                          <p:spTgt spid="38920"/>
                                        </p:tgtEl>
                                        <p:attrNameLst>
                                          <p:attrName>ppt_x</p:attrName>
                                        </p:attrNameLst>
                                      </p:cBhvr>
                                      <p:tavLst>
                                        <p:tav tm="0">
                                          <p:val>
                                            <p:strVal val="#ppt_x"/>
                                          </p:val>
                                        </p:tav>
                                        <p:tav tm="100000">
                                          <p:val>
                                            <p:strVal val="#ppt_x"/>
                                          </p:val>
                                        </p:tav>
                                      </p:tavLst>
                                    </p:anim>
                                    <p:anim calcmode="lin" valueType="num">
                                      <p:cBhvr additive="base">
                                        <p:cTn id="37" dur="500" fill="hold"/>
                                        <p:tgtEl>
                                          <p:spTgt spid="38920"/>
                                        </p:tgtEl>
                                        <p:attrNameLst>
                                          <p:attrName>ppt_y</p:attrName>
                                        </p:attrNameLst>
                                      </p:cBhvr>
                                      <p:tavLst>
                                        <p:tav tm="0">
                                          <p:val>
                                            <p:strVal val="1+#ppt_h/2"/>
                                          </p:val>
                                        </p:tav>
                                        <p:tav tm="100000">
                                          <p:val>
                                            <p:strVal val="#ppt_y"/>
                                          </p:val>
                                        </p:tav>
                                      </p:tavLst>
                                    </p:anim>
                                  </p:childTnLst>
                                </p:cTn>
                              </p:par>
                              <p:par>
                                <p:cTn id="38" presetID="49" presetClass="entr" presetSubtype="0" decel="100000" fill="hold" grpId="0" nodeType="withEffect">
                                  <p:stCondLst>
                                    <p:cond delay="0"/>
                                  </p:stCondLst>
                                  <p:childTnLst>
                                    <p:set>
                                      <p:cBhvr>
                                        <p:cTn id="39" dur="1" fill="hold">
                                          <p:stCondLst>
                                            <p:cond delay="0"/>
                                          </p:stCondLst>
                                        </p:cTn>
                                        <p:tgtEl>
                                          <p:spTgt spid="38919"/>
                                        </p:tgtEl>
                                        <p:attrNameLst>
                                          <p:attrName>style.visibility</p:attrName>
                                        </p:attrNameLst>
                                      </p:cBhvr>
                                      <p:to>
                                        <p:strVal val="visible"/>
                                      </p:to>
                                    </p:set>
                                    <p:anim calcmode="lin" valueType="num">
                                      <p:cBhvr>
                                        <p:cTn id="40" dur="500" fill="hold"/>
                                        <p:tgtEl>
                                          <p:spTgt spid="38919"/>
                                        </p:tgtEl>
                                        <p:attrNameLst>
                                          <p:attrName>ppt_w</p:attrName>
                                        </p:attrNameLst>
                                      </p:cBhvr>
                                      <p:tavLst>
                                        <p:tav tm="0">
                                          <p:val>
                                            <p:fltVal val="0"/>
                                          </p:val>
                                        </p:tav>
                                        <p:tav tm="100000">
                                          <p:val>
                                            <p:strVal val="#ppt_w"/>
                                          </p:val>
                                        </p:tav>
                                      </p:tavLst>
                                    </p:anim>
                                    <p:anim calcmode="lin" valueType="num">
                                      <p:cBhvr>
                                        <p:cTn id="41" dur="500" fill="hold"/>
                                        <p:tgtEl>
                                          <p:spTgt spid="38919"/>
                                        </p:tgtEl>
                                        <p:attrNameLst>
                                          <p:attrName>ppt_h</p:attrName>
                                        </p:attrNameLst>
                                      </p:cBhvr>
                                      <p:tavLst>
                                        <p:tav tm="0">
                                          <p:val>
                                            <p:fltVal val="0"/>
                                          </p:val>
                                        </p:tav>
                                        <p:tav tm="100000">
                                          <p:val>
                                            <p:strVal val="#ppt_h"/>
                                          </p:val>
                                        </p:tav>
                                      </p:tavLst>
                                    </p:anim>
                                    <p:anim calcmode="lin" valueType="num">
                                      <p:cBhvr>
                                        <p:cTn id="42" dur="500" fill="hold"/>
                                        <p:tgtEl>
                                          <p:spTgt spid="38919"/>
                                        </p:tgtEl>
                                        <p:attrNameLst>
                                          <p:attrName>style.rotation</p:attrName>
                                        </p:attrNameLst>
                                      </p:cBhvr>
                                      <p:tavLst>
                                        <p:tav tm="0">
                                          <p:val>
                                            <p:fltVal val="360"/>
                                          </p:val>
                                        </p:tav>
                                        <p:tav tm="100000">
                                          <p:val>
                                            <p:fltVal val="0"/>
                                          </p:val>
                                        </p:tav>
                                      </p:tavLst>
                                    </p:anim>
                                    <p:animEffect transition="in" filter="fade">
                                      <p:cBhvr>
                                        <p:cTn id="43" dur="500"/>
                                        <p:tgtEl>
                                          <p:spTgt spid="38919"/>
                                        </p:tgtEl>
                                      </p:cBhvr>
                                    </p:animEffect>
                                  </p:childTnLst>
                                </p:cTn>
                              </p:par>
                              <p:par>
                                <p:cTn id="44" presetID="7" presetClass="entr" presetSubtype="4" fill="hold" grpId="0" nodeType="withEffect">
                                  <p:stCondLst>
                                    <p:cond delay="0"/>
                                  </p:stCondLst>
                                  <p:childTnLst>
                                    <p:set>
                                      <p:cBhvr>
                                        <p:cTn id="45" dur="1" fill="hold">
                                          <p:stCondLst>
                                            <p:cond delay="0"/>
                                          </p:stCondLst>
                                        </p:cTn>
                                        <p:tgtEl>
                                          <p:spTgt spid="38921"/>
                                        </p:tgtEl>
                                        <p:attrNameLst>
                                          <p:attrName>style.visibility</p:attrName>
                                        </p:attrNameLst>
                                      </p:cBhvr>
                                      <p:to>
                                        <p:strVal val="visible"/>
                                      </p:to>
                                    </p:set>
                                    <p:anim calcmode="lin" valueType="num">
                                      <p:cBhvr additive="base">
                                        <p:cTn id="46" dur="500" fill="hold"/>
                                        <p:tgtEl>
                                          <p:spTgt spid="38921"/>
                                        </p:tgtEl>
                                        <p:attrNameLst>
                                          <p:attrName>ppt_x</p:attrName>
                                        </p:attrNameLst>
                                      </p:cBhvr>
                                      <p:tavLst>
                                        <p:tav tm="0">
                                          <p:val>
                                            <p:strVal val="#ppt_x"/>
                                          </p:val>
                                        </p:tav>
                                        <p:tav tm="100000">
                                          <p:val>
                                            <p:strVal val="#ppt_x"/>
                                          </p:val>
                                        </p:tav>
                                      </p:tavLst>
                                    </p:anim>
                                    <p:anim calcmode="lin" valueType="num">
                                      <p:cBhvr additive="base">
                                        <p:cTn id="47" dur="500" fill="hold"/>
                                        <p:tgtEl>
                                          <p:spTgt spid="38921"/>
                                        </p:tgtEl>
                                        <p:attrNameLst>
                                          <p:attrName>ppt_y</p:attrName>
                                        </p:attrNameLst>
                                      </p:cBhvr>
                                      <p:tavLst>
                                        <p:tav tm="0">
                                          <p:val>
                                            <p:strVal val="1+#ppt_h/2"/>
                                          </p:val>
                                        </p:tav>
                                        <p:tav tm="100000">
                                          <p:val>
                                            <p:strVal val="#ppt_y"/>
                                          </p:val>
                                        </p:tav>
                                      </p:tavLst>
                                    </p:anim>
                                  </p:childTnLst>
                                </p:cTn>
                              </p:par>
                              <p:par>
                                <p:cTn id="48" presetID="7" presetClass="entr" presetSubtype="4" fill="hold" grpId="0" nodeType="withEffect">
                                  <p:stCondLst>
                                    <p:cond delay="0"/>
                                  </p:stCondLst>
                                  <p:childTnLst>
                                    <p:set>
                                      <p:cBhvr>
                                        <p:cTn id="49" dur="1" fill="hold">
                                          <p:stCondLst>
                                            <p:cond delay="0"/>
                                          </p:stCondLst>
                                        </p:cTn>
                                        <p:tgtEl>
                                          <p:spTgt spid="38923"/>
                                        </p:tgtEl>
                                        <p:attrNameLst>
                                          <p:attrName>style.visibility</p:attrName>
                                        </p:attrNameLst>
                                      </p:cBhvr>
                                      <p:to>
                                        <p:strVal val="visible"/>
                                      </p:to>
                                    </p:set>
                                    <p:anim calcmode="lin" valueType="num">
                                      <p:cBhvr additive="base">
                                        <p:cTn id="50" dur="500" fill="hold"/>
                                        <p:tgtEl>
                                          <p:spTgt spid="38923"/>
                                        </p:tgtEl>
                                        <p:attrNameLst>
                                          <p:attrName>ppt_x</p:attrName>
                                        </p:attrNameLst>
                                      </p:cBhvr>
                                      <p:tavLst>
                                        <p:tav tm="0">
                                          <p:val>
                                            <p:strVal val="#ppt_x"/>
                                          </p:val>
                                        </p:tav>
                                        <p:tav tm="100000">
                                          <p:val>
                                            <p:strVal val="#ppt_x"/>
                                          </p:val>
                                        </p:tav>
                                      </p:tavLst>
                                    </p:anim>
                                    <p:anim calcmode="lin" valueType="num">
                                      <p:cBhvr additive="base">
                                        <p:cTn id="51" dur="500" fill="hold"/>
                                        <p:tgtEl>
                                          <p:spTgt spid="38923"/>
                                        </p:tgtEl>
                                        <p:attrNameLst>
                                          <p:attrName>ppt_y</p:attrName>
                                        </p:attrNameLst>
                                      </p:cBhvr>
                                      <p:tavLst>
                                        <p:tav tm="0">
                                          <p:val>
                                            <p:strVal val="1+#ppt_h/2"/>
                                          </p:val>
                                        </p:tav>
                                        <p:tav tm="100000">
                                          <p:val>
                                            <p:strVal val="#ppt_y"/>
                                          </p:val>
                                        </p:tav>
                                      </p:tavLst>
                                    </p:anim>
                                  </p:childTnLst>
                                </p:cTn>
                              </p:par>
                              <p:par>
                                <p:cTn id="52" presetID="7" presetClass="entr" presetSubtype="4" fill="hold" grpId="0" nodeType="withEffect">
                                  <p:stCondLst>
                                    <p:cond delay="0"/>
                                  </p:stCondLst>
                                  <p:childTnLst>
                                    <p:set>
                                      <p:cBhvr>
                                        <p:cTn id="53" dur="1" fill="hold">
                                          <p:stCondLst>
                                            <p:cond delay="0"/>
                                          </p:stCondLst>
                                        </p:cTn>
                                        <p:tgtEl>
                                          <p:spTgt spid="38928"/>
                                        </p:tgtEl>
                                        <p:attrNameLst>
                                          <p:attrName>style.visibility</p:attrName>
                                        </p:attrNameLst>
                                      </p:cBhvr>
                                      <p:to>
                                        <p:strVal val="visible"/>
                                      </p:to>
                                    </p:set>
                                    <p:anim calcmode="lin" valueType="num">
                                      <p:cBhvr additive="base">
                                        <p:cTn id="54" dur="500" fill="hold"/>
                                        <p:tgtEl>
                                          <p:spTgt spid="38928"/>
                                        </p:tgtEl>
                                        <p:attrNameLst>
                                          <p:attrName>ppt_x</p:attrName>
                                        </p:attrNameLst>
                                      </p:cBhvr>
                                      <p:tavLst>
                                        <p:tav tm="0">
                                          <p:val>
                                            <p:strVal val="#ppt_x"/>
                                          </p:val>
                                        </p:tav>
                                        <p:tav tm="100000">
                                          <p:val>
                                            <p:strVal val="#ppt_x"/>
                                          </p:val>
                                        </p:tav>
                                      </p:tavLst>
                                    </p:anim>
                                    <p:anim calcmode="lin" valueType="num">
                                      <p:cBhvr additive="base">
                                        <p:cTn id="55" dur="500" fill="hold"/>
                                        <p:tgtEl>
                                          <p:spTgt spid="38928"/>
                                        </p:tgtEl>
                                        <p:attrNameLst>
                                          <p:attrName>ppt_y</p:attrName>
                                        </p:attrNameLst>
                                      </p:cBhvr>
                                      <p:tavLst>
                                        <p:tav tm="0">
                                          <p:val>
                                            <p:strVal val="1+#ppt_h/2"/>
                                          </p:val>
                                        </p:tav>
                                        <p:tav tm="100000">
                                          <p:val>
                                            <p:strVal val="#ppt_y"/>
                                          </p:val>
                                        </p:tav>
                                      </p:tavLst>
                                    </p:anim>
                                  </p:childTnLst>
                                </p:cTn>
                              </p:par>
                              <p:par>
                                <p:cTn id="56" presetID="7" presetClass="entr" presetSubtype="4" fill="hold" grpId="0" nodeType="withEffect">
                                  <p:stCondLst>
                                    <p:cond delay="0"/>
                                  </p:stCondLst>
                                  <p:childTnLst>
                                    <p:set>
                                      <p:cBhvr>
                                        <p:cTn id="57" dur="1" fill="hold">
                                          <p:stCondLst>
                                            <p:cond delay="0"/>
                                          </p:stCondLst>
                                        </p:cTn>
                                        <p:tgtEl>
                                          <p:spTgt spid="38931"/>
                                        </p:tgtEl>
                                        <p:attrNameLst>
                                          <p:attrName>style.visibility</p:attrName>
                                        </p:attrNameLst>
                                      </p:cBhvr>
                                      <p:to>
                                        <p:strVal val="visible"/>
                                      </p:to>
                                    </p:set>
                                    <p:anim calcmode="lin" valueType="num">
                                      <p:cBhvr additive="base">
                                        <p:cTn id="58" dur="500" fill="hold"/>
                                        <p:tgtEl>
                                          <p:spTgt spid="38931"/>
                                        </p:tgtEl>
                                        <p:attrNameLst>
                                          <p:attrName>ppt_x</p:attrName>
                                        </p:attrNameLst>
                                      </p:cBhvr>
                                      <p:tavLst>
                                        <p:tav tm="0">
                                          <p:val>
                                            <p:strVal val="#ppt_x"/>
                                          </p:val>
                                        </p:tav>
                                        <p:tav tm="100000">
                                          <p:val>
                                            <p:strVal val="#ppt_x"/>
                                          </p:val>
                                        </p:tav>
                                      </p:tavLst>
                                    </p:anim>
                                    <p:anim calcmode="lin" valueType="num">
                                      <p:cBhvr additive="base">
                                        <p:cTn id="59" dur="500" fill="hold"/>
                                        <p:tgtEl>
                                          <p:spTgt spid="38931"/>
                                        </p:tgtEl>
                                        <p:attrNameLst>
                                          <p:attrName>ppt_y</p:attrName>
                                        </p:attrNameLst>
                                      </p:cBhvr>
                                      <p:tavLst>
                                        <p:tav tm="0">
                                          <p:val>
                                            <p:strVal val="1+#ppt_h/2"/>
                                          </p:val>
                                        </p:tav>
                                        <p:tav tm="100000">
                                          <p:val>
                                            <p:strVal val="#ppt_y"/>
                                          </p:val>
                                        </p:tav>
                                      </p:tavLst>
                                    </p:anim>
                                  </p:childTnLst>
                                </p:cTn>
                              </p:par>
                              <p:par>
                                <p:cTn id="60" presetID="7" presetClass="entr" presetSubtype="4" fill="hold" grpId="0" nodeType="withEffect">
                                  <p:stCondLst>
                                    <p:cond delay="0"/>
                                  </p:stCondLst>
                                  <p:childTnLst>
                                    <p:set>
                                      <p:cBhvr>
                                        <p:cTn id="61" dur="1" fill="hold">
                                          <p:stCondLst>
                                            <p:cond delay="0"/>
                                          </p:stCondLst>
                                        </p:cTn>
                                        <p:tgtEl>
                                          <p:spTgt spid="38927"/>
                                        </p:tgtEl>
                                        <p:attrNameLst>
                                          <p:attrName>style.visibility</p:attrName>
                                        </p:attrNameLst>
                                      </p:cBhvr>
                                      <p:to>
                                        <p:strVal val="visible"/>
                                      </p:to>
                                    </p:set>
                                    <p:anim calcmode="lin" valueType="num">
                                      <p:cBhvr additive="base">
                                        <p:cTn id="62" dur="500" fill="hold"/>
                                        <p:tgtEl>
                                          <p:spTgt spid="38927"/>
                                        </p:tgtEl>
                                        <p:attrNameLst>
                                          <p:attrName>ppt_x</p:attrName>
                                        </p:attrNameLst>
                                      </p:cBhvr>
                                      <p:tavLst>
                                        <p:tav tm="0">
                                          <p:val>
                                            <p:strVal val="#ppt_x"/>
                                          </p:val>
                                        </p:tav>
                                        <p:tav tm="100000">
                                          <p:val>
                                            <p:strVal val="#ppt_x"/>
                                          </p:val>
                                        </p:tav>
                                      </p:tavLst>
                                    </p:anim>
                                    <p:anim calcmode="lin" valueType="num">
                                      <p:cBhvr additive="base">
                                        <p:cTn id="63" dur="500" fill="hold"/>
                                        <p:tgtEl>
                                          <p:spTgt spid="38927"/>
                                        </p:tgtEl>
                                        <p:attrNameLst>
                                          <p:attrName>ppt_y</p:attrName>
                                        </p:attrNameLst>
                                      </p:cBhvr>
                                      <p:tavLst>
                                        <p:tav tm="0">
                                          <p:val>
                                            <p:strVal val="1+#ppt_h/2"/>
                                          </p:val>
                                        </p:tav>
                                        <p:tav tm="100000">
                                          <p:val>
                                            <p:strVal val="#ppt_y"/>
                                          </p:val>
                                        </p:tav>
                                      </p:tavLst>
                                    </p:anim>
                                  </p:childTnLst>
                                </p:cTn>
                              </p:par>
                              <p:par>
                                <p:cTn id="64" presetID="7" presetClass="entr" presetSubtype="4" fill="hold" grpId="0" nodeType="withEffect">
                                  <p:stCondLst>
                                    <p:cond delay="0"/>
                                  </p:stCondLst>
                                  <p:childTnLst>
                                    <p:set>
                                      <p:cBhvr>
                                        <p:cTn id="65" dur="1" fill="hold">
                                          <p:stCondLst>
                                            <p:cond delay="0"/>
                                          </p:stCondLst>
                                        </p:cTn>
                                        <p:tgtEl>
                                          <p:spTgt spid="38932"/>
                                        </p:tgtEl>
                                        <p:attrNameLst>
                                          <p:attrName>style.visibility</p:attrName>
                                        </p:attrNameLst>
                                      </p:cBhvr>
                                      <p:to>
                                        <p:strVal val="visible"/>
                                      </p:to>
                                    </p:set>
                                    <p:anim calcmode="lin" valueType="num">
                                      <p:cBhvr additive="base">
                                        <p:cTn id="66" dur="500" fill="hold"/>
                                        <p:tgtEl>
                                          <p:spTgt spid="38932"/>
                                        </p:tgtEl>
                                        <p:attrNameLst>
                                          <p:attrName>ppt_x</p:attrName>
                                        </p:attrNameLst>
                                      </p:cBhvr>
                                      <p:tavLst>
                                        <p:tav tm="0">
                                          <p:val>
                                            <p:strVal val="#ppt_x"/>
                                          </p:val>
                                        </p:tav>
                                        <p:tav tm="100000">
                                          <p:val>
                                            <p:strVal val="#ppt_x"/>
                                          </p:val>
                                        </p:tav>
                                      </p:tavLst>
                                    </p:anim>
                                    <p:anim calcmode="lin" valueType="num">
                                      <p:cBhvr additive="base">
                                        <p:cTn id="67" dur="500" fill="hold"/>
                                        <p:tgtEl>
                                          <p:spTgt spid="38932"/>
                                        </p:tgtEl>
                                        <p:attrNameLst>
                                          <p:attrName>ppt_y</p:attrName>
                                        </p:attrNameLst>
                                      </p:cBhvr>
                                      <p:tavLst>
                                        <p:tav tm="0">
                                          <p:val>
                                            <p:strVal val="1+#ppt_h/2"/>
                                          </p:val>
                                        </p:tav>
                                        <p:tav tm="100000">
                                          <p:val>
                                            <p:strVal val="#ppt_y"/>
                                          </p:val>
                                        </p:tav>
                                      </p:tavLst>
                                    </p:anim>
                                  </p:childTnLst>
                                </p:cTn>
                              </p:par>
                              <p:par>
                                <p:cTn id="68" presetID="7" presetClass="entr" presetSubtype="4" fill="hold" grpId="0" nodeType="withEffect">
                                  <p:stCondLst>
                                    <p:cond delay="0"/>
                                  </p:stCondLst>
                                  <p:childTnLst>
                                    <p:set>
                                      <p:cBhvr>
                                        <p:cTn id="69" dur="1" fill="hold">
                                          <p:stCondLst>
                                            <p:cond delay="0"/>
                                          </p:stCondLst>
                                        </p:cTn>
                                        <p:tgtEl>
                                          <p:spTgt spid="38925"/>
                                        </p:tgtEl>
                                        <p:attrNameLst>
                                          <p:attrName>style.visibility</p:attrName>
                                        </p:attrNameLst>
                                      </p:cBhvr>
                                      <p:to>
                                        <p:strVal val="visible"/>
                                      </p:to>
                                    </p:set>
                                    <p:anim calcmode="lin" valueType="num">
                                      <p:cBhvr additive="base">
                                        <p:cTn id="70" dur="500" fill="hold"/>
                                        <p:tgtEl>
                                          <p:spTgt spid="38925"/>
                                        </p:tgtEl>
                                        <p:attrNameLst>
                                          <p:attrName>ppt_x</p:attrName>
                                        </p:attrNameLst>
                                      </p:cBhvr>
                                      <p:tavLst>
                                        <p:tav tm="0">
                                          <p:val>
                                            <p:strVal val="#ppt_x"/>
                                          </p:val>
                                        </p:tav>
                                        <p:tav tm="100000">
                                          <p:val>
                                            <p:strVal val="#ppt_x"/>
                                          </p:val>
                                        </p:tav>
                                      </p:tavLst>
                                    </p:anim>
                                    <p:anim calcmode="lin" valueType="num">
                                      <p:cBhvr additive="base">
                                        <p:cTn id="71" dur="500" fill="hold"/>
                                        <p:tgtEl>
                                          <p:spTgt spid="38925"/>
                                        </p:tgtEl>
                                        <p:attrNameLst>
                                          <p:attrName>ppt_y</p:attrName>
                                        </p:attrNameLst>
                                      </p:cBhvr>
                                      <p:tavLst>
                                        <p:tav tm="0">
                                          <p:val>
                                            <p:strVal val="1+#ppt_h/2"/>
                                          </p:val>
                                        </p:tav>
                                        <p:tav tm="100000">
                                          <p:val>
                                            <p:strVal val="#ppt_y"/>
                                          </p:val>
                                        </p:tav>
                                      </p:tavLst>
                                    </p:anim>
                                  </p:childTnLst>
                                </p:cTn>
                              </p:par>
                              <p:par>
                                <p:cTn id="72" presetID="7" presetClass="entr" presetSubtype="4" fill="hold" grpId="0" nodeType="withEffect">
                                  <p:stCondLst>
                                    <p:cond delay="0"/>
                                  </p:stCondLst>
                                  <p:childTnLst>
                                    <p:set>
                                      <p:cBhvr>
                                        <p:cTn id="73" dur="1" fill="hold">
                                          <p:stCondLst>
                                            <p:cond delay="0"/>
                                          </p:stCondLst>
                                        </p:cTn>
                                        <p:tgtEl>
                                          <p:spTgt spid="38934"/>
                                        </p:tgtEl>
                                        <p:attrNameLst>
                                          <p:attrName>style.visibility</p:attrName>
                                        </p:attrNameLst>
                                      </p:cBhvr>
                                      <p:to>
                                        <p:strVal val="visible"/>
                                      </p:to>
                                    </p:set>
                                    <p:anim calcmode="lin" valueType="num">
                                      <p:cBhvr additive="base">
                                        <p:cTn id="74" dur="500" fill="hold"/>
                                        <p:tgtEl>
                                          <p:spTgt spid="38934"/>
                                        </p:tgtEl>
                                        <p:attrNameLst>
                                          <p:attrName>ppt_x</p:attrName>
                                        </p:attrNameLst>
                                      </p:cBhvr>
                                      <p:tavLst>
                                        <p:tav tm="0">
                                          <p:val>
                                            <p:strVal val="#ppt_x"/>
                                          </p:val>
                                        </p:tav>
                                        <p:tav tm="100000">
                                          <p:val>
                                            <p:strVal val="#ppt_x"/>
                                          </p:val>
                                        </p:tav>
                                      </p:tavLst>
                                    </p:anim>
                                    <p:anim calcmode="lin" valueType="num">
                                      <p:cBhvr additive="base">
                                        <p:cTn id="75" dur="500" fill="hold"/>
                                        <p:tgtEl>
                                          <p:spTgt spid="38934"/>
                                        </p:tgtEl>
                                        <p:attrNameLst>
                                          <p:attrName>ppt_y</p:attrName>
                                        </p:attrNameLst>
                                      </p:cBhvr>
                                      <p:tavLst>
                                        <p:tav tm="0">
                                          <p:val>
                                            <p:strVal val="1+#ppt_h/2"/>
                                          </p:val>
                                        </p:tav>
                                        <p:tav tm="100000">
                                          <p:val>
                                            <p:strVal val="#ppt_y"/>
                                          </p:val>
                                        </p:tav>
                                      </p:tavLst>
                                    </p:anim>
                                  </p:childTnLst>
                                </p:cTn>
                              </p:par>
                              <p:par>
                                <p:cTn id="76" presetID="7" presetClass="entr" presetSubtype="4" fill="hold" grpId="0" nodeType="withEffect">
                                  <p:stCondLst>
                                    <p:cond delay="0"/>
                                  </p:stCondLst>
                                  <p:childTnLst>
                                    <p:set>
                                      <p:cBhvr>
                                        <p:cTn id="77" dur="1" fill="hold">
                                          <p:stCondLst>
                                            <p:cond delay="0"/>
                                          </p:stCondLst>
                                        </p:cTn>
                                        <p:tgtEl>
                                          <p:spTgt spid="38924"/>
                                        </p:tgtEl>
                                        <p:attrNameLst>
                                          <p:attrName>style.visibility</p:attrName>
                                        </p:attrNameLst>
                                      </p:cBhvr>
                                      <p:to>
                                        <p:strVal val="visible"/>
                                      </p:to>
                                    </p:set>
                                    <p:anim calcmode="lin" valueType="num">
                                      <p:cBhvr additive="base">
                                        <p:cTn id="78" dur="500" fill="hold"/>
                                        <p:tgtEl>
                                          <p:spTgt spid="38924"/>
                                        </p:tgtEl>
                                        <p:attrNameLst>
                                          <p:attrName>ppt_x</p:attrName>
                                        </p:attrNameLst>
                                      </p:cBhvr>
                                      <p:tavLst>
                                        <p:tav tm="0">
                                          <p:val>
                                            <p:strVal val="#ppt_x"/>
                                          </p:val>
                                        </p:tav>
                                        <p:tav tm="100000">
                                          <p:val>
                                            <p:strVal val="#ppt_x"/>
                                          </p:val>
                                        </p:tav>
                                      </p:tavLst>
                                    </p:anim>
                                    <p:anim calcmode="lin" valueType="num">
                                      <p:cBhvr additive="base">
                                        <p:cTn id="79" dur="500" fill="hold"/>
                                        <p:tgtEl>
                                          <p:spTgt spid="38924"/>
                                        </p:tgtEl>
                                        <p:attrNameLst>
                                          <p:attrName>ppt_y</p:attrName>
                                        </p:attrNameLst>
                                      </p:cBhvr>
                                      <p:tavLst>
                                        <p:tav tm="0">
                                          <p:val>
                                            <p:strVal val="1+#ppt_h/2"/>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34" presetClass="entr" presetSubtype="0" fill="hold" nodeType="clickEffect">
                                  <p:stCondLst>
                                    <p:cond delay="0"/>
                                  </p:stCondLst>
                                  <p:childTnLst>
                                    <p:set>
                                      <p:cBhvr>
                                        <p:cTn id="83" dur="1" fill="hold">
                                          <p:stCondLst>
                                            <p:cond delay="0"/>
                                          </p:stCondLst>
                                        </p:cTn>
                                        <p:tgtEl>
                                          <p:spTgt spid="2"/>
                                        </p:tgtEl>
                                        <p:attrNameLst>
                                          <p:attrName>style.visibility</p:attrName>
                                        </p:attrNameLst>
                                      </p:cBhvr>
                                      <p:to>
                                        <p:strVal val="visible"/>
                                      </p:to>
                                    </p:set>
                                    <p:anim from="(-#ppt_w/2)" to="(#ppt_x)" calcmode="lin" valueType="num">
                                      <p:cBhvr>
                                        <p:cTn id="84" dur="600" fill="hold">
                                          <p:stCondLst>
                                            <p:cond delay="0"/>
                                          </p:stCondLst>
                                        </p:cTn>
                                        <p:tgtEl>
                                          <p:spTgt spid="2"/>
                                        </p:tgtEl>
                                        <p:attrNameLst>
                                          <p:attrName>ppt_x</p:attrName>
                                        </p:attrNameLst>
                                      </p:cBhvr>
                                    </p:anim>
                                    <p:anim from="0" to="-1.0" calcmode="lin" valueType="num">
                                      <p:cBhvr>
                                        <p:cTn id="85" dur="200" decel="50000" autoRev="1" fill="hold">
                                          <p:stCondLst>
                                            <p:cond delay="600"/>
                                          </p:stCondLst>
                                        </p:cTn>
                                        <p:tgtEl>
                                          <p:spTgt spid="2"/>
                                        </p:tgtEl>
                                        <p:attrNameLst>
                                          <p:attrName>xshear</p:attrName>
                                        </p:attrNameLst>
                                      </p:cBhvr>
                                    </p:anim>
                                    <p:animScale>
                                      <p:cBhvr>
                                        <p:cTn id="86" dur="200" decel="100000" autoRev="1" fill="hold">
                                          <p:stCondLst>
                                            <p:cond delay="600"/>
                                          </p:stCondLst>
                                        </p:cTn>
                                        <p:tgtEl>
                                          <p:spTgt spid="2"/>
                                        </p:tgtEl>
                                      </p:cBhvr>
                                      <p:from x="100000" y="100000"/>
                                      <p:to x="80000" y="100000"/>
                                    </p:animScale>
                                    <p:anim by="(#ppt_h/3+#ppt_w*0.1)" calcmode="lin" valueType="num">
                                      <p:cBhvr additive="sum">
                                        <p:cTn id="87" dur="200" decel="100000" autoRev="1" fill="hold">
                                          <p:stCondLst>
                                            <p:cond delay="600"/>
                                          </p:stCondLst>
                                        </p:cTn>
                                        <p:tgtEl>
                                          <p:spTgt spid="2"/>
                                        </p:tgtEl>
                                        <p:attrNameLst>
                                          <p:attrName>ppt_x</p:attrName>
                                        </p:attrNameLst>
                                      </p:cBhvr>
                                    </p:anim>
                                  </p:childTnLst>
                                </p:cTn>
                              </p:par>
                            </p:childTnLst>
                          </p:cTn>
                        </p:par>
                      </p:childTnLst>
                    </p:cTn>
                  </p:par>
                  <p:par>
                    <p:cTn id="88" fill="hold">
                      <p:stCondLst>
                        <p:cond delay="indefinite"/>
                      </p:stCondLst>
                      <p:childTnLst>
                        <p:par>
                          <p:cTn id="89" fill="hold">
                            <p:stCondLst>
                              <p:cond delay="0"/>
                            </p:stCondLst>
                            <p:childTnLst>
                              <p:par>
                                <p:cTn id="90" presetID="54" presetClass="entr" presetSubtype="0" accel="100000" fill="hold" grpId="0" nodeType="clickEffect">
                                  <p:stCondLst>
                                    <p:cond delay="0"/>
                                  </p:stCondLst>
                                  <p:childTnLst>
                                    <p:set>
                                      <p:cBhvr>
                                        <p:cTn id="91" dur="1" fill="hold">
                                          <p:stCondLst>
                                            <p:cond delay="0"/>
                                          </p:stCondLst>
                                        </p:cTn>
                                        <p:tgtEl>
                                          <p:spTgt spid="38940"/>
                                        </p:tgtEl>
                                        <p:attrNameLst>
                                          <p:attrName>style.visibility</p:attrName>
                                        </p:attrNameLst>
                                      </p:cBhvr>
                                      <p:to>
                                        <p:strVal val="visible"/>
                                      </p:to>
                                    </p:set>
                                    <p:anim calcmode="lin" valueType="num">
                                      <p:cBhvr>
                                        <p:cTn id="92" dur="500" fill="hold"/>
                                        <p:tgtEl>
                                          <p:spTgt spid="38940"/>
                                        </p:tgtEl>
                                        <p:attrNameLst>
                                          <p:attrName>ppt_w</p:attrName>
                                        </p:attrNameLst>
                                      </p:cBhvr>
                                      <p:tavLst>
                                        <p:tav tm="0">
                                          <p:val>
                                            <p:strVal val="#ppt_w*0.05"/>
                                          </p:val>
                                        </p:tav>
                                        <p:tav tm="100000">
                                          <p:val>
                                            <p:strVal val="#ppt_w"/>
                                          </p:val>
                                        </p:tav>
                                      </p:tavLst>
                                    </p:anim>
                                    <p:anim calcmode="lin" valueType="num">
                                      <p:cBhvr>
                                        <p:cTn id="93" dur="500" fill="hold"/>
                                        <p:tgtEl>
                                          <p:spTgt spid="38940"/>
                                        </p:tgtEl>
                                        <p:attrNameLst>
                                          <p:attrName>ppt_h</p:attrName>
                                        </p:attrNameLst>
                                      </p:cBhvr>
                                      <p:tavLst>
                                        <p:tav tm="0">
                                          <p:val>
                                            <p:strVal val="#ppt_h"/>
                                          </p:val>
                                        </p:tav>
                                        <p:tav tm="100000">
                                          <p:val>
                                            <p:strVal val="#ppt_h"/>
                                          </p:val>
                                        </p:tav>
                                      </p:tavLst>
                                    </p:anim>
                                    <p:anim calcmode="lin" valueType="num">
                                      <p:cBhvr>
                                        <p:cTn id="94" dur="500" fill="hold"/>
                                        <p:tgtEl>
                                          <p:spTgt spid="38940"/>
                                        </p:tgtEl>
                                        <p:attrNameLst>
                                          <p:attrName>ppt_x</p:attrName>
                                        </p:attrNameLst>
                                      </p:cBhvr>
                                      <p:tavLst>
                                        <p:tav tm="0">
                                          <p:val>
                                            <p:strVal val="#ppt_x-.2"/>
                                          </p:val>
                                        </p:tav>
                                        <p:tav tm="100000">
                                          <p:val>
                                            <p:strVal val="#ppt_x"/>
                                          </p:val>
                                        </p:tav>
                                      </p:tavLst>
                                    </p:anim>
                                    <p:anim calcmode="lin" valueType="num">
                                      <p:cBhvr>
                                        <p:cTn id="95" dur="500" fill="hold"/>
                                        <p:tgtEl>
                                          <p:spTgt spid="38940"/>
                                        </p:tgtEl>
                                        <p:attrNameLst>
                                          <p:attrName>ppt_y</p:attrName>
                                        </p:attrNameLst>
                                      </p:cBhvr>
                                      <p:tavLst>
                                        <p:tav tm="0">
                                          <p:val>
                                            <p:strVal val="#ppt_y"/>
                                          </p:val>
                                        </p:tav>
                                        <p:tav tm="100000">
                                          <p:val>
                                            <p:strVal val="#ppt_y"/>
                                          </p:val>
                                        </p:tav>
                                      </p:tavLst>
                                    </p:anim>
                                    <p:animEffect transition="in" filter="fade">
                                      <p:cBhvr>
                                        <p:cTn id="96" dur="500"/>
                                        <p:tgtEl>
                                          <p:spTgt spid="38940"/>
                                        </p:tgtEl>
                                      </p:cBhvr>
                                    </p:animEffect>
                                  </p:childTnLst>
                                </p:cTn>
                              </p:par>
                            </p:childTnLst>
                          </p:cTn>
                        </p:par>
                      </p:childTnLst>
                    </p:cTn>
                  </p:par>
                  <p:par>
                    <p:cTn id="97" fill="hold">
                      <p:stCondLst>
                        <p:cond delay="indefinite"/>
                      </p:stCondLst>
                      <p:childTnLst>
                        <p:par>
                          <p:cTn id="98" fill="hold">
                            <p:stCondLst>
                              <p:cond delay="0"/>
                            </p:stCondLst>
                            <p:childTnLst>
                              <p:par>
                                <p:cTn id="99" presetID="54" presetClass="entr" presetSubtype="0" accel="100000" fill="hold" grpId="0" nodeType="clickEffect">
                                  <p:stCondLst>
                                    <p:cond delay="0"/>
                                  </p:stCondLst>
                                  <p:childTnLst>
                                    <p:set>
                                      <p:cBhvr>
                                        <p:cTn id="100" dur="1" fill="hold">
                                          <p:stCondLst>
                                            <p:cond delay="0"/>
                                          </p:stCondLst>
                                        </p:cTn>
                                        <p:tgtEl>
                                          <p:spTgt spid="38942"/>
                                        </p:tgtEl>
                                        <p:attrNameLst>
                                          <p:attrName>style.visibility</p:attrName>
                                        </p:attrNameLst>
                                      </p:cBhvr>
                                      <p:to>
                                        <p:strVal val="visible"/>
                                      </p:to>
                                    </p:set>
                                    <p:anim calcmode="lin" valueType="num">
                                      <p:cBhvr>
                                        <p:cTn id="101" dur="500" fill="hold"/>
                                        <p:tgtEl>
                                          <p:spTgt spid="38942"/>
                                        </p:tgtEl>
                                        <p:attrNameLst>
                                          <p:attrName>ppt_w</p:attrName>
                                        </p:attrNameLst>
                                      </p:cBhvr>
                                      <p:tavLst>
                                        <p:tav tm="0">
                                          <p:val>
                                            <p:strVal val="#ppt_w*0.05"/>
                                          </p:val>
                                        </p:tav>
                                        <p:tav tm="100000">
                                          <p:val>
                                            <p:strVal val="#ppt_w"/>
                                          </p:val>
                                        </p:tav>
                                      </p:tavLst>
                                    </p:anim>
                                    <p:anim calcmode="lin" valueType="num">
                                      <p:cBhvr>
                                        <p:cTn id="102" dur="500" fill="hold"/>
                                        <p:tgtEl>
                                          <p:spTgt spid="38942"/>
                                        </p:tgtEl>
                                        <p:attrNameLst>
                                          <p:attrName>ppt_h</p:attrName>
                                        </p:attrNameLst>
                                      </p:cBhvr>
                                      <p:tavLst>
                                        <p:tav tm="0">
                                          <p:val>
                                            <p:strVal val="#ppt_h"/>
                                          </p:val>
                                        </p:tav>
                                        <p:tav tm="100000">
                                          <p:val>
                                            <p:strVal val="#ppt_h"/>
                                          </p:val>
                                        </p:tav>
                                      </p:tavLst>
                                    </p:anim>
                                    <p:anim calcmode="lin" valueType="num">
                                      <p:cBhvr>
                                        <p:cTn id="103" dur="500" fill="hold"/>
                                        <p:tgtEl>
                                          <p:spTgt spid="38942"/>
                                        </p:tgtEl>
                                        <p:attrNameLst>
                                          <p:attrName>ppt_x</p:attrName>
                                        </p:attrNameLst>
                                      </p:cBhvr>
                                      <p:tavLst>
                                        <p:tav tm="0">
                                          <p:val>
                                            <p:strVal val="#ppt_x-.2"/>
                                          </p:val>
                                        </p:tav>
                                        <p:tav tm="100000">
                                          <p:val>
                                            <p:strVal val="#ppt_x"/>
                                          </p:val>
                                        </p:tav>
                                      </p:tavLst>
                                    </p:anim>
                                    <p:anim calcmode="lin" valueType="num">
                                      <p:cBhvr>
                                        <p:cTn id="104" dur="500" fill="hold"/>
                                        <p:tgtEl>
                                          <p:spTgt spid="38942"/>
                                        </p:tgtEl>
                                        <p:attrNameLst>
                                          <p:attrName>ppt_y</p:attrName>
                                        </p:attrNameLst>
                                      </p:cBhvr>
                                      <p:tavLst>
                                        <p:tav tm="0">
                                          <p:val>
                                            <p:strVal val="#ppt_y"/>
                                          </p:val>
                                        </p:tav>
                                        <p:tav tm="100000">
                                          <p:val>
                                            <p:strVal val="#ppt_y"/>
                                          </p:val>
                                        </p:tav>
                                      </p:tavLst>
                                    </p:anim>
                                    <p:animEffect transition="in" filter="fade">
                                      <p:cBhvr>
                                        <p:cTn id="105" dur="500"/>
                                        <p:tgtEl>
                                          <p:spTgt spid="389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7" grpId="0"/>
      <p:bldP spid="38919" grpId="0"/>
      <p:bldP spid="38920" grpId="0"/>
      <p:bldP spid="38921" grpId="0" animBg="1"/>
      <p:bldP spid="38923" grpId="0"/>
      <p:bldP spid="38924" grpId="0" animBg="1"/>
      <p:bldP spid="38925" grpId="0"/>
      <p:bldP spid="38927" grpId="0"/>
      <p:bldP spid="38928" grpId="0" animBg="1"/>
      <p:bldP spid="38931" grpId="0" animBg="1"/>
      <p:bldP spid="38932" grpId="0"/>
      <p:bldP spid="38934" grpId="0"/>
      <p:bldP spid="38935" grpId="0" animBg="1"/>
      <p:bldP spid="38936" grpId="0"/>
      <p:bldP spid="38940" grpId="0"/>
      <p:bldP spid="389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ZoneTexte 1"/>
          <p:cNvSpPr txBox="1">
            <a:spLocks noChangeArrowheads="1"/>
          </p:cNvSpPr>
          <p:nvPr/>
        </p:nvSpPr>
        <p:spPr bwMode="auto">
          <a:xfrm>
            <a:off x="683568" y="188640"/>
            <a:ext cx="7705725" cy="708025"/>
          </a:xfrm>
          <a:prstGeom prst="rect">
            <a:avLst/>
          </a:prstGeom>
          <a:noFill/>
          <a:ln w="9525">
            <a:noFill/>
            <a:miter lim="800000"/>
            <a:headEnd/>
            <a:tailEnd/>
          </a:ln>
        </p:spPr>
        <p:txBody>
          <a:bodyPr>
            <a:spAutoFit/>
          </a:bodyPr>
          <a:lstStyle/>
          <a:p>
            <a:r>
              <a:rPr lang="fr-FR" sz="4000" b="1" i="1" dirty="0">
                <a:solidFill>
                  <a:srgbClr val="FF3300"/>
                </a:solidFill>
                <a:effectLst>
                  <a:glow rad="228600">
                    <a:schemeClr val="accent1">
                      <a:satMod val="175000"/>
                      <a:alpha val="40000"/>
                    </a:schemeClr>
                  </a:glow>
                </a:effectLst>
              </a:rPr>
              <a:t>Pourquoi les accidents arrivent-ils                              </a:t>
            </a:r>
          </a:p>
        </p:txBody>
      </p:sp>
      <p:sp>
        <p:nvSpPr>
          <p:cNvPr id="3" name="Rectangle 4"/>
          <p:cNvSpPr>
            <a:spLocks noChangeArrowheads="1"/>
          </p:cNvSpPr>
          <p:nvPr/>
        </p:nvSpPr>
        <p:spPr bwMode="auto">
          <a:xfrm>
            <a:off x="0" y="1340768"/>
            <a:ext cx="9144000" cy="2677656"/>
          </a:xfrm>
          <a:prstGeom prst="rect">
            <a:avLst/>
          </a:prstGeom>
          <a:noFill/>
          <a:ln w="12700" cap="sq">
            <a:noFill/>
            <a:miter lim="800000"/>
            <a:headEnd type="none" w="sm" len="sm"/>
            <a:tailEnd type="none" w="sm" len="sm"/>
          </a:ln>
        </p:spPr>
        <p:txBody>
          <a:bodyPr wrap="square" anchor="ctr">
            <a:spAutoFit/>
          </a:bodyPr>
          <a:lstStyle/>
          <a:p>
            <a:pPr algn="ctr"/>
            <a:r>
              <a:rPr lang="fr-FR" sz="2400" b="1" dirty="0">
                <a:solidFill>
                  <a:srgbClr val="2B229E"/>
                </a:solidFill>
                <a:latin typeface="+mj-lt"/>
              </a:rPr>
              <a:t>Comme tous les équipements, les installations électriques vieillissent </a:t>
            </a:r>
            <a:r>
              <a:rPr lang="fr-FR" sz="2400" b="1" dirty="0" smtClean="0">
                <a:solidFill>
                  <a:srgbClr val="2B229E"/>
                </a:solidFill>
                <a:latin typeface="+mj-lt"/>
              </a:rPr>
              <a:t>:</a:t>
            </a:r>
          </a:p>
          <a:p>
            <a:pPr algn="ctr"/>
            <a:endParaRPr lang="fr-FR" sz="2400" b="1" dirty="0">
              <a:solidFill>
                <a:srgbClr val="2B229E"/>
              </a:solidFill>
              <a:latin typeface="+mj-lt"/>
            </a:endParaRPr>
          </a:p>
          <a:p>
            <a:pPr>
              <a:buFont typeface="Arial" pitchFamily="34" charset="0"/>
              <a:buChar char="•"/>
            </a:pPr>
            <a:r>
              <a:rPr lang="fr-FR" sz="2400" dirty="0" smtClean="0">
                <a:solidFill>
                  <a:srgbClr val="FF0000"/>
                </a:solidFill>
                <a:latin typeface="+mj-lt"/>
              </a:rPr>
              <a:t> </a:t>
            </a:r>
            <a:r>
              <a:rPr lang="fr-FR" sz="2400" b="1" dirty="0">
                <a:latin typeface="+mj-lt"/>
              </a:rPr>
              <a:t>les isolants se détériorent, </a:t>
            </a:r>
            <a:endParaRPr lang="fr-FR" sz="2400" b="1" dirty="0" smtClean="0">
              <a:latin typeface="+mj-lt"/>
            </a:endParaRPr>
          </a:p>
          <a:p>
            <a:pPr>
              <a:buFont typeface="Arial" pitchFamily="34" charset="0"/>
              <a:buChar char="•"/>
            </a:pPr>
            <a:endParaRPr lang="fr-FR" sz="2400" b="1" dirty="0">
              <a:latin typeface="+mj-lt"/>
            </a:endParaRPr>
          </a:p>
          <a:p>
            <a:pPr>
              <a:buFont typeface="Arial" pitchFamily="34" charset="0"/>
              <a:buChar char="•"/>
            </a:pPr>
            <a:r>
              <a:rPr lang="fr-FR" sz="2400" b="1" dirty="0" smtClean="0">
                <a:solidFill>
                  <a:srgbClr val="FF0000"/>
                </a:solidFill>
                <a:latin typeface="+mj-lt"/>
              </a:rPr>
              <a:t> </a:t>
            </a:r>
            <a:r>
              <a:rPr lang="fr-FR" sz="2400" b="1" dirty="0" smtClean="0">
                <a:latin typeface="+mj-lt"/>
              </a:rPr>
              <a:t>les </a:t>
            </a:r>
            <a:r>
              <a:rPr lang="fr-FR" sz="2400" b="1" dirty="0">
                <a:latin typeface="+mj-lt"/>
              </a:rPr>
              <a:t>fils se dénudent, </a:t>
            </a:r>
            <a:endParaRPr lang="fr-FR" sz="2400" b="1" dirty="0" smtClean="0">
              <a:latin typeface="+mj-lt"/>
            </a:endParaRPr>
          </a:p>
          <a:p>
            <a:pPr>
              <a:buFont typeface="Arial" pitchFamily="34" charset="0"/>
              <a:buChar char="•"/>
            </a:pPr>
            <a:endParaRPr lang="fr-FR" sz="2400" b="1" dirty="0">
              <a:latin typeface="+mj-lt"/>
            </a:endParaRPr>
          </a:p>
          <a:p>
            <a:pPr>
              <a:buFont typeface="Arial" pitchFamily="34" charset="0"/>
              <a:buChar char="•"/>
            </a:pPr>
            <a:r>
              <a:rPr lang="fr-FR" sz="2400" b="1" dirty="0" smtClean="0">
                <a:solidFill>
                  <a:srgbClr val="FF0000"/>
                </a:solidFill>
                <a:latin typeface="+mj-lt"/>
              </a:rPr>
              <a:t> </a:t>
            </a:r>
            <a:r>
              <a:rPr lang="fr-FR" sz="2400" b="1" dirty="0">
                <a:latin typeface="+mj-lt"/>
              </a:rPr>
              <a:t>l’appareillage se casse</a:t>
            </a:r>
            <a:r>
              <a:rPr lang="fr-FR" sz="2400" dirty="0" smtClean="0">
                <a:latin typeface="+mj-lt"/>
              </a:rPr>
              <a:t>.</a:t>
            </a:r>
            <a:endParaRPr lang="fr-FR" sz="2400" dirty="0">
              <a:latin typeface="+mj-lt"/>
            </a:endParaRPr>
          </a:p>
        </p:txBody>
      </p:sp>
      <p:pic>
        <p:nvPicPr>
          <p:cNvPr id="5" name="Picture 2" descr="E:\HOUA\prisedecourant.jpg"/>
          <p:cNvPicPr>
            <a:picLocks noChangeAspect="1" noChangeArrowheads="1"/>
          </p:cNvPicPr>
          <p:nvPr/>
        </p:nvPicPr>
        <p:blipFill>
          <a:blip r:embed="rId2" cstate="print"/>
          <a:srcRect l="15168" t="16478" r="20405" b="38723"/>
          <a:stretch>
            <a:fillRect/>
          </a:stretch>
        </p:blipFill>
        <p:spPr bwMode="auto">
          <a:xfrm>
            <a:off x="971600" y="4293096"/>
            <a:ext cx="3412570" cy="2132856"/>
          </a:xfrm>
          <a:prstGeom prst="rect">
            <a:avLst/>
          </a:prstGeom>
          <a:ln w="88900" cap="sq" cmpd="thickThin">
            <a:solidFill>
              <a:srgbClr val="000000"/>
            </a:solidFill>
            <a:prstDash val="solid"/>
            <a:miter lim="800000"/>
          </a:ln>
          <a:effectLst>
            <a:innerShdw blurRad="76200">
              <a:srgbClr val="000000"/>
            </a:innerShdw>
          </a:effectLst>
        </p:spPr>
      </p:pic>
      <p:pic>
        <p:nvPicPr>
          <p:cNvPr id="6" name="Picture 2" descr="E:\HOUA\filselectriques.jpg"/>
          <p:cNvPicPr>
            <a:picLocks noChangeAspect="1" noChangeArrowheads="1"/>
          </p:cNvPicPr>
          <p:nvPr/>
        </p:nvPicPr>
        <p:blipFill>
          <a:blip r:embed="rId3" cstate="print"/>
          <a:srcRect l="2038" r="22573" b="32801"/>
          <a:stretch>
            <a:fillRect/>
          </a:stretch>
        </p:blipFill>
        <p:spPr bwMode="auto">
          <a:xfrm>
            <a:off x="4860032" y="1988840"/>
            <a:ext cx="3330370" cy="2160240"/>
          </a:xfrm>
          <a:prstGeom prst="rect">
            <a:avLst/>
          </a:prstGeom>
          <a:ln w="88900" cap="sq" cmpd="thickThin">
            <a:solidFill>
              <a:srgbClr val="000000"/>
            </a:solidFill>
            <a:prstDash val="solid"/>
            <a:miter lim="800000"/>
          </a:ln>
          <a:effectLst>
            <a:innerShdw blurRad="76200">
              <a:srgbClr val="000000"/>
            </a:inn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heckerboard(across)">
                                      <p:cBhvr>
                                        <p:cTn id="12" dur="500"/>
                                        <p:tgtEl>
                                          <p:spTgt spid="3">
                                            <p:txEl>
                                              <p:pRg st="2" end="2"/>
                                            </p:txEl>
                                          </p:spTgt>
                                        </p:tgtEl>
                                      </p:cBhvr>
                                    </p:animEffect>
                                  </p:childTnLst>
                                </p:cTn>
                              </p:par>
                            </p:childTnLst>
                          </p:cTn>
                        </p:par>
                        <p:par>
                          <p:cTn id="13" fill="hold">
                            <p:stCondLst>
                              <p:cond delay="500"/>
                            </p:stCondLst>
                            <p:childTnLst>
                              <p:par>
                                <p:cTn id="14" presetID="5" presetClass="entr" presetSubtype="10" fill="hold" nodeType="after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checkerboard(across)">
                                      <p:cBhvr>
                                        <p:cTn id="16" dur="500"/>
                                        <p:tgtEl>
                                          <p:spTgt spid="3">
                                            <p:txEl>
                                              <p:pRg st="4" end="4"/>
                                            </p:txEl>
                                          </p:spTgt>
                                        </p:tgtEl>
                                      </p:cBhvr>
                                    </p:animEffect>
                                  </p:childTnLst>
                                </p:cTn>
                              </p:par>
                            </p:childTnLst>
                          </p:cTn>
                        </p:par>
                        <p:par>
                          <p:cTn id="17" fill="hold">
                            <p:stCondLst>
                              <p:cond delay="1000"/>
                            </p:stCondLst>
                            <p:childTnLst>
                              <p:par>
                                <p:cTn id="18" presetID="5" presetClass="entr" presetSubtype="1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checkerboard(across)">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checkerboard(across)">
                                      <p:cBhvr>
                                        <p:cTn id="25" dur="500"/>
                                        <p:tgtEl>
                                          <p:spTgt spid="3">
                                            <p:txEl>
                                              <p:pRg st="6" end="6"/>
                                            </p:txEl>
                                          </p:spTgt>
                                        </p:tgtEl>
                                      </p:cBhvr>
                                    </p:animEffect>
                                  </p:childTnLst>
                                </p:cTn>
                              </p:par>
                            </p:childTnLst>
                          </p:cTn>
                        </p:par>
                        <p:par>
                          <p:cTn id="26" fill="hold">
                            <p:stCondLst>
                              <p:cond delay="500"/>
                            </p:stCondLst>
                            <p:childTnLst>
                              <p:par>
                                <p:cTn id="27" presetID="5" presetClass="entr" presetSubtype="1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checkerboard(across)">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1412776"/>
            <a:ext cx="8712968" cy="1815882"/>
          </a:xfrm>
          <a:prstGeom prst="rect">
            <a:avLst/>
          </a:prstGeom>
        </p:spPr>
        <p:txBody>
          <a:bodyPr wrap="square">
            <a:spAutoFit/>
          </a:bodyPr>
          <a:lstStyle/>
          <a:p>
            <a:r>
              <a:rPr lang="fr-FR" sz="2800" b="1" i="1" dirty="0" smtClean="0">
                <a:solidFill>
                  <a:srgbClr val="FF3300"/>
                </a:solidFill>
                <a:effectLst>
                  <a:glow rad="228600">
                    <a:schemeClr val="accent1">
                      <a:satMod val="175000"/>
                      <a:alpha val="40000"/>
                    </a:schemeClr>
                  </a:glow>
                </a:effectLst>
                <a:cs typeface="Andalus" pitchFamily="18" charset="-78"/>
              </a:rPr>
              <a:t> </a:t>
            </a:r>
            <a:r>
              <a:rPr lang="fr-FR" sz="2800" b="1" dirty="0" smtClean="0">
                <a:cs typeface="Andalus" pitchFamily="18" charset="-78"/>
              </a:rPr>
              <a:t>des surintensités </a:t>
            </a:r>
            <a:r>
              <a:rPr lang="fr-FR" sz="2800" b="1" dirty="0" smtClean="0">
                <a:solidFill>
                  <a:srgbClr val="2B229E"/>
                </a:solidFill>
                <a:cs typeface="Andalus" pitchFamily="18" charset="-78"/>
              </a:rPr>
              <a:t>(surcharge et court-circuit</a:t>
            </a:r>
            <a:r>
              <a:rPr lang="fr-FR" sz="2800" b="1" dirty="0" smtClean="0">
                <a:solidFill>
                  <a:srgbClr val="2B229E"/>
                </a:solidFill>
              </a:rPr>
              <a:t>) </a:t>
            </a:r>
            <a:r>
              <a:rPr lang="fr-FR" sz="2800" b="1" dirty="0" smtClean="0"/>
              <a:t>due ou provoquée par une </a:t>
            </a:r>
            <a:r>
              <a:rPr lang="fr-FR" sz="2800" b="1" dirty="0" smtClean="0">
                <a:cs typeface="Andalus" pitchFamily="18" charset="-78"/>
              </a:rPr>
              <a:t>élévation  anormale de l’intensité absorbée par  un circuit et donc une élévation de la température.</a:t>
            </a:r>
            <a:endParaRPr lang="fr-FR" sz="2800" dirty="0"/>
          </a:p>
        </p:txBody>
      </p:sp>
      <p:pic>
        <p:nvPicPr>
          <p:cNvPr id="3" name="Picture 2" descr="C:\Users\zaidi\Desktop\gf.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a:xfrm>
            <a:off x="251519" y="3789040"/>
            <a:ext cx="3661491" cy="216024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E:\HOUA\filselectriques.jpg"/>
          <p:cNvPicPr>
            <a:picLocks noChangeAspect="1" noChangeArrowheads="1"/>
          </p:cNvPicPr>
          <p:nvPr/>
        </p:nvPicPr>
        <p:blipFill>
          <a:blip r:embed="rId3" cstate="print"/>
          <a:srcRect l="26704" t="22150" r="35910" b="31811"/>
          <a:stretch>
            <a:fillRect/>
          </a:stretch>
        </p:blipFill>
        <p:spPr bwMode="auto">
          <a:xfrm>
            <a:off x="4716016" y="3284984"/>
            <a:ext cx="3704908" cy="3240360"/>
          </a:xfrm>
          <a:prstGeom prst="rect">
            <a:avLst/>
          </a:prstGeom>
          <a:ln w="88900" cap="sq" cmpd="thickThin">
            <a:solidFill>
              <a:srgbClr val="000000"/>
            </a:solidFill>
            <a:prstDash val="solid"/>
            <a:miter lim="800000"/>
          </a:ln>
          <a:effectLst>
            <a:innerShdw blurRad="76200">
              <a:srgbClr val="000000"/>
            </a:innerShdw>
          </a:effectLst>
        </p:spPr>
      </p:pic>
      <p:sp>
        <p:nvSpPr>
          <p:cNvPr id="5" name="Rectangle 4"/>
          <p:cNvSpPr/>
          <p:nvPr/>
        </p:nvSpPr>
        <p:spPr>
          <a:xfrm>
            <a:off x="395536" y="404664"/>
            <a:ext cx="7776864" cy="584775"/>
          </a:xfrm>
          <a:prstGeom prst="rect">
            <a:avLst/>
          </a:prstGeom>
        </p:spPr>
        <p:txBody>
          <a:bodyPr wrap="square">
            <a:spAutoFit/>
          </a:bodyPr>
          <a:lstStyle/>
          <a:p>
            <a:pPr marL="0" lvl="3">
              <a:buFont typeface="Arial" pitchFamily="34" charset="0"/>
              <a:buChar char="•"/>
            </a:pPr>
            <a:r>
              <a:rPr lang="fr-FR" sz="3200" b="1" i="1" dirty="0" smtClean="0">
                <a:solidFill>
                  <a:srgbClr val="FF3300"/>
                </a:solidFill>
                <a:effectLst>
                  <a:glow rad="228600">
                    <a:schemeClr val="accent1">
                      <a:satMod val="175000"/>
                      <a:alpha val="40000"/>
                    </a:schemeClr>
                  </a:glow>
                </a:effectLst>
              </a:rPr>
              <a:t>Les accidents arrivent souvent à cause </a:t>
            </a:r>
          </a:p>
        </p:txBody>
      </p:sp>
      <p:sp>
        <p:nvSpPr>
          <p:cNvPr id="6" name="Ellipse 5"/>
          <p:cNvSpPr/>
          <p:nvPr/>
        </p:nvSpPr>
        <p:spPr>
          <a:xfrm>
            <a:off x="6444208" y="4797152"/>
            <a:ext cx="1224136" cy="1152128"/>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1"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checkerboard(across)">
                                      <p:cBhvr>
                                        <p:cTn id="11" dur="500"/>
                                        <p:tgtEl>
                                          <p:spTgt spid="3"/>
                                        </p:tgtEl>
                                      </p:cBhvr>
                                    </p:animEffect>
                                  </p:childTnLst>
                                </p:cTn>
                              </p:par>
                              <p:par>
                                <p:cTn id="12" presetID="5" presetClass="entr" presetSubtype="10"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checkerboard(across)">
                                      <p:cBhvr>
                                        <p:cTn id="14" dur="500"/>
                                        <p:tgtEl>
                                          <p:spTgt spid="4"/>
                                        </p:tgtEl>
                                      </p:cBhvr>
                                    </p:animEffect>
                                  </p:childTnLst>
                                </p:cTn>
                              </p:par>
                            </p:childTnLst>
                          </p:cTn>
                        </p:par>
                        <p:par>
                          <p:cTn id="15" fill="hold">
                            <p:stCondLst>
                              <p:cond delay="1000"/>
                            </p:stCondLst>
                            <p:childTnLst>
                              <p:par>
                                <p:cTn id="16" presetID="4" presetClass="entr" presetSubtype="16"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ox(in)">
                                      <p:cBhvr>
                                        <p:cTn id="1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1"/>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2"/>
          <p:cNvSpPr txBox="1">
            <a:spLocks noChangeArrowheads="1"/>
          </p:cNvSpPr>
          <p:nvPr/>
        </p:nvSpPr>
        <p:spPr>
          <a:xfrm>
            <a:off x="323528" y="0"/>
            <a:ext cx="8640960" cy="6858000"/>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fr-FR" sz="1600" b="1" i="1" u="sng" dirty="0" smtClean="0">
                <a:solidFill>
                  <a:srgbClr val="2B229E"/>
                </a:solidFill>
                <a:effectLst>
                  <a:glow rad="63500">
                    <a:schemeClr val="accent1">
                      <a:satMod val="175000"/>
                      <a:alpha val="40000"/>
                    </a:schemeClr>
                  </a:glow>
                </a:effectLst>
                <a:latin typeface="Cambria" pitchFamily="18" charset="0"/>
              </a:rPr>
              <a:t>Sommaire</a:t>
            </a:r>
            <a:endParaRPr lang="fr-FR" sz="1600" b="1" i="1" u="sng" dirty="0">
              <a:solidFill>
                <a:srgbClr val="2B229E"/>
              </a:solidFill>
              <a:effectLst>
                <a:glow rad="63500">
                  <a:schemeClr val="accent1">
                    <a:satMod val="175000"/>
                    <a:alpha val="40000"/>
                  </a:schemeClr>
                </a:glow>
              </a:effectLst>
              <a:latin typeface="Cambria" pitchFamily="18" charset="0"/>
            </a:endParaRPr>
          </a:p>
          <a:p>
            <a:pPr algn="just">
              <a:defRPr/>
            </a:pPr>
            <a:r>
              <a:rPr lang="fr-FR" sz="1600" i="1" dirty="0" smtClean="0">
                <a:effectLst>
                  <a:glow rad="63500">
                    <a:schemeClr val="accent1">
                      <a:satMod val="175000"/>
                      <a:alpha val="40000"/>
                    </a:schemeClr>
                  </a:glow>
                </a:effectLst>
                <a:latin typeface="Cambria" pitchFamily="18" charset="0"/>
              </a:rPr>
              <a:t>Introduction</a:t>
            </a:r>
          </a:p>
          <a:p>
            <a:pPr algn="just">
              <a:defRPr/>
            </a:pPr>
            <a:r>
              <a:rPr lang="fr-FR" sz="1600" i="1" dirty="0">
                <a:effectLst>
                  <a:glow rad="63500">
                    <a:schemeClr val="accent1">
                      <a:satMod val="175000"/>
                      <a:alpha val="40000"/>
                    </a:schemeClr>
                  </a:glow>
                </a:effectLst>
                <a:latin typeface="Cambria" pitchFamily="18" charset="0"/>
              </a:rPr>
              <a:t>Les dangers du courant électrique</a:t>
            </a:r>
          </a:p>
          <a:p>
            <a:pPr algn="just">
              <a:defRPr/>
            </a:pPr>
            <a:r>
              <a:rPr lang="fr-FR" sz="1600" i="1" dirty="0">
                <a:effectLst>
                  <a:glow rad="63500">
                    <a:schemeClr val="accent1">
                      <a:satMod val="175000"/>
                      <a:alpha val="40000"/>
                    </a:schemeClr>
                  </a:glow>
                </a:effectLst>
                <a:latin typeface="Cambria" pitchFamily="18" charset="0"/>
              </a:rPr>
              <a:t>Les formes d’accidents </a:t>
            </a:r>
          </a:p>
          <a:p>
            <a:pPr algn="just">
              <a:defRPr/>
            </a:pPr>
            <a:r>
              <a:rPr lang="fr-FR" sz="1600" i="1" dirty="0">
                <a:effectLst>
                  <a:glow rad="63500">
                    <a:schemeClr val="accent1">
                      <a:satMod val="175000"/>
                      <a:alpha val="40000"/>
                    </a:schemeClr>
                  </a:glow>
                </a:effectLst>
                <a:latin typeface="Cambria" pitchFamily="18" charset="0"/>
              </a:rPr>
              <a:t>Risques dont la source est d ’origine </a:t>
            </a:r>
            <a:r>
              <a:rPr lang="fr-FR" sz="1600" i="1" dirty="0" smtClean="0">
                <a:effectLst>
                  <a:glow rad="63500">
                    <a:schemeClr val="accent1">
                      <a:satMod val="175000"/>
                      <a:alpha val="40000"/>
                    </a:schemeClr>
                  </a:glow>
                </a:effectLst>
                <a:latin typeface="Cambria" pitchFamily="18" charset="0"/>
              </a:rPr>
              <a:t>électrique</a:t>
            </a:r>
          </a:p>
          <a:p>
            <a:pPr algn="just">
              <a:defRPr/>
            </a:pPr>
            <a:r>
              <a:rPr lang="fr-FR" sz="1600" i="1" dirty="0" smtClean="0">
                <a:effectLst>
                  <a:glow rad="63500">
                    <a:schemeClr val="accent1">
                      <a:satMod val="175000"/>
                      <a:alpha val="40000"/>
                    </a:schemeClr>
                  </a:glow>
                </a:effectLst>
                <a:latin typeface="Cambria" pitchFamily="18" charset="0"/>
              </a:rPr>
              <a:t>Les </a:t>
            </a:r>
            <a:r>
              <a:rPr lang="fr-FR" sz="1600" i="1" dirty="0">
                <a:effectLst>
                  <a:glow rad="63500">
                    <a:schemeClr val="accent1">
                      <a:satMod val="175000"/>
                      <a:alpha val="40000"/>
                    </a:schemeClr>
                  </a:glow>
                </a:effectLst>
                <a:latin typeface="Cambria" pitchFamily="18" charset="0"/>
              </a:rPr>
              <a:t>effets</a:t>
            </a:r>
            <a:r>
              <a:rPr lang="fr-FR" sz="1600" i="1" dirty="0" smtClean="0">
                <a:effectLst>
                  <a:glow rad="63500">
                    <a:schemeClr val="accent1">
                      <a:satMod val="175000"/>
                      <a:alpha val="40000"/>
                    </a:schemeClr>
                  </a:glow>
                </a:effectLst>
                <a:latin typeface="Cambria" pitchFamily="18" charset="0"/>
              </a:rPr>
              <a:t> du courant </a:t>
            </a:r>
            <a:r>
              <a:rPr lang="fr-FR" sz="1600" i="1" dirty="0">
                <a:effectLst>
                  <a:glow rad="63500">
                    <a:schemeClr val="accent1">
                      <a:satMod val="175000"/>
                      <a:alpha val="40000"/>
                    </a:schemeClr>
                  </a:glow>
                </a:effectLst>
                <a:latin typeface="Cambria" pitchFamily="18" charset="0"/>
              </a:rPr>
              <a:t>é</a:t>
            </a:r>
            <a:r>
              <a:rPr lang="fr-FR" sz="1600" i="1" dirty="0" smtClean="0">
                <a:effectLst>
                  <a:glow rad="63500">
                    <a:schemeClr val="accent1">
                      <a:satMod val="175000"/>
                      <a:alpha val="40000"/>
                    </a:schemeClr>
                  </a:glow>
                </a:effectLst>
                <a:latin typeface="Cambria" pitchFamily="18" charset="0"/>
              </a:rPr>
              <a:t>lectrique sur le corps humain</a:t>
            </a:r>
          </a:p>
          <a:p>
            <a:pPr algn="just">
              <a:defRPr/>
            </a:pPr>
            <a:r>
              <a:rPr lang="fr-FR" sz="1600" i="1" dirty="0">
                <a:effectLst>
                  <a:glow rad="63500">
                    <a:schemeClr val="accent1">
                      <a:satMod val="175000"/>
                      <a:alpha val="40000"/>
                    </a:schemeClr>
                  </a:glow>
                </a:effectLst>
                <a:latin typeface="Cambria" pitchFamily="18" charset="0"/>
              </a:rPr>
              <a:t>Principaux effets du courant électrique sur </a:t>
            </a:r>
            <a:r>
              <a:rPr lang="fr-FR" sz="1600" i="1" dirty="0" smtClean="0">
                <a:effectLst>
                  <a:glow rad="63500">
                    <a:schemeClr val="accent1">
                      <a:satMod val="175000"/>
                      <a:alpha val="40000"/>
                    </a:schemeClr>
                  </a:glow>
                </a:effectLst>
                <a:latin typeface="Cambria" pitchFamily="18" charset="0"/>
              </a:rPr>
              <a:t>l’homme</a:t>
            </a:r>
          </a:p>
          <a:p>
            <a:pPr lvl="0" algn="just">
              <a:defRPr/>
            </a:pPr>
            <a:r>
              <a:rPr lang="fr-FR" sz="1600" i="1" dirty="0">
                <a:effectLst>
                  <a:glow rad="63500">
                    <a:schemeClr val="accent1">
                      <a:satMod val="175000"/>
                      <a:alpha val="40000"/>
                    </a:schemeClr>
                  </a:glow>
                </a:effectLst>
                <a:latin typeface="Cambria" pitchFamily="18" charset="0"/>
              </a:rPr>
              <a:t>Evolution</a:t>
            </a:r>
          </a:p>
          <a:p>
            <a:pPr algn="just">
              <a:defRPr/>
            </a:pPr>
            <a:r>
              <a:rPr lang="fr-FR" sz="1600" i="1" dirty="0">
                <a:effectLst>
                  <a:glow rad="63500">
                    <a:schemeClr val="accent1">
                      <a:satMod val="175000"/>
                      <a:alpha val="40000"/>
                    </a:schemeClr>
                  </a:glow>
                </a:effectLst>
                <a:latin typeface="Cambria" pitchFamily="18" charset="0"/>
              </a:rPr>
              <a:t>Autres </a:t>
            </a:r>
            <a:r>
              <a:rPr lang="fr-FR" sz="1600" i="1" dirty="0" smtClean="0">
                <a:effectLst>
                  <a:glow rad="63500">
                    <a:schemeClr val="accent1">
                      <a:satMod val="175000"/>
                      <a:alpha val="40000"/>
                    </a:schemeClr>
                  </a:glow>
                </a:effectLst>
                <a:latin typeface="Cambria" pitchFamily="18" charset="0"/>
              </a:rPr>
              <a:t>complications</a:t>
            </a:r>
          </a:p>
          <a:p>
            <a:pPr algn="just">
              <a:defRPr/>
            </a:pPr>
            <a:r>
              <a:rPr lang="fr-FR" sz="1600" i="1" dirty="0" smtClean="0">
                <a:effectLst>
                  <a:glow rad="63500">
                    <a:schemeClr val="accent1">
                      <a:satMod val="175000"/>
                      <a:alpha val="40000"/>
                    </a:schemeClr>
                  </a:glow>
                </a:effectLst>
                <a:latin typeface="Cambria" pitchFamily="18" charset="0"/>
              </a:rPr>
              <a:t>Les effets indirects du courant électrique</a:t>
            </a:r>
          </a:p>
          <a:p>
            <a:pPr algn="just">
              <a:defRPr/>
            </a:pPr>
            <a:r>
              <a:rPr lang="fr-FR" sz="1600" i="1" dirty="0" smtClean="0">
                <a:effectLst>
                  <a:glow rad="63500">
                    <a:schemeClr val="accent1">
                      <a:satMod val="175000"/>
                      <a:alpha val="40000"/>
                    </a:schemeClr>
                  </a:glow>
                </a:effectLst>
                <a:latin typeface="Cambria" pitchFamily="18" charset="0"/>
              </a:rPr>
              <a:t>Les facteurs influençant les dommages corporels</a:t>
            </a:r>
            <a:endParaRPr lang="fr-FR" sz="1600" i="1" dirty="0">
              <a:effectLst>
                <a:glow rad="63500">
                  <a:schemeClr val="accent1">
                    <a:satMod val="175000"/>
                    <a:alpha val="40000"/>
                  </a:schemeClr>
                </a:glow>
              </a:effectLst>
              <a:latin typeface="Cambria" pitchFamily="18" charset="0"/>
            </a:endParaRPr>
          </a:p>
          <a:p>
            <a:pPr algn="just">
              <a:defRPr/>
            </a:pPr>
            <a:r>
              <a:rPr lang="fr-FR" sz="1600" i="1" dirty="0">
                <a:effectLst>
                  <a:glow rad="63500">
                    <a:schemeClr val="accent1">
                      <a:satMod val="175000"/>
                      <a:alpha val="40000"/>
                    </a:schemeClr>
                  </a:glow>
                </a:effectLst>
                <a:latin typeface="Cambria" pitchFamily="18" charset="0"/>
              </a:rPr>
              <a:t>La résistance du corps humain et Calcul de l’intensité du </a:t>
            </a:r>
            <a:r>
              <a:rPr lang="fr-FR" sz="1600" i="1" dirty="0" smtClean="0">
                <a:effectLst>
                  <a:glow rad="63500">
                    <a:schemeClr val="accent1">
                      <a:satMod val="175000"/>
                      <a:alpha val="40000"/>
                    </a:schemeClr>
                  </a:glow>
                </a:effectLst>
                <a:latin typeface="Cambria" pitchFamily="18" charset="0"/>
              </a:rPr>
              <a:t>courant</a:t>
            </a:r>
          </a:p>
          <a:p>
            <a:pPr algn="just">
              <a:defRPr/>
            </a:pPr>
            <a:r>
              <a:rPr lang="fr-FR" sz="1600" i="1" dirty="0">
                <a:effectLst>
                  <a:glow rad="63500">
                    <a:schemeClr val="accent1">
                      <a:satMod val="175000"/>
                      <a:alpha val="40000"/>
                    </a:schemeClr>
                  </a:glow>
                </a:effectLst>
                <a:latin typeface="Cambria" pitchFamily="18" charset="0"/>
              </a:rPr>
              <a:t>Pourquoi les accidents </a:t>
            </a:r>
            <a:r>
              <a:rPr lang="fr-FR" sz="1600" i="1" dirty="0" smtClean="0">
                <a:effectLst>
                  <a:glow rad="63500">
                    <a:schemeClr val="accent1">
                      <a:satMod val="175000"/>
                      <a:alpha val="40000"/>
                    </a:schemeClr>
                  </a:glow>
                </a:effectLst>
                <a:latin typeface="Cambria" pitchFamily="18" charset="0"/>
              </a:rPr>
              <a:t>arrivent-ils</a:t>
            </a:r>
          </a:p>
          <a:p>
            <a:pPr algn="just">
              <a:defRPr/>
            </a:pPr>
            <a:r>
              <a:rPr lang="fr-FR" sz="1600" i="1" dirty="0" smtClean="0">
                <a:effectLst>
                  <a:glow rad="63500">
                    <a:schemeClr val="accent1">
                      <a:satMod val="175000"/>
                      <a:alpha val="40000"/>
                    </a:schemeClr>
                  </a:glow>
                </a:effectLst>
                <a:latin typeface="Cambria" pitchFamily="18" charset="0"/>
              </a:rPr>
              <a:t>Risques de Surcharge </a:t>
            </a:r>
          </a:p>
          <a:p>
            <a:pPr lvl="0" algn="just">
              <a:defRPr/>
            </a:pPr>
            <a:r>
              <a:rPr lang="fr-FR" sz="1600" i="1" dirty="0" smtClean="0">
                <a:effectLst>
                  <a:glow rad="63500">
                    <a:schemeClr val="accent1">
                      <a:satMod val="175000"/>
                      <a:alpha val="40000"/>
                    </a:schemeClr>
                  </a:glow>
                </a:effectLst>
                <a:latin typeface="Cambria" pitchFamily="18" charset="0"/>
              </a:rPr>
              <a:t>Que disent les statistiques</a:t>
            </a:r>
          </a:p>
          <a:p>
            <a:pPr algn="just">
              <a:defRPr/>
            </a:pPr>
            <a:r>
              <a:rPr lang="fr-FR" sz="1600" i="1" dirty="0">
                <a:effectLst>
                  <a:glow rad="63500">
                    <a:schemeClr val="accent1">
                      <a:satMod val="175000"/>
                      <a:alpha val="40000"/>
                    </a:schemeClr>
                  </a:glow>
                </a:effectLst>
                <a:latin typeface="Cambria" pitchFamily="18" charset="0"/>
              </a:rPr>
              <a:t>Quelles sont les mesures de </a:t>
            </a:r>
            <a:r>
              <a:rPr lang="fr-FR" sz="1600" i="1" dirty="0" smtClean="0">
                <a:effectLst>
                  <a:glow rad="63500">
                    <a:schemeClr val="accent1">
                      <a:satMod val="175000"/>
                      <a:alpha val="40000"/>
                    </a:schemeClr>
                  </a:glow>
                </a:effectLst>
                <a:latin typeface="Cambria" pitchFamily="18" charset="0"/>
              </a:rPr>
              <a:t>protection</a:t>
            </a:r>
          </a:p>
          <a:p>
            <a:pPr algn="just">
              <a:defRPr/>
            </a:pPr>
            <a:r>
              <a:rPr lang="fr-FR" sz="1600" i="1" dirty="0">
                <a:effectLst>
                  <a:glow rad="63500">
                    <a:schemeClr val="accent1">
                      <a:satMod val="175000"/>
                      <a:alpha val="40000"/>
                    </a:schemeClr>
                  </a:glow>
                </a:effectLst>
                <a:latin typeface="Cambria" pitchFamily="18" charset="0"/>
              </a:rPr>
              <a:t>Les mesures de protection contre les contacts </a:t>
            </a:r>
            <a:r>
              <a:rPr lang="fr-FR" sz="1600" i="1" dirty="0" smtClean="0">
                <a:effectLst>
                  <a:glow rad="63500">
                    <a:schemeClr val="accent1">
                      <a:satMod val="175000"/>
                      <a:alpha val="40000"/>
                    </a:schemeClr>
                  </a:glow>
                </a:effectLst>
                <a:latin typeface="Cambria" pitchFamily="18" charset="0"/>
              </a:rPr>
              <a:t>direct</a:t>
            </a:r>
          </a:p>
          <a:p>
            <a:pPr algn="just">
              <a:defRPr/>
            </a:pPr>
            <a:r>
              <a:rPr lang="fr-FR" sz="1600" i="1" dirty="0">
                <a:effectLst>
                  <a:glow rad="63500">
                    <a:schemeClr val="accent1">
                      <a:satMod val="175000"/>
                      <a:alpha val="40000"/>
                    </a:schemeClr>
                  </a:glow>
                </a:effectLst>
                <a:latin typeface="Cambria" pitchFamily="18" charset="0"/>
              </a:rPr>
              <a:t>Les mesures de protection contre les contacts </a:t>
            </a:r>
            <a:r>
              <a:rPr lang="fr-FR" sz="1600" i="1" dirty="0" smtClean="0">
                <a:effectLst>
                  <a:glow rad="63500">
                    <a:schemeClr val="accent1">
                      <a:satMod val="175000"/>
                      <a:alpha val="40000"/>
                    </a:schemeClr>
                  </a:glow>
                </a:effectLst>
                <a:latin typeface="Cambria" pitchFamily="18" charset="0"/>
              </a:rPr>
              <a:t>indirects</a:t>
            </a:r>
          </a:p>
          <a:p>
            <a:pPr algn="just">
              <a:defRPr/>
            </a:pPr>
            <a:r>
              <a:rPr lang="fr-FR" sz="1600" i="1" dirty="0">
                <a:effectLst>
                  <a:glow rad="63500">
                    <a:schemeClr val="accent1">
                      <a:satMod val="175000"/>
                      <a:alpha val="40000"/>
                    </a:schemeClr>
                  </a:glow>
                </a:effectLst>
                <a:latin typeface="Cambria" pitchFamily="18" charset="0"/>
              </a:rPr>
              <a:t>Protection des </a:t>
            </a:r>
            <a:r>
              <a:rPr lang="fr-FR" sz="1600" i="1" dirty="0" smtClean="0">
                <a:effectLst>
                  <a:glow rad="63500">
                    <a:schemeClr val="accent1">
                      <a:satMod val="175000"/>
                      <a:alpha val="40000"/>
                    </a:schemeClr>
                  </a:glow>
                </a:effectLst>
                <a:latin typeface="Cambria" pitchFamily="18" charset="0"/>
              </a:rPr>
              <a:t>personnes</a:t>
            </a:r>
          </a:p>
          <a:p>
            <a:pPr algn="just">
              <a:defRPr/>
            </a:pPr>
            <a:r>
              <a:rPr lang="fr-FR" sz="1600" i="1" dirty="0">
                <a:effectLst>
                  <a:glow rad="63500">
                    <a:schemeClr val="accent1">
                      <a:satMod val="175000"/>
                      <a:alpha val="40000"/>
                    </a:schemeClr>
                  </a:glow>
                </a:effectLst>
                <a:latin typeface="Cambria" pitchFamily="18" charset="0"/>
              </a:rPr>
              <a:t>Protection contre les surcharges et les </a:t>
            </a:r>
            <a:r>
              <a:rPr lang="fr-FR" sz="1600" i="1" dirty="0" smtClean="0">
                <a:effectLst>
                  <a:glow rad="63500">
                    <a:schemeClr val="accent1">
                      <a:satMod val="175000"/>
                      <a:alpha val="40000"/>
                    </a:schemeClr>
                  </a:glow>
                </a:effectLst>
                <a:latin typeface="Cambria" pitchFamily="18" charset="0"/>
              </a:rPr>
              <a:t>court-circuit</a:t>
            </a:r>
          </a:p>
          <a:p>
            <a:pPr algn="just">
              <a:defRPr/>
            </a:pPr>
            <a:r>
              <a:rPr lang="fr-FR" sz="1600" i="1" dirty="0">
                <a:effectLst>
                  <a:glow rad="63500">
                    <a:schemeClr val="accent1">
                      <a:satMod val="175000"/>
                      <a:alpha val="40000"/>
                    </a:schemeClr>
                  </a:glow>
                </a:effectLst>
                <a:latin typeface="Cambria" pitchFamily="18" charset="0"/>
              </a:rPr>
              <a:t>Appareillage de Séparation et de </a:t>
            </a:r>
            <a:r>
              <a:rPr lang="fr-FR" sz="1600" i="1" dirty="0" smtClean="0">
                <a:effectLst>
                  <a:glow rad="63500">
                    <a:schemeClr val="accent1">
                      <a:satMod val="175000"/>
                      <a:alpha val="40000"/>
                    </a:schemeClr>
                  </a:glow>
                </a:effectLst>
                <a:latin typeface="Cambria" pitchFamily="18" charset="0"/>
              </a:rPr>
              <a:t>Condamnation</a:t>
            </a:r>
          </a:p>
          <a:p>
            <a:pPr algn="just">
              <a:defRPr/>
            </a:pPr>
            <a:r>
              <a:rPr lang="fr-FR" sz="1600" i="1" dirty="0">
                <a:effectLst>
                  <a:glow rad="63500">
                    <a:schemeClr val="accent1">
                      <a:satMod val="175000"/>
                      <a:alpha val="40000"/>
                    </a:schemeClr>
                  </a:glow>
                </a:effectLst>
                <a:latin typeface="Cambria" pitchFamily="18" charset="0"/>
              </a:rPr>
              <a:t>Protection par le bon choix de la procédure de </a:t>
            </a:r>
            <a:r>
              <a:rPr lang="fr-FR" sz="1600" i="1" dirty="0" smtClean="0">
                <a:effectLst>
                  <a:glow rad="63500">
                    <a:schemeClr val="accent1">
                      <a:satMod val="175000"/>
                      <a:alpha val="40000"/>
                    </a:schemeClr>
                  </a:glow>
                </a:effectLst>
                <a:latin typeface="Cambria" pitchFamily="18" charset="0"/>
              </a:rPr>
              <a:t>travail</a:t>
            </a:r>
          </a:p>
          <a:p>
            <a:pPr algn="just">
              <a:defRPr/>
            </a:pPr>
            <a:r>
              <a:rPr lang="fr-FR" sz="1600" i="1" dirty="0" smtClean="0">
                <a:effectLst>
                  <a:glow rad="63500">
                    <a:schemeClr val="accent1">
                      <a:satMod val="175000"/>
                      <a:alpha val="40000"/>
                    </a:schemeClr>
                  </a:glow>
                </a:effectLst>
                <a:latin typeface="Cambria" pitchFamily="18" charset="0"/>
              </a:rPr>
              <a:t>Travail hors tension: La consignation électrique</a:t>
            </a:r>
          </a:p>
          <a:p>
            <a:pPr algn="just">
              <a:defRPr/>
            </a:pPr>
            <a:r>
              <a:rPr lang="fr-FR" sz="1600" i="1" dirty="0" smtClean="0">
                <a:effectLst>
                  <a:glow rad="63500">
                    <a:schemeClr val="accent1">
                      <a:satMod val="175000"/>
                      <a:alpha val="40000"/>
                    </a:schemeClr>
                  </a:glow>
                </a:effectLst>
                <a:latin typeface="Cambria" pitchFamily="18" charset="0"/>
              </a:rPr>
              <a:t>Travail </a:t>
            </a:r>
            <a:r>
              <a:rPr lang="fr-FR" sz="1600" i="1" dirty="0">
                <a:effectLst>
                  <a:glow rad="63500">
                    <a:schemeClr val="accent1">
                      <a:satMod val="175000"/>
                      <a:alpha val="40000"/>
                    </a:schemeClr>
                  </a:glow>
                </a:effectLst>
                <a:latin typeface="Cambria" pitchFamily="18" charset="0"/>
              </a:rPr>
              <a:t>sous tension: Travail au contact, Travail à distance, Travail au </a:t>
            </a:r>
            <a:r>
              <a:rPr lang="fr-FR" sz="1600" i="1" dirty="0" smtClean="0">
                <a:effectLst>
                  <a:glow rad="63500">
                    <a:schemeClr val="accent1">
                      <a:satMod val="175000"/>
                      <a:alpha val="40000"/>
                    </a:schemeClr>
                  </a:glow>
                </a:effectLst>
                <a:latin typeface="Cambria" pitchFamily="18" charset="0"/>
              </a:rPr>
              <a:t>potentiel</a:t>
            </a:r>
          </a:p>
          <a:p>
            <a:pPr algn="just">
              <a:defRPr/>
            </a:pPr>
            <a:r>
              <a:rPr lang="fr-FR" sz="1600" i="1" dirty="0" smtClean="0">
                <a:effectLst>
                  <a:glow rad="63500">
                    <a:schemeClr val="accent1">
                      <a:satMod val="175000"/>
                      <a:alpha val="40000"/>
                    </a:schemeClr>
                  </a:glow>
                </a:effectLst>
                <a:latin typeface="Cambria" pitchFamily="18" charset="0"/>
              </a:rPr>
              <a:t>Travail </a:t>
            </a:r>
            <a:r>
              <a:rPr lang="fr-FR" sz="1600" i="1" dirty="0">
                <a:effectLst>
                  <a:glow rad="63500">
                    <a:schemeClr val="accent1">
                      <a:satMod val="175000"/>
                      <a:alpha val="40000"/>
                    </a:schemeClr>
                  </a:glow>
                </a:effectLst>
                <a:latin typeface="Cambria" pitchFamily="18" charset="0"/>
              </a:rPr>
              <a:t>au voisinage </a:t>
            </a:r>
            <a:endParaRPr lang="fr-FR" sz="1600" i="1" dirty="0" smtClean="0">
              <a:effectLst>
                <a:glow rad="63500">
                  <a:schemeClr val="accent1">
                    <a:satMod val="175000"/>
                    <a:alpha val="40000"/>
                  </a:schemeClr>
                </a:glow>
              </a:effectLst>
              <a:latin typeface="Cambria" pitchFamily="18" charset="0"/>
            </a:endParaRPr>
          </a:p>
          <a:p>
            <a:pPr algn="just">
              <a:defRPr/>
            </a:pPr>
            <a:r>
              <a:rPr lang="fr-FR" sz="1600" i="1" dirty="0">
                <a:effectLst>
                  <a:glow rad="63500">
                    <a:schemeClr val="accent1">
                      <a:satMod val="175000"/>
                      <a:alpha val="40000"/>
                    </a:schemeClr>
                  </a:glow>
                </a:effectLst>
                <a:latin typeface="Cambria" pitchFamily="18" charset="0"/>
              </a:rPr>
              <a:t>Outillages et matériel de protection individuel et </a:t>
            </a:r>
            <a:r>
              <a:rPr lang="fr-FR" sz="1600" i="1" dirty="0" smtClean="0">
                <a:effectLst>
                  <a:glow rad="63500">
                    <a:schemeClr val="accent1">
                      <a:satMod val="175000"/>
                      <a:alpha val="40000"/>
                    </a:schemeClr>
                  </a:glow>
                </a:effectLst>
                <a:latin typeface="Cambria" pitchFamily="18" charset="0"/>
              </a:rPr>
              <a:t>collectif</a:t>
            </a:r>
          </a:p>
          <a:p>
            <a:pPr lvl="0" algn="just">
              <a:defRPr/>
            </a:pPr>
            <a:r>
              <a:rPr lang="fr-FR" sz="1600" i="1" dirty="0">
                <a:effectLst>
                  <a:glow rad="63500">
                    <a:schemeClr val="accent1">
                      <a:satMod val="175000"/>
                      <a:alpha val="40000"/>
                    </a:schemeClr>
                  </a:glow>
                </a:effectLst>
                <a:latin typeface="Cambria" pitchFamily="18" charset="0"/>
              </a:rPr>
              <a:t>Prescriptions et </a:t>
            </a:r>
            <a:r>
              <a:rPr lang="fr-FR" sz="1600" i="1" dirty="0" smtClean="0">
                <a:effectLst>
                  <a:glow rad="63500">
                    <a:schemeClr val="accent1">
                      <a:satMod val="175000"/>
                      <a:alpha val="40000"/>
                    </a:schemeClr>
                  </a:glow>
                </a:effectLst>
                <a:latin typeface="Cambria" pitchFamily="18" charset="0"/>
              </a:rPr>
              <a:t>Recommandations</a:t>
            </a:r>
          </a:p>
          <a:p>
            <a:pPr algn="just">
              <a:defRPr/>
            </a:pPr>
            <a:r>
              <a:rPr lang="fr-FR" sz="1600" i="1" dirty="0">
                <a:effectLst>
                  <a:glow rad="63500">
                    <a:schemeClr val="accent1">
                      <a:satMod val="175000"/>
                      <a:alpha val="40000"/>
                    </a:schemeClr>
                  </a:glow>
                </a:effectLst>
                <a:latin typeface="Cambria" pitchFamily="18" charset="0"/>
              </a:rPr>
              <a:t>Quoi faire suite à une électrisation?</a:t>
            </a: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BE" sz="1600" i="1" dirty="0">
              <a:effectLst>
                <a:glow rad="63500">
                  <a:schemeClr val="accent1">
                    <a:satMod val="175000"/>
                    <a:alpha val="40000"/>
                  </a:schemeClr>
                </a:glow>
              </a:effectLst>
              <a:latin typeface="Cambria" pitchFamily="18" charset="0"/>
            </a:endParaRPr>
          </a:p>
          <a:p>
            <a:pPr algn="just">
              <a:defRPr/>
            </a:pPr>
            <a:endParaRPr lang="fr-BE" sz="1600" i="1" dirty="0">
              <a:effectLst>
                <a:glow rad="63500">
                  <a:schemeClr val="accent1">
                    <a:satMod val="175000"/>
                    <a:alpha val="40000"/>
                  </a:schemeClr>
                </a:glow>
              </a:effectLst>
              <a:latin typeface="Cambria" pitchFamily="18" charset="0"/>
            </a:endParaRPr>
          </a:p>
          <a:p>
            <a:pPr algn="just">
              <a:defRPr/>
            </a:pPr>
            <a:endParaRPr lang="fr-BE" sz="1600" i="1" dirty="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smtClean="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smtClean="0">
              <a:effectLst>
                <a:glow rad="63500">
                  <a:schemeClr val="accent1">
                    <a:satMod val="175000"/>
                    <a:alpha val="40000"/>
                  </a:schemeClr>
                </a:glow>
              </a:effectLst>
              <a:latin typeface="Cambria" pitchFamily="18" charset="0"/>
            </a:endParaRPr>
          </a:p>
          <a:p>
            <a:pPr lvl="0" indent="447675" algn="just" fontAlgn="base">
              <a:spcAft>
                <a:spcPct val="0"/>
              </a:spcAft>
            </a:pPr>
            <a:endParaRPr lang="fr-FR" sz="1600" i="1" dirty="0" smtClean="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a:effectLst>
                <a:glow rad="63500">
                  <a:schemeClr val="accent1">
                    <a:satMod val="175000"/>
                    <a:alpha val="40000"/>
                  </a:schemeClr>
                </a:glow>
              </a:effectLst>
              <a:latin typeface="Cambria" pitchFamily="18" charset="0"/>
            </a:endParaRPr>
          </a:p>
          <a:p>
            <a:pPr algn="just">
              <a:defRPr/>
            </a:pPr>
            <a:r>
              <a:rPr lang="fr-FR" sz="1600" i="1" dirty="0" smtClean="0">
                <a:effectLst>
                  <a:glow rad="63500">
                    <a:schemeClr val="accent1">
                      <a:satMod val="175000"/>
                      <a:alpha val="40000"/>
                    </a:schemeClr>
                  </a:glow>
                </a:effectLst>
                <a:latin typeface="Cambria" pitchFamily="18" charset="0"/>
              </a:rPr>
              <a:t> </a:t>
            </a:r>
          </a:p>
          <a:p>
            <a:pPr algn="just">
              <a:defRPr/>
            </a:pPr>
            <a:endParaRPr lang="fr-FR" sz="1600" i="1" dirty="0">
              <a:effectLst>
                <a:glow rad="63500">
                  <a:schemeClr val="accent1">
                    <a:satMod val="175000"/>
                    <a:alpha val="40000"/>
                  </a:schemeClr>
                </a:glow>
              </a:effectLst>
              <a:latin typeface="Cambria" pitchFamily="18" charset="0"/>
            </a:endParaRPr>
          </a:p>
          <a:p>
            <a:pPr algn="just">
              <a:defRPr/>
            </a:pPr>
            <a:endParaRPr lang="fr-FR" sz="1600" i="1" dirty="0">
              <a:solidFill>
                <a:srgbClr val="FF0000"/>
              </a:solidFill>
              <a:effectLst>
                <a:glow rad="228600">
                  <a:schemeClr val="accent1">
                    <a:satMod val="175000"/>
                    <a:alpha val="40000"/>
                  </a:schemeClr>
                </a:glow>
              </a:effectLst>
            </a:endParaRPr>
          </a:p>
          <a:p>
            <a:pPr algn="just">
              <a:defRPr/>
            </a:pPr>
            <a:endParaRPr lang="fr-FR" sz="1600" b="1" i="1" dirty="0">
              <a:effectLst>
                <a:glow rad="63500">
                  <a:schemeClr val="accent1">
                    <a:satMod val="175000"/>
                    <a:alpha val="40000"/>
                  </a:schemeClr>
                </a:glow>
              </a:effectLst>
              <a:latin typeface="Cambria" pitchFamily="18" charset="0"/>
            </a:endParaRPr>
          </a:p>
          <a:p>
            <a:pPr algn="just">
              <a:defRPr/>
            </a:pPr>
            <a:endParaRPr lang="fr-FR" sz="1600" b="1" i="1" dirty="0">
              <a:solidFill>
                <a:srgbClr val="FF0000"/>
              </a:solidFill>
              <a:effectLst>
                <a:glow rad="228600">
                  <a:schemeClr val="accent1">
                    <a:satMod val="175000"/>
                    <a:alpha val="40000"/>
                  </a:schemeClr>
                </a:glow>
              </a:effectLst>
            </a:endParaRPr>
          </a:p>
          <a:p>
            <a:pPr algn="just">
              <a:defRPr/>
            </a:pPr>
            <a:endParaRPr lang="fr-FR" sz="1600" b="1" i="1" dirty="0" smtClean="0">
              <a:solidFill>
                <a:srgbClr val="FF0000"/>
              </a:solidFill>
              <a:effectLst>
                <a:glow rad="228600">
                  <a:schemeClr val="accent1">
                    <a:satMod val="175000"/>
                    <a:alpha val="40000"/>
                  </a:schemeClr>
                </a:glow>
              </a:effectLst>
            </a:endParaRPr>
          </a:p>
          <a:p>
            <a:pPr algn="just">
              <a:defRPr/>
            </a:pPr>
            <a:r>
              <a:rPr lang="fr-FR" sz="1600" b="1" dirty="0">
                <a:solidFill>
                  <a:srgbClr val="FF0000"/>
                </a:solidFill>
              </a:rPr>
              <a:t/>
            </a:r>
            <a:br>
              <a:rPr lang="fr-FR" sz="1600" b="1" dirty="0">
                <a:solidFill>
                  <a:srgbClr val="FF0000"/>
                </a:solidFill>
              </a:rPr>
            </a:br>
            <a:endParaRPr lang="fr-FR" sz="1600" b="1" i="1" u="sng" dirty="0" smtClean="0">
              <a:solidFill>
                <a:srgbClr val="2B229E"/>
              </a:solidFill>
              <a:effectLst>
                <a:glow rad="63500">
                  <a:schemeClr val="accent1">
                    <a:satMod val="175000"/>
                    <a:alpha val="40000"/>
                  </a:schemeClr>
                </a:glow>
              </a:effectLst>
              <a:latin typeface="Cambria" pitchFamily="18" charset="0"/>
            </a:endParaRPr>
          </a:p>
          <a:p>
            <a:pPr>
              <a:defRPr/>
            </a:pPr>
            <a:endParaRPr lang="fr-FR" sz="1600" b="1" i="1" u="sng" dirty="0" smtClean="0">
              <a:solidFill>
                <a:srgbClr val="2B229E"/>
              </a:solidFill>
              <a:effectLst>
                <a:glow rad="63500">
                  <a:schemeClr val="accent1">
                    <a:satMod val="175000"/>
                    <a:alpha val="40000"/>
                  </a:schemeClr>
                </a:glow>
              </a:effectLst>
              <a:latin typeface="Cambria" pitchFamily="18" charset="0"/>
            </a:endParaRPr>
          </a:p>
        </p:txBody>
      </p:sp>
    </p:spTree>
    <p:extLst>
      <p:ext uri="{BB962C8B-B14F-4D97-AF65-F5344CB8AC3E}">
        <p14:creationId xmlns:p14="http://schemas.microsoft.com/office/powerpoint/2010/main" val="1425546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6" descr="grille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48064" y="1052736"/>
            <a:ext cx="2952750" cy="187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0" descr="electricite00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6550" y="1125538"/>
            <a:ext cx="3889375"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 Box 23"/>
          <p:cNvSpPr txBox="1">
            <a:spLocks noChangeArrowheads="1"/>
          </p:cNvSpPr>
          <p:nvPr/>
        </p:nvSpPr>
        <p:spPr bwMode="auto">
          <a:xfrm>
            <a:off x="5060751" y="3025999"/>
            <a:ext cx="4559300" cy="10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spcBef>
                <a:spcPct val="50000"/>
              </a:spcBef>
            </a:pPr>
            <a:r>
              <a:rPr lang="fr-FR" dirty="0">
                <a:latin typeface="Comic Sans MS" pitchFamily="66" charset="0"/>
              </a:rPr>
              <a:t>Combustion des isolants</a:t>
            </a:r>
          </a:p>
          <a:p>
            <a:pPr>
              <a:spcBef>
                <a:spcPct val="50000"/>
              </a:spcBef>
            </a:pPr>
            <a:endParaRPr lang="fr-FR" dirty="0">
              <a:latin typeface="Comic Sans MS" pitchFamily="66" charset="0"/>
            </a:endParaRPr>
          </a:p>
        </p:txBody>
      </p:sp>
      <p:sp>
        <p:nvSpPr>
          <p:cNvPr id="9" name="Text Box 22"/>
          <p:cNvSpPr txBox="1">
            <a:spLocks noChangeArrowheads="1"/>
          </p:cNvSpPr>
          <p:nvPr/>
        </p:nvSpPr>
        <p:spPr bwMode="auto">
          <a:xfrm>
            <a:off x="1115616" y="2708920"/>
            <a:ext cx="2592388"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spcBef>
                <a:spcPct val="50000"/>
              </a:spcBef>
            </a:pPr>
            <a:r>
              <a:rPr lang="fr-FR" dirty="0">
                <a:latin typeface="Comic Sans MS" pitchFamily="66" charset="0"/>
              </a:rPr>
              <a:t>Fusion des fils</a:t>
            </a:r>
          </a:p>
        </p:txBody>
      </p:sp>
      <p:pic>
        <p:nvPicPr>
          <p:cNvPr id="25606" name="Picture 6" descr="I:\can-stock-photo_csp3671577.jpg"/>
          <p:cNvPicPr>
            <a:picLocks noChangeAspect="1" noChangeArrowheads="1"/>
          </p:cNvPicPr>
          <p:nvPr/>
        </p:nvPicPr>
        <p:blipFill>
          <a:blip r:embed="rId4" cstate="print">
            <a:extLst>
              <a:ext uri="{28A0092B-C50C-407E-A947-70E740481C1C}">
                <a14:useLocalDpi xmlns:a14="http://schemas.microsoft.com/office/drawing/2010/main" val="0"/>
              </a:ext>
            </a:extLst>
          </a:blip>
          <a:srcRect b="8487"/>
          <a:stretch>
            <a:fillRect/>
          </a:stretch>
        </p:blipFill>
        <p:spPr bwMode="auto">
          <a:xfrm>
            <a:off x="251520" y="3645024"/>
            <a:ext cx="2773759" cy="2319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7" name="Picture 36" descr="motor_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75648" y="4365104"/>
            <a:ext cx="3168352" cy="1638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8" name="Picture 37" descr="flame2"/>
          <p:cNvPicPr>
            <a:picLocks noChangeAspect="1" noChangeArrowheads="1" noCrop="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75859" y="3784080"/>
            <a:ext cx="599339" cy="104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9" name="Rectangle 4"/>
          <p:cNvSpPr txBox="1">
            <a:spLocks noChangeArrowheads="1"/>
          </p:cNvSpPr>
          <p:nvPr/>
        </p:nvSpPr>
        <p:spPr bwMode="auto">
          <a:xfrm>
            <a:off x="863401" y="131169"/>
            <a:ext cx="64770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nchor="b"/>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r"/>
            <a:r>
              <a:rPr lang="fr-FR" sz="4400" b="1" i="1" dirty="0">
                <a:solidFill>
                  <a:srgbClr val="FF0000"/>
                </a:solidFill>
                <a:effectLst>
                  <a:glow rad="228600">
                    <a:schemeClr val="accent1">
                      <a:satMod val="175000"/>
                      <a:alpha val="40000"/>
                    </a:schemeClr>
                  </a:glow>
                </a:effectLst>
                <a:latin typeface="+mn-lt"/>
              </a:rPr>
              <a:t>Risques de Surcharge </a:t>
            </a:r>
          </a:p>
        </p:txBody>
      </p:sp>
      <p:sp>
        <p:nvSpPr>
          <p:cNvPr id="25610" name="Text Box 35"/>
          <p:cNvSpPr txBox="1">
            <a:spLocks noChangeArrowheads="1"/>
          </p:cNvSpPr>
          <p:nvPr/>
        </p:nvSpPr>
        <p:spPr bwMode="auto">
          <a:xfrm>
            <a:off x="2843808" y="6165304"/>
            <a:ext cx="387350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spcBef>
                <a:spcPct val="50000"/>
              </a:spcBef>
            </a:pPr>
            <a:r>
              <a:rPr lang="fr-FR" dirty="0">
                <a:latin typeface="Comic Sans MS" pitchFamily="66" charset="0"/>
              </a:rPr>
              <a:t>Destruction du matériel </a:t>
            </a:r>
          </a:p>
        </p:txBody>
      </p:sp>
      <p:pic>
        <p:nvPicPr>
          <p:cNvPr id="11" name="Picture 2" descr="E:\HOUA\disjoncteur.jpg"/>
          <p:cNvPicPr>
            <a:picLocks noChangeAspect="1" noChangeArrowheads="1"/>
          </p:cNvPicPr>
          <p:nvPr/>
        </p:nvPicPr>
        <p:blipFill>
          <a:blip r:embed="rId7" cstate="print"/>
          <a:srcRect l="38596" t="17018" r="3397" b="31961"/>
          <a:stretch>
            <a:fillRect/>
          </a:stretch>
        </p:blipFill>
        <p:spPr bwMode="auto">
          <a:xfrm>
            <a:off x="3347864" y="4005064"/>
            <a:ext cx="2448272" cy="1800200"/>
          </a:xfrm>
          <a:prstGeom prst="rect">
            <a:avLst/>
          </a:prstGeom>
          <a:ln w="88900" cap="sq" cmpd="thickThin">
            <a:solidFill>
              <a:srgbClr val="000000"/>
            </a:solidFill>
            <a:prstDash val="solid"/>
            <a:miter lim="800000"/>
          </a:ln>
          <a:effectLst>
            <a:innerShdw blurRad="76200">
              <a:srgbClr val="000000"/>
            </a:innerShdw>
          </a:effec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ox(in)">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checkerboard(across)">
                                      <p:cBhvr>
                                        <p:cTn id="15" dur="500"/>
                                        <p:tgtEl>
                                          <p:spTgt spid="8"/>
                                        </p:tgtEl>
                                      </p:cBhvr>
                                    </p:animEffect>
                                  </p:childTnLst>
                                </p:cTn>
                              </p:par>
                              <p:par>
                                <p:cTn id="16" presetID="5" presetClass="entr" presetSubtype="10"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heckerboard(across)">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25606"/>
                                        </p:tgtEl>
                                        <p:attrNameLst>
                                          <p:attrName>style.visibility</p:attrName>
                                        </p:attrNameLst>
                                      </p:cBhvr>
                                      <p:to>
                                        <p:strVal val="visible"/>
                                      </p:to>
                                    </p:set>
                                    <p:animEffect transition="in" filter="checkerboard(across)">
                                      <p:cBhvr>
                                        <p:cTn id="23" dur="500"/>
                                        <p:tgtEl>
                                          <p:spTgt spid="25606"/>
                                        </p:tgtEl>
                                      </p:cBhvr>
                                    </p:animEffect>
                                  </p:childTnLst>
                                </p:cTn>
                              </p:par>
                            </p:childTnLst>
                          </p:cTn>
                        </p:par>
                        <p:par>
                          <p:cTn id="24" fill="hold">
                            <p:stCondLst>
                              <p:cond delay="500"/>
                            </p:stCondLst>
                            <p:childTnLst>
                              <p:par>
                                <p:cTn id="25" presetID="5" presetClass="entr" presetSubtype="10" fill="hold" nodeType="afterEffect">
                                  <p:stCondLst>
                                    <p:cond delay="0"/>
                                  </p:stCondLst>
                                  <p:childTnLst>
                                    <p:set>
                                      <p:cBhvr>
                                        <p:cTn id="26" dur="1" fill="hold">
                                          <p:stCondLst>
                                            <p:cond delay="0"/>
                                          </p:stCondLst>
                                        </p:cTn>
                                        <p:tgtEl>
                                          <p:spTgt spid="25607"/>
                                        </p:tgtEl>
                                        <p:attrNameLst>
                                          <p:attrName>style.visibility</p:attrName>
                                        </p:attrNameLst>
                                      </p:cBhvr>
                                      <p:to>
                                        <p:strVal val="visible"/>
                                      </p:to>
                                    </p:set>
                                    <p:animEffect transition="in" filter="checkerboard(across)">
                                      <p:cBhvr>
                                        <p:cTn id="27" dur="500"/>
                                        <p:tgtEl>
                                          <p:spTgt spid="25607"/>
                                        </p:tgtEl>
                                      </p:cBhvr>
                                    </p:animEffect>
                                  </p:childTnLst>
                                </p:cTn>
                              </p:par>
                            </p:childTnLst>
                          </p:cTn>
                        </p:par>
                        <p:par>
                          <p:cTn id="28" fill="hold">
                            <p:stCondLst>
                              <p:cond delay="1000"/>
                            </p:stCondLst>
                            <p:childTnLst>
                              <p:par>
                                <p:cTn id="29" presetID="5" presetClass="entr" presetSubtype="10" fill="hold" nodeType="afterEffect">
                                  <p:stCondLst>
                                    <p:cond delay="0"/>
                                  </p:stCondLst>
                                  <p:childTnLst>
                                    <p:set>
                                      <p:cBhvr>
                                        <p:cTn id="30" dur="1" fill="hold">
                                          <p:stCondLst>
                                            <p:cond delay="0"/>
                                          </p:stCondLst>
                                        </p:cTn>
                                        <p:tgtEl>
                                          <p:spTgt spid="25608"/>
                                        </p:tgtEl>
                                        <p:attrNameLst>
                                          <p:attrName>style.visibility</p:attrName>
                                        </p:attrNameLst>
                                      </p:cBhvr>
                                      <p:to>
                                        <p:strVal val="visible"/>
                                      </p:to>
                                    </p:set>
                                    <p:animEffect transition="in" filter="checkerboard(across)">
                                      <p:cBhvr>
                                        <p:cTn id="31" dur="500"/>
                                        <p:tgtEl>
                                          <p:spTgt spid="25608"/>
                                        </p:tgtEl>
                                      </p:cBhvr>
                                    </p:animEffect>
                                  </p:childTnLst>
                                </p:cTn>
                              </p:par>
                            </p:childTnLst>
                          </p:cTn>
                        </p:par>
                        <p:par>
                          <p:cTn id="32" fill="hold">
                            <p:stCondLst>
                              <p:cond delay="1500"/>
                            </p:stCondLst>
                            <p:childTnLst>
                              <p:par>
                                <p:cTn id="33" presetID="5" presetClass="entr" presetSubtype="1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checkerboard(across)">
                                      <p:cBhvr>
                                        <p:cTn id="35" dur="500"/>
                                        <p:tgtEl>
                                          <p:spTgt spid="11"/>
                                        </p:tgtEl>
                                      </p:cBhvr>
                                    </p:animEffect>
                                  </p:childTnLst>
                                </p:cTn>
                              </p:par>
                              <p:par>
                                <p:cTn id="36" presetID="5" presetClass="entr" presetSubtype="10" fill="hold" grpId="0" nodeType="withEffect">
                                  <p:stCondLst>
                                    <p:cond delay="0"/>
                                  </p:stCondLst>
                                  <p:childTnLst>
                                    <p:set>
                                      <p:cBhvr>
                                        <p:cTn id="37" dur="1" fill="hold">
                                          <p:stCondLst>
                                            <p:cond delay="0"/>
                                          </p:stCondLst>
                                        </p:cTn>
                                        <p:tgtEl>
                                          <p:spTgt spid="25610"/>
                                        </p:tgtEl>
                                        <p:attrNameLst>
                                          <p:attrName>style.visibility</p:attrName>
                                        </p:attrNameLst>
                                      </p:cBhvr>
                                      <p:to>
                                        <p:strVal val="visible"/>
                                      </p:to>
                                    </p:set>
                                    <p:animEffect transition="in" filter="checkerboard(across)">
                                      <p:cBhvr>
                                        <p:cTn id="38" dur="500"/>
                                        <p:tgtEl>
                                          <p:spTgt spid="25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utoUpdateAnimBg="0"/>
      <p:bldP spid="9" grpId="0" autoUpdateAnimBg="0"/>
      <p:bldP spid="2561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83968" y="1988840"/>
            <a:ext cx="4572000" cy="24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4"/>
          <p:cNvSpPr txBox="1">
            <a:spLocks noChangeArrowheads="1"/>
          </p:cNvSpPr>
          <p:nvPr/>
        </p:nvSpPr>
        <p:spPr bwMode="auto">
          <a:xfrm>
            <a:off x="323528" y="1412776"/>
            <a:ext cx="568863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u="sng" dirty="0">
                <a:solidFill>
                  <a:srgbClr val="2B229E"/>
                </a:solidFill>
                <a:latin typeface="+mn-lt"/>
              </a:rPr>
              <a:t>D</a:t>
            </a:r>
            <a:r>
              <a:rPr lang="fr-FR" b="1" u="sng" dirty="0" smtClean="0">
                <a:solidFill>
                  <a:srgbClr val="2B229E"/>
                </a:solidFill>
                <a:latin typeface="+mn-lt"/>
              </a:rPr>
              <a:t>es dégagements de fumées</a:t>
            </a:r>
            <a:r>
              <a:rPr lang="fr-FR" b="1" u="sng" dirty="0">
                <a:solidFill>
                  <a:srgbClr val="2B229E"/>
                </a:solidFill>
                <a:latin typeface="+mn-lt"/>
              </a:rPr>
              <a:t> </a:t>
            </a:r>
            <a:r>
              <a:rPr lang="fr-FR" b="1" u="sng" dirty="0" smtClean="0">
                <a:solidFill>
                  <a:srgbClr val="2B229E"/>
                </a:solidFill>
                <a:latin typeface="+mn-lt"/>
              </a:rPr>
              <a:t> dangereuses</a:t>
            </a:r>
            <a:r>
              <a:rPr lang="fr-FR" dirty="0" smtClean="0">
                <a:solidFill>
                  <a:srgbClr val="2B229E"/>
                </a:solidFill>
                <a:latin typeface="+mn-lt"/>
              </a:rPr>
              <a:t> </a:t>
            </a:r>
            <a:endParaRPr lang="fr-FR" dirty="0">
              <a:solidFill>
                <a:srgbClr val="2B229E"/>
              </a:solidFill>
              <a:latin typeface="+mn-lt"/>
            </a:endParaRPr>
          </a:p>
        </p:txBody>
      </p:sp>
      <p:sp>
        <p:nvSpPr>
          <p:cNvPr id="7" name="Text Box 5"/>
          <p:cNvSpPr txBox="1">
            <a:spLocks noChangeArrowheads="1"/>
          </p:cNvSpPr>
          <p:nvPr/>
        </p:nvSpPr>
        <p:spPr bwMode="auto">
          <a:xfrm>
            <a:off x="611560" y="1988840"/>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i="1" dirty="0">
                <a:solidFill>
                  <a:srgbClr val="2B229E"/>
                </a:solidFill>
                <a:latin typeface="+mn-lt"/>
              </a:rPr>
              <a:t>La toxicité</a:t>
            </a:r>
          </a:p>
        </p:txBody>
      </p:sp>
      <p:sp>
        <p:nvSpPr>
          <p:cNvPr id="8" name="Text Box 6"/>
          <p:cNvSpPr txBox="1">
            <a:spLocks noChangeArrowheads="1"/>
          </p:cNvSpPr>
          <p:nvPr/>
        </p:nvSpPr>
        <p:spPr bwMode="auto">
          <a:xfrm>
            <a:off x="1403648" y="2636912"/>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i="1" dirty="0">
                <a:solidFill>
                  <a:srgbClr val="2B229E"/>
                </a:solidFill>
                <a:latin typeface="+mn-lt"/>
              </a:rPr>
              <a:t>L’opacité</a:t>
            </a:r>
          </a:p>
        </p:txBody>
      </p:sp>
      <p:sp>
        <p:nvSpPr>
          <p:cNvPr id="9" name="Text Box 7"/>
          <p:cNvSpPr txBox="1">
            <a:spLocks noChangeArrowheads="1"/>
          </p:cNvSpPr>
          <p:nvPr/>
        </p:nvSpPr>
        <p:spPr bwMode="auto">
          <a:xfrm>
            <a:off x="1907704" y="3284984"/>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fr-FR" b="1" i="1" dirty="0">
                <a:solidFill>
                  <a:srgbClr val="2B229E"/>
                </a:solidFill>
                <a:latin typeface="+mn-lt"/>
              </a:rPr>
              <a:t>La chaleur</a:t>
            </a:r>
          </a:p>
        </p:txBody>
      </p:sp>
      <p:sp>
        <p:nvSpPr>
          <p:cNvPr id="26633" name="Titre 1"/>
          <p:cNvSpPr>
            <a:spLocks noGrp="1"/>
          </p:cNvSpPr>
          <p:nvPr>
            <p:ph type="title"/>
          </p:nvPr>
        </p:nvSpPr>
        <p:spPr/>
        <p:txBody>
          <a:bodyPr/>
          <a:lstStyle/>
          <a:p>
            <a:pPr algn="l"/>
            <a:r>
              <a:rPr lang="fr-FR" b="1" i="1" dirty="0" smtClean="0">
                <a:solidFill>
                  <a:srgbClr val="FF0000"/>
                </a:solidFill>
                <a:effectLst>
                  <a:glow rad="228600">
                    <a:schemeClr val="accent1">
                      <a:satMod val="175000"/>
                      <a:alpha val="40000"/>
                    </a:schemeClr>
                  </a:glow>
                </a:effectLst>
              </a:rPr>
              <a:t>Ce qui va engendrer :</a:t>
            </a:r>
          </a:p>
        </p:txBody>
      </p:sp>
      <p:pic>
        <p:nvPicPr>
          <p:cNvPr id="12" name="Picture 11" descr="incendie 2"/>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67944" y="4869160"/>
            <a:ext cx="4802392" cy="18005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 Box 25"/>
          <p:cNvSpPr txBox="1">
            <a:spLocks noChangeArrowheads="1"/>
          </p:cNvSpPr>
          <p:nvPr/>
        </p:nvSpPr>
        <p:spPr bwMode="auto">
          <a:xfrm>
            <a:off x="179512" y="4077072"/>
            <a:ext cx="446449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spcBef>
                <a:spcPct val="50000"/>
              </a:spcBef>
            </a:pPr>
            <a:r>
              <a:rPr lang="fr-FR" b="1" i="1" u="sng" dirty="0">
                <a:solidFill>
                  <a:srgbClr val="2B229E"/>
                </a:solidFill>
                <a:latin typeface="Calibri" pitchFamily="34" charset="0"/>
              </a:rPr>
              <a:t>Risques d’incendie </a:t>
            </a:r>
            <a:r>
              <a:rPr lang="fr-FR" b="1" i="1" u="sng" dirty="0" smtClean="0">
                <a:solidFill>
                  <a:srgbClr val="2B229E"/>
                </a:solidFill>
                <a:latin typeface="Calibri" pitchFamily="34" charset="0"/>
              </a:rPr>
              <a:t>ou d’explosion</a:t>
            </a:r>
            <a:endParaRPr lang="fr-FR" b="1" i="1" u="sng" dirty="0">
              <a:solidFill>
                <a:srgbClr val="2B229E"/>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 presetClass="entr" presetSubtype="32"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ox(out)">
                                      <p:cBhvr>
                                        <p:cTn id="12" dur="500"/>
                                        <p:tgtEl>
                                          <p:spTgt spid="4"/>
                                        </p:tgtEl>
                                      </p:cBhvr>
                                    </p:animEffect>
                                  </p:childTnLst>
                                </p:cTn>
                              </p:par>
                            </p:childTnLst>
                          </p:cTn>
                        </p:par>
                        <p:par>
                          <p:cTn id="13" fill="hold" nodeType="withGroup">
                            <p:stCondLst>
                              <p:cond delay="1000"/>
                            </p:stCondLst>
                            <p:childTnLst>
                              <p:par>
                                <p:cTn id="14" presetID="17" presetClass="entr" presetSubtype="8"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ppt_x</p:attrName>
                                        </p:attrNameLst>
                                      </p:cBhvr>
                                      <p:tavLst>
                                        <p:tav tm="0">
                                          <p:val>
                                            <p:strVal val="#ppt_x-#ppt_w/2"/>
                                          </p:val>
                                        </p:tav>
                                        <p:tav tm="100000">
                                          <p:val>
                                            <p:strVal val="#ppt_x"/>
                                          </p:val>
                                        </p:tav>
                                      </p:tavLst>
                                    </p:anim>
                                    <p:anim calcmode="lin" valueType="num">
                                      <p:cBhvr>
                                        <p:cTn id="17" dur="500" fill="hold"/>
                                        <p:tgtEl>
                                          <p:spTgt spid="7"/>
                                        </p:tgtEl>
                                        <p:attrNameLst>
                                          <p:attrName>ppt_y</p:attrName>
                                        </p:attrNameLst>
                                      </p:cBhvr>
                                      <p:tavLst>
                                        <p:tav tm="0">
                                          <p:val>
                                            <p:strVal val="#ppt_y"/>
                                          </p:val>
                                        </p:tav>
                                        <p:tav tm="100000">
                                          <p:val>
                                            <p:strVal val="#ppt_y"/>
                                          </p:val>
                                        </p:tav>
                                      </p:tavLst>
                                    </p:anim>
                                    <p:anim calcmode="lin" valueType="num">
                                      <p:cBhvr>
                                        <p:cTn id="18" dur="500" fill="hold"/>
                                        <p:tgtEl>
                                          <p:spTgt spid="7"/>
                                        </p:tgtEl>
                                        <p:attrNameLst>
                                          <p:attrName>ppt_w</p:attrName>
                                        </p:attrNameLst>
                                      </p:cBhvr>
                                      <p:tavLst>
                                        <p:tav tm="0">
                                          <p:val>
                                            <p:fltVal val="0"/>
                                          </p:val>
                                        </p:tav>
                                        <p:tav tm="100000">
                                          <p:val>
                                            <p:strVal val="#ppt_w"/>
                                          </p:val>
                                        </p:tav>
                                      </p:tavLst>
                                    </p:anim>
                                    <p:anim calcmode="lin" valueType="num">
                                      <p:cBhvr>
                                        <p:cTn id="19" dur="500" fill="hold"/>
                                        <p:tgtEl>
                                          <p:spTgt spid="7"/>
                                        </p:tgtEl>
                                        <p:attrNameLst>
                                          <p:attrName>ppt_h</p:attrName>
                                        </p:attrNameLst>
                                      </p:cBhvr>
                                      <p:tavLst>
                                        <p:tav tm="0">
                                          <p:val>
                                            <p:strVal val="#ppt_h"/>
                                          </p:val>
                                        </p:tav>
                                        <p:tav tm="100000">
                                          <p:val>
                                            <p:strVal val="#ppt_h"/>
                                          </p:val>
                                        </p:tav>
                                      </p:tavLst>
                                    </p:anim>
                                  </p:childTnLst>
                                </p:cTn>
                              </p:par>
                            </p:childTnLst>
                          </p:cTn>
                        </p:par>
                        <p:par>
                          <p:cTn id="20" fill="hold" nodeType="withGroup">
                            <p:stCondLst>
                              <p:cond delay="1500"/>
                            </p:stCondLst>
                            <p:childTnLst>
                              <p:par>
                                <p:cTn id="21" presetID="17" presetClass="entr" presetSubtype="8"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ppt_x</p:attrName>
                                        </p:attrNameLst>
                                      </p:cBhvr>
                                      <p:tavLst>
                                        <p:tav tm="0">
                                          <p:val>
                                            <p:strVal val="#ppt_x-#ppt_w/2"/>
                                          </p:val>
                                        </p:tav>
                                        <p:tav tm="100000">
                                          <p:val>
                                            <p:strVal val="#ppt_x"/>
                                          </p:val>
                                        </p:tav>
                                      </p:tavLst>
                                    </p:anim>
                                    <p:anim calcmode="lin" valueType="num">
                                      <p:cBhvr>
                                        <p:cTn id="24" dur="500" fill="hold"/>
                                        <p:tgtEl>
                                          <p:spTgt spid="8"/>
                                        </p:tgtEl>
                                        <p:attrNameLst>
                                          <p:attrName>ppt_y</p:attrName>
                                        </p:attrNameLst>
                                      </p:cBhvr>
                                      <p:tavLst>
                                        <p:tav tm="0">
                                          <p:val>
                                            <p:strVal val="#ppt_y"/>
                                          </p:val>
                                        </p:tav>
                                        <p:tav tm="100000">
                                          <p:val>
                                            <p:strVal val="#ppt_y"/>
                                          </p:val>
                                        </p:tav>
                                      </p:tavLst>
                                    </p:anim>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strVal val="#ppt_h"/>
                                          </p:val>
                                        </p:tav>
                                        <p:tav tm="100000">
                                          <p:val>
                                            <p:strVal val="#ppt_h"/>
                                          </p:val>
                                        </p:tav>
                                      </p:tavLst>
                                    </p:anim>
                                  </p:childTnLst>
                                </p:cTn>
                              </p:par>
                            </p:childTnLst>
                          </p:cTn>
                        </p:par>
                        <p:par>
                          <p:cTn id="27" fill="hold" nodeType="withGroup">
                            <p:stCondLst>
                              <p:cond delay="2000"/>
                            </p:stCondLst>
                            <p:childTnLst>
                              <p:par>
                                <p:cTn id="28" presetID="17" presetClass="entr" presetSubtype="8"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ppt_x</p:attrName>
                                        </p:attrNameLst>
                                      </p:cBhvr>
                                      <p:tavLst>
                                        <p:tav tm="0">
                                          <p:val>
                                            <p:strVal val="#ppt_x-#ppt_w/2"/>
                                          </p:val>
                                        </p:tav>
                                        <p:tav tm="100000">
                                          <p:val>
                                            <p:strVal val="#ppt_x"/>
                                          </p:val>
                                        </p:tav>
                                      </p:tavLst>
                                    </p:anim>
                                    <p:anim calcmode="lin" valueType="num">
                                      <p:cBhvr>
                                        <p:cTn id="31" dur="500" fill="hold"/>
                                        <p:tgtEl>
                                          <p:spTgt spid="9"/>
                                        </p:tgtEl>
                                        <p:attrNameLst>
                                          <p:attrName>ppt_y</p:attrName>
                                        </p:attrNameLst>
                                      </p:cBhvr>
                                      <p:tavLst>
                                        <p:tav tm="0">
                                          <p:val>
                                            <p:strVal val="#ppt_y"/>
                                          </p:val>
                                        </p:tav>
                                        <p:tav tm="100000">
                                          <p:val>
                                            <p:strVal val="#ppt_y"/>
                                          </p:val>
                                        </p:tav>
                                      </p:tavLst>
                                    </p:anim>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26" presetClass="entr" presetSubtype="0" fill="hold" nodeType="click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down)">
                                      <p:cBhvr>
                                        <p:cTn id="38" dur="580">
                                          <p:stCondLst>
                                            <p:cond delay="0"/>
                                          </p:stCondLst>
                                        </p:cTn>
                                        <p:tgtEl>
                                          <p:spTgt spid="12"/>
                                        </p:tgtEl>
                                      </p:cBhvr>
                                    </p:animEffect>
                                    <p:anim calcmode="lin" valueType="num">
                                      <p:cBhvr>
                                        <p:cTn id="39"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44" dur="26">
                                          <p:stCondLst>
                                            <p:cond delay="650"/>
                                          </p:stCondLst>
                                        </p:cTn>
                                        <p:tgtEl>
                                          <p:spTgt spid="12"/>
                                        </p:tgtEl>
                                      </p:cBhvr>
                                      <p:to x="100000" y="60000"/>
                                    </p:animScale>
                                    <p:animScale>
                                      <p:cBhvr>
                                        <p:cTn id="45" dur="166" decel="50000">
                                          <p:stCondLst>
                                            <p:cond delay="676"/>
                                          </p:stCondLst>
                                        </p:cTn>
                                        <p:tgtEl>
                                          <p:spTgt spid="12"/>
                                        </p:tgtEl>
                                      </p:cBhvr>
                                      <p:to x="100000" y="100000"/>
                                    </p:animScale>
                                    <p:animScale>
                                      <p:cBhvr>
                                        <p:cTn id="46" dur="26">
                                          <p:stCondLst>
                                            <p:cond delay="1312"/>
                                          </p:stCondLst>
                                        </p:cTn>
                                        <p:tgtEl>
                                          <p:spTgt spid="12"/>
                                        </p:tgtEl>
                                      </p:cBhvr>
                                      <p:to x="100000" y="80000"/>
                                    </p:animScale>
                                    <p:animScale>
                                      <p:cBhvr>
                                        <p:cTn id="47" dur="166" decel="50000">
                                          <p:stCondLst>
                                            <p:cond delay="1338"/>
                                          </p:stCondLst>
                                        </p:cTn>
                                        <p:tgtEl>
                                          <p:spTgt spid="12"/>
                                        </p:tgtEl>
                                      </p:cBhvr>
                                      <p:to x="100000" y="100000"/>
                                    </p:animScale>
                                    <p:animScale>
                                      <p:cBhvr>
                                        <p:cTn id="48" dur="26">
                                          <p:stCondLst>
                                            <p:cond delay="1642"/>
                                          </p:stCondLst>
                                        </p:cTn>
                                        <p:tgtEl>
                                          <p:spTgt spid="12"/>
                                        </p:tgtEl>
                                      </p:cBhvr>
                                      <p:to x="100000" y="90000"/>
                                    </p:animScale>
                                    <p:animScale>
                                      <p:cBhvr>
                                        <p:cTn id="49" dur="166" decel="50000">
                                          <p:stCondLst>
                                            <p:cond delay="1668"/>
                                          </p:stCondLst>
                                        </p:cTn>
                                        <p:tgtEl>
                                          <p:spTgt spid="12"/>
                                        </p:tgtEl>
                                      </p:cBhvr>
                                      <p:to x="100000" y="100000"/>
                                    </p:animScale>
                                    <p:animScale>
                                      <p:cBhvr>
                                        <p:cTn id="50" dur="26">
                                          <p:stCondLst>
                                            <p:cond delay="1808"/>
                                          </p:stCondLst>
                                        </p:cTn>
                                        <p:tgtEl>
                                          <p:spTgt spid="12"/>
                                        </p:tgtEl>
                                      </p:cBhvr>
                                      <p:to x="100000" y="95000"/>
                                    </p:animScale>
                                    <p:animScale>
                                      <p:cBhvr>
                                        <p:cTn id="51" dur="166" decel="50000">
                                          <p:stCondLst>
                                            <p:cond delay="1834"/>
                                          </p:stCondLst>
                                        </p:cTn>
                                        <p:tgtEl>
                                          <p:spTgt spid="12"/>
                                        </p:tgtEl>
                                      </p:cBhvr>
                                      <p:to x="100000" y="100000"/>
                                    </p:animScale>
                                  </p:childTnLst>
                                </p:cTn>
                              </p:par>
                              <p:par>
                                <p:cTn id="52" presetID="5" presetClass="entr" presetSubtype="10" fill="hold" grpId="0" nodeType="with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checkerboard(across)">
                                      <p:cBhvr>
                                        <p:cTn id="5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9" grpId="0" autoUpdateAnimBg="0"/>
      <p:bldP spid="13"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1"/>
          <p:cNvSpPr>
            <a:spLocks noChangeArrowheads="1"/>
          </p:cNvSpPr>
          <p:nvPr/>
        </p:nvSpPr>
        <p:spPr bwMode="auto">
          <a:xfrm>
            <a:off x="214282" y="116632"/>
            <a:ext cx="8929718" cy="6586418"/>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R="0" lvl="0" indent="0" algn="just" fontAlgn="base">
              <a:lnSpc>
                <a:spcPct val="100000"/>
              </a:lnSpc>
              <a:spcBef>
                <a:spcPct val="0"/>
              </a:spcBef>
              <a:spcAft>
                <a:spcPct val="0"/>
              </a:spcAft>
              <a:buClrTx/>
              <a:buSzTx/>
              <a:buFontTx/>
              <a:buNone/>
              <a:tabLst/>
            </a:pPr>
            <a:r>
              <a:rPr lang="fr-FR" sz="2800" b="1" i="1" dirty="0" smtClean="0">
                <a:solidFill>
                  <a:srgbClr val="FF0000"/>
                </a:solidFill>
                <a:effectLst>
                  <a:glow rad="228600">
                    <a:schemeClr val="accent1">
                      <a:satMod val="175000"/>
                      <a:alpha val="40000"/>
                    </a:schemeClr>
                  </a:glow>
                </a:effectLst>
              </a:rPr>
              <a:t>Que disent les statistiques</a:t>
            </a:r>
            <a:endParaRPr lang="fr-FR" sz="2800" b="1" i="1" dirty="0">
              <a:solidFill>
                <a:srgbClr val="FF0000"/>
              </a:solidFill>
              <a:effectLst>
                <a:glow rad="228600">
                  <a:schemeClr val="accent1">
                    <a:satMod val="175000"/>
                    <a:alpha val="40000"/>
                  </a:schemeClr>
                </a:glow>
              </a:effectLst>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fr-FR" sz="2800" b="1" i="0" u="none" strike="noStrike" cap="none" normalizeH="0" baseline="0" dirty="0" smtClean="0">
                <a:ln>
                  <a:noFill/>
                </a:ln>
                <a:solidFill>
                  <a:srgbClr val="00FFFF"/>
                </a:solidFill>
                <a:effectLst/>
                <a:cs typeface="Arial" pitchFamily="34" charset="0"/>
              </a:rPr>
              <a:t> </a:t>
            </a:r>
            <a:r>
              <a:rPr kumimoji="0" lang="fr-FR" sz="2800" b="1" i="0" u="none" strike="noStrike" cap="none" normalizeH="0" baseline="0" dirty="0" smtClean="0">
                <a:ln>
                  <a:noFill/>
                </a:ln>
                <a:solidFill>
                  <a:srgbClr val="000000"/>
                </a:solidFill>
                <a:effectLst/>
                <a:cs typeface="Arial" pitchFamily="34" charset="0"/>
              </a:rPr>
              <a:t>Sur la centaine d’accidents analysés, on s’aperçoit que la proportion des principaux </a:t>
            </a:r>
            <a:r>
              <a:rPr kumimoji="0" lang="fr-FR" sz="2800" b="1" i="0" u="none" strike="noStrike" cap="none" normalizeH="0" baseline="0" dirty="0" smtClean="0">
                <a:ln>
                  <a:noFill/>
                </a:ln>
                <a:solidFill>
                  <a:srgbClr val="0000FF"/>
                </a:solidFill>
                <a:effectLst/>
                <a:cs typeface="Arial" pitchFamily="34" charset="0"/>
              </a:rPr>
              <a:t>facteurs déterminants </a:t>
            </a:r>
            <a:r>
              <a:rPr kumimoji="0" lang="fr-FR" sz="2800" b="1" i="0" u="none" strike="noStrike" cap="none" normalizeH="0" baseline="0" dirty="0" smtClean="0">
                <a:ln>
                  <a:noFill/>
                </a:ln>
                <a:solidFill>
                  <a:srgbClr val="000000"/>
                </a:solidFill>
                <a:effectLst/>
                <a:cs typeface="Arial" pitchFamily="34" charset="0"/>
              </a:rPr>
              <a:t>est la suivante :</a:t>
            </a:r>
            <a:endParaRPr kumimoji="0" lang="fr-FR" sz="1100" b="1"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2800" b="1" i="0" u="none" strike="noStrike" cap="none" normalizeH="0" baseline="0" dirty="0" smtClean="0">
                <a:ln>
                  <a:noFill/>
                </a:ln>
                <a:solidFill>
                  <a:srgbClr val="000000"/>
                </a:solidFill>
                <a:effectLst/>
                <a:cs typeface="Arial" pitchFamily="34" charset="0"/>
              </a:rPr>
              <a:t> </a:t>
            </a:r>
            <a:endParaRPr kumimoji="0" lang="fr-FR" sz="3200" b="1"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Travail mal organisé............................ </a:t>
            </a:r>
            <a:r>
              <a:rPr kumimoji="0" lang="fr-FR" sz="3200" b="1" i="0" u="none" strike="noStrike" cap="none" normalizeH="0" baseline="0" dirty="0" smtClean="0">
                <a:ln>
                  <a:noFill/>
                </a:ln>
                <a:solidFill>
                  <a:srgbClr val="00CC00"/>
                </a:solidFill>
                <a:effectLst/>
                <a:cs typeface="Arial" pitchFamily="34" charset="0"/>
              </a:rPr>
              <a:t>35 %</a:t>
            </a:r>
          </a:p>
          <a:p>
            <a:pPr eaLnBrk="0" fontAlgn="base" hangingPunct="0">
              <a:spcBef>
                <a:spcPct val="0"/>
              </a:spcBef>
              <a:spcAft>
                <a:spcPct val="0"/>
              </a:spcAft>
            </a:pPr>
            <a:r>
              <a:rPr lang="fr-FR" sz="3200" b="1" dirty="0" smtClean="0">
                <a:solidFill>
                  <a:srgbClr val="FF6600"/>
                </a:solidFill>
                <a:cs typeface="Arial" pitchFamily="34" charset="0"/>
              </a:rPr>
              <a:t>Installations </a:t>
            </a:r>
            <a:r>
              <a:rPr kumimoji="0" lang="fr-FR" sz="3200" b="1" i="0" u="none" strike="noStrike" cap="none" normalizeH="0" baseline="0" dirty="0" smtClean="0">
                <a:ln>
                  <a:noFill/>
                </a:ln>
                <a:solidFill>
                  <a:srgbClr val="FF6600"/>
                </a:solidFill>
                <a:effectLst/>
                <a:cs typeface="Arial" pitchFamily="34" charset="0"/>
              </a:rPr>
              <a:t>défectueuses ................... </a:t>
            </a:r>
            <a:r>
              <a:rPr kumimoji="0" lang="fr-FR" sz="3200" b="1" i="0" u="none" strike="noStrike" cap="none" normalizeH="0" baseline="0" dirty="0" smtClean="0">
                <a:ln>
                  <a:noFill/>
                </a:ln>
                <a:solidFill>
                  <a:srgbClr val="00CC00"/>
                </a:solidFill>
                <a:effectLst/>
                <a:cs typeface="Arial" pitchFamily="34" charset="0"/>
              </a:rPr>
              <a:t>28 %</a:t>
            </a:r>
            <a:r>
              <a:rPr kumimoji="0" lang="fr-FR" sz="3200" b="1" i="0" u="none" strike="noStrike" cap="none" normalizeH="0" baseline="0" dirty="0" smtClean="0">
                <a:ln>
                  <a:noFill/>
                </a:ln>
                <a:solidFill>
                  <a:srgbClr val="FF6600"/>
                </a:solidFill>
                <a:effectLst/>
                <a:cs typeface="Arial" pitchFamily="34" charset="0"/>
              </a:rPr>
              <a:t> </a:t>
            </a:r>
            <a:endParaRPr kumimoji="0" lang="fr-FR" sz="3200" b="1"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Ignorance du risque .............................. </a:t>
            </a:r>
            <a:r>
              <a:rPr kumimoji="0" lang="fr-FR" sz="3200" b="1" i="0" u="none" strike="noStrike" cap="none" normalizeH="0" baseline="0" dirty="0" smtClean="0">
                <a:ln>
                  <a:noFill/>
                </a:ln>
                <a:solidFill>
                  <a:srgbClr val="00CC00"/>
                </a:solidFill>
                <a:effectLst/>
                <a:cs typeface="Arial" pitchFamily="34" charset="0"/>
              </a:rPr>
              <a:t>5 %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Matériel défectueux .............................. </a:t>
            </a:r>
            <a:r>
              <a:rPr kumimoji="0" lang="fr-FR" sz="3200" b="1" i="0" u="none" strike="noStrike" cap="none" normalizeH="0" baseline="0" dirty="0" smtClean="0">
                <a:ln>
                  <a:noFill/>
                </a:ln>
                <a:solidFill>
                  <a:srgbClr val="00CC00"/>
                </a:solidFill>
                <a:effectLst/>
                <a:cs typeface="Arial" pitchFamily="34" charset="0"/>
              </a:rPr>
              <a:t>4 %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Fausse manœuvre................................... </a:t>
            </a:r>
            <a:r>
              <a:rPr kumimoji="0" lang="fr-FR" sz="3200" b="1" i="0" u="none" strike="noStrike" cap="none" normalizeH="0" baseline="0" dirty="0" smtClean="0">
                <a:ln>
                  <a:noFill/>
                </a:ln>
                <a:solidFill>
                  <a:srgbClr val="00CC00"/>
                </a:solidFill>
                <a:effectLst/>
                <a:cs typeface="Arial" pitchFamily="34" charset="0"/>
              </a:rPr>
              <a:t>2 %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Matériel inadapté .................................. </a:t>
            </a:r>
            <a:r>
              <a:rPr kumimoji="0" lang="fr-FR" sz="3200" b="1" i="0" u="none" strike="noStrike" cap="none" normalizeH="0" baseline="0" dirty="0" smtClean="0">
                <a:ln>
                  <a:noFill/>
                </a:ln>
                <a:solidFill>
                  <a:srgbClr val="00CC00"/>
                </a:solidFill>
                <a:effectLst/>
                <a:cs typeface="Arial" pitchFamily="34" charset="0"/>
              </a:rPr>
              <a:t>3 %</a:t>
            </a:r>
            <a:r>
              <a:rPr kumimoji="0" lang="fr-FR" sz="3200" b="1" i="0" u="none" strike="noStrike" cap="none" normalizeH="0" baseline="0" dirty="0" smtClean="0">
                <a:ln>
                  <a:noFill/>
                </a:ln>
                <a:solidFill>
                  <a:srgbClr val="FF6600"/>
                </a:solidFill>
                <a:effectLst/>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Mouvement inopiné............................... </a:t>
            </a:r>
            <a:r>
              <a:rPr kumimoji="0" lang="fr-FR" sz="3200" b="1" i="0" u="none" strike="noStrike" cap="none" normalizeH="0" baseline="0" dirty="0" smtClean="0">
                <a:ln>
                  <a:noFill/>
                </a:ln>
                <a:solidFill>
                  <a:srgbClr val="00CC00"/>
                </a:solidFill>
                <a:effectLst/>
                <a:cs typeface="Arial" pitchFamily="34" charset="0"/>
              </a:rPr>
              <a:t>1 %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Opérateur non qualifié ....................... </a:t>
            </a:r>
            <a:r>
              <a:rPr kumimoji="0" lang="fr-FR" sz="3200" b="1" i="0" u="none" strike="noStrike" cap="none" normalizeH="0" baseline="0" dirty="0" smtClean="0">
                <a:ln>
                  <a:noFill/>
                </a:ln>
                <a:solidFill>
                  <a:srgbClr val="00CC00"/>
                </a:solidFill>
                <a:effectLst/>
                <a:cs typeface="Arial" pitchFamily="34" charset="0"/>
              </a:rPr>
              <a:t>15 % </a:t>
            </a:r>
          </a:p>
          <a:p>
            <a:pPr marL="0" marR="0" lvl="0" indent="0" algn="l" defTabSz="914400" rtl="0" eaLnBrk="0" fontAlgn="base" latinLnBrk="0" hangingPunct="0">
              <a:lnSpc>
                <a:spcPct val="100000"/>
              </a:lnSpc>
              <a:spcBef>
                <a:spcPct val="0"/>
              </a:spcBef>
              <a:spcAft>
                <a:spcPct val="0"/>
              </a:spcAft>
              <a:buClrTx/>
              <a:buSzTx/>
              <a:buFontTx/>
              <a:buNone/>
              <a:tabLst/>
            </a:pPr>
            <a:r>
              <a:rPr kumimoji="0" lang="fr-FR" sz="3200" b="1" i="0" u="none" strike="noStrike" cap="none" normalizeH="0" baseline="0" dirty="0" smtClean="0">
                <a:ln>
                  <a:noFill/>
                </a:ln>
                <a:solidFill>
                  <a:srgbClr val="FF6600"/>
                </a:solidFill>
                <a:effectLst/>
                <a:cs typeface="Arial" pitchFamily="34" charset="0"/>
              </a:rPr>
              <a:t>Non précisé ............................................ </a:t>
            </a:r>
            <a:r>
              <a:rPr kumimoji="0" lang="fr-FR" sz="3200" b="1" i="0" u="none" strike="noStrike" cap="none" normalizeH="0" baseline="0" dirty="0" smtClean="0">
                <a:ln>
                  <a:noFill/>
                </a:ln>
                <a:solidFill>
                  <a:srgbClr val="00CC00"/>
                </a:solidFill>
                <a:effectLst/>
                <a:cs typeface="Arial" pitchFamily="34" charset="0"/>
              </a:rPr>
              <a:t>7 %</a:t>
            </a:r>
            <a:endParaRPr kumimoji="0" lang="fr-FR" sz="1800" b="1" i="0" u="none" strike="noStrike" cap="none" normalizeH="0" baseline="0" dirty="0" smtClean="0">
              <a:ln>
                <a:noFill/>
              </a:ln>
              <a:solidFill>
                <a:schemeClr val="tx1"/>
              </a:solidFill>
              <a:effectLst/>
              <a:cs typeface="Arial" pitchFamily="34" charset="0"/>
            </a:endParaRPr>
          </a:p>
        </p:txBody>
      </p:sp>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1027"/>
          <p:cNvSpPr>
            <a:spLocks noGrp="1" noChangeArrowheads="1"/>
          </p:cNvSpPr>
          <p:nvPr>
            <p:ph type="title"/>
          </p:nvPr>
        </p:nvSpPr>
        <p:spPr>
          <a:xfrm>
            <a:off x="228600" y="2286000"/>
            <a:ext cx="8763000" cy="2819400"/>
          </a:xfrm>
        </p:spPr>
        <p:txBody>
          <a:bodyPr>
            <a:normAutofit/>
          </a:bodyPr>
          <a:lstStyle/>
          <a:p>
            <a:pPr indent="0" eaLnBrk="1" hangingPunct="1"/>
            <a:r>
              <a:rPr lang="fr-FR" sz="4800" b="1" i="1" dirty="0" smtClean="0">
                <a:solidFill>
                  <a:srgbClr val="FF0000"/>
                </a:solidFill>
                <a:effectLst>
                  <a:glow rad="228600">
                    <a:schemeClr val="accent1">
                      <a:satMod val="175000"/>
                      <a:alpha val="40000"/>
                    </a:schemeClr>
                  </a:glow>
                </a:effectLst>
              </a:rPr>
              <a:t>Quelles sont les mesures de protection </a:t>
            </a:r>
            <a:br>
              <a:rPr lang="fr-FR" sz="4800" b="1" i="1" dirty="0" smtClean="0">
                <a:solidFill>
                  <a:srgbClr val="FF0000"/>
                </a:solidFill>
                <a:effectLst>
                  <a:glow rad="228600">
                    <a:schemeClr val="accent1">
                      <a:satMod val="175000"/>
                      <a:alpha val="40000"/>
                    </a:schemeClr>
                  </a:glow>
                </a:effectLst>
              </a:rPr>
            </a:br>
            <a:endParaRPr lang="fr-FR" sz="4800" b="1" i="1" dirty="0" smtClean="0">
              <a:solidFill>
                <a:srgbClr val="FF0000"/>
              </a:solidFill>
              <a:effectLst>
                <a:glow rad="228600">
                  <a:schemeClr val="accent1">
                    <a:satMod val="175000"/>
                    <a:alpha val="40000"/>
                  </a:schemeClr>
                </a:glow>
              </a:effectLst>
            </a:endParaRP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8371" name="Rectangle 4"/>
          <p:cNvSpPr>
            <a:spLocks noGrp="1" noChangeArrowheads="1"/>
          </p:cNvSpPr>
          <p:nvPr>
            <p:ph type="title"/>
          </p:nvPr>
        </p:nvSpPr>
        <p:spPr>
          <a:xfrm>
            <a:off x="0" y="0"/>
            <a:ext cx="9144000" cy="836712"/>
          </a:xfrm>
        </p:spPr>
        <p:txBody>
          <a:bodyPr>
            <a:normAutofit fontScale="90000"/>
          </a:bodyPr>
          <a:lstStyle/>
          <a:p>
            <a:pPr indent="0" algn="ctr" eaLnBrk="1" hangingPunct="1"/>
            <a:r>
              <a:rPr lang="fr-FR" sz="3600" b="1" i="1" dirty="0" smtClean="0">
                <a:solidFill>
                  <a:srgbClr val="FF0000"/>
                </a:solidFill>
                <a:effectLst>
                  <a:glow rad="228600">
                    <a:schemeClr val="accent1">
                      <a:satMod val="175000"/>
                      <a:alpha val="40000"/>
                    </a:schemeClr>
                  </a:glow>
                </a:effectLst>
              </a:rPr>
              <a:t>Les mesures de protection contre les contacts direct</a:t>
            </a:r>
            <a:endParaRPr lang="fr-FR" b="1" dirty="0" smtClean="0">
              <a:solidFill>
                <a:srgbClr val="FF0000"/>
              </a:solidFill>
              <a:effectLst>
                <a:glow rad="228600">
                  <a:schemeClr val="accent1">
                    <a:satMod val="175000"/>
                    <a:alpha val="40000"/>
                  </a:schemeClr>
                </a:glow>
              </a:effectLst>
            </a:endParaRPr>
          </a:p>
        </p:txBody>
      </p:sp>
      <p:sp>
        <p:nvSpPr>
          <p:cNvPr id="52229" name="Rectangle 5"/>
          <p:cNvSpPr>
            <a:spLocks noGrp="1" noChangeArrowheads="1"/>
          </p:cNvSpPr>
          <p:nvPr>
            <p:ph type="body" idx="1"/>
          </p:nvPr>
        </p:nvSpPr>
        <p:spPr>
          <a:xfrm>
            <a:off x="457200" y="692696"/>
            <a:ext cx="8229600" cy="5976664"/>
          </a:xfrm>
        </p:spPr>
        <p:txBody>
          <a:bodyPr/>
          <a:lstStyle/>
          <a:p>
            <a:pPr eaLnBrk="1" hangingPunct="1"/>
            <a:r>
              <a:rPr lang="fr-FR" dirty="0" smtClean="0"/>
              <a:t>éloignement des pièces nues sous tension</a:t>
            </a:r>
          </a:p>
          <a:p>
            <a:pPr lvl="1" eaLnBrk="1" hangingPunct="1"/>
            <a:r>
              <a:rPr lang="fr-FR" dirty="0" smtClean="0"/>
              <a:t>protection collective</a:t>
            </a:r>
          </a:p>
          <a:p>
            <a:pPr lvl="1" eaLnBrk="1" hangingPunct="1"/>
            <a:endParaRPr lang="fr-FR" dirty="0" smtClean="0"/>
          </a:p>
          <a:p>
            <a:pPr lvl="1" eaLnBrk="1" hangingPunct="1"/>
            <a:endParaRPr lang="fr-FR" dirty="0" smtClean="0"/>
          </a:p>
          <a:p>
            <a:pPr eaLnBrk="1" hangingPunct="1"/>
            <a:r>
              <a:rPr lang="fr-FR" dirty="0" smtClean="0"/>
              <a:t>obstacles</a:t>
            </a:r>
          </a:p>
          <a:p>
            <a:pPr lvl="1" eaLnBrk="1" hangingPunct="1"/>
            <a:r>
              <a:rPr lang="fr-FR" dirty="0" smtClean="0"/>
              <a:t>protection collective</a:t>
            </a:r>
          </a:p>
          <a:p>
            <a:pPr lvl="1" eaLnBrk="1" hangingPunct="1"/>
            <a:endParaRPr lang="fr-FR" dirty="0" smtClean="0"/>
          </a:p>
          <a:p>
            <a:pPr lvl="1" eaLnBrk="1" hangingPunct="1"/>
            <a:endParaRPr lang="fr-FR" dirty="0" smtClean="0"/>
          </a:p>
          <a:p>
            <a:pPr eaLnBrk="1" hangingPunct="1"/>
            <a:r>
              <a:rPr lang="fr-FR" dirty="0" smtClean="0"/>
              <a:t>isolation</a:t>
            </a:r>
          </a:p>
          <a:p>
            <a:pPr lvl="1" eaLnBrk="1" hangingPunct="1"/>
            <a:r>
              <a:rPr lang="fr-FR" dirty="0" smtClean="0"/>
              <a:t>protection intrinsèque</a:t>
            </a:r>
          </a:p>
        </p:txBody>
      </p:sp>
      <p:pic>
        <p:nvPicPr>
          <p:cNvPr id="319491" name="Picture 3"/>
          <p:cNvPicPr>
            <a:picLocks noChangeAspect="1" noChangeArrowheads="1"/>
          </p:cNvPicPr>
          <p:nvPr/>
        </p:nvPicPr>
        <p:blipFill>
          <a:blip r:embed="rId2" cstate="print"/>
          <a:srcRect/>
          <a:stretch>
            <a:fillRect/>
          </a:stretch>
        </p:blipFill>
        <p:spPr bwMode="auto">
          <a:xfrm>
            <a:off x="6660232" y="1484784"/>
            <a:ext cx="2192560" cy="2476302"/>
          </a:xfrm>
          <a:prstGeom prst="rect">
            <a:avLst/>
          </a:prstGeom>
          <a:noFill/>
        </p:spPr>
      </p:pic>
      <p:grpSp>
        <p:nvGrpSpPr>
          <p:cNvPr id="5" name="Group 143"/>
          <p:cNvGrpSpPr>
            <a:grpSpLocks/>
          </p:cNvGrpSpPr>
          <p:nvPr/>
        </p:nvGrpSpPr>
        <p:grpSpPr bwMode="auto">
          <a:xfrm>
            <a:off x="4499992" y="2060848"/>
            <a:ext cx="1800200" cy="2376264"/>
            <a:chOff x="2385" y="1278"/>
            <a:chExt cx="1547" cy="2380"/>
          </a:xfrm>
        </p:grpSpPr>
        <p:sp>
          <p:nvSpPr>
            <p:cNvPr id="6" name="Line 6"/>
            <p:cNvSpPr>
              <a:spLocks noChangeShapeType="1"/>
            </p:cNvSpPr>
            <p:nvPr/>
          </p:nvSpPr>
          <p:spPr bwMode="auto">
            <a:xfrm flipV="1">
              <a:off x="2415" y="1296"/>
              <a:ext cx="1089" cy="534"/>
            </a:xfrm>
            <a:prstGeom prst="line">
              <a:avLst/>
            </a:prstGeom>
            <a:noFill/>
            <a:ln w="12700">
              <a:solidFill>
                <a:schemeClr val="bg1"/>
              </a:solidFill>
              <a:round/>
              <a:headEnd/>
              <a:tailEnd/>
            </a:ln>
          </p:spPr>
          <p:txBody>
            <a:bodyPr/>
            <a:lstStyle/>
            <a:p>
              <a:endParaRPr lang="fr-FR"/>
            </a:p>
          </p:txBody>
        </p:sp>
        <p:sp>
          <p:nvSpPr>
            <p:cNvPr id="7" name="Line 7"/>
            <p:cNvSpPr>
              <a:spLocks noChangeShapeType="1"/>
            </p:cNvSpPr>
            <p:nvPr/>
          </p:nvSpPr>
          <p:spPr bwMode="auto">
            <a:xfrm flipV="1">
              <a:off x="2385" y="1278"/>
              <a:ext cx="1486" cy="754"/>
            </a:xfrm>
            <a:prstGeom prst="line">
              <a:avLst/>
            </a:prstGeom>
            <a:noFill/>
            <a:ln w="12700">
              <a:solidFill>
                <a:schemeClr val="bg1"/>
              </a:solidFill>
              <a:round/>
              <a:headEnd/>
              <a:tailEnd/>
            </a:ln>
          </p:spPr>
          <p:txBody>
            <a:bodyPr/>
            <a:lstStyle/>
            <a:p>
              <a:endParaRPr lang="fr-FR"/>
            </a:p>
          </p:txBody>
        </p:sp>
        <p:sp>
          <p:nvSpPr>
            <p:cNvPr id="8" name="Line 8"/>
            <p:cNvSpPr>
              <a:spLocks noChangeShapeType="1"/>
            </p:cNvSpPr>
            <p:nvPr/>
          </p:nvSpPr>
          <p:spPr bwMode="auto">
            <a:xfrm flipV="1">
              <a:off x="2403" y="1350"/>
              <a:ext cx="1529" cy="769"/>
            </a:xfrm>
            <a:prstGeom prst="line">
              <a:avLst/>
            </a:prstGeom>
            <a:noFill/>
            <a:ln w="12700">
              <a:solidFill>
                <a:schemeClr val="bg1"/>
              </a:solidFill>
              <a:round/>
              <a:headEnd/>
              <a:tailEnd/>
            </a:ln>
          </p:spPr>
          <p:txBody>
            <a:bodyPr/>
            <a:lstStyle/>
            <a:p>
              <a:endParaRPr lang="fr-FR"/>
            </a:p>
          </p:txBody>
        </p:sp>
        <p:grpSp>
          <p:nvGrpSpPr>
            <p:cNvPr id="9" name="Group 50"/>
            <p:cNvGrpSpPr>
              <a:grpSpLocks/>
            </p:cNvGrpSpPr>
            <p:nvPr/>
          </p:nvGrpSpPr>
          <p:grpSpPr bwMode="auto">
            <a:xfrm>
              <a:off x="2640" y="1536"/>
              <a:ext cx="1163" cy="2122"/>
              <a:chOff x="4821" y="1458"/>
              <a:chExt cx="1163" cy="2122"/>
            </a:xfrm>
          </p:grpSpPr>
          <p:grpSp>
            <p:nvGrpSpPr>
              <p:cNvPr id="10" name="Group 51"/>
              <p:cNvGrpSpPr>
                <a:grpSpLocks/>
              </p:cNvGrpSpPr>
              <p:nvPr/>
            </p:nvGrpSpPr>
            <p:grpSpPr bwMode="auto">
              <a:xfrm>
                <a:off x="5389" y="3265"/>
                <a:ext cx="410" cy="230"/>
                <a:chOff x="5389" y="3265"/>
                <a:chExt cx="410" cy="230"/>
              </a:xfrm>
            </p:grpSpPr>
            <p:sp>
              <p:nvSpPr>
                <p:cNvPr id="94" name="Freeform 52"/>
                <p:cNvSpPr>
                  <a:spLocks/>
                </p:cNvSpPr>
                <p:nvPr/>
              </p:nvSpPr>
              <p:spPr bwMode="auto">
                <a:xfrm>
                  <a:off x="5389" y="3265"/>
                  <a:ext cx="410" cy="230"/>
                </a:xfrm>
                <a:custGeom>
                  <a:avLst/>
                  <a:gdLst>
                    <a:gd name="T0" fmla="*/ 143 w 410"/>
                    <a:gd name="T1" fmla="*/ 26 h 230"/>
                    <a:gd name="T2" fmla="*/ 88 w 410"/>
                    <a:gd name="T3" fmla="*/ 66 h 230"/>
                    <a:gd name="T4" fmla="*/ 0 w 410"/>
                    <a:gd name="T5" fmla="*/ 103 h 230"/>
                    <a:gd name="T6" fmla="*/ 0 w 410"/>
                    <a:gd name="T7" fmla="*/ 129 h 230"/>
                    <a:gd name="T8" fmla="*/ 47 w 410"/>
                    <a:gd name="T9" fmla="*/ 144 h 230"/>
                    <a:gd name="T10" fmla="*/ 127 w 410"/>
                    <a:gd name="T11" fmla="*/ 141 h 230"/>
                    <a:gd name="T12" fmla="*/ 210 w 410"/>
                    <a:gd name="T13" fmla="*/ 126 h 230"/>
                    <a:gd name="T14" fmla="*/ 266 w 410"/>
                    <a:gd name="T15" fmla="*/ 114 h 230"/>
                    <a:gd name="T16" fmla="*/ 254 w 410"/>
                    <a:gd name="T17" fmla="*/ 170 h 230"/>
                    <a:gd name="T18" fmla="*/ 242 w 410"/>
                    <a:gd name="T19" fmla="*/ 195 h 230"/>
                    <a:gd name="T20" fmla="*/ 247 w 410"/>
                    <a:gd name="T21" fmla="*/ 214 h 230"/>
                    <a:gd name="T22" fmla="*/ 310 w 410"/>
                    <a:gd name="T23" fmla="*/ 229 h 230"/>
                    <a:gd name="T24" fmla="*/ 378 w 410"/>
                    <a:gd name="T25" fmla="*/ 195 h 230"/>
                    <a:gd name="T26" fmla="*/ 394 w 410"/>
                    <a:gd name="T27" fmla="*/ 163 h 230"/>
                    <a:gd name="T28" fmla="*/ 394 w 410"/>
                    <a:gd name="T29" fmla="*/ 133 h 230"/>
                    <a:gd name="T30" fmla="*/ 409 w 410"/>
                    <a:gd name="T31" fmla="*/ 111 h 230"/>
                    <a:gd name="T32" fmla="*/ 401 w 410"/>
                    <a:gd name="T33" fmla="*/ 0 h 230"/>
                    <a:gd name="T34" fmla="*/ 143 w 410"/>
                    <a:gd name="T35" fmla="*/ 26 h 2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0"/>
                    <a:gd name="T55" fmla="*/ 0 h 230"/>
                    <a:gd name="T56" fmla="*/ 410 w 410"/>
                    <a:gd name="T57" fmla="*/ 230 h 2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0" h="230">
                      <a:moveTo>
                        <a:pt x="143" y="26"/>
                      </a:moveTo>
                      <a:lnTo>
                        <a:pt x="88" y="66"/>
                      </a:lnTo>
                      <a:lnTo>
                        <a:pt x="0" y="103"/>
                      </a:lnTo>
                      <a:lnTo>
                        <a:pt x="0" y="129"/>
                      </a:lnTo>
                      <a:lnTo>
                        <a:pt x="47" y="144"/>
                      </a:lnTo>
                      <a:lnTo>
                        <a:pt x="127" y="141"/>
                      </a:lnTo>
                      <a:lnTo>
                        <a:pt x="210" y="126"/>
                      </a:lnTo>
                      <a:lnTo>
                        <a:pt x="266" y="114"/>
                      </a:lnTo>
                      <a:lnTo>
                        <a:pt x="254" y="170"/>
                      </a:lnTo>
                      <a:lnTo>
                        <a:pt x="242" y="195"/>
                      </a:lnTo>
                      <a:lnTo>
                        <a:pt x="247" y="214"/>
                      </a:lnTo>
                      <a:lnTo>
                        <a:pt x="310" y="229"/>
                      </a:lnTo>
                      <a:lnTo>
                        <a:pt x="378" y="195"/>
                      </a:lnTo>
                      <a:lnTo>
                        <a:pt x="394" y="163"/>
                      </a:lnTo>
                      <a:lnTo>
                        <a:pt x="394" y="133"/>
                      </a:lnTo>
                      <a:lnTo>
                        <a:pt x="409" y="111"/>
                      </a:lnTo>
                      <a:lnTo>
                        <a:pt x="401" y="0"/>
                      </a:lnTo>
                      <a:lnTo>
                        <a:pt x="143" y="26"/>
                      </a:lnTo>
                    </a:path>
                  </a:pathLst>
                </a:custGeom>
                <a:solidFill>
                  <a:srgbClr val="404040"/>
                </a:solidFill>
                <a:ln w="12700" cap="rnd">
                  <a:solidFill>
                    <a:srgbClr val="000000"/>
                  </a:solidFill>
                  <a:round/>
                  <a:headEnd/>
                  <a:tailEnd/>
                </a:ln>
              </p:spPr>
              <p:txBody>
                <a:bodyPr/>
                <a:lstStyle/>
                <a:p>
                  <a:endParaRPr lang="fr-FR"/>
                </a:p>
              </p:txBody>
            </p:sp>
            <p:grpSp>
              <p:nvGrpSpPr>
                <p:cNvPr id="95" name="Group 53"/>
                <p:cNvGrpSpPr>
                  <a:grpSpLocks/>
                </p:cNvGrpSpPr>
                <p:nvPr/>
              </p:nvGrpSpPr>
              <p:grpSpPr bwMode="auto">
                <a:xfrm>
                  <a:off x="5401" y="3313"/>
                  <a:ext cx="359" cy="152"/>
                  <a:chOff x="5401" y="3313"/>
                  <a:chExt cx="359" cy="152"/>
                </a:xfrm>
              </p:grpSpPr>
              <p:sp>
                <p:nvSpPr>
                  <p:cNvPr id="96" name="Freeform 54"/>
                  <p:cNvSpPr>
                    <a:spLocks/>
                  </p:cNvSpPr>
                  <p:nvPr/>
                </p:nvSpPr>
                <p:spPr bwMode="auto">
                  <a:xfrm>
                    <a:off x="5401" y="3336"/>
                    <a:ext cx="124" cy="34"/>
                  </a:xfrm>
                  <a:custGeom>
                    <a:avLst/>
                    <a:gdLst>
                      <a:gd name="T0" fmla="*/ 0 w 124"/>
                      <a:gd name="T1" fmla="*/ 30 h 34"/>
                      <a:gd name="T2" fmla="*/ 64 w 124"/>
                      <a:gd name="T3" fmla="*/ 33 h 34"/>
                      <a:gd name="T4" fmla="*/ 123 w 124"/>
                      <a:gd name="T5" fmla="*/ 20 h 34"/>
                      <a:gd name="T6" fmla="*/ 76 w 124"/>
                      <a:gd name="T7" fmla="*/ 0 h 34"/>
                      <a:gd name="T8" fmla="*/ 0 w 124"/>
                      <a:gd name="T9" fmla="*/ 30 h 34"/>
                      <a:gd name="T10" fmla="*/ 0 60000 65536"/>
                      <a:gd name="T11" fmla="*/ 0 60000 65536"/>
                      <a:gd name="T12" fmla="*/ 0 60000 65536"/>
                      <a:gd name="T13" fmla="*/ 0 60000 65536"/>
                      <a:gd name="T14" fmla="*/ 0 60000 65536"/>
                      <a:gd name="T15" fmla="*/ 0 w 124"/>
                      <a:gd name="T16" fmla="*/ 0 h 34"/>
                      <a:gd name="T17" fmla="*/ 124 w 124"/>
                      <a:gd name="T18" fmla="*/ 34 h 34"/>
                    </a:gdLst>
                    <a:ahLst/>
                    <a:cxnLst>
                      <a:cxn ang="T10">
                        <a:pos x="T0" y="T1"/>
                      </a:cxn>
                      <a:cxn ang="T11">
                        <a:pos x="T2" y="T3"/>
                      </a:cxn>
                      <a:cxn ang="T12">
                        <a:pos x="T4" y="T5"/>
                      </a:cxn>
                      <a:cxn ang="T13">
                        <a:pos x="T6" y="T7"/>
                      </a:cxn>
                      <a:cxn ang="T14">
                        <a:pos x="T8" y="T9"/>
                      </a:cxn>
                    </a:cxnLst>
                    <a:rect l="T15" t="T16" r="T17" b="T18"/>
                    <a:pathLst>
                      <a:path w="124" h="34">
                        <a:moveTo>
                          <a:pt x="0" y="30"/>
                        </a:moveTo>
                        <a:lnTo>
                          <a:pt x="64" y="33"/>
                        </a:lnTo>
                        <a:lnTo>
                          <a:pt x="123" y="20"/>
                        </a:lnTo>
                        <a:lnTo>
                          <a:pt x="76" y="0"/>
                        </a:lnTo>
                        <a:lnTo>
                          <a:pt x="0" y="30"/>
                        </a:lnTo>
                      </a:path>
                    </a:pathLst>
                  </a:custGeom>
                  <a:solidFill>
                    <a:srgbClr val="606060"/>
                  </a:solidFill>
                  <a:ln w="9525" cap="rnd">
                    <a:noFill/>
                    <a:round/>
                    <a:headEnd/>
                    <a:tailEnd/>
                  </a:ln>
                </p:spPr>
                <p:txBody>
                  <a:bodyPr/>
                  <a:lstStyle/>
                  <a:p>
                    <a:endParaRPr lang="fr-FR"/>
                  </a:p>
                </p:txBody>
              </p:sp>
              <p:sp>
                <p:nvSpPr>
                  <p:cNvPr id="97" name="Freeform 55"/>
                  <p:cNvSpPr>
                    <a:spLocks/>
                  </p:cNvSpPr>
                  <p:nvPr/>
                </p:nvSpPr>
                <p:spPr bwMode="auto">
                  <a:xfrm>
                    <a:off x="5486" y="3313"/>
                    <a:ext cx="137" cy="36"/>
                  </a:xfrm>
                  <a:custGeom>
                    <a:avLst/>
                    <a:gdLst>
                      <a:gd name="T0" fmla="*/ 29 w 137"/>
                      <a:gd name="T1" fmla="*/ 0 h 36"/>
                      <a:gd name="T2" fmla="*/ 0 w 137"/>
                      <a:gd name="T3" fmla="*/ 18 h 36"/>
                      <a:gd name="T4" fmla="*/ 40 w 137"/>
                      <a:gd name="T5" fmla="*/ 35 h 36"/>
                      <a:gd name="T6" fmla="*/ 72 w 137"/>
                      <a:gd name="T7" fmla="*/ 30 h 36"/>
                      <a:gd name="T8" fmla="*/ 107 w 137"/>
                      <a:gd name="T9" fmla="*/ 22 h 36"/>
                      <a:gd name="T10" fmla="*/ 136 w 137"/>
                      <a:gd name="T11" fmla="*/ 17 h 36"/>
                      <a:gd name="T12" fmla="*/ 73 w 137"/>
                      <a:gd name="T13" fmla="*/ 12 h 36"/>
                      <a:gd name="T14" fmla="*/ 29 w 137"/>
                      <a:gd name="T15" fmla="*/ 0 h 36"/>
                      <a:gd name="T16" fmla="*/ 0 60000 65536"/>
                      <a:gd name="T17" fmla="*/ 0 60000 65536"/>
                      <a:gd name="T18" fmla="*/ 0 60000 65536"/>
                      <a:gd name="T19" fmla="*/ 0 60000 65536"/>
                      <a:gd name="T20" fmla="*/ 0 60000 65536"/>
                      <a:gd name="T21" fmla="*/ 0 60000 65536"/>
                      <a:gd name="T22" fmla="*/ 0 60000 65536"/>
                      <a:gd name="T23" fmla="*/ 0 60000 65536"/>
                      <a:gd name="T24" fmla="*/ 0 w 137"/>
                      <a:gd name="T25" fmla="*/ 0 h 36"/>
                      <a:gd name="T26" fmla="*/ 137 w 137"/>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 h="36">
                        <a:moveTo>
                          <a:pt x="29" y="0"/>
                        </a:moveTo>
                        <a:lnTo>
                          <a:pt x="0" y="18"/>
                        </a:lnTo>
                        <a:lnTo>
                          <a:pt x="40" y="35"/>
                        </a:lnTo>
                        <a:lnTo>
                          <a:pt x="72" y="30"/>
                        </a:lnTo>
                        <a:lnTo>
                          <a:pt x="107" y="22"/>
                        </a:lnTo>
                        <a:lnTo>
                          <a:pt x="136" y="17"/>
                        </a:lnTo>
                        <a:lnTo>
                          <a:pt x="73" y="12"/>
                        </a:lnTo>
                        <a:lnTo>
                          <a:pt x="29" y="0"/>
                        </a:lnTo>
                      </a:path>
                    </a:pathLst>
                  </a:custGeom>
                  <a:solidFill>
                    <a:srgbClr val="606060"/>
                  </a:solidFill>
                  <a:ln w="9525" cap="rnd">
                    <a:noFill/>
                    <a:round/>
                    <a:headEnd/>
                    <a:tailEnd/>
                  </a:ln>
                </p:spPr>
                <p:txBody>
                  <a:bodyPr/>
                  <a:lstStyle/>
                  <a:p>
                    <a:endParaRPr lang="fr-FR"/>
                  </a:p>
                </p:txBody>
              </p:sp>
              <p:sp>
                <p:nvSpPr>
                  <p:cNvPr id="98" name="Freeform 56"/>
                  <p:cNvSpPr>
                    <a:spLocks/>
                  </p:cNvSpPr>
                  <p:nvPr/>
                </p:nvSpPr>
                <p:spPr bwMode="auto">
                  <a:xfrm>
                    <a:off x="5643" y="3394"/>
                    <a:ext cx="117" cy="71"/>
                  </a:xfrm>
                  <a:custGeom>
                    <a:avLst/>
                    <a:gdLst>
                      <a:gd name="T0" fmla="*/ 17 w 117"/>
                      <a:gd name="T1" fmla="*/ 20 h 71"/>
                      <a:gd name="T2" fmla="*/ 13 w 117"/>
                      <a:gd name="T3" fmla="*/ 39 h 71"/>
                      <a:gd name="T4" fmla="*/ 0 w 117"/>
                      <a:gd name="T5" fmla="*/ 60 h 71"/>
                      <a:gd name="T6" fmla="*/ 34 w 117"/>
                      <a:gd name="T7" fmla="*/ 69 h 71"/>
                      <a:gd name="T8" fmla="*/ 66 w 117"/>
                      <a:gd name="T9" fmla="*/ 70 h 71"/>
                      <a:gd name="T10" fmla="*/ 95 w 117"/>
                      <a:gd name="T11" fmla="*/ 57 h 71"/>
                      <a:gd name="T12" fmla="*/ 110 w 117"/>
                      <a:gd name="T13" fmla="*/ 41 h 71"/>
                      <a:gd name="T14" fmla="*/ 116 w 117"/>
                      <a:gd name="T15" fmla="*/ 6 h 71"/>
                      <a:gd name="T16" fmla="*/ 83 w 117"/>
                      <a:gd name="T17" fmla="*/ 13 h 71"/>
                      <a:gd name="T18" fmla="*/ 48 w 117"/>
                      <a:gd name="T19" fmla="*/ 13 h 71"/>
                      <a:gd name="T20" fmla="*/ 20 w 117"/>
                      <a:gd name="T21" fmla="*/ 0 h 71"/>
                      <a:gd name="T22" fmla="*/ 17 w 117"/>
                      <a:gd name="T23" fmla="*/ 2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7"/>
                      <a:gd name="T37" fmla="*/ 0 h 71"/>
                      <a:gd name="T38" fmla="*/ 117 w 117"/>
                      <a:gd name="T39" fmla="*/ 71 h 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7" h="71">
                        <a:moveTo>
                          <a:pt x="17" y="20"/>
                        </a:moveTo>
                        <a:lnTo>
                          <a:pt x="13" y="39"/>
                        </a:lnTo>
                        <a:lnTo>
                          <a:pt x="0" y="60"/>
                        </a:lnTo>
                        <a:lnTo>
                          <a:pt x="34" y="69"/>
                        </a:lnTo>
                        <a:lnTo>
                          <a:pt x="66" y="70"/>
                        </a:lnTo>
                        <a:lnTo>
                          <a:pt x="95" y="57"/>
                        </a:lnTo>
                        <a:lnTo>
                          <a:pt x="110" y="41"/>
                        </a:lnTo>
                        <a:lnTo>
                          <a:pt x="116" y="6"/>
                        </a:lnTo>
                        <a:lnTo>
                          <a:pt x="83" y="13"/>
                        </a:lnTo>
                        <a:lnTo>
                          <a:pt x="48" y="13"/>
                        </a:lnTo>
                        <a:lnTo>
                          <a:pt x="20" y="0"/>
                        </a:lnTo>
                        <a:lnTo>
                          <a:pt x="17" y="20"/>
                        </a:lnTo>
                      </a:path>
                    </a:pathLst>
                  </a:custGeom>
                  <a:solidFill>
                    <a:srgbClr val="606060"/>
                  </a:solidFill>
                  <a:ln w="9525" cap="rnd">
                    <a:noFill/>
                    <a:round/>
                    <a:headEnd/>
                    <a:tailEnd/>
                  </a:ln>
                </p:spPr>
                <p:txBody>
                  <a:bodyPr/>
                  <a:lstStyle/>
                  <a:p>
                    <a:endParaRPr lang="fr-FR"/>
                  </a:p>
                </p:txBody>
              </p:sp>
              <p:sp>
                <p:nvSpPr>
                  <p:cNvPr id="99" name="Freeform 57"/>
                  <p:cNvSpPr>
                    <a:spLocks/>
                  </p:cNvSpPr>
                  <p:nvPr/>
                </p:nvSpPr>
                <p:spPr bwMode="auto">
                  <a:xfrm>
                    <a:off x="5667" y="3350"/>
                    <a:ext cx="92" cy="50"/>
                  </a:xfrm>
                  <a:custGeom>
                    <a:avLst/>
                    <a:gdLst>
                      <a:gd name="T0" fmla="*/ 0 w 92"/>
                      <a:gd name="T1" fmla="*/ 36 h 50"/>
                      <a:gd name="T2" fmla="*/ 24 w 92"/>
                      <a:gd name="T3" fmla="*/ 47 h 50"/>
                      <a:gd name="T4" fmla="*/ 63 w 92"/>
                      <a:gd name="T5" fmla="*/ 49 h 50"/>
                      <a:gd name="T6" fmla="*/ 91 w 92"/>
                      <a:gd name="T7" fmla="*/ 43 h 50"/>
                      <a:gd name="T8" fmla="*/ 89 w 92"/>
                      <a:gd name="T9" fmla="*/ 19 h 50"/>
                      <a:gd name="T10" fmla="*/ 89 w 92"/>
                      <a:gd name="T11" fmla="*/ 0 h 50"/>
                      <a:gd name="T12" fmla="*/ 71 w 92"/>
                      <a:gd name="T13" fmla="*/ 8 h 50"/>
                      <a:gd name="T14" fmla="*/ 16 w 92"/>
                      <a:gd name="T15" fmla="*/ 15 h 50"/>
                      <a:gd name="T16" fmla="*/ 8 w 92"/>
                      <a:gd name="T17" fmla="*/ 11 h 50"/>
                      <a:gd name="T18" fmla="*/ 0 w 92"/>
                      <a:gd name="T19" fmla="*/ 36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50"/>
                      <a:gd name="T32" fmla="*/ 92 w 92"/>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50">
                        <a:moveTo>
                          <a:pt x="0" y="36"/>
                        </a:moveTo>
                        <a:lnTo>
                          <a:pt x="24" y="47"/>
                        </a:lnTo>
                        <a:lnTo>
                          <a:pt x="63" y="49"/>
                        </a:lnTo>
                        <a:lnTo>
                          <a:pt x="91" y="43"/>
                        </a:lnTo>
                        <a:lnTo>
                          <a:pt x="89" y="19"/>
                        </a:lnTo>
                        <a:lnTo>
                          <a:pt x="89" y="0"/>
                        </a:lnTo>
                        <a:lnTo>
                          <a:pt x="71" y="8"/>
                        </a:lnTo>
                        <a:lnTo>
                          <a:pt x="16" y="15"/>
                        </a:lnTo>
                        <a:lnTo>
                          <a:pt x="8" y="11"/>
                        </a:lnTo>
                        <a:lnTo>
                          <a:pt x="0" y="36"/>
                        </a:lnTo>
                      </a:path>
                    </a:pathLst>
                  </a:custGeom>
                  <a:solidFill>
                    <a:srgbClr val="606060"/>
                  </a:solidFill>
                  <a:ln w="9525" cap="rnd">
                    <a:noFill/>
                    <a:round/>
                    <a:headEnd/>
                    <a:tailEnd/>
                  </a:ln>
                </p:spPr>
                <p:txBody>
                  <a:bodyPr/>
                  <a:lstStyle/>
                  <a:p>
                    <a:endParaRPr lang="fr-FR"/>
                  </a:p>
                </p:txBody>
              </p:sp>
            </p:grpSp>
          </p:grpSp>
          <p:sp>
            <p:nvSpPr>
              <p:cNvPr id="11" name="Freeform 58"/>
              <p:cNvSpPr>
                <a:spLocks/>
              </p:cNvSpPr>
              <p:nvPr/>
            </p:nvSpPr>
            <p:spPr bwMode="auto">
              <a:xfrm>
                <a:off x="5054" y="1785"/>
                <a:ext cx="908" cy="1578"/>
              </a:xfrm>
              <a:custGeom>
                <a:avLst/>
                <a:gdLst>
                  <a:gd name="T0" fmla="*/ 0 w 908"/>
                  <a:gd name="T1" fmla="*/ 178 h 1578"/>
                  <a:gd name="T2" fmla="*/ 44 w 908"/>
                  <a:gd name="T3" fmla="*/ 161 h 1578"/>
                  <a:gd name="T4" fmla="*/ 60 w 908"/>
                  <a:gd name="T5" fmla="*/ 121 h 1578"/>
                  <a:gd name="T6" fmla="*/ 67 w 908"/>
                  <a:gd name="T7" fmla="*/ 110 h 1578"/>
                  <a:gd name="T8" fmla="*/ 222 w 908"/>
                  <a:gd name="T9" fmla="*/ 208 h 1578"/>
                  <a:gd name="T10" fmla="*/ 242 w 908"/>
                  <a:gd name="T11" fmla="*/ 205 h 1578"/>
                  <a:gd name="T12" fmla="*/ 262 w 908"/>
                  <a:gd name="T13" fmla="*/ 197 h 1578"/>
                  <a:gd name="T14" fmla="*/ 331 w 908"/>
                  <a:gd name="T15" fmla="*/ 122 h 1578"/>
                  <a:gd name="T16" fmla="*/ 360 w 908"/>
                  <a:gd name="T17" fmla="*/ 81 h 1578"/>
                  <a:gd name="T18" fmla="*/ 392 w 908"/>
                  <a:gd name="T19" fmla="*/ 52 h 1578"/>
                  <a:gd name="T20" fmla="*/ 455 w 908"/>
                  <a:gd name="T21" fmla="*/ 37 h 1578"/>
                  <a:gd name="T22" fmla="*/ 677 w 908"/>
                  <a:gd name="T23" fmla="*/ 0 h 1578"/>
                  <a:gd name="T24" fmla="*/ 741 w 908"/>
                  <a:gd name="T25" fmla="*/ 46 h 1578"/>
                  <a:gd name="T26" fmla="*/ 830 w 908"/>
                  <a:gd name="T27" fmla="*/ 80 h 1578"/>
                  <a:gd name="T28" fmla="*/ 847 w 908"/>
                  <a:gd name="T29" fmla="*/ 157 h 1578"/>
                  <a:gd name="T30" fmla="*/ 883 w 908"/>
                  <a:gd name="T31" fmla="*/ 287 h 1578"/>
                  <a:gd name="T32" fmla="*/ 907 w 908"/>
                  <a:gd name="T33" fmla="*/ 417 h 1578"/>
                  <a:gd name="T34" fmla="*/ 895 w 908"/>
                  <a:gd name="T35" fmla="*/ 564 h 1578"/>
                  <a:gd name="T36" fmla="*/ 830 w 908"/>
                  <a:gd name="T37" fmla="*/ 657 h 1578"/>
                  <a:gd name="T38" fmla="*/ 798 w 908"/>
                  <a:gd name="T39" fmla="*/ 808 h 1578"/>
                  <a:gd name="T40" fmla="*/ 763 w 908"/>
                  <a:gd name="T41" fmla="*/ 1321 h 1578"/>
                  <a:gd name="T42" fmla="*/ 755 w 908"/>
                  <a:gd name="T43" fmla="*/ 1483 h 1578"/>
                  <a:gd name="T44" fmla="*/ 683 w 908"/>
                  <a:gd name="T45" fmla="*/ 1570 h 1578"/>
                  <a:gd name="T46" fmla="*/ 606 w 908"/>
                  <a:gd name="T47" fmla="*/ 1539 h 1578"/>
                  <a:gd name="T48" fmla="*/ 506 w 908"/>
                  <a:gd name="T49" fmla="*/ 1535 h 1578"/>
                  <a:gd name="T50" fmla="*/ 447 w 908"/>
                  <a:gd name="T51" fmla="*/ 1469 h 1578"/>
                  <a:gd name="T52" fmla="*/ 404 w 908"/>
                  <a:gd name="T53" fmla="*/ 1125 h 1578"/>
                  <a:gd name="T54" fmla="*/ 361 w 908"/>
                  <a:gd name="T55" fmla="*/ 753 h 1578"/>
                  <a:gd name="T56" fmla="*/ 395 w 908"/>
                  <a:gd name="T57" fmla="*/ 421 h 1578"/>
                  <a:gd name="T58" fmla="*/ 297 w 908"/>
                  <a:gd name="T59" fmla="*/ 357 h 1578"/>
                  <a:gd name="T60" fmla="*/ 229 w 908"/>
                  <a:gd name="T61" fmla="*/ 364 h 1578"/>
                  <a:gd name="T62" fmla="*/ 117 w 908"/>
                  <a:gd name="T63" fmla="*/ 289 h 15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8"/>
                  <a:gd name="T97" fmla="*/ 0 h 1578"/>
                  <a:gd name="T98" fmla="*/ 908 w 908"/>
                  <a:gd name="T99" fmla="*/ 1578 h 15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8" h="1578">
                    <a:moveTo>
                      <a:pt x="3" y="186"/>
                    </a:moveTo>
                    <a:lnTo>
                      <a:pt x="0" y="178"/>
                    </a:lnTo>
                    <a:lnTo>
                      <a:pt x="20" y="177"/>
                    </a:lnTo>
                    <a:lnTo>
                      <a:pt x="44" y="161"/>
                    </a:lnTo>
                    <a:lnTo>
                      <a:pt x="60" y="137"/>
                    </a:lnTo>
                    <a:lnTo>
                      <a:pt x="60" y="121"/>
                    </a:lnTo>
                    <a:lnTo>
                      <a:pt x="56" y="114"/>
                    </a:lnTo>
                    <a:lnTo>
                      <a:pt x="67" y="110"/>
                    </a:lnTo>
                    <a:lnTo>
                      <a:pt x="214" y="211"/>
                    </a:lnTo>
                    <a:lnTo>
                      <a:pt x="222" y="208"/>
                    </a:lnTo>
                    <a:lnTo>
                      <a:pt x="242" y="215"/>
                    </a:lnTo>
                    <a:lnTo>
                      <a:pt x="242" y="205"/>
                    </a:lnTo>
                    <a:lnTo>
                      <a:pt x="260" y="205"/>
                    </a:lnTo>
                    <a:lnTo>
                      <a:pt x="262" y="197"/>
                    </a:lnTo>
                    <a:lnTo>
                      <a:pt x="287" y="170"/>
                    </a:lnTo>
                    <a:lnTo>
                      <a:pt x="331" y="122"/>
                    </a:lnTo>
                    <a:lnTo>
                      <a:pt x="343" y="111"/>
                    </a:lnTo>
                    <a:lnTo>
                      <a:pt x="360" y="81"/>
                    </a:lnTo>
                    <a:lnTo>
                      <a:pt x="375" y="63"/>
                    </a:lnTo>
                    <a:lnTo>
                      <a:pt x="392" y="52"/>
                    </a:lnTo>
                    <a:lnTo>
                      <a:pt x="426" y="41"/>
                    </a:lnTo>
                    <a:lnTo>
                      <a:pt x="455" y="37"/>
                    </a:lnTo>
                    <a:lnTo>
                      <a:pt x="487" y="19"/>
                    </a:lnTo>
                    <a:lnTo>
                      <a:pt x="677" y="0"/>
                    </a:lnTo>
                    <a:lnTo>
                      <a:pt x="685" y="20"/>
                    </a:lnTo>
                    <a:lnTo>
                      <a:pt x="741" y="46"/>
                    </a:lnTo>
                    <a:lnTo>
                      <a:pt x="802" y="63"/>
                    </a:lnTo>
                    <a:lnTo>
                      <a:pt x="830" y="80"/>
                    </a:lnTo>
                    <a:lnTo>
                      <a:pt x="840" y="96"/>
                    </a:lnTo>
                    <a:lnTo>
                      <a:pt x="847" y="157"/>
                    </a:lnTo>
                    <a:lnTo>
                      <a:pt x="862" y="219"/>
                    </a:lnTo>
                    <a:lnTo>
                      <a:pt x="883" y="287"/>
                    </a:lnTo>
                    <a:lnTo>
                      <a:pt x="903" y="357"/>
                    </a:lnTo>
                    <a:lnTo>
                      <a:pt x="907" y="417"/>
                    </a:lnTo>
                    <a:lnTo>
                      <a:pt x="899" y="494"/>
                    </a:lnTo>
                    <a:lnTo>
                      <a:pt x="895" y="564"/>
                    </a:lnTo>
                    <a:lnTo>
                      <a:pt x="873" y="664"/>
                    </a:lnTo>
                    <a:lnTo>
                      <a:pt x="830" y="657"/>
                    </a:lnTo>
                    <a:lnTo>
                      <a:pt x="821" y="762"/>
                    </a:lnTo>
                    <a:lnTo>
                      <a:pt x="798" y="808"/>
                    </a:lnTo>
                    <a:lnTo>
                      <a:pt x="781" y="1133"/>
                    </a:lnTo>
                    <a:lnTo>
                      <a:pt x="763" y="1321"/>
                    </a:lnTo>
                    <a:lnTo>
                      <a:pt x="751" y="1435"/>
                    </a:lnTo>
                    <a:lnTo>
                      <a:pt x="755" y="1483"/>
                    </a:lnTo>
                    <a:lnTo>
                      <a:pt x="751" y="1536"/>
                    </a:lnTo>
                    <a:lnTo>
                      <a:pt x="683" y="1570"/>
                    </a:lnTo>
                    <a:lnTo>
                      <a:pt x="630" y="1577"/>
                    </a:lnTo>
                    <a:lnTo>
                      <a:pt x="606" y="1539"/>
                    </a:lnTo>
                    <a:lnTo>
                      <a:pt x="574" y="1539"/>
                    </a:lnTo>
                    <a:lnTo>
                      <a:pt x="506" y="1535"/>
                    </a:lnTo>
                    <a:lnTo>
                      <a:pt x="457" y="1518"/>
                    </a:lnTo>
                    <a:lnTo>
                      <a:pt x="447" y="1469"/>
                    </a:lnTo>
                    <a:lnTo>
                      <a:pt x="449" y="1426"/>
                    </a:lnTo>
                    <a:lnTo>
                      <a:pt x="404" y="1125"/>
                    </a:lnTo>
                    <a:lnTo>
                      <a:pt x="405" y="805"/>
                    </a:lnTo>
                    <a:lnTo>
                      <a:pt x="361" y="753"/>
                    </a:lnTo>
                    <a:lnTo>
                      <a:pt x="401" y="483"/>
                    </a:lnTo>
                    <a:lnTo>
                      <a:pt x="395" y="421"/>
                    </a:lnTo>
                    <a:lnTo>
                      <a:pt x="396" y="296"/>
                    </a:lnTo>
                    <a:lnTo>
                      <a:pt x="297" y="357"/>
                    </a:lnTo>
                    <a:lnTo>
                      <a:pt x="265" y="365"/>
                    </a:lnTo>
                    <a:lnTo>
                      <a:pt x="229" y="364"/>
                    </a:lnTo>
                    <a:lnTo>
                      <a:pt x="168" y="338"/>
                    </a:lnTo>
                    <a:lnTo>
                      <a:pt x="117" y="289"/>
                    </a:lnTo>
                    <a:lnTo>
                      <a:pt x="3" y="186"/>
                    </a:lnTo>
                  </a:path>
                </a:pathLst>
              </a:custGeom>
              <a:solidFill>
                <a:srgbClr val="606060"/>
              </a:solidFill>
              <a:ln w="12700" cap="rnd">
                <a:solidFill>
                  <a:srgbClr val="000000"/>
                </a:solidFill>
                <a:round/>
                <a:headEnd/>
                <a:tailEnd/>
              </a:ln>
            </p:spPr>
            <p:txBody>
              <a:bodyPr/>
              <a:lstStyle/>
              <a:p>
                <a:endParaRPr lang="fr-FR"/>
              </a:p>
            </p:txBody>
          </p:sp>
          <p:sp>
            <p:nvSpPr>
              <p:cNvPr id="12" name="Freeform 59"/>
              <p:cNvSpPr>
                <a:spLocks/>
              </p:cNvSpPr>
              <p:nvPr/>
            </p:nvSpPr>
            <p:spPr bwMode="auto">
              <a:xfrm>
                <a:off x="5563" y="1759"/>
                <a:ext cx="165" cy="400"/>
              </a:xfrm>
              <a:custGeom>
                <a:avLst/>
                <a:gdLst>
                  <a:gd name="T0" fmla="*/ 0 w 165"/>
                  <a:gd name="T1" fmla="*/ 80 h 400"/>
                  <a:gd name="T2" fmla="*/ 0 w 165"/>
                  <a:gd name="T3" fmla="*/ 151 h 400"/>
                  <a:gd name="T4" fmla="*/ 3 w 165"/>
                  <a:gd name="T5" fmla="*/ 266 h 400"/>
                  <a:gd name="T6" fmla="*/ 29 w 165"/>
                  <a:gd name="T7" fmla="*/ 365 h 400"/>
                  <a:gd name="T8" fmla="*/ 39 w 165"/>
                  <a:gd name="T9" fmla="*/ 399 h 400"/>
                  <a:gd name="T10" fmla="*/ 51 w 165"/>
                  <a:gd name="T11" fmla="*/ 307 h 400"/>
                  <a:gd name="T12" fmla="*/ 69 w 165"/>
                  <a:gd name="T13" fmla="*/ 212 h 400"/>
                  <a:gd name="T14" fmla="*/ 95 w 165"/>
                  <a:gd name="T15" fmla="*/ 151 h 400"/>
                  <a:gd name="T16" fmla="*/ 118 w 165"/>
                  <a:gd name="T17" fmla="*/ 104 h 400"/>
                  <a:gd name="T18" fmla="*/ 131 w 165"/>
                  <a:gd name="T19" fmla="*/ 87 h 400"/>
                  <a:gd name="T20" fmla="*/ 164 w 165"/>
                  <a:gd name="T21" fmla="*/ 34 h 400"/>
                  <a:gd name="T22" fmla="*/ 155 w 165"/>
                  <a:gd name="T23" fmla="*/ 0 h 400"/>
                  <a:gd name="T24" fmla="*/ 2 w 165"/>
                  <a:gd name="T25" fmla="*/ 30 h 400"/>
                  <a:gd name="T26" fmla="*/ 0 w 165"/>
                  <a:gd name="T27" fmla="*/ 80 h 4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5"/>
                  <a:gd name="T43" fmla="*/ 0 h 400"/>
                  <a:gd name="T44" fmla="*/ 165 w 165"/>
                  <a:gd name="T45" fmla="*/ 400 h 4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5" h="400">
                    <a:moveTo>
                      <a:pt x="0" y="80"/>
                    </a:moveTo>
                    <a:lnTo>
                      <a:pt x="0" y="151"/>
                    </a:lnTo>
                    <a:lnTo>
                      <a:pt x="3" y="266"/>
                    </a:lnTo>
                    <a:lnTo>
                      <a:pt x="29" y="365"/>
                    </a:lnTo>
                    <a:lnTo>
                      <a:pt x="39" y="399"/>
                    </a:lnTo>
                    <a:lnTo>
                      <a:pt x="51" y="307"/>
                    </a:lnTo>
                    <a:lnTo>
                      <a:pt x="69" y="212"/>
                    </a:lnTo>
                    <a:lnTo>
                      <a:pt x="95" y="151"/>
                    </a:lnTo>
                    <a:lnTo>
                      <a:pt x="118" y="104"/>
                    </a:lnTo>
                    <a:lnTo>
                      <a:pt x="131" y="87"/>
                    </a:lnTo>
                    <a:lnTo>
                      <a:pt x="164" y="34"/>
                    </a:lnTo>
                    <a:lnTo>
                      <a:pt x="155" y="0"/>
                    </a:lnTo>
                    <a:lnTo>
                      <a:pt x="2" y="30"/>
                    </a:lnTo>
                    <a:lnTo>
                      <a:pt x="0" y="80"/>
                    </a:lnTo>
                  </a:path>
                </a:pathLst>
              </a:custGeom>
              <a:solidFill>
                <a:srgbClr val="C0C0C0"/>
              </a:solidFill>
              <a:ln w="12700" cap="rnd">
                <a:solidFill>
                  <a:srgbClr val="000000"/>
                </a:solidFill>
                <a:round/>
                <a:headEnd/>
                <a:tailEnd/>
              </a:ln>
            </p:spPr>
            <p:txBody>
              <a:bodyPr/>
              <a:lstStyle/>
              <a:p>
                <a:endParaRPr lang="fr-FR"/>
              </a:p>
            </p:txBody>
          </p:sp>
          <p:sp>
            <p:nvSpPr>
              <p:cNvPr id="13" name="Freeform 60"/>
              <p:cNvSpPr>
                <a:spLocks/>
              </p:cNvSpPr>
              <p:nvPr/>
            </p:nvSpPr>
            <p:spPr bwMode="auto">
              <a:xfrm>
                <a:off x="5480" y="1813"/>
                <a:ext cx="123" cy="480"/>
              </a:xfrm>
              <a:custGeom>
                <a:avLst/>
                <a:gdLst>
                  <a:gd name="T0" fmla="*/ 56 w 123"/>
                  <a:gd name="T1" fmla="*/ 0 h 480"/>
                  <a:gd name="T2" fmla="*/ 22 w 123"/>
                  <a:gd name="T3" fmla="*/ 18 h 480"/>
                  <a:gd name="T4" fmla="*/ 13 w 123"/>
                  <a:gd name="T5" fmla="*/ 36 h 480"/>
                  <a:gd name="T6" fmla="*/ 0 w 123"/>
                  <a:gd name="T7" fmla="*/ 75 h 480"/>
                  <a:gd name="T8" fmla="*/ 27 w 123"/>
                  <a:gd name="T9" fmla="*/ 89 h 480"/>
                  <a:gd name="T10" fmla="*/ 7 w 123"/>
                  <a:gd name="T11" fmla="*/ 110 h 480"/>
                  <a:gd name="T12" fmla="*/ 16 w 123"/>
                  <a:gd name="T13" fmla="*/ 155 h 480"/>
                  <a:gd name="T14" fmla="*/ 25 w 123"/>
                  <a:gd name="T15" fmla="*/ 198 h 480"/>
                  <a:gd name="T16" fmla="*/ 37 w 123"/>
                  <a:gd name="T17" fmla="*/ 258 h 480"/>
                  <a:gd name="T18" fmla="*/ 46 w 123"/>
                  <a:gd name="T19" fmla="*/ 293 h 480"/>
                  <a:gd name="T20" fmla="*/ 54 w 123"/>
                  <a:gd name="T21" fmla="*/ 337 h 480"/>
                  <a:gd name="T22" fmla="*/ 98 w 123"/>
                  <a:gd name="T23" fmla="*/ 479 h 480"/>
                  <a:gd name="T24" fmla="*/ 122 w 123"/>
                  <a:gd name="T25" fmla="*/ 426 h 480"/>
                  <a:gd name="T26" fmla="*/ 93 w 123"/>
                  <a:gd name="T27" fmla="*/ 308 h 480"/>
                  <a:gd name="T28" fmla="*/ 77 w 123"/>
                  <a:gd name="T29" fmla="*/ 241 h 480"/>
                  <a:gd name="T30" fmla="*/ 71 w 123"/>
                  <a:gd name="T31" fmla="*/ 178 h 480"/>
                  <a:gd name="T32" fmla="*/ 70 w 123"/>
                  <a:gd name="T33" fmla="*/ 102 h 480"/>
                  <a:gd name="T34" fmla="*/ 67 w 123"/>
                  <a:gd name="T35" fmla="*/ 56 h 480"/>
                  <a:gd name="T36" fmla="*/ 74 w 123"/>
                  <a:gd name="T37" fmla="*/ 38 h 480"/>
                  <a:gd name="T38" fmla="*/ 64 w 123"/>
                  <a:gd name="T39" fmla="*/ 22 h 480"/>
                  <a:gd name="T40" fmla="*/ 60 w 123"/>
                  <a:gd name="T41" fmla="*/ 12 h 480"/>
                  <a:gd name="T42" fmla="*/ 56 w 123"/>
                  <a:gd name="T43" fmla="*/ 0 h 48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480"/>
                  <a:gd name="T68" fmla="*/ 123 w 123"/>
                  <a:gd name="T69" fmla="*/ 480 h 48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480">
                    <a:moveTo>
                      <a:pt x="56" y="0"/>
                    </a:moveTo>
                    <a:lnTo>
                      <a:pt x="22" y="18"/>
                    </a:lnTo>
                    <a:lnTo>
                      <a:pt x="13" y="36"/>
                    </a:lnTo>
                    <a:lnTo>
                      <a:pt x="0" y="75"/>
                    </a:lnTo>
                    <a:lnTo>
                      <a:pt x="27" y="89"/>
                    </a:lnTo>
                    <a:lnTo>
                      <a:pt x="7" y="110"/>
                    </a:lnTo>
                    <a:lnTo>
                      <a:pt x="16" y="155"/>
                    </a:lnTo>
                    <a:lnTo>
                      <a:pt x="25" y="198"/>
                    </a:lnTo>
                    <a:lnTo>
                      <a:pt x="37" y="258"/>
                    </a:lnTo>
                    <a:lnTo>
                      <a:pt x="46" y="293"/>
                    </a:lnTo>
                    <a:lnTo>
                      <a:pt x="54" y="337"/>
                    </a:lnTo>
                    <a:lnTo>
                      <a:pt x="98" y="479"/>
                    </a:lnTo>
                    <a:lnTo>
                      <a:pt x="122" y="426"/>
                    </a:lnTo>
                    <a:lnTo>
                      <a:pt x="93" y="308"/>
                    </a:lnTo>
                    <a:lnTo>
                      <a:pt x="77" y="241"/>
                    </a:lnTo>
                    <a:lnTo>
                      <a:pt x="71" y="178"/>
                    </a:lnTo>
                    <a:lnTo>
                      <a:pt x="70" y="102"/>
                    </a:lnTo>
                    <a:lnTo>
                      <a:pt x="67" y="56"/>
                    </a:lnTo>
                    <a:lnTo>
                      <a:pt x="74" y="38"/>
                    </a:lnTo>
                    <a:lnTo>
                      <a:pt x="64" y="22"/>
                    </a:lnTo>
                    <a:lnTo>
                      <a:pt x="60" y="12"/>
                    </a:lnTo>
                    <a:lnTo>
                      <a:pt x="56" y="0"/>
                    </a:lnTo>
                  </a:path>
                </a:pathLst>
              </a:custGeom>
              <a:solidFill>
                <a:srgbClr val="808080"/>
              </a:solidFill>
              <a:ln w="9525" cap="rnd">
                <a:noFill/>
                <a:round/>
                <a:headEnd/>
                <a:tailEnd/>
              </a:ln>
            </p:spPr>
            <p:txBody>
              <a:bodyPr/>
              <a:lstStyle/>
              <a:p>
                <a:endParaRPr lang="fr-FR"/>
              </a:p>
            </p:txBody>
          </p:sp>
          <p:sp>
            <p:nvSpPr>
              <p:cNvPr id="14" name="Freeform 61"/>
              <p:cNvSpPr>
                <a:spLocks/>
              </p:cNvSpPr>
              <p:nvPr/>
            </p:nvSpPr>
            <p:spPr bwMode="auto">
              <a:xfrm>
                <a:off x="5584" y="1800"/>
                <a:ext cx="175" cy="478"/>
              </a:xfrm>
              <a:custGeom>
                <a:avLst/>
                <a:gdLst>
                  <a:gd name="T0" fmla="*/ 143 w 175"/>
                  <a:gd name="T1" fmla="*/ 0 h 478"/>
                  <a:gd name="T2" fmla="*/ 145 w 175"/>
                  <a:gd name="T3" fmla="*/ 9 h 478"/>
                  <a:gd name="T4" fmla="*/ 174 w 175"/>
                  <a:gd name="T5" fmla="*/ 24 h 478"/>
                  <a:gd name="T6" fmla="*/ 163 w 175"/>
                  <a:gd name="T7" fmla="*/ 53 h 478"/>
                  <a:gd name="T8" fmla="*/ 156 w 175"/>
                  <a:gd name="T9" fmla="*/ 88 h 478"/>
                  <a:gd name="T10" fmla="*/ 126 w 175"/>
                  <a:gd name="T11" fmla="*/ 86 h 478"/>
                  <a:gd name="T12" fmla="*/ 153 w 175"/>
                  <a:gd name="T13" fmla="*/ 115 h 478"/>
                  <a:gd name="T14" fmla="*/ 129 w 175"/>
                  <a:gd name="T15" fmla="*/ 134 h 478"/>
                  <a:gd name="T16" fmla="*/ 102 w 175"/>
                  <a:gd name="T17" fmla="*/ 176 h 478"/>
                  <a:gd name="T18" fmla="*/ 85 w 175"/>
                  <a:gd name="T19" fmla="*/ 227 h 478"/>
                  <a:gd name="T20" fmla="*/ 71 w 175"/>
                  <a:gd name="T21" fmla="*/ 284 h 478"/>
                  <a:gd name="T22" fmla="*/ 60 w 175"/>
                  <a:gd name="T23" fmla="*/ 342 h 478"/>
                  <a:gd name="T24" fmla="*/ 31 w 175"/>
                  <a:gd name="T25" fmla="*/ 477 h 478"/>
                  <a:gd name="T26" fmla="*/ 0 w 175"/>
                  <a:gd name="T27" fmla="*/ 422 h 478"/>
                  <a:gd name="T28" fmla="*/ 29 w 175"/>
                  <a:gd name="T29" fmla="*/ 333 h 478"/>
                  <a:gd name="T30" fmla="*/ 35 w 175"/>
                  <a:gd name="T31" fmla="*/ 280 h 478"/>
                  <a:gd name="T32" fmla="*/ 44 w 175"/>
                  <a:gd name="T33" fmla="*/ 224 h 478"/>
                  <a:gd name="T34" fmla="*/ 54 w 175"/>
                  <a:gd name="T35" fmla="*/ 176 h 478"/>
                  <a:gd name="T36" fmla="*/ 71 w 175"/>
                  <a:gd name="T37" fmla="*/ 125 h 478"/>
                  <a:gd name="T38" fmla="*/ 92 w 175"/>
                  <a:gd name="T39" fmla="*/ 84 h 478"/>
                  <a:gd name="T40" fmla="*/ 120 w 175"/>
                  <a:gd name="T41" fmla="*/ 43 h 478"/>
                  <a:gd name="T42" fmla="*/ 143 w 175"/>
                  <a:gd name="T43" fmla="*/ 0 h 4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5"/>
                  <a:gd name="T67" fmla="*/ 0 h 478"/>
                  <a:gd name="T68" fmla="*/ 175 w 175"/>
                  <a:gd name="T69" fmla="*/ 478 h 4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5" h="478">
                    <a:moveTo>
                      <a:pt x="143" y="0"/>
                    </a:moveTo>
                    <a:lnTo>
                      <a:pt x="145" y="9"/>
                    </a:lnTo>
                    <a:lnTo>
                      <a:pt x="174" y="24"/>
                    </a:lnTo>
                    <a:lnTo>
                      <a:pt x="163" y="53"/>
                    </a:lnTo>
                    <a:lnTo>
                      <a:pt x="156" y="88"/>
                    </a:lnTo>
                    <a:lnTo>
                      <a:pt x="126" y="86"/>
                    </a:lnTo>
                    <a:lnTo>
                      <a:pt x="153" y="115"/>
                    </a:lnTo>
                    <a:lnTo>
                      <a:pt x="129" y="134"/>
                    </a:lnTo>
                    <a:lnTo>
                      <a:pt x="102" y="176"/>
                    </a:lnTo>
                    <a:lnTo>
                      <a:pt x="85" y="227"/>
                    </a:lnTo>
                    <a:lnTo>
                      <a:pt x="71" y="284"/>
                    </a:lnTo>
                    <a:lnTo>
                      <a:pt x="60" y="342"/>
                    </a:lnTo>
                    <a:lnTo>
                      <a:pt x="31" y="477"/>
                    </a:lnTo>
                    <a:lnTo>
                      <a:pt x="0" y="422"/>
                    </a:lnTo>
                    <a:lnTo>
                      <a:pt x="29" y="333"/>
                    </a:lnTo>
                    <a:lnTo>
                      <a:pt x="35" y="280"/>
                    </a:lnTo>
                    <a:lnTo>
                      <a:pt x="44" y="224"/>
                    </a:lnTo>
                    <a:lnTo>
                      <a:pt x="54" y="176"/>
                    </a:lnTo>
                    <a:lnTo>
                      <a:pt x="71" y="125"/>
                    </a:lnTo>
                    <a:lnTo>
                      <a:pt x="92" y="84"/>
                    </a:lnTo>
                    <a:lnTo>
                      <a:pt x="120" y="43"/>
                    </a:lnTo>
                    <a:lnTo>
                      <a:pt x="143" y="0"/>
                    </a:lnTo>
                  </a:path>
                </a:pathLst>
              </a:custGeom>
              <a:solidFill>
                <a:srgbClr val="808080"/>
              </a:solidFill>
              <a:ln w="9525" cap="rnd">
                <a:noFill/>
                <a:round/>
                <a:headEnd/>
                <a:tailEnd/>
              </a:ln>
            </p:spPr>
            <p:txBody>
              <a:bodyPr/>
              <a:lstStyle/>
              <a:p>
                <a:endParaRPr lang="fr-FR"/>
              </a:p>
            </p:txBody>
          </p:sp>
          <p:sp>
            <p:nvSpPr>
              <p:cNvPr id="15" name="Freeform 62"/>
              <p:cNvSpPr>
                <a:spLocks/>
              </p:cNvSpPr>
              <p:nvPr/>
            </p:nvSpPr>
            <p:spPr bwMode="auto">
              <a:xfrm>
                <a:off x="5584" y="1826"/>
                <a:ext cx="287" cy="784"/>
              </a:xfrm>
              <a:custGeom>
                <a:avLst/>
                <a:gdLst>
                  <a:gd name="T0" fmla="*/ 181 w 287"/>
                  <a:gd name="T1" fmla="*/ 0 h 784"/>
                  <a:gd name="T2" fmla="*/ 173 w 287"/>
                  <a:gd name="T3" fmla="*/ 33 h 784"/>
                  <a:gd name="T4" fmla="*/ 173 w 287"/>
                  <a:gd name="T5" fmla="*/ 64 h 784"/>
                  <a:gd name="T6" fmla="*/ 166 w 287"/>
                  <a:gd name="T7" fmla="*/ 70 h 784"/>
                  <a:gd name="T8" fmla="*/ 142 w 287"/>
                  <a:gd name="T9" fmla="*/ 66 h 784"/>
                  <a:gd name="T10" fmla="*/ 153 w 287"/>
                  <a:gd name="T11" fmla="*/ 78 h 784"/>
                  <a:gd name="T12" fmla="*/ 162 w 287"/>
                  <a:gd name="T13" fmla="*/ 88 h 784"/>
                  <a:gd name="T14" fmla="*/ 159 w 287"/>
                  <a:gd name="T15" fmla="*/ 95 h 784"/>
                  <a:gd name="T16" fmla="*/ 148 w 287"/>
                  <a:gd name="T17" fmla="*/ 99 h 784"/>
                  <a:gd name="T18" fmla="*/ 126 w 287"/>
                  <a:gd name="T19" fmla="*/ 133 h 784"/>
                  <a:gd name="T20" fmla="*/ 113 w 287"/>
                  <a:gd name="T21" fmla="*/ 153 h 784"/>
                  <a:gd name="T22" fmla="*/ 101 w 287"/>
                  <a:gd name="T23" fmla="*/ 189 h 784"/>
                  <a:gd name="T24" fmla="*/ 89 w 287"/>
                  <a:gd name="T25" fmla="*/ 234 h 784"/>
                  <a:gd name="T26" fmla="*/ 80 w 287"/>
                  <a:gd name="T27" fmla="*/ 286 h 784"/>
                  <a:gd name="T28" fmla="*/ 62 w 287"/>
                  <a:gd name="T29" fmla="*/ 323 h 784"/>
                  <a:gd name="T30" fmla="*/ 40 w 287"/>
                  <a:gd name="T31" fmla="*/ 361 h 784"/>
                  <a:gd name="T32" fmla="*/ 2 w 287"/>
                  <a:gd name="T33" fmla="*/ 447 h 784"/>
                  <a:gd name="T34" fmla="*/ 0 w 287"/>
                  <a:gd name="T35" fmla="*/ 518 h 784"/>
                  <a:gd name="T36" fmla="*/ 6 w 287"/>
                  <a:gd name="T37" fmla="*/ 677 h 784"/>
                  <a:gd name="T38" fmla="*/ 26 w 287"/>
                  <a:gd name="T39" fmla="*/ 783 h 784"/>
                  <a:gd name="T40" fmla="*/ 97 w 287"/>
                  <a:gd name="T41" fmla="*/ 782 h 784"/>
                  <a:gd name="T42" fmla="*/ 214 w 287"/>
                  <a:gd name="T43" fmla="*/ 773 h 784"/>
                  <a:gd name="T44" fmla="*/ 286 w 287"/>
                  <a:gd name="T45" fmla="*/ 734 h 784"/>
                  <a:gd name="T46" fmla="*/ 276 w 287"/>
                  <a:gd name="T47" fmla="*/ 592 h 784"/>
                  <a:gd name="T48" fmla="*/ 203 w 287"/>
                  <a:gd name="T49" fmla="*/ 579 h 784"/>
                  <a:gd name="T50" fmla="*/ 207 w 287"/>
                  <a:gd name="T51" fmla="*/ 543 h 784"/>
                  <a:gd name="T52" fmla="*/ 226 w 287"/>
                  <a:gd name="T53" fmla="*/ 443 h 784"/>
                  <a:gd name="T54" fmla="*/ 232 w 287"/>
                  <a:gd name="T55" fmla="*/ 368 h 784"/>
                  <a:gd name="T56" fmla="*/ 232 w 287"/>
                  <a:gd name="T57" fmla="*/ 342 h 784"/>
                  <a:gd name="T58" fmla="*/ 220 w 287"/>
                  <a:gd name="T59" fmla="*/ 324 h 784"/>
                  <a:gd name="T60" fmla="*/ 227 w 287"/>
                  <a:gd name="T61" fmla="*/ 314 h 784"/>
                  <a:gd name="T62" fmla="*/ 220 w 287"/>
                  <a:gd name="T63" fmla="*/ 289 h 784"/>
                  <a:gd name="T64" fmla="*/ 206 w 287"/>
                  <a:gd name="T65" fmla="*/ 236 h 784"/>
                  <a:gd name="T66" fmla="*/ 196 w 287"/>
                  <a:gd name="T67" fmla="*/ 196 h 784"/>
                  <a:gd name="T68" fmla="*/ 181 w 287"/>
                  <a:gd name="T69" fmla="*/ 169 h 784"/>
                  <a:gd name="T70" fmla="*/ 196 w 287"/>
                  <a:gd name="T71" fmla="*/ 178 h 784"/>
                  <a:gd name="T72" fmla="*/ 196 w 287"/>
                  <a:gd name="T73" fmla="*/ 144 h 784"/>
                  <a:gd name="T74" fmla="*/ 204 w 287"/>
                  <a:gd name="T75" fmla="*/ 105 h 784"/>
                  <a:gd name="T76" fmla="*/ 220 w 287"/>
                  <a:gd name="T77" fmla="*/ 74 h 784"/>
                  <a:gd name="T78" fmla="*/ 237 w 287"/>
                  <a:gd name="T79" fmla="*/ 52 h 784"/>
                  <a:gd name="T80" fmla="*/ 251 w 287"/>
                  <a:gd name="T81" fmla="*/ 37 h 784"/>
                  <a:gd name="T82" fmla="*/ 263 w 287"/>
                  <a:gd name="T83" fmla="*/ 28 h 784"/>
                  <a:gd name="T84" fmla="*/ 241 w 287"/>
                  <a:gd name="T85" fmla="*/ 20 h 784"/>
                  <a:gd name="T86" fmla="*/ 214 w 287"/>
                  <a:gd name="T87" fmla="*/ 13 h 784"/>
                  <a:gd name="T88" fmla="*/ 181 w 287"/>
                  <a:gd name="T89" fmla="*/ 0 h 7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784"/>
                  <a:gd name="T137" fmla="*/ 287 w 287"/>
                  <a:gd name="T138" fmla="*/ 784 h 7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784">
                    <a:moveTo>
                      <a:pt x="181" y="0"/>
                    </a:moveTo>
                    <a:lnTo>
                      <a:pt x="173" y="33"/>
                    </a:lnTo>
                    <a:lnTo>
                      <a:pt x="173" y="64"/>
                    </a:lnTo>
                    <a:lnTo>
                      <a:pt x="166" y="70"/>
                    </a:lnTo>
                    <a:lnTo>
                      <a:pt x="142" y="66"/>
                    </a:lnTo>
                    <a:lnTo>
                      <a:pt x="153" y="78"/>
                    </a:lnTo>
                    <a:lnTo>
                      <a:pt x="162" y="88"/>
                    </a:lnTo>
                    <a:lnTo>
                      <a:pt x="159" y="95"/>
                    </a:lnTo>
                    <a:lnTo>
                      <a:pt x="148" y="99"/>
                    </a:lnTo>
                    <a:lnTo>
                      <a:pt x="126" y="133"/>
                    </a:lnTo>
                    <a:lnTo>
                      <a:pt x="113" y="153"/>
                    </a:lnTo>
                    <a:lnTo>
                      <a:pt x="101" y="189"/>
                    </a:lnTo>
                    <a:lnTo>
                      <a:pt x="89" y="234"/>
                    </a:lnTo>
                    <a:lnTo>
                      <a:pt x="80" y="286"/>
                    </a:lnTo>
                    <a:lnTo>
                      <a:pt x="62" y="323"/>
                    </a:lnTo>
                    <a:lnTo>
                      <a:pt x="40" y="361"/>
                    </a:lnTo>
                    <a:lnTo>
                      <a:pt x="2" y="447"/>
                    </a:lnTo>
                    <a:lnTo>
                      <a:pt x="0" y="518"/>
                    </a:lnTo>
                    <a:lnTo>
                      <a:pt x="6" y="677"/>
                    </a:lnTo>
                    <a:lnTo>
                      <a:pt x="26" y="783"/>
                    </a:lnTo>
                    <a:lnTo>
                      <a:pt x="97" y="782"/>
                    </a:lnTo>
                    <a:lnTo>
                      <a:pt x="214" y="773"/>
                    </a:lnTo>
                    <a:lnTo>
                      <a:pt x="286" y="734"/>
                    </a:lnTo>
                    <a:lnTo>
                      <a:pt x="276" y="592"/>
                    </a:lnTo>
                    <a:lnTo>
                      <a:pt x="203" y="579"/>
                    </a:lnTo>
                    <a:lnTo>
                      <a:pt x="207" y="543"/>
                    </a:lnTo>
                    <a:lnTo>
                      <a:pt x="226" y="443"/>
                    </a:lnTo>
                    <a:lnTo>
                      <a:pt x="232" y="368"/>
                    </a:lnTo>
                    <a:lnTo>
                      <a:pt x="232" y="342"/>
                    </a:lnTo>
                    <a:lnTo>
                      <a:pt x="220" y="324"/>
                    </a:lnTo>
                    <a:lnTo>
                      <a:pt x="227" y="314"/>
                    </a:lnTo>
                    <a:lnTo>
                      <a:pt x="220" y="289"/>
                    </a:lnTo>
                    <a:lnTo>
                      <a:pt x="206" y="236"/>
                    </a:lnTo>
                    <a:lnTo>
                      <a:pt x="196" y="196"/>
                    </a:lnTo>
                    <a:lnTo>
                      <a:pt x="181" y="169"/>
                    </a:lnTo>
                    <a:lnTo>
                      <a:pt x="196" y="178"/>
                    </a:lnTo>
                    <a:lnTo>
                      <a:pt x="196" y="144"/>
                    </a:lnTo>
                    <a:lnTo>
                      <a:pt x="204" y="105"/>
                    </a:lnTo>
                    <a:lnTo>
                      <a:pt x="220" y="74"/>
                    </a:lnTo>
                    <a:lnTo>
                      <a:pt x="237" y="52"/>
                    </a:lnTo>
                    <a:lnTo>
                      <a:pt x="251" y="37"/>
                    </a:lnTo>
                    <a:lnTo>
                      <a:pt x="263" y="28"/>
                    </a:lnTo>
                    <a:lnTo>
                      <a:pt x="241" y="20"/>
                    </a:lnTo>
                    <a:lnTo>
                      <a:pt x="214" y="13"/>
                    </a:lnTo>
                    <a:lnTo>
                      <a:pt x="181" y="0"/>
                    </a:lnTo>
                  </a:path>
                </a:pathLst>
              </a:custGeom>
              <a:solidFill>
                <a:srgbClr val="808080"/>
              </a:solidFill>
              <a:ln w="9525" cap="rnd">
                <a:noFill/>
                <a:round/>
                <a:headEnd/>
                <a:tailEnd/>
              </a:ln>
            </p:spPr>
            <p:txBody>
              <a:bodyPr/>
              <a:lstStyle/>
              <a:p>
                <a:endParaRPr lang="fr-FR"/>
              </a:p>
            </p:txBody>
          </p:sp>
          <p:sp>
            <p:nvSpPr>
              <p:cNvPr id="16" name="Freeform 63"/>
              <p:cNvSpPr>
                <a:spLocks/>
              </p:cNvSpPr>
              <p:nvPr/>
            </p:nvSpPr>
            <p:spPr bwMode="auto">
              <a:xfrm>
                <a:off x="5788" y="1855"/>
                <a:ext cx="161" cy="577"/>
              </a:xfrm>
              <a:custGeom>
                <a:avLst/>
                <a:gdLst>
                  <a:gd name="T0" fmla="*/ 67 w 161"/>
                  <a:gd name="T1" fmla="*/ 0 h 577"/>
                  <a:gd name="T2" fmla="*/ 40 w 161"/>
                  <a:gd name="T3" fmla="*/ 28 h 577"/>
                  <a:gd name="T4" fmla="*/ 20 w 161"/>
                  <a:gd name="T5" fmla="*/ 55 h 577"/>
                  <a:gd name="T6" fmla="*/ 7 w 161"/>
                  <a:gd name="T7" fmla="*/ 79 h 577"/>
                  <a:gd name="T8" fmla="*/ 2 w 161"/>
                  <a:gd name="T9" fmla="*/ 103 h 577"/>
                  <a:gd name="T10" fmla="*/ 0 w 161"/>
                  <a:gd name="T11" fmla="*/ 124 h 577"/>
                  <a:gd name="T12" fmla="*/ 2 w 161"/>
                  <a:gd name="T13" fmla="*/ 148 h 577"/>
                  <a:gd name="T14" fmla="*/ 8 w 161"/>
                  <a:gd name="T15" fmla="*/ 163 h 577"/>
                  <a:gd name="T16" fmla="*/ 16 w 161"/>
                  <a:gd name="T17" fmla="*/ 206 h 577"/>
                  <a:gd name="T18" fmla="*/ 24 w 161"/>
                  <a:gd name="T19" fmla="*/ 244 h 577"/>
                  <a:gd name="T20" fmla="*/ 35 w 161"/>
                  <a:gd name="T21" fmla="*/ 278 h 577"/>
                  <a:gd name="T22" fmla="*/ 86 w 161"/>
                  <a:gd name="T23" fmla="*/ 289 h 577"/>
                  <a:gd name="T24" fmla="*/ 35 w 161"/>
                  <a:gd name="T25" fmla="*/ 293 h 577"/>
                  <a:gd name="T26" fmla="*/ 41 w 161"/>
                  <a:gd name="T27" fmla="*/ 302 h 577"/>
                  <a:gd name="T28" fmla="*/ 73 w 161"/>
                  <a:gd name="T29" fmla="*/ 309 h 577"/>
                  <a:gd name="T30" fmla="*/ 106 w 161"/>
                  <a:gd name="T31" fmla="*/ 324 h 577"/>
                  <a:gd name="T32" fmla="*/ 59 w 161"/>
                  <a:gd name="T33" fmla="*/ 321 h 577"/>
                  <a:gd name="T34" fmla="*/ 37 w 161"/>
                  <a:gd name="T35" fmla="*/ 319 h 577"/>
                  <a:gd name="T36" fmla="*/ 41 w 161"/>
                  <a:gd name="T37" fmla="*/ 337 h 577"/>
                  <a:gd name="T38" fmla="*/ 37 w 161"/>
                  <a:gd name="T39" fmla="*/ 373 h 577"/>
                  <a:gd name="T40" fmla="*/ 31 w 161"/>
                  <a:gd name="T41" fmla="*/ 430 h 577"/>
                  <a:gd name="T42" fmla="*/ 6 w 161"/>
                  <a:gd name="T43" fmla="*/ 544 h 577"/>
                  <a:gd name="T44" fmla="*/ 40 w 161"/>
                  <a:gd name="T45" fmla="*/ 544 h 577"/>
                  <a:gd name="T46" fmla="*/ 83 w 161"/>
                  <a:gd name="T47" fmla="*/ 547 h 577"/>
                  <a:gd name="T48" fmla="*/ 108 w 161"/>
                  <a:gd name="T49" fmla="*/ 558 h 577"/>
                  <a:gd name="T50" fmla="*/ 129 w 161"/>
                  <a:gd name="T51" fmla="*/ 576 h 577"/>
                  <a:gd name="T52" fmla="*/ 144 w 161"/>
                  <a:gd name="T53" fmla="*/ 485 h 577"/>
                  <a:gd name="T54" fmla="*/ 147 w 161"/>
                  <a:gd name="T55" fmla="*/ 408 h 577"/>
                  <a:gd name="T56" fmla="*/ 160 w 161"/>
                  <a:gd name="T57" fmla="*/ 326 h 577"/>
                  <a:gd name="T58" fmla="*/ 154 w 161"/>
                  <a:gd name="T59" fmla="*/ 284 h 577"/>
                  <a:gd name="T60" fmla="*/ 139 w 161"/>
                  <a:gd name="T61" fmla="*/ 227 h 577"/>
                  <a:gd name="T62" fmla="*/ 120 w 161"/>
                  <a:gd name="T63" fmla="*/ 163 h 577"/>
                  <a:gd name="T64" fmla="*/ 110 w 161"/>
                  <a:gd name="T65" fmla="*/ 120 h 577"/>
                  <a:gd name="T66" fmla="*/ 104 w 161"/>
                  <a:gd name="T67" fmla="*/ 88 h 577"/>
                  <a:gd name="T68" fmla="*/ 98 w 161"/>
                  <a:gd name="T69" fmla="*/ 53 h 577"/>
                  <a:gd name="T70" fmla="*/ 96 w 161"/>
                  <a:gd name="T71" fmla="*/ 29 h 577"/>
                  <a:gd name="T72" fmla="*/ 88 w 161"/>
                  <a:gd name="T73" fmla="*/ 15 h 577"/>
                  <a:gd name="T74" fmla="*/ 67 w 161"/>
                  <a:gd name="T75" fmla="*/ 0 h 5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1"/>
                  <a:gd name="T115" fmla="*/ 0 h 577"/>
                  <a:gd name="T116" fmla="*/ 161 w 161"/>
                  <a:gd name="T117" fmla="*/ 577 h 5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1" h="577">
                    <a:moveTo>
                      <a:pt x="67" y="0"/>
                    </a:moveTo>
                    <a:lnTo>
                      <a:pt x="40" y="28"/>
                    </a:lnTo>
                    <a:lnTo>
                      <a:pt x="20" y="55"/>
                    </a:lnTo>
                    <a:lnTo>
                      <a:pt x="7" y="79"/>
                    </a:lnTo>
                    <a:lnTo>
                      <a:pt x="2" y="103"/>
                    </a:lnTo>
                    <a:lnTo>
                      <a:pt x="0" y="124"/>
                    </a:lnTo>
                    <a:lnTo>
                      <a:pt x="2" y="148"/>
                    </a:lnTo>
                    <a:lnTo>
                      <a:pt x="8" y="163"/>
                    </a:lnTo>
                    <a:lnTo>
                      <a:pt x="16" y="206"/>
                    </a:lnTo>
                    <a:lnTo>
                      <a:pt x="24" y="244"/>
                    </a:lnTo>
                    <a:lnTo>
                      <a:pt x="35" y="278"/>
                    </a:lnTo>
                    <a:lnTo>
                      <a:pt x="86" y="289"/>
                    </a:lnTo>
                    <a:lnTo>
                      <a:pt x="35" y="293"/>
                    </a:lnTo>
                    <a:lnTo>
                      <a:pt x="41" y="302"/>
                    </a:lnTo>
                    <a:lnTo>
                      <a:pt x="73" y="309"/>
                    </a:lnTo>
                    <a:lnTo>
                      <a:pt x="106" y="324"/>
                    </a:lnTo>
                    <a:lnTo>
                      <a:pt x="59" y="321"/>
                    </a:lnTo>
                    <a:lnTo>
                      <a:pt x="37" y="319"/>
                    </a:lnTo>
                    <a:lnTo>
                      <a:pt x="41" y="337"/>
                    </a:lnTo>
                    <a:lnTo>
                      <a:pt x="37" y="373"/>
                    </a:lnTo>
                    <a:lnTo>
                      <a:pt x="31" y="430"/>
                    </a:lnTo>
                    <a:lnTo>
                      <a:pt x="6" y="544"/>
                    </a:lnTo>
                    <a:lnTo>
                      <a:pt x="40" y="544"/>
                    </a:lnTo>
                    <a:lnTo>
                      <a:pt x="83" y="547"/>
                    </a:lnTo>
                    <a:lnTo>
                      <a:pt x="108" y="558"/>
                    </a:lnTo>
                    <a:lnTo>
                      <a:pt x="129" y="576"/>
                    </a:lnTo>
                    <a:lnTo>
                      <a:pt x="144" y="485"/>
                    </a:lnTo>
                    <a:lnTo>
                      <a:pt x="147" y="408"/>
                    </a:lnTo>
                    <a:lnTo>
                      <a:pt x="160" y="326"/>
                    </a:lnTo>
                    <a:lnTo>
                      <a:pt x="154" y="284"/>
                    </a:lnTo>
                    <a:lnTo>
                      <a:pt x="139" y="227"/>
                    </a:lnTo>
                    <a:lnTo>
                      <a:pt x="120" y="163"/>
                    </a:lnTo>
                    <a:lnTo>
                      <a:pt x="110" y="120"/>
                    </a:lnTo>
                    <a:lnTo>
                      <a:pt x="104" y="88"/>
                    </a:lnTo>
                    <a:lnTo>
                      <a:pt x="98" y="53"/>
                    </a:lnTo>
                    <a:lnTo>
                      <a:pt x="96" y="29"/>
                    </a:lnTo>
                    <a:lnTo>
                      <a:pt x="88" y="15"/>
                    </a:lnTo>
                    <a:lnTo>
                      <a:pt x="67" y="0"/>
                    </a:lnTo>
                  </a:path>
                </a:pathLst>
              </a:custGeom>
              <a:solidFill>
                <a:srgbClr val="808080"/>
              </a:solidFill>
              <a:ln w="9525" cap="rnd">
                <a:noFill/>
                <a:round/>
                <a:headEnd/>
                <a:tailEnd/>
              </a:ln>
            </p:spPr>
            <p:txBody>
              <a:bodyPr/>
              <a:lstStyle/>
              <a:p>
                <a:endParaRPr lang="fr-FR"/>
              </a:p>
            </p:txBody>
          </p:sp>
          <p:sp>
            <p:nvSpPr>
              <p:cNvPr id="17" name="Freeform 64"/>
              <p:cNvSpPr>
                <a:spLocks/>
              </p:cNvSpPr>
              <p:nvPr/>
            </p:nvSpPr>
            <p:spPr bwMode="auto">
              <a:xfrm>
                <a:off x="5060" y="1836"/>
                <a:ext cx="405" cy="303"/>
              </a:xfrm>
              <a:custGeom>
                <a:avLst/>
                <a:gdLst>
                  <a:gd name="T0" fmla="*/ 404 w 405"/>
                  <a:gd name="T1" fmla="*/ 0 h 303"/>
                  <a:gd name="T2" fmla="*/ 391 w 405"/>
                  <a:gd name="T3" fmla="*/ 33 h 303"/>
                  <a:gd name="T4" fmla="*/ 383 w 405"/>
                  <a:gd name="T5" fmla="*/ 80 h 303"/>
                  <a:gd name="T6" fmla="*/ 383 w 405"/>
                  <a:gd name="T7" fmla="*/ 120 h 303"/>
                  <a:gd name="T8" fmla="*/ 382 w 405"/>
                  <a:gd name="T9" fmla="*/ 172 h 303"/>
                  <a:gd name="T10" fmla="*/ 385 w 405"/>
                  <a:gd name="T11" fmla="*/ 194 h 303"/>
                  <a:gd name="T12" fmla="*/ 385 w 405"/>
                  <a:gd name="T13" fmla="*/ 227 h 303"/>
                  <a:gd name="T14" fmla="*/ 287 w 405"/>
                  <a:gd name="T15" fmla="*/ 291 h 303"/>
                  <a:gd name="T16" fmla="*/ 239 w 405"/>
                  <a:gd name="T17" fmla="*/ 302 h 303"/>
                  <a:gd name="T18" fmla="*/ 207 w 405"/>
                  <a:gd name="T19" fmla="*/ 291 h 303"/>
                  <a:gd name="T20" fmla="*/ 164 w 405"/>
                  <a:gd name="T21" fmla="*/ 273 h 303"/>
                  <a:gd name="T22" fmla="*/ 98 w 405"/>
                  <a:gd name="T23" fmla="*/ 212 h 303"/>
                  <a:gd name="T24" fmla="*/ 46 w 405"/>
                  <a:gd name="T25" fmla="*/ 169 h 303"/>
                  <a:gd name="T26" fmla="*/ 32 w 405"/>
                  <a:gd name="T27" fmla="*/ 157 h 303"/>
                  <a:gd name="T28" fmla="*/ 0 w 405"/>
                  <a:gd name="T29" fmla="*/ 130 h 303"/>
                  <a:gd name="T30" fmla="*/ 13 w 405"/>
                  <a:gd name="T31" fmla="*/ 129 h 303"/>
                  <a:gd name="T32" fmla="*/ 30 w 405"/>
                  <a:gd name="T33" fmla="*/ 123 h 303"/>
                  <a:gd name="T34" fmla="*/ 46 w 405"/>
                  <a:gd name="T35" fmla="*/ 107 h 303"/>
                  <a:gd name="T36" fmla="*/ 59 w 405"/>
                  <a:gd name="T37" fmla="*/ 80 h 303"/>
                  <a:gd name="T38" fmla="*/ 57 w 405"/>
                  <a:gd name="T39" fmla="*/ 63 h 303"/>
                  <a:gd name="T40" fmla="*/ 185 w 405"/>
                  <a:gd name="T41" fmla="*/ 151 h 303"/>
                  <a:gd name="T42" fmla="*/ 189 w 405"/>
                  <a:gd name="T43" fmla="*/ 169 h 303"/>
                  <a:gd name="T44" fmla="*/ 193 w 405"/>
                  <a:gd name="T45" fmla="*/ 203 h 303"/>
                  <a:gd name="T46" fmla="*/ 199 w 405"/>
                  <a:gd name="T47" fmla="*/ 169 h 303"/>
                  <a:gd name="T48" fmla="*/ 204 w 405"/>
                  <a:gd name="T49" fmla="*/ 163 h 303"/>
                  <a:gd name="T50" fmla="*/ 228 w 405"/>
                  <a:gd name="T51" fmla="*/ 163 h 303"/>
                  <a:gd name="T52" fmla="*/ 232 w 405"/>
                  <a:gd name="T53" fmla="*/ 183 h 303"/>
                  <a:gd name="T54" fmla="*/ 254 w 405"/>
                  <a:gd name="T55" fmla="*/ 207 h 303"/>
                  <a:gd name="T56" fmla="*/ 242 w 405"/>
                  <a:gd name="T57" fmla="*/ 185 h 303"/>
                  <a:gd name="T58" fmla="*/ 239 w 405"/>
                  <a:gd name="T59" fmla="*/ 160 h 303"/>
                  <a:gd name="T60" fmla="*/ 249 w 405"/>
                  <a:gd name="T61" fmla="*/ 156 h 303"/>
                  <a:gd name="T62" fmla="*/ 264 w 405"/>
                  <a:gd name="T63" fmla="*/ 167 h 303"/>
                  <a:gd name="T64" fmla="*/ 287 w 405"/>
                  <a:gd name="T65" fmla="*/ 180 h 303"/>
                  <a:gd name="T66" fmla="*/ 277 w 405"/>
                  <a:gd name="T67" fmla="*/ 166 h 303"/>
                  <a:gd name="T68" fmla="*/ 261 w 405"/>
                  <a:gd name="T69" fmla="*/ 151 h 303"/>
                  <a:gd name="T70" fmla="*/ 279 w 405"/>
                  <a:gd name="T71" fmla="*/ 131 h 303"/>
                  <a:gd name="T72" fmla="*/ 293 w 405"/>
                  <a:gd name="T73" fmla="*/ 127 h 303"/>
                  <a:gd name="T74" fmla="*/ 320 w 405"/>
                  <a:gd name="T75" fmla="*/ 86 h 303"/>
                  <a:gd name="T76" fmla="*/ 330 w 405"/>
                  <a:gd name="T77" fmla="*/ 77 h 303"/>
                  <a:gd name="T78" fmla="*/ 356 w 405"/>
                  <a:gd name="T79" fmla="*/ 87 h 303"/>
                  <a:gd name="T80" fmla="*/ 346 w 405"/>
                  <a:gd name="T81" fmla="*/ 73 h 303"/>
                  <a:gd name="T82" fmla="*/ 340 w 405"/>
                  <a:gd name="T83" fmla="*/ 58 h 303"/>
                  <a:gd name="T84" fmla="*/ 350 w 405"/>
                  <a:gd name="T85" fmla="*/ 42 h 303"/>
                  <a:gd name="T86" fmla="*/ 360 w 405"/>
                  <a:gd name="T87" fmla="*/ 48 h 303"/>
                  <a:gd name="T88" fmla="*/ 362 w 405"/>
                  <a:gd name="T89" fmla="*/ 31 h 303"/>
                  <a:gd name="T90" fmla="*/ 373 w 405"/>
                  <a:gd name="T91" fmla="*/ 11 h 303"/>
                  <a:gd name="T92" fmla="*/ 404 w 405"/>
                  <a:gd name="T93" fmla="*/ 0 h 3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5"/>
                  <a:gd name="T142" fmla="*/ 0 h 303"/>
                  <a:gd name="T143" fmla="*/ 405 w 405"/>
                  <a:gd name="T144" fmla="*/ 303 h 30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5" h="303">
                    <a:moveTo>
                      <a:pt x="404" y="0"/>
                    </a:moveTo>
                    <a:lnTo>
                      <a:pt x="391" y="33"/>
                    </a:lnTo>
                    <a:lnTo>
                      <a:pt x="383" y="80"/>
                    </a:lnTo>
                    <a:lnTo>
                      <a:pt x="383" y="120"/>
                    </a:lnTo>
                    <a:lnTo>
                      <a:pt x="382" y="172"/>
                    </a:lnTo>
                    <a:lnTo>
                      <a:pt x="385" y="194"/>
                    </a:lnTo>
                    <a:lnTo>
                      <a:pt x="385" y="227"/>
                    </a:lnTo>
                    <a:lnTo>
                      <a:pt x="287" y="291"/>
                    </a:lnTo>
                    <a:lnTo>
                      <a:pt x="239" y="302"/>
                    </a:lnTo>
                    <a:lnTo>
                      <a:pt x="207" y="291"/>
                    </a:lnTo>
                    <a:lnTo>
                      <a:pt x="164" y="273"/>
                    </a:lnTo>
                    <a:lnTo>
                      <a:pt x="98" y="212"/>
                    </a:lnTo>
                    <a:lnTo>
                      <a:pt x="46" y="169"/>
                    </a:lnTo>
                    <a:lnTo>
                      <a:pt x="32" y="157"/>
                    </a:lnTo>
                    <a:lnTo>
                      <a:pt x="0" y="130"/>
                    </a:lnTo>
                    <a:lnTo>
                      <a:pt x="13" y="129"/>
                    </a:lnTo>
                    <a:lnTo>
                      <a:pt x="30" y="123"/>
                    </a:lnTo>
                    <a:lnTo>
                      <a:pt x="46" y="107"/>
                    </a:lnTo>
                    <a:lnTo>
                      <a:pt x="59" y="80"/>
                    </a:lnTo>
                    <a:lnTo>
                      <a:pt x="57" y="63"/>
                    </a:lnTo>
                    <a:lnTo>
                      <a:pt x="185" y="151"/>
                    </a:lnTo>
                    <a:lnTo>
                      <a:pt x="189" y="169"/>
                    </a:lnTo>
                    <a:lnTo>
                      <a:pt x="193" y="203"/>
                    </a:lnTo>
                    <a:lnTo>
                      <a:pt x="199" y="169"/>
                    </a:lnTo>
                    <a:lnTo>
                      <a:pt x="204" y="163"/>
                    </a:lnTo>
                    <a:lnTo>
                      <a:pt x="228" y="163"/>
                    </a:lnTo>
                    <a:lnTo>
                      <a:pt x="232" y="183"/>
                    </a:lnTo>
                    <a:lnTo>
                      <a:pt x="254" y="207"/>
                    </a:lnTo>
                    <a:lnTo>
                      <a:pt x="242" y="185"/>
                    </a:lnTo>
                    <a:lnTo>
                      <a:pt x="239" y="160"/>
                    </a:lnTo>
                    <a:lnTo>
                      <a:pt x="249" y="156"/>
                    </a:lnTo>
                    <a:lnTo>
                      <a:pt x="264" y="167"/>
                    </a:lnTo>
                    <a:lnTo>
                      <a:pt x="287" y="180"/>
                    </a:lnTo>
                    <a:lnTo>
                      <a:pt x="277" y="166"/>
                    </a:lnTo>
                    <a:lnTo>
                      <a:pt x="261" y="151"/>
                    </a:lnTo>
                    <a:lnTo>
                      <a:pt x="279" y="131"/>
                    </a:lnTo>
                    <a:lnTo>
                      <a:pt x="293" y="127"/>
                    </a:lnTo>
                    <a:lnTo>
                      <a:pt x="320" y="86"/>
                    </a:lnTo>
                    <a:lnTo>
                      <a:pt x="330" y="77"/>
                    </a:lnTo>
                    <a:lnTo>
                      <a:pt x="356" y="87"/>
                    </a:lnTo>
                    <a:lnTo>
                      <a:pt x="346" y="73"/>
                    </a:lnTo>
                    <a:lnTo>
                      <a:pt x="340" y="58"/>
                    </a:lnTo>
                    <a:lnTo>
                      <a:pt x="350" y="42"/>
                    </a:lnTo>
                    <a:lnTo>
                      <a:pt x="360" y="48"/>
                    </a:lnTo>
                    <a:lnTo>
                      <a:pt x="362" y="31"/>
                    </a:lnTo>
                    <a:lnTo>
                      <a:pt x="373" y="11"/>
                    </a:lnTo>
                    <a:lnTo>
                      <a:pt x="404" y="0"/>
                    </a:lnTo>
                  </a:path>
                </a:pathLst>
              </a:custGeom>
              <a:solidFill>
                <a:srgbClr val="808080"/>
              </a:solidFill>
              <a:ln w="9525" cap="rnd">
                <a:noFill/>
                <a:round/>
                <a:headEnd/>
                <a:tailEnd/>
              </a:ln>
            </p:spPr>
            <p:txBody>
              <a:bodyPr/>
              <a:lstStyle/>
              <a:p>
                <a:endParaRPr lang="fr-FR"/>
              </a:p>
            </p:txBody>
          </p:sp>
          <p:sp>
            <p:nvSpPr>
              <p:cNvPr id="18" name="Freeform 65"/>
              <p:cNvSpPr>
                <a:spLocks/>
              </p:cNvSpPr>
              <p:nvPr/>
            </p:nvSpPr>
            <p:spPr bwMode="auto">
              <a:xfrm>
                <a:off x="5427" y="1830"/>
                <a:ext cx="161" cy="773"/>
              </a:xfrm>
              <a:custGeom>
                <a:avLst/>
                <a:gdLst>
                  <a:gd name="T0" fmla="*/ 67 w 161"/>
                  <a:gd name="T1" fmla="*/ 0 h 773"/>
                  <a:gd name="T2" fmla="*/ 53 w 161"/>
                  <a:gd name="T3" fmla="*/ 28 h 773"/>
                  <a:gd name="T4" fmla="*/ 38 w 161"/>
                  <a:gd name="T5" fmla="*/ 59 h 773"/>
                  <a:gd name="T6" fmla="*/ 65 w 161"/>
                  <a:gd name="T7" fmla="*/ 72 h 773"/>
                  <a:gd name="T8" fmla="*/ 46 w 161"/>
                  <a:gd name="T9" fmla="*/ 99 h 773"/>
                  <a:gd name="T10" fmla="*/ 53 w 161"/>
                  <a:gd name="T11" fmla="*/ 113 h 773"/>
                  <a:gd name="T12" fmla="*/ 67 w 161"/>
                  <a:gd name="T13" fmla="*/ 188 h 773"/>
                  <a:gd name="T14" fmla="*/ 82 w 161"/>
                  <a:gd name="T15" fmla="*/ 254 h 773"/>
                  <a:gd name="T16" fmla="*/ 99 w 161"/>
                  <a:gd name="T17" fmla="*/ 314 h 773"/>
                  <a:gd name="T18" fmla="*/ 160 w 161"/>
                  <a:gd name="T19" fmla="*/ 438 h 773"/>
                  <a:gd name="T20" fmla="*/ 124 w 161"/>
                  <a:gd name="T21" fmla="*/ 772 h 773"/>
                  <a:gd name="T22" fmla="*/ 40 w 161"/>
                  <a:gd name="T23" fmla="*/ 752 h 773"/>
                  <a:gd name="T24" fmla="*/ 0 w 161"/>
                  <a:gd name="T25" fmla="*/ 701 h 773"/>
                  <a:gd name="T26" fmla="*/ 36 w 161"/>
                  <a:gd name="T27" fmla="*/ 434 h 773"/>
                  <a:gd name="T28" fmla="*/ 27 w 161"/>
                  <a:gd name="T29" fmla="*/ 309 h 773"/>
                  <a:gd name="T30" fmla="*/ 28 w 161"/>
                  <a:gd name="T31" fmla="*/ 259 h 773"/>
                  <a:gd name="T32" fmla="*/ 32 w 161"/>
                  <a:gd name="T33" fmla="*/ 202 h 773"/>
                  <a:gd name="T34" fmla="*/ 25 w 161"/>
                  <a:gd name="T35" fmla="*/ 165 h 773"/>
                  <a:gd name="T36" fmla="*/ 25 w 161"/>
                  <a:gd name="T37" fmla="*/ 113 h 773"/>
                  <a:gd name="T38" fmla="*/ 27 w 161"/>
                  <a:gd name="T39" fmla="*/ 78 h 773"/>
                  <a:gd name="T40" fmla="*/ 31 w 161"/>
                  <a:gd name="T41" fmla="*/ 40 h 773"/>
                  <a:gd name="T42" fmla="*/ 30 w 161"/>
                  <a:gd name="T43" fmla="*/ 13 h 773"/>
                  <a:gd name="T44" fmla="*/ 42 w 161"/>
                  <a:gd name="T45" fmla="*/ 2 h 773"/>
                  <a:gd name="T46" fmla="*/ 67 w 161"/>
                  <a:gd name="T47" fmla="*/ 0 h 7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1"/>
                  <a:gd name="T73" fmla="*/ 0 h 773"/>
                  <a:gd name="T74" fmla="*/ 161 w 161"/>
                  <a:gd name="T75" fmla="*/ 773 h 7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1" h="773">
                    <a:moveTo>
                      <a:pt x="67" y="0"/>
                    </a:moveTo>
                    <a:lnTo>
                      <a:pt x="53" y="28"/>
                    </a:lnTo>
                    <a:lnTo>
                      <a:pt x="38" y="59"/>
                    </a:lnTo>
                    <a:lnTo>
                      <a:pt x="65" y="72"/>
                    </a:lnTo>
                    <a:lnTo>
                      <a:pt x="46" y="99"/>
                    </a:lnTo>
                    <a:lnTo>
                      <a:pt x="53" y="113"/>
                    </a:lnTo>
                    <a:lnTo>
                      <a:pt x="67" y="188"/>
                    </a:lnTo>
                    <a:lnTo>
                      <a:pt x="82" y="254"/>
                    </a:lnTo>
                    <a:lnTo>
                      <a:pt x="99" y="314"/>
                    </a:lnTo>
                    <a:lnTo>
                      <a:pt x="160" y="438"/>
                    </a:lnTo>
                    <a:lnTo>
                      <a:pt x="124" y="772"/>
                    </a:lnTo>
                    <a:lnTo>
                      <a:pt x="40" y="752"/>
                    </a:lnTo>
                    <a:lnTo>
                      <a:pt x="0" y="701"/>
                    </a:lnTo>
                    <a:lnTo>
                      <a:pt x="36" y="434"/>
                    </a:lnTo>
                    <a:lnTo>
                      <a:pt x="27" y="309"/>
                    </a:lnTo>
                    <a:lnTo>
                      <a:pt x="28" y="259"/>
                    </a:lnTo>
                    <a:lnTo>
                      <a:pt x="32" y="202"/>
                    </a:lnTo>
                    <a:lnTo>
                      <a:pt x="25" y="165"/>
                    </a:lnTo>
                    <a:lnTo>
                      <a:pt x="25" y="113"/>
                    </a:lnTo>
                    <a:lnTo>
                      <a:pt x="27" y="78"/>
                    </a:lnTo>
                    <a:lnTo>
                      <a:pt x="31" y="40"/>
                    </a:lnTo>
                    <a:lnTo>
                      <a:pt x="30" y="13"/>
                    </a:lnTo>
                    <a:lnTo>
                      <a:pt x="42" y="2"/>
                    </a:lnTo>
                    <a:lnTo>
                      <a:pt x="67" y="0"/>
                    </a:lnTo>
                  </a:path>
                </a:pathLst>
              </a:custGeom>
              <a:solidFill>
                <a:srgbClr val="808080"/>
              </a:solidFill>
              <a:ln w="9525" cap="rnd">
                <a:noFill/>
                <a:round/>
                <a:headEnd/>
                <a:tailEnd/>
              </a:ln>
            </p:spPr>
            <p:txBody>
              <a:bodyPr/>
              <a:lstStyle/>
              <a:p>
                <a:endParaRPr lang="fr-FR"/>
              </a:p>
            </p:txBody>
          </p:sp>
          <p:sp>
            <p:nvSpPr>
              <p:cNvPr id="19" name="Freeform 66"/>
              <p:cNvSpPr>
                <a:spLocks/>
              </p:cNvSpPr>
              <p:nvPr/>
            </p:nvSpPr>
            <p:spPr bwMode="auto">
              <a:xfrm>
                <a:off x="5619" y="1770"/>
                <a:ext cx="98" cy="131"/>
              </a:xfrm>
              <a:custGeom>
                <a:avLst/>
                <a:gdLst>
                  <a:gd name="T0" fmla="*/ 0 w 98"/>
                  <a:gd name="T1" fmla="*/ 78 h 131"/>
                  <a:gd name="T2" fmla="*/ 17 w 98"/>
                  <a:gd name="T3" fmla="*/ 91 h 131"/>
                  <a:gd name="T4" fmla="*/ 18 w 98"/>
                  <a:gd name="T5" fmla="*/ 105 h 131"/>
                  <a:gd name="T6" fmla="*/ 20 w 98"/>
                  <a:gd name="T7" fmla="*/ 120 h 131"/>
                  <a:gd name="T8" fmla="*/ 30 w 98"/>
                  <a:gd name="T9" fmla="*/ 130 h 131"/>
                  <a:gd name="T10" fmla="*/ 41 w 98"/>
                  <a:gd name="T11" fmla="*/ 112 h 131"/>
                  <a:gd name="T12" fmla="*/ 52 w 98"/>
                  <a:gd name="T13" fmla="*/ 89 h 131"/>
                  <a:gd name="T14" fmla="*/ 63 w 98"/>
                  <a:gd name="T15" fmla="*/ 71 h 131"/>
                  <a:gd name="T16" fmla="*/ 81 w 98"/>
                  <a:gd name="T17" fmla="*/ 46 h 131"/>
                  <a:gd name="T18" fmla="*/ 92 w 98"/>
                  <a:gd name="T19" fmla="*/ 29 h 131"/>
                  <a:gd name="T20" fmla="*/ 97 w 98"/>
                  <a:gd name="T21" fmla="*/ 22 h 131"/>
                  <a:gd name="T22" fmla="*/ 90 w 98"/>
                  <a:gd name="T23" fmla="*/ 0 h 131"/>
                  <a:gd name="T24" fmla="*/ 72 w 98"/>
                  <a:gd name="T25" fmla="*/ 29 h 131"/>
                  <a:gd name="T26" fmla="*/ 57 w 98"/>
                  <a:gd name="T27" fmla="*/ 48 h 131"/>
                  <a:gd name="T28" fmla="*/ 40 w 98"/>
                  <a:gd name="T29" fmla="*/ 64 h 131"/>
                  <a:gd name="T30" fmla="*/ 25 w 98"/>
                  <a:gd name="T31" fmla="*/ 71 h 131"/>
                  <a:gd name="T32" fmla="*/ 0 w 98"/>
                  <a:gd name="T33" fmla="*/ 78 h 1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31"/>
                  <a:gd name="T53" fmla="*/ 98 w 98"/>
                  <a:gd name="T54" fmla="*/ 131 h 1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31">
                    <a:moveTo>
                      <a:pt x="0" y="78"/>
                    </a:moveTo>
                    <a:lnTo>
                      <a:pt x="17" y="91"/>
                    </a:lnTo>
                    <a:lnTo>
                      <a:pt x="18" y="105"/>
                    </a:lnTo>
                    <a:lnTo>
                      <a:pt x="20" y="120"/>
                    </a:lnTo>
                    <a:lnTo>
                      <a:pt x="30" y="130"/>
                    </a:lnTo>
                    <a:lnTo>
                      <a:pt x="41" y="112"/>
                    </a:lnTo>
                    <a:lnTo>
                      <a:pt x="52" y="89"/>
                    </a:lnTo>
                    <a:lnTo>
                      <a:pt x="63" y="71"/>
                    </a:lnTo>
                    <a:lnTo>
                      <a:pt x="81" y="46"/>
                    </a:lnTo>
                    <a:lnTo>
                      <a:pt x="92" y="29"/>
                    </a:lnTo>
                    <a:lnTo>
                      <a:pt x="97" y="22"/>
                    </a:lnTo>
                    <a:lnTo>
                      <a:pt x="90" y="0"/>
                    </a:lnTo>
                    <a:lnTo>
                      <a:pt x="72" y="29"/>
                    </a:lnTo>
                    <a:lnTo>
                      <a:pt x="57" y="48"/>
                    </a:lnTo>
                    <a:lnTo>
                      <a:pt x="40" y="64"/>
                    </a:lnTo>
                    <a:lnTo>
                      <a:pt x="25" y="71"/>
                    </a:lnTo>
                    <a:lnTo>
                      <a:pt x="0" y="78"/>
                    </a:lnTo>
                  </a:path>
                </a:pathLst>
              </a:custGeom>
              <a:solidFill>
                <a:srgbClr val="E0E0E0"/>
              </a:solidFill>
              <a:ln w="9525" cap="rnd">
                <a:noFill/>
                <a:round/>
                <a:headEnd/>
                <a:tailEnd/>
              </a:ln>
            </p:spPr>
            <p:txBody>
              <a:bodyPr/>
              <a:lstStyle/>
              <a:p>
                <a:endParaRPr lang="fr-FR"/>
              </a:p>
            </p:txBody>
          </p:sp>
          <p:sp>
            <p:nvSpPr>
              <p:cNvPr id="20" name="Freeform 67"/>
              <p:cNvSpPr>
                <a:spLocks/>
              </p:cNvSpPr>
              <p:nvPr/>
            </p:nvSpPr>
            <p:spPr bwMode="auto">
              <a:xfrm>
                <a:off x="5568" y="1835"/>
                <a:ext cx="39" cy="62"/>
              </a:xfrm>
              <a:custGeom>
                <a:avLst/>
                <a:gdLst>
                  <a:gd name="T0" fmla="*/ 38 w 39"/>
                  <a:gd name="T1" fmla="*/ 15 h 62"/>
                  <a:gd name="T2" fmla="*/ 27 w 39"/>
                  <a:gd name="T3" fmla="*/ 24 h 62"/>
                  <a:gd name="T4" fmla="*/ 21 w 39"/>
                  <a:gd name="T5" fmla="*/ 36 h 62"/>
                  <a:gd name="T6" fmla="*/ 19 w 39"/>
                  <a:gd name="T7" fmla="*/ 46 h 62"/>
                  <a:gd name="T8" fmla="*/ 17 w 39"/>
                  <a:gd name="T9" fmla="*/ 61 h 62"/>
                  <a:gd name="T10" fmla="*/ 8 w 39"/>
                  <a:gd name="T11" fmla="*/ 51 h 62"/>
                  <a:gd name="T12" fmla="*/ 0 w 39"/>
                  <a:gd name="T13" fmla="*/ 41 h 62"/>
                  <a:gd name="T14" fmla="*/ 0 w 39"/>
                  <a:gd name="T15" fmla="*/ 22 h 62"/>
                  <a:gd name="T16" fmla="*/ 0 w 39"/>
                  <a:gd name="T17" fmla="*/ 1 h 62"/>
                  <a:gd name="T18" fmla="*/ 9 w 39"/>
                  <a:gd name="T19" fmla="*/ 0 h 62"/>
                  <a:gd name="T20" fmla="*/ 24 w 39"/>
                  <a:gd name="T21" fmla="*/ 0 h 62"/>
                  <a:gd name="T22" fmla="*/ 38 w 39"/>
                  <a:gd name="T23" fmla="*/ 15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62"/>
                  <a:gd name="T38" fmla="*/ 39 w 39"/>
                  <a:gd name="T39" fmla="*/ 62 h 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62">
                    <a:moveTo>
                      <a:pt x="38" y="15"/>
                    </a:moveTo>
                    <a:lnTo>
                      <a:pt x="27" y="24"/>
                    </a:lnTo>
                    <a:lnTo>
                      <a:pt x="21" y="36"/>
                    </a:lnTo>
                    <a:lnTo>
                      <a:pt x="19" y="46"/>
                    </a:lnTo>
                    <a:lnTo>
                      <a:pt x="17" y="61"/>
                    </a:lnTo>
                    <a:lnTo>
                      <a:pt x="8" y="51"/>
                    </a:lnTo>
                    <a:lnTo>
                      <a:pt x="0" y="41"/>
                    </a:lnTo>
                    <a:lnTo>
                      <a:pt x="0" y="22"/>
                    </a:lnTo>
                    <a:lnTo>
                      <a:pt x="0" y="1"/>
                    </a:lnTo>
                    <a:lnTo>
                      <a:pt x="9" y="0"/>
                    </a:lnTo>
                    <a:lnTo>
                      <a:pt x="24" y="0"/>
                    </a:lnTo>
                    <a:lnTo>
                      <a:pt x="38" y="15"/>
                    </a:lnTo>
                  </a:path>
                </a:pathLst>
              </a:custGeom>
              <a:solidFill>
                <a:srgbClr val="E0E0E0"/>
              </a:solidFill>
              <a:ln w="9525" cap="rnd">
                <a:noFill/>
                <a:round/>
                <a:headEnd/>
                <a:tailEnd/>
              </a:ln>
            </p:spPr>
            <p:txBody>
              <a:bodyPr/>
              <a:lstStyle/>
              <a:p>
                <a:endParaRPr lang="fr-FR"/>
              </a:p>
            </p:txBody>
          </p:sp>
          <p:sp>
            <p:nvSpPr>
              <p:cNvPr id="21" name="Freeform 68"/>
              <p:cNvSpPr>
                <a:spLocks/>
              </p:cNvSpPr>
              <p:nvPr/>
            </p:nvSpPr>
            <p:spPr bwMode="auto">
              <a:xfrm>
                <a:off x="5623" y="1899"/>
                <a:ext cx="23" cy="84"/>
              </a:xfrm>
              <a:custGeom>
                <a:avLst/>
                <a:gdLst>
                  <a:gd name="T0" fmla="*/ 22 w 23"/>
                  <a:gd name="T1" fmla="*/ 10 h 84"/>
                  <a:gd name="T2" fmla="*/ 13 w 23"/>
                  <a:gd name="T3" fmla="*/ 0 h 84"/>
                  <a:gd name="T4" fmla="*/ 1 w 23"/>
                  <a:gd name="T5" fmla="*/ 6 h 84"/>
                  <a:gd name="T6" fmla="*/ 1 w 23"/>
                  <a:gd name="T7" fmla="*/ 30 h 84"/>
                  <a:gd name="T8" fmla="*/ 0 w 23"/>
                  <a:gd name="T9" fmla="*/ 57 h 84"/>
                  <a:gd name="T10" fmla="*/ 0 w 23"/>
                  <a:gd name="T11" fmla="*/ 83 h 84"/>
                  <a:gd name="T12" fmla="*/ 2 w 23"/>
                  <a:gd name="T13" fmla="*/ 64 h 84"/>
                  <a:gd name="T14" fmla="*/ 10 w 23"/>
                  <a:gd name="T15" fmla="*/ 43 h 84"/>
                  <a:gd name="T16" fmla="*/ 22 w 23"/>
                  <a:gd name="T17" fmla="*/ 1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84"/>
                  <a:gd name="T29" fmla="*/ 23 w 23"/>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84">
                    <a:moveTo>
                      <a:pt x="22" y="10"/>
                    </a:moveTo>
                    <a:lnTo>
                      <a:pt x="13" y="0"/>
                    </a:lnTo>
                    <a:lnTo>
                      <a:pt x="1" y="6"/>
                    </a:lnTo>
                    <a:lnTo>
                      <a:pt x="1" y="30"/>
                    </a:lnTo>
                    <a:lnTo>
                      <a:pt x="0" y="57"/>
                    </a:lnTo>
                    <a:lnTo>
                      <a:pt x="0" y="83"/>
                    </a:lnTo>
                    <a:lnTo>
                      <a:pt x="2" y="64"/>
                    </a:lnTo>
                    <a:lnTo>
                      <a:pt x="10" y="43"/>
                    </a:lnTo>
                    <a:lnTo>
                      <a:pt x="22" y="10"/>
                    </a:lnTo>
                  </a:path>
                </a:pathLst>
              </a:custGeom>
              <a:solidFill>
                <a:srgbClr val="E0E0E0"/>
              </a:solidFill>
              <a:ln w="9525" cap="rnd">
                <a:noFill/>
                <a:round/>
                <a:headEnd/>
                <a:tailEnd/>
              </a:ln>
            </p:spPr>
            <p:txBody>
              <a:bodyPr/>
              <a:lstStyle/>
              <a:p>
                <a:endParaRPr lang="fr-FR"/>
              </a:p>
            </p:txBody>
          </p:sp>
          <p:sp>
            <p:nvSpPr>
              <p:cNvPr id="22" name="Freeform 69"/>
              <p:cNvSpPr>
                <a:spLocks/>
              </p:cNvSpPr>
              <p:nvPr/>
            </p:nvSpPr>
            <p:spPr bwMode="auto">
              <a:xfrm>
                <a:off x="5565" y="1883"/>
                <a:ext cx="22" cy="91"/>
              </a:xfrm>
              <a:custGeom>
                <a:avLst/>
                <a:gdLst>
                  <a:gd name="T0" fmla="*/ 1 w 22"/>
                  <a:gd name="T1" fmla="*/ 0 h 91"/>
                  <a:gd name="T2" fmla="*/ 12 w 22"/>
                  <a:gd name="T3" fmla="*/ 15 h 91"/>
                  <a:gd name="T4" fmla="*/ 17 w 22"/>
                  <a:gd name="T5" fmla="*/ 20 h 91"/>
                  <a:gd name="T6" fmla="*/ 21 w 22"/>
                  <a:gd name="T7" fmla="*/ 21 h 91"/>
                  <a:gd name="T8" fmla="*/ 16 w 22"/>
                  <a:gd name="T9" fmla="*/ 37 h 91"/>
                  <a:gd name="T10" fmla="*/ 11 w 22"/>
                  <a:gd name="T11" fmla="*/ 59 h 91"/>
                  <a:gd name="T12" fmla="*/ 3 w 22"/>
                  <a:gd name="T13" fmla="*/ 90 h 91"/>
                  <a:gd name="T14" fmla="*/ 3 w 22"/>
                  <a:gd name="T15" fmla="*/ 80 h 91"/>
                  <a:gd name="T16" fmla="*/ 1 w 22"/>
                  <a:gd name="T17" fmla="*/ 56 h 91"/>
                  <a:gd name="T18" fmla="*/ 0 w 22"/>
                  <a:gd name="T19" fmla="*/ 28 h 91"/>
                  <a:gd name="T20" fmla="*/ 1 w 22"/>
                  <a:gd name="T21" fmla="*/ 0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91"/>
                  <a:gd name="T35" fmla="*/ 22 w 22"/>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91">
                    <a:moveTo>
                      <a:pt x="1" y="0"/>
                    </a:moveTo>
                    <a:lnTo>
                      <a:pt x="12" y="15"/>
                    </a:lnTo>
                    <a:lnTo>
                      <a:pt x="17" y="20"/>
                    </a:lnTo>
                    <a:lnTo>
                      <a:pt x="21" y="21"/>
                    </a:lnTo>
                    <a:lnTo>
                      <a:pt x="16" y="37"/>
                    </a:lnTo>
                    <a:lnTo>
                      <a:pt x="11" y="59"/>
                    </a:lnTo>
                    <a:lnTo>
                      <a:pt x="3" y="90"/>
                    </a:lnTo>
                    <a:lnTo>
                      <a:pt x="3" y="80"/>
                    </a:lnTo>
                    <a:lnTo>
                      <a:pt x="1" y="56"/>
                    </a:lnTo>
                    <a:lnTo>
                      <a:pt x="0" y="28"/>
                    </a:lnTo>
                    <a:lnTo>
                      <a:pt x="1" y="0"/>
                    </a:lnTo>
                  </a:path>
                </a:pathLst>
              </a:custGeom>
              <a:solidFill>
                <a:srgbClr val="E0E0E0"/>
              </a:solidFill>
              <a:ln w="9525" cap="rnd">
                <a:noFill/>
                <a:round/>
                <a:headEnd/>
                <a:tailEnd/>
              </a:ln>
            </p:spPr>
            <p:txBody>
              <a:bodyPr/>
              <a:lstStyle/>
              <a:p>
                <a:endParaRPr lang="fr-FR"/>
              </a:p>
            </p:txBody>
          </p:sp>
          <p:sp>
            <p:nvSpPr>
              <p:cNvPr id="23" name="Freeform 70"/>
              <p:cNvSpPr>
                <a:spLocks/>
              </p:cNvSpPr>
              <p:nvPr/>
            </p:nvSpPr>
            <p:spPr bwMode="auto">
              <a:xfrm>
                <a:off x="5843" y="1987"/>
                <a:ext cx="50" cy="79"/>
              </a:xfrm>
              <a:custGeom>
                <a:avLst/>
                <a:gdLst>
                  <a:gd name="T0" fmla="*/ 49 w 50"/>
                  <a:gd name="T1" fmla="*/ 0 h 79"/>
                  <a:gd name="T2" fmla="*/ 25 w 50"/>
                  <a:gd name="T3" fmla="*/ 50 h 79"/>
                  <a:gd name="T4" fmla="*/ 0 w 50"/>
                  <a:gd name="T5" fmla="*/ 78 h 79"/>
                  <a:gd name="T6" fmla="*/ 17 w 50"/>
                  <a:gd name="T7" fmla="*/ 45 h 79"/>
                  <a:gd name="T8" fmla="*/ 26 w 50"/>
                  <a:gd name="T9" fmla="*/ 31 h 79"/>
                  <a:gd name="T10" fmla="*/ 49 w 50"/>
                  <a:gd name="T11" fmla="*/ 0 h 79"/>
                  <a:gd name="T12" fmla="*/ 0 60000 65536"/>
                  <a:gd name="T13" fmla="*/ 0 60000 65536"/>
                  <a:gd name="T14" fmla="*/ 0 60000 65536"/>
                  <a:gd name="T15" fmla="*/ 0 60000 65536"/>
                  <a:gd name="T16" fmla="*/ 0 60000 65536"/>
                  <a:gd name="T17" fmla="*/ 0 60000 65536"/>
                  <a:gd name="T18" fmla="*/ 0 w 50"/>
                  <a:gd name="T19" fmla="*/ 0 h 79"/>
                  <a:gd name="T20" fmla="*/ 50 w 50"/>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50" h="79">
                    <a:moveTo>
                      <a:pt x="49" y="0"/>
                    </a:moveTo>
                    <a:lnTo>
                      <a:pt x="25" y="50"/>
                    </a:lnTo>
                    <a:lnTo>
                      <a:pt x="0" y="78"/>
                    </a:lnTo>
                    <a:lnTo>
                      <a:pt x="17" y="45"/>
                    </a:lnTo>
                    <a:lnTo>
                      <a:pt x="26" y="31"/>
                    </a:lnTo>
                    <a:lnTo>
                      <a:pt x="49" y="0"/>
                    </a:lnTo>
                  </a:path>
                </a:pathLst>
              </a:custGeom>
              <a:solidFill>
                <a:srgbClr val="606060"/>
              </a:solidFill>
              <a:ln w="9525" cap="rnd">
                <a:noFill/>
                <a:round/>
                <a:headEnd/>
                <a:tailEnd/>
              </a:ln>
            </p:spPr>
            <p:txBody>
              <a:bodyPr/>
              <a:lstStyle/>
              <a:p>
                <a:endParaRPr lang="fr-FR"/>
              </a:p>
            </p:txBody>
          </p:sp>
          <p:sp>
            <p:nvSpPr>
              <p:cNvPr id="24" name="Oval 71"/>
              <p:cNvSpPr>
                <a:spLocks noChangeArrowheads="1"/>
              </p:cNvSpPr>
              <p:nvPr/>
            </p:nvSpPr>
            <p:spPr bwMode="auto">
              <a:xfrm>
                <a:off x="5584" y="2242"/>
                <a:ext cx="18" cy="18"/>
              </a:xfrm>
              <a:prstGeom prst="ellipse">
                <a:avLst/>
              </a:prstGeom>
              <a:solidFill>
                <a:srgbClr val="606060"/>
              </a:solidFill>
              <a:ln w="9525">
                <a:noFill/>
                <a:round/>
                <a:headEnd/>
                <a:tailEnd/>
              </a:ln>
            </p:spPr>
            <p:txBody>
              <a:bodyPr wrap="none" anchor="ctr"/>
              <a:lstStyle/>
              <a:p>
                <a:endParaRPr lang="fr-FR"/>
              </a:p>
            </p:txBody>
          </p:sp>
          <p:sp>
            <p:nvSpPr>
              <p:cNvPr id="25" name="Oval 72"/>
              <p:cNvSpPr>
                <a:spLocks noChangeArrowheads="1"/>
              </p:cNvSpPr>
              <p:nvPr/>
            </p:nvSpPr>
            <p:spPr bwMode="auto">
              <a:xfrm>
                <a:off x="5584" y="2315"/>
                <a:ext cx="18" cy="19"/>
              </a:xfrm>
              <a:prstGeom prst="ellipse">
                <a:avLst/>
              </a:prstGeom>
              <a:solidFill>
                <a:srgbClr val="606060"/>
              </a:solidFill>
              <a:ln w="9525">
                <a:noFill/>
                <a:round/>
                <a:headEnd/>
                <a:tailEnd/>
              </a:ln>
            </p:spPr>
            <p:txBody>
              <a:bodyPr wrap="none" anchor="ctr"/>
              <a:lstStyle/>
              <a:p>
                <a:endParaRPr lang="fr-FR"/>
              </a:p>
            </p:txBody>
          </p:sp>
          <p:sp>
            <p:nvSpPr>
              <p:cNvPr id="26" name="Freeform 73"/>
              <p:cNvSpPr>
                <a:spLocks/>
              </p:cNvSpPr>
              <p:nvPr/>
            </p:nvSpPr>
            <p:spPr bwMode="auto">
              <a:xfrm>
                <a:off x="5464" y="2431"/>
                <a:ext cx="375" cy="913"/>
              </a:xfrm>
              <a:custGeom>
                <a:avLst/>
                <a:gdLst>
                  <a:gd name="T0" fmla="*/ 122 w 375"/>
                  <a:gd name="T1" fmla="*/ 300 h 913"/>
                  <a:gd name="T2" fmla="*/ 158 w 375"/>
                  <a:gd name="T3" fmla="*/ 538 h 913"/>
                  <a:gd name="T4" fmla="*/ 170 w 375"/>
                  <a:gd name="T5" fmla="*/ 640 h 913"/>
                  <a:gd name="T6" fmla="*/ 201 w 375"/>
                  <a:gd name="T7" fmla="*/ 817 h 913"/>
                  <a:gd name="T8" fmla="*/ 197 w 375"/>
                  <a:gd name="T9" fmla="*/ 865 h 913"/>
                  <a:gd name="T10" fmla="*/ 217 w 375"/>
                  <a:gd name="T11" fmla="*/ 912 h 913"/>
                  <a:gd name="T12" fmla="*/ 256 w 375"/>
                  <a:gd name="T13" fmla="*/ 912 h 913"/>
                  <a:gd name="T14" fmla="*/ 322 w 375"/>
                  <a:gd name="T15" fmla="*/ 886 h 913"/>
                  <a:gd name="T16" fmla="*/ 334 w 375"/>
                  <a:gd name="T17" fmla="*/ 817 h 913"/>
                  <a:gd name="T18" fmla="*/ 303 w 375"/>
                  <a:gd name="T19" fmla="*/ 817 h 913"/>
                  <a:gd name="T20" fmla="*/ 256 w 375"/>
                  <a:gd name="T21" fmla="*/ 806 h 913"/>
                  <a:gd name="T22" fmla="*/ 307 w 375"/>
                  <a:gd name="T23" fmla="*/ 806 h 913"/>
                  <a:gd name="T24" fmla="*/ 331 w 375"/>
                  <a:gd name="T25" fmla="*/ 799 h 913"/>
                  <a:gd name="T26" fmla="*/ 338 w 375"/>
                  <a:gd name="T27" fmla="*/ 637 h 913"/>
                  <a:gd name="T28" fmla="*/ 354 w 375"/>
                  <a:gd name="T29" fmla="*/ 498 h 913"/>
                  <a:gd name="T30" fmla="*/ 361 w 375"/>
                  <a:gd name="T31" fmla="*/ 415 h 913"/>
                  <a:gd name="T32" fmla="*/ 362 w 375"/>
                  <a:gd name="T33" fmla="*/ 317 h 913"/>
                  <a:gd name="T34" fmla="*/ 374 w 375"/>
                  <a:gd name="T35" fmla="*/ 175 h 913"/>
                  <a:gd name="T36" fmla="*/ 317 w 375"/>
                  <a:gd name="T37" fmla="*/ 179 h 913"/>
                  <a:gd name="T38" fmla="*/ 210 w 375"/>
                  <a:gd name="T39" fmla="*/ 186 h 913"/>
                  <a:gd name="T40" fmla="*/ 137 w 375"/>
                  <a:gd name="T41" fmla="*/ 186 h 913"/>
                  <a:gd name="T42" fmla="*/ 118 w 375"/>
                  <a:gd name="T43" fmla="*/ 77 h 913"/>
                  <a:gd name="T44" fmla="*/ 114 w 375"/>
                  <a:gd name="T45" fmla="*/ 0 h 913"/>
                  <a:gd name="T46" fmla="*/ 110 w 375"/>
                  <a:gd name="T47" fmla="*/ 57 h 913"/>
                  <a:gd name="T48" fmla="*/ 96 w 375"/>
                  <a:gd name="T49" fmla="*/ 183 h 913"/>
                  <a:gd name="T50" fmla="*/ 3 w 375"/>
                  <a:gd name="T51" fmla="*/ 161 h 913"/>
                  <a:gd name="T52" fmla="*/ 0 w 375"/>
                  <a:gd name="T53" fmla="*/ 253 h 913"/>
                  <a:gd name="T54" fmla="*/ 8 w 375"/>
                  <a:gd name="T55" fmla="*/ 398 h 913"/>
                  <a:gd name="T56" fmla="*/ 1 w 375"/>
                  <a:gd name="T57" fmla="*/ 483 h 913"/>
                  <a:gd name="T58" fmla="*/ 17 w 375"/>
                  <a:gd name="T59" fmla="*/ 563 h 913"/>
                  <a:gd name="T60" fmla="*/ 52 w 375"/>
                  <a:gd name="T61" fmla="*/ 769 h 913"/>
                  <a:gd name="T62" fmla="*/ 91 w 375"/>
                  <a:gd name="T63" fmla="*/ 791 h 913"/>
                  <a:gd name="T64" fmla="*/ 56 w 375"/>
                  <a:gd name="T65" fmla="*/ 795 h 913"/>
                  <a:gd name="T66" fmla="*/ 56 w 375"/>
                  <a:gd name="T67" fmla="*/ 846 h 913"/>
                  <a:gd name="T68" fmla="*/ 95 w 375"/>
                  <a:gd name="T69" fmla="*/ 876 h 913"/>
                  <a:gd name="T70" fmla="*/ 177 w 375"/>
                  <a:gd name="T71" fmla="*/ 879 h 913"/>
                  <a:gd name="T72" fmla="*/ 181 w 375"/>
                  <a:gd name="T73" fmla="*/ 846 h 913"/>
                  <a:gd name="T74" fmla="*/ 189 w 375"/>
                  <a:gd name="T75" fmla="*/ 831 h 913"/>
                  <a:gd name="T76" fmla="*/ 161 w 375"/>
                  <a:gd name="T77" fmla="*/ 670 h 913"/>
                  <a:gd name="T78" fmla="*/ 146 w 375"/>
                  <a:gd name="T79" fmla="*/ 560 h 913"/>
                  <a:gd name="T80" fmla="*/ 134 w 375"/>
                  <a:gd name="T81" fmla="*/ 465 h 913"/>
                  <a:gd name="T82" fmla="*/ 122 w 375"/>
                  <a:gd name="T83" fmla="*/ 300 h 9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75"/>
                  <a:gd name="T127" fmla="*/ 0 h 913"/>
                  <a:gd name="T128" fmla="*/ 375 w 375"/>
                  <a:gd name="T129" fmla="*/ 913 h 9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75" h="913">
                    <a:moveTo>
                      <a:pt x="122" y="300"/>
                    </a:moveTo>
                    <a:lnTo>
                      <a:pt x="158" y="538"/>
                    </a:lnTo>
                    <a:lnTo>
                      <a:pt x="170" y="640"/>
                    </a:lnTo>
                    <a:lnTo>
                      <a:pt x="201" y="817"/>
                    </a:lnTo>
                    <a:lnTo>
                      <a:pt x="197" y="865"/>
                    </a:lnTo>
                    <a:lnTo>
                      <a:pt x="217" y="912"/>
                    </a:lnTo>
                    <a:lnTo>
                      <a:pt x="256" y="912"/>
                    </a:lnTo>
                    <a:lnTo>
                      <a:pt x="322" y="886"/>
                    </a:lnTo>
                    <a:lnTo>
                      <a:pt x="334" y="817"/>
                    </a:lnTo>
                    <a:lnTo>
                      <a:pt x="303" y="817"/>
                    </a:lnTo>
                    <a:lnTo>
                      <a:pt x="256" y="806"/>
                    </a:lnTo>
                    <a:lnTo>
                      <a:pt x="307" y="806"/>
                    </a:lnTo>
                    <a:lnTo>
                      <a:pt x="331" y="799"/>
                    </a:lnTo>
                    <a:lnTo>
                      <a:pt x="338" y="637"/>
                    </a:lnTo>
                    <a:lnTo>
                      <a:pt x="354" y="498"/>
                    </a:lnTo>
                    <a:lnTo>
                      <a:pt x="361" y="415"/>
                    </a:lnTo>
                    <a:lnTo>
                      <a:pt x="362" y="317"/>
                    </a:lnTo>
                    <a:lnTo>
                      <a:pt x="374" y="175"/>
                    </a:lnTo>
                    <a:lnTo>
                      <a:pt x="317" y="179"/>
                    </a:lnTo>
                    <a:lnTo>
                      <a:pt x="210" y="186"/>
                    </a:lnTo>
                    <a:lnTo>
                      <a:pt x="137" y="186"/>
                    </a:lnTo>
                    <a:lnTo>
                      <a:pt x="118" y="77"/>
                    </a:lnTo>
                    <a:lnTo>
                      <a:pt x="114" y="0"/>
                    </a:lnTo>
                    <a:lnTo>
                      <a:pt x="110" y="57"/>
                    </a:lnTo>
                    <a:lnTo>
                      <a:pt x="96" y="183"/>
                    </a:lnTo>
                    <a:lnTo>
                      <a:pt x="3" y="161"/>
                    </a:lnTo>
                    <a:lnTo>
                      <a:pt x="0" y="253"/>
                    </a:lnTo>
                    <a:lnTo>
                      <a:pt x="8" y="398"/>
                    </a:lnTo>
                    <a:lnTo>
                      <a:pt x="1" y="483"/>
                    </a:lnTo>
                    <a:lnTo>
                      <a:pt x="17" y="563"/>
                    </a:lnTo>
                    <a:lnTo>
                      <a:pt x="52" y="769"/>
                    </a:lnTo>
                    <a:lnTo>
                      <a:pt x="91" y="791"/>
                    </a:lnTo>
                    <a:lnTo>
                      <a:pt x="56" y="795"/>
                    </a:lnTo>
                    <a:lnTo>
                      <a:pt x="56" y="846"/>
                    </a:lnTo>
                    <a:lnTo>
                      <a:pt x="95" y="876"/>
                    </a:lnTo>
                    <a:lnTo>
                      <a:pt x="177" y="879"/>
                    </a:lnTo>
                    <a:lnTo>
                      <a:pt x="181" y="846"/>
                    </a:lnTo>
                    <a:lnTo>
                      <a:pt x="189" y="831"/>
                    </a:lnTo>
                    <a:lnTo>
                      <a:pt x="161" y="670"/>
                    </a:lnTo>
                    <a:lnTo>
                      <a:pt x="146" y="560"/>
                    </a:lnTo>
                    <a:lnTo>
                      <a:pt x="134" y="465"/>
                    </a:lnTo>
                    <a:lnTo>
                      <a:pt x="122" y="300"/>
                    </a:lnTo>
                  </a:path>
                </a:pathLst>
              </a:custGeom>
              <a:solidFill>
                <a:srgbClr val="808080"/>
              </a:solidFill>
              <a:ln w="9525" cap="rnd">
                <a:noFill/>
                <a:round/>
                <a:headEnd/>
                <a:tailEnd/>
              </a:ln>
            </p:spPr>
            <p:txBody>
              <a:bodyPr/>
              <a:lstStyle/>
              <a:p>
                <a:endParaRPr lang="fr-FR"/>
              </a:p>
            </p:txBody>
          </p:sp>
          <p:sp>
            <p:nvSpPr>
              <p:cNvPr id="27" name="Freeform 74"/>
              <p:cNvSpPr>
                <a:spLocks/>
              </p:cNvSpPr>
              <p:nvPr/>
            </p:nvSpPr>
            <p:spPr bwMode="auto">
              <a:xfrm>
                <a:off x="5584" y="2628"/>
                <a:ext cx="45" cy="56"/>
              </a:xfrm>
              <a:custGeom>
                <a:avLst/>
                <a:gdLst>
                  <a:gd name="T0" fmla="*/ 44 w 45"/>
                  <a:gd name="T1" fmla="*/ 0 h 56"/>
                  <a:gd name="T2" fmla="*/ 7 w 45"/>
                  <a:gd name="T3" fmla="*/ 20 h 56"/>
                  <a:gd name="T4" fmla="*/ 0 w 45"/>
                  <a:gd name="T5" fmla="*/ 55 h 56"/>
                  <a:gd name="T6" fmla="*/ 11 w 45"/>
                  <a:gd name="T7" fmla="*/ 28 h 56"/>
                  <a:gd name="T8" fmla="*/ 44 w 45"/>
                  <a:gd name="T9" fmla="*/ 0 h 56"/>
                  <a:gd name="T10" fmla="*/ 0 60000 65536"/>
                  <a:gd name="T11" fmla="*/ 0 60000 65536"/>
                  <a:gd name="T12" fmla="*/ 0 60000 65536"/>
                  <a:gd name="T13" fmla="*/ 0 60000 65536"/>
                  <a:gd name="T14" fmla="*/ 0 60000 65536"/>
                  <a:gd name="T15" fmla="*/ 0 w 45"/>
                  <a:gd name="T16" fmla="*/ 0 h 56"/>
                  <a:gd name="T17" fmla="*/ 45 w 45"/>
                  <a:gd name="T18" fmla="*/ 56 h 56"/>
                </a:gdLst>
                <a:ahLst/>
                <a:cxnLst>
                  <a:cxn ang="T10">
                    <a:pos x="T0" y="T1"/>
                  </a:cxn>
                  <a:cxn ang="T11">
                    <a:pos x="T2" y="T3"/>
                  </a:cxn>
                  <a:cxn ang="T12">
                    <a:pos x="T4" y="T5"/>
                  </a:cxn>
                  <a:cxn ang="T13">
                    <a:pos x="T6" y="T7"/>
                  </a:cxn>
                  <a:cxn ang="T14">
                    <a:pos x="T8" y="T9"/>
                  </a:cxn>
                </a:cxnLst>
                <a:rect l="T15" t="T16" r="T17" b="T18"/>
                <a:pathLst>
                  <a:path w="45" h="56">
                    <a:moveTo>
                      <a:pt x="44" y="0"/>
                    </a:moveTo>
                    <a:lnTo>
                      <a:pt x="7" y="20"/>
                    </a:lnTo>
                    <a:lnTo>
                      <a:pt x="0" y="55"/>
                    </a:lnTo>
                    <a:lnTo>
                      <a:pt x="11" y="28"/>
                    </a:lnTo>
                    <a:lnTo>
                      <a:pt x="44" y="0"/>
                    </a:lnTo>
                  </a:path>
                </a:pathLst>
              </a:custGeom>
              <a:solidFill>
                <a:srgbClr val="606060"/>
              </a:solidFill>
              <a:ln w="9525" cap="rnd">
                <a:noFill/>
                <a:round/>
                <a:headEnd/>
                <a:tailEnd/>
              </a:ln>
            </p:spPr>
            <p:txBody>
              <a:bodyPr/>
              <a:lstStyle/>
              <a:p>
                <a:endParaRPr lang="fr-FR"/>
              </a:p>
            </p:txBody>
          </p:sp>
          <p:sp>
            <p:nvSpPr>
              <p:cNvPr id="28" name="Freeform 75"/>
              <p:cNvSpPr>
                <a:spLocks/>
              </p:cNvSpPr>
              <p:nvPr/>
            </p:nvSpPr>
            <p:spPr bwMode="auto">
              <a:xfrm>
                <a:off x="5649" y="2803"/>
                <a:ext cx="36" cy="430"/>
              </a:xfrm>
              <a:custGeom>
                <a:avLst/>
                <a:gdLst>
                  <a:gd name="T0" fmla="*/ 3 w 36"/>
                  <a:gd name="T1" fmla="*/ 0 h 430"/>
                  <a:gd name="T2" fmla="*/ 18 w 36"/>
                  <a:gd name="T3" fmla="*/ 241 h 430"/>
                  <a:gd name="T4" fmla="*/ 35 w 36"/>
                  <a:gd name="T5" fmla="*/ 356 h 430"/>
                  <a:gd name="T6" fmla="*/ 35 w 36"/>
                  <a:gd name="T7" fmla="*/ 429 h 430"/>
                  <a:gd name="T8" fmla="*/ 26 w 36"/>
                  <a:gd name="T9" fmla="*/ 352 h 430"/>
                  <a:gd name="T10" fmla="*/ 12 w 36"/>
                  <a:gd name="T11" fmla="*/ 241 h 430"/>
                  <a:gd name="T12" fmla="*/ 0 w 36"/>
                  <a:gd name="T13" fmla="*/ 111 h 430"/>
                  <a:gd name="T14" fmla="*/ 3 w 36"/>
                  <a:gd name="T15" fmla="*/ 0 h 430"/>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430"/>
                  <a:gd name="T26" fmla="*/ 36 w 36"/>
                  <a:gd name="T27" fmla="*/ 430 h 4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430">
                    <a:moveTo>
                      <a:pt x="3" y="0"/>
                    </a:moveTo>
                    <a:lnTo>
                      <a:pt x="18" y="241"/>
                    </a:lnTo>
                    <a:lnTo>
                      <a:pt x="35" y="356"/>
                    </a:lnTo>
                    <a:lnTo>
                      <a:pt x="35" y="429"/>
                    </a:lnTo>
                    <a:lnTo>
                      <a:pt x="26" y="352"/>
                    </a:lnTo>
                    <a:lnTo>
                      <a:pt x="12" y="241"/>
                    </a:lnTo>
                    <a:lnTo>
                      <a:pt x="0" y="111"/>
                    </a:lnTo>
                    <a:lnTo>
                      <a:pt x="3" y="0"/>
                    </a:lnTo>
                  </a:path>
                </a:pathLst>
              </a:custGeom>
              <a:solidFill>
                <a:srgbClr val="606060"/>
              </a:solidFill>
              <a:ln w="9525" cap="rnd">
                <a:noFill/>
                <a:round/>
                <a:headEnd/>
                <a:tailEnd/>
              </a:ln>
            </p:spPr>
            <p:txBody>
              <a:bodyPr/>
              <a:lstStyle/>
              <a:p>
                <a:endParaRPr lang="fr-FR"/>
              </a:p>
            </p:txBody>
          </p:sp>
          <p:grpSp>
            <p:nvGrpSpPr>
              <p:cNvPr id="29" name="Group 76"/>
              <p:cNvGrpSpPr>
                <a:grpSpLocks/>
              </p:cNvGrpSpPr>
              <p:nvPr/>
            </p:nvGrpSpPr>
            <p:grpSpPr bwMode="auto">
              <a:xfrm>
                <a:off x="4898" y="1840"/>
                <a:ext cx="221" cy="129"/>
                <a:chOff x="4898" y="1840"/>
                <a:chExt cx="221" cy="129"/>
              </a:xfrm>
            </p:grpSpPr>
            <p:grpSp>
              <p:nvGrpSpPr>
                <p:cNvPr id="83" name="Group 77"/>
                <p:cNvGrpSpPr>
                  <a:grpSpLocks/>
                </p:cNvGrpSpPr>
                <p:nvPr/>
              </p:nvGrpSpPr>
              <p:grpSpPr bwMode="auto">
                <a:xfrm>
                  <a:off x="4898" y="1840"/>
                  <a:ext cx="202" cy="114"/>
                  <a:chOff x="4898" y="1840"/>
                  <a:chExt cx="202" cy="114"/>
                </a:xfrm>
              </p:grpSpPr>
              <p:sp>
                <p:nvSpPr>
                  <p:cNvPr id="85" name="Freeform 78"/>
                  <p:cNvSpPr>
                    <a:spLocks/>
                  </p:cNvSpPr>
                  <p:nvPr/>
                </p:nvSpPr>
                <p:spPr bwMode="auto">
                  <a:xfrm>
                    <a:off x="4898" y="1840"/>
                    <a:ext cx="202" cy="114"/>
                  </a:xfrm>
                  <a:custGeom>
                    <a:avLst/>
                    <a:gdLst>
                      <a:gd name="T0" fmla="*/ 189 w 202"/>
                      <a:gd name="T1" fmla="*/ 55 h 114"/>
                      <a:gd name="T2" fmla="*/ 182 w 202"/>
                      <a:gd name="T3" fmla="*/ 41 h 114"/>
                      <a:gd name="T4" fmla="*/ 172 w 202"/>
                      <a:gd name="T5" fmla="*/ 32 h 114"/>
                      <a:gd name="T6" fmla="*/ 146 w 202"/>
                      <a:gd name="T7" fmla="*/ 17 h 114"/>
                      <a:gd name="T8" fmla="*/ 115 w 202"/>
                      <a:gd name="T9" fmla="*/ 6 h 114"/>
                      <a:gd name="T10" fmla="*/ 95 w 202"/>
                      <a:gd name="T11" fmla="*/ 3 h 114"/>
                      <a:gd name="T12" fmla="*/ 81 w 202"/>
                      <a:gd name="T13" fmla="*/ 3 h 114"/>
                      <a:gd name="T14" fmla="*/ 61 w 202"/>
                      <a:gd name="T15" fmla="*/ 0 h 114"/>
                      <a:gd name="T16" fmla="*/ 44 w 202"/>
                      <a:gd name="T17" fmla="*/ 1 h 114"/>
                      <a:gd name="T18" fmla="*/ 25 w 202"/>
                      <a:gd name="T19" fmla="*/ 2 h 114"/>
                      <a:gd name="T20" fmla="*/ 14 w 202"/>
                      <a:gd name="T21" fmla="*/ 5 h 114"/>
                      <a:gd name="T22" fmla="*/ 3 w 202"/>
                      <a:gd name="T23" fmla="*/ 9 h 114"/>
                      <a:gd name="T24" fmla="*/ 0 w 202"/>
                      <a:gd name="T25" fmla="*/ 14 h 114"/>
                      <a:gd name="T26" fmla="*/ 2 w 202"/>
                      <a:gd name="T27" fmla="*/ 20 h 114"/>
                      <a:gd name="T28" fmla="*/ 6 w 202"/>
                      <a:gd name="T29" fmla="*/ 23 h 114"/>
                      <a:gd name="T30" fmla="*/ 16 w 202"/>
                      <a:gd name="T31" fmla="*/ 23 h 114"/>
                      <a:gd name="T32" fmla="*/ 28 w 202"/>
                      <a:gd name="T33" fmla="*/ 20 h 114"/>
                      <a:gd name="T34" fmla="*/ 50 w 202"/>
                      <a:gd name="T35" fmla="*/ 21 h 114"/>
                      <a:gd name="T36" fmla="*/ 62 w 202"/>
                      <a:gd name="T37" fmla="*/ 24 h 114"/>
                      <a:gd name="T38" fmla="*/ 73 w 202"/>
                      <a:gd name="T39" fmla="*/ 30 h 114"/>
                      <a:gd name="T40" fmla="*/ 59 w 202"/>
                      <a:gd name="T41" fmla="*/ 38 h 114"/>
                      <a:gd name="T42" fmla="*/ 56 w 202"/>
                      <a:gd name="T43" fmla="*/ 44 h 114"/>
                      <a:gd name="T44" fmla="*/ 59 w 202"/>
                      <a:gd name="T45" fmla="*/ 51 h 114"/>
                      <a:gd name="T46" fmla="*/ 62 w 202"/>
                      <a:gd name="T47" fmla="*/ 54 h 114"/>
                      <a:gd name="T48" fmla="*/ 57 w 202"/>
                      <a:gd name="T49" fmla="*/ 62 h 114"/>
                      <a:gd name="T50" fmla="*/ 62 w 202"/>
                      <a:gd name="T51" fmla="*/ 70 h 114"/>
                      <a:gd name="T52" fmla="*/ 60 w 202"/>
                      <a:gd name="T53" fmla="*/ 79 h 114"/>
                      <a:gd name="T54" fmla="*/ 66 w 202"/>
                      <a:gd name="T55" fmla="*/ 87 h 114"/>
                      <a:gd name="T56" fmla="*/ 72 w 202"/>
                      <a:gd name="T57" fmla="*/ 101 h 114"/>
                      <a:gd name="T58" fmla="*/ 88 w 202"/>
                      <a:gd name="T59" fmla="*/ 104 h 114"/>
                      <a:gd name="T60" fmla="*/ 107 w 202"/>
                      <a:gd name="T61" fmla="*/ 104 h 114"/>
                      <a:gd name="T62" fmla="*/ 116 w 202"/>
                      <a:gd name="T63" fmla="*/ 98 h 114"/>
                      <a:gd name="T64" fmla="*/ 126 w 202"/>
                      <a:gd name="T65" fmla="*/ 108 h 114"/>
                      <a:gd name="T66" fmla="*/ 146 w 202"/>
                      <a:gd name="T67" fmla="*/ 108 h 114"/>
                      <a:gd name="T68" fmla="*/ 156 w 202"/>
                      <a:gd name="T69" fmla="*/ 111 h 114"/>
                      <a:gd name="T70" fmla="*/ 169 w 202"/>
                      <a:gd name="T71" fmla="*/ 113 h 114"/>
                      <a:gd name="T72" fmla="*/ 183 w 202"/>
                      <a:gd name="T73" fmla="*/ 103 h 114"/>
                      <a:gd name="T74" fmla="*/ 194 w 202"/>
                      <a:gd name="T75" fmla="*/ 93 h 114"/>
                      <a:gd name="T76" fmla="*/ 201 w 202"/>
                      <a:gd name="T77" fmla="*/ 74 h 114"/>
                      <a:gd name="T78" fmla="*/ 193 w 202"/>
                      <a:gd name="T79" fmla="*/ 65 h 114"/>
                      <a:gd name="T80" fmla="*/ 189 w 202"/>
                      <a:gd name="T81" fmla="*/ 55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2"/>
                      <a:gd name="T124" fmla="*/ 0 h 114"/>
                      <a:gd name="T125" fmla="*/ 202 w 202"/>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2" h="114">
                        <a:moveTo>
                          <a:pt x="189" y="55"/>
                        </a:moveTo>
                        <a:lnTo>
                          <a:pt x="182" y="41"/>
                        </a:lnTo>
                        <a:lnTo>
                          <a:pt x="172" y="32"/>
                        </a:lnTo>
                        <a:lnTo>
                          <a:pt x="146" y="17"/>
                        </a:lnTo>
                        <a:lnTo>
                          <a:pt x="115" y="6"/>
                        </a:lnTo>
                        <a:lnTo>
                          <a:pt x="95" y="3"/>
                        </a:lnTo>
                        <a:lnTo>
                          <a:pt x="81" y="3"/>
                        </a:lnTo>
                        <a:lnTo>
                          <a:pt x="61" y="0"/>
                        </a:lnTo>
                        <a:lnTo>
                          <a:pt x="44" y="1"/>
                        </a:lnTo>
                        <a:lnTo>
                          <a:pt x="25" y="2"/>
                        </a:lnTo>
                        <a:lnTo>
                          <a:pt x="14" y="5"/>
                        </a:lnTo>
                        <a:lnTo>
                          <a:pt x="3" y="9"/>
                        </a:lnTo>
                        <a:lnTo>
                          <a:pt x="0" y="14"/>
                        </a:lnTo>
                        <a:lnTo>
                          <a:pt x="2" y="20"/>
                        </a:lnTo>
                        <a:lnTo>
                          <a:pt x="6" y="23"/>
                        </a:lnTo>
                        <a:lnTo>
                          <a:pt x="16" y="23"/>
                        </a:lnTo>
                        <a:lnTo>
                          <a:pt x="28" y="20"/>
                        </a:lnTo>
                        <a:lnTo>
                          <a:pt x="50" y="21"/>
                        </a:lnTo>
                        <a:lnTo>
                          <a:pt x="62" y="24"/>
                        </a:lnTo>
                        <a:lnTo>
                          <a:pt x="73" y="30"/>
                        </a:lnTo>
                        <a:lnTo>
                          <a:pt x="59" y="38"/>
                        </a:lnTo>
                        <a:lnTo>
                          <a:pt x="56" y="44"/>
                        </a:lnTo>
                        <a:lnTo>
                          <a:pt x="59" y="51"/>
                        </a:lnTo>
                        <a:lnTo>
                          <a:pt x="62" y="54"/>
                        </a:lnTo>
                        <a:lnTo>
                          <a:pt x="57" y="62"/>
                        </a:lnTo>
                        <a:lnTo>
                          <a:pt x="62" y="70"/>
                        </a:lnTo>
                        <a:lnTo>
                          <a:pt x="60" y="79"/>
                        </a:lnTo>
                        <a:lnTo>
                          <a:pt x="66" y="87"/>
                        </a:lnTo>
                        <a:lnTo>
                          <a:pt x="72" y="101"/>
                        </a:lnTo>
                        <a:lnTo>
                          <a:pt x="88" y="104"/>
                        </a:lnTo>
                        <a:lnTo>
                          <a:pt x="107" y="104"/>
                        </a:lnTo>
                        <a:lnTo>
                          <a:pt x="116" y="98"/>
                        </a:lnTo>
                        <a:lnTo>
                          <a:pt x="126" y="108"/>
                        </a:lnTo>
                        <a:lnTo>
                          <a:pt x="146" y="108"/>
                        </a:lnTo>
                        <a:lnTo>
                          <a:pt x="156" y="111"/>
                        </a:lnTo>
                        <a:lnTo>
                          <a:pt x="169" y="113"/>
                        </a:lnTo>
                        <a:lnTo>
                          <a:pt x="183" y="103"/>
                        </a:lnTo>
                        <a:lnTo>
                          <a:pt x="194" y="93"/>
                        </a:lnTo>
                        <a:lnTo>
                          <a:pt x="201" y="74"/>
                        </a:lnTo>
                        <a:lnTo>
                          <a:pt x="193" y="65"/>
                        </a:lnTo>
                        <a:lnTo>
                          <a:pt x="189" y="55"/>
                        </a:lnTo>
                      </a:path>
                    </a:pathLst>
                  </a:custGeom>
                  <a:solidFill>
                    <a:srgbClr val="FFA040"/>
                  </a:solidFill>
                  <a:ln w="12700" cap="rnd">
                    <a:solidFill>
                      <a:srgbClr val="402000"/>
                    </a:solidFill>
                    <a:round/>
                    <a:headEnd/>
                    <a:tailEnd/>
                  </a:ln>
                </p:spPr>
                <p:txBody>
                  <a:bodyPr/>
                  <a:lstStyle/>
                  <a:p>
                    <a:endParaRPr lang="fr-FR"/>
                  </a:p>
                </p:txBody>
              </p:sp>
              <p:sp>
                <p:nvSpPr>
                  <p:cNvPr id="86" name="Freeform 79"/>
                  <p:cNvSpPr>
                    <a:spLocks/>
                  </p:cNvSpPr>
                  <p:nvPr/>
                </p:nvSpPr>
                <p:spPr bwMode="auto">
                  <a:xfrm>
                    <a:off x="4975" y="1853"/>
                    <a:ext cx="63" cy="48"/>
                  </a:xfrm>
                  <a:custGeom>
                    <a:avLst/>
                    <a:gdLst>
                      <a:gd name="T0" fmla="*/ 62 w 63"/>
                      <a:gd name="T1" fmla="*/ 17 h 48"/>
                      <a:gd name="T2" fmla="*/ 31 w 63"/>
                      <a:gd name="T3" fmla="*/ 19 h 48"/>
                      <a:gd name="T4" fmla="*/ 26 w 63"/>
                      <a:gd name="T5" fmla="*/ 17 h 48"/>
                      <a:gd name="T6" fmla="*/ 14 w 63"/>
                      <a:gd name="T7" fmla="*/ 18 h 48"/>
                      <a:gd name="T8" fmla="*/ 13 w 63"/>
                      <a:gd name="T9" fmla="*/ 25 h 48"/>
                      <a:gd name="T10" fmla="*/ 2 w 63"/>
                      <a:gd name="T11" fmla="*/ 39 h 48"/>
                      <a:gd name="T12" fmla="*/ 5 w 63"/>
                      <a:gd name="T13" fmla="*/ 46 h 48"/>
                      <a:gd name="T14" fmla="*/ 19 w 63"/>
                      <a:gd name="T15" fmla="*/ 45 h 48"/>
                      <a:gd name="T16" fmla="*/ 24 w 63"/>
                      <a:gd name="T17" fmla="*/ 38 h 48"/>
                      <a:gd name="T18" fmla="*/ 31 w 63"/>
                      <a:gd name="T19" fmla="*/ 34 h 48"/>
                      <a:gd name="T20" fmla="*/ 43 w 63"/>
                      <a:gd name="T21" fmla="*/ 36 h 48"/>
                      <a:gd name="T22" fmla="*/ 45 w 63"/>
                      <a:gd name="T23" fmla="*/ 44 h 48"/>
                      <a:gd name="T24" fmla="*/ 31 w 63"/>
                      <a:gd name="T25" fmla="*/ 38 h 48"/>
                      <a:gd name="T26" fmla="*/ 21 w 63"/>
                      <a:gd name="T27" fmla="*/ 43 h 48"/>
                      <a:gd name="T28" fmla="*/ 11 w 63"/>
                      <a:gd name="T29" fmla="*/ 47 h 48"/>
                      <a:gd name="T30" fmla="*/ 2 w 63"/>
                      <a:gd name="T31" fmla="*/ 46 h 48"/>
                      <a:gd name="T32" fmla="*/ 1 w 63"/>
                      <a:gd name="T33" fmla="*/ 42 h 48"/>
                      <a:gd name="T34" fmla="*/ 0 w 63"/>
                      <a:gd name="T35" fmla="*/ 37 h 48"/>
                      <a:gd name="T36" fmla="*/ 5 w 63"/>
                      <a:gd name="T37" fmla="*/ 32 h 48"/>
                      <a:gd name="T38" fmla="*/ 11 w 63"/>
                      <a:gd name="T39" fmla="*/ 25 h 48"/>
                      <a:gd name="T40" fmla="*/ 11 w 63"/>
                      <a:gd name="T41" fmla="*/ 22 h 48"/>
                      <a:gd name="T42" fmla="*/ 13 w 63"/>
                      <a:gd name="T43" fmla="*/ 15 h 48"/>
                      <a:gd name="T44" fmla="*/ 21 w 63"/>
                      <a:gd name="T45" fmla="*/ 15 h 48"/>
                      <a:gd name="T46" fmla="*/ 36 w 63"/>
                      <a:gd name="T47" fmla="*/ 17 h 48"/>
                      <a:gd name="T48" fmla="*/ 33 w 63"/>
                      <a:gd name="T49" fmla="*/ 7 h 48"/>
                      <a:gd name="T50" fmla="*/ 31 w 63"/>
                      <a:gd name="T51" fmla="*/ 0 h 48"/>
                      <a:gd name="T52" fmla="*/ 34 w 63"/>
                      <a:gd name="T53" fmla="*/ 6 h 48"/>
                      <a:gd name="T54" fmla="*/ 39 w 63"/>
                      <a:gd name="T55" fmla="*/ 16 h 48"/>
                      <a:gd name="T56" fmla="*/ 46 w 63"/>
                      <a:gd name="T57" fmla="*/ 16 h 48"/>
                      <a:gd name="T58" fmla="*/ 55 w 63"/>
                      <a:gd name="T59" fmla="*/ 16 h 48"/>
                      <a:gd name="T60" fmla="*/ 62 w 63"/>
                      <a:gd name="T61" fmla="*/ 17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3"/>
                      <a:gd name="T94" fmla="*/ 0 h 48"/>
                      <a:gd name="T95" fmla="*/ 63 w 63"/>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3" h="48">
                        <a:moveTo>
                          <a:pt x="62" y="17"/>
                        </a:moveTo>
                        <a:lnTo>
                          <a:pt x="31" y="19"/>
                        </a:lnTo>
                        <a:lnTo>
                          <a:pt x="26" y="17"/>
                        </a:lnTo>
                        <a:lnTo>
                          <a:pt x="14" y="18"/>
                        </a:lnTo>
                        <a:lnTo>
                          <a:pt x="13" y="25"/>
                        </a:lnTo>
                        <a:lnTo>
                          <a:pt x="2" y="39"/>
                        </a:lnTo>
                        <a:lnTo>
                          <a:pt x="5" y="46"/>
                        </a:lnTo>
                        <a:lnTo>
                          <a:pt x="19" y="45"/>
                        </a:lnTo>
                        <a:lnTo>
                          <a:pt x="24" y="38"/>
                        </a:lnTo>
                        <a:lnTo>
                          <a:pt x="31" y="34"/>
                        </a:lnTo>
                        <a:lnTo>
                          <a:pt x="43" y="36"/>
                        </a:lnTo>
                        <a:lnTo>
                          <a:pt x="45" y="44"/>
                        </a:lnTo>
                        <a:lnTo>
                          <a:pt x="31" y="38"/>
                        </a:lnTo>
                        <a:lnTo>
                          <a:pt x="21" y="43"/>
                        </a:lnTo>
                        <a:lnTo>
                          <a:pt x="11" y="47"/>
                        </a:lnTo>
                        <a:lnTo>
                          <a:pt x="2" y="46"/>
                        </a:lnTo>
                        <a:lnTo>
                          <a:pt x="1" y="42"/>
                        </a:lnTo>
                        <a:lnTo>
                          <a:pt x="0" y="37"/>
                        </a:lnTo>
                        <a:lnTo>
                          <a:pt x="5" y="32"/>
                        </a:lnTo>
                        <a:lnTo>
                          <a:pt x="11" y="25"/>
                        </a:lnTo>
                        <a:lnTo>
                          <a:pt x="11" y="22"/>
                        </a:lnTo>
                        <a:lnTo>
                          <a:pt x="13" y="15"/>
                        </a:lnTo>
                        <a:lnTo>
                          <a:pt x="21" y="15"/>
                        </a:lnTo>
                        <a:lnTo>
                          <a:pt x="36" y="17"/>
                        </a:lnTo>
                        <a:lnTo>
                          <a:pt x="33" y="7"/>
                        </a:lnTo>
                        <a:lnTo>
                          <a:pt x="31" y="0"/>
                        </a:lnTo>
                        <a:lnTo>
                          <a:pt x="34" y="6"/>
                        </a:lnTo>
                        <a:lnTo>
                          <a:pt x="39" y="16"/>
                        </a:lnTo>
                        <a:lnTo>
                          <a:pt x="46" y="16"/>
                        </a:lnTo>
                        <a:lnTo>
                          <a:pt x="55" y="16"/>
                        </a:lnTo>
                        <a:lnTo>
                          <a:pt x="62" y="17"/>
                        </a:lnTo>
                      </a:path>
                    </a:pathLst>
                  </a:custGeom>
                  <a:solidFill>
                    <a:srgbClr val="402000"/>
                  </a:solidFill>
                  <a:ln w="9525" cap="rnd">
                    <a:noFill/>
                    <a:round/>
                    <a:headEnd/>
                    <a:tailEnd/>
                  </a:ln>
                </p:spPr>
                <p:txBody>
                  <a:bodyPr/>
                  <a:lstStyle/>
                  <a:p>
                    <a:endParaRPr lang="fr-FR"/>
                  </a:p>
                </p:txBody>
              </p:sp>
              <p:sp>
                <p:nvSpPr>
                  <p:cNvPr id="87" name="Freeform 80"/>
                  <p:cNvSpPr>
                    <a:spLocks/>
                  </p:cNvSpPr>
                  <p:nvPr/>
                </p:nvSpPr>
                <p:spPr bwMode="auto">
                  <a:xfrm>
                    <a:off x="5009" y="1899"/>
                    <a:ext cx="17" cy="37"/>
                  </a:xfrm>
                  <a:custGeom>
                    <a:avLst/>
                    <a:gdLst>
                      <a:gd name="T0" fmla="*/ 0 w 17"/>
                      <a:gd name="T1" fmla="*/ 0 h 37"/>
                      <a:gd name="T2" fmla="*/ 5 w 17"/>
                      <a:gd name="T3" fmla="*/ 4 h 37"/>
                      <a:gd name="T4" fmla="*/ 6 w 17"/>
                      <a:gd name="T5" fmla="*/ 7 h 37"/>
                      <a:gd name="T6" fmla="*/ 6 w 17"/>
                      <a:gd name="T7" fmla="*/ 12 h 37"/>
                      <a:gd name="T8" fmla="*/ 10 w 17"/>
                      <a:gd name="T9" fmla="*/ 12 h 37"/>
                      <a:gd name="T10" fmla="*/ 13 w 17"/>
                      <a:gd name="T11" fmla="*/ 15 h 37"/>
                      <a:gd name="T12" fmla="*/ 13 w 17"/>
                      <a:gd name="T13" fmla="*/ 19 h 37"/>
                      <a:gd name="T14" fmla="*/ 10 w 17"/>
                      <a:gd name="T15" fmla="*/ 22 h 37"/>
                      <a:gd name="T16" fmla="*/ 2 w 17"/>
                      <a:gd name="T17" fmla="*/ 25 h 37"/>
                      <a:gd name="T18" fmla="*/ 4 w 17"/>
                      <a:gd name="T19" fmla="*/ 27 h 37"/>
                      <a:gd name="T20" fmla="*/ 4 w 17"/>
                      <a:gd name="T21" fmla="*/ 30 h 37"/>
                      <a:gd name="T22" fmla="*/ 0 w 17"/>
                      <a:gd name="T23" fmla="*/ 35 h 37"/>
                      <a:gd name="T24" fmla="*/ 5 w 17"/>
                      <a:gd name="T25" fmla="*/ 36 h 37"/>
                      <a:gd name="T26" fmla="*/ 5 w 17"/>
                      <a:gd name="T27" fmla="*/ 30 h 37"/>
                      <a:gd name="T28" fmla="*/ 9 w 17"/>
                      <a:gd name="T29" fmla="*/ 25 h 37"/>
                      <a:gd name="T30" fmla="*/ 13 w 17"/>
                      <a:gd name="T31" fmla="*/ 22 h 37"/>
                      <a:gd name="T32" fmla="*/ 16 w 17"/>
                      <a:gd name="T33" fmla="*/ 17 h 37"/>
                      <a:gd name="T34" fmla="*/ 13 w 17"/>
                      <a:gd name="T35" fmla="*/ 13 h 37"/>
                      <a:gd name="T36" fmla="*/ 9 w 17"/>
                      <a:gd name="T37" fmla="*/ 11 h 37"/>
                      <a:gd name="T38" fmla="*/ 9 w 17"/>
                      <a:gd name="T39" fmla="*/ 6 h 37"/>
                      <a:gd name="T40" fmla="*/ 8 w 17"/>
                      <a:gd name="T41" fmla="*/ 1 h 37"/>
                      <a:gd name="T42" fmla="*/ 0 w 17"/>
                      <a:gd name="T43" fmla="*/ 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37"/>
                      <a:gd name="T68" fmla="*/ 17 w 17"/>
                      <a:gd name="T69" fmla="*/ 37 h 3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37">
                        <a:moveTo>
                          <a:pt x="0" y="0"/>
                        </a:moveTo>
                        <a:lnTo>
                          <a:pt x="5" y="4"/>
                        </a:lnTo>
                        <a:lnTo>
                          <a:pt x="6" y="7"/>
                        </a:lnTo>
                        <a:lnTo>
                          <a:pt x="6" y="12"/>
                        </a:lnTo>
                        <a:lnTo>
                          <a:pt x="10" y="12"/>
                        </a:lnTo>
                        <a:lnTo>
                          <a:pt x="13" y="15"/>
                        </a:lnTo>
                        <a:lnTo>
                          <a:pt x="13" y="19"/>
                        </a:lnTo>
                        <a:lnTo>
                          <a:pt x="10" y="22"/>
                        </a:lnTo>
                        <a:lnTo>
                          <a:pt x="2" y="25"/>
                        </a:lnTo>
                        <a:lnTo>
                          <a:pt x="4" y="27"/>
                        </a:lnTo>
                        <a:lnTo>
                          <a:pt x="4" y="30"/>
                        </a:lnTo>
                        <a:lnTo>
                          <a:pt x="0" y="35"/>
                        </a:lnTo>
                        <a:lnTo>
                          <a:pt x="5" y="36"/>
                        </a:lnTo>
                        <a:lnTo>
                          <a:pt x="5" y="30"/>
                        </a:lnTo>
                        <a:lnTo>
                          <a:pt x="9" y="25"/>
                        </a:lnTo>
                        <a:lnTo>
                          <a:pt x="13" y="22"/>
                        </a:lnTo>
                        <a:lnTo>
                          <a:pt x="16" y="17"/>
                        </a:lnTo>
                        <a:lnTo>
                          <a:pt x="13" y="13"/>
                        </a:lnTo>
                        <a:lnTo>
                          <a:pt x="9" y="11"/>
                        </a:lnTo>
                        <a:lnTo>
                          <a:pt x="9" y="6"/>
                        </a:lnTo>
                        <a:lnTo>
                          <a:pt x="8" y="1"/>
                        </a:lnTo>
                        <a:lnTo>
                          <a:pt x="0" y="0"/>
                        </a:lnTo>
                      </a:path>
                    </a:pathLst>
                  </a:custGeom>
                  <a:solidFill>
                    <a:srgbClr val="402000"/>
                  </a:solidFill>
                  <a:ln w="9525" cap="rnd">
                    <a:noFill/>
                    <a:round/>
                    <a:headEnd/>
                    <a:tailEnd/>
                  </a:ln>
                </p:spPr>
                <p:txBody>
                  <a:bodyPr/>
                  <a:lstStyle/>
                  <a:p>
                    <a:endParaRPr lang="fr-FR"/>
                  </a:p>
                </p:txBody>
              </p:sp>
              <p:sp>
                <p:nvSpPr>
                  <p:cNvPr id="88" name="Freeform 81"/>
                  <p:cNvSpPr>
                    <a:spLocks/>
                  </p:cNvSpPr>
                  <p:nvPr/>
                </p:nvSpPr>
                <p:spPr bwMode="auto">
                  <a:xfrm>
                    <a:off x="4999" y="1903"/>
                    <a:ext cx="17" cy="17"/>
                  </a:xfrm>
                  <a:custGeom>
                    <a:avLst/>
                    <a:gdLst>
                      <a:gd name="T0" fmla="*/ 6 w 17"/>
                      <a:gd name="T1" fmla="*/ 0 h 17"/>
                      <a:gd name="T2" fmla="*/ 6 w 17"/>
                      <a:gd name="T3" fmla="*/ 6 h 17"/>
                      <a:gd name="T4" fmla="*/ 6 w 17"/>
                      <a:gd name="T5" fmla="*/ 12 h 17"/>
                      <a:gd name="T6" fmla="*/ 16 w 17"/>
                      <a:gd name="T7" fmla="*/ 16 h 17"/>
                      <a:gd name="T8" fmla="*/ 0 w 17"/>
                      <a:gd name="T9" fmla="*/ 12 h 17"/>
                      <a:gd name="T10" fmla="*/ 6 w 17"/>
                      <a:gd name="T11" fmla="*/ 0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6" y="0"/>
                        </a:moveTo>
                        <a:lnTo>
                          <a:pt x="6" y="6"/>
                        </a:lnTo>
                        <a:lnTo>
                          <a:pt x="6" y="12"/>
                        </a:lnTo>
                        <a:lnTo>
                          <a:pt x="16" y="16"/>
                        </a:lnTo>
                        <a:lnTo>
                          <a:pt x="0" y="12"/>
                        </a:lnTo>
                        <a:lnTo>
                          <a:pt x="6" y="0"/>
                        </a:lnTo>
                      </a:path>
                    </a:pathLst>
                  </a:custGeom>
                  <a:solidFill>
                    <a:srgbClr val="402000"/>
                  </a:solidFill>
                  <a:ln w="9525" cap="rnd">
                    <a:noFill/>
                    <a:round/>
                    <a:headEnd/>
                    <a:tailEnd/>
                  </a:ln>
                </p:spPr>
                <p:txBody>
                  <a:bodyPr/>
                  <a:lstStyle/>
                  <a:p>
                    <a:endParaRPr lang="fr-FR"/>
                  </a:p>
                </p:txBody>
              </p:sp>
              <p:sp>
                <p:nvSpPr>
                  <p:cNvPr id="89" name="Freeform 82"/>
                  <p:cNvSpPr>
                    <a:spLocks/>
                  </p:cNvSpPr>
                  <p:nvPr/>
                </p:nvSpPr>
                <p:spPr bwMode="auto">
                  <a:xfrm>
                    <a:off x="5008" y="1916"/>
                    <a:ext cx="17" cy="17"/>
                  </a:xfrm>
                  <a:custGeom>
                    <a:avLst/>
                    <a:gdLst>
                      <a:gd name="T0" fmla="*/ 2 w 17"/>
                      <a:gd name="T1" fmla="*/ 0 h 17"/>
                      <a:gd name="T2" fmla="*/ 0 w 17"/>
                      <a:gd name="T3" fmla="*/ 5 h 17"/>
                      <a:gd name="T4" fmla="*/ 5 w 17"/>
                      <a:gd name="T5" fmla="*/ 16 h 17"/>
                      <a:gd name="T6" fmla="*/ 8 w 17"/>
                      <a:gd name="T7" fmla="*/ 16 h 17"/>
                      <a:gd name="T8" fmla="*/ 16 w 17"/>
                      <a:gd name="T9" fmla="*/ 16 h 17"/>
                      <a:gd name="T10" fmla="*/ 10 w 17"/>
                      <a:gd name="T11" fmla="*/ 10 h 17"/>
                      <a:gd name="T12" fmla="*/ 2 w 17"/>
                      <a:gd name="T13" fmla="*/ 0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2" y="0"/>
                        </a:moveTo>
                        <a:lnTo>
                          <a:pt x="0" y="5"/>
                        </a:lnTo>
                        <a:lnTo>
                          <a:pt x="5" y="16"/>
                        </a:lnTo>
                        <a:lnTo>
                          <a:pt x="8" y="16"/>
                        </a:lnTo>
                        <a:lnTo>
                          <a:pt x="16" y="16"/>
                        </a:lnTo>
                        <a:lnTo>
                          <a:pt x="10" y="10"/>
                        </a:lnTo>
                        <a:lnTo>
                          <a:pt x="2" y="0"/>
                        </a:lnTo>
                      </a:path>
                    </a:pathLst>
                  </a:custGeom>
                  <a:solidFill>
                    <a:srgbClr val="402000"/>
                  </a:solidFill>
                  <a:ln w="9525" cap="rnd">
                    <a:noFill/>
                    <a:round/>
                    <a:headEnd/>
                    <a:tailEnd/>
                  </a:ln>
                </p:spPr>
                <p:txBody>
                  <a:bodyPr/>
                  <a:lstStyle/>
                  <a:p>
                    <a:endParaRPr lang="fr-FR"/>
                  </a:p>
                </p:txBody>
              </p:sp>
              <p:sp>
                <p:nvSpPr>
                  <p:cNvPr id="90" name="Freeform 83"/>
                  <p:cNvSpPr>
                    <a:spLocks/>
                  </p:cNvSpPr>
                  <p:nvPr/>
                </p:nvSpPr>
                <p:spPr bwMode="auto">
                  <a:xfrm>
                    <a:off x="5005" y="1930"/>
                    <a:ext cx="17" cy="17"/>
                  </a:xfrm>
                  <a:custGeom>
                    <a:avLst/>
                    <a:gdLst>
                      <a:gd name="T0" fmla="*/ 16 w 17"/>
                      <a:gd name="T1" fmla="*/ 0 h 17"/>
                      <a:gd name="T2" fmla="*/ 16 w 17"/>
                      <a:gd name="T3" fmla="*/ 3 h 17"/>
                      <a:gd name="T4" fmla="*/ 16 w 17"/>
                      <a:gd name="T5" fmla="*/ 16 h 17"/>
                      <a:gd name="T6" fmla="*/ 0 w 17"/>
                      <a:gd name="T7" fmla="*/ 9 h 17"/>
                      <a:gd name="T8" fmla="*/ 16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16" y="3"/>
                        </a:lnTo>
                        <a:lnTo>
                          <a:pt x="16" y="16"/>
                        </a:lnTo>
                        <a:lnTo>
                          <a:pt x="0" y="9"/>
                        </a:lnTo>
                        <a:lnTo>
                          <a:pt x="16" y="0"/>
                        </a:lnTo>
                      </a:path>
                    </a:pathLst>
                  </a:custGeom>
                  <a:solidFill>
                    <a:srgbClr val="402000"/>
                  </a:solidFill>
                  <a:ln w="9525" cap="rnd">
                    <a:noFill/>
                    <a:round/>
                    <a:headEnd/>
                    <a:tailEnd/>
                  </a:ln>
                </p:spPr>
                <p:txBody>
                  <a:bodyPr/>
                  <a:lstStyle/>
                  <a:p>
                    <a:endParaRPr lang="fr-FR"/>
                  </a:p>
                </p:txBody>
              </p:sp>
              <p:sp>
                <p:nvSpPr>
                  <p:cNvPr id="91" name="Freeform 84"/>
                  <p:cNvSpPr>
                    <a:spLocks/>
                  </p:cNvSpPr>
                  <p:nvPr/>
                </p:nvSpPr>
                <p:spPr bwMode="auto">
                  <a:xfrm>
                    <a:off x="4972" y="1924"/>
                    <a:ext cx="27" cy="17"/>
                  </a:xfrm>
                  <a:custGeom>
                    <a:avLst/>
                    <a:gdLst>
                      <a:gd name="T0" fmla="*/ 26 w 27"/>
                      <a:gd name="T1" fmla="*/ 0 h 17"/>
                      <a:gd name="T2" fmla="*/ 16 w 27"/>
                      <a:gd name="T3" fmla="*/ 0 h 17"/>
                      <a:gd name="T4" fmla="*/ 0 w 27"/>
                      <a:gd name="T5" fmla="*/ 0 h 17"/>
                      <a:gd name="T6" fmla="*/ 8 w 27"/>
                      <a:gd name="T7" fmla="*/ 0 h 17"/>
                      <a:gd name="T8" fmla="*/ 19 w 27"/>
                      <a:gd name="T9" fmla="*/ 16 h 17"/>
                      <a:gd name="T10" fmla="*/ 26 w 27"/>
                      <a:gd name="T11" fmla="*/ 0 h 17"/>
                      <a:gd name="T12" fmla="*/ 0 60000 65536"/>
                      <a:gd name="T13" fmla="*/ 0 60000 65536"/>
                      <a:gd name="T14" fmla="*/ 0 60000 65536"/>
                      <a:gd name="T15" fmla="*/ 0 60000 65536"/>
                      <a:gd name="T16" fmla="*/ 0 60000 65536"/>
                      <a:gd name="T17" fmla="*/ 0 60000 65536"/>
                      <a:gd name="T18" fmla="*/ 0 w 27"/>
                      <a:gd name="T19" fmla="*/ 0 h 17"/>
                      <a:gd name="T20" fmla="*/ 27 w 2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7" h="17">
                        <a:moveTo>
                          <a:pt x="26" y="0"/>
                        </a:moveTo>
                        <a:lnTo>
                          <a:pt x="16" y="0"/>
                        </a:lnTo>
                        <a:lnTo>
                          <a:pt x="0" y="0"/>
                        </a:lnTo>
                        <a:lnTo>
                          <a:pt x="8" y="0"/>
                        </a:lnTo>
                        <a:lnTo>
                          <a:pt x="19" y="16"/>
                        </a:lnTo>
                        <a:lnTo>
                          <a:pt x="26" y="0"/>
                        </a:lnTo>
                      </a:path>
                    </a:pathLst>
                  </a:custGeom>
                  <a:solidFill>
                    <a:srgbClr val="402000"/>
                  </a:solidFill>
                  <a:ln w="9525" cap="rnd">
                    <a:noFill/>
                    <a:round/>
                    <a:headEnd/>
                    <a:tailEnd/>
                  </a:ln>
                </p:spPr>
                <p:txBody>
                  <a:bodyPr/>
                  <a:lstStyle/>
                  <a:p>
                    <a:endParaRPr lang="fr-FR"/>
                  </a:p>
                </p:txBody>
              </p:sp>
              <p:sp>
                <p:nvSpPr>
                  <p:cNvPr id="92" name="Freeform 85"/>
                  <p:cNvSpPr>
                    <a:spLocks/>
                  </p:cNvSpPr>
                  <p:nvPr/>
                </p:nvSpPr>
                <p:spPr bwMode="auto">
                  <a:xfrm>
                    <a:off x="4966" y="1911"/>
                    <a:ext cx="44" cy="17"/>
                  </a:xfrm>
                  <a:custGeom>
                    <a:avLst/>
                    <a:gdLst>
                      <a:gd name="T0" fmla="*/ 43 w 44"/>
                      <a:gd name="T1" fmla="*/ 0 h 17"/>
                      <a:gd name="T2" fmla="*/ 33 w 44"/>
                      <a:gd name="T3" fmla="*/ 16 h 17"/>
                      <a:gd name="T4" fmla="*/ 25 w 44"/>
                      <a:gd name="T5" fmla="*/ 16 h 17"/>
                      <a:gd name="T6" fmla="*/ 13 w 44"/>
                      <a:gd name="T7" fmla="*/ 0 h 17"/>
                      <a:gd name="T8" fmla="*/ 0 w 44"/>
                      <a:gd name="T9" fmla="*/ 0 h 17"/>
                      <a:gd name="T10" fmla="*/ 16 w 44"/>
                      <a:gd name="T11" fmla="*/ 16 h 17"/>
                      <a:gd name="T12" fmla="*/ 26 w 44"/>
                      <a:gd name="T13" fmla="*/ 16 h 17"/>
                      <a:gd name="T14" fmla="*/ 35 w 44"/>
                      <a:gd name="T15" fmla="*/ 16 h 17"/>
                      <a:gd name="T16" fmla="*/ 43 w 44"/>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7"/>
                      <a:gd name="T29" fmla="*/ 44 w 44"/>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7">
                        <a:moveTo>
                          <a:pt x="43" y="0"/>
                        </a:moveTo>
                        <a:lnTo>
                          <a:pt x="33" y="16"/>
                        </a:lnTo>
                        <a:lnTo>
                          <a:pt x="25" y="16"/>
                        </a:lnTo>
                        <a:lnTo>
                          <a:pt x="13" y="0"/>
                        </a:lnTo>
                        <a:lnTo>
                          <a:pt x="0" y="0"/>
                        </a:lnTo>
                        <a:lnTo>
                          <a:pt x="16" y="16"/>
                        </a:lnTo>
                        <a:lnTo>
                          <a:pt x="26" y="16"/>
                        </a:lnTo>
                        <a:lnTo>
                          <a:pt x="35" y="16"/>
                        </a:lnTo>
                        <a:lnTo>
                          <a:pt x="43" y="0"/>
                        </a:lnTo>
                      </a:path>
                    </a:pathLst>
                  </a:custGeom>
                  <a:solidFill>
                    <a:srgbClr val="402000"/>
                  </a:solidFill>
                  <a:ln w="9525" cap="rnd">
                    <a:noFill/>
                    <a:round/>
                    <a:headEnd/>
                    <a:tailEnd/>
                  </a:ln>
                </p:spPr>
                <p:txBody>
                  <a:bodyPr/>
                  <a:lstStyle/>
                  <a:p>
                    <a:endParaRPr lang="fr-FR"/>
                  </a:p>
                </p:txBody>
              </p:sp>
              <p:sp>
                <p:nvSpPr>
                  <p:cNvPr id="93" name="Freeform 86"/>
                  <p:cNvSpPr>
                    <a:spLocks/>
                  </p:cNvSpPr>
                  <p:nvPr/>
                </p:nvSpPr>
                <p:spPr bwMode="auto">
                  <a:xfrm>
                    <a:off x="4982" y="1888"/>
                    <a:ext cx="17" cy="17"/>
                  </a:xfrm>
                  <a:custGeom>
                    <a:avLst/>
                    <a:gdLst>
                      <a:gd name="T0" fmla="*/ 10 w 17"/>
                      <a:gd name="T1" fmla="*/ 0 h 17"/>
                      <a:gd name="T2" fmla="*/ 14 w 17"/>
                      <a:gd name="T3" fmla="*/ 8 h 17"/>
                      <a:gd name="T4" fmla="*/ 7 w 17"/>
                      <a:gd name="T5" fmla="*/ 14 h 17"/>
                      <a:gd name="T6" fmla="*/ 0 w 17"/>
                      <a:gd name="T7" fmla="*/ 16 h 17"/>
                      <a:gd name="T8" fmla="*/ 7 w 17"/>
                      <a:gd name="T9" fmla="*/ 16 h 17"/>
                      <a:gd name="T10" fmla="*/ 14 w 17"/>
                      <a:gd name="T11" fmla="*/ 12 h 17"/>
                      <a:gd name="T12" fmla="*/ 16 w 17"/>
                      <a:gd name="T13" fmla="*/ 8 h 17"/>
                      <a:gd name="T14" fmla="*/ 1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10" y="0"/>
                        </a:moveTo>
                        <a:lnTo>
                          <a:pt x="14" y="8"/>
                        </a:lnTo>
                        <a:lnTo>
                          <a:pt x="7" y="14"/>
                        </a:lnTo>
                        <a:lnTo>
                          <a:pt x="0" y="16"/>
                        </a:lnTo>
                        <a:lnTo>
                          <a:pt x="7" y="16"/>
                        </a:lnTo>
                        <a:lnTo>
                          <a:pt x="14" y="12"/>
                        </a:lnTo>
                        <a:lnTo>
                          <a:pt x="16" y="8"/>
                        </a:lnTo>
                        <a:lnTo>
                          <a:pt x="10" y="0"/>
                        </a:lnTo>
                      </a:path>
                    </a:pathLst>
                  </a:custGeom>
                  <a:solidFill>
                    <a:srgbClr val="402000"/>
                  </a:solidFill>
                  <a:ln w="9525" cap="rnd">
                    <a:noFill/>
                    <a:round/>
                    <a:headEnd/>
                    <a:tailEnd/>
                  </a:ln>
                </p:spPr>
                <p:txBody>
                  <a:bodyPr/>
                  <a:lstStyle/>
                  <a:p>
                    <a:endParaRPr lang="fr-FR"/>
                  </a:p>
                </p:txBody>
              </p:sp>
            </p:grpSp>
            <p:sp>
              <p:nvSpPr>
                <p:cNvPr id="84" name="Freeform 87"/>
                <p:cNvSpPr>
                  <a:spLocks/>
                </p:cNvSpPr>
                <p:nvPr/>
              </p:nvSpPr>
              <p:spPr bwMode="auto">
                <a:xfrm>
                  <a:off x="5051" y="1899"/>
                  <a:ext cx="68" cy="70"/>
                </a:xfrm>
                <a:custGeom>
                  <a:avLst/>
                  <a:gdLst>
                    <a:gd name="T0" fmla="*/ 5 w 68"/>
                    <a:gd name="T1" fmla="*/ 63 h 70"/>
                    <a:gd name="T2" fmla="*/ 13 w 68"/>
                    <a:gd name="T3" fmla="*/ 69 h 70"/>
                    <a:gd name="T4" fmla="*/ 53 w 68"/>
                    <a:gd name="T5" fmla="*/ 52 h 70"/>
                    <a:gd name="T6" fmla="*/ 67 w 68"/>
                    <a:gd name="T7" fmla="*/ 26 h 70"/>
                    <a:gd name="T8" fmla="*/ 64 w 68"/>
                    <a:gd name="T9" fmla="*/ 9 h 70"/>
                    <a:gd name="T10" fmla="*/ 49 w 68"/>
                    <a:gd name="T11" fmla="*/ 0 h 70"/>
                    <a:gd name="T12" fmla="*/ 40 w 68"/>
                    <a:gd name="T13" fmla="*/ 1 h 70"/>
                    <a:gd name="T14" fmla="*/ 43 w 68"/>
                    <a:gd name="T15" fmla="*/ 11 h 70"/>
                    <a:gd name="T16" fmla="*/ 42 w 68"/>
                    <a:gd name="T17" fmla="*/ 20 h 70"/>
                    <a:gd name="T18" fmla="*/ 37 w 68"/>
                    <a:gd name="T19" fmla="*/ 30 h 70"/>
                    <a:gd name="T20" fmla="*/ 25 w 68"/>
                    <a:gd name="T21" fmla="*/ 41 h 70"/>
                    <a:gd name="T22" fmla="*/ 13 w 68"/>
                    <a:gd name="T23" fmla="*/ 52 h 70"/>
                    <a:gd name="T24" fmla="*/ 0 w 68"/>
                    <a:gd name="T25" fmla="*/ 53 h 70"/>
                    <a:gd name="T26" fmla="*/ 2 w 68"/>
                    <a:gd name="T27" fmla="*/ 58 h 70"/>
                    <a:gd name="T28" fmla="*/ 5 w 68"/>
                    <a:gd name="T29" fmla="*/ 63 h 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8"/>
                    <a:gd name="T46" fmla="*/ 0 h 70"/>
                    <a:gd name="T47" fmla="*/ 68 w 68"/>
                    <a:gd name="T48" fmla="*/ 70 h 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8" h="70">
                      <a:moveTo>
                        <a:pt x="5" y="63"/>
                      </a:moveTo>
                      <a:lnTo>
                        <a:pt x="13" y="69"/>
                      </a:lnTo>
                      <a:lnTo>
                        <a:pt x="53" y="52"/>
                      </a:lnTo>
                      <a:lnTo>
                        <a:pt x="67" y="26"/>
                      </a:lnTo>
                      <a:lnTo>
                        <a:pt x="64" y="9"/>
                      </a:lnTo>
                      <a:lnTo>
                        <a:pt x="49" y="0"/>
                      </a:lnTo>
                      <a:lnTo>
                        <a:pt x="40" y="1"/>
                      </a:lnTo>
                      <a:lnTo>
                        <a:pt x="43" y="11"/>
                      </a:lnTo>
                      <a:lnTo>
                        <a:pt x="42" y="20"/>
                      </a:lnTo>
                      <a:lnTo>
                        <a:pt x="37" y="30"/>
                      </a:lnTo>
                      <a:lnTo>
                        <a:pt x="25" y="41"/>
                      </a:lnTo>
                      <a:lnTo>
                        <a:pt x="13" y="52"/>
                      </a:lnTo>
                      <a:lnTo>
                        <a:pt x="0" y="53"/>
                      </a:lnTo>
                      <a:lnTo>
                        <a:pt x="2" y="58"/>
                      </a:lnTo>
                      <a:lnTo>
                        <a:pt x="5" y="63"/>
                      </a:lnTo>
                    </a:path>
                  </a:pathLst>
                </a:custGeom>
                <a:solidFill>
                  <a:srgbClr val="E0E0E0"/>
                </a:solidFill>
                <a:ln w="12700" cap="rnd">
                  <a:solidFill>
                    <a:srgbClr val="000000"/>
                  </a:solidFill>
                  <a:round/>
                  <a:headEnd/>
                  <a:tailEnd/>
                </a:ln>
              </p:spPr>
              <p:txBody>
                <a:bodyPr/>
                <a:lstStyle/>
                <a:p>
                  <a:endParaRPr lang="fr-FR"/>
                </a:p>
              </p:txBody>
            </p:sp>
          </p:grpSp>
          <p:grpSp>
            <p:nvGrpSpPr>
              <p:cNvPr id="30" name="Group 88"/>
              <p:cNvGrpSpPr>
                <a:grpSpLocks/>
              </p:cNvGrpSpPr>
              <p:nvPr/>
            </p:nvGrpSpPr>
            <p:grpSpPr bwMode="auto">
              <a:xfrm>
                <a:off x="5508" y="1548"/>
                <a:ext cx="225" cy="289"/>
                <a:chOff x="5508" y="1548"/>
                <a:chExt cx="225" cy="289"/>
              </a:xfrm>
            </p:grpSpPr>
            <p:sp>
              <p:nvSpPr>
                <p:cNvPr id="64" name="Freeform 89"/>
                <p:cNvSpPr>
                  <a:spLocks/>
                </p:cNvSpPr>
                <p:nvPr/>
              </p:nvSpPr>
              <p:spPr bwMode="auto">
                <a:xfrm>
                  <a:off x="5513" y="1578"/>
                  <a:ext cx="209" cy="259"/>
                </a:xfrm>
                <a:custGeom>
                  <a:avLst/>
                  <a:gdLst>
                    <a:gd name="T0" fmla="*/ 90 w 209"/>
                    <a:gd name="T1" fmla="*/ 9 h 259"/>
                    <a:gd name="T2" fmla="*/ 43 w 209"/>
                    <a:gd name="T3" fmla="*/ 24 h 259"/>
                    <a:gd name="T4" fmla="*/ 1 w 209"/>
                    <a:gd name="T5" fmla="*/ 48 h 259"/>
                    <a:gd name="T6" fmla="*/ 1 w 209"/>
                    <a:gd name="T7" fmla="*/ 77 h 259"/>
                    <a:gd name="T8" fmla="*/ 0 w 209"/>
                    <a:gd name="T9" fmla="*/ 109 h 259"/>
                    <a:gd name="T10" fmla="*/ 3 w 209"/>
                    <a:gd name="T11" fmla="*/ 118 h 259"/>
                    <a:gd name="T12" fmla="*/ 10 w 209"/>
                    <a:gd name="T13" fmla="*/ 127 h 259"/>
                    <a:gd name="T14" fmla="*/ 15 w 209"/>
                    <a:gd name="T15" fmla="*/ 155 h 259"/>
                    <a:gd name="T16" fmla="*/ 23 w 209"/>
                    <a:gd name="T17" fmla="*/ 177 h 259"/>
                    <a:gd name="T18" fmla="*/ 32 w 209"/>
                    <a:gd name="T19" fmla="*/ 197 h 259"/>
                    <a:gd name="T20" fmla="*/ 38 w 209"/>
                    <a:gd name="T21" fmla="*/ 214 h 259"/>
                    <a:gd name="T22" fmla="*/ 43 w 209"/>
                    <a:gd name="T23" fmla="*/ 225 h 259"/>
                    <a:gd name="T24" fmla="*/ 53 w 209"/>
                    <a:gd name="T25" fmla="*/ 243 h 259"/>
                    <a:gd name="T26" fmla="*/ 70 w 209"/>
                    <a:gd name="T27" fmla="*/ 246 h 259"/>
                    <a:gd name="T28" fmla="*/ 82 w 209"/>
                    <a:gd name="T29" fmla="*/ 245 h 259"/>
                    <a:gd name="T30" fmla="*/ 97 w 209"/>
                    <a:gd name="T31" fmla="*/ 249 h 259"/>
                    <a:gd name="T32" fmla="*/ 114 w 209"/>
                    <a:gd name="T33" fmla="*/ 258 h 259"/>
                    <a:gd name="T34" fmla="*/ 153 w 209"/>
                    <a:gd name="T35" fmla="*/ 243 h 259"/>
                    <a:gd name="T36" fmla="*/ 188 w 209"/>
                    <a:gd name="T37" fmla="*/ 200 h 259"/>
                    <a:gd name="T38" fmla="*/ 202 w 209"/>
                    <a:gd name="T39" fmla="*/ 175 h 259"/>
                    <a:gd name="T40" fmla="*/ 205 w 209"/>
                    <a:gd name="T41" fmla="*/ 163 h 259"/>
                    <a:gd name="T42" fmla="*/ 197 w 209"/>
                    <a:gd name="T43" fmla="*/ 144 h 259"/>
                    <a:gd name="T44" fmla="*/ 206 w 209"/>
                    <a:gd name="T45" fmla="*/ 124 h 259"/>
                    <a:gd name="T46" fmla="*/ 208 w 209"/>
                    <a:gd name="T47" fmla="*/ 102 h 259"/>
                    <a:gd name="T48" fmla="*/ 200 w 209"/>
                    <a:gd name="T49" fmla="*/ 78 h 259"/>
                    <a:gd name="T50" fmla="*/ 188 w 209"/>
                    <a:gd name="T51" fmla="*/ 73 h 259"/>
                    <a:gd name="T52" fmla="*/ 176 w 209"/>
                    <a:gd name="T53" fmla="*/ 80 h 259"/>
                    <a:gd name="T54" fmla="*/ 170 w 209"/>
                    <a:gd name="T55" fmla="*/ 95 h 259"/>
                    <a:gd name="T56" fmla="*/ 169 w 209"/>
                    <a:gd name="T57" fmla="*/ 111 h 259"/>
                    <a:gd name="T58" fmla="*/ 163 w 209"/>
                    <a:gd name="T59" fmla="*/ 131 h 259"/>
                    <a:gd name="T60" fmla="*/ 146 w 209"/>
                    <a:gd name="T61" fmla="*/ 124 h 259"/>
                    <a:gd name="T62" fmla="*/ 144 w 209"/>
                    <a:gd name="T63" fmla="*/ 99 h 259"/>
                    <a:gd name="T64" fmla="*/ 127 w 209"/>
                    <a:gd name="T65" fmla="*/ 70 h 259"/>
                    <a:gd name="T66" fmla="*/ 111 w 209"/>
                    <a:gd name="T67" fmla="*/ 48 h 259"/>
                    <a:gd name="T68" fmla="*/ 105 w 209"/>
                    <a:gd name="T69" fmla="*/ 18 h 259"/>
                    <a:gd name="T70" fmla="*/ 96 w 209"/>
                    <a:gd name="T71" fmla="*/ 14 h 2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9"/>
                    <a:gd name="T109" fmla="*/ 0 h 259"/>
                    <a:gd name="T110" fmla="*/ 209 w 209"/>
                    <a:gd name="T111" fmla="*/ 259 h 2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9" h="259">
                      <a:moveTo>
                        <a:pt x="111" y="0"/>
                      </a:moveTo>
                      <a:lnTo>
                        <a:pt x="90" y="9"/>
                      </a:lnTo>
                      <a:lnTo>
                        <a:pt x="65" y="18"/>
                      </a:lnTo>
                      <a:lnTo>
                        <a:pt x="43" y="24"/>
                      </a:lnTo>
                      <a:lnTo>
                        <a:pt x="18" y="37"/>
                      </a:lnTo>
                      <a:lnTo>
                        <a:pt x="1" y="48"/>
                      </a:lnTo>
                      <a:lnTo>
                        <a:pt x="0" y="60"/>
                      </a:lnTo>
                      <a:lnTo>
                        <a:pt x="1" y="77"/>
                      </a:lnTo>
                      <a:lnTo>
                        <a:pt x="0" y="92"/>
                      </a:lnTo>
                      <a:lnTo>
                        <a:pt x="0" y="109"/>
                      </a:lnTo>
                      <a:lnTo>
                        <a:pt x="1" y="114"/>
                      </a:lnTo>
                      <a:lnTo>
                        <a:pt x="3" y="118"/>
                      </a:lnTo>
                      <a:lnTo>
                        <a:pt x="8" y="121"/>
                      </a:lnTo>
                      <a:lnTo>
                        <a:pt x="10" y="127"/>
                      </a:lnTo>
                      <a:lnTo>
                        <a:pt x="11" y="144"/>
                      </a:lnTo>
                      <a:lnTo>
                        <a:pt x="15" y="155"/>
                      </a:lnTo>
                      <a:lnTo>
                        <a:pt x="19" y="162"/>
                      </a:lnTo>
                      <a:lnTo>
                        <a:pt x="23" y="177"/>
                      </a:lnTo>
                      <a:lnTo>
                        <a:pt x="26" y="185"/>
                      </a:lnTo>
                      <a:lnTo>
                        <a:pt x="32" y="197"/>
                      </a:lnTo>
                      <a:lnTo>
                        <a:pt x="34" y="206"/>
                      </a:lnTo>
                      <a:lnTo>
                        <a:pt x="38" y="214"/>
                      </a:lnTo>
                      <a:lnTo>
                        <a:pt x="41" y="218"/>
                      </a:lnTo>
                      <a:lnTo>
                        <a:pt x="43" y="225"/>
                      </a:lnTo>
                      <a:lnTo>
                        <a:pt x="46" y="235"/>
                      </a:lnTo>
                      <a:lnTo>
                        <a:pt x="53" y="243"/>
                      </a:lnTo>
                      <a:lnTo>
                        <a:pt x="60" y="246"/>
                      </a:lnTo>
                      <a:lnTo>
                        <a:pt x="70" y="246"/>
                      </a:lnTo>
                      <a:lnTo>
                        <a:pt x="79" y="246"/>
                      </a:lnTo>
                      <a:lnTo>
                        <a:pt x="82" y="245"/>
                      </a:lnTo>
                      <a:lnTo>
                        <a:pt x="91" y="244"/>
                      </a:lnTo>
                      <a:lnTo>
                        <a:pt x="97" y="249"/>
                      </a:lnTo>
                      <a:lnTo>
                        <a:pt x="104" y="256"/>
                      </a:lnTo>
                      <a:lnTo>
                        <a:pt x="114" y="258"/>
                      </a:lnTo>
                      <a:lnTo>
                        <a:pt x="135" y="253"/>
                      </a:lnTo>
                      <a:lnTo>
                        <a:pt x="153" y="243"/>
                      </a:lnTo>
                      <a:lnTo>
                        <a:pt x="169" y="226"/>
                      </a:lnTo>
                      <a:lnTo>
                        <a:pt x="188" y="200"/>
                      </a:lnTo>
                      <a:lnTo>
                        <a:pt x="195" y="189"/>
                      </a:lnTo>
                      <a:lnTo>
                        <a:pt x="202" y="175"/>
                      </a:lnTo>
                      <a:lnTo>
                        <a:pt x="205" y="167"/>
                      </a:lnTo>
                      <a:lnTo>
                        <a:pt x="205" y="163"/>
                      </a:lnTo>
                      <a:lnTo>
                        <a:pt x="205" y="155"/>
                      </a:lnTo>
                      <a:lnTo>
                        <a:pt x="197" y="144"/>
                      </a:lnTo>
                      <a:lnTo>
                        <a:pt x="200" y="137"/>
                      </a:lnTo>
                      <a:lnTo>
                        <a:pt x="206" y="124"/>
                      </a:lnTo>
                      <a:lnTo>
                        <a:pt x="208" y="113"/>
                      </a:lnTo>
                      <a:lnTo>
                        <a:pt x="208" y="102"/>
                      </a:lnTo>
                      <a:lnTo>
                        <a:pt x="205" y="88"/>
                      </a:lnTo>
                      <a:lnTo>
                        <a:pt x="200" y="78"/>
                      </a:lnTo>
                      <a:lnTo>
                        <a:pt x="195" y="73"/>
                      </a:lnTo>
                      <a:lnTo>
                        <a:pt x="188" y="73"/>
                      </a:lnTo>
                      <a:lnTo>
                        <a:pt x="181" y="75"/>
                      </a:lnTo>
                      <a:lnTo>
                        <a:pt x="176" y="80"/>
                      </a:lnTo>
                      <a:lnTo>
                        <a:pt x="172" y="90"/>
                      </a:lnTo>
                      <a:lnTo>
                        <a:pt x="170" y="95"/>
                      </a:lnTo>
                      <a:lnTo>
                        <a:pt x="170" y="102"/>
                      </a:lnTo>
                      <a:lnTo>
                        <a:pt x="169" y="111"/>
                      </a:lnTo>
                      <a:lnTo>
                        <a:pt x="169" y="118"/>
                      </a:lnTo>
                      <a:lnTo>
                        <a:pt x="163" y="131"/>
                      </a:lnTo>
                      <a:lnTo>
                        <a:pt x="152" y="132"/>
                      </a:lnTo>
                      <a:lnTo>
                        <a:pt x="146" y="124"/>
                      </a:lnTo>
                      <a:lnTo>
                        <a:pt x="148" y="109"/>
                      </a:lnTo>
                      <a:lnTo>
                        <a:pt x="144" y="99"/>
                      </a:lnTo>
                      <a:lnTo>
                        <a:pt x="133" y="82"/>
                      </a:lnTo>
                      <a:lnTo>
                        <a:pt x="127" y="70"/>
                      </a:lnTo>
                      <a:lnTo>
                        <a:pt x="117" y="55"/>
                      </a:lnTo>
                      <a:lnTo>
                        <a:pt x="111" y="48"/>
                      </a:lnTo>
                      <a:lnTo>
                        <a:pt x="105" y="27"/>
                      </a:lnTo>
                      <a:lnTo>
                        <a:pt x="105" y="18"/>
                      </a:lnTo>
                      <a:lnTo>
                        <a:pt x="107" y="9"/>
                      </a:lnTo>
                      <a:lnTo>
                        <a:pt x="96" y="14"/>
                      </a:lnTo>
                      <a:lnTo>
                        <a:pt x="111" y="0"/>
                      </a:lnTo>
                    </a:path>
                  </a:pathLst>
                </a:custGeom>
                <a:solidFill>
                  <a:srgbClr val="FFA040"/>
                </a:solidFill>
                <a:ln w="12700" cap="rnd">
                  <a:solidFill>
                    <a:srgbClr val="402000"/>
                  </a:solidFill>
                  <a:round/>
                  <a:headEnd/>
                  <a:tailEnd/>
                </a:ln>
              </p:spPr>
              <p:txBody>
                <a:bodyPr/>
                <a:lstStyle/>
                <a:p>
                  <a:endParaRPr lang="fr-FR"/>
                </a:p>
              </p:txBody>
            </p:sp>
            <p:sp>
              <p:nvSpPr>
                <p:cNvPr id="65" name="Freeform 90"/>
                <p:cNvSpPr>
                  <a:spLocks/>
                </p:cNvSpPr>
                <p:nvPr/>
              </p:nvSpPr>
              <p:spPr bwMode="auto">
                <a:xfrm>
                  <a:off x="5560" y="1796"/>
                  <a:ext cx="31" cy="19"/>
                </a:xfrm>
                <a:custGeom>
                  <a:avLst/>
                  <a:gdLst>
                    <a:gd name="T0" fmla="*/ 0 w 31"/>
                    <a:gd name="T1" fmla="*/ 5 h 19"/>
                    <a:gd name="T2" fmla="*/ 5 w 31"/>
                    <a:gd name="T3" fmla="*/ 1 h 19"/>
                    <a:gd name="T4" fmla="*/ 10 w 31"/>
                    <a:gd name="T5" fmla="*/ 0 h 19"/>
                    <a:gd name="T6" fmla="*/ 19 w 31"/>
                    <a:gd name="T7" fmla="*/ 1 h 19"/>
                    <a:gd name="T8" fmla="*/ 21 w 31"/>
                    <a:gd name="T9" fmla="*/ 1 h 19"/>
                    <a:gd name="T10" fmla="*/ 24 w 31"/>
                    <a:gd name="T11" fmla="*/ 1 h 19"/>
                    <a:gd name="T12" fmla="*/ 27 w 31"/>
                    <a:gd name="T13" fmla="*/ 5 h 19"/>
                    <a:gd name="T14" fmla="*/ 30 w 31"/>
                    <a:gd name="T15" fmla="*/ 11 h 19"/>
                    <a:gd name="T16" fmla="*/ 29 w 31"/>
                    <a:gd name="T17" fmla="*/ 13 h 19"/>
                    <a:gd name="T18" fmla="*/ 26 w 31"/>
                    <a:gd name="T19" fmla="*/ 15 h 19"/>
                    <a:gd name="T20" fmla="*/ 22 w 31"/>
                    <a:gd name="T21" fmla="*/ 13 h 19"/>
                    <a:gd name="T22" fmla="*/ 15 w 31"/>
                    <a:gd name="T23" fmla="*/ 15 h 19"/>
                    <a:gd name="T24" fmla="*/ 12 w 31"/>
                    <a:gd name="T25" fmla="*/ 18 h 19"/>
                    <a:gd name="T26" fmla="*/ 6 w 31"/>
                    <a:gd name="T27" fmla="*/ 18 h 19"/>
                    <a:gd name="T28" fmla="*/ 1 w 31"/>
                    <a:gd name="T29" fmla="*/ 13 h 19"/>
                    <a:gd name="T30" fmla="*/ 0 w 31"/>
                    <a:gd name="T31" fmla="*/ 5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
                    <a:gd name="T49" fmla="*/ 0 h 19"/>
                    <a:gd name="T50" fmla="*/ 31 w 31"/>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 h="19">
                      <a:moveTo>
                        <a:pt x="0" y="5"/>
                      </a:moveTo>
                      <a:lnTo>
                        <a:pt x="5" y="1"/>
                      </a:lnTo>
                      <a:lnTo>
                        <a:pt x="10" y="0"/>
                      </a:lnTo>
                      <a:lnTo>
                        <a:pt x="19" y="1"/>
                      </a:lnTo>
                      <a:lnTo>
                        <a:pt x="21" y="1"/>
                      </a:lnTo>
                      <a:lnTo>
                        <a:pt x="24" y="1"/>
                      </a:lnTo>
                      <a:lnTo>
                        <a:pt x="27" y="5"/>
                      </a:lnTo>
                      <a:lnTo>
                        <a:pt x="30" y="11"/>
                      </a:lnTo>
                      <a:lnTo>
                        <a:pt x="29" y="13"/>
                      </a:lnTo>
                      <a:lnTo>
                        <a:pt x="26" y="15"/>
                      </a:lnTo>
                      <a:lnTo>
                        <a:pt x="22" y="13"/>
                      </a:lnTo>
                      <a:lnTo>
                        <a:pt x="15" y="15"/>
                      </a:lnTo>
                      <a:lnTo>
                        <a:pt x="12" y="18"/>
                      </a:lnTo>
                      <a:lnTo>
                        <a:pt x="6" y="18"/>
                      </a:lnTo>
                      <a:lnTo>
                        <a:pt x="1" y="13"/>
                      </a:lnTo>
                      <a:lnTo>
                        <a:pt x="0" y="5"/>
                      </a:lnTo>
                    </a:path>
                  </a:pathLst>
                </a:custGeom>
                <a:solidFill>
                  <a:srgbClr val="FFC080"/>
                </a:solidFill>
                <a:ln w="9525" cap="rnd">
                  <a:noFill/>
                  <a:round/>
                  <a:headEnd/>
                  <a:tailEnd/>
                </a:ln>
              </p:spPr>
              <p:txBody>
                <a:bodyPr/>
                <a:lstStyle/>
                <a:p>
                  <a:endParaRPr lang="fr-FR"/>
                </a:p>
              </p:txBody>
            </p:sp>
            <p:sp>
              <p:nvSpPr>
                <p:cNvPr id="66" name="Freeform 91"/>
                <p:cNvSpPr>
                  <a:spLocks/>
                </p:cNvSpPr>
                <p:nvPr/>
              </p:nvSpPr>
              <p:spPr bwMode="auto">
                <a:xfrm>
                  <a:off x="5548" y="1774"/>
                  <a:ext cx="40" cy="18"/>
                </a:xfrm>
                <a:custGeom>
                  <a:avLst/>
                  <a:gdLst>
                    <a:gd name="T0" fmla="*/ 6 w 40"/>
                    <a:gd name="T1" fmla="*/ 17 h 18"/>
                    <a:gd name="T2" fmla="*/ 10 w 40"/>
                    <a:gd name="T3" fmla="*/ 16 h 18"/>
                    <a:gd name="T4" fmla="*/ 5 w 40"/>
                    <a:gd name="T5" fmla="*/ 10 h 18"/>
                    <a:gd name="T6" fmla="*/ 9 w 40"/>
                    <a:gd name="T7" fmla="*/ 9 h 18"/>
                    <a:gd name="T8" fmla="*/ 16 w 40"/>
                    <a:gd name="T9" fmla="*/ 9 h 18"/>
                    <a:gd name="T10" fmla="*/ 20 w 40"/>
                    <a:gd name="T11" fmla="*/ 8 h 18"/>
                    <a:gd name="T12" fmla="*/ 23 w 40"/>
                    <a:gd name="T13" fmla="*/ 7 h 18"/>
                    <a:gd name="T14" fmla="*/ 30 w 40"/>
                    <a:gd name="T15" fmla="*/ 5 h 18"/>
                    <a:gd name="T16" fmla="*/ 33 w 40"/>
                    <a:gd name="T17" fmla="*/ 2 h 18"/>
                    <a:gd name="T18" fmla="*/ 39 w 40"/>
                    <a:gd name="T19" fmla="*/ 0 h 18"/>
                    <a:gd name="T20" fmla="*/ 32 w 40"/>
                    <a:gd name="T21" fmla="*/ 0 h 18"/>
                    <a:gd name="T22" fmla="*/ 26 w 40"/>
                    <a:gd name="T23" fmla="*/ 0 h 18"/>
                    <a:gd name="T24" fmla="*/ 23 w 40"/>
                    <a:gd name="T25" fmla="*/ 1 h 18"/>
                    <a:gd name="T26" fmla="*/ 15 w 40"/>
                    <a:gd name="T27" fmla="*/ 2 h 18"/>
                    <a:gd name="T28" fmla="*/ 11 w 40"/>
                    <a:gd name="T29" fmla="*/ 5 h 18"/>
                    <a:gd name="T30" fmla="*/ 8 w 40"/>
                    <a:gd name="T31" fmla="*/ 2 h 18"/>
                    <a:gd name="T32" fmla="*/ 5 w 40"/>
                    <a:gd name="T33" fmla="*/ 0 h 18"/>
                    <a:gd name="T34" fmla="*/ 2 w 40"/>
                    <a:gd name="T35" fmla="*/ 2 h 18"/>
                    <a:gd name="T36" fmla="*/ 0 w 40"/>
                    <a:gd name="T37" fmla="*/ 5 h 18"/>
                    <a:gd name="T38" fmla="*/ 2 w 40"/>
                    <a:gd name="T39" fmla="*/ 9 h 18"/>
                    <a:gd name="T40" fmla="*/ 2 w 40"/>
                    <a:gd name="T41" fmla="*/ 12 h 18"/>
                    <a:gd name="T42" fmla="*/ 6 w 40"/>
                    <a:gd name="T43" fmla="*/ 1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18"/>
                    <a:gd name="T68" fmla="*/ 40 w 40"/>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18">
                      <a:moveTo>
                        <a:pt x="6" y="17"/>
                      </a:moveTo>
                      <a:lnTo>
                        <a:pt x="10" y="16"/>
                      </a:lnTo>
                      <a:lnTo>
                        <a:pt x="5" y="10"/>
                      </a:lnTo>
                      <a:lnTo>
                        <a:pt x="9" y="9"/>
                      </a:lnTo>
                      <a:lnTo>
                        <a:pt x="16" y="9"/>
                      </a:lnTo>
                      <a:lnTo>
                        <a:pt x="20" y="8"/>
                      </a:lnTo>
                      <a:lnTo>
                        <a:pt x="23" y="7"/>
                      </a:lnTo>
                      <a:lnTo>
                        <a:pt x="30" y="5"/>
                      </a:lnTo>
                      <a:lnTo>
                        <a:pt x="33" y="2"/>
                      </a:lnTo>
                      <a:lnTo>
                        <a:pt x="39" y="0"/>
                      </a:lnTo>
                      <a:lnTo>
                        <a:pt x="32" y="0"/>
                      </a:lnTo>
                      <a:lnTo>
                        <a:pt x="26" y="0"/>
                      </a:lnTo>
                      <a:lnTo>
                        <a:pt x="23" y="1"/>
                      </a:lnTo>
                      <a:lnTo>
                        <a:pt x="15" y="2"/>
                      </a:lnTo>
                      <a:lnTo>
                        <a:pt x="11" y="5"/>
                      </a:lnTo>
                      <a:lnTo>
                        <a:pt x="8" y="2"/>
                      </a:lnTo>
                      <a:lnTo>
                        <a:pt x="5" y="0"/>
                      </a:lnTo>
                      <a:lnTo>
                        <a:pt x="2" y="2"/>
                      </a:lnTo>
                      <a:lnTo>
                        <a:pt x="0" y="5"/>
                      </a:lnTo>
                      <a:lnTo>
                        <a:pt x="2" y="9"/>
                      </a:lnTo>
                      <a:lnTo>
                        <a:pt x="2" y="12"/>
                      </a:lnTo>
                      <a:lnTo>
                        <a:pt x="6" y="17"/>
                      </a:lnTo>
                    </a:path>
                  </a:pathLst>
                </a:custGeom>
                <a:solidFill>
                  <a:srgbClr val="FFC080"/>
                </a:solidFill>
                <a:ln w="9525" cap="rnd">
                  <a:noFill/>
                  <a:round/>
                  <a:headEnd/>
                  <a:tailEnd/>
                </a:ln>
              </p:spPr>
              <p:txBody>
                <a:bodyPr/>
                <a:lstStyle/>
                <a:p>
                  <a:endParaRPr lang="fr-FR"/>
                </a:p>
              </p:txBody>
            </p:sp>
            <p:sp>
              <p:nvSpPr>
                <p:cNvPr id="67" name="Freeform 92"/>
                <p:cNvSpPr>
                  <a:spLocks/>
                </p:cNvSpPr>
                <p:nvPr/>
              </p:nvSpPr>
              <p:spPr bwMode="auto">
                <a:xfrm>
                  <a:off x="5524" y="1693"/>
                  <a:ext cx="122" cy="78"/>
                </a:xfrm>
                <a:custGeom>
                  <a:avLst/>
                  <a:gdLst>
                    <a:gd name="T0" fmla="*/ 17 w 122"/>
                    <a:gd name="T1" fmla="*/ 45 h 78"/>
                    <a:gd name="T2" fmla="*/ 32 w 122"/>
                    <a:gd name="T3" fmla="*/ 41 h 78"/>
                    <a:gd name="T4" fmla="*/ 32 w 122"/>
                    <a:gd name="T5" fmla="*/ 31 h 78"/>
                    <a:gd name="T6" fmla="*/ 33 w 122"/>
                    <a:gd name="T7" fmla="*/ 20 h 78"/>
                    <a:gd name="T8" fmla="*/ 23 w 122"/>
                    <a:gd name="T9" fmla="*/ 0 h 78"/>
                    <a:gd name="T10" fmla="*/ 19 w 122"/>
                    <a:gd name="T11" fmla="*/ 16 h 78"/>
                    <a:gd name="T12" fmla="*/ 18 w 122"/>
                    <a:gd name="T13" fmla="*/ 27 h 78"/>
                    <a:gd name="T14" fmla="*/ 17 w 122"/>
                    <a:gd name="T15" fmla="*/ 23 h 78"/>
                    <a:gd name="T16" fmla="*/ 8 w 122"/>
                    <a:gd name="T17" fmla="*/ 18 h 78"/>
                    <a:gd name="T18" fmla="*/ 3 w 122"/>
                    <a:gd name="T19" fmla="*/ 8 h 78"/>
                    <a:gd name="T20" fmla="*/ 1 w 122"/>
                    <a:gd name="T21" fmla="*/ 22 h 78"/>
                    <a:gd name="T22" fmla="*/ 7 w 122"/>
                    <a:gd name="T23" fmla="*/ 39 h 78"/>
                    <a:gd name="T24" fmla="*/ 11 w 122"/>
                    <a:gd name="T25" fmla="*/ 56 h 78"/>
                    <a:gd name="T26" fmla="*/ 20 w 122"/>
                    <a:gd name="T27" fmla="*/ 76 h 78"/>
                    <a:gd name="T28" fmla="*/ 29 w 122"/>
                    <a:gd name="T29" fmla="*/ 75 h 78"/>
                    <a:gd name="T30" fmla="*/ 47 w 122"/>
                    <a:gd name="T31" fmla="*/ 75 h 78"/>
                    <a:gd name="T32" fmla="*/ 61 w 122"/>
                    <a:gd name="T33" fmla="*/ 76 h 78"/>
                    <a:gd name="T34" fmla="*/ 63 w 122"/>
                    <a:gd name="T35" fmla="*/ 64 h 78"/>
                    <a:gd name="T36" fmla="*/ 76 w 122"/>
                    <a:gd name="T37" fmla="*/ 57 h 78"/>
                    <a:gd name="T38" fmla="*/ 63 w 122"/>
                    <a:gd name="T39" fmla="*/ 51 h 78"/>
                    <a:gd name="T40" fmla="*/ 80 w 122"/>
                    <a:gd name="T41" fmla="*/ 53 h 78"/>
                    <a:gd name="T42" fmla="*/ 75 w 122"/>
                    <a:gd name="T43" fmla="*/ 46 h 78"/>
                    <a:gd name="T44" fmla="*/ 83 w 122"/>
                    <a:gd name="T45" fmla="*/ 39 h 78"/>
                    <a:gd name="T46" fmla="*/ 72 w 122"/>
                    <a:gd name="T47" fmla="*/ 33 h 78"/>
                    <a:gd name="T48" fmla="*/ 85 w 122"/>
                    <a:gd name="T49" fmla="*/ 30 h 78"/>
                    <a:gd name="T50" fmla="*/ 121 w 122"/>
                    <a:gd name="T51" fmla="*/ 2 h 78"/>
                    <a:gd name="T52" fmla="*/ 93 w 122"/>
                    <a:gd name="T53" fmla="*/ 0 h 78"/>
                    <a:gd name="T54" fmla="*/ 72 w 122"/>
                    <a:gd name="T55" fmla="*/ 19 h 78"/>
                    <a:gd name="T56" fmla="*/ 60 w 122"/>
                    <a:gd name="T57" fmla="*/ 19 h 78"/>
                    <a:gd name="T58" fmla="*/ 54 w 122"/>
                    <a:gd name="T59" fmla="*/ 10 h 78"/>
                    <a:gd name="T60" fmla="*/ 43 w 122"/>
                    <a:gd name="T61" fmla="*/ 9 h 78"/>
                    <a:gd name="T62" fmla="*/ 41 w 122"/>
                    <a:gd name="T63" fmla="*/ 18 h 78"/>
                    <a:gd name="T64" fmla="*/ 45 w 122"/>
                    <a:gd name="T65" fmla="*/ 27 h 78"/>
                    <a:gd name="T66" fmla="*/ 55 w 122"/>
                    <a:gd name="T67" fmla="*/ 36 h 78"/>
                    <a:gd name="T68" fmla="*/ 57 w 122"/>
                    <a:gd name="T69" fmla="*/ 48 h 78"/>
                    <a:gd name="T70" fmla="*/ 35 w 122"/>
                    <a:gd name="T71" fmla="*/ 53 h 78"/>
                    <a:gd name="T72" fmla="*/ 17 w 122"/>
                    <a:gd name="T73" fmla="*/ 47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2"/>
                    <a:gd name="T112" fmla="*/ 0 h 78"/>
                    <a:gd name="T113" fmla="*/ 122 w 122"/>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2" h="78">
                      <a:moveTo>
                        <a:pt x="17" y="47"/>
                      </a:moveTo>
                      <a:lnTo>
                        <a:pt x="17" y="45"/>
                      </a:lnTo>
                      <a:lnTo>
                        <a:pt x="26" y="44"/>
                      </a:lnTo>
                      <a:lnTo>
                        <a:pt x="32" y="41"/>
                      </a:lnTo>
                      <a:lnTo>
                        <a:pt x="35" y="35"/>
                      </a:lnTo>
                      <a:lnTo>
                        <a:pt x="32" y="31"/>
                      </a:lnTo>
                      <a:lnTo>
                        <a:pt x="33" y="27"/>
                      </a:lnTo>
                      <a:lnTo>
                        <a:pt x="33" y="20"/>
                      </a:lnTo>
                      <a:lnTo>
                        <a:pt x="33" y="4"/>
                      </a:lnTo>
                      <a:lnTo>
                        <a:pt x="23" y="0"/>
                      </a:lnTo>
                      <a:lnTo>
                        <a:pt x="20" y="11"/>
                      </a:lnTo>
                      <a:lnTo>
                        <a:pt x="19" y="16"/>
                      </a:lnTo>
                      <a:lnTo>
                        <a:pt x="19" y="24"/>
                      </a:lnTo>
                      <a:lnTo>
                        <a:pt x="18" y="27"/>
                      </a:lnTo>
                      <a:lnTo>
                        <a:pt x="14" y="24"/>
                      </a:lnTo>
                      <a:lnTo>
                        <a:pt x="17" y="23"/>
                      </a:lnTo>
                      <a:lnTo>
                        <a:pt x="16" y="18"/>
                      </a:lnTo>
                      <a:lnTo>
                        <a:pt x="8" y="18"/>
                      </a:lnTo>
                      <a:lnTo>
                        <a:pt x="7" y="14"/>
                      </a:lnTo>
                      <a:lnTo>
                        <a:pt x="3" y="8"/>
                      </a:lnTo>
                      <a:lnTo>
                        <a:pt x="0" y="8"/>
                      </a:lnTo>
                      <a:lnTo>
                        <a:pt x="1" y="22"/>
                      </a:lnTo>
                      <a:lnTo>
                        <a:pt x="2" y="29"/>
                      </a:lnTo>
                      <a:lnTo>
                        <a:pt x="7" y="39"/>
                      </a:lnTo>
                      <a:lnTo>
                        <a:pt x="10" y="44"/>
                      </a:lnTo>
                      <a:lnTo>
                        <a:pt x="11" y="56"/>
                      </a:lnTo>
                      <a:lnTo>
                        <a:pt x="14" y="64"/>
                      </a:lnTo>
                      <a:lnTo>
                        <a:pt x="20" y="76"/>
                      </a:lnTo>
                      <a:lnTo>
                        <a:pt x="23" y="77"/>
                      </a:lnTo>
                      <a:lnTo>
                        <a:pt x="29" y="75"/>
                      </a:lnTo>
                      <a:lnTo>
                        <a:pt x="37" y="73"/>
                      </a:lnTo>
                      <a:lnTo>
                        <a:pt x="47" y="75"/>
                      </a:lnTo>
                      <a:lnTo>
                        <a:pt x="56" y="76"/>
                      </a:lnTo>
                      <a:lnTo>
                        <a:pt x="61" y="76"/>
                      </a:lnTo>
                      <a:lnTo>
                        <a:pt x="67" y="70"/>
                      </a:lnTo>
                      <a:lnTo>
                        <a:pt x="63" y="64"/>
                      </a:lnTo>
                      <a:lnTo>
                        <a:pt x="71" y="61"/>
                      </a:lnTo>
                      <a:lnTo>
                        <a:pt x="76" y="57"/>
                      </a:lnTo>
                      <a:lnTo>
                        <a:pt x="70" y="53"/>
                      </a:lnTo>
                      <a:lnTo>
                        <a:pt x="63" y="51"/>
                      </a:lnTo>
                      <a:lnTo>
                        <a:pt x="74" y="49"/>
                      </a:lnTo>
                      <a:lnTo>
                        <a:pt x="80" y="53"/>
                      </a:lnTo>
                      <a:lnTo>
                        <a:pt x="87" y="53"/>
                      </a:lnTo>
                      <a:lnTo>
                        <a:pt x="75" y="46"/>
                      </a:lnTo>
                      <a:lnTo>
                        <a:pt x="83" y="41"/>
                      </a:lnTo>
                      <a:lnTo>
                        <a:pt x="83" y="39"/>
                      </a:lnTo>
                      <a:lnTo>
                        <a:pt x="74" y="35"/>
                      </a:lnTo>
                      <a:lnTo>
                        <a:pt x="72" y="33"/>
                      </a:lnTo>
                      <a:lnTo>
                        <a:pt x="74" y="31"/>
                      </a:lnTo>
                      <a:lnTo>
                        <a:pt x="85" y="30"/>
                      </a:lnTo>
                      <a:lnTo>
                        <a:pt x="110" y="23"/>
                      </a:lnTo>
                      <a:lnTo>
                        <a:pt x="121" y="2"/>
                      </a:lnTo>
                      <a:lnTo>
                        <a:pt x="110" y="1"/>
                      </a:lnTo>
                      <a:lnTo>
                        <a:pt x="93" y="0"/>
                      </a:lnTo>
                      <a:lnTo>
                        <a:pt x="84" y="10"/>
                      </a:lnTo>
                      <a:lnTo>
                        <a:pt x="72" y="19"/>
                      </a:lnTo>
                      <a:lnTo>
                        <a:pt x="64" y="21"/>
                      </a:lnTo>
                      <a:lnTo>
                        <a:pt x="60" y="19"/>
                      </a:lnTo>
                      <a:lnTo>
                        <a:pt x="54" y="14"/>
                      </a:lnTo>
                      <a:lnTo>
                        <a:pt x="54" y="10"/>
                      </a:lnTo>
                      <a:lnTo>
                        <a:pt x="50" y="2"/>
                      </a:lnTo>
                      <a:lnTo>
                        <a:pt x="43" y="9"/>
                      </a:lnTo>
                      <a:lnTo>
                        <a:pt x="44" y="12"/>
                      </a:lnTo>
                      <a:lnTo>
                        <a:pt x="41" y="18"/>
                      </a:lnTo>
                      <a:lnTo>
                        <a:pt x="42" y="21"/>
                      </a:lnTo>
                      <a:lnTo>
                        <a:pt x="45" y="27"/>
                      </a:lnTo>
                      <a:lnTo>
                        <a:pt x="53" y="32"/>
                      </a:lnTo>
                      <a:lnTo>
                        <a:pt x="55" y="36"/>
                      </a:lnTo>
                      <a:lnTo>
                        <a:pt x="58" y="44"/>
                      </a:lnTo>
                      <a:lnTo>
                        <a:pt x="57" y="48"/>
                      </a:lnTo>
                      <a:lnTo>
                        <a:pt x="46" y="51"/>
                      </a:lnTo>
                      <a:lnTo>
                        <a:pt x="35" y="53"/>
                      </a:lnTo>
                      <a:lnTo>
                        <a:pt x="23" y="51"/>
                      </a:lnTo>
                      <a:lnTo>
                        <a:pt x="17" y="47"/>
                      </a:lnTo>
                    </a:path>
                  </a:pathLst>
                </a:custGeom>
                <a:solidFill>
                  <a:srgbClr val="FFC080"/>
                </a:solidFill>
                <a:ln w="9525" cap="rnd">
                  <a:noFill/>
                  <a:round/>
                  <a:headEnd/>
                  <a:tailEnd/>
                </a:ln>
              </p:spPr>
              <p:txBody>
                <a:bodyPr/>
                <a:lstStyle/>
                <a:p>
                  <a:endParaRPr lang="fr-FR"/>
                </a:p>
              </p:txBody>
            </p:sp>
            <p:sp>
              <p:nvSpPr>
                <p:cNvPr id="68" name="Freeform 93"/>
                <p:cNvSpPr>
                  <a:spLocks/>
                </p:cNvSpPr>
                <p:nvPr/>
              </p:nvSpPr>
              <p:spPr bwMode="auto">
                <a:xfrm>
                  <a:off x="5581" y="1699"/>
                  <a:ext cx="32" cy="17"/>
                </a:xfrm>
                <a:custGeom>
                  <a:avLst/>
                  <a:gdLst>
                    <a:gd name="T0" fmla="*/ 0 w 32"/>
                    <a:gd name="T1" fmla="*/ 8 h 17"/>
                    <a:gd name="T2" fmla="*/ 1 w 32"/>
                    <a:gd name="T3" fmla="*/ 11 h 17"/>
                    <a:gd name="T4" fmla="*/ 5 w 32"/>
                    <a:gd name="T5" fmla="*/ 13 h 17"/>
                    <a:gd name="T6" fmla="*/ 9 w 32"/>
                    <a:gd name="T7" fmla="*/ 13 h 17"/>
                    <a:gd name="T8" fmla="*/ 13 w 32"/>
                    <a:gd name="T9" fmla="*/ 12 h 17"/>
                    <a:gd name="T10" fmla="*/ 18 w 32"/>
                    <a:gd name="T11" fmla="*/ 8 h 17"/>
                    <a:gd name="T12" fmla="*/ 24 w 32"/>
                    <a:gd name="T13" fmla="*/ 4 h 17"/>
                    <a:gd name="T14" fmla="*/ 28 w 32"/>
                    <a:gd name="T15" fmla="*/ 0 h 17"/>
                    <a:gd name="T16" fmla="*/ 31 w 32"/>
                    <a:gd name="T17" fmla="*/ 2 h 17"/>
                    <a:gd name="T18" fmla="*/ 24 w 32"/>
                    <a:gd name="T19" fmla="*/ 7 h 17"/>
                    <a:gd name="T20" fmla="*/ 19 w 32"/>
                    <a:gd name="T21" fmla="*/ 12 h 17"/>
                    <a:gd name="T22" fmla="*/ 16 w 32"/>
                    <a:gd name="T23" fmla="*/ 16 h 17"/>
                    <a:gd name="T24" fmla="*/ 12 w 32"/>
                    <a:gd name="T25" fmla="*/ 16 h 17"/>
                    <a:gd name="T26" fmla="*/ 8 w 32"/>
                    <a:gd name="T27" fmla="*/ 16 h 17"/>
                    <a:gd name="T28" fmla="*/ 1 w 32"/>
                    <a:gd name="T29" fmla="*/ 13 h 17"/>
                    <a:gd name="T30" fmla="*/ 0 w 32"/>
                    <a:gd name="T31" fmla="*/ 8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17"/>
                    <a:gd name="T50" fmla="*/ 32 w 3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17">
                      <a:moveTo>
                        <a:pt x="0" y="8"/>
                      </a:moveTo>
                      <a:lnTo>
                        <a:pt x="1" y="11"/>
                      </a:lnTo>
                      <a:lnTo>
                        <a:pt x="5" y="13"/>
                      </a:lnTo>
                      <a:lnTo>
                        <a:pt x="9" y="13"/>
                      </a:lnTo>
                      <a:lnTo>
                        <a:pt x="13" y="12"/>
                      </a:lnTo>
                      <a:lnTo>
                        <a:pt x="18" y="8"/>
                      </a:lnTo>
                      <a:lnTo>
                        <a:pt x="24" y="4"/>
                      </a:lnTo>
                      <a:lnTo>
                        <a:pt x="28" y="0"/>
                      </a:lnTo>
                      <a:lnTo>
                        <a:pt x="31" y="2"/>
                      </a:lnTo>
                      <a:lnTo>
                        <a:pt x="24" y="7"/>
                      </a:lnTo>
                      <a:lnTo>
                        <a:pt x="19" y="12"/>
                      </a:lnTo>
                      <a:lnTo>
                        <a:pt x="16" y="16"/>
                      </a:lnTo>
                      <a:lnTo>
                        <a:pt x="12" y="16"/>
                      </a:lnTo>
                      <a:lnTo>
                        <a:pt x="8" y="16"/>
                      </a:lnTo>
                      <a:lnTo>
                        <a:pt x="1" y="13"/>
                      </a:lnTo>
                      <a:lnTo>
                        <a:pt x="0" y="8"/>
                      </a:lnTo>
                    </a:path>
                  </a:pathLst>
                </a:custGeom>
                <a:solidFill>
                  <a:srgbClr val="804000"/>
                </a:solidFill>
                <a:ln w="9525" cap="rnd">
                  <a:noFill/>
                  <a:round/>
                  <a:headEnd/>
                  <a:tailEnd/>
                </a:ln>
              </p:spPr>
              <p:txBody>
                <a:bodyPr/>
                <a:lstStyle/>
                <a:p>
                  <a:endParaRPr lang="fr-FR"/>
                </a:p>
              </p:txBody>
            </p:sp>
            <p:sp>
              <p:nvSpPr>
                <p:cNvPr id="69" name="Freeform 94"/>
                <p:cNvSpPr>
                  <a:spLocks/>
                </p:cNvSpPr>
                <p:nvPr/>
              </p:nvSpPr>
              <p:spPr bwMode="auto">
                <a:xfrm>
                  <a:off x="5513" y="1604"/>
                  <a:ext cx="64" cy="81"/>
                </a:xfrm>
                <a:custGeom>
                  <a:avLst/>
                  <a:gdLst>
                    <a:gd name="T0" fmla="*/ 2 w 64"/>
                    <a:gd name="T1" fmla="*/ 80 h 81"/>
                    <a:gd name="T2" fmla="*/ 9 w 64"/>
                    <a:gd name="T3" fmla="*/ 79 h 81"/>
                    <a:gd name="T4" fmla="*/ 15 w 64"/>
                    <a:gd name="T5" fmla="*/ 79 h 81"/>
                    <a:gd name="T6" fmla="*/ 22 w 64"/>
                    <a:gd name="T7" fmla="*/ 77 h 81"/>
                    <a:gd name="T8" fmla="*/ 26 w 64"/>
                    <a:gd name="T9" fmla="*/ 72 h 81"/>
                    <a:gd name="T10" fmla="*/ 30 w 64"/>
                    <a:gd name="T11" fmla="*/ 74 h 81"/>
                    <a:gd name="T12" fmla="*/ 34 w 64"/>
                    <a:gd name="T13" fmla="*/ 65 h 81"/>
                    <a:gd name="T14" fmla="*/ 35 w 64"/>
                    <a:gd name="T15" fmla="*/ 62 h 81"/>
                    <a:gd name="T16" fmla="*/ 40 w 64"/>
                    <a:gd name="T17" fmla="*/ 63 h 81"/>
                    <a:gd name="T18" fmla="*/ 41 w 64"/>
                    <a:gd name="T19" fmla="*/ 69 h 81"/>
                    <a:gd name="T20" fmla="*/ 47 w 64"/>
                    <a:gd name="T21" fmla="*/ 69 h 81"/>
                    <a:gd name="T22" fmla="*/ 48 w 64"/>
                    <a:gd name="T23" fmla="*/ 73 h 81"/>
                    <a:gd name="T24" fmla="*/ 56 w 64"/>
                    <a:gd name="T25" fmla="*/ 71 h 81"/>
                    <a:gd name="T26" fmla="*/ 57 w 64"/>
                    <a:gd name="T27" fmla="*/ 68 h 81"/>
                    <a:gd name="T28" fmla="*/ 63 w 64"/>
                    <a:gd name="T29" fmla="*/ 71 h 81"/>
                    <a:gd name="T30" fmla="*/ 61 w 64"/>
                    <a:gd name="T31" fmla="*/ 64 h 81"/>
                    <a:gd name="T32" fmla="*/ 58 w 64"/>
                    <a:gd name="T33" fmla="*/ 58 h 81"/>
                    <a:gd name="T34" fmla="*/ 58 w 64"/>
                    <a:gd name="T35" fmla="*/ 51 h 81"/>
                    <a:gd name="T36" fmla="*/ 61 w 64"/>
                    <a:gd name="T37" fmla="*/ 41 h 81"/>
                    <a:gd name="T38" fmla="*/ 62 w 64"/>
                    <a:gd name="T39" fmla="*/ 35 h 81"/>
                    <a:gd name="T40" fmla="*/ 62 w 64"/>
                    <a:gd name="T41" fmla="*/ 25 h 81"/>
                    <a:gd name="T42" fmla="*/ 59 w 64"/>
                    <a:gd name="T43" fmla="*/ 18 h 81"/>
                    <a:gd name="T44" fmla="*/ 52 w 64"/>
                    <a:gd name="T45" fmla="*/ 16 h 81"/>
                    <a:gd name="T46" fmla="*/ 43 w 64"/>
                    <a:gd name="T47" fmla="*/ 11 h 81"/>
                    <a:gd name="T48" fmla="*/ 40 w 64"/>
                    <a:gd name="T49" fmla="*/ 8 h 81"/>
                    <a:gd name="T50" fmla="*/ 41 w 64"/>
                    <a:gd name="T51" fmla="*/ 0 h 81"/>
                    <a:gd name="T52" fmla="*/ 29 w 64"/>
                    <a:gd name="T53" fmla="*/ 4 h 81"/>
                    <a:gd name="T54" fmla="*/ 12 w 64"/>
                    <a:gd name="T55" fmla="*/ 12 h 81"/>
                    <a:gd name="T56" fmla="*/ 4 w 64"/>
                    <a:gd name="T57" fmla="*/ 19 h 81"/>
                    <a:gd name="T58" fmla="*/ 0 w 64"/>
                    <a:gd name="T59" fmla="*/ 20 h 81"/>
                    <a:gd name="T60" fmla="*/ 2 w 64"/>
                    <a:gd name="T61" fmla="*/ 29 h 81"/>
                    <a:gd name="T62" fmla="*/ 2 w 64"/>
                    <a:gd name="T63" fmla="*/ 38 h 81"/>
                    <a:gd name="T64" fmla="*/ 2 w 64"/>
                    <a:gd name="T65" fmla="*/ 46 h 81"/>
                    <a:gd name="T66" fmla="*/ 2 w 64"/>
                    <a:gd name="T67" fmla="*/ 54 h 81"/>
                    <a:gd name="T68" fmla="*/ 2 w 64"/>
                    <a:gd name="T69" fmla="*/ 62 h 81"/>
                    <a:gd name="T70" fmla="*/ 2 w 64"/>
                    <a:gd name="T71" fmla="*/ 71 h 81"/>
                    <a:gd name="T72" fmla="*/ 2 w 64"/>
                    <a:gd name="T73" fmla="*/ 80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81"/>
                    <a:gd name="T113" fmla="*/ 64 w 64"/>
                    <a:gd name="T114" fmla="*/ 81 h 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81">
                      <a:moveTo>
                        <a:pt x="2" y="80"/>
                      </a:moveTo>
                      <a:lnTo>
                        <a:pt x="9" y="79"/>
                      </a:lnTo>
                      <a:lnTo>
                        <a:pt x="15" y="79"/>
                      </a:lnTo>
                      <a:lnTo>
                        <a:pt x="22" y="77"/>
                      </a:lnTo>
                      <a:lnTo>
                        <a:pt x="26" y="72"/>
                      </a:lnTo>
                      <a:lnTo>
                        <a:pt x="30" y="74"/>
                      </a:lnTo>
                      <a:lnTo>
                        <a:pt x="34" y="65"/>
                      </a:lnTo>
                      <a:lnTo>
                        <a:pt x="35" y="62"/>
                      </a:lnTo>
                      <a:lnTo>
                        <a:pt x="40" y="63"/>
                      </a:lnTo>
                      <a:lnTo>
                        <a:pt x="41" y="69"/>
                      </a:lnTo>
                      <a:lnTo>
                        <a:pt x="47" y="69"/>
                      </a:lnTo>
                      <a:lnTo>
                        <a:pt x="48" y="73"/>
                      </a:lnTo>
                      <a:lnTo>
                        <a:pt x="56" y="71"/>
                      </a:lnTo>
                      <a:lnTo>
                        <a:pt x="57" y="68"/>
                      </a:lnTo>
                      <a:lnTo>
                        <a:pt x="63" y="71"/>
                      </a:lnTo>
                      <a:lnTo>
                        <a:pt x="61" y="64"/>
                      </a:lnTo>
                      <a:lnTo>
                        <a:pt x="58" y="58"/>
                      </a:lnTo>
                      <a:lnTo>
                        <a:pt x="58" y="51"/>
                      </a:lnTo>
                      <a:lnTo>
                        <a:pt x="61" y="41"/>
                      </a:lnTo>
                      <a:lnTo>
                        <a:pt x="62" y="35"/>
                      </a:lnTo>
                      <a:lnTo>
                        <a:pt x="62" y="25"/>
                      </a:lnTo>
                      <a:lnTo>
                        <a:pt x="59" y="18"/>
                      </a:lnTo>
                      <a:lnTo>
                        <a:pt x="52" y="16"/>
                      </a:lnTo>
                      <a:lnTo>
                        <a:pt x="43" y="11"/>
                      </a:lnTo>
                      <a:lnTo>
                        <a:pt x="40" y="8"/>
                      </a:lnTo>
                      <a:lnTo>
                        <a:pt x="41" y="0"/>
                      </a:lnTo>
                      <a:lnTo>
                        <a:pt x="29" y="4"/>
                      </a:lnTo>
                      <a:lnTo>
                        <a:pt x="12" y="12"/>
                      </a:lnTo>
                      <a:lnTo>
                        <a:pt x="4" y="19"/>
                      </a:lnTo>
                      <a:lnTo>
                        <a:pt x="0" y="20"/>
                      </a:lnTo>
                      <a:lnTo>
                        <a:pt x="2" y="29"/>
                      </a:lnTo>
                      <a:lnTo>
                        <a:pt x="2" y="38"/>
                      </a:lnTo>
                      <a:lnTo>
                        <a:pt x="2" y="46"/>
                      </a:lnTo>
                      <a:lnTo>
                        <a:pt x="2" y="54"/>
                      </a:lnTo>
                      <a:lnTo>
                        <a:pt x="2" y="62"/>
                      </a:lnTo>
                      <a:lnTo>
                        <a:pt x="2" y="71"/>
                      </a:lnTo>
                      <a:lnTo>
                        <a:pt x="2" y="80"/>
                      </a:lnTo>
                    </a:path>
                  </a:pathLst>
                </a:custGeom>
                <a:solidFill>
                  <a:srgbClr val="FFC080"/>
                </a:solidFill>
                <a:ln w="9525" cap="rnd">
                  <a:noFill/>
                  <a:round/>
                  <a:headEnd/>
                  <a:tailEnd/>
                </a:ln>
              </p:spPr>
              <p:txBody>
                <a:bodyPr/>
                <a:lstStyle/>
                <a:p>
                  <a:endParaRPr lang="fr-FR"/>
                </a:p>
              </p:txBody>
            </p:sp>
            <p:sp>
              <p:nvSpPr>
                <p:cNvPr id="70" name="Freeform 95"/>
                <p:cNvSpPr>
                  <a:spLocks/>
                </p:cNvSpPr>
                <p:nvPr/>
              </p:nvSpPr>
              <p:spPr bwMode="auto">
                <a:xfrm>
                  <a:off x="5558" y="1685"/>
                  <a:ext cx="63" cy="17"/>
                </a:xfrm>
                <a:custGeom>
                  <a:avLst/>
                  <a:gdLst>
                    <a:gd name="T0" fmla="*/ 30 w 63"/>
                    <a:gd name="T1" fmla="*/ 8 h 17"/>
                    <a:gd name="T2" fmla="*/ 32 w 63"/>
                    <a:gd name="T3" fmla="*/ 14 h 17"/>
                    <a:gd name="T4" fmla="*/ 26 w 63"/>
                    <a:gd name="T5" fmla="*/ 14 h 17"/>
                    <a:gd name="T6" fmla="*/ 22 w 63"/>
                    <a:gd name="T7" fmla="*/ 10 h 17"/>
                    <a:gd name="T8" fmla="*/ 17 w 63"/>
                    <a:gd name="T9" fmla="*/ 12 h 17"/>
                    <a:gd name="T10" fmla="*/ 14 w 63"/>
                    <a:gd name="T11" fmla="*/ 12 h 17"/>
                    <a:gd name="T12" fmla="*/ 15 w 63"/>
                    <a:gd name="T13" fmla="*/ 16 h 17"/>
                    <a:gd name="T14" fmla="*/ 8 w 63"/>
                    <a:gd name="T15" fmla="*/ 14 h 17"/>
                    <a:gd name="T16" fmla="*/ 5 w 63"/>
                    <a:gd name="T17" fmla="*/ 11 h 17"/>
                    <a:gd name="T18" fmla="*/ 0 w 63"/>
                    <a:gd name="T19" fmla="*/ 10 h 17"/>
                    <a:gd name="T20" fmla="*/ 3 w 63"/>
                    <a:gd name="T21" fmla="*/ 5 h 17"/>
                    <a:gd name="T22" fmla="*/ 2 w 63"/>
                    <a:gd name="T23" fmla="*/ 4 h 17"/>
                    <a:gd name="T24" fmla="*/ 17 w 63"/>
                    <a:gd name="T25" fmla="*/ 4 h 17"/>
                    <a:gd name="T26" fmla="*/ 22 w 63"/>
                    <a:gd name="T27" fmla="*/ 0 h 17"/>
                    <a:gd name="T28" fmla="*/ 28 w 63"/>
                    <a:gd name="T29" fmla="*/ 0 h 17"/>
                    <a:gd name="T30" fmla="*/ 43 w 63"/>
                    <a:gd name="T31" fmla="*/ 0 h 17"/>
                    <a:gd name="T32" fmla="*/ 51 w 63"/>
                    <a:gd name="T33" fmla="*/ 2 h 17"/>
                    <a:gd name="T34" fmla="*/ 57 w 63"/>
                    <a:gd name="T35" fmla="*/ 5 h 17"/>
                    <a:gd name="T36" fmla="*/ 62 w 63"/>
                    <a:gd name="T37" fmla="*/ 6 h 17"/>
                    <a:gd name="T38" fmla="*/ 54 w 63"/>
                    <a:gd name="T39" fmla="*/ 9 h 17"/>
                    <a:gd name="T40" fmla="*/ 44 w 63"/>
                    <a:gd name="T41" fmla="*/ 8 h 17"/>
                    <a:gd name="T42" fmla="*/ 51 w 63"/>
                    <a:gd name="T43" fmla="*/ 5 h 17"/>
                    <a:gd name="T44" fmla="*/ 48 w 63"/>
                    <a:gd name="T45" fmla="*/ 3 h 17"/>
                    <a:gd name="T46" fmla="*/ 40 w 63"/>
                    <a:gd name="T47" fmla="*/ 1 h 17"/>
                    <a:gd name="T48" fmla="*/ 22 w 63"/>
                    <a:gd name="T49" fmla="*/ 3 h 17"/>
                    <a:gd name="T50" fmla="*/ 30 w 63"/>
                    <a:gd name="T51" fmla="*/ 8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3"/>
                    <a:gd name="T79" fmla="*/ 0 h 17"/>
                    <a:gd name="T80" fmla="*/ 63 w 63"/>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3" h="17">
                      <a:moveTo>
                        <a:pt x="30" y="8"/>
                      </a:moveTo>
                      <a:lnTo>
                        <a:pt x="32" y="14"/>
                      </a:lnTo>
                      <a:lnTo>
                        <a:pt x="26" y="14"/>
                      </a:lnTo>
                      <a:lnTo>
                        <a:pt x="22" y="10"/>
                      </a:lnTo>
                      <a:lnTo>
                        <a:pt x="17" y="12"/>
                      </a:lnTo>
                      <a:lnTo>
                        <a:pt x="14" y="12"/>
                      </a:lnTo>
                      <a:lnTo>
                        <a:pt x="15" y="16"/>
                      </a:lnTo>
                      <a:lnTo>
                        <a:pt x="8" y="14"/>
                      </a:lnTo>
                      <a:lnTo>
                        <a:pt x="5" y="11"/>
                      </a:lnTo>
                      <a:lnTo>
                        <a:pt x="0" y="10"/>
                      </a:lnTo>
                      <a:lnTo>
                        <a:pt x="3" y="5"/>
                      </a:lnTo>
                      <a:lnTo>
                        <a:pt x="2" y="4"/>
                      </a:lnTo>
                      <a:lnTo>
                        <a:pt x="17" y="4"/>
                      </a:lnTo>
                      <a:lnTo>
                        <a:pt x="22" y="0"/>
                      </a:lnTo>
                      <a:lnTo>
                        <a:pt x="28" y="0"/>
                      </a:lnTo>
                      <a:lnTo>
                        <a:pt x="43" y="0"/>
                      </a:lnTo>
                      <a:lnTo>
                        <a:pt x="51" y="2"/>
                      </a:lnTo>
                      <a:lnTo>
                        <a:pt x="57" y="5"/>
                      </a:lnTo>
                      <a:lnTo>
                        <a:pt x="62" y="6"/>
                      </a:lnTo>
                      <a:lnTo>
                        <a:pt x="54" y="9"/>
                      </a:lnTo>
                      <a:lnTo>
                        <a:pt x="44" y="8"/>
                      </a:lnTo>
                      <a:lnTo>
                        <a:pt x="51" y="5"/>
                      </a:lnTo>
                      <a:lnTo>
                        <a:pt x="48" y="3"/>
                      </a:lnTo>
                      <a:lnTo>
                        <a:pt x="40" y="1"/>
                      </a:lnTo>
                      <a:lnTo>
                        <a:pt x="22" y="3"/>
                      </a:lnTo>
                      <a:lnTo>
                        <a:pt x="30" y="8"/>
                      </a:lnTo>
                    </a:path>
                  </a:pathLst>
                </a:custGeom>
                <a:solidFill>
                  <a:srgbClr val="603000"/>
                </a:solidFill>
                <a:ln w="9525" cap="rnd">
                  <a:noFill/>
                  <a:round/>
                  <a:headEnd/>
                  <a:tailEnd/>
                </a:ln>
              </p:spPr>
              <p:txBody>
                <a:bodyPr/>
                <a:lstStyle/>
                <a:p>
                  <a:endParaRPr lang="fr-FR"/>
                </a:p>
              </p:txBody>
            </p:sp>
            <p:sp>
              <p:nvSpPr>
                <p:cNvPr id="71" name="Freeform 96"/>
                <p:cNvSpPr>
                  <a:spLocks/>
                </p:cNvSpPr>
                <p:nvPr/>
              </p:nvSpPr>
              <p:spPr bwMode="auto">
                <a:xfrm>
                  <a:off x="5522" y="1690"/>
                  <a:ext cx="20" cy="17"/>
                </a:xfrm>
                <a:custGeom>
                  <a:avLst/>
                  <a:gdLst>
                    <a:gd name="T0" fmla="*/ 1 w 20"/>
                    <a:gd name="T1" fmla="*/ 9 h 17"/>
                    <a:gd name="T2" fmla="*/ 4 w 20"/>
                    <a:gd name="T3" fmla="*/ 16 h 17"/>
                    <a:gd name="T4" fmla="*/ 8 w 20"/>
                    <a:gd name="T5" fmla="*/ 16 h 17"/>
                    <a:gd name="T6" fmla="*/ 10 w 20"/>
                    <a:gd name="T7" fmla="*/ 12 h 17"/>
                    <a:gd name="T8" fmla="*/ 14 w 20"/>
                    <a:gd name="T9" fmla="*/ 11 h 17"/>
                    <a:gd name="T10" fmla="*/ 17 w 20"/>
                    <a:gd name="T11" fmla="*/ 16 h 17"/>
                    <a:gd name="T12" fmla="*/ 19 w 20"/>
                    <a:gd name="T13" fmla="*/ 16 h 17"/>
                    <a:gd name="T14" fmla="*/ 19 w 20"/>
                    <a:gd name="T15" fmla="*/ 9 h 17"/>
                    <a:gd name="T16" fmla="*/ 17 w 20"/>
                    <a:gd name="T17" fmla="*/ 3 h 17"/>
                    <a:gd name="T18" fmla="*/ 10 w 20"/>
                    <a:gd name="T19" fmla="*/ 0 h 17"/>
                    <a:gd name="T20" fmla="*/ 0 w 20"/>
                    <a:gd name="T21" fmla="*/ 0 h 17"/>
                    <a:gd name="T22" fmla="*/ 8 w 20"/>
                    <a:gd name="T23" fmla="*/ 4 h 17"/>
                    <a:gd name="T24" fmla="*/ 1 w 20"/>
                    <a:gd name="T25" fmla="*/ 9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7"/>
                    <a:gd name="T41" fmla="*/ 20 w 20"/>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7">
                      <a:moveTo>
                        <a:pt x="1" y="9"/>
                      </a:moveTo>
                      <a:lnTo>
                        <a:pt x="4" y="16"/>
                      </a:lnTo>
                      <a:lnTo>
                        <a:pt x="8" y="16"/>
                      </a:lnTo>
                      <a:lnTo>
                        <a:pt x="10" y="12"/>
                      </a:lnTo>
                      <a:lnTo>
                        <a:pt x="14" y="11"/>
                      </a:lnTo>
                      <a:lnTo>
                        <a:pt x="17" y="16"/>
                      </a:lnTo>
                      <a:lnTo>
                        <a:pt x="19" y="16"/>
                      </a:lnTo>
                      <a:lnTo>
                        <a:pt x="19" y="9"/>
                      </a:lnTo>
                      <a:lnTo>
                        <a:pt x="17" y="3"/>
                      </a:lnTo>
                      <a:lnTo>
                        <a:pt x="10" y="0"/>
                      </a:lnTo>
                      <a:lnTo>
                        <a:pt x="0" y="0"/>
                      </a:lnTo>
                      <a:lnTo>
                        <a:pt x="8" y="4"/>
                      </a:lnTo>
                      <a:lnTo>
                        <a:pt x="1" y="9"/>
                      </a:lnTo>
                    </a:path>
                  </a:pathLst>
                </a:custGeom>
                <a:solidFill>
                  <a:srgbClr val="603000"/>
                </a:solidFill>
                <a:ln w="9525" cap="rnd">
                  <a:noFill/>
                  <a:round/>
                  <a:headEnd/>
                  <a:tailEnd/>
                </a:ln>
              </p:spPr>
              <p:txBody>
                <a:bodyPr/>
                <a:lstStyle/>
                <a:p>
                  <a:endParaRPr lang="fr-FR"/>
                </a:p>
              </p:txBody>
            </p:sp>
            <p:sp>
              <p:nvSpPr>
                <p:cNvPr id="72" name="Freeform 97"/>
                <p:cNvSpPr>
                  <a:spLocks/>
                </p:cNvSpPr>
                <p:nvPr/>
              </p:nvSpPr>
              <p:spPr bwMode="auto">
                <a:xfrm>
                  <a:off x="5541" y="1730"/>
                  <a:ext cx="46" cy="21"/>
                </a:xfrm>
                <a:custGeom>
                  <a:avLst/>
                  <a:gdLst>
                    <a:gd name="T0" fmla="*/ 0 w 46"/>
                    <a:gd name="T1" fmla="*/ 12 h 21"/>
                    <a:gd name="T2" fmla="*/ 5 w 46"/>
                    <a:gd name="T3" fmla="*/ 14 h 21"/>
                    <a:gd name="T4" fmla="*/ 15 w 46"/>
                    <a:gd name="T5" fmla="*/ 13 h 21"/>
                    <a:gd name="T6" fmla="*/ 18 w 46"/>
                    <a:gd name="T7" fmla="*/ 11 h 21"/>
                    <a:gd name="T8" fmla="*/ 24 w 46"/>
                    <a:gd name="T9" fmla="*/ 10 h 21"/>
                    <a:gd name="T10" fmla="*/ 29 w 46"/>
                    <a:gd name="T11" fmla="*/ 11 h 21"/>
                    <a:gd name="T12" fmla="*/ 30 w 46"/>
                    <a:gd name="T13" fmla="*/ 12 h 21"/>
                    <a:gd name="T14" fmla="*/ 35 w 46"/>
                    <a:gd name="T15" fmla="*/ 12 h 21"/>
                    <a:gd name="T16" fmla="*/ 37 w 46"/>
                    <a:gd name="T17" fmla="*/ 10 h 21"/>
                    <a:gd name="T18" fmla="*/ 37 w 46"/>
                    <a:gd name="T19" fmla="*/ 5 h 21"/>
                    <a:gd name="T20" fmla="*/ 35 w 46"/>
                    <a:gd name="T21" fmla="*/ 1 h 21"/>
                    <a:gd name="T22" fmla="*/ 34 w 46"/>
                    <a:gd name="T23" fmla="*/ 0 h 21"/>
                    <a:gd name="T24" fmla="*/ 39 w 46"/>
                    <a:gd name="T25" fmla="*/ 3 h 21"/>
                    <a:gd name="T26" fmla="*/ 40 w 46"/>
                    <a:gd name="T27" fmla="*/ 5 h 21"/>
                    <a:gd name="T28" fmla="*/ 40 w 46"/>
                    <a:gd name="T29" fmla="*/ 9 h 21"/>
                    <a:gd name="T30" fmla="*/ 45 w 46"/>
                    <a:gd name="T31" fmla="*/ 12 h 21"/>
                    <a:gd name="T32" fmla="*/ 40 w 46"/>
                    <a:gd name="T33" fmla="*/ 12 h 21"/>
                    <a:gd name="T34" fmla="*/ 34 w 46"/>
                    <a:gd name="T35" fmla="*/ 15 h 21"/>
                    <a:gd name="T36" fmla="*/ 27 w 46"/>
                    <a:gd name="T37" fmla="*/ 18 h 21"/>
                    <a:gd name="T38" fmla="*/ 19 w 46"/>
                    <a:gd name="T39" fmla="*/ 19 h 21"/>
                    <a:gd name="T40" fmla="*/ 17 w 46"/>
                    <a:gd name="T41" fmla="*/ 20 h 21"/>
                    <a:gd name="T42" fmla="*/ 12 w 46"/>
                    <a:gd name="T43" fmla="*/ 17 h 21"/>
                    <a:gd name="T44" fmla="*/ 8 w 46"/>
                    <a:gd name="T45" fmla="*/ 16 h 21"/>
                    <a:gd name="T46" fmla="*/ 0 w 46"/>
                    <a:gd name="T47" fmla="*/ 12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
                    <a:gd name="T73" fmla="*/ 0 h 21"/>
                    <a:gd name="T74" fmla="*/ 46 w 46"/>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 h="21">
                      <a:moveTo>
                        <a:pt x="0" y="12"/>
                      </a:moveTo>
                      <a:lnTo>
                        <a:pt x="5" y="14"/>
                      </a:lnTo>
                      <a:lnTo>
                        <a:pt x="15" y="13"/>
                      </a:lnTo>
                      <a:lnTo>
                        <a:pt x="18" y="11"/>
                      </a:lnTo>
                      <a:lnTo>
                        <a:pt x="24" y="10"/>
                      </a:lnTo>
                      <a:lnTo>
                        <a:pt x="29" y="11"/>
                      </a:lnTo>
                      <a:lnTo>
                        <a:pt x="30" y="12"/>
                      </a:lnTo>
                      <a:lnTo>
                        <a:pt x="35" y="12"/>
                      </a:lnTo>
                      <a:lnTo>
                        <a:pt x="37" y="10"/>
                      </a:lnTo>
                      <a:lnTo>
                        <a:pt x="37" y="5"/>
                      </a:lnTo>
                      <a:lnTo>
                        <a:pt x="35" y="1"/>
                      </a:lnTo>
                      <a:lnTo>
                        <a:pt x="34" y="0"/>
                      </a:lnTo>
                      <a:lnTo>
                        <a:pt x="39" y="3"/>
                      </a:lnTo>
                      <a:lnTo>
                        <a:pt x="40" y="5"/>
                      </a:lnTo>
                      <a:lnTo>
                        <a:pt x="40" y="9"/>
                      </a:lnTo>
                      <a:lnTo>
                        <a:pt x="45" y="12"/>
                      </a:lnTo>
                      <a:lnTo>
                        <a:pt x="40" y="12"/>
                      </a:lnTo>
                      <a:lnTo>
                        <a:pt x="34" y="15"/>
                      </a:lnTo>
                      <a:lnTo>
                        <a:pt x="27" y="18"/>
                      </a:lnTo>
                      <a:lnTo>
                        <a:pt x="19" y="19"/>
                      </a:lnTo>
                      <a:lnTo>
                        <a:pt x="17" y="20"/>
                      </a:lnTo>
                      <a:lnTo>
                        <a:pt x="12" y="17"/>
                      </a:lnTo>
                      <a:lnTo>
                        <a:pt x="8" y="16"/>
                      </a:lnTo>
                      <a:lnTo>
                        <a:pt x="0" y="12"/>
                      </a:lnTo>
                    </a:path>
                  </a:pathLst>
                </a:custGeom>
                <a:solidFill>
                  <a:srgbClr val="603000"/>
                </a:solidFill>
                <a:ln w="9525" cap="rnd">
                  <a:noFill/>
                  <a:round/>
                  <a:headEnd/>
                  <a:tailEnd/>
                </a:ln>
              </p:spPr>
              <p:txBody>
                <a:bodyPr/>
                <a:lstStyle/>
                <a:p>
                  <a:endParaRPr lang="fr-FR"/>
                </a:p>
              </p:txBody>
            </p:sp>
            <p:sp>
              <p:nvSpPr>
                <p:cNvPr id="73" name="Freeform 98"/>
                <p:cNvSpPr>
                  <a:spLocks/>
                </p:cNvSpPr>
                <p:nvPr/>
              </p:nvSpPr>
              <p:spPr bwMode="auto">
                <a:xfrm>
                  <a:off x="5547" y="1770"/>
                  <a:ext cx="44" cy="17"/>
                </a:xfrm>
                <a:custGeom>
                  <a:avLst/>
                  <a:gdLst>
                    <a:gd name="T0" fmla="*/ 0 w 44"/>
                    <a:gd name="T1" fmla="*/ 2 h 17"/>
                    <a:gd name="T2" fmla="*/ 2 w 44"/>
                    <a:gd name="T3" fmla="*/ 6 h 17"/>
                    <a:gd name="T4" fmla="*/ 7 w 44"/>
                    <a:gd name="T5" fmla="*/ 0 h 17"/>
                    <a:gd name="T6" fmla="*/ 11 w 44"/>
                    <a:gd name="T7" fmla="*/ 2 h 17"/>
                    <a:gd name="T8" fmla="*/ 15 w 44"/>
                    <a:gd name="T9" fmla="*/ 0 h 17"/>
                    <a:gd name="T10" fmla="*/ 17 w 44"/>
                    <a:gd name="T11" fmla="*/ 0 h 17"/>
                    <a:gd name="T12" fmla="*/ 20 w 44"/>
                    <a:gd name="T13" fmla="*/ 2 h 17"/>
                    <a:gd name="T14" fmla="*/ 28 w 44"/>
                    <a:gd name="T15" fmla="*/ 4 h 17"/>
                    <a:gd name="T16" fmla="*/ 35 w 44"/>
                    <a:gd name="T17" fmla="*/ 6 h 17"/>
                    <a:gd name="T18" fmla="*/ 42 w 44"/>
                    <a:gd name="T19" fmla="*/ 4 h 17"/>
                    <a:gd name="T20" fmla="*/ 42 w 44"/>
                    <a:gd name="T21" fmla="*/ 4 h 17"/>
                    <a:gd name="T22" fmla="*/ 43 w 44"/>
                    <a:gd name="T23" fmla="*/ 6 h 17"/>
                    <a:gd name="T24" fmla="*/ 36 w 44"/>
                    <a:gd name="T25" fmla="*/ 6 h 17"/>
                    <a:gd name="T26" fmla="*/ 29 w 44"/>
                    <a:gd name="T27" fmla="*/ 6 h 17"/>
                    <a:gd name="T28" fmla="*/ 23 w 44"/>
                    <a:gd name="T29" fmla="*/ 9 h 17"/>
                    <a:gd name="T30" fmla="*/ 18 w 44"/>
                    <a:gd name="T31" fmla="*/ 11 h 17"/>
                    <a:gd name="T32" fmla="*/ 15 w 44"/>
                    <a:gd name="T33" fmla="*/ 16 h 17"/>
                    <a:gd name="T34" fmla="*/ 10 w 44"/>
                    <a:gd name="T35" fmla="*/ 11 h 17"/>
                    <a:gd name="T36" fmla="*/ 7 w 44"/>
                    <a:gd name="T37" fmla="*/ 9 h 17"/>
                    <a:gd name="T38" fmla="*/ 0 w 44"/>
                    <a:gd name="T39" fmla="*/ 2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
                    <a:gd name="T61" fmla="*/ 0 h 17"/>
                    <a:gd name="T62" fmla="*/ 44 w 44"/>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 h="17">
                      <a:moveTo>
                        <a:pt x="0" y="2"/>
                      </a:moveTo>
                      <a:lnTo>
                        <a:pt x="2" y="6"/>
                      </a:lnTo>
                      <a:lnTo>
                        <a:pt x="7" y="0"/>
                      </a:lnTo>
                      <a:lnTo>
                        <a:pt x="11" y="2"/>
                      </a:lnTo>
                      <a:lnTo>
                        <a:pt x="15" y="0"/>
                      </a:lnTo>
                      <a:lnTo>
                        <a:pt x="17" y="0"/>
                      </a:lnTo>
                      <a:lnTo>
                        <a:pt x="20" y="2"/>
                      </a:lnTo>
                      <a:lnTo>
                        <a:pt x="28" y="4"/>
                      </a:lnTo>
                      <a:lnTo>
                        <a:pt x="35" y="6"/>
                      </a:lnTo>
                      <a:lnTo>
                        <a:pt x="42" y="4"/>
                      </a:lnTo>
                      <a:lnTo>
                        <a:pt x="43" y="6"/>
                      </a:lnTo>
                      <a:lnTo>
                        <a:pt x="36" y="6"/>
                      </a:lnTo>
                      <a:lnTo>
                        <a:pt x="29" y="6"/>
                      </a:lnTo>
                      <a:lnTo>
                        <a:pt x="23" y="9"/>
                      </a:lnTo>
                      <a:lnTo>
                        <a:pt x="18" y="11"/>
                      </a:lnTo>
                      <a:lnTo>
                        <a:pt x="15" y="16"/>
                      </a:lnTo>
                      <a:lnTo>
                        <a:pt x="10" y="11"/>
                      </a:lnTo>
                      <a:lnTo>
                        <a:pt x="7" y="9"/>
                      </a:lnTo>
                      <a:lnTo>
                        <a:pt x="0" y="2"/>
                      </a:lnTo>
                    </a:path>
                  </a:pathLst>
                </a:custGeom>
                <a:solidFill>
                  <a:srgbClr val="603000"/>
                </a:solidFill>
                <a:ln w="9525" cap="rnd">
                  <a:noFill/>
                  <a:round/>
                  <a:headEnd/>
                  <a:tailEnd/>
                </a:ln>
              </p:spPr>
              <p:txBody>
                <a:bodyPr/>
                <a:lstStyle/>
                <a:p>
                  <a:endParaRPr lang="fr-FR"/>
                </a:p>
              </p:txBody>
            </p:sp>
            <p:sp>
              <p:nvSpPr>
                <p:cNvPr id="74" name="Freeform 99"/>
                <p:cNvSpPr>
                  <a:spLocks/>
                </p:cNvSpPr>
                <p:nvPr/>
              </p:nvSpPr>
              <p:spPr bwMode="auto">
                <a:xfrm>
                  <a:off x="5580" y="1591"/>
                  <a:ext cx="138" cy="221"/>
                </a:xfrm>
                <a:custGeom>
                  <a:avLst/>
                  <a:gdLst>
                    <a:gd name="T0" fmla="*/ 12 w 138"/>
                    <a:gd name="T1" fmla="*/ 109 h 221"/>
                    <a:gd name="T2" fmla="*/ 17 w 138"/>
                    <a:gd name="T3" fmla="*/ 100 h 221"/>
                    <a:gd name="T4" fmla="*/ 9 w 138"/>
                    <a:gd name="T5" fmla="*/ 94 h 221"/>
                    <a:gd name="T6" fmla="*/ 28 w 138"/>
                    <a:gd name="T7" fmla="*/ 89 h 221"/>
                    <a:gd name="T8" fmla="*/ 28 w 138"/>
                    <a:gd name="T9" fmla="*/ 83 h 221"/>
                    <a:gd name="T10" fmla="*/ 46 w 138"/>
                    <a:gd name="T11" fmla="*/ 81 h 221"/>
                    <a:gd name="T12" fmla="*/ 30 w 138"/>
                    <a:gd name="T13" fmla="*/ 78 h 221"/>
                    <a:gd name="T14" fmla="*/ 38 w 138"/>
                    <a:gd name="T15" fmla="*/ 72 h 221"/>
                    <a:gd name="T16" fmla="*/ 25 w 138"/>
                    <a:gd name="T17" fmla="*/ 63 h 221"/>
                    <a:gd name="T18" fmla="*/ 25 w 138"/>
                    <a:gd name="T19" fmla="*/ 47 h 221"/>
                    <a:gd name="T20" fmla="*/ 27 w 138"/>
                    <a:gd name="T21" fmla="*/ 21 h 221"/>
                    <a:gd name="T22" fmla="*/ 38 w 138"/>
                    <a:gd name="T23" fmla="*/ 15 h 221"/>
                    <a:gd name="T24" fmla="*/ 60 w 138"/>
                    <a:gd name="T25" fmla="*/ 61 h 221"/>
                    <a:gd name="T26" fmla="*/ 77 w 138"/>
                    <a:gd name="T27" fmla="*/ 104 h 221"/>
                    <a:gd name="T28" fmla="*/ 91 w 138"/>
                    <a:gd name="T29" fmla="*/ 114 h 221"/>
                    <a:gd name="T30" fmla="*/ 99 w 138"/>
                    <a:gd name="T31" fmla="*/ 78 h 221"/>
                    <a:gd name="T32" fmla="*/ 122 w 138"/>
                    <a:gd name="T33" fmla="*/ 58 h 221"/>
                    <a:gd name="T34" fmla="*/ 137 w 138"/>
                    <a:gd name="T35" fmla="*/ 88 h 221"/>
                    <a:gd name="T36" fmla="*/ 127 w 138"/>
                    <a:gd name="T37" fmla="*/ 125 h 221"/>
                    <a:gd name="T38" fmla="*/ 116 w 138"/>
                    <a:gd name="T39" fmla="*/ 141 h 221"/>
                    <a:gd name="T40" fmla="*/ 103 w 138"/>
                    <a:gd name="T41" fmla="*/ 141 h 221"/>
                    <a:gd name="T42" fmla="*/ 99 w 138"/>
                    <a:gd name="T43" fmla="*/ 151 h 221"/>
                    <a:gd name="T44" fmla="*/ 106 w 138"/>
                    <a:gd name="T45" fmla="*/ 160 h 221"/>
                    <a:gd name="T46" fmla="*/ 106 w 138"/>
                    <a:gd name="T47" fmla="*/ 168 h 221"/>
                    <a:gd name="T48" fmla="*/ 114 w 138"/>
                    <a:gd name="T49" fmla="*/ 171 h 221"/>
                    <a:gd name="T50" fmla="*/ 84 w 138"/>
                    <a:gd name="T51" fmla="*/ 220 h 221"/>
                    <a:gd name="T52" fmla="*/ 96 w 138"/>
                    <a:gd name="T53" fmla="*/ 184 h 221"/>
                    <a:gd name="T54" fmla="*/ 88 w 138"/>
                    <a:gd name="T55" fmla="*/ 160 h 221"/>
                    <a:gd name="T56" fmla="*/ 68 w 138"/>
                    <a:gd name="T57" fmla="*/ 180 h 221"/>
                    <a:gd name="T58" fmla="*/ 54 w 138"/>
                    <a:gd name="T59" fmla="*/ 199 h 221"/>
                    <a:gd name="T60" fmla="*/ 32 w 138"/>
                    <a:gd name="T61" fmla="*/ 191 h 221"/>
                    <a:gd name="T62" fmla="*/ 41 w 138"/>
                    <a:gd name="T63" fmla="*/ 182 h 221"/>
                    <a:gd name="T64" fmla="*/ 36 w 138"/>
                    <a:gd name="T65" fmla="*/ 168 h 221"/>
                    <a:gd name="T66" fmla="*/ 50 w 138"/>
                    <a:gd name="T67" fmla="*/ 163 h 221"/>
                    <a:gd name="T68" fmla="*/ 48 w 138"/>
                    <a:gd name="T69" fmla="*/ 148 h 221"/>
                    <a:gd name="T70" fmla="*/ 44 w 138"/>
                    <a:gd name="T71" fmla="*/ 136 h 221"/>
                    <a:gd name="T72" fmla="*/ 26 w 138"/>
                    <a:gd name="T73" fmla="*/ 131 h 221"/>
                    <a:gd name="T74" fmla="*/ 48 w 138"/>
                    <a:gd name="T75" fmla="*/ 121 h 221"/>
                    <a:gd name="T76" fmla="*/ 57 w 138"/>
                    <a:gd name="T77" fmla="*/ 112 h 221"/>
                    <a:gd name="T78" fmla="*/ 60 w 138"/>
                    <a:gd name="T79" fmla="*/ 89 h 221"/>
                    <a:gd name="T80" fmla="*/ 48 w 138"/>
                    <a:gd name="T81" fmla="*/ 96 h 221"/>
                    <a:gd name="T82" fmla="*/ 28 w 138"/>
                    <a:gd name="T83" fmla="*/ 104 h 221"/>
                    <a:gd name="T84" fmla="*/ 19 w 138"/>
                    <a:gd name="T85" fmla="*/ 115 h 221"/>
                    <a:gd name="T86" fmla="*/ 0 w 138"/>
                    <a:gd name="T87" fmla="*/ 107 h 2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8"/>
                    <a:gd name="T133" fmla="*/ 0 h 221"/>
                    <a:gd name="T134" fmla="*/ 138 w 138"/>
                    <a:gd name="T135" fmla="*/ 221 h 2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8" h="221">
                      <a:moveTo>
                        <a:pt x="0" y="107"/>
                      </a:moveTo>
                      <a:lnTo>
                        <a:pt x="6" y="109"/>
                      </a:lnTo>
                      <a:lnTo>
                        <a:pt x="12" y="109"/>
                      </a:lnTo>
                      <a:lnTo>
                        <a:pt x="19" y="106"/>
                      </a:lnTo>
                      <a:lnTo>
                        <a:pt x="21" y="103"/>
                      </a:lnTo>
                      <a:lnTo>
                        <a:pt x="17" y="100"/>
                      </a:lnTo>
                      <a:lnTo>
                        <a:pt x="9" y="99"/>
                      </a:lnTo>
                      <a:lnTo>
                        <a:pt x="9" y="96"/>
                      </a:lnTo>
                      <a:lnTo>
                        <a:pt x="9" y="94"/>
                      </a:lnTo>
                      <a:lnTo>
                        <a:pt x="21" y="92"/>
                      </a:lnTo>
                      <a:lnTo>
                        <a:pt x="21" y="90"/>
                      </a:lnTo>
                      <a:lnTo>
                        <a:pt x="28" y="89"/>
                      </a:lnTo>
                      <a:lnTo>
                        <a:pt x="26" y="87"/>
                      </a:lnTo>
                      <a:lnTo>
                        <a:pt x="24" y="84"/>
                      </a:lnTo>
                      <a:lnTo>
                        <a:pt x="28" y="83"/>
                      </a:lnTo>
                      <a:lnTo>
                        <a:pt x="36" y="83"/>
                      </a:lnTo>
                      <a:lnTo>
                        <a:pt x="38" y="82"/>
                      </a:lnTo>
                      <a:lnTo>
                        <a:pt x="46" y="81"/>
                      </a:lnTo>
                      <a:lnTo>
                        <a:pt x="39" y="79"/>
                      </a:lnTo>
                      <a:lnTo>
                        <a:pt x="32" y="79"/>
                      </a:lnTo>
                      <a:lnTo>
                        <a:pt x="30" y="78"/>
                      </a:lnTo>
                      <a:lnTo>
                        <a:pt x="33" y="75"/>
                      </a:lnTo>
                      <a:lnTo>
                        <a:pt x="37" y="73"/>
                      </a:lnTo>
                      <a:lnTo>
                        <a:pt x="38" y="72"/>
                      </a:lnTo>
                      <a:lnTo>
                        <a:pt x="30" y="65"/>
                      </a:lnTo>
                      <a:lnTo>
                        <a:pt x="24" y="65"/>
                      </a:lnTo>
                      <a:lnTo>
                        <a:pt x="25" y="63"/>
                      </a:lnTo>
                      <a:lnTo>
                        <a:pt x="30" y="61"/>
                      </a:lnTo>
                      <a:lnTo>
                        <a:pt x="24" y="55"/>
                      </a:lnTo>
                      <a:lnTo>
                        <a:pt x="25" y="47"/>
                      </a:lnTo>
                      <a:lnTo>
                        <a:pt x="36" y="44"/>
                      </a:lnTo>
                      <a:lnTo>
                        <a:pt x="27" y="37"/>
                      </a:lnTo>
                      <a:lnTo>
                        <a:pt x="27" y="21"/>
                      </a:lnTo>
                      <a:lnTo>
                        <a:pt x="27" y="3"/>
                      </a:lnTo>
                      <a:lnTo>
                        <a:pt x="36" y="0"/>
                      </a:lnTo>
                      <a:lnTo>
                        <a:pt x="38" y="15"/>
                      </a:lnTo>
                      <a:lnTo>
                        <a:pt x="44" y="34"/>
                      </a:lnTo>
                      <a:lnTo>
                        <a:pt x="57" y="50"/>
                      </a:lnTo>
                      <a:lnTo>
                        <a:pt x="60" y="61"/>
                      </a:lnTo>
                      <a:lnTo>
                        <a:pt x="74" y="81"/>
                      </a:lnTo>
                      <a:lnTo>
                        <a:pt x="78" y="92"/>
                      </a:lnTo>
                      <a:lnTo>
                        <a:pt x="77" y="104"/>
                      </a:lnTo>
                      <a:lnTo>
                        <a:pt x="76" y="108"/>
                      </a:lnTo>
                      <a:lnTo>
                        <a:pt x="81" y="115"/>
                      </a:lnTo>
                      <a:lnTo>
                        <a:pt x="91" y="114"/>
                      </a:lnTo>
                      <a:lnTo>
                        <a:pt x="99" y="101"/>
                      </a:lnTo>
                      <a:lnTo>
                        <a:pt x="99" y="87"/>
                      </a:lnTo>
                      <a:lnTo>
                        <a:pt x="99" y="78"/>
                      </a:lnTo>
                      <a:lnTo>
                        <a:pt x="105" y="64"/>
                      </a:lnTo>
                      <a:lnTo>
                        <a:pt x="114" y="59"/>
                      </a:lnTo>
                      <a:lnTo>
                        <a:pt x="122" y="58"/>
                      </a:lnTo>
                      <a:lnTo>
                        <a:pt x="130" y="63"/>
                      </a:lnTo>
                      <a:lnTo>
                        <a:pt x="132" y="72"/>
                      </a:lnTo>
                      <a:lnTo>
                        <a:pt x="137" y="88"/>
                      </a:lnTo>
                      <a:lnTo>
                        <a:pt x="135" y="103"/>
                      </a:lnTo>
                      <a:lnTo>
                        <a:pt x="131" y="120"/>
                      </a:lnTo>
                      <a:lnTo>
                        <a:pt x="127" y="125"/>
                      </a:lnTo>
                      <a:lnTo>
                        <a:pt x="126" y="130"/>
                      </a:lnTo>
                      <a:lnTo>
                        <a:pt x="122" y="133"/>
                      </a:lnTo>
                      <a:lnTo>
                        <a:pt x="116" y="141"/>
                      </a:lnTo>
                      <a:lnTo>
                        <a:pt x="113" y="144"/>
                      </a:lnTo>
                      <a:lnTo>
                        <a:pt x="106" y="144"/>
                      </a:lnTo>
                      <a:lnTo>
                        <a:pt x="103" y="141"/>
                      </a:lnTo>
                      <a:lnTo>
                        <a:pt x="100" y="140"/>
                      </a:lnTo>
                      <a:lnTo>
                        <a:pt x="100" y="147"/>
                      </a:lnTo>
                      <a:lnTo>
                        <a:pt x="99" y="151"/>
                      </a:lnTo>
                      <a:lnTo>
                        <a:pt x="101" y="154"/>
                      </a:lnTo>
                      <a:lnTo>
                        <a:pt x="106" y="154"/>
                      </a:lnTo>
                      <a:lnTo>
                        <a:pt x="106" y="160"/>
                      </a:lnTo>
                      <a:lnTo>
                        <a:pt x="107" y="160"/>
                      </a:lnTo>
                      <a:lnTo>
                        <a:pt x="106" y="165"/>
                      </a:lnTo>
                      <a:lnTo>
                        <a:pt x="106" y="168"/>
                      </a:lnTo>
                      <a:lnTo>
                        <a:pt x="112" y="169"/>
                      </a:lnTo>
                      <a:lnTo>
                        <a:pt x="114" y="163"/>
                      </a:lnTo>
                      <a:lnTo>
                        <a:pt x="114" y="171"/>
                      </a:lnTo>
                      <a:lnTo>
                        <a:pt x="116" y="177"/>
                      </a:lnTo>
                      <a:lnTo>
                        <a:pt x="96" y="206"/>
                      </a:lnTo>
                      <a:lnTo>
                        <a:pt x="84" y="220"/>
                      </a:lnTo>
                      <a:lnTo>
                        <a:pt x="70" y="219"/>
                      </a:lnTo>
                      <a:lnTo>
                        <a:pt x="89" y="198"/>
                      </a:lnTo>
                      <a:lnTo>
                        <a:pt x="96" y="184"/>
                      </a:lnTo>
                      <a:lnTo>
                        <a:pt x="97" y="173"/>
                      </a:lnTo>
                      <a:lnTo>
                        <a:pt x="95" y="162"/>
                      </a:lnTo>
                      <a:lnTo>
                        <a:pt x="88" y="160"/>
                      </a:lnTo>
                      <a:lnTo>
                        <a:pt x="78" y="163"/>
                      </a:lnTo>
                      <a:lnTo>
                        <a:pt x="72" y="168"/>
                      </a:lnTo>
                      <a:lnTo>
                        <a:pt x="68" y="180"/>
                      </a:lnTo>
                      <a:lnTo>
                        <a:pt x="60" y="193"/>
                      </a:lnTo>
                      <a:lnTo>
                        <a:pt x="59" y="197"/>
                      </a:lnTo>
                      <a:lnTo>
                        <a:pt x="54" y="199"/>
                      </a:lnTo>
                      <a:lnTo>
                        <a:pt x="39" y="202"/>
                      </a:lnTo>
                      <a:lnTo>
                        <a:pt x="37" y="196"/>
                      </a:lnTo>
                      <a:lnTo>
                        <a:pt x="32" y="191"/>
                      </a:lnTo>
                      <a:lnTo>
                        <a:pt x="32" y="184"/>
                      </a:lnTo>
                      <a:lnTo>
                        <a:pt x="33" y="183"/>
                      </a:lnTo>
                      <a:lnTo>
                        <a:pt x="41" y="182"/>
                      </a:lnTo>
                      <a:lnTo>
                        <a:pt x="36" y="178"/>
                      </a:lnTo>
                      <a:lnTo>
                        <a:pt x="38" y="173"/>
                      </a:lnTo>
                      <a:lnTo>
                        <a:pt x="36" y="168"/>
                      </a:lnTo>
                      <a:lnTo>
                        <a:pt x="41" y="163"/>
                      </a:lnTo>
                      <a:lnTo>
                        <a:pt x="45" y="163"/>
                      </a:lnTo>
                      <a:lnTo>
                        <a:pt x="50" y="163"/>
                      </a:lnTo>
                      <a:lnTo>
                        <a:pt x="48" y="158"/>
                      </a:lnTo>
                      <a:lnTo>
                        <a:pt x="48" y="154"/>
                      </a:lnTo>
                      <a:lnTo>
                        <a:pt x="48" y="148"/>
                      </a:lnTo>
                      <a:lnTo>
                        <a:pt x="55" y="146"/>
                      </a:lnTo>
                      <a:lnTo>
                        <a:pt x="45" y="142"/>
                      </a:lnTo>
                      <a:lnTo>
                        <a:pt x="44" y="136"/>
                      </a:lnTo>
                      <a:lnTo>
                        <a:pt x="39" y="131"/>
                      </a:lnTo>
                      <a:lnTo>
                        <a:pt x="33" y="133"/>
                      </a:lnTo>
                      <a:lnTo>
                        <a:pt x="26" y="131"/>
                      </a:lnTo>
                      <a:lnTo>
                        <a:pt x="34" y="129"/>
                      </a:lnTo>
                      <a:lnTo>
                        <a:pt x="41" y="123"/>
                      </a:lnTo>
                      <a:lnTo>
                        <a:pt x="48" y="121"/>
                      </a:lnTo>
                      <a:lnTo>
                        <a:pt x="55" y="121"/>
                      </a:lnTo>
                      <a:lnTo>
                        <a:pt x="51" y="115"/>
                      </a:lnTo>
                      <a:lnTo>
                        <a:pt x="57" y="112"/>
                      </a:lnTo>
                      <a:lnTo>
                        <a:pt x="56" y="105"/>
                      </a:lnTo>
                      <a:lnTo>
                        <a:pt x="62" y="101"/>
                      </a:lnTo>
                      <a:lnTo>
                        <a:pt x="60" y="89"/>
                      </a:lnTo>
                      <a:lnTo>
                        <a:pt x="57" y="82"/>
                      </a:lnTo>
                      <a:lnTo>
                        <a:pt x="52" y="87"/>
                      </a:lnTo>
                      <a:lnTo>
                        <a:pt x="48" y="96"/>
                      </a:lnTo>
                      <a:lnTo>
                        <a:pt x="42" y="102"/>
                      </a:lnTo>
                      <a:lnTo>
                        <a:pt x="36" y="108"/>
                      </a:lnTo>
                      <a:lnTo>
                        <a:pt x="28" y="104"/>
                      </a:lnTo>
                      <a:lnTo>
                        <a:pt x="27" y="102"/>
                      </a:lnTo>
                      <a:lnTo>
                        <a:pt x="23" y="108"/>
                      </a:lnTo>
                      <a:lnTo>
                        <a:pt x="19" y="115"/>
                      </a:lnTo>
                      <a:lnTo>
                        <a:pt x="8" y="115"/>
                      </a:lnTo>
                      <a:lnTo>
                        <a:pt x="0" y="115"/>
                      </a:lnTo>
                      <a:lnTo>
                        <a:pt x="0" y="107"/>
                      </a:lnTo>
                    </a:path>
                  </a:pathLst>
                </a:custGeom>
                <a:solidFill>
                  <a:srgbClr val="804000"/>
                </a:solidFill>
                <a:ln w="9525" cap="rnd">
                  <a:noFill/>
                  <a:round/>
                  <a:headEnd/>
                  <a:tailEnd/>
                </a:ln>
              </p:spPr>
              <p:txBody>
                <a:bodyPr/>
                <a:lstStyle/>
                <a:p>
                  <a:endParaRPr lang="fr-FR"/>
                </a:p>
              </p:txBody>
            </p:sp>
            <p:sp>
              <p:nvSpPr>
                <p:cNvPr id="75" name="Freeform 100"/>
                <p:cNvSpPr>
                  <a:spLocks/>
                </p:cNvSpPr>
                <p:nvPr/>
              </p:nvSpPr>
              <p:spPr bwMode="auto">
                <a:xfrm>
                  <a:off x="5529" y="1702"/>
                  <a:ext cx="17" cy="17"/>
                </a:xfrm>
                <a:custGeom>
                  <a:avLst/>
                  <a:gdLst>
                    <a:gd name="T0" fmla="*/ 0 w 17"/>
                    <a:gd name="T1" fmla="*/ 4 h 17"/>
                    <a:gd name="T2" fmla="*/ 4 w 17"/>
                    <a:gd name="T3" fmla="*/ 4 h 17"/>
                    <a:gd name="T4" fmla="*/ 8 w 17"/>
                    <a:gd name="T5" fmla="*/ 4 h 17"/>
                    <a:gd name="T6" fmla="*/ 10 w 17"/>
                    <a:gd name="T7" fmla="*/ 2 h 17"/>
                    <a:gd name="T8" fmla="*/ 12 w 17"/>
                    <a:gd name="T9" fmla="*/ 0 h 17"/>
                    <a:gd name="T10" fmla="*/ 16 w 17"/>
                    <a:gd name="T11" fmla="*/ 1 h 17"/>
                    <a:gd name="T12" fmla="*/ 13 w 17"/>
                    <a:gd name="T13" fmla="*/ 6 h 17"/>
                    <a:gd name="T14" fmla="*/ 13 w 17"/>
                    <a:gd name="T15" fmla="*/ 8 h 17"/>
                    <a:gd name="T16" fmla="*/ 13 w 17"/>
                    <a:gd name="T17" fmla="*/ 13 h 17"/>
                    <a:gd name="T18" fmla="*/ 12 w 17"/>
                    <a:gd name="T19" fmla="*/ 16 h 17"/>
                    <a:gd name="T20" fmla="*/ 10 w 17"/>
                    <a:gd name="T21" fmla="*/ 16 h 17"/>
                    <a:gd name="T22" fmla="*/ 8 w 17"/>
                    <a:gd name="T23" fmla="*/ 13 h 17"/>
                    <a:gd name="T24" fmla="*/ 5 w 17"/>
                    <a:gd name="T25" fmla="*/ 12 h 17"/>
                    <a:gd name="T26" fmla="*/ 10 w 17"/>
                    <a:gd name="T27" fmla="*/ 11 h 17"/>
                    <a:gd name="T28" fmla="*/ 9 w 17"/>
                    <a:gd name="T29" fmla="*/ 8 h 17"/>
                    <a:gd name="T30" fmla="*/ 2 w 17"/>
                    <a:gd name="T31" fmla="*/ 8 h 17"/>
                    <a:gd name="T32" fmla="*/ 0 w 17"/>
                    <a:gd name="T33" fmla="*/ 4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0" y="4"/>
                      </a:moveTo>
                      <a:lnTo>
                        <a:pt x="4" y="4"/>
                      </a:lnTo>
                      <a:lnTo>
                        <a:pt x="8" y="4"/>
                      </a:lnTo>
                      <a:lnTo>
                        <a:pt x="10" y="2"/>
                      </a:lnTo>
                      <a:lnTo>
                        <a:pt x="12" y="0"/>
                      </a:lnTo>
                      <a:lnTo>
                        <a:pt x="16" y="1"/>
                      </a:lnTo>
                      <a:lnTo>
                        <a:pt x="13" y="6"/>
                      </a:lnTo>
                      <a:lnTo>
                        <a:pt x="13" y="8"/>
                      </a:lnTo>
                      <a:lnTo>
                        <a:pt x="13" y="13"/>
                      </a:lnTo>
                      <a:lnTo>
                        <a:pt x="12" y="16"/>
                      </a:lnTo>
                      <a:lnTo>
                        <a:pt x="10" y="16"/>
                      </a:lnTo>
                      <a:lnTo>
                        <a:pt x="8" y="13"/>
                      </a:lnTo>
                      <a:lnTo>
                        <a:pt x="5" y="12"/>
                      </a:lnTo>
                      <a:lnTo>
                        <a:pt x="10" y="11"/>
                      </a:lnTo>
                      <a:lnTo>
                        <a:pt x="9" y="8"/>
                      </a:lnTo>
                      <a:lnTo>
                        <a:pt x="2" y="8"/>
                      </a:lnTo>
                      <a:lnTo>
                        <a:pt x="0" y="4"/>
                      </a:lnTo>
                    </a:path>
                  </a:pathLst>
                </a:custGeom>
                <a:solidFill>
                  <a:srgbClr val="804000"/>
                </a:solidFill>
                <a:ln w="9525" cap="rnd">
                  <a:noFill/>
                  <a:round/>
                  <a:headEnd/>
                  <a:tailEnd/>
                </a:ln>
              </p:spPr>
              <p:txBody>
                <a:bodyPr/>
                <a:lstStyle/>
                <a:p>
                  <a:endParaRPr lang="fr-FR"/>
                </a:p>
              </p:txBody>
            </p:sp>
            <p:sp>
              <p:nvSpPr>
                <p:cNvPr id="76" name="Freeform 101"/>
                <p:cNvSpPr>
                  <a:spLocks/>
                </p:cNvSpPr>
                <p:nvPr/>
              </p:nvSpPr>
              <p:spPr bwMode="auto">
                <a:xfrm>
                  <a:off x="5557" y="1774"/>
                  <a:ext cx="37" cy="18"/>
                </a:xfrm>
                <a:custGeom>
                  <a:avLst/>
                  <a:gdLst>
                    <a:gd name="T0" fmla="*/ 0 w 37"/>
                    <a:gd name="T1" fmla="*/ 9 h 18"/>
                    <a:gd name="T2" fmla="*/ 6 w 37"/>
                    <a:gd name="T3" fmla="*/ 8 h 18"/>
                    <a:gd name="T4" fmla="*/ 12 w 37"/>
                    <a:gd name="T5" fmla="*/ 9 h 18"/>
                    <a:gd name="T6" fmla="*/ 16 w 37"/>
                    <a:gd name="T7" fmla="*/ 7 h 18"/>
                    <a:gd name="T8" fmla="*/ 23 w 37"/>
                    <a:gd name="T9" fmla="*/ 3 h 18"/>
                    <a:gd name="T10" fmla="*/ 26 w 37"/>
                    <a:gd name="T11" fmla="*/ 1 h 18"/>
                    <a:gd name="T12" fmla="*/ 32 w 37"/>
                    <a:gd name="T13" fmla="*/ 0 h 18"/>
                    <a:gd name="T14" fmla="*/ 36 w 37"/>
                    <a:gd name="T15" fmla="*/ 0 h 18"/>
                    <a:gd name="T16" fmla="*/ 36 w 37"/>
                    <a:gd name="T17" fmla="*/ 3 h 18"/>
                    <a:gd name="T18" fmla="*/ 32 w 37"/>
                    <a:gd name="T19" fmla="*/ 4 h 18"/>
                    <a:gd name="T20" fmla="*/ 27 w 37"/>
                    <a:gd name="T21" fmla="*/ 9 h 18"/>
                    <a:gd name="T22" fmla="*/ 22 w 37"/>
                    <a:gd name="T23" fmla="*/ 12 h 18"/>
                    <a:gd name="T24" fmla="*/ 20 w 37"/>
                    <a:gd name="T25" fmla="*/ 15 h 18"/>
                    <a:gd name="T26" fmla="*/ 18 w 37"/>
                    <a:gd name="T27" fmla="*/ 17 h 18"/>
                    <a:gd name="T28" fmla="*/ 9 w 37"/>
                    <a:gd name="T29" fmla="*/ 17 h 18"/>
                    <a:gd name="T30" fmla="*/ 4 w 37"/>
                    <a:gd name="T31" fmla="*/ 17 h 18"/>
                    <a:gd name="T32" fmla="*/ 3 w 37"/>
                    <a:gd name="T33" fmla="*/ 14 h 18"/>
                    <a:gd name="T34" fmla="*/ 0 w 37"/>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18"/>
                    <a:gd name="T56" fmla="*/ 37 w 37"/>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18">
                      <a:moveTo>
                        <a:pt x="0" y="9"/>
                      </a:moveTo>
                      <a:lnTo>
                        <a:pt x="6" y="8"/>
                      </a:lnTo>
                      <a:lnTo>
                        <a:pt x="12" y="9"/>
                      </a:lnTo>
                      <a:lnTo>
                        <a:pt x="16" y="7"/>
                      </a:lnTo>
                      <a:lnTo>
                        <a:pt x="23" y="3"/>
                      </a:lnTo>
                      <a:lnTo>
                        <a:pt x="26" y="1"/>
                      </a:lnTo>
                      <a:lnTo>
                        <a:pt x="32" y="0"/>
                      </a:lnTo>
                      <a:lnTo>
                        <a:pt x="36" y="0"/>
                      </a:lnTo>
                      <a:lnTo>
                        <a:pt x="36" y="3"/>
                      </a:lnTo>
                      <a:lnTo>
                        <a:pt x="32" y="4"/>
                      </a:lnTo>
                      <a:lnTo>
                        <a:pt x="27" y="9"/>
                      </a:lnTo>
                      <a:lnTo>
                        <a:pt x="22" y="12"/>
                      </a:lnTo>
                      <a:lnTo>
                        <a:pt x="20" y="15"/>
                      </a:lnTo>
                      <a:lnTo>
                        <a:pt x="18" y="17"/>
                      </a:lnTo>
                      <a:lnTo>
                        <a:pt x="9" y="17"/>
                      </a:lnTo>
                      <a:lnTo>
                        <a:pt x="4" y="17"/>
                      </a:lnTo>
                      <a:lnTo>
                        <a:pt x="3" y="14"/>
                      </a:lnTo>
                      <a:lnTo>
                        <a:pt x="0" y="9"/>
                      </a:lnTo>
                    </a:path>
                  </a:pathLst>
                </a:custGeom>
                <a:solidFill>
                  <a:srgbClr val="804000"/>
                </a:solidFill>
                <a:ln w="9525" cap="rnd">
                  <a:noFill/>
                  <a:round/>
                  <a:headEnd/>
                  <a:tailEnd/>
                </a:ln>
              </p:spPr>
              <p:txBody>
                <a:bodyPr/>
                <a:lstStyle/>
                <a:p>
                  <a:endParaRPr lang="fr-FR"/>
                </a:p>
              </p:txBody>
            </p:sp>
            <p:sp>
              <p:nvSpPr>
                <p:cNvPr id="77" name="Freeform 102"/>
                <p:cNvSpPr>
                  <a:spLocks/>
                </p:cNvSpPr>
                <p:nvPr/>
              </p:nvSpPr>
              <p:spPr bwMode="auto">
                <a:xfrm>
                  <a:off x="5693" y="1676"/>
                  <a:ext cx="17" cy="29"/>
                </a:xfrm>
                <a:custGeom>
                  <a:avLst/>
                  <a:gdLst>
                    <a:gd name="T0" fmla="*/ 2 w 17"/>
                    <a:gd name="T1" fmla="*/ 0 h 29"/>
                    <a:gd name="T2" fmla="*/ 0 w 17"/>
                    <a:gd name="T3" fmla="*/ 5 h 29"/>
                    <a:gd name="T4" fmla="*/ 0 w 17"/>
                    <a:gd name="T5" fmla="*/ 12 h 29"/>
                    <a:gd name="T6" fmla="*/ 6 w 17"/>
                    <a:gd name="T7" fmla="*/ 16 h 29"/>
                    <a:gd name="T8" fmla="*/ 10 w 17"/>
                    <a:gd name="T9" fmla="*/ 16 h 29"/>
                    <a:gd name="T10" fmla="*/ 10 w 17"/>
                    <a:gd name="T11" fmla="*/ 20 h 29"/>
                    <a:gd name="T12" fmla="*/ 8 w 17"/>
                    <a:gd name="T13" fmla="*/ 28 h 29"/>
                    <a:gd name="T14" fmla="*/ 16 w 17"/>
                    <a:gd name="T15" fmla="*/ 27 h 29"/>
                    <a:gd name="T16" fmla="*/ 16 w 17"/>
                    <a:gd name="T17" fmla="*/ 21 h 29"/>
                    <a:gd name="T18" fmla="*/ 16 w 17"/>
                    <a:gd name="T19" fmla="*/ 14 h 29"/>
                    <a:gd name="T20" fmla="*/ 10 w 17"/>
                    <a:gd name="T21" fmla="*/ 10 h 29"/>
                    <a:gd name="T22" fmla="*/ 8 w 17"/>
                    <a:gd name="T23" fmla="*/ 10 h 29"/>
                    <a:gd name="T24" fmla="*/ 4 w 17"/>
                    <a:gd name="T25" fmla="*/ 8 h 29"/>
                    <a:gd name="T26" fmla="*/ 2 w 17"/>
                    <a:gd name="T27" fmla="*/ 0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29"/>
                    <a:gd name="T44" fmla="*/ 17 w 1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29">
                      <a:moveTo>
                        <a:pt x="2" y="0"/>
                      </a:moveTo>
                      <a:lnTo>
                        <a:pt x="0" y="5"/>
                      </a:lnTo>
                      <a:lnTo>
                        <a:pt x="0" y="12"/>
                      </a:lnTo>
                      <a:lnTo>
                        <a:pt x="6" y="16"/>
                      </a:lnTo>
                      <a:lnTo>
                        <a:pt x="10" y="16"/>
                      </a:lnTo>
                      <a:lnTo>
                        <a:pt x="10" y="20"/>
                      </a:lnTo>
                      <a:lnTo>
                        <a:pt x="8" y="28"/>
                      </a:lnTo>
                      <a:lnTo>
                        <a:pt x="16" y="27"/>
                      </a:lnTo>
                      <a:lnTo>
                        <a:pt x="16" y="21"/>
                      </a:lnTo>
                      <a:lnTo>
                        <a:pt x="16" y="14"/>
                      </a:lnTo>
                      <a:lnTo>
                        <a:pt x="10" y="10"/>
                      </a:lnTo>
                      <a:lnTo>
                        <a:pt x="8" y="10"/>
                      </a:lnTo>
                      <a:lnTo>
                        <a:pt x="4" y="8"/>
                      </a:lnTo>
                      <a:lnTo>
                        <a:pt x="2" y="0"/>
                      </a:lnTo>
                    </a:path>
                  </a:pathLst>
                </a:custGeom>
                <a:solidFill>
                  <a:srgbClr val="603000"/>
                </a:solidFill>
                <a:ln w="9525" cap="rnd">
                  <a:noFill/>
                  <a:round/>
                  <a:headEnd/>
                  <a:tailEnd/>
                </a:ln>
              </p:spPr>
              <p:txBody>
                <a:bodyPr/>
                <a:lstStyle/>
                <a:p>
                  <a:endParaRPr lang="fr-FR"/>
                </a:p>
              </p:txBody>
            </p:sp>
            <p:sp>
              <p:nvSpPr>
                <p:cNvPr id="78" name="Freeform 103"/>
                <p:cNvSpPr>
                  <a:spLocks/>
                </p:cNvSpPr>
                <p:nvPr/>
              </p:nvSpPr>
              <p:spPr bwMode="auto">
                <a:xfrm>
                  <a:off x="5700" y="1662"/>
                  <a:ext cx="17" cy="47"/>
                </a:xfrm>
                <a:custGeom>
                  <a:avLst/>
                  <a:gdLst>
                    <a:gd name="T0" fmla="*/ 0 w 17"/>
                    <a:gd name="T1" fmla="*/ 5 h 47"/>
                    <a:gd name="T2" fmla="*/ 4 w 17"/>
                    <a:gd name="T3" fmla="*/ 0 h 47"/>
                    <a:gd name="T4" fmla="*/ 7 w 17"/>
                    <a:gd name="T5" fmla="*/ 1 h 47"/>
                    <a:gd name="T6" fmla="*/ 10 w 17"/>
                    <a:gd name="T7" fmla="*/ 3 h 47"/>
                    <a:gd name="T8" fmla="*/ 14 w 17"/>
                    <a:gd name="T9" fmla="*/ 11 h 47"/>
                    <a:gd name="T10" fmla="*/ 16 w 17"/>
                    <a:gd name="T11" fmla="*/ 24 h 47"/>
                    <a:gd name="T12" fmla="*/ 16 w 17"/>
                    <a:gd name="T13" fmla="*/ 32 h 47"/>
                    <a:gd name="T14" fmla="*/ 13 w 17"/>
                    <a:gd name="T15" fmla="*/ 41 h 47"/>
                    <a:gd name="T16" fmla="*/ 4 w 17"/>
                    <a:gd name="T17" fmla="*/ 46 h 47"/>
                    <a:gd name="T18" fmla="*/ 10 w 17"/>
                    <a:gd name="T19" fmla="*/ 41 h 47"/>
                    <a:gd name="T20" fmla="*/ 13 w 17"/>
                    <a:gd name="T21" fmla="*/ 32 h 47"/>
                    <a:gd name="T22" fmla="*/ 11 w 17"/>
                    <a:gd name="T23" fmla="*/ 21 h 47"/>
                    <a:gd name="T24" fmla="*/ 10 w 17"/>
                    <a:gd name="T25" fmla="*/ 11 h 47"/>
                    <a:gd name="T26" fmla="*/ 7 w 17"/>
                    <a:gd name="T27" fmla="*/ 8 h 47"/>
                    <a:gd name="T28" fmla="*/ 0 w 17"/>
                    <a:gd name="T29" fmla="*/ 5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47"/>
                    <a:gd name="T47" fmla="*/ 17 w 17"/>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47">
                      <a:moveTo>
                        <a:pt x="0" y="5"/>
                      </a:moveTo>
                      <a:lnTo>
                        <a:pt x="4" y="0"/>
                      </a:lnTo>
                      <a:lnTo>
                        <a:pt x="7" y="1"/>
                      </a:lnTo>
                      <a:lnTo>
                        <a:pt x="10" y="3"/>
                      </a:lnTo>
                      <a:lnTo>
                        <a:pt x="14" y="11"/>
                      </a:lnTo>
                      <a:lnTo>
                        <a:pt x="16" y="24"/>
                      </a:lnTo>
                      <a:lnTo>
                        <a:pt x="16" y="32"/>
                      </a:lnTo>
                      <a:lnTo>
                        <a:pt x="13" y="41"/>
                      </a:lnTo>
                      <a:lnTo>
                        <a:pt x="4" y="46"/>
                      </a:lnTo>
                      <a:lnTo>
                        <a:pt x="10" y="41"/>
                      </a:lnTo>
                      <a:lnTo>
                        <a:pt x="13" y="32"/>
                      </a:lnTo>
                      <a:lnTo>
                        <a:pt x="11" y="21"/>
                      </a:lnTo>
                      <a:lnTo>
                        <a:pt x="10" y="11"/>
                      </a:lnTo>
                      <a:lnTo>
                        <a:pt x="7" y="8"/>
                      </a:lnTo>
                      <a:lnTo>
                        <a:pt x="0" y="5"/>
                      </a:lnTo>
                    </a:path>
                  </a:pathLst>
                </a:custGeom>
                <a:solidFill>
                  <a:srgbClr val="603000"/>
                </a:solidFill>
                <a:ln w="9525" cap="rnd">
                  <a:noFill/>
                  <a:round/>
                  <a:headEnd/>
                  <a:tailEnd/>
                </a:ln>
              </p:spPr>
              <p:txBody>
                <a:bodyPr/>
                <a:lstStyle/>
                <a:p>
                  <a:endParaRPr lang="fr-FR"/>
                </a:p>
              </p:txBody>
            </p:sp>
            <p:sp>
              <p:nvSpPr>
                <p:cNvPr id="79" name="Freeform 104"/>
                <p:cNvSpPr>
                  <a:spLocks/>
                </p:cNvSpPr>
                <p:nvPr/>
              </p:nvSpPr>
              <p:spPr bwMode="auto">
                <a:xfrm>
                  <a:off x="5508" y="1548"/>
                  <a:ext cx="225" cy="192"/>
                </a:xfrm>
                <a:custGeom>
                  <a:avLst/>
                  <a:gdLst>
                    <a:gd name="T0" fmla="*/ 4 w 225"/>
                    <a:gd name="T1" fmla="*/ 82 h 192"/>
                    <a:gd name="T2" fmla="*/ 18 w 225"/>
                    <a:gd name="T3" fmla="*/ 71 h 192"/>
                    <a:gd name="T4" fmla="*/ 44 w 225"/>
                    <a:gd name="T5" fmla="*/ 59 h 192"/>
                    <a:gd name="T6" fmla="*/ 58 w 225"/>
                    <a:gd name="T7" fmla="*/ 52 h 192"/>
                    <a:gd name="T8" fmla="*/ 84 w 225"/>
                    <a:gd name="T9" fmla="*/ 45 h 192"/>
                    <a:gd name="T10" fmla="*/ 103 w 225"/>
                    <a:gd name="T11" fmla="*/ 37 h 192"/>
                    <a:gd name="T12" fmla="*/ 116 w 225"/>
                    <a:gd name="T13" fmla="*/ 29 h 192"/>
                    <a:gd name="T14" fmla="*/ 98 w 225"/>
                    <a:gd name="T15" fmla="*/ 44 h 192"/>
                    <a:gd name="T16" fmla="*/ 110 w 225"/>
                    <a:gd name="T17" fmla="*/ 44 h 192"/>
                    <a:gd name="T18" fmla="*/ 108 w 225"/>
                    <a:gd name="T19" fmla="*/ 57 h 192"/>
                    <a:gd name="T20" fmla="*/ 114 w 225"/>
                    <a:gd name="T21" fmla="*/ 72 h 192"/>
                    <a:gd name="T22" fmla="*/ 121 w 225"/>
                    <a:gd name="T23" fmla="*/ 86 h 192"/>
                    <a:gd name="T24" fmla="*/ 131 w 225"/>
                    <a:gd name="T25" fmla="*/ 96 h 192"/>
                    <a:gd name="T26" fmla="*/ 132 w 225"/>
                    <a:gd name="T27" fmla="*/ 105 h 192"/>
                    <a:gd name="T28" fmla="*/ 138 w 225"/>
                    <a:gd name="T29" fmla="*/ 112 h 192"/>
                    <a:gd name="T30" fmla="*/ 146 w 225"/>
                    <a:gd name="T31" fmla="*/ 123 h 192"/>
                    <a:gd name="T32" fmla="*/ 150 w 225"/>
                    <a:gd name="T33" fmla="*/ 133 h 192"/>
                    <a:gd name="T34" fmla="*/ 151 w 225"/>
                    <a:gd name="T35" fmla="*/ 142 h 192"/>
                    <a:gd name="T36" fmla="*/ 151 w 225"/>
                    <a:gd name="T37" fmla="*/ 152 h 192"/>
                    <a:gd name="T38" fmla="*/ 150 w 225"/>
                    <a:gd name="T39" fmla="*/ 155 h 192"/>
                    <a:gd name="T40" fmla="*/ 158 w 225"/>
                    <a:gd name="T41" fmla="*/ 163 h 192"/>
                    <a:gd name="T42" fmla="*/ 169 w 225"/>
                    <a:gd name="T43" fmla="*/ 160 h 192"/>
                    <a:gd name="T44" fmla="*/ 176 w 225"/>
                    <a:gd name="T45" fmla="*/ 148 h 192"/>
                    <a:gd name="T46" fmla="*/ 177 w 225"/>
                    <a:gd name="T47" fmla="*/ 133 h 192"/>
                    <a:gd name="T48" fmla="*/ 178 w 225"/>
                    <a:gd name="T49" fmla="*/ 119 h 192"/>
                    <a:gd name="T50" fmla="*/ 186 w 225"/>
                    <a:gd name="T51" fmla="*/ 108 h 192"/>
                    <a:gd name="T52" fmla="*/ 197 w 225"/>
                    <a:gd name="T53" fmla="*/ 104 h 192"/>
                    <a:gd name="T54" fmla="*/ 207 w 225"/>
                    <a:gd name="T55" fmla="*/ 108 h 192"/>
                    <a:gd name="T56" fmla="*/ 210 w 225"/>
                    <a:gd name="T57" fmla="*/ 116 h 192"/>
                    <a:gd name="T58" fmla="*/ 212 w 225"/>
                    <a:gd name="T59" fmla="*/ 126 h 192"/>
                    <a:gd name="T60" fmla="*/ 214 w 225"/>
                    <a:gd name="T61" fmla="*/ 134 h 192"/>
                    <a:gd name="T62" fmla="*/ 214 w 225"/>
                    <a:gd name="T63" fmla="*/ 145 h 192"/>
                    <a:gd name="T64" fmla="*/ 212 w 225"/>
                    <a:gd name="T65" fmla="*/ 156 h 192"/>
                    <a:gd name="T66" fmla="*/ 209 w 225"/>
                    <a:gd name="T67" fmla="*/ 166 h 192"/>
                    <a:gd name="T68" fmla="*/ 204 w 225"/>
                    <a:gd name="T69" fmla="*/ 174 h 192"/>
                    <a:gd name="T70" fmla="*/ 210 w 225"/>
                    <a:gd name="T71" fmla="*/ 191 h 192"/>
                    <a:gd name="T72" fmla="*/ 220 w 225"/>
                    <a:gd name="T73" fmla="*/ 174 h 192"/>
                    <a:gd name="T74" fmla="*/ 221 w 225"/>
                    <a:gd name="T75" fmla="*/ 160 h 192"/>
                    <a:gd name="T76" fmla="*/ 220 w 225"/>
                    <a:gd name="T77" fmla="*/ 134 h 192"/>
                    <a:gd name="T78" fmla="*/ 224 w 225"/>
                    <a:gd name="T79" fmla="*/ 117 h 192"/>
                    <a:gd name="T80" fmla="*/ 224 w 225"/>
                    <a:gd name="T81" fmla="*/ 90 h 192"/>
                    <a:gd name="T82" fmla="*/ 220 w 225"/>
                    <a:gd name="T83" fmla="*/ 64 h 192"/>
                    <a:gd name="T84" fmla="*/ 216 w 225"/>
                    <a:gd name="T85" fmla="*/ 44 h 192"/>
                    <a:gd name="T86" fmla="*/ 205 w 225"/>
                    <a:gd name="T87" fmla="*/ 29 h 192"/>
                    <a:gd name="T88" fmla="*/ 192 w 225"/>
                    <a:gd name="T89" fmla="*/ 18 h 192"/>
                    <a:gd name="T90" fmla="*/ 172 w 225"/>
                    <a:gd name="T91" fmla="*/ 9 h 192"/>
                    <a:gd name="T92" fmla="*/ 156 w 225"/>
                    <a:gd name="T93" fmla="*/ 7 h 192"/>
                    <a:gd name="T94" fmla="*/ 145 w 225"/>
                    <a:gd name="T95" fmla="*/ 8 h 192"/>
                    <a:gd name="T96" fmla="*/ 132 w 225"/>
                    <a:gd name="T97" fmla="*/ 2 h 192"/>
                    <a:gd name="T98" fmla="*/ 112 w 225"/>
                    <a:gd name="T99" fmla="*/ 0 h 192"/>
                    <a:gd name="T100" fmla="*/ 76 w 225"/>
                    <a:gd name="T101" fmla="*/ 8 h 192"/>
                    <a:gd name="T102" fmla="*/ 52 w 225"/>
                    <a:gd name="T103" fmla="*/ 14 h 192"/>
                    <a:gd name="T104" fmla="*/ 31 w 225"/>
                    <a:gd name="T105" fmla="*/ 22 h 192"/>
                    <a:gd name="T106" fmla="*/ 18 w 225"/>
                    <a:gd name="T107" fmla="*/ 34 h 192"/>
                    <a:gd name="T108" fmla="*/ 6 w 225"/>
                    <a:gd name="T109" fmla="*/ 48 h 192"/>
                    <a:gd name="T110" fmla="*/ 0 w 225"/>
                    <a:gd name="T111" fmla="*/ 67 h 192"/>
                    <a:gd name="T112" fmla="*/ 4 w 225"/>
                    <a:gd name="T113" fmla="*/ 82 h 1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5"/>
                    <a:gd name="T172" fmla="*/ 0 h 192"/>
                    <a:gd name="T173" fmla="*/ 225 w 225"/>
                    <a:gd name="T174" fmla="*/ 192 h 1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5" h="192">
                      <a:moveTo>
                        <a:pt x="4" y="82"/>
                      </a:moveTo>
                      <a:lnTo>
                        <a:pt x="18" y="71"/>
                      </a:lnTo>
                      <a:lnTo>
                        <a:pt x="44" y="59"/>
                      </a:lnTo>
                      <a:lnTo>
                        <a:pt x="58" y="52"/>
                      </a:lnTo>
                      <a:lnTo>
                        <a:pt x="84" y="45"/>
                      </a:lnTo>
                      <a:lnTo>
                        <a:pt x="103" y="37"/>
                      </a:lnTo>
                      <a:lnTo>
                        <a:pt x="116" y="29"/>
                      </a:lnTo>
                      <a:lnTo>
                        <a:pt x="98" y="44"/>
                      </a:lnTo>
                      <a:lnTo>
                        <a:pt x="110" y="44"/>
                      </a:lnTo>
                      <a:lnTo>
                        <a:pt x="108" y="57"/>
                      </a:lnTo>
                      <a:lnTo>
                        <a:pt x="114" y="72"/>
                      </a:lnTo>
                      <a:lnTo>
                        <a:pt x="121" y="86"/>
                      </a:lnTo>
                      <a:lnTo>
                        <a:pt x="131" y="96"/>
                      </a:lnTo>
                      <a:lnTo>
                        <a:pt x="132" y="105"/>
                      </a:lnTo>
                      <a:lnTo>
                        <a:pt x="138" y="112"/>
                      </a:lnTo>
                      <a:lnTo>
                        <a:pt x="146" y="123"/>
                      </a:lnTo>
                      <a:lnTo>
                        <a:pt x="150" y="133"/>
                      </a:lnTo>
                      <a:lnTo>
                        <a:pt x="151" y="142"/>
                      </a:lnTo>
                      <a:lnTo>
                        <a:pt x="151" y="152"/>
                      </a:lnTo>
                      <a:lnTo>
                        <a:pt x="150" y="155"/>
                      </a:lnTo>
                      <a:lnTo>
                        <a:pt x="158" y="163"/>
                      </a:lnTo>
                      <a:lnTo>
                        <a:pt x="169" y="160"/>
                      </a:lnTo>
                      <a:lnTo>
                        <a:pt x="176" y="148"/>
                      </a:lnTo>
                      <a:lnTo>
                        <a:pt x="177" y="133"/>
                      </a:lnTo>
                      <a:lnTo>
                        <a:pt x="178" y="119"/>
                      </a:lnTo>
                      <a:lnTo>
                        <a:pt x="186" y="108"/>
                      </a:lnTo>
                      <a:lnTo>
                        <a:pt x="197" y="104"/>
                      </a:lnTo>
                      <a:lnTo>
                        <a:pt x="207" y="108"/>
                      </a:lnTo>
                      <a:lnTo>
                        <a:pt x="210" y="116"/>
                      </a:lnTo>
                      <a:lnTo>
                        <a:pt x="212" y="126"/>
                      </a:lnTo>
                      <a:lnTo>
                        <a:pt x="214" y="134"/>
                      </a:lnTo>
                      <a:lnTo>
                        <a:pt x="214" y="145"/>
                      </a:lnTo>
                      <a:lnTo>
                        <a:pt x="212" y="156"/>
                      </a:lnTo>
                      <a:lnTo>
                        <a:pt x="209" y="166"/>
                      </a:lnTo>
                      <a:lnTo>
                        <a:pt x="204" y="174"/>
                      </a:lnTo>
                      <a:lnTo>
                        <a:pt x="210" y="191"/>
                      </a:lnTo>
                      <a:lnTo>
                        <a:pt x="220" y="174"/>
                      </a:lnTo>
                      <a:lnTo>
                        <a:pt x="221" y="160"/>
                      </a:lnTo>
                      <a:lnTo>
                        <a:pt x="220" y="134"/>
                      </a:lnTo>
                      <a:lnTo>
                        <a:pt x="224" y="117"/>
                      </a:lnTo>
                      <a:lnTo>
                        <a:pt x="224" y="90"/>
                      </a:lnTo>
                      <a:lnTo>
                        <a:pt x="220" y="64"/>
                      </a:lnTo>
                      <a:lnTo>
                        <a:pt x="216" y="44"/>
                      </a:lnTo>
                      <a:lnTo>
                        <a:pt x="205" y="29"/>
                      </a:lnTo>
                      <a:lnTo>
                        <a:pt x="192" y="18"/>
                      </a:lnTo>
                      <a:lnTo>
                        <a:pt x="172" y="9"/>
                      </a:lnTo>
                      <a:lnTo>
                        <a:pt x="156" y="7"/>
                      </a:lnTo>
                      <a:lnTo>
                        <a:pt x="145" y="8"/>
                      </a:lnTo>
                      <a:lnTo>
                        <a:pt x="132" y="2"/>
                      </a:lnTo>
                      <a:lnTo>
                        <a:pt x="112" y="0"/>
                      </a:lnTo>
                      <a:lnTo>
                        <a:pt x="76" y="8"/>
                      </a:lnTo>
                      <a:lnTo>
                        <a:pt x="52" y="14"/>
                      </a:lnTo>
                      <a:lnTo>
                        <a:pt x="31" y="22"/>
                      </a:lnTo>
                      <a:lnTo>
                        <a:pt x="18" y="34"/>
                      </a:lnTo>
                      <a:lnTo>
                        <a:pt x="6" y="48"/>
                      </a:lnTo>
                      <a:lnTo>
                        <a:pt x="0" y="67"/>
                      </a:lnTo>
                      <a:lnTo>
                        <a:pt x="4" y="82"/>
                      </a:lnTo>
                    </a:path>
                  </a:pathLst>
                </a:custGeom>
                <a:solidFill>
                  <a:srgbClr val="404040"/>
                </a:solidFill>
                <a:ln w="12700" cap="rnd">
                  <a:solidFill>
                    <a:srgbClr val="000000"/>
                  </a:solidFill>
                  <a:round/>
                  <a:headEnd/>
                  <a:tailEnd/>
                </a:ln>
              </p:spPr>
              <p:txBody>
                <a:bodyPr/>
                <a:lstStyle/>
                <a:p>
                  <a:endParaRPr lang="fr-FR"/>
                </a:p>
              </p:txBody>
            </p:sp>
            <p:sp>
              <p:nvSpPr>
                <p:cNvPr id="80" name="Freeform 105"/>
                <p:cNvSpPr>
                  <a:spLocks/>
                </p:cNvSpPr>
                <p:nvPr/>
              </p:nvSpPr>
              <p:spPr bwMode="auto">
                <a:xfrm>
                  <a:off x="5516" y="1552"/>
                  <a:ext cx="117" cy="52"/>
                </a:xfrm>
                <a:custGeom>
                  <a:avLst/>
                  <a:gdLst>
                    <a:gd name="T0" fmla="*/ 116 w 117"/>
                    <a:gd name="T1" fmla="*/ 4 h 52"/>
                    <a:gd name="T2" fmla="*/ 103 w 117"/>
                    <a:gd name="T3" fmla="*/ 16 h 52"/>
                    <a:gd name="T4" fmla="*/ 89 w 117"/>
                    <a:gd name="T5" fmla="*/ 26 h 52"/>
                    <a:gd name="T6" fmla="*/ 59 w 117"/>
                    <a:gd name="T7" fmla="*/ 35 h 52"/>
                    <a:gd name="T8" fmla="*/ 28 w 117"/>
                    <a:gd name="T9" fmla="*/ 38 h 52"/>
                    <a:gd name="T10" fmla="*/ 7 w 117"/>
                    <a:gd name="T11" fmla="*/ 45 h 52"/>
                    <a:gd name="T12" fmla="*/ 0 w 117"/>
                    <a:gd name="T13" fmla="*/ 51 h 52"/>
                    <a:gd name="T14" fmla="*/ 14 w 117"/>
                    <a:gd name="T15" fmla="*/ 39 h 52"/>
                    <a:gd name="T16" fmla="*/ 28 w 117"/>
                    <a:gd name="T17" fmla="*/ 31 h 52"/>
                    <a:gd name="T18" fmla="*/ 47 w 117"/>
                    <a:gd name="T19" fmla="*/ 24 h 52"/>
                    <a:gd name="T20" fmla="*/ 39 w 117"/>
                    <a:gd name="T21" fmla="*/ 24 h 52"/>
                    <a:gd name="T22" fmla="*/ 22 w 117"/>
                    <a:gd name="T23" fmla="*/ 28 h 52"/>
                    <a:gd name="T24" fmla="*/ 12 w 117"/>
                    <a:gd name="T25" fmla="*/ 32 h 52"/>
                    <a:gd name="T26" fmla="*/ 31 w 117"/>
                    <a:gd name="T27" fmla="*/ 21 h 52"/>
                    <a:gd name="T28" fmla="*/ 47 w 117"/>
                    <a:gd name="T29" fmla="*/ 16 h 52"/>
                    <a:gd name="T30" fmla="*/ 68 w 117"/>
                    <a:gd name="T31" fmla="*/ 10 h 52"/>
                    <a:gd name="T32" fmla="*/ 67 w 117"/>
                    <a:gd name="T33" fmla="*/ 7 h 52"/>
                    <a:gd name="T34" fmla="*/ 85 w 117"/>
                    <a:gd name="T35" fmla="*/ 6 h 52"/>
                    <a:gd name="T36" fmla="*/ 82 w 117"/>
                    <a:gd name="T37" fmla="*/ 4 h 52"/>
                    <a:gd name="T38" fmla="*/ 93 w 117"/>
                    <a:gd name="T39" fmla="*/ 1 h 52"/>
                    <a:gd name="T40" fmla="*/ 103 w 117"/>
                    <a:gd name="T41" fmla="*/ 0 h 52"/>
                    <a:gd name="T42" fmla="*/ 116 w 117"/>
                    <a:gd name="T43" fmla="*/ 4 h 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7"/>
                    <a:gd name="T67" fmla="*/ 0 h 52"/>
                    <a:gd name="T68" fmla="*/ 117 w 117"/>
                    <a:gd name="T69" fmla="*/ 52 h 5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7" h="52">
                      <a:moveTo>
                        <a:pt x="116" y="4"/>
                      </a:moveTo>
                      <a:lnTo>
                        <a:pt x="103" y="16"/>
                      </a:lnTo>
                      <a:lnTo>
                        <a:pt x="89" y="26"/>
                      </a:lnTo>
                      <a:lnTo>
                        <a:pt x="59" y="35"/>
                      </a:lnTo>
                      <a:lnTo>
                        <a:pt x="28" y="38"/>
                      </a:lnTo>
                      <a:lnTo>
                        <a:pt x="7" y="45"/>
                      </a:lnTo>
                      <a:lnTo>
                        <a:pt x="0" y="51"/>
                      </a:lnTo>
                      <a:lnTo>
                        <a:pt x="14" y="39"/>
                      </a:lnTo>
                      <a:lnTo>
                        <a:pt x="28" y="31"/>
                      </a:lnTo>
                      <a:lnTo>
                        <a:pt x="47" y="24"/>
                      </a:lnTo>
                      <a:lnTo>
                        <a:pt x="39" y="24"/>
                      </a:lnTo>
                      <a:lnTo>
                        <a:pt x="22" y="28"/>
                      </a:lnTo>
                      <a:lnTo>
                        <a:pt x="12" y="32"/>
                      </a:lnTo>
                      <a:lnTo>
                        <a:pt x="31" y="21"/>
                      </a:lnTo>
                      <a:lnTo>
                        <a:pt x="47" y="16"/>
                      </a:lnTo>
                      <a:lnTo>
                        <a:pt x="68" y="10"/>
                      </a:lnTo>
                      <a:lnTo>
                        <a:pt x="67" y="7"/>
                      </a:lnTo>
                      <a:lnTo>
                        <a:pt x="85" y="6"/>
                      </a:lnTo>
                      <a:lnTo>
                        <a:pt x="82" y="4"/>
                      </a:lnTo>
                      <a:lnTo>
                        <a:pt x="93" y="1"/>
                      </a:lnTo>
                      <a:lnTo>
                        <a:pt x="103" y="0"/>
                      </a:lnTo>
                      <a:lnTo>
                        <a:pt x="116" y="4"/>
                      </a:lnTo>
                    </a:path>
                  </a:pathLst>
                </a:custGeom>
                <a:solidFill>
                  <a:srgbClr val="808080"/>
                </a:solidFill>
                <a:ln w="9525" cap="rnd">
                  <a:noFill/>
                  <a:round/>
                  <a:headEnd/>
                  <a:tailEnd/>
                </a:ln>
              </p:spPr>
              <p:txBody>
                <a:bodyPr/>
                <a:lstStyle/>
                <a:p>
                  <a:endParaRPr lang="fr-FR"/>
                </a:p>
              </p:txBody>
            </p:sp>
            <p:sp>
              <p:nvSpPr>
                <p:cNvPr id="81" name="Freeform 106"/>
                <p:cNvSpPr>
                  <a:spLocks/>
                </p:cNvSpPr>
                <p:nvPr/>
              </p:nvSpPr>
              <p:spPr bwMode="auto">
                <a:xfrm>
                  <a:off x="5619" y="1560"/>
                  <a:ext cx="95" cy="100"/>
                </a:xfrm>
                <a:custGeom>
                  <a:avLst/>
                  <a:gdLst>
                    <a:gd name="T0" fmla="*/ 31 w 95"/>
                    <a:gd name="T1" fmla="*/ 0 h 100"/>
                    <a:gd name="T2" fmla="*/ 13 w 95"/>
                    <a:gd name="T3" fmla="*/ 14 h 100"/>
                    <a:gd name="T4" fmla="*/ 0 w 95"/>
                    <a:gd name="T5" fmla="*/ 26 h 100"/>
                    <a:gd name="T6" fmla="*/ 6 w 95"/>
                    <a:gd name="T7" fmla="*/ 23 h 100"/>
                    <a:gd name="T8" fmla="*/ 2 w 95"/>
                    <a:gd name="T9" fmla="*/ 30 h 100"/>
                    <a:gd name="T10" fmla="*/ 1 w 95"/>
                    <a:gd name="T11" fmla="*/ 37 h 100"/>
                    <a:gd name="T12" fmla="*/ 3 w 95"/>
                    <a:gd name="T13" fmla="*/ 48 h 100"/>
                    <a:gd name="T14" fmla="*/ 7 w 95"/>
                    <a:gd name="T15" fmla="*/ 61 h 100"/>
                    <a:gd name="T16" fmla="*/ 18 w 95"/>
                    <a:gd name="T17" fmla="*/ 68 h 100"/>
                    <a:gd name="T18" fmla="*/ 30 w 95"/>
                    <a:gd name="T19" fmla="*/ 82 h 100"/>
                    <a:gd name="T20" fmla="*/ 24 w 95"/>
                    <a:gd name="T21" fmla="*/ 64 h 100"/>
                    <a:gd name="T22" fmla="*/ 39 w 95"/>
                    <a:gd name="T23" fmla="*/ 68 h 100"/>
                    <a:gd name="T24" fmla="*/ 43 w 95"/>
                    <a:gd name="T25" fmla="*/ 78 h 100"/>
                    <a:gd name="T26" fmla="*/ 45 w 95"/>
                    <a:gd name="T27" fmla="*/ 99 h 100"/>
                    <a:gd name="T28" fmla="*/ 48 w 95"/>
                    <a:gd name="T29" fmla="*/ 82 h 100"/>
                    <a:gd name="T30" fmla="*/ 48 w 95"/>
                    <a:gd name="T31" fmla="*/ 70 h 100"/>
                    <a:gd name="T32" fmla="*/ 58 w 95"/>
                    <a:gd name="T33" fmla="*/ 81 h 100"/>
                    <a:gd name="T34" fmla="*/ 58 w 95"/>
                    <a:gd name="T35" fmla="*/ 98 h 100"/>
                    <a:gd name="T36" fmla="*/ 66 w 95"/>
                    <a:gd name="T37" fmla="*/ 80 h 100"/>
                    <a:gd name="T38" fmla="*/ 66 w 95"/>
                    <a:gd name="T39" fmla="*/ 61 h 100"/>
                    <a:gd name="T40" fmla="*/ 73 w 95"/>
                    <a:gd name="T41" fmla="*/ 68 h 100"/>
                    <a:gd name="T42" fmla="*/ 73 w 95"/>
                    <a:gd name="T43" fmla="*/ 81 h 100"/>
                    <a:gd name="T44" fmla="*/ 78 w 95"/>
                    <a:gd name="T45" fmla="*/ 53 h 100"/>
                    <a:gd name="T46" fmla="*/ 75 w 95"/>
                    <a:gd name="T47" fmla="*/ 41 h 100"/>
                    <a:gd name="T48" fmla="*/ 84 w 95"/>
                    <a:gd name="T49" fmla="*/ 44 h 100"/>
                    <a:gd name="T50" fmla="*/ 87 w 95"/>
                    <a:gd name="T51" fmla="*/ 53 h 100"/>
                    <a:gd name="T52" fmla="*/ 88 w 95"/>
                    <a:gd name="T53" fmla="*/ 41 h 100"/>
                    <a:gd name="T54" fmla="*/ 87 w 95"/>
                    <a:gd name="T55" fmla="*/ 34 h 100"/>
                    <a:gd name="T56" fmla="*/ 94 w 95"/>
                    <a:gd name="T57" fmla="*/ 34 h 100"/>
                    <a:gd name="T58" fmla="*/ 90 w 95"/>
                    <a:gd name="T59" fmla="*/ 26 h 100"/>
                    <a:gd name="T60" fmla="*/ 81 w 95"/>
                    <a:gd name="T61" fmla="*/ 18 h 100"/>
                    <a:gd name="T62" fmla="*/ 72 w 95"/>
                    <a:gd name="T63" fmla="*/ 11 h 100"/>
                    <a:gd name="T64" fmla="*/ 56 w 95"/>
                    <a:gd name="T65" fmla="*/ 4 h 100"/>
                    <a:gd name="T66" fmla="*/ 43 w 95"/>
                    <a:gd name="T67" fmla="*/ 0 h 100"/>
                    <a:gd name="T68" fmla="*/ 31 w 95"/>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100"/>
                    <a:gd name="T107" fmla="*/ 95 w 95"/>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100">
                      <a:moveTo>
                        <a:pt x="31" y="0"/>
                      </a:moveTo>
                      <a:lnTo>
                        <a:pt x="13" y="14"/>
                      </a:lnTo>
                      <a:lnTo>
                        <a:pt x="0" y="26"/>
                      </a:lnTo>
                      <a:lnTo>
                        <a:pt x="6" y="23"/>
                      </a:lnTo>
                      <a:lnTo>
                        <a:pt x="2" y="30"/>
                      </a:lnTo>
                      <a:lnTo>
                        <a:pt x="1" y="37"/>
                      </a:lnTo>
                      <a:lnTo>
                        <a:pt x="3" y="48"/>
                      </a:lnTo>
                      <a:lnTo>
                        <a:pt x="7" y="61"/>
                      </a:lnTo>
                      <a:lnTo>
                        <a:pt x="18" y="68"/>
                      </a:lnTo>
                      <a:lnTo>
                        <a:pt x="30" y="82"/>
                      </a:lnTo>
                      <a:lnTo>
                        <a:pt x="24" y="64"/>
                      </a:lnTo>
                      <a:lnTo>
                        <a:pt x="39" y="68"/>
                      </a:lnTo>
                      <a:lnTo>
                        <a:pt x="43" y="78"/>
                      </a:lnTo>
                      <a:lnTo>
                        <a:pt x="45" y="99"/>
                      </a:lnTo>
                      <a:lnTo>
                        <a:pt x="48" y="82"/>
                      </a:lnTo>
                      <a:lnTo>
                        <a:pt x="48" y="70"/>
                      </a:lnTo>
                      <a:lnTo>
                        <a:pt x="58" y="81"/>
                      </a:lnTo>
                      <a:lnTo>
                        <a:pt x="58" y="98"/>
                      </a:lnTo>
                      <a:lnTo>
                        <a:pt x="66" y="80"/>
                      </a:lnTo>
                      <a:lnTo>
                        <a:pt x="66" y="61"/>
                      </a:lnTo>
                      <a:lnTo>
                        <a:pt x="73" y="68"/>
                      </a:lnTo>
                      <a:lnTo>
                        <a:pt x="73" y="81"/>
                      </a:lnTo>
                      <a:lnTo>
                        <a:pt x="78" y="53"/>
                      </a:lnTo>
                      <a:lnTo>
                        <a:pt x="75" y="41"/>
                      </a:lnTo>
                      <a:lnTo>
                        <a:pt x="84" y="44"/>
                      </a:lnTo>
                      <a:lnTo>
                        <a:pt x="87" y="53"/>
                      </a:lnTo>
                      <a:lnTo>
                        <a:pt x="88" y="41"/>
                      </a:lnTo>
                      <a:lnTo>
                        <a:pt x="87" y="34"/>
                      </a:lnTo>
                      <a:lnTo>
                        <a:pt x="94" y="34"/>
                      </a:lnTo>
                      <a:lnTo>
                        <a:pt x="90" y="26"/>
                      </a:lnTo>
                      <a:lnTo>
                        <a:pt x="81" y="18"/>
                      </a:lnTo>
                      <a:lnTo>
                        <a:pt x="72" y="11"/>
                      </a:lnTo>
                      <a:lnTo>
                        <a:pt x="56" y="4"/>
                      </a:lnTo>
                      <a:lnTo>
                        <a:pt x="43" y="0"/>
                      </a:lnTo>
                      <a:lnTo>
                        <a:pt x="31" y="0"/>
                      </a:lnTo>
                    </a:path>
                  </a:pathLst>
                </a:custGeom>
                <a:solidFill>
                  <a:srgbClr val="808080"/>
                </a:solidFill>
                <a:ln w="9525" cap="rnd">
                  <a:noFill/>
                  <a:round/>
                  <a:headEnd/>
                  <a:tailEnd/>
                </a:ln>
              </p:spPr>
              <p:txBody>
                <a:bodyPr/>
                <a:lstStyle/>
                <a:p>
                  <a:endParaRPr lang="fr-FR"/>
                </a:p>
              </p:txBody>
            </p:sp>
            <p:sp>
              <p:nvSpPr>
                <p:cNvPr id="82" name="Freeform 107"/>
                <p:cNvSpPr>
                  <a:spLocks/>
                </p:cNvSpPr>
                <p:nvPr/>
              </p:nvSpPr>
              <p:spPr bwMode="auto">
                <a:xfrm>
                  <a:off x="5688" y="1714"/>
                  <a:ext cx="17" cy="17"/>
                </a:xfrm>
                <a:custGeom>
                  <a:avLst/>
                  <a:gdLst>
                    <a:gd name="T0" fmla="*/ 2 w 17"/>
                    <a:gd name="T1" fmla="*/ 6 h 17"/>
                    <a:gd name="T2" fmla="*/ 8 w 17"/>
                    <a:gd name="T3" fmla="*/ 5 h 17"/>
                    <a:gd name="T4" fmla="*/ 16 w 17"/>
                    <a:gd name="T5" fmla="*/ 0 h 17"/>
                    <a:gd name="T6" fmla="*/ 13 w 17"/>
                    <a:gd name="T7" fmla="*/ 10 h 17"/>
                    <a:gd name="T8" fmla="*/ 7 w 17"/>
                    <a:gd name="T9" fmla="*/ 16 h 17"/>
                    <a:gd name="T10" fmla="*/ 0 w 17"/>
                    <a:gd name="T11" fmla="*/ 14 h 17"/>
                    <a:gd name="T12" fmla="*/ 0 w 17"/>
                    <a:gd name="T13" fmla="*/ 9 h 17"/>
                    <a:gd name="T14" fmla="*/ 2 w 17"/>
                    <a:gd name="T15" fmla="*/ 6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2" y="6"/>
                      </a:moveTo>
                      <a:lnTo>
                        <a:pt x="8" y="5"/>
                      </a:lnTo>
                      <a:lnTo>
                        <a:pt x="16" y="0"/>
                      </a:lnTo>
                      <a:lnTo>
                        <a:pt x="13" y="10"/>
                      </a:lnTo>
                      <a:lnTo>
                        <a:pt x="7" y="16"/>
                      </a:lnTo>
                      <a:lnTo>
                        <a:pt x="0" y="14"/>
                      </a:lnTo>
                      <a:lnTo>
                        <a:pt x="0" y="9"/>
                      </a:lnTo>
                      <a:lnTo>
                        <a:pt x="2" y="6"/>
                      </a:lnTo>
                    </a:path>
                  </a:pathLst>
                </a:custGeom>
                <a:solidFill>
                  <a:srgbClr val="FFA040"/>
                </a:solidFill>
                <a:ln w="9525" cap="rnd">
                  <a:noFill/>
                  <a:round/>
                  <a:headEnd/>
                  <a:tailEnd/>
                </a:ln>
              </p:spPr>
              <p:txBody>
                <a:bodyPr/>
                <a:lstStyle/>
                <a:p>
                  <a:endParaRPr lang="fr-FR"/>
                </a:p>
              </p:txBody>
            </p:sp>
          </p:grpSp>
          <p:sp>
            <p:nvSpPr>
              <p:cNvPr id="31" name="AutoShape 108"/>
              <p:cNvSpPr>
                <a:spLocks noChangeArrowheads="1"/>
              </p:cNvSpPr>
              <p:nvPr/>
            </p:nvSpPr>
            <p:spPr bwMode="auto">
              <a:xfrm>
                <a:off x="4821" y="2237"/>
                <a:ext cx="898" cy="1341"/>
              </a:xfrm>
              <a:prstGeom prst="cube">
                <a:avLst>
                  <a:gd name="adj" fmla="val 24995"/>
                </a:avLst>
              </a:prstGeom>
              <a:solidFill>
                <a:srgbClr val="FDE3BA"/>
              </a:solidFill>
              <a:ln w="12700">
                <a:solidFill>
                  <a:schemeClr val="tx1"/>
                </a:solidFill>
                <a:miter lim="800000"/>
                <a:headEnd/>
                <a:tailEnd/>
              </a:ln>
            </p:spPr>
            <p:txBody>
              <a:bodyPr wrap="none" anchor="ctr"/>
              <a:lstStyle/>
              <a:p>
                <a:endParaRPr lang="fr-FR"/>
              </a:p>
            </p:txBody>
          </p:sp>
          <p:sp>
            <p:nvSpPr>
              <p:cNvPr id="32" name="Freeform 109"/>
              <p:cNvSpPr>
                <a:spLocks/>
              </p:cNvSpPr>
              <p:nvPr/>
            </p:nvSpPr>
            <p:spPr bwMode="auto">
              <a:xfrm>
                <a:off x="5495" y="2233"/>
                <a:ext cx="229" cy="1347"/>
              </a:xfrm>
              <a:custGeom>
                <a:avLst/>
                <a:gdLst>
                  <a:gd name="T0" fmla="*/ 2 w 229"/>
                  <a:gd name="T1" fmla="*/ 1346 h 1347"/>
                  <a:gd name="T2" fmla="*/ 0 w 229"/>
                  <a:gd name="T3" fmla="*/ 213 h 1347"/>
                  <a:gd name="T4" fmla="*/ 228 w 229"/>
                  <a:gd name="T5" fmla="*/ 0 h 1347"/>
                  <a:gd name="T6" fmla="*/ 228 w 229"/>
                  <a:gd name="T7" fmla="*/ 1177 h 1347"/>
                  <a:gd name="T8" fmla="*/ 2 w 229"/>
                  <a:gd name="T9" fmla="*/ 1346 h 1347"/>
                  <a:gd name="T10" fmla="*/ 0 60000 65536"/>
                  <a:gd name="T11" fmla="*/ 0 60000 65536"/>
                  <a:gd name="T12" fmla="*/ 0 60000 65536"/>
                  <a:gd name="T13" fmla="*/ 0 60000 65536"/>
                  <a:gd name="T14" fmla="*/ 0 60000 65536"/>
                  <a:gd name="T15" fmla="*/ 0 w 229"/>
                  <a:gd name="T16" fmla="*/ 0 h 1347"/>
                  <a:gd name="T17" fmla="*/ 229 w 229"/>
                  <a:gd name="T18" fmla="*/ 1347 h 1347"/>
                </a:gdLst>
                <a:ahLst/>
                <a:cxnLst>
                  <a:cxn ang="T10">
                    <a:pos x="T0" y="T1"/>
                  </a:cxn>
                  <a:cxn ang="T11">
                    <a:pos x="T2" y="T3"/>
                  </a:cxn>
                  <a:cxn ang="T12">
                    <a:pos x="T4" y="T5"/>
                  </a:cxn>
                  <a:cxn ang="T13">
                    <a:pos x="T6" y="T7"/>
                  </a:cxn>
                  <a:cxn ang="T14">
                    <a:pos x="T8" y="T9"/>
                  </a:cxn>
                </a:cxnLst>
                <a:rect l="T15" t="T16" r="T17" b="T18"/>
                <a:pathLst>
                  <a:path w="229" h="1347">
                    <a:moveTo>
                      <a:pt x="2" y="1346"/>
                    </a:moveTo>
                    <a:lnTo>
                      <a:pt x="0" y="213"/>
                    </a:lnTo>
                    <a:lnTo>
                      <a:pt x="228" y="0"/>
                    </a:lnTo>
                    <a:lnTo>
                      <a:pt x="228" y="1177"/>
                    </a:lnTo>
                    <a:lnTo>
                      <a:pt x="2" y="1346"/>
                    </a:lnTo>
                  </a:path>
                </a:pathLst>
              </a:custGeom>
              <a:solidFill>
                <a:srgbClr val="F6BF69"/>
              </a:solidFill>
              <a:ln w="12700" cap="rnd">
                <a:solidFill>
                  <a:srgbClr val="000000"/>
                </a:solidFill>
                <a:round/>
                <a:headEnd/>
                <a:tailEnd/>
              </a:ln>
            </p:spPr>
            <p:txBody>
              <a:bodyPr/>
              <a:lstStyle/>
              <a:p>
                <a:endParaRPr lang="fr-FR"/>
              </a:p>
            </p:txBody>
          </p:sp>
          <p:grpSp>
            <p:nvGrpSpPr>
              <p:cNvPr id="33" name="Group 110"/>
              <p:cNvGrpSpPr>
                <a:grpSpLocks/>
              </p:cNvGrpSpPr>
              <p:nvPr/>
            </p:nvGrpSpPr>
            <p:grpSpPr bwMode="auto">
              <a:xfrm>
                <a:off x="5707" y="2398"/>
                <a:ext cx="170" cy="171"/>
                <a:chOff x="5707" y="2398"/>
                <a:chExt cx="170" cy="171"/>
              </a:xfrm>
            </p:grpSpPr>
            <p:grpSp>
              <p:nvGrpSpPr>
                <p:cNvPr id="55" name="Group 111"/>
                <p:cNvGrpSpPr>
                  <a:grpSpLocks/>
                </p:cNvGrpSpPr>
                <p:nvPr/>
              </p:nvGrpSpPr>
              <p:grpSpPr bwMode="auto">
                <a:xfrm>
                  <a:off x="5707" y="2415"/>
                  <a:ext cx="157" cy="154"/>
                  <a:chOff x="5707" y="2415"/>
                  <a:chExt cx="157" cy="154"/>
                </a:xfrm>
              </p:grpSpPr>
              <p:sp>
                <p:nvSpPr>
                  <p:cNvPr id="57" name="Freeform 112"/>
                  <p:cNvSpPr>
                    <a:spLocks/>
                  </p:cNvSpPr>
                  <p:nvPr/>
                </p:nvSpPr>
                <p:spPr bwMode="auto">
                  <a:xfrm>
                    <a:off x="5707" y="2415"/>
                    <a:ext cx="157" cy="154"/>
                  </a:xfrm>
                  <a:custGeom>
                    <a:avLst/>
                    <a:gdLst>
                      <a:gd name="T0" fmla="*/ 113 w 157"/>
                      <a:gd name="T1" fmla="*/ 0 h 154"/>
                      <a:gd name="T2" fmla="*/ 85 w 157"/>
                      <a:gd name="T3" fmla="*/ 20 h 154"/>
                      <a:gd name="T4" fmla="*/ 66 w 157"/>
                      <a:gd name="T5" fmla="*/ 28 h 154"/>
                      <a:gd name="T6" fmla="*/ 55 w 157"/>
                      <a:gd name="T7" fmla="*/ 37 h 154"/>
                      <a:gd name="T8" fmla="*/ 43 w 157"/>
                      <a:gd name="T9" fmla="*/ 41 h 154"/>
                      <a:gd name="T10" fmla="*/ 33 w 157"/>
                      <a:gd name="T11" fmla="*/ 50 h 154"/>
                      <a:gd name="T12" fmla="*/ 26 w 157"/>
                      <a:gd name="T13" fmla="*/ 60 h 154"/>
                      <a:gd name="T14" fmla="*/ 13 w 157"/>
                      <a:gd name="T15" fmla="*/ 72 h 154"/>
                      <a:gd name="T16" fmla="*/ 11 w 157"/>
                      <a:gd name="T17" fmla="*/ 86 h 154"/>
                      <a:gd name="T18" fmla="*/ 3 w 157"/>
                      <a:gd name="T19" fmla="*/ 103 h 154"/>
                      <a:gd name="T20" fmla="*/ 8 w 157"/>
                      <a:gd name="T21" fmla="*/ 107 h 154"/>
                      <a:gd name="T22" fmla="*/ 19 w 157"/>
                      <a:gd name="T23" fmla="*/ 105 h 154"/>
                      <a:gd name="T24" fmla="*/ 28 w 157"/>
                      <a:gd name="T25" fmla="*/ 98 h 154"/>
                      <a:gd name="T26" fmla="*/ 33 w 157"/>
                      <a:gd name="T27" fmla="*/ 88 h 154"/>
                      <a:gd name="T28" fmla="*/ 41 w 157"/>
                      <a:gd name="T29" fmla="*/ 78 h 154"/>
                      <a:gd name="T30" fmla="*/ 43 w 157"/>
                      <a:gd name="T31" fmla="*/ 89 h 154"/>
                      <a:gd name="T32" fmla="*/ 38 w 157"/>
                      <a:gd name="T33" fmla="*/ 102 h 154"/>
                      <a:gd name="T34" fmla="*/ 24 w 157"/>
                      <a:gd name="T35" fmla="*/ 113 h 154"/>
                      <a:gd name="T36" fmla="*/ 14 w 157"/>
                      <a:gd name="T37" fmla="*/ 120 h 154"/>
                      <a:gd name="T38" fmla="*/ 5 w 157"/>
                      <a:gd name="T39" fmla="*/ 124 h 154"/>
                      <a:gd name="T40" fmla="*/ 0 w 157"/>
                      <a:gd name="T41" fmla="*/ 131 h 154"/>
                      <a:gd name="T42" fmla="*/ 1 w 157"/>
                      <a:gd name="T43" fmla="*/ 136 h 154"/>
                      <a:gd name="T44" fmla="*/ 5 w 157"/>
                      <a:gd name="T45" fmla="*/ 137 h 154"/>
                      <a:gd name="T46" fmla="*/ 1 w 157"/>
                      <a:gd name="T47" fmla="*/ 142 h 154"/>
                      <a:gd name="T48" fmla="*/ 3 w 157"/>
                      <a:gd name="T49" fmla="*/ 147 h 154"/>
                      <a:gd name="T50" fmla="*/ 8 w 157"/>
                      <a:gd name="T51" fmla="*/ 149 h 154"/>
                      <a:gd name="T52" fmla="*/ 18 w 157"/>
                      <a:gd name="T53" fmla="*/ 150 h 154"/>
                      <a:gd name="T54" fmla="*/ 26 w 157"/>
                      <a:gd name="T55" fmla="*/ 152 h 154"/>
                      <a:gd name="T56" fmla="*/ 39 w 157"/>
                      <a:gd name="T57" fmla="*/ 151 h 154"/>
                      <a:gd name="T58" fmla="*/ 50 w 157"/>
                      <a:gd name="T59" fmla="*/ 153 h 154"/>
                      <a:gd name="T60" fmla="*/ 59 w 157"/>
                      <a:gd name="T61" fmla="*/ 149 h 154"/>
                      <a:gd name="T62" fmla="*/ 74 w 157"/>
                      <a:gd name="T63" fmla="*/ 141 h 154"/>
                      <a:gd name="T64" fmla="*/ 99 w 157"/>
                      <a:gd name="T65" fmla="*/ 130 h 154"/>
                      <a:gd name="T66" fmla="*/ 111 w 157"/>
                      <a:gd name="T67" fmla="*/ 110 h 154"/>
                      <a:gd name="T68" fmla="*/ 125 w 157"/>
                      <a:gd name="T69" fmla="*/ 91 h 154"/>
                      <a:gd name="T70" fmla="*/ 132 w 157"/>
                      <a:gd name="T71" fmla="*/ 71 h 154"/>
                      <a:gd name="T72" fmla="*/ 137 w 157"/>
                      <a:gd name="T73" fmla="*/ 58 h 154"/>
                      <a:gd name="T74" fmla="*/ 156 w 157"/>
                      <a:gd name="T75" fmla="*/ 28 h 154"/>
                      <a:gd name="T76" fmla="*/ 145 w 157"/>
                      <a:gd name="T77" fmla="*/ 14 h 154"/>
                      <a:gd name="T78" fmla="*/ 113 w 157"/>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7"/>
                      <a:gd name="T121" fmla="*/ 0 h 154"/>
                      <a:gd name="T122" fmla="*/ 157 w 157"/>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7" h="154">
                        <a:moveTo>
                          <a:pt x="113" y="0"/>
                        </a:moveTo>
                        <a:lnTo>
                          <a:pt x="85" y="20"/>
                        </a:lnTo>
                        <a:lnTo>
                          <a:pt x="66" y="28"/>
                        </a:lnTo>
                        <a:lnTo>
                          <a:pt x="55" y="37"/>
                        </a:lnTo>
                        <a:lnTo>
                          <a:pt x="43" y="41"/>
                        </a:lnTo>
                        <a:lnTo>
                          <a:pt x="33" y="50"/>
                        </a:lnTo>
                        <a:lnTo>
                          <a:pt x="26" y="60"/>
                        </a:lnTo>
                        <a:lnTo>
                          <a:pt x="13" y="72"/>
                        </a:lnTo>
                        <a:lnTo>
                          <a:pt x="11" y="86"/>
                        </a:lnTo>
                        <a:lnTo>
                          <a:pt x="3" y="103"/>
                        </a:lnTo>
                        <a:lnTo>
                          <a:pt x="8" y="107"/>
                        </a:lnTo>
                        <a:lnTo>
                          <a:pt x="19" y="105"/>
                        </a:lnTo>
                        <a:lnTo>
                          <a:pt x="28" y="98"/>
                        </a:lnTo>
                        <a:lnTo>
                          <a:pt x="33" y="88"/>
                        </a:lnTo>
                        <a:lnTo>
                          <a:pt x="41" y="78"/>
                        </a:lnTo>
                        <a:lnTo>
                          <a:pt x="43" y="89"/>
                        </a:lnTo>
                        <a:lnTo>
                          <a:pt x="38" y="102"/>
                        </a:lnTo>
                        <a:lnTo>
                          <a:pt x="24" y="113"/>
                        </a:lnTo>
                        <a:lnTo>
                          <a:pt x="14" y="120"/>
                        </a:lnTo>
                        <a:lnTo>
                          <a:pt x="5" y="124"/>
                        </a:lnTo>
                        <a:lnTo>
                          <a:pt x="0" y="131"/>
                        </a:lnTo>
                        <a:lnTo>
                          <a:pt x="1" y="136"/>
                        </a:lnTo>
                        <a:lnTo>
                          <a:pt x="5" y="137"/>
                        </a:lnTo>
                        <a:lnTo>
                          <a:pt x="1" y="142"/>
                        </a:lnTo>
                        <a:lnTo>
                          <a:pt x="3" y="147"/>
                        </a:lnTo>
                        <a:lnTo>
                          <a:pt x="8" y="149"/>
                        </a:lnTo>
                        <a:lnTo>
                          <a:pt x="18" y="150"/>
                        </a:lnTo>
                        <a:lnTo>
                          <a:pt x="26" y="152"/>
                        </a:lnTo>
                        <a:lnTo>
                          <a:pt x="39" y="151"/>
                        </a:lnTo>
                        <a:lnTo>
                          <a:pt x="50" y="153"/>
                        </a:lnTo>
                        <a:lnTo>
                          <a:pt x="59" y="149"/>
                        </a:lnTo>
                        <a:lnTo>
                          <a:pt x="74" y="141"/>
                        </a:lnTo>
                        <a:lnTo>
                          <a:pt x="99" y="130"/>
                        </a:lnTo>
                        <a:lnTo>
                          <a:pt x="111" y="110"/>
                        </a:lnTo>
                        <a:lnTo>
                          <a:pt x="125" y="91"/>
                        </a:lnTo>
                        <a:lnTo>
                          <a:pt x="132" y="71"/>
                        </a:lnTo>
                        <a:lnTo>
                          <a:pt x="137" y="58"/>
                        </a:lnTo>
                        <a:lnTo>
                          <a:pt x="156" y="28"/>
                        </a:lnTo>
                        <a:lnTo>
                          <a:pt x="145" y="14"/>
                        </a:lnTo>
                        <a:lnTo>
                          <a:pt x="113" y="0"/>
                        </a:lnTo>
                      </a:path>
                    </a:pathLst>
                  </a:custGeom>
                  <a:solidFill>
                    <a:srgbClr val="FFA040"/>
                  </a:solidFill>
                  <a:ln w="12700" cap="rnd">
                    <a:solidFill>
                      <a:srgbClr val="402000"/>
                    </a:solidFill>
                    <a:round/>
                    <a:headEnd/>
                    <a:tailEnd/>
                  </a:ln>
                </p:spPr>
                <p:txBody>
                  <a:bodyPr/>
                  <a:lstStyle/>
                  <a:p>
                    <a:endParaRPr lang="fr-FR"/>
                  </a:p>
                </p:txBody>
              </p:sp>
              <p:sp>
                <p:nvSpPr>
                  <p:cNvPr id="58" name="Freeform 113"/>
                  <p:cNvSpPr>
                    <a:spLocks/>
                  </p:cNvSpPr>
                  <p:nvPr/>
                </p:nvSpPr>
                <p:spPr bwMode="auto">
                  <a:xfrm>
                    <a:off x="5727" y="2524"/>
                    <a:ext cx="39" cy="22"/>
                  </a:xfrm>
                  <a:custGeom>
                    <a:avLst/>
                    <a:gdLst>
                      <a:gd name="T0" fmla="*/ 38 w 39"/>
                      <a:gd name="T1" fmla="*/ 0 h 22"/>
                      <a:gd name="T2" fmla="*/ 27 w 39"/>
                      <a:gd name="T3" fmla="*/ 11 h 22"/>
                      <a:gd name="T4" fmla="*/ 20 w 39"/>
                      <a:gd name="T5" fmla="*/ 14 h 22"/>
                      <a:gd name="T6" fmla="*/ 13 w 39"/>
                      <a:gd name="T7" fmla="*/ 18 h 22"/>
                      <a:gd name="T8" fmla="*/ 0 w 39"/>
                      <a:gd name="T9" fmla="*/ 21 h 22"/>
                      <a:gd name="T10" fmla="*/ 16 w 39"/>
                      <a:gd name="T11" fmla="*/ 20 h 22"/>
                      <a:gd name="T12" fmla="*/ 28 w 39"/>
                      <a:gd name="T13" fmla="*/ 13 h 22"/>
                      <a:gd name="T14" fmla="*/ 38 w 39"/>
                      <a:gd name="T15" fmla="*/ 0 h 22"/>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22"/>
                      <a:gd name="T26" fmla="*/ 39 w 39"/>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22">
                        <a:moveTo>
                          <a:pt x="38" y="0"/>
                        </a:moveTo>
                        <a:lnTo>
                          <a:pt x="27" y="11"/>
                        </a:lnTo>
                        <a:lnTo>
                          <a:pt x="20" y="14"/>
                        </a:lnTo>
                        <a:lnTo>
                          <a:pt x="13" y="18"/>
                        </a:lnTo>
                        <a:lnTo>
                          <a:pt x="0" y="21"/>
                        </a:lnTo>
                        <a:lnTo>
                          <a:pt x="16" y="20"/>
                        </a:lnTo>
                        <a:lnTo>
                          <a:pt x="28" y="13"/>
                        </a:lnTo>
                        <a:lnTo>
                          <a:pt x="38" y="0"/>
                        </a:lnTo>
                      </a:path>
                    </a:pathLst>
                  </a:custGeom>
                  <a:solidFill>
                    <a:srgbClr val="402000"/>
                  </a:solidFill>
                  <a:ln w="9525" cap="rnd">
                    <a:noFill/>
                    <a:round/>
                    <a:headEnd/>
                    <a:tailEnd/>
                  </a:ln>
                </p:spPr>
                <p:txBody>
                  <a:bodyPr/>
                  <a:lstStyle/>
                  <a:p>
                    <a:endParaRPr lang="fr-FR"/>
                  </a:p>
                </p:txBody>
              </p:sp>
              <p:sp>
                <p:nvSpPr>
                  <p:cNvPr id="59" name="Freeform 114"/>
                  <p:cNvSpPr>
                    <a:spLocks/>
                  </p:cNvSpPr>
                  <p:nvPr/>
                </p:nvSpPr>
                <p:spPr bwMode="auto">
                  <a:xfrm>
                    <a:off x="5758" y="2533"/>
                    <a:ext cx="31" cy="25"/>
                  </a:xfrm>
                  <a:custGeom>
                    <a:avLst/>
                    <a:gdLst>
                      <a:gd name="T0" fmla="*/ 30 w 31"/>
                      <a:gd name="T1" fmla="*/ 0 h 25"/>
                      <a:gd name="T2" fmla="*/ 19 w 31"/>
                      <a:gd name="T3" fmla="*/ 10 h 25"/>
                      <a:gd name="T4" fmla="*/ 10 w 31"/>
                      <a:gd name="T5" fmla="*/ 15 h 25"/>
                      <a:gd name="T6" fmla="*/ 0 w 31"/>
                      <a:gd name="T7" fmla="*/ 24 h 25"/>
                      <a:gd name="T8" fmla="*/ 21 w 31"/>
                      <a:gd name="T9" fmla="*/ 11 h 25"/>
                      <a:gd name="T10" fmla="*/ 30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30" y="0"/>
                        </a:moveTo>
                        <a:lnTo>
                          <a:pt x="19" y="10"/>
                        </a:lnTo>
                        <a:lnTo>
                          <a:pt x="10" y="15"/>
                        </a:lnTo>
                        <a:lnTo>
                          <a:pt x="0" y="24"/>
                        </a:lnTo>
                        <a:lnTo>
                          <a:pt x="21" y="11"/>
                        </a:lnTo>
                        <a:lnTo>
                          <a:pt x="30" y="0"/>
                        </a:lnTo>
                      </a:path>
                    </a:pathLst>
                  </a:custGeom>
                  <a:solidFill>
                    <a:srgbClr val="402000"/>
                  </a:solidFill>
                  <a:ln w="9525" cap="rnd">
                    <a:noFill/>
                    <a:round/>
                    <a:headEnd/>
                    <a:tailEnd/>
                  </a:ln>
                </p:spPr>
                <p:txBody>
                  <a:bodyPr/>
                  <a:lstStyle/>
                  <a:p>
                    <a:endParaRPr lang="fr-FR"/>
                  </a:p>
                </p:txBody>
              </p:sp>
              <p:sp>
                <p:nvSpPr>
                  <p:cNvPr id="60" name="Freeform 115"/>
                  <p:cNvSpPr>
                    <a:spLocks/>
                  </p:cNvSpPr>
                  <p:nvPr/>
                </p:nvSpPr>
                <p:spPr bwMode="auto">
                  <a:xfrm>
                    <a:off x="5749" y="2472"/>
                    <a:ext cx="17" cy="18"/>
                  </a:xfrm>
                  <a:custGeom>
                    <a:avLst/>
                    <a:gdLst>
                      <a:gd name="T0" fmla="*/ 16 w 17"/>
                      <a:gd name="T1" fmla="*/ 0 h 18"/>
                      <a:gd name="T2" fmla="*/ 8 w 17"/>
                      <a:gd name="T3" fmla="*/ 8 h 18"/>
                      <a:gd name="T4" fmla="*/ 0 w 17"/>
                      <a:gd name="T5" fmla="*/ 17 h 18"/>
                      <a:gd name="T6" fmla="*/ 1 w 17"/>
                      <a:gd name="T7" fmla="*/ 16 h 18"/>
                      <a:gd name="T8" fmla="*/ 7 w 17"/>
                      <a:gd name="T9" fmla="*/ 10 h 18"/>
                      <a:gd name="T10" fmla="*/ 16 w 17"/>
                      <a:gd name="T11" fmla="*/ 0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6" y="0"/>
                        </a:moveTo>
                        <a:lnTo>
                          <a:pt x="8" y="8"/>
                        </a:lnTo>
                        <a:lnTo>
                          <a:pt x="0" y="17"/>
                        </a:lnTo>
                        <a:lnTo>
                          <a:pt x="1" y="16"/>
                        </a:lnTo>
                        <a:lnTo>
                          <a:pt x="7" y="10"/>
                        </a:lnTo>
                        <a:lnTo>
                          <a:pt x="16" y="0"/>
                        </a:lnTo>
                      </a:path>
                    </a:pathLst>
                  </a:custGeom>
                  <a:solidFill>
                    <a:srgbClr val="402000"/>
                  </a:solidFill>
                  <a:ln w="9525" cap="rnd">
                    <a:noFill/>
                    <a:round/>
                    <a:headEnd/>
                    <a:tailEnd/>
                  </a:ln>
                </p:spPr>
                <p:txBody>
                  <a:bodyPr/>
                  <a:lstStyle/>
                  <a:p>
                    <a:endParaRPr lang="fr-FR"/>
                  </a:p>
                </p:txBody>
              </p:sp>
              <p:sp>
                <p:nvSpPr>
                  <p:cNvPr id="61" name="Freeform 116"/>
                  <p:cNvSpPr>
                    <a:spLocks/>
                  </p:cNvSpPr>
                  <p:nvPr/>
                </p:nvSpPr>
                <p:spPr bwMode="auto">
                  <a:xfrm>
                    <a:off x="5772" y="2507"/>
                    <a:ext cx="17" cy="19"/>
                  </a:xfrm>
                  <a:custGeom>
                    <a:avLst/>
                    <a:gdLst>
                      <a:gd name="T0" fmla="*/ 12 w 17"/>
                      <a:gd name="T1" fmla="*/ 0 h 19"/>
                      <a:gd name="T2" fmla="*/ 8 w 17"/>
                      <a:gd name="T3" fmla="*/ 6 h 19"/>
                      <a:gd name="T4" fmla="*/ 0 w 17"/>
                      <a:gd name="T5" fmla="*/ 18 h 19"/>
                      <a:gd name="T6" fmla="*/ 4 w 17"/>
                      <a:gd name="T7" fmla="*/ 12 h 19"/>
                      <a:gd name="T8" fmla="*/ 16 w 17"/>
                      <a:gd name="T9" fmla="*/ 0 h 19"/>
                      <a:gd name="T10" fmla="*/ 12 w 17"/>
                      <a:gd name="T11" fmla="*/ 0 h 19"/>
                      <a:gd name="T12" fmla="*/ 0 60000 65536"/>
                      <a:gd name="T13" fmla="*/ 0 60000 65536"/>
                      <a:gd name="T14" fmla="*/ 0 60000 65536"/>
                      <a:gd name="T15" fmla="*/ 0 60000 65536"/>
                      <a:gd name="T16" fmla="*/ 0 60000 65536"/>
                      <a:gd name="T17" fmla="*/ 0 60000 65536"/>
                      <a:gd name="T18" fmla="*/ 0 w 17"/>
                      <a:gd name="T19" fmla="*/ 0 h 19"/>
                      <a:gd name="T20" fmla="*/ 17 w 1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7" h="19">
                        <a:moveTo>
                          <a:pt x="12" y="0"/>
                        </a:moveTo>
                        <a:lnTo>
                          <a:pt x="8" y="6"/>
                        </a:lnTo>
                        <a:lnTo>
                          <a:pt x="0" y="18"/>
                        </a:lnTo>
                        <a:lnTo>
                          <a:pt x="4" y="12"/>
                        </a:lnTo>
                        <a:lnTo>
                          <a:pt x="16" y="0"/>
                        </a:lnTo>
                        <a:lnTo>
                          <a:pt x="12" y="0"/>
                        </a:lnTo>
                      </a:path>
                    </a:pathLst>
                  </a:custGeom>
                  <a:solidFill>
                    <a:srgbClr val="402000"/>
                  </a:solidFill>
                  <a:ln w="9525" cap="rnd">
                    <a:noFill/>
                    <a:round/>
                    <a:headEnd/>
                    <a:tailEnd/>
                  </a:ln>
                </p:spPr>
                <p:txBody>
                  <a:bodyPr/>
                  <a:lstStyle/>
                  <a:p>
                    <a:endParaRPr lang="fr-FR"/>
                  </a:p>
                </p:txBody>
              </p:sp>
              <p:sp>
                <p:nvSpPr>
                  <p:cNvPr id="62" name="Freeform 117"/>
                  <p:cNvSpPr>
                    <a:spLocks/>
                  </p:cNvSpPr>
                  <p:nvPr/>
                </p:nvSpPr>
                <p:spPr bwMode="auto">
                  <a:xfrm>
                    <a:off x="5792" y="2517"/>
                    <a:ext cx="17" cy="17"/>
                  </a:xfrm>
                  <a:custGeom>
                    <a:avLst/>
                    <a:gdLst>
                      <a:gd name="T0" fmla="*/ 16 w 17"/>
                      <a:gd name="T1" fmla="*/ 0 h 17"/>
                      <a:gd name="T2" fmla="*/ 12 w 17"/>
                      <a:gd name="T3" fmla="*/ 3 h 17"/>
                      <a:gd name="T4" fmla="*/ 0 w 17"/>
                      <a:gd name="T5" fmla="*/ 16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0"/>
                        </a:moveTo>
                        <a:lnTo>
                          <a:pt x="12" y="3"/>
                        </a:lnTo>
                        <a:lnTo>
                          <a:pt x="0" y="16"/>
                        </a:lnTo>
                        <a:lnTo>
                          <a:pt x="16" y="0"/>
                        </a:lnTo>
                      </a:path>
                    </a:pathLst>
                  </a:custGeom>
                  <a:solidFill>
                    <a:srgbClr val="402000"/>
                  </a:solidFill>
                  <a:ln w="9525" cap="rnd">
                    <a:noFill/>
                    <a:round/>
                    <a:headEnd/>
                    <a:tailEnd/>
                  </a:ln>
                </p:spPr>
                <p:txBody>
                  <a:bodyPr/>
                  <a:lstStyle/>
                  <a:p>
                    <a:endParaRPr lang="fr-FR"/>
                  </a:p>
                </p:txBody>
              </p:sp>
              <p:sp>
                <p:nvSpPr>
                  <p:cNvPr id="63" name="Freeform 118"/>
                  <p:cNvSpPr>
                    <a:spLocks/>
                  </p:cNvSpPr>
                  <p:nvPr/>
                </p:nvSpPr>
                <p:spPr bwMode="auto">
                  <a:xfrm>
                    <a:off x="5721" y="2503"/>
                    <a:ext cx="17" cy="17"/>
                  </a:xfrm>
                  <a:custGeom>
                    <a:avLst/>
                    <a:gdLst>
                      <a:gd name="T0" fmla="*/ 8 w 17"/>
                      <a:gd name="T1" fmla="*/ 0 h 17"/>
                      <a:gd name="T2" fmla="*/ 16 w 17"/>
                      <a:gd name="T3" fmla="*/ 8 h 17"/>
                      <a:gd name="T4" fmla="*/ 0 w 17"/>
                      <a:gd name="T5" fmla="*/ 16 h 17"/>
                      <a:gd name="T6" fmla="*/ 16 w 17"/>
                      <a:gd name="T7" fmla="*/ 0 h 17"/>
                      <a:gd name="T8" fmla="*/ 8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8" y="0"/>
                        </a:moveTo>
                        <a:lnTo>
                          <a:pt x="16" y="8"/>
                        </a:lnTo>
                        <a:lnTo>
                          <a:pt x="0" y="16"/>
                        </a:lnTo>
                        <a:lnTo>
                          <a:pt x="16" y="0"/>
                        </a:lnTo>
                        <a:lnTo>
                          <a:pt x="8" y="0"/>
                        </a:lnTo>
                      </a:path>
                    </a:pathLst>
                  </a:custGeom>
                  <a:solidFill>
                    <a:srgbClr val="402000"/>
                  </a:solidFill>
                  <a:ln w="9525" cap="rnd">
                    <a:noFill/>
                    <a:round/>
                    <a:headEnd/>
                    <a:tailEnd/>
                  </a:ln>
                </p:spPr>
                <p:txBody>
                  <a:bodyPr/>
                  <a:lstStyle/>
                  <a:p>
                    <a:endParaRPr lang="fr-FR"/>
                  </a:p>
                </p:txBody>
              </p:sp>
            </p:grpSp>
            <p:sp>
              <p:nvSpPr>
                <p:cNvPr id="56" name="Freeform 119"/>
                <p:cNvSpPr>
                  <a:spLocks/>
                </p:cNvSpPr>
                <p:nvPr/>
              </p:nvSpPr>
              <p:spPr bwMode="auto">
                <a:xfrm>
                  <a:off x="5798" y="2398"/>
                  <a:ext cx="79" cy="68"/>
                </a:xfrm>
                <a:custGeom>
                  <a:avLst/>
                  <a:gdLst>
                    <a:gd name="T0" fmla="*/ 0 w 79"/>
                    <a:gd name="T1" fmla="*/ 26 h 68"/>
                    <a:gd name="T2" fmla="*/ 11 w 79"/>
                    <a:gd name="T3" fmla="*/ 27 h 68"/>
                    <a:gd name="T4" fmla="*/ 22 w 79"/>
                    <a:gd name="T5" fmla="*/ 34 h 68"/>
                    <a:gd name="T6" fmla="*/ 32 w 79"/>
                    <a:gd name="T7" fmla="*/ 41 h 68"/>
                    <a:gd name="T8" fmla="*/ 48 w 79"/>
                    <a:gd name="T9" fmla="*/ 53 h 68"/>
                    <a:gd name="T10" fmla="*/ 57 w 79"/>
                    <a:gd name="T11" fmla="*/ 64 h 68"/>
                    <a:gd name="T12" fmla="*/ 60 w 79"/>
                    <a:gd name="T13" fmla="*/ 67 h 68"/>
                    <a:gd name="T14" fmla="*/ 78 w 79"/>
                    <a:gd name="T15" fmla="*/ 45 h 68"/>
                    <a:gd name="T16" fmla="*/ 71 w 79"/>
                    <a:gd name="T17" fmla="*/ 30 h 68"/>
                    <a:gd name="T18" fmla="*/ 60 w 79"/>
                    <a:gd name="T19" fmla="*/ 19 h 68"/>
                    <a:gd name="T20" fmla="*/ 47 w 79"/>
                    <a:gd name="T21" fmla="*/ 9 h 68"/>
                    <a:gd name="T22" fmla="*/ 35 w 79"/>
                    <a:gd name="T23" fmla="*/ 3 h 68"/>
                    <a:gd name="T24" fmla="*/ 22 w 79"/>
                    <a:gd name="T25" fmla="*/ 0 h 68"/>
                    <a:gd name="T26" fmla="*/ 0 w 79"/>
                    <a:gd name="T27" fmla="*/ 26 h 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9"/>
                    <a:gd name="T43" fmla="*/ 0 h 68"/>
                    <a:gd name="T44" fmla="*/ 79 w 79"/>
                    <a:gd name="T45" fmla="*/ 68 h 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9" h="68">
                      <a:moveTo>
                        <a:pt x="0" y="26"/>
                      </a:moveTo>
                      <a:lnTo>
                        <a:pt x="11" y="27"/>
                      </a:lnTo>
                      <a:lnTo>
                        <a:pt x="22" y="34"/>
                      </a:lnTo>
                      <a:lnTo>
                        <a:pt x="32" y="41"/>
                      </a:lnTo>
                      <a:lnTo>
                        <a:pt x="48" y="53"/>
                      </a:lnTo>
                      <a:lnTo>
                        <a:pt x="57" y="64"/>
                      </a:lnTo>
                      <a:lnTo>
                        <a:pt x="60" y="67"/>
                      </a:lnTo>
                      <a:lnTo>
                        <a:pt x="78" y="45"/>
                      </a:lnTo>
                      <a:lnTo>
                        <a:pt x="71" y="30"/>
                      </a:lnTo>
                      <a:lnTo>
                        <a:pt x="60" y="19"/>
                      </a:lnTo>
                      <a:lnTo>
                        <a:pt x="47" y="9"/>
                      </a:lnTo>
                      <a:lnTo>
                        <a:pt x="35" y="3"/>
                      </a:lnTo>
                      <a:lnTo>
                        <a:pt x="22" y="0"/>
                      </a:lnTo>
                      <a:lnTo>
                        <a:pt x="0" y="26"/>
                      </a:lnTo>
                    </a:path>
                  </a:pathLst>
                </a:custGeom>
                <a:solidFill>
                  <a:srgbClr val="FFFFFF"/>
                </a:solidFill>
                <a:ln w="12700" cap="rnd">
                  <a:solidFill>
                    <a:srgbClr val="000000"/>
                  </a:solidFill>
                  <a:round/>
                  <a:headEnd/>
                  <a:tailEnd/>
                </a:ln>
              </p:spPr>
              <p:txBody>
                <a:bodyPr/>
                <a:lstStyle/>
                <a:p>
                  <a:endParaRPr lang="fr-FR"/>
                </a:p>
              </p:txBody>
            </p:sp>
          </p:grpSp>
          <p:sp>
            <p:nvSpPr>
              <p:cNvPr id="34" name="Line 120"/>
              <p:cNvSpPr>
                <a:spLocks noChangeShapeType="1"/>
              </p:cNvSpPr>
              <p:nvPr/>
            </p:nvSpPr>
            <p:spPr bwMode="auto">
              <a:xfrm flipH="1">
                <a:off x="5590" y="2541"/>
                <a:ext cx="77" cy="98"/>
              </a:xfrm>
              <a:prstGeom prst="line">
                <a:avLst/>
              </a:prstGeom>
              <a:noFill/>
              <a:ln w="50800">
                <a:solidFill>
                  <a:srgbClr val="3A3C00"/>
                </a:solidFill>
                <a:round/>
                <a:headEnd type="none" w="sm" len="sm"/>
                <a:tailEnd type="none" w="sm" len="sm"/>
              </a:ln>
            </p:spPr>
            <p:txBody>
              <a:bodyPr/>
              <a:lstStyle/>
              <a:p>
                <a:endParaRPr lang="fr-FR"/>
              </a:p>
            </p:txBody>
          </p:sp>
          <p:sp>
            <p:nvSpPr>
              <p:cNvPr id="35" name="Oval 121"/>
              <p:cNvSpPr>
                <a:spLocks noChangeArrowheads="1"/>
              </p:cNvSpPr>
              <p:nvPr/>
            </p:nvSpPr>
            <p:spPr bwMode="auto">
              <a:xfrm>
                <a:off x="5530" y="2616"/>
                <a:ext cx="85" cy="77"/>
              </a:xfrm>
              <a:prstGeom prst="ellipse">
                <a:avLst/>
              </a:prstGeom>
              <a:solidFill>
                <a:schemeClr val="accent2"/>
              </a:solidFill>
              <a:ln w="12700">
                <a:solidFill>
                  <a:schemeClr val="tx1"/>
                </a:solidFill>
                <a:round/>
                <a:headEnd/>
                <a:tailEnd/>
              </a:ln>
            </p:spPr>
            <p:txBody>
              <a:bodyPr wrap="none" anchor="ctr"/>
              <a:lstStyle/>
              <a:p>
                <a:endParaRPr lang="fr-FR"/>
              </a:p>
            </p:txBody>
          </p:sp>
          <p:sp>
            <p:nvSpPr>
              <p:cNvPr id="36" name="Freeform 122"/>
              <p:cNvSpPr>
                <a:spLocks/>
              </p:cNvSpPr>
              <p:nvPr/>
            </p:nvSpPr>
            <p:spPr bwMode="auto">
              <a:xfrm>
                <a:off x="5573" y="1859"/>
                <a:ext cx="61" cy="278"/>
              </a:xfrm>
              <a:custGeom>
                <a:avLst/>
                <a:gdLst>
                  <a:gd name="T0" fmla="*/ 32 w 61"/>
                  <a:gd name="T1" fmla="*/ 4 h 278"/>
                  <a:gd name="T2" fmla="*/ 25 w 61"/>
                  <a:gd name="T3" fmla="*/ 23 h 278"/>
                  <a:gd name="T4" fmla="*/ 28 w 61"/>
                  <a:gd name="T5" fmla="*/ 45 h 278"/>
                  <a:gd name="T6" fmla="*/ 13 w 61"/>
                  <a:gd name="T7" fmla="*/ 87 h 278"/>
                  <a:gd name="T8" fmla="*/ 2 w 61"/>
                  <a:gd name="T9" fmla="*/ 123 h 278"/>
                  <a:gd name="T10" fmla="*/ 0 w 61"/>
                  <a:gd name="T11" fmla="*/ 156 h 278"/>
                  <a:gd name="T12" fmla="*/ 6 w 61"/>
                  <a:gd name="T13" fmla="*/ 185 h 278"/>
                  <a:gd name="T14" fmla="*/ 26 w 61"/>
                  <a:gd name="T15" fmla="*/ 277 h 278"/>
                  <a:gd name="T16" fmla="*/ 38 w 61"/>
                  <a:gd name="T17" fmla="*/ 189 h 278"/>
                  <a:gd name="T18" fmla="*/ 45 w 61"/>
                  <a:gd name="T19" fmla="*/ 144 h 278"/>
                  <a:gd name="T20" fmla="*/ 45 w 61"/>
                  <a:gd name="T21" fmla="*/ 91 h 278"/>
                  <a:gd name="T22" fmla="*/ 45 w 61"/>
                  <a:gd name="T23" fmla="*/ 42 h 278"/>
                  <a:gd name="T24" fmla="*/ 60 w 61"/>
                  <a:gd name="T25" fmla="*/ 34 h 278"/>
                  <a:gd name="T26" fmla="*/ 55 w 61"/>
                  <a:gd name="T27" fmla="*/ 7 h 278"/>
                  <a:gd name="T28" fmla="*/ 45 w 61"/>
                  <a:gd name="T29" fmla="*/ 0 h 278"/>
                  <a:gd name="T30" fmla="*/ 32 w 61"/>
                  <a:gd name="T31" fmla="*/ 4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278"/>
                  <a:gd name="T50" fmla="*/ 61 w 61"/>
                  <a:gd name="T51" fmla="*/ 278 h 2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278">
                    <a:moveTo>
                      <a:pt x="32" y="4"/>
                    </a:moveTo>
                    <a:lnTo>
                      <a:pt x="25" y="23"/>
                    </a:lnTo>
                    <a:lnTo>
                      <a:pt x="28" y="45"/>
                    </a:lnTo>
                    <a:lnTo>
                      <a:pt x="13" y="87"/>
                    </a:lnTo>
                    <a:lnTo>
                      <a:pt x="2" y="123"/>
                    </a:lnTo>
                    <a:lnTo>
                      <a:pt x="0" y="156"/>
                    </a:lnTo>
                    <a:lnTo>
                      <a:pt x="6" y="185"/>
                    </a:lnTo>
                    <a:lnTo>
                      <a:pt x="26" y="277"/>
                    </a:lnTo>
                    <a:lnTo>
                      <a:pt x="38" y="189"/>
                    </a:lnTo>
                    <a:lnTo>
                      <a:pt x="45" y="144"/>
                    </a:lnTo>
                    <a:lnTo>
                      <a:pt x="45" y="91"/>
                    </a:lnTo>
                    <a:lnTo>
                      <a:pt x="45" y="42"/>
                    </a:lnTo>
                    <a:lnTo>
                      <a:pt x="60" y="34"/>
                    </a:lnTo>
                    <a:lnTo>
                      <a:pt x="55" y="7"/>
                    </a:lnTo>
                    <a:lnTo>
                      <a:pt x="45" y="0"/>
                    </a:lnTo>
                    <a:lnTo>
                      <a:pt x="32" y="4"/>
                    </a:lnTo>
                  </a:path>
                </a:pathLst>
              </a:custGeom>
              <a:solidFill>
                <a:srgbClr val="800000"/>
              </a:solidFill>
              <a:ln w="12700" cap="rnd">
                <a:solidFill>
                  <a:srgbClr val="000000"/>
                </a:solidFill>
                <a:round/>
                <a:headEnd/>
                <a:tailEnd/>
              </a:ln>
            </p:spPr>
            <p:txBody>
              <a:bodyPr/>
              <a:lstStyle/>
              <a:p>
                <a:endParaRPr lang="fr-FR"/>
              </a:p>
            </p:txBody>
          </p:sp>
          <p:sp>
            <p:nvSpPr>
              <p:cNvPr id="37" name="Freeform 123"/>
              <p:cNvSpPr>
                <a:spLocks/>
              </p:cNvSpPr>
              <p:nvPr/>
            </p:nvSpPr>
            <p:spPr bwMode="auto">
              <a:xfrm>
                <a:off x="5470" y="1458"/>
                <a:ext cx="284" cy="196"/>
              </a:xfrm>
              <a:custGeom>
                <a:avLst/>
                <a:gdLst>
                  <a:gd name="T0" fmla="*/ 30 w 284"/>
                  <a:gd name="T1" fmla="*/ 195 h 196"/>
                  <a:gd name="T2" fmla="*/ 18 w 284"/>
                  <a:gd name="T3" fmla="*/ 192 h 196"/>
                  <a:gd name="T4" fmla="*/ 0 w 284"/>
                  <a:gd name="T5" fmla="*/ 187 h 196"/>
                  <a:gd name="T6" fmla="*/ 18 w 284"/>
                  <a:gd name="T7" fmla="*/ 161 h 196"/>
                  <a:gd name="T8" fmla="*/ 23 w 284"/>
                  <a:gd name="T9" fmla="*/ 154 h 196"/>
                  <a:gd name="T10" fmla="*/ 23 w 284"/>
                  <a:gd name="T11" fmla="*/ 146 h 196"/>
                  <a:gd name="T12" fmla="*/ 25 w 284"/>
                  <a:gd name="T13" fmla="*/ 127 h 196"/>
                  <a:gd name="T14" fmla="*/ 30 w 284"/>
                  <a:gd name="T15" fmla="*/ 112 h 196"/>
                  <a:gd name="T16" fmla="*/ 42 w 284"/>
                  <a:gd name="T17" fmla="*/ 93 h 196"/>
                  <a:gd name="T18" fmla="*/ 47 w 284"/>
                  <a:gd name="T19" fmla="*/ 76 h 196"/>
                  <a:gd name="T20" fmla="*/ 60 w 284"/>
                  <a:gd name="T21" fmla="*/ 58 h 196"/>
                  <a:gd name="T22" fmla="*/ 71 w 284"/>
                  <a:gd name="T23" fmla="*/ 43 h 196"/>
                  <a:gd name="T24" fmla="*/ 80 w 284"/>
                  <a:gd name="T25" fmla="*/ 33 h 196"/>
                  <a:gd name="T26" fmla="*/ 87 w 284"/>
                  <a:gd name="T27" fmla="*/ 26 h 196"/>
                  <a:gd name="T28" fmla="*/ 104 w 284"/>
                  <a:gd name="T29" fmla="*/ 22 h 196"/>
                  <a:gd name="T30" fmla="*/ 127 w 284"/>
                  <a:gd name="T31" fmla="*/ 15 h 196"/>
                  <a:gd name="T32" fmla="*/ 144 w 284"/>
                  <a:gd name="T33" fmla="*/ 0 h 196"/>
                  <a:gd name="T34" fmla="*/ 157 w 284"/>
                  <a:gd name="T35" fmla="*/ 2 h 196"/>
                  <a:gd name="T36" fmla="*/ 167 w 284"/>
                  <a:gd name="T37" fmla="*/ 7 h 196"/>
                  <a:gd name="T38" fmla="*/ 179 w 284"/>
                  <a:gd name="T39" fmla="*/ 15 h 196"/>
                  <a:gd name="T40" fmla="*/ 196 w 284"/>
                  <a:gd name="T41" fmla="*/ 20 h 196"/>
                  <a:gd name="T42" fmla="*/ 208 w 284"/>
                  <a:gd name="T43" fmla="*/ 23 h 196"/>
                  <a:gd name="T44" fmla="*/ 222 w 284"/>
                  <a:gd name="T45" fmla="*/ 31 h 196"/>
                  <a:gd name="T46" fmla="*/ 237 w 284"/>
                  <a:gd name="T47" fmla="*/ 46 h 196"/>
                  <a:gd name="T48" fmla="*/ 251 w 284"/>
                  <a:gd name="T49" fmla="*/ 65 h 196"/>
                  <a:gd name="T50" fmla="*/ 262 w 284"/>
                  <a:gd name="T51" fmla="*/ 79 h 196"/>
                  <a:gd name="T52" fmla="*/ 269 w 284"/>
                  <a:gd name="T53" fmla="*/ 100 h 196"/>
                  <a:gd name="T54" fmla="*/ 273 w 284"/>
                  <a:gd name="T55" fmla="*/ 121 h 196"/>
                  <a:gd name="T56" fmla="*/ 279 w 284"/>
                  <a:gd name="T57" fmla="*/ 140 h 196"/>
                  <a:gd name="T58" fmla="*/ 283 w 284"/>
                  <a:gd name="T59" fmla="*/ 153 h 196"/>
                  <a:gd name="T60" fmla="*/ 283 w 284"/>
                  <a:gd name="T61" fmla="*/ 169 h 196"/>
                  <a:gd name="T62" fmla="*/ 283 w 284"/>
                  <a:gd name="T63" fmla="*/ 183 h 196"/>
                  <a:gd name="T64" fmla="*/ 282 w 284"/>
                  <a:gd name="T65" fmla="*/ 189 h 196"/>
                  <a:gd name="T66" fmla="*/ 278 w 284"/>
                  <a:gd name="T67" fmla="*/ 195 h 196"/>
                  <a:gd name="T68" fmla="*/ 263 w 284"/>
                  <a:gd name="T69" fmla="*/ 190 h 196"/>
                  <a:gd name="T70" fmla="*/ 30 w 284"/>
                  <a:gd name="T71" fmla="*/ 195 h 1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4"/>
                  <a:gd name="T109" fmla="*/ 0 h 196"/>
                  <a:gd name="T110" fmla="*/ 284 w 284"/>
                  <a:gd name="T111" fmla="*/ 196 h 1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4" h="196">
                    <a:moveTo>
                      <a:pt x="30" y="195"/>
                    </a:moveTo>
                    <a:lnTo>
                      <a:pt x="18" y="192"/>
                    </a:lnTo>
                    <a:lnTo>
                      <a:pt x="0" y="187"/>
                    </a:lnTo>
                    <a:lnTo>
                      <a:pt x="18" y="161"/>
                    </a:lnTo>
                    <a:lnTo>
                      <a:pt x="23" y="154"/>
                    </a:lnTo>
                    <a:lnTo>
                      <a:pt x="23" y="146"/>
                    </a:lnTo>
                    <a:lnTo>
                      <a:pt x="25" y="127"/>
                    </a:lnTo>
                    <a:lnTo>
                      <a:pt x="30" y="112"/>
                    </a:lnTo>
                    <a:lnTo>
                      <a:pt x="42" y="93"/>
                    </a:lnTo>
                    <a:lnTo>
                      <a:pt x="47" y="76"/>
                    </a:lnTo>
                    <a:lnTo>
                      <a:pt x="60" y="58"/>
                    </a:lnTo>
                    <a:lnTo>
                      <a:pt x="71" y="43"/>
                    </a:lnTo>
                    <a:lnTo>
                      <a:pt x="80" y="33"/>
                    </a:lnTo>
                    <a:lnTo>
                      <a:pt x="87" y="26"/>
                    </a:lnTo>
                    <a:lnTo>
                      <a:pt x="104" y="22"/>
                    </a:lnTo>
                    <a:lnTo>
                      <a:pt x="127" y="15"/>
                    </a:lnTo>
                    <a:lnTo>
                      <a:pt x="144" y="0"/>
                    </a:lnTo>
                    <a:lnTo>
                      <a:pt x="157" y="2"/>
                    </a:lnTo>
                    <a:lnTo>
                      <a:pt x="167" y="7"/>
                    </a:lnTo>
                    <a:lnTo>
                      <a:pt x="179" y="15"/>
                    </a:lnTo>
                    <a:lnTo>
                      <a:pt x="196" y="20"/>
                    </a:lnTo>
                    <a:lnTo>
                      <a:pt x="208" y="23"/>
                    </a:lnTo>
                    <a:lnTo>
                      <a:pt x="222" y="31"/>
                    </a:lnTo>
                    <a:lnTo>
                      <a:pt x="237" y="46"/>
                    </a:lnTo>
                    <a:lnTo>
                      <a:pt x="251" y="65"/>
                    </a:lnTo>
                    <a:lnTo>
                      <a:pt x="262" y="79"/>
                    </a:lnTo>
                    <a:lnTo>
                      <a:pt x="269" y="100"/>
                    </a:lnTo>
                    <a:lnTo>
                      <a:pt x="273" y="121"/>
                    </a:lnTo>
                    <a:lnTo>
                      <a:pt x="279" y="140"/>
                    </a:lnTo>
                    <a:lnTo>
                      <a:pt x="283" y="153"/>
                    </a:lnTo>
                    <a:lnTo>
                      <a:pt x="283" y="169"/>
                    </a:lnTo>
                    <a:lnTo>
                      <a:pt x="283" y="183"/>
                    </a:lnTo>
                    <a:lnTo>
                      <a:pt x="282" y="189"/>
                    </a:lnTo>
                    <a:lnTo>
                      <a:pt x="278" y="195"/>
                    </a:lnTo>
                    <a:lnTo>
                      <a:pt x="263" y="190"/>
                    </a:lnTo>
                    <a:lnTo>
                      <a:pt x="30" y="195"/>
                    </a:lnTo>
                  </a:path>
                </a:pathLst>
              </a:custGeom>
              <a:solidFill>
                <a:srgbClr val="0000FF"/>
              </a:solidFill>
              <a:ln w="12700" cap="rnd">
                <a:solidFill>
                  <a:srgbClr val="000000"/>
                </a:solidFill>
                <a:round/>
                <a:headEnd/>
                <a:tailEnd/>
              </a:ln>
            </p:spPr>
            <p:txBody>
              <a:bodyPr/>
              <a:lstStyle/>
              <a:p>
                <a:endParaRPr lang="fr-FR"/>
              </a:p>
            </p:txBody>
          </p:sp>
          <p:sp>
            <p:nvSpPr>
              <p:cNvPr id="38" name="Freeform 124"/>
              <p:cNvSpPr>
                <a:spLocks/>
              </p:cNvSpPr>
              <p:nvPr/>
            </p:nvSpPr>
            <p:spPr bwMode="auto">
              <a:xfrm>
                <a:off x="5570" y="1697"/>
                <a:ext cx="50" cy="17"/>
              </a:xfrm>
              <a:custGeom>
                <a:avLst/>
                <a:gdLst>
                  <a:gd name="T0" fmla="*/ 0 w 50"/>
                  <a:gd name="T1" fmla="*/ 4 h 17"/>
                  <a:gd name="T2" fmla="*/ 15 w 50"/>
                  <a:gd name="T3" fmla="*/ 5 h 17"/>
                  <a:gd name="T4" fmla="*/ 24 w 50"/>
                  <a:gd name="T5" fmla="*/ 9 h 17"/>
                  <a:gd name="T6" fmla="*/ 19 w 50"/>
                  <a:gd name="T7" fmla="*/ 11 h 17"/>
                  <a:gd name="T8" fmla="*/ 37 w 50"/>
                  <a:gd name="T9" fmla="*/ 16 h 17"/>
                  <a:gd name="T10" fmla="*/ 49 w 50"/>
                  <a:gd name="T11" fmla="*/ 6 h 17"/>
                  <a:gd name="T12" fmla="*/ 37 w 50"/>
                  <a:gd name="T13" fmla="*/ 5 h 17"/>
                  <a:gd name="T14" fmla="*/ 31 w 50"/>
                  <a:gd name="T15" fmla="*/ 5 h 17"/>
                  <a:gd name="T16" fmla="*/ 22 w 50"/>
                  <a:gd name="T17" fmla="*/ 0 h 17"/>
                  <a:gd name="T18" fmla="*/ 0 w 50"/>
                  <a:gd name="T19" fmla="*/ 4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7"/>
                  <a:gd name="T32" fmla="*/ 50 w 50"/>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7">
                    <a:moveTo>
                      <a:pt x="0" y="4"/>
                    </a:moveTo>
                    <a:lnTo>
                      <a:pt x="15" y="5"/>
                    </a:lnTo>
                    <a:lnTo>
                      <a:pt x="24" y="9"/>
                    </a:lnTo>
                    <a:lnTo>
                      <a:pt x="19" y="11"/>
                    </a:lnTo>
                    <a:lnTo>
                      <a:pt x="37" y="16"/>
                    </a:lnTo>
                    <a:lnTo>
                      <a:pt x="49" y="6"/>
                    </a:lnTo>
                    <a:lnTo>
                      <a:pt x="37" y="5"/>
                    </a:lnTo>
                    <a:lnTo>
                      <a:pt x="31" y="5"/>
                    </a:lnTo>
                    <a:lnTo>
                      <a:pt x="22" y="0"/>
                    </a:lnTo>
                    <a:lnTo>
                      <a:pt x="0" y="4"/>
                    </a:lnTo>
                  </a:path>
                </a:pathLst>
              </a:custGeom>
              <a:solidFill>
                <a:srgbClr val="402000"/>
              </a:solidFill>
              <a:ln w="9525" cap="rnd">
                <a:noFill/>
                <a:round/>
                <a:headEnd/>
                <a:tailEnd/>
              </a:ln>
            </p:spPr>
            <p:txBody>
              <a:bodyPr/>
              <a:lstStyle/>
              <a:p>
                <a:endParaRPr lang="fr-FR"/>
              </a:p>
            </p:txBody>
          </p:sp>
          <p:sp>
            <p:nvSpPr>
              <p:cNvPr id="39" name="Freeform 125"/>
              <p:cNvSpPr>
                <a:spLocks/>
              </p:cNvSpPr>
              <p:nvPr/>
            </p:nvSpPr>
            <p:spPr bwMode="auto">
              <a:xfrm>
                <a:off x="5524" y="1523"/>
                <a:ext cx="47" cy="85"/>
              </a:xfrm>
              <a:custGeom>
                <a:avLst/>
                <a:gdLst>
                  <a:gd name="T0" fmla="*/ 12 w 47"/>
                  <a:gd name="T1" fmla="*/ 0 h 85"/>
                  <a:gd name="T2" fmla="*/ 0 w 47"/>
                  <a:gd name="T3" fmla="*/ 31 h 85"/>
                  <a:gd name="T4" fmla="*/ 7 w 47"/>
                  <a:gd name="T5" fmla="*/ 37 h 85"/>
                  <a:gd name="T6" fmla="*/ 5 w 47"/>
                  <a:gd name="T7" fmla="*/ 72 h 85"/>
                  <a:gd name="T8" fmla="*/ 12 w 47"/>
                  <a:gd name="T9" fmla="*/ 84 h 85"/>
                  <a:gd name="T10" fmla="*/ 36 w 47"/>
                  <a:gd name="T11" fmla="*/ 81 h 85"/>
                  <a:gd name="T12" fmla="*/ 46 w 47"/>
                  <a:gd name="T13" fmla="*/ 62 h 85"/>
                  <a:gd name="T14" fmla="*/ 46 w 47"/>
                  <a:gd name="T15" fmla="*/ 21 h 85"/>
                  <a:gd name="T16" fmla="*/ 12 w 47"/>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85"/>
                  <a:gd name="T29" fmla="*/ 47 w 47"/>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85">
                    <a:moveTo>
                      <a:pt x="12" y="0"/>
                    </a:moveTo>
                    <a:lnTo>
                      <a:pt x="0" y="31"/>
                    </a:lnTo>
                    <a:lnTo>
                      <a:pt x="7" y="37"/>
                    </a:lnTo>
                    <a:lnTo>
                      <a:pt x="5" y="72"/>
                    </a:lnTo>
                    <a:lnTo>
                      <a:pt x="12" y="84"/>
                    </a:lnTo>
                    <a:lnTo>
                      <a:pt x="36" y="81"/>
                    </a:lnTo>
                    <a:lnTo>
                      <a:pt x="46" y="62"/>
                    </a:lnTo>
                    <a:lnTo>
                      <a:pt x="46" y="21"/>
                    </a:lnTo>
                    <a:lnTo>
                      <a:pt x="12" y="0"/>
                    </a:lnTo>
                  </a:path>
                </a:pathLst>
              </a:custGeom>
              <a:solidFill>
                <a:srgbClr val="4040FF"/>
              </a:solidFill>
              <a:ln w="9525" cap="rnd">
                <a:noFill/>
                <a:round/>
                <a:headEnd/>
                <a:tailEnd/>
              </a:ln>
            </p:spPr>
            <p:txBody>
              <a:bodyPr/>
              <a:lstStyle/>
              <a:p>
                <a:endParaRPr lang="fr-FR"/>
              </a:p>
            </p:txBody>
          </p:sp>
          <p:sp>
            <p:nvSpPr>
              <p:cNvPr id="40" name="Freeform 126"/>
              <p:cNvSpPr>
                <a:spLocks/>
              </p:cNvSpPr>
              <p:nvPr/>
            </p:nvSpPr>
            <p:spPr bwMode="auto">
              <a:xfrm>
                <a:off x="5505" y="1586"/>
                <a:ext cx="20" cy="51"/>
              </a:xfrm>
              <a:custGeom>
                <a:avLst/>
                <a:gdLst>
                  <a:gd name="T0" fmla="*/ 14 w 20"/>
                  <a:gd name="T1" fmla="*/ 0 h 51"/>
                  <a:gd name="T2" fmla="*/ 19 w 20"/>
                  <a:gd name="T3" fmla="*/ 7 h 51"/>
                  <a:gd name="T4" fmla="*/ 12 w 20"/>
                  <a:gd name="T5" fmla="*/ 16 h 51"/>
                  <a:gd name="T6" fmla="*/ 14 w 20"/>
                  <a:gd name="T7" fmla="*/ 32 h 51"/>
                  <a:gd name="T8" fmla="*/ 10 w 20"/>
                  <a:gd name="T9" fmla="*/ 50 h 51"/>
                  <a:gd name="T10" fmla="*/ 0 w 20"/>
                  <a:gd name="T11" fmla="*/ 41 h 51"/>
                  <a:gd name="T12" fmla="*/ 3 w 20"/>
                  <a:gd name="T13" fmla="*/ 16 h 51"/>
                  <a:gd name="T14" fmla="*/ 14 w 20"/>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51"/>
                  <a:gd name="T26" fmla="*/ 20 w 20"/>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51">
                    <a:moveTo>
                      <a:pt x="14" y="0"/>
                    </a:moveTo>
                    <a:lnTo>
                      <a:pt x="19" y="7"/>
                    </a:lnTo>
                    <a:lnTo>
                      <a:pt x="12" y="16"/>
                    </a:lnTo>
                    <a:lnTo>
                      <a:pt x="14" y="32"/>
                    </a:lnTo>
                    <a:lnTo>
                      <a:pt x="10" y="50"/>
                    </a:lnTo>
                    <a:lnTo>
                      <a:pt x="0" y="41"/>
                    </a:lnTo>
                    <a:lnTo>
                      <a:pt x="3" y="16"/>
                    </a:lnTo>
                    <a:lnTo>
                      <a:pt x="14" y="0"/>
                    </a:lnTo>
                  </a:path>
                </a:pathLst>
              </a:custGeom>
              <a:solidFill>
                <a:srgbClr val="4040FF"/>
              </a:solidFill>
              <a:ln w="9525" cap="rnd">
                <a:noFill/>
                <a:round/>
                <a:headEnd/>
                <a:tailEnd/>
              </a:ln>
            </p:spPr>
            <p:txBody>
              <a:bodyPr/>
              <a:lstStyle/>
              <a:p>
                <a:endParaRPr lang="fr-FR"/>
              </a:p>
            </p:txBody>
          </p:sp>
          <p:sp>
            <p:nvSpPr>
              <p:cNvPr id="41" name="Freeform 127"/>
              <p:cNvSpPr>
                <a:spLocks/>
              </p:cNvSpPr>
              <p:nvPr/>
            </p:nvSpPr>
            <p:spPr bwMode="auto">
              <a:xfrm>
                <a:off x="5590" y="1550"/>
                <a:ext cx="17" cy="25"/>
              </a:xfrm>
              <a:custGeom>
                <a:avLst/>
                <a:gdLst>
                  <a:gd name="T0" fmla="*/ 0 w 17"/>
                  <a:gd name="T1" fmla="*/ 0 h 25"/>
                  <a:gd name="T2" fmla="*/ 0 w 17"/>
                  <a:gd name="T3" fmla="*/ 24 h 25"/>
                  <a:gd name="T4" fmla="*/ 16 w 17"/>
                  <a:gd name="T5" fmla="*/ 21 h 25"/>
                  <a:gd name="T6" fmla="*/ 0 w 17"/>
                  <a:gd name="T7" fmla="*/ 0 h 25"/>
                  <a:gd name="T8" fmla="*/ 0 60000 65536"/>
                  <a:gd name="T9" fmla="*/ 0 60000 65536"/>
                  <a:gd name="T10" fmla="*/ 0 60000 65536"/>
                  <a:gd name="T11" fmla="*/ 0 60000 65536"/>
                  <a:gd name="T12" fmla="*/ 0 w 17"/>
                  <a:gd name="T13" fmla="*/ 0 h 25"/>
                  <a:gd name="T14" fmla="*/ 17 w 17"/>
                  <a:gd name="T15" fmla="*/ 25 h 25"/>
                </a:gdLst>
                <a:ahLst/>
                <a:cxnLst>
                  <a:cxn ang="T8">
                    <a:pos x="T0" y="T1"/>
                  </a:cxn>
                  <a:cxn ang="T9">
                    <a:pos x="T2" y="T3"/>
                  </a:cxn>
                  <a:cxn ang="T10">
                    <a:pos x="T4" y="T5"/>
                  </a:cxn>
                  <a:cxn ang="T11">
                    <a:pos x="T6" y="T7"/>
                  </a:cxn>
                </a:cxnLst>
                <a:rect l="T12" t="T13" r="T14" b="T15"/>
                <a:pathLst>
                  <a:path w="17" h="25">
                    <a:moveTo>
                      <a:pt x="0" y="0"/>
                    </a:moveTo>
                    <a:lnTo>
                      <a:pt x="0" y="24"/>
                    </a:lnTo>
                    <a:lnTo>
                      <a:pt x="16" y="21"/>
                    </a:lnTo>
                    <a:lnTo>
                      <a:pt x="0" y="0"/>
                    </a:lnTo>
                  </a:path>
                </a:pathLst>
              </a:custGeom>
              <a:solidFill>
                <a:srgbClr val="4040FF"/>
              </a:solidFill>
              <a:ln w="9525" cap="rnd">
                <a:noFill/>
                <a:round/>
                <a:headEnd/>
                <a:tailEnd/>
              </a:ln>
            </p:spPr>
            <p:txBody>
              <a:bodyPr/>
              <a:lstStyle/>
              <a:p>
                <a:endParaRPr lang="fr-FR"/>
              </a:p>
            </p:txBody>
          </p:sp>
          <p:sp>
            <p:nvSpPr>
              <p:cNvPr id="42" name="Freeform 128"/>
              <p:cNvSpPr>
                <a:spLocks/>
              </p:cNvSpPr>
              <p:nvPr/>
            </p:nvSpPr>
            <p:spPr bwMode="auto">
              <a:xfrm>
                <a:off x="5671" y="1540"/>
                <a:ext cx="59" cy="111"/>
              </a:xfrm>
              <a:custGeom>
                <a:avLst/>
                <a:gdLst>
                  <a:gd name="T0" fmla="*/ 28 w 59"/>
                  <a:gd name="T1" fmla="*/ 0 h 111"/>
                  <a:gd name="T2" fmla="*/ 30 w 59"/>
                  <a:gd name="T3" fmla="*/ 40 h 111"/>
                  <a:gd name="T4" fmla="*/ 25 w 59"/>
                  <a:gd name="T5" fmla="*/ 33 h 111"/>
                  <a:gd name="T6" fmla="*/ 19 w 59"/>
                  <a:gd name="T7" fmla="*/ 35 h 111"/>
                  <a:gd name="T8" fmla="*/ 30 w 59"/>
                  <a:gd name="T9" fmla="*/ 47 h 111"/>
                  <a:gd name="T10" fmla="*/ 25 w 59"/>
                  <a:gd name="T11" fmla="*/ 76 h 111"/>
                  <a:gd name="T12" fmla="*/ 0 w 59"/>
                  <a:gd name="T13" fmla="*/ 74 h 111"/>
                  <a:gd name="T14" fmla="*/ 11 w 59"/>
                  <a:gd name="T15" fmla="*/ 80 h 111"/>
                  <a:gd name="T16" fmla="*/ 28 w 59"/>
                  <a:gd name="T17" fmla="*/ 83 h 111"/>
                  <a:gd name="T18" fmla="*/ 40 w 59"/>
                  <a:gd name="T19" fmla="*/ 93 h 111"/>
                  <a:gd name="T20" fmla="*/ 48 w 59"/>
                  <a:gd name="T21" fmla="*/ 100 h 111"/>
                  <a:gd name="T22" fmla="*/ 54 w 59"/>
                  <a:gd name="T23" fmla="*/ 110 h 111"/>
                  <a:gd name="T24" fmla="*/ 58 w 59"/>
                  <a:gd name="T25" fmla="*/ 93 h 111"/>
                  <a:gd name="T26" fmla="*/ 58 w 59"/>
                  <a:gd name="T27" fmla="*/ 70 h 111"/>
                  <a:gd name="T28" fmla="*/ 50 w 59"/>
                  <a:gd name="T29" fmla="*/ 50 h 111"/>
                  <a:gd name="T30" fmla="*/ 40 w 59"/>
                  <a:gd name="T31" fmla="*/ 30 h 111"/>
                  <a:gd name="T32" fmla="*/ 39 w 59"/>
                  <a:gd name="T33" fmla="*/ 23 h 111"/>
                  <a:gd name="T34" fmla="*/ 28 w 59"/>
                  <a:gd name="T35" fmla="*/ 0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11"/>
                  <a:gd name="T56" fmla="*/ 59 w 59"/>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11">
                    <a:moveTo>
                      <a:pt x="28" y="0"/>
                    </a:moveTo>
                    <a:lnTo>
                      <a:pt x="30" y="40"/>
                    </a:lnTo>
                    <a:lnTo>
                      <a:pt x="25" y="33"/>
                    </a:lnTo>
                    <a:lnTo>
                      <a:pt x="19" y="35"/>
                    </a:lnTo>
                    <a:lnTo>
                      <a:pt x="30" y="47"/>
                    </a:lnTo>
                    <a:lnTo>
                      <a:pt x="25" y="76"/>
                    </a:lnTo>
                    <a:lnTo>
                      <a:pt x="0" y="74"/>
                    </a:lnTo>
                    <a:lnTo>
                      <a:pt x="11" y="80"/>
                    </a:lnTo>
                    <a:lnTo>
                      <a:pt x="28" y="83"/>
                    </a:lnTo>
                    <a:lnTo>
                      <a:pt x="40" y="93"/>
                    </a:lnTo>
                    <a:lnTo>
                      <a:pt x="48" y="100"/>
                    </a:lnTo>
                    <a:lnTo>
                      <a:pt x="54" y="110"/>
                    </a:lnTo>
                    <a:lnTo>
                      <a:pt x="58" y="93"/>
                    </a:lnTo>
                    <a:lnTo>
                      <a:pt x="58" y="70"/>
                    </a:lnTo>
                    <a:lnTo>
                      <a:pt x="50" y="50"/>
                    </a:lnTo>
                    <a:lnTo>
                      <a:pt x="40" y="30"/>
                    </a:lnTo>
                    <a:lnTo>
                      <a:pt x="39" y="23"/>
                    </a:lnTo>
                    <a:lnTo>
                      <a:pt x="28" y="0"/>
                    </a:lnTo>
                  </a:path>
                </a:pathLst>
              </a:custGeom>
              <a:solidFill>
                <a:srgbClr val="4040FF"/>
              </a:solidFill>
              <a:ln w="9525" cap="rnd">
                <a:noFill/>
                <a:round/>
                <a:headEnd/>
                <a:tailEnd/>
              </a:ln>
            </p:spPr>
            <p:txBody>
              <a:bodyPr/>
              <a:lstStyle/>
              <a:p>
                <a:endParaRPr lang="fr-FR"/>
              </a:p>
            </p:txBody>
          </p:sp>
          <p:sp>
            <p:nvSpPr>
              <p:cNvPr id="43" name="Freeform 129"/>
              <p:cNvSpPr>
                <a:spLocks/>
              </p:cNvSpPr>
              <p:nvPr/>
            </p:nvSpPr>
            <p:spPr bwMode="auto">
              <a:xfrm>
                <a:off x="5470" y="1618"/>
                <a:ext cx="303" cy="48"/>
              </a:xfrm>
              <a:custGeom>
                <a:avLst/>
                <a:gdLst>
                  <a:gd name="T0" fmla="*/ 14 w 303"/>
                  <a:gd name="T1" fmla="*/ 26 h 48"/>
                  <a:gd name="T2" fmla="*/ 3 w 303"/>
                  <a:gd name="T3" fmla="*/ 20 h 48"/>
                  <a:gd name="T4" fmla="*/ 0 w 303"/>
                  <a:gd name="T5" fmla="*/ 11 h 48"/>
                  <a:gd name="T6" fmla="*/ 2 w 303"/>
                  <a:gd name="T7" fmla="*/ 6 h 48"/>
                  <a:gd name="T8" fmla="*/ 5 w 303"/>
                  <a:gd name="T9" fmla="*/ 3 h 48"/>
                  <a:gd name="T10" fmla="*/ 22 w 303"/>
                  <a:gd name="T11" fmla="*/ 0 h 48"/>
                  <a:gd name="T12" fmla="*/ 49 w 303"/>
                  <a:gd name="T13" fmla="*/ 0 h 48"/>
                  <a:gd name="T14" fmla="*/ 133 w 303"/>
                  <a:gd name="T15" fmla="*/ 0 h 48"/>
                  <a:gd name="T16" fmla="*/ 219 w 303"/>
                  <a:gd name="T17" fmla="*/ 1 h 48"/>
                  <a:gd name="T18" fmla="*/ 246 w 303"/>
                  <a:gd name="T19" fmla="*/ 5 h 48"/>
                  <a:gd name="T20" fmla="*/ 273 w 303"/>
                  <a:gd name="T21" fmla="*/ 12 h 48"/>
                  <a:gd name="T22" fmla="*/ 290 w 303"/>
                  <a:gd name="T23" fmla="*/ 21 h 48"/>
                  <a:gd name="T24" fmla="*/ 299 w 303"/>
                  <a:gd name="T25" fmla="*/ 28 h 48"/>
                  <a:gd name="T26" fmla="*/ 302 w 303"/>
                  <a:gd name="T27" fmla="*/ 31 h 48"/>
                  <a:gd name="T28" fmla="*/ 302 w 303"/>
                  <a:gd name="T29" fmla="*/ 35 h 48"/>
                  <a:gd name="T30" fmla="*/ 297 w 303"/>
                  <a:gd name="T31" fmla="*/ 39 h 48"/>
                  <a:gd name="T32" fmla="*/ 280 w 303"/>
                  <a:gd name="T33" fmla="*/ 47 h 48"/>
                  <a:gd name="T34" fmla="*/ 280 w 303"/>
                  <a:gd name="T35" fmla="*/ 39 h 48"/>
                  <a:gd name="T36" fmla="*/ 277 w 303"/>
                  <a:gd name="T37" fmla="*/ 29 h 48"/>
                  <a:gd name="T38" fmla="*/ 272 w 303"/>
                  <a:gd name="T39" fmla="*/ 23 h 48"/>
                  <a:gd name="T40" fmla="*/ 262 w 303"/>
                  <a:gd name="T41" fmla="*/ 19 h 48"/>
                  <a:gd name="T42" fmla="*/ 249 w 303"/>
                  <a:gd name="T43" fmla="*/ 12 h 48"/>
                  <a:gd name="T44" fmla="*/ 235 w 303"/>
                  <a:gd name="T45" fmla="*/ 10 h 48"/>
                  <a:gd name="T46" fmla="*/ 221 w 303"/>
                  <a:gd name="T47" fmla="*/ 8 h 48"/>
                  <a:gd name="T48" fmla="*/ 165 w 303"/>
                  <a:gd name="T49" fmla="*/ 6 h 48"/>
                  <a:gd name="T50" fmla="*/ 38 w 303"/>
                  <a:gd name="T51" fmla="*/ 6 h 48"/>
                  <a:gd name="T52" fmla="*/ 16 w 303"/>
                  <a:gd name="T53" fmla="*/ 6 h 48"/>
                  <a:gd name="T54" fmla="*/ 8 w 303"/>
                  <a:gd name="T55" fmla="*/ 7 h 48"/>
                  <a:gd name="T56" fmla="*/ 4 w 303"/>
                  <a:gd name="T57" fmla="*/ 10 h 48"/>
                  <a:gd name="T58" fmla="*/ 5 w 303"/>
                  <a:gd name="T59" fmla="*/ 14 h 48"/>
                  <a:gd name="T60" fmla="*/ 14 w 303"/>
                  <a:gd name="T61" fmla="*/ 26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3"/>
                  <a:gd name="T94" fmla="*/ 0 h 48"/>
                  <a:gd name="T95" fmla="*/ 303 w 303"/>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3" h="48">
                    <a:moveTo>
                      <a:pt x="14" y="26"/>
                    </a:moveTo>
                    <a:lnTo>
                      <a:pt x="3" y="20"/>
                    </a:lnTo>
                    <a:lnTo>
                      <a:pt x="0" y="11"/>
                    </a:lnTo>
                    <a:lnTo>
                      <a:pt x="2" y="6"/>
                    </a:lnTo>
                    <a:lnTo>
                      <a:pt x="5" y="3"/>
                    </a:lnTo>
                    <a:lnTo>
                      <a:pt x="22" y="0"/>
                    </a:lnTo>
                    <a:lnTo>
                      <a:pt x="49" y="0"/>
                    </a:lnTo>
                    <a:lnTo>
                      <a:pt x="133" y="0"/>
                    </a:lnTo>
                    <a:lnTo>
                      <a:pt x="219" y="1"/>
                    </a:lnTo>
                    <a:lnTo>
                      <a:pt x="246" y="5"/>
                    </a:lnTo>
                    <a:lnTo>
                      <a:pt x="273" y="12"/>
                    </a:lnTo>
                    <a:lnTo>
                      <a:pt x="290" y="21"/>
                    </a:lnTo>
                    <a:lnTo>
                      <a:pt x="299" y="28"/>
                    </a:lnTo>
                    <a:lnTo>
                      <a:pt x="302" y="31"/>
                    </a:lnTo>
                    <a:lnTo>
                      <a:pt x="302" y="35"/>
                    </a:lnTo>
                    <a:lnTo>
                      <a:pt x="297" y="39"/>
                    </a:lnTo>
                    <a:lnTo>
                      <a:pt x="280" y="47"/>
                    </a:lnTo>
                    <a:lnTo>
                      <a:pt x="280" y="39"/>
                    </a:lnTo>
                    <a:lnTo>
                      <a:pt x="277" y="29"/>
                    </a:lnTo>
                    <a:lnTo>
                      <a:pt x="272" y="23"/>
                    </a:lnTo>
                    <a:lnTo>
                      <a:pt x="262" y="19"/>
                    </a:lnTo>
                    <a:lnTo>
                      <a:pt x="249" y="12"/>
                    </a:lnTo>
                    <a:lnTo>
                      <a:pt x="235" y="10"/>
                    </a:lnTo>
                    <a:lnTo>
                      <a:pt x="221" y="8"/>
                    </a:lnTo>
                    <a:lnTo>
                      <a:pt x="165" y="6"/>
                    </a:lnTo>
                    <a:lnTo>
                      <a:pt x="38" y="6"/>
                    </a:lnTo>
                    <a:lnTo>
                      <a:pt x="16" y="6"/>
                    </a:lnTo>
                    <a:lnTo>
                      <a:pt x="8" y="7"/>
                    </a:lnTo>
                    <a:lnTo>
                      <a:pt x="4" y="10"/>
                    </a:lnTo>
                    <a:lnTo>
                      <a:pt x="5" y="14"/>
                    </a:lnTo>
                    <a:lnTo>
                      <a:pt x="14" y="26"/>
                    </a:lnTo>
                  </a:path>
                </a:pathLst>
              </a:custGeom>
              <a:solidFill>
                <a:srgbClr val="000080"/>
              </a:solidFill>
              <a:ln w="9525" cap="rnd">
                <a:noFill/>
                <a:round/>
                <a:headEnd/>
                <a:tailEnd/>
              </a:ln>
            </p:spPr>
            <p:txBody>
              <a:bodyPr/>
              <a:lstStyle/>
              <a:p>
                <a:endParaRPr lang="fr-FR"/>
              </a:p>
            </p:txBody>
          </p:sp>
          <p:sp>
            <p:nvSpPr>
              <p:cNvPr id="44" name="Freeform 130"/>
              <p:cNvSpPr>
                <a:spLocks/>
              </p:cNvSpPr>
              <p:nvPr/>
            </p:nvSpPr>
            <p:spPr bwMode="auto">
              <a:xfrm>
                <a:off x="5516" y="1659"/>
                <a:ext cx="48" cy="17"/>
              </a:xfrm>
              <a:custGeom>
                <a:avLst/>
                <a:gdLst>
                  <a:gd name="T0" fmla="*/ 0 w 48"/>
                  <a:gd name="T1" fmla="*/ 8 h 17"/>
                  <a:gd name="T2" fmla="*/ 18 w 48"/>
                  <a:gd name="T3" fmla="*/ 8 h 17"/>
                  <a:gd name="T4" fmla="*/ 33 w 48"/>
                  <a:gd name="T5" fmla="*/ 1 h 17"/>
                  <a:gd name="T6" fmla="*/ 47 w 48"/>
                  <a:gd name="T7" fmla="*/ 0 h 17"/>
                  <a:gd name="T8" fmla="*/ 24 w 48"/>
                  <a:gd name="T9" fmla="*/ 16 h 17"/>
                  <a:gd name="T10" fmla="*/ 0 w 48"/>
                  <a:gd name="T11" fmla="*/ 8 h 17"/>
                  <a:gd name="T12" fmla="*/ 0 60000 65536"/>
                  <a:gd name="T13" fmla="*/ 0 60000 65536"/>
                  <a:gd name="T14" fmla="*/ 0 60000 65536"/>
                  <a:gd name="T15" fmla="*/ 0 60000 65536"/>
                  <a:gd name="T16" fmla="*/ 0 60000 65536"/>
                  <a:gd name="T17" fmla="*/ 0 60000 65536"/>
                  <a:gd name="T18" fmla="*/ 0 w 48"/>
                  <a:gd name="T19" fmla="*/ 0 h 17"/>
                  <a:gd name="T20" fmla="*/ 48 w 48"/>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48" h="17">
                    <a:moveTo>
                      <a:pt x="0" y="8"/>
                    </a:moveTo>
                    <a:lnTo>
                      <a:pt x="18" y="8"/>
                    </a:lnTo>
                    <a:lnTo>
                      <a:pt x="33" y="1"/>
                    </a:lnTo>
                    <a:lnTo>
                      <a:pt x="47" y="0"/>
                    </a:lnTo>
                    <a:lnTo>
                      <a:pt x="24" y="16"/>
                    </a:lnTo>
                    <a:lnTo>
                      <a:pt x="0" y="8"/>
                    </a:lnTo>
                  </a:path>
                </a:pathLst>
              </a:custGeom>
              <a:solidFill>
                <a:srgbClr val="4040FF"/>
              </a:solidFill>
              <a:ln w="9525" cap="rnd">
                <a:noFill/>
                <a:round/>
                <a:headEnd/>
                <a:tailEnd/>
              </a:ln>
            </p:spPr>
            <p:txBody>
              <a:bodyPr/>
              <a:lstStyle/>
              <a:p>
                <a:endParaRPr lang="fr-FR"/>
              </a:p>
            </p:txBody>
          </p:sp>
          <p:sp>
            <p:nvSpPr>
              <p:cNvPr id="45" name="Freeform 131"/>
              <p:cNvSpPr>
                <a:spLocks/>
              </p:cNvSpPr>
              <p:nvPr/>
            </p:nvSpPr>
            <p:spPr bwMode="auto">
              <a:xfrm>
                <a:off x="5502" y="1631"/>
                <a:ext cx="95" cy="17"/>
              </a:xfrm>
              <a:custGeom>
                <a:avLst/>
                <a:gdLst>
                  <a:gd name="T0" fmla="*/ 10 w 95"/>
                  <a:gd name="T1" fmla="*/ 0 h 17"/>
                  <a:gd name="T2" fmla="*/ 0 w 95"/>
                  <a:gd name="T3" fmla="*/ 16 h 17"/>
                  <a:gd name="T4" fmla="*/ 89 w 95"/>
                  <a:gd name="T5" fmla="*/ 16 h 17"/>
                  <a:gd name="T6" fmla="*/ 94 w 95"/>
                  <a:gd name="T7" fmla="*/ 0 h 17"/>
                  <a:gd name="T8" fmla="*/ 10 w 95"/>
                  <a:gd name="T9" fmla="*/ 0 h 17"/>
                  <a:gd name="T10" fmla="*/ 0 60000 65536"/>
                  <a:gd name="T11" fmla="*/ 0 60000 65536"/>
                  <a:gd name="T12" fmla="*/ 0 60000 65536"/>
                  <a:gd name="T13" fmla="*/ 0 60000 65536"/>
                  <a:gd name="T14" fmla="*/ 0 60000 65536"/>
                  <a:gd name="T15" fmla="*/ 0 w 95"/>
                  <a:gd name="T16" fmla="*/ 0 h 17"/>
                  <a:gd name="T17" fmla="*/ 95 w 95"/>
                  <a:gd name="T18" fmla="*/ 17 h 17"/>
                </a:gdLst>
                <a:ahLst/>
                <a:cxnLst>
                  <a:cxn ang="T10">
                    <a:pos x="T0" y="T1"/>
                  </a:cxn>
                  <a:cxn ang="T11">
                    <a:pos x="T2" y="T3"/>
                  </a:cxn>
                  <a:cxn ang="T12">
                    <a:pos x="T4" y="T5"/>
                  </a:cxn>
                  <a:cxn ang="T13">
                    <a:pos x="T6" y="T7"/>
                  </a:cxn>
                  <a:cxn ang="T14">
                    <a:pos x="T8" y="T9"/>
                  </a:cxn>
                </a:cxnLst>
                <a:rect l="T15" t="T16" r="T17" b="T18"/>
                <a:pathLst>
                  <a:path w="95" h="17">
                    <a:moveTo>
                      <a:pt x="10" y="0"/>
                    </a:moveTo>
                    <a:lnTo>
                      <a:pt x="0" y="16"/>
                    </a:lnTo>
                    <a:lnTo>
                      <a:pt x="89" y="16"/>
                    </a:lnTo>
                    <a:lnTo>
                      <a:pt x="94" y="0"/>
                    </a:lnTo>
                    <a:lnTo>
                      <a:pt x="10" y="0"/>
                    </a:lnTo>
                  </a:path>
                </a:pathLst>
              </a:custGeom>
              <a:solidFill>
                <a:srgbClr val="4040FF"/>
              </a:solidFill>
              <a:ln w="9525" cap="rnd">
                <a:noFill/>
                <a:round/>
                <a:headEnd/>
                <a:tailEnd/>
              </a:ln>
            </p:spPr>
            <p:txBody>
              <a:bodyPr/>
              <a:lstStyle/>
              <a:p>
                <a:endParaRPr lang="fr-FR"/>
              </a:p>
            </p:txBody>
          </p:sp>
          <p:sp>
            <p:nvSpPr>
              <p:cNvPr id="46" name="Freeform 132"/>
              <p:cNvSpPr>
                <a:spLocks/>
              </p:cNvSpPr>
              <p:nvPr/>
            </p:nvSpPr>
            <p:spPr bwMode="auto">
              <a:xfrm>
                <a:off x="5967" y="2005"/>
                <a:ext cx="17" cy="17"/>
              </a:xfrm>
              <a:custGeom>
                <a:avLst/>
                <a:gdLst>
                  <a:gd name="T0" fmla="*/ 0 w 17"/>
                  <a:gd name="T1" fmla="*/ 0 h 17"/>
                  <a:gd name="T2" fmla="*/ 16 w 17"/>
                  <a:gd name="T3" fmla="*/ 6 h 17"/>
                  <a:gd name="T4" fmla="*/ 0 w 17"/>
                  <a:gd name="T5" fmla="*/ 16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16" y="6"/>
                    </a:lnTo>
                    <a:lnTo>
                      <a:pt x="0" y="16"/>
                    </a:lnTo>
                    <a:lnTo>
                      <a:pt x="0" y="0"/>
                    </a:lnTo>
                  </a:path>
                </a:pathLst>
              </a:custGeom>
              <a:solidFill>
                <a:srgbClr val="A05000"/>
              </a:solidFill>
              <a:ln w="9525" cap="rnd">
                <a:noFill/>
                <a:round/>
                <a:headEnd/>
                <a:tailEnd/>
              </a:ln>
            </p:spPr>
            <p:txBody>
              <a:bodyPr/>
              <a:lstStyle/>
              <a:p>
                <a:endParaRPr lang="fr-FR"/>
              </a:p>
            </p:txBody>
          </p:sp>
          <p:sp>
            <p:nvSpPr>
              <p:cNvPr id="47" name="Arc 133"/>
              <p:cNvSpPr>
                <a:spLocks/>
              </p:cNvSpPr>
              <p:nvPr/>
            </p:nvSpPr>
            <p:spPr bwMode="auto">
              <a:xfrm rot="-4740000">
                <a:off x="5576" y="1475"/>
                <a:ext cx="89" cy="80"/>
              </a:xfrm>
              <a:custGeom>
                <a:avLst/>
                <a:gdLst>
                  <a:gd name="T0" fmla="*/ 0 w 21598"/>
                  <a:gd name="T1" fmla="*/ 0 h 21600"/>
                  <a:gd name="T2" fmla="*/ 89 w 21598"/>
                  <a:gd name="T3" fmla="*/ 79 h 21600"/>
                  <a:gd name="T4" fmla="*/ 0 w 21598"/>
                  <a:gd name="T5" fmla="*/ 80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 y="0"/>
                    </a:moveTo>
                    <a:cubicBezTo>
                      <a:pt x="11823" y="0"/>
                      <a:pt x="21449" y="9505"/>
                      <a:pt x="21598" y="21327"/>
                    </a:cubicBezTo>
                  </a:path>
                  <a:path w="21598" h="21600" stroke="0" extrusionOk="0">
                    <a:moveTo>
                      <a:pt x="-1" y="0"/>
                    </a:moveTo>
                    <a:cubicBezTo>
                      <a:pt x="11823" y="0"/>
                      <a:pt x="21449" y="9505"/>
                      <a:pt x="21598" y="21327"/>
                    </a:cubicBezTo>
                    <a:lnTo>
                      <a:pt x="0" y="21600"/>
                    </a:lnTo>
                    <a:close/>
                  </a:path>
                </a:pathLst>
              </a:custGeom>
              <a:noFill/>
              <a:ln w="12700" cap="rnd">
                <a:solidFill>
                  <a:schemeClr val="tx1"/>
                </a:solidFill>
                <a:round/>
                <a:headEnd type="none" w="sm" len="sm"/>
                <a:tailEnd type="none" w="sm" len="sm"/>
              </a:ln>
            </p:spPr>
            <p:txBody>
              <a:bodyPr/>
              <a:lstStyle/>
              <a:p>
                <a:endParaRPr lang="fr-FR"/>
              </a:p>
            </p:txBody>
          </p:sp>
          <p:sp>
            <p:nvSpPr>
              <p:cNvPr id="48" name="Oval 134"/>
              <p:cNvSpPr>
                <a:spLocks noChangeArrowheads="1"/>
              </p:cNvSpPr>
              <p:nvPr/>
            </p:nvSpPr>
            <p:spPr bwMode="auto">
              <a:xfrm>
                <a:off x="5516" y="2757"/>
                <a:ext cx="142" cy="203"/>
              </a:xfrm>
              <a:prstGeom prst="ellipse">
                <a:avLst/>
              </a:prstGeom>
              <a:solidFill>
                <a:srgbClr val="FC0128"/>
              </a:solidFill>
              <a:ln w="12700">
                <a:solidFill>
                  <a:schemeClr val="tx1"/>
                </a:solidFill>
                <a:round/>
                <a:headEnd/>
                <a:tailEnd/>
              </a:ln>
              <a:effectLst>
                <a:outerShdw dist="107763" dir="2700000" algn="ctr" rotWithShape="0">
                  <a:schemeClr val="bg2"/>
                </a:outerShdw>
              </a:effectLst>
            </p:spPr>
            <p:txBody>
              <a:bodyPr wrap="none" anchor="ctr"/>
              <a:lstStyle/>
              <a:p>
                <a:pPr>
                  <a:defRPr/>
                </a:pPr>
                <a:endParaRPr lang="fr-FR"/>
              </a:p>
            </p:txBody>
          </p:sp>
          <p:sp>
            <p:nvSpPr>
              <p:cNvPr id="49" name="Freeform 135"/>
              <p:cNvSpPr>
                <a:spLocks/>
              </p:cNvSpPr>
              <p:nvPr/>
            </p:nvSpPr>
            <p:spPr bwMode="auto">
              <a:xfrm>
                <a:off x="5164" y="2557"/>
                <a:ext cx="137" cy="240"/>
              </a:xfrm>
              <a:custGeom>
                <a:avLst/>
                <a:gdLst>
                  <a:gd name="T0" fmla="*/ 136 w 137"/>
                  <a:gd name="T1" fmla="*/ 12 h 240"/>
                  <a:gd name="T2" fmla="*/ 127 w 137"/>
                  <a:gd name="T3" fmla="*/ 0 h 240"/>
                  <a:gd name="T4" fmla="*/ 0 w 137"/>
                  <a:gd name="T5" fmla="*/ 108 h 240"/>
                  <a:gd name="T6" fmla="*/ 127 w 137"/>
                  <a:gd name="T7" fmla="*/ 155 h 240"/>
                  <a:gd name="T8" fmla="*/ 9 w 137"/>
                  <a:gd name="T9" fmla="*/ 239 h 240"/>
                  <a:gd name="T10" fmla="*/ 0 60000 65536"/>
                  <a:gd name="T11" fmla="*/ 0 60000 65536"/>
                  <a:gd name="T12" fmla="*/ 0 60000 65536"/>
                  <a:gd name="T13" fmla="*/ 0 60000 65536"/>
                  <a:gd name="T14" fmla="*/ 0 60000 65536"/>
                  <a:gd name="T15" fmla="*/ 0 w 137"/>
                  <a:gd name="T16" fmla="*/ 0 h 240"/>
                  <a:gd name="T17" fmla="*/ 137 w 137"/>
                  <a:gd name="T18" fmla="*/ 240 h 240"/>
                </a:gdLst>
                <a:ahLst/>
                <a:cxnLst>
                  <a:cxn ang="T10">
                    <a:pos x="T0" y="T1"/>
                  </a:cxn>
                  <a:cxn ang="T11">
                    <a:pos x="T2" y="T3"/>
                  </a:cxn>
                  <a:cxn ang="T12">
                    <a:pos x="T4" y="T5"/>
                  </a:cxn>
                  <a:cxn ang="T13">
                    <a:pos x="T6" y="T7"/>
                  </a:cxn>
                  <a:cxn ang="T14">
                    <a:pos x="T8" y="T9"/>
                  </a:cxn>
                </a:cxnLst>
                <a:rect l="T15" t="T16" r="T17" b="T18"/>
                <a:pathLst>
                  <a:path w="137" h="240">
                    <a:moveTo>
                      <a:pt x="136" y="12"/>
                    </a:moveTo>
                    <a:lnTo>
                      <a:pt x="127" y="0"/>
                    </a:lnTo>
                    <a:lnTo>
                      <a:pt x="0" y="108"/>
                    </a:lnTo>
                    <a:lnTo>
                      <a:pt x="127" y="155"/>
                    </a:lnTo>
                    <a:lnTo>
                      <a:pt x="9" y="239"/>
                    </a:lnTo>
                  </a:path>
                </a:pathLst>
              </a:custGeom>
              <a:noFill/>
              <a:ln w="76200" cap="rnd">
                <a:solidFill>
                  <a:srgbClr val="FC0128"/>
                </a:solidFill>
                <a:round/>
                <a:headEnd type="none" w="sm" len="sm"/>
                <a:tailEnd type="none" w="sm" len="sm"/>
              </a:ln>
            </p:spPr>
            <p:txBody>
              <a:bodyPr/>
              <a:lstStyle/>
              <a:p>
                <a:endParaRPr lang="fr-FR"/>
              </a:p>
            </p:txBody>
          </p:sp>
          <p:sp>
            <p:nvSpPr>
              <p:cNvPr id="50" name="Freeform 136"/>
              <p:cNvSpPr>
                <a:spLocks/>
              </p:cNvSpPr>
              <p:nvPr/>
            </p:nvSpPr>
            <p:spPr bwMode="auto">
              <a:xfrm>
                <a:off x="5028" y="2753"/>
                <a:ext cx="213" cy="155"/>
              </a:xfrm>
              <a:custGeom>
                <a:avLst/>
                <a:gdLst>
                  <a:gd name="T0" fmla="*/ 121 w 213"/>
                  <a:gd name="T1" fmla="*/ 0 h 155"/>
                  <a:gd name="T2" fmla="*/ 0 w 213"/>
                  <a:gd name="T3" fmla="*/ 154 h 155"/>
                  <a:gd name="T4" fmla="*/ 212 w 213"/>
                  <a:gd name="T5" fmla="*/ 98 h 155"/>
                  <a:gd name="T6" fmla="*/ 121 w 213"/>
                  <a:gd name="T7" fmla="*/ 0 h 155"/>
                  <a:gd name="T8" fmla="*/ 0 60000 65536"/>
                  <a:gd name="T9" fmla="*/ 0 60000 65536"/>
                  <a:gd name="T10" fmla="*/ 0 60000 65536"/>
                  <a:gd name="T11" fmla="*/ 0 60000 65536"/>
                  <a:gd name="T12" fmla="*/ 0 w 213"/>
                  <a:gd name="T13" fmla="*/ 0 h 155"/>
                  <a:gd name="T14" fmla="*/ 213 w 213"/>
                  <a:gd name="T15" fmla="*/ 155 h 155"/>
                </a:gdLst>
                <a:ahLst/>
                <a:cxnLst>
                  <a:cxn ang="T8">
                    <a:pos x="T0" y="T1"/>
                  </a:cxn>
                  <a:cxn ang="T9">
                    <a:pos x="T2" y="T3"/>
                  </a:cxn>
                  <a:cxn ang="T10">
                    <a:pos x="T4" y="T5"/>
                  </a:cxn>
                  <a:cxn ang="T11">
                    <a:pos x="T6" y="T7"/>
                  </a:cxn>
                </a:cxnLst>
                <a:rect l="T12" t="T13" r="T14" b="T15"/>
                <a:pathLst>
                  <a:path w="213" h="155">
                    <a:moveTo>
                      <a:pt x="121" y="0"/>
                    </a:moveTo>
                    <a:lnTo>
                      <a:pt x="0" y="154"/>
                    </a:lnTo>
                    <a:lnTo>
                      <a:pt x="212" y="98"/>
                    </a:lnTo>
                    <a:lnTo>
                      <a:pt x="121" y="0"/>
                    </a:lnTo>
                  </a:path>
                </a:pathLst>
              </a:custGeom>
              <a:solidFill>
                <a:srgbClr val="FC0128"/>
              </a:solidFill>
              <a:ln w="12700" cap="rnd">
                <a:solidFill>
                  <a:schemeClr val="tx1"/>
                </a:solidFill>
                <a:round/>
                <a:headEnd/>
                <a:tailEnd/>
              </a:ln>
            </p:spPr>
            <p:txBody>
              <a:bodyPr/>
              <a:lstStyle/>
              <a:p>
                <a:endParaRPr lang="fr-FR"/>
              </a:p>
            </p:txBody>
          </p:sp>
          <p:sp>
            <p:nvSpPr>
              <p:cNvPr id="51" name="Line 137"/>
              <p:cNvSpPr>
                <a:spLocks noChangeShapeType="1"/>
              </p:cNvSpPr>
              <p:nvPr/>
            </p:nvSpPr>
            <p:spPr bwMode="auto">
              <a:xfrm>
                <a:off x="5574" y="2697"/>
                <a:ext cx="6" cy="64"/>
              </a:xfrm>
              <a:prstGeom prst="line">
                <a:avLst/>
              </a:prstGeom>
              <a:noFill/>
              <a:ln w="12700">
                <a:solidFill>
                  <a:schemeClr val="tx1"/>
                </a:solidFill>
                <a:round/>
                <a:headEnd type="none" w="sm" len="sm"/>
                <a:tailEnd type="none" w="sm" len="sm"/>
              </a:ln>
            </p:spPr>
            <p:txBody>
              <a:bodyPr/>
              <a:lstStyle/>
              <a:p>
                <a:endParaRPr lang="fr-FR"/>
              </a:p>
            </p:txBody>
          </p:sp>
          <p:sp>
            <p:nvSpPr>
              <p:cNvPr id="52" name="Oval 138"/>
              <p:cNvSpPr>
                <a:spLocks noChangeArrowheads="1"/>
              </p:cNvSpPr>
              <p:nvPr/>
            </p:nvSpPr>
            <p:spPr bwMode="auto">
              <a:xfrm>
                <a:off x="5539" y="2783"/>
                <a:ext cx="100" cy="152"/>
              </a:xfrm>
              <a:prstGeom prst="ellipse">
                <a:avLst/>
              </a:prstGeom>
              <a:solidFill>
                <a:srgbClr val="CF0E30"/>
              </a:solidFill>
              <a:ln w="12700">
                <a:solidFill>
                  <a:schemeClr val="tx1"/>
                </a:solidFill>
                <a:round/>
                <a:headEnd/>
                <a:tailEnd/>
              </a:ln>
            </p:spPr>
            <p:txBody>
              <a:bodyPr wrap="none" anchor="ctr"/>
              <a:lstStyle/>
              <a:p>
                <a:endParaRPr lang="fr-FR"/>
              </a:p>
            </p:txBody>
          </p:sp>
          <p:sp>
            <p:nvSpPr>
              <p:cNvPr id="53" name="Oval 139"/>
              <p:cNvSpPr>
                <a:spLocks noChangeArrowheads="1"/>
              </p:cNvSpPr>
              <p:nvPr/>
            </p:nvSpPr>
            <p:spPr bwMode="auto">
              <a:xfrm>
                <a:off x="5567" y="2643"/>
                <a:ext cx="19" cy="20"/>
              </a:xfrm>
              <a:prstGeom prst="ellipse">
                <a:avLst/>
              </a:prstGeom>
              <a:solidFill>
                <a:schemeClr val="accent1"/>
              </a:solidFill>
              <a:ln w="12700">
                <a:solidFill>
                  <a:schemeClr val="tx1"/>
                </a:solidFill>
                <a:round/>
                <a:headEnd/>
                <a:tailEnd/>
              </a:ln>
            </p:spPr>
            <p:txBody>
              <a:bodyPr wrap="none" anchor="ctr"/>
              <a:lstStyle/>
              <a:p>
                <a:endParaRPr lang="fr-FR"/>
              </a:p>
            </p:txBody>
          </p:sp>
          <p:sp>
            <p:nvSpPr>
              <p:cNvPr id="54" name="Line 140"/>
              <p:cNvSpPr>
                <a:spLocks noChangeShapeType="1"/>
              </p:cNvSpPr>
              <p:nvPr/>
            </p:nvSpPr>
            <p:spPr bwMode="auto">
              <a:xfrm flipH="1">
                <a:off x="5606" y="2544"/>
                <a:ext cx="78" cy="100"/>
              </a:xfrm>
              <a:prstGeom prst="line">
                <a:avLst/>
              </a:prstGeom>
              <a:noFill/>
              <a:ln w="50800">
                <a:solidFill>
                  <a:srgbClr val="767900"/>
                </a:solidFill>
                <a:round/>
                <a:headEnd type="none" w="sm" len="sm"/>
                <a:tailEnd type="none" w="sm" len="sm"/>
              </a:ln>
            </p:spPr>
            <p:txBody>
              <a:bodyPr/>
              <a:lstStyle/>
              <a:p>
                <a:endParaRPr lang="fr-FR"/>
              </a:p>
            </p:txBody>
          </p:sp>
        </p:grpSp>
      </p:grpSp>
      <p:pic>
        <p:nvPicPr>
          <p:cNvPr id="319493" name="Picture 5"/>
          <p:cNvPicPr>
            <a:picLocks noChangeAspect="1" noChangeArrowheads="1"/>
          </p:cNvPicPr>
          <p:nvPr/>
        </p:nvPicPr>
        <p:blipFill>
          <a:blip r:embed="rId3" cstate="print"/>
          <a:srcRect/>
          <a:stretch>
            <a:fillRect/>
          </a:stretch>
        </p:blipFill>
        <p:spPr bwMode="auto">
          <a:xfrm>
            <a:off x="6732240" y="4378794"/>
            <a:ext cx="2168624" cy="2479206"/>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2229">
                                            <p:txEl>
                                              <p:pRg st="0" end="0"/>
                                            </p:txEl>
                                          </p:spTgt>
                                        </p:tgtEl>
                                        <p:attrNameLst>
                                          <p:attrName>style.visibility</p:attrName>
                                        </p:attrNameLst>
                                      </p:cBhvr>
                                      <p:to>
                                        <p:strVal val="visible"/>
                                      </p:to>
                                    </p:set>
                                    <p:animEffect transition="in" filter="blinds(horizontal)">
                                      <p:cBhvr>
                                        <p:cTn id="7" dur="500"/>
                                        <p:tgtEl>
                                          <p:spTgt spid="52229">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2229">
                                            <p:txEl>
                                              <p:pRg st="1" end="1"/>
                                            </p:txEl>
                                          </p:spTgt>
                                        </p:tgtEl>
                                        <p:attrNameLst>
                                          <p:attrName>style.visibility</p:attrName>
                                        </p:attrNameLst>
                                      </p:cBhvr>
                                      <p:to>
                                        <p:strVal val="visible"/>
                                      </p:to>
                                    </p:set>
                                    <p:animEffect transition="in" filter="blinds(horizontal)">
                                      <p:cBhvr>
                                        <p:cTn id="10" dur="500"/>
                                        <p:tgtEl>
                                          <p:spTgt spid="52229">
                                            <p:txEl>
                                              <p:pRg st="1" end="1"/>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319491"/>
                                        </p:tgtEl>
                                        <p:attrNameLst>
                                          <p:attrName>style.visibility</p:attrName>
                                        </p:attrNameLst>
                                      </p:cBhvr>
                                      <p:to>
                                        <p:strVal val="visible"/>
                                      </p:to>
                                    </p:set>
                                    <p:animEffect transition="in" filter="checkerboard(across)">
                                      <p:cBhvr>
                                        <p:cTn id="13" dur="500"/>
                                        <p:tgtEl>
                                          <p:spTgt spid="319491"/>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52229">
                                            <p:txEl>
                                              <p:pRg st="4" end="4"/>
                                            </p:txEl>
                                          </p:spTgt>
                                        </p:tgtEl>
                                        <p:attrNameLst>
                                          <p:attrName>style.visibility</p:attrName>
                                        </p:attrNameLst>
                                      </p:cBhvr>
                                      <p:to>
                                        <p:strVal val="visible"/>
                                      </p:to>
                                    </p:set>
                                    <p:animEffect transition="in" filter="blinds(horizontal)">
                                      <p:cBhvr>
                                        <p:cTn id="18" dur="500"/>
                                        <p:tgtEl>
                                          <p:spTgt spid="52229">
                                            <p:txEl>
                                              <p:pRg st="4" end="4"/>
                                            </p:txEl>
                                          </p:spTgt>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52229">
                                            <p:txEl>
                                              <p:pRg st="5" end="5"/>
                                            </p:txEl>
                                          </p:spTgt>
                                        </p:tgtEl>
                                        <p:attrNameLst>
                                          <p:attrName>style.visibility</p:attrName>
                                        </p:attrNameLst>
                                      </p:cBhvr>
                                      <p:to>
                                        <p:strVal val="visible"/>
                                      </p:to>
                                    </p:set>
                                    <p:animEffect transition="in" filter="blinds(horizontal)">
                                      <p:cBhvr>
                                        <p:cTn id="21" dur="500"/>
                                        <p:tgtEl>
                                          <p:spTgt spid="52229">
                                            <p:txEl>
                                              <p:pRg st="5" end="5"/>
                                            </p:txEl>
                                          </p:spTgt>
                                        </p:tgtEl>
                                      </p:cBhvr>
                                    </p:animEffect>
                                  </p:childTnLst>
                                </p:cTn>
                              </p:par>
                              <p:par>
                                <p:cTn id="22" presetID="5" presetClass="entr" presetSubtype="1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checkerboard(across)">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52229">
                                            <p:txEl>
                                              <p:pRg st="8" end="8"/>
                                            </p:txEl>
                                          </p:spTgt>
                                        </p:tgtEl>
                                        <p:attrNameLst>
                                          <p:attrName>style.visibility</p:attrName>
                                        </p:attrNameLst>
                                      </p:cBhvr>
                                      <p:to>
                                        <p:strVal val="visible"/>
                                      </p:to>
                                    </p:set>
                                    <p:animEffect transition="in" filter="blinds(horizontal)">
                                      <p:cBhvr>
                                        <p:cTn id="29" dur="500"/>
                                        <p:tgtEl>
                                          <p:spTgt spid="52229">
                                            <p:txEl>
                                              <p:pRg st="8" end="8"/>
                                            </p:txEl>
                                          </p:spTgt>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52229">
                                            <p:txEl>
                                              <p:pRg st="9" end="9"/>
                                            </p:txEl>
                                          </p:spTgt>
                                        </p:tgtEl>
                                        <p:attrNameLst>
                                          <p:attrName>style.visibility</p:attrName>
                                        </p:attrNameLst>
                                      </p:cBhvr>
                                      <p:to>
                                        <p:strVal val="visible"/>
                                      </p:to>
                                    </p:set>
                                    <p:animEffect transition="in" filter="blinds(horizontal)">
                                      <p:cBhvr>
                                        <p:cTn id="32" dur="500"/>
                                        <p:tgtEl>
                                          <p:spTgt spid="52229">
                                            <p:txEl>
                                              <p:pRg st="9" end="9"/>
                                            </p:txEl>
                                          </p:spTgt>
                                        </p:tgtEl>
                                      </p:cBhvr>
                                    </p:animEffect>
                                  </p:childTnLst>
                                </p:cTn>
                              </p:par>
                              <p:par>
                                <p:cTn id="33" presetID="5" presetClass="entr" presetSubtype="10" fill="hold" nodeType="withEffect">
                                  <p:stCondLst>
                                    <p:cond delay="0"/>
                                  </p:stCondLst>
                                  <p:childTnLst>
                                    <p:set>
                                      <p:cBhvr>
                                        <p:cTn id="34" dur="1" fill="hold">
                                          <p:stCondLst>
                                            <p:cond delay="0"/>
                                          </p:stCondLst>
                                        </p:cTn>
                                        <p:tgtEl>
                                          <p:spTgt spid="319493"/>
                                        </p:tgtEl>
                                        <p:attrNameLst>
                                          <p:attrName>style.visibility</p:attrName>
                                        </p:attrNameLst>
                                      </p:cBhvr>
                                      <p:to>
                                        <p:strVal val="visible"/>
                                      </p:to>
                                    </p:set>
                                    <p:animEffect transition="in" filter="checkerboard(across)">
                                      <p:cBhvr>
                                        <p:cTn id="35" dur="500"/>
                                        <p:tgtEl>
                                          <p:spTgt spid="3194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9" grpId="0" uiExpand="1"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8196" name="Rectangle 1096"/>
          <p:cNvSpPr>
            <a:spLocks noGrp="1" noChangeArrowheads="1"/>
          </p:cNvSpPr>
          <p:nvPr>
            <p:ph type="title"/>
          </p:nvPr>
        </p:nvSpPr>
        <p:spPr>
          <a:xfrm>
            <a:off x="381000" y="228600"/>
            <a:ext cx="8763000" cy="1371600"/>
          </a:xfrm>
        </p:spPr>
        <p:txBody>
          <a:bodyPr>
            <a:normAutofit fontScale="90000"/>
          </a:bodyPr>
          <a:lstStyle/>
          <a:p>
            <a:pPr indent="0" algn="ctr" eaLnBrk="1" hangingPunct="1"/>
            <a:r>
              <a:rPr lang="fr-FR" b="1" dirty="0" smtClean="0">
                <a:solidFill>
                  <a:srgbClr val="FF0000"/>
                </a:solidFill>
              </a:rPr>
              <a:t>Les mesures de protection contre les contacts directs</a:t>
            </a:r>
          </a:p>
        </p:txBody>
      </p:sp>
      <p:sp>
        <p:nvSpPr>
          <p:cNvPr id="68681" name="Rectangle 1097"/>
          <p:cNvSpPr>
            <a:spLocks noGrp="1" noChangeArrowheads="1"/>
          </p:cNvSpPr>
          <p:nvPr>
            <p:ph type="body" idx="1"/>
          </p:nvPr>
        </p:nvSpPr>
        <p:spPr>
          <a:xfrm>
            <a:off x="685800" y="3048000"/>
            <a:ext cx="3581400" cy="3200400"/>
          </a:xfrm>
        </p:spPr>
        <p:txBody>
          <a:bodyPr/>
          <a:lstStyle/>
          <a:p>
            <a:pPr eaLnBrk="1" hangingPunct="1"/>
            <a:r>
              <a:rPr lang="fr-FR" smtClean="0"/>
              <a:t>éloignement des pièces nues sous tension</a:t>
            </a:r>
          </a:p>
        </p:txBody>
      </p:sp>
      <p:graphicFrame>
        <p:nvGraphicFramePr>
          <p:cNvPr id="68679" name="Object 1095"/>
          <p:cNvGraphicFramePr>
            <a:graphicFrameLocks noChangeAspect="1"/>
          </p:cNvGraphicFramePr>
          <p:nvPr/>
        </p:nvGraphicFramePr>
        <p:xfrm>
          <a:off x="4648200" y="1981200"/>
          <a:ext cx="3643313" cy="4114800"/>
        </p:xfrm>
        <a:graphic>
          <a:graphicData uri="http://schemas.openxmlformats.org/presentationml/2006/ole">
            <mc:AlternateContent xmlns:mc="http://schemas.openxmlformats.org/markup-compatibility/2006">
              <mc:Choice xmlns:v="urn:schemas-microsoft-com:vml" Requires="v">
                <p:oleObj spid="_x0000_s317616" name="Image Bitmap" r:id="rId3" imgW="2352381" imgH="2657846" progId="PBrush">
                  <p:embed/>
                </p:oleObj>
              </mc:Choice>
              <mc:Fallback>
                <p:oleObj name="Image Bitmap" r:id="rId3" imgW="2352381" imgH="2657846" progId="PBrush">
                  <p:embed/>
                  <p:pic>
                    <p:nvPicPr>
                      <p:cNvPr id="0" name="Object 109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8200" y="1981200"/>
                        <a:ext cx="3643313"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6868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68679"/>
                                        </p:tgtEl>
                                        <p:attrNameLst>
                                          <p:attrName>style.visibility</p:attrName>
                                        </p:attrNameLst>
                                      </p:cBhvr>
                                      <p:to>
                                        <p:strVal val="visible"/>
                                      </p:to>
                                    </p:set>
                                    <p:animEffect transition="in" filter="wipe(up)">
                                      <p:cBhvr>
                                        <p:cTn id="11" dur="500"/>
                                        <p:tgtEl>
                                          <p:spTgt spid="686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81" grpId="0" build="p" autoUpdateAnimBg="0" advAuto="0"/>
    </p:bldLst>
  </p:timing>
</p:sld>
</file>

<file path=ppt/slides/slide56.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9220" name="Rectangle 52"/>
          <p:cNvSpPr>
            <a:spLocks noGrp="1" noChangeArrowheads="1"/>
          </p:cNvSpPr>
          <p:nvPr>
            <p:ph type="title"/>
          </p:nvPr>
        </p:nvSpPr>
        <p:spPr>
          <a:xfrm>
            <a:off x="228600" y="152400"/>
            <a:ext cx="8763000" cy="1447800"/>
          </a:xfrm>
        </p:spPr>
        <p:txBody>
          <a:bodyPr/>
          <a:lstStyle/>
          <a:p>
            <a:pPr indent="0" algn="ctr" eaLnBrk="1" hangingPunct="1"/>
            <a:r>
              <a:rPr lang="fr-FR" b="1" dirty="0" smtClean="0">
                <a:solidFill>
                  <a:srgbClr val="FF0000"/>
                </a:solidFill>
              </a:rPr>
              <a:t>Les mesures de protection contre les contacts directs</a:t>
            </a:r>
          </a:p>
        </p:txBody>
      </p:sp>
      <p:sp>
        <p:nvSpPr>
          <p:cNvPr id="70709" name="Rectangle 53"/>
          <p:cNvSpPr>
            <a:spLocks noGrp="1" noChangeArrowheads="1"/>
          </p:cNvSpPr>
          <p:nvPr>
            <p:ph type="body" idx="1"/>
          </p:nvPr>
        </p:nvSpPr>
        <p:spPr>
          <a:xfrm>
            <a:off x="685800" y="2514600"/>
            <a:ext cx="3505200" cy="3581400"/>
          </a:xfrm>
        </p:spPr>
        <p:txBody>
          <a:bodyPr/>
          <a:lstStyle/>
          <a:p>
            <a:pPr eaLnBrk="1" hangingPunct="1"/>
            <a:r>
              <a:rPr lang="fr-FR" smtClean="0"/>
              <a:t> par isolation</a:t>
            </a:r>
          </a:p>
        </p:txBody>
      </p:sp>
      <p:graphicFrame>
        <p:nvGraphicFramePr>
          <p:cNvPr id="70707" name="Object 51"/>
          <p:cNvGraphicFramePr>
            <a:graphicFrameLocks noChangeAspect="1"/>
          </p:cNvGraphicFramePr>
          <p:nvPr/>
        </p:nvGraphicFramePr>
        <p:xfrm>
          <a:off x="4419600" y="2133600"/>
          <a:ext cx="3790950" cy="4333875"/>
        </p:xfrm>
        <a:graphic>
          <a:graphicData uri="http://schemas.openxmlformats.org/presentationml/2006/ole">
            <mc:AlternateContent xmlns:mc="http://schemas.openxmlformats.org/markup-compatibility/2006">
              <mc:Choice xmlns:v="urn:schemas-microsoft-com:vml" Requires="v">
                <p:oleObj spid="_x0000_s318640" name="Image Bitmap" r:id="rId3" imgW="2390476" imgH="2734057" progId="PBrush">
                  <p:embed/>
                </p:oleObj>
              </mc:Choice>
              <mc:Fallback>
                <p:oleObj name="Image Bitmap" r:id="rId3" imgW="2390476" imgH="2734057" progId="PBrush">
                  <p:embed/>
                  <p:pic>
                    <p:nvPicPr>
                      <p:cNvPr id="0" name="Object 5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19600" y="2133600"/>
                        <a:ext cx="3790950" cy="433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70709">
                                            <p:txEl>
                                              <p:pRg st="0" end="0"/>
                                            </p:txEl>
                                          </p:spTgt>
                                        </p:tgtEl>
                                        <p:attrNameLst>
                                          <p:attrName>style.visibility</p:attrName>
                                        </p:attrNameLst>
                                      </p:cBhvr>
                                      <p:to>
                                        <p:strVal val="visible"/>
                                      </p:to>
                                    </p:set>
                                    <p:animEffect transition="in" filter="slide(fromBottom)">
                                      <p:cBhvr>
                                        <p:cTn id="7" dur="500"/>
                                        <p:tgtEl>
                                          <p:spTgt spid="7070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36" fill="hold" nodeType="clickEffect">
                                  <p:stCondLst>
                                    <p:cond delay="0"/>
                                  </p:stCondLst>
                                  <p:childTnLst>
                                    <p:set>
                                      <p:cBhvr>
                                        <p:cTn id="11" dur="1" fill="hold">
                                          <p:stCondLst>
                                            <p:cond delay="0"/>
                                          </p:stCondLst>
                                        </p:cTn>
                                        <p:tgtEl>
                                          <p:spTgt spid="70707"/>
                                        </p:tgtEl>
                                        <p:attrNameLst>
                                          <p:attrName>style.visibility</p:attrName>
                                        </p:attrNameLst>
                                      </p:cBhvr>
                                      <p:to>
                                        <p:strVal val="visible"/>
                                      </p:to>
                                    </p:set>
                                    <p:anim calcmode="lin" valueType="num">
                                      <p:cBhvr>
                                        <p:cTn id="12" dur="500" fill="hold"/>
                                        <p:tgtEl>
                                          <p:spTgt spid="70707"/>
                                        </p:tgtEl>
                                        <p:attrNameLst>
                                          <p:attrName>ppt_w</p:attrName>
                                        </p:attrNameLst>
                                      </p:cBhvr>
                                      <p:tavLst>
                                        <p:tav tm="0">
                                          <p:val>
                                            <p:strVal val="(6*min(max(#ppt_w*#ppt_h,.3),1)-7.4)/-.7*#ppt_w"/>
                                          </p:val>
                                        </p:tav>
                                        <p:tav tm="100000">
                                          <p:val>
                                            <p:strVal val="#ppt_w"/>
                                          </p:val>
                                        </p:tav>
                                      </p:tavLst>
                                    </p:anim>
                                    <p:anim calcmode="lin" valueType="num">
                                      <p:cBhvr>
                                        <p:cTn id="13" dur="500" fill="hold"/>
                                        <p:tgtEl>
                                          <p:spTgt spid="70707"/>
                                        </p:tgtEl>
                                        <p:attrNameLst>
                                          <p:attrName>ppt_h</p:attrName>
                                        </p:attrNameLst>
                                      </p:cBhvr>
                                      <p:tavLst>
                                        <p:tav tm="0">
                                          <p:val>
                                            <p:strVal val="(6*min(max(#ppt_w*#ppt_h,.3),1)-7.4)/-.7*#ppt_h"/>
                                          </p:val>
                                        </p:tav>
                                        <p:tav tm="100000">
                                          <p:val>
                                            <p:strVal val="#ppt_h"/>
                                          </p:val>
                                        </p:tav>
                                      </p:tavLst>
                                    </p:anim>
                                    <p:anim calcmode="lin" valueType="num">
                                      <p:cBhvr>
                                        <p:cTn id="14" dur="500" fill="hold"/>
                                        <p:tgtEl>
                                          <p:spTgt spid="70707"/>
                                        </p:tgtEl>
                                        <p:attrNameLst>
                                          <p:attrName>ppt_x</p:attrName>
                                        </p:attrNameLst>
                                      </p:cBhvr>
                                      <p:tavLst>
                                        <p:tav tm="0">
                                          <p:val>
                                            <p:fltVal val="0.5"/>
                                          </p:val>
                                        </p:tav>
                                        <p:tav tm="100000">
                                          <p:val>
                                            <p:strVal val="#ppt_x"/>
                                          </p:val>
                                        </p:tav>
                                      </p:tavLst>
                                    </p:anim>
                                    <p:anim calcmode="lin" valueType="num">
                                      <p:cBhvr>
                                        <p:cTn id="15" dur="500" fill="hold"/>
                                        <p:tgtEl>
                                          <p:spTgt spid="70707"/>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09" grpId="0" build="p" autoUpdateAnimBg="0" advAuto="0"/>
    </p:bldLst>
  </p:timing>
</p:sld>
</file>

<file path=ppt/slides/slide5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9395" name="Rectangle 141"/>
          <p:cNvSpPr>
            <a:spLocks noGrp="1" noChangeArrowheads="1"/>
          </p:cNvSpPr>
          <p:nvPr>
            <p:ph type="title"/>
          </p:nvPr>
        </p:nvSpPr>
        <p:spPr>
          <a:xfrm>
            <a:off x="228600" y="152400"/>
            <a:ext cx="8763000" cy="1600200"/>
          </a:xfrm>
        </p:spPr>
        <p:txBody>
          <a:bodyPr/>
          <a:lstStyle/>
          <a:p>
            <a:pPr indent="0" algn="ctr" eaLnBrk="1" hangingPunct="1"/>
            <a:r>
              <a:rPr lang="fr-FR" b="1" dirty="0" smtClean="0">
                <a:solidFill>
                  <a:srgbClr val="FF0000"/>
                </a:solidFill>
              </a:rPr>
              <a:t>Les mesures de protection contre les contacts directs</a:t>
            </a:r>
          </a:p>
        </p:txBody>
      </p:sp>
      <p:sp>
        <p:nvSpPr>
          <p:cNvPr id="73870" name="Rectangle 142"/>
          <p:cNvSpPr>
            <a:spLocks noGrp="1" noChangeArrowheads="1"/>
          </p:cNvSpPr>
          <p:nvPr>
            <p:ph type="body" idx="1"/>
          </p:nvPr>
        </p:nvSpPr>
        <p:spPr>
          <a:xfrm>
            <a:off x="228600" y="2743200"/>
            <a:ext cx="3352800" cy="3352800"/>
          </a:xfrm>
        </p:spPr>
        <p:txBody>
          <a:bodyPr/>
          <a:lstStyle/>
          <a:p>
            <a:pPr eaLnBrk="1" hangingPunct="1"/>
            <a:r>
              <a:rPr lang="fr-FR" smtClean="0"/>
              <a:t> par obstacles</a:t>
            </a:r>
          </a:p>
        </p:txBody>
      </p:sp>
      <p:grpSp>
        <p:nvGrpSpPr>
          <p:cNvPr id="2" name="Group 143"/>
          <p:cNvGrpSpPr>
            <a:grpSpLocks/>
          </p:cNvGrpSpPr>
          <p:nvPr/>
        </p:nvGrpSpPr>
        <p:grpSpPr bwMode="auto">
          <a:xfrm>
            <a:off x="3786188" y="2028825"/>
            <a:ext cx="2455862" cy="3778250"/>
            <a:chOff x="2385" y="1278"/>
            <a:chExt cx="1547" cy="2380"/>
          </a:xfrm>
        </p:grpSpPr>
        <p:sp>
          <p:nvSpPr>
            <p:cNvPr id="59398" name="Line 6"/>
            <p:cNvSpPr>
              <a:spLocks noChangeShapeType="1"/>
            </p:cNvSpPr>
            <p:nvPr/>
          </p:nvSpPr>
          <p:spPr bwMode="auto">
            <a:xfrm flipV="1">
              <a:off x="2415" y="1296"/>
              <a:ext cx="1089" cy="534"/>
            </a:xfrm>
            <a:prstGeom prst="line">
              <a:avLst/>
            </a:prstGeom>
            <a:noFill/>
            <a:ln w="12700">
              <a:solidFill>
                <a:schemeClr val="bg1"/>
              </a:solidFill>
              <a:round/>
              <a:headEnd/>
              <a:tailEnd/>
            </a:ln>
          </p:spPr>
          <p:txBody>
            <a:bodyPr/>
            <a:lstStyle/>
            <a:p>
              <a:endParaRPr lang="fr-FR"/>
            </a:p>
          </p:txBody>
        </p:sp>
        <p:sp>
          <p:nvSpPr>
            <p:cNvPr id="59399" name="Line 7"/>
            <p:cNvSpPr>
              <a:spLocks noChangeShapeType="1"/>
            </p:cNvSpPr>
            <p:nvPr/>
          </p:nvSpPr>
          <p:spPr bwMode="auto">
            <a:xfrm flipV="1">
              <a:off x="2385" y="1278"/>
              <a:ext cx="1486" cy="754"/>
            </a:xfrm>
            <a:prstGeom prst="line">
              <a:avLst/>
            </a:prstGeom>
            <a:noFill/>
            <a:ln w="12700">
              <a:solidFill>
                <a:schemeClr val="bg1"/>
              </a:solidFill>
              <a:round/>
              <a:headEnd/>
              <a:tailEnd/>
            </a:ln>
          </p:spPr>
          <p:txBody>
            <a:bodyPr/>
            <a:lstStyle/>
            <a:p>
              <a:endParaRPr lang="fr-FR"/>
            </a:p>
          </p:txBody>
        </p:sp>
        <p:sp>
          <p:nvSpPr>
            <p:cNvPr id="59400" name="Line 8"/>
            <p:cNvSpPr>
              <a:spLocks noChangeShapeType="1"/>
            </p:cNvSpPr>
            <p:nvPr/>
          </p:nvSpPr>
          <p:spPr bwMode="auto">
            <a:xfrm flipV="1">
              <a:off x="2403" y="1350"/>
              <a:ext cx="1529" cy="769"/>
            </a:xfrm>
            <a:prstGeom prst="line">
              <a:avLst/>
            </a:prstGeom>
            <a:noFill/>
            <a:ln w="12700">
              <a:solidFill>
                <a:schemeClr val="bg1"/>
              </a:solidFill>
              <a:round/>
              <a:headEnd/>
              <a:tailEnd/>
            </a:ln>
          </p:spPr>
          <p:txBody>
            <a:bodyPr/>
            <a:lstStyle/>
            <a:p>
              <a:endParaRPr lang="fr-FR"/>
            </a:p>
          </p:txBody>
        </p:sp>
        <p:grpSp>
          <p:nvGrpSpPr>
            <p:cNvPr id="3" name="Group 50"/>
            <p:cNvGrpSpPr>
              <a:grpSpLocks/>
            </p:cNvGrpSpPr>
            <p:nvPr/>
          </p:nvGrpSpPr>
          <p:grpSpPr bwMode="auto">
            <a:xfrm>
              <a:off x="2640" y="1536"/>
              <a:ext cx="1163" cy="2122"/>
              <a:chOff x="4821" y="1458"/>
              <a:chExt cx="1163" cy="2122"/>
            </a:xfrm>
          </p:grpSpPr>
          <p:grpSp>
            <p:nvGrpSpPr>
              <p:cNvPr id="4" name="Group 51"/>
              <p:cNvGrpSpPr>
                <a:grpSpLocks/>
              </p:cNvGrpSpPr>
              <p:nvPr/>
            </p:nvGrpSpPr>
            <p:grpSpPr bwMode="auto">
              <a:xfrm>
                <a:off x="5389" y="3265"/>
                <a:ext cx="410" cy="230"/>
                <a:chOff x="5389" y="3265"/>
                <a:chExt cx="410" cy="230"/>
              </a:xfrm>
            </p:grpSpPr>
            <p:sp>
              <p:nvSpPr>
                <p:cNvPr id="59486" name="Freeform 52"/>
                <p:cNvSpPr>
                  <a:spLocks/>
                </p:cNvSpPr>
                <p:nvPr/>
              </p:nvSpPr>
              <p:spPr bwMode="auto">
                <a:xfrm>
                  <a:off x="5389" y="3265"/>
                  <a:ext cx="410" cy="230"/>
                </a:xfrm>
                <a:custGeom>
                  <a:avLst/>
                  <a:gdLst>
                    <a:gd name="T0" fmla="*/ 143 w 410"/>
                    <a:gd name="T1" fmla="*/ 26 h 230"/>
                    <a:gd name="T2" fmla="*/ 88 w 410"/>
                    <a:gd name="T3" fmla="*/ 66 h 230"/>
                    <a:gd name="T4" fmla="*/ 0 w 410"/>
                    <a:gd name="T5" fmla="*/ 103 h 230"/>
                    <a:gd name="T6" fmla="*/ 0 w 410"/>
                    <a:gd name="T7" fmla="*/ 129 h 230"/>
                    <a:gd name="T8" fmla="*/ 47 w 410"/>
                    <a:gd name="T9" fmla="*/ 144 h 230"/>
                    <a:gd name="T10" fmla="*/ 127 w 410"/>
                    <a:gd name="T11" fmla="*/ 141 h 230"/>
                    <a:gd name="T12" fmla="*/ 210 w 410"/>
                    <a:gd name="T13" fmla="*/ 126 h 230"/>
                    <a:gd name="T14" fmla="*/ 266 w 410"/>
                    <a:gd name="T15" fmla="*/ 114 h 230"/>
                    <a:gd name="T16" fmla="*/ 254 w 410"/>
                    <a:gd name="T17" fmla="*/ 170 h 230"/>
                    <a:gd name="T18" fmla="*/ 242 w 410"/>
                    <a:gd name="T19" fmla="*/ 195 h 230"/>
                    <a:gd name="T20" fmla="*/ 247 w 410"/>
                    <a:gd name="T21" fmla="*/ 214 h 230"/>
                    <a:gd name="T22" fmla="*/ 310 w 410"/>
                    <a:gd name="T23" fmla="*/ 229 h 230"/>
                    <a:gd name="T24" fmla="*/ 378 w 410"/>
                    <a:gd name="T25" fmla="*/ 195 h 230"/>
                    <a:gd name="T26" fmla="*/ 394 w 410"/>
                    <a:gd name="T27" fmla="*/ 163 h 230"/>
                    <a:gd name="T28" fmla="*/ 394 w 410"/>
                    <a:gd name="T29" fmla="*/ 133 h 230"/>
                    <a:gd name="T30" fmla="*/ 409 w 410"/>
                    <a:gd name="T31" fmla="*/ 111 h 230"/>
                    <a:gd name="T32" fmla="*/ 401 w 410"/>
                    <a:gd name="T33" fmla="*/ 0 h 230"/>
                    <a:gd name="T34" fmla="*/ 143 w 410"/>
                    <a:gd name="T35" fmla="*/ 26 h 2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0"/>
                    <a:gd name="T55" fmla="*/ 0 h 230"/>
                    <a:gd name="T56" fmla="*/ 410 w 410"/>
                    <a:gd name="T57" fmla="*/ 230 h 2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0" h="230">
                      <a:moveTo>
                        <a:pt x="143" y="26"/>
                      </a:moveTo>
                      <a:lnTo>
                        <a:pt x="88" y="66"/>
                      </a:lnTo>
                      <a:lnTo>
                        <a:pt x="0" y="103"/>
                      </a:lnTo>
                      <a:lnTo>
                        <a:pt x="0" y="129"/>
                      </a:lnTo>
                      <a:lnTo>
                        <a:pt x="47" y="144"/>
                      </a:lnTo>
                      <a:lnTo>
                        <a:pt x="127" y="141"/>
                      </a:lnTo>
                      <a:lnTo>
                        <a:pt x="210" y="126"/>
                      </a:lnTo>
                      <a:lnTo>
                        <a:pt x="266" y="114"/>
                      </a:lnTo>
                      <a:lnTo>
                        <a:pt x="254" y="170"/>
                      </a:lnTo>
                      <a:lnTo>
                        <a:pt x="242" y="195"/>
                      </a:lnTo>
                      <a:lnTo>
                        <a:pt x="247" y="214"/>
                      </a:lnTo>
                      <a:lnTo>
                        <a:pt x="310" y="229"/>
                      </a:lnTo>
                      <a:lnTo>
                        <a:pt x="378" y="195"/>
                      </a:lnTo>
                      <a:lnTo>
                        <a:pt x="394" y="163"/>
                      </a:lnTo>
                      <a:lnTo>
                        <a:pt x="394" y="133"/>
                      </a:lnTo>
                      <a:lnTo>
                        <a:pt x="409" y="111"/>
                      </a:lnTo>
                      <a:lnTo>
                        <a:pt x="401" y="0"/>
                      </a:lnTo>
                      <a:lnTo>
                        <a:pt x="143" y="26"/>
                      </a:lnTo>
                    </a:path>
                  </a:pathLst>
                </a:custGeom>
                <a:solidFill>
                  <a:srgbClr val="404040"/>
                </a:solidFill>
                <a:ln w="12700" cap="rnd">
                  <a:solidFill>
                    <a:srgbClr val="000000"/>
                  </a:solidFill>
                  <a:round/>
                  <a:headEnd/>
                  <a:tailEnd/>
                </a:ln>
              </p:spPr>
              <p:txBody>
                <a:bodyPr/>
                <a:lstStyle/>
                <a:p>
                  <a:endParaRPr lang="fr-FR"/>
                </a:p>
              </p:txBody>
            </p:sp>
            <p:grpSp>
              <p:nvGrpSpPr>
                <p:cNvPr id="5" name="Group 53"/>
                <p:cNvGrpSpPr>
                  <a:grpSpLocks/>
                </p:cNvGrpSpPr>
                <p:nvPr/>
              </p:nvGrpSpPr>
              <p:grpSpPr bwMode="auto">
                <a:xfrm>
                  <a:off x="5401" y="3313"/>
                  <a:ext cx="359" cy="152"/>
                  <a:chOff x="5401" y="3313"/>
                  <a:chExt cx="359" cy="152"/>
                </a:xfrm>
              </p:grpSpPr>
              <p:sp>
                <p:nvSpPr>
                  <p:cNvPr id="59488" name="Freeform 54"/>
                  <p:cNvSpPr>
                    <a:spLocks/>
                  </p:cNvSpPr>
                  <p:nvPr/>
                </p:nvSpPr>
                <p:spPr bwMode="auto">
                  <a:xfrm>
                    <a:off x="5401" y="3336"/>
                    <a:ext cx="124" cy="34"/>
                  </a:xfrm>
                  <a:custGeom>
                    <a:avLst/>
                    <a:gdLst>
                      <a:gd name="T0" fmla="*/ 0 w 124"/>
                      <a:gd name="T1" fmla="*/ 30 h 34"/>
                      <a:gd name="T2" fmla="*/ 64 w 124"/>
                      <a:gd name="T3" fmla="*/ 33 h 34"/>
                      <a:gd name="T4" fmla="*/ 123 w 124"/>
                      <a:gd name="T5" fmla="*/ 20 h 34"/>
                      <a:gd name="T6" fmla="*/ 76 w 124"/>
                      <a:gd name="T7" fmla="*/ 0 h 34"/>
                      <a:gd name="T8" fmla="*/ 0 w 124"/>
                      <a:gd name="T9" fmla="*/ 30 h 34"/>
                      <a:gd name="T10" fmla="*/ 0 60000 65536"/>
                      <a:gd name="T11" fmla="*/ 0 60000 65536"/>
                      <a:gd name="T12" fmla="*/ 0 60000 65536"/>
                      <a:gd name="T13" fmla="*/ 0 60000 65536"/>
                      <a:gd name="T14" fmla="*/ 0 60000 65536"/>
                      <a:gd name="T15" fmla="*/ 0 w 124"/>
                      <a:gd name="T16" fmla="*/ 0 h 34"/>
                      <a:gd name="T17" fmla="*/ 124 w 124"/>
                      <a:gd name="T18" fmla="*/ 34 h 34"/>
                    </a:gdLst>
                    <a:ahLst/>
                    <a:cxnLst>
                      <a:cxn ang="T10">
                        <a:pos x="T0" y="T1"/>
                      </a:cxn>
                      <a:cxn ang="T11">
                        <a:pos x="T2" y="T3"/>
                      </a:cxn>
                      <a:cxn ang="T12">
                        <a:pos x="T4" y="T5"/>
                      </a:cxn>
                      <a:cxn ang="T13">
                        <a:pos x="T6" y="T7"/>
                      </a:cxn>
                      <a:cxn ang="T14">
                        <a:pos x="T8" y="T9"/>
                      </a:cxn>
                    </a:cxnLst>
                    <a:rect l="T15" t="T16" r="T17" b="T18"/>
                    <a:pathLst>
                      <a:path w="124" h="34">
                        <a:moveTo>
                          <a:pt x="0" y="30"/>
                        </a:moveTo>
                        <a:lnTo>
                          <a:pt x="64" y="33"/>
                        </a:lnTo>
                        <a:lnTo>
                          <a:pt x="123" y="20"/>
                        </a:lnTo>
                        <a:lnTo>
                          <a:pt x="76" y="0"/>
                        </a:lnTo>
                        <a:lnTo>
                          <a:pt x="0" y="30"/>
                        </a:lnTo>
                      </a:path>
                    </a:pathLst>
                  </a:custGeom>
                  <a:solidFill>
                    <a:srgbClr val="606060"/>
                  </a:solidFill>
                  <a:ln w="9525" cap="rnd">
                    <a:noFill/>
                    <a:round/>
                    <a:headEnd/>
                    <a:tailEnd/>
                  </a:ln>
                </p:spPr>
                <p:txBody>
                  <a:bodyPr/>
                  <a:lstStyle/>
                  <a:p>
                    <a:endParaRPr lang="fr-FR"/>
                  </a:p>
                </p:txBody>
              </p:sp>
              <p:sp>
                <p:nvSpPr>
                  <p:cNvPr id="59489" name="Freeform 55"/>
                  <p:cNvSpPr>
                    <a:spLocks/>
                  </p:cNvSpPr>
                  <p:nvPr/>
                </p:nvSpPr>
                <p:spPr bwMode="auto">
                  <a:xfrm>
                    <a:off x="5486" y="3313"/>
                    <a:ext cx="137" cy="36"/>
                  </a:xfrm>
                  <a:custGeom>
                    <a:avLst/>
                    <a:gdLst>
                      <a:gd name="T0" fmla="*/ 29 w 137"/>
                      <a:gd name="T1" fmla="*/ 0 h 36"/>
                      <a:gd name="T2" fmla="*/ 0 w 137"/>
                      <a:gd name="T3" fmla="*/ 18 h 36"/>
                      <a:gd name="T4" fmla="*/ 40 w 137"/>
                      <a:gd name="T5" fmla="*/ 35 h 36"/>
                      <a:gd name="T6" fmla="*/ 72 w 137"/>
                      <a:gd name="T7" fmla="*/ 30 h 36"/>
                      <a:gd name="T8" fmla="*/ 107 w 137"/>
                      <a:gd name="T9" fmla="*/ 22 h 36"/>
                      <a:gd name="T10" fmla="*/ 136 w 137"/>
                      <a:gd name="T11" fmla="*/ 17 h 36"/>
                      <a:gd name="T12" fmla="*/ 73 w 137"/>
                      <a:gd name="T13" fmla="*/ 12 h 36"/>
                      <a:gd name="T14" fmla="*/ 29 w 137"/>
                      <a:gd name="T15" fmla="*/ 0 h 36"/>
                      <a:gd name="T16" fmla="*/ 0 60000 65536"/>
                      <a:gd name="T17" fmla="*/ 0 60000 65536"/>
                      <a:gd name="T18" fmla="*/ 0 60000 65536"/>
                      <a:gd name="T19" fmla="*/ 0 60000 65536"/>
                      <a:gd name="T20" fmla="*/ 0 60000 65536"/>
                      <a:gd name="T21" fmla="*/ 0 60000 65536"/>
                      <a:gd name="T22" fmla="*/ 0 60000 65536"/>
                      <a:gd name="T23" fmla="*/ 0 60000 65536"/>
                      <a:gd name="T24" fmla="*/ 0 w 137"/>
                      <a:gd name="T25" fmla="*/ 0 h 36"/>
                      <a:gd name="T26" fmla="*/ 137 w 137"/>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 h="36">
                        <a:moveTo>
                          <a:pt x="29" y="0"/>
                        </a:moveTo>
                        <a:lnTo>
                          <a:pt x="0" y="18"/>
                        </a:lnTo>
                        <a:lnTo>
                          <a:pt x="40" y="35"/>
                        </a:lnTo>
                        <a:lnTo>
                          <a:pt x="72" y="30"/>
                        </a:lnTo>
                        <a:lnTo>
                          <a:pt x="107" y="22"/>
                        </a:lnTo>
                        <a:lnTo>
                          <a:pt x="136" y="17"/>
                        </a:lnTo>
                        <a:lnTo>
                          <a:pt x="73" y="12"/>
                        </a:lnTo>
                        <a:lnTo>
                          <a:pt x="29" y="0"/>
                        </a:lnTo>
                      </a:path>
                    </a:pathLst>
                  </a:custGeom>
                  <a:solidFill>
                    <a:srgbClr val="606060"/>
                  </a:solidFill>
                  <a:ln w="9525" cap="rnd">
                    <a:noFill/>
                    <a:round/>
                    <a:headEnd/>
                    <a:tailEnd/>
                  </a:ln>
                </p:spPr>
                <p:txBody>
                  <a:bodyPr/>
                  <a:lstStyle/>
                  <a:p>
                    <a:endParaRPr lang="fr-FR"/>
                  </a:p>
                </p:txBody>
              </p:sp>
              <p:sp>
                <p:nvSpPr>
                  <p:cNvPr id="59490" name="Freeform 56"/>
                  <p:cNvSpPr>
                    <a:spLocks/>
                  </p:cNvSpPr>
                  <p:nvPr/>
                </p:nvSpPr>
                <p:spPr bwMode="auto">
                  <a:xfrm>
                    <a:off x="5643" y="3394"/>
                    <a:ext cx="117" cy="71"/>
                  </a:xfrm>
                  <a:custGeom>
                    <a:avLst/>
                    <a:gdLst>
                      <a:gd name="T0" fmla="*/ 17 w 117"/>
                      <a:gd name="T1" fmla="*/ 20 h 71"/>
                      <a:gd name="T2" fmla="*/ 13 w 117"/>
                      <a:gd name="T3" fmla="*/ 39 h 71"/>
                      <a:gd name="T4" fmla="*/ 0 w 117"/>
                      <a:gd name="T5" fmla="*/ 60 h 71"/>
                      <a:gd name="T6" fmla="*/ 34 w 117"/>
                      <a:gd name="T7" fmla="*/ 69 h 71"/>
                      <a:gd name="T8" fmla="*/ 66 w 117"/>
                      <a:gd name="T9" fmla="*/ 70 h 71"/>
                      <a:gd name="T10" fmla="*/ 95 w 117"/>
                      <a:gd name="T11" fmla="*/ 57 h 71"/>
                      <a:gd name="T12" fmla="*/ 110 w 117"/>
                      <a:gd name="T13" fmla="*/ 41 h 71"/>
                      <a:gd name="T14" fmla="*/ 116 w 117"/>
                      <a:gd name="T15" fmla="*/ 6 h 71"/>
                      <a:gd name="T16" fmla="*/ 83 w 117"/>
                      <a:gd name="T17" fmla="*/ 13 h 71"/>
                      <a:gd name="T18" fmla="*/ 48 w 117"/>
                      <a:gd name="T19" fmla="*/ 13 h 71"/>
                      <a:gd name="T20" fmla="*/ 20 w 117"/>
                      <a:gd name="T21" fmla="*/ 0 h 71"/>
                      <a:gd name="T22" fmla="*/ 17 w 117"/>
                      <a:gd name="T23" fmla="*/ 2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7"/>
                      <a:gd name="T37" fmla="*/ 0 h 71"/>
                      <a:gd name="T38" fmla="*/ 117 w 117"/>
                      <a:gd name="T39" fmla="*/ 71 h 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7" h="71">
                        <a:moveTo>
                          <a:pt x="17" y="20"/>
                        </a:moveTo>
                        <a:lnTo>
                          <a:pt x="13" y="39"/>
                        </a:lnTo>
                        <a:lnTo>
                          <a:pt x="0" y="60"/>
                        </a:lnTo>
                        <a:lnTo>
                          <a:pt x="34" y="69"/>
                        </a:lnTo>
                        <a:lnTo>
                          <a:pt x="66" y="70"/>
                        </a:lnTo>
                        <a:lnTo>
                          <a:pt x="95" y="57"/>
                        </a:lnTo>
                        <a:lnTo>
                          <a:pt x="110" y="41"/>
                        </a:lnTo>
                        <a:lnTo>
                          <a:pt x="116" y="6"/>
                        </a:lnTo>
                        <a:lnTo>
                          <a:pt x="83" y="13"/>
                        </a:lnTo>
                        <a:lnTo>
                          <a:pt x="48" y="13"/>
                        </a:lnTo>
                        <a:lnTo>
                          <a:pt x="20" y="0"/>
                        </a:lnTo>
                        <a:lnTo>
                          <a:pt x="17" y="20"/>
                        </a:lnTo>
                      </a:path>
                    </a:pathLst>
                  </a:custGeom>
                  <a:solidFill>
                    <a:srgbClr val="606060"/>
                  </a:solidFill>
                  <a:ln w="9525" cap="rnd">
                    <a:noFill/>
                    <a:round/>
                    <a:headEnd/>
                    <a:tailEnd/>
                  </a:ln>
                </p:spPr>
                <p:txBody>
                  <a:bodyPr/>
                  <a:lstStyle/>
                  <a:p>
                    <a:endParaRPr lang="fr-FR"/>
                  </a:p>
                </p:txBody>
              </p:sp>
              <p:sp>
                <p:nvSpPr>
                  <p:cNvPr id="59491" name="Freeform 57"/>
                  <p:cNvSpPr>
                    <a:spLocks/>
                  </p:cNvSpPr>
                  <p:nvPr/>
                </p:nvSpPr>
                <p:spPr bwMode="auto">
                  <a:xfrm>
                    <a:off x="5667" y="3350"/>
                    <a:ext cx="92" cy="50"/>
                  </a:xfrm>
                  <a:custGeom>
                    <a:avLst/>
                    <a:gdLst>
                      <a:gd name="T0" fmla="*/ 0 w 92"/>
                      <a:gd name="T1" fmla="*/ 36 h 50"/>
                      <a:gd name="T2" fmla="*/ 24 w 92"/>
                      <a:gd name="T3" fmla="*/ 47 h 50"/>
                      <a:gd name="T4" fmla="*/ 63 w 92"/>
                      <a:gd name="T5" fmla="*/ 49 h 50"/>
                      <a:gd name="T6" fmla="*/ 91 w 92"/>
                      <a:gd name="T7" fmla="*/ 43 h 50"/>
                      <a:gd name="T8" fmla="*/ 89 w 92"/>
                      <a:gd name="T9" fmla="*/ 19 h 50"/>
                      <a:gd name="T10" fmla="*/ 89 w 92"/>
                      <a:gd name="T11" fmla="*/ 0 h 50"/>
                      <a:gd name="T12" fmla="*/ 71 w 92"/>
                      <a:gd name="T13" fmla="*/ 8 h 50"/>
                      <a:gd name="T14" fmla="*/ 16 w 92"/>
                      <a:gd name="T15" fmla="*/ 15 h 50"/>
                      <a:gd name="T16" fmla="*/ 8 w 92"/>
                      <a:gd name="T17" fmla="*/ 11 h 50"/>
                      <a:gd name="T18" fmla="*/ 0 w 92"/>
                      <a:gd name="T19" fmla="*/ 36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50"/>
                      <a:gd name="T32" fmla="*/ 92 w 92"/>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50">
                        <a:moveTo>
                          <a:pt x="0" y="36"/>
                        </a:moveTo>
                        <a:lnTo>
                          <a:pt x="24" y="47"/>
                        </a:lnTo>
                        <a:lnTo>
                          <a:pt x="63" y="49"/>
                        </a:lnTo>
                        <a:lnTo>
                          <a:pt x="91" y="43"/>
                        </a:lnTo>
                        <a:lnTo>
                          <a:pt x="89" y="19"/>
                        </a:lnTo>
                        <a:lnTo>
                          <a:pt x="89" y="0"/>
                        </a:lnTo>
                        <a:lnTo>
                          <a:pt x="71" y="8"/>
                        </a:lnTo>
                        <a:lnTo>
                          <a:pt x="16" y="15"/>
                        </a:lnTo>
                        <a:lnTo>
                          <a:pt x="8" y="11"/>
                        </a:lnTo>
                        <a:lnTo>
                          <a:pt x="0" y="36"/>
                        </a:lnTo>
                      </a:path>
                    </a:pathLst>
                  </a:custGeom>
                  <a:solidFill>
                    <a:srgbClr val="606060"/>
                  </a:solidFill>
                  <a:ln w="9525" cap="rnd">
                    <a:noFill/>
                    <a:round/>
                    <a:headEnd/>
                    <a:tailEnd/>
                  </a:ln>
                </p:spPr>
                <p:txBody>
                  <a:bodyPr/>
                  <a:lstStyle/>
                  <a:p>
                    <a:endParaRPr lang="fr-FR"/>
                  </a:p>
                </p:txBody>
              </p:sp>
            </p:grpSp>
          </p:grpSp>
          <p:sp>
            <p:nvSpPr>
              <p:cNvPr id="59403" name="Freeform 58"/>
              <p:cNvSpPr>
                <a:spLocks/>
              </p:cNvSpPr>
              <p:nvPr/>
            </p:nvSpPr>
            <p:spPr bwMode="auto">
              <a:xfrm>
                <a:off x="5054" y="1785"/>
                <a:ext cx="908" cy="1578"/>
              </a:xfrm>
              <a:custGeom>
                <a:avLst/>
                <a:gdLst>
                  <a:gd name="T0" fmla="*/ 0 w 908"/>
                  <a:gd name="T1" fmla="*/ 178 h 1578"/>
                  <a:gd name="T2" fmla="*/ 44 w 908"/>
                  <a:gd name="T3" fmla="*/ 161 h 1578"/>
                  <a:gd name="T4" fmla="*/ 60 w 908"/>
                  <a:gd name="T5" fmla="*/ 121 h 1578"/>
                  <a:gd name="T6" fmla="*/ 67 w 908"/>
                  <a:gd name="T7" fmla="*/ 110 h 1578"/>
                  <a:gd name="T8" fmla="*/ 222 w 908"/>
                  <a:gd name="T9" fmla="*/ 208 h 1578"/>
                  <a:gd name="T10" fmla="*/ 242 w 908"/>
                  <a:gd name="T11" fmla="*/ 205 h 1578"/>
                  <a:gd name="T12" fmla="*/ 262 w 908"/>
                  <a:gd name="T13" fmla="*/ 197 h 1578"/>
                  <a:gd name="T14" fmla="*/ 331 w 908"/>
                  <a:gd name="T15" fmla="*/ 122 h 1578"/>
                  <a:gd name="T16" fmla="*/ 360 w 908"/>
                  <a:gd name="T17" fmla="*/ 81 h 1578"/>
                  <a:gd name="T18" fmla="*/ 392 w 908"/>
                  <a:gd name="T19" fmla="*/ 52 h 1578"/>
                  <a:gd name="T20" fmla="*/ 455 w 908"/>
                  <a:gd name="T21" fmla="*/ 37 h 1578"/>
                  <a:gd name="T22" fmla="*/ 677 w 908"/>
                  <a:gd name="T23" fmla="*/ 0 h 1578"/>
                  <a:gd name="T24" fmla="*/ 741 w 908"/>
                  <a:gd name="T25" fmla="*/ 46 h 1578"/>
                  <a:gd name="T26" fmla="*/ 830 w 908"/>
                  <a:gd name="T27" fmla="*/ 80 h 1578"/>
                  <a:gd name="T28" fmla="*/ 847 w 908"/>
                  <a:gd name="T29" fmla="*/ 157 h 1578"/>
                  <a:gd name="T30" fmla="*/ 883 w 908"/>
                  <a:gd name="T31" fmla="*/ 287 h 1578"/>
                  <a:gd name="T32" fmla="*/ 907 w 908"/>
                  <a:gd name="T33" fmla="*/ 417 h 1578"/>
                  <a:gd name="T34" fmla="*/ 895 w 908"/>
                  <a:gd name="T35" fmla="*/ 564 h 1578"/>
                  <a:gd name="T36" fmla="*/ 830 w 908"/>
                  <a:gd name="T37" fmla="*/ 657 h 1578"/>
                  <a:gd name="T38" fmla="*/ 798 w 908"/>
                  <a:gd name="T39" fmla="*/ 808 h 1578"/>
                  <a:gd name="T40" fmla="*/ 763 w 908"/>
                  <a:gd name="T41" fmla="*/ 1321 h 1578"/>
                  <a:gd name="T42" fmla="*/ 755 w 908"/>
                  <a:gd name="T43" fmla="*/ 1483 h 1578"/>
                  <a:gd name="T44" fmla="*/ 683 w 908"/>
                  <a:gd name="T45" fmla="*/ 1570 h 1578"/>
                  <a:gd name="T46" fmla="*/ 606 w 908"/>
                  <a:gd name="T47" fmla="*/ 1539 h 1578"/>
                  <a:gd name="T48" fmla="*/ 506 w 908"/>
                  <a:gd name="T49" fmla="*/ 1535 h 1578"/>
                  <a:gd name="T50" fmla="*/ 447 w 908"/>
                  <a:gd name="T51" fmla="*/ 1469 h 1578"/>
                  <a:gd name="T52" fmla="*/ 404 w 908"/>
                  <a:gd name="T53" fmla="*/ 1125 h 1578"/>
                  <a:gd name="T54" fmla="*/ 361 w 908"/>
                  <a:gd name="T55" fmla="*/ 753 h 1578"/>
                  <a:gd name="T56" fmla="*/ 395 w 908"/>
                  <a:gd name="T57" fmla="*/ 421 h 1578"/>
                  <a:gd name="T58" fmla="*/ 297 w 908"/>
                  <a:gd name="T59" fmla="*/ 357 h 1578"/>
                  <a:gd name="T60" fmla="*/ 229 w 908"/>
                  <a:gd name="T61" fmla="*/ 364 h 1578"/>
                  <a:gd name="T62" fmla="*/ 117 w 908"/>
                  <a:gd name="T63" fmla="*/ 289 h 15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8"/>
                  <a:gd name="T97" fmla="*/ 0 h 1578"/>
                  <a:gd name="T98" fmla="*/ 908 w 908"/>
                  <a:gd name="T99" fmla="*/ 1578 h 15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8" h="1578">
                    <a:moveTo>
                      <a:pt x="3" y="186"/>
                    </a:moveTo>
                    <a:lnTo>
                      <a:pt x="0" y="178"/>
                    </a:lnTo>
                    <a:lnTo>
                      <a:pt x="20" y="177"/>
                    </a:lnTo>
                    <a:lnTo>
                      <a:pt x="44" y="161"/>
                    </a:lnTo>
                    <a:lnTo>
                      <a:pt x="60" y="137"/>
                    </a:lnTo>
                    <a:lnTo>
                      <a:pt x="60" y="121"/>
                    </a:lnTo>
                    <a:lnTo>
                      <a:pt x="56" y="114"/>
                    </a:lnTo>
                    <a:lnTo>
                      <a:pt x="67" y="110"/>
                    </a:lnTo>
                    <a:lnTo>
                      <a:pt x="214" y="211"/>
                    </a:lnTo>
                    <a:lnTo>
                      <a:pt x="222" y="208"/>
                    </a:lnTo>
                    <a:lnTo>
                      <a:pt x="242" y="215"/>
                    </a:lnTo>
                    <a:lnTo>
                      <a:pt x="242" y="205"/>
                    </a:lnTo>
                    <a:lnTo>
                      <a:pt x="260" y="205"/>
                    </a:lnTo>
                    <a:lnTo>
                      <a:pt x="262" y="197"/>
                    </a:lnTo>
                    <a:lnTo>
                      <a:pt x="287" y="170"/>
                    </a:lnTo>
                    <a:lnTo>
                      <a:pt x="331" y="122"/>
                    </a:lnTo>
                    <a:lnTo>
                      <a:pt x="343" y="111"/>
                    </a:lnTo>
                    <a:lnTo>
                      <a:pt x="360" y="81"/>
                    </a:lnTo>
                    <a:lnTo>
                      <a:pt x="375" y="63"/>
                    </a:lnTo>
                    <a:lnTo>
                      <a:pt x="392" y="52"/>
                    </a:lnTo>
                    <a:lnTo>
                      <a:pt x="426" y="41"/>
                    </a:lnTo>
                    <a:lnTo>
                      <a:pt x="455" y="37"/>
                    </a:lnTo>
                    <a:lnTo>
                      <a:pt x="487" y="19"/>
                    </a:lnTo>
                    <a:lnTo>
                      <a:pt x="677" y="0"/>
                    </a:lnTo>
                    <a:lnTo>
                      <a:pt x="685" y="20"/>
                    </a:lnTo>
                    <a:lnTo>
                      <a:pt x="741" y="46"/>
                    </a:lnTo>
                    <a:lnTo>
                      <a:pt x="802" y="63"/>
                    </a:lnTo>
                    <a:lnTo>
                      <a:pt x="830" y="80"/>
                    </a:lnTo>
                    <a:lnTo>
                      <a:pt x="840" y="96"/>
                    </a:lnTo>
                    <a:lnTo>
                      <a:pt x="847" y="157"/>
                    </a:lnTo>
                    <a:lnTo>
                      <a:pt x="862" y="219"/>
                    </a:lnTo>
                    <a:lnTo>
                      <a:pt x="883" y="287"/>
                    </a:lnTo>
                    <a:lnTo>
                      <a:pt x="903" y="357"/>
                    </a:lnTo>
                    <a:lnTo>
                      <a:pt x="907" y="417"/>
                    </a:lnTo>
                    <a:lnTo>
                      <a:pt x="899" y="494"/>
                    </a:lnTo>
                    <a:lnTo>
                      <a:pt x="895" y="564"/>
                    </a:lnTo>
                    <a:lnTo>
                      <a:pt x="873" y="664"/>
                    </a:lnTo>
                    <a:lnTo>
                      <a:pt x="830" y="657"/>
                    </a:lnTo>
                    <a:lnTo>
                      <a:pt x="821" y="762"/>
                    </a:lnTo>
                    <a:lnTo>
                      <a:pt x="798" y="808"/>
                    </a:lnTo>
                    <a:lnTo>
                      <a:pt x="781" y="1133"/>
                    </a:lnTo>
                    <a:lnTo>
                      <a:pt x="763" y="1321"/>
                    </a:lnTo>
                    <a:lnTo>
                      <a:pt x="751" y="1435"/>
                    </a:lnTo>
                    <a:lnTo>
                      <a:pt x="755" y="1483"/>
                    </a:lnTo>
                    <a:lnTo>
                      <a:pt x="751" y="1536"/>
                    </a:lnTo>
                    <a:lnTo>
                      <a:pt x="683" y="1570"/>
                    </a:lnTo>
                    <a:lnTo>
                      <a:pt x="630" y="1577"/>
                    </a:lnTo>
                    <a:lnTo>
                      <a:pt x="606" y="1539"/>
                    </a:lnTo>
                    <a:lnTo>
                      <a:pt x="574" y="1539"/>
                    </a:lnTo>
                    <a:lnTo>
                      <a:pt x="506" y="1535"/>
                    </a:lnTo>
                    <a:lnTo>
                      <a:pt x="457" y="1518"/>
                    </a:lnTo>
                    <a:lnTo>
                      <a:pt x="447" y="1469"/>
                    </a:lnTo>
                    <a:lnTo>
                      <a:pt x="449" y="1426"/>
                    </a:lnTo>
                    <a:lnTo>
                      <a:pt x="404" y="1125"/>
                    </a:lnTo>
                    <a:lnTo>
                      <a:pt x="405" y="805"/>
                    </a:lnTo>
                    <a:lnTo>
                      <a:pt x="361" y="753"/>
                    </a:lnTo>
                    <a:lnTo>
                      <a:pt x="401" y="483"/>
                    </a:lnTo>
                    <a:lnTo>
                      <a:pt x="395" y="421"/>
                    </a:lnTo>
                    <a:lnTo>
                      <a:pt x="396" y="296"/>
                    </a:lnTo>
                    <a:lnTo>
                      <a:pt x="297" y="357"/>
                    </a:lnTo>
                    <a:lnTo>
                      <a:pt x="265" y="365"/>
                    </a:lnTo>
                    <a:lnTo>
                      <a:pt x="229" y="364"/>
                    </a:lnTo>
                    <a:lnTo>
                      <a:pt x="168" y="338"/>
                    </a:lnTo>
                    <a:lnTo>
                      <a:pt x="117" y="289"/>
                    </a:lnTo>
                    <a:lnTo>
                      <a:pt x="3" y="186"/>
                    </a:lnTo>
                  </a:path>
                </a:pathLst>
              </a:custGeom>
              <a:solidFill>
                <a:srgbClr val="606060"/>
              </a:solidFill>
              <a:ln w="12700" cap="rnd">
                <a:solidFill>
                  <a:srgbClr val="000000"/>
                </a:solidFill>
                <a:round/>
                <a:headEnd/>
                <a:tailEnd/>
              </a:ln>
            </p:spPr>
            <p:txBody>
              <a:bodyPr/>
              <a:lstStyle/>
              <a:p>
                <a:endParaRPr lang="fr-FR"/>
              </a:p>
            </p:txBody>
          </p:sp>
          <p:sp>
            <p:nvSpPr>
              <p:cNvPr id="59404" name="Freeform 59"/>
              <p:cNvSpPr>
                <a:spLocks/>
              </p:cNvSpPr>
              <p:nvPr/>
            </p:nvSpPr>
            <p:spPr bwMode="auto">
              <a:xfrm>
                <a:off x="5563" y="1759"/>
                <a:ext cx="165" cy="400"/>
              </a:xfrm>
              <a:custGeom>
                <a:avLst/>
                <a:gdLst>
                  <a:gd name="T0" fmla="*/ 0 w 165"/>
                  <a:gd name="T1" fmla="*/ 80 h 400"/>
                  <a:gd name="T2" fmla="*/ 0 w 165"/>
                  <a:gd name="T3" fmla="*/ 151 h 400"/>
                  <a:gd name="T4" fmla="*/ 3 w 165"/>
                  <a:gd name="T5" fmla="*/ 266 h 400"/>
                  <a:gd name="T6" fmla="*/ 29 w 165"/>
                  <a:gd name="T7" fmla="*/ 365 h 400"/>
                  <a:gd name="T8" fmla="*/ 39 w 165"/>
                  <a:gd name="T9" fmla="*/ 399 h 400"/>
                  <a:gd name="T10" fmla="*/ 51 w 165"/>
                  <a:gd name="T11" fmla="*/ 307 h 400"/>
                  <a:gd name="T12" fmla="*/ 69 w 165"/>
                  <a:gd name="T13" fmla="*/ 212 h 400"/>
                  <a:gd name="T14" fmla="*/ 95 w 165"/>
                  <a:gd name="T15" fmla="*/ 151 h 400"/>
                  <a:gd name="T16" fmla="*/ 118 w 165"/>
                  <a:gd name="T17" fmla="*/ 104 h 400"/>
                  <a:gd name="T18" fmla="*/ 131 w 165"/>
                  <a:gd name="T19" fmla="*/ 87 h 400"/>
                  <a:gd name="T20" fmla="*/ 164 w 165"/>
                  <a:gd name="T21" fmla="*/ 34 h 400"/>
                  <a:gd name="T22" fmla="*/ 155 w 165"/>
                  <a:gd name="T23" fmla="*/ 0 h 400"/>
                  <a:gd name="T24" fmla="*/ 2 w 165"/>
                  <a:gd name="T25" fmla="*/ 30 h 400"/>
                  <a:gd name="T26" fmla="*/ 0 w 165"/>
                  <a:gd name="T27" fmla="*/ 80 h 4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5"/>
                  <a:gd name="T43" fmla="*/ 0 h 400"/>
                  <a:gd name="T44" fmla="*/ 165 w 165"/>
                  <a:gd name="T45" fmla="*/ 400 h 4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5" h="400">
                    <a:moveTo>
                      <a:pt x="0" y="80"/>
                    </a:moveTo>
                    <a:lnTo>
                      <a:pt x="0" y="151"/>
                    </a:lnTo>
                    <a:lnTo>
                      <a:pt x="3" y="266"/>
                    </a:lnTo>
                    <a:lnTo>
                      <a:pt x="29" y="365"/>
                    </a:lnTo>
                    <a:lnTo>
                      <a:pt x="39" y="399"/>
                    </a:lnTo>
                    <a:lnTo>
                      <a:pt x="51" y="307"/>
                    </a:lnTo>
                    <a:lnTo>
                      <a:pt x="69" y="212"/>
                    </a:lnTo>
                    <a:lnTo>
                      <a:pt x="95" y="151"/>
                    </a:lnTo>
                    <a:lnTo>
                      <a:pt x="118" y="104"/>
                    </a:lnTo>
                    <a:lnTo>
                      <a:pt x="131" y="87"/>
                    </a:lnTo>
                    <a:lnTo>
                      <a:pt x="164" y="34"/>
                    </a:lnTo>
                    <a:lnTo>
                      <a:pt x="155" y="0"/>
                    </a:lnTo>
                    <a:lnTo>
                      <a:pt x="2" y="30"/>
                    </a:lnTo>
                    <a:lnTo>
                      <a:pt x="0" y="80"/>
                    </a:lnTo>
                  </a:path>
                </a:pathLst>
              </a:custGeom>
              <a:solidFill>
                <a:srgbClr val="C0C0C0"/>
              </a:solidFill>
              <a:ln w="12700" cap="rnd">
                <a:solidFill>
                  <a:srgbClr val="000000"/>
                </a:solidFill>
                <a:round/>
                <a:headEnd/>
                <a:tailEnd/>
              </a:ln>
            </p:spPr>
            <p:txBody>
              <a:bodyPr/>
              <a:lstStyle/>
              <a:p>
                <a:endParaRPr lang="fr-FR"/>
              </a:p>
            </p:txBody>
          </p:sp>
          <p:sp>
            <p:nvSpPr>
              <p:cNvPr id="59405" name="Freeform 60"/>
              <p:cNvSpPr>
                <a:spLocks/>
              </p:cNvSpPr>
              <p:nvPr/>
            </p:nvSpPr>
            <p:spPr bwMode="auto">
              <a:xfrm>
                <a:off x="5480" y="1813"/>
                <a:ext cx="123" cy="480"/>
              </a:xfrm>
              <a:custGeom>
                <a:avLst/>
                <a:gdLst>
                  <a:gd name="T0" fmla="*/ 56 w 123"/>
                  <a:gd name="T1" fmla="*/ 0 h 480"/>
                  <a:gd name="T2" fmla="*/ 22 w 123"/>
                  <a:gd name="T3" fmla="*/ 18 h 480"/>
                  <a:gd name="T4" fmla="*/ 13 w 123"/>
                  <a:gd name="T5" fmla="*/ 36 h 480"/>
                  <a:gd name="T6" fmla="*/ 0 w 123"/>
                  <a:gd name="T7" fmla="*/ 75 h 480"/>
                  <a:gd name="T8" fmla="*/ 27 w 123"/>
                  <a:gd name="T9" fmla="*/ 89 h 480"/>
                  <a:gd name="T10" fmla="*/ 7 w 123"/>
                  <a:gd name="T11" fmla="*/ 110 h 480"/>
                  <a:gd name="T12" fmla="*/ 16 w 123"/>
                  <a:gd name="T13" fmla="*/ 155 h 480"/>
                  <a:gd name="T14" fmla="*/ 25 w 123"/>
                  <a:gd name="T15" fmla="*/ 198 h 480"/>
                  <a:gd name="T16" fmla="*/ 37 w 123"/>
                  <a:gd name="T17" fmla="*/ 258 h 480"/>
                  <a:gd name="T18" fmla="*/ 46 w 123"/>
                  <a:gd name="T19" fmla="*/ 293 h 480"/>
                  <a:gd name="T20" fmla="*/ 54 w 123"/>
                  <a:gd name="T21" fmla="*/ 337 h 480"/>
                  <a:gd name="T22" fmla="*/ 98 w 123"/>
                  <a:gd name="T23" fmla="*/ 479 h 480"/>
                  <a:gd name="T24" fmla="*/ 122 w 123"/>
                  <a:gd name="T25" fmla="*/ 426 h 480"/>
                  <a:gd name="T26" fmla="*/ 93 w 123"/>
                  <a:gd name="T27" fmla="*/ 308 h 480"/>
                  <a:gd name="T28" fmla="*/ 77 w 123"/>
                  <a:gd name="T29" fmla="*/ 241 h 480"/>
                  <a:gd name="T30" fmla="*/ 71 w 123"/>
                  <a:gd name="T31" fmla="*/ 178 h 480"/>
                  <a:gd name="T32" fmla="*/ 70 w 123"/>
                  <a:gd name="T33" fmla="*/ 102 h 480"/>
                  <a:gd name="T34" fmla="*/ 67 w 123"/>
                  <a:gd name="T35" fmla="*/ 56 h 480"/>
                  <a:gd name="T36" fmla="*/ 74 w 123"/>
                  <a:gd name="T37" fmla="*/ 38 h 480"/>
                  <a:gd name="T38" fmla="*/ 64 w 123"/>
                  <a:gd name="T39" fmla="*/ 22 h 480"/>
                  <a:gd name="T40" fmla="*/ 60 w 123"/>
                  <a:gd name="T41" fmla="*/ 12 h 480"/>
                  <a:gd name="T42" fmla="*/ 56 w 123"/>
                  <a:gd name="T43" fmla="*/ 0 h 48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480"/>
                  <a:gd name="T68" fmla="*/ 123 w 123"/>
                  <a:gd name="T69" fmla="*/ 480 h 48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480">
                    <a:moveTo>
                      <a:pt x="56" y="0"/>
                    </a:moveTo>
                    <a:lnTo>
                      <a:pt x="22" y="18"/>
                    </a:lnTo>
                    <a:lnTo>
                      <a:pt x="13" y="36"/>
                    </a:lnTo>
                    <a:lnTo>
                      <a:pt x="0" y="75"/>
                    </a:lnTo>
                    <a:lnTo>
                      <a:pt x="27" y="89"/>
                    </a:lnTo>
                    <a:lnTo>
                      <a:pt x="7" y="110"/>
                    </a:lnTo>
                    <a:lnTo>
                      <a:pt x="16" y="155"/>
                    </a:lnTo>
                    <a:lnTo>
                      <a:pt x="25" y="198"/>
                    </a:lnTo>
                    <a:lnTo>
                      <a:pt x="37" y="258"/>
                    </a:lnTo>
                    <a:lnTo>
                      <a:pt x="46" y="293"/>
                    </a:lnTo>
                    <a:lnTo>
                      <a:pt x="54" y="337"/>
                    </a:lnTo>
                    <a:lnTo>
                      <a:pt x="98" y="479"/>
                    </a:lnTo>
                    <a:lnTo>
                      <a:pt x="122" y="426"/>
                    </a:lnTo>
                    <a:lnTo>
                      <a:pt x="93" y="308"/>
                    </a:lnTo>
                    <a:lnTo>
                      <a:pt x="77" y="241"/>
                    </a:lnTo>
                    <a:lnTo>
                      <a:pt x="71" y="178"/>
                    </a:lnTo>
                    <a:lnTo>
                      <a:pt x="70" y="102"/>
                    </a:lnTo>
                    <a:lnTo>
                      <a:pt x="67" y="56"/>
                    </a:lnTo>
                    <a:lnTo>
                      <a:pt x="74" y="38"/>
                    </a:lnTo>
                    <a:lnTo>
                      <a:pt x="64" y="22"/>
                    </a:lnTo>
                    <a:lnTo>
                      <a:pt x="60" y="12"/>
                    </a:lnTo>
                    <a:lnTo>
                      <a:pt x="56" y="0"/>
                    </a:lnTo>
                  </a:path>
                </a:pathLst>
              </a:custGeom>
              <a:solidFill>
                <a:srgbClr val="808080"/>
              </a:solidFill>
              <a:ln w="9525" cap="rnd">
                <a:noFill/>
                <a:round/>
                <a:headEnd/>
                <a:tailEnd/>
              </a:ln>
            </p:spPr>
            <p:txBody>
              <a:bodyPr/>
              <a:lstStyle/>
              <a:p>
                <a:endParaRPr lang="fr-FR"/>
              </a:p>
            </p:txBody>
          </p:sp>
          <p:sp>
            <p:nvSpPr>
              <p:cNvPr id="59406" name="Freeform 61"/>
              <p:cNvSpPr>
                <a:spLocks/>
              </p:cNvSpPr>
              <p:nvPr/>
            </p:nvSpPr>
            <p:spPr bwMode="auto">
              <a:xfrm>
                <a:off x="5584" y="1800"/>
                <a:ext cx="175" cy="478"/>
              </a:xfrm>
              <a:custGeom>
                <a:avLst/>
                <a:gdLst>
                  <a:gd name="T0" fmla="*/ 143 w 175"/>
                  <a:gd name="T1" fmla="*/ 0 h 478"/>
                  <a:gd name="T2" fmla="*/ 145 w 175"/>
                  <a:gd name="T3" fmla="*/ 9 h 478"/>
                  <a:gd name="T4" fmla="*/ 174 w 175"/>
                  <a:gd name="T5" fmla="*/ 24 h 478"/>
                  <a:gd name="T6" fmla="*/ 163 w 175"/>
                  <a:gd name="T7" fmla="*/ 53 h 478"/>
                  <a:gd name="T8" fmla="*/ 156 w 175"/>
                  <a:gd name="T9" fmla="*/ 88 h 478"/>
                  <a:gd name="T10" fmla="*/ 126 w 175"/>
                  <a:gd name="T11" fmla="*/ 86 h 478"/>
                  <a:gd name="T12" fmla="*/ 153 w 175"/>
                  <a:gd name="T13" fmla="*/ 115 h 478"/>
                  <a:gd name="T14" fmla="*/ 129 w 175"/>
                  <a:gd name="T15" fmla="*/ 134 h 478"/>
                  <a:gd name="T16" fmla="*/ 102 w 175"/>
                  <a:gd name="T17" fmla="*/ 176 h 478"/>
                  <a:gd name="T18" fmla="*/ 85 w 175"/>
                  <a:gd name="T19" fmla="*/ 227 h 478"/>
                  <a:gd name="T20" fmla="*/ 71 w 175"/>
                  <a:gd name="T21" fmla="*/ 284 h 478"/>
                  <a:gd name="T22" fmla="*/ 60 w 175"/>
                  <a:gd name="T23" fmla="*/ 342 h 478"/>
                  <a:gd name="T24" fmla="*/ 31 w 175"/>
                  <a:gd name="T25" fmla="*/ 477 h 478"/>
                  <a:gd name="T26" fmla="*/ 0 w 175"/>
                  <a:gd name="T27" fmla="*/ 422 h 478"/>
                  <a:gd name="T28" fmla="*/ 29 w 175"/>
                  <a:gd name="T29" fmla="*/ 333 h 478"/>
                  <a:gd name="T30" fmla="*/ 35 w 175"/>
                  <a:gd name="T31" fmla="*/ 280 h 478"/>
                  <a:gd name="T32" fmla="*/ 44 w 175"/>
                  <a:gd name="T33" fmla="*/ 224 h 478"/>
                  <a:gd name="T34" fmla="*/ 54 w 175"/>
                  <a:gd name="T35" fmla="*/ 176 h 478"/>
                  <a:gd name="T36" fmla="*/ 71 w 175"/>
                  <a:gd name="T37" fmla="*/ 125 h 478"/>
                  <a:gd name="T38" fmla="*/ 92 w 175"/>
                  <a:gd name="T39" fmla="*/ 84 h 478"/>
                  <a:gd name="T40" fmla="*/ 120 w 175"/>
                  <a:gd name="T41" fmla="*/ 43 h 478"/>
                  <a:gd name="T42" fmla="*/ 143 w 175"/>
                  <a:gd name="T43" fmla="*/ 0 h 4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5"/>
                  <a:gd name="T67" fmla="*/ 0 h 478"/>
                  <a:gd name="T68" fmla="*/ 175 w 175"/>
                  <a:gd name="T69" fmla="*/ 478 h 4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5" h="478">
                    <a:moveTo>
                      <a:pt x="143" y="0"/>
                    </a:moveTo>
                    <a:lnTo>
                      <a:pt x="145" y="9"/>
                    </a:lnTo>
                    <a:lnTo>
                      <a:pt x="174" y="24"/>
                    </a:lnTo>
                    <a:lnTo>
                      <a:pt x="163" y="53"/>
                    </a:lnTo>
                    <a:lnTo>
                      <a:pt x="156" y="88"/>
                    </a:lnTo>
                    <a:lnTo>
                      <a:pt x="126" y="86"/>
                    </a:lnTo>
                    <a:lnTo>
                      <a:pt x="153" y="115"/>
                    </a:lnTo>
                    <a:lnTo>
                      <a:pt x="129" y="134"/>
                    </a:lnTo>
                    <a:lnTo>
                      <a:pt x="102" y="176"/>
                    </a:lnTo>
                    <a:lnTo>
                      <a:pt x="85" y="227"/>
                    </a:lnTo>
                    <a:lnTo>
                      <a:pt x="71" y="284"/>
                    </a:lnTo>
                    <a:lnTo>
                      <a:pt x="60" y="342"/>
                    </a:lnTo>
                    <a:lnTo>
                      <a:pt x="31" y="477"/>
                    </a:lnTo>
                    <a:lnTo>
                      <a:pt x="0" y="422"/>
                    </a:lnTo>
                    <a:lnTo>
                      <a:pt x="29" y="333"/>
                    </a:lnTo>
                    <a:lnTo>
                      <a:pt x="35" y="280"/>
                    </a:lnTo>
                    <a:lnTo>
                      <a:pt x="44" y="224"/>
                    </a:lnTo>
                    <a:lnTo>
                      <a:pt x="54" y="176"/>
                    </a:lnTo>
                    <a:lnTo>
                      <a:pt x="71" y="125"/>
                    </a:lnTo>
                    <a:lnTo>
                      <a:pt x="92" y="84"/>
                    </a:lnTo>
                    <a:lnTo>
                      <a:pt x="120" y="43"/>
                    </a:lnTo>
                    <a:lnTo>
                      <a:pt x="143" y="0"/>
                    </a:lnTo>
                  </a:path>
                </a:pathLst>
              </a:custGeom>
              <a:solidFill>
                <a:srgbClr val="808080"/>
              </a:solidFill>
              <a:ln w="9525" cap="rnd">
                <a:noFill/>
                <a:round/>
                <a:headEnd/>
                <a:tailEnd/>
              </a:ln>
            </p:spPr>
            <p:txBody>
              <a:bodyPr/>
              <a:lstStyle/>
              <a:p>
                <a:endParaRPr lang="fr-FR"/>
              </a:p>
            </p:txBody>
          </p:sp>
          <p:sp>
            <p:nvSpPr>
              <p:cNvPr id="59407" name="Freeform 62"/>
              <p:cNvSpPr>
                <a:spLocks/>
              </p:cNvSpPr>
              <p:nvPr/>
            </p:nvSpPr>
            <p:spPr bwMode="auto">
              <a:xfrm>
                <a:off x="5584" y="1826"/>
                <a:ext cx="287" cy="784"/>
              </a:xfrm>
              <a:custGeom>
                <a:avLst/>
                <a:gdLst>
                  <a:gd name="T0" fmla="*/ 181 w 287"/>
                  <a:gd name="T1" fmla="*/ 0 h 784"/>
                  <a:gd name="T2" fmla="*/ 173 w 287"/>
                  <a:gd name="T3" fmla="*/ 33 h 784"/>
                  <a:gd name="T4" fmla="*/ 173 w 287"/>
                  <a:gd name="T5" fmla="*/ 64 h 784"/>
                  <a:gd name="T6" fmla="*/ 166 w 287"/>
                  <a:gd name="T7" fmla="*/ 70 h 784"/>
                  <a:gd name="T8" fmla="*/ 142 w 287"/>
                  <a:gd name="T9" fmla="*/ 66 h 784"/>
                  <a:gd name="T10" fmla="*/ 153 w 287"/>
                  <a:gd name="T11" fmla="*/ 78 h 784"/>
                  <a:gd name="T12" fmla="*/ 162 w 287"/>
                  <a:gd name="T13" fmla="*/ 88 h 784"/>
                  <a:gd name="T14" fmla="*/ 159 w 287"/>
                  <a:gd name="T15" fmla="*/ 95 h 784"/>
                  <a:gd name="T16" fmla="*/ 148 w 287"/>
                  <a:gd name="T17" fmla="*/ 99 h 784"/>
                  <a:gd name="T18" fmla="*/ 126 w 287"/>
                  <a:gd name="T19" fmla="*/ 133 h 784"/>
                  <a:gd name="T20" fmla="*/ 113 w 287"/>
                  <a:gd name="T21" fmla="*/ 153 h 784"/>
                  <a:gd name="T22" fmla="*/ 101 w 287"/>
                  <a:gd name="T23" fmla="*/ 189 h 784"/>
                  <a:gd name="T24" fmla="*/ 89 w 287"/>
                  <a:gd name="T25" fmla="*/ 234 h 784"/>
                  <a:gd name="T26" fmla="*/ 80 w 287"/>
                  <a:gd name="T27" fmla="*/ 286 h 784"/>
                  <a:gd name="T28" fmla="*/ 62 w 287"/>
                  <a:gd name="T29" fmla="*/ 323 h 784"/>
                  <a:gd name="T30" fmla="*/ 40 w 287"/>
                  <a:gd name="T31" fmla="*/ 361 h 784"/>
                  <a:gd name="T32" fmla="*/ 2 w 287"/>
                  <a:gd name="T33" fmla="*/ 447 h 784"/>
                  <a:gd name="T34" fmla="*/ 0 w 287"/>
                  <a:gd name="T35" fmla="*/ 518 h 784"/>
                  <a:gd name="T36" fmla="*/ 6 w 287"/>
                  <a:gd name="T37" fmla="*/ 677 h 784"/>
                  <a:gd name="T38" fmla="*/ 26 w 287"/>
                  <a:gd name="T39" fmla="*/ 783 h 784"/>
                  <a:gd name="T40" fmla="*/ 97 w 287"/>
                  <a:gd name="T41" fmla="*/ 782 h 784"/>
                  <a:gd name="T42" fmla="*/ 214 w 287"/>
                  <a:gd name="T43" fmla="*/ 773 h 784"/>
                  <a:gd name="T44" fmla="*/ 286 w 287"/>
                  <a:gd name="T45" fmla="*/ 734 h 784"/>
                  <a:gd name="T46" fmla="*/ 276 w 287"/>
                  <a:gd name="T47" fmla="*/ 592 h 784"/>
                  <a:gd name="T48" fmla="*/ 203 w 287"/>
                  <a:gd name="T49" fmla="*/ 579 h 784"/>
                  <a:gd name="T50" fmla="*/ 207 w 287"/>
                  <a:gd name="T51" fmla="*/ 543 h 784"/>
                  <a:gd name="T52" fmla="*/ 226 w 287"/>
                  <a:gd name="T53" fmla="*/ 443 h 784"/>
                  <a:gd name="T54" fmla="*/ 232 w 287"/>
                  <a:gd name="T55" fmla="*/ 368 h 784"/>
                  <a:gd name="T56" fmla="*/ 232 w 287"/>
                  <a:gd name="T57" fmla="*/ 342 h 784"/>
                  <a:gd name="T58" fmla="*/ 220 w 287"/>
                  <a:gd name="T59" fmla="*/ 324 h 784"/>
                  <a:gd name="T60" fmla="*/ 227 w 287"/>
                  <a:gd name="T61" fmla="*/ 314 h 784"/>
                  <a:gd name="T62" fmla="*/ 220 w 287"/>
                  <a:gd name="T63" fmla="*/ 289 h 784"/>
                  <a:gd name="T64" fmla="*/ 206 w 287"/>
                  <a:gd name="T65" fmla="*/ 236 h 784"/>
                  <a:gd name="T66" fmla="*/ 196 w 287"/>
                  <a:gd name="T67" fmla="*/ 196 h 784"/>
                  <a:gd name="T68" fmla="*/ 181 w 287"/>
                  <a:gd name="T69" fmla="*/ 169 h 784"/>
                  <a:gd name="T70" fmla="*/ 196 w 287"/>
                  <a:gd name="T71" fmla="*/ 178 h 784"/>
                  <a:gd name="T72" fmla="*/ 196 w 287"/>
                  <a:gd name="T73" fmla="*/ 144 h 784"/>
                  <a:gd name="T74" fmla="*/ 204 w 287"/>
                  <a:gd name="T75" fmla="*/ 105 h 784"/>
                  <a:gd name="T76" fmla="*/ 220 w 287"/>
                  <a:gd name="T77" fmla="*/ 74 h 784"/>
                  <a:gd name="T78" fmla="*/ 237 w 287"/>
                  <a:gd name="T79" fmla="*/ 52 h 784"/>
                  <a:gd name="T80" fmla="*/ 251 w 287"/>
                  <a:gd name="T81" fmla="*/ 37 h 784"/>
                  <a:gd name="T82" fmla="*/ 263 w 287"/>
                  <a:gd name="T83" fmla="*/ 28 h 784"/>
                  <a:gd name="T84" fmla="*/ 241 w 287"/>
                  <a:gd name="T85" fmla="*/ 20 h 784"/>
                  <a:gd name="T86" fmla="*/ 214 w 287"/>
                  <a:gd name="T87" fmla="*/ 13 h 784"/>
                  <a:gd name="T88" fmla="*/ 181 w 287"/>
                  <a:gd name="T89" fmla="*/ 0 h 7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784"/>
                  <a:gd name="T137" fmla="*/ 287 w 287"/>
                  <a:gd name="T138" fmla="*/ 784 h 7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784">
                    <a:moveTo>
                      <a:pt x="181" y="0"/>
                    </a:moveTo>
                    <a:lnTo>
                      <a:pt x="173" y="33"/>
                    </a:lnTo>
                    <a:lnTo>
                      <a:pt x="173" y="64"/>
                    </a:lnTo>
                    <a:lnTo>
                      <a:pt x="166" y="70"/>
                    </a:lnTo>
                    <a:lnTo>
                      <a:pt x="142" y="66"/>
                    </a:lnTo>
                    <a:lnTo>
                      <a:pt x="153" y="78"/>
                    </a:lnTo>
                    <a:lnTo>
                      <a:pt x="162" y="88"/>
                    </a:lnTo>
                    <a:lnTo>
                      <a:pt x="159" y="95"/>
                    </a:lnTo>
                    <a:lnTo>
                      <a:pt x="148" y="99"/>
                    </a:lnTo>
                    <a:lnTo>
                      <a:pt x="126" y="133"/>
                    </a:lnTo>
                    <a:lnTo>
                      <a:pt x="113" y="153"/>
                    </a:lnTo>
                    <a:lnTo>
                      <a:pt x="101" y="189"/>
                    </a:lnTo>
                    <a:lnTo>
                      <a:pt x="89" y="234"/>
                    </a:lnTo>
                    <a:lnTo>
                      <a:pt x="80" y="286"/>
                    </a:lnTo>
                    <a:lnTo>
                      <a:pt x="62" y="323"/>
                    </a:lnTo>
                    <a:lnTo>
                      <a:pt x="40" y="361"/>
                    </a:lnTo>
                    <a:lnTo>
                      <a:pt x="2" y="447"/>
                    </a:lnTo>
                    <a:lnTo>
                      <a:pt x="0" y="518"/>
                    </a:lnTo>
                    <a:lnTo>
                      <a:pt x="6" y="677"/>
                    </a:lnTo>
                    <a:lnTo>
                      <a:pt x="26" y="783"/>
                    </a:lnTo>
                    <a:lnTo>
                      <a:pt x="97" y="782"/>
                    </a:lnTo>
                    <a:lnTo>
                      <a:pt x="214" y="773"/>
                    </a:lnTo>
                    <a:lnTo>
                      <a:pt x="286" y="734"/>
                    </a:lnTo>
                    <a:lnTo>
                      <a:pt x="276" y="592"/>
                    </a:lnTo>
                    <a:lnTo>
                      <a:pt x="203" y="579"/>
                    </a:lnTo>
                    <a:lnTo>
                      <a:pt x="207" y="543"/>
                    </a:lnTo>
                    <a:lnTo>
                      <a:pt x="226" y="443"/>
                    </a:lnTo>
                    <a:lnTo>
                      <a:pt x="232" y="368"/>
                    </a:lnTo>
                    <a:lnTo>
                      <a:pt x="232" y="342"/>
                    </a:lnTo>
                    <a:lnTo>
                      <a:pt x="220" y="324"/>
                    </a:lnTo>
                    <a:lnTo>
                      <a:pt x="227" y="314"/>
                    </a:lnTo>
                    <a:lnTo>
                      <a:pt x="220" y="289"/>
                    </a:lnTo>
                    <a:lnTo>
                      <a:pt x="206" y="236"/>
                    </a:lnTo>
                    <a:lnTo>
                      <a:pt x="196" y="196"/>
                    </a:lnTo>
                    <a:lnTo>
                      <a:pt x="181" y="169"/>
                    </a:lnTo>
                    <a:lnTo>
                      <a:pt x="196" y="178"/>
                    </a:lnTo>
                    <a:lnTo>
                      <a:pt x="196" y="144"/>
                    </a:lnTo>
                    <a:lnTo>
                      <a:pt x="204" y="105"/>
                    </a:lnTo>
                    <a:lnTo>
                      <a:pt x="220" y="74"/>
                    </a:lnTo>
                    <a:lnTo>
                      <a:pt x="237" y="52"/>
                    </a:lnTo>
                    <a:lnTo>
                      <a:pt x="251" y="37"/>
                    </a:lnTo>
                    <a:lnTo>
                      <a:pt x="263" y="28"/>
                    </a:lnTo>
                    <a:lnTo>
                      <a:pt x="241" y="20"/>
                    </a:lnTo>
                    <a:lnTo>
                      <a:pt x="214" y="13"/>
                    </a:lnTo>
                    <a:lnTo>
                      <a:pt x="181" y="0"/>
                    </a:lnTo>
                  </a:path>
                </a:pathLst>
              </a:custGeom>
              <a:solidFill>
                <a:srgbClr val="808080"/>
              </a:solidFill>
              <a:ln w="9525" cap="rnd">
                <a:noFill/>
                <a:round/>
                <a:headEnd/>
                <a:tailEnd/>
              </a:ln>
            </p:spPr>
            <p:txBody>
              <a:bodyPr/>
              <a:lstStyle/>
              <a:p>
                <a:endParaRPr lang="fr-FR"/>
              </a:p>
            </p:txBody>
          </p:sp>
          <p:sp>
            <p:nvSpPr>
              <p:cNvPr id="59408" name="Freeform 63"/>
              <p:cNvSpPr>
                <a:spLocks/>
              </p:cNvSpPr>
              <p:nvPr/>
            </p:nvSpPr>
            <p:spPr bwMode="auto">
              <a:xfrm>
                <a:off x="5788" y="1855"/>
                <a:ext cx="161" cy="577"/>
              </a:xfrm>
              <a:custGeom>
                <a:avLst/>
                <a:gdLst>
                  <a:gd name="T0" fmla="*/ 67 w 161"/>
                  <a:gd name="T1" fmla="*/ 0 h 577"/>
                  <a:gd name="T2" fmla="*/ 40 w 161"/>
                  <a:gd name="T3" fmla="*/ 28 h 577"/>
                  <a:gd name="T4" fmla="*/ 20 w 161"/>
                  <a:gd name="T5" fmla="*/ 55 h 577"/>
                  <a:gd name="T6" fmla="*/ 7 w 161"/>
                  <a:gd name="T7" fmla="*/ 79 h 577"/>
                  <a:gd name="T8" fmla="*/ 2 w 161"/>
                  <a:gd name="T9" fmla="*/ 103 h 577"/>
                  <a:gd name="T10" fmla="*/ 0 w 161"/>
                  <a:gd name="T11" fmla="*/ 124 h 577"/>
                  <a:gd name="T12" fmla="*/ 2 w 161"/>
                  <a:gd name="T13" fmla="*/ 148 h 577"/>
                  <a:gd name="T14" fmla="*/ 8 w 161"/>
                  <a:gd name="T15" fmla="*/ 163 h 577"/>
                  <a:gd name="T16" fmla="*/ 16 w 161"/>
                  <a:gd name="T17" fmla="*/ 206 h 577"/>
                  <a:gd name="T18" fmla="*/ 24 w 161"/>
                  <a:gd name="T19" fmla="*/ 244 h 577"/>
                  <a:gd name="T20" fmla="*/ 35 w 161"/>
                  <a:gd name="T21" fmla="*/ 278 h 577"/>
                  <a:gd name="T22" fmla="*/ 86 w 161"/>
                  <a:gd name="T23" fmla="*/ 289 h 577"/>
                  <a:gd name="T24" fmla="*/ 35 w 161"/>
                  <a:gd name="T25" fmla="*/ 293 h 577"/>
                  <a:gd name="T26" fmla="*/ 41 w 161"/>
                  <a:gd name="T27" fmla="*/ 302 h 577"/>
                  <a:gd name="T28" fmla="*/ 73 w 161"/>
                  <a:gd name="T29" fmla="*/ 309 h 577"/>
                  <a:gd name="T30" fmla="*/ 106 w 161"/>
                  <a:gd name="T31" fmla="*/ 324 h 577"/>
                  <a:gd name="T32" fmla="*/ 59 w 161"/>
                  <a:gd name="T33" fmla="*/ 321 h 577"/>
                  <a:gd name="T34" fmla="*/ 37 w 161"/>
                  <a:gd name="T35" fmla="*/ 319 h 577"/>
                  <a:gd name="T36" fmla="*/ 41 w 161"/>
                  <a:gd name="T37" fmla="*/ 337 h 577"/>
                  <a:gd name="T38" fmla="*/ 37 w 161"/>
                  <a:gd name="T39" fmla="*/ 373 h 577"/>
                  <a:gd name="T40" fmla="*/ 31 w 161"/>
                  <a:gd name="T41" fmla="*/ 430 h 577"/>
                  <a:gd name="T42" fmla="*/ 6 w 161"/>
                  <a:gd name="T43" fmla="*/ 544 h 577"/>
                  <a:gd name="T44" fmla="*/ 40 w 161"/>
                  <a:gd name="T45" fmla="*/ 544 h 577"/>
                  <a:gd name="T46" fmla="*/ 83 w 161"/>
                  <a:gd name="T47" fmla="*/ 547 h 577"/>
                  <a:gd name="T48" fmla="*/ 108 w 161"/>
                  <a:gd name="T49" fmla="*/ 558 h 577"/>
                  <a:gd name="T50" fmla="*/ 129 w 161"/>
                  <a:gd name="T51" fmla="*/ 576 h 577"/>
                  <a:gd name="T52" fmla="*/ 144 w 161"/>
                  <a:gd name="T53" fmla="*/ 485 h 577"/>
                  <a:gd name="T54" fmla="*/ 147 w 161"/>
                  <a:gd name="T55" fmla="*/ 408 h 577"/>
                  <a:gd name="T56" fmla="*/ 160 w 161"/>
                  <a:gd name="T57" fmla="*/ 326 h 577"/>
                  <a:gd name="T58" fmla="*/ 154 w 161"/>
                  <a:gd name="T59" fmla="*/ 284 h 577"/>
                  <a:gd name="T60" fmla="*/ 139 w 161"/>
                  <a:gd name="T61" fmla="*/ 227 h 577"/>
                  <a:gd name="T62" fmla="*/ 120 w 161"/>
                  <a:gd name="T63" fmla="*/ 163 h 577"/>
                  <a:gd name="T64" fmla="*/ 110 w 161"/>
                  <a:gd name="T65" fmla="*/ 120 h 577"/>
                  <a:gd name="T66" fmla="*/ 104 w 161"/>
                  <a:gd name="T67" fmla="*/ 88 h 577"/>
                  <a:gd name="T68" fmla="*/ 98 w 161"/>
                  <a:gd name="T69" fmla="*/ 53 h 577"/>
                  <a:gd name="T70" fmla="*/ 96 w 161"/>
                  <a:gd name="T71" fmla="*/ 29 h 577"/>
                  <a:gd name="T72" fmla="*/ 88 w 161"/>
                  <a:gd name="T73" fmla="*/ 15 h 577"/>
                  <a:gd name="T74" fmla="*/ 67 w 161"/>
                  <a:gd name="T75" fmla="*/ 0 h 5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1"/>
                  <a:gd name="T115" fmla="*/ 0 h 577"/>
                  <a:gd name="T116" fmla="*/ 161 w 161"/>
                  <a:gd name="T117" fmla="*/ 577 h 5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1" h="577">
                    <a:moveTo>
                      <a:pt x="67" y="0"/>
                    </a:moveTo>
                    <a:lnTo>
                      <a:pt x="40" y="28"/>
                    </a:lnTo>
                    <a:lnTo>
                      <a:pt x="20" y="55"/>
                    </a:lnTo>
                    <a:lnTo>
                      <a:pt x="7" y="79"/>
                    </a:lnTo>
                    <a:lnTo>
                      <a:pt x="2" y="103"/>
                    </a:lnTo>
                    <a:lnTo>
                      <a:pt x="0" y="124"/>
                    </a:lnTo>
                    <a:lnTo>
                      <a:pt x="2" y="148"/>
                    </a:lnTo>
                    <a:lnTo>
                      <a:pt x="8" y="163"/>
                    </a:lnTo>
                    <a:lnTo>
                      <a:pt x="16" y="206"/>
                    </a:lnTo>
                    <a:lnTo>
                      <a:pt x="24" y="244"/>
                    </a:lnTo>
                    <a:lnTo>
                      <a:pt x="35" y="278"/>
                    </a:lnTo>
                    <a:lnTo>
                      <a:pt x="86" y="289"/>
                    </a:lnTo>
                    <a:lnTo>
                      <a:pt x="35" y="293"/>
                    </a:lnTo>
                    <a:lnTo>
                      <a:pt x="41" y="302"/>
                    </a:lnTo>
                    <a:lnTo>
                      <a:pt x="73" y="309"/>
                    </a:lnTo>
                    <a:lnTo>
                      <a:pt x="106" y="324"/>
                    </a:lnTo>
                    <a:lnTo>
                      <a:pt x="59" y="321"/>
                    </a:lnTo>
                    <a:lnTo>
                      <a:pt x="37" y="319"/>
                    </a:lnTo>
                    <a:lnTo>
                      <a:pt x="41" y="337"/>
                    </a:lnTo>
                    <a:lnTo>
                      <a:pt x="37" y="373"/>
                    </a:lnTo>
                    <a:lnTo>
                      <a:pt x="31" y="430"/>
                    </a:lnTo>
                    <a:lnTo>
                      <a:pt x="6" y="544"/>
                    </a:lnTo>
                    <a:lnTo>
                      <a:pt x="40" y="544"/>
                    </a:lnTo>
                    <a:lnTo>
                      <a:pt x="83" y="547"/>
                    </a:lnTo>
                    <a:lnTo>
                      <a:pt x="108" y="558"/>
                    </a:lnTo>
                    <a:lnTo>
                      <a:pt x="129" y="576"/>
                    </a:lnTo>
                    <a:lnTo>
                      <a:pt x="144" y="485"/>
                    </a:lnTo>
                    <a:lnTo>
                      <a:pt x="147" y="408"/>
                    </a:lnTo>
                    <a:lnTo>
                      <a:pt x="160" y="326"/>
                    </a:lnTo>
                    <a:lnTo>
                      <a:pt x="154" y="284"/>
                    </a:lnTo>
                    <a:lnTo>
                      <a:pt x="139" y="227"/>
                    </a:lnTo>
                    <a:lnTo>
                      <a:pt x="120" y="163"/>
                    </a:lnTo>
                    <a:lnTo>
                      <a:pt x="110" y="120"/>
                    </a:lnTo>
                    <a:lnTo>
                      <a:pt x="104" y="88"/>
                    </a:lnTo>
                    <a:lnTo>
                      <a:pt x="98" y="53"/>
                    </a:lnTo>
                    <a:lnTo>
                      <a:pt x="96" y="29"/>
                    </a:lnTo>
                    <a:lnTo>
                      <a:pt x="88" y="15"/>
                    </a:lnTo>
                    <a:lnTo>
                      <a:pt x="67" y="0"/>
                    </a:lnTo>
                  </a:path>
                </a:pathLst>
              </a:custGeom>
              <a:solidFill>
                <a:srgbClr val="808080"/>
              </a:solidFill>
              <a:ln w="9525" cap="rnd">
                <a:noFill/>
                <a:round/>
                <a:headEnd/>
                <a:tailEnd/>
              </a:ln>
            </p:spPr>
            <p:txBody>
              <a:bodyPr/>
              <a:lstStyle/>
              <a:p>
                <a:endParaRPr lang="fr-FR"/>
              </a:p>
            </p:txBody>
          </p:sp>
          <p:sp>
            <p:nvSpPr>
              <p:cNvPr id="59409" name="Freeform 64"/>
              <p:cNvSpPr>
                <a:spLocks/>
              </p:cNvSpPr>
              <p:nvPr/>
            </p:nvSpPr>
            <p:spPr bwMode="auto">
              <a:xfrm>
                <a:off x="5060" y="1836"/>
                <a:ext cx="405" cy="303"/>
              </a:xfrm>
              <a:custGeom>
                <a:avLst/>
                <a:gdLst>
                  <a:gd name="T0" fmla="*/ 404 w 405"/>
                  <a:gd name="T1" fmla="*/ 0 h 303"/>
                  <a:gd name="T2" fmla="*/ 391 w 405"/>
                  <a:gd name="T3" fmla="*/ 33 h 303"/>
                  <a:gd name="T4" fmla="*/ 383 w 405"/>
                  <a:gd name="T5" fmla="*/ 80 h 303"/>
                  <a:gd name="T6" fmla="*/ 383 w 405"/>
                  <a:gd name="T7" fmla="*/ 120 h 303"/>
                  <a:gd name="T8" fmla="*/ 382 w 405"/>
                  <a:gd name="T9" fmla="*/ 172 h 303"/>
                  <a:gd name="T10" fmla="*/ 385 w 405"/>
                  <a:gd name="T11" fmla="*/ 194 h 303"/>
                  <a:gd name="T12" fmla="*/ 385 w 405"/>
                  <a:gd name="T13" fmla="*/ 227 h 303"/>
                  <a:gd name="T14" fmla="*/ 287 w 405"/>
                  <a:gd name="T15" fmla="*/ 291 h 303"/>
                  <a:gd name="T16" fmla="*/ 239 w 405"/>
                  <a:gd name="T17" fmla="*/ 302 h 303"/>
                  <a:gd name="T18" fmla="*/ 207 w 405"/>
                  <a:gd name="T19" fmla="*/ 291 h 303"/>
                  <a:gd name="T20" fmla="*/ 164 w 405"/>
                  <a:gd name="T21" fmla="*/ 273 h 303"/>
                  <a:gd name="T22" fmla="*/ 98 w 405"/>
                  <a:gd name="T23" fmla="*/ 212 h 303"/>
                  <a:gd name="T24" fmla="*/ 46 w 405"/>
                  <a:gd name="T25" fmla="*/ 169 h 303"/>
                  <a:gd name="T26" fmla="*/ 32 w 405"/>
                  <a:gd name="T27" fmla="*/ 157 h 303"/>
                  <a:gd name="T28" fmla="*/ 0 w 405"/>
                  <a:gd name="T29" fmla="*/ 130 h 303"/>
                  <a:gd name="T30" fmla="*/ 13 w 405"/>
                  <a:gd name="T31" fmla="*/ 129 h 303"/>
                  <a:gd name="T32" fmla="*/ 30 w 405"/>
                  <a:gd name="T33" fmla="*/ 123 h 303"/>
                  <a:gd name="T34" fmla="*/ 46 w 405"/>
                  <a:gd name="T35" fmla="*/ 107 h 303"/>
                  <a:gd name="T36" fmla="*/ 59 w 405"/>
                  <a:gd name="T37" fmla="*/ 80 h 303"/>
                  <a:gd name="T38" fmla="*/ 57 w 405"/>
                  <a:gd name="T39" fmla="*/ 63 h 303"/>
                  <a:gd name="T40" fmla="*/ 185 w 405"/>
                  <a:gd name="T41" fmla="*/ 151 h 303"/>
                  <a:gd name="T42" fmla="*/ 189 w 405"/>
                  <a:gd name="T43" fmla="*/ 169 h 303"/>
                  <a:gd name="T44" fmla="*/ 193 w 405"/>
                  <a:gd name="T45" fmla="*/ 203 h 303"/>
                  <a:gd name="T46" fmla="*/ 199 w 405"/>
                  <a:gd name="T47" fmla="*/ 169 h 303"/>
                  <a:gd name="T48" fmla="*/ 204 w 405"/>
                  <a:gd name="T49" fmla="*/ 163 h 303"/>
                  <a:gd name="T50" fmla="*/ 228 w 405"/>
                  <a:gd name="T51" fmla="*/ 163 h 303"/>
                  <a:gd name="T52" fmla="*/ 232 w 405"/>
                  <a:gd name="T53" fmla="*/ 183 h 303"/>
                  <a:gd name="T54" fmla="*/ 254 w 405"/>
                  <a:gd name="T55" fmla="*/ 207 h 303"/>
                  <a:gd name="T56" fmla="*/ 242 w 405"/>
                  <a:gd name="T57" fmla="*/ 185 h 303"/>
                  <a:gd name="T58" fmla="*/ 239 w 405"/>
                  <a:gd name="T59" fmla="*/ 160 h 303"/>
                  <a:gd name="T60" fmla="*/ 249 w 405"/>
                  <a:gd name="T61" fmla="*/ 156 h 303"/>
                  <a:gd name="T62" fmla="*/ 264 w 405"/>
                  <a:gd name="T63" fmla="*/ 167 h 303"/>
                  <a:gd name="T64" fmla="*/ 287 w 405"/>
                  <a:gd name="T65" fmla="*/ 180 h 303"/>
                  <a:gd name="T66" fmla="*/ 277 w 405"/>
                  <a:gd name="T67" fmla="*/ 166 h 303"/>
                  <a:gd name="T68" fmla="*/ 261 w 405"/>
                  <a:gd name="T69" fmla="*/ 151 h 303"/>
                  <a:gd name="T70" fmla="*/ 279 w 405"/>
                  <a:gd name="T71" fmla="*/ 131 h 303"/>
                  <a:gd name="T72" fmla="*/ 293 w 405"/>
                  <a:gd name="T73" fmla="*/ 127 h 303"/>
                  <a:gd name="T74" fmla="*/ 320 w 405"/>
                  <a:gd name="T75" fmla="*/ 86 h 303"/>
                  <a:gd name="T76" fmla="*/ 330 w 405"/>
                  <a:gd name="T77" fmla="*/ 77 h 303"/>
                  <a:gd name="T78" fmla="*/ 356 w 405"/>
                  <a:gd name="T79" fmla="*/ 87 h 303"/>
                  <a:gd name="T80" fmla="*/ 346 w 405"/>
                  <a:gd name="T81" fmla="*/ 73 h 303"/>
                  <a:gd name="T82" fmla="*/ 340 w 405"/>
                  <a:gd name="T83" fmla="*/ 58 h 303"/>
                  <a:gd name="T84" fmla="*/ 350 w 405"/>
                  <a:gd name="T85" fmla="*/ 42 h 303"/>
                  <a:gd name="T86" fmla="*/ 360 w 405"/>
                  <a:gd name="T87" fmla="*/ 48 h 303"/>
                  <a:gd name="T88" fmla="*/ 362 w 405"/>
                  <a:gd name="T89" fmla="*/ 31 h 303"/>
                  <a:gd name="T90" fmla="*/ 373 w 405"/>
                  <a:gd name="T91" fmla="*/ 11 h 303"/>
                  <a:gd name="T92" fmla="*/ 404 w 405"/>
                  <a:gd name="T93" fmla="*/ 0 h 3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5"/>
                  <a:gd name="T142" fmla="*/ 0 h 303"/>
                  <a:gd name="T143" fmla="*/ 405 w 405"/>
                  <a:gd name="T144" fmla="*/ 303 h 30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5" h="303">
                    <a:moveTo>
                      <a:pt x="404" y="0"/>
                    </a:moveTo>
                    <a:lnTo>
                      <a:pt x="391" y="33"/>
                    </a:lnTo>
                    <a:lnTo>
                      <a:pt x="383" y="80"/>
                    </a:lnTo>
                    <a:lnTo>
                      <a:pt x="383" y="120"/>
                    </a:lnTo>
                    <a:lnTo>
                      <a:pt x="382" y="172"/>
                    </a:lnTo>
                    <a:lnTo>
                      <a:pt x="385" y="194"/>
                    </a:lnTo>
                    <a:lnTo>
                      <a:pt x="385" y="227"/>
                    </a:lnTo>
                    <a:lnTo>
                      <a:pt x="287" y="291"/>
                    </a:lnTo>
                    <a:lnTo>
                      <a:pt x="239" y="302"/>
                    </a:lnTo>
                    <a:lnTo>
                      <a:pt x="207" y="291"/>
                    </a:lnTo>
                    <a:lnTo>
                      <a:pt x="164" y="273"/>
                    </a:lnTo>
                    <a:lnTo>
                      <a:pt x="98" y="212"/>
                    </a:lnTo>
                    <a:lnTo>
                      <a:pt x="46" y="169"/>
                    </a:lnTo>
                    <a:lnTo>
                      <a:pt x="32" y="157"/>
                    </a:lnTo>
                    <a:lnTo>
                      <a:pt x="0" y="130"/>
                    </a:lnTo>
                    <a:lnTo>
                      <a:pt x="13" y="129"/>
                    </a:lnTo>
                    <a:lnTo>
                      <a:pt x="30" y="123"/>
                    </a:lnTo>
                    <a:lnTo>
                      <a:pt x="46" y="107"/>
                    </a:lnTo>
                    <a:lnTo>
                      <a:pt x="59" y="80"/>
                    </a:lnTo>
                    <a:lnTo>
                      <a:pt x="57" y="63"/>
                    </a:lnTo>
                    <a:lnTo>
                      <a:pt x="185" y="151"/>
                    </a:lnTo>
                    <a:lnTo>
                      <a:pt x="189" y="169"/>
                    </a:lnTo>
                    <a:lnTo>
                      <a:pt x="193" y="203"/>
                    </a:lnTo>
                    <a:lnTo>
                      <a:pt x="199" y="169"/>
                    </a:lnTo>
                    <a:lnTo>
                      <a:pt x="204" y="163"/>
                    </a:lnTo>
                    <a:lnTo>
                      <a:pt x="228" y="163"/>
                    </a:lnTo>
                    <a:lnTo>
                      <a:pt x="232" y="183"/>
                    </a:lnTo>
                    <a:lnTo>
                      <a:pt x="254" y="207"/>
                    </a:lnTo>
                    <a:lnTo>
                      <a:pt x="242" y="185"/>
                    </a:lnTo>
                    <a:lnTo>
                      <a:pt x="239" y="160"/>
                    </a:lnTo>
                    <a:lnTo>
                      <a:pt x="249" y="156"/>
                    </a:lnTo>
                    <a:lnTo>
                      <a:pt x="264" y="167"/>
                    </a:lnTo>
                    <a:lnTo>
                      <a:pt x="287" y="180"/>
                    </a:lnTo>
                    <a:lnTo>
                      <a:pt x="277" y="166"/>
                    </a:lnTo>
                    <a:lnTo>
                      <a:pt x="261" y="151"/>
                    </a:lnTo>
                    <a:lnTo>
                      <a:pt x="279" y="131"/>
                    </a:lnTo>
                    <a:lnTo>
                      <a:pt x="293" y="127"/>
                    </a:lnTo>
                    <a:lnTo>
                      <a:pt x="320" y="86"/>
                    </a:lnTo>
                    <a:lnTo>
                      <a:pt x="330" y="77"/>
                    </a:lnTo>
                    <a:lnTo>
                      <a:pt x="356" y="87"/>
                    </a:lnTo>
                    <a:lnTo>
                      <a:pt x="346" y="73"/>
                    </a:lnTo>
                    <a:lnTo>
                      <a:pt x="340" y="58"/>
                    </a:lnTo>
                    <a:lnTo>
                      <a:pt x="350" y="42"/>
                    </a:lnTo>
                    <a:lnTo>
                      <a:pt x="360" y="48"/>
                    </a:lnTo>
                    <a:lnTo>
                      <a:pt x="362" y="31"/>
                    </a:lnTo>
                    <a:lnTo>
                      <a:pt x="373" y="11"/>
                    </a:lnTo>
                    <a:lnTo>
                      <a:pt x="404" y="0"/>
                    </a:lnTo>
                  </a:path>
                </a:pathLst>
              </a:custGeom>
              <a:solidFill>
                <a:srgbClr val="808080"/>
              </a:solidFill>
              <a:ln w="9525" cap="rnd">
                <a:noFill/>
                <a:round/>
                <a:headEnd/>
                <a:tailEnd/>
              </a:ln>
            </p:spPr>
            <p:txBody>
              <a:bodyPr/>
              <a:lstStyle/>
              <a:p>
                <a:endParaRPr lang="fr-FR"/>
              </a:p>
            </p:txBody>
          </p:sp>
          <p:sp>
            <p:nvSpPr>
              <p:cNvPr id="59410" name="Freeform 65"/>
              <p:cNvSpPr>
                <a:spLocks/>
              </p:cNvSpPr>
              <p:nvPr/>
            </p:nvSpPr>
            <p:spPr bwMode="auto">
              <a:xfrm>
                <a:off x="5427" y="1830"/>
                <a:ext cx="161" cy="773"/>
              </a:xfrm>
              <a:custGeom>
                <a:avLst/>
                <a:gdLst>
                  <a:gd name="T0" fmla="*/ 67 w 161"/>
                  <a:gd name="T1" fmla="*/ 0 h 773"/>
                  <a:gd name="T2" fmla="*/ 53 w 161"/>
                  <a:gd name="T3" fmla="*/ 28 h 773"/>
                  <a:gd name="T4" fmla="*/ 38 w 161"/>
                  <a:gd name="T5" fmla="*/ 59 h 773"/>
                  <a:gd name="T6" fmla="*/ 65 w 161"/>
                  <a:gd name="T7" fmla="*/ 72 h 773"/>
                  <a:gd name="T8" fmla="*/ 46 w 161"/>
                  <a:gd name="T9" fmla="*/ 99 h 773"/>
                  <a:gd name="T10" fmla="*/ 53 w 161"/>
                  <a:gd name="T11" fmla="*/ 113 h 773"/>
                  <a:gd name="T12" fmla="*/ 67 w 161"/>
                  <a:gd name="T13" fmla="*/ 188 h 773"/>
                  <a:gd name="T14" fmla="*/ 82 w 161"/>
                  <a:gd name="T15" fmla="*/ 254 h 773"/>
                  <a:gd name="T16" fmla="*/ 99 w 161"/>
                  <a:gd name="T17" fmla="*/ 314 h 773"/>
                  <a:gd name="T18" fmla="*/ 160 w 161"/>
                  <a:gd name="T19" fmla="*/ 438 h 773"/>
                  <a:gd name="T20" fmla="*/ 124 w 161"/>
                  <a:gd name="T21" fmla="*/ 772 h 773"/>
                  <a:gd name="T22" fmla="*/ 40 w 161"/>
                  <a:gd name="T23" fmla="*/ 752 h 773"/>
                  <a:gd name="T24" fmla="*/ 0 w 161"/>
                  <a:gd name="T25" fmla="*/ 701 h 773"/>
                  <a:gd name="T26" fmla="*/ 36 w 161"/>
                  <a:gd name="T27" fmla="*/ 434 h 773"/>
                  <a:gd name="T28" fmla="*/ 27 w 161"/>
                  <a:gd name="T29" fmla="*/ 309 h 773"/>
                  <a:gd name="T30" fmla="*/ 28 w 161"/>
                  <a:gd name="T31" fmla="*/ 259 h 773"/>
                  <a:gd name="T32" fmla="*/ 32 w 161"/>
                  <a:gd name="T33" fmla="*/ 202 h 773"/>
                  <a:gd name="T34" fmla="*/ 25 w 161"/>
                  <a:gd name="T35" fmla="*/ 165 h 773"/>
                  <a:gd name="T36" fmla="*/ 25 w 161"/>
                  <a:gd name="T37" fmla="*/ 113 h 773"/>
                  <a:gd name="T38" fmla="*/ 27 w 161"/>
                  <a:gd name="T39" fmla="*/ 78 h 773"/>
                  <a:gd name="T40" fmla="*/ 31 w 161"/>
                  <a:gd name="T41" fmla="*/ 40 h 773"/>
                  <a:gd name="T42" fmla="*/ 30 w 161"/>
                  <a:gd name="T43" fmla="*/ 13 h 773"/>
                  <a:gd name="T44" fmla="*/ 42 w 161"/>
                  <a:gd name="T45" fmla="*/ 2 h 773"/>
                  <a:gd name="T46" fmla="*/ 67 w 161"/>
                  <a:gd name="T47" fmla="*/ 0 h 7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1"/>
                  <a:gd name="T73" fmla="*/ 0 h 773"/>
                  <a:gd name="T74" fmla="*/ 161 w 161"/>
                  <a:gd name="T75" fmla="*/ 773 h 7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1" h="773">
                    <a:moveTo>
                      <a:pt x="67" y="0"/>
                    </a:moveTo>
                    <a:lnTo>
                      <a:pt x="53" y="28"/>
                    </a:lnTo>
                    <a:lnTo>
                      <a:pt x="38" y="59"/>
                    </a:lnTo>
                    <a:lnTo>
                      <a:pt x="65" y="72"/>
                    </a:lnTo>
                    <a:lnTo>
                      <a:pt x="46" y="99"/>
                    </a:lnTo>
                    <a:lnTo>
                      <a:pt x="53" y="113"/>
                    </a:lnTo>
                    <a:lnTo>
                      <a:pt x="67" y="188"/>
                    </a:lnTo>
                    <a:lnTo>
                      <a:pt x="82" y="254"/>
                    </a:lnTo>
                    <a:lnTo>
                      <a:pt x="99" y="314"/>
                    </a:lnTo>
                    <a:lnTo>
                      <a:pt x="160" y="438"/>
                    </a:lnTo>
                    <a:lnTo>
                      <a:pt x="124" y="772"/>
                    </a:lnTo>
                    <a:lnTo>
                      <a:pt x="40" y="752"/>
                    </a:lnTo>
                    <a:lnTo>
                      <a:pt x="0" y="701"/>
                    </a:lnTo>
                    <a:lnTo>
                      <a:pt x="36" y="434"/>
                    </a:lnTo>
                    <a:lnTo>
                      <a:pt x="27" y="309"/>
                    </a:lnTo>
                    <a:lnTo>
                      <a:pt x="28" y="259"/>
                    </a:lnTo>
                    <a:lnTo>
                      <a:pt x="32" y="202"/>
                    </a:lnTo>
                    <a:lnTo>
                      <a:pt x="25" y="165"/>
                    </a:lnTo>
                    <a:lnTo>
                      <a:pt x="25" y="113"/>
                    </a:lnTo>
                    <a:lnTo>
                      <a:pt x="27" y="78"/>
                    </a:lnTo>
                    <a:lnTo>
                      <a:pt x="31" y="40"/>
                    </a:lnTo>
                    <a:lnTo>
                      <a:pt x="30" y="13"/>
                    </a:lnTo>
                    <a:lnTo>
                      <a:pt x="42" y="2"/>
                    </a:lnTo>
                    <a:lnTo>
                      <a:pt x="67" y="0"/>
                    </a:lnTo>
                  </a:path>
                </a:pathLst>
              </a:custGeom>
              <a:solidFill>
                <a:srgbClr val="808080"/>
              </a:solidFill>
              <a:ln w="9525" cap="rnd">
                <a:noFill/>
                <a:round/>
                <a:headEnd/>
                <a:tailEnd/>
              </a:ln>
            </p:spPr>
            <p:txBody>
              <a:bodyPr/>
              <a:lstStyle/>
              <a:p>
                <a:endParaRPr lang="fr-FR"/>
              </a:p>
            </p:txBody>
          </p:sp>
          <p:sp>
            <p:nvSpPr>
              <p:cNvPr id="59411" name="Freeform 66"/>
              <p:cNvSpPr>
                <a:spLocks/>
              </p:cNvSpPr>
              <p:nvPr/>
            </p:nvSpPr>
            <p:spPr bwMode="auto">
              <a:xfrm>
                <a:off x="5619" y="1770"/>
                <a:ext cx="98" cy="131"/>
              </a:xfrm>
              <a:custGeom>
                <a:avLst/>
                <a:gdLst>
                  <a:gd name="T0" fmla="*/ 0 w 98"/>
                  <a:gd name="T1" fmla="*/ 78 h 131"/>
                  <a:gd name="T2" fmla="*/ 17 w 98"/>
                  <a:gd name="T3" fmla="*/ 91 h 131"/>
                  <a:gd name="T4" fmla="*/ 18 w 98"/>
                  <a:gd name="T5" fmla="*/ 105 h 131"/>
                  <a:gd name="T6" fmla="*/ 20 w 98"/>
                  <a:gd name="T7" fmla="*/ 120 h 131"/>
                  <a:gd name="T8" fmla="*/ 30 w 98"/>
                  <a:gd name="T9" fmla="*/ 130 h 131"/>
                  <a:gd name="T10" fmla="*/ 41 w 98"/>
                  <a:gd name="T11" fmla="*/ 112 h 131"/>
                  <a:gd name="T12" fmla="*/ 52 w 98"/>
                  <a:gd name="T13" fmla="*/ 89 h 131"/>
                  <a:gd name="T14" fmla="*/ 63 w 98"/>
                  <a:gd name="T15" fmla="*/ 71 h 131"/>
                  <a:gd name="T16" fmla="*/ 81 w 98"/>
                  <a:gd name="T17" fmla="*/ 46 h 131"/>
                  <a:gd name="T18" fmla="*/ 92 w 98"/>
                  <a:gd name="T19" fmla="*/ 29 h 131"/>
                  <a:gd name="T20" fmla="*/ 97 w 98"/>
                  <a:gd name="T21" fmla="*/ 22 h 131"/>
                  <a:gd name="T22" fmla="*/ 90 w 98"/>
                  <a:gd name="T23" fmla="*/ 0 h 131"/>
                  <a:gd name="T24" fmla="*/ 72 w 98"/>
                  <a:gd name="T25" fmla="*/ 29 h 131"/>
                  <a:gd name="T26" fmla="*/ 57 w 98"/>
                  <a:gd name="T27" fmla="*/ 48 h 131"/>
                  <a:gd name="T28" fmla="*/ 40 w 98"/>
                  <a:gd name="T29" fmla="*/ 64 h 131"/>
                  <a:gd name="T30" fmla="*/ 25 w 98"/>
                  <a:gd name="T31" fmla="*/ 71 h 131"/>
                  <a:gd name="T32" fmla="*/ 0 w 98"/>
                  <a:gd name="T33" fmla="*/ 78 h 1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31"/>
                  <a:gd name="T53" fmla="*/ 98 w 98"/>
                  <a:gd name="T54" fmla="*/ 131 h 1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31">
                    <a:moveTo>
                      <a:pt x="0" y="78"/>
                    </a:moveTo>
                    <a:lnTo>
                      <a:pt x="17" y="91"/>
                    </a:lnTo>
                    <a:lnTo>
                      <a:pt x="18" y="105"/>
                    </a:lnTo>
                    <a:lnTo>
                      <a:pt x="20" y="120"/>
                    </a:lnTo>
                    <a:lnTo>
                      <a:pt x="30" y="130"/>
                    </a:lnTo>
                    <a:lnTo>
                      <a:pt x="41" y="112"/>
                    </a:lnTo>
                    <a:lnTo>
                      <a:pt x="52" y="89"/>
                    </a:lnTo>
                    <a:lnTo>
                      <a:pt x="63" y="71"/>
                    </a:lnTo>
                    <a:lnTo>
                      <a:pt x="81" y="46"/>
                    </a:lnTo>
                    <a:lnTo>
                      <a:pt x="92" y="29"/>
                    </a:lnTo>
                    <a:lnTo>
                      <a:pt x="97" y="22"/>
                    </a:lnTo>
                    <a:lnTo>
                      <a:pt x="90" y="0"/>
                    </a:lnTo>
                    <a:lnTo>
                      <a:pt x="72" y="29"/>
                    </a:lnTo>
                    <a:lnTo>
                      <a:pt x="57" y="48"/>
                    </a:lnTo>
                    <a:lnTo>
                      <a:pt x="40" y="64"/>
                    </a:lnTo>
                    <a:lnTo>
                      <a:pt x="25" y="71"/>
                    </a:lnTo>
                    <a:lnTo>
                      <a:pt x="0" y="78"/>
                    </a:lnTo>
                  </a:path>
                </a:pathLst>
              </a:custGeom>
              <a:solidFill>
                <a:srgbClr val="E0E0E0"/>
              </a:solidFill>
              <a:ln w="9525" cap="rnd">
                <a:noFill/>
                <a:round/>
                <a:headEnd/>
                <a:tailEnd/>
              </a:ln>
            </p:spPr>
            <p:txBody>
              <a:bodyPr/>
              <a:lstStyle/>
              <a:p>
                <a:endParaRPr lang="fr-FR"/>
              </a:p>
            </p:txBody>
          </p:sp>
          <p:sp>
            <p:nvSpPr>
              <p:cNvPr id="59412" name="Freeform 67"/>
              <p:cNvSpPr>
                <a:spLocks/>
              </p:cNvSpPr>
              <p:nvPr/>
            </p:nvSpPr>
            <p:spPr bwMode="auto">
              <a:xfrm>
                <a:off x="5568" y="1835"/>
                <a:ext cx="39" cy="62"/>
              </a:xfrm>
              <a:custGeom>
                <a:avLst/>
                <a:gdLst>
                  <a:gd name="T0" fmla="*/ 38 w 39"/>
                  <a:gd name="T1" fmla="*/ 15 h 62"/>
                  <a:gd name="T2" fmla="*/ 27 w 39"/>
                  <a:gd name="T3" fmla="*/ 24 h 62"/>
                  <a:gd name="T4" fmla="*/ 21 w 39"/>
                  <a:gd name="T5" fmla="*/ 36 h 62"/>
                  <a:gd name="T6" fmla="*/ 19 w 39"/>
                  <a:gd name="T7" fmla="*/ 46 h 62"/>
                  <a:gd name="T8" fmla="*/ 17 w 39"/>
                  <a:gd name="T9" fmla="*/ 61 h 62"/>
                  <a:gd name="T10" fmla="*/ 8 w 39"/>
                  <a:gd name="T11" fmla="*/ 51 h 62"/>
                  <a:gd name="T12" fmla="*/ 0 w 39"/>
                  <a:gd name="T13" fmla="*/ 41 h 62"/>
                  <a:gd name="T14" fmla="*/ 0 w 39"/>
                  <a:gd name="T15" fmla="*/ 22 h 62"/>
                  <a:gd name="T16" fmla="*/ 0 w 39"/>
                  <a:gd name="T17" fmla="*/ 1 h 62"/>
                  <a:gd name="T18" fmla="*/ 9 w 39"/>
                  <a:gd name="T19" fmla="*/ 0 h 62"/>
                  <a:gd name="T20" fmla="*/ 24 w 39"/>
                  <a:gd name="T21" fmla="*/ 0 h 62"/>
                  <a:gd name="T22" fmla="*/ 38 w 39"/>
                  <a:gd name="T23" fmla="*/ 15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62"/>
                  <a:gd name="T38" fmla="*/ 39 w 39"/>
                  <a:gd name="T39" fmla="*/ 62 h 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62">
                    <a:moveTo>
                      <a:pt x="38" y="15"/>
                    </a:moveTo>
                    <a:lnTo>
                      <a:pt x="27" y="24"/>
                    </a:lnTo>
                    <a:lnTo>
                      <a:pt x="21" y="36"/>
                    </a:lnTo>
                    <a:lnTo>
                      <a:pt x="19" y="46"/>
                    </a:lnTo>
                    <a:lnTo>
                      <a:pt x="17" y="61"/>
                    </a:lnTo>
                    <a:lnTo>
                      <a:pt x="8" y="51"/>
                    </a:lnTo>
                    <a:lnTo>
                      <a:pt x="0" y="41"/>
                    </a:lnTo>
                    <a:lnTo>
                      <a:pt x="0" y="22"/>
                    </a:lnTo>
                    <a:lnTo>
                      <a:pt x="0" y="1"/>
                    </a:lnTo>
                    <a:lnTo>
                      <a:pt x="9" y="0"/>
                    </a:lnTo>
                    <a:lnTo>
                      <a:pt x="24" y="0"/>
                    </a:lnTo>
                    <a:lnTo>
                      <a:pt x="38" y="15"/>
                    </a:lnTo>
                  </a:path>
                </a:pathLst>
              </a:custGeom>
              <a:solidFill>
                <a:srgbClr val="E0E0E0"/>
              </a:solidFill>
              <a:ln w="9525" cap="rnd">
                <a:noFill/>
                <a:round/>
                <a:headEnd/>
                <a:tailEnd/>
              </a:ln>
            </p:spPr>
            <p:txBody>
              <a:bodyPr/>
              <a:lstStyle/>
              <a:p>
                <a:endParaRPr lang="fr-FR"/>
              </a:p>
            </p:txBody>
          </p:sp>
          <p:sp>
            <p:nvSpPr>
              <p:cNvPr id="59413" name="Freeform 68"/>
              <p:cNvSpPr>
                <a:spLocks/>
              </p:cNvSpPr>
              <p:nvPr/>
            </p:nvSpPr>
            <p:spPr bwMode="auto">
              <a:xfrm>
                <a:off x="5623" y="1899"/>
                <a:ext cx="23" cy="84"/>
              </a:xfrm>
              <a:custGeom>
                <a:avLst/>
                <a:gdLst>
                  <a:gd name="T0" fmla="*/ 22 w 23"/>
                  <a:gd name="T1" fmla="*/ 10 h 84"/>
                  <a:gd name="T2" fmla="*/ 13 w 23"/>
                  <a:gd name="T3" fmla="*/ 0 h 84"/>
                  <a:gd name="T4" fmla="*/ 1 w 23"/>
                  <a:gd name="T5" fmla="*/ 6 h 84"/>
                  <a:gd name="T6" fmla="*/ 1 w 23"/>
                  <a:gd name="T7" fmla="*/ 30 h 84"/>
                  <a:gd name="T8" fmla="*/ 0 w 23"/>
                  <a:gd name="T9" fmla="*/ 57 h 84"/>
                  <a:gd name="T10" fmla="*/ 0 w 23"/>
                  <a:gd name="T11" fmla="*/ 83 h 84"/>
                  <a:gd name="T12" fmla="*/ 2 w 23"/>
                  <a:gd name="T13" fmla="*/ 64 h 84"/>
                  <a:gd name="T14" fmla="*/ 10 w 23"/>
                  <a:gd name="T15" fmla="*/ 43 h 84"/>
                  <a:gd name="T16" fmla="*/ 22 w 23"/>
                  <a:gd name="T17" fmla="*/ 1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84"/>
                  <a:gd name="T29" fmla="*/ 23 w 23"/>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84">
                    <a:moveTo>
                      <a:pt x="22" y="10"/>
                    </a:moveTo>
                    <a:lnTo>
                      <a:pt x="13" y="0"/>
                    </a:lnTo>
                    <a:lnTo>
                      <a:pt x="1" y="6"/>
                    </a:lnTo>
                    <a:lnTo>
                      <a:pt x="1" y="30"/>
                    </a:lnTo>
                    <a:lnTo>
                      <a:pt x="0" y="57"/>
                    </a:lnTo>
                    <a:lnTo>
                      <a:pt x="0" y="83"/>
                    </a:lnTo>
                    <a:lnTo>
                      <a:pt x="2" y="64"/>
                    </a:lnTo>
                    <a:lnTo>
                      <a:pt x="10" y="43"/>
                    </a:lnTo>
                    <a:lnTo>
                      <a:pt x="22" y="10"/>
                    </a:lnTo>
                  </a:path>
                </a:pathLst>
              </a:custGeom>
              <a:solidFill>
                <a:srgbClr val="E0E0E0"/>
              </a:solidFill>
              <a:ln w="9525" cap="rnd">
                <a:noFill/>
                <a:round/>
                <a:headEnd/>
                <a:tailEnd/>
              </a:ln>
            </p:spPr>
            <p:txBody>
              <a:bodyPr/>
              <a:lstStyle/>
              <a:p>
                <a:endParaRPr lang="fr-FR"/>
              </a:p>
            </p:txBody>
          </p:sp>
          <p:sp>
            <p:nvSpPr>
              <p:cNvPr id="59414" name="Freeform 69"/>
              <p:cNvSpPr>
                <a:spLocks/>
              </p:cNvSpPr>
              <p:nvPr/>
            </p:nvSpPr>
            <p:spPr bwMode="auto">
              <a:xfrm>
                <a:off x="5565" y="1883"/>
                <a:ext cx="22" cy="91"/>
              </a:xfrm>
              <a:custGeom>
                <a:avLst/>
                <a:gdLst>
                  <a:gd name="T0" fmla="*/ 1 w 22"/>
                  <a:gd name="T1" fmla="*/ 0 h 91"/>
                  <a:gd name="T2" fmla="*/ 12 w 22"/>
                  <a:gd name="T3" fmla="*/ 15 h 91"/>
                  <a:gd name="T4" fmla="*/ 17 w 22"/>
                  <a:gd name="T5" fmla="*/ 20 h 91"/>
                  <a:gd name="T6" fmla="*/ 21 w 22"/>
                  <a:gd name="T7" fmla="*/ 21 h 91"/>
                  <a:gd name="T8" fmla="*/ 16 w 22"/>
                  <a:gd name="T9" fmla="*/ 37 h 91"/>
                  <a:gd name="T10" fmla="*/ 11 w 22"/>
                  <a:gd name="T11" fmla="*/ 59 h 91"/>
                  <a:gd name="T12" fmla="*/ 3 w 22"/>
                  <a:gd name="T13" fmla="*/ 90 h 91"/>
                  <a:gd name="T14" fmla="*/ 3 w 22"/>
                  <a:gd name="T15" fmla="*/ 80 h 91"/>
                  <a:gd name="T16" fmla="*/ 1 w 22"/>
                  <a:gd name="T17" fmla="*/ 56 h 91"/>
                  <a:gd name="T18" fmla="*/ 0 w 22"/>
                  <a:gd name="T19" fmla="*/ 28 h 91"/>
                  <a:gd name="T20" fmla="*/ 1 w 22"/>
                  <a:gd name="T21" fmla="*/ 0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91"/>
                  <a:gd name="T35" fmla="*/ 22 w 22"/>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91">
                    <a:moveTo>
                      <a:pt x="1" y="0"/>
                    </a:moveTo>
                    <a:lnTo>
                      <a:pt x="12" y="15"/>
                    </a:lnTo>
                    <a:lnTo>
                      <a:pt x="17" y="20"/>
                    </a:lnTo>
                    <a:lnTo>
                      <a:pt x="21" y="21"/>
                    </a:lnTo>
                    <a:lnTo>
                      <a:pt x="16" y="37"/>
                    </a:lnTo>
                    <a:lnTo>
                      <a:pt x="11" y="59"/>
                    </a:lnTo>
                    <a:lnTo>
                      <a:pt x="3" y="90"/>
                    </a:lnTo>
                    <a:lnTo>
                      <a:pt x="3" y="80"/>
                    </a:lnTo>
                    <a:lnTo>
                      <a:pt x="1" y="56"/>
                    </a:lnTo>
                    <a:lnTo>
                      <a:pt x="0" y="28"/>
                    </a:lnTo>
                    <a:lnTo>
                      <a:pt x="1" y="0"/>
                    </a:lnTo>
                  </a:path>
                </a:pathLst>
              </a:custGeom>
              <a:solidFill>
                <a:srgbClr val="E0E0E0"/>
              </a:solidFill>
              <a:ln w="9525" cap="rnd">
                <a:noFill/>
                <a:round/>
                <a:headEnd/>
                <a:tailEnd/>
              </a:ln>
            </p:spPr>
            <p:txBody>
              <a:bodyPr/>
              <a:lstStyle/>
              <a:p>
                <a:endParaRPr lang="fr-FR"/>
              </a:p>
            </p:txBody>
          </p:sp>
          <p:sp>
            <p:nvSpPr>
              <p:cNvPr id="59415" name="Freeform 70"/>
              <p:cNvSpPr>
                <a:spLocks/>
              </p:cNvSpPr>
              <p:nvPr/>
            </p:nvSpPr>
            <p:spPr bwMode="auto">
              <a:xfrm>
                <a:off x="5843" y="1987"/>
                <a:ext cx="50" cy="79"/>
              </a:xfrm>
              <a:custGeom>
                <a:avLst/>
                <a:gdLst>
                  <a:gd name="T0" fmla="*/ 49 w 50"/>
                  <a:gd name="T1" fmla="*/ 0 h 79"/>
                  <a:gd name="T2" fmla="*/ 25 w 50"/>
                  <a:gd name="T3" fmla="*/ 50 h 79"/>
                  <a:gd name="T4" fmla="*/ 0 w 50"/>
                  <a:gd name="T5" fmla="*/ 78 h 79"/>
                  <a:gd name="T6" fmla="*/ 17 w 50"/>
                  <a:gd name="T7" fmla="*/ 45 h 79"/>
                  <a:gd name="T8" fmla="*/ 26 w 50"/>
                  <a:gd name="T9" fmla="*/ 31 h 79"/>
                  <a:gd name="T10" fmla="*/ 49 w 50"/>
                  <a:gd name="T11" fmla="*/ 0 h 79"/>
                  <a:gd name="T12" fmla="*/ 0 60000 65536"/>
                  <a:gd name="T13" fmla="*/ 0 60000 65536"/>
                  <a:gd name="T14" fmla="*/ 0 60000 65536"/>
                  <a:gd name="T15" fmla="*/ 0 60000 65536"/>
                  <a:gd name="T16" fmla="*/ 0 60000 65536"/>
                  <a:gd name="T17" fmla="*/ 0 60000 65536"/>
                  <a:gd name="T18" fmla="*/ 0 w 50"/>
                  <a:gd name="T19" fmla="*/ 0 h 79"/>
                  <a:gd name="T20" fmla="*/ 50 w 50"/>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50" h="79">
                    <a:moveTo>
                      <a:pt x="49" y="0"/>
                    </a:moveTo>
                    <a:lnTo>
                      <a:pt x="25" y="50"/>
                    </a:lnTo>
                    <a:lnTo>
                      <a:pt x="0" y="78"/>
                    </a:lnTo>
                    <a:lnTo>
                      <a:pt x="17" y="45"/>
                    </a:lnTo>
                    <a:lnTo>
                      <a:pt x="26" y="31"/>
                    </a:lnTo>
                    <a:lnTo>
                      <a:pt x="49" y="0"/>
                    </a:lnTo>
                  </a:path>
                </a:pathLst>
              </a:custGeom>
              <a:solidFill>
                <a:srgbClr val="606060"/>
              </a:solidFill>
              <a:ln w="9525" cap="rnd">
                <a:noFill/>
                <a:round/>
                <a:headEnd/>
                <a:tailEnd/>
              </a:ln>
            </p:spPr>
            <p:txBody>
              <a:bodyPr/>
              <a:lstStyle/>
              <a:p>
                <a:endParaRPr lang="fr-FR"/>
              </a:p>
            </p:txBody>
          </p:sp>
          <p:sp>
            <p:nvSpPr>
              <p:cNvPr id="59416" name="Oval 71"/>
              <p:cNvSpPr>
                <a:spLocks noChangeArrowheads="1"/>
              </p:cNvSpPr>
              <p:nvPr/>
            </p:nvSpPr>
            <p:spPr bwMode="auto">
              <a:xfrm>
                <a:off x="5584" y="2242"/>
                <a:ext cx="18" cy="18"/>
              </a:xfrm>
              <a:prstGeom prst="ellipse">
                <a:avLst/>
              </a:prstGeom>
              <a:solidFill>
                <a:srgbClr val="606060"/>
              </a:solidFill>
              <a:ln w="9525">
                <a:noFill/>
                <a:round/>
                <a:headEnd/>
                <a:tailEnd/>
              </a:ln>
            </p:spPr>
            <p:txBody>
              <a:bodyPr wrap="none" anchor="ctr"/>
              <a:lstStyle/>
              <a:p>
                <a:endParaRPr lang="fr-FR"/>
              </a:p>
            </p:txBody>
          </p:sp>
          <p:sp>
            <p:nvSpPr>
              <p:cNvPr id="59417" name="Oval 72"/>
              <p:cNvSpPr>
                <a:spLocks noChangeArrowheads="1"/>
              </p:cNvSpPr>
              <p:nvPr/>
            </p:nvSpPr>
            <p:spPr bwMode="auto">
              <a:xfrm>
                <a:off x="5584" y="2315"/>
                <a:ext cx="18" cy="19"/>
              </a:xfrm>
              <a:prstGeom prst="ellipse">
                <a:avLst/>
              </a:prstGeom>
              <a:solidFill>
                <a:srgbClr val="606060"/>
              </a:solidFill>
              <a:ln w="9525">
                <a:noFill/>
                <a:round/>
                <a:headEnd/>
                <a:tailEnd/>
              </a:ln>
            </p:spPr>
            <p:txBody>
              <a:bodyPr wrap="none" anchor="ctr"/>
              <a:lstStyle/>
              <a:p>
                <a:endParaRPr lang="fr-FR"/>
              </a:p>
            </p:txBody>
          </p:sp>
          <p:sp>
            <p:nvSpPr>
              <p:cNvPr id="59418" name="Freeform 73"/>
              <p:cNvSpPr>
                <a:spLocks/>
              </p:cNvSpPr>
              <p:nvPr/>
            </p:nvSpPr>
            <p:spPr bwMode="auto">
              <a:xfrm>
                <a:off x="5464" y="2431"/>
                <a:ext cx="375" cy="913"/>
              </a:xfrm>
              <a:custGeom>
                <a:avLst/>
                <a:gdLst>
                  <a:gd name="T0" fmla="*/ 122 w 375"/>
                  <a:gd name="T1" fmla="*/ 300 h 913"/>
                  <a:gd name="T2" fmla="*/ 158 w 375"/>
                  <a:gd name="T3" fmla="*/ 538 h 913"/>
                  <a:gd name="T4" fmla="*/ 170 w 375"/>
                  <a:gd name="T5" fmla="*/ 640 h 913"/>
                  <a:gd name="T6" fmla="*/ 201 w 375"/>
                  <a:gd name="T7" fmla="*/ 817 h 913"/>
                  <a:gd name="T8" fmla="*/ 197 w 375"/>
                  <a:gd name="T9" fmla="*/ 865 h 913"/>
                  <a:gd name="T10" fmla="*/ 217 w 375"/>
                  <a:gd name="T11" fmla="*/ 912 h 913"/>
                  <a:gd name="T12" fmla="*/ 256 w 375"/>
                  <a:gd name="T13" fmla="*/ 912 h 913"/>
                  <a:gd name="T14" fmla="*/ 322 w 375"/>
                  <a:gd name="T15" fmla="*/ 886 h 913"/>
                  <a:gd name="T16" fmla="*/ 334 w 375"/>
                  <a:gd name="T17" fmla="*/ 817 h 913"/>
                  <a:gd name="T18" fmla="*/ 303 w 375"/>
                  <a:gd name="T19" fmla="*/ 817 h 913"/>
                  <a:gd name="T20" fmla="*/ 256 w 375"/>
                  <a:gd name="T21" fmla="*/ 806 h 913"/>
                  <a:gd name="T22" fmla="*/ 307 w 375"/>
                  <a:gd name="T23" fmla="*/ 806 h 913"/>
                  <a:gd name="T24" fmla="*/ 331 w 375"/>
                  <a:gd name="T25" fmla="*/ 799 h 913"/>
                  <a:gd name="T26" fmla="*/ 338 w 375"/>
                  <a:gd name="T27" fmla="*/ 637 h 913"/>
                  <a:gd name="T28" fmla="*/ 354 w 375"/>
                  <a:gd name="T29" fmla="*/ 498 h 913"/>
                  <a:gd name="T30" fmla="*/ 361 w 375"/>
                  <a:gd name="T31" fmla="*/ 415 h 913"/>
                  <a:gd name="T32" fmla="*/ 362 w 375"/>
                  <a:gd name="T33" fmla="*/ 317 h 913"/>
                  <a:gd name="T34" fmla="*/ 374 w 375"/>
                  <a:gd name="T35" fmla="*/ 175 h 913"/>
                  <a:gd name="T36" fmla="*/ 317 w 375"/>
                  <a:gd name="T37" fmla="*/ 179 h 913"/>
                  <a:gd name="T38" fmla="*/ 210 w 375"/>
                  <a:gd name="T39" fmla="*/ 186 h 913"/>
                  <a:gd name="T40" fmla="*/ 137 w 375"/>
                  <a:gd name="T41" fmla="*/ 186 h 913"/>
                  <a:gd name="T42" fmla="*/ 118 w 375"/>
                  <a:gd name="T43" fmla="*/ 77 h 913"/>
                  <a:gd name="T44" fmla="*/ 114 w 375"/>
                  <a:gd name="T45" fmla="*/ 0 h 913"/>
                  <a:gd name="T46" fmla="*/ 110 w 375"/>
                  <a:gd name="T47" fmla="*/ 57 h 913"/>
                  <a:gd name="T48" fmla="*/ 96 w 375"/>
                  <a:gd name="T49" fmla="*/ 183 h 913"/>
                  <a:gd name="T50" fmla="*/ 3 w 375"/>
                  <a:gd name="T51" fmla="*/ 161 h 913"/>
                  <a:gd name="T52" fmla="*/ 0 w 375"/>
                  <a:gd name="T53" fmla="*/ 253 h 913"/>
                  <a:gd name="T54" fmla="*/ 8 w 375"/>
                  <a:gd name="T55" fmla="*/ 398 h 913"/>
                  <a:gd name="T56" fmla="*/ 1 w 375"/>
                  <a:gd name="T57" fmla="*/ 483 h 913"/>
                  <a:gd name="T58" fmla="*/ 17 w 375"/>
                  <a:gd name="T59" fmla="*/ 563 h 913"/>
                  <a:gd name="T60" fmla="*/ 52 w 375"/>
                  <a:gd name="T61" fmla="*/ 769 h 913"/>
                  <a:gd name="T62" fmla="*/ 91 w 375"/>
                  <a:gd name="T63" fmla="*/ 791 h 913"/>
                  <a:gd name="T64" fmla="*/ 56 w 375"/>
                  <a:gd name="T65" fmla="*/ 795 h 913"/>
                  <a:gd name="T66" fmla="*/ 56 w 375"/>
                  <a:gd name="T67" fmla="*/ 846 h 913"/>
                  <a:gd name="T68" fmla="*/ 95 w 375"/>
                  <a:gd name="T69" fmla="*/ 876 h 913"/>
                  <a:gd name="T70" fmla="*/ 177 w 375"/>
                  <a:gd name="T71" fmla="*/ 879 h 913"/>
                  <a:gd name="T72" fmla="*/ 181 w 375"/>
                  <a:gd name="T73" fmla="*/ 846 h 913"/>
                  <a:gd name="T74" fmla="*/ 189 w 375"/>
                  <a:gd name="T75" fmla="*/ 831 h 913"/>
                  <a:gd name="T76" fmla="*/ 161 w 375"/>
                  <a:gd name="T77" fmla="*/ 670 h 913"/>
                  <a:gd name="T78" fmla="*/ 146 w 375"/>
                  <a:gd name="T79" fmla="*/ 560 h 913"/>
                  <a:gd name="T80" fmla="*/ 134 w 375"/>
                  <a:gd name="T81" fmla="*/ 465 h 913"/>
                  <a:gd name="T82" fmla="*/ 122 w 375"/>
                  <a:gd name="T83" fmla="*/ 300 h 9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75"/>
                  <a:gd name="T127" fmla="*/ 0 h 913"/>
                  <a:gd name="T128" fmla="*/ 375 w 375"/>
                  <a:gd name="T129" fmla="*/ 913 h 9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75" h="913">
                    <a:moveTo>
                      <a:pt x="122" y="300"/>
                    </a:moveTo>
                    <a:lnTo>
                      <a:pt x="158" y="538"/>
                    </a:lnTo>
                    <a:lnTo>
                      <a:pt x="170" y="640"/>
                    </a:lnTo>
                    <a:lnTo>
                      <a:pt x="201" y="817"/>
                    </a:lnTo>
                    <a:lnTo>
                      <a:pt x="197" y="865"/>
                    </a:lnTo>
                    <a:lnTo>
                      <a:pt x="217" y="912"/>
                    </a:lnTo>
                    <a:lnTo>
                      <a:pt x="256" y="912"/>
                    </a:lnTo>
                    <a:lnTo>
                      <a:pt x="322" y="886"/>
                    </a:lnTo>
                    <a:lnTo>
                      <a:pt x="334" y="817"/>
                    </a:lnTo>
                    <a:lnTo>
                      <a:pt x="303" y="817"/>
                    </a:lnTo>
                    <a:lnTo>
                      <a:pt x="256" y="806"/>
                    </a:lnTo>
                    <a:lnTo>
                      <a:pt x="307" y="806"/>
                    </a:lnTo>
                    <a:lnTo>
                      <a:pt x="331" y="799"/>
                    </a:lnTo>
                    <a:lnTo>
                      <a:pt x="338" y="637"/>
                    </a:lnTo>
                    <a:lnTo>
                      <a:pt x="354" y="498"/>
                    </a:lnTo>
                    <a:lnTo>
                      <a:pt x="361" y="415"/>
                    </a:lnTo>
                    <a:lnTo>
                      <a:pt x="362" y="317"/>
                    </a:lnTo>
                    <a:lnTo>
                      <a:pt x="374" y="175"/>
                    </a:lnTo>
                    <a:lnTo>
                      <a:pt x="317" y="179"/>
                    </a:lnTo>
                    <a:lnTo>
                      <a:pt x="210" y="186"/>
                    </a:lnTo>
                    <a:lnTo>
                      <a:pt x="137" y="186"/>
                    </a:lnTo>
                    <a:lnTo>
                      <a:pt x="118" y="77"/>
                    </a:lnTo>
                    <a:lnTo>
                      <a:pt x="114" y="0"/>
                    </a:lnTo>
                    <a:lnTo>
                      <a:pt x="110" y="57"/>
                    </a:lnTo>
                    <a:lnTo>
                      <a:pt x="96" y="183"/>
                    </a:lnTo>
                    <a:lnTo>
                      <a:pt x="3" y="161"/>
                    </a:lnTo>
                    <a:lnTo>
                      <a:pt x="0" y="253"/>
                    </a:lnTo>
                    <a:lnTo>
                      <a:pt x="8" y="398"/>
                    </a:lnTo>
                    <a:lnTo>
                      <a:pt x="1" y="483"/>
                    </a:lnTo>
                    <a:lnTo>
                      <a:pt x="17" y="563"/>
                    </a:lnTo>
                    <a:lnTo>
                      <a:pt x="52" y="769"/>
                    </a:lnTo>
                    <a:lnTo>
                      <a:pt x="91" y="791"/>
                    </a:lnTo>
                    <a:lnTo>
                      <a:pt x="56" y="795"/>
                    </a:lnTo>
                    <a:lnTo>
                      <a:pt x="56" y="846"/>
                    </a:lnTo>
                    <a:lnTo>
                      <a:pt x="95" y="876"/>
                    </a:lnTo>
                    <a:lnTo>
                      <a:pt x="177" y="879"/>
                    </a:lnTo>
                    <a:lnTo>
                      <a:pt x="181" y="846"/>
                    </a:lnTo>
                    <a:lnTo>
                      <a:pt x="189" y="831"/>
                    </a:lnTo>
                    <a:lnTo>
                      <a:pt x="161" y="670"/>
                    </a:lnTo>
                    <a:lnTo>
                      <a:pt x="146" y="560"/>
                    </a:lnTo>
                    <a:lnTo>
                      <a:pt x="134" y="465"/>
                    </a:lnTo>
                    <a:lnTo>
                      <a:pt x="122" y="300"/>
                    </a:lnTo>
                  </a:path>
                </a:pathLst>
              </a:custGeom>
              <a:solidFill>
                <a:srgbClr val="808080"/>
              </a:solidFill>
              <a:ln w="9525" cap="rnd">
                <a:noFill/>
                <a:round/>
                <a:headEnd/>
                <a:tailEnd/>
              </a:ln>
            </p:spPr>
            <p:txBody>
              <a:bodyPr/>
              <a:lstStyle/>
              <a:p>
                <a:endParaRPr lang="fr-FR"/>
              </a:p>
            </p:txBody>
          </p:sp>
          <p:sp>
            <p:nvSpPr>
              <p:cNvPr id="59419" name="Freeform 74"/>
              <p:cNvSpPr>
                <a:spLocks/>
              </p:cNvSpPr>
              <p:nvPr/>
            </p:nvSpPr>
            <p:spPr bwMode="auto">
              <a:xfrm>
                <a:off x="5584" y="2628"/>
                <a:ext cx="45" cy="56"/>
              </a:xfrm>
              <a:custGeom>
                <a:avLst/>
                <a:gdLst>
                  <a:gd name="T0" fmla="*/ 44 w 45"/>
                  <a:gd name="T1" fmla="*/ 0 h 56"/>
                  <a:gd name="T2" fmla="*/ 7 w 45"/>
                  <a:gd name="T3" fmla="*/ 20 h 56"/>
                  <a:gd name="T4" fmla="*/ 0 w 45"/>
                  <a:gd name="T5" fmla="*/ 55 h 56"/>
                  <a:gd name="T6" fmla="*/ 11 w 45"/>
                  <a:gd name="T7" fmla="*/ 28 h 56"/>
                  <a:gd name="T8" fmla="*/ 44 w 45"/>
                  <a:gd name="T9" fmla="*/ 0 h 56"/>
                  <a:gd name="T10" fmla="*/ 0 60000 65536"/>
                  <a:gd name="T11" fmla="*/ 0 60000 65536"/>
                  <a:gd name="T12" fmla="*/ 0 60000 65536"/>
                  <a:gd name="T13" fmla="*/ 0 60000 65536"/>
                  <a:gd name="T14" fmla="*/ 0 60000 65536"/>
                  <a:gd name="T15" fmla="*/ 0 w 45"/>
                  <a:gd name="T16" fmla="*/ 0 h 56"/>
                  <a:gd name="T17" fmla="*/ 45 w 45"/>
                  <a:gd name="T18" fmla="*/ 56 h 56"/>
                </a:gdLst>
                <a:ahLst/>
                <a:cxnLst>
                  <a:cxn ang="T10">
                    <a:pos x="T0" y="T1"/>
                  </a:cxn>
                  <a:cxn ang="T11">
                    <a:pos x="T2" y="T3"/>
                  </a:cxn>
                  <a:cxn ang="T12">
                    <a:pos x="T4" y="T5"/>
                  </a:cxn>
                  <a:cxn ang="T13">
                    <a:pos x="T6" y="T7"/>
                  </a:cxn>
                  <a:cxn ang="T14">
                    <a:pos x="T8" y="T9"/>
                  </a:cxn>
                </a:cxnLst>
                <a:rect l="T15" t="T16" r="T17" b="T18"/>
                <a:pathLst>
                  <a:path w="45" h="56">
                    <a:moveTo>
                      <a:pt x="44" y="0"/>
                    </a:moveTo>
                    <a:lnTo>
                      <a:pt x="7" y="20"/>
                    </a:lnTo>
                    <a:lnTo>
                      <a:pt x="0" y="55"/>
                    </a:lnTo>
                    <a:lnTo>
                      <a:pt x="11" y="28"/>
                    </a:lnTo>
                    <a:lnTo>
                      <a:pt x="44" y="0"/>
                    </a:lnTo>
                  </a:path>
                </a:pathLst>
              </a:custGeom>
              <a:solidFill>
                <a:srgbClr val="606060"/>
              </a:solidFill>
              <a:ln w="9525" cap="rnd">
                <a:noFill/>
                <a:round/>
                <a:headEnd/>
                <a:tailEnd/>
              </a:ln>
            </p:spPr>
            <p:txBody>
              <a:bodyPr/>
              <a:lstStyle/>
              <a:p>
                <a:endParaRPr lang="fr-FR"/>
              </a:p>
            </p:txBody>
          </p:sp>
          <p:sp>
            <p:nvSpPr>
              <p:cNvPr id="59420" name="Freeform 75"/>
              <p:cNvSpPr>
                <a:spLocks/>
              </p:cNvSpPr>
              <p:nvPr/>
            </p:nvSpPr>
            <p:spPr bwMode="auto">
              <a:xfrm>
                <a:off x="5649" y="2803"/>
                <a:ext cx="36" cy="430"/>
              </a:xfrm>
              <a:custGeom>
                <a:avLst/>
                <a:gdLst>
                  <a:gd name="T0" fmla="*/ 3 w 36"/>
                  <a:gd name="T1" fmla="*/ 0 h 430"/>
                  <a:gd name="T2" fmla="*/ 18 w 36"/>
                  <a:gd name="T3" fmla="*/ 241 h 430"/>
                  <a:gd name="T4" fmla="*/ 35 w 36"/>
                  <a:gd name="T5" fmla="*/ 356 h 430"/>
                  <a:gd name="T6" fmla="*/ 35 w 36"/>
                  <a:gd name="T7" fmla="*/ 429 h 430"/>
                  <a:gd name="T8" fmla="*/ 26 w 36"/>
                  <a:gd name="T9" fmla="*/ 352 h 430"/>
                  <a:gd name="T10" fmla="*/ 12 w 36"/>
                  <a:gd name="T11" fmla="*/ 241 h 430"/>
                  <a:gd name="T12" fmla="*/ 0 w 36"/>
                  <a:gd name="T13" fmla="*/ 111 h 430"/>
                  <a:gd name="T14" fmla="*/ 3 w 36"/>
                  <a:gd name="T15" fmla="*/ 0 h 430"/>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430"/>
                  <a:gd name="T26" fmla="*/ 36 w 36"/>
                  <a:gd name="T27" fmla="*/ 430 h 4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430">
                    <a:moveTo>
                      <a:pt x="3" y="0"/>
                    </a:moveTo>
                    <a:lnTo>
                      <a:pt x="18" y="241"/>
                    </a:lnTo>
                    <a:lnTo>
                      <a:pt x="35" y="356"/>
                    </a:lnTo>
                    <a:lnTo>
                      <a:pt x="35" y="429"/>
                    </a:lnTo>
                    <a:lnTo>
                      <a:pt x="26" y="352"/>
                    </a:lnTo>
                    <a:lnTo>
                      <a:pt x="12" y="241"/>
                    </a:lnTo>
                    <a:lnTo>
                      <a:pt x="0" y="111"/>
                    </a:lnTo>
                    <a:lnTo>
                      <a:pt x="3" y="0"/>
                    </a:lnTo>
                  </a:path>
                </a:pathLst>
              </a:custGeom>
              <a:solidFill>
                <a:srgbClr val="606060"/>
              </a:solidFill>
              <a:ln w="9525" cap="rnd">
                <a:noFill/>
                <a:round/>
                <a:headEnd/>
                <a:tailEnd/>
              </a:ln>
            </p:spPr>
            <p:txBody>
              <a:bodyPr/>
              <a:lstStyle/>
              <a:p>
                <a:endParaRPr lang="fr-FR"/>
              </a:p>
            </p:txBody>
          </p:sp>
          <p:grpSp>
            <p:nvGrpSpPr>
              <p:cNvPr id="6" name="Group 76"/>
              <p:cNvGrpSpPr>
                <a:grpSpLocks/>
              </p:cNvGrpSpPr>
              <p:nvPr/>
            </p:nvGrpSpPr>
            <p:grpSpPr bwMode="auto">
              <a:xfrm>
                <a:off x="4898" y="1840"/>
                <a:ext cx="221" cy="129"/>
                <a:chOff x="4898" y="1840"/>
                <a:chExt cx="221" cy="129"/>
              </a:xfrm>
            </p:grpSpPr>
            <p:grpSp>
              <p:nvGrpSpPr>
                <p:cNvPr id="7" name="Group 77"/>
                <p:cNvGrpSpPr>
                  <a:grpSpLocks/>
                </p:cNvGrpSpPr>
                <p:nvPr/>
              </p:nvGrpSpPr>
              <p:grpSpPr bwMode="auto">
                <a:xfrm>
                  <a:off x="4898" y="1840"/>
                  <a:ext cx="202" cy="114"/>
                  <a:chOff x="4898" y="1840"/>
                  <a:chExt cx="202" cy="114"/>
                </a:xfrm>
              </p:grpSpPr>
              <p:sp>
                <p:nvSpPr>
                  <p:cNvPr id="59477" name="Freeform 78"/>
                  <p:cNvSpPr>
                    <a:spLocks/>
                  </p:cNvSpPr>
                  <p:nvPr/>
                </p:nvSpPr>
                <p:spPr bwMode="auto">
                  <a:xfrm>
                    <a:off x="4898" y="1840"/>
                    <a:ext cx="202" cy="114"/>
                  </a:xfrm>
                  <a:custGeom>
                    <a:avLst/>
                    <a:gdLst>
                      <a:gd name="T0" fmla="*/ 189 w 202"/>
                      <a:gd name="T1" fmla="*/ 55 h 114"/>
                      <a:gd name="T2" fmla="*/ 182 w 202"/>
                      <a:gd name="T3" fmla="*/ 41 h 114"/>
                      <a:gd name="T4" fmla="*/ 172 w 202"/>
                      <a:gd name="T5" fmla="*/ 32 h 114"/>
                      <a:gd name="T6" fmla="*/ 146 w 202"/>
                      <a:gd name="T7" fmla="*/ 17 h 114"/>
                      <a:gd name="T8" fmla="*/ 115 w 202"/>
                      <a:gd name="T9" fmla="*/ 6 h 114"/>
                      <a:gd name="T10" fmla="*/ 95 w 202"/>
                      <a:gd name="T11" fmla="*/ 3 h 114"/>
                      <a:gd name="T12" fmla="*/ 81 w 202"/>
                      <a:gd name="T13" fmla="*/ 3 h 114"/>
                      <a:gd name="T14" fmla="*/ 61 w 202"/>
                      <a:gd name="T15" fmla="*/ 0 h 114"/>
                      <a:gd name="T16" fmla="*/ 44 w 202"/>
                      <a:gd name="T17" fmla="*/ 1 h 114"/>
                      <a:gd name="T18" fmla="*/ 25 w 202"/>
                      <a:gd name="T19" fmla="*/ 2 h 114"/>
                      <a:gd name="T20" fmla="*/ 14 w 202"/>
                      <a:gd name="T21" fmla="*/ 5 h 114"/>
                      <a:gd name="T22" fmla="*/ 3 w 202"/>
                      <a:gd name="T23" fmla="*/ 9 h 114"/>
                      <a:gd name="T24" fmla="*/ 0 w 202"/>
                      <a:gd name="T25" fmla="*/ 14 h 114"/>
                      <a:gd name="T26" fmla="*/ 2 w 202"/>
                      <a:gd name="T27" fmla="*/ 20 h 114"/>
                      <a:gd name="T28" fmla="*/ 6 w 202"/>
                      <a:gd name="T29" fmla="*/ 23 h 114"/>
                      <a:gd name="T30" fmla="*/ 16 w 202"/>
                      <a:gd name="T31" fmla="*/ 23 h 114"/>
                      <a:gd name="T32" fmla="*/ 28 w 202"/>
                      <a:gd name="T33" fmla="*/ 20 h 114"/>
                      <a:gd name="T34" fmla="*/ 50 w 202"/>
                      <a:gd name="T35" fmla="*/ 21 h 114"/>
                      <a:gd name="T36" fmla="*/ 62 w 202"/>
                      <a:gd name="T37" fmla="*/ 24 h 114"/>
                      <a:gd name="T38" fmla="*/ 73 w 202"/>
                      <a:gd name="T39" fmla="*/ 30 h 114"/>
                      <a:gd name="T40" fmla="*/ 59 w 202"/>
                      <a:gd name="T41" fmla="*/ 38 h 114"/>
                      <a:gd name="T42" fmla="*/ 56 w 202"/>
                      <a:gd name="T43" fmla="*/ 44 h 114"/>
                      <a:gd name="T44" fmla="*/ 59 w 202"/>
                      <a:gd name="T45" fmla="*/ 51 h 114"/>
                      <a:gd name="T46" fmla="*/ 62 w 202"/>
                      <a:gd name="T47" fmla="*/ 54 h 114"/>
                      <a:gd name="T48" fmla="*/ 57 w 202"/>
                      <a:gd name="T49" fmla="*/ 62 h 114"/>
                      <a:gd name="T50" fmla="*/ 62 w 202"/>
                      <a:gd name="T51" fmla="*/ 70 h 114"/>
                      <a:gd name="T52" fmla="*/ 60 w 202"/>
                      <a:gd name="T53" fmla="*/ 79 h 114"/>
                      <a:gd name="T54" fmla="*/ 66 w 202"/>
                      <a:gd name="T55" fmla="*/ 87 h 114"/>
                      <a:gd name="T56" fmla="*/ 72 w 202"/>
                      <a:gd name="T57" fmla="*/ 101 h 114"/>
                      <a:gd name="T58" fmla="*/ 88 w 202"/>
                      <a:gd name="T59" fmla="*/ 104 h 114"/>
                      <a:gd name="T60" fmla="*/ 107 w 202"/>
                      <a:gd name="T61" fmla="*/ 104 h 114"/>
                      <a:gd name="T62" fmla="*/ 116 w 202"/>
                      <a:gd name="T63" fmla="*/ 98 h 114"/>
                      <a:gd name="T64" fmla="*/ 126 w 202"/>
                      <a:gd name="T65" fmla="*/ 108 h 114"/>
                      <a:gd name="T66" fmla="*/ 146 w 202"/>
                      <a:gd name="T67" fmla="*/ 108 h 114"/>
                      <a:gd name="T68" fmla="*/ 156 w 202"/>
                      <a:gd name="T69" fmla="*/ 111 h 114"/>
                      <a:gd name="T70" fmla="*/ 169 w 202"/>
                      <a:gd name="T71" fmla="*/ 113 h 114"/>
                      <a:gd name="T72" fmla="*/ 183 w 202"/>
                      <a:gd name="T73" fmla="*/ 103 h 114"/>
                      <a:gd name="T74" fmla="*/ 194 w 202"/>
                      <a:gd name="T75" fmla="*/ 93 h 114"/>
                      <a:gd name="T76" fmla="*/ 201 w 202"/>
                      <a:gd name="T77" fmla="*/ 74 h 114"/>
                      <a:gd name="T78" fmla="*/ 193 w 202"/>
                      <a:gd name="T79" fmla="*/ 65 h 114"/>
                      <a:gd name="T80" fmla="*/ 189 w 202"/>
                      <a:gd name="T81" fmla="*/ 55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2"/>
                      <a:gd name="T124" fmla="*/ 0 h 114"/>
                      <a:gd name="T125" fmla="*/ 202 w 202"/>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2" h="114">
                        <a:moveTo>
                          <a:pt x="189" y="55"/>
                        </a:moveTo>
                        <a:lnTo>
                          <a:pt x="182" y="41"/>
                        </a:lnTo>
                        <a:lnTo>
                          <a:pt x="172" y="32"/>
                        </a:lnTo>
                        <a:lnTo>
                          <a:pt x="146" y="17"/>
                        </a:lnTo>
                        <a:lnTo>
                          <a:pt x="115" y="6"/>
                        </a:lnTo>
                        <a:lnTo>
                          <a:pt x="95" y="3"/>
                        </a:lnTo>
                        <a:lnTo>
                          <a:pt x="81" y="3"/>
                        </a:lnTo>
                        <a:lnTo>
                          <a:pt x="61" y="0"/>
                        </a:lnTo>
                        <a:lnTo>
                          <a:pt x="44" y="1"/>
                        </a:lnTo>
                        <a:lnTo>
                          <a:pt x="25" y="2"/>
                        </a:lnTo>
                        <a:lnTo>
                          <a:pt x="14" y="5"/>
                        </a:lnTo>
                        <a:lnTo>
                          <a:pt x="3" y="9"/>
                        </a:lnTo>
                        <a:lnTo>
                          <a:pt x="0" y="14"/>
                        </a:lnTo>
                        <a:lnTo>
                          <a:pt x="2" y="20"/>
                        </a:lnTo>
                        <a:lnTo>
                          <a:pt x="6" y="23"/>
                        </a:lnTo>
                        <a:lnTo>
                          <a:pt x="16" y="23"/>
                        </a:lnTo>
                        <a:lnTo>
                          <a:pt x="28" y="20"/>
                        </a:lnTo>
                        <a:lnTo>
                          <a:pt x="50" y="21"/>
                        </a:lnTo>
                        <a:lnTo>
                          <a:pt x="62" y="24"/>
                        </a:lnTo>
                        <a:lnTo>
                          <a:pt x="73" y="30"/>
                        </a:lnTo>
                        <a:lnTo>
                          <a:pt x="59" y="38"/>
                        </a:lnTo>
                        <a:lnTo>
                          <a:pt x="56" y="44"/>
                        </a:lnTo>
                        <a:lnTo>
                          <a:pt x="59" y="51"/>
                        </a:lnTo>
                        <a:lnTo>
                          <a:pt x="62" y="54"/>
                        </a:lnTo>
                        <a:lnTo>
                          <a:pt x="57" y="62"/>
                        </a:lnTo>
                        <a:lnTo>
                          <a:pt x="62" y="70"/>
                        </a:lnTo>
                        <a:lnTo>
                          <a:pt x="60" y="79"/>
                        </a:lnTo>
                        <a:lnTo>
                          <a:pt x="66" y="87"/>
                        </a:lnTo>
                        <a:lnTo>
                          <a:pt x="72" y="101"/>
                        </a:lnTo>
                        <a:lnTo>
                          <a:pt x="88" y="104"/>
                        </a:lnTo>
                        <a:lnTo>
                          <a:pt x="107" y="104"/>
                        </a:lnTo>
                        <a:lnTo>
                          <a:pt x="116" y="98"/>
                        </a:lnTo>
                        <a:lnTo>
                          <a:pt x="126" y="108"/>
                        </a:lnTo>
                        <a:lnTo>
                          <a:pt x="146" y="108"/>
                        </a:lnTo>
                        <a:lnTo>
                          <a:pt x="156" y="111"/>
                        </a:lnTo>
                        <a:lnTo>
                          <a:pt x="169" y="113"/>
                        </a:lnTo>
                        <a:lnTo>
                          <a:pt x="183" y="103"/>
                        </a:lnTo>
                        <a:lnTo>
                          <a:pt x="194" y="93"/>
                        </a:lnTo>
                        <a:lnTo>
                          <a:pt x="201" y="74"/>
                        </a:lnTo>
                        <a:lnTo>
                          <a:pt x="193" y="65"/>
                        </a:lnTo>
                        <a:lnTo>
                          <a:pt x="189" y="55"/>
                        </a:lnTo>
                      </a:path>
                    </a:pathLst>
                  </a:custGeom>
                  <a:solidFill>
                    <a:srgbClr val="FFA040"/>
                  </a:solidFill>
                  <a:ln w="12700" cap="rnd">
                    <a:solidFill>
                      <a:srgbClr val="402000"/>
                    </a:solidFill>
                    <a:round/>
                    <a:headEnd/>
                    <a:tailEnd/>
                  </a:ln>
                </p:spPr>
                <p:txBody>
                  <a:bodyPr/>
                  <a:lstStyle/>
                  <a:p>
                    <a:endParaRPr lang="fr-FR"/>
                  </a:p>
                </p:txBody>
              </p:sp>
              <p:sp>
                <p:nvSpPr>
                  <p:cNvPr id="59478" name="Freeform 79"/>
                  <p:cNvSpPr>
                    <a:spLocks/>
                  </p:cNvSpPr>
                  <p:nvPr/>
                </p:nvSpPr>
                <p:spPr bwMode="auto">
                  <a:xfrm>
                    <a:off x="4975" y="1853"/>
                    <a:ext cx="63" cy="48"/>
                  </a:xfrm>
                  <a:custGeom>
                    <a:avLst/>
                    <a:gdLst>
                      <a:gd name="T0" fmla="*/ 62 w 63"/>
                      <a:gd name="T1" fmla="*/ 17 h 48"/>
                      <a:gd name="T2" fmla="*/ 31 w 63"/>
                      <a:gd name="T3" fmla="*/ 19 h 48"/>
                      <a:gd name="T4" fmla="*/ 26 w 63"/>
                      <a:gd name="T5" fmla="*/ 17 h 48"/>
                      <a:gd name="T6" fmla="*/ 14 w 63"/>
                      <a:gd name="T7" fmla="*/ 18 h 48"/>
                      <a:gd name="T8" fmla="*/ 13 w 63"/>
                      <a:gd name="T9" fmla="*/ 25 h 48"/>
                      <a:gd name="T10" fmla="*/ 2 w 63"/>
                      <a:gd name="T11" fmla="*/ 39 h 48"/>
                      <a:gd name="T12" fmla="*/ 5 w 63"/>
                      <a:gd name="T13" fmla="*/ 46 h 48"/>
                      <a:gd name="T14" fmla="*/ 19 w 63"/>
                      <a:gd name="T15" fmla="*/ 45 h 48"/>
                      <a:gd name="T16" fmla="*/ 24 w 63"/>
                      <a:gd name="T17" fmla="*/ 38 h 48"/>
                      <a:gd name="T18" fmla="*/ 31 w 63"/>
                      <a:gd name="T19" fmla="*/ 34 h 48"/>
                      <a:gd name="T20" fmla="*/ 43 w 63"/>
                      <a:gd name="T21" fmla="*/ 36 h 48"/>
                      <a:gd name="T22" fmla="*/ 45 w 63"/>
                      <a:gd name="T23" fmla="*/ 44 h 48"/>
                      <a:gd name="T24" fmla="*/ 31 w 63"/>
                      <a:gd name="T25" fmla="*/ 38 h 48"/>
                      <a:gd name="T26" fmla="*/ 21 w 63"/>
                      <a:gd name="T27" fmla="*/ 43 h 48"/>
                      <a:gd name="T28" fmla="*/ 11 w 63"/>
                      <a:gd name="T29" fmla="*/ 47 h 48"/>
                      <a:gd name="T30" fmla="*/ 2 w 63"/>
                      <a:gd name="T31" fmla="*/ 46 h 48"/>
                      <a:gd name="T32" fmla="*/ 1 w 63"/>
                      <a:gd name="T33" fmla="*/ 42 h 48"/>
                      <a:gd name="T34" fmla="*/ 0 w 63"/>
                      <a:gd name="T35" fmla="*/ 37 h 48"/>
                      <a:gd name="T36" fmla="*/ 5 w 63"/>
                      <a:gd name="T37" fmla="*/ 32 h 48"/>
                      <a:gd name="T38" fmla="*/ 11 w 63"/>
                      <a:gd name="T39" fmla="*/ 25 h 48"/>
                      <a:gd name="T40" fmla="*/ 11 w 63"/>
                      <a:gd name="T41" fmla="*/ 22 h 48"/>
                      <a:gd name="T42" fmla="*/ 13 w 63"/>
                      <a:gd name="T43" fmla="*/ 15 h 48"/>
                      <a:gd name="T44" fmla="*/ 21 w 63"/>
                      <a:gd name="T45" fmla="*/ 15 h 48"/>
                      <a:gd name="T46" fmla="*/ 36 w 63"/>
                      <a:gd name="T47" fmla="*/ 17 h 48"/>
                      <a:gd name="T48" fmla="*/ 33 w 63"/>
                      <a:gd name="T49" fmla="*/ 7 h 48"/>
                      <a:gd name="T50" fmla="*/ 31 w 63"/>
                      <a:gd name="T51" fmla="*/ 0 h 48"/>
                      <a:gd name="T52" fmla="*/ 34 w 63"/>
                      <a:gd name="T53" fmla="*/ 6 h 48"/>
                      <a:gd name="T54" fmla="*/ 39 w 63"/>
                      <a:gd name="T55" fmla="*/ 16 h 48"/>
                      <a:gd name="T56" fmla="*/ 46 w 63"/>
                      <a:gd name="T57" fmla="*/ 16 h 48"/>
                      <a:gd name="T58" fmla="*/ 55 w 63"/>
                      <a:gd name="T59" fmla="*/ 16 h 48"/>
                      <a:gd name="T60" fmla="*/ 62 w 63"/>
                      <a:gd name="T61" fmla="*/ 17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3"/>
                      <a:gd name="T94" fmla="*/ 0 h 48"/>
                      <a:gd name="T95" fmla="*/ 63 w 63"/>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3" h="48">
                        <a:moveTo>
                          <a:pt x="62" y="17"/>
                        </a:moveTo>
                        <a:lnTo>
                          <a:pt x="31" y="19"/>
                        </a:lnTo>
                        <a:lnTo>
                          <a:pt x="26" y="17"/>
                        </a:lnTo>
                        <a:lnTo>
                          <a:pt x="14" y="18"/>
                        </a:lnTo>
                        <a:lnTo>
                          <a:pt x="13" y="25"/>
                        </a:lnTo>
                        <a:lnTo>
                          <a:pt x="2" y="39"/>
                        </a:lnTo>
                        <a:lnTo>
                          <a:pt x="5" y="46"/>
                        </a:lnTo>
                        <a:lnTo>
                          <a:pt x="19" y="45"/>
                        </a:lnTo>
                        <a:lnTo>
                          <a:pt x="24" y="38"/>
                        </a:lnTo>
                        <a:lnTo>
                          <a:pt x="31" y="34"/>
                        </a:lnTo>
                        <a:lnTo>
                          <a:pt x="43" y="36"/>
                        </a:lnTo>
                        <a:lnTo>
                          <a:pt x="45" y="44"/>
                        </a:lnTo>
                        <a:lnTo>
                          <a:pt x="31" y="38"/>
                        </a:lnTo>
                        <a:lnTo>
                          <a:pt x="21" y="43"/>
                        </a:lnTo>
                        <a:lnTo>
                          <a:pt x="11" y="47"/>
                        </a:lnTo>
                        <a:lnTo>
                          <a:pt x="2" y="46"/>
                        </a:lnTo>
                        <a:lnTo>
                          <a:pt x="1" y="42"/>
                        </a:lnTo>
                        <a:lnTo>
                          <a:pt x="0" y="37"/>
                        </a:lnTo>
                        <a:lnTo>
                          <a:pt x="5" y="32"/>
                        </a:lnTo>
                        <a:lnTo>
                          <a:pt x="11" y="25"/>
                        </a:lnTo>
                        <a:lnTo>
                          <a:pt x="11" y="22"/>
                        </a:lnTo>
                        <a:lnTo>
                          <a:pt x="13" y="15"/>
                        </a:lnTo>
                        <a:lnTo>
                          <a:pt x="21" y="15"/>
                        </a:lnTo>
                        <a:lnTo>
                          <a:pt x="36" y="17"/>
                        </a:lnTo>
                        <a:lnTo>
                          <a:pt x="33" y="7"/>
                        </a:lnTo>
                        <a:lnTo>
                          <a:pt x="31" y="0"/>
                        </a:lnTo>
                        <a:lnTo>
                          <a:pt x="34" y="6"/>
                        </a:lnTo>
                        <a:lnTo>
                          <a:pt x="39" y="16"/>
                        </a:lnTo>
                        <a:lnTo>
                          <a:pt x="46" y="16"/>
                        </a:lnTo>
                        <a:lnTo>
                          <a:pt x="55" y="16"/>
                        </a:lnTo>
                        <a:lnTo>
                          <a:pt x="62" y="17"/>
                        </a:lnTo>
                      </a:path>
                    </a:pathLst>
                  </a:custGeom>
                  <a:solidFill>
                    <a:srgbClr val="402000"/>
                  </a:solidFill>
                  <a:ln w="9525" cap="rnd">
                    <a:noFill/>
                    <a:round/>
                    <a:headEnd/>
                    <a:tailEnd/>
                  </a:ln>
                </p:spPr>
                <p:txBody>
                  <a:bodyPr/>
                  <a:lstStyle/>
                  <a:p>
                    <a:endParaRPr lang="fr-FR"/>
                  </a:p>
                </p:txBody>
              </p:sp>
              <p:sp>
                <p:nvSpPr>
                  <p:cNvPr id="59479" name="Freeform 80"/>
                  <p:cNvSpPr>
                    <a:spLocks/>
                  </p:cNvSpPr>
                  <p:nvPr/>
                </p:nvSpPr>
                <p:spPr bwMode="auto">
                  <a:xfrm>
                    <a:off x="5009" y="1899"/>
                    <a:ext cx="17" cy="37"/>
                  </a:xfrm>
                  <a:custGeom>
                    <a:avLst/>
                    <a:gdLst>
                      <a:gd name="T0" fmla="*/ 0 w 17"/>
                      <a:gd name="T1" fmla="*/ 0 h 37"/>
                      <a:gd name="T2" fmla="*/ 5 w 17"/>
                      <a:gd name="T3" fmla="*/ 4 h 37"/>
                      <a:gd name="T4" fmla="*/ 6 w 17"/>
                      <a:gd name="T5" fmla="*/ 7 h 37"/>
                      <a:gd name="T6" fmla="*/ 6 w 17"/>
                      <a:gd name="T7" fmla="*/ 12 h 37"/>
                      <a:gd name="T8" fmla="*/ 10 w 17"/>
                      <a:gd name="T9" fmla="*/ 12 h 37"/>
                      <a:gd name="T10" fmla="*/ 13 w 17"/>
                      <a:gd name="T11" fmla="*/ 15 h 37"/>
                      <a:gd name="T12" fmla="*/ 13 w 17"/>
                      <a:gd name="T13" fmla="*/ 19 h 37"/>
                      <a:gd name="T14" fmla="*/ 10 w 17"/>
                      <a:gd name="T15" fmla="*/ 22 h 37"/>
                      <a:gd name="T16" fmla="*/ 2 w 17"/>
                      <a:gd name="T17" fmla="*/ 25 h 37"/>
                      <a:gd name="T18" fmla="*/ 4 w 17"/>
                      <a:gd name="T19" fmla="*/ 27 h 37"/>
                      <a:gd name="T20" fmla="*/ 4 w 17"/>
                      <a:gd name="T21" fmla="*/ 30 h 37"/>
                      <a:gd name="T22" fmla="*/ 0 w 17"/>
                      <a:gd name="T23" fmla="*/ 35 h 37"/>
                      <a:gd name="T24" fmla="*/ 5 w 17"/>
                      <a:gd name="T25" fmla="*/ 36 h 37"/>
                      <a:gd name="T26" fmla="*/ 5 w 17"/>
                      <a:gd name="T27" fmla="*/ 30 h 37"/>
                      <a:gd name="T28" fmla="*/ 9 w 17"/>
                      <a:gd name="T29" fmla="*/ 25 h 37"/>
                      <a:gd name="T30" fmla="*/ 13 w 17"/>
                      <a:gd name="T31" fmla="*/ 22 h 37"/>
                      <a:gd name="T32" fmla="*/ 16 w 17"/>
                      <a:gd name="T33" fmla="*/ 17 h 37"/>
                      <a:gd name="T34" fmla="*/ 13 w 17"/>
                      <a:gd name="T35" fmla="*/ 13 h 37"/>
                      <a:gd name="T36" fmla="*/ 9 w 17"/>
                      <a:gd name="T37" fmla="*/ 11 h 37"/>
                      <a:gd name="T38" fmla="*/ 9 w 17"/>
                      <a:gd name="T39" fmla="*/ 6 h 37"/>
                      <a:gd name="T40" fmla="*/ 8 w 17"/>
                      <a:gd name="T41" fmla="*/ 1 h 37"/>
                      <a:gd name="T42" fmla="*/ 0 w 17"/>
                      <a:gd name="T43" fmla="*/ 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
                      <a:gd name="T67" fmla="*/ 0 h 37"/>
                      <a:gd name="T68" fmla="*/ 17 w 17"/>
                      <a:gd name="T69" fmla="*/ 37 h 3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 h="37">
                        <a:moveTo>
                          <a:pt x="0" y="0"/>
                        </a:moveTo>
                        <a:lnTo>
                          <a:pt x="5" y="4"/>
                        </a:lnTo>
                        <a:lnTo>
                          <a:pt x="6" y="7"/>
                        </a:lnTo>
                        <a:lnTo>
                          <a:pt x="6" y="12"/>
                        </a:lnTo>
                        <a:lnTo>
                          <a:pt x="10" y="12"/>
                        </a:lnTo>
                        <a:lnTo>
                          <a:pt x="13" y="15"/>
                        </a:lnTo>
                        <a:lnTo>
                          <a:pt x="13" y="19"/>
                        </a:lnTo>
                        <a:lnTo>
                          <a:pt x="10" y="22"/>
                        </a:lnTo>
                        <a:lnTo>
                          <a:pt x="2" y="25"/>
                        </a:lnTo>
                        <a:lnTo>
                          <a:pt x="4" y="27"/>
                        </a:lnTo>
                        <a:lnTo>
                          <a:pt x="4" y="30"/>
                        </a:lnTo>
                        <a:lnTo>
                          <a:pt x="0" y="35"/>
                        </a:lnTo>
                        <a:lnTo>
                          <a:pt x="5" y="36"/>
                        </a:lnTo>
                        <a:lnTo>
                          <a:pt x="5" y="30"/>
                        </a:lnTo>
                        <a:lnTo>
                          <a:pt x="9" y="25"/>
                        </a:lnTo>
                        <a:lnTo>
                          <a:pt x="13" y="22"/>
                        </a:lnTo>
                        <a:lnTo>
                          <a:pt x="16" y="17"/>
                        </a:lnTo>
                        <a:lnTo>
                          <a:pt x="13" y="13"/>
                        </a:lnTo>
                        <a:lnTo>
                          <a:pt x="9" y="11"/>
                        </a:lnTo>
                        <a:lnTo>
                          <a:pt x="9" y="6"/>
                        </a:lnTo>
                        <a:lnTo>
                          <a:pt x="8" y="1"/>
                        </a:lnTo>
                        <a:lnTo>
                          <a:pt x="0" y="0"/>
                        </a:lnTo>
                      </a:path>
                    </a:pathLst>
                  </a:custGeom>
                  <a:solidFill>
                    <a:srgbClr val="402000"/>
                  </a:solidFill>
                  <a:ln w="9525" cap="rnd">
                    <a:noFill/>
                    <a:round/>
                    <a:headEnd/>
                    <a:tailEnd/>
                  </a:ln>
                </p:spPr>
                <p:txBody>
                  <a:bodyPr/>
                  <a:lstStyle/>
                  <a:p>
                    <a:endParaRPr lang="fr-FR"/>
                  </a:p>
                </p:txBody>
              </p:sp>
              <p:sp>
                <p:nvSpPr>
                  <p:cNvPr id="59480" name="Freeform 81"/>
                  <p:cNvSpPr>
                    <a:spLocks/>
                  </p:cNvSpPr>
                  <p:nvPr/>
                </p:nvSpPr>
                <p:spPr bwMode="auto">
                  <a:xfrm>
                    <a:off x="4999" y="1903"/>
                    <a:ext cx="17" cy="17"/>
                  </a:xfrm>
                  <a:custGeom>
                    <a:avLst/>
                    <a:gdLst>
                      <a:gd name="T0" fmla="*/ 6 w 17"/>
                      <a:gd name="T1" fmla="*/ 0 h 17"/>
                      <a:gd name="T2" fmla="*/ 6 w 17"/>
                      <a:gd name="T3" fmla="*/ 6 h 17"/>
                      <a:gd name="T4" fmla="*/ 6 w 17"/>
                      <a:gd name="T5" fmla="*/ 12 h 17"/>
                      <a:gd name="T6" fmla="*/ 16 w 17"/>
                      <a:gd name="T7" fmla="*/ 16 h 17"/>
                      <a:gd name="T8" fmla="*/ 0 w 17"/>
                      <a:gd name="T9" fmla="*/ 12 h 17"/>
                      <a:gd name="T10" fmla="*/ 6 w 17"/>
                      <a:gd name="T11" fmla="*/ 0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6" y="0"/>
                        </a:moveTo>
                        <a:lnTo>
                          <a:pt x="6" y="6"/>
                        </a:lnTo>
                        <a:lnTo>
                          <a:pt x="6" y="12"/>
                        </a:lnTo>
                        <a:lnTo>
                          <a:pt x="16" y="16"/>
                        </a:lnTo>
                        <a:lnTo>
                          <a:pt x="0" y="12"/>
                        </a:lnTo>
                        <a:lnTo>
                          <a:pt x="6" y="0"/>
                        </a:lnTo>
                      </a:path>
                    </a:pathLst>
                  </a:custGeom>
                  <a:solidFill>
                    <a:srgbClr val="402000"/>
                  </a:solidFill>
                  <a:ln w="9525" cap="rnd">
                    <a:noFill/>
                    <a:round/>
                    <a:headEnd/>
                    <a:tailEnd/>
                  </a:ln>
                </p:spPr>
                <p:txBody>
                  <a:bodyPr/>
                  <a:lstStyle/>
                  <a:p>
                    <a:endParaRPr lang="fr-FR"/>
                  </a:p>
                </p:txBody>
              </p:sp>
              <p:sp>
                <p:nvSpPr>
                  <p:cNvPr id="59481" name="Freeform 82"/>
                  <p:cNvSpPr>
                    <a:spLocks/>
                  </p:cNvSpPr>
                  <p:nvPr/>
                </p:nvSpPr>
                <p:spPr bwMode="auto">
                  <a:xfrm>
                    <a:off x="5008" y="1916"/>
                    <a:ext cx="17" cy="17"/>
                  </a:xfrm>
                  <a:custGeom>
                    <a:avLst/>
                    <a:gdLst>
                      <a:gd name="T0" fmla="*/ 2 w 17"/>
                      <a:gd name="T1" fmla="*/ 0 h 17"/>
                      <a:gd name="T2" fmla="*/ 0 w 17"/>
                      <a:gd name="T3" fmla="*/ 5 h 17"/>
                      <a:gd name="T4" fmla="*/ 5 w 17"/>
                      <a:gd name="T5" fmla="*/ 16 h 17"/>
                      <a:gd name="T6" fmla="*/ 8 w 17"/>
                      <a:gd name="T7" fmla="*/ 16 h 17"/>
                      <a:gd name="T8" fmla="*/ 16 w 17"/>
                      <a:gd name="T9" fmla="*/ 16 h 17"/>
                      <a:gd name="T10" fmla="*/ 10 w 17"/>
                      <a:gd name="T11" fmla="*/ 10 h 17"/>
                      <a:gd name="T12" fmla="*/ 2 w 17"/>
                      <a:gd name="T13" fmla="*/ 0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2" y="0"/>
                        </a:moveTo>
                        <a:lnTo>
                          <a:pt x="0" y="5"/>
                        </a:lnTo>
                        <a:lnTo>
                          <a:pt x="5" y="16"/>
                        </a:lnTo>
                        <a:lnTo>
                          <a:pt x="8" y="16"/>
                        </a:lnTo>
                        <a:lnTo>
                          <a:pt x="16" y="16"/>
                        </a:lnTo>
                        <a:lnTo>
                          <a:pt x="10" y="10"/>
                        </a:lnTo>
                        <a:lnTo>
                          <a:pt x="2" y="0"/>
                        </a:lnTo>
                      </a:path>
                    </a:pathLst>
                  </a:custGeom>
                  <a:solidFill>
                    <a:srgbClr val="402000"/>
                  </a:solidFill>
                  <a:ln w="9525" cap="rnd">
                    <a:noFill/>
                    <a:round/>
                    <a:headEnd/>
                    <a:tailEnd/>
                  </a:ln>
                </p:spPr>
                <p:txBody>
                  <a:bodyPr/>
                  <a:lstStyle/>
                  <a:p>
                    <a:endParaRPr lang="fr-FR"/>
                  </a:p>
                </p:txBody>
              </p:sp>
              <p:sp>
                <p:nvSpPr>
                  <p:cNvPr id="59482" name="Freeform 83"/>
                  <p:cNvSpPr>
                    <a:spLocks/>
                  </p:cNvSpPr>
                  <p:nvPr/>
                </p:nvSpPr>
                <p:spPr bwMode="auto">
                  <a:xfrm>
                    <a:off x="5005" y="1930"/>
                    <a:ext cx="17" cy="17"/>
                  </a:xfrm>
                  <a:custGeom>
                    <a:avLst/>
                    <a:gdLst>
                      <a:gd name="T0" fmla="*/ 16 w 17"/>
                      <a:gd name="T1" fmla="*/ 0 h 17"/>
                      <a:gd name="T2" fmla="*/ 16 w 17"/>
                      <a:gd name="T3" fmla="*/ 3 h 17"/>
                      <a:gd name="T4" fmla="*/ 16 w 17"/>
                      <a:gd name="T5" fmla="*/ 16 h 17"/>
                      <a:gd name="T6" fmla="*/ 0 w 17"/>
                      <a:gd name="T7" fmla="*/ 9 h 17"/>
                      <a:gd name="T8" fmla="*/ 16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16" y="3"/>
                        </a:lnTo>
                        <a:lnTo>
                          <a:pt x="16" y="16"/>
                        </a:lnTo>
                        <a:lnTo>
                          <a:pt x="0" y="9"/>
                        </a:lnTo>
                        <a:lnTo>
                          <a:pt x="16" y="0"/>
                        </a:lnTo>
                      </a:path>
                    </a:pathLst>
                  </a:custGeom>
                  <a:solidFill>
                    <a:srgbClr val="402000"/>
                  </a:solidFill>
                  <a:ln w="9525" cap="rnd">
                    <a:noFill/>
                    <a:round/>
                    <a:headEnd/>
                    <a:tailEnd/>
                  </a:ln>
                </p:spPr>
                <p:txBody>
                  <a:bodyPr/>
                  <a:lstStyle/>
                  <a:p>
                    <a:endParaRPr lang="fr-FR"/>
                  </a:p>
                </p:txBody>
              </p:sp>
              <p:sp>
                <p:nvSpPr>
                  <p:cNvPr id="59483" name="Freeform 84"/>
                  <p:cNvSpPr>
                    <a:spLocks/>
                  </p:cNvSpPr>
                  <p:nvPr/>
                </p:nvSpPr>
                <p:spPr bwMode="auto">
                  <a:xfrm>
                    <a:off x="4972" y="1924"/>
                    <a:ext cx="27" cy="17"/>
                  </a:xfrm>
                  <a:custGeom>
                    <a:avLst/>
                    <a:gdLst>
                      <a:gd name="T0" fmla="*/ 26 w 27"/>
                      <a:gd name="T1" fmla="*/ 0 h 17"/>
                      <a:gd name="T2" fmla="*/ 16 w 27"/>
                      <a:gd name="T3" fmla="*/ 0 h 17"/>
                      <a:gd name="T4" fmla="*/ 0 w 27"/>
                      <a:gd name="T5" fmla="*/ 0 h 17"/>
                      <a:gd name="T6" fmla="*/ 8 w 27"/>
                      <a:gd name="T7" fmla="*/ 0 h 17"/>
                      <a:gd name="T8" fmla="*/ 19 w 27"/>
                      <a:gd name="T9" fmla="*/ 16 h 17"/>
                      <a:gd name="T10" fmla="*/ 26 w 27"/>
                      <a:gd name="T11" fmla="*/ 0 h 17"/>
                      <a:gd name="T12" fmla="*/ 0 60000 65536"/>
                      <a:gd name="T13" fmla="*/ 0 60000 65536"/>
                      <a:gd name="T14" fmla="*/ 0 60000 65536"/>
                      <a:gd name="T15" fmla="*/ 0 60000 65536"/>
                      <a:gd name="T16" fmla="*/ 0 60000 65536"/>
                      <a:gd name="T17" fmla="*/ 0 60000 65536"/>
                      <a:gd name="T18" fmla="*/ 0 w 27"/>
                      <a:gd name="T19" fmla="*/ 0 h 17"/>
                      <a:gd name="T20" fmla="*/ 27 w 2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7" h="17">
                        <a:moveTo>
                          <a:pt x="26" y="0"/>
                        </a:moveTo>
                        <a:lnTo>
                          <a:pt x="16" y="0"/>
                        </a:lnTo>
                        <a:lnTo>
                          <a:pt x="0" y="0"/>
                        </a:lnTo>
                        <a:lnTo>
                          <a:pt x="8" y="0"/>
                        </a:lnTo>
                        <a:lnTo>
                          <a:pt x="19" y="16"/>
                        </a:lnTo>
                        <a:lnTo>
                          <a:pt x="26" y="0"/>
                        </a:lnTo>
                      </a:path>
                    </a:pathLst>
                  </a:custGeom>
                  <a:solidFill>
                    <a:srgbClr val="402000"/>
                  </a:solidFill>
                  <a:ln w="9525" cap="rnd">
                    <a:noFill/>
                    <a:round/>
                    <a:headEnd/>
                    <a:tailEnd/>
                  </a:ln>
                </p:spPr>
                <p:txBody>
                  <a:bodyPr/>
                  <a:lstStyle/>
                  <a:p>
                    <a:endParaRPr lang="fr-FR"/>
                  </a:p>
                </p:txBody>
              </p:sp>
              <p:sp>
                <p:nvSpPr>
                  <p:cNvPr id="59484" name="Freeform 85"/>
                  <p:cNvSpPr>
                    <a:spLocks/>
                  </p:cNvSpPr>
                  <p:nvPr/>
                </p:nvSpPr>
                <p:spPr bwMode="auto">
                  <a:xfrm>
                    <a:off x="4966" y="1911"/>
                    <a:ext cx="44" cy="17"/>
                  </a:xfrm>
                  <a:custGeom>
                    <a:avLst/>
                    <a:gdLst>
                      <a:gd name="T0" fmla="*/ 43 w 44"/>
                      <a:gd name="T1" fmla="*/ 0 h 17"/>
                      <a:gd name="T2" fmla="*/ 33 w 44"/>
                      <a:gd name="T3" fmla="*/ 16 h 17"/>
                      <a:gd name="T4" fmla="*/ 25 w 44"/>
                      <a:gd name="T5" fmla="*/ 16 h 17"/>
                      <a:gd name="T6" fmla="*/ 13 w 44"/>
                      <a:gd name="T7" fmla="*/ 0 h 17"/>
                      <a:gd name="T8" fmla="*/ 0 w 44"/>
                      <a:gd name="T9" fmla="*/ 0 h 17"/>
                      <a:gd name="T10" fmla="*/ 16 w 44"/>
                      <a:gd name="T11" fmla="*/ 16 h 17"/>
                      <a:gd name="T12" fmla="*/ 26 w 44"/>
                      <a:gd name="T13" fmla="*/ 16 h 17"/>
                      <a:gd name="T14" fmla="*/ 35 w 44"/>
                      <a:gd name="T15" fmla="*/ 16 h 17"/>
                      <a:gd name="T16" fmla="*/ 43 w 44"/>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7"/>
                      <a:gd name="T29" fmla="*/ 44 w 44"/>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7">
                        <a:moveTo>
                          <a:pt x="43" y="0"/>
                        </a:moveTo>
                        <a:lnTo>
                          <a:pt x="33" y="16"/>
                        </a:lnTo>
                        <a:lnTo>
                          <a:pt x="25" y="16"/>
                        </a:lnTo>
                        <a:lnTo>
                          <a:pt x="13" y="0"/>
                        </a:lnTo>
                        <a:lnTo>
                          <a:pt x="0" y="0"/>
                        </a:lnTo>
                        <a:lnTo>
                          <a:pt x="16" y="16"/>
                        </a:lnTo>
                        <a:lnTo>
                          <a:pt x="26" y="16"/>
                        </a:lnTo>
                        <a:lnTo>
                          <a:pt x="35" y="16"/>
                        </a:lnTo>
                        <a:lnTo>
                          <a:pt x="43" y="0"/>
                        </a:lnTo>
                      </a:path>
                    </a:pathLst>
                  </a:custGeom>
                  <a:solidFill>
                    <a:srgbClr val="402000"/>
                  </a:solidFill>
                  <a:ln w="9525" cap="rnd">
                    <a:noFill/>
                    <a:round/>
                    <a:headEnd/>
                    <a:tailEnd/>
                  </a:ln>
                </p:spPr>
                <p:txBody>
                  <a:bodyPr/>
                  <a:lstStyle/>
                  <a:p>
                    <a:endParaRPr lang="fr-FR"/>
                  </a:p>
                </p:txBody>
              </p:sp>
              <p:sp>
                <p:nvSpPr>
                  <p:cNvPr id="59485" name="Freeform 86"/>
                  <p:cNvSpPr>
                    <a:spLocks/>
                  </p:cNvSpPr>
                  <p:nvPr/>
                </p:nvSpPr>
                <p:spPr bwMode="auto">
                  <a:xfrm>
                    <a:off x="4982" y="1888"/>
                    <a:ext cx="17" cy="17"/>
                  </a:xfrm>
                  <a:custGeom>
                    <a:avLst/>
                    <a:gdLst>
                      <a:gd name="T0" fmla="*/ 10 w 17"/>
                      <a:gd name="T1" fmla="*/ 0 h 17"/>
                      <a:gd name="T2" fmla="*/ 14 w 17"/>
                      <a:gd name="T3" fmla="*/ 8 h 17"/>
                      <a:gd name="T4" fmla="*/ 7 w 17"/>
                      <a:gd name="T5" fmla="*/ 14 h 17"/>
                      <a:gd name="T6" fmla="*/ 0 w 17"/>
                      <a:gd name="T7" fmla="*/ 16 h 17"/>
                      <a:gd name="T8" fmla="*/ 7 w 17"/>
                      <a:gd name="T9" fmla="*/ 16 h 17"/>
                      <a:gd name="T10" fmla="*/ 14 w 17"/>
                      <a:gd name="T11" fmla="*/ 12 h 17"/>
                      <a:gd name="T12" fmla="*/ 16 w 17"/>
                      <a:gd name="T13" fmla="*/ 8 h 17"/>
                      <a:gd name="T14" fmla="*/ 1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10" y="0"/>
                        </a:moveTo>
                        <a:lnTo>
                          <a:pt x="14" y="8"/>
                        </a:lnTo>
                        <a:lnTo>
                          <a:pt x="7" y="14"/>
                        </a:lnTo>
                        <a:lnTo>
                          <a:pt x="0" y="16"/>
                        </a:lnTo>
                        <a:lnTo>
                          <a:pt x="7" y="16"/>
                        </a:lnTo>
                        <a:lnTo>
                          <a:pt x="14" y="12"/>
                        </a:lnTo>
                        <a:lnTo>
                          <a:pt x="16" y="8"/>
                        </a:lnTo>
                        <a:lnTo>
                          <a:pt x="10" y="0"/>
                        </a:lnTo>
                      </a:path>
                    </a:pathLst>
                  </a:custGeom>
                  <a:solidFill>
                    <a:srgbClr val="402000"/>
                  </a:solidFill>
                  <a:ln w="9525" cap="rnd">
                    <a:noFill/>
                    <a:round/>
                    <a:headEnd/>
                    <a:tailEnd/>
                  </a:ln>
                </p:spPr>
                <p:txBody>
                  <a:bodyPr/>
                  <a:lstStyle/>
                  <a:p>
                    <a:endParaRPr lang="fr-FR"/>
                  </a:p>
                </p:txBody>
              </p:sp>
            </p:grpSp>
            <p:sp>
              <p:nvSpPr>
                <p:cNvPr id="59476" name="Freeform 87"/>
                <p:cNvSpPr>
                  <a:spLocks/>
                </p:cNvSpPr>
                <p:nvPr/>
              </p:nvSpPr>
              <p:spPr bwMode="auto">
                <a:xfrm>
                  <a:off x="5051" y="1899"/>
                  <a:ext cx="68" cy="70"/>
                </a:xfrm>
                <a:custGeom>
                  <a:avLst/>
                  <a:gdLst>
                    <a:gd name="T0" fmla="*/ 5 w 68"/>
                    <a:gd name="T1" fmla="*/ 63 h 70"/>
                    <a:gd name="T2" fmla="*/ 13 w 68"/>
                    <a:gd name="T3" fmla="*/ 69 h 70"/>
                    <a:gd name="T4" fmla="*/ 53 w 68"/>
                    <a:gd name="T5" fmla="*/ 52 h 70"/>
                    <a:gd name="T6" fmla="*/ 67 w 68"/>
                    <a:gd name="T7" fmla="*/ 26 h 70"/>
                    <a:gd name="T8" fmla="*/ 64 w 68"/>
                    <a:gd name="T9" fmla="*/ 9 h 70"/>
                    <a:gd name="T10" fmla="*/ 49 w 68"/>
                    <a:gd name="T11" fmla="*/ 0 h 70"/>
                    <a:gd name="T12" fmla="*/ 40 w 68"/>
                    <a:gd name="T13" fmla="*/ 1 h 70"/>
                    <a:gd name="T14" fmla="*/ 43 w 68"/>
                    <a:gd name="T15" fmla="*/ 11 h 70"/>
                    <a:gd name="T16" fmla="*/ 42 w 68"/>
                    <a:gd name="T17" fmla="*/ 20 h 70"/>
                    <a:gd name="T18" fmla="*/ 37 w 68"/>
                    <a:gd name="T19" fmla="*/ 30 h 70"/>
                    <a:gd name="T20" fmla="*/ 25 w 68"/>
                    <a:gd name="T21" fmla="*/ 41 h 70"/>
                    <a:gd name="T22" fmla="*/ 13 w 68"/>
                    <a:gd name="T23" fmla="*/ 52 h 70"/>
                    <a:gd name="T24" fmla="*/ 0 w 68"/>
                    <a:gd name="T25" fmla="*/ 53 h 70"/>
                    <a:gd name="T26" fmla="*/ 2 w 68"/>
                    <a:gd name="T27" fmla="*/ 58 h 70"/>
                    <a:gd name="T28" fmla="*/ 5 w 68"/>
                    <a:gd name="T29" fmla="*/ 63 h 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8"/>
                    <a:gd name="T46" fmla="*/ 0 h 70"/>
                    <a:gd name="T47" fmla="*/ 68 w 68"/>
                    <a:gd name="T48" fmla="*/ 70 h 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8" h="70">
                      <a:moveTo>
                        <a:pt x="5" y="63"/>
                      </a:moveTo>
                      <a:lnTo>
                        <a:pt x="13" y="69"/>
                      </a:lnTo>
                      <a:lnTo>
                        <a:pt x="53" y="52"/>
                      </a:lnTo>
                      <a:lnTo>
                        <a:pt x="67" y="26"/>
                      </a:lnTo>
                      <a:lnTo>
                        <a:pt x="64" y="9"/>
                      </a:lnTo>
                      <a:lnTo>
                        <a:pt x="49" y="0"/>
                      </a:lnTo>
                      <a:lnTo>
                        <a:pt x="40" y="1"/>
                      </a:lnTo>
                      <a:lnTo>
                        <a:pt x="43" y="11"/>
                      </a:lnTo>
                      <a:lnTo>
                        <a:pt x="42" y="20"/>
                      </a:lnTo>
                      <a:lnTo>
                        <a:pt x="37" y="30"/>
                      </a:lnTo>
                      <a:lnTo>
                        <a:pt x="25" y="41"/>
                      </a:lnTo>
                      <a:lnTo>
                        <a:pt x="13" y="52"/>
                      </a:lnTo>
                      <a:lnTo>
                        <a:pt x="0" y="53"/>
                      </a:lnTo>
                      <a:lnTo>
                        <a:pt x="2" y="58"/>
                      </a:lnTo>
                      <a:lnTo>
                        <a:pt x="5" y="63"/>
                      </a:lnTo>
                    </a:path>
                  </a:pathLst>
                </a:custGeom>
                <a:solidFill>
                  <a:srgbClr val="E0E0E0"/>
                </a:solidFill>
                <a:ln w="12700" cap="rnd">
                  <a:solidFill>
                    <a:srgbClr val="000000"/>
                  </a:solidFill>
                  <a:round/>
                  <a:headEnd/>
                  <a:tailEnd/>
                </a:ln>
              </p:spPr>
              <p:txBody>
                <a:bodyPr/>
                <a:lstStyle/>
                <a:p>
                  <a:endParaRPr lang="fr-FR"/>
                </a:p>
              </p:txBody>
            </p:sp>
          </p:grpSp>
          <p:grpSp>
            <p:nvGrpSpPr>
              <p:cNvPr id="8" name="Group 88"/>
              <p:cNvGrpSpPr>
                <a:grpSpLocks/>
              </p:cNvGrpSpPr>
              <p:nvPr/>
            </p:nvGrpSpPr>
            <p:grpSpPr bwMode="auto">
              <a:xfrm>
                <a:off x="5508" y="1548"/>
                <a:ext cx="225" cy="289"/>
                <a:chOff x="5508" y="1548"/>
                <a:chExt cx="225" cy="289"/>
              </a:xfrm>
            </p:grpSpPr>
            <p:sp>
              <p:nvSpPr>
                <p:cNvPr id="59456" name="Freeform 89"/>
                <p:cNvSpPr>
                  <a:spLocks/>
                </p:cNvSpPr>
                <p:nvPr/>
              </p:nvSpPr>
              <p:spPr bwMode="auto">
                <a:xfrm>
                  <a:off x="5513" y="1578"/>
                  <a:ext cx="209" cy="259"/>
                </a:xfrm>
                <a:custGeom>
                  <a:avLst/>
                  <a:gdLst>
                    <a:gd name="T0" fmla="*/ 90 w 209"/>
                    <a:gd name="T1" fmla="*/ 9 h 259"/>
                    <a:gd name="T2" fmla="*/ 43 w 209"/>
                    <a:gd name="T3" fmla="*/ 24 h 259"/>
                    <a:gd name="T4" fmla="*/ 1 w 209"/>
                    <a:gd name="T5" fmla="*/ 48 h 259"/>
                    <a:gd name="T6" fmla="*/ 1 w 209"/>
                    <a:gd name="T7" fmla="*/ 77 h 259"/>
                    <a:gd name="T8" fmla="*/ 0 w 209"/>
                    <a:gd name="T9" fmla="*/ 109 h 259"/>
                    <a:gd name="T10" fmla="*/ 3 w 209"/>
                    <a:gd name="T11" fmla="*/ 118 h 259"/>
                    <a:gd name="T12" fmla="*/ 10 w 209"/>
                    <a:gd name="T13" fmla="*/ 127 h 259"/>
                    <a:gd name="T14" fmla="*/ 15 w 209"/>
                    <a:gd name="T15" fmla="*/ 155 h 259"/>
                    <a:gd name="T16" fmla="*/ 23 w 209"/>
                    <a:gd name="T17" fmla="*/ 177 h 259"/>
                    <a:gd name="T18" fmla="*/ 32 w 209"/>
                    <a:gd name="T19" fmla="*/ 197 h 259"/>
                    <a:gd name="T20" fmla="*/ 38 w 209"/>
                    <a:gd name="T21" fmla="*/ 214 h 259"/>
                    <a:gd name="T22" fmla="*/ 43 w 209"/>
                    <a:gd name="T23" fmla="*/ 225 h 259"/>
                    <a:gd name="T24" fmla="*/ 53 w 209"/>
                    <a:gd name="T25" fmla="*/ 243 h 259"/>
                    <a:gd name="T26" fmla="*/ 70 w 209"/>
                    <a:gd name="T27" fmla="*/ 246 h 259"/>
                    <a:gd name="T28" fmla="*/ 82 w 209"/>
                    <a:gd name="T29" fmla="*/ 245 h 259"/>
                    <a:gd name="T30" fmla="*/ 97 w 209"/>
                    <a:gd name="T31" fmla="*/ 249 h 259"/>
                    <a:gd name="T32" fmla="*/ 114 w 209"/>
                    <a:gd name="T33" fmla="*/ 258 h 259"/>
                    <a:gd name="T34" fmla="*/ 153 w 209"/>
                    <a:gd name="T35" fmla="*/ 243 h 259"/>
                    <a:gd name="T36" fmla="*/ 188 w 209"/>
                    <a:gd name="T37" fmla="*/ 200 h 259"/>
                    <a:gd name="T38" fmla="*/ 202 w 209"/>
                    <a:gd name="T39" fmla="*/ 175 h 259"/>
                    <a:gd name="T40" fmla="*/ 205 w 209"/>
                    <a:gd name="T41" fmla="*/ 163 h 259"/>
                    <a:gd name="T42" fmla="*/ 197 w 209"/>
                    <a:gd name="T43" fmla="*/ 144 h 259"/>
                    <a:gd name="T44" fmla="*/ 206 w 209"/>
                    <a:gd name="T45" fmla="*/ 124 h 259"/>
                    <a:gd name="T46" fmla="*/ 208 w 209"/>
                    <a:gd name="T47" fmla="*/ 102 h 259"/>
                    <a:gd name="T48" fmla="*/ 200 w 209"/>
                    <a:gd name="T49" fmla="*/ 78 h 259"/>
                    <a:gd name="T50" fmla="*/ 188 w 209"/>
                    <a:gd name="T51" fmla="*/ 73 h 259"/>
                    <a:gd name="T52" fmla="*/ 176 w 209"/>
                    <a:gd name="T53" fmla="*/ 80 h 259"/>
                    <a:gd name="T54" fmla="*/ 170 w 209"/>
                    <a:gd name="T55" fmla="*/ 95 h 259"/>
                    <a:gd name="T56" fmla="*/ 169 w 209"/>
                    <a:gd name="T57" fmla="*/ 111 h 259"/>
                    <a:gd name="T58" fmla="*/ 163 w 209"/>
                    <a:gd name="T59" fmla="*/ 131 h 259"/>
                    <a:gd name="T60" fmla="*/ 146 w 209"/>
                    <a:gd name="T61" fmla="*/ 124 h 259"/>
                    <a:gd name="T62" fmla="*/ 144 w 209"/>
                    <a:gd name="T63" fmla="*/ 99 h 259"/>
                    <a:gd name="T64" fmla="*/ 127 w 209"/>
                    <a:gd name="T65" fmla="*/ 70 h 259"/>
                    <a:gd name="T66" fmla="*/ 111 w 209"/>
                    <a:gd name="T67" fmla="*/ 48 h 259"/>
                    <a:gd name="T68" fmla="*/ 105 w 209"/>
                    <a:gd name="T69" fmla="*/ 18 h 259"/>
                    <a:gd name="T70" fmla="*/ 96 w 209"/>
                    <a:gd name="T71" fmla="*/ 14 h 2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9"/>
                    <a:gd name="T109" fmla="*/ 0 h 259"/>
                    <a:gd name="T110" fmla="*/ 209 w 209"/>
                    <a:gd name="T111" fmla="*/ 259 h 2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9" h="259">
                      <a:moveTo>
                        <a:pt x="111" y="0"/>
                      </a:moveTo>
                      <a:lnTo>
                        <a:pt x="90" y="9"/>
                      </a:lnTo>
                      <a:lnTo>
                        <a:pt x="65" y="18"/>
                      </a:lnTo>
                      <a:lnTo>
                        <a:pt x="43" y="24"/>
                      </a:lnTo>
                      <a:lnTo>
                        <a:pt x="18" y="37"/>
                      </a:lnTo>
                      <a:lnTo>
                        <a:pt x="1" y="48"/>
                      </a:lnTo>
                      <a:lnTo>
                        <a:pt x="0" y="60"/>
                      </a:lnTo>
                      <a:lnTo>
                        <a:pt x="1" y="77"/>
                      </a:lnTo>
                      <a:lnTo>
                        <a:pt x="0" y="92"/>
                      </a:lnTo>
                      <a:lnTo>
                        <a:pt x="0" y="109"/>
                      </a:lnTo>
                      <a:lnTo>
                        <a:pt x="1" y="114"/>
                      </a:lnTo>
                      <a:lnTo>
                        <a:pt x="3" y="118"/>
                      </a:lnTo>
                      <a:lnTo>
                        <a:pt x="8" y="121"/>
                      </a:lnTo>
                      <a:lnTo>
                        <a:pt x="10" y="127"/>
                      </a:lnTo>
                      <a:lnTo>
                        <a:pt x="11" y="144"/>
                      </a:lnTo>
                      <a:lnTo>
                        <a:pt x="15" y="155"/>
                      </a:lnTo>
                      <a:lnTo>
                        <a:pt x="19" y="162"/>
                      </a:lnTo>
                      <a:lnTo>
                        <a:pt x="23" y="177"/>
                      </a:lnTo>
                      <a:lnTo>
                        <a:pt x="26" y="185"/>
                      </a:lnTo>
                      <a:lnTo>
                        <a:pt x="32" y="197"/>
                      </a:lnTo>
                      <a:lnTo>
                        <a:pt x="34" y="206"/>
                      </a:lnTo>
                      <a:lnTo>
                        <a:pt x="38" y="214"/>
                      </a:lnTo>
                      <a:lnTo>
                        <a:pt x="41" y="218"/>
                      </a:lnTo>
                      <a:lnTo>
                        <a:pt x="43" y="225"/>
                      </a:lnTo>
                      <a:lnTo>
                        <a:pt x="46" y="235"/>
                      </a:lnTo>
                      <a:lnTo>
                        <a:pt x="53" y="243"/>
                      </a:lnTo>
                      <a:lnTo>
                        <a:pt x="60" y="246"/>
                      </a:lnTo>
                      <a:lnTo>
                        <a:pt x="70" y="246"/>
                      </a:lnTo>
                      <a:lnTo>
                        <a:pt x="79" y="246"/>
                      </a:lnTo>
                      <a:lnTo>
                        <a:pt x="82" y="245"/>
                      </a:lnTo>
                      <a:lnTo>
                        <a:pt x="91" y="244"/>
                      </a:lnTo>
                      <a:lnTo>
                        <a:pt x="97" y="249"/>
                      </a:lnTo>
                      <a:lnTo>
                        <a:pt x="104" y="256"/>
                      </a:lnTo>
                      <a:lnTo>
                        <a:pt x="114" y="258"/>
                      </a:lnTo>
                      <a:lnTo>
                        <a:pt x="135" y="253"/>
                      </a:lnTo>
                      <a:lnTo>
                        <a:pt x="153" y="243"/>
                      </a:lnTo>
                      <a:lnTo>
                        <a:pt x="169" y="226"/>
                      </a:lnTo>
                      <a:lnTo>
                        <a:pt x="188" y="200"/>
                      </a:lnTo>
                      <a:lnTo>
                        <a:pt x="195" y="189"/>
                      </a:lnTo>
                      <a:lnTo>
                        <a:pt x="202" y="175"/>
                      </a:lnTo>
                      <a:lnTo>
                        <a:pt x="205" y="167"/>
                      </a:lnTo>
                      <a:lnTo>
                        <a:pt x="205" y="163"/>
                      </a:lnTo>
                      <a:lnTo>
                        <a:pt x="205" y="155"/>
                      </a:lnTo>
                      <a:lnTo>
                        <a:pt x="197" y="144"/>
                      </a:lnTo>
                      <a:lnTo>
                        <a:pt x="200" y="137"/>
                      </a:lnTo>
                      <a:lnTo>
                        <a:pt x="206" y="124"/>
                      </a:lnTo>
                      <a:lnTo>
                        <a:pt x="208" y="113"/>
                      </a:lnTo>
                      <a:lnTo>
                        <a:pt x="208" y="102"/>
                      </a:lnTo>
                      <a:lnTo>
                        <a:pt x="205" y="88"/>
                      </a:lnTo>
                      <a:lnTo>
                        <a:pt x="200" y="78"/>
                      </a:lnTo>
                      <a:lnTo>
                        <a:pt x="195" y="73"/>
                      </a:lnTo>
                      <a:lnTo>
                        <a:pt x="188" y="73"/>
                      </a:lnTo>
                      <a:lnTo>
                        <a:pt x="181" y="75"/>
                      </a:lnTo>
                      <a:lnTo>
                        <a:pt x="176" y="80"/>
                      </a:lnTo>
                      <a:lnTo>
                        <a:pt x="172" y="90"/>
                      </a:lnTo>
                      <a:lnTo>
                        <a:pt x="170" y="95"/>
                      </a:lnTo>
                      <a:lnTo>
                        <a:pt x="170" y="102"/>
                      </a:lnTo>
                      <a:lnTo>
                        <a:pt x="169" y="111"/>
                      </a:lnTo>
                      <a:lnTo>
                        <a:pt x="169" y="118"/>
                      </a:lnTo>
                      <a:lnTo>
                        <a:pt x="163" y="131"/>
                      </a:lnTo>
                      <a:lnTo>
                        <a:pt x="152" y="132"/>
                      </a:lnTo>
                      <a:lnTo>
                        <a:pt x="146" y="124"/>
                      </a:lnTo>
                      <a:lnTo>
                        <a:pt x="148" y="109"/>
                      </a:lnTo>
                      <a:lnTo>
                        <a:pt x="144" y="99"/>
                      </a:lnTo>
                      <a:lnTo>
                        <a:pt x="133" y="82"/>
                      </a:lnTo>
                      <a:lnTo>
                        <a:pt x="127" y="70"/>
                      </a:lnTo>
                      <a:lnTo>
                        <a:pt x="117" y="55"/>
                      </a:lnTo>
                      <a:lnTo>
                        <a:pt x="111" y="48"/>
                      </a:lnTo>
                      <a:lnTo>
                        <a:pt x="105" y="27"/>
                      </a:lnTo>
                      <a:lnTo>
                        <a:pt x="105" y="18"/>
                      </a:lnTo>
                      <a:lnTo>
                        <a:pt x="107" y="9"/>
                      </a:lnTo>
                      <a:lnTo>
                        <a:pt x="96" y="14"/>
                      </a:lnTo>
                      <a:lnTo>
                        <a:pt x="111" y="0"/>
                      </a:lnTo>
                    </a:path>
                  </a:pathLst>
                </a:custGeom>
                <a:solidFill>
                  <a:srgbClr val="FFA040"/>
                </a:solidFill>
                <a:ln w="12700" cap="rnd">
                  <a:solidFill>
                    <a:srgbClr val="402000"/>
                  </a:solidFill>
                  <a:round/>
                  <a:headEnd/>
                  <a:tailEnd/>
                </a:ln>
              </p:spPr>
              <p:txBody>
                <a:bodyPr/>
                <a:lstStyle/>
                <a:p>
                  <a:endParaRPr lang="fr-FR"/>
                </a:p>
              </p:txBody>
            </p:sp>
            <p:sp>
              <p:nvSpPr>
                <p:cNvPr id="59457" name="Freeform 90"/>
                <p:cNvSpPr>
                  <a:spLocks/>
                </p:cNvSpPr>
                <p:nvPr/>
              </p:nvSpPr>
              <p:spPr bwMode="auto">
                <a:xfrm>
                  <a:off x="5560" y="1796"/>
                  <a:ext cx="31" cy="19"/>
                </a:xfrm>
                <a:custGeom>
                  <a:avLst/>
                  <a:gdLst>
                    <a:gd name="T0" fmla="*/ 0 w 31"/>
                    <a:gd name="T1" fmla="*/ 5 h 19"/>
                    <a:gd name="T2" fmla="*/ 5 w 31"/>
                    <a:gd name="T3" fmla="*/ 1 h 19"/>
                    <a:gd name="T4" fmla="*/ 10 w 31"/>
                    <a:gd name="T5" fmla="*/ 0 h 19"/>
                    <a:gd name="T6" fmla="*/ 19 w 31"/>
                    <a:gd name="T7" fmla="*/ 1 h 19"/>
                    <a:gd name="T8" fmla="*/ 21 w 31"/>
                    <a:gd name="T9" fmla="*/ 1 h 19"/>
                    <a:gd name="T10" fmla="*/ 24 w 31"/>
                    <a:gd name="T11" fmla="*/ 1 h 19"/>
                    <a:gd name="T12" fmla="*/ 27 w 31"/>
                    <a:gd name="T13" fmla="*/ 5 h 19"/>
                    <a:gd name="T14" fmla="*/ 30 w 31"/>
                    <a:gd name="T15" fmla="*/ 11 h 19"/>
                    <a:gd name="T16" fmla="*/ 29 w 31"/>
                    <a:gd name="T17" fmla="*/ 13 h 19"/>
                    <a:gd name="T18" fmla="*/ 26 w 31"/>
                    <a:gd name="T19" fmla="*/ 15 h 19"/>
                    <a:gd name="T20" fmla="*/ 22 w 31"/>
                    <a:gd name="T21" fmla="*/ 13 h 19"/>
                    <a:gd name="T22" fmla="*/ 15 w 31"/>
                    <a:gd name="T23" fmla="*/ 15 h 19"/>
                    <a:gd name="T24" fmla="*/ 12 w 31"/>
                    <a:gd name="T25" fmla="*/ 18 h 19"/>
                    <a:gd name="T26" fmla="*/ 6 w 31"/>
                    <a:gd name="T27" fmla="*/ 18 h 19"/>
                    <a:gd name="T28" fmla="*/ 1 w 31"/>
                    <a:gd name="T29" fmla="*/ 13 h 19"/>
                    <a:gd name="T30" fmla="*/ 0 w 31"/>
                    <a:gd name="T31" fmla="*/ 5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
                    <a:gd name="T49" fmla="*/ 0 h 19"/>
                    <a:gd name="T50" fmla="*/ 31 w 31"/>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 h="19">
                      <a:moveTo>
                        <a:pt x="0" y="5"/>
                      </a:moveTo>
                      <a:lnTo>
                        <a:pt x="5" y="1"/>
                      </a:lnTo>
                      <a:lnTo>
                        <a:pt x="10" y="0"/>
                      </a:lnTo>
                      <a:lnTo>
                        <a:pt x="19" y="1"/>
                      </a:lnTo>
                      <a:lnTo>
                        <a:pt x="21" y="1"/>
                      </a:lnTo>
                      <a:lnTo>
                        <a:pt x="24" y="1"/>
                      </a:lnTo>
                      <a:lnTo>
                        <a:pt x="27" y="5"/>
                      </a:lnTo>
                      <a:lnTo>
                        <a:pt x="30" y="11"/>
                      </a:lnTo>
                      <a:lnTo>
                        <a:pt x="29" y="13"/>
                      </a:lnTo>
                      <a:lnTo>
                        <a:pt x="26" y="15"/>
                      </a:lnTo>
                      <a:lnTo>
                        <a:pt x="22" y="13"/>
                      </a:lnTo>
                      <a:lnTo>
                        <a:pt x="15" y="15"/>
                      </a:lnTo>
                      <a:lnTo>
                        <a:pt x="12" y="18"/>
                      </a:lnTo>
                      <a:lnTo>
                        <a:pt x="6" y="18"/>
                      </a:lnTo>
                      <a:lnTo>
                        <a:pt x="1" y="13"/>
                      </a:lnTo>
                      <a:lnTo>
                        <a:pt x="0" y="5"/>
                      </a:lnTo>
                    </a:path>
                  </a:pathLst>
                </a:custGeom>
                <a:solidFill>
                  <a:srgbClr val="FFC080"/>
                </a:solidFill>
                <a:ln w="9525" cap="rnd">
                  <a:noFill/>
                  <a:round/>
                  <a:headEnd/>
                  <a:tailEnd/>
                </a:ln>
              </p:spPr>
              <p:txBody>
                <a:bodyPr/>
                <a:lstStyle/>
                <a:p>
                  <a:endParaRPr lang="fr-FR"/>
                </a:p>
              </p:txBody>
            </p:sp>
            <p:sp>
              <p:nvSpPr>
                <p:cNvPr id="59458" name="Freeform 91"/>
                <p:cNvSpPr>
                  <a:spLocks/>
                </p:cNvSpPr>
                <p:nvPr/>
              </p:nvSpPr>
              <p:spPr bwMode="auto">
                <a:xfrm>
                  <a:off x="5548" y="1774"/>
                  <a:ext cx="40" cy="18"/>
                </a:xfrm>
                <a:custGeom>
                  <a:avLst/>
                  <a:gdLst>
                    <a:gd name="T0" fmla="*/ 6 w 40"/>
                    <a:gd name="T1" fmla="*/ 17 h 18"/>
                    <a:gd name="T2" fmla="*/ 10 w 40"/>
                    <a:gd name="T3" fmla="*/ 16 h 18"/>
                    <a:gd name="T4" fmla="*/ 5 w 40"/>
                    <a:gd name="T5" fmla="*/ 10 h 18"/>
                    <a:gd name="T6" fmla="*/ 9 w 40"/>
                    <a:gd name="T7" fmla="*/ 9 h 18"/>
                    <a:gd name="T8" fmla="*/ 16 w 40"/>
                    <a:gd name="T9" fmla="*/ 9 h 18"/>
                    <a:gd name="T10" fmla="*/ 20 w 40"/>
                    <a:gd name="T11" fmla="*/ 8 h 18"/>
                    <a:gd name="T12" fmla="*/ 23 w 40"/>
                    <a:gd name="T13" fmla="*/ 7 h 18"/>
                    <a:gd name="T14" fmla="*/ 30 w 40"/>
                    <a:gd name="T15" fmla="*/ 5 h 18"/>
                    <a:gd name="T16" fmla="*/ 33 w 40"/>
                    <a:gd name="T17" fmla="*/ 2 h 18"/>
                    <a:gd name="T18" fmla="*/ 39 w 40"/>
                    <a:gd name="T19" fmla="*/ 0 h 18"/>
                    <a:gd name="T20" fmla="*/ 32 w 40"/>
                    <a:gd name="T21" fmla="*/ 0 h 18"/>
                    <a:gd name="T22" fmla="*/ 26 w 40"/>
                    <a:gd name="T23" fmla="*/ 0 h 18"/>
                    <a:gd name="T24" fmla="*/ 23 w 40"/>
                    <a:gd name="T25" fmla="*/ 1 h 18"/>
                    <a:gd name="T26" fmla="*/ 15 w 40"/>
                    <a:gd name="T27" fmla="*/ 2 h 18"/>
                    <a:gd name="T28" fmla="*/ 11 w 40"/>
                    <a:gd name="T29" fmla="*/ 5 h 18"/>
                    <a:gd name="T30" fmla="*/ 8 w 40"/>
                    <a:gd name="T31" fmla="*/ 2 h 18"/>
                    <a:gd name="T32" fmla="*/ 5 w 40"/>
                    <a:gd name="T33" fmla="*/ 0 h 18"/>
                    <a:gd name="T34" fmla="*/ 2 w 40"/>
                    <a:gd name="T35" fmla="*/ 2 h 18"/>
                    <a:gd name="T36" fmla="*/ 0 w 40"/>
                    <a:gd name="T37" fmla="*/ 5 h 18"/>
                    <a:gd name="T38" fmla="*/ 2 w 40"/>
                    <a:gd name="T39" fmla="*/ 9 h 18"/>
                    <a:gd name="T40" fmla="*/ 2 w 40"/>
                    <a:gd name="T41" fmla="*/ 12 h 18"/>
                    <a:gd name="T42" fmla="*/ 6 w 40"/>
                    <a:gd name="T43" fmla="*/ 17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18"/>
                    <a:gd name="T68" fmla="*/ 40 w 40"/>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18">
                      <a:moveTo>
                        <a:pt x="6" y="17"/>
                      </a:moveTo>
                      <a:lnTo>
                        <a:pt x="10" y="16"/>
                      </a:lnTo>
                      <a:lnTo>
                        <a:pt x="5" y="10"/>
                      </a:lnTo>
                      <a:lnTo>
                        <a:pt x="9" y="9"/>
                      </a:lnTo>
                      <a:lnTo>
                        <a:pt x="16" y="9"/>
                      </a:lnTo>
                      <a:lnTo>
                        <a:pt x="20" y="8"/>
                      </a:lnTo>
                      <a:lnTo>
                        <a:pt x="23" y="7"/>
                      </a:lnTo>
                      <a:lnTo>
                        <a:pt x="30" y="5"/>
                      </a:lnTo>
                      <a:lnTo>
                        <a:pt x="33" y="2"/>
                      </a:lnTo>
                      <a:lnTo>
                        <a:pt x="39" y="0"/>
                      </a:lnTo>
                      <a:lnTo>
                        <a:pt x="32" y="0"/>
                      </a:lnTo>
                      <a:lnTo>
                        <a:pt x="26" y="0"/>
                      </a:lnTo>
                      <a:lnTo>
                        <a:pt x="23" y="1"/>
                      </a:lnTo>
                      <a:lnTo>
                        <a:pt x="15" y="2"/>
                      </a:lnTo>
                      <a:lnTo>
                        <a:pt x="11" y="5"/>
                      </a:lnTo>
                      <a:lnTo>
                        <a:pt x="8" y="2"/>
                      </a:lnTo>
                      <a:lnTo>
                        <a:pt x="5" y="0"/>
                      </a:lnTo>
                      <a:lnTo>
                        <a:pt x="2" y="2"/>
                      </a:lnTo>
                      <a:lnTo>
                        <a:pt x="0" y="5"/>
                      </a:lnTo>
                      <a:lnTo>
                        <a:pt x="2" y="9"/>
                      </a:lnTo>
                      <a:lnTo>
                        <a:pt x="2" y="12"/>
                      </a:lnTo>
                      <a:lnTo>
                        <a:pt x="6" y="17"/>
                      </a:lnTo>
                    </a:path>
                  </a:pathLst>
                </a:custGeom>
                <a:solidFill>
                  <a:srgbClr val="FFC080"/>
                </a:solidFill>
                <a:ln w="9525" cap="rnd">
                  <a:noFill/>
                  <a:round/>
                  <a:headEnd/>
                  <a:tailEnd/>
                </a:ln>
              </p:spPr>
              <p:txBody>
                <a:bodyPr/>
                <a:lstStyle/>
                <a:p>
                  <a:endParaRPr lang="fr-FR"/>
                </a:p>
              </p:txBody>
            </p:sp>
            <p:sp>
              <p:nvSpPr>
                <p:cNvPr id="59459" name="Freeform 92"/>
                <p:cNvSpPr>
                  <a:spLocks/>
                </p:cNvSpPr>
                <p:nvPr/>
              </p:nvSpPr>
              <p:spPr bwMode="auto">
                <a:xfrm>
                  <a:off x="5524" y="1693"/>
                  <a:ext cx="122" cy="78"/>
                </a:xfrm>
                <a:custGeom>
                  <a:avLst/>
                  <a:gdLst>
                    <a:gd name="T0" fmla="*/ 17 w 122"/>
                    <a:gd name="T1" fmla="*/ 45 h 78"/>
                    <a:gd name="T2" fmla="*/ 32 w 122"/>
                    <a:gd name="T3" fmla="*/ 41 h 78"/>
                    <a:gd name="T4" fmla="*/ 32 w 122"/>
                    <a:gd name="T5" fmla="*/ 31 h 78"/>
                    <a:gd name="T6" fmla="*/ 33 w 122"/>
                    <a:gd name="T7" fmla="*/ 20 h 78"/>
                    <a:gd name="T8" fmla="*/ 23 w 122"/>
                    <a:gd name="T9" fmla="*/ 0 h 78"/>
                    <a:gd name="T10" fmla="*/ 19 w 122"/>
                    <a:gd name="T11" fmla="*/ 16 h 78"/>
                    <a:gd name="T12" fmla="*/ 18 w 122"/>
                    <a:gd name="T13" fmla="*/ 27 h 78"/>
                    <a:gd name="T14" fmla="*/ 17 w 122"/>
                    <a:gd name="T15" fmla="*/ 23 h 78"/>
                    <a:gd name="T16" fmla="*/ 8 w 122"/>
                    <a:gd name="T17" fmla="*/ 18 h 78"/>
                    <a:gd name="T18" fmla="*/ 3 w 122"/>
                    <a:gd name="T19" fmla="*/ 8 h 78"/>
                    <a:gd name="T20" fmla="*/ 1 w 122"/>
                    <a:gd name="T21" fmla="*/ 22 h 78"/>
                    <a:gd name="T22" fmla="*/ 7 w 122"/>
                    <a:gd name="T23" fmla="*/ 39 h 78"/>
                    <a:gd name="T24" fmla="*/ 11 w 122"/>
                    <a:gd name="T25" fmla="*/ 56 h 78"/>
                    <a:gd name="T26" fmla="*/ 20 w 122"/>
                    <a:gd name="T27" fmla="*/ 76 h 78"/>
                    <a:gd name="T28" fmla="*/ 29 w 122"/>
                    <a:gd name="T29" fmla="*/ 75 h 78"/>
                    <a:gd name="T30" fmla="*/ 47 w 122"/>
                    <a:gd name="T31" fmla="*/ 75 h 78"/>
                    <a:gd name="T32" fmla="*/ 61 w 122"/>
                    <a:gd name="T33" fmla="*/ 76 h 78"/>
                    <a:gd name="T34" fmla="*/ 63 w 122"/>
                    <a:gd name="T35" fmla="*/ 64 h 78"/>
                    <a:gd name="T36" fmla="*/ 76 w 122"/>
                    <a:gd name="T37" fmla="*/ 57 h 78"/>
                    <a:gd name="T38" fmla="*/ 63 w 122"/>
                    <a:gd name="T39" fmla="*/ 51 h 78"/>
                    <a:gd name="T40" fmla="*/ 80 w 122"/>
                    <a:gd name="T41" fmla="*/ 53 h 78"/>
                    <a:gd name="T42" fmla="*/ 75 w 122"/>
                    <a:gd name="T43" fmla="*/ 46 h 78"/>
                    <a:gd name="T44" fmla="*/ 83 w 122"/>
                    <a:gd name="T45" fmla="*/ 39 h 78"/>
                    <a:gd name="T46" fmla="*/ 72 w 122"/>
                    <a:gd name="T47" fmla="*/ 33 h 78"/>
                    <a:gd name="T48" fmla="*/ 85 w 122"/>
                    <a:gd name="T49" fmla="*/ 30 h 78"/>
                    <a:gd name="T50" fmla="*/ 121 w 122"/>
                    <a:gd name="T51" fmla="*/ 2 h 78"/>
                    <a:gd name="T52" fmla="*/ 93 w 122"/>
                    <a:gd name="T53" fmla="*/ 0 h 78"/>
                    <a:gd name="T54" fmla="*/ 72 w 122"/>
                    <a:gd name="T55" fmla="*/ 19 h 78"/>
                    <a:gd name="T56" fmla="*/ 60 w 122"/>
                    <a:gd name="T57" fmla="*/ 19 h 78"/>
                    <a:gd name="T58" fmla="*/ 54 w 122"/>
                    <a:gd name="T59" fmla="*/ 10 h 78"/>
                    <a:gd name="T60" fmla="*/ 43 w 122"/>
                    <a:gd name="T61" fmla="*/ 9 h 78"/>
                    <a:gd name="T62" fmla="*/ 41 w 122"/>
                    <a:gd name="T63" fmla="*/ 18 h 78"/>
                    <a:gd name="T64" fmla="*/ 45 w 122"/>
                    <a:gd name="T65" fmla="*/ 27 h 78"/>
                    <a:gd name="T66" fmla="*/ 55 w 122"/>
                    <a:gd name="T67" fmla="*/ 36 h 78"/>
                    <a:gd name="T68" fmla="*/ 57 w 122"/>
                    <a:gd name="T69" fmla="*/ 48 h 78"/>
                    <a:gd name="T70" fmla="*/ 35 w 122"/>
                    <a:gd name="T71" fmla="*/ 53 h 78"/>
                    <a:gd name="T72" fmla="*/ 17 w 122"/>
                    <a:gd name="T73" fmla="*/ 47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2"/>
                    <a:gd name="T112" fmla="*/ 0 h 78"/>
                    <a:gd name="T113" fmla="*/ 122 w 122"/>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2" h="78">
                      <a:moveTo>
                        <a:pt x="17" y="47"/>
                      </a:moveTo>
                      <a:lnTo>
                        <a:pt x="17" y="45"/>
                      </a:lnTo>
                      <a:lnTo>
                        <a:pt x="26" y="44"/>
                      </a:lnTo>
                      <a:lnTo>
                        <a:pt x="32" y="41"/>
                      </a:lnTo>
                      <a:lnTo>
                        <a:pt x="35" y="35"/>
                      </a:lnTo>
                      <a:lnTo>
                        <a:pt x="32" y="31"/>
                      </a:lnTo>
                      <a:lnTo>
                        <a:pt x="33" y="27"/>
                      </a:lnTo>
                      <a:lnTo>
                        <a:pt x="33" y="20"/>
                      </a:lnTo>
                      <a:lnTo>
                        <a:pt x="33" y="4"/>
                      </a:lnTo>
                      <a:lnTo>
                        <a:pt x="23" y="0"/>
                      </a:lnTo>
                      <a:lnTo>
                        <a:pt x="20" y="11"/>
                      </a:lnTo>
                      <a:lnTo>
                        <a:pt x="19" y="16"/>
                      </a:lnTo>
                      <a:lnTo>
                        <a:pt x="19" y="24"/>
                      </a:lnTo>
                      <a:lnTo>
                        <a:pt x="18" y="27"/>
                      </a:lnTo>
                      <a:lnTo>
                        <a:pt x="14" y="24"/>
                      </a:lnTo>
                      <a:lnTo>
                        <a:pt x="17" y="23"/>
                      </a:lnTo>
                      <a:lnTo>
                        <a:pt x="16" y="18"/>
                      </a:lnTo>
                      <a:lnTo>
                        <a:pt x="8" y="18"/>
                      </a:lnTo>
                      <a:lnTo>
                        <a:pt x="7" y="14"/>
                      </a:lnTo>
                      <a:lnTo>
                        <a:pt x="3" y="8"/>
                      </a:lnTo>
                      <a:lnTo>
                        <a:pt x="0" y="8"/>
                      </a:lnTo>
                      <a:lnTo>
                        <a:pt x="1" y="22"/>
                      </a:lnTo>
                      <a:lnTo>
                        <a:pt x="2" y="29"/>
                      </a:lnTo>
                      <a:lnTo>
                        <a:pt x="7" y="39"/>
                      </a:lnTo>
                      <a:lnTo>
                        <a:pt x="10" y="44"/>
                      </a:lnTo>
                      <a:lnTo>
                        <a:pt x="11" y="56"/>
                      </a:lnTo>
                      <a:lnTo>
                        <a:pt x="14" y="64"/>
                      </a:lnTo>
                      <a:lnTo>
                        <a:pt x="20" y="76"/>
                      </a:lnTo>
                      <a:lnTo>
                        <a:pt x="23" y="77"/>
                      </a:lnTo>
                      <a:lnTo>
                        <a:pt x="29" y="75"/>
                      </a:lnTo>
                      <a:lnTo>
                        <a:pt x="37" y="73"/>
                      </a:lnTo>
                      <a:lnTo>
                        <a:pt x="47" y="75"/>
                      </a:lnTo>
                      <a:lnTo>
                        <a:pt x="56" y="76"/>
                      </a:lnTo>
                      <a:lnTo>
                        <a:pt x="61" y="76"/>
                      </a:lnTo>
                      <a:lnTo>
                        <a:pt x="67" y="70"/>
                      </a:lnTo>
                      <a:lnTo>
                        <a:pt x="63" y="64"/>
                      </a:lnTo>
                      <a:lnTo>
                        <a:pt x="71" y="61"/>
                      </a:lnTo>
                      <a:lnTo>
                        <a:pt x="76" y="57"/>
                      </a:lnTo>
                      <a:lnTo>
                        <a:pt x="70" y="53"/>
                      </a:lnTo>
                      <a:lnTo>
                        <a:pt x="63" y="51"/>
                      </a:lnTo>
                      <a:lnTo>
                        <a:pt x="74" y="49"/>
                      </a:lnTo>
                      <a:lnTo>
                        <a:pt x="80" y="53"/>
                      </a:lnTo>
                      <a:lnTo>
                        <a:pt x="87" y="53"/>
                      </a:lnTo>
                      <a:lnTo>
                        <a:pt x="75" y="46"/>
                      </a:lnTo>
                      <a:lnTo>
                        <a:pt x="83" y="41"/>
                      </a:lnTo>
                      <a:lnTo>
                        <a:pt x="83" y="39"/>
                      </a:lnTo>
                      <a:lnTo>
                        <a:pt x="74" y="35"/>
                      </a:lnTo>
                      <a:lnTo>
                        <a:pt x="72" y="33"/>
                      </a:lnTo>
                      <a:lnTo>
                        <a:pt x="74" y="31"/>
                      </a:lnTo>
                      <a:lnTo>
                        <a:pt x="85" y="30"/>
                      </a:lnTo>
                      <a:lnTo>
                        <a:pt x="110" y="23"/>
                      </a:lnTo>
                      <a:lnTo>
                        <a:pt x="121" y="2"/>
                      </a:lnTo>
                      <a:lnTo>
                        <a:pt x="110" y="1"/>
                      </a:lnTo>
                      <a:lnTo>
                        <a:pt x="93" y="0"/>
                      </a:lnTo>
                      <a:lnTo>
                        <a:pt x="84" y="10"/>
                      </a:lnTo>
                      <a:lnTo>
                        <a:pt x="72" y="19"/>
                      </a:lnTo>
                      <a:lnTo>
                        <a:pt x="64" y="21"/>
                      </a:lnTo>
                      <a:lnTo>
                        <a:pt x="60" y="19"/>
                      </a:lnTo>
                      <a:lnTo>
                        <a:pt x="54" y="14"/>
                      </a:lnTo>
                      <a:lnTo>
                        <a:pt x="54" y="10"/>
                      </a:lnTo>
                      <a:lnTo>
                        <a:pt x="50" y="2"/>
                      </a:lnTo>
                      <a:lnTo>
                        <a:pt x="43" y="9"/>
                      </a:lnTo>
                      <a:lnTo>
                        <a:pt x="44" y="12"/>
                      </a:lnTo>
                      <a:lnTo>
                        <a:pt x="41" y="18"/>
                      </a:lnTo>
                      <a:lnTo>
                        <a:pt x="42" y="21"/>
                      </a:lnTo>
                      <a:lnTo>
                        <a:pt x="45" y="27"/>
                      </a:lnTo>
                      <a:lnTo>
                        <a:pt x="53" y="32"/>
                      </a:lnTo>
                      <a:lnTo>
                        <a:pt x="55" y="36"/>
                      </a:lnTo>
                      <a:lnTo>
                        <a:pt x="58" y="44"/>
                      </a:lnTo>
                      <a:lnTo>
                        <a:pt x="57" y="48"/>
                      </a:lnTo>
                      <a:lnTo>
                        <a:pt x="46" y="51"/>
                      </a:lnTo>
                      <a:lnTo>
                        <a:pt x="35" y="53"/>
                      </a:lnTo>
                      <a:lnTo>
                        <a:pt x="23" y="51"/>
                      </a:lnTo>
                      <a:lnTo>
                        <a:pt x="17" y="47"/>
                      </a:lnTo>
                    </a:path>
                  </a:pathLst>
                </a:custGeom>
                <a:solidFill>
                  <a:srgbClr val="FFC080"/>
                </a:solidFill>
                <a:ln w="9525" cap="rnd">
                  <a:noFill/>
                  <a:round/>
                  <a:headEnd/>
                  <a:tailEnd/>
                </a:ln>
              </p:spPr>
              <p:txBody>
                <a:bodyPr/>
                <a:lstStyle/>
                <a:p>
                  <a:endParaRPr lang="fr-FR"/>
                </a:p>
              </p:txBody>
            </p:sp>
            <p:sp>
              <p:nvSpPr>
                <p:cNvPr id="59460" name="Freeform 93"/>
                <p:cNvSpPr>
                  <a:spLocks/>
                </p:cNvSpPr>
                <p:nvPr/>
              </p:nvSpPr>
              <p:spPr bwMode="auto">
                <a:xfrm>
                  <a:off x="5581" y="1699"/>
                  <a:ext cx="32" cy="17"/>
                </a:xfrm>
                <a:custGeom>
                  <a:avLst/>
                  <a:gdLst>
                    <a:gd name="T0" fmla="*/ 0 w 32"/>
                    <a:gd name="T1" fmla="*/ 8 h 17"/>
                    <a:gd name="T2" fmla="*/ 1 w 32"/>
                    <a:gd name="T3" fmla="*/ 11 h 17"/>
                    <a:gd name="T4" fmla="*/ 5 w 32"/>
                    <a:gd name="T5" fmla="*/ 13 h 17"/>
                    <a:gd name="T6" fmla="*/ 9 w 32"/>
                    <a:gd name="T7" fmla="*/ 13 h 17"/>
                    <a:gd name="T8" fmla="*/ 13 w 32"/>
                    <a:gd name="T9" fmla="*/ 12 h 17"/>
                    <a:gd name="T10" fmla="*/ 18 w 32"/>
                    <a:gd name="T11" fmla="*/ 8 h 17"/>
                    <a:gd name="T12" fmla="*/ 24 w 32"/>
                    <a:gd name="T13" fmla="*/ 4 h 17"/>
                    <a:gd name="T14" fmla="*/ 28 w 32"/>
                    <a:gd name="T15" fmla="*/ 0 h 17"/>
                    <a:gd name="T16" fmla="*/ 31 w 32"/>
                    <a:gd name="T17" fmla="*/ 2 h 17"/>
                    <a:gd name="T18" fmla="*/ 24 w 32"/>
                    <a:gd name="T19" fmla="*/ 7 h 17"/>
                    <a:gd name="T20" fmla="*/ 19 w 32"/>
                    <a:gd name="T21" fmla="*/ 12 h 17"/>
                    <a:gd name="T22" fmla="*/ 16 w 32"/>
                    <a:gd name="T23" fmla="*/ 16 h 17"/>
                    <a:gd name="T24" fmla="*/ 12 w 32"/>
                    <a:gd name="T25" fmla="*/ 16 h 17"/>
                    <a:gd name="T26" fmla="*/ 8 w 32"/>
                    <a:gd name="T27" fmla="*/ 16 h 17"/>
                    <a:gd name="T28" fmla="*/ 1 w 32"/>
                    <a:gd name="T29" fmla="*/ 13 h 17"/>
                    <a:gd name="T30" fmla="*/ 0 w 32"/>
                    <a:gd name="T31" fmla="*/ 8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17"/>
                    <a:gd name="T50" fmla="*/ 32 w 3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17">
                      <a:moveTo>
                        <a:pt x="0" y="8"/>
                      </a:moveTo>
                      <a:lnTo>
                        <a:pt x="1" y="11"/>
                      </a:lnTo>
                      <a:lnTo>
                        <a:pt x="5" y="13"/>
                      </a:lnTo>
                      <a:lnTo>
                        <a:pt x="9" y="13"/>
                      </a:lnTo>
                      <a:lnTo>
                        <a:pt x="13" y="12"/>
                      </a:lnTo>
                      <a:lnTo>
                        <a:pt x="18" y="8"/>
                      </a:lnTo>
                      <a:lnTo>
                        <a:pt x="24" y="4"/>
                      </a:lnTo>
                      <a:lnTo>
                        <a:pt x="28" y="0"/>
                      </a:lnTo>
                      <a:lnTo>
                        <a:pt x="31" y="2"/>
                      </a:lnTo>
                      <a:lnTo>
                        <a:pt x="24" y="7"/>
                      </a:lnTo>
                      <a:lnTo>
                        <a:pt x="19" y="12"/>
                      </a:lnTo>
                      <a:lnTo>
                        <a:pt x="16" y="16"/>
                      </a:lnTo>
                      <a:lnTo>
                        <a:pt x="12" y="16"/>
                      </a:lnTo>
                      <a:lnTo>
                        <a:pt x="8" y="16"/>
                      </a:lnTo>
                      <a:lnTo>
                        <a:pt x="1" y="13"/>
                      </a:lnTo>
                      <a:lnTo>
                        <a:pt x="0" y="8"/>
                      </a:lnTo>
                    </a:path>
                  </a:pathLst>
                </a:custGeom>
                <a:solidFill>
                  <a:srgbClr val="804000"/>
                </a:solidFill>
                <a:ln w="9525" cap="rnd">
                  <a:noFill/>
                  <a:round/>
                  <a:headEnd/>
                  <a:tailEnd/>
                </a:ln>
              </p:spPr>
              <p:txBody>
                <a:bodyPr/>
                <a:lstStyle/>
                <a:p>
                  <a:endParaRPr lang="fr-FR"/>
                </a:p>
              </p:txBody>
            </p:sp>
            <p:sp>
              <p:nvSpPr>
                <p:cNvPr id="59461" name="Freeform 94"/>
                <p:cNvSpPr>
                  <a:spLocks/>
                </p:cNvSpPr>
                <p:nvPr/>
              </p:nvSpPr>
              <p:spPr bwMode="auto">
                <a:xfrm>
                  <a:off x="5513" y="1604"/>
                  <a:ext cx="64" cy="81"/>
                </a:xfrm>
                <a:custGeom>
                  <a:avLst/>
                  <a:gdLst>
                    <a:gd name="T0" fmla="*/ 2 w 64"/>
                    <a:gd name="T1" fmla="*/ 80 h 81"/>
                    <a:gd name="T2" fmla="*/ 9 w 64"/>
                    <a:gd name="T3" fmla="*/ 79 h 81"/>
                    <a:gd name="T4" fmla="*/ 15 w 64"/>
                    <a:gd name="T5" fmla="*/ 79 h 81"/>
                    <a:gd name="T6" fmla="*/ 22 w 64"/>
                    <a:gd name="T7" fmla="*/ 77 h 81"/>
                    <a:gd name="T8" fmla="*/ 26 w 64"/>
                    <a:gd name="T9" fmla="*/ 72 h 81"/>
                    <a:gd name="T10" fmla="*/ 30 w 64"/>
                    <a:gd name="T11" fmla="*/ 74 h 81"/>
                    <a:gd name="T12" fmla="*/ 34 w 64"/>
                    <a:gd name="T13" fmla="*/ 65 h 81"/>
                    <a:gd name="T14" fmla="*/ 35 w 64"/>
                    <a:gd name="T15" fmla="*/ 62 h 81"/>
                    <a:gd name="T16" fmla="*/ 40 w 64"/>
                    <a:gd name="T17" fmla="*/ 63 h 81"/>
                    <a:gd name="T18" fmla="*/ 41 w 64"/>
                    <a:gd name="T19" fmla="*/ 69 h 81"/>
                    <a:gd name="T20" fmla="*/ 47 w 64"/>
                    <a:gd name="T21" fmla="*/ 69 h 81"/>
                    <a:gd name="T22" fmla="*/ 48 w 64"/>
                    <a:gd name="T23" fmla="*/ 73 h 81"/>
                    <a:gd name="T24" fmla="*/ 56 w 64"/>
                    <a:gd name="T25" fmla="*/ 71 h 81"/>
                    <a:gd name="T26" fmla="*/ 57 w 64"/>
                    <a:gd name="T27" fmla="*/ 68 h 81"/>
                    <a:gd name="T28" fmla="*/ 63 w 64"/>
                    <a:gd name="T29" fmla="*/ 71 h 81"/>
                    <a:gd name="T30" fmla="*/ 61 w 64"/>
                    <a:gd name="T31" fmla="*/ 64 h 81"/>
                    <a:gd name="T32" fmla="*/ 58 w 64"/>
                    <a:gd name="T33" fmla="*/ 58 h 81"/>
                    <a:gd name="T34" fmla="*/ 58 w 64"/>
                    <a:gd name="T35" fmla="*/ 51 h 81"/>
                    <a:gd name="T36" fmla="*/ 61 w 64"/>
                    <a:gd name="T37" fmla="*/ 41 h 81"/>
                    <a:gd name="T38" fmla="*/ 62 w 64"/>
                    <a:gd name="T39" fmla="*/ 35 h 81"/>
                    <a:gd name="T40" fmla="*/ 62 w 64"/>
                    <a:gd name="T41" fmla="*/ 25 h 81"/>
                    <a:gd name="T42" fmla="*/ 59 w 64"/>
                    <a:gd name="T43" fmla="*/ 18 h 81"/>
                    <a:gd name="T44" fmla="*/ 52 w 64"/>
                    <a:gd name="T45" fmla="*/ 16 h 81"/>
                    <a:gd name="T46" fmla="*/ 43 w 64"/>
                    <a:gd name="T47" fmla="*/ 11 h 81"/>
                    <a:gd name="T48" fmla="*/ 40 w 64"/>
                    <a:gd name="T49" fmla="*/ 8 h 81"/>
                    <a:gd name="T50" fmla="*/ 41 w 64"/>
                    <a:gd name="T51" fmla="*/ 0 h 81"/>
                    <a:gd name="T52" fmla="*/ 29 w 64"/>
                    <a:gd name="T53" fmla="*/ 4 h 81"/>
                    <a:gd name="T54" fmla="*/ 12 w 64"/>
                    <a:gd name="T55" fmla="*/ 12 h 81"/>
                    <a:gd name="T56" fmla="*/ 4 w 64"/>
                    <a:gd name="T57" fmla="*/ 19 h 81"/>
                    <a:gd name="T58" fmla="*/ 0 w 64"/>
                    <a:gd name="T59" fmla="*/ 20 h 81"/>
                    <a:gd name="T60" fmla="*/ 2 w 64"/>
                    <a:gd name="T61" fmla="*/ 29 h 81"/>
                    <a:gd name="T62" fmla="*/ 2 w 64"/>
                    <a:gd name="T63" fmla="*/ 38 h 81"/>
                    <a:gd name="T64" fmla="*/ 2 w 64"/>
                    <a:gd name="T65" fmla="*/ 46 h 81"/>
                    <a:gd name="T66" fmla="*/ 2 w 64"/>
                    <a:gd name="T67" fmla="*/ 54 h 81"/>
                    <a:gd name="T68" fmla="*/ 2 w 64"/>
                    <a:gd name="T69" fmla="*/ 62 h 81"/>
                    <a:gd name="T70" fmla="*/ 2 w 64"/>
                    <a:gd name="T71" fmla="*/ 71 h 81"/>
                    <a:gd name="T72" fmla="*/ 2 w 64"/>
                    <a:gd name="T73" fmla="*/ 80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81"/>
                    <a:gd name="T113" fmla="*/ 64 w 64"/>
                    <a:gd name="T114" fmla="*/ 81 h 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81">
                      <a:moveTo>
                        <a:pt x="2" y="80"/>
                      </a:moveTo>
                      <a:lnTo>
                        <a:pt x="9" y="79"/>
                      </a:lnTo>
                      <a:lnTo>
                        <a:pt x="15" y="79"/>
                      </a:lnTo>
                      <a:lnTo>
                        <a:pt x="22" y="77"/>
                      </a:lnTo>
                      <a:lnTo>
                        <a:pt x="26" y="72"/>
                      </a:lnTo>
                      <a:lnTo>
                        <a:pt x="30" y="74"/>
                      </a:lnTo>
                      <a:lnTo>
                        <a:pt x="34" y="65"/>
                      </a:lnTo>
                      <a:lnTo>
                        <a:pt x="35" y="62"/>
                      </a:lnTo>
                      <a:lnTo>
                        <a:pt x="40" y="63"/>
                      </a:lnTo>
                      <a:lnTo>
                        <a:pt x="41" y="69"/>
                      </a:lnTo>
                      <a:lnTo>
                        <a:pt x="47" y="69"/>
                      </a:lnTo>
                      <a:lnTo>
                        <a:pt x="48" y="73"/>
                      </a:lnTo>
                      <a:lnTo>
                        <a:pt x="56" y="71"/>
                      </a:lnTo>
                      <a:lnTo>
                        <a:pt x="57" y="68"/>
                      </a:lnTo>
                      <a:lnTo>
                        <a:pt x="63" y="71"/>
                      </a:lnTo>
                      <a:lnTo>
                        <a:pt x="61" y="64"/>
                      </a:lnTo>
                      <a:lnTo>
                        <a:pt x="58" y="58"/>
                      </a:lnTo>
                      <a:lnTo>
                        <a:pt x="58" y="51"/>
                      </a:lnTo>
                      <a:lnTo>
                        <a:pt x="61" y="41"/>
                      </a:lnTo>
                      <a:lnTo>
                        <a:pt x="62" y="35"/>
                      </a:lnTo>
                      <a:lnTo>
                        <a:pt x="62" y="25"/>
                      </a:lnTo>
                      <a:lnTo>
                        <a:pt x="59" y="18"/>
                      </a:lnTo>
                      <a:lnTo>
                        <a:pt x="52" y="16"/>
                      </a:lnTo>
                      <a:lnTo>
                        <a:pt x="43" y="11"/>
                      </a:lnTo>
                      <a:lnTo>
                        <a:pt x="40" y="8"/>
                      </a:lnTo>
                      <a:lnTo>
                        <a:pt x="41" y="0"/>
                      </a:lnTo>
                      <a:lnTo>
                        <a:pt x="29" y="4"/>
                      </a:lnTo>
                      <a:lnTo>
                        <a:pt x="12" y="12"/>
                      </a:lnTo>
                      <a:lnTo>
                        <a:pt x="4" y="19"/>
                      </a:lnTo>
                      <a:lnTo>
                        <a:pt x="0" y="20"/>
                      </a:lnTo>
                      <a:lnTo>
                        <a:pt x="2" y="29"/>
                      </a:lnTo>
                      <a:lnTo>
                        <a:pt x="2" y="38"/>
                      </a:lnTo>
                      <a:lnTo>
                        <a:pt x="2" y="46"/>
                      </a:lnTo>
                      <a:lnTo>
                        <a:pt x="2" y="54"/>
                      </a:lnTo>
                      <a:lnTo>
                        <a:pt x="2" y="62"/>
                      </a:lnTo>
                      <a:lnTo>
                        <a:pt x="2" y="71"/>
                      </a:lnTo>
                      <a:lnTo>
                        <a:pt x="2" y="80"/>
                      </a:lnTo>
                    </a:path>
                  </a:pathLst>
                </a:custGeom>
                <a:solidFill>
                  <a:srgbClr val="FFC080"/>
                </a:solidFill>
                <a:ln w="9525" cap="rnd">
                  <a:noFill/>
                  <a:round/>
                  <a:headEnd/>
                  <a:tailEnd/>
                </a:ln>
              </p:spPr>
              <p:txBody>
                <a:bodyPr/>
                <a:lstStyle/>
                <a:p>
                  <a:endParaRPr lang="fr-FR"/>
                </a:p>
              </p:txBody>
            </p:sp>
            <p:sp>
              <p:nvSpPr>
                <p:cNvPr id="59462" name="Freeform 95"/>
                <p:cNvSpPr>
                  <a:spLocks/>
                </p:cNvSpPr>
                <p:nvPr/>
              </p:nvSpPr>
              <p:spPr bwMode="auto">
                <a:xfrm>
                  <a:off x="5558" y="1685"/>
                  <a:ext cx="63" cy="17"/>
                </a:xfrm>
                <a:custGeom>
                  <a:avLst/>
                  <a:gdLst>
                    <a:gd name="T0" fmla="*/ 30 w 63"/>
                    <a:gd name="T1" fmla="*/ 8 h 17"/>
                    <a:gd name="T2" fmla="*/ 32 w 63"/>
                    <a:gd name="T3" fmla="*/ 14 h 17"/>
                    <a:gd name="T4" fmla="*/ 26 w 63"/>
                    <a:gd name="T5" fmla="*/ 14 h 17"/>
                    <a:gd name="T6" fmla="*/ 22 w 63"/>
                    <a:gd name="T7" fmla="*/ 10 h 17"/>
                    <a:gd name="T8" fmla="*/ 17 w 63"/>
                    <a:gd name="T9" fmla="*/ 12 h 17"/>
                    <a:gd name="T10" fmla="*/ 14 w 63"/>
                    <a:gd name="T11" fmla="*/ 12 h 17"/>
                    <a:gd name="T12" fmla="*/ 15 w 63"/>
                    <a:gd name="T13" fmla="*/ 16 h 17"/>
                    <a:gd name="T14" fmla="*/ 8 w 63"/>
                    <a:gd name="T15" fmla="*/ 14 h 17"/>
                    <a:gd name="T16" fmla="*/ 5 w 63"/>
                    <a:gd name="T17" fmla="*/ 11 h 17"/>
                    <a:gd name="T18" fmla="*/ 0 w 63"/>
                    <a:gd name="T19" fmla="*/ 10 h 17"/>
                    <a:gd name="T20" fmla="*/ 3 w 63"/>
                    <a:gd name="T21" fmla="*/ 5 h 17"/>
                    <a:gd name="T22" fmla="*/ 2 w 63"/>
                    <a:gd name="T23" fmla="*/ 4 h 17"/>
                    <a:gd name="T24" fmla="*/ 17 w 63"/>
                    <a:gd name="T25" fmla="*/ 4 h 17"/>
                    <a:gd name="T26" fmla="*/ 22 w 63"/>
                    <a:gd name="T27" fmla="*/ 0 h 17"/>
                    <a:gd name="T28" fmla="*/ 28 w 63"/>
                    <a:gd name="T29" fmla="*/ 0 h 17"/>
                    <a:gd name="T30" fmla="*/ 43 w 63"/>
                    <a:gd name="T31" fmla="*/ 0 h 17"/>
                    <a:gd name="T32" fmla="*/ 51 w 63"/>
                    <a:gd name="T33" fmla="*/ 2 h 17"/>
                    <a:gd name="T34" fmla="*/ 57 w 63"/>
                    <a:gd name="T35" fmla="*/ 5 h 17"/>
                    <a:gd name="T36" fmla="*/ 62 w 63"/>
                    <a:gd name="T37" fmla="*/ 6 h 17"/>
                    <a:gd name="T38" fmla="*/ 54 w 63"/>
                    <a:gd name="T39" fmla="*/ 9 h 17"/>
                    <a:gd name="T40" fmla="*/ 44 w 63"/>
                    <a:gd name="T41" fmla="*/ 8 h 17"/>
                    <a:gd name="T42" fmla="*/ 51 w 63"/>
                    <a:gd name="T43" fmla="*/ 5 h 17"/>
                    <a:gd name="T44" fmla="*/ 48 w 63"/>
                    <a:gd name="T45" fmla="*/ 3 h 17"/>
                    <a:gd name="T46" fmla="*/ 40 w 63"/>
                    <a:gd name="T47" fmla="*/ 1 h 17"/>
                    <a:gd name="T48" fmla="*/ 22 w 63"/>
                    <a:gd name="T49" fmla="*/ 3 h 17"/>
                    <a:gd name="T50" fmla="*/ 30 w 63"/>
                    <a:gd name="T51" fmla="*/ 8 h 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3"/>
                    <a:gd name="T79" fmla="*/ 0 h 17"/>
                    <a:gd name="T80" fmla="*/ 63 w 63"/>
                    <a:gd name="T81" fmla="*/ 17 h 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3" h="17">
                      <a:moveTo>
                        <a:pt x="30" y="8"/>
                      </a:moveTo>
                      <a:lnTo>
                        <a:pt x="32" y="14"/>
                      </a:lnTo>
                      <a:lnTo>
                        <a:pt x="26" y="14"/>
                      </a:lnTo>
                      <a:lnTo>
                        <a:pt x="22" y="10"/>
                      </a:lnTo>
                      <a:lnTo>
                        <a:pt x="17" y="12"/>
                      </a:lnTo>
                      <a:lnTo>
                        <a:pt x="14" y="12"/>
                      </a:lnTo>
                      <a:lnTo>
                        <a:pt x="15" y="16"/>
                      </a:lnTo>
                      <a:lnTo>
                        <a:pt x="8" y="14"/>
                      </a:lnTo>
                      <a:lnTo>
                        <a:pt x="5" y="11"/>
                      </a:lnTo>
                      <a:lnTo>
                        <a:pt x="0" y="10"/>
                      </a:lnTo>
                      <a:lnTo>
                        <a:pt x="3" y="5"/>
                      </a:lnTo>
                      <a:lnTo>
                        <a:pt x="2" y="4"/>
                      </a:lnTo>
                      <a:lnTo>
                        <a:pt x="17" y="4"/>
                      </a:lnTo>
                      <a:lnTo>
                        <a:pt x="22" y="0"/>
                      </a:lnTo>
                      <a:lnTo>
                        <a:pt x="28" y="0"/>
                      </a:lnTo>
                      <a:lnTo>
                        <a:pt x="43" y="0"/>
                      </a:lnTo>
                      <a:lnTo>
                        <a:pt x="51" y="2"/>
                      </a:lnTo>
                      <a:lnTo>
                        <a:pt x="57" y="5"/>
                      </a:lnTo>
                      <a:lnTo>
                        <a:pt x="62" y="6"/>
                      </a:lnTo>
                      <a:lnTo>
                        <a:pt x="54" y="9"/>
                      </a:lnTo>
                      <a:lnTo>
                        <a:pt x="44" y="8"/>
                      </a:lnTo>
                      <a:lnTo>
                        <a:pt x="51" y="5"/>
                      </a:lnTo>
                      <a:lnTo>
                        <a:pt x="48" y="3"/>
                      </a:lnTo>
                      <a:lnTo>
                        <a:pt x="40" y="1"/>
                      </a:lnTo>
                      <a:lnTo>
                        <a:pt x="22" y="3"/>
                      </a:lnTo>
                      <a:lnTo>
                        <a:pt x="30" y="8"/>
                      </a:lnTo>
                    </a:path>
                  </a:pathLst>
                </a:custGeom>
                <a:solidFill>
                  <a:srgbClr val="603000"/>
                </a:solidFill>
                <a:ln w="9525" cap="rnd">
                  <a:noFill/>
                  <a:round/>
                  <a:headEnd/>
                  <a:tailEnd/>
                </a:ln>
              </p:spPr>
              <p:txBody>
                <a:bodyPr/>
                <a:lstStyle/>
                <a:p>
                  <a:endParaRPr lang="fr-FR"/>
                </a:p>
              </p:txBody>
            </p:sp>
            <p:sp>
              <p:nvSpPr>
                <p:cNvPr id="59463" name="Freeform 96"/>
                <p:cNvSpPr>
                  <a:spLocks/>
                </p:cNvSpPr>
                <p:nvPr/>
              </p:nvSpPr>
              <p:spPr bwMode="auto">
                <a:xfrm>
                  <a:off x="5522" y="1690"/>
                  <a:ext cx="20" cy="17"/>
                </a:xfrm>
                <a:custGeom>
                  <a:avLst/>
                  <a:gdLst>
                    <a:gd name="T0" fmla="*/ 1 w 20"/>
                    <a:gd name="T1" fmla="*/ 9 h 17"/>
                    <a:gd name="T2" fmla="*/ 4 w 20"/>
                    <a:gd name="T3" fmla="*/ 16 h 17"/>
                    <a:gd name="T4" fmla="*/ 8 w 20"/>
                    <a:gd name="T5" fmla="*/ 16 h 17"/>
                    <a:gd name="T6" fmla="*/ 10 w 20"/>
                    <a:gd name="T7" fmla="*/ 12 h 17"/>
                    <a:gd name="T8" fmla="*/ 14 w 20"/>
                    <a:gd name="T9" fmla="*/ 11 h 17"/>
                    <a:gd name="T10" fmla="*/ 17 w 20"/>
                    <a:gd name="T11" fmla="*/ 16 h 17"/>
                    <a:gd name="T12" fmla="*/ 19 w 20"/>
                    <a:gd name="T13" fmla="*/ 16 h 17"/>
                    <a:gd name="T14" fmla="*/ 19 w 20"/>
                    <a:gd name="T15" fmla="*/ 9 h 17"/>
                    <a:gd name="T16" fmla="*/ 17 w 20"/>
                    <a:gd name="T17" fmla="*/ 3 h 17"/>
                    <a:gd name="T18" fmla="*/ 10 w 20"/>
                    <a:gd name="T19" fmla="*/ 0 h 17"/>
                    <a:gd name="T20" fmla="*/ 0 w 20"/>
                    <a:gd name="T21" fmla="*/ 0 h 17"/>
                    <a:gd name="T22" fmla="*/ 8 w 20"/>
                    <a:gd name="T23" fmla="*/ 4 h 17"/>
                    <a:gd name="T24" fmla="*/ 1 w 20"/>
                    <a:gd name="T25" fmla="*/ 9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7"/>
                    <a:gd name="T41" fmla="*/ 20 w 20"/>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7">
                      <a:moveTo>
                        <a:pt x="1" y="9"/>
                      </a:moveTo>
                      <a:lnTo>
                        <a:pt x="4" y="16"/>
                      </a:lnTo>
                      <a:lnTo>
                        <a:pt x="8" y="16"/>
                      </a:lnTo>
                      <a:lnTo>
                        <a:pt x="10" y="12"/>
                      </a:lnTo>
                      <a:lnTo>
                        <a:pt x="14" y="11"/>
                      </a:lnTo>
                      <a:lnTo>
                        <a:pt x="17" y="16"/>
                      </a:lnTo>
                      <a:lnTo>
                        <a:pt x="19" y="16"/>
                      </a:lnTo>
                      <a:lnTo>
                        <a:pt x="19" y="9"/>
                      </a:lnTo>
                      <a:lnTo>
                        <a:pt x="17" y="3"/>
                      </a:lnTo>
                      <a:lnTo>
                        <a:pt x="10" y="0"/>
                      </a:lnTo>
                      <a:lnTo>
                        <a:pt x="0" y="0"/>
                      </a:lnTo>
                      <a:lnTo>
                        <a:pt x="8" y="4"/>
                      </a:lnTo>
                      <a:lnTo>
                        <a:pt x="1" y="9"/>
                      </a:lnTo>
                    </a:path>
                  </a:pathLst>
                </a:custGeom>
                <a:solidFill>
                  <a:srgbClr val="603000"/>
                </a:solidFill>
                <a:ln w="9525" cap="rnd">
                  <a:noFill/>
                  <a:round/>
                  <a:headEnd/>
                  <a:tailEnd/>
                </a:ln>
              </p:spPr>
              <p:txBody>
                <a:bodyPr/>
                <a:lstStyle/>
                <a:p>
                  <a:endParaRPr lang="fr-FR"/>
                </a:p>
              </p:txBody>
            </p:sp>
            <p:sp>
              <p:nvSpPr>
                <p:cNvPr id="59464" name="Freeform 97"/>
                <p:cNvSpPr>
                  <a:spLocks/>
                </p:cNvSpPr>
                <p:nvPr/>
              </p:nvSpPr>
              <p:spPr bwMode="auto">
                <a:xfrm>
                  <a:off x="5541" y="1730"/>
                  <a:ext cx="46" cy="21"/>
                </a:xfrm>
                <a:custGeom>
                  <a:avLst/>
                  <a:gdLst>
                    <a:gd name="T0" fmla="*/ 0 w 46"/>
                    <a:gd name="T1" fmla="*/ 12 h 21"/>
                    <a:gd name="T2" fmla="*/ 5 w 46"/>
                    <a:gd name="T3" fmla="*/ 14 h 21"/>
                    <a:gd name="T4" fmla="*/ 15 w 46"/>
                    <a:gd name="T5" fmla="*/ 13 h 21"/>
                    <a:gd name="T6" fmla="*/ 18 w 46"/>
                    <a:gd name="T7" fmla="*/ 11 h 21"/>
                    <a:gd name="T8" fmla="*/ 24 w 46"/>
                    <a:gd name="T9" fmla="*/ 10 h 21"/>
                    <a:gd name="T10" fmla="*/ 29 w 46"/>
                    <a:gd name="T11" fmla="*/ 11 h 21"/>
                    <a:gd name="T12" fmla="*/ 30 w 46"/>
                    <a:gd name="T13" fmla="*/ 12 h 21"/>
                    <a:gd name="T14" fmla="*/ 35 w 46"/>
                    <a:gd name="T15" fmla="*/ 12 h 21"/>
                    <a:gd name="T16" fmla="*/ 37 w 46"/>
                    <a:gd name="T17" fmla="*/ 10 h 21"/>
                    <a:gd name="T18" fmla="*/ 37 w 46"/>
                    <a:gd name="T19" fmla="*/ 5 h 21"/>
                    <a:gd name="T20" fmla="*/ 35 w 46"/>
                    <a:gd name="T21" fmla="*/ 1 h 21"/>
                    <a:gd name="T22" fmla="*/ 34 w 46"/>
                    <a:gd name="T23" fmla="*/ 0 h 21"/>
                    <a:gd name="T24" fmla="*/ 39 w 46"/>
                    <a:gd name="T25" fmla="*/ 3 h 21"/>
                    <a:gd name="T26" fmla="*/ 40 w 46"/>
                    <a:gd name="T27" fmla="*/ 5 h 21"/>
                    <a:gd name="T28" fmla="*/ 40 w 46"/>
                    <a:gd name="T29" fmla="*/ 9 h 21"/>
                    <a:gd name="T30" fmla="*/ 45 w 46"/>
                    <a:gd name="T31" fmla="*/ 12 h 21"/>
                    <a:gd name="T32" fmla="*/ 40 w 46"/>
                    <a:gd name="T33" fmla="*/ 12 h 21"/>
                    <a:gd name="T34" fmla="*/ 34 w 46"/>
                    <a:gd name="T35" fmla="*/ 15 h 21"/>
                    <a:gd name="T36" fmla="*/ 27 w 46"/>
                    <a:gd name="T37" fmla="*/ 18 h 21"/>
                    <a:gd name="T38" fmla="*/ 19 w 46"/>
                    <a:gd name="T39" fmla="*/ 19 h 21"/>
                    <a:gd name="T40" fmla="*/ 17 w 46"/>
                    <a:gd name="T41" fmla="*/ 20 h 21"/>
                    <a:gd name="T42" fmla="*/ 12 w 46"/>
                    <a:gd name="T43" fmla="*/ 17 h 21"/>
                    <a:gd name="T44" fmla="*/ 8 w 46"/>
                    <a:gd name="T45" fmla="*/ 16 h 21"/>
                    <a:gd name="T46" fmla="*/ 0 w 46"/>
                    <a:gd name="T47" fmla="*/ 12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
                    <a:gd name="T73" fmla="*/ 0 h 21"/>
                    <a:gd name="T74" fmla="*/ 46 w 46"/>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 h="21">
                      <a:moveTo>
                        <a:pt x="0" y="12"/>
                      </a:moveTo>
                      <a:lnTo>
                        <a:pt x="5" y="14"/>
                      </a:lnTo>
                      <a:lnTo>
                        <a:pt x="15" y="13"/>
                      </a:lnTo>
                      <a:lnTo>
                        <a:pt x="18" y="11"/>
                      </a:lnTo>
                      <a:lnTo>
                        <a:pt x="24" y="10"/>
                      </a:lnTo>
                      <a:lnTo>
                        <a:pt x="29" y="11"/>
                      </a:lnTo>
                      <a:lnTo>
                        <a:pt x="30" y="12"/>
                      </a:lnTo>
                      <a:lnTo>
                        <a:pt x="35" y="12"/>
                      </a:lnTo>
                      <a:lnTo>
                        <a:pt x="37" y="10"/>
                      </a:lnTo>
                      <a:lnTo>
                        <a:pt x="37" y="5"/>
                      </a:lnTo>
                      <a:lnTo>
                        <a:pt x="35" y="1"/>
                      </a:lnTo>
                      <a:lnTo>
                        <a:pt x="34" y="0"/>
                      </a:lnTo>
                      <a:lnTo>
                        <a:pt x="39" y="3"/>
                      </a:lnTo>
                      <a:lnTo>
                        <a:pt x="40" y="5"/>
                      </a:lnTo>
                      <a:lnTo>
                        <a:pt x="40" y="9"/>
                      </a:lnTo>
                      <a:lnTo>
                        <a:pt x="45" y="12"/>
                      </a:lnTo>
                      <a:lnTo>
                        <a:pt x="40" y="12"/>
                      </a:lnTo>
                      <a:lnTo>
                        <a:pt x="34" y="15"/>
                      </a:lnTo>
                      <a:lnTo>
                        <a:pt x="27" y="18"/>
                      </a:lnTo>
                      <a:lnTo>
                        <a:pt x="19" y="19"/>
                      </a:lnTo>
                      <a:lnTo>
                        <a:pt x="17" y="20"/>
                      </a:lnTo>
                      <a:lnTo>
                        <a:pt x="12" y="17"/>
                      </a:lnTo>
                      <a:lnTo>
                        <a:pt x="8" y="16"/>
                      </a:lnTo>
                      <a:lnTo>
                        <a:pt x="0" y="12"/>
                      </a:lnTo>
                    </a:path>
                  </a:pathLst>
                </a:custGeom>
                <a:solidFill>
                  <a:srgbClr val="603000"/>
                </a:solidFill>
                <a:ln w="9525" cap="rnd">
                  <a:noFill/>
                  <a:round/>
                  <a:headEnd/>
                  <a:tailEnd/>
                </a:ln>
              </p:spPr>
              <p:txBody>
                <a:bodyPr/>
                <a:lstStyle/>
                <a:p>
                  <a:endParaRPr lang="fr-FR"/>
                </a:p>
              </p:txBody>
            </p:sp>
            <p:sp>
              <p:nvSpPr>
                <p:cNvPr id="59465" name="Freeform 98"/>
                <p:cNvSpPr>
                  <a:spLocks/>
                </p:cNvSpPr>
                <p:nvPr/>
              </p:nvSpPr>
              <p:spPr bwMode="auto">
                <a:xfrm>
                  <a:off x="5547" y="1770"/>
                  <a:ext cx="44" cy="17"/>
                </a:xfrm>
                <a:custGeom>
                  <a:avLst/>
                  <a:gdLst>
                    <a:gd name="T0" fmla="*/ 0 w 44"/>
                    <a:gd name="T1" fmla="*/ 2 h 17"/>
                    <a:gd name="T2" fmla="*/ 2 w 44"/>
                    <a:gd name="T3" fmla="*/ 6 h 17"/>
                    <a:gd name="T4" fmla="*/ 7 w 44"/>
                    <a:gd name="T5" fmla="*/ 0 h 17"/>
                    <a:gd name="T6" fmla="*/ 11 w 44"/>
                    <a:gd name="T7" fmla="*/ 2 h 17"/>
                    <a:gd name="T8" fmla="*/ 15 w 44"/>
                    <a:gd name="T9" fmla="*/ 0 h 17"/>
                    <a:gd name="T10" fmla="*/ 17 w 44"/>
                    <a:gd name="T11" fmla="*/ 0 h 17"/>
                    <a:gd name="T12" fmla="*/ 20 w 44"/>
                    <a:gd name="T13" fmla="*/ 2 h 17"/>
                    <a:gd name="T14" fmla="*/ 28 w 44"/>
                    <a:gd name="T15" fmla="*/ 4 h 17"/>
                    <a:gd name="T16" fmla="*/ 35 w 44"/>
                    <a:gd name="T17" fmla="*/ 6 h 17"/>
                    <a:gd name="T18" fmla="*/ 42 w 44"/>
                    <a:gd name="T19" fmla="*/ 4 h 17"/>
                    <a:gd name="T20" fmla="*/ 42 w 44"/>
                    <a:gd name="T21" fmla="*/ 4 h 17"/>
                    <a:gd name="T22" fmla="*/ 43 w 44"/>
                    <a:gd name="T23" fmla="*/ 6 h 17"/>
                    <a:gd name="T24" fmla="*/ 36 w 44"/>
                    <a:gd name="T25" fmla="*/ 6 h 17"/>
                    <a:gd name="T26" fmla="*/ 29 w 44"/>
                    <a:gd name="T27" fmla="*/ 6 h 17"/>
                    <a:gd name="T28" fmla="*/ 23 w 44"/>
                    <a:gd name="T29" fmla="*/ 9 h 17"/>
                    <a:gd name="T30" fmla="*/ 18 w 44"/>
                    <a:gd name="T31" fmla="*/ 11 h 17"/>
                    <a:gd name="T32" fmla="*/ 15 w 44"/>
                    <a:gd name="T33" fmla="*/ 16 h 17"/>
                    <a:gd name="T34" fmla="*/ 10 w 44"/>
                    <a:gd name="T35" fmla="*/ 11 h 17"/>
                    <a:gd name="T36" fmla="*/ 7 w 44"/>
                    <a:gd name="T37" fmla="*/ 9 h 17"/>
                    <a:gd name="T38" fmla="*/ 0 w 44"/>
                    <a:gd name="T39" fmla="*/ 2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
                    <a:gd name="T61" fmla="*/ 0 h 17"/>
                    <a:gd name="T62" fmla="*/ 44 w 44"/>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 h="17">
                      <a:moveTo>
                        <a:pt x="0" y="2"/>
                      </a:moveTo>
                      <a:lnTo>
                        <a:pt x="2" y="6"/>
                      </a:lnTo>
                      <a:lnTo>
                        <a:pt x="7" y="0"/>
                      </a:lnTo>
                      <a:lnTo>
                        <a:pt x="11" y="2"/>
                      </a:lnTo>
                      <a:lnTo>
                        <a:pt x="15" y="0"/>
                      </a:lnTo>
                      <a:lnTo>
                        <a:pt x="17" y="0"/>
                      </a:lnTo>
                      <a:lnTo>
                        <a:pt x="20" y="2"/>
                      </a:lnTo>
                      <a:lnTo>
                        <a:pt x="28" y="4"/>
                      </a:lnTo>
                      <a:lnTo>
                        <a:pt x="35" y="6"/>
                      </a:lnTo>
                      <a:lnTo>
                        <a:pt x="42" y="4"/>
                      </a:lnTo>
                      <a:lnTo>
                        <a:pt x="43" y="6"/>
                      </a:lnTo>
                      <a:lnTo>
                        <a:pt x="36" y="6"/>
                      </a:lnTo>
                      <a:lnTo>
                        <a:pt x="29" y="6"/>
                      </a:lnTo>
                      <a:lnTo>
                        <a:pt x="23" y="9"/>
                      </a:lnTo>
                      <a:lnTo>
                        <a:pt x="18" y="11"/>
                      </a:lnTo>
                      <a:lnTo>
                        <a:pt x="15" y="16"/>
                      </a:lnTo>
                      <a:lnTo>
                        <a:pt x="10" y="11"/>
                      </a:lnTo>
                      <a:lnTo>
                        <a:pt x="7" y="9"/>
                      </a:lnTo>
                      <a:lnTo>
                        <a:pt x="0" y="2"/>
                      </a:lnTo>
                    </a:path>
                  </a:pathLst>
                </a:custGeom>
                <a:solidFill>
                  <a:srgbClr val="603000"/>
                </a:solidFill>
                <a:ln w="9525" cap="rnd">
                  <a:noFill/>
                  <a:round/>
                  <a:headEnd/>
                  <a:tailEnd/>
                </a:ln>
              </p:spPr>
              <p:txBody>
                <a:bodyPr/>
                <a:lstStyle/>
                <a:p>
                  <a:endParaRPr lang="fr-FR"/>
                </a:p>
              </p:txBody>
            </p:sp>
            <p:sp>
              <p:nvSpPr>
                <p:cNvPr id="59466" name="Freeform 99"/>
                <p:cNvSpPr>
                  <a:spLocks/>
                </p:cNvSpPr>
                <p:nvPr/>
              </p:nvSpPr>
              <p:spPr bwMode="auto">
                <a:xfrm>
                  <a:off x="5580" y="1591"/>
                  <a:ext cx="138" cy="221"/>
                </a:xfrm>
                <a:custGeom>
                  <a:avLst/>
                  <a:gdLst>
                    <a:gd name="T0" fmla="*/ 12 w 138"/>
                    <a:gd name="T1" fmla="*/ 109 h 221"/>
                    <a:gd name="T2" fmla="*/ 17 w 138"/>
                    <a:gd name="T3" fmla="*/ 100 h 221"/>
                    <a:gd name="T4" fmla="*/ 9 w 138"/>
                    <a:gd name="T5" fmla="*/ 94 h 221"/>
                    <a:gd name="T6" fmla="*/ 28 w 138"/>
                    <a:gd name="T7" fmla="*/ 89 h 221"/>
                    <a:gd name="T8" fmla="*/ 28 w 138"/>
                    <a:gd name="T9" fmla="*/ 83 h 221"/>
                    <a:gd name="T10" fmla="*/ 46 w 138"/>
                    <a:gd name="T11" fmla="*/ 81 h 221"/>
                    <a:gd name="T12" fmla="*/ 30 w 138"/>
                    <a:gd name="T13" fmla="*/ 78 h 221"/>
                    <a:gd name="T14" fmla="*/ 38 w 138"/>
                    <a:gd name="T15" fmla="*/ 72 h 221"/>
                    <a:gd name="T16" fmla="*/ 25 w 138"/>
                    <a:gd name="T17" fmla="*/ 63 h 221"/>
                    <a:gd name="T18" fmla="*/ 25 w 138"/>
                    <a:gd name="T19" fmla="*/ 47 h 221"/>
                    <a:gd name="T20" fmla="*/ 27 w 138"/>
                    <a:gd name="T21" fmla="*/ 21 h 221"/>
                    <a:gd name="T22" fmla="*/ 38 w 138"/>
                    <a:gd name="T23" fmla="*/ 15 h 221"/>
                    <a:gd name="T24" fmla="*/ 60 w 138"/>
                    <a:gd name="T25" fmla="*/ 61 h 221"/>
                    <a:gd name="T26" fmla="*/ 77 w 138"/>
                    <a:gd name="T27" fmla="*/ 104 h 221"/>
                    <a:gd name="T28" fmla="*/ 91 w 138"/>
                    <a:gd name="T29" fmla="*/ 114 h 221"/>
                    <a:gd name="T30" fmla="*/ 99 w 138"/>
                    <a:gd name="T31" fmla="*/ 78 h 221"/>
                    <a:gd name="T32" fmla="*/ 122 w 138"/>
                    <a:gd name="T33" fmla="*/ 58 h 221"/>
                    <a:gd name="T34" fmla="*/ 137 w 138"/>
                    <a:gd name="T35" fmla="*/ 88 h 221"/>
                    <a:gd name="T36" fmla="*/ 127 w 138"/>
                    <a:gd name="T37" fmla="*/ 125 h 221"/>
                    <a:gd name="T38" fmla="*/ 116 w 138"/>
                    <a:gd name="T39" fmla="*/ 141 h 221"/>
                    <a:gd name="T40" fmla="*/ 103 w 138"/>
                    <a:gd name="T41" fmla="*/ 141 h 221"/>
                    <a:gd name="T42" fmla="*/ 99 w 138"/>
                    <a:gd name="T43" fmla="*/ 151 h 221"/>
                    <a:gd name="T44" fmla="*/ 106 w 138"/>
                    <a:gd name="T45" fmla="*/ 160 h 221"/>
                    <a:gd name="T46" fmla="*/ 106 w 138"/>
                    <a:gd name="T47" fmla="*/ 168 h 221"/>
                    <a:gd name="T48" fmla="*/ 114 w 138"/>
                    <a:gd name="T49" fmla="*/ 171 h 221"/>
                    <a:gd name="T50" fmla="*/ 84 w 138"/>
                    <a:gd name="T51" fmla="*/ 220 h 221"/>
                    <a:gd name="T52" fmla="*/ 96 w 138"/>
                    <a:gd name="T53" fmla="*/ 184 h 221"/>
                    <a:gd name="T54" fmla="*/ 88 w 138"/>
                    <a:gd name="T55" fmla="*/ 160 h 221"/>
                    <a:gd name="T56" fmla="*/ 68 w 138"/>
                    <a:gd name="T57" fmla="*/ 180 h 221"/>
                    <a:gd name="T58" fmla="*/ 54 w 138"/>
                    <a:gd name="T59" fmla="*/ 199 h 221"/>
                    <a:gd name="T60" fmla="*/ 32 w 138"/>
                    <a:gd name="T61" fmla="*/ 191 h 221"/>
                    <a:gd name="T62" fmla="*/ 41 w 138"/>
                    <a:gd name="T63" fmla="*/ 182 h 221"/>
                    <a:gd name="T64" fmla="*/ 36 w 138"/>
                    <a:gd name="T65" fmla="*/ 168 h 221"/>
                    <a:gd name="T66" fmla="*/ 50 w 138"/>
                    <a:gd name="T67" fmla="*/ 163 h 221"/>
                    <a:gd name="T68" fmla="*/ 48 w 138"/>
                    <a:gd name="T69" fmla="*/ 148 h 221"/>
                    <a:gd name="T70" fmla="*/ 44 w 138"/>
                    <a:gd name="T71" fmla="*/ 136 h 221"/>
                    <a:gd name="T72" fmla="*/ 26 w 138"/>
                    <a:gd name="T73" fmla="*/ 131 h 221"/>
                    <a:gd name="T74" fmla="*/ 48 w 138"/>
                    <a:gd name="T75" fmla="*/ 121 h 221"/>
                    <a:gd name="T76" fmla="*/ 57 w 138"/>
                    <a:gd name="T77" fmla="*/ 112 h 221"/>
                    <a:gd name="T78" fmla="*/ 60 w 138"/>
                    <a:gd name="T79" fmla="*/ 89 h 221"/>
                    <a:gd name="T80" fmla="*/ 48 w 138"/>
                    <a:gd name="T81" fmla="*/ 96 h 221"/>
                    <a:gd name="T82" fmla="*/ 28 w 138"/>
                    <a:gd name="T83" fmla="*/ 104 h 221"/>
                    <a:gd name="T84" fmla="*/ 19 w 138"/>
                    <a:gd name="T85" fmla="*/ 115 h 221"/>
                    <a:gd name="T86" fmla="*/ 0 w 138"/>
                    <a:gd name="T87" fmla="*/ 107 h 2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8"/>
                    <a:gd name="T133" fmla="*/ 0 h 221"/>
                    <a:gd name="T134" fmla="*/ 138 w 138"/>
                    <a:gd name="T135" fmla="*/ 221 h 2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8" h="221">
                      <a:moveTo>
                        <a:pt x="0" y="107"/>
                      </a:moveTo>
                      <a:lnTo>
                        <a:pt x="6" y="109"/>
                      </a:lnTo>
                      <a:lnTo>
                        <a:pt x="12" y="109"/>
                      </a:lnTo>
                      <a:lnTo>
                        <a:pt x="19" y="106"/>
                      </a:lnTo>
                      <a:lnTo>
                        <a:pt x="21" y="103"/>
                      </a:lnTo>
                      <a:lnTo>
                        <a:pt x="17" y="100"/>
                      </a:lnTo>
                      <a:lnTo>
                        <a:pt x="9" y="99"/>
                      </a:lnTo>
                      <a:lnTo>
                        <a:pt x="9" y="96"/>
                      </a:lnTo>
                      <a:lnTo>
                        <a:pt x="9" y="94"/>
                      </a:lnTo>
                      <a:lnTo>
                        <a:pt x="21" y="92"/>
                      </a:lnTo>
                      <a:lnTo>
                        <a:pt x="21" y="90"/>
                      </a:lnTo>
                      <a:lnTo>
                        <a:pt x="28" y="89"/>
                      </a:lnTo>
                      <a:lnTo>
                        <a:pt x="26" y="87"/>
                      </a:lnTo>
                      <a:lnTo>
                        <a:pt x="24" y="84"/>
                      </a:lnTo>
                      <a:lnTo>
                        <a:pt x="28" y="83"/>
                      </a:lnTo>
                      <a:lnTo>
                        <a:pt x="36" y="83"/>
                      </a:lnTo>
                      <a:lnTo>
                        <a:pt x="38" y="82"/>
                      </a:lnTo>
                      <a:lnTo>
                        <a:pt x="46" y="81"/>
                      </a:lnTo>
                      <a:lnTo>
                        <a:pt x="39" y="79"/>
                      </a:lnTo>
                      <a:lnTo>
                        <a:pt x="32" y="79"/>
                      </a:lnTo>
                      <a:lnTo>
                        <a:pt x="30" y="78"/>
                      </a:lnTo>
                      <a:lnTo>
                        <a:pt x="33" y="75"/>
                      </a:lnTo>
                      <a:lnTo>
                        <a:pt x="37" y="73"/>
                      </a:lnTo>
                      <a:lnTo>
                        <a:pt x="38" y="72"/>
                      </a:lnTo>
                      <a:lnTo>
                        <a:pt x="30" y="65"/>
                      </a:lnTo>
                      <a:lnTo>
                        <a:pt x="24" y="65"/>
                      </a:lnTo>
                      <a:lnTo>
                        <a:pt x="25" y="63"/>
                      </a:lnTo>
                      <a:lnTo>
                        <a:pt x="30" y="61"/>
                      </a:lnTo>
                      <a:lnTo>
                        <a:pt x="24" y="55"/>
                      </a:lnTo>
                      <a:lnTo>
                        <a:pt x="25" y="47"/>
                      </a:lnTo>
                      <a:lnTo>
                        <a:pt x="36" y="44"/>
                      </a:lnTo>
                      <a:lnTo>
                        <a:pt x="27" y="37"/>
                      </a:lnTo>
                      <a:lnTo>
                        <a:pt x="27" y="21"/>
                      </a:lnTo>
                      <a:lnTo>
                        <a:pt x="27" y="3"/>
                      </a:lnTo>
                      <a:lnTo>
                        <a:pt x="36" y="0"/>
                      </a:lnTo>
                      <a:lnTo>
                        <a:pt x="38" y="15"/>
                      </a:lnTo>
                      <a:lnTo>
                        <a:pt x="44" y="34"/>
                      </a:lnTo>
                      <a:lnTo>
                        <a:pt x="57" y="50"/>
                      </a:lnTo>
                      <a:lnTo>
                        <a:pt x="60" y="61"/>
                      </a:lnTo>
                      <a:lnTo>
                        <a:pt x="74" y="81"/>
                      </a:lnTo>
                      <a:lnTo>
                        <a:pt x="78" y="92"/>
                      </a:lnTo>
                      <a:lnTo>
                        <a:pt x="77" y="104"/>
                      </a:lnTo>
                      <a:lnTo>
                        <a:pt x="76" y="108"/>
                      </a:lnTo>
                      <a:lnTo>
                        <a:pt x="81" y="115"/>
                      </a:lnTo>
                      <a:lnTo>
                        <a:pt x="91" y="114"/>
                      </a:lnTo>
                      <a:lnTo>
                        <a:pt x="99" y="101"/>
                      </a:lnTo>
                      <a:lnTo>
                        <a:pt x="99" y="87"/>
                      </a:lnTo>
                      <a:lnTo>
                        <a:pt x="99" y="78"/>
                      </a:lnTo>
                      <a:lnTo>
                        <a:pt x="105" y="64"/>
                      </a:lnTo>
                      <a:lnTo>
                        <a:pt x="114" y="59"/>
                      </a:lnTo>
                      <a:lnTo>
                        <a:pt x="122" y="58"/>
                      </a:lnTo>
                      <a:lnTo>
                        <a:pt x="130" y="63"/>
                      </a:lnTo>
                      <a:lnTo>
                        <a:pt x="132" y="72"/>
                      </a:lnTo>
                      <a:lnTo>
                        <a:pt x="137" y="88"/>
                      </a:lnTo>
                      <a:lnTo>
                        <a:pt x="135" y="103"/>
                      </a:lnTo>
                      <a:lnTo>
                        <a:pt x="131" y="120"/>
                      </a:lnTo>
                      <a:lnTo>
                        <a:pt x="127" y="125"/>
                      </a:lnTo>
                      <a:lnTo>
                        <a:pt x="126" y="130"/>
                      </a:lnTo>
                      <a:lnTo>
                        <a:pt x="122" y="133"/>
                      </a:lnTo>
                      <a:lnTo>
                        <a:pt x="116" y="141"/>
                      </a:lnTo>
                      <a:lnTo>
                        <a:pt x="113" y="144"/>
                      </a:lnTo>
                      <a:lnTo>
                        <a:pt x="106" y="144"/>
                      </a:lnTo>
                      <a:lnTo>
                        <a:pt x="103" y="141"/>
                      </a:lnTo>
                      <a:lnTo>
                        <a:pt x="100" y="140"/>
                      </a:lnTo>
                      <a:lnTo>
                        <a:pt x="100" y="147"/>
                      </a:lnTo>
                      <a:lnTo>
                        <a:pt x="99" y="151"/>
                      </a:lnTo>
                      <a:lnTo>
                        <a:pt x="101" y="154"/>
                      </a:lnTo>
                      <a:lnTo>
                        <a:pt x="106" y="154"/>
                      </a:lnTo>
                      <a:lnTo>
                        <a:pt x="106" y="160"/>
                      </a:lnTo>
                      <a:lnTo>
                        <a:pt x="107" y="160"/>
                      </a:lnTo>
                      <a:lnTo>
                        <a:pt x="106" y="165"/>
                      </a:lnTo>
                      <a:lnTo>
                        <a:pt x="106" y="168"/>
                      </a:lnTo>
                      <a:lnTo>
                        <a:pt x="112" y="169"/>
                      </a:lnTo>
                      <a:lnTo>
                        <a:pt x="114" y="163"/>
                      </a:lnTo>
                      <a:lnTo>
                        <a:pt x="114" y="171"/>
                      </a:lnTo>
                      <a:lnTo>
                        <a:pt x="116" y="177"/>
                      </a:lnTo>
                      <a:lnTo>
                        <a:pt x="96" y="206"/>
                      </a:lnTo>
                      <a:lnTo>
                        <a:pt x="84" y="220"/>
                      </a:lnTo>
                      <a:lnTo>
                        <a:pt x="70" y="219"/>
                      </a:lnTo>
                      <a:lnTo>
                        <a:pt x="89" y="198"/>
                      </a:lnTo>
                      <a:lnTo>
                        <a:pt x="96" y="184"/>
                      </a:lnTo>
                      <a:lnTo>
                        <a:pt x="97" y="173"/>
                      </a:lnTo>
                      <a:lnTo>
                        <a:pt x="95" y="162"/>
                      </a:lnTo>
                      <a:lnTo>
                        <a:pt x="88" y="160"/>
                      </a:lnTo>
                      <a:lnTo>
                        <a:pt x="78" y="163"/>
                      </a:lnTo>
                      <a:lnTo>
                        <a:pt x="72" y="168"/>
                      </a:lnTo>
                      <a:lnTo>
                        <a:pt x="68" y="180"/>
                      </a:lnTo>
                      <a:lnTo>
                        <a:pt x="60" y="193"/>
                      </a:lnTo>
                      <a:lnTo>
                        <a:pt x="59" y="197"/>
                      </a:lnTo>
                      <a:lnTo>
                        <a:pt x="54" y="199"/>
                      </a:lnTo>
                      <a:lnTo>
                        <a:pt x="39" y="202"/>
                      </a:lnTo>
                      <a:lnTo>
                        <a:pt x="37" y="196"/>
                      </a:lnTo>
                      <a:lnTo>
                        <a:pt x="32" y="191"/>
                      </a:lnTo>
                      <a:lnTo>
                        <a:pt x="32" y="184"/>
                      </a:lnTo>
                      <a:lnTo>
                        <a:pt x="33" y="183"/>
                      </a:lnTo>
                      <a:lnTo>
                        <a:pt x="41" y="182"/>
                      </a:lnTo>
                      <a:lnTo>
                        <a:pt x="36" y="178"/>
                      </a:lnTo>
                      <a:lnTo>
                        <a:pt x="38" y="173"/>
                      </a:lnTo>
                      <a:lnTo>
                        <a:pt x="36" y="168"/>
                      </a:lnTo>
                      <a:lnTo>
                        <a:pt x="41" y="163"/>
                      </a:lnTo>
                      <a:lnTo>
                        <a:pt x="45" y="163"/>
                      </a:lnTo>
                      <a:lnTo>
                        <a:pt x="50" y="163"/>
                      </a:lnTo>
                      <a:lnTo>
                        <a:pt x="48" y="158"/>
                      </a:lnTo>
                      <a:lnTo>
                        <a:pt x="48" y="154"/>
                      </a:lnTo>
                      <a:lnTo>
                        <a:pt x="48" y="148"/>
                      </a:lnTo>
                      <a:lnTo>
                        <a:pt x="55" y="146"/>
                      </a:lnTo>
                      <a:lnTo>
                        <a:pt x="45" y="142"/>
                      </a:lnTo>
                      <a:lnTo>
                        <a:pt x="44" y="136"/>
                      </a:lnTo>
                      <a:lnTo>
                        <a:pt x="39" y="131"/>
                      </a:lnTo>
                      <a:lnTo>
                        <a:pt x="33" y="133"/>
                      </a:lnTo>
                      <a:lnTo>
                        <a:pt x="26" y="131"/>
                      </a:lnTo>
                      <a:lnTo>
                        <a:pt x="34" y="129"/>
                      </a:lnTo>
                      <a:lnTo>
                        <a:pt x="41" y="123"/>
                      </a:lnTo>
                      <a:lnTo>
                        <a:pt x="48" y="121"/>
                      </a:lnTo>
                      <a:lnTo>
                        <a:pt x="55" y="121"/>
                      </a:lnTo>
                      <a:lnTo>
                        <a:pt x="51" y="115"/>
                      </a:lnTo>
                      <a:lnTo>
                        <a:pt x="57" y="112"/>
                      </a:lnTo>
                      <a:lnTo>
                        <a:pt x="56" y="105"/>
                      </a:lnTo>
                      <a:lnTo>
                        <a:pt x="62" y="101"/>
                      </a:lnTo>
                      <a:lnTo>
                        <a:pt x="60" y="89"/>
                      </a:lnTo>
                      <a:lnTo>
                        <a:pt x="57" y="82"/>
                      </a:lnTo>
                      <a:lnTo>
                        <a:pt x="52" y="87"/>
                      </a:lnTo>
                      <a:lnTo>
                        <a:pt x="48" y="96"/>
                      </a:lnTo>
                      <a:lnTo>
                        <a:pt x="42" y="102"/>
                      </a:lnTo>
                      <a:lnTo>
                        <a:pt x="36" y="108"/>
                      </a:lnTo>
                      <a:lnTo>
                        <a:pt x="28" y="104"/>
                      </a:lnTo>
                      <a:lnTo>
                        <a:pt x="27" y="102"/>
                      </a:lnTo>
                      <a:lnTo>
                        <a:pt x="23" y="108"/>
                      </a:lnTo>
                      <a:lnTo>
                        <a:pt x="19" y="115"/>
                      </a:lnTo>
                      <a:lnTo>
                        <a:pt x="8" y="115"/>
                      </a:lnTo>
                      <a:lnTo>
                        <a:pt x="0" y="115"/>
                      </a:lnTo>
                      <a:lnTo>
                        <a:pt x="0" y="107"/>
                      </a:lnTo>
                    </a:path>
                  </a:pathLst>
                </a:custGeom>
                <a:solidFill>
                  <a:srgbClr val="804000"/>
                </a:solidFill>
                <a:ln w="9525" cap="rnd">
                  <a:noFill/>
                  <a:round/>
                  <a:headEnd/>
                  <a:tailEnd/>
                </a:ln>
              </p:spPr>
              <p:txBody>
                <a:bodyPr/>
                <a:lstStyle/>
                <a:p>
                  <a:endParaRPr lang="fr-FR"/>
                </a:p>
              </p:txBody>
            </p:sp>
            <p:sp>
              <p:nvSpPr>
                <p:cNvPr id="59467" name="Freeform 100"/>
                <p:cNvSpPr>
                  <a:spLocks/>
                </p:cNvSpPr>
                <p:nvPr/>
              </p:nvSpPr>
              <p:spPr bwMode="auto">
                <a:xfrm>
                  <a:off x="5529" y="1702"/>
                  <a:ext cx="17" cy="17"/>
                </a:xfrm>
                <a:custGeom>
                  <a:avLst/>
                  <a:gdLst>
                    <a:gd name="T0" fmla="*/ 0 w 17"/>
                    <a:gd name="T1" fmla="*/ 4 h 17"/>
                    <a:gd name="T2" fmla="*/ 4 w 17"/>
                    <a:gd name="T3" fmla="*/ 4 h 17"/>
                    <a:gd name="T4" fmla="*/ 8 w 17"/>
                    <a:gd name="T5" fmla="*/ 4 h 17"/>
                    <a:gd name="T6" fmla="*/ 10 w 17"/>
                    <a:gd name="T7" fmla="*/ 2 h 17"/>
                    <a:gd name="T8" fmla="*/ 12 w 17"/>
                    <a:gd name="T9" fmla="*/ 0 h 17"/>
                    <a:gd name="T10" fmla="*/ 16 w 17"/>
                    <a:gd name="T11" fmla="*/ 1 h 17"/>
                    <a:gd name="T12" fmla="*/ 13 w 17"/>
                    <a:gd name="T13" fmla="*/ 6 h 17"/>
                    <a:gd name="T14" fmla="*/ 13 w 17"/>
                    <a:gd name="T15" fmla="*/ 8 h 17"/>
                    <a:gd name="T16" fmla="*/ 13 w 17"/>
                    <a:gd name="T17" fmla="*/ 13 h 17"/>
                    <a:gd name="T18" fmla="*/ 12 w 17"/>
                    <a:gd name="T19" fmla="*/ 16 h 17"/>
                    <a:gd name="T20" fmla="*/ 10 w 17"/>
                    <a:gd name="T21" fmla="*/ 16 h 17"/>
                    <a:gd name="T22" fmla="*/ 8 w 17"/>
                    <a:gd name="T23" fmla="*/ 13 h 17"/>
                    <a:gd name="T24" fmla="*/ 5 w 17"/>
                    <a:gd name="T25" fmla="*/ 12 h 17"/>
                    <a:gd name="T26" fmla="*/ 10 w 17"/>
                    <a:gd name="T27" fmla="*/ 11 h 17"/>
                    <a:gd name="T28" fmla="*/ 9 w 17"/>
                    <a:gd name="T29" fmla="*/ 8 h 17"/>
                    <a:gd name="T30" fmla="*/ 2 w 17"/>
                    <a:gd name="T31" fmla="*/ 8 h 17"/>
                    <a:gd name="T32" fmla="*/ 0 w 17"/>
                    <a:gd name="T33" fmla="*/ 4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0" y="4"/>
                      </a:moveTo>
                      <a:lnTo>
                        <a:pt x="4" y="4"/>
                      </a:lnTo>
                      <a:lnTo>
                        <a:pt x="8" y="4"/>
                      </a:lnTo>
                      <a:lnTo>
                        <a:pt x="10" y="2"/>
                      </a:lnTo>
                      <a:lnTo>
                        <a:pt x="12" y="0"/>
                      </a:lnTo>
                      <a:lnTo>
                        <a:pt x="16" y="1"/>
                      </a:lnTo>
                      <a:lnTo>
                        <a:pt x="13" y="6"/>
                      </a:lnTo>
                      <a:lnTo>
                        <a:pt x="13" y="8"/>
                      </a:lnTo>
                      <a:lnTo>
                        <a:pt x="13" y="13"/>
                      </a:lnTo>
                      <a:lnTo>
                        <a:pt x="12" y="16"/>
                      </a:lnTo>
                      <a:lnTo>
                        <a:pt x="10" y="16"/>
                      </a:lnTo>
                      <a:lnTo>
                        <a:pt x="8" y="13"/>
                      </a:lnTo>
                      <a:lnTo>
                        <a:pt x="5" y="12"/>
                      </a:lnTo>
                      <a:lnTo>
                        <a:pt x="10" y="11"/>
                      </a:lnTo>
                      <a:lnTo>
                        <a:pt x="9" y="8"/>
                      </a:lnTo>
                      <a:lnTo>
                        <a:pt x="2" y="8"/>
                      </a:lnTo>
                      <a:lnTo>
                        <a:pt x="0" y="4"/>
                      </a:lnTo>
                    </a:path>
                  </a:pathLst>
                </a:custGeom>
                <a:solidFill>
                  <a:srgbClr val="804000"/>
                </a:solidFill>
                <a:ln w="9525" cap="rnd">
                  <a:noFill/>
                  <a:round/>
                  <a:headEnd/>
                  <a:tailEnd/>
                </a:ln>
              </p:spPr>
              <p:txBody>
                <a:bodyPr/>
                <a:lstStyle/>
                <a:p>
                  <a:endParaRPr lang="fr-FR"/>
                </a:p>
              </p:txBody>
            </p:sp>
            <p:sp>
              <p:nvSpPr>
                <p:cNvPr id="59468" name="Freeform 101"/>
                <p:cNvSpPr>
                  <a:spLocks/>
                </p:cNvSpPr>
                <p:nvPr/>
              </p:nvSpPr>
              <p:spPr bwMode="auto">
                <a:xfrm>
                  <a:off x="5557" y="1774"/>
                  <a:ext cx="37" cy="18"/>
                </a:xfrm>
                <a:custGeom>
                  <a:avLst/>
                  <a:gdLst>
                    <a:gd name="T0" fmla="*/ 0 w 37"/>
                    <a:gd name="T1" fmla="*/ 9 h 18"/>
                    <a:gd name="T2" fmla="*/ 6 w 37"/>
                    <a:gd name="T3" fmla="*/ 8 h 18"/>
                    <a:gd name="T4" fmla="*/ 12 w 37"/>
                    <a:gd name="T5" fmla="*/ 9 h 18"/>
                    <a:gd name="T6" fmla="*/ 16 w 37"/>
                    <a:gd name="T7" fmla="*/ 7 h 18"/>
                    <a:gd name="T8" fmla="*/ 23 w 37"/>
                    <a:gd name="T9" fmla="*/ 3 h 18"/>
                    <a:gd name="T10" fmla="*/ 26 w 37"/>
                    <a:gd name="T11" fmla="*/ 1 h 18"/>
                    <a:gd name="T12" fmla="*/ 32 w 37"/>
                    <a:gd name="T13" fmla="*/ 0 h 18"/>
                    <a:gd name="T14" fmla="*/ 36 w 37"/>
                    <a:gd name="T15" fmla="*/ 0 h 18"/>
                    <a:gd name="T16" fmla="*/ 36 w 37"/>
                    <a:gd name="T17" fmla="*/ 3 h 18"/>
                    <a:gd name="T18" fmla="*/ 32 w 37"/>
                    <a:gd name="T19" fmla="*/ 4 h 18"/>
                    <a:gd name="T20" fmla="*/ 27 w 37"/>
                    <a:gd name="T21" fmla="*/ 9 h 18"/>
                    <a:gd name="T22" fmla="*/ 22 w 37"/>
                    <a:gd name="T23" fmla="*/ 12 h 18"/>
                    <a:gd name="T24" fmla="*/ 20 w 37"/>
                    <a:gd name="T25" fmla="*/ 15 h 18"/>
                    <a:gd name="T26" fmla="*/ 18 w 37"/>
                    <a:gd name="T27" fmla="*/ 17 h 18"/>
                    <a:gd name="T28" fmla="*/ 9 w 37"/>
                    <a:gd name="T29" fmla="*/ 17 h 18"/>
                    <a:gd name="T30" fmla="*/ 4 w 37"/>
                    <a:gd name="T31" fmla="*/ 17 h 18"/>
                    <a:gd name="T32" fmla="*/ 3 w 37"/>
                    <a:gd name="T33" fmla="*/ 14 h 18"/>
                    <a:gd name="T34" fmla="*/ 0 w 37"/>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
                    <a:gd name="T55" fmla="*/ 0 h 18"/>
                    <a:gd name="T56" fmla="*/ 37 w 37"/>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 h="18">
                      <a:moveTo>
                        <a:pt x="0" y="9"/>
                      </a:moveTo>
                      <a:lnTo>
                        <a:pt x="6" y="8"/>
                      </a:lnTo>
                      <a:lnTo>
                        <a:pt x="12" y="9"/>
                      </a:lnTo>
                      <a:lnTo>
                        <a:pt x="16" y="7"/>
                      </a:lnTo>
                      <a:lnTo>
                        <a:pt x="23" y="3"/>
                      </a:lnTo>
                      <a:lnTo>
                        <a:pt x="26" y="1"/>
                      </a:lnTo>
                      <a:lnTo>
                        <a:pt x="32" y="0"/>
                      </a:lnTo>
                      <a:lnTo>
                        <a:pt x="36" y="0"/>
                      </a:lnTo>
                      <a:lnTo>
                        <a:pt x="36" y="3"/>
                      </a:lnTo>
                      <a:lnTo>
                        <a:pt x="32" y="4"/>
                      </a:lnTo>
                      <a:lnTo>
                        <a:pt x="27" y="9"/>
                      </a:lnTo>
                      <a:lnTo>
                        <a:pt x="22" y="12"/>
                      </a:lnTo>
                      <a:lnTo>
                        <a:pt x="20" y="15"/>
                      </a:lnTo>
                      <a:lnTo>
                        <a:pt x="18" y="17"/>
                      </a:lnTo>
                      <a:lnTo>
                        <a:pt x="9" y="17"/>
                      </a:lnTo>
                      <a:lnTo>
                        <a:pt x="4" y="17"/>
                      </a:lnTo>
                      <a:lnTo>
                        <a:pt x="3" y="14"/>
                      </a:lnTo>
                      <a:lnTo>
                        <a:pt x="0" y="9"/>
                      </a:lnTo>
                    </a:path>
                  </a:pathLst>
                </a:custGeom>
                <a:solidFill>
                  <a:srgbClr val="804000"/>
                </a:solidFill>
                <a:ln w="9525" cap="rnd">
                  <a:noFill/>
                  <a:round/>
                  <a:headEnd/>
                  <a:tailEnd/>
                </a:ln>
              </p:spPr>
              <p:txBody>
                <a:bodyPr/>
                <a:lstStyle/>
                <a:p>
                  <a:endParaRPr lang="fr-FR"/>
                </a:p>
              </p:txBody>
            </p:sp>
            <p:sp>
              <p:nvSpPr>
                <p:cNvPr id="59469" name="Freeform 102"/>
                <p:cNvSpPr>
                  <a:spLocks/>
                </p:cNvSpPr>
                <p:nvPr/>
              </p:nvSpPr>
              <p:spPr bwMode="auto">
                <a:xfrm>
                  <a:off x="5693" y="1676"/>
                  <a:ext cx="17" cy="29"/>
                </a:xfrm>
                <a:custGeom>
                  <a:avLst/>
                  <a:gdLst>
                    <a:gd name="T0" fmla="*/ 2 w 17"/>
                    <a:gd name="T1" fmla="*/ 0 h 29"/>
                    <a:gd name="T2" fmla="*/ 0 w 17"/>
                    <a:gd name="T3" fmla="*/ 5 h 29"/>
                    <a:gd name="T4" fmla="*/ 0 w 17"/>
                    <a:gd name="T5" fmla="*/ 12 h 29"/>
                    <a:gd name="T6" fmla="*/ 6 w 17"/>
                    <a:gd name="T7" fmla="*/ 16 h 29"/>
                    <a:gd name="T8" fmla="*/ 10 w 17"/>
                    <a:gd name="T9" fmla="*/ 16 h 29"/>
                    <a:gd name="T10" fmla="*/ 10 w 17"/>
                    <a:gd name="T11" fmla="*/ 20 h 29"/>
                    <a:gd name="T12" fmla="*/ 8 w 17"/>
                    <a:gd name="T13" fmla="*/ 28 h 29"/>
                    <a:gd name="T14" fmla="*/ 16 w 17"/>
                    <a:gd name="T15" fmla="*/ 27 h 29"/>
                    <a:gd name="T16" fmla="*/ 16 w 17"/>
                    <a:gd name="T17" fmla="*/ 21 h 29"/>
                    <a:gd name="T18" fmla="*/ 16 w 17"/>
                    <a:gd name="T19" fmla="*/ 14 h 29"/>
                    <a:gd name="T20" fmla="*/ 10 w 17"/>
                    <a:gd name="T21" fmla="*/ 10 h 29"/>
                    <a:gd name="T22" fmla="*/ 8 w 17"/>
                    <a:gd name="T23" fmla="*/ 10 h 29"/>
                    <a:gd name="T24" fmla="*/ 4 w 17"/>
                    <a:gd name="T25" fmla="*/ 8 h 29"/>
                    <a:gd name="T26" fmla="*/ 2 w 17"/>
                    <a:gd name="T27" fmla="*/ 0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29"/>
                    <a:gd name="T44" fmla="*/ 17 w 1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29">
                      <a:moveTo>
                        <a:pt x="2" y="0"/>
                      </a:moveTo>
                      <a:lnTo>
                        <a:pt x="0" y="5"/>
                      </a:lnTo>
                      <a:lnTo>
                        <a:pt x="0" y="12"/>
                      </a:lnTo>
                      <a:lnTo>
                        <a:pt x="6" y="16"/>
                      </a:lnTo>
                      <a:lnTo>
                        <a:pt x="10" y="16"/>
                      </a:lnTo>
                      <a:lnTo>
                        <a:pt x="10" y="20"/>
                      </a:lnTo>
                      <a:lnTo>
                        <a:pt x="8" y="28"/>
                      </a:lnTo>
                      <a:lnTo>
                        <a:pt x="16" y="27"/>
                      </a:lnTo>
                      <a:lnTo>
                        <a:pt x="16" y="21"/>
                      </a:lnTo>
                      <a:lnTo>
                        <a:pt x="16" y="14"/>
                      </a:lnTo>
                      <a:lnTo>
                        <a:pt x="10" y="10"/>
                      </a:lnTo>
                      <a:lnTo>
                        <a:pt x="8" y="10"/>
                      </a:lnTo>
                      <a:lnTo>
                        <a:pt x="4" y="8"/>
                      </a:lnTo>
                      <a:lnTo>
                        <a:pt x="2" y="0"/>
                      </a:lnTo>
                    </a:path>
                  </a:pathLst>
                </a:custGeom>
                <a:solidFill>
                  <a:srgbClr val="603000"/>
                </a:solidFill>
                <a:ln w="9525" cap="rnd">
                  <a:noFill/>
                  <a:round/>
                  <a:headEnd/>
                  <a:tailEnd/>
                </a:ln>
              </p:spPr>
              <p:txBody>
                <a:bodyPr/>
                <a:lstStyle/>
                <a:p>
                  <a:endParaRPr lang="fr-FR"/>
                </a:p>
              </p:txBody>
            </p:sp>
            <p:sp>
              <p:nvSpPr>
                <p:cNvPr id="59470" name="Freeform 103"/>
                <p:cNvSpPr>
                  <a:spLocks/>
                </p:cNvSpPr>
                <p:nvPr/>
              </p:nvSpPr>
              <p:spPr bwMode="auto">
                <a:xfrm>
                  <a:off x="5700" y="1662"/>
                  <a:ext cx="17" cy="47"/>
                </a:xfrm>
                <a:custGeom>
                  <a:avLst/>
                  <a:gdLst>
                    <a:gd name="T0" fmla="*/ 0 w 17"/>
                    <a:gd name="T1" fmla="*/ 5 h 47"/>
                    <a:gd name="T2" fmla="*/ 4 w 17"/>
                    <a:gd name="T3" fmla="*/ 0 h 47"/>
                    <a:gd name="T4" fmla="*/ 7 w 17"/>
                    <a:gd name="T5" fmla="*/ 1 h 47"/>
                    <a:gd name="T6" fmla="*/ 10 w 17"/>
                    <a:gd name="T7" fmla="*/ 3 h 47"/>
                    <a:gd name="T8" fmla="*/ 14 w 17"/>
                    <a:gd name="T9" fmla="*/ 11 h 47"/>
                    <a:gd name="T10" fmla="*/ 16 w 17"/>
                    <a:gd name="T11" fmla="*/ 24 h 47"/>
                    <a:gd name="T12" fmla="*/ 16 w 17"/>
                    <a:gd name="T13" fmla="*/ 32 h 47"/>
                    <a:gd name="T14" fmla="*/ 13 w 17"/>
                    <a:gd name="T15" fmla="*/ 41 h 47"/>
                    <a:gd name="T16" fmla="*/ 4 w 17"/>
                    <a:gd name="T17" fmla="*/ 46 h 47"/>
                    <a:gd name="T18" fmla="*/ 10 w 17"/>
                    <a:gd name="T19" fmla="*/ 41 h 47"/>
                    <a:gd name="T20" fmla="*/ 13 w 17"/>
                    <a:gd name="T21" fmla="*/ 32 h 47"/>
                    <a:gd name="T22" fmla="*/ 11 w 17"/>
                    <a:gd name="T23" fmla="*/ 21 h 47"/>
                    <a:gd name="T24" fmla="*/ 10 w 17"/>
                    <a:gd name="T25" fmla="*/ 11 h 47"/>
                    <a:gd name="T26" fmla="*/ 7 w 17"/>
                    <a:gd name="T27" fmla="*/ 8 h 47"/>
                    <a:gd name="T28" fmla="*/ 0 w 17"/>
                    <a:gd name="T29" fmla="*/ 5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47"/>
                    <a:gd name="T47" fmla="*/ 17 w 17"/>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47">
                      <a:moveTo>
                        <a:pt x="0" y="5"/>
                      </a:moveTo>
                      <a:lnTo>
                        <a:pt x="4" y="0"/>
                      </a:lnTo>
                      <a:lnTo>
                        <a:pt x="7" y="1"/>
                      </a:lnTo>
                      <a:lnTo>
                        <a:pt x="10" y="3"/>
                      </a:lnTo>
                      <a:lnTo>
                        <a:pt x="14" y="11"/>
                      </a:lnTo>
                      <a:lnTo>
                        <a:pt x="16" y="24"/>
                      </a:lnTo>
                      <a:lnTo>
                        <a:pt x="16" y="32"/>
                      </a:lnTo>
                      <a:lnTo>
                        <a:pt x="13" y="41"/>
                      </a:lnTo>
                      <a:lnTo>
                        <a:pt x="4" y="46"/>
                      </a:lnTo>
                      <a:lnTo>
                        <a:pt x="10" y="41"/>
                      </a:lnTo>
                      <a:lnTo>
                        <a:pt x="13" y="32"/>
                      </a:lnTo>
                      <a:lnTo>
                        <a:pt x="11" y="21"/>
                      </a:lnTo>
                      <a:lnTo>
                        <a:pt x="10" y="11"/>
                      </a:lnTo>
                      <a:lnTo>
                        <a:pt x="7" y="8"/>
                      </a:lnTo>
                      <a:lnTo>
                        <a:pt x="0" y="5"/>
                      </a:lnTo>
                    </a:path>
                  </a:pathLst>
                </a:custGeom>
                <a:solidFill>
                  <a:srgbClr val="603000"/>
                </a:solidFill>
                <a:ln w="9525" cap="rnd">
                  <a:noFill/>
                  <a:round/>
                  <a:headEnd/>
                  <a:tailEnd/>
                </a:ln>
              </p:spPr>
              <p:txBody>
                <a:bodyPr/>
                <a:lstStyle/>
                <a:p>
                  <a:endParaRPr lang="fr-FR"/>
                </a:p>
              </p:txBody>
            </p:sp>
            <p:sp>
              <p:nvSpPr>
                <p:cNvPr id="59471" name="Freeform 104"/>
                <p:cNvSpPr>
                  <a:spLocks/>
                </p:cNvSpPr>
                <p:nvPr/>
              </p:nvSpPr>
              <p:spPr bwMode="auto">
                <a:xfrm>
                  <a:off x="5508" y="1548"/>
                  <a:ext cx="225" cy="192"/>
                </a:xfrm>
                <a:custGeom>
                  <a:avLst/>
                  <a:gdLst>
                    <a:gd name="T0" fmla="*/ 4 w 225"/>
                    <a:gd name="T1" fmla="*/ 82 h 192"/>
                    <a:gd name="T2" fmla="*/ 18 w 225"/>
                    <a:gd name="T3" fmla="*/ 71 h 192"/>
                    <a:gd name="T4" fmla="*/ 44 w 225"/>
                    <a:gd name="T5" fmla="*/ 59 h 192"/>
                    <a:gd name="T6" fmla="*/ 58 w 225"/>
                    <a:gd name="T7" fmla="*/ 52 h 192"/>
                    <a:gd name="T8" fmla="*/ 84 w 225"/>
                    <a:gd name="T9" fmla="*/ 45 h 192"/>
                    <a:gd name="T10" fmla="*/ 103 w 225"/>
                    <a:gd name="T11" fmla="*/ 37 h 192"/>
                    <a:gd name="T12" fmla="*/ 116 w 225"/>
                    <a:gd name="T13" fmla="*/ 29 h 192"/>
                    <a:gd name="T14" fmla="*/ 98 w 225"/>
                    <a:gd name="T15" fmla="*/ 44 h 192"/>
                    <a:gd name="T16" fmla="*/ 110 w 225"/>
                    <a:gd name="T17" fmla="*/ 44 h 192"/>
                    <a:gd name="T18" fmla="*/ 108 w 225"/>
                    <a:gd name="T19" fmla="*/ 57 h 192"/>
                    <a:gd name="T20" fmla="*/ 114 w 225"/>
                    <a:gd name="T21" fmla="*/ 72 h 192"/>
                    <a:gd name="T22" fmla="*/ 121 w 225"/>
                    <a:gd name="T23" fmla="*/ 86 h 192"/>
                    <a:gd name="T24" fmla="*/ 131 w 225"/>
                    <a:gd name="T25" fmla="*/ 96 h 192"/>
                    <a:gd name="T26" fmla="*/ 132 w 225"/>
                    <a:gd name="T27" fmla="*/ 105 h 192"/>
                    <a:gd name="T28" fmla="*/ 138 w 225"/>
                    <a:gd name="T29" fmla="*/ 112 h 192"/>
                    <a:gd name="T30" fmla="*/ 146 w 225"/>
                    <a:gd name="T31" fmla="*/ 123 h 192"/>
                    <a:gd name="T32" fmla="*/ 150 w 225"/>
                    <a:gd name="T33" fmla="*/ 133 h 192"/>
                    <a:gd name="T34" fmla="*/ 151 w 225"/>
                    <a:gd name="T35" fmla="*/ 142 h 192"/>
                    <a:gd name="T36" fmla="*/ 151 w 225"/>
                    <a:gd name="T37" fmla="*/ 152 h 192"/>
                    <a:gd name="T38" fmla="*/ 150 w 225"/>
                    <a:gd name="T39" fmla="*/ 155 h 192"/>
                    <a:gd name="T40" fmla="*/ 158 w 225"/>
                    <a:gd name="T41" fmla="*/ 163 h 192"/>
                    <a:gd name="T42" fmla="*/ 169 w 225"/>
                    <a:gd name="T43" fmla="*/ 160 h 192"/>
                    <a:gd name="T44" fmla="*/ 176 w 225"/>
                    <a:gd name="T45" fmla="*/ 148 h 192"/>
                    <a:gd name="T46" fmla="*/ 177 w 225"/>
                    <a:gd name="T47" fmla="*/ 133 h 192"/>
                    <a:gd name="T48" fmla="*/ 178 w 225"/>
                    <a:gd name="T49" fmla="*/ 119 h 192"/>
                    <a:gd name="T50" fmla="*/ 186 w 225"/>
                    <a:gd name="T51" fmla="*/ 108 h 192"/>
                    <a:gd name="T52" fmla="*/ 197 w 225"/>
                    <a:gd name="T53" fmla="*/ 104 h 192"/>
                    <a:gd name="T54" fmla="*/ 207 w 225"/>
                    <a:gd name="T55" fmla="*/ 108 h 192"/>
                    <a:gd name="T56" fmla="*/ 210 w 225"/>
                    <a:gd name="T57" fmla="*/ 116 h 192"/>
                    <a:gd name="T58" fmla="*/ 212 w 225"/>
                    <a:gd name="T59" fmla="*/ 126 h 192"/>
                    <a:gd name="T60" fmla="*/ 214 w 225"/>
                    <a:gd name="T61" fmla="*/ 134 h 192"/>
                    <a:gd name="T62" fmla="*/ 214 w 225"/>
                    <a:gd name="T63" fmla="*/ 145 h 192"/>
                    <a:gd name="T64" fmla="*/ 212 w 225"/>
                    <a:gd name="T65" fmla="*/ 156 h 192"/>
                    <a:gd name="T66" fmla="*/ 209 w 225"/>
                    <a:gd name="T67" fmla="*/ 166 h 192"/>
                    <a:gd name="T68" fmla="*/ 204 w 225"/>
                    <a:gd name="T69" fmla="*/ 174 h 192"/>
                    <a:gd name="T70" fmla="*/ 210 w 225"/>
                    <a:gd name="T71" fmla="*/ 191 h 192"/>
                    <a:gd name="T72" fmla="*/ 220 w 225"/>
                    <a:gd name="T73" fmla="*/ 174 h 192"/>
                    <a:gd name="T74" fmla="*/ 221 w 225"/>
                    <a:gd name="T75" fmla="*/ 160 h 192"/>
                    <a:gd name="T76" fmla="*/ 220 w 225"/>
                    <a:gd name="T77" fmla="*/ 134 h 192"/>
                    <a:gd name="T78" fmla="*/ 224 w 225"/>
                    <a:gd name="T79" fmla="*/ 117 h 192"/>
                    <a:gd name="T80" fmla="*/ 224 w 225"/>
                    <a:gd name="T81" fmla="*/ 90 h 192"/>
                    <a:gd name="T82" fmla="*/ 220 w 225"/>
                    <a:gd name="T83" fmla="*/ 64 h 192"/>
                    <a:gd name="T84" fmla="*/ 216 w 225"/>
                    <a:gd name="T85" fmla="*/ 44 h 192"/>
                    <a:gd name="T86" fmla="*/ 205 w 225"/>
                    <a:gd name="T87" fmla="*/ 29 h 192"/>
                    <a:gd name="T88" fmla="*/ 192 w 225"/>
                    <a:gd name="T89" fmla="*/ 18 h 192"/>
                    <a:gd name="T90" fmla="*/ 172 w 225"/>
                    <a:gd name="T91" fmla="*/ 9 h 192"/>
                    <a:gd name="T92" fmla="*/ 156 w 225"/>
                    <a:gd name="T93" fmla="*/ 7 h 192"/>
                    <a:gd name="T94" fmla="*/ 145 w 225"/>
                    <a:gd name="T95" fmla="*/ 8 h 192"/>
                    <a:gd name="T96" fmla="*/ 132 w 225"/>
                    <a:gd name="T97" fmla="*/ 2 h 192"/>
                    <a:gd name="T98" fmla="*/ 112 w 225"/>
                    <a:gd name="T99" fmla="*/ 0 h 192"/>
                    <a:gd name="T100" fmla="*/ 76 w 225"/>
                    <a:gd name="T101" fmla="*/ 8 h 192"/>
                    <a:gd name="T102" fmla="*/ 52 w 225"/>
                    <a:gd name="T103" fmla="*/ 14 h 192"/>
                    <a:gd name="T104" fmla="*/ 31 w 225"/>
                    <a:gd name="T105" fmla="*/ 22 h 192"/>
                    <a:gd name="T106" fmla="*/ 18 w 225"/>
                    <a:gd name="T107" fmla="*/ 34 h 192"/>
                    <a:gd name="T108" fmla="*/ 6 w 225"/>
                    <a:gd name="T109" fmla="*/ 48 h 192"/>
                    <a:gd name="T110" fmla="*/ 0 w 225"/>
                    <a:gd name="T111" fmla="*/ 67 h 192"/>
                    <a:gd name="T112" fmla="*/ 4 w 225"/>
                    <a:gd name="T113" fmla="*/ 82 h 1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5"/>
                    <a:gd name="T172" fmla="*/ 0 h 192"/>
                    <a:gd name="T173" fmla="*/ 225 w 225"/>
                    <a:gd name="T174" fmla="*/ 192 h 1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5" h="192">
                      <a:moveTo>
                        <a:pt x="4" y="82"/>
                      </a:moveTo>
                      <a:lnTo>
                        <a:pt x="18" y="71"/>
                      </a:lnTo>
                      <a:lnTo>
                        <a:pt x="44" y="59"/>
                      </a:lnTo>
                      <a:lnTo>
                        <a:pt x="58" y="52"/>
                      </a:lnTo>
                      <a:lnTo>
                        <a:pt x="84" y="45"/>
                      </a:lnTo>
                      <a:lnTo>
                        <a:pt x="103" y="37"/>
                      </a:lnTo>
                      <a:lnTo>
                        <a:pt x="116" y="29"/>
                      </a:lnTo>
                      <a:lnTo>
                        <a:pt x="98" y="44"/>
                      </a:lnTo>
                      <a:lnTo>
                        <a:pt x="110" y="44"/>
                      </a:lnTo>
                      <a:lnTo>
                        <a:pt x="108" y="57"/>
                      </a:lnTo>
                      <a:lnTo>
                        <a:pt x="114" y="72"/>
                      </a:lnTo>
                      <a:lnTo>
                        <a:pt x="121" y="86"/>
                      </a:lnTo>
                      <a:lnTo>
                        <a:pt x="131" y="96"/>
                      </a:lnTo>
                      <a:lnTo>
                        <a:pt x="132" y="105"/>
                      </a:lnTo>
                      <a:lnTo>
                        <a:pt x="138" y="112"/>
                      </a:lnTo>
                      <a:lnTo>
                        <a:pt x="146" y="123"/>
                      </a:lnTo>
                      <a:lnTo>
                        <a:pt x="150" y="133"/>
                      </a:lnTo>
                      <a:lnTo>
                        <a:pt x="151" y="142"/>
                      </a:lnTo>
                      <a:lnTo>
                        <a:pt x="151" y="152"/>
                      </a:lnTo>
                      <a:lnTo>
                        <a:pt x="150" y="155"/>
                      </a:lnTo>
                      <a:lnTo>
                        <a:pt x="158" y="163"/>
                      </a:lnTo>
                      <a:lnTo>
                        <a:pt x="169" y="160"/>
                      </a:lnTo>
                      <a:lnTo>
                        <a:pt x="176" y="148"/>
                      </a:lnTo>
                      <a:lnTo>
                        <a:pt x="177" y="133"/>
                      </a:lnTo>
                      <a:lnTo>
                        <a:pt x="178" y="119"/>
                      </a:lnTo>
                      <a:lnTo>
                        <a:pt x="186" y="108"/>
                      </a:lnTo>
                      <a:lnTo>
                        <a:pt x="197" y="104"/>
                      </a:lnTo>
                      <a:lnTo>
                        <a:pt x="207" y="108"/>
                      </a:lnTo>
                      <a:lnTo>
                        <a:pt x="210" y="116"/>
                      </a:lnTo>
                      <a:lnTo>
                        <a:pt x="212" y="126"/>
                      </a:lnTo>
                      <a:lnTo>
                        <a:pt x="214" y="134"/>
                      </a:lnTo>
                      <a:lnTo>
                        <a:pt x="214" y="145"/>
                      </a:lnTo>
                      <a:lnTo>
                        <a:pt x="212" y="156"/>
                      </a:lnTo>
                      <a:lnTo>
                        <a:pt x="209" y="166"/>
                      </a:lnTo>
                      <a:lnTo>
                        <a:pt x="204" y="174"/>
                      </a:lnTo>
                      <a:lnTo>
                        <a:pt x="210" y="191"/>
                      </a:lnTo>
                      <a:lnTo>
                        <a:pt x="220" y="174"/>
                      </a:lnTo>
                      <a:lnTo>
                        <a:pt x="221" y="160"/>
                      </a:lnTo>
                      <a:lnTo>
                        <a:pt x="220" y="134"/>
                      </a:lnTo>
                      <a:lnTo>
                        <a:pt x="224" y="117"/>
                      </a:lnTo>
                      <a:lnTo>
                        <a:pt x="224" y="90"/>
                      </a:lnTo>
                      <a:lnTo>
                        <a:pt x="220" y="64"/>
                      </a:lnTo>
                      <a:lnTo>
                        <a:pt x="216" y="44"/>
                      </a:lnTo>
                      <a:lnTo>
                        <a:pt x="205" y="29"/>
                      </a:lnTo>
                      <a:lnTo>
                        <a:pt x="192" y="18"/>
                      </a:lnTo>
                      <a:lnTo>
                        <a:pt x="172" y="9"/>
                      </a:lnTo>
                      <a:lnTo>
                        <a:pt x="156" y="7"/>
                      </a:lnTo>
                      <a:lnTo>
                        <a:pt x="145" y="8"/>
                      </a:lnTo>
                      <a:lnTo>
                        <a:pt x="132" y="2"/>
                      </a:lnTo>
                      <a:lnTo>
                        <a:pt x="112" y="0"/>
                      </a:lnTo>
                      <a:lnTo>
                        <a:pt x="76" y="8"/>
                      </a:lnTo>
                      <a:lnTo>
                        <a:pt x="52" y="14"/>
                      </a:lnTo>
                      <a:lnTo>
                        <a:pt x="31" y="22"/>
                      </a:lnTo>
                      <a:lnTo>
                        <a:pt x="18" y="34"/>
                      </a:lnTo>
                      <a:lnTo>
                        <a:pt x="6" y="48"/>
                      </a:lnTo>
                      <a:lnTo>
                        <a:pt x="0" y="67"/>
                      </a:lnTo>
                      <a:lnTo>
                        <a:pt x="4" y="82"/>
                      </a:lnTo>
                    </a:path>
                  </a:pathLst>
                </a:custGeom>
                <a:solidFill>
                  <a:srgbClr val="404040"/>
                </a:solidFill>
                <a:ln w="12700" cap="rnd">
                  <a:solidFill>
                    <a:srgbClr val="000000"/>
                  </a:solidFill>
                  <a:round/>
                  <a:headEnd/>
                  <a:tailEnd/>
                </a:ln>
              </p:spPr>
              <p:txBody>
                <a:bodyPr/>
                <a:lstStyle/>
                <a:p>
                  <a:endParaRPr lang="fr-FR"/>
                </a:p>
              </p:txBody>
            </p:sp>
            <p:sp>
              <p:nvSpPr>
                <p:cNvPr id="59472" name="Freeform 105"/>
                <p:cNvSpPr>
                  <a:spLocks/>
                </p:cNvSpPr>
                <p:nvPr/>
              </p:nvSpPr>
              <p:spPr bwMode="auto">
                <a:xfrm>
                  <a:off x="5516" y="1552"/>
                  <a:ext cx="117" cy="52"/>
                </a:xfrm>
                <a:custGeom>
                  <a:avLst/>
                  <a:gdLst>
                    <a:gd name="T0" fmla="*/ 116 w 117"/>
                    <a:gd name="T1" fmla="*/ 4 h 52"/>
                    <a:gd name="T2" fmla="*/ 103 w 117"/>
                    <a:gd name="T3" fmla="*/ 16 h 52"/>
                    <a:gd name="T4" fmla="*/ 89 w 117"/>
                    <a:gd name="T5" fmla="*/ 26 h 52"/>
                    <a:gd name="T6" fmla="*/ 59 w 117"/>
                    <a:gd name="T7" fmla="*/ 35 h 52"/>
                    <a:gd name="T8" fmla="*/ 28 w 117"/>
                    <a:gd name="T9" fmla="*/ 38 h 52"/>
                    <a:gd name="T10" fmla="*/ 7 w 117"/>
                    <a:gd name="T11" fmla="*/ 45 h 52"/>
                    <a:gd name="T12" fmla="*/ 0 w 117"/>
                    <a:gd name="T13" fmla="*/ 51 h 52"/>
                    <a:gd name="T14" fmla="*/ 14 w 117"/>
                    <a:gd name="T15" fmla="*/ 39 h 52"/>
                    <a:gd name="T16" fmla="*/ 28 w 117"/>
                    <a:gd name="T17" fmla="*/ 31 h 52"/>
                    <a:gd name="T18" fmla="*/ 47 w 117"/>
                    <a:gd name="T19" fmla="*/ 24 h 52"/>
                    <a:gd name="T20" fmla="*/ 39 w 117"/>
                    <a:gd name="T21" fmla="*/ 24 h 52"/>
                    <a:gd name="T22" fmla="*/ 22 w 117"/>
                    <a:gd name="T23" fmla="*/ 28 h 52"/>
                    <a:gd name="T24" fmla="*/ 12 w 117"/>
                    <a:gd name="T25" fmla="*/ 32 h 52"/>
                    <a:gd name="T26" fmla="*/ 31 w 117"/>
                    <a:gd name="T27" fmla="*/ 21 h 52"/>
                    <a:gd name="T28" fmla="*/ 47 w 117"/>
                    <a:gd name="T29" fmla="*/ 16 h 52"/>
                    <a:gd name="T30" fmla="*/ 68 w 117"/>
                    <a:gd name="T31" fmla="*/ 10 h 52"/>
                    <a:gd name="T32" fmla="*/ 67 w 117"/>
                    <a:gd name="T33" fmla="*/ 7 h 52"/>
                    <a:gd name="T34" fmla="*/ 85 w 117"/>
                    <a:gd name="T35" fmla="*/ 6 h 52"/>
                    <a:gd name="T36" fmla="*/ 82 w 117"/>
                    <a:gd name="T37" fmla="*/ 4 h 52"/>
                    <a:gd name="T38" fmla="*/ 93 w 117"/>
                    <a:gd name="T39" fmla="*/ 1 h 52"/>
                    <a:gd name="T40" fmla="*/ 103 w 117"/>
                    <a:gd name="T41" fmla="*/ 0 h 52"/>
                    <a:gd name="T42" fmla="*/ 116 w 117"/>
                    <a:gd name="T43" fmla="*/ 4 h 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7"/>
                    <a:gd name="T67" fmla="*/ 0 h 52"/>
                    <a:gd name="T68" fmla="*/ 117 w 117"/>
                    <a:gd name="T69" fmla="*/ 52 h 5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7" h="52">
                      <a:moveTo>
                        <a:pt x="116" y="4"/>
                      </a:moveTo>
                      <a:lnTo>
                        <a:pt x="103" y="16"/>
                      </a:lnTo>
                      <a:lnTo>
                        <a:pt x="89" y="26"/>
                      </a:lnTo>
                      <a:lnTo>
                        <a:pt x="59" y="35"/>
                      </a:lnTo>
                      <a:lnTo>
                        <a:pt x="28" y="38"/>
                      </a:lnTo>
                      <a:lnTo>
                        <a:pt x="7" y="45"/>
                      </a:lnTo>
                      <a:lnTo>
                        <a:pt x="0" y="51"/>
                      </a:lnTo>
                      <a:lnTo>
                        <a:pt x="14" y="39"/>
                      </a:lnTo>
                      <a:lnTo>
                        <a:pt x="28" y="31"/>
                      </a:lnTo>
                      <a:lnTo>
                        <a:pt x="47" y="24"/>
                      </a:lnTo>
                      <a:lnTo>
                        <a:pt x="39" y="24"/>
                      </a:lnTo>
                      <a:lnTo>
                        <a:pt x="22" y="28"/>
                      </a:lnTo>
                      <a:lnTo>
                        <a:pt x="12" y="32"/>
                      </a:lnTo>
                      <a:lnTo>
                        <a:pt x="31" y="21"/>
                      </a:lnTo>
                      <a:lnTo>
                        <a:pt x="47" y="16"/>
                      </a:lnTo>
                      <a:lnTo>
                        <a:pt x="68" y="10"/>
                      </a:lnTo>
                      <a:lnTo>
                        <a:pt x="67" y="7"/>
                      </a:lnTo>
                      <a:lnTo>
                        <a:pt x="85" y="6"/>
                      </a:lnTo>
                      <a:lnTo>
                        <a:pt x="82" y="4"/>
                      </a:lnTo>
                      <a:lnTo>
                        <a:pt x="93" y="1"/>
                      </a:lnTo>
                      <a:lnTo>
                        <a:pt x="103" y="0"/>
                      </a:lnTo>
                      <a:lnTo>
                        <a:pt x="116" y="4"/>
                      </a:lnTo>
                    </a:path>
                  </a:pathLst>
                </a:custGeom>
                <a:solidFill>
                  <a:srgbClr val="808080"/>
                </a:solidFill>
                <a:ln w="9525" cap="rnd">
                  <a:noFill/>
                  <a:round/>
                  <a:headEnd/>
                  <a:tailEnd/>
                </a:ln>
              </p:spPr>
              <p:txBody>
                <a:bodyPr/>
                <a:lstStyle/>
                <a:p>
                  <a:endParaRPr lang="fr-FR"/>
                </a:p>
              </p:txBody>
            </p:sp>
            <p:sp>
              <p:nvSpPr>
                <p:cNvPr id="59473" name="Freeform 106"/>
                <p:cNvSpPr>
                  <a:spLocks/>
                </p:cNvSpPr>
                <p:nvPr/>
              </p:nvSpPr>
              <p:spPr bwMode="auto">
                <a:xfrm>
                  <a:off x="5619" y="1560"/>
                  <a:ext cx="95" cy="100"/>
                </a:xfrm>
                <a:custGeom>
                  <a:avLst/>
                  <a:gdLst>
                    <a:gd name="T0" fmla="*/ 31 w 95"/>
                    <a:gd name="T1" fmla="*/ 0 h 100"/>
                    <a:gd name="T2" fmla="*/ 13 w 95"/>
                    <a:gd name="T3" fmla="*/ 14 h 100"/>
                    <a:gd name="T4" fmla="*/ 0 w 95"/>
                    <a:gd name="T5" fmla="*/ 26 h 100"/>
                    <a:gd name="T6" fmla="*/ 6 w 95"/>
                    <a:gd name="T7" fmla="*/ 23 h 100"/>
                    <a:gd name="T8" fmla="*/ 2 w 95"/>
                    <a:gd name="T9" fmla="*/ 30 h 100"/>
                    <a:gd name="T10" fmla="*/ 1 w 95"/>
                    <a:gd name="T11" fmla="*/ 37 h 100"/>
                    <a:gd name="T12" fmla="*/ 3 w 95"/>
                    <a:gd name="T13" fmla="*/ 48 h 100"/>
                    <a:gd name="T14" fmla="*/ 7 w 95"/>
                    <a:gd name="T15" fmla="*/ 61 h 100"/>
                    <a:gd name="T16" fmla="*/ 18 w 95"/>
                    <a:gd name="T17" fmla="*/ 68 h 100"/>
                    <a:gd name="T18" fmla="*/ 30 w 95"/>
                    <a:gd name="T19" fmla="*/ 82 h 100"/>
                    <a:gd name="T20" fmla="*/ 24 w 95"/>
                    <a:gd name="T21" fmla="*/ 64 h 100"/>
                    <a:gd name="T22" fmla="*/ 39 w 95"/>
                    <a:gd name="T23" fmla="*/ 68 h 100"/>
                    <a:gd name="T24" fmla="*/ 43 w 95"/>
                    <a:gd name="T25" fmla="*/ 78 h 100"/>
                    <a:gd name="T26" fmla="*/ 45 w 95"/>
                    <a:gd name="T27" fmla="*/ 99 h 100"/>
                    <a:gd name="T28" fmla="*/ 48 w 95"/>
                    <a:gd name="T29" fmla="*/ 82 h 100"/>
                    <a:gd name="T30" fmla="*/ 48 w 95"/>
                    <a:gd name="T31" fmla="*/ 70 h 100"/>
                    <a:gd name="T32" fmla="*/ 58 w 95"/>
                    <a:gd name="T33" fmla="*/ 81 h 100"/>
                    <a:gd name="T34" fmla="*/ 58 w 95"/>
                    <a:gd name="T35" fmla="*/ 98 h 100"/>
                    <a:gd name="T36" fmla="*/ 66 w 95"/>
                    <a:gd name="T37" fmla="*/ 80 h 100"/>
                    <a:gd name="T38" fmla="*/ 66 w 95"/>
                    <a:gd name="T39" fmla="*/ 61 h 100"/>
                    <a:gd name="T40" fmla="*/ 73 w 95"/>
                    <a:gd name="T41" fmla="*/ 68 h 100"/>
                    <a:gd name="T42" fmla="*/ 73 w 95"/>
                    <a:gd name="T43" fmla="*/ 81 h 100"/>
                    <a:gd name="T44" fmla="*/ 78 w 95"/>
                    <a:gd name="T45" fmla="*/ 53 h 100"/>
                    <a:gd name="T46" fmla="*/ 75 w 95"/>
                    <a:gd name="T47" fmla="*/ 41 h 100"/>
                    <a:gd name="T48" fmla="*/ 84 w 95"/>
                    <a:gd name="T49" fmla="*/ 44 h 100"/>
                    <a:gd name="T50" fmla="*/ 87 w 95"/>
                    <a:gd name="T51" fmla="*/ 53 h 100"/>
                    <a:gd name="T52" fmla="*/ 88 w 95"/>
                    <a:gd name="T53" fmla="*/ 41 h 100"/>
                    <a:gd name="T54" fmla="*/ 87 w 95"/>
                    <a:gd name="T55" fmla="*/ 34 h 100"/>
                    <a:gd name="T56" fmla="*/ 94 w 95"/>
                    <a:gd name="T57" fmla="*/ 34 h 100"/>
                    <a:gd name="T58" fmla="*/ 90 w 95"/>
                    <a:gd name="T59" fmla="*/ 26 h 100"/>
                    <a:gd name="T60" fmla="*/ 81 w 95"/>
                    <a:gd name="T61" fmla="*/ 18 h 100"/>
                    <a:gd name="T62" fmla="*/ 72 w 95"/>
                    <a:gd name="T63" fmla="*/ 11 h 100"/>
                    <a:gd name="T64" fmla="*/ 56 w 95"/>
                    <a:gd name="T65" fmla="*/ 4 h 100"/>
                    <a:gd name="T66" fmla="*/ 43 w 95"/>
                    <a:gd name="T67" fmla="*/ 0 h 100"/>
                    <a:gd name="T68" fmla="*/ 31 w 95"/>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100"/>
                    <a:gd name="T107" fmla="*/ 95 w 95"/>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100">
                      <a:moveTo>
                        <a:pt x="31" y="0"/>
                      </a:moveTo>
                      <a:lnTo>
                        <a:pt x="13" y="14"/>
                      </a:lnTo>
                      <a:lnTo>
                        <a:pt x="0" y="26"/>
                      </a:lnTo>
                      <a:lnTo>
                        <a:pt x="6" y="23"/>
                      </a:lnTo>
                      <a:lnTo>
                        <a:pt x="2" y="30"/>
                      </a:lnTo>
                      <a:lnTo>
                        <a:pt x="1" y="37"/>
                      </a:lnTo>
                      <a:lnTo>
                        <a:pt x="3" y="48"/>
                      </a:lnTo>
                      <a:lnTo>
                        <a:pt x="7" y="61"/>
                      </a:lnTo>
                      <a:lnTo>
                        <a:pt x="18" y="68"/>
                      </a:lnTo>
                      <a:lnTo>
                        <a:pt x="30" y="82"/>
                      </a:lnTo>
                      <a:lnTo>
                        <a:pt x="24" y="64"/>
                      </a:lnTo>
                      <a:lnTo>
                        <a:pt x="39" y="68"/>
                      </a:lnTo>
                      <a:lnTo>
                        <a:pt x="43" y="78"/>
                      </a:lnTo>
                      <a:lnTo>
                        <a:pt x="45" y="99"/>
                      </a:lnTo>
                      <a:lnTo>
                        <a:pt x="48" y="82"/>
                      </a:lnTo>
                      <a:lnTo>
                        <a:pt x="48" y="70"/>
                      </a:lnTo>
                      <a:lnTo>
                        <a:pt x="58" y="81"/>
                      </a:lnTo>
                      <a:lnTo>
                        <a:pt x="58" y="98"/>
                      </a:lnTo>
                      <a:lnTo>
                        <a:pt x="66" y="80"/>
                      </a:lnTo>
                      <a:lnTo>
                        <a:pt x="66" y="61"/>
                      </a:lnTo>
                      <a:lnTo>
                        <a:pt x="73" y="68"/>
                      </a:lnTo>
                      <a:lnTo>
                        <a:pt x="73" y="81"/>
                      </a:lnTo>
                      <a:lnTo>
                        <a:pt x="78" y="53"/>
                      </a:lnTo>
                      <a:lnTo>
                        <a:pt x="75" y="41"/>
                      </a:lnTo>
                      <a:lnTo>
                        <a:pt x="84" y="44"/>
                      </a:lnTo>
                      <a:lnTo>
                        <a:pt x="87" y="53"/>
                      </a:lnTo>
                      <a:lnTo>
                        <a:pt x="88" y="41"/>
                      </a:lnTo>
                      <a:lnTo>
                        <a:pt x="87" y="34"/>
                      </a:lnTo>
                      <a:lnTo>
                        <a:pt x="94" y="34"/>
                      </a:lnTo>
                      <a:lnTo>
                        <a:pt x="90" y="26"/>
                      </a:lnTo>
                      <a:lnTo>
                        <a:pt x="81" y="18"/>
                      </a:lnTo>
                      <a:lnTo>
                        <a:pt x="72" y="11"/>
                      </a:lnTo>
                      <a:lnTo>
                        <a:pt x="56" y="4"/>
                      </a:lnTo>
                      <a:lnTo>
                        <a:pt x="43" y="0"/>
                      </a:lnTo>
                      <a:lnTo>
                        <a:pt x="31" y="0"/>
                      </a:lnTo>
                    </a:path>
                  </a:pathLst>
                </a:custGeom>
                <a:solidFill>
                  <a:srgbClr val="808080"/>
                </a:solidFill>
                <a:ln w="9525" cap="rnd">
                  <a:noFill/>
                  <a:round/>
                  <a:headEnd/>
                  <a:tailEnd/>
                </a:ln>
              </p:spPr>
              <p:txBody>
                <a:bodyPr/>
                <a:lstStyle/>
                <a:p>
                  <a:endParaRPr lang="fr-FR"/>
                </a:p>
              </p:txBody>
            </p:sp>
            <p:sp>
              <p:nvSpPr>
                <p:cNvPr id="59474" name="Freeform 107"/>
                <p:cNvSpPr>
                  <a:spLocks/>
                </p:cNvSpPr>
                <p:nvPr/>
              </p:nvSpPr>
              <p:spPr bwMode="auto">
                <a:xfrm>
                  <a:off x="5688" y="1714"/>
                  <a:ext cx="17" cy="17"/>
                </a:xfrm>
                <a:custGeom>
                  <a:avLst/>
                  <a:gdLst>
                    <a:gd name="T0" fmla="*/ 2 w 17"/>
                    <a:gd name="T1" fmla="*/ 6 h 17"/>
                    <a:gd name="T2" fmla="*/ 8 w 17"/>
                    <a:gd name="T3" fmla="*/ 5 h 17"/>
                    <a:gd name="T4" fmla="*/ 16 w 17"/>
                    <a:gd name="T5" fmla="*/ 0 h 17"/>
                    <a:gd name="T6" fmla="*/ 13 w 17"/>
                    <a:gd name="T7" fmla="*/ 10 h 17"/>
                    <a:gd name="T8" fmla="*/ 7 w 17"/>
                    <a:gd name="T9" fmla="*/ 16 h 17"/>
                    <a:gd name="T10" fmla="*/ 0 w 17"/>
                    <a:gd name="T11" fmla="*/ 14 h 17"/>
                    <a:gd name="T12" fmla="*/ 0 w 17"/>
                    <a:gd name="T13" fmla="*/ 9 h 17"/>
                    <a:gd name="T14" fmla="*/ 2 w 17"/>
                    <a:gd name="T15" fmla="*/ 6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2" y="6"/>
                      </a:moveTo>
                      <a:lnTo>
                        <a:pt x="8" y="5"/>
                      </a:lnTo>
                      <a:lnTo>
                        <a:pt x="16" y="0"/>
                      </a:lnTo>
                      <a:lnTo>
                        <a:pt x="13" y="10"/>
                      </a:lnTo>
                      <a:lnTo>
                        <a:pt x="7" y="16"/>
                      </a:lnTo>
                      <a:lnTo>
                        <a:pt x="0" y="14"/>
                      </a:lnTo>
                      <a:lnTo>
                        <a:pt x="0" y="9"/>
                      </a:lnTo>
                      <a:lnTo>
                        <a:pt x="2" y="6"/>
                      </a:lnTo>
                    </a:path>
                  </a:pathLst>
                </a:custGeom>
                <a:solidFill>
                  <a:srgbClr val="FFA040"/>
                </a:solidFill>
                <a:ln w="9525" cap="rnd">
                  <a:noFill/>
                  <a:round/>
                  <a:headEnd/>
                  <a:tailEnd/>
                </a:ln>
              </p:spPr>
              <p:txBody>
                <a:bodyPr/>
                <a:lstStyle/>
                <a:p>
                  <a:endParaRPr lang="fr-FR"/>
                </a:p>
              </p:txBody>
            </p:sp>
          </p:grpSp>
          <p:sp>
            <p:nvSpPr>
              <p:cNvPr id="59423" name="AutoShape 108"/>
              <p:cNvSpPr>
                <a:spLocks noChangeArrowheads="1"/>
              </p:cNvSpPr>
              <p:nvPr/>
            </p:nvSpPr>
            <p:spPr bwMode="auto">
              <a:xfrm>
                <a:off x="4821" y="2237"/>
                <a:ext cx="898" cy="1341"/>
              </a:xfrm>
              <a:prstGeom prst="cube">
                <a:avLst>
                  <a:gd name="adj" fmla="val 24995"/>
                </a:avLst>
              </a:prstGeom>
              <a:solidFill>
                <a:srgbClr val="FDE3BA"/>
              </a:solidFill>
              <a:ln w="12700">
                <a:solidFill>
                  <a:schemeClr val="tx1"/>
                </a:solidFill>
                <a:miter lim="800000"/>
                <a:headEnd/>
                <a:tailEnd/>
              </a:ln>
            </p:spPr>
            <p:txBody>
              <a:bodyPr wrap="none" anchor="ctr"/>
              <a:lstStyle/>
              <a:p>
                <a:endParaRPr lang="fr-FR"/>
              </a:p>
            </p:txBody>
          </p:sp>
          <p:sp>
            <p:nvSpPr>
              <p:cNvPr id="59424" name="Freeform 109"/>
              <p:cNvSpPr>
                <a:spLocks/>
              </p:cNvSpPr>
              <p:nvPr/>
            </p:nvSpPr>
            <p:spPr bwMode="auto">
              <a:xfrm>
                <a:off x="5495" y="2233"/>
                <a:ext cx="229" cy="1347"/>
              </a:xfrm>
              <a:custGeom>
                <a:avLst/>
                <a:gdLst>
                  <a:gd name="T0" fmla="*/ 2 w 229"/>
                  <a:gd name="T1" fmla="*/ 1346 h 1347"/>
                  <a:gd name="T2" fmla="*/ 0 w 229"/>
                  <a:gd name="T3" fmla="*/ 213 h 1347"/>
                  <a:gd name="T4" fmla="*/ 228 w 229"/>
                  <a:gd name="T5" fmla="*/ 0 h 1347"/>
                  <a:gd name="T6" fmla="*/ 228 w 229"/>
                  <a:gd name="T7" fmla="*/ 1177 h 1347"/>
                  <a:gd name="T8" fmla="*/ 2 w 229"/>
                  <a:gd name="T9" fmla="*/ 1346 h 1347"/>
                  <a:gd name="T10" fmla="*/ 0 60000 65536"/>
                  <a:gd name="T11" fmla="*/ 0 60000 65536"/>
                  <a:gd name="T12" fmla="*/ 0 60000 65536"/>
                  <a:gd name="T13" fmla="*/ 0 60000 65536"/>
                  <a:gd name="T14" fmla="*/ 0 60000 65536"/>
                  <a:gd name="T15" fmla="*/ 0 w 229"/>
                  <a:gd name="T16" fmla="*/ 0 h 1347"/>
                  <a:gd name="T17" fmla="*/ 229 w 229"/>
                  <a:gd name="T18" fmla="*/ 1347 h 1347"/>
                </a:gdLst>
                <a:ahLst/>
                <a:cxnLst>
                  <a:cxn ang="T10">
                    <a:pos x="T0" y="T1"/>
                  </a:cxn>
                  <a:cxn ang="T11">
                    <a:pos x="T2" y="T3"/>
                  </a:cxn>
                  <a:cxn ang="T12">
                    <a:pos x="T4" y="T5"/>
                  </a:cxn>
                  <a:cxn ang="T13">
                    <a:pos x="T6" y="T7"/>
                  </a:cxn>
                  <a:cxn ang="T14">
                    <a:pos x="T8" y="T9"/>
                  </a:cxn>
                </a:cxnLst>
                <a:rect l="T15" t="T16" r="T17" b="T18"/>
                <a:pathLst>
                  <a:path w="229" h="1347">
                    <a:moveTo>
                      <a:pt x="2" y="1346"/>
                    </a:moveTo>
                    <a:lnTo>
                      <a:pt x="0" y="213"/>
                    </a:lnTo>
                    <a:lnTo>
                      <a:pt x="228" y="0"/>
                    </a:lnTo>
                    <a:lnTo>
                      <a:pt x="228" y="1177"/>
                    </a:lnTo>
                    <a:lnTo>
                      <a:pt x="2" y="1346"/>
                    </a:lnTo>
                  </a:path>
                </a:pathLst>
              </a:custGeom>
              <a:solidFill>
                <a:srgbClr val="F6BF69"/>
              </a:solidFill>
              <a:ln w="12700" cap="rnd">
                <a:solidFill>
                  <a:srgbClr val="000000"/>
                </a:solidFill>
                <a:round/>
                <a:headEnd/>
                <a:tailEnd/>
              </a:ln>
            </p:spPr>
            <p:txBody>
              <a:bodyPr/>
              <a:lstStyle/>
              <a:p>
                <a:endParaRPr lang="fr-FR"/>
              </a:p>
            </p:txBody>
          </p:sp>
          <p:grpSp>
            <p:nvGrpSpPr>
              <p:cNvPr id="9" name="Group 110"/>
              <p:cNvGrpSpPr>
                <a:grpSpLocks/>
              </p:cNvGrpSpPr>
              <p:nvPr/>
            </p:nvGrpSpPr>
            <p:grpSpPr bwMode="auto">
              <a:xfrm>
                <a:off x="5707" y="2398"/>
                <a:ext cx="170" cy="171"/>
                <a:chOff x="5707" y="2398"/>
                <a:chExt cx="170" cy="171"/>
              </a:xfrm>
            </p:grpSpPr>
            <p:grpSp>
              <p:nvGrpSpPr>
                <p:cNvPr id="10" name="Group 111"/>
                <p:cNvGrpSpPr>
                  <a:grpSpLocks/>
                </p:cNvGrpSpPr>
                <p:nvPr/>
              </p:nvGrpSpPr>
              <p:grpSpPr bwMode="auto">
                <a:xfrm>
                  <a:off x="5707" y="2415"/>
                  <a:ext cx="157" cy="154"/>
                  <a:chOff x="5707" y="2415"/>
                  <a:chExt cx="157" cy="154"/>
                </a:xfrm>
              </p:grpSpPr>
              <p:sp>
                <p:nvSpPr>
                  <p:cNvPr id="59449" name="Freeform 112"/>
                  <p:cNvSpPr>
                    <a:spLocks/>
                  </p:cNvSpPr>
                  <p:nvPr/>
                </p:nvSpPr>
                <p:spPr bwMode="auto">
                  <a:xfrm>
                    <a:off x="5707" y="2415"/>
                    <a:ext cx="157" cy="154"/>
                  </a:xfrm>
                  <a:custGeom>
                    <a:avLst/>
                    <a:gdLst>
                      <a:gd name="T0" fmla="*/ 113 w 157"/>
                      <a:gd name="T1" fmla="*/ 0 h 154"/>
                      <a:gd name="T2" fmla="*/ 85 w 157"/>
                      <a:gd name="T3" fmla="*/ 20 h 154"/>
                      <a:gd name="T4" fmla="*/ 66 w 157"/>
                      <a:gd name="T5" fmla="*/ 28 h 154"/>
                      <a:gd name="T6" fmla="*/ 55 w 157"/>
                      <a:gd name="T7" fmla="*/ 37 h 154"/>
                      <a:gd name="T8" fmla="*/ 43 w 157"/>
                      <a:gd name="T9" fmla="*/ 41 h 154"/>
                      <a:gd name="T10" fmla="*/ 33 w 157"/>
                      <a:gd name="T11" fmla="*/ 50 h 154"/>
                      <a:gd name="T12" fmla="*/ 26 w 157"/>
                      <a:gd name="T13" fmla="*/ 60 h 154"/>
                      <a:gd name="T14" fmla="*/ 13 w 157"/>
                      <a:gd name="T15" fmla="*/ 72 h 154"/>
                      <a:gd name="T16" fmla="*/ 11 w 157"/>
                      <a:gd name="T17" fmla="*/ 86 h 154"/>
                      <a:gd name="T18" fmla="*/ 3 w 157"/>
                      <a:gd name="T19" fmla="*/ 103 h 154"/>
                      <a:gd name="T20" fmla="*/ 8 w 157"/>
                      <a:gd name="T21" fmla="*/ 107 h 154"/>
                      <a:gd name="T22" fmla="*/ 19 w 157"/>
                      <a:gd name="T23" fmla="*/ 105 h 154"/>
                      <a:gd name="T24" fmla="*/ 28 w 157"/>
                      <a:gd name="T25" fmla="*/ 98 h 154"/>
                      <a:gd name="T26" fmla="*/ 33 w 157"/>
                      <a:gd name="T27" fmla="*/ 88 h 154"/>
                      <a:gd name="T28" fmla="*/ 41 w 157"/>
                      <a:gd name="T29" fmla="*/ 78 h 154"/>
                      <a:gd name="T30" fmla="*/ 43 w 157"/>
                      <a:gd name="T31" fmla="*/ 89 h 154"/>
                      <a:gd name="T32" fmla="*/ 38 w 157"/>
                      <a:gd name="T33" fmla="*/ 102 h 154"/>
                      <a:gd name="T34" fmla="*/ 24 w 157"/>
                      <a:gd name="T35" fmla="*/ 113 h 154"/>
                      <a:gd name="T36" fmla="*/ 14 w 157"/>
                      <a:gd name="T37" fmla="*/ 120 h 154"/>
                      <a:gd name="T38" fmla="*/ 5 w 157"/>
                      <a:gd name="T39" fmla="*/ 124 h 154"/>
                      <a:gd name="T40" fmla="*/ 0 w 157"/>
                      <a:gd name="T41" fmla="*/ 131 h 154"/>
                      <a:gd name="T42" fmla="*/ 1 w 157"/>
                      <a:gd name="T43" fmla="*/ 136 h 154"/>
                      <a:gd name="T44" fmla="*/ 5 w 157"/>
                      <a:gd name="T45" fmla="*/ 137 h 154"/>
                      <a:gd name="T46" fmla="*/ 1 w 157"/>
                      <a:gd name="T47" fmla="*/ 142 h 154"/>
                      <a:gd name="T48" fmla="*/ 3 w 157"/>
                      <a:gd name="T49" fmla="*/ 147 h 154"/>
                      <a:gd name="T50" fmla="*/ 8 w 157"/>
                      <a:gd name="T51" fmla="*/ 149 h 154"/>
                      <a:gd name="T52" fmla="*/ 18 w 157"/>
                      <a:gd name="T53" fmla="*/ 150 h 154"/>
                      <a:gd name="T54" fmla="*/ 26 w 157"/>
                      <a:gd name="T55" fmla="*/ 152 h 154"/>
                      <a:gd name="T56" fmla="*/ 39 w 157"/>
                      <a:gd name="T57" fmla="*/ 151 h 154"/>
                      <a:gd name="T58" fmla="*/ 50 w 157"/>
                      <a:gd name="T59" fmla="*/ 153 h 154"/>
                      <a:gd name="T60" fmla="*/ 59 w 157"/>
                      <a:gd name="T61" fmla="*/ 149 h 154"/>
                      <a:gd name="T62" fmla="*/ 74 w 157"/>
                      <a:gd name="T63" fmla="*/ 141 h 154"/>
                      <a:gd name="T64" fmla="*/ 99 w 157"/>
                      <a:gd name="T65" fmla="*/ 130 h 154"/>
                      <a:gd name="T66" fmla="*/ 111 w 157"/>
                      <a:gd name="T67" fmla="*/ 110 h 154"/>
                      <a:gd name="T68" fmla="*/ 125 w 157"/>
                      <a:gd name="T69" fmla="*/ 91 h 154"/>
                      <a:gd name="T70" fmla="*/ 132 w 157"/>
                      <a:gd name="T71" fmla="*/ 71 h 154"/>
                      <a:gd name="T72" fmla="*/ 137 w 157"/>
                      <a:gd name="T73" fmla="*/ 58 h 154"/>
                      <a:gd name="T74" fmla="*/ 156 w 157"/>
                      <a:gd name="T75" fmla="*/ 28 h 154"/>
                      <a:gd name="T76" fmla="*/ 145 w 157"/>
                      <a:gd name="T77" fmla="*/ 14 h 154"/>
                      <a:gd name="T78" fmla="*/ 113 w 157"/>
                      <a:gd name="T79" fmla="*/ 0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7"/>
                      <a:gd name="T121" fmla="*/ 0 h 154"/>
                      <a:gd name="T122" fmla="*/ 157 w 157"/>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7" h="154">
                        <a:moveTo>
                          <a:pt x="113" y="0"/>
                        </a:moveTo>
                        <a:lnTo>
                          <a:pt x="85" y="20"/>
                        </a:lnTo>
                        <a:lnTo>
                          <a:pt x="66" y="28"/>
                        </a:lnTo>
                        <a:lnTo>
                          <a:pt x="55" y="37"/>
                        </a:lnTo>
                        <a:lnTo>
                          <a:pt x="43" y="41"/>
                        </a:lnTo>
                        <a:lnTo>
                          <a:pt x="33" y="50"/>
                        </a:lnTo>
                        <a:lnTo>
                          <a:pt x="26" y="60"/>
                        </a:lnTo>
                        <a:lnTo>
                          <a:pt x="13" y="72"/>
                        </a:lnTo>
                        <a:lnTo>
                          <a:pt x="11" y="86"/>
                        </a:lnTo>
                        <a:lnTo>
                          <a:pt x="3" y="103"/>
                        </a:lnTo>
                        <a:lnTo>
                          <a:pt x="8" y="107"/>
                        </a:lnTo>
                        <a:lnTo>
                          <a:pt x="19" y="105"/>
                        </a:lnTo>
                        <a:lnTo>
                          <a:pt x="28" y="98"/>
                        </a:lnTo>
                        <a:lnTo>
                          <a:pt x="33" y="88"/>
                        </a:lnTo>
                        <a:lnTo>
                          <a:pt x="41" y="78"/>
                        </a:lnTo>
                        <a:lnTo>
                          <a:pt x="43" y="89"/>
                        </a:lnTo>
                        <a:lnTo>
                          <a:pt x="38" y="102"/>
                        </a:lnTo>
                        <a:lnTo>
                          <a:pt x="24" y="113"/>
                        </a:lnTo>
                        <a:lnTo>
                          <a:pt x="14" y="120"/>
                        </a:lnTo>
                        <a:lnTo>
                          <a:pt x="5" y="124"/>
                        </a:lnTo>
                        <a:lnTo>
                          <a:pt x="0" y="131"/>
                        </a:lnTo>
                        <a:lnTo>
                          <a:pt x="1" y="136"/>
                        </a:lnTo>
                        <a:lnTo>
                          <a:pt x="5" y="137"/>
                        </a:lnTo>
                        <a:lnTo>
                          <a:pt x="1" y="142"/>
                        </a:lnTo>
                        <a:lnTo>
                          <a:pt x="3" y="147"/>
                        </a:lnTo>
                        <a:lnTo>
                          <a:pt x="8" y="149"/>
                        </a:lnTo>
                        <a:lnTo>
                          <a:pt x="18" y="150"/>
                        </a:lnTo>
                        <a:lnTo>
                          <a:pt x="26" y="152"/>
                        </a:lnTo>
                        <a:lnTo>
                          <a:pt x="39" y="151"/>
                        </a:lnTo>
                        <a:lnTo>
                          <a:pt x="50" y="153"/>
                        </a:lnTo>
                        <a:lnTo>
                          <a:pt x="59" y="149"/>
                        </a:lnTo>
                        <a:lnTo>
                          <a:pt x="74" y="141"/>
                        </a:lnTo>
                        <a:lnTo>
                          <a:pt x="99" y="130"/>
                        </a:lnTo>
                        <a:lnTo>
                          <a:pt x="111" y="110"/>
                        </a:lnTo>
                        <a:lnTo>
                          <a:pt x="125" y="91"/>
                        </a:lnTo>
                        <a:lnTo>
                          <a:pt x="132" y="71"/>
                        </a:lnTo>
                        <a:lnTo>
                          <a:pt x="137" y="58"/>
                        </a:lnTo>
                        <a:lnTo>
                          <a:pt x="156" y="28"/>
                        </a:lnTo>
                        <a:lnTo>
                          <a:pt x="145" y="14"/>
                        </a:lnTo>
                        <a:lnTo>
                          <a:pt x="113" y="0"/>
                        </a:lnTo>
                      </a:path>
                    </a:pathLst>
                  </a:custGeom>
                  <a:solidFill>
                    <a:srgbClr val="FFA040"/>
                  </a:solidFill>
                  <a:ln w="12700" cap="rnd">
                    <a:solidFill>
                      <a:srgbClr val="402000"/>
                    </a:solidFill>
                    <a:round/>
                    <a:headEnd/>
                    <a:tailEnd/>
                  </a:ln>
                </p:spPr>
                <p:txBody>
                  <a:bodyPr/>
                  <a:lstStyle/>
                  <a:p>
                    <a:endParaRPr lang="fr-FR"/>
                  </a:p>
                </p:txBody>
              </p:sp>
              <p:sp>
                <p:nvSpPr>
                  <p:cNvPr id="59450" name="Freeform 113"/>
                  <p:cNvSpPr>
                    <a:spLocks/>
                  </p:cNvSpPr>
                  <p:nvPr/>
                </p:nvSpPr>
                <p:spPr bwMode="auto">
                  <a:xfrm>
                    <a:off x="5727" y="2524"/>
                    <a:ext cx="39" cy="22"/>
                  </a:xfrm>
                  <a:custGeom>
                    <a:avLst/>
                    <a:gdLst>
                      <a:gd name="T0" fmla="*/ 38 w 39"/>
                      <a:gd name="T1" fmla="*/ 0 h 22"/>
                      <a:gd name="T2" fmla="*/ 27 w 39"/>
                      <a:gd name="T3" fmla="*/ 11 h 22"/>
                      <a:gd name="T4" fmla="*/ 20 w 39"/>
                      <a:gd name="T5" fmla="*/ 14 h 22"/>
                      <a:gd name="T6" fmla="*/ 13 w 39"/>
                      <a:gd name="T7" fmla="*/ 18 h 22"/>
                      <a:gd name="T8" fmla="*/ 0 w 39"/>
                      <a:gd name="T9" fmla="*/ 21 h 22"/>
                      <a:gd name="T10" fmla="*/ 16 w 39"/>
                      <a:gd name="T11" fmla="*/ 20 h 22"/>
                      <a:gd name="T12" fmla="*/ 28 w 39"/>
                      <a:gd name="T13" fmla="*/ 13 h 22"/>
                      <a:gd name="T14" fmla="*/ 38 w 39"/>
                      <a:gd name="T15" fmla="*/ 0 h 22"/>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22"/>
                      <a:gd name="T26" fmla="*/ 39 w 39"/>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22">
                        <a:moveTo>
                          <a:pt x="38" y="0"/>
                        </a:moveTo>
                        <a:lnTo>
                          <a:pt x="27" y="11"/>
                        </a:lnTo>
                        <a:lnTo>
                          <a:pt x="20" y="14"/>
                        </a:lnTo>
                        <a:lnTo>
                          <a:pt x="13" y="18"/>
                        </a:lnTo>
                        <a:lnTo>
                          <a:pt x="0" y="21"/>
                        </a:lnTo>
                        <a:lnTo>
                          <a:pt x="16" y="20"/>
                        </a:lnTo>
                        <a:lnTo>
                          <a:pt x="28" y="13"/>
                        </a:lnTo>
                        <a:lnTo>
                          <a:pt x="38" y="0"/>
                        </a:lnTo>
                      </a:path>
                    </a:pathLst>
                  </a:custGeom>
                  <a:solidFill>
                    <a:srgbClr val="402000"/>
                  </a:solidFill>
                  <a:ln w="9525" cap="rnd">
                    <a:noFill/>
                    <a:round/>
                    <a:headEnd/>
                    <a:tailEnd/>
                  </a:ln>
                </p:spPr>
                <p:txBody>
                  <a:bodyPr/>
                  <a:lstStyle/>
                  <a:p>
                    <a:endParaRPr lang="fr-FR"/>
                  </a:p>
                </p:txBody>
              </p:sp>
              <p:sp>
                <p:nvSpPr>
                  <p:cNvPr id="59451" name="Freeform 114"/>
                  <p:cNvSpPr>
                    <a:spLocks/>
                  </p:cNvSpPr>
                  <p:nvPr/>
                </p:nvSpPr>
                <p:spPr bwMode="auto">
                  <a:xfrm>
                    <a:off x="5758" y="2533"/>
                    <a:ext cx="31" cy="25"/>
                  </a:xfrm>
                  <a:custGeom>
                    <a:avLst/>
                    <a:gdLst>
                      <a:gd name="T0" fmla="*/ 30 w 31"/>
                      <a:gd name="T1" fmla="*/ 0 h 25"/>
                      <a:gd name="T2" fmla="*/ 19 w 31"/>
                      <a:gd name="T3" fmla="*/ 10 h 25"/>
                      <a:gd name="T4" fmla="*/ 10 w 31"/>
                      <a:gd name="T5" fmla="*/ 15 h 25"/>
                      <a:gd name="T6" fmla="*/ 0 w 31"/>
                      <a:gd name="T7" fmla="*/ 24 h 25"/>
                      <a:gd name="T8" fmla="*/ 21 w 31"/>
                      <a:gd name="T9" fmla="*/ 11 h 25"/>
                      <a:gd name="T10" fmla="*/ 30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30" y="0"/>
                        </a:moveTo>
                        <a:lnTo>
                          <a:pt x="19" y="10"/>
                        </a:lnTo>
                        <a:lnTo>
                          <a:pt x="10" y="15"/>
                        </a:lnTo>
                        <a:lnTo>
                          <a:pt x="0" y="24"/>
                        </a:lnTo>
                        <a:lnTo>
                          <a:pt x="21" y="11"/>
                        </a:lnTo>
                        <a:lnTo>
                          <a:pt x="30" y="0"/>
                        </a:lnTo>
                      </a:path>
                    </a:pathLst>
                  </a:custGeom>
                  <a:solidFill>
                    <a:srgbClr val="402000"/>
                  </a:solidFill>
                  <a:ln w="9525" cap="rnd">
                    <a:noFill/>
                    <a:round/>
                    <a:headEnd/>
                    <a:tailEnd/>
                  </a:ln>
                </p:spPr>
                <p:txBody>
                  <a:bodyPr/>
                  <a:lstStyle/>
                  <a:p>
                    <a:endParaRPr lang="fr-FR"/>
                  </a:p>
                </p:txBody>
              </p:sp>
              <p:sp>
                <p:nvSpPr>
                  <p:cNvPr id="59452" name="Freeform 115"/>
                  <p:cNvSpPr>
                    <a:spLocks/>
                  </p:cNvSpPr>
                  <p:nvPr/>
                </p:nvSpPr>
                <p:spPr bwMode="auto">
                  <a:xfrm>
                    <a:off x="5749" y="2472"/>
                    <a:ext cx="17" cy="18"/>
                  </a:xfrm>
                  <a:custGeom>
                    <a:avLst/>
                    <a:gdLst>
                      <a:gd name="T0" fmla="*/ 16 w 17"/>
                      <a:gd name="T1" fmla="*/ 0 h 18"/>
                      <a:gd name="T2" fmla="*/ 8 w 17"/>
                      <a:gd name="T3" fmla="*/ 8 h 18"/>
                      <a:gd name="T4" fmla="*/ 0 w 17"/>
                      <a:gd name="T5" fmla="*/ 17 h 18"/>
                      <a:gd name="T6" fmla="*/ 1 w 17"/>
                      <a:gd name="T7" fmla="*/ 16 h 18"/>
                      <a:gd name="T8" fmla="*/ 7 w 17"/>
                      <a:gd name="T9" fmla="*/ 10 h 18"/>
                      <a:gd name="T10" fmla="*/ 16 w 17"/>
                      <a:gd name="T11" fmla="*/ 0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6" y="0"/>
                        </a:moveTo>
                        <a:lnTo>
                          <a:pt x="8" y="8"/>
                        </a:lnTo>
                        <a:lnTo>
                          <a:pt x="0" y="17"/>
                        </a:lnTo>
                        <a:lnTo>
                          <a:pt x="1" y="16"/>
                        </a:lnTo>
                        <a:lnTo>
                          <a:pt x="7" y="10"/>
                        </a:lnTo>
                        <a:lnTo>
                          <a:pt x="16" y="0"/>
                        </a:lnTo>
                      </a:path>
                    </a:pathLst>
                  </a:custGeom>
                  <a:solidFill>
                    <a:srgbClr val="402000"/>
                  </a:solidFill>
                  <a:ln w="9525" cap="rnd">
                    <a:noFill/>
                    <a:round/>
                    <a:headEnd/>
                    <a:tailEnd/>
                  </a:ln>
                </p:spPr>
                <p:txBody>
                  <a:bodyPr/>
                  <a:lstStyle/>
                  <a:p>
                    <a:endParaRPr lang="fr-FR"/>
                  </a:p>
                </p:txBody>
              </p:sp>
              <p:sp>
                <p:nvSpPr>
                  <p:cNvPr id="59453" name="Freeform 116"/>
                  <p:cNvSpPr>
                    <a:spLocks/>
                  </p:cNvSpPr>
                  <p:nvPr/>
                </p:nvSpPr>
                <p:spPr bwMode="auto">
                  <a:xfrm>
                    <a:off x="5772" y="2507"/>
                    <a:ext cx="17" cy="19"/>
                  </a:xfrm>
                  <a:custGeom>
                    <a:avLst/>
                    <a:gdLst>
                      <a:gd name="T0" fmla="*/ 12 w 17"/>
                      <a:gd name="T1" fmla="*/ 0 h 19"/>
                      <a:gd name="T2" fmla="*/ 8 w 17"/>
                      <a:gd name="T3" fmla="*/ 6 h 19"/>
                      <a:gd name="T4" fmla="*/ 0 w 17"/>
                      <a:gd name="T5" fmla="*/ 18 h 19"/>
                      <a:gd name="T6" fmla="*/ 4 w 17"/>
                      <a:gd name="T7" fmla="*/ 12 h 19"/>
                      <a:gd name="T8" fmla="*/ 16 w 17"/>
                      <a:gd name="T9" fmla="*/ 0 h 19"/>
                      <a:gd name="T10" fmla="*/ 12 w 17"/>
                      <a:gd name="T11" fmla="*/ 0 h 19"/>
                      <a:gd name="T12" fmla="*/ 0 60000 65536"/>
                      <a:gd name="T13" fmla="*/ 0 60000 65536"/>
                      <a:gd name="T14" fmla="*/ 0 60000 65536"/>
                      <a:gd name="T15" fmla="*/ 0 60000 65536"/>
                      <a:gd name="T16" fmla="*/ 0 60000 65536"/>
                      <a:gd name="T17" fmla="*/ 0 60000 65536"/>
                      <a:gd name="T18" fmla="*/ 0 w 17"/>
                      <a:gd name="T19" fmla="*/ 0 h 19"/>
                      <a:gd name="T20" fmla="*/ 17 w 1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7" h="19">
                        <a:moveTo>
                          <a:pt x="12" y="0"/>
                        </a:moveTo>
                        <a:lnTo>
                          <a:pt x="8" y="6"/>
                        </a:lnTo>
                        <a:lnTo>
                          <a:pt x="0" y="18"/>
                        </a:lnTo>
                        <a:lnTo>
                          <a:pt x="4" y="12"/>
                        </a:lnTo>
                        <a:lnTo>
                          <a:pt x="16" y="0"/>
                        </a:lnTo>
                        <a:lnTo>
                          <a:pt x="12" y="0"/>
                        </a:lnTo>
                      </a:path>
                    </a:pathLst>
                  </a:custGeom>
                  <a:solidFill>
                    <a:srgbClr val="402000"/>
                  </a:solidFill>
                  <a:ln w="9525" cap="rnd">
                    <a:noFill/>
                    <a:round/>
                    <a:headEnd/>
                    <a:tailEnd/>
                  </a:ln>
                </p:spPr>
                <p:txBody>
                  <a:bodyPr/>
                  <a:lstStyle/>
                  <a:p>
                    <a:endParaRPr lang="fr-FR"/>
                  </a:p>
                </p:txBody>
              </p:sp>
              <p:sp>
                <p:nvSpPr>
                  <p:cNvPr id="59454" name="Freeform 117"/>
                  <p:cNvSpPr>
                    <a:spLocks/>
                  </p:cNvSpPr>
                  <p:nvPr/>
                </p:nvSpPr>
                <p:spPr bwMode="auto">
                  <a:xfrm>
                    <a:off x="5792" y="2517"/>
                    <a:ext cx="17" cy="17"/>
                  </a:xfrm>
                  <a:custGeom>
                    <a:avLst/>
                    <a:gdLst>
                      <a:gd name="T0" fmla="*/ 16 w 17"/>
                      <a:gd name="T1" fmla="*/ 0 h 17"/>
                      <a:gd name="T2" fmla="*/ 12 w 17"/>
                      <a:gd name="T3" fmla="*/ 3 h 17"/>
                      <a:gd name="T4" fmla="*/ 0 w 17"/>
                      <a:gd name="T5" fmla="*/ 16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0"/>
                        </a:moveTo>
                        <a:lnTo>
                          <a:pt x="12" y="3"/>
                        </a:lnTo>
                        <a:lnTo>
                          <a:pt x="0" y="16"/>
                        </a:lnTo>
                        <a:lnTo>
                          <a:pt x="16" y="0"/>
                        </a:lnTo>
                      </a:path>
                    </a:pathLst>
                  </a:custGeom>
                  <a:solidFill>
                    <a:srgbClr val="402000"/>
                  </a:solidFill>
                  <a:ln w="9525" cap="rnd">
                    <a:noFill/>
                    <a:round/>
                    <a:headEnd/>
                    <a:tailEnd/>
                  </a:ln>
                </p:spPr>
                <p:txBody>
                  <a:bodyPr/>
                  <a:lstStyle/>
                  <a:p>
                    <a:endParaRPr lang="fr-FR"/>
                  </a:p>
                </p:txBody>
              </p:sp>
              <p:sp>
                <p:nvSpPr>
                  <p:cNvPr id="59455" name="Freeform 118"/>
                  <p:cNvSpPr>
                    <a:spLocks/>
                  </p:cNvSpPr>
                  <p:nvPr/>
                </p:nvSpPr>
                <p:spPr bwMode="auto">
                  <a:xfrm>
                    <a:off x="5721" y="2503"/>
                    <a:ext cx="17" cy="17"/>
                  </a:xfrm>
                  <a:custGeom>
                    <a:avLst/>
                    <a:gdLst>
                      <a:gd name="T0" fmla="*/ 8 w 17"/>
                      <a:gd name="T1" fmla="*/ 0 h 17"/>
                      <a:gd name="T2" fmla="*/ 16 w 17"/>
                      <a:gd name="T3" fmla="*/ 8 h 17"/>
                      <a:gd name="T4" fmla="*/ 0 w 17"/>
                      <a:gd name="T5" fmla="*/ 16 h 17"/>
                      <a:gd name="T6" fmla="*/ 16 w 17"/>
                      <a:gd name="T7" fmla="*/ 0 h 17"/>
                      <a:gd name="T8" fmla="*/ 8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8" y="0"/>
                        </a:moveTo>
                        <a:lnTo>
                          <a:pt x="16" y="8"/>
                        </a:lnTo>
                        <a:lnTo>
                          <a:pt x="0" y="16"/>
                        </a:lnTo>
                        <a:lnTo>
                          <a:pt x="16" y="0"/>
                        </a:lnTo>
                        <a:lnTo>
                          <a:pt x="8" y="0"/>
                        </a:lnTo>
                      </a:path>
                    </a:pathLst>
                  </a:custGeom>
                  <a:solidFill>
                    <a:srgbClr val="402000"/>
                  </a:solidFill>
                  <a:ln w="9525" cap="rnd">
                    <a:noFill/>
                    <a:round/>
                    <a:headEnd/>
                    <a:tailEnd/>
                  </a:ln>
                </p:spPr>
                <p:txBody>
                  <a:bodyPr/>
                  <a:lstStyle/>
                  <a:p>
                    <a:endParaRPr lang="fr-FR"/>
                  </a:p>
                </p:txBody>
              </p:sp>
            </p:grpSp>
            <p:sp>
              <p:nvSpPr>
                <p:cNvPr id="59448" name="Freeform 119"/>
                <p:cNvSpPr>
                  <a:spLocks/>
                </p:cNvSpPr>
                <p:nvPr/>
              </p:nvSpPr>
              <p:spPr bwMode="auto">
                <a:xfrm>
                  <a:off x="5798" y="2398"/>
                  <a:ext cx="79" cy="68"/>
                </a:xfrm>
                <a:custGeom>
                  <a:avLst/>
                  <a:gdLst>
                    <a:gd name="T0" fmla="*/ 0 w 79"/>
                    <a:gd name="T1" fmla="*/ 26 h 68"/>
                    <a:gd name="T2" fmla="*/ 11 w 79"/>
                    <a:gd name="T3" fmla="*/ 27 h 68"/>
                    <a:gd name="T4" fmla="*/ 22 w 79"/>
                    <a:gd name="T5" fmla="*/ 34 h 68"/>
                    <a:gd name="T6" fmla="*/ 32 w 79"/>
                    <a:gd name="T7" fmla="*/ 41 h 68"/>
                    <a:gd name="T8" fmla="*/ 48 w 79"/>
                    <a:gd name="T9" fmla="*/ 53 h 68"/>
                    <a:gd name="T10" fmla="*/ 57 w 79"/>
                    <a:gd name="T11" fmla="*/ 64 h 68"/>
                    <a:gd name="T12" fmla="*/ 60 w 79"/>
                    <a:gd name="T13" fmla="*/ 67 h 68"/>
                    <a:gd name="T14" fmla="*/ 78 w 79"/>
                    <a:gd name="T15" fmla="*/ 45 h 68"/>
                    <a:gd name="T16" fmla="*/ 71 w 79"/>
                    <a:gd name="T17" fmla="*/ 30 h 68"/>
                    <a:gd name="T18" fmla="*/ 60 w 79"/>
                    <a:gd name="T19" fmla="*/ 19 h 68"/>
                    <a:gd name="T20" fmla="*/ 47 w 79"/>
                    <a:gd name="T21" fmla="*/ 9 h 68"/>
                    <a:gd name="T22" fmla="*/ 35 w 79"/>
                    <a:gd name="T23" fmla="*/ 3 h 68"/>
                    <a:gd name="T24" fmla="*/ 22 w 79"/>
                    <a:gd name="T25" fmla="*/ 0 h 68"/>
                    <a:gd name="T26" fmla="*/ 0 w 79"/>
                    <a:gd name="T27" fmla="*/ 26 h 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9"/>
                    <a:gd name="T43" fmla="*/ 0 h 68"/>
                    <a:gd name="T44" fmla="*/ 79 w 79"/>
                    <a:gd name="T45" fmla="*/ 68 h 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9" h="68">
                      <a:moveTo>
                        <a:pt x="0" y="26"/>
                      </a:moveTo>
                      <a:lnTo>
                        <a:pt x="11" y="27"/>
                      </a:lnTo>
                      <a:lnTo>
                        <a:pt x="22" y="34"/>
                      </a:lnTo>
                      <a:lnTo>
                        <a:pt x="32" y="41"/>
                      </a:lnTo>
                      <a:lnTo>
                        <a:pt x="48" y="53"/>
                      </a:lnTo>
                      <a:lnTo>
                        <a:pt x="57" y="64"/>
                      </a:lnTo>
                      <a:lnTo>
                        <a:pt x="60" y="67"/>
                      </a:lnTo>
                      <a:lnTo>
                        <a:pt x="78" y="45"/>
                      </a:lnTo>
                      <a:lnTo>
                        <a:pt x="71" y="30"/>
                      </a:lnTo>
                      <a:lnTo>
                        <a:pt x="60" y="19"/>
                      </a:lnTo>
                      <a:lnTo>
                        <a:pt x="47" y="9"/>
                      </a:lnTo>
                      <a:lnTo>
                        <a:pt x="35" y="3"/>
                      </a:lnTo>
                      <a:lnTo>
                        <a:pt x="22" y="0"/>
                      </a:lnTo>
                      <a:lnTo>
                        <a:pt x="0" y="26"/>
                      </a:lnTo>
                    </a:path>
                  </a:pathLst>
                </a:custGeom>
                <a:solidFill>
                  <a:srgbClr val="FFFFFF"/>
                </a:solidFill>
                <a:ln w="12700" cap="rnd">
                  <a:solidFill>
                    <a:srgbClr val="000000"/>
                  </a:solidFill>
                  <a:round/>
                  <a:headEnd/>
                  <a:tailEnd/>
                </a:ln>
              </p:spPr>
              <p:txBody>
                <a:bodyPr/>
                <a:lstStyle/>
                <a:p>
                  <a:endParaRPr lang="fr-FR"/>
                </a:p>
              </p:txBody>
            </p:sp>
          </p:grpSp>
          <p:sp>
            <p:nvSpPr>
              <p:cNvPr id="59426" name="Line 120"/>
              <p:cNvSpPr>
                <a:spLocks noChangeShapeType="1"/>
              </p:cNvSpPr>
              <p:nvPr/>
            </p:nvSpPr>
            <p:spPr bwMode="auto">
              <a:xfrm flipH="1">
                <a:off x="5590" y="2541"/>
                <a:ext cx="77" cy="98"/>
              </a:xfrm>
              <a:prstGeom prst="line">
                <a:avLst/>
              </a:prstGeom>
              <a:noFill/>
              <a:ln w="50800">
                <a:solidFill>
                  <a:srgbClr val="3A3C00"/>
                </a:solidFill>
                <a:round/>
                <a:headEnd type="none" w="sm" len="sm"/>
                <a:tailEnd type="none" w="sm" len="sm"/>
              </a:ln>
            </p:spPr>
            <p:txBody>
              <a:bodyPr/>
              <a:lstStyle/>
              <a:p>
                <a:endParaRPr lang="fr-FR"/>
              </a:p>
            </p:txBody>
          </p:sp>
          <p:sp>
            <p:nvSpPr>
              <p:cNvPr id="59427" name="Oval 121"/>
              <p:cNvSpPr>
                <a:spLocks noChangeArrowheads="1"/>
              </p:cNvSpPr>
              <p:nvPr/>
            </p:nvSpPr>
            <p:spPr bwMode="auto">
              <a:xfrm>
                <a:off x="5530" y="2616"/>
                <a:ext cx="85" cy="77"/>
              </a:xfrm>
              <a:prstGeom prst="ellipse">
                <a:avLst/>
              </a:prstGeom>
              <a:solidFill>
                <a:schemeClr val="accent2"/>
              </a:solidFill>
              <a:ln w="12700">
                <a:solidFill>
                  <a:schemeClr val="tx1"/>
                </a:solidFill>
                <a:round/>
                <a:headEnd/>
                <a:tailEnd/>
              </a:ln>
            </p:spPr>
            <p:txBody>
              <a:bodyPr wrap="none" anchor="ctr"/>
              <a:lstStyle/>
              <a:p>
                <a:endParaRPr lang="fr-FR"/>
              </a:p>
            </p:txBody>
          </p:sp>
          <p:sp>
            <p:nvSpPr>
              <p:cNvPr id="59428" name="Freeform 122"/>
              <p:cNvSpPr>
                <a:spLocks/>
              </p:cNvSpPr>
              <p:nvPr/>
            </p:nvSpPr>
            <p:spPr bwMode="auto">
              <a:xfrm>
                <a:off x="5573" y="1859"/>
                <a:ext cx="61" cy="278"/>
              </a:xfrm>
              <a:custGeom>
                <a:avLst/>
                <a:gdLst>
                  <a:gd name="T0" fmla="*/ 32 w 61"/>
                  <a:gd name="T1" fmla="*/ 4 h 278"/>
                  <a:gd name="T2" fmla="*/ 25 w 61"/>
                  <a:gd name="T3" fmla="*/ 23 h 278"/>
                  <a:gd name="T4" fmla="*/ 28 w 61"/>
                  <a:gd name="T5" fmla="*/ 45 h 278"/>
                  <a:gd name="T6" fmla="*/ 13 w 61"/>
                  <a:gd name="T7" fmla="*/ 87 h 278"/>
                  <a:gd name="T8" fmla="*/ 2 w 61"/>
                  <a:gd name="T9" fmla="*/ 123 h 278"/>
                  <a:gd name="T10" fmla="*/ 0 w 61"/>
                  <a:gd name="T11" fmla="*/ 156 h 278"/>
                  <a:gd name="T12" fmla="*/ 6 w 61"/>
                  <a:gd name="T13" fmla="*/ 185 h 278"/>
                  <a:gd name="T14" fmla="*/ 26 w 61"/>
                  <a:gd name="T15" fmla="*/ 277 h 278"/>
                  <a:gd name="T16" fmla="*/ 38 w 61"/>
                  <a:gd name="T17" fmla="*/ 189 h 278"/>
                  <a:gd name="T18" fmla="*/ 45 w 61"/>
                  <a:gd name="T19" fmla="*/ 144 h 278"/>
                  <a:gd name="T20" fmla="*/ 45 w 61"/>
                  <a:gd name="T21" fmla="*/ 91 h 278"/>
                  <a:gd name="T22" fmla="*/ 45 w 61"/>
                  <a:gd name="T23" fmla="*/ 42 h 278"/>
                  <a:gd name="T24" fmla="*/ 60 w 61"/>
                  <a:gd name="T25" fmla="*/ 34 h 278"/>
                  <a:gd name="T26" fmla="*/ 55 w 61"/>
                  <a:gd name="T27" fmla="*/ 7 h 278"/>
                  <a:gd name="T28" fmla="*/ 45 w 61"/>
                  <a:gd name="T29" fmla="*/ 0 h 278"/>
                  <a:gd name="T30" fmla="*/ 32 w 61"/>
                  <a:gd name="T31" fmla="*/ 4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278"/>
                  <a:gd name="T50" fmla="*/ 61 w 61"/>
                  <a:gd name="T51" fmla="*/ 278 h 2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278">
                    <a:moveTo>
                      <a:pt x="32" y="4"/>
                    </a:moveTo>
                    <a:lnTo>
                      <a:pt x="25" y="23"/>
                    </a:lnTo>
                    <a:lnTo>
                      <a:pt x="28" y="45"/>
                    </a:lnTo>
                    <a:lnTo>
                      <a:pt x="13" y="87"/>
                    </a:lnTo>
                    <a:lnTo>
                      <a:pt x="2" y="123"/>
                    </a:lnTo>
                    <a:lnTo>
                      <a:pt x="0" y="156"/>
                    </a:lnTo>
                    <a:lnTo>
                      <a:pt x="6" y="185"/>
                    </a:lnTo>
                    <a:lnTo>
                      <a:pt x="26" y="277"/>
                    </a:lnTo>
                    <a:lnTo>
                      <a:pt x="38" y="189"/>
                    </a:lnTo>
                    <a:lnTo>
                      <a:pt x="45" y="144"/>
                    </a:lnTo>
                    <a:lnTo>
                      <a:pt x="45" y="91"/>
                    </a:lnTo>
                    <a:lnTo>
                      <a:pt x="45" y="42"/>
                    </a:lnTo>
                    <a:lnTo>
                      <a:pt x="60" y="34"/>
                    </a:lnTo>
                    <a:lnTo>
                      <a:pt x="55" y="7"/>
                    </a:lnTo>
                    <a:lnTo>
                      <a:pt x="45" y="0"/>
                    </a:lnTo>
                    <a:lnTo>
                      <a:pt x="32" y="4"/>
                    </a:lnTo>
                  </a:path>
                </a:pathLst>
              </a:custGeom>
              <a:solidFill>
                <a:srgbClr val="800000"/>
              </a:solidFill>
              <a:ln w="12700" cap="rnd">
                <a:solidFill>
                  <a:srgbClr val="000000"/>
                </a:solidFill>
                <a:round/>
                <a:headEnd/>
                <a:tailEnd/>
              </a:ln>
            </p:spPr>
            <p:txBody>
              <a:bodyPr/>
              <a:lstStyle/>
              <a:p>
                <a:endParaRPr lang="fr-FR"/>
              </a:p>
            </p:txBody>
          </p:sp>
          <p:sp>
            <p:nvSpPr>
              <p:cNvPr id="59429" name="Freeform 123"/>
              <p:cNvSpPr>
                <a:spLocks/>
              </p:cNvSpPr>
              <p:nvPr/>
            </p:nvSpPr>
            <p:spPr bwMode="auto">
              <a:xfrm>
                <a:off x="5470" y="1458"/>
                <a:ext cx="284" cy="196"/>
              </a:xfrm>
              <a:custGeom>
                <a:avLst/>
                <a:gdLst>
                  <a:gd name="T0" fmla="*/ 30 w 284"/>
                  <a:gd name="T1" fmla="*/ 195 h 196"/>
                  <a:gd name="T2" fmla="*/ 18 w 284"/>
                  <a:gd name="T3" fmla="*/ 192 h 196"/>
                  <a:gd name="T4" fmla="*/ 0 w 284"/>
                  <a:gd name="T5" fmla="*/ 187 h 196"/>
                  <a:gd name="T6" fmla="*/ 18 w 284"/>
                  <a:gd name="T7" fmla="*/ 161 h 196"/>
                  <a:gd name="T8" fmla="*/ 23 w 284"/>
                  <a:gd name="T9" fmla="*/ 154 h 196"/>
                  <a:gd name="T10" fmla="*/ 23 w 284"/>
                  <a:gd name="T11" fmla="*/ 146 h 196"/>
                  <a:gd name="T12" fmla="*/ 25 w 284"/>
                  <a:gd name="T13" fmla="*/ 127 h 196"/>
                  <a:gd name="T14" fmla="*/ 30 w 284"/>
                  <a:gd name="T15" fmla="*/ 112 h 196"/>
                  <a:gd name="T16" fmla="*/ 42 w 284"/>
                  <a:gd name="T17" fmla="*/ 93 h 196"/>
                  <a:gd name="T18" fmla="*/ 47 w 284"/>
                  <a:gd name="T19" fmla="*/ 76 h 196"/>
                  <a:gd name="T20" fmla="*/ 60 w 284"/>
                  <a:gd name="T21" fmla="*/ 58 h 196"/>
                  <a:gd name="T22" fmla="*/ 71 w 284"/>
                  <a:gd name="T23" fmla="*/ 43 h 196"/>
                  <a:gd name="T24" fmla="*/ 80 w 284"/>
                  <a:gd name="T25" fmla="*/ 33 h 196"/>
                  <a:gd name="T26" fmla="*/ 87 w 284"/>
                  <a:gd name="T27" fmla="*/ 26 h 196"/>
                  <a:gd name="T28" fmla="*/ 104 w 284"/>
                  <a:gd name="T29" fmla="*/ 22 h 196"/>
                  <a:gd name="T30" fmla="*/ 127 w 284"/>
                  <a:gd name="T31" fmla="*/ 15 h 196"/>
                  <a:gd name="T32" fmla="*/ 144 w 284"/>
                  <a:gd name="T33" fmla="*/ 0 h 196"/>
                  <a:gd name="T34" fmla="*/ 157 w 284"/>
                  <a:gd name="T35" fmla="*/ 2 h 196"/>
                  <a:gd name="T36" fmla="*/ 167 w 284"/>
                  <a:gd name="T37" fmla="*/ 7 h 196"/>
                  <a:gd name="T38" fmla="*/ 179 w 284"/>
                  <a:gd name="T39" fmla="*/ 15 h 196"/>
                  <a:gd name="T40" fmla="*/ 196 w 284"/>
                  <a:gd name="T41" fmla="*/ 20 h 196"/>
                  <a:gd name="T42" fmla="*/ 208 w 284"/>
                  <a:gd name="T43" fmla="*/ 23 h 196"/>
                  <a:gd name="T44" fmla="*/ 222 w 284"/>
                  <a:gd name="T45" fmla="*/ 31 h 196"/>
                  <a:gd name="T46" fmla="*/ 237 w 284"/>
                  <a:gd name="T47" fmla="*/ 46 h 196"/>
                  <a:gd name="T48" fmla="*/ 251 w 284"/>
                  <a:gd name="T49" fmla="*/ 65 h 196"/>
                  <a:gd name="T50" fmla="*/ 262 w 284"/>
                  <a:gd name="T51" fmla="*/ 79 h 196"/>
                  <a:gd name="T52" fmla="*/ 269 w 284"/>
                  <a:gd name="T53" fmla="*/ 100 h 196"/>
                  <a:gd name="T54" fmla="*/ 273 w 284"/>
                  <a:gd name="T55" fmla="*/ 121 h 196"/>
                  <a:gd name="T56" fmla="*/ 279 w 284"/>
                  <a:gd name="T57" fmla="*/ 140 h 196"/>
                  <a:gd name="T58" fmla="*/ 283 w 284"/>
                  <a:gd name="T59" fmla="*/ 153 h 196"/>
                  <a:gd name="T60" fmla="*/ 283 w 284"/>
                  <a:gd name="T61" fmla="*/ 169 h 196"/>
                  <a:gd name="T62" fmla="*/ 283 w 284"/>
                  <a:gd name="T63" fmla="*/ 183 h 196"/>
                  <a:gd name="T64" fmla="*/ 282 w 284"/>
                  <a:gd name="T65" fmla="*/ 189 h 196"/>
                  <a:gd name="T66" fmla="*/ 278 w 284"/>
                  <a:gd name="T67" fmla="*/ 195 h 196"/>
                  <a:gd name="T68" fmla="*/ 263 w 284"/>
                  <a:gd name="T69" fmla="*/ 190 h 196"/>
                  <a:gd name="T70" fmla="*/ 30 w 284"/>
                  <a:gd name="T71" fmla="*/ 195 h 1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4"/>
                  <a:gd name="T109" fmla="*/ 0 h 196"/>
                  <a:gd name="T110" fmla="*/ 284 w 284"/>
                  <a:gd name="T111" fmla="*/ 196 h 1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4" h="196">
                    <a:moveTo>
                      <a:pt x="30" y="195"/>
                    </a:moveTo>
                    <a:lnTo>
                      <a:pt x="18" y="192"/>
                    </a:lnTo>
                    <a:lnTo>
                      <a:pt x="0" y="187"/>
                    </a:lnTo>
                    <a:lnTo>
                      <a:pt x="18" y="161"/>
                    </a:lnTo>
                    <a:lnTo>
                      <a:pt x="23" y="154"/>
                    </a:lnTo>
                    <a:lnTo>
                      <a:pt x="23" y="146"/>
                    </a:lnTo>
                    <a:lnTo>
                      <a:pt x="25" y="127"/>
                    </a:lnTo>
                    <a:lnTo>
                      <a:pt x="30" y="112"/>
                    </a:lnTo>
                    <a:lnTo>
                      <a:pt x="42" y="93"/>
                    </a:lnTo>
                    <a:lnTo>
                      <a:pt x="47" y="76"/>
                    </a:lnTo>
                    <a:lnTo>
                      <a:pt x="60" y="58"/>
                    </a:lnTo>
                    <a:lnTo>
                      <a:pt x="71" y="43"/>
                    </a:lnTo>
                    <a:lnTo>
                      <a:pt x="80" y="33"/>
                    </a:lnTo>
                    <a:lnTo>
                      <a:pt x="87" y="26"/>
                    </a:lnTo>
                    <a:lnTo>
                      <a:pt x="104" y="22"/>
                    </a:lnTo>
                    <a:lnTo>
                      <a:pt x="127" y="15"/>
                    </a:lnTo>
                    <a:lnTo>
                      <a:pt x="144" y="0"/>
                    </a:lnTo>
                    <a:lnTo>
                      <a:pt x="157" y="2"/>
                    </a:lnTo>
                    <a:lnTo>
                      <a:pt x="167" y="7"/>
                    </a:lnTo>
                    <a:lnTo>
                      <a:pt x="179" y="15"/>
                    </a:lnTo>
                    <a:lnTo>
                      <a:pt x="196" y="20"/>
                    </a:lnTo>
                    <a:lnTo>
                      <a:pt x="208" y="23"/>
                    </a:lnTo>
                    <a:lnTo>
                      <a:pt x="222" y="31"/>
                    </a:lnTo>
                    <a:lnTo>
                      <a:pt x="237" y="46"/>
                    </a:lnTo>
                    <a:lnTo>
                      <a:pt x="251" y="65"/>
                    </a:lnTo>
                    <a:lnTo>
                      <a:pt x="262" y="79"/>
                    </a:lnTo>
                    <a:lnTo>
                      <a:pt x="269" y="100"/>
                    </a:lnTo>
                    <a:lnTo>
                      <a:pt x="273" y="121"/>
                    </a:lnTo>
                    <a:lnTo>
                      <a:pt x="279" y="140"/>
                    </a:lnTo>
                    <a:lnTo>
                      <a:pt x="283" y="153"/>
                    </a:lnTo>
                    <a:lnTo>
                      <a:pt x="283" y="169"/>
                    </a:lnTo>
                    <a:lnTo>
                      <a:pt x="283" y="183"/>
                    </a:lnTo>
                    <a:lnTo>
                      <a:pt x="282" y="189"/>
                    </a:lnTo>
                    <a:lnTo>
                      <a:pt x="278" y="195"/>
                    </a:lnTo>
                    <a:lnTo>
                      <a:pt x="263" y="190"/>
                    </a:lnTo>
                    <a:lnTo>
                      <a:pt x="30" y="195"/>
                    </a:lnTo>
                  </a:path>
                </a:pathLst>
              </a:custGeom>
              <a:solidFill>
                <a:srgbClr val="0000FF"/>
              </a:solidFill>
              <a:ln w="12700" cap="rnd">
                <a:solidFill>
                  <a:srgbClr val="000000"/>
                </a:solidFill>
                <a:round/>
                <a:headEnd/>
                <a:tailEnd/>
              </a:ln>
            </p:spPr>
            <p:txBody>
              <a:bodyPr/>
              <a:lstStyle/>
              <a:p>
                <a:endParaRPr lang="fr-FR"/>
              </a:p>
            </p:txBody>
          </p:sp>
          <p:sp>
            <p:nvSpPr>
              <p:cNvPr id="59430" name="Freeform 124"/>
              <p:cNvSpPr>
                <a:spLocks/>
              </p:cNvSpPr>
              <p:nvPr/>
            </p:nvSpPr>
            <p:spPr bwMode="auto">
              <a:xfrm>
                <a:off x="5570" y="1697"/>
                <a:ext cx="50" cy="17"/>
              </a:xfrm>
              <a:custGeom>
                <a:avLst/>
                <a:gdLst>
                  <a:gd name="T0" fmla="*/ 0 w 50"/>
                  <a:gd name="T1" fmla="*/ 4 h 17"/>
                  <a:gd name="T2" fmla="*/ 15 w 50"/>
                  <a:gd name="T3" fmla="*/ 5 h 17"/>
                  <a:gd name="T4" fmla="*/ 24 w 50"/>
                  <a:gd name="T5" fmla="*/ 9 h 17"/>
                  <a:gd name="T6" fmla="*/ 19 w 50"/>
                  <a:gd name="T7" fmla="*/ 11 h 17"/>
                  <a:gd name="T8" fmla="*/ 37 w 50"/>
                  <a:gd name="T9" fmla="*/ 16 h 17"/>
                  <a:gd name="T10" fmla="*/ 49 w 50"/>
                  <a:gd name="T11" fmla="*/ 6 h 17"/>
                  <a:gd name="T12" fmla="*/ 37 w 50"/>
                  <a:gd name="T13" fmla="*/ 5 h 17"/>
                  <a:gd name="T14" fmla="*/ 31 w 50"/>
                  <a:gd name="T15" fmla="*/ 5 h 17"/>
                  <a:gd name="T16" fmla="*/ 22 w 50"/>
                  <a:gd name="T17" fmla="*/ 0 h 17"/>
                  <a:gd name="T18" fmla="*/ 0 w 50"/>
                  <a:gd name="T19" fmla="*/ 4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7"/>
                  <a:gd name="T32" fmla="*/ 50 w 50"/>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7">
                    <a:moveTo>
                      <a:pt x="0" y="4"/>
                    </a:moveTo>
                    <a:lnTo>
                      <a:pt x="15" y="5"/>
                    </a:lnTo>
                    <a:lnTo>
                      <a:pt x="24" y="9"/>
                    </a:lnTo>
                    <a:lnTo>
                      <a:pt x="19" y="11"/>
                    </a:lnTo>
                    <a:lnTo>
                      <a:pt x="37" y="16"/>
                    </a:lnTo>
                    <a:lnTo>
                      <a:pt x="49" y="6"/>
                    </a:lnTo>
                    <a:lnTo>
                      <a:pt x="37" y="5"/>
                    </a:lnTo>
                    <a:lnTo>
                      <a:pt x="31" y="5"/>
                    </a:lnTo>
                    <a:lnTo>
                      <a:pt x="22" y="0"/>
                    </a:lnTo>
                    <a:lnTo>
                      <a:pt x="0" y="4"/>
                    </a:lnTo>
                  </a:path>
                </a:pathLst>
              </a:custGeom>
              <a:solidFill>
                <a:srgbClr val="402000"/>
              </a:solidFill>
              <a:ln w="9525" cap="rnd">
                <a:noFill/>
                <a:round/>
                <a:headEnd/>
                <a:tailEnd/>
              </a:ln>
            </p:spPr>
            <p:txBody>
              <a:bodyPr/>
              <a:lstStyle/>
              <a:p>
                <a:endParaRPr lang="fr-FR"/>
              </a:p>
            </p:txBody>
          </p:sp>
          <p:sp>
            <p:nvSpPr>
              <p:cNvPr id="59431" name="Freeform 125"/>
              <p:cNvSpPr>
                <a:spLocks/>
              </p:cNvSpPr>
              <p:nvPr/>
            </p:nvSpPr>
            <p:spPr bwMode="auto">
              <a:xfrm>
                <a:off x="5524" y="1523"/>
                <a:ext cx="47" cy="85"/>
              </a:xfrm>
              <a:custGeom>
                <a:avLst/>
                <a:gdLst>
                  <a:gd name="T0" fmla="*/ 12 w 47"/>
                  <a:gd name="T1" fmla="*/ 0 h 85"/>
                  <a:gd name="T2" fmla="*/ 0 w 47"/>
                  <a:gd name="T3" fmla="*/ 31 h 85"/>
                  <a:gd name="T4" fmla="*/ 7 w 47"/>
                  <a:gd name="T5" fmla="*/ 37 h 85"/>
                  <a:gd name="T6" fmla="*/ 5 w 47"/>
                  <a:gd name="T7" fmla="*/ 72 h 85"/>
                  <a:gd name="T8" fmla="*/ 12 w 47"/>
                  <a:gd name="T9" fmla="*/ 84 h 85"/>
                  <a:gd name="T10" fmla="*/ 36 w 47"/>
                  <a:gd name="T11" fmla="*/ 81 h 85"/>
                  <a:gd name="T12" fmla="*/ 46 w 47"/>
                  <a:gd name="T13" fmla="*/ 62 h 85"/>
                  <a:gd name="T14" fmla="*/ 46 w 47"/>
                  <a:gd name="T15" fmla="*/ 21 h 85"/>
                  <a:gd name="T16" fmla="*/ 12 w 47"/>
                  <a:gd name="T17" fmla="*/ 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85"/>
                  <a:gd name="T29" fmla="*/ 47 w 47"/>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85">
                    <a:moveTo>
                      <a:pt x="12" y="0"/>
                    </a:moveTo>
                    <a:lnTo>
                      <a:pt x="0" y="31"/>
                    </a:lnTo>
                    <a:lnTo>
                      <a:pt x="7" y="37"/>
                    </a:lnTo>
                    <a:lnTo>
                      <a:pt x="5" y="72"/>
                    </a:lnTo>
                    <a:lnTo>
                      <a:pt x="12" y="84"/>
                    </a:lnTo>
                    <a:lnTo>
                      <a:pt x="36" y="81"/>
                    </a:lnTo>
                    <a:lnTo>
                      <a:pt x="46" y="62"/>
                    </a:lnTo>
                    <a:lnTo>
                      <a:pt x="46" y="21"/>
                    </a:lnTo>
                    <a:lnTo>
                      <a:pt x="12" y="0"/>
                    </a:lnTo>
                  </a:path>
                </a:pathLst>
              </a:custGeom>
              <a:solidFill>
                <a:srgbClr val="4040FF"/>
              </a:solidFill>
              <a:ln w="9525" cap="rnd">
                <a:noFill/>
                <a:round/>
                <a:headEnd/>
                <a:tailEnd/>
              </a:ln>
            </p:spPr>
            <p:txBody>
              <a:bodyPr/>
              <a:lstStyle/>
              <a:p>
                <a:endParaRPr lang="fr-FR"/>
              </a:p>
            </p:txBody>
          </p:sp>
          <p:sp>
            <p:nvSpPr>
              <p:cNvPr id="59432" name="Freeform 126"/>
              <p:cNvSpPr>
                <a:spLocks/>
              </p:cNvSpPr>
              <p:nvPr/>
            </p:nvSpPr>
            <p:spPr bwMode="auto">
              <a:xfrm>
                <a:off x="5505" y="1586"/>
                <a:ext cx="20" cy="51"/>
              </a:xfrm>
              <a:custGeom>
                <a:avLst/>
                <a:gdLst>
                  <a:gd name="T0" fmla="*/ 14 w 20"/>
                  <a:gd name="T1" fmla="*/ 0 h 51"/>
                  <a:gd name="T2" fmla="*/ 19 w 20"/>
                  <a:gd name="T3" fmla="*/ 7 h 51"/>
                  <a:gd name="T4" fmla="*/ 12 w 20"/>
                  <a:gd name="T5" fmla="*/ 16 h 51"/>
                  <a:gd name="T6" fmla="*/ 14 w 20"/>
                  <a:gd name="T7" fmla="*/ 32 h 51"/>
                  <a:gd name="T8" fmla="*/ 10 w 20"/>
                  <a:gd name="T9" fmla="*/ 50 h 51"/>
                  <a:gd name="T10" fmla="*/ 0 w 20"/>
                  <a:gd name="T11" fmla="*/ 41 h 51"/>
                  <a:gd name="T12" fmla="*/ 3 w 20"/>
                  <a:gd name="T13" fmla="*/ 16 h 51"/>
                  <a:gd name="T14" fmla="*/ 14 w 20"/>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51"/>
                  <a:gd name="T26" fmla="*/ 20 w 20"/>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51">
                    <a:moveTo>
                      <a:pt x="14" y="0"/>
                    </a:moveTo>
                    <a:lnTo>
                      <a:pt x="19" y="7"/>
                    </a:lnTo>
                    <a:lnTo>
                      <a:pt x="12" y="16"/>
                    </a:lnTo>
                    <a:lnTo>
                      <a:pt x="14" y="32"/>
                    </a:lnTo>
                    <a:lnTo>
                      <a:pt x="10" y="50"/>
                    </a:lnTo>
                    <a:lnTo>
                      <a:pt x="0" y="41"/>
                    </a:lnTo>
                    <a:lnTo>
                      <a:pt x="3" y="16"/>
                    </a:lnTo>
                    <a:lnTo>
                      <a:pt x="14" y="0"/>
                    </a:lnTo>
                  </a:path>
                </a:pathLst>
              </a:custGeom>
              <a:solidFill>
                <a:srgbClr val="4040FF"/>
              </a:solidFill>
              <a:ln w="9525" cap="rnd">
                <a:noFill/>
                <a:round/>
                <a:headEnd/>
                <a:tailEnd/>
              </a:ln>
            </p:spPr>
            <p:txBody>
              <a:bodyPr/>
              <a:lstStyle/>
              <a:p>
                <a:endParaRPr lang="fr-FR"/>
              </a:p>
            </p:txBody>
          </p:sp>
          <p:sp>
            <p:nvSpPr>
              <p:cNvPr id="59433" name="Freeform 127"/>
              <p:cNvSpPr>
                <a:spLocks/>
              </p:cNvSpPr>
              <p:nvPr/>
            </p:nvSpPr>
            <p:spPr bwMode="auto">
              <a:xfrm>
                <a:off x="5590" y="1550"/>
                <a:ext cx="17" cy="25"/>
              </a:xfrm>
              <a:custGeom>
                <a:avLst/>
                <a:gdLst>
                  <a:gd name="T0" fmla="*/ 0 w 17"/>
                  <a:gd name="T1" fmla="*/ 0 h 25"/>
                  <a:gd name="T2" fmla="*/ 0 w 17"/>
                  <a:gd name="T3" fmla="*/ 24 h 25"/>
                  <a:gd name="T4" fmla="*/ 16 w 17"/>
                  <a:gd name="T5" fmla="*/ 21 h 25"/>
                  <a:gd name="T6" fmla="*/ 0 w 17"/>
                  <a:gd name="T7" fmla="*/ 0 h 25"/>
                  <a:gd name="T8" fmla="*/ 0 60000 65536"/>
                  <a:gd name="T9" fmla="*/ 0 60000 65536"/>
                  <a:gd name="T10" fmla="*/ 0 60000 65536"/>
                  <a:gd name="T11" fmla="*/ 0 60000 65536"/>
                  <a:gd name="T12" fmla="*/ 0 w 17"/>
                  <a:gd name="T13" fmla="*/ 0 h 25"/>
                  <a:gd name="T14" fmla="*/ 17 w 17"/>
                  <a:gd name="T15" fmla="*/ 25 h 25"/>
                </a:gdLst>
                <a:ahLst/>
                <a:cxnLst>
                  <a:cxn ang="T8">
                    <a:pos x="T0" y="T1"/>
                  </a:cxn>
                  <a:cxn ang="T9">
                    <a:pos x="T2" y="T3"/>
                  </a:cxn>
                  <a:cxn ang="T10">
                    <a:pos x="T4" y="T5"/>
                  </a:cxn>
                  <a:cxn ang="T11">
                    <a:pos x="T6" y="T7"/>
                  </a:cxn>
                </a:cxnLst>
                <a:rect l="T12" t="T13" r="T14" b="T15"/>
                <a:pathLst>
                  <a:path w="17" h="25">
                    <a:moveTo>
                      <a:pt x="0" y="0"/>
                    </a:moveTo>
                    <a:lnTo>
                      <a:pt x="0" y="24"/>
                    </a:lnTo>
                    <a:lnTo>
                      <a:pt x="16" y="21"/>
                    </a:lnTo>
                    <a:lnTo>
                      <a:pt x="0" y="0"/>
                    </a:lnTo>
                  </a:path>
                </a:pathLst>
              </a:custGeom>
              <a:solidFill>
                <a:srgbClr val="4040FF"/>
              </a:solidFill>
              <a:ln w="9525" cap="rnd">
                <a:noFill/>
                <a:round/>
                <a:headEnd/>
                <a:tailEnd/>
              </a:ln>
            </p:spPr>
            <p:txBody>
              <a:bodyPr/>
              <a:lstStyle/>
              <a:p>
                <a:endParaRPr lang="fr-FR"/>
              </a:p>
            </p:txBody>
          </p:sp>
          <p:sp>
            <p:nvSpPr>
              <p:cNvPr id="59434" name="Freeform 128"/>
              <p:cNvSpPr>
                <a:spLocks/>
              </p:cNvSpPr>
              <p:nvPr/>
            </p:nvSpPr>
            <p:spPr bwMode="auto">
              <a:xfrm>
                <a:off x="5671" y="1540"/>
                <a:ext cx="59" cy="111"/>
              </a:xfrm>
              <a:custGeom>
                <a:avLst/>
                <a:gdLst>
                  <a:gd name="T0" fmla="*/ 28 w 59"/>
                  <a:gd name="T1" fmla="*/ 0 h 111"/>
                  <a:gd name="T2" fmla="*/ 30 w 59"/>
                  <a:gd name="T3" fmla="*/ 40 h 111"/>
                  <a:gd name="T4" fmla="*/ 25 w 59"/>
                  <a:gd name="T5" fmla="*/ 33 h 111"/>
                  <a:gd name="T6" fmla="*/ 19 w 59"/>
                  <a:gd name="T7" fmla="*/ 35 h 111"/>
                  <a:gd name="T8" fmla="*/ 30 w 59"/>
                  <a:gd name="T9" fmla="*/ 47 h 111"/>
                  <a:gd name="T10" fmla="*/ 25 w 59"/>
                  <a:gd name="T11" fmla="*/ 76 h 111"/>
                  <a:gd name="T12" fmla="*/ 0 w 59"/>
                  <a:gd name="T13" fmla="*/ 74 h 111"/>
                  <a:gd name="T14" fmla="*/ 11 w 59"/>
                  <a:gd name="T15" fmla="*/ 80 h 111"/>
                  <a:gd name="T16" fmla="*/ 28 w 59"/>
                  <a:gd name="T17" fmla="*/ 83 h 111"/>
                  <a:gd name="T18" fmla="*/ 40 w 59"/>
                  <a:gd name="T19" fmla="*/ 93 h 111"/>
                  <a:gd name="T20" fmla="*/ 48 w 59"/>
                  <a:gd name="T21" fmla="*/ 100 h 111"/>
                  <a:gd name="T22" fmla="*/ 54 w 59"/>
                  <a:gd name="T23" fmla="*/ 110 h 111"/>
                  <a:gd name="T24" fmla="*/ 58 w 59"/>
                  <a:gd name="T25" fmla="*/ 93 h 111"/>
                  <a:gd name="T26" fmla="*/ 58 w 59"/>
                  <a:gd name="T27" fmla="*/ 70 h 111"/>
                  <a:gd name="T28" fmla="*/ 50 w 59"/>
                  <a:gd name="T29" fmla="*/ 50 h 111"/>
                  <a:gd name="T30" fmla="*/ 40 w 59"/>
                  <a:gd name="T31" fmla="*/ 30 h 111"/>
                  <a:gd name="T32" fmla="*/ 39 w 59"/>
                  <a:gd name="T33" fmla="*/ 23 h 111"/>
                  <a:gd name="T34" fmla="*/ 28 w 59"/>
                  <a:gd name="T35" fmla="*/ 0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111"/>
                  <a:gd name="T56" fmla="*/ 59 w 59"/>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111">
                    <a:moveTo>
                      <a:pt x="28" y="0"/>
                    </a:moveTo>
                    <a:lnTo>
                      <a:pt x="30" y="40"/>
                    </a:lnTo>
                    <a:lnTo>
                      <a:pt x="25" y="33"/>
                    </a:lnTo>
                    <a:lnTo>
                      <a:pt x="19" y="35"/>
                    </a:lnTo>
                    <a:lnTo>
                      <a:pt x="30" y="47"/>
                    </a:lnTo>
                    <a:lnTo>
                      <a:pt x="25" y="76"/>
                    </a:lnTo>
                    <a:lnTo>
                      <a:pt x="0" y="74"/>
                    </a:lnTo>
                    <a:lnTo>
                      <a:pt x="11" y="80"/>
                    </a:lnTo>
                    <a:lnTo>
                      <a:pt x="28" y="83"/>
                    </a:lnTo>
                    <a:lnTo>
                      <a:pt x="40" y="93"/>
                    </a:lnTo>
                    <a:lnTo>
                      <a:pt x="48" y="100"/>
                    </a:lnTo>
                    <a:lnTo>
                      <a:pt x="54" y="110"/>
                    </a:lnTo>
                    <a:lnTo>
                      <a:pt x="58" y="93"/>
                    </a:lnTo>
                    <a:lnTo>
                      <a:pt x="58" y="70"/>
                    </a:lnTo>
                    <a:lnTo>
                      <a:pt x="50" y="50"/>
                    </a:lnTo>
                    <a:lnTo>
                      <a:pt x="40" y="30"/>
                    </a:lnTo>
                    <a:lnTo>
                      <a:pt x="39" y="23"/>
                    </a:lnTo>
                    <a:lnTo>
                      <a:pt x="28" y="0"/>
                    </a:lnTo>
                  </a:path>
                </a:pathLst>
              </a:custGeom>
              <a:solidFill>
                <a:srgbClr val="4040FF"/>
              </a:solidFill>
              <a:ln w="9525" cap="rnd">
                <a:noFill/>
                <a:round/>
                <a:headEnd/>
                <a:tailEnd/>
              </a:ln>
            </p:spPr>
            <p:txBody>
              <a:bodyPr/>
              <a:lstStyle/>
              <a:p>
                <a:endParaRPr lang="fr-FR"/>
              </a:p>
            </p:txBody>
          </p:sp>
          <p:sp>
            <p:nvSpPr>
              <p:cNvPr id="59435" name="Freeform 129"/>
              <p:cNvSpPr>
                <a:spLocks/>
              </p:cNvSpPr>
              <p:nvPr/>
            </p:nvSpPr>
            <p:spPr bwMode="auto">
              <a:xfrm>
                <a:off x="5470" y="1618"/>
                <a:ext cx="303" cy="48"/>
              </a:xfrm>
              <a:custGeom>
                <a:avLst/>
                <a:gdLst>
                  <a:gd name="T0" fmla="*/ 14 w 303"/>
                  <a:gd name="T1" fmla="*/ 26 h 48"/>
                  <a:gd name="T2" fmla="*/ 3 w 303"/>
                  <a:gd name="T3" fmla="*/ 20 h 48"/>
                  <a:gd name="T4" fmla="*/ 0 w 303"/>
                  <a:gd name="T5" fmla="*/ 11 h 48"/>
                  <a:gd name="T6" fmla="*/ 2 w 303"/>
                  <a:gd name="T7" fmla="*/ 6 h 48"/>
                  <a:gd name="T8" fmla="*/ 5 w 303"/>
                  <a:gd name="T9" fmla="*/ 3 h 48"/>
                  <a:gd name="T10" fmla="*/ 22 w 303"/>
                  <a:gd name="T11" fmla="*/ 0 h 48"/>
                  <a:gd name="T12" fmla="*/ 49 w 303"/>
                  <a:gd name="T13" fmla="*/ 0 h 48"/>
                  <a:gd name="T14" fmla="*/ 133 w 303"/>
                  <a:gd name="T15" fmla="*/ 0 h 48"/>
                  <a:gd name="T16" fmla="*/ 219 w 303"/>
                  <a:gd name="T17" fmla="*/ 1 h 48"/>
                  <a:gd name="T18" fmla="*/ 246 w 303"/>
                  <a:gd name="T19" fmla="*/ 5 h 48"/>
                  <a:gd name="T20" fmla="*/ 273 w 303"/>
                  <a:gd name="T21" fmla="*/ 12 h 48"/>
                  <a:gd name="T22" fmla="*/ 290 w 303"/>
                  <a:gd name="T23" fmla="*/ 21 h 48"/>
                  <a:gd name="T24" fmla="*/ 299 w 303"/>
                  <a:gd name="T25" fmla="*/ 28 h 48"/>
                  <a:gd name="T26" fmla="*/ 302 w 303"/>
                  <a:gd name="T27" fmla="*/ 31 h 48"/>
                  <a:gd name="T28" fmla="*/ 302 w 303"/>
                  <a:gd name="T29" fmla="*/ 35 h 48"/>
                  <a:gd name="T30" fmla="*/ 297 w 303"/>
                  <a:gd name="T31" fmla="*/ 39 h 48"/>
                  <a:gd name="T32" fmla="*/ 280 w 303"/>
                  <a:gd name="T33" fmla="*/ 47 h 48"/>
                  <a:gd name="T34" fmla="*/ 280 w 303"/>
                  <a:gd name="T35" fmla="*/ 39 h 48"/>
                  <a:gd name="T36" fmla="*/ 277 w 303"/>
                  <a:gd name="T37" fmla="*/ 29 h 48"/>
                  <a:gd name="T38" fmla="*/ 272 w 303"/>
                  <a:gd name="T39" fmla="*/ 23 h 48"/>
                  <a:gd name="T40" fmla="*/ 262 w 303"/>
                  <a:gd name="T41" fmla="*/ 19 h 48"/>
                  <a:gd name="T42" fmla="*/ 249 w 303"/>
                  <a:gd name="T43" fmla="*/ 12 h 48"/>
                  <a:gd name="T44" fmla="*/ 235 w 303"/>
                  <a:gd name="T45" fmla="*/ 10 h 48"/>
                  <a:gd name="T46" fmla="*/ 221 w 303"/>
                  <a:gd name="T47" fmla="*/ 8 h 48"/>
                  <a:gd name="T48" fmla="*/ 165 w 303"/>
                  <a:gd name="T49" fmla="*/ 6 h 48"/>
                  <a:gd name="T50" fmla="*/ 38 w 303"/>
                  <a:gd name="T51" fmla="*/ 6 h 48"/>
                  <a:gd name="T52" fmla="*/ 16 w 303"/>
                  <a:gd name="T53" fmla="*/ 6 h 48"/>
                  <a:gd name="T54" fmla="*/ 8 w 303"/>
                  <a:gd name="T55" fmla="*/ 7 h 48"/>
                  <a:gd name="T56" fmla="*/ 4 w 303"/>
                  <a:gd name="T57" fmla="*/ 10 h 48"/>
                  <a:gd name="T58" fmla="*/ 5 w 303"/>
                  <a:gd name="T59" fmla="*/ 14 h 48"/>
                  <a:gd name="T60" fmla="*/ 14 w 303"/>
                  <a:gd name="T61" fmla="*/ 26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3"/>
                  <a:gd name="T94" fmla="*/ 0 h 48"/>
                  <a:gd name="T95" fmla="*/ 303 w 303"/>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3" h="48">
                    <a:moveTo>
                      <a:pt x="14" y="26"/>
                    </a:moveTo>
                    <a:lnTo>
                      <a:pt x="3" y="20"/>
                    </a:lnTo>
                    <a:lnTo>
                      <a:pt x="0" y="11"/>
                    </a:lnTo>
                    <a:lnTo>
                      <a:pt x="2" y="6"/>
                    </a:lnTo>
                    <a:lnTo>
                      <a:pt x="5" y="3"/>
                    </a:lnTo>
                    <a:lnTo>
                      <a:pt x="22" y="0"/>
                    </a:lnTo>
                    <a:lnTo>
                      <a:pt x="49" y="0"/>
                    </a:lnTo>
                    <a:lnTo>
                      <a:pt x="133" y="0"/>
                    </a:lnTo>
                    <a:lnTo>
                      <a:pt x="219" y="1"/>
                    </a:lnTo>
                    <a:lnTo>
                      <a:pt x="246" y="5"/>
                    </a:lnTo>
                    <a:lnTo>
                      <a:pt x="273" y="12"/>
                    </a:lnTo>
                    <a:lnTo>
                      <a:pt x="290" y="21"/>
                    </a:lnTo>
                    <a:lnTo>
                      <a:pt x="299" y="28"/>
                    </a:lnTo>
                    <a:lnTo>
                      <a:pt x="302" y="31"/>
                    </a:lnTo>
                    <a:lnTo>
                      <a:pt x="302" y="35"/>
                    </a:lnTo>
                    <a:lnTo>
                      <a:pt x="297" y="39"/>
                    </a:lnTo>
                    <a:lnTo>
                      <a:pt x="280" y="47"/>
                    </a:lnTo>
                    <a:lnTo>
                      <a:pt x="280" y="39"/>
                    </a:lnTo>
                    <a:lnTo>
                      <a:pt x="277" y="29"/>
                    </a:lnTo>
                    <a:lnTo>
                      <a:pt x="272" y="23"/>
                    </a:lnTo>
                    <a:lnTo>
                      <a:pt x="262" y="19"/>
                    </a:lnTo>
                    <a:lnTo>
                      <a:pt x="249" y="12"/>
                    </a:lnTo>
                    <a:lnTo>
                      <a:pt x="235" y="10"/>
                    </a:lnTo>
                    <a:lnTo>
                      <a:pt x="221" y="8"/>
                    </a:lnTo>
                    <a:lnTo>
                      <a:pt x="165" y="6"/>
                    </a:lnTo>
                    <a:lnTo>
                      <a:pt x="38" y="6"/>
                    </a:lnTo>
                    <a:lnTo>
                      <a:pt x="16" y="6"/>
                    </a:lnTo>
                    <a:lnTo>
                      <a:pt x="8" y="7"/>
                    </a:lnTo>
                    <a:lnTo>
                      <a:pt x="4" y="10"/>
                    </a:lnTo>
                    <a:lnTo>
                      <a:pt x="5" y="14"/>
                    </a:lnTo>
                    <a:lnTo>
                      <a:pt x="14" y="26"/>
                    </a:lnTo>
                  </a:path>
                </a:pathLst>
              </a:custGeom>
              <a:solidFill>
                <a:srgbClr val="000080"/>
              </a:solidFill>
              <a:ln w="9525" cap="rnd">
                <a:noFill/>
                <a:round/>
                <a:headEnd/>
                <a:tailEnd/>
              </a:ln>
            </p:spPr>
            <p:txBody>
              <a:bodyPr/>
              <a:lstStyle/>
              <a:p>
                <a:endParaRPr lang="fr-FR"/>
              </a:p>
            </p:txBody>
          </p:sp>
          <p:sp>
            <p:nvSpPr>
              <p:cNvPr id="59436" name="Freeform 130"/>
              <p:cNvSpPr>
                <a:spLocks/>
              </p:cNvSpPr>
              <p:nvPr/>
            </p:nvSpPr>
            <p:spPr bwMode="auto">
              <a:xfrm>
                <a:off x="5516" y="1659"/>
                <a:ext cx="48" cy="17"/>
              </a:xfrm>
              <a:custGeom>
                <a:avLst/>
                <a:gdLst>
                  <a:gd name="T0" fmla="*/ 0 w 48"/>
                  <a:gd name="T1" fmla="*/ 8 h 17"/>
                  <a:gd name="T2" fmla="*/ 18 w 48"/>
                  <a:gd name="T3" fmla="*/ 8 h 17"/>
                  <a:gd name="T4" fmla="*/ 33 w 48"/>
                  <a:gd name="T5" fmla="*/ 1 h 17"/>
                  <a:gd name="T6" fmla="*/ 47 w 48"/>
                  <a:gd name="T7" fmla="*/ 0 h 17"/>
                  <a:gd name="T8" fmla="*/ 24 w 48"/>
                  <a:gd name="T9" fmla="*/ 16 h 17"/>
                  <a:gd name="T10" fmla="*/ 0 w 48"/>
                  <a:gd name="T11" fmla="*/ 8 h 17"/>
                  <a:gd name="T12" fmla="*/ 0 60000 65536"/>
                  <a:gd name="T13" fmla="*/ 0 60000 65536"/>
                  <a:gd name="T14" fmla="*/ 0 60000 65536"/>
                  <a:gd name="T15" fmla="*/ 0 60000 65536"/>
                  <a:gd name="T16" fmla="*/ 0 60000 65536"/>
                  <a:gd name="T17" fmla="*/ 0 60000 65536"/>
                  <a:gd name="T18" fmla="*/ 0 w 48"/>
                  <a:gd name="T19" fmla="*/ 0 h 17"/>
                  <a:gd name="T20" fmla="*/ 48 w 48"/>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48" h="17">
                    <a:moveTo>
                      <a:pt x="0" y="8"/>
                    </a:moveTo>
                    <a:lnTo>
                      <a:pt x="18" y="8"/>
                    </a:lnTo>
                    <a:lnTo>
                      <a:pt x="33" y="1"/>
                    </a:lnTo>
                    <a:lnTo>
                      <a:pt x="47" y="0"/>
                    </a:lnTo>
                    <a:lnTo>
                      <a:pt x="24" y="16"/>
                    </a:lnTo>
                    <a:lnTo>
                      <a:pt x="0" y="8"/>
                    </a:lnTo>
                  </a:path>
                </a:pathLst>
              </a:custGeom>
              <a:solidFill>
                <a:srgbClr val="4040FF"/>
              </a:solidFill>
              <a:ln w="9525" cap="rnd">
                <a:noFill/>
                <a:round/>
                <a:headEnd/>
                <a:tailEnd/>
              </a:ln>
            </p:spPr>
            <p:txBody>
              <a:bodyPr/>
              <a:lstStyle/>
              <a:p>
                <a:endParaRPr lang="fr-FR"/>
              </a:p>
            </p:txBody>
          </p:sp>
          <p:sp>
            <p:nvSpPr>
              <p:cNvPr id="59437" name="Freeform 131"/>
              <p:cNvSpPr>
                <a:spLocks/>
              </p:cNvSpPr>
              <p:nvPr/>
            </p:nvSpPr>
            <p:spPr bwMode="auto">
              <a:xfrm>
                <a:off x="5502" y="1631"/>
                <a:ext cx="95" cy="17"/>
              </a:xfrm>
              <a:custGeom>
                <a:avLst/>
                <a:gdLst>
                  <a:gd name="T0" fmla="*/ 10 w 95"/>
                  <a:gd name="T1" fmla="*/ 0 h 17"/>
                  <a:gd name="T2" fmla="*/ 0 w 95"/>
                  <a:gd name="T3" fmla="*/ 16 h 17"/>
                  <a:gd name="T4" fmla="*/ 89 w 95"/>
                  <a:gd name="T5" fmla="*/ 16 h 17"/>
                  <a:gd name="T6" fmla="*/ 94 w 95"/>
                  <a:gd name="T7" fmla="*/ 0 h 17"/>
                  <a:gd name="T8" fmla="*/ 10 w 95"/>
                  <a:gd name="T9" fmla="*/ 0 h 17"/>
                  <a:gd name="T10" fmla="*/ 0 60000 65536"/>
                  <a:gd name="T11" fmla="*/ 0 60000 65536"/>
                  <a:gd name="T12" fmla="*/ 0 60000 65536"/>
                  <a:gd name="T13" fmla="*/ 0 60000 65536"/>
                  <a:gd name="T14" fmla="*/ 0 60000 65536"/>
                  <a:gd name="T15" fmla="*/ 0 w 95"/>
                  <a:gd name="T16" fmla="*/ 0 h 17"/>
                  <a:gd name="T17" fmla="*/ 95 w 95"/>
                  <a:gd name="T18" fmla="*/ 17 h 17"/>
                </a:gdLst>
                <a:ahLst/>
                <a:cxnLst>
                  <a:cxn ang="T10">
                    <a:pos x="T0" y="T1"/>
                  </a:cxn>
                  <a:cxn ang="T11">
                    <a:pos x="T2" y="T3"/>
                  </a:cxn>
                  <a:cxn ang="T12">
                    <a:pos x="T4" y="T5"/>
                  </a:cxn>
                  <a:cxn ang="T13">
                    <a:pos x="T6" y="T7"/>
                  </a:cxn>
                  <a:cxn ang="T14">
                    <a:pos x="T8" y="T9"/>
                  </a:cxn>
                </a:cxnLst>
                <a:rect l="T15" t="T16" r="T17" b="T18"/>
                <a:pathLst>
                  <a:path w="95" h="17">
                    <a:moveTo>
                      <a:pt x="10" y="0"/>
                    </a:moveTo>
                    <a:lnTo>
                      <a:pt x="0" y="16"/>
                    </a:lnTo>
                    <a:lnTo>
                      <a:pt x="89" y="16"/>
                    </a:lnTo>
                    <a:lnTo>
                      <a:pt x="94" y="0"/>
                    </a:lnTo>
                    <a:lnTo>
                      <a:pt x="10" y="0"/>
                    </a:lnTo>
                  </a:path>
                </a:pathLst>
              </a:custGeom>
              <a:solidFill>
                <a:srgbClr val="4040FF"/>
              </a:solidFill>
              <a:ln w="9525" cap="rnd">
                <a:noFill/>
                <a:round/>
                <a:headEnd/>
                <a:tailEnd/>
              </a:ln>
            </p:spPr>
            <p:txBody>
              <a:bodyPr/>
              <a:lstStyle/>
              <a:p>
                <a:endParaRPr lang="fr-FR"/>
              </a:p>
            </p:txBody>
          </p:sp>
          <p:sp>
            <p:nvSpPr>
              <p:cNvPr id="59438" name="Freeform 132"/>
              <p:cNvSpPr>
                <a:spLocks/>
              </p:cNvSpPr>
              <p:nvPr/>
            </p:nvSpPr>
            <p:spPr bwMode="auto">
              <a:xfrm>
                <a:off x="5967" y="2005"/>
                <a:ext cx="17" cy="17"/>
              </a:xfrm>
              <a:custGeom>
                <a:avLst/>
                <a:gdLst>
                  <a:gd name="T0" fmla="*/ 0 w 17"/>
                  <a:gd name="T1" fmla="*/ 0 h 17"/>
                  <a:gd name="T2" fmla="*/ 16 w 17"/>
                  <a:gd name="T3" fmla="*/ 6 h 17"/>
                  <a:gd name="T4" fmla="*/ 0 w 17"/>
                  <a:gd name="T5" fmla="*/ 16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16" y="6"/>
                    </a:lnTo>
                    <a:lnTo>
                      <a:pt x="0" y="16"/>
                    </a:lnTo>
                    <a:lnTo>
                      <a:pt x="0" y="0"/>
                    </a:lnTo>
                  </a:path>
                </a:pathLst>
              </a:custGeom>
              <a:solidFill>
                <a:srgbClr val="A05000"/>
              </a:solidFill>
              <a:ln w="9525" cap="rnd">
                <a:noFill/>
                <a:round/>
                <a:headEnd/>
                <a:tailEnd/>
              </a:ln>
            </p:spPr>
            <p:txBody>
              <a:bodyPr/>
              <a:lstStyle/>
              <a:p>
                <a:endParaRPr lang="fr-FR"/>
              </a:p>
            </p:txBody>
          </p:sp>
          <p:sp>
            <p:nvSpPr>
              <p:cNvPr id="59439" name="Arc 133"/>
              <p:cNvSpPr>
                <a:spLocks/>
              </p:cNvSpPr>
              <p:nvPr/>
            </p:nvSpPr>
            <p:spPr bwMode="auto">
              <a:xfrm rot="-4740000">
                <a:off x="5576" y="1475"/>
                <a:ext cx="89" cy="80"/>
              </a:xfrm>
              <a:custGeom>
                <a:avLst/>
                <a:gdLst>
                  <a:gd name="T0" fmla="*/ 0 w 21598"/>
                  <a:gd name="T1" fmla="*/ 0 h 21600"/>
                  <a:gd name="T2" fmla="*/ 89 w 21598"/>
                  <a:gd name="T3" fmla="*/ 79 h 21600"/>
                  <a:gd name="T4" fmla="*/ 0 w 21598"/>
                  <a:gd name="T5" fmla="*/ 80 h 21600"/>
                  <a:gd name="T6" fmla="*/ 0 60000 65536"/>
                  <a:gd name="T7" fmla="*/ 0 60000 65536"/>
                  <a:gd name="T8" fmla="*/ 0 60000 65536"/>
                  <a:gd name="T9" fmla="*/ 0 w 21598"/>
                  <a:gd name="T10" fmla="*/ 0 h 21600"/>
                  <a:gd name="T11" fmla="*/ 21598 w 21598"/>
                  <a:gd name="T12" fmla="*/ 21600 h 21600"/>
                </a:gdLst>
                <a:ahLst/>
                <a:cxnLst>
                  <a:cxn ang="T6">
                    <a:pos x="T0" y="T1"/>
                  </a:cxn>
                  <a:cxn ang="T7">
                    <a:pos x="T2" y="T3"/>
                  </a:cxn>
                  <a:cxn ang="T8">
                    <a:pos x="T4" y="T5"/>
                  </a:cxn>
                </a:cxnLst>
                <a:rect l="T9" t="T10" r="T11" b="T12"/>
                <a:pathLst>
                  <a:path w="21598" h="21600" fill="none" extrusionOk="0">
                    <a:moveTo>
                      <a:pt x="-1" y="0"/>
                    </a:moveTo>
                    <a:cubicBezTo>
                      <a:pt x="11823" y="0"/>
                      <a:pt x="21449" y="9505"/>
                      <a:pt x="21598" y="21327"/>
                    </a:cubicBezTo>
                  </a:path>
                  <a:path w="21598" h="21600" stroke="0" extrusionOk="0">
                    <a:moveTo>
                      <a:pt x="-1" y="0"/>
                    </a:moveTo>
                    <a:cubicBezTo>
                      <a:pt x="11823" y="0"/>
                      <a:pt x="21449" y="9505"/>
                      <a:pt x="21598" y="21327"/>
                    </a:cubicBezTo>
                    <a:lnTo>
                      <a:pt x="0" y="21600"/>
                    </a:lnTo>
                    <a:close/>
                  </a:path>
                </a:pathLst>
              </a:custGeom>
              <a:noFill/>
              <a:ln w="12700" cap="rnd">
                <a:solidFill>
                  <a:schemeClr val="tx1"/>
                </a:solidFill>
                <a:round/>
                <a:headEnd type="none" w="sm" len="sm"/>
                <a:tailEnd type="none" w="sm" len="sm"/>
              </a:ln>
            </p:spPr>
            <p:txBody>
              <a:bodyPr/>
              <a:lstStyle/>
              <a:p>
                <a:endParaRPr lang="fr-FR"/>
              </a:p>
            </p:txBody>
          </p:sp>
          <p:sp>
            <p:nvSpPr>
              <p:cNvPr id="73862" name="Oval 134"/>
              <p:cNvSpPr>
                <a:spLocks noChangeArrowheads="1"/>
              </p:cNvSpPr>
              <p:nvPr/>
            </p:nvSpPr>
            <p:spPr bwMode="auto">
              <a:xfrm>
                <a:off x="5516" y="2757"/>
                <a:ext cx="142" cy="203"/>
              </a:xfrm>
              <a:prstGeom prst="ellipse">
                <a:avLst/>
              </a:prstGeom>
              <a:solidFill>
                <a:srgbClr val="FC0128"/>
              </a:solidFill>
              <a:ln w="12700">
                <a:solidFill>
                  <a:schemeClr val="tx1"/>
                </a:solidFill>
                <a:round/>
                <a:headEnd/>
                <a:tailEnd/>
              </a:ln>
              <a:effectLst>
                <a:outerShdw dist="107763" dir="2700000" algn="ctr" rotWithShape="0">
                  <a:schemeClr val="bg2"/>
                </a:outerShdw>
              </a:effectLst>
            </p:spPr>
            <p:txBody>
              <a:bodyPr wrap="none" anchor="ctr"/>
              <a:lstStyle/>
              <a:p>
                <a:pPr>
                  <a:defRPr/>
                </a:pPr>
                <a:endParaRPr lang="fr-FR"/>
              </a:p>
            </p:txBody>
          </p:sp>
          <p:sp>
            <p:nvSpPr>
              <p:cNvPr id="59441" name="Freeform 135"/>
              <p:cNvSpPr>
                <a:spLocks/>
              </p:cNvSpPr>
              <p:nvPr/>
            </p:nvSpPr>
            <p:spPr bwMode="auto">
              <a:xfrm>
                <a:off x="5164" y="2557"/>
                <a:ext cx="137" cy="240"/>
              </a:xfrm>
              <a:custGeom>
                <a:avLst/>
                <a:gdLst>
                  <a:gd name="T0" fmla="*/ 136 w 137"/>
                  <a:gd name="T1" fmla="*/ 12 h 240"/>
                  <a:gd name="T2" fmla="*/ 127 w 137"/>
                  <a:gd name="T3" fmla="*/ 0 h 240"/>
                  <a:gd name="T4" fmla="*/ 0 w 137"/>
                  <a:gd name="T5" fmla="*/ 108 h 240"/>
                  <a:gd name="T6" fmla="*/ 127 w 137"/>
                  <a:gd name="T7" fmla="*/ 155 h 240"/>
                  <a:gd name="T8" fmla="*/ 9 w 137"/>
                  <a:gd name="T9" fmla="*/ 239 h 240"/>
                  <a:gd name="T10" fmla="*/ 0 60000 65536"/>
                  <a:gd name="T11" fmla="*/ 0 60000 65536"/>
                  <a:gd name="T12" fmla="*/ 0 60000 65536"/>
                  <a:gd name="T13" fmla="*/ 0 60000 65536"/>
                  <a:gd name="T14" fmla="*/ 0 60000 65536"/>
                  <a:gd name="T15" fmla="*/ 0 w 137"/>
                  <a:gd name="T16" fmla="*/ 0 h 240"/>
                  <a:gd name="T17" fmla="*/ 137 w 137"/>
                  <a:gd name="T18" fmla="*/ 240 h 240"/>
                </a:gdLst>
                <a:ahLst/>
                <a:cxnLst>
                  <a:cxn ang="T10">
                    <a:pos x="T0" y="T1"/>
                  </a:cxn>
                  <a:cxn ang="T11">
                    <a:pos x="T2" y="T3"/>
                  </a:cxn>
                  <a:cxn ang="T12">
                    <a:pos x="T4" y="T5"/>
                  </a:cxn>
                  <a:cxn ang="T13">
                    <a:pos x="T6" y="T7"/>
                  </a:cxn>
                  <a:cxn ang="T14">
                    <a:pos x="T8" y="T9"/>
                  </a:cxn>
                </a:cxnLst>
                <a:rect l="T15" t="T16" r="T17" b="T18"/>
                <a:pathLst>
                  <a:path w="137" h="240">
                    <a:moveTo>
                      <a:pt x="136" y="12"/>
                    </a:moveTo>
                    <a:lnTo>
                      <a:pt x="127" y="0"/>
                    </a:lnTo>
                    <a:lnTo>
                      <a:pt x="0" y="108"/>
                    </a:lnTo>
                    <a:lnTo>
                      <a:pt x="127" y="155"/>
                    </a:lnTo>
                    <a:lnTo>
                      <a:pt x="9" y="239"/>
                    </a:lnTo>
                  </a:path>
                </a:pathLst>
              </a:custGeom>
              <a:noFill/>
              <a:ln w="76200" cap="rnd">
                <a:solidFill>
                  <a:srgbClr val="FC0128"/>
                </a:solidFill>
                <a:round/>
                <a:headEnd type="none" w="sm" len="sm"/>
                <a:tailEnd type="none" w="sm" len="sm"/>
              </a:ln>
            </p:spPr>
            <p:txBody>
              <a:bodyPr/>
              <a:lstStyle/>
              <a:p>
                <a:endParaRPr lang="fr-FR"/>
              </a:p>
            </p:txBody>
          </p:sp>
          <p:sp>
            <p:nvSpPr>
              <p:cNvPr id="59442" name="Freeform 136"/>
              <p:cNvSpPr>
                <a:spLocks/>
              </p:cNvSpPr>
              <p:nvPr/>
            </p:nvSpPr>
            <p:spPr bwMode="auto">
              <a:xfrm>
                <a:off x="5028" y="2753"/>
                <a:ext cx="213" cy="155"/>
              </a:xfrm>
              <a:custGeom>
                <a:avLst/>
                <a:gdLst>
                  <a:gd name="T0" fmla="*/ 121 w 213"/>
                  <a:gd name="T1" fmla="*/ 0 h 155"/>
                  <a:gd name="T2" fmla="*/ 0 w 213"/>
                  <a:gd name="T3" fmla="*/ 154 h 155"/>
                  <a:gd name="T4" fmla="*/ 212 w 213"/>
                  <a:gd name="T5" fmla="*/ 98 h 155"/>
                  <a:gd name="T6" fmla="*/ 121 w 213"/>
                  <a:gd name="T7" fmla="*/ 0 h 155"/>
                  <a:gd name="T8" fmla="*/ 0 60000 65536"/>
                  <a:gd name="T9" fmla="*/ 0 60000 65536"/>
                  <a:gd name="T10" fmla="*/ 0 60000 65536"/>
                  <a:gd name="T11" fmla="*/ 0 60000 65536"/>
                  <a:gd name="T12" fmla="*/ 0 w 213"/>
                  <a:gd name="T13" fmla="*/ 0 h 155"/>
                  <a:gd name="T14" fmla="*/ 213 w 213"/>
                  <a:gd name="T15" fmla="*/ 155 h 155"/>
                </a:gdLst>
                <a:ahLst/>
                <a:cxnLst>
                  <a:cxn ang="T8">
                    <a:pos x="T0" y="T1"/>
                  </a:cxn>
                  <a:cxn ang="T9">
                    <a:pos x="T2" y="T3"/>
                  </a:cxn>
                  <a:cxn ang="T10">
                    <a:pos x="T4" y="T5"/>
                  </a:cxn>
                  <a:cxn ang="T11">
                    <a:pos x="T6" y="T7"/>
                  </a:cxn>
                </a:cxnLst>
                <a:rect l="T12" t="T13" r="T14" b="T15"/>
                <a:pathLst>
                  <a:path w="213" h="155">
                    <a:moveTo>
                      <a:pt x="121" y="0"/>
                    </a:moveTo>
                    <a:lnTo>
                      <a:pt x="0" y="154"/>
                    </a:lnTo>
                    <a:lnTo>
                      <a:pt x="212" y="98"/>
                    </a:lnTo>
                    <a:lnTo>
                      <a:pt x="121" y="0"/>
                    </a:lnTo>
                  </a:path>
                </a:pathLst>
              </a:custGeom>
              <a:solidFill>
                <a:srgbClr val="FC0128"/>
              </a:solidFill>
              <a:ln w="12700" cap="rnd">
                <a:solidFill>
                  <a:schemeClr val="tx1"/>
                </a:solidFill>
                <a:round/>
                <a:headEnd/>
                <a:tailEnd/>
              </a:ln>
            </p:spPr>
            <p:txBody>
              <a:bodyPr/>
              <a:lstStyle/>
              <a:p>
                <a:endParaRPr lang="fr-FR"/>
              </a:p>
            </p:txBody>
          </p:sp>
          <p:sp>
            <p:nvSpPr>
              <p:cNvPr id="59443" name="Line 137"/>
              <p:cNvSpPr>
                <a:spLocks noChangeShapeType="1"/>
              </p:cNvSpPr>
              <p:nvPr/>
            </p:nvSpPr>
            <p:spPr bwMode="auto">
              <a:xfrm>
                <a:off x="5574" y="2697"/>
                <a:ext cx="6" cy="64"/>
              </a:xfrm>
              <a:prstGeom prst="line">
                <a:avLst/>
              </a:prstGeom>
              <a:noFill/>
              <a:ln w="12700">
                <a:solidFill>
                  <a:schemeClr val="tx1"/>
                </a:solidFill>
                <a:round/>
                <a:headEnd type="none" w="sm" len="sm"/>
                <a:tailEnd type="none" w="sm" len="sm"/>
              </a:ln>
            </p:spPr>
            <p:txBody>
              <a:bodyPr/>
              <a:lstStyle/>
              <a:p>
                <a:endParaRPr lang="fr-FR"/>
              </a:p>
            </p:txBody>
          </p:sp>
          <p:sp>
            <p:nvSpPr>
              <p:cNvPr id="59444" name="Oval 138"/>
              <p:cNvSpPr>
                <a:spLocks noChangeArrowheads="1"/>
              </p:cNvSpPr>
              <p:nvPr/>
            </p:nvSpPr>
            <p:spPr bwMode="auto">
              <a:xfrm>
                <a:off x="5539" y="2783"/>
                <a:ext cx="100" cy="152"/>
              </a:xfrm>
              <a:prstGeom prst="ellipse">
                <a:avLst/>
              </a:prstGeom>
              <a:solidFill>
                <a:srgbClr val="CF0E30"/>
              </a:solidFill>
              <a:ln w="12700">
                <a:solidFill>
                  <a:schemeClr val="tx1"/>
                </a:solidFill>
                <a:round/>
                <a:headEnd/>
                <a:tailEnd/>
              </a:ln>
            </p:spPr>
            <p:txBody>
              <a:bodyPr wrap="none" anchor="ctr"/>
              <a:lstStyle/>
              <a:p>
                <a:endParaRPr lang="fr-FR"/>
              </a:p>
            </p:txBody>
          </p:sp>
          <p:sp>
            <p:nvSpPr>
              <p:cNvPr id="59445" name="Oval 139"/>
              <p:cNvSpPr>
                <a:spLocks noChangeArrowheads="1"/>
              </p:cNvSpPr>
              <p:nvPr/>
            </p:nvSpPr>
            <p:spPr bwMode="auto">
              <a:xfrm>
                <a:off x="5567" y="2643"/>
                <a:ext cx="19" cy="20"/>
              </a:xfrm>
              <a:prstGeom prst="ellipse">
                <a:avLst/>
              </a:prstGeom>
              <a:solidFill>
                <a:schemeClr val="accent1"/>
              </a:solidFill>
              <a:ln w="12700">
                <a:solidFill>
                  <a:schemeClr val="tx1"/>
                </a:solidFill>
                <a:round/>
                <a:headEnd/>
                <a:tailEnd/>
              </a:ln>
            </p:spPr>
            <p:txBody>
              <a:bodyPr wrap="none" anchor="ctr"/>
              <a:lstStyle/>
              <a:p>
                <a:endParaRPr lang="fr-FR"/>
              </a:p>
            </p:txBody>
          </p:sp>
          <p:sp>
            <p:nvSpPr>
              <p:cNvPr id="59446" name="Line 140"/>
              <p:cNvSpPr>
                <a:spLocks noChangeShapeType="1"/>
              </p:cNvSpPr>
              <p:nvPr/>
            </p:nvSpPr>
            <p:spPr bwMode="auto">
              <a:xfrm flipH="1">
                <a:off x="5606" y="2544"/>
                <a:ext cx="78" cy="100"/>
              </a:xfrm>
              <a:prstGeom prst="line">
                <a:avLst/>
              </a:prstGeom>
              <a:noFill/>
              <a:ln w="50800">
                <a:solidFill>
                  <a:srgbClr val="767900"/>
                </a:solidFill>
                <a:round/>
                <a:headEnd type="none" w="sm" len="sm"/>
                <a:tailEnd type="none" w="sm" len="sm"/>
              </a:ln>
            </p:spPr>
            <p:txBody>
              <a:bodyPr/>
              <a:lstStyle/>
              <a:p>
                <a:endParaRPr lang="fr-FR"/>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7387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6" presetClass="entr" presetSubtype="37"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70" grpId="0" build="p" autoUpdateAnimBg="0" advAuto="0"/>
    </p:bldLst>
  </p:timing>
</p:sld>
</file>

<file path=ppt/slides/slide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0419" name="Rectangle 4"/>
          <p:cNvSpPr>
            <a:spLocks noGrp="1" noChangeArrowheads="1"/>
          </p:cNvSpPr>
          <p:nvPr>
            <p:ph type="title"/>
          </p:nvPr>
        </p:nvSpPr>
        <p:spPr>
          <a:xfrm>
            <a:off x="0" y="44624"/>
            <a:ext cx="9144000" cy="396280"/>
          </a:xfrm>
        </p:spPr>
        <p:txBody>
          <a:bodyPr>
            <a:noAutofit/>
          </a:bodyPr>
          <a:lstStyle/>
          <a:p>
            <a:pPr indent="0" algn="ctr" eaLnBrk="1" hangingPunct="1"/>
            <a:r>
              <a:rPr lang="fr-FR" sz="2800" b="1" dirty="0" smtClean="0">
                <a:solidFill>
                  <a:srgbClr val="FF0000"/>
                </a:solidFill>
                <a:effectLst>
                  <a:glow rad="228600">
                    <a:schemeClr val="accent1">
                      <a:satMod val="175000"/>
                      <a:alpha val="40000"/>
                    </a:schemeClr>
                  </a:glow>
                </a:effectLst>
              </a:rPr>
              <a:t>Les mesures de protection contre les contacts indirects</a:t>
            </a:r>
          </a:p>
        </p:txBody>
      </p:sp>
      <p:sp>
        <p:nvSpPr>
          <p:cNvPr id="53253" name="Rectangle 5"/>
          <p:cNvSpPr>
            <a:spLocks noGrp="1" noChangeArrowheads="1"/>
          </p:cNvSpPr>
          <p:nvPr>
            <p:ph type="body" idx="1"/>
          </p:nvPr>
        </p:nvSpPr>
        <p:spPr>
          <a:xfrm>
            <a:off x="0" y="332656"/>
            <a:ext cx="9144000" cy="6525344"/>
          </a:xfrm>
        </p:spPr>
        <p:txBody>
          <a:bodyPr>
            <a:normAutofit/>
          </a:bodyPr>
          <a:lstStyle/>
          <a:p>
            <a:pPr eaLnBrk="1" hangingPunct="1"/>
            <a:r>
              <a:rPr lang="fr-FR" sz="2400" b="1" i="1" dirty="0" smtClean="0">
                <a:solidFill>
                  <a:srgbClr val="2B229E"/>
                </a:solidFill>
              </a:rPr>
              <a:t>Par coupure automatique</a:t>
            </a:r>
          </a:p>
          <a:p>
            <a:pPr eaLnBrk="1" hangingPunct="1"/>
            <a:endParaRPr lang="fr-FR" sz="2400" b="1" i="1" dirty="0" smtClean="0">
              <a:solidFill>
                <a:srgbClr val="2B229E"/>
              </a:solidFill>
            </a:endParaRPr>
          </a:p>
          <a:p>
            <a:pPr eaLnBrk="1" hangingPunct="1"/>
            <a:endParaRPr lang="fr-FR" sz="2400" b="1" i="1" dirty="0" smtClean="0">
              <a:solidFill>
                <a:srgbClr val="2B229E"/>
              </a:solidFill>
            </a:endParaRPr>
          </a:p>
          <a:p>
            <a:pPr eaLnBrk="1" hangingPunct="1"/>
            <a:endParaRPr lang="fr-FR" sz="2400" b="1" i="1" dirty="0" smtClean="0">
              <a:solidFill>
                <a:srgbClr val="2B229E"/>
              </a:solidFill>
            </a:endParaRPr>
          </a:p>
          <a:p>
            <a:pPr eaLnBrk="1" hangingPunct="1"/>
            <a:endParaRPr lang="fr-FR" sz="2400" b="1" i="1" dirty="0" smtClean="0">
              <a:solidFill>
                <a:srgbClr val="2B229E"/>
              </a:solidFill>
            </a:endParaRPr>
          </a:p>
          <a:p>
            <a:pPr eaLnBrk="1" hangingPunct="1"/>
            <a:endParaRPr lang="fr-FR" sz="2400" b="1" i="1" dirty="0" smtClean="0">
              <a:solidFill>
                <a:srgbClr val="2B229E"/>
              </a:solidFill>
            </a:endParaRPr>
          </a:p>
          <a:p>
            <a:pPr eaLnBrk="1" hangingPunct="1"/>
            <a:r>
              <a:rPr lang="fr-FR" sz="2400" b="1" i="1" dirty="0" smtClean="0">
                <a:solidFill>
                  <a:srgbClr val="2B229E"/>
                </a:solidFill>
              </a:rPr>
              <a:t>Par l’emploi de matériel de classe II</a:t>
            </a:r>
          </a:p>
          <a:p>
            <a:pPr eaLnBrk="1" hangingPunct="1"/>
            <a:endParaRPr lang="fr-FR" sz="2400" b="1" i="1" dirty="0" smtClean="0">
              <a:solidFill>
                <a:srgbClr val="2B229E"/>
              </a:solidFill>
            </a:endParaRPr>
          </a:p>
          <a:p>
            <a:pPr eaLnBrk="1" hangingPunct="1"/>
            <a:r>
              <a:rPr lang="fr-FR" sz="2400" b="1" i="1" dirty="0" smtClean="0">
                <a:solidFill>
                  <a:srgbClr val="2B229E"/>
                </a:solidFill>
              </a:rPr>
              <a:t>Par séparation de circuit	</a:t>
            </a:r>
          </a:p>
          <a:p>
            <a:pPr eaLnBrk="1" hangingPunct="1"/>
            <a:endParaRPr lang="fr-FR" sz="2400" b="1" i="1" dirty="0" smtClean="0">
              <a:solidFill>
                <a:srgbClr val="2B229E"/>
              </a:solidFill>
            </a:endParaRPr>
          </a:p>
          <a:p>
            <a:pPr eaLnBrk="1" hangingPunct="1"/>
            <a:r>
              <a:rPr lang="fr-FR" sz="2400" b="1" i="1" dirty="0" smtClean="0">
                <a:solidFill>
                  <a:srgbClr val="2B229E"/>
                </a:solidFill>
              </a:rPr>
              <a:t>Par le choix du degré de protection</a:t>
            </a:r>
          </a:p>
        </p:txBody>
      </p:sp>
      <p:grpSp>
        <p:nvGrpSpPr>
          <p:cNvPr id="4" name="Group 299"/>
          <p:cNvGrpSpPr>
            <a:grpSpLocks/>
          </p:cNvGrpSpPr>
          <p:nvPr/>
        </p:nvGrpSpPr>
        <p:grpSpPr bwMode="auto">
          <a:xfrm>
            <a:off x="6460457" y="692696"/>
            <a:ext cx="2683543" cy="2485711"/>
            <a:chOff x="2618" y="1140"/>
            <a:chExt cx="2619" cy="2759"/>
          </a:xfrm>
        </p:grpSpPr>
        <p:sp>
          <p:nvSpPr>
            <p:cNvPr id="5" name="Rectangle 107" descr="Diagonales vers le haut (noir/blanc)"/>
            <p:cNvSpPr>
              <a:spLocks noChangeArrowheads="1"/>
            </p:cNvSpPr>
            <p:nvPr/>
          </p:nvSpPr>
          <p:spPr bwMode="auto">
            <a:xfrm>
              <a:off x="3231" y="1830"/>
              <a:ext cx="71" cy="1296"/>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sp>
          <p:nvSpPr>
            <p:cNvPr id="6" name="Rectangle 108" descr="Diagonales vers le haut (noir/blanc)"/>
            <p:cNvSpPr>
              <a:spLocks noChangeArrowheads="1"/>
            </p:cNvSpPr>
            <p:nvPr/>
          </p:nvSpPr>
          <p:spPr bwMode="auto">
            <a:xfrm>
              <a:off x="3231" y="3304"/>
              <a:ext cx="71" cy="329"/>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sp>
          <p:nvSpPr>
            <p:cNvPr id="7" name="Rectangle 109" descr="Diagonales vers le haut (noir/blanc)"/>
            <p:cNvSpPr>
              <a:spLocks noChangeArrowheads="1"/>
            </p:cNvSpPr>
            <p:nvPr/>
          </p:nvSpPr>
          <p:spPr bwMode="auto">
            <a:xfrm>
              <a:off x="3319" y="3533"/>
              <a:ext cx="1438" cy="100"/>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grpSp>
          <p:nvGrpSpPr>
            <p:cNvPr id="8" name="Group 110"/>
            <p:cNvGrpSpPr>
              <a:grpSpLocks/>
            </p:cNvGrpSpPr>
            <p:nvPr/>
          </p:nvGrpSpPr>
          <p:grpSpPr bwMode="auto">
            <a:xfrm>
              <a:off x="3039" y="1388"/>
              <a:ext cx="215" cy="392"/>
              <a:chOff x="3039" y="1388"/>
              <a:chExt cx="215" cy="392"/>
            </a:xfrm>
          </p:grpSpPr>
          <p:sp>
            <p:nvSpPr>
              <p:cNvPr id="166" name="Rectangle 111"/>
              <p:cNvSpPr>
                <a:spLocks noChangeArrowheads="1"/>
              </p:cNvSpPr>
              <p:nvPr/>
            </p:nvSpPr>
            <p:spPr bwMode="auto">
              <a:xfrm>
                <a:off x="3039" y="1388"/>
                <a:ext cx="215" cy="392"/>
              </a:xfrm>
              <a:prstGeom prst="rect">
                <a:avLst/>
              </a:prstGeom>
              <a:solidFill>
                <a:schemeClr val="accent1"/>
              </a:solidFill>
              <a:ln w="12700">
                <a:solidFill>
                  <a:schemeClr val="tx1"/>
                </a:solidFill>
                <a:miter lim="800000"/>
                <a:headEnd/>
                <a:tailEnd/>
              </a:ln>
            </p:spPr>
            <p:txBody>
              <a:bodyPr wrap="none" anchor="ctr"/>
              <a:lstStyle/>
              <a:p>
                <a:endParaRPr lang="fr-FR" sz="1200"/>
              </a:p>
            </p:txBody>
          </p:sp>
          <p:sp>
            <p:nvSpPr>
              <p:cNvPr id="167" name="Rectangle 112"/>
              <p:cNvSpPr>
                <a:spLocks noChangeArrowheads="1"/>
              </p:cNvSpPr>
              <p:nvPr/>
            </p:nvSpPr>
            <p:spPr bwMode="auto">
              <a:xfrm>
                <a:off x="3067" y="1435"/>
                <a:ext cx="163" cy="175"/>
              </a:xfrm>
              <a:prstGeom prst="rect">
                <a:avLst/>
              </a:prstGeom>
              <a:solidFill>
                <a:srgbClr val="FDE3BA"/>
              </a:solidFill>
              <a:ln w="12700">
                <a:solidFill>
                  <a:schemeClr val="tx1"/>
                </a:solidFill>
                <a:miter lim="800000"/>
                <a:headEnd/>
                <a:tailEnd/>
              </a:ln>
            </p:spPr>
            <p:txBody>
              <a:bodyPr wrap="none" anchor="ctr"/>
              <a:lstStyle/>
              <a:p>
                <a:endParaRPr lang="fr-FR" sz="1200"/>
              </a:p>
            </p:txBody>
          </p:sp>
          <p:sp>
            <p:nvSpPr>
              <p:cNvPr id="168" name="Rectangle 113"/>
              <p:cNvSpPr>
                <a:spLocks noChangeArrowheads="1"/>
              </p:cNvSpPr>
              <p:nvPr/>
            </p:nvSpPr>
            <p:spPr bwMode="auto">
              <a:xfrm>
                <a:off x="3061" y="1705"/>
                <a:ext cx="176" cy="24"/>
              </a:xfrm>
              <a:prstGeom prst="rect">
                <a:avLst/>
              </a:prstGeom>
              <a:solidFill>
                <a:srgbClr val="676767"/>
              </a:solidFill>
              <a:ln w="12700">
                <a:solidFill>
                  <a:schemeClr val="tx1"/>
                </a:solidFill>
                <a:miter lim="800000"/>
                <a:headEnd/>
                <a:tailEnd/>
              </a:ln>
            </p:spPr>
            <p:txBody>
              <a:bodyPr wrap="none" anchor="ctr"/>
              <a:lstStyle/>
              <a:p>
                <a:endParaRPr lang="fr-FR" sz="1200"/>
              </a:p>
            </p:txBody>
          </p:sp>
          <p:sp>
            <p:nvSpPr>
              <p:cNvPr id="169" name="Rectangle 114"/>
              <p:cNvSpPr>
                <a:spLocks noChangeArrowheads="1"/>
              </p:cNvSpPr>
              <p:nvPr/>
            </p:nvSpPr>
            <p:spPr bwMode="auto">
              <a:xfrm>
                <a:off x="3136" y="1491"/>
                <a:ext cx="19" cy="68"/>
              </a:xfrm>
              <a:prstGeom prst="rect">
                <a:avLst/>
              </a:prstGeom>
              <a:solidFill>
                <a:schemeClr val="accent1"/>
              </a:solidFill>
              <a:ln w="12700">
                <a:solidFill>
                  <a:schemeClr val="tx1"/>
                </a:solidFill>
                <a:miter lim="800000"/>
                <a:headEnd/>
                <a:tailEnd/>
              </a:ln>
            </p:spPr>
            <p:txBody>
              <a:bodyPr wrap="none" anchor="ctr"/>
              <a:lstStyle/>
              <a:p>
                <a:endParaRPr lang="fr-FR" sz="1200"/>
              </a:p>
            </p:txBody>
          </p:sp>
        </p:grpSp>
        <p:sp>
          <p:nvSpPr>
            <p:cNvPr id="9" name="AutoShape 115"/>
            <p:cNvSpPr>
              <a:spLocks noChangeArrowheads="1"/>
            </p:cNvSpPr>
            <p:nvPr/>
          </p:nvSpPr>
          <p:spPr bwMode="auto">
            <a:xfrm rot="-5400000" flipH="1" flipV="1">
              <a:off x="3769" y="3013"/>
              <a:ext cx="338" cy="90"/>
            </a:xfrm>
            <a:custGeom>
              <a:avLst/>
              <a:gdLst>
                <a:gd name="T0" fmla="*/ 296 w 21600"/>
                <a:gd name="T1" fmla="*/ 45 h 21600"/>
                <a:gd name="T2" fmla="*/ 169 w 21600"/>
                <a:gd name="T3" fmla="*/ 90 h 21600"/>
                <a:gd name="T4" fmla="*/ 42 w 21600"/>
                <a:gd name="T5" fmla="*/ 45 h 21600"/>
                <a:gd name="T6" fmla="*/ 169 w 21600"/>
                <a:gd name="T7" fmla="*/ 0 h 21600"/>
                <a:gd name="T8" fmla="*/ 0 60000 65536"/>
                <a:gd name="T9" fmla="*/ 0 60000 65536"/>
                <a:gd name="T10" fmla="*/ 0 60000 65536"/>
                <a:gd name="T11" fmla="*/ 0 60000 65536"/>
                <a:gd name="T12" fmla="*/ 4473 w 21600"/>
                <a:gd name="T13" fmla="*/ 4560 h 21600"/>
                <a:gd name="T14" fmla="*/ 17127 w 21600"/>
                <a:gd name="T15" fmla="*/ 1704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close/>
                </a:path>
              </a:pathLst>
            </a:custGeom>
            <a:solidFill>
              <a:schemeClr val="bg2"/>
            </a:solidFill>
            <a:ln w="12700">
              <a:solidFill>
                <a:schemeClr val="tx1"/>
              </a:solidFill>
              <a:miter lim="800000"/>
              <a:headEnd/>
              <a:tailEnd/>
            </a:ln>
          </p:spPr>
          <p:txBody>
            <a:bodyPr wrap="none" anchor="ctr"/>
            <a:lstStyle/>
            <a:p>
              <a:endParaRPr lang="fr-FR" sz="1200"/>
            </a:p>
          </p:txBody>
        </p:sp>
        <p:sp>
          <p:nvSpPr>
            <p:cNvPr id="10" name="Rectangle 116"/>
            <p:cNvSpPr>
              <a:spLocks noChangeArrowheads="1"/>
            </p:cNvSpPr>
            <p:nvPr/>
          </p:nvSpPr>
          <p:spPr bwMode="auto">
            <a:xfrm>
              <a:off x="3481" y="2427"/>
              <a:ext cx="439" cy="1048"/>
            </a:xfrm>
            <a:prstGeom prst="rect">
              <a:avLst/>
            </a:prstGeom>
            <a:solidFill>
              <a:srgbClr val="FDE3BA"/>
            </a:solidFill>
            <a:ln w="12700">
              <a:solidFill>
                <a:schemeClr val="tx1"/>
              </a:solidFill>
              <a:miter lim="800000"/>
              <a:headEnd/>
              <a:tailEnd/>
            </a:ln>
          </p:spPr>
          <p:txBody>
            <a:bodyPr wrap="none" anchor="ctr"/>
            <a:lstStyle/>
            <a:p>
              <a:endParaRPr lang="fr-FR" sz="1200"/>
            </a:p>
          </p:txBody>
        </p:sp>
        <p:sp>
          <p:nvSpPr>
            <p:cNvPr id="11" name="Freeform 117"/>
            <p:cNvSpPr>
              <a:spLocks/>
            </p:cNvSpPr>
            <p:nvPr/>
          </p:nvSpPr>
          <p:spPr bwMode="auto">
            <a:xfrm>
              <a:off x="3171" y="1800"/>
              <a:ext cx="457" cy="1382"/>
            </a:xfrm>
            <a:custGeom>
              <a:avLst/>
              <a:gdLst>
                <a:gd name="T0" fmla="*/ 0 w 457"/>
                <a:gd name="T1" fmla="*/ 0 h 1382"/>
                <a:gd name="T2" fmla="*/ 0 w 457"/>
                <a:gd name="T3" fmla="*/ 1381 h 1382"/>
                <a:gd name="T4" fmla="*/ 456 w 457"/>
                <a:gd name="T5" fmla="*/ 1381 h 1382"/>
                <a:gd name="T6" fmla="*/ 0 60000 65536"/>
                <a:gd name="T7" fmla="*/ 0 60000 65536"/>
                <a:gd name="T8" fmla="*/ 0 60000 65536"/>
                <a:gd name="T9" fmla="*/ 0 w 457"/>
                <a:gd name="T10" fmla="*/ 0 h 1382"/>
                <a:gd name="T11" fmla="*/ 457 w 457"/>
                <a:gd name="T12" fmla="*/ 1382 h 1382"/>
              </a:gdLst>
              <a:ahLst/>
              <a:cxnLst>
                <a:cxn ang="T6">
                  <a:pos x="T0" y="T1"/>
                </a:cxn>
                <a:cxn ang="T7">
                  <a:pos x="T2" y="T3"/>
                </a:cxn>
                <a:cxn ang="T8">
                  <a:pos x="T4" y="T5"/>
                </a:cxn>
              </a:cxnLst>
              <a:rect l="T9" t="T10" r="T11" b="T12"/>
              <a:pathLst>
                <a:path w="457" h="1382">
                  <a:moveTo>
                    <a:pt x="0" y="0"/>
                  </a:moveTo>
                  <a:lnTo>
                    <a:pt x="0" y="1381"/>
                  </a:lnTo>
                  <a:lnTo>
                    <a:pt x="456" y="1381"/>
                  </a:lnTo>
                </a:path>
              </a:pathLst>
            </a:custGeom>
            <a:noFill/>
            <a:ln w="50800" cap="rnd">
              <a:solidFill>
                <a:schemeClr val="tx1"/>
              </a:solidFill>
              <a:round/>
              <a:headEnd type="none" w="sm" len="sm"/>
              <a:tailEnd type="none" w="sm" len="sm"/>
            </a:ln>
          </p:spPr>
          <p:txBody>
            <a:bodyPr/>
            <a:lstStyle/>
            <a:p>
              <a:endParaRPr lang="fr-FR" sz="1200"/>
            </a:p>
          </p:txBody>
        </p:sp>
        <p:sp>
          <p:nvSpPr>
            <p:cNvPr id="12" name="Line 118"/>
            <p:cNvSpPr>
              <a:spLocks noChangeShapeType="1"/>
            </p:cNvSpPr>
            <p:nvPr/>
          </p:nvSpPr>
          <p:spPr bwMode="auto">
            <a:xfrm flipH="1">
              <a:off x="3882" y="2423"/>
              <a:ext cx="3" cy="1057"/>
            </a:xfrm>
            <a:prstGeom prst="line">
              <a:avLst/>
            </a:prstGeom>
            <a:noFill/>
            <a:ln w="12700">
              <a:solidFill>
                <a:schemeClr val="tx1"/>
              </a:solidFill>
              <a:round/>
              <a:headEnd type="none" w="sm" len="sm"/>
              <a:tailEnd type="none" w="sm" len="sm"/>
            </a:ln>
          </p:spPr>
          <p:txBody>
            <a:bodyPr wrap="none" anchor="ctr"/>
            <a:lstStyle/>
            <a:p>
              <a:endParaRPr lang="fr-FR" sz="1200"/>
            </a:p>
          </p:txBody>
        </p:sp>
        <p:grpSp>
          <p:nvGrpSpPr>
            <p:cNvPr id="13" name="Group 119"/>
            <p:cNvGrpSpPr>
              <a:grpSpLocks/>
            </p:cNvGrpSpPr>
            <p:nvPr/>
          </p:nvGrpSpPr>
          <p:grpSpPr bwMode="auto">
            <a:xfrm>
              <a:off x="3593" y="3093"/>
              <a:ext cx="240" cy="248"/>
              <a:chOff x="3593" y="3093"/>
              <a:chExt cx="240" cy="248"/>
            </a:xfrm>
          </p:grpSpPr>
          <p:sp>
            <p:nvSpPr>
              <p:cNvPr id="163" name="AutoShape 120"/>
              <p:cNvSpPr>
                <a:spLocks noChangeArrowheads="1"/>
              </p:cNvSpPr>
              <p:nvPr/>
            </p:nvSpPr>
            <p:spPr bwMode="auto">
              <a:xfrm flipV="1">
                <a:off x="3593" y="3257"/>
                <a:ext cx="240" cy="84"/>
              </a:xfrm>
              <a:custGeom>
                <a:avLst/>
                <a:gdLst>
                  <a:gd name="T0" fmla="*/ 210 w 21600"/>
                  <a:gd name="T1" fmla="*/ 42 h 21600"/>
                  <a:gd name="T2" fmla="*/ 120 w 21600"/>
                  <a:gd name="T3" fmla="*/ 84 h 21600"/>
                  <a:gd name="T4" fmla="*/ 30 w 21600"/>
                  <a:gd name="T5" fmla="*/ 42 h 21600"/>
                  <a:gd name="T6" fmla="*/ 120 w 21600"/>
                  <a:gd name="T7" fmla="*/ 0 h 21600"/>
                  <a:gd name="T8" fmla="*/ 0 60000 65536"/>
                  <a:gd name="T9" fmla="*/ 0 60000 65536"/>
                  <a:gd name="T10" fmla="*/ 0 60000 65536"/>
                  <a:gd name="T11" fmla="*/ 0 60000 65536"/>
                  <a:gd name="T12" fmla="*/ 4500 w 21600"/>
                  <a:gd name="T13" fmla="*/ 4629 h 21600"/>
                  <a:gd name="T14" fmla="*/ 17100 w 21600"/>
                  <a:gd name="T15" fmla="*/ 1722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close/>
                  </a:path>
                </a:pathLst>
              </a:custGeom>
              <a:solidFill>
                <a:schemeClr val="bg2"/>
              </a:solidFill>
              <a:ln w="12700">
                <a:solidFill>
                  <a:schemeClr val="tx1"/>
                </a:solidFill>
                <a:miter lim="800000"/>
                <a:headEnd/>
                <a:tailEnd/>
              </a:ln>
            </p:spPr>
            <p:txBody>
              <a:bodyPr wrap="none" anchor="ctr"/>
              <a:lstStyle/>
              <a:p>
                <a:endParaRPr lang="fr-FR" sz="1200"/>
              </a:p>
            </p:txBody>
          </p:sp>
          <p:sp>
            <p:nvSpPr>
              <p:cNvPr id="164" name="Oval 121"/>
              <p:cNvSpPr>
                <a:spLocks noChangeArrowheads="1"/>
              </p:cNvSpPr>
              <p:nvPr/>
            </p:nvSpPr>
            <p:spPr bwMode="auto">
              <a:xfrm>
                <a:off x="3625" y="3093"/>
                <a:ext cx="175" cy="203"/>
              </a:xfrm>
              <a:prstGeom prst="ellipse">
                <a:avLst/>
              </a:prstGeom>
              <a:solidFill>
                <a:schemeClr val="accent1"/>
              </a:solidFill>
              <a:ln w="12700">
                <a:solidFill>
                  <a:schemeClr val="tx1"/>
                </a:solidFill>
                <a:round/>
                <a:headEnd/>
                <a:tailEnd/>
              </a:ln>
            </p:spPr>
            <p:txBody>
              <a:bodyPr wrap="none" anchor="ctr"/>
              <a:lstStyle/>
              <a:p>
                <a:endParaRPr lang="fr-FR" sz="1200"/>
              </a:p>
            </p:txBody>
          </p:sp>
          <p:sp>
            <p:nvSpPr>
              <p:cNvPr id="165" name="Oval 122"/>
              <p:cNvSpPr>
                <a:spLocks noChangeArrowheads="1"/>
              </p:cNvSpPr>
              <p:nvPr/>
            </p:nvSpPr>
            <p:spPr bwMode="auto">
              <a:xfrm>
                <a:off x="3677" y="3152"/>
                <a:ext cx="72" cy="93"/>
              </a:xfrm>
              <a:prstGeom prst="ellipse">
                <a:avLst/>
              </a:prstGeom>
              <a:solidFill>
                <a:schemeClr val="bg2"/>
              </a:solidFill>
              <a:ln w="12700">
                <a:solidFill>
                  <a:schemeClr val="tx1"/>
                </a:solidFill>
                <a:round/>
                <a:headEnd/>
                <a:tailEnd/>
              </a:ln>
            </p:spPr>
            <p:txBody>
              <a:bodyPr wrap="none" anchor="ctr"/>
              <a:lstStyle/>
              <a:p>
                <a:endParaRPr lang="fr-FR" sz="1200"/>
              </a:p>
            </p:txBody>
          </p:sp>
        </p:grpSp>
        <p:sp>
          <p:nvSpPr>
            <p:cNvPr id="14" name="Freeform 123"/>
            <p:cNvSpPr>
              <a:spLocks/>
            </p:cNvSpPr>
            <p:nvPr/>
          </p:nvSpPr>
          <p:spPr bwMode="auto">
            <a:xfrm>
              <a:off x="3135" y="3274"/>
              <a:ext cx="412" cy="552"/>
            </a:xfrm>
            <a:custGeom>
              <a:avLst/>
              <a:gdLst>
                <a:gd name="T0" fmla="*/ 411 w 412"/>
                <a:gd name="T1" fmla="*/ 0 h 552"/>
                <a:gd name="T2" fmla="*/ 0 w 412"/>
                <a:gd name="T3" fmla="*/ 0 h 552"/>
                <a:gd name="T4" fmla="*/ 0 w 412"/>
                <a:gd name="T5" fmla="*/ 551 h 552"/>
                <a:gd name="T6" fmla="*/ 0 60000 65536"/>
                <a:gd name="T7" fmla="*/ 0 60000 65536"/>
                <a:gd name="T8" fmla="*/ 0 60000 65536"/>
                <a:gd name="T9" fmla="*/ 0 w 412"/>
                <a:gd name="T10" fmla="*/ 0 h 552"/>
                <a:gd name="T11" fmla="*/ 412 w 412"/>
                <a:gd name="T12" fmla="*/ 552 h 552"/>
              </a:gdLst>
              <a:ahLst/>
              <a:cxnLst>
                <a:cxn ang="T6">
                  <a:pos x="T0" y="T1"/>
                </a:cxn>
                <a:cxn ang="T7">
                  <a:pos x="T2" y="T3"/>
                </a:cxn>
                <a:cxn ang="T8">
                  <a:pos x="T4" y="T5"/>
                </a:cxn>
              </a:cxnLst>
              <a:rect l="T9" t="T10" r="T11" b="T12"/>
              <a:pathLst>
                <a:path w="412" h="552">
                  <a:moveTo>
                    <a:pt x="411" y="0"/>
                  </a:moveTo>
                  <a:lnTo>
                    <a:pt x="0" y="0"/>
                  </a:lnTo>
                  <a:lnTo>
                    <a:pt x="0" y="551"/>
                  </a:lnTo>
                </a:path>
              </a:pathLst>
            </a:custGeom>
            <a:noFill/>
            <a:ln w="50800" cap="rnd">
              <a:solidFill>
                <a:srgbClr val="51DC00"/>
              </a:solidFill>
              <a:round/>
              <a:headEnd type="none" w="sm" len="sm"/>
              <a:tailEnd type="none" w="sm" len="sm"/>
            </a:ln>
          </p:spPr>
          <p:txBody>
            <a:bodyPr/>
            <a:lstStyle/>
            <a:p>
              <a:endParaRPr lang="fr-FR" sz="1200"/>
            </a:p>
          </p:txBody>
        </p:sp>
        <p:sp>
          <p:nvSpPr>
            <p:cNvPr id="15" name="Freeform 124"/>
            <p:cNvSpPr>
              <a:spLocks/>
            </p:cNvSpPr>
            <p:nvPr/>
          </p:nvSpPr>
          <p:spPr bwMode="auto">
            <a:xfrm>
              <a:off x="3135" y="3267"/>
              <a:ext cx="412" cy="554"/>
            </a:xfrm>
            <a:custGeom>
              <a:avLst/>
              <a:gdLst>
                <a:gd name="T0" fmla="*/ 411 w 412"/>
                <a:gd name="T1" fmla="*/ 0 h 554"/>
                <a:gd name="T2" fmla="*/ 0 w 412"/>
                <a:gd name="T3" fmla="*/ 0 h 554"/>
                <a:gd name="T4" fmla="*/ 0 w 412"/>
                <a:gd name="T5" fmla="*/ 553 h 554"/>
                <a:gd name="T6" fmla="*/ 0 60000 65536"/>
                <a:gd name="T7" fmla="*/ 0 60000 65536"/>
                <a:gd name="T8" fmla="*/ 0 60000 65536"/>
                <a:gd name="T9" fmla="*/ 0 w 412"/>
                <a:gd name="T10" fmla="*/ 0 h 554"/>
                <a:gd name="T11" fmla="*/ 412 w 412"/>
                <a:gd name="T12" fmla="*/ 554 h 554"/>
              </a:gdLst>
              <a:ahLst/>
              <a:cxnLst>
                <a:cxn ang="T6">
                  <a:pos x="T0" y="T1"/>
                </a:cxn>
                <a:cxn ang="T7">
                  <a:pos x="T2" y="T3"/>
                </a:cxn>
                <a:cxn ang="T8">
                  <a:pos x="T4" y="T5"/>
                </a:cxn>
              </a:cxnLst>
              <a:rect l="T9" t="T10" r="T11" b="T12"/>
              <a:pathLst>
                <a:path w="412" h="554">
                  <a:moveTo>
                    <a:pt x="411" y="0"/>
                  </a:moveTo>
                  <a:lnTo>
                    <a:pt x="0" y="0"/>
                  </a:lnTo>
                  <a:lnTo>
                    <a:pt x="0" y="553"/>
                  </a:lnTo>
                </a:path>
              </a:pathLst>
            </a:custGeom>
            <a:noFill/>
            <a:ln w="50800" cap="rnd">
              <a:solidFill>
                <a:srgbClr val="FAFD00"/>
              </a:solidFill>
              <a:prstDash val="lgDash"/>
              <a:round/>
              <a:headEnd type="none" w="sm" len="sm"/>
              <a:tailEnd type="none" w="sm" len="sm"/>
            </a:ln>
          </p:spPr>
          <p:txBody>
            <a:bodyPr/>
            <a:lstStyle/>
            <a:p>
              <a:endParaRPr lang="fr-FR" sz="1200"/>
            </a:p>
          </p:txBody>
        </p:sp>
        <p:sp>
          <p:nvSpPr>
            <p:cNvPr id="16" name="Rectangle 125"/>
            <p:cNvSpPr>
              <a:spLocks noChangeArrowheads="1"/>
            </p:cNvSpPr>
            <p:nvPr/>
          </p:nvSpPr>
          <p:spPr bwMode="auto">
            <a:xfrm>
              <a:off x="3025" y="3646"/>
              <a:ext cx="2212" cy="33"/>
            </a:xfrm>
            <a:prstGeom prst="rect">
              <a:avLst/>
            </a:prstGeom>
            <a:solidFill>
              <a:schemeClr val="accent1"/>
            </a:solidFill>
            <a:ln w="12700">
              <a:solidFill>
                <a:schemeClr val="tx1"/>
              </a:solidFill>
              <a:miter lim="800000"/>
              <a:headEnd/>
              <a:tailEnd/>
            </a:ln>
          </p:spPr>
          <p:txBody>
            <a:bodyPr wrap="none" anchor="ctr"/>
            <a:lstStyle/>
            <a:p>
              <a:endParaRPr lang="fr-FR" sz="1200"/>
            </a:p>
          </p:txBody>
        </p:sp>
        <p:grpSp>
          <p:nvGrpSpPr>
            <p:cNvPr id="17" name="Group 126"/>
            <p:cNvGrpSpPr>
              <a:grpSpLocks/>
            </p:cNvGrpSpPr>
            <p:nvPr/>
          </p:nvGrpSpPr>
          <p:grpSpPr bwMode="auto">
            <a:xfrm>
              <a:off x="4148" y="3681"/>
              <a:ext cx="184" cy="218"/>
              <a:chOff x="4148" y="3681"/>
              <a:chExt cx="184" cy="218"/>
            </a:xfrm>
          </p:grpSpPr>
          <p:sp>
            <p:nvSpPr>
              <p:cNvPr id="159" name="Line 127"/>
              <p:cNvSpPr>
                <a:spLocks noChangeShapeType="1"/>
              </p:cNvSpPr>
              <p:nvPr/>
            </p:nvSpPr>
            <p:spPr bwMode="auto">
              <a:xfrm>
                <a:off x="4237" y="3681"/>
                <a:ext cx="0" cy="144"/>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160" name="Line 128"/>
              <p:cNvSpPr>
                <a:spLocks noChangeShapeType="1"/>
              </p:cNvSpPr>
              <p:nvPr/>
            </p:nvSpPr>
            <p:spPr bwMode="auto">
              <a:xfrm>
                <a:off x="4148" y="3825"/>
                <a:ext cx="184"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161" name="Line 129"/>
              <p:cNvSpPr>
                <a:spLocks noChangeShapeType="1"/>
              </p:cNvSpPr>
              <p:nvPr/>
            </p:nvSpPr>
            <p:spPr bwMode="auto">
              <a:xfrm>
                <a:off x="4196" y="3862"/>
                <a:ext cx="88"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162" name="Line 130"/>
              <p:cNvSpPr>
                <a:spLocks noChangeShapeType="1"/>
              </p:cNvSpPr>
              <p:nvPr/>
            </p:nvSpPr>
            <p:spPr bwMode="auto">
              <a:xfrm>
                <a:off x="4221" y="3899"/>
                <a:ext cx="33" cy="0"/>
              </a:xfrm>
              <a:prstGeom prst="line">
                <a:avLst/>
              </a:prstGeom>
              <a:noFill/>
              <a:ln w="50800">
                <a:solidFill>
                  <a:schemeClr val="tx1"/>
                </a:solidFill>
                <a:round/>
                <a:headEnd type="none" w="sm" len="sm"/>
                <a:tailEnd type="none" w="sm" len="sm"/>
              </a:ln>
            </p:spPr>
            <p:txBody>
              <a:bodyPr wrap="none" anchor="ctr"/>
              <a:lstStyle/>
              <a:p>
                <a:endParaRPr lang="fr-FR" sz="1200"/>
              </a:p>
            </p:txBody>
          </p:sp>
        </p:grpSp>
        <p:sp>
          <p:nvSpPr>
            <p:cNvPr id="18" name="Oval 131"/>
            <p:cNvSpPr>
              <a:spLocks noChangeArrowheads="1"/>
            </p:cNvSpPr>
            <p:nvPr/>
          </p:nvSpPr>
          <p:spPr bwMode="auto">
            <a:xfrm>
              <a:off x="3495" y="3226"/>
              <a:ext cx="71" cy="100"/>
            </a:xfrm>
            <a:prstGeom prst="ellipse">
              <a:avLst/>
            </a:prstGeom>
            <a:solidFill>
              <a:srgbClr val="51DC00"/>
            </a:solidFill>
            <a:ln w="12700">
              <a:solidFill>
                <a:schemeClr val="tx1"/>
              </a:solidFill>
              <a:round/>
              <a:headEnd/>
              <a:tailEnd/>
            </a:ln>
          </p:spPr>
          <p:txBody>
            <a:bodyPr wrap="none" anchor="ctr"/>
            <a:lstStyle/>
            <a:p>
              <a:endParaRPr lang="fr-FR" sz="1200"/>
            </a:p>
          </p:txBody>
        </p:sp>
        <p:sp>
          <p:nvSpPr>
            <p:cNvPr id="19" name="Oval 132"/>
            <p:cNvSpPr>
              <a:spLocks noChangeArrowheads="1"/>
            </p:cNvSpPr>
            <p:nvPr/>
          </p:nvSpPr>
          <p:spPr bwMode="auto">
            <a:xfrm>
              <a:off x="3811" y="3441"/>
              <a:ext cx="70" cy="84"/>
            </a:xfrm>
            <a:prstGeom prst="ellipse">
              <a:avLst/>
            </a:prstGeom>
            <a:solidFill>
              <a:schemeClr val="accent1"/>
            </a:solidFill>
            <a:ln w="12700">
              <a:solidFill>
                <a:schemeClr val="tx1"/>
              </a:solidFill>
              <a:round/>
              <a:headEnd/>
              <a:tailEnd/>
            </a:ln>
          </p:spPr>
          <p:txBody>
            <a:bodyPr wrap="none" anchor="ctr"/>
            <a:lstStyle/>
            <a:p>
              <a:endParaRPr lang="fr-FR" sz="1200"/>
            </a:p>
          </p:txBody>
        </p:sp>
        <p:sp>
          <p:nvSpPr>
            <p:cNvPr id="20" name="Oval 133"/>
            <p:cNvSpPr>
              <a:spLocks noChangeArrowheads="1"/>
            </p:cNvSpPr>
            <p:nvPr/>
          </p:nvSpPr>
          <p:spPr bwMode="auto">
            <a:xfrm>
              <a:off x="3499" y="3446"/>
              <a:ext cx="70" cy="85"/>
            </a:xfrm>
            <a:prstGeom prst="ellipse">
              <a:avLst/>
            </a:prstGeom>
            <a:solidFill>
              <a:schemeClr val="accent1"/>
            </a:solidFill>
            <a:ln w="12700">
              <a:solidFill>
                <a:schemeClr val="tx1"/>
              </a:solidFill>
              <a:round/>
              <a:headEnd/>
              <a:tailEnd/>
            </a:ln>
          </p:spPr>
          <p:txBody>
            <a:bodyPr wrap="none" anchor="ctr"/>
            <a:lstStyle/>
            <a:p>
              <a:endParaRPr lang="fr-FR" sz="1200"/>
            </a:p>
          </p:txBody>
        </p:sp>
        <p:grpSp>
          <p:nvGrpSpPr>
            <p:cNvPr id="21" name="Group 134"/>
            <p:cNvGrpSpPr>
              <a:grpSpLocks/>
            </p:cNvGrpSpPr>
            <p:nvPr/>
          </p:nvGrpSpPr>
          <p:grpSpPr bwMode="auto">
            <a:xfrm>
              <a:off x="3897" y="2239"/>
              <a:ext cx="329" cy="226"/>
              <a:chOff x="3897" y="2239"/>
              <a:chExt cx="329" cy="226"/>
            </a:xfrm>
          </p:grpSpPr>
          <p:sp>
            <p:nvSpPr>
              <p:cNvPr id="151" name="Freeform 135"/>
              <p:cNvSpPr>
                <a:spLocks/>
              </p:cNvSpPr>
              <p:nvPr/>
            </p:nvSpPr>
            <p:spPr bwMode="auto">
              <a:xfrm>
                <a:off x="3897" y="2239"/>
                <a:ext cx="329" cy="226"/>
              </a:xfrm>
              <a:custGeom>
                <a:avLst/>
                <a:gdLst>
                  <a:gd name="T0" fmla="*/ 10 w 329"/>
                  <a:gd name="T1" fmla="*/ 178 h 226"/>
                  <a:gd name="T2" fmla="*/ 0 w 329"/>
                  <a:gd name="T3" fmla="*/ 178 h 226"/>
                  <a:gd name="T4" fmla="*/ 0 w 329"/>
                  <a:gd name="T5" fmla="*/ 169 h 226"/>
                  <a:gd name="T6" fmla="*/ 21 w 329"/>
                  <a:gd name="T7" fmla="*/ 140 h 226"/>
                  <a:gd name="T8" fmla="*/ 35 w 329"/>
                  <a:gd name="T9" fmla="*/ 131 h 226"/>
                  <a:gd name="T10" fmla="*/ 52 w 329"/>
                  <a:gd name="T11" fmla="*/ 117 h 226"/>
                  <a:gd name="T12" fmla="*/ 58 w 329"/>
                  <a:gd name="T13" fmla="*/ 114 h 226"/>
                  <a:gd name="T14" fmla="*/ 67 w 329"/>
                  <a:gd name="T15" fmla="*/ 107 h 226"/>
                  <a:gd name="T16" fmla="*/ 82 w 329"/>
                  <a:gd name="T17" fmla="*/ 110 h 226"/>
                  <a:gd name="T18" fmla="*/ 107 w 329"/>
                  <a:gd name="T19" fmla="*/ 105 h 226"/>
                  <a:gd name="T20" fmla="*/ 130 w 329"/>
                  <a:gd name="T21" fmla="*/ 90 h 226"/>
                  <a:gd name="T22" fmla="*/ 148 w 329"/>
                  <a:gd name="T23" fmla="*/ 76 h 226"/>
                  <a:gd name="T24" fmla="*/ 174 w 329"/>
                  <a:gd name="T25" fmla="*/ 55 h 226"/>
                  <a:gd name="T26" fmla="*/ 217 w 329"/>
                  <a:gd name="T27" fmla="*/ 19 h 226"/>
                  <a:gd name="T28" fmla="*/ 266 w 329"/>
                  <a:gd name="T29" fmla="*/ 0 h 226"/>
                  <a:gd name="T30" fmla="*/ 302 w 329"/>
                  <a:gd name="T31" fmla="*/ 19 h 226"/>
                  <a:gd name="T32" fmla="*/ 326 w 329"/>
                  <a:gd name="T33" fmla="*/ 53 h 226"/>
                  <a:gd name="T34" fmla="*/ 303 w 329"/>
                  <a:gd name="T35" fmla="*/ 84 h 226"/>
                  <a:gd name="T36" fmla="*/ 223 w 329"/>
                  <a:gd name="T37" fmla="*/ 134 h 226"/>
                  <a:gd name="T38" fmla="*/ 139 w 329"/>
                  <a:gd name="T39" fmla="*/ 145 h 226"/>
                  <a:gd name="T40" fmla="*/ 105 w 329"/>
                  <a:gd name="T41" fmla="*/ 173 h 226"/>
                  <a:gd name="T42" fmla="*/ 84 w 329"/>
                  <a:gd name="T43" fmla="*/ 201 h 226"/>
                  <a:gd name="T44" fmla="*/ 85 w 329"/>
                  <a:gd name="T45" fmla="*/ 223 h 226"/>
                  <a:gd name="T46" fmla="*/ 73 w 329"/>
                  <a:gd name="T47" fmla="*/ 212 h 226"/>
                  <a:gd name="T48" fmla="*/ 71 w 329"/>
                  <a:gd name="T49" fmla="*/ 211 h 226"/>
                  <a:gd name="T50" fmla="*/ 66 w 329"/>
                  <a:gd name="T51" fmla="*/ 211 h 226"/>
                  <a:gd name="T52" fmla="*/ 60 w 329"/>
                  <a:gd name="T53" fmla="*/ 195 h 226"/>
                  <a:gd name="T54" fmla="*/ 50 w 329"/>
                  <a:gd name="T55" fmla="*/ 208 h 226"/>
                  <a:gd name="T56" fmla="*/ 44 w 329"/>
                  <a:gd name="T57" fmla="*/ 203 h 226"/>
                  <a:gd name="T58" fmla="*/ 47 w 329"/>
                  <a:gd name="T59" fmla="*/ 181 h 226"/>
                  <a:gd name="T60" fmla="*/ 51 w 329"/>
                  <a:gd name="T61" fmla="*/ 156 h 226"/>
                  <a:gd name="T62" fmla="*/ 36 w 329"/>
                  <a:gd name="T63" fmla="*/ 168 h 226"/>
                  <a:gd name="T64" fmla="*/ 21 w 329"/>
                  <a:gd name="T65" fmla="*/ 191 h 226"/>
                  <a:gd name="T66" fmla="*/ 10 w 329"/>
                  <a:gd name="T67" fmla="*/ 201 h 226"/>
                  <a:gd name="T68" fmla="*/ 8 w 329"/>
                  <a:gd name="T69" fmla="*/ 187 h 226"/>
                  <a:gd name="T70" fmla="*/ 18 w 329"/>
                  <a:gd name="T71" fmla="*/ 170 h 2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226"/>
                  <a:gd name="T110" fmla="*/ 329 w 329"/>
                  <a:gd name="T111" fmla="*/ 226 h 2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226">
                    <a:moveTo>
                      <a:pt x="18" y="170"/>
                    </a:moveTo>
                    <a:lnTo>
                      <a:pt x="10" y="178"/>
                    </a:lnTo>
                    <a:lnTo>
                      <a:pt x="3" y="181"/>
                    </a:lnTo>
                    <a:lnTo>
                      <a:pt x="0" y="178"/>
                    </a:lnTo>
                    <a:lnTo>
                      <a:pt x="0" y="173"/>
                    </a:lnTo>
                    <a:lnTo>
                      <a:pt x="0" y="169"/>
                    </a:lnTo>
                    <a:lnTo>
                      <a:pt x="9" y="156"/>
                    </a:lnTo>
                    <a:lnTo>
                      <a:pt x="21" y="140"/>
                    </a:lnTo>
                    <a:lnTo>
                      <a:pt x="27" y="137"/>
                    </a:lnTo>
                    <a:lnTo>
                      <a:pt x="35" y="131"/>
                    </a:lnTo>
                    <a:lnTo>
                      <a:pt x="43" y="126"/>
                    </a:lnTo>
                    <a:lnTo>
                      <a:pt x="52" y="117"/>
                    </a:lnTo>
                    <a:lnTo>
                      <a:pt x="55" y="118"/>
                    </a:lnTo>
                    <a:lnTo>
                      <a:pt x="58" y="114"/>
                    </a:lnTo>
                    <a:lnTo>
                      <a:pt x="62" y="109"/>
                    </a:lnTo>
                    <a:lnTo>
                      <a:pt x="67" y="107"/>
                    </a:lnTo>
                    <a:lnTo>
                      <a:pt x="70" y="108"/>
                    </a:lnTo>
                    <a:lnTo>
                      <a:pt x="82" y="110"/>
                    </a:lnTo>
                    <a:lnTo>
                      <a:pt x="90" y="110"/>
                    </a:lnTo>
                    <a:lnTo>
                      <a:pt x="107" y="105"/>
                    </a:lnTo>
                    <a:lnTo>
                      <a:pt x="123" y="97"/>
                    </a:lnTo>
                    <a:lnTo>
                      <a:pt x="130" y="90"/>
                    </a:lnTo>
                    <a:lnTo>
                      <a:pt x="138" y="81"/>
                    </a:lnTo>
                    <a:lnTo>
                      <a:pt x="148" y="76"/>
                    </a:lnTo>
                    <a:lnTo>
                      <a:pt x="160" y="71"/>
                    </a:lnTo>
                    <a:lnTo>
                      <a:pt x="174" y="55"/>
                    </a:lnTo>
                    <a:lnTo>
                      <a:pt x="196" y="34"/>
                    </a:lnTo>
                    <a:lnTo>
                      <a:pt x="217" y="19"/>
                    </a:lnTo>
                    <a:lnTo>
                      <a:pt x="240" y="5"/>
                    </a:lnTo>
                    <a:lnTo>
                      <a:pt x="266" y="0"/>
                    </a:lnTo>
                    <a:lnTo>
                      <a:pt x="288" y="3"/>
                    </a:lnTo>
                    <a:lnTo>
                      <a:pt x="302" y="19"/>
                    </a:lnTo>
                    <a:lnTo>
                      <a:pt x="317" y="38"/>
                    </a:lnTo>
                    <a:lnTo>
                      <a:pt x="326" y="53"/>
                    </a:lnTo>
                    <a:lnTo>
                      <a:pt x="328" y="72"/>
                    </a:lnTo>
                    <a:lnTo>
                      <a:pt x="303" y="84"/>
                    </a:lnTo>
                    <a:lnTo>
                      <a:pt x="261" y="111"/>
                    </a:lnTo>
                    <a:lnTo>
                      <a:pt x="223" y="134"/>
                    </a:lnTo>
                    <a:lnTo>
                      <a:pt x="170" y="133"/>
                    </a:lnTo>
                    <a:lnTo>
                      <a:pt x="139" y="145"/>
                    </a:lnTo>
                    <a:lnTo>
                      <a:pt x="117" y="156"/>
                    </a:lnTo>
                    <a:lnTo>
                      <a:pt x="105" y="173"/>
                    </a:lnTo>
                    <a:lnTo>
                      <a:pt x="89" y="185"/>
                    </a:lnTo>
                    <a:lnTo>
                      <a:pt x="84" y="201"/>
                    </a:lnTo>
                    <a:lnTo>
                      <a:pt x="88" y="210"/>
                    </a:lnTo>
                    <a:lnTo>
                      <a:pt x="85" y="223"/>
                    </a:lnTo>
                    <a:lnTo>
                      <a:pt x="80" y="225"/>
                    </a:lnTo>
                    <a:lnTo>
                      <a:pt x="73" y="212"/>
                    </a:lnTo>
                    <a:lnTo>
                      <a:pt x="72" y="202"/>
                    </a:lnTo>
                    <a:lnTo>
                      <a:pt x="71" y="211"/>
                    </a:lnTo>
                    <a:lnTo>
                      <a:pt x="67" y="214"/>
                    </a:lnTo>
                    <a:lnTo>
                      <a:pt x="66" y="211"/>
                    </a:lnTo>
                    <a:lnTo>
                      <a:pt x="64" y="207"/>
                    </a:lnTo>
                    <a:lnTo>
                      <a:pt x="60" y="195"/>
                    </a:lnTo>
                    <a:lnTo>
                      <a:pt x="55" y="205"/>
                    </a:lnTo>
                    <a:lnTo>
                      <a:pt x="50" y="208"/>
                    </a:lnTo>
                    <a:lnTo>
                      <a:pt x="46" y="206"/>
                    </a:lnTo>
                    <a:lnTo>
                      <a:pt x="44" y="203"/>
                    </a:lnTo>
                    <a:lnTo>
                      <a:pt x="44" y="193"/>
                    </a:lnTo>
                    <a:lnTo>
                      <a:pt x="47" y="181"/>
                    </a:lnTo>
                    <a:lnTo>
                      <a:pt x="53" y="160"/>
                    </a:lnTo>
                    <a:lnTo>
                      <a:pt x="51" y="156"/>
                    </a:lnTo>
                    <a:lnTo>
                      <a:pt x="42" y="161"/>
                    </a:lnTo>
                    <a:lnTo>
                      <a:pt x="36" y="168"/>
                    </a:lnTo>
                    <a:lnTo>
                      <a:pt x="28" y="179"/>
                    </a:lnTo>
                    <a:lnTo>
                      <a:pt x="21" y="191"/>
                    </a:lnTo>
                    <a:lnTo>
                      <a:pt x="12" y="201"/>
                    </a:lnTo>
                    <a:lnTo>
                      <a:pt x="10" y="201"/>
                    </a:lnTo>
                    <a:lnTo>
                      <a:pt x="7" y="194"/>
                    </a:lnTo>
                    <a:lnTo>
                      <a:pt x="8" y="187"/>
                    </a:lnTo>
                    <a:lnTo>
                      <a:pt x="10" y="182"/>
                    </a:lnTo>
                    <a:lnTo>
                      <a:pt x="18" y="170"/>
                    </a:lnTo>
                  </a:path>
                </a:pathLst>
              </a:custGeom>
              <a:solidFill>
                <a:srgbClr val="FDA4B5"/>
              </a:solidFill>
              <a:ln w="12700" cap="rnd">
                <a:solidFill>
                  <a:srgbClr val="FFA27C"/>
                </a:solidFill>
                <a:round/>
                <a:headEnd/>
                <a:tailEnd/>
              </a:ln>
            </p:spPr>
            <p:txBody>
              <a:bodyPr/>
              <a:lstStyle/>
              <a:p>
                <a:endParaRPr lang="fr-FR" sz="1200"/>
              </a:p>
            </p:txBody>
          </p:sp>
          <p:sp>
            <p:nvSpPr>
              <p:cNvPr id="152" name="Freeform 136"/>
              <p:cNvSpPr>
                <a:spLocks/>
              </p:cNvSpPr>
              <p:nvPr/>
            </p:nvSpPr>
            <p:spPr bwMode="auto">
              <a:xfrm>
                <a:off x="3909" y="2346"/>
                <a:ext cx="58" cy="79"/>
              </a:xfrm>
              <a:custGeom>
                <a:avLst/>
                <a:gdLst>
                  <a:gd name="T0" fmla="*/ 1 w 58"/>
                  <a:gd name="T1" fmla="*/ 78 h 79"/>
                  <a:gd name="T2" fmla="*/ 6 w 58"/>
                  <a:gd name="T3" fmla="*/ 74 h 79"/>
                  <a:gd name="T4" fmla="*/ 6 w 58"/>
                  <a:gd name="T5" fmla="*/ 67 h 79"/>
                  <a:gd name="T6" fmla="*/ 11 w 58"/>
                  <a:gd name="T7" fmla="*/ 62 h 79"/>
                  <a:gd name="T8" fmla="*/ 13 w 58"/>
                  <a:gd name="T9" fmla="*/ 56 h 79"/>
                  <a:gd name="T10" fmla="*/ 26 w 58"/>
                  <a:gd name="T11" fmla="*/ 38 h 79"/>
                  <a:gd name="T12" fmla="*/ 32 w 58"/>
                  <a:gd name="T13" fmla="*/ 25 h 79"/>
                  <a:gd name="T14" fmla="*/ 40 w 58"/>
                  <a:gd name="T15" fmla="*/ 17 h 79"/>
                  <a:gd name="T16" fmla="*/ 48 w 58"/>
                  <a:gd name="T17" fmla="*/ 9 h 79"/>
                  <a:gd name="T18" fmla="*/ 53 w 58"/>
                  <a:gd name="T19" fmla="*/ 5 h 79"/>
                  <a:gd name="T20" fmla="*/ 57 w 58"/>
                  <a:gd name="T21" fmla="*/ 5 h 79"/>
                  <a:gd name="T22" fmla="*/ 57 w 58"/>
                  <a:gd name="T23" fmla="*/ 0 h 79"/>
                  <a:gd name="T24" fmla="*/ 49 w 58"/>
                  <a:gd name="T25" fmla="*/ 6 h 79"/>
                  <a:gd name="T26" fmla="*/ 45 w 58"/>
                  <a:gd name="T27" fmla="*/ 6 h 79"/>
                  <a:gd name="T28" fmla="*/ 28 w 58"/>
                  <a:gd name="T29" fmla="*/ 25 h 79"/>
                  <a:gd name="T30" fmla="*/ 26 w 58"/>
                  <a:gd name="T31" fmla="*/ 25 h 79"/>
                  <a:gd name="T32" fmla="*/ 18 w 58"/>
                  <a:gd name="T33" fmla="*/ 37 h 79"/>
                  <a:gd name="T34" fmla="*/ 13 w 58"/>
                  <a:gd name="T35" fmla="*/ 51 h 79"/>
                  <a:gd name="T36" fmla="*/ 10 w 58"/>
                  <a:gd name="T37" fmla="*/ 55 h 79"/>
                  <a:gd name="T38" fmla="*/ 4 w 58"/>
                  <a:gd name="T39" fmla="*/ 63 h 79"/>
                  <a:gd name="T40" fmla="*/ 1 w 58"/>
                  <a:gd name="T41" fmla="*/ 68 h 79"/>
                  <a:gd name="T42" fmla="*/ 0 w 58"/>
                  <a:gd name="T43" fmla="*/ 76 h 79"/>
                  <a:gd name="T44" fmla="*/ 1 w 58"/>
                  <a:gd name="T45" fmla="*/ 78 h 7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8"/>
                  <a:gd name="T70" fmla="*/ 0 h 79"/>
                  <a:gd name="T71" fmla="*/ 58 w 58"/>
                  <a:gd name="T72" fmla="*/ 79 h 7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8" h="79">
                    <a:moveTo>
                      <a:pt x="1" y="78"/>
                    </a:moveTo>
                    <a:lnTo>
                      <a:pt x="6" y="74"/>
                    </a:lnTo>
                    <a:lnTo>
                      <a:pt x="6" y="67"/>
                    </a:lnTo>
                    <a:lnTo>
                      <a:pt x="11" y="62"/>
                    </a:lnTo>
                    <a:lnTo>
                      <a:pt x="13" y="56"/>
                    </a:lnTo>
                    <a:lnTo>
                      <a:pt x="26" y="38"/>
                    </a:lnTo>
                    <a:lnTo>
                      <a:pt x="32" y="25"/>
                    </a:lnTo>
                    <a:lnTo>
                      <a:pt x="40" y="17"/>
                    </a:lnTo>
                    <a:lnTo>
                      <a:pt x="48" y="9"/>
                    </a:lnTo>
                    <a:lnTo>
                      <a:pt x="53" y="5"/>
                    </a:lnTo>
                    <a:lnTo>
                      <a:pt x="57" y="5"/>
                    </a:lnTo>
                    <a:lnTo>
                      <a:pt x="57" y="0"/>
                    </a:lnTo>
                    <a:lnTo>
                      <a:pt x="49" y="6"/>
                    </a:lnTo>
                    <a:lnTo>
                      <a:pt x="45" y="6"/>
                    </a:lnTo>
                    <a:lnTo>
                      <a:pt x="28" y="25"/>
                    </a:lnTo>
                    <a:lnTo>
                      <a:pt x="26" y="25"/>
                    </a:lnTo>
                    <a:lnTo>
                      <a:pt x="18" y="37"/>
                    </a:lnTo>
                    <a:lnTo>
                      <a:pt x="13" y="51"/>
                    </a:lnTo>
                    <a:lnTo>
                      <a:pt x="10" y="55"/>
                    </a:lnTo>
                    <a:lnTo>
                      <a:pt x="4" y="63"/>
                    </a:lnTo>
                    <a:lnTo>
                      <a:pt x="1" y="68"/>
                    </a:lnTo>
                    <a:lnTo>
                      <a:pt x="0" y="76"/>
                    </a:lnTo>
                    <a:lnTo>
                      <a:pt x="1" y="78"/>
                    </a:lnTo>
                  </a:path>
                </a:pathLst>
              </a:custGeom>
              <a:solidFill>
                <a:srgbClr val="FDA4B5"/>
              </a:solidFill>
              <a:ln w="12700" cap="rnd">
                <a:solidFill>
                  <a:srgbClr val="FFA27C"/>
                </a:solidFill>
                <a:round/>
                <a:headEnd/>
                <a:tailEnd/>
              </a:ln>
            </p:spPr>
            <p:txBody>
              <a:bodyPr/>
              <a:lstStyle/>
              <a:p>
                <a:endParaRPr lang="fr-FR" sz="1200"/>
              </a:p>
            </p:txBody>
          </p:sp>
          <p:sp>
            <p:nvSpPr>
              <p:cNvPr id="153" name="Freeform 137"/>
              <p:cNvSpPr>
                <a:spLocks/>
              </p:cNvSpPr>
              <p:nvPr/>
            </p:nvSpPr>
            <p:spPr bwMode="auto">
              <a:xfrm>
                <a:off x="3903" y="2372"/>
                <a:ext cx="25" cy="38"/>
              </a:xfrm>
              <a:custGeom>
                <a:avLst/>
                <a:gdLst>
                  <a:gd name="T0" fmla="*/ 2 w 25"/>
                  <a:gd name="T1" fmla="*/ 37 h 38"/>
                  <a:gd name="T2" fmla="*/ 4 w 25"/>
                  <a:gd name="T3" fmla="*/ 32 h 38"/>
                  <a:gd name="T4" fmla="*/ 5 w 25"/>
                  <a:gd name="T5" fmla="*/ 30 h 38"/>
                  <a:gd name="T6" fmla="*/ 5 w 25"/>
                  <a:gd name="T7" fmla="*/ 25 h 38"/>
                  <a:gd name="T8" fmla="*/ 6 w 25"/>
                  <a:gd name="T9" fmla="*/ 23 h 38"/>
                  <a:gd name="T10" fmla="*/ 11 w 25"/>
                  <a:gd name="T11" fmla="*/ 22 h 38"/>
                  <a:gd name="T12" fmla="*/ 10 w 25"/>
                  <a:gd name="T13" fmla="*/ 16 h 38"/>
                  <a:gd name="T14" fmla="*/ 15 w 25"/>
                  <a:gd name="T15" fmla="*/ 12 h 38"/>
                  <a:gd name="T16" fmla="*/ 24 w 25"/>
                  <a:gd name="T17" fmla="*/ 1 h 38"/>
                  <a:gd name="T18" fmla="*/ 20 w 25"/>
                  <a:gd name="T19" fmla="*/ 0 h 38"/>
                  <a:gd name="T20" fmla="*/ 9 w 25"/>
                  <a:gd name="T21" fmla="*/ 14 h 38"/>
                  <a:gd name="T22" fmla="*/ 3 w 25"/>
                  <a:gd name="T23" fmla="*/ 23 h 38"/>
                  <a:gd name="T24" fmla="*/ 0 w 25"/>
                  <a:gd name="T25" fmla="*/ 31 h 38"/>
                  <a:gd name="T26" fmla="*/ 0 w 25"/>
                  <a:gd name="T27" fmla="*/ 35 h 38"/>
                  <a:gd name="T28" fmla="*/ 2 w 25"/>
                  <a:gd name="T29" fmla="*/ 37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
                  <a:gd name="T46" fmla="*/ 0 h 38"/>
                  <a:gd name="T47" fmla="*/ 25 w 25"/>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 h="38">
                    <a:moveTo>
                      <a:pt x="2" y="37"/>
                    </a:moveTo>
                    <a:lnTo>
                      <a:pt x="4" y="32"/>
                    </a:lnTo>
                    <a:lnTo>
                      <a:pt x="5" y="30"/>
                    </a:lnTo>
                    <a:lnTo>
                      <a:pt x="5" y="25"/>
                    </a:lnTo>
                    <a:lnTo>
                      <a:pt x="6" y="23"/>
                    </a:lnTo>
                    <a:lnTo>
                      <a:pt x="11" y="22"/>
                    </a:lnTo>
                    <a:lnTo>
                      <a:pt x="10" y="16"/>
                    </a:lnTo>
                    <a:lnTo>
                      <a:pt x="15" y="12"/>
                    </a:lnTo>
                    <a:lnTo>
                      <a:pt x="24" y="1"/>
                    </a:lnTo>
                    <a:lnTo>
                      <a:pt x="20" y="0"/>
                    </a:lnTo>
                    <a:lnTo>
                      <a:pt x="9" y="14"/>
                    </a:lnTo>
                    <a:lnTo>
                      <a:pt x="3" y="23"/>
                    </a:lnTo>
                    <a:lnTo>
                      <a:pt x="0" y="31"/>
                    </a:lnTo>
                    <a:lnTo>
                      <a:pt x="0" y="35"/>
                    </a:lnTo>
                    <a:lnTo>
                      <a:pt x="2" y="37"/>
                    </a:lnTo>
                  </a:path>
                </a:pathLst>
              </a:custGeom>
              <a:solidFill>
                <a:srgbClr val="FDA4B5"/>
              </a:solidFill>
              <a:ln w="12700" cap="rnd">
                <a:solidFill>
                  <a:srgbClr val="FFA27C"/>
                </a:solidFill>
                <a:round/>
                <a:headEnd/>
                <a:tailEnd/>
              </a:ln>
            </p:spPr>
            <p:txBody>
              <a:bodyPr/>
              <a:lstStyle/>
              <a:p>
                <a:endParaRPr lang="fr-FR" sz="1200"/>
              </a:p>
            </p:txBody>
          </p:sp>
          <p:sp>
            <p:nvSpPr>
              <p:cNvPr id="154" name="Freeform 138"/>
              <p:cNvSpPr>
                <a:spLocks/>
              </p:cNvSpPr>
              <p:nvPr/>
            </p:nvSpPr>
            <p:spPr bwMode="auto">
              <a:xfrm>
                <a:off x="3947" y="2407"/>
                <a:ext cx="17" cy="28"/>
              </a:xfrm>
              <a:custGeom>
                <a:avLst/>
                <a:gdLst>
                  <a:gd name="T0" fmla="*/ 9 w 17"/>
                  <a:gd name="T1" fmla="*/ 0 h 28"/>
                  <a:gd name="T2" fmla="*/ 14 w 17"/>
                  <a:gd name="T3" fmla="*/ 5 h 28"/>
                  <a:gd name="T4" fmla="*/ 6 w 17"/>
                  <a:gd name="T5" fmla="*/ 10 h 28"/>
                  <a:gd name="T6" fmla="*/ 14 w 17"/>
                  <a:gd name="T7" fmla="*/ 11 h 28"/>
                  <a:gd name="T8" fmla="*/ 16 w 17"/>
                  <a:gd name="T9" fmla="*/ 17 h 28"/>
                  <a:gd name="T10" fmla="*/ 11 w 17"/>
                  <a:gd name="T11" fmla="*/ 22 h 28"/>
                  <a:gd name="T12" fmla="*/ 6 w 17"/>
                  <a:gd name="T13" fmla="*/ 27 h 28"/>
                  <a:gd name="T14" fmla="*/ 0 w 17"/>
                  <a:gd name="T15" fmla="*/ 25 h 28"/>
                  <a:gd name="T16" fmla="*/ 0 w 17"/>
                  <a:gd name="T17" fmla="*/ 17 h 28"/>
                  <a:gd name="T18" fmla="*/ 3 w 17"/>
                  <a:gd name="T19" fmla="*/ 9 h 28"/>
                  <a:gd name="T20" fmla="*/ 9 w 17"/>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8"/>
                  <a:gd name="T35" fmla="*/ 17 w 17"/>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8">
                    <a:moveTo>
                      <a:pt x="9" y="0"/>
                    </a:moveTo>
                    <a:lnTo>
                      <a:pt x="14" y="5"/>
                    </a:lnTo>
                    <a:lnTo>
                      <a:pt x="6" y="10"/>
                    </a:lnTo>
                    <a:lnTo>
                      <a:pt x="14" y="11"/>
                    </a:lnTo>
                    <a:lnTo>
                      <a:pt x="16" y="17"/>
                    </a:lnTo>
                    <a:lnTo>
                      <a:pt x="11" y="22"/>
                    </a:lnTo>
                    <a:lnTo>
                      <a:pt x="6" y="27"/>
                    </a:lnTo>
                    <a:lnTo>
                      <a:pt x="0" y="25"/>
                    </a:lnTo>
                    <a:lnTo>
                      <a:pt x="0" y="17"/>
                    </a:lnTo>
                    <a:lnTo>
                      <a:pt x="3" y="9"/>
                    </a:lnTo>
                    <a:lnTo>
                      <a:pt x="9" y="0"/>
                    </a:lnTo>
                  </a:path>
                </a:pathLst>
              </a:custGeom>
              <a:solidFill>
                <a:srgbClr val="FDA4B5"/>
              </a:solidFill>
              <a:ln w="12700" cap="rnd">
                <a:solidFill>
                  <a:srgbClr val="FFA27C"/>
                </a:solidFill>
                <a:round/>
                <a:headEnd/>
                <a:tailEnd/>
              </a:ln>
            </p:spPr>
            <p:txBody>
              <a:bodyPr/>
              <a:lstStyle/>
              <a:p>
                <a:endParaRPr lang="fr-FR" sz="1200"/>
              </a:p>
            </p:txBody>
          </p:sp>
          <p:sp>
            <p:nvSpPr>
              <p:cNvPr id="155" name="Freeform 139"/>
              <p:cNvSpPr>
                <a:spLocks/>
              </p:cNvSpPr>
              <p:nvPr/>
            </p:nvSpPr>
            <p:spPr bwMode="auto">
              <a:xfrm>
                <a:off x="3957" y="2398"/>
                <a:ext cx="17" cy="44"/>
              </a:xfrm>
              <a:custGeom>
                <a:avLst/>
                <a:gdLst>
                  <a:gd name="T0" fmla="*/ 0 w 17"/>
                  <a:gd name="T1" fmla="*/ 0 h 44"/>
                  <a:gd name="T2" fmla="*/ 5 w 17"/>
                  <a:gd name="T3" fmla="*/ 3 h 44"/>
                  <a:gd name="T4" fmla="*/ 10 w 17"/>
                  <a:gd name="T5" fmla="*/ 3 h 44"/>
                  <a:gd name="T6" fmla="*/ 10 w 17"/>
                  <a:gd name="T7" fmla="*/ 16 h 44"/>
                  <a:gd name="T8" fmla="*/ 13 w 17"/>
                  <a:gd name="T9" fmla="*/ 22 h 44"/>
                  <a:gd name="T10" fmla="*/ 12 w 17"/>
                  <a:gd name="T11" fmla="*/ 33 h 44"/>
                  <a:gd name="T12" fmla="*/ 16 w 17"/>
                  <a:gd name="T13" fmla="*/ 42 h 44"/>
                  <a:gd name="T14" fmla="*/ 13 w 17"/>
                  <a:gd name="T15" fmla="*/ 43 h 44"/>
                  <a:gd name="T16" fmla="*/ 8 w 17"/>
                  <a:gd name="T17" fmla="*/ 31 h 44"/>
                  <a:gd name="T18" fmla="*/ 4 w 17"/>
                  <a:gd name="T19" fmla="*/ 21 h 44"/>
                  <a:gd name="T20" fmla="*/ 1 w 17"/>
                  <a:gd name="T21" fmla="*/ 10 h 44"/>
                  <a:gd name="T22" fmla="*/ 0 w 17"/>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4"/>
                  <a:gd name="T38" fmla="*/ 17 w 17"/>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4">
                    <a:moveTo>
                      <a:pt x="0" y="0"/>
                    </a:moveTo>
                    <a:lnTo>
                      <a:pt x="5" y="3"/>
                    </a:lnTo>
                    <a:lnTo>
                      <a:pt x="10" y="3"/>
                    </a:lnTo>
                    <a:lnTo>
                      <a:pt x="10" y="16"/>
                    </a:lnTo>
                    <a:lnTo>
                      <a:pt x="13" y="22"/>
                    </a:lnTo>
                    <a:lnTo>
                      <a:pt x="12" y="33"/>
                    </a:lnTo>
                    <a:lnTo>
                      <a:pt x="16" y="42"/>
                    </a:lnTo>
                    <a:lnTo>
                      <a:pt x="13" y="43"/>
                    </a:lnTo>
                    <a:lnTo>
                      <a:pt x="8" y="31"/>
                    </a:lnTo>
                    <a:lnTo>
                      <a:pt x="4" y="21"/>
                    </a:lnTo>
                    <a:lnTo>
                      <a:pt x="1" y="10"/>
                    </a:lnTo>
                    <a:lnTo>
                      <a:pt x="0" y="0"/>
                    </a:lnTo>
                  </a:path>
                </a:pathLst>
              </a:custGeom>
              <a:solidFill>
                <a:srgbClr val="FDA4B5"/>
              </a:solidFill>
              <a:ln w="12700" cap="rnd">
                <a:solidFill>
                  <a:srgbClr val="FFA27C"/>
                </a:solidFill>
                <a:round/>
                <a:headEnd/>
                <a:tailEnd/>
              </a:ln>
            </p:spPr>
            <p:txBody>
              <a:bodyPr/>
              <a:lstStyle/>
              <a:p>
                <a:endParaRPr lang="fr-FR" sz="1200"/>
              </a:p>
            </p:txBody>
          </p:sp>
          <p:sp>
            <p:nvSpPr>
              <p:cNvPr id="156" name="Freeform 140"/>
              <p:cNvSpPr>
                <a:spLocks/>
              </p:cNvSpPr>
              <p:nvPr/>
            </p:nvSpPr>
            <p:spPr bwMode="auto">
              <a:xfrm>
                <a:off x="3975" y="2401"/>
                <a:ext cx="17" cy="53"/>
              </a:xfrm>
              <a:custGeom>
                <a:avLst/>
                <a:gdLst>
                  <a:gd name="T0" fmla="*/ 3 w 17"/>
                  <a:gd name="T1" fmla="*/ 0 h 53"/>
                  <a:gd name="T2" fmla="*/ 3 w 17"/>
                  <a:gd name="T3" fmla="*/ 5 h 53"/>
                  <a:gd name="T4" fmla="*/ 9 w 17"/>
                  <a:gd name="T5" fmla="*/ 10 h 53"/>
                  <a:gd name="T6" fmla="*/ 4 w 17"/>
                  <a:gd name="T7" fmla="*/ 23 h 53"/>
                  <a:gd name="T8" fmla="*/ 6 w 17"/>
                  <a:gd name="T9" fmla="*/ 29 h 53"/>
                  <a:gd name="T10" fmla="*/ 11 w 17"/>
                  <a:gd name="T11" fmla="*/ 42 h 53"/>
                  <a:gd name="T12" fmla="*/ 16 w 17"/>
                  <a:gd name="T13" fmla="*/ 51 h 53"/>
                  <a:gd name="T14" fmla="*/ 11 w 17"/>
                  <a:gd name="T15" fmla="*/ 52 h 53"/>
                  <a:gd name="T16" fmla="*/ 7 w 17"/>
                  <a:gd name="T17" fmla="*/ 47 h 53"/>
                  <a:gd name="T18" fmla="*/ 1 w 17"/>
                  <a:gd name="T19" fmla="*/ 37 h 53"/>
                  <a:gd name="T20" fmla="*/ 1 w 17"/>
                  <a:gd name="T21" fmla="*/ 32 h 53"/>
                  <a:gd name="T22" fmla="*/ 0 w 17"/>
                  <a:gd name="T23" fmla="*/ 25 h 53"/>
                  <a:gd name="T24" fmla="*/ 0 w 17"/>
                  <a:gd name="T25" fmla="*/ 13 h 53"/>
                  <a:gd name="T26" fmla="*/ 3 w 17"/>
                  <a:gd name="T27" fmla="*/ 0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53"/>
                  <a:gd name="T44" fmla="*/ 17 w 17"/>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53">
                    <a:moveTo>
                      <a:pt x="3" y="0"/>
                    </a:moveTo>
                    <a:lnTo>
                      <a:pt x="3" y="5"/>
                    </a:lnTo>
                    <a:lnTo>
                      <a:pt x="9" y="10"/>
                    </a:lnTo>
                    <a:lnTo>
                      <a:pt x="4" y="23"/>
                    </a:lnTo>
                    <a:lnTo>
                      <a:pt x="6" y="29"/>
                    </a:lnTo>
                    <a:lnTo>
                      <a:pt x="11" y="42"/>
                    </a:lnTo>
                    <a:lnTo>
                      <a:pt x="16" y="51"/>
                    </a:lnTo>
                    <a:lnTo>
                      <a:pt x="11" y="52"/>
                    </a:lnTo>
                    <a:lnTo>
                      <a:pt x="7" y="47"/>
                    </a:lnTo>
                    <a:lnTo>
                      <a:pt x="1" y="37"/>
                    </a:lnTo>
                    <a:lnTo>
                      <a:pt x="1" y="32"/>
                    </a:lnTo>
                    <a:lnTo>
                      <a:pt x="0" y="25"/>
                    </a:lnTo>
                    <a:lnTo>
                      <a:pt x="0" y="13"/>
                    </a:lnTo>
                    <a:lnTo>
                      <a:pt x="3" y="0"/>
                    </a:lnTo>
                  </a:path>
                </a:pathLst>
              </a:custGeom>
              <a:solidFill>
                <a:srgbClr val="FDA4B5"/>
              </a:solidFill>
              <a:ln w="12700" cap="rnd">
                <a:solidFill>
                  <a:srgbClr val="FFA27C"/>
                </a:solidFill>
                <a:round/>
                <a:headEnd/>
                <a:tailEnd/>
              </a:ln>
            </p:spPr>
            <p:txBody>
              <a:bodyPr/>
              <a:lstStyle/>
              <a:p>
                <a:endParaRPr lang="fr-FR" sz="1200"/>
              </a:p>
            </p:txBody>
          </p:sp>
          <p:sp>
            <p:nvSpPr>
              <p:cNvPr id="157" name="Freeform 141"/>
              <p:cNvSpPr>
                <a:spLocks/>
              </p:cNvSpPr>
              <p:nvPr/>
            </p:nvSpPr>
            <p:spPr bwMode="auto">
              <a:xfrm>
                <a:off x="4023" y="2331"/>
                <a:ext cx="17" cy="19"/>
              </a:xfrm>
              <a:custGeom>
                <a:avLst/>
                <a:gdLst>
                  <a:gd name="T0" fmla="*/ 0 w 17"/>
                  <a:gd name="T1" fmla="*/ 5 h 19"/>
                  <a:gd name="T2" fmla="*/ 7 w 17"/>
                  <a:gd name="T3" fmla="*/ 12 h 19"/>
                  <a:gd name="T4" fmla="*/ 10 w 17"/>
                  <a:gd name="T5" fmla="*/ 18 h 19"/>
                  <a:gd name="T6" fmla="*/ 16 w 17"/>
                  <a:gd name="T7" fmla="*/ 4 h 19"/>
                  <a:gd name="T8" fmla="*/ 14 w 17"/>
                  <a:gd name="T9" fmla="*/ 0 h 19"/>
                  <a:gd name="T10" fmla="*/ 0 w 17"/>
                  <a:gd name="T11" fmla="*/ 5 h 19"/>
                  <a:gd name="T12" fmla="*/ 0 60000 65536"/>
                  <a:gd name="T13" fmla="*/ 0 60000 65536"/>
                  <a:gd name="T14" fmla="*/ 0 60000 65536"/>
                  <a:gd name="T15" fmla="*/ 0 60000 65536"/>
                  <a:gd name="T16" fmla="*/ 0 60000 65536"/>
                  <a:gd name="T17" fmla="*/ 0 60000 65536"/>
                  <a:gd name="T18" fmla="*/ 0 w 17"/>
                  <a:gd name="T19" fmla="*/ 0 h 19"/>
                  <a:gd name="T20" fmla="*/ 17 w 1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7" h="19">
                    <a:moveTo>
                      <a:pt x="0" y="5"/>
                    </a:moveTo>
                    <a:lnTo>
                      <a:pt x="7" y="12"/>
                    </a:lnTo>
                    <a:lnTo>
                      <a:pt x="10" y="18"/>
                    </a:lnTo>
                    <a:lnTo>
                      <a:pt x="16" y="4"/>
                    </a:lnTo>
                    <a:lnTo>
                      <a:pt x="14" y="0"/>
                    </a:lnTo>
                    <a:lnTo>
                      <a:pt x="0" y="5"/>
                    </a:lnTo>
                  </a:path>
                </a:pathLst>
              </a:custGeom>
              <a:solidFill>
                <a:srgbClr val="FDA4B5"/>
              </a:solidFill>
              <a:ln w="12700" cap="rnd">
                <a:solidFill>
                  <a:srgbClr val="FFA27C"/>
                </a:solidFill>
                <a:round/>
                <a:headEnd/>
                <a:tailEnd/>
              </a:ln>
            </p:spPr>
            <p:txBody>
              <a:bodyPr/>
              <a:lstStyle/>
              <a:p>
                <a:endParaRPr lang="fr-FR" sz="1200"/>
              </a:p>
            </p:txBody>
          </p:sp>
          <p:sp>
            <p:nvSpPr>
              <p:cNvPr id="158" name="Freeform 142"/>
              <p:cNvSpPr>
                <a:spLocks/>
              </p:cNvSpPr>
              <p:nvPr/>
            </p:nvSpPr>
            <p:spPr bwMode="auto">
              <a:xfrm>
                <a:off x="4074" y="2240"/>
                <a:ext cx="78" cy="53"/>
              </a:xfrm>
              <a:custGeom>
                <a:avLst/>
                <a:gdLst>
                  <a:gd name="T0" fmla="*/ 0 w 78"/>
                  <a:gd name="T1" fmla="*/ 52 h 53"/>
                  <a:gd name="T2" fmla="*/ 20 w 78"/>
                  <a:gd name="T3" fmla="*/ 45 h 53"/>
                  <a:gd name="T4" fmla="*/ 37 w 78"/>
                  <a:gd name="T5" fmla="*/ 25 h 53"/>
                  <a:gd name="T6" fmla="*/ 61 w 78"/>
                  <a:gd name="T7" fmla="*/ 7 h 53"/>
                  <a:gd name="T8" fmla="*/ 77 w 78"/>
                  <a:gd name="T9" fmla="*/ 0 h 53"/>
                  <a:gd name="T10" fmla="*/ 57 w 78"/>
                  <a:gd name="T11" fmla="*/ 6 h 53"/>
                  <a:gd name="T12" fmla="*/ 39 w 78"/>
                  <a:gd name="T13" fmla="*/ 14 h 53"/>
                  <a:gd name="T14" fmla="*/ 23 w 78"/>
                  <a:gd name="T15" fmla="*/ 30 h 53"/>
                  <a:gd name="T16" fmla="*/ 13 w 78"/>
                  <a:gd name="T17" fmla="*/ 39 h 53"/>
                  <a:gd name="T18" fmla="*/ 0 w 78"/>
                  <a:gd name="T19" fmla="*/ 52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8"/>
                  <a:gd name="T31" fmla="*/ 0 h 53"/>
                  <a:gd name="T32" fmla="*/ 78 w 78"/>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8" h="53">
                    <a:moveTo>
                      <a:pt x="0" y="52"/>
                    </a:moveTo>
                    <a:lnTo>
                      <a:pt x="20" y="45"/>
                    </a:lnTo>
                    <a:lnTo>
                      <a:pt x="37" y="25"/>
                    </a:lnTo>
                    <a:lnTo>
                      <a:pt x="61" y="7"/>
                    </a:lnTo>
                    <a:lnTo>
                      <a:pt x="77" y="0"/>
                    </a:lnTo>
                    <a:lnTo>
                      <a:pt x="57" y="6"/>
                    </a:lnTo>
                    <a:lnTo>
                      <a:pt x="39" y="14"/>
                    </a:lnTo>
                    <a:lnTo>
                      <a:pt x="23" y="30"/>
                    </a:lnTo>
                    <a:lnTo>
                      <a:pt x="13" y="39"/>
                    </a:lnTo>
                    <a:lnTo>
                      <a:pt x="0" y="52"/>
                    </a:lnTo>
                  </a:path>
                </a:pathLst>
              </a:custGeom>
              <a:solidFill>
                <a:srgbClr val="FDA4B5"/>
              </a:solidFill>
              <a:ln w="12700" cap="rnd">
                <a:solidFill>
                  <a:srgbClr val="FFA27C"/>
                </a:solidFill>
                <a:round/>
                <a:headEnd/>
                <a:tailEnd/>
              </a:ln>
            </p:spPr>
            <p:txBody>
              <a:bodyPr/>
              <a:lstStyle/>
              <a:p>
                <a:endParaRPr lang="fr-FR" sz="1200"/>
              </a:p>
            </p:txBody>
          </p:sp>
        </p:grpSp>
        <p:grpSp>
          <p:nvGrpSpPr>
            <p:cNvPr id="22" name="Group 143"/>
            <p:cNvGrpSpPr>
              <a:grpSpLocks/>
            </p:cNvGrpSpPr>
            <p:nvPr/>
          </p:nvGrpSpPr>
          <p:grpSpPr bwMode="auto">
            <a:xfrm>
              <a:off x="4107" y="2431"/>
              <a:ext cx="333" cy="1149"/>
              <a:chOff x="4107" y="2431"/>
              <a:chExt cx="333" cy="1149"/>
            </a:xfrm>
          </p:grpSpPr>
          <p:grpSp>
            <p:nvGrpSpPr>
              <p:cNvPr id="126" name="Group 144"/>
              <p:cNvGrpSpPr>
                <a:grpSpLocks/>
              </p:cNvGrpSpPr>
              <p:nvPr/>
            </p:nvGrpSpPr>
            <p:grpSpPr bwMode="auto">
              <a:xfrm>
                <a:off x="4115" y="3352"/>
                <a:ext cx="296" cy="228"/>
                <a:chOff x="4115" y="3352"/>
                <a:chExt cx="296" cy="228"/>
              </a:xfrm>
            </p:grpSpPr>
            <p:grpSp>
              <p:nvGrpSpPr>
                <p:cNvPr id="137" name="Group 145"/>
                <p:cNvGrpSpPr>
                  <a:grpSpLocks/>
                </p:cNvGrpSpPr>
                <p:nvPr/>
              </p:nvGrpSpPr>
              <p:grpSpPr bwMode="auto">
                <a:xfrm>
                  <a:off x="4115" y="3352"/>
                  <a:ext cx="157" cy="131"/>
                  <a:chOff x="4115" y="3352"/>
                  <a:chExt cx="157" cy="131"/>
                </a:xfrm>
              </p:grpSpPr>
              <p:grpSp>
                <p:nvGrpSpPr>
                  <p:cNvPr id="144" name="Group 146"/>
                  <p:cNvGrpSpPr>
                    <a:grpSpLocks/>
                  </p:cNvGrpSpPr>
                  <p:nvPr/>
                </p:nvGrpSpPr>
                <p:grpSpPr bwMode="auto">
                  <a:xfrm>
                    <a:off x="4143" y="3352"/>
                    <a:ext cx="121" cy="96"/>
                    <a:chOff x="4143" y="3352"/>
                    <a:chExt cx="121" cy="96"/>
                  </a:xfrm>
                </p:grpSpPr>
                <p:sp>
                  <p:nvSpPr>
                    <p:cNvPr id="148" name="Freeform 147"/>
                    <p:cNvSpPr>
                      <a:spLocks/>
                    </p:cNvSpPr>
                    <p:nvPr/>
                  </p:nvSpPr>
                  <p:spPr bwMode="auto">
                    <a:xfrm>
                      <a:off x="4143" y="3352"/>
                      <a:ext cx="121" cy="96"/>
                    </a:xfrm>
                    <a:custGeom>
                      <a:avLst/>
                      <a:gdLst>
                        <a:gd name="T0" fmla="*/ 44 w 121"/>
                        <a:gd name="T1" fmla="*/ 10 h 96"/>
                        <a:gd name="T2" fmla="*/ 43 w 121"/>
                        <a:gd name="T3" fmla="*/ 24 h 96"/>
                        <a:gd name="T4" fmla="*/ 34 w 121"/>
                        <a:gd name="T5" fmla="*/ 35 h 96"/>
                        <a:gd name="T6" fmla="*/ 24 w 121"/>
                        <a:gd name="T7" fmla="*/ 46 h 96"/>
                        <a:gd name="T8" fmla="*/ 7 w 121"/>
                        <a:gd name="T9" fmla="*/ 63 h 96"/>
                        <a:gd name="T10" fmla="*/ 0 w 121"/>
                        <a:gd name="T11" fmla="*/ 73 h 96"/>
                        <a:gd name="T12" fmla="*/ 1 w 121"/>
                        <a:gd name="T13" fmla="*/ 94 h 96"/>
                        <a:gd name="T14" fmla="*/ 47 w 121"/>
                        <a:gd name="T15" fmla="*/ 95 h 96"/>
                        <a:gd name="T16" fmla="*/ 100 w 121"/>
                        <a:gd name="T17" fmla="*/ 63 h 96"/>
                        <a:gd name="T18" fmla="*/ 120 w 121"/>
                        <a:gd name="T19" fmla="*/ 32 h 96"/>
                        <a:gd name="T20" fmla="*/ 106 w 121"/>
                        <a:gd name="T21" fmla="*/ 0 h 96"/>
                        <a:gd name="T22" fmla="*/ 44 w 121"/>
                        <a:gd name="T23" fmla="*/ 1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96"/>
                        <a:gd name="T38" fmla="*/ 121 w 121"/>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96">
                          <a:moveTo>
                            <a:pt x="44" y="10"/>
                          </a:moveTo>
                          <a:lnTo>
                            <a:pt x="43" y="24"/>
                          </a:lnTo>
                          <a:lnTo>
                            <a:pt x="34" y="35"/>
                          </a:lnTo>
                          <a:lnTo>
                            <a:pt x="24" y="46"/>
                          </a:lnTo>
                          <a:lnTo>
                            <a:pt x="7" y="63"/>
                          </a:lnTo>
                          <a:lnTo>
                            <a:pt x="0" y="73"/>
                          </a:lnTo>
                          <a:lnTo>
                            <a:pt x="1" y="94"/>
                          </a:lnTo>
                          <a:lnTo>
                            <a:pt x="47" y="95"/>
                          </a:lnTo>
                          <a:lnTo>
                            <a:pt x="100" y="63"/>
                          </a:lnTo>
                          <a:lnTo>
                            <a:pt x="120" y="32"/>
                          </a:lnTo>
                          <a:lnTo>
                            <a:pt x="106" y="0"/>
                          </a:lnTo>
                          <a:lnTo>
                            <a:pt x="44" y="10"/>
                          </a:lnTo>
                        </a:path>
                      </a:pathLst>
                    </a:custGeom>
                    <a:solidFill>
                      <a:srgbClr val="FF9F7F"/>
                    </a:solidFill>
                    <a:ln w="9525" cap="rnd">
                      <a:noFill/>
                      <a:round/>
                      <a:headEnd/>
                      <a:tailEnd/>
                    </a:ln>
                  </p:spPr>
                  <p:txBody>
                    <a:bodyPr/>
                    <a:lstStyle/>
                    <a:p>
                      <a:endParaRPr lang="fr-FR" sz="1200"/>
                    </a:p>
                  </p:txBody>
                </p:sp>
                <p:sp>
                  <p:nvSpPr>
                    <p:cNvPr id="149" name="Freeform 148"/>
                    <p:cNvSpPr>
                      <a:spLocks/>
                    </p:cNvSpPr>
                    <p:nvPr/>
                  </p:nvSpPr>
                  <p:spPr bwMode="auto">
                    <a:xfrm>
                      <a:off x="4185" y="3364"/>
                      <a:ext cx="68" cy="73"/>
                    </a:xfrm>
                    <a:custGeom>
                      <a:avLst/>
                      <a:gdLst>
                        <a:gd name="T0" fmla="*/ 34 w 68"/>
                        <a:gd name="T1" fmla="*/ 4 h 73"/>
                        <a:gd name="T2" fmla="*/ 25 w 68"/>
                        <a:gd name="T3" fmla="*/ 11 h 73"/>
                        <a:gd name="T4" fmla="*/ 20 w 68"/>
                        <a:gd name="T5" fmla="*/ 19 h 73"/>
                        <a:gd name="T6" fmla="*/ 13 w 68"/>
                        <a:gd name="T7" fmla="*/ 33 h 73"/>
                        <a:gd name="T8" fmla="*/ 8 w 68"/>
                        <a:gd name="T9" fmla="*/ 45 h 73"/>
                        <a:gd name="T10" fmla="*/ 3 w 68"/>
                        <a:gd name="T11" fmla="*/ 56 h 73"/>
                        <a:gd name="T12" fmla="*/ 0 w 68"/>
                        <a:gd name="T13" fmla="*/ 72 h 73"/>
                        <a:gd name="T14" fmla="*/ 49 w 68"/>
                        <a:gd name="T15" fmla="*/ 53 h 73"/>
                        <a:gd name="T16" fmla="*/ 66 w 68"/>
                        <a:gd name="T17" fmla="*/ 27 h 73"/>
                        <a:gd name="T18" fmla="*/ 67 w 68"/>
                        <a:gd name="T19" fmla="*/ 0 h 73"/>
                        <a:gd name="T20" fmla="*/ 34 w 68"/>
                        <a:gd name="T21" fmla="*/ 4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
                        <a:gd name="T34" fmla="*/ 0 h 73"/>
                        <a:gd name="T35" fmla="*/ 68 w 68"/>
                        <a:gd name="T36" fmla="*/ 73 h 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 h="73">
                          <a:moveTo>
                            <a:pt x="34" y="4"/>
                          </a:moveTo>
                          <a:lnTo>
                            <a:pt x="25" y="11"/>
                          </a:lnTo>
                          <a:lnTo>
                            <a:pt x="20" y="19"/>
                          </a:lnTo>
                          <a:lnTo>
                            <a:pt x="13" y="33"/>
                          </a:lnTo>
                          <a:lnTo>
                            <a:pt x="8" y="45"/>
                          </a:lnTo>
                          <a:lnTo>
                            <a:pt x="3" y="56"/>
                          </a:lnTo>
                          <a:lnTo>
                            <a:pt x="0" y="72"/>
                          </a:lnTo>
                          <a:lnTo>
                            <a:pt x="49" y="53"/>
                          </a:lnTo>
                          <a:lnTo>
                            <a:pt x="66" y="27"/>
                          </a:lnTo>
                          <a:lnTo>
                            <a:pt x="67" y="0"/>
                          </a:lnTo>
                          <a:lnTo>
                            <a:pt x="34" y="4"/>
                          </a:lnTo>
                        </a:path>
                      </a:pathLst>
                    </a:custGeom>
                    <a:solidFill>
                      <a:srgbClr val="FF7F3F"/>
                    </a:solidFill>
                    <a:ln w="9525" cap="rnd">
                      <a:noFill/>
                      <a:round/>
                      <a:headEnd/>
                      <a:tailEnd/>
                    </a:ln>
                  </p:spPr>
                  <p:txBody>
                    <a:bodyPr/>
                    <a:lstStyle/>
                    <a:p>
                      <a:endParaRPr lang="fr-FR" sz="1200"/>
                    </a:p>
                  </p:txBody>
                </p:sp>
                <p:sp>
                  <p:nvSpPr>
                    <p:cNvPr id="150" name="Freeform 149"/>
                    <p:cNvSpPr>
                      <a:spLocks/>
                    </p:cNvSpPr>
                    <p:nvPr/>
                  </p:nvSpPr>
                  <p:spPr bwMode="auto">
                    <a:xfrm>
                      <a:off x="4146" y="3395"/>
                      <a:ext cx="25" cy="42"/>
                    </a:xfrm>
                    <a:custGeom>
                      <a:avLst/>
                      <a:gdLst>
                        <a:gd name="T0" fmla="*/ 24 w 25"/>
                        <a:gd name="T1" fmla="*/ 0 h 42"/>
                        <a:gd name="T2" fmla="*/ 19 w 25"/>
                        <a:gd name="T3" fmla="*/ 5 h 42"/>
                        <a:gd name="T4" fmla="*/ 14 w 25"/>
                        <a:gd name="T5" fmla="*/ 10 h 42"/>
                        <a:gd name="T6" fmla="*/ 10 w 25"/>
                        <a:gd name="T7" fmla="*/ 15 h 42"/>
                        <a:gd name="T8" fmla="*/ 5 w 25"/>
                        <a:gd name="T9" fmla="*/ 20 h 42"/>
                        <a:gd name="T10" fmla="*/ 2 w 25"/>
                        <a:gd name="T11" fmla="*/ 25 h 42"/>
                        <a:gd name="T12" fmla="*/ 0 w 25"/>
                        <a:gd name="T13" fmla="*/ 31 h 42"/>
                        <a:gd name="T14" fmla="*/ 0 w 25"/>
                        <a:gd name="T15" fmla="*/ 35 h 42"/>
                        <a:gd name="T16" fmla="*/ 0 w 25"/>
                        <a:gd name="T17" fmla="*/ 39 h 42"/>
                        <a:gd name="T18" fmla="*/ 3 w 25"/>
                        <a:gd name="T19" fmla="*/ 41 h 42"/>
                        <a:gd name="T20" fmla="*/ 11 w 25"/>
                        <a:gd name="T21" fmla="*/ 40 h 42"/>
                        <a:gd name="T22" fmla="*/ 5 w 25"/>
                        <a:gd name="T23" fmla="*/ 39 h 42"/>
                        <a:gd name="T24" fmla="*/ 3 w 25"/>
                        <a:gd name="T25" fmla="*/ 38 h 42"/>
                        <a:gd name="T26" fmla="*/ 2 w 25"/>
                        <a:gd name="T27" fmla="*/ 35 h 42"/>
                        <a:gd name="T28" fmla="*/ 2 w 25"/>
                        <a:gd name="T29" fmla="*/ 33 h 42"/>
                        <a:gd name="T30" fmla="*/ 3 w 25"/>
                        <a:gd name="T31" fmla="*/ 28 h 42"/>
                        <a:gd name="T32" fmla="*/ 5 w 25"/>
                        <a:gd name="T33" fmla="*/ 23 h 42"/>
                        <a:gd name="T34" fmla="*/ 10 w 25"/>
                        <a:gd name="T35" fmla="*/ 17 h 42"/>
                        <a:gd name="T36" fmla="*/ 18 w 25"/>
                        <a:gd name="T37" fmla="*/ 8 h 42"/>
                        <a:gd name="T38" fmla="*/ 24 w 25"/>
                        <a:gd name="T39" fmla="*/ 0 h 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42"/>
                        <a:gd name="T62" fmla="*/ 25 w 25"/>
                        <a:gd name="T63" fmla="*/ 42 h 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42">
                          <a:moveTo>
                            <a:pt x="24" y="0"/>
                          </a:moveTo>
                          <a:lnTo>
                            <a:pt x="19" y="5"/>
                          </a:lnTo>
                          <a:lnTo>
                            <a:pt x="14" y="10"/>
                          </a:lnTo>
                          <a:lnTo>
                            <a:pt x="10" y="15"/>
                          </a:lnTo>
                          <a:lnTo>
                            <a:pt x="5" y="20"/>
                          </a:lnTo>
                          <a:lnTo>
                            <a:pt x="2" y="25"/>
                          </a:lnTo>
                          <a:lnTo>
                            <a:pt x="0" y="31"/>
                          </a:lnTo>
                          <a:lnTo>
                            <a:pt x="0" y="35"/>
                          </a:lnTo>
                          <a:lnTo>
                            <a:pt x="0" y="39"/>
                          </a:lnTo>
                          <a:lnTo>
                            <a:pt x="3" y="41"/>
                          </a:lnTo>
                          <a:lnTo>
                            <a:pt x="11" y="40"/>
                          </a:lnTo>
                          <a:lnTo>
                            <a:pt x="5" y="39"/>
                          </a:lnTo>
                          <a:lnTo>
                            <a:pt x="3" y="38"/>
                          </a:lnTo>
                          <a:lnTo>
                            <a:pt x="2" y="35"/>
                          </a:lnTo>
                          <a:lnTo>
                            <a:pt x="2" y="33"/>
                          </a:lnTo>
                          <a:lnTo>
                            <a:pt x="3" y="28"/>
                          </a:lnTo>
                          <a:lnTo>
                            <a:pt x="5" y="23"/>
                          </a:lnTo>
                          <a:lnTo>
                            <a:pt x="10" y="17"/>
                          </a:lnTo>
                          <a:lnTo>
                            <a:pt x="18" y="8"/>
                          </a:lnTo>
                          <a:lnTo>
                            <a:pt x="24" y="0"/>
                          </a:lnTo>
                        </a:path>
                      </a:pathLst>
                    </a:custGeom>
                    <a:solidFill>
                      <a:srgbClr val="BF3F00"/>
                    </a:solidFill>
                    <a:ln w="9525" cap="rnd">
                      <a:noFill/>
                      <a:round/>
                      <a:headEnd/>
                      <a:tailEnd/>
                    </a:ln>
                  </p:spPr>
                  <p:txBody>
                    <a:bodyPr/>
                    <a:lstStyle/>
                    <a:p>
                      <a:endParaRPr lang="fr-FR" sz="1200"/>
                    </a:p>
                  </p:txBody>
                </p:sp>
              </p:grpSp>
              <p:grpSp>
                <p:nvGrpSpPr>
                  <p:cNvPr id="145" name="Group 150"/>
                  <p:cNvGrpSpPr>
                    <a:grpSpLocks/>
                  </p:cNvGrpSpPr>
                  <p:nvPr/>
                </p:nvGrpSpPr>
                <p:grpSpPr bwMode="auto">
                  <a:xfrm>
                    <a:off x="4115" y="3360"/>
                    <a:ext cx="157" cy="123"/>
                    <a:chOff x="4115" y="3360"/>
                    <a:chExt cx="157" cy="123"/>
                  </a:xfrm>
                </p:grpSpPr>
                <p:sp>
                  <p:nvSpPr>
                    <p:cNvPr id="146" name="Freeform 151"/>
                    <p:cNvSpPr>
                      <a:spLocks/>
                    </p:cNvSpPr>
                    <p:nvPr/>
                  </p:nvSpPr>
                  <p:spPr bwMode="auto">
                    <a:xfrm>
                      <a:off x="4115" y="3360"/>
                      <a:ext cx="157" cy="123"/>
                    </a:xfrm>
                    <a:custGeom>
                      <a:avLst/>
                      <a:gdLst>
                        <a:gd name="T0" fmla="*/ 57 w 157"/>
                        <a:gd name="T1" fmla="*/ 35 h 123"/>
                        <a:gd name="T2" fmla="*/ 42 w 157"/>
                        <a:gd name="T3" fmla="*/ 52 h 123"/>
                        <a:gd name="T4" fmla="*/ 36 w 157"/>
                        <a:gd name="T5" fmla="*/ 59 h 123"/>
                        <a:gd name="T6" fmla="*/ 32 w 157"/>
                        <a:gd name="T7" fmla="*/ 64 h 123"/>
                        <a:gd name="T8" fmla="*/ 30 w 157"/>
                        <a:gd name="T9" fmla="*/ 69 h 123"/>
                        <a:gd name="T10" fmla="*/ 31 w 157"/>
                        <a:gd name="T11" fmla="*/ 75 h 123"/>
                        <a:gd name="T12" fmla="*/ 34 w 157"/>
                        <a:gd name="T13" fmla="*/ 77 h 123"/>
                        <a:gd name="T14" fmla="*/ 39 w 157"/>
                        <a:gd name="T15" fmla="*/ 78 h 123"/>
                        <a:gd name="T16" fmla="*/ 50 w 157"/>
                        <a:gd name="T17" fmla="*/ 76 h 123"/>
                        <a:gd name="T18" fmla="*/ 63 w 157"/>
                        <a:gd name="T19" fmla="*/ 74 h 123"/>
                        <a:gd name="T20" fmla="*/ 78 w 157"/>
                        <a:gd name="T21" fmla="*/ 69 h 123"/>
                        <a:gd name="T22" fmla="*/ 98 w 157"/>
                        <a:gd name="T23" fmla="*/ 61 h 123"/>
                        <a:gd name="T24" fmla="*/ 115 w 157"/>
                        <a:gd name="T25" fmla="*/ 51 h 123"/>
                        <a:gd name="T26" fmla="*/ 124 w 157"/>
                        <a:gd name="T27" fmla="*/ 43 h 123"/>
                        <a:gd name="T28" fmla="*/ 130 w 157"/>
                        <a:gd name="T29" fmla="*/ 35 h 123"/>
                        <a:gd name="T30" fmla="*/ 132 w 157"/>
                        <a:gd name="T31" fmla="*/ 21 h 123"/>
                        <a:gd name="T32" fmla="*/ 136 w 157"/>
                        <a:gd name="T33" fmla="*/ 11 h 123"/>
                        <a:gd name="T34" fmla="*/ 142 w 157"/>
                        <a:gd name="T35" fmla="*/ 0 h 123"/>
                        <a:gd name="T36" fmla="*/ 148 w 157"/>
                        <a:gd name="T37" fmla="*/ 11 h 123"/>
                        <a:gd name="T38" fmla="*/ 154 w 157"/>
                        <a:gd name="T39" fmla="*/ 26 h 123"/>
                        <a:gd name="T40" fmla="*/ 156 w 157"/>
                        <a:gd name="T41" fmla="*/ 35 h 123"/>
                        <a:gd name="T42" fmla="*/ 155 w 157"/>
                        <a:gd name="T43" fmla="*/ 49 h 123"/>
                        <a:gd name="T44" fmla="*/ 151 w 157"/>
                        <a:gd name="T45" fmla="*/ 64 h 123"/>
                        <a:gd name="T46" fmla="*/ 144 w 157"/>
                        <a:gd name="T47" fmla="*/ 76 h 123"/>
                        <a:gd name="T48" fmla="*/ 140 w 157"/>
                        <a:gd name="T49" fmla="*/ 85 h 123"/>
                        <a:gd name="T50" fmla="*/ 139 w 157"/>
                        <a:gd name="T51" fmla="*/ 91 h 123"/>
                        <a:gd name="T52" fmla="*/ 133 w 157"/>
                        <a:gd name="T53" fmla="*/ 93 h 123"/>
                        <a:gd name="T54" fmla="*/ 115 w 157"/>
                        <a:gd name="T55" fmla="*/ 89 h 123"/>
                        <a:gd name="T56" fmla="*/ 107 w 157"/>
                        <a:gd name="T57" fmla="*/ 99 h 123"/>
                        <a:gd name="T58" fmla="*/ 96 w 157"/>
                        <a:gd name="T59" fmla="*/ 114 h 123"/>
                        <a:gd name="T60" fmla="*/ 92 w 157"/>
                        <a:gd name="T61" fmla="*/ 119 h 123"/>
                        <a:gd name="T62" fmla="*/ 86 w 157"/>
                        <a:gd name="T63" fmla="*/ 121 h 123"/>
                        <a:gd name="T64" fmla="*/ 78 w 157"/>
                        <a:gd name="T65" fmla="*/ 122 h 123"/>
                        <a:gd name="T66" fmla="*/ 30 w 157"/>
                        <a:gd name="T67" fmla="*/ 119 h 123"/>
                        <a:gd name="T68" fmla="*/ 11 w 157"/>
                        <a:gd name="T69" fmla="*/ 117 h 123"/>
                        <a:gd name="T70" fmla="*/ 3 w 157"/>
                        <a:gd name="T71" fmla="*/ 115 h 123"/>
                        <a:gd name="T72" fmla="*/ 0 w 157"/>
                        <a:gd name="T73" fmla="*/ 113 h 123"/>
                        <a:gd name="T74" fmla="*/ 0 w 157"/>
                        <a:gd name="T75" fmla="*/ 108 h 123"/>
                        <a:gd name="T76" fmla="*/ 1 w 157"/>
                        <a:gd name="T77" fmla="*/ 101 h 123"/>
                        <a:gd name="T78" fmla="*/ 6 w 157"/>
                        <a:gd name="T79" fmla="*/ 92 h 123"/>
                        <a:gd name="T80" fmla="*/ 15 w 157"/>
                        <a:gd name="T81" fmla="*/ 78 h 123"/>
                        <a:gd name="T82" fmla="*/ 24 w 157"/>
                        <a:gd name="T83" fmla="*/ 68 h 123"/>
                        <a:gd name="T84" fmla="*/ 34 w 157"/>
                        <a:gd name="T85" fmla="*/ 57 h 123"/>
                        <a:gd name="T86" fmla="*/ 44 w 157"/>
                        <a:gd name="T87" fmla="*/ 47 h 123"/>
                        <a:gd name="T88" fmla="*/ 57 w 157"/>
                        <a:gd name="T89" fmla="*/ 35 h 1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7"/>
                        <a:gd name="T136" fmla="*/ 0 h 123"/>
                        <a:gd name="T137" fmla="*/ 157 w 157"/>
                        <a:gd name="T138" fmla="*/ 123 h 1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7" h="123">
                          <a:moveTo>
                            <a:pt x="57" y="35"/>
                          </a:moveTo>
                          <a:lnTo>
                            <a:pt x="42" y="52"/>
                          </a:lnTo>
                          <a:lnTo>
                            <a:pt x="36" y="59"/>
                          </a:lnTo>
                          <a:lnTo>
                            <a:pt x="32" y="64"/>
                          </a:lnTo>
                          <a:lnTo>
                            <a:pt x="30" y="69"/>
                          </a:lnTo>
                          <a:lnTo>
                            <a:pt x="31" y="75"/>
                          </a:lnTo>
                          <a:lnTo>
                            <a:pt x="34" y="77"/>
                          </a:lnTo>
                          <a:lnTo>
                            <a:pt x="39" y="78"/>
                          </a:lnTo>
                          <a:lnTo>
                            <a:pt x="50" y="76"/>
                          </a:lnTo>
                          <a:lnTo>
                            <a:pt x="63" y="74"/>
                          </a:lnTo>
                          <a:lnTo>
                            <a:pt x="78" y="69"/>
                          </a:lnTo>
                          <a:lnTo>
                            <a:pt x="98" y="61"/>
                          </a:lnTo>
                          <a:lnTo>
                            <a:pt x="115" y="51"/>
                          </a:lnTo>
                          <a:lnTo>
                            <a:pt x="124" y="43"/>
                          </a:lnTo>
                          <a:lnTo>
                            <a:pt x="130" y="35"/>
                          </a:lnTo>
                          <a:lnTo>
                            <a:pt x="132" y="21"/>
                          </a:lnTo>
                          <a:lnTo>
                            <a:pt x="136" y="11"/>
                          </a:lnTo>
                          <a:lnTo>
                            <a:pt x="142" y="0"/>
                          </a:lnTo>
                          <a:lnTo>
                            <a:pt x="148" y="11"/>
                          </a:lnTo>
                          <a:lnTo>
                            <a:pt x="154" y="26"/>
                          </a:lnTo>
                          <a:lnTo>
                            <a:pt x="156" y="35"/>
                          </a:lnTo>
                          <a:lnTo>
                            <a:pt x="155" y="49"/>
                          </a:lnTo>
                          <a:lnTo>
                            <a:pt x="151" y="64"/>
                          </a:lnTo>
                          <a:lnTo>
                            <a:pt x="144" y="76"/>
                          </a:lnTo>
                          <a:lnTo>
                            <a:pt x="140" y="85"/>
                          </a:lnTo>
                          <a:lnTo>
                            <a:pt x="139" y="91"/>
                          </a:lnTo>
                          <a:lnTo>
                            <a:pt x="133" y="93"/>
                          </a:lnTo>
                          <a:lnTo>
                            <a:pt x="115" y="89"/>
                          </a:lnTo>
                          <a:lnTo>
                            <a:pt x="107" y="99"/>
                          </a:lnTo>
                          <a:lnTo>
                            <a:pt x="96" y="114"/>
                          </a:lnTo>
                          <a:lnTo>
                            <a:pt x="92" y="119"/>
                          </a:lnTo>
                          <a:lnTo>
                            <a:pt x="86" y="121"/>
                          </a:lnTo>
                          <a:lnTo>
                            <a:pt x="78" y="122"/>
                          </a:lnTo>
                          <a:lnTo>
                            <a:pt x="30" y="119"/>
                          </a:lnTo>
                          <a:lnTo>
                            <a:pt x="11" y="117"/>
                          </a:lnTo>
                          <a:lnTo>
                            <a:pt x="3" y="115"/>
                          </a:lnTo>
                          <a:lnTo>
                            <a:pt x="0" y="113"/>
                          </a:lnTo>
                          <a:lnTo>
                            <a:pt x="0" y="108"/>
                          </a:lnTo>
                          <a:lnTo>
                            <a:pt x="1" y="101"/>
                          </a:lnTo>
                          <a:lnTo>
                            <a:pt x="6" y="92"/>
                          </a:lnTo>
                          <a:lnTo>
                            <a:pt x="15" y="78"/>
                          </a:lnTo>
                          <a:lnTo>
                            <a:pt x="24" y="68"/>
                          </a:lnTo>
                          <a:lnTo>
                            <a:pt x="34" y="57"/>
                          </a:lnTo>
                          <a:lnTo>
                            <a:pt x="44" y="47"/>
                          </a:lnTo>
                          <a:lnTo>
                            <a:pt x="57" y="35"/>
                          </a:lnTo>
                        </a:path>
                      </a:pathLst>
                    </a:custGeom>
                    <a:solidFill>
                      <a:srgbClr val="7F5F3F"/>
                    </a:solidFill>
                    <a:ln w="9525" cap="rnd">
                      <a:noFill/>
                      <a:round/>
                      <a:headEnd/>
                      <a:tailEnd/>
                    </a:ln>
                  </p:spPr>
                  <p:txBody>
                    <a:bodyPr/>
                    <a:lstStyle/>
                    <a:p>
                      <a:endParaRPr lang="fr-FR" sz="1200"/>
                    </a:p>
                  </p:txBody>
                </p:sp>
                <p:sp>
                  <p:nvSpPr>
                    <p:cNvPr id="147" name="Freeform 152"/>
                    <p:cNvSpPr>
                      <a:spLocks/>
                    </p:cNvSpPr>
                    <p:nvPr/>
                  </p:nvSpPr>
                  <p:spPr bwMode="auto">
                    <a:xfrm>
                      <a:off x="4232" y="3438"/>
                      <a:ext cx="17" cy="17"/>
                    </a:xfrm>
                    <a:custGeom>
                      <a:avLst/>
                      <a:gdLst>
                        <a:gd name="T0" fmla="*/ 0 w 17"/>
                        <a:gd name="T1" fmla="*/ 16 h 17"/>
                        <a:gd name="T2" fmla="*/ 3 w 17"/>
                        <a:gd name="T3" fmla="*/ 9 h 17"/>
                        <a:gd name="T4" fmla="*/ 5 w 17"/>
                        <a:gd name="T5" fmla="*/ 5 h 17"/>
                        <a:gd name="T6" fmla="*/ 10 w 17"/>
                        <a:gd name="T7" fmla="*/ 2 h 17"/>
                        <a:gd name="T8" fmla="*/ 16 w 17"/>
                        <a:gd name="T9" fmla="*/ 0 h 17"/>
                        <a:gd name="T10" fmla="*/ 13 w 17"/>
                        <a:gd name="T11" fmla="*/ 4 h 17"/>
                        <a:gd name="T12" fmla="*/ 10 w 17"/>
                        <a:gd name="T13" fmla="*/ 5 h 17"/>
                        <a:gd name="T14" fmla="*/ 5 w 17"/>
                        <a:gd name="T15" fmla="*/ 8 h 17"/>
                        <a:gd name="T16" fmla="*/ 0 w 17"/>
                        <a:gd name="T17" fmla="*/ 1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16"/>
                          </a:moveTo>
                          <a:lnTo>
                            <a:pt x="3" y="9"/>
                          </a:lnTo>
                          <a:lnTo>
                            <a:pt x="5" y="5"/>
                          </a:lnTo>
                          <a:lnTo>
                            <a:pt x="10" y="2"/>
                          </a:lnTo>
                          <a:lnTo>
                            <a:pt x="16" y="0"/>
                          </a:lnTo>
                          <a:lnTo>
                            <a:pt x="13" y="4"/>
                          </a:lnTo>
                          <a:lnTo>
                            <a:pt x="10" y="5"/>
                          </a:lnTo>
                          <a:lnTo>
                            <a:pt x="5" y="8"/>
                          </a:lnTo>
                          <a:lnTo>
                            <a:pt x="0" y="16"/>
                          </a:lnTo>
                        </a:path>
                      </a:pathLst>
                    </a:custGeom>
                    <a:solidFill>
                      <a:srgbClr val="5F3F1F"/>
                    </a:solidFill>
                    <a:ln w="9525" cap="rnd">
                      <a:noFill/>
                      <a:round/>
                      <a:headEnd/>
                      <a:tailEnd/>
                    </a:ln>
                  </p:spPr>
                  <p:txBody>
                    <a:bodyPr/>
                    <a:lstStyle/>
                    <a:p>
                      <a:endParaRPr lang="fr-FR" sz="1200"/>
                    </a:p>
                  </p:txBody>
                </p:sp>
              </p:grpSp>
            </p:grpSp>
            <p:grpSp>
              <p:nvGrpSpPr>
                <p:cNvPr id="138" name="Group 153"/>
                <p:cNvGrpSpPr>
                  <a:grpSpLocks/>
                </p:cNvGrpSpPr>
                <p:nvPr/>
              </p:nvGrpSpPr>
              <p:grpSpPr bwMode="auto">
                <a:xfrm>
                  <a:off x="4308" y="3411"/>
                  <a:ext cx="103" cy="169"/>
                  <a:chOff x="4308" y="3411"/>
                  <a:chExt cx="103" cy="169"/>
                </a:xfrm>
              </p:grpSpPr>
              <p:grpSp>
                <p:nvGrpSpPr>
                  <p:cNvPr id="139" name="Group 154"/>
                  <p:cNvGrpSpPr>
                    <a:grpSpLocks/>
                  </p:cNvGrpSpPr>
                  <p:nvPr/>
                </p:nvGrpSpPr>
                <p:grpSpPr bwMode="auto">
                  <a:xfrm>
                    <a:off x="4308" y="3411"/>
                    <a:ext cx="89" cy="110"/>
                    <a:chOff x="4308" y="3411"/>
                    <a:chExt cx="89" cy="110"/>
                  </a:xfrm>
                </p:grpSpPr>
                <p:sp>
                  <p:nvSpPr>
                    <p:cNvPr id="141" name="Freeform 155"/>
                    <p:cNvSpPr>
                      <a:spLocks/>
                    </p:cNvSpPr>
                    <p:nvPr/>
                  </p:nvSpPr>
                  <p:spPr bwMode="auto">
                    <a:xfrm>
                      <a:off x="4309" y="3411"/>
                      <a:ext cx="88" cy="103"/>
                    </a:xfrm>
                    <a:custGeom>
                      <a:avLst/>
                      <a:gdLst>
                        <a:gd name="T0" fmla="*/ 0 w 88"/>
                        <a:gd name="T1" fmla="*/ 11 h 103"/>
                        <a:gd name="T2" fmla="*/ 3 w 88"/>
                        <a:gd name="T3" fmla="*/ 32 h 103"/>
                        <a:gd name="T4" fmla="*/ 5 w 88"/>
                        <a:gd name="T5" fmla="*/ 37 h 103"/>
                        <a:gd name="T6" fmla="*/ 3 w 88"/>
                        <a:gd name="T7" fmla="*/ 45 h 103"/>
                        <a:gd name="T8" fmla="*/ 5 w 88"/>
                        <a:gd name="T9" fmla="*/ 54 h 103"/>
                        <a:gd name="T10" fmla="*/ 7 w 88"/>
                        <a:gd name="T11" fmla="*/ 59 h 103"/>
                        <a:gd name="T12" fmla="*/ 9 w 88"/>
                        <a:gd name="T13" fmla="*/ 70 h 103"/>
                        <a:gd name="T14" fmla="*/ 7 w 88"/>
                        <a:gd name="T15" fmla="*/ 80 h 103"/>
                        <a:gd name="T16" fmla="*/ 11 w 88"/>
                        <a:gd name="T17" fmla="*/ 98 h 103"/>
                        <a:gd name="T18" fmla="*/ 79 w 88"/>
                        <a:gd name="T19" fmla="*/ 102 h 103"/>
                        <a:gd name="T20" fmla="*/ 87 w 88"/>
                        <a:gd name="T21" fmla="*/ 77 h 103"/>
                        <a:gd name="T22" fmla="*/ 83 w 88"/>
                        <a:gd name="T23" fmla="*/ 55 h 103"/>
                        <a:gd name="T24" fmla="*/ 75 w 88"/>
                        <a:gd name="T25" fmla="*/ 43 h 103"/>
                        <a:gd name="T26" fmla="*/ 71 w 88"/>
                        <a:gd name="T27" fmla="*/ 27 h 103"/>
                        <a:gd name="T28" fmla="*/ 66 w 88"/>
                        <a:gd name="T29" fmla="*/ 4 h 103"/>
                        <a:gd name="T30" fmla="*/ 54 w 88"/>
                        <a:gd name="T31" fmla="*/ 0 h 103"/>
                        <a:gd name="T32" fmla="*/ 0 w 88"/>
                        <a:gd name="T33" fmla="*/ 11 h 1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103"/>
                        <a:gd name="T53" fmla="*/ 88 w 88"/>
                        <a:gd name="T54" fmla="*/ 103 h 1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103">
                          <a:moveTo>
                            <a:pt x="0" y="11"/>
                          </a:moveTo>
                          <a:lnTo>
                            <a:pt x="3" y="32"/>
                          </a:lnTo>
                          <a:lnTo>
                            <a:pt x="5" y="37"/>
                          </a:lnTo>
                          <a:lnTo>
                            <a:pt x="3" y="45"/>
                          </a:lnTo>
                          <a:lnTo>
                            <a:pt x="5" y="54"/>
                          </a:lnTo>
                          <a:lnTo>
                            <a:pt x="7" y="59"/>
                          </a:lnTo>
                          <a:lnTo>
                            <a:pt x="9" y="70"/>
                          </a:lnTo>
                          <a:lnTo>
                            <a:pt x="7" y="80"/>
                          </a:lnTo>
                          <a:lnTo>
                            <a:pt x="11" y="98"/>
                          </a:lnTo>
                          <a:lnTo>
                            <a:pt x="79" y="102"/>
                          </a:lnTo>
                          <a:lnTo>
                            <a:pt x="87" y="77"/>
                          </a:lnTo>
                          <a:lnTo>
                            <a:pt x="83" y="55"/>
                          </a:lnTo>
                          <a:lnTo>
                            <a:pt x="75" y="43"/>
                          </a:lnTo>
                          <a:lnTo>
                            <a:pt x="71" y="27"/>
                          </a:lnTo>
                          <a:lnTo>
                            <a:pt x="66" y="4"/>
                          </a:lnTo>
                          <a:lnTo>
                            <a:pt x="54" y="0"/>
                          </a:lnTo>
                          <a:lnTo>
                            <a:pt x="0" y="11"/>
                          </a:lnTo>
                        </a:path>
                      </a:pathLst>
                    </a:custGeom>
                    <a:solidFill>
                      <a:srgbClr val="FF9F7F"/>
                    </a:solidFill>
                    <a:ln w="9525" cap="rnd">
                      <a:noFill/>
                      <a:round/>
                      <a:headEnd/>
                      <a:tailEnd/>
                    </a:ln>
                  </p:spPr>
                  <p:txBody>
                    <a:bodyPr/>
                    <a:lstStyle/>
                    <a:p>
                      <a:endParaRPr lang="fr-FR" sz="1200"/>
                    </a:p>
                  </p:txBody>
                </p:sp>
                <p:sp>
                  <p:nvSpPr>
                    <p:cNvPr id="142" name="Freeform 156"/>
                    <p:cNvSpPr>
                      <a:spLocks/>
                    </p:cNvSpPr>
                    <p:nvPr/>
                  </p:nvSpPr>
                  <p:spPr bwMode="auto">
                    <a:xfrm>
                      <a:off x="4308" y="3421"/>
                      <a:ext cx="24" cy="87"/>
                    </a:xfrm>
                    <a:custGeom>
                      <a:avLst/>
                      <a:gdLst>
                        <a:gd name="T0" fmla="*/ 0 w 24"/>
                        <a:gd name="T1" fmla="*/ 0 h 87"/>
                        <a:gd name="T2" fmla="*/ 3 w 24"/>
                        <a:gd name="T3" fmla="*/ 20 h 87"/>
                        <a:gd name="T4" fmla="*/ 4 w 24"/>
                        <a:gd name="T5" fmla="*/ 26 h 87"/>
                        <a:gd name="T6" fmla="*/ 3 w 24"/>
                        <a:gd name="T7" fmla="*/ 34 h 87"/>
                        <a:gd name="T8" fmla="*/ 4 w 24"/>
                        <a:gd name="T9" fmla="*/ 42 h 87"/>
                        <a:gd name="T10" fmla="*/ 7 w 24"/>
                        <a:gd name="T11" fmla="*/ 47 h 87"/>
                        <a:gd name="T12" fmla="*/ 7 w 24"/>
                        <a:gd name="T13" fmla="*/ 58 h 87"/>
                        <a:gd name="T14" fmla="*/ 7 w 24"/>
                        <a:gd name="T15" fmla="*/ 69 h 87"/>
                        <a:gd name="T16" fmla="*/ 10 w 24"/>
                        <a:gd name="T17" fmla="*/ 86 h 87"/>
                        <a:gd name="T18" fmla="*/ 23 w 24"/>
                        <a:gd name="T19" fmla="*/ 85 h 87"/>
                        <a:gd name="T20" fmla="*/ 13 w 24"/>
                        <a:gd name="T21" fmla="*/ 71 h 87"/>
                        <a:gd name="T22" fmla="*/ 14 w 24"/>
                        <a:gd name="T23" fmla="*/ 58 h 87"/>
                        <a:gd name="T24" fmla="*/ 12 w 24"/>
                        <a:gd name="T25" fmla="*/ 47 h 87"/>
                        <a:gd name="T26" fmla="*/ 11 w 24"/>
                        <a:gd name="T27" fmla="*/ 37 h 87"/>
                        <a:gd name="T28" fmla="*/ 10 w 24"/>
                        <a:gd name="T29" fmla="*/ 25 h 87"/>
                        <a:gd name="T30" fmla="*/ 5 w 24"/>
                        <a:gd name="T31" fmla="*/ 6 h 87"/>
                        <a:gd name="T32" fmla="*/ 0 w 24"/>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87"/>
                        <a:gd name="T53" fmla="*/ 24 w 24"/>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87">
                          <a:moveTo>
                            <a:pt x="0" y="0"/>
                          </a:moveTo>
                          <a:lnTo>
                            <a:pt x="3" y="20"/>
                          </a:lnTo>
                          <a:lnTo>
                            <a:pt x="4" y="26"/>
                          </a:lnTo>
                          <a:lnTo>
                            <a:pt x="3" y="34"/>
                          </a:lnTo>
                          <a:lnTo>
                            <a:pt x="4" y="42"/>
                          </a:lnTo>
                          <a:lnTo>
                            <a:pt x="7" y="47"/>
                          </a:lnTo>
                          <a:lnTo>
                            <a:pt x="7" y="58"/>
                          </a:lnTo>
                          <a:lnTo>
                            <a:pt x="7" y="69"/>
                          </a:lnTo>
                          <a:lnTo>
                            <a:pt x="10" y="86"/>
                          </a:lnTo>
                          <a:lnTo>
                            <a:pt x="23" y="85"/>
                          </a:lnTo>
                          <a:lnTo>
                            <a:pt x="13" y="71"/>
                          </a:lnTo>
                          <a:lnTo>
                            <a:pt x="14" y="58"/>
                          </a:lnTo>
                          <a:lnTo>
                            <a:pt x="12" y="47"/>
                          </a:lnTo>
                          <a:lnTo>
                            <a:pt x="11" y="37"/>
                          </a:lnTo>
                          <a:lnTo>
                            <a:pt x="10" y="25"/>
                          </a:lnTo>
                          <a:lnTo>
                            <a:pt x="5" y="6"/>
                          </a:lnTo>
                          <a:lnTo>
                            <a:pt x="0" y="0"/>
                          </a:lnTo>
                        </a:path>
                      </a:pathLst>
                    </a:custGeom>
                    <a:solidFill>
                      <a:srgbClr val="FF7F3F"/>
                    </a:solidFill>
                    <a:ln w="9525" cap="rnd">
                      <a:noFill/>
                      <a:round/>
                      <a:headEnd/>
                      <a:tailEnd/>
                    </a:ln>
                  </p:spPr>
                  <p:txBody>
                    <a:bodyPr/>
                    <a:lstStyle/>
                    <a:p>
                      <a:endParaRPr lang="fr-FR" sz="1200"/>
                    </a:p>
                  </p:txBody>
                </p:sp>
                <p:sp>
                  <p:nvSpPr>
                    <p:cNvPr id="143" name="Freeform 157"/>
                    <p:cNvSpPr>
                      <a:spLocks/>
                    </p:cNvSpPr>
                    <p:nvPr/>
                  </p:nvSpPr>
                  <p:spPr bwMode="auto">
                    <a:xfrm>
                      <a:off x="4367" y="3412"/>
                      <a:ext cx="27" cy="109"/>
                    </a:xfrm>
                    <a:custGeom>
                      <a:avLst/>
                      <a:gdLst>
                        <a:gd name="T0" fmla="*/ 8 w 27"/>
                        <a:gd name="T1" fmla="*/ 30 h 109"/>
                        <a:gd name="T2" fmla="*/ 13 w 27"/>
                        <a:gd name="T3" fmla="*/ 47 h 109"/>
                        <a:gd name="T4" fmla="*/ 15 w 27"/>
                        <a:gd name="T5" fmla="*/ 59 h 109"/>
                        <a:gd name="T6" fmla="*/ 15 w 27"/>
                        <a:gd name="T7" fmla="*/ 70 h 109"/>
                        <a:gd name="T8" fmla="*/ 13 w 27"/>
                        <a:gd name="T9" fmla="*/ 82 h 109"/>
                        <a:gd name="T10" fmla="*/ 12 w 27"/>
                        <a:gd name="T11" fmla="*/ 95 h 109"/>
                        <a:gd name="T12" fmla="*/ 16 w 27"/>
                        <a:gd name="T13" fmla="*/ 108 h 109"/>
                        <a:gd name="T14" fmla="*/ 26 w 27"/>
                        <a:gd name="T15" fmla="*/ 67 h 109"/>
                        <a:gd name="T16" fmla="*/ 18 w 27"/>
                        <a:gd name="T17" fmla="*/ 38 h 109"/>
                        <a:gd name="T18" fmla="*/ 14 w 27"/>
                        <a:gd name="T19" fmla="*/ 22 h 109"/>
                        <a:gd name="T20" fmla="*/ 11 w 27"/>
                        <a:gd name="T21" fmla="*/ 0 h 109"/>
                        <a:gd name="T22" fmla="*/ 0 w 27"/>
                        <a:gd name="T23" fmla="*/ 5 h 109"/>
                        <a:gd name="T24" fmla="*/ 8 w 27"/>
                        <a:gd name="T25" fmla="*/ 30 h 1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09"/>
                        <a:gd name="T41" fmla="*/ 27 w 27"/>
                        <a:gd name="T42" fmla="*/ 109 h 1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09">
                          <a:moveTo>
                            <a:pt x="8" y="30"/>
                          </a:moveTo>
                          <a:lnTo>
                            <a:pt x="13" y="47"/>
                          </a:lnTo>
                          <a:lnTo>
                            <a:pt x="15" y="59"/>
                          </a:lnTo>
                          <a:lnTo>
                            <a:pt x="15" y="70"/>
                          </a:lnTo>
                          <a:lnTo>
                            <a:pt x="13" y="82"/>
                          </a:lnTo>
                          <a:lnTo>
                            <a:pt x="12" y="95"/>
                          </a:lnTo>
                          <a:lnTo>
                            <a:pt x="16" y="108"/>
                          </a:lnTo>
                          <a:lnTo>
                            <a:pt x="26" y="67"/>
                          </a:lnTo>
                          <a:lnTo>
                            <a:pt x="18" y="38"/>
                          </a:lnTo>
                          <a:lnTo>
                            <a:pt x="14" y="22"/>
                          </a:lnTo>
                          <a:lnTo>
                            <a:pt x="11" y="0"/>
                          </a:lnTo>
                          <a:lnTo>
                            <a:pt x="0" y="5"/>
                          </a:lnTo>
                          <a:lnTo>
                            <a:pt x="8" y="30"/>
                          </a:lnTo>
                        </a:path>
                      </a:pathLst>
                    </a:custGeom>
                    <a:solidFill>
                      <a:srgbClr val="FF7F3F"/>
                    </a:solidFill>
                    <a:ln w="9525" cap="rnd">
                      <a:noFill/>
                      <a:round/>
                      <a:headEnd/>
                      <a:tailEnd/>
                    </a:ln>
                  </p:spPr>
                  <p:txBody>
                    <a:bodyPr/>
                    <a:lstStyle/>
                    <a:p>
                      <a:endParaRPr lang="fr-FR" sz="1200"/>
                    </a:p>
                  </p:txBody>
                </p:sp>
              </p:grpSp>
              <p:sp>
                <p:nvSpPr>
                  <p:cNvPr id="140" name="Freeform 158"/>
                  <p:cNvSpPr>
                    <a:spLocks/>
                  </p:cNvSpPr>
                  <p:nvPr/>
                </p:nvSpPr>
                <p:spPr bwMode="auto">
                  <a:xfrm>
                    <a:off x="4317" y="3456"/>
                    <a:ext cx="94" cy="124"/>
                  </a:xfrm>
                  <a:custGeom>
                    <a:avLst/>
                    <a:gdLst>
                      <a:gd name="T0" fmla="*/ 0 w 94"/>
                      <a:gd name="T1" fmla="*/ 33 h 124"/>
                      <a:gd name="T2" fmla="*/ 6 w 94"/>
                      <a:gd name="T3" fmla="*/ 43 h 124"/>
                      <a:gd name="T4" fmla="*/ 14 w 94"/>
                      <a:gd name="T5" fmla="*/ 50 h 124"/>
                      <a:gd name="T6" fmla="*/ 28 w 94"/>
                      <a:gd name="T7" fmla="*/ 55 h 124"/>
                      <a:gd name="T8" fmla="*/ 40 w 94"/>
                      <a:gd name="T9" fmla="*/ 56 h 124"/>
                      <a:gd name="T10" fmla="*/ 50 w 94"/>
                      <a:gd name="T11" fmla="*/ 53 h 124"/>
                      <a:gd name="T12" fmla="*/ 63 w 94"/>
                      <a:gd name="T13" fmla="*/ 44 h 124"/>
                      <a:gd name="T14" fmla="*/ 68 w 94"/>
                      <a:gd name="T15" fmla="*/ 32 h 124"/>
                      <a:gd name="T16" fmla="*/ 71 w 94"/>
                      <a:gd name="T17" fmla="*/ 17 h 124"/>
                      <a:gd name="T18" fmla="*/ 69 w 94"/>
                      <a:gd name="T19" fmla="*/ 0 h 124"/>
                      <a:gd name="T20" fmla="*/ 76 w 94"/>
                      <a:gd name="T21" fmla="*/ 10 h 124"/>
                      <a:gd name="T22" fmla="*/ 79 w 94"/>
                      <a:gd name="T23" fmla="*/ 24 h 124"/>
                      <a:gd name="T24" fmla="*/ 86 w 94"/>
                      <a:gd name="T25" fmla="*/ 43 h 124"/>
                      <a:gd name="T26" fmla="*/ 91 w 94"/>
                      <a:gd name="T27" fmla="*/ 58 h 124"/>
                      <a:gd name="T28" fmla="*/ 93 w 94"/>
                      <a:gd name="T29" fmla="*/ 67 h 124"/>
                      <a:gd name="T30" fmla="*/ 90 w 94"/>
                      <a:gd name="T31" fmla="*/ 77 h 124"/>
                      <a:gd name="T32" fmla="*/ 80 w 94"/>
                      <a:gd name="T33" fmla="*/ 91 h 124"/>
                      <a:gd name="T34" fmla="*/ 64 w 94"/>
                      <a:gd name="T35" fmla="*/ 110 h 124"/>
                      <a:gd name="T36" fmla="*/ 53 w 94"/>
                      <a:gd name="T37" fmla="*/ 119 h 124"/>
                      <a:gd name="T38" fmla="*/ 47 w 94"/>
                      <a:gd name="T39" fmla="*/ 123 h 124"/>
                      <a:gd name="T40" fmla="*/ 40 w 94"/>
                      <a:gd name="T41" fmla="*/ 119 h 124"/>
                      <a:gd name="T42" fmla="*/ 31 w 94"/>
                      <a:gd name="T43" fmla="*/ 113 h 124"/>
                      <a:gd name="T44" fmla="*/ 14 w 94"/>
                      <a:gd name="T45" fmla="*/ 102 h 124"/>
                      <a:gd name="T46" fmla="*/ 6 w 94"/>
                      <a:gd name="T47" fmla="*/ 94 h 124"/>
                      <a:gd name="T48" fmla="*/ 3 w 94"/>
                      <a:gd name="T49" fmla="*/ 89 h 124"/>
                      <a:gd name="T50" fmla="*/ 0 w 94"/>
                      <a:gd name="T51" fmla="*/ 73 h 124"/>
                      <a:gd name="T52" fmla="*/ 0 w 94"/>
                      <a:gd name="T53" fmla="*/ 59 h 124"/>
                      <a:gd name="T54" fmla="*/ 0 w 94"/>
                      <a:gd name="T55" fmla="*/ 33 h 1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124"/>
                      <a:gd name="T86" fmla="*/ 94 w 94"/>
                      <a:gd name="T87" fmla="*/ 124 h 1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124">
                        <a:moveTo>
                          <a:pt x="0" y="33"/>
                        </a:moveTo>
                        <a:lnTo>
                          <a:pt x="6" y="43"/>
                        </a:lnTo>
                        <a:lnTo>
                          <a:pt x="14" y="50"/>
                        </a:lnTo>
                        <a:lnTo>
                          <a:pt x="28" y="55"/>
                        </a:lnTo>
                        <a:lnTo>
                          <a:pt x="40" y="56"/>
                        </a:lnTo>
                        <a:lnTo>
                          <a:pt x="50" y="53"/>
                        </a:lnTo>
                        <a:lnTo>
                          <a:pt x="63" y="44"/>
                        </a:lnTo>
                        <a:lnTo>
                          <a:pt x="68" y="32"/>
                        </a:lnTo>
                        <a:lnTo>
                          <a:pt x="71" y="17"/>
                        </a:lnTo>
                        <a:lnTo>
                          <a:pt x="69" y="0"/>
                        </a:lnTo>
                        <a:lnTo>
                          <a:pt x="76" y="10"/>
                        </a:lnTo>
                        <a:lnTo>
                          <a:pt x="79" y="24"/>
                        </a:lnTo>
                        <a:lnTo>
                          <a:pt x="86" y="43"/>
                        </a:lnTo>
                        <a:lnTo>
                          <a:pt x="91" y="58"/>
                        </a:lnTo>
                        <a:lnTo>
                          <a:pt x="93" y="67"/>
                        </a:lnTo>
                        <a:lnTo>
                          <a:pt x="90" y="77"/>
                        </a:lnTo>
                        <a:lnTo>
                          <a:pt x="80" y="91"/>
                        </a:lnTo>
                        <a:lnTo>
                          <a:pt x="64" y="110"/>
                        </a:lnTo>
                        <a:lnTo>
                          <a:pt x="53" y="119"/>
                        </a:lnTo>
                        <a:lnTo>
                          <a:pt x="47" y="123"/>
                        </a:lnTo>
                        <a:lnTo>
                          <a:pt x="40" y="119"/>
                        </a:lnTo>
                        <a:lnTo>
                          <a:pt x="31" y="113"/>
                        </a:lnTo>
                        <a:lnTo>
                          <a:pt x="14" y="102"/>
                        </a:lnTo>
                        <a:lnTo>
                          <a:pt x="6" y="94"/>
                        </a:lnTo>
                        <a:lnTo>
                          <a:pt x="3" y="89"/>
                        </a:lnTo>
                        <a:lnTo>
                          <a:pt x="0" y="73"/>
                        </a:lnTo>
                        <a:lnTo>
                          <a:pt x="0" y="59"/>
                        </a:lnTo>
                        <a:lnTo>
                          <a:pt x="0" y="33"/>
                        </a:lnTo>
                      </a:path>
                    </a:pathLst>
                  </a:custGeom>
                  <a:solidFill>
                    <a:srgbClr val="7F5F3F"/>
                  </a:solidFill>
                  <a:ln w="9525" cap="rnd">
                    <a:noFill/>
                    <a:round/>
                    <a:headEnd/>
                    <a:tailEnd/>
                  </a:ln>
                </p:spPr>
                <p:txBody>
                  <a:bodyPr/>
                  <a:lstStyle/>
                  <a:p>
                    <a:endParaRPr lang="fr-FR" sz="1200"/>
                  </a:p>
                </p:txBody>
              </p:sp>
            </p:grpSp>
          </p:grpSp>
          <p:grpSp>
            <p:nvGrpSpPr>
              <p:cNvPr id="127" name="Group 159"/>
              <p:cNvGrpSpPr>
                <a:grpSpLocks/>
              </p:cNvGrpSpPr>
              <p:nvPr/>
            </p:nvGrpSpPr>
            <p:grpSpPr bwMode="auto">
              <a:xfrm>
                <a:off x="4107" y="2431"/>
                <a:ext cx="333" cy="1010"/>
                <a:chOff x="4107" y="2431"/>
                <a:chExt cx="333" cy="1010"/>
              </a:xfrm>
            </p:grpSpPr>
            <p:sp>
              <p:nvSpPr>
                <p:cNvPr id="128" name="Freeform 160"/>
                <p:cNvSpPr>
                  <a:spLocks/>
                </p:cNvSpPr>
                <p:nvPr/>
              </p:nvSpPr>
              <p:spPr bwMode="auto">
                <a:xfrm>
                  <a:off x="4107" y="2431"/>
                  <a:ext cx="333" cy="1010"/>
                </a:xfrm>
                <a:custGeom>
                  <a:avLst/>
                  <a:gdLst>
                    <a:gd name="T0" fmla="*/ 177 w 333"/>
                    <a:gd name="T1" fmla="*/ 15 h 1010"/>
                    <a:gd name="T2" fmla="*/ 330 w 333"/>
                    <a:gd name="T3" fmla="*/ 72 h 1010"/>
                    <a:gd name="T4" fmla="*/ 329 w 333"/>
                    <a:gd name="T5" fmla="*/ 123 h 1010"/>
                    <a:gd name="T6" fmla="*/ 327 w 333"/>
                    <a:gd name="T7" fmla="*/ 141 h 1010"/>
                    <a:gd name="T8" fmla="*/ 327 w 333"/>
                    <a:gd name="T9" fmla="*/ 153 h 1010"/>
                    <a:gd name="T10" fmla="*/ 322 w 333"/>
                    <a:gd name="T11" fmla="*/ 178 h 1010"/>
                    <a:gd name="T12" fmla="*/ 323 w 333"/>
                    <a:gd name="T13" fmla="*/ 208 h 1010"/>
                    <a:gd name="T14" fmla="*/ 320 w 333"/>
                    <a:gd name="T15" fmla="*/ 235 h 1010"/>
                    <a:gd name="T16" fmla="*/ 313 w 333"/>
                    <a:gd name="T17" fmla="*/ 267 h 1010"/>
                    <a:gd name="T18" fmla="*/ 305 w 333"/>
                    <a:gd name="T19" fmla="*/ 297 h 1010"/>
                    <a:gd name="T20" fmla="*/ 306 w 333"/>
                    <a:gd name="T21" fmla="*/ 310 h 1010"/>
                    <a:gd name="T22" fmla="*/ 300 w 333"/>
                    <a:gd name="T23" fmla="*/ 345 h 1010"/>
                    <a:gd name="T24" fmla="*/ 286 w 333"/>
                    <a:gd name="T25" fmla="*/ 395 h 1010"/>
                    <a:gd name="T26" fmla="*/ 283 w 333"/>
                    <a:gd name="T27" fmla="*/ 412 h 1010"/>
                    <a:gd name="T28" fmla="*/ 273 w 333"/>
                    <a:gd name="T29" fmla="*/ 434 h 1010"/>
                    <a:gd name="T30" fmla="*/ 271 w 333"/>
                    <a:gd name="T31" fmla="*/ 471 h 1010"/>
                    <a:gd name="T32" fmla="*/ 272 w 333"/>
                    <a:gd name="T33" fmla="*/ 565 h 1010"/>
                    <a:gd name="T34" fmla="*/ 279 w 333"/>
                    <a:gd name="T35" fmla="*/ 712 h 1010"/>
                    <a:gd name="T36" fmla="*/ 280 w 333"/>
                    <a:gd name="T37" fmla="*/ 805 h 1010"/>
                    <a:gd name="T38" fmla="*/ 277 w 333"/>
                    <a:gd name="T39" fmla="*/ 919 h 1010"/>
                    <a:gd name="T40" fmla="*/ 274 w 333"/>
                    <a:gd name="T41" fmla="*/ 935 h 1010"/>
                    <a:gd name="T42" fmla="*/ 272 w 333"/>
                    <a:gd name="T43" fmla="*/ 972 h 1010"/>
                    <a:gd name="T44" fmla="*/ 267 w 333"/>
                    <a:gd name="T45" fmla="*/ 993 h 1010"/>
                    <a:gd name="T46" fmla="*/ 245 w 333"/>
                    <a:gd name="T47" fmla="*/ 993 h 1010"/>
                    <a:gd name="T48" fmla="*/ 213 w 333"/>
                    <a:gd name="T49" fmla="*/ 1000 h 1010"/>
                    <a:gd name="T50" fmla="*/ 197 w 333"/>
                    <a:gd name="T51" fmla="*/ 1007 h 1010"/>
                    <a:gd name="T52" fmla="*/ 184 w 333"/>
                    <a:gd name="T53" fmla="*/ 1009 h 1010"/>
                    <a:gd name="T54" fmla="*/ 177 w 333"/>
                    <a:gd name="T55" fmla="*/ 997 h 1010"/>
                    <a:gd name="T56" fmla="*/ 174 w 333"/>
                    <a:gd name="T57" fmla="*/ 971 h 1010"/>
                    <a:gd name="T58" fmla="*/ 175 w 333"/>
                    <a:gd name="T59" fmla="*/ 940 h 1010"/>
                    <a:gd name="T60" fmla="*/ 175 w 333"/>
                    <a:gd name="T61" fmla="*/ 820 h 1010"/>
                    <a:gd name="T62" fmla="*/ 167 w 333"/>
                    <a:gd name="T63" fmla="*/ 704 h 1010"/>
                    <a:gd name="T64" fmla="*/ 162 w 333"/>
                    <a:gd name="T65" fmla="*/ 677 h 1010"/>
                    <a:gd name="T66" fmla="*/ 162 w 333"/>
                    <a:gd name="T67" fmla="*/ 729 h 1010"/>
                    <a:gd name="T68" fmla="*/ 167 w 333"/>
                    <a:gd name="T69" fmla="*/ 795 h 1010"/>
                    <a:gd name="T70" fmla="*/ 163 w 333"/>
                    <a:gd name="T71" fmla="*/ 890 h 1010"/>
                    <a:gd name="T72" fmla="*/ 155 w 333"/>
                    <a:gd name="T73" fmla="*/ 927 h 1010"/>
                    <a:gd name="T74" fmla="*/ 128 w 333"/>
                    <a:gd name="T75" fmla="*/ 938 h 1010"/>
                    <a:gd name="T76" fmla="*/ 81 w 333"/>
                    <a:gd name="T77" fmla="*/ 940 h 1010"/>
                    <a:gd name="T78" fmla="*/ 51 w 333"/>
                    <a:gd name="T79" fmla="*/ 933 h 1010"/>
                    <a:gd name="T80" fmla="*/ 54 w 333"/>
                    <a:gd name="T81" fmla="*/ 901 h 1010"/>
                    <a:gd name="T82" fmla="*/ 52 w 333"/>
                    <a:gd name="T83" fmla="*/ 856 h 1010"/>
                    <a:gd name="T84" fmla="*/ 47 w 333"/>
                    <a:gd name="T85" fmla="*/ 789 h 1010"/>
                    <a:gd name="T86" fmla="*/ 35 w 333"/>
                    <a:gd name="T87" fmla="*/ 649 h 1010"/>
                    <a:gd name="T88" fmla="*/ 24 w 333"/>
                    <a:gd name="T89" fmla="*/ 524 h 1010"/>
                    <a:gd name="T90" fmla="*/ 13 w 333"/>
                    <a:gd name="T91" fmla="*/ 393 h 1010"/>
                    <a:gd name="T92" fmla="*/ 4 w 333"/>
                    <a:gd name="T93" fmla="*/ 275 h 1010"/>
                    <a:gd name="T94" fmla="*/ 1 w 333"/>
                    <a:gd name="T95" fmla="*/ 149 h 1010"/>
                    <a:gd name="T96" fmla="*/ 9 w 333"/>
                    <a:gd name="T97" fmla="*/ 62 h 1010"/>
                    <a:gd name="T98" fmla="*/ 27 w 333"/>
                    <a:gd name="T99" fmla="*/ 0 h 10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3"/>
                    <a:gd name="T151" fmla="*/ 0 h 1010"/>
                    <a:gd name="T152" fmla="*/ 333 w 333"/>
                    <a:gd name="T153" fmla="*/ 1010 h 101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3" h="1010">
                      <a:moveTo>
                        <a:pt x="27" y="0"/>
                      </a:moveTo>
                      <a:lnTo>
                        <a:pt x="177" y="15"/>
                      </a:lnTo>
                      <a:lnTo>
                        <a:pt x="329" y="46"/>
                      </a:lnTo>
                      <a:lnTo>
                        <a:pt x="330" y="72"/>
                      </a:lnTo>
                      <a:lnTo>
                        <a:pt x="332" y="94"/>
                      </a:lnTo>
                      <a:lnTo>
                        <a:pt x="329" y="123"/>
                      </a:lnTo>
                      <a:lnTo>
                        <a:pt x="323" y="144"/>
                      </a:lnTo>
                      <a:lnTo>
                        <a:pt x="327" y="141"/>
                      </a:lnTo>
                      <a:lnTo>
                        <a:pt x="330" y="135"/>
                      </a:lnTo>
                      <a:lnTo>
                        <a:pt x="327" y="153"/>
                      </a:lnTo>
                      <a:lnTo>
                        <a:pt x="324" y="164"/>
                      </a:lnTo>
                      <a:lnTo>
                        <a:pt x="322" y="178"/>
                      </a:lnTo>
                      <a:lnTo>
                        <a:pt x="321" y="195"/>
                      </a:lnTo>
                      <a:lnTo>
                        <a:pt x="323" y="208"/>
                      </a:lnTo>
                      <a:lnTo>
                        <a:pt x="321" y="223"/>
                      </a:lnTo>
                      <a:lnTo>
                        <a:pt x="320" y="235"/>
                      </a:lnTo>
                      <a:lnTo>
                        <a:pt x="317" y="248"/>
                      </a:lnTo>
                      <a:lnTo>
                        <a:pt x="313" y="267"/>
                      </a:lnTo>
                      <a:lnTo>
                        <a:pt x="308" y="281"/>
                      </a:lnTo>
                      <a:lnTo>
                        <a:pt x="305" y="297"/>
                      </a:lnTo>
                      <a:lnTo>
                        <a:pt x="307" y="303"/>
                      </a:lnTo>
                      <a:lnTo>
                        <a:pt x="306" y="310"/>
                      </a:lnTo>
                      <a:lnTo>
                        <a:pt x="304" y="325"/>
                      </a:lnTo>
                      <a:lnTo>
                        <a:pt x="300" y="345"/>
                      </a:lnTo>
                      <a:lnTo>
                        <a:pt x="294" y="366"/>
                      </a:lnTo>
                      <a:lnTo>
                        <a:pt x="286" y="395"/>
                      </a:lnTo>
                      <a:lnTo>
                        <a:pt x="284" y="403"/>
                      </a:lnTo>
                      <a:lnTo>
                        <a:pt x="283" y="412"/>
                      </a:lnTo>
                      <a:lnTo>
                        <a:pt x="279" y="422"/>
                      </a:lnTo>
                      <a:lnTo>
                        <a:pt x="273" y="434"/>
                      </a:lnTo>
                      <a:lnTo>
                        <a:pt x="268" y="445"/>
                      </a:lnTo>
                      <a:lnTo>
                        <a:pt x="271" y="471"/>
                      </a:lnTo>
                      <a:lnTo>
                        <a:pt x="273" y="522"/>
                      </a:lnTo>
                      <a:lnTo>
                        <a:pt x="272" y="565"/>
                      </a:lnTo>
                      <a:lnTo>
                        <a:pt x="273" y="613"/>
                      </a:lnTo>
                      <a:lnTo>
                        <a:pt x="279" y="712"/>
                      </a:lnTo>
                      <a:lnTo>
                        <a:pt x="279" y="768"/>
                      </a:lnTo>
                      <a:lnTo>
                        <a:pt x="280" y="805"/>
                      </a:lnTo>
                      <a:lnTo>
                        <a:pt x="279" y="847"/>
                      </a:lnTo>
                      <a:lnTo>
                        <a:pt x="277" y="919"/>
                      </a:lnTo>
                      <a:lnTo>
                        <a:pt x="276" y="927"/>
                      </a:lnTo>
                      <a:lnTo>
                        <a:pt x="274" y="935"/>
                      </a:lnTo>
                      <a:lnTo>
                        <a:pt x="272" y="955"/>
                      </a:lnTo>
                      <a:lnTo>
                        <a:pt x="272" y="972"/>
                      </a:lnTo>
                      <a:lnTo>
                        <a:pt x="273" y="995"/>
                      </a:lnTo>
                      <a:lnTo>
                        <a:pt x="267" y="993"/>
                      </a:lnTo>
                      <a:lnTo>
                        <a:pt x="260" y="991"/>
                      </a:lnTo>
                      <a:lnTo>
                        <a:pt x="245" y="993"/>
                      </a:lnTo>
                      <a:lnTo>
                        <a:pt x="230" y="996"/>
                      </a:lnTo>
                      <a:lnTo>
                        <a:pt x="213" y="1000"/>
                      </a:lnTo>
                      <a:lnTo>
                        <a:pt x="203" y="1004"/>
                      </a:lnTo>
                      <a:lnTo>
                        <a:pt x="197" y="1007"/>
                      </a:lnTo>
                      <a:lnTo>
                        <a:pt x="190" y="1009"/>
                      </a:lnTo>
                      <a:lnTo>
                        <a:pt x="184" y="1009"/>
                      </a:lnTo>
                      <a:lnTo>
                        <a:pt x="177" y="1008"/>
                      </a:lnTo>
                      <a:lnTo>
                        <a:pt x="177" y="997"/>
                      </a:lnTo>
                      <a:lnTo>
                        <a:pt x="175" y="986"/>
                      </a:lnTo>
                      <a:lnTo>
                        <a:pt x="174" y="971"/>
                      </a:lnTo>
                      <a:lnTo>
                        <a:pt x="176" y="958"/>
                      </a:lnTo>
                      <a:lnTo>
                        <a:pt x="175" y="940"/>
                      </a:lnTo>
                      <a:lnTo>
                        <a:pt x="177" y="874"/>
                      </a:lnTo>
                      <a:lnTo>
                        <a:pt x="175" y="820"/>
                      </a:lnTo>
                      <a:lnTo>
                        <a:pt x="173" y="758"/>
                      </a:lnTo>
                      <a:lnTo>
                        <a:pt x="167" y="704"/>
                      </a:lnTo>
                      <a:lnTo>
                        <a:pt x="164" y="648"/>
                      </a:lnTo>
                      <a:lnTo>
                        <a:pt x="162" y="677"/>
                      </a:lnTo>
                      <a:lnTo>
                        <a:pt x="156" y="705"/>
                      </a:lnTo>
                      <a:lnTo>
                        <a:pt x="162" y="729"/>
                      </a:lnTo>
                      <a:lnTo>
                        <a:pt x="164" y="754"/>
                      </a:lnTo>
                      <a:lnTo>
                        <a:pt x="167" y="795"/>
                      </a:lnTo>
                      <a:lnTo>
                        <a:pt x="168" y="837"/>
                      </a:lnTo>
                      <a:lnTo>
                        <a:pt x="163" y="890"/>
                      </a:lnTo>
                      <a:lnTo>
                        <a:pt x="156" y="919"/>
                      </a:lnTo>
                      <a:lnTo>
                        <a:pt x="155" y="927"/>
                      </a:lnTo>
                      <a:lnTo>
                        <a:pt x="148" y="935"/>
                      </a:lnTo>
                      <a:lnTo>
                        <a:pt x="128" y="938"/>
                      </a:lnTo>
                      <a:lnTo>
                        <a:pt x="104" y="937"/>
                      </a:lnTo>
                      <a:lnTo>
                        <a:pt x="81" y="940"/>
                      </a:lnTo>
                      <a:lnTo>
                        <a:pt x="54" y="935"/>
                      </a:lnTo>
                      <a:lnTo>
                        <a:pt x="51" y="933"/>
                      </a:lnTo>
                      <a:lnTo>
                        <a:pt x="51" y="928"/>
                      </a:lnTo>
                      <a:lnTo>
                        <a:pt x="54" y="901"/>
                      </a:lnTo>
                      <a:lnTo>
                        <a:pt x="53" y="880"/>
                      </a:lnTo>
                      <a:lnTo>
                        <a:pt x="52" y="856"/>
                      </a:lnTo>
                      <a:lnTo>
                        <a:pt x="50" y="835"/>
                      </a:lnTo>
                      <a:lnTo>
                        <a:pt x="47" y="789"/>
                      </a:lnTo>
                      <a:lnTo>
                        <a:pt x="42" y="730"/>
                      </a:lnTo>
                      <a:lnTo>
                        <a:pt x="35" y="649"/>
                      </a:lnTo>
                      <a:lnTo>
                        <a:pt x="27" y="593"/>
                      </a:lnTo>
                      <a:lnTo>
                        <a:pt x="24" y="524"/>
                      </a:lnTo>
                      <a:lnTo>
                        <a:pt x="23" y="462"/>
                      </a:lnTo>
                      <a:lnTo>
                        <a:pt x="13" y="393"/>
                      </a:lnTo>
                      <a:lnTo>
                        <a:pt x="8" y="325"/>
                      </a:lnTo>
                      <a:lnTo>
                        <a:pt x="4" y="275"/>
                      </a:lnTo>
                      <a:lnTo>
                        <a:pt x="0" y="213"/>
                      </a:lnTo>
                      <a:lnTo>
                        <a:pt x="1" y="149"/>
                      </a:lnTo>
                      <a:lnTo>
                        <a:pt x="4" y="101"/>
                      </a:lnTo>
                      <a:lnTo>
                        <a:pt x="9" y="62"/>
                      </a:lnTo>
                      <a:lnTo>
                        <a:pt x="17" y="28"/>
                      </a:lnTo>
                      <a:lnTo>
                        <a:pt x="27" y="0"/>
                      </a:lnTo>
                    </a:path>
                  </a:pathLst>
                </a:custGeom>
                <a:solidFill>
                  <a:srgbClr val="0000FF"/>
                </a:solidFill>
                <a:ln w="9525" cap="rnd">
                  <a:noFill/>
                  <a:round/>
                  <a:headEnd/>
                  <a:tailEnd/>
                </a:ln>
              </p:spPr>
              <p:txBody>
                <a:bodyPr/>
                <a:lstStyle/>
                <a:p>
                  <a:endParaRPr lang="fr-FR" sz="1200"/>
                </a:p>
              </p:txBody>
            </p:sp>
            <p:grpSp>
              <p:nvGrpSpPr>
                <p:cNvPr id="129" name="Group 161"/>
                <p:cNvGrpSpPr>
                  <a:grpSpLocks/>
                </p:cNvGrpSpPr>
                <p:nvPr/>
              </p:nvGrpSpPr>
              <p:grpSpPr bwMode="auto">
                <a:xfrm>
                  <a:off x="4158" y="2447"/>
                  <a:ext cx="280" cy="984"/>
                  <a:chOff x="4158" y="2447"/>
                  <a:chExt cx="280" cy="984"/>
                </a:xfrm>
              </p:grpSpPr>
              <p:sp>
                <p:nvSpPr>
                  <p:cNvPr id="130" name="Freeform 162"/>
                  <p:cNvSpPr>
                    <a:spLocks/>
                  </p:cNvSpPr>
                  <p:nvPr/>
                </p:nvSpPr>
                <p:spPr bwMode="auto">
                  <a:xfrm>
                    <a:off x="4185" y="2486"/>
                    <a:ext cx="144" cy="884"/>
                  </a:xfrm>
                  <a:custGeom>
                    <a:avLst/>
                    <a:gdLst>
                      <a:gd name="T0" fmla="*/ 85 w 144"/>
                      <a:gd name="T1" fmla="*/ 592 h 884"/>
                      <a:gd name="T2" fmla="*/ 71 w 144"/>
                      <a:gd name="T3" fmla="*/ 441 h 884"/>
                      <a:gd name="T4" fmla="*/ 77 w 144"/>
                      <a:gd name="T5" fmla="*/ 326 h 884"/>
                      <a:gd name="T6" fmla="*/ 87 w 144"/>
                      <a:gd name="T7" fmla="*/ 204 h 884"/>
                      <a:gd name="T8" fmla="*/ 123 w 144"/>
                      <a:gd name="T9" fmla="*/ 159 h 884"/>
                      <a:gd name="T10" fmla="*/ 125 w 144"/>
                      <a:gd name="T11" fmla="*/ 145 h 884"/>
                      <a:gd name="T12" fmla="*/ 93 w 144"/>
                      <a:gd name="T13" fmla="*/ 166 h 884"/>
                      <a:gd name="T14" fmla="*/ 75 w 144"/>
                      <a:gd name="T15" fmla="*/ 138 h 884"/>
                      <a:gd name="T16" fmla="*/ 75 w 144"/>
                      <a:gd name="T17" fmla="*/ 89 h 884"/>
                      <a:gd name="T18" fmla="*/ 87 w 144"/>
                      <a:gd name="T19" fmla="*/ 53 h 884"/>
                      <a:gd name="T20" fmla="*/ 93 w 144"/>
                      <a:gd name="T21" fmla="*/ 14 h 884"/>
                      <a:gd name="T22" fmla="*/ 82 w 144"/>
                      <a:gd name="T23" fmla="*/ 18 h 884"/>
                      <a:gd name="T24" fmla="*/ 62 w 144"/>
                      <a:gd name="T25" fmla="*/ 52 h 884"/>
                      <a:gd name="T26" fmla="*/ 48 w 144"/>
                      <a:gd name="T27" fmla="*/ 90 h 884"/>
                      <a:gd name="T28" fmla="*/ 42 w 144"/>
                      <a:gd name="T29" fmla="*/ 122 h 884"/>
                      <a:gd name="T30" fmla="*/ 47 w 144"/>
                      <a:gd name="T31" fmla="*/ 166 h 884"/>
                      <a:gd name="T32" fmla="*/ 56 w 144"/>
                      <a:gd name="T33" fmla="*/ 227 h 884"/>
                      <a:gd name="T34" fmla="*/ 19 w 144"/>
                      <a:gd name="T35" fmla="*/ 137 h 884"/>
                      <a:gd name="T36" fmla="*/ 1 w 144"/>
                      <a:gd name="T37" fmla="*/ 161 h 884"/>
                      <a:gd name="T38" fmla="*/ 6 w 144"/>
                      <a:gd name="T39" fmla="*/ 327 h 884"/>
                      <a:gd name="T40" fmla="*/ 18 w 144"/>
                      <a:gd name="T41" fmla="*/ 604 h 884"/>
                      <a:gd name="T42" fmla="*/ 21 w 144"/>
                      <a:gd name="T43" fmla="*/ 687 h 884"/>
                      <a:gd name="T44" fmla="*/ 17 w 144"/>
                      <a:gd name="T45" fmla="*/ 829 h 884"/>
                      <a:gd name="T46" fmla="*/ 3 w 144"/>
                      <a:gd name="T47" fmla="*/ 883 h 884"/>
                      <a:gd name="T48" fmla="*/ 28 w 144"/>
                      <a:gd name="T49" fmla="*/ 881 h 884"/>
                      <a:gd name="T50" fmla="*/ 50 w 144"/>
                      <a:gd name="T51" fmla="*/ 882 h 884"/>
                      <a:gd name="T52" fmla="*/ 70 w 144"/>
                      <a:gd name="T53" fmla="*/ 880 h 884"/>
                      <a:gd name="T54" fmla="*/ 79 w 144"/>
                      <a:gd name="T55" fmla="*/ 874 h 884"/>
                      <a:gd name="T56" fmla="*/ 80 w 144"/>
                      <a:gd name="T57" fmla="*/ 856 h 884"/>
                      <a:gd name="T58" fmla="*/ 86 w 144"/>
                      <a:gd name="T59" fmla="*/ 817 h 884"/>
                      <a:gd name="T60" fmla="*/ 89 w 144"/>
                      <a:gd name="T61" fmla="*/ 778 h 884"/>
                      <a:gd name="T62" fmla="*/ 88 w 144"/>
                      <a:gd name="T63" fmla="*/ 745 h 884"/>
                      <a:gd name="T64" fmla="*/ 86 w 144"/>
                      <a:gd name="T65" fmla="*/ 699 h 884"/>
                      <a:gd name="T66" fmla="*/ 83 w 144"/>
                      <a:gd name="T67" fmla="*/ 670 h 884"/>
                      <a:gd name="T68" fmla="*/ 77 w 144"/>
                      <a:gd name="T69" fmla="*/ 650 h 884"/>
                      <a:gd name="T70" fmla="*/ 81 w 144"/>
                      <a:gd name="T71" fmla="*/ 633 h 884"/>
                      <a:gd name="T72" fmla="*/ 83 w 144"/>
                      <a:gd name="T73" fmla="*/ 609 h 8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4"/>
                      <a:gd name="T112" fmla="*/ 0 h 884"/>
                      <a:gd name="T113" fmla="*/ 144 w 144"/>
                      <a:gd name="T114" fmla="*/ 884 h 8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4" h="884">
                        <a:moveTo>
                          <a:pt x="83" y="609"/>
                        </a:moveTo>
                        <a:lnTo>
                          <a:pt x="85" y="592"/>
                        </a:lnTo>
                        <a:lnTo>
                          <a:pt x="74" y="494"/>
                        </a:lnTo>
                        <a:lnTo>
                          <a:pt x="71" y="441"/>
                        </a:lnTo>
                        <a:lnTo>
                          <a:pt x="74" y="385"/>
                        </a:lnTo>
                        <a:lnTo>
                          <a:pt x="77" y="326"/>
                        </a:lnTo>
                        <a:lnTo>
                          <a:pt x="82" y="268"/>
                        </a:lnTo>
                        <a:lnTo>
                          <a:pt x="87" y="204"/>
                        </a:lnTo>
                        <a:lnTo>
                          <a:pt x="108" y="177"/>
                        </a:lnTo>
                        <a:lnTo>
                          <a:pt x="123" y="159"/>
                        </a:lnTo>
                        <a:lnTo>
                          <a:pt x="143" y="142"/>
                        </a:lnTo>
                        <a:lnTo>
                          <a:pt x="125" y="145"/>
                        </a:lnTo>
                        <a:lnTo>
                          <a:pt x="107" y="155"/>
                        </a:lnTo>
                        <a:lnTo>
                          <a:pt x="93" y="166"/>
                        </a:lnTo>
                        <a:lnTo>
                          <a:pt x="77" y="186"/>
                        </a:lnTo>
                        <a:lnTo>
                          <a:pt x="75" y="138"/>
                        </a:lnTo>
                        <a:lnTo>
                          <a:pt x="74" y="109"/>
                        </a:lnTo>
                        <a:lnTo>
                          <a:pt x="75" y="89"/>
                        </a:lnTo>
                        <a:lnTo>
                          <a:pt x="82" y="70"/>
                        </a:lnTo>
                        <a:lnTo>
                          <a:pt x="87" y="53"/>
                        </a:lnTo>
                        <a:lnTo>
                          <a:pt x="91" y="34"/>
                        </a:lnTo>
                        <a:lnTo>
                          <a:pt x="93" y="14"/>
                        </a:lnTo>
                        <a:lnTo>
                          <a:pt x="90" y="0"/>
                        </a:lnTo>
                        <a:lnTo>
                          <a:pt x="82" y="18"/>
                        </a:lnTo>
                        <a:lnTo>
                          <a:pt x="73" y="33"/>
                        </a:lnTo>
                        <a:lnTo>
                          <a:pt x="62" y="52"/>
                        </a:lnTo>
                        <a:lnTo>
                          <a:pt x="57" y="68"/>
                        </a:lnTo>
                        <a:lnTo>
                          <a:pt x="48" y="90"/>
                        </a:lnTo>
                        <a:lnTo>
                          <a:pt x="44" y="106"/>
                        </a:lnTo>
                        <a:lnTo>
                          <a:pt x="42" y="122"/>
                        </a:lnTo>
                        <a:lnTo>
                          <a:pt x="43" y="144"/>
                        </a:lnTo>
                        <a:lnTo>
                          <a:pt x="47" y="166"/>
                        </a:lnTo>
                        <a:lnTo>
                          <a:pt x="49" y="190"/>
                        </a:lnTo>
                        <a:lnTo>
                          <a:pt x="56" y="227"/>
                        </a:lnTo>
                        <a:lnTo>
                          <a:pt x="36" y="185"/>
                        </a:lnTo>
                        <a:lnTo>
                          <a:pt x="19" y="137"/>
                        </a:lnTo>
                        <a:lnTo>
                          <a:pt x="7" y="90"/>
                        </a:lnTo>
                        <a:lnTo>
                          <a:pt x="1" y="161"/>
                        </a:lnTo>
                        <a:lnTo>
                          <a:pt x="0" y="222"/>
                        </a:lnTo>
                        <a:lnTo>
                          <a:pt x="6" y="327"/>
                        </a:lnTo>
                        <a:lnTo>
                          <a:pt x="13" y="464"/>
                        </a:lnTo>
                        <a:lnTo>
                          <a:pt x="18" y="604"/>
                        </a:lnTo>
                        <a:lnTo>
                          <a:pt x="13" y="669"/>
                        </a:lnTo>
                        <a:lnTo>
                          <a:pt x="21" y="687"/>
                        </a:lnTo>
                        <a:lnTo>
                          <a:pt x="32" y="745"/>
                        </a:lnTo>
                        <a:lnTo>
                          <a:pt x="17" y="829"/>
                        </a:lnTo>
                        <a:lnTo>
                          <a:pt x="11" y="860"/>
                        </a:lnTo>
                        <a:lnTo>
                          <a:pt x="3" y="883"/>
                        </a:lnTo>
                        <a:lnTo>
                          <a:pt x="17" y="881"/>
                        </a:lnTo>
                        <a:lnTo>
                          <a:pt x="28" y="881"/>
                        </a:lnTo>
                        <a:lnTo>
                          <a:pt x="36" y="881"/>
                        </a:lnTo>
                        <a:lnTo>
                          <a:pt x="50" y="882"/>
                        </a:lnTo>
                        <a:lnTo>
                          <a:pt x="60" y="881"/>
                        </a:lnTo>
                        <a:lnTo>
                          <a:pt x="70" y="880"/>
                        </a:lnTo>
                        <a:lnTo>
                          <a:pt x="75" y="877"/>
                        </a:lnTo>
                        <a:lnTo>
                          <a:pt x="79" y="874"/>
                        </a:lnTo>
                        <a:lnTo>
                          <a:pt x="77" y="864"/>
                        </a:lnTo>
                        <a:lnTo>
                          <a:pt x="80" y="856"/>
                        </a:lnTo>
                        <a:lnTo>
                          <a:pt x="83" y="836"/>
                        </a:lnTo>
                        <a:lnTo>
                          <a:pt x="86" y="817"/>
                        </a:lnTo>
                        <a:lnTo>
                          <a:pt x="88" y="797"/>
                        </a:lnTo>
                        <a:lnTo>
                          <a:pt x="89" y="778"/>
                        </a:lnTo>
                        <a:lnTo>
                          <a:pt x="89" y="762"/>
                        </a:lnTo>
                        <a:lnTo>
                          <a:pt x="88" y="745"/>
                        </a:lnTo>
                        <a:lnTo>
                          <a:pt x="87" y="725"/>
                        </a:lnTo>
                        <a:lnTo>
                          <a:pt x="86" y="699"/>
                        </a:lnTo>
                        <a:lnTo>
                          <a:pt x="83" y="681"/>
                        </a:lnTo>
                        <a:lnTo>
                          <a:pt x="83" y="670"/>
                        </a:lnTo>
                        <a:lnTo>
                          <a:pt x="80" y="661"/>
                        </a:lnTo>
                        <a:lnTo>
                          <a:pt x="77" y="650"/>
                        </a:lnTo>
                        <a:lnTo>
                          <a:pt x="78" y="644"/>
                        </a:lnTo>
                        <a:lnTo>
                          <a:pt x="81" y="633"/>
                        </a:lnTo>
                        <a:lnTo>
                          <a:pt x="83" y="621"/>
                        </a:lnTo>
                        <a:lnTo>
                          <a:pt x="83" y="609"/>
                        </a:lnTo>
                      </a:path>
                    </a:pathLst>
                  </a:custGeom>
                  <a:solidFill>
                    <a:srgbClr val="000080"/>
                  </a:solidFill>
                  <a:ln w="9525" cap="rnd">
                    <a:noFill/>
                    <a:round/>
                    <a:headEnd/>
                    <a:tailEnd/>
                  </a:ln>
                </p:spPr>
                <p:txBody>
                  <a:bodyPr/>
                  <a:lstStyle/>
                  <a:p>
                    <a:endParaRPr lang="fr-FR" sz="1200"/>
                  </a:p>
                </p:txBody>
              </p:sp>
              <p:sp>
                <p:nvSpPr>
                  <p:cNvPr id="131" name="Freeform 163"/>
                  <p:cNvSpPr>
                    <a:spLocks/>
                  </p:cNvSpPr>
                  <p:nvPr/>
                </p:nvSpPr>
                <p:spPr bwMode="auto">
                  <a:xfrm>
                    <a:off x="4276" y="2622"/>
                    <a:ext cx="56" cy="491"/>
                  </a:xfrm>
                  <a:custGeom>
                    <a:avLst/>
                    <a:gdLst>
                      <a:gd name="T0" fmla="*/ 0 w 56"/>
                      <a:gd name="T1" fmla="*/ 490 h 491"/>
                      <a:gd name="T2" fmla="*/ 3 w 56"/>
                      <a:gd name="T3" fmla="*/ 454 h 491"/>
                      <a:gd name="T4" fmla="*/ 4 w 56"/>
                      <a:gd name="T5" fmla="*/ 421 h 491"/>
                      <a:gd name="T6" fmla="*/ 2 w 56"/>
                      <a:gd name="T7" fmla="*/ 342 h 491"/>
                      <a:gd name="T8" fmla="*/ 0 w 56"/>
                      <a:gd name="T9" fmla="*/ 289 h 491"/>
                      <a:gd name="T10" fmla="*/ 8 w 56"/>
                      <a:gd name="T11" fmla="*/ 218 h 491"/>
                      <a:gd name="T12" fmla="*/ 33 w 56"/>
                      <a:gd name="T13" fmla="*/ 112 h 491"/>
                      <a:gd name="T14" fmla="*/ 55 w 56"/>
                      <a:gd name="T15" fmla="*/ 0 h 491"/>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491"/>
                      <a:gd name="T26" fmla="*/ 56 w 56"/>
                      <a:gd name="T27" fmla="*/ 491 h 4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491">
                        <a:moveTo>
                          <a:pt x="0" y="490"/>
                        </a:moveTo>
                        <a:lnTo>
                          <a:pt x="3" y="454"/>
                        </a:lnTo>
                        <a:lnTo>
                          <a:pt x="4" y="421"/>
                        </a:lnTo>
                        <a:lnTo>
                          <a:pt x="2" y="342"/>
                        </a:lnTo>
                        <a:lnTo>
                          <a:pt x="0" y="289"/>
                        </a:lnTo>
                        <a:lnTo>
                          <a:pt x="8" y="218"/>
                        </a:lnTo>
                        <a:lnTo>
                          <a:pt x="33" y="112"/>
                        </a:lnTo>
                        <a:lnTo>
                          <a:pt x="55" y="0"/>
                        </a:lnTo>
                      </a:path>
                    </a:pathLst>
                  </a:custGeom>
                  <a:noFill/>
                  <a:ln w="12700" cap="rnd">
                    <a:solidFill>
                      <a:srgbClr val="000080"/>
                    </a:solidFill>
                    <a:round/>
                    <a:headEnd type="none" w="sm" len="sm"/>
                    <a:tailEnd type="none" w="sm" len="sm"/>
                  </a:ln>
                </p:spPr>
                <p:txBody>
                  <a:bodyPr/>
                  <a:lstStyle/>
                  <a:p>
                    <a:endParaRPr lang="fr-FR" sz="1200"/>
                  </a:p>
                </p:txBody>
              </p:sp>
              <p:sp>
                <p:nvSpPr>
                  <p:cNvPr id="132" name="Freeform 164"/>
                  <p:cNvSpPr>
                    <a:spLocks/>
                  </p:cNvSpPr>
                  <p:nvPr/>
                </p:nvSpPr>
                <p:spPr bwMode="auto">
                  <a:xfrm>
                    <a:off x="4275" y="2514"/>
                    <a:ext cx="163" cy="917"/>
                  </a:xfrm>
                  <a:custGeom>
                    <a:avLst/>
                    <a:gdLst>
                      <a:gd name="T0" fmla="*/ 128 w 163"/>
                      <a:gd name="T1" fmla="*/ 11 h 917"/>
                      <a:gd name="T2" fmla="*/ 101 w 163"/>
                      <a:gd name="T3" fmla="*/ 42 h 917"/>
                      <a:gd name="T4" fmla="*/ 85 w 163"/>
                      <a:gd name="T5" fmla="*/ 54 h 917"/>
                      <a:gd name="T6" fmla="*/ 60 w 163"/>
                      <a:gd name="T7" fmla="*/ 61 h 917"/>
                      <a:gd name="T8" fmla="*/ 61 w 163"/>
                      <a:gd name="T9" fmla="*/ 76 h 917"/>
                      <a:gd name="T10" fmla="*/ 93 w 163"/>
                      <a:gd name="T11" fmla="*/ 95 h 917"/>
                      <a:gd name="T12" fmla="*/ 130 w 163"/>
                      <a:gd name="T13" fmla="*/ 94 h 917"/>
                      <a:gd name="T14" fmla="*/ 94 w 163"/>
                      <a:gd name="T15" fmla="*/ 115 h 917"/>
                      <a:gd name="T16" fmla="*/ 66 w 163"/>
                      <a:gd name="T17" fmla="*/ 140 h 917"/>
                      <a:gd name="T18" fmla="*/ 53 w 163"/>
                      <a:gd name="T19" fmla="*/ 158 h 917"/>
                      <a:gd name="T20" fmla="*/ 76 w 163"/>
                      <a:gd name="T21" fmla="*/ 168 h 917"/>
                      <a:gd name="T22" fmla="*/ 117 w 163"/>
                      <a:gd name="T23" fmla="*/ 163 h 917"/>
                      <a:gd name="T24" fmla="*/ 128 w 163"/>
                      <a:gd name="T25" fmla="*/ 164 h 917"/>
                      <a:gd name="T26" fmla="*/ 94 w 163"/>
                      <a:gd name="T27" fmla="*/ 191 h 917"/>
                      <a:gd name="T28" fmla="*/ 60 w 163"/>
                      <a:gd name="T29" fmla="*/ 229 h 917"/>
                      <a:gd name="T30" fmla="*/ 51 w 163"/>
                      <a:gd name="T31" fmla="*/ 255 h 917"/>
                      <a:gd name="T32" fmla="*/ 91 w 163"/>
                      <a:gd name="T33" fmla="*/ 247 h 917"/>
                      <a:gd name="T34" fmla="*/ 105 w 163"/>
                      <a:gd name="T35" fmla="*/ 250 h 917"/>
                      <a:gd name="T36" fmla="*/ 66 w 163"/>
                      <a:gd name="T37" fmla="*/ 310 h 917"/>
                      <a:gd name="T38" fmla="*/ 33 w 163"/>
                      <a:gd name="T39" fmla="*/ 360 h 917"/>
                      <a:gd name="T40" fmla="*/ 43 w 163"/>
                      <a:gd name="T41" fmla="*/ 385 h 917"/>
                      <a:gd name="T42" fmla="*/ 79 w 163"/>
                      <a:gd name="T43" fmla="*/ 377 h 917"/>
                      <a:gd name="T44" fmla="*/ 68 w 163"/>
                      <a:gd name="T45" fmla="*/ 421 h 917"/>
                      <a:gd name="T46" fmla="*/ 38 w 163"/>
                      <a:gd name="T47" fmla="*/ 502 h 917"/>
                      <a:gd name="T48" fmla="*/ 18 w 163"/>
                      <a:gd name="T49" fmla="*/ 560 h 917"/>
                      <a:gd name="T50" fmla="*/ 1 w 163"/>
                      <a:gd name="T51" fmla="*/ 633 h 917"/>
                      <a:gd name="T52" fmla="*/ 11 w 163"/>
                      <a:gd name="T53" fmla="*/ 794 h 917"/>
                      <a:gd name="T54" fmla="*/ 26 w 163"/>
                      <a:gd name="T55" fmla="*/ 855 h 917"/>
                      <a:gd name="T56" fmla="*/ 46 w 163"/>
                      <a:gd name="T57" fmla="*/ 916 h 917"/>
                      <a:gd name="T58" fmla="*/ 82 w 163"/>
                      <a:gd name="T59" fmla="*/ 909 h 917"/>
                      <a:gd name="T60" fmla="*/ 101 w 163"/>
                      <a:gd name="T61" fmla="*/ 910 h 917"/>
                      <a:gd name="T62" fmla="*/ 104 w 163"/>
                      <a:gd name="T63" fmla="*/ 871 h 917"/>
                      <a:gd name="T64" fmla="*/ 110 w 163"/>
                      <a:gd name="T65" fmla="*/ 815 h 917"/>
                      <a:gd name="T66" fmla="*/ 112 w 163"/>
                      <a:gd name="T67" fmla="*/ 631 h 917"/>
                      <a:gd name="T68" fmla="*/ 104 w 163"/>
                      <a:gd name="T69" fmla="*/ 482 h 917"/>
                      <a:gd name="T70" fmla="*/ 104 w 163"/>
                      <a:gd name="T71" fmla="*/ 405 h 917"/>
                      <a:gd name="T72" fmla="*/ 107 w 163"/>
                      <a:gd name="T73" fmla="*/ 349 h 917"/>
                      <a:gd name="T74" fmla="*/ 116 w 163"/>
                      <a:gd name="T75" fmla="*/ 320 h 917"/>
                      <a:gd name="T76" fmla="*/ 126 w 163"/>
                      <a:gd name="T77" fmla="*/ 285 h 917"/>
                      <a:gd name="T78" fmla="*/ 135 w 163"/>
                      <a:gd name="T79" fmla="*/ 244 h 917"/>
                      <a:gd name="T80" fmla="*/ 137 w 163"/>
                      <a:gd name="T81" fmla="*/ 213 h 917"/>
                      <a:gd name="T82" fmla="*/ 149 w 163"/>
                      <a:gd name="T83" fmla="*/ 166 h 917"/>
                      <a:gd name="T84" fmla="*/ 154 w 163"/>
                      <a:gd name="T85" fmla="*/ 123 h 917"/>
                      <a:gd name="T86" fmla="*/ 155 w 163"/>
                      <a:gd name="T87" fmla="*/ 87 h 917"/>
                      <a:gd name="T88" fmla="*/ 160 w 163"/>
                      <a:gd name="T89" fmla="*/ 56 h 917"/>
                      <a:gd name="T90" fmla="*/ 149 w 163"/>
                      <a:gd name="T91" fmla="*/ 66 h 9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3"/>
                      <a:gd name="T139" fmla="*/ 0 h 917"/>
                      <a:gd name="T140" fmla="*/ 163 w 163"/>
                      <a:gd name="T141" fmla="*/ 917 h 9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3" h="917">
                        <a:moveTo>
                          <a:pt x="149" y="0"/>
                        </a:moveTo>
                        <a:lnTo>
                          <a:pt x="139" y="5"/>
                        </a:lnTo>
                        <a:lnTo>
                          <a:pt x="128" y="11"/>
                        </a:lnTo>
                        <a:lnTo>
                          <a:pt x="116" y="20"/>
                        </a:lnTo>
                        <a:lnTo>
                          <a:pt x="106" y="32"/>
                        </a:lnTo>
                        <a:lnTo>
                          <a:pt x="101" y="42"/>
                        </a:lnTo>
                        <a:lnTo>
                          <a:pt x="95" y="48"/>
                        </a:lnTo>
                        <a:lnTo>
                          <a:pt x="92" y="51"/>
                        </a:lnTo>
                        <a:lnTo>
                          <a:pt x="85" y="54"/>
                        </a:lnTo>
                        <a:lnTo>
                          <a:pt x="78" y="56"/>
                        </a:lnTo>
                        <a:lnTo>
                          <a:pt x="67" y="58"/>
                        </a:lnTo>
                        <a:lnTo>
                          <a:pt x="60" y="61"/>
                        </a:lnTo>
                        <a:lnTo>
                          <a:pt x="56" y="62"/>
                        </a:lnTo>
                        <a:lnTo>
                          <a:pt x="57" y="68"/>
                        </a:lnTo>
                        <a:lnTo>
                          <a:pt x="61" y="76"/>
                        </a:lnTo>
                        <a:lnTo>
                          <a:pt x="68" y="83"/>
                        </a:lnTo>
                        <a:lnTo>
                          <a:pt x="78" y="90"/>
                        </a:lnTo>
                        <a:lnTo>
                          <a:pt x="93" y="95"/>
                        </a:lnTo>
                        <a:lnTo>
                          <a:pt x="106" y="97"/>
                        </a:lnTo>
                        <a:lnTo>
                          <a:pt x="117" y="96"/>
                        </a:lnTo>
                        <a:lnTo>
                          <a:pt x="130" y="94"/>
                        </a:lnTo>
                        <a:lnTo>
                          <a:pt x="115" y="100"/>
                        </a:lnTo>
                        <a:lnTo>
                          <a:pt x="105" y="105"/>
                        </a:lnTo>
                        <a:lnTo>
                          <a:pt x="94" y="115"/>
                        </a:lnTo>
                        <a:lnTo>
                          <a:pt x="85" y="123"/>
                        </a:lnTo>
                        <a:lnTo>
                          <a:pt x="74" y="132"/>
                        </a:lnTo>
                        <a:lnTo>
                          <a:pt x="66" y="140"/>
                        </a:lnTo>
                        <a:lnTo>
                          <a:pt x="58" y="146"/>
                        </a:lnTo>
                        <a:lnTo>
                          <a:pt x="54" y="153"/>
                        </a:lnTo>
                        <a:lnTo>
                          <a:pt x="53" y="158"/>
                        </a:lnTo>
                        <a:lnTo>
                          <a:pt x="57" y="162"/>
                        </a:lnTo>
                        <a:lnTo>
                          <a:pt x="66" y="166"/>
                        </a:lnTo>
                        <a:lnTo>
                          <a:pt x="76" y="168"/>
                        </a:lnTo>
                        <a:lnTo>
                          <a:pt x="91" y="169"/>
                        </a:lnTo>
                        <a:lnTo>
                          <a:pt x="104" y="167"/>
                        </a:lnTo>
                        <a:lnTo>
                          <a:pt x="117" y="163"/>
                        </a:lnTo>
                        <a:lnTo>
                          <a:pt x="129" y="159"/>
                        </a:lnTo>
                        <a:lnTo>
                          <a:pt x="147" y="149"/>
                        </a:lnTo>
                        <a:lnTo>
                          <a:pt x="128" y="164"/>
                        </a:lnTo>
                        <a:lnTo>
                          <a:pt x="116" y="174"/>
                        </a:lnTo>
                        <a:lnTo>
                          <a:pt x="104" y="183"/>
                        </a:lnTo>
                        <a:lnTo>
                          <a:pt x="94" y="191"/>
                        </a:lnTo>
                        <a:lnTo>
                          <a:pt x="82" y="202"/>
                        </a:lnTo>
                        <a:lnTo>
                          <a:pt x="71" y="215"/>
                        </a:lnTo>
                        <a:lnTo>
                          <a:pt x="60" y="229"/>
                        </a:lnTo>
                        <a:lnTo>
                          <a:pt x="52" y="240"/>
                        </a:lnTo>
                        <a:lnTo>
                          <a:pt x="42" y="254"/>
                        </a:lnTo>
                        <a:lnTo>
                          <a:pt x="51" y="255"/>
                        </a:lnTo>
                        <a:lnTo>
                          <a:pt x="65" y="254"/>
                        </a:lnTo>
                        <a:lnTo>
                          <a:pt x="79" y="251"/>
                        </a:lnTo>
                        <a:lnTo>
                          <a:pt x="91" y="247"/>
                        </a:lnTo>
                        <a:lnTo>
                          <a:pt x="103" y="243"/>
                        </a:lnTo>
                        <a:lnTo>
                          <a:pt x="116" y="234"/>
                        </a:lnTo>
                        <a:lnTo>
                          <a:pt x="105" y="250"/>
                        </a:lnTo>
                        <a:lnTo>
                          <a:pt x="95" y="267"/>
                        </a:lnTo>
                        <a:lnTo>
                          <a:pt x="82" y="287"/>
                        </a:lnTo>
                        <a:lnTo>
                          <a:pt x="66" y="310"/>
                        </a:lnTo>
                        <a:lnTo>
                          <a:pt x="45" y="338"/>
                        </a:lnTo>
                        <a:lnTo>
                          <a:pt x="38" y="349"/>
                        </a:lnTo>
                        <a:lnTo>
                          <a:pt x="33" y="360"/>
                        </a:lnTo>
                        <a:lnTo>
                          <a:pt x="31" y="374"/>
                        </a:lnTo>
                        <a:lnTo>
                          <a:pt x="32" y="387"/>
                        </a:lnTo>
                        <a:lnTo>
                          <a:pt x="43" y="385"/>
                        </a:lnTo>
                        <a:lnTo>
                          <a:pt x="55" y="384"/>
                        </a:lnTo>
                        <a:lnTo>
                          <a:pt x="69" y="381"/>
                        </a:lnTo>
                        <a:lnTo>
                          <a:pt x="79" y="377"/>
                        </a:lnTo>
                        <a:lnTo>
                          <a:pt x="88" y="373"/>
                        </a:lnTo>
                        <a:lnTo>
                          <a:pt x="74" y="401"/>
                        </a:lnTo>
                        <a:lnTo>
                          <a:pt x="68" y="421"/>
                        </a:lnTo>
                        <a:lnTo>
                          <a:pt x="58" y="449"/>
                        </a:lnTo>
                        <a:lnTo>
                          <a:pt x="47" y="476"/>
                        </a:lnTo>
                        <a:lnTo>
                          <a:pt x="38" y="502"/>
                        </a:lnTo>
                        <a:lnTo>
                          <a:pt x="32" y="523"/>
                        </a:lnTo>
                        <a:lnTo>
                          <a:pt x="25" y="542"/>
                        </a:lnTo>
                        <a:lnTo>
                          <a:pt x="18" y="560"/>
                        </a:lnTo>
                        <a:lnTo>
                          <a:pt x="10" y="575"/>
                        </a:lnTo>
                        <a:lnTo>
                          <a:pt x="0" y="594"/>
                        </a:lnTo>
                        <a:lnTo>
                          <a:pt x="1" y="633"/>
                        </a:lnTo>
                        <a:lnTo>
                          <a:pt x="5" y="666"/>
                        </a:lnTo>
                        <a:lnTo>
                          <a:pt x="8" y="731"/>
                        </a:lnTo>
                        <a:lnTo>
                          <a:pt x="11" y="794"/>
                        </a:lnTo>
                        <a:lnTo>
                          <a:pt x="17" y="814"/>
                        </a:lnTo>
                        <a:lnTo>
                          <a:pt x="21" y="835"/>
                        </a:lnTo>
                        <a:lnTo>
                          <a:pt x="26" y="855"/>
                        </a:lnTo>
                        <a:lnTo>
                          <a:pt x="33" y="877"/>
                        </a:lnTo>
                        <a:lnTo>
                          <a:pt x="39" y="900"/>
                        </a:lnTo>
                        <a:lnTo>
                          <a:pt x="46" y="916"/>
                        </a:lnTo>
                        <a:lnTo>
                          <a:pt x="57" y="914"/>
                        </a:lnTo>
                        <a:lnTo>
                          <a:pt x="69" y="911"/>
                        </a:lnTo>
                        <a:lnTo>
                          <a:pt x="82" y="909"/>
                        </a:lnTo>
                        <a:lnTo>
                          <a:pt x="87" y="908"/>
                        </a:lnTo>
                        <a:lnTo>
                          <a:pt x="92" y="908"/>
                        </a:lnTo>
                        <a:lnTo>
                          <a:pt x="101" y="910"/>
                        </a:lnTo>
                        <a:lnTo>
                          <a:pt x="106" y="912"/>
                        </a:lnTo>
                        <a:lnTo>
                          <a:pt x="104" y="886"/>
                        </a:lnTo>
                        <a:lnTo>
                          <a:pt x="104" y="871"/>
                        </a:lnTo>
                        <a:lnTo>
                          <a:pt x="107" y="851"/>
                        </a:lnTo>
                        <a:lnTo>
                          <a:pt x="110" y="837"/>
                        </a:lnTo>
                        <a:lnTo>
                          <a:pt x="110" y="815"/>
                        </a:lnTo>
                        <a:lnTo>
                          <a:pt x="112" y="721"/>
                        </a:lnTo>
                        <a:lnTo>
                          <a:pt x="111" y="655"/>
                        </a:lnTo>
                        <a:lnTo>
                          <a:pt x="112" y="631"/>
                        </a:lnTo>
                        <a:lnTo>
                          <a:pt x="110" y="595"/>
                        </a:lnTo>
                        <a:lnTo>
                          <a:pt x="107" y="551"/>
                        </a:lnTo>
                        <a:lnTo>
                          <a:pt x="104" y="482"/>
                        </a:lnTo>
                        <a:lnTo>
                          <a:pt x="106" y="452"/>
                        </a:lnTo>
                        <a:lnTo>
                          <a:pt x="106" y="431"/>
                        </a:lnTo>
                        <a:lnTo>
                          <a:pt x="104" y="405"/>
                        </a:lnTo>
                        <a:lnTo>
                          <a:pt x="104" y="382"/>
                        </a:lnTo>
                        <a:lnTo>
                          <a:pt x="101" y="362"/>
                        </a:lnTo>
                        <a:lnTo>
                          <a:pt x="107" y="349"/>
                        </a:lnTo>
                        <a:lnTo>
                          <a:pt x="111" y="340"/>
                        </a:lnTo>
                        <a:lnTo>
                          <a:pt x="115" y="328"/>
                        </a:lnTo>
                        <a:lnTo>
                          <a:pt x="116" y="320"/>
                        </a:lnTo>
                        <a:lnTo>
                          <a:pt x="118" y="311"/>
                        </a:lnTo>
                        <a:lnTo>
                          <a:pt x="122" y="299"/>
                        </a:lnTo>
                        <a:lnTo>
                          <a:pt x="126" y="285"/>
                        </a:lnTo>
                        <a:lnTo>
                          <a:pt x="129" y="272"/>
                        </a:lnTo>
                        <a:lnTo>
                          <a:pt x="133" y="261"/>
                        </a:lnTo>
                        <a:lnTo>
                          <a:pt x="135" y="244"/>
                        </a:lnTo>
                        <a:lnTo>
                          <a:pt x="138" y="230"/>
                        </a:lnTo>
                        <a:lnTo>
                          <a:pt x="138" y="219"/>
                        </a:lnTo>
                        <a:lnTo>
                          <a:pt x="137" y="213"/>
                        </a:lnTo>
                        <a:lnTo>
                          <a:pt x="140" y="198"/>
                        </a:lnTo>
                        <a:lnTo>
                          <a:pt x="145" y="183"/>
                        </a:lnTo>
                        <a:lnTo>
                          <a:pt x="149" y="166"/>
                        </a:lnTo>
                        <a:lnTo>
                          <a:pt x="151" y="153"/>
                        </a:lnTo>
                        <a:lnTo>
                          <a:pt x="154" y="139"/>
                        </a:lnTo>
                        <a:lnTo>
                          <a:pt x="154" y="123"/>
                        </a:lnTo>
                        <a:lnTo>
                          <a:pt x="153" y="111"/>
                        </a:lnTo>
                        <a:lnTo>
                          <a:pt x="154" y="97"/>
                        </a:lnTo>
                        <a:lnTo>
                          <a:pt x="155" y="87"/>
                        </a:lnTo>
                        <a:lnTo>
                          <a:pt x="157" y="77"/>
                        </a:lnTo>
                        <a:lnTo>
                          <a:pt x="160" y="67"/>
                        </a:lnTo>
                        <a:lnTo>
                          <a:pt x="160" y="56"/>
                        </a:lnTo>
                        <a:lnTo>
                          <a:pt x="162" y="51"/>
                        </a:lnTo>
                        <a:lnTo>
                          <a:pt x="157" y="58"/>
                        </a:lnTo>
                        <a:lnTo>
                          <a:pt x="149" y="66"/>
                        </a:lnTo>
                        <a:lnTo>
                          <a:pt x="149" y="0"/>
                        </a:lnTo>
                      </a:path>
                    </a:pathLst>
                  </a:custGeom>
                  <a:solidFill>
                    <a:srgbClr val="000080"/>
                  </a:solidFill>
                  <a:ln w="9525" cap="rnd">
                    <a:noFill/>
                    <a:round/>
                    <a:headEnd/>
                    <a:tailEnd/>
                  </a:ln>
                </p:spPr>
                <p:txBody>
                  <a:bodyPr/>
                  <a:lstStyle/>
                  <a:p>
                    <a:endParaRPr lang="fr-FR" sz="1200"/>
                  </a:p>
                </p:txBody>
              </p:sp>
              <p:sp>
                <p:nvSpPr>
                  <p:cNvPr id="133" name="Freeform 165"/>
                  <p:cNvSpPr>
                    <a:spLocks/>
                  </p:cNvSpPr>
                  <p:nvPr/>
                </p:nvSpPr>
                <p:spPr bwMode="auto">
                  <a:xfrm>
                    <a:off x="4158" y="2447"/>
                    <a:ext cx="25" cy="73"/>
                  </a:xfrm>
                  <a:custGeom>
                    <a:avLst/>
                    <a:gdLst>
                      <a:gd name="T0" fmla="*/ 1 w 25"/>
                      <a:gd name="T1" fmla="*/ 0 h 73"/>
                      <a:gd name="T2" fmla="*/ 9 w 25"/>
                      <a:gd name="T3" fmla="*/ 4 h 73"/>
                      <a:gd name="T4" fmla="*/ 17 w 25"/>
                      <a:gd name="T5" fmla="*/ 10 h 73"/>
                      <a:gd name="T6" fmla="*/ 24 w 25"/>
                      <a:gd name="T7" fmla="*/ 14 h 73"/>
                      <a:gd name="T8" fmla="*/ 21 w 25"/>
                      <a:gd name="T9" fmla="*/ 24 h 73"/>
                      <a:gd name="T10" fmla="*/ 15 w 25"/>
                      <a:gd name="T11" fmla="*/ 42 h 73"/>
                      <a:gd name="T12" fmla="*/ 8 w 25"/>
                      <a:gd name="T13" fmla="*/ 58 h 73"/>
                      <a:gd name="T14" fmla="*/ 0 w 25"/>
                      <a:gd name="T15" fmla="*/ 72 h 73"/>
                      <a:gd name="T16" fmla="*/ 0 w 25"/>
                      <a:gd name="T17" fmla="*/ 66 h 73"/>
                      <a:gd name="T18" fmla="*/ 1 w 25"/>
                      <a:gd name="T19" fmla="*/ 57 h 73"/>
                      <a:gd name="T20" fmla="*/ 3 w 25"/>
                      <a:gd name="T21" fmla="*/ 45 h 73"/>
                      <a:gd name="T22" fmla="*/ 2 w 25"/>
                      <a:gd name="T23" fmla="*/ 30 h 73"/>
                      <a:gd name="T24" fmla="*/ 0 w 25"/>
                      <a:gd name="T25" fmla="*/ 14 h 73"/>
                      <a:gd name="T26" fmla="*/ 1 w 25"/>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73"/>
                      <a:gd name="T44" fmla="*/ 25 w 25"/>
                      <a:gd name="T45" fmla="*/ 73 h 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73">
                        <a:moveTo>
                          <a:pt x="1" y="0"/>
                        </a:moveTo>
                        <a:lnTo>
                          <a:pt x="9" y="4"/>
                        </a:lnTo>
                        <a:lnTo>
                          <a:pt x="17" y="10"/>
                        </a:lnTo>
                        <a:lnTo>
                          <a:pt x="24" y="14"/>
                        </a:lnTo>
                        <a:lnTo>
                          <a:pt x="21" y="24"/>
                        </a:lnTo>
                        <a:lnTo>
                          <a:pt x="15" y="42"/>
                        </a:lnTo>
                        <a:lnTo>
                          <a:pt x="8" y="58"/>
                        </a:lnTo>
                        <a:lnTo>
                          <a:pt x="0" y="72"/>
                        </a:lnTo>
                        <a:lnTo>
                          <a:pt x="0" y="66"/>
                        </a:lnTo>
                        <a:lnTo>
                          <a:pt x="1" y="57"/>
                        </a:lnTo>
                        <a:lnTo>
                          <a:pt x="3" y="45"/>
                        </a:lnTo>
                        <a:lnTo>
                          <a:pt x="2" y="30"/>
                        </a:lnTo>
                        <a:lnTo>
                          <a:pt x="0" y="14"/>
                        </a:lnTo>
                        <a:lnTo>
                          <a:pt x="1" y="0"/>
                        </a:lnTo>
                      </a:path>
                    </a:pathLst>
                  </a:custGeom>
                  <a:solidFill>
                    <a:srgbClr val="000080"/>
                  </a:solidFill>
                  <a:ln w="9525" cap="rnd">
                    <a:noFill/>
                    <a:round/>
                    <a:headEnd/>
                    <a:tailEnd/>
                  </a:ln>
                </p:spPr>
                <p:txBody>
                  <a:bodyPr/>
                  <a:lstStyle/>
                  <a:p>
                    <a:endParaRPr lang="fr-FR" sz="1200"/>
                  </a:p>
                </p:txBody>
              </p:sp>
              <p:sp>
                <p:nvSpPr>
                  <p:cNvPr id="134" name="Freeform 166"/>
                  <p:cNvSpPr>
                    <a:spLocks/>
                  </p:cNvSpPr>
                  <p:nvPr/>
                </p:nvSpPr>
                <p:spPr bwMode="auto">
                  <a:xfrm>
                    <a:off x="4170" y="2469"/>
                    <a:ext cx="73" cy="115"/>
                  </a:xfrm>
                  <a:custGeom>
                    <a:avLst/>
                    <a:gdLst>
                      <a:gd name="T0" fmla="*/ 44 w 73"/>
                      <a:gd name="T1" fmla="*/ 0 h 115"/>
                      <a:gd name="T2" fmla="*/ 39 w 73"/>
                      <a:gd name="T3" fmla="*/ 22 h 115"/>
                      <a:gd name="T4" fmla="*/ 31 w 73"/>
                      <a:gd name="T5" fmla="*/ 42 h 115"/>
                      <a:gd name="T6" fmla="*/ 20 w 73"/>
                      <a:gd name="T7" fmla="*/ 62 h 115"/>
                      <a:gd name="T8" fmla="*/ 11 w 73"/>
                      <a:gd name="T9" fmla="*/ 77 h 115"/>
                      <a:gd name="T10" fmla="*/ 0 w 73"/>
                      <a:gd name="T11" fmla="*/ 87 h 115"/>
                      <a:gd name="T12" fmla="*/ 2 w 73"/>
                      <a:gd name="T13" fmla="*/ 89 h 115"/>
                      <a:gd name="T14" fmla="*/ 10 w 73"/>
                      <a:gd name="T15" fmla="*/ 92 h 115"/>
                      <a:gd name="T16" fmla="*/ 23 w 73"/>
                      <a:gd name="T17" fmla="*/ 90 h 115"/>
                      <a:gd name="T18" fmla="*/ 35 w 73"/>
                      <a:gd name="T19" fmla="*/ 88 h 115"/>
                      <a:gd name="T20" fmla="*/ 36 w 73"/>
                      <a:gd name="T21" fmla="*/ 100 h 115"/>
                      <a:gd name="T22" fmla="*/ 40 w 73"/>
                      <a:gd name="T23" fmla="*/ 114 h 115"/>
                      <a:gd name="T24" fmla="*/ 44 w 73"/>
                      <a:gd name="T25" fmla="*/ 86 h 115"/>
                      <a:gd name="T26" fmla="*/ 47 w 73"/>
                      <a:gd name="T27" fmla="*/ 66 h 115"/>
                      <a:gd name="T28" fmla="*/ 52 w 73"/>
                      <a:gd name="T29" fmla="*/ 47 h 115"/>
                      <a:gd name="T30" fmla="*/ 60 w 73"/>
                      <a:gd name="T31" fmla="*/ 26 h 115"/>
                      <a:gd name="T32" fmla="*/ 72 w 73"/>
                      <a:gd name="T33" fmla="*/ 8 h 115"/>
                      <a:gd name="T34" fmla="*/ 61 w 73"/>
                      <a:gd name="T35" fmla="*/ 5 h 115"/>
                      <a:gd name="T36" fmla="*/ 54 w 73"/>
                      <a:gd name="T37" fmla="*/ 3 h 115"/>
                      <a:gd name="T38" fmla="*/ 44 w 73"/>
                      <a:gd name="T39" fmla="*/ 0 h 1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3"/>
                      <a:gd name="T61" fmla="*/ 0 h 115"/>
                      <a:gd name="T62" fmla="*/ 73 w 73"/>
                      <a:gd name="T63" fmla="*/ 115 h 1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3" h="115">
                        <a:moveTo>
                          <a:pt x="44" y="0"/>
                        </a:moveTo>
                        <a:lnTo>
                          <a:pt x="39" y="22"/>
                        </a:lnTo>
                        <a:lnTo>
                          <a:pt x="31" y="42"/>
                        </a:lnTo>
                        <a:lnTo>
                          <a:pt x="20" y="62"/>
                        </a:lnTo>
                        <a:lnTo>
                          <a:pt x="11" y="77"/>
                        </a:lnTo>
                        <a:lnTo>
                          <a:pt x="0" y="87"/>
                        </a:lnTo>
                        <a:lnTo>
                          <a:pt x="2" y="89"/>
                        </a:lnTo>
                        <a:lnTo>
                          <a:pt x="10" y="92"/>
                        </a:lnTo>
                        <a:lnTo>
                          <a:pt x="23" y="90"/>
                        </a:lnTo>
                        <a:lnTo>
                          <a:pt x="35" y="88"/>
                        </a:lnTo>
                        <a:lnTo>
                          <a:pt x="36" y="100"/>
                        </a:lnTo>
                        <a:lnTo>
                          <a:pt x="40" y="114"/>
                        </a:lnTo>
                        <a:lnTo>
                          <a:pt x="44" y="86"/>
                        </a:lnTo>
                        <a:lnTo>
                          <a:pt x="47" y="66"/>
                        </a:lnTo>
                        <a:lnTo>
                          <a:pt x="52" y="47"/>
                        </a:lnTo>
                        <a:lnTo>
                          <a:pt x="60" y="26"/>
                        </a:lnTo>
                        <a:lnTo>
                          <a:pt x="72" y="8"/>
                        </a:lnTo>
                        <a:lnTo>
                          <a:pt x="61" y="5"/>
                        </a:lnTo>
                        <a:lnTo>
                          <a:pt x="54" y="3"/>
                        </a:lnTo>
                        <a:lnTo>
                          <a:pt x="44" y="0"/>
                        </a:lnTo>
                      </a:path>
                    </a:pathLst>
                  </a:custGeom>
                  <a:solidFill>
                    <a:srgbClr val="000080"/>
                  </a:solidFill>
                  <a:ln w="9525" cap="rnd">
                    <a:noFill/>
                    <a:round/>
                    <a:headEnd/>
                    <a:tailEnd/>
                  </a:ln>
                </p:spPr>
                <p:txBody>
                  <a:bodyPr/>
                  <a:lstStyle/>
                  <a:p>
                    <a:endParaRPr lang="fr-FR" sz="1200"/>
                  </a:p>
                </p:txBody>
              </p:sp>
              <p:sp>
                <p:nvSpPr>
                  <p:cNvPr id="135" name="Freeform 167"/>
                  <p:cNvSpPr>
                    <a:spLocks/>
                  </p:cNvSpPr>
                  <p:nvPr/>
                </p:nvSpPr>
                <p:spPr bwMode="auto">
                  <a:xfrm>
                    <a:off x="4307" y="2487"/>
                    <a:ext cx="34" cy="79"/>
                  </a:xfrm>
                  <a:custGeom>
                    <a:avLst/>
                    <a:gdLst>
                      <a:gd name="T0" fmla="*/ 21 w 34"/>
                      <a:gd name="T1" fmla="*/ 1 h 79"/>
                      <a:gd name="T2" fmla="*/ 14 w 34"/>
                      <a:gd name="T3" fmla="*/ 12 h 79"/>
                      <a:gd name="T4" fmla="*/ 9 w 34"/>
                      <a:gd name="T5" fmla="*/ 24 h 79"/>
                      <a:gd name="T6" fmla="*/ 4 w 34"/>
                      <a:gd name="T7" fmla="*/ 39 h 79"/>
                      <a:gd name="T8" fmla="*/ 0 w 34"/>
                      <a:gd name="T9" fmla="*/ 56 h 79"/>
                      <a:gd name="T10" fmla="*/ 0 w 34"/>
                      <a:gd name="T11" fmla="*/ 78 h 79"/>
                      <a:gd name="T12" fmla="*/ 2 w 34"/>
                      <a:gd name="T13" fmla="*/ 71 h 79"/>
                      <a:gd name="T14" fmla="*/ 6 w 34"/>
                      <a:gd name="T15" fmla="*/ 66 h 79"/>
                      <a:gd name="T16" fmla="*/ 12 w 34"/>
                      <a:gd name="T17" fmla="*/ 62 h 79"/>
                      <a:gd name="T18" fmla="*/ 14 w 34"/>
                      <a:gd name="T19" fmla="*/ 59 h 79"/>
                      <a:gd name="T20" fmla="*/ 18 w 34"/>
                      <a:gd name="T21" fmla="*/ 52 h 79"/>
                      <a:gd name="T22" fmla="*/ 22 w 34"/>
                      <a:gd name="T23" fmla="*/ 42 h 79"/>
                      <a:gd name="T24" fmla="*/ 26 w 34"/>
                      <a:gd name="T25" fmla="*/ 31 h 79"/>
                      <a:gd name="T26" fmla="*/ 31 w 34"/>
                      <a:gd name="T27" fmla="*/ 16 h 79"/>
                      <a:gd name="T28" fmla="*/ 33 w 34"/>
                      <a:gd name="T29" fmla="*/ 6 h 79"/>
                      <a:gd name="T30" fmla="*/ 33 w 34"/>
                      <a:gd name="T31" fmla="*/ 0 h 79"/>
                      <a:gd name="T32" fmla="*/ 21 w 34"/>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9"/>
                      <a:gd name="T53" fmla="*/ 34 w 34"/>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9">
                        <a:moveTo>
                          <a:pt x="21" y="1"/>
                        </a:moveTo>
                        <a:lnTo>
                          <a:pt x="14" y="12"/>
                        </a:lnTo>
                        <a:lnTo>
                          <a:pt x="9" y="24"/>
                        </a:lnTo>
                        <a:lnTo>
                          <a:pt x="4" y="39"/>
                        </a:lnTo>
                        <a:lnTo>
                          <a:pt x="0" y="56"/>
                        </a:lnTo>
                        <a:lnTo>
                          <a:pt x="0" y="78"/>
                        </a:lnTo>
                        <a:lnTo>
                          <a:pt x="2" y="71"/>
                        </a:lnTo>
                        <a:lnTo>
                          <a:pt x="6" y="66"/>
                        </a:lnTo>
                        <a:lnTo>
                          <a:pt x="12" y="62"/>
                        </a:lnTo>
                        <a:lnTo>
                          <a:pt x="14" y="59"/>
                        </a:lnTo>
                        <a:lnTo>
                          <a:pt x="18" y="52"/>
                        </a:lnTo>
                        <a:lnTo>
                          <a:pt x="22" y="42"/>
                        </a:lnTo>
                        <a:lnTo>
                          <a:pt x="26" y="31"/>
                        </a:lnTo>
                        <a:lnTo>
                          <a:pt x="31" y="16"/>
                        </a:lnTo>
                        <a:lnTo>
                          <a:pt x="33" y="6"/>
                        </a:lnTo>
                        <a:lnTo>
                          <a:pt x="33" y="0"/>
                        </a:lnTo>
                        <a:lnTo>
                          <a:pt x="21" y="1"/>
                        </a:lnTo>
                      </a:path>
                    </a:pathLst>
                  </a:custGeom>
                  <a:solidFill>
                    <a:srgbClr val="000080"/>
                  </a:solidFill>
                  <a:ln w="9525" cap="rnd">
                    <a:noFill/>
                    <a:round/>
                    <a:headEnd/>
                    <a:tailEnd/>
                  </a:ln>
                </p:spPr>
                <p:txBody>
                  <a:bodyPr/>
                  <a:lstStyle/>
                  <a:p>
                    <a:endParaRPr lang="fr-FR" sz="1200"/>
                  </a:p>
                </p:txBody>
              </p:sp>
              <p:sp>
                <p:nvSpPr>
                  <p:cNvPr id="136" name="Freeform 168"/>
                  <p:cNvSpPr>
                    <a:spLocks/>
                  </p:cNvSpPr>
                  <p:nvPr/>
                </p:nvSpPr>
                <p:spPr bwMode="auto">
                  <a:xfrm>
                    <a:off x="4362" y="2478"/>
                    <a:ext cx="71" cy="52"/>
                  </a:xfrm>
                  <a:custGeom>
                    <a:avLst/>
                    <a:gdLst>
                      <a:gd name="T0" fmla="*/ 23 w 71"/>
                      <a:gd name="T1" fmla="*/ 6 h 52"/>
                      <a:gd name="T2" fmla="*/ 18 w 71"/>
                      <a:gd name="T3" fmla="*/ 10 h 52"/>
                      <a:gd name="T4" fmla="*/ 14 w 71"/>
                      <a:gd name="T5" fmla="*/ 15 h 52"/>
                      <a:gd name="T6" fmla="*/ 11 w 71"/>
                      <a:gd name="T7" fmla="*/ 20 h 52"/>
                      <a:gd name="T8" fmla="*/ 8 w 71"/>
                      <a:gd name="T9" fmla="*/ 27 h 52"/>
                      <a:gd name="T10" fmla="*/ 5 w 71"/>
                      <a:gd name="T11" fmla="*/ 33 h 52"/>
                      <a:gd name="T12" fmla="*/ 2 w 71"/>
                      <a:gd name="T13" fmla="*/ 41 h 52"/>
                      <a:gd name="T14" fmla="*/ 0 w 71"/>
                      <a:gd name="T15" fmla="*/ 51 h 52"/>
                      <a:gd name="T16" fmla="*/ 4 w 71"/>
                      <a:gd name="T17" fmla="*/ 50 h 52"/>
                      <a:gd name="T18" fmla="*/ 12 w 71"/>
                      <a:gd name="T19" fmla="*/ 48 h 52"/>
                      <a:gd name="T20" fmla="*/ 18 w 71"/>
                      <a:gd name="T21" fmla="*/ 42 h 52"/>
                      <a:gd name="T22" fmla="*/ 26 w 71"/>
                      <a:gd name="T23" fmla="*/ 37 h 52"/>
                      <a:gd name="T24" fmla="*/ 33 w 71"/>
                      <a:gd name="T25" fmla="*/ 31 h 52"/>
                      <a:gd name="T26" fmla="*/ 41 w 71"/>
                      <a:gd name="T27" fmla="*/ 26 h 52"/>
                      <a:gd name="T28" fmla="*/ 50 w 71"/>
                      <a:gd name="T29" fmla="*/ 22 h 52"/>
                      <a:gd name="T30" fmla="*/ 58 w 71"/>
                      <a:gd name="T31" fmla="*/ 18 h 52"/>
                      <a:gd name="T32" fmla="*/ 61 w 71"/>
                      <a:gd name="T33" fmla="*/ 17 h 52"/>
                      <a:gd name="T34" fmla="*/ 63 w 71"/>
                      <a:gd name="T35" fmla="*/ 11 h 52"/>
                      <a:gd name="T36" fmla="*/ 62 w 71"/>
                      <a:gd name="T37" fmla="*/ 8 h 52"/>
                      <a:gd name="T38" fmla="*/ 66 w 71"/>
                      <a:gd name="T39" fmla="*/ 5 h 52"/>
                      <a:gd name="T40" fmla="*/ 70 w 71"/>
                      <a:gd name="T41" fmla="*/ 0 h 52"/>
                      <a:gd name="T42" fmla="*/ 62 w 71"/>
                      <a:gd name="T43" fmla="*/ 1 h 52"/>
                      <a:gd name="T44" fmla="*/ 54 w 71"/>
                      <a:gd name="T45" fmla="*/ 3 h 52"/>
                      <a:gd name="T46" fmla="*/ 43 w 71"/>
                      <a:gd name="T47" fmla="*/ 4 h 52"/>
                      <a:gd name="T48" fmla="*/ 34 w 71"/>
                      <a:gd name="T49" fmla="*/ 5 h 52"/>
                      <a:gd name="T50" fmla="*/ 23 w 71"/>
                      <a:gd name="T51" fmla="*/ 6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52"/>
                      <a:gd name="T80" fmla="*/ 71 w 71"/>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52">
                        <a:moveTo>
                          <a:pt x="23" y="6"/>
                        </a:moveTo>
                        <a:lnTo>
                          <a:pt x="18" y="10"/>
                        </a:lnTo>
                        <a:lnTo>
                          <a:pt x="14" y="15"/>
                        </a:lnTo>
                        <a:lnTo>
                          <a:pt x="11" y="20"/>
                        </a:lnTo>
                        <a:lnTo>
                          <a:pt x="8" y="27"/>
                        </a:lnTo>
                        <a:lnTo>
                          <a:pt x="5" y="33"/>
                        </a:lnTo>
                        <a:lnTo>
                          <a:pt x="2" y="41"/>
                        </a:lnTo>
                        <a:lnTo>
                          <a:pt x="0" y="51"/>
                        </a:lnTo>
                        <a:lnTo>
                          <a:pt x="4" y="50"/>
                        </a:lnTo>
                        <a:lnTo>
                          <a:pt x="12" y="48"/>
                        </a:lnTo>
                        <a:lnTo>
                          <a:pt x="18" y="42"/>
                        </a:lnTo>
                        <a:lnTo>
                          <a:pt x="26" y="37"/>
                        </a:lnTo>
                        <a:lnTo>
                          <a:pt x="33" y="31"/>
                        </a:lnTo>
                        <a:lnTo>
                          <a:pt x="41" y="26"/>
                        </a:lnTo>
                        <a:lnTo>
                          <a:pt x="50" y="22"/>
                        </a:lnTo>
                        <a:lnTo>
                          <a:pt x="58" y="18"/>
                        </a:lnTo>
                        <a:lnTo>
                          <a:pt x="61" y="17"/>
                        </a:lnTo>
                        <a:lnTo>
                          <a:pt x="63" y="11"/>
                        </a:lnTo>
                        <a:lnTo>
                          <a:pt x="62" y="8"/>
                        </a:lnTo>
                        <a:lnTo>
                          <a:pt x="66" y="5"/>
                        </a:lnTo>
                        <a:lnTo>
                          <a:pt x="70" y="0"/>
                        </a:lnTo>
                        <a:lnTo>
                          <a:pt x="62" y="1"/>
                        </a:lnTo>
                        <a:lnTo>
                          <a:pt x="54" y="3"/>
                        </a:lnTo>
                        <a:lnTo>
                          <a:pt x="43" y="4"/>
                        </a:lnTo>
                        <a:lnTo>
                          <a:pt x="34" y="5"/>
                        </a:lnTo>
                        <a:lnTo>
                          <a:pt x="23" y="6"/>
                        </a:lnTo>
                      </a:path>
                    </a:pathLst>
                  </a:custGeom>
                  <a:solidFill>
                    <a:srgbClr val="000080"/>
                  </a:solidFill>
                  <a:ln w="9525" cap="rnd">
                    <a:noFill/>
                    <a:round/>
                    <a:headEnd/>
                    <a:tailEnd/>
                  </a:ln>
                </p:spPr>
                <p:txBody>
                  <a:bodyPr/>
                  <a:lstStyle/>
                  <a:p>
                    <a:endParaRPr lang="fr-FR" sz="1200"/>
                  </a:p>
                </p:txBody>
              </p:sp>
            </p:grpSp>
          </p:grpSp>
        </p:grpSp>
        <p:grpSp>
          <p:nvGrpSpPr>
            <p:cNvPr id="23" name="Group 169"/>
            <p:cNvGrpSpPr>
              <a:grpSpLocks/>
            </p:cNvGrpSpPr>
            <p:nvPr/>
          </p:nvGrpSpPr>
          <p:grpSpPr bwMode="auto">
            <a:xfrm>
              <a:off x="4431" y="2208"/>
              <a:ext cx="134" cy="368"/>
              <a:chOff x="4431" y="2208"/>
              <a:chExt cx="134" cy="368"/>
            </a:xfrm>
          </p:grpSpPr>
          <p:sp>
            <p:nvSpPr>
              <p:cNvPr id="124" name="Freeform 170"/>
              <p:cNvSpPr>
                <a:spLocks/>
              </p:cNvSpPr>
              <p:nvPr/>
            </p:nvSpPr>
            <p:spPr bwMode="auto">
              <a:xfrm>
                <a:off x="4431" y="2208"/>
                <a:ext cx="134" cy="368"/>
              </a:xfrm>
              <a:custGeom>
                <a:avLst/>
                <a:gdLst>
                  <a:gd name="T0" fmla="*/ 73 w 134"/>
                  <a:gd name="T1" fmla="*/ 52 h 368"/>
                  <a:gd name="T2" fmla="*/ 75 w 134"/>
                  <a:gd name="T3" fmla="*/ 61 h 368"/>
                  <a:gd name="T4" fmla="*/ 72 w 134"/>
                  <a:gd name="T5" fmla="*/ 72 h 368"/>
                  <a:gd name="T6" fmla="*/ 70 w 134"/>
                  <a:gd name="T7" fmla="*/ 96 h 368"/>
                  <a:gd name="T8" fmla="*/ 67 w 134"/>
                  <a:gd name="T9" fmla="*/ 112 h 368"/>
                  <a:gd name="T10" fmla="*/ 64 w 134"/>
                  <a:gd name="T11" fmla="*/ 124 h 368"/>
                  <a:gd name="T12" fmla="*/ 60 w 134"/>
                  <a:gd name="T13" fmla="*/ 138 h 368"/>
                  <a:gd name="T14" fmla="*/ 57 w 134"/>
                  <a:gd name="T15" fmla="*/ 153 h 368"/>
                  <a:gd name="T16" fmla="*/ 51 w 134"/>
                  <a:gd name="T17" fmla="*/ 165 h 368"/>
                  <a:gd name="T18" fmla="*/ 46 w 134"/>
                  <a:gd name="T19" fmla="*/ 177 h 368"/>
                  <a:gd name="T20" fmla="*/ 43 w 134"/>
                  <a:gd name="T21" fmla="*/ 188 h 368"/>
                  <a:gd name="T22" fmla="*/ 41 w 134"/>
                  <a:gd name="T23" fmla="*/ 199 h 368"/>
                  <a:gd name="T24" fmla="*/ 37 w 134"/>
                  <a:gd name="T25" fmla="*/ 212 h 368"/>
                  <a:gd name="T26" fmla="*/ 32 w 134"/>
                  <a:gd name="T27" fmla="*/ 227 h 368"/>
                  <a:gd name="T28" fmla="*/ 26 w 134"/>
                  <a:gd name="T29" fmla="*/ 240 h 368"/>
                  <a:gd name="T30" fmla="*/ 24 w 134"/>
                  <a:gd name="T31" fmla="*/ 248 h 368"/>
                  <a:gd name="T32" fmla="*/ 17 w 134"/>
                  <a:gd name="T33" fmla="*/ 256 h 368"/>
                  <a:gd name="T34" fmla="*/ 0 w 134"/>
                  <a:gd name="T35" fmla="*/ 273 h 368"/>
                  <a:gd name="T36" fmla="*/ 0 w 134"/>
                  <a:gd name="T37" fmla="*/ 367 h 368"/>
                  <a:gd name="T38" fmla="*/ 7 w 134"/>
                  <a:gd name="T39" fmla="*/ 360 h 368"/>
                  <a:gd name="T40" fmla="*/ 13 w 134"/>
                  <a:gd name="T41" fmla="*/ 349 h 368"/>
                  <a:gd name="T42" fmla="*/ 19 w 134"/>
                  <a:gd name="T43" fmla="*/ 337 h 368"/>
                  <a:gd name="T44" fmla="*/ 24 w 134"/>
                  <a:gd name="T45" fmla="*/ 329 h 368"/>
                  <a:gd name="T46" fmla="*/ 28 w 134"/>
                  <a:gd name="T47" fmla="*/ 325 h 368"/>
                  <a:gd name="T48" fmla="*/ 32 w 134"/>
                  <a:gd name="T49" fmla="*/ 319 h 368"/>
                  <a:gd name="T50" fmla="*/ 36 w 134"/>
                  <a:gd name="T51" fmla="*/ 314 h 368"/>
                  <a:gd name="T52" fmla="*/ 40 w 134"/>
                  <a:gd name="T53" fmla="*/ 312 h 368"/>
                  <a:gd name="T54" fmla="*/ 42 w 134"/>
                  <a:gd name="T55" fmla="*/ 308 h 368"/>
                  <a:gd name="T56" fmla="*/ 43 w 134"/>
                  <a:gd name="T57" fmla="*/ 302 h 368"/>
                  <a:gd name="T58" fmla="*/ 46 w 134"/>
                  <a:gd name="T59" fmla="*/ 296 h 368"/>
                  <a:gd name="T60" fmla="*/ 51 w 134"/>
                  <a:gd name="T61" fmla="*/ 286 h 368"/>
                  <a:gd name="T62" fmla="*/ 57 w 134"/>
                  <a:gd name="T63" fmla="*/ 272 h 368"/>
                  <a:gd name="T64" fmla="*/ 68 w 134"/>
                  <a:gd name="T65" fmla="*/ 252 h 368"/>
                  <a:gd name="T66" fmla="*/ 79 w 134"/>
                  <a:gd name="T67" fmla="*/ 234 h 368"/>
                  <a:gd name="T68" fmla="*/ 94 w 134"/>
                  <a:gd name="T69" fmla="*/ 212 h 368"/>
                  <a:gd name="T70" fmla="*/ 105 w 134"/>
                  <a:gd name="T71" fmla="*/ 195 h 368"/>
                  <a:gd name="T72" fmla="*/ 118 w 134"/>
                  <a:gd name="T73" fmla="*/ 176 h 368"/>
                  <a:gd name="T74" fmla="*/ 121 w 134"/>
                  <a:gd name="T75" fmla="*/ 169 h 368"/>
                  <a:gd name="T76" fmla="*/ 123 w 134"/>
                  <a:gd name="T77" fmla="*/ 165 h 368"/>
                  <a:gd name="T78" fmla="*/ 124 w 134"/>
                  <a:gd name="T79" fmla="*/ 155 h 368"/>
                  <a:gd name="T80" fmla="*/ 126 w 134"/>
                  <a:gd name="T81" fmla="*/ 131 h 368"/>
                  <a:gd name="T82" fmla="*/ 129 w 134"/>
                  <a:gd name="T83" fmla="*/ 110 h 368"/>
                  <a:gd name="T84" fmla="*/ 132 w 134"/>
                  <a:gd name="T85" fmla="*/ 87 h 368"/>
                  <a:gd name="T86" fmla="*/ 133 w 134"/>
                  <a:gd name="T87" fmla="*/ 57 h 368"/>
                  <a:gd name="T88" fmla="*/ 133 w 134"/>
                  <a:gd name="T89" fmla="*/ 38 h 368"/>
                  <a:gd name="T90" fmla="*/ 131 w 134"/>
                  <a:gd name="T91" fmla="*/ 0 h 368"/>
                  <a:gd name="T92" fmla="*/ 73 w 134"/>
                  <a:gd name="T93" fmla="*/ 52 h 36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368"/>
                  <a:gd name="T143" fmla="*/ 134 w 134"/>
                  <a:gd name="T144" fmla="*/ 368 h 36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368">
                    <a:moveTo>
                      <a:pt x="73" y="52"/>
                    </a:moveTo>
                    <a:lnTo>
                      <a:pt x="75" y="61"/>
                    </a:lnTo>
                    <a:lnTo>
                      <a:pt x="72" y="72"/>
                    </a:lnTo>
                    <a:lnTo>
                      <a:pt x="70" y="96"/>
                    </a:lnTo>
                    <a:lnTo>
                      <a:pt x="67" y="112"/>
                    </a:lnTo>
                    <a:lnTo>
                      <a:pt x="64" y="124"/>
                    </a:lnTo>
                    <a:lnTo>
                      <a:pt x="60" y="138"/>
                    </a:lnTo>
                    <a:lnTo>
                      <a:pt x="57" y="153"/>
                    </a:lnTo>
                    <a:lnTo>
                      <a:pt x="51" y="165"/>
                    </a:lnTo>
                    <a:lnTo>
                      <a:pt x="46" y="177"/>
                    </a:lnTo>
                    <a:lnTo>
                      <a:pt x="43" y="188"/>
                    </a:lnTo>
                    <a:lnTo>
                      <a:pt x="41" y="199"/>
                    </a:lnTo>
                    <a:lnTo>
                      <a:pt x="37" y="212"/>
                    </a:lnTo>
                    <a:lnTo>
                      <a:pt x="32" y="227"/>
                    </a:lnTo>
                    <a:lnTo>
                      <a:pt x="26" y="240"/>
                    </a:lnTo>
                    <a:lnTo>
                      <a:pt x="24" y="248"/>
                    </a:lnTo>
                    <a:lnTo>
                      <a:pt x="17" y="256"/>
                    </a:lnTo>
                    <a:lnTo>
                      <a:pt x="0" y="273"/>
                    </a:lnTo>
                    <a:lnTo>
                      <a:pt x="0" y="367"/>
                    </a:lnTo>
                    <a:lnTo>
                      <a:pt x="7" y="360"/>
                    </a:lnTo>
                    <a:lnTo>
                      <a:pt x="13" y="349"/>
                    </a:lnTo>
                    <a:lnTo>
                      <a:pt x="19" y="337"/>
                    </a:lnTo>
                    <a:lnTo>
                      <a:pt x="24" y="329"/>
                    </a:lnTo>
                    <a:lnTo>
                      <a:pt x="28" y="325"/>
                    </a:lnTo>
                    <a:lnTo>
                      <a:pt x="32" y="319"/>
                    </a:lnTo>
                    <a:lnTo>
                      <a:pt x="36" y="314"/>
                    </a:lnTo>
                    <a:lnTo>
                      <a:pt x="40" y="312"/>
                    </a:lnTo>
                    <a:lnTo>
                      <a:pt x="42" y="308"/>
                    </a:lnTo>
                    <a:lnTo>
                      <a:pt x="43" y="302"/>
                    </a:lnTo>
                    <a:lnTo>
                      <a:pt x="46" y="296"/>
                    </a:lnTo>
                    <a:lnTo>
                      <a:pt x="51" y="286"/>
                    </a:lnTo>
                    <a:lnTo>
                      <a:pt x="57" y="272"/>
                    </a:lnTo>
                    <a:lnTo>
                      <a:pt x="68" y="252"/>
                    </a:lnTo>
                    <a:lnTo>
                      <a:pt x="79" y="234"/>
                    </a:lnTo>
                    <a:lnTo>
                      <a:pt x="94" y="212"/>
                    </a:lnTo>
                    <a:lnTo>
                      <a:pt x="105" y="195"/>
                    </a:lnTo>
                    <a:lnTo>
                      <a:pt x="118" y="176"/>
                    </a:lnTo>
                    <a:lnTo>
                      <a:pt x="121" y="169"/>
                    </a:lnTo>
                    <a:lnTo>
                      <a:pt x="123" y="165"/>
                    </a:lnTo>
                    <a:lnTo>
                      <a:pt x="124" y="155"/>
                    </a:lnTo>
                    <a:lnTo>
                      <a:pt x="126" y="131"/>
                    </a:lnTo>
                    <a:lnTo>
                      <a:pt x="129" y="110"/>
                    </a:lnTo>
                    <a:lnTo>
                      <a:pt x="132" y="87"/>
                    </a:lnTo>
                    <a:lnTo>
                      <a:pt x="133" y="57"/>
                    </a:lnTo>
                    <a:lnTo>
                      <a:pt x="133" y="38"/>
                    </a:lnTo>
                    <a:lnTo>
                      <a:pt x="131" y="0"/>
                    </a:lnTo>
                    <a:lnTo>
                      <a:pt x="73" y="52"/>
                    </a:lnTo>
                  </a:path>
                </a:pathLst>
              </a:custGeom>
              <a:solidFill>
                <a:srgbClr val="FF9F7F"/>
              </a:solidFill>
              <a:ln w="9525" cap="rnd">
                <a:noFill/>
                <a:round/>
                <a:headEnd/>
                <a:tailEnd/>
              </a:ln>
            </p:spPr>
            <p:txBody>
              <a:bodyPr/>
              <a:lstStyle/>
              <a:p>
                <a:endParaRPr lang="fr-FR" sz="1200"/>
              </a:p>
            </p:txBody>
          </p:sp>
          <p:sp>
            <p:nvSpPr>
              <p:cNvPr id="125" name="Freeform 171"/>
              <p:cNvSpPr>
                <a:spLocks/>
              </p:cNvSpPr>
              <p:nvPr/>
            </p:nvSpPr>
            <p:spPr bwMode="auto">
              <a:xfrm>
                <a:off x="4467" y="2311"/>
                <a:ext cx="57" cy="112"/>
              </a:xfrm>
              <a:custGeom>
                <a:avLst/>
                <a:gdLst>
                  <a:gd name="T0" fmla="*/ 0 w 57"/>
                  <a:gd name="T1" fmla="*/ 111 h 112"/>
                  <a:gd name="T2" fmla="*/ 8 w 57"/>
                  <a:gd name="T3" fmla="*/ 107 h 112"/>
                  <a:gd name="T4" fmla="*/ 16 w 57"/>
                  <a:gd name="T5" fmla="*/ 99 h 112"/>
                  <a:gd name="T6" fmla="*/ 22 w 57"/>
                  <a:gd name="T7" fmla="*/ 92 h 112"/>
                  <a:gd name="T8" fmla="*/ 25 w 57"/>
                  <a:gd name="T9" fmla="*/ 82 h 112"/>
                  <a:gd name="T10" fmla="*/ 27 w 57"/>
                  <a:gd name="T11" fmla="*/ 74 h 112"/>
                  <a:gd name="T12" fmla="*/ 27 w 57"/>
                  <a:gd name="T13" fmla="*/ 63 h 112"/>
                  <a:gd name="T14" fmla="*/ 29 w 57"/>
                  <a:gd name="T15" fmla="*/ 51 h 112"/>
                  <a:gd name="T16" fmla="*/ 30 w 57"/>
                  <a:gd name="T17" fmla="*/ 43 h 112"/>
                  <a:gd name="T18" fmla="*/ 33 w 57"/>
                  <a:gd name="T19" fmla="*/ 38 h 112"/>
                  <a:gd name="T20" fmla="*/ 36 w 57"/>
                  <a:gd name="T21" fmla="*/ 35 h 112"/>
                  <a:gd name="T22" fmla="*/ 37 w 57"/>
                  <a:gd name="T23" fmla="*/ 27 h 112"/>
                  <a:gd name="T24" fmla="*/ 40 w 57"/>
                  <a:gd name="T25" fmla="*/ 21 h 112"/>
                  <a:gd name="T26" fmla="*/ 44 w 57"/>
                  <a:gd name="T27" fmla="*/ 16 h 112"/>
                  <a:gd name="T28" fmla="*/ 49 w 57"/>
                  <a:gd name="T29" fmla="*/ 12 h 112"/>
                  <a:gd name="T30" fmla="*/ 55 w 57"/>
                  <a:gd name="T31" fmla="*/ 11 h 112"/>
                  <a:gd name="T32" fmla="*/ 54 w 57"/>
                  <a:gd name="T33" fmla="*/ 7 h 112"/>
                  <a:gd name="T34" fmla="*/ 56 w 57"/>
                  <a:gd name="T35" fmla="*/ 0 h 112"/>
                  <a:gd name="T36" fmla="*/ 52 w 57"/>
                  <a:gd name="T37" fmla="*/ 3 h 112"/>
                  <a:gd name="T38" fmla="*/ 46 w 57"/>
                  <a:gd name="T39" fmla="*/ 5 h 112"/>
                  <a:gd name="T40" fmla="*/ 40 w 57"/>
                  <a:gd name="T41" fmla="*/ 6 h 112"/>
                  <a:gd name="T42" fmla="*/ 35 w 57"/>
                  <a:gd name="T43" fmla="*/ 4 h 112"/>
                  <a:gd name="T44" fmla="*/ 32 w 57"/>
                  <a:gd name="T45" fmla="*/ 0 h 112"/>
                  <a:gd name="T46" fmla="*/ 29 w 57"/>
                  <a:gd name="T47" fmla="*/ 16 h 112"/>
                  <a:gd name="T48" fmla="*/ 25 w 57"/>
                  <a:gd name="T49" fmla="*/ 29 h 112"/>
                  <a:gd name="T50" fmla="*/ 22 w 57"/>
                  <a:gd name="T51" fmla="*/ 42 h 112"/>
                  <a:gd name="T52" fmla="*/ 21 w 57"/>
                  <a:gd name="T53" fmla="*/ 50 h 112"/>
                  <a:gd name="T54" fmla="*/ 16 w 57"/>
                  <a:gd name="T55" fmla="*/ 60 h 112"/>
                  <a:gd name="T56" fmla="*/ 11 w 57"/>
                  <a:gd name="T57" fmla="*/ 67 h 112"/>
                  <a:gd name="T58" fmla="*/ 9 w 57"/>
                  <a:gd name="T59" fmla="*/ 76 h 112"/>
                  <a:gd name="T60" fmla="*/ 5 w 57"/>
                  <a:gd name="T61" fmla="*/ 88 h 112"/>
                  <a:gd name="T62" fmla="*/ 2 w 57"/>
                  <a:gd name="T63" fmla="*/ 100 h 112"/>
                  <a:gd name="T64" fmla="*/ 0 w 57"/>
                  <a:gd name="T65" fmla="*/ 111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112"/>
                  <a:gd name="T101" fmla="*/ 57 w 57"/>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112">
                    <a:moveTo>
                      <a:pt x="0" y="111"/>
                    </a:moveTo>
                    <a:lnTo>
                      <a:pt x="8" y="107"/>
                    </a:lnTo>
                    <a:lnTo>
                      <a:pt x="16" y="99"/>
                    </a:lnTo>
                    <a:lnTo>
                      <a:pt x="22" y="92"/>
                    </a:lnTo>
                    <a:lnTo>
                      <a:pt x="25" y="82"/>
                    </a:lnTo>
                    <a:lnTo>
                      <a:pt x="27" y="74"/>
                    </a:lnTo>
                    <a:lnTo>
                      <a:pt x="27" y="63"/>
                    </a:lnTo>
                    <a:lnTo>
                      <a:pt x="29" y="51"/>
                    </a:lnTo>
                    <a:lnTo>
                      <a:pt x="30" y="43"/>
                    </a:lnTo>
                    <a:lnTo>
                      <a:pt x="33" y="38"/>
                    </a:lnTo>
                    <a:lnTo>
                      <a:pt x="36" y="35"/>
                    </a:lnTo>
                    <a:lnTo>
                      <a:pt x="37" y="27"/>
                    </a:lnTo>
                    <a:lnTo>
                      <a:pt x="40" y="21"/>
                    </a:lnTo>
                    <a:lnTo>
                      <a:pt x="44" y="16"/>
                    </a:lnTo>
                    <a:lnTo>
                      <a:pt x="49" y="12"/>
                    </a:lnTo>
                    <a:lnTo>
                      <a:pt x="55" y="11"/>
                    </a:lnTo>
                    <a:lnTo>
                      <a:pt x="54" y="7"/>
                    </a:lnTo>
                    <a:lnTo>
                      <a:pt x="56" y="0"/>
                    </a:lnTo>
                    <a:lnTo>
                      <a:pt x="52" y="3"/>
                    </a:lnTo>
                    <a:lnTo>
                      <a:pt x="46" y="5"/>
                    </a:lnTo>
                    <a:lnTo>
                      <a:pt x="40" y="6"/>
                    </a:lnTo>
                    <a:lnTo>
                      <a:pt x="35" y="4"/>
                    </a:lnTo>
                    <a:lnTo>
                      <a:pt x="32" y="0"/>
                    </a:lnTo>
                    <a:lnTo>
                      <a:pt x="29" y="16"/>
                    </a:lnTo>
                    <a:lnTo>
                      <a:pt x="25" y="29"/>
                    </a:lnTo>
                    <a:lnTo>
                      <a:pt x="22" y="42"/>
                    </a:lnTo>
                    <a:lnTo>
                      <a:pt x="21" y="50"/>
                    </a:lnTo>
                    <a:lnTo>
                      <a:pt x="16" y="60"/>
                    </a:lnTo>
                    <a:lnTo>
                      <a:pt x="11" y="67"/>
                    </a:lnTo>
                    <a:lnTo>
                      <a:pt x="9" y="76"/>
                    </a:lnTo>
                    <a:lnTo>
                      <a:pt x="5" y="88"/>
                    </a:lnTo>
                    <a:lnTo>
                      <a:pt x="2" y="100"/>
                    </a:lnTo>
                    <a:lnTo>
                      <a:pt x="0" y="111"/>
                    </a:lnTo>
                  </a:path>
                </a:pathLst>
              </a:custGeom>
              <a:solidFill>
                <a:srgbClr val="FF8F6A"/>
              </a:solidFill>
              <a:ln w="9525" cap="rnd">
                <a:noFill/>
                <a:round/>
                <a:headEnd/>
                <a:tailEnd/>
              </a:ln>
            </p:spPr>
            <p:txBody>
              <a:bodyPr/>
              <a:lstStyle/>
              <a:p>
                <a:endParaRPr lang="fr-FR" sz="1200"/>
              </a:p>
            </p:txBody>
          </p:sp>
        </p:grpSp>
        <p:grpSp>
          <p:nvGrpSpPr>
            <p:cNvPr id="24" name="Group 172"/>
            <p:cNvGrpSpPr>
              <a:grpSpLocks/>
            </p:cNvGrpSpPr>
            <p:nvPr/>
          </p:nvGrpSpPr>
          <p:grpSpPr bwMode="auto">
            <a:xfrm>
              <a:off x="4134" y="1952"/>
              <a:ext cx="438" cy="529"/>
              <a:chOff x="4134" y="1952"/>
              <a:chExt cx="438" cy="529"/>
            </a:xfrm>
          </p:grpSpPr>
          <p:sp>
            <p:nvSpPr>
              <p:cNvPr id="110" name="Freeform 173"/>
              <p:cNvSpPr>
                <a:spLocks/>
              </p:cNvSpPr>
              <p:nvPr/>
            </p:nvSpPr>
            <p:spPr bwMode="auto">
              <a:xfrm>
                <a:off x="4134" y="1952"/>
                <a:ext cx="438" cy="529"/>
              </a:xfrm>
              <a:custGeom>
                <a:avLst/>
                <a:gdLst>
                  <a:gd name="T0" fmla="*/ 12 w 438"/>
                  <a:gd name="T1" fmla="*/ 237 h 529"/>
                  <a:gd name="T2" fmla="*/ 111 w 438"/>
                  <a:gd name="T3" fmla="*/ 24 h 529"/>
                  <a:gd name="T4" fmla="*/ 139 w 438"/>
                  <a:gd name="T5" fmla="*/ 18 h 529"/>
                  <a:gd name="T6" fmla="*/ 159 w 438"/>
                  <a:gd name="T7" fmla="*/ 11 h 529"/>
                  <a:gd name="T8" fmla="*/ 178 w 438"/>
                  <a:gd name="T9" fmla="*/ 3 h 529"/>
                  <a:gd name="T10" fmla="*/ 191 w 438"/>
                  <a:gd name="T11" fmla="*/ 1 h 529"/>
                  <a:gd name="T12" fmla="*/ 190 w 438"/>
                  <a:gd name="T13" fmla="*/ 9 h 529"/>
                  <a:gd name="T14" fmla="*/ 203 w 438"/>
                  <a:gd name="T15" fmla="*/ 15 h 529"/>
                  <a:gd name="T16" fmla="*/ 230 w 438"/>
                  <a:gd name="T17" fmla="*/ 22 h 529"/>
                  <a:gd name="T18" fmla="*/ 258 w 438"/>
                  <a:gd name="T19" fmla="*/ 26 h 529"/>
                  <a:gd name="T20" fmla="*/ 284 w 438"/>
                  <a:gd name="T21" fmla="*/ 25 h 529"/>
                  <a:gd name="T22" fmla="*/ 307 w 438"/>
                  <a:gd name="T23" fmla="*/ 21 h 529"/>
                  <a:gd name="T24" fmla="*/ 319 w 438"/>
                  <a:gd name="T25" fmla="*/ 15 h 529"/>
                  <a:gd name="T26" fmla="*/ 327 w 438"/>
                  <a:gd name="T27" fmla="*/ 7 h 529"/>
                  <a:gd name="T28" fmla="*/ 324 w 438"/>
                  <a:gd name="T29" fmla="*/ 0 h 529"/>
                  <a:gd name="T30" fmla="*/ 337 w 438"/>
                  <a:gd name="T31" fmla="*/ 3 h 529"/>
                  <a:gd name="T32" fmla="*/ 352 w 438"/>
                  <a:gd name="T33" fmla="*/ 12 h 529"/>
                  <a:gd name="T34" fmla="*/ 366 w 438"/>
                  <a:gd name="T35" fmla="*/ 23 h 529"/>
                  <a:gd name="T36" fmla="*/ 379 w 438"/>
                  <a:gd name="T37" fmla="*/ 31 h 529"/>
                  <a:gd name="T38" fmla="*/ 395 w 438"/>
                  <a:gd name="T39" fmla="*/ 36 h 529"/>
                  <a:gd name="T40" fmla="*/ 412 w 438"/>
                  <a:gd name="T41" fmla="*/ 43 h 529"/>
                  <a:gd name="T42" fmla="*/ 425 w 438"/>
                  <a:gd name="T43" fmla="*/ 53 h 529"/>
                  <a:gd name="T44" fmla="*/ 431 w 438"/>
                  <a:gd name="T45" fmla="*/ 66 h 529"/>
                  <a:gd name="T46" fmla="*/ 433 w 438"/>
                  <a:gd name="T47" fmla="*/ 91 h 529"/>
                  <a:gd name="T48" fmla="*/ 433 w 438"/>
                  <a:gd name="T49" fmla="*/ 175 h 529"/>
                  <a:gd name="T50" fmla="*/ 432 w 438"/>
                  <a:gd name="T51" fmla="*/ 260 h 529"/>
                  <a:gd name="T52" fmla="*/ 431 w 438"/>
                  <a:gd name="T53" fmla="*/ 307 h 529"/>
                  <a:gd name="T54" fmla="*/ 428 w 438"/>
                  <a:gd name="T55" fmla="*/ 319 h 529"/>
                  <a:gd name="T56" fmla="*/ 418 w 438"/>
                  <a:gd name="T57" fmla="*/ 322 h 529"/>
                  <a:gd name="T58" fmla="*/ 399 w 438"/>
                  <a:gd name="T59" fmla="*/ 322 h 529"/>
                  <a:gd name="T60" fmla="*/ 377 w 438"/>
                  <a:gd name="T61" fmla="*/ 326 h 529"/>
                  <a:gd name="T62" fmla="*/ 358 w 438"/>
                  <a:gd name="T63" fmla="*/ 351 h 529"/>
                  <a:gd name="T64" fmla="*/ 352 w 438"/>
                  <a:gd name="T65" fmla="*/ 382 h 529"/>
                  <a:gd name="T66" fmla="*/ 337 w 438"/>
                  <a:gd name="T67" fmla="*/ 412 h 529"/>
                  <a:gd name="T68" fmla="*/ 330 w 438"/>
                  <a:gd name="T69" fmla="*/ 424 h 529"/>
                  <a:gd name="T70" fmla="*/ 330 w 438"/>
                  <a:gd name="T71" fmla="*/ 438 h 529"/>
                  <a:gd name="T72" fmla="*/ 320 w 438"/>
                  <a:gd name="T73" fmla="*/ 448 h 529"/>
                  <a:gd name="T74" fmla="*/ 310 w 438"/>
                  <a:gd name="T75" fmla="*/ 468 h 529"/>
                  <a:gd name="T76" fmla="*/ 284 w 438"/>
                  <a:gd name="T77" fmla="*/ 523 h 529"/>
                  <a:gd name="T78" fmla="*/ 223 w 438"/>
                  <a:gd name="T79" fmla="*/ 527 h 529"/>
                  <a:gd name="T80" fmla="*/ 148 w 438"/>
                  <a:gd name="T81" fmla="*/ 526 h 529"/>
                  <a:gd name="T82" fmla="*/ 84 w 438"/>
                  <a:gd name="T83" fmla="*/ 513 h 529"/>
                  <a:gd name="T84" fmla="*/ 24 w 438"/>
                  <a:gd name="T85" fmla="*/ 488 h 529"/>
                  <a:gd name="T86" fmla="*/ 1 w 438"/>
                  <a:gd name="T87" fmla="*/ 463 h 529"/>
                  <a:gd name="T88" fmla="*/ 8 w 438"/>
                  <a:gd name="T89" fmla="*/ 441 h 529"/>
                  <a:gd name="T90" fmla="*/ 24 w 438"/>
                  <a:gd name="T91" fmla="*/ 417 h 529"/>
                  <a:gd name="T92" fmla="*/ 37 w 438"/>
                  <a:gd name="T93" fmla="*/ 402 h 529"/>
                  <a:gd name="T94" fmla="*/ 27 w 438"/>
                  <a:gd name="T95" fmla="*/ 397 h 529"/>
                  <a:gd name="T96" fmla="*/ 29 w 438"/>
                  <a:gd name="T97" fmla="*/ 379 h 529"/>
                  <a:gd name="T98" fmla="*/ 56 w 438"/>
                  <a:gd name="T99" fmla="*/ 342 h 529"/>
                  <a:gd name="T100" fmla="*/ 63 w 438"/>
                  <a:gd name="T101" fmla="*/ 319 h 529"/>
                  <a:gd name="T102" fmla="*/ 60 w 438"/>
                  <a:gd name="T103" fmla="*/ 301 h 529"/>
                  <a:gd name="T104" fmla="*/ 47 w 438"/>
                  <a:gd name="T105" fmla="*/ 289 h 529"/>
                  <a:gd name="T106" fmla="*/ 15 w 438"/>
                  <a:gd name="T107" fmla="*/ 274 h 5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8"/>
                  <a:gd name="T163" fmla="*/ 0 h 529"/>
                  <a:gd name="T164" fmla="*/ 438 w 438"/>
                  <a:gd name="T165" fmla="*/ 529 h 5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8" h="529">
                    <a:moveTo>
                      <a:pt x="2" y="264"/>
                    </a:moveTo>
                    <a:lnTo>
                      <a:pt x="12" y="237"/>
                    </a:lnTo>
                    <a:lnTo>
                      <a:pt x="64" y="60"/>
                    </a:lnTo>
                    <a:lnTo>
                      <a:pt x="111" y="24"/>
                    </a:lnTo>
                    <a:lnTo>
                      <a:pt x="126" y="20"/>
                    </a:lnTo>
                    <a:lnTo>
                      <a:pt x="139" y="18"/>
                    </a:lnTo>
                    <a:lnTo>
                      <a:pt x="149" y="15"/>
                    </a:lnTo>
                    <a:lnTo>
                      <a:pt x="159" y="11"/>
                    </a:lnTo>
                    <a:lnTo>
                      <a:pt x="169" y="6"/>
                    </a:lnTo>
                    <a:lnTo>
                      <a:pt x="178" y="3"/>
                    </a:lnTo>
                    <a:lnTo>
                      <a:pt x="186" y="1"/>
                    </a:lnTo>
                    <a:lnTo>
                      <a:pt x="191" y="1"/>
                    </a:lnTo>
                    <a:lnTo>
                      <a:pt x="188" y="5"/>
                    </a:lnTo>
                    <a:lnTo>
                      <a:pt x="190" y="9"/>
                    </a:lnTo>
                    <a:lnTo>
                      <a:pt x="194" y="11"/>
                    </a:lnTo>
                    <a:lnTo>
                      <a:pt x="203" y="15"/>
                    </a:lnTo>
                    <a:lnTo>
                      <a:pt x="218" y="20"/>
                    </a:lnTo>
                    <a:lnTo>
                      <a:pt x="230" y="22"/>
                    </a:lnTo>
                    <a:lnTo>
                      <a:pt x="242" y="25"/>
                    </a:lnTo>
                    <a:lnTo>
                      <a:pt x="258" y="26"/>
                    </a:lnTo>
                    <a:lnTo>
                      <a:pt x="273" y="26"/>
                    </a:lnTo>
                    <a:lnTo>
                      <a:pt x="284" y="25"/>
                    </a:lnTo>
                    <a:lnTo>
                      <a:pt x="297" y="23"/>
                    </a:lnTo>
                    <a:lnTo>
                      <a:pt x="307" y="21"/>
                    </a:lnTo>
                    <a:lnTo>
                      <a:pt x="314" y="18"/>
                    </a:lnTo>
                    <a:lnTo>
                      <a:pt x="319" y="15"/>
                    </a:lnTo>
                    <a:lnTo>
                      <a:pt x="324" y="11"/>
                    </a:lnTo>
                    <a:lnTo>
                      <a:pt x="327" y="7"/>
                    </a:lnTo>
                    <a:lnTo>
                      <a:pt x="327" y="4"/>
                    </a:lnTo>
                    <a:lnTo>
                      <a:pt x="324" y="0"/>
                    </a:lnTo>
                    <a:lnTo>
                      <a:pt x="329" y="1"/>
                    </a:lnTo>
                    <a:lnTo>
                      <a:pt x="337" y="3"/>
                    </a:lnTo>
                    <a:lnTo>
                      <a:pt x="346" y="7"/>
                    </a:lnTo>
                    <a:lnTo>
                      <a:pt x="352" y="12"/>
                    </a:lnTo>
                    <a:lnTo>
                      <a:pt x="360" y="18"/>
                    </a:lnTo>
                    <a:lnTo>
                      <a:pt x="366" y="23"/>
                    </a:lnTo>
                    <a:lnTo>
                      <a:pt x="373" y="28"/>
                    </a:lnTo>
                    <a:lnTo>
                      <a:pt x="379" y="31"/>
                    </a:lnTo>
                    <a:lnTo>
                      <a:pt x="388" y="34"/>
                    </a:lnTo>
                    <a:lnTo>
                      <a:pt x="395" y="36"/>
                    </a:lnTo>
                    <a:lnTo>
                      <a:pt x="402" y="39"/>
                    </a:lnTo>
                    <a:lnTo>
                      <a:pt x="412" y="43"/>
                    </a:lnTo>
                    <a:lnTo>
                      <a:pt x="419" y="46"/>
                    </a:lnTo>
                    <a:lnTo>
                      <a:pt x="425" y="53"/>
                    </a:lnTo>
                    <a:lnTo>
                      <a:pt x="428" y="58"/>
                    </a:lnTo>
                    <a:lnTo>
                      <a:pt x="431" y="66"/>
                    </a:lnTo>
                    <a:lnTo>
                      <a:pt x="432" y="77"/>
                    </a:lnTo>
                    <a:lnTo>
                      <a:pt x="433" y="91"/>
                    </a:lnTo>
                    <a:lnTo>
                      <a:pt x="433" y="119"/>
                    </a:lnTo>
                    <a:lnTo>
                      <a:pt x="433" y="175"/>
                    </a:lnTo>
                    <a:lnTo>
                      <a:pt x="437" y="237"/>
                    </a:lnTo>
                    <a:lnTo>
                      <a:pt x="432" y="260"/>
                    </a:lnTo>
                    <a:lnTo>
                      <a:pt x="430" y="288"/>
                    </a:lnTo>
                    <a:lnTo>
                      <a:pt x="431" y="307"/>
                    </a:lnTo>
                    <a:lnTo>
                      <a:pt x="433" y="318"/>
                    </a:lnTo>
                    <a:lnTo>
                      <a:pt x="428" y="319"/>
                    </a:lnTo>
                    <a:lnTo>
                      <a:pt x="423" y="320"/>
                    </a:lnTo>
                    <a:lnTo>
                      <a:pt x="418" y="322"/>
                    </a:lnTo>
                    <a:lnTo>
                      <a:pt x="409" y="321"/>
                    </a:lnTo>
                    <a:lnTo>
                      <a:pt x="399" y="322"/>
                    </a:lnTo>
                    <a:lnTo>
                      <a:pt x="389" y="323"/>
                    </a:lnTo>
                    <a:lnTo>
                      <a:pt x="377" y="326"/>
                    </a:lnTo>
                    <a:lnTo>
                      <a:pt x="361" y="331"/>
                    </a:lnTo>
                    <a:lnTo>
                      <a:pt x="358" y="351"/>
                    </a:lnTo>
                    <a:lnTo>
                      <a:pt x="354" y="370"/>
                    </a:lnTo>
                    <a:lnTo>
                      <a:pt x="352" y="382"/>
                    </a:lnTo>
                    <a:lnTo>
                      <a:pt x="346" y="399"/>
                    </a:lnTo>
                    <a:lnTo>
                      <a:pt x="337" y="412"/>
                    </a:lnTo>
                    <a:lnTo>
                      <a:pt x="333" y="417"/>
                    </a:lnTo>
                    <a:lnTo>
                      <a:pt x="330" y="424"/>
                    </a:lnTo>
                    <a:lnTo>
                      <a:pt x="329" y="432"/>
                    </a:lnTo>
                    <a:lnTo>
                      <a:pt x="330" y="438"/>
                    </a:lnTo>
                    <a:lnTo>
                      <a:pt x="326" y="441"/>
                    </a:lnTo>
                    <a:lnTo>
                      <a:pt x="320" y="448"/>
                    </a:lnTo>
                    <a:lnTo>
                      <a:pt x="314" y="457"/>
                    </a:lnTo>
                    <a:lnTo>
                      <a:pt x="310" y="468"/>
                    </a:lnTo>
                    <a:lnTo>
                      <a:pt x="307" y="518"/>
                    </a:lnTo>
                    <a:lnTo>
                      <a:pt x="284" y="523"/>
                    </a:lnTo>
                    <a:lnTo>
                      <a:pt x="254" y="526"/>
                    </a:lnTo>
                    <a:lnTo>
                      <a:pt x="223" y="527"/>
                    </a:lnTo>
                    <a:lnTo>
                      <a:pt x="185" y="528"/>
                    </a:lnTo>
                    <a:lnTo>
                      <a:pt x="148" y="526"/>
                    </a:lnTo>
                    <a:lnTo>
                      <a:pt x="113" y="519"/>
                    </a:lnTo>
                    <a:lnTo>
                      <a:pt x="84" y="513"/>
                    </a:lnTo>
                    <a:lnTo>
                      <a:pt x="50" y="502"/>
                    </a:lnTo>
                    <a:lnTo>
                      <a:pt x="24" y="488"/>
                    </a:lnTo>
                    <a:lnTo>
                      <a:pt x="0" y="473"/>
                    </a:lnTo>
                    <a:lnTo>
                      <a:pt x="1" y="463"/>
                    </a:lnTo>
                    <a:lnTo>
                      <a:pt x="3" y="453"/>
                    </a:lnTo>
                    <a:lnTo>
                      <a:pt x="8" y="441"/>
                    </a:lnTo>
                    <a:lnTo>
                      <a:pt x="16" y="430"/>
                    </a:lnTo>
                    <a:lnTo>
                      <a:pt x="24" y="417"/>
                    </a:lnTo>
                    <a:lnTo>
                      <a:pt x="34" y="405"/>
                    </a:lnTo>
                    <a:lnTo>
                      <a:pt x="37" y="402"/>
                    </a:lnTo>
                    <a:lnTo>
                      <a:pt x="32" y="400"/>
                    </a:lnTo>
                    <a:lnTo>
                      <a:pt x="27" y="397"/>
                    </a:lnTo>
                    <a:lnTo>
                      <a:pt x="26" y="390"/>
                    </a:lnTo>
                    <a:lnTo>
                      <a:pt x="29" y="379"/>
                    </a:lnTo>
                    <a:lnTo>
                      <a:pt x="37" y="366"/>
                    </a:lnTo>
                    <a:lnTo>
                      <a:pt x="56" y="342"/>
                    </a:lnTo>
                    <a:lnTo>
                      <a:pt x="60" y="329"/>
                    </a:lnTo>
                    <a:lnTo>
                      <a:pt x="63" y="319"/>
                    </a:lnTo>
                    <a:lnTo>
                      <a:pt x="63" y="311"/>
                    </a:lnTo>
                    <a:lnTo>
                      <a:pt x="60" y="301"/>
                    </a:lnTo>
                    <a:lnTo>
                      <a:pt x="57" y="294"/>
                    </a:lnTo>
                    <a:lnTo>
                      <a:pt x="47" y="289"/>
                    </a:lnTo>
                    <a:lnTo>
                      <a:pt x="31" y="281"/>
                    </a:lnTo>
                    <a:lnTo>
                      <a:pt x="15" y="274"/>
                    </a:lnTo>
                    <a:lnTo>
                      <a:pt x="2" y="264"/>
                    </a:lnTo>
                  </a:path>
                </a:pathLst>
              </a:custGeom>
              <a:solidFill>
                <a:srgbClr val="FF7F9F"/>
              </a:solidFill>
              <a:ln w="9525" cap="rnd">
                <a:noFill/>
                <a:round/>
                <a:headEnd/>
                <a:tailEnd/>
              </a:ln>
            </p:spPr>
            <p:txBody>
              <a:bodyPr/>
              <a:lstStyle/>
              <a:p>
                <a:endParaRPr lang="fr-FR" sz="1200"/>
              </a:p>
            </p:txBody>
          </p:sp>
          <p:grpSp>
            <p:nvGrpSpPr>
              <p:cNvPr id="111" name="Group 174"/>
              <p:cNvGrpSpPr>
                <a:grpSpLocks/>
              </p:cNvGrpSpPr>
              <p:nvPr/>
            </p:nvGrpSpPr>
            <p:grpSpPr bwMode="auto">
              <a:xfrm>
                <a:off x="4161" y="1962"/>
                <a:ext cx="411" cy="511"/>
                <a:chOff x="4161" y="1962"/>
                <a:chExt cx="411" cy="511"/>
              </a:xfrm>
            </p:grpSpPr>
            <p:sp>
              <p:nvSpPr>
                <p:cNvPr id="112" name="Freeform 175"/>
                <p:cNvSpPr>
                  <a:spLocks/>
                </p:cNvSpPr>
                <p:nvPr/>
              </p:nvSpPr>
              <p:spPr bwMode="auto">
                <a:xfrm>
                  <a:off x="4429" y="2025"/>
                  <a:ext cx="143" cy="346"/>
                </a:xfrm>
                <a:custGeom>
                  <a:avLst/>
                  <a:gdLst>
                    <a:gd name="T0" fmla="*/ 137 w 143"/>
                    <a:gd name="T1" fmla="*/ 4 h 346"/>
                    <a:gd name="T2" fmla="*/ 129 w 143"/>
                    <a:gd name="T3" fmla="*/ 2 h 346"/>
                    <a:gd name="T4" fmla="*/ 120 w 143"/>
                    <a:gd name="T5" fmla="*/ 0 h 346"/>
                    <a:gd name="T6" fmla="*/ 111 w 143"/>
                    <a:gd name="T7" fmla="*/ 0 h 346"/>
                    <a:gd name="T8" fmla="*/ 103 w 143"/>
                    <a:gd name="T9" fmla="*/ 3 h 346"/>
                    <a:gd name="T10" fmla="*/ 94 w 143"/>
                    <a:gd name="T11" fmla="*/ 11 h 346"/>
                    <a:gd name="T12" fmla="*/ 86 w 143"/>
                    <a:gd name="T13" fmla="*/ 21 h 346"/>
                    <a:gd name="T14" fmla="*/ 79 w 143"/>
                    <a:gd name="T15" fmla="*/ 32 h 346"/>
                    <a:gd name="T16" fmla="*/ 71 w 143"/>
                    <a:gd name="T17" fmla="*/ 47 h 346"/>
                    <a:gd name="T18" fmla="*/ 65 w 143"/>
                    <a:gd name="T19" fmla="*/ 60 h 346"/>
                    <a:gd name="T20" fmla="*/ 58 w 143"/>
                    <a:gd name="T21" fmla="*/ 76 h 346"/>
                    <a:gd name="T22" fmla="*/ 49 w 143"/>
                    <a:gd name="T23" fmla="*/ 91 h 346"/>
                    <a:gd name="T24" fmla="*/ 37 w 143"/>
                    <a:gd name="T25" fmla="*/ 108 h 346"/>
                    <a:gd name="T26" fmla="*/ 24 w 143"/>
                    <a:gd name="T27" fmla="*/ 122 h 346"/>
                    <a:gd name="T28" fmla="*/ 14 w 143"/>
                    <a:gd name="T29" fmla="*/ 133 h 346"/>
                    <a:gd name="T30" fmla="*/ 7 w 143"/>
                    <a:gd name="T31" fmla="*/ 141 h 346"/>
                    <a:gd name="T32" fmla="*/ 1 w 143"/>
                    <a:gd name="T33" fmla="*/ 151 h 346"/>
                    <a:gd name="T34" fmla="*/ 0 w 143"/>
                    <a:gd name="T35" fmla="*/ 158 h 346"/>
                    <a:gd name="T36" fmla="*/ 1 w 143"/>
                    <a:gd name="T37" fmla="*/ 168 h 346"/>
                    <a:gd name="T38" fmla="*/ 5 w 143"/>
                    <a:gd name="T39" fmla="*/ 176 h 346"/>
                    <a:gd name="T40" fmla="*/ 10 w 143"/>
                    <a:gd name="T41" fmla="*/ 185 h 346"/>
                    <a:gd name="T42" fmla="*/ 11 w 143"/>
                    <a:gd name="T43" fmla="*/ 206 h 346"/>
                    <a:gd name="T44" fmla="*/ 12 w 143"/>
                    <a:gd name="T45" fmla="*/ 215 h 346"/>
                    <a:gd name="T46" fmla="*/ 13 w 143"/>
                    <a:gd name="T47" fmla="*/ 229 h 346"/>
                    <a:gd name="T48" fmla="*/ 17 w 143"/>
                    <a:gd name="T49" fmla="*/ 243 h 346"/>
                    <a:gd name="T50" fmla="*/ 22 w 143"/>
                    <a:gd name="T51" fmla="*/ 257 h 346"/>
                    <a:gd name="T52" fmla="*/ 28 w 143"/>
                    <a:gd name="T53" fmla="*/ 268 h 346"/>
                    <a:gd name="T54" fmla="*/ 34 w 143"/>
                    <a:gd name="T55" fmla="*/ 281 h 346"/>
                    <a:gd name="T56" fmla="*/ 38 w 143"/>
                    <a:gd name="T57" fmla="*/ 295 h 346"/>
                    <a:gd name="T58" fmla="*/ 41 w 143"/>
                    <a:gd name="T59" fmla="*/ 308 h 346"/>
                    <a:gd name="T60" fmla="*/ 42 w 143"/>
                    <a:gd name="T61" fmla="*/ 318 h 346"/>
                    <a:gd name="T62" fmla="*/ 43 w 143"/>
                    <a:gd name="T63" fmla="*/ 330 h 346"/>
                    <a:gd name="T64" fmla="*/ 42 w 143"/>
                    <a:gd name="T65" fmla="*/ 338 h 346"/>
                    <a:gd name="T66" fmla="*/ 39 w 143"/>
                    <a:gd name="T67" fmla="*/ 345 h 346"/>
                    <a:gd name="T68" fmla="*/ 44 w 143"/>
                    <a:gd name="T69" fmla="*/ 340 h 346"/>
                    <a:gd name="T70" fmla="*/ 49 w 143"/>
                    <a:gd name="T71" fmla="*/ 332 h 346"/>
                    <a:gd name="T72" fmla="*/ 54 w 143"/>
                    <a:gd name="T73" fmla="*/ 324 h 346"/>
                    <a:gd name="T74" fmla="*/ 58 w 143"/>
                    <a:gd name="T75" fmla="*/ 315 h 346"/>
                    <a:gd name="T76" fmla="*/ 61 w 143"/>
                    <a:gd name="T77" fmla="*/ 300 h 346"/>
                    <a:gd name="T78" fmla="*/ 64 w 143"/>
                    <a:gd name="T79" fmla="*/ 290 h 346"/>
                    <a:gd name="T80" fmla="*/ 66 w 143"/>
                    <a:gd name="T81" fmla="*/ 279 h 346"/>
                    <a:gd name="T82" fmla="*/ 68 w 143"/>
                    <a:gd name="T83" fmla="*/ 267 h 346"/>
                    <a:gd name="T84" fmla="*/ 68 w 143"/>
                    <a:gd name="T85" fmla="*/ 257 h 346"/>
                    <a:gd name="T86" fmla="*/ 74 w 143"/>
                    <a:gd name="T87" fmla="*/ 255 h 346"/>
                    <a:gd name="T88" fmla="*/ 82 w 143"/>
                    <a:gd name="T89" fmla="*/ 254 h 346"/>
                    <a:gd name="T90" fmla="*/ 94 w 143"/>
                    <a:gd name="T91" fmla="*/ 251 h 346"/>
                    <a:gd name="T92" fmla="*/ 102 w 143"/>
                    <a:gd name="T93" fmla="*/ 249 h 346"/>
                    <a:gd name="T94" fmla="*/ 110 w 143"/>
                    <a:gd name="T95" fmla="*/ 247 h 346"/>
                    <a:gd name="T96" fmla="*/ 117 w 143"/>
                    <a:gd name="T97" fmla="*/ 247 h 346"/>
                    <a:gd name="T98" fmla="*/ 119 w 143"/>
                    <a:gd name="T99" fmla="*/ 241 h 346"/>
                    <a:gd name="T100" fmla="*/ 123 w 143"/>
                    <a:gd name="T101" fmla="*/ 231 h 346"/>
                    <a:gd name="T102" fmla="*/ 126 w 143"/>
                    <a:gd name="T103" fmla="*/ 217 h 346"/>
                    <a:gd name="T104" fmla="*/ 126 w 143"/>
                    <a:gd name="T105" fmla="*/ 201 h 346"/>
                    <a:gd name="T106" fmla="*/ 128 w 143"/>
                    <a:gd name="T107" fmla="*/ 187 h 346"/>
                    <a:gd name="T108" fmla="*/ 131 w 143"/>
                    <a:gd name="T109" fmla="*/ 174 h 346"/>
                    <a:gd name="T110" fmla="*/ 134 w 143"/>
                    <a:gd name="T111" fmla="*/ 164 h 346"/>
                    <a:gd name="T112" fmla="*/ 142 w 143"/>
                    <a:gd name="T113" fmla="*/ 154 h 346"/>
                    <a:gd name="T114" fmla="*/ 138 w 143"/>
                    <a:gd name="T115" fmla="*/ 130 h 346"/>
                    <a:gd name="T116" fmla="*/ 138 w 143"/>
                    <a:gd name="T117" fmla="*/ 102 h 346"/>
                    <a:gd name="T118" fmla="*/ 138 w 143"/>
                    <a:gd name="T119" fmla="*/ 74 h 346"/>
                    <a:gd name="T120" fmla="*/ 138 w 143"/>
                    <a:gd name="T121" fmla="*/ 48 h 346"/>
                    <a:gd name="T122" fmla="*/ 138 w 143"/>
                    <a:gd name="T123" fmla="*/ 24 h 346"/>
                    <a:gd name="T124" fmla="*/ 137 w 143"/>
                    <a:gd name="T125" fmla="*/ 4 h 3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3"/>
                    <a:gd name="T190" fmla="*/ 0 h 346"/>
                    <a:gd name="T191" fmla="*/ 143 w 143"/>
                    <a:gd name="T192" fmla="*/ 346 h 3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3" h="346">
                      <a:moveTo>
                        <a:pt x="137" y="4"/>
                      </a:moveTo>
                      <a:lnTo>
                        <a:pt x="129" y="2"/>
                      </a:lnTo>
                      <a:lnTo>
                        <a:pt x="120" y="0"/>
                      </a:lnTo>
                      <a:lnTo>
                        <a:pt x="111" y="0"/>
                      </a:lnTo>
                      <a:lnTo>
                        <a:pt x="103" y="3"/>
                      </a:lnTo>
                      <a:lnTo>
                        <a:pt x="94" y="11"/>
                      </a:lnTo>
                      <a:lnTo>
                        <a:pt x="86" y="21"/>
                      </a:lnTo>
                      <a:lnTo>
                        <a:pt x="79" y="32"/>
                      </a:lnTo>
                      <a:lnTo>
                        <a:pt x="71" y="47"/>
                      </a:lnTo>
                      <a:lnTo>
                        <a:pt x="65" y="60"/>
                      </a:lnTo>
                      <a:lnTo>
                        <a:pt x="58" y="76"/>
                      </a:lnTo>
                      <a:lnTo>
                        <a:pt x="49" y="91"/>
                      </a:lnTo>
                      <a:lnTo>
                        <a:pt x="37" y="108"/>
                      </a:lnTo>
                      <a:lnTo>
                        <a:pt x="24" y="122"/>
                      </a:lnTo>
                      <a:lnTo>
                        <a:pt x="14" y="133"/>
                      </a:lnTo>
                      <a:lnTo>
                        <a:pt x="7" y="141"/>
                      </a:lnTo>
                      <a:lnTo>
                        <a:pt x="1" y="151"/>
                      </a:lnTo>
                      <a:lnTo>
                        <a:pt x="0" y="158"/>
                      </a:lnTo>
                      <a:lnTo>
                        <a:pt x="1" y="168"/>
                      </a:lnTo>
                      <a:lnTo>
                        <a:pt x="5" y="176"/>
                      </a:lnTo>
                      <a:lnTo>
                        <a:pt x="10" y="185"/>
                      </a:lnTo>
                      <a:lnTo>
                        <a:pt x="11" y="206"/>
                      </a:lnTo>
                      <a:lnTo>
                        <a:pt x="12" y="215"/>
                      </a:lnTo>
                      <a:lnTo>
                        <a:pt x="13" y="229"/>
                      </a:lnTo>
                      <a:lnTo>
                        <a:pt x="17" y="243"/>
                      </a:lnTo>
                      <a:lnTo>
                        <a:pt x="22" y="257"/>
                      </a:lnTo>
                      <a:lnTo>
                        <a:pt x="28" y="268"/>
                      </a:lnTo>
                      <a:lnTo>
                        <a:pt x="34" y="281"/>
                      </a:lnTo>
                      <a:lnTo>
                        <a:pt x="38" y="295"/>
                      </a:lnTo>
                      <a:lnTo>
                        <a:pt x="41" y="308"/>
                      </a:lnTo>
                      <a:lnTo>
                        <a:pt x="42" y="318"/>
                      </a:lnTo>
                      <a:lnTo>
                        <a:pt x="43" y="330"/>
                      </a:lnTo>
                      <a:lnTo>
                        <a:pt x="42" y="338"/>
                      </a:lnTo>
                      <a:lnTo>
                        <a:pt x="39" y="345"/>
                      </a:lnTo>
                      <a:lnTo>
                        <a:pt x="44" y="340"/>
                      </a:lnTo>
                      <a:lnTo>
                        <a:pt x="49" y="332"/>
                      </a:lnTo>
                      <a:lnTo>
                        <a:pt x="54" y="324"/>
                      </a:lnTo>
                      <a:lnTo>
                        <a:pt x="58" y="315"/>
                      </a:lnTo>
                      <a:lnTo>
                        <a:pt x="61" y="300"/>
                      </a:lnTo>
                      <a:lnTo>
                        <a:pt x="64" y="290"/>
                      </a:lnTo>
                      <a:lnTo>
                        <a:pt x="66" y="279"/>
                      </a:lnTo>
                      <a:lnTo>
                        <a:pt x="68" y="267"/>
                      </a:lnTo>
                      <a:lnTo>
                        <a:pt x="68" y="257"/>
                      </a:lnTo>
                      <a:lnTo>
                        <a:pt x="74" y="255"/>
                      </a:lnTo>
                      <a:lnTo>
                        <a:pt x="82" y="254"/>
                      </a:lnTo>
                      <a:lnTo>
                        <a:pt x="94" y="251"/>
                      </a:lnTo>
                      <a:lnTo>
                        <a:pt x="102" y="249"/>
                      </a:lnTo>
                      <a:lnTo>
                        <a:pt x="110" y="247"/>
                      </a:lnTo>
                      <a:lnTo>
                        <a:pt x="117" y="247"/>
                      </a:lnTo>
                      <a:lnTo>
                        <a:pt x="119" y="241"/>
                      </a:lnTo>
                      <a:lnTo>
                        <a:pt x="123" y="231"/>
                      </a:lnTo>
                      <a:lnTo>
                        <a:pt x="126" y="217"/>
                      </a:lnTo>
                      <a:lnTo>
                        <a:pt x="126" y="201"/>
                      </a:lnTo>
                      <a:lnTo>
                        <a:pt x="128" y="187"/>
                      </a:lnTo>
                      <a:lnTo>
                        <a:pt x="131" y="174"/>
                      </a:lnTo>
                      <a:lnTo>
                        <a:pt x="134" y="164"/>
                      </a:lnTo>
                      <a:lnTo>
                        <a:pt x="142" y="154"/>
                      </a:lnTo>
                      <a:lnTo>
                        <a:pt x="138" y="130"/>
                      </a:lnTo>
                      <a:lnTo>
                        <a:pt x="138" y="102"/>
                      </a:lnTo>
                      <a:lnTo>
                        <a:pt x="138" y="74"/>
                      </a:lnTo>
                      <a:lnTo>
                        <a:pt x="138" y="48"/>
                      </a:lnTo>
                      <a:lnTo>
                        <a:pt x="138" y="24"/>
                      </a:lnTo>
                      <a:lnTo>
                        <a:pt x="137" y="4"/>
                      </a:lnTo>
                    </a:path>
                  </a:pathLst>
                </a:custGeom>
                <a:solidFill>
                  <a:srgbClr val="FF5F7F"/>
                </a:solidFill>
                <a:ln w="9525" cap="rnd">
                  <a:noFill/>
                  <a:round/>
                  <a:headEnd/>
                  <a:tailEnd/>
                </a:ln>
              </p:spPr>
              <p:txBody>
                <a:bodyPr/>
                <a:lstStyle/>
                <a:p>
                  <a:endParaRPr lang="fr-FR" sz="1200"/>
                </a:p>
              </p:txBody>
            </p:sp>
            <p:sp>
              <p:nvSpPr>
                <p:cNvPr id="113" name="Freeform 176"/>
                <p:cNvSpPr>
                  <a:spLocks/>
                </p:cNvSpPr>
                <p:nvPr/>
              </p:nvSpPr>
              <p:spPr bwMode="auto">
                <a:xfrm>
                  <a:off x="4197" y="1978"/>
                  <a:ext cx="96" cy="134"/>
                </a:xfrm>
                <a:custGeom>
                  <a:avLst/>
                  <a:gdLst>
                    <a:gd name="T0" fmla="*/ 25 w 96"/>
                    <a:gd name="T1" fmla="*/ 32 h 134"/>
                    <a:gd name="T2" fmla="*/ 44 w 96"/>
                    <a:gd name="T3" fmla="*/ 18 h 134"/>
                    <a:gd name="T4" fmla="*/ 54 w 96"/>
                    <a:gd name="T5" fmla="*/ 13 h 134"/>
                    <a:gd name="T6" fmla="*/ 63 w 96"/>
                    <a:gd name="T7" fmla="*/ 10 h 134"/>
                    <a:gd name="T8" fmla="*/ 71 w 96"/>
                    <a:gd name="T9" fmla="*/ 6 h 134"/>
                    <a:gd name="T10" fmla="*/ 80 w 96"/>
                    <a:gd name="T11" fmla="*/ 3 h 134"/>
                    <a:gd name="T12" fmla="*/ 95 w 96"/>
                    <a:gd name="T13" fmla="*/ 0 h 134"/>
                    <a:gd name="T14" fmla="*/ 90 w 96"/>
                    <a:gd name="T15" fmla="*/ 7 h 134"/>
                    <a:gd name="T16" fmla="*/ 83 w 96"/>
                    <a:gd name="T17" fmla="*/ 16 h 134"/>
                    <a:gd name="T18" fmla="*/ 81 w 96"/>
                    <a:gd name="T19" fmla="*/ 26 h 134"/>
                    <a:gd name="T20" fmla="*/ 79 w 96"/>
                    <a:gd name="T21" fmla="*/ 37 h 134"/>
                    <a:gd name="T22" fmla="*/ 80 w 96"/>
                    <a:gd name="T23" fmla="*/ 52 h 134"/>
                    <a:gd name="T24" fmla="*/ 77 w 96"/>
                    <a:gd name="T25" fmla="*/ 63 h 134"/>
                    <a:gd name="T26" fmla="*/ 72 w 96"/>
                    <a:gd name="T27" fmla="*/ 72 h 134"/>
                    <a:gd name="T28" fmla="*/ 68 w 96"/>
                    <a:gd name="T29" fmla="*/ 80 h 134"/>
                    <a:gd name="T30" fmla="*/ 63 w 96"/>
                    <a:gd name="T31" fmla="*/ 86 h 134"/>
                    <a:gd name="T32" fmla="*/ 58 w 96"/>
                    <a:gd name="T33" fmla="*/ 90 h 134"/>
                    <a:gd name="T34" fmla="*/ 50 w 96"/>
                    <a:gd name="T35" fmla="*/ 96 h 134"/>
                    <a:gd name="T36" fmla="*/ 0 w 96"/>
                    <a:gd name="T37" fmla="*/ 133 h 134"/>
                    <a:gd name="T38" fmla="*/ 25 w 96"/>
                    <a:gd name="T39" fmla="*/ 32 h 1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34"/>
                    <a:gd name="T62" fmla="*/ 96 w 96"/>
                    <a:gd name="T63" fmla="*/ 134 h 1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34">
                      <a:moveTo>
                        <a:pt x="25" y="32"/>
                      </a:moveTo>
                      <a:lnTo>
                        <a:pt x="44" y="18"/>
                      </a:lnTo>
                      <a:lnTo>
                        <a:pt x="54" y="13"/>
                      </a:lnTo>
                      <a:lnTo>
                        <a:pt x="63" y="10"/>
                      </a:lnTo>
                      <a:lnTo>
                        <a:pt x="71" y="6"/>
                      </a:lnTo>
                      <a:lnTo>
                        <a:pt x="80" y="3"/>
                      </a:lnTo>
                      <a:lnTo>
                        <a:pt x="95" y="0"/>
                      </a:lnTo>
                      <a:lnTo>
                        <a:pt x="90" y="7"/>
                      </a:lnTo>
                      <a:lnTo>
                        <a:pt x="83" y="16"/>
                      </a:lnTo>
                      <a:lnTo>
                        <a:pt x="81" y="26"/>
                      </a:lnTo>
                      <a:lnTo>
                        <a:pt x="79" y="37"/>
                      </a:lnTo>
                      <a:lnTo>
                        <a:pt x="80" y="52"/>
                      </a:lnTo>
                      <a:lnTo>
                        <a:pt x="77" y="63"/>
                      </a:lnTo>
                      <a:lnTo>
                        <a:pt x="72" y="72"/>
                      </a:lnTo>
                      <a:lnTo>
                        <a:pt x="68" y="80"/>
                      </a:lnTo>
                      <a:lnTo>
                        <a:pt x="63" y="86"/>
                      </a:lnTo>
                      <a:lnTo>
                        <a:pt x="58" y="90"/>
                      </a:lnTo>
                      <a:lnTo>
                        <a:pt x="50" y="96"/>
                      </a:lnTo>
                      <a:lnTo>
                        <a:pt x="0" y="133"/>
                      </a:lnTo>
                      <a:lnTo>
                        <a:pt x="25" y="32"/>
                      </a:lnTo>
                    </a:path>
                  </a:pathLst>
                </a:custGeom>
                <a:solidFill>
                  <a:srgbClr val="FF5F7F"/>
                </a:solidFill>
                <a:ln w="9525" cap="rnd">
                  <a:noFill/>
                  <a:round/>
                  <a:headEnd/>
                  <a:tailEnd/>
                </a:ln>
              </p:spPr>
              <p:txBody>
                <a:bodyPr/>
                <a:lstStyle/>
                <a:p>
                  <a:endParaRPr lang="fr-FR" sz="1200"/>
                </a:p>
              </p:txBody>
            </p:sp>
            <p:sp>
              <p:nvSpPr>
                <p:cNvPr id="114" name="Freeform 177"/>
                <p:cNvSpPr>
                  <a:spLocks/>
                </p:cNvSpPr>
                <p:nvPr/>
              </p:nvSpPr>
              <p:spPr bwMode="auto">
                <a:xfrm>
                  <a:off x="4252" y="2348"/>
                  <a:ext cx="128" cy="38"/>
                </a:xfrm>
                <a:custGeom>
                  <a:avLst/>
                  <a:gdLst>
                    <a:gd name="T0" fmla="*/ 0 w 128"/>
                    <a:gd name="T1" fmla="*/ 27 h 38"/>
                    <a:gd name="T2" fmla="*/ 3 w 128"/>
                    <a:gd name="T3" fmla="*/ 31 h 38"/>
                    <a:gd name="T4" fmla="*/ 9 w 128"/>
                    <a:gd name="T5" fmla="*/ 34 h 38"/>
                    <a:gd name="T6" fmla="*/ 16 w 128"/>
                    <a:gd name="T7" fmla="*/ 36 h 38"/>
                    <a:gd name="T8" fmla="*/ 23 w 128"/>
                    <a:gd name="T9" fmla="*/ 37 h 38"/>
                    <a:gd name="T10" fmla="*/ 29 w 128"/>
                    <a:gd name="T11" fmla="*/ 36 h 38"/>
                    <a:gd name="T12" fmla="*/ 34 w 128"/>
                    <a:gd name="T13" fmla="*/ 33 h 38"/>
                    <a:gd name="T14" fmla="*/ 43 w 128"/>
                    <a:gd name="T15" fmla="*/ 31 h 38"/>
                    <a:gd name="T16" fmla="*/ 56 w 128"/>
                    <a:gd name="T17" fmla="*/ 29 h 38"/>
                    <a:gd name="T18" fmla="*/ 76 w 128"/>
                    <a:gd name="T19" fmla="*/ 27 h 38"/>
                    <a:gd name="T20" fmla="*/ 90 w 128"/>
                    <a:gd name="T21" fmla="*/ 23 h 38"/>
                    <a:gd name="T22" fmla="*/ 101 w 128"/>
                    <a:gd name="T23" fmla="*/ 21 h 38"/>
                    <a:gd name="T24" fmla="*/ 109 w 128"/>
                    <a:gd name="T25" fmla="*/ 19 h 38"/>
                    <a:gd name="T26" fmla="*/ 116 w 128"/>
                    <a:gd name="T27" fmla="*/ 15 h 38"/>
                    <a:gd name="T28" fmla="*/ 122 w 128"/>
                    <a:gd name="T29" fmla="*/ 11 h 38"/>
                    <a:gd name="T30" fmla="*/ 126 w 128"/>
                    <a:gd name="T31" fmla="*/ 5 h 38"/>
                    <a:gd name="T32" fmla="*/ 127 w 128"/>
                    <a:gd name="T33" fmla="*/ 1 h 38"/>
                    <a:gd name="T34" fmla="*/ 122 w 128"/>
                    <a:gd name="T35" fmla="*/ 0 h 38"/>
                    <a:gd name="T36" fmla="*/ 119 w 128"/>
                    <a:gd name="T37" fmla="*/ 1 h 38"/>
                    <a:gd name="T38" fmla="*/ 114 w 128"/>
                    <a:gd name="T39" fmla="*/ 5 h 38"/>
                    <a:gd name="T40" fmla="*/ 107 w 128"/>
                    <a:gd name="T41" fmla="*/ 8 h 38"/>
                    <a:gd name="T42" fmla="*/ 102 w 128"/>
                    <a:gd name="T43" fmla="*/ 10 h 38"/>
                    <a:gd name="T44" fmla="*/ 94 w 128"/>
                    <a:gd name="T45" fmla="*/ 9 h 38"/>
                    <a:gd name="T46" fmla="*/ 86 w 128"/>
                    <a:gd name="T47" fmla="*/ 8 h 38"/>
                    <a:gd name="T48" fmla="*/ 80 w 128"/>
                    <a:gd name="T49" fmla="*/ 8 h 38"/>
                    <a:gd name="T50" fmla="*/ 70 w 128"/>
                    <a:gd name="T51" fmla="*/ 9 h 38"/>
                    <a:gd name="T52" fmla="*/ 66 w 128"/>
                    <a:gd name="T53" fmla="*/ 12 h 38"/>
                    <a:gd name="T54" fmla="*/ 58 w 128"/>
                    <a:gd name="T55" fmla="*/ 16 h 38"/>
                    <a:gd name="T56" fmla="*/ 50 w 128"/>
                    <a:gd name="T57" fmla="*/ 19 h 38"/>
                    <a:gd name="T58" fmla="*/ 40 w 128"/>
                    <a:gd name="T59" fmla="*/ 21 h 38"/>
                    <a:gd name="T60" fmla="*/ 27 w 128"/>
                    <a:gd name="T61" fmla="*/ 22 h 38"/>
                    <a:gd name="T62" fmla="*/ 17 w 128"/>
                    <a:gd name="T63" fmla="*/ 21 h 38"/>
                    <a:gd name="T64" fmla="*/ 11 w 128"/>
                    <a:gd name="T65" fmla="*/ 25 h 38"/>
                    <a:gd name="T66" fmla="*/ 5 w 128"/>
                    <a:gd name="T67" fmla="*/ 27 h 38"/>
                    <a:gd name="T68" fmla="*/ 0 w 128"/>
                    <a:gd name="T69" fmla="*/ 27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8"/>
                    <a:gd name="T106" fmla="*/ 0 h 38"/>
                    <a:gd name="T107" fmla="*/ 128 w 128"/>
                    <a:gd name="T108" fmla="*/ 38 h 3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8" h="38">
                      <a:moveTo>
                        <a:pt x="0" y="27"/>
                      </a:moveTo>
                      <a:lnTo>
                        <a:pt x="3" y="31"/>
                      </a:lnTo>
                      <a:lnTo>
                        <a:pt x="9" y="34"/>
                      </a:lnTo>
                      <a:lnTo>
                        <a:pt x="16" y="36"/>
                      </a:lnTo>
                      <a:lnTo>
                        <a:pt x="23" y="37"/>
                      </a:lnTo>
                      <a:lnTo>
                        <a:pt x="29" y="36"/>
                      </a:lnTo>
                      <a:lnTo>
                        <a:pt x="34" y="33"/>
                      </a:lnTo>
                      <a:lnTo>
                        <a:pt x="43" y="31"/>
                      </a:lnTo>
                      <a:lnTo>
                        <a:pt x="56" y="29"/>
                      </a:lnTo>
                      <a:lnTo>
                        <a:pt x="76" y="27"/>
                      </a:lnTo>
                      <a:lnTo>
                        <a:pt x="90" y="23"/>
                      </a:lnTo>
                      <a:lnTo>
                        <a:pt x="101" y="21"/>
                      </a:lnTo>
                      <a:lnTo>
                        <a:pt x="109" y="19"/>
                      </a:lnTo>
                      <a:lnTo>
                        <a:pt x="116" y="15"/>
                      </a:lnTo>
                      <a:lnTo>
                        <a:pt x="122" y="11"/>
                      </a:lnTo>
                      <a:lnTo>
                        <a:pt x="126" y="5"/>
                      </a:lnTo>
                      <a:lnTo>
                        <a:pt x="127" y="1"/>
                      </a:lnTo>
                      <a:lnTo>
                        <a:pt x="122" y="0"/>
                      </a:lnTo>
                      <a:lnTo>
                        <a:pt x="119" y="1"/>
                      </a:lnTo>
                      <a:lnTo>
                        <a:pt x="114" y="5"/>
                      </a:lnTo>
                      <a:lnTo>
                        <a:pt x="107" y="8"/>
                      </a:lnTo>
                      <a:lnTo>
                        <a:pt x="102" y="10"/>
                      </a:lnTo>
                      <a:lnTo>
                        <a:pt x="94" y="9"/>
                      </a:lnTo>
                      <a:lnTo>
                        <a:pt x="86" y="8"/>
                      </a:lnTo>
                      <a:lnTo>
                        <a:pt x="80" y="8"/>
                      </a:lnTo>
                      <a:lnTo>
                        <a:pt x="70" y="9"/>
                      </a:lnTo>
                      <a:lnTo>
                        <a:pt x="66" y="12"/>
                      </a:lnTo>
                      <a:lnTo>
                        <a:pt x="58" y="16"/>
                      </a:lnTo>
                      <a:lnTo>
                        <a:pt x="50" y="19"/>
                      </a:lnTo>
                      <a:lnTo>
                        <a:pt x="40" y="21"/>
                      </a:lnTo>
                      <a:lnTo>
                        <a:pt x="27" y="22"/>
                      </a:lnTo>
                      <a:lnTo>
                        <a:pt x="17" y="21"/>
                      </a:lnTo>
                      <a:lnTo>
                        <a:pt x="11" y="25"/>
                      </a:lnTo>
                      <a:lnTo>
                        <a:pt x="5" y="27"/>
                      </a:lnTo>
                      <a:lnTo>
                        <a:pt x="0" y="27"/>
                      </a:lnTo>
                    </a:path>
                  </a:pathLst>
                </a:custGeom>
                <a:solidFill>
                  <a:srgbClr val="FF9FBF"/>
                </a:solidFill>
                <a:ln w="9525" cap="rnd">
                  <a:noFill/>
                  <a:round/>
                  <a:headEnd/>
                  <a:tailEnd/>
                </a:ln>
              </p:spPr>
              <p:txBody>
                <a:bodyPr/>
                <a:lstStyle/>
                <a:p>
                  <a:endParaRPr lang="fr-FR" sz="1200"/>
                </a:p>
              </p:txBody>
            </p:sp>
            <p:sp>
              <p:nvSpPr>
                <p:cNvPr id="115" name="Freeform 178"/>
                <p:cNvSpPr>
                  <a:spLocks/>
                </p:cNvSpPr>
                <p:nvPr/>
              </p:nvSpPr>
              <p:spPr bwMode="auto">
                <a:xfrm>
                  <a:off x="4161" y="2162"/>
                  <a:ext cx="233" cy="197"/>
                </a:xfrm>
                <a:custGeom>
                  <a:avLst/>
                  <a:gdLst>
                    <a:gd name="T0" fmla="*/ 76 w 233"/>
                    <a:gd name="T1" fmla="*/ 8 h 197"/>
                    <a:gd name="T2" fmla="*/ 79 w 233"/>
                    <a:gd name="T3" fmla="*/ 31 h 197"/>
                    <a:gd name="T4" fmla="*/ 74 w 233"/>
                    <a:gd name="T5" fmla="*/ 57 h 197"/>
                    <a:gd name="T6" fmla="*/ 62 w 233"/>
                    <a:gd name="T7" fmla="*/ 90 h 197"/>
                    <a:gd name="T8" fmla="*/ 55 w 233"/>
                    <a:gd name="T9" fmla="*/ 114 h 197"/>
                    <a:gd name="T10" fmla="*/ 53 w 233"/>
                    <a:gd name="T11" fmla="*/ 132 h 197"/>
                    <a:gd name="T12" fmla="*/ 58 w 233"/>
                    <a:gd name="T13" fmla="*/ 145 h 197"/>
                    <a:gd name="T14" fmla="*/ 65 w 233"/>
                    <a:gd name="T15" fmla="*/ 141 h 197"/>
                    <a:gd name="T16" fmla="*/ 71 w 233"/>
                    <a:gd name="T17" fmla="*/ 127 h 197"/>
                    <a:gd name="T18" fmla="*/ 81 w 233"/>
                    <a:gd name="T19" fmla="*/ 114 h 197"/>
                    <a:gd name="T20" fmla="*/ 87 w 233"/>
                    <a:gd name="T21" fmla="*/ 101 h 197"/>
                    <a:gd name="T22" fmla="*/ 87 w 233"/>
                    <a:gd name="T23" fmla="*/ 84 h 197"/>
                    <a:gd name="T24" fmla="*/ 93 w 233"/>
                    <a:gd name="T25" fmla="*/ 84 h 197"/>
                    <a:gd name="T26" fmla="*/ 99 w 233"/>
                    <a:gd name="T27" fmla="*/ 99 h 197"/>
                    <a:gd name="T28" fmla="*/ 99 w 233"/>
                    <a:gd name="T29" fmla="*/ 119 h 197"/>
                    <a:gd name="T30" fmla="*/ 95 w 233"/>
                    <a:gd name="T31" fmla="*/ 139 h 197"/>
                    <a:gd name="T32" fmla="*/ 97 w 233"/>
                    <a:gd name="T33" fmla="*/ 151 h 197"/>
                    <a:gd name="T34" fmla="*/ 109 w 233"/>
                    <a:gd name="T35" fmla="*/ 154 h 197"/>
                    <a:gd name="T36" fmla="*/ 119 w 233"/>
                    <a:gd name="T37" fmla="*/ 148 h 197"/>
                    <a:gd name="T38" fmla="*/ 135 w 233"/>
                    <a:gd name="T39" fmla="*/ 128 h 197"/>
                    <a:gd name="T40" fmla="*/ 148 w 233"/>
                    <a:gd name="T41" fmla="*/ 110 h 197"/>
                    <a:gd name="T42" fmla="*/ 169 w 233"/>
                    <a:gd name="T43" fmla="*/ 83 h 197"/>
                    <a:gd name="T44" fmla="*/ 189 w 233"/>
                    <a:gd name="T45" fmla="*/ 61 h 197"/>
                    <a:gd name="T46" fmla="*/ 201 w 233"/>
                    <a:gd name="T47" fmla="*/ 56 h 197"/>
                    <a:gd name="T48" fmla="*/ 219 w 233"/>
                    <a:gd name="T49" fmla="*/ 55 h 197"/>
                    <a:gd name="T50" fmla="*/ 232 w 233"/>
                    <a:gd name="T51" fmla="*/ 58 h 197"/>
                    <a:gd name="T52" fmla="*/ 104 w 233"/>
                    <a:gd name="T53" fmla="*/ 196 h 197"/>
                    <a:gd name="T54" fmla="*/ 74 w 233"/>
                    <a:gd name="T55" fmla="*/ 187 h 197"/>
                    <a:gd name="T56" fmla="*/ 50 w 233"/>
                    <a:gd name="T57" fmla="*/ 179 h 197"/>
                    <a:gd name="T58" fmla="*/ 26 w 233"/>
                    <a:gd name="T59" fmla="*/ 175 h 197"/>
                    <a:gd name="T60" fmla="*/ 10 w 233"/>
                    <a:gd name="T61" fmla="*/ 179 h 197"/>
                    <a:gd name="T62" fmla="*/ 1 w 233"/>
                    <a:gd name="T63" fmla="*/ 187 h 197"/>
                    <a:gd name="T64" fmla="*/ 0 w 233"/>
                    <a:gd name="T65" fmla="*/ 179 h 197"/>
                    <a:gd name="T66" fmla="*/ 2 w 233"/>
                    <a:gd name="T67" fmla="*/ 167 h 197"/>
                    <a:gd name="T68" fmla="*/ 12 w 233"/>
                    <a:gd name="T69" fmla="*/ 152 h 197"/>
                    <a:gd name="T70" fmla="*/ 23 w 233"/>
                    <a:gd name="T71" fmla="*/ 138 h 197"/>
                    <a:gd name="T72" fmla="*/ 33 w 233"/>
                    <a:gd name="T73" fmla="*/ 124 h 197"/>
                    <a:gd name="T74" fmla="*/ 42 w 233"/>
                    <a:gd name="T75" fmla="*/ 108 h 197"/>
                    <a:gd name="T76" fmla="*/ 54 w 233"/>
                    <a:gd name="T77" fmla="*/ 92 h 197"/>
                    <a:gd name="T78" fmla="*/ 62 w 233"/>
                    <a:gd name="T79" fmla="*/ 72 h 197"/>
                    <a:gd name="T80" fmla="*/ 70 w 233"/>
                    <a:gd name="T81" fmla="*/ 51 h 197"/>
                    <a:gd name="T82" fmla="*/ 72 w 233"/>
                    <a:gd name="T83" fmla="*/ 30 h 197"/>
                    <a:gd name="T84" fmla="*/ 74 w 233"/>
                    <a:gd name="T85" fmla="*/ 0 h 1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3"/>
                    <a:gd name="T130" fmla="*/ 0 h 197"/>
                    <a:gd name="T131" fmla="*/ 233 w 233"/>
                    <a:gd name="T132" fmla="*/ 197 h 1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3" h="197">
                      <a:moveTo>
                        <a:pt x="74" y="0"/>
                      </a:moveTo>
                      <a:lnTo>
                        <a:pt x="76" y="8"/>
                      </a:lnTo>
                      <a:lnTo>
                        <a:pt x="78" y="19"/>
                      </a:lnTo>
                      <a:lnTo>
                        <a:pt x="79" y="31"/>
                      </a:lnTo>
                      <a:lnTo>
                        <a:pt x="77" y="44"/>
                      </a:lnTo>
                      <a:lnTo>
                        <a:pt x="74" y="57"/>
                      </a:lnTo>
                      <a:lnTo>
                        <a:pt x="68" y="75"/>
                      </a:lnTo>
                      <a:lnTo>
                        <a:pt x="62" y="90"/>
                      </a:lnTo>
                      <a:lnTo>
                        <a:pt x="58" y="102"/>
                      </a:lnTo>
                      <a:lnTo>
                        <a:pt x="55" y="114"/>
                      </a:lnTo>
                      <a:lnTo>
                        <a:pt x="53" y="124"/>
                      </a:lnTo>
                      <a:lnTo>
                        <a:pt x="53" y="132"/>
                      </a:lnTo>
                      <a:lnTo>
                        <a:pt x="54" y="139"/>
                      </a:lnTo>
                      <a:lnTo>
                        <a:pt x="58" y="145"/>
                      </a:lnTo>
                      <a:lnTo>
                        <a:pt x="61" y="142"/>
                      </a:lnTo>
                      <a:lnTo>
                        <a:pt x="65" y="141"/>
                      </a:lnTo>
                      <a:lnTo>
                        <a:pt x="67" y="134"/>
                      </a:lnTo>
                      <a:lnTo>
                        <a:pt x="71" y="127"/>
                      </a:lnTo>
                      <a:lnTo>
                        <a:pt x="74" y="121"/>
                      </a:lnTo>
                      <a:lnTo>
                        <a:pt x="81" y="114"/>
                      </a:lnTo>
                      <a:lnTo>
                        <a:pt x="85" y="108"/>
                      </a:lnTo>
                      <a:lnTo>
                        <a:pt x="87" y="101"/>
                      </a:lnTo>
                      <a:lnTo>
                        <a:pt x="88" y="93"/>
                      </a:lnTo>
                      <a:lnTo>
                        <a:pt x="87" y="84"/>
                      </a:lnTo>
                      <a:lnTo>
                        <a:pt x="89" y="80"/>
                      </a:lnTo>
                      <a:lnTo>
                        <a:pt x="93" y="84"/>
                      </a:lnTo>
                      <a:lnTo>
                        <a:pt x="97" y="91"/>
                      </a:lnTo>
                      <a:lnTo>
                        <a:pt x="99" y="99"/>
                      </a:lnTo>
                      <a:lnTo>
                        <a:pt x="100" y="108"/>
                      </a:lnTo>
                      <a:lnTo>
                        <a:pt x="99" y="119"/>
                      </a:lnTo>
                      <a:lnTo>
                        <a:pt x="97" y="132"/>
                      </a:lnTo>
                      <a:lnTo>
                        <a:pt x="95" y="139"/>
                      </a:lnTo>
                      <a:lnTo>
                        <a:pt x="95" y="145"/>
                      </a:lnTo>
                      <a:lnTo>
                        <a:pt x="97" y="151"/>
                      </a:lnTo>
                      <a:lnTo>
                        <a:pt x="101" y="153"/>
                      </a:lnTo>
                      <a:lnTo>
                        <a:pt x="109" y="154"/>
                      </a:lnTo>
                      <a:lnTo>
                        <a:pt x="115" y="152"/>
                      </a:lnTo>
                      <a:lnTo>
                        <a:pt x="119" y="148"/>
                      </a:lnTo>
                      <a:lnTo>
                        <a:pt x="129" y="137"/>
                      </a:lnTo>
                      <a:lnTo>
                        <a:pt x="135" y="128"/>
                      </a:lnTo>
                      <a:lnTo>
                        <a:pt x="141" y="120"/>
                      </a:lnTo>
                      <a:lnTo>
                        <a:pt x="148" y="110"/>
                      </a:lnTo>
                      <a:lnTo>
                        <a:pt x="158" y="97"/>
                      </a:lnTo>
                      <a:lnTo>
                        <a:pt x="169" y="83"/>
                      </a:lnTo>
                      <a:lnTo>
                        <a:pt x="178" y="71"/>
                      </a:lnTo>
                      <a:lnTo>
                        <a:pt x="189" y="61"/>
                      </a:lnTo>
                      <a:lnTo>
                        <a:pt x="195" y="58"/>
                      </a:lnTo>
                      <a:lnTo>
                        <a:pt x="201" y="56"/>
                      </a:lnTo>
                      <a:lnTo>
                        <a:pt x="208" y="54"/>
                      </a:lnTo>
                      <a:lnTo>
                        <a:pt x="219" y="55"/>
                      </a:lnTo>
                      <a:lnTo>
                        <a:pt x="226" y="57"/>
                      </a:lnTo>
                      <a:lnTo>
                        <a:pt x="232" y="58"/>
                      </a:lnTo>
                      <a:lnTo>
                        <a:pt x="177" y="155"/>
                      </a:lnTo>
                      <a:lnTo>
                        <a:pt x="104" y="196"/>
                      </a:lnTo>
                      <a:lnTo>
                        <a:pt x="88" y="191"/>
                      </a:lnTo>
                      <a:lnTo>
                        <a:pt x="74" y="187"/>
                      </a:lnTo>
                      <a:lnTo>
                        <a:pt x="62" y="182"/>
                      </a:lnTo>
                      <a:lnTo>
                        <a:pt x="50" y="179"/>
                      </a:lnTo>
                      <a:lnTo>
                        <a:pt x="36" y="176"/>
                      </a:lnTo>
                      <a:lnTo>
                        <a:pt x="26" y="175"/>
                      </a:lnTo>
                      <a:lnTo>
                        <a:pt x="16" y="177"/>
                      </a:lnTo>
                      <a:lnTo>
                        <a:pt x="10" y="179"/>
                      </a:lnTo>
                      <a:lnTo>
                        <a:pt x="4" y="185"/>
                      </a:lnTo>
                      <a:lnTo>
                        <a:pt x="1" y="187"/>
                      </a:lnTo>
                      <a:lnTo>
                        <a:pt x="0" y="183"/>
                      </a:lnTo>
                      <a:lnTo>
                        <a:pt x="0" y="179"/>
                      </a:lnTo>
                      <a:lnTo>
                        <a:pt x="0" y="173"/>
                      </a:lnTo>
                      <a:lnTo>
                        <a:pt x="2" y="167"/>
                      </a:lnTo>
                      <a:lnTo>
                        <a:pt x="7" y="160"/>
                      </a:lnTo>
                      <a:lnTo>
                        <a:pt x="12" y="152"/>
                      </a:lnTo>
                      <a:lnTo>
                        <a:pt x="17" y="145"/>
                      </a:lnTo>
                      <a:lnTo>
                        <a:pt x="23" y="138"/>
                      </a:lnTo>
                      <a:lnTo>
                        <a:pt x="29" y="132"/>
                      </a:lnTo>
                      <a:lnTo>
                        <a:pt x="33" y="124"/>
                      </a:lnTo>
                      <a:lnTo>
                        <a:pt x="37" y="117"/>
                      </a:lnTo>
                      <a:lnTo>
                        <a:pt x="42" y="108"/>
                      </a:lnTo>
                      <a:lnTo>
                        <a:pt x="48" y="101"/>
                      </a:lnTo>
                      <a:lnTo>
                        <a:pt x="54" y="92"/>
                      </a:lnTo>
                      <a:lnTo>
                        <a:pt x="59" y="82"/>
                      </a:lnTo>
                      <a:lnTo>
                        <a:pt x="62" y="72"/>
                      </a:lnTo>
                      <a:lnTo>
                        <a:pt x="66" y="62"/>
                      </a:lnTo>
                      <a:lnTo>
                        <a:pt x="70" y="51"/>
                      </a:lnTo>
                      <a:lnTo>
                        <a:pt x="71" y="41"/>
                      </a:lnTo>
                      <a:lnTo>
                        <a:pt x="72" y="30"/>
                      </a:lnTo>
                      <a:lnTo>
                        <a:pt x="72" y="20"/>
                      </a:lnTo>
                      <a:lnTo>
                        <a:pt x="74" y="0"/>
                      </a:lnTo>
                    </a:path>
                  </a:pathLst>
                </a:custGeom>
                <a:solidFill>
                  <a:srgbClr val="FF9FBF"/>
                </a:solidFill>
                <a:ln w="9525" cap="rnd">
                  <a:noFill/>
                  <a:round/>
                  <a:headEnd/>
                  <a:tailEnd/>
                </a:ln>
              </p:spPr>
              <p:txBody>
                <a:bodyPr/>
                <a:lstStyle/>
                <a:p>
                  <a:endParaRPr lang="fr-FR" sz="1200"/>
                </a:p>
              </p:txBody>
            </p:sp>
            <p:sp>
              <p:nvSpPr>
                <p:cNvPr id="116" name="Freeform 179"/>
                <p:cNvSpPr>
                  <a:spLocks/>
                </p:cNvSpPr>
                <p:nvPr/>
              </p:nvSpPr>
              <p:spPr bwMode="auto">
                <a:xfrm>
                  <a:off x="4235" y="2218"/>
                  <a:ext cx="173" cy="156"/>
                </a:xfrm>
                <a:custGeom>
                  <a:avLst/>
                  <a:gdLst>
                    <a:gd name="T0" fmla="*/ 18 w 173"/>
                    <a:gd name="T1" fmla="*/ 155 h 156"/>
                    <a:gd name="T2" fmla="*/ 5 w 173"/>
                    <a:gd name="T3" fmla="*/ 153 h 156"/>
                    <a:gd name="T4" fmla="*/ 0 w 173"/>
                    <a:gd name="T5" fmla="*/ 144 h 156"/>
                    <a:gd name="T6" fmla="*/ 3 w 173"/>
                    <a:gd name="T7" fmla="*/ 131 h 156"/>
                    <a:gd name="T8" fmla="*/ 15 w 173"/>
                    <a:gd name="T9" fmla="*/ 125 h 156"/>
                    <a:gd name="T10" fmla="*/ 33 w 173"/>
                    <a:gd name="T11" fmla="*/ 124 h 156"/>
                    <a:gd name="T12" fmla="*/ 46 w 173"/>
                    <a:gd name="T13" fmla="*/ 113 h 156"/>
                    <a:gd name="T14" fmla="*/ 62 w 173"/>
                    <a:gd name="T15" fmla="*/ 101 h 156"/>
                    <a:gd name="T16" fmla="*/ 80 w 173"/>
                    <a:gd name="T17" fmla="*/ 94 h 156"/>
                    <a:gd name="T18" fmla="*/ 98 w 173"/>
                    <a:gd name="T19" fmla="*/ 83 h 156"/>
                    <a:gd name="T20" fmla="*/ 110 w 173"/>
                    <a:gd name="T21" fmla="*/ 64 h 156"/>
                    <a:gd name="T22" fmla="*/ 126 w 173"/>
                    <a:gd name="T23" fmla="*/ 37 h 156"/>
                    <a:gd name="T24" fmla="*/ 143 w 173"/>
                    <a:gd name="T25" fmla="*/ 17 h 156"/>
                    <a:gd name="T26" fmla="*/ 158 w 173"/>
                    <a:gd name="T27" fmla="*/ 4 h 156"/>
                    <a:gd name="T28" fmla="*/ 172 w 173"/>
                    <a:gd name="T29" fmla="*/ 0 h 156"/>
                    <a:gd name="T30" fmla="*/ 164 w 173"/>
                    <a:gd name="T31" fmla="*/ 11 h 156"/>
                    <a:gd name="T32" fmla="*/ 159 w 173"/>
                    <a:gd name="T33" fmla="*/ 32 h 156"/>
                    <a:gd name="T34" fmla="*/ 161 w 173"/>
                    <a:gd name="T35" fmla="*/ 51 h 156"/>
                    <a:gd name="T36" fmla="*/ 167 w 173"/>
                    <a:gd name="T37" fmla="*/ 72 h 156"/>
                    <a:gd name="T38" fmla="*/ 161 w 173"/>
                    <a:gd name="T39" fmla="*/ 81 h 156"/>
                    <a:gd name="T40" fmla="*/ 147 w 173"/>
                    <a:gd name="T41" fmla="*/ 90 h 156"/>
                    <a:gd name="T42" fmla="*/ 131 w 173"/>
                    <a:gd name="T43" fmla="*/ 92 h 156"/>
                    <a:gd name="T44" fmla="*/ 122 w 173"/>
                    <a:gd name="T45" fmla="*/ 95 h 156"/>
                    <a:gd name="T46" fmla="*/ 123 w 173"/>
                    <a:gd name="T47" fmla="*/ 105 h 156"/>
                    <a:gd name="T48" fmla="*/ 126 w 173"/>
                    <a:gd name="T49" fmla="*/ 118 h 156"/>
                    <a:gd name="T50" fmla="*/ 118 w 173"/>
                    <a:gd name="T51" fmla="*/ 127 h 156"/>
                    <a:gd name="T52" fmla="*/ 107 w 173"/>
                    <a:gd name="T53" fmla="*/ 127 h 156"/>
                    <a:gd name="T54" fmla="*/ 94 w 173"/>
                    <a:gd name="T55" fmla="*/ 134 h 156"/>
                    <a:gd name="T56" fmla="*/ 73 w 173"/>
                    <a:gd name="T57" fmla="*/ 139 h 156"/>
                    <a:gd name="T58" fmla="*/ 56 w 173"/>
                    <a:gd name="T59" fmla="*/ 139 h 156"/>
                    <a:gd name="T60" fmla="*/ 42 w 173"/>
                    <a:gd name="T61" fmla="*/ 144 h 156"/>
                    <a:gd name="T62" fmla="*/ 24 w 173"/>
                    <a:gd name="T63" fmla="*/ 154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3"/>
                    <a:gd name="T97" fmla="*/ 0 h 156"/>
                    <a:gd name="T98" fmla="*/ 173 w 173"/>
                    <a:gd name="T99" fmla="*/ 156 h 1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3" h="156">
                      <a:moveTo>
                        <a:pt x="24" y="154"/>
                      </a:moveTo>
                      <a:lnTo>
                        <a:pt x="18" y="155"/>
                      </a:lnTo>
                      <a:lnTo>
                        <a:pt x="11" y="154"/>
                      </a:lnTo>
                      <a:lnTo>
                        <a:pt x="5" y="153"/>
                      </a:lnTo>
                      <a:lnTo>
                        <a:pt x="1" y="149"/>
                      </a:lnTo>
                      <a:lnTo>
                        <a:pt x="0" y="144"/>
                      </a:lnTo>
                      <a:lnTo>
                        <a:pt x="0" y="138"/>
                      </a:lnTo>
                      <a:lnTo>
                        <a:pt x="3" y="131"/>
                      </a:lnTo>
                      <a:lnTo>
                        <a:pt x="8" y="127"/>
                      </a:lnTo>
                      <a:lnTo>
                        <a:pt x="15" y="125"/>
                      </a:lnTo>
                      <a:lnTo>
                        <a:pt x="24" y="126"/>
                      </a:lnTo>
                      <a:lnTo>
                        <a:pt x="33" y="124"/>
                      </a:lnTo>
                      <a:lnTo>
                        <a:pt x="40" y="119"/>
                      </a:lnTo>
                      <a:lnTo>
                        <a:pt x="46" y="113"/>
                      </a:lnTo>
                      <a:lnTo>
                        <a:pt x="55" y="107"/>
                      </a:lnTo>
                      <a:lnTo>
                        <a:pt x="62" y="101"/>
                      </a:lnTo>
                      <a:lnTo>
                        <a:pt x="72" y="97"/>
                      </a:lnTo>
                      <a:lnTo>
                        <a:pt x="80" y="94"/>
                      </a:lnTo>
                      <a:lnTo>
                        <a:pt x="90" y="89"/>
                      </a:lnTo>
                      <a:lnTo>
                        <a:pt x="98" y="83"/>
                      </a:lnTo>
                      <a:lnTo>
                        <a:pt x="103" y="74"/>
                      </a:lnTo>
                      <a:lnTo>
                        <a:pt x="110" y="64"/>
                      </a:lnTo>
                      <a:lnTo>
                        <a:pt x="118" y="50"/>
                      </a:lnTo>
                      <a:lnTo>
                        <a:pt x="126" y="37"/>
                      </a:lnTo>
                      <a:lnTo>
                        <a:pt x="135" y="25"/>
                      </a:lnTo>
                      <a:lnTo>
                        <a:pt x="143" y="17"/>
                      </a:lnTo>
                      <a:lnTo>
                        <a:pt x="149" y="10"/>
                      </a:lnTo>
                      <a:lnTo>
                        <a:pt x="158" y="4"/>
                      </a:lnTo>
                      <a:lnTo>
                        <a:pt x="164" y="1"/>
                      </a:lnTo>
                      <a:lnTo>
                        <a:pt x="172" y="0"/>
                      </a:lnTo>
                      <a:lnTo>
                        <a:pt x="167" y="5"/>
                      </a:lnTo>
                      <a:lnTo>
                        <a:pt x="164" y="11"/>
                      </a:lnTo>
                      <a:lnTo>
                        <a:pt x="161" y="22"/>
                      </a:lnTo>
                      <a:lnTo>
                        <a:pt x="159" y="32"/>
                      </a:lnTo>
                      <a:lnTo>
                        <a:pt x="159" y="42"/>
                      </a:lnTo>
                      <a:lnTo>
                        <a:pt x="161" y="51"/>
                      </a:lnTo>
                      <a:lnTo>
                        <a:pt x="164" y="61"/>
                      </a:lnTo>
                      <a:lnTo>
                        <a:pt x="167" y="72"/>
                      </a:lnTo>
                      <a:lnTo>
                        <a:pt x="164" y="77"/>
                      </a:lnTo>
                      <a:lnTo>
                        <a:pt x="161" y="81"/>
                      </a:lnTo>
                      <a:lnTo>
                        <a:pt x="156" y="86"/>
                      </a:lnTo>
                      <a:lnTo>
                        <a:pt x="147" y="90"/>
                      </a:lnTo>
                      <a:lnTo>
                        <a:pt x="139" y="92"/>
                      </a:lnTo>
                      <a:lnTo>
                        <a:pt x="131" y="92"/>
                      </a:lnTo>
                      <a:lnTo>
                        <a:pt x="123" y="92"/>
                      </a:lnTo>
                      <a:lnTo>
                        <a:pt x="122" y="95"/>
                      </a:lnTo>
                      <a:lnTo>
                        <a:pt x="121" y="100"/>
                      </a:lnTo>
                      <a:lnTo>
                        <a:pt x="123" y="105"/>
                      </a:lnTo>
                      <a:lnTo>
                        <a:pt x="126" y="112"/>
                      </a:lnTo>
                      <a:lnTo>
                        <a:pt x="126" y="118"/>
                      </a:lnTo>
                      <a:lnTo>
                        <a:pt x="122" y="124"/>
                      </a:lnTo>
                      <a:lnTo>
                        <a:pt x="118" y="127"/>
                      </a:lnTo>
                      <a:lnTo>
                        <a:pt x="112" y="125"/>
                      </a:lnTo>
                      <a:lnTo>
                        <a:pt x="107" y="127"/>
                      </a:lnTo>
                      <a:lnTo>
                        <a:pt x="101" y="130"/>
                      </a:lnTo>
                      <a:lnTo>
                        <a:pt x="94" y="134"/>
                      </a:lnTo>
                      <a:lnTo>
                        <a:pt x="85" y="136"/>
                      </a:lnTo>
                      <a:lnTo>
                        <a:pt x="73" y="139"/>
                      </a:lnTo>
                      <a:lnTo>
                        <a:pt x="65" y="139"/>
                      </a:lnTo>
                      <a:lnTo>
                        <a:pt x="56" y="139"/>
                      </a:lnTo>
                      <a:lnTo>
                        <a:pt x="47" y="140"/>
                      </a:lnTo>
                      <a:lnTo>
                        <a:pt x="42" y="144"/>
                      </a:lnTo>
                      <a:lnTo>
                        <a:pt x="33" y="150"/>
                      </a:lnTo>
                      <a:lnTo>
                        <a:pt x="24" y="154"/>
                      </a:lnTo>
                    </a:path>
                  </a:pathLst>
                </a:custGeom>
                <a:solidFill>
                  <a:srgbClr val="DF3F5F"/>
                </a:solidFill>
                <a:ln w="9525" cap="rnd">
                  <a:noFill/>
                  <a:round/>
                  <a:headEnd/>
                  <a:tailEnd/>
                </a:ln>
              </p:spPr>
              <p:txBody>
                <a:bodyPr/>
                <a:lstStyle/>
                <a:p>
                  <a:endParaRPr lang="fr-FR" sz="1200"/>
                </a:p>
              </p:txBody>
            </p:sp>
            <p:sp>
              <p:nvSpPr>
                <p:cNvPr id="117" name="Freeform 180"/>
                <p:cNvSpPr>
                  <a:spLocks/>
                </p:cNvSpPr>
                <p:nvPr/>
              </p:nvSpPr>
              <p:spPr bwMode="auto">
                <a:xfrm>
                  <a:off x="4165" y="2338"/>
                  <a:ext cx="51" cy="17"/>
                </a:xfrm>
                <a:custGeom>
                  <a:avLst/>
                  <a:gdLst>
                    <a:gd name="T0" fmla="*/ 0 w 51"/>
                    <a:gd name="T1" fmla="*/ 9 h 17"/>
                    <a:gd name="T2" fmla="*/ 0 w 51"/>
                    <a:gd name="T3" fmla="*/ 5 h 17"/>
                    <a:gd name="T4" fmla="*/ 4 w 51"/>
                    <a:gd name="T5" fmla="*/ 2 h 17"/>
                    <a:gd name="T6" fmla="*/ 10 w 51"/>
                    <a:gd name="T7" fmla="*/ 1 h 17"/>
                    <a:gd name="T8" fmla="*/ 15 w 51"/>
                    <a:gd name="T9" fmla="*/ 0 h 17"/>
                    <a:gd name="T10" fmla="*/ 22 w 51"/>
                    <a:gd name="T11" fmla="*/ 1 h 17"/>
                    <a:gd name="T12" fmla="*/ 31 w 51"/>
                    <a:gd name="T13" fmla="*/ 3 h 17"/>
                    <a:gd name="T14" fmla="*/ 38 w 51"/>
                    <a:gd name="T15" fmla="*/ 5 h 17"/>
                    <a:gd name="T16" fmla="*/ 50 w 51"/>
                    <a:gd name="T17" fmla="*/ 7 h 17"/>
                    <a:gd name="T18" fmla="*/ 37 w 51"/>
                    <a:gd name="T19" fmla="*/ 9 h 17"/>
                    <a:gd name="T20" fmla="*/ 29 w 51"/>
                    <a:gd name="T21" fmla="*/ 11 h 17"/>
                    <a:gd name="T22" fmla="*/ 22 w 51"/>
                    <a:gd name="T23" fmla="*/ 13 h 17"/>
                    <a:gd name="T24" fmla="*/ 16 w 51"/>
                    <a:gd name="T25" fmla="*/ 14 h 17"/>
                    <a:gd name="T26" fmla="*/ 10 w 51"/>
                    <a:gd name="T27" fmla="*/ 16 h 17"/>
                    <a:gd name="T28" fmla="*/ 5 w 51"/>
                    <a:gd name="T29" fmla="*/ 14 h 17"/>
                    <a:gd name="T30" fmla="*/ 0 w 51"/>
                    <a:gd name="T31" fmla="*/ 12 h 17"/>
                    <a:gd name="T32" fmla="*/ 0 w 51"/>
                    <a:gd name="T33" fmla="*/ 9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7"/>
                    <a:gd name="T53" fmla="*/ 51 w 51"/>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7">
                      <a:moveTo>
                        <a:pt x="0" y="9"/>
                      </a:moveTo>
                      <a:lnTo>
                        <a:pt x="0" y="5"/>
                      </a:lnTo>
                      <a:lnTo>
                        <a:pt x="4" y="2"/>
                      </a:lnTo>
                      <a:lnTo>
                        <a:pt x="10" y="1"/>
                      </a:lnTo>
                      <a:lnTo>
                        <a:pt x="15" y="0"/>
                      </a:lnTo>
                      <a:lnTo>
                        <a:pt x="22" y="1"/>
                      </a:lnTo>
                      <a:lnTo>
                        <a:pt x="31" y="3"/>
                      </a:lnTo>
                      <a:lnTo>
                        <a:pt x="38" y="5"/>
                      </a:lnTo>
                      <a:lnTo>
                        <a:pt x="50" y="7"/>
                      </a:lnTo>
                      <a:lnTo>
                        <a:pt x="37" y="9"/>
                      </a:lnTo>
                      <a:lnTo>
                        <a:pt x="29" y="11"/>
                      </a:lnTo>
                      <a:lnTo>
                        <a:pt x="22" y="13"/>
                      </a:lnTo>
                      <a:lnTo>
                        <a:pt x="16" y="14"/>
                      </a:lnTo>
                      <a:lnTo>
                        <a:pt x="10" y="16"/>
                      </a:lnTo>
                      <a:lnTo>
                        <a:pt x="5" y="14"/>
                      </a:lnTo>
                      <a:lnTo>
                        <a:pt x="0" y="12"/>
                      </a:lnTo>
                      <a:lnTo>
                        <a:pt x="0" y="9"/>
                      </a:lnTo>
                    </a:path>
                  </a:pathLst>
                </a:custGeom>
                <a:solidFill>
                  <a:srgbClr val="DF3F5F"/>
                </a:solidFill>
                <a:ln w="9525" cap="rnd">
                  <a:noFill/>
                  <a:round/>
                  <a:headEnd/>
                  <a:tailEnd/>
                </a:ln>
              </p:spPr>
              <p:txBody>
                <a:bodyPr/>
                <a:lstStyle/>
                <a:p>
                  <a:endParaRPr lang="fr-FR" sz="1200"/>
                </a:p>
              </p:txBody>
            </p:sp>
            <p:sp>
              <p:nvSpPr>
                <p:cNvPr id="118" name="Freeform 181"/>
                <p:cNvSpPr>
                  <a:spLocks/>
                </p:cNvSpPr>
                <p:nvPr/>
              </p:nvSpPr>
              <p:spPr bwMode="auto">
                <a:xfrm>
                  <a:off x="4218" y="2163"/>
                  <a:ext cx="64" cy="144"/>
                </a:xfrm>
                <a:custGeom>
                  <a:avLst/>
                  <a:gdLst>
                    <a:gd name="T0" fmla="*/ 26 w 64"/>
                    <a:gd name="T1" fmla="*/ 0 h 144"/>
                    <a:gd name="T2" fmla="*/ 25 w 64"/>
                    <a:gd name="T3" fmla="*/ 20 h 144"/>
                    <a:gd name="T4" fmla="*/ 24 w 64"/>
                    <a:gd name="T5" fmla="*/ 41 h 144"/>
                    <a:gd name="T6" fmla="*/ 19 w 64"/>
                    <a:gd name="T7" fmla="*/ 59 h 144"/>
                    <a:gd name="T8" fmla="*/ 15 w 64"/>
                    <a:gd name="T9" fmla="*/ 70 h 144"/>
                    <a:gd name="T10" fmla="*/ 12 w 64"/>
                    <a:gd name="T11" fmla="*/ 81 h 144"/>
                    <a:gd name="T12" fmla="*/ 8 w 64"/>
                    <a:gd name="T13" fmla="*/ 90 h 144"/>
                    <a:gd name="T14" fmla="*/ 5 w 64"/>
                    <a:gd name="T15" fmla="*/ 98 h 144"/>
                    <a:gd name="T16" fmla="*/ 0 w 64"/>
                    <a:gd name="T17" fmla="*/ 111 h 144"/>
                    <a:gd name="T18" fmla="*/ 0 w 64"/>
                    <a:gd name="T19" fmla="*/ 120 h 144"/>
                    <a:gd name="T20" fmla="*/ 0 w 64"/>
                    <a:gd name="T21" fmla="*/ 132 h 144"/>
                    <a:gd name="T22" fmla="*/ 0 w 64"/>
                    <a:gd name="T23" fmla="*/ 138 h 144"/>
                    <a:gd name="T24" fmla="*/ 1 w 64"/>
                    <a:gd name="T25" fmla="*/ 143 h 144"/>
                    <a:gd name="T26" fmla="*/ 5 w 64"/>
                    <a:gd name="T27" fmla="*/ 141 h 144"/>
                    <a:gd name="T28" fmla="*/ 8 w 64"/>
                    <a:gd name="T29" fmla="*/ 138 h 144"/>
                    <a:gd name="T30" fmla="*/ 12 w 64"/>
                    <a:gd name="T31" fmla="*/ 143 h 144"/>
                    <a:gd name="T32" fmla="*/ 10 w 64"/>
                    <a:gd name="T33" fmla="*/ 138 h 144"/>
                    <a:gd name="T34" fmla="*/ 11 w 64"/>
                    <a:gd name="T35" fmla="*/ 132 h 144"/>
                    <a:gd name="T36" fmla="*/ 13 w 64"/>
                    <a:gd name="T37" fmla="*/ 126 h 144"/>
                    <a:gd name="T38" fmla="*/ 16 w 64"/>
                    <a:gd name="T39" fmla="*/ 120 h 144"/>
                    <a:gd name="T40" fmla="*/ 21 w 64"/>
                    <a:gd name="T41" fmla="*/ 114 h 144"/>
                    <a:gd name="T42" fmla="*/ 25 w 64"/>
                    <a:gd name="T43" fmla="*/ 111 h 144"/>
                    <a:gd name="T44" fmla="*/ 28 w 64"/>
                    <a:gd name="T45" fmla="*/ 106 h 144"/>
                    <a:gd name="T46" fmla="*/ 30 w 64"/>
                    <a:gd name="T47" fmla="*/ 99 h 144"/>
                    <a:gd name="T48" fmla="*/ 31 w 64"/>
                    <a:gd name="T49" fmla="*/ 89 h 144"/>
                    <a:gd name="T50" fmla="*/ 31 w 64"/>
                    <a:gd name="T51" fmla="*/ 82 h 144"/>
                    <a:gd name="T52" fmla="*/ 34 w 64"/>
                    <a:gd name="T53" fmla="*/ 76 h 144"/>
                    <a:gd name="T54" fmla="*/ 38 w 64"/>
                    <a:gd name="T55" fmla="*/ 72 h 144"/>
                    <a:gd name="T56" fmla="*/ 45 w 64"/>
                    <a:gd name="T57" fmla="*/ 69 h 144"/>
                    <a:gd name="T58" fmla="*/ 50 w 64"/>
                    <a:gd name="T59" fmla="*/ 68 h 144"/>
                    <a:gd name="T60" fmla="*/ 55 w 64"/>
                    <a:gd name="T61" fmla="*/ 66 h 144"/>
                    <a:gd name="T62" fmla="*/ 60 w 64"/>
                    <a:gd name="T63" fmla="*/ 63 h 144"/>
                    <a:gd name="T64" fmla="*/ 63 w 64"/>
                    <a:gd name="T65" fmla="*/ 61 h 144"/>
                    <a:gd name="T66" fmla="*/ 58 w 64"/>
                    <a:gd name="T67" fmla="*/ 60 h 144"/>
                    <a:gd name="T68" fmla="*/ 53 w 64"/>
                    <a:gd name="T69" fmla="*/ 59 h 144"/>
                    <a:gd name="T70" fmla="*/ 49 w 64"/>
                    <a:gd name="T71" fmla="*/ 58 h 144"/>
                    <a:gd name="T72" fmla="*/ 44 w 64"/>
                    <a:gd name="T73" fmla="*/ 55 h 144"/>
                    <a:gd name="T74" fmla="*/ 39 w 64"/>
                    <a:gd name="T75" fmla="*/ 52 h 144"/>
                    <a:gd name="T76" fmla="*/ 37 w 64"/>
                    <a:gd name="T77" fmla="*/ 44 h 144"/>
                    <a:gd name="T78" fmla="*/ 36 w 64"/>
                    <a:gd name="T79" fmla="*/ 31 h 144"/>
                    <a:gd name="T80" fmla="*/ 34 w 64"/>
                    <a:gd name="T81" fmla="*/ 17 h 144"/>
                    <a:gd name="T82" fmla="*/ 26 w 64"/>
                    <a:gd name="T83" fmla="*/ 0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144"/>
                    <a:gd name="T128" fmla="*/ 64 w 64"/>
                    <a:gd name="T129" fmla="*/ 144 h 1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144">
                      <a:moveTo>
                        <a:pt x="26" y="0"/>
                      </a:moveTo>
                      <a:lnTo>
                        <a:pt x="25" y="20"/>
                      </a:lnTo>
                      <a:lnTo>
                        <a:pt x="24" y="41"/>
                      </a:lnTo>
                      <a:lnTo>
                        <a:pt x="19" y="59"/>
                      </a:lnTo>
                      <a:lnTo>
                        <a:pt x="15" y="70"/>
                      </a:lnTo>
                      <a:lnTo>
                        <a:pt x="12" y="81"/>
                      </a:lnTo>
                      <a:lnTo>
                        <a:pt x="8" y="90"/>
                      </a:lnTo>
                      <a:lnTo>
                        <a:pt x="5" y="98"/>
                      </a:lnTo>
                      <a:lnTo>
                        <a:pt x="0" y="111"/>
                      </a:lnTo>
                      <a:lnTo>
                        <a:pt x="0" y="120"/>
                      </a:lnTo>
                      <a:lnTo>
                        <a:pt x="0" y="132"/>
                      </a:lnTo>
                      <a:lnTo>
                        <a:pt x="0" y="138"/>
                      </a:lnTo>
                      <a:lnTo>
                        <a:pt x="1" y="143"/>
                      </a:lnTo>
                      <a:lnTo>
                        <a:pt x="5" y="141"/>
                      </a:lnTo>
                      <a:lnTo>
                        <a:pt x="8" y="138"/>
                      </a:lnTo>
                      <a:lnTo>
                        <a:pt x="12" y="143"/>
                      </a:lnTo>
                      <a:lnTo>
                        <a:pt x="10" y="138"/>
                      </a:lnTo>
                      <a:lnTo>
                        <a:pt x="11" y="132"/>
                      </a:lnTo>
                      <a:lnTo>
                        <a:pt x="13" y="126"/>
                      </a:lnTo>
                      <a:lnTo>
                        <a:pt x="16" y="120"/>
                      </a:lnTo>
                      <a:lnTo>
                        <a:pt x="21" y="114"/>
                      </a:lnTo>
                      <a:lnTo>
                        <a:pt x="25" y="111"/>
                      </a:lnTo>
                      <a:lnTo>
                        <a:pt x="28" y="106"/>
                      </a:lnTo>
                      <a:lnTo>
                        <a:pt x="30" y="99"/>
                      </a:lnTo>
                      <a:lnTo>
                        <a:pt x="31" y="89"/>
                      </a:lnTo>
                      <a:lnTo>
                        <a:pt x="31" y="82"/>
                      </a:lnTo>
                      <a:lnTo>
                        <a:pt x="34" y="76"/>
                      </a:lnTo>
                      <a:lnTo>
                        <a:pt x="38" y="72"/>
                      </a:lnTo>
                      <a:lnTo>
                        <a:pt x="45" y="69"/>
                      </a:lnTo>
                      <a:lnTo>
                        <a:pt x="50" y="68"/>
                      </a:lnTo>
                      <a:lnTo>
                        <a:pt x="55" y="66"/>
                      </a:lnTo>
                      <a:lnTo>
                        <a:pt x="60" y="63"/>
                      </a:lnTo>
                      <a:lnTo>
                        <a:pt x="63" y="61"/>
                      </a:lnTo>
                      <a:lnTo>
                        <a:pt x="58" y="60"/>
                      </a:lnTo>
                      <a:lnTo>
                        <a:pt x="53" y="59"/>
                      </a:lnTo>
                      <a:lnTo>
                        <a:pt x="49" y="58"/>
                      </a:lnTo>
                      <a:lnTo>
                        <a:pt x="44" y="55"/>
                      </a:lnTo>
                      <a:lnTo>
                        <a:pt x="39" y="52"/>
                      </a:lnTo>
                      <a:lnTo>
                        <a:pt x="37" y="44"/>
                      </a:lnTo>
                      <a:lnTo>
                        <a:pt x="36" y="31"/>
                      </a:lnTo>
                      <a:lnTo>
                        <a:pt x="34" y="17"/>
                      </a:lnTo>
                      <a:lnTo>
                        <a:pt x="26" y="0"/>
                      </a:lnTo>
                    </a:path>
                  </a:pathLst>
                </a:custGeom>
                <a:solidFill>
                  <a:srgbClr val="DF3F5F"/>
                </a:solidFill>
                <a:ln w="9525" cap="rnd">
                  <a:noFill/>
                  <a:round/>
                  <a:headEnd/>
                  <a:tailEnd/>
                </a:ln>
              </p:spPr>
              <p:txBody>
                <a:bodyPr/>
                <a:lstStyle/>
                <a:p>
                  <a:endParaRPr lang="fr-FR" sz="1200"/>
                </a:p>
              </p:txBody>
            </p:sp>
            <p:sp>
              <p:nvSpPr>
                <p:cNvPr id="119" name="Freeform 182"/>
                <p:cNvSpPr>
                  <a:spLocks/>
                </p:cNvSpPr>
                <p:nvPr/>
              </p:nvSpPr>
              <p:spPr bwMode="auto">
                <a:xfrm>
                  <a:off x="4187" y="2215"/>
                  <a:ext cx="17" cy="78"/>
                </a:xfrm>
                <a:custGeom>
                  <a:avLst/>
                  <a:gdLst>
                    <a:gd name="T0" fmla="*/ 10 w 17"/>
                    <a:gd name="T1" fmla="*/ 49 h 78"/>
                    <a:gd name="T2" fmla="*/ 11 w 17"/>
                    <a:gd name="T3" fmla="*/ 57 h 78"/>
                    <a:gd name="T4" fmla="*/ 8 w 17"/>
                    <a:gd name="T5" fmla="*/ 63 h 78"/>
                    <a:gd name="T6" fmla="*/ 5 w 17"/>
                    <a:gd name="T7" fmla="*/ 69 h 78"/>
                    <a:gd name="T8" fmla="*/ 4 w 17"/>
                    <a:gd name="T9" fmla="*/ 77 h 78"/>
                    <a:gd name="T10" fmla="*/ 8 w 17"/>
                    <a:gd name="T11" fmla="*/ 72 h 78"/>
                    <a:gd name="T12" fmla="*/ 11 w 17"/>
                    <a:gd name="T13" fmla="*/ 65 h 78"/>
                    <a:gd name="T14" fmla="*/ 16 w 17"/>
                    <a:gd name="T15" fmla="*/ 58 h 78"/>
                    <a:gd name="T16" fmla="*/ 16 w 17"/>
                    <a:gd name="T17" fmla="*/ 50 h 78"/>
                    <a:gd name="T18" fmla="*/ 10 w 17"/>
                    <a:gd name="T19" fmla="*/ 41 h 78"/>
                    <a:gd name="T20" fmla="*/ 4 w 17"/>
                    <a:gd name="T21" fmla="*/ 31 h 78"/>
                    <a:gd name="T22" fmla="*/ 4 w 17"/>
                    <a:gd name="T23" fmla="*/ 23 h 78"/>
                    <a:gd name="T24" fmla="*/ 5 w 17"/>
                    <a:gd name="T25" fmla="*/ 13 h 78"/>
                    <a:gd name="T26" fmla="*/ 11 w 17"/>
                    <a:gd name="T27" fmla="*/ 0 h 78"/>
                    <a:gd name="T28" fmla="*/ 4 w 17"/>
                    <a:gd name="T29" fmla="*/ 8 h 78"/>
                    <a:gd name="T30" fmla="*/ 1 w 17"/>
                    <a:gd name="T31" fmla="*/ 16 h 78"/>
                    <a:gd name="T32" fmla="*/ 0 w 17"/>
                    <a:gd name="T33" fmla="*/ 28 h 78"/>
                    <a:gd name="T34" fmla="*/ 2 w 17"/>
                    <a:gd name="T35" fmla="*/ 38 h 78"/>
                    <a:gd name="T36" fmla="*/ 10 w 17"/>
                    <a:gd name="T37" fmla="*/ 49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78"/>
                    <a:gd name="T59" fmla="*/ 17 w 17"/>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78">
                      <a:moveTo>
                        <a:pt x="10" y="49"/>
                      </a:moveTo>
                      <a:lnTo>
                        <a:pt x="11" y="57"/>
                      </a:lnTo>
                      <a:lnTo>
                        <a:pt x="8" y="63"/>
                      </a:lnTo>
                      <a:lnTo>
                        <a:pt x="5" y="69"/>
                      </a:lnTo>
                      <a:lnTo>
                        <a:pt x="4" y="77"/>
                      </a:lnTo>
                      <a:lnTo>
                        <a:pt x="8" y="72"/>
                      </a:lnTo>
                      <a:lnTo>
                        <a:pt x="11" y="65"/>
                      </a:lnTo>
                      <a:lnTo>
                        <a:pt x="16" y="58"/>
                      </a:lnTo>
                      <a:lnTo>
                        <a:pt x="16" y="50"/>
                      </a:lnTo>
                      <a:lnTo>
                        <a:pt x="10" y="41"/>
                      </a:lnTo>
                      <a:lnTo>
                        <a:pt x="4" y="31"/>
                      </a:lnTo>
                      <a:lnTo>
                        <a:pt x="4" y="23"/>
                      </a:lnTo>
                      <a:lnTo>
                        <a:pt x="5" y="13"/>
                      </a:lnTo>
                      <a:lnTo>
                        <a:pt x="11" y="0"/>
                      </a:lnTo>
                      <a:lnTo>
                        <a:pt x="4" y="8"/>
                      </a:lnTo>
                      <a:lnTo>
                        <a:pt x="1" y="16"/>
                      </a:lnTo>
                      <a:lnTo>
                        <a:pt x="0" y="28"/>
                      </a:lnTo>
                      <a:lnTo>
                        <a:pt x="2" y="38"/>
                      </a:lnTo>
                      <a:lnTo>
                        <a:pt x="10" y="49"/>
                      </a:lnTo>
                    </a:path>
                  </a:pathLst>
                </a:custGeom>
                <a:solidFill>
                  <a:srgbClr val="DF3F5F"/>
                </a:solidFill>
                <a:ln w="9525" cap="rnd">
                  <a:noFill/>
                  <a:round/>
                  <a:headEnd/>
                  <a:tailEnd/>
                </a:ln>
              </p:spPr>
              <p:txBody>
                <a:bodyPr/>
                <a:lstStyle/>
                <a:p>
                  <a:endParaRPr lang="fr-FR" sz="1200"/>
                </a:p>
              </p:txBody>
            </p:sp>
            <p:sp>
              <p:nvSpPr>
                <p:cNvPr id="120" name="Freeform 183"/>
                <p:cNvSpPr>
                  <a:spLocks/>
                </p:cNvSpPr>
                <p:nvPr/>
              </p:nvSpPr>
              <p:spPr bwMode="auto">
                <a:xfrm>
                  <a:off x="4197" y="2071"/>
                  <a:ext cx="58" cy="211"/>
                </a:xfrm>
                <a:custGeom>
                  <a:avLst/>
                  <a:gdLst>
                    <a:gd name="T0" fmla="*/ 0 w 58"/>
                    <a:gd name="T1" fmla="*/ 210 h 211"/>
                    <a:gd name="T2" fmla="*/ 3 w 58"/>
                    <a:gd name="T3" fmla="*/ 206 h 211"/>
                    <a:gd name="T4" fmla="*/ 12 w 58"/>
                    <a:gd name="T5" fmla="*/ 191 h 211"/>
                    <a:gd name="T6" fmla="*/ 20 w 58"/>
                    <a:gd name="T7" fmla="*/ 177 h 211"/>
                    <a:gd name="T8" fmla="*/ 27 w 58"/>
                    <a:gd name="T9" fmla="*/ 158 h 211"/>
                    <a:gd name="T10" fmla="*/ 33 w 58"/>
                    <a:gd name="T11" fmla="*/ 140 h 211"/>
                    <a:gd name="T12" fmla="*/ 34 w 58"/>
                    <a:gd name="T13" fmla="*/ 126 h 211"/>
                    <a:gd name="T14" fmla="*/ 35 w 58"/>
                    <a:gd name="T15" fmla="*/ 105 h 211"/>
                    <a:gd name="T16" fmla="*/ 37 w 58"/>
                    <a:gd name="T17" fmla="*/ 88 h 211"/>
                    <a:gd name="T18" fmla="*/ 30 w 58"/>
                    <a:gd name="T19" fmla="*/ 91 h 211"/>
                    <a:gd name="T20" fmla="*/ 22 w 58"/>
                    <a:gd name="T21" fmla="*/ 97 h 211"/>
                    <a:gd name="T22" fmla="*/ 16 w 58"/>
                    <a:gd name="T23" fmla="*/ 105 h 211"/>
                    <a:gd name="T24" fmla="*/ 15 w 58"/>
                    <a:gd name="T25" fmla="*/ 97 h 211"/>
                    <a:gd name="T26" fmla="*/ 17 w 58"/>
                    <a:gd name="T27" fmla="*/ 87 h 211"/>
                    <a:gd name="T28" fmla="*/ 19 w 58"/>
                    <a:gd name="T29" fmla="*/ 78 h 211"/>
                    <a:gd name="T30" fmla="*/ 23 w 58"/>
                    <a:gd name="T31" fmla="*/ 68 h 211"/>
                    <a:gd name="T32" fmla="*/ 29 w 58"/>
                    <a:gd name="T33" fmla="*/ 59 h 211"/>
                    <a:gd name="T34" fmla="*/ 34 w 58"/>
                    <a:gd name="T35" fmla="*/ 49 h 211"/>
                    <a:gd name="T36" fmla="*/ 39 w 58"/>
                    <a:gd name="T37" fmla="*/ 40 h 211"/>
                    <a:gd name="T38" fmla="*/ 44 w 58"/>
                    <a:gd name="T39" fmla="*/ 30 h 211"/>
                    <a:gd name="T40" fmla="*/ 46 w 58"/>
                    <a:gd name="T41" fmla="*/ 21 h 211"/>
                    <a:gd name="T42" fmla="*/ 50 w 58"/>
                    <a:gd name="T43" fmla="*/ 11 h 211"/>
                    <a:gd name="T44" fmla="*/ 53 w 58"/>
                    <a:gd name="T45" fmla="*/ 6 h 211"/>
                    <a:gd name="T46" fmla="*/ 57 w 58"/>
                    <a:gd name="T47" fmla="*/ 0 h 211"/>
                    <a:gd name="T48" fmla="*/ 50 w 58"/>
                    <a:gd name="T49" fmla="*/ 4 h 211"/>
                    <a:gd name="T50" fmla="*/ 44 w 58"/>
                    <a:gd name="T51" fmla="*/ 8 h 211"/>
                    <a:gd name="T52" fmla="*/ 35 w 58"/>
                    <a:gd name="T53" fmla="*/ 14 h 211"/>
                    <a:gd name="T54" fmla="*/ 30 w 58"/>
                    <a:gd name="T55" fmla="*/ 21 h 211"/>
                    <a:gd name="T56" fmla="*/ 26 w 58"/>
                    <a:gd name="T57" fmla="*/ 26 h 211"/>
                    <a:gd name="T58" fmla="*/ 20 w 58"/>
                    <a:gd name="T59" fmla="*/ 46 h 211"/>
                    <a:gd name="T60" fmla="*/ 3 w 58"/>
                    <a:gd name="T61" fmla="*/ 78 h 211"/>
                    <a:gd name="T62" fmla="*/ 6 w 58"/>
                    <a:gd name="T63" fmla="*/ 119 h 211"/>
                    <a:gd name="T64" fmla="*/ 0 w 58"/>
                    <a:gd name="T65" fmla="*/ 142 h 211"/>
                    <a:gd name="T66" fmla="*/ 5 w 58"/>
                    <a:gd name="T67" fmla="*/ 161 h 211"/>
                    <a:gd name="T68" fmla="*/ 7 w 58"/>
                    <a:gd name="T69" fmla="*/ 178 h 211"/>
                    <a:gd name="T70" fmla="*/ 5 w 58"/>
                    <a:gd name="T71" fmla="*/ 193 h 211"/>
                    <a:gd name="T72" fmla="*/ 0 w 58"/>
                    <a:gd name="T73" fmla="*/ 210 h 2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8"/>
                    <a:gd name="T112" fmla="*/ 0 h 211"/>
                    <a:gd name="T113" fmla="*/ 58 w 58"/>
                    <a:gd name="T114" fmla="*/ 211 h 2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8" h="211">
                      <a:moveTo>
                        <a:pt x="0" y="210"/>
                      </a:moveTo>
                      <a:lnTo>
                        <a:pt x="3" y="206"/>
                      </a:lnTo>
                      <a:lnTo>
                        <a:pt x="12" y="191"/>
                      </a:lnTo>
                      <a:lnTo>
                        <a:pt x="20" y="177"/>
                      </a:lnTo>
                      <a:lnTo>
                        <a:pt x="27" y="158"/>
                      </a:lnTo>
                      <a:lnTo>
                        <a:pt x="33" y="140"/>
                      </a:lnTo>
                      <a:lnTo>
                        <a:pt x="34" y="126"/>
                      </a:lnTo>
                      <a:lnTo>
                        <a:pt x="35" y="105"/>
                      </a:lnTo>
                      <a:lnTo>
                        <a:pt x="37" y="88"/>
                      </a:lnTo>
                      <a:lnTo>
                        <a:pt x="30" y="91"/>
                      </a:lnTo>
                      <a:lnTo>
                        <a:pt x="22" y="97"/>
                      </a:lnTo>
                      <a:lnTo>
                        <a:pt x="16" y="105"/>
                      </a:lnTo>
                      <a:lnTo>
                        <a:pt x="15" y="97"/>
                      </a:lnTo>
                      <a:lnTo>
                        <a:pt x="17" y="87"/>
                      </a:lnTo>
                      <a:lnTo>
                        <a:pt x="19" y="78"/>
                      </a:lnTo>
                      <a:lnTo>
                        <a:pt x="23" y="68"/>
                      </a:lnTo>
                      <a:lnTo>
                        <a:pt x="29" y="59"/>
                      </a:lnTo>
                      <a:lnTo>
                        <a:pt x="34" y="49"/>
                      </a:lnTo>
                      <a:lnTo>
                        <a:pt x="39" y="40"/>
                      </a:lnTo>
                      <a:lnTo>
                        <a:pt x="44" y="30"/>
                      </a:lnTo>
                      <a:lnTo>
                        <a:pt x="46" y="21"/>
                      </a:lnTo>
                      <a:lnTo>
                        <a:pt x="50" y="11"/>
                      </a:lnTo>
                      <a:lnTo>
                        <a:pt x="53" y="6"/>
                      </a:lnTo>
                      <a:lnTo>
                        <a:pt x="57" y="0"/>
                      </a:lnTo>
                      <a:lnTo>
                        <a:pt x="50" y="4"/>
                      </a:lnTo>
                      <a:lnTo>
                        <a:pt x="44" y="8"/>
                      </a:lnTo>
                      <a:lnTo>
                        <a:pt x="35" y="14"/>
                      </a:lnTo>
                      <a:lnTo>
                        <a:pt x="30" y="21"/>
                      </a:lnTo>
                      <a:lnTo>
                        <a:pt x="26" y="26"/>
                      </a:lnTo>
                      <a:lnTo>
                        <a:pt x="20" y="46"/>
                      </a:lnTo>
                      <a:lnTo>
                        <a:pt x="3" y="78"/>
                      </a:lnTo>
                      <a:lnTo>
                        <a:pt x="6" y="119"/>
                      </a:lnTo>
                      <a:lnTo>
                        <a:pt x="0" y="142"/>
                      </a:lnTo>
                      <a:lnTo>
                        <a:pt x="5" y="161"/>
                      </a:lnTo>
                      <a:lnTo>
                        <a:pt x="7" y="178"/>
                      </a:lnTo>
                      <a:lnTo>
                        <a:pt x="5" y="193"/>
                      </a:lnTo>
                      <a:lnTo>
                        <a:pt x="0" y="210"/>
                      </a:lnTo>
                    </a:path>
                  </a:pathLst>
                </a:custGeom>
                <a:solidFill>
                  <a:srgbClr val="DF3F5F"/>
                </a:solidFill>
                <a:ln w="9525" cap="rnd">
                  <a:noFill/>
                  <a:round/>
                  <a:headEnd/>
                  <a:tailEnd/>
                </a:ln>
              </p:spPr>
              <p:txBody>
                <a:bodyPr/>
                <a:lstStyle/>
                <a:p>
                  <a:endParaRPr lang="fr-FR" sz="1200"/>
                </a:p>
              </p:txBody>
            </p:sp>
            <p:sp>
              <p:nvSpPr>
                <p:cNvPr id="121" name="Freeform 184"/>
                <p:cNvSpPr>
                  <a:spLocks/>
                </p:cNvSpPr>
                <p:nvPr/>
              </p:nvSpPr>
              <p:spPr bwMode="auto">
                <a:xfrm>
                  <a:off x="4497" y="2051"/>
                  <a:ext cx="67" cy="242"/>
                </a:xfrm>
                <a:custGeom>
                  <a:avLst/>
                  <a:gdLst>
                    <a:gd name="T0" fmla="*/ 3 w 67"/>
                    <a:gd name="T1" fmla="*/ 230 h 242"/>
                    <a:gd name="T2" fmla="*/ 1 w 67"/>
                    <a:gd name="T3" fmla="*/ 241 h 242"/>
                    <a:gd name="T4" fmla="*/ 0 w 67"/>
                    <a:gd name="T5" fmla="*/ 230 h 242"/>
                    <a:gd name="T6" fmla="*/ 0 w 67"/>
                    <a:gd name="T7" fmla="*/ 219 h 242"/>
                    <a:gd name="T8" fmla="*/ 0 w 67"/>
                    <a:gd name="T9" fmla="*/ 207 h 242"/>
                    <a:gd name="T10" fmla="*/ 1 w 67"/>
                    <a:gd name="T11" fmla="*/ 193 h 242"/>
                    <a:gd name="T12" fmla="*/ 3 w 67"/>
                    <a:gd name="T13" fmla="*/ 185 h 242"/>
                    <a:gd name="T14" fmla="*/ 8 w 67"/>
                    <a:gd name="T15" fmla="*/ 164 h 242"/>
                    <a:gd name="T16" fmla="*/ 10 w 67"/>
                    <a:gd name="T17" fmla="*/ 151 h 242"/>
                    <a:gd name="T18" fmla="*/ 8 w 67"/>
                    <a:gd name="T19" fmla="*/ 136 h 242"/>
                    <a:gd name="T20" fmla="*/ 10 w 67"/>
                    <a:gd name="T21" fmla="*/ 122 h 242"/>
                    <a:gd name="T22" fmla="*/ 13 w 67"/>
                    <a:gd name="T23" fmla="*/ 110 h 242"/>
                    <a:gd name="T24" fmla="*/ 15 w 67"/>
                    <a:gd name="T25" fmla="*/ 99 h 242"/>
                    <a:gd name="T26" fmla="*/ 18 w 67"/>
                    <a:gd name="T27" fmla="*/ 88 h 242"/>
                    <a:gd name="T28" fmla="*/ 20 w 67"/>
                    <a:gd name="T29" fmla="*/ 74 h 242"/>
                    <a:gd name="T30" fmla="*/ 22 w 67"/>
                    <a:gd name="T31" fmla="*/ 59 h 242"/>
                    <a:gd name="T32" fmla="*/ 25 w 67"/>
                    <a:gd name="T33" fmla="*/ 47 h 242"/>
                    <a:gd name="T34" fmla="*/ 28 w 67"/>
                    <a:gd name="T35" fmla="*/ 30 h 242"/>
                    <a:gd name="T36" fmla="*/ 31 w 67"/>
                    <a:gd name="T37" fmla="*/ 15 h 242"/>
                    <a:gd name="T38" fmla="*/ 39 w 67"/>
                    <a:gd name="T39" fmla="*/ 0 h 242"/>
                    <a:gd name="T40" fmla="*/ 38 w 67"/>
                    <a:gd name="T41" fmla="*/ 7 h 242"/>
                    <a:gd name="T42" fmla="*/ 39 w 67"/>
                    <a:gd name="T43" fmla="*/ 18 h 242"/>
                    <a:gd name="T44" fmla="*/ 39 w 67"/>
                    <a:gd name="T45" fmla="*/ 29 h 242"/>
                    <a:gd name="T46" fmla="*/ 38 w 67"/>
                    <a:gd name="T47" fmla="*/ 45 h 242"/>
                    <a:gd name="T48" fmla="*/ 34 w 67"/>
                    <a:gd name="T49" fmla="*/ 63 h 242"/>
                    <a:gd name="T50" fmla="*/ 40 w 67"/>
                    <a:gd name="T51" fmla="*/ 51 h 242"/>
                    <a:gd name="T52" fmla="*/ 46 w 67"/>
                    <a:gd name="T53" fmla="*/ 43 h 242"/>
                    <a:gd name="T54" fmla="*/ 52 w 67"/>
                    <a:gd name="T55" fmla="*/ 33 h 242"/>
                    <a:gd name="T56" fmla="*/ 59 w 67"/>
                    <a:gd name="T57" fmla="*/ 24 h 242"/>
                    <a:gd name="T58" fmla="*/ 66 w 67"/>
                    <a:gd name="T59" fmla="*/ 18 h 242"/>
                    <a:gd name="T60" fmla="*/ 56 w 67"/>
                    <a:gd name="T61" fmla="*/ 34 h 242"/>
                    <a:gd name="T62" fmla="*/ 51 w 67"/>
                    <a:gd name="T63" fmla="*/ 44 h 242"/>
                    <a:gd name="T64" fmla="*/ 41 w 67"/>
                    <a:gd name="T65" fmla="*/ 59 h 242"/>
                    <a:gd name="T66" fmla="*/ 36 w 67"/>
                    <a:gd name="T67" fmla="*/ 73 h 242"/>
                    <a:gd name="T68" fmla="*/ 36 w 67"/>
                    <a:gd name="T69" fmla="*/ 81 h 242"/>
                    <a:gd name="T70" fmla="*/ 36 w 67"/>
                    <a:gd name="T71" fmla="*/ 94 h 242"/>
                    <a:gd name="T72" fmla="*/ 31 w 67"/>
                    <a:gd name="T73" fmla="*/ 108 h 242"/>
                    <a:gd name="T74" fmla="*/ 28 w 67"/>
                    <a:gd name="T75" fmla="*/ 117 h 242"/>
                    <a:gd name="T76" fmla="*/ 24 w 67"/>
                    <a:gd name="T77" fmla="*/ 127 h 242"/>
                    <a:gd name="T78" fmla="*/ 26 w 67"/>
                    <a:gd name="T79" fmla="*/ 142 h 242"/>
                    <a:gd name="T80" fmla="*/ 25 w 67"/>
                    <a:gd name="T81" fmla="*/ 156 h 242"/>
                    <a:gd name="T82" fmla="*/ 20 w 67"/>
                    <a:gd name="T83" fmla="*/ 173 h 242"/>
                    <a:gd name="T84" fmla="*/ 14 w 67"/>
                    <a:gd name="T85" fmla="*/ 191 h 242"/>
                    <a:gd name="T86" fmla="*/ 10 w 67"/>
                    <a:gd name="T87" fmla="*/ 206 h 242"/>
                    <a:gd name="T88" fmla="*/ 15 w 67"/>
                    <a:gd name="T89" fmla="*/ 201 h 242"/>
                    <a:gd name="T90" fmla="*/ 20 w 67"/>
                    <a:gd name="T91" fmla="*/ 193 h 242"/>
                    <a:gd name="T92" fmla="*/ 20 w 67"/>
                    <a:gd name="T93" fmla="*/ 201 h 242"/>
                    <a:gd name="T94" fmla="*/ 15 w 67"/>
                    <a:gd name="T95" fmla="*/ 211 h 242"/>
                    <a:gd name="T96" fmla="*/ 12 w 67"/>
                    <a:gd name="T97" fmla="*/ 217 h 242"/>
                    <a:gd name="T98" fmla="*/ 9 w 67"/>
                    <a:gd name="T99" fmla="*/ 223 h 242"/>
                    <a:gd name="T100" fmla="*/ 14 w 67"/>
                    <a:gd name="T101" fmla="*/ 224 h 242"/>
                    <a:gd name="T102" fmla="*/ 23 w 67"/>
                    <a:gd name="T103" fmla="*/ 224 h 242"/>
                    <a:gd name="T104" fmla="*/ 14 w 67"/>
                    <a:gd name="T105" fmla="*/ 227 h 242"/>
                    <a:gd name="T106" fmla="*/ 7 w 67"/>
                    <a:gd name="T107" fmla="*/ 229 h 242"/>
                    <a:gd name="T108" fmla="*/ 3 w 67"/>
                    <a:gd name="T109" fmla="*/ 230 h 2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7"/>
                    <a:gd name="T166" fmla="*/ 0 h 242"/>
                    <a:gd name="T167" fmla="*/ 67 w 67"/>
                    <a:gd name="T168" fmla="*/ 242 h 2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7" h="242">
                      <a:moveTo>
                        <a:pt x="3" y="230"/>
                      </a:moveTo>
                      <a:lnTo>
                        <a:pt x="1" y="241"/>
                      </a:lnTo>
                      <a:lnTo>
                        <a:pt x="0" y="230"/>
                      </a:lnTo>
                      <a:lnTo>
                        <a:pt x="0" y="219"/>
                      </a:lnTo>
                      <a:lnTo>
                        <a:pt x="0" y="207"/>
                      </a:lnTo>
                      <a:lnTo>
                        <a:pt x="1" y="193"/>
                      </a:lnTo>
                      <a:lnTo>
                        <a:pt x="3" y="185"/>
                      </a:lnTo>
                      <a:lnTo>
                        <a:pt x="8" y="164"/>
                      </a:lnTo>
                      <a:lnTo>
                        <a:pt x="10" y="151"/>
                      </a:lnTo>
                      <a:lnTo>
                        <a:pt x="8" y="136"/>
                      </a:lnTo>
                      <a:lnTo>
                        <a:pt x="10" y="122"/>
                      </a:lnTo>
                      <a:lnTo>
                        <a:pt x="13" y="110"/>
                      </a:lnTo>
                      <a:lnTo>
                        <a:pt x="15" y="99"/>
                      </a:lnTo>
                      <a:lnTo>
                        <a:pt x="18" y="88"/>
                      </a:lnTo>
                      <a:lnTo>
                        <a:pt x="20" y="74"/>
                      </a:lnTo>
                      <a:lnTo>
                        <a:pt x="22" y="59"/>
                      </a:lnTo>
                      <a:lnTo>
                        <a:pt x="25" y="47"/>
                      </a:lnTo>
                      <a:lnTo>
                        <a:pt x="28" y="30"/>
                      </a:lnTo>
                      <a:lnTo>
                        <a:pt x="31" y="15"/>
                      </a:lnTo>
                      <a:lnTo>
                        <a:pt x="39" y="0"/>
                      </a:lnTo>
                      <a:lnTo>
                        <a:pt x="38" y="7"/>
                      </a:lnTo>
                      <a:lnTo>
                        <a:pt x="39" y="18"/>
                      </a:lnTo>
                      <a:lnTo>
                        <a:pt x="39" y="29"/>
                      </a:lnTo>
                      <a:lnTo>
                        <a:pt x="38" y="45"/>
                      </a:lnTo>
                      <a:lnTo>
                        <a:pt x="34" y="63"/>
                      </a:lnTo>
                      <a:lnTo>
                        <a:pt x="40" y="51"/>
                      </a:lnTo>
                      <a:lnTo>
                        <a:pt x="46" y="43"/>
                      </a:lnTo>
                      <a:lnTo>
                        <a:pt x="52" y="33"/>
                      </a:lnTo>
                      <a:lnTo>
                        <a:pt x="59" y="24"/>
                      </a:lnTo>
                      <a:lnTo>
                        <a:pt x="66" y="18"/>
                      </a:lnTo>
                      <a:lnTo>
                        <a:pt x="56" y="34"/>
                      </a:lnTo>
                      <a:lnTo>
                        <a:pt x="51" y="44"/>
                      </a:lnTo>
                      <a:lnTo>
                        <a:pt x="41" y="59"/>
                      </a:lnTo>
                      <a:lnTo>
                        <a:pt x="36" y="73"/>
                      </a:lnTo>
                      <a:lnTo>
                        <a:pt x="36" y="81"/>
                      </a:lnTo>
                      <a:lnTo>
                        <a:pt x="36" y="94"/>
                      </a:lnTo>
                      <a:lnTo>
                        <a:pt x="31" y="108"/>
                      </a:lnTo>
                      <a:lnTo>
                        <a:pt x="28" y="117"/>
                      </a:lnTo>
                      <a:lnTo>
                        <a:pt x="24" y="127"/>
                      </a:lnTo>
                      <a:lnTo>
                        <a:pt x="26" y="142"/>
                      </a:lnTo>
                      <a:lnTo>
                        <a:pt x="25" y="156"/>
                      </a:lnTo>
                      <a:lnTo>
                        <a:pt x="20" y="173"/>
                      </a:lnTo>
                      <a:lnTo>
                        <a:pt x="14" y="191"/>
                      </a:lnTo>
                      <a:lnTo>
                        <a:pt x="10" y="206"/>
                      </a:lnTo>
                      <a:lnTo>
                        <a:pt x="15" y="201"/>
                      </a:lnTo>
                      <a:lnTo>
                        <a:pt x="20" y="193"/>
                      </a:lnTo>
                      <a:lnTo>
                        <a:pt x="20" y="201"/>
                      </a:lnTo>
                      <a:lnTo>
                        <a:pt x="15" y="211"/>
                      </a:lnTo>
                      <a:lnTo>
                        <a:pt x="12" y="217"/>
                      </a:lnTo>
                      <a:lnTo>
                        <a:pt x="9" y="223"/>
                      </a:lnTo>
                      <a:lnTo>
                        <a:pt x="14" y="224"/>
                      </a:lnTo>
                      <a:lnTo>
                        <a:pt x="23" y="224"/>
                      </a:lnTo>
                      <a:lnTo>
                        <a:pt x="14" y="227"/>
                      </a:lnTo>
                      <a:lnTo>
                        <a:pt x="7" y="229"/>
                      </a:lnTo>
                      <a:lnTo>
                        <a:pt x="3" y="230"/>
                      </a:lnTo>
                    </a:path>
                  </a:pathLst>
                </a:custGeom>
                <a:solidFill>
                  <a:srgbClr val="DF3F5F"/>
                </a:solidFill>
                <a:ln w="9525" cap="rnd">
                  <a:noFill/>
                  <a:round/>
                  <a:headEnd/>
                  <a:tailEnd/>
                </a:ln>
              </p:spPr>
              <p:txBody>
                <a:bodyPr/>
                <a:lstStyle/>
                <a:p>
                  <a:endParaRPr lang="fr-FR" sz="1200"/>
                </a:p>
              </p:txBody>
            </p:sp>
            <p:sp>
              <p:nvSpPr>
                <p:cNvPr id="122" name="Freeform 185"/>
                <p:cNvSpPr>
                  <a:spLocks/>
                </p:cNvSpPr>
                <p:nvPr/>
              </p:nvSpPr>
              <p:spPr bwMode="auto">
                <a:xfrm>
                  <a:off x="4302" y="1962"/>
                  <a:ext cx="190" cy="37"/>
                </a:xfrm>
                <a:custGeom>
                  <a:avLst/>
                  <a:gdLst>
                    <a:gd name="T0" fmla="*/ 0 w 190"/>
                    <a:gd name="T1" fmla="*/ 0 h 37"/>
                    <a:gd name="T2" fmla="*/ 5 w 190"/>
                    <a:gd name="T3" fmla="*/ 6 h 37"/>
                    <a:gd name="T4" fmla="*/ 11 w 190"/>
                    <a:gd name="T5" fmla="*/ 13 h 37"/>
                    <a:gd name="T6" fmla="*/ 23 w 190"/>
                    <a:gd name="T7" fmla="*/ 18 h 37"/>
                    <a:gd name="T8" fmla="*/ 32 w 190"/>
                    <a:gd name="T9" fmla="*/ 24 h 37"/>
                    <a:gd name="T10" fmla="*/ 43 w 190"/>
                    <a:gd name="T11" fmla="*/ 28 h 37"/>
                    <a:gd name="T12" fmla="*/ 54 w 190"/>
                    <a:gd name="T13" fmla="*/ 32 h 37"/>
                    <a:gd name="T14" fmla="*/ 70 w 190"/>
                    <a:gd name="T15" fmla="*/ 34 h 37"/>
                    <a:gd name="T16" fmla="*/ 82 w 190"/>
                    <a:gd name="T17" fmla="*/ 36 h 37"/>
                    <a:gd name="T18" fmla="*/ 103 w 190"/>
                    <a:gd name="T19" fmla="*/ 36 h 37"/>
                    <a:gd name="T20" fmla="*/ 117 w 190"/>
                    <a:gd name="T21" fmla="*/ 35 h 37"/>
                    <a:gd name="T22" fmla="*/ 130 w 190"/>
                    <a:gd name="T23" fmla="*/ 33 h 37"/>
                    <a:gd name="T24" fmla="*/ 145 w 190"/>
                    <a:gd name="T25" fmla="*/ 29 h 37"/>
                    <a:gd name="T26" fmla="*/ 157 w 190"/>
                    <a:gd name="T27" fmla="*/ 24 h 37"/>
                    <a:gd name="T28" fmla="*/ 169 w 190"/>
                    <a:gd name="T29" fmla="*/ 17 h 37"/>
                    <a:gd name="T30" fmla="*/ 180 w 190"/>
                    <a:gd name="T31" fmla="*/ 9 h 37"/>
                    <a:gd name="T32" fmla="*/ 189 w 190"/>
                    <a:gd name="T33" fmla="*/ 2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0"/>
                    <a:gd name="T52" fmla="*/ 0 h 37"/>
                    <a:gd name="T53" fmla="*/ 190 w 190"/>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0" h="37">
                      <a:moveTo>
                        <a:pt x="0" y="0"/>
                      </a:moveTo>
                      <a:lnTo>
                        <a:pt x="5" y="6"/>
                      </a:lnTo>
                      <a:lnTo>
                        <a:pt x="11" y="13"/>
                      </a:lnTo>
                      <a:lnTo>
                        <a:pt x="23" y="18"/>
                      </a:lnTo>
                      <a:lnTo>
                        <a:pt x="32" y="24"/>
                      </a:lnTo>
                      <a:lnTo>
                        <a:pt x="43" y="28"/>
                      </a:lnTo>
                      <a:lnTo>
                        <a:pt x="54" y="32"/>
                      </a:lnTo>
                      <a:lnTo>
                        <a:pt x="70" y="34"/>
                      </a:lnTo>
                      <a:lnTo>
                        <a:pt x="82" y="36"/>
                      </a:lnTo>
                      <a:lnTo>
                        <a:pt x="103" y="36"/>
                      </a:lnTo>
                      <a:lnTo>
                        <a:pt x="117" y="35"/>
                      </a:lnTo>
                      <a:lnTo>
                        <a:pt x="130" y="33"/>
                      </a:lnTo>
                      <a:lnTo>
                        <a:pt x="145" y="29"/>
                      </a:lnTo>
                      <a:lnTo>
                        <a:pt x="157" y="24"/>
                      </a:lnTo>
                      <a:lnTo>
                        <a:pt x="169" y="17"/>
                      </a:lnTo>
                      <a:lnTo>
                        <a:pt x="180" y="9"/>
                      </a:lnTo>
                      <a:lnTo>
                        <a:pt x="189" y="2"/>
                      </a:lnTo>
                    </a:path>
                  </a:pathLst>
                </a:custGeom>
                <a:noFill/>
                <a:ln w="12700" cap="rnd">
                  <a:solidFill>
                    <a:srgbClr val="DF3F5F"/>
                  </a:solidFill>
                  <a:round/>
                  <a:headEnd type="none" w="sm" len="sm"/>
                  <a:tailEnd type="none" w="sm" len="sm"/>
                </a:ln>
              </p:spPr>
              <p:txBody>
                <a:bodyPr/>
                <a:lstStyle/>
                <a:p>
                  <a:endParaRPr lang="fr-FR" sz="1200"/>
                </a:p>
              </p:txBody>
            </p:sp>
            <p:sp>
              <p:nvSpPr>
                <p:cNvPr id="123" name="Freeform 186"/>
                <p:cNvSpPr>
                  <a:spLocks/>
                </p:cNvSpPr>
                <p:nvPr/>
              </p:nvSpPr>
              <p:spPr bwMode="auto">
                <a:xfrm>
                  <a:off x="4278" y="2373"/>
                  <a:ext cx="187" cy="100"/>
                </a:xfrm>
                <a:custGeom>
                  <a:avLst/>
                  <a:gdLst>
                    <a:gd name="T0" fmla="*/ 0 w 187"/>
                    <a:gd name="T1" fmla="*/ 25 h 100"/>
                    <a:gd name="T2" fmla="*/ 1 w 187"/>
                    <a:gd name="T3" fmla="*/ 20 h 100"/>
                    <a:gd name="T4" fmla="*/ 4 w 187"/>
                    <a:gd name="T5" fmla="*/ 16 h 100"/>
                    <a:gd name="T6" fmla="*/ 9 w 187"/>
                    <a:gd name="T7" fmla="*/ 13 h 100"/>
                    <a:gd name="T8" fmla="*/ 17 w 187"/>
                    <a:gd name="T9" fmla="*/ 11 h 100"/>
                    <a:gd name="T10" fmla="*/ 24 w 187"/>
                    <a:gd name="T11" fmla="*/ 9 h 100"/>
                    <a:gd name="T12" fmla="*/ 43 w 187"/>
                    <a:gd name="T13" fmla="*/ 6 h 100"/>
                    <a:gd name="T14" fmla="*/ 61 w 187"/>
                    <a:gd name="T15" fmla="*/ 2 h 100"/>
                    <a:gd name="T16" fmla="*/ 76 w 187"/>
                    <a:gd name="T17" fmla="*/ 1 h 100"/>
                    <a:gd name="T18" fmla="*/ 89 w 187"/>
                    <a:gd name="T19" fmla="*/ 0 h 100"/>
                    <a:gd name="T20" fmla="*/ 103 w 187"/>
                    <a:gd name="T21" fmla="*/ 0 h 100"/>
                    <a:gd name="T22" fmla="*/ 113 w 187"/>
                    <a:gd name="T23" fmla="*/ 2 h 100"/>
                    <a:gd name="T24" fmla="*/ 126 w 187"/>
                    <a:gd name="T25" fmla="*/ 5 h 100"/>
                    <a:gd name="T26" fmla="*/ 136 w 187"/>
                    <a:gd name="T27" fmla="*/ 8 h 100"/>
                    <a:gd name="T28" fmla="*/ 145 w 187"/>
                    <a:gd name="T29" fmla="*/ 13 h 100"/>
                    <a:gd name="T30" fmla="*/ 154 w 187"/>
                    <a:gd name="T31" fmla="*/ 17 h 100"/>
                    <a:gd name="T32" fmla="*/ 163 w 187"/>
                    <a:gd name="T33" fmla="*/ 22 h 100"/>
                    <a:gd name="T34" fmla="*/ 172 w 187"/>
                    <a:gd name="T35" fmla="*/ 23 h 100"/>
                    <a:gd name="T36" fmla="*/ 178 w 187"/>
                    <a:gd name="T37" fmla="*/ 22 h 100"/>
                    <a:gd name="T38" fmla="*/ 186 w 187"/>
                    <a:gd name="T39" fmla="*/ 20 h 100"/>
                    <a:gd name="T40" fmla="*/ 180 w 187"/>
                    <a:gd name="T41" fmla="*/ 25 h 100"/>
                    <a:gd name="T42" fmla="*/ 174 w 187"/>
                    <a:gd name="T43" fmla="*/ 31 h 100"/>
                    <a:gd name="T44" fmla="*/ 169 w 187"/>
                    <a:gd name="T45" fmla="*/ 39 h 100"/>
                    <a:gd name="T46" fmla="*/ 166 w 187"/>
                    <a:gd name="T47" fmla="*/ 46 h 100"/>
                    <a:gd name="T48" fmla="*/ 164 w 187"/>
                    <a:gd name="T49" fmla="*/ 53 h 100"/>
                    <a:gd name="T50" fmla="*/ 163 w 187"/>
                    <a:gd name="T51" fmla="*/ 62 h 100"/>
                    <a:gd name="T52" fmla="*/ 163 w 187"/>
                    <a:gd name="T53" fmla="*/ 74 h 100"/>
                    <a:gd name="T54" fmla="*/ 162 w 187"/>
                    <a:gd name="T55" fmla="*/ 99 h 100"/>
                    <a:gd name="T56" fmla="*/ 161 w 187"/>
                    <a:gd name="T57" fmla="*/ 89 h 100"/>
                    <a:gd name="T58" fmla="*/ 160 w 187"/>
                    <a:gd name="T59" fmla="*/ 77 h 100"/>
                    <a:gd name="T60" fmla="*/ 159 w 187"/>
                    <a:gd name="T61" fmla="*/ 64 h 100"/>
                    <a:gd name="T62" fmla="*/ 157 w 187"/>
                    <a:gd name="T63" fmla="*/ 54 h 100"/>
                    <a:gd name="T64" fmla="*/ 153 w 187"/>
                    <a:gd name="T65" fmla="*/ 45 h 100"/>
                    <a:gd name="T66" fmla="*/ 146 w 187"/>
                    <a:gd name="T67" fmla="*/ 36 h 100"/>
                    <a:gd name="T68" fmla="*/ 136 w 187"/>
                    <a:gd name="T69" fmla="*/ 28 h 100"/>
                    <a:gd name="T70" fmla="*/ 123 w 187"/>
                    <a:gd name="T71" fmla="*/ 24 h 100"/>
                    <a:gd name="T72" fmla="*/ 108 w 187"/>
                    <a:gd name="T73" fmla="*/ 21 h 100"/>
                    <a:gd name="T74" fmla="*/ 95 w 187"/>
                    <a:gd name="T75" fmla="*/ 22 h 100"/>
                    <a:gd name="T76" fmla="*/ 85 w 187"/>
                    <a:gd name="T77" fmla="*/ 25 h 100"/>
                    <a:gd name="T78" fmla="*/ 76 w 187"/>
                    <a:gd name="T79" fmla="*/ 27 h 100"/>
                    <a:gd name="T80" fmla="*/ 68 w 187"/>
                    <a:gd name="T81" fmla="*/ 28 h 100"/>
                    <a:gd name="T82" fmla="*/ 58 w 187"/>
                    <a:gd name="T83" fmla="*/ 28 h 100"/>
                    <a:gd name="T84" fmla="*/ 45 w 187"/>
                    <a:gd name="T85" fmla="*/ 27 h 100"/>
                    <a:gd name="T86" fmla="*/ 36 w 187"/>
                    <a:gd name="T87" fmla="*/ 28 h 100"/>
                    <a:gd name="T88" fmla="*/ 25 w 187"/>
                    <a:gd name="T89" fmla="*/ 29 h 100"/>
                    <a:gd name="T90" fmla="*/ 16 w 187"/>
                    <a:gd name="T91" fmla="*/ 31 h 100"/>
                    <a:gd name="T92" fmla="*/ 7 w 187"/>
                    <a:gd name="T93" fmla="*/ 32 h 100"/>
                    <a:gd name="T94" fmla="*/ 1 w 187"/>
                    <a:gd name="T95" fmla="*/ 29 h 100"/>
                    <a:gd name="T96" fmla="*/ 0 w 187"/>
                    <a:gd name="T97" fmla="*/ 25 h 1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100"/>
                    <a:gd name="T149" fmla="*/ 187 w 187"/>
                    <a:gd name="T150" fmla="*/ 100 h 1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100">
                      <a:moveTo>
                        <a:pt x="0" y="25"/>
                      </a:moveTo>
                      <a:lnTo>
                        <a:pt x="1" y="20"/>
                      </a:lnTo>
                      <a:lnTo>
                        <a:pt x="4" y="16"/>
                      </a:lnTo>
                      <a:lnTo>
                        <a:pt x="9" y="13"/>
                      </a:lnTo>
                      <a:lnTo>
                        <a:pt x="17" y="11"/>
                      </a:lnTo>
                      <a:lnTo>
                        <a:pt x="24" y="9"/>
                      </a:lnTo>
                      <a:lnTo>
                        <a:pt x="43" y="6"/>
                      </a:lnTo>
                      <a:lnTo>
                        <a:pt x="61" y="2"/>
                      </a:lnTo>
                      <a:lnTo>
                        <a:pt x="76" y="1"/>
                      </a:lnTo>
                      <a:lnTo>
                        <a:pt x="89" y="0"/>
                      </a:lnTo>
                      <a:lnTo>
                        <a:pt x="103" y="0"/>
                      </a:lnTo>
                      <a:lnTo>
                        <a:pt x="113" y="2"/>
                      </a:lnTo>
                      <a:lnTo>
                        <a:pt x="126" y="5"/>
                      </a:lnTo>
                      <a:lnTo>
                        <a:pt x="136" y="8"/>
                      </a:lnTo>
                      <a:lnTo>
                        <a:pt x="145" y="13"/>
                      </a:lnTo>
                      <a:lnTo>
                        <a:pt x="154" y="17"/>
                      </a:lnTo>
                      <a:lnTo>
                        <a:pt x="163" y="22"/>
                      </a:lnTo>
                      <a:lnTo>
                        <a:pt x="172" y="23"/>
                      </a:lnTo>
                      <a:lnTo>
                        <a:pt x="178" y="22"/>
                      </a:lnTo>
                      <a:lnTo>
                        <a:pt x="186" y="20"/>
                      </a:lnTo>
                      <a:lnTo>
                        <a:pt x="180" y="25"/>
                      </a:lnTo>
                      <a:lnTo>
                        <a:pt x="174" y="31"/>
                      </a:lnTo>
                      <a:lnTo>
                        <a:pt x="169" y="39"/>
                      </a:lnTo>
                      <a:lnTo>
                        <a:pt x="166" y="46"/>
                      </a:lnTo>
                      <a:lnTo>
                        <a:pt x="164" y="53"/>
                      </a:lnTo>
                      <a:lnTo>
                        <a:pt x="163" y="62"/>
                      </a:lnTo>
                      <a:lnTo>
                        <a:pt x="163" y="74"/>
                      </a:lnTo>
                      <a:lnTo>
                        <a:pt x="162" y="99"/>
                      </a:lnTo>
                      <a:lnTo>
                        <a:pt x="161" y="89"/>
                      </a:lnTo>
                      <a:lnTo>
                        <a:pt x="160" y="77"/>
                      </a:lnTo>
                      <a:lnTo>
                        <a:pt x="159" y="64"/>
                      </a:lnTo>
                      <a:lnTo>
                        <a:pt x="157" y="54"/>
                      </a:lnTo>
                      <a:lnTo>
                        <a:pt x="153" y="45"/>
                      </a:lnTo>
                      <a:lnTo>
                        <a:pt x="146" y="36"/>
                      </a:lnTo>
                      <a:lnTo>
                        <a:pt x="136" y="28"/>
                      </a:lnTo>
                      <a:lnTo>
                        <a:pt x="123" y="24"/>
                      </a:lnTo>
                      <a:lnTo>
                        <a:pt x="108" y="21"/>
                      </a:lnTo>
                      <a:lnTo>
                        <a:pt x="95" y="22"/>
                      </a:lnTo>
                      <a:lnTo>
                        <a:pt x="85" y="25"/>
                      </a:lnTo>
                      <a:lnTo>
                        <a:pt x="76" y="27"/>
                      </a:lnTo>
                      <a:lnTo>
                        <a:pt x="68" y="28"/>
                      </a:lnTo>
                      <a:lnTo>
                        <a:pt x="58" y="28"/>
                      </a:lnTo>
                      <a:lnTo>
                        <a:pt x="45" y="27"/>
                      </a:lnTo>
                      <a:lnTo>
                        <a:pt x="36" y="28"/>
                      </a:lnTo>
                      <a:lnTo>
                        <a:pt x="25" y="29"/>
                      </a:lnTo>
                      <a:lnTo>
                        <a:pt x="16" y="31"/>
                      </a:lnTo>
                      <a:lnTo>
                        <a:pt x="7" y="32"/>
                      </a:lnTo>
                      <a:lnTo>
                        <a:pt x="1" y="29"/>
                      </a:lnTo>
                      <a:lnTo>
                        <a:pt x="0" y="25"/>
                      </a:lnTo>
                    </a:path>
                  </a:pathLst>
                </a:custGeom>
                <a:solidFill>
                  <a:srgbClr val="DF3F5F"/>
                </a:solidFill>
                <a:ln w="9525" cap="rnd">
                  <a:noFill/>
                  <a:round/>
                  <a:headEnd/>
                  <a:tailEnd/>
                </a:ln>
              </p:spPr>
              <p:txBody>
                <a:bodyPr/>
                <a:lstStyle/>
                <a:p>
                  <a:endParaRPr lang="fr-FR" sz="1200"/>
                </a:p>
              </p:txBody>
            </p:sp>
          </p:grpSp>
        </p:grpSp>
        <p:sp>
          <p:nvSpPr>
            <p:cNvPr id="25" name="Freeform 187"/>
            <p:cNvSpPr>
              <a:spLocks/>
            </p:cNvSpPr>
            <p:nvPr/>
          </p:nvSpPr>
          <p:spPr bwMode="auto">
            <a:xfrm>
              <a:off x="3594" y="3185"/>
              <a:ext cx="90" cy="279"/>
            </a:xfrm>
            <a:custGeom>
              <a:avLst/>
              <a:gdLst>
                <a:gd name="T0" fmla="*/ 0 w 90"/>
                <a:gd name="T1" fmla="*/ 0 h 279"/>
                <a:gd name="T2" fmla="*/ 78 w 90"/>
                <a:gd name="T3" fmla="*/ 77 h 279"/>
                <a:gd name="T4" fmla="*/ 4 w 90"/>
                <a:gd name="T5" fmla="*/ 182 h 279"/>
                <a:gd name="T6" fmla="*/ 89 w 90"/>
                <a:gd name="T7" fmla="*/ 259 h 279"/>
                <a:gd name="T8" fmla="*/ 78 w 90"/>
                <a:gd name="T9" fmla="*/ 182 h 279"/>
                <a:gd name="T10" fmla="*/ 54 w 90"/>
                <a:gd name="T11" fmla="*/ 278 h 279"/>
                <a:gd name="T12" fmla="*/ 89 w 90"/>
                <a:gd name="T13" fmla="*/ 249 h 279"/>
                <a:gd name="T14" fmla="*/ 0 60000 65536"/>
                <a:gd name="T15" fmla="*/ 0 60000 65536"/>
                <a:gd name="T16" fmla="*/ 0 60000 65536"/>
                <a:gd name="T17" fmla="*/ 0 60000 65536"/>
                <a:gd name="T18" fmla="*/ 0 60000 65536"/>
                <a:gd name="T19" fmla="*/ 0 60000 65536"/>
                <a:gd name="T20" fmla="*/ 0 60000 65536"/>
                <a:gd name="T21" fmla="*/ 0 w 90"/>
                <a:gd name="T22" fmla="*/ 0 h 279"/>
                <a:gd name="T23" fmla="*/ 90 w 90"/>
                <a:gd name="T24" fmla="*/ 279 h 2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79">
                  <a:moveTo>
                    <a:pt x="0" y="0"/>
                  </a:moveTo>
                  <a:lnTo>
                    <a:pt x="78" y="77"/>
                  </a:lnTo>
                  <a:lnTo>
                    <a:pt x="4" y="182"/>
                  </a:lnTo>
                  <a:lnTo>
                    <a:pt x="89" y="259"/>
                  </a:lnTo>
                  <a:lnTo>
                    <a:pt x="78" y="182"/>
                  </a:lnTo>
                  <a:lnTo>
                    <a:pt x="54" y="278"/>
                  </a:lnTo>
                  <a:lnTo>
                    <a:pt x="89" y="249"/>
                  </a:lnTo>
                </a:path>
              </a:pathLst>
            </a:custGeom>
            <a:noFill/>
            <a:ln w="50800" cap="rnd">
              <a:solidFill>
                <a:srgbClr val="FC0128"/>
              </a:solidFill>
              <a:round/>
              <a:headEnd type="none" w="sm" len="sm"/>
              <a:tailEnd type="none" w="sm" len="sm"/>
            </a:ln>
          </p:spPr>
          <p:txBody>
            <a:bodyPr/>
            <a:lstStyle/>
            <a:p>
              <a:endParaRPr lang="fr-FR" sz="1200"/>
            </a:p>
          </p:txBody>
        </p:sp>
        <p:grpSp>
          <p:nvGrpSpPr>
            <p:cNvPr id="26" name="Group 188"/>
            <p:cNvGrpSpPr>
              <a:grpSpLocks/>
            </p:cNvGrpSpPr>
            <p:nvPr/>
          </p:nvGrpSpPr>
          <p:grpSpPr bwMode="auto">
            <a:xfrm>
              <a:off x="4170" y="1601"/>
              <a:ext cx="349" cy="397"/>
              <a:chOff x="4170" y="1601"/>
              <a:chExt cx="349" cy="397"/>
            </a:xfrm>
          </p:grpSpPr>
          <p:sp>
            <p:nvSpPr>
              <p:cNvPr id="46" name="Oval 189"/>
              <p:cNvSpPr>
                <a:spLocks noChangeArrowheads="1"/>
              </p:cNvSpPr>
              <p:nvPr/>
            </p:nvSpPr>
            <p:spPr bwMode="auto">
              <a:xfrm>
                <a:off x="4170" y="1962"/>
                <a:ext cx="16" cy="16"/>
              </a:xfrm>
              <a:prstGeom prst="ellipse">
                <a:avLst/>
              </a:prstGeom>
              <a:solidFill>
                <a:srgbClr val="FFFFFF"/>
              </a:solidFill>
              <a:ln w="9525">
                <a:noFill/>
                <a:round/>
                <a:headEnd/>
                <a:tailEnd/>
              </a:ln>
            </p:spPr>
            <p:txBody>
              <a:bodyPr wrap="none" anchor="ctr"/>
              <a:lstStyle/>
              <a:p>
                <a:endParaRPr lang="fr-FR" sz="1200"/>
              </a:p>
            </p:txBody>
          </p:sp>
          <p:sp>
            <p:nvSpPr>
              <p:cNvPr id="47" name="Freeform 190"/>
              <p:cNvSpPr>
                <a:spLocks/>
              </p:cNvSpPr>
              <p:nvPr/>
            </p:nvSpPr>
            <p:spPr bwMode="auto">
              <a:xfrm>
                <a:off x="4283" y="1857"/>
                <a:ext cx="75" cy="70"/>
              </a:xfrm>
              <a:custGeom>
                <a:avLst/>
                <a:gdLst>
                  <a:gd name="T0" fmla="*/ 20 w 75"/>
                  <a:gd name="T1" fmla="*/ 5 h 70"/>
                  <a:gd name="T2" fmla="*/ 18 w 75"/>
                  <a:gd name="T3" fmla="*/ 24 h 70"/>
                  <a:gd name="T4" fmla="*/ 17 w 75"/>
                  <a:gd name="T5" fmla="*/ 30 h 70"/>
                  <a:gd name="T6" fmla="*/ 13 w 75"/>
                  <a:gd name="T7" fmla="*/ 39 h 70"/>
                  <a:gd name="T8" fmla="*/ 6 w 75"/>
                  <a:gd name="T9" fmla="*/ 46 h 70"/>
                  <a:gd name="T10" fmla="*/ 0 w 75"/>
                  <a:gd name="T11" fmla="*/ 53 h 70"/>
                  <a:gd name="T12" fmla="*/ 6 w 75"/>
                  <a:gd name="T13" fmla="*/ 51 h 70"/>
                  <a:gd name="T14" fmla="*/ 4 w 75"/>
                  <a:gd name="T15" fmla="*/ 57 h 70"/>
                  <a:gd name="T16" fmla="*/ 10 w 75"/>
                  <a:gd name="T17" fmla="*/ 55 h 70"/>
                  <a:gd name="T18" fmla="*/ 14 w 75"/>
                  <a:gd name="T19" fmla="*/ 54 h 70"/>
                  <a:gd name="T20" fmla="*/ 13 w 75"/>
                  <a:gd name="T21" fmla="*/ 61 h 70"/>
                  <a:gd name="T22" fmla="*/ 19 w 75"/>
                  <a:gd name="T23" fmla="*/ 58 h 70"/>
                  <a:gd name="T24" fmla="*/ 25 w 75"/>
                  <a:gd name="T25" fmla="*/ 56 h 70"/>
                  <a:gd name="T26" fmla="*/ 30 w 75"/>
                  <a:gd name="T27" fmla="*/ 53 h 70"/>
                  <a:gd name="T28" fmla="*/ 28 w 75"/>
                  <a:gd name="T29" fmla="*/ 62 h 70"/>
                  <a:gd name="T30" fmla="*/ 33 w 75"/>
                  <a:gd name="T31" fmla="*/ 60 h 70"/>
                  <a:gd name="T32" fmla="*/ 37 w 75"/>
                  <a:gd name="T33" fmla="*/ 58 h 70"/>
                  <a:gd name="T34" fmla="*/ 39 w 75"/>
                  <a:gd name="T35" fmla="*/ 56 h 70"/>
                  <a:gd name="T36" fmla="*/ 40 w 75"/>
                  <a:gd name="T37" fmla="*/ 59 h 70"/>
                  <a:gd name="T38" fmla="*/ 39 w 75"/>
                  <a:gd name="T39" fmla="*/ 65 h 70"/>
                  <a:gd name="T40" fmla="*/ 46 w 75"/>
                  <a:gd name="T41" fmla="*/ 62 h 70"/>
                  <a:gd name="T42" fmla="*/ 47 w 75"/>
                  <a:gd name="T43" fmla="*/ 68 h 70"/>
                  <a:gd name="T44" fmla="*/ 50 w 75"/>
                  <a:gd name="T45" fmla="*/ 69 h 70"/>
                  <a:gd name="T46" fmla="*/ 55 w 75"/>
                  <a:gd name="T47" fmla="*/ 67 h 70"/>
                  <a:gd name="T48" fmla="*/ 60 w 75"/>
                  <a:gd name="T49" fmla="*/ 65 h 70"/>
                  <a:gd name="T50" fmla="*/ 64 w 75"/>
                  <a:gd name="T51" fmla="*/ 61 h 70"/>
                  <a:gd name="T52" fmla="*/ 67 w 75"/>
                  <a:gd name="T53" fmla="*/ 58 h 70"/>
                  <a:gd name="T54" fmla="*/ 74 w 75"/>
                  <a:gd name="T55" fmla="*/ 0 h 70"/>
                  <a:gd name="T56" fmla="*/ 20 w 75"/>
                  <a:gd name="T57" fmla="*/ 5 h 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5"/>
                  <a:gd name="T88" fmla="*/ 0 h 70"/>
                  <a:gd name="T89" fmla="*/ 75 w 75"/>
                  <a:gd name="T90" fmla="*/ 70 h 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5" h="70">
                    <a:moveTo>
                      <a:pt x="20" y="5"/>
                    </a:moveTo>
                    <a:lnTo>
                      <a:pt x="18" y="24"/>
                    </a:lnTo>
                    <a:lnTo>
                      <a:pt x="17" y="30"/>
                    </a:lnTo>
                    <a:lnTo>
                      <a:pt x="13" y="39"/>
                    </a:lnTo>
                    <a:lnTo>
                      <a:pt x="6" y="46"/>
                    </a:lnTo>
                    <a:lnTo>
                      <a:pt x="0" y="53"/>
                    </a:lnTo>
                    <a:lnTo>
                      <a:pt x="6" y="51"/>
                    </a:lnTo>
                    <a:lnTo>
                      <a:pt x="4" y="57"/>
                    </a:lnTo>
                    <a:lnTo>
                      <a:pt x="10" y="55"/>
                    </a:lnTo>
                    <a:lnTo>
                      <a:pt x="14" y="54"/>
                    </a:lnTo>
                    <a:lnTo>
                      <a:pt x="13" y="61"/>
                    </a:lnTo>
                    <a:lnTo>
                      <a:pt x="19" y="58"/>
                    </a:lnTo>
                    <a:lnTo>
                      <a:pt x="25" y="56"/>
                    </a:lnTo>
                    <a:lnTo>
                      <a:pt x="30" y="53"/>
                    </a:lnTo>
                    <a:lnTo>
                      <a:pt x="28" y="62"/>
                    </a:lnTo>
                    <a:lnTo>
                      <a:pt x="33" y="60"/>
                    </a:lnTo>
                    <a:lnTo>
                      <a:pt x="37" y="58"/>
                    </a:lnTo>
                    <a:lnTo>
                      <a:pt x="39" y="56"/>
                    </a:lnTo>
                    <a:lnTo>
                      <a:pt x="40" y="59"/>
                    </a:lnTo>
                    <a:lnTo>
                      <a:pt x="39" y="65"/>
                    </a:lnTo>
                    <a:lnTo>
                      <a:pt x="46" y="62"/>
                    </a:lnTo>
                    <a:lnTo>
                      <a:pt x="47" y="68"/>
                    </a:lnTo>
                    <a:lnTo>
                      <a:pt x="50" y="69"/>
                    </a:lnTo>
                    <a:lnTo>
                      <a:pt x="55" y="67"/>
                    </a:lnTo>
                    <a:lnTo>
                      <a:pt x="60" y="65"/>
                    </a:lnTo>
                    <a:lnTo>
                      <a:pt x="64" y="61"/>
                    </a:lnTo>
                    <a:lnTo>
                      <a:pt x="67" y="58"/>
                    </a:lnTo>
                    <a:lnTo>
                      <a:pt x="74" y="0"/>
                    </a:lnTo>
                    <a:lnTo>
                      <a:pt x="20" y="5"/>
                    </a:lnTo>
                  </a:path>
                </a:pathLst>
              </a:custGeom>
              <a:solidFill>
                <a:srgbClr val="5F3F1F"/>
              </a:solidFill>
              <a:ln w="9525" cap="rnd">
                <a:noFill/>
                <a:round/>
                <a:headEnd/>
                <a:tailEnd/>
              </a:ln>
            </p:spPr>
            <p:txBody>
              <a:bodyPr/>
              <a:lstStyle/>
              <a:p>
                <a:endParaRPr lang="fr-FR" sz="1200"/>
              </a:p>
            </p:txBody>
          </p:sp>
          <p:grpSp>
            <p:nvGrpSpPr>
              <p:cNvPr id="48" name="Group 191"/>
              <p:cNvGrpSpPr>
                <a:grpSpLocks/>
              </p:cNvGrpSpPr>
              <p:nvPr/>
            </p:nvGrpSpPr>
            <p:grpSpPr bwMode="auto">
              <a:xfrm>
                <a:off x="4254" y="1650"/>
                <a:ext cx="250" cy="348"/>
                <a:chOff x="4254" y="1650"/>
                <a:chExt cx="250" cy="348"/>
              </a:xfrm>
            </p:grpSpPr>
            <p:grpSp>
              <p:nvGrpSpPr>
                <p:cNvPr id="96" name="Group 192"/>
                <p:cNvGrpSpPr>
                  <a:grpSpLocks/>
                </p:cNvGrpSpPr>
                <p:nvPr/>
              </p:nvGrpSpPr>
              <p:grpSpPr bwMode="auto">
                <a:xfrm>
                  <a:off x="4254" y="1650"/>
                  <a:ext cx="250" cy="348"/>
                  <a:chOff x="4254" y="1650"/>
                  <a:chExt cx="250" cy="348"/>
                </a:xfrm>
              </p:grpSpPr>
              <p:sp>
                <p:nvSpPr>
                  <p:cNvPr id="98" name="Freeform 193"/>
                  <p:cNvSpPr>
                    <a:spLocks/>
                  </p:cNvSpPr>
                  <p:nvPr/>
                </p:nvSpPr>
                <p:spPr bwMode="auto">
                  <a:xfrm>
                    <a:off x="4254" y="1650"/>
                    <a:ext cx="250" cy="348"/>
                  </a:xfrm>
                  <a:custGeom>
                    <a:avLst/>
                    <a:gdLst>
                      <a:gd name="T0" fmla="*/ 45 w 250"/>
                      <a:gd name="T1" fmla="*/ 0 h 348"/>
                      <a:gd name="T2" fmla="*/ 21 w 250"/>
                      <a:gd name="T3" fmla="*/ 15 h 348"/>
                      <a:gd name="T4" fmla="*/ 5 w 250"/>
                      <a:gd name="T5" fmla="*/ 37 h 348"/>
                      <a:gd name="T6" fmla="*/ 0 w 250"/>
                      <a:gd name="T7" fmla="*/ 63 h 348"/>
                      <a:gd name="T8" fmla="*/ 0 w 250"/>
                      <a:gd name="T9" fmla="*/ 84 h 348"/>
                      <a:gd name="T10" fmla="*/ 2 w 250"/>
                      <a:gd name="T11" fmla="*/ 94 h 348"/>
                      <a:gd name="T12" fmla="*/ 3 w 250"/>
                      <a:gd name="T13" fmla="*/ 97 h 348"/>
                      <a:gd name="T14" fmla="*/ 6 w 250"/>
                      <a:gd name="T15" fmla="*/ 102 h 348"/>
                      <a:gd name="T16" fmla="*/ 10 w 250"/>
                      <a:gd name="T17" fmla="*/ 106 h 348"/>
                      <a:gd name="T18" fmla="*/ 11 w 250"/>
                      <a:gd name="T19" fmla="*/ 112 h 348"/>
                      <a:gd name="T20" fmla="*/ 10 w 250"/>
                      <a:gd name="T21" fmla="*/ 119 h 348"/>
                      <a:gd name="T22" fmla="*/ 5 w 250"/>
                      <a:gd name="T23" fmla="*/ 127 h 348"/>
                      <a:gd name="T24" fmla="*/ 1 w 250"/>
                      <a:gd name="T25" fmla="*/ 132 h 348"/>
                      <a:gd name="T26" fmla="*/ 0 w 250"/>
                      <a:gd name="T27" fmla="*/ 139 h 348"/>
                      <a:gd name="T28" fmla="*/ 1 w 250"/>
                      <a:gd name="T29" fmla="*/ 145 h 348"/>
                      <a:gd name="T30" fmla="*/ 3 w 250"/>
                      <a:gd name="T31" fmla="*/ 145 h 348"/>
                      <a:gd name="T32" fmla="*/ 5 w 250"/>
                      <a:gd name="T33" fmla="*/ 150 h 348"/>
                      <a:gd name="T34" fmla="*/ 3 w 250"/>
                      <a:gd name="T35" fmla="*/ 158 h 348"/>
                      <a:gd name="T36" fmla="*/ 5 w 250"/>
                      <a:gd name="T37" fmla="*/ 165 h 348"/>
                      <a:gd name="T38" fmla="*/ 10 w 250"/>
                      <a:gd name="T39" fmla="*/ 170 h 348"/>
                      <a:gd name="T40" fmla="*/ 13 w 250"/>
                      <a:gd name="T41" fmla="*/ 175 h 348"/>
                      <a:gd name="T42" fmla="*/ 18 w 250"/>
                      <a:gd name="T43" fmla="*/ 180 h 348"/>
                      <a:gd name="T44" fmla="*/ 12 w 250"/>
                      <a:gd name="T45" fmla="*/ 188 h 348"/>
                      <a:gd name="T46" fmla="*/ 15 w 250"/>
                      <a:gd name="T47" fmla="*/ 196 h 348"/>
                      <a:gd name="T48" fmla="*/ 16 w 250"/>
                      <a:gd name="T49" fmla="*/ 200 h 348"/>
                      <a:gd name="T50" fmla="*/ 14 w 250"/>
                      <a:gd name="T51" fmla="*/ 209 h 348"/>
                      <a:gd name="T52" fmla="*/ 13 w 250"/>
                      <a:gd name="T53" fmla="*/ 216 h 348"/>
                      <a:gd name="T54" fmla="*/ 14 w 250"/>
                      <a:gd name="T55" fmla="*/ 221 h 348"/>
                      <a:gd name="T56" fmla="*/ 17 w 250"/>
                      <a:gd name="T57" fmla="*/ 224 h 348"/>
                      <a:gd name="T58" fmla="*/ 23 w 250"/>
                      <a:gd name="T59" fmla="*/ 225 h 348"/>
                      <a:gd name="T60" fmla="*/ 26 w 250"/>
                      <a:gd name="T61" fmla="*/ 227 h 348"/>
                      <a:gd name="T62" fmla="*/ 51 w 250"/>
                      <a:gd name="T63" fmla="*/ 225 h 348"/>
                      <a:gd name="T64" fmla="*/ 72 w 250"/>
                      <a:gd name="T65" fmla="*/ 225 h 348"/>
                      <a:gd name="T66" fmla="*/ 82 w 250"/>
                      <a:gd name="T67" fmla="*/ 227 h 348"/>
                      <a:gd name="T68" fmla="*/ 87 w 250"/>
                      <a:gd name="T69" fmla="*/ 229 h 348"/>
                      <a:gd name="T70" fmla="*/ 92 w 250"/>
                      <a:gd name="T71" fmla="*/ 236 h 348"/>
                      <a:gd name="T72" fmla="*/ 93 w 250"/>
                      <a:gd name="T73" fmla="*/ 246 h 348"/>
                      <a:gd name="T74" fmla="*/ 92 w 250"/>
                      <a:gd name="T75" fmla="*/ 260 h 348"/>
                      <a:gd name="T76" fmla="*/ 89 w 250"/>
                      <a:gd name="T77" fmla="*/ 274 h 348"/>
                      <a:gd name="T78" fmla="*/ 84 w 250"/>
                      <a:gd name="T79" fmla="*/ 284 h 348"/>
                      <a:gd name="T80" fmla="*/ 80 w 250"/>
                      <a:gd name="T81" fmla="*/ 290 h 348"/>
                      <a:gd name="T82" fmla="*/ 68 w 250"/>
                      <a:gd name="T83" fmla="*/ 293 h 348"/>
                      <a:gd name="T84" fmla="*/ 163 w 250"/>
                      <a:gd name="T85" fmla="*/ 347 h 348"/>
                      <a:gd name="T86" fmla="*/ 230 w 250"/>
                      <a:gd name="T87" fmla="*/ 317 h 348"/>
                      <a:gd name="T88" fmla="*/ 249 w 250"/>
                      <a:gd name="T89" fmla="*/ 299 h 348"/>
                      <a:gd name="T90" fmla="*/ 228 w 250"/>
                      <a:gd name="T91" fmla="*/ 286 h 348"/>
                      <a:gd name="T92" fmla="*/ 218 w 250"/>
                      <a:gd name="T93" fmla="*/ 273 h 348"/>
                      <a:gd name="T94" fmla="*/ 208 w 250"/>
                      <a:gd name="T95" fmla="*/ 255 h 348"/>
                      <a:gd name="T96" fmla="*/ 200 w 250"/>
                      <a:gd name="T97" fmla="*/ 238 h 348"/>
                      <a:gd name="T98" fmla="*/ 183 w 250"/>
                      <a:gd name="T99" fmla="*/ 176 h 348"/>
                      <a:gd name="T100" fmla="*/ 199 w 250"/>
                      <a:gd name="T101" fmla="*/ 87 h 348"/>
                      <a:gd name="T102" fmla="*/ 176 w 250"/>
                      <a:gd name="T103" fmla="*/ 55 h 348"/>
                      <a:gd name="T104" fmla="*/ 142 w 250"/>
                      <a:gd name="T105" fmla="*/ 63 h 348"/>
                      <a:gd name="T106" fmla="*/ 125 w 250"/>
                      <a:gd name="T107" fmla="*/ 70 h 348"/>
                      <a:gd name="T108" fmla="*/ 104 w 250"/>
                      <a:gd name="T109" fmla="*/ 29 h 348"/>
                      <a:gd name="T110" fmla="*/ 84 w 250"/>
                      <a:gd name="T111" fmla="*/ 10 h 348"/>
                      <a:gd name="T112" fmla="*/ 45 w 250"/>
                      <a:gd name="T113" fmla="*/ 0 h 3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0"/>
                      <a:gd name="T172" fmla="*/ 0 h 348"/>
                      <a:gd name="T173" fmla="*/ 250 w 250"/>
                      <a:gd name="T174" fmla="*/ 348 h 3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0" h="348">
                        <a:moveTo>
                          <a:pt x="45" y="0"/>
                        </a:moveTo>
                        <a:lnTo>
                          <a:pt x="21" y="15"/>
                        </a:lnTo>
                        <a:lnTo>
                          <a:pt x="5" y="37"/>
                        </a:lnTo>
                        <a:lnTo>
                          <a:pt x="0" y="63"/>
                        </a:lnTo>
                        <a:lnTo>
                          <a:pt x="0" y="84"/>
                        </a:lnTo>
                        <a:lnTo>
                          <a:pt x="2" y="94"/>
                        </a:lnTo>
                        <a:lnTo>
                          <a:pt x="3" y="97"/>
                        </a:lnTo>
                        <a:lnTo>
                          <a:pt x="6" y="102"/>
                        </a:lnTo>
                        <a:lnTo>
                          <a:pt x="10" y="106"/>
                        </a:lnTo>
                        <a:lnTo>
                          <a:pt x="11" y="112"/>
                        </a:lnTo>
                        <a:lnTo>
                          <a:pt x="10" y="119"/>
                        </a:lnTo>
                        <a:lnTo>
                          <a:pt x="5" y="127"/>
                        </a:lnTo>
                        <a:lnTo>
                          <a:pt x="1" y="132"/>
                        </a:lnTo>
                        <a:lnTo>
                          <a:pt x="0" y="139"/>
                        </a:lnTo>
                        <a:lnTo>
                          <a:pt x="1" y="145"/>
                        </a:lnTo>
                        <a:lnTo>
                          <a:pt x="3" y="145"/>
                        </a:lnTo>
                        <a:lnTo>
                          <a:pt x="5" y="150"/>
                        </a:lnTo>
                        <a:lnTo>
                          <a:pt x="3" y="158"/>
                        </a:lnTo>
                        <a:lnTo>
                          <a:pt x="5" y="165"/>
                        </a:lnTo>
                        <a:lnTo>
                          <a:pt x="10" y="170"/>
                        </a:lnTo>
                        <a:lnTo>
                          <a:pt x="13" y="175"/>
                        </a:lnTo>
                        <a:lnTo>
                          <a:pt x="18" y="180"/>
                        </a:lnTo>
                        <a:lnTo>
                          <a:pt x="12" y="188"/>
                        </a:lnTo>
                        <a:lnTo>
                          <a:pt x="15" y="196"/>
                        </a:lnTo>
                        <a:lnTo>
                          <a:pt x="16" y="200"/>
                        </a:lnTo>
                        <a:lnTo>
                          <a:pt x="14" y="209"/>
                        </a:lnTo>
                        <a:lnTo>
                          <a:pt x="13" y="216"/>
                        </a:lnTo>
                        <a:lnTo>
                          <a:pt x="14" y="221"/>
                        </a:lnTo>
                        <a:lnTo>
                          <a:pt x="17" y="224"/>
                        </a:lnTo>
                        <a:lnTo>
                          <a:pt x="23" y="225"/>
                        </a:lnTo>
                        <a:lnTo>
                          <a:pt x="26" y="227"/>
                        </a:lnTo>
                        <a:lnTo>
                          <a:pt x="51" y="225"/>
                        </a:lnTo>
                        <a:lnTo>
                          <a:pt x="72" y="225"/>
                        </a:lnTo>
                        <a:lnTo>
                          <a:pt x="82" y="227"/>
                        </a:lnTo>
                        <a:lnTo>
                          <a:pt x="87" y="229"/>
                        </a:lnTo>
                        <a:lnTo>
                          <a:pt x="92" y="236"/>
                        </a:lnTo>
                        <a:lnTo>
                          <a:pt x="93" y="246"/>
                        </a:lnTo>
                        <a:lnTo>
                          <a:pt x="92" y="260"/>
                        </a:lnTo>
                        <a:lnTo>
                          <a:pt x="89" y="274"/>
                        </a:lnTo>
                        <a:lnTo>
                          <a:pt x="84" y="284"/>
                        </a:lnTo>
                        <a:lnTo>
                          <a:pt x="80" y="290"/>
                        </a:lnTo>
                        <a:lnTo>
                          <a:pt x="68" y="293"/>
                        </a:lnTo>
                        <a:lnTo>
                          <a:pt x="163" y="347"/>
                        </a:lnTo>
                        <a:lnTo>
                          <a:pt x="230" y="317"/>
                        </a:lnTo>
                        <a:lnTo>
                          <a:pt x="249" y="299"/>
                        </a:lnTo>
                        <a:lnTo>
                          <a:pt x="228" y="286"/>
                        </a:lnTo>
                        <a:lnTo>
                          <a:pt x="218" y="273"/>
                        </a:lnTo>
                        <a:lnTo>
                          <a:pt x="208" y="255"/>
                        </a:lnTo>
                        <a:lnTo>
                          <a:pt x="200" y="238"/>
                        </a:lnTo>
                        <a:lnTo>
                          <a:pt x="183" y="176"/>
                        </a:lnTo>
                        <a:lnTo>
                          <a:pt x="199" y="87"/>
                        </a:lnTo>
                        <a:lnTo>
                          <a:pt x="176" y="55"/>
                        </a:lnTo>
                        <a:lnTo>
                          <a:pt x="142" y="63"/>
                        </a:lnTo>
                        <a:lnTo>
                          <a:pt x="125" y="70"/>
                        </a:lnTo>
                        <a:lnTo>
                          <a:pt x="104" y="29"/>
                        </a:lnTo>
                        <a:lnTo>
                          <a:pt x="84" y="10"/>
                        </a:lnTo>
                        <a:lnTo>
                          <a:pt x="45" y="0"/>
                        </a:lnTo>
                      </a:path>
                    </a:pathLst>
                  </a:custGeom>
                  <a:solidFill>
                    <a:srgbClr val="FF9F7F"/>
                  </a:solidFill>
                  <a:ln w="9525" cap="rnd">
                    <a:noFill/>
                    <a:round/>
                    <a:headEnd/>
                    <a:tailEnd/>
                  </a:ln>
                </p:spPr>
                <p:txBody>
                  <a:bodyPr/>
                  <a:lstStyle/>
                  <a:p>
                    <a:endParaRPr lang="fr-FR" sz="1200"/>
                  </a:p>
                </p:txBody>
              </p:sp>
              <p:sp>
                <p:nvSpPr>
                  <p:cNvPr id="99" name="Freeform 194"/>
                  <p:cNvSpPr>
                    <a:spLocks/>
                  </p:cNvSpPr>
                  <p:nvPr/>
                </p:nvSpPr>
                <p:spPr bwMode="auto">
                  <a:xfrm>
                    <a:off x="4347" y="1796"/>
                    <a:ext cx="76" cy="74"/>
                  </a:xfrm>
                  <a:custGeom>
                    <a:avLst/>
                    <a:gdLst>
                      <a:gd name="T0" fmla="*/ 0 w 76"/>
                      <a:gd name="T1" fmla="*/ 73 h 74"/>
                      <a:gd name="T2" fmla="*/ 9 w 76"/>
                      <a:gd name="T3" fmla="*/ 70 h 74"/>
                      <a:gd name="T4" fmla="*/ 17 w 76"/>
                      <a:gd name="T5" fmla="*/ 67 h 74"/>
                      <a:gd name="T6" fmla="*/ 24 w 76"/>
                      <a:gd name="T7" fmla="*/ 63 h 74"/>
                      <a:gd name="T8" fmla="*/ 29 w 76"/>
                      <a:gd name="T9" fmla="*/ 56 h 74"/>
                      <a:gd name="T10" fmla="*/ 35 w 76"/>
                      <a:gd name="T11" fmla="*/ 46 h 74"/>
                      <a:gd name="T12" fmla="*/ 40 w 76"/>
                      <a:gd name="T13" fmla="*/ 37 h 74"/>
                      <a:gd name="T14" fmla="*/ 44 w 76"/>
                      <a:gd name="T15" fmla="*/ 29 h 74"/>
                      <a:gd name="T16" fmla="*/ 43 w 76"/>
                      <a:gd name="T17" fmla="*/ 22 h 74"/>
                      <a:gd name="T18" fmla="*/ 41 w 76"/>
                      <a:gd name="T19" fmla="*/ 14 h 74"/>
                      <a:gd name="T20" fmla="*/ 41 w 76"/>
                      <a:gd name="T21" fmla="*/ 7 h 74"/>
                      <a:gd name="T22" fmla="*/ 61 w 76"/>
                      <a:gd name="T23" fmla="*/ 17 h 74"/>
                      <a:gd name="T24" fmla="*/ 71 w 76"/>
                      <a:gd name="T25" fmla="*/ 5 h 74"/>
                      <a:gd name="T26" fmla="*/ 75 w 76"/>
                      <a:gd name="T27" fmla="*/ 0 h 74"/>
                      <a:gd name="T28" fmla="*/ 73 w 76"/>
                      <a:gd name="T29" fmla="*/ 12 h 74"/>
                      <a:gd name="T30" fmla="*/ 70 w 76"/>
                      <a:gd name="T31" fmla="*/ 21 h 74"/>
                      <a:gd name="T32" fmla="*/ 64 w 76"/>
                      <a:gd name="T33" fmla="*/ 27 h 74"/>
                      <a:gd name="T34" fmla="*/ 56 w 76"/>
                      <a:gd name="T35" fmla="*/ 29 h 74"/>
                      <a:gd name="T36" fmla="*/ 51 w 76"/>
                      <a:gd name="T37" fmla="*/ 41 h 74"/>
                      <a:gd name="T38" fmla="*/ 48 w 76"/>
                      <a:gd name="T39" fmla="*/ 50 h 74"/>
                      <a:gd name="T40" fmla="*/ 42 w 76"/>
                      <a:gd name="T41" fmla="*/ 57 h 74"/>
                      <a:gd name="T42" fmla="*/ 36 w 76"/>
                      <a:gd name="T43" fmla="*/ 63 h 74"/>
                      <a:gd name="T44" fmla="*/ 25 w 76"/>
                      <a:gd name="T45" fmla="*/ 68 h 74"/>
                      <a:gd name="T46" fmla="*/ 13 w 76"/>
                      <a:gd name="T47" fmla="*/ 71 h 74"/>
                      <a:gd name="T48" fmla="*/ 0 w 76"/>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6"/>
                      <a:gd name="T76" fmla="*/ 0 h 74"/>
                      <a:gd name="T77" fmla="*/ 76 w 76"/>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6" h="74">
                        <a:moveTo>
                          <a:pt x="0" y="73"/>
                        </a:moveTo>
                        <a:lnTo>
                          <a:pt x="9" y="70"/>
                        </a:lnTo>
                        <a:lnTo>
                          <a:pt x="17" y="67"/>
                        </a:lnTo>
                        <a:lnTo>
                          <a:pt x="24" y="63"/>
                        </a:lnTo>
                        <a:lnTo>
                          <a:pt x="29" y="56"/>
                        </a:lnTo>
                        <a:lnTo>
                          <a:pt x="35" y="46"/>
                        </a:lnTo>
                        <a:lnTo>
                          <a:pt x="40" y="37"/>
                        </a:lnTo>
                        <a:lnTo>
                          <a:pt x="44" y="29"/>
                        </a:lnTo>
                        <a:lnTo>
                          <a:pt x="43" y="22"/>
                        </a:lnTo>
                        <a:lnTo>
                          <a:pt x="41" y="14"/>
                        </a:lnTo>
                        <a:lnTo>
                          <a:pt x="41" y="7"/>
                        </a:lnTo>
                        <a:lnTo>
                          <a:pt x="61" y="17"/>
                        </a:lnTo>
                        <a:lnTo>
                          <a:pt x="71" y="5"/>
                        </a:lnTo>
                        <a:lnTo>
                          <a:pt x="75" y="0"/>
                        </a:lnTo>
                        <a:lnTo>
                          <a:pt x="73" y="12"/>
                        </a:lnTo>
                        <a:lnTo>
                          <a:pt x="70" y="21"/>
                        </a:lnTo>
                        <a:lnTo>
                          <a:pt x="64" y="27"/>
                        </a:lnTo>
                        <a:lnTo>
                          <a:pt x="56" y="29"/>
                        </a:lnTo>
                        <a:lnTo>
                          <a:pt x="51" y="41"/>
                        </a:lnTo>
                        <a:lnTo>
                          <a:pt x="48" y="50"/>
                        </a:lnTo>
                        <a:lnTo>
                          <a:pt x="42" y="57"/>
                        </a:lnTo>
                        <a:lnTo>
                          <a:pt x="36" y="63"/>
                        </a:lnTo>
                        <a:lnTo>
                          <a:pt x="25" y="68"/>
                        </a:lnTo>
                        <a:lnTo>
                          <a:pt x="13" y="71"/>
                        </a:lnTo>
                        <a:lnTo>
                          <a:pt x="0" y="73"/>
                        </a:lnTo>
                      </a:path>
                    </a:pathLst>
                  </a:custGeom>
                  <a:solidFill>
                    <a:srgbClr val="FF7F3F"/>
                  </a:solidFill>
                  <a:ln w="9525" cap="rnd">
                    <a:noFill/>
                    <a:round/>
                    <a:headEnd/>
                    <a:tailEnd/>
                  </a:ln>
                </p:spPr>
                <p:txBody>
                  <a:bodyPr/>
                  <a:lstStyle/>
                  <a:p>
                    <a:endParaRPr lang="fr-FR" sz="1200"/>
                  </a:p>
                </p:txBody>
              </p:sp>
              <p:sp>
                <p:nvSpPr>
                  <p:cNvPr id="100" name="Freeform 195"/>
                  <p:cNvSpPr>
                    <a:spLocks/>
                  </p:cNvSpPr>
                  <p:nvPr/>
                </p:nvSpPr>
                <p:spPr bwMode="auto">
                  <a:xfrm>
                    <a:off x="4400" y="1889"/>
                    <a:ext cx="23" cy="86"/>
                  </a:xfrm>
                  <a:custGeom>
                    <a:avLst/>
                    <a:gdLst>
                      <a:gd name="T0" fmla="*/ 0 w 23"/>
                      <a:gd name="T1" fmla="*/ 81 h 86"/>
                      <a:gd name="T2" fmla="*/ 4 w 23"/>
                      <a:gd name="T3" fmla="*/ 66 h 86"/>
                      <a:gd name="T4" fmla="*/ 8 w 23"/>
                      <a:gd name="T5" fmla="*/ 52 h 86"/>
                      <a:gd name="T6" fmla="*/ 10 w 23"/>
                      <a:gd name="T7" fmla="*/ 39 h 86"/>
                      <a:gd name="T8" fmla="*/ 12 w 23"/>
                      <a:gd name="T9" fmla="*/ 24 h 86"/>
                      <a:gd name="T10" fmla="*/ 14 w 23"/>
                      <a:gd name="T11" fmla="*/ 0 h 86"/>
                      <a:gd name="T12" fmla="*/ 20 w 23"/>
                      <a:gd name="T13" fmla="*/ 18 h 86"/>
                      <a:gd name="T14" fmla="*/ 17 w 23"/>
                      <a:gd name="T15" fmla="*/ 35 h 86"/>
                      <a:gd name="T16" fmla="*/ 16 w 23"/>
                      <a:gd name="T17" fmla="*/ 53 h 86"/>
                      <a:gd name="T18" fmla="*/ 17 w 23"/>
                      <a:gd name="T19" fmla="*/ 69 h 86"/>
                      <a:gd name="T20" fmla="*/ 22 w 23"/>
                      <a:gd name="T21" fmla="*/ 85 h 86"/>
                      <a:gd name="T22" fmla="*/ 0 w 23"/>
                      <a:gd name="T23" fmla="*/ 81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86"/>
                      <a:gd name="T38" fmla="*/ 23 w 23"/>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86">
                        <a:moveTo>
                          <a:pt x="0" y="81"/>
                        </a:moveTo>
                        <a:lnTo>
                          <a:pt x="4" y="66"/>
                        </a:lnTo>
                        <a:lnTo>
                          <a:pt x="8" y="52"/>
                        </a:lnTo>
                        <a:lnTo>
                          <a:pt x="10" y="39"/>
                        </a:lnTo>
                        <a:lnTo>
                          <a:pt x="12" y="24"/>
                        </a:lnTo>
                        <a:lnTo>
                          <a:pt x="14" y="0"/>
                        </a:lnTo>
                        <a:lnTo>
                          <a:pt x="20" y="18"/>
                        </a:lnTo>
                        <a:lnTo>
                          <a:pt x="17" y="35"/>
                        </a:lnTo>
                        <a:lnTo>
                          <a:pt x="16" y="53"/>
                        </a:lnTo>
                        <a:lnTo>
                          <a:pt x="17" y="69"/>
                        </a:lnTo>
                        <a:lnTo>
                          <a:pt x="22" y="85"/>
                        </a:lnTo>
                        <a:lnTo>
                          <a:pt x="0" y="81"/>
                        </a:lnTo>
                      </a:path>
                    </a:pathLst>
                  </a:custGeom>
                  <a:solidFill>
                    <a:srgbClr val="FF7F3F"/>
                  </a:solidFill>
                  <a:ln w="9525" cap="rnd">
                    <a:noFill/>
                    <a:round/>
                    <a:headEnd/>
                    <a:tailEnd/>
                  </a:ln>
                </p:spPr>
                <p:txBody>
                  <a:bodyPr/>
                  <a:lstStyle/>
                  <a:p>
                    <a:endParaRPr lang="fr-FR" sz="1200"/>
                  </a:p>
                </p:txBody>
              </p:sp>
              <p:grpSp>
                <p:nvGrpSpPr>
                  <p:cNvPr id="101" name="Group 196"/>
                  <p:cNvGrpSpPr>
                    <a:grpSpLocks/>
                  </p:cNvGrpSpPr>
                  <p:nvPr/>
                </p:nvGrpSpPr>
                <p:grpSpPr bwMode="auto">
                  <a:xfrm>
                    <a:off x="4254" y="1670"/>
                    <a:ext cx="171" cy="205"/>
                    <a:chOff x="4254" y="1670"/>
                    <a:chExt cx="171" cy="205"/>
                  </a:xfrm>
                </p:grpSpPr>
                <p:grpSp>
                  <p:nvGrpSpPr>
                    <p:cNvPr id="102" name="Group 197"/>
                    <p:cNvGrpSpPr>
                      <a:grpSpLocks/>
                    </p:cNvGrpSpPr>
                    <p:nvPr/>
                  </p:nvGrpSpPr>
                  <p:grpSpPr bwMode="auto">
                    <a:xfrm>
                      <a:off x="4254" y="1670"/>
                      <a:ext cx="171" cy="205"/>
                      <a:chOff x="4254" y="1670"/>
                      <a:chExt cx="171" cy="205"/>
                    </a:xfrm>
                  </p:grpSpPr>
                  <p:sp>
                    <p:nvSpPr>
                      <p:cNvPr id="107" name="Freeform 198"/>
                      <p:cNvSpPr>
                        <a:spLocks/>
                      </p:cNvSpPr>
                      <p:nvPr/>
                    </p:nvSpPr>
                    <p:spPr bwMode="auto">
                      <a:xfrm>
                        <a:off x="4275" y="1670"/>
                        <a:ext cx="150" cy="205"/>
                      </a:xfrm>
                      <a:custGeom>
                        <a:avLst/>
                        <a:gdLst>
                          <a:gd name="T0" fmla="*/ 51 w 150"/>
                          <a:gd name="T1" fmla="*/ 0 h 205"/>
                          <a:gd name="T2" fmla="*/ 35 w 150"/>
                          <a:gd name="T3" fmla="*/ 11 h 205"/>
                          <a:gd name="T4" fmla="*/ 30 w 150"/>
                          <a:gd name="T5" fmla="*/ 21 h 205"/>
                          <a:gd name="T6" fmla="*/ 45 w 150"/>
                          <a:gd name="T7" fmla="*/ 21 h 205"/>
                          <a:gd name="T8" fmla="*/ 54 w 150"/>
                          <a:gd name="T9" fmla="*/ 26 h 205"/>
                          <a:gd name="T10" fmla="*/ 58 w 150"/>
                          <a:gd name="T11" fmla="*/ 38 h 205"/>
                          <a:gd name="T12" fmla="*/ 51 w 150"/>
                          <a:gd name="T13" fmla="*/ 46 h 205"/>
                          <a:gd name="T14" fmla="*/ 47 w 150"/>
                          <a:gd name="T15" fmla="*/ 57 h 205"/>
                          <a:gd name="T16" fmla="*/ 56 w 150"/>
                          <a:gd name="T17" fmla="*/ 68 h 205"/>
                          <a:gd name="T18" fmla="*/ 59 w 150"/>
                          <a:gd name="T19" fmla="*/ 79 h 205"/>
                          <a:gd name="T20" fmla="*/ 63 w 150"/>
                          <a:gd name="T21" fmla="*/ 87 h 205"/>
                          <a:gd name="T22" fmla="*/ 57 w 150"/>
                          <a:gd name="T23" fmla="*/ 92 h 205"/>
                          <a:gd name="T24" fmla="*/ 53 w 150"/>
                          <a:gd name="T25" fmla="*/ 100 h 205"/>
                          <a:gd name="T26" fmla="*/ 42 w 150"/>
                          <a:gd name="T27" fmla="*/ 109 h 205"/>
                          <a:gd name="T28" fmla="*/ 35 w 150"/>
                          <a:gd name="T29" fmla="*/ 113 h 205"/>
                          <a:gd name="T30" fmla="*/ 30 w 150"/>
                          <a:gd name="T31" fmla="*/ 121 h 205"/>
                          <a:gd name="T32" fmla="*/ 28 w 150"/>
                          <a:gd name="T33" fmla="*/ 129 h 205"/>
                          <a:gd name="T34" fmla="*/ 28 w 150"/>
                          <a:gd name="T35" fmla="*/ 139 h 205"/>
                          <a:gd name="T36" fmla="*/ 31 w 150"/>
                          <a:gd name="T37" fmla="*/ 148 h 205"/>
                          <a:gd name="T38" fmla="*/ 35 w 150"/>
                          <a:gd name="T39" fmla="*/ 153 h 205"/>
                          <a:gd name="T40" fmla="*/ 41 w 150"/>
                          <a:gd name="T41" fmla="*/ 157 h 205"/>
                          <a:gd name="T42" fmla="*/ 49 w 150"/>
                          <a:gd name="T43" fmla="*/ 160 h 205"/>
                          <a:gd name="T44" fmla="*/ 54 w 150"/>
                          <a:gd name="T45" fmla="*/ 165 h 205"/>
                          <a:gd name="T46" fmla="*/ 57 w 150"/>
                          <a:gd name="T47" fmla="*/ 171 h 205"/>
                          <a:gd name="T48" fmla="*/ 56 w 150"/>
                          <a:gd name="T49" fmla="*/ 179 h 205"/>
                          <a:gd name="T50" fmla="*/ 52 w 150"/>
                          <a:gd name="T51" fmla="*/ 185 h 205"/>
                          <a:gd name="T52" fmla="*/ 46 w 150"/>
                          <a:gd name="T53" fmla="*/ 188 h 205"/>
                          <a:gd name="T54" fmla="*/ 38 w 150"/>
                          <a:gd name="T55" fmla="*/ 190 h 205"/>
                          <a:gd name="T56" fmla="*/ 30 w 150"/>
                          <a:gd name="T57" fmla="*/ 193 h 205"/>
                          <a:gd name="T58" fmla="*/ 23 w 150"/>
                          <a:gd name="T59" fmla="*/ 196 h 205"/>
                          <a:gd name="T60" fmla="*/ 15 w 150"/>
                          <a:gd name="T61" fmla="*/ 200 h 205"/>
                          <a:gd name="T62" fmla="*/ 8 w 150"/>
                          <a:gd name="T63" fmla="*/ 202 h 205"/>
                          <a:gd name="T64" fmla="*/ 0 w 150"/>
                          <a:gd name="T65" fmla="*/ 203 h 205"/>
                          <a:gd name="T66" fmla="*/ 5 w 150"/>
                          <a:gd name="T67" fmla="*/ 204 h 205"/>
                          <a:gd name="T68" fmla="*/ 14 w 150"/>
                          <a:gd name="T69" fmla="*/ 203 h 205"/>
                          <a:gd name="T70" fmla="*/ 28 w 150"/>
                          <a:gd name="T71" fmla="*/ 203 h 205"/>
                          <a:gd name="T72" fmla="*/ 38 w 150"/>
                          <a:gd name="T73" fmla="*/ 203 h 205"/>
                          <a:gd name="T74" fmla="*/ 48 w 150"/>
                          <a:gd name="T75" fmla="*/ 202 h 205"/>
                          <a:gd name="T76" fmla="*/ 61 w 150"/>
                          <a:gd name="T77" fmla="*/ 200 h 205"/>
                          <a:gd name="T78" fmla="*/ 73 w 150"/>
                          <a:gd name="T79" fmla="*/ 198 h 205"/>
                          <a:gd name="T80" fmla="*/ 83 w 150"/>
                          <a:gd name="T81" fmla="*/ 194 h 205"/>
                          <a:gd name="T82" fmla="*/ 91 w 150"/>
                          <a:gd name="T83" fmla="*/ 189 h 205"/>
                          <a:gd name="T84" fmla="*/ 98 w 150"/>
                          <a:gd name="T85" fmla="*/ 184 h 205"/>
                          <a:gd name="T86" fmla="*/ 104 w 150"/>
                          <a:gd name="T87" fmla="*/ 173 h 205"/>
                          <a:gd name="T88" fmla="*/ 116 w 150"/>
                          <a:gd name="T89" fmla="*/ 149 h 205"/>
                          <a:gd name="T90" fmla="*/ 128 w 150"/>
                          <a:gd name="T91" fmla="*/ 122 h 205"/>
                          <a:gd name="T92" fmla="*/ 149 w 150"/>
                          <a:gd name="T93" fmla="*/ 70 h 205"/>
                          <a:gd name="T94" fmla="*/ 137 w 150"/>
                          <a:gd name="T95" fmla="*/ 55 h 205"/>
                          <a:gd name="T96" fmla="*/ 108 w 150"/>
                          <a:gd name="T97" fmla="*/ 68 h 205"/>
                          <a:gd name="T98" fmla="*/ 92 w 150"/>
                          <a:gd name="T99" fmla="*/ 42 h 205"/>
                          <a:gd name="T100" fmla="*/ 83 w 150"/>
                          <a:gd name="T101" fmla="*/ 10 h 205"/>
                          <a:gd name="T102" fmla="*/ 51 w 150"/>
                          <a:gd name="T103" fmla="*/ 0 h 2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0"/>
                          <a:gd name="T157" fmla="*/ 0 h 205"/>
                          <a:gd name="T158" fmla="*/ 150 w 150"/>
                          <a:gd name="T159" fmla="*/ 205 h 2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0" h="205">
                            <a:moveTo>
                              <a:pt x="51" y="0"/>
                            </a:moveTo>
                            <a:lnTo>
                              <a:pt x="35" y="11"/>
                            </a:lnTo>
                            <a:lnTo>
                              <a:pt x="30" y="21"/>
                            </a:lnTo>
                            <a:lnTo>
                              <a:pt x="45" y="21"/>
                            </a:lnTo>
                            <a:lnTo>
                              <a:pt x="54" y="26"/>
                            </a:lnTo>
                            <a:lnTo>
                              <a:pt x="58" y="38"/>
                            </a:lnTo>
                            <a:lnTo>
                              <a:pt x="51" y="46"/>
                            </a:lnTo>
                            <a:lnTo>
                              <a:pt x="47" y="57"/>
                            </a:lnTo>
                            <a:lnTo>
                              <a:pt x="56" y="68"/>
                            </a:lnTo>
                            <a:lnTo>
                              <a:pt x="59" y="79"/>
                            </a:lnTo>
                            <a:lnTo>
                              <a:pt x="63" y="87"/>
                            </a:lnTo>
                            <a:lnTo>
                              <a:pt x="57" y="92"/>
                            </a:lnTo>
                            <a:lnTo>
                              <a:pt x="53" y="100"/>
                            </a:lnTo>
                            <a:lnTo>
                              <a:pt x="42" y="109"/>
                            </a:lnTo>
                            <a:lnTo>
                              <a:pt x="35" y="113"/>
                            </a:lnTo>
                            <a:lnTo>
                              <a:pt x="30" y="121"/>
                            </a:lnTo>
                            <a:lnTo>
                              <a:pt x="28" y="129"/>
                            </a:lnTo>
                            <a:lnTo>
                              <a:pt x="28" y="139"/>
                            </a:lnTo>
                            <a:lnTo>
                              <a:pt x="31" y="148"/>
                            </a:lnTo>
                            <a:lnTo>
                              <a:pt x="35" y="153"/>
                            </a:lnTo>
                            <a:lnTo>
                              <a:pt x="41" y="157"/>
                            </a:lnTo>
                            <a:lnTo>
                              <a:pt x="49" y="160"/>
                            </a:lnTo>
                            <a:lnTo>
                              <a:pt x="54" y="165"/>
                            </a:lnTo>
                            <a:lnTo>
                              <a:pt x="57" y="171"/>
                            </a:lnTo>
                            <a:lnTo>
                              <a:pt x="56" y="179"/>
                            </a:lnTo>
                            <a:lnTo>
                              <a:pt x="52" y="185"/>
                            </a:lnTo>
                            <a:lnTo>
                              <a:pt x="46" y="188"/>
                            </a:lnTo>
                            <a:lnTo>
                              <a:pt x="38" y="190"/>
                            </a:lnTo>
                            <a:lnTo>
                              <a:pt x="30" y="193"/>
                            </a:lnTo>
                            <a:lnTo>
                              <a:pt x="23" y="196"/>
                            </a:lnTo>
                            <a:lnTo>
                              <a:pt x="15" y="200"/>
                            </a:lnTo>
                            <a:lnTo>
                              <a:pt x="8" y="202"/>
                            </a:lnTo>
                            <a:lnTo>
                              <a:pt x="0" y="203"/>
                            </a:lnTo>
                            <a:lnTo>
                              <a:pt x="5" y="204"/>
                            </a:lnTo>
                            <a:lnTo>
                              <a:pt x="14" y="203"/>
                            </a:lnTo>
                            <a:lnTo>
                              <a:pt x="28" y="203"/>
                            </a:lnTo>
                            <a:lnTo>
                              <a:pt x="38" y="203"/>
                            </a:lnTo>
                            <a:lnTo>
                              <a:pt x="48" y="202"/>
                            </a:lnTo>
                            <a:lnTo>
                              <a:pt x="61" y="200"/>
                            </a:lnTo>
                            <a:lnTo>
                              <a:pt x="73" y="198"/>
                            </a:lnTo>
                            <a:lnTo>
                              <a:pt x="83" y="194"/>
                            </a:lnTo>
                            <a:lnTo>
                              <a:pt x="91" y="189"/>
                            </a:lnTo>
                            <a:lnTo>
                              <a:pt x="98" y="184"/>
                            </a:lnTo>
                            <a:lnTo>
                              <a:pt x="104" y="173"/>
                            </a:lnTo>
                            <a:lnTo>
                              <a:pt x="116" y="149"/>
                            </a:lnTo>
                            <a:lnTo>
                              <a:pt x="128" y="122"/>
                            </a:lnTo>
                            <a:lnTo>
                              <a:pt x="149" y="70"/>
                            </a:lnTo>
                            <a:lnTo>
                              <a:pt x="137" y="55"/>
                            </a:lnTo>
                            <a:lnTo>
                              <a:pt x="108" y="68"/>
                            </a:lnTo>
                            <a:lnTo>
                              <a:pt x="92" y="42"/>
                            </a:lnTo>
                            <a:lnTo>
                              <a:pt x="83" y="10"/>
                            </a:lnTo>
                            <a:lnTo>
                              <a:pt x="51" y="0"/>
                            </a:lnTo>
                          </a:path>
                        </a:pathLst>
                      </a:custGeom>
                      <a:solidFill>
                        <a:srgbClr val="FF8F6A"/>
                      </a:solidFill>
                      <a:ln w="9525" cap="rnd">
                        <a:noFill/>
                        <a:round/>
                        <a:headEnd/>
                        <a:tailEnd/>
                      </a:ln>
                    </p:spPr>
                    <p:txBody>
                      <a:bodyPr/>
                      <a:lstStyle/>
                      <a:p>
                        <a:endParaRPr lang="fr-FR" sz="1200"/>
                      </a:p>
                    </p:txBody>
                  </p:sp>
                  <p:sp>
                    <p:nvSpPr>
                      <p:cNvPr id="108" name="Freeform 199"/>
                      <p:cNvSpPr>
                        <a:spLocks/>
                      </p:cNvSpPr>
                      <p:nvPr/>
                    </p:nvSpPr>
                    <p:spPr bwMode="auto">
                      <a:xfrm>
                        <a:off x="4266" y="1737"/>
                        <a:ext cx="73" cy="59"/>
                      </a:xfrm>
                      <a:custGeom>
                        <a:avLst/>
                        <a:gdLst>
                          <a:gd name="T0" fmla="*/ 43 w 73"/>
                          <a:gd name="T1" fmla="*/ 0 h 59"/>
                          <a:gd name="T2" fmla="*/ 41 w 73"/>
                          <a:gd name="T3" fmla="*/ 1 h 59"/>
                          <a:gd name="T4" fmla="*/ 35 w 73"/>
                          <a:gd name="T5" fmla="*/ 2 h 59"/>
                          <a:gd name="T6" fmla="*/ 28 w 73"/>
                          <a:gd name="T7" fmla="*/ 3 h 59"/>
                          <a:gd name="T8" fmla="*/ 19 w 73"/>
                          <a:gd name="T9" fmla="*/ 5 h 59"/>
                          <a:gd name="T10" fmla="*/ 12 w 73"/>
                          <a:gd name="T11" fmla="*/ 5 h 59"/>
                          <a:gd name="T12" fmla="*/ 13 w 73"/>
                          <a:gd name="T13" fmla="*/ 12 h 59"/>
                          <a:gd name="T14" fmla="*/ 11 w 73"/>
                          <a:gd name="T15" fmla="*/ 19 h 59"/>
                          <a:gd name="T16" fmla="*/ 8 w 73"/>
                          <a:gd name="T17" fmla="*/ 25 h 59"/>
                          <a:gd name="T18" fmla="*/ 5 w 73"/>
                          <a:gd name="T19" fmla="*/ 30 h 59"/>
                          <a:gd name="T20" fmla="*/ 0 w 73"/>
                          <a:gd name="T21" fmla="*/ 39 h 59"/>
                          <a:gd name="T22" fmla="*/ 0 w 73"/>
                          <a:gd name="T23" fmla="*/ 44 h 59"/>
                          <a:gd name="T24" fmla="*/ 4 w 73"/>
                          <a:gd name="T25" fmla="*/ 44 h 59"/>
                          <a:gd name="T26" fmla="*/ 10 w 73"/>
                          <a:gd name="T27" fmla="*/ 45 h 59"/>
                          <a:gd name="T28" fmla="*/ 13 w 73"/>
                          <a:gd name="T29" fmla="*/ 48 h 59"/>
                          <a:gd name="T30" fmla="*/ 14 w 73"/>
                          <a:gd name="T31" fmla="*/ 52 h 59"/>
                          <a:gd name="T32" fmla="*/ 12 w 73"/>
                          <a:gd name="T33" fmla="*/ 56 h 59"/>
                          <a:gd name="T34" fmla="*/ 6 w 73"/>
                          <a:gd name="T35" fmla="*/ 57 h 59"/>
                          <a:gd name="T36" fmla="*/ 11 w 73"/>
                          <a:gd name="T37" fmla="*/ 58 h 59"/>
                          <a:gd name="T38" fmla="*/ 15 w 73"/>
                          <a:gd name="T39" fmla="*/ 56 h 59"/>
                          <a:gd name="T40" fmla="*/ 18 w 73"/>
                          <a:gd name="T41" fmla="*/ 54 h 59"/>
                          <a:gd name="T42" fmla="*/ 18 w 73"/>
                          <a:gd name="T43" fmla="*/ 48 h 59"/>
                          <a:gd name="T44" fmla="*/ 15 w 73"/>
                          <a:gd name="T45" fmla="*/ 44 h 59"/>
                          <a:gd name="T46" fmla="*/ 12 w 73"/>
                          <a:gd name="T47" fmla="*/ 41 h 59"/>
                          <a:gd name="T48" fmla="*/ 8 w 73"/>
                          <a:gd name="T49" fmla="*/ 41 h 59"/>
                          <a:gd name="T50" fmla="*/ 14 w 73"/>
                          <a:gd name="T51" fmla="*/ 31 h 59"/>
                          <a:gd name="T52" fmla="*/ 18 w 73"/>
                          <a:gd name="T53" fmla="*/ 24 h 59"/>
                          <a:gd name="T54" fmla="*/ 28 w 73"/>
                          <a:gd name="T55" fmla="*/ 25 h 59"/>
                          <a:gd name="T56" fmla="*/ 37 w 73"/>
                          <a:gd name="T57" fmla="*/ 25 h 59"/>
                          <a:gd name="T58" fmla="*/ 47 w 73"/>
                          <a:gd name="T59" fmla="*/ 24 h 59"/>
                          <a:gd name="T60" fmla="*/ 54 w 73"/>
                          <a:gd name="T61" fmla="*/ 21 h 59"/>
                          <a:gd name="T62" fmla="*/ 59 w 73"/>
                          <a:gd name="T63" fmla="*/ 16 h 59"/>
                          <a:gd name="T64" fmla="*/ 65 w 73"/>
                          <a:gd name="T65" fmla="*/ 13 h 59"/>
                          <a:gd name="T66" fmla="*/ 72 w 73"/>
                          <a:gd name="T67" fmla="*/ 10 h 59"/>
                          <a:gd name="T68" fmla="*/ 56 w 73"/>
                          <a:gd name="T69" fmla="*/ 3 h 59"/>
                          <a:gd name="T70" fmla="*/ 43 w 73"/>
                          <a:gd name="T71" fmla="*/ 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3"/>
                          <a:gd name="T109" fmla="*/ 0 h 59"/>
                          <a:gd name="T110" fmla="*/ 73 w 73"/>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3" h="59">
                            <a:moveTo>
                              <a:pt x="43" y="0"/>
                            </a:moveTo>
                            <a:lnTo>
                              <a:pt x="41" y="1"/>
                            </a:lnTo>
                            <a:lnTo>
                              <a:pt x="35" y="2"/>
                            </a:lnTo>
                            <a:lnTo>
                              <a:pt x="28" y="3"/>
                            </a:lnTo>
                            <a:lnTo>
                              <a:pt x="19" y="5"/>
                            </a:lnTo>
                            <a:lnTo>
                              <a:pt x="12" y="5"/>
                            </a:lnTo>
                            <a:lnTo>
                              <a:pt x="13" y="12"/>
                            </a:lnTo>
                            <a:lnTo>
                              <a:pt x="11" y="19"/>
                            </a:lnTo>
                            <a:lnTo>
                              <a:pt x="8" y="25"/>
                            </a:lnTo>
                            <a:lnTo>
                              <a:pt x="5" y="30"/>
                            </a:lnTo>
                            <a:lnTo>
                              <a:pt x="0" y="39"/>
                            </a:lnTo>
                            <a:lnTo>
                              <a:pt x="0" y="44"/>
                            </a:lnTo>
                            <a:lnTo>
                              <a:pt x="4" y="44"/>
                            </a:lnTo>
                            <a:lnTo>
                              <a:pt x="10" y="45"/>
                            </a:lnTo>
                            <a:lnTo>
                              <a:pt x="13" y="48"/>
                            </a:lnTo>
                            <a:lnTo>
                              <a:pt x="14" y="52"/>
                            </a:lnTo>
                            <a:lnTo>
                              <a:pt x="12" y="56"/>
                            </a:lnTo>
                            <a:lnTo>
                              <a:pt x="6" y="57"/>
                            </a:lnTo>
                            <a:lnTo>
                              <a:pt x="11" y="58"/>
                            </a:lnTo>
                            <a:lnTo>
                              <a:pt x="15" y="56"/>
                            </a:lnTo>
                            <a:lnTo>
                              <a:pt x="18" y="54"/>
                            </a:lnTo>
                            <a:lnTo>
                              <a:pt x="18" y="48"/>
                            </a:lnTo>
                            <a:lnTo>
                              <a:pt x="15" y="44"/>
                            </a:lnTo>
                            <a:lnTo>
                              <a:pt x="12" y="41"/>
                            </a:lnTo>
                            <a:lnTo>
                              <a:pt x="8" y="41"/>
                            </a:lnTo>
                            <a:lnTo>
                              <a:pt x="14" y="31"/>
                            </a:lnTo>
                            <a:lnTo>
                              <a:pt x="18" y="24"/>
                            </a:lnTo>
                            <a:lnTo>
                              <a:pt x="28" y="25"/>
                            </a:lnTo>
                            <a:lnTo>
                              <a:pt x="37" y="25"/>
                            </a:lnTo>
                            <a:lnTo>
                              <a:pt x="47" y="24"/>
                            </a:lnTo>
                            <a:lnTo>
                              <a:pt x="54" y="21"/>
                            </a:lnTo>
                            <a:lnTo>
                              <a:pt x="59" y="16"/>
                            </a:lnTo>
                            <a:lnTo>
                              <a:pt x="65" y="13"/>
                            </a:lnTo>
                            <a:lnTo>
                              <a:pt x="72" y="10"/>
                            </a:lnTo>
                            <a:lnTo>
                              <a:pt x="56" y="3"/>
                            </a:lnTo>
                            <a:lnTo>
                              <a:pt x="43" y="0"/>
                            </a:lnTo>
                          </a:path>
                        </a:pathLst>
                      </a:custGeom>
                      <a:solidFill>
                        <a:srgbClr val="FF8F6A"/>
                      </a:solidFill>
                      <a:ln w="9525" cap="rnd">
                        <a:noFill/>
                        <a:round/>
                        <a:headEnd/>
                        <a:tailEnd/>
                      </a:ln>
                    </p:spPr>
                    <p:txBody>
                      <a:bodyPr/>
                      <a:lstStyle/>
                      <a:p>
                        <a:endParaRPr lang="fr-FR" sz="1200"/>
                      </a:p>
                    </p:txBody>
                  </p:sp>
                  <p:sp>
                    <p:nvSpPr>
                      <p:cNvPr id="109" name="Freeform 200"/>
                      <p:cNvSpPr>
                        <a:spLocks/>
                      </p:cNvSpPr>
                      <p:nvPr/>
                    </p:nvSpPr>
                    <p:spPr bwMode="auto">
                      <a:xfrm>
                        <a:off x="4254" y="1740"/>
                        <a:ext cx="17" cy="25"/>
                      </a:xfrm>
                      <a:custGeom>
                        <a:avLst/>
                        <a:gdLst>
                          <a:gd name="T0" fmla="*/ 0 w 17"/>
                          <a:gd name="T1" fmla="*/ 0 h 25"/>
                          <a:gd name="T2" fmla="*/ 5 w 17"/>
                          <a:gd name="T3" fmla="*/ 1 h 25"/>
                          <a:gd name="T4" fmla="*/ 8 w 17"/>
                          <a:gd name="T5" fmla="*/ 1 h 25"/>
                          <a:gd name="T6" fmla="*/ 14 w 17"/>
                          <a:gd name="T7" fmla="*/ 4 h 25"/>
                          <a:gd name="T8" fmla="*/ 16 w 17"/>
                          <a:gd name="T9" fmla="*/ 5 h 25"/>
                          <a:gd name="T10" fmla="*/ 16 w 17"/>
                          <a:gd name="T11" fmla="*/ 8 h 25"/>
                          <a:gd name="T12" fmla="*/ 16 w 17"/>
                          <a:gd name="T13" fmla="*/ 15 h 25"/>
                          <a:gd name="T14" fmla="*/ 14 w 17"/>
                          <a:gd name="T15" fmla="*/ 19 h 25"/>
                          <a:gd name="T16" fmla="*/ 10 w 17"/>
                          <a:gd name="T17" fmla="*/ 24 h 25"/>
                          <a:gd name="T18" fmla="*/ 10 w 17"/>
                          <a:gd name="T19" fmla="*/ 19 h 25"/>
                          <a:gd name="T20" fmla="*/ 10 w 17"/>
                          <a:gd name="T21" fmla="*/ 15 h 25"/>
                          <a:gd name="T22" fmla="*/ 8 w 17"/>
                          <a:gd name="T23" fmla="*/ 13 h 25"/>
                          <a:gd name="T24" fmla="*/ 7 w 17"/>
                          <a:gd name="T25" fmla="*/ 11 h 25"/>
                          <a:gd name="T26" fmla="*/ 3 w 17"/>
                          <a:gd name="T27" fmla="*/ 8 h 25"/>
                          <a:gd name="T28" fmla="*/ 0 w 17"/>
                          <a:gd name="T29" fmla="*/ 4 h 25"/>
                          <a:gd name="T30" fmla="*/ 0 w 17"/>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25"/>
                          <a:gd name="T50" fmla="*/ 17 w 17"/>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25">
                            <a:moveTo>
                              <a:pt x="0" y="0"/>
                            </a:moveTo>
                            <a:lnTo>
                              <a:pt x="5" y="1"/>
                            </a:lnTo>
                            <a:lnTo>
                              <a:pt x="8" y="1"/>
                            </a:lnTo>
                            <a:lnTo>
                              <a:pt x="14" y="4"/>
                            </a:lnTo>
                            <a:lnTo>
                              <a:pt x="16" y="5"/>
                            </a:lnTo>
                            <a:lnTo>
                              <a:pt x="16" y="8"/>
                            </a:lnTo>
                            <a:lnTo>
                              <a:pt x="16" y="15"/>
                            </a:lnTo>
                            <a:lnTo>
                              <a:pt x="14" y="19"/>
                            </a:lnTo>
                            <a:lnTo>
                              <a:pt x="10" y="24"/>
                            </a:lnTo>
                            <a:lnTo>
                              <a:pt x="10" y="19"/>
                            </a:lnTo>
                            <a:lnTo>
                              <a:pt x="10" y="15"/>
                            </a:lnTo>
                            <a:lnTo>
                              <a:pt x="8" y="13"/>
                            </a:lnTo>
                            <a:lnTo>
                              <a:pt x="7" y="11"/>
                            </a:lnTo>
                            <a:lnTo>
                              <a:pt x="3" y="8"/>
                            </a:lnTo>
                            <a:lnTo>
                              <a:pt x="0" y="4"/>
                            </a:lnTo>
                            <a:lnTo>
                              <a:pt x="0" y="0"/>
                            </a:lnTo>
                          </a:path>
                        </a:pathLst>
                      </a:custGeom>
                      <a:solidFill>
                        <a:srgbClr val="FF8F6A"/>
                      </a:solidFill>
                      <a:ln w="9525" cap="rnd">
                        <a:noFill/>
                        <a:round/>
                        <a:headEnd/>
                        <a:tailEnd/>
                      </a:ln>
                    </p:spPr>
                    <p:txBody>
                      <a:bodyPr/>
                      <a:lstStyle/>
                      <a:p>
                        <a:endParaRPr lang="fr-FR" sz="1200"/>
                      </a:p>
                    </p:txBody>
                  </p:sp>
                </p:grpSp>
                <p:grpSp>
                  <p:nvGrpSpPr>
                    <p:cNvPr id="103" name="Group 201"/>
                    <p:cNvGrpSpPr>
                      <a:grpSpLocks/>
                    </p:cNvGrpSpPr>
                    <p:nvPr/>
                  </p:nvGrpSpPr>
                  <p:grpSpPr bwMode="auto">
                    <a:xfrm>
                      <a:off x="4257" y="1797"/>
                      <a:ext cx="20" cy="29"/>
                      <a:chOff x="4257" y="1797"/>
                      <a:chExt cx="20" cy="29"/>
                    </a:xfrm>
                  </p:grpSpPr>
                  <p:sp>
                    <p:nvSpPr>
                      <p:cNvPr id="104" name="Oval 202"/>
                      <p:cNvSpPr>
                        <a:spLocks noChangeArrowheads="1"/>
                      </p:cNvSpPr>
                      <p:nvPr/>
                    </p:nvSpPr>
                    <p:spPr bwMode="auto">
                      <a:xfrm>
                        <a:off x="4261" y="1797"/>
                        <a:ext cx="16" cy="16"/>
                      </a:xfrm>
                      <a:prstGeom prst="ellipse">
                        <a:avLst/>
                      </a:prstGeom>
                      <a:solidFill>
                        <a:srgbClr val="FF7F3F"/>
                      </a:solidFill>
                      <a:ln w="9525">
                        <a:noFill/>
                        <a:round/>
                        <a:headEnd/>
                        <a:tailEnd/>
                      </a:ln>
                    </p:spPr>
                    <p:txBody>
                      <a:bodyPr wrap="none" anchor="ctr"/>
                      <a:lstStyle/>
                      <a:p>
                        <a:endParaRPr lang="fr-FR" sz="1200"/>
                      </a:p>
                    </p:txBody>
                  </p:sp>
                  <p:sp>
                    <p:nvSpPr>
                      <p:cNvPr id="105" name="Freeform 203"/>
                      <p:cNvSpPr>
                        <a:spLocks/>
                      </p:cNvSpPr>
                      <p:nvPr/>
                    </p:nvSpPr>
                    <p:spPr bwMode="auto">
                      <a:xfrm>
                        <a:off x="4259" y="1804"/>
                        <a:ext cx="17" cy="17"/>
                      </a:xfrm>
                      <a:custGeom>
                        <a:avLst/>
                        <a:gdLst>
                          <a:gd name="T0" fmla="*/ 0 w 17"/>
                          <a:gd name="T1" fmla="*/ 0 h 17"/>
                          <a:gd name="T2" fmla="*/ 4 w 17"/>
                          <a:gd name="T3" fmla="*/ 3 h 17"/>
                          <a:gd name="T4" fmla="*/ 8 w 17"/>
                          <a:gd name="T5" fmla="*/ 9 h 17"/>
                          <a:gd name="T6" fmla="*/ 12 w 17"/>
                          <a:gd name="T7" fmla="*/ 16 h 17"/>
                          <a:gd name="T8" fmla="*/ 12 w 17"/>
                          <a:gd name="T9" fmla="*/ 9 h 17"/>
                          <a:gd name="T10" fmla="*/ 16 w 17"/>
                          <a:gd name="T11" fmla="*/ 3 h 17"/>
                          <a:gd name="T12" fmla="*/ 8 w 17"/>
                          <a:gd name="T13" fmla="*/ 3 h 17"/>
                          <a:gd name="T14" fmla="*/ 0 w 17"/>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7"/>
                          <a:gd name="T26" fmla="*/ 17 w 17"/>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7">
                            <a:moveTo>
                              <a:pt x="0" y="0"/>
                            </a:moveTo>
                            <a:lnTo>
                              <a:pt x="4" y="3"/>
                            </a:lnTo>
                            <a:lnTo>
                              <a:pt x="8" y="9"/>
                            </a:lnTo>
                            <a:lnTo>
                              <a:pt x="12" y="16"/>
                            </a:lnTo>
                            <a:lnTo>
                              <a:pt x="12" y="9"/>
                            </a:lnTo>
                            <a:lnTo>
                              <a:pt x="16" y="3"/>
                            </a:lnTo>
                            <a:lnTo>
                              <a:pt x="8" y="3"/>
                            </a:lnTo>
                            <a:lnTo>
                              <a:pt x="0" y="0"/>
                            </a:lnTo>
                          </a:path>
                        </a:pathLst>
                      </a:custGeom>
                      <a:solidFill>
                        <a:srgbClr val="FF7F3F"/>
                      </a:solidFill>
                      <a:ln w="9525" cap="rnd">
                        <a:noFill/>
                        <a:round/>
                        <a:headEnd/>
                        <a:tailEnd/>
                      </a:ln>
                    </p:spPr>
                    <p:txBody>
                      <a:bodyPr/>
                      <a:lstStyle/>
                      <a:p>
                        <a:endParaRPr lang="fr-FR" sz="1200"/>
                      </a:p>
                    </p:txBody>
                  </p:sp>
                  <p:sp>
                    <p:nvSpPr>
                      <p:cNvPr id="106" name="Freeform 204"/>
                      <p:cNvSpPr>
                        <a:spLocks/>
                      </p:cNvSpPr>
                      <p:nvPr/>
                    </p:nvSpPr>
                    <p:spPr bwMode="auto">
                      <a:xfrm>
                        <a:off x="4257" y="1809"/>
                        <a:ext cx="17" cy="17"/>
                      </a:xfrm>
                      <a:custGeom>
                        <a:avLst/>
                        <a:gdLst>
                          <a:gd name="T0" fmla="*/ 0 w 17"/>
                          <a:gd name="T1" fmla="*/ 0 h 17"/>
                          <a:gd name="T2" fmla="*/ 8 w 17"/>
                          <a:gd name="T3" fmla="*/ 6 h 17"/>
                          <a:gd name="T4" fmla="*/ 16 w 17"/>
                          <a:gd name="T5" fmla="*/ 8 h 17"/>
                          <a:gd name="T6" fmla="*/ 16 w 17"/>
                          <a:gd name="T7" fmla="*/ 12 h 17"/>
                          <a:gd name="T8" fmla="*/ 16 w 17"/>
                          <a:gd name="T9" fmla="*/ 16 h 17"/>
                          <a:gd name="T10" fmla="*/ 8 w 17"/>
                          <a:gd name="T11" fmla="*/ 12 h 17"/>
                          <a:gd name="T12" fmla="*/ 0 w 17"/>
                          <a:gd name="T13" fmla="*/ 10 h 17"/>
                          <a:gd name="T14" fmla="*/ 0 w 17"/>
                          <a:gd name="T15" fmla="*/ 6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0"/>
                            </a:moveTo>
                            <a:lnTo>
                              <a:pt x="8" y="6"/>
                            </a:lnTo>
                            <a:lnTo>
                              <a:pt x="16" y="8"/>
                            </a:lnTo>
                            <a:lnTo>
                              <a:pt x="16" y="12"/>
                            </a:lnTo>
                            <a:lnTo>
                              <a:pt x="16" y="16"/>
                            </a:lnTo>
                            <a:lnTo>
                              <a:pt x="8" y="12"/>
                            </a:lnTo>
                            <a:lnTo>
                              <a:pt x="0" y="10"/>
                            </a:lnTo>
                            <a:lnTo>
                              <a:pt x="0" y="6"/>
                            </a:lnTo>
                            <a:lnTo>
                              <a:pt x="0" y="0"/>
                            </a:lnTo>
                          </a:path>
                        </a:pathLst>
                      </a:custGeom>
                      <a:solidFill>
                        <a:srgbClr val="FF7F3F"/>
                      </a:solidFill>
                      <a:ln w="9525" cap="rnd">
                        <a:noFill/>
                        <a:round/>
                        <a:headEnd/>
                        <a:tailEnd/>
                      </a:ln>
                    </p:spPr>
                    <p:txBody>
                      <a:bodyPr/>
                      <a:lstStyle/>
                      <a:p>
                        <a:endParaRPr lang="fr-FR" sz="1200"/>
                      </a:p>
                    </p:txBody>
                  </p:sp>
                </p:grpSp>
              </p:grpSp>
            </p:grpSp>
            <p:sp>
              <p:nvSpPr>
                <p:cNvPr id="97" name="Freeform 205"/>
                <p:cNvSpPr>
                  <a:spLocks/>
                </p:cNvSpPr>
                <p:nvPr/>
              </p:nvSpPr>
              <p:spPr bwMode="auto">
                <a:xfrm>
                  <a:off x="4288" y="1737"/>
                  <a:ext cx="30" cy="17"/>
                </a:xfrm>
                <a:custGeom>
                  <a:avLst/>
                  <a:gdLst>
                    <a:gd name="T0" fmla="*/ 1 w 30"/>
                    <a:gd name="T1" fmla="*/ 8 h 17"/>
                    <a:gd name="T2" fmla="*/ 0 w 30"/>
                    <a:gd name="T3" fmla="*/ 12 h 17"/>
                    <a:gd name="T4" fmla="*/ 4 w 30"/>
                    <a:gd name="T5" fmla="*/ 8 h 17"/>
                    <a:gd name="T6" fmla="*/ 11 w 30"/>
                    <a:gd name="T7" fmla="*/ 4 h 17"/>
                    <a:gd name="T8" fmla="*/ 18 w 30"/>
                    <a:gd name="T9" fmla="*/ 8 h 17"/>
                    <a:gd name="T10" fmla="*/ 23 w 30"/>
                    <a:gd name="T11" fmla="*/ 12 h 17"/>
                    <a:gd name="T12" fmla="*/ 29 w 30"/>
                    <a:gd name="T13" fmla="*/ 16 h 17"/>
                    <a:gd name="T14" fmla="*/ 23 w 30"/>
                    <a:gd name="T15" fmla="*/ 8 h 17"/>
                    <a:gd name="T16" fmla="*/ 19 w 30"/>
                    <a:gd name="T17" fmla="*/ 4 h 17"/>
                    <a:gd name="T18" fmla="*/ 13 w 30"/>
                    <a:gd name="T19" fmla="*/ 0 h 17"/>
                    <a:gd name="T20" fmla="*/ 9 w 30"/>
                    <a:gd name="T21" fmla="*/ 0 h 17"/>
                    <a:gd name="T22" fmla="*/ 4 w 30"/>
                    <a:gd name="T23" fmla="*/ 4 h 17"/>
                    <a:gd name="T24" fmla="*/ 1 w 30"/>
                    <a:gd name="T25" fmla="*/ 8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17"/>
                    <a:gd name="T41" fmla="*/ 30 w 30"/>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17">
                      <a:moveTo>
                        <a:pt x="1" y="8"/>
                      </a:moveTo>
                      <a:lnTo>
                        <a:pt x="0" y="12"/>
                      </a:lnTo>
                      <a:lnTo>
                        <a:pt x="4" y="8"/>
                      </a:lnTo>
                      <a:lnTo>
                        <a:pt x="11" y="4"/>
                      </a:lnTo>
                      <a:lnTo>
                        <a:pt x="18" y="8"/>
                      </a:lnTo>
                      <a:lnTo>
                        <a:pt x="23" y="12"/>
                      </a:lnTo>
                      <a:lnTo>
                        <a:pt x="29" y="16"/>
                      </a:lnTo>
                      <a:lnTo>
                        <a:pt x="23" y="8"/>
                      </a:lnTo>
                      <a:lnTo>
                        <a:pt x="19" y="4"/>
                      </a:lnTo>
                      <a:lnTo>
                        <a:pt x="13" y="0"/>
                      </a:lnTo>
                      <a:lnTo>
                        <a:pt x="9" y="0"/>
                      </a:lnTo>
                      <a:lnTo>
                        <a:pt x="4" y="4"/>
                      </a:lnTo>
                      <a:lnTo>
                        <a:pt x="1" y="8"/>
                      </a:lnTo>
                    </a:path>
                  </a:pathLst>
                </a:custGeom>
                <a:solidFill>
                  <a:srgbClr val="FF9F7F"/>
                </a:solidFill>
                <a:ln w="9525" cap="rnd">
                  <a:noFill/>
                  <a:round/>
                  <a:headEnd/>
                  <a:tailEnd/>
                </a:ln>
              </p:spPr>
              <p:txBody>
                <a:bodyPr/>
                <a:lstStyle/>
                <a:p>
                  <a:endParaRPr lang="fr-FR" sz="1200"/>
                </a:p>
              </p:txBody>
            </p:sp>
          </p:grpSp>
          <p:grpSp>
            <p:nvGrpSpPr>
              <p:cNvPr id="49" name="Group 206"/>
              <p:cNvGrpSpPr>
                <a:grpSpLocks/>
              </p:cNvGrpSpPr>
              <p:nvPr/>
            </p:nvGrpSpPr>
            <p:grpSpPr bwMode="auto">
              <a:xfrm>
                <a:off x="4257" y="1743"/>
                <a:ext cx="60" cy="105"/>
                <a:chOff x="4257" y="1743"/>
                <a:chExt cx="60" cy="105"/>
              </a:xfrm>
            </p:grpSpPr>
            <p:grpSp>
              <p:nvGrpSpPr>
                <p:cNvPr id="72" name="Group 207"/>
                <p:cNvGrpSpPr>
                  <a:grpSpLocks/>
                </p:cNvGrpSpPr>
                <p:nvPr/>
              </p:nvGrpSpPr>
              <p:grpSpPr bwMode="auto">
                <a:xfrm>
                  <a:off x="4264" y="1822"/>
                  <a:ext cx="36" cy="26"/>
                  <a:chOff x="4264" y="1822"/>
                  <a:chExt cx="36" cy="26"/>
                </a:xfrm>
              </p:grpSpPr>
              <p:sp>
                <p:nvSpPr>
                  <p:cNvPr id="93" name="Freeform 208"/>
                  <p:cNvSpPr>
                    <a:spLocks/>
                  </p:cNvSpPr>
                  <p:nvPr/>
                </p:nvSpPr>
                <p:spPr bwMode="auto">
                  <a:xfrm>
                    <a:off x="4264" y="1822"/>
                    <a:ext cx="36" cy="20"/>
                  </a:xfrm>
                  <a:custGeom>
                    <a:avLst/>
                    <a:gdLst>
                      <a:gd name="T0" fmla="*/ 0 w 36"/>
                      <a:gd name="T1" fmla="*/ 1 h 20"/>
                      <a:gd name="T2" fmla="*/ 1 w 36"/>
                      <a:gd name="T3" fmla="*/ 0 h 20"/>
                      <a:gd name="T4" fmla="*/ 6 w 36"/>
                      <a:gd name="T5" fmla="*/ 0 h 20"/>
                      <a:gd name="T6" fmla="*/ 11 w 36"/>
                      <a:gd name="T7" fmla="*/ 1 h 20"/>
                      <a:gd name="T8" fmla="*/ 18 w 36"/>
                      <a:gd name="T9" fmla="*/ 3 h 20"/>
                      <a:gd name="T10" fmla="*/ 35 w 36"/>
                      <a:gd name="T11" fmla="*/ 5 h 20"/>
                      <a:gd name="T12" fmla="*/ 24 w 36"/>
                      <a:gd name="T13" fmla="*/ 9 h 20"/>
                      <a:gd name="T14" fmla="*/ 19 w 36"/>
                      <a:gd name="T15" fmla="*/ 13 h 20"/>
                      <a:gd name="T16" fmla="*/ 12 w 36"/>
                      <a:gd name="T17" fmla="*/ 16 h 20"/>
                      <a:gd name="T18" fmla="*/ 7 w 36"/>
                      <a:gd name="T19" fmla="*/ 19 h 20"/>
                      <a:gd name="T20" fmla="*/ 4 w 36"/>
                      <a:gd name="T21" fmla="*/ 19 h 20"/>
                      <a:gd name="T22" fmla="*/ 1 w 36"/>
                      <a:gd name="T23" fmla="*/ 18 h 20"/>
                      <a:gd name="T24" fmla="*/ 1 w 36"/>
                      <a:gd name="T25" fmla="*/ 14 h 20"/>
                      <a:gd name="T26" fmla="*/ 2 w 36"/>
                      <a:gd name="T27" fmla="*/ 11 h 20"/>
                      <a:gd name="T28" fmla="*/ 4 w 36"/>
                      <a:gd name="T29" fmla="*/ 9 h 20"/>
                      <a:gd name="T30" fmla="*/ 1 w 36"/>
                      <a:gd name="T31" fmla="*/ 7 h 20"/>
                      <a:gd name="T32" fmla="*/ 0 w 36"/>
                      <a:gd name="T33" fmla="*/ 5 h 20"/>
                      <a:gd name="T34" fmla="*/ 0 w 36"/>
                      <a:gd name="T35" fmla="*/ 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20"/>
                      <a:gd name="T56" fmla="*/ 36 w 36"/>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20">
                        <a:moveTo>
                          <a:pt x="0" y="1"/>
                        </a:moveTo>
                        <a:lnTo>
                          <a:pt x="1" y="0"/>
                        </a:lnTo>
                        <a:lnTo>
                          <a:pt x="6" y="0"/>
                        </a:lnTo>
                        <a:lnTo>
                          <a:pt x="11" y="1"/>
                        </a:lnTo>
                        <a:lnTo>
                          <a:pt x="18" y="3"/>
                        </a:lnTo>
                        <a:lnTo>
                          <a:pt x="35" y="5"/>
                        </a:lnTo>
                        <a:lnTo>
                          <a:pt x="24" y="9"/>
                        </a:lnTo>
                        <a:lnTo>
                          <a:pt x="19" y="13"/>
                        </a:lnTo>
                        <a:lnTo>
                          <a:pt x="12" y="16"/>
                        </a:lnTo>
                        <a:lnTo>
                          <a:pt x="7" y="19"/>
                        </a:lnTo>
                        <a:lnTo>
                          <a:pt x="4" y="19"/>
                        </a:lnTo>
                        <a:lnTo>
                          <a:pt x="1" y="18"/>
                        </a:lnTo>
                        <a:lnTo>
                          <a:pt x="1" y="14"/>
                        </a:lnTo>
                        <a:lnTo>
                          <a:pt x="2" y="11"/>
                        </a:lnTo>
                        <a:lnTo>
                          <a:pt x="4" y="9"/>
                        </a:lnTo>
                        <a:lnTo>
                          <a:pt x="1" y="7"/>
                        </a:lnTo>
                        <a:lnTo>
                          <a:pt x="0" y="5"/>
                        </a:lnTo>
                        <a:lnTo>
                          <a:pt x="0" y="1"/>
                        </a:lnTo>
                      </a:path>
                    </a:pathLst>
                  </a:custGeom>
                  <a:solidFill>
                    <a:srgbClr val="FF0000"/>
                  </a:solidFill>
                  <a:ln w="9525" cap="rnd">
                    <a:noFill/>
                    <a:round/>
                    <a:headEnd/>
                    <a:tailEnd/>
                  </a:ln>
                </p:spPr>
                <p:txBody>
                  <a:bodyPr/>
                  <a:lstStyle/>
                  <a:p>
                    <a:endParaRPr lang="fr-FR" sz="1200"/>
                  </a:p>
                </p:txBody>
              </p:sp>
              <p:sp>
                <p:nvSpPr>
                  <p:cNvPr id="94" name="Freeform 209"/>
                  <p:cNvSpPr>
                    <a:spLocks/>
                  </p:cNvSpPr>
                  <p:nvPr/>
                </p:nvSpPr>
                <p:spPr bwMode="auto">
                  <a:xfrm>
                    <a:off x="4266" y="1828"/>
                    <a:ext cx="32" cy="17"/>
                  </a:xfrm>
                  <a:custGeom>
                    <a:avLst/>
                    <a:gdLst>
                      <a:gd name="T0" fmla="*/ 0 w 32"/>
                      <a:gd name="T1" fmla="*/ 16 h 17"/>
                      <a:gd name="T2" fmla="*/ 3 w 32"/>
                      <a:gd name="T3" fmla="*/ 16 h 17"/>
                      <a:gd name="T4" fmla="*/ 8 w 32"/>
                      <a:gd name="T5" fmla="*/ 16 h 17"/>
                      <a:gd name="T6" fmla="*/ 14 w 32"/>
                      <a:gd name="T7" fmla="*/ 0 h 17"/>
                      <a:gd name="T8" fmla="*/ 18 w 32"/>
                      <a:gd name="T9" fmla="*/ 16 h 17"/>
                      <a:gd name="T10" fmla="*/ 25 w 32"/>
                      <a:gd name="T11" fmla="*/ 0 h 17"/>
                      <a:gd name="T12" fmla="*/ 31 w 32"/>
                      <a:gd name="T13" fmla="*/ 0 h 17"/>
                      <a:gd name="T14" fmla="*/ 28 w 32"/>
                      <a:gd name="T15" fmla="*/ 0 h 17"/>
                      <a:gd name="T16" fmla="*/ 21 w 32"/>
                      <a:gd name="T17" fmla="*/ 0 h 17"/>
                      <a:gd name="T18" fmla="*/ 16 w 32"/>
                      <a:gd name="T19" fmla="*/ 0 h 17"/>
                      <a:gd name="T20" fmla="*/ 12 w 32"/>
                      <a:gd name="T21" fmla="*/ 0 h 17"/>
                      <a:gd name="T22" fmla="*/ 3 w 32"/>
                      <a:gd name="T23" fmla="*/ 0 h 17"/>
                      <a:gd name="T24" fmla="*/ 0 w 32"/>
                      <a:gd name="T25" fmla="*/ 0 h 17"/>
                      <a:gd name="T26" fmla="*/ 1 w 32"/>
                      <a:gd name="T27" fmla="*/ 16 h 17"/>
                      <a:gd name="T28" fmla="*/ 0 w 32"/>
                      <a:gd name="T29" fmla="*/ 16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
                      <a:gd name="T46" fmla="*/ 0 h 17"/>
                      <a:gd name="T47" fmla="*/ 32 w 32"/>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 h="17">
                        <a:moveTo>
                          <a:pt x="0" y="16"/>
                        </a:moveTo>
                        <a:lnTo>
                          <a:pt x="3" y="16"/>
                        </a:lnTo>
                        <a:lnTo>
                          <a:pt x="8" y="16"/>
                        </a:lnTo>
                        <a:lnTo>
                          <a:pt x="14" y="0"/>
                        </a:lnTo>
                        <a:lnTo>
                          <a:pt x="18" y="16"/>
                        </a:lnTo>
                        <a:lnTo>
                          <a:pt x="25" y="0"/>
                        </a:lnTo>
                        <a:lnTo>
                          <a:pt x="31" y="0"/>
                        </a:lnTo>
                        <a:lnTo>
                          <a:pt x="28" y="0"/>
                        </a:lnTo>
                        <a:lnTo>
                          <a:pt x="21" y="0"/>
                        </a:lnTo>
                        <a:lnTo>
                          <a:pt x="16" y="0"/>
                        </a:lnTo>
                        <a:lnTo>
                          <a:pt x="12" y="0"/>
                        </a:lnTo>
                        <a:lnTo>
                          <a:pt x="3" y="0"/>
                        </a:lnTo>
                        <a:lnTo>
                          <a:pt x="0" y="0"/>
                        </a:lnTo>
                        <a:lnTo>
                          <a:pt x="1" y="16"/>
                        </a:lnTo>
                        <a:lnTo>
                          <a:pt x="0" y="16"/>
                        </a:lnTo>
                      </a:path>
                    </a:pathLst>
                  </a:custGeom>
                  <a:solidFill>
                    <a:srgbClr val="800000"/>
                  </a:solidFill>
                  <a:ln w="9525" cap="rnd">
                    <a:noFill/>
                    <a:round/>
                    <a:headEnd/>
                    <a:tailEnd/>
                  </a:ln>
                </p:spPr>
                <p:txBody>
                  <a:bodyPr/>
                  <a:lstStyle/>
                  <a:p>
                    <a:endParaRPr lang="fr-FR" sz="1200"/>
                  </a:p>
                </p:txBody>
              </p:sp>
              <p:sp>
                <p:nvSpPr>
                  <p:cNvPr id="95" name="Freeform 210"/>
                  <p:cNvSpPr>
                    <a:spLocks/>
                  </p:cNvSpPr>
                  <p:nvPr/>
                </p:nvSpPr>
                <p:spPr bwMode="auto">
                  <a:xfrm>
                    <a:off x="4269" y="1831"/>
                    <a:ext cx="17" cy="17"/>
                  </a:xfrm>
                  <a:custGeom>
                    <a:avLst/>
                    <a:gdLst>
                      <a:gd name="T0" fmla="*/ 3 w 17"/>
                      <a:gd name="T1" fmla="*/ 8 h 17"/>
                      <a:gd name="T2" fmla="*/ 0 w 17"/>
                      <a:gd name="T3" fmla="*/ 8 h 17"/>
                      <a:gd name="T4" fmla="*/ 1 w 17"/>
                      <a:gd name="T5" fmla="*/ 16 h 17"/>
                      <a:gd name="T6" fmla="*/ 3 w 17"/>
                      <a:gd name="T7" fmla="*/ 16 h 17"/>
                      <a:gd name="T8" fmla="*/ 6 w 17"/>
                      <a:gd name="T9" fmla="*/ 16 h 17"/>
                      <a:gd name="T10" fmla="*/ 11 w 17"/>
                      <a:gd name="T11" fmla="*/ 8 h 17"/>
                      <a:gd name="T12" fmla="*/ 16 w 17"/>
                      <a:gd name="T13" fmla="*/ 0 h 17"/>
                      <a:gd name="T14" fmla="*/ 12 w 17"/>
                      <a:gd name="T15" fmla="*/ 0 h 17"/>
                      <a:gd name="T16" fmla="*/ 6 w 17"/>
                      <a:gd name="T17" fmla="*/ 0 h 17"/>
                      <a:gd name="T18" fmla="*/ 3 w 17"/>
                      <a:gd name="T19" fmla="*/ 8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7"/>
                      <a:gd name="T32" fmla="*/ 17 w 17"/>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7">
                        <a:moveTo>
                          <a:pt x="3" y="8"/>
                        </a:moveTo>
                        <a:lnTo>
                          <a:pt x="0" y="8"/>
                        </a:lnTo>
                        <a:lnTo>
                          <a:pt x="1" y="16"/>
                        </a:lnTo>
                        <a:lnTo>
                          <a:pt x="3" y="16"/>
                        </a:lnTo>
                        <a:lnTo>
                          <a:pt x="6" y="16"/>
                        </a:lnTo>
                        <a:lnTo>
                          <a:pt x="11" y="8"/>
                        </a:lnTo>
                        <a:lnTo>
                          <a:pt x="16" y="0"/>
                        </a:lnTo>
                        <a:lnTo>
                          <a:pt x="12" y="0"/>
                        </a:lnTo>
                        <a:lnTo>
                          <a:pt x="6" y="0"/>
                        </a:lnTo>
                        <a:lnTo>
                          <a:pt x="3" y="8"/>
                        </a:lnTo>
                      </a:path>
                    </a:pathLst>
                  </a:custGeom>
                  <a:solidFill>
                    <a:srgbClr val="FF1F3F"/>
                  </a:solidFill>
                  <a:ln w="9525" cap="rnd">
                    <a:noFill/>
                    <a:round/>
                    <a:headEnd/>
                    <a:tailEnd/>
                  </a:ln>
                </p:spPr>
                <p:txBody>
                  <a:bodyPr/>
                  <a:lstStyle/>
                  <a:p>
                    <a:endParaRPr lang="fr-FR" sz="1200"/>
                  </a:p>
                </p:txBody>
              </p:sp>
            </p:grpSp>
            <p:grpSp>
              <p:nvGrpSpPr>
                <p:cNvPr id="73" name="Group 211"/>
                <p:cNvGrpSpPr>
                  <a:grpSpLocks/>
                </p:cNvGrpSpPr>
                <p:nvPr/>
              </p:nvGrpSpPr>
              <p:grpSpPr bwMode="auto">
                <a:xfrm>
                  <a:off x="4257" y="1743"/>
                  <a:ext cx="60" cy="27"/>
                  <a:chOff x="4257" y="1743"/>
                  <a:chExt cx="60" cy="27"/>
                </a:xfrm>
              </p:grpSpPr>
              <p:grpSp>
                <p:nvGrpSpPr>
                  <p:cNvPr id="74" name="Group 212"/>
                  <p:cNvGrpSpPr>
                    <a:grpSpLocks/>
                  </p:cNvGrpSpPr>
                  <p:nvPr/>
                </p:nvGrpSpPr>
                <p:grpSpPr bwMode="auto">
                  <a:xfrm>
                    <a:off x="4287" y="1743"/>
                    <a:ext cx="30" cy="27"/>
                    <a:chOff x="4287" y="1743"/>
                    <a:chExt cx="30" cy="27"/>
                  </a:xfrm>
                </p:grpSpPr>
                <p:sp>
                  <p:nvSpPr>
                    <p:cNvPr id="84" name="Freeform 213"/>
                    <p:cNvSpPr>
                      <a:spLocks/>
                    </p:cNvSpPr>
                    <p:nvPr/>
                  </p:nvSpPr>
                  <p:spPr bwMode="auto">
                    <a:xfrm>
                      <a:off x="4292" y="1747"/>
                      <a:ext cx="21" cy="17"/>
                    </a:xfrm>
                    <a:custGeom>
                      <a:avLst/>
                      <a:gdLst>
                        <a:gd name="T0" fmla="*/ 3 w 21"/>
                        <a:gd name="T1" fmla="*/ 0 h 17"/>
                        <a:gd name="T2" fmla="*/ 8 w 21"/>
                        <a:gd name="T3" fmla="*/ 0 h 17"/>
                        <a:gd name="T4" fmla="*/ 14 w 21"/>
                        <a:gd name="T5" fmla="*/ 4 h 17"/>
                        <a:gd name="T6" fmla="*/ 20 w 21"/>
                        <a:gd name="T7" fmla="*/ 8 h 17"/>
                        <a:gd name="T8" fmla="*/ 17 w 21"/>
                        <a:gd name="T9" fmla="*/ 8 h 17"/>
                        <a:gd name="T10" fmla="*/ 14 w 21"/>
                        <a:gd name="T11" fmla="*/ 12 h 17"/>
                        <a:gd name="T12" fmla="*/ 9 w 21"/>
                        <a:gd name="T13" fmla="*/ 16 h 17"/>
                        <a:gd name="T14" fmla="*/ 0 w 21"/>
                        <a:gd name="T15" fmla="*/ 16 h 17"/>
                        <a:gd name="T16" fmla="*/ 0 w 21"/>
                        <a:gd name="T17" fmla="*/ 12 h 17"/>
                        <a:gd name="T18" fmla="*/ 0 w 21"/>
                        <a:gd name="T19" fmla="*/ 4 h 17"/>
                        <a:gd name="T20" fmla="*/ 3 w 2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17"/>
                        <a:gd name="T35" fmla="*/ 21 w 2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17">
                          <a:moveTo>
                            <a:pt x="3" y="0"/>
                          </a:moveTo>
                          <a:lnTo>
                            <a:pt x="8" y="0"/>
                          </a:lnTo>
                          <a:lnTo>
                            <a:pt x="14" y="4"/>
                          </a:lnTo>
                          <a:lnTo>
                            <a:pt x="20" y="8"/>
                          </a:lnTo>
                          <a:lnTo>
                            <a:pt x="17" y="8"/>
                          </a:lnTo>
                          <a:lnTo>
                            <a:pt x="14" y="12"/>
                          </a:lnTo>
                          <a:lnTo>
                            <a:pt x="9" y="16"/>
                          </a:lnTo>
                          <a:lnTo>
                            <a:pt x="0" y="16"/>
                          </a:lnTo>
                          <a:lnTo>
                            <a:pt x="0" y="12"/>
                          </a:lnTo>
                          <a:lnTo>
                            <a:pt x="0" y="4"/>
                          </a:lnTo>
                          <a:lnTo>
                            <a:pt x="3" y="0"/>
                          </a:lnTo>
                        </a:path>
                      </a:pathLst>
                    </a:custGeom>
                    <a:solidFill>
                      <a:srgbClr val="FFFFFF"/>
                    </a:solidFill>
                    <a:ln w="9525" cap="rnd">
                      <a:noFill/>
                      <a:round/>
                      <a:headEnd/>
                      <a:tailEnd/>
                    </a:ln>
                  </p:spPr>
                  <p:txBody>
                    <a:bodyPr/>
                    <a:lstStyle/>
                    <a:p>
                      <a:endParaRPr lang="fr-FR" sz="1200"/>
                    </a:p>
                  </p:txBody>
                </p:sp>
                <p:sp>
                  <p:nvSpPr>
                    <p:cNvPr id="85" name="Oval 214"/>
                    <p:cNvSpPr>
                      <a:spLocks noChangeArrowheads="1"/>
                    </p:cNvSpPr>
                    <p:nvPr/>
                  </p:nvSpPr>
                  <p:spPr bwMode="auto">
                    <a:xfrm>
                      <a:off x="4293" y="1749"/>
                      <a:ext cx="16" cy="16"/>
                    </a:xfrm>
                    <a:prstGeom prst="ellipse">
                      <a:avLst/>
                    </a:prstGeom>
                    <a:solidFill>
                      <a:srgbClr val="000080"/>
                    </a:solidFill>
                    <a:ln w="9525">
                      <a:noFill/>
                      <a:round/>
                      <a:headEnd/>
                      <a:tailEnd/>
                    </a:ln>
                  </p:spPr>
                  <p:txBody>
                    <a:bodyPr wrap="none" anchor="ctr"/>
                    <a:lstStyle/>
                    <a:p>
                      <a:endParaRPr lang="fr-FR" sz="1200"/>
                    </a:p>
                  </p:txBody>
                </p:sp>
                <p:grpSp>
                  <p:nvGrpSpPr>
                    <p:cNvPr id="86" name="Group 215"/>
                    <p:cNvGrpSpPr>
                      <a:grpSpLocks/>
                    </p:cNvGrpSpPr>
                    <p:nvPr/>
                  </p:nvGrpSpPr>
                  <p:grpSpPr bwMode="auto">
                    <a:xfrm>
                      <a:off x="4292" y="1746"/>
                      <a:ext cx="17" cy="18"/>
                      <a:chOff x="4292" y="1746"/>
                      <a:chExt cx="17" cy="18"/>
                    </a:xfrm>
                  </p:grpSpPr>
                  <p:sp>
                    <p:nvSpPr>
                      <p:cNvPr id="91" name="Oval 216"/>
                      <p:cNvSpPr>
                        <a:spLocks noChangeArrowheads="1"/>
                      </p:cNvSpPr>
                      <p:nvPr/>
                    </p:nvSpPr>
                    <p:spPr bwMode="auto">
                      <a:xfrm>
                        <a:off x="4292" y="1746"/>
                        <a:ext cx="16" cy="16"/>
                      </a:xfrm>
                      <a:prstGeom prst="ellipse">
                        <a:avLst/>
                      </a:prstGeom>
                      <a:solidFill>
                        <a:srgbClr val="001F9F"/>
                      </a:solidFill>
                      <a:ln w="9525">
                        <a:noFill/>
                        <a:round/>
                        <a:headEnd/>
                        <a:tailEnd/>
                      </a:ln>
                    </p:spPr>
                    <p:txBody>
                      <a:bodyPr wrap="none" anchor="ctr"/>
                      <a:lstStyle/>
                      <a:p>
                        <a:endParaRPr lang="fr-FR" sz="1200"/>
                      </a:p>
                    </p:txBody>
                  </p:sp>
                  <p:sp>
                    <p:nvSpPr>
                      <p:cNvPr id="92" name="Oval 217"/>
                      <p:cNvSpPr>
                        <a:spLocks noChangeArrowheads="1"/>
                      </p:cNvSpPr>
                      <p:nvPr/>
                    </p:nvSpPr>
                    <p:spPr bwMode="auto">
                      <a:xfrm>
                        <a:off x="4293" y="1748"/>
                        <a:ext cx="16" cy="16"/>
                      </a:xfrm>
                      <a:prstGeom prst="ellipse">
                        <a:avLst/>
                      </a:prstGeom>
                      <a:solidFill>
                        <a:srgbClr val="000000"/>
                      </a:solidFill>
                      <a:ln w="9525">
                        <a:noFill/>
                        <a:round/>
                        <a:headEnd/>
                        <a:tailEnd/>
                      </a:ln>
                    </p:spPr>
                    <p:txBody>
                      <a:bodyPr wrap="none" anchor="ctr"/>
                      <a:lstStyle/>
                      <a:p>
                        <a:endParaRPr lang="fr-FR" sz="1200"/>
                      </a:p>
                    </p:txBody>
                  </p:sp>
                </p:grpSp>
                <p:sp>
                  <p:nvSpPr>
                    <p:cNvPr id="87" name="Oval 218"/>
                    <p:cNvSpPr>
                      <a:spLocks noChangeArrowheads="1"/>
                    </p:cNvSpPr>
                    <p:nvPr/>
                  </p:nvSpPr>
                  <p:spPr bwMode="auto">
                    <a:xfrm>
                      <a:off x="4295" y="1743"/>
                      <a:ext cx="16" cy="16"/>
                    </a:xfrm>
                    <a:prstGeom prst="ellipse">
                      <a:avLst/>
                    </a:prstGeom>
                    <a:solidFill>
                      <a:srgbClr val="FFFFFF"/>
                    </a:solidFill>
                    <a:ln w="9525">
                      <a:noFill/>
                      <a:round/>
                      <a:headEnd/>
                      <a:tailEnd/>
                    </a:ln>
                  </p:spPr>
                  <p:txBody>
                    <a:bodyPr wrap="none" anchor="ctr"/>
                    <a:lstStyle/>
                    <a:p>
                      <a:endParaRPr lang="fr-FR" sz="1200"/>
                    </a:p>
                  </p:txBody>
                </p:sp>
                <p:grpSp>
                  <p:nvGrpSpPr>
                    <p:cNvPr id="88" name="Group 219"/>
                    <p:cNvGrpSpPr>
                      <a:grpSpLocks/>
                    </p:cNvGrpSpPr>
                    <p:nvPr/>
                  </p:nvGrpSpPr>
                  <p:grpSpPr bwMode="auto">
                    <a:xfrm>
                      <a:off x="4287" y="1744"/>
                      <a:ext cx="30" cy="26"/>
                      <a:chOff x="4287" y="1744"/>
                      <a:chExt cx="30" cy="26"/>
                    </a:xfrm>
                  </p:grpSpPr>
                  <p:sp>
                    <p:nvSpPr>
                      <p:cNvPr id="89" name="Freeform 220"/>
                      <p:cNvSpPr>
                        <a:spLocks/>
                      </p:cNvSpPr>
                      <p:nvPr/>
                    </p:nvSpPr>
                    <p:spPr bwMode="auto">
                      <a:xfrm>
                        <a:off x="4287" y="1744"/>
                        <a:ext cx="30" cy="17"/>
                      </a:xfrm>
                      <a:custGeom>
                        <a:avLst/>
                        <a:gdLst>
                          <a:gd name="T0" fmla="*/ 0 w 30"/>
                          <a:gd name="T1" fmla="*/ 5 h 17"/>
                          <a:gd name="T2" fmla="*/ 3 w 30"/>
                          <a:gd name="T3" fmla="*/ 10 h 17"/>
                          <a:gd name="T4" fmla="*/ 6 w 30"/>
                          <a:gd name="T5" fmla="*/ 10 h 17"/>
                          <a:gd name="T6" fmla="*/ 9 w 30"/>
                          <a:gd name="T7" fmla="*/ 5 h 17"/>
                          <a:gd name="T8" fmla="*/ 12 w 30"/>
                          <a:gd name="T9" fmla="*/ 5 h 17"/>
                          <a:gd name="T10" fmla="*/ 14 w 30"/>
                          <a:gd name="T11" fmla="*/ 5 h 17"/>
                          <a:gd name="T12" fmla="*/ 18 w 30"/>
                          <a:gd name="T13" fmla="*/ 5 h 17"/>
                          <a:gd name="T14" fmla="*/ 20 w 30"/>
                          <a:gd name="T15" fmla="*/ 10 h 17"/>
                          <a:gd name="T16" fmla="*/ 22 w 30"/>
                          <a:gd name="T17" fmla="*/ 10 h 17"/>
                          <a:gd name="T18" fmla="*/ 26 w 30"/>
                          <a:gd name="T19" fmla="*/ 16 h 17"/>
                          <a:gd name="T20" fmla="*/ 29 w 30"/>
                          <a:gd name="T21" fmla="*/ 16 h 17"/>
                          <a:gd name="T22" fmla="*/ 26 w 30"/>
                          <a:gd name="T23" fmla="*/ 10 h 17"/>
                          <a:gd name="T24" fmla="*/ 22 w 30"/>
                          <a:gd name="T25" fmla="*/ 10 h 17"/>
                          <a:gd name="T26" fmla="*/ 19 w 30"/>
                          <a:gd name="T27" fmla="*/ 5 h 17"/>
                          <a:gd name="T28" fmla="*/ 15 w 30"/>
                          <a:gd name="T29" fmla="*/ 5 h 17"/>
                          <a:gd name="T30" fmla="*/ 11 w 30"/>
                          <a:gd name="T31" fmla="*/ 0 h 17"/>
                          <a:gd name="T32" fmla="*/ 9 w 30"/>
                          <a:gd name="T33" fmla="*/ 5 h 17"/>
                          <a:gd name="T34" fmla="*/ 3 w 30"/>
                          <a:gd name="T35" fmla="*/ 5 h 17"/>
                          <a:gd name="T36" fmla="*/ 0 w 30"/>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17"/>
                          <a:gd name="T59" fmla="*/ 30 w 30"/>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17">
                            <a:moveTo>
                              <a:pt x="0" y="5"/>
                            </a:moveTo>
                            <a:lnTo>
                              <a:pt x="3" y="10"/>
                            </a:lnTo>
                            <a:lnTo>
                              <a:pt x="6" y="10"/>
                            </a:lnTo>
                            <a:lnTo>
                              <a:pt x="9" y="5"/>
                            </a:lnTo>
                            <a:lnTo>
                              <a:pt x="12" y="5"/>
                            </a:lnTo>
                            <a:lnTo>
                              <a:pt x="14" y="5"/>
                            </a:lnTo>
                            <a:lnTo>
                              <a:pt x="18" y="5"/>
                            </a:lnTo>
                            <a:lnTo>
                              <a:pt x="20" y="10"/>
                            </a:lnTo>
                            <a:lnTo>
                              <a:pt x="22" y="10"/>
                            </a:lnTo>
                            <a:lnTo>
                              <a:pt x="26" y="16"/>
                            </a:lnTo>
                            <a:lnTo>
                              <a:pt x="29" y="16"/>
                            </a:lnTo>
                            <a:lnTo>
                              <a:pt x="26" y="10"/>
                            </a:lnTo>
                            <a:lnTo>
                              <a:pt x="22" y="10"/>
                            </a:lnTo>
                            <a:lnTo>
                              <a:pt x="19" y="5"/>
                            </a:lnTo>
                            <a:lnTo>
                              <a:pt x="15" y="5"/>
                            </a:lnTo>
                            <a:lnTo>
                              <a:pt x="11" y="0"/>
                            </a:lnTo>
                            <a:lnTo>
                              <a:pt x="9" y="5"/>
                            </a:lnTo>
                            <a:lnTo>
                              <a:pt x="3" y="5"/>
                            </a:lnTo>
                            <a:lnTo>
                              <a:pt x="0" y="5"/>
                            </a:lnTo>
                          </a:path>
                        </a:pathLst>
                      </a:custGeom>
                      <a:solidFill>
                        <a:srgbClr val="5F3F1F"/>
                      </a:solidFill>
                      <a:ln w="9525" cap="rnd">
                        <a:noFill/>
                        <a:round/>
                        <a:headEnd/>
                        <a:tailEnd/>
                      </a:ln>
                    </p:spPr>
                    <p:txBody>
                      <a:bodyPr/>
                      <a:lstStyle/>
                      <a:p>
                        <a:endParaRPr lang="fr-FR" sz="1200"/>
                      </a:p>
                    </p:txBody>
                  </p:sp>
                  <p:sp>
                    <p:nvSpPr>
                      <p:cNvPr id="90" name="Freeform 221"/>
                      <p:cNvSpPr>
                        <a:spLocks/>
                      </p:cNvSpPr>
                      <p:nvPr/>
                    </p:nvSpPr>
                    <p:spPr bwMode="auto">
                      <a:xfrm>
                        <a:off x="4290" y="1753"/>
                        <a:ext cx="22" cy="17"/>
                      </a:xfrm>
                      <a:custGeom>
                        <a:avLst/>
                        <a:gdLst>
                          <a:gd name="T0" fmla="*/ 0 w 22"/>
                          <a:gd name="T1" fmla="*/ 8 h 17"/>
                          <a:gd name="T2" fmla="*/ 4 w 22"/>
                          <a:gd name="T3" fmla="*/ 8 h 17"/>
                          <a:gd name="T4" fmla="*/ 6 w 22"/>
                          <a:gd name="T5" fmla="*/ 8 h 17"/>
                          <a:gd name="T6" fmla="*/ 11 w 22"/>
                          <a:gd name="T7" fmla="*/ 8 h 17"/>
                          <a:gd name="T8" fmla="*/ 14 w 22"/>
                          <a:gd name="T9" fmla="*/ 8 h 17"/>
                          <a:gd name="T10" fmla="*/ 17 w 22"/>
                          <a:gd name="T11" fmla="*/ 0 h 17"/>
                          <a:gd name="T12" fmla="*/ 20 w 22"/>
                          <a:gd name="T13" fmla="*/ 0 h 17"/>
                          <a:gd name="T14" fmla="*/ 21 w 22"/>
                          <a:gd name="T15" fmla="*/ 0 h 17"/>
                          <a:gd name="T16" fmla="*/ 17 w 22"/>
                          <a:gd name="T17" fmla="*/ 8 h 17"/>
                          <a:gd name="T18" fmla="*/ 15 w 22"/>
                          <a:gd name="T19" fmla="*/ 8 h 17"/>
                          <a:gd name="T20" fmla="*/ 12 w 22"/>
                          <a:gd name="T21" fmla="*/ 8 h 17"/>
                          <a:gd name="T22" fmla="*/ 9 w 22"/>
                          <a:gd name="T23" fmla="*/ 16 h 17"/>
                          <a:gd name="T24" fmla="*/ 7 w 22"/>
                          <a:gd name="T25" fmla="*/ 16 h 17"/>
                          <a:gd name="T26" fmla="*/ 5 w 22"/>
                          <a:gd name="T27" fmla="*/ 16 h 17"/>
                          <a:gd name="T28" fmla="*/ 0 w 22"/>
                          <a:gd name="T29" fmla="*/ 16 h 17"/>
                          <a:gd name="T30" fmla="*/ 1 w 22"/>
                          <a:gd name="T31" fmla="*/ 8 h 17"/>
                          <a:gd name="T32" fmla="*/ 0 w 22"/>
                          <a:gd name="T33" fmla="*/ 8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7"/>
                          <a:gd name="T53" fmla="*/ 22 w 22"/>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7">
                            <a:moveTo>
                              <a:pt x="0" y="8"/>
                            </a:moveTo>
                            <a:lnTo>
                              <a:pt x="4" y="8"/>
                            </a:lnTo>
                            <a:lnTo>
                              <a:pt x="6" y="8"/>
                            </a:lnTo>
                            <a:lnTo>
                              <a:pt x="11" y="8"/>
                            </a:lnTo>
                            <a:lnTo>
                              <a:pt x="14" y="8"/>
                            </a:lnTo>
                            <a:lnTo>
                              <a:pt x="17" y="0"/>
                            </a:lnTo>
                            <a:lnTo>
                              <a:pt x="20" y="0"/>
                            </a:lnTo>
                            <a:lnTo>
                              <a:pt x="21" y="0"/>
                            </a:lnTo>
                            <a:lnTo>
                              <a:pt x="17" y="8"/>
                            </a:lnTo>
                            <a:lnTo>
                              <a:pt x="15" y="8"/>
                            </a:lnTo>
                            <a:lnTo>
                              <a:pt x="12" y="8"/>
                            </a:lnTo>
                            <a:lnTo>
                              <a:pt x="9" y="16"/>
                            </a:lnTo>
                            <a:lnTo>
                              <a:pt x="7" y="16"/>
                            </a:lnTo>
                            <a:lnTo>
                              <a:pt x="5" y="16"/>
                            </a:lnTo>
                            <a:lnTo>
                              <a:pt x="0" y="16"/>
                            </a:lnTo>
                            <a:lnTo>
                              <a:pt x="1" y="8"/>
                            </a:lnTo>
                            <a:lnTo>
                              <a:pt x="0" y="8"/>
                            </a:lnTo>
                          </a:path>
                        </a:pathLst>
                      </a:custGeom>
                      <a:solidFill>
                        <a:srgbClr val="5F3F1F"/>
                      </a:solidFill>
                      <a:ln w="9525" cap="rnd">
                        <a:noFill/>
                        <a:round/>
                        <a:headEnd/>
                        <a:tailEnd/>
                      </a:ln>
                    </p:spPr>
                    <p:txBody>
                      <a:bodyPr/>
                      <a:lstStyle/>
                      <a:p>
                        <a:endParaRPr lang="fr-FR" sz="1200"/>
                      </a:p>
                    </p:txBody>
                  </p:sp>
                </p:grpSp>
              </p:grpSp>
              <p:grpSp>
                <p:nvGrpSpPr>
                  <p:cNvPr id="75" name="Group 222"/>
                  <p:cNvGrpSpPr>
                    <a:grpSpLocks/>
                  </p:cNvGrpSpPr>
                  <p:nvPr/>
                </p:nvGrpSpPr>
                <p:grpSpPr bwMode="auto">
                  <a:xfrm>
                    <a:off x="4257" y="1747"/>
                    <a:ext cx="20" cy="23"/>
                    <a:chOff x="4257" y="1747"/>
                    <a:chExt cx="20" cy="23"/>
                  </a:xfrm>
                </p:grpSpPr>
                <p:sp>
                  <p:nvSpPr>
                    <p:cNvPr id="76" name="Oval 223"/>
                    <p:cNvSpPr>
                      <a:spLocks noChangeArrowheads="1"/>
                    </p:cNvSpPr>
                    <p:nvPr/>
                  </p:nvSpPr>
                  <p:spPr bwMode="auto">
                    <a:xfrm>
                      <a:off x="4261" y="1752"/>
                      <a:ext cx="16" cy="16"/>
                    </a:xfrm>
                    <a:prstGeom prst="ellipse">
                      <a:avLst/>
                    </a:prstGeom>
                    <a:solidFill>
                      <a:srgbClr val="000080"/>
                    </a:solidFill>
                    <a:ln w="9525">
                      <a:noFill/>
                      <a:round/>
                      <a:headEnd/>
                      <a:tailEnd/>
                    </a:ln>
                  </p:spPr>
                  <p:txBody>
                    <a:bodyPr wrap="none" anchor="ctr"/>
                    <a:lstStyle/>
                    <a:p>
                      <a:endParaRPr lang="fr-FR" sz="1200"/>
                    </a:p>
                  </p:txBody>
                </p:sp>
                <p:grpSp>
                  <p:nvGrpSpPr>
                    <p:cNvPr id="77" name="Group 224"/>
                    <p:cNvGrpSpPr>
                      <a:grpSpLocks/>
                    </p:cNvGrpSpPr>
                    <p:nvPr/>
                  </p:nvGrpSpPr>
                  <p:grpSpPr bwMode="auto">
                    <a:xfrm>
                      <a:off x="4260" y="1751"/>
                      <a:ext cx="17" cy="19"/>
                      <a:chOff x="4260" y="1751"/>
                      <a:chExt cx="17" cy="19"/>
                    </a:xfrm>
                  </p:grpSpPr>
                  <p:sp>
                    <p:nvSpPr>
                      <p:cNvPr id="82" name="Freeform 225"/>
                      <p:cNvSpPr>
                        <a:spLocks/>
                      </p:cNvSpPr>
                      <p:nvPr/>
                    </p:nvSpPr>
                    <p:spPr bwMode="auto">
                      <a:xfrm>
                        <a:off x="4260" y="1751"/>
                        <a:ext cx="17" cy="17"/>
                      </a:xfrm>
                      <a:custGeom>
                        <a:avLst/>
                        <a:gdLst>
                          <a:gd name="T0" fmla="*/ 0 w 17"/>
                          <a:gd name="T1" fmla="*/ 4 h 17"/>
                          <a:gd name="T2" fmla="*/ 0 w 17"/>
                          <a:gd name="T3" fmla="*/ 0 h 17"/>
                          <a:gd name="T4" fmla="*/ 10 w 17"/>
                          <a:gd name="T5" fmla="*/ 0 h 17"/>
                          <a:gd name="T6" fmla="*/ 16 w 17"/>
                          <a:gd name="T7" fmla="*/ 0 h 17"/>
                          <a:gd name="T8" fmla="*/ 16 w 17"/>
                          <a:gd name="T9" fmla="*/ 8 h 17"/>
                          <a:gd name="T10" fmla="*/ 16 w 17"/>
                          <a:gd name="T11" fmla="*/ 12 h 17"/>
                          <a:gd name="T12" fmla="*/ 10 w 17"/>
                          <a:gd name="T13" fmla="*/ 16 h 17"/>
                          <a:gd name="T14" fmla="*/ 5 w 17"/>
                          <a:gd name="T15" fmla="*/ 12 h 17"/>
                          <a:gd name="T16" fmla="*/ 0 w 17"/>
                          <a:gd name="T17" fmla="*/ 8 h 17"/>
                          <a:gd name="T18" fmla="*/ 0 w 17"/>
                          <a:gd name="T19" fmla="*/ 4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7"/>
                          <a:gd name="T32" fmla="*/ 17 w 17"/>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7">
                            <a:moveTo>
                              <a:pt x="0" y="4"/>
                            </a:moveTo>
                            <a:lnTo>
                              <a:pt x="0" y="0"/>
                            </a:lnTo>
                            <a:lnTo>
                              <a:pt x="10" y="0"/>
                            </a:lnTo>
                            <a:lnTo>
                              <a:pt x="16" y="0"/>
                            </a:lnTo>
                            <a:lnTo>
                              <a:pt x="16" y="8"/>
                            </a:lnTo>
                            <a:lnTo>
                              <a:pt x="16" y="12"/>
                            </a:lnTo>
                            <a:lnTo>
                              <a:pt x="10" y="16"/>
                            </a:lnTo>
                            <a:lnTo>
                              <a:pt x="5" y="12"/>
                            </a:lnTo>
                            <a:lnTo>
                              <a:pt x="0" y="8"/>
                            </a:lnTo>
                            <a:lnTo>
                              <a:pt x="0" y="4"/>
                            </a:lnTo>
                          </a:path>
                        </a:pathLst>
                      </a:custGeom>
                      <a:solidFill>
                        <a:srgbClr val="001F9F"/>
                      </a:solidFill>
                      <a:ln w="9525" cap="rnd">
                        <a:noFill/>
                        <a:round/>
                        <a:headEnd/>
                        <a:tailEnd/>
                      </a:ln>
                    </p:spPr>
                    <p:txBody>
                      <a:bodyPr/>
                      <a:lstStyle/>
                      <a:p>
                        <a:endParaRPr lang="fr-FR" sz="1200"/>
                      </a:p>
                    </p:txBody>
                  </p:sp>
                  <p:sp>
                    <p:nvSpPr>
                      <p:cNvPr id="83" name="Oval 226"/>
                      <p:cNvSpPr>
                        <a:spLocks noChangeArrowheads="1"/>
                      </p:cNvSpPr>
                      <p:nvPr/>
                    </p:nvSpPr>
                    <p:spPr bwMode="auto">
                      <a:xfrm>
                        <a:off x="4261" y="1754"/>
                        <a:ext cx="16" cy="16"/>
                      </a:xfrm>
                      <a:prstGeom prst="ellipse">
                        <a:avLst/>
                      </a:prstGeom>
                      <a:solidFill>
                        <a:srgbClr val="000000"/>
                      </a:solidFill>
                      <a:ln w="9525">
                        <a:noFill/>
                        <a:round/>
                        <a:headEnd/>
                        <a:tailEnd/>
                      </a:ln>
                    </p:spPr>
                    <p:txBody>
                      <a:bodyPr wrap="none" anchor="ctr"/>
                      <a:lstStyle/>
                      <a:p>
                        <a:endParaRPr lang="fr-FR" sz="1200"/>
                      </a:p>
                    </p:txBody>
                  </p:sp>
                </p:grpSp>
                <p:sp>
                  <p:nvSpPr>
                    <p:cNvPr id="78" name="Oval 227"/>
                    <p:cNvSpPr>
                      <a:spLocks noChangeArrowheads="1"/>
                    </p:cNvSpPr>
                    <p:nvPr/>
                  </p:nvSpPr>
                  <p:spPr bwMode="auto">
                    <a:xfrm>
                      <a:off x="4260" y="1747"/>
                      <a:ext cx="16" cy="16"/>
                    </a:xfrm>
                    <a:prstGeom prst="ellipse">
                      <a:avLst/>
                    </a:prstGeom>
                    <a:solidFill>
                      <a:srgbClr val="FFFFFF"/>
                    </a:solidFill>
                    <a:ln w="9525">
                      <a:noFill/>
                      <a:round/>
                      <a:headEnd/>
                      <a:tailEnd/>
                    </a:ln>
                  </p:spPr>
                  <p:txBody>
                    <a:bodyPr wrap="none" anchor="ctr"/>
                    <a:lstStyle/>
                    <a:p>
                      <a:endParaRPr lang="fr-FR" sz="1200"/>
                    </a:p>
                  </p:txBody>
                </p:sp>
                <p:grpSp>
                  <p:nvGrpSpPr>
                    <p:cNvPr id="79" name="Group 228"/>
                    <p:cNvGrpSpPr>
                      <a:grpSpLocks/>
                    </p:cNvGrpSpPr>
                    <p:nvPr/>
                  </p:nvGrpSpPr>
                  <p:grpSpPr bwMode="auto">
                    <a:xfrm>
                      <a:off x="4257" y="1748"/>
                      <a:ext cx="17" cy="21"/>
                      <a:chOff x="4257" y="1748"/>
                      <a:chExt cx="17" cy="21"/>
                    </a:xfrm>
                  </p:grpSpPr>
                  <p:sp>
                    <p:nvSpPr>
                      <p:cNvPr id="80" name="Freeform 229"/>
                      <p:cNvSpPr>
                        <a:spLocks/>
                      </p:cNvSpPr>
                      <p:nvPr/>
                    </p:nvSpPr>
                    <p:spPr bwMode="auto">
                      <a:xfrm>
                        <a:off x="4263" y="1752"/>
                        <a:ext cx="1" cy="17"/>
                      </a:xfrm>
                      <a:custGeom>
                        <a:avLst/>
                        <a:gdLst>
                          <a:gd name="T0" fmla="*/ 0 w 1"/>
                          <a:gd name="T1" fmla="*/ 16 h 17"/>
                          <a:gd name="T2" fmla="*/ 0 w 1"/>
                          <a:gd name="T3" fmla="*/ 12 h 17"/>
                          <a:gd name="T4" fmla="*/ 0 w 1"/>
                          <a:gd name="T5" fmla="*/ 9 h 17"/>
                          <a:gd name="T6" fmla="*/ 0 w 1"/>
                          <a:gd name="T7" fmla="*/ 6 h 17"/>
                          <a:gd name="T8" fmla="*/ 0 w 1"/>
                          <a:gd name="T9" fmla="*/ 0 h 17"/>
                          <a:gd name="T10" fmla="*/ 0 w 1"/>
                          <a:gd name="T11" fmla="*/ 6 h 17"/>
                          <a:gd name="T12" fmla="*/ 0 w 1"/>
                          <a:gd name="T13" fmla="*/ 9 h 17"/>
                          <a:gd name="T14" fmla="*/ 0 w 1"/>
                          <a:gd name="T15" fmla="*/ 16 h 17"/>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17"/>
                          <a:gd name="T26" fmla="*/ 1 w 1"/>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17">
                            <a:moveTo>
                              <a:pt x="0" y="16"/>
                            </a:moveTo>
                            <a:lnTo>
                              <a:pt x="0" y="12"/>
                            </a:lnTo>
                            <a:lnTo>
                              <a:pt x="0" y="9"/>
                            </a:lnTo>
                            <a:lnTo>
                              <a:pt x="0" y="6"/>
                            </a:lnTo>
                            <a:lnTo>
                              <a:pt x="0" y="0"/>
                            </a:lnTo>
                            <a:lnTo>
                              <a:pt x="0" y="6"/>
                            </a:lnTo>
                            <a:lnTo>
                              <a:pt x="0" y="9"/>
                            </a:lnTo>
                            <a:lnTo>
                              <a:pt x="0" y="16"/>
                            </a:lnTo>
                          </a:path>
                        </a:pathLst>
                      </a:custGeom>
                      <a:solidFill>
                        <a:srgbClr val="5F3F1F"/>
                      </a:solidFill>
                      <a:ln w="9525" cap="rnd">
                        <a:noFill/>
                        <a:round/>
                        <a:headEnd/>
                        <a:tailEnd/>
                      </a:ln>
                    </p:spPr>
                    <p:txBody>
                      <a:bodyPr/>
                      <a:lstStyle/>
                      <a:p>
                        <a:endParaRPr lang="fr-FR" sz="1200"/>
                      </a:p>
                    </p:txBody>
                  </p:sp>
                  <p:sp>
                    <p:nvSpPr>
                      <p:cNvPr id="81" name="Freeform 230"/>
                      <p:cNvSpPr>
                        <a:spLocks/>
                      </p:cNvSpPr>
                      <p:nvPr/>
                    </p:nvSpPr>
                    <p:spPr bwMode="auto">
                      <a:xfrm>
                        <a:off x="4257" y="1748"/>
                        <a:ext cx="17" cy="17"/>
                      </a:xfrm>
                      <a:custGeom>
                        <a:avLst/>
                        <a:gdLst>
                          <a:gd name="T0" fmla="*/ 16 w 17"/>
                          <a:gd name="T1" fmla="*/ 10 h 17"/>
                          <a:gd name="T2" fmla="*/ 12 w 17"/>
                          <a:gd name="T3" fmla="*/ 16 h 17"/>
                          <a:gd name="T4" fmla="*/ 7 w 17"/>
                          <a:gd name="T5" fmla="*/ 16 h 17"/>
                          <a:gd name="T6" fmla="*/ 3 w 17"/>
                          <a:gd name="T7" fmla="*/ 10 h 17"/>
                          <a:gd name="T8" fmla="*/ 0 w 17"/>
                          <a:gd name="T9" fmla="*/ 5 h 17"/>
                          <a:gd name="T10" fmla="*/ 3 w 17"/>
                          <a:gd name="T11" fmla="*/ 0 h 17"/>
                          <a:gd name="T12" fmla="*/ 7 w 17"/>
                          <a:gd name="T13" fmla="*/ 5 h 17"/>
                          <a:gd name="T14" fmla="*/ 12 w 17"/>
                          <a:gd name="T15" fmla="*/ 10 h 17"/>
                          <a:gd name="T16" fmla="*/ 16 w 17"/>
                          <a:gd name="T17" fmla="*/ 1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16" y="10"/>
                            </a:moveTo>
                            <a:lnTo>
                              <a:pt x="12" y="16"/>
                            </a:lnTo>
                            <a:lnTo>
                              <a:pt x="7" y="16"/>
                            </a:lnTo>
                            <a:lnTo>
                              <a:pt x="3" y="10"/>
                            </a:lnTo>
                            <a:lnTo>
                              <a:pt x="0" y="5"/>
                            </a:lnTo>
                            <a:lnTo>
                              <a:pt x="3" y="0"/>
                            </a:lnTo>
                            <a:lnTo>
                              <a:pt x="7" y="5"/>
                            </a:lnTo>
                            <a:lnTo>
                              <a:pt x="12" y="10"/>
                            </a:lnTo>
                            <a:lnTo>
                              <a:pt x="16" y="10"/>
                            </a:lnTo>
                          </a:path>
                        </a:pathLst>
                      </a:custGeom>
                      <a:solidFill>
                        <a:srgbClr val="5F3F1F"/>
                      </a:solidFill>
                      <a:ln w="9525" cap="rnd">
                        <a:noFill/>
                        <a:round/>
                        <a:headEnd/>
                        <a:tailEnd/>
                      </a:ln>
                    </p:spPr>
                    <p:txBody>
                      <a:bodyPr/>
                      <a:lstStyle/>
                      <a:p>
                        <a:endParaRPr lang="fr-FR" sz="1200"/>
                      </a:p>
                    </p:txBody>
                  </p:sp>
                </p:grpSp>
              </p:grpSp>
            </p:grpSp>
          </p:grpSp>
          <p:grpSp>
            <p:nvGrpSpPr>
              <p:cNvPr id="50" name="Group 231"/>
              <p:cNvGrpSpPr>
                <a:grpSpLocks/>
              </p:cNvGrpSpPr>
              <p:nvPr/>
            </p:nvGrpSpPr>
            <p:grpSpPr bwMode="auto">
              <a:xfrm>
                <a:off x="4233" y="1601"/>
                <a:ext cx="286" cy="317"/>
                <a:chOff x="4233" y="1601"/>
                <a:chExt cx="286" cy="317"/>
              </a:xfrm>
            </p:grpSpPr>
            <p:sp>
              <p:nvSpPr>
                <p:cNvPr id="64" name="Freeform 232"/>
                <p:cNvSpPr>
                  <a:spLocks/>
                </p:cNvSpPr>
                <p:nvPr/>
              </p:nvSpPr>
              <p:spPr bwMode="auto">
                <a:xfrm>
                  <a:off x="4280" y="1726"/>
                  <a:ext cx="47" cy="17"/>
                </a:xfrm>
                <a:custGeom>
                  <a:avLst/>
                  <a:gdLst>
                    <a:gd name="T0" fmla="*/ 0 w 47"/>
                    <a:gd name="T1" fmla="*/ 16 h 17"/>
                    <a:gd name="T2" fmla="*/ 0 w 47"/>
                    <a:gd name="T3" fmla="*/ 9 h 17"/>
                    <a:gd name="T4" fmla="*/ 1 w 47"/>
                    <a:gd name="T5" fmla="*/ 4 h 17"/>
                    <a:gd name="T6" fmla="*/ 4 w 47"/>
                    <a:gd name="T7" fmla="*/ 3 h 17"/>
                    <a:gd name="T8" fmla="*/ 11 w 47"/>
                    <a:gd name="T9" fmla="*/ 1 h 17"/>
                    <a:gd name="T10" fmla="*/ 20 w 47"/>
                    <a:gd name="T11" fmla="*/ 0 h 17"/>
                    <a:gd name="T12" fmla="*/ 29 w 47"/>
                    <a:gd name="T13" fmla="*/ 1 h 17"/>
                    <a:gd name="T14" fmla="*/ 35 w 47"/>
                    <a:gd name="T15" fmla="*/ 6 h 17"/>
                    <a:gd name="T16" fmla="*/ 40 w 47"/>
                    <a:gd name="T17" fmla="*/ 9 h 17"/>
                    <a:gd name="T18" fmla="*/ 46 w 47"/>
                    <a:gd name="T19" fmla="*/ 11 h 17"/>
                    <a:gd name="T20" fmla="*/ 41 w 47"/>
                    <a:gd name="T21" fmla="*/ 11 h 17"/>
                    <a:gd name="T22" fmla="*/ 38 w 47"/>
                    <a:gd name="T23" fmla="*/ 12 h 17"/>
                    <a:gd name="T24" fmla="*/ 34 w 47"/>
                    <a:gd name="T25" fmla="*/ 11 h 17"/>
                    <a:gd name="T26" fmla="*/ 28 w 47"/>
                    <a:gd name="T27" fmla="*/ 9 h 17"/>
                    <a:gd name="T28" fmla="*/ 19 w 47"/>
                    <a:gd name="T29" fmla="*/ 6 h 17"/>
                    <a:gd name="T30" fmla="*/ 9 w 47"/>
                    <a:gd name="T31" fmla="*/ 9 h 17"/>
                    <a:gd name="T32" fmla="*/ 4 w 47"/>
                    <a:gd name="T33" fmla="*/ 11 h 17"/>
                    <a:gd name="T34" fmla="*/ 2 w 47"/>
                    <a:gd name="T35" fmla="*/ 16 h 17"/>
                    <a:gd name="T36" fmla="*/ 0 w 47"/>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
                    <a:gd name="T58" fmla="*/ 0 h 17"/>
                    <a:gd name="T59" fmla="*/ 47 w 4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 h="17">
                      <a:moveTo>
                        <a:pt x="0" y="16"/>
                      </a:moveTo>
                      <a:lnTo>
                        <a:pt x="0" y="9"/>
                      </a:lnTo>
                      <a:lnTo>
                        <a:pt x="1" y="4"/>
                      </a:lnTo>
                      <a:lnTo>
                        <a:pt x="4" y="3"/>
                      </a:lnTo>
                      <a:lnTo>
                        <a:pt x="11" y="1"/>
                      </a:lnTo>
                      <a:lnTo>
                        <a:pt x="20" y="0"/>
                      </a:lnTo>
                      <a:lnTo>
                        <a:pt x="29" y="1"/>
                      </a:lnTo>
                      <a:lnTo>
                        <a:pt x="35" y="6"/>
                      </a:lnTo>
                      <a:lnTo>
                        <a:pt x="40" y="9"/>
                      </a:lnTo>
                      <a:lnTo>
                        <a:pt x="46" y="11"/>
                      </a:lnTo>
                      <a:lnTo>
                        <a:pt x="41" y="11"/>
                      </a:lnTo>
                      <a:lnTo>
                        <a:pt x="38" y="12"/>
                      </a:lnTo>
                      <a:lnTo>
                        <a:pt x="34" y="11"/>
                      </a:lnTo>
                      <a:lnTo>
                        <a:pt x="28" y="9"/>
                      </a:lnTo>
                      <a:lnTo>
                        <a:pt x="19" y="6"/>
                      </a:lnTo>
                      <a:lnTo>
                        <a:pt x="9" y="9"/>
                      </a:lnTo>
                      <a:lnTo>
                        <a:pt x="4" y="11"/>
                      </a:lnTo>
                      <a:lnTo>
                        <a:pt x="2" y="16"/>
                      </a:lnTo>
                      <a:lnTo>
                        <a:pt x="0" y="16"/>
                      </a:lnTo>
                    </a:path>
                  </a:pathLst>
                </a:custGeom>
                <a:solidFill>
                  <a:srgbClr val="5F3F1F"/>
                </a:solidFill>
                <a:ln w="9525" cap="rnd">
                  <a:noFill/>
                  <a:round/>
                  <a:headEnd/>
                  <a:tailEnd/>
                </a:ln>
              </p:spPr>
              <p:txBody>
                <a:bodyPr/>
                <a:lstStyle/>
                <a:p>
                  <a:endParaRPr lang="fr-FR" sz="1200"/>
                </a:p>
              </p:txBody>
            </p:sp>
            <p:sp>
              <p:nvSpPr>
                <p:cNvPr id="65" name="Freeform 233"/>
                <p:cNvSpPr>
                  <a:spLocks/>
                </p:cNvSpPr>
                <p:nvPr/>
              </p:nvSpPr>
              <p:spPr bwMode="auto">
                <a:xfrm>
                  <a:off x="4254" y="1736"/>
                  <a:ext cx="17" cy="17"/>
                </a:xfrm>
                <a:custGeom>
                  <a:avLst/>
                  <a:gdLst>
                    <a:gd name="T0" fmla="*/ 0 w 17"/>
                    <a:gd name="T1" fmla="*/ 0 h 17"/>
                    <a:gd name="T2" fmla="*/ 4 w 17"/>
                    <a:gd name="T3" fmla="*/ 0 h 17"/>
                    <a:gd name="T4" fmla="*/ 9 w 17"/>
                    <a:gd name="T5" fmla="*/ 4 h 17"/>
                    <a:gd name="T6" fmla="*/ 12 w 17"/>
                    <a:gd name="T7" fmla="*/ 8 h 17"/>
                    <a:gd name="T8" fmla="*/ 16 w 17"/>
                    <a:gd name="T9" fmla="*/ 16 h 17"/>
                    <a:gd name="T10" fmla="*/ 9 w 17"/>
                    <a:gd name="T11" fmla="*/ 12 h 17"/>
                    <a:gd name="T12" fmla="*/ 4 w 17"/>
                    <a:gd name="T13" fmla="*/ 8 h 17"/>
                    <a:gd name="T14" fmla="*/ 1 w 17"/>
                    <a:gd name="T15" fmla="*/ 8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0"/>
                      </a:moveTo>
                      <a:lnTo>
                        <a:pt x="4" y="0"/>
                      </a:lnTo>
                      <a:lnTo>
                        <a:pt x="9" y="4"/>
                      </a:lnTo>
                      <a:lnTo>
                        <a:pt x="12" y="8"/>
                      </a:lnTo>
                      <a:lnTo>
                        <a:pt x="16" y="16"/>
                      </a:lnTo>
                      <a:lnTo>
                        <a:pt x="9" y="12"/>
                      </a:lnTo>
                      <a:lnTo>
                        <a:pt x="4" y="8"/>
                      </a:lnTo>
                      <a:lnTo>
                        <a:pt x="1" y="8"/>
                      </a:lnTo>
                      <a:lnTo>
                        <a:pt x="0" y="0"/>
                      </a:lnTo>
                    </a:path>
                  </a:pathLst>
                </a:custGeom>
                <a:solidFill>
                  <a:srgbClr val="5F3F1F"/>
                </a:solidFill>
                <a:ln w="9525" cap="rnd">
                  <a:noFill/>
                  <a:round/>
                  <a:headEnd/>
                  <a:tailEnd/>
                </a:ln>
              </p:spPr>
              <p:txBody>
                <a:bodyPr/>
                <a:lstStyle/>
                <a:p>
                  <a:endParaRPr lang="fr-FR" sz="1200"/>
                </a:p>
              </p:txBody>
            </p:sp>
            <p:grpSp>
              <p:nvGrpSpPr>
                <p:cNvPr id="66" name="Group 234"/>
                <p:cNvGrpSpPr>
                  <a:grpSpLocks/>
                </p:cNvGrpSpPr>
                <p:nvPr/>
              </p:nvGrpSpPr>
              <p:grpSpPr bwMode="auto">
                <a:xfrm>
                  <a:off x="4233" y="1601"/>
                  <a:ext cx="286" cy="317"/>
                  <a:chOff x="4233" y="1601"/>
                  <a:chExt cx="286" cy="317"/>
                </a:xfrm>
              </p:grpSpPr>
              <p:sp>
                <p:nvSpPr>
                  <p:cNvPr id="67" name="Freeform 235"/>
                  <p:cNvSpPr>
                    <a:spLocks/>
                  </p:cNvSpPr>
                  <p:nvPr/>
                </p:nvSpPr>
                <p:spPr bwMode="auto">
                  <a:xfrm>
                    <a:off x="4233" y="1601"/>
                    <a:ext cx="286" cy="317"/>
                  </a:xfrm>
                  <a:custGeom>
                    <a:avLst/>
                    <a:gdLst>
                      <a:gd name="T0" fmla="*/ 15 w 286"/>
                      <a:gd name="T1" fmla="*/ 107 h 317"/>
                      <a:gd name="T2" fmla="*/ 15 w 286"/>
                      <a:gd name="T3" fmla="*/ 122 h 317"/>
                      <a:gd name="T4" fmla="*/ 10 w 286"/>
                      <a:gd name="T5" fmla="*/ 123 h 317"/>
                      <a:gd name="T6" fmla="*/ 1 w 286"/>
                      <a:gd name="T7" fmla="*/ 109 h 317"/>
                      <a:gd name="T8" fmla="*/ 2 w 286"/>
                      <a:gd name="T9" fmla="*/ 82 h 317"/>
                      <a:gd name="T10" fmla="*/ 15 w 286"/>
                      <a:gd name="T11" fmla="*/ 59 h 317"/>
                      <a:gd name="T12" fmla="*/ 35 w 286"/>
                      <a:gd name="T13" fmla="*/ 37 h 317"/>
                      <a:gd name="T14" fmla="*/ 55 w 286"/>
                      <a:gd name="T15" fmla="*/ 24 h 317"/>
                      <a:gd name="T16" fmla="*/ 80 w 286"/>
                      <a:gd name="T17" fmla="*/ 12 h 317"/>
                      <a:gd name="T18" fmla="*/ 88 w 286"/>
                      <a:gd name="T19" fmla="*/ 4 h 317"/>
                      <a:gd name="T20" fmla="*/ 102 w 286"/>
                      <a:gd name="T21" fmla="*/ 1 h 317"/>
                      <a:gd name="T22" fmla="*/ 123 w 286"/>
                      <a:gd name="T23" fmla="*/ 1 h 317"/>
                      <a:gd name="T24" fmla="*/ 136 w 286"/>
                      <a:gd name="T25" fmla="*/ 1 h 317"/>
                      <a:gd name="T26" fmla="*/ 152 w 286"/>
                      <a:gd name="T27" fmla="*/ 7 h 317"/>
                      <a:gd name="T28" fmla="*/ 169 w 286"/>
                      <a:gd name="T29" fmla="*/ 4 h 317"/>
                      <a:gd name="T30" fmla="*/ 191 w 286"/>
                      <a:gd name="T31" fmla="*/ 14 h 317"/>
                      <a:gd name="T32" fmla="*/ 209 w 286"/>
                      <a:gd name="T33" fmla="*/ 35 h 317"/>
                      <a:gd name="T34" fmla="*/ 224 w 286"/>
                      <a:gd name="T35" fmla="*/ 54 h 317"/>
                      <a:gd name="T36" fmla="*/ 235 w 286"/>
                      <a:gd name="T37" fmla="*/ 79 h 317"/>
                      <a:gd name="T38" fmla="*/ 249 w 286"/>
                      <a:gd name="T39" fmla="*/ 121 h 317"/>
                      <a:gd name="T40" fmla="*/ 262 w 286"/>
                      <a:gd name="T41" fmla="*/ 174 h 317"/>
                      <a:gd name="T42" fmla="*/ 270 w 286"/>
                      <a:gd name="T43" fmla="*/ 212 h 317"/>
                      <a:gd name="T44" fmla="*/ 281 w 286"/>
                      <a:gd name="T45" fmla="*/ 256 h 317"/>
                      <a:gd name="T46" fmla="*/ 285 w 286"/>
                      <a:gd name="T47" fmla="*/ 280 h 317"/>
                      <a:gd name="T48" fmla="*/ 281 w 286"/>
                      <a:gd name="T49" fmla="*/ 299 h 317"/>
                      <a:gd name="T50" fmla="*/ 275 w 286"/>
                      <a:gd name="T51" fmla="*/ 305 h 317"/>
                      <a:gd name="T52" fmla="*/ 265 w 286"/>
                      <a:gd name="T53" fmla="*/ 312 h 317"/>
                      <a:gd name="T54" fmla="*/ 261 w 286"/>
                      <a:gd name="T55" fmla="*/ 314 h 317"/>
                      <a:gd name="T56" fmla="*/ 253 w 286"/>
                      <a:gd name="T57" fmla="*/ 314 h 317"/>
                      <a:gd name="T58" fmla="*/ 243 w 286"/>
                      <a:gd name="T59" fmla="*/ 307 h 317"/>
                      <a:gd name="T60" fmla="*/ 230 w 286"/>
                      <a:gd name="T61" fmla="*/ 308 h 317"/>
                      <a:gd name="T62" fmla="*/ 214 w 286"/>
                      <a:gd name="T63" fmla="*/ 307 h 317"/>
                      <a:gd name="T64" fmla="*/ 207 w 286"/>
                      <a:gd name="T65" fmla="*/ 309 h 317"/>
                      <a:gd name="T66" fmla="*/ 188 w 286"/>
                      <a:gd name="T67" fmla="*/ 309 h 317"/>
                      <a:gd name="T68" fmla="*/ 173 w 286"/>
                      <a:gd name="T69" fmla="*/ 298 h 317"/>
                      <a:gd name="T70" fmla="*/ 169 w 286"/>
                      <a:gd name="T71" fmla="*/ 282 h 317"/>
                      <a:gd name="T72" fmla="*/ 167 w 286"/>
                      <a:gd name="T73" fmla="*/ 277 h 317"/>
                      <a:gd name="T74" fmla="*/ 178 w 286"/>
                      <a:gd name="T75" fmla="*/ 250 h 317"/>
                      <a:gd name="T76" fmla="*/ 187 w 286"/>
                      <a:gd name="T77" fmla="*/ 211 h 317"/>
                      <a:gd name="T78" fmla="*/ 195 w 286"/>
                      <a:gd name="T79" fmla="*/ 138 h 317"/>
                      <a:gd name="T80" fmla="*/ 171 w 286"/>
                      <a:gd name="T81" fmla="*/ 146 h 317"/>
                      <a:gd name="T82" fmla="*/ 161 w 286"/>
                      <a:gd name="T83" fmla="*/ 157 h 317"/>
                      <a:gd name="T84" fmla="*/ 149 w 286"/>
                      <a:gd name="T85" fmla="*/ 155 h 317"/>
                      <a:gd name="T86" fmla="*/ 137 w 286"/>
                      <a:gd name="T87" fmla="*/ 138 h 317"/>
                      <a:gd name="T88" fmla="*/ 125 w 286"/>
                      <a:gd name="T89" fmla="*/ 115 h 317"/>
                      <a:gd name="T90" fmla="*/ 114 w 286"/>
                      <a:gd name="T91" fmla="*/ 109 h 317"/>
                      <a:gd name="T92" fmla="*/ 116 w 286"/>
                      <a:gd name="T93" fmla="*/ 99 h 317"/>
                      <a:gd name="T94" fmla="*/ 108 w 286"/>
                      <a:gd name="T95" fmla="*/ 81 h 317"/>
                      <a:gd name="T96" fmla="*/ 95 w 286"/>
                      <a:gd name="T97" fmla="*/ 68 h 317"/>
                      <a:gd name="T98" fmla="*/ 73 w 286"/>
                      <a:gd name="T99" fmla="*/ 60 h 317"/>
                      <a:gd name="T100" fmla="*/ 49 w 286"/>
                      <a:gd name="T101" fmla="*/ 66 h 317"/>
                      <a:gd name="T102" fmla="*/ 35 w 286"/>
                      <a:gd name="T103" fmla="*/ 81 h 317"/>
                      <a:gd name="T104" fmla="*/ 27 w 286"/>
                      <a:gd name="T105" fmla="*/ 101 h 317"/>
                      <a:gd name="T106" fmla="*/ 24 w 286"/>
                      <a:gd name="T107" fmla="*/ 125 h 317"/>
                      <a:gd name="T108" fmla="*/ 19 w 286"/>
                      <a:gd name="T109" fmla="*/ 114 h 317"/>
                      <a:gd name="T110" fmla="*/ 18 w 286"/>
                      <a:gd name="T111" fmla="*/ 96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6"/>
                      <a:gd name="T169" fmla="*/ 0 h 317"/>
                      <a:gd name="T170" fmla="*/ 286 w 286"/>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6" h="317">
                        <a:moveTo>
                          <a:pt x="18" y="96"/>
                        </a:moveTo>
                        <a:lnTo>
                          <a:pt x="15" y="107"/>
                        </a:lnTo>
                        <a:lnTo>
                          <a:pt x="15" y="115"/>
                        </a:lnTo>
                        <a:lnTo>
                          <a:pt x="15" y="122"/>
                        </a:lnTo>
                        <a:lnTo>
                          <a:pt x="16" y="129"/>
                        </a:lnTo>
                        <a:lnTo>
                          <a:pt x="10" y="123"/>
                        </a:lnTo>
                        <a:lnTo>
                          <a:pt x="4" y="115"/>
                        </a:lnTo>
                        <a:lnTo>
                          <a:pt x="1" y="109"/>
                        </a:lnTo>
                        <a:lnTo>
                          <a:pt x="0" y="96"/>
                        </a:lnTo>
                        <a:lnTo>
                          <a:pt x="2" y="82"/>
                        </a:lnTo>
                        <a:lnTo>
                          <a:pt x="9" y="70"/>
                        </a:lnTo>
                        <a:lnTo>
                          <a:pt x="15" y="59"/>
                        </a:lnTo>
                        <a:lnTo>
                          <a:pt x="24" y="47"/>
                        </a:lnTo>
                        <a:lnTo>
                          <a:pt x="35" y="37"/>
                        </a:lnTo>
                        <a:lnTo>
                          <a:pt x="46" y="30"/>
                        </a:lnTo>
                        <a:lnTo>
                          <a:pt x="55" y="24"/>
                        </a:lnTo>
                        <a:lnTo>
                          <a:pt x="70" y="17"/>
                        </a:lnTo>
                        <a:lnTo>
                          <a:pt x="80" y="12"/>
                        </a:lnTo>
                        <a:lnTo>
                          <a:pt x="85" y="6"/>
                        </a:lnTo>
                        <a:lnTo>
                          <a:pt x="88" y="4"/>
                        </a:lnTo>
                        <a:lnTo>
                          <a:pt x="95" y="1"/>
                        </a:lnTo>
                        <a:lnTo>
                          <a:pt x="102" y="1"/>
                        </a:lnTo>
                        <a:lnTo>
                          <a:pt x="114" y="4"/>
                        </a:lnTo>
                        <a:lnTo>
                          <a:pt x="123" y="1"/>
                        </a:lnTo>
                        <a:lnTo>
                          <a:pt x="130" y="0"/>
                        </a:lnTo>
                        <a:lnTo>
                          <a:pt x="136" y="1"/>
                        </a:lnTo>
                        <a:lnTo>
                          <a:pt x="145" y="2"/>
                        </a:lnTo>
                        <a:lnTo>
                          <a:pt x="152" y="7"/>
                        </a:lnTo>
                        <a:lnTo>
                          <a:pt x="161" y="4"/>
                        </a:lnTo>
                        <a:lnTo>
                          <a:pt x="169" y="4"/>
                        </a:lnTo>
                        <a:lnTo>
                          <a:pt x="178" y="7"/>
                        </a:lnTo>
                        <a:lnTo>
                          <a:pt x="191" y="14"/>
                        </a:lnTo>
                        <a:lnTo>
                          <a:pt x="199" y="23"/>
                        </a:lnTo>
                        <a:lnTo>
                          <a:pt x="209" y="35"/>
                        </a:lnTo>
                        <a:lnTo>
                          <a:pt x="217" y="45"/>
                        </a:lnTo>
                        <a:lnTo>
                          <a:pt x="224" y="54"/>
                        </a:lnTo>
                        <a:lnTo>
                          <a:pt x="231" y="66"/>
                        </a:lnTo>
                        <a:lnTo>
                          <a:pt x="235" y="79"/>
                        </a:lnTo>
                        <a:lnTo>
                          <a:pt x="243" y="97"/>
                        </a:lnTo>
                        <a:lnTo>
                          <a:pt x="249" y="121"/>
                        </a:lnTo>
                        <a:lnTo>
                          <a:pt x="257" y="146"/>
                        </a:lnTo>
                        <a:lnTo>
                          <a:pt x="262" y="174"/>
                        </a:lnTo>
                        <a:lnTo>
                          <a:pt x="267" y="192"/>
                        </a:lnTo>
                        <a:lnTo>
                          <a:pt x="270" y="212"/>
                        </a:lnTo>
                        <a:lnTo>
                          <a:pt x="275" y="234"/>
                        </a:lnTo>
                        <a:lnTo>
                          <a:pt x="281" y="256"/>
                        </a:lnTo>
                        <a:lnTo>
                          <a:pt x="283" y="267"/>
                        </a:lnTo>
                        <a:lnTo>
                          <a:pt x="285" y="280"/>
                        </a:lnTo>
                        <a:lnTo>
                          <a:pt x="283" y="291"/>
                        </a:lnTo>
                        <a:lnTo>
                          <a:pt x="281" y="299"/>
                        </a:lnTo>
                        <a:lnTo>
                          <a:pt x="279" y="297"/>
                        </a:lnTo>
                        <a:lnTo>
                          <a:pt x="275" y="305"/>
                        </a:lnTo>
                        <a:lnTo>
                          <a:pt x="271" y="311"/>
                        </a:lnTo>
                        <a:lnTo>
                          <a:pt x="265" y="312"/>
                        </a:lnTo>
                        <a:lnTo>
                          <a:pt x="262" y="311"/>
                        </a:lnTo>
                        <a:lnTo>
                          <a:pt x="261" y="314"/>
                        </a:lnTo>
                        <a:lnTo>
                          <a:pt x="259" y="316"/>
                        </a:lnTo>
                        <a:lnTo>
                          <a:pt x="253" y="314"/>
                        </a:lnTo>
                        <a:lnTo>
                          <a:pt x="248" y="311"/>
                        </a:lnTo>
                        <a:lnTo>
                          <a:pt x="243" y="307"/>
                        </a:lnTo>
                        <a:lnTo>
                          <a:pt x="238" y="305"/>
                        </a:lnTo>
                        <a:lnTo>
                          <a:pt x="230" y="308"/>
                        </a:lnTo>
                        <a:lnTo>
                          <a:pt x="221" y="309"/>
                        </a:lnTo>
                        <a:lnTo>
                          <a:pt x="214" y="307"/>
                        </a:lnTo>
                        <a:lnTo>
                          <a:pt x="216" y="304"/>
                        </a:lnTo>
                        <a:lnTo>
                          <a:pt x="207" y="309"/>
                        </a:lnTo>
                        <a:lnTo>
                          <a:pt x="198" y="311"/>
                        </a:lnTo>
                        <a:lnTo>
                          <a:pt x="188" y="309"/>
                        </a:lnTo>
                        <a:lnTo>
                          <a:pt x="180" y="304"/>
                        </a:lnTo>
                        <a:lnTo>
                          <a:pt x="173" y="298"/>
                        </a:lnTo>
                        <a:lnTo>
                          <a:pt x="170" y="291"/>
                        </a:lnTo>
                        <a:lnTo>
                          <a:pt x="169" y="282"/>
                        </a:lnTo>
                        <a:lnTo>
                          <a:pt x="161" y="285"/>
                        </a:lnTo>
                        <a:lnTo>
                          <a:pt x="167" y="277"/>
                        </a:lnTo>
                        <a:lnTo>
                          <a:pt x="172" y="268"/>
                        </a:lnTo>
                        <a:lnTo>
                          <a:pt x="178" y="250"/>
                        </a:lnTo>
                        <a:lnTo>
                          <a:pt x="184" y="233"/>
                        </a:lnTo>
                        <a:lnTo>
                          <a:pt x="187" y="211"/>
                        </a:lnTo>
                        <a:lnTo>
                          <a:pt x="192" y="187"/>
                        </a:lnTo>
                        <a:lnTo>
                          <a:pt x="195" y="138"/>
                        </a:lnTo>
                        <a:lnTo>
                          <a:pt x="176" y="138"/>
                        </a:lnTo>
                        <a:lnTo>
                          <a:pt x="171" y="146"/>
                        </a:lnTo>
                        <a:lnTo>
                          <a:pt x="167" y="154"/>
                        </a:lnTo>
                        <a:lnTo>
                          <a:pt x="161" y="157"/>
                        </a:lnTo>
                        <a:lnTo>
                          <a:pt x="154" y="159"/>
                        </a:lnTo>
                        <a:lnTo>
                          <a:pt x="149" y="155"/>
                        </a:lnTo>
                        <a:lnTo>
                          <a:pt x="142" y="148"/>
                        </a:lnTo>
                        <a:lnTo>
                          <a:pt x="137" y="138"/>
                        </a:lnTo>
                        <a:lnTo>
                          <a:pt x="133" y="127"/>
                        </a:lnTo>
                        <a:lnTo>
                          <a:pt x="125" y="115"/>
                        </a:lnTo>
                        <a:lnTo>
                          <a:pt x="117" y="112"/>
                        </a:lnTo>
                        <a:lnTo>
                          <a:pt x="114" y="109"/>
                        </a:lnTo>
                        <a:lnTo>
                          <a:pt x="115" y="104"/>
                        </a:lnTo>
                        <a:lnTo>
                          <a:pt x="116" y="99"/>
                        </a:lnTo>
                        <a:lnTo>
                          <a:pt x="112" y="90"/>
                        </a:lnTo>
                        <a:lnTo>
                          <a:pt x="108" y="81"/>
                        </a:lnTo>
                        <a:lnTo>
                          <a:pt x="102" y="75"/>
                        </a:lnTo>
                        <a:lnTo>
                          <a:pt x="95" y="68"/>
                        </a:lnTo>
                        <a:lnTo>
                          <a:pt x="84" y="62"/>
                        </a:lnTo>
                        <a:lnTo>
                          <a:pt x="73" y="60"/>
                        </a:lnTo>
                        <a:lnTo>
                          <a:pt x="64" y="62"/>
                        </a:lnTo>
                        <a:lnTo>
                          <a:pt x="49" y="66"/>
                        </a:lnTo>
                        <a:lnTo>
                          <a:pt x="43" y="71"/>
                        </a:lnTo>
                        <a:lnTo>
                          <a:pt x="35" y="81"/>
                        </a:lnTo>
                        <a:lnTo>
                          <a:pt x="30" y="91"/>
                        </a:lnTo>
                        <a:lnTo>
                          <a:pt x="27" y="101"/>
                        </a:lnTo>
                        <a:lnTo>
                          <a:pt x="24" y="112"/>
                        </a:lnTo>
                        <a:lnTo>
                          <a:pt x="24" y="125"/>
                        </a:lnTo>
                        <a:lnTo>
                          <a:pt x="21" y="120"/>
                        </a:lnTo>
                        <a:lnTo>
                          <a:pt x="19" y="114"/>
                        </a:lnTo>
                        <a:lnTo>
                          <a:pt x="17" y="107"/>
                        </a:lnTo>
                        <a:lnTo>
                          <a:pt x="18" y="96"/>
                        </a:lnTo>
                      </a:path>
                    </a:pathLst>
                  </a:custGeom>
                  <a:solidFill>
                    <a:srgbClr val="5F3F1F"/>
                  </a:solidFill>
                  <a:ln w="9525" cap="rnd">
                    <a:noFill/>
                    <a:round/>
                    <a:headEnd/>
                    <a:tailEnd/>
                  </a:ln>
                </p:spPr>
                <p:txBody>
                  <a:bodyPr/>
                  <a:lstStyle/>
                  <a:p>
                    <a:endParaRPr lang="fr-FR" sz="1200"/>
                  </a:p>
                </p:txBody>
              </p:sp>
              <p:grpSp>
                <p:nvGrpSpPr>
                  <p:cNvPr id="68" name="Group 236"/>
                  <p:cNvGrpSpPr>
                    <a:grpSpLocks/>
                  </p:cNvGrpSpPr>
                  <p:nvPr/>
                </p:nvGrpSpPr>
                <p:grpSpPr bwMode="auto">
                  <a:xfrm>
                    <a:off x="4287" y="1619"/>
                    <a:ext cx="225" cy="277"/>
                    <a:chOff x="4287" y="1619"/>
                    <a:chExt cx="225" cy="277"/>
                  </a:xfrm>
                </p:grpSpPr>
                <p:sp>
                  <p:nvSpPr>
                    <p:cNvPr id="69" name="Freeform 237"/>
                    <p:cNvSpPr>
                      <a:spLocks/>
                    </p:cNvSpPr>
                    <p:nvPr/>
                  </p:nvSpPr>
                  <p:spPr bwMode="auto">
                    <a:xfrm>
                      <a:off x="4422" y="1779"/>
                      <a:ext cx="22" cy="106"/>
                    </a:xfrm>
                    <a:custGeom>
                      <a:avLst/>
                      <a:gdLst>
                        <a:gd name="T0" fmla="*/ 9 w 22"/>
                        <a:gd name="T1" fmla="*/ 6 h 106"/>
                        <a:gd name="T2" fmla="*/ 8 w 22"/>
                        <a:gd name="T3" fmla="*/ 22 h 106"/>
                        <a:gd name="T4" fmla="*/ 7 w 22"/>
                        <a:gd name="T5" fmla="*/ 41 h 106"/>
                        <a:gd name="T6" fmla="*/ 4 w 22"/>
                        <a:gd name="T7" fmla="*/ 58 h 106"/>
                        <a:gd name="T8" fmla="*/ 0 w 22"/>
                        <a:gd name="T9" fmla="*/ 86 h 106"/>
                        <a:gd name="T10" fmla="*/ 5 w 22"/>
                        <a:gd name="T11" fmla="*/ 75 h 106"/>
                        <a:gd name="T12" fmla="*/ 8 w 22"/>
                        <a:gd name="T13" fmla="*/ 63 h 106"/>
                        <a:gd name="T14" fmla="*/ 10 w 22"/>
                        <a:gd name="T15" fmla="*/ 54 h 106"/>
                        <a:gd name="T16" fmla="*/ 12 w 22"/>
                        <a:gd name="T17" fmla="*/ 41 h 106"/>
                        <a:gd name="T18" fmla="*/ 14 w 22"/>
                        <a:gd name="T19" fmla="*/ 60 h 106"/>
                        <a:gd name="T20" fmla="*/ 14 w 22"/>
                        <a:gd name="T21" fmla="*/ 77 h 106"/>
                        <a:gd name="T22" fmla="*/ 14 w 22"/>
                        <a:gd name="T23" fmla="*/ 89 h 106"/>
                        <a:gd name="T24" fmla="*/ 18 w 22"/>
                        <a:gd name="T25" fmla="*/ 105 h 106"/>
                        <a:gd name="T26" fmla="*/ 20 w 22"/>
                        <a:gd name="T27" fmla="*/ 61 h 106"/>
                        <a:gd name="T28" fmla="*/ 21 w 22"/>
                        <a:gd name="T29" fmla="*/ 38 h 106"/>
                        <a:gd name="T30" fmla="*/ 20 w 22"/>
                        <a:gd name="T31" fmla="*/ 16 h 106"/>
                        <a:gd name="T32" fmla="*/ 19 w 22"/>
                        <a:gd name="T33" fmla="*/ 0 h 106"/>
                        <a:gd name="T34" fmla="*/ 15 w 22"/>
                        <a:gd name="T35" fmla="*/ 14 h 106"/>
                        <a:gd name="T36" fmla="*/ 12 w 22"/>
                        <a:gd name="T37" fmla="*/ 25 h 106"/>
                        <a:gd name="T38" fmla="*/ 10 w 22"/>
                        <a:gd name="T39" fmla="*/ 15 h 106"/>
                        <a:gd name="T40" fmla="*/ 9 w 22"/>
                        <a:gd name="T41" fmla="*/ 6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06"/>
                        <a:gd name="T65" fmla="*/ 22 w 22"/>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06">
                          <a:moveTo>
                            <a:pt x="9" y="6"/>
                          </a:moveTo>
                          <a:lnTo>
                            <a:pt x="8" y="22"/>
                          </a:lnTo>
                          <a:lnTo>
                            <a:pt x="7" y="41"/>
                          </a:lnTo>
                          <a:lnTo>
                            <a:pt x="4" y="58"/>
                          </a:lnTo>
                          <a:lnTo>
                            <a:pt x="0" y="86"/>
                          </a:lnTo>
                          <a:lnTo>
                            <a:pt x="5" y="75"/>
                          </a:lnTo>
                          <a:lnTo>
                            <a:pt x="8" y="63"/>
                          </a:lnTo>
                          <a:lnTo>
                            <a:pt x="10" y="54"/>
                          </a:lnTo>
                          <a:lnTo>
                            <a:pt x="12" y="41"/>
                          </a:lnTo>
                          <a:lnTo>
                            <a:pt x="14" y="60"/>
                          </a:lnTo>
                          <a:lnTo>
                            <a:pt x="14" y="77"/>
                          </a:lnTo>
                          <a:lnTo>
                            <a:pt x="14" y="89"/>
                          </a:lnTo>
                          <a:lnTo>
                            <a:pt x="18" y="105"/>
                          </a:lnTo>
                          <a:lnTo>
                            <a:pt x="20" y="61"/>
                          </a:lnTo>
                          <a:lnTo>
                            <a:pt x="21" y="38"/>
                          </a:lnTo>
                          <a:lnTo>
                            <a:pt x="20" y="16"/>
                          </a:lnTo>
                          <a:lnTo>
                            <a:pt x="19" y="0"/>
                          </a:lnTo>
                          <a:lnTo>
                            <a:pt x="15" y="14"/>
                          </a:lnTo>
                          <a:lnTo>
                            <a:pt x="12" y="25"/>
                          </a:lnTo>
                          <a:lnTo>
                            <a:pt x="10" y="15"/>
                          </a:lnTo>
                          <a:lnTo>
                            <a:pt x="9" y="6"/>
                          </a:lnTo>
                        </a:path>
                      </a:pathLst>
                    </a:custGeom>
                    <a:solidFill>
                      <a:srgbClr val="7F5F3F"/>
                    </a:solidFill>
                    <a:ln w="9525" cap="rnd">
                      <a:noFill/>
                      <a:round/>
                      <a:headEnd/>
                      <a:tailEnd/>
                    </a:ln>
                  </p:spPr>
                  <p:txBody>
                    <a:bodyPr/>
                    <a:lstStyle/>
                    <a:p>
                      <a:endParaRPr lang="fr-FR" sz="1200"/>
                    </a:p>
                  </p:txBody>
                </p:sp>
                <p:sp>
                  <p:nvSpPr>
                    <p:cNvPr id="70" name="Freeform 238"/>
                    <p:cNvSpPr>
                      <a:spLocks/>
                    </p:cNvSpPr>
                    <p:nvPr/>
                  </p:nvSpPr>
                  <p:spPr bwMode="auto">
                    <a:xfrm>
                      <a:off x="4441" y="1709"/>
                      <a:ext cx="71" cy="187"/>
                    </a:xfrm>
                    <a:custGeom>
                      <a:avLst/>
                      <a:gdLst>
                        <a:gd name="T0" fmla="*/ 33 w 71"/>
                        <a:gd name="T1" fmla="*/ 175 h 187"/>
                        <a:gd name="T2" fmla="*/ 28 w 71"/>
                        <a:gd name="T3" fmla="*/ 145 h 187"/>
                        <a:gd name="T4" fmla="*/ 26 w 71"/>
                        <a:gd name="T5" fmla="*/ 122 h 187"/>
                        <a:gd name="T6" fmla="*/ 23 w 71"/>
                        <a:gd name="T7" fmla="*/ 94 h 187"/>
                        <a:gd name="T8" fmla="*/ 23 w 71"/>
                        <a:gd name="T9" fmla="*/ 109 h 187"/>
                        <a:gd name="T10" fmla="*/ 21 w 71"/>
                        <a:gd name="T11" fmla="*/ 127 h 187"/>
                        <a:gd name="T12" fmla="*/ 16 w 71"/>
                        <a:gd name="T13" fmla="*/ 106 h 187"/>
                        <a:gd name="T14" fmla="*/ 14 w 71"/>
                        <a:gd name="T15" fmla="*/ 90 h 187"/>
                        <a:gd name="T16" fmla="*/ 16 w 71"/>
                        <a:gd name="T17" fmla="*/ 74 h 187"/>
                        <a:gd name="T18" fmla="*/ 12 w 71"/>
                        <a:gd name="T19" fmla="*/ 57 h 187"/>
                        <a:gd name="T20" fmla="*/ 8 w 71"/>
                        <a:gd name="T21" fmla="*/ 39 h 187"/>
                        <a:gd name="T22" fmla="*/ 0 w 71"/>
                        <a:gd name="T23" fmla="*/ 11 h 187"/>
                        <a:gd name="T24" fmla="*/ 10 w 71"/>
                        <a:gd name="T25" fmla="*/ 32 h 187"/>
                        <a:gd name="T26" fmla="*/ 19 w 71"/>
                        <a:gd name="T27" fmla="*/ 49 h 187"/>
                        <a:gd name="T28" fmla="*/ 27 w 71"/>
                        <a:gd name="T29" fmla="*/ 73 h 187"/>
                        <a:gd name="T30" fmla="*/ 25 w 71"/>
                        <a:gd name="T31" fmla="*/ 47 h 187"/>
                        <a:gd name="T32" fmla="*/ 23 w 71"/>
                        <a:gd name="T33" fmla="*/ 25 h 187"/>
                        <a:gd name="T34" fmla="*/ 19 w 71"/>
                        <a:gd name="T35" fmla="*/ 0 h 187"/>
                        <a:gd name="T36" fmla="*/ 26 w 71"/>
                        <a:gd name="T37" fmla="*/ 22 h 187"/>
                        <a:gd name="T38" fmla="*/ 31 w 71"/>
                        <a:gd name="T39" fmla="*/ 40 h 187"/>
                        <a:gd name="T40" fmla="*/ 35 w 71"/>
                        <a:gd name="T41" fmla="*/ 61 h 187"/>
                        <a:gd name="T42" fmla="*/ 38 w 71"/>
                        <a:gd name="T43" fmla="*/ 74 h 187"/>
                        <a:gd name="T44" fmla="*/ 45 w 71"/>
                        <a:gd name="T45" fmla="*/ 84 h 187"/>
                        <a:gd name="T46" fmla="*/ 53 w 71"/>
                        <a:gd name="T47" fmla="*/ 98 h 187"/>
                        <a:gd name="T48" fmla="*/ 58 w 71"/>
                        <a:gd name="T49" fmla="*/ 112 h 187"/>
                        <a:gd name="T50" fmla="*/ 62 w 71"/>
                        <a:gd name="T51" fmla="*/ 128 h 187"/>
                        <a:gd name="T52" fmla="*/ 66 w 71"/>
                        <a:gd name="T53" fmla="*/ 143 h 187"/>
                        <a:gd name="T54" fmla="*/ 68 w 71"/>
                        <a:gd name="T55" fmla="*/ 156 h 187"/>
                        <a:gd name="T56" fmla="*/ 68 w 71"/>
                        <a:gd name="T57" fmla="*/ 165 h 187"/>
                        <a:gd name="T58" fmla="*/ 70 w 71"/>
                        <a:gd name="T59" fmla="*/ 174 h 187"/>
                        <a:gd name="T60" fmla="*/ 68 w 71"/>
                        <a:gd name="T61" fmla="*/ 186 h 187"/>
                        <a:gd name="T62" fmla="*/ 63 w 71"/>
                        <a:gd name="T63" fmla="*/ 174 h 187"/>
                        <a:gd name="T64" fmla="*/ 59 w 71"/>
                        <a:gd name="T65" fmla="*/ 186 h 187"/>
                        <a:gd name="T66" fmla="*/ 57 w 71"/>
                        <a:gd name="T67" fmla="*/ 176 h 187"/>
                        <a:gd name="T68" fmla="*/ 57 w 71"/>
                        <a:gd name="T69" fmla="*/ 168 h 187"/>
                        <a:gd name="T70" fmla="*/ 58 w 71"/>
                        <a:gd name="T71" fmla="*/ 153 h 187"/>
                        <a:gd name="T72" fmla="*/ 57 w 71"/>
                        <a:gd name="T73" fmla="*/ 139 h 187"/>
                        <a:gd name="T74" fmla="*/ 55 w 71"/>
                        <a:gd name="T75" fmla="*/ 124 h 187"/>
                        <a:gd name="T76" fmla="*/ 47 w 71"/>
                        <a:gd name="T77" fmla="*/ 109 h 187"/>
                        <a:gd name="T78" fmla="*/ 42 w 71"/>
                        <a:gd name="T79" fmla="*/ 94 h 187"/>
                        <a:gd name="T80" fmla="*/ 43 w 71"/>
                        <a:gd name="T81" fmla="*/ 125 h 187"/>
                        <a:gd name="T82" fmla="*/ 32 w 71"/>
                        <a:gd name="T83" fmla="*/ 87 h 187"/>
                        <a:gd name="T84" fmla="*/ 35 w 71"/>
                        <a:gd name="T85" fmla="*/ 121 h 187"/>
                        <a:gd name="T86" fmla="*/ 35 w 71"/>
                        <a:gd name="T87" fmla="*/ 143 h 187"/>
                        <a:gd name="T88" fmla="*/ 33 w 71"/>
                        <a:gd name="T89" fmla="*/ 175 h 1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1"/>
                        <a:gd name="T136" fmla="*/ 0 h 187"/>
                        <a:gd name="T137" fmla="*/ 71 w 71"/>
                        <a:gd name="T138" fmla="*/ 187 h 1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1" h="187">
                          <a:moveTo>
                            <a:pt x="33" y="175"/>
                          </a:moveTo>
                          <a:lnTo>
                            <a:pt x="28" y="145"/>
                          </a:lnTo>
                          <a:lnTo>
                            <a:pt x="26" y="122"/>
                          </a:lnTo>
                          <a:lnTo>
                            <a:pt x="23" y="94"/>
                          </a:lnTo>
                          <a:lnTo>
                            <a:pt x="23" y="109"/>
                          </a:lnTo>
                          <a:lnTo>
                            <a:pt x="21" y="127"/>
                          </a:lnTo>
                          <a:lnTo>
                            <a:pt x="16" y="106"/>
                          </a:lnTo>
                          <a:lnTo>
                            <a:pt x="14" y="90"/>
                          </a:lnTo>
                          <a:lnTo>
                            <a:pt x="16" y="74"/>
                          </a:lnTo>
                          <a:lnTo>
                            <a:pt x="12" y="57"/>
                          </a:lnTo>
                          <a:lnTo>
                            <a:pt x="8" y="39"/>
                          </a:lnTo>
                          <a:lnTo>
                            <a:pt x="0" y="11"/>
                          </a:lnTo>
                          <a:lnTo>
                            <a:pt x="10" y="32"/>
                          </a:lnTo>
                          <a:lnTo>
                            <a:pt x="19" y="49"/>
                          </a:lnTo>
                          <a:lnTo>
                            <a:pt x="27" y="73"/>
                          </a:lnTo>
                          <a:lnTo>
                            <a:pt x="25" y="47"/>
                          </a:lnTo>
                          <a:lnTo>
                            <a:pt x="23" y="25"/>
                          </a:lnTo>
                          <a:lnTo>
                            <a:pt x="19" y="0"/>
                          </a:lnTo>
                          <a:lnTo>
                            <a:pt x="26" y="22"/>
                          </a:lnTo>
                          <a:lnTo>
                            <a:pt x="31" y="40"/>
                          </a:lnTo>
                          <a:lnTo>
                            <a:pt x="35" y="61"/>
                          </a:lnTo>
                          <a:lnTo>
                            <a:pt x="38" y="74"/>
                          </a:lnTo>
                          <a:lnTo>
                            <a:pt x="45" y="84"/>
                          </a:lnTo>
                          <a:lnTo>
                            <a:pt x="53" y="98"/>
                          </a:lnTo>
                          <a:lnTo>
                            <a:pt x="58" y="112"/>
                          </a:lnTo>
                          <a:lnTo>
                            <a:pt x="62" y="128"/>
                          </a:lnTo>
                          <a:lnTo>
                            <a:pt x="66" y="143"/>
                          </a:lnTo>
                          <a:lnTo>
                            <a:pt x="68" y="156"/>
                          </a:lnTo>
                          <a:lnTo>
                            <a:pt x="68" y="165"/>
                          </a:lnTo>
                          <a:lnTo>
                            <a:pt x="70" y="174"/>
                          </a:lnTo>
                          <a:lnTo>
                            <a:pt x="68" y="186"/>
                          </a:lnTo>
                          <a:lnTo>
                            <a:pt x="63" y="174"/>
                          </a:lnTo>
                          <a:lnTo>
                            <a:pt x="59" y="186"/>
                          </a:lnTo>
                          <a:lnTo>
                            <a:pt x="57" y="176"/>
                          </a:lnTo>
                          <a:lnTo>
                            <a:pt x="57" y="168"/>
                          </a:lnTo>
                          <a:lnTo>
                            <a:pt x="58" y="153"/>
                          </a:lnTo>
                          <a:lnTo>
                            <a:pt x="57" y="139"/>
                          </a:lnTo>
                          <a:lnTo>
                            <a:pt x="55" y="124"/>
                          </a:lnTo>
                          <a:lnTo>
                            <a:pt x="47" y="109"/>
                          </a:lnTo>
                          <a:lnTo>
                            <a:pt x="42" y="94"/>
                          </a:lnTo>
                          <a:lnTo>
                            <a:pt x="43" y="125"/>
                          </a:lnTo>
                          <a:lnTo>
                            <a:pt x="32" y="87"/>
                          </a:lnTo>
                          <a:lnTo>
                            <a:pt x="35" y="121"/>
                          </a:lnTo>
                          <a:lnTo>
                            <a:pt x="35" y="143"/>
                          </a:lnTo>
                          <a:lnTo>
                            <a:pt x="33" y="175"/>
                          </a:lnTo>
                        </a:path>
                      </a:pathLst>
                    </a:custGeom>
                    <a:solidFill>
                      <a:srgbClr val="7F5F3F"/>
                    </a:solidFill>
                    <a:ln w="9525" cap="rnd">
                      <a:noFill/>
                      <a:round/>
                      <a:headEnd/>
                      <a:tailEnd/>
                    </a:ln>
                  </p:spPr>
                  <p:txBody>
                    <a:bodyPr/>
                    <a:lstStyle/>
                    <a:p>
                      <a:endParaRPr lang="fr-FR" sz="1200"/>
                    </a:p>
                  </p:txBody>
                </p:sp>
                <p:sp>
                  <p:nvSpPr>
                    <p:cNvPr id="71" name="Freeform 239"/>
                    <p:cNvSpPr>
                      <a:spLocks/>
                    </p:cNvSpPr>
                    <p:nvPr/>
                  </p:nvSpPr>
                  <p:spPr bwMode="auto">
                    <a:xfrm>
                      <a:off x="4287" y="1619"/>
                      <a:ext cx="118" cy="41"/>
                    </a:xfrm>
                    <a:custGeom>
                      <a:avLst/>
                      <a:gdLst>
                        <a:gd name="T0" fmla="*/ 0 w 118"/>
                        <a:gd name="T1" fmla="*/ 40 h 41"/>
                        <a:gd name="T2" fmla="*/ 4 w 118"/>
                        <a:gd name="T3" fmla="*/ 39 h 41"/>
                        <a:gd name="T4" fmla="*/ 12 w 118"/>
                        <a:gd name="T5" fmla="*/ 38 h 41"/>
                        <a:gd name="T6" fmla="*/ 17 w 118"/>
                        <a:gd name="T7" fmla="*/ 37 h 41"/>
                        <a:gd name="T8" fmla="*/ 23 w 118"/>
                        <a:gd name="T9" fmla="*/ 37 h 41"/>
                        <a:gd name="T10" fmla="*/ 25 w 118"/>
                        <a:gd name="T11" fmla="*/ 28 h 41"/>
                        <a:gd name="T12" fmla="*/ 30 w 118"/>
                        <a:gd name="T13" fmla="*/ 21 h 41"/>
                        <a:gd name="T14" fmla="*/ 36 w 118"/>
                        <a:gd name="T15" fmla="*/ 15 h 41"/>
                        <a:gd name="T16" fmla="*/ 43 w 118"/>
                        <a:gd name="T17" fmla="*/ 11 h 41"/>
                        <a:gd name="T18" fmla="*/ 49 w 118"/>
                        <a:gd name="T19" fmla="*/ 9 h 41"/>
                        <a:gd name="T20" fmla="*/ 57 w 118"/>
                        <a:gd name="T21" fmla="*/ 9 h 41"/>
                        <a:gd name="T22" fmla="*/ 72 w 118"/>
                        <a:gd name="T23" fmla="*/ 12 h 41"/>
                        <a:gd name="T24" fmla="*/ 85 w 118"/>
                        <a:gd name="T25" fmla="*/ 12 h 41"/>
                        <a:gd name="T26" fmla="*/ 99 w 118"/>
                        <a:gd name="T27" fmla="*/ 9 h 41"/>
                        <a:gd name="T28" fmla="*/ 117 w 118"/>
                        <a:gd name="T29" fmla="*/ 0 h 41"/>
                        <a:gd name="T30" fmla="*/ 93 w 118"/>
                        <a:gd name="T31" fmla="*/ 5 h 41"/>
                        <a:gd name="T32" fmla="*/ 81 w 118"/>
                        <a:gd name="T33" fmla="*/ 5 h 41"/>
                        <a:gd name="T34" fmla="*/ 72 w 118"/>
                        <a:gd name="T35" fmla="*/ 4 h 41"/>
                        <a:gd name="T36" fmla="*/ 64 w 118"/>
                        <a:gd name="T37" fmla="*/ 5 h 41"/>
                        <a:gd name="T38" fmla="*/ 59 w 118"/>
                        <a:gd name="T39" fmla="*/ 3 h 41"/>
                        <a:gd name="T40" fmla="*/ 55 w 118"/>
                        <a:gd name="T41" fmla="*/ 2 h 41"/>
                        <a:gd name="T42" fmla="*/ 48 w 118"/>
                        <a:gd name="T43" fmla="*/ 3 h 41"/>
                        <a:gd name="T44" fmla="*/ 43 w 118"/>
                        <a:gd name="T45" fmla="*/ 4 h 41"/>
                        <a:gd name="T46" fmla="*/ 37 w 118"/>
                        <a:gd name="T47" fmla="*/ 5 h 41"/>
                        <a:gd name="T48" fmla="*/ 32 w 118"/>
                        <a:gd name="T49" fmla="*/ 9 h 41"/>
                        <a:gd name="T50" fmla="*/ 26 w 118"/>
                        <a:gd name="T51" fmla="*/ 15 h 41"/>
                        <a:gd name="T52" fmla="*/ 23 w 118"/>
                        <a:gd name="T53" fmla="*/ 21 h 41"/>
                        <a:gd name="T54" fmla="*/ 17 w 118"/>
                        <a:gd name="T55" fmla="*/ 22 h 41"/>
                        <a:gd name="T56" fmla="*/ 12 w 118"/>
                        <a:gd name="T57" fmla="*/ 24 h 41"/>
                        <a:gd name="T58" fmla="*/ 4 w 118"/>
                        <a:gd name="T59" fmla="*/ 28 h 41"/>
                        <a:gd name="T60" fmla="*/ 1 w 118"/>
                        <a:gd name="T61" fmla="*/ 35 h 41"/>
                        <a:gd name="T62" fmla="*/ 0 w 118"/>
                        <a:gd name="T63" fmla="*/ 4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8"/>
                        <a:gd name="T97" fmla="*/ 0 h 41"/>
                        <a:gd name="T98" fmla="*/ 118 w 118"/>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8" h="41">
                          <a:moveTo>
                            <a:pt x="0" y="40"/>
                          </a:moveTo>
                          <a:lnTo>
                            <a:pt x="4" y="39"/>
                          </a:lnTo>
                          <a:lnTo>
                            <a:pt x="12" y="38"/>
                          </a:lnTo>
                          <a:lnTo>
                            <a:pt x="17" y="37"/>
                          </a:lnTo>
                          <a:lnTo>
                            <a:pt x="23" y="37"/>
                          </a:lnTo>
                          <a:lnTo>
                            <a:pt x="25" y="28"/>
                          </a:lnTo>
                          <a:lnTo>
                            <a:pt x="30" y="21"/>
                          </a:lnTo>
                          <a:lnTo>
                            <a:pt x="36" y="15"/>
                          </a:lnTo>
                          <a:lnTo>
                            <a:pt x="43" y="11"/>
                          </a:lnTo>
                          <a:lnTo>
                            <a:pt x="49" y="9"/>
                          </a:lnTo>
                          <a:lnTo>
                            <a:pt x="57" y="9"/>
                          </a:lnTo>
                          <a:lnTo>
                            <a:pt x="72" y="12"/>
                          </a:lnTo>
                          <a:lnTo>
                            <a:pt x="85" y="12"/>
                          </a:lnTo>
                          <a:lnTo>
                            <a:pt x="99" y="9"/>
                          </a:lnTo>
                          <a:lnTo>
                            <a:pt x="117" y="0"/>
                          </a:lnTo>
                          <a:lnTo>
                            <a:pt x="93" y="5"/>
                          </a:lnTo>
                          <a:lnTo>
                            <a:pt x="81" y="5"/>
                          </a:lnTo>
                          <a:lnTo>
                            <a:pt x="72" y="4"/>
                          </a:lnTo>
                          <a:lnTo>
                            <a:pt x="64" y="5"/>
                          </a:lnTo>
                          <a:lnTo>
                            <a:pt x="59" y="3"/>
                          </a:lnTo>
                          <a:lnTo>
                            <a:pt x="55" y="2"/>
                          </a:lnTo>
                          <a:lnTo>
                            <a:pt x="48" y="3"/>
                          </a:lnTo>
                          <a:lnTo>
                            <a:pt x="43" y="4"/>
                          </a:lnTo>
                          <a:lnTo>
                            <a:pt x="37" y="5"/>
                          </a:lnTo>
                          <a:lnTo>
                            <a:pt x="32" y="9"/>
                          </a:lnTo>
                          <a:lnTo>
                            <a:pt x="26" y="15"/>
                          </a:lnTo>
                          <a:lnTo>
                            <a:pt x="23" y="21"/>
                          </a:lnTo>
                          <a:lnTo>
                            <a:pt x="17" y="22"/>
                          </a:lnTo>
                          <a:lnTo>
                            <a:pt x="12" y="24"/>
                          </a:lnTo>
                          <a:lnTo>
                            <a:pt x="4" y="28"/>
                          </a:lnTo>
                          <a:lnTo>
                            <a:pt x="1" y="35"/>
                          </a:lnTo>
                          <a:lnTo>
                            <a:pt x="0" y="40"/>
                          </a:lnTo>
                        </a:path>
                      </a:pathLst>
                    </a:custGeom>
                    <a:solidFill>
                      <a:srgbClr val="3F1F00"/>
                    </a:solidFill>
                    <a:ln w="9525" cap="rnd">
                      <a:noFill/>
                      <a:round/>
                      <a:headEnd/>
                      <a:tailEnd/>
                    </a:ln>
                  </p:spPr>
                  <p:txBody>
                    <a:bodyPr/>
                    <a:lstStyle/>
                    <a:p>
                      <a:endParaRPr lang="fr-FR" sz="1200"/>
                    </a:p>
                  </p:txBody>
                </p:sp>
              </p:grpSp>
            </p:grpSp>
          </p:grpSp>
          <p:grpSp>
            <p:nvGrpSpPr>
              <p:cNvPr id="51" name="Group 240"/>
              <p:cNvGrpSpPr>
                <a:grpSpLocks/>
              </p:cNvGrpSpPr>
              <p:nvPr/>
            </p:nvGrpSpPr>
            <p:grpSpPr bwMode="auto">
              <a:xfrm>
                <a:off x="4391" y="1736"/>
                <a:ext cx="44" cy="80"/>
                <a:chOff x="4391" y="1736"/>
                <a:chExt cx="44" cy="80"/>
              </a:xfrm>
            </p:grpSpPr>
            <p:grpSp>
              <p:nvGrpSpPr>
                <p:cNvPr id="52" name="Group 241"/>
                <p:cNvGrpSpPr>
                  <a:grpSpLocks/>
                </p:cNvGrpSpPr>
                <p:nvPr/>
              </p:nvGrpSpPr>
              <p:grpSpPr bwMode="auto">
                <a:xfrm>
                  <a:off x="4401" y="1736"/>
                  <a:ext cx="34" cy="67"/>
                  <a:chOff x="4401" y="1736"/>
                  <a:chExt cx="34" cy="67"/>
                </a:xfrm>
              </p:grpSpPr>
              <p:sp>
                <p:nvSpPr>
                  <p:cNvPr id="62" name="Freeform 242"/>
                  <p:cNvSpPr>
                    <a:spLocks/>
                  </p:cNvSpPr>
                  <p:nvPr/>
                </p:nvSpPr>
                <p:spPr bwMode="auto">
                  <a:xfrm>
                    <a:off x="4401" y="1736"/>
                    <a:ext cx="34" cy="67"/>
                  </a:xfrm>
                  <a:custGeom>
                    <a:avLst/>
                    <a:gdLst>
                      <a:gd name="T0" fmla="*/ 2 w 34"/>
                      <a:gd name="T1" fmla="*/ 18 h 67"/>
                      <a:gd name="T2" fmla="*/ 7 w 34"/>
                      <a:gd name="T3" fmla="*/ 8 h 67"/>
                      <a:gd name="T4" fmla="*/ 11 w 34"/>
                      <a:gd name="T5" fmla="*/ 4 h 67"/>
                      <a:gd name="T6" fmla="*/ 16 w 34"/>
                      <a:gd name="T7" fmla="*/ 2 h 67"/>
                      <a:gd name="T8" fmla="*/ 21 w 34"/>
                      <a:gd name="T9" fmla="*/ 0 h 67"/>
                      <a:gd name="T10" fmla="*/ 26 w 34"/>
                      <a:gd name="T11" fmla="*/ 2 h 67"/>
                      <a:gd name="T12" fmla="*/ 30 w 34"/>
                      <a:gd name="T13" fmla="*/ 7 h 67"/>
                      <a:gd name="T14" fmla="*/ 33 w 34"/>
                      <a:gd name="T15" fmla="*/ 16 h 67"/>
                      <a:gd name="T16" fmla="*/ 32 w 34"/>
                      <a:gd name="T17" fmla="*/ 25 h 67"/>
                      <a:gd name="T18" fmla="*/ 30 w 34"/>
                      <a:gd name="T19" fmla="*/ 34 h 67"/>
                      <a:gd name="T20" fmla="*/ 27 w 34"/>
                      <a:gd name="T21" fmla="*/ 44 h 67"/>
                      <a:gd name="T22" fmla="*/ 23 w 34"/>
                      <a:gd name="T23" fmla="*/ 52 h 67"/>
                      <a:gd name="T24" fmla="*/ 18 w 34"/>
                      <a:gd name="T25" fmla="*/ 60 h 67"/>
                      <a:gd name="T26" fmla="*/ 14 w 34"/>
                      <a:gd name="T27" fmla="*/ 64 h 67"/>
                      <a:gd name="T28" fmla="*/ 10 w 34"/>
                      <a:gd name="T29" fmla="*/ 66 h 67"/>
                      <a:gd name="T30" fmla="*/ 4 w 34"/>
                      <a:gd name="T31" fmla="*/ 65 h 67"/>
                      <a:gd name="T32" fmla="*/ 1 w 34"/>
                      <a:gd name="T33" fmla="*/ 63 h 67"/>
                      <a:gd name="T34" fmla="*/ 0 w 34"/>
                      <a:gd name="T35" fmla="*/ 57 h 67"/>
                      <a:gd name="T36" fmla="*/ 1 w 34"/>
                      <a:gd name="T37" fmla="*/ 46 h 67"/>
                      <a:gd name="T38" fmla="*/ 2 w 34"/>
                      <a:gd name="T39" fmla="*/ 38 h 67"/>
                      <a:gd name="T40" fmla="*/ 1 w 34"/>
                      <a:gd name="T41" fmla="*/ 29 h 67"/>
                      <a:gd name="T42" fmla="*/ 2 w 34"/>
                      <a:gd name="T43" fmla="*/ 18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7"/>
                      <a:gd name="T68" fmla="*/ 34 w 34"/>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7">
                        <a:moveTo>
                          <a:pt x="2" y="18"/>
                        </a:moveTo>
                        <a:lnTo>
                          <a:pt x="7" y="8"/>
                        </a:lnTo>
                        <a:lnTo>
                          <a:pt x="11" y="4"/>
                        </a:lnTo>
                        <a:lnTo>
                          <a:pt x="16" y="2"/>
                        </a:lnTo>
                        <a:lnTo>
                          <a:pt x="21" y="0"/>
                        </a:lnTo>
                        <a:lnTo>
                          <a:pt x="26" y="2"/>
                        </a:lnTo>
                        <a:lnTo>
                          <a:pt x="30" y="7"/>
                        </a:lnTo>
                        <a:lnTo>
                          <a:pt x="33" y="16"/>
                        </a:lnTo>
                        <a:lnTo>
                          <a:pt x="32" y="25"/>
                        </a:lnTo>
                        <a:lnTo>
                          <a:pt x="30" y="34"/>
                        </a:lnTo>
                        <a:lnTo>
                          <a:pt x="27" y="44"/>
                        </a:lnTo>
                        <a:lnTo>
                          <a:pt x="23" y="52"/>
                        </a:lnTo>
                        <a:lnTo>
                          <a:pt x="18" y="60"/>
                        </a:lnTo>
                        <a:lnTo>
                          <a:pt x="14" y="64"/>
                        </a:lnTo>
                        <a:lnTo>
                          <a:pt x="10" y="66"/>
                        </a:lnTo>
                        <a:lnTo>
                          <a:pt x="4" y="65"/>
                        </a:lnTo>
                        <a:lnTo>
                          <a:pt x="1" y="63"/>
                        </a:lnTo>
                        <a:lnTo>
                          <a:pt x="0" y="57"/>
                        </a:lnTo>
                        <a:lnTo>
                          <a:pt x="1" y="46"/>
                        </a:lnTo>
                        <a:lnTo>
                          <a:pt x="2" y="38"/>
                        </a:lnTo>
                        <a:lnTo>
                          <a:pt x="1" y="29"/>
                        </a:lnTo>
                        <a:lnTo>
                          <a:pt x="2" y="18"/>
                        </a:lnTo>
                      </a:path>
                    </a:pathLst>
                  </a:custGeom>
                  <a:solidFill>
                    <a:srgbClr val="FF9F7F"/>
                  </a:solidFill>
                  <a:ln w="9525" cap="rnd">
                    <a:noFill/>
                    <a:round/>
                    <a:headEnd/>
                    <a:tailEnd/>
                  </a:ln>
                </p:spPr>
                <p:txBody>
                  <a:bodyPr/>
                  <a:lstStyle/>
                  <a:p>
                    <a:endParaRPr lang="fr-FR" sz="1200"/>
                  </a:p>
                </p:txBody>
              </p:sp>
              <p:sp>
                <p:nvSpPr>
                  <p:cNvPr id="63" name="Freeform 243"/>
                  <p:cNvSpPr>
                    <a:spLocks/>
                  </p:cNvSpPr>
                  <p:nvPr/>
                </p:nvSpPr>
                <p:spPr bwMode="auto">
                  <a:xfrm>
                    <a:off x="4405" y="1742"/>
                    <a:ext cx="23" cy="46"/>
                  </a:xfrm>
                  <a:custGeom>
                    <a:avLst/>
                    <a:gdLst>
                      <a:gd name="T0" fmla="*/ 22 w 23"/>
                      <a:gd name="T1" fmla="*/ 5 h 46"/>
                      <a:gd name="T2" fmla="*/ 16 w 23"/>
                      <a:gd name="T3" fmla="*/ 3 h 46"/>
                      <a:gd name="T4" fmla="*/ 12 w 23"/>
                      <a:gd name="T5" fmla="*/ 4 h 46"/>
                      <a:gd name="T6" fmla="*/ 11 w 23"/>
                      <a:gd name="T7" fmla="*/ 6 h 46"/>
                      <a:gd name="T8" fmla="*/ 9 w 23"/>
                      <a:gd name="T9" fmla="*/ 9 h 46"/>
                      <a:gd name="T10" fmla="*/ 9 w 23"/>
                      <a:gd name="T11" fmla="*/ 13 h 46"/>
                      <a:gd name="T12" fmla="*/ 11 w 23"/>
                      <a:gd name="T13" fmla="*/ 17 h 46"/>
                      <a:gd name="T14" fmla="*/ 15 w 23"/>
                      <a:gd name="T15" fmla="*/ 18 h 46"/>
                      <a:gd name="T16" fmla="*/ 18 w 23"/>
                      <a:gd name="T17" fmla="*/ 20 h 46"/>
                      <a:gd name="T18" fmla="*/ 19 w 23"/>
                      <a:gd name="T19" fmla="*/ 24 h 46"/>
                      <a:gd name="T20" fmla="*/ 17 w 23"/>
                      <a:gd name="T21" fmla="*/ 29 h 46"/>
                      <a:gd name="T22" fmla="*/ 14 w 23"/>
                      <a:gd name="T23" fmla="*/ 33 h 46"/>
                      <a:gd name="T24" fmla="*/ 11 w 23"/>
                      <a:gd name="T25" fmla="*/ 35 h 46"/>
                      <a:gd name="T26" fmla="*/ 7 w 23"/>
                      <a:gd name="T27" fmla="*/ 36 h 46"/>
                      <a:gd name="T28" fmla="*/ 4 w 23"/>
                      <a:gd name="T29" fmla="*/ 38 h 46"/>
                      <a:gd name="T30" fmla="*/ 3 w 23"/>
                      <a:gd name="T31" fmla="*/ 41 h 46"/>
                      <a:gd name="T32" fmla="*/ 2 w 23"/>
                      <a:gd name="T33" fmla="*/ 45 h 46"/>
                      <a:gd name="T34" fmla="*/ 0 w 23"/>
                      <a:gd name="T35" fmla="*/ 45 h 46"/>
                      <a:gd name="T36" fmla="*/ 0 w 23"/>
                      <a:gd name="T37" fmla="*/ 41 h 46"/>
                      <a:gd name="T38" fmla="*/ 0 w 23"/>
                      <a:gd name="T39" fmla="*/ 37 h 46"/>
                      <a:gd name="T40" fmla="*/ 2 w 23"/>
                      <a:gd name="T41" fmla="*/ 33 h 46"/>
                      <a:gd name="T42" fmla="*/ 2 w 23"/>
                      <a:gd name="T43" fmla="*/ 29 h 46"/>
                      <a:gd name="T44" fmla="*/ 2 w 23"/>
                      <a:gd name="T45" fmla="*/ 24 h 46"/>
                      <a:gd name="T46" fmla="*/ 4 w 23"/>
                      <a:gd name="T47" fmla="*/ 26 h 46"/>
                      <a:gd name="T48" fmla="*/ 7 w 23"/>
                      <a:gd name="T49" fmla="*/ 26 h 46"/>
                      <a:gd name="T50" fmla="*/ 8 w 23"/>
                      <a:gd name="T51" fmla="*/ 24 h 46"/>
                      <a:gd name="T52" fmla="*/ 6 w 23"/>
                      <a:gd name="T53" fmla="*/ 20 h 46"/>
                      <a:gd name="T54" fmla="*/ 7 w 23"/>
                      <a:gd name="T55" fmla="*/ 16 h 46"/>
                      <a:gd name="T56" fmla="*/ 6 w 23"/>
                      <a:gd name="T57" fmla="*/ 12 h 46"/>
                      <a:gd name="T58" fmla="*/ 7 w 23"/>
                      <a:gd name="T59" fmla="*/ 7 h 46"/>
                      <a:gd name="T60" fmla="*/ 9 w 23"/>
                      <a:gd name="T61" fmla="*/ 2 h 46"/>
                      <a:gd name="T62" fmla="*/ 12 w 23"/>
                      <a:gd name="T63" fmla="*/ 0 h 46"/>
                      <a:gd name="T64" fmla="*/ 16 w 23"/>
                      <a:gd name="T65" fmla="*/ 0 h 46"/>
                      <a:gd name="T66" fmla="*/ 20 w 23"/>
                      <a:gd name="T67" fmla="*/ 2 h 46"/>
                      <a:gd name="T68" fmla="*/ 22 w 23"/>
                      <a:gd name="T69" fmla="*/ 5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
                      <a:gd name="T106" fmla="*/ 0 h 46"/>
                      <a:gd name="T107" fmla="*/ 23 w 23"/>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 h="46">
                        <a:moveTo>
                          <a:pt x="22" y="5"/>
                        </a:moveTo>
                        <a:lnTo>
                          <a:pt x="16" y="3"/>
                        </a:lnTo>
                        <a:lnTo>
                          <a:pt x="12" y="4"/>
                        </a:lnTo>
                        <a:lnTo>
                          <a:pt x="11" y="6"/>
                        </a:lnTo>
                        <a:lnTo>
                          <a:pt x="9" y="9"/>
                        </a:lnTo>
                        <a:lnTo>
                          <a:pt x="9" y="13"/>
                        </a:lnTo>
                        <a:lnTo>
                          <a:pt x="11" y="17"/>
                        </a:lnTo>
                        <a:lnTo>
                          <a:pt x="15" y="18"/>
                        </a:lnTo>
                        <a:lnTo>
                          <a:pt x="18" y="20"/>
                        </a:lnTo>
                        <a:lnTo>
                          <a:pt x="19" y="24"/>
                        </a:lnTo>
                        <a:lnTo>
                          <a:pt x="17" y="29"/>
                        </a:lnTo>
                        <a:lnTo>
                          <a:pt x="14" y="33"/>
                        </a:lnTo>
                        <a:lnTo>
                          <a:pt x="11" y="35"/>
                        </a:lnTo>
                        <a:lnTo>
                          <a:pt x="7" y="36"/>
                        </a:lnTo>
                        <a:lnTo>
                          <a:pt x="4" y="38"/>
                        </a:lnTo>
                        <a:lnTo>
                          <a:pt x="3" y="41"/>
                        </a:lnTo>
                        <a:lnTo>
                          <a:pt x="2" y="45"/>
                        </a:lnTo>
                        <a:lnTo>
                          <a:pt x="0" y="45"/>
                        </a:lnTo>
                        <a:lnTo>
                          <a:pt x="0" y="41"/>
                        </a:lnTo>
                        <a:lnTo>
                          <a:pt x="0" y="37"/>
                        </a:lnTo>
                        <a:lnTo>
                          <a:pt x="2" y="33"/>
                        </a:lnTo>
                        <a:lnTo>
                          <a:pt x="2" y="29"/>
                        </a:lnTo>
                        <a:lnTo>
                          <a:pt x="2" y="24"/>
                        </a:lnTo>
                        <a:lnTo>
                          <a:pt x="4" y="26"/>
                        </a:lnTo>
                        <a:lnTo>
                          <a:pt x="7" y="26"/>
                        </a:lnTo>
                        <a:lnTo>
                          <a:pt x="8" y="24"/>
                        </a:lnTo>
                        <a:lnTo>
                          <a:pt x="6" y="20"/>
                        </a:lnTo>
                        <a:lnTo>
                          <a:pt x="7" y="16"/>
                        </a:lnTo>
                        <a:lnTo>
                          <a:pt x="6" y="12"/>
                        </a:lnTo>
                        <a:lnTo>
                          <a:pt x="7" y="7"/>
                        </a:lnTo>
                        <a:lnTo>
                          <a:pt x="9" y="2"/>
                        </a:lnTo>
                        <a:lnTo>
                          <a:pt x="12" y="0"/>
                        </a:lnTo>
                        <a:lnTo>
                          <a:pt x="16" y="0"/>
                        </a:lnTo>
                        <a:lnTo>
                          <a:pt x="20" y="2"/>
                        </a:lnTo>
                        <a:lnTo>
                          <a:pt x="22" y="5"/>
                        </a:lnTo>
                      </a:path>
                    </a:pathLst>
                  </a:custGeom>
                  <a:solidFill>
                    <a:srgbClr val="FF7F3F"/>
                  </a:solidFill>
                  <a:ln w="9525" cap="rnd">
                    <a:noFill/>
                    <a:round/>
                    <a:headEnd/>
                    <a:tailEnd/>
                  </a:ln>
                </p:spPr>
                <p:txBody>
                  <a:bodyPr/>
                  <a:lstStyle/>
                  <a:p>
                    <a:endParaRPr lang="fr-FR" sz="1200"/>
                  </a:p>
                </p:txBody>
              </p:sp>
            </p:grpSp>
            <p:grpSp>
              <p:nvGrpSpPr>
                <p:cNvPr id="53" name="Group 244"/>
                <p:cNvGrpSpPr>
                  <a:grpSpLocks/>
                </p:cNvGrpSpPr>
                <p:nvPr/>
              </p:nvGrpSpPr>
              <p:grpSpPr bwMode="auto">
                <a:xfrm>
                  <a:off x="4391" y="1788"/>
                  <a:ext cx="28" cy="28"/>
                  <a:chOff x="4391" y="1788"/>
                  <a:chExt cx="28" cy="28"/>
                </a:xfrm>
              </p:grpSpPr>
              <p:grpSp>
                <p:nvGrpSpPr>
                  <p:cNvPr id="54" name="Group 245"/>
                  <p:cNvGrpSpPr>
                    <a:grpSpLocks/>
                  </p:cNvGrpSpPr>
                  <p:nvPr/>
                </p:nvGrpSpPr>
                <p:grpSpPr bwMode="auto">
                  <a:xfrm>
                    <a:off x="4391" y="1788"/>
                    <a:ext cx="28" cy="28"/>
                    <a:chOff x="4391" y="1788"/>
                    <a:chExt cx="28" cy="28"/>
                  </a:xfrm>
                </p:grpSpPr>
                <p:sp>
                  <p:nvSpPr>
                    <p:cNvPr id="60" name="Oval 246"/>
                    <p:cNvSpPr>
                      <a:spLocks noChangeArrowheads="1"/>
                    </p:cNvSpPr>
                    <p:nvPr/>
                  </p:nvSpPr>
                  <p:spPr bwMode="auto">
                    <a:xfrm>
                      <a:off x="4395" y="1789"/>
                      <a:ext cx="24" cy="27"/>
                    </a:xfrm>
                    <a:prstGeom prst="ellipse">
                      <a:avLst/>
                    </a:prstGeom>
                    <a:solidFill>
                      <a:srgbClr val="9F3F00"/>
                    </a:solidFill>
                    <a:ln w="9525">
                      <a:noFill/>
                      <a:round/>
                      <a:headEnd/>
                      <a:tailEnd/>
                    </a:ln>
                  </p:spPr>
                  <p:txBody>
                    <a:bodyPr wrap="none" anchor="ctr"/>
                    <a:lstStyle/>
                    <a:p>
                      <a:endParaRPr lang="fr-FR" sz="1200"/>
                    </a:p>
                  </p:txBody>
                </p:sp>
                <p:sp>
                  <p:nvSpPr>
                    <p:cNvPr id="61" name="Oval 247"/>
                    <p:cNvSpPr>
                      <a:spLocks noChangeArrowheads="1"/>
                    </p:cNvSpPr>
                    <p:nvPr/>
                  </p:nvSpPr>
                  <p:spPr bwMode="auto">
                    <a:xfrm>
                      <a:off x="4391" y="1788"/>
                      <a:ext cx="26" cy="26"/>
                    </a:xfrm>
                    <a:prstGeom prst="ellipse">
                      <a:avLst/>
                    </a:prstGeom>
                    <a:solidFill>
                      <a:srgbClr val="FFFF9F"/>
                    </a:solidFill>
                    <a:ln w="9525">
                      <a:noFill/>
                      <a:round/>
                      <a:headEnd/>
                      <a:tailEnd/>
                    </a:ln>
                  </p:spPr>
                  <p:txBody>
                    <a:bodyPr wrap="none" anchor="ctr"/>
                    <a:lstStyle/>
                    <a:p>
                      <a:endParaRPr lang="fr-FR" sz="1200"/>
                    </a:p>
                  </p:txBody>
                </p:sp>
              </p:grpSp>
              <p:grpSp>
                <p:nvGrpSpPr>
                  <p:cNvPr id="55" name="Group 248"/>
                  <p:cNvGrpSpPr>
                    <a:grpSpLocks/>
                  </p:cNvGrpSpPr>
                  <p:nvPr/>
                </p:nvGrpSpPr>
                <p:grpSpPr bwMode="auto">
                  <a:xfrm>
                    <a:off x="4393" y="1789"/>
                    <a:ext cx="25" cy="26"/>
                    <a:chOff x="4393" y="1789"/>
                    <a:chExt cx="25" cy="26"/>
                  </a:xfrm>
                </p:grpSpPr>
                <p:sp>
                  <p:nvSpPr>
                    <p:cNvPr id="56" name="Oval 249"/>
                    <p:cNvSpPr>
                      <a:spLocks noChangeArrowheads="1"/>
                    </p:cNvSpPr>
                    <p:nvPr/>
                  </p:nvSpPr>
                  <p:spPr bwMode="auto">
                    <a:xfrm>
                      <a:off x="4393" y="1789"/>
                      <a:ext cx="24" cy="26"/>
                    </a:xfrm>
                    <a:prstGeom prst="ellipse">
                      <a:avLst/>
                    </a:prstGeom>
                    <a:solidFill>
                      <a:srgbClr val="FF9F00"/>
                    </a:solidFill>
                    <a:ln w="9525">
                      <a:noFill/>
                      <a:round/>
                      <a:headEnd/>
                      <a:tailEnd/>
                    </a:ln>
                  </p:spPr>
                  <p:txBody>
                    <a:bodyPr wrap="none" anchor="ctr"/>
                    <a:lstStyle/>
                    <a:p>
                      <a:endParaRPr lang="fr-FR" sz="1200"/>
                    </a:p>
                  </p:txBody>
                </p:sp>
                <p:sp>
                  <p:nvSpPr>
                    <p:cNvPr id="57" name="Arc 250"/>
                    <p:cNvSpPr>
                      <a:spLocks/>
                    </p:cNvSpPr>
                    <p:nvPr/>
                  </p:nvSpPr>
                  <p:spPr bwMode="auto">
                    <a:xfrm>
                      <a:off x="4407" y="1794"/>
                      <a:ext cx="11" cy="18"/>
                    </a:xfrm>
                    <a:custGeom>
                      <a:avLst/>
                      <a:gdLst>
                        <a:gd name="T0" fmla="*/ 3 w 29996"/>
                        <a:gd name="T1" fmla="*/ 0 h 43200"/>
                        <a:gd name="T2" fmla="*/ 0 w 29996"/>
                        <a:gd name="T3" fmla="*/ 17 h 43200"/>
                        <a:gd name="T4" fmla="*/ 3 w 29996"/>
                        <a:gd name="T5" fmla="*/ 9 h 43200"/>
                        <a:gd name="T6" fmla="*/ 0 60000 65536"/>
                        <a:gd name="T7" fmla="*/ 0 60000 65536"/>
                        <a:gd name="T8" fmla="*/ 0 60000 65536"/>
                        <a:gd name="T9" fmla="*/ 0 w 29996"/>
                        <a:gd name="T10" fmla="*/ 0 h 43200"/>
                        <a:gd name="T11" fmla="*/ 29996 w 29996"/>
                        <a:gd name="T12" fmla="*/ 43200 h 43200"/>
                      </a:gdLst>
                      <a:ahLst/>
                      <a:cxnLst>
                        <a:cxn ang="T6">
                          <a:pos x="T0" y="T1"/>
                        </a:cxn>
                        <a:cxn ang="T7">
                          <a:pos x="T2" y="T3"/>
                        </a:cxn>
                        <a:cxn ang="T8">
                          <a:pos x="T4" y="T5"/>
                        </a:cxn>
                      </a:cxnLst>
                      <a:rect l="T9" t="T10" r="T11" b="T12"/>
                      <a:pathLst>
                        <a:path w="29996" h="43200" fill="none" extrusionOk="0">
                          <a:moveTo>
                            <a:pt x="8395" y="0"/>
                          </a:moveTo>
                          <a:cubicBezTo>
                            <a:pt x="20325" y="0"/>
                            <a:pt x="29996" y="9670"/>
                            <a:pt x="29996" y="21600"/>
                          </a:cubicBezTo>
                          <a:cubicBezTo>
                            <a:pt x="29996" y="33529"/>
                            <a:pt x="20325" y="43200"/>
                            <a:pt x="8396" y="43200"/>
                          </a:cubicBezTo>
                          <a:cubicBezTo>
                            <a:pt x="5511" y="43200"/>
                            <a:pt x="2657" y="42622"/>
                            <a:pt x="-1" y="41501"/>
                          </a:cubicBezTo>
                        </a:path>
                        <a:path w="29996" h="43200" stroke="0" extrusionOk="0">
                          <a:moveTo>
                            <a:pt x="8395" y="0"/>
                          </a:moveTo>
                          <a:cubicBezTo>
                            <a:pt x="20325" y="0"/>
                            <a:pt x="29996" y="9670"/>
                            <a:pt x="29996" y="21600"/>
                          </a:cubicBezTo>
                          <a:cubicBezTo>
                            <a:pt x="29996" y="33529"/>
                            <a:pt x="20325" y="43200"/>
                            <a:pt x="8396" y="43200"/>
                          </a:cubicBezTo>
                          <a:cubicBezTo>
                            <a:pt x="5511" y="43200"/>
                            <a:pt x="2657" y="42622"/>
                            <a:pt x="-1" y="41501"/>
                          </a:cubicBezTo>
                          <a:lnTo>
                            <a:pt x="8396" y="21600"/>
                          </a:lnTo>
                          <a:close/>
                        </a:path>
                      </a:pathLst>
                    </a:custGeom>
                    <a:solidFill>
                      <a:srgbClr val="FFBF1F"/>
                    </a:solidFill>
                    <a:ln w="9525" cap="rnd">
                      <a:noFill/>
                      <a:round/>
                      <a:headEnd/>
                      <a:tailEnd/>
                    </a:ln>
                  </p:spPr>
                  <p:txBody>
                    <a:bodyPr wrap="none" anchor="ctr"/>
                    <a:lstStyle/>
                    <a:p>
                      <a:endParaRPr lang="fr-FR" sz="1200"/>
                    </a:p>
                  </p:txBody>
                </p:sp>
                <p:sp>
                  <p:nvSpPr>
                    <p:cNvPr id="58" name="Arc 251"/>
                    <p:cNvSpPr>
                      <a:spLocks/>
                    </p:cNvSpPr>
                    <p:nvPr/>
                  </p:nvSpPr>
                  <p:spPr bwMode="auto">
                    <a:xfrm>
                      <a:off x="4398" y="1793"/>
                      <a:ext cx="13" cy="17"/>
                    </a:xfrm>
                    <a:custGeom>
                      <a:avLst/>
                      <a:gdLst>
                        <a:gd name="T0" fmla="*/ 5 w 35919"/>
                        <a:gd name="T1" fmla="*/ 0 h 43200"/>
                        <a:gd name="T2" fmla="*/ 0 w 35919"/>
                        <a:gd name="T3" fmla="*/ 15 h 43200"/>
                        <a:gd name="T4" fmla="*/ 5 w 35919"/>
                        <a:gd name="T5" fmla="*/ 9 h 43200"/>
                        <a:gd name="T6" fmla="*/ 0 60000 65536"/>
                        <a:gd name="T7" fmla="*/ 0 60000 65536"/>
                        <a:gd name="T8" fmla="*/ 0 60000 65536"/>
                        <a:gd name="T9" fmla="*/ 0 w 35919"/>
                        <a:gd name="T10" fmla="*/ 0 h 43200"/>
                        <a:gd name="T11" fmla="*/ 35919 w 35919"/>
                        <a:gd name="T12" fmla="*/ 43200 h 43200"/>
                      </a:gdLst>
                      <a:ahLst/>
                      <a:cxnLst>
                        <a:cxn ang="T6">
                          <a:pos x="T0" y="T1"/>
                        </a:cxn>
                        <a:cxn ang="T7">
                          <a:pos x="T2" y="T3"/>
                        </a:cxn>
                        <a:cxn ang="T8">
                          <a:pos x="T4" y="T5"/>
                        </a:cxn>
                      </a:cxnLst>
                      <a:rect l="T9" t="T10" r="T11" b="T12"/>
                      <a:pathLst>
                        <a:path w="35919" h="43200" fill="none" extrusionOk="0">
                          <a:moveTo>
                            <a:pt x="14318" y="0"/>
                          </a:moveTo>
                          <a:cubicBezTo>
                            <a:pt x="26248" y="0"/>
                            <a:pt x="35919" y="9670"/>
                            <a:pt x="35919" y="21600"/>
                          </a:cubicBezTo>
                          <a:cubicBezTo>
                            <a:pt x="35919" y="33529"/>
                            <a:pt x="26248" y="43200"/>
                            <a:pt x="14319" y="43200"/>
                          </a:cubicBezTo>
                          <a:cubicBezTo>
                            <a:pt x="9043" y="43200"/>
                            <a:pt x="3950" y="41269"/>
                            <a:pt x="0" y="37771"/>
                          </a:cubicBezTo>
                        </a:path>
                        <a:path w="35919" h="43200" stroke="0" extrusionOk="0">
                          <a:moveTo>
                            <a:pt x="14318" y="0"/>
                          </a:moveTo>
                          <a:cubicBezTo>
                            <a:pt x="26248" y="0"/>
                            <a:pt x="35919" y="9670"/>
                            <a:pt x="35919" y="21600"/>
                          </a:cubicBezTo>
                          <a:cubicBezTo>
                            <a:pt x="35919" y="33529"/>
                            <a:pt x="26248" y="43200"/>
                            <a:pt x="14319" y="43200"/>
                          </a:cubicBezTo>
                          <a:cubicBezTo>
                            <a:pt x="9043" y="43200"/>
                            <a:pt x="3950" y="41269"/>
                            <a:pt x="0" y="37771"/>
                          </a:cubicBezTo>
                          <a:lnTo>
                            <a:pt x="14319" y="21600"/>
                          </a:lnTo>
                          <a:close/>
                        </a:path>
                      </a:pathLst>
                    </a:custGeom>
                    <a:solidFill>
                      <a:srgbClr val="BF7F1F"/>
                    </a:solidFill>
                    <a:ln w="9525" cap="rnd">
                      <a:noFill/>
                      <a:round/>
                      <a:headEnd/>
                      <a:tailEnd/>
                    </a:ln>
                  </p:spPr>
                  <p:txBody>
                    <a:bodyPr wrap="none" anchor="ctr"/>
                    <a:lstStyle/>
                    <a:p>
                      <a:endParaRPr lang="fr-FR" sz="1200"/>
                    </a:p>
                  </p:txBody>
                </p:sp>
                <p:sp>
                  <p:nvSpPr>
                    <p:cNvPr id="59" name="Oval 252"/>
                    <p:cNvSpPr>
                      <a:spLocks noChangeArrowheads="1"/>
                    </p:cNvSpPr>
                    <p:nvPr/>
                  </p:nvSpPr>
                  <p:spPr bwMode="auto">
                    <a:xfrm>
                      <a:off x="4398" y="1792"/>
                      <a:ext cx="16" cy="16"/>
                    </a:xfrm>
                    <a:prstGeom prst="ellipse">
                      <a:avLst/>
                    </a:prstGeom>
                    <a:solidFill>
                      <a:srgbClr val="FFFF9F"/>
                    </a:solidFill>
                    <a:ln w="9525">
                      <a:noFill/>
                      <a:round/>
                      <a:headEnd/>
                      <a:tailEnd/>
                    </a:ln>
                  </p:spPr>
                  <p:txBody>
                    <a:bodyPr wrap="none" anchor="ctr"/>
                    <a:lstStyle/>
                    <a:p>
                      <a:endParaRPr lang="fr-FR" sz="1200"/>
                    </a:p>
                  </p:txBody>
                </p:sp>
              </p:grpSp>
            </p:grpSp>
          </p:grpSp>
        </p:grpSp>
        <p:grpSp>
          <p:nvGrpSpPr>
            <p:cNvPr id="27" name="Group 253"/>
            <p:cNvGrpSpPr>
              <a:grpSpLocks/>
            </p:cNvGrpSpPr>
            <p:nvPr/>
          </p:nvGrpSpPr>
          <p:grpSpPr bwMode="auto">
            <a:xfrm>
              <a:off x="3051" y="3670"/>
              <a:ext cx="183" cy="218"/>
              <a:chOff x="3051" y="3670"/>
              <a:chExt cx="183" cy="218"/>
            </a:xfrm>
          </p:grpSpPr>
          <p:sp>
            <p:nvSpPr>
              <p:cNvPr id="42" name="Line 254"/>
              <p:cNvSpPr>
                <a:spLocks noChangeShapeType="1"/>
              </p:cNvSpPr>
              <p:nvPr/>
            </p:nvSpPr>
            <p:spPr bwMode="auto">
              <a:xfrm>
                <a:off x="3138" y="3670"/>
                <a:ext cx="0" cy="145"/>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43" name="Line 255"/>
              <p:cNvSpPr>
                <a:spLocks noChangeShapeType="1"/>
              </p:cNvSpPr>
              <p:nvPr/>
            </p:nvSpPr>
            <p:spPr bwMode="auto">
              <a:xfrm>
                <a:off x="3051" y="3815"/>
                <a:ext cx="183"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44" name="Line 256"/>
              <p:cNvSpPr>
                <a:spLocks noChangeShapeType="1"/>
              </p:cNvSpPr>
              <p:nvPr/>
            </p:nvSpPr>
            <p:spPr bwMode="auto">
              <a:xfrm>
                <a:off x="3099" y="3851"/>
                <a:ext cx="87"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45" name="Line 257"/>
              <p:cNvSpPr>
                <a:spLocks noChangeShapeType="1"/>
              </p:cNvSpPr>
              <p:nvPr/>
            </p:nvSpPr>
            <p:spPr bwMode="auto">
              <a:xfrm>
                <a:off x="3123" y="3888"/>
                <a:ext cx="34" cy="0"/>
              </a:xfrm>
              <a:prstGeom prst="line">
                <a:avLst/>
              </a:prstGeom>
              <a:noFill/>
              <a:ln w="50800">
                <a:solidFill>
                  <a:schemeClr val="tx1"/>
                </a:solidFill>
                <a:round/>
                <a:headEnd type="none" w="sm" len="sm"/>
                <a:tailEnd type="none" w="sm" len="sm"/>
              </a:ln>
            </p:spPr>
            <p:txBody>
              <a:bodyPr wrap="none" anchor="ctr"/>
              <a:lstStyle/>
              <a:p>
                <a:endParaRPr lang="fr-FR" sz="1200"/>
              </a:p>
            </p:txBody>
          </p:sp>
        </p:grpSp>
        <p:sp>
          <p:nvSpPr>
            <p:cNvPr id="28" name="Rectangle 263"/>
            <p:cNvSpPr>
              <a:spLocks noChangeArrowheads="1"/>
            </p:cNvSpPr>
            <p:nvPr/>
          </p:nvSpPr>
          <p:spPr bwMode="auto">
            <a:xfrm>
              <a:off x="2618" y="3323"/>
              <a:ext cx="429" cy="167"/>
            </a:xfrm>
            <a:prstGeom prst="rect">
              <a:avLst/>
            </a:prstGeom>
            <a:noFill/>
            <a:ln w="9525">
              <a:noFill/>
              <a:miter lim="800000"/>
              <a:headEnd/>
              <a:tailEnd/>
            </a:ln>
          </p:spPr>
          <p:txBody>
            <a:bodyPr wrap="none" lIns="79375" tIns="39688" rIns="79375" bIns="39688">
              <a:spAutoFit/>
            </a:bodyPr>
            <a:lstStyle/>
            <a:p>
              <a:pPr algn="ctr" defTabSz="785813" eaLnBrk="0" hangingPunct="0"/>
              <a:r>
                <a:rPr lang="fr-FR" sz="1200" b="1" i="1">
                  <a:solidFill>
                    <a:srgbClr val="B3B900"/>
                  </a:solidFill>
                  <a:latin typeface="Arial" charset="0"/>
                </a:rPr>
                <a:t>TERRE</a:t>
              </a:r>
            </a:p>
          </p:txBody>
        </p:sp>
        <p:grpSp>
          <p:nvGrpSpPr>
            <p:cNvPr id="29" name="Group 264"/>
            <p:cNvGrpSpPr>
              <a:grpSpLocks/>
            </p:cNvGrpSpPr>
            <p:nvPr/>
          </p:nvGrpSpPr>
          <p:grpSpPr bwMode="auto">
            <a:xfrm>
              <a:off x="2947" y="1140"/>
              <a:ext cx="892" cy="330"/>
              <a:chOff x="2947" y="1140"/>
              <a:chExt cx="892" cy="330"/>
            </a:xfrm>
          </p:grpSpPr>
          <p:sp>
            <p:nvSpPr>
              <p:cNvPr id="40" name="AutoShape 265"/>
              <p:cNvSpPr>
                <a:spLocks noChangeArrowheads="1"/>
              </p:cNvSpPr>
              <p:nvPr/>
            </p:nvSpPr>
            <p:spPr bwMode="auto">
              <a:xfrm>
                <a:off x="2947" y="1140"/>
                <a:ext cx="892" cy="330"/>
              </a:xfrm>
              <a:prstGeom prst="star16">
                <a:avLst>
                  <a:gd name="adj" fmla="val 37500"/>
                </a:avLst>
              </a:prstGeom>
              <a:solidFill>
                <a:srgbClr val="F76681"/>
              </a:solidFill>
              <a:ln w="12700">
                <a:solidFill>
                  <a:schemeClr val="tx1"/>
                </a:solidFill>
                <a:miter lim="800000"/>
                <a:headEnd/>
                <a:tailEnd/>
              </a:ln>
            </p:spPr>
            <p:txBody>
              <a:bodyPr wrap="none" anchor="ctr"/>
              <a:lstStyle/>
              <a:p>
                <a:endParaRPr lang="fr-FR" sz="1200"/>
              </a:p>
            </p:txBody>
          </p:sp>
          <p:sp>
            <p:nvSpPr>
              <p:cNvPr id="41" name="Rectangle 266"/>
              <p:cNvSpPr>
                <a:spLocks noChangeArrowheads="1"/>
              </p:cNvSpPr>
              <p:nvPr/>
            </p:nvSpPr>
            <p:spPr bwMode="auto">
              <a:xfrm>
                <a:off x="3235" y="1209"/>
                <a:ext cx="305" cy="167"/>
              </a:xfrm>
              <a:prstGeom prst="rect">
                <a:avLst/>
              </a:prstGeom>
              <a:noFill/>
              <a:ln w="9525">
                <a:noFill/>
                <a:miter lim="800000"/>
                <a:headEnd/>
                <a:tailEnd/>
              </a:ln>
            </p:spPr>
            <p:txBody>
              <a:bodyPr wrap="none" lIns="79375" tIns="39688" rIns="79375" bIns="39688">
                <a:spAutoFit/>
              </a:bodyPr>
              <a:lstStyle/>
              <a:p>
                <a:pPr algn="ctr" defTabSz="785813" eaLnBrk="0" hangingPunct="0"/>
                <a:r>
                  <a:rPr lang="fr-FR" sz="1200" b="1">
                    <a:latin typeface="Arial" charset="0"/>
                  </a:rPr>
                  <a:t>Clac</a:t>
                </a:r>
              </a:p>
            </p:txBody>
          </p:sp>
        </p:grpSp>
        <p:sp>
          <p:nvSpPr>
            <p:cNvPr id="30" name="Rectangle 268"/>
            <p:cNvSpPr>
              <a:spLocks noChangeArrowheads="1"/>
            </p:cNvSpPr>
            <p:nvPr/>
          </p:nvSpPr>
          <p:spPr bwMode="auto">
            <a:xfrm>
              <a:off x="4080" y="1248"/>
              <a:ext cx="583" cy="167"/>
            </a:xfrm>
            <a:prstGeom prst="rect">
              <a:avLst/>
            </a:prstGeom>
            <a:solidFill>
              <a:srgbClr val="183B97"/>
            </a:solidFill>
            <a:ln w="12700">
              <a:noFill/>
              <a:miter lim="800000"/>
              <a:headEnd/>
              <a:tailEnd/>
            </a:ln>
          </p:spPr>
          <p:txBody>
            <a:bodyPr lIns="79375" tIns="39688" rIns="79375" bIns="39688">
              <a:spAutoFit/>
            </a:bodyPr>
            <a:lstStyle/>
            <a:p>
              <a:pPr algn="ctr" defTabSz="785813" eaLnBrk="0" hangingPunct="0"/>
              <a:r>
                <a:rPr lang="fr-FR" sz="1200" b="1" i="1">
                  <a:latin typeface="Arial" charset="0"/>
                </a:rPr>
                <a:t>OUI !</a:t>
              </a:r>
            </a:p>
          </p:txBody>
        </p:sp>
        <p:sp>
          <p:nvSpPr>
            <p:cNvPr id="31" name="Rectangle 270"/>
            <p:cNvSpPr>
              <a:spLocks noChangeArrowheads="1"/>
            </p:cNvSpPr>
            <p:nvPr/>
          </p:nvSpPr>
          <p:spPr bwMode="auto">
            <a:xfrm>
              <a:off x="3471" y="1543"/>
              <a:ext cx="634" cy="283"/>
            </a:xfrm>
            <a:prstGeom prst="rect">
              <a:avLst/>
            </a:prstGeom>
            <a:noFill/>
            <a:ln w="9525">
              <a:noFill/>
              <a:miter lim="800000"/>
              <a:headEnd/>
              <a:tailEnd/>
            </a:ln>
          </p:spPr>
          <p:txBody>
            <a:bodyPr wrap="none" lIns="79375" tIns="39688" rIns="79375" bIns="39688">
              <a:spAutoFit/>
            </a:bodyPr>
            <a:lstStyle/>
            <a:p>
              <a:pPr algn="ctr" defTabSz="785813" eaLnBrk="0" hangingPunct="0"/>
              <a:r>
                <a:rPr lang="fr-FR" sz="1200" b="1" i="1" dirty="0">
                  <a:latin typeface="Arial" charset="0"/>
                </a:rPr>
                <a:t>Disjoncteur</a:t>
              </a:r>
            </a:p>
            <a:p>
              <a:pPr algn="ctr" defTabSz="785813" eaLnBrk="0" hangingPunct="0"/>
              <a:r>
                <a:rPr lang="fr-FR" sz="1200" b="1" i="1" dirty="0">
                  <a:latin typeface="Arial" charset="0"/>
                </a:rPr>
                <a:t>différentiel</a:t>
              </a:r>
            </a:p>
          </p:txBody>
        </p:sp>
        <p:sp>
          <p:nvSpPr>
            <p:cNvPr id="32" name="Oval 271"/>
            <p:cNvSpPr>
              <a:spLocks noChangeArrowheads="1"/>
            </p:cNvSpPr>
            <p:nvPr/>
          </p:nvSpPr>
          <p:spPr bwMode="auto">
            <a:xfrm>
              <a:off x="4767" y="1653"/>
              <a:ext cx="16" cy="16"/>
            </a:xfrm>
            <a:prstGeom prst="ellipse">
              <a:avLst/>
            </a:prstGeom>
            <a:solidFill>
              <a:srgbClr val="FFFFFF"/>
            </a:solidFill>
            <a:ln w="9525">
              <a:noFill/>
              <a:round/>
              <a:headEnd/>
              <a:tailEnd/>
            </a:ln>
          </p:spPr>
          <p:txBody>
            <a:bodyPr wrap="none" anchor="ctr"/>
            <a:lstStyle/>
            <a:p>
              <a:endParaRPr lang="fr-FR" sz="1200"/>
            </a:p>
          </p:txBody>
        </p:sp>
        <p:grpSp>
          <p:nvGrpSpPr>
            <p:cNvPr id="33" name="Group 281"/>
            <p:cNvGrpSpPr>
              <a:grpSpLocks/>
            </p:cNvGrpSpPr>
            <p:nvPr/>
          </p:nvGrpSpPr>
          <p:grpSpPr bwMode="auto">
            <a:xfrm>
              <a:off x="3880" y="2364"/>
              <a:ext cx="175" cy="61"/>
              <a:chOff x="3880" y="2364"/>
              <a:chExt cx="175" cy="61"/>
            </a:xfrm>
          </p:grpSpPr>
          <p:sp>
            <p:nvSpPr>
              <p:cNvPr id="34" name="Freeform 282"/>
              <p:cNvSpPr>
                <a:spLocks/>
              </p:cNvSpPr>
              <p:nvPr/>
            </p:nvSpPr>
            <p:spPr bwMode="auto">
              <a:xfrm>
                <a:off x="3880" y="2364"/>
                <a:ext cx="175" cy="61"/>
              </a:xfrm>
              <a:custGeom>
                <a:avLst/>
                <a:gdLst>
                  <a:gd name="T0" fmla="*/ 0 w 175"/>
                  <a:gd name="T1" fmla="*/ 55 h 61"/>
                  <a:gd name="T2" fmla="*/ 18 w 175"/>
                  <a:gd name="T3" fmla="*/ 43 h 61"/>
                  <a:gd name="T4" fmla="*/ 30 w 175"/>
                  <a:gd name="T5" fmla="*/ 36 h 61"/>
                  <a:gd name="T6" fmla="*/ 49 w 175"/>
                  <a:gd name="T7" fmla="*/ 27 h 61"/>
                  <a:gd name="T8" fmla="*/ 47 w 175"/>
                  <a:gd name="T9" fmla="*/ 22 h 61"/>
                  <a:gd name="T10" fmla="*/ 49 w 175"/>
                  <a:gd name="T11" fmla="*/ 16 h 61"/>
                  <a:gd name="T12" fmla="*/ 55 w 175"/>
                  <a:gd name="T13" fmla="*/ 13 h 61"/>
                  <a:gd name="T14" fmla="*/ 64 w 175"/>
                  <a:gd name="T15" fmla="*/ 10 h 61"/>
                  <a:gd name="T16" fmla="*/ 75 w 175"/>
                  <a:gd name="T17" fmla="*/ 6 h 61"/>
                  <a:gd name="T18" fmla="*/ 83 w 175"/>
                  <a:gd name="T19" fmla="*/ 1 h 61"/>
                  <a:gd name="T20" fmla="*/ 96 w 175"/>
                  <a:gd name="T21" fmla="*/ 0 h 61"/>
                  <a:gd name="T22" fmla="*/ 116 w 175"/>
                  <a:gd name="T23" fmla="*/ 6 h 61"/>
                  <a:gd name="T24" fmla="*/ 135 w 175"/>
                  <a:gd name="T25" fmla="*/ 7 h 61"/>
                  <a:gd name="T26" fmla="*/ 153 w 175"/>
                  <a:gd name="T27" fmla="*/ 11 h 61"/>
                  <a:gd name="T28" fmla="*/ 165 w 175"/>
                  <a:gd name="T29" fmla="*/ 16 h 61"/>
                  <a:gd name="T30" fmla="*/ 174 w 175"/>
                  <a:gd name="T31" fmla="*/ 20 h 61"/>
                  <a:gd name="T32" fmla="*/ 174 w 175"/>
                  <a:gd name="T33" fmla="*/ 26 h 61"/>
                  <a:gd name="T34" fmla="*/ 164 w 175"/>
                  <a:gd name="T35" fmla="*/ 37 h 61"/>
                  <a:gd name="T36" fmla="*/ 153 w 175"/>
                  <a:gd name="T37" fmla="*/ 44 h 61"/>
                  <a:gd name="T38" fmla="*/ 143 w 175"/>
                  <a:gd name="T39" fmla="*/ 48 h 61"/>
                  <a:gd name="T40" fmla="*/ 133 w 175"/>
                  <a:gd name="T41" fmla="*/ 51 h 61"/>
                  <a:gd name="T42" fmla="*/ 124 w 175"/>
                  <a:gd name="T43" fmla="*/ 52 h 61"/>
                  <a:gd name="T44" fmla="*/ 117 w 175"/>
                  <a:gd name="T45" fmla="*/ 51 h 61"/>
                  <a:gd name="T46" fmla="*/ 114 w 175"/>
                  <a:gd name="T47" fmla="*/ 49 h 61"/>
                  <a:gd name="T48" fmla="*/ 107 w 175"/>
                  <a:gd name="T49" fmla="*/ 49 h 61"/>
                  <a:gd name="T50" fmla="*/ 101 w 175"/>
                  <a:gd name="T51" fmla="*/ 48 h 61"/>
                  <a:gd name="T52" fmla="*/ 99 w 175"/>
                  <a:gd name="T53" fmla="*/ 46 h 61"/>
                  <a:gd name="T54" fmla="*/ 98 w 175"/>
                  <a:gd name="T55" fmla="*/ 43 h 61"/>
                  <a:gd name="T56" fmla="*/ 90 w 175"/>
                  <a:gd name="T57" fmla="*/ 43 h 61"/>
                  <a:gd name="T58" fmla="*/ 82 w 175"/>
                  <a:gd name="T59" fmla="*/ 41 h 61"/>
                  <a:gd name="T60" fmla="*/ 79 w 175"/>
                  <a:gd name="T61" fmla="*/ 39 h 61"/>
                  <a:gd name="T62" fmla="*/ 73 w 175"/>
                  <a:gd name="T63" fmla="*/ 34 h 61"/>
                  <a:gd name="T64" fmla="*/ 69 w 175"/>
                  <a:gd name="T65" fmla="*/ 37 h 61"/>
                  <a:gd name="T66" fmla="*/ 59 w 175"/>
                  <a:gd name="T67" fmla="*/ 43 h 61"/>
                  <a:gd name="T68" fmla="*/ 47 w 175"/>
                  <a:gd name="T69" fmla="*/ 48 h 61"/>
                  <a:gd name="T70" fmla="*/ 34 w 175"/>
                  <a:gd name="T71" fmla="*/ 54 h 61"/>
                  <a:gd name="T72" fmla="*/ 17 w 175"/>
                  <a:gd name="T73" fmla="*/ 59 h 61"/>
                  <a:gd name="T74" fmla="*/ 11 w 175"/>
                  <a:gd name="T75" fmla="*/ 60 h 61"/>
                  <a:gd name="T76" fmla="*/ 5 w 175"/>
                  <a:gd name="T77" fmla="*/ 60 h 61"/>
                  <a:gd name="T78" fmla="*/ 1 w 175"/>
                  <a:gd name="T79" fmla="*/ 59 h 61"/>
                  <a:gd name="T80" fmla="*/ 0 w 175"/>
                  <a:gd name="T81" fmla="*/ 57 h 61"/>
                  <a:gd name="T82" fmla="*/ 0 w 175"/>
                  <a:gd name="T83" fmla="*/ 55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5"/>
                  <a:gd name="T127" fmla="*/ 0 h 61"/>
                  <a:gd name="T128" fmla="*/ 175 w 175"/>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5" h="61">
                    <a:moveTo>
                      <a:pt x="0" y="55"/>
                    </a:moveTo>
                    <a:lnTo>
                      <a:pt x="18" y="43"/>
                    </a:lnTo>
                    <a:lnTo>
                      <a:pt x="30" y="36"/>
                    </a:lnTo>
                    <a:lnTo>
                      <a:pt x="49" y="27"/>
                    </a:lnTo>
                    <a:lnTo>
                      <a:pt x="47" y="22"/>
                    </a:lnTo>
                    <a:lnTo>
                      <a:pt x="49" y="16"/>
                    </a:lnTo>
                    <a:lnTo>
                      <a:pt x="55" y="13"/>
                    </a:lnTo>
                    <a:lnTo>
                      <a:pt x="64" y="10"/>
                    </a:lnTo>
                    <a:lnTo>
                      <a:pt x="75" y="6"/>
                    </a:lnTo>
                    <a:lnTo>
                      <a:pt x="83" y="1"/>
                    </a:lnTo>
                    <a:lnTo>
                      <a:pt x="96" y="0"/>
                    </a:lnTo>
                    <a:lnTo>
                      <a:pt x="116" y="6"/>
                    </a:lnTo>
                    <a:lnTo>
                      <a:pt x="135" y="7"/>
                    </a:lnTo>
                    <a:lnTo>
                      <a:pt x="153" y="11"/>
                    </a:lnTo>
                    <a:lnTo>
                      <a:pt x="165" y="16"/>
                    </a:lnTo>
                    <a:lnTo>
                      <a:pt x="174" y="20"/>
                    </a:lnTo>
                    <a:lnTo>
                      <a:pt x="174" y="26"/>
                    </a:lnTo>
                    <a:lnTo>
                      <a:pt x="164" y="37"/>
                    </a:lnTo>
                    <a:lnTo>
                      <a:pt x="153" y="44"/>
                    </a:lnTo>
                    <a:lnTo>
                      <a:pt x="143" y="48"/>
                    </a:lnTo>
                    <a:lnTo>
                      <a:pt x="133" y="51"/>
                    </a:lnTo>
                    <a:lnTo>
                      <a:pt x="124" y="52"/>
                    </a:lnTo>
                    <a:lnTo>
                      <a:pt x="117" y="51"/>
                    </a:lnTo>
                    <a:lnTo>
                      <a:pt x="114" y="49"/>
                    </a:lnTo>
                    <a:lnTo>
                      <a:pt x="107" y="49"/>
                    </a:lnTo>
                    <a:lnTo>
                      <a:pt x="101" y="48"/>
                    </a:lnTo>
                    <a:lnTo>
                      <a:pt x="99" y="46"/>
                    </a:lnTo>
                    <a:lnTo>
                      <a:pt x="98" y="43"/>
                    </a:lnTo>
                    <a:lnTo>
                      <a:pt x="90" y="43"/>
                    </a:lnTo>
                    <a:lnTo>
                      <a:pt x="82" y="41"/>
                    </a:lnTo>
                    <a:lnTo>
                      <a:pt x="79" y="39"/>
                    </a:lnTo>
                    <a:lnTo>
                      <a:pt x="73" y="34"/>
                    </a:lnTo>
                    <a:lnTo>
                      <a:pt x="69" y="37"/>
                    </a:lnTo>
                    <a:lnTo>
                      <a:pt x="59" y="43"/>
                    </a:lnTo>
                    <a:lnTo>
                      <a:pt x="47" y="48"/>
                    </a:lnTo>
                    <a:lnTo>
                      <a:pt x="34" y="54"/>
                    </a:lnTo>
                    <a:lnTo>
                      <a:pt x="17" y="59"/>
                    </a:lnTo>
                    <a:lnTo>
                      <a:pt x="11" y="60"/>
                    </a:lnTo>
                    <a:lnTo>
                      <a:pt x="5" y="60"/>
                    </a:lnTo>
                    <a:lnTo>
                      <a:pt x="1" y="59"/>
                    </a:lnTo>
                    <a:lnTo>
                      <a:pt x="0" y="57"/>
                    </a:lnTo>
                    <a:lnTo>
                      <a:pt x="0" y="55"/>
                    </a:lnTo>
                  </a:path>
                </a:pathLst>
              </a:custGeom>
              <a:solidFill>
                <a:srgbClr val="E0A080"/>
              </a:solidFill>
              <a:ln w="12700" cap="rnd">
                <a:solidFill>
                  <a:srgbClr val="000000"/>
                </a:solidFill>
                <a:round/>
                <a:headEnd/>
                <a:tailEnd/>
              </a:ln>
            </p:spPr>
            <p:txBody>
              <a:bodyPr/>
              <a:lstStyle/>
              <a:p>
                <a:endParaRPr lang="fr-FR" sz="1200"/>
              </a:p>
            </p:txBody>
          </p:sp>
          <p:grpSp>
            <p:nvGrpSpPr>
              <p:cNvPr id="35" name="Group 283"/>
              <p:cNvGrpSpPr>
                <a:grpSpLocks/>
              </p:cNvGrpSpPr>
              <p:nvPr/>
            </p:nvGrpSpPr>
            <p:grpSpPr bwMode="auto">
              <a:xfrm>
                <a:off x="3927" y="2375"/>
                <a:ext cx="84" cy="49"/>
                <a:chOff x="3927" y="2375"/>
                <a:chExt cx="84" cy="49"/>
              </a:xfrm>
            </p:grpSpPr>
            <p:sp>
              <p:nvSpPr>
                <p:cNvPr id="36" name="Freeform 284"/>
                <p:cNvSpPr>
                  <a:spLocks/>
                </p:cNvSpPr>
                <p:nvPr/>
              </p:nvSpPr>
              <p:spPr bwMode="auto">
                <a:xfrm>
                  <a:off x="3994" y="2407"/>
                  <a:ext cx="17" cy="17"/>
                </a:xfrm>
                <a:custGeom>
                  <a:avLst/>
                  <a:gdLst>
                    <a:gd name="T0" fmla="*/ 0 w 17"/>
                    <a:gd name="T1" fmla="*/ 16 h 17"/>
                    <a:gd name="T2" fmla="*/ 1 w 17"/>
                    <a:gd name="T3" fmla="*/ 9 h 17"/>
                    <a:gd name="T4" fmla="*/ 6 w 17"/>
                    <a:gd name="T5" fmla="*/ 4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16"/>
                      </a:moveTo>
                      <a:lnTo>
                        <a:pt x="1" y="9"/>
                      </a:lnTo>
                      <a:lnTo>
                        <a:pt x="6" y="4"/>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37" name="Freeform 285"/>
                <p:cNvSpPr>
                  <a:spLocks/>
                </p:cNvSpPr>
                <p:nvPr/>
              </p:nvSpPr>
              <p:spPr bwMode="auto">
                <a:xfrm>
                  <a:off x="3976" y="2402"/>
                  <a:ext cx="17" cy="17"/>
                </a:xfrm>
                <a:custGeom>
                  <a:avLst/>
                  <a:gdLst>
                    <a:gd name="T0" fmla="*/ 0 w 17"/>
                    <a:gd name="T1" fmla="*/ 16 h 17"/>
                    <a:gd name="T2" fmla="*/ 2 w 17"/>
                    <a:gd name="T3" fmla="*/ 10 h 17"/>
                    <a:gd name="T4" fmla="*/ 4 w 17"/>
                    <a:gd name="T5" fmla="*/ 5 h 17"/>
                    <a:gd name="T6" fmla="*/ 10 w 17"/>
                    <a:gd name="T7" fmla="*/ 2 h 17"/>
                    <a:gd name="T8" fmla="*/ 16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2" y="10"/>
                      </a:lnTo>
                      <a:lnTo>
                        <a:pt x="4" y="5"/>
                      </a:lnTo>
                      <a:lnTo>
                        <a:pt x="10" y="2"/>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38" name="Freeform 286"/>
                <p:cNvSpPr>
                  <a:spLocks/>
                </p:cNvSpPr>
                <p:nvPr/>
              </p:nvSpPr>
              <p:spPr bwMode="auto">
                <a:xfrm>
                  <a:off x="3957" y="2395"/>
                  <a:ext cx="17" cy="17"/>
                </a:xfrm>
                <a:custGeom>
                  <a:avLst/>
                  <a:gdLst>
                    <a:gd name="T0" fmla="*/ 0 w 17"/>
                    <a:gd name="T1" fmla="*/ 16 h 17"/>
                    <a:gd name="T2" fmla="*/ 1 w 17"/>
                    <a:gd name="T3" fmla="*/ 9 h 17"/>
                    <a:gd name="T4" fmla="*/ 7 w 17"/>
                    <a:gd name="T5" fmla="*/ 2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16"/>
                      </a:moveTo>
                      <a:lnTo>
                        <a:pt x="1" y="9"/>
                      </a:lnTo>
                      <a:lnTo>
                        <a:pt x="7" y="2"/>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39" name="Freeform 287"/>
                <p:cNvSpPr>
                  <a:spLocks/>
                </p:cNvSpPr>
                <p:nvPr/>
              </p:nvSpPr>
              <p:spPr bwMode="auto">
                <a:xfrm>
                  <a:off x="3927" y="2375"/>
                  <a:ext cx="27" cy="17"/>
                </a:xfrm>
                <a:custGeom>
                  <a:avLst/>
                  <a:gdLst>
                    <a:gd name="T0" fmla="*/ 0 w 27"/>
                    <a:gd name="T1" fmla="*/ 16 h 17"/>
                    <a:gd name="T2" fmla="*/ 2 w 27"/>
                    <a:gd name="T3" fmla="*/ 12 h 17"/>
                    <a:gd name="T4" fmla="*/ 6 w 27"/>
                    <a:gd name="T5" fmla="*/ 8 h 17"/>
                    <a:gd name="T6" fmla="*/ 13 w 27"/>
                    <a:gd name="T7" fmla="*/ 6 h 17"/>
                    <a:gd name="T8" fmla="*/ 21 w 27"/>
                    <a:gd name="T9" fmla="*/ 4 h 17"/>
                    <a:gd name="T10" fmla="*/ 26 w 27"/>
                    <a:gd name="T11" fmla="*/ 0 h 17"/>
                    <a:gd name="T12" fmla="*/ 0 60000 65536"/>
                    <a:gd name="T13" fmla="*/ 0 60000 65536"/>
                    <a:gd name="T14" fmla="*/ 0 60000 65536"/>
                    <a:gd name="T15" fmla="*/ 0 60000 65536"/>
                    <a:gd name="T16" fmla="*/ 0 60000 65536"/>
                    <a:gd name="T17" fmla="*/ 0 60000 65536"/>
                    <a:gd name="T18" fmla="*/ 0 w 27"/>
                    <a:gd name="T19" fmla="*/ 0 h 17"/>
                    <a:gd name="T20" fmla="*/ 27 w 2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7" h="17">
                      <a:moveTo>
                        <a:pt x="0" y="16"/>
                      </a:moveTo>
                      <a:lnTo>
                        <a:pt x="2" y="12"/>
                      </a:lnTo>
                      <a:lnTo>
                        <a:pt x="6" y="8"/>
                      </a:lnTo>
                      <a:lnTo>
                        <a:pt x="13" y="6"/>
                      </a:lnTo>
                      <a:lnTo>
                        <a:pt x="21" y="4"/>
                      </a:lnTo>
                      <a:lnTo>
                        <a:pt x="26" y="0"/>
                      </a:lnTo>
                    </a:path>
                  </a:pathLst>
                </a:custGeom>
                <a:noFill/>
                <a:ln w="12700" cap="rnd">
                  <a:solidFill>
                    <a:srgbClr val="000000"/>
                  </a:solidFill>
                  <a:round/>
                  <a:headEnd type="none" w="sm" len="sm"/>
                  <a:tailEnd type="none" w="sm" len="sm"/>
                </a:ln>
              </p:spPr>
              <p:txBody>
                <a:bodyPr/>
                <a:lstStyle/>
                <a:p>
                  <a:endParaRPr lang="fr-FR" sz="1200"/>
                </a:p>
              </p:txBody>
            </p:sp>
          </p:grpSp>
        </p:grpSp>
      </p:grpSp>
      <p:grpSp>
        <p:nvGrpSpPr>
          <p:cNvPr id="170" name="Group 298"/>
          <p:cNvGrpSpPr>
            <a:grpSpLocks/>
          </p:cNvGrpSpPr>
          <p:nvPr/>
        </p:nvGrpSpPr>
        <p:grpSpPr bwMode="auto">
          <a:xfrm>
            <a:off x="4283968" y="692696"/>
            <a:ext cx="2321843" cy="2383904"/>
            <a:chOff x="489" y="1248"/>
            <a:chExt cx="2266" cy="2646"/>
          </a:xfrm>
        </p:grpSpPr>
        <p:sp>
          <p:nvSpPr>
            <p:cNvPr id="171" name="Rectangle 3" descr="Diagonales vers le haut (noir/blanc)"/>
            <p:cNvSpPr>
              <a:spLocks noChangeArrowheads="1"/>
            </p:cNvSpPr>
            <p:nvPr/>
          </p:nvSpPr>
          <p:spPr bwMode="auto">
            <a:xfrm>
              <a:off x="748" y="1824"/>
              <a:ext cx="70" cy="1296"/>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sp>
          <p:nvSpPr>
            <p:cNvPr id="172" name="Rectangle 4" descr="Diagonales vers le haut (noir/blanc)"/>
            <p:cNvSpPr>
              <a:spLocks noChangeArrowheads="1"/>
            </p:cNvSpPr>
            <p:nvPr/>
          </p:nvSpPr>
          <p:spPr bwMode="auto">
            <a:xfrm>
              <a:off x="748" y="3298"/>
              <a:ext cx="70" cy="329"/>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sp>
          <p:nvSpPr>
            <p:cNvPr id="173" name="Rectangle 5" descr="Diagonales vers le haut (noir/blanc)"/>
            <p:cNvSpPr>
              <a:spLocks noChangeArrowheads="1"/>
            </p:cNvSpPr>
            <p:nvPr/>
          </p:nvSpPr>
          <p:spPr bwMode="auto">
            <a:xfrm>
              <a:off x="835" y="3528"/>
              <a:ext cx="1440" cy="99"/>
            </a:xfrm>
            <a:prstGeom prst="rect">
              <a:avLst/>
            </a:prstGeom>
            <a:pattFill prst="dkUpDiag">
              <a:fgClr>
                <a:srgbClr val="919191"/>
              </a:fgClr>
              <a:bgClr>
                <a:schemeClr val="bg1"/>
              </a:bgClr>
            </a:pattFill>
            <a:ln w="12700">
              <a:solidFill>
                <a:schemeClr val="tx1"/>
              </a:solidFill>
              <a:miter lim="800000"/>
              <a:headEnd/>
              <a:tailEnd/>
            </a:ln>
          </p:spPr>
          <p:txBody>
            <a:bodyPr wrap="none" anchor="ctr"/>
            <a:lstStyle/>
            <a:p>
              <a:endParaRPr lang="fr-FR" sz="1200"/>
            </a:p>
          </p:txBody>
        </p:sp>
        <p:grpSp>
          <p:nvGrpSpPr>
            <p:cNvPr id="174" name="Group 6"/>
            <p:cNvGrpSpPr>
              <a:grpSpLocks/>
            </p:cNvGrpSpPr>
            <p:nvPr/>
          </p:nvGrpSpPr>
          <p:grpSpPr bwMode="auto">
            <a:xfrm>
              <a:off x="583" y="1399"/>
              <a:ext cx="214" cy="391"/>
              <a:chOff x="583" y="1399"/>
              <a:chExt cx="214" cy="391"/>
            </a:xfrm>
          </p:grpSpPr>
          <p:sp>
            <p:nvSpPr>
              <p:cNvPr id="294" name="Rectangle 7"/>
              <p:cNvSpPr>
                <a:spLocks noChangeArrowheads="1"/>
              </p:cNvSpPr>
              <p:nvPr/>
            </p:nvSpPr>
            <p:spPr bwMode="auto">
              <a:xfrm>
                <a:off x="583" y="1399"/>
                <a:ext cx="214" cy="391"/>
              </a:xfrm>
              <a:prstGeom prst="rect">
                <a:avLst/>
              </a:prstGeom>
              <a:solidFill>
                <a:schemeClr val="accent1"/>
              </a:solidFill>
              <a:ln w="12700">
                <a:solidFill>
                  <a:schemeClr val="tx1"/>
                </a:solidFill>
                <a:miter lim="800000"/>
                <a:headEnd/>
                <a:tailEnd/>
              </a:ln>
            </p:spPr>
            <p:txBody>
              <a:bodyPr wrap="none" anchor="ctr"/>
              <a:lstStyle/>
              <a:p>
                <a:endParaRPr lang="fr-FR" sz="1200"/>
              </a:p>
            </p:txBody>
          </p:sp>
          <p:sp>
            <p:nvSpPr>
              <p:cNvPr id="295" name="Rectangle 8"/>
              <p:cNvSpPr>
                <a:spLocks noChangeArrowheads="1"/>
              </p:cNvSpPr>
              <p:nvPr/>
            </p:nvSpPr>
            <p:spPr bwMode="auto">
              <a:xfrm>
                <a:off x="608" y="1446"/>
                <a:ext cx="164" cy="176"/>
              </a:xfrm>
              <a:prstGeom prst="rect">
                <a:avLst/>
              </a:prstGeom>
              <a:solidFill>
                <a:srgbClr val="FDE3BA"/>
              </a:solidFill>
              <a:ln w="12700">
                <a:solidFill>
                  <a:schemeClr val="tx1"/>
                </a:solidFill>
                <a:miter lim="800000"/>
                <a:headEnd/>
                <a:tailEnd/>
              </a:ln>
            </p:spPr>
            <p:txBody>
              <a:bodyPr wrap="none" anchor="ctr"/>
              <a:lstStyle/>
              <a:p>
                <a:endParaRPr lang="fr-FR" sz="1200"/>
              </a:p>
            </p:txBody>
          </p:sp>
          <p:sp>
            <p:nvSpPr>
              <p:cNvPr id="296" name="Rectangle 9"/>
              <p:cNvSpPr>
                <a:spLocks noChangeArrowheads="1"/>
              </p:cNvSpPr>
              <p:nvPr/>
            </p:nvSpPr>
            <p:spPr bwMode="auto">
              <a:xfrm>
                <a:off x="604" y="1717"/>
                <a:ext cx="175" cy="22"/>
              </a:xfrm>
              <a:prstGeom prst="rect">
                <a:avLst/>
              </a:prstGeom>
              <a:solidFill>
                <a:srgbClr val="676767"/>
              </a:solidFill>
              <a:ln w="12700">
                <a:solidFill>
                  <a:schemeClr val="tx1"/>
                </a:solidFill>
                <a:miter lim="800000"/>
                <a:headEnd/>
                <a:tailEnd/>
              </a:ln>
            </p:spPr>
            <p:txBody>
              <a:bodyPr wrap="none" anchor="ctr"/>
              <a:lstStyle/>
              <a:p>
                <a:endParaRPr lang="fr-FR" sz="1200"/>
              </a:p>
            </p:txBody>
          </p:sp>
          <p:sp>
            <p:nvSpPr>
              <p:cNvPr id="297" name="Rectangle 10"/>
              <p:cNvSpPr>
                <a:spLocks noChangeArrowheads="1"/>
              </p:cNvSpPr>
              <p:nvPr/>
            </p:nvSpPr>
            <p:spPr bwMode="auto">
              <a:xfrm>
                <a:off x="679" y="1502"/>
                <a:ext cx="17" cy="69"/>
              </a:xfrm>
              <a:prstGeom prst="rect">
                <a:avLst/>
              </a:prstGeom>
              <a:solidFill>
                <a:schemeClr val="accent1"/>
              </a:solidFill>
              <a:ln w="12700">
                <a:solidFill>
                  <a:schemeClr val="tx1"/>
                </a:solidFill>
                <a:miter lim="800000"/>
                <a:headEnd/>
                <a:tailEnd/>
              </a:ln>
            </p:spPr>
            <p:txBody>
              <a:bodyPr wrap="none" anchor="ctr"/>
              <a:lstStyle/>
              <a:p>
                <a:endParaRPr lang="fr-FR" sz="1200"/>
              </a:p>
            </p:txBody>
          </p:sp>
        </p:grpSp>
        <p:sp>
          <p:nvSpPr>
            <p:cNvPr id="175" name="AutoShape 11"/>
            <p:cNvSpPr>
              <a:spLocks noChangeArrowheads="1"/>
            </p:cNvSpPr>
            <p:nvPr/>
          </p:nvSpPr>
          <p:spPr bwMode="auto">
            <a:xfrm rot="-5400000" flipH="1" flipV="1">
              <a:off x="1285" y="3009"/>
              <a:ext cx="340" cy="88"/>
            </a:xfrm>
            <a:custGeom>
              <a:avLst/>
              <a:gdLst>
                <a:gd name="T0" fmla="*/ 298 w 21600"/>
                <a:gd name="T1" fmla="*/ 44 h 21600"/>
                <a:gd name="T2" fmla="*/ 170 w 21600"/>
                <a:gd name="T3" fmla="*/ 88 h 21600"/>
                <a:gd name="T4" fmla="*/ 43 w 21600"/>
                <a:gd name="T5" fmla="*/ 44 h 21600"/>
                <a:gd name="T6" fmla="*/ 170 w 21600"/>
                <a:gd name="T7" fmla="*/ 0 h 21600"/>
                <a:gd name="T8" fmla="*/ 0 60000 65536"/>
                <a:gd name="T9" fmla="*/ 0 60000 65536"/>
                <a:gd name="T10" fmla="*/ 0 60000 65536"/>
                <a:gd name="T11" fmla="*/ 0 60000 65536"/>
                <a:gd name="T12" fmla="*/ 4511 w 21600"/>
                <a:gd name="T13" fmla="*/ 4418 h 21600"/>
                <a:gd name="T14" fmla="*/ 17089 w 21600"/>
                <a:gd name="T15" fmla="*/ 1718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close/>
                </a:path>
              </a:pathLst>
            </a:custGeom>
            <a:solidFill>
              <a:schemeClr val="bg2"/>
            </a:solidFill>
            <a:ln w="12700">
              <a:solidFill>
                <a:schemeClr val="tx1"/>
              </a:solidFill>
              <a:miter lim="800000"/>
              <a:headEnd/>
              <a:tailEnd/>
            </a:ln>
          </p:spPr>
          <p:txBody>
            <a:bodyPr wrap="none" anchor="ctr"/>
            <a:lstStyle/>
            <a:p>
              <a:endParaRPr lang="fr-FR" sz="1200"/>
            </a:p>
          </p:txBody>
        </p:sp>
        <p:sp>
          <p:nvSpPr>
            <p:cNvPr id="176" name="Rectangle 12"/>
            <p:cNvSpPr>
              <a:spLocks noChangeArrowheads="1"/>
            </p:cNvSpPr>
            <p:nvPr/>
          </p:nvSpPr>
          <p:spPr bwMode="auto">
            <a:xfrm>
              <a:off x="999" y="2423"/>
              <a:ext cx="440" cy="1046"/>
            </a:xfrm>
            <a:prstGeom prst="rect">
              <a:avLst/>
            </a:prstGeom>
            <a:solidFill>
              <a:srgbClr val="FDE3BA"/>
            </a:solidFill>
            <a:ln w="12700">
              <a:solidFill>
                <a:schemeClr val="tx1"/>
              </a:solidFill>
              <a:miter lim="800000"/>
              <a:headEnd/>
              <a:tailEnd/>
            </a:ln>
          </p:spPr>
          <p:txBody>
            <a:bodyPr wrap="none" anchor="ctr"/>
            <a:lstStyle/>
            <a:p>
              <a:endParaRPr lang="fr-FR" sz="1200"/>
            </a:p>
          </p:txBody>
        </p:sp>
        <p:sp>
          <p:nvSpPr>
            <p:cNvPr id="177" name="Freeform 13"/>
            <p:cNvSpPr>
              <a:spLocks/>
            </p:cNvSpPr>
            <p:nvPr/>
          </p:nvSpPr>
          <p:spPr bwMode="auto">
            <a:xfrm>
              <a:off x="687" y="1794"/>
              <a:ext cx="457" cy="1383"/>
            </a:xfrm>
            <a:custGeom>
              <a:avLst/>
              <a:gdLst>
                <a:gd name="T0" fmla="*/ 0 w 457"/>
                <a:gd name="T1" fmla="*/ 0 h 1383"/>
                <a:gd name="T2" fmla="*/ 0 w 457"/>
                <a:gd name="T3" fmla="*/ 1382 h 1383"/>
                <a:gd name="T4" fmla="*/ 456 w 457"/>
                <a:gd name="T5" fmla="*/ 1382 h 1383"/>
                <a:gd name="T6" fmla="*/ 0 60000 65536"/>
                <a:gd name="T7" fmla="*/ 0 60000 65536"/>
                <a:gd name="T8" fmla="*/ 0 60000 65536"/>
                <a:gd name="T9" fmla="*/ 0 w 457"/>
                <a:gd name="T10" fmla="*/ 0 h 1383"/>
                <a:gd name="T11" fmla="*/ 457 w 457"/>
                <a:gd name="T12" fmla="*/ 1383 h 1383"/>
              </a:gdLst>
              <a:ahLst/>
              <a:cxnLst>
                <a:cxn ang="T6">
                  <a:pos x="T0" y="T1"/>
                </a:cxn>
                <a:cxn ang="T7">
                  <a:pos x="T2" y="T3"/>
                </a:cxn>
                <a:cxn ang="T8">
                  <a:pos x="T4" y="T5"/>
                </a:cxn>
              </a:cxnLst>
              <a:rect l="T9" t="T10" r="T11" b="T12"/>
              <a:pathLst>
                <a:path w="457" h="1383">
                  <a:moveTo>
                    <a:pt x="0" y="0"/>
                  </a:moveTo>
                  <a:lnTo>
                    <a:pt x="0" y="1382"/>
                  </a:lnTo>
                  <a:lnTo>
                    <a:pt x="456" y="1382"/>
                  </a:lnTo>
                </a:path>
              </a:pathLst>
            </a:custGeom>
            <a:noFill/>
            <a:ln w="50800" cap="rnd">
              <a:solidFill>
                <a:schemeClr val="tx1"/>
              </a:solidFill>
              <a:round/>
              <a:headEnd type="none" w="sm" len="sm"/>
              <a:tailEnd type="none" w="sm" len="sm"/>
            </a:ln>
          </p:spPr>
          <p:txBody>
            <a:bodyPr/>
            <a:lstStyle/>
            <a:p>
              <a:endParaRPr lang="fr-FR" sz="1200"/>
            </a:p>
          </p:txBody>
        </p:sp>
        <p:sp>
          <p:nvSpPr>
            <p:cNvPr id="178" name="Line 14"/>
            <p:cNvSpPr>
              <a:spLocks noChangeShapeType="1"/>
            </p:cNvSpPr>
            <p:nvPr/>
          </p:nvSpPr>
          <p:spPr bwMode="auto">
            <a:xfrm>
              <a:off x="1403" y="2419"/>
              <a:ext cx="0" cy="1039"/>
            </a:xfrm>
            <a:prstGeom prst="line">
              <a:avLst/>
            </a:prstGeom>
            <a:noFill/>
            <a:ln w="12700">
              <a:solidFill>
                <a:schemeClr val="tx1"/>
              </a:solidFill>
              <a:round/>
              <a:headEnd type="none" w="sm" len="sm"/>
              <a:tailEnd type="none" w="sm" len="sm"/>
            </a:ln>
          </p:spPr>
          <p:txBody>
            <a:bodyPr wrap="none" anchor="ctr"/>
            <a:lstStyle/>
            <a:p>
              <a:endParaRPr lang="fr-FR" sz="1200"/>
            </a:p>
          </p:txBody>
        </p:sp>
        <p:grpSp>
          <p:nvGrpSpPr>
            <p:cNvPr id="179" name="Group 15"/>
            <p:cNvGrpSpPr>
              <a:grpSpLocks/>
            </p:cNvGrpSpPr>
            <p:nvPr/>
          </p:nvGrpSpPr>
          <p:grpSpPr bwMode="auto">
            <a:xfrm>
              <a:off x="1111" y="3088"/>
              <a:ext cx="240" cy="247"/>
              <a:chOff x="1111" y="3088"/>
              <a:chExt cx="240" cy="247"/>
            </a:xfrm>
          </p:grpSpPr>
          <p:sp>
            <p:nvSpPr>
              <p:cNvPr id="291" name="AutoShape 16"/>
              <p:cNvSpPr>
                <a:spLocks noChangeArrowheads="1"/>
              </p:cNvSpPr>
              <p:nvPr/>
            </p:nvSpPr>
            <p:spPr bwMode="auto">
              <a:xfrm flipV="1">
                <a:off x="1111" y="3252"/>
                <a:ext cx="240" cy="83"/>
              </a:xfrm>
              <a:custGeom>
                <a:avLst/>
                <a:gdLst>
                  <a:gd name="T0" fmla="*/ 210 w 21600"/>
                  <a:gd name="T1" fmla="*/ 42 h 21600"/>
                  <a:gd name="T2" fmla="*/ 120 w 21600"/>
                  <a:gd name="T3" fmla="*/ 83 h 21600"/>
                  <a:gd name="T4" fmla="*/ 30 w 21600"/>
                  <a:gd name="T5" fmla="*/ 42 h 21600"/>
                  <a:gd name="T6" fmla="*/ 120 w 21600"/>
                  <a:gd name="T7" fmla="*/ 0 h 21600"/>
                  <a:gd name="T8" fmla="*/ 0 60000 65536"/>
                  <a:gd name="T9" fmla="*/ 0 60000 65536"/>
                  <a:gd name="T10" fmla="*/ 0 60000 65536"/>
                  <a:gd name="T11" fmla="*/ 0 60000 65536"/>
                  <a:gd name="T12" fmla="*/ 4500 w 21600"/>
                  <a:gd name="T13" fmla="*/ 4424 h 21600"/>
                  <a:gd name="T14" fmla="*/ 17100 w 21600"/>
                  <a:gd name="T15" fmla="*/ 17176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close/>
                  </a:path>
                </a:pathLst>
              </a:custGeom>
              <a:solidFill>
                <a:schemeClr val="bg2"/>
              </a:solidFill>
              <a:ln w="12700">
                <a:solidFill>
                  <a:schemeClr val="tx1"/>
                </a:solidFill>
                <a:miter lim="800000"/>
                <a:headEnd/>
                <a:tailEnd/>
              </a:ln>
            </p:spPr>
            <p:txBody>
              <a:bodyPr wrap="none" anchor="ctr"/>
              <a:lstStyle/>
              <a:p>
                <a:endParaRPr lang="fr-FR" sz="1200"/>
              </a:p>
            </p:txBody>
          </p:sp>
          <p:sp>
            <p:nvSpPr>
              <p:cNvPr id="292" name="Oval 17"/>
              <p:cNvSpPr>
                <a:spLocks noChangeArrowheads="1"/>
              </p:cNvSpPr>
              <p:nvPr/>
            </p:nvSpPr>
            <p:spPr bwMode="auto">
              <a:xfrm>
                <a:off x="1143" y="3088"/>
                <a:ext cx="176" cy="202"/>
              </a:xfrm>
              <a:prstGeom prst="ellipse">
                <a:avLst/>
              </a:prstGeom>
              <a:solidFill>
                <a:schemeClr val="accent1"/>
              </a:solidFill>
              <a:ln w="12700">
                <a:solidFill>
                  <a:schemeClr val="tx1"/>
                </a:solidFill>
                <a:round/>
                <a:headEnd/>
                <a:tailEnd/>
              </a:ln>
            </p:spPr>
            <p:txBody>
              <a:bodyPr wrap="none" anchor="ctr"/>
              <a:lstStyle/>
              <a:p>
                <a:endParaRPr lang="fr-FR" sz="1200"/>
              </a:p>
            </p:txBody>
          </p:sp>
          <p:sp>
            <p:nvSpPr>
              <p:cNvPr id="293" name="Oval 18"/>
              <p:cNvSpPr>
                <a:spLocks noChangeArrowheads="1"/>
              </p:cNvSpPr>
              <p:nvPr/>
            </p:nvSpPr>
            <p:spPr bwMode="auto">
              <a:xfrm>
                <a:off x="1195" y="3146"/>
                <a:ext cx="72" cy="93"/>
              </a:xfrm>
              <a:prstGeom prst="ellipse">
                <a:avLst/>
              </a:prstGeom>
              <a:solidFill>
                <a:schemeClr val="bg2"/>
              </a:solidFill>
              <a:ln w="12700">
                <a:solidFill>
                  <a:schemeClr val="tx1"/>
                </a:solidFill>
                <a:round/>
                <a:headEnd/>
                <a:tailEnd/>
              </a:ln>
            </p:spPr>
            <p:txBody>
              <a:bodyPr wrap="none" anchor="ctr"/>
              <a:lstStyle/>
              <a:p>
                <a:endParaRPr lang="fr-FR" sz="1200"/>
              </a:p>
            </p:txBody>
          </p:sp>
        </p:grpSp>
        <p:sp>
          <p:nvSpPr>
            <p:cNvPr id="180" name="Rectangle 19"/>
            <p:cNvSpPr>
              <a:spLocks noChangeArrowheads="1"/>
            </p:cNvSpPr>
            <p:nvPr/>
          </p:nvSpPr>
          <p:spPr bwMode="auto">
            <a:xfrm>
              <a:off x="543" y="3641"/>
              <a:ext cx="2212" cy="33"/>
            </a:xfrm>
            <a:prstGeom prst="rect">
              <a:avLst/>
            </a:prstGeom>
            <a:solidFill>
              <a:schemeClr val="accent1"/>
            </a:solidFill>
            <a:ln w="12700">
              <a:solidFill>
                <a:schemeClr val="tx1"/>
              </a:solidFill>
              <a:miter lim="800000"/>
              <a:headEnd/>
              <a:tailEnd/>
            </a:ln>
          </p:spPr>
          <p:txBody>
            <a:bodyPr wrap="none" anchor="ctr"/>
            <a:lstStyle/>
            <a:p>
              <a:endParaRPr lang="fr-FR" sz="1200"/>
            </a:p>
          </p:txBody>
        </p:sp>
        <p:grpSp>
          <p:nvGrpSpPr>
            <p:cNvPr id="181" name="Group 20"/>
            <p:cNvGrpSpPr>
              <a:grpSpLocks/>
            </p:cNvGrpSpPr>
            <p:nvPr/>
          </p:nvGrpSpPr>
          <p:grpSpPr bwMode="auto">
            <a:xfrm>
              <a:off x="1665" y="3676"/>
              <a:ext cx="186" cy="218"/>
              <a:chOff x="1665" y="3676"/>
              <a:chExt cx="186" cy="218"/>
            </a:xfrm>
          </p:grpSpPr>
          <p:sp>
            <p:nvSpPr>
              <p:cNvPr id="287" name="Line 21"/>
              <p:cNvSpPr>
                <a:spLocks noChangeShapeType="1"/>
              </p:cNvSpPr>
              <p:nvPr/>
            </p:nvSpPr>
            <p:spPr bwMode="auto">
              <a:xfrm>
                <a:off x="1755" y="3676"/>
                <a:ext cx="0" cy="144"/>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88" name="Line 22"/>
              <p:cNvSpPr>
                <a:spLocks noChangeShapeType="1"/>
              </p:cNvSpPr>
              <p:nvPr/>
            </p:nvSpPr>
            <p:spPr bwMode="auto">
              <a:xfrm>
                <a:off x="1665" y="3820"/>
                <a:ext cx="186"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89" name="Line 23"/>
              <p:cNvSpPr>
                <a:spLocks noChangeShapeType="1"/>
              </p:cNvSpPr>
              <p:nvPr/>
            </p:nvSpPr>
            <p:spPr bwMode="auto">
              <a:xfrm>
                <a:off x="1713" y="3857"/>
                <a:ext cx="90"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90" name="Line 24"/>
              <p:cNvSpPr>
                <a:spLocks noChangeShapeType="1"/>
              </p:cNvSpPr>
              <p:nvPr/>
            </p:nvSpPr>
            <p:spPr bwMode="auto">
              <a:xfrm>
                <a:off x="1739" y="3894"/>
                <a:ext cx="34" cy="0"/>
              </a:xfrm>
              <a:prstGeom prst="line">
                <a:avLst/>
              </a:prstGeom>
              <a:noFill/>
              <a:ln w="50800">
                <a:solidFill>
                  <a:schemeClr val="tx1"/>
                </a:solidFill>
                <a:round/>
                <a:headEnd type="none" w="sm" len="sm"/>
                <a:tailEnd type="none" w="sm" len="sm"/>
              </a:ln>
            </p:spPr>
            <p:txBody>
              <a:bodyPr wrap="none" anchor="ctr"/>
              <a:lstStyle/>
              <a:p>
                <a:endParaRPr lang="fr-FR" sz="1200"/>
              </a:p>
            </p:txBody>
          </p:sp>
        </p:grpSp>
        <p:sp>
          <p:nvSpPr>
            <p:cNvPr id="182" name="Freeform 25"/>
            <p:cNvSpPr>
              <a:spLocks/>
            </p:cNvSpPr>
            <p:nvPr/>
          </p:nvSpPr>
          <p:spPr bwMode="auto">
            <a:xfrm>
              <a:off x="1796" y="1818"/>
              <a:ext cx="74" cy="70"/>
            </a:xfrm>
            <a:custGeom>
              <a:avLst/>
              <a:gdLst>
                <a:gd name="T0" fmla="*/ 20 w 74"/>
                <a:gd name="T1" fmla="*/ 5 h 70"/>
                <a:gd name="T2" fmla="*/ 17 w 74"/>
                <a:gd name="T3" fmla="*/ 24 h 70"/>
                <a:gd name="T4" fmla="*/ 17 w 74"/>
                <a:gd name="T5" fmla="*/ 30 h 70"/>
                <a:gd name="T6" fmla="*/ 13 w 74"/>
                <a:gd name="T7" fmla="*/ 39 h 70"/>
                <a:gd name="T8" fmla="*/ 6 w 74"/>
                <a:gd name="T9" fmla="*/ 46 h 70"/>
                <a:gd name="T10" fmla="*/ 0 w 74"/>
                <a:gd name="T11" fmla="*/ 53 h 70"/>
                <a:gd name="T12" fmla="*/ 5 w 74"/>
                <a:gd name="T13" fmla="*/ 51 h 70"/>
                <a:gd name="T14" fmla="*/ 4 w 74"/>
                <a:gd name="T15" fmla="*/ 57 h 70"/>
                <a:gd name="T16" fmla="*/ 9 w 74"/>
                <a:gd name="T17" fmla="*/ 55 h 70"/>
                <a:gd name="T18" fmla="*/ 13 w 74"/>
                <a:gd name="T19" fmla="*/ 54 h 70"/>
                <a:gd name="T20" fmla="*/ 13 w 74"/>
                <a:gd name="T21" fmla="*/ 61 h 70"/>
                <a:gd name="T22" fmla="*/ 19 w 74"/>
                <a:gd name="T23" fmla="*/ 58 h 70"/>
                <a:gd name="T24" fmla="*/ 24 w 74"/>
                <a:gd name="T25" fmla="*/ 56 h 70"/>
                <a:gd name="T26" fmla="*/ 30 w 74"/>
                <a:gd name="T27" fmla="*/ 53 h 70"/>
                <a:gd name="T28" fmla="*/ 28 w 74"/>
                <a:gd name="T29" fmla="*/ 62 h 70"/>
                <a:gd name="T30" fmla="*/ 32 w 74"/>
                <a:gd name="T31" fmla="*/ 60 h 70"/>
                <a:gd name="T32" fmla="*/ 36 w 74"/>
                <a:gd name="T33" fmla="*/ 58 h 70"/>
                <a:gd name="T34" fmla="*/ 39 w 74"/>
                <a:gd name="T35" fmla="*/ 56 h 70"/>
                <a:gd name="T36" fmla="*/ 40 w 74"/>
                <a:gd name="T37" fmla="*/ 59 h 70"/>
                <a:gd name="T38" fmla="*/ 39 w 74"/>
                <a:gd name="T39" fmla="*/ 65 h 70"/>
                <a:gd name="T40" fmla="*/ 45 w 74"/>
                <a:gd name="T41" fmla="*/ 62 h 70"/>
                <a:gd name="T42" fmla="*/ 46 w 74"/>
                <a:gd name="T43" fmla="*/ 68 h 70"/>
                <a:gd name="T44" fmla="*/ 49 w 74"/>
                <a:gd name="T45" fmla="*/ 69 h 70"/>
                <a:gd name="T46" fmla="*/ 54 w 74"/>
                <a:gd name="T47" fmla="*/ 67 h 70"/>
                <a:gd name="T48" fmla="*/ 59 w 74"/>
                <a:gd name="T49" fmla="*/ 65 h 70"/>
                <a:gd name="T50" fmla="*/ 63 w 74"/>
                <a:gd name="T51" fmla="*/ 61 h 70"/>
                <a:gd name="T52" fmla="*/ 66 w 74"/>
                <a:gd name="T53" fmla="*/ 58 h 70"/>
                <a:gd name="T54" fmla="*/ 73 w 74"/>
                <a:gd name="T55" fmla="*/ 0 h 70"/>
                <a:gd name="T56" fmla="*/ 20 w 74"/>
                <a:gd name="T57" fmla="*/ 5 h 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4"/>
                <a:gd name="T88" fmla="*/ 0 h 70"/>
                <a:gd name="T89" fmla="*/ 74 w 74"/>
                <a:gd name="T90" fmla="*/ 70 h 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4" h="70">
                  <a:moveTo>
                    <a:pt x="20" y="5"/>
                  </a:moveTo>
                  <a:lnTo>
                    <a:pt x="17" y="24"/>
                  </a:lnTo>
                  <a:lnTo>
                    <a:pt x="17" y="30"/>
                  </a:lnTo>
                  <a:lnTo>
                    <a:pt x="13" y="39"/>
                  </a:lnTo>
                  <a:lnTo>
                    <a:pt x="6" y="46"/>
                  </a:lnTo>
                  <a:lnTo>
                    <a:pt x="0" y="53"/>
                  </a:lnTo>
                  <a:lnTo>
                    <a:pt x="5" y="51"/>
                  </a:lnTo>
                  <a:lnTo>
                    <a:pt x="4" y="57"/>
                  </a:lnTo>
                  <a:lnTo>
                    <a:pt x="9" y="55"/>
                  </a:lnTo>
                  <a:lnTo>
                    <a:pt x="13" y="54"/>
                  </a:lnTo>
                  <a:lnTo>
                    <a:pt x="13" y="61"/>
                  </a:lnTo>
                  <a:lnTo>
                    <a:pt x="19" y="58"/>
                  </a:lnTo>
                  <a:lnTo>
                    <a:pt x="24" y="56"/>
                  </a:lnTo>
                  <a:lnTo>
                    <a:pt x="30" y="53"/>
                  </a:lnTo>
                  <a:lnTo>
                    <a:pt x="28" y="62"/>
                  </a:lnTo>
                  <a:lnTo>
                    <a:pt x="32" y="60"/>
                  </a:lnTo>
                  <a:lnTo>
                    <a:pt x="36" y="58"/>
                  </a:lnTo>
                  <a:lnTo>
                    <a:pt x="39" y="56"/>
                  </a:lnTo>
                  <a:lnTo>
                    <a:pt x="40" y="59"/>
                  </a:lnTo>
                  <a:lnTo>
                    <a:pt x="39" y="65"/>
                  </a:lnTo>
                  <a:lnTo>
                    <a:pt x="45" y="62"/>
                  </a:lnTo>
                  <a:lnTo>
                    <a:pt x="46" y="68"/>
                  </a:lnTo>
                  <a:lnTo>
                    <a:pt x="49" y="69"/>
                  </a:lnTo>
                  <a:lnTo>
                    <a:pt x="54" y="67"/>
                  </a:lnTo>
                  <a:lnTo>
                    <a:pt x="59" y="65"/>
                  </a:lnTo>
                  <a:lnTo>
                    <a:pt x="63" y="61"/>
                  </a:lnTo>
                  <a:lnTo>
                    <a:pt x="66" y="58"/>
                  </a:lnTo>
                  <a:lnTo>
                    <a:pt x="73" y="0"/>
                  </a:lnTo>
                  <a:lnTo>
                    <a:pt x="20" y="5"/>
                  </a:lnTo>
                </a:path>
              </a:pathLst>
            </a:custGeom>
            <a:solidFill>
              <a:srgbClr val="5F3F1F"/>
            </a:solidFill>
            <a:ln w="9525" cap="rnd">
              <a:noFill/>
              <a:round/>
              <a:headEnd/>
              <a:tailEnd/>
            </a:ln>
          </p:spPr>
          <p:txBody>
            <a:bodyPr/>
            <a:lstStyle/>
            <a:p>
              <a:endParaRPr lang="fr-FR" sz="1200"/>
            </a:p>
          </p:txBody>
        </p:sp>
        <p:sp>
          <p:nvSpPr>
            <p:cNvPr id="183" name="Oval 26"/>
            <p:cNvSpPr>
              <a:spLocks noChangeArrowheads="1"/>
            </p:cNvSpPr>
            <p:nvPr/>
          </p:nvSpPr>
          <p:spPr bwMode="auto">
            <a:xfrm>
              <a:off x="1327" y="3436"/>
              <a:ext cx="72" cy="84"/>
            </a:xfrm>
            <a:prstGeom prst="ellipse">
              <a:avLst/>
            </a:prstGeom>
            <a:solidFill>
              <a:schemeClr val="accent1"/>
            </a:solidFill>
            <a:ln w="12700">
              <a:solidFill>
                <a:schemeClr val="tx1"/>
              </a:solidFill>
              <a:round/>
              <a:headEnd/>
              <a:tailEnd/>
            </a:ln>
          </p:spPr>
          <p:txBody>
            <a:bodyPr wrap="none" anchor="ctr"/>
            <a:lstStyle/>
            <a:p>
              <a:endParaRPr lang="fr-FR" sz="1200"/>
            </a:p>
          </p:txBody>
        </p:sp>
        <p:sp>
          <p:nvSpPr>
            <p:cNvPr id="184" name="Oval 27"/>
            <p:cNvSpPr>
              <a:spLocks noChangeArrowheads="1"/>
            </p:cNvSpPr>
            <p:nvPr/>
          </p:nvSpPr>
          <p:spPr bwMode="auto">
            <a:xfrm>
              <a:off x="1016" y="3440"/>
              <a:ext cx="71" cy="85"/>
            </a:xfrm>
            <a:prstGeom prst="ellipse">
              <a:avLst/>
            </a:prstGeom>
            <a:solidFill>
              <a:schemeClr val="accent1"/>
            </a:solidFill>
            <a:ln w="12700">
              <a:solidFill>
                <a:schemeClr val="tx1"/>
              </a:solidFill>
              <a:round/>
              <a:headEnd/>
              <a:tailEnd/>
            </a:ln>
          </p:spPr>
          <p:txBody>
            <a:bodyPr wrap="none" anchor="ctr"/>
            <a:lstStyle/>
            <a:p>
              <a:endParaRPr lang="fr-FR" sz="1200"/>
            </a:p>
          </p:txBody>
        </p:sp>
        <p:grpSp>
          <p:nvGrpSpPr>
            <p:cNvPr id="185" name="Group 28"/>
            <p:cNvGrpSpPr>
              <a:grpSpLocks/>
            </p:cNvGrpSpPr>
            <p:nvPr/>
          </p:nvGrpSpPr>
          <p:grpSpPr bwMode="auto">
            <a:xfrm>
              <a:off x="1415" y="2234"/>
              <a:ext cx="329" cy="226"/>
              <a:chOff x="1415" y="2234"/>
              <a:chExt cx="329" cy="226"/>
            </a:xfrm>
          </p:grpSpPr>
          <p:sp>
            <p:nvSpPr>
              <p:cNvPr id="279" name="Freeform 29"/>
              <p:cNvSpPr>
                <a:spLocks/>
              </p:cNvSpPr>
              <p:nvPr/>
            </p:nvSpPr>
            <p:spPr bwMode="auto">
              <a:xfrm>
                <a:off x="1415" y="2234"/>
                <a:ext cx="329" cy="226"/>
              </a:xfrm>
              <a:custGeom>
                <a:avLst/>
                <a:gdLst>
                  <a:gd name="T0" fmla="*/ 10 w 329"/>
                  <a:gd name="T1" fmla="*/ 178 h 226"/>
                  <a:gd name="T2" fmla="*/ 0 w 329"/>
                  <a:gd name="T3" fmla="*/ 178 h 226"/>
                  <a:gd name="T4" fmla="*/ 0 w 329"/>
                  <a:gd name="T5" fmla="*/ 169 h 226"/>
                  <a:gd name="T6" fmla="*/ 21 w 329"/>
                  <a:gd name="T7" fmla="*/ 140 h 226"/>
                  <a:gd name="T8" fmla="*/ 35 w 329"/>
                  <a:gd name="T9" fmla="*/ 131 h 226"/>
                  <a:gd name="T10" fmla="*/ 52 w 329"/>
                  <a:gd name="T11" fmla="*/ 117 h 226"/>
                  <a:gd name="T12" fmla="*/ 58 w 329"/>
                  <a:gd name="T13" fmla="*/ 114 h 226"/>
                  <a:gd name="T14" fmla="*/ 67 w 329"/>
                  <a:gd name="T15" fmla="*/ 107 h 226"/>
                  <a:gd name="T16" fmla="*/ 82 w 329"/>
                  <a:gd name="T17" fmla="*/ 110 h 226"/>
                  <a:gd name="T18" fmla="*/ 107 w 329"/>
                  <a:gd name="T19" fmla="*/ 105 h 226"/>
                  <a:gd name="T20" fmla="*/ 130 w 329"/>
                  <a:gd name="T21" fmla="*/ 90 h 226"/>
                  <a:gd name="T22" fmla="*/ 148 w 329"/>
                  <a:gd name="T23" fmla="*/ 76 h 226"/>
                  <a:gd name="T24" fmla="*/ 174 w 329"/>
                  <a:gd name="T25" fmla="*/ 55 h 226"/>
                  <a:gd name="T26" fmla="*/ 217 w 329"/>
                  <a:gd name="T27" fmla="*/ 19 h 226"/>
                  <a:gd name="T28" fmla="*/ 266 w 329"/>
                  <a:gd name="T29" fmla="*/ 0 h 226"/>
                  <a:gd name="T30" fmla="*/ 302 w 329"/>
                  <a:gd name="T31" fmla="*/ 19 h 226"/>
                  <a:gd name="T32" fmla="*/ 326 w 329"/>
                  <a:gd name="T33" fmla="*/ 53 h 226"/>
                  <a:gd name="T34" fmla="*/ 303 w 329"/>
                  <a:gd name="T35" fmla="*/ 84 h 226"/>
                  <a:gd name="T36" fmla="*/ 223 w 329"/>
                  <a:gd name="T37" fmla="*/ 134 h 226"/>
                  <a:gd name="T38" fmla="*/ 139 w 329"/>
                  <a:gd name="T39" fmla="*/ 145 h 226"/>
                  <a:gd name="T40" fmla="*/ 105 w 329"/>
                  <a:gd name="T41" fmla="*/ 173 h 226"/>
                  <a:gd name="T42" fmla="*/ 84 w 329"/>
                  <a:gd name="T43" fmla="*/ 201 h 226"/>
                  <a:gd name="T44" fmla="*/ 85 w 329"/>
                  <a:gd name="T45" fmla="*/ 223 h 226"/>
                  <a:gd name="T46" fmla="*/ 73 w 329"/>
                  <a:gd name="T47" fmla="*/ 212 h 226"/>
                  <a:gd name="T48" fmla="*/ 71 w 329"/>
                  <a:gd name="T49" fmla="*/ 211 h 226"/>
                  <a:gd name="T50" fmla="*/ 66 w 329"/>
                  <a:gd name="T51" fmla="*/ 211 h 226"/>
                  <a:gd name="T52" fmla="*/ 60 w 329"/>
                  <a:gd name="T53" fmla="*/ 195 h 226"/>
                  <a:gd name="T54" fmla="*/ 50 w 329"/>
                  <a:gd name="T55" fmla="*/ 208 h 226"/>
                  <a:gd name="T56" fmla="*/ 44 w 329"/>
                  <a:gd name="T57" fmla="*/ 203 h 226"/>
                  <a:gd name="T58" fmla="*/ 47 w 329"/>
                  <a:gd name="T59" fmla="*/ 181 h 226"/>
                  <a:gd name="T60" fmla="*/ 51 w 329"/>
                  <a:gd name="T61" fmla="*/ 156 h 226"/>
                  <a:gd name="T62" fmla="*/ 36 w 329"/>
                  <a:gd name="T63" fmla="*/ 168 h 226"/>
                  <a:gd name="T64" fmla="*/ 21 w 329"/>
                  <a:gd name="T65" fmla="*/ 191 h 226"/>
                  <a:gd name="T66" fmla="*/ 10 w 329"/>
                  <a:gd name="T67" fmla="*/ 201 h 226"/>
                  <a:gd name="T68" fmla="*/ 8 w 329"/>
                  <a:gd name="T69" fmla="*/ 187 h 226"/>
                  <a:gd name="T70" fmla="*/ 18 w 329"/>
                  <a:gd name="T71" fmla="*/ 170 h 2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226"/>
                  <a:gd name="T110" fmla="*/ 329 w 329"/>
                  <a:gd name="T111" fmla="*/ 226 h 2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226">
                    <a:moveTo>
                      <a:pt x="18" y="170"/>
                    </a:moveTo>
                    <a:lnTo>
                      <a:pt x="10" y="178"/>
                    </a:lnTo>
                    <a:lnTo>
                      <a:pt x="3" y="181"/>
                    </a:lnTo>
                    <a:lnTo>
                      <a:pt x="0" y="178"/>
                    </a:lnTo>
                    <a:lnTo>
                      <a:pt x="0" y="173"/>
                    </a:lnTo>
                    <a:lnTo>
                      <a:pt x="0" y="169"/>
                    </a:lnTo>
                    <a:lnTo>
                      <a:pt x="9" y="156"/>
                    </a:lnTo>
                    <a:lnTo>
                      <a:pt x="21" y="140"/>
                    </a:lnTo>
                    <a:lnTo>
                      <a:pt x="27" y="137"/>
                    </a:lnTo>
                    <a:lnTo>
                      <a:pt x="35" y="131"/>
                    </a:lnTo>
                    <a:lnTo>
                      <a:pt x="43" y="126"/>
                    </a:lnTo>
                    <a:lnTo>
                      <a:pt x="52" y="117"/>
                    </a:lnTo>
                    <a:lnTo>
                      <a:pt x="55" y="118"/>
                    </a:lnTo>
                    <a:lnTo>
                      <a:pt x="58" y="114"/>
                    </a:lnTo>
                    <a:lnTo>
                      <a:pt x="62" y="109"/>
                    </a:lnTo>
                    <a:lnTo>
                      <a:pt x="67" y="107"/>
                    </a:lnTo>
                    <a:lnTo>
                      <a:pt x="70" y="108"/>
                    </a:lnTo>
                    <a:lnTo>
                      <a:pt x="82" y="110"/>
                    </a:lnTo>
                    <a:lnTo>
                      <a:pt x="90" y="110"/>
                    </a:lnTo>
                    <a:lnTo>
                      <a:pt x="107" y="105"/>
                    </a:lnTo>
                    <a:lnTo>
                      <a:pt x="123" y="97"/>
                    </a:lnTo>
                    <a:lnTo>
                      <a:pt x="130" y="90"/>
                    </a:lnTo>
                    <a:lnTo>
                      <a:pt x="138" y="81"/>
                    </a:lnTo>
                    <a:lnTo>
                      <a:pt x="148" y="76"/>
                    </a:lnTo>
                    <a:lnTo>
                      <a:pt x="160" y="71"/>
                    </a:lnTo>
                    <a:lnTo>
                      <a:pt x="174" y="55"/>
                    </a:lnTo>
                    <a:lnTo>
                      <a:pt x="196" y="34"/>
                    </a:lnTo>
                    <a:lnTo>
                      <a:pt x="217" y="19"/>
                    </a:lnTo>
                    <a:lnTo>
                      <a:pt x="240" y="5"/>
                    </a:lnTo>
                    <a:lnTo>
                      <a:pt x="266" y="0"/>
                    </a:lnTo>
                    <a:lnTo>
                      <a:pt x="288" y="3"/>
                    </a:lnTo>
                    <a:lnTo>
                      <a:pt x="302" y="19"/>
                    </a:lnTo>
                    <a:lnTo>
                      <a:pt x="317" y="38"/>
                    </a:lnTo>
                    <a:lnTo>
                      <a:pt x="326" y="53"/>
                    </a:lnTo>
                    <a:lnTo>
                      <a:pt x="328" y="72"/>
                    </a:lnTo>
                    <a:lnTo>
                      <a:pt x="303" y="84"/>
                    </a:lnTo>
                    <a:lnTo>
                      <a:pt x="261" y="111"/>
                    </a:lnTo>
                    <a:lnTo>
                      <a:pt x="223" y="134"/>
                    </a:lnTo>
                    <a:lnTo>
                      <a:pt x="170" y="133"/>
                    </a:lnTo>
                    <a:lnTo>
                      <a:pt x="139" y="145"/>
                    </a:lnTo>
                    <a:lnTo>
                      <a:pt x="117" y="156"/>
                    </a:lnTo>
                    <a:lnTo>
                      <a:pt x="105" y="173"/>
                    </a:lnTo>
                    <a:lnTo>
                      <a:pt x="89" y="185"/>
                    </a:lnTo>
                    <a:lnTo>
                      <a:pt x="84" y="201"/>
                    </a:lnTo>
                    <a:lnTo>
                      <a:pt x="88" y="210"/>
                    </a:lnTo>
                    <a:lnTo>
                      <a:pt x="85" y="223"/>
                    </a:lnTo>
                    <a:lnTo>
                      <a:pt x="80" y="225"/>
                    </a:lnTo>
                    <a:lnTo>
                      <a:pt x="73" y="212"/>
                    </a:lnTo>
                    <a:lnTo>
                      <a:pt x="72" y="202"/>
                    </a:lnTo>
                    <a:lnTo>
                      <a:pt x="71" y="211"/>
                    </a:lnTo>
                    <a:lnTo>
                      <a:pt x="67" y="214"/>
                    </a:lnTo>
                    <a:lnTo>
                      <a:pt x="66" y="211"/>
                    </a:lnTo>
                    <a:lnTo>
                      <a:pt x="64" y="207"/>
                    </a:lnTo>
                    <a:lnTo>
                      <a:pt x="60" y="195"/>
                    </a:lnTo>
                    <a:lnTo>
                      <a:pt x="55" y="205"/>
                    </a:lnTo>
                    <a:lnTo>
                      <a:pt x="50" y="208"/>
                    </a:lnTo>
                    <a:lnTo>
                      <a:pt x="46" y="206"/>
                    </a:lnTo>
                    <a:lnTo>
                      <a:pt x="44" y="203"/>
                    </a:lnTo>
                    <a:lnTo>
                      <a:pt x="44" y="193"/>
                    </a:lnTo>
                    <a:lnTo>
                      <a:pt x="47" y="181"/>
                    </a:lnTo>
                    <a:lnTo>
                      <a:pt x="53" y="160"/>
                    </a:lnTo>
                    <a:lnTo>
                      <a:pt x="51" y="156"/>
                    </a:lnTo>
                    <a:lnTo>
                      <a:pt x="42" y="161"/>
                    </a:lnTo>
                    <a:lnTo>
                      <a:pt x="36" y="168"/>
                    </a:lnTo>
                    <a:lnTo>
                      <a:pt x="28" y="179"/>
                    </a:lnTo>
                    <a:lnTo>
                      <a:pt x="21" y="191"/>
                    </a:lnTo>
                    <a:lnTo>
                      <a:pt x="12" y="201"/>
                    </a:lnTo>
                    <a:lnTo>
                      <a:pt x="10" y="201"/>
                    </a:lnTo>
                    <a:lnTo>
                      <a:pt x="7" y="194"/>
                    </a:lnTo>
                    <a:lnTo>
                      <a:pt x="8" y="187"/>
                    </a:lnTo>
                    <a:lnTo>
                      <a:pt x="10" y="182"/>
                    </a:lnTo>
                    <a:lnTo>
                      <a:pt x="18" y="170"/>
                    </a:lnTo>
                  </a:path>
                </a:pathLst>
              </a:custGeom>
              <a:solidFill>
                <a:srgbClr val="FDA4B5"/>
              </a:solidFill>
              <a:ln w="12700" cap="rnd">
                <a:solidFill>
                  <a:srgbClr val="FFA27C"/>
                </a:solidFill>
                <a:round/>
                <a:headEnd/>
                <a:tailEnd/>
              </a:ln>
            </p:spPr>
            <p:txBody>
              <a:bodyPr/>
              <a:lstStyle/>
              <a:p>
                <a:endParaRPr lang="fr-FR" sz="1200"/>
              </a:p>
            </p:txBody>
          </p:sp>
          <p:sp>
            <p:nvSpPr>
              <p:cNvPr id="280" name="Freeform 30"/>
              <p:cNvSpPr>
                <a:spLocks/>
              </p:cNvSpPr>
              <p:nvPr/>
            </p:nvSpPr>
            <p:spPr bwMode="auto">
              <a:xfrm>
                <a:off x="1427" y="2340"/>
                <a:ext cx="56" cy="80"/>
              </a:xfrm>
              <a:custGeom>
                <a:avLst/>
                <a:gdLst>
                  <a:gd name="T0" fmla="*/ 1 w 56"/>
                  <a:gd name="T1" fmla="*/ 79 h 80"/>
                  <a:gd name="T2" fmla="*/ 6 w 56"/>
                  <a:gd name="T3" fmla="*/ 75 h 80"/>
                  <a:gd name="T4" fmla="*/ 6 w 56"/>
                  <a:gd name="T5" fmla="*/ 68 h 80"/>
                  <a:gd name="T6" fmla="*/ 11 w 56"/>
                  <a:gd name="T7" fmla="*/ 63 h 80"/>
                  <a:gd name="T8" fmla="*/ 12 w 56"/>
                  <a:gd name="T9" fmla="*/ 57 h 80"/>
                  <a:gd name="T10" fmla="*/ 25 w 56"/>
                  <a:gd name="T11" fmla="*/ 38 h 80"/>
                  <a:gd name="T12" fmla="*/ 31 w 56"/>
                  <a:gd name="T13" fmla="*/ 26 h 80"/>
                  <a:gd name="T14" fmla="*/ 38 w 56"/>
                  <a:gd name="T15" fmla="*/ 17 h 80"/>
                  <a:gd name="T16" fmla="*/ 46 w 56"/>
                  <a:gd name="T17" fmla="*/ 9 h 80"/>
                  <a:gd name="T18" fmla="*/ 51 w 56"/>
                  <a:gd name="T19" fmla="*/ 5 h 80"/>
                  <a:gd name="T20" fmla="*/ 55 w 56"/>
                  <a:gd name="T21" fmla="*/ 5 h 80"/>
                  <a:gd name="T22" fmla="*/ 55 w 56"/>
                  <a:gd name="T23" fmla="*/ 0 h 80"/>
                  <a:gd name="T24" fmla="*/ 47 w 56"/>
                  <a:gd name="T25" fmla="*/ 6 h 80"/>
                  <a:gd name="T26" fmla="*/ 44 w 56"/>
                  <a:gd name="T27" fmla="*/ 6 h 80"/>
                  <a:gd name="T28" fmla="*/ 28 w 56"/>
                  <a:gd name="T29" fmla="*/ 25 h 80"/>
                  <a:gd name="T30" fmla="*/ 25 w 56"/>
                  <a:gd name="T31" fmla="*/ 25 h 80"/>
                  <a:gd name="T32" fmla="*/ 18 w 56"/>
                  <a:gd name="T33" fmla="*/ 38 h 80"/>
                  <a:gd name="T34" fmla="*/ 12 w 56"/>
                  <a:gd name="T35" fmla="*/ 52 h 80"/>
                  <a:gd name="T36" fmla="*/ 10 w 56"/>
                  <a:gd name="T37" fmla="*/ 55 h 80"/>
                  <a:gd name="T38" fmla="*/ 4 w 56"/>
                  <a:gd name="T39" fmla="*/ 63 h 80"/>
                  <a:gd name="T40" fmla="*/ 1 w 56"/>
                  <a:gd name="T41" fmla="*/ 69 h 80"/>
                  <a:gd name="T42" fmla="*/ 0 w 56"/>
                  <a:gd name="T43" fmla="*/ 77 h 80"/>
                  <a:gd name="T44" fmla="*/ 1 w 56"/>
                  <a:gd name="T45" fmla="*/ 79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
                  <a:gd name="T70" fmla="*/ 0 h 80"/>
                  <a:gd name="T71" fmla="*/ 56 w 56"/>
                  <a:gd name="T72" fmla="*/ 80 h 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 h="80">
                    <a:moveTo>
                      <a:pt x="1" y="79"/>
                    </a:moveTo>
                    <a:lnTo>
                      <a:pt x="6" y="75"/>
                    </a:lnTo>
                    <a:lnTo>
                      <a:pt x="6" y="68"/>
                    </a:lnTo>
                    <a:lnTo>
                      <a:pt x="11" y="63"/>
                    </a:lnTo>
                    <a:lnTo>
                      <a:pt x="12" y="57"/>
                    </a:lnTo>
                    <a:lnTo>
                      <a:pt x="25" y="38"/>
                    </a:lnTo>
                    <a:lnTo>
                      <a:pt x="31" y="26"/>
                    </a:lnTo>
                    <a:lnTo>
                      <a:pt x="38" y="17"/>
                    </a:lnTo>
                    <a:lnTo>
                      <a:pt x="46" y="9"/>
                    </a:lnTo>
                    <a:lnTo>
                      <a:pt x="51" y="5"/>
                    </a:lnTo>
                    <a:lnTo>
                      <a:pt x="55" y="5"/>
                    </a:lnTo>
                    <a:lnTo>
                      <a:pt x="55" y="0"/>
                    </a:lnTo>
                    <a:lnTo>
                      <a:pt x="47" y="6"/>
                    </a:lnTo>
                    <a:lnTo>
                      <a:pt x="44" y="6"/>
                    </a:lnTo>
                    <a:lnTo>
                      <a:pt x="28" y="25"/>
                    </a:lnTo>
                    <a:lnTo>
                      <a:pt x="25" y="25"/>
                    </a:lnTo>
                    <a:lnTo>
                      <a:pt x="18" y="38"/>
                    </a:lnTo>
                    <a:lnTo>
                      <a:pt x="12" y="52"/>
                    </a:lnTo>
                    <a:lnTo>
                      <a:pt x="10" y="55"/>
                    </a:lnTo>
                    <a:lnTo>
                      <a:pt x="4" y="63"/>
                    </a:lnTo>
                    <a:lnTo>
                      <a:pt x="1" y="69"/>
                    </a:lnTo>
                    <a:lnTo>
                      <a:pt x="0" y="77"/>
                    </a:lnTo>
                    <a:lnTo>
                      <a:pt x="1" y="79"/>
                    </a:lnTo>
                  </a:path>
                </a:pathLst>
              </a:custGeom>
              <a:solidFill>
                <a:srgbClr val="FDA4B5"/>
              </a:solidFill>
              <a:ln w="12700" cap="rnd">
                <a:solidFill>
                  <a:srgbClr val="FFA27C"/>
                </a:solidFill>
                <a:round/>
                <a:headEnd/>
                <a:tailEnd/>
              </a:ln>
            </p:spPr>
            <p:txBody>
              <a:bodyPr/>
              <a:lstStyle/>
              <a:p>
                <a:endParaRPr lang="fr-FR" sz="1200"/>
              </a:p>
            </p:txBody>
          </p:sp>
          <p:sp>
            <p:nvSpPr>
              <p:cNvPr id="281" name="Freeform 31"/>
              <p:cNvSpPr>
                <a:spLocks/>
              </p:cNvSpPr>
              <p:nvPr/>
            </p:nvSpPr>
            <p:spPr bwMode="auto">
              <a:xfrm>
                <a:off x="1419" y="2367"/>
                <a:ext cx="28" cy="37"/>
              </a:xfrm>
              <a:custGeom>
                <a:avLst/>
                <a:gdLst>
                  <a:gd name="T0" fmla="*/ 3 w 28"/>
                  <a:gd name="T1" fmla="*/ 36 h 37"/>
                  <a:gd name="T2" fmla="*/ 4 w 28"/>
                  <a:gd name="T3" fmla="*/ 31 h 37"/>
                  <a:gd name="T4" fmla="*/ 6 w 28"/>
                  <a:gd name="T5" fmla="*/ 29 h 37"/>
                  <a:gd name="T6" fmla="*/ 5 w 28"/>
                  <a:gd name="T7" fmla="*/ 25 h 37"/>
                  <a:gd name="T8" fmla="*/ 7 w 28"/>
                  <a:gd name="T9" fmla="*/ 22 h 37"/>
                  <a:gd name="T10" fmla="*/ 12 w 28"/>
                  <a:gd name="T11" fmla="*/ 22 h 37"/>
                  <a:gd name="T12" fmla="*/ 12 w 28"/>
                  <a:gd name="T13" fmla="*/ 16 h 37"/>
                  <a:gd name="T14" fmla="*/ 17 w 28"/>
                  <a:gd name="T15" fmla="*/ 11 h 37"/>
                  <a:gd name="T16" fmla="*/ 27 w 28"/>
                  <a:gd name="T17" fmla="*/ 1 h 37"/>
                  <a:gd name="T18" fmla="*/ 22 w 28"/>
                  <a:gd name="T19" fmla="*/ 0 h 37"/>
                  <a:gd name="T20" fmla="*/ 11 w 28"/>
                  <a:gd name="T21" fmla="*/ 14 h 37"/>
                  <a:gd name="T22" fmla="*/ 3 w 28"/>
                  <a:gd name="T23" fmla="*/ 23 h 37"/>
                  <a:gd name="T24" fmla="*/ 0 w 28"/>
                  <a:gd name="T25" fmla="*/ 30 h 37"/>
                  <a:gd name="T26" fmla="*/ 0 w 28"/>
                  <a:gd name="T27" fmla="*/ 34 h 37"/>
                  <a:gd name="T28" fmla="*/ 3 w 28"/>
                  <a:gd name="T29" fmla="*/ 36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37"/>
                  <a:gd name="T47" fmla="*/ 28 w 28"/>
                  <a:gd name="T48" fmla="*/ 37 h 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37">
                    <a:moveTo>
                      <a:pt x="3" y="36"/>
                    </a:moveTo>
                    <a:lnTo>
                      <a:pt x="4" y="31"/>
                    </a:lnTo>
                    <a:lnTo>
                      <a:pt x="6" y="29"/>
                    </a:lnTo>
                    <a:lnTo>
                      <a:pt x="5" y="25"/>
                    </a:lnTo>
                    <a:lnTo>
                      <a:pt x="7" y="22"/>
                    </a:lnTo>
                    <a:lnTo>
                      <a:pt x="12" y="22"/>
                    </a:lnTo>
                    <a:lnTo>
                      <a:pt x="12" y="16"/>
                    </a:lnTo>
                    <a:lnTo>
                      <a:pt x="17" y="11"/>
                    </a:lnTo>
                    <a:lnTo>
                      <a:pt x="27" y="1"/>
                    </a:lnTo>
                    <a:lnTo>
                      <a:pt x="22" y="0"/>
                    </a:lnTo>
                    <a:lnTo>
                      <a:pt x="11" y="14"/>
                    </a:lnTo>
                    <a:lnTo>
                      <a:pt x="3" y="23"/>
                    </a:lnTo>
                    <a:lnTo>
                      <a:pt x="0" y="30"/>
                    </a:lnTo>
                    <a:lnTo>
                      <a:pt x="0" y="34"/>
                    </a:lnTo>
                    <a:lnTo>
                      <a:pt x="3" y="36"/>
                    </a:lnTo>
                  </a:path>
                </a:pathLst>
              </a:custGeom>
              <a:solidFill>
                <a:srgbClr val="FDA4B5"/>
              </a:solidFill>
              <a:ln w="12700" cap="rnd">
                <a:solidFill>
                  <a:srgbClr val="FFA27C"/>
                </a:solidFill>
                <a:round/>
                <a:headEnd/>
                <a:tailEnd/>
              </a:ln>
            </p:spPr>
            <p:txBody>
              <a:bodyPr/>
              <a:lstStyle/>
              <a:p>
                <a:endParaRPr lang="fr-FR" sz="1200"/>
              </a:p>
            </p:txBody>
          </p:sp>
          <p:sp>
            <p:nvSpPr>
              <p:cNvPr id="282" name="Freeform 32"/>
              <p:cNvSpPr>
                <a:spLocks/>
              </p:cNvSpPr>
              <p:nvPr/>
            </p:nvSpPr>
            <p:spPr bwMode="auto">
              <a:xfrm>
                <a:off x="1464" y="2402"/>
                <a:ext cx="17" cy="27"/>
              </a:xfrm>
              <a:custGeom>
                <a:avLst/>
                <a:gdLst>
                  <a:gd name="T0" fmla="*/ 9 w 17"/>
                  <a:gd name="T1" fmla="*/ 0 h 27"/>
                  <a:gd name="T2" fmla="*/ 14 w 17"/>
                  <a:gd name="T3" fmla="*/ 5 h 27"/>
                  <a:gd name="T4" fmla="*/ 6 w 17"/>
                  <a:gd name="T5" fmla="*/ 9 h 27"/>
                  <a:gd name="T6" fmla="*/ 14 w 17"/>
                  <a:gd name="T7" fmla="*/ 11 h 27"/>
                  <a:gd name="T8" fmla="*/ 16 w 17"/>
                  <a:gd name="T9" fmla="*/ 16 h 27"/>
                  <a:gd name="T10" fmla="*/ 11 w 17"/>
                  <a:gd name="T11" fmla="*/ 21 h 27"/>
                  <a:gd name="T12" fmla="*/ 6 w 17"/>
                  <a:gd name="T13" fmla="*/ 26 h 27"/>
                  <a:gd name="T14" fmla="*/ 0 w 17"/>
                  <a:gd name="T15" fmla="*/ 24 h 27"/>
                  <a:gd name="T16" fmla="*/ 0 w 17"/>
                  <a:gd name="T17" fmla="*/ 16 h 27"/>
                  <a:gd name="T18" fmla="*/ 3 w 17"/>
                  <a:gd name="T19" fmla="*/ 9 h 27"/>
                  <a:gd name="T20" fmla="*/ 9 w 17"/>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7"/>
                  <a:gd name="T35" fmla="*/ 17 w 17"/>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7">
                    <a:moveTo>
                      <a:pt x="9" y="0"/>
                    </a:moveTo>
                    <a:lnTo>
                      <a:pt x="14" y="5"/>
                    </a:lnTo>
                    <a:lnTo>
                      <a:pt x="6" y="9"/>
                    </a:lnTo>
                    <a:lnTo>
                      <a:pt x="14" y="11"/>
                    </a:lnTo>
                    <a:lnTo>
                      <a:pt x="16" y="16"/>
                    </a:lnTo>
                    <a:lnTo>
                      <a:pt x="11" y="21"/>
                    </a:lnTo>
                    <a:lnTo>
                      <a:pt x="6" y="26"/>
                    </a:lnTo>
                    <a:lnTo>
                      <a:pt x="0" y="24"/>
                    </a:lnTo>
                    <a:lnTo>
                      <a:pt x="0" y="16"/>
                    </a:lnTo>
                    <a:lnTo>
                      <a:pt x="3" y="9"/>
                    </a:lnTo>
                    <a:lnTo>
                      <a:pt x="9" y="0"/>
                    </a:lnTo>
                  </a:path>
                </a:pathLst>
              </a:custGeom>
              <a:solidFill>
                <a:srgbClr val="FDA4B5"/>
              </a:solidFill>
              <a:ln w="12700" cap="rnd">
                <a:solidFill>
                  <a:srgbClr val="FFA27C"/>
                </a:solidFill>
                <a:round/>
                <a:headEnd/>
                <a:tailEnd/>
              </a:ln>
            </p:spPr>
            <p:txBody>
              <a:bodyPr/>
              <a:lstStyle/>
              <a:p>
                <a:endParaRPr lang="fr-FR" sz="1200"/>
              </a:p>
            </p:txBody>
          </p:sp>
          <p:sp>
            <p:nvSpPr>
              <p:cNvPr id="283" name="Freeform 33"/>
              <p:cNvSpPr>
                <a:spLocks/>
              </p:cNvSpPr>
              <p:nvPr/>
            </p:nvSpPr>
            <p:spPr bwMode="auto">
              <a:xfrm>
                <a:off x="1475" y="2393"/>
                <a:ext cx="17" cy="44"/>
              </a:xfrm>
              <a:custGeom>
                <a:avLst/>
                <a:gdLst>
                  <a:gd name="T0" fmla="*/ 0 w 17"/>
                  <a:gd name="T1" fmla="*/ 0 h 44"/>
                  <a:gd name="T2" fmla="*/ 5 w 17"/>
                  <a:gd name="T3" fmla="*/ 3 h 44"/>
                  <a:gd name="T4" fmla="*/ 10 w 17"/>
                  <a:gd name="T5" fmla="*/ 3 h 44"/>
                  <a:gd name="T6" fmla="*/ 10 w 17"/>
                  <a:gd name="T7" fmla="*/ 16 h 44"/>
                  <a:gd name="T8" fmla="*/ 13 w 17"/>
                  <a:gd name="T9" fmla="*/ 22 h 44"/>
                  <a:gd name="T10" fmla="*/ 12 w 17"/>
                  <a:gd name="T11" fmla="*/ 33 h 44"/>
                  <a:gd name="T12" fmla="*/ 16 w 17"/>
                  <a:gd name="T13" fmla="*/ 42 h 44"/>
                  <a:gd name="T14" fmla="*/ 13 w 17"/>
                  <a:gd name="T15" fmla="*/ 43 h 44"/>
                  <a:gd name="T16" fmla="*/ 8 w 17"/>
                  <a:gd name="T17" fmla="*/ 31 h 44"/>
                  <a:gd name="T18" fmla="*/ 4 w 17"/>
                  <a:gd name="T19" fmla="*/ 21 h 44"/>
                  <a:gd name="T20" fmla="*/ 1 w 17"/>
                  <a:gd name="T21" fmla="*/ 10 h 44"/>
                  <a:gd name="T22" fmla="*/ 0 w 17"/>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4"/>
                  <a:gd name="T38" fmla="*/ 17 w 17"/>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4">
                    <a:moveTo>
                      <a:pt x="0" y="0"/>
                    </a:moveTo>
                    <a:lnTo>
                      <a:pt x="5" y="3"/>
                    </a:lnTo>
                    <a:lnTo>
                      <a:pt x="10" y="3"/>
                    </a:lnTo>
                    <a:lnTo>
                      <a:pt x="10" y="16"/>
                    </a:lnTo>
                    <a:lnTo>
                      <a:pt x="13" y="22"/>
                    </a:lnTo>
                    <a:lnTo>
                      <a:pt x="12" y="33"/>
                    </a:lnTo>
                    <a:lnTo>
                      <a:pt x="16" y="42"/>
                    </a:lnTo>
                    <a:lnTo>
                      <a:pt x="13" y="43"/>
                    </a:lnTo>
                    <a:lnTo>
                      <a:pt x="8" y="31"/>
                    </a:lnTo>
                    <a:lnTo>
                      <a:pt x="4" y="21"/>
                    </a:lnTo>
                    <a:lnTo>
                      <a:pt x="1" y="10"/>
                    </a:lnTo>
                    <a:lnTo>
                      <a:pt x="0" y="0"/>
                    </a:lnTo>
                  </a:path>
                </a:pathLst>
              </a:custGeom>
              <a:solidFill>
                <a:srgbClr val="FDA4B5"/>
              </a:solidFill>
              <a:ln w="12700" cap="rnd">
                <a:solidFill>
                  <a:srgbClr val="FFA27C"/>
                </a:solidFill>
                <a:round/>
                <a:headEnd/>
                <a:tailEnd/>
              </a:ln>
            </p:spPr>
            <p:txBody>
              <a:bodyPr/>
              <a:lstStyle/>
              <a:p>
                <a:endParaRPr lang="fr-FR" sz="1200"/>
              </a:p>
            </p:txBody>
          </p:sp>
          <p:sp>
            <p:nvSpPr>
              <p:cNvPr id="284" name="Freeform 34"/>
              <p:cNvSpPr>
                <a:spLocks/>
              </p:cNvSpPr>
              <p:nvPr/>
            </p:nvSpPr>
            <p:spPr bwMode="auto">
              <a:xfrm>
                <a:off x="1492" y="2396"/>
                <a:ext cx="17" cy="52"/>
              </a:xfrm>
              <a:custGeom>
                <a:avLst/>
                <a:gdLst>
                  <a:gd name="T0" fmla="*/ 4 w 17"/>
                  <a:gd name="T1" fmla="*/ 0 h 52"/>
                  <a:gd name="T2" fmla="*/ 4 w 17"/>
                  <a:gd name="T3" fmla="*/ 5 h 52"/>
                  <a:gd name="T4" fmla="*/ 10 w 17"/>
                  <a:gd name="T5" fmla="*/ 10 h 52"/>
                  <a:gd name="T6" fmla="*/ 5 w 17"/>
                  <a:gd name="T7" fmla="*/ 23 h 52"/>
                  <a:gd name="T8" fmla="*/ 5 w 17"/>
                  <a:gd name="T9" fmla="*/ 28 h 52"/>
                  <a:gd name="T10" fmla="*/ 10 w 17"/>
                  <a:gd name="T11" fmla="*/ 41 h 52"/>
                  <a:gd name="T12" fmla="*/ 16 w 17"/>
                  <a:gd name="T13" fmla="*/ 50 h 52"/>
                  <a:gd name="T14" fmla="*/ 10 w 17"/>
                  <a:gd name="T15" fmla="*/ 51 h 52"/>
                  <a:gd name="T16" fmla="*/ 6 w 17"/>
                  <a:gd name="T17" fmla="*/ 46 h 52"/>
                  <a:gd name="T18" fmla="*/ 1 w 17"/>
                  <a:gd name="T19" fmla="*/ 36 h 52"/>
                  <a:gd name="T20" fmla="*/ 1 w 17"/>
                  <a:gd name="T21" fmla="*/ 32 h 52"/>
                  <a:gd name="T22" fmla="*/ 0 w 17"/>
                  <a:gd name="T23" fmla="*/ 24 h 52"/>
                  <a:gd name="T24" fmla="*/ 0 w 17"/>
                  <a:gd name="T25" fmla="*/ 13 h 52"/>
                  <a:gd name="T26" fmla="*/ 4 w 17"/>
                  <a:gd name="T27" fmla="*/ 0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52"/>
                  <a:gd name="T44" fmla="*/ 17 w 17"/>
                  <a:gd name="T45" fmla="*/ 52 h 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52">
                    <a:moveTo>
                      <a:pt x="4" y="0"/>
                    </a:moveTo>
                    <a:lnTo>
                      <a:pt x="4" y="5"/>
                    </a:lnTo>
                    <a:lnTo>
                      <a:pt x="10" y="10"/>
                    </a:lnTo>
                    <a:lnTo>
                      <a:pt x="5" y="23"/>
                    </a:lnTo>
                    <a:lnTo>
                      <a:pt x="5" y="28"/>
                    </a:lnTo>
                    <a:lnTo>
                      <a:pt x="10" y="41"/>
                    </a:lnTo>
                    <a:lnTo>
                      <a:pt x="16" y="50"/>
                    </a:lnTo>
                    <a:lnTo>
                      <a:pt x="10" y="51"/>
                    </a:lnTo>
                    <a:lnTo>
                      <a:pt x="6" y="46"/>
                    </a:lnTo>
                    <a:lnTo>
                      <a:pt x="1" y="36"/>
                    </a:lnTo>
                    <a:lnTo>
                      <a:pt x="1" y="32"/>
                    </a:lnTo>
                    <a:lnTo>
                      <a:pt x="0" y="24"/>
                    </a:lnTo>
                    <a:lnTo>
                      <a:pt x="0" y="13"/>
                    </a:lnTo>
                    <a:lnTo>
                      <a:pt x="4" y="0"/>
                    </a:lnTo>
                  </a:path>
                </a:pathLst>
              </a:custGeom>
              <a:solidFill>
                <a:srgbClr val="FDA4B5"/>
              </a:solidFill>
              <a:ln w="12700" cap="rnd">
                <a:solidFill>
                  <a:srgbClr val="FFA27C"/>
                </a:solidFill>
                <a:round/>
                <a:headEnd/>
                <a:tailEnd/>
              </a:ln>
            </p:spPr>
            <p:txBody>
              <a:bodyPr/>
              <a:lstStyle/>
              <a:p>
                <a:endParaRPr lang="fr-FR" sz="1200"/>
              </a:p>
            </p:txBody>
          </p:sp>
          <p:sp>
            <p:nvSpPr>
              <p:cNvPr id="285" name="Freeform 35"/>
              <p:cNvSpPr>
                <a:spLocks/>
              </p:cNvSpPr>
              <p:nvPr/>
            </p:nvSpPr>
            <p:spPr bwMode="auto">
              <a:xfrm>
                <a:off x="1539" y="2327"/>
                <a:ext cx="17" cy="18"/>
              </a:xfrm>
              <a:custGeom>
                <a:avLst/>
                <a:gdLst>
                  <a:gd name="T0" fmla="*/ 0 w 17"/>
                  <a:gd name="T1" fmla="*/ 5 h 18"/>
                  <a:gd name="T2" fmla="*/ 6 w 17"/>
                  <a:gd name="T3" fmla="*/ 11 h 18"/>
                  <a:gd name="T4" fmla="*/ 11 w 17"/>
                  <a:gd name="T5" fmla="*/ 17 h 18"/>
                  <a:gd name="T6" fmla="*/ 16 w 17"/>
                  <a:gd name="T7" fmla="*/ 4 h 18"/>
                  <a:gd name="T8" fmla="*/ 14 w 17"/>
                  <a:gd name="T9" fmla="*/ 0 h 18"/>
                  <a:gd name="T10" fmla="*/ 0 w 17"/>
                  <a:gd name="T11" fmla="*/ 5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0" y="5"/>
                    </a:moveTo>
                    <a:lnTo>
                      <a:pt x="6" y="11"/>
                    </a:lnTo>
                    <a:lnTo>
                      <a:pt x="11" y="17"/>
                    </a:lnTo>
                    <a:lnTo>
                      <a:pt x="16" y="4"/>
                    </a:lnTo>
                    <a:lnTo>
                      <a:pt x="14" y="0"/>
                    </a:lnTo>
                    <a:lnTo>
                      <a:pt x="0" y="5"/>
                    </a:lnTo>
                  </a:path>
                </a:pathLst>
              </a:custGeom>
              <a:solidFill>
                <a:srgbClr val="FDA4B5"/>
              </a:solidFill>
              <a:ln w="12700" cap="rnd">
                <a:solidFill>
                  <a:srgbClr val="FFA27C"/>
                </a:solidFill>
                <a:round/>
                <a:headEnd/>
                <a:tailEnd/>
              </a:ln>
            </p:spPr>
            <p:txBody>
              <a:bodyPr/>
              <a:lstStyle/>
              <a:p>
                <a:endParaRPr lang="fr-FR" sz="1200"/>
              </a:p>
            </p:txBody>
          </p:sp>
          <p:sp>
            <p:nvSpPr>
              <p:cNvPr id="286" name="Freeform 36"/>
              <p:cNvSpPr>
                <a:spLocks/>
              </p:cNvSpPr>
              <p:nvPr/>
            </p:nvSpPr>
            <p:spPr bwMode="auto">
              <a:xfrm>
                <a:off x="1592" y="2235"/>
                <a:ext cx="78" cy="52"/>
              </a:xfrm>
              <a:custGeom>
                <a:avLst/>
                <a:gdLst>
                  <a:gd name="T0" fmla="*/ 0 w 78"/>
                  <a:gd name="T1" fmla="*/ 51 h 52"/>
                  <a:gd name="T2" fmla="*/ 20 w 78"/>
                  <a:gd name="T3" fmla="*/ 44 h 52"/>
                  <a:gd name="T4" fmla="*/ 37 w 78"/>
                  <a:gd name="T5" fmla="*/ 25 h 52"/>
                  <a:gd name="T6" fmla="*/ 61 w 78"/>
                  <a:gd name="T7" fmla="*/ 7 h 52"/>
                  <a:gd name="T8" fmla="*/ 77 w 78"/>
                  <a:gd name="T9" fmla="*/ 0 h 52"/>
                  <a:gd name="T10" fmla="*/ 57 w 78"/>
                  <a:gd name="T11" fmla="*/ 6 h 52"/>
                  <a:gd name="T12" fmla="*/ 39 w 78"/>
                  <a:gd name="T13" fmla="*/ 14 h 52"/>
                  <a:gd name="T14" fmla="*/ 23 w 78"/>
                  <a:gd name="T15" fmla="*/ 29 h 52"/>
                  <a:gd name="T16" fmla="*/ 13 w 78"/>
                  <a:gd name="T17" fmla="*/ 38 h 52"/>
                  <a:gd name="T18" fmla="*/ 0 w 78"/>
                  <a:gd name="T19" fmla="*/ 51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8"/>
                  <a:gd name="T31" fmla="*/ 0 h 52"/>
                  <a:gd name="T32" fmla="*/ 78 w 78"/>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8" h="52">
                    <a:moveTo>
                      <a:pt x="0" y="51"/>
                    </a:moveTo>
                    <a:lnTo>
                      <a:pt x="20" y="44"/>
                    </a:lnTo>
                    <a:lnTo>
                      <a:pt x="37" y="25"/>
                    </a:lnTo>
                    <a:lnTo>
                      <a:pt x="61" y="7"/>
                    </a:lnTo>
                    <a:lnTo>
                      <a:pt x="77" y="0"/>
                    </a:lnTo>
                    <a:lnTo>
                      <a:pt x="57" y="6"/>
                    </a:lnTo>
                    <a:lnTo>
                      <a:pt x="39" y="14"/>
                    </a:lnTo>
                    <a:lnTo>
                      <a:pt x="23" y="29"/>
                    </a:lnTo>
                    <a:lnTo>
                      <a:pt x="13" y="38"/>
                    </a:lnTo>
                    <a:lnTo>
                      <a:pt x="0" y="51"/>
                    </a:lnTo>
                  </a:path>
                </a:pathLst>
              </a:custGeom>
              <a:solidFill>
                <a:srgbClr val="FDA4B5"/>
              </a:solidFill>
              <a:ln w="12700" cap="rnd">
                <a:solidFill>
                  <a:srgbClr val="FFA27C"/>
                </a:solidFill>
                <a:round/>
                <a:headEnd/>
                <a:tailEnd/>
              </a:ln>
            </p:spPr>
            <p:txBody>
              <a:bodyPr/>
              <a:lstStyle/>
              <a:p>
                <a:endParaRPr lang="fr-FR" sz="1200"/>
              </a:p>
            </p:txBody>
          </p:sp>
        </p:grpSp>
        <p:grpSp>
          <p:nvGrpSpPr>
            <p:cNvPr id="186" name="Group 37"/>
            <p:cNvGrpSpPr>
              <a:grpSpLocks/>
            </p:cNvGrpSpPr>
            <p:nvPr/>
          </p:nvGrpSpPr>
          <p:grpSpPr bwMode="auto">
            <a:xfrm>
              <a:off x="1626" y="2425"/>
              <a:ext cx="330" cy="1149"/>
              <a:chOff x="1626" y="2425"/>
              <a:chExt cx="330" cy="1149"/>
            </a:xfrm>
          </p:grpSpPr>
          <p:grpSp>
            <p:nvGrpSpPr>
              <p:cNvPr id="254" name="Group 38"/>
              <p:cNvGrpSpPr>
                <a:grpSpLocks/>
              </p:cNvGrpSpPr>
              <p:nvPr/>
            </p:nvGrpSpPr>
            <p:grpSpPr bwMode="auto">
              <a:xfrm>
                <a:off x="1632" y="3346"/>
                <a:ext cx="295" cy="228"/>
                <a:chOff x="1632" y="3346"/>
                <a:chExt cx="295" cy="228"/>
              </a:xfrm>
            </p:grpSpPr>
            <p:grpSp>
              <p:nvGrpSpPr>
                <p:cNvPr id="265" name="Group 39"/>
                <p:cNvGrpSpPr>
                  <a:grpSpLocks/>
                </p:cNvGrpSpPr>
                <p:nvPr/>
              </p:nvGrpSpPr>
              <p:grpSpPr bwMode="auto">
                <a:xfrm>
                  <a:off x="1632" y="3346"/>
                  <a:ext cx="157" cy="131"/>
                  <a:chOff x="1632" y="3346"/>
                  <a:chExt cx="157" cy="131"/>
                </a:xfrm>
              </p:grpSpPr>
              <p:grpSp>
                <p:nvGrpSpPr>
                  <p:cNvPr id="272" name="Group 40"/>
                  <p:cNvGrpSpPr>
                    <a:grpSpLocks/>
                  </p:cNvGrpSpPr>
                  <p:nvPr/>
                </p:nvGrpSpPr>
                <p:grpSpPr bwMode="auto">
                  <a:xfrm>
                    <a:off x="1662" y="3346"/>
                    <a:ext cx="121" cy="96"/>
                    <a:chOff x="1662" y="3346"/>
                    <a:chExt cx="121" cy="96"/>
                  </a:xfrm>
                </p:grpSpPr>
                <p:sp>
                  <p:nvSpPr>
                    <p:cNvPr id="276" name="Freeform 41"/>
                    <p:cNvSpPr>
                      <a:spLocks/>
                    </p:cNvSpPr>
                    <p:nvPr/>
                  </p:nvSpPr>
                  <p:spPr bwMode="auto">
                    <a:xfrm>
                      <a:off x="1662" y="3346"/>
                      <a:ext cx="121" cy="96"/>
                    </a:xfrm>
                    <a:custGeom>
                      <a:avLst/>
                      <a:gdLst>
                        <a:gd name="T0" fmla="*/ 44 w 121"/>
                        <a:gd name="T1" fmla="*/ 10 h 96"/>
                        <a:gd name="T2" fmla="*/ 43 w 121"/>
                        <a:gd name="T3" fmla="*/ 24 h 96"/>
                        <a:gd name="T4" fmla="*/ 34 w 121"/>
                        <a:gd name="T5" fmla="*/ 35 h 96"/>
                        <a:gd name="T6" fmla="*/ 24 w 121"/>
                        <a:gd name="T7" fmla="*/ 46 h 96"/>
                        <a:gd name="T8" fmla="*/ 7 w 121"/>
                        <a:gd name="T9" fmla="*/ 63 h 96"/>
                        <a:gd name="T10" fmla="*/ 0 w 121"/>
                        <a:gd name="T11" fmla="*/ 73 h 96"/>
                        <a:gd name="T12" fmla="*/ 1 w 121"/>
                        <a:gd name="T13" fmla="*/ 94 h 96"/>
                        <a:gd name="T14" fmla="*/ 47 w 121"/>
                        <a:gd name="T15" fmla="*/ 95 h 96"/>
                        <a:gd name="T16" fmla="*/ 100 w 121"/>
                        <a:gd name="T17" fmla="*/ 63 h 96"/>
                        <a:gd name="T18" fmla="*/ 120 w 121"/>
                        <a:gd name="T19" fmla="*/ 32 h 96"/>
                        <a:gd name="T20" fmla="*/ 106 w 121"/>
                        <a:gd name="T21" fmla="*/ 0 h 96"/>
                        <a:gd name="T22" fmla="*/ 44 w 121"/>
                        <a:gd name="T23" fmla="*/ 1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96"/>
                        <a:gd name="T38" fmla="*/ 121 w 121"/>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96">
                          <a:moveTo>
                            <a:pt x="44" y="10"/>
                          </a:moveTo>
                          <a:lnTo>
                            <a:pt x="43" y="24"/>
                          </a:lnTo>
                          <a:lnTo>
                            <a:pt x="34" y="35"/>
                          </a:lnTo>
                          <a:lnTo>
                            <a:pt x="24" y="46"/>
                          </a:lnTo>
                          <a:lnTo>
                            <a:pt x="7" y="63"/>
                          </a:lnTo>
                          <a:lnTo>
                            <a:pt x="0" y="73"/>
                          </a:lnTo>
                          <a:lnTo>
                            <a:pt x="1" y="94"/>
                          </a:lnTo>
                          <a:lnTo>
                            <a:pt x="47" y="95"/>
                          </a:lnTo>
                          <a:lnTo>
                            <a:pt x="100" y="63"/>
                          </a:lnTo>
                          <a:lnTo>
                            <a:pt x="120" y="32"/>
                          </a:lnTo>
                          <a:lnTo>
                            <a:pt x="106" y="0"/>
                          </a:lnTo>
                          <a:lnTo>
                            <a:pt x="44" y="10"/>
                          </a:lnTo>
                        </a:path>
                      </a:pathLst>
                    </a:custGeom>
                    <a:solidFill>
                      <a:srgbClr val="FF9F7F"/>
                    </a:solidFill>
                    <a:ln w="9525" cap="rnd">
                      <a:noFill/>
                      <a:round/>
                      <a:headEnd/>
                      <a:tailEnd/>
                    </a:ln>
                  </p:spPr>
                  <p:txBody>
                    <a:bodyPr/>
                    <a:lstStyle/>
                    <a:p>
                      <a:endParaRPr lang="fr-FR" sz="1200"/>
                    </a:p>
                  </p:txBody>
                </p:sp>
                <p:sp>
                  <p:nvSpPr>
                    <p:cNvPr id="277" name="Freeform 42"/>
                    <p:cNvSpPr>
                      <a:spLocks/>
                    </p:cNvSpPr>
                    <p:nvPr/>
                  </p:nvSpPr>
                  <p:spPr bwMode="auto">
                    <a:xfrm>
                      <a:off x="1703" y="3358"/>
                      <a:ext cx="68" cy="74"/>
                    </a:xfrm>
                    <a:custGeom>
                      <a:avLst/>
                      <a:gdLst>
                        <a:gd name="T0" fmla="*/ 33 w 68"/>
                        <a:gd name="T1" fmla="*/ 4 h 74"/>
                        <a:gd name="T2" fmla="*/ 25 w 68"/>
                        <a:gd name="T3" fmla="*/ 11 h 74"/>
                        <a:gd name="T4" fmla="*/ 21 w 68"/>
                        <a:gd name="T5" fmla="*/ 20 h 74"/>
                        <a:gd name="T6" fmla="*/ 13 w 68"/>
                        <a:gd name="T7" fmla="*/ 34 h 74"/>
                        <a:gd name="T8" fmla="*/ 8 w 68"/>
                        <a:gd name="T9" fmla="*/ 45 h 74"/>
                        <a:gd name="T10" fmla="*/ 3 w 68"/>
                        <a:gd name="T11" fmla="*/ 57 h 74"/>
                        <a:gd name="T12" fmla="*/ 0 w 68"/>
                        <a:gd name="T13" fmla="*/ 73 h 74"/>
                        <a:gd name="T14" fmla="*/ 49 w 68"/>
                        <a:gd name="T15" fmla="*/ 54 h 74"/>
                        <a:gd name="T16" fmla="*/ 66 w 68"/>
                        <a:gd name="T17" fmla="*/ 28 h 74"/>
                        <a:gd name="T18" fmla="*/ 67 w 68"/>
                        <a:gd name="T19" fmla="*/ 0 h 74"/>
                        <a:gd name="T20" fmla="*/ 33 w 68"/>
                        <a:gd name="T21" fmla="*/ 4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
                        <a:gd name="T34" fmla="*/ 0 h 74"/>
                        <a:gd name="T35" fmla="*/ 68 w 68"/>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 h="74">
                          <a:moveTo>
                            <a:pt x="33" y="4"/>
                          </a:moveTo>
                          <a:lnTo>
                            <a:pt x="25" y="11"/>
                          </a:lnTo>
                          <a:lnTo>
                            <a:pt x="21" y="20"/>
                          </a:lnTo>
                          <a:lnTo>
                            <a:pt x="13" y="34"/>
                          </a:lnTo>
                          <a:lnTo>
                            <a:pt x="8" y="45"/>
                          </a:lnTo>
                          <a:lnTo>
                            <a:pt x="3" y="57"/>
                          </a:lnTo>
                          <a:lnTo>
                            <a:pt x="0" y="73"/>
                          </a:lnTo>
                          <a:lnTo>
                            <a:pt x="49" y="54"/>
                          </a:lnTo>
                          <a:lnTo>
                            <a:pt x="66" y="28"/>
                          </a:lnTo>
                          <a:lnTo>
                            <a:pt x="67" y="0"/>
                          </a:lnTo>
                          <a:lnTo>
                            <a:pt x="33" y="4"/>
                          </a:lnTo>
                        </a:path>
                      </a:pathLst>
                    </a:custGeom>
                    <a:solidFill>
                      <a:srgbClr val="FF7F3F"/>
                    </a:solidFill>
                    <a:ln w="9525" cap="rnd">
                      <a:noFill/>
                      <a:round/>
                      <a:headEnd/>
                      <a:tailEnd/>
                    </a:ln>
                  </p:spPr>
                  <p:txBody>
                    <a:bodyPr/>
                    <a:lstStyle/>
                    <a:p>
                      <a:endParaRPr lang="fr-FR" sz="1200"/>
                    </a:p>
                  </p:txBody>
                </p:sp>
                <p:sp>
                  <p:nvSpPr>
                    <p:cNvPr id="278" name="Freeform 43"/>
                    <p:cNvSpPr>
                      <a:spLocks/>
                    </p:cNvSpPr>
                    <p:nvPr/>
                  </p:nvSpPr>
                  <p:spPr bwMode="auto">
                    <a:xfrm>
                      <a:off x="1664" y="3391"/>
                      <a:ext cx="23" cy="40"/>
                    </a:xfrm>
                    <a:custGeom>
                      <a:avLst/>
                      <a:gdLst>
                        <a:gd name="T0" fmla="*/ 22 w 23"/>
                        <a:gd name="T1" fmla="*/ 0 h 40"/>
                        <a:gd name="T2" fmla="*/ 17 w 23"/>
                        <a:gd name="T3" fmla="*/ 5 h 40"/>
                        <a:gd name="T4" fmla="*/ 13 w 23"/>
                        <a:gd name="T5" fmla="*/ 9 h 40"/>
                        <a:gd name="T6" fmla="*/ 9 w 23"/>
                        <a:gd name="T7" fmla="*/ 15 h 40"/>
                        <a:gd name="T8" fmla="*/ 5 w 23"/>
                        <a:gd name="T9" fmla="*/ 19 h 40"/>
                        <a:gd name="T10" fmla="*/ 2 w 23"/>
                        <a:gd name="T11" fmla="*/ 24 h 40"/>
                        <a:gd name="T12" fmla="*/ 0 w 23"/>
                        <a:gd name="T13" fmla="*/ 29 h 40"/>
                        <a:gd name="T14" fmla="*/ 0 w 23"/>
                        <a:gd name="T15" fmla="*/ 34 h 40"/>
                        <a:gd name="T16" fmla="*/ 0 w 23"/>
                        <a:gd name="T17" fmla="*/ 37 h 40"/>
                        <a:gd name="T18" fmla="*/ 3 w 23"/>
                        <a:gd name="T19" fmla="*/ 39 h 40"/>
                        <a:gd name="T20" fmla="*/ 10 w 23"/>
                        <a:gd name="T21" fmla="*/ 38 h 40"/>
                        <a:gd name="T22" fmla="*/ 5 w 23"/>
                        <a:gd name="T23" fmla="*/ 37 h 40"/>
                        <a:gd name="T24" fmla="*/ 3 w 23"/>
                        <a:gd name="T25" fmla="*/ 36 h 40"/>
                        <a:gd name="T26" fmla="*/ 2 w 23"/>
                        <a:gd name="T27" fmla="*/ 34 h 40"/>
                        <a:gd name="T28" fmla="*/ 1 w 23"/>
                        <a:gd name="T29" fmla="*/ 32 h 40"/>
                        <a:gd name="T30" fmla="*/ 3 w 23"/>
                        <a:gd name="T31" fmla="*/ 27 h 40"/>
                        <a:gd name="T32" fmla="*/ 5 w 23"/>
                        <a:gd name="T33" fmla="*/ 22 h 40"/>
                        <a:gd name="T34" fmla="*/ 9 w 23"/>
                        <a:gd name="T35" fmla="*/ 17 h 40"/>
                        <a:gd name="T36" fmla="*/ 16 w 23"/>
                        <a:gd name="T37" fmla="*/ 8 h 40"/>
                        <a:gd name="T38" fmla="*/ 22 w 23"/>
                        <a:gd name="T39" fmla="*/ 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
                        <a:gd name="T61" fmla="*/ 0 h 40"/>
                        <a:gd name="T62" fmla="*/ 23 w 23"/>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 h="40">
                          <a:moveTo>
                            <a:pt x="22" y="0"/>
                          </a:moveTo>
                          <a:lnTo>
                            <a:pt x="17" y="5"/>
                          </a:lnTo>
                          <a:lnTo>
                            <a:pt x="13" y="9"/>
                          </a:lnTo>
                          <a:lnTo>
                            <a:pt x="9" y="15"/>
                          </a:lnTo>
                          <a:lnTo>
                            <a:pt x="5" y="19"/>
                          </a:lnTo>
                          <a:lnTo>
                            <a:pt x="2" y="24"/>
                          </a:lnTo>
                          <a:lnTo>
                            <a:pt x="0" y="29"/>
                          </a:lnTo>
                          <a:lnTo>
                            <a:pt x="0" y="34"/>
                          </a:lnTo>
                          <a:lnTo>
                            <a:pt x="0" y="37"/>
                          </a:lnTo>
                          <a:lnTo>
                            <a:pt x="3" y="39"/>
                          </a:lnTo>
                          <a:lnTo>
                            <a:pt x="10" y="38"/>
                          </a:lnTo>
                          <a:lnTo>
                            <a:pt x="5" y="37"/>
                          </a:lnTo>
                          <a:lnTo>
                            <a:pt x="3" y="36"/>
                          </a:lnTo>
                          <a:lnTo>
                            <a:pt x="2" y="34"/>
                          </a:lnTo>
                          <a:lnTo>
                            <a:pt x="1" y="32"/>
                          </a:lnTo>
                          <a:lnTo>
                            <a:pt x="3" y="27"/>
                          </a:lnTo>
                          <a:lnTo>
                            <a:pt x="5" y="22"/>
                          </a:lnTo>
                          <a:lnTo>
                            <a:pt x="9" y="17"/>
                          </a:lnTo>
                          <a:lnTo>
                            <a:pt x="16" y="8"/>
                          </a:lnTo>
                          <a:lnTo>
                            <a:pt x="22" y="0"/>
                          </a:lnTo>
                        </a:path>
                      </a:pathLst>
                    </a:custGeom>
                    <a:solidFill>
                      <a:srgbClr val="BF3F00"/>
                    </a:solidFill>
                    <a:ln w="9525" cap="rnd">
                      <a:noFill/>
                      <a:round/>
                      <a:headEnd/>
                      <a:tailEnd/>
                    </a:ln>
                  </p:spPr>
                  <p:txBody>
                    <a:bodyPr/>
                    <a:lstStyle/>
                    <a:p>
                      <a:endParaRPr lang="fr-FR" sz="1200"/>
                    </a:p>
                  </p:txBody>
                </p:sp>
              </p:grpSp>
              <p:grpSp>
                <p:nvGrpSpPr>
                  <p:cNvPr id="273" name="Group 44"/>
                  <p:cNvGrpSpPr>
                    <a:grpSpLocks/>
                  </p:cNvGrpSpPr>
                  <p:nvPr/>
                </p:nvGrpSpPr>
                <p:grpSpPr bwMode="auto">
                  <a:xfrm>
                    <a:off x="1632" y="3355"/>
                    <a:ext cx="157" cy="122"/>
                    <a:chOff x="1632" y="3355"/>
                    <a:chExt cx="157" cy="122"/>
                  </a:xfrm>
                </p:grpSpPr>
                <p:sp>
                  <p:nvSpPr>
                    <p:cNvPr id="274" name="Freeform 45"/>
                    <p:cNvSpPr>
                      <a:spLocks/>
                    </p:cNvSpPr>
                    <p:nvPr/>
                  </p:nvSpPr>
                  <p:spPr bwMode="auto">
                    <a:xfrm>
                      <a:off x="1632" y="3355"/>
                      <a:ext cx="157" cy="122"/>
                    </a:xfrm>
                    <a:custGeom>
                      <a:avLst/>
                      <a:gdLst>
                        <a:gd name="T0" fmla="*/ 57 w 157"/>
                        <a:gd name="T1" fmla="*/ 34 h 122"/>
                        <a:gd name="T2" fmla="*/ 42 w 157"/>
                        <a:gd name="T3" fmla="*/ 52 h 122"/>
                        <a:gd name="T4" fmla="*/ 36 w 157"/>
                        <a:gd name="T5" fmla="*/ 58 h 122"/>
                        <a:gd name="T6" fmla="*/ 32 w 157"/>
                        <a:gd name="T7" fmla="*/ 63 h 122"/>
                        <a:gd name="T8" fmla="*/ 30 w 157"/>
                        <a:gd name="T9" fmla="*/ 69 h 122"/>
                        <a:gd name="T10" fmla="*/ 31 w 157"/>
                        <a:gd name="T11" fmla="*/ 74 h 122"/>
                        <a:gd name="T12" fmla="*/ 34 w 157"/>
                        <a:gd name="T13" fmla="*/ 76 h 122"/>
                        <a:gd name="T14" fmla="*/ 39 w 157"/>
                        <a:gd name="T15" fmla="*/ 77 h 122"/>
                        <a:gd name="T16" fmla="*/ 50 w 157"/>
                        <a:gd name="T17" fmla="*/ 75 h 122"/>
                        <a:gd name="T18" fmla="*/ 63 w 157"/>
                        <a:gd name="T19" fmla="*/ 73 h 122"/>
                        <a:gd name="T20" fmla="*/ 78 w 157"/>
                        <a:gd name="T21" fmla="*/ 69 h 122"/>
                        <a:gd name="T22" fmla="*/ 98 w 157"/>
                        <a:gd name="T23" fmla="*/ 61 h 122"/>
                        <a:gd name="T24" fmla="*/ 115 w 157"/>
                        <a:gd name="T25" fmla="*/ 51 h 122"/>
                        <a:gd name="T26" fmla="*/ 124 w 157"/>
                        <a:gd name="T27" fmla="*/ 43 h 122"/>
                        <a:gd name="T28" fmla="*/ 130 w 157"/>
                        <a:gd name="T29" fmla="*/ 34 h 122"/>
                        <a:gd name="T30" fmla="*/ 132 w 157"/>
                        <a:gd name="T31" fmla="*/ 21 h 122"/>
                        <a:gd name="T32" fmla="*/ 136 w 157"/>
                        <a:gd name="T33" fmla="*/ 11 h 122"/>
                        <a:gd name="T34" fmla="*/ 142 w 157"/>
                        <a:gd name="T35" fmla="*/ 0 h 122"/>
                        <a:gd name="T36" fmla="*/ 148 w 157"/>
                        <a:gd name="T37" fmla="*/ 11 h 122"/>
                        <a:gd name="T38" fmla="*/ 154 w 157"/>
                        <a:gd name="T39" fmla="*/ 25 h 122"/>
                        <a:gd name="T40" fmla="*/ 156 w 157"/>
                        <a:gd name="T41" fmla="*/ 35 h 122"/>
                        <a:gd name="T42" fmla="*/ 155 w 157"/>
                        <a:gd name="T43" fmla="*/ 49 h 122"/>
                        <a:gd name="T44" fmla="*/ 151 w 157"/>
                        <a:gd name="T45" fmla="*/ 63 h 122"/>
                        <a:gd name="T46" fmla="*/ 144 w 157"/>
                        <a:gd name="T47" fmla="*/ 75 h 122"/>
                        <a:gd name="T48" fmla="*/ 140 w 157"/>
                        <a:gd name="T49" fmla="*/ 84 h 122"/>
                        <a:gd name="T50" fmla="*/ 139 w 157"/>
                        <a:gd name="T51" fmla="*/ 90 h 122"/>
                        <a:gd name="T52" fmla="*/ 133 w 157"/>
                        <a:gd name="T53" fmla="*/ 92 h 122"/>
                        <a:gd name="T54" fmla="*/ 115 w 157"/>
                        <a:gd name="T55" fmla="*/ 88 h 122"/>
                        <a:gd name="T56" fmla="*/ 107 w 157"/>
                        <a:gd name="T57" fmla="*/ 98 h 122"/>
                        <a:gd name="T58" fmla="*/ 96 w 157"/>
                        <a:gd name="T59" fmla="*/ 114 h 122"/>
                        <a:gd name="T60" fmla="*/ 92 w 157"/>
                        <a:gd name="T61" fmla="*/ 118 h 122"/>
                        <a:gd name="T62" fmla="*/ 86 w 157"/>
                        <a:gd name="T63" fmla="*/ 120 h 122"/>
                        <a:gd name="T64" fmla="*/ 78 w 157"/>
                        <a:gd name="T65" fmla="*/ 121 h 122"/>
                        <a:gd name="T66" fmla="*/ 30 w 157"/>
                        <a:gd name="T67" fmla="*/ 118 h 122"/>
                        <a:gd name="T68" fmla="*/ 11 w 157"/>
                        <a:gd name="T69" fmla="*/ 116 h 122"/>
                        <a:gd name="T70" fmla="*/ 3 w 157"/>
                        <a:gd name="T71" fmla="*/ 114 h 122"/>
                        <a:gd name="T72" fmla="*/ 0 w 157"/>
                        <a:gd name="T73" fmla="*/ 112 h 122"/>
                        <a:gd name="T74" fmla="*/ 0 w 157"/>
                        <a:gd name="T75" fmla="*/ 107 h 122"/>
                        <a:gd name="T76" fmla="*/ 1 w 157"/>
                        <a:gd name="T77" fmla="*/ 100 h 122"/>
                        <a:gd name="T78" fmla="*/ 6 w 157"/>
                        <a:gd name="T79" fmla="*/ 91 h 122"/>
                        <a:gd name="T80" fmla="*/ 15 w 157"/>
                        <a:gd name="T81" fmla="*/ 78 h 122"/>
                        <a:gd name="T82" fmla="*/ 24 w 157"/>
                        <a:gd name="T83" fmla="*/ 67 h 122"/>
                        <a:gd name="T84" fmla="*/ 34 w 157"/>
                        <a:gd name="T85" fmla="*/ 57 h 122"/>
                        <a:gd name="T86" fmla="*/ 44 w 157"/>
                        <a:gd name="T87" fmla="*/ 46 h 122"/>
                        <a:gd name="T88" fmla="*/ 57 w 157"/>
                        <a:gd name="T89" fmla="*/ 34 h 1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7"/>
                        <a:gd name="T136" fmla="*/ 0 h 122"/>
                        <a:gd name="T137" fmla="*/ 157 w 157"/>
                        <a:gd name="T138" fmla="*/ 122 h 1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7" h="122">
                          <a:moveTo>
                            <a:pt x="57" y="34"/>
                          </a:moveTo>
                          <a:lnTo>
                            <a:pt x="42" y="52"/>
                          </a:lnTo>
                          <a:lnTo>
                            <a:pt x="36" y="58"/>
                          </a:lnTo>
                          <a:lnTo>
                            <a:pt x="32" y="63"/>
                          </a:lnTo>
                          <a:lnTo>
                            <a:pt x="30" y="69"/>
                          </a:lnTo>
                          <a:lnTo>
                            <a:pt x="31" y="74"/>
                          </a:lnTo>
                          <a:lnTo>
                            <a:pt x="34" y="76"/>
                          </a:lnTo>
                          <a:lnTo>
                            <a:pt x="39" y="77"/>
                          </a:lnTo>
                          <a:lnTo>
                            <a:pt x="50" y="75"/>
                          </a:lnTo>
                          <a:lnTo>
                            <a:pt x="63" y="73"/>
                          </a:lnTo>
                          <a:lnTo>
                            <a:pt x="78" y="69"/>
                          </a:lnTo>
                          <a:lnTo>
                            <a:pt x="98" y="61"/>
                          </a:lnTo>
                          <a:lnTo>
                            <a:pt x="115" y="51"/>
                          </a:lnTo>
                          <a:lnTo>
                            <a:pt x="124" y="43"/>
                          </a:lnTo>
                          <a:lnTo>
                            <a:pt x="130" y="34"/>
                          </a:lnTo>
                          <a:lnTo>
                            <a:pt x="132" y="21"/>
                          </a:lnTo>
                          <a:lnTo>
                            <a:pt x="136" y="11"/>
                          </a:lnTo>
                          <a:lnTo>
                            <a:pt x="142" y="0"/>
                          </a:lnTo>
                          <a:lnTo>
                            <a:pt x="148" y="11"/>
                          </a:lnTo>
                          <a:lnTo>
                            <a:pt x="154" y="25"/>
                          </a:lnTo>
                          <a:lnTo>
                            <a:pt x="156" y="35"/>
                          </a:lnTo>
                          <a:lnTo>
                            <a:pt x="155" y="49"/>
                          </a:lnTo>
                          <a:lnTo>
                            <a:pt x="151" y="63"/>
                          </a:lnTo>
                          <a:lnTo>
                            <a:pt x="144" y="75"/>
                          </a:lnTo>
                          <a:lnTo>
                            <a:pt x="140" y="84"/>
                          </a:lnTo>
                          <a:lnTo>
                            <a:pt x="139" y="90"/>
                          </a:lnTo>
                          <a:lnTo>
                            <a:pt x="133" y="92"/>
                          </a:lnTo>
                          <a:lnTo>
                            <a:pt x="115" y="88"/>
                          </a:lnTo>
                          <a:lnTo>
                            <a:pt x="107" y="98"/>
                          </a:lnTo>
                          <a:lnTo>
                            <a:pt x="96" y="114"/>
                          </a:lnTo>
                          <a:lnTo>
                            <a:pt x="92" y="118"/>
                          </a:lnTo>
                          <a:lnTo>
                            <a:pt x="86" y="120"/>
                          </a:lnTo>
                          <a:lnTo>
                            <a:pt x="78" y="121"/>
                          </a:lnTo>
                          <a:lnTo>
                            <a:pt x="30" y="118"/>
                          </a:lnTo>
                          <a:lnTo>
                            <a:pt x="11" y="116"/>
                          </a:lnTo>
                          <a:lnTo>
                            <a:pt x="3" y="114"/>
                          </a:lnTo>
                          <a:lnTo>
                            <a:pt x="0" y="112"/>
                          </a:lnTo>
                          <a:lnTo>
                            <a:pt x="0" y="107"/>
                          </a:lnTo>
                          <a:lnTo>
                            <a:pt x="1" y="100"/>
                          </a:lnTo>
                          <a:lnTo>
                            <a:pt x="6" y="91"/>
                          </a:lnTo>
                          <a:lnTo>
                            <a:pt x="15" y="78"/>
                          </a:lnTo>
                          <a:lnTo>
                            <a:pt x="24" y="67"/>
                          </a:lnTo>
                          <a:lnTo>
                            <a:pt x="34" y="57"/>
                          </a:lnTo>
                          <a:lnTo>
                            <a:pt x="44" y="46"/>
                          </a:lnTo>
                          <a:lnTo>
                            <a:pt x="57" y="34"/>
                          </a:lnTo>
                        </a:path>
                      </a:pathLst>
                    </a:custGeom>
                    <a:solidFill>
                      <a:srgbClr val="7F5F3F"/>
                    </a:solidFill>
                    <a:ln w="9525" cap="rnd">
                      <a:noFill/>
                      <a:round/>
                      <a:headEnd/>
                      <a:tailEnd/>
                    </a:ln>
                  </p:spPr>
                  <p:txBody>
                    <a:bodyPr/>
                    <a:lstStyle/>
                    <a:p>
                      <a:endParaRPr lang="fr-FR" sz="1200"/>
                    </a:p>
                  </p:txBody>
                </p:sp>
                <p:sp>
                  <p:nvSpPr>
                    <p:cNvPr id="275" name="Freeform 46"/>
                    <p:cNvSpPr>
                      <a:spLocks/>
                    </p:cNvSpPr>
                    <p:nvPr/>
                  </p:nvSpPr>
                  <p:spPr bwMode="auto">
                    <a:xfrm>
                      <a:off x="1749" y="3433"/>
                      <a:ext cx="17" cy="17"/>
                    </a:xfrm>
                    <a:custGeom>
                      <a:avLst/>
                      <a:gdLst>
                        <a:gd name="T0" fmla="*/ 0 w 17"/>
                        <a:gd name="T1" fmla="*/ 16 h 17"/>
                        <a:gd name="T2" fmla="*/ 3 w 17"/>
                        <a:gd name="T3" fmla="*/ 9 h 17"/>
                        <a:gd name="T4" fmla="*/ 6 w 17"/>
                        <a:gd name="T5" fmla="*/ 5 h 17"/>
                        <a:gd name="T6" fmla="*/ 9 w 17"/>
                        <a:gd name="T7" fmla="*/ 2 h 17"/>
                        <a:gd name="T8" fmla="*/ 16 w 17"/>
                        <a:gd name="T9" fmla="*/ 0 h 17"/>
                        <a:gd name="T10" fmla="*/ 13 w 17"/>
                        <a:gd name="T11" fmla="*/ 4 h 17"/>
                        <a:gd name="T12" fmla="*/ 9 w 17"/>
                        <a:gd name="T13" fmla="*/ 5 h 17"/>
                        <a:gd name="T14" fmla="*/ 6 w 17"/>
                        <a:gd name="T15" fmla="*/ 8 h 17"/>
                        <a:gd name="T16" fmla="*/ 0 w 17"/>
                        <a:gd name="T17" fmla="*/ 1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16"/>
                          </a:moveTo>
                          <a:lnTo>
                            <a:pt x="3" y="9"/>
                          </a:lnTo>
                          <a:lnTo>
                            <a:pt x="6" y="5"/>
                          </a:lnTo>
                          <a:lnTo>
                            <a:pt x="9" y="2"/>
                          </a:lnTo>
                          <a:lnTo>
                            <a:pt x="16" y="0"/>
                          </a:lnTo>
                          <a:lnTo>
                            <a:pt x="13" y="4"/>
                          </a:lnTo>
                          <a:lnTo>
                            <a:pt x="9" y="5"/>
                          </a:lnTo>
                          <a:lnTo>
                            <a:pt x="6" y="8"/>
                          </a:lnTo>
                          <a:lnTo>
                            <a:pt x="0" y="16"/>
                          </a:lnTo>
                        </a:path>
                      </a:pathLst>
                    </a:custGeom>
                    <a:solidFill>
                      <a:srgbClr val="5F3F1F"/>
                    </a:solidFill>
                    <a:ln w="9525" cap="rnd">
                      <a:noFill/>
                      <a:round/>
                      <a:headEnd/>
                      <a:tailEnd/>
                    </a:ln>
                  </p:spPr>
                  <p:txBody>
                    <a:bodyPr/>
                    <a:lstStyle/>
                    <a:p>
                      <a:endParaRPr lang="fr-FR" sz="1200"/>
                    </a:p>
                  </p:txBody>
                </p:sp>
              </p:grpSp>
            </p:grpSp>
            <p:grpSp>
              <p:nvGrpSpPr>
                <p:cNvPr id="266" name="Group 47"/>
                <p:cNvGrpSpPr>
                  <a:grpSpLocks/>
                </p:cNvGrpSpPr>
                <p:nvPr/>
              </p:nvGrpSpPr>
              <p:grpSpPr bwMode="auto">
                <a:xfrm>
                  <a:off x="1827" y="3406"/>
                  <a:ext cx="100" cy="168"/>
                  <a:chOff x="1827" y="3406"/>
                  <a:chExt cx="100" cy="168"/>
                </a:xfrm>
              </p:grpSpPr>
              <p:grpSp>
                <p:nvGrpSpPr>
                  <p:cNvPr id="267" name="Group 48"/>
                  <p:cNvGrpSpPr>
                    <a:grpSpLocks/>
                  </p:cNvGrpSpPr>
                  <p:nvPr/>
                </p:nvGrpSpPr>
                <p:grpSpPr bwMode="auto">
                  <a:xfrm>
                    <a:off x="1827" y="3406"/>
                    <a:ext cx="88" cy="110"/>
                    <a:chOff x="1827" y="3406"/>
                    <a:chExt cx="88" cy="110"/>
                  </a:xfrm>
                </p:grpSpPr>
                <p:sp>
                  <p:nvSpPr>
                    <p:cNvPr id="269" name="Freeform 49"/>
                    <p:cNvSpPr>
                      <a:spLocks/>
                    </p:cNvSpPr>
                    <p:nvPr/>
                  </p:nvSpPr>
                  <p:spPr bwMode="auto">
                    <a:xfrm>
                      <a:off x="1827" y="3406"/>
                      <a:ext cx="88" cy="102"/>
                    </a:xfrm>
                    <a:custGeom>
                      <a:avLst/>
                      <a:gdLst>
                        <a:gd name="T0" fmla="*/ 0 w 88"/>
                        <a:gd name="T1" fmla="*/ 11 h 102"/>
                        <a:gd name="T2" fmla="*/ 3 w 88"/>
                        <a:gd name="T3" fmla="*/ 31 h 102"/>
                        <a:gd name="T4" fmla="*/ 5 w 88"/>
                        <a:gd name="T5" fmla="*/ 37 h 102"/>
                        <a:gd name="T6" fmla="*/ 3 w 88"/>
                        <a:gd name="T7" fmla="*/ 44 h 102"/>
                        <a:gd name="T8" fmla="*/ 5 w 88"/>
                        <a:gd name="T9" fmla="*/ 53 h 102"/>
                        <a:gd name="T10" fmla="*/ 7 w 88"/>
                        <a:gd name="T11" fmla="*/ 59 h 102"/>
                        <a:gd name="T12" fmla="*/ 9 w 88"/>
                        <a:gd name="T13" fmla="*/ 70 h 102"/>
                        <a:gd name="T14" fmla="*/ 7 w 88"/>
                        <a:gd name="T15" fmla="*/ 79 h 102"/>
                        <a:gd name="T16" fmla="*/ 11 w 88"/>
                        <a:gd name="T17" fmla="*/ 97 h 102"/>
                        <a:gd name="T18" fmla="*/ 79 w 88"/>
                        <a:gd name="T19" fmla="*/ 101 h 102"/>
                        <a:gd name="T20" fmla="*/ 87 w 88"/>
                        <a:gd name="T21" fmla="*/ 76 h 102"/>
                        <a:gd name="T22" fmla="*/ 83 w 88"/>
                        <a:gd name="T23" fmla="*/ 54 h 102"/>
                        <a:gd name="T24" fmla="*/ 75 w 88"/>
                        <a:gd name="T25" fmla="*/ 42 h 102"/>
                        <a:gd name="T26" fmla="*/ 71 w 88"/>
                        <a:gd name="T27" fmla="*/ 27 h 102"/>
                        <a:gd name="T28" fmla="*/ 66 w 88"/>
                        <a:gd name="T29" fmla="*/ 4 h 102"/>
                        <a:gd name="T30" fmla="*/ 54 w 88"/>
                        <a:gd name="T31" fmla="*/ 0 h 102"/>
                        <a:gd name="T32" fmla="*/ 0 w 88"/>
                        <a:gd name="T33" fmla="*/ 11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102"/>
                        <a:gd name="T53" fmla="*/ 88 w 88"/>
                        <a:gd name="T54" fmla="*/ 102 h 1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102">
                          <a:moveTo>
                            <a:pt x="0" y="11"/>
                          </a:moveTo>
                          <a:lnTo>
                            <a:pt x="3" y="31"/>
                          </a:lnTo>
                          <a:lnTo>
                            <a:pt x="5" y="37"/>
                          </a:lnTo>
                          <a:lnTo>
                            <a:pt x="3" y="44"/>
                          </a:lnTo>
                          <a:lnTo>
                            <a:pt x="5" y="53"/>
                          </a:lnTo>
                          <a:lnTo>
                            <a:pt x="7" y="59"/>
                          </a:lnTo>
                          <a:lnTo>
                            <a:pt x="9" y="70"/>
                          </a:lnTo>
                          <a:lnTo>
                            <a:pt x="7" y="79"/>
                          </a:lnTo>
                          <a:lnTo>
                            <a:pt x="11" y="97"/>
                          </a:lnTo>
                          <a:lnTo>
                            <a:pt x="79" y="101"/>
                          </a:lnTo>
                          <a:lnTo>
                            <a:pt x="87" y="76"/>
                          </a:lnTo>
                          <a:lnTo>
                            <a:pt x="83" y="54"/>
                          </a:lnTo>
                          <a:lnTo>
                            <a:pt x="75" y="42"/>
                          </a:lnTo>
                          <a:lnTo>
                            <a:pt x="71" y="27"/>
                          </a:lnTo>
                          <a:lnTo>
                            <a:pt x="66" y="4"/>
                          </a:lnTo>
                          <a:lnTo>
                            <a:pt x="54" y="0"/>
                          </a:lnTo>
                          <a:lnTo>
                            <a:pt x="0" y="11"/>
                          </a:lnTo>
                        </a:path>
                      </a:pathLst>
                    </a:custGeom>
                    <a:solidFill>
                      <a:srgbClr val="FF9F7F"/>
                    </a:solidFill>
                    <a:ln w="9525" cap="rnd">
                      <a:noFill/>
                      <a:round/>
                      <a:headEnd/>
                      <a:tailEnd/>
                    </a:ln>
                  </p:spPr>
                  <p:txBody>
                    <a:bodyPr/>
                    <a:lstStyle/>
                    <a:p>
                      <a:endParaRPr lang="fr-FR" sz="1200"/>
                    </a:p>
                  </p:txBody>
                </p:sp>
                <p:sp>
                  <p:nvSpPr>
                    <p:cNvPr id="270" name="Freeform 50"/>
                    <p:cNvSpPr>
                      <a:spLocks/>
                    </p:cNvSpPr>
                    <p:nvPr/>
                  </p:nvSpPr>
                  <p:spPr bwMode="auto">
                    <a:xfrm>
                      <a:off x="1827" y="3415"/>
                      <a:ext cx="23" cy="88"/>
                    </a:xfrm>
                    <a:custGeom>
                      <a:avLst/>
                      <a:gdLst>
                        <a:gd name="T0" fmla="*/ 0 w 23"/>
                        <a:gd name="T1" fmla="*/ 0 h 88"/>
                        <a:gd name="T2" fmla="*/ 3 w 23"/>
                        <a:gd name="T3" fmla="*/ 21 h 88"/>
                        <a:gd name="T4" fmla="*/ 4 w 23"/>
                        <a:gd name="T5" fmla="*/ 27 h 88"/>
                        <a:gd name="T6" fmla="*/ 3 w 23"/>
                        <a:gd name="T7" fmla="*/ 34 h 88"/>
                        <a:gd name="T8" fmla="*/ 4 w 23"/>
                        <a:gd name="T9" fmla="*/ 43 h 88"/>
                        <a:gd name="T10" fmla="*/ 6 w 23"/>
                        <a:gd name="T11" fmla="*/ 48 h 88"/>
                        <a:gd name="T12" fmla="*/ 7 w 23"/>
                        <a:gd name="T13" fmla="*/ 59 h 88"/>
                        <a:gd name="T14" fmla="*/ 6 w 23"/>
                        <a:gd name="T15" fmla="*/ 69 h 88"/>
                        <a:gd name="T16" fmla="*/ 9 w 23"/>
                        <a:gd name="T17" fmla="*/ 87 h 88"/>
                        <a:gd name="T18" fmla="*/ 22 w 23"/>
                        <a:gd name="T19" fmla="*/ 86 h 88"/>
                        <a:gd name="T20" fmla="*/ 12 w 23"/>
                        <a:gd name="T21" fmla="*/ 72 h 88"/>
                        <a:gd name="T22" fmla="*/ 13 w 23"/>
                        <a:gd name="T23" fmla="*/ 59 h 88"/>
                        <a:gd name="T24" fmla="*/ 12 w 23"/>
                        <a:gd name="T25" fmla="*/ 47 h 88"/>
                        <a:gd name="T26" fmla="*/ 11 w 23"/>
                        <a:gd name="T27" fmla="*/ 38 h 88"/>
                        <a:gd name="T28" fmla="*/ 10 w 23"/>
                        <a:gd name="T29" fmla="*/ 25 h 88"/>
                        <a:gd name="T30" fmla="*/ 5 w 23"/>
                        <a:gd name="T31" fmla="*/ 6 h 88"/>
                        <a:gd name="T32" fmla="*/ 0 w 23"/>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8"/>
                        <a:gd name="T53" fmla="*/ 23 w 23"/>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8">
                          <a:moveTo>
                            <a:pt x="0" y="0"/>
                          </a:moveTo>
                          <a:lnTo>
                            <a:pt x="3" y="21"/>
                          </a:lnTo>
                          <a:lnTo>
                            <a:pt x="4" y="27"/>
                          </a:lnTo>
                          <a:lnTo>
                            <a:pt x="3" y="34"/>
                          </a:lnTo>
                          <a:lnTo>
                            <a:pt x="4" y="43"/>
                          </a:lnTo>
                          <a:lnTo>
                            <a:pt x="6" y="48"/>
                          </a:lnTo>
                          <a:lnTo>
                            <a:pt x="7" y="59"/>
                          </a:lnTo>
                          <a:lnTo>
                            <a:pt x="6" y="69"/>
                          </a:lnTo>
                          <a:lnTo>
                            <a:pt x="9" y="87"/>
                          </a:lnTo>
                          <a:lnTo>
                            <a:pt x="22" y="86"/>
                          </a:lnTo>
                          <a:lnTo>
                            <a:pt x="12" y="72"/>
                          </a:lnTo>
                          <a:lnTo>
                            <a:pt x="13" y="59"/>
                          </a:lnTo>
                          <a:lnTo>
                            <a:pt x="12" y="47"/>
                          </a:lnTo>
                          <a:lnTo>
                            <a:pt x="11" y="38"/>
                          </a:lnTo>
                          <a:lnTo>
                            <a:pt x="10" y="25"/>
                          </a:lnTo>
                          <a:lnTo>
                            <a:pt x="5" y="6"/>
                          </a:lnTo>
                          <a:lnTo>
                            <a:pt x="0" y="0"/>
                          </a:lnTo>
                        </a:path>
                      </a:pathLst>
                    </a:custGeom>
                    <a:solidFill>
                      <a:srgbClr val="FF7F3F"/>
                    </a:solidFill>
                    <a:ln w="9525" cap="rnd">
                      <a:noFill/>
                      <a:round/>
                      <a:headEnd/>
                      <a:tailEnd/>
                    </a:ln>
                  </p:spPr>
                  <p:txBody>
                    <a:bodyPr/>
                    <a:lstStyle/>
                    <a:p>
                      <a:endParaRPr lang="fr-FR" sz="1200"/>
                    </a:p>
                  </p:txBody>
                </p:sp>
                <p:sp>
                  <p:nvSpPr>
                    <p:cNvPr id="271" name="Freeform 51"/>
                    <p:cNvSpPr>
                      <a:spLocks/>
                    </p:cNvSpPr>
                    <p:nvPr/>
                  </p:nvSpPr>
                  <p:spPr bwMode="auto">
                    <a:xfrm>
                      <a:off x="1884" y="3407"/>
                      <a:ext cx="28" cy="109"/>
                    </a:xfrm>
                    <a:custGeom>
                      <a:avLst/>
                      <a:gdLst>
                        <a:gd name="T0" fmla="*/ 8 w 28"/>
                        <a:gd name="T1" fmla="*/ 30 h 109"/>
                        <a:gd name="T2" fmla="*/ 13 w 28"/>
                        <a:gd name="T3" fmla="*/ 47 h 109"/>
                        <a:gd name="T4" fmla="*/ 15 w 28"/>
                        <a:gd name="T5" fmla="*/ 59 h 109"/>
                        <a:gd name="T6" fmla="*/ 15 w 28"/>
                        <a:gd name="T7" fmla="*/ 70 h 109"/>
                        <a:gd name="T8" fmla="*/ 13 w 28"/>
                        <a:gd name="T9" fmla="*/ 82 h 109"/>
                        <a:gd name="T10" fmla="*/ 12 w 28"/>
                        <a:gd name="T11" fmla="*/ 95 h 109"/>
                        <a:gd name="T12" fmla="*/ 17 w 28"/>
                        <a:gd name="T13" fmla="*/ 108 h 109"/>
                        <a:gd name="T14" fmla="*/ 27 w 28"/>
                        <a:gd name="T15" fmla="*/ 67 h 109"/>
                        <a:gd name="T16" fmla="*/ 18 w 28"/>
                        <a:gd name="T17" fmla="*/ 38 h 109"/>
                        <a:gd name="T18" fmla="*/ 14 w 28"/>
                        <a:gd name="T19" fmla="*/ 22 h 109"/>
                        <a:gd name="T20" fmla="*/ 12 w 28"/>
                        <a:gd name="T21" fmla="*/ 0 h 109"/>
                        <a:gd name="T22" fmla="*/ 0 w 28"/>
                        <a:gd name="T23" fmla="*/ 5 h 109"/>
                        <a:gd name="T24" fmla="*/ 8 w 28"/>
                        <a:gd name="T25" fmla="*/ 30 h 1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09"/>
                        <a:gd name="T41" fmla="*/ 28 w 28"/>
                        <a:gd name="T42" fmla="*/ 109 h 1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09">
                          <a:moveTo>
                            <a:pt x="8" y="30"/>
                          </a:moveTo>
                          <a:lnTo>
                            <a:pt x="13" y="47"/>
                          </a:lnTo>
                          <a:lnTo>
                            <a:pt x="15" y="59"/>
                          </a:lnTo>
                          <a:lnTo>
                            <a:pt x="15" y="70"/>
                          </a:lnTo>
                          <a:lnTo>
                            <a:pt x="13" y="82"/>
                          </a:lnTo>
                          <a:lnTo>
                            <a:pt x="12" y="95"/>
                          </a:lnTo>
                          <a:lnTo>
                            <a:pt x="17" y="108"/>
                          </a:lnTo>
                          <a:lnTo>
                            <a:pt x="27" y="67"/>
                          </a:lnTo>
                          <a:lnTo>
                            <a:pt x="18" y="38"/>
                          </a:lnTo>
                          <a:lnTo>
                            <a:pt x="14" y="22"/>
                          </a:lnTo>
                          <a:lnTo>
                            <a:pt x="12" y="0"/>
                          </a:lnTo>
                          <a:lnTo>
                            <a:pt x="0" y="5"/>
                          </a:lnTo>
                          <a:lnTo>
                            <a:pt x="8" y="30"/>
                          </a:lnTo>
                        </a:path>
                      </a:pathLst>
                    </a:custGeom>
                    <a:solidFill>
                      <a:srgbClr val="FF7F3F"/>
                    </a:solidFill>
                    <a:ln w="9525" cap="rnd">
                      <a:noFill/>
                      <a:round/>
                      <a:headEnd/>
                      <a:tailEnd/>
                    </a:ln>
                  </p:spPr>
                  <p:txBody>
                    <a:bodyPr/>
                    <a:lstStyle/>
                    <a:p>
                      <a:endParaRPr lang="fr-FR" sz="1200"/>
                    </a:p>
                  </p:txBody>
                </p:sp>
              </p:grpSp>
              <p:sp>
                <p:nvSpPr>
                  <p:cNvPr id="268" name="Freeform 52"/>
                  <p:cNvSpPr>
                    <a:spLocks/>
                  </p:cNvSpPr>
                  <p:nvPr/>
                </p:nvSpPr>
                <p:spPr bwMode="auto">
                  <a:xfrm>
                    <a:off x="1835" y="3450"/>
                    <a:ext cx="92" cy="124"/>
                  </a:xfrm>
                  <a:custGeom>
                    <a:avLst/>
                    <a:gdLst>
                      <a:gd name="T0" fmla="*/ 0 w 92"/>
                      <a:gd name="T1" fmla="*/ 33 h 124"/>
                      <a:gd name="T2" fmla="*/ 6 w 92"/>
                      <a:gd name="T3" fmla="*/ 43 h 124"/>
                      <a:gd name="T4" fmla="*/ 14 w 92"/>
                      <a:gd name="T5" fmla="*/ 50 h 124"/>
                      <a:gd name="T6" fmla="*/ 28 w 92"/>
                      <a:gd name="T7" fmla="*/ 55 h 124"/>
                      <a:gd name="T8" fmla="*/ 40 w 92"/>
                      <a:gd name="T9" fmla="*/ 56 h 124"/>
                      <a:gd name="T10" fmla="*/ 48 w 92"/>
                      <a:gd name="T11" fmla="*/ 53 h 124"/>
                      <a:gd name="T12" fmla="*/ 61 w 92"/>
                      <a:gd name="T13" fmla="*/ 44 h 124"/>
                      <a:gd name="T14" fmla="*/ 67 w 92"/>
                      <a:gd name="T15" fmla="*/ 32 h 124"/>
                      <a:gd name="T16" fmla="*/ 69 w 92"/>
                      <a:gd name="T17" fmla="*/ 17 h 124"/>
                      <a:gd name="T18" fmla="*/ 68 w 92"/>
                      <a:gd name="T19" fmla="*/ 0 h 124"/>
                      <a:gd name="T20" fmla="*/ 74 w 92"/>
                      <a:gd name="T21" fmla="*/ 10 h 124"/>
                      <a:gd name="T22" fmla="*/ 78 w 92"/>
                      <a:gd name="T23" fmla="*/ 24 h 124"/>
                      <a:gd name="T24" fmla="*/ 84 w 92"/>
                      <a:gd name="T25" fmla="*/ 43 h 124"/>
                      <a:gd name="T26" fmla="*/ 89 w 92"/>
                      <a:gd name="T27" fmla="*/ 58 h 124"/>
                      <a:gd name="T28" fmla="*/ 91 w 92"/>
                      <a:gd name="T29" fmla="*/ 67 h 124"/>
                      <a:gd name="T30" fmla="*/ 88 w 92"/>
                      <a:gd name="T31" fmla="*/ 77 h 124"/>
                      <a:gd name="T32" fmla="*/ 79 w 92"/>
                      <a:gd name="T33" fmla="*/ 91 h 124"/>
                      <a:gd name="T34" fmla="*/ 63 w 92"/>
                      <a:gd name="T35" fmla="*/ 110 h 124"/>
                      <a:gd name="T36" fmla="*/ 51 w 92"/>
                      <a:gd name="T37" fmla="*/ 119 h 124"/>
                      <a:gd name="T38" fmla="*/ 45 w 92"/>
                      <a:gd name="T39" fmla="*/ 123 h 124"/>
                      <a:gd name="T40" fmla="*/ 40 w 92"/>
                      <a:gd name="T41" fmla="*/ 119 h 124"/>
                      <a:gd name="T42" fmla="*/ 30 w 92"/>
                      <a:gd name="T43" fmla="*/ 113 h 124"/>
                      <a:gd name="T44" fmla="*/ 14 w 92"/>
                      <a:gd name="T45" fmla="*/ 102 h 124"/>
                      <a:gd name="T46" fmla="*/ 6 w 92"/>
                      <a:gd name="T47" fmla="*/ 94 h 124"/>
                      <a:gd name="T48" fmla="*/ 3 w 92"/>
                      <a:gd name="T49" fmla="*/ 89 h 124"/>
                      <a:gd name="T50" fmla="*/ 0 w 92"/>
                      <a:gd name="T51" fmla="*/ 73 h 124"/>
                      <a:gd name="T52" fmla="*/ 0 w 92"/>
                      <a:gd name="T53" fmla="*/ 59 h 124"/>
                      <a:gd name="T54" fmla="*/ 0 w 92"/>
                      <a:gd name="T55" fmla="*/ 33 h 1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2"/>
                      <a:gd name="T85" fmla="*/ 0 h 124"/>
                      <a:gd name="T86" fmla="*/ 92 w 92"/>
                      <a:gd name="T87" fmla="*/ 124 h 1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2" h="124">
                        <a:moveTo>
                          <a:pt x="0" y="33"/>
                        </a:moveTo>
                        <a:lnTo>
                          <a:pt x="6" y="43"/>
                        </a:lnTo>
                        <a:lnTo>
                          <a:pt x="14" y="50"/>
                        </a:lnTo>
                        <a:lnTo>
                          <a:pt x="28" y="55"/>
                        </a:lnTo>
                        <a:lnTo>
                          <a:pt x="40" y="56"/>
                        </a:lnTo>
                        <a:lnTo>
                          <a:pt x="48" y="53"/>
                        </a:lnTo>
                        <a:lnTo>
                          <a:pt x="61" y="44"/>
                        </a:lnTo>
                        <a:lnTo>
                          <a:pt x="67" y="32"/>
                        </a:lnTo>
                        <a:lnTo>
                          <a:pt x="69" y="17"/>
                        </a:lnTo>
                        <a:lnTo>
                          <a:pt x="68" y="0"/>
                        </a:lnTo>
                        <a:lnTo>
                          <a:pt x="74" y="10"/>
                        </a:lnTo>
                        <a:lnTo>
                          <a:pt x="78" y="24"/>
                        </a:lnTo>
                        <a:lnTo>
                          <a:pt x="84" y="43"/>
                        </a:lnTo>
                        <a:lnTo>
                          <a:pt x="89" y="58"/>
                        </a:lnTo>
                        <a:lnTo>
                          <a:pt x="91" y="67"/>
                        </a:lnTo>
                        <a:lnTo>
                          <a:pt x="88" y="77"/>
                        </a:lnTo>
                        <a:lnTo>
                          <a:pt x="79" y="91"/>
                        </a:lnTo>
                        <a:lnTo>
                          <a:pt x="63" y="110"/>
                        </a:lnTo>
                        <a:lnTo>
                          <a:pt x="51" y="119"/>
                        </a:lnTo>
                        <a:lnTo>
                          <a:pt x="45" y="123"/>
                        </a:lnTo>
                        <a:lnTo>
                          <a:pt x="40" y="119"/>
                        </a:lnTo>
                        <a:lnTo>
                          <a:pt x="30" y="113"/>
                        </a:lnTo>
                        <a:lnTo>
                          <a:pt x="14" y="102"/>
                        </a:lnTo>
                        <a:lnTo>
                          <a:pt x="6" y="94"/>
                        </a:lnTo>
                        <a:lnTo>
                          <a:pt x="3" y="89"/>
                        </a:lnTo>
                        <a:lnTo>
                          <a:pt x="0" y="73"/>
                        </a:lnTo>
                        <a:lnTo>
                          <a:pt x="0" y="59"/>
                        </a:lnTo>
                        <a:lnTo>
                          <a:pt x="0" y="33"/>
                        </a:lnTo>
                      </a:path>
                    </a:pathLst>
                  </a:custGeom>
                  <a:solidFill>
                    <a:srgbClr val="7F5F3F"/>
                  </a:solidFill>
                  <a:ln w="9525" cap="rnd">
                    <a:noFill/>
                    <a:round/>
                    <a:headEnd/>
                    <a:tailEnd/>
                  </a:ln>
                </p:spPr>
                <p:txBody>
                  <a:bodyPr/>
                  <a:lstStyle/>
                  <a:p>
                    <a:endParaRPr lang="fr-FR" sz="1200"/>
                  </a:p>
                </p:txBody>
              </p:sp>
            </p:grpSp>
          </p:grpSp>
          <p:grpSp>
            <p:nvGrpSpPr>
              <p:cNvPr id="255" name="Group 53"/>
              <p:cNvGrpSpPr>
                <a:grpSpLocks/>
              </p:cNvGrpSpPr>
              <p:nvPr/>
            </p:nvGrpSpPr>
            <p:grpSpPr bwMode="auto">
              <a:xfrm>
                <a:off x="1626" y="2425"/>
                <a:ext cx="330" cy="1011"/>
                <a:chOff x="1626" y="2425"/>
                <a:chExt cx="330" cy="1011"/>
              </a:xfrm>
            </p:grpSpPr>
            <p:sp>
              <p:nvSpPr>
                <p:cNvPr id="256" name="Freeform 54"/>
                <p:cNvSpPr>
                  <a:spLocks/>
                </p:cNvSpPr>
                <p:nvPr/>
              </p:nvSpPr>
              <p:spPr bwMode="auto">
                <a:xfrm>
                  <a:off x="1626" y="2425"/>
                  <a:ext cx="330" cy="1011"/>
                </a:xfrm>
                <a:custGeom>
                  <a:avLst/>
                  <a:gdLst>
                    <a:gd name="T0" fmla="*/ 175 w 330"/>
                    <a:gd name="T1" fmla="*/ 15 h 1011"/>
                    <a:gd name="T2" fmla="*/ 327 w 330"/>
                    <a:gd name="T3" fmla="*/ 72 h 1011"/>
                    <a:gd name="T4" fmla="*/ 326 w 330"/>
                    <a:gd name="T5" fmla="*/ 123 h 1011"/>
                    <a:gd name="T6" fmla="*/ 324 w 330"/>
                    <a:gd name="T7" fmla="*/ 141 h 1011"/>
                    <a:gd name="T8" fmla="*/ 324 w 330"/>
                    <a:gd name="T9" fmla="*/ 153 h 1011"/>
                    <a:gd name="T10" fmla="*/ 319 w 330"/>
                    <a:gd name="T11" fmla="*/ 178 h 1011"/>
                    <a:gd name="T12" fmla="*/ 320 w 330"/>
                    <a:gd name="T13" fmla="*/ 208 h 1011"/>
                    <a:gd name="T14" fmla="*/ 317 w 330"/>
                    <a:gd name="T15" fmla="*/ 235 h 1011"/>
                    <a:gd name="T16" fmla="*/ 310 w 330"/>
                    <a:gd name="T17" fmla="*/ 267 h 1011"/>
                    <a:gd name="T18" fmla="*/ 302 w 330"/>
                    <a:gd name="T19" fmla="*/ 297 h 1011"/>
                    <a:gd name="T20" fmla="*/ 303 w 330"/>
                    <a:gd name="T21" fmla="*/ 310 h 1011"/>
                    <a:gd name="T22" fmla="*/ 298 w 330"/>
                    <a:gd name="T23" fmla="*/ 345 h 1011"/>
                    <a:gd name="T24" fmla="*/ 283 w 330"/>
                    <a:gd name="T25" fmla="*/ 395 h 1011"/>
                    <a:gd name="T26" fmla="*/ 280 w 330"/>
                    <a:gd name="T27" fmla="*/ 412 h 1011"/>
                    <a:gd name="T28" fmla="*/ 271 w 330"/>
                    <a:gd name="T29" fmla="*/ 435 h 1011"/>
                    <a:gd name="T30" fmla="*/ 269 w 330"/>
                    <a:gd name="T31" fmla="*/ 471 h 1011"/>
                    <a:gd name="T32" fmla="*/ 270 w 330"/>
                    <a:gd name="T33" fmla="*/ 566 h 1011"/>
                    <a:gd name="T34" fmla="*/ 276 w 330"/>
                    <a:gd name="T35" fmla="*/ 712 h 1011"/>
                    <a:gd name="T36" fmla="*/ 277 w 330"/>
                    <a:gd name="T37" fmla="*/ 806 h 1011"/>
                    <a:gd name="T38" fmla="*/ 275 w 330"/>
                    <a:gd name="T39" fmla="*/ 920 h 1011"/>
                    <a:gd name="T40" fmla="*/ 272 w 330"/>
                    <a:gd name="T41" fmla="*/ 936 h 1011"/>
                    <a:gd name="T42" fmla="*/ 270 w 330"/>
                    <a:gd name="T43" fmla="*/ 973 h 1011"/>
                    <a:gd name="T44" fmla="*/ 264 w 330"/>
                    <a:gd name="T45" fmla="*/ 994 h 1011"/>
                    <a:gd name="T46" fmla="*/ 243 w 330"/>
                    <a:gd name="T47" fmla="*/ 994 h 1011"/>
                    <a:gd name="T48" fmla="*/ 211 w 330"/>
                    <a:gd name="T49" fmla="*/ 1001 h 1011"/>
                    <a:gd name="T50" fmla="*/ 195 w 330"/>
                    <a:gd name="T51" fmla="*/ 1008 h 1011"/>
                    <a:gd name="T52" fmla="*/ 183 w 330"/>
                    <a:gd name="T53" fmla="*/ 1010 h 1011"/>
                    <a:gd name="T54" fmla="*/ 175 w 330"/>
                    <a:gd name="T55" fmla="*/ 998 h 1011"/>
                    <a:gd name="T56" fmla="*/ 172 w 330"/>
                    <a:gd name="T57" fmla="*/ 972 h 1011"/>
                    <a:gd name="T58" fmla="*/ 174 w 330"/>
                    <a:gd name="T59" fmla="*/ 941 h 1011"/>
                    <a:gd name="T60" fmla="*/ 174 w 330"/>
                    <a:gd name="T61" fmla="*/ 821 h 1011"/>
                    <a:gd name="T62" fmla="*/ 165 w 330"/>
                    <a:gd name="T63" fmla="*/ 705 h 1011"/>
                    <a:gd name="T64" fmla="*/ 161 w 330"/>
                    <a:gd name="T65" fmla="*/ 678 h 1011"/>
                    <a:gd name="T66" fmla="*/ 161 w 330"/>
                    <a:gd name="T67" fmla="*/ 729 h 1011"/>
                    <a:gd name="T68" fmla="*/ 165 w 330"/>
                    <a:gd name="T69" fmla="*/ 796 h 1011"/>
                    <a:gd name="T70" fmla="*/ 161 w 330"/>
                    <a:gd name="T71" fmla="*/ 891 h 1011"/>
                    <a:gd name="T72" fmla="*/ 154 w 330"/>
                    <a:gd name="T73" fmla="*/ 928 h 1011"/>
                    <a:gd name="T74" fmla="*/ 127 w 330"/>
                    <a:gd name="T75" fmla="*/ 939 h 1011"/>
                    <a:gd name="T76" fmla="*/ 80 w 330"/>
                    <a:gd name="T77" fmla="*/ 941 h 1011"/>
                    <a:gd name="T78" fmla="*/ 51 w 330"/>
                    <a:gd name="T79" fmla="*/ 934 h 1011"/>
                    <a:gd name="T80" fmla="*/ 53 w 330"/>
                    <a:gd name="T81" fmla="*/ 902 h 1011"/>
                    <a:gd name="T82" fmla="*/ 52 w 330"/>
                    <a:gd name="T83" fmla="*/ 857 h 1011"/>
                    <a:gd name="T84" fmla="*/ 46 w 330"/>
                    <a:gd name="T85" fmla="*/ 789 h 1011"/>
                    <a:gd name="T86" fmla="*/ 35 w 330"/>
                    <a:gd name="T87" fmla="*/ 650 h 1011"/>
                    <a:gd name="T88" fmla="*/ 23 w 330"/>
                    <a:gd name="T89" fmla="*/ 524 h 1011"/>
                    <a:gd name="T90" fmla="*/ 13 w 330"/>
                    <a:gd name="T91" fmla="*/ 394 h 1011"/>
                    <a:gd name="T92" fmla="*/ 4 w 330"/>
                    <a:gd name="T93" fmla="*/ 275 h 1011"/>
                    <a:gd name="T94" fmla="*/ 1 w 330"/>
                    <a:gd name="T95" fmla="*/ 150 h 1011"/>
                    <a:gd name="T96" fmla="*/ 9 w 330"/>
                    <a:gd name="T97" fmla="*/ 62 h 1011"/>
                    <a:gd name="T98" fmla="*/ 26 w 330"/>
                    <a:gd name="T99" fmla="*/ 0 h 101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0"/>
                    <a:gd name="T151" fmla="*/ 0 h 1011"/>
                    <a:gd name="T152" fmla="*/ 330 w 330"/>
                    <a:gd name="T153" fmla="*/ 1011 h 101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0" h="1011">
                      <a:moveTo>
                        <a:pt x="26" y="0"/>
                      </a:moveTo>
                      <a:lnTo>
                        <a:pt x="175" y="15"/>
                      </a:lnTo>
                      <a:lnTo>
                        <a:pt x="326" y="46"/>
                      </a:lnTo>
                      <a:lnTo>
                        <a:pt x="327" y="72"/>
                      </a:lnTo>
                      <a:lnTo>
                        <a:pt x="329" y="94"/>
                      </a:lnTo>
                      <a:lnTo>
                        <a:pt x="326" y="123"/>
                      </a:lnTo>
                      <a:lnTo>
                        <a:pt x="320" y="144"/>
                      </a:lnTo>
                      <a:lnTo>
                        <a:pt x="324" y="141"/>
                      </a:lnTo>
                      <a:lnTo>
                        <a:pt x="327" y="135"/>
                      </a:lnTo>
                      <a:lnTo>
                        <a:pt x="324" y="153"/>
                      </a:lnTo>
                      <a:lnTo>
                        <a:pt x="321" y="164"/>
                      </a:lnTo>
                      <a:lnTo>
                        <a:pt x="319" y="178"/>
                      </a:lnTo>
                      <a:lnTo>
                        <a:pt x="318" y="196"/>
                      </a:lnTo>
                      <a:lnTo>
                        <a:pt x="320" y="208"/>
                      </a:lnTo>
                      <a:lnTo>
                        <a:pt x="318" y="224"/>
                      </a:lnTo>
                      <a:lnTo>
                        <a:pt x="317" y="235"/>
                      </a:lnTo>
                      <a:lnTo>
                        <a:pt x="314" y="249"/>
                      </a:lnTo>
                      <a:lnTo>
                        <a:pt x="310" y="267"/>
                      </a:lnTo>
                      <a:lnTo>
                        <a:pt x="305" y="281"/>
                      </a:lnTo>
                      <a:lnTo>
                        <a:pt x="302" y="297"/>
                      </a:lnTo>
                      <a:lnTo>
                        <a:pt x="304" y="303"/>
                      </a:lnTo>
                      <a:lnTo>
                        <a:pt x="303" y="310"/>
                      </a:lnTo>
                      <a:lnTo>
                        <a:pt x="302" y="326"/>
                      </a:lnTo>
                      <a:lnTo>
                        <a:pt x="298" y="345"/>
                      </a:lnTo>
                      <a:lnTo>
                        <a:pt x="292" y="366"/>
                      </a:lnTo>
                      <a:lnTo>
                        <a:pt x="283" y="395"/>
                      </a:lnTo>
                      <a:lnTo>
                        <a:pt x="282" y="403"/>
                      </a:lnTo>
                      <a:lnTo>
                        <a:pt x="280" y="412"/>
                      </a:lnTo>
                      <a:lnTo>
                        <a:pt x="276" y="422"/>
                      </a:lnTo>
                      <a:lnTo>
                        <a:pt x="271" y="435"/>
                      </a:lnTo>
                      <a:lnTo>
                        <a:pt x="266" y="445"/>
                      </a:lnTo>
                      <a:lnTo>
                        <a:pt x="269" y="471"/>
                      </a:lnTo>
                      <a:lnTo>
                        <a:pt x="271" y="523"/>
                      </a:lnTo>
                      <a:lnTo>
                        <a:pt x="270" y="566"/>
                      </a:lnTo>
                      <a:lnTo>
                        <a:pt x="271" y="613"/>
                      </a:lnTo>
                      <a:lnTo>
                        <a:pt x="276" y="712"/>
                      </a:lnTo>
                      <a:lnTo>
                        <a:pt x="276" y="769"/>
                      </a:lnTo>
                      <a:lnTo>
                        <a:pt x="277" y="806"/>
                      </a:lnTo>
                      <a:lnTo>
                        <a:pt x="276" y="848"/>
                      </a:lnTo>
                      <a:lnTo>
                        <a:pt x="275" y="920"/>
                      </a:lnTo>
                      <a:lnTo>
                        <a:pt x="273" y="928"/>
                      </a:lnTo>
                      <a:lnTo>
                        <a:pt x="272" y="936"/>
                      </a:lnTo>
                      <a:lnTo>
                        <a:pt x="270" y="956"/>
                      </a:lnTo>
                      <a:lnTo>
                        <a:pt x="270" y="973"/>
                      </a:lnTo>
                      <a:lnTo>
                        <a:pt x="270" y="996"/>
                      </a:lnTo>
                      <a:lnTo>
                        <a:pt x="264" y="994"/>
                      </a:lnTo>
                      <a:lnTo>
                        <a:pt x="257" y="992"/>
                      </a:lnTo>
                      <a:lnTo>
                        <a:pt x="243" y="994"/>
                      </a:lnTo>
                      <a:lnTo>
                        <a:pt x="228" y="997"/>
                      </a:lnTo>
                      <a:lnTo>
                        <a:pt x="211" y="1001"/>
                      </a:lnTo>
                      <a:lnTo>
                        <a:pt x="202" y="1005"/>
                      </a:lnTo>
                      <a:lnTo>
                        <a:pt x="195" y="1008"/>
                      </a:lnTo>
                      <a:lnTo>
                        <a:pt x="188" y="1010"/>
                      </a:lnTo>
                      <a:lnTo>
                        <a:pt x="183" y="1010"/>
                      </a:lnTo>
                      <a:lnTo>
                        <a:pt x="176" y="1009"/>
                      </a:lnTo>
                      <a:lnTo>
                        <a:pt x="175" y="998"/>
                      </a:lnTo>
                      <a:lnTo>
                        <a:pt x="174" y="987"/>
                      </a:lnTo>
                      <a:lnTo>
                        <a:pt x="172" y="972"/>
                      </a:lnTo>
                      <a:lnTo>
                        <a:pt x="174" y="959"/>
                      </a:lnTo>
                      <a:lnTo>
                        <a:pt x="174" y="941"/>
                      </a:lnTo>
                      <a:lnTo>
                        <a:pt x="175" y="874"/>
                      </a:lnTo>
                      <a:lnTo>
                        <a:pt x="174" y="821"/>
                      </a:lnTo>
                      <a:lnTo>
                        <a:pt x="171" y="759"/>
                      </a:lnTo>
                      <a:lnTo>
                        <a:pt x="165" y="705"/>
                      </a:lnTo>
                      <a:lnTo>
                        <a:pt x="163" y="648"/>
                      </a:lnTo>
                      <a:lnTo>
                        <a:pt x="161" y="678"/>
                      </a:lnTo>
                      <a:lnTo>
                        <a:pt x="154" y="706"/>
                      </a:lnTo>
                      <a:lnTo>
                        <a:pt x="161" y="729"/>
                      </a:lnTo>
                      <a:lnTo>
                        <a:pt x="163" y="754"/>
                      </a:lnTo>
                      <a:lnTo>
                        <a:pt x="165" y="796"/>
                      </a:lnTo>
                      <a:lnTo>
                        <a:pt x="167" y="838"/>
                      </a:lnTo>
                      <a:lnTo>
                        <a:pt x="161" y="891"/>
                      </a:lnTo>
                      <a:lnTo>
                        <a:pt x="154" y="920"/>
                      </a:lnTo>
                      <a:lnTo>
                        <a:pt x="154" y="928"/>
                      </a:lnTo>
                      <a:lnTo>
                        <a:pt x="147" y="936"/>
                      </a:lnTo>
                      <a:lnTo>
                        <a:pt x="127" y="939"/>
                      </a:lnTo>
                      <a:lnTo>
                        <a:pt x="103" y="938"/>
                      </a:lnTo>
                      <a:lnTo>
                        <a:pt x="80" y="941"/>
                      </a:lnTo>
                      <a:lnTo>
                        <a:pt x="54" y="936"/>
                      </a:lnTo>
                      <a:lnTo>
                        <a:pt x="51" y="934"/>
                      </a:lnTo>
                      <a:lnTo>
                        <a:pt x="51" y="929"/>
                      </a:lnTo>
                      <a:lnTo>
                        <a:pt x="53" y="902"/>
                      </a:lnTo>
                      <a:lnTo>
                        <a:pt x="52" y="881"/>
                      </a:lnTo>
                      <a:lnTo>
                        <a:pt x="52" y="857"/>
                      </a:lnTo>
                      <a:lnTo>
                        <a:pt x="49" y="836"/>
                      </a:lnTo>
                      <a:lnTo>
                        <a:pt x="46" y="789"/>
                      </a:lnTo>
                      <a:lnTo>
                        <a:pt x="42" y="731"/>
                      </a:lnTo>
                      <a:lnTo>
                        <a:pt x="35" y="650"/>
                      </a:lnTo>
                      <a:lnTo>
                        <a:pt x="26" y="594"/>
                      </a:lnTo>
                      <a:lnTo>
                        <a:pt x="23" y="524"/>
                      </a:lnTo>
                      <a:lnTo>
                        <a:pt x="23" y="463"/>
                      </a:lnTo>
                      <a:lnTo>
                        <a:pt x="13" y="394"/>
                      </a:lnTo>
                      <a:lnTo>
                        <a:pt x="8" y="325"/>
                      </a:lnTo>
                      <a:lnTo>
                        <a:pt x="4" y="275"/>
                      </a:lnTo>
                      <a:lnTo>
                        <a:pt x="0" y="214"/>
                      </a:lnTo>
                      <a:lnTo>
                        <a:pt x="1" y="150"/>
                      </a:lnTo>
                      <a:lnTo>
                        <a:pt x="4" y="101"/>
                      </a:lnTo>
                      <a:lnTo>
                        <a:pt x="9" y="62"/>
                      </a:lnTo>
                      <a:lnTo>
                        <a:pt x="17" y="28"/>
                      </a:lnTo>
                      <a:lnTo>
                        <a:pt x="26" y="0"/>
                      </a:lnTo>
                    </a:path>
                  </a:pathLst>
                </a:custGeom>
                <a:solidFill>
                  <a:srgbClr val="0000FF"/>
                </a:solidFill>
                <a:ln w="9525" cap="rnd">
                  <a:noFill/>
                  <a:round/>
                  <a:headEnd/>
                  <a:tailEnd/>
                </a:ln>
              </p:spPr>
              <p:txBody>
                <a:bodyPr/>
                <a:lstStyle/>
                <a:p>
                  <a:endParaRPr lang="fr-FR" sz="1200"/>
                </a:p>
              </p:txBody>
            </p:sp>
            <p:grpSp>
              <p:nvGrpSpPr>
                <p:cNvPr id="257" name="Group 55"/>
                <p:cNvGrpSpPr>
                  <a:grpSpLocks/>
                </p:cNvGrpSpPr>
                <p:nvPr/>
              </p:nvGrpSpPr>
              <p:grpSpPr bwMode="auto">
                <a:xfrm>
                  <a:off x="1676" y="2441"/>
                  <a:ext cx="280" cy="985"/>
                  <a:chOff x="1676" y="2441"/>
                  <a:chExt cx="280" cy="985"/>
                </a:xfrm>
              </p:grpSpPr>
              <p:sp>
                <p:nvSpPr>
                  <p:cNvPr id="258" name="Freeform 56"/>
                  <p:cNvSpPr>
                    <a:spLocks/>
                  </p:cNvSpPr>
                  <p:nvPr/>
                </p:nvSpPr>
                <p:spPr bwMode="auto">
                  <a:xfrm>
                    <a:off x="1703" y="2480"/>
                    <a:ext cx="143" cy="885"/>
                  </a:xfrm>
                  <a:custGeom>
                    <a:avLst/>
                    <a:gdLst>
                      <a:gd name="T0" fmla="*/ 84 w 143"/>
                      <a:gd name="T1" fmla="*/ 593 h 885"/>
                      <a:gd name="T2" fmla="*/ 71 w 143"/>
                      <a:gd name="T3" fmla="*/ 441 h 885"/>
                      <a:gd name="T4" fmla="*/ 76 w 143"/>
                      <a:gd name="T5" fmla="*/ 327 h 885"/>
                      <a:gd name="T6" fmla="*/ 87 w 143"/>
                      <a:gd name="T7" fmla="*/ 204 h 885"/>
                      <a:gd name="T8" fmla="*/ 122 w 143"/>
                      <a:gd name="T9" fmla="*/ 160 h 885"/>
                      <a:gd name="T10" fmla="*/ 124 w 143"/>
                      <a:gd name="T11" fmla="*/ 146 h 885"/>
                      <a:gd name="T12" fmla="*/ 92 w 143"/>
                      <a:gd name="T13" fmla="*/ 166 h 885"/>
                      <a:gd name="T14" fmla="*/ 75 w 143"/>
                      <a:gd name="T15" fmla="*/ 138 h 885"/>
                      <a:gd name="T16" fmla="*/ 75 w 143"/>
                      <a:gd name="T17" fmla="*/ 89 h 885"/>
                      <a:gd name="T18" fmla="*/ 87 w 143"/>
                      <a:gd name="T19" fmla="*/ 53 h 885"/>
                      <a:gd name="T20" fmla="*/ 92 w 143"/>
                      <a:gd name="T21" fmla="*/ 14 h 885"/>
                      <a:gd name="T22" fmla="*/ 81 w 143"/>
                      <a:gd name="T23" fmla="*/ 18 h 885"/>
                      <a:gd name="T24" fmla="*/ 62 w 143"/>
                      <a:gd name="T25" fmla="*/ 52 h 885"/>
                      <a:gd name="T26" fmla="*/ 48 w 143"/>
                      <a:gd name="T27" fmla="*/ 90 h 885"/>
                      <a:gd name="T28" fmla="*/ 42 w 143"/>
                      <a:gd name="T29" fmla="*/ 122 h 885"/>
                      <a:gd name="T30" fmla="*/ 46 w 143"/>
                      <a:gd name="T31" fmla="*/ 166 h 885"/>
                      <a:gd name="T32" fmla="*/ 55 w 143"/>
                      <a:gd name="T33" fmla="*/ 227 h 885"/>
                      <a:gd name="T34" fmla="*/ 19 w 143"/>
                      <a:gd name="T35" fmla="*/ 137 h 885"/>
                      <a:gd name="T36" fmla="*/ 1 w 143"/>
                      <a:gd name="T37" fmla="*/ 161 h 885"/>
                      <a:gd name="T38" fmla="*/ 6 w 143"/>
                      <a:gd name="T39" fmla="*/ 328 h 885"/>
                      <a:gd name="T40" fmla="*/ 18 w 143"/>
                      <a:gd name="T41" fmla="*/ 605 h 885"/>
                      <a:gd name="T42" fmla="*/ 21 w 143"/>
                      <a:gd name="T43" fmla="*/ 688 h 885"/>
                      <a:gd name="T44" fmla="*/ 17 w 143"/>
                      <a:gd name="T45" fmla="*/ 830 h 885"/>
                      <a:gd name="T46" fmla="*/ 3 w 143"/>
                      <a:gd name="T47" fmla="*/ 884 h 885"/>
                      <a:gd name="T48" fmla="*/ 27 w 143"/>
                      <a:gd name="T49" fmla="*/ 882 h 885"/>
                      <a:gd name="T50" fmla="*/ 50 w 143"/>
                      <a:gd name="T51" fmla="*/ 883 h 885"/>
                      <a:gd name="T52" fmla="*/ 69 w 143"/>
                      <a:gd name="T53" fmla="*/ 881 h 885"/>
                      <a:gd name="T54" fmla="*/ 78 w 143"/>
                      <a:gd name="T55" fmla="*/ 875 h 885"/>
                      <a:gd name="T56" fmla="*/ 79 w 143"/>
                      <a:gd name="T57" fmla="*/ 857 h 885"/>
                      <a:gd name="T58" fmla="*/ 86 w 143"/>
                      <a:gd name="T59" fmla="*/ 818 h 885"/>
                      <a:gd name="T60" fmla="*/ 89 w 143"/>
                      <a:gd name="T61" fmla="*/ 779 h 885"/>
                      <a:gd name="T62" fmla="*/ 87 w 143"/>
                      <a:gd name="T63" fmla="*/ 745 h 885"/>
                      <a:gd name="T64" fmla="*/ 85 w 143"/>
                      <a:gd name="T65" fmla="*/ 700 h 885"/>
                      <a:gd name="T66" fmla="*/ 82 w 143"/>
                      <a:gd name="T67" fmla="*/ 671 h 885"/>
                      <a:gd name="T68" fmla="*/ 77 w 143"/>
                      <a:gd name="T69" fmla="*/ 651 h 885"/>
                      <a:gd name="T70" fmla="*/ 81 w 143"/>
                      <a:gd name="T71" fmla="*/ 633 h 885"/>
                      <a:gd name="T72" fmla="*/ 83 w 143"/>
                      <a:gd name="T73" fmla="*/ 609 h 8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3"/>
                      <a:gd name="T112" fmla="*/ 0 h 885"/>
                      <a:gd name="T113" fmla="*/ 143 w 143"/>
                      <a:gd name="T114" fmla="*/ 885 h 8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3" h="885">
                        <a:moveTo>
                          <a:pt x="83" y="609"/>
                        </a:moveTo>
                        <a:lnTo>
                          <a:pt x="84" y="593"/>
                        </a:lnTo>
                        <a:lnTo>
                          <a:pt x="73" y="494"/>
                        </a:lnTo>
                        <a:lnTo>
                          <a:pt x="71" y="441"/>
                        </a:lnTo>
                        <a:lnTo>
                          <a:pt x="73" y="385"/>
                        </a:lnTo>
                        <a:lnTo>
                          <a:pt x="76" y="327"/>
                        </a:lnTo>
                        <a:lnTo>
                          <a:pt x="81" y="268"/>
                        </a:lnTo>
                        <a:lnTo>
                          <a:pt x="87" y="204"/>
                        </a:lnTo>
                        <a:lnTo>
                          <a:pt x="107" y="177"/>
                        </a:lnTo>
                        <a:lnTo>
                          <a:pt x="122" y="160"/>
                        </a:lnTo>
                        <a:lnTo>
                          <a:pt x="142" y="142"/>
                        </a:lnTo>
                        <a:lnTo>
                          <a:pt x="124" y="146"/>
                        </a:lnTo>
                        <a:lnTo>
                          <a:pt x="106" y="155"/>
                        </a:lnTo>
                        <a:lnTo>
                          <a:pt x="92" y="166"/>
                        </a:lnTo>
                        <a:lnTo>
                          <a:pt x="76" y="186"/>
                        </a:lnTo>
                        <a:lnTo>
                          <a:pt x="75" y="138"/>
                        </a:lnTo>
                        <a:lnTo>
                          <a:pt x="73" y="109"/>
                        </a:lnTo>
                        <a:lnTo>
                          <a:pt x="75" y="89"/>
                        </a:lnTo>
                        <a:lnTo>
                          <a:pt x="81" y="70"/>
                        </a:lnTo>
                        <a:lnTo>
                          <a:pt x="87" y="53"/>
                        </a:lnTo>
                        <a:lnTo>
                          <a:pt x="90" y="34"/>
                        </a:lnTo>
                        <a:lnTo>
                          <a:pt x="92" y="14"/>
                        </a:lnTo>
                        <a:lnTo>
                          <a:pt x="90" y="0"/>
                        </a:lnTo>
                        <a:lnTo>
                          <a:pt x="81" y="18"/>
                        </a:lnTo>
                        <a:lnTo>
                          <a:pt x="72" y="33"/>
                        </a:lnTo>
                        <a:lnTo>
                          <a:pt x="62" y="52"/>
                        </a:lnTo>
                        <a:lnTo>
                          <a:pt x="57" y="68"/>
                        </a:lnTo>
                        <a:lnTo>
                          <a:pt x="48" y="90"/>
                        </a:lnTo>
                        <a:lnTo>
                          <a:pt x="43" y="107"/>
                        </a:lnTo>
                        <a:lnTo>
                          <a:pt x="42" y="122"/>
                        </a:lnTo>
                        <a:lnTo>
                          <a:pt x="43" y="144"/>
                        </a:lnTo>
                        <a:lnTo>
                          <a:pt x="46" y="166"/>
                        </a:lnTo>
                        <a:lnTo>
                          <a:pt x="49" y="190"/>
                        </a:lnTo>
                        <a:lnTo>
                          <a:pt x="55" y="227"/>
                        </a:lnTo>
                        <a:lnTo>
                          <a:pt x="36" y="185"/>
                        </a:lnTo>
                        <a:lnTo>
                          <a:pt x="19" y="137"/>
                        </a:lnTo>
                        <a:lnTo>
                          <a:pt x="7" y="90"/>
                        </a:lnTo>
                        <a:lnTo>
                          <a:pt x="1" y="161"/>
                        </a:lnTo>
                        <a:lnTo>
                          <a:pt x="0" y="222"/>
                        </a:lnTo>
                        <a:lnTo>
                          <a:pt x="6" y="328"/>
                        </a:lnTo>
                        <a:lnTo>
                          <a:pt x="12" y="465"/>
                        </a:lnTo>
                        <a:lnTo>
                          <a:pt x="18" y="605"/>
                        </a:lnTo>
                        <a:lnTo>
                          <a:pt x="12" y="670"/>
                        </a:lnTo>
                        <a:lnTo>
                          <a:pt x="21" y="688"/>
                        </a:lnTo>
                        <a:lnTo>
                          <a:pt x="31" y="746"/>
                        </a:lnTo>
                        <a:lnTo>
                          <a:pt x="17" y="830"/>
                        </a:lnTo>
                        <a:lnTo>
                          <a:pt x="10" y="861"/>
                        </a:lnTo>
                        <a:lnTo>
                          <a:pt x="3" y="884"/>
                        </a:lnTo>
                        <a:lnTo>
                          <a:pt x="17" y="882"/>
                        </a:lnTo>
                        <a:lnTo>
                          <a:pt x="27" y="882"/>
                        </a:lnTo>
                        <a:lnTo>
                          <a:pt x="36" y="882"/>
                        </a:lnTo>
                        <a:lnTo>
                          <a:pt x="50" y="883"/>
                        </a:lnTo>
                        <a:lnTo>
                          <a:pt x="60" y="882"/>
                        </a:lnTo>
                        <a:lnTo>
                          <a:pt x="69" y="881"/>
                        </a:lnTo>
                        <a:lnTo>
                          <a:pt x="75" y="878"/>
                        </a:lnTo>
                        <a:lnTo>
                          <a:pt x="78" y="875"/>
                        </a:lnTo>
                        <a:lnTo>
                          <a:pt x="77" y="865"/>
                        </a:lnTo>
                        <a:lnTo>
                          <a:pt x="79" y="857"/>
                        </a:lnTo>
                        <a:lnTo>
                          <a:pt x="83" y="837"/>
                        </a:lnTo>
                        <a:lnTo>
                          <a:pt x="86" y="818"/>
                        </a:lnTo>
                        <a:lnTo>
                          <a:pt x="87" y="798"/>
                        </a:lnTo>
                        <a:lnTo>
                          <a:pt x="89" y="779"/>
                        </a:lnTo>
                        <a:lnTo>
                          <a:pt x="88" y="763"/>
                        </a:lnTo>
                        <a:lnTo>
                          <a:pt x="87" y="745"/>
                        </a:lnTo>
                        <a:lnTo>
                          <a:pt x="87" y="726"/>
                        </a:lnTo>
                        <a:lnTo>
                          <a:pt x="85" y="700"/>
                        </a:lnTo>
                        <a:lnTo>
                          <a:pt x="83" y="682"/>
                        </a:lnTo>
                        <a:lnTo>
                          <a:pt x="82" y="671"/>
                        </a:lnTo>
                        <a:lnTo>
                          <a:pt x="80" y="662"/>
                        </a:lnTo>
                        <a:lnTo>
                          <a:pt x="77" y="651"/>
                        </a:lnTo>
                        <a:lnTo>
                          <a:pt x="78" y="645"/>
                        </a:lnTo>
                        <a:lnTo>
                          <a:pt x="81" y="633"/>
                        </a:lnTo>
                        <a:lnTo>
                          <a:pt x="82" y="622"/>
                        </a:lnTo>
                        <a:lnTo>
                          <a:pt x="83" y="609"/>
                        </a:lnTo>
                      </a:path>
                    </a:pathLst>
                  </a:custGeom>
                  <a:solidFill>
                    <a:srgbClr val="000080"/>
                  </a:solidFill>
                  <a:ln w="9525" cap="rnd">
                    <a:noFill/>
                    <a:round/>
                    <a:headEnd/>
                    <a:tailEnd/>
                  </a:ln>
                </p:spPr>
                <p:txBody>
                  <a:bodyPr/>
                  <a:lstStyle/>
                  <a:p>
                    <a:endParaRPr lang="fr-FR" sz="1200"/>
                  </a:p>
                </p:txBody>
              </p:sp>
              <p:sp>
                <p:nvSpPr>
                  <p:cNvPr id="259" name="Freeform 57"/>
                  <p:cNvSpPr>
                    <a:spLocks/>
                  </p:cNvSpPr>
                  <p:nvPr/>
                </p:nvSpPr>
                <p:spPr bwMode="auto">
                  <a:xfrm>
                    <a:off x="1794" y="2618"/>
                    <a:ext cx="55" cy="489"/>
                  </a:xfrm>
                  <a:custGeom>
                    <a:avLst/>
                    <a:gdLst>
                      <a:gd name="T0" fmla="*/ 0 w 55"/>
                      <a:gd name="T1" fmla="*/ 488 h 489"/>
                      <a:gd name="T2" fmla="*/ 3 w 55"/>
                      <a:gd name="T3" fmla="*/ 452 h 489"/>
                      <a:gd name="T4" fmla="*/ 4 w 55"/>
                      <a:gd name="T5" fmla="*/ 419 h 489"/>
                      <a:gd name="T6" fmla="*/ 2 w 55"/>
                      <a:gd name="T7" fmla="*/ 341 h 489"/>
                      <a:gd name="T8" fmla="*/ 0 w 55"/>
                      <a:gd name="T9" fmla="*/ 288 h 489"/>
                      <a:gd name="T10" fmla="*/ 8 w 55"/>
                      <a:gd name="T11" fmla="*/ 217 h 489"/>
                      <a:gd name="T12" fmla="*/ 31 w 55"/>
                      <a:gd name="T13" fmla="*/ 112 h 489"/>
                      <a:gd name="T14" fmla="*/ 54 w 55"/>
                      <a:gd name="T15" fmla="*/ 0 h 489"/>
                      <a:gd name="T16" fmla="*/ 0 60000 65536"/>
                      <a:gd name="T17" fmla="*/ 0 60000 65536"/>
                      <a:gd name="T18" fmla="*/ 0 60000 65536"/>
                      <a:gd name="T19" fmla="*/ 0 60000 65536"/>
                      <a:gd name="T20" fmla="*/ 0 60000 65536"/>
                      <a:gd name="T21" fmla="*/ 0 60000 65536"/>
                      <a:gd name="T22" fmla="*/ 0 60000 65536"/>
                      <a:gd name="T23" fmla="*/ 0 60000 65536"/>
                      <a:gd name="T24" fmla="*/ 0 w 55"/>
                      <a:gd name="T25" fmla="*/ 0 h 489"/>
                      <a:gd name="T26" fmla="*/ 55 w 55"/>
                      <a:gd name="T27" fmla="*/ 489 h 4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 h="489">
                        <a:moveTo>
                          <a:pt x="0" y="488"/>
                        </a:moveTo>
                        <a:lnTo>
                          <a:pt x="3" y="452"/>
                        </a:lnTo>
                        <a:lnTo>
                          <a:pt x="4" y="419"/>
                        </a:lnTo>
                        <a:lnTo>
                          <a:pt x="2" y="341"/>
                        </a:lnTo>
                        <a:lnTo>
                          <a:pt x="0" y="288"/>
                        </a:lnTo>
                        <a:lnTo>
                          <a:pt x="8" y="217"/>
                        </a:lnTo>
                        <a:lnTo>
                          <a:pt x="31" y="112"/>
                        </a:lnTo>
                        <a:lnTo>
                          <a:pt x="54" y="0"/>
                        </a:lnTo>
                      </a:path>
                    </a:pathLst>
                  </a:custGeom>
                  <a:noFill/>
                  <a:ln w="12700" cap="rnd">
                    <a:solidFill>
                      <a:srgbClr val="000080"/>
                    </a:solidFill>
                    <a:round/>
                    <a:headEnd type="none" w="sm" len="sm"/>
                    <a:tailEnd type="none" w="sm" len="sm"/>
                  </a:ln>
                </p:spPr>
                <p:txBody>
                  <a:bodyPr/>
                  <a:lstStyle/>
                  <a:p>
                    <a:endParaRPr lang="fr-FR" sz="1200"/>
                  </a:p>
                </p:txBody>
              </p:sp>
              <p:sp>
                <p:nvSpPr>
                  <p:cNvPr id="260" name="Freeform 58"/>
                  <p:cNvSpPr>
                    <a:spLocks/>
                  </p:cNvSpPr>
                  <p:nvPr/>
                </p:nvSpPr>
                <p:spPr bwMode="auto">
                  <a:xfrm>
                    <a:off x="1794" y="2509"/>
                    <a:ext cx="162" cy="917"/>
                  </a:xfrm>
                  <a:custGeom>
                    <a:avLst/>
                    <a:gdLst>
                      <a:gd name="T0" fmla="*/ 127 w 162"/>
                      <a:gd name="T1" fmla="*/ 11 h 917"/>
                      <a:gd name="T2" fmla="*/ 100 w 162"/>
                      <a:gd name="T3" fmla="*/ 42 h 917"/>
                      <a:gd name="T4" fmla="*/ 85 w 162"/>
                      <a:gd name="T5" fmla="*/ 54 h 917"/>
                      <a:gd name="T6" fmla="*/ 59 w 162"/>
                      <a:gd name="T7" fmla="*/ 61 h 917"/>
                      <a:gd name="T8" fmla="*/ 61 w 162"/>
                      <a:gd name="T9" fmla="*/ 76 h 917"/>
                      <a:gd name="T10" fmla="*/ 92 w 162"/>
                      <a:gd name="T11" fmla="*/ 95 h 917"/>
                      <a:gd name="T12" fmla="*/ 129 w 162"/>
                      <a:gd name="T13" fmla="*/ 94 h 917"/>
                      <a:gd name="T14" fmla="*/ 94 w 162"/>
                      <a:gd name="T15" fmla="*/ 115 h 917"/>
                      <a:gd name="T16" fmla="*/ 65 w 162"/>
                      <a:gd name="T17" fmla="*/ 140 h 917"/>
                      <a:gd name="T18" fmla="*/ 53 w 162"/>
                      <a:gd name="T19" fmla="*/ 158 h 917"/>
                      <a:gd name="T20" fmla="*/ 76 w 162"/>
                      <a:gd name="T21" fmla="*/ 168 h 917"/>
                      <a:gd name="T22" fmla="*/ 116 w 162"/>
                      <a:gd name="T23" fmla="*/ 163 h 917"/>
                      <a:gd name="T24" fmla="*/ 128 w 162"/>
                      <a:gd name="T25" fmla="*/ 164 h 917"/>
                      <a:gd name="T26" fmla="*/ 93 w 162"/>
                      <a:gd name="T27" fmla="*/ 191 h 917"/>
                      <a:gd name="T28" fmla="*/ 60 w 162"/>
                      <a:gd name="T29" fmla="*/ 229 h 917"/>
                      <a:gd name="T30" fmla="*/ 51 w 162"/>
                      <a:gd name="T31" fmla="*/ 255 h 917"/>
                      <a:gd name="T32" fmla="*/ 90 w 162"/>
                      <a:gd name="T33" fmla="*/ 247 h 917"/>
                      <a:gd name="T34" fmla="*/ 104 w 162"/>
                      <a:gd name="T35" fmla="*/ 250 h 917"/>
                      <a:gd name="T36" fmla="*/ 65 w 162"/>
                      <a:gd name="T37" fmla="*/ 310 h 917"/>
                      <a:gd name="T38" fmla="*/ 33 w 162"/>
                      <a:gd name="T39" fmla="*/ 360 h 917"/>
                      <a:gd name="T40" fmla="*/ 43 w 162"/>
                      <a:gd name="T41" fmla="*/ 385 h 917"/>
                      <a:gd name="T42" fmla="*/ 78 w 162"/>
                      <a:gd name="T43" fmla="*/ 377 h 917"/>
                      <a:gd name="T44" fmla="*/ 68 w 162"/>
                      <a:gd name="T45" fmla="*/ 421 h 917"/>
                      <a:gd name="T46" fmla="*/ 37 w 162"/>
                      <a:gd name="T47" fmla="*/ 502 h 917"/>
                      <a:gd name="T48" fmla="*/ 18 w 162"/>
                      <a:gd name="T49" fmla="*/ 560 h 917"/>
                      <a:gd name="T50" fmla="*/ 1 w 162"/>
                      <a:gd name="T51" fmla="*/ 633 h 917"/>
                      <a:gd name="T52" fmla="*/ 11 w 162"/>
                      <a:gd name="T53" fmla="*/ 794 h 917"/>
                      <a:gd name="T54" fmla="*/ 25 w 162"/>
                      <a:gd name="T55" fmla="*/ 855 h 917"/>
                      <a:gd name="T56" fmla="*/ 46 w 162"/>
                      <a:gd name="T57" fmla="*/ 916 h 917"/>
                      <a:gd name="T58" fmla="*/ 81 w 162"/>
                      <a:gd name="T59" fmla="*/ 909 h 917"/>
                      <a:gd name="T60" fmla="*/ 100 w 162"/>
                      <a:gd name="T61" fmla="*/ 910 h 917"/>
                      <a:gd name="T62" fmla="*/ 103 w 162"/>
                      <a:gd name="T63" fmla="*/ 871 h 917"/>
                      <a:gd name="T64" fmla="*/ 110 w 162"/>
                      <a:gd name="T65" fmla="*/ 815 h 917"/>
                      <a:gd name="T66" fmla="*/ 111 w 162"/>
                      <a:gd name="T67" fmla="*/ 631 h 917"/>
                      <a:gd name="T68" fmla="*/ 104 w 162"/>
                      <a:gd name="T69" fmla="*/ 482 h 917"/>
                      <a:gd name="T70" fmla="*/ 104 w 162"/>
                      <a:gd name="T71" fmla="*/ 405 h 917"/>
                      <a:gd name="T72" fmla="*/ 107 w 162"/>
                      <a:gd name="T73" fmla="*/ 349 h 917"/>
                      <a:gd name="T74" fmla="*/ 116 w 162"/>
                      <a:gd name="T75" fmla="*/ 320 h 917"/>
                      <a:gd name="T76" fmla="*/ 125 w 162"/>
                      <a:gd name="T77" fmla="*/ 285 h 917"/>
                      <a:gd name="T78" fmla="*/ 135 w 162"/>
                      <a:gd name="T79" fmla="*/ 244 h 917"/>
                      <a:gd name="T80" fmla="*/ 136 w 162"/>
                      <a:gd name="T81" fmla="*/ 213 h 917"/>
                      <a:gd name="T82" fmla="*/ 148 w 162"/>
                      <a:gd name="T83" fmla="*/ 166 h 917"/>
                      <a:gd name="T84" fmla="*/ 153 w 162"/>
                      <a:gd name="T85" fmla="*/ 123 h 917"/>
                      <a:gd name="T86" fmla="*/ 154 w 162"/>
                      <a:gd name="T87" fmla="*/ 87 h 917"/>
                      <a:gd name="T88" fmla="*/ 159 w 162"/>
                      <a:gd name="T89" fmla="*/ 56 h 917"/>
                      <a:gd name="T90" fmla="*/ 148 w 162"/>
                      <a:gd name="T91" fmla="*/ 66 h 9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917"/>
                      <a:gd name="T140" fmla="*/ 162 w 162"/>
                      <a:gd name="T141" fmla="*/ 917 h 9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917">
                        <a:moveTo>
                          <a:pt x="148" y="0"/>
                        </a:moveTo>
                        <a:lnTo>
                          <a:pt x="138" y="5"/>
                        </a:lnTo>
                        <a:lnTo>
                          <a:pt x="127" y="11"/>
                        </a:lnTo>
                        <a:lnTo>
                          <a:pt x="116" y="20"/>
                        </a:lnTo>
                        <a:lnTo>
                          <a:pt x="105" y="32"/>
                        </a:lnTo>
                        <a:lnTo>
                          <a:pt x="100" y="42"/>
                        </a:lnTo>
                        <a:lnTo>
                          <a:pt x="95" y="48"/>
                        </a:lnTo>
                        <a:lnTo>
                          <a:pt x="92" y="51"/>
                        </a:lnTo>
                        <a:lnTo>
                          <a:pt x="85" y="54"/>
                        </a:lnTo>
                        <a:lnTo>
                          <a:pt x="77" y="56"/>
                        </a:lnTo>
                        <a:lnTo>
                          <a:pt x="67" y="58"/>
                        </a:lnTo>
                        <a:lnTo>
                          <a:pt x="59" y="61"/>
                        </a:lnTo>
                        <a:lnTo>
                          <a:pt x="56" y="62"/>
                        </a:lnTo>
                        <a:lnTo>
                          <a:pt x="57" y="68"/>
                        </a:lnTo>
                        <a:lnTo>
                          <a:pt x="61" y="76"/>
                        </a:lnTo>
                        <a:lnTo>
                          <a:pt x="68" y="83"/>
                        </a:lnTo>
                        <a:lnTo>
                          <a:pt x="77" y="90"/>
                        </a:lnTo>
                        <a:lnTo>
                          <a:pt x="92" y="95"/>
                        </a:lnTo>
                        <a:lnTo>
                          <a:pt x="105" y="97"/>
                        </a:lnTo>
                        <a:lnTo>
                          <a:pt x="116" y="96"/>
                        </a:lnTo>
                        <a:lnTo>
                          <a:pt x="129" y="94"/>
                        </a:lnTo>
                        <a:lnTo>
                          <a:pt x="115" y="100"/>
                        </a:lnTo>
                        <a:lnTo>
                          <a:pt x="104" y="105"/>
                        </a:lnTo>
                        <a:lnTo>
                          <a:pt x="94" y="115"/>
                        </a:lnTo>
                        <a:lnTo>
                          <a:pt x="85" y="123"/>
                        </a:lnTo>
                        <a:lnTo>
                          <a:pt x="74" y="132"/>
                        </a:lnTo>
                        <a:lnTo>
                          <a:pt x="65" y="140"/>
                        </a:lnTo>
                        <a:lnTo>
                          <a:pt x="58" y="146"/>
                        </a:lnTo>
                        <a:lnTo>
                          <a:pt x="53" y="153"/>
                        </a:lnTo>
                        <a:lnTo>
                          <a:pt x="53" y="158"/>
                        </a:lnTo>
                        <a:lnTo>
                          <a:pt x="56" y="162"/>
                        </a:lnTo>
                        <a:lnTo>
                          <a:pt x="65" y="166"/>
                        </a:lnTo>
                        <a:lnTo>
                          <a:pt x="76" y="168"/>
                        </a:lnTo>
                        <a:lnTo>
                          <a:pt x="90" y="169"/>
                        </a:lnTo>
                        <a:lnTo>
                          <a:pt x="103" y="167"/>
                        </a:lnTo>
                        <a:lnTo>
                          <a:pt x="116" y="163"/>
                        </a:lnTo>
                        <a:lnTo>
                          <a:pt x="128" y="159"/>
                        </a:lnTo>
                        <a:lnTo>
                          <a:pt x="146" y="149"/>
                        </a:lnTo>
                        <a:lnTo>
                          <a:pt x="128" y="164"/>
                        </a:lnTo>
                        <a:lnTo>
                          <a:pt x="116" y="174"/>
                        </a:lnTo>
                        <a:lnTo>
                          <a:pt x="104" y="183"/>
                        </a:lnTo>
                        <a:lnTo>
                          <a:pt x="93" y="191"/>
                        </a:lnTo>
                        <a:lnTo>
                          <a:pt x="81" y="202"/>
                        </a:lnTo>
                        <a:lnTo>
                          <a:pt x="71" y="215"/>
                        </a:lnTo>
                        <a:lnTo>
                          <a:pt x="60" y="229"/>
                        </a:lnTo>
                        <a:lnTo>
                          <a:pt x="52" y="240"/>
                        </a:lnTo>
                        <a:lnTo>
                          <a:pt x="42" y="254"/>
                        </a:lnTo>
                        <a:lnTo>
                          <a:pt x="51" y="255"/>
                        </a:lnTo>
                        <a:lnTo>
                          <a:pt x="65" y="254"/>
                        </a:lnTo>
                        <a:lnTo>
                          <a:pt x="78" y="251"/>
                        </a:lnTo>
                        <a:lnTo>
                          <a:pt x="90" y="247"/>
                        </a:lnTo>
                        <a:lnTo>
                          <a:pt x="102" y="243"/>
                        </a:lnTo>
                        <a:lnTo>
                          <a:pt x="116" y="234"/>
                        </a:lnTo>
                        <a:lnTo>
                          <a:pt x="104" y="250"/>
                        </a:lnTo>
                        <a:lnTo>
                          <a:pt x="95" y="267"/>
                        </a:lnTo>
                        <a:lnTo>
                          <a:pt x="81" y="287"/>
                        </a:lnTo>
                        <a:lnTo>
                          <a:pt x="65" y="310"/>
                        </a:lnTo>
                        <a:lnTo>
                          <a:pt x="45" y="338"/>
                        </a:lnTo>
                        <a:lnTo>
                          <a:pt x="37" y="349"/>
                        </a:lnTo>
                        <a:lnTo>
                          <a:pt x="33" y="360"/>
                        </a:lnTo>
                        <a:lnTo>
                          <a:pt x="31" y="374"/>
                        </a:lnTo>
                        <a:lnTo>
                          <a:pt x="32" y="387"/>
                        </a:lnTo>
                        <a:lnTo>
                          <a:pt x="43" y="385"/>
                        </a:lnTo>
                        <a:lnTo>
                          <a:pt x="55" y="384"/>
                        </a:lnTo>
                        <a:lnTo>
                          <a:pt x="69" y="381"/>
                        </a:lnTo>
                        <a:lnTo>
                          <a:pt x="78" y="377"/>
                        </a:lnTo>
                        <a:lnTo>
                          <a:pt x="88" y="373"/>
                        </a:lnTo>
                        <a:lnTo>
                          <a:pt x="74" y="401"/>
                        </a:lnTo>
                        <a:lnTo>
                          <a:pt x="68" y="421"/>
                        </a:lnTo>
                        <a:lnTo>
                          <a:pt x="58" y="449"/>
                        </a:lnTo>
                        <a:lnTo>
                          <a:pt x="47" y="476"/>
                        </a:lnTo>
                        <a:lnTo>
                          <a:pt x="37" y="502"/>
                        </a:lnTo>
                        <a:lnTo>
                          <a:pt x="32" y="523"/>
                        </a:lnTo>
                        <a:lnTo>
                          <a:pt x="25" y="542"/>
                        </a:lnTo>
                        <a:lnTo>
                          <a:pt x="18" y="560"/>
                        </a:lnTo>
                        <a:lnTo>
                          <a:pt x="10" y="575"/>
                        </a:lnTo>
                        <a:lnTo>
                          <a:pt x="0" y="594"/>
                        </a:lnTo>
                        <a:lnTo>
                          <a:pt x="1" y="633"/>
                        </a:lnTo>
                        <a:lnTo>
                          <a:pt x="5" y="666"/>
                        </a:lnTo>
                        <a:lnTo>
                          <a:pt x="8" y="731"/>
                        </a:lnTo>
                        <a:lnTo>
                          <a:pt x="11" y="794"/>
                        </a:lnTo>
                        <a:lnTo>
                          <a:pt x="16" y="814"/>
                        </a:lnTo>
                        <a:lnTo>
                          <a:pt x="21" y="835"/>
                        </a:lnTo>
                        <a:lnTo>
                          <a:pt x="25" y="855"/>
                        </a:lnTo>
                        <a:lnTo>
                          <a:pt x="32" y="877"/>
                        </a:lnTo>
                        <a:lnTo>
                          <a:pt x="39" y="900"/>
                        </a:lnTo>
                        <a:lnTo>
                          <a:pt x="46" y="916"/>
                        </a:lnTo>
                        <a:lnTo>
                          <a:pt x="57" y="914"/>
                        </a:lnTo>
                        <a:lnTo>
                          <a:pt x="69" y="911"/>
                        </a:lnTo>
                        <a:lnTo>
                          <a:pt x="81" y="909"/>
                        </a:lnTo>
                        <a:lnTo>
                          <a:pt x="86" y="908"/>
                        </a:lnTo>
                        <a:lnTo>
                          <a:pt x="92" y="908"/>
                        </a:lnTo>
                        <a:lnTo>
                          <a:pt x="100" y="910"/>
                        </a:lnTo>
                        <a:lnTo>
                          <a:pt x="105" y="912"/>
                        </a:lnTo>
                        <a:lnTo>
                          <a:pt x="103" y="886"/>
                        </a:lnTo>
                        <a:lnTo>
                          <a:pt x="103" y="871"/>
                        </a:lnTo>
                        <a:lnTo>
                          <a:pt x="107" y="851"/>
                        </a:lnTo>
                        <a:lnTo>
                          <a:pt x="109" y="837"/>
                        </a:lnTo>
                        <a:lnTo>
                          <a:pt x="110" y="815"/>
                        </a:lnTo>
                        <a:lnTo>
                          <a:pt x="111" y="721"/>
                        </a:lnTo>
                        <a:lnTo>
                          <a:pt x="111" y="655"/>
                        </a:lnTo>
                        <a:lnTo>
                          <a:pt x="111" y="631"/>
                        </a:lnTo>
                        <a:lnTo>
                          <a:pt x="109" y="595"/>
                        </a:lnTo>
                        <a:lnTo>
                          <a:pt x="107" y="551"/>
                        </a:lnTo>
                        <a:lnTo>
                          <a:pt x="104" y="482"/>
                        </a:lnTo>
                        <a:lnTo>
                          <a:pt x="105" y="452"/>
                        </a:lnTo>
                        <a:lnTo>
                          <a:pt x="105" y="431"/>
                        </a:lnTo>
                        <a:lnTo>
                          <a:pt x="104" y="405"/>
                        </a:lnTo>
                        <a:lnTo>
                          <a:pt x="103" y="382"/>
                        </a:lnTo>
                        <a:lnTo>
                          <a:pt x="100" y="362"/>
                        </a:lnTo>
                        <a:lnTo>
                          <a:pt x="107" y="349"/>
                        </a:lnTo>
                        <a:lnTo>
                          <a:pt x="111" y="340"/>
                        </a:lnTo>
                        <a:lnTo>
                          <a:pt x="114" y="328"/>
                        </a:lnTo>
                        <a:lnTo>
                          <a:pt x="116" y="320"/>
                        </a:lnTo>
                        <a:lnTo>
                          <a:pt x="117" y="311"/>
                        </a:lnTo>
                        <a:lnTo>
                          <a:pt x="121" y="299"/>
                        </a:lnTo>
                        <a:lnTo>
                          <a:pt x="125" y="285"/>
                        </a:lnTo>
                        <a:lnTo>
                          <a:pt x="128" y="272"/>
                        </a:lnTo>
                        <a:lnTo>
                          <a:pt x="132" y="261"/>
                        </a:lnTo>
                        <a:lnTo>
                          <a:pt x="135" y="244"/>
                        </a:lnTo>
                        <a:lnTo>
                          <a:pt x="137" y="230"/>
                        </a:lnTo>
                        <a:lnTo>
                          <a:pt x="138" y="219"/>
                        </a:lnTo>
                        <a:lnTo>
                          <a:pt x="136" y="213"/>
                        </a:lnTo>
                        <a:lnTo>
                          <a:pt x="139" y="198"/>
                        </a:lnTo>
                        <a:lnTo>
                          <a:pt x="144" y="183"/>
                        </a:lnTo>
                        <a:lnTo>
                          <a:pt x="148" y="166"/>
                        </a:lnTo>
                        <a:lnTo>
                          <a:pt x="150" y="153"/>
                        </a:lnTo>
                        <a:lnTo>
                          <a:pt x="153" y="139"/>
                        </a:lnTo>
                        <a:lnTo>
                          <a:pt x="153" y="123"/>
                        </a:lnTo>
                        <a:lnTo>
                          <a:pt x="152" y="111"/>
                        </a:lnTo>
                        <a:lnTo>
                          <a:pt x="153" y="97"/>
                        </a:lnTo>
                        <a:lnTo>
                          <a:pt x="154" y="87"/>
                        </a:lnTo>
                        <a:lnTo>
                          <a:pt x="156" y="77"/>
                        </a:lnTo>
                        <a:lnTo>
                          <a:pt x="159" y="67"/>
                        </a:lnTo>
                        <a:lnTo>
                          <a:pt x="159" y="56"/>
                        </a:lnTo>
                        <a:lnTo>
                          <a:pt x="161" y="51"/>
                        </a:lnTo>
                        <a:lnTo>
                          <a:pt x="156" y="58"/>
                        </a:lnTo>
                        <a:lnTo>
                          <a:pt x="148" y="66"/>
                        </a:lnTo>
                        <a:lnTo>
                          <a:pt x="148" y="0"/>
                        </a:lnTo>
                      </a:path>
                    </a:pathLst>
                  </a:custGeom>
                  <a:solidFill>
                    <a:srgbClr val="000080"/>
                  </a:solidFill>
                  <a:ln w="9525" cap="rnd">
                    <a:noFill/>
                    <a:round/>
                    <a:headEnd/>
                    <a:tailEnd/>
                  </a:ln>
                </p:spPr>
                <p:txBody>
                  <a:bodyPr/>
                  <a:lstStyle/>
                  <a:p>
                    <a:endParaRPr lang="fr-FR" sz="1200"/>
                  </a:p>
                </p:txBody>
              </p:sp>
              <p:sp>
                <p:nvSpPr>
                  <p:cNvPr id="261" name="Freeform 59"/>
                  <p:cNvSpPr>
                    <a:spLocks/>
                  </p:cNvSpPr>
                  <p:nvPr/>
                </p:nvSpPr>
                <p:spPr bwMode="auto">
                  <a:xfrm>
                    <a:off x="1676" y="2441"/>
                    <a:ext cx="26" cy="73"/>
                  </a:xfrm>
                  <a:custGeom>
                    <a:avLst/>
                    <a:gdLst>
                      <a:gd name="T0" fmla="*/ 1 w 26"/>
                      <a:gd name="T1" fmla="*/ 0 h 73"/>
                      <a:gd name="T2" fmla="*/ 9 w 26"/>
                      <a:gd name="T3" fmla="*/ 4 h 73"/>
                      <a:gd name="T4" fmla="*/ 18 w 26"/>
                      <a:gd name="T5" fmla="*/ 10 h 73"/>
                      <a:gd name="T6" fmla="*/ 25 w 26"/>
                      <a:gd name="T7" fmla="*/ 14 h 73"/>
                      <a:gd name="T8" fmla="*/ 22 w 26"/>
                      <a:gd name="T9" fmla="*/ 24 h 73"/>
                      <a:gd name="T10" fmla="*/ 15 w 26"/>
                      <a:gd name="T11" fmla="*/ 42 h 73"/>
                      <a:gd name="T12" fmla="*/ 8 w 26"/>
                      <a:gd name="T13" fmla="*/ 58 h 73"/>
                      <a:gd name="T14" fmla="*/ 0 w 26"/>
                      <a:gd name="T15" fmla="*/ 72 h 73"/>
                      <a:gd name="T16" fmla="*/ 0 w 26"/>
                      <a:gd name="T17" fmla="*/ 66 h 73"/>
                      <a:gd name="T18" fmla="*/ 1 w 26"/>
                      <a:gd name="T19" fmla="*/ 57 h 73"/>
                      <a:gd name="T20" fmla="*/ 3 w 26"/>
                      <a:gd name="T21" fmla="*/ 45 h 73"/>
                      <a:gd name="T22" fmla="*/ 2 w 26"/>
                      <a:gd name="T23" fmla="*/ 30 h 73"/>
                      <a:gd name="T24" fmla="*/ 0 w 26"/>
                      <a:gd name="T25" fmla="*/ 14 h 73"/>
                      <a:gd name="T26" fmla="*/ 1 w 26"/>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73"/>
                      <a:gd name="T44" fmla="*/ 26 w 26"/>
                      <a:gd name="T45" fmla="*/ 73 h 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73">
                        <a:moveTo>
                          <a:pt x="1" y="0"/>
                        </a:moveTo>
                        <a:lnTo>
                          <a:pt x="9" y="4"/>
                        </a:lnTo>
                        <a:lnTo>
                          <a:pt x="18" y="10"/>
                        </a:lnTo>
                        <a:lnTo>
                          <a:pt x="25" y="14"/>
                        </a:lnTo>
                        <a:lnTo>
                          <a:pt x="22" y="24"/>
                        </a:lnTo>
                        <a:lnTo>
                          <a:pt x="15" y="42"/>
                        </a:lnTo>
                        <a:lnTo>
                          <a:pt x="8" y="58"/>
                        </a:lnTo>
                        <a:lnTo>
                          <a:pt x="0" y="72"/>
                        </a:lnTo>
                        <a:lnTo>
                          <a:pt x="0" y="66"/>
                        </a:lnTo>
                        <a:lnTo>
                          <a:pt x="1" y="57"/>
                        </a:lnTo>
                        <a:lnTo>
                          <a:pt x="3" y="45"/>
                        </a:lnTo>
                        <a:lnTo>
                          <a:pt x="2" y="30"/>
                        </a:lnTo>
                        <a:lnTo>
                          <a:pt x="0" y="14"/>
                        </a:lnTo>
                        <a:lnTo>
                          <a:pt x="1" y="0"/>
                        </a:lnTo>
                      </a:path>
                    </a:pathLst>
                  </a:custGeom>
                  <a:solidFill>
                    <a:srgbClr val="000080"/>
                  </a:solidFill>
                  <a:ln w="9525" cap="rnd">
                    <a:noFill/>
                    <a:round/>
                    <a:headEnd/>
                    <a:tailEnd/>
                  </a:ln>
                </p:spPr>
                <p:txBody>
                  <a:bodyPr/>
                  <a:lstStyle/>
                  <a:p>
                    <a:endParaRPr lang="fr-FR" sz="1200"/>
                  </a:p>
                </p:txBody>
              </p:sp>
              <p:sp>
                <p:nvSpPr>
                  <p:cNvPr id="262" name="Freeform 60"/>
                  <p:cNvSpPr>
                    <a:spLocks/>
                  </p:cNvSpPr>
                  <p:nvPr/>
                </p:nvSpPr>
                <p:spPr bwMode="auto">
                  <a:xfrm>
                    <a:off x="1688" y="2464"/>
                    <a:ext cx="74" cy="114"/>
                  </a:xfrm>
                  <a:custGeom>
                    <a:avLst/>
                    <a:gdLst>
                      <a:gd name="T0" fmla="*/ 45 w 74"/>
                      <a:gd name="T1" fmla="*/ 0 h 114"/>
                      <a:gd name="T2" fmla="*/ 39 w 74"/>
                      <a:gd name="T3" fmla="*/ 22 h 114"/>
                      <a:gd name="T4" fmla="*/ 31 w 74"/>
                      <a:gd name="T5" fmla="*/ 42 h 114"/>
                      <a:gd name="T6" fmla="*/ 21 w 74"/>
                      <a:gd name="T7" fmla="*/ 62 h 114"/>
                      <a:gd name="T8" fmla="*/ 11 w 74"/>
                      <a:gd name="T9" fmla="*/ 76 h 114"/>
                      <a:gd name="T10" fmla="*/ 0 w 74"/>
                      <a:gd name="T11" fmla="*/ 86 h 114"/>
                      <a:gd name="T12" fmla="*/ 2 w 74"/>
                      <a:gd name="T13" fmla="*/ 88 h 114"/>
                      <a:gd name="T14" fmla="*/ 10 w 74"/>
                      <a:gd name="T15" fmla="*/ 91 h 114"/>
                      <a:gd name="T16" fmla="*/ 24 w 74"/>
                      <a:gd name="T17" fmla="*/ 89 h 114"/>
                      <a:gd name="T18" fmla="*/ 35 w 74"/>
                      <a:gd name="T19" fmla="*/ 87 h 114"/>
                      <a:gd name="T20" fmla="*/ 37 w 74"/>
                      <a:gd name="T21" fmla="*/ 99 h 114"/>
                      <a:gd name="T22" fmla="*/ 41 w 74"/>
                      <a:gd name="T23" fmla="*/ 113 h 114"/>
                      <a:gd name="T24" fmla="*/ 44 w 74"/>
                      <a:gd name="T25" fmla="*/ 85 h 114"/>
                      <a:gd name="T26" fmla="*/ 47 w 74"/>
                      <a:gd name="T27" fmla="*/ 65 h 114"/>
                      <a:gd name="T28" fmla="*/ 53 w 74"/>
                      <a:gd name="T29" fmla="*/ 47 h 114"/>
                      <a:gd name="T30" fmla="*/ 61 w 74"/>
                      <a:gd name="T31" fmla="*/ 26 h 114"/>
                      <a:gd name="T32" fmla="*/ 73 w 74"/>
                      <a:gd name="T33" fmla="*/ 7 h 114"/>
                      <a:gd name="T34" fmla="*/ 62 w 74"/>
                      <a:gd name="T35" fmla="*/ 5 h 114"/>
                      <a:gd name="T36" fmla="*/ 55 w 74"/>
                      <a:gd name="T37" fmla="*/ 3 h 114"/>
                      <a:gd name="T38" fmla="*/ 45 w 74"/>
                      <a:gd name="T39" fmla="*/ 0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4"/>
                      <a:gd name="T61" fmla="*/ 0 h 114"/>
                      <a:gd name="T62" fmla="*/ 74 w 74"/>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4" h="114">
                        <a:moveTo>
                          <a:pt x="45" y="0"/>
                        </a:moveTo>
                        <a:lnTo>
                          <a:pt x="39" y="22"/>
                        </a:lnTo>
                        <a:lnTo>
                          <a:pt x="31" y="42"/>
                        </a:lnTo>
                        <a:lnTo>
                          <a:pt x="21" y="62"/>
                        </a:lnTo>
                        <a:lnTo>
                          <a:pt x="11" y="76"/>
                        </a:lnTo>
                        <a:lnTo>
                          <a:pt x="0" y="86"/>
                        </a:lnTo>
                        <a:lnTo>
                          <a:pt x="2" y="88"/>
                        </a:lnTo>
                        <a:lnTo>
                          <a:pt x="10" y="91"/>
                        </a:lnTo>
                        <a:lnTo>
                          <a:pt x="24" y="89"/>
                        </a:lnTo>
                        <a:lnTo>
                          <a:pt x="35" y="87"/>
                        </a:lnTo>
                        <a:lnTo>
                          <a:pt x="37" y="99"/>
                        </a:lnTo>
                        <a:lnTo>
                          <a:pt x="41" y="113"/>
                        </a:lnTo>
                        <a:lnTo>
                          <a:pt x="44" y="85"/>
                        </a:lnTo>
                        <a:lnTo>
                          <a:pt x="47" y="65"/>
                        </a:lnTo>
                        <a:lnTo>
                          <a:pt x="53" y="47"/>
                        </a:lnTo>
                        <a:lnTo>
                          <a:pt x="61" y="26"/>
                        </a:lnTo>
                        <a:lnTo>
                          <a:pt x="73" y="7"/>
                        </a:lnTo>
                        <a:lnTo>
                          <a:pt x="62" y="5"/>
                        </a:lnTo>
                        <a:lnTo>
                          <a:pt x="55" y="3"/>
                        </a:lnTo>
                        <a:lnTo>
                          <a:pt x="45" y="0"/>
                        </a:lnTo>
                      </a:path>
                    </a:pathLst>
                  </a:custGeom>
                  <a:solidFill>
                    <a:srgbClr val="000080"/>
                  </a:solidFill>
                  <a:ln w="9525" cap="rnd">
                    <a:noFill/>
                    <a:round/>
                    <a:headEnd/>
                    <a:tailEnd/>
                  </a:ln>
                </p:spPr>
                <p:txBody>
                  <a:bodyPr/>
                  <a:lstStyle/>
                  <a:p>
                    <a:endParaRPr lang="fr-FR" sz="1200"/>
                  </a:p>
                </p:txBody>
              </p:sp>
              <p:sp>
                <p:nvSpPr>
                  <p:cNvPr id="263" name="Freeform 61"/>
                  <p:cNvSpPr>
                    <a:spLocks/>
                  </p:cNvSpPr>
                  <p:nvPr/>
                </p:nvSpPr>
                <p:spPr bwMode="auto">
                  <a:xfrm>
                    <a:off x="1825" y="2481"/>
                    <a:ext cx="33" cy="79"/>
                  </a:xfrm>
                  <a:custGeom>
                    <a:avLst/>
                    <a:gdLst>
                      <a:gd name="T0" fmla="*/ 20 w 33"/>
                      <a:gd name="T1" fmla="*/ 1 h 79"/>
                      <a:gd name="T2" fmla="*/ 14 w 33"/>
                      <a:gd name="T3" fmla="*/ 12 h 79"/>
                      <a:gd name="T4" fmla="*/ 8 w 33"/>
                      <a:gd name="T5" fmla="*/ 24 h 79"/>
                      <a:gd name="T6" fmla="*/ 4 w 33"/>
                      <a:gd name="T7" fmla="*/ 39 h 79"/>
                      <a:gd name="T8" fmla="*/ 0 w 33"/>
                      <a:gd name="T9" fmla="*/ 56 h 79"/>
                      <a:gd name="T10" fmla="*/ 0 w 33"/>
                      <a:gd name="T11" fmla="*/ 78 h 79"/>
                      <a:gd name="T12" fmla="*/ 2 w 33"/>
                      <a:gd name="T13" fmla="*/ 71 h 79"/>
                      <a:gd name="T14" fmla="*/ 6 w 33"/>
                      <a:gd name="T15" fmla="*/ 66 h 79"/>
                      <a:gd name="T16" fmla="*/ 11 w 33"/>
                      <a:gd name="T17" fmla="*/ 62 h 79"/>
                      <a:gd name="T18" fmla="*/ 14 w 33"/>
                      <a:gd name="T19" fmla="*/ 59 h 79"/>
                      <a:gd name="T20" fmla="*/ 17 w 33"/>
                      <a:gd name="T21" fmla="*/ 52 h 79"/>
                      <a:gd name="T22" fmla="*/ 21 w 33"/>
                      <a:gd name="T23" fmla="*/ 42 h 79"/>
                      <a:gd name="T24" fmla="*/ 25 w 33"/>
                      <a:gd name="T25" fmla="*/ 31 h 79"/>
                      <a:gd name="T26" fmla="*/ 30 w 33"/>
                      <a:gd name="T27" fmla="*/ 16 h 79"/>
                      <a:gd name="T28" fmla="*/ 32 w 33"/>
                      <a:gd name="T29" fmla="*/ 6 h 79"/>
                      <a:gd name="T30" fmla="*/ 32 w 33"/>
                      <a:gd name="T31" fmla="*/ 0 h 79"/>
                      <a:gd name="T32" fmla="*/ 20 w 33"/>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79"/>
                      <a:gd name="T53" fmla="*/ 33 w 33"/>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79">
                        <a:moveTo>
                          <a:pt x="20" y="1"/>
                        </a:moveTo>
                        <a:lnTo>
                          <a:pt x="14" y="12"/>
                        </a:lnTo>
                        <a:lnTo>
                          <a:pt x="8" y="24"/>
                        </a:lnTo>
                        <a:lnTo>
                          <a:pt x="4" y="39"/>
                        </a:lnTo>
                        <a:lnTo>
                          <a:pt x="0" y="56"/>
                        </a:lnTo>
                        <a:lnTo>
                          <a:pt x="0" y="78"/>
                        </a:lnTo>
                        <a:lnTo>
                          <a:pt x="2" y="71"/>
                        </a:lnTo>
                        <a:lnTo>
                          <a:pt x="6" y="66"/>
                        </a:lnTo>
                        <a:lnTo>
                          <a:pt x="11" y="62"/>
                        </a:lnTo>
                        <a:lnTo>
                          <a:pt x="14" y="59"/>
                        </a:lnTo>
                        <a:lnTo>
                          <a:pt x="17" y="52"/>
                        </a:lnTo>
                        <a:lnTo>
                          <a:pt x="21" y="42"/>
                        </a:lnTo>
                        <a:lnTo>
                          <a:pt x="25" y="31"/>
                        </a:lnTo>
                        <a:lnTo>
                          <a:pt x="30" y="16"/>
                        </a:lnTo>
                        <a:lnTo>
                          <a:pt x="32" y="6"/>
                        </a:lnTo>
                        <a:lnTo>
                          <a:pt x="32" y="0"/>
                        </a:lnTo>
                        <a:lnTo>
                          <a:pt x="20" y="1"/>
                        </a:lnTo>
                      </a:path>
                    </a:pathLst>
                  </a:custGeom>
                  <a:solidFill>
                    <a:srgbClr val="000080"/>
                  </a:solidFill>
                  <a:ln w="9525" cap="rnd">
                    <a:noFill/>
                    <a:round/>
                    <a:headEnd/>
                    <a:tailEnd/>
                  </a:ln>
                </p:spPr>
                <p:txBody>
                  <a:bodyPr/>
                  <a:lstStyle/>
                  <a:p>
                    <a:endParaRPr lang="fr-FR" sz="1200"/>
                  </a:p>
                </p:txBody>
              </p:sp>
              <p:sp>
                <p:nvSpPr>
                  <p:cNvPr id="264" name="Freeform 62"/>
                  <p:cNvSpPr>
                    <a:spLocks/>
                  </p:cNvSpPr>
                  <p:nvPr/>
                </p:nvSpPr>
                <p:spPr bwMode="auto">
                  <a:xfrm>
                    <a:off x="1881" y="2473"/>
                    <a:ext cx="70" cy="51"/>
                  </a:xfrm>
                  <a:custGeom>
                    <a:avLst/>
                    <a:gdLst>
                      <a:gd name="T0" fmla="*/ 23 w 70"/>
                      <a:gd name="T1" fmla="*/ 6 h 51"/>
                      <a:gd name="T2" fmla="*/ 18 w 70"/>
                      <a:gd name="T3" fmla="*/ 10 h 51"/>
                      <a:gd name="T4" fmla="*/ 13 w 70"/>
                      <a:gd name="T5" fmla="*/ 15 h 51"/>
                      <a:gd name="T6" fmla="*/ 11 w 70"/>
                      <a:gd name="T7" fmla="*/ 20 h 51"/>
                      <a:gd name="T8" fmla="*/ 8 w 70"/>
                      <a:gd name="T9" fmla="*/ 26 h 51"/>
                      <a:gd name="T10" fmla="*/ 5 w 70"/>
                      <a:gd name="T11" fmla="*/ 32 h 51"/>
                      <a:gd name="T12" fmla="*/ 2 w 70"/>
                      <a:gd name="T13" fmla="*/ 40 h 51"/>
                      <a:gd name="T14" fmla="*/ 0 w 70"/>
                      <a:gd name="T15" fmla="*/ 50 h 51"/>
                      <a:gd name="T16" fmla="*/ 4 w 70"/>
                      <a:gd name="T17" fmla="*/ 49 h 51"/>
                      <a:gd name="T18" fmla="*/ 11 w 70"/>
                      <a:gd name="T19" fmla="*/ 47 h 51"/>
                      <a:gd name="T20" fmla="*/ 18 w 70"/>
                      <a:gd name="T21" fmla="*/ 41 h 51"/>
                      <a:gd name="T22" fmla="*/ 25 w 70"/>
                      <a:gd name="T23" fmla="*/ 36 h 51"/>
                      <a:gd name="T24" fmla="*/ 33 w 70"/>
                      <a:gd name="T25" fmla="*/ 31 h 51"/>
                      <a:gd name="T26" fmla="*/ 40 w 70"/>
                      <a:gd name="T27" fmla="*/ 25 h 51"/>
                      <a:gd name="T28" fmla="*/ 49 w 70"/>
                      <a:gd name="T29" fmla="*/ 22 h 51"/>
                      <a:gd name="T30" fmla="*/ 57 w 70"/>
                      <a:gd name="T31" fmla="*/ 18 h 51"/>
                      <a:gd name="T32" fmla="*/ 60 w 70"/>
                      <a:gd name="T33" fmla="*/ 16 h 51"/>
                      <a:gd name="T34" fmla="*/ 62 w 70"/>
                      <a:gd name="T35" fmla="*/ 11 h 51"/>
                      <a:gd name="T36" fmla="*/ 61 w 70"/>
                      <a:gd name="T37" fmla="*/ 8 h 51"/>
                      <a:gd name="T38" fmla="*/ 65 w 70"/>
                      <a:gd name="T39" fmla="*/ 5 h 51"/>
                      <a:gd name="T40" fmla="*/ 69 w 70"/>
                      <a:gd name="T41" fmla="*/ 0 h 51"/>
                      <a:gd name="T42" fmla="*/ 61 w 70"/>
                      <a:gd name="T43" fmla="*/ 1 h 51"/>
                      <a:gd name="T44" fmla="*/ 53 w 70"/>
                      <a:gd name="T45" fmla="*/ 3 h 51"/>
                      <a:gd name="T46" fmla="*/ 43 w 70"/>
                      <a:gd name="T47" fmla="*/ 4 h 51"/>
                      <a:gd name="T48" fmla="*/ 34 w 70"/>
                      <a:gd name="T49" fmla="*/ 5 h 51"/>
                      <a:gd name="T50" fmla="*/ 23 w 70"/>
                      <a:gd name="T51" fmla="*/ 6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51"/>
                      <a:gd name="T80" fmla="*/ 70 w 70"/>
                      <a:gd name="T81" fmla="*/ 51 h 5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51">
                        <a:moveTo>
                          <a:pt x="23" y="6"/>
                        </a:moveTo>
                        <a:lnTo>
                          <a:pt x="18" y="10"/>
                        </a:lnTo>
                        <a:lnTo>
                          <a:pt x="13" y="15"/>
                        </a:lnTo>
                        <a:lnTo>
                          <a:pt x="11" y="20"/>
                        </a:lnTo>
                        <a:lnTo>
                          <a:pt x="8" y="26"/>
                        </a:lnTo>
                        <a:lnTo>
                          <a:pt x="5" y="32"/>
                        </a:lnTo>
                        <a:lnTo>
                          <a:pt x="2" y="40"/>
                        </a:lnTo>
                        <a:lnTo>
                          <a:pt x="0" y="50"/>
                        </a:lnTo>
                        <a:lnTo>
                          <a:pt x="4" y="49"/>
                        </a:lnTo>
                        <a:lnTo>
                          <a:pt x="11" y="47"/>
                        </a:lnTo>
                        <a:lnTo>
                          <a:pt x="18" y="41"/>
                        </a:lnTo>
                        <a:lnTo>
                          <a:pt x="25" y="36"/>
                        </a:lnTo>
                        <a:lnTo>
                          <a:pt x="33" y="31"/>
                        </a:lnTo>
                        <a:lnTo>
                          <a:pt x="40" y="25"/>
                        </a:lnTo>
                        <a:lnTo>
                          <a:pt x="49" y="22"/>
                        </a:lnTo>
                        <a:lnTo>
                          <a:pt x="57" y="18"/>
                        </a:lnTo>
                        <a:lnTo>
                          <a:pt x="60" y="16"/>
                        </a:lnTo>
                        <a:lnTo>
                          <a:pt x="62" y="11"/>
                        </a:lnTo>
                        <a:lnTo>
                          <a:pt x="61" y="8"/>
                        </a:lnTo>
                        <a:lnTo>
                          <a:pt x="65" y="5"/>
                        </a:lnTo>
                        <a:lnTo>
                          <a:pt x="69" y="0"/>
                        </a:lnTo>
                        <a:lnTo>
                          <a:pt x="61" y="1"/>
                        </a:lnTo>
                        <a:lnTo>
                          <a:pt x="53" y="3"/>
                        </a:lnTo>
                        <a:lnTo>
                          <a:pt x="43" y="4"/>
                        </a:lnTo>
                        <a:lnTo>
                          <a:pt x="34" y="5"/>
                        </a:lnTo>
                        <a:lnTo>
                          <a:pt x="23" y="6"/>
                        </a:lnTo>
                      </a:path>
                    </a:pathLst>
                  </a:custGeom>
                  <a:solidFill>
                    <a:srgbClr val="000080"/>
                  </a:solidFill>
                  <a:ln w="9525" cap="rnd">
                    <a:noFill/>
                    <a:round/>
                    <a:headEnd/>
                    <a:tailEnd/>
                  </a:ln>
                </p:spPr>
                <p:txBody>
                  <a:bodyPr/>
                  <a:lstStyle/>
                  <a:p>
                    <a:endParaRPr lang="fr-FR" sz="1200"/>
                  </a:p>
                </p:txBody>
              </p:sp>
            </p:grpSp>
          </p:grpSp>
        </p:grpSp>
        <p:grpSp>
          <p:nvGrpSpPr>
            <p:cNvPr id="187" name="Group 63"/>
            <p:cNvGrpSpPr>
              <a:grpSpLocks/>
            </p:cNvGrpSpPr>
            <p:nvPr/>
          </p:nvGrpSpPr>
          <p:grpSpPr bwMode="auto">
            <a:xfrm>
              <a:off x="1947" y="2203"/>
              <a:ext cx="136" cy="367"/>
              <a:chOff x="1947" y="2203"/>
              <a:chExt cx="136" cy="367"/>
            </a:xfrm>
          </p:grpSpPr>
          <p:sp>
            <p:nvSpPr>
              <p:cNvPr id="252" name="Freeform 64"/>
              <p:cNvSpPr>
                <a:spLocks/>
              </p:cNvSpPr>
              <p:nvPr/>
            </p:nvSpPr>
            <p:spPr bwMode="auto">
              <a:xfrm>
                <a:off x="1947" y="2203"/>
                <a:ext cx="136" cy="367"/>
              </a:xfrm>
              <a:custGeom>
                <a:avLst/>
                <a:gdLst>
                  <a:gd name="T0" fmla="*/ 75 w 136"/>
                  <a:gd name="T1" fmla="*/ 52 h 367"/>
                  <a:gd name="T2" fmla="*/ 76 w 136"/>
                  <a:gd name="T3" fmla="*/ 61 h 367"/>
                  <a:gd name="T4" fmla="*/ 73 w 136"/>
                  <a:gd name="T5" fmla="*/ 72 h 367"/>
                  <a:gd name="T6" fmla="*/ 70 w 136"/>
                  <a:gd name="T7" fmla="*/ 96 h 367"/>
                  <a:gd name="T8" fmla="*/ 67 w 136"/>
                  <a:gd name="T9" fmla="*/ 111 h 367"/>
                  <a:gd name="T10" fmla="*/ 65 w 136"/>
                  <a:gd name="T11" fmla="*/ 124 h 367"/>
                  <a:gd name="T12" fmla="*/ 61 w 136"/>
                  <a:gd name="T13" fmla="*/ 138 h 367"/>
                  <a:gd name="T14" fmla="*/ 58 w 136"/>
                  <a:gd name="T15" fmla="*/ 153 h 367"/>
                  <a:gd name="T16" fmla="*/ 52 w 136"/>
                  <a:gd name="T17" fmla="*/ 165 h 367"/>
                  <a:gd name="T18" fmla="*/ 46 w 136"/>
                  <a:gd name="T19" fmla="*/ 176 h 367"/>
                  <a:gd name="T20" fmla="*/ 43 w 136"/>
                  <a:gd name="T21" fmla="*/ 187 h 367"/>
                  <a:gd name="T22" fmla="*/ 42 w 136"/>
                  <a:gd name="T23" fmla="*/ 198 h 367"/>
                  <a:gd name="T24" fmla="*/ 37 w 136"/>
                  <a:gd name="T25" fmla="*/ 212 h 367"/>
                  <a:gd name="T26" fmla="*/ 32 w 136"/>
                  <a:gd name="T27" fmla="*/ 226 h 367"/>
                  <a:gd name="T28" fmla="*/ 27 w 136"/>
                  <a:gd name="T29" fmla="*/ 239 h 367"/>
                  <a:gd name="T30" fmla="*/ 23 w 136"/>
                  <a:gd name="T31" fmla="*/ 247 h 367"/>
                  <a:gd name="T32" fmla="*/ 17 w 136"/>
                  <a:gd name="T33" fmla="*/ 256 h 367"/>
                  <a:gd name="T34" fmla="*/ 0 w 136"/>
                  <a:gd name="T35" fmla="*/ 272 h 367"/>
                  <a:gd name="T36" fmla="*/ 0 w 136"/>
                  <a:gd name="T37" fmla="*/ 366 h 367"/>
                  <a:gd name="T38" fmla="*/ 7 w 136"/>
                  <a:gd name="T39" fmla="*/ 359 h 367"/>
                  <a:gd name="T40" fmla="*/ 13 w 136"/>
                  <a:gd name="T41" fmla="*/ 348 h 367"/>
                  <a:gd name="T42" fmla="*/ 19 w 136"/>
                  <a:gd name="T43" fmla="*/ 336 h 367"/>
                  <a:gd name="T44" fmla="*/ 24 w 136"/>
                  <a:gd name="T45" fmla="*/ 328 h 367"/>
                  <a:gd name="T46" fmla="*/ 28 w 136"/>
                  <a:gd name="T47" fmla="*/ 324 h 367"/>
                  <a:gd name="T48" fmla="*/ 32 w 136"/>
                  <a:gd name="T49" fmla="*/ 318 h 367"/>
                  <a:gd name="T50" fmla="*/ 36 w 136"/>
                  <a:gd name="T51" fmla="*/ 313 h 367"/>
                  <a:gd name="T52" fmla="*/ 40 w 136"/>
                  <a:gd name="T53" fmla="*/ 311 h 367"/>
                  <a:gd name="T54" fmla="*/ 43 w 136"/>
                  <a:gd name="T55" fmla="*/ 307 h 367"/>
                  <a:gd name="T56" fmla="*/ 44 w 136"/>
                  <a:gd name="T57" fmla="*/ 302 h 367"/>
                  <a:gd name="T58" fmla="*/ 46 w 136"/>
                  <a:gd name="T59" fmla="*/ 295 h 367"/>
                  <a:gd name="T60" fmla="*/ 52 w 136"/>
                  <a:gd name="T61" fmla="*/ 285 h 367"/>
                  <a:gd name="T62" fmla="*/ 58 w 136"/>
                  <a:gd name="T63" fmla="*/ 271 h 367"/>
                  <a:gd name="T64" fmla="*/ 68 w 136"/>
                  <a:gd name="T65" fmla="*/ 252 h 367"/>
                  <a:gd name="T66" fmla="*/ 79 w 136"/>
                  <a:gd name="T67" fmla="*/ 233 h 367"/>
                  <a:gd name="T68" fmla="*/ 95 w 136"/>
                  <a:gd name="T69" fmla="*/ 212 h 367"/>
                  <a:gd name="T70" fmla="*/ 106 w 136"/>
                  <a:gd name="T71" fmla="*/ 195 h 367"/>
                  <a:gd name="T72" fmla="*/ 119 w 136"/>
                  <a:gd name="T73" fmla="*/ 176 h 367"/>
                  <a:gd name="T74" fmla="*/ 123 w 136"/>
                  <a:gd name="T75" fmla="*/ 169 h 367"/>
                  <a:gd name="T76" fmla="*/ 125 w 136"/>
                  <a:gd name="T77" fmla="*/ 164 h 367"/>
                  <a:gd name="T78" fmla="*/ 126 w 136"/>
                  <a:gd name="T79" fmla="*/ 155 h 367"/>
                  <a:gd name="T80" fmla="*/ 128 w 136"/>
                  <a:gd name="T81" fmla="*/ 130 h 367"/>
                  <a:gd name="T82" fmla="*/ 130 w 136"/>
                  <a:gd name="T83" fmla="*/ 110 h 367"/>
                  <a:gd name="T84" fmla="*/ 133 w 136"/>
                  <a:gd name="T85" fmla="*/ 87 h 367"/>
                  <a:gd name="T86" fmla="*/ 135 w 136"/>
                  <a:gd name="T87" fmla="*/ 57 h 367"/>
                  <a:gd name="T88" fmla="*/ 135 w 136"/>
                  <a:gd name="T89" fmla="*/ 38 h 367"/>
                  <a:gd name="T90" fmla="*/ 133 w 136"/>
                  <a:gd name="T91" fmla="*/ 0 h 367"/>
                  <a:gd name="T92" fmla="*/ 75 w 136"/>
                  <a:gd name="T93" fmla="*/ 52 h 3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367"/>
                  <a:gd name="T143" fmla="*/ 136 w 136"/>
                  <a:gd name="T144" fmla="*/ 367 h 3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367">
                    <a:moveTo>
                      <a:pt x="75" y="52"/>
                    </a:moveTo>
                    <a:lnTo>
                      <a:pt x="76" y="61"/>
                    </a:lnTo>
                    <a:lnTo>
                      <a:pt x="73" y="72"/>
                    </a:lnTo>
                    <a:lnTo>
                      <a:pt x="70" y="96"/>
                    </a:lnTo>
                    <a:lnTo>
                      <a:pt x="67" y="111"/>
                    </a:lnTo>
                    <a:lnTo>
                      <a:pt x="65" y="124"/>
                    </a:lnTo>
                    <a:lnTo>
                      <a:pt x="61" y="138"/>
                    </a:lnTo>
                    <a:lnTo>
                      <a:pt x="58" y="153"/>
                    </a:lnTo>
                    <a:lnTo>
                      <a:pt x="52" y="165"/>
                    </a:lnTo>
                    <a:lnTo>
                      <a:pt x="46" y="176"/>
                    </a:lnTo>
                    <a:lnTo>
                      <a:pt x="43" y="187"/>
                    </a:lnTo>
                    <a:lnTo>
                      <a:pt x="42" y="198"/>
                    </a:lnTo>
                    <a:lnTo>
                      <a:pt x="37" y="212"/>
                    </a:lnTo>
                    <a:lnTo>
                      <a:pt x="32" y="226"/>
                    </a:lnTo>
                    <a:lnTo>
                      <a:pt x="27" y="239"/>
                    </a:lnTo>
                    <a:lnTo>
                      <a:pt x="23" y="247"/>
                    </a:lnTo>
                    <a:lnTo>
                      <a:pt x="17" y="256"/>
                    </a:lnTo>
                    <a:lnTo>
                      <a:pt x="0" y="272"/>
                    </a:lnTo>
                    <a:lnTo>
                      <a:pt x="0" y="366"/>
                    </a:lnTo>
                    <a:lnTo>
                      <a:pt x="7" y="359"/>
                    </a:lnTo>
                    <a:lnTo>
                      <a:pt x="13" y="348"/>
                    </a:lnTo>
                    <a:lnTo>
                      <a:pt x="19" y="336"/>
                    </a:lnTo>
                    <a:lnTo>
                      <a:pt x="24" y="328"/>
                    </a:lnTo>
                    <a:lnTo>
                      <a:pt x="28" y="324"/>
                    </a:lnTo>
                    <a:lnTo>
                      <a:pt x="32" y="318"/>
                    </a:lnTo>
                    <a:lnTo>
                      <a:pt x="36" y="313"/>
                    </a:lnTo>
                    <a:lnTo>
                      <a:pt x="40" y="311"/>
                    </a:lnTo>
                    <a:lnTo>
                      <a:pt x="43" y="307"/>
                    </a:lnTo>
                    <a:lnTo>
                      <a:pt x="44" y="302"/>
                    </a:lnTo>
                    <a:lnTo>
                      <a:pt x="46" y="295"/>
                    </a:lnTo>
                    <a:lnTo>
                      <a:pt x="52" y="285"/>
                    </a:lnTo>
                    <a:lnTo>
                      <a:pt x="58" y="271"/>
                    </a:lnTo>
                    <a:lnTo>
                      <a:pt x="68" y="252"/>
                    </a:lnTo>
                    <a:lnTo>
                      <a:pt x="79" y="233"/>
                    </a:lnTo>
                    <a:lnTo>
                      <a:pt x="95" y="212"/>
                    </a:lnTo>
                    <a:lnTo>
                      <a:pt x="106" y="195"/>
                    </a:lnTo>
                    <a:lnTo>
                      <a:pt x="119" y="176"/>
                    </a:lnTo>
                    <a:lnTo>
                      <a:pt x="123" y="169"/>
                    </a:lnTo>
                    <a:lnTo>
                      <a:pt x="125" y="164"/>
                    </a:lnTo>
                    <a:lnTo>
                      <a:pt x="126" y="155"/>
                    </a:lnTo>
                    <a:lnTo>
                      <a:pt x="128" y="130"/>
                    </a:lnTo>
                    <a:lnTo>
                      <a:pt x="130" y="110"/>
                    </a:lnTo>
                    <a:lnTo>
                      <a:pt x="133" y="87"/>
                    </a:lnTo>
                    <a:lnTo>
                      <a:pt x="135" y="57"/>
                    </a:lnTo>
                    <a:lnTo>
                      <a:pt x="135" y="38"/>
                    </a:lnTo>
                    <a:lnTo>
                      <a:pt x="133" y="0"/>
                    </a:lnTo>
                    <a:lnTo>
                      <a:pt x="75" y="52"/>
                    </a:lnTo>
                  </a:path>
                </a:pathLst>
              </a:custGeom>
              <a:solidFill>
                <a:srgbClr val="FF9F7F"/>
              </a:solidFill>
              <a:ln w="9525" cap="rnd">
                <a:noFill/>
                <a:round/>
                <a:headEnd/>
                <a:tailEnd/>
              </a:ln>
            </p:spPr>
            <p:txBody>
              <a:bodyPr/>
              <a:lstStyle/>
              <a:p>
                <a:endParaRPr lang="fr-FR" sz="1200"/>
              </a:p>
            </p:txBody>
          </p:sp>
          <p:sp>
            <p:nvSpPr>
              <p:cNvPr id="253" name="Freeform 65"/>
              <p:cNvSpPr>
                <a:spLocks/>
              </p:cNvSpPr>
              <p:nvPr/>
            </p:nvSpPr>
            <p:spPr bwMode="auto">
              <a:xfrm>
                <a:off x="1986" y="2306"/>
                <a:ext cx="55" cy="113"/>
              </a:xfrm>
              <a:custGeom>
                <a:avLst/>
                <a:gdLst>
                  <a:gd name="T0" fmla="*/ 0 w 55"/>
                  <a:gd name="T1" fmla="*/ 112 h 113"/>
                  <a:gd name="T2" fmla="*/ 8 w 55"/>
                  <a:gd name="T3" fmla="*/ 108 h 113"/>
                  <a:gd name="T4" fmla="*/ 15 w 55"/>
                  <a:gd name="T5" fmla="*/ 100 h 113"/>
                  <a:gd name="T6" fmla="*/ 21 w 55"/>
                  <a:gd name="T7" fmla="*/ 93 h 113"/>
                  <a:gd name="T8" fmla="*/ 24 w 55"/>
                  <a:gd name="T9" fmla="*/ 83 h 113"/>
                  <a:gd name="T10" fmla="*/ 26 w 55"/>
                  <a:gd name="T11" fmla="*/ 74 h 113"/>
                  <a:gd name="T12" fmla="*/ 26 w 55"/>
                  <a:gd name="T13" fmla="*/ 64 h 113"/>
                  <a:gd name="T14" fmla="*/ 28 w 55"/>
                  <a:gd name="T15" fmla="*/ 52 h 113"/>
                  <a:gd name="T16" fmla="*/ 29 w 55"/>
                  <a:gd name="T17" fmla="*/ 44 h 113"/>
                  <a:gd name="T18" fmla="*/ 32 w 55"/>
                  <a:gd name="T19" fmla="*/ 39 h 113"/>
                  <a:gd name="T20" fmla="*/ 34 w 55"/>
                  <a:gd name="T21" fmla="*/ 35 h 113"/>
                  <a:gd name="T22" fmla="*/ 36 w 55"/>
                  <a:gd name="T23" fmla="*/ 27 h 113"/>
                  <a:gd name="T24" fmla="*/ 39 w 55"/>
                  <a:gd name="T25" fmla="*/ 22 h 113"/>
                  <a:gd name="T26" fmla="*/ 43 w 55"/>
                  <a:gd name="T27" fmla="*/ 16 h 113"/>
                  <a:gd name="T28" fmla="*/ 47 w 55"/>
                  <a:gd name="T29" fmla="*/ 13 h 113"/>
                  <a:gd name="T30" fmla="*/ 53 w 55"/>
                  <a:gd name="T31" fmla="*/ 11 h 113"/>
                  <a:gd name="T32" fmla="*/ 52 w 55"/>
                  <a:gd name="T33" fmla="*/ 7 h 113"/>
                  <a:gd name="T34" fmla="*/ 54 w 55"/>
                  <a:gd name="T35" fmla="*/ 0 h 113"/>
                  <a:gd name="T36" fmla="*/ 50 w 55"/>
                  <a:gd name="T37" fmla="*/ 3 h 113"/>
                  <a:gd name="T38" fmla="*/ 45 w 55"/>
                  <a:gd name="T39" fmla="*/ 5 h 113"/>
                  <a:gd name="T40" fmla="*/ 39 w 55"/>
                  <a:gd name="T41" fmla="*/ 6 h 113"/>
                  <a:gd name="T42" fmla="*/ 34 w 55"/>
                  <a:gd name="T43" fmla="*/ 4 h 113"/>
                  <a:gd name="T44" fmla="*/ 30 w 55"/>
                  <a:gd name="T45" fmla="*/ 0 h 113"/>
                  <a:gd name="T46" fmla="*/ 28 w 55"/>
                  <a:gd name="T47" fmla="*/ 16 h 113"/>
                  <a:gd name="T48" fmla="*/ 24 w 55"/>
                  <a:gd name="T49" fmla="*/ 29 h 113"/>
                  <a:gd name="T50" fmla="*/ 21 w 55"/>
                  <a:gd name="T51" fmla="*/ 42 h 113"/>
                  <a:gd name="T52" fmla="*/ 20 w 55"/>
                  <a:gd name="T53" fmla="*/ 50 h 113"/>
                  <a:gd name="T54" fmla="*/ 15 w 55"/>
                  <a:gd name="T55" fmla="*/ 60 h 113"/>
                  <a:gd name="T56" fmla="*/ 11 w 55"/>
                  <a:gd name="T57" fmla="*/ 67 h 113"/>
                  <a:gd name="T58" fmla="*/ 8 w 55"/>
                  <a:gd name="T59" fmla="*/ 77 h 113"/>
                  <a:gd name="T60" fmla="*/ 5 w 55"/>
                  <a:gd name="T61" fmla="*/ 89 h 113"/>
                  <a:gd name="T62" fmla="*/ 2 w 55"/>
                  <a:gd name="T63" fmla="*/ 101 h 113"/>
                  <a:gd name="T64" fmla="*/ 0 w 55"/>
                  <a:gd name="T65" fmla="*/ 112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113"/>
                  <a:gd name="T101" fmla="*/ 55 w 55"/>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113">
                    <a:moveTo>
                      <a:pt x="0" y="112"/>
                    </a:moveTo>
                    <a:lnTo>
                      <a:pt x="8" y="108"/>
                    </a:lnTo>
                    <a:lnTo>
                      <a:pt x="15" y="100"/>
                    </a:lnTo>
                    <a:lnTo>
                      <a:pt x="21" y="93"/>
                    </a:lnTo>
                    <a:lnTo>
                      <a:pt x="24" y="83"/>
                    </a:lnTo>
                    <a:lnTo>
                      <a:pt x="26" y="74"/>
                    </a:lnTo>
                    <a:lnTo>
                      <a:pt x="26" y="64"/>
                    </a:lnTo>
                    <a:lnTo>
                      <a:pt x="28" y="52"/>
                    </a:lnTo>
                    <a:lnTo>
                      <a:pt x="29" y="44"/>
                    </a:lnTo>
                    <a:lnTo>
                      <a:pt x="32" y="39"/>
                    </a:lnTo>
                    <a:lnTo>
                      <a:pt x="34" y="35"/>
                    </a:lnTo>
                    <a:lnTo>
                      <a:pt x="36" y="27"/>
                    </a:lnTo>
                    <a:lnTo>
                      <a:pt x="39" y="22"/>
                    </a:lnTo>
                    <a:lnTo>
                      <a:pt x="43" y="16"/>
                    </a:lnTo>
                    <a:lnTo>
                      <a:pt x="47" y="13"/>
                    </a:lnTo>
                    <a:lnTo>
                      <a:pt x="53" y="11"/>
                    </a:lnTo>
                    <a:lnTo>
                      <a:pt x="52" y="7"/>
                    </a:lnTo>
                    <a:lnTo>
                      <a:pt x="54" y="0"/>
                    </a:lnTo>
                    <a:lnTo>
                      <a:pt x="50" y="3"/>
                    </a:lnTo>
                    <a:lnTo>
                      <a:pt x="45" y="5"/>
                    </a:lnTo>
                    <a:lnTo>
                      <a:pt x="39" y="6"/>
                    </a:lnTo>
                    <a:lnTo>
                      <a:pt x="34" y="4"/>
                    </a:lnTo>
                    <a:lnTo>
                      <a:pt x="30" y="0"/>
                    </a:lnTo>
                    <a:lnTo>
                      <a:pt x="28" y="16"/>
                    </a:lnTo>
                    <a:lnTo>
                      <a:pt x="24" y="29"/>
                    </a:lnTo>
                    <a:lnTo>
                      <a:pt x="21" y="42"/>
                    </a:lnTo>
                    <a:lnTo>
                      <a:pt x="20" y="50"/>
                    </a:lnTo>
                    <a:lnTo>
                      <a:pt x="15" y="60"/>
                    </a:lnTo>
                    <a:lnTo>
                      <a:pt x="11" y="67"/>
                    </a:lnTo>
                    <a:lnTo>
                      <a:pt x="8" y="77"/>
                    </a:lnTo>
                    <a:lnTo>
                      <a:pt x="5" y="89"/>
                    </a:lnTo>
                    <a:lnTo>
                      <a:pt x="2" y="101"/>
                    </a:lnTo>
                    <a:lnTo>
                      <a:pt x="0" y="112"/>
                    </a:lnTo>
                  </a:path>
                </a:pathLst>
              </a:custGeom>
              <a:solidFill>
                <a:srgbClr val="FF8F6A"/>
              </a:solidFill>
              <a:ln w="9525" cap="rnd">
                <a:noFill/>
                <a:round/>
                <a:headEnd/>
                <a:tailEnd/>
              </a:ln>
            </p:spPr>
            <p:txBody>
              <a:bodyPr/>
              <a:lstStyle/>
              <a:p>
                <a:endParaRPr lang="fr-FR" sz="1200"/>
              </a:p>
            </p:txBody>
          </p:sp>
        </p:grpSp>
        <p:sp>
          <p:nvSpPr>
            <p:cNvPr id="188" name="Freeform 66"/>
            <p:cNvSpPr>
              <a:spLocks/>
            </p:cNvSpPr>
            <p:nvPr/>
          </p:nvSpPr>
          <p:spPr bwMode="auto">
            <a:xfrm>
              <a:off x="1851" y="1880"/>
              <a:ext cx="117" cy="109"/>
            </a:xfrm>
            <a:custGeom>
              <a:avLst/>
              <a:gdLst>
                <a:gd name="T0" fmla="*/ 25 w 117"/>
                <a:gd name="T1" fmla="*/ 17 h 109"/>
                <a:gd name="T2" fmla="*/ 23 w 117"/>
                <a:gd name="T3" fmla="*/ 28 h 109"/>
                <a:gd name="T4" fmla="*/ 23 w 117"/>
                <a:gd name="T5" fmla="*/ 38 h 109"/>
                <a:gd name="T6" fmla="*/ 21 w 117"/>
                <a:gd name="T7" fmla="*/ 51 h 109"/>
                <a:gd name="T8" fmla="*/ 19 w 117"/>
                <a:gd name="T9" fmla="*/ 59 h 109"/>
                <a:gd name="T10" fmla="*/ 16 w 117"/>
                <a:gd name="T11" fmla="*/ 65 h 109"/>
                <a:gd name="T12" fmla="*/ 12 w 117"/>
                <a:gd name="T13" fmla="*/ 71 h 109"/>
                <a:gd name="T14" fmla="*/ 9 w 117"/>
                <a:gd name="T15" fmla="*/ 76 h 109"/>
                <a:gd name="T16" fmla="*/ 0 w 117"/>
                <a:gd name="T17" fmla="*/ 92 h 109"/>
                <a:gd name="T18" fmla="*/ 116 w 117"/>
                <a:gd name="T19" fmla="*/ 108 h 109"/>
                <a:gd name="T20" fmla="*/ 112 w 117"/>
                <a:gd name="T21" fmla="*/ 59 h 109"/>
                <a:gd name="T22" fmla="*/ 111 w 117"/>
                <a:gd name="T23" fmla="*/ 43 h 109"/>
                <a:gd name="T24" fmla="*/ 112 w 117"/>
                <a:gd name="T25" fmla="*/ 31 h 109"/>
                <a:gd name="T26" fmla="*/ 110 w 117"/>
                <a:gd name="T27" fmla="*/ 11 h 109"/>
                <a:gd name="T28" fmla="*/ 29 w 117"/>
                <a:gd name="T29" fmla="*/ 0 h 109"/>
                <a:gd name="T30" fmla="*/ 25 w 117"/>
                <a:gd name="T31" fmla="*/ 17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7"/>
                <a:gd name="T49" fmla="*/ 0 h 109"/>
                <a:gd name="T50" fmla="*/ 117 w 117"/>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7" h="109">
                  <a:moveTo>
                    <a:pt x="25" y="17"/>
                  </a:moveTo>
                  <a:lnTo>
                    <a:pt x="23" y="28"/>
                  </a:lnTo>
                  <a:lnTo>
                    <a:pt x="23" y="38"/>
                  </a:lnTo>
                  <a:lnTo>
                    <a:pt x="21" y="51"/>
                  </a:lnTo>
                  <a:lnTo>
                    <a:pt x="19" y="59"/>
                  </a:lnTo>
                  <a:lnTo>
                    <a:pt x="16" y="65"/>
                  </a:lnTo>
                  <a:lnTo>
                    <a:pt x="12" y="71"/>
                  </a:lnTo>
                  <a:lnTo>
                    <a:pt x="9" y="76"/>
                  </a:lnTo>
                  <a:lnTo>
                    <a:pt x="0" y="92"/>
                  </a:lnTo>
                  <a:lnTo>
                    <a:pt x="116" y="108"/>
                  </a:lnTo>
                  <a:lnTo>
                    <a:pt x="112" y="59"/>
                  </a:lnTo>
                  <a:lnTo>
                    <a:pt x="111" y="43"/>
                  </a:lnTo>
                  <a:lnTo>
                    <a:pt x="112" y="31"/>
                  </a:lnTo>
                  <a:lnTo>
                    <a:pt x="110" y="11"/>
                  </a:lnTo>
                  <a:lnTo>
                    <a:pt x="29" y="0"/>
                  </a:lnTo>
                  <a:lnTo>
                    <a:pt x="25" y="17"/>
                  </a:lnTo>
                </a:path>
              </a:pathLst>
            </a:custGeom>
            <a:solidFill>
              <a:srgbClr val="E0E000"/>
            </a:solidFill>
            <a:ln w="12700" cap="rnd">
              <a:solidFill>
                <a:srgbClr val="000000"/>
              </a:solidFill>
              <a:round/>
              <a:headEnd/>
              <a:tailEnd/>
            </a:ln>
          </p:spPr>
          <p:txBody>
            <a:bodyPr/>
            <a:lstStyle/>
            <a:p>
              <a:endParaRPr lang="fr-FR" sz="1200"/>
            </a:p>
          </p:txBody>
        </p:sp>
        <p:grpSp>
          <p:nvGrpSpPr>
            <p:cNvPr id="189" name="Group 67"/>
            <p:cNvGrpSpPr>
              <a:grpSpLocks/>
            </p:cNvGrpSpPr>
            <p:nvPr/>
          </p:nvGrpSpPr>
          <p:grpSpPr bwMode="auto">
            <a:xfrm>
              <a:off x="1722" y="1751"/>
              <a:ext cx="409" cy="162"/>
              <a:chOff x="1722" y="1751"/>
              <a:chExt cx="409" cy="162"/>
            </a:xfrm>
          </p:grpSpPr>
          <p:sp>
            <p:nvSpPr>
              <p:cNvPr id="248" name="Freeform 68"/>
              <p:cNvSpPr>
                <a:spLocks/>
              </p:cNvSpPr>
              <p:nvPr/>
            </p:nvSpPr>
            <p:spPr bwMode="auto">
              <a:xfrm>
                <a:off x="2085" y="1751"/>
                <a:ext cx="46" cy="20"/>
              </a:xfrm>
              <a:custGeom>
                <a:avLst/>
                <a:gdLst>
                  <a:gd name="T0" fmla="*/ 0 w 46"/>
                  <a:gd name="T1" fmla="*/ 19 h 20"/>
                  <a:gd name="T2" fmla="*/ 3 w 46"/>
                  <a:gd name="T3" fmla="*/ 16 h 20"/>
                  <a:gd name="T4" fmla="*/ 4 w 46"/>
                  <a:gd name="T5" fmla="*/ 11 h 20"/>
                  <a:gd name="T6" fmla="*/ 7 w 46"/>
                  <a:gd name="T7" fmla="*/ 9 h 20"/>
                  <a:gd name="T8" fmla="*/ 11 w 46"/>
                  <a:gd name="T9" fmla="*/ 6 h 20"/>
                  <a:gd name="T10" fmla="*/ 13 w 46"/>
                  <a:gd name="T11" fmla="*/ 4 h 20"/>
                  <a:gd name="T12" fmla="*/ 17 w 46"/>
                  <a:gd name="T13" fmla="*/ 2 h 20"/>
                  <a:gd name="T14" fmla="*/ 20 w 46"/>
                  <a:gd name="T15" fmla="*/ 1 h 20"/>
                  <a:gd name="T16" fmla="*/ 23 w 46"/>
                  <a:gd name="T17" fmla="*/ 0 h 20"/>
                  <a:gd name="T18" fmla="*/ 27 w 46"/>
                  <a:gd name="T19" fmla="*/ 0 h 20"/>
                  <a:gd name="T20" fmla="*/ 31 w 46"/>
                  <a:gd name="T21" fmla="*/ 0 h 20"/>
                  <a:gd name="T22" fmla="*/ 36 w 46"/>
                  <a:gd name="T23" fmla="*/ 1 h 20"/>
                  <a:gd name="T24" fmla="*/ 40 w 46"/>
                  <a:gd name="T25" fmla="*/ 3 h 20"/>
                  <a:gd name="T26" fmla="*/ 41 w 46"/>
                  <a:gd name="T27" fmla="*/ 3 h 20"/>
                  <a:gd name="T28" fmla="*/ 44 w 46"/>
                  <a:gd name="T29" fmla="*/ 4 h 20"/>
                  <a:gd name="T30" fmla="*/ 44 w 46"/>
                  <a:gd name="T31" fmla="*/ 5 h 20"/>
                  <a:gd name="T32" fmla="*/ 45 w 46"/>
                  <a:gd name="T33" fmla="*/ 6 h 20"/>
                  <a:gd name="T34" fmla="*/ 44 w 46"/>
                  <a:gd name="T35" fmla="*/ 7 h 20"/>
                  <a:gd name="T36" fmla="*/ 44 w 46"/>
                  <a:gd name="T37" fmla="*/ 9 h 20"/>
                  <a:gd name="T38" fmla="*/ 43 w 46"/>
                  <a:gd name="T39" fmla="*/ 12 h 20"/>
                  <a:gd name="T40" fmla="*/ 41 w 46"/>
                  <a:gd name="T41" fmla="*/ 12 h 20"/>
                  <a:gd name="T42" fmla="*/ 40 w 46"/>
                  <a:gd name="T43" fmla="*/ 13 h 20"/>
                  <a:gd name="T44" fmla="*/ 39 w 46"/>
                  <a:gd name="T45" fmla="*/ 13 h 20"/>
                  <a:gd name="T46" fmla="*/ 36 w 46"/>
                  <a:gd name="T47" fmla="*/ 13 h 20"/>
                  <a:gd name="T48" fmla="*/ 34 w 46"/>
                  <a:gd name="T49" fmla="*/ 13 h 20"/>
                  <a:gd name="T50" fmla="*/ 32 w 46"/>
                  <a:gd name="T51" fmla="*/ 14 h 20"/>
                  <a:gd name="T52" fmla="*/ 30 w 46"/>
                  <a:gd name="T53" fmla="*/ 13 h 20"/>
                  <a:gd name="T54" fmla="*/ 27 w 46"/>
                  <a:gd name="T55" fmla="*/ 13 h 20"/>
                  <a:gd name="T56" fmla="*/ 24 w 46"/>
                  <a:gd name="T57" fmla="*/ 11 h 20"/>
                  <a:gd name="T58" fmla="*/ 20 w 46"/>
                  <a:gd name="T59" fmla="*/ 12 h 20"/>
                  <a:gd name="T60" fmla="*/ 17 w 46"/>
                  <a:gd name="T61" fmla="*/ 12 h 20"/>
                  <a:gd name="T62" fmla="*/ 14 w 46"/>
                  <a:gd name="T63" fmla="*/ 12 h 20"/>
                  <a:gd name="T64" fmla="*/ 11 w 46"/>
                  <a:gd name="T65" fmla="*/ 14 h 20"/>
                  <a:gd name="T66" fmla="*/ 8 w 46"/>
                  <a:gd name="T67" fmla="*/ 14 h 20"/>
                  <a:gd name="T68" fmla="*/ 5 w 46"/>
                  <a:gd name="T69" fmla="*/ 16 h 20"/>
                  <a:gd name="T70" fmla="*/ 3 w 46"/>
                  <a:gd name="T71" fmla="*/ 17 h 20"/>
                  <a:gd name="T72" fmla="*/ 0 w 46"/>
                  <a:gd name="T73" fmla="*/ 19 h 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20"/>
                  <a:gd name="T113" fmla="*/ 46 w 46"/>
                  <a:gd name="T114" fmla="*/ 20 h 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20">
                    <a:moveTo>
                      <a:pt x="0" y="19"/>
                    </a:moveTo>
                    <a:lnTo>
                      <a:pt x="3" y="16"/>
                    </a:lnTo>
                    <a:lnTo>
                      <a:pt x="4" y="11"/>
                    </a:lnTo>
                    <a:lnTo>
                      <a:pt x="7" y="9"/>
                    </a:lnTo>
                    <a:lnTo>
                      <a:pt x="11" y="6"/>
                    </a:lnTo>
                    <a:lnTo>
                      <a:pt x="13" y="4"/>
                    </a:lnTo>
                    <a:lnTo>
                      <a:pt x="17" y="2"/>
                    </a:lnTo>
                    <a:lnTo>
                      <a:pt x="20" y="1"/>
                    </a:lnTo>
                    <a:lnTo>
                      <a:pt x="23" y="0"/>
                    </a:lnTo>
                    <a:lnTo>
                      <a:pt x="27" y="0"/>
                    </a:lnTo>
                    <a:lnTo>
                      <a:pt x="31" y="0"/>
                    </a:lnTo>
                    <a:lnTo>
                      <a:pt x="36" y="1"/>
                    </a:lnTo>
                    <a:lnTo>
                      <a:pt x="40" y="3"/>
                    </a:lnTo>
                    <a:lnTo>
                      <a:pt x="41" y="3"/>
                    </a:lnTo>
                    <a:lnTo>
                      <a:pt x="44" y="4"/>
                    </a:lnTo>
                    <a:lnTo>
                      <a:pt x="44" y="5"/>
                    </a:lnTo>
                    <a:lnTo>
                      <a:pt x="45" y="6"/>
                    </a:lnTo>
                    <a:lnTo>
                      <a:pt x="44" y="7"/>
                    </a:lnTo>
                    <a:lnTo>
                      <a:pt x="44" y="9"/>
                    </a:lnTo>
                    <a:lnTo>
                      <a:pt x="43" y="12"/>
                    </a:lnTo>
                    <a:lnTo>
                      <a:pt x="41" y="12"/>
                    </a:lnTo>
                    <a:lnTo>
                      <a:pt x="40" y="13"/>
                    </a:lnTo>
                    <a:lnTo>
                      <a:pt x="39" y="13"/>
                    </a:lnTo>
                    <a:lnTo>
                      <a:pt x="36" y="13"/>
                    </a:lnTo>
                    <a:lnTo>
                      <a:pt x="34" y="13"/>
                    </a:lnTo>
                    <a:lnTo>
                      <a:pt x="32" y="14"/>
                    </a:lnTo>
                    <a:lnTo>
                      <a:pt x="30" y="13"/>
                    </a:lnTo>
                    <a:lnTo>
                      <a:pt x="27" y="13"/>
                    </a:lnTo>
                    <a:lnTo>
                      <a:pt x="24" y="11"/>
                    </a:lnTo>
                    <a:lnTo>
                      <a:pt x="20" y="12"/>
                    </a:lnTo>
                    <a:lnTo>
                      <a:pt x="17" y="12"/>
                    </a:lnTo>
                    <a:lnTo>
                      <a:pt x="14" y="12"/>
                    </a:lnTo>
                    <a:lnTo>
                      <a:pt x="11" y="14"/>
                    </a:lnTo>
                    <a:lnTo>
                      <a:pt x="8" y="14"/>
                    </a:lnTo>
                    <a:lnTo>
                      <a:pt x="5" y="16"/>
                    </a:lnTo>
                    <a:lnTo>
                      <a:pt x="3" y="17"/>
                    </a:lnTo>
                    <a:lnTo>
                      <a:pt x="0" y="19"/>
                    </a:lnTo>
                  </a:path>
                </a:pathLst>
              </a:custGeom>
              <a:solidFill>
                <a:srgbClr val="C0FFFF"/>
              </a:solidFill>
              <a:ln w="12700" cap="rnd">
                <a:solidFill>
                  <a:srgbClr val="000000"/>
                </a:solidFill>
                <a:round/>
                <a:headEnd/>
                <a:tailEnd/>
              </a:ln>
            </p:spPr>
            <p:txBody>
              <a:bodyPr/>
              <a:lstStyle/>
              <a:p>
                <a:endParaRPr lang="fr-FR" sz="1200"/>
              </a:p>
            </p:txBody>
          </p:sp>
          <p:sp>
            <p:nvSpPr>
              <p:cNvPr id="249" name="Freeform 69"/>
              <p:cNvSpPr>
                <a:spLocks/>
              </p:cNvSpPr>
              <p:nvPr/>
            </p:nvSpPr>
            <p:spPr bwMode="auto">
              <a:xfrm>
                <a:off x="1756" y="1792"/>
                <a:ext cx="42" cy="28"/>
              </a:xfrm>
              <a:custGeom>
                <a:avLst/>
                <a:gdLst>
                  <a:gd name="T0" fmla="*/ 29 w 42"/>
                  <a:gd name="T1" fmla="*/ 0 h 28"/>
                  <a:gd name="T2" fmla="*/ 20 w 42"/>
                  <a:gd name="T3" fmla="*/ 1 h 28"/>
                  <a:gd name="T4" fmla="*/ 12 w 42"/>
                  <a:gd name="T5" fmla="*/ 2 h 28"/>
                  <a:gd name="T6" fmla="*/ 9 w 42"/>
                  <a:gd name="T7" fmla="*/ 3 h 28"/>
                  <a:gd name="T8" fmla="*/ 4 w 42"/>
                  <a:gd name="T9" fmla="*/ 7 h 28"/>
                  <a:gd name="T10" fmla="*/ 2 w 42"/>
                  <a:gd name="T11" fmla="*/ 9 h 28"/>
                  <a:gd name="T12" fmla="*/ 0 w 42"/>
                  <a:gd name="T13" fmla="*/ 13 h 28"/>
                  <a:gd name="T14" fmla="*/ 0 w 42"/>
                  <a:gd name="T15" fmla="*/ 19 h 28"/>
                  <a:gd name="T16" fmla="*/ 0 w 42"/>
                  <a:gd name="T17" fmla="*/ 20 h 28"/>
                  <a:gd name="T18" fmla="*/ 3 w 42"/>
                  <a:gd name="T19" fmla="*/ 24 h 28"/>
                  <a:gd name="T20" fmla="*/ 5 w 42"/>
                  <a:gd name="T21" fmla="*/ 25 h 28"/>
                  <a:gd name="T22" fmla="*/ 9 w 42"/>
                  <a:gd name="T23" fmla="*/ 27 h 28"/>
                  <a:gd name="T24" fmla="*/ 15 w 42"/>
                  <a:gd name="T25" fmla="*/ 25 h 28"/>
                  <a:gd name="T26" fmla="*/ 20 w 42"/>
                  <a:gd name="T27" fmla="*/ 22 h 28"/>
                  <a:gd name="T28" fmla="*/ 23 w 42"/>
                  <a:gd name="T29" fmla="*/ 17 h 28"/>
                  <a:gd name="T30" fmla="*/ 27 w 42"/>
                  <a:gd name="T31" fmla="*/ 9 h 28"/>
                  <a:gd name="T32" fmla="*/ 30 w 42"/>
                  <a:gd name="T33" fmla="*/ 6 h 28"/>
                  <a:gd name="T34" fmla="*/ 33 w 42"/>
                  <a:gd name="T35" fmla="*/ 3 h 28"/>
                  <a:gd name="T36" fmla="*/ 41 w 42"/>
                  <a:gd name="T37" fmla="*/ 1 h 28"/>
                  <a:gd name="T38" fmla="*/ 29 w 42"/>
                  <a:gd name="T39" fmla="*/ 0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28"/>
                  <a:gd name="T62" fmla="*/ 42 w 42"/>
                  <a:gd name="T63" fmla="*/ 28 h 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28">
                    <a:moveTo>
                      <a:pt x="29" y="0"/>
                    </a:moveTo>
                    <a:lnTo>
                      <a:pt x="20" y="1"/>
                    </a:lnTo>
                    <a:lnTo>
                      <a:pt x="12" y="2"/>
                    </a:lnTo>
                    <a:lnTo>
                      <a:pt x="9" y="3"/>
                    </a:lnTo>
                    <a:lnTo>
                      <a:pt x="4" y="7"/>
                    </a:lnTo>
                    <a:lnTo>
                      <a:pt x="2" y="9"/>
                    </a:lnTo>
                    <a:lnTo>
                      <a:pt x="0" y="13"/>
                    </a:lnTo>
                    <a:lnTo>
                      <a:pt x="0" y="19"/>
                    </a:lnTo>
                    <a:lnTo>
                      <a:pt x="0" y="20"/>
                    </a:lnTo>
                    <a:lnTo>
                      <a:pt x="3" y="24"/>
                    </a:lnTo>
                    <a:lnTo>
                      <a:pt x="5" y="25"/>
                    </a:lnTo>
                    <a:lnTo>
                      <a:pt x="9" y="27"/>
                    </a:lnTo>
                    <a:lnTo>
                      <a:pt x="15" y="25"/>
                    </a:lnTo>
                    <a:lnTo>
                      <a:pt x="20" y="22"/>
                    </a:lnTo>
                    <a:lnTo>
                      <a:pt x="23" y="17"/>
                    </a:lnTo>
                    <a:lnTo>
                      <a:pt x="27" y="9"/>
                    </a:lnTo>
                    <a:lnTo>
                      <a:pt x="30" y="6"/>
                    </a:lnTo>
                    <a:lnTo>
                      <a:pt x="33" y="3"/>
                    </a:lnTo>
                    <a:lnTo>
                      <a:pt x="41" y="1"/>
                    </a:lnTo>
                    <a:lnTo>
                      <a:pt x="29" y="0"/>
                    </a:lnTo>
                  </a:path>
                </a:pathLst>
              </a:custGeom>
              <a:solidFill>
                <a:srgbClr val="C0FFFF"/>
              </a:solidFill>
              <a:ln w="12700" cap="rnd">
                <a:solidFill>
                  <a:srgbClr val="000000"/>
                </a:solidFill>
                <a:round/>
                <a:headEnd/>
                <a:tailEnd/>
              </a:ln>
            </p:spPr>
            <p:txBody>
              <a:bodyPr/>
              <a:lstStyle/>
              <a:p>
                <a:endParaRPr lang="fr-FR" sz="1200"/>
              </a:p>
            </p:txBody>
          </p:sp>
          <p:sp>
            <p:nvSpPr>
              <p:cNvPr id="250" name="Freeform 70"/>
              <p:cNvSpPr>
                <a:spLocks/>
              </p:cNvSpPr>
              <p:nvPr/>
            </p:nvSpPr>
            <p:spPr bwMode="auto">
              <a:xfrm>
                <a:off x="1722" y="1858"/>
                <a:ext cx="49" cy="23"/>
              </a:xfrm>
              <a:custGeom>
                <a:avLst/>
                <a:gdLst>
                  <a:gd name="T0" fmla="*/ 34 w 49"/>
                  <a:gd name="T1" fmla="*/ 0 h 23"/>
                  <a:gd name="T2" fmla="*/ 24 w 49"/>
                  <a:gd name="T3" fmla="*/ 1 h 23"/>
                  <a:gd name="T4" fmla="*/ 16 w 49"/>
                  <a:gd name="T5" fmla="*/ 0 h 23"/>
                  <a:gd name="T6" fmla="*/ 11 w 49"/>
                  <a:gd name="T7" fmla="*/ 3 h 23"/>
                  <a:gd name="T8" fmla="*/ 4 w 49"/>
                  <a:gd name="T9" fmla="*/ 5 h 23"/>
                  <a:gd name="T10" fmla="*/ 2 w 49"/>
                  <a:gd name="T11" fmla="*/ 8 h 23"/>
                  <a:gd name="T12" fmla="*/ 0 w 49"/>
                  <a:gd name="T13" fmla="*/ 10 h 23"/>
                  <a:gd name="T14" fmla="*/ 0 w 49"/>
                  <a:gd name="T15" fmla="*/ 14 h 23"/>
                  <a:gd name="T16" fmla="*/ 1 w 49"/>
                  <a:gd name="T17" fmla="*/ 17 h 23"/>
                  <a:gd name="T18" fmla="*/ 3 w 49"/>
                  <a:gd name="T19" fmla="*/ 19 h 23"/>
                  <a:gd name="T20" fmla="*/ 6 w 49"/>
                  <a:gd name="T21" fmla="*/ 20 h 23"/>
                  <a:gd name="T22" fmla="*/ 12 w 49"/>
                  <a:gd name="T23" fmla="*/ 22 h 23"/>
                  <a:gd name="T24" fmla="*/ 19 w 49"/>
                  <a:gd name="T25" fmla="*/ 20 h 23"/>
                  <a:gd name="T26" fmla="*/ 24 w 49"/>
                  <a:gd name="T27" fmla="*/ 18 h 23"/>
                  <a:gd name="T28" fmla="*/ 29 w 49"/>
                  <a:gd name="T29" fmla="*/ 15 h 23"/>
                  <a:gd name="T30" fmla="*/ 33 w 49"/>
                  <a:gd name="T31" fmla="*/ 8 h 23"/>
                  <a:gd name="T32" fmla="*/ 36 w 49"/>
                  <a:gd name="T33" fmla="*/ 5 h 23"/>
                  <a:gd name="T34" fmla="*/ 40 w 49"/>
                  <a:gd name="T35" fmla="*/ 3 h 23"/>
                  <a:gd name="T36" fmla="*/ 48 w 49"/>
                  <a:gd name="T37" fmla="*/ 1 h 23"/>
                  <a:gd name="T38" fmla="*/ 34 w 49"/>
                  <a:gd name="T39" fmla="*/ 0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9"/>
                  <a:gd name="T61" fmla="*/ 0 h 23"/>
                  <a:gd name="T62" fmla="*/ 49 w 49"/>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9" h="23">
                    <a:moveTo>
                      <a:pt x="34" y="0"/>
                    </a:moveTo>
                    <a:lnTo>
                      <a:pt x="24" y="1"/>
                    </a:lnTo>
                    <a:lnTo>
                      <a:pt x="16" y="0"/>
                    </a:lnTo>
                    <a:lnTo>
                      <a:pt x="11" y="3"/>
                    </a:lnTo>
                    <a:lnTo>
                      <a:pt x="4" y="5"/>
                    </a:lnTo>
                    <a:lnTo>
                      <a:pt x="2" y="8"/>
                    </a:lnTo>
                    <a:lnTo>
                      <a:pt x="0" y="10"/>
                    </a:lnTo>
                    <a:lnTo>
                      <a:pt x="0" y="14"/>
                    </a:lnTo>
                    <a:lnTo>
                      <a:pt x="1" y="17"/>
                    </a:lnTo>
                    <a:lnTo>
                      <a:pt x="3" y="19"/>
                    </a:lnTo>
                    <a:lnTo>
                      <a:pt x="6" y="20"/>
                    </a:lnTo>
                    <a:lnTo>
                      <a:pt x="12" y="22"/>
                    </a:lnTo>
                    <a:lnTo>
                      <a:pt x="19" y="20"/>
                    </a:lnTo>
                    <a:lnTo>
                      <a:pt x="24" y="18"/>
                    </a:lnTo>
                    <a:lnTo>
                      <a:pt x="29" y="15"/>
                    </a:lnTo>
                    <a:lnTo>
                      <a:pt x="33" y="8"/>
                    </a:lnTo>
                    <a:lnTo>
                      <a:pt x="36" y="5"/>
                    </a:lnTo>
                    <a:lnTo>
                      <a:pt x="40" y="3"/>
                    </a:lnTo>
                    <a:lnTo>
                      <a:pt x="48" y="1"/>
                    </a:lnTo>
                    <a:lnTo>
                      <a:pt x="34" y="0"/>
                    </a:lnTo>
                  </a:path>
                </a:pathLst>
              </a:custGeom>
              <a:solidFill>
                <a:srgbClr val="C0FFFF"/>
              </a:solidFill>
              <a:ln w="12700" cap="rnd">
                <a:solidFill>
                  <a:srgbClr val="000000"/>
                </a:solidFill>
                <a:round/>
                <a:headEnd/>
                <a:tailEnd/>
              </a:ln>
            </p:spPr>
            <p:txBody>
              <a:bodyPr/>
              <a:lstStyle/>
              <a:p>
                <a:endParaRPr lang="fr-FR" sz="1200"/>
              </a:p>
            </p:txBody>
          </p:sp>
          <p:sp>
            <p:nvSpPr>
              <p:cNvPr id="251" name="Freeform 71"/>
              <p:cNvSpPr>
                <a:spLocks/>
              </p:cNvSpPr>
              <p:nvPr/>
            </p:nvSpPr>
            <p:spPr bwMode="auto">
              <a:xfrm>
                <a:off x="2082" y="1878"/>
                <a:ext cx="42" cy="35"/>
              </a:xfrm>
              <a:custGeom>
                <a:avLst/>
                <a:gdLst>
                  <a:gd name="T0" fmla="*/ 11 w 42"/>
                  <a:gd name="T1" fmla="*/ 3 h 35"/>
                  <a:gd name="T2" fmla="*/ 20 w 42"/>
                  <a:gd name="T3" fmla="*/ 6 h 35"/>
                  <a:gd name="T4" fmla="*/ 29 w 42"/>
                  <a:gd name="T5" fmla="*/ 9 h 35"/>
                  <a:gd name="T6" fmla="*/ 33 w 42"/>
                  <a:gd name="T7" fmla="*/ 12 h 35"/>
                  <a:gd name="T8" fmla="*/ 37 w 42"/>
                  <a:gd name="T9" fmla="*/ 17 h 35"/>
                  <a:gd name="T10" fmla="*/ 40 w 42"/>
                  <a:gd name="T11" fmla="*/ 18 h 35"/>
                  <a:gd name="T12" fmla="*/ 41 w 42"/>
                  <a:gd name="T13" fmla="*/ 24 h 35"/>
                  <a:gd name="T14" fmla="*/ 41 w 42"/>
                  <a:gd name="T15" fmla="*/ 28 h 35"/>
                  <a:gd name="T16" fmla="*/ 38 w 42"/>
                  <a:gd name="T17" fmla="*/ 30 h 35"/>
                  <a:gd name="T18" fmla="*/ 36 w 42"/>
                  <a:gd name="T19" fmla="*/ 33 h 35"/>
                  <a:gd name="T20" fmla="*/ 32 w 42"/>
                  <a:gd name="T21" fmla="*/ 34 h 35"/>
                  <a:gd name="T22" fmla="*/ 28 w 42"/>
                  <a:gd name="T23" fmla="*/ 34 h 35"/>
                  <a:gd name="T24" fmla="*/ 20 w 42"/>
                  <a:gd name="T25" fmla="*/ 30 h 35"/>
                  <a:gd name="T26" fmla="*/ 16 w 42"/>
                  <a:gd name="T27" fmla="*/ 26 h 35"/>
                  <a:gd name="T28" fmla="*/ 13 w 42"/>
                  <a:gd name="T29" fmla="*/ 19 h 35"/>
                  <a:gd name="T30" fmla="*/ 10 w 42"/>
                  <a:gd name="T31" fmla="*/ 12 h 35"/>
                  <a:gd name="T32" fmla="*/ 10 w 42"/>
                  <a:gd name="T33" fmla="*/ 8 h 35"/>
                  <a:gd name="T34" fmla="*/ 6 w 42"/>
                  <a:gd name="T35" fmla="*/ 4 h 35"/>
                  <a:gd name="T36" fmla="*/ 0 w 42"/>
                  <a:gd name="T37" fmla="*/ 0 h 35"/>
                  <a:gd name="T38" fmla="*/ 11 w 42"/>
                  <a:gd name="T39" fmla="*/ 3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35"/>
                  <a:gd name="T62" fmla="*/ 42 w 42"/>
                  <a:gd name="T63" fmla="*/ 35 h 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35">
                    <a:moveTo>
                      <a:pt x="11" y="3"/>
                    </a:moveTo>
                    <a:lnTo>
                      <a:pt x="20" y="6"/>
                    </a:lnTo>
                    <a:lnTo>
                      <a:pt x="29" y="9"/>
                    </a:lnTo>
                    <a:lnTo>
                      <a:pt x="33" y="12"/>
                    </a:lnTo>
                    <a:lnTo>
                      <a:pt x="37" y="17"/>
                    </a:lnTo>
                    <a:lnTo>
                      <a:pt x="40" y="18"/>
                    </a:lnTo>
                    <a:lnTo>
                      <a:pt x="41" y="24"/>
                    </a:lnTo>
                    <a:lnTo>
                      <a:pt x="41" y="28"/>
                    </a:lnTo>
                    <a:lnTo>
                      <a:pt x="38" y="30"/>
                    </a:lnTo>
                    <a:lnTo>
                      <a:pt x="36" y="33"/>
                    </a:lnTo>
                    <a:lnTo>
                      <a:pt x="32" y="34"/>
                    </a:lnTo>
                    <a:lnTo>
                      <a:pt x="28" y="34"/>
                    </a:lnTo>
                    <a:lnTo>
                      <a:pt x="20" y="30"/>
                    </a:lnTo>
                    <a:lnTo>
                      <a:pt x="16" y="26"/>
                    </a:lnTo>
                    <a:lnTo>
                      <a:pt x="13" y="19"/>
                    </a:lnTo>
                    <a:lnTo>
                      <a:pt x="10" y="12"/>
                    </a:lnTo>
                    <a:lnTo>
                      <a:pt x="10" y="8"/>
                    </a:lnTo>
                    <a:lnTo>
                      <a:pt x="6" y="4"/>
                    </a:lnTo>
                    <a:lnTo>
                      <a:pt x="0" y="0"/>
                    </a:lnTo>
                    <a:lnTo>
                      <a:pt x="11" y="3"/>
                    </a:lnTo>
                  </a:path>
                </a:pathLst>
              </a:custGeom>
              <a:solidFill>
                <a:srgbClr val="C0FFFF"/>
              </a:solidFill>
              <a:ln w="12700" cap="rnd">
                <a:solidFill>
                  <a:srgbClr val="000000"/>
                </a:solidFill>
                <a:round/>
                <a:headEnd/>
                <a:tailEnd/>
              </a:ln>
            </p:spPr>
            <p:txBody>
              <a:bodyPr/>
              <a:lstStyle/>
              <a:p>
                <a:endParaRPr lang="fr-FR" sz="1200"/>
              </a:p>
            </p:txBody>
          </p:sp>
        </p:grpSp>
        <p:sp>
          <p:nvSpPr>
            <p:cNvPr id="190" name="Freeform 72"/>
            <p:cNvSpPr>
              <a:spLocks/>
            </p:cNvSpPr>
            <p:nvPr/>
          </p:nvSpPr>
          <p:spPr bwMode="auto">
            <a:xfrm>
              <a:off x="1835" y="1689"/>
              <a:ext cx="191" cy="280"/>
            </a:xfrm>
            <a:custGeom>
              <a:avLst/>
              <a:gdLst>
                <a:gd name="T0" fmla="*/ 19 w 191"/>
                <a:gd name="T1" fmla="*/ 45 h 280"/>
                <a:gd name="T2" fmla="*/ 15 w 191"/>
                <a:gd name="T3" fmla="*/ 59 h 280"/>
                <a:gd name="T4" fmla="*/ 13 w 191"/>
                <a:gd name="T5" fmla="*/ 82 h 280"/>
                <a:gd name="T6" fmla="*/ 10 w 191"/>
                <a:gd name="T7" fmla="*/ 92 h 280"/>
                <a:gd name="T8" fmla="*/ 3 w 191"/>
                <a:gd name="T9" fmla="*/ 103 h 280"/>
                <a:gd name="T10" fmla="*/ 0 w 191"/>
                <a:gd name="T11" fmla="*/ 116 h 280"/>
                <a:gd name="T12" fmla="*/ 0 w 191"/>
                <a:gd name="T13" fmla="*/ 130 h 280"/>
                <a:gd name="T14" fmla="*/ 2 w 191"/>
                <a:gd name="T15" fmla="*/ 146 h 280"/>
                <a:gd name="T16" fmla="*/ 8 w 191"/>
                <a:gd name="T17" fmla="*/ 165 h 280"/>
                <a:gd name="T18" fmla="*/ 11 w 191"/>
                <a:gd name="T19" fmla="*/ 184 h 280"/>
                <a:gd name="T20" fmla="*/ 15 w 191"/>
                <a:gd name="T21" fmla="*/ 198 h 280"/>
                <a:gd name="T22" fmla="*/ 19 w 191"/>
                <a:gd name="T23" fmla="*/ 215 h 280"/>
                <a:gd name="T24" fmla="*/ 23 w 191"/>
                <a:gd name="T25" fmla="*/ 234 h 280"/>
                <a:gd name="T26" fmla="*/ 26 w 191"/>
                <a:gd name="T27" fmla="*/ 244 h 280"/>
                <a:gd name="T28" fmla="*/ 33 w 191"/>
                <a:gd name="T29" fmla="*/ 258 h 280"/>
                <a:gd name="T30" fmla="*/ 45 w 191"/>
                <a:gd name="T31" fmla="*/ 270 h 280"/>
                <a:gd name="T32" fmla="*/ 54 w 191"/>
                <a:gd name="T33" fmla="*/ 274 h 280"/>
                <a:gd name="T34" fmla="*/ 64 w 191"/>
                <a:gd name="T35" fmla="*/ 277 h 280"/>
                <a:gd name="T36" fmla="*/ 75 w 191"/>
                <a:gd name="T37" fmla="*/ 279 h 280"/>
                <a:gd name="T38" fmla="*/ 87 w 191"/>
                <a:gd name="T39" fmla="*/ 277 h 280"/>
                <a:gd name="T40" fmla="*/ 99 w 191"/>
                <a:gd name="T41" fmla="*/ 274 h 280"/>
                <a:gd name="T42" fmla="*/ 107 w 191"/>
                <a:gd name="T43" fmla="*/ 268 h 280"/>
                <a:gd name="T44" fmla="*/ 116 w 191"/>
                <a:gd name="T45" fmla="*/ 261 h 280"/>
                <a:gd name="T46" fmla="*/ 124 w 191"/>
                <a:gd name="T47" fmla="*/ 251 h 280"/>
                <a:gd name="T48" fmla="*/ 131 w 191"/>
                <a:gd name="T49" fmla="*/ 241 h 280"/>
                <a:gd name="T50" fmla="*/ 137 w 191"/>
                <a:gd name="T51" fmla="*/ 229 h 280"/>
                <a:gd name="T52" fmla="*/ 147 w 191"/>
                <a:gd name="T53" fmla="*/ 206 h 280"/>
                <a:gd name="T54" fmla="*/ 153 w 191"/>
                <a:gd name="T55" fmla="*/ 189 h 280"/>
                <a:gd name="T56" fmla="*/ 159 w 191"/>
                <a:gd name="T57" fmla="*/ 173 h 280"/>
                <a:gd name="T58" fmla="*/ 164 w 191"/>
                <a:gd name="T59" fmla="*/ 171 h 280"/>
                <a:gd name="T60" fmla="*/ 169 w 191"/>
                <a:gd name="T61" fmla="*/ 168 h 280"/>
                <a:gd name="T62" fmla="*/ 175 w 191"/>
                <a:gd name="T63" fmla="*/ 162 h 280"/>
                <a:gd name="T64" fmla="*/ 180 w 191"/>
                <a:gd name="T65" fmla="*/ 152 h 280"/>
                <a:gd name="T66" fmla="*/ 185 w 191"/>
                <a:gd name="T67" fmla="*/ 140 h 280"/>
                <a:gd name="T68" fmla="*/ 190 w 191"/>
                <a:gd name="T69" fmla="*/ 123 h 280"/>
                <a:gd name="T70" fmla="*/ 187 w 191"/>
                <a:gd name="T71" fmla="*/ 104 h 280"/>
                <a:gd name="T72" fmla="*/ 186 w 191"/>
                <a:gd name="T73" fmla="*/ 82 h 280"/>
                <a:gd name="T74" fmla="*/ 186 w 191"/>
                <a:gd name="T75" fmla="*/ 62 h 280"/>
                <a:gd name="T76" fmla="*/ 178 w 191"/>
                <a:gd name="T77" fmla="*/ 45 h 280"/>
                <a:gd name="T78" fmla="*/ 169 w 191"/>
                <a:gd name="T79" fmla="*/ 33 h 280"/>
                <a:gd name="T80" fmla="*/ 160 w 191"/>
                <a:gd name="T81" fmla="*/ 20 h 280"/>
                <a:gd name="T82" fmla="*/ 148 w 191"/>
                <a:gd name="T83" fmla="*/ 14 h 280"/>
                <a:gd name="T84" fmla="*/ 130 w 191"/>
                <a:gd name="T85" fmla="*/ 5 h 280"/>
                <a:gd name="T86" fmla="*/ 106 w 191"/>
                <a:gd name="T87" fmla="*/ 1 h 280"/>
                <a:gd name="T88" fmla="*/ 82 w 191"/>
                <a:gd name="T89" fmla="*/ 0 h 280"/>
                <a:gd name="T90" fmla="*/ 62 w 191"/>
                <a:gd name="T91" fmla="*/ 4 h 280"/>
                <a:gd name="T92" fmla="*/ 41 w 191"/>
                <a:gd name="T93" fmla="*/ 15 h 280"/>
                <a:gd name="T94" fmla="*/ 28 w 191"/>
                <a:gd name="T95" fmla="*/ 30 h 280"/>
                <a:gd name="T96" fmla="*/ 19 w 191"/>
                <a:gd name="T97" fmla="*/ 45 h 2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1"/>
                <a:gd name="T148" fmla="*/ 0 h 280"/>
                <a:gd name="T149" fmla="*/ 191 w 191"/>
                <a:gd name="T150" fmla="*/ 280 h 2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1" h="280">
                  <a:moveTo>
                    <a:pt x="19" y="45"/>
                  </a:moveTo>
                  <a:lnTo>
                    <a:pt x="15" y="59"/>
                  </a:lnTo>
                  <a:lnTo>
                    <a:pt x="13" y="82"/>
                  </a:lnTo>
                  <a:lnTo>
                    <a:pt x="10" y="92"/>
                  </a:lnTo>
                  <a:lnTo>
                    <a:pt x="3" y="103"/>
                  </a:lnTo>
                  <a:lnTo>
                    <a:pt x="0" y="116"/>
                  </a:lnTo>
                  <a:lnTo>
                    <a:pt x="0" y="130"/>
                  </a:lnTo>
                  <a:lnTo>
                    <a:pt x="2" y="146"/>
                  </a:lnTo>
                  <a:lnTo>
                    <a:pt x="8" y="165"/>
                  </a:lnTo>
                  <a:lnTo>
                    <a:pt x="11" y="184"/>
                  </a:lnTo>
                  <a:lnTo>
                    <a:pt x="15" y="198"/>
                  </a:lnTo>
                  <a:lnTo>
                    <a:pt x="19" y="215"/>
                  </a:lnTo>
                  <a:lnTo>
                    <a:pt x="23" y="234"/>
                  </a:lnTo>
                  <a:lnTo>
                    <a:pt x="26" y="244"/>
                  </a:lnTo>
                  <a:lnTo>
                    <a:pt x="33" y="258"/>
                  </a:lnTo>
                  <a:lnTo>
                    <a:pt x="45" y="270"/>
                  </a:lnTo>
                  <a:lnTo>
                    <a:pt x="54" y="274"/>
                  </a:lnTo>
                  <a:lnTo>
                    <a:pt x="64" y="277"/>
                  </a:lnTo>
                  <a:lnTo>
                    <a:pt x="75" y="279"/>
                  </a:lnTo>
                  <a:lnTo>
                    <a:pt x="87" y="277"/>
                  </a:lnTo>
                  <a:lnTo>
                    <a:pt x="99" y="274"/>
                  </a:lnTo>
                  <a:lnTo>
                    <a:pt x="107" y="268"/>
                  </a:lnTo>
                  <a:lnTo>
                    <a:pt x="116" y="261"/>
                  </a:lnTo>
                  <a:lnTo>
                    <a:pt x="124" y="251"/>
                  </a:lnTo>
                  <a:lnTo>
                    <a:pt x="131" y="241"/>
                  </a:lnTo>
                  <a:lnTo>
                    <a:pt x="137" y="229"/>
                  </a:lnTo>
                  <a:lnTo>
                    <a:pt x="147" y="206"/>
                  </a:lnTo>
                  <a:lnTo>
                    <a:pt x="153" y="189"/>
                  </a:lnTo>
                  <a:lnTo>
                    <a:pt x="159" y="173"/>
                  </a:lnTo>
                  <a:lnTo>
                    <a:pt x="164" y="171"/>
                  </a:lnTo>
                  <a:lnTo>
                    <a:pt x="169" y="168"/>
                  </a:lnTo>
                  <a:lnTo>
                    <a:pt x="175" y="162"/>
                  </a:lnTo>
                  <a:lnTo>
                    <a:pt x="180" y="152"/>
                  </a:lnTo>
                  <a:lnTo>
                    <a:pt x="185" y="140"/>
                  </a:lnTo>
                  <a:lnTo>
                    <a:pt x="190" y="123"/>
                  </a:lnTo>
                  <a:lnTo>
                    <a:pt x="187" y="104"/>
                  </a:lnTo>
                  <a:lnTo>
                    <a:pt x="186" y="82"/>
                  </a:lnTo>
                  <a:lnTo>
                    <a:pt x="186" y="62"/>
                  </a:lnTo>
                  <a:lnTo>
                    <a:pt x="178" y="45"/>
                  </a:lnTo>
                  <a:lnTo>
                    <a:pt x="169" y="33"/>
                  </a:lnTo>
                  <a:lnTo>
                    <a:pt x="160" y="20"/>
                  </a:lnTo>
                  <a:lnTo>
                    <a:pt x="148" y="14"/>
                  </a:lnTo>
                  <a:lnTo>
                    <a:pt x="130" y="5"/>
                  </a:lnTo>
                  <a:lnTo>
                    <a:pt x="106" y="1"/>
                  </a:lnTo>
                  <a:lnTo>
                    <a:pt x="82" y="0"/>
                  </a:lnTo>
                  <a:lnTo>
                    <a:pt x="62" y="4"/>
                  </a:lnTo>
                  <a:lnTo>
                    <a:pt x="41" y="15"/>
                  </a:lnTo>
                  <a:lnTo>
                    <a:pt x="28" y="30"/>
                  </a:lnTo>
                  <a:lnTo>
                    <a:pt x="19" y="45"/>
                  </a:lnTo>
                </a:path>
              </a:pathLst>
            </a:custGeom>
            <a:solidFill>
              <a:srgbClr val="FFE0C0"/>
            </a:solidFill>
            <a:ln w="12700" cap="rnd">
              <a:solidFill>
                <a:srgbClr val="000000"/>
              </a:solidFill>
              <a:round/>
              <a:headEnd/>
              <a:tailEnd/>
            </a:ln>
          </p:spPr>
          <p:txBody>
            <a:bodyPr/>
            <a:lstStyle/>
            <a:p>
              <a:endParaRPr lang="fr-FR" sz="1200"/>
            </a:p>
          </p:txBody>
        </p:sp>
        <p:grpSp>
          <p:nvGrpSpPr>
            <p:cNvPr id="191" name="Group 73"/>
            <p:cNvGrpSpPr>
              <a:grpSpLocks/>
            </p:cNvGrpSpPr>
            <p:nvPr/>
          </p:nvGrpSpPr>
          <p:grpSpPr bwMode="auto">
            <a:xfrm>
              <a:off x="1871" y="1795"/>
              <a:ext cx="109" cy="123"/>
              <a:chOff x="1871" y="1795"/>
              <a:chExt cx="109" cy="123"/>
            </a:xfrm>
          </p:grpSpPr>
          <p:sp>
            <p:nvSpPr>
              <p:cNvPr id="240" name="Freeform 74"/>
              <p:cNvSpPr>
                <a:spLocks/>
              </p:cNvSpPr>
              <p:nvPr/>
            </p:nvSpPr>
            <p:spPr bwMode="auto">
              <a:xfrm>
                <a:off x="1899" y="1817"/>
                <a:ext cx="45" cy="17"/>
              </a:xfrm>
              <a:custGeom>
                <a:avLst/>
                <a:gdLst>
                  <a:gd name="T0" fmla="*/ 0 w 45"/>
                  <a:gd name="T1" fmla="*/ 8 h 17"/>
                  <a:gd name="T2" fmla="*/ 6 w 45"/>
                  <a:gd name="T3" fmla="*/ 4 h 17"/>
                  <a:gd name="T4" fmla="*/ 12 w 45"/>
                  <a:gd name="T5" fmla="*/ 0 h 17"/>
                  <a:gd name="T6" fmla="*/ 23 w 45"/>
                  <a:gd name="T7" fmla="*/ 0 h 17"/>
                  <a:gd name="T8" fmla="*/ 30 w 45"/>
                  <a:gd name="T9" fmla="*/ 2 h 17"/>
                  <a:gd name="T10" fmla="*/ 37 w 45"/>
                  <a:gd name="T11" fmla="*/ 6 h 17"/>
                  <a:gd name="T12" fmla="*/ 41 w 45"/>
                  <a:gd name="T13" fmla="*/ 12 h 17"/>
                  <a:gd name="T14" fmla="*/ 44 w 45"/>
                  <a:gd name="T15" fmla="*/ 16 h 17"/>
                  <a:gd name="T16" fmla="*/ 0 60000 65536"/>
                  <a:gd name="T17" fmla="*/ 0 60000 65536"/>
                  <a:gd name="T18" fmla="*/ 0 60000 65536"/>
                  <a:gd name="T19" fmla="*/ 0 60000 65536"/>
                  <a:gd name="T20" fmla="*/ 0 60000 65536"/>
                  <a:gd name="T21" fmla="*/ 0 60000 65536"/>
                  <a:gd name="T22" fmla="*/ 0 60000 65536"/>
                  <a:gd name="T23" fmla="*/ 0 60000 65536"/>
                  <a:gd name="T24" fmla="*/ 0 w 45"/>
                  <a:gd name="T25" fmla="*/ 0 h 17"/>
                  <a:gd name="T26" fmla="*/ 45 w 45"/>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 h="17">
                    <a:moveTo>
                      <a:pt x="0" y="8"/>
                    </a:moveTo>
                    <a:lnTo>
                      <a:pt x="6" y="4"/>
                    </a:lnTo>
                    <a:lnTo>
                      <a:pt x="12" y="0"/>
                    </a:lnTo>
                    <a:lnTo>
                      <a:pt x="23" y="0"/>
                    </a:lnTo>
                    <a:lnTo>
                      <a:pt x="30" y="2"/>
                    </a:lnTo>
                    <a:lnTo>
                      <a:pt x="37" y="6"/>
                    </a:lnTo>
                    <a:lnTo>
                      <a:pt x="41" y="12"/>
                    </a:lnTo>
                    <a:lnTo>
                      <a:pt x="44" y="16"/>
                    </a:lnTo>
                  </a:path>
                </a:pathLst>
              </a:custGeom>
              <a:noFill/>
              <a:ln w="12700" cap="rnd">
                <a:solidFill>
                  <a:srgbClr val="000000"/>
                </a:solidFill>
                <a:round/>
                <a:headEnd type="none" w="sm" len="sm"/>
                <a:tailEnd type="none" w="sm" len="sm"/>
              </a:ln>
            </p:spPr>
            <p:txBody>
              <a:bodyPr/>
              <a:lstStyle/>
              <a:p>
                <a:endParaRPr lang="fr-FR" sz="1200"/>
              </a:p>
            </p:txBody>
          </p:sp>
          <p:grpSp>
            <p:nvGrpSpPr>
              <p:cNvPr id="241" name="Group 75"/>
              <p:cNvGrpSpPr>
                <a:grpSpLocks/>
              </p:cNvGrpSpPr>
              <p:nvPr/>
            </p:nvGrpSpPr>
            <p:grpSpPr bwMode="auto">
              <a:xfrm>
                <a:off x="1871" y="1795"/>
                <a:ext cx="109" cy="20"/>
                <a:chOff x="1871" y="1795"/>
                <a:chExt cx="109" cy="20"/>
              </a:xfrm>
            </p:grpSpPr>
            <p:sp>
              <p:nvSpPr>
                <p:cNvPr id="246" name="Freeform 76"/>
                <p:cNvSpPr>
                  <a:spLocks/>
                </p:cNvSpPr>
                <p:nvPr/>
              </p:nvSpPr>
              <p:spPr bwMode="auto">
                <a:xfrm>
                  <a:off x="1871" y="1795"/>
                  <a:ext cx="27" cy="17"/>
                </a:xfrm>
                <a:custGeom>
                  <a:avLst/>
                  <a:gdLst>
                    <a:gd name="T0" fmla="*/ 26 w 27"/>
                    <a:gd name="T1" fmla="*/ 0 h 17"/>
                    <a:gd name="T2" fmla="*/ 12 w 27"/>
                    <a:gd name="T3" fmla="*/ 6 h 17"/>
                    <a:gd name="T4" fmla="*/ 0 w 27"/>
                    <a:gd name="T5" fmla="*/ 16 h 17"/>
                    <a:gd name="T6" fmla="*/ 0 60000 65536"/>
                    <a:gd name="T7" fmla="*/ 0 60000 65536"/>
                    <a:gd name="T8" fmla="*/ 0 60000 65536"/>
                    <a:gd name="T9" fmla="*/ 0 w 27"/>
                    <a:gd name="T10" fmla="*/ 0 h 17"/>
                    <a:gd name="T11" fmla="*/ 27 w 27"/>
                    <a:gd name="T12" fmla="*/ 17 h 17"/>
                  </a:gdLst>
                  <a:ahLst/>
                  <a:cxnLst>
                    <a:cxn ang="T6">
                      <a:pos x="T0" y="T1"/>
                    </a:cxn>
                    <a:cxn ang="T7">
                      <a:pos x="T2" y="T3"/>
                    </a:cxn>
                    <a:cxn ang="T8">
                      <a:pos x="T4" y="T5"/>
                    </a:cxn>
                  </a:cxnLst>
                  <a:rect l="T9" t="T10" r="T11" b="T12"/>
                  <a:pathLst>
                    <a:path w="27" h="17">
                      <a:moveTo>
                        <a:pt x="26" y="0"/>
                      </a:moveTo>
                      <a:lnTo>
                        <a:pt x="12" y="6"/>
                      </a:lnTo>
                      <a:lnTo>
                        <a:pt x="0" y="16"/>
                      </a:lnTo>
                    </a:path>
                  </a:pathLst>
                </a:custGeom>
                <a:noFill/>
                <a:ln w="12700" cap="rnd">
                  <a:solidFill>
                    <a:srgbClr val="000000"/>
                  </a:solidFill>
                  <a:round/>
                  <a:headEnd type="none" w="sm" len="sm"/>
                  <a:tailEnd type="none" w="sm" len="sm"/>
                </a:ln>
              </p:spPr>
              <p:txBody>
                <a:bodyPr/>
                <a:lstStyle/>
                <a:p>
                  <a:endParaRPr lang="fr-FR" sz="1200"/>
                </a:p>
              </p:txBody>
            </p:sp>
            <p:sp>
              <p:nvSpPr>
                <p:cNvPr id="247" name="Freeform 77"/>
                <p:cNvSpPr>
                  <a:spLocks/>
                </p:cNvSpPr>
                <p:nvPr/>
              </p:nvSpPr>
              <p:spPr bwMode="auto">
                <a:xfrm>
                  <a:off x="1952" y="1796"/>
                  <a:ext cx="28" cy="19"/>
                </a:xfrm>
                <a:custGeom>
                  <a:avLst/>
                  <a:gdLst>
                    <a:gd name="T0" fmla="*/ 0 w 28"/>
                    <a:gd name="T1" fmla="*/ 0 h 19"/>
                    <a:gd name="T2" fmla="*/ 7 w 28"/>
                    <a:gd name="T3" fmla="*/ 1 h 19"/>
                    <a:gd name="T4" fmla="*/ 16 w 28"/>
                    <a:gd name="T5" fmla="*/ 8 h 19"/>
                    <a:gd name="T6" fmla="*/ 27 w 28"/>
                    <a:gd name="T7" fmla="*/ 18 h 19"/>
                    <a:gd name="T8" fmla="*/ 0 60000 65536"/>
                    <a:gd name="T9" fmla="*/ 0 60000 65536"/>
                    <a:gd name="T10" fmla="*/ 0 60000 65536"/>
                    <a:gd name="T11" fmla="*/ 0 60000 65536"/>
                    <a:gd name="T12" fmla="*/ 0 w 28"/>
                    <a:gd name="T13" fmla="*/ 0 h 19"/>
                    <a:gd name="T14" fmla="*/ 28 w 28"/>
                    <a:gd name="T15" fmla="*/ 19 h 19"/>
                  </a:gdLst>
                  <a:ahLst/>
                  <a:cxnLst>
                    <a:cxn ang="T8">
                      <a:pos x="T0" y="T1"/>
                    </a:cxn>
                    <a:cxn ang="T9">
                      <a:pos x="T2" y="T3"/>
                    </a:cxn>
                    <a:cxn ang="T10">
                      <a:pos x="T4" y="T5"/>
                    </a:cxn>
                    <a:cxn ang="T11">
                      <a:pos x="T6" y="T7"/>
                    </a:cxn>
                  </a:cxnLst>
                  <a:rect l="T12" t="T13" r="T14" b="T15"/>
                  <a:pathLst>
                    <a:path w="28" h="19">
                      <a:moveTo>
                        <a:pt x="0" y="0"/>
                      </a:moveTo>
                      <a:lnTo>
                        <a:pt x="7" y="1"/>
                      </a:lnTo>
                      <a:lnTo>
                        <a:pt x="16" y="8"/>
                      </a:lnTo>
                      <a:lnTo>
                        <a:pt x="27" y="18"/>
                      </a:lnTo>
                    </a:path>
                  </a:pathLst>
                </a:custGeom>
                <a:noFill/>
                <a:ln w="12700" cap="rnd">
                  <a:solidFill>
                    <a:srgbClr val="000000"/>
                  </a:solidFill>
                  <a:round/>
                  <a:headEnd type="none" w="sm" len="sm"/>
                  <a:tailEnd type="none" w="sm" len="sm"/>
                </a:ln>
              </p:spPr>
              <p:txBody>
                <a:bodyPr/>
                <a:lstStyle/>
                <a:p>
                  <a:endParaRPr lang="fr-FR" sz="1200"/>
                </a:p>
              </p:txBody>
            </p:sp>
          </p:grpSp>
          <p:grpSp>
            <p:nvGrpSpPr>
              <p:cNvPr id="242" name="Group 78"/>
              <p:cNvGrpSpPr>
                <a:grpSpLocks/>
              </p:cNvGrpSpPr>
              <p:nvPr/>
            </p:nvGrpSpPr>
            <p:grpSpPr bwMode="auto">
              <a:xfrm>
                <a:off x="1871" y="1860"/>
                <a:ext cx="95" cy="58"/>
                <a:chOff x="1871" y="1860"/>
                <a:chExt cx="95" cy="58"/>
              </a:xfrm>
            </p:grpSpPr>
            <p:sp>
              <p:nvSpPr>
                <p:cNvPr id="243" name="Freeform 79"/>
                <p:cNvSpPr>
                  <a:spLocks/>
                </p:cNvSpPr>
                <p:nvPr/>
              </p:nvSpPr>
              <p:spPr bwMode="auto">
                <a:xfrm>
                  <a:off x="1871" y="1860"/>
                  <a:ext cx="95" cy="58"/>
                </a:xfrm>
                <a:custGeom>
                  <a:avLst/>
                  <a:gdLst>
                    <a:gd name="T0" fmla="*/ 3 w 95"/>
                    <a:gd name="T1" fmla="*/ 6 h 58"/>
                    <a:gd name="T2" fmla="*/ 6 w 95"/>
                    <a:gd name="T3" fmla="*/ 3 h 58"/>
                    <a:gd name="T4" fmla="*/ 11 w 95"/>
                    <a:gd name="T5" fmla="*/ 2 h 58"/>
                    <a:gd name="T6" fmla="*/ 17 w 95"/>
                    <a:gd name="T7" fmla="*/ 0 h 58"/>
                    <a:gd name="T8" fmla="*/ 23 w 95"/>
                    <a:gd name="T9" fmla="*/ 0 h 58"/>
                    <a:gd name="T10" fmla="*/ 32 w 95"/>
                    <a:gd name="T11" fmla="*/ 0 h 58"/>
                    <a:gd name="T12" fmla="*/ 43 w 95"/>
                    <a:gd name="T13" fmla="*/ 1 h 58"/>
                    <a:gd name="T14" fmla="*/ 54 w 95"/>
                    <a:gd name="T15" fmla="*/ 3 h 58"/>
                    <a:gd name="T16" fmla="*/ 66 w 95"/>
                    <a:gd name="T17" fmla="*/ 6 h 58"/>
                    <a:gd name="T18" fmla="*/ 78 w 95"/>
                    <a:gd name="T19" fmla="*/ 9 h 58"/>
                    <a:gd name="T20" fmla="*/ 85 w 95"/>
                    <a:gd name="T21" fmla="*/ 14 h 58"/>
                    <a:gd name="T22" fmla="*/ 90 w 95"/>
                    <a:gd name="T23" fmla="*/ 17 h 58"/>
                    <a:gd name="T24" fmla="*/ 94 w 95"/>
                    <a:gd name="T25" fmla="*/ 19 h 58"/>
                    <a:gd name="T26" fmla="*/ 94 w 95"/>
                    <a:gd name="T27" fmla="*/ 23 h 58"/>
                    <a:gd name="T28" fmla="*/ 93 w 95"/>
                    <a:gd name="T29" fmla="*/ 27 h 58"/>
                    <a:gd name="T30" fmla="*/ 89 w 95"/>
                    <a:gd name="T31" fmla="*/ 29 h 58"/>
                    <a:gd name="T32" fmla="*/ 85 w 95"/>
                    <a:gd name="T33" fmla="*/ 32 h 58"/>
                    <a:gd name="T34" fmla="*/ 82 w 95"/>
                    <a:gd name="T35" fmla="*/ 36 h 58"/>
                    <a:gd name="T36" fmla="*/ 79 w 95"/>
                    <a:gd name="T37" fmla="*/ 40 h 58"/>
                    <a:gd name="T38" fmla="*/ 77 w 95"/>
                    <a:gd name="T39" fmla="*/ 45 h 58"/>
                    <a:gd name="T40" fmla="*/ 75 w 95"/>
                    <a:gd name="T41" fmla="*/ 51 h 58"/>
                    <a:gd name="T42" fmla="*/ 74 w 95"/>
                    <a:gd name="T43" fmla="*/ 57 h 58"/>
                    <a:gd name="T44" fmla="*/ 70 w 95"/>
                    <a:gd name="T45" fmla="*/ 52 h 58"/>
                    <a:gd name="T46" fmla="*/ 65 w 95"/>
                    <a:gd name="T47" fmla="*/ 49 h 58"/>
                    <a:gd name="T48" fmla="*/ 58 w 95"/>
                    <a:gd name="T49" fmla="*/ 45 h 58"/>
                    <a:gd name="T50" fmla="*/ 52 w 95"/>
                    <a:gd name="T51" fmla="*/ 42 h 58"/>
                    <a:gd name="T52" fmla="*/ 47 w 95"/>
                    <a:gd name="T53" fmla="*/ 40 h 58"/>
                    <a:gd name="T54" fmla="*/ 39 w 95"/>
                    <a:gd name="T55" fmla="*/ 39 h 58"/>
                    <a:gd name="T56" fmla="*/ 30 w 95"/>
                    <a:gd name="T57" fmla="*/ 37 h 58"/>
                    <a:gd name="T58" fmla="*/ 23 w 95"/>
                    <a:gd name="T59" fmla="*/ 38 h 58"/>
                    <a:gd name="T60" fmla="*/ 17 w 95"/>
                    <a:gd name="T61" fmla="*/ 38 h 58"/>
                    <a:gd name="T62" fmla="*/ 11 w 95"/>
                    <a:gd name="T63" fmla="*/ 39 h 58"/>
                    <a:gd name="T64" fmla="*/ 7 w 95"/>
                    <a:gd name="T65" fmla="*/ 40 h 58"/>
                    <a:gd name="T66" fmla="*/ 4 w 95"/>
                    <a:gd name="T67" fmla="*/ 40 h 58"/>
                    <a:gd name="T68" fmla="*/ 2 w 95"/>
                    <a:gd name="T69" fmla="*/ 38 h 58"/>
                    <a:gd name="T70" fmla="*/ 0 w 95"/>
                    <a:gd name="T71" fmla="*/ 36 h 58"/>
                    <a:gd name="T72" fmla="*/ 0 w 95"/>
                    <a:gd name="T73" fmla="*/ 33 h 58"/>
                    <a:gd name="T74" fmla="*/ 0 w 95"/>
                    <a:gd name="T75" fmla="*/ 28 h 58"/>
                    <a:gd name="T76" fmla="*/ 0 w 95"/>
                    <a:gd name="T77" fmla="*/ 20 h 58"/>
                    <a:gd name="T78" fmla="*/ 1 w 95"/>
                    <a:gd name="T79" fmla="*/ 14 h 58"/>
                    <a:gd name="T80" fmla="*/ 3 w 95"/>
                    <a:gd name="T81" fmla="*/ 9 h 58"/>
                    <a:gd name="T82" fmla="*/ 3 w 95"/>
                    <a:gd name="T83" fmla="*/ 6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58"/>
                    <a:gd name="T128" fmla="*/ 95 w 95"/>
                    <a:gd name="T129" fmla="*/ 58 h 5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58">
                      <a:moveTo>
                        <a:pt x="3" y="6"/>
                      </a:moveTo>
                      <a:lnTo>
                        <a:pt x="6" y="3"/>
                      </a:lnTo>
                      <a:lnTo>
                        <a:pt x="11" y="2"/>
                      </a:lnTo>
                      <a:lnTo>
                        <a:pt x="17" y="0"/>
                      </a:lnTo>
                      <a:lnTo>
                        <a:pt x="23" y="0"/>
                      </a:lnTo>
                      <a:lnTo>
                        <a:pt x="32" y="0"/>
                      </a:lnTo>
                      <a:lnTo>
                        <a:pt x="43" y="1"/>
                      </a:lnTo>
                      <a:lnTo>
                        <a:pt x="54" y="3"/>
                      </a:lnTo>
                      <a:lnTo>
                        <a:pt x="66" y="6"/>
                      </a:lnTo>
                      <a:lnTo>
                        <a:pt x="78" y="9"/>
                      </a:lnTo>
                      <a:lnTo>
                        <a:pt x="85" y="14"/>
                      </a:lnTo>
                      <a:lnTo>
                        <a:pt x="90" y="17"/>
                      </a:lnTo>
                      <a:lnTo>
                        <a:pt x="94" y="19"/>
                      </a:lnTo>
                      <a:lnTo>
                        <a:pt x="94" y="23"/>
                      </a:lnTo>
                      <a:lnTo>
                        <a:pt x="93" y="27"/>
                      </a:lnTo>
                      <a:lnTo>
                        <a:pt x="89" y="29"/>
                      </a:lnTo>
                      <a:lnTo>
                        <a:pt x="85" y="32"/>
                      </a:lnTo>
                      <a:lnTo>
                        <a:pt x="82" y="36"/>
                      </a:lnTo>
                      <a:lnTo>
                        <a:pt x="79" y="40"/>
                      </a:lnTo>
                      <a:lnTo>
                        <a:pt x="77" y="45"/>
                      </a:lnTo>
                      <a:lnTo>
                        <a:pt x="75" y="51"/>
                      </a:lnTo>
                      <a:lnTo>
                        <a:pt x="74" y="57"/>
                      </a:lnTo>
                      <a:lnTo>
                        <a:pt x="70" y="52"/>
                      </a:lnTo>
                      <a:lnTo>
                        <a:pt x="65" y="49"/>
                      </a:lnTo>
                      <a:lnTo>
                        <a:pt x="58" y="45"/>
                      </a:lnTo>
                      <a:lnTo>
                        <a:pt x="52" y="42"/>
                      </a:lnTo>
                      <a:lnTo>
                        <a:pt x="47" y="40"/>
                      </a:lnTo>
                      <a:lnTo>
                        <a:pt x="39" y="39"/>
                      </a:lnTo>
                      <a:lnTo>
                        <a:pt x="30" y="37"/>
                      </a:lnTo>
                      <a:lnTo>
                        <a:pt x="23" y="38"/>
                      </a:lnTo>
                      <a:lnTo>
                        <a:pt x="17" y="38"/>
                      </a:lnTo>
                      <a:lnTo>
                        <a:pt x="11" y="39"/>
                      </a:lnTo>
                      <a:lnTo>
                        <a:pt x="7" y="40"/>
                      </a:lnTo>
                      <a:lnTo>
                        <a:pt x="4" y="40"/>
                      </a:lnTo>
                      <a:lnTo>
                        <a:pt x="2" y="38"/>
                      </a:lnTo>
                      <a:lnTo>
                        <a:pt x="0" y="36"/>
                      </a:lnTo>
                      <a:lnTo>
                        <a:pt x="0" y="33"/>
                      </a:lnTo>
                      <a:lnTo>
                        <a:pt x="0" y="28"/>
                      </a:lnTo>
                      <a:lnTo>
                        <a:pt x="0" y="20"/>
                      </a:lnTo>
                      <a:lnTo>
                        <a:pt x="1" y="14"/>
                      </a:lnTo>
                      <a:lnTo>
                        <a:pt x="3" y="9"/>
                      </a:lnTo>
                      <a:lnTo>
                        <a:pt x="3" y="6"/>
                      </a:lnTo>
                    </a:path>
                  </a:pathLst>
                </a:custGeom>
                <a:solidFill>
                  <a:srgbClr val="C00000"/>
                </a:solidFill>
                <a:ln w="12700" cap="rnd">
                  <a:solidFill>
                    <a:srgbClr val="000000"/>
                  </a:solidFill>
                  <a:round/>
                  <a:headEnd/>
                  <a:tailEnd/>
                </a:ln>
              </p:spPr>
              <p:txBody>
                <a:bodyPr/>
                <a:lstStyle/>
                <a:p>
                  <a:endParaRPr lang="fr-FR" sz="1200"/>
                </a:p>
              </p:txBody>
            </p:sp>
            <p:sp>
              <p:nvSpPr>
                <p:cNvPr id="244" name="Freeform 80"/>
                <p:cNvSpPr>
                  <a:spLocks/>
                </p:cNvSpPr>
                <p:nvPr/>
              </p:nvSpPr>
              <p:spPr bwMode="auto">
                <a:xfrm>
                  <a:off x="1888" y="1878"/>
                  <a:ext cx="51" cy="33"/>
                </a:xfrm>
                <a:custGeom>
                  <a:avLst/>
                  <a:gdLst>
                    <a:gd name="T0" fmla="*/ 2 w 51"/>
                    <a:gd name="T1" fmla="*/ 14 h 33"/>
                    <a:gd name="T2" fmla="*/ 4 w 51"/>
                    <a:gd name="T3" fmla="*/ 9 h 33"/>
                    <a:gd name="T4" fmla="*/ 7 w 51"/>
                    <a:gd name="T5" fmla="*/ 7 h 33"/>
                    <a:gd name="T6" fmla="*/ 10 w 51"/>
                    <a:gd name="T7" fmla="*/ 6 h 33"/>
                    <a:gd name="T8" fmla="*/ 12 w 51"/>
                    <a:gd name="T9" fmla="*/ 4 h 33"/>
                    <a:gd name="T10" fmla="*/ 17 w 51"/>
                    <a:gd name="T11" fmla="*/ 2 h 33"/>
                    <a:gd name="T12" fmla="*/ 20 w 51"/>
                    <a:gd name="T13" fmla="*/ 1 h 33"/>
                    <a:gd name="T14" fmla="*/ 23 w 51"/>
                    <a:gd name="T15" fmla="*/ 0 h 33"/>
                    <a:gd name="T16" fmla="*/ 25 w 51"/>
                    <a:gd name="T17" fmla="*/ 2 h 33"/>
                    <a:gd name="T18" fmla="*/ 29 w 51"/>
                    <a:gd name="T19" fmla="*/ 4 h 33"/>
                    <a:gd name="T20" fmla="*/ 31 w 51"/>
                    <a:gd name="T21" fmla="*/ 4 h 33"/>
                    <a:gd name="T22" fmla="*/ 36 w 51"/>
                    <a:gd name="T23" fmla="*/ 3 h 33"/>
                    <a:gd name="T24" fmla="*/ 40 w 51"/>
                    <a:gd name="T25" fmla="*/ 5 h 33"/>
                    <a:gd name="T26" fmla="*/ 43 w 51"/>
                    <a:gd name="T27" fmla="*/ 9 h 33"/>
                    <a:gd name="T28" fmla="*/ 46 w 51"/>
                    <a:gd name="T29" fmla="*/ 12 h 33"/>
                    <a:gd name="T30" fmla="*/ 47 w 51"/>
                    <a:gd name="T31" fmla="*/ 16 h 33"/>
                    <a:gd name="T32" fmla="*/ 48 w 51"/>
                    <a:gd name="T33" fmla="*/ 20 h 33"/>
                    <a:gd name="T34" fmla="*/ 49 w 51"/>
                    <a:gd name="T35" fmla="*/ 24 h 33"/>
                    <a:gd name="T36" fmla="*/ 50 w 51"/>
                    <a:gd name="T37" fmla="*/ 28 h 33"/>
                    <a:gd name="T38" fmla="*/ 49 w 51"/>
                    <a:gd name="T39" fmla="*/ 32 h 33"/>
                    <a:gd name="T40" fmla="*/ 41 w 51"/>
                    <a:gd name="T41" fmla="*/ 27 h 33"/>
                    <a:gd name="T42" fmla="*/ 25 w 51"/>
                    <a:gd name="T43" fmla="*/ 20 h 33"/>
                    <a:gd name="T44" fmla="*/ 12 w 51"/>
                    <a:gd name="T45" fmla="*/ 20 h 33"/>
                    <a:gd name="T46" fmla="*/ 0 w 51"/>
                    <a:gd name="T47" fmla="*/ 21 h 33"/>
                    <a:gd name="T48" fmla="*/ 0 w 51"/>
                    <a:gd name="T49" fmla="*/ 16 h 33"/>
                    <a:gd name="T50" fmla="*/ 2 w 51"/>
                    <a:gd name="T51" fmla="*/ 14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3"/>
                    <a:gd name="T80" fmla="*/ 51 w 51"/>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3">
                      <a:moveTo>
                        <a:pt x="2" y="14"/>
                      </a:moveTo>
                      <a:lnTo>
                        <a:pt x="4" y="9"/>
                      </a:lnTo>
                      <a:lnTo>
                        <a:pt x="7" y="7"/>
                      </a:lnTo>
                      <a:lnTo>
                        <a:pt x="10" y="6"/>
                      </a:lnTo>
                      <a:lnTo>
                        <a:pt x="12" y="4"/>
                      </a:lnTo>
                      <a:lnTo>
                        <a:pt x="17" y="2"/>
                      </a:lnTo>
                      <a:lnTo>
                        <a:pt x="20" y="1"/>
                      </a:lnTo>
                      <a:lnTo>
                        <a:pt x="23" y="0"/>
                      </a:lnTo>
                      <a:lnTo>
                        <a:pt x="25" y="2"/>
                      </a:lnTo>
                      <a:lnTo>
                        <a:pt x="29" y="4"/>
                      </a:lnTo>
                      <a:lnTo>
                        <a:pt x="31" y="4"/>
                      </a:lnTo>
                      <a:lnTo>
                        <a:pt x="36" y="3"/>
                      </a:lnTo>
                      <a:lnTo>
                        <a:pt x="40" y="5"/>
                      </a:lnTo>
                      <a:lnTo>
                        <a:pt x="43" y="9"/>
                      </a:lnTo>
                      <a:lnTo>
                        <a:pt x="46" y="12"/>
                      </a:lnTo>
                      <a:lnTo>
                        <a:pt x="47" y="16"/>
                      </a:lnTo>
                      <a:lnTo>
                        <a:pt x="48" y="20"/>
                      </a:lnTo>
                      <a:lnTo>
                        <a:pt x="49" y="24"/>
                      </a:lnTo>
                      <a:lnTo>
                        <a:pt x="50" y="28"/>
                      </a:lnTo>
                      <a:lnTo>
                        <a:pt x="49" y="32"/>
                      </a:lnTo>
                      <a:lnTo>
                        <a:pt x="41" y="27"/>
                      </a:lnTo>
                      <a:lnTo>
                        <a:pt x="25" y="20"/>
                      </a:lnTo>
                      <a:lnTo>
                        <a:pt x="12" y="20"/>
                      </a:lnTo>
                      <a:lnTo>
                        <a:pt x="0" y="21"/>
                      </a:lnTo>
                      <a:lnTo>
                        <a:pt x="0" y="16"/>
                      </a:lnTo>
                      <a:lnTo>
                        <a:pt x="2" y="14"/>
                      </a:lnTo>
                    </a:path>
                  </a:pathLst>
                </a:custGeom>
                <a:solidFill>
                  <a:srgbClr val="FF4040"/>
                </a:solidFill>
                <a:ln w="12700" cap="rnd">
                  <a:solidFill>
                    <a:srgbClr val="000000"/>
                  </a:solidFill>
                  <a:round/>
                  <a:headEnd/>
                  <a:tailEnd/>
                </a:ln>
              </p:spPr>
              <p:txBody>
                <a:bodyPr/>
                <a:lstStyle/>
                <a:p>
                  <a:endParaRPr lang="fr-FR" sz="1200"/>
                </a:p>
              </p:txBody>
            </p:sp>
            <p:sp>
              <p:nvSpPr>
                <p:cNvPr id="245" name="Freeform 81"/>
                <p:cNvSpPr>
                  <a:spLocks/>
                </p:cNvSpPr>
                <p:nvPr/>
              </p:nvSpPr>
              <p:spPr bwMode="auto">
                <a:xfrm>
                  <a:off x="1873" y="1860"/>
                  <a:ext cx="93" cy="29"/>
                </a:xfrm>
                <a:custGeom>
                  <a:avLst/>
                  <a:gdLst>
                    <a:gd name="T0" fmla="*/ 2 w 93"/>
                    <a:gd name="T1" fmla="*/ 6 h 29"/>
                    <a:gd name="T2" fmla="*/ 4 w 93"/>
                    <a:gd name="T3" fmla="*/ 3 h 29"/>
                    <a:gd name="T4" fmla="*/ 9 w 93"/>
                    <a:gd name="T5" fmla="*/ 2 h 29"/>
                    <a:gd name="T6" fmla="*/ 15 w 93"/>
                    <a:gd name="T7" fmla="*/ 1 h 29"/>
                    <a:gd name="T8" fmla="*/ 22 w 93"/>
                    <a:gd name="T9" fmla="*/ 0 h 29"/>
                    <a:gd name="T10" fmla="*/ 30 w 93"/>
                    <a:gd name="T11" fmla="*/ 0 h 29"/>
                    <a:gd name="T12" fmla="*/ 42 w 93"/>
                    <a:gd name="T13" fmla="*/ 1 h 29"/>
                    <a:gd name="T14" fmla="*/ 52 w 93"/>
                    <a:gd name="T15" fmla="*/ 3 h 29"/>
                    <a:gd name="T16" fmla="*/ 65 w 93"/>
                    <a:gd name="T17" fmla="*/ 5 h 29"/>
                    <a:gd name="T18" fmla="*/ 76 w 93"/>
                    <a:gd name="T19" fmla="*/ 9 h 29"/>
                    <a:gd name="T20" fmla="*/ 83 w 93"/>
                    <a:gd name="T21" fmla="*/ 14 h 29"/>
                    <a:gd name="T22" fmla="*/ 88 w 93"/>
                    <a:gd name="T23" fmla="*/ 17 h 29"/>
                    <a:gd name="T24" fmla="*/ 92 w 93"/>
                    <a:gd name="T25" fmla="*/ 19 h 29"/>
                    <a:gd name="T26" fmla="*/ 92 w 93"/>
                    <a:gd name="T27" fmla="*/ 23 h 29"/>
                    <a:gd name="T28" fmla="*/ 91 w 93"/>
                    <a:gd name="T29" fmla="*/ 27 h 29"/>
                    <a:gd name="T30" fmla="*/ 88 w 93"/>
                    <a:gd name="T31" fmla="*/ 28 h 29"/>
                    <a:gd name="T32" fmla="*/ 84 w 93"/>
                    <a:gd name="T33" fmla="*/ 24 h 29"/>
                    <a:gd name="T34" fmla="*/ 76 w 93"/>
                    <a:gd name="T35" fmla="*/ 21 h 29"/>
                    <a:gd name="T36" fmla="*/ 69 w 93"/>
                    <a:gd name="T37" fmla="*/ 17 h 29"/>
                    <a:gd name="T38" fmla="*/ 60 w 93"/>
                    <a:gd name="T39" fmla="*/ 14 h 29"/>
                    <a:gd name="T40" fmla="*/ 52 w 93"/>
                    <a:gd name="T41" fmla="*/ 13 h 29"/>
                    <a:gd name="T42" fmla="*/ 44 w 93"/>
                    <a:gd name="T43" fmla="*/ 11 h 29"/>
                    <a:gd name="T44" fmla="*/ 34 w 93"/>
                    <a:gd name="T45" fmla="*/ 10 h 29"/>
                    <a:gd name="T46" fmla="*/ 24 w 93"/>
                    <a:gd name="T47" fmla="*/ 10 h 29"/>
                    <a:gd name="T48" fmla="*/ 15 w 93"/>
                    <a:gd name="T49" fmla="*/ 11 h 29"/>
                    <a:gd name="T50" fmla="*/ 6 w 93"/>
                    <a:gd name="T51" fmla="*/ 13 h 29"/>
                    <a:gd name="T52" fmla="*/ 0 w 93"/>
                    <a:gd name="T53" fmla="*/ 14 h 29"/>
                    <a:gd name="T54" fmla="*/ 0 w 93"/>
                    <a:gd name="T55" fmla="*/ 10 h 29"/>
                    <a:gd name="T56" fmla="*/ 2 w 93"/>
                    <a:gd name="T57" fmla="*/ 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3"/>
                    <a:gd name="T88" fmla="*/ 0 h 29"/>
                    <a:gd name="T89" fmla="*/ 93 w 93"/>
                    <a:gd name="T90" fmla="*/ 29 h 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3" h="29">
                      <a:moveTo>
                        <a:pt x="2" y="6"/>
                      </a:moveTo>
                      <a:lnTo>
                        <a:pt x="4" y="3"/>
                      </a:lnTo>
                      <a:lnTo>
                        <a:pt x="9" y="2"/>
                      </a:lnTo>
                      <a:lnTo>
                        <a:pt x="15" y="1"/>
                      </a:lnTo>
                      <a:lnTo>
                        <a:pt x="22" y="0"/>
                      </a:lnTo>
                      <a:lnTo>
                        <a:pt x="30" y="0"/>
                      </a:lnTo>
                      <a:lnTo>
                        <a:pt x="42" y="1"/>
                      </a:lnTo>
                      <a:lnTo>
                        <a:pt x="52" y="3"/>
                      </a:lnTo>
                      <a:lnTo>
                        <a:pt x="65" y="5"/>
                      </a:lnTo>
                      <a:lnTo>
                        <a:pt x="76" y="9"/>
                      </a:lnTo>
                      <a:lnTo>
                        <a:pt x="83" y="14"/>
                      </a:lnTo>
                      <a:lnTo>
                        <a:pt x="88" y="17"/>
                      </a:lnTo>
                      <a:lnTo>
                        <a:pt x="92" y="19"/>
                      </a:lnTo>
                      <a:lnTo>
                        <a:pt x="92" y="23"/>
                      </a:lnTo>
                      <a:lnTo>
                        <a:pt x="91" y="27"/>
                      </a:lnTo>
                      <a:lnTo>
                        <a:pt x="88" y="28"/>
                      </a:lnTo>
                      <a:lnTo>
                        <a:pt x="84" y="24"/>
                      </a:lnTo>
                      <a:lnTo>
                        <a:pt x="76" y="21"/>
                      </a:lnTo>
                      <a:lnTo>
                        <a:pt x="69" y="17"/>
                      </a:lnTo>
                      <a:lnTo>
                        <a:pt x="60" y="14"/>
                      </a:lnTo>
                      <a:lnTo>
                        <a:pt x="52" y="13"/>
                      </a:lnTo>
                      <a:lnTo>
                        <a:pt x="44" y="11"/>
                      </a:lnTo>
                      <a:lnTo>
                        <a:pt x="34" y="10"/>
                      </a:lnTo>
                      <a:lnTo>
                        <a:pt x="24" y="10"/>
                      </a:lnTo>
                      <a:lnTo>
                        <a:pt x="15" y="11"/>
                      </a:lnTo>
                      <a:lnTo>
                        <a:pt x="6" y="13"/>
                      </a:lnTo>
                      <a:lnTo>
                        <a:pt x="0" y="14"/>
                      </a:lnTo>
                      <a:lnTo>
                        <a:pt x="0" y="10"/>
                      </a:lnTo>
                      <a:lnTo>
                        <a:pt x="2" y="6"/>
                      </a:lnTo>
                    </a:path>
                  </a:pathLst>
                </a:custGeom>
                <a:solidFill>
                  <a:srgbClr val="FFFFFF"/>
                </a:solidFill>
                <a:ln w="12700" cap="rnd">
                  <a:solidFill>
                    <a:srgbClr val="000000"/>
                  </a:solidFill>
                  <a:round/>
                  <a:headEnd/>
                  <a:tailEnd/>
                </a:ln>
              </p:spPr>
              <p:txBody>
                <a:bodyPr/>
                <a:lstStyle/>
                <a:p>
                  <a:endParaRPr lang="fr-FR" sz="1200"/>
                </a:p>
              </p:txBody>
            </p:sp>
          </p:grpSp>
        </p:grpSp>
        <p:sp>
          <p:nvSpPr>
            <p:cNvPr id="192" name="Freeform 82"/>
            <p:cNvSpPr>
              <a:spLocks/>
            </p:cNvSpPr>
            <p:nvPr/>
          </p:nvSpPr>
          <p:spPr bwMode="auto">
            <a:xfrm>
              <a:off x="1977" y="1806"/>
              <a:ext cx="22" cy="34"/>
            </a:xfrm>
            <a:custGeom>
              <a:avLst/>
              <a:gdLst>
                <a:gd name="T0" fmla="*/ 0 w 22"/>
                <a:gd name="T1" fmla="*/ 0 h 34"/>
                <a:gd name="T2" fmla="*/ 4 w 22"/>
                <a:gd name="T3" fmla="*/ 1 h 34"/>
                <a:gd name="T4" fmla="*/ 8 w 22"/>
                <a:gd name="T5" fmla="*/ 4 h 34"/>
                <a:gd name="T6" fmla="*/ 10 w 22"/>
                <a:gd name="T7" fmla="*/ 5 h 34"/>
                <a:gd name="T8" fmla="*/ 14 w 22"/>
                <a:gd name="T9" fmla="*/ 8 h 34"/>
                <a:gd name="T10" fmla="*/ 16 w 22"/>
                <a:gd name="T11" fmla="*/ 10 h 34"/>
                <a:gd name="T12" fmla="*/ 18 w 22"/>
                <a:gd name="T13" fmla="*/ 13 h 34"/>
                <a:gd name="T14" fmla="*/ 20 w 22"/>
                <a:gd name="T15" fmla="*/ 15 h 34"/>
                <a:gd name="T16" fmla="*/ 20 w 22"/>
                <a:gd name="T17" fmla="*/ 18 h 34"/>
                <a:gd name="T18" fmla="*/ 21 w 22"/>
                <a:gd name="T19" fmla="*/ 21 h 34"/>
                <a:gd name="T20" fmla="*/ 21 w 22"/>
                <a:gd name="T21" fmla="*/ 24 h 34"/>
                <a:gd name="T22" fmla="*/ 20 w 22"/>
                <a:gd name="T23" fmla="*/ 27 h 34"/>
                <a:gd name="T24" fmla="*/ 20 w 22"/>
                <a:gd name="T25" fmla="*/ 29 h 34"/>
                <a:gd name="T26" fmla="*/ 18 w 22"/>
                <a:gd name="T27" fmla="*/ 30 h 34"/>
                <a:gd name="T28" fmla="*/ 17 w 22"/>
                <a:gd name="T29" fmla="*/ 32 h 34"/>
                <a:gd name="T30" fmla="*/ 15 w 22"/>
                <a:gd name="T31" fmla="*/ 32 h 34"/>
                <a:gd name="T32" fmla="*/ 15 w 22"/>
                <a:gd name="T33" fmla="*/ 33 h 34"/>
                <a:gd name="T34" fmla="*/ 13 w 22"/>
                <a:gd name="T35" fmla="*/ 32 h 34"/>
                <a:gd name="T36" fmla="*/ 10 w 22"/>
                <a:gd name="T37" fmla="*/ 32 h 34"/>
                <a:gd name="T38" fmla="*/ 10 w 22"/>
                <a:gd name="T39" fmla="*/ 31 h 34"/>
                <a:gd name="T40" fmla="*/ 10 w 22"/>
                <a:gd name="T41" fmla="*/ 30 h 34"/>
                <a:gd name="T42" fmla="*/ 9 w 22"/>
                <a:gd name="T43" fmla="*/ 29 h 34"/>
                <a:gd name="T44" fmla="*/ 9 w 22"/>
                <a:gd name="T45" fmla="*/ 28 h 34"/>
                <a:gd name="T46" fmla="*/ 9 w 22"/>
                <a:gd name="T47" fmla="*/ 26 h 34"/>
                <a:gd name="T48" fmla="*/ 8 w 22"/>
                <a:gd name="T49" fmla="*/ 25 h 34"/>
                <a:gd name="T50" fmla="*/ 8 w 22"/>
                <a:gd name="T51" fmla="*/ 23 h 34"/>
                <a:gd name="T52" fmla="*/ 9 w 22"/>
                <a:gd name="T53" fmla="*/ 21 h 34"/>
                <a:gd name="T54" fmla="*/ 9 w 22"/>
                <a:gd name="T55" fmla="*/ 20 h 34"/>
                <a:gd name="T56" fmla="*/ 9 w 22"/>
                <a:gd name="T57" fmla="*/ 18 h 34"/>
                <a:gd name="T58" fmla="*/ 10 w 22"/>
                <a:gd name="T59" fmla="*/ 15 h 34"/>
                <a:gd name="T60" fmla="*/ 9 w 22"/>
                <a:gd name="T61" fmla="*/ 12 h 34"/>
                <a:gd name="T62" fmla="*/ 8 w 22"/>
                <a:gd name="T63" fmla="*/ 12 h 34"/>
                <a:gd name="T64" fmla="*/ 7 w 22"/>
                <a:gd name="T65" fmla="*/ 9 h 34"/>
                <a:gd name="T66" fmla="*/ 6 w 22"/>
                <a:gd name="T67" fmla="*/ 6 h 34"/>
                <a:gd name="T68" fmla="*/ 4 w 22"/>
                <a:gd name="T69" fmla="*/ 4 h 34"/>
                <a:gd name="T70" fmla="*/ 2 w 22"/>
                <a:gd name="T71" fmla="*/ 3 h 34"/>
                <a:gd name="T72" fmla="*/ 0 w 22"/>
                <a:gd name="T73" fmla="*/ 0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34"/>
                <a:gd name="T113" fmla="*/ 22 w 22"/>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34">
                  <a:moveTo>
                    <a:pt x="0" y="0"/>
                  </a:moveTo>
                  <a:lnTo>
                    <a:pt x="4" y="1"/>
                  </a:lnTo>
                  <a:lnTo>
                    <a:pt x="8" y="4"/>
                  </a:lnTo>
                  <a:lnTo>
                    <a:pt x="10" y="5"/>
                  </a:lnTo>
                  <a:lnTo>
                    <a:pt x="14" y="8"/>
                  </a:lnTo>
                  <a:lnTo>
                    <a:pt x="16" y="10"/>
                  </a:lnTo>
                  <a:lnTo>
                    <a:pt x="18" y="13"/>
                  </a:lnTo>
                  <a:lnTo>
                    <a:pt x="20" y="15"/>
                  </a:lnTo>
                  <a:lnTo>
                    <a:pt x="20" y="18"/>
                  </a:lnTo>
                  <a:lnTo>
                    <a:pt x="21" y="21"/>
                  </a:lnTo>
                  <a:lnTo>
                    <a:pt x="21" y="24"/>
                  </a:lnTo>
                  <a:lnTo>
                    <a:pt x="20" y="27"/>
                  </a:lnTo>
                  <a:lnTo>
                    <a:pt x="20" y="29"/>
                  </a:lnTo>
                  <a:lnTo>
                    <a:pt x="18" y="30"/>
                  </a:lnTo>
                  <a:lnTo>
                    <a:pt x="17" y="32"/>
                  </a:lnTo>
                  <a:lnTo>
                    <a:pt x="15" y="32"/>
                  </a:lnTo>
                  <a:lnTo>
                    <a:pt x="15" y="33"/>
                  </a:lnTo>
                  <a:lnTo>
                    <a:pt x="13" y="32"/>
                  </a:lnTo>
                  <a:lnTo>
                    <a:pt x="10" y="32"/>
                  </a:lnTo>
                  <a:lnTo>
                    <a:pt x="10" y="31"/>
                  </a:lnTo>
                  <a:lnTo>
                    <a:pt x="10" y="30"/>
                  </a:lnTo>
                  <a:lnTo>
                    <a:pt x="9" y="29"/>
                  </a:lnTo>
                  <a:lnTo>
                    <a:pt x="9" y="28"/>
                  </a:lnTo>
                  <a:lnTo>
                    <a:pt x="9" y="26"/>
                  </a:lnTo>
                  <a:lnTo>
                    <a:pt x="8" y="25"/>
                  </a:lnTo>
                  <a:lnTo>
                    <a:pt x="8" y="23"/>
                  </a:lnTo>
                  <a:lnTo>
                    <a:pt x="9" y="21"/>
                  </a:lnTo>
                  <a:lnTo>
                    <a:pt x="9" y="20"/>
                  </a:lnTo>
                  <a:lnTo>
                    <a:pt x="9" y="18"/>
                  </a:lnTo>
                  <a:lnTo>
                    <a:pt x="10" y="15"/>
                  </a:lnTo>
                  <a:lnTo>
                    <a:pt x="9" y="12"/>
                  </a:lnTo>
                  <a:lnTo>
                    <a:pt x="8" y="12"/>
                  </a:lnTo>
                  <a:lnTo>
                    <a:pt x="7" y="9"/>
                  </a:lnTo>
                  <a:lnTo>
                    <a:pt x="6" y="6"/>
                  </a:lnTo>
                  <a:lnTo>
                    <a:pt x="4" y="4"/>
                  </a:lnTo>
                  <a:lnTo>
                    <a:pt x="2" y="3"/>
                  </a:lnTo>
                  <a:lnTo>
                    <a:pt x="0" y="0"/>
                  </a:lnTo>
                </a:path>
              </a:pathLst>
            </a:custGeom>
            <a:solidFill>
              <a:srgbClr val="C0FFFF"/>
            </a:solidFill>
            <a:ln w="12700" cap="rnd">
              <a:solidFill>
                <a:srgbClr val="000000"/>
              </a:solidFill>
              <a:round/>
              <a:headEnd/>
              <a:tailEnd/>
            </a:ln>
          </p:spPr>
          <p:txBody>
            <a:bodyPr/>
            <a:lstStyle/>
            <a:p>
              <a:endParaRPr lang="fr-FR" sz="1200"/>
            </a:p>
          </p:txBody>
        </p:sp>
        <p:grpSp>
          <p:nvGrpSpPr>
            <p:cNvPr id="193" name="Group 83"/>
            <p:cNvGrpSpPr>
              <a:grpSpLocks/>
            </p:cNvGrpSpPr>
            <p:nvPr/>
          </p:nvGrpSpPr>
          <p:grpSpPr bwMode="auto">
            <a:xfrm>
              <a:off x="1866" y="1756"/>
              <a:ext cx="126" cy="26"/>
              <a:chOff x="1866" y="1756"/>
              <a:chExt cx="126" cy="26"/>
            </a:xfrm>
          </p:grpSpPr>
          <p:sp>
            <p:nvSpPr>
              <p:cNvPr id="238" name="Freeform 84"/>
              <p:cNvSpPr>
                <a:spLocks/>
              </p:cNvSpPr>
              <p:nvPr/>
            </p:nvSpPr>
            <p:spPr bwMode="auto">
              <a:xfrm>
                <a:off x="1866" y="1756"/>
                <a:ext cx="37" cy="18"/>
              </a:xfrm>
              <a:custGeom>
                <a:avLst/>
                <a:gdLst>
                  <a:gd name="T0" fmla="*/ 0 w 37"/>
                  <a:gd name="T1" fmla="*/ 17 h 18"/>
                  <a:gd name="T2" fmla="*/ 8 w 37"/>
                  <a:gd name="T3" fmla="*/ 7 h 18"/>
                  <a:gd name="T4" fmla="*/ 15 w 37"/>
                  <a:gd name="T5" fmla="*/ 2 h 18"/>
                  <a:gd name="T6" fmla="*/ 24 w 37"/>
                  <a:gd name="T7" fmla="*/ 0 h 18"/>
                  <a:gd name="T8" fmla="*/ 36 w 37"/>
                  <a:gd name="T9" fmla="*/ 3 h 18"/>
                  <a:gd name="T10" fmla="*/ 0 60000 65536"/>
                  <a:gd name="T11" fmla="*/ 0 60000 65536"/>
                  <a:gd name="T12" fmla="*/ 0 60000 65536"/>
                  <a:gd name="T13" fmla="*/ 0 60000 65536"/>
                  <a:gd name="T14" fmla="*/ 0 60000 65536"/>
                  <a:gd name="T15" fmla="*/ 0 w 37"/>
                  <a:gd name="T16" fmla="*/ 0 h 18"/>
                  <a:gd name="T17" fmla="*/ 37 w 37"/>
                  <a:gd name="T18" fmla="*/ 18 h 18"/>
                </a:gdLst>
                <a:ahLst/>
                <a:cxnLst>
                  <a:cxn ang="T10">
                    <a:pos x="T0" y="T1"/>
                  </a:cxn>
                  <a:cxn ang="T11">
                    <a:pos x="T2" y="T3"/>
                  </a:cxn>
                  <a:cxn ang="T12">
                    <a:pos x="T4" y="T5"/>
                  </a:cxn>
                  <a:cxn ang="T13">
                    <a:pos x="T6" y="T7"/>
                  </a:cxn>
                  <a:cxn ang="T14">
                    <a:pos x="T8" y="T9"/>
                  </a:cxn>
                </a:cxnLst>
                <a:rect l="T15" t="T16" r="T17" b="T18"/>
                <a:pathLst>
                  <a:path w="37" h="18">
                    <a:moveTo>
                      <a:pt x="0" y="17"/>
                    </a:moveTo>
                    <a:lnTo>
                      <a:pt x="8" y="7"/>
                    </a:lnTo>
                    <a:lnTo>
                      <a:pt x="15" y="2"/>
                    </a:lnTo>
                    <a:lnTo>
                      <a:pt x="24" y="0"/>
                    </a:lnTo>
                    <a:lnTo>
                      <a:pt x="36" y="3"/>
                    </a:lnTo>
                  </a:path>
                </a:pathLst>
              </a:custGeom>
              <a:noFill/>
              <a:ln w="12700" cap="rnd">
                <a:solidFill>
                  <a:srgbClr val="606000"/>
                </a:solidFill>
                <a:round/>
                <a:headEnd type="none" w="sm" len="sm"/>
                <a:tailEnd type="none" w="sm" len="sm"/>
              </a:ln>
            </p:spPr>
            <p:txBody>
              <a:bodyPr/>
              <a:lstStyle/>
              <a:p>
                <a:endParaRPr lang="fr-FR" sz="1200"/>
              </a:p>
            </p:txBody>
          </p:sp>
          <p:sp>
            <p:nvSpPr>
              <p:cNvPr id="239" name="Freeform 85"/>
              <p:cNvSpPr>
                <a:spLocks/>
              </p:cNvSpPr>
              <p:nvPr/>
            </p:nvSpPr>
            <p:spPr bwMode="auto">
              <a:xfrm>
                <a:off x="1950" y="1761"/>
                <a:ext cx="42" cy="21"/>
              </a:xfrm>
              <a:custGeom>
                <a:avLst/>
                <a:gdLst>
                  <a:gd name="T0" fmla="*/ 0 w 42"/>
                  <a:gd name="T1" fmla="*/ 3 h 21"/>
                  <a:gd name="T2" fmla="*/ 10 w 42"/>
                  <a:gd name="T3" fmla="*/ 0 h 21"/>
                  <a:gd name="T4" fmla="*/ 17 w 42"/>
                  <a:gd name="T5" fmla="*/ 0 h 21"/>
                  <a:gd name="T6" fmla="*/ 29 w 42"/>
                  <a:gd name="T7" fmla="*/ 3 h 21"/>
                  <a:gd name="T8" fmla="*/ 36 w 42"/>
                  <a:gd name="T9" fmla="*/ 10 h 21"/>
                  <a:gd name="T10" fmla="*/ 41 w 42"/>
                  <a:gd name="T11" fmla="*/ 20 h 21"/>
                  <a:gd name="T12" fmla="*/ 0 60000 65536"/>
                  <a:gd name="T13" fmla="*/ 0 60000 65536"/>
                  <a:gd name="T14" fmla="*/ 0 60000 65536"/>
                  <a:gd name="T15" fmla="*/ 0 60000 65536"/>
                  <a:gd name="T16" fmla="*/ 0 60000 65536"/>
                  <a:gd name="T17" fmla="*/ 0 60000 65536"/>
                  <a:gd name="T18" fmla="*/ 0 w 42"/>
                  <a:gd name="T19" fmla="*/ 0 h 21"/>
                  <a:gd name="T20" fmla="*/ 42 w 4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42" h="21">
                    <a:moveTo>
                      <a:pt x="0" y="3"/>
                    </a:moveTo>
                    <a:lnTo>
                      <a:pt x="10" y="0"/>
                    </a:lnTo>
                    <a:lnTo>
                      <a:pt x="17" y="0"/>
                    </a:lnTo>
                    <a:lnTo>
                      <a:pt x="29" y="3"/>
                    </a:lnTo>
                    <a:lnTo>
                      <a:pt x="36" y="10"/>
                    </a:lnTo>
                    <a:lnTo>
                      <a:pt x="41" y="20"/>
                    </a:lnTo>
                  </a:path>
                </a:pathLst>
              </a:custGeom>
              <a:noFill/>
              <a:ln w="12700" cap="rnd">
                <a:solidFill>
                  <a:srgbClr val="606000"/>
                </a:solidFill>
                <a:round/>
                <a:headEnd type="none" w="sm" len="sm"/>
                <a:tailEnd type="none" w="sm" len="sm"/>
              </a:ln>
            </p:spPr>
            <p:txBody>
              <a:bodyPr/>
              <a:lstStyle/>
              <a:p>
                <a:endParaRPr lang="fr-FR" sz="1200"/>
              </a:p>
            </p:txBody>
          </p:sp>
        </p:grpSp>
        <p:grpSp>
          <p:nvGrpSpPr>
            <p:cNvPr id="194" name="Group 86"/>
            <p:cNvGrpSpPr>
              <a:grpSpLocks/>
            </p:cNvGrpSpPr>
            <p:nvPr/>
          </p:nvGrpSpPr>
          <p:grpSpPr bwMode="auto">
            <a:xfrm>
              <a:off x="1652" y="1946"/>
              <a:ext cx="438" cy="530"/>
              <a:chOff x="1652" y="1946"/>
              <a:chExt cx="438" cy="530"/>
            </a:xfrm>
          </p:grpSpPr>
          <p:sp>
            <p:nvSpPr>
              <p:cNvPr id="224" name="Freeform 87"/>
              <p:cNvSpPr>
                <a:spLocks/>
              </p:cNvSpPr>
              <p:nvPr/>
            </p:nvSpPr>
            <p:spPr bwMode="auto">
              <a:xfrm>
                <a:off x="1652" y="1946"/>
                <a:ext cx="438" cy="530"/>
              </a:xfrm>
              <a:custGeom>
                <a:avLst/>
                <a:gdLst>
                  <a:gd name="T0" fmla="*/ 12 w 438"/>
                  <a:gd name="T1" fmla="*/ 238 h 530"/>
                  <a:gd name="T2" fmla="*/ 111 w 438"/>
                  <a:gd name="T3" fmla="*/ 24 h 530"/>
                  <a:gd name="T4" fmla="*/ 139 w 438"/>
                  <a:gd name="T5" fmla="*/ 18 h 530"/>
                  <a:gd name="T6" fmla="*/ 159 w 438"/>
                  <a:gd name="T7" fmla="*/ 11 h 530"/>
                  <a:gd name="T8" fmla="*/ 178 w 438"/>
                  <a:gd name="T9" fmla="*/ 3 h 530"/>
                  <a:gd name="T10" fmla="*/ 191 w 438"/>
                  <a:gd name="T11" fmla="*/ 1 h 530"/>
                  <a:gd name="T12" fmla="*/ 190 w 438"/>
                  <a:gd name="T13" fmla="*/ 9 h 530"/>
                  <a:gd name="T14" fmla="*/ 203 w 438"/>
                  <a:gd name="T15" fmla="*/ 15 h 530"/>
                  <a:gd name="T16" fmla="*/ 230 w 438"/>
                  <a:gd name="T17" fmla="*/ 22 h 530"/>
                  <a:gd name="T18" fmla="*/ 258 w 438"/>
                  <a:gd name="T19" fmla="*/ 26 h 530"/>
                  <a:gd name="T20" fmla="*/ 284 w 438"/>
                  <a:gd name="T21" fmla="*/ 25 h 530"/>
                  <a:gd name="T22" fmla="*/ 307 w 438"/>
                  <a:gd name="T23" fmla="*/ 21 h 530"/>
                  <a:gd name="T24" fmla="*/ 319 w 438"/>
                  <a:gd name="T25" fmla="*/ 15 h 530"/>
                  <a:gd name="T26" fmla="*/ 327 w 438"/>
                  <a:gd name="T27" fmla="*/ 7 h 530"/>
                  <a:gd name="T28" fmla="*/ 324 w 438"/>
                  <a:gd name="T29" fmla="*/ 0 h 530"/>
                  <a:gd name="T30" fmla="*/ 337 w 438"/>
                  <a:gd name="T31" fmla="*/ 3 h 530"/>
                  <a:gd name="T32" fmla="*/ 352 w 438"/>
                  <a:gd name="T33" fmla="*/ 12 h 530"/>
                  <a:gd name="T34" fmla="*/ 366 w 438"/>
                  <a:gd name="T35" fmla="*/ 23 h 530"/>
                  <a:gd name="T36" fmla="*/ 379 w 438"/>
                  <a:gd name="T37" fmla="*/ 31 h 530"/>
                  <a:gd name="T38" fmla="*/ 395 w 438"/>
                  <a:gd name="T39" fmla="*/ 36 h 530"/>
                  <a:gd name="T40" fmla="*/ 412 w 438"/>
                  <a:gd name="T41" fmla="*/ 43 h 530"/>
                  <a:gd name="T42" fmla="*/ 425 w 438"/>
                  <a:gd name="T43" fmla="*/ 53 h 530"/>
                  <a:gd name="T44" fmla="*/ 431 w 438"/>
                  <a:gd name="T45" fmla="*/ 66 h 530"/>
                  <a:gd name="T46" fmla="*/ 433 w 438"/>
                  <a:gd name="T47" fmla="*/ 91 h 530"/>
                  <a:gd name="T48" fmla="*/ 433 w 438"/>
                  <a:gd name="T49" fmla="*/ 175 h 530"/>
                  <a:gd name="T50" fmla="*/ 432 w 438"/>
                  <a:gd name="T51" fmla="*/ 260 h 530"/>
                  <a:gd name="T52" fmla="*/ 431 w 438"/>
                  <a:gd name="T53" fmla="*/ 307 h 530"/>
                  <a:gd name="T54" fmla="*/ 428 w 438"/>
                  <a:gd name="T55" fmla="*/ 319 h 530"/>
                  <a:gd name="T56" fmla="*/ 418 w 438"/>
                  <a:gd name="T57" fmla="*/ 322 h 530"/>
                  <a:gd name="T58" fmla="*/ 399 w 438"/>
                  <a:gd name="T59" fmla="*/ 322 h 530"/>
                  <a:gd name="T60" fmla="*/ 377 w 438"/>
                  <a:gd name="T61" fmla="*/ 327 h 530"/>
                  <a:gd name="T62" fmla="*/ 358 w 438"/>
                  <a:gd name="T63" fmla="*/ 352 h 530"/>
                  <a:gd name="T64" fmla="*/ 352 w 438"/>
                  <a:gd name="T65" fmla="*/ 383 h 530"/>
                  <a:gd name="T66" fmla="*/ 337 w 438"/>
                  <a:gd name="T67" fmla="*/ 413 h 530"/>
                  <a:gd name="T68" fmla="*/ 330 w 438"/>
                  <a:gd name="T69" fmla="*/ 425 h 530"/>
                  <a:gd name="T70" fmla="*/ 330 w 438"/>
                  <a:gd name="T71" fmla="*/ 438 h 530"/>
                  <a:gd name="T72" fmla="*/ 320 w 438"/>
                  <a:gd name="T73" fmla="*/ 449 h 530"/>
                  <a:gd name="T74" fmla="*/ 310 w 438"/>
                  <a:gd name="T75" fmla="*/ 469 h 530"/>
                  <a:gd name="T76" fmla="*/ 284 w 438"/>
                  <a:gd name="T77" fmla="*/ 524 h 530"/>
                  <a:gd name="T78" fmla="*/ 223 w 438"/>
                  <a:gd name="T79" fmla="*/ 528 h 530"/>
                  <a:gd name="T80" fmla="*/ 148 w 438"/>
                  <a:gd name="T81" fmla="*/ 527 h 530"/>
                  <a:gd name="T82" fmla="*/ 84 w 438"/>
                  <a:gd name="T83" fmla="*/ 514 h 530"/>
                  <a:gd name="T84" fmla="*/ 24 w 438"/>
                  <a:gd name="T85" fmla="*/ 489 h 530"/>
                  <a:gd name="T86" fmla="*/ 1 w 438"/>
                  <a:gd name="T87" fmla="*/ 464 h 530"/>
                  <a:gd name="T88" fmla="*/ 8 w 438"/>
                  <a:gd name="T89" fmla="*/ 442 h 530"/>
                  <a:gd name="T90" fmla="*/ 24 w 438"/>
                  <a:gd name="T91" fmla="*/ 418 h 530"/>
                  <a:gd name="T92" fmla="*/ 37 w 438"/>
                  <a:gd name="T93" fmla="*/ 403 h 530"/>
                  <a:gd name="T94" fmla="*/ 27 w 438"/>
                  <a:gd name="T95" fmla="*/ 398 h 530"/>
                  <a:gd name="T96" fmla="*/ 29 w 438"/>
                  <a:gd name="T97" fmla="*/ 380 h 530"/>
                  <a:gd name="T98" fmla="*/ 56 w 438"/>
                  <a:gd name="T99" fmla="*/ 343 h 530"/>
                  <a:gd name="T100" fmla="*/ 63 w 438"/>
                  <a:gd name="T101" fmla="*/ 320 h 530"/>
                  <a:gd name="T102" fmla="*/ 60 w 438"/>
                  <a:gd name="T103" fmla="*/ 302 h 530"/>
                  <a:gd name="T104" fmla="*/ 47 w 438"/>
                  <a:gd name="T105" fmla="*/ 290 h 530"/>
                  <a:gd name="T106" fmla="*/ 15 w 438"/>
                  <a:gd name="T107" fmla="*/ 275 h 5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8"/>
                  <a:gd name="T163" fmla="*/ 0 h 530"/>
                  <a:gd name="T164" fmla="*/ 438 w 438"/>
                  <a:gd name="T165" fmla="*/ 530 h 5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8" h="530">
                    <a:moveTo>
                      <a:pt x="2" y="264"/>
                    </a:moveTo>
                    <a:lnTo>
                      <a:pt x="12" y="238"/>
                    </a:lnTo>
                    <a:lnTo>
                      <a:pt x="64" y="60"/>
                    </a:lnTo>
                    <a:lnTo>
                      <a:pt x="111" y="24"/>
                    </a:lnTo>
                    <a:lnTo>
                      <a:pt x="126" y="20"/>
                    </a:lnTo>
                    <a:lnTo>
                      <a:pt x="139" y="18"/>
                    </a:lnTo>
                    <a:lnTo>
                      <a:pt x="149" y="15"/>
                    </a:lnTo>
                    <a:lnTo>
                      <a:pt x="159" y="11"/>
                    </a:lnTo>
                    <a:lnTo>
                      <a:pt x="169" y="6"/>
                    </a:lnTo>
                    <a:lnTo>
                      <a:pt x="178" y="3"/>
                    </a:lnTo>
                    <a:lnTo>
                      <a:pt x="186" y="1"/>
                    </a:lnTo>
                    <a:lnTo>
                      <a:pt x="191" y="1"/>
                    </a:lnTo>
                    <a:lnTo>
                      <a:pt x="188" y="5"/>
                    </a:lnTo>
                    <a:lnTo>
                      <a:pt x="190" y="9"/>
                    </a:lnTo>
                    <a:lnTo>
                      <a:pt x="194" y="11"/>
                    </a:lnTo>
                    <a:lnTo>
                      <a:pt x="203" y="15"/>
                    </a:lnTo>
                    <a:lnTo>
                      <a:pt x="218" y="20"/>
                    </a:lnTo>
                    <a:lnTo>
                      <a:pt x="230" y="22"/>
                    </a:lnTo>
                    <a:lnTo>
                      <a:pt x="242" y="25"/>
                    </a:lnTo>
                    <a:lnTo>
                      <a:pt x="258" y="26"/>
                    </a:lnTo>
                    <a:lnTo>
                      <a:pt x="273" y="26"/>
                    </a:lnTo>
                    <a:lnTo>
                      <a:pt x="284" y="25"/>
                    </a:lnTo>
                    <a:lnTo>
                      <a:pt x="297" y="23"/>
                    </a:lnTo>
                    <a:lnTo>
                      <a:pt x="307" y="21"/>
                    </a:lnTo>
                    <a:lnTo>
                      <a:pt x="314" y="18"/>
                    </a:lnTo>
                    <a:lnTo>
                      <a:pt x="319" y="15"/>
                    </a:lnTo>
                    <a:lnTo>
                      <a:pt x="324" y="11"/>
                    </a:lnTo>
                    <a:lnTo>
                      <a:pt x="327" y="7"/>
                    </a:lnTo>
                    <a:lnTo>
                      <a:pt x="327" y="4"/>
                    </a:lnTo>
                    <a:lnTo>
                      <a:pt x="324" y="0"/>
                    </a:lnTo>
                    <a:lnTo>
                      <a:pt x="329" y="1"/>
                    </a:lnTo>
                    <a:lnTo>
                      <a:pt x="337" y="3"/>
                    </a:lnTo>
                    <a:lnTo>
                      <a:pt x="346" y="7"/>
                    </a:lnTo>
                    <a:lnTo>
                      <a:pt x="352" y="12"/>
                    </a:lnTo>
                    <a:lnTo>
                      <a:pt x="360" y="18"/>
                    </a:lnTo>
                    <a:lnTo>
                      <a:pt x="366" y="23"/>
                    </a:lnTo>
                    <a:lnTo>
                      <a:pt x="373" y="28"/>
                    </a:lnTo>
                    <a:lnTo>
                      <a:pt x="379" y="31"/>
                    </a:lnTo>
                    <a:lnTo>
                      <a:pt x="388" y="34"/>
                    </a:lnTo>
                    <a:lnTo>
                      <a:pt x="395" y="36"/>
                    </a:lnTo>
                    <a:lnTo>
                      <a:pt x="402" y="39"/>
                    </a:lnTo>
                    <a:lnTo>
                      <a:pt x="412" y="43"/>
                    </a:lnTo>
                    <a:lnTo>
                      <a:pt x="419" y="46"/>
                    </a:lnTo>
                    <a:lnTo>
                      <a:pt x="425" y="53"/>
                    </a:lnTo>
                    <a:lnTo>
                      <a:pt x="428" y="58"/>
                    </a:lnTo>
                    <a:lnTo>
                      <a:pt x="431" y="66"/>
                    </a:lnTo>
                    <a:lnTo>
                      <a:pt x="432" y="77"/>
                    </a:lnTo>
                    <a:lnTo>
                      <a:pt x="433" y="91"/>
                    </a:lnTo>
                    <a:lnTo>
                      <a:pt x="433" y="119"/>
                    </a:lnTo>
                    <a:lnTo>
                      <a:pt x="433" y="175"/>
                    </a:lnTo>
                    <a:lnTo>
                      <a:pt x="437" y="238"/>
                    </a:lnTo>
                    <a:lnTo>
                      <a:pt x="432" y="260"/>
                    </a:lnTo>
                    <a:lnTo>
                      <a:pt x="430" y="289"/>
                    </a:lnTo>
                    <a:lnTo>
                      <a:pt x="431" y="307"/>
                    </a:lnTo>
                    <a:lnTo>
                      <a:pt x="433" y="318"/>
                    </a:lnTo>
                    <a:lnTo>
                      <a:pt x="428" y="319"/>
                    </a:lnTo>
                    <a:lnTo>
                      <a:pt x="423" y="321"/>
                    </a:lnTo>
                    <a:lnTo>
                      <a:pt x="418" y="322"/>
                    </a:lnTo>
                    <a:lnTo>
                      <a:pt x="409" y="321"/>
                    </a:lnTo>
                    <a:lnTo>
                      <a:pt x="399" y="322"/>
                    </a:lnTo>
                    <a:lnTo>
                      <a:pt x="389" y="324"/>
                    </a:lnTo>
                    <a:lnTo>
                      <a:pt x="377" y="327"/>
                    </a:lnTo>
                    <a:lnTo>
                      <a:pt x="361" y="331"/>
                    </a:lnTo>
                    <a:lnTo>
                      <a:pt x="358" y="352"/>
                    </a:lnTo>
                    <a:lnTo>
                      <a:pt x="354" y="370"/>
                    </a:lnTo>
                    <a:lnTo>
                      <a:pt x="352" y="383"/>
                    </a:lnTo>
                    <a:lnTo>
                      <a:pt x="346" y="400"/>
                    </a:lnTo>
                    <a:lnTo>
                      <a:pt x="337" y="413"/>
                    </a:lnTo>
                    <a:lnTo>
                      <a:pt x="333" y="418"/>
                    </a:lnTo>
                    <a:lnTo>
                      <a:pt x="330" y="425"/>
                    </a:lnTo>
                    <a:lnTo>
                      <a:pt x="329" y="433"/>
                    </a:lnTo>
                    <a:lnTo>
                      <a:pt x="330" y="438"/>
                    </a:lnTo>
                    <a:lnTo>
                      <a:pt x="326" y="442"/>
                    </a:lnTo>
                    <a:lnTo>
                      <a:pt x="320" y="449"/>
                    </a:lnTo>
                    <a:lnTo>
                      <a:pt x="314" y="458"/>
                    </a:lnTo>
                    <a:lnTo>
                      <a:pt x="310" y="469"/>
                    </a:lnTo>
                    <a:lnTo>
                      <a:pt x="307" y="519"/>
                    </a:lnTo>
                    <a:lnTo>
                      <a:pt x="284" y="524"/>
                    </a:lnTo>
                    <a:lnTo>
                      <a:pt x="254" y="527"/>
                    </a:lnTo>
                    <a:lnTo>
                      <a:pt x="223" y="528"/>
                    </a:lnTo>
                    <a:lnTo>
                      <a:pt x="185" y="529"/>
                    </a:lnTo>
                    <a:lnTo>
                      <a:pt x="148" y="527"/>
                    </a:lnTo>
                    <a:lnTo>
                      <a:pt x="113" y="520"/>
                    </a:lnTo>
                    <a:lnTo>
                      <a:pt x="84" y="514"/>
                    </a:lnTo>
                    <a:lnTo>
                      <a:pt x="50" y="503"/>
                    </a:lnTo>
                    <a:lnTo>
                      <a:pt x="24" y="489"/>
                    </a:lnTo>
                    <a:lnTo>
                      <a:pt x="0" y="474"/>
                    </a:lnTo>
                    <a:lnTo>
                      <a:pt x="1" y="464"/>
                    </a:lnTo>
                    <a:lnTo>
                      <a:pt x="3" y="454"/>
                    </a:lnTo>
                    <a:lnTo>
                      <a:pt x="8" y="442"/>
                    </a:lnTo>
                    <a:lnTo>
                      <a:pt x="16" y="431"/>
                    </a:lnTo>
                    <a:lnTo>
                      <a:pt x="24" y="418"/>
                    </a:lnTo>
                    <a:lnTo>
                      <a:pt x="34" y="406"/>
                    </a:lnTo>
                    <a:lnTo>
                      <a:pt x="37" y="403"/>
                    </a:lnTo>
                    <a:lnTo>
                      <a:pt x="32" y="401"/>
                    </a:lnTo>
                    <a:lnTo>
                      <a:pt x="27" y="398"/>
                    </a:lnTo>
                    <a:lnTo>
                      <a:pt x="26" y="391"/>
                    </a:lnTo>
                    <a:lnTo>
                      <a:pt x="29" y="380"/>
                    </a:lnTo>
                    <a:lnTo>
                      <a:pt x="37" y="366"/>
                    </a:lnTo>
                    <a:lnTo>
                      <a:pt x="56" y="343"/>
                    </a:lnTo>
                    <a:lnTo>
                      <a:pt x="60" y="329"/>
                    </a:lnTo>
                    <a:lnTo>
                      <a:pt x="63" y="320"/>
                    </a:lnTo>
                    <a:lnTo>
                      <a:pt x="63" y="311"/>
                    </a:lnTo>
                    <a:lnTo>
                      <a:pt x="60" y="302"/>
                    </a:lnTo>
                    <a:lnTo>
                      <a:pt x="57" y="294"/>
                    </a:lnTo>
                    <a:lnTo>
                      <a:pt x="47" y="290"/>
                    </a:lnTo>
                    <a:lnTo>
                      <a:pt x="31" y="282"/>
                    </a:lnTo>
                    <a:lnTo>
                      <a:pt x="15" y="275"/>
                    </a:lnTo>
                    <a:lnTo>
                      <a:pt x="2" y="264"/>
                    </a:lnTo>
                  </a:path>
                </a:pathLst>
              </a:custGeom>
              <a:solidFill>
                <a:srgbClr val="FF7F9F"/>
              </a:solidFill>
              <a:ln w="9525" cap="rnd">
                <a:noFill/>
                <a:round/>
                <a:headEnd/>
                <a:tailEnd/>
              </a:ln>
            </p:spPr>
            <p:txBody>
              <a:bodyPr/>
              <a:lstStyle/>
              <a:p>
                <a:endParaRPr lang="fr-FR" sz="1200"/>
              </a:p>
            </p:txBody>
          </p:sp>
          <p:grpSp>
            <p:nvGrpSpPr>
              <p:cNvPr id="225" name="Group 88"/>
              <p:cNvGrpSpPr>
                <a:grpSpLocks/>
              </p:cNvGrpSpPr>
              <p:nvPr/>
            </p:nvGrpSpPr>
            <p:grpSpPr bwMode="auto">
              <a:xfrm>
                <a:off x="1679" y="1956"/>
                <a:ext cx="411" cy="511"/>
                <a:chOff x="1679" y="1956"/>
                <a:chExt cx="411" cy="511"/>
              </a:xfrm>
            </p:grpSpPr>
            <p:sp>
              <p:nvSpPr>
                <p:cNvPr id="226" name="Freeform 89"/>
                <p:cNvSpPr>
                  <a:spLocks/>
                </p:cNvSpPr>
                <p:nvPr/>
              </p:nvSpPr>
              <p:spPr bwMode="auto">
                <a:xfrm>
                  <a:off x="1947" y="2020"/>
                  <a:ext cx="143" cy="346"/>
                </a:xfrm>
                <a:custGeom>
                  <a:avLst/>
                  <a:gdLst>
                    <a:gd name="T0" fmla="*/ 137 w 143"/>
                    <a:gd name="T1" fmla="*/ 4 h 346"/>
                    <a:gd name="T2" fmla="*/ 129 w 143"/>
                    <a:gd name="T3" fmla="*/ 2 h 346"/>
                    <a:gd name="T4" fmla="*/ 120 w 143"/>
                    <a:gd name="T5" fmla="*/ 0 h 346"/>
                    <a:gd name="T6" fmla="*/ 111 w 143"/>
                    <a:gd name="T7" fmla="*/ 0 h 346"/>
                    <a:gd name="T8" fmla="*/ 103 w 143"/>
                    <a:gd name="T9" fmla="*/ 3 h 346"/>
                    <a:gd name="T10" fmla="*/ 94 w 143"/>
                    <a:gd name="T11" fmla="*/ 11 h 346"/>
                    <a:gd name="T12" fmla="*/ 86 w 143"/>
                    <a:gd name="T13" fmla="*/ 21 h 346"/>
                    <a:gd name="T14" fmla="*/ 79 w 143"/>
                    <a:gd name="T15" fmla="*/ 32 h 346"/>
                    <a:gd name="T16" fmla="*/ 71 w 143"/>
                    <a:gd name="T17" fmla="*/ 47 h 346"/>
                    <a:gd name="T18" fmla="*/ 65 w 143"/>
                    <a:gd name="T19" fmla="*/ 60 h 346"/>
                    <a:gd name="T20" fmla="*/ 58 w 143"/>
                    <a:gd name="T21" fmla="*/ 76 h 346"/>
                    <a:gd name="T22" fmla="*/ 49 w 143"/>
                    <a:gd name="T23" fmla="*/ 91 h 346"/>
                    <a:gd name="T24" fmla="*/ 37 w 143"/>
                    <a:gd name="T25" fmla="*/ 108 h 346"/>
                    <a:gd name="T26" fmla="*/ 24 w 143"/>
                    <a:gd name="T27" fmla="*/ 122 h 346"/>
                    <a:gd name="T28" fmla="*/ 14 w 143"/>
                    <a:gd name="T29" fmla="*/ 133 h 346"/>
                    <a:gd name="T30" fmla="*/ 7 w 143"/>
                    <a:gd name="T31" fmla="*/ 141 h 346"/>
                    <a:gd name="T32" fmla="*/ 1 w 143"/>
                    <a:gd name="T33" fmla="*/ 151 h 346"/>
                    <a:gd name="T34" fmla="*/ 0 w 143"/>
                    <a:gd name="T35" fmla="*/ 158 h 346"/>
                    <a:gd name="T36" fmla="*/ 1 w 143"/>
                    <a:gd name="T37" fmla="*/ 168 h 346"/>
                    <a:gd name="T38" fmla="*/ 5 w 143"/>
                    <a:gd name="T39" fmla="*/ 176 h 346"/>
                    <a:gd name="T40" fmla="*/ 10 w 143"/>
                    <a:gd name="T41" fmla="*/ 185 h 346"/>
                    <a:gd name="T42" fmla="*/ 11 w 143"/>
                    <a:gd name="T43" fmla="*/ 206 h 346"/>
                    <a:gd name="T44" fmla="*/ 12 w 143"/>
                    <a:gd name="T45" fmla="*/ 215 h 346"/>
                    <a:gd name="T46" fmla="*/ 13 w 143"/>
                    <a:gd name="T47" fmla="*/ 229 h 346"/>
                    <a:gd name="T48" fmla="*/ 17 w 143"/>
                    <a:gd name="T49" fmla="*/ 243 h 346"/>
                    <a:gd name="T50" fmla="*/ 22 w 143"/>
                    <a:gd name="T51" fmla="*/ 257 h 346"/>
                    <a:gd name="T52" fmla="*/ 28 w 143"/>
                    <a:gd name="T53" fmla="*/ 268 h 346"/>
                    <a:gd name="T54" fmla="*/ 34 w 143"/>
                    <a:gd name="T55" fmla="*/ 281 h 346"/>
                    <a:gd name="T56" fmla="*/ 38 w 143"/>
                    <a:gd name="T57" fmla="*/ 295 h 346"/>
                    <a:gd name="T58" fmla="*/ 41 w 143"/>
                    <a:gd name="T59" fmla="*/ 308 h 346"/>
                    <a:gd name="T60" fmla="*/ 42 w 143"/>
                    <a:gd name="T61" fmla="*/ 318 h 346"/>
                    <a:gd name="T62" fmla="*/ 43 w 143"/>
                    <a:gd name="T63" fmla="*/ 330 h 346"/>
                    <a:gd name="T64" fmla="*/ 42 w 143"/>
                    <a:gd name="T65" fmla="*/ 338 h 346"/>
                    <a:gd name="T66" fmla="*/ 39 w 143"/>
                    <a:gd name="T67" fmla="*/ 345 h 346"/>
                    <a:gd name="T68" fmla="*/ 44 w 143"/>
                    <a:gd name="T69" fmla="*/ 340 h 346"/>
                    <a:gd name="T70" fmla="*/ 49 w 143"/>
                    <a:gd name="T71" fmla="*/ 332 h 346"/>
                    <a:gd name="T72" fmla="*/ 54 w 143"/>
                    <a:gd name="T73" fmla="*/ 324 h 346"/>
                    <a:gd name="T74" fmla="*/ 58 w 143"/>
                    <a:gd name="T75" fmla="*/ 315 h 346"/>
                    <a:gd name="T76" fmla="*/ 61 w 143"/>
                    <a:gd name="T77" fmla="*/ 300 h 346"/>
                    <a:gd name="T78" fmla="*/ 64 w 143"/>
                    <a:gd name="T79" fmla="*/ 290 h 346"/>
                    <a:gd name="T80" fmla="*/ 66 w 143"/>
                    <a:gd name="T81" fmla="*/ 279 h 346"/>
                    <a:gd name="T82" fmla="*/ 68 w 143"/>
                    <a:gd name="T83" fmla="*/ 267 h 346"/>
                    <a:gd name="T84" fmla="*/ 68 w 143"/>
                    <a:gd name="T85" fmla="*/ 257 h 346"/>
                    <a:gd name="T86" fmla="*/ 74 w 143"/>
                    <a:gd name="T87" fmla="*/ 255 h 346"/>
                    <a:gd name="T88" fmla="*/ 82 w 143"/>
                    <a:gd name="T89" fmla="*/ 254 h 346"/>
                    <a:gd name="T90" fmla="*/ 94 w 143"/>
                    <a:gd name="T91" fmla="*/ 251 h 346"/>
                    <a:gd name="T92" fmla="*/ 102 w 143"/>
                    <a:gd name="T93" fmla="*/ 249 h 346"/>
                    <a:gd name="T94" fmla="*/ 110 w 143"/>
                    <a:gd name="T95" fmla="*/ 247 h 346"/>
                    <a:gd name="T96" fmla="*/ 117 w 143"/>
                    <a:gd name="T97" fmla="*/ 247 h 346"/>
                    <a:gd name="T98" fmla="*/ 119 w 143"/>
                    <a:gd name="T99" fmla="*/ 241 h 346"/>
                    <a:gd name="T100" fmla="*/ 123 w 143"/>
                    <a:gd name="T101" fmla="*/ 231 h 346"/>
                    <a:gd name="T102" fmla="*/ 126 w 143"/>
                    <a:gd name="T103" fmla="*/ 217 h 346"/>
                    <a:gd name="T104" fmla="*/ 126 w 143"/>
                    <a:gd name="T105" fmla="*/ 201 h 346"/>
                    <a:gd name="T106" fmla="*/ 128 w 143"/>
                    <a:gd name="T107" fmla="*/ 187 h 346"/>
                    <a:gd name="T108" fmla="*/ 131 w 143"/>
                    <a:gd name="T109" fmla="*/ 174 h 346"/>
                    <a:gd name="T110" fmla="*/ 134 w 143"/>
                    <a:gd name="T111" fmla="*/ 164 h 346"/>
                    <a:gd name="T112" fmla="*/ 142 w 143"/>
                    <a:gd name="T113" fmla="*/ 154 h 346"/>
                    <a:gd name="T114" fmla="*/ 138 w 143"/>
                    <a:gd name="T115" fmla="*/ 130 h 346"/>
                    <a:gd name="T116" fmla="*/ 138 w 143"/>
                    <a:gd name="T117" fmla="*/ 102 h 346"/>
                    <a:gd name="T118" fmla="*/ 138 w 143"/>
                    <a:gd name="T119" fmla="*/ 74 h 346"/>
                    <a:gd name="T120" fmla="*/ 138 w 143"/>
                    <a:gd name="T121" fmla="*/ 48 h 346"/>
                    <a:gd name="T122" fmla="*/ 138 w 143"/>
                    <a:gd name="T123" fmla="*/ 24 h 346"/>
                    <a:gd name="T124" fmla="*/ 137 w 143"/>
                    <a:gd name="T125" fmla="*/ 4 h 3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3"/>
                    <a:gd name="T190" fmla="*/ 0 h 346"/>
                    <a:gd name="T191" fmla="*/ 143 w 143"/>
                    <a:gd name="T192" fmla="*/ 346 h 3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3" h="346">
                      <a:moveTo>
                        <a:pt x="137" y="4"/>
                      </a:moveTo>
                      <a:lnTo>
                        <a:pt x="129" y="2"/>
                      </a:lnTo>
                      <a:lnTo>
                        <a:pt x="120" y="0"/>
                      </a:lnTo>
                      <a:lnTo>
                        <a:pt x="111" y="0"/>
                      </a:lnTo>
                      <a:lnTo>
                        <a:pt x="103" y="3"/>
                      </a:lnTo>
                      <a:lnTo>
                        <a:pt x="94" y="11"/>
                      </a:lnTo>
                      <a:lnTo>
                        <a:pt x="86" y="21"/>
                      </a:lnTo>
                      <a:lnTo>
                        <a:pt x="79" y="32"/>
                      </a:lnTo>
                      <a:lnTo>
                        <a:pt x="71" y="47"/>
                      </a:lnTo>
                      <a:lnTo>
                        <a:pt x="65" y="60"/>
                      </a:lnTo>
                      <a:lnTo>
                        <a:pt x="58" y="76"/>
                      </a:lnTo>
                      <a:lnTo>
                        <a:pt x="49" y="91"/>
                      </a:lnTo>
                      <a:lnTo>
                        <a:pt x="37" y="108"/>
                      </a:lnTo>
                      <a:lnTo>
                        <a:pt x="24" y="122"/>
                      </a:lnTo>
                      <a:lnTo>
                        <a:pt x="14" y="133"/>
                      </a:lnTo>
                      <a:lnTo>
                        <a:pt x="7" y="141"/>
                      </a:lnTo>
                      <a:lnTo>
                        <a:pt x="1" y="151"/>
                      </a:lnTo>
                      <a:lnTo>
                        <a:pt x="0" y="158"/>
                      </a:lnTo>
                      <a:lnTo>
                        <a:pt x="1" y="168"/>
                      </a:lnTo>
                      <a:lnTo>
                        <a:pt x="5" y="176"/>
                      </a:lnTo>
                      <a:lnTo>
                        <a:pt x="10" y="185"/>
                      </a:lnTo>
                      <a:lnTo>
                        <a:pt x="11" y="206"/>
                      </a:lnTo>
                      <a:lnTo>
                        <a:pt x="12" y="215"/>
                      </a:lnTo>
                      <a:lnTo>
                        <a:pt x="13" y="229"/>
                      </a:lnTo>
                      <a:lnTo>
                        <a:pt x="17" y="243"/>
                      </a:lnTo>
                      <a:lnTo>
                        <a:pt x="22" y="257"/>
                      </a:lnTo>
                      <a:lnTo>
                        <a:pt x="28" y="268"/>
                      </a:lnTo>
                      <a:lnTo>
                        <a:pt x="34" y="281"/>
                      </a:lnTo>
                      <a:lnTo>
                        <a:pt x="38" y="295"/>
                      </a:lnTo>
                      <a:lnTo>
                        <a:pt x="41" y="308"/>
                      </a:lnTo>
                      <a:lnTo>
                        <a:pt x="42" y="318"/>
                      </a:lnTo>
                      <a:lnTo>
                        <a:pt x="43" y="330"/>
                      </a:lnTo>
                      <a:lnTo>
                        <a:pt x="42" y="338"/>
                      </a:lnTo>
                      <a:lnTo>
                        <a:pt x="39" y="345"/>
                      </a:lnTo>
                      <a:lnTo>
                        <a:pt x="44" y="340"/>
                      </a:lnTo>
                      <a:lnTo>
                        <a:pt x="49" y="332"/>
                      </a:lnTo>
                      <a:lnTo>
                        <a:pt x="54" y="324"/>
                      </a:lnTo>
                      <a:lnTo>
                        <a:pt x="58" y="315"/>
                      </a:lnTo>
                      <a:lnTo>
                        <a:pt x="61" y="300"/>
                      </a:lnTo>
                      <a:lnTo>
                        <a:pt x="64" y="290"/>
                      </a:lnTo>
                      <a:lnTo>
                        <a:pt x="66" y="279"/>
                      </a:lnTo>
                      <a:lnTo>
                        <a:pt x="68" y="267"/>
                      </a:lnTo>
                      <a:lnTo>
                        <a:pt x="68" y="257"/>
                      </a:lnTo>
                      <a:lnTo>
                        <a:pt x="74" y="255"/>
                      </a:lnTo>
                      <a:lnTo>
                        <a:pt x="82" y="254"/>
                      </a:lnTo>
                      <a:lnTo>
                        <a:pt x="94" y="251"/>
                      </a:lnTo>
                      <a:lnTo>
                        <a:pt x="102" y="249"/>
                      </a:lnTo>
                      <a:lnTo>
                        <a:pt x="110" y="247"/>
                      </a:lnTo>
                      <a:lnTo>
                        <a:pt x="117" y="247"/>
                      </a:lnTo>
                      <a:lnTo>
                        <a:pt x="119" y="241"/>
                      </a:lnTo>
                      <a:lnTo>
                        <a:pt x="123" y="231"/>
                      </a:lnTo>
                      <a:lnTo>
                        <a:pt x="126" y="217"/>
                      </a:lnTo>
                      <a:lnTo>
                        <a:pt x="126" y="201"/>
                      </a:lnTo>
                      <a:lnTo>
                        <a:pt x="128" y="187"/>
                      </a:lnTo>
                      <a:lnTo>
                        <a:pt x="131" y="174"/>
                      </a:lnTo>
                      <a:lnTo>
                        <a:pt x="134" y="164"/>
                      </a:lnTo>
                      <a:lnTo>
                        <a:pt x="142" y="154"/>
                      </a:lnTo>
                      <a:lnTo>
                        <a:pt x="138" y="130"/>
                      </a:lnTo>
                      <a:lnTo>
                        <a:pt x="138" y="102"/>
                      </a:lnTo>
                      <a:lnTo>
                        <a:pt x="138" y="74"/>
                      </a:lnTo>
                      <a:lnTo>
                        <a:pt x="138" y="48"/>
                      </a:lnTo>
                      <a:lnTo>
                        <a:pt x="138" y="24"/>
                      </a:lnTo>
                      <a:lnTo>
                        <a:pt x="137" y="4"/>
                      </a:lnTo>
                    </a:path>
                  </a:pathLst>
                </a:custGeom>
                <a:solidFill>
                  <a:srgbClr val="FF5F7F"/>
                </a:solidFill>
                <a:ln w="9525" cap="rnd">
                  <a:noFill/>
                  <a:round/>
                  <a:headEnd/>
                  <a:tailEnd/>
                </a:ln>
              </p:spPr>
              <p:txBody>
                <a:bodyPr/>
                <a:lstStyle/>
                <a:p>
                  <a:endParaRPr lang="fr-FR" sz="1200"/>
                </a:p>
              </p:txBody>
            </p:sp>
            <p:sp>
              <p:nvSpPr>
                <p:cNvPr id="227" name="Freeform 90"/>
                <p:cNvSpPr>
                  <a:spLocks/>
                </p:cNvSpPr>
                <p:nvPr/>
              </p:nvSpPr>
              <p:spPr bwMode="auto">
                <a:xfrm>
                  <a:off x="1715" y="1972"/>
                  <a:ext cx="95" cy="134"/>
                </a:xfrm>
                <a:custGeom>
                  <a:avLst/>
                  <a:gdLst>
                    <a:gd name="T0" fmla="*/ 24 w 95"/>
                    <a:gd name="T1" fmla="*/ 32 h 134"/>
                    <a:gd name="T2" fmla="*/ 43 w 95"/>
                    <a:gd name="T3" fmla="*/ 18 h 134"/>
                    <a:gd name="T4" fmla="*/ 53 w 95"/>
                    <a:gd name="T5" fmla="*/ 13 h 134"/>
                    <a:gd name="T6" fmla="*/ 62 w 95"/>
                    <a:gd name="T7" fmla="*/ 10 h 134"/>
                    <a:gd name="T8" fmla="*/ 70 w 95"/>
                    <a:gd name="T9" fmla="*/ 6 h 134"/>
                    <a:gd name="T10" fmla="*/ 79 w 95"/>
                    <a:gd name="T11" fmla="*/ 3 h 134"/>
                    <a:gd name="T12" fmla="*/ 94 w 95"/>
                    <a:gd name="T13" fmla="*/ 0 h 134"/>
                    <a:gd name="T14" fmla="*/ 89 w 95"/>
                    <a:gd name="T15" fmla="*/ 7 h 134"/>
                    <a:gd name="T16" fmla="*/ 82 w 95"/>
                    <a:gd name="T17" fmla="*/ 16 h 134"/>
                    <a:gd name="T18" fmla="*/ 80 w 95"/>
                    <a:gd name="T19" fmla="*/ 26 h 134"/>
                    <a:gd name="T20" fmla="*/ 78 w 95"/>
                    <a:gd name="T21" fmla="*/ 37 h 134"/>
                    <a:gd name="T22" fmla="*/ 79 w 95"/>
                    <a:gd name="T23" fmla="*/ 52 h 134"/>
                    <a:gd name="T24" fmla="*/ 76 w 95"/>
                    <a:gd name="T25" fmla="*/ 63 h 134"/>
                    <a:gd name="T26" fmla="*/ 71 w 95"/>
                    <a:gd name="T27" fmla="*/ 72 h 134"/>
                    <a:gd name="T28" fmla="*/ 67 w 95"/>
                    <a:gd name="T29" fmla="*/ 80 h 134"/>
                    <a:gd name="T30" fmla="*/ 62 w 95"/>
                    <a:gd name="T31" fmla="*/ 86 h 134"/>
                    <a:gd name="T32" fmla="*/ 58 w 95"/>
                    <a:gd name="T33" fmla="*/ 90 h 134"/>
                    <a:gd name="T34" fmla="*/ 50 w 95"/>
                    <a:gd name="T35" fmla="*/ 96 h 134"/>
                    <a:gd name="T36" fmla="*/ 0 w 95"/>
                    <a:gd name="T37" fmla="*/ 133 h 134"/>
                    <a:gd name="T38" fmla="*/ 24 w 95"/>
                    <a:gd name="T39" fmla="*/ 32 h 1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5"/>
                    <a:gd name="T61" fmla="*/ 0 h 134"/>
                    <a:gd name="T62" fmla="*/ 95 w 95"/>
                    <a:gd name="T63" fmla="*/ 134 h 1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5" h="134">
                      <a:moveTo>
                        <a:pt x="24" y="32"/>
                      </a:moveTo>
                      <a:lnTo>
                        <a:pt x="43" y="18"/>
                      </a:lnTo>
                      <a:lnTo>
                        <a:pt x="53" y="13"/>
                      </a:lnTo>
                      <a:lnTo>
                        <a:pt x="62" y="10"/>
                      </a:lnTo>
                      <a:lnTo>
                        <a:pt x="70" y="6"/>
                      </a:lnTo>
                      <a:lnTo>
                        <a:pt x="79" y="3"/>
                      </a:lnTo>
                      <a:lnTo>
                        <a:pt x="94" y="0"/>
                      </a:lnTo>
                      <a:lnTo>
                        <a:pt x="89" y="7"/>
                      </a:lnTo>
                      <a:lnTo>
                        <a:pt x="82" y="16"/>
                      </a:lnTo>
                      <a:lnTo>
                        <a:pt x="80" y="26"/>
                      </a:lnTo>
                      <a:lnTo>
                        <a:pt x="78" y="37"/>
                      </a:lnTo>
                      <a:lnTo>
                        <a:pt x="79" y="52"/>
                      </a:lnTo>
                      <a:lnTo>
                        <a:pt x="76" y="63"/>
                      </a:lnTo>
                      <a:lnTo>
                        <a:pt x="71" y="72"/>
                      </a:lnTo>
                      <a:lnTo>
                        <a:pt x="67" y="80"/>
                      </a:lnTo>
                      <a:lnTo>
                        <a:pt x="62" y="86"/>
                      </a:lnTo>
                      <a:lnTo>
                        <a:pt x="58" y="90"/>
                      </a:lnTo>
                      <a:lnTo>
                        <a:pt x="50" y="96"/>
                      </a:lnTo>
                      <a:lnTo>
                        <a:pt x="0" y="133"/>
                      </a:lnTo>
                      <a:lnTo>
                        <a:pt x="24" y="32"/>
                      </a:lnTo>
                    </a:path>
                  </a:pathLst>
                </a:custGeom>
                <a:solidFill>
                  <a:srgbClr val="FF5F7F"/>
                </a:solidFill>
                <a:ln w="9525" cap="rnd">
                  <a:noFill/>
                  <a:round/>
                  <a:headEnd/>
                  <a:tailEnd/>
                </a:ln>
              </p:spPr>
              <p:txBody>
                <a:bodyPr/>
                <a:lstStyle/>
                <a:p>
                  <a:endParaRPr lang="fr-FR" sz="1200"/>
                </a:p>
              </p:txBody>
            </p:sp>
            <p:sp>
              <p:nvSpPr>
                <p:cNvPr id="228" name="Freeform 91"/>
                <p:cNvSpPr>
                  <a:spLocks/>
                </p:cNvSpPr>
                <p:nvPr/>
              </p:nvSpPr>
              <p:spPr bwMode="auto">
                <a:xfrm>
                  <a:off x="1770" y="2342"/>
                  <a:ext cx="127" cy="39"/>
                </a:xfrm>
                <a:custGeom>
                  <a:avLst/>
                  <a:gdLst>
                    <a:gd name="T0" fmla="*/ 0 w 127"/>
                    <a:gd name="T1" fmla="*/ 28 h 39"/>
                    <a:gd name="T2" fmla="*/ 3 w 127"/>
                    <a:gd name="T3" fmla="*/ 32 h 39"/>
                    <a:gd name="T4" fmla="*/ 9 w 127"/>
                    <a:gd name="T5" fmla="*/ 35 h 39"/>
                    <a:gd name="T6" fmla="*/ 15 w 127"/>
                    <a:gd name="T7" fmla="*/ 37 h 39"/>
                    <a:gd name="T8" fmla="*/ 23 w 127"/>
                    <a:gd name="T9" fmla="*/ 38 h 39"/>
                    <a:gd name="T10" fmla="*/ 29 w 127"/>
                    <a:gd name="T11" fmla="*/ 37 h 39"/>
                    <a:gd name="T12" fmla="*/ 33 w 127"/>
                    <a:gd name="T13" fmla="*/ 34 h 39"/>
                    <a:gd name="T14" fmla="*/ 42 w 127"/>
                    <a:gd name="T15" fmla="*/ 32 h 39"/>
                    <a:gd name="T16" fmla="*/ 55 w 127"/>
                    <a:gd name="T17" fmla="*/ 29 h 39"/>
                    <a:gd name="T18" fmla="*/ 75 w 127"/>
                    <a:gd name="T19" fmla="*/ 27 h 39"/>
                    <a:gd name="T20" fmla="*/ 89 w 127"/>
                    <a:gd name="T21" fmla="*/ 24 h 39"/>
                    <a:gd name="T22" fmla="*/ 100 w 127"/>
                    <a:gd name="T23" fmla="*/ 22 h 39"/>
                    <a:gd name="T24" fmla="*/ 108 w 127"/>
                    <a:gd name="T25" fmla="*/ 19 h 39"/>
                    <a:gd name="T26" fmla="*/ 115 w 127"/>
                    <a:gd name="T27" fmla="*/ 15 h 39"/>
                    <a:gd name="T28" fmla="*/ 121 w 127"/>
                    <a:gd name="T29" fmla="*/ 11 h 39"/>
                    <a:gd name="T30" fmla="*/ 125 w 127"/>
                    <a:gd name="T31" fmla="*/ 5 h 39"/>
                    <a:gd name="T32" fmla="*/ 126 w 127"/>
                    <a:gd name="T33" fmla="*/ 1 h 39"/>
                    <a:gd name="T34" fmla="*/ 121 w 127"/>
                    <a:gd name="T35" fmla="*/ 0 h 39"/>
                    <a:gd name="T36" fmla="*/ 118 w 127"/>
                    <a:gd name="T37" fmla="*/ 1 h 39"/>
                    <a:gd name="T38" fmla="*/ 113 w 127"/>
                    <a:gd name="T39" fmla="*/ 5 h 39"/>
                    <a:gd name="T40" fmla="*/ 107 w 127"/>
                    <a:gd name="T41" fmla="*/ 9 h 39"/>
                    <a:gd name="T42" fmla="*/ 101 w 127"/>
                    <a:gd name="T43" fmla="*/ 10 h 39"/>
                    <a:gd name="T44" fmla="*/ 93 w 127"/>
                    <a:gd name="T45" fmla="*/ 9 h 39"/>
                    <a:gd name="T46" fmla="*/ 86 w 127"/>
                    <a:gd name="T47" fmla="*/ 8 h 39"/>
                    <a:gd name="T48" fmla="*/ 78 w 127"/>
                    <a:gd name="T49" fmla="*/ 8 h 39"/>
                    <a:gd name="T50" fmla="*/ 70 w 127"/>
                    <a:gd name="T51" fmla="*/ 9 h 39"/>
                    <a:gd name="T52" fmla="*/ 65 w 127"/>
                    <a:gd name="T53" fmla="*/ 13 h 39"/>
                    <a:gd name="T54" fmla="*/ 58 w 127"/>
                    <a:gd name="T55" fmla="*/ 17 h 39"/>
                    <a:gd name="T56" fmla="*/ 50 w 127"/>
                    <a:gd name="T57" fmla="*/ 20 h 39"/>
                    <a:gd name="T58" fmla="*/ 40 w 127"/>
                    <a:gd name="T59" fmla="*/ 21 h 39"/>
                    <a:gd name="T60" fmla="*/ 26 w 127"/>
                    <a:gd name="T61" fmla="*/ 23 h 39"/>
                    <a:gd name="T62" fmla="*/ 17 w 127"/>
                    <a:gd name="T63" fmla="*/ 22 h 39"/>
                    <a:gd name="T64" fmla="*/ 12 w 127"/>
                    <a:gd name="T65" fmla="*/ 25 h 39"/>
                    <a:gd name="T66" fmla="*/ 5 w 127"/>
                    <a:gd name="T67" fmla="*/ 27 h 39"/>
                    <a:gd name="T68" fmla="*/ 0 w 127"/>
                    <a:gd name="T69" fmla="*/ 28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7"/>
                    <a:gd name="T106" fmla="*/ 0 h 39"/>
                    <a:gd name="T107" fmla="*/ 127 w 127"/>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7" h="39">
                      <a:moveTo>
                        <a:pt x="0" y="28"/>
                      </a:moveTo>
                      <a:lnTo>
                        <a:pt x="3" y="32"/>
                      </a:lnTo>
                      <a:lnTo>
                        <a:pt x="9" y="35"/>
                      </a:lnTo>
                      <a:lnTo>
                        <a:pt x="15" y="37"/>
                      </a:lnTo>
                      <a:lnTo>
                        <a:pt x="23" y="38"/>
                      </a:lnTo>
                      <a:lnTo>
                        <a:pt x="29" y="37"/>
                      </a:lnTo>
                      <a:lnTo>
                        <a:pt x="33" y="34"/>
                      </a:lnTo>
                      <a:lnTo>
                        <a:pt x="42" y="32"/>
                      </a:lnTo>
                      <a:lnTo>
                        <a:pt x="55" y="29"/>
                      </a:lnTo>
                      <a:lnTo>
                        <a:pt x="75" y="27"/>
                      </a:lnTo>
                      <a:lnTo>
                        <a:pt x="89" y="24"/>
                      </a:lnTo>
                      <a:lnTo>
                        <a:pt x="100" y="22"/>
                      </a:lnTo>
                      <a:lnTo>
                        <a:pt x="108" y="19"/>
                      </a:lnTo>
                      <a:lnTo>
                        <a:pt x="115" y="15"/>
                      </a:lnTo>
                      <a:lnTo>
                        <a:pt x="121" y="11"/>
                      </a:lnTo>
                      <a:lnTo>
                        <a:pt x="125" y="5"/>
                      </a:lnTo>
                      <a:lnTo>
                        <a:pt x="126" y="1"/>
                      </a:lnTo>
                      <a:lnTo>
                        <a:pt x="121" y="0"/>
                      </a:lnTo>
                      <a:lnTo>
                        <a:pt x="118" y="1"/>
                      </a:lnTo>
                      <a:lnTo>
                        <a:pt x="113" y="5"/>
                      </a:lnTo>
                      <a:lnTo>
                        <a:pt x="107" y="9"/>
                      </a:lnTo>
                      <a:lnTo>
                        <a:pt x="101" y="10"/>
                      </a:lnTo>
                      <a:lnTo>
                        <a:pt x="93" y="9"/>
                      </a:lnTo>
                      <a:lnTo>
                        <a:pt x="86" y="8"/>
                      </a:lnTo>
                      <a:lnTo>
                        <a:pt x="78" y="8"/>
                      </a:lnTo>
                      <a:lnTo>
                        <a:pt x="70" y="9"/>
                      </a:lnTo>
                      <a:lnTo>
                        <a:pt x="65" y="13"/>
                      </a:lnTo>
                      <a:lnTo>
                        <a:pt x="58" y="17"/>
                      </a:lnTo>
                      <a:lnTo>
                        <a:pt x="50" y="20"/>
                      </a:lnTo>
                      <a:lnTo>
                        <a:pt x="40" y="21"/>
                      </a:lnTo>
                      <a:lnTo>
                        <a:pt x="26" y="23"/>
                      </a:lnTo>
                      <a:lnTo>
                        <a:pt x="17" y="22"/>
                      </a:lnTo>
                      <a:lnTo>
                        <a:pt x="12" y="25"/>
                      </a:lnTo>
                      <a:lnTo>
                        <a:pt x="5" y="27"/>
                      </a:lnTo>
                      <a:lnTo>
                        <a:pt x="0" y="28"/>
                      </a:lnTo>
                    </a:path>
                  </a:pathLst>
                </a:custGeom>
                <a:solidFill>
                  <a:srgbClr val="FF9FBF"/>
                </a:solidFill>
                <a:ln w="9525" cap="rnd">
                  <a:noFill/>
                  <a:round/>
                  <a:headEnd/>
                  <a:tailEnd/>
                </a:ln>
              </p:spPr>
              <p:txBody>
                <a:bodyPr/>
                <a:lstStyle/>
                <a:p>
                  <a:endParaRPr lang="fr-FR" sz="1200"/>
                </a:p>
              </p:txBody>
            </p:sp>
            <p:sp>
              <p:nvSpPr>
                <p:cNvPr id="229" name="Freeform 92"/>
                <p:cNvSpPr>
                  <a:spLocks/>
                </p:cNvSpPr>
                <p:nvPr/>
              </p:nvSpPr>
              <p:spPr bwMode="auto">
                <a:xfrm>
                  <a:off x="1679" y="2156"/>
                  <a:ext cx="233" cy="197"/>
                </a:xfrm>
                <a:custGeom>
                  <a:avLst/>
                  <a:gdLst>
                    <a:gd name="T0" fmla="*/ 76 w 233"/>
                    <a:gd name="T1" fmla="*/ 8 h 197"/>
                    <a:gd name="T2" fmla="*/ 79 w 233"/>
                    <a:gd name="T3" fmla="*/ 31 h 197"/>
                    <a:gd name="T4" fmla="*/ 74 w 233"/>
                    <a:gd name="T5" fmla="*/ 57 h 197"/>
                    <a:gd name="T6" fmla="*/ 62 w 233"/>
                    <a:gd name="T7" fmla="*/ 90 h 197"/>
                    <a:gd name="T8" fmla="*/ 55 w 233"/>
                    <a:gd name="T9" fmla="*/ 114 h 197"/>
                    <a:gd name="T10" fmla="*/ 53 w 233"/>
                    <a:gd name="T11" fmla="*/ 132 h 197"/>
                    <a:gd name="T12" fmla="*/ 58 w 233"/>
                    <a:gd name="T13" fmla="*/ 145 h 197"/>
                    <a:gd name="T14" fmla="*/ 65 w 233"/>
                    <a:gd name="T15" fmla="*/ 141 h 197"/>
                    <a:gd name="T16" fmla="*/ 71 w 233"/>
                    <a:gd name="T17" fmla="*/ 127 h 197"/>
                    <a:gd name="T18" fmla="*/ 81 w 233"/>
                    <a:gd name="T19" fmla="*/ 114 h 197"/>
                    <a:gd name="T20" fmla="*/ 87 w 233"/>
                    <a:gd name="T21" fmla="*/ 101 h 197"/>
                    <a:gd name="T22" fmla="*/ 87 w 233"/>
                    <a:gd name="T23" fmla="*/ 84 h 197"/>
                    <a:gd name="T24" fmla="*/ 93 w 233"/>
                    <a:gd name="T25" fmla="*/ 84 h 197"/>
                    <a:gd name="T26" fmla="*/ 99 w 233"/>
                    <a:gd name="T27" fmla="*/ 99 h 197"/>
                    <a:gd name="T28" fmla="*/ 99 w 233"/>
                    <a:gd name="T29" fmla="*/ 119 h 197"/>
                    <a:gd name="T30" fmla="*/ 95 w 233"/>
                    <a:gd name="T31" fmla="*/ 139 h 197"/>
                    <a:gd name="T32" fmla="*/ 97 w 233"/>
                    <a:gd name="T33" fmla="*/ 151 h 197"/>
                    <a:gd name="T34" fmla="*/ 109 w 233"/>
                    <a:gd name="T35" fmla="*/ 154 h 197"/>
                    <a:gd name="T36" fmla="*/ 119 w 233"/>
                    <a:gd name="T37" fmla="*/ 148 h 197"/>
                    <a:gd name="T38" fmla="*/ 135 w 233"/>
                    <a:gd name="T39" fmla="*/ 128 h 197"/>
                    <a:gd name="T40" fmla="*/ 148 w 233"/>
                    <a:gd name="T41" fmla="*/ 110 h 197"/>
                    <a:gd name="T42" fmla="*/ 169 w 233"/>
                    <a:gd name="T43" fmla="*/ 83 h 197"/>
                    <a:gd name="T44" fmla="*/ 189 w 233"/>
                    <a:gd name="T45" fmla="*/ 61 h 197"/>
                    <a:gd name="T46" fmla="*/ 201 w 233"/>
                    <a:gd name="T47" fmla="*/ 56 h 197"/>
                    <a:gd name="T48" fmla="*/ 219 w 233"/>
                    <a:gd name="T49" fmla="*/ 55 h 197"/>
                    <a:gd name="T50" fmla="*/ 232 w 233"/>
                    <a:gd name="T51" fmla="*/ 58 h 197"/>
                    <a:gd name="T52" fmla="*/ 104 w 233"/>
                    <a:gd name="T53" fmla="*/ 196 h 197"/>
                    <a:gd name="T54" fmla="*/ 74 w 233"/>
                    <a:gd name="T55" fmla="*/ 187 h 197"/>
                    <a:gd name="T56" fmla="*/ 50 w 233"/>
                    <a:gd name="T57" fmla="*/ 179 h 197"/>
                    <a:gd name="T58" fmla="*/ 26 w 233"/>
                    <a:gd name="T59" fmla="*/ 175 h 197"/>
                    <a:gd name="T60" fmla="*/ 10 w 233"/>
                    <a:gd name="T61" fmla="*/ 179 h 197"/>
                    <a:gd name="T62" fmla="*/ 1 w 233"/>
                    <a:gd name="T63" fmla="*/ 187 h 197"/>
                    <a:gd name="T64" fmla="*/ 0 w 233"/>
                    <a:gd name="T65" fmla="*/ 179 h 197"/>
                    <a:gd name="T66" fmla="*/ 2 w 233"/>
                    <a:gd name="T67" fmla="*/ 167 h 197"/>
                    <a:gd name="T68" fmla="*/ 12 w 233"/>
                    <a:gd name="T69" fmla="*/ 152 h 197"/>
                    <a:gd name="T70" fmla="*/ 23 w 233"/>
                    <a:gd name="T71" fmla="*/ 138 h 197"/>
                    <a:gd name="T72" fmla="*/ 33 w 233"/>
                    <a:gd name="T73" fmla="*/ 124 h 197"/>
                    <a:gd name="T74" fmla="*/ 42 w 233"/>
                    <a:gd name="T75" fmla="*/ 108 h 197"/>
                    <a:gd name="T76" fmla="*/ 54 w 233"/>
                    <a:gd name="T77" fmla="*/ 92 h 197"/>
                    <a:gd name="T78" fmla="*/ 62 w 233"/>
                    <a:gd name="T79" fmla="*/ 72 h 197"/>
                    <a:gd name="T80" fmla="*/ 70 w 233"/>
                    <a:gd name="T81" fmla="*/ 51 h 197"/>
                    <a:gd name="T82" fmla="*/ 72 w 233"/>
                    <a:gd name="T83" fmla="*/ 30 h 197"/>
                    <a:gd name="T84" fmla="*/ 74 w 233"/>
                    <a:gd name="T85" fmla="*/ 0 h 1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3"/>
                    <a:gd name="T130" fmla="*/ 0 h 197"/>
                    <a:gd name="T131" fmla="*/ 233 w 233"/>
                    <a:gd name="T132" fmla="*/ 197 h 1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3" h="197">
                      <a:moveTo>
                        <a:pt x="74" y="0"/>
                      </a:moveTo>
                      <a:lnTo>
                        <a:pt x="76" y="8"/>
                      </a:lnTo>
                      <a:lnTo>
                        <a:pt x="78" y="19"/>
                      </a:lnTo>
                      <a:lnTo>
                        <a:pt x="79" y="31"/>
                      </a:lnTo>
                      <a:lnTo>
                        <a:pt x="77" y="44"/>
                      </a:lnTo>
                      <a:lnTo>
                        <a:pt x="74" y="57"/>
                      </a:lnTo>
                      <a:lnTo>
                        <a:pt x="68" y="75"/>
                      </a:lnTo>
                      <a:lnTo>
                        <a:pt x="62" y="90"/>
                      </a:lnTo>
                      <a:lnTo>
                        <a:pt x="58" y="102"/>
                      </a:lnTo>
                      <a:lnTo>
                        <a:pt x="55" y="114"/>
                      </a:lnTo>
                      <a:lnTo>
                        <a:pt x="53" y="124"/>
                      </a:lnTo>
                      <a:lnTo>
                        <a:pt x="53" y="132"/>
                      </a:lnTo>
                      <a:lnTo>
                        <a:pt x="54" y="139"/>
                      </a:lnTo>
                      <a:lnTo>
                        <a:pt x="58" y="145"/>
                      </a:lnTo>
                      <a:lnTo>
                        <a:pt x="61" y="142"/>
                      </a:lnTo>
                      <a:lnTo>
                        <a:pt x="65" y="141"/>
                      </a:lnTo>
                      <a:lnTo>
                        <a:pt x="67" y="134"/>
                      </a:lnTo>
                      <a:lnTo>
                        <a:pt x="71" y="127"/>
                      </a:lnTo>
                      <a:lnTo>
                        <a:pt x="74" y="121"/>
                      </a:lnTo>
                      <a:lnTo>
                        <a:pt x="81" y="114"/>
                      </a:lnTo>
                      <a:lnTo>
                        <a:pt x="85" y="108"/>
                      </a:lnTo>
                      <a:lnTo>
                        <a:pt x="87" y="101"/>
                      </a:lnTo>
                      <a:lnTo>
                        <a:pt x="88" y="93"/>
                      </a:lnTo>
                      <a:lnTo>
                        <a:pt x="87" y="84"/>
                      </a:lnTo>
                      <a:lnTo>
                        <a:pt x="89" y="80"/>
                      </a:lnTo>
                      <a:lnTo>
                        <a:pt x="93" y="84"/>
                      </a:lnTo>
                      <a:lnTo>
                        <a:pt x="97" y="91"/>
                      </a:lnTo>
                      <a:lnTo>
                        <a:pt x="99" y="99"/>
                      </a:lnTo>
                      <a:lnTo>
                        <a:pt x="100" y="108"/>
                      </a:lnTo>
                      <a:lnTo>
                        <a:pt x="99" y="119"/>
                      </a:lnTo>
                      <a:lnTo>
                        <a:pt x="97" y="132"/>
                      </a:lnTo>
                      <a:lnTo>
                        <a:pt x="95" y="139"/>
                      </a:lnTo>
                      <a:lnTo>
                        <a:pt x="95" y="145"/>
                      </a:lnTo>
                      <a:lnTo>
                        <a:pt x="97" y="151"/>
                      </a:lnTo>
                      <a:lnTo>
                        <a:pt x="101" y="153"/>
                      </a:lnTo>
                      <a:lnTo>
                        <a:pt x="109" y="154"/>
                      </a:lnTo>
                      <a:lnTo>
                        <a:pt x="115" y="152"/>
                      </a:lnTo>
                      <a:lnTo>
                        <a:pt x="119" y="148"/>
                      </a:lnTo>
                      <a:lnTo>
                        <a:pt x="129" y="137"/>
                      </a:lnTo>
                      <a:lnTo>
                        <a:pt x="135" y="128"/>
                      </a:lnTo>
                      <a:lnTo>
                        <a:pt x="141" y="120"/>
                      </a:lnTo>
                      <a:lnTo>
                        <a:pt x="148" y="110"/>
                      </a:lnTo>
                      <a:lnTo>
                        <a:pt x="158" y="97"/>
                      </a:lnTo>
                      <a:lnTo>
                        <a:pt x="169" y="83"/>
                      </a:lnTo>
                      <a:lnTo>
                        <a:pt x="178" y="71"/>
                      </a:lnTo>
                      <a:lnTo>
                        <a:pt x="189" y="61"/>
                      </a:lnTo>
                      <a:lnTo>
                        <a:pt x="195" y="58"/>
                      </a:lnTo>
                      <a:lnTo>
                        <a:pt x="201" y="56"/>
                      </a:lnTo>
                      <a:lnTo>
                        <a:pt x="208" y="54"/>
                      </a:lnTo>
                      <a:lnTo>
                        <a:pt x="219" y="55"/>
                      </a:lnTo>
                      <a:lnTo>
                        <a:pt x="226" y="57"/>
                      </a:lnTo>
                      <a:lnTo>
                        <a:pt x="232" y="58"/>
                      </a:lnTo>
                      <a:lnTo>
                        <a:pt x="177" y="155"/>
                      </a:lnTo>
                      <a:lnTo>
                        <a:pt x="104" y="196"/>
                      </a:lnTo>
                      <a:lnTo>
                        <a:pt x="88" y="191"/>
                      </a:lnTo>
                      <a:lnTo>
                        <a:pt x="74" y="187"/>
                      </a:lnTo>
                      <a:lnTo>
                        <a:pt x="62" y="182"/>
                      </a:lnTo>
                      <a:lnTo>
                        <a:pt x="50" y="179"/>
                      </a:lnTo>
                      <a:lnTo>
                        <a:pt x="36" y="176"/>
                      </a:lnTo>
                      <a:lnTo>
                        <a:pt x="26" y="175"/>
                      </a:lnTo>
                      <a:lnTo>
                        <a:pt x="16" y="177"/>
                      </a:lnTo>
                      <a:lnTo>
                        <a:pt x="10" y="179"/>
                      </a:lnTo>
                      <a:lnTo>
                        <a:pt x="4" y="185"/>
                      </a:lnTo>
                      <a:lnTo>
                        <a:pt x="1" y="187"/>
                      </a:lnTo>
                      <a:lnTo>
                        <a:pt x="0" y="183"/>
                      </a:lnTo>
                      <a:lnTo>
                        <a:pt x="0" y="179"/>
                      </a:lnTo>
                      <a:lnTo>
                        <a:pt x="0" y="173"/>
                      </a:lnTo>
                      <a:lnTo>
                        <a:pt x="2" y="167"/>
                      </a:lnTo>
                      <a:lnTo>
                        <a:pt x="7" y="160"/>
                      </a:lnTo>
                      <a:lnTo>
                        <a:pt x="12" y="152"/>
                      </a:lnTo>
                      <a:lnTo>
                        <a:pt x="17" y="145"/>
                      </a:lnTo>
                      <a:lnTo>
                        <a:pt x="23" y="138"/>
                      </a:lnTo>
                      <a:lnTo>
                        <a:pt x="29" y="132"/>
                      </a:lnTo>
                      <a:lnTo>
                        <a:pt x="33" y="124"/>
                      </a:lnTo>
                      <a:lnTo>
                        <a:pt x="37" y="117"/>
                      </a:lnTo>
                      <a:lnTo>
                        <a:pt x="42" y="108"/>
                      </a:lnTo>
                      <a:lnTo>
                        <a:pt x="48" y="101"/>
                      </a:lnTo>
                      <a:lnTo>
                        <a:pt x="54" y="92"/>
                      </a:lnTo>
                      <a:lnTo>
                        <a:pt x="59" y="82"/>
                      </a:lnTo>
                      <a:lnTo>
                        <a:pt x="62" y="72"/>
                      </a:lnTo>
                      <a:lnTo>
                        <a:pt x="66" y="62"/>
                      </a:lnTo>
                      <a:lnTo>
                        <a:pt x="70" y="51"/>
                      </a:lnTo>
                      <a:lnTo>
                        <a:pt x="71" y="41"/>
                      </a:lnTo>
                      <a:lnTo>
                        <a:pt x="72" y="30"/>
                      </a:lnTo>
                      <a:lnTo>
                        <a:pt x="72" y="20"/>
                      </a:lnTo>
                      <a:lnTo>
                        <a:pt x="74" y="0"/>
                      </a:lnTo>
                    </a:path>
                  </a:pathLst>
                </a:custGeom>
                <a:solidFill>
                  <a:srgbClr val="FF9FBF"/>
                </a:solidFill>
                <a:ln w="9525" cap="rnd">
                  <a:noFill/>
                  <a:round/>
                  <a:headEnd/>
                  <a:tailEnd/>
                </a:ln>
              </p:spPr>
              <p:txBody>
                <a:bodyPr/>
                <a:lstStyle/>
                <a:p>
                  <a:endParaRPr lang="fr-FR" sz="1200"/>
                </a:p>
              </p:txBody>
            </p:sp>
            <p:sp>
              <p:nvSpPr>
                <p:cNvPr id="230" name="Freeform 93"/>
                <p:cNvSpPr>
                  <a:spLocks/>
                </p:cNvSpPr>
                <p:nvPr/>
              </p:nvSpPr>
              <p:spPr bwMode="auto">
                <a:xfrm>
                  <a:off x="1752" y="2213"/>
                  <a:ext cx="175" cy="156"/>
                </a:xfrm>
                <a:custGeom>
                  <a:avLst/>
                  <a:gdLst>
                    <a:gd name="T0" fmla="*/ 18 w 175"/>
                    <a:gd name="T1" fmla="*/ 155 h 156"/>
                    <a:gd name="T2" fmla="*/ 5 w 175"/>
                    <a:gd name="T3" fmla="*/ 153 h 156"/>
                    <a:gd name="T4" fmla="*/ 0 w 175"/>
                    <a:gd name="T5" fmla="*/ 144 h 156"/>
                    <a:gd name="T6" fmla="*/ 3 w 175"/>
                    <a:gd name="T7" fmla="*/ 131 h 156"/>
                    <a:gd name="T8" fmla="*/ 16 w 175"/>
                    <a:gd name="T9" fmla="*/ 125 h 156"/>
                    <a:gd name="T10" fmla="*/ 34 w 175"/>
                    <a:gd name="T11" fmla="*/ 124 h 156"/>
                    <a:gd name="T12" fmla="*/ 47 w 175"/>
                    <a:gd name="T13" fmla="*/ 113 h 156"/>
                    <a:gd name="T14" fmla="*/ 63 w 175"/>
                    <a:gd name="T15" fmla="*/ 101 h 156"/>
                    <a:gd name="T16" fmla="*/ 81 w 175"/>
                    <a:gd name="T17" fmla="*/ 94 h 156"/>
                    <a:gd name="T18" fmla="*/ 99 w 175"/>
                    <a:gd name="T19" fmla="*/ 83 h 156"/>
                    <a:gd name="T20" fmla="*/ 111 w 175"/>
                    <a:gd name="T21" fmla="*/ 64 h 156"/>
                    <a:gd name="T22" fmla="*/ 128 w 175"/>
                    <a:gd name="T23" fmla="*/ 37 h 156"/>
                    <a:gd name="T24" fmla="*/ 145 w 175"/>
                    <a:gd name="T25" fmla="*/ 17 h 156"/>
                    <a:gd name="T26" fmla="*/ 160 w 175"/>
                    <a:gd name="T27" fmla="*/ 4 h 156"/>
                    <a:gd name="T28" fmla="*/ 174 w 175"/>
                    <a:gd name="T29" fmla="*/ 0 h 156"/>
                    <a:gd name="T30" fmla="*/ 166 w 175"/>
                    <a:gd name="T31" fmla="*/ 11 h 156"/>
                    <a:gd name="T32" fmla="*/ 161 w 175"/>
                    <a:gd name="T33" fmla="*/ 32 h 156"/>
                    <a:gd name="T34" fmla="*/ 162 w 175"/>
                    <a:gd name="T35" fmla="*/ 51 h 156"/>
                    <a:gd name="T36" fmla="*/ 169 w 175"/>
                    <a:gd name="T37" fmla="*/ 72 h 156"/>
                    <a:gd name="T38" fmla="*/ 162 w 175"/>
                    <a:gd name="T39" fmla="*/ 81 h 156"/>
                    <a:gd name="T40" fmla="*/ 149 w 175"/>
                    <a:gd name="T41" fmla="*/ 90 h 156"/>
                    <a:gd name="T42" fmla="*/ 132 w 175"/>
                    <a:gd name="T43" fmla="*/ 92 h 156"/>
                    <a:gd name="T44" fmla="*/ 124 w 175"/>
                    <a:gd name="T45" fmla="*/ 95 h 156"/>
                    <a:gd name="T46" fmla="*/ 125 w 175"/>
                    <a:gd name="T47" fmla="*/ 105 h 156"/>
                    <a:gd name="T48" fmla="*/ 127 w 175"/>
                    <a:gd name="T49" fmla="*/ 118 h 156"/>
                    <a:gd name="T50" fmla="*/ 119 w 175"/>
                    <a:gd name="T51" fmla="*/ 127 h 156"/>
                    <a:gd name="T52" fmla="*/ 108 w 175"/>
                    <a:gd name="T53" fmla="*/ 127 h 156"/>
                    <a:gd name="T54" fmla="*/ 95 w 175"/>
                    <a:gd name="T55" fmla="*/ 134 h 156"/>
                    <a:gd name="T56" fmla="*/ 74 w 175"/>
                    <a:gd name="T57" fmla="*/ 139 h 156"/>
                    <a:gd name="T58" fmla="*/ 57 w 175"/>
                    <a:gd name="T59" fmla="*/ 139 h 156"/>
                    <a:gd name="T60" fmla="*/ 42 w 175"/>
                    <a:gd name="T61" fmla="*/ 144 h 156"/>
                    <a:gd name="T62" fmla="*/ 25 w 175"/>
                    <a:gd name="T63" fmla="*/ 154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
                    <a:gd name="T97" fmla="*/ 0 h 156"/>
                    <a:gd name="T98" fmla="*/ 175 w 175"/>
                    <a:gd name="T99" fmla="*/ 156 h 1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 h="156">
                      <a:moveTo>
                        <a:pt x="25" y="154"/>
                      </a:moveTo>
                      <a:lnTo>
                        <a:pt x="18" y="155"/>
                      </a:lnTo>
                      <a:lnTo>
                        <a:pt x="11" y="154"/>
                      </a:lnTo>
                      <a:lnTo>
                        <a:pt x="5" y="153"/>
                      </a:lnTo>
                      <a:lnTo>
                        <a:pt x="1" y="149"/>
                      </a:lnTo>
                      <a:lnTo>
                        <a:pt x="0" y="144"/>
                      </a:lnTo>
                      <a:lnTo>
                        <a:pt x="0" y="138"/>
                      </a:lnTo>
                      <a:lnTo>
                        <a:pt x="3" y="131"/>
                      </a:lnTo>
                      <a:lnTo>
                        <a:pt x="8" y="127"/>
                      </a:lnTo>
                      <a:lnTo>
                        <a:pt x="16" y="125"/>
                      </a:lnTo>
                      <a:lnTo>
                        <a:pt x="24" y="126"/>
                      </a:lnTo>
                      <a:lnTo>
                        <a:pt x="34" y="124"/>
                      </a:lnTo>
                      <a:lnTo>
                        <a:pt x="41" y="119"/>
                      </a:lnTo>
                      <a:lnTo>
                        <a:pt x="47" y="113"/>
                      </a:lnTo>
                      <a:lnTo>
                        <a:pt x="56" y="107"/>
                      </a:lnTo>
                      <a:lnTo>
                        <a:pt x="63" y="101"/>
                      </a:lnTo>
                      <a:lnTo>
                        <a:pt x="73" y="97"/>
                      </a:lnTo>
                      <a:lnTo>
                        <a:pt x="81" y="94"/>
                      </a:lnTo>
                      <a:lnTo>
                        <a:pt x="91" y="89"/>
                      </a:lnTo>
                      <a:lnTo>
                        <a:pt x="99" y="83"/>
                      </a:lnTo>
                      <a:lnTo>
                        <a:pt x="105" y="74"/>
                      </a:lnTo>
                      <a:lnTo>
                        <a:pt x="111" y="64"/>
                      </a:lnTo>
                      <a:lnTo>
                        <a:pt x="119" y="50"/>
                      </a:lnTo>
                      <a:lnTo>
                        <a:pt x="128" y="37"/>
                      </a:lnTo>
                      <a:lnTo>
                        <a:pt x="136" y="25"/>
                      </a:lnTo>
                      <a:lnTo>
                        <a:pt x="145" y="17"/>
                      </a:lnTo>
                      <a:lnTo>
                        <a:pt x="151" y="10"/>
                      </a:lnTo>
                      <a:lnTo>
                        <a:pt x="160" y="4"/>
                      </a:lnTo>
                      <a:lnTo>
                        <a:pt x="166" y="1"/>
                      </a:lnTo>
                      <a:lnTo>
                        <a:pt x="174" y="0"/>
                      </a:lnTo>
                      <a:lnTo>
                        <a:pt x="169" y="5"/>
                      </a:lnTo>
                      <a:lnTo>
                        <a:pt x="166" y="11"/>
                      </a:lnTo>
                      <a:lnTo>
                        <a:pt x="162" y="22"/>
                      </a:lnTo>
                      <a:lnTo>
                        <a:pt x="161" y="32"/>
                      </a:lnTo>
                      <a:lnTo>
                        <a:pt x="161" y="42"/>
                      </a:lnTo>
                      <a:lnTo>
                        <a:pt x="162" y="51"/>
                      </a:lnTo>
                      <a:lnTo>
                        <a:pt x="166" y="61"/>
                      </a:lnTo>
                      <a:lnTo>
                        <a:pt x="169" y="72"/>
                      </a:lnTo>
                      <a:lnTo>
                        <a:pt x="166" y="77"/>
                      </a:lnTo>
                      <a:lnTo>
                        <a:pt x="162" y="81"/>
                      </a:lnTo>
                      <a:lnTo>
                        <a:pt x="157" y="86"/>
                      </a:lnTo>
                      <a:lnTo>
                        <a:pt x="149" y="90"/>
                      </a:lnTo>
                      <a:lnTo>
                        <a:pt x="141" y="92"/>
                      </a:lnTo>
                      <a:lnTo>
                        <a:pt x="132" y="92"/>
                      </a:lnTo>
                      <a:lnTo>
                        <a:pt x="125" y="92"/>
                      </a:lnTo>
                      <a:lnTo>
                        <a:pt x="124" y="95"/>
                      </a:lnTo>
                      <a:lnTo>
                        <a:pt x="123" y="100"/>
                      </a:lnTo>
                      <a:lnTo>
                        <a:pt x="125" y="105"/>
                      </a:lnTo>
                      <a:lnTo>
                        <a:pt x="127" y="112"/>
                      </a:lnTo>
                      <a:lnTo>
                        <a:pt x="127" y="118"/>
                      </a:lnTo>
                      <a:lnTo>
                        <a:pt x="124" y="124"/>
                      </a:lnTo>
                      <a:lnTo>
                        <a:pt x="119" y="127"/>
                      </a:lnTo>
                      <a:lnTo>
                        <a:pt x="114" y="125"/>
                      </a:lnTo>
                      <a:lnTo>
                        <a:pt x="108" y="127"/>
                      </a:lnTo>
                      <a:lnTo>
                        <a:pt x="102" y="130"/>
                      </a:lnTo>
                      <a:lnTo>
                        <a:pt x="95" y="134"/>
                      </a:lnTo>
                      <a:lnTo>
                        <a:pt x="86" y="136"/>
                      </a:lnTo>
                      <a:lnTo>
                        <a:pt x="74" y="139"/>
                      </a:lnTo>
                      <a:lnTo>
                        <a:pt x="65" y="139"/>
                      </a:lnTo>
                      <a:lnTo>
                        <a:pt x="57" y="139"/>
                      </a:lnTo>
                      <a:lnTo>
                        <a:pt x="47" y="140"/>
                      </a:lnTo>
                      <a:lnTo>
                        <a:pt x="42" y="144"/>
                      </a:lnTo>
                      <a:lnTo>
                        <a:pt x="33" y="150"/>
                      </a:lnTo>
                      <a:lnTo>
                        <a:pt x="25" y="154"/>
                      </a:lnTo>
                    </a:path>
                  </a:pathLst>
                </a:custGeom>
                <a:solidFill>
                  <a:srgbClr val="DF3F5F"/>
                </a:solidFill>
                <a:ln w="9525" cap="rnd">
                  <a:noFill/>
                  <a:round/>
                  <a:headEnd/>
                  <a:tailEnd/>
                </a:ln>
              </p:spPr>
              <p:txBody>
                <a:bodyPr/>
                <a:lstStyle/>
                <a:p>
                  <a:endParaRPr lang="fr-FR" sz="1200"/>
                </a:p>
              </p:txBody>
            </p:sp>
            <p:sp>
              <p:nvSpPr>
                <p:cNvPr id="231" name="Freeform 94"/>
                <p:cNvSpPr>
                  <a:spLocks/>
                </p:cNvSpPr>
                <p:nvPr/>
              </p:nvSpPr>
              <p:spPr bwMode="auto">
                <a:xfrm>
                  <a:off x="1683" y="2332"/>
                  <a:ext cx="49" cy="18"/>
                </a:xfrm>
                <a:custGeom>
                  <a:avLst/>
                  <a:gdLst>
                    <a:gd name="T0" fmla="*/ 0 w 49"/>
                    <a:gd name="T1" fmla="*/ 11 h 18"/>
                    <a:gd name="T2" fmla="*/ 0 w 49"/>
                    <a:gd name="T3" fmla="*/ 6 h 18"/>
                    <a:gd name="T4" fmla="*/ 4 w 49"/>
                    <a:gd name="T5" fmla="*/ 3 h 18"/>
                    <a:gd name="T6" fmla="*/ 10 w 49"/>
                    <a:gd name="T7" fmla="*/ 1 h 18"/>
                    <a:gd name="T8" fmla="*/ 14 w 49"/>
                    <a:gd name="T9" fmla="*/ 0 h 18"/>
                    <a:gd name="T10" fmla="*/ 21 w 49"/>
                    <a:gd name="T11" fmla="*/ 1 h 18"/>
                    <a:gd name="T12" fmla="*/ 30 w 49"/>
                    <a:gd name="T13" fmla="*/ 4 h 18"/>
                    <a:gd name="T14" fmla="*/ 37 w 49"/>
                    <a:gd name="T15" fmla="*/ 6 h 18"/>
                    <a:gd name="T16" fmla="*/ 48 w 49"/>
                    <a:gd name="T17" fmla="*/ 8 h 18"/>
                    <a:gd name="T18" fmla="*/ 36 w 49"/>
                    <a:gd name="T19" fmla="*/ 10 h 18"/>
                    <a:gd name="T20" fmla="*/ 28 w 49"/>
                    <a:gd name="T21" fmla="*/ 13 h 18"/>
                    <a:gd name="T22" fmla="*/ 21 w 49"/>
                    <a:gd name="T23" fmla="*/ 15 h 18"/>
                    <a:gd name="T24" fmla="*/ 16 w 49"/>
                    <a:gd name="T25" fmla="*/ 16 h 18"/>
                    <a:gd name="T26" fmla="*/ 10 w 49"/>
                    <a:gd name="T27" fmla="*/ 17 h 18"/>
                    <a:gd name="T28" fmla="*/ 5 w 49"/>
                    <a:gd name="T29" fmla="*/ 16 h 18"/>
                    <a:gd name="T30" fmla="*/ 0 w 49"/>
                    <a:gd name="T31" fmla="*/ 14 h 18"/>
                    <a:gd name="T32" fmla="*/ 0 w 49"/>
                    <a:gd name="T33" fmla="*/ 1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18"/>
                    <a:gd name="T53" fmla="*/ 49 w 49"/>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18">
                      <a:moveTo>
                        <a:pt x="0" y="11"/>
                      </a:moveTo>
                      <a:lnTo>
                        <a:pt x="0" y="6"/>
                      </a:lnTo>
                      <a:lnTo>
                        <a:pt x="4" y="3"/>
                      </a:lnTo>
                      <a:lnTo>
                        <a:pt x="10" y="1"/>
                      </a:lnTo>
                      <a:lnTo>
                        <a:pt x="14" y="0"/>
                      </a:lnTo>
                      <a:lnTo>
                        <a:pt x="21" y="1"/>
                      </a:lnTo>
                      <a:lnTo>
                        <a:pt x="30" y="4"/>
                      </a:lnTo>
                      <a:lnTo>
                        <a:pt x="37" y="6"/>
                      </a:lnTo>
                      <a:lnTo>
                        <a:pt x="48" y="8"/>
                      </a:lnTo>
                      <a:lnTo>
                        <a:pt x="36" y="10"/>
                      </a:lnTo>
                      <a:lnTo>
                        <a:pt x="28" y="13"/>
                      </a:lnTo>
                      <a:lnTo>
                        <a:pt x="21" y="15"/>
                      </a:lnTo>
                      <a:lnTo>
                        <a:pt x="16" y="16"/>
                      </a:lnTo>
                      <a:lnTo>
                        <a:pt x="10" y="17"/>
                      </a:lnTo>
                      <a:lnTo>
                        <a:pt x="5" y="16"/>
                      </a:lnTo>
                      <a:lnTo>
                        <a:pt x="0" y="14"/>
                      </a:lnTo>
                      <a:lnTo>
                        <a:pt x="0" y="11"/>
                      </a:lnTo>
                    </a:path>
                  </a:pathLst>
                </a:custGeom>
                <a:solidFill>
                  <a:srgbClr val="DF3F5F"/>
                </a:solidFill>
                <a:ln w="9525" cap="rnd">
                  <a:noFill/>
                  <a:round/>
                  <a:headEnd/>
                  <a:tailEnd/>
                </a:ln>
              </p:spPr>
              <p:txBody>
                <a:bodyPr/>
                <a:lstStyle/>
                <a:p>
                  <a:endParaRPr lang="fr-FR" sz="1200"/>
                </a:p>
              </p:txBody>
            </p:sp>
            <p:sp>
              <p:nvSpPr>
                <p:cNvPr id="232" name="Freeform 95"/>
                <p:cNvSpPr>
                  <a:spLocks/>
                </p:cNvSpPr>
                <p:nvPr/>
              </p:nvSpPr>
              <p:spPr bwMode="auto">
                <a:xfrm>
                  <a:off x="1736" y="2157"/>
                  <a:ext cx="64" cy="144"/>
                </a:xfrm>
                <a:custGeom>
                  <a:avLst/>
                  <a:gdLst>
                    <a:gd name="T0" fmla="*/ 26 w 64"/>
                    <a:gd name="T1" fmla="*/ 0 h 144"/>
                    <a:gd name="T2" fmla="*/ 25 w 64"/>
                    <a:gd name="T3" fmla="*/ 20 h 144"/>
                    <a:gd name="T4" fmla="*/ 24 w 64"/>
                    <a:gd name="T5" fmla="*/ 41 h 144"/>
                    <a:gd name="T6" fmla="*/ 19 w 64"/>
                    <a:gd name="T7" fmla="*/ 59 h 144"/>
                    <a:gd name="T8" fmla="*/ 15 w 64"/>
                    <a:gd name="T9" fmla="*/ 70 h 144"/>
                    <a:gd name="T10" fmla="*/ 12 w 64"/>
                    <a:gd name="T11" fmla="*/ 81 h 144"/>
                    <a:gd name="T12" fmla="*/ 8 w 64"/>
                    <a:gd name="T13" fmla="*/ 90 h 144"/>
                    <a:gd name="T14" fmla="*/ 5 w 64"/>
                    <a:gd name="T15" fmla="*/ 98 h 144"/>
                    <a:gd name="T16" fmla="*/ 0 w 64"/>
                    <a:gd name="T17" fmla="*/ 111 h 144"/>
                    <a:gd name="T18" fmla="*/ 0 w 64"/>
                    <a:gd name="T19" fmla="*/ 120 h 144"/>
                    <a:gd name="T20" fmla="*/ 0 w 64"/>
                    <a:gd name="T21" fmla="*/ 132 h 144"/>
                    <a:gd name="T22" fmla="*/ 0 w 64"/>
                    <a:gd name="T23" fmla="*/ 138 h 144"/>
                    <a:gd name="T24" fmla="*/ 1 w 64"/>
                    <a:gd name="T25" fmla="*/ 143 h 144"/>
                    <a:gd name="T26" fmla="*/ 5 w 64"/>
                    <a:gd name="T27" fmla="*/ 141 h 144"/>
                    <a:gd name="T28" fmla="*/ 8 w 64"/>
                    <a:gd name="T29" fmla="*/ 138 h 144"/>
                    <a:gd name="T30" fmla="*/ 12 w 64"/>
                    <a:gd name="T31" fmla="*/ 143 h 144"/>
                    <a:gd name="T32" fmla="*/ 10 w 64"/>
                    <a:gd name="T33" fmla="*/ 138 h 144"/>
                    <a:gd name="T34" fmla="*/ 11 w 64"/>
                    <a:gd name="T35" fmla="*/ 132 h 144"/>
                    <a:gd name="T36" fmla="*/ 13 w 64"/>
                    <a:gd name="T37" fmla="*/ 126 h 144"/>
                    <a:gd name="T38" fmla="*/ 16 w 64"/>
                    <a:gd name="T39" fmla="*/ 120 h 144"/>
                    <a:gd name="T40" fmla="*/ 21 w 64"/>
                    <a:gd name="T41" fmla="*/ 114 h 144"/>
                    <a:gd name="T42" fmla="*/ 25 w 64"/>
                    <a:gd name="T43" fmla="*/ 111 h 144"/>
                    <a:gd name="T44" fmla="*/ 28 w 64"/>
                    <a:gd name="T45" fmla="*/ 106 h 144"/>
                    <a:gd name="T46" fmla="*/ 30 w 64"/>
                    <a:gd name="T47" fmla="*/ 99 h 144"/>
                    <a:gd name="T48" fmla="*/ 31 w 64"/>
                    <a:gd name="T49" fmla="*/ 89 h 144"/>
                    <a:gd name="T50" fmla="*/ 31 w 64"/>
                    <a:gd name="T51" fmla="*/ 82 h 144"/>
                    <a:gd name="T52" fmla="*/ 34 w 64"/>
                    <a:gd name="T53" fmla="*/ 76 h 144"/>
                    <a:gd name="T54" fmla="*/ 38 w 64"/>
                    <a:gd name="T55" fmla="*/ 72 h 144"/>
                    <a:gd name="T56" fmla="*/ 45 w 64"/>
                    <a:gd name="T57" fmla="*/ 69 h 144"/>
                    <a:gd name="T58" fmla="*/ 50 w 64"/>
                    <a:gd name="T59" fmla="*/ 68 h 144"/>
                    <a:gd name="T60" fmla="*/ 55 w 64"/>
                    <a:gd name="T61" fmla="*/ 66 h 144"/>
                    <a:gd name="T62" fmla="*/ 60 w 64"/>
                    <a:gd name="T63" fmla="*/ 63 h 144"/>
                    <a:gd name="T64" fmla="*/ 63 w 64"/>
                    <a:gd name="T65" fmla="*/ 61 h 144"/>
                    <a:gd name="T66" fmla="*/ 58 w 64"/>
                    <a:gd name="T67" fmla="*/ 60 h 144"/>
                    <a:gd name="T68" fmla="*/ 53 w 64"/>
                    <a:gd name="T69" fmla="*/ 59 h 144"/>
                    <a:gd name="T70" fmla="*/ 49 w 64"/>
                    <a:gd name="T71" fmla="*/ 58 h 144"/>
                    <a:gd name="T72" fmla="*/ 44 w 64"/>
                    <a:gd name="T73" fmla="*/ 55 h 144"/>
                    <a:gd name="T74" fmla="*/ 39 w 64"/>
                    <a:gd name="T75" fmla="*/ 52 h 144"/>
                    <a:gd name="T76" fmla="*/ 37 w 64"/>
                    <a:gd name="T77" fmla="*/ 44 h 144"/>
                    <a:gd name="T78" fmla="*/ 36 w 64"/>
                    <a:gd name="T79" fmla="*/ 31 h 144"/>
                    <a:gd name="T80" fmla="*/ 34 w 64"/>
                    <a:gd name="T81" fmla="*/ 17 h 144"/>
                    <a:gd name="T82" fmla="*/ 26 w 64"/>
                    <a:gd name="T83" fmla="*/ 0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144"/>
                    <a:gd name="T128" fmla="*/ 64 w 64"/>
                    <a:gd name="T129" fmla="*/ 144 h 1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144">
                      <a:moveTo>
                        <a:pt x="26" y="0"/>
                      </a:moveTo>
                      <a:lnTo>
                        <a:pt x="25" y="20"/>
                      </a:lnTo>
                      <a:lnTo>
                        <a:pt x="24" y="41"/>
                      </a:lnTo>
                      <a:lnTo>
                        <a:pt x="19" y="59"/>
                      </a:lnTo>
                      <a:lnTo>
                        <a:pt x="15" y="70"/>
                      </a:lnTo>
                      <a:lnTo>
                        <a:pt x="12" y="81"/>
                      </a:lnTo>
                      <a:lnTo>
                        <a:pt x="8" y="90"/>
                      </a:lnTo>
                      <a:lnTo>
                        <a:pt x="5" y="98"/>
                      </a:lnTo>
                      <a:lnTo>
                        <a:pt x="0" y="111"/>
                      </a:lnTo>
                      <a:lnTo>
                        <a:pt x="0" y="120"/>
                      </a:lnTo>
                      <a:lnTo>
                        <a:pt x="0" y="132"/>
                      </a:lnTo>
                      <a:lnTo>
                        <a:pt x="0" y="138"/>
                      </a:lnTo>
                      <a:lnTo>
                        <a:pt x="1" y="143"/>
                      </a:lnTo>
                      <a:lnTo>
                        <a:pt x="5" y="141"/>
                      </a:lnTo>
                      <a:lnTo>
                        <a:pt x="8" y="138"/>
                      </a:lnTo>
                      <a:lnTo>
                        <a:pt x="12" y="143"/>
                      </a:lnTo>
                      <a:lnTo>
                        <a:pt x="10" y="138"/>
                      </a:lnTo>
                      <a:lnTo>
                        <a:pt x="11" y="132"/>
                      </a:lnTo>
                      <a:lnTo>
                        <a:pt x="13" y="126"/>
                      </a:lnTo>
                      <a:lnTo>
                        <a:pt x="16" y="120"/>
                      </a:lnTo>
                      <a:lnTo>
                        <a:pt x="21" y="114"/>
                      </a:lnTo>
                      <a:lnTo>
                        <a:pt x="25" y="111"/>
                      </a:lnTo>
                      <a:lnTo>
                        <a:pt x="28" y="106"/>
                      </a:lnTo>
                      <a:lnTo>
                        <a:pt x="30" y="99"/>
                      </a:lnTo>
                      <a:lnTo>
                        <a:pt x="31" y="89"/>
                      </a:lnTo>
                      <a:lnTo>
                        <a:pt x="31" y="82"/>
                      </a:lnTo>
                      <a:lnTo>
                        <a:pt x="34" y="76"/>
                      </a:lnTo>
                      <a:lnTo>
                        <a:pt x="38" y="72"/>
                      </a:lnTo>
                      <a:lnTo>
                        <a:pt x="45" y="69"/>
                      </a:lnTo>
                      <a:lnTo>
                        <a:pt x="50" y="68"/>
                      </a:lnTo>
                      <a:lnTo>
                        <a:pt x="55" y="66"/>
                      </a:lnTo>
                      <a:lnTo>
                        <a:pt x="60" y="63"/>
                      </a:lnTo>
                      <a:lnTo>
                        <a:pt x="63" y="61"/>
                      </a:lnTo>
                      <a:lnTo>
                        <a:pt x="58" y="60"/>
                      </a:lnTo>
                      <a:lnTo>
                        <a:pt x="53" y="59"/>
                      </a:lnTo>
                      <a:lnTo>
                        <a:pt x="49" y="58"/>
                      </a:lnTo>
                      <a:lnTo>
                        <a:pt x="44" y="55"/>
                      </a:lnTo>
                      <a:lnTo>
                        <a:pt x="39" y="52"/>
                      </a:lnTo>
                      <a:lnTo>
                        <a:pt x="37" y="44"/>
                      </a:lnTo>
                      <a:lnTo>
                        <a:pt x="36" y="31"/>
                      </a:lnTo>
                      <a:lnTo>
                        <a:pt x="34" y="17"/>
                      </a:lnTo>
                      <a:lnTo>
                        <a:pt x="26" y="0"/>
                      </a:lnTo>
                    </a:path>
                  </a:pathLst>
                </a:custGeom>
                <a:solidFill>
                  <a:srgbClr val="DF3F5F"/>
                </a:solidFill>
                <a:ln w="9525" cap="rnd">
                  <a:noFill/>
                  <a:round/>
                  <a:headEnd/>
                  <a:tailEnd/>
                </a:ln>
              </p:spPr>
              <p:txBody>
                <a:bodyPr/>
                <a:lstStyle/>
                <a:p>
                  <a:endParaRPr lang="fr-FR" sz="1200"/>
                </a:p>
              </p:txBody>
            </p:sp>
            <p:sp>
              <p:nvSpPr>
                <p:cNvPr id="233" name="Freeform 96"/>
                <p:cNvSpPr>
                  <a:spLocks/>
                </p:cNvSpPr>
                <p:nvPr/>
              </p:nvSpPr>
              <p:spPr bwMode="auto">
                <a:xfrm>
                  <a:off x="1705" y="2210"/>
                  <a:ext cx="17" cy="77"/>
                </a:xfrm>
                <a:custGeom>
                  <a:avLst/>
                  <a:gdLst>
                    <a:gd name="T0" fmla="*/ 10 w 17"/>
                    <a:gd name="T1" fmla="*/ 48 h 77"/>
                    <a:gd name="T2" fmla="*/ 11 w 17"/>
                    <a:gd name="T3" fmla="*/ 56 h 77"/>
                    <a:gd name="T4" fmla="*/ 8 w 17"/>
                    <a:gd name="T5" fmla="*/ 62 h 77"/>
                    <a:gd name="T6" fmla="*/ 5 w 17"/>
                    <a:gd name="T7" fmla="*/ 68 h 77"/>
                    <a:gd name="T8" fmla="*/ 4 w 17"/>
                    <a:gd name="T9" fmla="*/ 76 h 77"/>
                    <a:gd name="T10" fmla="*/ 8 w 17"/>
                    <a:gd name="T11" fmla="*/ 71 h 77"/>
                    <a:gd name="T12" fmla="*/ 11 w 17"/>
                    <a:gd name="T13" fmla="*/ 65 h 77"/>
                    <a:gd name="T14" fmla="*/ 16 w 17"/>
                    <a:gd name="T15" fmla="*/ 57 h 77"/>
                    <a:gd name="T16" fmla="*/ 16 w 17"/>
                    <a:gd name="T17" fmla="*/ 49 h 77"/>
                    <a:gd name="T18" fmla="*/ 10 w 17"/>
                    <a:gd name="T19" fmla="*/ 41 h 77"/>
                    <a:gd name="T20" fmla="*/ 4 w 17"/>
                    <a:gd name="T21" fmla="*/ 30 h 77"/>
                    <a:gd name="T22" fmla="*/ 4 w 17"/>
                    <a:gd name="T23" fmla="*/ 23 h 77"/>
                    <a:gd name="T24" fmla="*/ 5 w 17"/>
                    <a:gd name="T25" fmla="*/ 13 h 77"/>
                    <a:gd name="T26" fmla="*/ 11 w 17"/>
                    <a:gd name="T27" fmla="*/ 0 h 77"/>
                    <a:gd name="T28" fmla="*/ 4 w 17"/>
                    <a:gd name="T29" fmla="*/ 8 h 77"/>
                    <a:gd name="T30" fmla="*/ 1 w 17"/>
                    <a:gd name="T31" fmla="*/ 16 h 77"/>
                    <a:gd name="T32" fmla="*/ 0 w 17"/>
                    <a:gd name="T33" fmla="*/ 28 h 77"/>
                    <a:gd name="T34" fmla="*/ 2 w 17"/>
                    <a:gd name="T35" fmla="*/ 37 h 77"/>
                    <a:gd name="T36" fmla="*/ 10 w 17"/>
                    <a:gd name="T37" fmla="*/ 48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77"/>
                    <a:gd name="T59" fmla="*/ 17 w 17"/>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77">
                      <a:moveTo>
                        <a:pt x="10" y="48"/>
                      </a:moveTo>
                      <a:lnTo>
                        <a:pt x="11" y="56"/>
                      </a:lnTo>
                      <a:lnTo>
                        <a:pt x="8" y="62"/>
                      </a:lnTo>
                      <a:lnTo>
                        <a:pt x="5" y="68"/>
                      </a:lnTo>
                      <a:lnTo>
                        <a:pt x="4" y="76"/>
                      </a:lnTo>
                      <a:lnTo>
                        <a:pt x="8" y="71"/>
                      </a:lnTo>
                      <a:lnTo>
                        <a:pt x="11" y="65"/>
                      </a:lnTo>
                      <a:lnTo>
                        <a:pt x="16" y="57"/>
                      </a:lnTo>
                      <a:lnTo>
                        <a:pt x="16" y="49"/>
                      </a:lnTo>
                      <a:lnTo>
                        <a:pt x="10" y="41"/>
                      </a:lnTo>
                      <a:lnTo>
                        <a:pt x="4" y="30"/>
                      </a:lnTo>
                      <a:lnTo>
                        <a:pt x="4" y="23"/>
                      </a:lnTo>
                      <a:lnTo>
                        <a:pt x="5" y="13"/>
                      </a:lnTo>
                      <a:lnTo>
                        <a:pt x="11" y="0"/>
                      </a:lnTo>
                      <a:lnTo>
                        <a:pt x="4" y="8"/>
                      </a:lnTo>
                      <a:lnTo>
                        <a:pt x="1" y="16"/>
                      </a:lnTo>
                      <a:lnTo>
                        <a:pt x="0" y="28"/>
                      </a:lnTo>
                      <a:lnTo>
                        <a:pt x="2" y="37"/>
                      </a:lnTo>
                      <a:lnTo>
                        <a:pt x="10" y="48"/>
                      </a:lnTo>
                    </a:path>
                  </a:pathLst>
                </a:custGeom>
                <a:solidFill>
                  <a:srgbClr val="DF3F5F"/>
                </a:solidFill>
                <a:ln w="9525" cap="rnd">
                  <a:noFill/>
                  <a:round/>
                  <a:headEnd/>
                  <a:tailEnd/>
                </a:ln>
              </p:spPr>
              <p:txBody>
                <a:bodyPr/>
                <a:lstStyle/>
                <a:p>
                  <a:endParaRPr lang="fr-FR" sz="1200"/>
                </a:p>
              </p:txBody>
            </p:sp>
            <p:sp>
              <p:nvSpPr>
                <p:cNvPr id="234" name="Freeform 97"/>
                <p:cNvSpPr>
                  <a:spLocks/>
                </p:cNvSpPr>
                <p:nvPr/>
              </p:nvSpPr>
              <p:spPr bwMode="auto">
                <a:xfrm>
                  <a:off x="1715" y="2065"/>
                  <a:ext cx="58" cy="212"/>
                </a:xfrm>
                <a:custGeom>
                  <a:avLst/>
                  <a:gdLst>
                    <a:gd name="T0" fmla="*/ 0 w 58"/>
                    <a:gd name="T1" fmla="*/ 211 h 212"/>
                    <a:gd name="T2" fmla="*/ 3 w 58"/>
                    <a:gd name="T3" fmla="*/ 207 h 212"/>
                    <a:gd name="T4" fmla="*/ 12 w 58"/>
                    <a:gd name="T5" fmla="*/ 192 h 212"/>
                    <a:gd name="T6" fmla="*/ 20 w 58"/>
                    <a:gd name="T7" fmla="*/ 177 h 212"/>
                    <a:gd name="T8" fmla="*/ 27 w 58"/>
                    <a:gd name="T9" fmla="*/ 159 h 212"/>
                    <a:gd name="T10" fmla="*/ 33 w 58"/>
                    <a:gd name="T11" fmla="*/ 141 h 212"/>
                    <a:gd name="T12" fmla="*/ 34 w 58"/>
                    <a:gd name="T13" fmla="*/ 126 h 212"/>
                    <a:gd name="T14" fmla="*/ 35 w 58"/>
                    <a:gd name="T15" fmla="*/ 106 h 212"/>
                    <a:gd name="T16" fmla="*/ 37 w 58"/>
                    <a:gd name="T17" fmla="*/ 88 h 212"/>
                    <a:gd name="T18" fmla="*/ 30 w 58"/>
                    <a:gd name="T19" fmla="*/ 92 h 212"/>
                    <a:gd name="T20" fmla="*/ 22 w 58"/>
                    <a:gd name="T21" fmla="*/ 98 h 212"/>
                    <a:gd name="T22" fmla="*/ 16 w 58"/>
                    <a:gd name="T23" fmla="*/ 106 h 212"/>
                    <a:gd name="T24" fmla="*/ 15 w 58"/>
                    <a:gd name="T25" fmla="*/ 98 h 212"/>
                    <a:gd name="T26" fmla="*/ 17 w 58"/>
                    <a:gd name="T27" fmla="*/ 87 h 212"/>
                    <a:gd name="T28" fmla="*/ 19 w 58"/>
                    <a:gd name="T29" fmla="*/ 79 h 212"/>
                    <a:gd name="T30" fmla="*/ 23 w 58"/>
                    <a:gd name="T31" fmla="*/ 69 h 212"/>
                    <a:gd name="T32" fmla="*/ 29 w 58"/>
                    <a:gd name="T33" fmla="*/ 59 h 212"/>
                    <a:gd name="T34" fmla="*/ 34 w 58"/>
                    <a:gd name="T35" fmla="*/ 50 h 212"/>
                    <a:gd name="T36" fmla="*/ 39 w 58"/>
                    <a:gd name="T37" fmla="*/ 41 h 212"/>
                    <a:gd name="T38" fmla="*/ 44 w 58"/>
                    <a:gd name="T39" fmla="*/ 30 h 212"/>
                    <a:gd name="T40" fmla="*/ 46 w 58"/>
                    <a:gd name="T41" fmla="*/ 21 h 212"/>
                    <a:gd name="T42" fmla="*/ 50 w 58"/>
                    <a:gd name="T43" fmla="*/ 11 h 212"/>
                    <a:gd name="T44" fmla="*/ 53 w 58"/>
                    <a:gd name="T45" fmla="*/ 6 h 212"/>
                    <a:gd name="T46" fmla="*/ 57 w 58"/>
                    <a:gd name="T47" fmla="*/ 0 h 212"/>
                    <a:gd name="T48" fmla="*/ 50 w 58"/>
                    <a:gd name="T49" fmla="*/ 4 h 212"/>
                    <a:gd name="T50" fmla="*/ 44 w 58"/>
                    <a:gd name="T51" fmla="*/ 8 h 212"/>
                    <a:gd name="T52" fmla="*/ 35 w 58"/>
                    <a:gd name="T53" fmla="*/ 15 h 212"/>
                    <a:gd name="T54" fmla="*/ 30 w 58"/>
                    <a:gd name="T55" fmla="*/ 21 h 212"/>
                    <a:gd name="T56" fmla="*/ 26 w 58"/>
                    <a:gd name="T57" fmla="*/ 26 h 212"/>
                    <a:gd name="T58" fmla="*/ 20 w 58"/>
                    <a:gd name="T59" fmla="*/ 46 h 212"/>
                    <a:gd name="T60" fmla="*/ 3 w 58"/>
                    <a:gd name="T61" fmla="*/ 79 h 212"/>
                    <a:gd name="T62" fmla="*/ 6 w 58"/>
                    <a:gd name="T63" fmla="*/ 120 h 212"/>
                    <a:gd name="T64" fmla="*/ 0 w 58"/>
                    <a:gd name="T65" fmla="*/ 143 h 212"/>
                    <a:gd name="T66" fmla="*/ 5 w 58"/>
                    <a:gd name="T67" fmla="*/ 162 h 212"/>
                    <a:gd name="T68" fmla="*/ 7 w 58"/>
                    <a:gd name="T69" fmla="*/ 179 h 212"/>
                    <a:gd name="T70" fmla="*/ 5 w 58"/>
                    <a:gd name="T71" fmla="*/ 193 h 212"/>
                    <a:gd name="T72" fmla="*/ 0 w 58"/>
                    <a:gd name="T73" fmla="*/ 211 h 2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8"/>
                    <a:gd name="T112" fmla="*/ 0 h 212"/>
                    <a:gd name="T113" fmla="*/ 58 w 58"/>
                    <a:gd name="T114" fmla="*/ 212 h 2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8" h="212">
                      <a:moveTo>
                        <a:pt x="0" y="211"/>
                      </a:moveTo>
                      <a:lnTo>
                        <a:pt x="3" y="207"/>
                      </a:lnTo>
                      <a:lnTo>
                        <a:pt x="12" y="192"/>
                      </a:lnTo>
                      <a:lnTo>
                        <a:pt x="20" y="177"/>
                      </a:lnTo>
                      <a:lnTo>
                        <a:pt x="27" y="159"/>
                      </a:lnTo>
                      <a:lnTo>
                        <a:pt x="33" y="141"/>
                      </a:lnTo>
                      <a:lnTo>
                        <a:pt x="34" y="126"/>
                      </a:lnTo>
                      <a:lnTo>
                        <a:pt x="35" y="106"/>
                      </a:lnTo>
                      <a:lnTo>
                        <a:pt x="37" y="88"/>
                      </a:lnTo>
                      <a:lnTo>
                        <a:pt x="30" y="92"/>
                      </a:lnTo>
                      <a:lnTo>
                        <a:pt x="22" y="98"/>
                      </a:lnTo>
                      <a:lnTo>
                        <a:pt x="16" y="106"/>
                      </a:lnTo>
                      <a:lnTo>
                        <a:pt x="15" y="98"/>
                      </a:lnTo>
                      <a:lnTo>
                        <a:pt x="17" y="87"/>
                      </a:lnTo>
                      <a:lnTo>
                        <a:pt x="19" y="79"/>
                      </a:lnTo>
                      <a:lnTo>
                        <a:pt x="23" y="69"/>
                      </a:lnTo>
                      <a:lnTo>
                        <a:pt x="29" y="59"/>
                      </a:lnTo>
                      <a:lnTo>
                        <a:pt x="34" y="50"/>
                      </a:lnTo>
                      <a:lnTo>
                        <a:pt x="39" y="41"/>
                      </a:lnTo>
                      <a:lnTo>
                        <a:pt x="44" y="30"/>
                      </a:lnTo>
                      <a:lnTo>
                        <a:pt x="46" y="21"/>
                      </a:lnTo>
                      <a:lnTo>
                        <a:pt x="50" y="11"/>
                      </a:lnTo>
                      <a:lnTo>
                        <a:pt x="53" y="6"/>
                      </a:lnTo>
                      <a:lnTo>
                        <a:pt x="57" y="0"/>
                      </a:lnTo>
                      <a:lnTo>
                        <a:pt x="50" y="4"/>
                      </a:lnTo>
                      <a:lnTo>
                        <a:pt x="44" y="8"/>
                      </a:lnTo>
                      <a:lnTo>
                        <a:pt x="35" y="15"/>
                      </a:lnTo>
                      <a:lnTo>
                        <a:pt x="30" y="21"/>
                      </a:lnTo>
                      <a:lnTo>
                        <a:pt x="26" y="26"/>
                      </a:lnTo>
                      <a:lnTo>
                        <a:pt x="20" y="46"/>
                      </a:lnTo>
                      <a:lnTo>
                        <a:pt x="3" y="79"/>
                      </a:lnTo>
                      <a:lnTo>
                        <a:pt x="6" y="120"/>
                      </a:lnTo>
                      <a:lnTo>
                        <a:pt x="0" y="143"/>
                      </a:lnTo>
                      <a:lnTo>
                        <a:pt x="5" y="162"/>
                      </a:lnTo>
                      <a:lnTo>
                        <a:pt x="7" y="179"/>
                      </a:lnTo>
                      <a:lnTo>
                        <a:pt x="5" y="193"/>
                      </a:lnTo>
                      <a:lnTo>
                        <a:pt x="0" y="211"/>
                      </a:lnTo>
                    </a:path>
                  </a:pathLst>
                </a:custGeom>
                <a:solidFill>
                  <a:srgbClr val="DF3F5F"/>
                </a:solidFill>
                <a:ln w="9525" cap="rnd">
                  <a:noFill/>
                  <a:round/>
                  <a:headEnd/>
                  <a:tailEnd/>
                </a:ln>
              </p:spPr>
              <p:txBody>
                <a:bodyPr/>
                <a:lstStyle/>
                <a:p>
                  <a:endParaRPr lang="fr-FR" sz="1200"/>
                </a:p>
              </p:txBody>
            </p:sp>
            <p:sp>
              <p:nvSpPr>
                <p:cNvPr id="235" name="Freeform 98"/>
                <p:cNvSpPr>
                  <a:spLocks/>
                </p:cNvSpPr>
                <p:nvPr/>
              </p:nvSpPr>
              <p:spPr bwMode="auto">
                <a:xfrm>
                  <a:off x="2015" y="2045"/>
                  <a:ext cx="68" cy="242"/>
                </a:xfrm>
                <a:custGeom>
                  <a:avLst/>
                  <a:gdLst>
                    <a:gd name="T0" fmla="*/ 3 w 68"/>
                    <a:gd name="T1" fmla="*/ 230 h 242"/>
                    <a:gd name="T2" fmla="*/ 1 w 68"/>
                    <a:gd name="T3" fmla="*/ 241 h 242"/>
                    <a:gd name="T4" fmla="*/ 0 w 68"/>
                    <a:gd name="T5" fmla="*/ 230 h 242"/>
                    <a:gd name="T6" fmla="*/ 0 w 68"/>
                    <a:gd name="T7" fmla="*/ 219 h 242"/>
                    <a:gd name="T8" fmla="*/ 0 w 68"/>
                    <a:gd name="T9" fmla="*/ 207 h 242"/>
                    <a:gd name="T10" fmla="*/ 1 w 68"/>
                    <a:gd name="T11" fmla="*/ 193 h 242"/>
                    <a:gd name="T12" fmla="*/ 3 w 68"/>
                    <a:gd name="T13" fmla="*/ 185 h 242"/>
                    <a:gd name="T14" fmla="*/ 8 w 68"/>
                    <a:gd name="T15" fmla="*/ 164 h 242"/>
                    <a:gd name="T16" fmla="*/ 10 w 68"/>
                    <a:gd name="T17" fmla="*/ 151 h 242"/>
                    <a:gd name="T18" fmla="*/ 8 w 68"/>
                    <a:gd name="T19" fmla="*/ 136 h 242"/>
                    <a:gd name="T20" fmla="*/ 10 w 68"/>
                    <a:gd name="T21" fmla="*/ 122 h 242"/>
                    <a:gd name="T22" fmla="*/ 13 w 68"/>
                    <a:gd name="T23" fmla="*/ 110 h 242"/>
                    <a:gd name="T24" fmla="*/ 15 w 68"/>
                    <a:gd name="T25" fmla="*/ 99 h 242"/>
                    <a:gd name="T26" fmla="*/ 18 w 68"/>
                    <a:gd name="T27" fmla="*/ 88 h 242"/>
                    <a:gd name="T28" fmla="*/ 20 w 68"/>
                    <a:gd name="T29" fmla="*/ 74 h 242"/>
                    <a:gd name="T30" fmla="*/ 22 w 68"/>
                    <a:gd name="T31" fmla="*/ 59 h 242"/>
                    <a:gd name="T32" fmla="*/ 25 w 68"/>
                    <a:gd name="T33" fmla="*/ 47 h 242"/>
                    <a:gd name="T34" fmla="*/ 28 w 68"/>
                    <a:gd name="T35" fmla="*/ 30 h 242"/>
                    <a:gd name="T36" fmla="*/ 32 w 68"/>
                    <a:gd name="T37" fmla="*/ 15 h 242"/>
                    <a:gd name="T38" fmla="*/ 39 w 68"/>
                    <a:gd name="T39" fmla="*/ 0 h 242"/>
                    <a:gd name="T40" fmla="*/ 38 w 68"/>
                    <a:gd name="T41" fmla="*/ 7 h 242"/>
                    <a:gd name="T42" fmla="*/ 39 w 68"/>
                    <a:gd name="T43" fmla="*/ 18 h 242"/>
                    <a:gd name="T44" fmla="*/ 39 w 68"/>
                    <a:gd name="T45" fmla="*/ 29 h 242"/>
                    <a:gd name="T46" fmla="*/ 38 w 68"/>
                    <a:gd name="T47" fmla="*/ 45 h 242"/>
                    <a:gd name="T48" fmla="*/ 35 w 68"/>
                    <a:gd name="T49" fmla="*/ 63 h 242"/>
                    <a:gd name="T50" fmla="*/ 41 w 68"/>
                    <a:gd name="T51" fmla="*/ 51 h 242"/>
                    <a:gd name="T52" fmla="*/ 47 w 68"/>
                    <a:gd name="T53" fmla="*/ 43 h 242"/>
                    <a:gd name="T54" fmla="*/ 53 w 68"/>
                    <a:gd name="T55" fmla="*/ 33 h 242"/>
                    <a:gd name="T56" fmla="*/ 60 w 68"/>
                    <a:gd name="T57" fmla="*/ 24 h 242"/>
                    <a:gd name="T58" fmla="*/ 67 w 68"/>
                    <a:gd name="T59" fmla="*/ 18 h 242"/>
                    <a:gd name="T60" fmla="*/ 57 w 68"/>
                    <a:gd name="T61" fmla="*/ 34 h 242"/>
                    <a:gd name="T62" fmla="*/ 52 w 68"/>
                    <a:gd name="T63" fmla="*/ 44 h 242"/>
                    <a:gd name="T64" fmla="*/ 42 w 68"/>
                    <a:gd name="T65" fmla="*/ 59 h 242"/>
                    <a:gd name="T66" fmla="*/ 36 w 68"/>
                    <a:gd name="T67" fmla="*/ 73 h 242"/>
                    <a:gd name="T68" fmla="*/ 37 w 68"/>
                    <a:gd name="T69" fmla="*/ 81 h 242"/>
                    <a:gd name="T70" fmla="*/ 36 w 68"/>
                    <a:gd name="T71" fmla="*/ 94 h 242"/>
                    <a:gd name="T72" fmla="*/ 32 w 68"/>
                    <a:gd name="T73" fmla="*/ 108 h 242"/>
                    <a:gd name="T74" fmla="*/ 28 w 68"/>
                    <a:gd name="T75" fmla="*/ 117 h 242"/>
                    <a:gd name="T76" fmla="*/ 24 w 68"/>
                    <a:gd name="T77" fmla="*/ 127 h 242"/>
                    <a:gd name="T78" fmla="*/ 26 w 68"/>
                    <a:gd name="T79" fmla="*/ 142 h 242"/>
                    <a:gd name="T80" fmla="*/ 25 w 68"/>
                    <a:gd name="T81" fmla="*/ 156 h 242"/>
                    <a:gd name="T82" fmla="*/ 21 w 68"/>
                    <a:gd name="T83" fmla="*/ 173 h 242"/>
                    <a:gd name="T84" fmla="*/ 14 w 68"/>
                    <a:gd name="T85" fmla="*/ 191 h 242"/>
                    <a:gd name="T86" fmla="*/ 11 w 68"/>
                    <a:gd name="T87" fmla="*/ 206 h 242"/>
                    <a:gd name="T88" fmla="*/ 15 w 68"/>
                    <a:gd name="T89" fmla="*/ 201 h 242"/>
                    <a:gd name="T90" fmla="*/ 21 w 68"/>
                    <a:gd name="T91" fmla="*/ 193 h 242"/>
                    <a:gd name="T92" fmla="*/ 20 w 68"/>
                    <a:gd name="T93" fmla="*/ 201 h 242"/>
                    <a:gd name="T94" fmla="*/ 15 w 68"/>
                    <a:gd name="T95" fmla="*/ 211 h 242"/>
                    <a:gd name="T96" fmla="*/ 12 w 68"/>
                    <a:gd name="T97" fmla="*/ 217 h 242"/>
                    <a:gd name="T98" fmla="*/ 9 w 68"/>
                    <a:gd name="T99" fmla="*/ 223 h 242"/>
                    <a:gd name="T100" fmla="*/ 14 w 68"/>
                    <a:gd name="T101" fmla="*/ 224 h 242"/>
                    <a:gd name="T102" fmla="*/ 23 w 68"/>
                    <a:gd name="T103" fmla="*/ 224 h 242"/>
                    <a:gd name="T104" fmla="*/ 15 w 68"/>
                    <a:gd name="T105" fmla="*/ 227 h 242"/>
                    <a:gd name="T106" fmla="*/ 7 w 68"/>
                    <a:gd name="T107" fmla="*/ 229 h 242"/>
                    <a:gd name="T108" fmla="*/ 3 w 68"/>
                    <a:gd name="T109" fmla="*/ 230 h 2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8"/>
                    <a:gd name="T166" fmla="*/ 0 h 242"/>
                    <a:gd name="T167" fmla="*/ 68 w 68"/>
                    <a:gd name="T168" fmla="*/ 242 h 2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8" h="242">
                      <a:moveTo>
                        <a:pt x="3" y="230"/>
                      </a:moveTo>
                      <a:lnTo>
                        <a:pt x="1" y="241"/>
                      </a:lnTo>
                      <a:lnTo>
                        <a:pt x="0" y="230"/>
                      </a:lnTo>
                      <a:lnTo>
                        <a:pt x="0" y="219"/>
                      </a:lnTo>
                      <a:lnTo>
                        <a:pt x="0" y="207"/>
                      </a:lnTo>
                      <a:lnTo>
                        <a:pt x="1" y="193"/>
                      </a:lnTo>
                      <a:lnTo>
                        <a:pt x="3" y="185"/>
                      </a:lnTo>
                      <a:lnTo>
                        <a:pt x="8" y="164"/>
                      </a:lnTo>
                      <a:lnTo>
                        <a:pt x="10" y="151"/>
                      </a:lnTo>
                      <a:lnTo>
                        <a:pt x="8" y="136"/>
                      </a:lnTo>
                      <a:lnTo>
                        <a:pt x="10" y="122"/>
                      </a:lnTo>
                      <a:lnTo>
                        <a:pt x="13" y="110"/>
                      </a:lnTo>
                      <a:lnTo>
                        <a:pt x="15" y="99"/>
                      </a:lnTo>
                      <a:lnTo>
                        <a:pt x="18" y="88"/>
                      </a:lnTo>
                      <a:lnTo>
                        <a:pt x="20" y="74"/>
                      </a:lnTo>
                      <a:lnTo>
                        <a:pt x="22" y="59"/>
                      </a:lnTo>
                      <a:lnTo>
                        <a:pt x="25" y="47"/>
                      </a:lnTo>
                      <a:lnTo>
                        <a:pt x="28" y="30"/>
                      </a:lnTo>
                      <a:lnTo>
                        <a:pt x="32" y="15"/>
                      </a:lnTo>
                      <a:lnTo>
                        <a:pt x="39" y="0"/>
                      </a:lnTo>
                      <a:lnTo>
                        <a:pt x="38" y="7"/>
                      </a:lnTo>
                      <a:lnTo>
                        <a:pt x="39" y="18"/>
                      </a:lnTo>
                      <a:lnTo>
                        <a:pt x="39" y="29"/>
                      </a:lnTo>
                      <a:lnTo>
                        <a:pt x="38" y="45"/>
                      </a:lnTo>
                      <a:lnTo>
                        <a:pt x="35" y="63"/>
                      </a:lnTo>
                      <a:lnTo>
                        <a:pt x="41" y="51"/>
                      </a:lnTo>
                      <a:lnTo>
                        <a:pt x="47" y="43"/>
                      </a:lnTo>
                      <a:lnTo>
                        <a:pt x="53" y="33"/>
                      </a:lnTo>
                      <a:lnTo>
                        <a:pt x="60" y="24"/>
                      </a:lnTo>
                      <a:lnTo>
                        <a:pt x="67" y="18"/>
                      </a:lnTo>
                      <a:lnTo>
                        <a:pt x="57" y="34"/>
                      </a:lnTo>
                      <a:lnTo>
                        <a:pt x="52" y="44"/>
                      </a:lnTo>
                      <a:lnTo>
                        <a:pt x="42" y="59"/>
                      </a:lnTo>
                      <a:lnTo>
                        <a:pt x="36" y="73"/>
                      </a:lnTo>
                      <a:lnTo>
                        <a:pt x="37" y="81"/>
                      </a:lnTo>
                      <a:lnTo>
                        <a:pt x="36" y="94"/>
                      </a:lnTo>
                      <a:lnTo>
                        <a:pt x="32" y="108"/>
                      </a:lnTo>
                      <a:lnTo>
                        <a:pt x="28" y="117"/>
                      </a:lnTo>
                      <a:lnTo>
                        <a:pt x="24" y="127"/>
                      </a:lnTo>
                      <a:lnTo>
                        <a:pt x="26" y="142"/>
                      </a:lnTo>
                      <a:lnTo>
                        <a:pt x="25" y="156"/>
                      </a:lnTo>
                      <a:lnTo>
                        <a:pt x="21" y="173"/>
                      </a:lnTo>
                      <a:lnTo>
                        <a:pt x="14" y="191"/>
                      </a:lnTo>
                      <a:lnTo>
                        <a:pt x="11" y="206"/>
                      </a:lnTo>
                      <a:lnTo>
                        <a:pt x="15" y="201"/>
                      </a:lnTo>
                      <a:lnTo>
                        <a:pt x="21" y="193"/>
                      </a:lnTo>
                      <a:lnTo>
                        <a:pt x="20" y="201"/>
                      </a:lnTo>
                      <a:lnTo>
                        <a:pt x="15" y="211"/>
                      </a:lnTo>
                      <a:lnTo>
                        <a:pt x="12" y="217"/>
                      </a:lnTo>
                      <a:lnTo>
                        <a:pt x="9" y="223"/>
                      </a:lnTo>
                      <a:lnTo>
                        <a:pt x="14" y="224"/>
                      </a:lnTo>
                      <a:lnTo>
                        <a:pt x="23" y="224"/>
                      </a:lnTo>
                      <a:lnTo>
                        <a:pt x="15" y="227"/>
                      </a:lnTo>
                      <a:lnTo>
                        <a:pt x="7" y="229"/>
                      </a:lnTo>
                      <a:lnTo>
                        <a:pt x="3" y="230"/>
                      </a:lnTo>
                    </a:path>
                  </a:pathLst>
                </a:custGeom>
                <a:solidFill>
                  <a:srgbClr val="DF3F5F"/>
                </a:solidFill>
                <a:ln w="9525" cap="rnd">
                  <a:noFill/>
                  <a:round/>
                  <a:headEnd/>
                  <a:tailEnd/>
                </a:ln>
              </p:spPr>
              <p:txBody>
                <a:bodyPr/>
                <a:lstStyle/>
                <a:p>
                  <a:endParaRPr lang="fr-FR" sz="1200"/>
                </a:p>
              </p:txBody>
            </p:sp>
            <p:sp>
              <p:nvSpPr>
                <p:cNvPr id="236" name="Freeform 99"/>
                <p:cNvSpPr>
                  <a:spLocks/>
                </p:cNvSpPr>
                <p:nvPr/>
              </p:nvSpPr>
              <p:spPr bwMode="auto">
                <a:xfrm>
                  <a:off x="1818" y="1956"/>
                  <a:ext cx="190" cy="37"/>
                </a:xfrm>
                <a:custGeom>
                  <a:avLst/>
                  <a:gdLst>
                    <a:gd name="T0" fmla="*/ 0 w 190"/>
                    <a:gd name="T1" fmla="*/ 0 h 37"/>
                    <a:gd name="T2" fmla="*/ 5 w 190"/>
                    <a:gd name="T3" fmla="*/ 6 h 37"/>
                    <a:gd name="T4" fmla="*/ 12 w 190"/>
                    <a:gd name="T5" fmla="*/ 13 h 37"/>
                    <a:gd name="T6" fmla="*/ 22 w 190"/>
                    <a:gd name="T7" fmla="*/ 18 h 37"/>
                    <a:gd name="T8" fmla="*/ 32 w 190"/>
                    <a:gd name="T9" fmla="*/ 24 h 37"/>
                    <a:gd name="T10" fmla="*/ 42 w 190"/>
                    <a:gd name="T11" fmla="*/ 28 h 37"/>
                    <a:gd name="T12" fmla="*/ 54 w 190"/>
                    <a:gd name="T13" fmla="*/ 32 h 37"/>
                    <a:gd name="T14" fmla="*/ 70 w 190"/>
                    <a:gd name="T15" fmla="*/ 34 h 37"/>
                    <a:gd name="T16" fmla="*/ 83 w 190"/>
                    <a:gd name="T17" fmla="*/ 36 h 37"/>
                    <a:gd name="T18" fmla="*/ 102 w 190"/>
                    <a:gd name="T19" fmla="*/ 36 h 37"/>
                    <a:gd name="T20" fmla="*/ 116 w 190"/>
                    <a:gd name="T21" fmla="*/ 35 h 37"/>
                    <a:gd name="T22" fmla="*/ 131 w 190"/>
                    <a:gd name="T23" fmla="*/ 33 h 37"/>
                    <a:gd name="T24" fmla="*/ 145 w 190"/>
                    <a:gd name="T25" fmla="*/ 29 h 37"/>
                    <a:gd name="T26" fmla="*/ 157 w 190"/>
                    <a:gd name="T27" fmla="*/ 24 h 37"/>
                    <a:gd name="T28" fmla="*/ 169 w 190"/>
                    <a:gd name="T29" fmla="*/ 17 h 37"/>
                    <a:gd name="T30" fmla="*/ 180 w 190"/>
                    <a:gd name="T31" fmla="*/ 9 h 37"/>
                    <a:gd name="T32" fmla="*/ 189 w 190"/>
                    <a:gd name="T33" fmla="*/ 2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0"/>
                    <a:gd name="T52" fmla="*/ 0 h 37"/>
                    <a:gd name="T53" fmla="*/ 190 w 190"/>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0" h="37">
                      <a:moveTo>
                        <a:pt x="0" y="0"/>
                      </a:moveTo>
                      <a:lnTo>
                        <a:pt x="5" y="6"/>
                      </a:lnTo>
                      <a:lnTo>
                        <a:pt x="12" y="13"/>
                      </a:lnTo>
                      <a:lnTo>
                        <a:pt x="22" y="18"/>
                      </a:lnTo>
                      <a:lnTo>
                        <a:pt x="32" y="24"/>
                      </a:lnTo>
                      <a:lnTo>
                        <a:pt x="42" y="28"/>
                      </a:lnTo>
                      <a:lnTo>
                        <a:pt x="54" y="32"/>
                      </a:lnTo>
                      <a:lnTo>
                        <a:pt x="70" y="34"/>
                      </a:lnTo>
                      <a:lnTo>
                        <a:pt x="83" y="36"/>
                      </a:lnTo>
                      <a:lnTo>
                        <a:pt x="102" y="36"/>
                      </a:lnTo>
                      <a:lnTo>
                        <a:pt x="116" y="35"/>
                      </a:lnTo>
                      <a:lnTo>
                        <a:pt x="131" y="33"/>
                      </a:lnTo>
                      <a:lnTo>
                        <a:pt x="145" y="29"/>
                      </a:lnTo>
                      <a:lnTo>
                        <a:pt x="157" y="24"/>
                      </a:lnTo>
                      <a:lnTo>
                        <a:pt x="169" y="17"/>
                      </a:lnTo>
                      <a:lnTo>
                        <a:pt x="180" y="9"/>
                      </a:lnTo>
                      <a:lnTo>
                        <a:pt x="189" y="2"/>
                      </a:lnTo>
                    </a:path>
                  </a:pathLst>
                </a:custGeom>
                <a:noFill/>
                <a:ln w="12700" cap="rnd">
                  <a:solidFill>
                    <a:srgbClr val="DF3F5F"/>
                  </a:solidFill>
                  <a:round/>
                  <a:headEnd type="none" w="sm" len="sm"/>
                  <a:tailEnd type="none" w="sm" len="sm"/>
                </a:ln>
              </p:spPr>
              <p:txBody>
                <a:bodyPr/>
                <a:lstStyle/>
                <a:p>
                  <a:endParaRPr lang="fr-FR" sz="1200"/>
                </a:p>
              </p:txBody>
            </p:sp>
            <p:sp>
              <p:nvSpPr>
                <p:cNvPr id="237" name="Freeform 100"/>
                <p:cNvSpPr>
                  <a:spLocks/>
                </p:cNvSpPr>
                <p:nvPr/>
              </p:nvSpPr>
              <p:spPr bwMode="auto">
                <a:xfrm>
                  <a:off x="1796" y="2368"/>
                  <a:ext cx="188" cy="99"/>
                </a:xfrm>
                <a:custGeom>
                  <a:avLst/>
                  <a:gdLst>
                    <a:gd name="T0" fmla="*/ 0 w 188"/>
                    <a:gd name="T1" fmla="*/ 24 h 99"/>
                    <a:gd name="T2" fmla="*/ 1 w 188"/>
                    <a:gd name="T3" fmla="*/ 20 h 99"/>
                    <a:gd name="T4" fmla="*/ 4 w 188"/>
                    <a:gd name="T5" fmla="*/ 16 h 99"/>
                    <a:gd name="T6" fmla="*/ 9 w 188"/>
                    <a:gd name="T7" fmla="*/ 13 h 99"/>
                    <a:gd name="T8" fmla="*/ 17 w 188"/>
                    <a:gd name="T9" fmla="*/ 11 h 99"/>
                    <a:gd name="T10" fmla="*/ 24 w 188"/>
                    <a:gd name="T11" fmla="*/ 9 h 99"/>
                    <a:gd name="T12" fmla="*/ 43 w 188"/>
                    <a:gd name="T13" fmla="*/ 6 h 99"/>
                    <a:gd name="T14" fmla="*/ 62 w 188"/>
                    <a:gd name="T15" fmla="*/ 2 h 99"/>
                    <a:gd name="T16" fmla="*/ 76 w 188"/>
                    <a:gd name="T17" fmla="*/ 1 h 99"/>
                    <a:gd name="T18" fmla="*/ 90 w 188"/>
                    <a:gd name="T19" fmla="*/ 0 h 99"/>
                    <a:gd name="T20" fmla="*/ 103 w 188"/>
                    <a:gd name="T21" fmla="*/ 0 h 99"/>
                    <a:gd name="T22" fmla="*/ 114 w 188"/>
                    <a:gd name="T23" fmla="*/ 2 h 99"/>
                    <a:gd name="T24" fmla="*/ 126 w 188"/>
                    <a:gd name="T25" fmla="*/ 5 h 99"/>
                    <a:gd name="T26" fmla="*/ 136 w 188"/>
                    <a:gd name="T27" fmla="*/ 8 h 99"/>
                    <a:gd name="T28" fmla="*/ 146 w 188"/>
                    <a:gd name="T29" fmla="*/ 13 h 99"/>
                    <a:gd name="T30" fmla="*/ 155 w 188"/>
                    <a:gd name="T31" fmla="*/ 17 h 99"/>
                    <a:gd name="T32" fmla="*/ 163 w 188"/>
                    <a:gd name="T33" fmla="*/ 21 h 99"/>
                    <a:gd name="T34" fmla="*/ 173 w 188"/>
                    <a:gd name="T35" fmla="*/ 23 h 99"/>
                    <a:gd name="T36" fmla="*/ 179 w 188"/>
                    <a:gd name="T37" fmla="*/ 21 h 99"/>
                    <a:gd name="T38" fmla="*/ 187 w 188"/>
                    <a:gd name="T39" fmla="*/ 20 h 99"/>
                    <a:gd name="T40" fmla="*/ 181 w 188"/>
                    <a:gd name="T41" fmla="*/ 24 h 99"/>
                    <a:gd name="T42" fmla="*/ 175 w 188"/>
                    <a:gd name="T43" fmla="*/ 31 h 99"/>
                    <a:gd name="T44" fmla="*/ 170 w 188"/>
                    <a:gd name="T45" fmla="*/ 38 h 99"/>
                    <a:gd name="T46" fmla="*/ 166 w 188"/>
                    <a:gd name="T47" fmla="*/ 46 h 99"/>
                    <a:gd name="T48" fmla="*/ 165 w 188"/>
                    <a:gd name="T49" fmla="*/ 52 h 99"/>
                    <a:gd name="T50" fmla="*/ 164 w 188"/>
                    <a:gd name="T51" fmla="*/ 61 h 99"/>
                    <a:gd name="T52" fmla="*/ 164 w 188"/>
                    <a:gd name="T53" fmla="*/ 73 h 99"/>
                    <a:gd name="T54" fmla="*/ 163 w 188"/>
                    <a:gd name="T55" fmla="*/ 98 h 99"/>
                    <a:gd name="T56" fmla="*/ 162 w 188"/>
                    <a:gd name="T57" fmla="*/ 88 h 99"/>
                    <a:gd name="T58" fmla="*/ 161 w 188"/>
                    <a:gd name="T59" fmla="*/ 76 h 99"/>
                    <a:gd name="T60" fmla="*/ 160 w 188"/>
                    <a:gd name="T61" fmla="*/ 63 h 99"/>
                    <a:gd name="T62" fmla="*/ 158 w 188"/>
                    <a:gd name="T63" fmla="*/ 53 h 99"/>
                    <a:gd name="T64" fmla="*/ 154 w 188"/>
                    <a:gd name="T65" fmla="*/ 44 h 99"/>
                    <a:gd name="T66" fmla="*/ 147 w 188"/>
                    <a:gd name="T67" fmla="*/ 35 h 99"/>
                    <a:gd name="T68" fmla="*/ 137 w 188"/>
                    <a:gd name="T69" fmla="*/ 28 h 99"/>
                    <a:gd name="T70" fmla="*/ 124 w 188"/>
                    <a:gd name="T71" fmla="*/ 24 h 99"/>
                    <a:gd name="T72" fmla="*/ 109 w 188"/>
                    <a:gd name="T73" fmla="*/ 21 h 99"/>
                    <a:gd name="T74" fmla="*/ 96 w 188"/>
                    <a:gd name="T75" fmla="*/ 22 h 99"/>
                    <a:gd name="T76" fmla="*/ 85 w 188"/>
                    <a:gd name="T77" fmla="*/ 24 h 99"/>
                    <a:gd name="T78" fmla="*/ 76 w 188"/>
                    <a:gd name="T79" fmla="*/ 27 h 99"/>
                    <a:gd name="T80" fmla="*/ 69 w 188"/>
                    <a:gd name="T81" fmla="*/ 28 h 99"/>
                    <a:gd name="T82" fmla="*/ 58 w 188"/>
                    <a:gd name="T83" fmla="*/ 27 h 99"/>
                    <a:gd name="T84" fmla="*/ 45 w 188"/>
                    <a:gd name="T85" fmla="*/ 27 h 99"/>
                    <a:gd name="T86" fmla="*/ 36 w 188"/>
                    <a:gd name="T87" fmla="*/ 27 h 99"/>
                    <a:gd name="T88" fmla="*/ 25 w 188"/>
                    <a:gd name="T89" fmla="*/ 29 h 99"/>
                    <a:gd name="T90" fmla="*/ 16 w 188"/>
                    <a:gd name="T91" fmla="*/ 31 h 99"/>
                    <a:gd name="T92" fmla="*/ 7 w 188"/>
                    <a:gd name="T93" fmla="*/ 32 h 99"/>
                    <a:gd name="T94" fmla="*/ 1 w 188"/>
                    <a:gd name="T95" fmla="*/ 29 h 99"/>
                    <a:gd name="T96" fmla="*/ 0 w 188"/>
                    <a:gd name="T97" fmla="*/ 24 h 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8"/>
                    <a:gd name="T148" fmla="*/ 0 h 99"/>
                    <a:gd name="T149" fmla="*/ 188 w 188"/>
                    <a:gd name="T150" fmla="*/ 99 h 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8" h="99">
                      <a:moveTo>
                        <a:pt x="0" y="24"/>
                      </a:moveTo>
                      <a:lnTo>
                        <a:pt x="1" y="20"/>
                      </a:lnTo>
                      <a:lnTo>
                        <a:pt x="4" y="16"/>
                      </a:lnTo>
                      <a:lnTo>
                        <a:pt x="9" y="13"/>
                      </a:lnTo>
                      <a:lnTo>
                        <a:pt x="17" y="11"/>
                      </a:lnTo>
                      <a:lnTo>
                        <a:pt x="24" y="9"/>
                      </a:lnTo>
                      <a:lnTo>
                        <a:pt x="43" y="6"/>
                      </a:lnTo>
                      <a:lnTo>
                        <a:pt x="62" y="2"/>
                      </a:lnTo>
                      <a:lnTo>
                        <a:pt x="76" y="1"/>
                      </a:lnTo>
                      <a:lnTo>
                        <a:pt x="90" y="0"/>
                      </a:lnTo>
                      <a:lnTo>
                        <a:pt x="103" y="0"/>
                      </a:lnTo>
                      <a:lnTo>
                        <a:pt x="114" y="2"/>
                      </a:lnTo>
                      <a:lnTo>
                        <a:pt x="126" y="5"/>
                      </a:lnTo>
                      <a:lnTo>
                        <a:pt x="136" y="8"/>
                      </a:lnTo>
                      <a:lnTo>
                        <a:pt x="146" y="13"/>
                      </a:lnTo>
                      <a:lnTo>
                        <a:pt x="155" y="17"/>
                      </a:lnTo>
                      <a:lnTo>
                        <a:pt x="163" y="21"/>
                      </a:lnTo>
                      <a:lnTo>
                        <a:pt x="173" y="23"/>
                      </a:lnTo>
                      <a:lnTo>
                        <a:pt x="179" y="21"/>
                      </a:lnTo>
                      <a:lnTo>
                        <a:pt x="187" y="20"/>
                      </a:lnTo>
                      <a:lnTo>
                        <a:pt x="181" y="24"/>
                      </a:lnTo>
                      <a:lnTo>
                        <a:pt x="175" y="31"/>
                      </a:lnTo>
                      <a:lnTo>
                        <a:pt x="170" y="38"/>
                      </a:lnTo>
                      <a:lnTo>
                        <a:pt x="166" y="46"/>
                      </a:lnTo>
                      <a:lnTo>
                        <a:pt x="165" y="52"/>
                      </a:lnTo>
                      <a:lnTo>
                        <a:pt x="164" y="61"/>
                      </a:lnTo>
                      <a:lnTo>
                        <a:pt x="164" y="73"/>
                      </a:lnTo>
                      <a:lnTo>
                        <a:pt x="163" y="98"/>
                      </a:lnTo>
                      <a:lnTo>
                        <a:pt x="162" y="88"/>
                      </a:lnTo>
                      <a:lnTo>
                        <a:pt x="161" y="76"/>
                      </a:lnTo>
                      <a:lnTo>
                        <a:pt x="160" y="63"/>
                      </a:lnTo>
                      <a:lnTo>
                        <a:pt x="158" y="53"/>
                      </a:lnTo>
                      <a:lnTo>
                        <a:pt x="154" y="44"/>
                      </a:lnTo>
                      <a:lnTo>
                        <a:pt x="147" y="35"/>
                      </a:lnTo>
                      <a:lnTo>
                        <a:pt x="137" y="28"/>
                      </a:lnTo>
                      <a:lnTo>
                        <a:pt x="124" y="24"/>
                      </a:lnTo>
                      <a:lnTo>
                        <a:pt x="109" y="21"/>
                      </a:lnTo>
                      <a:lnTo>
                        <a:pt x="96" y="22"/>
                      </a:lnTo>
                      <a:lnTo>
                        <a:pt x="85" y="24"/>
                      </a:lnTo>
                      <a:lnTo>
                        <a:pt x="76" y="27"/>
                      </a:lnTo>
                      <a:lnTo>
                        <a:pt x="69" y="28"/>
                      </a:lnTo>
                      <a:lnTo>
                        <a:pt x="58" y="27"/>
                      </a:lnTo>
                      <a:lnTo>
                        <a:pt x="45" y="27"/>
                      </a:lnTo>
                      <a:lnTo>
                        <a:pt x="36" y="27"/>
                      </a:lnTo>
                      <a:lnTo>
                        <a:pt x="25" y="29"/>
                      </a:lnTo>
                      <a:lnTo>
                        <a:pt x="16" y="31"/>
                      </a:lnTo>
                      <a:lnTo>
                        <a:pt x="7" y="32"/>
                      </a:lnTo>
                      <a:lnTo>
                        <a:pt x="1" y="29"/>
                      </a:lnTo>
                      <a:lnTo>
                        <a:pt x="0" y="24"/>
                      </a:lnTo>
                    </a:path>
                  </a:pathLst>
                </a:custGeom>
                <a:solidFill>
                  <a:srgbClr val="DF3F5F"/>
                </a:solidFill>
                <a:ln w="9525" cap="rnd">
                  <a:noFill/>
                  <a:round/>
                  <a:headEnd/>
                  <a:tailEnd/>
                </a:ln>
              </p:spPr>
              <p:txBody>
                <a:bodyPr/>
                <a:lstStyle/>
                <a:p>
                  <a:endParaRPr lang="fr-FR" sz="1200"/>
                </a:p>
              </p:txBody>
            </p:sp>
          </p:grpSp>
        </p:grpSp>
        <p:sp>
          <p:nvSpPr>
            <p:cNvPr id="195" name="Freeform 101"/>
            <p:cNvSpPr>
              <a:spLocks/>
            </p:cNvSpPr>
            <p:nvPr/>
          </p:nvSpPr>
          <p:spPr bwMode="auto">
            <a:xfrm>
              <a:off x="1379" y="2230"/>
              <a:ext cx="386" cy="1376"/>
            </a:xfrm>
            <a:custGeom>
              <a:avLst/>
              <a:gdLst>
                <a:gd name="T0" fmla="*/ 0 w 386"/>
                <a:gd name="T1" fmla="*/ 851 h 1376"/>
                <a:gd name="T2" fmla="*/ 0 w 386"/>
                <a:gd name="T3" fmla="*/ 196 h 1376"/>
                <a:gd name="T4" fmla="*/ 385 w 386"/>
                <a:gd name="T5" fmla="*/ 0 h 1376"/>
                <a:gd name="T6" fmla="*/ 385 w 386"/>
                <a:gd name="T7" fmla="*/ 1375 h 1376"/>
                <a:gd name="T8" fmla="*/ 0 60000 65536"/>
                <a:gd name="T9" fmla="*/ 0 60000 65536"/>
                <a:gd name="T10" fmla="*/ 0 60000 65536"/>
                <a:gd name="T11" fmla="*/ 0 60000 65536"/>
                <a:gd name="T12" fmla="*/ 0 w 386"/>
                <a:gd name="T13" fmla="*/ 0 h 1376"/>
                <a:gd name="T14" fmla="*/ 386 w 386"/>
                <a:gd name="T15" fmla="*/ 1376 h 1376"/>
              </a:gdLst>
              <a:ahLst/>
              <a:cxnLst>
                <a:cxn ang="T8">
                  <a:pos x="T0" y="T1"/>
                </a:cxn>
                <a:cxn ang="T9">
                  <a:pos x="T2" y="T3"/>
                </a:cxn>
                <a:cxn ang="T10">
                  <a:pos x="T4" y="T5"/>
                </a:cxn>
                <a:cxn ang="T11">
                  <a:pos x="T6" y="T7"/>
                </a:cxn>
              </a:cxnLst>
              <a:rect l="T12" t="T13" r="T14" b="T15"/>
              <a:pathLst>
                <a:path w="386" h="1376">
                  <a:moveTo>
                    <a:pt x="0" y="851"/>
                  </a:moveTo>
                  <a:lnTo>
                    <a:pt x="0" y="196"/>
                  </a:lnTo>
                  <a:lnTo>
                    <a:pt x="385" y="0"/>
                  </a:lnTo>
                  <a:lnTo>
                    <a:pt x="385" y="1375"/>
                  </a:lnTo>
                </a:path>
              </a:pathLst>
            </a:custGeom>
            <a:noFill/>
            <a:ln w="76200" cap="rnd">
              <a:solidFill>
                <a:srgbClr val="FC0128"/>
              </a:solidFill>
              <a:prstDash val="lgDash"/>
              <a:round/>
              <a:headEnd type="none" w="sm" len="sm"/>
              <a:tailEnd type="none" w="sm" len="sm"/>
            </a:ln>
          </p:spPr>
          <p:txBody>
            <a:bodyPr/>
            <a:lstStyle/>
            <a:p>
              <a:endParaRPr lang="fr-FR" sz="1200"/>
            </a:p>
          </p:txBody>
        </p:sp>
        <p:sp>
          <p:nvSpPr>
            <p:cNvPr id="196" name="Freeform 102"/>
            <p:cNvSpPr>
              <a:spLocks/>
            </p:cNvSpPr>
            <p:nvPr/>
          </p:nvSpPr>
          <p:spPr bwMode="auto">
            <a:xfrm>
              <a:off x="1112" y="3179"/>
              <a:ext cx="90" cy="280"/>
            </a:xfrm>
            <a:custGeom>
              <a:avLst/>
              <a:gdLst>
                <a:gd name="T0" fmla="*/ 0 w 90"/>
                <a:gd name="T1" fmla="*/ 0 h 280"/>
                <a:gd name="T2" fmla="*/ 78 w 90"/>
                <a:gd name="T3" fmla="*/ 77 h 280"/>
                <a:gd name="T4" fmla="*/ 4 w 90"/>
                <a:gd name="T5" fmla="*/ 183 h 280"/>
                <a:gd name="T6" fmla="*/ 89 w 90"/>
                <a:gd name="T7" fmla="*/ 260 h 280"/>
                <a:gd name="T8" fmla="*/ 78 w 90"/>
                <a:gd name="T9" fmla="*/ 183 h 280"/>
                <a:gd name="T10" fmla="*/ 54 w 90"/>
                <a:gd name="T11" fmla="*/ 279 h 280"/>
                <a:gd name="T12" fmla="*/ 89 w 90"/>
                <a:gd name="T13" fmla="*/ 250 h 280"/>
                <a:gd name="T14" fmla="*/ 0 60000 65536"/>
                <a:gd name="T15" fmla="*/ 0 60000 65536"/>
                <a:gd name="T16" fmla="*/ 0 60000 65536"/>
                <a:gd name="T17" fmla="*/ 0 60000 65536"/>
                <a:gd name="T18" fmla="*/ 0 60000 65536"/>
                <a:gd name="T19" fmla="*/ 0 60000 65536"/>
                <a:gd name="T20" fmla="*/ 0 60000 65536"/>
                <a:gd name="T21" fmla="*/ 0 w 90"/>
                <a:gd name="T22" fmla="*/ 0 h 280"/>
                <a:gd name="T23" fmla="*/ 90 w 90"/>
                <a:gd name="T24" fmla="*/ 280 h 2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80">
                  <a:moveTo>
                    <a:pt x="0" y="0"/>
                  </a:moveTo>
                  <a:lnTo>
                    <a:pt x="78" y="77"/>
                  </a:lnTo>
                  <a:lnTo>
                    <a:pt x="4" y="183"/>
                  </a:lnTo>
                  <a:lnTo>
                    <a:pt x="89" y="260"/>
                  </a:lnTo>
                  <a:lnTo>
                    <a:pt x="78" y="183"/>
                  </a:lnTo>
                  <a:lnTo>
                    <a:pt x="54" y="279"/>
                  </a:lnTo>
                  <a:lnTo>
                    <a:pt x="89" y="250"/>
                  </a:lnTo>
                </a:path>
              </a:pathLst>
            </a:custGeom>
            <a:noFill/>
            <a:ln w="50800" cap="rnd">
              <a:solidFill>
                <a:srgbClr val="FC0128"/>
              </a:solidFill>
              <a:round/>
              <a:headEnd type="none" w="sm" len="sm"/>
              <a:tailEnd type="none" w="sm" len="sm"/>
            </a:ln>
          </p:spPr>
          <p:txBody>
            <a:bodyPr/>
            <a:lstStyle/>
            <a:p>
              <a:endParaRPr lang="fr-FR" sz="1200"/>
            </a:p>
          </p:txBody>
        </p:sp>
        <p:sp>
          <p:nvSpPr>
            <p:cNvPr id="197" name="Freeform 103"/>
            <p:cNvSpPr>
              <a:spLocks/>
            </p:cNvSpPr>
            <p:nvPr/>
          </p:nvSpPr>
          <p:spPr bwMode="auto">
            <a:xfrm>
              <a:off x="1700" y="2830"/>
              <a:ext cx="110" cy="220"/>
            </a:xfrm>
            <a:custGeom>
              <a:avLst/>
              <a:gdLst>
                <a:gd name="T0" fmla="*/ 49 w 110"/>
                <a:gd name="T1" fmla="*/ 219 h 220"/>
                <a:gd name="T2" fmla="*/ 0 w 110"/>
                <a:gd name="T3" fmla="*/ 0 h 220"/>
                <a:gd name="T4" fmla="*/ 109 w 110"/>
                <a:gd name="T5" fmla="*/ 0 h 220"/>
                <a:gd name="T6" fmla="*/ 49 w 110"/>
                <a:gd name="T7" fmla="*/ 219 h 220"/>
                <a:gd name="T8" fmla="*/ 0 60000 65536"/>
                <a:gd name="T9" fmla="*/ 0 60000 65536"/>
                <a:gd name="T10" fmla="*/ 0 60000 65536"/>
                <a:gd name="T11" fmla="*/ 0 60000 65536"/>
                <a:gd name="T12" fmla="*/ 0 w 110"/>
                <a:gd name="T13" fmla="*/ 0 h 220"/>
                <a:gd name="T14" fmla="*/ 110 w 110"/>
                <a:gd name="T15" fmla="*/ 220 h 220"/>
              </a:gdLst>
              <a:ahLst/>
              <a:cxnLst>
                <a:cxn ang="T8">
                  <a:pos x="T0" y="T1"/>
                </a:cxn>
                <a:cxn ang="T9">
                  <a:pos x="T2" y="T3"/>
                </a:cxn>
                <a:cxn ang="T10">
                  <a:pos x="T4" y="T5"/>
                </a:cxn>
                <a:cxn ang="T11">
                  <a:pos x="T6" y="T7"/>
                </a:cxn>
              </a:cxnLst>
              <a:rect l="T12" t="T13" r="T14" b="T15"/>
              <a:pathLst>
                <a:path w="110" h="220">
                  <a:moveTo>
                    <a:pt x="49" y="219"/>
                  </a:moveTo>
                  <a:lnTo>
                    <a:pt x="0" y="0"/>
                  </a:lnTo>
                  <a:lnTo>
                    <a:pt x="109" y="0"/>
                  </a:lnTo>
                  <a:lnTo>
                    <a:pt x="49" y="219"/>
                  </a:lnTo>
                </a:path>
              </a:pathLst>
            </a:custGeom>
            <a:solidFill>
              <a:srgbClr val="FC0128"/>
            </a:solidFill>
            <a:ln w="12700" cap="rnd">
              <a:solidFill>
                <a:schemeClr val="tx1"/>
              </a:solidFill>
              <a:round/>
              <a:headEnd/>
              <a:tailEnd/>
            </a:ln>
          </p:spPr>
          <p:txBody>
            <a:bodyPr/>
            <a:lstStyle/>
            <a:p>
              <a:endParaRPr lang="fr-FR" sz="1200"/>
            </a:p>
          </p:txBody>
        </p:sp>
        <p:sp>
          <p:nvSpPr>
            <p:cNvPr id="198" name="Freeform 104"/>
            <p:cNvSpPr>
              <a:spLocks/>
            </p:cNvSpPr>
            <p:nvPr/>
          </p:nvSpPr>
          <p:spPr bwMode="auto">
            <a:xfrm>
              <a:off x="1295" y="2705"/>
              <a:ext cx="128" cy="219"/>
            </a:xfrm>
            <a:custGeom>
              <a:avLst/>
              <a:gdLst>
                <a:gd name="T0" fmla="*/ 57 w 128"/>
                <a:gd name="T1" fmla="*/ 0 h 219"/>
                <a:gd name="T2" fmla="*/ 0 w 128"/>
                <a:gd name="T3" fmla="*/ 218 h 219"/>
                <a:gd name="T4" fmla="*/ 127 w 128"/>
                <a:gd name="T5" fmla="*/ 218 h 219"/>
                <a:gd name="T6" fmla="*/ 57 w 128"/>
                <a:gd name="T7" fmla="*/ 0 h 219"/>
                <a:gd name="T8" fmla="*/ 0 60000 65536"/>
                <a:gd name="T9" fmla="*/ 0 60000 65536"/>
                <a:gd name="T10" fmla="*/ 0 60000 65536"/>
                <a:gd name="T11" fmla="*/ 0 60000 65536"/>
                <a:gd name="T12" fmla="*/ 0 w 128"/>
                <a:gd name="T13" fmla="*/ 0 h 219"/>
                <a:gd name="T14" fmla="*/ 128 w 128"/>
                <a:gd name="T15" fmla="*/ 219 h 219"/>
              </a:gdLst>
              <a:ahLst/>
              <a:cxnLst>
                <a:cxn ang="T8">
                  <a:pos x="T0" y="T1"/>
                </a:cxn>
                <a:cxn ang="T9">
                  <a:pos x="T2" y="T3"/>
                </a:cxn>
                <a:cxn ang="T10">
                  <a:pos x="T4" y="T5"/>
                </a:cxn>
                <a:cxn ang="T11">
                  <a:pos x="T6" y="T7"/>
                </a:cxn>
              </a:cxnLst>
              <a:rect l="T12" t="T13" r="T14" b="T15"/>
              <a:pathLst>
                <a:path w="128" h="219">
                  <a:moveTo>
                    <a:pt x="57" y="0"/>
                  </a:moveTo>
                  <a:lnTo>
                    <a:pt x="0" y="218"/>
                  </a:lnTo>
                  <a:lnTo>
                    <a:pt x="127" y="218"/>
                  </a:lnTo>
                  <a:lnTo>
                    <a:pt x="57" y="0"/>
                  </a:lnTo>
                </a:path>
              </a:pathLst>
            </a:custGeom>
            <a:solidFill>
              <a:srgbClr val="FC0128"/>
            </a:solidFill>
            <a:ln w="12700" cap="rnd">
              <a:solidFill>
                <a:schemeClr val="tx1"/>
              </a:solidFill>
              <a:round/>
              <a:headEnd/>
              <a:tailEnd/>
            </a:ln>
          </p:spPr>
          <p:txBody>
            <a:bodyPr/>
            <a:lstStyle/>
            <a:p>
              <a:endParaRPr lang="fr-FR" sz="1200"/>
            </a:p>
          </p:txBody>
        </p:sp>
        <p:sp>
          <p:nvSpPr>
            <p:cNvPr id="199" name="Freeform 105"/>
            <p:cNvSpPr>
              <a:spLocks/>
            </p:cNvSpPr>
            <p:nvPr/>
          </p:nvSpPr>
          <p:spPr bwMode="auto">
            <a:xfrm>
              <a:off x="1705" y="2328"/>
              <a:ext cx="111" cy="220"/>
            </a:xfrm>
            <a:custGeom>
              <a:avLst/>
              <a:gdLst>
                <a:gd name="T0" fmla="*/ 49 w 111"/>
                <a:gd name="T1" fmla="*/ 219 h 220"/>
                <a:gd name="T2" fmla="*/ 0 w 111"/>
                <a:gd name="T3" fmla="*/ 0 h 220"/>
                <a:gd name="T4" fmla="*/ 110 w 111"/>
                <a:gd name="T5" fmla="*/ 0 h 220"/>
                <a:gd name="T6" fmla="*/ 49 w 111"/>
                <a:gd name="T7" fmla="*/ 219 h 220"/>
                <a:gd name="T8" fmla="*/ 0 60000 65536"/>
                <a:gd name="T9" fmla="*/ 0 60000 65536"/>
                <a:gd name="T10" fmla="*/ 0 60000 65536"/>
                <a:gd name="T11" fmla="*/ 0 60000 65536"/>
                <a:gd name="T12" fmla="*/ 0 w 111"/>
                <a:gd name="T13" fmla="*/ 0 h 220"/>
                <a:gd name="T14" fmla="*/ 111 w 111"/>
                <a:gd name="T15" fmla="*/ 220 h 220"/>
              </a:gdLst>
              <a:ahLst/>
              <a:cxnLst>
                <a:cxn ang="T8">
                  <a:pos x="T0" y="T1"/>
                </a:cxn>
                <a:cxn ang="T9">
                  <a:pos x="T2" y="T3"/>
                </a:cxn>
                <a:cxn ang="T10">
                  <a:pos x="T4" y="T5"/>
                </a:cxn>
                <a:cxn ang="T11">
                  <a:pos x="T6" y="T7"/>
                </a:cxn>
              </a:cxnLst>
              <a:rect l="T12" t="T13" r="T14" b="T15"/>
              <a:pathLst>
                <a:path w="111" h="220">
                  <a:moveTo>
                    <a:pt x="49" y="219"/>
                  </a:moveTo>
                  <a:lnTo>
                    <a:pt x="0" y="0"/>
                  </a:lnTo>
                  <a:lnTo>
                    <a:pt x="110" y="0"/>
                  </a:lnTo>
                  <a:lnTo>
                    <a:pt x="49" y="219"/>
                  </a:lnTo>
                </a:path>
              </a:pathLst>
            </a:custGeom>
            <a:solidFill>
              <a:srgbClr val="FC0128"/>
            </a:solidFill>
            <a:ln w="12700" cap="rnd">
              <a:solidFill>
                <a:schemeClr val="tx1"/>
              </a:solidFill>
              <a:round/>
              <a:headEnd/>
              <a:tailEnd/>
            </a:ln>
          </p:spPr>
          <p:txBody>
            <a:bodyPr/>
            <a:lstStyle/>
            <a:p>
              <a:endParaRPr lang="fr-FR" sz="1200"/>
            </a:p>
          </p:txBody>
        </p:sp>
        <p:sp>
          <p:nvSpPr>
            <p:cNvPr id="200" name="Freeform 106"/>
            <p:cNvSpPr>
              <a:spLocks/>
            </p:cNvSpPr>
            <p:nvPr/>
          </p:nvSpPr>
          <p:spPr bwMode="auto">
            <a:xfrm>
              <a:off x="1705" y="3441"/>
              <a:ext cx="111" cy="220"/>
            </a:xfrm>
            <a:custGeom>
              <a:avLst/>
              <a:gdLst>
                <a:gd name="T0" fmla="*/ 49 w 111"/>
                <a:gd name="T1" fmla="*/ 219 h 220"/>
                <a:gd name="T2" fmla="*/ 0 w 111"/>
                <a:gd name="T3" fmla="*/ 0 h 220"/>
                <a:gd name="T4" fmla="*/ 110 w 111"/>
                <a:gd name="T5" fmla="*/ 0 h 220"/>
                <a:gd name="T6" fmla="*/ 49 w 111"/>
                <a:gd name="T7" fmla="*/ 219 h 220"/>
                <a:gd name="T8" fmla="*/ 0 60000 65536"/>
                <a:gd name="T9" fmla="*/ 0 60000 65536"/>
                <a:gd name="T10" fmla="*/ 0 60000 65536"/>
                <a:gd name="T11" fmla="*/ 0 60000 65536"/>
                <a:gd name="T12" fmla="*/ 0 w 111"/>
                <a:gd name="T13" fmla="*/ 0 h 220"/>
                <a:gd name="T14" fmla="*/ 111 w 111"/>
                <a:gd name="T15" fmla="*/ 220 h 220"/>
              </a:gdLst>
              <a:ahLst/>
              <a:cxnLst>
                <a:cxn ang="T8">
                  <a:pos x="T0" y="T1"/>
                </a:cxn>
                <a:cxn ang="T9">
                  <a:pos x="T2" y="T3"/>
                </a:cxn>
                <a:cxn ang="T10">
                  <a:pos x="T4" y="T5"/>
                </a:cxn>
                <a:cxn ang="T11">
                  <a:pos x="T6" y="T7"/>
                </a:cxn>
              </a:cxnLst>
              <a:rect l="T12" t="T13" r="T14" b="T15"/>
              <a:pathLst>
                <a:path w="111" h="220">
                  <a:moveTo>
                    <a:pt x="49" y="219"/>
                  </a:moveTo>
                  <a:lnTo>
                    <a:pt x="0" y="0"/>
                  </a:lnTo>
                  <a:lnTo>
                    <a:pt x="110" y="0"/>
                  </a:lnTo>
                  <a:lnTo>
                    <a:pt x="49" y="219"/>
                  </a:lnTo>
                </a:path>
              </a:pathLst>
            </a:custGeom>
            <a:solidFill>
              <a:srgbClr val="FC0128"/>
            </a:solidFill>
            <a:ln w="12700" cap="rnd">
              <a:solidFill>
                <a:schemeClr val="tx1"/>
              </a:solidFill>
              <a:round/>
              <a:headEnd/>
              <a:tailEnd/>
            </a:ln>
          </p:spPr>
          <p:txBody>
            <a:bodyPr/>
            <a:lstStyle/>
            <a:p>
              <a:endParaRPr lang="fr-FR" sz="1200"/>
            </a:p>
          </p:txBody>
        </p:sp>
        <p:grpSp>
          <p:nvGrpSpPr>
            <p:cNvPr id="201" name="Group 258"/>
            <p:cNvGrpSpPr>
              <a:grpSpLocks/>
            </p:cNvGrpSpPr>
            <p:nvPr/>
          </p:nvGrpSpPr>
          <p:grpSpPr bwMode="auto">
            <a:xfrm>
              <a:off x="489" y="3670"/>
              <a:ext cx="184" cy="218"/>
              <a:chOff x="489" y="3670"/>
              <a:chExt cx="184" cy="218"/>
            </a:xfrm>
          </p:grpSpPr>
          <p:sp>
            <p:nvSpPr>
              <p:cNvPr id="220" name="Line 259"/>
              <p:cNvSpPr>
                <a:spLocks noChangeShapeType="1"/>
              </p:cNvSpPr>
              <p:nvPr/>
            </p:nvSpPr>
            <p:spPr bwMode="auto">
              <a:xfrm>
                <a:off x="579" y="3670"/>
                <a:ext cx="0" cy="145"/>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21" name="Line 260"/>
              <p:cNvSpPr>
                <a:spLocks noChangeShapeType="1"/>
              </p:cNvSpPr>
              <p:nvPr/>
            </p:nvSpPr>
            <p:spPr bwMode="auto">
              <a:xfrm>
                <a:off x="489" y="3815"/>
                <a:ext cx="184"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22" name="Line 261"/>
              <p:cNvSpPr>
                <a:spLocks noChangeShapeType="1"/>
              </p:cNvSpPr>
              <p:nvPr/>
            </p:nvSpPr>
            <p:spPr bwMode="auto">
              <a:xfrm>
                <a:off x="537" y="3851"/>
                <a:ext cx="88" cy="0"/>
              </a:xfrm>
              <a:prstGeom prst="line">
                <a:avLst/>
              </a:prstGeom>
              <a:noFill/>
              <a:ln w="50800">
                <a:solidFill>
                  <a:schemeClr val="tx1"/>
                </a:solidFill>
                <a:round/>
                <a:headEnd type="none" w="sm" len="sm"/>
                <a:tailEnd type="none" w="sm" len="sm"/>
              </a:ln>
            </p:spPr>
            <p:txBody>
              <a:bodyPr wrap="none" anchor="ctr"/>
              <a:lstStyle/>
              <a:p>
                <a:endParaRPr lang="fr-FR" sz="1200"/>
              </a:p>
            </p:txBody>
          </p:sp>
          <p:sp>
            <p:nvSpPr>
              <p:cNvPr id="223" name="Line 262"/>
              <p:cNvSpPr>
                <a:spLocks noChangeShapeType="1"/>
              </p:cNvSpPr>
              <p:nvPr/>
            </p:nvSpPr>
            <p:spPr bwMode="auto">
              <a:xfrm>
                <a:off x="561" y="3888"/>
                <a:ext cx="35" cy="0"/>
              </a:xfrm>
              <a:prstGeom prst="line">
                <a:avLst/>
              </a:prstGeom>
              <a:noFill/>
              <a:ln w="50800">
                <a:solidFill>
                  <a:schemeClr val="tx1"/>
                </a:solidFill>
                <a:round/>
                <a:headEnd type="none" w="sm" len="sm"/>
                <a:tailEnd type="none" w="sm" len="sm"/>
              </a:ln>
            </p:spPr>
            <p:txBody>
              <a:bodyPr wrap="none" anchor="ctr"/>
              <a:lstStyle/>
              <a:p>
                <a:endParaRPr lang="fr-FR" sz="1200"/>
              </a:p>
            </p:txBody>
          </p:sp>
        </p:grpSp>
        <p:sp>
          <p:nvSpPr>
            <p:cNvPr id="202" name="Rectangle 267"/>
            <p:cNvSpPr>
              <a:spLocks noChangeArrowheads="1"/>
            </p:cNvSpPr>
            <p:nvPr/>
          </p:nvSpPr>
          <p:spPr bwMode="auto">
            <a:xfrm>
              <a:off x="1680" y="1248"/>
              <a:ext cx="585" cy="167"/>
            </a:xfrm>
            <a:prstGeom prst="rect">
              <a:avLst/>
            </a:prstGeom>
            <a:solidFill>
              <a:srgbClr val="F76681"/>
            </a:solidFill>
            <a:ln w="12700">
              <a:solidFill>
                <a:schemeClr val="tx1"/>
              </a:solidFill>
              <a:miter lim="800000"/>
              <a:headEnd/>
              <a:tailEnd/>
            </a:ln>
          </p:spPr>
          <p:txBody>
            <a:bodyPr lIns="79375" tIns="39688" rIns="79375" bIns="39688">
              <a:spAutoFit/>
            </a:bodyPr>
            <a:lstStyle/>
            <a:p>
              <a:pPr algn="ctr" defTabSz="785813" eaLnBrk="0" hangingPunct="0"/>
              <a:r>
                <a:rPr lang="fr-FR" sz="1200" b="1" i="1">
                  <a:latin typeface="Arial" charset="0"/>
                </a:rPr>
                <a:t>NON !</a:t>
              </a:r>
            </a:p>
          </p:txBody>
        </p:sp>
        <p:sp>
          <p:nvSpPr>
            <p:cNvPr id="203" name="Rectangle 269"/>
            <p:cNvSpPr>
              <a:spLocks noChangeArrowheads="1"/>
            </p:cNvSpPr>
            <p:nvPr/>
          </p:nvSpPr>
          <p:spPr bwMode="auto">
            <a:xfrm>
              <a:off x="956" y="1543"/>
              <a:ext cx="634" cy="167"/>
            </a:xfrm>
            <a:prstGeom prst="rect">
              <a:avLst/>
            </a:prstGeom>
            <a:noFill/>
            <a:ln w="9525">
              <a:noFill/>
              <a:miter lim="800000"/>
              <a:headEnd/>
              <a:tailEnd/>
            </a:ln>
          </p:spPr>
          <p:txBody>
            <a:bodyPr wrap="none" lIns="79375" tIns="39688" rIns="79375" bIns="39688">
              <a:spAutoFit/>
            </a:bodyPr>
            <a:lstStyle/>
            <a:p>
              <a:pPr algn="ctr" defTabSz="785813" eaLnBrk="0" hangingPunct="0"/>
              <a:r>
                <a:rPr lang="fr-FR" sz="1200" b="1" i="1">
                  <a:latin typeface="Arial" charset="0"/>
                </a:rPr>
                <a:t>Disjoncteur</a:t>
              </a:r>
            </a:p>
          </p:txBody>
        </p:sp>
        <p:grpSp>
          <p:nvGrpSpPr>
            <p:cNvPr id="204" name="Group 272"/>
            <p:cNvGrpSpPr>
              <a:grpSpLocks/>
            </p:cNvGrpSpPr>
            <p:nvPr/>
          </p:nvGrpSpPr>
          <p:grpSpPr bwMode="auto">
            <a:xfrm>
              <a:off x="1833" y="1638"/>
              <a:ext cx="232" cy="317"/>
              <a:chOff x="1833" y="1638"/>
              <a:chExt cx="232" cy="317"/>
            </a:xfrm>
          </p:grpSpPr>
          <p:sp>
            <p:nvSpPr>
              <p:cNvPr id="212" name="Freeform 273"/>
              <p:cNvSpPr>
                <a:spLocks/>
              </p:cNvSpPr>
              <p:nvPr/>
            </p:nvSpPr>
            <p:spPr bwMode="auto">
              <a:xfrm>
                <a:off x="1871" y="1763"/>
                <a:ext cx="41" cy="17"/>
              </a:xfrm>
              <a:custGeom>
                <a:avLst/>
                <a:gdLst>
                  <a:gd name="T0" fmla="*/ 0 w 41"/>
                  <a:gd name="T1" fmla="*/ 16 h 17"/>
                  <a:gd name="T2" fmla="*/ 0 w 41"/>
                  <a:gd name="T3" fmla="*/ 9 h 17"/>
                  <a:gd name="T4" fmla="*/ 1 w 41"/>
                  <a:gd name="T5" fmla="*/ 4 h 17"/>
                  <a:gd name="T6" fmla="*/ 4 w 41"/>
                  <a:gd name="T7" fmla="*/ 3 h 17"/>
                  <a:gd name="T8" fmla="*/ 9 w 41"/>
                  <a:gd name="T9" fmla="*/ 1 h 17"/>
                  <a:gd name="T10" fmla="*/ 17 w 41"/>
                  <a:gd name="T11" fmla="*/ 0 h 17"/>
                  <a:gd name="T12" fmla="*/ 25 w 41"/>
                  <a:gd name="T13" fmla="*/ 1 h 17"/>
                  <a:gd name="T14" fmla="*/ 31 w 41"/>
                  <a:gd name="T15" fmla="*/ 6 h 17"/>
                  <a:gd name="T16" fmla="*/ 35 w 41"/>
                  <a:gd name="T17" fmla="*/ 9 h 17"/>
                  <a:gd name="T18" fmla="*/ 40 w 41"/>
                  <a:gd name="T19" fmla="*/ 11 h 17"/>
                  <a:gd name="T20" fmla="*/ 36 w 41"/>
                  <a:gd name="T21" fmla="*/ 11 h 17"/>
                  <a:gd name="T22" fmla="*/ 33 w 41"/>
                  <a:gd name="T23" fmla="*/ 12 h 17"/>
                  <a:gd name="T24" fmla="*/ 29 w 41"/>
                  <a:gd name="T25" fmla="*/ 11 h 17"/>
                  <a:gd name="T26" fmla="*/ 24 w 41"/>
                  <a:gd name="T27" fmla="*/ 9 h 17"/>
                  <a:gd name="T28" fmla="*/ 16 w 41"/>
                  <a:gd name="T29" fmla="*/ 6 h 17"/>
                  <a:gd name="T30" fmla="*/ 8 w 41"/>
                  <a:gd name="T31" fmla="*/ 9 h 17"/>
                  <a:gd name="T32" fmla="*/ 4 w 41"/>
                  <a:gd name="T33" fmla="*/ 11 h 17"/>
                  <a:gd name="T34" fmla="*/ 2 w 41"/>
                  <a:gd name="T35" fmla="*/ 16 h 17"/>
                  <a:gd name="T36" fmla="*/ 0 w 41"/>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1"/>
                  <a:gd name="T58" fmla="*/ 0 h 17"/>
                  <a:gd name="T59" fmla="*/ 41 w 41"/>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1" h="17">
                    <a:moveTo>
                      <a:pt x="0" y="16"/>
                    </a:moveTo>
                    <a:lnTo>
                      <a:pt x="0" y="9"/>
                    </a:lnTo>
                    <a:lnTo>
                      <a:pt x="1" y="4"/>
                    </a:lnTo>
                    <a:lnTo>
                      <a:pt x="4" y="3"/>
                    </a:lnTo>
                    <a:lnTo>
                      <a:pt x="9" y="1"/>
                    </a:lnTo>
                    <a:lnTo>
                      <a:pt x="17" y="0"/>
                    </a:lnTo>
                    <a:lnTo>
                      <a:pt x="25" y="1"/>
                    </a:lnTo>
                    <a:lnTo>
                      <a:pt x="31" y="6"/>
                    </a:lnTo>
                    <a:lnTo>
                      <a:pt x="35" y="9"/>
                    </a:lnTo>
                    <a:lnTo>
                      <a:pt x="40" y="11"/>
                    </a:lnTo>
                    <a:lnTo>
                      <a:pt x="36" y="11"/>
                    </a:lnTo>
                    <a:lnTo>
                      <a:pt x="33" y="12"/>
                    </a:lnTo>
                    <a:lnTo>
                      <a:pt x="29" y="11"/>
                    </a:lnTo>
                    <a:lnTo>
                      <a:pt x="24" y="9"/>
                    </a:lnTo>
                    <a:lnTo>
                      <a:pt x="16" y="6"/>
                    </a:lnTo>
                    <a:lnTo>
                      <a:pt x="8" y="9"/>
                    </a:lnTo>
                    <a:lnTo>
                      <a:pt x="4" y="11"/>
                    </a:lnTo>
                    <a:lnTo>
                      <a:pt x="2" y="16"/>
                    </a:lnTo>
                    <a:lnTo>
                      <a:pt x="0" y="16"/>
                    </a:lnTo>
                  </a:path>
                </a:pathLst>
              </a:custGeom>
              <a:solidFill>
                <a:srgbClr val="5F3F1F"/>
              </a:solidFill>
              <a:ln w="9525" cap="rnd">
                <a:noFill/>
                <a:round/>
                <a:headEnd/>
                <a:tailEnd/>
              </a:ln>
            </p:spPr>
            <p:txBody>
              <a:bodyPr/>
              <a:lstStyle/>
              <a:p>
                <a:endParaRPr lang="fr-FR" sz="1200"/>
              </a:p>
            </p:txBody>
          </p:sp>
          <p:sp>
            <p:nvSpPr>
              <p:cNvPr id="213" name="Freeform 274"/>
              <p:cNvSpPr>
                <a:spLocks/>
              </p:cNvSpPr>
              <p:nvPr/>
            </p:nvSpPr>
            <p:spPr bwMode="auto">
              <a:xfrm>
                <a:off x="1851" y="1773"/>
                <a:ext cx="17" cy="17"/>
              </a:xfrm>
              <a:custGeom>
                <a:avLst/>
                <a:gdLst>
                  <a:gd name="T0" fmla="*/ 0 w 17"/>
                  <a:gd name="T1" fmla="*/ 0 h 17"/>
                  <a:gd name="T2" fmla="*/ 3 w 17"/>
                  <a:gd name="T3" fmla="*/ 0 h 17"/>
                  <a:gd name="T4" fmla="*/ 8 w 17"/>
                  <a:gd name="T5" fmla="*/ 3 h 17"/>
                  <a:gd name="T6" fmla="*/ 12 w 17"/>
                  <a:gd name="T7" fmla="*/ 6 h 17"/>
                  <a:gd name="T8" fmla="*/ 16 w 17"/>
                  <a:gd name="T9" fmla="*/ 16 h 17"/>
                  <a:gd name="T10" fmla="*/ 8 w 17"/>
                  <a:gd name="T11" fmla="*/ 9 h 17"/>
                  <a:gd name="T12" fmla="*/ 5 w 17"/>
                  <a:gd name="T13" fmla="*/ 9 h 17"/>
                  <a:gd name="T14" fmla="*/ 0 w 17"/>
                  <a:gd name="T15" fmla="*/ 9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0" y="0"/>
                    </a:moveTo>
                    <a:lnTo>
                      <a:pt x="3" y="0"/>
                    </a:lnTo>
                    <a:lnTo>
                      <a:pt x="8" y="3"/>
                    </a:lnTo>
                    <a:lnTo>
                      <a:pt x="12" y="6"/>
                    </a:lnTo>
                    <a:lnTo>
                      <a:pt x="16" y="16"/>
                    </a:lnTo>
                    <a:lnTo>
                      <a:pt x="8" y="9"/>
                    </a:lnTo>
                    <a:lnTo>
                      <a:pt x="5" y="9"/>
                    </a:lnTo>
                    <a:lnTo>
                      <a:pt x="0" y="9"/>
                    </a:lnTo>
                    <a:lnTo>
                      <a:pt x="0" y="0"/>
                    </a:lnTo>
                  </a:path>
                </a:pathLst>
              </a:custGeom>
              <a:solidFill>
                <a:srgbClr val="5F3F1F"/>
              </a:solidFill>
              <a:ln w="9525" cap="rnd">
                <a:noFill/>
                <a:round/>
                <a:headEnd/>
                <a:tailEnd/>
              </a:ln>
            </p:spPr>
            <p:txBody>
              <a:bodyPr/>
              <a:lstStyle/>
              <a:p>
                <a:endParaRPr lang="fr-FR" sz="1200"/>
              </a:p>
            </p:txBody>
          </p:sp>
          <p:grpSp>
            <p:nvGrpSpPr>
              <p:cNvPr id="214" name="Group 275"/>
              <p:cNvGrpSpPr>
                <a:grpSpLocks/>
              </p:cNvGrpSpPr>
              <p:nvPr/>
            </p:nvGrpSpPr>
            <p:grpSpPr bwMode="auto">
              <a:xfrm>
                <a:off x="1833" y="1638"/>
                <a:ext cx="232" cy="317"/>
                <a:chOff x="1833" y="1638"/>
                <a:chExt cx="232" cy="317"/>
              </a:xfrm>
            </p:grpSpPr>
            <p:sp>
              <p:nvSpPr>
                <p:cNvPr id="215" name="Freeform 276"/>
                <p:cNvSpPr>
                  <a:spLocks/>
                </p:cNvSpPr>
                <p:nvPr/>
              </p:nvSpPr>
              <p:spPr bwMode="auto">
                <a:xfrm>
                  <a:off x="1833" y="1638"/>
                  <a:ext cx="232" cy="317"/>
                </a:xfrm>
                <a:custGeom>
                  <a:avLst/>
                  <a:gdLst>
                    <a:gd name="T0" fmla="*/ 12 w 232"/>
                    <a:gd name="T1" fmla="*/ 107 h 317"/>
                    <a:gd name="T2" fmla="*/ 12 w 232"/>
                    <a:gd name="T3" fmla="*/ 122 h 317"/>
                    <a:gd name="T4" fmla="*/ 8 w 232"/>
                    <a:gd name="T5" fmla="*/ 123 h 317"/>
                    <a:gd name="T6" fmla="*/ 0 w 232"/>
                    <a:gd name="T7" fmla="*/ 109 h 317"/>
                    <a:gd name="T8" fmla="*/ 2 w 232"/>
                    <a:gd name="T9" fmla="*/ 82 h 317"/>
                    <a:gd name="T10" fmla="*/ 12 w 232"/>
                    <a:gd name="T11" fmla="*/ 59 h 317"/>
                    <a:gd name="T12" fmla="*/ 28 w 232"/>
                    <a:gd name="T13" fmla="*/ 37 h 317"/>
                    <a:gd name="T14" fmla="*/ 45 w 232"/>
                    <a:gd name="T15" fmla="*/ 24 h 317"/>
                    <a:gd name="T16" fmla="*/ 65 w 232"/>
                    <a:gd name="T17" fmla="*/ 12 h 317"/>
                    <a:gd name="T18" fmla="*/ 72 w 232"/>
                    <a:gd name="T19" fmla="*/ 4 h 317"/>
                    <a:gd name="T20" fmla="*/ 83 w 232"/>
                    <a:gd name="T21" fmla="*/ 1 h 317"/>
                    <a:gd name="T22" fmla="*/ 100 w 232"/>
                    <a:gd name="T23" fmla="*/ 1 h 317"/>
                    <a:gd name="T24" fmla="*/ 110 w 232"/>
                    <a:gd name="T25" fmla="*/ 1 h 317"/>
                    <a:gd name="T26" fmla="*/ 123 w 232"/>
                    <a:gd name="T27" fmla="*/ 7 h 317"/>
                    <a:gd name="T28" fmla="*/ 137 w 232"/>
                    <a:gd name="T29" fmla="*/ 4 h 317"/>
                    <a:gd name="T30" fmla="*/ 155 w 232"/>
                    <a:gd name="T31" fmla="*/ 14 h 317"/>
                    <a:gd name="T32" fmla="*/ 169 w 232"/>
                    <a:gd name="T33" fmla="*/ 35 h 317"/>
                    <a:gd name="T34" fmla="*/ 182 w 232"/>
                    <a:gd name="T35" fmla="*/ 54 h 317"/>
                    <a:gd name="T36" fmla="*/ 191 w 232"/>
                    <a:gd name="T37" fmla="*/ 79 h 317"/>
                    <a:gd name="T38" fmla="*/ 203 w 232"/>
                    <a:gd name="T39" fmla="*/ 121 h 317"/>
                    <a:gd name="T40" fmla="*/ 213 w 232"/>
                    <a:gd name="T41" fmla="*/ 174 h 317"/>
                    <a:gd name="T42" fmla="*/ 218 w 232"/>
                    <a:gd name="T43" fmla="*/ 212 h 317"/>
                    <a:gd name="T44" fmla="*/ 227 w 232"/>
                    <a:gd name="T45" fmla="*/ 256 h 317"/>
                    <a:gd name="T46" fmla="*/ 231 w 232"/>
                    <a:gd name="T47" fmla="*/ 280 h 317"/>
                    <a:gd name="T48" fmla="*/ 227 w 232"/>
                    <a:gd name="T49" fmla="*/ 299 h 317"/>
                    <a:gd name="T50" fmla="*/ 223 w 232"/>
                    <a:gd name="T51" fmla="*/ 305 h 317"/>
                    <a:gd name="T52" fmla="*/ 215 w 232"/>
                    <a:gd name="T53" fmla="*/ 312 h 317"/>
                    <a:gd name="T54" fmla="*/ 211 w 232"/>
                    <a:gd name="T55" fmla="*/ 314 h 317"/>
                    <a:gd name="T56" fmla="*/ 205 w 232"/>
                    <a:gd name="T57" fmla="*/ 314 h 317"/>
                    <a:gd name="T58" fmla="*/ 196 w 232"/>
                    <a:gd name="T59" fmla="*/ 307 h 317"/>
                    <a:gd name="T60" fmla="*/ 186 w 232"/>
                    <a:gd name="T61" fmla="*/ 308 h 317"/>
                    <a:gd name="T62" fmla="*/ 173 w 232"/>
                    <a:gd name="T63" fmla="*/ 307 h 317"/>
                    <a:gd name="T64" fmla="*/ 168 w 232"/>
                    <a:gd name="T65" fmla="*/ 309 h 317"/>
                    <a:gd name="T66" fmla="*/ 153 w 232"/>
                    <a:gd name="T67" fmla="*/ 309 h 317"/>
                    <a:gd name="T68" fmla="*/ 140 w 232"/>
                    <a:gd name="T69" fmla="*/ 298 h 317"/>
                    <a:gd name="T70" fmla="*/ 137 w 232"/>
                    <a:gd name="T71" fmla="*/ 282 h 317"/>
                    <a:gd name="T72" fmla="*/ 135 w 232"/>
                    <a:gd name="T73" fmla="*/ 277 h 317"/>
                    <a:gd name="T74" fmla="*/ 145 w 232"/>
                    <a:gd name="T75" fmla="*/ 250 h 317"/>
                    <a:gd name="T76" fmla="*/ 152 w 232"/>
                    <a:gd name="T77" fmla="*/ 211 h 317"/>
                    <a:gd name="T78" fmla="*/ 158 w 232"/>
                    <a:gd name="T79" fmla="*/ 138 h 317"/>
                    <a:gd name="T80" fmla="*/ 138 w 232"/>
                    <a:gd name="T81" fmla="*/ 146 h 317"/>
                    <a:gd name="T82" fmla="*/ 130 w 232"/>
                    <a:gd name="T83" fmla="*/ 157 h 317"/>
                    <a:gd name="T84" fmla="*/ 121 w 232"/>
                    <a:gd name="T85" fmla="*/ 155 h 317"/>
                    <a:gd name="T86" fmla="*/ 111 w 232"/>
                    <a:gd name="T87" fmla="*/ 138 h 317"/>
                    <a:gd name="T88" fmla="*/ 101 w 232"/>
                    <a:gd name="T89" fmla="*/ 115 h 317"/>
                    <a:gd name="T90" fmla="*/ 93 w 232"/>
                    <a:gd name="T91" fmla="*/ 109 h 317"/>
                    <a:gd name="T92" fmla="*/ 94 w 232"/>
                    <a:gd name="T93" fmla="*/ 99 h 317"/>
                    <a:gd name="T94" fmla="*/ 87 w 232"/>
                    <a:gd name="T95" fmla="*/ 81 h 317"/>
                    <a:gd name="T96" fmla="*/ 77 w 232"/>
                    <a:gd name="T97" fmla="*/ 68 h 317"/>
                    <a:gd name="T98" fmla="*/ 59 w 232"/>
                    <a:gd name="T99" fmla="*/ 60 h 317"/>
                    <a:gd name="T100" fmla="*/ 40 w 232"/>
                    <a:gd name="T101" fmla="*/ 66 h 317"/>
                    <a:gd name="T102" fmla="*/ 28 w 232"/>
                    <a:gd name="T103" fmla="*/ 81 h 317"/>
                    <a:gd name="T104" fmla="*/ 22 w 232"/>
                    <a:gd name="T105" fmla="*/ 101 h 317"/>
                    <a:gd name="T106" fmla="*/ 20 w 232"/>
                    <a:gd name="T107" fmla="*/ 125 h 317"/>
                    <a:gd name="T108" fmla="*/ 15 w 232"/>
                    <a:gd name="T109" fmla="*/ 114 h 317"/>
                    <a:gd name="T110" fmla="*/ 14 w 232"/>
                    <a:gd name="T111" fmla="*/ 96 h 3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32"/>
                    <a:gd name="T169" fmla="*/ 0 h 317"/>
                    <a:gd name="T170" fmla="*/ 232 w 232"/>
                    <a:gd name="T171" fmla="*/ 317 h 3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32" h="317">
                      <a:moveTo>
                        <a:pt x="14" y="96"/>
                      </a:moveTo>
                      <a:lnTo>
                        <a:pt x="12" y="107"/>
                      </a:lnTo>
                      <a:lnTo>
                        <a:pt x="12" y="115"/>
                      </a:lnTo>
                      <a:lnTo>
                        <a:pt x="12" y="122"/>
                      </a:lnTo>
                      <a:lnTo>
                        <a:pt x="13" y="129"/>
                      </a:lnTo>
                      <a:lnTo>
                        <a:pt x="8" y="123"/>
                      </a:lnTo>
                      <a:lnTo>
                        <a:pt x="3" y="115"/>
                      </a:lnTo>
                      <a:lnTo>
                        <a:pt x="0" y="109"/>
                      </a:lnTo>
                      <a:lnTo>
                        <a:pt x="0" y="96"/>
                      </a:lnTo>
                      <a:lnTo>
                        <a:pt x="2" y="82"/>
                      </a:lnTo>
                      <a:lnTo>
                        <a:pt x="7" y="70"/>
                      </a:lnTo>
                      <a:lnTo>
                        <a:pt x="12" y="59"/>
                      </a:lnTo>
                      <a:lnTo>
                        <a:pt x="20" y="47"/>
                      </a:lnTo>
                      <a:lnTo>
                        <a:pt x="28" y="37"/>
                      </a:lnTo>
                      <a:lnTo>
                        <a:pt x="36" y="30"/>
                      </a:lnTo>
                      <a:lnTo>
                        <a:pt x="45" y="24"/>
                      </a:lnTo>
                      <a:lnTo>
                        <a:pt x="57" y="17"/>
                      </a:lnTo>
                      <a:lnTo>
                        <a:pt x="65" y="12"/>
                      </a:lnTo>
                      <a:lnTo>
                        <a:pt x="68" y="6"/>
                      </a:lnTo>
                      <a:lnTo>
                        <a:pt x="72" y="4"/>
                      </a:lnTo>
                      <a:lnTo>
                        <a:pt x="77" y="1"/>
                      </a:lnTo>
                      <a:lnTo>
                        <a:pt x="83" y="1"/>
                      </a:lnTo>
                      <a:lnTo>
                        <a:pt x="93" y="4"/>
                      </a:lnTo>
                      <a:lnTo>
                        <a:pt x="100" y="1"/>
                      </a:lnTo>
                      <a:lnTo>
                        <a:pt x="106" y="0"/>
                      </a:lnTo>
                      <a:lnTo>
                        <a:pt x="110" y="1"/>
                      </a:lnTo>
                      <a:lnTo>
                        <a:pt x="117" y="2"/>
                      </a:lnTo>
                      <a:lnTo>
                        <a:pt x="123" y="7"/>
                      </a:lnTo>
                      <a:lnTo>
                        <a:pt x="130" y="4"/>
                      </a:lnTo>
                      <a:lnTo>
                        <a:pt x="137" y="4"/>
                      </a:lnTo>
                      <a:lnTo>
                        <a:pt x="145" y="7"/>
                      </a:lnTo>
                      <a:lnTo>
                        <a:pt x="155" y="14"/>
                      </a:lnTo>
                      <a:lnTo>
                        <a:pt x="162" y="23"/>
                      </a:lnTo>
                      <a:lnTo>
                        <a:pt x="169" y="35"/>
                      </a:lnTo>
                      <a:lnTo>
                        <a:pt x="176" y="45"/>
                      </a:lnTo>
                      <a:lnTo>
                        <a:pt x="182" y="54"/>
                      </a:lnTo>
                      <a:lnTo>
                        <a:pt x="187" y="66"/>
                      </a:lnTo>
                      <a:lnTo>
                        <a:pt x="191" y="79"/>
                      </a:lnTo>
                      <a:lnTo>
                        <a:pt x="196" y="97"/>
                      </a:lnTo>
                      <a:lnTo>
                        <a:pt x="203" y="121"/>
                      </a:lnTo>
                      <a:lnTo>
                        <a:pt x="208" y="146"/>
                      </a:lnTo>
                      <a:lnTo>
                        <a:pt x="213" y="174"/>
                      </a:lnTo>
                      <a:lnTo>
                        <a:pt x="216" y="192"/>
                      </a:lnTo>
                      <a:lnTo>
                        <a:pt x="218" y="212"/>
                      </a:lnTo>
                      <a:lnTo>
                        <a:pt x="223" y="234"/>
                      </a:lnTo>
                      <a:lnTo>
                        <a:pt x="227" y="256"/>
                      </a:lnTo>
                      <a:lnTo>
                        <a:pt x="230" y="267"/>
                      </a:lnTo>
                      <a:lnTo>
                        <a:pt x="231" y="280"/>
                      </a:lnTo>
                      <a:lnTo>
                        <a:pt x="230" y="291"/>
                      </a:lnTo>
                      <a:lnTo>
                        <a:pt x="227" y="299"/>
                      </a:lnTo>
                      <a:lnTo>
                        <a:pt x="226" y="297"/>
                      </a:lnTo>
                      <a:lnTo>
                        <a:pt x="223" y="305"/>
                      </a:lnTo>
                      <a:lnTo>
                        <a:pt x="219" y="311"/>
                      </a:lnTo>
                      <a:lnTo>
                        <a:pt x="215" y="312"/>
                      </a:lnTo>
                      <a:lnTo>
                        <a:pt x="213" y="311"/>
                      </a:lnTo>
                      <a:lnTo>
                        <a:pt x="211" y="314"/>
                      </a:lnTo>
                      <a:lnTo>
                        <a:pt x="209" y="316"/>
                      </a:lnTo>
                      <a:lnTo>
                        <a:pt x="205" y="314"/>
                      </a:lnTo>
                      <a:lnTo>
                        <a:pt x="201" y="311"/>
                      </a:lnTo>
                      <a:lnTo>
                        <a:pt x="196" y="307"/>
                      </a:lnTo>
                      <a:lnTo>
                        <a:pt x="194" y="305"/>
                      </a:lnTo>
                      <a:lnTo>
                        <a:pt x="186" y="308"/>
                      </a:lnTo>
                      <a:lnTo>
                        <a:pt x="179" y="309"/>
                      </a:lnTo>
                      <a:lnTo>
                        <a:pt x="173" y="307"/>
                      </a:lnTo>
                      <a:lnTo>
                        <a:pt x="175" y="304"/>
                      </a:lnTo>
                      <a:lnTo>
                        <a:pt x="168" y="309"/>
                      </a:lnTo>
                      <a:lnTo>
                        <a:pt x="160" y="311"/>
                      </a:lnTo>
                      <a:lnTo>
                        <a:pt x="153" y="309"/>
                      </a:lnTo>
                      <a:lnTo>
                        <a:pt x="146" y="304"/>
                      </a:lnTo>
                      <a:lnTo>
                        <a:pt x="140" y="298"/>
                      </a:lnTo>
                      <a:lnTo>
                        <a:pt x="137" y="291"/>
                      </a:lnTo>
                      <a:lnTo>
                        <a:pt x="137" y="282"/>
                      </a:lnTo>
                      <a:lnTo>
                        <a:pt x="131" y="285"/>
                      </a:lnTo>
                      <a:lnTo>
                        <a:pt x="135" y="277"/>
                      </a:lnTo>
                      <a:lnTo>
                        <a:pt x="139" y="268"/>
                      </a:lnTo>
                      <a:lnTo>
                        <a:pt x="145" y="250"/>
                      </a:lnTo>
                      <a:lnTo>
                        <a:pt x="148" y="233"/>
                      </a:lnTo>
                      <a:lnTo>
                        <a:pt x="152" y="211"/>
                      </a:lnTo>
                      <a:lnTo>
                        <a:pt x="156" y="187"/>
                      </a:lnTo>
                      <a:lnTo>
                        <a:pt x="158" y="138"/>
                      </a:lnTo>
                      <a:lnTo>
                        <a:pt x="143" y="138"/>
                      </a:lnTo>
                      <a:lnTo>
                        <a:pt x="138" y="146"/>
                      </a:lnTo>
                      <a:lnTo>
                        <a:pt x="135" y="154"/>
                      </a:lnTo>
                      <a:lnTo>
                        <a:pt x="130" y="157"/>
                      </a:lnTo>
                      <a:lnTo>
                        <a:pt x="124" y="159"/>
                      </a:lnTo>
                      <a:lnTo>
                        <a:pt x="121" y="155"/>
                      </a:lnTo>
                      <a:lnTo>
                        <a:pt x="115" y="148"/>
                      </a:lnTo>
                      <a:lnTo>
                        <a:pt x="111" y="138"/>
                      </a:lnTo>
                      <a:lnTo>
                        <a:pt x="108" y="127"/>
                      </a:lnTo>
                      <a:lnTo>
                        <a:pt x="101" y="115"/>
                      </a:lnTo>
                      <a:lnTo>
                        <a:pt x="95" y="112"/>
                      </a:lnTo>
                      <a:lnTo>
                        <a:pt x="93" y="109"/>
                      </a:lnTo>
                      <a:lnTo>
                        <a:pt x="93" y="104"/>
                      </a:lnTo>
                      <a:lnTo>
                        <a:pt x="94" y="99"/>
                      </a:lnTo>
                      <a:lnTo>
                        <a:pt x="91" y="90"/>
                      </a:lnTo>
                      <a:lnTo>
                        <a:pt x="87" y="81"/>
                      </a:lnTo>
                      <a:lnTo>
                        <a:pt x="83" y="75"/>
                      </a:lnTo>
                      <a:lnTo>
                        <a:pt x="77" y="68"/>
                      </a:lnTo>
                      <a:lnTo>
                        <a:pt x="68" y="62"/>
                      </a:lnTo>
                      <a:lnTo>
                        <a:pt x="59" y="60"/>
                      </a:lnTo>
                      <a:lnTo>
                        <a:pt x="52" y="62"/>
                      </a:lnTo>
                      <a:lnTo>
                        <a:pt x="40" y="66"/>
                      </a:lnTo>
                      <a:lnTo>
                        <a:pt x="35" y="71"/>
                      </a:lnTo>
                      <a:lnTo>
                        <a:pt x="28" y="81"/>
                      </a:lnTo>
                      <a:lnTo>
                        <a:pt x="24" y="91"/>
                      </a:lnTo>
                      <a:lnTo>
                        <a:pt x="22" y="101"/>
                      </a:lnTo>
                      <a:lnTo>
                        <a:pt x="19" y="112"/>
                      </a:lnTo>
                      <a:lnTo>
                        <a:pt x="20" y="125"/>
                      </a:lnTo>
                      <a:lnTo>
                        <a:pt x="16" y="120"/>
                      </a:lnTo>
                      <a:lnTo>
                        <a:pt x="15" y="114"/>
                      </a:lnTo>
                      <a:lnTo>
                        <a:pt x="14" y="107"/>
                      </a:lnTo>
                      <a:lnTo>
                        <a:pt x="14" y="96"/>
                      </a:lnTo>
                    </a:path>
                  </a:pathLst>
                </a:custGeom>
                <a:solidFill>
                  <a:srgbClr val="5F3F1F"/>
                </a:solidFill>
                <a:ln w="9525" cap="rnd">
                  <a:noFill/>
                  <a:round/>
                  <a:headEnd/>
                  <a:tailEnd/>
                </a:ln>
              </p:spPr>
              <p:txBody>
                <a:bodyPr/>
                <a:lstStyle/>
                <a:p>
                  <a:endParaRPr lang="fr-FR" sz="1200"/>
                </a:p>
              </p:txBody>
            </p:sp>
            <p:grpSp>
              <p:nvGrpSpPr>
                <p:cNvPr id="216" name="Group 277"/>
                <p:cNvGrpSpPr>
                  <a:grpSpLocks/>
                </p:cNvGrpSpPr>
                <p:nvPr/>
              </p:nvGrpSpPr>
              <p:grpSpPr bwMode="auto">
                <a:xfrm>
                  <a:off x="1878" y="1656"/>
                  <a:ext cx="183" cy="277"/>
                  <a:chOff x="1878" y="1656"/>
                  <a:chExt cx="183" cy="277"/>
                </a:xfrm>
              </p:grpSpPr>
              <p:sp>
                <p:nvSpPr>
                  <p:cNvPr id="217" name="Freeform 278"/>
                  <p:cNvSpPr>
                    <a:spLocks/>
                  </p:cNvSpPr>
                  <p:nvPr/>
                </p:nvSpPr>
                <p:spPr bwMode="auto">
                  <a:xfrm>
                    <a:off x="1986" y="1816"/>
                    <a:ext cx="20" cy="106"/>
                  </a:xfrm>
                  <a:custGeom>
                    <a:avLst/>
                    <a:gdLst>
                      <a:gd name="T0" fmla="*/ 8 w 20"/>
                      <a:gd name="T1" fmla="*/ 6 h 106"/>
                      <a:gd name="T2" fmla="*/ 7 w 20"/>
                      <a:gd name="T3" fmla="*/ 22 h 106"/>
                      <a:gd name="T4" fmla="*/ 6 w 20"/>
                      <a:gd name="T5" fmla="*/ 41 h 106"/>
                      <a:gd name="T6" fmla="*/ 4 w 20"/>
                      <a:gd name="T7" fmla="*/ 58 h 106"/>
                      <a:gd name="T8" fmla="*/ 0 w 20"/>
                      <a:gd name="T9" fmla="*/ 86 h 106"/>
                      <a:gd name="T10" fmla="*/ 4 w 20"/>
                      <a:gd name="T11" fmla="*/ 75 h 106"/>
                      <a:gd name="T12" fmla="*/ 7 w 20"/>
                      <a:gd name="T13" fmla="*/ 63 h 106"/>
                      <a:gd name="T14" fmla="*/ 9 w 20"/>
                      <a:gd name="T15" fmla="*/ 54 h 106"/>
                      <a:gd name="T16" fmla="*/ 12 w 20"/>
                      <a:gd name="T17" fmla="*/ 41 h 106"/>
                      <a:gd name="T18" fmla="*/ 13 w 20"/>
                      <a:gd name="T19" fmla="*/ 60 h 106"/>
                      <a:gd name="T20" fmla="*/ 13 w 20"/>
                      <a:gd name="T21" fmla="*/ 77 h 106"/>
                      <a:gd name="T22" fmla="*/ 13 w 20"/>
                      <a:gd name="T23" fmla="*/ 89 h 106"/>
                      <a:gd name="T24" fmla="*/ 16 w 20"/>
                      <a:gd name="T25" fmla="*/ 105 h 106"/>
                      <a:gd name="T26" fmla="*/ 18 w 20"/>
                      <a:gd name="T27" fmla="*/ 61 h 106"/>
                      <a:gd name="T28" fmla="*/ 19 w 20"/>
                      <a:gd name="T29" fmla="*/ 38 h 106"/>
                      <a:gd name="T30" fmla="*/ 18 w 20"/>
                      <a:gd name="T31" fmla="*/ 16 h 106"/>
                      <a:gd name="T32" fmla="*/ 17 w 20"/>
                      <a:gd name="T33" fmla="*/ 0 h 106"/>
                      <a:gd name="T34" fmla="*/ 14 w 20"/>
                      <a:gd name="T35" fmla="*/ 14 h 106"/>
                      <a:gd name="T36" fmla="*/ 12 w 20"/>
                      <a:gd name="T37" fmla="*/ 25 h 106"/>
                      <a:gd name="T38" fmla="*/ 10 w 20"/>
                      <a:gd name="T39" fmla="*/ 15 h 106"/>
                      <a:gd name="T40" fmla="*/ 8 w 20"/>
                      <a:gd name="T41" fmla="*/ 6 h 1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06"/>
                      <a:gd name="T65" fmla="*/ 20 w 20"/>
                      <a:gd name="T66" fmla="*/ 106 h 1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06">
                        <a:moveTo>
                          <a:pt x="8" y="6"/>
                        </a:moveTo>
                        <a:lnTo>
                          <a:pt x="7" y="22"/>
                        </a:lnTo>
                        <a:lnTo>
                          <a:pt x="6" y="41"/>
                        </a:lnTo>
                        <a:lnTo>
                          <a:pt x="4" y="58"/>
                        </a:lnTo>
                        <a:lnTo>
                          <a:pt x="0" y="86"/>
                        </a:lnTo>
                        <a:lnTo>
                          <a:pt x="4" y="75"/>
                        </a:lnTo>
                        <a:lnTo>
                          <a:pt x="7" y="63"/>
                        </a:lnTo>
                        <a:lnTo>
                          <a:pt x="9" y="54"/>
                        </a:lnTo>
                        <a:lnTo>
                          <a:pt x="12" y="41"/>
                        </a:lnTo>
                        <a:lnTo>
                          <a:pt x="13" y="60"/>
                        </a:lnTo>
                        <a:lnTo>
                          <a:pt x="13" y="77"/>
                        </a:lnTo>
                        <a:lnTo>
                          <a:pt x="13" y="89"/>
                        </a:lnTo>
                        <a:lnTo>
                          <a:pt x="16" y="105"/>
                        </a:lnTo>
                        <a:lnTo>
                          <a:pt x="18" y="61"/>
                        </a:lnTo>
                        <a:lnTo>
                          <a:pt x="19" y="38"/>
                        </a:lnTo>
                        <a:lnTo>
                          <a:pt x="18" y="16"/>
                        </a:lnTo>
                        <a:lnTo>
                          <a:pt x="17" y="0"/>
                        </a:lnTo>
                        <a:lnTo>
                          <a:pt x="14" y="14"/>
                        </a:lnTo>
                        <a:lnTo>
                          <a:pt x="12" y="25"/>
                        </a:lnTo>
                        <a:lnTo>
                          <a:pt x="10" y="15"/>
                        </a:lnTo>
                        <a:lnTo>
                          <a:pt x="8" y="6"/>
                        </a:lnTo>
                      </a:path>
                    </a:pathLst>
                  </a:custGeom>
                  <a:solidFill>
                    <a:srgbClr val="7F5F3F"/>
                  </a:solidFill>
                  <a:ln w="9525" cap="rnd">
                    <a:noFill/>
                    <a:round/>
                    <a:headEnd/>
                    <a:tailEnd/>
                  </a:ln>
                </p:spPr>
                <p:txBody>
                  <a:bodyPr/>
                  <a:lstStyle/>
                  <a:p>
                    <a:endParaRPr lang="fr-FR" sz="1200"/>
                  </a:p>
                </p:txBody>
              </p:sp>
              <p:sp>
                <p:nvSpPr>
                  <p:cNvPr id="218" name="Freeform 279"/>
                  <p:cNvSpPr>
                    <a:spLocks/>
                  </p:cNvSpPr>
                  <p:nvPr/>
                </p:nvSpPr>
                <p:spPr bwMode="auto">
                  <a:xfrm>
                    <a:off x="2003" y="1746"/>
                    <a:ext cx="58" cy="187"/>
                  </a:xfrm>
                  <a:custGeom>
                    <a:avLst/>
                    <a:gdLst>
                      <a:gd name="T0" fmla="*/ 26 w 58"/>
                      <a:gd name="T1" fmla="*/ 175 h 187"/>
                      <a:gd name="T2" fmla="*/ 22 w 58"/>
                      <a:gd name="T3" fmla="*/ 145 h 187"/>
                      <a:gd name="T4" fmla="*/ 22 w 58"/>
                      <a:gd name="T5" fmla="*/ 122 h 187"/>
                      <a:gd name="T6" fmla="*/ 19 w 58"/>
                      <a:gd name="T7" fmla="*/ 94 h 187"/>
                      <a:gd name="T8" fmla="*/ 18 w 58"/>
                      <a:gd name="T9" fmla="*/ 109 h 187"/>
                      <a:gd name="T10" fmla="*/ 17 w 58"/>
                      <a:gd name="T11" fmla="*/ 127 h 187"/>
                      <a:gd name="T12" fmla="*/ 13 w 58"/>
                      <a:gd name="T13" fmla="*/ 106 h 187"/>
                      <a:gd name="T14" fmla="*/ 11 w 58"/>
                      <a:gd name="T15" fmla="*/ 90 h 187"/>
                      <a:gd name="T16" fmla="*/ 13 w 58"/>
                      <a:gd name="T17" fmla="*/ 74 h 187"/>
                      <a:gd name="T18" fmla="*/ 10 w 58"/>
                      <a:gd name="T19" fmla="*/ 57 h 187"/>
                      <a:gd name="T20" fmla="*/ 6 w 58"/>
                      <a:gd name="T21" fmla="*/ 39 h 187"/>
                      <a:gd name="T22" fmla="*/ 0 w 58"/>
                      <a:gd name="T23" fmla="*/ 11 h 187"/>
                      <a:gd name="T24" fmla="*/ 8 w 58"/>
                      <a:gd name="T25" fmla="*/ 32 h 187"/>
                      <a:gd name="T26" fmla="*/ 15 w 58"/>
                      <a:gd name="T27" fmla="*/ 49 h 187"/>
                      <a:gd name="T28" fmla="*/ 22 w 58"/>
                      <a:gd name="T29" fmla="*/ 73 h 187"/>
                      <a:gd name="T30" fmla="*/ 21 w 58"/>
                      <a:gd name="T31" fmla="*/ 47 h 187"/>
                      <a:gd name="T32" fmla="*/ 19 w 58"/>
                      <a:gd name="T33" fmla="*/ 25 h 187"/>
                      <a:gd name="T34" fmla="*/ 15 w 58"/>
                      <a:gd name="T35" fmla="*/ 0 h 187"/>
                      <a:gd name="T36" fmla="*/ 21 w 58"/>
                      <a:gd name="T37" fmla="*/ 22 h 187"/>
                      <a:gd name="T38" fmla="*/ 25 w 58"/>
                      <a:gd name="T39" fmla="*/ 40 h 187"/>
                      <a:gd name="T40" fmla="*/ 29 w 58"/>
                      <a:gd name="T41" fmla="*/ 61 h 187"/>
                      <a:gd name="T42" fmla="*/ 32 w 58"/>
                      <a:gd name="T43" fmla="*/ 74 h 187"/>
                      <a:gd name="T44" fmla="*/ 36 w 58"/>
                      <a:gd name="T45" fmla="*/ 84 h 187"/>
                      <a:gd name="T46" fmla="*/ 43 w 58"/>
                      <a:gd name="T47" fmla="*/ 98 h 187"/>
                      <a:gd name="T48" fmla="*/ 47 w 58"/>
                      <a:gd name="T49" fmla="*/ 112 h 187"/>
                      <a:gd name="T50" fmla="*/ 50 w 58"/>
                      <a:gd name="T51" fmla="*/ 128 h 187"/>
                      <a:gd name="T52" fmla="*/ 54 w 58"/>
                      <a:gd name="T53" fmla="*/ 143 h 187"/>
                      <a:gd name="T54" fmla="*/ 55 w 58"/>
                      <a:gd name="T55" fmla="*/ 156 h 187"/>
                      <a:gd name="T56" fmla="*/ 56 w 58"/>
                      <a:gd name="T57" fmla="*/ 165 h 187"/>
                      <a:gd name="T58" fmla="*/ 57 w 58"/>
                      <a:gd name="T59" fmla="*/ 174 h 187"/>
                      <a:gd name="T60" fmla="*/ 56 w 58"/>
                      <a:gd name="T61" fmla="*/ 186 h 187"/>
                      <a:gd name="T62" fmla="*/ 51 w 58"/>
                      <a:gd name="T63" fmla="*/ 174 h 187"/>
                      <a:gd name="T64" fmla="*/ 48 w 58"/>
                      <a:gd name="T65" fmla="*/ 186 h 187"/>
                      <a:gd name="T66" fmla="*/ 46 w 58"/>
                      <a:gd name="T67" fmla="*/ 176 h 187"/>
                      <a:gd name="T68" fmla="*/ 46 w 58"/>
                      <a:gd name="T69" fmla="*/ 168 h 187"/>
                      <a:gd name="T70" fmla="*/ 46 w 58"/>
                      <a:gd name="T71" fmla="*/ 153 h 187"/>
                      <a:gd name="T72" fmla="*/ 46 w 58"/>
                      <a:gd name="T73" fmla="*/ 139 h 187"/>
                      <a:gd name="T74" fmla="*/ 45 w 58"/>
                      <a:gd name="T75" fmla="*/ 124 h 187"/>
                      <a:gd name="T76" fmla="*/ 39 w 58"/>
                      <a:gd name="T77" fmla="*/ 109 h 187"/>
                      <a:gd name="T78" fmla="*/ 34 w 58"/>
                      <a:gd name="T79" fmla="*/ 94 h 187"/>
                      <a:gd name="T80" fmla="*/ 35 w 58"/>
                      <a:gd name="T81" fmla="*/ 125 h 187"/>
                      <a:gd name="T82" fmla="*/ 26 w 58"/>
                      <a:gd name="T83" fmla="*/ 87 h 187"/>
                      <a:gd name="T84" fmla="*/ 28 w 58"/>
                      <a:gd name="T85" fmla="*/ 121 h 187"/>
                      <a:gd name="T86" fmla="*/ 29 w 58"/>
                      <a:gd name="T87" fmla="*/ 143 h 187"/>
                      <a:gd name="T88" fmla="*/ 26 w 58"/>
                      <a:gd name="T89" fmla="*/ 175 h 1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187"/>
                      <a:gd name="T137" fmla="*/ 58 w 58"/>
                      <a:gd name="T138" fmla="*/ 187 h 1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187">
                        <a:moveTo>
                          <a:pt x="26" y="175"/>
                        </a:moveTo>
                        <a:lnTo>
                          <a:pt x="22" y="145"/>
                        </a:lnTo>
                        <a:lnTo>
                          <a:pt x="22" y="122"/>
                        </a:lnTo>
                        <a:lnTo>
                          <a:pt x="19" y="94"/>
                        </a:lnTo>
                        <a:lnTo>
                          <a:pt x="18" y="109"/>
                        </a:lnTo>
                        <a:lnTo>
                          <a:pt x="17" y="127"/>
                        </a:lnTo>
                        <a:lnTo>
                          <a:pt x="13" y="106"/>
                        </a:lnTo>
                        <a:lnTo>
                          <a:pt x="11" y="90"/>
                        </a:lnTo>
                        <a:lnTo>
                          <a:pt x="13" y="74"/>
                        </a:lnTo>
                        <a:lnTo>
                          <a:pt x="10" y="57"/>
                        </a:lnTo>
                        <a:lnTo>
                          <a:pt x="6" y="39"/>
                        </a:lnTo>
                        <a:lnTo>
                          <a:pt x="0" y="11"/>
                        </a:lnTo>
                        <a:lnTo>
                          <a:pt x="8" y="32"/>
                        </a:lnTo>
                        <a:lnTo>
                          <a:pt x="15" y="49"/>
                        </a:lnTo>
                        <a:lnTo>
                          <a:pt x="22" y="73"/>
                        </a:lnTo>
                        <a:lnTo>
                          <a:pt x="21" y="47"/>
                        </a:lnTo>
                        <a:lnTo>
                          <a:pt x="19" y="25"/>
                        </a:lnTo>
                        <a:lnTo>
                          <a:pt x="15" y="0"/>
                        </a:lnTo>
                        <a:lnTo>
                          <a:pt x="21" y="22"/>
                        </a:lnTo>
                        <a:lnTo>
                          <a:pt x="25" y="40"/>
                        </a:lnTo>
                        <a:lnTo>
                          <a:pt x="29" y="61"/>
                        </a:lnTo>
                        <a:lnTo>
                          <a:pt x="32" y="74"/>
                        </a:lnTo>
                        <a:lnTo>
                          <a:pt x="36" y="84"/>
                        </a:lnTo>
                        <a:lnTo>
                          <a:pt x="43" y="98"/>
                        </a:lnTo>
                        <a:lnTo>
                          <a:pt x="47" y="112"/>
                        </a:lnTo>
                        <a:lnTo>
                          <a:pt x="50" y="128"/>
                        </a:lnTo>
                        <a:lnTo>
                          <a:pt x="54" y="143"/>
                        </a:lnTo>
                        <a:lnTo>
                          <a:pt x="55" y="156"/>
                        </a:lnTo>
                        <a:lnTo>
                          <a:pt x="56" y="165"/>
                        </a:lnTo>
                        <a:lnTo>
                          <a:pt x="57" y="174"/>
                        </a:lnTo>
                        <a:lnTo>
                          <a:pt x="56" y="186"/>
                        </a:lnTo>
                        <a:lnTo>
                          <a:pt x="51" y="174"/>
                        </a:lnTo>
                        <a:lnTo>
                          <a:pt x="48" y="186"/>
                        </a:lnTo>
                        <a:lnTo>
                          <a:pt x="46" y="176"/>
                        </a:lnTo>
                        <a:lnTo>
                          <a:pt x="46" y="168"/>
                        </a:lnTo>
                        <a:lnTo>
                          <a:pt x="46" y="153"/>
                        </a:lnTo>
                        <a:lnTo>
                          <a:pt x="46" y="139"/>
                        </a:lnTo>
                        <a:lnTo>
                          <a:pt x="45" y="124"/>
                        </a:lnTo>
                        <a:lnTo>
                          <a:pt x="39" y="109"/>
                        </a:lnTo>
                        <a:lnTo>
                          <a:pt x="34" y="94"/>
                        </a:lnTo>
                        <a:lnTo>
                          <a:pt x="35" y="125"/>
                        </a:lnTo>
                        <a:lnTo>
                          <a:pt x="26" y="87"/>
                        </a:lnTo>
                        <a:lnTo>
                          <a:pt x="28" y="121"/>
                        </a:lnTo>
                        <a:lnTo>
                          <a:pt x="29" y="143"/>
                        </a:lnTo>
                        <a:lnTo>
                          <a:pt x="26" y="175"/>
                        </a:lnTo>
                      </a:path>
                    </a:pathLst>
                  </a:custGeom>
                  <a:solidFill>
                    <a:srgbClr val="7F5F3F"/>
                  </a:solidFill>
                  <a:ln w="9525" cap="rnd">
                    <a:noFill/>
                    <a:round/>
                    <a:headEnd/>
                    <a:tailEnd/>
                  </a:ln>
                </p:spPr>
                <p:txBody>
                  <a:bodyPr/>
                  <a:lstStyle/>
                  <a:p>
                    <a:endParaRPr lang="fr-FR" sz="1200"/>
                  </a:p>
                </p:txBody>
              </p:sp>
              <p:sp>
                <p:nvSpPr>
                  <p:cNvPr id="219" name="Freeform 280"/>
                  <p:cNvSpPr>
                    <a:spLocks/>
                  </p:cNvSpPr>
                  <p:nvPr/>
                </p:nvSpPr>
                <p:spPr bwMode="auto">
                  <a:xfrm>
                    <a:off x="1878" y="1656"/>
                    <a:ext cx="97" cy="41"/>
                  </a:xfrm>
                  <a:custGeom>
                    <a:avLst/>
                    <a:gdLst>
                      <a:gd name="T0" fmla="*/ 0 w 97"/>
                      <a:gd name="T1" fmla="*/ 40 h 41"/>
                      <a:gd name="T2" fmla="*/ 3 w 97"/>
                      <a:gd name="T3" fmla="*/ 39 h 41"/>
                      <a:gd name="T4" fmla="*/ 10 w 97"/>
                      <a:gd name="T5" fmla="*/ 38 h 41"/>
                      <a:gd name="T6" fmla="*/ 14 w 97"/>
                      <a:gd name="T7" fmla="*/ 37 h 41"/>
                      <a:gd name="T8" fmla="*/ 19 w 97"/>
                      <a:gd name="T9" fmla="*/ 37 h 41"/>
                      <a:gd name="T10" fmla="*/ 21 w 97"/>
                      <a:gd name="T11" fmla="*/ 28 h 41"/>
                      <a:gd name="T12" fmla="*/ 24 w 97"/>
                      <a:gd name="T13" fmla="*/ 21 h 41"/>
                      <a:gd name="T14" fmla="*/ 30 w 97"/>
                      <a:gd name="T15" fmla="*/ 15 h 41"/>
                      <a:gd name="T16" fmla="*/ 36 w 97"/>
                      <a:gd name="T17" fmla="*/ 11 h 41"/>
                      <a:gd name="T18" fmla="*/ 40 w 97"/>
                      <a:gd name="T19" fmla="*/ 9 h 41"/>
                      <a:gd name="T20" fmla="*/ 47 w 97"/>
                      <a:gd name="T21" fmla="*/ 9 h 41"/>
                      <a:gd name="T22" fmla="*/ 59 w 97"/>
                      <a:gd name="T23" fmla="*/ 12 h 41"/>
                      <a:gd name="T24" fmla="*/ 70 w 97"/>
                      <a:gd name="T25" fmla="*/ 12 h 41"/>
                      <a:gd name="T26" fmla="*/ 81 w 97"/>
                      <a:gd name="T27" fmla="*/ 9 h 41"/>
                      <a:gd name="T28" fmla="*/ 96 w 97"/>
                      <a:gd name="T29" fmla="*/ 0 h 41"/>
                      <a:gd name="T30" fmla="*/ 76 w 97"/>
                      <a:gd name="T31" fmla="*/ 5 h 41"/>
                      <a:gd name="T32" fmla="*/ 67 w 97"/>
                      <a:gd name="T33" fmla="*/ 5 h 41"/>
                      <a:gd name="T34" fmla="*/ 59 w 97"/>
                      <a:gd name="T35" fmla="*/ 4 h 41"/>
                      <a:gd name="T36" fmla="*/ 53 w 97"/>
                      <a:gd name="T37" fmla="*/ 5 h 41"/>
                      <a:gd name="T38" fmla="*/ 48 w 97"/>
                      <a:gd name="T39" fmla="*/ 3 h 41"/>
                      <a:gd name="T40" fmla="*/ 45 w 97"/>
                      <a:gd name="T41" fmla="*/ 2 h 41"/>
                      <a:gd name="T42" fmla="*/ 40 w 97"/>
                      <a:gd name="T43" fmla="*/ 3 h 41"/>
                      <a:gd name="T44" fmla="*/ 36 w 97"/>
                      <a:gd name="T45" fmla="*/ 4 h 41"/>
                      <a:gd name="T46" fmla="*/ 30 w 97"/>
                      <a:gd name="T47" fmla="*/ 5 h 41"/>
                      <a:gd name="T48" fmla="*/ 25 w 97"/>
                      <a:gd name="T49" fmla="*/ 9 h 41"/>
                      <a:gd name="T50" fmla="*/ 22 w 97"/>
                      <a:gd name="T51" fmla="*/ 15 h 41"/>
                      <a:gd name="T52" fmla="*/ 18 w 97"/>
                      <a:gd name="T53" fmla="*/ 21 h 41"/>
                      <a:gd name="T54" fmla="*/ 14 w 97"/>
                      <a:gd name="T55" fmla="*/ 22 h 41"/>
                      <a:gd name="T56" fmla="*/ 10 w 97"/>
                      <a:gd name="T57" fmla="*/ 24 h 41"/>
                      <a:gd name="T58" fmla="*/ 3 w 97"/>
                      <a:gd name="T59" fmla="*/ 28 h 41"/>
                      <a:gd name="T60" fmla="*/ 0 w 97"/>
                      <a:gd name="T61" fmla="*/ 35 h 41"/>
                      <a:gd name="T62" fmla="*/ 0 w 97"/>
                      <a:gd name="T63" fmla="*/ 4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
                      <a:gd name="T97" fmla="*/ 0 h 41"/>
                      <a:gd name="T98" fmla="*/ 97 w 97"/>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 h="41">
                        <a:moveTo>
                          <a:pt x="0" y="40"/>
                        </a:moveTo>
                        <a:lnTo>
                          <a:pt x="3" y="39"/>
                        </a:lnTo>
                        <a:lnTo>
                          <a:pt x="10" y="38"/>
                        </a:lnTo>
                        <a:lnTo>
                          <a:pt x="14" y="37"/>
                        </a:lnTo>
                        <a:lnTo>
                          <a:pt x="19" y="37"/>
                        </a:lnTo>
                        <a:lnTo>
                          <a:pt x="21" y="28"/>
                        </a:lnTo>
                        <a:lnTo>
                          <a:pt x="24" y="21"/>
                        </a:lnTo>
                        <a:lnTo>
                          <a:pt x="30" y="15"/>
                        </a:lnTo>
                        <a:lnTo>
                          <a:pt x="36" y="11"/>
                        </a:lnTo>
                        <a:lnTo>
                          <a:pt x="40" y="9"/>
                        </a:lnTo>
                        <a:lnTo>
                          <a:pt x="47" y="9"/>
                        </a:lnTo>
                        <a:lnTo>
                          <a:pt x="59" y="12"/>
                        </a:lnTo>
                        <a:lnTo>
                          <a:pt x="70" y="12"/>
                        </a:lnTo>
                        <a:lnTo>
                          <a:pt x="81" y="9"/>
                        </a:lnTo>
                        <a:lnTo>
                          <a:pt x="96" y="0"/>
                        </a:lnTo>
                        <a:lnTo>
                          <a:pt x="76" y="5"/>
                        </a:lnTo>
                        <a:lnTo>
                          <a:pt x="67" y="5"/>
                        </a:lnTo>
                        <a:lnTo>
                          <a:pt x="59" y="4"/>
                        </a:lnTo>
                        <a:lnTo>
                          <a:pt x="53" y="5"/>
                        </a:lnTo>
                        <a:lnTo>
                          <a:pt x="48" y="3"/>
                        </a:lnTo>
                        <a:lnTo>
                          <a:pt x="45" y="2"/>
                        </a:lnTo>
                        <a:lnTo>
                          <a:pt x="40" y="3"/>
                        </a:lnTo>
                        <a:lnTo>
                          <a:pt x="36" y="4"/>
                        </a:lnTo>
                        <a:lnTo>
                          <a:pt x="30" y="5"/>
                        </a:lnTo>
                        <a:lnTo>
                          <a:pt x="25" y="9"/>
                        </a:lnTo>
                        <a:lnTo>
                          <a:pt x="22" y="15"/>
                        </a:lnTo>
                        <a:lnTo>
                          <a:pt x="18" y="21"/>
                        </a:lnTo>
                        <a:lnTo>
                          <a:pt x="14" y="22"/>
                        </a:lnTo>
                        <a:lnTo>
                          <a:pt x="10" y="24"/>
                        </a:lnTo>
                        <a:lnTo>
                          <a:pt x="3" y="28"/>
                        </a:lnTo>
                        <a:lnTo>
                          <a:pt x="0" y="35"/>
                        </a:lnTo>
                        <a:lnTo>
                          <a:pt x="0" y="40"/>
                        </a:lnTo>
                      </a:path>
                    </a:pathLst>
                  </a:custGeom>
                  <a:solidFill>
                    <a:srgbClr val="3F1F00"/>
                  </a:solidFill>
                  <a:ln w="9525" cap="rnd">
                    <a:noFill/>
                    <a:round/>
                    <a:headEnd/>
                    <a:tailEnd/>
                  </a:ln>
                </p:spPr>
                <p:txBody>
                  <a:bodyPr/>
                  <a:lstStyle/>
                  <a:p>
                    <a:endParaRPr lang="fr-FR" sz="1200"/>
                  </a:p>
                </p:txBody>
              </p:sp>
            </p:grpSp>
          </p:grpSp>
        </p:grpSp>
        <p:grpSp>
          <p:nvGrpSpPr>
            <p:cNvPr id="205" name="Group 288"/>
            <p:cNvGrpSpPr>
              <a:grpSpLocks/>
            </p:cNvGrpSpPr>
            <p:nvPr/>
          </p:nvGrpSpPr>
          <p:grpSpPr bwMode="auto">
            <a:xfrm>
              <a:off x="1410" y="2352"/>
              <a:ext cx="175" cy="61"/>
              <a:chOff x="1410" y="2352"/>
              <a:chExt cx="175" cy="61"/>
            </a:xfrm>
          </p:grpSpPr>
          <p:sp>
            <p:nvSpPr>
              <p:cNvPr id="206" name="Freeform 289"/>
              <p:cNvSpPr>
                <a:spLocks/>
              </p:cNvSpPr>
              <p:nvPr/>
            </p:nvSpPr>
            <p:spPr bwMode="auto">
              <a:xfrm>
                <a:off x="1410" y="2352"/>
                <a:ext cx="175" cy="61"/>
              </a:xfrm>
              <a:custGeom>
                <a:avLst/>
                <a:gdLst>
                  <a:gd name="T0" fmla="*/ 0 w 175"/>
                  <a:gd name="T1" fmla="*/ 55 h 61"/>
                  <a:gd name="T2" fmla="*/ 18 w 175"/>
                  <a:gd name="T3" fmla="*/ 43 h 61"/>
                  <a:gd name="T4" fmla="*/ 30 w 175"/>
                  <a:gd name="T5" fmla="*/ 36 h 61"/>
                  <a:gd name="T6" fmla="*/ 49 w 175"/>
                  <a:gd name="T7" fmla="*/ 27 h 61"/>
                  <a:gd name="T8" fmla="*/ 47 w 175"/>
                  <a:gd name="T9" fmla="*/ 22 h 61"/>
                  <a:gd name="T10" fmla="*/ 49 w 175"/>
                  <a:gd name="T11" fmla="*/ 16 h 61"/>
                  <a:gd name="T12" fmla="*/ 55 w 175"/>
                  <a:gd name="T13" fmla="*/ 13 h 61"/>
                  <a:gd name="T14" fmla="*/ 64 w 175"/>
                  <a:gd name="T15" fmla="*/ 10 h 61"/>
                  <a:gd name="T16" fmla="*/ 75 w 175"/>
                  <a:gd name="T17" fmla="*/ 6 h 61"/>
                  <a:gd name="T18" fmla="*/ 83 w 175"/>
                  <a:gd name="T19" fmla="*/ 1 h 61"/>
                  <a:gd name="T20" fmla="*/ 96 w 175"/>
                  <a:gd name="T21" fmla="*/ 0 h 61"/>
                  <a:gd name="T22" fmla="*/ 116 w 175"/>
                  <a:gd name="T23" fmla="*/ 6 h 61"/>
                  <a:gd name="T24" fmla="*/ 135 w 175"/>
                  <a:gd name="T25" fmla="*/ 7 h 61"/>
                  <a:gd name="T26" fmla="*/ 153 w 175"/>
                  <a:gd name="T27" fmla="*/ 11 h 61"/>
                  <a:gd name="T28" fmla="*/ 165 w 175"/>
                  <a:gd name="T29" fmla="*/ 16 h 61"/>
                  <a:gd name="T30" fmla="*/ 174 w 175"/>
                  <a:gd name="T31" fmla="*/ 20 h 61"/>
                  <a:gd name="T32" fmla="*/ 174 w 175"/>
                  <a:gd name="T33" fmla="*/ 26 h 61"/>
                  <a:gd name="T34" fmla="*/ 164 w 175"/>
                  <a:gd name="T35" fmla="*/ 37 h 61"/>
                  <a:gd name="T36" fmla="*/ 153 w 175"/>
                  <a:gd name="T37" fmla="*/ 44 h 61"/>
                  <a:gd name="T38" fmla="*/ 143 w 175"/>
                  <a:gd name="T39" fmla="*/ 48 h 61"/>
                  <a:gd name="T40" fmla="*/ 133 w 175"/>
                  <a:gd name="T41" fmla="*/ 51 h 61"/>
                  <a:gd name="T42" fmla="*/ 124 w 175"/>
                  <a:gd name="T43" fmla="*/ 52 h 61"/>
                  <a:gd name="T44" fmla="*/ 117 w 175"/>
                  <a:gd name="T45" fmla="*/ 51 h 61"/>
                  <a:gd name="T46" fmla="*/ 114 w 175"/>
                  <a:gd name="T47" fmla="*/ 49 h 61"/>
                  <a:gd name="T48" fmla="*/ 107 w 175"/>
                  <a:gd name="T49" fmla="*/ 49 h 61"/>
                  <a:gd name="T50" fmla="*/ 101 w 175"/>
                  <a:gd name="T51" fmla="*/ 48 h 61"/>
                  <a:gd name="T52" fmla="*/ 99 w 175"/>
                  <a:gd name="T53" fmla="*/ 46 h 61"/>
                  <a:gd name="T54" fmla="*/ 98 w 175"/>
                  <a:gd name="T55" fmla="*/ 43 h 61"/>
                  <a:gd name="T56" fmla="*/ 90 w 175"/>
                  <a:gd name="T57" fmla="*/ 43 h 61"/>
                  <a:gd name="T58" fmla="*/ 82 w 175"/>
                  <a:gd name="T59" fmla="*/ 41 h 61"/>
                  <a:gd name="T60" fmla="*/ 79 w 175"/>
                  <a:gd name="T61" fmla="*/ 39 h 61"/>
                  <a:gd name="T62" fmla="*/ 73 w 175"/>
                  <a:gd name="T63" fmla="*/ 34 h 61"/>
                  <a:gd name="T64" fmla="*/ 69 w 175"/>
                  <a:gd name="T65" fmla="*/ 37 h 61"/>
                  <a:gd name="T66" fmla="*/ 59 w 175"/>
                  <a:gd name="T67" fmla="*/ 43 h 61"/>
                  <a:gd name="T68" fmla="*/ 47 w 175"/>
                  <a:gd name="T69" fmla="*/ 48 h 61"/>
                  <a:gd name="T70" fmla="*/ 34 w 175"/>
                  <a:gd name="T71" fmla="*/ 54 h 61"/>
                  <a:gd name="T72" fmla="*/ 17 w 175"/>
                  <a:gd name="T73" fmla="*/ 59 h 61"/>
                  <a:gd name="T74" fmla="*/ 11 w 175"/>
                  <a:gd name="T75" fmla="*/ 60 h 61"/>
                  <a:gd name="T76" fmla="*/ 5 w 175"/>
                  <a:gd name="T77" fmla="*/ 60 h 61"/>
                  <a:gd name="T78" fmla="*/ 1 w 175"/>
                  <a:gd name="T79" fmla="*/ 59 h 61"/>
                  <a:gd name="T80" fmla="*/ 0 w 175"/>
                  <a:gd name="T81" fmla="*/ 57 h 61"/>
                  <a:gd name="T82" fmla="*/ 0 w 175"/>
                  <a:gd name="T83" fmla="*/ 55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5"/>
                  <a:gd name="T127" fmla="*/ 0 h 61"/>
                  <a:gd name="T128" fmla="*/ 175 w 175"/>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5" h="61">
                    <a:moveTo>
                      <a:pt x="0" y="55"/>
                    </a:moveTo>
                    <a:lnTo>
                      <a:pt x="18" y="43"/>
                    </a:lnTo>
                    <a:lnTo>
                      <a:pt x="30" y="36"/>
                    </a:lnTo>
                    <a:lnTo>
                      <a:pt x="49" y="27"/>
                    </a:lnTo>
                    <a:lnTo>
                      <a:pt x="47" y="22"/>
                    </a:lnTo>
                    <a:lnTo>
                      <a:pt x="49" y="16"/>
                    </a:lnTo>
                    <a:lnTo>
                      <a:pt x="55" y="13"/>
                    </a:lnTo>
                    <a:lnTo>
                      <a:pt x="64" y="10"/>
                    </a:lnTo>
                    <a:lnTo>
                      <a:pt x="75" y="6"/>
                    </a:lnTo>
                    <a:lnTo>
                      <a:pt x="83" y="1"/>
                    </a:lnTo>
                    <a:lnTo>
                      <a:pt x="96" y="0"/>
                    </a:lnTo>
                    <a:lnTo>
                      <a:pt x="116" y="6"/>
                    </a:lnTo>
                    <a:lnTo>
                      <a:pt x="135" y="7"/>
                    </a:lnTo>
                    <a:lnTo>
                      <a:pt x="153" y="11"/>
                    </a:lnTo>
                    <a:lnTo>
                      <a:pt x="165" y="16"/>
                    </a:lnTo>
                    <a:lnTo>
                      <a:pt x="174" y="20"/>
                    </a:lnTo>
                    <a:lnTo>
                      <a:pt x="174" y="26"/>
                    </a:lnTo>
                    <a:lnTo>
                      <a:pt x="164" y="37"/>
                    </a:lnTo>
                    <a:lnTo>
                      <a:pt x="153" y="44"/>
                    </a:lnTo>
                    <a:lnTo>
                      <a:pt x="143" y="48"/>
                    </a:lnTo>
                    <a:lnTo>
                      <a:pt x="133" y="51"/>
                    </a:lnTo>
                    <a:lnTo>
                      <a:pt x="124" y="52"/>
                    </a:lnTo>
                    <a:lnTo>
                      <a:pt x="117" y="51"/>
                    </a:lnTo>
                    <a:lnTo>
                      <a:pt x="114" y="49"/>
                    </a:lnTo>
                    <a:lnTo>
                      <a:pt x="107" y="49"/>
                    </a:lnTo>
                    <a:lnTo>
                      <a:pt x="101" y="48"/>
                    </a:lnTo>
                    <a:lnTo>
                      <a:pt x="99" y="46"/>
                    </a:lnTo>
                    <a:lnTo>
                      <a:pt x="98" y="43"/>
                    </a:lnTo>
                    <a:lnTo>
                      <a:pt x="90" y="43"/>
                    </a:lnTo>
                    <a:lnTo>
                      <a:pt x="82" y="41"/>
                    </a:lnTo>
                    <a:lnTo>
                      <a:pt x="79" y="39"/>
                    </a:lnTo>
                    <a:lnTo>
                      <a:pt x="73" y="34"/>
                    </a:lnTo>
                    <a:lnTo>
                      <a:pt x="69" y="37"/>
                    </a:lnTo>
                    <a:lnTo>
                      <a:pt x="59" y="43"/>
                    </a:lnTo>
                    <a:lnTo>
                      <a:pt x="47" y="48"/>
                    </a:lnTo>
                    <a:lnTo>
                      <a:pt x="34" y="54"/>
                    </a:lnTo>
                    <a:lnTo>
                      <a:pt x="17" y="59"/>
                    </a:lnTo>
                    <a:lnTo>
                      <a:pt x="11" y="60"/>
                    </a:lnTo>
                    <a:lnTo>
                      <a:pt x="5" y="60"/>
                    </a:lnTo>
                    <a:lnTo>
                      <a:pt x="1" y="59"/>
                    </a:lnTo>
                    <a:lnTo>
                      <a:pt x="0" y="57"/>
                    </a:lnTo>
                    <a:lnTo>
                      <a:pt x="0" y="55"/>
                    </a:lnTo>
                  </a:path>
                </a:pathLst>
              </a:custGeom>
              <a:solidFill>
                <a:srgbClr val="E0A080"/>
              </a:solidFill>
              <a:ln w="12700" cap="rnd">
                <a:solidFill>
                  <a:srgbClr val="000000"/>
                </a:solidFill>
                <a:round/>
                <a:headEnd/>
                <a:tailEnd/>
              </a:ln>
            </p:spPr>
            <p:txBody>
              <a:bodyPr/>
              <a:lstStyle/>
              <a:p>
                <a:endParaRPr lang="fr-FR" sz="1200"/>
              </a:p>
            </p:txBody>
          </p:sp>
          <p:grpSp>
            <p:nvGrpSpPr>
              <p:cNvPr id="207" name="Group 290"/>
              <p:cNvGrpSpPr>
                <a:grpSpLocks/>
              </p:cNvGrpSpPr>
              <p:nvPr/>
            </p:nvGrpSpPr>
            <p:grpSpPr bwMode="auto">
              <a:xfrm>
                <a:off x="1457" y="2363"/>
                <a:ext cx="84" cy="49"/>
                <a:chOff x="1457" y="2363"/>
                <a:chExt cx="84" cy="49"/>
              </a:xfrm>
            </p:grpSpPr>
            <p:sp>
              <p:nvSpPr>
                <p:cNvPr id="208" name="Freeform 291"/>
                <p:cNvSpPr>
                  <a:spLocks/>
                </p:cNvSpPr>
                <p:nvPr/>
              </p:nvSpPr>
              <p:spPr bwMode="auto">
                <a:xfrm>
                  <a:off x="1524" y="2395"/>
                  <a:ext cx="17" cy="17"/>
                </a:xfrm>
                <a:custGeom>
                  <a:avLst/>
                  <a:gdLst>
                    <a:gd name="T0" fmla="*/ 0 w 17"/>
                    <a:gd name="T1" fmla="*/ 16 h 17"/>
                    <a:gd name="T2" fmla="*/ 1 w 17"/>
                    <a:gd name="T3" fmla="*/ 9 h 17"/>
                    <a:gd name="T4" fmla="*/ 6 w 17"/>
                    <a:gd name="T5" fmla="*/ 4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16"/>
                      </a:moveTo>
                      <a:lnTo>
                        <a:pt x="1" y="9"/>
                      </a:lnTo>
                      <a:lnTo>
                        <a:pt x="6" y="4"/>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209" name="Freeform 292"/>
                <p:cNvSpPr>
                  <a:spLocks/>
                </p:cNvSpPr>
                <p:nvPr/>
              </p:nvSpPr>
              <p:spPr bwMode="auto">
                <a:xfrm>
                  <a:off x="1506" y="2390"/>
                  <a:ext cx="17" cy="17"/>
                </a:xfrm>
                <a:custGeom>
                  <a:avLst/>
                  <a:gdLst>
                    <a:gd name="T0" fmla="*/ 0 w 17"/>
                    <a:gd name="T1" fmla="*/ 16 h 17"/>
                    <a:gd name="T2" fmla="*/ 2 w 17"/>
                    <a:gd name="T3" fmla="*/ 10 h 17"/>
                    <a:gd name="T4" fmla="*/ 4 w 17"/>
                    <a:gd name="T5" fmla="*/ 5 h 17"/>
                    <a:gd name="T6" fmla="*/ 10 w 17"/>
                    <a:gd name="T7" fmla="*/ 2 h 17"/>
                    <a:gd name="T8" fmla="*/ 16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2" y="10"/>
                      </a:lnTo>
                      <a:lnTo>
                        <a:pt x="4" y="5"/>
                      </a:lnTo>
                      <a:lnTo>
                        <a:pt x="10" y="2"/>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210" name="Freeform 293"/>
                <p:cNvSpPr>
                  <a:spLocks/>
                </p:cNvSpPr>
                <p:nvPr/>
              </p:nvSpPr>
              <p:spPr bwMode="auto">
                <a:xfrm>
                  <a:off x="1487" y="2383"/>
                  <a:ext cx="17" cy="17"/>
                </a:xfrm>
                <a:custGeom>
                  <a:avLst/>
                  <a:gdLst>
                    <a:gd name="T0" fmla="*/ 0 w 17"/>
                    <a:gd name="T1" fmla="*/ 16 h 17"/>
                    <a:gd name="T2" fmla="*/ 1 w 17"/>
                    <a:gd name="T3" fmla="*/ 9 h 17"/>
                    <a:gd name="T4" fmla="*/ 7 w 17"/>
                    <a:gd name="T5" fmla="*/ 2 h 17"/>
                    <a:gd name="T6" fmla="*/ 16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16"/>
                      </a:moveTo>
                      <a:lnTo>
                        <a:pt x="1" y="9"/>
                      </a:lnTo>
                      <a:lnTo>
                        <a:pt x="7" y="2"/>
                      </a:lnTo>
                      <a:lnTo>
                        <a:pt x="16" y="0"/>
                      </a:lnTo>
                    </a:path>
                  </a:pathLst>
                </a:custGeom>
                <a:noFill/>
                <a:ln w="12700" cap="rnd">
                  <a:solidFill>
                    <a:srgbClr val="000000"/>
                  </a:solidFill>
                  <a:round/>
                  <a:headEnd type="none" w="sm" len="sm"/>
                  <a:tailEnd type="none" w="sm" len="sm"/>
                </a:ln>
              </p:spPr>
              <p:txBody>
                <a:bodyPr/>
                <a:lstStyle/>
                <a:p>
                  <a:endParaRPr lang="fr-FR" sz="1200"/>
                </a:p>
              </p:txBody>
            </p:sp>
            <p:sp>
              <p:nvSpPr>
                <p:cNvPr id="211" name="Freeform 294"/>
                <p:cNvSpPr>
                  <a:spLocks/>
                </p:cNvSpPr>
                <p:nvPr/>
              </p:nvSpPr>
              <p:spPr bwMode="auto">
                <a:xfrm>
                  <a:off x="1457" y="2363"/>
                  <a:ext cx="26" cy="17"/>
                </a:xfrm>
                <a:custGeom>
                  <a:avLst/>
                  <a:gdLst>
                    <a:gd name="T0" fmla="*/ 0 w 26"/>
                    <a:gd name="T1" fmla="*/ 16 h 17"/>
                    <a:gd name="T2" fmla="*/ 2 w 26"/>
                    <a:gd name="T3" fmla="*/ 12 h 17"/>
                    <a:gd name="T4" fmla="*/ 6 w 26"/>
                    <a:gd name="T5" fmla="*/ 8 h 17"/>
                    <a:gd name="T6" fmla="*/ 12 w 26"/>
                    <a:gd name="T7" fmla="*/ 6 h 17"/>
                    <a:gd name="T8" fmla="*/ 20 w 26"/>
                    <a:gd name="T9" fmla="*/ 4 h 17"/>
                    <a:gd name="T10" fmla="*/ 25 w 26"/>
                    <a:gd name="T11" fmla="*/ 0 h 17"/>
                    <a:gd name="T12" fmla="*/ 0 60000 65536"/>
                    <a:gd name="T13" fmla="*/ 0 60000 65536"/>
                    <a:gd name="T14" fmla="*/ 0 60000 65536"/>
                    <a:gd name="T15" fmla="*/ 0 60000 65536"/>
                    <a:gd name="T16" fmla="*/ 0 60000 65536"/>
                    <a:gd name="T17" fmla="*/ 0 60000 65536"/>
                    <a:gd name="T18" fmla="*/ 0 w 26"/>
                    <a:gd name="T19" fmla="*/ 0 h 17"/>
                    <a:gd name="T20" fmla="*/ 26 w 2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6" h="17">
                      <a:moveTo>
                        <a:pt x="0" y="16"/>
                      </a:moveTo>
                      <a:lnTo>
                        <a:pt x="2" y="12"/>
                      </a:lnTo>
                      <a:lnTo>
                        <a:pt x="6" y="8"/>
                      </a:lnTo>
                      <a:lnTo>
                        <a:pt x="12" y="6"/>
                      </a:lnTo>
                      <a:lnTo>
                        <a:pt x="20" y="4"/>
                      </a:lnTo>
                      <a:lnTo>
                        <a:pt x="25" y="0"/>
                      </a:lnTo>
                    </a:path>
                  </a:pathLst>
                </a:custGeom>
                <a:noFill/>
                <a:ln w="12700" cap="rnd">
                  <a:solidFill>
                    <a:srgbClr val="000000"/>
                  </a:solidFill>
                  <a:round/>
                  <a:headEnd type="none" w="sm" len="sm"/>
                  <a:tailEnd type="none" w="sm" len="sm"/>
                </a:ln>
              </p:spPr>
              <p:txBody>
                <a:bodyPr/>
                <a:lstStyle/>
                <a:p>
                  <a:endParaRPr lang="fr-FR" sz="1200"/>
                </a:p>
              </p:txBody>
            </p:sp>
          </p:grpSp>
        </p:grpSp>
      </p:grpSp>
      <p:pic>
        <p:nvPicPr>
          <p:cNvPr id="337922" name="Picture 2"/>
          <p:cNvPicPr>
            <a:picLocks noChangeAspect="1" noChangeArrowheads="1"/>
          </p:cNvPicPr>
          <p:nvPr/>
        </p:nvPicPr>
        <p:blipFill>
          <a:blip r:embed="rId2" cstate="print"/>
          <a:srcRect/>
          <a:stretch>
            <a:fillRect/>
          </a:stretch>
        </p:blipFill>
        <p:spPr bwMode="auto">
          <a:xfrm>
            <a:off x="4932040" y="3577296"/>
            <a:ext cx="4211960" cy="3164072"/>
          </a:xfrm>
          <a:prstGeom prst="rect">
            <a:avLst/>
          </a:prstGeom>
          <a:noFill/>
        </p:spPr>
      </p:pic>
      <p:grpSp>
        <p:nvGrpSpPr>
          <p:cNvPr id="312" name="Group 118"/>
          <p:cNvGrpSpPr>
            <a:grpSpLocks/>
          </p:cNvGrpSpPr>
          <p:nvPr/>
        </p:nvGrpSpPr>
        <p:grpSpPr bwMode="auto">
          <a:xfrm>
            <a:off x="611560" y="6381328"/>
            <a:ext cx="3079773" cy="322387"/>
            <a:chOff x="960" y="2496"/>
            <a:chExt cx="3794" cy="1173"/>
          </a:xfrm>
        </p:grpSpPr>
        <p:sp>
          <p:nvSpPr>
            <p:cNvPr id="313" name="Rectangle 93"/>
            <p:cNvSpPr>
              <a:spLocks noChangeArrowheads="1"/>
            </p:cNvSpPr>
            <p:nvPr/>
          </p:nvSpPr>
          <p:spPr bwMode="auto">
            <a:xfrm>
              <a:off x="4059" y="2523"/>
              <a:ext cx="695" cy="1146"/>
            </a:xfrm>
            <a:prstGeom prst="rect">
              <a:avLst/>
            </a:prstGeom>
            <a:solidFill>
              <a:srgbClr val="FAFD00"/>
            </a:solidFill>
            <a:ln w="12700">
              <a:solidFill>
                <a:schemeClr val="bg1"/>
              </a:solidFill>
              <a:miter lim="800000"/>
              <a:headEnd/>
              <a:tailEnd/>
            </a:ln>
            <a:effectLst>
              <a:outerShdw dist="107763" dir="2700000" algn="ctr" rotWithShape="0">
                <a:schemeClr val="bg2"/>
              </a:outerShdw>
            </a:effectLst>
          </p:spPr>
          <p:txBody>
            <a:bodyPr wrap="square" lIns="96838" tIns="49213" rIns="96838" bIns="49213">
              <a:spAutoFit/>
            </a:bodyPr>
            <a:lstStyle/>
            <a:p>
              <a:pPr defTabSz="808038" eaLnBrk="0" hangingPunct="0">
                <a:defRPr/>
              </a:pPr>
              <a:r>
                <a:rPr lang="fr-FR" sz="1400" b="1" i="1" dirty="0" smtClean="0">
                  <a:solidFill>
                    <a:srgbClr val="2B229E"/>
                  </a:solidFill>
                  <a:latin typeface="Arial" charset="0"/>
                </a:rPr>
                <a:t>IP3x</a:t>
              </a:r>
              <a:endParaRPr lang="fr-FR" sz="1400" b="1" i="1" dirty="0">
                <a:solidFill>
                  <a:srgbClr val="2B229E"/>
                </a:solidFill>
                <a:latin typeface="Arial" charset="0"/>
              </a:endParaRPr>
            </a:p>
          </p:txBody>
        </p:sp>
        <p:sp>
          <p:nvSpPr>
            <p:cNvPr id="314" name="Oval 95"/>
            <p:cNvSpPr>
              <a:spLocks noChangeArrowheads="1"/>
            </p:cNvSpPr>
            <p:nvPr/>
          </p:nvSpPr>
          <p:spPr bwMode="auto">
            <a:xfrm rot="-540000">
              <a:off x="1485" y="2767"/>
              <a:ext cx="786" cy="777"/>
            </a:xfrm>
            <a:prstGeom prst="ellipse">
              <a:avLst/>
            </a:prstGeom>
            <a:noFill/>
            <a:ln w="50800">
              <a:solidFill>
                <a:schemeClr val="bg1"/>
              </a:solidFill>
              <a:prstDash val="dash"/>
              <a:round/>
              <a:headEnd/>
              <a:tailEnd/>
            </a:ln>
          </p:spPr>
          <p:txBody>
            <a:bodyPr wrap="none" anchor="ctr"/>
            <a:lstStyle/>
            <a:p>
              <a:endParaRPr lang="fr-FR" sz="1400">
                <a:solidFill>
                  <a:srgbClr val="2B229E"/>
                </a:solidFill>
              </a:endParaRPr>
            </a:p>
          </p:txBody>
        </p:sp>
        <p:sp>
          <p:nvSpPr>
            <p:cNvPr id="315" name="Rectangle 102"/>
            <p:cNvSpPr>
              <a:spLocks noChangeArrowheads="1"/>
            </p:cNvSpPr>
            <p:nvPr/>
          </p:nvSpPr>
          <p:spPr bwMode="auto">
            <a:xfrm>
              <a:off x="960" y="2496"/>
              <a:ext cx="1064" cy="1146"/>
            </a:xfrm>
            <a:prstGeom prst="rect">
              <a:avLst/>
            </a:prstGeom>
            <a:solidFill>
              <a:srgbClr val="FDE3BA"/>
            </a:solidFill>
            <a:ln w="12700">
              <a:solidFill>
                <a:schemeClr val="bg1"/>
              </a:solidFill>
              <a:miter lim="800000"/>
              <a:headEnd/>
              <a:tailEnd/>
            </a:ln>
          </p:spPr>
          <p:txBody>
            <a:bodyPr wrap="square" lIns="96838" tIns="49213" rIns="96838" bIns="49213">
              <a:spAutoFit/>
            </a:bodyPr>
            <a:lstStyle/>
            <a:p>
              <a:pPr defTabSz="808038" eaLnBrk="0" hangingPunct="0"/>
              <a:r>
                <a:rPr lang="fr-FR" sz="1400" b="1" i="1" dirty="0">
                  <a:solidFill>
                    <a:srgbClr val="2B229E"/>
                  </a:solidFill>
                  <a:latin typeface="Arial" charset="0"/>
                </a:rPr>
                <a:t>En  HT</a:t>
              </a:r>
            </a:p>
          </p:txBody>
        </p:sp>
      </p:grpSp>
      <p:grpSp>
        <p:nvGrpSpPr>
          <p:cNvPr id="316" name="Group 117"/>
          <p:cNvGrpSpPr>
            <a:grpSpLocks/>
          </p:cNvGrpSpPr>
          <p:nvPr/>
        </p:nvGrpSpPr>
        <p:grpSpPr bwMode="auto">
          <a:xfrm>
            <a:off x="467544" y="5445224"/>
            <a:ext cx="3312368" cy="530345"/>
            <a:chOff x="960" y="775"/>
            <a:chExt cx="3906" cy="1834"/>
          </a:xfrm>
        </p:grpSpPr>
        <p:sp>
          <p:nvSpPr>
            <p:cNvPr id="318" name="Rectangle 72"/>
            <p:cNvSpPr>
              <a:spLocks noChangeArrowheads="1"/>
            </p:cNvSpPr>
            <p:nvPr/>
          </p:nvSpPr>
          <p:spPr bwMode="auto">
            <a:xfrm>
              <a:off x="1894" y="775"/>
              <a:ext cx="1962" cy="1834"/>
            </a:xfrm>
            <a:prstGeom prst="rect">
              <a:avLst/>
            </a:prstGeom>
            <a:noFill/>
            <a:ln w="12700">
              <a:solidFill>
                <a:schemeClr val="bg1"/>
              </a:solidFill>
              <a:miter lim="800000"/>
              <a:headEnd/>
              <a:tailEnd/>
            </a:ln>
          </p:spPr>
          <p:txBody>
            <a:bodyPr wrap="square" lIns="96838" tIns="49213" rIns="96838" bIns="49213">
              <a:spAutoFit/>
            </a:bodyPr>
            <a:lstStyle/>
            <a:p>
              <a:pPr defTabSz="808038" eaLnBrk="0" hangingPunct="0"/>
              <a:r>
                <a:rPr lang="fr-FR" sz="1400" b="1" i="1" dirty="0">
                  <a:solidFill>
                    <a:srgbClr val="2B229E"/>
                  </a:solidFill>
                  <a:latin typeface="Arial" charset="0"/>
                </a:rPr>
                <a:t>Doigt d’épreuve</a:t>
              </a:r>
            </a:p>
            <a:p>
              <a:pPr defTabSz="808038" eaLnBrk="0" hangingPunct="0"/>
              <a:r>
                <a:rPr lang="fr-FR" sz="1400" b="1" i="1" dirty="0">
                  <a:solidFill>
                    <a:srgbClr val="2B229E"/>
                  </a:solidFill>
                  <a:latin typeface="Arial" charset="0"/>
                </a:rPr>
                <a:t>articulé d= </a:t>
              </a:r>
              <a:r>
                <a:rPr lang="fr-FR" sz="1400" b="1" i="1" dirty="0" smtClean="0">
                  <a:solidFill>
                    <a:srgbClr val="2B229E"/>
                  </a:solidFill>
                  <a:latin typeface="Arial" charset="0"/>
                </a:rPr>
                <a:t>12mm</a:t>
              </a:r>
              <a:endParaRPr lang="fr-FR" sz="1400" b="1" i="1" dirty="0">
                <a:solidFill>
                  <a:srgbClr val="2B229E"/>
                </a:solidFill>
                <a:latin typeface="Arial" charset="0"/>
              </a:endParaRPr>
            </a:p>
          </p:txBody>
        </p:sp>
        <p:sp>
          <p:nvSpPr>
            <p:cNvPr id="319" name="Arc 74"/>
            <p:cNvSpPr>
              <a:spLocks/>
            </p:cNvSpPr>
            <p:nvPr/>
          </p:nvSpPr>
          <p:spPr bwMode="auto">
            <a:xfrm rot="-2760000">
              <a:off x="3436" y="1318"/>
              <a:ext cx="542" cy="463"/>
            </a:xfrm>
            <a:custGeom>
              <a:avLst/>
              <a:gdLst>
                <a:gd name="T0" fmla="*/ 0 w 21640"/>
                <a:gd name="T1" fmla="*/ 0 h 21600"/>
                <a:gd name="T2" fmla="*/ 542 w 21640"/>
                <a:gd name="T3" fmla="*/ 462 h 21600"/>
                <a:gd name="T4" fmla="*/ 1 w 21640"/>
                <a:gd name="T5" fmla="*/ 463 h 21600"/>
                <a:gd name="T6" fmla="*/ 0 60000 65536"/>
                <a:gd name="T7" fmla="*/ 0 60000 65536"/>
                <a:gd name="T8" fmla="*/ 0 60000 65536"/>
                <a:gd name="T9" fmla="*/ 0 w 21640"/>
                <a:gd name="T10" fmla="*/ 0 h 21600"/>
                <a:gd name="T11" fmla="*/ 21640 w 21640"/>
                <a:gd name="T12" fmla="*/ 21600 h 21600"/>
              </a:gdLst>
              <a:ahLst/>
              <a:cxnLst>
                <a:cxn ang="T6">
                  <a:pos x="T0" y="T1"/>
                </a:cxn>
                <a:cxn ang="T7">
                  <a:pos x="T2" y="T3"/>
                </a:cxn>
                <a:cxn ang="T8">
                  <a:pos x="T4" y="T5"/>
                </a:cxn>
              </a:cxnLst>
              <a:rect l="T9" t="T10" r="T11" b="T12"/>
              <a:pathLst>
                <a:path w="21640" h="21600" fill="none" extrusionOk="0">
                  <a:moveTo>
                    <a:pt x="0" y="0"/>
                  </a:moveTo>
                  <a:cubicBezTo>
                    <a:pt x="13" y="0"/>
                    <a:pt x="26" y="-1"/>
                    <a:pt x="40" y="0"/>
                  </a:cubicBezTo>
                  <a:cubicBezTo>
                    <a:pt x="11951" y="0"/>
                    <a:pt x="21614" y="9642"/>
                    <a:pt x="21639" y="21553"/>
                  </a:cubicBezTo>
                </a:path>
                <a:path w="21640" h="21600" stroke="0" extrusionOk="0">
                  <a:moveTo>
                    <a:pt x="0" y="0"/>
                  </a:moveTo>
                  <a:cubicBezTo>
                    <a:pt x="13" y="0"/>
                    <a:pt x="26" y="-1"/>
                    <a:pt x="40" y="0"/>
                  </a:cubicBezTo>
                  <a:cubicBezTo>
                    <a:pt x="11951" y="0"/>
                    <a:pt x="21614" y="9642"/>
                    <a:pt x="21639" y="21553"/>
                  </a:cubicBezTo>
                  <a:lnTo>
                    <a:pt x="40" y="21600"/>
                  </a:lnTo>
                  <a:close/>
                </a:path>
              </a:pathLst>
            </a:custGeom>
            <a:noFill/>
            <a:ln w="12700" cap="rnd">
              <a:solidFill>
                <a:schemeClr val="bg1"/>
              </a:solidFill>
              <a:round/>
              <a:headEnd/>
              <a:tailEnd/>
            </a:ln>
          </p:spPr>
          <p:txBody>
            <a:bodyPr/>
            <a:lstStyle/>
            <a:p>
              <a:endParaRPr lang="fr-FR" sz="1400">
                <a:solidFill>
                  <a:srgbClr val="2B229E"/>
                </a:solidFill>
              </a:endParaRPr>
            </a:p>
          </p:txBody>
        </p:sp>
        <p:grpSp>
          <p:nvGrpSpPr>
            <p:cNvPr id="320" name="Group 76"/>
            <p:cNvGrpSpPr>
              <a:grpSpLocks/>
            </p:cNvGrpSpPr>
            <p:nvPr/>
          </p:nvGrpSpPr>
          <p:grpSpPr bwMode="auto">
            <a:xfrm>
              <a:off x="3962" y="1454"/>
              <a:ext cx="174" cy="173"/>
              <a:chOff x="3245" y="3330"/>
              <a:chExt cx="174" cy="173"/>
            </a:xfrm>
          </p:grpSpPr>
          <p:sp>
            <p:nvSpPr>
              <p:cNvPr id="327" name="Line 78"/>
              <p:cNvSpPr>
                <a:spLocks noChangeShapeType="1"/>
              </p:cNvSpPr>
              <p:nvPr/>
            </p:nvSpPr>
            <p:spPr bwMode="auto">
              <a:xfrm flipV="1">
                <a:off x="3245" y="3330"/>
                <a:ext cx="162" cy="160"/>
              </a:xfrm>
              <a:prstGeom prst="line">
                <a:avLst/>
              </a:prstGeom>
              <a:noFill/>
              <a:ln w="12700">
                <a:solidFill>
                  <a:schemeClr val="bg1"/>
                </a:solidFill>
                <a:round/>
                <a:headEnd/>
                <a:tailEnd/>
              </a:ln>
            </p:spPr>
            <p:txBody>
              <a:bodyPr/>
              <a:lstStyle/>
              <a:p>
                <a:endParaRPr lang="fr-FR" sz="1400">
                  <a:solidFill>
                    <a:srgbClr val="2B229E"/>
                  </a:solidFill>
                </a:endParaRPr>
              </a:p>
            </p:txBody>
          </p:sp>
          <p:sp>
            <p:nvSpPr>
              <p:cNvPr id="328" name="Line 79"/>
              <p:cNvSpPr>
                <a:spLocks noChangeShapeType="1"/>
              </p:cNvSpPr>
              <p:nvPr/>
            </p:nvSpPr>
            <p:spPr bwMode="auto">
              <a:xfrm>
                <a:off x="3245" y="3330"/>
                <a:ext cx="174" cy="173"/>
              </a:xfrm>
              <a:prstGeom prst="line">
                <a:avLst/>
              </a:prstGeom>
              <a:noFill/>
              <a:ln w="12700">
                <a:solidFill>
                  <a:schemeClr val="bg1"/>
                </a:solidFill>
                <a:round/>
                <a:headEnd/>
                <a:tailEnd/>
              </a:ln>
            </p:spPr>
            <p:txBody>
              <a:bodyPr/>
              <a:lstStyle/>
              <a:p>
                <a:endParaRPr lang="fr-FR" sz="1400">
                  <a:solidFill>
                    <a:srgbClr val="2B229E"/>
                  </a:solidFill>
                </a:endParaRPr>
              </a:p>
            </p:txBody>
          </p:sp>
        </p:grpSp>
        <p:sp>
          <p:nvSpPr>
            <p:cNvPr id="322" name="Oval 83"/>
            <p:cNvSpPr>
              <a:spLocks noChangeArrowheads="1"/>
            </p:cNvSpPr>
            <p:nvPr/>
          </p:nvSpPr>
          <p:spPr bwMode="auto">
            <a:xfrm>
              <a:off x="3504" y="2209"/>
              <a:ext cx="297" cy="271"/>
            </a:xfrm>
            <a:prstGeom prst="ellipse">
              <a:avLst/>
            </a:prstGeom>
            <a:noFill/>
            <a:ln w="12700">
              <a:solidFill>
                <a:schemeClr val="bg1"/>
              </a:solidFill>
              <a:round/>
              <a:headEnd/>
              <a:tailEnd/>
            </a:ln>
          </p:spPr>
          <p:txBody>
            <a:bodyPr wrap="none" anchor="ctr"/>
            <a:lstStyle/>
            <a:p>
              <a:endParaRPr lang="fr-FR" sz="1400">
                <a:solidFill>
                  <a:srgbClr val="2B229E"/>
                </a:solidFill>
              </a:endParaRPr>
            </a:p>
          </p:txBody>
        </p:sp>
        <p:sp>
          <p:nvSpPr>
            <p:cNvPr id="323" name="Arc 85"/>
            <p:cNvSpPr>
              <a:spLocks/>
            </p:cNvSpPr>
            <p:nvPr/>
          </p:nvSpPr>
          <p:spPr bwMode="auto">
            <a:xfrm rot="4440000">
              <a:off x="3717" y="1708"/>
              <a:ext cx="485" cy="464"/>
            </a:xfrm>
            <a:custGeom>
              <a:avLst/>
              <a:gdLst>
                <a:gd name="T0" fmla="*/ 0 w 21600"/>
                <a:gd name="T1" fmla="*/ 0 h 21600"/>
                <a:gd name="T2" fmla="*/ 485 w 21600"/>
                <a:gd name="T3" fmla="*/ 464 h 21600"/>
                <a:gd name="T4" fmla="*/ 0 w 21600"/>
                <a:gd name="T5" fmla="*/ 46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2700" cap="rnd">
              <a:solidFill>
                <a:schemeClr val="bg1"/>
              </a:solidFill>
              <a:round/>
              <a:headEnd/>
              <a:tailEnd/>
            </a:ln>
          </p:spPr>
          <p:txBody>
            <a:bodyPr/>
            <a:lstStyle/>
            <a:p>
              <a:endParaRPr lang="fr-FR" sz="1400">
                <a:solidFill>
                  <a:srgbClr val="2B229E"/>
                </a:solidFill>
              </a:endParaRPr>
            </a:p>
          </p:txBody>
        </p:sp>
        <p:sp>
          <p:nvSpPr>
            <p:cNvPr id="324" name="Freeform 90"/>
            <p:cNvSpPr>
              <a:spLocks/>
            </p:cNvSpPr>
            <p:nvPr/>
          </p:nvSpPr>
          <p:spPr bwMode="auto">
            <a:xfrm>
              <a:off x="2977" y="1965"/>
              <a:ext cx="575" cy="552"/>
            </a:xfrm>
            <a:custGeom>
              <a:avLst/>
              <a:gdLst>
                <a:gd name="T0" fmla="*/ 0 w 575"/>
                <a:gd name="T1" fmla="*/ 0 h 552"/>
                <a:gd name="T2" fmla="*/ 0 w 575"/>
                <a:gd name="T3" fmla="*/ 41 h 552"/>
                <a:gd name="T4" fmla="*/ 0 w 575"/>
                <a:gd name="T5" fmla="*/ 83 h 552"/>
                <a:gd name="T6" fmla="*/ 0 w 575"/>
                <a:gd name="T7" fmla="*/ 124 h 552"/>
                <a:gd name="T8" fmla="*/ 0 w 575"/>
                <a:gd name="T9" fmla="*/ 165 h 552"/>
                <a:gd name="T10" fmla="*/ 0 w 575"/>
                <a:gd name="T11" fmla="*/ 207 h 552"/>
                <a:gd name="T12" fmla="*/ 0 w 575"/>
                <a:gd name="T13" fmla="*/ 248 h 552"/>
                <a:gd name="T14" fmla="*/ 13 w 575"/>
                <a:gd name="T15" fmla="*/ 289 h 552"/>
                <a:gd name="T16" fmla="*/ 13 w 575"/>
                <a:gd name="T17" fmla="*/ 331 h 552"/>
                <a:gd name="T18" fmla="*/ 26 w 575"/>
                <a:gd name="T19" fmla="*/ 372 h 552"/>
                <a:gd name="T20" fmla="*/ 38 w 575"/>
                <a:gd name="T21" fmla="*/ 413 h 552"/>
                <a:gd name="T22" fmla="*/ 64 w 575"/>
                <a:gd name="T23" fmla="*/ 455 h 552"/>
                <a:gd name="T24" fmla="*/ 102 w 575"/>
                <a:gd name="T25" fmla="*/ 482 h 552"/>
                <a:gd name="T26" fmla="*/ 140 w 575"/>
                <a:gd name="T27" fmla="*/ 510 h 552"/>
                <a:gd name="T28" fmla="*/ 179 w 575"/>
                <a:gd name="T29" fmla="*/ 523 h 552"/>
                <a:gd name="T30" fmla="*/ 217 w 575"/>
                <a:gd name="T31" fmla="*/ 523 h 552"/>
                <a:gd name="T32" fmla="*/ 255 w 575"/>
                <a:gd name="T33" fmla="*/ 537 h 552"/>
                <a:gd name="T34" fmla="*/ 293 w 575"/>
                <a:gd name="T35" fmla="*/ 537 h 552"/>
                <a:gd name="T36" fmla="*/ 332 w 575"/>
                <a:gd name="T37" fmla="*/ 551 h 552"/>
                <a:gd name="T38" fmla="*/ 370 w 575"/>
                <a:gd name="T39" fmla="*/ 551 h 552"/>
                <a:gd name="T40" fmla="*/ 421 w 575"/>
                <a:gd name="T41" fmla="*/ 551 h 552"/>
                <a:gd name="T42" fmla="*/ 459 w 575"/>
                <a:gd name="T43" fmla="*/ 551 h 552"/>
                <a:gd name="T44" fmla="*/ 497 w 575"/>
                <a:gd name="T45" fmla="*/ 551 h 552"/>
                <a:gd name="T46" fmla="*/ 523 w 575"/>
                <a:gd name="T47" fmla="*/ 510 h 552"/>
                <a:gd name="T48" fmla="*/ 548 w 575"/>
                <a:gd name="T49" fmla="*/ 468 h 552"/>
                <a:gd name="T50" fmla="*/ 574 w 575"/>
                <a:gd name="T51" fmla="*/ 427 h 5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5"/>
                <a:gd name="T79" fmla="*/ 0 h 552"/>
                <a:gd name="T80" fmla="*/ 575 w 575"/>
                <a:gd name="T81" fmla="*/ 552 h 5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5" h="552">
                  <a:moveTo>
                    <a:pt x="0" y="0"/>
                  </a:moveTo>
                  <a:lnTo>
                    <a:pt x="0" y="41"/>
                  </a:lnTo>
                  <a:lnTo>
                    <a:pt x="0" y="83"/>
                  </a:lnTo>
                  <a:lnTo>
                    <a:pt x="0" y="124"/>
                  </a:lnTo>
                  <a:lnTo>
                    <a:pt x="0" y="165"/>
                  </a:lnTo>
                  <a:lnTo>
                    <a:pt x="0" y="207"/>
                  </a:lnTo>
                  <a:lnTo>
                    <a:pt x="0" y="248"/>
                  </a:lnTo>
                  <a:lnTo>
                    <a:pt x="13" y="289"/>
                  </a:lnTo>
                  <a:lnTo>
                    <a:pt x="13" y="331"/>
                  </a:lnTo>
                  <a:lnTo>
                    <a:pt x="26" y="372"/>
                  </a:lnTo>
                  <a:lnTo>
                    <a:pt x="38" y="413"/>
                  </a:lnTo>
                  <a:lnTo>
                    <a:pt x="64" y="455"/>
                  </a:lnTo>
                  <a:lnTo>
                    <a:pt x="102" y="482"/>
                  </a:lnTo>
                  <a:lnTo>
                    <a:pt x="140" y="510"/>
                  </a:lnTo>
                  <a:lnTo>
                    <a:pt x="179" y="523"/>
                  </a:lnTo>
                  <a:lnTo>
                    <a:pt x="217" y="523"/>
                  </a:lnTo>
                  <a:lnTo>
                    <a:pt x="255" y="537"/>
                  </a:lnTo>
                  <a:lnTo>
                    <a:pt x="293" y="537"/>
                  </a:lnTo>
                  <a:lnTo>
                    <a:pt x="332" y="551"/>
                  </a:lnTo>
                  <a:lnTo>
                    <a:pt x="370" y="551"/>
                  </a:lnTo>
                  <a:lnTo>
                    <a:pt x="421" y="551"/>
                  </a:lnTo>
                  <a:lnTo>
                    <a:pt x="459" y="551"/>
                  </a:lnTo>
                  <a:lnTo>
                    <a:pt x="497" y="551"/>
                  </a:lnTo>
                  <a:lnTo>
                    <a:pt x="523" y="510"/>
                  </a:lnTo>
                  <a:lnTo>
                    <a:pt x="548" y="468"/>
                  </a:lnTo>
                  <a:lnTo>
                    <a:pt x="574" y="427"/>
                  </a:lnTo>
                </a:path>
              </a:pathLst>
            </a:custGeom>
            <a:noFill/>
            <a:ln w="12700" cap="rnd">
              <a:solidFill>
                <a:schemeClr val="bg1"/>
              </a:solidFill>
              <a:round/>
              <a:headEnd/>
              <a:tailEnd/>
            </a:ln>
          </p:spPr>
          <p:txBody>
            <a:bodyPr/>
            <a:lstStyle/>
            <a:p>
              <a:endParaRPr lang="fr-FR" sz="1400">
                <a:solidFill>
                  <a:srgbClr val="2B229E"/>
                </a:solidFill>
              </a:endParaRPr>
            </a:p>
          </p:txBody>
        </p:sp>
        <p:sp>
          <p:nvSpPr>
            <p:cNvPr id="325" name="Rectangle 91"/>
            <p:cNvSpPr>
              <a:spLocks noChangeArrowheads="1"/>
            </p:cNvSpPr>
            <p:nvPr/>
          </p:nvSpPr>
          <p:spPr bwMode="auto">
            <a:xfrm>
              <a:off x="3969" y="1071"/>
              <a:ext cx="897" cy="1089"/>
            </a:xfrm>
            <a:prstGeom prst="rect">
              <a:avLst/>
            </a:prstGeom>
            <a:solidFill>
              <a:srgbClr val="FAFD00"/>
            </a:solidFill>
            <a:ln w="12700">
              <a:solidFill>
                <a:schemeClr val="bg1"/>
              </a:solidFill>
              <a:miter lim="800000"/>
              <a:headEnd/>
              <a:tailEnd/>
            </a:ln>
            <a:effectLst>
              <a:outerShdw dist="107763" dir="2700000" algn="ctr" rotWithShape="0">
                <a:schemeClr val="bg2"/>
              </a:outerShdw>
            </a:effectLst>
          </p:spPr>
          <p:txBody>
            <a:bodyPr wrap="square" lIns="96838" tIns="49213" rIns="96838" bIns="49213">
              <a:spAutoFit/>
            </a:bodyPr>
            <a:lstStyle/>
            <a:p>
              <a:pPr defTabSz="808038" eaLnBrk="0" hangingPunct="0">
                <a:defRPr/>
              </a:pPr>
              <a:r>
                <a:rPr lang="fr-FR" sz="1400" b="1" i="1" dirty="0">
                  <a:solidFill>
                    <a:srgbClr val="2B229E"/>
                  </a:solidFill>
                  <a:latin typeface="Arial" charset="0"/>
                </a:rPr>
                <a:t>IP2x </a:t>
              </a:r>
            </a:p>
          </p:txBody>
        </p:sp>
        <p:sp>
          <p:nvSpPr>
            <p:cNvPr id="326" name="Rectangle 114"/>
            <p:cNvSpPr>
              <a:spLocks noChangeArrowheads="1"/>
            </p:cNvSpPr>
            <p:nvPr/>
          </p:nvSpPr>
          <p:spPr bwMode="auto">
            <a:xfrm>
              <a:off x="960" y="1152"/>
              <a:ext cx="934" cy="1117"/>
            </a:xfrm>
            <a:prstGeom prst="rect">
              <a:avLst/>
            </a:prstGeom>
            <a:solidFill>
              <a:srgbClr val="FDE3BA"/>
            </a:solidFill>
            <a:ln w="12700">
              <a:solidFill>
                <a:schemeClr val="bg1"/>
              </a:solidFill>
              <a:miter lim="800000"/>
              <a:headEnd/>
              <a:tailEnd/>
            </a:ln>
          </p:spPr>
          <p:txBody>
            <a:bodyPr wrap="square" lIns="96838" tIns="49213" rIns="96838" bIns="49213">
              <a:spAutoFit/>
            </a:bodyPr>
            <a:lstStyle/>
            <a:p>
              <a:pPr defTabSz="808038" eaLnBrk="0" hangingPunct="0"/>
              <a:r>
                <a:rPr lang="fr-FR" sz="1400" b="1" i="1" dirty="0">
                  <a:solidFill>
                    <a:srgbClr val="2B229E"/>
                  </a:solidFill>
                  <a:latin typeface="Arial" charset="0"/>
                </a:rPr>
                <a:t>En  BT</a:t>
              </a:r>
            </a:p>
          </p:txBody>
        </p:sp>
      </p:grpSp>
      <p:sp>
        <p:nvSpPr>
          <p:cNvPr id="329" name="Rectangle 72"/>
          <p:cNvSpPr>
            <a:spLocks noChangeArrowheads="1"/>
          </p:cNvSpPr>
          <p:nvPr/>
        </p:nvSpPr>
        <p:spPr bwMode="auto">
          <a:xfrm>
            <a:off x="1763688" y="6237312"/>
            <a:ext cx="1368152" cy="530274"/>
          </a:xfrm>
          <a:prstGeom prst="rect">
            <a:avLst/>
          </a:prstGeom>
          <a:noFill/>
          <a:ln w="12700">
            <a:solidFill>
              <a:schemeClr val="bg1"/>
            </a:solidFill>
            <a:miter lim="800000"/>
            <a:headEnd/>
            <a:tailEnd/>
          </a:ln>
        </p:spPr>
        <p:txBody>
          <a:bodyPr wrap="square" lIns="96838" tIns="49213" rIns="96838" bIns="49213">
            <a:spAutoFit/>
          </a:bodyPr>
          <a:lstStyle/>
          <a:p>
            <a:pPr defTabSz="808038" eaLnBrk="0" hangingPunct="0"/>
            <a:r>
              <a:rPr lang="fr-FR" sz="1400" b="1" i="1" dirty="0" smtClean="0">
                <a:solidFill>
                  <a:srgbClr val="2B229E"/>
                </a:solidFill>
                <a:latin typeface="Arial" charset="0"/>
              </a:rPr>
              <a:t>tourne vis</a:t>
            </a:r>
          </a:p>
          <a:p>
            <a:pPr defTabSz="808038" eaLnBrk="0" hangingPunct="0"/>
            <a:r>
              <a:rPr lang="fr-FR" sz="1400" b="1" i="1" dirty="0" smtClean="0">
                <a:solidFill>
                  <a:srgbClr val="2B229E"/>
                </a:solidFill>
                <a:latin typeface="Arial" charset="0"/>
              </a:rPr>
              <a:t> d</a:t>
            </a:r>
            <a:r>
              <a:rPr lang="fr-FR" sz="1400" b="1" dirty="0" smtClean="0">
                <a:solidFill>
                  <a:srgbClr val="2B229E"/>
                </a:solidFill>
              </a:rPr>
              <a:t>=2,5 mm</a:t>
            </a:r>
            <a:r>
              <a:rPr lang="fr-FR" sz="1400" b="1" i="1" dirty="0" smtClean="0">
                <a:solidFill>
                  <a:srgbClr val="2B229E"/>
                </a:solidFill>
                <a:latin typeface="Arial" charset="0"/>
              </a:rPr>
              <a:t> </a:t>
            </a:r>
            <a:endParaRPr lang="fr-FR" sz="1400" b="1" i="1" dirty="0">
              <a:solidFill>
                <a:srgbClr val="2B229E"/>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3253">
                                            <p:txEl>
                                              <p:pRg st="0" end="0"/>
                                            </p:txEl>
                                          </p:spTgt>
                                        </p:tgtEl>
                                        <p:attrNameLst>
                                          <p:attrName>style.visibility</p:attrName>
                                        </p:attrNameLst>
                                      </p:cBhvr>
                                      <p:to>
                                        <p:strVal val="visible"/>
                                      </p:to>
                                    </p:set>
                                    <p:animEffect transition="in" filter="checkerboard(across)">
                                      <p:cBhvr>
                                        <p:cTn id="7" dur="500"/>
                                        <p:tgtEl>
                                          <p:spTgt spid="53253">
                                            <p:txEl>
                                              <p:pRg st="0" end="0"/>
                                            </p:txEl>
                                          </p:spTgt>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70"/>
                                        </p:tgtEl>
                                        <p:attrNameLst>
                                          <p:attrName>style.visibility</p:attrName>
                                        </p:attrNameLst>
                                      </p:cBhvr>
                                      <p:to>
                                        <p:strVal val="visible"/>
                                      </p:to>
                                    </p:set>
                                    <p:anim calcmode="lin" valueType="num">
                                      <p:cBhvr additive="base">
                                        <p:cTn id="11" dur="500" fill="hold"/>
                                        <p:tgtEl>
                                          <p:spTgt spid="170"/>
                                        </p:tgtEl>
                                        <p:attrNameLst>
                                          <p:attrName>ppt_x</p:attrName>
                                        </p:attrNameLst>
                                      </p:cBhvr>
                                      <p:tavLst>
                                        <p:tav tm="0">
                                          <p:val>
                                            <p:strVal val="0-#ppt_w/2"/>
                                          </p:val>
                                        </p:tav>
                                        <p:tav tm="100000">
                                          <p:val>
                                            <p:strVal val="#ppt_x"/>
                                          </p:val>
                                        </p:tav>
                                      </p:tavLst>
                                    </p:anim>
                                    <p:anim calcmode="lin" valueType="num">
                                      <p:cBhvr additive="base">
                                        <p:cTn id="12" dur="500" fill="hold"/>
                                        <p:tgtEl>
                                          <p:spTgt spid="17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1+#ppt_w/2"/>
                                          </p:val>
                                        </p:tav>
                                        <p:tav tm="100000">
                                          <p:val>
                                            <p:strVal val="#ppt_x"/>
                                          </p:val>
                                        </p:tav>
                                      </p:tavLst>
                                    </p:anim>
                                    <p:anim calcmode="lin" valueType="num">
                                      <p:cBhvr additive="base">
                                        <p:cTn id="17"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3253">
                                            <p:txEl>
                                              <p:pRg st="6" end="6"/>
                                            </p:txEl>
                                          </p:spTgt>
                                        </p:tgtEl>
                                        <p:attrNameLst>
                                          <p:attrName>style.visibility</p:attrName>
                                        </p:attrNameLst>
                                      </p:cBhvr>
                                      <p:to>
                                        <p:strVal val="visible"/>
                                      </p:to>
                                    </p:set>
                                    <p:animEffect transition="in" filter="checkerboard(across)">
                                      <p:cBhvr>
                                        <p:cTn id="22" dur="500"/>
                                        <p:tgtEl>
                                          <p:spTgt spid="53253">
                                            <p:txEl>
                                              <p:pRg st="6" end="6"/>
                                            </p:txEl>
                                          </p:spTgt>
                                        </p:tgtEl>
                                      </p:cBhvr>
                                    </p:animEffect>
                                  </p:childTnLst>
                                </p:cTn>
                              </p:par>
                            </p:childTnLst>
                          </p:cTn>
                        </p:par>
                        <p:par>
                          <p:cTn id="23" fill="hold">
                            <p:stCondLst>
                              <p:cond delay="500"/>
                            </p:stCondLst>
                            <p:childTnLst>
                              <p:par>
                                <p:cTn id="24" presetID="5" presetClass="entr" presetSubtype="10" fill="hold" nodeType="afterEffect">
                                  <p:stCondLst>
                                    <p:cond delay="0"/>
                                  </p:stCondLst>
                                  <p:childTnLst>
                                    <p:set>
                                      <p:cBhvr>
                                        <p:cTn id="25" dur="1" fill="hold">
                                          <p:stCondLst>
                                            <p:cond delay="0"/>
                                          </p:stCondLst>
                                        </p:cTn>
                                        <p:tgtEl>
                                          <p:spTgt spid="337922"/>
                                        </p:tgtEl>
                                        <p:attrNameLst>
                                          <p:attrName>style.visibility</p:attrName>
                                        </p:attrNameLst>
                                      </p:cBhvr>
                                      <p:to>
                                        <p:strVal val="visible"/>
                                      </p:to>
                                    </p:set>
                                    <p:animEffect transition="in" filter="checkerboard(across)">
                                      <p:cBhvr>
                                        <p:cTn id="26" dur="500"/>
                                        <p:tgtEl>
                                          <p:spTgt spid="337922"/>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53253">
                                            <p:txEl>
                                              <p:pRg st="8" end="8"/>
                                            </p:txEl>
                                          </p:spTgt>
                                        </p:tgtEl>
                                        <p:attrNameLst>
                                          <p:attrName>style.visibility</p:attrName>
                                        </p:attrNameLst>
                                      </p:cBhvr>
                                      <p:to>
                                        <p:strVal val="visible"/>
                                      </p:to>
                                    </p:set>
                                    <p:animEffect transition="in" filter="checkerboard(across)">
                                      <p:cBhvr>
                                        <p:cTn id="31" dur="500"/>
                                        <p:tgtEl>
                                          <p:spTgt spid="53253">
                                            <p:txEl>
                                              <p:pRg st="8" end="8"/>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5" presetClass="entr" presetSubtype="10" fill="hold" grpId="0" nodeType="clickEffect">
                                  <p:stCondLst>
                                    <p:cond delay="0"/>
                                  </p:stCondLst>
                                  <p:childTnLst>
                                    <p:set>
                                      <p:cBhvr>
                                        <p:cTn id="35" dur="1" fill="hold">
                                          <p:stCondLst>
                                            <p:cond delay="0"/>
                                          </p:stCondLst>
                                        </p:cTn>
                                        <p:tgtEl>
                                          <p:spTgt spid="53253">
                                            <p:txEl>
                                              <p:pRg st="10" end="10"/>
                                            </p:txEl>
                                          </p:spTgt>
                                        </p:tgtEl>
                                        <p:attrNameLst>
                                          <p:attrName>style.visibility</p:attrName>
                                        </p:attrNameLst>
                                      </p:cBhvr>
                                      <p:to>
                                        <p:strVal val="visible"/>
                                      </p:to>
                                    </p:set>
                                    <p:animEffect transition="in" filter="checkerboard(across)">
                                      <p:cBhvr>
                                        <p:cTn id="36" dur="500"/>
                                        <p:tgtEl>
                                          <p:spTgt spid="53253">
                                            <p:txEl>
                                              <p:pRg st="10" end="10"/>
                                            </p:txEl>
                                          </p:spTgt>
                                        </p:tgtEl>
                                      </p:cBhvr>
                                    </p:animEffect>
                                  </p:childTnLst>
                                </p:cTn>
                              </p:par>
                            </p:childTnLst>
                          </p:cTn>
                        </p:par>
                        <p:par>
                          <p:cTn id="37" fill="hold">
                            <p:stCondLst>
                              <p:cond delay="500"/>
                            </p:stCondLst>
                            <p:childTnLst>
                              <p:par>
                                <p:cTn id="38" presetID="5" presetClass="entr" presetSubtype="10" fill="hold" nodeType="afterEffect">
                                  <p:stCondLst>
                                    <p:cond delay="0"/>
                                  </p:stCondLst>
                                  <p:childTnLst>
                                    <p:set>
                                      <p:cBhvr>
                                        <p:cTn id="39" dur="1" fill="hold">
                                          <p:stCondLst>
                                            <p:cond delay="0"/>
                                          </p:stCondLst>
                                        </p:cTn>
                                        <p:tgtEl>
                                          <p:spTgt spid="316"/>
                                        </p:tgtEl>
                                        <p:attrNameLst>
                                          <p:attrName>style.visibility</p:attrName>
                                        </p:attrNameLst>
                                      </p:cBhvr>
                                      <p:to>
                                        <p:strVal val="visible"/>
                                      </p:to>
                                    </p:set>
                                    <p:animEffect transition="in" filter="checkerboard(across)">
                                      <p:cBhvr>
                                        <p:cTn id="40" dur="500"/>
                                        <p:tgtEl>
                                          <p:spTgt spid="316"/>
                                        </p:tgtEl>
                                      </p:cBhvr>
                                    </p:animEffect>
                                  </p:childTnLst>
                                </p:cTn>
                              </p:par>
                            </p:childTnLst>
                          </p:cTn>
                        </p:par>
                        <p:par>
                          <p:cTn id="41" fill="hold">
                            <p:stCondLst>
                              <p:cond delay="1000"/>
                            </p:stCondLst>
                            <p:childTnLst>
                              <p:par>
                                <p:cTn id="42" presetID="5" presetClass="entr" presetSubtype="10" fill="hold" nodeType="afterEffect">
                                  <p:stCondLst>
                                    <p:cond delay="0"/>
                                  </p:stCondLst>
                                  <p:childTnLst>
                                    <p:set>
                                      <p:cBhvr>
                                        <p:cTn id="43" dur="1" fill="hold">
                                          <p:stCondLst>
                                            <p:cond delay="0"/>
                                          </p:stCondLst>
                                        </p:cTn>
                                        <p:tgtEl>
                                          <p:spTgt spid="312"/>
                                        </p:tgtEl>
                                        <p:attrNameLst>
                                          <p:attrName>style.visibility</p:attrName>
                                        </p:attrNameLst>
                                      </p:cBhvr>
                                      <p:to>
                                        <p:strVal val="visible"/>
                                      </p:to>
                                    </p:set>
                                    <p:animEffect transition="in" filter="checkerboard(across)">
                                      <p:cBhvr>
                                        <p:cTn id="44" dur="500"/>
                                        <p:tgtEl>
                                          <p:spTgt spid="312"/>
                                        </p:tgtEl>
                                      </p:cBhvr>
                                    </p:animEffect>
                                  </p:childTnLst>
                                </p:cTn>
                              </p:par>
                            </p:childTnLst>
                          </p:cTn>
                        </p:par>
                        <p:par>
                          <p:cTn id="45" fill="hold">
                            <p:stCondLst>
                              <p:cond delay="1500"/>
                            </p:stCondLst>
                            <p:childTnLst>
                              <p:par>
                                <p:cTn id="46" presetID="4" presetClass="entr" presetSubtype="16" fill="hold" grpId="0" nodeType="afterEffect">
                                  <p:stCondLst>
                                    <p:cond delay="0"/>
                                  </p:stCondLst>
                                  <p:childTnLst>
                                    <p:set>
                                      <p:cBhvr>
                                        <p:cTn id="47" dur="1" fill="hold">
                                          <p:stCondLst>
                                            <p:cond delay="0"/>
                                          </p:stCondLst>
                                        </p:cTn>
                                        <p:tgtEl>
                                          <p:spTgt spid="329"/>
                                        </p:tgtEl>
                                        <p:attrNameLst>
                                          <p:attrName>style.visibility</p:attrName>
                                        </p:attrNameLst>
                                      </p:cBhvr>
                                      <p:to>
                                        <p:strVal val="visible"/>
                                      </p:to>
                                    </p:set>
                                    <p:animEffect transition="in" filter="box(in)">
                                      <p:cBhvr>
                                        <p:cTn id="48" dur="5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3" grpId="0" uiExpand="1" build="p" autoUpdateAnimBg="0"/>
      <p:bldP spid="329"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5357"/>
            <a:ext cx="7631832" cy="338554"/>
          </a:xfrm>
          <a:prstGeom prst="rect">
            <a:avLst/>
          </a:prstGeom>
        </p:spPr>
        <p:txBody>
          <a:bodyPr wrap="square">
            <a:spAutoFit/>
          </a:bodyPr>
          <a:lstStyle/>
          <a:p>
            <a:pPr algn="ctr"/>
            <a:r>
              <a:rPr lang="fr-FR" sz="1600" b="1" dirty="0" smtClean="0">
                <a:solidFill>
                  <a:srgbClr val="FF0000"/>
                </a:solidFill>
                <a:cs typeface="Arial" pitchFamily="34" charset="0"/>
              </a:rPr>
              <a:t>Classes d'isolation électrique </a:t>
            </a:r>
            <a:endParaRPr lang="fr-FR" sz="1600" dirty="0">
              <a:solidFill>
                <a:srgbClr val="FF0000"/>
              </a:solidFill>
            </a:endParaRPr>
          </a:p>
        </p:txBody>
      </p:sp>
      <p:pic>
        <p:nvPicPr>
          <p:cNvPr id="3" name="Picture 2"/>
          <p:cNvPicPr>
            <a:picLocks noChangeAspect="1" noChangeArrowheads="1"/>
          </p:cNvPicPr>
          <p:nvPr/>
        </p:nvPicPr>
        <p:blipFill>
          <a:blip r:embed="rId2" cstate="print"/>
          <a:srcRect/>
          <a:stretch>
            <a:fillRect/>
          </a:stretch>
        </p:blipFill>
        <p:spPr bwMode="auto">
          <a:xfrm>
            <a:off x="4918430" y="465207"/>
            <a:ext cx="4211960" cy="3164072"/>
          </a:xfrm>
          <a:prstGeom prst="rect">
            <a:avLst/>
          </a:prstGeom>
          <a:noFill/>
        </p:spPr>
      </p:pic>
      <p:graphicFrame>
        <p:nvGraphicFramePr>
          <p:cNvPr id="5" name="Tableau 4"/>
          <p:cNvGraphicFramePr>
            <a:graphicFrameLocks noGrp="1"/>
          </p:cNvGraphicFramePr>
          <p:nvPr/>
        </p:nvGraphicFramePr>
        <p:xfrm>
          <a:off x="0" y="548680"/>
          <a:ext cx="5004048" cy="3720478"/>
        </p:xfrm>
        <a:graphic>
          <a:graphicData uri="http://schemas.openxmlformats.org/drawingml/2006/table">
            <a:tbl>
              <a:tblPr/>
              <a:tblGrid>
                <a:gridCol w="831717">
                  <a:extLst>
                    <a:ext uri="{9D8B030D-6E8A-4147-A177-3AD203B41FA5}">
                      <a16:colId xmlns:a16="http://schemas.microsoft.com/office/drawing/2014/main" val="20000"/>
                    </a:ext>
                  </a:extLst>
                </a:gridCol>
                <a:gridCol w="1006115">
                  <a:extLst>
                    <a:ext uri="{9D8B030D-6E8A-4147-A177-3AD203B41FA5}">
                      <a16:colId xmlns:a16="http://schemas.microsoft.com/office/drawing/2014/main" val="20001"/>
                    </a:ext>
                  </a:extLst>
                </a:gridCol>
                <a:gridCol w="906977">
                  <a:extLst>
                    <a:ext uri="{9D8B030D-6E8A-4147-A177-3AD203B41FA5}">
                      <a16:colId xmlns:a16="http://schemas.microsoft.com/office/drawing/2014/main" val="20002"/>
                    </a:ext>
                  </a:extLst>
                </a:gridCol>
                <a:gridCol w="1189046">
                  <a:extLst>
                    <a:ext uri="{9D8B030D-6E8A-4147-A177-3AD203B41FA5}">
                      <a16:colId xmlns:a16="http://schemas.microsoft.com/office/drawing/2014/main" val="20003"/>
                    </a:ext>
                  </a:extLst>
                </a:gridCol>
                <a:gridCol w="1070193">
                  <a:extLst>
                    <a:ext uri="{9D8B030D-6E8A-4147-A177-3AD203B41FA5}">
                      <a16:colId xmlns:a16="http://schemas.microsoft.com/office/drawing/2014/main" val="20004"/>
                    </a:ext>
                  </a:extLst>
                </a:gridCol>
              </a:tblGrid>
              <a:tr h="632636">
                <a:tc>
                  <a:txBody>
                    <a:bodyPr/>
                    <a:lstStyle/>
                    <a:p>
                      <a:pPr marR="0" indent="0" algn="ctr" rtl="0">
                        <a:spcBef>
                          <a:spcPts val="500"/>
                        </a:spcBef>
                        <a:spcAft>
                          <a:spcPts val="500"/>
                        </a:spcAft>
                      </a:pPr>
                      <a:r>
                        <a:rPr lang="fr-FR" sz="1400" b="1" kern="1400" dirty="0">
                          <a:solidFill>
                            <a:srgbClr val="000000"/>
                          </a:solidFill>
                          <a:latin typeface="+mn-lt"/>
                        </a:rPr>
                        <a:t>Stade de protection</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0</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mn-lt"/>
                        </a:rPr>
                        <a:t>II</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mn-lt"/>
                        </a:rPr>
                        <a:t>III</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32636">
                <a:tc>
                  <a:txBody>
                    <a:bodyPr/>
                    <a:lstStyle/>
                    <a:p>
                      <a:pPr marR="0" indent="0" algn="ctr" rtl="0">
                        <a:spcBef>
                          <a:spcPts val="500"/>
                        </a:spcBef>
                        <a:spcAft>
                          <a:spcPts val="500"/>
                        </a:spcAft>
                      </a:pPr>
                      <a:r>
                        <a:rPr lang="fr-FR" sz="1400" b="1" kern="1400">
                          <a:solidFill>
                            <a:srgbClr val="000000"/>
                          </a:solidFill>
                          <a:latin typeface="+mn-lt"/>
                        </a:rPr>
                        <a:t>Premier</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Isolation principale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Isolation principale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Isolation principale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mn-lt"/>
                        </a:rPr>
                        <a:t>Tension &lt; à50 V</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82244">
                <a:tc>
                  <a:txBody>
                    <a:bodyPr/>
                    <a:lstStyle/>
                    <a:p>
                      <a:pPr marR="0" indent="0" algn="ctr" rtl="0">
                        <a:spcBef>
                          <a:spcPts val="500"/>
                        </a:spcBef>
                        <a:spcAft>
                          <a:spcPts val="500"/>
                        </a:spcAft>
                      </a:pPr>
                      <a:r>
                        <a:rPr lang="fr-FR" sz="1400" b="1" kern="1400" dirty="0">
                          <a:solidFill>
                            <a:srgbClr val="000000"/>
                          </a:solidFill>
                          <a:latin typeface="+mn-lt"/>
                        </a:rPr>
                        <a:t>deuxième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mn-lt"/>
                        </a:rPr>
                        <a:t>Isolation par le sol</a:t>
                      </a:r>
                    </a:p>
                    <a:p>
                      <a:pPr marR="0" indent="0" algn="ctr" rtl="0">
                        <a:spcBef>
                          <a:spcPts val="500"/>
                        </a:spcBef>
                        <a:spcAft>
                          <a:spcPts val="500"/>
                        </a:spcAft>
                      </a:pPr>
                      <a:r>
                        <a:rPr lang="fr-FR" sz="1400" b="1" kern="1400">
                          <a:solidFill>
                            <a:srgbClr val="000000"/>
                          </a:solidFill>
                          <a:latin typeface="+mn-lt"/>
                        </a:rPr>
                        <a:t>(local sec et non conducteur)</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Mise à la terre et dispositif de coupure associé</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Isolation supplémentaire ou renforcée</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dirty="0">
                          <a:solidFill>
                            <a:srgbClr val="000000"/>
                          </a:solidFill>
                          <a:latin typeface="+mn-lt"/>
                        </a:rPr>
                        <a:t>Alimentation </a:t>
                      </a:r>
                      <a:r>
                        <a:rPr lang="fr-FR" sz="1400" b="1" kern="1400" dirty="0" smtClean="0">
                          <a:solidFill>
                            <a:srgbClr val="000000"/>
                          </a:solidFill>
                          <a:latin typeface="+mn-lt"/>
                        </a:rPr>
                        <a:t>de </a:t>
                      </a:r>
                      <a:r>
                        <a:rPr lang="fr-FR" sz="1400" b="1" kern="1400" dirty="0">
                          <a:solidFill>
                            <a:srgbClr val="000000"/>
                          </a:solidFill>
                          <a:latin typeface="+mn-lt"/>
                        </a:rPr>
                        <a:t>sécurité</a:t>
                      </a:r>
                    </a:p>
                  </a:txBody>
                  <a:tcPr marL="17813" marR="17813" marT="17813" marB="17813">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772962">
                <a:tc gridSpan="2">
                  <a:txBody>
                    <a:bodyPr/>
                    <a:lstStyle/>
                    <a:p>
                      <a:pPr marR="0" indent="0" algn="ctr" rtl="0">
                        <a:spcBef>
                          <a:spcPts val="545"/>
                        </a:spcBef>
                        <a:spcAft>
                          <a:spcPts val="500"/>
                        </a:spcAft>
                      </a:pPr>
                      <a:endParaRPr lang="fr-FR" sz="1400" b="1" kern="1400" dirty="0">
                        <a:solidFill>
                          <a:srgbClr val="000000"/>
                        </a:solidFill>
                        <a:latin typeface="+mn-lt"/>
                      </a:endParaRPr>
                    </a:p>
                  </a:txBody>
                  <a:tcPr marL="17813" marR="17813" marT="17813" marB="17813">
                    <a:lnL w="9525" cap="flat" cmpd="sng" algn="ctr">
                      <a:solidFill>
                        <a:srgbClr val="00FFFF"/>
                      </a:solidFill>
                      <a:prstDash val="solid"/>
                      <a:round/>
                      <a:headEnd type="none" w="med" len="med"/>
                      <a:tailEnd type="none" w="med" len="med"/>
                    </a:lnL>
                    <a:lnR>
                      <a:noFill/>
                    </a:lnR>
                    <a:lnT w="9525" cap="flat" cmpd="sng" algn="ctr">
                      <a:solidFill>
                        <a:srgbClr val="000000"/>
                      </a:solidFill>
                      <a:prstDash val="solid"/>
                      <a:round/>
                      <a:headEnd type="none" w="med" len="med"/>
                      <a:tailEnd type="none" w="med" len="med"/>
                    </a:lnT>
                    <a:lnB>
                      <a:noFill/>
                    </a:lnB>
                  </a:tcPr>
                </a:tc>
                <a:tc hMerge="1">
                  <a:txBody>
                    <a:bodyPr/>
                    <a:lstStyle/>
                    <a:p>
                      <a:endParaRPr lang="fr-FR"/>
                    </a:p>
                  </a:txBody>
                  <a:tcPr/>
                </a:tc>
                <a:tc>
                  <a:txBody>
                    <a:bodyPr/>
                    <a:lstStyle/>
                    <a:p>
                      <a:pPr marR="0" indent="0" algn="ctr" rtl="0">
                        <a:spcBef>
                          <a:spcPts val="500"/>
                        </a:spcBef>
                        <a:spcAft>
                          <a:spcPts val="500"/>
                        </a:spcAft>
                      </a:pPr>
                      <a:endParaRPr lang="fr-FR" sz="1400" b="1" kern="1400" dirty="0">
                        <a:solidFill>
                          <a:srgbClr val="000000"/>
                        </a:solidFill>
                        <a:latin typeface="+mn-lt"/>
                      </a:endParaRPr>
                    </a:p>
                  </a:txBody>
                  <a:tcPr marL="17813" marR="17813" marT="17813" marB="17813" anchor="ctr">
                    <a:lnL>
                      <a:noFill/>
                    </a:lnL>
                    <a:lnR>
                      <a:noFill/>
                    </a:lnR>
                    <a:lnT w="9525" cap="flat" cmpd="sng" algn="ctr">
                      <a:solidFill>
                        <a:srgbClr val="000000"/>
                      </a:solidFill>
                      <a:prstDash val="solid"/>
                      <a:round/>
                      <a:headEnd type="none" w="med" len="med"/>
                      <a:tailEnd type="none" w="med" len="med"/>
                    </a:lnT>
                    <a:lnB>
                      <a:noFill/>
                    </a:lnB>
                  </a:tcPr>
                </a:tc>
                <a:tc>
                  <a:txBody>
                    <a:bodyPr/>
                    <a:lstStyle/>
                    <a:p>
                      <a:pPr marR="0" indent="0" algn="ctr" rtl="0">
                        <a:spcBef>
                          <a:spcPts val="500"/>
                        </a:spcBef>
                        <a:spcAft>
                          <a:spcPts val="500"/>
                        </a:spcAft>
                      </a:pPr>
                      <a:endParaRPr lang="fr-FR" sz="1400" b="1" kern="1400">
                        <a:solidFill>
                          <a:srgbClr val="000000"/>
                        </a:solidFill>
                        <a:latin typeface="+mn-lt"/>
                      </a:endParaRPr>
                    </a:p>
                  </a:txBody>
                  <a:tcPr marL="17813" marR="17813" marT="17813" marB="17813" anchor="ctr">
                    <a:lnL>
                      <a:noFill/>
                    </a:lnL>
                    <a:lnR>
                      <a:noFill/>
                    </a:lnR>
                    <a:lnT w="9525" cap="flat" cmpd="sng" algn="ctr">
                      <a:solidFill>
                        <a:srgbClr val="000000"/>
                      </a:solidFill>
                      <a:prstDash val="solid"/>
                      <a:round/>
                      <a:headEnd type="none" w="med" len="med"/>
                      <a:tailEnd type="none" w="med" len="med"/>
                    </a:lnT>
                    <a:lnB>
                      <a:noFill/>
                    </a:lnB>
                  </a:tcPr>
                </a:tc>
                <a:tc>
                  <a:txBody>
                    <a:bodyPr/>
                    <a:lstStyle/>
                    <a:p>
                      <a:pPr marR="0" indent="0" algn="l" rtl="0">
                        <a:spcBef>
                          <a:spcPts val="500"/>
                        </a:spcBef>
                        <a:spcAft>
                          <a:spcPts val="500"/>
                        </a:spcAft>
                      </a:pPr>
                      <a:endParaRPr lang="fr-FR" sz="1400" b="1" kern="1400" dirty="0">
                        <a:solidFill>
                          <a:srgbClr val="000000"/>
                        </a:solidFill>
                        <a:latin typeface="+mn-lt"/>
                      </a:endParaRPr>
                    </a:p>
                  </a:txBody>
                  <a:tcPr marL="17813" marR="17813" marT="17813" marB="17813" anchor="ctr">
                    <a:lnL>
                      <a:noFill/>
                    </a:lnL>
                    <a:lnR>
                      <a:noFill/>
                    </a:lnR>
                    <a:lnT w="9525"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3"/>
                  </a:ext>
                </a:extLst>
              </a:tr>
            </a:tbl>
          </a:graphicData>
        </a:graphic>
      </p:graphicFrame>
      <p:pic>
        <p:nvPicPr>
          <p:cNvPr id="6" name="Picture 5"/>
          <p:cNvPicPr>
            <a:picLocks noGrp="1" noChangeAspect="1" noChangeArrowheads="1"/>
          </p:cNvPicPr>
          <p:nvPr/>
        </p:nvPicPr>
        <p:blipFill>
          <a:blip r:embed="rId3" cstate="print"/>
          <a:srcRect/>
          <a:stretch>
            <a:fillRect/>
          </a:stretch>
        </p:blipFill>
        <p:spPr bwMode="auto">
          <a:xfrm>
            <a:off x="0" y="4786322"/>
            <a:ext cx="3143240" cy="2071678"/>
          </a:xfrm>
          <a:prstGeom prst="rect">
            <a:avLst/>
          </a:prstGeom>
          <a:noFill/>
          <a:ln w="9525" algn="in">
            <a:noFill/>
            <a:miter lim="800000"/>
            <a:headEnd/>
            <a:tailEnd/>
          </a:ln>
          <a:effectLst/>
        </p:spPr>
      </p:pic>
      <p:pic>
        <p:nvPicPr>
          <p:cNvPr id="7" name="Picture 4"/>
          <p:cNvPicPr>
            <a:picLocks noGrp="1" noChangeAspect="1" noChangeArrowheads="1"/>
          </p:cNvPicPr>
          <p:nvPr/>
        </p:nvPicPr>
        <p:blipFill>
          <a:blip r:embed="rId4" cstate="print"/>
          <a:srcRect/>
          <a:stretch>
            <a:fillRect/>
          </a:stretch>
        </p:blipFill>
        <p:spPr bwMode="auto">
          <a:xfrm>
            <a:off x="3714744" y="4786322"/>
            <a:ext cx="1214446" cy="2071678"/>
          </a:xfrm>
          <a:prstGeom prst="rect">
            <a:avLst/>
          </a:prstGeom>
          <a:noFill/>
          <a:ln w="9525" algn="in">
            <a:noFill/>
            <a:miter lim="800000"/>
            <a:headEnd/>
            <a:tailEnd/>
          </a:ln>
          <a:effectLst/>
        </p:spPr>
      </p:pic>
      <p:pic>
        <p:nvPicPr>
          <p:cNvPr id="8" name="Picture 3"/>
          <p:cNvPicPr>
            <a:picLocks noGrp="1" noChangeAspect="1" noChangeArrowheads="1"/>
          </p:cNvPicPr>
          <p:nvPr/>
        </p:nvPicPr>
        <p:blipFill>
          <a:blip r:embed="rId5" cstate="print"/>
          <a:srcRect/>
          <a:stretch>
            <a:fillRect/>
          </a:stretch>
        </p:blipFill>
        <p:spPr bwMode="auto">
          <a:xfrm>
            <a:off x="5643570" y="4786322"/>
            <a:ext cx="1441452" cy="2071678"/>
          </a:xfrm>
          <a:prstGeom prst="rect">
            <a:avLst/>
          </a:prstGeom>
          <a:noFill/>
          <a:ln w="9525" algn="in">
            <a:noFill/>
            <a:miter lim="800000"/>
            <a:headEnd/>
            <a:tailEnd/>
          </a:ln>
          <a:effectLst/>
        </p:spPr>
      </p:pic>
      <p:pic>
        <p:nvPicPr>
          <p:cNvPr id="9" name="Picture 2"/>
          <p:cNvPicPr>
            <a:picLocks noGrp="1" noChangeAspect="1" noChangeArrowheads="1"/>
          </p:cNvPicPr>
          <p:nvPr/>
        </p:nvPicPr>
        <p:blipFill>
          <a:blip r:embed="rId6" cstate="print"/>
          <a:srcRect/>
          <a:stretch>
            <a:fillRect/>
          </a:stretch>
        </p:blipFill>
        <p:spPr bwMode="auto">
          <a:xfrm>
            <a:off x="7500958" y="4786322"/>
            <a:ext cx="1643042" cy="2071678"/>
          </a:xfrm>
          <a:prstGeom prst="rect">
            <a:avLst/>
          </a:prstGeom>
          <a:noFill/>
          <a:ln w="9525" algn="in">
            <a:noFill/>
            <a:miter lim="800000"/>
            <a:headEnd/>
            <a:tailEnd/>
          </a:ln>
          <a:effectLst/>
        </p:spPr>
      </p:pic>
      <p:graphicFrame>
        <p:nvGraphicFramePr>
          <p:cNvPr id="10" name="Tableau 9"/>
          <p:cNvGraphicFramePr>
            <a:graphicFrameLocks noGrp="1"/>
          </p:cNvGraphicFramePr>
          <p:nvPr/>
        </p:nvGraphicFramePr>
        <p:xfrm>
          <a:off x="179512" y="3839448"/>
          <a:ext cx="8874547" cy="741680"/>
        </p:xfrm>
        <a:graphic>
          <a:graphicData uri="http://schemas.openxmlformats.org/drawingml/2006/table">
            <a:tbl>
              <a:tblPr firstRow="1" bandRow="1">
                <a:tableStyleId>{5C22544A-7EE6-4342-B048-85BDC9FD1C3A}</a:tableStyleId>
              </a:tblPr>
              <a:tblGrid>
                <a:gridCol w="1872208">
                  <a:extLst>
                    <a:ext uri="{9D8B030D-6E8A-4147-A177-3AD203B41FA5}">
                      <a16:colId xmlns:a16="http://schemas.microsoft.com/office/drawing/2014/main" val="3739590124"/>
                    </a:ext>
                  </a:extLst>
                </a:gridCol>
                <a:gridCol w="1656184">
                  <a:extLst>
                    <a:ext uri="{9D8B030D-6E8A-4147-A177-3AD203B41FA5}">
                      <a16:colId xmlns:a16="http://schemas.microsoft.com/office/drawing/2014/main" val="3335213855"/>
                    </a:ext>
                  </a:extLst>
                </a:gridCol>
                <a:gridCol w="1872208">
                  <a:extLst>
                    <a:ext uri="{9D8B030D-6E8A-4147-A177-3AD203B41FA5}">
                      <a16:colId xmlns:a16="http://schemas.microsoft.com/office/drawing/2014/main" val="1637796945"/>
                    </a:ext>
                  </a:extLst>
                </a:gridCol>
                <a:gridCol w="1728192">
                  <a:extLst>
                    <a:ext uri="{9D8B030D-6E8A-4147-A177-3AD203B41FA5}">
                      <a16:colId xmlns:a16="http://schemas.microsoft.com/office/drawing/2014/main" val="1193009025"/>
                    </a:ext>
                  </a:extLst>
                </a:gridCol>
                <a:gridCol w="1745755">
                  <a:extLst>
                    <a:ext uri="{9D8B030D-6E8A-4147-A177-3AD203B41FA5}">
                      <a16:colId xmlns:a16="http://schemas.microsoft.com/office/drawing/2014/main" val="2855772784"/>
                    </a:ext>
                  </a:extLst>
                </a:gridCol>
              </a:tblGrid>
              <a:tr h="370840">
                <a:tc gridSpan="5">
                  <a:txBody>
                    <a:bodyPr/>
                    <a:lstStyle/>
                    <a:p>
                      <a:pPr algn="ctr"/>
                      <a:r>
                        <a:rPr lang="fr-FR" dirty="0" smtClean="0"/>
                        <a:t>Stade de protection</a:t>
                      </a:r>
                      <a:endParaRPr lang="fr-FR" dirty="0"/>
                    </a:p>
                  </a:txBody>
                  <a:tcPr/>
                </a:tc>
                <a:tc hMerge="1">
                  <a:txBody>
                    <a:bodyPr/>
                    <a:lstStyle/>
                    <a:p>
                      <a:endParaRPr lang="fr-FR"/>
                    </a:p>
                  </a:txBody>
                  <a:tcPr/>
                </a:tc>
                <a:tc hMerge="1">
                  <a:txBody>
                    <a:bodyPr/>
                    <a:lstStyle/>
                    <a:p>
                      <a:endParaRPr lang="fr-FR" dirty="0"/>
                    </a:p>
                  </a:txBody>
                  <a:tcPr/>
                </a:tc>
                <a:tc hMerge="1">
                  <a:txBody>
                    <a:bodyPr/>
                    <a:lstStyle/>
                    <a:p>
                      <a:endParaRPr lang="fr-FR" dirty="0"/>
                    </a:p>
                  </a:txBody>
                  <a:tcPr/>
                </a:tc>
                <a:tc hMerge="1">
                  <a:txBody>
                    <a:bodyPr/>
                    <a:lstStyle/>
                    <a:p>
                      <a:endParaRPr lang="fr-FR" dirty="0"/>
                    </a:p>
                  </a:txBody>
                  <a:tcPr/>
                </a:tc>
                <a:extLst>
                  <a:ext uri="{0D108BD9-81ED-4DB2-BD59-A6C34878D82A}">
                    <a16:rowId xmlns:a16="http://schemas.microsoft.com/office/drawing/2014/main" val="65014252"/>
                  </a:ext>
                </a:extLst>
              </a:tr>
              <a:tr h="370840">
                <a:tc>
                  <a:txBody>
                    <a:bodyPr/>
                    <a:lstStyle/>
                    <a:p>
                      <a:pPr algn="ctr"/>
                      <a:r>
                        <a:rPr lang="fr-FR" b="1" dirty="0" smtClean="0"/>
                        <a:t>Classe d’isolation</a:t>
                      </a:r>
                      <a:endParaRPr lang="fr-FR" b="1" dirty="0"/>
                    </a:p>
                  </a:txBody>
                  <a:tcPr/>
                </a:tc>
                <a:tc>
                  <a:txBody>
                    <a:bodyPr/>
                    <a:lstStyle/>
                    <a:p>
                      <a:pPr algn="ctr"/>
                      <a:r>
                        <a:rPr lang="fr-FR" b="1" dirty="0" smtClean="0"/>
                        <a:t>0</a:t>
                      </a:r>
                      <a:endParaRPr lang="fr-FR" b="1" dirty="0"/>
                    </a:p>
                  </a:txBody>
                  <a:tcPr/>
                </a:tc>
                <a:tc>
                  <a:txBody>
                    <a:bodyPr/>
                    <a:lstStyle/>
                    <a:p>
                      <a:pPr algn="ctr"/>
                      <a:r>
                        <a:rPr lang="fr-FR" b="1" dirty="0" smtClean="0"/>
                        <a:t>I</a:t>
                      </a:r>
                      <a:endParaRPr lang="fr-FR" b="1" dirty="0"/>
                    </a:p>
                  </a:txBody>
                  <a:tcPr/>
                </a:tc>
                <a:tc>
                  <a:txBody>
                    <a:bodyPr/>
                    <a:lstStyle/>
                    <a:p>
                      <a:pPr algn="ctr"/>
                      <a:r>
                        <a:rPr lang="fr-FR" b="1" dirty="0" smtClean="0"/>
                        <a:t>II</a:t>
                      </a:r>
                      <a:endParaRPr lang="fr-FR" b="1" dirty="0"/>
                    </a:p>
                  </a:txBody>
                  <a:tcPr/>
                </a:tc>
                <a:tc>
                  <a:txBody>
                    <a:bodyPr/>
                    <a:lstStyle/>
                    <a:p>
                      <a:pPr algn="ctr"/>
                      <a:r>
                        <a:rPr lang="fr-FR" b="1" dirty="0" smtClean="0"/>
                        <a:t>III</a:t>
                      </a:r>
                      <a:endParaRPr lang="fr-FR" b="1" dirty="0"/>
                    </a:p>
                  </a:txBody>
                  <a:tcPr/>
                </a:tc>
                <a:extLst>
                  <a:ext uri="{0D108BD9-81ED-4DB2-BD59-A6C34878D82A}">
                    <a16:rowId xmlns:a16="http://schemas.microsoft.com/office/drawing/2014/main" val="1036652817"/>
                  </a:ext>
                </a:extLst>
              </a:tr>
            </a:tbl>
          </a:graphicData>
        </a:graphic>
      </p:graphicFrame>
    </p:spTree>
    <p:extLst>
      <p:ext uri="{BB962C8B-B14F-4D97-AF65-F5344CB8AC3E}">
        <p14:creationId xmlns:p14="http://schemas.microsoft.com/office/powerpoint/2010/main" val="1574100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grpId="0" nodeType="afterEffect">
                                  <p:stCondLst>
                                    <p:cond delay="0"/>
                                  </p:stCondLst>
                                  <p:childTnLst>
                                    <p:animScale>
                                      <p:cBhvr>
                                        <p:cTn id="6" dur="2000" fill="hold"/>
                                        <p:tgtEl>
                                          <p:spTgt spid="2"/>
                                        </p:tgtEl>
                                      </p:cBhvr>
                                      <p:by x="150000" y="150000"/>
                                    </p:animScale>
                                  </p:childTnLst>
                                </p:cTn>
                              </p:par>
                            </p:childTnLst>
                          </p:cTn>
                        </p:par>
                        <p:par>
                          <p:cTn id="7" fill="hold">
                            <p:stCondLst>
                              <p:cond delay="2000"/>
                            </p:stCondLst>
                            <p:childTnLst>
                              <p:par>
                                <p:cTn id="8" presetID="5" presetClass="entr" presetSubtype="10" fill="hold" nodeType="after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checkerboard(across)">
                                      <p:cBhvr>
                                        <p:cTn id="10" dur="500"/>
                                        <p:tgtEl>
                                          <p:spTgt spid="3"/>
                                        </p:tgtEl>
                                      </p:cBhvr>
                                    </p:animEffect>
                                  </p:childTnLst>
                                </p:cTn>
                              </p:par>
                            </p:childTnLst>
                          </p:cTn>
                        </p:par>
                        <p:par>
                          <p:cTn id="11" fill="hold">
                            <p:stCondLst>
                              <p:cond delay="2500"/>
                            </p:stCondLst>
                            <p:childTnLst>
                              <p:par>
                                <p:cTn id="12" presetID="1"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childTnLst>
                                </p:cTn>
                              </p:par>
                            </p:childTnLst>
                          </p:cTn>
                        </p:par>
                        <p:par>
                          <p:cTn id="14" fill="hold">
                            <p:stCondLst>
                              <p:cond delay="2500"/>
                            </p:stCondLst>
                            <p:childTnLst>
                              <p:par>
                                <p:cTn id="15" presetID="1"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par>
                          <p:cTn id="17" fill="hold">
                            <p:stCondLst>
                              <p:cond delay="2500"/>
                            </p:stCondLst>
                            <p:childTnLst>
                              <p:par>
                                <p:cTn id="18" presetID="1"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childTnLst>
                                </p:cTn>
                              </p:par>
                            </p:childTnLst>
                          </p:cTn>
                        </p:par>
                        <p:par>
                          <p:cTn id="20" fill="hold">
                            <p:stCondLst>
                              <p:cond delay="2500"/>
                            </p:stCondLst>
                            <p:childTnLst>
                              <p:par>
                                <p:cTn id="21" presetID="1"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par>
                          <p:cTn id="23" fill="hold">
                            <p:stCondLst>
                              <p:cond delay="2500"/>
                            </p:stCondLst>
                            <p:childTnLst>
                              <p:par>
                                <p:cTn id="24" presetID="1" presetClass="entr" presetSubtype="0"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childTnLst>
                                </p:cTn>
                              </p:par>
                            </p:childTnLst>
                          </p:cTn>
                        </p:par>
                        <p:par>
                          <p:cTn id="26" fill="hold">
                            <p:stCondLst>
                              <p:cond delay="2500"/>
                            </p:stCondLst>
                            <p:childTnLst>
                              <p:par>
                                <p:cTn id="27" presetID="1" presetClass="entr" presetSubtype="0" fill="hold" nodeType="after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0"/>
            <a:ext cx="8964488" cy="6555641"/>
          </a:xfrm>
          <a:prstGeom prst="rect">
            <a:avLst/>
          </a:prstGeom>
        </p:spPr>
        <p:txBody>
          <a:bodyPr wrap="square">
            <a:spAutoFit/>
          </a:bodyPr>
          <a:lstStyle/>
          <a:p>
            <a:pPr algn="ctr">
              <a:spcBef>
                <a:spcPct val="0"/>
              </a:spcBef>
              <a:defRPr/>
            </a:pPr>
            <a:r>
              <a:rPr lang="fr-FR" sz="1500" b="1" i="1" u="sng" dirty="0" err="1">
                <a:solidFill>
                  <a:srgbClr val="2B229E"/>
                </a:solidFill>
                <a:effectLst>
                  <a:glow rad="63500">
                    <a:schemeClr val="accent1">
                      <a:satMod val="175000"/>
                      <a:alpha val="40000"/>
                    </a:schemeClr>
                  </a:glow>
                </a:effectLst>
                <a:latin typeface="Cambria" pitchFamily="18" charset="0"/>
              </a:rPr>
              <a:t>Summary</a:t>
            </a:r>
            <a:endParaRPr lang="fr-FR" sz="1500" b="1" i="1" u="sng" dirty="0">
              <a:solidFill>
                <a:srgbClr val="2B229E"/>
              </a:solidFill>
              <a:effectLst>
                <a:glow rad="63500">
                  <a:schemeClr val="accent1">
                    <a:satMod val="175000"/>
                    <a:alpha val="40000"/>
                  </a:schemeClr>
                </a:glow>
              </a:effectLst>
              <a:latin typeface="Cambria" pitchFamily="18" charset="0"/>
            </a:endParaRPr>
          </a:p>
          <a:p>
            <a:pPr algn="just">
              <a:spcBef>
                <a:spcPct val="0"/>
              </a:spcBef>
              <a:defRPr/>
            </a:pPr>
            <a:r>
              <a:rPr lang="fr-FR" sz="1500" i="1" dirty="0" smtClean="0">
                <a:effectLst>
                  <a:glow rad="63500">
                    <a:schemeClr val="accent1">
                      <a:satMod val="175000"/>
                      <a:alpha val="40000"/>
                    </a:schemeClr>
                  </a:glow>
                </a:effectLst>
                <a:latin typeface="Cambria" pitchFamily="18" charset="0"/>
                <a:ea typeface="+mj-ea"/>
                <a:cs typeface="+mj-cs"/>
              </a:rPr>
              <a:t>Introduction</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dangers of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current</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a:t>
            </a:r>
            <a:r>
              <a:rPr lang="fr-FR" sz="1500" i="1" dirty="0" err="1">
                <a:effectLst>
                  <a:glow rad="63500">
                    <a:schemeClr val="accent1">
                      <a:satMod val="175000"/>
                      <a:alpha val="40000"/>
                    </a:schemeClr>
                  </a:glow>
                </a:effectLst>
                <a:latin typeface="Cambria" pitchFamily="18" charset="0"/>
                <a:ea typeface="+mj-ea"/>
                <a:cs typeface="+mj-cs"/>
              </a:rPr>
              <a:t>forms</a:t>
            </a:r>
            <a:r>
              <a:rPr lang="fr-FR" sz="1500" i="1" dirty="0">
                <a:effectLst>
                  <a:glow rad="63500">
                    <a:schemeClr val="accent1">
                      <a:satMod val="175000"/>
                      <a:alpha val="40000"/>
                    </a:schemeClr>
                  </a:glow>
                </a:effectLst>
                <a:latin typeface="Cambria" pitchFamily="18" charset="0"/>
                <a:ea typeface="+mj-ea"/>
                <a:cs typeface="+mj-cs"/>
              </a:rPr>
              <a:t> of accidents</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Risks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whose</a:t>
            </a:r>
            <a:r>
              <a:rPr lang="fr-FR" sz="1500" i="1" dirty="0">
                <a:effectLst>
                  <a:glow rad="63500">
                    <a:schemeClr val="accent1">
                      <a:satMod val="175000"/>
                      <a:alpha val="40000"/>
                    </a:schemeClr>
                  </a:glow>
                </a:effectLst>
                <a:latin typeface="Cambria" pitchFamily="18" charset="0"/>
                <a:ea typeface="+mj-ea"/>
                <a:cs typeface="+mj-cs"/>
              </a:rPr>
              <a:t> source </a:t>
            </a:r>
            <a:r>
              <a:rPr lang="fr-FR" sz="1500" i="1" dirty="0" err="1">
                <a:effectLst>
                  <a:glow rad="63500">
                    <a:schemeClr val="accent1">
                      <a:satMod val="175000"/>
                      <a:alpha val="40000"/>
                    </a:schemeClr>
                  </a:glow>
                </a:effectLst>
                <a:latin typeface="Cambria" pitchFamily="18" charset="0"/>
                <a:ea typeface="+mj-ea"/>
                <a:cs typeface="+mj-cs"/>
              </a:rPr>
              <a:t>is</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electrical</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origin</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a:t>
            </a:r>
            <a:r>
              <a:rPr lang="fr-FR" sz="1500" i="1" dirty="0" err="1">
                <a:effectLst>
                  <a:glow rad="63500">
                    <a:schemeClr val="accent1">
                      <a:satMod val="175000"/>
                      <a:alpha val="40000"/>
                    </a:schemeClr>
                  </a:glow>
                </a:effectLst>
                <a:latin typeface="Cambria" pitchFamily="18" charset="0"/>
                <a:ea typeface="+mj-ea"/>
                <a:cs typeface="+mj-cs"/>
              </a:rPr>
              <a:t>effects</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current</a:t>
            </a:r>
            <a:r>
              <a:rPr lang="fr-FR" sz="1500" i="1" dirty="0">
                <a:effectLst>
                  <a:glow rad="63500">
                    <a:schemeClr val="accent1">
                      <a:satMod val="175000"/>
                      <a:alpha val="40000"/>
                    </a:schemeClr>
                  </a:glow>
                </a:effectLst>
                <a:latin typeface="Cambria" pitchFamily="18" charset="0"/>
                <a:ea typeface="+mj-ea"/>
                <a:cs typeface="+mj-cs"/>
              </a:rPr>
              <a:t> on the </a:t>
            </a:r>
            <a:r>
              <a:rPr lang="fr-FR" sz="1500" i="1" dirty="0" err="1">
                <a:effectLst>
                  <a:glow rad="63500">
                    <a:schemeClr val="accent1">
                      <a:satMod val="175000"/>
                      <a:alpha val="40000"/>
                    </a:schemeClr>
                  </a:glow>
                </a:effectLst>
                <a:latin typeface="Cambria" pitchFamily="18" charset="0"/>
                <a:ea typeface="+mj-ea"/>
                <a:cs typeface="+mj-cs"/>
              </a:rPr>
              <a:t>human</a:t>
            </a:r>
            <a:r>
              <a:rPr lang="fr-FR" sz="1500" i="1" dirty="0">
                <a:effectLst>
                  <a:glow rad="63500">
                    <a:schemeClr val="accent1">
                      <a:satMod val="175000"/>
                      <a:alpha val="40000"/>
                    </a:schemeClr>
                  </a:glow>
                </a:effectLst>
                <a:latin typeface="Cambria" pitchFamily="18" charset="0"/>
                <a:ea typeface="+mj-ea"/>
                <a:cs typeface="+mj-cs"/>
              </a:rPr>
              <a:t> body</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Main </a:t>
            </a:r>
            <a:r>
              <a:rPr lang="fr-FR" sz="1500" i="1" dirty="0" err="1">
                <a:effectLst>
                  <a:glow rad="63500">
                    <a:schemeClr val="accent1">
                      <a:satMod val="175000"/>
                      <a:alpha val="40000"/>
                    </a:schemeClr>
                  </a:glow>
                </a:effectLst>
                <a:latin typeface="Cambria" pitchFamily="18" charset="0"/>
                <a:ea typeface="+mj-ea"/>
                <a:cs typeface="+mj-cs"/>
              </a:rPr>
              <a:t>effects</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current</a:t>
            </a:r>
            <a:r>
              <a:rPr lang="fr-FR" sz="1500" i="1" dirty="0">
                <a:effectLst>
                  <a:glow rad="63500">
                    <a:schemeClr val="accent1">
                      <a:satMod val="175000"/>
                      <a:alpha val="40000"/>
                    </a:schemeClr>
                  </a:glow>
                </a:effectLst>
                <a:latin typeface="Cambria" pitchFamily="18" charset="0"/>
                <a:ea typeface="+mj-ea"/>
                <a:cs typeface="+mj-cs"/>
              </a:rPr>
              <a:t> on </a:t>
            </a:r>
            <a:r>
              <a:rPr lang="fr-FR" sz="1500" i="1" dirty="0" err="1">
                <a:effectLst>
                  <a:glow rad="63500">
                    <a:schemeClr val="accent1">
                      <a:satMod val="175000"/>
                      <a:alpha val="40000"/>
                    </a:schemeClr>
                  </a:glow>
                </a:effectLst>
                <a:latin typeface="Cambria" pitchFamily="18" charset="0"/>
                <a:ea typeface="+mj-ea"/>
                <a:cs typeface="+mj-cs"/>
              </a:rPr>
              <a:t>humans</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Evolution</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Other</a:t>
            </a:r>
            <a:r>
              <a:rPr lang="fr-FR" sz="1500" i="1" dirty="0">
                <a:effectLst>
                  <a:glow rad="63500">
                    <a:schemeClr val="accent1">
                      <a:satMod val="175000"/>
                      <a:alpha val="40000"/>
                    </a:schemeClr>
                  </a:glow>
                </a:effectLst>
                <a:latin typeface="Cambria" pitchFamily="18" charset="0"/>
                <a:ea typeface="+mj-ea"/>
                <a:cs typeface="+mj-cs"/>
              </a:rPr>
              <a:t> complications</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indirect </a:t>
            </a:r>
            <a:r>
              <a:rPr lang="fr-FR" sz="1500" i="1" dirty="0" err="1">
                <a:effectLst>
                  <a:glow rad="63500">
                    <a:schemeClr val="accent1">
                      <a:satMod val="175000"/>
                      <a:alpha val="40000"/>
                    </a:schemeClr>
                  </a:glow>
                </a:effectLst>
                <a:latin typeface="Cambria" pitchFamily="18" charset="0"/>
                <a:ea typeface="+mj-ea"/>
                <a:cs typeface="+mj-cs"/>
              </a:rPr>
              <a:t>effects</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current</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Factors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influencing</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bodily</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injury</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The </a:t>
            </a:r>
            <a:r>
              <a:rPr lang="fr-FR" sz="1500" i="1" dirty="0" err="1">
                <a:effectLst>
                  <a:glow rad="63500">
                    <a:schemeClr val="accent1">
                      <a:satMod val="175000"/>
                      <a:alpha val="40000"/>
                    </a:schemeClr>
                  </a:glow>
                </a:effectLst>
                <a:latin typeface="Cambria" pitchFamily="18" charset="0"/>
                <a:ea typeface="+mj-ea"/>
                <a:cs typeface="+mj-cs"/>
              </a:rPr>
              <a:t>resistance</a:t>
            </a:r>
            <a:r>
              <a:rPr lang="fr-FR" sz="1500" i="1" dirty="0">
                <a:effectLst>
                  <a:glow rad="63500">
                    <a:schemeClr val="accent1">
                      <a:satMod val="175000"/>
                      <a:alpha val="40000"/>
                    </a:schemeClr>
                  </a:glow>
                </a:effectLst>
                <a:latin typeface="Cambria" pitchFamily="18" charset="0"/>
                <a:ea typeface="+mj-ea"/>
                <a:cs typeface="+mj-cs"/>
              </a:rPr>
              <a:t> of the </a:t>
            </a:r>
            <a:r>
              <a:rPr lang="fr-FR" sz="1500" i="1" dirty="0" err="1">
                <a:effectLst>
                  <a:glow rad="63500">
                    <a:schemeClr val="accent1">
                      <a:satMod val="175000"/>
                      <a:alpha val="40000"/>
                    </a:schemeClr>
                  </a:glow>
                </a:effectLst>
                <a:latin typeface="Cambria" pitchFamily="18" charset="0"/>
                <a:ea typeface="+mj-ea"/>
                <a:cs typeface="+mj-cs"/>
              </a:rPr>
              <a:t>human</a:t>
            </a:r>
            <a:r>
              <a:rPr lang="fr-FR" sz="1500" i="1" dirty="0">
                <a:effectLst>
                  <a:glow rad="63500">
                    <a:schemeClr val="accent1">
                      <a:satMod val="175000"/>
                      <a:alpha val="40000"/>
                    </a:schemeClr>
                  </a:glow>
                </a:effectLst>
                <a:latin typeface="Cambria" pitchFamily="18" charset="0"/>
                <a:ea typeface="+mj-ea"/>
                <a:cs typeface="+mj-cs"/>
              </a:rPr>
              <a:t> body and </a:t>
            </a:r>
            <a:r>
              <a:rPr lang="fr-FR" sz="1500" i="1" dirty="0" err="1">
                <a:effectLst>
                  <a:glow rad="63500">
                    <a:schemeClr val="accent1">
                      <a:satMod val="175000"/>
                      <a:alpha val="40000"/>
                    </a:schemeClr>
                  </a:glow>
                </a:effectLst>
                <a:latin typeface="Cambria" pitchFamily="18" charset="0"/>
                <a:ea typeface="+mj-ea"/>
                <a:cs typeface="+mj-cs"/>
              </a:rPr>
              <a:t>Calculation</a:t>
            </a:r>
            <a:r>
              <a:rPr lang="fr-FR" sz="1500" i="1" dirty="0">
                <a:effectLst>
                  <a:glow rad="63500">
                    <a:schemeClr val="accent1">
                      <a:satMod val="175000"/>
                      <a:alpha val="40000"/>
                    </a:schemeClr>
                  </a:glow>
                </a:effectLst>
                <a:latin typeface="Cambria" pitchFamily="18" charset="0"/>
                <a:ea typeface="+mj-ea"/>
                <a:cs typeface="+mj-cs"/>
              </a:rPr>
              <a:t> of </a:t>
            </a:r>
            <a:r>
              <a:rPr lang="fr-FR" sz="1500" i="1" dirty="0" err="1">
                <a:effectLst>
                  <a:glow rad="63500">
                    <a:schemeClr val="accent1">
                      <a:satMod val="175000"/>
                      <a:alpha val="40000"/>
                    </a:schemeClr>
                  </a:glow>
                </a:effectLst>
                <a:latin typeface="Cambria" pitchFamily="18" charset="0"/>
                <a:ea typeface="+mj-ea"/>
                <a:cs typeface="+mj-cs"/>
              </a:rPr>
              <a:t>current</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intensity</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Why</a:t>
            </a:r>
            <a:r>
              <a:rPr lang="fr-FR" sz="1500" i="1" dirty="0">
                <a:effectLst>
                  <a:glow rad="63500">
                    <a:schemeClr val="accent1">
                      <a:satMod val="175000"/>
                      <a:alpha val="40000"/>
                    </a:schemeClr>
                  </a:glow>
                </a:effectLst>
                <a:latin typeface="Cambria" pitchFamily="18" charset="0"/>
                <a:ea typeface="+mj-ea"/>
                <a:cs typeface="+mj-cs"/>
              </a:rPr>
              <a:t> do accidents </a:t>
            </a:r>
            <a:r>
              <a:rPr lang="fr-FR" sz="1500" i="1" dirty="0" err="1">
                <a:effectLst>
                  <a:glow rad="63500">
                    <a:schemeClr val="accent1">
                      <a:satMod val="175000"/>
                      <a:alpha val="40000"/>
                    </a:schemeClr>
                  </a:glow>
                </a:effectLst>
                <a:latin typeface="Cambria" pitchFamily="18" charset="0"/>
                <a:ea typeface="+mj-ea"/>
                <a:cs typeface="+mj-cs"/>
              </a:rPr>
              <a:t>happen</a:t>
            </a:r>
            <a:r>
              <a:rPr lang="fr-FR" sz="1500" i="1" dirty="0">
                <a:effectLst>
                  <a:glow rad="63500">
                    <a:schemeClr val="accent1">
                      <a:satMod val="175000"/>
                      <a:alpha val="40000"/>
                    </a:schemeClr>
                  </a:glow>
                </a:effectLst>
                <a:latin typeface="Cambria" pitchFamily="18" charset="0"/>
                <a:ea typeface="+mj-ea"/>
                <a:cs typeface="+mj-cs"/>
              </a:rPr>
              <a:t>?</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Overload</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Risks</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What</a:t>
            </a:r>
            <a:r>
              <a:rPr lang="fr-FR" sz="1500" i="1" dirty="0">
                <a:effectLst>
                  <a:glow rad="63500">
                    <a:schemeClr val="accent1">
                      <a:satMod val="175000"/>
                      <a:alpha val="40000"/>
                    </a:schemeClr>
                  </a:glow>
                </a:effectLst>
                <a:latin typeface="Cambria" pitchFamily="18" charset="0"/>
                <a:ea typeface="+mj-ea"/>
                <a:cs typeface="+mj-cs"/>
              </a:rPr>
              <a:t> do the </a:t>
            </a:r>
            <a:r>
              <a:rPr lang="fr-FR" sz="1500" i="1" dirty="0" err="1">
                <a:effectLst>
                  <a:glow rad="63500">
                    <a:schemeClr val="accent1">
                      <a:satMod val="175000"/>
                      <a:alpha val="40000"/>
                    </a:schemeClr>
                  </a:glow>
                </a:effectLst>
                <a:latin typeface="Cambria" pitchFamily="18" charset="0"/>
                <a:ea typeface="+mj-ea"/>
                <a:cs typeface="+mj-cs"/>
              </a:rPr>
              <a:t>statistics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say</a:t>
            </a:r>
            <a:r>
              <a:rPr lang="fr-FR" sz="1500" i="1" dirty="0">
                <a:effectLst>
                  <a:glow rad="63500">
                    <a:schemeClr val="accent1">
                      <a:satMod val="175000"/>
                      <a:alpha val="40000"/>
                    </a:schemeClr>
                  </a:glow>
                </a:effectLst>
                <a:latin typeface="Cambria" pitchFamily="18" charset="0"/>
                <a:ea typeface="+mj-ea"/>
                <a:cs typeface="+mj-cs"/>
              </a:rPr>
              <a:t>?</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What</a:t>
            </a:r>
            <a:r>
              <a:rPr lang="fr-FR" sz="1500" i="1" dirty="0">
                <a:effectLst>
                  <a:glow rad="63500">
                    <a:schemeClr val="accent1">
                      <a:satMod val="175000"/>
                      <a:alpha val="40000"/>
                    </a:schemeClr>
                  </a:glow>
                </a:effectLst>
                <a:latin typeface="Cambria" pitchFamily="18" charset="0"/>
                <a:ea typeface="+mj-ea"/>
                <a:cs typeface="+mj-cs"/>
              </a:rPr>
              <a:t> are the protection </a:t>
            </a:r>
            <a:r>
              <a:rPr lang="fr-FR" sz="1500" i="1" dirty="0" err="1">
                <a:effectLst>
                  <a:glow rad="63500">
                    <a:schemeClr val="accent1">
                      <a:satMod val="175000"/>
                      <a:alpha val="40000"/>
                    </a:schemeClr>
                  </a:glow>
                </a:effectLst>
                <a:latin typeface="Cambria" pitchFamily="18" charset="0"/>
                <a:ea typeface="+mj-ea"/>
                <a:cs typeface="+mj-cs"/>
              </a:rPr>
              <a:t>measures</a:t>
            </a:r>
            <a:r>
              <a:rPr lang="fr-FR" sz="1500" i="1" dirty="0">
                <a:effectLst>
                  <a:glow rad="63500">
                    <a:schemeClr val="accent1">
                      <a:satMod val="175000"/>
                      <a:alpha val="40000"/>
                    </a:schemeClr>
                  </a:glow>
                </a:effectLst>
                <a:latin typeface="Cambria" pitchFamily="18" charset="0"/>
                <a:ea typeface="+mj-ea"/>
                <a:cs typeface="+mj-cs"/>
              </a:rPr>
              <a:t>?</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Protective </a:t>
            </a:r>
            <a:r>
              <a:rPr lang="fr-FR" sz="1500" i="1" dirty="0" err="1">
                <a:effectLst>
                  <a:glow rad="63500">
                    <a:schemeClr val="accent1">
                      <a:satMod val="175000"/>
                      <a:alpha val="40000"/>
                    </a:schemeClr>
                  </a:glow>
                </a:effectLst>
                <a:latin typeface="Cambria" pitchFamily="18" charset="0"/>
                <a:ea typeface="+mj-ea"/>
                <a:cs typeface="+mj-cs"/>
              </a:rPr>
              <a:t>measures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against</a:t>
            </a:r>
            <a:r>
              <a:rPr lang="fr-FR" sz="1500" i="1" dirty="0">
                <a:effectLst>
                  <a:glow rad="63500">
                    <a:schemeClr val="accent1">
                      <a:satMod val="175000"/>
                      <a:alpha val="40000"/>
                    </a:schemeClr>
                  </a:glow>
                </a:effectLst>
                <a:latin typeface="Cambria" pitchFamily="18" charset="0"/>
                <a:ea typeface="+mj-ea"/>
                <a:cs typeface="+mj-cs"/>
              </a:rPr>
              <a:t> direct contact</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Protective </a:t>
            </a:r>
            <a:r>
              <a:rPr lang="fr-FR" sz="1500" i="1" dirty="0" err="1">
                <a:effectLst>
                  <a:glow rad="63500">
                    <a:schemeClr val="accent1">
                      <a:satMod val="175000"/>
                      <a:alpha val="40000"/>
                    </a:schemeClr>
                  </a:glow>
                </a:effectLst>
                <a:latin typeface="Cambria" pitchFamily="18" charset="0"/>
                <a:ea typeface="+mj-ea"/>
                <a:cs typeface="+mj-cs"/>
              </a:rPr>
              <a:t>measures</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against</a:t>
            </a:r>
            <a:r>
              <a:rPr lang="fr-FR" sz="1500" i="1" dirty="0">
                <a:effectLst>
                  <a:glow rad="63500">
                    <a:schemeClr val="accent1">
                      <a:satMod val="175000"/>
                      <a:alpha val="40000"/>
                    </a:schemeClr>
                  </a:glow>
                </a:effectLst>
                <a:latin typeface="Cambria" pitchFamily="18" charset="0"/>
                <a:ea typeface="+mj-ea"/>
                <a:cs typeface="+mj-cs"/>
              </a:rPr>
              <a:t> indirect contact</a:t>
            </a: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Protection of people</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Overload</a:t>
            </a:r>
            <a:r>
              <a:rPr lang="fr-FR" sz="1500" i="1" dirty="0">
                <a:effectLst>
                  <a:glow rad="63500">
                    <a:schemeClr val="accent1">
                      <a:satMod val="175000"/>
                      <a:alpha val="40000"/>
                    </a:schemeClr>
                  </a:glow>
                </a:effectLst>
                <a:latin typeface="Cambria" pitchFamily="18" charset="0"/>
                <a:ea typeface="+mj-ea"/>
                <a:cs typeface="+mj-cs"/>
              </a:rPr>
              <a:t> and short circuit protection</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Separation</a:t>
            </a:r>
            <a:r>
              <a:rPr lang="fr-FR" sz="1500" i="1" dirty="0">
                <a:effectLst>
                  <a:glow rad="63500">
                    <a:schemeClr val="accent1">
                      <a:satMod val="175000"/>
                      <a:alpha val="40000"/>
                    </a:schemeClr>
                  </a:glow>
                </a:effectLst>
                <a:latin typeface="Cambria" pitchFamily="18" charset="0"/>
                <a:ea typeface="+mj-ea"/>
                <a:cs typeface="+mj-cs"/>
              </a:rPr>
              <a:t> and </a:t>
            </a:r>
            <a:r>
              <a:rPr lang="fr-FR" sz="1500" i="1" dirty="0" err="1">
                <a:effectLst>
                  <a:glow rad="63500">
                    <a:schemeClr val="accent1">
                      <a:satMod val="175000"/>
                      <a:alpha val="40000"/>
                    </a:schemeClr>
                  </a:glow>
                </a:effectLst>
                <a:latin typeface="Cambria" pitchFamily="18" charset="0"/>
                <a:ea typeface="+mj-ea"/>
                <a:cs typeface="+mj-cs"/>
              </a:rPr>
              <a:t>Condemnation</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Apparatus</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Protection by the right </a:t>
            </a:r>
            <a:r>
              <a:rPr lang="fr-FR" sz="1500" i="1" dirty="0" err="1">
                <a:effectLst>
                  <a:glow rad="63500">
                    <a:schemeClr val="accent1">
                      <a:satMod val="175000"/>
                      <a:alpha val="40000"/>
                    </a:schemeClr>
                  </a:glow>
                </a:effectLst>
                <a:latin typeface="Cambria" pitchFamily="18" charset="0"/>
                <a:ea typeface="+mj-ea"/>
                <a:cs typeface="+mj-cs"/>
              </a:rPr>
              <a:t>choice</a:t>
            </a:r>
            <a:r>
              <a:rPr lang="fr-FR" sz="1500" i="1" dirty="0">
                <a:effectLst>
                  <a:glow rad="63500">
                    <a:schemeClr val="accent1">
                      <a:satMod val="175000"/>
                      <a:alpha val="40000"/>
                    </a:schemeClr>
                  </a:glow>
                </a:effectLst>
                <a:latin typeface="Cambria" pitchFamily="18" charset="0"/>
                <a:ea typeface="+mj-ea"/>
                <a:cs typeface="+mj-cs"/>
              </a:rPr>
              <a:t> of the </a:t>
            </a:r>
            <a:r>
              <a:rPr lang="fr-FR" sz="1500" i="1" dirty="0" err="1">
                <a:effectLst>
                  <a:glow rad="63500">
                    <a:schemeClr val="accent1">
                      <a:satMod val="175000"/>
                      <a:alpha val="40000"/>
                    </a:schemeClr>
                  </a:glow>
                </a:effectLst>
                <a:latin typeface="Cambria" pitchFamily="18" charset="0"/>
                <a:ea typeface="+mj-ea"/>
                <a:cs typeface="+mj-cs"/>
              </a:rPr>
              <a:t>work</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procedure</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Working</a:t>
            </a:r>
            <a:r>
              <a:rPr lang="fr-FR" sz="1500" i="1" dirty="0">
                <a:effectLst>
                  <a:glow rad="63500">
                    <a:schemeClr val="accent1">
                      <a:satMod val="175000"/>
                      <a:alpha val="40000"/>
                    </a:schemeClr>
                  </a:glow>
                </a:effectLst>
                <a:latin typeface="Cambria" pitchFamily="18" charset="0"/>
                <a:ea typeface="+mj-ea"/>
                <a:cs typeface="+mj-cs"/>
              </a:rPr>
              <a:t> off voltage: </a:t>
            </a:r>
            <a:r>
              <a:rPr lang="fr-FR" sz="1500" i="1" dirty="0" err="1">
                <a:effectLst>
                  <a:glow rad="63500">
                    <a:schemeClr val="accent1">
                      <a:satMod val="175000"/>
                      <a:alpha val="40000"/>
                    </a:schemeClr>
                  </a:glow>
                </a:effectLst>
                <a:latin typeface="Cambria" pitchFamily="18" charset="0"/>
                <a:ea typeface="+mj-ea"/>
                <a:cs typeface="+mj-cs"/>
              </a:rPr>
              <a:t>Electrical</a:t>
            </a:r>
            <a:r>
              <a:rPr lang="fr-FR" sz="1500" i="1" dirty="0">
                <a:effectLst>
                  <a:glow rad="63500">
                    <a:schemeClr val="accent1">
                      <a:satMod val="175000"/>
                      <a:alpha val="40000"/>
                    </a:schemeClr>
                  </a:glow>
                </a:effectLst>
                <a:latin typeface="Cambria" pitchFamily="18" charset="0"/>
                <a:ea typeface="+mj-ea"/>
                <a:cs typeface="+mj-cs"/>
              </a:rPr>
              <a:t> lockout </a:t>
            </a: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Working</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under</a:t>
            </a:r>
            <a:r>
              <a:rPr lang="fr-FR" sz="1500" i="1" dirty="0">
                <a:effectLst>
                  <a:glow rad="63500">
                    <a:schemeClr val="accent1">
                      <a:satMod val="175000"/>
                      <a:alpha val="40000"/>
                    </a:schemeClr>
                  </a:glow>
                </a:effectLst>
                <a:latin typeface="Cambria" pitchFamily="18" charset="0"/>
                <a:ea typeface="+mj-ea"/>
                <a:cs typeface="+mj-cs"/>
              </a:rPr>
              <a:t> voltage: </a:t>
            </a:r>
            <a:r>
              <a:rPr lang="fr-FR" sz="1500" i="1" dirty="0" err="1">
                <a:effectLst>
                  <a:glow rad="63500">
                    <a:schemeClr val="accent1">
                      <a:satMod val="175000"/>
                      <a:alpha val="40000"/>
                    </a:schemeClr>
                  </a:glow>
                </a:effectLst>
                <a:latin typeface="Cambria" pitchFamily="18" charset="0"/>
                <a:ea typeface="+mj-ea"/>
                <a:cs typeface="+mj-cs"/>
              </a:rPr>
              <a:t>Work</a:t>
            </a:r>
            <a:r>
              <a:rPr lang="fr-FR" sz="1500" i="1" dirty="0">
                <a:effectLst>
                  <a:glow rad="63500">
                    <a:schemeClr val="accent1">
                      <a:satMod val="175000"/>
                      <a:alpha val="40000"/>
                    </a:schemeClr>
                  </a:glow>
                </a:effectLst>
                <a:latin typeface="Cambria" pitchFamily="18" charset="0"/>
                <a:ea typeface="+mj-ea"/>
                <a:cs typeface="+mj-cs"/>
              </a:rPr>
              <a:t> in contact, </a:t>
            </a:r>
            <a:r>
              <a:rPr lang="fr-FR" sz="1500" i="1" dirty="0" err="1">
                <a:effectLst>
                  <a:glow rad="63500">
                    <a:schemeClr val="accent1">
                      <a:satMod val="175000"/>
                      <a:alpha val="40000"/>
                    </a:schemeClr>
                  </a:glow>
                </a:effectLst>
                <a:latin typeface="Cambria" pitchFamily="18" charset="0"/>
                <a:ea typeface="+mj-ea"/>
                <a:cs typeface="+mj-cs"/>
              </a:rPr>
              <a:t>Work</a:t>
            </a:r>
            <a:r>
              <a:rPr lang="fr-FR" sz="1500" i="1" dirty="0">
                <a:effectLst>
                  <a:glow rad="63500">
                    <a:schemeClr val="accent1">
                      <a:satMod val="175000"/>
                      <a:alpha val="40000"/>
                    </a:schemeClr>
                  </a:glow>
                </a:effectLst>
                <a:latin typeface="Cambria" pitchFamily="18" charset="0"/>
                <a:ea typeface="+mj-ea"/>
                <a:cs typeface="+mj-cs"/>
              </a:rPr>
              <a:t> at a distance, </a:t>
            </a:r>
            <a:r>
              <a:rPr lang="fr-FR" sz="1500" i="1" dirty="0" err="1">
                <a:effectLst>
                  <a:glow rad="63500">
                    <a:schemeClr val="accent1">
                      <a:satMod val="175000"/>
                      <a:alpha val="40000"/>
                    </a:schemeClr>
                  </a:glow>
                </a:effectLst>
                <a:latin typeface="Cambria" pitchFamily="18" charset="0"/>
                <a:ea typeface="+mj-ea"/>
                <a:cs typeface="+mj-cs"/>
              </a:rPr>
              <a:t>Work</a:t>
            </a:r>
            <a:r>
              <a:rPr lang="fr-FR" sz="1500" i="1" dirty="0">
                <a:effectLst>
                  <a:glow rad="63500">
                    <a:schemeClr val="accent1">
                      <a:satMod val="175000"/>
                      <a:alpha val="40000"/>
                    </a:schemeClr>
                  </a:glow>
                </a:effectLst>
                <a:latin typeface="Cambria" pitchFamily="18" charset="0"/>
                <a:ea typeface="+mj-ea"/>
                <a:cs typeface="+mj-cs"/>
              </a:rPr>
              <a:t> at </a:t>
            </a:r>
            <a:r>
              <a:rPr lang="fr-FR" sz="1500" i="1" dirty="0" err="1">
                <a:effectLst>
                  <a:glow rad="63500">
                    <a:schemeClr val="accent1">
                      <a:satMod val="175000"/>
                      <a:alpha val="40000"/>
                    </a:schemeClr>
                  </a:glow>
                </a:effectLst>
                <a:latin typeface="Cambria" pitchFamily="18" charset="0"/>
                <a:ea typeface="+mj-ea"/>
                <a:cs typeface="+mj-cs"/>
              </a:rPr>
              <a:t>potential</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Neighborhood</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work</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Individual</a:t>
            </a:r>
            <a:r>
              <a:rPr lang="fr-FR" sz="1500" i="1" dirty="0">
                <a:effectLst>
                  <a:glow rad="63500">
                    <a:schemeClr val="accent1">
                      <a:satMod val="175000"/>
                      <a:alpha val="40000"/>
                    </a:schemeClr>
                  </a:glow>
                </a:effectLst>
                <a:latin typeface="Cambria" pitchFamily="18" charset="0"/>
                <a:ea typeface="+mj-ea"/>
                <a:cs typeface="+mj-cs"/>
              </a:rPr>
              <a:t> and collective protective </a:t>
            </a:r>
            <a:r>
              <a:rPr lang="fr-FR" sz="1500" i="1" dirty="0" err="1">
                <a:effectLst>
                  <a:glow rad="63500">
                    <a:schemeClr val="accent1">
                      <a:satMod val="175000"/>
                      <a:alpha val="40000"/>
                    </a:schemeClr>
                  </a:glow>
                </a:effectLst>
                <a:latin typeface="Cambria" pitchFamily="18" charset="0"/>
                <a:ea typeface="+mj-ea"/>
                <a:cs typeface="+mj-cs"/>
              </a:rPr>
              <a:t>tools</a:t>
            </a:r>
            <a:r>
              <a:rPr lang="fr-FR" sz="1500" i="1" dirty="0">
                <a:effectLst>
                  <a:glow rad="63500">
                    <a:schemeClr val="accent1">
                      <a:satMod val="175000"/>
                      <a:alpha val="40000"/>
                    </a:schemeClr>
                  </a:glow>
                </a:effectLst>
                <a:latin typeface="Cambria" pitchFamily="18" charset="0"/>
                <a:ea typeface="+mj-ea"/>
                <a:cs typeface="+mj-cs"/>
              </a:rPr>
              <a:t> and </a:t>
            </a:r>
            <a:r>
              <a:rPr lang="fr-FR" sz="1500" i="1" dirty="0" err="1">
                <a:effectLst>
                  <a:glow rad="63500">
                    <a:schemeClr val="accent1">
                      <a:satMod val="175000"/>
                      <a:alpha val="40000"/>
                    </a:schemeClr>
                  </a:glow>
                </a:effectLst>
                <a:latin typeface="Cambria" pitchFamily="18" charset="0"/>
                <a:ea typeface="+mj-ea"/>
                <a:cs typeface="+mj-cs"/>
              </a:rPr>
              <a:t>equipment</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a:effectLst>
                  <a:glow rad="63500">
                    <a:schemeClr val="accent1">
                      <a:satMod val="175000"/>
                      <a:alpha val="40000"/>
                    </a:schemeClr>
                  </a:glow>
                </a:effectLst>
                <a:latin typeface="Cambria" pitchFamily="18" charset="0"/>
                <a:ea typeface="+mj-ea"/>
                <a:cs typeface="+mj-cs"/>
              </a:rPr>
              <a:t>Prescriptions and </a:t>
            </a:r>
            <a:r>
              <a:rPr lang="fr-FR" sz="1500" i="1" dirty="0" err="1">
                <a:effectLst>
                  <a:glow rad="63500">
                    <a:schemeClr val="accent1">
                      <a:satMod val="175000"/>
                      <a:alpha val="40000"/>
                    </a:schemeClr>
                  </a:glow>
                </a:effectLst>
                <a:latin typeface="Cambria" pitchFamily="18" charset="0"/>
                <a:ea typeface="+mj-ea"/>
                <a:cs typeface="+mj-cs"/>
              </a:rPr>
              <a:t>Recommendations</a:t>
            </a:r>
            <a:endParaRPr lang="fr-FR" sz="1500" i="1" dirty="0">
              <a:effectLst>
                <a:glow rad="63500">
                  <a:schemeClr val="accent1">
                    <a:satMod val="175000"/>
                    <a:alpha val="40000"/>
                  </a:schemeClr>
                </a:glow>
              </a:effectLst>
              <a:latin typeface="Cambria" pitchFamily="18" charset="0"/>
              <a:ea typeface="+mj-ea"/>
              <a:cs typeface="+mj-cs"/>
            </a:endParaRPr>
          </a:p>
          <a:p>
            <a:pPr algn="just">
              <a:spcBef>
                <a:spcPct val="0"/>
              </a:spcBef>
              <a:defRPr/>
            </a:pPr>
            <a:r>
              <a:rPr lang="fr-FR" sz="1500" i="1" dirty="0" err="1">
                <a:effectLst>
                  <a:glow rad="63500">
                    <a:schemeClr val="accent1">
                      <a:satMod val="175000"/>
                      <a:alpha val="40000"/>
                    </a:schemeClr>
                  </a:glow>
                </a:effectLst>
                <a:latin typeface="Cambria" pitchFamily="18" charset="0"/>
                <a:ea typeface="+mj-ea"/>
                <a:cs typeface="+mj-cs"/>
              </a:rPr>
              <a:t>What</a:t>
            </a:r>
            <a:r>
              <a:rPr lang="fr-FR" sz="1500" i="1" dirty="0">
                <a:effectLst>
                  <a:glow rad="63500">
                    <a:schemeClr val="accent1">
                      <a:satMod val="175000"/>
                      <a:alpha val="40000"/>
                    </a:schemeClr>
                  </a:glow>
                </a:effectLst>
                <a:latin typeface="Cambria" pitchFamily="18" charset="0"/>
                <a:ea typeface="+mj-ea"/>
                <a:cs typeface="+mj-cs"/>
              </a:rPr>
              <a:t> to do </a:t>
            </a:r>
            <a:r>
              <a:rPr lang="fr-FR" sz="1500" i="1" dirty="0" err="1">
                <a:effectLst>
                  <a:glow rad="63500">
                    <a:schemeClr val="accent1">
                      <a:satMod val="175000"/>
                      <a:alpha val="40000"/>
                    </a:schemeClr>
                  </a:glow>
                </a:effectLst>
                <a:latin typeface="Cambria" pitchFamily="18" charset="0"/>
                <a:ea typeface="+mj-ea"/>
                <a:cs typeface="+mj-cs"/>
              </a:rPr>
              <a:t>following</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electric</a:t>
            </a:r>
            <a:r>
              <a:rPr lang="fr-FR" sz="1500" i="1" dirty="0">
                <a:effectLst>
                  <a:glow rad="63500">
                    <a:schemeClr val="accent1">
                      <a:satMod val="175000"/>
                      <a:alpha val="40000"/>
                    </a:schemeClr>
                  </a:glow>
                </a:effectLst>
                <a:latin typeface="Cambria" pitchFamily="18" charset="0"/>
                <a:ea typeface="+mj-ea"/>
                <a:cs typeface="+mj-cs"/>
              </a:rPr>
              <a:t> </a:t>
            </a:r>
            <a:r>
              <a:rPr lang="fr-FR" sz="1500" i="1" dirty="0" err="1">
                <a:effectLst>
                  <a:glow rad="63500">
                    <a:schemeClr val="accent1">
                      <a:satMod val="175000"/>
                      <a:alpha val="40000"/>
                    </a:schemeClr>
                  </a:glow>
                </a:effectLst>
                <a:latin typeface="Cambria" pitchFamily="18" charset="0"/>
                <a:ea typeface="+mj-ea"/>
                <a:cs typeface="+mj-cs"/>
              </a:rPr>
              <a:t>shock</a:t>
            </a:r>
            <a:r>
              <a:rPr lang="fr-FR" sz="1500" i="1" dirty="0">
                <a:effectLst>
                  <a:glow rad="63500">
                    <a:schemeClr val="accent1">
                      <a:satMod val="175000"/>
                      <a:alpha val="40000"/>
                    </a:schemeClr>
                  </a:glow>
                </a:effectLst>
                <a:latin typeface="Cambria" pitchFamily="18" charset="0"/>
                <a:ea typeface="+mj-ea"/>
                <a:cs typeface="+mj-cs"/>
              </a:rPr>
              <a:t>?</a:t>
            </a:r>
          </a:p>
        </p:txBody>
      </p:sp>
    </p:spTree>
    <p:extLst>
      <p:ext uri="{BB962C8B-B14F-4D97-AF65-F5344CB8AC3E}">
        <p14:creationId xmlns:p14="http://schemas.microsoft.com/office/powerpoint/2010/main" val="396538825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179512" y="188640"/>
            <a:ext cx="8784976" cy="4708981"/>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fr-FR" b="1" dirty="0">
                <a:solidFill>
                  <a:srgbClr val="FF0000"/>
                </a:solidFill>
                <a:cs typeface="Arial" pitchFamily="34" charset="0"/>
              </a:rPr>
              <a:t>Indices de </a:t>
            </a:r>
            <a:r>
              <a:rPr lang="fr-FR" b="1" dirty="0" smtClean="0">
                <a:solidFill>
                  <a:srgbClr val="FF0000"/>
                </a:solidFill>
                <a:cs typeface="Arial" pitchFamily="34" charset="0"/>
              </a:rPr>
              <a:t>protection</a:t>
            </a:r>
          </a:p>
          <a:p>
            <a:pPr eaLnBrk="0" fontAlgn="base" hangingPunct="0">
              <a:spcBef>
                <a:spcPct val="0"/>
              </a:spcBef>
              <a:spcAft>
                <a:spcPct val="0"/>
              </a:spcAft>
            </a:pPr>
            <a:endParaRPr lang="fr-FR" dirty="0">
              <a:solidFill>
                <a:srgbClr val="FF0000"/>
              </a:solidFill>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b="1" i="0" u="none" strike="noStrike" cap="none" normalizeH="0" baseline="0" dirty="0" smtClean="0">
                <a:ln>
                  <a:noFill/>
                </a:ln>
                <a:solidFill>
                  <a:srgbClr val="0000FF"/>
                </a:solidFill>
                <a:effectLst/>
                <a:cs typeface="Arial" pitchFamily="34" charset="0"/>
              </a:rPr>
              <a:t>Le code IP (International Protection) </a:t>
            </a:r>
            <a:r>
              <a:rPr kumimoji="0" lang="fr-FR" b="1" i="0" u="none" strike="noStrike" cap="none" normalizeH="0" baseline="0" dirty="0" smtClean="0">
                <a:ln>
                  <a:noFill/>
                </a:ln>
                <a:solidFill>
                  <a:srgbClr val="000000"/>
                </a:solidFill>
                <a:effectLst/>
                <a:cs typeface="Arial" pitchFamily="34" charset="0"/>
              </a:rPr>
              <a:t>spécifie le degré de protection d'un équipement pour:</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b="0" i="0" u="none" strike="noStrike" cap="none" normalizeH="0" baseline="0" dirty="0" smtClean="0">
              <a:ln>
                <a:noFill/>
              </a:ln>
              <a:solidFill>
                <a:schemeClr val="tx1"/>
              </a:solidFill>
              <a:effectLst/>
              <a:cs typeface="Arial" pitchFamily="34" charset="0"/>
            </a:endParaRP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Ø"/>
              <a:tabLst/>
            </a:pPr>
            <a:r>
              <a:rPr kumimoji="0" lang="fr-FR" b="1" i="0" u="none" strike="noStrike" cap="none" normalizeH="0" baseline="0" dirty="0" smtClean="0">
                <a:ln>
                  <a:noFill/>
                </a:ln>
                <a:solidFill>
                  <a:srgbClr val="0E05BB"/>
                </a:solidFill>
                <a:effectLst/>
                <a:cs typeface="Arial" pitchFamily="34" charset="0"/>
              </a:rPr>
              <a:t> </a:t>
            </a:r>
            <a:r>
              <a:rPr kumimoji="0" lang="fr-FR" b="1" i="0" u="none" strike="noStrike" cap="none" normalizeH="0" baseline="0" dirty="0" smtClean="0">
                <a:ln>
                  <a:noFill/>
                </a:ln>
                <a:solidFill>
                  <a:srgbClr val="000000"/>
                </a:solidFill>
                <a:effectLst/>
                <a:cs typeface="Arial" pitchFamily="34" charset="0"/>
              </a:rPr>
              <a:t>la protection des personnes contre les contacts directs,</a:t>
            </a:r>
            <a:endParaRPr kumimoji="0" lang="fr-FR" b="0" i="0" u="none" strike="noStrike" cap="none" normalizeH="0" baseline="0" dirty="0" smtClean="0">
              <a:ln>
                <a:noFill/>
              </a:ln>
              <a:solidFill>
                <a:schemeClr val="tx1"/>
              </a:solidFill>
              <a:effectLst/>
              <a:cs typeface="Arial" pitchFamily="34" charset="0"/>
            </a:endParaRP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Ø"/>
              <a:tabLst/>
            </a:pPr>
            <a:r>
              <a:rPr kumimoji="0" lang="fr-FR" b="1" i="0" u="none" strike="noStrike" cap="none" normalizeH="0" baseline="0" dirty="0" smtClean="0">
                <a:ln>
                  <a:noFill/>
                </a:ln>
                <a:solidFill>
                  <a:srgbClr val="0E05BB"/>
                </a:solidFill>
                <a:effectLst/>
                <a:cs typeface="Arial" pitchFamily="34" charset="0"/>
              </a:rPr>
              <a:t> </a:t>
            </a:r>
            <a:r>
              <a:rPr kumimoji="0" lang="fr-FR" b="1" i="0" u="none" strike="noStrike" cap="none" normalizeH="0" baseline="0" dirty="0" smtClean="0">
                <a:ln>
                  <a:noFill/>
                </a:ln>
                <a:solidFill>
                  <a:srgbClr val="000000"/>
                </a:solidFill>
                <a:effectLst/>
                <a:cs typeface="Arial" pitchFamily="34" charset="0"/>
              </a:rPr>
              <a:t>la protection des matériels contre certaines influences externes.</a:t>
            </a:r>
            <a:endParaRPr kumimoji="0" lang="fr-FR"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b="1" i="0" u="none" strike="noStrike" cap="none" normalizeH="0" baseline="0" dirty="0" smtClean="0">
                <a:ln>
                  <a:noFill/>
                </a:ln>
                <a:solidFill>
                  <a:srgbClr val="000000"/>
                </a:solidFill>
                <a:effectLst/>
                <a:cs typeface="Arial" pitchFamily="34" charset="0"/>
              </a:rPr>
              <a:t> </a:t>
            </a:r>
            <a:endParaRPr kumimoji="0" lang="fr-FR"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FR" b="1" i="0" u="none" strike="noStrike" cap="none" normalizeH="0" baseline="0" dirty="0" smtClean="0">
                <a:ln>
                  <a:noFill/>
                </a:ln>
                <a:solidFill>
                  <a:srgbClr val="000000"/>
                </a:solidFill>
                <a:effectLst/>
                <a:cs typeface="Arial" pitchFamily="34" charset="0"/>
              </a:rPr>
              <a:t>Il comporte </a:t>
            </a:r>
            <a:r>
              <a:rPr kumimoji="0" lang="fr-FR" b="1" i="0" u="none" strike="noStrike" cap="none" normalizeH="0" baseline="0" dirty="0" smtClean="0">
                <a:ln>
                  <a:noFill/>
                </a:ln>
                <a:solidFill>
                  <a:srgbClr val="0000FF"/>
                </a:solidFill>
                <a:effectLst/>
                <a:cs typeface="Arial" pitchFamily="34" charset="0"/>
              </a:rPr>
              <a:t>les lettres IP suivies de deux ou trois chiffres </a:t>
            </a:r>
            <a:r>
              <a:rPr kumimoji="0" lang="fr-FR" b="1" i="0" u="none" strike="noStrike" cap="none" normalizeH="0" baseline="0" dirty="0" smtClean="0">
                <a:ln>
                  <a:noFill/>
                </a:ln>
                <a:solidFill>
                  <a:srgbClr val="000000"/>
                </a:solidFill>
                <a:effectLst/>
                <a:cs typeface="Arial" pitchFamily="34" charset="0"/>
              </a:rPr>
              <a:t>indépendants.</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fr-FR" b="1" i="0" u="none" strike="noStrike" cap="none" normalizeH="0" baseline="0" dirty="0" smtClean="0">
              <a:ln>
                <a:noFill/>
              </a:ln>
              <a:solidFill>
                <a:srgbClr val="000000"/>
              </a:solidFill>
              <a:effectLst/>
              <a:cs typeface="Arial" pitchFamily="34" charset="0"/>
            </a:endParaRPr>
          </a:p>
          <a:p>
            <a:pPr marL="285750" lvl="0" indent="-285750" algn="just" fontAlgn="base">
              <a:spcBef>
                <a:spcPct val="0"/>
              </a:spcBef>
              <a:spcAft>
                <a:spcPct val="0"/>
              </a:spcAft>
              <a:buFont typeface="Wingdings" panose="05000000000000000000" pitchFamily="2" charset="2"/>
              <a:buChar char="ü"/>
            </a:pPr>
            <a:r>
              <a:rPr lang="fr-FR" b="1" dirty="0" smtClean="0">
                <a:solidFill>
                  <a:srgbClr val="0000FF"/>
                </a:solidFill>
                <a:cs typeface="Arial" pitchFamily="34" charset="0"/>
              </a:rPr>
              <a:t>Le </a:t>
            </a:r>
            <a:r>
              <a:rPr lang="fr-FR" b="1" dirty="0">
                <a:solidFill>
                  <a:srgbClr val="0000FF"/>
                </a:solidFill>
                <a:cs typeface="Arial" pitchFamily="34" charset="0"/>
              </a:rPr>
              <a:t>premier chiffre</a:t>
            </a:r>
            <a:r>
              <a:rPr lang="fr-FR" b="1" dirty="0">
                <a:solidFill>
                  <a:srgbClr val="000000"/>
                </a:solidFill>
                <a:cs typeface="Arial" pitchFamily="34" charset="0"/>
              </a:rPr>
              <a:t> : caractérise le degré de protection</a:t>
            </a:r>
            <a:r>
              <a:rPr lang="fr-FR" b="1" dirty="0">
                <a:solidFill>
                  <a:srgbClr val="FF6600"/>
                </a:solidFill>
                <a:cs typeface="Arial" pitchFamily="34" charset="0"/>
              </a:rPr>
              <a:t> des personnes contre l'accès aux parties dangereuses </a:t>
            </a:r>
            <a:r>
              <a:rPr lang="fr-FR" b="1" dirty="0">
                <a:solidFill>
                  <a:srgbClr val="000000"/>
                </a:solidFill>
                <a:cs typeface="Arial" pitchFamily="34" charset="0"/>
              </a:rPr>
              <a:t>et le degré de protection des</a:t>
            </a:r>
            <a:r>
              <a:rPr lang="fr-FR" b="1" dirty="0">
                <a:solidFill>
                  <a:srgbClr val="FF6600"/>
                </a:solidFill>
                <a:cs typeface="Arial" pitchFamily="34" charset="0"/>
              </a:rPr>
              <a:t> matériels contre la pénétration des corps étrangers. </a:t>
            </a:r>
            <a:r>
              <a:rPr lang="fr-FR" b="1" dirty="0">
                <a:solidFill>
                  <a:srgbClr val="000000"/>
                </a:solidFill>
                <a:cs typeface="Arial" pitchFamily="34" charset="0"/>
              </a:rPr>
              <a:t> </a:t>
            </a:r>
            <a:r>
              <a:rPr lang="fr-FR" dirty="0">
                <a:solidFill>
                  <a:srgbClr val="000000"/>
                </a:solidFill>
                <a:cs typeface="Arial" pitchFamily="34" charset="0"/>
              </a:rPr>
              <a:t> </a:t>
            </a:r>
            <a:endParaRPr lang="fr-FR" dirty="0" smtClean="0">
              <a:solidFill>
                <a:srgbClr val="000000"/>
              </a:solidFill>
              <a:cs typeface="Arial" pitchFamily="34" charset="0"/>
            </a:endParaRPr>
          </a:p>
          <a:p>
            <a:pPr lvl="0" algn="just" fontAlgn="base">
              <a:spcBef>
                <a:spcPct val="0"/>
              </a:spcBef>
              <a:spcAft>
                <a:spcPct val="0"/>
              </a:spcAft>
            </a:pPr>
            <a:endParaRPr lang="fr-FR" dirty="0">
              <a:solidFill>
                <a:srgbClr val="000000"/>
              </a:solidFill>
              <a:cs typeface="Arial" pitchFamily="34" charset="0"/>
            </a:endParaRPr>
          </a:p>
          <a:p>
            <a:pPr marL="285750" lvl="0" indent="-285750" algn="just" eaLnBrk="0" fontAlgn="base" hangingPunct="0">
              <a:spcBef>
                <a:spcPct val="0"/>
              </a:spcBef>
              <a:spcAft>
                <a:spcPct val="0"/>
              </a:spcAft>
              <a:buFont typeface="Wingdings" panose="05000000000000000000" pitchFamily="2" charset="2"/>
              <a:buChar char="ü"/>
            </a:pPr>
            <a:r>
              <a:rPr lang="fr-FR" b="1" dirty="0" smtClean="0">
                <a:solidFill>
                  <a:srgbClr val="0000FF"/>
                </a:solidFill>
                <a:cs typeface="Arial" pitchFamily="34" charset="0"/>
              </a:rPr>
              <a:t>Le </a:t>
            </a:r>
            <a:r>
              <a:rPr lang="fr-FR" b="1" dirty="0">
                <a:solidFill>
                  <a:srgbClr val="0000FF"/>
                </a:solidFill>
                <a:cs typeface="Arial" pitchFamily="34" charset="0"/>
              </a:rPr>
              <a:t>deuxième chiffre</a:t>
            </a:r>
            <a:r>
              <a:rPr lang="fr-FR" b="1" dirty="0">
                <a:solidFill>
                  <a:srgbClr val="000000"/>
                </a:solidFill>
                <a:cs typeface="Arial" pitchFamily="34" charset="0"/>
              </a:rPr>
              <a:t> : indique le degré de protection </a:t>
            </a:r>
            <a:r>
              <a:rPr lang="fr-FR" b="1" dirty="0">
                <a:solidFill>
                  <a:srgbClr val="FF6600"/>
                </a:solidFill>
                <a:cs typeface="Arial" pitchFamily="34" charset="0"/>
              </a:rPr>
              <a:t>contre les effets nuisibles de la pénétration de l'eau douce</a:t>
            </a:r>
            <a:r>
              <a:rPr lang="fr-FR" b="1" dirty="0" smtClean="0">
                <a:solidFill>
                  <a:srgbClr val="FF6600"/>
                </a:solidFill>
                <a:cs typeface="Arial" pitchFamily="34" charset="0"/>
              </a:rPr>
              <a:t>.</a:t>
            </a:r>
          </a:p>
          <a:p>
            <a:pPr lvl="0" algn="just" eaLnBrk="0" fontAlgn="base" hangingPunct="0">
              <a:spcBef>
                <a:spcPct val="0"/>
              </a:spcBef>
              <a:spcAft>
                <a:spcPct val="0"/>
              </a:spcAft>
            </a:pPr>
            <a:endParaRPr lang="fr-FR" b="1" dirty="0">
              <a:solidFill>
                <a:srgbClr val="FF6600"/>
              </a:solidFill>
              <a:cs typeface="Arial" pitchFamily="34" charset="0"/>
            </a:endParaRPr>
          </a:p>
          <a:p>
            <a:pPr marL="285750" indent="-285750" algn="just" eaLnBrk="0" fontAlgn="base" hangingPunct="0">
              <a:spcBef>
                <a:spcPct val="0"/>
              </a:spcBef>
              <a:spcAft>
                <a:spcPct val="0"/>
              </a:spcAft>
              <a:buFont typeface="Wingdings" panose="05000000000000000000" pitchFamily="2" charset="2"/>
              <a:buChar char="ü"/>
            </a:pPr>
            <a:r>
              <a:rPr lang="fr-FR" b="1" dirty="0" smtClean="0">
                <a:solidFill>
                  <a:srgbClr val="0E05BB"/>
                </a:solidFill>
                <a:cs typeface="Arial" pitchFamily="34" charset="0"/>
              </a:rPr>
              <a:t>Le </a:t>
            </a:r>
            <a:r>
              <a:rPr lang="fr-FR" b="1" dirty="0">
                <a:solidFill>
                  <a:srgbClr val="0E05BB"/>
                </a:solidFill>
                <a:cs typeface="Arial" pitchFamily="34" charset="0"/>
              </a:rPr>
              <a:t>troisième chiffre </a:t>
            </a:r>
            <a:r>
              <a:rPr lang="fr-FR" b="1" dirty="0">
                <a:cs typeface="Arial" pitchFamily="34" charset="0"/>
              </a:rPr>
              <a:t>indique le degré de protection </a:t>
            </a:r>
            <a:r>
              <a:rPr lang="fr-FR" b="1" dirty="0">
                <a:solidFill>
                  <a:srgbClr val="FF6600"/>
                </a:solidFill>
                <a:cs typeface="Arial" pitchFamily="34" charset="0"/>
              </a:rPr>
              <a:t>contre les chocs mécaniques</a:t>
            </a:r>
            <a:r>
              <a:rPr lang="fr-FR" b="1" dirty="0" smtClean="0">
                <a:solidFill>
                  <a:srgbClr val="FF6600"/>
                </a:solidFill>
                <a:cs typeface="Arial" pitchFamily="34" charset="0"/>
              </a:rPr>
              <a:t>.</a:t>
            </a:r>
            <a:r>
              <a:rPr kumimoji="0" lang="fr-FR" b="0" i="0" u="none" strike="noStrike" cap="none" normalizeH="0" baseline="0" dirty="0" smtClean="0">
                <a:ln>
                  <a:noFill/>
                </a:ln>
                <a:solidFill>
                  <a:srgbClr val="000000"/>
                </a:solidFill>
                <a:effectLst/>
                <a:cs typeface="Arial" pitchFamily="34" charset="0"/>
              </a:rPr>
              <a:t> </a:t>
            </a:r>
            <a:endParaRPr kumimoji="0" lang="fr-FR" b="0" i="0" u="none" strike="noStrike" cap="none" normalizeH="0" baseline="0" dirty="0" smtClean="0">
              <a:ln>
                <a:noFill/>
              </a:ln>
              <a:solidFill>
                <a:schemeClr val="tx1"/>
              </a:solidFill>
              <a:effectLst/>
              <a:cs typeface="Arial" pitchFamily="34" charset="0"/>
            </a:endParaRPr>
          </a:p>
        </p:txBody>
      </p:sp>
    </p:spTree>
    <p:extLst>
      <p:ext uri="{BB962C8B-B14F-4D97-AF65-F5344CB8AC3E}">
        <p14:creationId xmlns:p14="http://schemas.microsoft.com/office/powerpoint/2010/main" val="1989315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par>
                          <p:cTn id="13" fill="hold">
                            <p:stCondLst>
                              <p:cond delay="0"/>
                            </p:stCondLst>
                            <p:childTnLst>
                              <p:par>
                                <p:cTn id="14" presetID="22" presetClass="entr" presetSubtype="1" fill="hold" nodeType="afterEffect">
                                  <p:stCondLst>
                                    <p:cond delay="0"/>
                                  </p:stCondLst>
                                  <p:childTnLst>
                                    <p:set>
                                      <p:cBhvr>
                                        <p:cTn id="15" dur="1" fill="hold">
                                          <p:stCondLst>
                                            <p:cond delay="0"/>
                                          </p:stCondLst>
                                        </p:cTn>
                                        <p:tgtEl>
                                          <p:spTgt spid="3">
                                            <p:txEl>
                                              <p:pRg st="5" end="5"/>
                                            </p:txEl>
                                          </p:spTgt>
                                        </p:tgtEl>
                                        <p:attrNameLst>
                                          <p:attrName>style.visibility</p:attrName>
                                        </p:attrNameLst>
                                      </p:cBhvr>
                                      <p:to>
                                        <p:strVal val="visible"/>
                                      </p:to>
                                    </p:set>
                                    <p:animEffect transition="in" filter="wipe(up)">
                                      <p:cBhvr>
                                        <p:cTn id="16" dur="500"/>
                                        <p:tgtEl>
                                          <p:spTgt spid="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animEffect transition="in" filter="wipe(left)">
                                      <p:cBhvr>
                                        <p:cTn id="21" dur="500"/>
                                        <p:tgtEl>
                                          <p:spTgt spid="3">
                                            <p:txEl>
                                              <p:pRg st="7" end="7"/>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
                                            <p:txEl>
                                              <p:pRg st="9" end="9"/>
                                            </p:txEl>
                                          </p:spTgt>
                                        </p:tgtEl>
                                        <p:attrNameLst>
                                          <p:attrName>style.visibility</p:attrName>
                                        </p:attrNameLst>
                                      </p:cBhvr>
                                      <p:to>
                                        <p:strVal val="visible"/>
                                      </p:to>
                                    </p:set>
                                    <p:animEffect transition="in" filter="wipe(left)">
                                      <p:cBhvr>
                                        <p:cTn id="26" dur="500"/>
                                        <p:tgtEl>
                                          <p:spTgt spid="3">
                                            <p:txEl>
                                              <p:pRg st="9" end="9"/>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animEffect transition="in" filter="wipe(left)">
                                      <p:cBhvr>
                                        <p:cTn id="31" dur="500"/>
                                        <p:tgtEl>
                                          <p:spTgt spid="3">
                                            <p:txEl>
                                              <p:pRg st="11" end="1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3">
                                            <p:txEl>
                                              <p:pRg st="13" end="13"/>
                                            </p:txEl>
                                          </p:spTgt>
                                        </p:tgtEl>
                                        <p:attrNameLst>
                                          <p:attrName>style.visibility</p:attrName>
                                        </p:attrNameLst>
                                      </p:cBhvr>
                                      <p:to>
                                        <p:strVal val="visible"/>
                                      </p:to>
                                    </p:set>
                                    <p:animEffect transition="in" filter="wipe(left)">
                                      <p:cBhvr>
                                        <p:cTn id="36" dur="5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2897288"/>
              </p:ext>
            </p:extLst>
          </p:nvPr>
        </p:nvGraphicFramePr>
        <p:xfrm>
          <a:off x="1115616" y="44624"/>
          <a:ext cx="6695728" cy="4893047"/>
        </p:xfrm>
        <a:graphic>
          <a:graphicData uri="http://schemas.openxmlformats.org/drawingml/2006/table">
            <a:tbl>
              <a:tblPr/>
              <a:tblGrid>
                <a:gridCol w="437490">
                  <a:extLst>
                    <a:ext uri="{9D8B030D-6E8A-4147-A177-3AD203B41FA5}">
                      <a16:colId xmlns:a16="http://schemas.microsoft.com/office/drawing/2014/main" val="20000"/>
                    </a:ext>
                  </a:extLst>
                </a:gridCol>
                <a:gridCol w="2143879">
                  <a:extLst>
                    <a:ext uri="{9D8B030D-6E8A-4147-A177-3AD203B41FA5}">
                      <a16:colId xmlns:a16="http://schemas.microsoft.com/office/drawing/2014/main" val="20001"/>
                    </a:ext>
                  </a:extLst>
                </a:gridCol>
                <a:gridCol w="2393240">
                  <a:extLst>
                    <a:ext uri="{9D8B030D-6E8A-4147-A177-3AD203B41FA5}">
                      <a16:colId xmlns:a16="http://schemas.microsoft.com/office/drawing/2014/main" val="20002"/>
                    </a:ext>
                  </a:extLst>
                </a:gridCol>
                <a:gridCol w="1721119">
                  <a:extLst>
                    <a:ext uri="{9D8B030D-6E8A-4147-A177-3AD203B41FA5}">
                      <a16:colId xmlns:a16="http://schemas.microsoft.com/office/drawing/2014/main" val="20003"/>
                    </a:ext>
                  </a:extLst>
                </a:gridCol>
              </a:tblGrid>
              <a:tr h="264309">
                <a:tc>
                  <a:txBody>
                    <a:bodyPr/>
                    <a:lstStyle/>
                    <a:p>
                      <a:pPr marR="0" indent="0" algn="ctr" rtl="0">
                        <a:spcBef>
                          <a:spcPts val="500"/>
                        </a:spcBef>
                        <a:spcAft>
                          <a:spcPts val="500"/>
                        </a:spcAft>
                      </a:pPr>
                      <a:r>
                        <a:rPr lang="fr-FR" sz="1600" b="1" kern="1400" dirty="0">
                          <a:solidFill>
                            <a:srgbClr val="000000"/>
                          </a:solidFill>
                          <a:latin typeface="+mn-lt"/>
                        </a:rPr>
                        <a:t>IP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1</a:t>
                      </a:r>
                      <a:r>
                        <a:rPr lang="fr-FR" sz="1600" b="1" kern="1400" baseline="30000" dirty="0">
                          <a:solidFill>
                            <a:srgbClr val="000000"/>
                          </a:solidFill>
                          <a:latin typeface="+mn-lt"/>
                        </a:rPr>
                        <a:t>er</a:t>
                      </a:r>
                      <a:r>
                        <a:rPr lang="fr-FR" sz="1600" b="1" kern="1400" dirty="0">
                          <a:solidFill>
                            <a:srgbClr val="000000"/>
                          </a:solidFill>
                          <a:latin typeface="+mn-lt"/>
                        </a:rPr>
                        <a:t> chiffre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2</a:t>
                      </a:r>
                      <a:r>
                        <a:rPr lang="fr-FR" sz="1600" b="1" kern="1400" baseline="30000" dirty="0">
                          <a:solidFill>
                            <a:srgbClr val="000000"/>
                          </a:solidFill>
                          <a:latin typeface="+mn-lt"/>
                        </a:rPr>
                        <a:t>e</a:t>
                      </a:r>
                      <a:r>
                        <a:rPr lang="fr-FR" sz="1600" b="1" kern="1400" dirty="0">
                          <a:solidFill>
                            <a:srgbClr val="000000"/>
                          </a:solidFill>
                          <a:latin typeface="+mn-lt"/>
                        </a:rPr>
                        <a:t> chiffre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3</a:t>
                      </a:r>
                      <a:r>
                        <a:rPr lang="fr-FR" sz="1600" b="1" kern="1400" baseline="30000" dirty="0">
                          <a:solidFill>
                            <a:srgbClr val="000000"/>
                          </a:solidFill>
                          <a:latin typeface="+mn-lt"/>
                        </a:rPr>
                        <a:t>e</a:t>
                      </a:r>
                      <a:r>
                        <a:rPr lang="fr-FR" sz="1600" b="1" kern="1400" dirty="0">
                          <a:solidFill>
                            <a:srgbClr val="000000"/>
                          </a:solidFill>
                          <a:latin typeface="+mn-lt"/>
                        </a:rPr>
                        <a:t> chiffre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0"/>
                  </a:ext>
                </a:extLst>
              </a:tr>
              <a:tr h="264309">
                <a:tc gridSpan="4">
                  <a:txBody>
                    <a:bodyPr/>
                    <a:lstStyle/>
                    <a:p>
                      <a:pPr marR="0" indent="0" algn="ctr" rtl="0">
                        <a:spcBef>
                          <a:spcPts val="500"/>
                        </a:spcBef>
                        <a:spcAft>
                          <a:spcPts val="500"/>
                        </a:spcAft>
                      </a:pPr>
                      <a:r>
                        <a:rPr lang="fr-FR" sz="1600" b="1" kern="1400" dirty="0" smtClean="0">
                          <a:solidFill>
                            <a:srgbClr val="0E05BB"/>
                          </a:solidFill>
                          <a:latin typeface="+mn-lt"/>
                        </a:rPr>
                        <a:t> matériel </a:t>
                      </a:r>
                      <a:r>
                        <a:rPr lang="fr-FR" sz="1600" b="1" kern="1400" dirty="0">
                          <a:solidFill>
                            <a:srgbClr val="0E05BB"/>
                          </a:solidFill>
                          <a:latin typeface="+mn-lt"/>
                        </a:rPr>
                        <a:t>protégé contre les :  </a:t>
                      </a:r>
                      <a:endParaRPr lang="fr-FR" sz="1600" kern="1400" dirty="0">
                        <a:solidFill>
                          <a:srgbClr val="0E05BB"/>
                        </a:solidFill>
                        <a:latin typeface="+mn-lt"/>
                      </a:endParaRPr>
                    </a:p>
                  </a:txBody>
                  <a:tcPr marL="16241" marR="16241" marT="16241" marB="16241" anchor="ctr">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1"/>
                  </a:ext>
                </a:extLst>
              </a:tr>
              <a:tr h="374740">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FF0000"/>
                          </a:solidFill>
                          <a:latin typeface="+mn-lt"/>
                        </a:rPr>
                        <a:t>corps solides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FF0000"/>
                          </a:solidFill>
                          <a:latin typeface="+mn-lt"/>
                        </a:rPr>
                        <a:t>corps liquides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FF0000"/>
                          </a:solidFill>
                          <a:latin typeface="+mn-lt"/>
                        </a:rPr>
                        <a:t>chocs mécaniques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2"/>
                  </a:ext>
                </a:extLst>
              </a:tr>
              <a:tr h="264309">
                <a:tc>
                  <a:txBody>
                    <a:bodyPr/>
                    <a:lstStyle/>
                    <a:p>
                      <a:pPr marR="0" indent="0" algn="ctr" rtl="0">
                        <a:spcBef>
                          <a:spcPts val="500"/>
                        </a:spcBef>
                        <a:spcAft>
                          <a:spcPts val="500"/>
                        </a:spcAft>
                      </a:pPr>
                      <a:r>
                        <a:rPr lang="fr-FR" sz="1600" b="1" kern="1400" dirty="0">
                          <a:solidFill>
                            <a:srgbClr val="FF0000"/>
                          </a:solidFill>
                          <a:latin typeface="+mn-lt"/>
                        </a:rPr>
                        <a:t>0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non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non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non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3"/>
                  </a:ext>
                </a:extLst>
              </a:tr>
              <a:tr h="374740">
                <a:tc>
                  <a:txBody>
                    <a:bodyPr/>
                    <a:lstStyle/>
                    <a:p>
                      <a:pPr marR="0" indent="0" algn="ctr" rtl="0">
                        <a:spcBef>
                          <a:spcPts val="500"/>
                        </a:spcBef>
                        <a:spcAft>
                          <a:spcPts val="500"/>
                        </a:spcAft>
                      </a:pPr>
                      <a:r>
                        <a:rPr lang="fr-FR" sz="1600" b="1" kern="1400" dirty="0">
                          <a:solidFill>
                            <a:srgbClr val="FF0000"/>
                          </a:solidFill>
                          <a:latin typeface="+mn-lt"/>
                        </a:rPr>
                        <a:t>1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supérieurs à 50 mm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gouttes d'eau verticales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0,225 joule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4"/>
                  </a:ext>
                </a:extLst>
              </a:tr>
              <a:tr h="497549">
                <a:tc>
                  <a:txBody>
                    <a:bodyPr/>
                    <a:lstStyle/>
                    <a:p>
                      <a:pPr marR="0" indent="0" algn="ctr" rtl="0">
                        <a:spcBef>
                          <a:spcPts val="500"/>
                        </a:spcBef>
                        <a:spcAft>
                          <a:spcPts val="500"/>
                        </a:spcAft>
                      </a:pPr>
                      <a:r>
                        <a:rPr lang="fr-FR" sz="1600" b="1" kern="1400" dirty="0">
                          <a:solidFill>
                            <a:srgbClr val="FF0000"/>
                          </a:solidFill>
                          <a:latin typeface="+mn-lt"/>
                        </a:rPr>
                        <a:t>2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supérieurs à 12 mm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gouttes d'eau à 15°</a:t>
                      </a:r>
                      <a:br>
                        <a:rPr lang="fr-FR" sz="1600" b="1" kern="1400">
                          <a:solidFill>
                            <a:srgbClr val="000000"/>
                          </a:solidFill>
                          <a:latin typeface="+mn-lt"/>
                        </a:rPr>
                      </a:br>
                      <a:r>
                        <a:rPr lang="fr-FR" sz="1600" b="1" kern="1400">
                          <a:solidFill>
                            <a:srgbClr val="000000"/>
                          </a:solidFill>
                          <a:latin typeface="+mn-lt"/>
                        </a:rPr>
                        <a:t>de la verticale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0,375 joule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5"/>
                  </a:ext>
                </a:extLst>
              </a:tr>
              <a:tr h="497549">
                <a:tc>
                  <a:txBody>
                    <a:bodyPr/>
                    <a:lstStyle/>
                    <a:p>
                      <a:pPr marR="0" indent="0" algn="ctr" rtl="0">
                        <a:spcBef>
                          <a:spcPts val="500"/>
                        </a:spcBef>
                        <a:spcAft>
                          <a:spcPts val="500"/>
                        </a:spcAft>
                      </a:pPr>
                      <a:r>
                        <a:rPr lang="fr-FR" sz="1600" b="1" kern="1400" dirty="0">
                          <a:solidFill>
                            <a:srgbClr val="FF0000"/>
                          </a:solidFill>
                          <a:latin typeface="+mn-lt"/>
                        </a:rPr>
                        <a:t>3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supérieurs à 2,5 mm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eau de pluie à 60°</a:t>
                      </a:r>
                      <a:br>
                        <a:rPr lang="fr-FR" sz="1600" b="1" kern="1400">
                          <a:solidFill>
                            <a:srgbClr val="000000"/>
                          </a:solidFill>
                          <a:latin typeface="+mn-lt"/>
                        </a:rPr>
                      </a:br>
                      <a:r>
                        <a:rPr lang="fr-FR" sz="1600" b="1" kern="1400">
                          <a:solidFill>
                            <a:srgbClr val="000000"/>
                          </a:solidFill>
                          <a:latin typeface="+mn-lt"/>
                        </a:rPr>
                        <a:t>de la verticale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0,5 joule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6"/>
                  </a:ext>
                </a:extLst>
              </a:tr>
              <a:tr h="497549">
                <a:tc>
                  <a:txBody>
                    <a:bodyPr/>
                    <a:lstStyle/>
                    <a:p>
                      <a:pPr marR="0" indent="0" algn="ctr" rtl="0">
                        <a:spcBef>
                          <a:spcPts val="500"/>
                        </a:spcBef>
                        <a:spcAft>
                          <a:spcPts val="500"/>
                        </a:spcAft>
                      </a:pPr>
                      <a:r>
                        <a:rPr lang="fr-FR" sz="1600" b="1" kern="1400">
                          <a:solidFill>
                            <a:srgbClr val="FF0000"/>
                          </a:solidFill>
                          <a:latin typeface="+mn-lt"/>
                        </a:rPr>
                        <a:t>4 </a:t>
                      </a:r>
                      <a:endParaRPr lang="fr-FR" sz="1600" kern="140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supérieurs à 1 mm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projections d'eau de toute direction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dirty="0">
                          <a:solidFill>
                            <a:srgbClr val="000000"/>
                          </a:solidFill>
                          <a:latin typeface="+mn-lt"/>
                        </a:rPr>
                        <a:t>-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7"/>
                  </a:ext>
                </a:extLst>
              </a:tr>
              <a:tr h="550409">
                <a:tc>
                  <a:txBody>
                    <a:bodyPr/>
                    <a:lstStyle/>
                    <a:p>
                      <a:pPr marR="0" indent="0" algn="ctr" rtl="0">
                        <a:spcBef>
                          <a:spcPts val="500"/>
                        </a:spcBef>
                        <a:spcAft>
                          <a:spcPts val="500"/>
                        </a:spcAft>
                      </a:pPr>
                      <a:r>
                        <a:rPr lang="fr-FR" sz="1600" b="1" kern="1400" dirty="0">
                          <a:solidFill>
                            <a:srgbClr val="FF0000"/>
                          </a:solidFill>
                          <a:latin typeface="+mn-lt"/>
                        </a:rPr>
                        <a:t>5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poussières sans dépôt nuisible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projections d'eau </a:t>
                      </a:r>
                      <a:br>
                        <a:rPr lang="fr-FR" sz="1600" b="1" kern="1400">
                          <a:solidFill>
                            <a:srgbClr val="000000"/>
                          </a:solidFill>
                          <a:latin typeface="+mn-lt"/>
                        </a:rPr>
                      </a:br>
                      <a:r>
                        <a:rPr lang="fr-FR" sz="1600" b="1" kern="1400">
                          <a:solidFill>
                            <a:srgbClr val="000000"/>
                          </a:solidFill>
                          <a:latin typeface="+mn-lt"/>
                        </a:rPr>
                        <a:t>de toute direction à la lance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2 joules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8"/>
                  </a:ext>
                </a:extLst>
              </a:tr>
              <a:tr h="264309">
                <a:tc>
                  <a:txBody>
                    <a:bodyPr/>
                    <a:lstStyle/>
                    <a:p>
                      <a:pPr marR="0" indent="0" algn="ctr" rtl="0">
                        <a:spcBef>
                          <a:spcPts val="500"/>
                        </a:spcBef>
                        <a:spcAft>
                          <a:spcPts val="500"/>
                        </a:spcAft>
                      </a:pPr>
                      <a:r>
                        <a:rPr lang="fr-FR" sz="1600" b="1" kern="1400" dirty="0">
                          <a:solidFill>
                            <a:srgbClr val="FF0000"/>
                          </a:solidFill>
                          <a:latin typeface="+mn-lt"/>
                        </a:rPr>
                        <a:t>6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poussières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paquets de mer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09"/>
                  </a:ext>
                </a:extLst>
              </a:tr>
              <a:tr h="264309">
                <a:tc>
                  <a:txBody>
                    <a:bodyPr/>
                    <a:lstStyle/>
                    <a:p>
                      <a:pPr marR="0" indent="0" algn="ctr" rtl="0">
                        <a:spcBef>
                          <a:spcPts val="500"/>
                        </a:spcBef>
                        <a:spcAft>
                          <a:spcPts val="500"/>
                        </a:spcAft>
                      </a:pPr>
                      <a:r>
                        <a:rPr lang="fr-FR" sz="1600" b="1" kern="1400" dirty="0">
                          <a:solidFill>
                            <a:srgbClr val="FF0000"/>
                          </a:solidFill>
                          <a:latin typeface="+mn-lt"/>
                        </a:rPr>
                        <a:t>7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immersion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6 joules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10"/>
                  </a:ext>
                </a:extLst>
              </a:tr>
              <a:tr h="374740">
                <a:tc>
                  <a:txBody>
                    <a:bodyPr/>
                    <a:lstStyle/>
                    <a:p>
                      <a:pPr marR="0" indent="0" algn="ctr" rtl="0">
                        <a:spcBef>
                          <a:spcPts val="500"/>
                        </a:spcBef>
                        <a:spcAft>
                          <a:spcPts val="500"/>
                        </a:spcAft>
                      </a:pPr>
                      <a:r>
                        <a:rPr lang="fr-FR" sz="1600" b="1" kern="1400" dirty="0">
                          <a:solidFill>
                            <a:srgbClr val="FF0000"/>
                          </a:solidFill>
                          <a:latin typeface="+mn-lt"/>
                        </a:rPr>
                        <a:t>8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a:solidFill>
                            <a:srgbClr val="000000"/>
                          </a:solidFill>
                          <a:latin typeface="+mn-lt"/>
                        </a:rPr>
                        <a:t>immersion prolongée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11"/>
                  </a:ext>
                </a:extLst>
              </a:tr>
              <a:tr h="264309">
                <a:tc>
                  <a:txBody>
                    <a:bodyPr/>
                    <a:lstStyle/>
                    <a:p>
                      <a:pPr marR="0" indent="0" algn="ctr" rtl="0">
                        <a:spcBef>
                          <a:spcPts val="500"/>
                        </a:spcBef>
                        <a:spcAft>
                          <a:spcPts val="500"/>
                        </a:spcAft>
                      </a:pPr>
                      <a:r>
                        <a:rPr lang="fr-FR" sz="1600" b="1" kern="1400" dirty="0">
                          <a:solidFill>
                            <a:srgbClr val="FF0000"/>
                          </a:solidFill>
                          <a:latin typeface="+mn-lt"/>
                        </a:rPr>
                        <a:t>9 </a:t>
                      </a:r>
                      <a:endParaRPr lang="fr-FR" sz="1600" kern="1400" dirty="0">
                        <a:solidFill>
                          <a:srgbClr val="FF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l" rtl="0">
                        <a:spcBef>
                          <a:spcPts val="500"/>
                        </a:spcBef>
                        <a:spcAft>
                          <a:spcPts val="500"/>
                        </a:spcAft>
                      </a:pPr>
                      <a:r>
                        <a:rPr lang="fr-FR" sz="1600" b="1" kern="1400">
                          <a:solidFill>
                            <a:srgbClr val="000000"/>
                          </a:solidFill>
                          <a:latin typeface="+mn-lt"/>
                        </a:rPr>
                        <a:t>- </a:t>
                      </a:r>
                      <a:endParaRPr lang="fr-FR" sz="1600" kern="140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tc>
                  <a:txBody>
                    <a:bodyPr/>
                    <a:lstStyle/>
                    <a:p>
                      <a:pPr marR="0" indent="0" algn="ctr" rtl="0">
                        <a:spcBef>
                          <a:spcPts val="500"/>
                        </a:spcBef>
                        <a:spcAft>
                          <a:spcPts val="500"/>
                        </a:spcAft>
                      </a:pPr>
                      <a:r>
                        <a:rPr lang="fr-FR" sz="1600" b="1" kern="1400" dirty="0">
                          <a:solidFill>
                            <a:srgbClr val="000000"/>
                          </a:solidFill>
                          <a:latin typeface="+mn-lt"/>
                        </a:rPr>
                        <a:t>20 joules </a:t>
                      </a:r>
                      <a:endParaRPr lang="fr-FR" sz="1600" kern="1400" dirty="0">
                        <a:solidFill>
                          <a:srgbClr val="000000"/>
                        </a:solidFill>
                        <a:latin typeface="+mn-lt"/>
                      </a:endParaRPr>
                    </a:p>
                  </a:txBody>
                  <a:tcPr marL="16241" marR="16241" marT="16241" marB="16241">
                    <a:lnL w="19050" cap="flat" cmpd="sng" algn="ctr">
                      <a:solidFill>
                        <a:srgbClr val="C0C0C0"/>
                      </a:solidFill>
                      <a:prstDash val="solid"/>
                      <a:round/>
                      <a:headEnd type="none" w="med" len="med"/>
                      <a:tailEnd type="none" w="med" len="med"/>
                    </a:lnL>
                    <a:lnR w="19050" cap="flat" cmpd="sng" algn="ctr">
                      <a:solidFill>
                        <a:srgbClr val="C0C0C0"/>
                      </a:solidFill>
                      <a:prstDash val="solid"/>
                      <a:round/>
                      <a:headEnd type="none" w="med" len="med"/>
                      <a:tailEnd type="none" w="med" len="med"/>
                    </a:lnR>
                    <a:lnT w="19050" cap="flat" cmpd="sng" algn="ctr">
                      <a:solidFill>
                        <a:srgbClr val="C0C0C0"/>
                      </a:solidFill>
                      <a:prstDash val="solid"/>
                      <a:round/>
                      <a:headEnd type="none" w="med" len="med"/>
                      <a:tailEnd type="none" w="med" len="med"/>
                    </a:lnT>
                    <a:lnB w="19050" cap="flat" cmpd="sng" algn="ctr">
                      <a:solidFill>
                        <a:srgbClr val="C0C0C0"/>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4" name="Rectangle 1"/>
          <p:cNvSpPr>
            <a:spLocks noChangeArrowheads="1"/>
          </p:cNvSpPr>
          <p:nvPr/>
        </p:nvSpPr>
        <p:spPr bwMode="auto">
          <a:xfrm>
            <a:off x="324544" y="5085787"/>
            <a:ext cx="8639944" cy="1723549"/>
          </a:xfrm>
          <a:prstGeom prst="rect">
            <a:avLst/>
          </a:prstGeom>
          <a:noFill/>
          <a:ln w="9525">
            <a:noFill/>
            <a:miter lim="800000"/>
            <a:headEnd/>
            <a:tailEnd/>
          </a:ln>
          <a:effectLst/>
        </p:spPr>
        <p:txBody>
          <a:bodyPr vert="horz" wrap="square" lIns="0" tIns="0" rIns="0" bIns="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1941513" algn="l"/>
              </a:tabLst>
            </a:pPr>
            <a:r>
              <a:rPr kumimoji="0" lang="fr-FR" sz="1600" b="1" i="0" u="none" strike="noStrike" cap="none" normalizeH="0" baseline="0" dirty="0" smtClean="0">
                <a:ln>
                  <a:noFill/>
                </a:ln>
                <a:solidFill>
                  <a:srgbClr val="0000FF"/>
                </a:solidFill>
                <a:effectLst/>
                <a:latin typeface="+mj-lt"/>
                <a:cs typeface="Arial" pitchFamily="34" charset="0"/>
              </a:rPr>
              <a:t>Exemple :</a:t>
            </a:r>
            <a:r>
              <a:rPr kumimoji="0" lang="fr-FR" sz="1600" b="1" i="0" u="none" strike="noStrike" cap="none" normalizeH="0" baseline="0" dirty="0" smtClean="0">
                <a:ln>
                  <a:noFill/>
                </a:ln>
                <a:solidFill>
                  <a:srgbClr val="000000"/>
                </a:solidFill>
                <a:effectLst/>
                <a:latin typeface="+mj-lt"/>
                <a:cs typeface="Arial" pitchFamily="34" charset="0"/>
              </a:rPr>
              <a:t> </a:t>
            </a:r>
            <a:r>
              <a:rPr kumimoji="0" lang="fr-FR" sz="1600" b="1" i="0" u="none" strike="noStrike" cap="none" normalizeH="0" baseline="0" dirty="0" smtClean="0">
                <a:ln>
                  <a:noFill/>
                </a:ln>
                <a:solidFill>
                  <a:srgbClr val="FF6600"/>
                </a:solidFill>
                <a:effectLst/>
                <a:latin typeface="+mj-lt"/>
                <a:cs typeface="Arial" pitchFamily="34" charset="0"/>
              </a:rPr>
              <a:t>IP200 </a:t>
            </a:r>
            <a:endParaRPr kumimoji="0" lang="fr-FR" sz="1600" b="0" i="0" u="none" strike="noStrike" cap="none" normalizeH="0" baseline="0" dirty="0" smtClean="0">
              <a:ln>
                <a:noFill/>
              </a:ln>
              <a:solidFill>
                <a:schemeClr val="tx1"/>
              </a:solidFill>
              <a:effectLst/>
              <a:latin typeface="+mj-l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1941513" algn="l"/>
              </a:tabLst>
            </a:pPr>
            <a:r>
              <a:rPr kumimoji="0" lang="fr-FR" sz="1600" b="1" i="0" u="none" strike="noStrike" cap="none" normalizeH="0" baseline="0" dirty="0" smtClean="0">
                <a:ln>
                  <a:noFill/>
                </a:ln>
                <a:solidFill>
                  <a:srgbClr val="FF6600"/>
                </a:solidFill>
                <a:effectLst/>
                <a:latin typeface="+mj-lt"/>
                <a:cs typeface="Arial" pitchFamily="34" charset="0"/>
              </a:rPr>
              <a:t/>
            </a:r>
            <a:br>
              <a:rPr kumimoji="0" lang="fr-FR" sz="1600" b="1" i="0" u="none" strike="noStrike" cap="none" normalizeH="0" baseline="0" dirty="0" smtClean="0">
                <a:ln>
                  <a:noFill/>
                </a:ln>
                <a:solidFill>
                  <a:srgbClr val="FF6600"/>
                </a:solidFill>
                <a:effectLst/>
                <a:latin typeface="+mj-lt"/>
                <a:cs typeface="Arial" pitchFamily="34" charset="0"/>
              </a:rPr>
            </a:br>
            <a:r>
              <a:rPr kumimoji="0" lang="fr-FR" sz="1600" b="1" i="0" u="none" strike="noStrike" cap="none" normalizeH="0" baseline="0" dirty="0" smtClean="0">
                <a:ln>
                  <a:noFill/>
                </a:ln>
                <a:solidFill>
                  <a:srgbClr val="000000"/>
                </a:solidFill>
                <a:effectLst/>
                <a:latin typeface="+mj-lt"/>
                <a:cs typeface="Arial" pitchFamily="34" charset="0"/>
              </a:rPr>
              <a:t>protégé contre les corps solides supérieurs à 12mm,</a:t>
            </a:r>
            <a:endParaRPr kumimoji="0" lang="fr-FR" sz="1600" b="0" i="0" u="none" strike="noStrike" cap="none" normalizeH="0" baseline="0" dirty="0" smtClean="0">
              <a:ln>
                <a:noFill/>
              </a:ln>
              <a:solidFill>
                <a:schemeClr val="tx1"/>
              </a:solidFill>
              <a:effectLst/>
              <a:latin typeface="+mj-l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1941513" algn="l"/>
              </a:tabLst>
            </a:pPr>
            <a:r>
              <a:rPr kumimoji="0" lang="fr-FR" sz="1600" b="1" i="0" u="none" strike="noStrike" cap="none" normalizeH="0" baseline="0" dirty="0" smtClean="0">
                <a:ln>
                  <a:noFill/>
                </a:ln>
                <a:solidFill>
                  <a:srgbClr val="000000"/>
                </a:solidFill>
                <a:effectLst/>
                <a:latin typeface="+mj-lt"/>
                <a:cs typeface="Arial" pitchFamily="34" charset="0"/>
              </a:rPr>
              <a:t/>
            </a:r>
            <a:br>
              <a:rPr kumimoji="0" lang="fr-FR" sz="1600" b="1" i="0" u="none" strike="noStrike" cap="none" normalizeH="0" baseline="0" dirty="0" smtClean="0">
                <a:ln>
                  <a:noFill/>
                </a:ln>
                <a:solidFill>
                  <a:srgbClr val="000000"/>
                </a:solidFill>
                <a:effectLst/>
                <a:latin typeface="+mj-lt"/>
                <a:cs typeface="Arial" pitchFamily="34" charset="0"/>
              </a:rPr>
            </a:br>
            <a:r>
              <a:rPr kumimoji="0" lang="fr-FR" sz="1600" b="1" i="0" u="none" strike="noStrike" cap="none" normalizeH="0" baseline="0" dirty="0" smtClean="0">
                <a:ln>
                  <a:noFill/>
                </a:ln>
                <a:solidFill>
                  <a:srgbClr val="000000"/>
                </a:solidFill>
                <a:effectLst/>
                <a:latin typeface="+mj-lt"/>
                <a:cs typeface="Arial" pitchFamily="34" charset="0"/>
              </a:rPr>
              <a:t>pas de protection contre les liquides,</a:t>
            </a:r>
            <a:endParaRPr kumimoji="0" lang="fr-FR" sz="1600" b="0" i="0" u="none" strike="noStrike" cap="none" normalizeH="0" baseline="0" dirty="0" smtClean="0">
              <a:ln>
                <a:noFill/>
              </a:ln>
              <a:solidFill>
                <a:schemeClr val="tx1"/>
              </a:solidFill>
              <a:effectLst/>
              <a:latin typeface="+mj-l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1941513" algn="l"/>
              </a:tabLst>
            </a:pPr>
            <a:r>
              <a:rPr kumimoji="0" lang="fr-FR" sz="1600" b="1" i="0" u="none" strike="noStrike" cap="none" normalizeH="0" baseline="0" dirty="0" smtClean="0">
                <a:ln>
                  <a:noFill/>
                </a:ln>
                <a:solidFill>
                  <a:srgbClr val="000000"/>
                </a:solidFill>
                <a:effectLst/>
                <a:latin typeface="+mj-lt"/>
                <a:cs typeface="Arial" pitchFamily="34" charset="0"/>
              </a:rPr>
              <a:t/>
            </a:r>
            <a:br>
              <a:rPr kumimoji="0" lang="fr-FR" sz="1600" b="1" i="0" u="none" strike="noStrike" cap="none" normalizeH="0" baseline="0" dirty="0" smtClean="0">
                <a:ln>
                  <a:noFill/>
                </a:ln>
                <a:solidFill>
                  <a:srgbClr val="000000"/>
                </a:solidFill>
                <a:effectLst/>
                <a:latin typeface="+mj-lt"/>
                <a:cs typeface="Arial" pitchFamily="34" charset="0"/>
              </a:rPr>
            </a:br>
            <a:r>
              <a:rPr kumimoji="0" lang="fr-FR" sz="1600" b="1" i="0" u="none" strike="noStrike" cap="none" normalizeH="0" baseline="0" dirty="0" smtClean="0">
                <a:ln>
                  <a:noFill/>
                </a:ln>
                <a:solidFill>
                  <a:srgbClr val="000000"/>
                </a:solidFill>
                <a:effectLst/>
                <a:latin typeface="+mj-lt"/>
                <a:cs typeface="Arial" pitchFamily="34" charset="0"/>
              </a:rPr>
              <a:t>pas de protection mécanique.</a:t>
            </a:r>
            <a:r>
              <a:rPr kumimoji="0" lang="fr-FR" sz="1600" b="0" i="0" u="none" strike="noStrike" cap="none" normalizeH="0" baseline="0" dirty="0" smtClean="0">
                <a:ln>
                  <a:noFill/>
                </a:ln>
                <a:solidFill>
                  <a:srgbClr val="000000"/>
                </a:solidFill>
                <a:effectLst/>
                <a:latin typeface="+mj-lt"/>
                <a:cs typeface="Arial" pitchFamily="34" charset="0"/>
              </a:rPr>
              <a:t> </a:t>
            </a:r>
            <a:endParaRPr kumimoji="0" lang="fr-FR" sz="1600" b="0" i="0" u="none" strike="noStrike" cap="none" normalizeH="0" baseline="0" dirty="0" smtClean="0">
              <a:ln>
                <a:noFill/>
              </a:ln>
              <a:solidFill>
                <a:schemeClr val="tx1"/>
              </a:solidFill>
              <a:effectLst/>
              <a:latin typeface="+mj-lt"/>
              <a:cs typeface="Arial" pitchFamily="34" charset="0"/>
            </a:endParaRPr>
          </a:p>
        </p:txBody>
      </p:sp>
    </p:spTree>
    <p:extLst>
      <p:ext uri="{BB962C8B-B14F-4D97-AF65-F5344CB8AC3E}">
        <p14:creationId xmlns:p14="http://schemas.microsoft.com/office/powerpoint/2010/main" val="847479855"/>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Line 144"/>
          <p:cNvSpPr>
            <a:spLocks noChangeShapeType="1"/>
          </p:cNvSpPr>
          <p:nvPr/>
        </p:nvSpPr>
        <p:spPr bwMode="auto">
          <a:xfrm>
            <a:off x="539750" y="4508500"/>
            <a:ext cx="8135938" cy="0"/>
          </a:xfrm>
          <a:prstGeom prst="line">
            <a:avLst/>
          </a:prstGeom>
          <a:noFill/>
          <a:ln w="9525">
            <a:solidFill>
              <a:schemeClr val="tx1"/>
            </a:solidFill>
            <a:round/>
            <a:headEnd/>
            <a:tailEnd/>
          </a:ln>
        </p:spPr>
        <p:txBody>
          <a:bodyPr/>
          <a:lstStyle/>
          <a:p>
            <a:endParaRPr lang="fr-FR"/>
          </a:p>
        </p:txBody>
      </p:sp>
      <p:sp>
        <p:nvSpPr>
          <p:cNvPr id="11267" name="Rectangle 5"/>
          <p:cNvSpPr>
            <a:spLocks noChangeArrowheads="1"/>
          </p:cNvSpPr>
          <p:nvPr/>
        </p:nvSpPr>
        <p:spPr bwMode="auto">
          <a:xfrm rot="5400000">
            <a:off x="986631" y="4698207"/>
            <a:ext cx="779463" cy="622300"/>
          </a:xfrm>
          <a:prstGeom prst="rect">
            <a:avLst/>
          </a:prstGeom>
          <a:solidFill>
            <a:srgbClr val="FFFFFF"/>
          </a:solidFill>
          <a:ln w="9525">
            <a:noFill/>
            <a:miter lim="800000"/>
            <a:headEnd/>
            <a:tailEnd/>
          </a:ln>
        </p:spPr>
        <p:txBody>
          <a:bodyPr/>
          <a:lstStyle/>
          <a:p>
            <a:endParaRPr lang="fr-FR"/>
          </a:p>
        </p:txBody>
      </p:sp>
      <p:sp>
        <p:nvSpPr>
          <p:cNvPr id="11268" name="Line 6"/>
          <p:cNvSpPr>
            <a:spLocks noChangeShapeType="1"/>
          </p:cNvSpPr>
          <p:nvPr/>
        </p:nvSpPr>
        <p:spPr bwMode="auto">
          <a:xfrm>
            <a:off x="2933700" y="2227263"/>
            <a:ext cx="4206875" cy="1587"/>
          </a:xfrm>
          <a:prstGeom prst="line">
            <a:avLst/>
          </a:prstGeom>
          <a:noFill/>
          <a:ln w="9525">
            <a:solidFill>
              <a:srgbClr val="0000CC"/>
            </a:solidFill>
            <a:round/>
            <a:headEnd/>
            <a:tailEnd/>
          </a:ln>
        </p:spPr>
        <p:txBody>
          <a:bodyPr/>
          <a:lstStyle/>
          <a:p>
            <a:endParaRPr lang="fr-FR" b="1"/>
          </a:p>
        </p:txBody>
      </p:sp>
      <p:sp>
        <p:nvSpPr>
          <p:cNvPr id="11269" name="Line 7"/>
          <p:cNvSpPr>
            <a:spLocks noChangeShapeType="1"/>
          </p:cNvSpPr>
          <p:nvPr/>
        </p:nvSpPr>
        <p:spPr bwMode="auto">
          <a:xfrm>
            <a:off x="2933700" y="1916113"/>
            <a:ext cx="4206875" cy="0"/>
          </a:xfrm>
          <a:prstGeom prst="line">
            <a:avLst/>
          </a:prstGeom>
          <a:noFill/>
          <a:ln w="9525">
            <a:solidFill>
              <a:srgbClr val="CC0000"/>
            </a:solidFill>
            <a:round/>
            <a:headEnd/>
            <a:tailEnd/>
          </a:ln>
        </p:spPr>
        <p:txBody>
          <a:bodyPr/>
          <a:lstStyle/>
          <a:p>
            <a:endParaRPr lang="fr-FR" b="1"/>
          </a:p>
        </p:txBody>
      </p:sp>
      <p:sp>
        <p:nvSpPr>
          <p:cNvPr id="11270" name="Line 8"/>
          <p:cNvSpPr>
            <a:spLocks noChangeShapeType="1"/>
          </p:cNvSpPr>
          <p:nvPr/>
        </p:nvSpPr>
        <p:spPr bwMode="auto">
          <a:xfrm>
            <a:off x="3713163" y="2227263"/>
            <a:ext cx="1587" cy="935037"/>
          </a:xfrm>
          <a:prstGeom prst="line">
            <a:avLst/>
          </a:prstGeom>
          <a:noFill/>
          <a:ln w="9525">
            <a:solidFill>
              <a:srgbClr val="0000FF"/>
            </a:solidFill>
            <a:round/>
            <a:headEnd/>
            <a:tailEnd/>
          </a:ln>
        </p:spPr>
        <p:txBody>
          <a:bodyPr/>
          <a:lstStyle/>
          <a:p>
            <a:endParaRPr lang="fr-FR" b="1"/>
          </a:p>
        </p:txBody>
      </p:sp>
      <p:sp>
        <p:nvSpPr>
          <p:cNvPr id="11271" name="Line 9"/>
          <p:cNvSpPr>
            <a:spLocks noChangeShapeType="1"/>
          </p:cNvSpPr>
          <p:nvPr/>
        </p:nvSpPr>
        <p:spPr bwMode="auto">
          <a:xfrm>
            <a:off x="4024313" y="1916113"/>
            <a:ext cx="1587" cy="935037"/>
          </a:xfrm>
          <a:prstGeom prst="line">
            <a:avLst/>
          </a:prstGeom>
          <a:noFill/>
          <a:ln w="9525">
            <a:solidFill>
              <a:srgbClr val="FF0000"/>
            </a:solidFill>
            <a:round/>
            <a:headEnd/>
            <a:tailEnd/>
          </a:ln>
        </p:spPr>
        <p:txBody>
          <a:bodyPr/>
          <a:lstStyle/>
          <a:p>
            <a:endParaRPr lang="fr-FR" b="1"/>
          </a:p>
        </p:txBody>
      </p:sp>
      <p:sp>
        <p:nvSpPr>
          <p:cNvPr id="11272" name="Line 10"/>
          <p:cNvSpPr>
            <a:spLocks noChangeShapeType="1"/>
          </p:cNvSpPr>
          <p:nvPr/>
        </p:nvSpPr>
        <p:spPr bwMode="auto">
          <a:xfrm flipH="1">
            <a:off x="3130550" y="1843088"/>
            <a:ext cx="157163" cy="153987"/>
          </a:xfrm>
          <a:prstGeom prst="line">
            <a:avLst/>
          </a:prstGeom>
          <a:noFill/>
          <a:ln w="9525">
            <a:solidFill>
              <a:srgbClr val="000000"/>
            </a:solidFill>
            <a:round/>
            <a:headEnd/>
            <a:tailEnd type="oval" w="sm" len="sm"/>
          </a:ln>
        </p:spPr>
        <p:txBody>
          <a:bodyPr/>
          <a:lstStyle/>
          <a:p>
            <a:endParaRPr lang="fr-FR" b="1"/>
          </a:p>
        </p:txBody>
      </p:sp>
      <p:sp>
        <p:nvSpPr>
          <p:cNvPr id="11273" name="Line 11"/>
          <p:cNvSpPr>
            <a:spLocks noChangeShapeType="1"/>
          </p:cNvSpPr>
          <p:nvPr/>
        </p:nvSpPr>
        <p:spPr bwMode="auto">
          <a:xfrm flipH="1">
            <a:off x="2000250" y="2227263"/>
            <a:ext cx="933450" cy="1587"/>
          </a:xfrm>
          <a:prstGeom prst="line">
            <a:avLst/>
          </a:prstGeom>
          <a:noFill/>
          <a:ln w="12700">
            <a:solidFill>
              <a:srgbClr val="000000"/>
            </a:solidFill>
            <a:prstDash val="dash"/>
            <a:round/>
            <a:headEnd/>
            <a:tailEnd/>
          </a:ln>
        </p:spPr>
        <p:txBody>
          <a:bodyPr/>
          <a:lstStyle/>
          <a:p>
            <a:endParaRPr lang="fr-FR" b="1"/>
          </a:p>
        </p:txBody>
      </p:sp>
      <p:sp>
        <p:nvSpPr>
          <p:cNvPr id="11274" name="Line 12"/>
          <p:cNvSpPr>
            <a:spLocks noChangeShapeType="1"/>
          </p:cNvSpPr>
          <p:nvPr/>
        </p:nvSpPr>
        <p:spPr bwMode="auto">
          <a:xfrm flipH="1">
            <a:off x="2000250" y="1916113"/>
            <a:ext cx="933450" cy="0"/>
          </a:xfrm>
          <a:prstGeom prst="line">
            <a:avLst/>
          </a:prstGeom>
          <a:noFill/>
          <a:ln w="12700">
            <a:solidFill>
              <a:srgbClr val="000000"/>
            </a:solidFill>
            <a:prstDash val="dash"/>
            <a:round/>
            <a:headEnd/>
            <a:tailEnd/>
          </a:ln>
        </p:spPr>
        <p:txBody>
          <a:bodyPr/>
          <a:lstStyle/>
          <a:p>
            <a:endParaRPr lang="fr-FR" b="1"/>
          </a:p>
        </p:txBody>
      </p:sp>
      <p:sp>
        <p:nvSpPr>
          <p:cNvPr id="11275" name="Line 13"/>
          <p:cNvSpPr>
            <a:spLocks noChangeShapeType="1"/>
          </p:cNvSpPr>
          <p:nvPr/>
        </p:nvSpPr>
        <p:spPr bwMode="auto">
          <a:xfrm flipH="1">
            <a:off x="1065213" y="1916113"/>
            <a:ext cx="777875" cy="0"/>
          </a:xfrm>
          <a:prstGeom prst="line">
            <a:avLst/>
          </a:prstGeom>
          <a:noFill/>
          <a:ln w="12700">
            <a:solidFill>
              <a:srgbClr val="CC0000"/>
            </a:solidFill>
            <a:round/>
            <a:headEnd/>
            <a:tailEnd/>
          </a:ln>
        </p:spPr>
        <p:txBody>
          <a:bodyPr/>
          <a:lstStyle/>
          <a:p>
            <a:endParaRPr lang="fr-FR" b="1"/>
          </a:p>
        </p:txBody>
      </p:sp>
      <p:sp>
        <p:nvSpPr>
          <p:cNvPr id="11276" name="Line 14"/>
          <p:cNvSpPr>
            <a:spLocks noChangeShapeType="1"/>
          </p:cNvSpPr>
          <p:nvPr/>
        </p:nvSpPr>
        <p:spPr bwMode="auto">
          <a:xfrm flipH="1">
            <a:off x="1065213" y="2227263"/>
            <a:ext cx="777875" cy="1587"/>
          </a:xfrm>
          <a:prstGeom prst="line">
            <a:avLst/>
          </a:prstGeom>
          <a:noFill/>
          <a:ln w="12700">
            <a:solidFill>
              <a:srgbClr val="0000CC"/>
            </a:solidFill>
            <a:round/>
            <a:headEnd/>
            <a:tailEnd/>
          </a:ln>
        </p:spPr>
        <p:txBody>
          <a:bodyPr/>
          <a:lstStyle/>
          <a:p>
            <a:endParaRPr lang="fr-FR" b="1"/>
          </a:p>
        </p:txBody>
      </p:sp>
      <p:sp>
        <p:nvSpPr>
          <p:cNvPr id="11277" name="Line 15"/>
          <p:cNvSpPr>
            <a:spLocks noChangeShapeType="1"/>
          </p:cNvSpPr>
          <p:nvPr/>
        </p:nvSpPr>
        <p:spPr bwMode="auto">
          <a:xfrm flipH="1">
            <a:off x="1065213" y="1603375"/>
            <a:ext cx="777875" cy="1588"/>
          </a:xfrm>
          <a:prstGeom prst="line">
            <a:avLst/>
          </a:prstGeom>
          <a:noFill/>
          <a:ln w="12700">
            <a:solidFill>
              <a:srgbClr val="CC0000"/>
            </a:solidFill>
            <a:round/>
            <a:headEnd/>
            <a:tailEnd/>
          </a:ln>
        </p:spPr>
        <p:txBody>
          <a:bodyPr/>
          <a:lstStyle/>
          <a:p>
            <a:endParaRPr lang="fr-FR" b="1"/>
          </a:p>
        </p:txBody>
      </p:sp>
      <p:sp>
        <p:nvSpPr>
          <p:cNvPr id="11278" name="Line 16"/>
          <p:cNvSpPr>
            <a:spLocks noChangeShapeType="1"/>
          </p:cNvSpPr>
          <p:nvPr/>
        </p:nvSpPr>
        <p:spPr bwMode="auto">
          <a:xfrm flipH="1">
            <a:off x="1065213" y="1292225"/>
            <a:ext cx="777875" cy="1588"/>
          </a:xfrm>
          <a:prstGeom prst="line">
            <a:avLst/>
          </a:prstGeom>
          <a:noFill/>
          <a:ln w="12700">
            <a:solidFill>
              <a:srgbClr val="CC0000"/>
            </a:solidFill>
            <a:round/>
            <a:headEnd/>
            <a:tailEnd/>
          </a:ln>
        </p:spPr>
        <p:txBody>
          <a:bodyPr/>
          <a:lstStyle/>
          <a:p>
            <a:endParaRPr lang="fr-FR" b="1"/>
          </a:p>
        </p:txBody>
      </p:sp>
      <p:sp>
        <p:nvSpPr>
          <p:cNvPr id="11279" name="Rectangle 17"/>
          <p:cNvSpPr>
            <a:spLocks noChangeArrowheads="1"/>
          </p:cNvSpPr>
          <p:nvPr/>
        </p:nvSpPr>
        <p:spPr bwMode="auto">
          <a:xfrm>
            <a:off x="285750" y="1177925"/>
            <a:ext cx="800100" cy="1246188"/>
          </a:xfrm>
          <a:prstGeom prst="rect">
            <a:avLst/>
          </a:prstGeom>
          <a:solidFill>
            <a:srgbClr val="FFFFFF"/>
          </a:solidFill>
          <a:ln w="12700" algn="ctr">
            <a:solidFill>
              <a:srgbClr val="000000"/>
            </a:solidFill>
            <a:miter lim="800000"/>
            <a:headEnd/>
            <a:tailEnd/>
          </a:ln>
        </p:spPr>
        <p:txBody>
          <a:bodyPr/>
          <a:lstStyle/>
          <a:p>
            <a:endParaRPr lang="fr-FR"/>
          </a:p>
        </p:txBody>
      </p:sp>
      <p:sp>
        <p:nvSpPr>
          <p:cNvPr id="11280" name="Line 18"/>
          <p:cNvSpPr>
            <a:spLocks noChangeShapeType="1"/>
          </p:cNvSpPr>
          <p:nvPr/>
        </p:nvSpPr>
        <p:spPr bwMode="auto">
          <a:xfrm flipH="1">
            <a:off x="1220788" y="1843088"/>
            <a:ext cx="155575" cy="153987"/>
          </a:xfrm>
          <a:prstGeom prst="line">
            <a:avLst/>
          </a:prstGeom>
          <a:noFill/>
          <a:ln w="9525">
            <a:solidFill>
              <a:srgbClr val="000000"/>
            </a:solidFill>
            <a:round/>
            <a:headEnd/>
            <a:tailEnd type="oval" w="sm" len="sm"/>
          </a:ln>
        </p:spPr>
        <p:txBody>
          <a:bodyPr/>
          <a:lstStyle/>
          <a:p>
            <a:endParaRPr lang="fr-FR" b="1"/>
          </a:p>
        </p:txBody>
      </p:sp>
      <p:sp>
        <p:nvSpPr>
          <p:cNvPr id="11281" name="Line 19"/>
          <p:cNvSpPr>
            <a:spLocks noChangeShapeType="1"/>
          </p:cNvSpPr>
          <p:nvPr/>
        </p:nvSpPr>
        <p:spPr bwMode="auto">
          <a:xfrm flipH="1">
            <a:off x="1220788" y="1547813"/>
            <a:ext cx="155575" cy="155575"/>
          </a:xfrm>
          <a:prstGeom prst="line">
            <a:avLst/>
          </a:prstGeom>
          <a:noFill/>
          <a:ln w="9525">
            <a:solidFill>
              <a:srgbClr val="000000"/>
            </a:solidFill>
            <a:round/>
            <a:headEnd/>
            <a:tailEnd type="oval" w="sm" len="sm"/>
          </a:ln>
        </p:spPr>
        <p:txBody>
          <a:bodyPr/>
          <a:lstStyle/>
          <a:p>
            <a:endParaRPr lang="fr-FR" b="1"/>
          </a:p>
        </p:txBody>
      </p:sp>
      <p:sp>
        <p:nvSpPr>
          <p:cNvPr id="11282" name="Line 20"/>
          <p:cNvSpPr>
            <a:spLocks noChangeShapeType="1"/>
          </p:cNvSpPr>
          <p:nvPr/>
        </p:nvSpPr>
        <p:spPr bwMode="auto">
          <a:xfrm flipH="1">
            <a:off x="1220788" y="1211263"/>
            <a:ext cx="155575" cy="155575"/>
          </a:xfrm>
          <a:prstGeom prst="line">
            <a:avLst/>
          </a:prstGeom>
          <a:noFill/>
          <a:ln w="9525">
            <a:solidFill>
              <a:srgbClr val="000000"/>
            </a:solidFill>
            <a:round/>
            <a:headEnd/>
            <a:tailEnd type="oval" w="sm" len="sm"/>
          </a:ln>
        </p:spPr>
        <p:txBody>
          <a:bodyPr/>
          <a:lstStyle/>
          <a:p>
            <a:endParaRPr lang="fr-FR" b="1"/>
          </a:p>
        </p:txBody>
      </p:sp>
      <p:sp>
        <p:nvSpPr>
          <p:cNvPr id="11283" name="Text Box 21"/>
          <p:cNvSpPr txBox="1">
            <a:spLocks noChangeArrowheads="1"/>
          </p:cNvSpPr>
          <p:nvPr/>
        </p:nvSpPr>
        <p:spPr bwMode="auto">
          <a:xfrm>
            <a:off x="1376363" y="1292225"/>
            <a:ext cx="311150" cy="468313"/>
          </a:xfrm>
          <a:prstGeom prst="rect">
            <a:avLst/>
          </a:prstGeom>
          <a:noFill/>
          <a:ln w="12700" algn="ctr">
            <a:noFill/>
            <a:miter lim="800000"/>
            <a:headEnd/>
            <a:tailEnd/>
          </a:ln>
        </p:spPr>
        <p:txBody>
          <a:bodyPr/>
          <a:lstStyle/>
          <a:p>
            <a:r>
              <a:rPr lang="fr-FR" sz="800" b="1">
                <a:latin typeface="Arial" charset="0"/>
              </a:rPr>
              <a:t>2</a:t>
            </a:r>
            <a:endParaRPr lang="fr-FR" sz="1800" b="1">
              <a:latin typeface="Arial" charset="0"/>
            </a:endParaRPr>
          </a:p>
        </p:txBody>
      </p:sp>
      <p:sp>
        <p:nvSpPr>
          <p:cNvPr id="11284" name="Text Box 22"/>
          <p:cNvSpPr txBox="1">
            <a:spLocks noChangeArrowheads="1"/>
          </p:cNvSpPr>
          <p:nvPr/>
        </p:nvSpPr>
        <p:spPr bwMode="auto">
          <a:xfrm>
            <a:off x="1376363" y="1603375"/>
            <a:ext cx="311150" cy="468313"/>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11285" name="Text Box 23"/>
          <p:cNvSpPr txBox="1">
            <a:spLocks noChangeArrowheads="1"/>
          </p:cNvSpPr>
          <p:nvPr/>
        </p:nvSpPr>
        <p:spPr bwMode="auto">
          <a:xfrm>
            <a:off x="1376363" y="1916113"/>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11286" name="Text Box 24"/>
          <p:cNvSpPr txBox="1">
            <a:spLocks noChangeArrowheads="1"/>
          </p:cNvSpPr>
          <p:nvPr/>
        </p:nvSpPr>
        <p:spPr bwMode="auto">
          <a:xfrm>
            <a:off x="1376363" y="981075"/>
            <a:ext cx="311150" cy="466725"/>
          </a:xfrm>
          <a:prstGeom prst="rect">
            <a:avLst/>
          </a:prstGeom>
          <a:noFill/>
          <a:ln w="12700" algn="ctr">
            <a:noFill/>
            <a:miter lim="800000"/>
            <a:headEnd/>
            <a:tailEnd/>
          </a:ln>
        </p:spPr>
        <p:txBody>
          <a:bodyPr/>
          <a:lstStyle/>
          <a:p>
            <a:r>
              <a:rPr lang="fr-FR" sz="800" b="1">
                <a:latin typeface="Arial" charset="0"/>
              </a:rPr>
              <a:t>3</a:t>
            </a:r>
            <a:endParaRPr lang="fr-FR" sz="1800" b="1">
              <a:latin typeface="Arial" charset="0"/>
            </a:endParaRPr>
          </a:p>
        </p:txBody>
      </p:sp>
      <p:sp>
        <p:nvSpPr>
          <p:cNvPr id="11287" name="Text Box 25"/>
          <p:cNvSpPr txBox="1">
            <a:spLocks noChangeArrowheads="1"/>
          </p:cNvSpPr>
          <p:nvPr/>
        </p:nvSpPr>
        <p:spPr bwMode="auto">
          <a:xfrm>
            <a:off x="3179763" y="1614488"/>
            <a:ext cx="311150" cy="468312"/>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11288" name="Text Box 26"/>
          <p:cNvSpPr txBox="1">
            <a:spLocks noChangeArrowheads="1"/>
          </p:cNvSpPr>
          <p:nvPr/>
        </p:nvSpPr>
        <p:spPr bwMode="auto">
          <a:xfrm>
            <a:off x="3146425" y="1927225"/>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11289" name="Line 27"/>
          <p:cNvSpPr>
            <a:spLocks noChangeShapeType="1"/>
          </p:cNvSpPr>
          <p:nvPr/>
        </p:nvSpPr>
        <p:spPr bwMode="auto">
          <a:xfrm flipV="1">
            <a:off x="1168400" y="5016500"/>
            <a:ext cx="415925" cy="3175"/>
          </a:xfrm>
          <a:prstGeom prst="line">
            <a:avLst/>
          </a:prstGeom>
          <a:noFill/>
          <a:ln w="12700">
            <a:solidFill>
              <a:srgbClr val="000000"/>
            </a:solidFill>
            <a:round/>
            <a:headEnd type="none" w="lg" len="sm"/>
            <a:tailEnd type="none" w="lg" len="sm"/>
          </a:ln>
        </p:spPr>
        <p:txBody>
          <a:bodyPr/>
          <a:lstStyle/>
          <a:p>
            <a:endParaRPr lang="fr-FR"/>
          </a:p>
        </p:txBody>
      </p:sp>
      <p:sp>
        <p:nvSpPr>
          <p:cNvPr id="11290" name="Text Box 28"/>
          <p:cNvSpPr txBox="1">
            <a:spLocks noChangeArrowheads="1"/>
          </p:cNvSpPr>
          <p:nvPr/>
        </p:nvSpPr>
        <p:spPr bwMode="auto">
          <a:xfrm rot="-5400000">
            <a:off x="111126" y="1579562"/>
            <a:ext cx="1046162" cy="347663"/>
          </a:xfrm>
          <a:prstGeom prst="rect">
            <a:avLst/>
          </a:prstGeom>
          <a:noFill/>
          <a:ln w="12700" algn="ctr">
            <a:noFill/>
            <a:miter lim="800000"/>
            <a:headEnd/>
            <a:tailEnd/>
          </a:ln>
        </p:spPr>
        <p:txBody>
          <a:bodyPr/>
          <a:lstStyle/>
          <a:p>
            <a:r>
              <a:rPr lang="fr-FR" sz="800" b="1" dirty="0">
                <a:latin typeface="Arial" charset="0"/>
              </a:rPr>
              <a:t>Transformateur</a:t>
            </a:r>
          </a:p>
          <a:p>
            <a:endParaRPr lang="fr-FR" sz="1800" b="1" dirty="0">
              <a:latin typeface="Arial" charset="0"/>
            </a:endParaRPr>
          </a:p>
        </p:txBody>
      </p:sp>
      <p:sp>
        <p:nvSpPr>
          <p:cNvPr id="11291" name="Line 29"/>
          <p:cNvSpPr>
            <a:spLocks noChangeShapeType="1"/>
          </p:cNvSpPr>
          <p:nvPr/>
        </p:nvSpPr>
        <p:spPr bwMode="auto">
          <a:xfrm>
            <a:off x="4024313" y="2855913"/>
            <a:ext cx="466725" cy="0"/>
          </a:xfrm>
          <a:prstGeom prst="line">
            <a:avLst/>
          </a:prstGeom>
          <a:noFill/>
          <a:ln w="12700">
            <a:solidFill>
              <a:srgbClr val="FF0000"/>
            </a:solidFill>
            <a:round/>
            <a:headEnd/>
            <a:tailEnd/>
          </a:ln>
        </p:spPr>
        <p:txBody>
          <a:bodyPr/>
          <a:lstStyle/>
          <a:p>
            <a:endParaRPr lang="fr-FR" b="1"/>
          </a:p>
        </p:txBody>
      </p:sp>
      <p:sp>
        <p:nvSpPr>
          <p:cNvPr id="11292" name="Line 30"/>
          <p:cNvSpPr>
            <a:spLocks noChangeShapeType="1"/>
          </p:cNvSpPr>
          <p:nvPr/>
        </p:nvSpPr>
        <p:spPr bwMode="auto">
          <a:xfrm>
            <a:off x="3713163" y="3167063"/>
            <a:ext cx="777875" cy="0"/>
          </a:xfrm>
          <a:prstGeom prst="line">
            <a:avLst/>
          </a:prstGeom>
          <a:noFill/>
          <a:ln w="12700">
            <a:solidFill>
              <a:srgbClr val="0000FF"/>
            </a:solidFill>
            <a:round/>
            <a:headEnd/>
            <a:tailEnd/>
          </a:ln>
        </p:spPr>
        <p:txBody>
          <a:bodyPr/>
          <a:lstStyle/>
          <a:p>
            <a:endParaRPr lang="fr-FR" b="1"/>
          </a:p>
        </p:txBody>
      </p:sp>
      <p:sp>
        <p:nvSpPr>
          <p:cNvPr id="11293" name="Rectangle 31"/>
          <p:cNvSpPr>
            <a:spLocks noChangeArrowheads="1"/>
          </p:cNvSpPr>
          <p:nvPr/>
        </p:nvSpPr>
        <p:spPr bwMode="auto">
          <a:xfrm rot="5400000" flipV="1">
            <a:off x="4498976" y="2751137"/>
            <a:ext cx="544512" cy="620713"/>
          </a:xfrm>
          <a:prstGeom prst="rect">
            <a:avLst/>
          </a:prstGeom>
          <a:noFill/>
          <a:ln w="9525">
            <a:noFill/>
            <a:miter lim="800000"/>
            <a:headEnd/>
            <a:tailEnd/>
          </a:ln>
        </p:spPr>
        <p:txBody>
          <a:bodyPr/>
          <a:lstStyle/>
          <a:p>
            <a:endParaRPr lang="fr-FR" b="1"/>
          </a:p>
        </p:txBody>
      </p:sp>
      <p:sp>
        <p:nvSpPr>
          <p:cNvPr id="11294" name="Line 32"/>
          <p:cNvSpPr>
            <a:spLocks noChangeShapeType="1"/>
          </p:cNvSpPr>
          <p:nvPr/>
        </p:nvSpPr>
        <p:spPr bwMode="auto">
          <a:xfrm rot="10800000" flipV="1">
            <a:off x="4919663" y="3168650"/>
            <a:ext cx="161925" cy="1588"/>
          </a:xfrm>
          <a:prstGeom prst="line">
            <a:avLst/>
          </a:prstGeom>
          <a:noFill/>
          <a:ln w="12700">
            <a:solidFill>
              <a:srgbClr val="000000"/>
            </a:solidFill>
            <a:round/>
            <a:headEnd type="none" w="lg" len="sm"/>
            <a:tailEnd type="none" w="lg" len="sm"/>
          </a:ln>
        </p:spPr>
        <p:txBody>
          <a:bodyPr/>
          <a:lstStyle/>
          <a:p>
            <a:endParaRPr lang="fr-FR" b="1"/>
          </a:p>
        </p:txBody>
      </p:sp>
      <p:sp>
        <p:nvSpPr>
          <p:cNvPr id="11295" name="Rectangle 33"/>
          <p:cNvSpPr>
            <a:spLocks noChangeArrowheads="1"/>
          </p:cNvSpPr>
          <p:nvPr/>
        </p:nvSpPr>
        <p:spPr bwMode="auto">
          <a:xfrm rot="10800000" flipV="1">
            <a:off x="4659313" y="3090863"/>
            <a:ext cx="246062" cy="36512"/>
          </a:xfrm>
          <a:prstGeom prst="rect">
            <a:avLst/>
          </a:prstGeom>
          <a:noFill/>
          <a:ln w="9525">
            <a:solidFill>
              <a:srgbClr val="FFFFFF"/>
            </a:solidFill>
            <a:miter lim="800000"/>
            <a:headEnd/>
            <a:tailEnd/>
          </a:ln>
        </p:spPr>
        <p:txBody>
          <a:bodyPr/>
          <a:lstStyle/>
          <a:p>
            <a:endParaRPr lang="fr-FR" b="1"/>
          </a:p>
        </p:txBody>
      </p:sp>
      <p:sp>
        <p:nvSpPr>
          <p:cNvPr id="11296" name="Line 34"/>
          <p:cNvSpPr>
            <a:spLocks noChangeShapeType="1"/>
          </p:cNvSpPr>
          <p:nvPr/>
        </p:nvSpPr>
        <p:spPr bwMode="auto">
          <a:xfrm rot="10800000">
            <a:off x="4646613" y="3140075"/>
            <a:ext cx="273050" cy="20638"/>
          </a:xfrm>
          <a:prstGeom prst="line">
            <a:avLst/>
          </a:prstGeom>
          <a:noFill/>
          <a:ln w="12700">
            <a:solidFill>
              <a:srgbClr val="000000"/>
            </a:solidFill>
            <a:round/>
            <a:headEnd type="none" w="lg" len="sm"/>
            <a:tailEnd type="none" w="lg" len="sm"/>
          </a:ln>
        </p:spPr>
        <p:txBody>
          <a:bodyPr/>
          <a:lstStyle/>
          <a:p>
            <a:endParaRPr lang="fr-FR" b="1"/>
          </a:p>
        </p:txBody>
      </p:sp>
      <p:sp>
        <p:nvSpPr>
          <p:cNvPr id="11297" name="Line 35"/>
          <p:cNvSpPr>
            <a:spLocks noChangeShapeType="1"/>
          </p:cNvSpPr>
          <p:nvPr/>
        </p:nvSpPr>
        <p:spPr bwMode="auto">
          <a:xfrm rot="10800000" flipV="1">
            <a:off x="4459288" y="3170238"/>
            <a:ext cx="198437" cy="0"/>
          </a:xfrm>
          <a:prstGeom prst="line">
            <a:avLst/>
          </a:prstGeom>
          <a:noFill/>
          <a:ln w="12700">
            <a:solidFill>
              <a:srgbClr val="000000"/>
            </a:solidFill>
            <a:round/>
            <a:headEnd type="none" w="lg" len="sm"/>
            <a:tailEnd type="none" w="lg" len="sm"/>
          </a:ln>
        </p:spPr>
        <p:txBody>
          <a:bodyPr/>
          <a:lstStyle/>
          <a:p>
            <a:endParaRPr lang="fr-FR" b="1"/>
          </a:p>
        </p:txBody>
      </p:sp>
      <p:sp>
        <p:nvSpPr>
          <p:cNvPr id="11298" name="Oval 36"/>
          <p:cNvSpPr>
            <a:spLocks noChangeArrowheads="1"/>
          </p:cNvSpPr>
          <p:nvPr/>
        </p:nvSpPr>
        <p:spPr bwMode="auto">
          <a:xfrm rot="10800000" flipV="1">
            <a:off x="4903788" y="3130550"/>
            <a:ext cx="26987" cy="39688"/>
          </a:xfrm>
          <a:prstGeom prst="ellipse">
            <a:avLst/>
          </a:prstGeom>
          <a:noFill/>
          <a:ln w="9525">
            <a:solidFill>
              <a:srgbClr val="000000"/>
            </a:solidFill>
            <a:round/>
            <a:headEnd/>
            <a:tailEnd/>
          </a:ln>
        </p:spPr>
        <p:txBody>
          <a:bodyPr/>
          <a:lstStyle/>
          <a:p>
            <a:endParaRPr lang="fr-FR" b="1"/>
          </a:p>
        </p:txBody>
      </p:sp>
      <p:sp>
        <p:nvSpPr>
          <p:cNvPr id="11299" name="Oval 37"/>
          <p:cNvSpPr>
            <a:spLocks noChangeArrowheads="1"/>
          </p:cNvSpPr>
          <p:nvPr/>
        </p:nvSpPr>
        <p:spPr bwMode="auto">
          <a:xfrm rot="10800000" flipV="1">
            <a:off x="4645025" y="3132138"/>
            <a:ext cx="26988" cy="39687"/>
          </a:xfrm>
          <a:prstGeom prst="ellipse">
            <a:avLst/>
          </a:prstGeom>
          <a:noFill/>
          <a:ln w="9525">
            <a:solidFill>
              <a:srgbClr val="000000"/>
            </a:solidFill>
            <a:round/>
            <a:headEnd/>
            <a:tailEnd/>
          </a:ln>
        </p:spPr>
        <p:txBody>
          <a:bodyPr/>
          <a:lstStyle/>
          <a:p>
            <a:endParaRPr lang="fr-FR" b="1"/>
          </a:p>
        </p:txBody>
      </p:sp>
      <p:sp>
        <p:nvSpPr>
          <p:cNvPr id="11300" name="Rectangle 38"/>
          <p:cNvSpPr>
            <a:spLocks noChangeArrowheads="1"/>
          </p:cNvSpPr>
          <p:nvPr/>
        </p:nvSpPr>
        <p:spPr bwMode="auto">
          <a:xfrm rot="10800000" flipV="1">
            <a:off x="4686300" y="2828925"/>
            <a:ext cx="193675" cy="142875"/>
          </a:xfrm>
          <a:prstGeom prst="rect">
            <a:avLst/>
          </a:prstGeom>
          <a:noFill/>
          <a:ln w="9525">
            <a:noFill/>
            <a:miter lim="800000"/>
            <a:headEnd/>
            <a:tailEnd/>
          </a:ln>
        </p:spPr>
        <p:txBody>
          <a:bodyPr lIns="12700" tIns="12700" rIns="12700" bIns="12700"/>
          <a:lstStyle/>
          <a:p>
            <a:endParaRPr lang="fr-FR" sz="1800" b="1">
              <a:latin typeface="Arial" charset="0"/>
            </a:endParaRPr>
          </a:p>
        </p:txBody>
      </p:sp>
      <p:grpSp>
        <p:nvGrpSpPr>
          <p:cNvPr id="2" name="Group 39"/>
          <p:cNvGrpSpPr>
            <a:grpSpLocks/>
          </p:cNvGrpSpPr>
          <p:nvPr/>
        </p:nvGrpSpPr>
        <p:grpSpPr bwMode="auto">
          <a:xfrm>
            <a:off x="4476750" y="2492375"/>
            <a:ext cx="620713" cy="546100"/>
            <a:chOff x="5805" y="2795"/>
            <a:chExt cx="566" cy="497"/>
          </a:xfrm>
        </p:grpSpPr>
        <p:sp>
          <p:nvSpPr>
            <p:cNvPr id="11404" name="Rectangle 40"/>
            <p:cNvSpPr>
              <a:spLocks noChangeArrowheads="1"/>
            </p:cNvSpPr>
            <p:nvPr/>
          </p:nvSpPr>
          <p:spPr bwMode="auto">
            <a:xfrm rot="5400000" flipV="1">
              <a:off x="5840" y="2761"/>
              <a:ext cx="497" cy="565"/>
            </a:xfrm>
            <a:prstGeom prst="rect">
              <a:avLst/>
            </a:prstGeom>
            <a:noFill/>
            <a:ln w="9525">
              <a:noFill/>
              <a:miter lim="800000"/>
              <a:headEnd/>
              <a:tailEnd/>
            </a:ln>
          </p:spPr>
          <p:txBody>
            <a:bodyPr/>
            <a:lstStyle/>
            <a:p>
              <a:endParaRPr lang="fr-FR" b="1"/>
            </a:p>
          </p:txBody>
        </p:sp>
        <p:sp>
          <p:nvSpPr>
            <p:cNvPr id="11405" name="Line 41"/>
            <p:cNvSpPr>
              <a:spLocks noChangeShapeType="1"/>
            </p:cNvSpPr>
            <p:nvPr/>
          </p:nvSpPr>
          <p:spPr bwMode="auto">
            <a:xfrm rot="10800000" flipV="1">
              <a:off x="6224" y="3125"/>
              <a:ext cx="147" cy="1"/>
            </a:xfrm>
            <a:prstGeom prst="line">
              <a:avLst/>
            </a:prstGeom>
            <a:noFill/>
            <a:ln w="12700">
              <a:solidFill>
                <a:srgbClr val="000000"/>
              </a:solidFill>
              <a:round/>
              <a:headEnd type="none" w="lg" len="sm"/>
              <a:tailEnd type="none" w="lg" len="sm"/>
            </a:ln>
          </p:spPr>
          <p:txBody>
            <a:bodyPr/>
            <a:lstStyle/>
            <a:p>
              <a:endParaRPr lang="fr-FR" b="1"/>
            </a:p>
          </p:txBody>
        </p:sp>
        <p:sp>
          <p:nvSpPr>
            <p:cNvPr id="11406" name="Rectangle 42"/>
            <p:cNvSpPr>
              <a:spLocks noChangeArrowheads="1"/>
            </p:cNvSpPr>
            <p:nvPr/>
          </p:nvSpPr>
          <p:spPr bwMode="auto">
            <a:xfrm rot="10800000" flipV="1">
              <a:off x="5987" y="3070"/>
              <a:ext cx="224" cy="33"/>
            </a:xfrm>
            <a:prstGeom prst="rect">
              <a:avLst/>
            </a:prstGeom>
            <a:noFill/>
            <a:ln w="9525">
              <a:solidFill>
                <a:srgbClr val="FFFFFF"/>
              </a:solidFill>
              <a:miter lim="800000"/>
              <a:headEnd/>
              <a:tailEnd/>
            </a:ln>
          </p:spPr>
          <p:txBody>
            <a:bodyPr/>
            <a:lstStyle/>
            <a:p>
              <a:endParaRPr lang="fr-FR" b="1"/>
            </a:p>
          </p:txBody>
        </p:sp>
        <p:sp>
          <p:nvSpPr>
            <p:cNvPr id="11407" name="Line 43"/>
            <p:cNvSpPr>
              <a:spLocks noChangeShapeType="1"/>
            </p:cNvSpPr>
            <p:nvPr/>
          </p:nvSpPr>
          <p:spPr bwMode="auto">
            <a:xfrm rot="10800000">
              <a:off x="5975" y="3099"/>
              <a:ext cx="249" cy="19"/>
            </a:xfrm>
            <a:prstGeom prst="line">
              <a:avLst/>
            </a:prstGeom>
            <a:noFill/>
            <a:ln w="12700">
              <a:solidFill>
                <a:srgbClr val="000000"/>
              </a:solidFill>
              <a:round/>
              <a:headEnd type="none" w="lg" len="sm"/>
              <a:tailEnd type="none" w="lg" len="sm"/>
            </a:ln>
          </p:spPr>
          <p:txBody>
            <a:bodyPr/>
            <a:lstStyle/>
            <a:p>
              <a:endParaRPr lang="fr-FR" b="1"/>
            </a:p>
          </p:txBody>
        </p:sp>
        <p:sp>
          <p:nvSpPr>
            <p:cNvPr id="11408" name="Line 44"/>
            <p:cNvSpPr>
              <a:spLocks noChangeShapeType="1"/>
            </p:cNvSpPr>
            <p:nvPr/>
          </p:nvSpPr>
          <p:spPr bwMode="auto">
            <a:xfrm rot="10800000" flipV="1">
              <a:off x="5805" y="3126"/>
              <a:ext cx="180" cy="0"/>
            </a:xfrm>
            <a:prstGeom prst="line">
              <a:avLst/>
            </a:prstGeom>
            <a:noFill/>
            <a:ln w="12700">
              <a:solidFill>
                <a:srgbClr val="000000"/>
              </a:solidFill>
              <a:round/>
              <a:headEnd type="none" w="lg" len="sm"/>
              <a:tailEnd type="none" w="lg" len="sm"/>
            </a:ln>
          </p:spPr>
          <p:txBody>
            <a:bodyPr/>
            <a:lstStyle/>
            <a:p>
              <a:endParaRPr lang="fr-FR" b="1"/>
            </a:p>
          </p:txBody>
        </p:sp>
        <p:sp>
          <p:nvSpPr>
            <p:cNvPr id="11409" name="Oval 45"/>
            <p:cNvSpPr>
              <a:spLocks noChangeArrowheads="1"/>
            </p:cNvSpPr>
            <p:nvPr/>
          </p:nvSpPr>
          <p:spPr bwMode="auto">
            <a:xfrm rot="10800000" flipV="1">
              <a:off x="6209" y="3107"/>
              <a:ext cx="25" cy="36"/>
            </a:xfrm>
            <a:prstGeom prst="ellipse">
              <a:avLst/>
            </a:prstGeom>
            <a:noFill/>
            <a:ln w="9525">
              <a:solidFill>
                <a:srgbClr val="000000"/>
              </a:solidFill>
              <a:round/>
              <a:headEnd/>
              <a:tailEnd/>
            </a:ln>
          </p:spPr>
          <p:txBody>
            <a:bodyPr/>
            <a:lstStyle/>
            <a:p>
              <a:endParaRPr lang="fr-FR" b="1"/>
            </a:p>
          </p:txBody>
        </p:sp>
        <p:sp>
          <p:nvSpPr>
            <p:cNvPr id="11410" name="Oval 46"/>
            <p:cNvSpPr>
              <a:spLocks noChangeArrowheads="1"/>
            </p:cNvSpPr>
            <p:nvPr/>
          </p:nvSpPr>
          <p:spPr bwMode="auto">
            <a:xfrm rot="10800000" flipV="1">
              <a:off x="5974" y="3108"/>
              <a:ext cx="24" cy="36"/>
            </a:xfrm>
            <a:prstGeom prst="ellipse">
              <a:avLst/>
            </a:prstGeom>
            <a:noFill/>
            <a:ln w="9525">
              <a:solidFill>
                <a:srgbClr val="000000"/>
              </a:solidFill>
              <a:round/>
              <a:headEnd/>
              <a:tailEnd/>
            </a:ln>
          </p:spPr>
          <p:txBody>
            <a:bodyPr/>
            <a:lstStyle/>
            <a:p>
              <a:endParaRPr lang="fr-FR" b="1"/>
            </a:p>
          </p:txBody>
        </p:sp>
        <p:sp>
          <p:nvSpPr>
            <p:cNvPr id="11411" name="Rectangle 47"/>
            <p:cNvSpPr>
              <a:spLocks noChangeArrowheads="1"/>
            </p:cNvSpPr>
            <p:nvPr/>
          </p:nvSpPr>
          <p:spPr bwMode="auto">
            <a:xfrm rot="10800000" flipV="1">
              <a:off x="6012" y="2832"/>
              <a:ext cx="175" cy="129"/>
            </a:xfrm>
            <a:prstGeom prst="rect">
              <a:avLst/>
            </a:prstGeom>
            <a:noFill/>
            <a:ln w="9525">
              <a:noFill/>
              <a:miter lim="800000"/>
              <a:headEnd/>
              <a:tailEnd/>
            </a:ln>
          </p:spPr>
          <p:txBody>
            <a:bodyPr lIns="12700" tIns="12700" rIns="12700" bIns="12700"/>
            <a:lstStyle/>
            <a:p>
              <a:endParaRPr lang="fr-FR" sz="1800" b="1">
                <a:latin typeface="Arial" charset="0"/>
              </a:endParaRPr>
            </a:p>
          </p:txBody>
        </p:sp>
      </p:grpSp>
      <p:sp>
        <p:nvSpPr>
          <p:cNvPr id="11302" name="Line 48"/>
          <p:cNvSpPr>
            <a:spLocks noChangeShapeType="1"/>
          </p:cNvSpPr>
          <p:nvPr/>
        </p:nvSpPr>
        <p:spPr bwMode="auto">
          <a:xfrm flipV="1">
            <a:off x="5084763" y="2851150"/>
            <a:ext cx="654050" cy="4763"/>
          </a:xfrm>
          <a:prstGeom prst="line">
            <a:avLst/>
          </a:prstGeom>
          <a:noFill/>
          <a:ln w="12700">
            <a:solidFill>
              <a:srgbClr val="FF0000"/>
            </a:solidFill>
            <a:round/>
            <a:headEnd/>
            <a:tailEnd/>
          </a:ln>
        </p:spPr>
        <p:txBody>
          <a:bodyPr/>
          <a:lstStyle/>
          <a:p>
            <a:endParaRPr lang="fr-FR" b="1"/>
          </a:p>
        </p:txBody>
      </p:sp>
      <p:sp>
        <p:nvSpPr>
          <p:cNvPr id="11303" name="Line 49"/>
          <p:cNvSpPr>
            <a:spLocks noChangeShapeType="1"/>
          </p:cNvSpPr>
          <p:nvPr/>
        </p:nvSpPr>
        <p:spPr bwMode="auto">
          <a:xfrm>
            <a:off x="5084763" y="3160713"/>
            <a:ext cx="496887" cy="9525"/>
          </a:xfrm>
          <a:prstGeom prst="line">
            <a:avLst/>
          </a:prstGeom>
          <a:noFill/>
          <a:ln w="12700">
            <a:solidFill>
              <a:srgbClr val="0000FF"/>
            </a:solidFill>
            <a:round/>
            <a:headEnd/>
            <a:tailEnd/>
          </a:ln>
        </p:spPr>
        <p:txBody>
          <a:bodyPr/>
          <a:lstStyle/>
          <a:p>
            <a:endParaRPr lang="fr-FR" b="1"/>
          </a:p>
        </p:txBody>
      </p:sp>
      <p:grpSp>
        <p:nvGrpSpPr>
          <p:cNvPr id="3" name="Group 50"/>
          <p:cNvGrpSpPr>
            <a:grpSpLocks/>
          </p:cNvGrpSpPr>
          <p:nvPr/>
        </p:nvGrpSpPr>
        <p:grpSpPr bwMode="auto">
          <a:xfrm rot="-1800000">
            <a:off x="5495925" y="3517900"/>
            <a:ext cx="339725" cy="338138"/>
            <a:chOff x="6718" y="4243"/>
            <a:chExt cx="310" cy="309"/>
          </a:xfrm>
        </p:grpSpPr>
        <p:sp>
          <p:nvSpPr>
            <p:cNvPr id="11400" name="Oval 51"/>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11401" name="Oval 52"/>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11402" name="Oval 53"/>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b="1"/>
            </a:p>
          </p:txBody>
        </p:sp>
        <p:sp>
          <p:nvSpPr>
            <p:cNvPr id="11403" name="Oval 54"/>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b="1"/>
            </a:p>
          </p:txBody>
        </p:sp>
      </p:grpSp>
      <p:sp>
        <p:nvSpPr>
          <p:cNvPr id="11305" name="Line 55"/>
          <p:cNvSpPr>
            <a:spLocks noChangeShapeType="1"/>
          </p:cNvSpPr>
          <p:nvPr/>
        </p:nvSpPr>
        <p:spPr bwMode="auto">
          <a:xfrm>
            <a:off x="5575300" y="3170238"/>
            <a:ext cx="0" cy="500062"/>
          </a:xfrm>
          <a:prstGeom prst="line">
            <a:avLst/>
          </a:prstGeom>
          <a:noFill/>
          <a:ln w="12700">
            <a:solidFill>
              <a:srgbClr val="0000FF"/>
            </a:solidFill>
            <a:round/>
            <a:headEnd/>
            <a:tailEnd/>
          </a:ln>
        </p:spPr>
        <p:txBody>
          <a:bodyPr/>
          <a:lstStyle/>
          <a:p>
            <a:endParaRPr lang="fr-FR" b="1"/>
          </a:p>
        </p:txBody>
      </p:sp>
      <p:sp>
        <p:nvSpPr>
          <p:cNvPr id="11306" name="Line 56"/>
          <p:cNvSpPr>
            <a:spLocks noChangeShapeType="1"/>
          </p:cNvSpPr>
          <p:nvPr/>
        </p:nvSpPr>
        <p:spPr bwMode="auto">
          <a:xfrm>
            <a:off x="5727700" y="2847975"/>
            <a:ext cx="0" cy="750888"/>
          </a:xfrm>
          <a:prstGeom prst="line">
            <a:avLst/>
          </a:prstGeom>
          <a:noFill/>
          <a:ln w="12700">
            <a:solidFill>
              <a:srgbClr val="FF0000"/>
            </a:solidFill>
            <a:round/>
            <a:headEnd/>
            <a:tailEnd/>
          </a:ln>
        </p:spPr>
        <p:txBody>
          <a:bodyPr/>
          <a:lstStyle/>
          <a:p>
            <a:endParaRPr lang="fr-FR" b="1"/>
          </a:p>
        </p:txBody>
      </p:sp>
      <p:sp>
        <p:nvSpPr>
          <p:cNvPr id="11307" name="Line 57"/>
          <p:cNvSpPr>
            <a:spLocks noChangeShapeType="1"/>
          </p:cNvSpPr>
          <p:nvPr/>
        </p:nvSpPr>
        <p:spPr bwMode="auto">
          <a:xfrm>
            <a:off x="5727700" y="3595688"/>
            <a:ext cx="1125538" cy="0"/>
          </a:xfrm>
          <a:prstGeom prst="line">
            <a:avLst/>
          </a:prstGeom>
          <a:noFill/>
          <a:ln w="12700">
            <a:solidFill>
              <a:srgbClr val="FF0000"/>
            </a:solidFill>
            <a:round/>
            <a:headEnd/>
            <a:tailEnd/>
          </a:ln>
        </p:spPr>
        <p:txBody>
          <a:bodyPr/>
          <a:lstStyle/>
          <a:p>
            <a:endParaRPr lang="fr-FR" b="1"/>
          </a:p>
        </p:txBody>
      </p:sp>
      <p:sp>
        <p:nvSpPr>
          <p:cNvPr id="11308" name="Line 58"/>
          <p:cNvSpPr>
            <a:spLocks noChangeShapeType="1"/>
          </p:cNvSpPr>
          <p:nvPr/>
        </p:nvSpPr>
        <p:spPr bwMode="auto">
          <a:xfrm>
            <a:off x="5613400" y="3681413"/>
            <a:ext cx="1189038" cy="0"/>
          </a:xfrm>
          <a:prstGeom prst="line">
            <a:avLst/>
          </a:prstGeom>
          <a:noFill/>
          <a:ln w="12700">
            <a:solidFill>
              <a:srgbClr val="0000FF"/>
            </a:solidFill>
            <a:round/>
            <a:headEnd/>
            <a:tailEnd/>
          </a:ln>
        </p:spPr>
        <p:txBody>
          <a:bodyPr/>
          <a:lstStyle/>
          <a:p>
            <a:endParaRPr lang="fr-FR" b="1"/>
          </a:p>
        </p:txBody>
      </p:sp>
      <p:grpSp>
        <p:nvGrpSpPr>
          <p:cNvPr id="4" name="Group 59"/>
          <p:cNvGrpSpPr>
            <a:grpSpLocks/>
          </p:cNvGrpSpPr>
          <p:nvPr/>
        </p:nvGrpSpPr>
        <p:grpSpPr bwMode="auto">
          <a:xfrm>
            <a:off x="6604000" y="3044825"/>
            <a:ext cx="1117600" cy="1300163"/>
            <a:chOff x="7815" y="3945"/>
            <a:chExt cx="1020" cy="1185"/>
          </a:xfrm>
        </p:grpSpPr>
        <p:grpSp>
          <p:nvGrpSpPr>
            <p:cNvPr id="5" name="Group 60"/>
            <p:cNvGrpSpPr>
              <a:grpSpLocks/>
            </p:cNvGrpSpPr>
            <p:nvPr/>
          </p:nvGrpSpPr>
          <p:grpSpPr bwMode="auto">
            <a:xfrm>
              <a:off x="7965" y="4150"/>
              <a:ext cx="670" cy="685"/>
              <a:chOff x="8610" y="2906"/>
              <a:chExt cx="670" cy="685"/>
            </a:xfrm>
          </p:grpSpPr>
          <p:sp>
            <p:nvSpPr>
              <p:cNvPr id="11398" name="Oval 61"/>
              <p:cNvSpPr>
                <a:spLocks noChangeArrowheads="1"/>
              </p:cNvSpPr>
              <p:nvPr/>
            </p:nvSpPr>
            <p:spPr bwMode="auto">
              <a:xfrm>
                <a:off x="8610" y="2906"/>
                <a:ext cx="670" cy="685"/>
              </a:xfrm>
              <a:prstGeom prst="ellipse">
                <a:avLst/>
              </a:prstGeom>
              <a:solidFill>
                <a:srgbClr val="FFFFFF"/>
              </a:solidFill>
              <a:ln w="12700" algn="ctr">
                <a:solidFill>
                  <a:srgbClr val="000000"/>
                </a:solidFill>
                <a:round/>
                <a:headEnd/>
                <a:tailEnd/>
              </a:ln>
            </p:spPr>
            <p:txBody>
              <a:bodyPr/>
              <a:lstStyle/>
              <a:p>
                <a:endParaRPr lang="fr-FR" b="1"/>
              </a:p>
            </p:txBody>
          </p:sp>
          <p:sp>
            <p:nvSpPr>
              <p:cNvPr id="11399" name="Text Box 62"/>
              <p:cNvSpPr txBox="1">
                <a:spLocks noChangeArrowheads="1"/>
              </p:cNvSpPr>
              <p:nvPr/>
            </p:nvSpPr>
            <p:spPr bwMode="auto">
              <a:xfrm>
                <a:off x="8685" y="3031"/>
                <a:ext cx="555" cy="435"/>
              </a:xfrm>
              <a:prstGeom prst="rect">
                <a:avLst/>
              </a:prstGeom>
              <a:noFill/>
              <a:ln w="12700" algn="ctr">
                <a:noFill/>
                <a:miter lim="800000"/>
                <a:headEnd/>
                <a:tailEnd/>
              </a:ln>
            </p:spPr>
            <p:txBody>
              <a:bodyPr/>
              <a:lstStyle/>
              <a:p>
                <a:r>
                  <a:rPr lang="fr-FR" sz="1600" b="1">
                    <a:latin typeface="Arial" charset="0"/>
                  </a:rPr>
                  <a:t>  M</a:t>
                </a:r>
              </a:p>
            </p:txBody>
          </p:sp>
        </p:grpSp>
        <p:sp>
          <p:nvSpPr>
            <p:cNvPr id="11397" name="Text Box 63"/>
            <p:cNvSpPr txBox="1">
              <a:spLocks noChangeArrowheads="1"/>
            </p:cNvSpPr>
            <p:nvPr/>
          </p:nvSpPr>
          <p:spPr bwMode="auto">
            <a:xfrm>
              <a:off x="7815" y="3945"/>
              <a:ext cx="1020" cy="1185"/>
            </a:xfrm>
            <a:prstGeom prst="rect">
              <a:avLst/>
            </a:prstGeom>
            <a:noFill/>
            <a:ln w="19050" algn="ctr">
              <a:solidFill>
                <a:srgbClr val="000000"/>
              </a:solidFill>
              <a:miter lim="800000"/>
              <a:headEnd/>
              <a:tailEnd/>
            </a:ln>
          </p:spPr>
          <p:txBody>
            <a:bodyPr/>
            <a:lstStyle/>
            <a:p>
              <a:endParaRPr lang="fr-FR" sz="1800" b="1">
                <a:latin typeface="Arial" charset="0"/>
              </a:endParaRPr>
            </a:p>
          </p:txBody>
        </p:sp>
      </p:grpSp>
      <p:sp>
        <p:nvSpPr>
          <p:cNvPr id="11310" name="Line 64"/>
          <p:cNvSpPr>
            <a:spLocks noChangeShapeType="1"/>
          </p:cNvSpPr>
          <p:nvPr/>
        </p:nvSpPr>
        <p:spPr bwMode="auto">
          <a:xfrm>
            <a:off x="571500" y="4652963"/>
            <a:ext cx="8032750" cy="0"/>
          </a:xfrm>
          <a:prstGeom prst="line">
            <a:avLst/>
          </a:prstGeom>
          <a:noFill/>
          <a:ln w="254000">
            <a:pattFill prst="pct10">
              <a:fgClr>
                <a:srgbClr val="000000"/>
              </a:fgClr>
              <a:bgClr>
                <a:srgbClr val="FFFFFF"/>
              </a:bgClr>
            </a:pattFill>
            <a:round/>
            <a:headEnd/>
            <a:tailEnd/>
          </a:ln>
        </p:spPr>
        <p:txBody>
          <a:bodyPr/>
          <a:lstStyle/>
          <a:p>
            <a:endParaRPr lang="fr-FR"/>
          </a:p>
        </p:txBody>
      </p:sp>
      <p:grpSp>
        <p:nvGrpSpPr>
          <p:cNvPr id="6" name="Group 65"/>
          <p:cNvGrpSpPr>
            <a:grpSpLocks/>
          </p:cNvGrpSpPr>
          <p:nvPr/>
        </p:nvGrpSpPr>
        <p:grpSpPr bwMode="auto">
          <a:xfrm>
            <a:off x="5429250" y="4697413"/>
            <a:ext cx="500063" cy="493712"/>
            <a:chOff x="8493" y="10191"/>
            <a:chExt cx="1132" cy="849"/>
          </a:xfrm>
        </p:grpSpPr>
        <p:sp>
          <p:nvSpPr>
            <p:cNvPr id="11390" name="Rectangle 66"/>
            <p:cNvSpPr>
              <a:spLocks noChangeArrowheads="1"/>
            </p:cNvSpPr>
            <p:nvPr/>
          </p:nvSpPr>
          <p:spPr bwMode="auto">
            <a:xfrm rot="5400000">
              <a:off x="8634" y="10050"/>
              <a:ext cx="849" cy="1132"/>
            </a:xfrm>
            <a:prstGeom prst="rect">
              <a:avLst/>
            </a:prstGeom>
            <a:noFill/>
            <a:ln w="9525">
              <a:noFill/>
              <a:miter lim="800000"/>
              <a:headEnd/>
              <a:tailEnd/>
            </a:ln>
          </p:spPr>
          <p:txBody>
            <a:bodyPr/>
            <a:lstStyle/>
            <a:p>
              <a:endParaRPr lang="fr-FR"/>
            </a:p>
          </p:txBody>
        </p:sp>
        <p:sp>
          <p:nvSpPr>
            <p:cNvPr id="11391" name="Line 67"/>
            <p:cNvSpPr>
              <a:spLocks noChangeShapeType="1"/>
            </p:cNvSpPr>
            <p:nvPr/>
          </p:nvSpPr>
          <p:spPr bwMode="auto">
            <a:xfrm>
              <a:off x="9059" y="10191"/>
              <a:ext cx="1" cy="421"/>
            </a:xfrm>
            <a:prstGeom prst="line">
              <a:avLst/>
            </a:prstGeom>
            <a:noFill/>
            <a:ln w="12700">
              <a:solidFill>
                <a:srgbClr val="000000"/>
              </a:solidFill>
              <a:round/>
              <a:headEnd type="none" w="lg" len="sm"/>
              <a:tailEnd type="none" w="lg" len="sm"/>
            </a:ln>
          </p:spPr>
          <p:txBody>
            <a:bodyPr/>
            <a:lstStyle/>
            <a:p>
              <a:endParaRPr lang="fr-FR"/>
            </a:p>
          </p:txBody>
        </p:sp>
        <p:sp>
          <p:nvSpPr>
            <p:cNvPr id="11392" name="Line 68"/>
            <p:cNvSpPr>
              <a:spLocks noChangeShapeType="1"/>
            </p:cNvSpPr>
            <p:nvPr/>
          </p:nvSpPr>
          <p:spPr bwMode="auto">
            <a:xfrm flipV="1">
              <a:off x="8680" y="10623"/>
              <a:ext cx="758" cy="3"/>
            </a:xfrm>
            <a:prstGeom prst="line">
              <a:avLst/>
            </a:prstGeom>
            <a:noFill/>
            <a:ln w="12700">
              <a:solidFill>
                <a:srgbClr val="000000"/>
              </a:solidFill>
              <a:round/>
              <a:headEnd type="none" w="lg" len="sm"/>
              <a:tailEnd type="none" w="lg" len="sm"/>
            </a:ln>
          </p:spPr>
          <p:txBody>
            <a:bodyPr/>
            <a:lstStyle/>
            <a:p>
              <a:endParaRPr lang="fr-FR"/>
            </a:p>
          </p:txBody>
        </p:sp>
        <p:sp>
          <p:nvSpPr>
            <p:cNvPr id="11393" name="Line 69"/>
            <p:cNvSpPr>
              <a:spLocks noChangeShapeType="1"/>
            </p:cNvSpPr>
            <p:nvPr/>
          </p:nvSpPr>
          <p:spPr bwMode="auto">
            <a:xfrm flipV="1">
              <a:off x="8754" y="10683"/>
              <a:ext cx="611" cy="3"/>
            </a:xfrm>
            <a:prstGeom prst="line">
              <a:avLst/>
            </a:prstGeom>
            <a:noFill/>
            <a:ln w="12700">
              <a:solidFill>
                <a:srgbClr val="000000"/>
              </a:solidFill>
              <a:round/>
              <a:headEnd type="none" w="lg" len="sm"/>
              <a:tailEnd type="none" w="lg" len="sm"/>
            </a:ln>
          </p:spPr>
          <p:txBody>
            <a:bodyPr/>
            <a:lstStyle/>
            <a:p>
              <a:endParaRPr lang="fr-FR"/>
            </a:p>
          </p:txBody>
        </p:sp>
        <p:sp>
          <p:nvSpPr>
            <p:cNvPr id="11394" name="Line 70"/>
            <p:cNvSpPr>
              <a:spLocks noChangeShapeType="1"/>
            </p:cNvSpPr>
            <p:nvPr/>
          </p:nvSpPr>
          <p:spPr bwMode="auto">
            <a:xfrm flipV="1">
              <a:off x="8908" y="10743"/>
              <a:ext cx="319" cy="2"/>
            </a:xfrm>
            <a:prstGeom prst="line">
              <a:avLst/>
            </a:prstGeom>
            <a:noFill/>
            <a:ln w="12700">
              <a:solidFill>
                <a:srgbClr val="000000"/>
              </a:solidFill>
              <a:round/>
              <a:headEnd type="none" w="lg" len="sm"/>
              <a:tailEnd type="none" w="lg" len="sm"/>
            </a:ln>
          </p:spPr>
          <p:txBody>
            <a:bodyPr/>
            <a:lstStyle/>
            <a:p>
              <a:endParaRPr lang="fr-FR"/>
            </a:p>
          </p:txBody>
        </p:sp>
        <p:sp>
          <p:nvSpPr>
            <p:cNvPr id="11395" name="Line 71"/>
            <p:cNvSpPr>
              <a:spLocks noChangeShapeType="1"/>
            </p:cNvSpPr>
            <p:nvPr/>
          </p:nvSpPr>
          <p:spPr bwMode="auto">
            <a:xfrm>
              <a:off x="9001" y="10804"/>
              <a:ext cx="117" cy="1"/>
            </a:xfrm>
            <a:prstGeom prst="line">
              <a:avLst/>
            </a:prstGeom>
            <a:noFill/>
            <a:ln w="12700">
              <a:solidFill>
                <a:srgbClr val="000000"/>
              </a:solidFill>
              <a:round/>
              <a:headEnd type="none" w="lg" len="sm"/>
              <a:tailEnd type="none" w="lg" len="sm"/>
            </a:ln>
          </p:spPr>
          <p:txBody>
            <a:bodyPr/>
            <a:lstStyle/>
            <a:p>
              <a:endParaRPr lang="fr-FR"/>
            </a:p>
          </p:txBody>
        </p:sp>
      </p:grpSp>
      <p:grpSp>
        <p:nvGrpSpPr>
          <p:cNvPr id="7" name="Group 73"/>
          <p:cNvGrpSpPr>
            <a:grpSpLocks/>
          </p:cNvGrpSpPr>
          <p:nvPr/>
        </p:nvGrpSpPr>
        <p:grpSpPr bwMode="auto">
          <a:xfrm>
            <a:off x="1208088" y="4619625"/>
            <a:ext cx="336550" cy="563563"/>
            <a:chOff x="2826" y="5109"/>
            <a:chExt cx="307" cy="513"/>
          </a:xfrm>
        </p:grpSpPr>
        <p:sp>
          <p:nvSpPr>
            <p:cNvPr id="11386" name="Line 74"/>
            <p:cNvSpPr>
              <a:spLocks noChangeShapeType="1"/>
            </p:cNvSpPr>
            <p:nvPr/>
          </p:nvSpPr>
          <p:spPr bwMode="auto">
            <a:xfrm>
              <a:off x="2979" y="5109"/>
              <a:ext cx="1" cy="352"/>
            </a:xfrm>
            <a:prstGeom prst="line">
              <a:avLst/>
            </a:prstGeom>
            <a:noFill/>
            <a:ln w="12700">
              <a:solidFill>
                <a:srgbClr val="000000"/>
              </a:solidFill>
              <a:round/>
              <a:headEnd type="none" w="lg" len="sm"/>
              <a:tailEnd type="none" w="lg" len="sm"/>
            </a:ln>
          </p:spPr>
          <p:txBody>
            <a:bodyPr/>
            <a:lstStyle/>
            <a:p>
              <a:endParaRPr lang="fr-FR"/>
            </a:p>
          </p:txBody>
        </p:sp>
        <p:sp>
          <p:nvSpPr>
            <p:cNvPr id="11387" name="Line 75"/>
            <p:cNvSpPr>
              <a:spLocks noChangeShapeType="1"/>
            </p:cNvSpPr>
            <p:nvPr/>
          </p:nvSpPr>
          <p:spPr bwMode="auto">
            <a:xfrm flipV="1">
              <a:off x="2826" y="5520"/>
              <a:ext cx="307" cy="3"/>
            </a:xfrm>
            <a:prstGeom prst="line">
              <a:avLst/>
            </a:prstGeom>
            <a:noFill/>
            <a:ln w="12700">
              <a:solidFill>
                <a:srgbClr val="000000"/>
              </a:solidFill>
              <a:round/>
              <a:headEnd type="none" w="lg" len="sm"/>
              <a:tailEnd type="none" w="lg" len="sm"/>
            </a:ln>
          </p:spPr>
          <p:txBody>
            <a:bodyPr/>
            <a:lstStyle/>
            <a:p>
              <a:endParaRPr lang="fr-FR"/>
            </a:p>
          </p:txBody>
        </p:sp>
        <p:sp>
          <p:nvSpPr>
            <p:cNvPr id="11388" name="Line 76"/>
            <p:cNvSpPr>
              <a:spLocks noChangeShapeType="1"/>
            </p:cNvSpPr>
            <p:nvPr/>
          </p:nvSpPr>
          <p:spPr bwMode="auto">
            <a:xfrm flipV="1">
              <a:off x="2899" y="5571"/>
              <a:ext cx="164" cy="7"/>
            </a:xfrm>
            <a:prstGeom prst="line">
              <a:avLst/>
            </a:prstGeom>
            <a:noFill/>
            <a:ln w="12700">
              <a:solidFill>
                <a:srgbClr val="000000"/>
              </a:solidFill>
              <a:round/>
              <a:headEnd type="none" w="lg" len="sm"/>
              <a:tailEnd type="none" w="lg" len="sm"/>
            </a:ln>
          </p:spPr>
          <p:txBody>
            <a:bodyPr/>
            <a:lstStyle/>
            <a:p>
              <a:endParaRPr lang="fr-FR"/>
            </a:p>
          </p:txBody>
        </p:sp>
        <p:sp>
          <p:nvSpPr>
            <p:cNvPr id="11389" name="Line 77"/>
            <p:cNvSpPr>
              <a:spLocks noChangeShapeType="1"/>
            </p:cNvSpPr>
            <p:nvPr/>
          </p:nvSpPr>
          <p:spPr bwMode="auto">
            <a:xfrm>
              <a:off x="2950" y="5622"/>
              <a:ext cx="59" cy="0"/>
            </a:xfrm>
            <a:prstGeom prst="line">
              <a:avLst/>
            </a:prstGeom>
            <a:noFill/>
            <a:ln w="12700">
              <a:solidFill>
                <a:srgbClr val="000000"/>
              </a:solidFill>
              <a:round/>
              <a:headEnd type="none" w="lg" len="sm"/>
              <a:tailEnd type="none" w="lg" len="sm"/>
            </a:ln>
          </p:spPr>
          <p:txBody>
            <a:bodyPr/>
            <a:lstStyle/>
            <a:p>
              <a:endParaRPr lang="fr-FR"/>
            </a:p>
          </p:txBody>
        </p:sp>
      </p:grpSp>
      <p:sp>
        <p:nvSpPr>
          <p:cNvPr id="11313" name="Line 78"/>
          <p:cNvSpPr>
            <a:spLocks noChangeShapeType="1"/>
          </p:cNvSpPr>
          <p:nvPr/>
        </p:nvSpPr>
        <p:spPr bwMode="auto">
          <a:xfrm flipV="1">
            <a:off x="1376363" y="2227263"/>
            <a:ext cx="0" cy="2803525"/>
          </a:xfrm>
          <a:prstGeom prst="line">
            <a:avLst/>
          </a:prstGeom>
          <a:noFill/>
          <a:ln w="12700">
            <a:solidFill>
              <a:srgbClr val="4AFC4E"/>
            </a:solidFill>
            <a:round/>
            <a:headEnd/>
            <a:tailEnd/>
          </a:ln>
        </p:spPr>
        <p:txBody>
          <a:bodyPr/>
          <a:lstStyle/>
          <a:p>
            <a:endParaRPr lang="fr-FR"/>
          </a:p>
        </p:txBody>
      </p:sp>
      <p:sp>
        <p:nvSpPr>
          <p:cNvPr id="11314" name="Oval 80"/>
          <p:cNvSpPr>
            <a:spLocks noChangeArrowheads="1"/>
          </p:cNvSpPr>
          <p:nvPr/>
        </p:nvSpPr>
        <p:spPr bwMode="auto">
          <a:xfrm>
            <a:off x="6727825" y="4357688"/>
            <a:ext cx="125413"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11315" name="Oval 81"/>
          <p:cNvSpPr>
            <a:spLocks noChangeArrowheads="1"/>
          </p:cNvSpPr>
          <p:nvPr/>
        </p:nvSpPr>
        <p:spPr bwMode="auto">
          <a:xfrm>
            <a:off x="7478713" y="4357688"/>
            <a:ext cx="125412"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11316" name="Rectangle 82"/>
          <p:cNvSpPr>
            <a:spLocks noChangeArrowheads="1"/>
          </p:cNvSpPr>
          <p:nvPr/>
        </p:nvSpPr>
        <p:spPr bwMode="auto">
          <a:xfrm>
            <a:off x="4414838" y="2708275"/>
            <a:ext cx="779462" cy="627063"/>
          </a:xfrm>
          <a:prstGeom prst="rect">
            <a:avLst/>
          </a:prstGeom>
          <a:noFill/>
          <a:ln w="12700" algn="ctr">
            <a:solidFill>
              <a:srgbClr val="000000"/>
            </a:solidFill>
            <a:prstDash val="dash"/>
            <a:miter lim="800000"/>
            <a:headEnd/>
            <a:tailEnd/>
          </a:ln>
        </p:spPr>
        <p:txBody>
          <a:bodyPr/>
          <a:lstStyle/>
          <a:p>
            <a:endParaRPr lang="fr-FR" b="1"/>
          </a:p>
        </p:txBody>
      </p:sp>
      <p:sp>
        <p:nvSpPr>
          <p:cNvPr id="11317" name="Text Box 83"/>
          <p:cNvSpPr txBox="1">
            <a:spLocks noChangeArrowheads="1"/>
          </p:cNvSpPr>
          <p:nvPr/>
        </p:nvSpPr>
        <p:spPr bwMode="auto">
          <a:xfrm>
            <a:off x="4175125" y="2343150"/>
            <a:ext cx="1404938" cy="438150"/>
          </a:xfrm>
          <a:prstGeom prst="rect">
            <a:avLst/>
          </a:prstGeom>
          <a:noFill/>
          <a:ln w="12700" algn="ctr">
            <a:noFill/>
            <a:miter lim="800000"/>
            <a:headEnd/>
            <a:tailEnd/>
          </a:ln>
        </p:spPr>
        <p:txBody>
          <a:bodyPr/>
          <a:lstStyle/>
          <a:p>
            <a:r>
              <a:rPr lang="fr-FR" sz="900" b="1">
                <a:latin typeface="Arial" charset="0"/>
              </a:rPr>
              <a:t>Disjoncteur différentiel  </a:t>
            </a:r>
          </a:p>
          <a:p>
            <a:pPr algn="ctr"/>
            <a:r>
              <a:rPr lang="fr-FR" sz="900" b="1" i="1">
                <a:latin typeface="Arial" charset="0"/>
              </a:rPr>
              <a:t>500mA</a:t>
            </a:r>
            <a:endParaRPr lang="fr-FR" sz="1800" b="1" i="1">
              <a:latin typeface="Arial" charset="0"/>
            </a:endParaRPr>
          </a:p>
        </p:txBody>
      </p:sp>
      <p:sp>
        <p:nvSpPr>
          <p:cNvPr id="11318" name="Text Box 84"/>
          <p:cNvSpPr txBox="1">
            <a:spLocks noChangeArrowheads="1"/>
          </p:cNvSpPr>
          <p:nvPr/>
        </p:nvSpPr>
        <p:spPr bwMode="auto">
          <a:xfrm>
            <a:off x="6513513" y="2481263"/>
            <a:ext cx="1250950" cy="625475"/>
          </a:xfrm>
          <a:prstGeom prst="rect">
            <a:avLst/>
          </a:prstGeom>
          <a:noFill/>
          <a:ln w="12700" algn="ctr">
            <a:noFill/>
            <a:miter lim="800000"/>
            <a:headEnd/>
            <a:tailEnd/>
          </a:ln>
        </p:spPr>
        <p:txBody>
          <a:bodyPr/>
          <a:lstStyle/>
          <a:p>
            <a:r>
              <a:rPr lang="fr-FR" sz="900" b="1">
                <a:latin typeface="Arial" charset="0"/>
              </a:rPr>
              <a:t>Carcasse</a:t>
            </a:r>
          </a:p>
          <a:p>
            <a:r>
              <a:rPr lang="fr-FR" sz="900" b="1">
                <a:latin typeface="Arial" charset="0"/>
              </a:rPr>
              <a:t> métallique</a:t>
            </a:r>
            <a:endParaRPr lang="fr-FR" sz="1800" b="1">
              <a:latin typeface="Arial" charset="0"/>
            </a:endParaRPr>
          </a:p>
        </p:txBody>
      </p:sp>
      <p:grpSp>
        <p:nvGrpSpPr>
          <p:cNvPr id="8" name="Group 85"/>
          <p:cNvGrpSpPr>
            <a:grpSpLocks/>
          </p:cNvGrpSpPr>
          <p:nvPr/>
        </p:nvGrpSpPr>
        <p:grpSpPr bwMode="auto">
          <a:xfrm>
            <a:off x="7218363" y="2708275"/>
            <a:ext cx="180975" cy="261938"/>
            <a:chOff x="9920" y="3508"/>
            <a:chExt cx="251" cy="443"/>
          </a:xfrm>
        </p:grpSpPr>
        <p:sp>
          <p:nvSpPr>
            <p:cNvPr id="11384" name="Line 86"/>
            <p:cNvSpPr>
              <a:spLocks noChangeShapeType="1"/>
            </p:cNvSpPr>
            <p:nvPr/>
          </p:nvSpPr>
          <p:spPr bwMode="auto">
            <a:xfrm>
              <a:off x="10171" y="3508"/>
              <a:ext cx="0" cy="443"/>
            </a:xfrm>
            <a:prstGeom prst="line">
              <a:avLst/>
            </a:prstGeom>
            <a:noFill/>
            <a:ln w="12700">
              <a:solidFill>
                <a:srgbClr val="000000"/>
              </a:solidFill>
              <a:round/>
              <a:headEnd/>
              <a:tailEnd type="triangle" w="med" len="med"/>
            </a:ln>
          </p:spPr>
          <p:txBody>
            <a:bodyPr/>
            <a:lstStyle/>
            <a:p>
              <a:endParaRPr lang="fr-FR" b="1"/>
            </a:p>
          </p:txBody>
        </p:sp>
        <p:sp>
          <p:nvSpPr>
            <p:cNvPr id="11385" name="Line 87"/>
            <p:cNvSpPr>
              <a:spLocks noChangeShapeType="1"/>
            </p:cNvSpPr>
            <p:nvPr/>
          </p:nvSpPr>
          <p:spPr bwMode="auto">
            <a:xfrm flipH="1">
              <a:off x="9920" y="3508"/>
              <a:ext cx="235" cy="0"/>
            </a:xfrm>
            <a:prstGeom prst="line">
              <a:avLst/>
            </a:prstGeom>
            <a:noFill/>
            <a:ln w="12700">
              <a:solidFill>
                <a:srgbClr val="000000"/>
              </a:solidFill>
              <a:round/>
              <a:headEnd/>
              <a:tailEnd/>
            </a:ln>
          </p:spPr>
          <p:txBody>
            <a:bodyPr/>
            <a:lstStyle/>
            <a:p>
              <a:endParaRPr lang="fr-FR" b="1"/>
            </a:p>
          </p:txBody>
        </p:sp>
      </p:grpSp>
      <p:sp>
        <p:nvSpPr>
          <p:cNvPr id="11320" name="Line 88"/>
          <p:cNvSpPr>
            <a:spLocks noChangeShapeType="1"/>
          </p:cNvSpPr>
          <p:nvPr/>
        </p:nvSpPr>
        <p:spPr bwMode="auto">
          <a:xfrm>
            <a:off x="8237538" y="2808288"/>
            <a:ext cx="0" cy="773112"/>
          </a:xfrm>
          <a:prstGeom prst="line">
            <a:avLst/>
          </a:prstGeom>
          <a:noFill/>
          <a:ln w="12700">
            <a:solidFill>
              <a:srgbClr val="000000"/>
            </a:solidFill>
            <a:round/>
            <a:headEnd/>
            <a:tailEnd/>
          </a:ln>
        </p:spPr>
        <p:txBody>
          <a:bodyPr/>
          <a:lstStyle/>
          <a:p>
            <a:endParaRPr lang="fr-FR" b="1"/>
          </a:p>
        </p:txBody>
      </p:sp>
      <p:grpSp>
        <p:nvGrpSpPr>
          <p:cNvPr id="9" name="Group 89"/>
          <p:cNvGrpSpPr>
            <a:grpSpLocks/>
          </p:cNvGrpSpPr>
          <p:nvPr/>
        </p:nvGrpSpPr>
        <p:grpSpPr bwMode="auto">
          <a:xfrm>
            <a:off x="8015288" y="3465513"/>
            <a:ext cx="474662" cy="463550"/>
            <a:chOff x="4571" y="10537"/>
            <a:chExt cx="750" cy="684"/>
          </a:xfrm>
        </p:grpSpPr>
        <p:sp>
          <p:nvSpPr>
            <p:cNvPr id="11382" name="Oval 90"/>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b="1"/>
            </a:p>
          </p:txBody>
        </p:sp>
        <p:sp>
          <p:nvSpPr>
            <p:cNvPr id="11383" name="Freeform 91"/>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b="1"/>
            </a:p>
          </p:txBody>
        </p:sp>
      </p:grpSp>
      <p:sp>
        <p:nvSpPr>
          <p:cNvPr id="11322" name="Freeform 93"/>
          <p:cNvSpPr>
            <a:spLocks/>
          </p:cNvSpPr>
          <p:nvPr/>
        </p:nvSpPr>
        <p:spPr bwMode="auto">
          <a:xfrm>
            <a:off x="8051800" y="3897313"/>
            <a:ext cx="77788" cy="57943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b="1"/>
          </a:p>
        </p:txBody>
      </p:sp>
      <p:sp>
        <p:nvSpPr>
          <p:cNvPr id="11323" name="Freeform 94"/>
          <p:cNvSpPr>
            <a:spLocks/>
          </p:cNvSpPr>
          <p:nvPr/>
        </p:nvSpPr>
        <p:spPr bwMode="auto">
          <a:xfrm>
            <a:off x="8374063" y="3890963"/>
            <a:ext cx="42862" cy="5397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b="1"/>
          </a:p>
        </p:txBody>
      </p:sp>
      <p:sp>
        <p:nvSpPr>
          <p:cNvPr id="11324" name="Oval 95"/>
          <p:cNvSpPr>
            <a:spLocks noChangeArrowheads="1"/>
          </p:cNvSpPr>
          <p:nvPr/>
        </p:nvSpPr>
        <p:spPr bwMode="auto">
          <a:xfrm>
            <a:off x="7877175" y="4445000"/>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1325" name="Oval 96"/>
          <p:cNvSpPr>
            <a:spLocks noChangeArrowheads="1"/>
          </p:cNvSpPr>
          <p:nvPr/>
        </p:nvSpPr>
        <p:spPr bwMode="auto">
          <a:xfrm rot="-2519233">
            <a:off x="8237538" y="4483100"/>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1326" name="Freeform 97"/>
          <p:cNvSpPr>
            <a:spLocks/>
          </p:cNvSpPr>
          <p:nvPr/>
        </p:nvSpPr>
        <p:spPr bwMode="auto">
          <a:xfrm>
            <a:off x="8237538" y="3138488"/>
            <a:ext cx="276225" cy="539750"/>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a:p>
        </p:txBody>
      </p:sp>
      <p:sp>
        <p:nvSpPr>
          <p:cNvPr id="11327" name="Freeform 98"/>
          <p:cNvSpPr>
            <a:spLocks/>
          </p:cNvSpPr>
          <p:nvPr/>
        </p:nvSpPr>
        <p:spPr bwMode="auto">
          <a:xfrm>
            <a:off x="8056563" y="3621088"/>
            <a:ext cx="84137" cy="115887"/>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b="1"/>
          </a:p>
        </p:txBody>
      </p:sp>
      <p:sp>
        <p:nvSpPr>
          <p:cNvPr id="11328" name="Freeform 99"/>
          <p:cNvSpPr>
            <a:spLocks/>
          </p:cNvSpPr>
          <p:nvPr/>
        </p:nvSpPr>
        <p:spPr bwMode="auto">
          <a:xfrm>
            <a:off x="8342313" y="3602038"/>
            <a:ext cx="84137" cy="134937"/>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b="1"/>
          </a:p>
        </p:txBody>
      </p:sp>
      <p:sp>
        <p:nvSpPr>
          <p:cNvPr id="11329" name="Oval 92"/>
          <p:cNvSpPr>
            <a:spLocks noChangeArrowheads="1"/>
          </p:cNvSpPr>
          <p:nvPr/>
        </p:nvSpPr>
        <p:spPr bwMode="auto">
          <a:xfrm>
            <a:off x="8120063" y="2654300"/>
            <a:ext cx="250825" cy="385763"/>
          </a:xfrm>
          <a:prstGeom prst="ellipse">
            <a:avLst/>
          </a:prstGeom>
          <a:solidFill>
            <a:srgbClr val="FFFFFF"/>
          </a:solidFill>
          <a:ln w="12700" algn="ctr">
            <a:solidFill>
              <a:srgbClr val="000000"/>
            </a:solidFill>
            <a:round/>
            <a:headEnd/>
            <a:tailEnd/>
          </a:ln>
        </p:spPr>
        <p:txBody>
          <a:bodyPr/>
          <a:lstStyle/>
          <a:p>
            <a:endParaRPr lang="fr-FR" b="1"/>
          </a:p>
        </p:txBody>
      </p:sp>
      <p:sp>
        <p:nvSpPr>
          <p:cNvPr id="11330" name="Oval 100"/>
          <p:cNvSpPr>
            <a:spLocks noChangeArrowheads="1"/>
          </p:cNvSpPr>
          <p:nvPr/>
        </p:nvSpPr>
        <p:spPr bwMode="auto">
          <a:xfrm>
            <a:off x="8164513" y="2808288"/>
            <a:ext cx="36512"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1331" name="Oval 101"/>
          <p:cNvSpPr>
            <a:spLocks noChangeArrowheads="1"/>
          </p:cNvSpPr>
          <p:nvPr/>
        </p:nvSpPr>
        <p:spPr bwMode="auto">
          <a:xfrm>
            <a:off x="8274050" y="2808288"/>
            <a:ext cx="34925"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1332" name="Freeform 102"/>
          <p:cNvSpPr>
            <a:spLocks/>
          </p:cNvSpPr>
          <p:nvPr/>
        </p:nvSpPr>
        <p:spPr bwMode="auto">
          <a:xfrm>
            <a:off x="8164513" y="2906713"/>
            <a:ext cx="144462" cy="7778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b="1"/>
          </a:p>
        </p:txBody>
      </p:sp>
      <p:sp>
        <p:nvSpPr>
          <p:cNvPr id="11333" name="Line 103"/>
          <p:cNvSpPr>
            <a:spLocks noChangeShapeType="1"/>
          </p:cNvSpPr>
          <p:nvPr/>
        </p:nvSpPr>
        <p:spPr bwMode="auto">
          <a:xfrm>
            <a:off x="8237538" y="2868613"/>
            <a:ext cx="0" cy="38100"/>
          </a:xfrm>
          <a:prstGeom prst="line">
            <a:avLst/>
          </a:prstGeom>
          <a:noFill/>
          <a:ln w="12700">
            <a:solidFill>
              <a:srgbClr val="000000"/>
            </a:solidFill>
            <a:round/>
            <a:headEnd/>
            <a:tailEnd/>
          </a:ln>
        </p:spPr>
        <p:txBody>
          <a:bodyPr/>
          <a:lstStyle/>
          <a:p>
            <a:endParaRPr lang="fr-FR" b="1"/>
          </a:p>
        </p:txBody>
      </p:sp>
      <p:sp>
        <p:nvSpPr>
          <p:cNvPr id="11334" name="Freeform 106"/>
          <p:cNvSpPr>
            <a:spLocks/>
          </p:cNvSpPr>
          <p:nvPr/>
        </p:nvSpPr>
        <p:spPr bwMode="auto">
          <a:xfrm>
            <a:off x="7740650" y="3117850"/>
            <a:ext cx="500063" cy="19367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b="1"/>
          </a:p>
        </p:txBody>
      </p:sp>
      <p:sp>
        <p:nvSpPr>
          <p:cNvPr id="11335" name="Rectangle 107"/>
          <p:cNvSpPr>
            <a:spLocks noChangeArrowheads="1"/>
          </p:cNvSpPr>
          <p:nvPr/>
        </p:nvSpPr>
        <p:spPr bwMode="auto">
          <a:xfrm>
            <a:off x="2239963" y="4311650"/>
            <a:ext cx="1136650" cy="863600"/>
          </a:xfrm>
          <a:prstGeom prst="rect">
            <a:avLst/>
          </a:prstGeom>
          <a:solidFill>
            <a:srgbClr val="FFFFFF"/>
          </a:solidFill>
          <a:ln w="12700" algn="ctr">
            <a:noFill/>
            <a:miter lim="800000"/>
            <a:headEnd/>
            <a:tailEnd/>
          </a:ln>
        </p:spPr>
        <p:txBody>
          <a:bodyPr/>
          <a:lstStyle/>
          <a:p>
            <a:endParaRPr lang="fr-FR"/>
          </a:p>
        </p:txBody>
      </p:sp>
      <p:sp>
        <p:nvSpPr>
          <p:cNvPr id="11336" name="Text Box 108"/>
          <p:cNvSpPr txBox="1">
            <a:spLocks noChangeArrowheads="1"/>
          </p:cNvSpPr>
          <p:nvPr/>
        </p:nvSpPr>
        <p:spPr bwMode="auto">
          <a:xfrm>
            <a:off x="3376613" y="4254500"/>
            <a:ext cx="1000125" cy="466725"/>
          </a:xfrm>
          <a:prstGeom prst="rect">
            <a:avLst/>
          </a:prstGeom>
          <a:noFill/>
          <a:ln w="12700" algn="ctr">
            <a:noFill/>
            <a:miter lim="800000"/>
            <a:headEnd/>
            <a:tailEnd/>
          </a:ln>
        </p:spPr>
        <p:txBody>
          <a:bodyPr/>
          <a:lstStyle/>
          <a:p>
            <a:r>
              <a:rPr lang="fr-FR" sz="1000" b="1">
                <a:latin typeface="Arial" charset="0"/>
              </a:rPr>
              <a:t>terre</a:t>
            </a:r>
            <a:endParaRPr lang="fr-FR" sz="1800" b="1">
              <a:latin typeface="Arial" charset="0"/>
            </a:endParaRPr>
          </a:p>
        </p:txBody>
      </p:sp>
      <p:sp>
        <p:nvSpPr>
          <p:cNvPr id="6253" name="Line 109"/>
          <p:cNvSpPr>
            <a:spLocks noChangeShapeType="1"/>
          </p:cNvSpPr>
          <p:nvPr/>
        </p:nvSpPr>
        <p:spPr bwMode="auto">
          <a:xfrm>
            <a:off x="4021138" y="1925638"/>
            <a:ext cx="0" cy="936625"/>
          </a:xfrm>
          <a:prstGeom prst="line">
            <a:avLst/>
          </a:prstGeom>
          <a:noFill/>
          <a:ln w="76200">
            <a:solidFill>
              <a:srgbClr val="FF3300"/>
            </a:solidFill>
            <a:round/>
            <a:headEnd/>
            <a:tailEnd/>
          </a:ln>
        </p:spPr>
        <p:txBody>
          <a:bodyPr/>
          <a:lstStyle/>
          <a:p>
            <a:endParaRPr lang="fr-FR" b="1"/>
          </a:p>
        </p:txBody>
      </p:sp>
      <p:sp>
        <p:nvSpPr>
          <p:cNvPr id="6254" name="Line 110"/>
          <p:cNvSpPr>
            <a:spLocks noChangeShapeType="1"/>
          </p:cNvSpPr>
          <p:nvPr/>
        </p:nvSpPr>
        <p:spPr bwMode="auto">
          <a:xfrm>
            <a:off x="3995738" y="2862263"/>
            <a:ext cx="1727200" cy="0"/>
          </a:xfrm>
          <a:prstGeom prst="line">
            <a:avLst/>
          </a:prstGeom>
          <a:noFill/>
          <a:ln w="76200">
            <a:solidFill>
              <a:srgbClr val="FF3300"/>
            </a:solidFill>
            <a:round/>
            <a:headEnd/>
            <a:tailEnd/>
          </a:ln>
        </p:spPr>
        <p:txBody>
          <a:bodyPr/>
          <a:lstStyle/>
          <a:p>
            <a:endParaRPr lang="fr-FR" b="1"/>
          </a:p>
        </p:txBody>
      </p:sp>
      <p:sp>
        <p:nvSpPr>
          <p:cNvPr id="6255" name="Line 111"/>
          <p:cNvSpPr>
            <a:spLocks noChangeShapeType="1"/>
          </p:cNvSpPr>
          <p:nvPr/>
        </p:nvSpPr>
        <p:spPr bwMode="auto">
          <a:xfrm>
            <a:off x="5722938" y="2862263"/>
            <a:ext cx="0" cy="720725"/>
          </a:xfrm>
          <a:prstGeom prst="line">
            <a:avLst/>
          </a:prstGeom>
          <a:noFill/>
          <a:ln w="76200">
            <a:solidFill>
              <a:srgbClr val="FF3300"/>
            </a:solidFill>
            <a:round/>
            <a:headEnd/>
            <a:tailEnd/>
          </a:ln>
        </p:spPr>
        <p:txBody>
          <a:bodyPr/>
          <a:lstStyle/>
          <a:p>
            <a:endParaRPr lang="fr-FR" b="1"/>
          </a:p>
        </p:txBody>
      </p:sp>
      <p:sp>
        <p:nvSpPr>
          <p:cNvPr id="6256" name="Line 112"/>
          <p:cNvSpPr>
            <a:spLocks noChangeShapeType="1"/>
          </p:cNvSpPr>
          <p:nvPr/>
        </p:nvSpPr>
        <p:spPr bwMode="auto">
          <a:xfrm>
            <a:off x="5722938" y="3582988"/>
            <a:ext cx="1081087" cy="0"/>
          </a:xfrm>
          <a:prstGeom prst="line">
            <a:avLst/>
          </a:prstGeom>
          <a:noFill/>
          <a:ln w="76200">
            <a:solidFill>
              <a:srgbClr val="FF3300"/>
            </a:solidFill>
            <a:round/>
            <a:headEnd/>
            <a:tailEnd/>
          </a:ln>
        </p:spPr>
        <p:txBody>
          <a:bodyPr/>
          <a:lstStyle/>
          <a:p>
            <a:endParaRPr lang="fr-FR" b="1"/>
          </a:p>
        </p:txBody>
      </p:sp>
      <p:sp>
        <p:nvSpPr>
          <p:cNvPr id="6257" name="Text Box 113"/>
          <p:cNvSpPr txBox="1">
            <a:spLocks noChangeArrowheads="1"/>
          </p:cNvSpPr>
          <p:nvPr/>
        </p:nvSpPr>
        <p:spPr bwMode="auto">
          <a:xfrm>
            <a:off x="5219700" y="2574925"/>
            <a:ext cx="504825" cy="274638"/>
          </a:xfrm>
          <a:prstGeom prst="rect">
            <a:avLst/>
          </a:prstGeom>
          <a:noFill/>
          <a:ln w="9525">
            <a:noFill/>
            <a:miter lim="800000"/>
            <a:headEnd/>
            <a:tailEnd/>
          </a:ln>
        </p:spPr>
        <p:txBody>
          <a:bodyPr>
            <a:spAutoFit/>
          </a:bodyPr>
          <a:lstStyle/>
          <a:p>
            <a:pPr>
              <a:spcBef>
                <a:spcPct val="50000"/>
              </a:spcBef>
            </a:pPr>
            <a:r>
              <a:rPr lang="fr-FR" sz="1200" b="1">
                <a:solidFill>
                  <a:srgbClr val="FF3300"/>
                </a:solidFill>
                <a:latin typeface="Arial" charset="0"/>
              </a:rPr>
              <a:t>6A</a:t>
            </a:r>
          </a:p>
        </p:txBody>
      </p:sp>
      <p:grpSp>
        <p:nvGrpSpPr>
          <p:cNvPr id="10" name="Group 201"/>
          <p:cNvGrpSpPr>
            <a:grpSpLocks/>
          </p:cNvGrpSpPr>
          <p:nvPr/>
        </p:nvGrpSpPr>
        <p:grpSpPr bwMode="auto">
          <a:xfrm>
            <a:off x="5565775" y="3125788"/>
            <a:ext cx="1235075" cy="574675"/>
            <a:chOff x="3506" y="1969"/>
            <a:chExt cx="778" cy="362"/>
          </a:xfrm>
        </p:grpSpPr>
        <p:sp>
          <p:nvSpPr>
            <p:cNvPr id="11380" name="Line 114"/>
            <p:cNvSpPr>
              <a:spLocks noChangeShapeType="1"/>
            </p:cNvSpPr>
            <p:nvPr/>
          </p:nvSpPr>
          <p:spPr bwMode="auto">
            <a:xfrm flipH="1">
              <a:off x="3515" y="2296"/>
              <a:ext cx="769" cy="0"/>
            </a:xfrm>
            <a:prstGeom prst="line">
              <a:avLst/>
            </a:prstGeom>
            <a:noFill/>
            <a:ln w="57150">
              <a:solidFill>
                <a:srgbClr val="3333FF"/>
              </a:solidFill>
              <a:round/>
              <a:headEnd/>
              <a:tailEnd/>
            </a:ln>
          </p:spPr>
          <p:txBody>
            <a:bodyPr/>
            <a:lstStyle/>
            <a:p>
              <a:endParaRPr lang="fr-FR" b="1"/>
            </a:p>
          </p:txBody>
        </p:sp>
        <p:sp>
          <p:nvSpPr>
            <p:cNvPr id="11381" name="Line 115"/>
            <p:cNvSpPr>
              <a:spLocks noChangeShapeType="1"/>
            </p:cNvSpPr>
            <p:nvPr/>
          </p:nvSpPr>
          <p:spPr bwMode="auto">
            <a:xfrm flipV="1">
              <a:off x="3506" y="1969"/>
              <a:ext cx="0" cy="362"/>
            </a:xfrm>
            <a:prstGeom prst="line">
              <a:avLst/>
            </a:prstGeom>
            <a:noFill/>
            <a:ln w="57150">
              <a:solidFill>
                <a:srgbClr val="3333FF"/>
              </a:solidFill>
              <a:round/>
              <a:headEnd/>
              <a:tailEnd/>
            </a:ln>
          </p:spPr>
          <p:txBody>
            <a:bodyPr/>
            <a:lstStyle/>
            <a:p>
              <a:endParaRPr lang="fr-FR" b="1"/>
            </a:p>
          </p:txBody>
        </p:sp>
      </p:grpSp>
      <p:sp>
        <p:nvSpPr>
          <p:cNvPr id="6262" name="Text Box 118"/>
          <p:cNvSpPr txBox="1">
            <a:spLocks noChangeArrowheads="1"/>
          </p:cNvSpPr>
          <p:nvPr/>
        </p:nvSpPr>
        <p:spPr bwMode="auto">
          <a:xfrm>
            <a:off x="5218113" y="3235325"/>
            <a:ext cx="504825" cy="274638"/>
          </a:xfrm>
          <a:prstGeom prst="rect">
            <a:avLst/>
          </a:prstGeom>
          <a:noFill/>
          <a:ln w="9525">
            <a:noFill/>
            <a:miter lim="800000"/>
            <a:headEnd/>
            <a:tailEnd/>
          </a:ln>
        </p:spPr>
        <p:txBody>
          <a:bodyPr>
            <a:spAutoFit/>
          </a:bodyPr>
          <a:lstStyle/>
          <a:p>
            <a:pPr>
              <a:spcBef>
                <a:spcPct val="50000"/>
              </a:spcBef>
            </a:pPr>
            <a:r>
              <a:rPr lang="fr-FR" sz="1200" b="1">
                <a:solidFill>
                  <a:srgbClr val="3333FF"/>
                </a:solidFill>
                <a:latin typeface="Arial" charset="0"/>
              </a:rPr>
              <a:t>5,6A</a:t>
            </a:r>
          </a:p>
        </p:txBody>
      </p:sp>
      <p:sp>
        <p:nvSpPr>
          <p:cNvPr id="6266" name="AutoShape 122" descr="25 %"/>
          <p:cNvSpPr>
            <a:spLocks noChangeArrowheads="1"/>
          </p:cNvSpPr>
          <p:nvPr/>
        </p:nvSpPr>
        <p:spPr bwMode="auto">
          <a:xfrm flipV="1">
            <a:off x="6659563" y="3943350"/>
            <a:ext cx="287337" cy="431800"/>
          </a:xfrm>
          <a:prstGeom prst="lightningBolt">
            <a:avLst/>
          </a:prstGeom>
          <a:pattFill prst="pct25">
            <a:fgClr>
              <a:srgbClr val="FF342F"/>
            </a:fgClr>
            <a:bgClr>
              <a:schemeClr val="bg1"/>
            </a:bgClr>
          </a:pattFill>
          <a:ln w="9525">
            <a:solidFill>
              <a:schemeClr val="tx1"/>
            </a:solidFill>
            <a:miter lim="800000"/>
            <a:headEnd/>
            <a:tailEnd/>
          </a:ln>
        </p:spPr>
        <p:txBody>
          <a:bodyPr wrap="none" anchor="ctr"/>
          <a:lstStyle/>
          <a:p>
            <a:endParaRPr lang="fr-FR" b="1"/>
          </a:p>
        </p:txBody>
      </p:sp>
      <p:sp>
        <p:nvSpPr>
          <p:cNvPr id="6267" name="Text Box 123"/>
          <p:cNvSpPr txBox="1">
            <a:spLocks noChangeArrowheads="1"/>
          </p:cNvSpPr>
          <p:nvPr/>
        </p:nvSpPr>
        <p:spPr bwMode="auto">
          <a:xfrm>
            <a:off x="1258888" y="5527675"/>
            <a:ext cx="7885112" cy="646331"/>
          </a:xfrm>
          <a:prstGeom prst="rect">
            <a:avLst/>
          </a:prstGeom>
          <a:noFill/>
          <a:ln w="9525">
            <a:noFill/>
            <a:miter lim="800000"/>
            <a:headEnd/>
            <a:tailEnd/>
          </a:ln>
        </p:spPr>
        <p:txBody>
          <a:bodyPr wrap="square">
            <a:spAutoFit/>
          </a:bodyPr>
          <a:lstStyle/>
          <a:p>
            <a:r>
              <a:rPr lang="fr-FR" sz="2800" dirty="0">
                <a:solidFill>
                  <a:srgbClr val="FF3300"/>
                </a:solidFill>
                <a:latin typeface="Arial" charset="0"/>
              </a:rPr>
              <a:t>I</a:t>
            </a:r>
            <a:r>
              <a:rPr lang="fr-FR" sz="2800" baseline="-25000" dirty="0">
                <a:solidFill>
                  <a:srgbClr val="FF3300"/>
                </a:solidFill>
                <a:latin typeface="Arial" charset="0"/>
              </a:rPr>
              <a:t>P </a:t>
            </a:r>
            <a:r>
              <a:rPr lang="fr-FR" sz="2800" dirty="0">
                <a:latin typeface="Arial" charset="0"/>
              </a:rPr>
              <a:t>- </a:t>
            </a:r>
            <a:r>
              <a:rPr lang="fr-FR" sz="2800" dirty="0">
                <a:solidFill>
                  <a:srgbClr val="3333FF"/>
                </a:solidFill>
                <a:latin typeface="Arial" charset="0"/>
              </a:rPr>
              <a:t>I</a:t>
            </a:r>
            <a:r>
              <a:rPr lang="fr-FR" sz="2800" baseline="-25000" dirty="0">
                <a:solidFill>
                  <a:srgbClr val="3333FF"/>
                </a:solidFill>
                <a:latin typeface="Arial" charset="0"/>
              </a:rPr>
              <a:t>n  </a:t>
            </a:r>
            <a:r>
              <a:rPr lang="fr-FR" sz="2800" dirty="0">
                <a:latin typeface="Arial" charset="0"/>
              </a:rPr>
              <a:t>&lt; </a:t>
            </a:r>
            <a:r>
              <a:rPr lang="fr-FR" dirty="0">
                <a:latin typeface="Arial" charset="0"/>
              </a:rPr>
              <a:t>500mA   </a:t>
            </a:r>
            <a:r>
              <a:rPr lang="fr-FR" sz="2000" dirty="0">
                <a:latin typeface="Arial" charset="0"/>
              </a:rPr>
              <a:t>le disjoncteur ne se déclenche pas</a:t>
            </a:r>
          </a:p>
        </p:txBody>
      </p:sp>
      <p:sp>
        <p:nvSpPr>
          <p:cNvPr id="6268" name="Text Box 124"/>
          <p:cNvSpPr txBox="1">
            <a:spLocks noChangeArrowheads="1"/>
          </p:cNvSpPr>
          <p:nvPr/>
        </p:nvSpPr>
        <p:spPr bwMode="auto">
          <a:xfrm>
            <a:off x="2627313" y="5011738"/>
            <a:ext cx="2016125" cy="793750"/>
          </a:xfrm>
          <a:prstGeom prst="rect">
            <a:avLst/>
          </a:prstGeom>
          <a:noFill/>
          <a:ln w="9525">
            <a:noFill/>
            <a:miter lim="800000"/>
            <a:headEnd/>
            <a:tailEnd/>
          </a:ln>
        </p:spPr>
        <p:txBody>
          <a:bodyPr>
            <a:spAutoFit/>
          </a:bodyPr>
          <a:lstStyle/>
          <a:p>
            <a:r>
              <a:rPr lang="fr-FR" sz="2800">
                <a:solidFill>
                  <a:srgbClr val="FF3300"/>
                </a:solidFill>
                <a:latin typeface="Arial" charset="0"/>
              </a:rPr>
              <a:t>I</a:t>
            </a:r>
            <a:r>
              <a:rPr lang="fr-FR" sz="2800" baseline="-25000">
                <a:solidFill>
                  <a:srgbClr val="FF3300"/>
                </a:solidFill>
                <a:latin typeface="Arial" charset="0"/>
              </a:rPr>
              <a:t>P </a:t>
            </a:r>
            <a:r>
              <a:rPr lang="fr-FR" sz="2800">
                <a:latin typeface="Arial" charset="0"/>
              </a:rPr>
              <a:t>= </a:t>
            </a:r>
            <a:r>
              <a:rPr lang="fr-FR" sz="2800">
                <a:solidFill>
                  <a:srgbClr val="3333FF"/>
                </a:solidFill>
                <a:latin typeface="Arial" charset="0"/>
              </a:rPr>
              <a:t>I</a:t>
            </a:r>
            <a:r>
              <a:rPr lang="fr-FR" sz="2800" baseline="-25000">
                <a:solidFill>
                  <a:srgbClr val="3333FF"/>
                </a:solidFill>
                <a:latin typeface="Arial" charset="0"/>
              </a:rPr>
              <a:t>n</a:t>
            </a:r>
            <a:r>
              <a:rPr lang="fr-FR" sz="2800">
                <a:solidFill>
                  <a:srgbClr val="3333FF"/>
                </a:solidFill>
                <a:latin typeface="Arial" charset="0"/>
              </a:rPr>
              <a:t> </a:t>
            </a:r>
            <a:r>
              <a:rPr lang="fr-FR" sz="2800">
                <a:latin typeface="Arial" charset="0"/>
              </a:rPr>
              <a:t>+</a:t>
            </a:r>
            <a:r>
              <a:rPr lang="fr-FR" sz="2800">
                <a:solidFill>
                  <a:srgbClr val="3333FF"/>
                </a:solidFill>
                <a:latin typeface="Arial" charset="0"/>
              </a:rPr>
              <a:t> </a:t>
            </a:r>
            <a:r>
              <a:rPr lang="fr-FR" sz="2800">
                <a:solidFill>
                  <a:schemeClr val="folHlink"/>
                </a:solidFill>
                <a:latin typeface="Arial" charset="0"/>
              </a:rPr>
              <a:t>I</a:t>
            </a:r>
            <a:r>
              <a:rPr lang="fr-FR" sz="2800" baseline="-25000">
                <a:solidFill>
                  <a:schemeClr val="folHlink"/>
                </a:solidFill>
                <a:latin typeface="Arial" charset="0"/>
              </a:rPr>
              <a:t>f</a:t>
            </a:r>
          </a:p>
          <a:p>
            <a:endParaRPr lang="fr-FR" sz="1800">
              <a:latin typeface="Arial" charset="0"/>
            </a:endParaRPr>
          </a:p>
        </p:txBody>
      </p:sp>
      <p:sp>
        <p:nvSpPr>
          <p:cNvPr id="6289" name="Text Box 145"/>
          <p:cNvSpPr txBox="1">
            <a:spLocks noChangeArrowheads="1"/>
          </p:cNvSpPr>
          <p:nvPr/>
        </p:nvSpPr>
        <p:spPr bwMode="auto">
          <a:xfrm>
            <a:off x="7667625" y="2852738"/>
            <a:ext cx="504825" cy="274637"/>
          </a:xfrm>
          <a:prstGeom prst="rect">
            <a:avLst/>
          </a:prstGeom>
          <a:noFill/>
          <a:ln w="9525">
            <a:noFill/>
            <a:miter lim="800000"/>
            <a:headEnd/>
            <a:tailEnd/>
          </a:ln>
        </p:spPr>
        <p:txBody>
          <a:bodyPr>
            <a:spAutoFit/>
          </a:bodyPr>
          <a:lstStyle/>
          <a:p>
            <a:pPr>
              <a:spcBef>
                <a:spcPct val="50000"/>
              </a:spcBef>
            </a:pPr>
            <a:r>
              <a:rPr lang="fr-FR" sz="1200" b="1">
                <a:solidFill>
                  <a:srgbClr val="00CC00"/>
                </a:solidFill>
                <a:latin typeface="Arial" charset="0"/>
              </a:rPr>
              <a:t>0,4A</a:t>
            </a:r>
          </a:p>
        </p:txBody>
      </p:sp>
      <p:sp>
        <p:nvSpPr>
          <p:cNvPr id="6290" name="Freeform 146"/>
          <p:cNvSpPr>
            <a:spLocks/>
          </p:cNvSpPr>
          <p:nvPr/>
        </p:nvSpPr>
        <p:spPr bwMode="auto">
          <a:xfrm>
            <a:off x="7667625" y="3068638"/>
            <a:ext cx="744538" cy="1512887"/>
          </a:xfrm>
          <a:custGeom>
            <a:avLst/>
            <a:gdLst>
              <a:gd name="T0" fmla="*/ 0 w 469"/>
              <a:gd name="T1" fmla="*/ 0 h 953"/>
              <a:gd name="T2" fmla="*/ 182 w 469"/>
              <a:gd name="T3" fmla="*/ 182 h 953"/>
              <a:gd name="T4" fmla="*/ 363 w 469"/>
              <a:gd name="T5" fmla="*/ 91 h 953"/>
              <a:gd name="T6" fmla="*/ 363 w 469"/>
              <a:gd name="T7" fmla="*/ 454 h 953"/>
              <a:gd name="T8" fmla="*/ 454 w 469"/>
              <a:gd name="T9" fmla="*/ 499 h 953"/>
              <a:gd name="T10" fmla="*/ 454 w 469"/>
              <a:gd name="T11" fmla="*/ 953 h 953"/>
              <a:gd name="T12" fmla="*/ 0 60000 65536"/>
              <a:gd name="T13" fmla="*/ 0 60000 65536"/>
              <a:gd name="T14" fmla="*/ 0 60000 65536"/>
              <a:gd name="T15" fmla="*/ 0 60000 65536"/>
              <a:gd name="T16" fmla="*/ 0 60000 65536"/>
              <a:gd name="T17" fmla="*/ 0 60000 65536"/>
              <a:gd name="T18" fmla="*/ 0 w 469"/>
              <a:gd name="T19" fmla="*/ 0 h 953"/>
              <a:gd name="T20" fmla="*/ 469 w 469"/>
              <a:gd name="T21" fmla="*/ 953 h 953"/>
            </a:gdLst>
            <a:ahLst/>
            <a:cxnLst>
              <a:cxn ang="T12">
                <a:pos x="T0" y="T1"/>
              </a:cxn>
              <a:cxn ang="T13">
                <a:pos x="T2" y="T3"/>
              </a:cxn>
              <a:cxn ang="T14">
                <a:pos x="T4" y="T5"/>
              </a:cxn>
              <a:cxn ang="T15">
                <a:pos x="T6" y="T7"/>
              </a:cxn>
              <a:cxn ang="T16">
                <a:pos x="T8" y="T9"/>
              </a:cxn>
              <a:cxn ang="T17">
                <a:pos x="T10" y="T11"/>
              </a:cxn>
            </a:cxnLst>
            <a:rect l="T18" t="T19" r="T20" b="T21"/>
            <a:pathLst>
              <a:path w="469" h="953">
                <a:moveTo>
                  <a:pt x="0" y="0"/>
                </a:moveTo>
                <a:cubicBezTo>
                  <a:pt x="61" y="83"/>
                  <a:pt x="122" y="167"/>
                  <a:pt x="182" y="182"/>
                </a:cubicBezTo>
                <a:cubicBezTo>
                  <a:pt x="242" y="197"/>
                  <a:pt x="333" y="46"/>
                  <a:pt x="363" y="91"/>
                </a:cubicBezTo>
                <a:cubicBezTo>
                  <a:pt x="393" y="136"/>
                  <a:pt x="348" y="386"/>
                  <a:pt x="363" y="454"/>
                </a:cubicBezTo>
                <a:cubicBezTo>
                  <a:pt x="378" y="522"/>
                  <a:pt x="439" y="416"/>
                  <a:pt x="454" y="499"/>
                </a:cubicBezTo>
                <a:cubicBezTo>
                  <a:pt x="469" y="582"/>
                  <a:pt x="461" y="767"/>
                  <a:pt x="454" y="953"/>
                </a:cubicBezTo>
              </a:path>
            </a:pathLst>
          </a:custGeom>
          <a:noFill/>
          <a:ln w="28575">
            <a:solidFill>
              <a:srgbClr val="00CC00"/>
            </a:solidFill>
            <a:round/>
            <a:headEnd/>
            <a:tailEnd/>
          </a:ln>
        </p:spPr>
        <p:txBody>
          <a:bodyPr/>
          <a:lstStyle/>
          <a:p>
            <a:endParaRPr lang="fr-FR" b="1"/>
          </a:p>
        </p:txBody>
      </p:sp>
      <p:grpSp>
        <p:nvGrpSpPr>
          <p:cNvPr id="11" name="Group 163"/>
          <p:cNvGrpSpPr>
            <a:grpSpLocks/>
          </p:cNvGrpSpPr>
          <p:nvPr/>
        </p:nvGrpSpPr>
        <p:grpSpPr bwMode="auto">
          <a:xfrm>
            <a:off x="8120063" y="2670175"/>
            <a:ext cx="250825" cy="385763"/>
            <a:chOff x="5301" y="884"/>
            <a:chExt cx="158" cy="243"/>
          </a:xfrm>
        </p:grpSpPr>
        <p:sp>
          <p:nvSpPr>
            <p:cNvPr id="11375" name="Oval 164"/>
            <p:cNvSpPr>
              <a:spLocks noChangeArrowheads="1"/>
            </p:cNvSpPr>
            <p:nvPr/>
          </p:nvSpPr>
          <p:spPr bwMode="auto">
            <a:xfrm>
              <a:off x="5301" y="884"/>
              <a:ext cx="158" cy="243"/>
            </a:xfrm>
            <a:prstGeom prst="ellipse">
              <a:avLst/>
            </a:prstGeom>
            <a:solidFill>
              <a:srgbClr val="FFFFFF"/>
            </a:solidFill>
            <a:ln w="12700" algn="ctr">
              <a:solidFill>
                <a:srgbClr val="000000"/>
              </a:solidFill>
              <a:round/>
              <a:headEnd/>
              <a:tailEnd/>
            </a:ln>
          </p:spPr>
          <p:txBody>
            <a:bodyPr/>
            <a:lstStyle/>
            <a:p>
              <a:endParaRPr lang="fr-FR" b="1"/>
            </a:p>
          </p:txBody>
        </p:sp>
        <p:sp>
          <p:nvSpPr>
            <p:cNvPr id="11376" name="Oval 165"/>
            <p:cNvSpPr>
              <a:spLocks noChangeArrowheads="1"/>
            </p:cNvSpPr>
            <p:nvPr/>
          </p:nvSpPr>
          <p:spPr bwMode="auto">
            <a:xfrm>
              <a:off x="5329" y="981"/>
              <a:ext cx="23" cy="24"/>
            </a:xfrm>
            <a:prstGeom prst="ellipse">
              <a:avLst/>
            </a:prstGeom>
            <a:solidFill>
              <a:srgbClr val="FFFFFF"/>
            </a:solidFill>
            <a:ln w="12700" algn="ctr">
              <a:solidFill>
                <a:srgbClr val="000000"/>
              </a:solidFill>
              <a:round/>
              <a:headEnd/>
              <a:tailEnd/>
            </a:ln>
          </p:spPr>
          <p:txBody>
            <a:bodyPr/>
            <a:lstStyle/>
            <a:p>
              <a:endParaRPr lang="fr-FR" b="1"/>
            </a:p>
          </p:txBody>
        </p:sp>
        <p:sp>
          <p:nvSpPr>
            <p:cNvPr id="11377" name="Line 166"/>
            <p:cNvSpPr>
              <a:spLocks noChangeShapeType="1"/>
            </p:cNvSpPr>
            <p:nvPr/>
          </p:nvSpPr>
          <p:spPr bwMode="auto">
            <a:xfrm>
              <a:off x="5375" y="1015"/>
              <a:ext cx="0" cy="24"/>
            </a:xfrm>
            <a:prstGeom prst="line">
              <a:avLst/>
            </a:prstGeom>
            <a:noFill/>
            <a:ln w="12700">
              <a:solidFill>
                <a:srgbClr val="000000"/>
              </a:solidFill>
              <a:round/>
              <a:headEnd/>
              <a:tailEnd/>
            </a:ln>
          </p:spPr>
          <p:txBody>
            <a:bodyPr/>
            <a:lstStyle/>
            <a:p>
              <a:endParaRPr lang="fr-FR" b="1"/>
            </a:p>
          </p:txBody>
        </p:sp>
        <p:sp>
          <p:nvSpPr>
            <p:cNvPr id="11378" name="Oval 167"/>
            <p:cNvSpPr>
              <a:spLocks noChangeArrowheads="1"/>
            </p:cNvSpPr>
            <p:nvPr/>
          </p:nvSpPr>
          <p:spPr bwMode="auto">
            <a:xfrm>
              <a:off x="5392" y="960"/>
              <a:ext cx="44" cy="49"/>
            </a:xfrm>
            <a:prstGeom prst="ellipse">
              <a:avLst/>
            </a:prstGeom>
            <a:solidFill>
              <a:srgbClr val="FFFFFF"/>
            </a:solidFill>
            <a:ln w="12700" algn="ctr">
              <a:solidFill>
                <a:srgbClr val="000000"/>
              </a:solidFill>
              <a:round/>
              <a:headEnd/>
              <a:tailEnd/>
            </a:ln>
          </p:spPr>
          <p:txBody>
            <a:bodyPr/>
            <a:lstStyle/>
            <a:p>
              <a:endParaRPr lang="fr-FR" b="1"/>
            </a:p>
          </p:txBody>
        </p:sp>
        <p:sp>
          <p:nvSpPr>
            <p:cNvPr id="11379" name="Freeform 168"/>
            <p:cNvSpPr>
              <a:spLocks/>
            </p:cNvSpPr>
            <p:nvPr/>
          </p:nvSpPr>
          <p:spPr bwMode="auto">
            <a:xfrm>
              <a:off x="5345" y="1059"/>
              <a:ext cx="72" cy="20"/>
            </a:xfrm>
            <a:custGeom>
              <a:avLst/>
              <a:gdLst>
                <a:gd name="T0" fmla="*/ 0 w 72"/>
                <a:gd name="T1" fmla="*/ 16 h 20"/>
                <a:gd name="T2" fmla="*/ 56 w 72"/>
                <a:gd name="T3" fmla="*/ 0 h 20"/>
                <a:gd name="T4" fmla="*/ 68 w 72"/>
                <a:gd name="T5" fmla="*/ 8 h 20"/>
                <a:gd name="T6" fmla="*/ 72 w 72"/>
                <a:gd name="T7" fmla="*/ 20 h 20"/>
                <a:gd name="T8" fmla="*/ 0 60000 65536"/>
                <a:gd name="T9" fmla="*/ 0 60000 65536"/>
                <a:gd name="T10" fmla="*/ 0 60000 65536"/>
                <a:gd name="T11" fmla="*/ 0 60000 65536"/>
                <a:gd name="T12" fmla="*/ 0 w 72"/>
                <a:gd name="T13" fmla="*/ 0 h 20"/>
                <a:gd name="T14" fmla="*/ 72 w 72"/>
                <a:gd name="T15" fmla="*/ 20 h 20"/>
              </a:gdLst>
              <a:ahLst/>
              <a:cxnLst>
                <a:cxn ang="T8">
                  <a:pos x="T0" y="T1"/>
                </a:cxn>
                <a:cxn ang="T9">
                  <a:pos x="T2" y="T3"/>
                </a:cxn>
                <a:cxn ang="T10">
                  <a:pos x="T4" y="T5"/>
                </a:cxn>
                <a:cxn ang="T11">
                  <a:pos x="T6" y="T7"/>
                </a:cxn>
              </a:cxnLst>
              <a:rect l="T12" t="T13" r="T14" b="T15"/>
              <a:pathLst>
                <a:path w="72" h="20">
                  <a:moveTo>
                    <a:pt x="0" y="16"/>
                  </a:moveTo>
                  <a:cubicBezTo>
                    <a:pt x="26" y="13"/>
                    <a:pt x="36" y="13"/>
                    <a:pt x="56" y="0"/>
                  </a:cubicBezTo>
                  <a:cubicBezTo>
                    <a:pt x="60" y="3"/>
                    <a:pt x="65" y="4"/>
                    <a:pt x="68" y="8"/>
                  </a:cubicBezTo>
                  <a:cubicBezTo>
                    <a:pt x="71" y="11"/>
                    <a:pt x="72" y="20"/>
                    <a:pt x="72" y="20"/>
                  </a:cubicBezTo>
                </a:path>
              </a:pathLst>
            </a:custGeom>
            <a:noFill/>
            <a:ln w="12700">
              <a:solidFill>
                <a:schemeClr val="tx1"/>
              </a:solidFill>
              <a:round/>
              <a:headEnd/>
              <a:tailEnd/>
            </a:ln>
          </p:spPr>
          <p:txBody>
            <a:bodyPr/>
            <a:lstStyle/>
            <a:p>
              <a:endParaRPr lang="fr-FR" b="1"/>
            </a:p>
          </p:txBody>
        </p:sp>
      </p:grpSp>
      <p:grpSp>
        <p:nvGrpSpPr>
          <p:cNvPr id="12" name="Group 162"/>
          <p:cNvGrpSpPr>
            <a:grpSpLocks/>
          </p:cNvGrpSpPr>
          <p:nvPr/>
        </p:nvGrpSpPr>
        <p:grpSpPr bwMode="auto">
          <a:xfrm>
            <a:off x="8091488" y="2617788"/>
            <a:ext cx="220662" cy="109537"/>
            <a:chOff x="5097" y="1649"/>
            <a:chExt cx="139" cy="69"/>
          </a:xfrm>
        </p:grpSpPr>
        <p:sp>
          <p:nvSpPr>
            <p:cNvPr id="11373" name="Oval 104"/>
            <p:cNvSpPr>
              <a:spLocks noChangeArrowheads="1"/>
            </p:cNvSpPr>
            <p:nvPr/>
          </p:nvSpPr>
          <p:spPr bwMode="auto">
            <a:xfrm rot="-744612">
              <a:off x="5101" y="1691"/>
              <a:ext cx="135" cy="27"/>
            </a:xfrm>
            <a:prstGeom prst="ellipse">
              <a:avLst/>
            </a:prstGeom>
            <a:solidFill>
              <a:srgbClr val="FFFFFF"/>
            </a:solidFill>
            <a:ln w="12700" algn="ctr">
              <a:solidFill>
                <a:srgbClr val="000000"/>
              </a:solidFill>
              <a:round/>
              <a:headEnd/>
              <a:tailEnd/>
            </a:ln>
          </p:spPr>
          <p:txBody>
            <a:bodyPr/>
            <a:lstStyle/>
            <a:p>
              <a:endParaRPr lang="fr-FR" b="1"/>
            </a:p>
          </p:txBody>
        </p:sp>
        <p:sp>
          <p:nvSpPr>
            <p:cNvPr id="11374" name="Oval 105"/>
            <p:cNvSpPr>
              <a:spLocks noChangeArrowheads="1"/>
            </p:cNvSpPr>
            <p:nvPr/>
          </p:nvSpPr>
          <p:spPr bwMode="auto">
            <a:xfrm rot="-744612">
              <a:off x="5097" y="1649"/>
              <a:ext cx="137" cy="52"/>
            </a:xfrm>
            <a:prstGeom prst="ellipse">
              <a:avLst/>
            </a:prstGeom>
            <a:solidFill>
              <a:srgbClr val="FFFFFF"/>
            </a:solidFill>
            <a:ln w="12700" algn="ctr">
              <a:solidFill>
                <a:srgbClr val="000000"/>
              </a:solidFill>
              <a:round/>
              <a:headEnd/>
              <a:tailEnd/>
            </a:ln>
          </p:spPr>
          <p:txBody>
            <a:bodyPr/>
            <a:lstStyle/>
            <a:p>
              <a:endParaRPr lang="fr-FR" b="1"/>
            </a:p>
          </p:txBody>
        </p:sp>
      </p:grpSp>
      <p:sp>
        <p:nvSpPr>
          <p:cNvPr id="11351" name="Text Box 169"/>
          <p:cNvSpPr txBox="1">
            <a:spLocks noChangeArrowheads="1"/>
          </p:cNvSpPr>
          <p:nvPr/>
        </p:nvSpPr>
        <p:spPr bwMode="auto">
          <a:xfrm>
            <a:off x="2195513" y="404813"/>
            <a:ext cx="2016125" cy="366712"/>
          </a:xfrm>
          <a:prstGeom prst="rect">
            <a:avLst/>
          </a:prstGeom>
          <a:noFill/>
          <a:ln w="9525">
            <a:noFill/>
            <a:miter lim="800000"/>
            <a:headEnd/>
            <a:tailEnd/>
          </a:ln>
        </p:spPr>
        <p:txBody>
          <a:bodyPr>
            <a:spAutoFit/>
          </a:bodyPr>
          <a:lstStyle/>
          <a:p>
            <a:pPr>
              <a:spcBef>
                <a:spcPct val="50000"/>
              </a:spcBef>
            </a:pPr>
            <a:endParaRPr lang="fr-FR" sz="1800">
              <a:latin typeface="Arial" charset="0"/>
            </a:endParaRPr>
          </a:p>
        </p:txBody>
      </p:sp>
      <p:sp>
        <p:nvSpPr>
          <p:cNvPr id="6314" name="Text Box 170"/>
          <p:cNvSpPr txBox="1">
            <a:spLocks noChangeArrowheads="1"/>
          </p:cNvSpPr>
          <p:nvPr/>
        </p:nvSpPr>
        <p:spPr bwMode="auto">
          <a:xfrm>
            <a:off x="1187450" y="350838"/>
            <a:ext cx="5184775" cy="615553"/>
          </a:xfrm>
          <a:prstGeom prst="rect">
            <a:avLst/>
          </a:prstGeom>
          <a:noFill/>
          <a:ln w="9525">
            <a:noFill/>
            <a:miter lim="800000"/>
            <a:headEnd/>
            <a:tailEnd/>
          </a:ln>
        </p:spPr>
        <p:txBody>
          <a:bodyPr>
            <a:spAutoFit/>
          </a:bodyPr>
          <a:lstStyle/>
          <a:p>
            <a:pPr algn="ctr"/>
            <a:r>
              <a:rPr lang="fr-FR" b="1" i="1" dirty="0">
                <a:solidFill>
                  <a:srgbClr val="2B229E"/>
                </a:solidFill>
                <a:latin typeface="Georgia" pitchFamily="18" charset="0"/>
              </a:rPr>
              <a:t>Défaut d’isolation sans prise de terre </a:t>
            </a:r>
          </a:p>
          <a:p>
            <a:pPr algn="ctr"/>
            <a:r>
              <a:rPr lang="fr-FR" sz="1600" b="1" i="1" dirty="0">
                <a:solidFill>
                  <a:srgbClr val="2B229E"/>
                </a:solidFill>
                <a:latin typeface="Georgia" pitchFamily="18" charset="0"/>
              </a:rPr>
              <a:t>(ou avec une mauvaise prise de terre)</a:t>
            </a:r>
          </a:p>
        </p:txBody>
      </p:sp>
      <p:sp>
        <p:nvSpPr>
          <p:cNvPr id="11353" name="Line 171"/>
          <p:cNvSpPr>
            <a:spLocks noChangeShapeType="1"/>
          </p:cNvSpPr>
          <p:nvPr/>
        </p:nvSpPr>
        <p:spPr bwMode="auto">
          <a:xfrm flipH="1">
            <a:off x="5665788" y="3760788"/>
            <a:ext cx="936625" cy="0"/>
          </a:xfrm>
          <a:prstGeom prst="line">
            <a:avLst/>
          </a:prstGeom>
          <a:noFill/>
          <a:ln w="9525">
            <a:solidFill>
              <a:srgbClr val="00CC00"/>
            </a:solidFill>
            <a:prstDash val="dashDot"/>
            <a:round/>
            <a:headEnd/>
            <a:tailEnd/>
          </a:ln>
        </p:spPr>
        <p:txBody>
          <a:bodyPr/>
          <a:lstStyle/>
          <a:p>
            <a:endParaRPr lang="fr-FR" b="1"/>
          </a:p>
        </p:txBody>
      </p:sp>
      <p:sp>
        <p:nvSpPr>
          <p:cNvPr id="6316" name="Text Box 172"/>
          <p:cNvSpPr txBox="1">
            <a:spLocks noChangeArrowheads="1"/>
          </p:cNvSpPr>
          <p:nvPr/>
        </p:nvSpPr>
        <p:spPr bwMode="auto">
          <a:xfrm>
            <a:off x="179388" y="6021388"/>
            <a:ext cx="8569325" cy="366712"/>
          </a:xfrm>
          <a:prstGeom prst="rect">
            <a:avLst/>
          </a:prstGeom>
          <a:noFill/>
          <a:ln w="9525">
            <a:noFill/>
            <a:miter lim="800000"/>
            <a:headEnd/>
            <a:tailEnd/>
          </a:ln>
        </p:spPr>
        <p:txBody>
          <a:bodyPr>
            <a:spAutoFit/>
          </a:bodyPr>
          <a:lstStyle/>
          <a:p>
            <a:r>
              <a:rPr lang="fr-FR" sz="1800">
                <a:latin typeface="Arial" charset="0"/>
              </a:rPr>
              <a:t>Quels sont les risques si le courant de 0,4A  traverse le personnage pendant 0,1s?</a:t>
            </a:r>
          </a:p>
        </p:txBody>
      </p:sp>
      <p:sp>
        <p:nvSpPr>
          <p:cNvPr id="6317" name="Rectangle 173"/>
          <p:cNvSpPr>
            <a:spLocks noChangeArrowheads="1"/>
          </p:cNvSpPr>
          <p:nvPr/>
        </p:nvSpPr>
        <p:spPr bwMode="auto">
          <a:xfrm>
            <a:off x="4500563" y="5084763"/>
            <a:ext cx="2608262" cy="457200"/>
          </a:xfrm>
          <a:prstGeom prst="rect">
            <a:avLst/>
          </a:prstGeom>
          <a:noFill/>
          <a:ln w="9525">
            <a:noFill/>
            <a:miter lim="800000"/>
            <a:headEnd/>
            <a:tailEnd/>
          </a:ln>
        </p:spPr>
        <p:txBody>
          <a:bodyPr wrap="none">
            <a:spAutoFit/>
          </a:bodyPr>
          <a:lstStyle/>
          <a:p>
            <a:r>
              <a:rPr lang="fr-FR">
                <a:latin typeface="Arial" charset="0"/>
              </a:rPr>
              <a:t>Que ce passe t’il?</a:t>
            </a:r>
          </a:p>
        </p:txBody>
      </p:sp>
      <p:sp>
        <p:nvSpPr>
          <p:cNvPr id="6324" name="Text Box 180"/>
          <p:cNvSpPr txBox="1">
            <a:spLocks noChangeArrowheads="1"/>
          </p:cNvSpPr>
          <p:nvPr/>
        </p:nvSpPr>
        <p:spPr bwMode="auto">
          <a:xfrm>
            <a:off x="6588125" y="3065463"/>
            <a:ext cx="1117600" cy="1300162"/>
          </a:xfrm>
          <a:prstGeom prst="rect">
            <a:avLst/>
          </a:prstGeom>
          <a:noFill/>
          <a:ln w="28575" algn="ctr">
            <a:solidFill>
              <a:srgbClr val="4AFC4E"/>
            </a:solidFill>
            <a:miter lim="800000"/>
            <a:headEnd/>
            <a:tailEnd/>
          </a:ln>
        </p:spPr>
        <p:txBody>
          <a:bodyPr/>
          <a:lstStyle/>
          <a:p>
            <a:endParaRPr lang="fr-FR" sz="1800" b="1">
              <a:latin typeface="Arial" charset="0"/>
            </a:endParaRPr>
          </a:p>
        </p:txBody>
      </p:sp>
      <p:grpSp>
        <p:nvGrpSpPr>
          <p:cNvPr id="13" name="Group 186"/>
          <p:cNvGrpSpPr>
            <a:grpSpLocks/>
          </p:cNvGrpSpPr>
          <p:nvPr/>
        </p:nvGrpSpPr>
        <p:grpSpPr bwMode="auto">
          <a:xfrm flipV="1">
            <a:off x="1042988" y="1917700"/>
            <a:ext cx="2952750" cy="71438"/>
            <a:chOff x="657" y="1207"/>
            <a:chExt cx="1815" cy="0"/>
          </a:xfrm>
        </p:grpSpPr>
        <p:sp>
          <p:nvSpPr>
            <p:cNvPr id="11370" name="Line 183"/>
            <p:cNvSpPr>
              <a:spLocks noChangeShapeType="1"/>
            </p:cNvSpPr>
            <p:nvPr/>
          </p:nvSpPr>
          <p:spPr bwMode="auto">
            <a:xfrm>
              <a:off x="657" y="1207"/>
              <a:ext cx="499" cy="0"/>
            </a:xfrm>
            <a:prstGeom prst="line">
              <a:avLst/>
            </a:prstGeom>
            <a:noFill/>
            <a:ln w="57150">
              <a:solidFill>
                <a:srgbClr val="FC1610"/>
              </a:solidFill>
              <a:round/>
              <a:headEnd/>
              <a:tailEnd/>
            </a:ln>
          </p:spPr>
          <p:txBody>
            <a:bodyPr/>
            <a:lstStyle/>
            <a:p>
              <a:endParaRPr lang="fr-FR" b="1"/>
            </a:p>
          </p:txBody>
        </p:sp>
        <p:sp>
          <p:nvSpPr>
            <p:cNvPr id="11371" name="Line 184"/>
            <p:cNvSpPr>
              <a:spLocks noChangeShapeType="1"/>
            </p:cNvSpPr>
            <p:nvPr/>
          </p:nvSpPr>
          <p:spPr bwMode="auto">
            <a:xfrm>
              <a:off x="1156" y="1207"/>
              <a:ext cx="681" cy="0"/>
            </a:xfrm>
            <a:prstGeom prst="line">
              <a:avLst/>
            </a:prstGeom>
            <a:noFill/>
            <a:ln w="57150">
              <a:solidFill>
                <a:srgbClr val="FC1610"/>
              </a:solidFill>
              <a:prstDash val="sysDot"/>
              <a:round/>
              <a:headEnd/>
              <a:tailEnd/>
            </a:ln>
          </p:spPr>
          <p:txBody>
            <a:bodyPr/>
            <a:lstStyle/>
            <a:p>
              <a:endParaRPr lang="fr-FR" b="1"/>
            </a:p>
          </p:txBody>
        </p:sp>
        <p:sp>
          <p:nvSpPr>
            <p:cNvPr id="11372" name="Line 185"/>
            <p:cNvSpPr>
              <a:spLocks noChangeShapeType="1"/>
            </p:cNvSpPr>
            <p:nvPr/>
          </p:nvSpPr>
          <p:spPr bwMode="auto">
            <a:xfrm>
              <a:off x="1882" y="1207"/>
              <a:ext cx="590" cy="0"/>
            </a:xfrm>
            <a:prstGeom prst="line">
              <a:avLst/>
            </a:prstGeom>
            <a:noFill/>
            <a:ln w="57150">
              <a:solidFill>
                <a:srgbClr val="FC1610"/>
              </a:solidFill>
              <a:round/>
              <a:headEnd/>
              <a:tailEnd/>
            </a:ln>
          </p:spPr>
          <p:txBody>
            <a:bodyPr/>
            <a:lstStyle/>
            <a:p>
              <a:endParaRPr lang="fr-FR" b="1"/>
            </a:p>
          </p:txBody>
        </p:sp>
      </p:grpSp>
      <p:grpSp>
        <p:nvGrpSpPr>
          <p:cNvPr id="14" name="Group 195"/>
          <p:cNvGrpSpPr>
            <a:grpSpLocks/>
          </p:cNvGrpSpPr>
          <p:nvPr/>
        </p:nvGrpSpPr>
        <p:grpSpPr bwMode="auto">
          <a:xfrm>
            <a:off x="1116013" y="2205038"/>
            <a:ext cx="4464050" cy="958850"/>
            <a:chOff x="703" y="1389"/>
            <a:chExt cx="2812" cy="604"/>
          </a:xfrm>
        </p:grpSpPr>
        <p:sp>
          <p:nvSpPr>
            <p:cNvPr id="11364" name="Line 116"/>
            <p:cNvSpPr>
              <a:spLocks noChangeShapeType="1"/>
            </p:cNvSpPr>
            <p:nvPr/>
          </p:nvSpPr>
          <p:spPr bwMode="auto">
            <a:xfrm flipH="1">
              <a:off x="2336" y="1979"/>
              <a:ext cx="1179" cy="0"/>
            </a:xfrm>
            <a:prstGeom prst="line">
              <a:avLst/>
            </a:prstGeom>
            <a:noFill/>
            <a:ln w="57150">
              <a:solidFill>
                <a:srgbClr val="3333FF"/>
              </a:solidFill>
              <a:round/>
              <a:headEnd/>
              <a:tailEnd/>
            </a:ln>
          </p:spPr>
          <p:txBody>
            <a:bodyPr/>
            <a:lstStyle/>
            <a:p>
              <a:endParaRPr lang="fr-FR" b="1"/>
            </a:p>
          </p:txBody>
        </p:sp>
        <p:grpSp>
          <p:nvGrpSpPr>
            <p:cNvPr id="15" name="Group 190"/>
            <p:cNvGrpSpPr>
              <a:grpSpLocks/>
            </p:cNvGrpSpPr>
            <p:nvPr/>
          </p:nvGrpSpPr>
          <p:grpSpPr bwMode="auto">
            <a:xfrm>
              <a:off x="703" y="1389"/>
              <a:ext cx="1648" cy="604"/>
              <a:chOff x="703" y="1389"/>
              <a:chExt cx="1648" cy="604"/>
            </a:xfrm>
          </p:grpSpPr>
          <p:sp>
            <p:nvSpPr>
              <p:cNvPr id="11366" name="Line 117"/>
              <p:cNvSpPr>
                <a:spLocks noChangeShapeType="1"/>
              </p:cNvSpPr>
              <p:nvPr/>
            </p:nvSpPr>
            <p:spPr bwMode="auto">
              <a:xfrm flipV="1">
                <a:off x="2351" y="1403"/>
                <a:ext cx="0" cy="590"/>
              </a:xfrm>
              <a:prstGeom prst="line">
                <a:avLst/>
              </a:prstGeom>
              <a:noFill/>
              <a:ln w="57150">
                <a:solidFill>
                  <a:srgbClr val="3333FF"/>
                </a:solidFill>
                <a:round/>
                <a:headEnd/>
                <a:tailEnd/>
              </a:ln>
            </p:spPr>
            <p:txBody>
              <a:bodyPr/>
              <a:lstStyle/>
              <a:p>
                <a:endParaRPr lang="fr-FR" b="1"/>
              </a:p>
            </p:txBody>
          </p:sp>
          <p:sp>
            <p:nvSpPr>
              <p:cNvPr id="11367" name="Line 187"/>
              <p:cNvSpPr>
                <a:spLocks noChangeShapeType="1"/>
              </p:cNvSpPr>
              <p:nvPr/>
            </p:nvSpPr>
            <p:spPr bwMode="auto">
              <a:xfrm>
                <a:off x="703" y="1389"/>
                <a:ext cx="453" cy="0"/>
              </a:xfrm>
              <a:prstGeom prst="line">
                <a:avLst/>
              </a:prstGeom>
              <a:noFill/>
              <a:ln w="57150">
                <a:solidFill>
                  <a:srgbClr val="0000FF"/>
                </a:solidFill>
                <a:round/>
                <a:headEnd/>
                <a:tailEnd/>
              </a:ln>
            </p:spPr>
            <p:txBody>
              <a:bodyPr/>
              <a:lstStyle/>
              <a:p>
                <a:endParaRPr lang="fr-FR" b="1"/>
              </a:p>
            </p:txBody>
          </p:sp>
          <p:sp>
            <p:nvSpPr>
              <p:cNvPr id="11368" name="Line 188"/>
              <p:cNvSpPr>
                <a:spLocks noChangeShapeType="1"/>
              </p:cNvSpPr>
              <p:nvPr/>
            </p:nvSpPr>
            <p:spPr bwMode="auto">
              <a:xfrm>
                <a:off x="1111" y="1389"/>
                <a:ext cx="680" cy="0"/>
              </a:xfrm>
              <a:prstGeom prst="line">
                <a:avLst/>
              </a:prstGeom>
              <a:noFill/>
              <a:ln w="57150">
                <a:solidFill>
                  <a:srgbClr val="0000FF"/>
                </a:solidFill>
                <a:prstDash val="sysDot"/>
                <a:round/>
                <a:headEnd/>
                <a:tailEnd/>
              </a:ln>
            </p:spPr>
            <p:txBody>
              <a:bodyPr/>
              <a:lstStyle/>
              <a:p>
                <a:endParaRPr lang="fr-FR" b="1"/>
              </a:p>
            </p:txBody>
          </p:sp>
          <p:sp>
            <p:nvSpPr>
              <p:cNvPr id="11369" name="Line 189"/>
              <p:cNvSpPr>
                <a:spLocks noChangeShapeType="1"/>
              </p:cNvSpPr>
              <p:nvPr/>
            </p:nvSpPr>
            <p:spPr bwMode="auto">
              <a:xfrm>
                <a:off x="1698" y="1389"/>
                <a:ext cx="638" cy="0"/>
              </a:xfrm>
              <a:prstGeom prst="line">
                <a:avLst/>
              </a:prstGeom>
              <a:noFill/>
              <a:ln w="57150">
                <a:solidFill>
                  <a:srgbClr val="0000FF"/>
                </a:solidFill>
                <a:round/>
                <a:headEnd/>
                <a:tailEnd/>
              </a:ln>
            </p:spPr>
            <p:txBody>
              <a:bodyPr/>
              <a:lstStyle/>
              <a:p>
                <a:endParaRPr lang="fr-FR" b="1"/>
              </a:p>
            </p:txBody>
          </p:sp>
        </p:grpSp>
      </p:grpSp>
      <p:grpSp>
        <p:nvGrpSpPr>
          <p:cNvPr id="16" name="Group 194"/>
          <p:cNvGrpSpPr>
            <a:grpSpLocks/>
          </p:cNvGrpSpPr>
          <p:nvPr/>
        </p:nvGrpSpPr>
        <p:grpSpPr bwMode="auto">
          <a:xfrm>
            <a:off x="1116013" y="2205038"/>
            <a:ext cx="7272337" cy="2376487"/>
            <a:chOff x="703" y="1389"/>
            <a:chExt cx="4581" cy="1497"/>
          </a:xfrm>
        </p:grpSpPr>
        <p:sp>
          <p:nvSpPr>
            <p:cNvPr id="11361" name="Line 191"/>
            <p:cNvSpPr>
              <a:spLocks noChangeShapeType="1"/>
            </p:cNvSpPr>
            <p:nvPr/>
          </p:nvSpPr>
          <p:spPr bwMode="auto">
            <a:xfrm flipH="1">
              <a:off x="839" y="2886"/>
              <a:ext cx="4445" cy="0"/>
            </a:xfrm>
            <a:prstGeom prst="line">
              <a:avLst/>
            </a:prstGeom>
            <a:noFill/>
            <a:ln w="127000">
              <a:pattFill prst="lgConfetti">
                <a:fgClr>
                  <a:srgbClr val="00CC00"/>
                </a:fgClr>
                <a:bgClr>
                  <a:srgbClr val="FFFFFF"/>
                </a:bgClr>
              </a:pattFill>
              <a:round/>
              <a:headEnd/>
              <a:tailEnd/>
            </a:ln>
          </p:spPr>
          <p:txBody>
            <a:bodyPr/>
            <a:lstStyle/>
            <a:p>
              <a:endParaRPr lang="fr-FR" b="1"/>
            </a:p>
          </p:txBody>
        </p:sp>
        <p:sp>
          <p:nvSpPr>
            <p:cNvPr id="11362" name="Line 192"/>
            <p:cNvSpPr>
              <a:spLocks noChangeShapeType="1"/>
            </p:cNvSpPr>
            <p:nvPr/>
          </p:nvSpPr>
          <p:spPr bwMode="auto">
            <a:xfrm flipV="1">
              <a:off x="857" y="1389"/>
              <a:ext cx="0" cy="1451"/>
            </a:xfrm>
            <a:prstGeom prst="line">
              <a:avLst/>
            </a:prstGeom>
            <a:noFill/>
            <a:ln w="28575">
              <a:solidFill>
                <a:srgbClr val="00CC00"/>
              </a:solidFill>
              <a:round/>
              <a:headEnd/>
              <a:tailEnd/>
            </a:ln>
          </p:spPr>
          <p:txBody>
            <a:bodyPr/>
            <a:lstStyle/>
            <a:p>
              <a:endParaRPr lang="fr-FR" b="1"/>
            </a:p>
          </p:txBody>
        </p:sp>
        <p:sp>
          <p:nvSpPr>
            <p:cNvPr id="11363" name="Line 193"/>
            <p:cNvSpPr>
              <a:spLocks noChangeShapeType="1"/>
            </p:cNvSpPr>
            <p:nvPr/>
          </p:nvSpPr>
          <p:spPr bwMode="auto">
            <a:xfrm flipH="1">
              <a:off x="703" y="1425"/>
              <a:ext cx="136" cy="0"/>
            </a:xfrm>
            <a:prstGeom prst="line">
              <a:avLst/>
            </a:prstGeom>
            <a:noFill/>
            <a:ln w="28575">
              <a:solidFill>
                <a:srgbClr val="00CC00"/>
              </a:solidFill>
              <a:round/>
              <a:headEnd/>
              <a:tailEnd/>
            </a:ln>
          </p:spPr>
          <p:txBody>
            <a:bodyPr/>
            <a:lstStyle/>
            <a:p>
              <a:endParaRPr lang="fr-FR" b="1"/>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6314"/>
                                        </p:tgtEl>
                                        <p:attrNameLst>
                                          <p:attrName>style.visibility</p:attrName>
                                        </p:attrNameLst>
                                      </p:cBhvr>
                                      <p:to>
                                        <p:strVal val="visible"/>
                                      </p:to>
                                    </p:set>
                                    <p:anim calcmode="lin" valueType="num">
                                      <p:cBhvr>
                                        <p:cTn id="7" dur="500" fill="hold"/>
                                        <p:tgtEl>
                                          <p:spTgt spid="6314"/>
                                        </p:tgtEl>
                                        <p:attrNameLst>
                                          <p:attrName>ppt_w</p:attrName>
                                        </p:attrNameLst>
                                      </p:cBhvr>
                                      <p:tavLst>
                                        <p:tav tm="0">
                                          <p:val>
                                            <p:fltVal val="0"/>
                                          </p:val>
                                        </p:tav>
                                        <p:tav tm="100000">
                                          <p:val>
                                            <p:strVal val="#ppt_w"/>
                                          </p:val>
                                        </p:tav>
                                      </p:tavLst>
                                    </p:anim>
                                    <p:anim calcmode="lin" valueType="num">
                                      <p:cBhvr>
                                        <p:cTn id="8" dur="500" fill="hold"/>
                                        <p:tgtEl>
                                          <p:spTgt spid="6314"/>
                                        </p:tgtEl>
                                        <p:attrNameLst>
                                          <p:attrName>ppt_h</p:attrName>
                                        </p:attrNameLst>
                                      </p:cBhvr>
                                      <p:tavLst>
                                        <p:tav tm="0">
                                          <p:val>
                                            <p:fltVal val="0"/>
                                          </p:val>
                                        </p:tav>
                                        <p:tav tm="100000">
                                          <p:val>
                                            <p:strVal val="#ppt_h"/>
                                          </p:val>
                                        </p:tav>
                                      </p:tavLst>
                                    </p:anim>
                                    <p:anim calcmode="lin" valueType="num">
                                      <p:cBhvr>
                                        <p:cTn id="9" dur="500" fill="hold"/>
                                        <p:tgtEl>
                                          <p:spTgt spid="6314"/>
                                        </p:tgtEl>
                                        <p:attrNameLst>
                                          <p:attrName>style.rotation</p:attrName>
                                        </p:attrNameLst>
                                      </p:cBhvr>
                                      <p:tavLst>
                                        <p:tav tm="0">
                                          <p:val>
                                            <p:fltVal val="360"/>
                                          </p:val>
                                        </p:tav>
                                        <p:tav tm="100000">
                                          <p:val>
                                            <p:fltVal val="0"/>
                                          </p:val>
                                        </p:tav>
                                      </p:tavLst>
                                    </p:anim>
                                    <p:animEffect transition="in" filter="fade">
                                      <p:cBhvr>
                                        <p:cTn id="10" dur="500"/>
                                        <p:tgtEl>
                                          <p:spTgt spid="63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266"/>
                                        </p:tgtEl>
                                        <p:attrNameLst>
                                          <p:attrName>style.visibility</p:attrName>
                                        </p:attrNameLst>
                                      </p:cBhvr>
                                      <p:to>
                                        <p:strVal val="visible"/>
                                      </p:to>
                                    </p:set>
                                    <p:animEffect transition="in" filter="fade">
                                      <p:cBhvr>
                                        <p:cTn id="13" dur="500"/>
                                        <p:tgtEl>
                                          <p:spTgt spid="6266"/>
                                        </p:tgtEl>
                                      </p:cBhvr>
                                    </p:animEffect>
                                  </p:childTnLst>
                                </p:cTn>
                              </p:par>
                              <p:par>
                                <p:cTn id="14" presetID="26" presetClass="emph" presetSubtype="0" repeatCount="indefinite" fill="hold" grpId="1" nodeType="withEffect">
                                  <p:stCondLst>
                                    <p:cond delay="0"/>
                                  </p:stCondLst>
                                  <p:childTnLst>
                                    <p:animEffect transition="out" filter="fade">
                                      <p:cBhvr>
                                        <p:cTn id="15" dur="500" tmFilter="0, 0; .2, .5; .8, .5; 1, 0"/>
                                        <p:tgtEl>
                                          <p:spTgt spid="6266"/>
                                        </p:tgtEl>
                                      </p:cBhvr>
                                    </p:animEffect>
                                    <p:animScale>
                                      <p:cBhvr>
                                        <p:cTn id="16" dur="250" autoRev="1" fill="hold"/>
                                        <p:tgtEl>
                                          <p:spTgt spid="6266"/>
                                        </p:tgtEl>
                                      </p:cBhvr>
                                      <p:by x="105000" y="105000"/>
                                    </p:animScale>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2000"/>
                                        <p:tgtEl>
                                          <p:spTgt spid="13"/>
                                        </p:tgtEl>
                                      </p:cBhvr>
                                    </p:animEffect>
                                  </p:childTnLst>
                                </p:cTn>
                              </p:par>
                            </p:childTnLst>
                          </p:cTn>
                        </p:par>
                        <p:par>
                          <p:cTn id="22" fill="hold">
                            <p:stCondLst>
                              <p:cond delay="2000"/>
                            </p:stCondLst>
                            <p:childTnLst>
                              <p:par>
                                <p:cTn id="23" presetID="17" presetClass="entr" presetSubtype="1" fill="hold" grpId="0" nodeType="afterEffect">
                                  <p:stCondLst>
                                    <p:cond delay="0"/>
                                  </p:stCondLst>
                                  <p:childTnLst>
                                    <p:set>
                                      <p:cBhvr>
                                        <p:cTn id="24" dur="1" fill="hold">
                                          <p:stCondLst>
                                            <p:cond delay="0"/>
                                          </p:stCondLst>
                                        </p:cTn>
                                        <p:tgtEl>
                                          <p:spTgt spid="6253"/>
                                        </p:tgtEl>
                                        <p:attrNameLst>
                                          <p:attrName>style.visibility</p:attrName>
                                        </p:attrNameLst>
                                      </p:cBhvr>
                                      <p:to>
                                        <p:strVal val="visible"/>
                                      </p:to>
                                    </p:set>
                                    <p:anim calcmode="lin" valueType="num">
                                      <p:cBhvr>
                                        <p:cTn id="25" dur="1000" fill="hold"/>
                                        <p:tgtEl>
                                          <p:spTgt spid="6253"/>
                                        </p:tgtEl>
                                        <p:attrNameLst>
                                          <p:attrName>ppt_x</p:attrName>
                                        </p:attrNameLst>
                                      </p:cBhvr>
                                      <p:tavLst>
                                        <p:tav tm="0">
                                          <p:val>
                                            <p:strVal val="#ppt_x"/>
                                          </p:val>
                                        </p:tav>
                                        <p:tav tm="100000">
                                          <p:val>
                                            <p:strVal val="#ppt_x"/>
                                          </p:val>
                                        </p:tav>
                                      </p:tavLst>
                                    </p:anim>
                                    <p:anim calcmode="lin" valueType="num">
                                      <p:cBhvr>
                                        <p:cTn id="26" dur="1000" fill="hold"/>
                                        <p:tgtEl>
                                          <p:spTgt spid="6253"/>
                                        </p:tgtEl>
                                        <p:attrNameLst>
                                          <p:attrName>ppt_y</p:attrName>
                                        </p:attrNameLst>
                                      </p:cBhvr>
                                      <p:tavLst>
                                        <p:tav tm="0">
                                          <p:val>
                                            <p:strVal val="#ppt_y-#ppt_h/2"/>
                                          </p:val>
                                        </p:tav>
                                        <p:tav tm="100000">
                                          <p:val>
                                            <p:strVal val="#ppt_y"/>
                                          </p:val>
                                        </p:tav>
                                      </p:tavLst>
                                    </p:anim>
                                    <p:anim calcmode="lin" valueType="num">
                                      <p:cBhvr>
                                        <p:cTn id="27" dur="1000" fill="hold"/>
                                        <p:tgtEl>
                                          <p:spTgt spid="6253"/>
                                        </p:tgtEl>
                                        <p:attrNameLst>
                                          <p:attrName>ppt_w</p:attrName>
                                        </p:attrNameLst>
                                      </p:cBhvr>
                                      <p:tavLst>
                                        <p:tav tm="0">
                                          <p:val>
                                            <p:strVal val="#ppt_w"/>
                                          </p:val>
                                        </p:tav>
                                        <p:tav tm="100000">
                                          <p:val>
                                            <p:strVal val="#ppt_w"/>
                                          </p:val>
                                        </p:tav>
                                      </p:tavLst>
                                    </p:anim>
                                    <p:anim calcmode="lin" valueType="num">
                                      <p:cBhvr>
                                        <p:cTn id="28" dur="1000" fill="hold"/>
                                        <p:tgtEl>
                                          <p:spTgt spid="6253"/>
                                        </p:tgtEl>
                                        <p:attrNameLst>
                                          <p:attrName>ppt_h</p:attrName>
                                        </p:attrNameLst>
                                      </p:cBhvr>
                                      <p:tavLst>
                                        <p:tav tm="0">
                                          <p:val>
                                            <p:fltVal val="0"/>
                                          </p:val>
                                        </p:tav>
                                        <p:tav tm="100000">
                                          <p:val>
                                            <p:strVal val="#ppt_h"/>
                                          </p:val>
                                        </p:tav>
                                      </p:tavLst>
                                    </p:anim>
                                  </p:childTnLst>
                                </p:cTn>
                              </p:par>
                            </p:childTnLst>
                          </p:cTn>
                        </p:par>
                        <p:par>
                          <p:cTn id="29" fill="hold">
                            <p:stCondLst>
                              <p:cond delay="3000"/>
                            </p:stCondLst>
                            <p:childTnLst>
                              <p:par>
                                <p:cTn id="30" presetID="17" presetClass="entr" presetSubtype="8" fill="hold" grpId="0" nodeType="afterEffect">
                                  <p:stCondLst>
                                    <p:cond delay="0"/>
                                  </p:stCondLst>
                                  <p:childTnLst>
                                    <p:set>
                                      <p:cBhvr>
                                        <p:cTn id="31" dur="1" fill="hold">
                                          <p:stCondLst>
                                            <p:cond delay="0"/>
                                          </p:stCondLst>
                                        </p:cTn>
                                        <p:tgtEl>
                                          <p:spTgt spid="6254"/>
                                        </p:tgtEl>
                                        <p:attrNameLst>
                                          <p:attrName>style.visibility</p:attrName>
                                        </p:attrNameLst>
                                      </p:cBhvr>
                                      <p:to>
                                        <p:strVal val="visible"/>
                                      </p:to>
                                    </p:set>
                                    <p:anim calcmode="lin" valueType="num">
                                      <p:cBhvr>
                                        <p:cTn id="32" dur="1000" fill="hold"/>
                                        <p:tgtEl>
                                          <p:spTgt spid="6254"/>
                                        </p:tgtEl>
                                        <p:attrNameLst>
                                          <p:attrName>ppt_x</p:attrName>
                                        </p:attrNameLst>
                                      </p:cBhvr>
                                      <p:tavLst>
                                        <p:tav tm="0">
                                          <p:val>
                                            <p:strVal val="#ppt_x-#ppt_w/2"/>
                                          </p:val>
                                        </p:tav>
                                        <p:tav tm="100000">
                                          <p:val>
                                            <p:strVal val="#ppt_x"/>
                                          </p:val>
                                        </p:tav>
                                      </p:tavLst>
                                    </p:anim>
                                    <p:anim calcmode="lin" valueType="num">
                                      <p:cBhvr>
                                        <p:cTn id="33" dur="1000" fill="hold"/>
                                        <p:tgtEl>
                                          <p:spTgt spid="6254"/>
                                        </p:tgtEl>
                                        <p:attrNameLst>
                                          <p:attrName>ppt_y</p:attrName>
                                        </p:attrNameLst>
                                      </p:cBhvr>
                                      <p:tavLst>
                                        <p:tav tm="0">
                                          <p:val>
                                            <p:strVal val="#ppt_y"/>
                                          </p:val>
                                        </p:tav>
                                        <p:tav tm="100000">
                                          <p:val>
                                            <p:strVal val="#ppt_y"/>
                                          </p:val>
                                        </p:tav>
                                      </p:tavLst>
                                    </p:anim>
                                    <p:anim calcmode="lin" valueType="num">
                                      <p:cBhvr>
                                        <p:cTn id="34" dur="1000" fill="hold"/>
                                        <p:tgtEl>
                                          <p:spTgt spid="6254"/>
                                        </p:tgtEl>
                                        <p:attrNameLst>
                                          <p:attrName>ppt_w</p:attrName>
                                        </p:attrNameLst>
                                      </p:cBhvr>
                                      <p:tavLst>
                                        <p:tav tm="0">
                                          <p:val>
                                            <p:fltVal val="0"/>
                                          </p:val>
                                        </p:tav>
                                        <p:tav tm="100000">
                                          <p:val>
                                            <p:strVal val="#ppt_w"/>
                                          </p:val>
                                        </p:tav>
                                      </p:tavLst>
                                    </p:anim>
                                    <p:anim calcmode="lin" valueType="num">
                                      <p:cBhvr>
                                        <p:cTn id="35" dur="1000" fill="hold"/>
                                        <p:tgtEl>
                                          <p:spTgt spid="6254"/>
                                        </p:tgtEl>
                                        <p:attrNameLst>
                                          <p:attrName>ppt_h</p:attrName>
                                        </p:attrNameLst>
                                      </p:cBhvr>
                                      <p:tavLst>
                                        <p:tav tm="0">
                                          <p:val>
                                            <p:strVal val="#ppt_h"/>
                                          </p:val>
                                        </p:tav>
                                        <p:tav tm="100000">
                                          <p:val>
                                            <p:strVal val="#ppt_h"/>
                                          </p:val>
                                        </p:tav>
                                      </p:tavLst>
                                    </p:anim>
                                  </p:childTnLst>
                                </p:cTn>
                              </p:par>
                              <p:par>
                                <p:cTn id="36" presetID="22" presetClass="entr" presetSubtype="4" fill="hold" grpId="0" nodeType="withEffect">
                                  <p:stCondLst>
                                    <p:cond delay="0"/>
                                  </p:stCondLst>
                                  <p:childTnLst>
                                    <p:set>
                                      <p:cBhvr>
                                        <p:cTn id="37" dur="1" fill="hold">
                                          <p:stCondLst>
                                            <p:cond delay="0"/>
                                          </p:stCondLst>
                                        </p:cTn>
                                        <p:tgtEl>
                                          <p:spTgt spid="6257"/>
                                        </p:tgtEl>
                                        <p:attrNameLst>
                                          <p:attrName>style.visibility</p:attrName>
                                        </p:attrNameLst>
                                      </p:cBhvr>
                                      <p:to>
                                        <p:strVal val="visible"/>
                                      </p:to>
                                    </p:set>
                                    <p:animEffect transition="in" filter="wipe(down)">
                                      <p:cBhvr>
                                        <p:cTn id="38" dur="1000"/>
                                        <p:tgtEl>
                                          <p:spTgt spid="6257"/>
                                        </p:tgtEl>
                                      </p:cBhvr>
                                    </p:animEffect>
                                  </p:childTnLst>
                                </p:cTn>
                              </p:par>
                            </p:childTnLst>
                          </p:cTn>
                        </p:par>
                        <p:par>
                          <p:cTn id="39" fill="hold">
                            <p:stCondLst>
                              <p:cond delay="4000"/>
                            </p:stCondLst>
                            <p:childTnLst>
                              <p:par>
                                <p:cTn id="40" presetID="17" presetClass="entr" presetSubtype="1" fill="hold" grpId="0" nodeType="afterEffect">
                                  <p:stCondLst>
                                    <p:cond delay="0"/>
                                  </p:stCondLst>
                                  <p:childTnLst>
                                    <p:set>
                                      <p:cBhvr>
                                        <p:cTn id="41" dur="1" fill="hold">
                                          <p:stCondLst>
                                            <p:cond delay="0"/>
                                          </p:stCondLst>
                                        </p:cTn>
                                        <p:tgtEl>
                                          <p:spTgt spid="6255"/>
                                        </p:tgtEl>
                                        <p:attrNameLst>
                                          <p:attrName>style.visibility</p:attrName>
                                        </p:attrNameLst>
                                      </p:cBhvr>
                                      <p:to>
                                        <p:strVal val="visible"/>
                                      </p:to>
                                    </p:set>
                                    <p:anim calcmode="lin" valueType="num">
                                      <p:cBhvr>
                                        <p:cTn id="42" dur="1000" fill="hold"/>
                                        <p:tgtEl>
                                          <p:spTgt spid="6255"/>
                                        </p:tgtEl>
                                        <p:attrNameLst>
                                          <p:attrName>ppt_x</p:attrName>
                                        </p:attrNameLst>
                                      </p:cBhvr>
                                      <p:tavLst>
                                        <p:tav tm="0">
                                          <p:val>
                                            <p:strVal val="#ppt_x"/>
                                          </p:val>
                                        </p:tav>
                                        <p:tav tm="100000">
                                          <p:val>
                                            <p:strVal val="#ppt_x"/>
                                          </p:val>
                                        </p:tav>
                                      </p:tavLst>
                                    </p:anim>
                                    <p:anim calcmode="lin" valueType="num">
                                      <p:cBhvr>
                                        <p:cTn id="43" dur="1000" fill="hold"/>
                                        <p:tgtEl>
                                          <p:spTgt spid="6255"/>
                                        </p:tgtEl>
                                        <p:attrNameLst>
                                          <p:attrName>ppt_y</p:attrName>
                                        </p:attrNameLst>
                                      </p:cBhvr>
                                      <p:tavLst>
                                        <p:tav tm="0">
                                          <p:val>
                                            <p:strVal val="#ppt_y-#ppt_h/2"/>
                                          </p:val>
                                        </p:tav>
                                        <p:tav tm="100000">
                                          <p:val>
                                            <p:strVal val="#ppt_y"/>
                                          </p:val>
                                        </p:tav>
                                      </p:tavLst>
                                    </p:anim>
                                    <p:anim calcmode="lin" valueType="num">
                                      <p:cBhvr>
                                        <p:cTn id="44" dur="1000" fill="hold"/>
                                        <p:tgtEl>
                                          <p:spTgt spid="6255"/>
                                        </p:tgtEl>
                                        <p:attrNameLst>
                                          <p:attrName>ppt_w</p:attrName>
                                        </p:attrNameLst>
                                      </p:cBhvr>
                                      <p:tavLst>
                                        <p:tav tm="0">
                                          <p:val>
                                            <p:strVal val="#ppt_w"/>
                                          </p:val>
                                        </p:tav>
                                        <p:tav tm="100000">
                                          <p:val>
                                            <p:strVal val="#ppt_w"/>
                                          </p:val>
                                        </p:tav>
                                      </p:tavLst>
                                    </p:anim>
                                    <p:anim calcmode="lin" valueType="num">
                                      <p:cBhvr>
                                        <p:cTn id="45" dur="1000" fill="hold"/>
                                        <p:tgtEl>
                                          <p:spTgt spid="6255"/>
                                        </p:tgtEl>
                                        <p:attrNameLst>
                                          <p:attrName>ppt_h</p:attrName>
                                        </p:attrNameLst>
                                      </p:cBhvr>
                                      <p:tavLst>
                                        <p:tav tm="0">
                                          <p:val>
                                            <p:fltVal val="0"/>
                                          </p:val>
                                        </p:tav>
                                        <p:tav tm="100000">
                                          <p:val>
                                            <p:strVal val="#ppt_h"/>
                                          </p:val>
                                        </p:tav>
                                      </p:tavLst>
                                    </p:anim>
                                  </p:childTnLst>
                                </p:cTn>
                              </p:par>
                            </p:childTnLst>
                          </p:cTn>
                        </p:par>
                        <p:par>
                          <p:cTn id="46" fill="hold">
                            <p:stCondLst>
                              <p:cond delay="5000"/>
                            </p:stCondLst>
                            <p:childTnLst>
                              <p:par>
                                <p:cTn id="47" presetID="17" presetClass="entr" presetSubtype="8" fill="hold" grpId="0" nodeType="afterEffect">
                                  <p:stCondLst>
                                    <p:cond delay="0"/>
                                  </p:stCondLst>
                                  <p:childTnLst>
                                    <p:set>
                                      <p:cBhvr>
                                        <p:cTn id="48" dur="1" fill="hold">
                                          <p:stCondLst>
                                            <p:cond delay="0"/>
                                          </p:stCondLst>
                                        </p:cTn>
                                        <p:tgtEl>
                                          <p:spTgt spid="6256"/>
                                        </p:tgtEl>
                                        <p:attrNameLst>
                                          <p:attrName>style.visibility</p:attrName>
                                        </p:attrNameLst>
                                      </p:cBhvr>
                                      <p:to>
                                        <p:strVal val="visible"/>
                                      </p:to>
                                    </p:set>
                                    <p:anim calcmode="lin" valueType="num">
                                      <p:cBhvr>
                                        <p:cTn id="49" dur="1000" fill="hold"/>
                                        <p:tgtEl>
                                          <p:spTgt spid="6256"/>
                                        </p:tgtEl>
                                        <p:attrNameLst>
                                          <p:attrName>ppt_x</p:attrName>
                                        </p:attrNameLst>
                                      </p:cBhvr>
                                      <p:tavLst>
                                        <p:tav tm="0">
                                          <p:val>
                                            <p:strVal val="#ppt_x-#ppt_w/2"/>
                                          </p:val>
                                        </p:tav>
                                        <p:tav tm="100000">
                                          <p:val>
                                            <p:strVal val="#ppt_x"/>
                                          </p:val>
                                        </p:tav>
                                      </p:tavLst>
                                    </p:anim>
                                    <p:anim calcmode="lin" valueType="num">
                                      <p:cBhvr>
                                        <p:cTn id="50" dur="1000" fill="hold"/>
                                        <p:tgtEl>
                                          <p:spTgt spid="6256"/>
                                        </p:tgtEl>
                                        <p:attrNameLst>
                                          <p:attrName>ppt_y</p:attrName>
                                        </p:attrNameLst>
                                      </p:cBhvr>
                                      <p:tavLst>
                                        <p:tav tm="0">
                                          <p:val>
                                            <p:strVal val="#ppt_y"/>
                                          </p:val>
                                        </p:tav>
                                        <p:tav tm="100000">
                                          <p:val>
                                            <p:strVal val="#ppt_y"/>
                                          </p:val>
                                        </p:tav>
                                      </p:tavLst>
                                    </p:anim>
                                    <p:anim calcmode="lin" valueType="num">
                                      <p:cBhvr>
                                        <p:cTn id="51" dur="1000" fill="hold"/>
                                        <p:tgtEl>
                                          <p:spTgt spid="6256"/>
                                        </p:tgtEl>
                                        <p:attrNameLst>
                                          <p:attrName>ppt_w</p:attrName>
                                        </p:attrNameLst>
                                      </p:cBhvr>
                                      <p:tavLst>
                                        <p:tav tm="0">
                                          <p:val>
                                            <p:fltVal val="0"/>
                                          </p:val>
                                        </p:tav>
                                        <p:tav tm="100000">
                                          <p:val>
                                            <p:strVal val="#ppt_w"/>
                                          </p:val>
                                        </p:tav>
                                      </p:tavLst>
                                    </p:anim>
                                    <p:anim calcmode="lin" valueType="num">
                                      <p:cBhvr>
                                        <p:cTn id="52" dur="1000" fill="hold"/>
                                        <p:tgtEl>
                                          <p:spTgt spid="6256"/>
                                        </p:tgtEl>
                                        <p:attrNameLst>
                                          <p:attrName>ppt_h</p:attrName>
                                        </p:attrNameLst>
                                      </p:cBhvr>
                                      <p:tavLst>
                                        <p:tav tm="0">
                                          <p:val>
                                            <p:strVal val="#ppt_h"/>
                                          </p:val>
                                        </p:tav>
                                        <p:tav tm="100000">
                                          <p:val>
                                            <p:strVal val="#ppt_h"/>
                                          </p:val>
                                        </p:tav>
                                      </p:tavLst>
                                    </p:anim>
                                  </p:child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0"/>
                                          </p:stCondLst>
                                        </p:cTn>
                                        <p:tgtEl>
                                          <p:spTgt spid="6324"/>
                                        </p:tgtEl>
                                        <p:attrNameLst>
                                          <p:attrName>style.visibility</p:attrName>
                                        </p:attrNameLst>
                                      </p:cBhvr>
                                      <p:to>
                                        <p:strVal val="visible"/>
                                      </p:to>
                                    </p:set>
                                  </p:childTnLst>
                                </p:cTn>
                              </p:par>
                              <p:par>
                                <p:cTn id="56" presetID="26" presetClass="emph" presetSubtype="0" repeatCount="indefinite" fill="hold" grpId="1" nodeType="withEffect">
                                  <p:stCondLst>
                                    <p:cond delay="0"/>
                                  </p:stCondLst>
                                  <p:childTnLst>
                                    <p:animEffect transition="out" filter="fade">
                                      <p:cBhvr>
                                        <p:cTn id="57" dur="500" tmFilter="0, 0; .2, .5; .8, .5; 1, 0"/>
                                        <p:tgtEl>
                                          <p:spTgt spid="6324"/>
                                        </p:tgtEl>
                                      </p:cBhvr>
                                    </p:animEffect>
                                    <p:animScale>
                                      <p:cBhvr>
                                        <p:cTn id="58" dur="250" autoRev="1" fill="hold"/>
                                        <p:tgtEl>
                                          <p:spTgt spid="6324"/>
                                        </p:tgtEl>
                                      </p:cBhvr>
                                      <p:by x="105000" y="105000"/>
                                    </p:animScale>
                                  </p:childTnLst>
                                </p:cTn>
                              </p:par>
                            </p:childTnLst>
                          </p:cTn>
                        </p:par>
                        <p:par>
                          <p:cTn id="59" fill="hold">
                            <p:stCondLst>
                              <p:cond delay="6500"/>
                            </p:stCondLst>
                            <p:childTnLst>
                              <p:par>
                                <p:cTn id="60" presetID="18" presetClass="entr" presetSubtype="9"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strips(upLeft)">
                                      <p:cBhvr>
                                        <p:cTn id="62" dur="2000"/>
                                        <p:tgtEl>
                                          <p:spTgt spid="10"/>
                                        </p:tgtEl>
                                      </p:cBhvr>
                                    </p:animEffect>
                                  </p:childTnLst>
                                </p:cTn>
                              </p:par>
                              <p:par>
                                <p:cTn id="63" presetID="18" presetClass="entr" presetSubtype="6" fill="hold" grpId="0" nodeType="withEffect">
                                  <p:stCondLst>
                                    <p:cond delay="0"/>
                                  </p:stCondLst>
                                  <p:childTnLst>
                                    <p:set>
                                      <p:cBhvr>
                                        <p:cTn id="64" dur="1" fill="hold">
                                          <p:stCondLst>
                                            <p:cond delay="0"/>
                                          </p:stCondLst>
                                        </p:cTn>
                                        <p:tgtEl>
                                          <p:spTgt spid="6290"/>
                                        </p:tgtEl>
                                        <p:attrNameLst>
                                          <p:attrName>style.visibility</p:attrName>
                                        </p:attrNameLst>
                                      </p:cBhvr>
                                      <p:to>
                                        <p:strVal val="visible"/>
                                      </p:to>
                                    </p:set>
                                    <p:animEffect transition="in" filter="strips(downRight)">
                                      <p:cBhvr>
                                        <p:cTn id="65" dur="2000"/>
                                        <p:tgtEl>
                                          <p:spTgt spid="6290"/>
                                        </p:tgtEl>
                                      </p:cBhvr>
                                    </p:animEffect>
                                  </p:childTnLst>
                                </p:cTn>
                              </p:par>
                              <p:par>
                                <p:cTn id="66" presetID="22" presetClass="entr" presetSubtype="4" fill="hold" nodeType="withEffect">
                                  <p:stCondLst>
                                    <p:cond delay="0"/>
                                  </p:stCondLst>
                                  <p:childTnLst>
                                    <p:set>
                                      <p:cBhvr>
                                        <p:cTn id="67" dur="1" fill="hold">
                                          <p:stCondLst>
                                            <p:cond delay="0"/>
                                          </p:stCondLst>
                                        </p:cTn>
                                        <p:tgtEl>
                                          <p:spTgt spid="6289"/>
                                        </p:tgtEl>
                                        <p:attrNameLst>
                                          <p:attrName>style.visibility</p:attrName>
                                        </p:attrNameLst>
                                      </p:cBhvr>
                                      <p:to>
                                        <p:strVal val="visible"/>
                                      </p:to>
                                    </p:set>
                                    <p:animEffect transition="in" filter="wipe(down)">
                                      <p:cBhvr>
                                        <p:cTn id="68" dur="1000"/>
                                        <p:tgtEl>
                                          <p:spTgt spid="6289"/>
                                        </p:tgtEl>
                                      </p:cBhvr>
                                    </p:animEffect>
                                  </p:childTnLst>
                                </p:cTn>
                              </p:par>
                              <p:par>
                                <p:cTn id="69" presetID="10" presetClass="entr" presetSubtype="0" fill="hold" nodeType="with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1000"/>
                                        <p:tgtEl>
                                          <p:spTgt spid="11"/>
                                        </p:tgtEl>
                                      </p:cBhvr>
                                    </p:animEffect>
                                  </p:childTnLst>
                                </p:cTn>
                              </p:par>
                              <p:par>
                                <p:cTn id="72" presetID="22" presetClass="entr" presetSubtype="4" fill="hold" nodeType="withEffect">
                                  <p:stCondLst>
                                    <p:cond delay="0"/>
                                  </p:stCondLst>
                                  <p:childTnLst>
                                    <p:set>
                                      <p:cBhvr>
                                        <p:cTn id="73" dur="1" fill="hold">
                                          <p:stCondLst>
                                            <p:cond delay="0"/>
                                          </p:stCondLst>
                                        </p:cTn>
                                        <p:tgtEl>
                                          <p:spTgt spid="6262"/>
                                        </p:tgtEl>
                                        <p:attrNameLst>
                                          <p:attrName>style.visibility</p:attrName>
                                        </p:attrNameLst>
                                      </p:cBhvr>
                                      <p:to>
                                        <p:strVal val="visible"/>
                                      </p:to>
                                    </p:set>
                                    <p:animEffect transition="in" filter="wipe(down)">
                                      <p:cBhvr>
                                        <p:cTn id="74" dur="2000"/>
                                        <p:tgtEl>
                                          <p:spTgt spid="6262"/>
                                        </p:tgtEl>
                                      </p:cBhvr>
                                    </p:animEffect>
                                  </p:childTnLst>
                                </p:cTn>
                              </p:par>
                            </p:childTnLst>
                          </p:cTn>
                        </p:par>
                        <p:par>
                          <p:cTn id="75" fill="hold">
                            <p:stCondLst>
                              <p:cond delay="8500"/>
                            </p:stCondLst>
                            <p:childTnLst>
                              <p:par>
                                <p:cTn id="76" presetID="18" presetClass="entr" presetSubtype="9" fill="hold" nodeType="afterEffect">
                                  <p:stCondLst>
                                    <p:cond delay="0"/>
                                  </p:stCondLst>
                                  <p:childTnLst>
                                    <p:set>
                                      <p:cBhvr>
                                        <p:cTn id="77" dur="1" fill="hold">
                                          <p:stCondLst>
                                            <p:cond delay="0"/>
                                          </p:stCondLst>
                                        </p:cTn>
                                        <p:tgtEl>
                                          <p:spTgt spid="14"/>
                                        </p:tgtEl>
                                        <p:attrNameLst>
                                          <p:attrName>style.visibility</p:attrName>
                                        </p:attrNameLst>
                                      </p:cBhvr>
                                      <p:to>
                                        <p:strVal val="visible"/>
                                      </p:to>
                                    </p:set>
                                    <p:animEffect transition="in" filter="strips(upLeft)">
                                      <p:cBhvr>
                                        <p:cTn id="78" dur="2000"/>
                                        <p:tgtEl>
                                          <p:spTgt spid="14"/>
                                        </p:tgtEl>
                                      </p:cBhvr>
                                    </p:animEffect>
                                  </p:childTnLst>
                                </p:cTn>
                              </p:par>
                              <p:par>
                                <p:cTn id="79" presetID="18" presetClass="entr" presetSubtype="9" fill="hold" nodeType="with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strips(upLeft)">
                                      <p:cBhvr>
                                        <p:cTn id="81" dur="2000"/>
                                        <p:tgtEl>
                                          <p:spTgt spid="16"/>
                                        </p:tgtEl>
                                      </p:cBhvr>
                                    </p:animEffect>
                                  </p:childTnLst>
                                </p:cTn>
                              </p:par>
                            </p:childTnLst>
                          </p:cTn>
                        </p:par>
                        <p:par>
                          <p:cTn id="82" fill="hold">
                            <p:stCondLst>
                              <p:cond delay="10500"/>
                            </p:stCondLst>
                            <p:childTnLst>
                              <p:par>
                                <p:cTn id="83" presetID="10" presetClass="entr" presetSubtype="0" fill="hold" nodeType="afterEffect">
                                  <p:stCondLst>
                                    <p:cond delay="0"/>
                                  </p:stCondLst>
                                  <p:childTnLst>
                                    <p:set>
                                      <p:cBhvr>
                                        <p:cTn id="84" dur="1" fill="hold">
                                          <p:stCondLst>
                                            <p:cond delay="0"/>
                                          </p:stCondLst>
                                        </p:cTn>
                                        <p:tgtEl>
                                          <p:spTgt spid="6268">
                                            <p:txEl>
                                              <p:pRg st="0" end="0"/>
                                            </p:txEl>
                                          </p:spTgt>
                                        </p:tgtEl>
                                        <p:attrNameLst>
                                          <p:attrName>style.visibility</p:attrName>
                                        </p:attrNameLst>
                                      </p:cBhvr>
                                      <p:to>
                                        <p:strVal val="visible"/>
                                      </p:to>
                                    </p:set>
                                    <p:animEffect transition="in" filter="fade">
                                      <p:cBhvr>
                                        <p:cTn id="85" dur="1000"/>
                                        <p:tgtEl>
                                          <p:spTgt spid="6268">
                                            <p:txEl>
                                              <p:pRg st="0" end="0"/>
                                            </p:txEl>
                                          </p:spTgt>
                                        </p:tgtEl>
                                      </p:cBhvr>
                                    </p:animEffect>
                                  </p:childTnLst>
                                </p:cTn>
                              </p:par>
                            </p:childTnLst>
                          </p:cTn>
                        </p:par>
                        <p:par>
                          <p:cTn id="86" fill="hold">
                            <p:stCondLst>
                              <p:cond delay="11500"/>
                            </p:stCondLst>
                            <p:childTnLst>
                              <p:par>
                                <p:cTn id="87" presetID="49" presetClass="entr" presetSubtype="0" decel="100000" fill="hold" grpId="0" nodeType="afterEffect">
                                  <p:stCondLst>
                                    <p:cond delay="0"/>
                                  </p:stCondLst>
                                  <p:childTnLst>
                                    <p:set>
                                      <p:cBhvr>
                                        <p:cTn id="88" dur="1" fill="hold">
                                          <p:stCondLst>
                                            <p:cond delay="0"/>
                                          </p:stCondLst>
                                        </p:cTn>
                                        <p:tgtEl>
                                          <p:spTgt spid="6317"/>
                                        </p:tgtEl>
                                        <p:attrNameLst>
                                          <p:attrName>style.visibility</p:attrName>
                                        </p:attrNameLst>
                                      </p:cBhvr>
                                      <p:to>
                                        <p:strVal val="visible"/>
                                      </p:to>
                                    </p:set>
                                    <p:anim calcmode="lin" valueType="num">
                                      <p:cBhvr>
                                        <p:cTn id="89" dur="2000" fill="hold"/>
                                        <p:tgtEl>
                                          <p:spTgt spid="6317"/>
                                        </p:tgtEl>
                                        <p:attrNameLst>
                                          <p:attrName>ppt_w</p:attrName>
                                        </p:attrNameLst>
                                      </p:cBhvr>
                                      <p:tavLst>
                                        <p:tav tm="0">
                                          <p:val>
                                            <p:fltVal val="0"/>
                                          </p:val>
                                        </p:tav>
                                        <p:tav tm="100000">
                                          <p:val>
                                            <p:strVal val="#ppt_w"/>
                                          </p:val>
                                        </p:tav>
                                      </p:tavLst>
                                    </p:anim>
                                    <p:anim calcmode="lin" valueType="num">
                                      <p:cBhvr>
                                        <p:cTn id="90" dur="2000" fill="hold"/>
                                        <p:tgtEl>
                                          <p:spTgt spid="6317"/>
                                        </p:tgtEl>
                                        <p:attrNameLst>
                                          <p:attrName>ppt_h</p:attrName>
                                        </p:attrNameLst>
                                      </p:cBhvr>
                                      <p:tavLst>
                                        <p:tav tm="0">
                                          <p:val>
                                            <p:fltVal val="0"/>
                                          </p:val>
                                        </p:tav>
                                        <p:tav tm="100000">
                                          <p:val>
                                            <p:strVal val="#ppt_h"/>
                                          </p:val>
                                        </p:tav>
                                      </p:tavLst>
                                    </p:anim>
                                    <p:anim calcmode="lin" valueType="num">
                                      <p:cBhvr>
                                        <p:cTn id="91" dur="2000" fill="hold"/>
                                        <p:tgtEl>
                                          <p:spTgt spid="6317"/>
                                        </p:tgtEl>
                                        <p:attrNameLst>
                                          <p:attrName>style.rotation</p:attrName>
                                        </p:attrNameLst>
                                      </p:cBhvr>
                                      <p:tavLst>
                                        <p:tav tm="0">
                                          <p:val>
                                            <p:fltVal val="360"/>
                                          </p:val>
                                        </p:tav>
                                        <p:tav tm="100000">
                                          <p:val>
                                            <p:fltVal val="0"/>
                                          </p:val>
                                        </p:tav>
                                      </p:tavLst>
                                    </p:anim>
                                    <p:animEffect transition="in" filter="fade">
                                      <p:cBhvr>
                                        <p:cTn id="92" dur="2000"/>
                                        <p:tgtEl>
                                          <p:spTgt spid="6317"/>
                                        </p:tgtEl>
                                      </p:cBhvr>
                                    </p:animEffect>
                                  </p:childTnLst>
                                </p:cTn>
                              </p:par>
                            </p:childTnLst>
                          </p:cTn>
                        </p:par>
                      </p:childTnLst>
                    </p:cTn>
                  </p:par>
                  <p:par>
                    <p:cTn id="93" fill="hold">
                      <p:stCondLst>
                        <p:cond delay="indefinite"/>
                      </p:stCondLst>
                      <p:childTnLst>
                        <p:par>
                          <p:cTn id="94" fill="hold">
                            <p:stCondLst>
                              <p:cond delay="0"/>
                            </p:stCondLst>
                            <p:childTnLst>
                              <p:par>
                                <p:cTn id="95" presetID="3" presetClass="entr" presetSubtype="5" fill="hold" nodeType="clickEffect">
                                  <p:stCondLst>
                                    <p:cond delay="0"/>
                                  </p:stCondLst>
                                  <p:childTnLst>
                                    <p:set>
                                      <p:cBhvr>
                                        <p:cTn id="96" dur="1" fill="hold">
                                          <p:stCondLst>
                                            <p:cond delay="0"/>
                                          </p:stCondLst>
                                        </p:cTn>
                                        <p:tgtEl>
                                          <p:spTgt spid="6267">
                                            <p:txEl>
                                              <p:pRg st="0" end="0"/>
                                            </p:txEl>
                                          </p:spTgt>
                                        </p:tgtEl>
                                        <p:attrNameLst>
                                          <p:attrName>style.visibility</p:attrName>
                                        </p:attrNameLst>
                                      </p:cBhvr>
                                      <p:to>
                                        <p:strVal val="visible"/>
                                      </p:to>
                                    </p:set>
                                    <p:animEffect transition="in" filter="blinds(vertical)">
                                      <p:cBhvr>
                                        <p:cTn id="97" dur="500"/>
                                        <p:tgtEl>
                                          <p:spTgt spid="626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18" presetClass="entr" presetSubtype="3" fill="hold" grpId="0" nodeType="clickEffect">
                                  <p:stCondLst>
                                    <p:cond delay="0"/>
                                  </p:stCondLst>
                                  <p:childTnLst>
                                    <p:set>
                                      <p:cBhvr>
                                        <p:cTn id="101" dur="1" fill="hold">
                                          <p:stCondLst>
                                            <p:cond delay="0"/>
                                          </p:stCondLst>
                                        </p:cTn>
                                        <p:tgtEl>
                                          <p:spTgt spid="6316"/>
                                        </p:tgtEl>
                                        <p:attrNameLst>
                                          <p:attrName>style.visibility</p:attrName>
                                        </p:attrNameLst>
                                      </p:cBhvr>
                                      <p:to>
                                        <p:strVal val="visible"/>
                                      </p:to>
                                    </p:set>
                                    <p:animEffect transition="in" filter="strips(upRight)">
                                      <p:cBhvr>
                                        <p:cTn id="102" dur="2000"/>
                                        <p:tgtEl>
                                          <p:spTgt spid="63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3" grpId="0" animBg="1"/>
      <p:bldP spid="6254" grpId="0" animBg="1"/>
      <p:bldP spid="6255" grpId="0" animBg="1"/>
      <p:bldP spid="6256" grpId="0" animBg="1"/>
      <p:bldP spid="6257" grpId="0"/>
      <p:bldP spid="6266" grpId="0" animBg="1"/>
      <p:bldP spid="6266" grpId="1" animBg="1"/>
      <p:bldP spid="6290" grpId="0" animBg="1"/>
      <p:bldP spid="6314" grpId="0"/>
      <p:bldP spid="6316" grpId="0"/>
      <p:bldP spid="6317" grpId="0"/>
      <p:bldP spid="6324" grpId="0" animBg="1"/>
      <p:bldP spid="6324" grpId="1" animBg="1"/>
    </p:bldLst>
  </p:timing>
</p:sld>
</file>

<file path=ppt/slides/slide6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2290" name="Picture 11"/>
          <p:cNvPicPr>
            <a:picLocks noChangeAspect="1" noChangeArrowheads="1"/>
          </p:cNvPicPr>
          <p:nvPr/>
        </p:nvPicPr>
        <p:blipFill>
          <a:blip r:embed="rId2" cstate="print"/>
          <a:srcRect l="841" t="3773" r="12689" b="8434"/>
          <a:stretch>
            <a:fillRect/>
          </a:stretch>
        </p:blipFill>
        <p:spPr bwMode="auto">
          <a:xfrm>
            <a:off x="395288" y="115888"/>
            <a:ext cx="8208962" cy="5022850"/>
          </a:xfrm>
          <a:prstGeom prst="rect">
            <a:avLst/>
          </a:prstGeom>
          <a:noFill/>
          <a:ln w="9525">
            <a:noFill/>
            <a:miter lim="800000"/>
            <a:headEnd/>
            <a:tailEnd/>
          </a:ln>
        </p:spPr>
      </p:pic>
      <p:sp>
        <p:nvSpPr>
          <p:cNvPr id="7173" name="Line 5"/>
          <p:cNvSpPr>
            <a:spLocks noChangeShapeType="1"/>
          </p:cNvSpPr>
          <p:nvPr/>
        </p:nvSpPr>
        <p:spPr bwMode="auto">
          <a:xfrm flipV="1">
            <a:off x="6573838" y="3284538"/>
            <a:ext cx="0" cy="1223962"/>
          </a:xfrm>
          <a:prstGeom prst="line">
            <a:avLst/>
          </a:prstGeom>
          <a:noFill/>
          <a:ln w="38100">
            <a:solidFill>
              <a:srgbClr val="3366FF"/>
            </a:solidFill>
            <a:round/>
            <a:headEnd/>
            <a:tailEnd/>
          </a:ln>
        </p:spPr>
        <p:txBody>
          <a:bodyPr/>
          <a:lstStyle/>
          <a:p>
            <a:endParaRPr lang="fr-FR"/>
          </a:p>
        </p:txBody>
      </p:sp>
      <p:sp>
        <p:nvSpPr>
          <p:cNvPr id="7174" name="Line 6"/>
          <p:cNvSpPr>
            <a:spLocks noChangeShapeType="1"/>
          </p:cNvSpPr>
          <p:nvPr/>
        </p:nvSpPr>
        <p:spPr bwMode="auto">
          <a:xfrm flipH="1">
            <a:off x="1116013" y="3298825"/>
            <a:ext cx="5472112" cy="0"/>
          </a:xfrm>
          <a:prstGeom prst="line">
            <a:avLst/>
          </a:prstGeom>
          <a:noFill/>
          <a:ln w="38100">
            <a:solidFill>
              <a:srgbClr val="3366FF"/>
            </a:solidFill>
            <a:round/>
            <a:headEnd/>
            <a:tailEnd/>
          </a:ln>
        </p:spPr>
        <p:txBody>
          <a:bodyPr/>
          <a:lstStyle/>
          <a:p>
            <a:endParaRPr lang="fr-FR"/>
          </a:p>
        </p:txBody>
      </p:sp>
      <p:grpSp>
        <p:nvGrpSpPr>
          <p:cNvPr id="2" name="Group 9"/>
          <p:cNvGrpSpPr>
            <a:grpSpLocks/>
          </p:cNvGrpSpPr>
          <p:nvPr/>
        </p:nvGrpSpPr>
        <p:grpSpPr bwMode="auto">
          <a:xfrm>
            <a:off x="6473825" y="3184525"/>
            <a:ext cx="215900" cy="215900"/>
            <a:chOff x="3152" y="3430"/>
            <a:chExt cx="136" cy="136"/>
          </a:xfrm>
        </p:grpSpPr>
        <p:sp>
          <p:nvSpPr>
            <p:cNvPr id="12300" name="Line 7"/>
            <p:cNvSpPr>
              <a:spLocks noChangeShapeType="1"/>
            </p:cNvSpPr>
            <p:nvPr/>
          </p:nvSpPr>
          <p:spPr bwMode="auto">
            <a:xfrm flipH="1">
              <a:off x="3152" y="3430"/>
              <a:ext cx="136" cy="136"/>
            </a:xfrm>
            <a:prstGeom prst="line">
              <a:avLst/>
            </a:prstGeom>
            <a:noFill/>
            <a:ln w="28575">
              <a:solidFill>
                <a:srgbClr val="3366FF"/>
              </a:solidFill>
              <a:round/>
              <a:headEnd/>
              <a:tailEnd/>
            </a:ln>
          </p:spPr>
          <p:txBody>
            <a:bodyPr/>
            <a:lstStyle/>
            <a:p>
              <a:endParaRPr lang="fr-FR"/>
            </a:p>
          </p:txBody>
        </p:sp>
        <p:sp>
          <p:nvSpPr>
            <p:cNvPr id="12301" name="Line 8"/>
            <p:cNvSpPr>
              <a:spLocks noChangeShapeType="1"/>
            </p:cNvSpPr>
            <p:nvPr/>
          </p:nvSpPr>
          <p:spPr bwMode="auto">
            <a:xfrm>
              <a:off x="3152" y="3430"/>
              <a:ext cx="136" cy="136"/>
            </a:xfrm>
            <a:prstGeom prst="line">
              <a:avLst/>
            </a:prstGeom>
            <a:noFill/>
            <a:ln w="28575">
              <a:solidFill>
                <a:srgbClr val="3366FF"/>
              </a:solidFill>
              <a:round/>
              <a:headEnd/>
              <a:tailEnd/>
            </a:ln>
          </p:spPr>
          <p:txBody>
            <a:bodyPr/>
            <a:lstStyle/>
            <a:p>
              <a:endParaRPr lang="fr-FR"/>
            </a:p>
          </p:txBody>
        </p:sp>
      </p:grpSp>
      <p:sp>
        <p:nvSpPr>
          <p:cNvPr id="7180" name="Text Box 12"/>
          <p:cNvSpPr txBox="1">
            <a:spLocks noChangeArrowheads="1"/>
          </p:cNvSpPr>
          <p:nvPr/>
        </p:nvSpPr>
        <p:spPr bwMode="auto">
          <a:xfrm>
            <a:off x="2124075" y="5013325"/>
            <a:ext cx="3662363" cy="366713"/>
          </a:xfrm>
          <a:prstGeom prst="rect">
            <a:avLst/>
          </a:prstGeom>
          <a:noFill/>
          <a:ln w="9525">
            <a:noFill/>
            <a:miter lim="800000"/>
            <a:headEnd/>
            <a:tailEnd/>
          </a:ln>
        </p:spPr>
        <p:txBody>
          <a:bodyPr>
            <a:spAutoFit/>
          </a:bodyPr>
          <a:lstStyle/>
          <a:p>
            <a:r>
              <a:rPr lang="fr-FR" sz="1800" b="1">
                <a:solidFill>
                  <a:srgbClr val="00CC00"/>
                </a:solidFill>
                <a:latin typeface="Verdana" pitchFamily="34" charset="0"/>
              </a:rPr>
              <a:t>Zone 1 : Aucune réaction</a:t>
            </a:r>
          </a:p>
        </p:txBody>
      </p:sp>
      <p:sp>
        <p:nvSpPr>
          <p:cNvPr id="7181" name="Text Box 13"/>
          <p:cNvSpPr txBox="1">
            <a:spLocks noChangeArrowheads="1"/>
          </p:cNvSpPr>
          <p:nvPr/>
        </p:nvSpPr>
        <p:spPr bwMode="auto">
          <a:xfrm>
            <a:off x="971550" y="5373688"/>
            <a:ext cx="6843713" cy="366712"/>
          </a:xfrm>
          <a:prstGeom prst="rect">
            <a:avLst/>
          </a:prstGeom>
          <a:noFill/>
          <a:ln w="9525">
            <a:noFill/>
            <a:miter lim="800000"/>
            <a:headEnd/>
            <a:tailEnd/>
          </a:ln>
        </p:spPr>
        <p:txBody>
          <a:bodyPr>
            <a:spAutoFit/>
          </a:bodyPr>
          <a:lstStyle/>
          <a:p>
            <a:r>
              <a:rPr lang="fr-FR" sz="1800" b="1">
                <a:solidFill>
                  <a:srgbClr val="959200"/>
                </a:solidFill>
                <a:latin typeface="Verdana" pitchFamily="34" charset="0"/>
              </a:rPr>
              <a:t>Zone 2 : Picotement mais aucun effet dangereux</a:t>
            </a:r>
          </a:p>
        </p:txBody>
      </p:sp>
      <p:sp>
        <p:nvSpPr>
          <p:cNvPr id="7182" name="Text Box 14"/>
          <p:cNvSpPr txBox="1">
            <a:spLocks noChangeArrowheads="1"/>
          </p:cNvSpPr>
          <p:nvPr/>
        </p:nvSpPr>
        <p:spPr bwMode="auto">
          <a:xfrm>
            <a:off x="368300" y="5734050"/>
            <a:ext cx="8307388" cy="336550"/>
          </a:xfrm>
          <a:prstGeom prst="rect">
            <a:avLst/>
          </a:prstGeom>
          <a:noFill/>
          <a:ln w="9525">
            <a:noFill/>
            <a:miter lim="800000"/>
            <a:headEnd/>
            <a:tailEnd/>
          </a:ln>
        </p:spPr>
        <p:txBody>
          <a:bodyPr>
            <a:spAutoFit/>
          </a:bodyPr>
          <a:lstStyle/>
          <a:p>
            <a:r>
              <a:rPr lang="fr-FR" sz="1600" b="1">
                <a:latin typeface="Verdana" pitchFamily="34" charset="0"/>
              </a:rPr>
              <a:t>Zone 3 :Effet non mortel avec perturbations généralement réversibles</a:t>
            </a:r>
          </a:p>
        </p:txBody>
      </p:sp>
      <p:sp>
        <p:nvSpPr>
          <p:cNvPr id="7183" name="Text Box 15"/>
          <p:cNvSpPr txBox="1">
            <a:spLocks noChangeArrowheads="1"/>
          </p:cNvSpPr>
          <p:nvPr/>
        </p:nvSpPr>
        <p:spPr bwMode="auto">
          <a:xfrm>
            <a:off x="1476375" y="6092825"/>
            <a:ext cx="4578350" cy="366713"/>
          </a:xfrm>
          <a:prstGeom prst="rect">
            <a:avLst/>
          </a:prstGeom>
          <a:noFill/>
          <a:ln w="9525">
            <a:noFill/>
            <a:miter lim="800000"/>
            <a:headEnd/>
            <a:tailEnd/>
          </a:ln>
        </p:spPr>
        <p:txBody>
          <a:bodyPr wrap="none">
            <a:spAutoFit/>
          </a:bodyPr>
          <a:lstStyle/>
          <a:p>
            <a:r>
              <a:rPr lang="fr-FR" sz="1800" b="1">
                <a:solidFill>
                  <a:srgbClr val="FF3300"/>
                </a:solidFill>
                <a:latin typeface="Verdana" pitchFamily="34" charset="0"/>
              </a:rPr>
              <a:t>Zone 4 : arrêt cardiaque  probable</a:t>
            </a:r>
          </a:p>
        </p:txBody>
      </p:sp>
      <p:sp>
        <p:nvSpPr>
          <p:cNvPr id="7184" name="Rectangle 16"/>
          <p:cNvSpPr>
            <a:spLocks noChangeArrowheads="1"/>
          </p:cNvSpPr>
          <p:nvPr/>
        </p:nvSpPr>
        <p:spPr bwMode="auto">
          <a:xfrm>
            <a:off x="1258888" y="6508750"/>
            <a:ext cx="6724650" cy="304800"/>
          </a:xfrm>
          <a:prstGeom prst="rect">
            <a:avLst/>
          </a:prstGeom>
          <a:noFill/>
          <a:ln w="9525">
            <a:noFill/>
            <a:miter lim="800000"/>
            <a:headEnd/>
            <a:tailEnd/>
          </a:ln>
        </p:spPr>
        <p:txBody>
          <a:bodyPr wrap="none">
            <a:spAutoFit/>
          </a:bodyPr>
          <a:lstStyle/>
          <a:p>
            <a:r>
              <a:rPr lang="fr-FR" sz="1400">
                <a:latin typeface="Arial" charset="0"/>
              </a:rPr>
              <a:t>Quels sont les risques si le courant de 0,4A  traverse le personnage pendant 0,1s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180">
                                            <p:txEl>
                                              <p:pRg st="0" end="0"/>
                                            </p:txEl>
                                          </p:spTgt>
                                        </p:tgtEl>
                                        <p:attrNameLst>
                                          <p:attrName>style.visibility</p:attrName>
                                        </p:attrNameLst>
                                      </p:cBhvr>
                                      <p:to>
                                        <p:strVal val="visible"/>
                                      </p:to>
                                    </p:set>
                                    <p:animEffect transition="in" filter="wipe(left)">
                                      <p:cBhvr>
                                        <p:cTn id="7" dur="500"/>
                                        <p:tgtEl>
                                          <p:spTgt spid="7180">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181"/>
                                        </p:tgtEl>
                                        <p:attrNameLst>
                                          <p:attrName>style.visibility</p:attrName>
                                        </p:attrNameLst>
                                      </p:cBhvr>
                                      <p:to>
                                        <p:strVal val="visible"/>
                                      </p:to>
                                    </p:set>
                                    <p:animEffect transition="in" filter="wipe(left)">
                                      <p:cBhvr>
                                        <p:cTn id="10" dur="500"/>
                                        <p:tgtEl>
                                          <p:spTgt spid="718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animEffect transition="in" filter="wipe(left)">
                                      <p:cBhvr>
                                        <p:cTn id="13" dur="500"/>
                                        <p:tgtEl>
                                          <p:spTgt spid="718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7183"/>
                                        </p:tgtEl>
                                        <p:attrNameLst>
                                          <p:attrName>style.visibility</p:attrName>
                                        </p:attrNameLst>
                                      </p:cBhvr>
                                      <p:to>
                                        <p:strVal val="visible"/>
                                      </p:to>
                                    </p:set>
                                    <p:animEffect transition="in" filter="wipe(left)">
                                      <p:cBhvr>
                                        <p:cTn id="16" dur="500"/>
                                        <p:tgtEl>
                                          <p:spTgt spid="7183"/>
                                        </p:tgtEl>
                                      </p:cBhvr>
                                    </p:animEffect>
                                  </p:childTnLst>
                                </p:cTn>
                              </p:par>
                            </p:childTnLst>
                          </p:cTn>
                        </p:par>
                        <p:par>
                          <p:cTn id="17" fill="hold">
                            <p:stCondLst>
                              <p:cond delay="500"/>
                            </p:stCondLst>
                            <p:childTnLst>
                              <p:par>
                                <p:cTn id="18" presetID="17" presetClass="entr" presetSubtype="8" fill="hold" grpId="0" nodeType="afterEffect">
                                  <p:stCondLst>
                                    <p:cond delay="0"/>
                                  </p:stCondLst>
                                  <p:childTnLst>
                                    <p:set>
                                      <p:cBhvr>
                                        <p:cTn id="19" dur="1" fill="hold">
                                          <p:stCondLst>
                                            <p:cond delay="0"/>
                                          </p:stCondLst>
                                        </p:cTn>
                                        <p:tgtEl>
                                          <p:spTgt spid="7184"/>
                                        </p:tgtEl>
                                        <p:attrNameLst>
                                          <p:attrName>style.visibility</p:attrName>
                                        </p:attrNameLst>
                                      </p:cBhvr>
                                      <p:to>
                                        <p:strVal val="visible"/>
                                      </p:to>
                                    </p:set>
                                    <p:anim calcmode="lin" valueType="num">
                                      <p:cBhvr>
                                        <p:cTn id="20" dur="500" fill="hold"/>
                                        <p:tgtEl>
                                          <p:spTgt spid="7184"/>
                                        </p:tgtEl>
                                        <p:attrNameLst>
                                          <p:attrName>ppt_x</p:attrName>
                                        </p:attrNameLst>
                                      </p:cBhvr>
                                      <p:tavLst>
                                        <p:tav tm="0">
                                          <p:val>
                                            <p:strVal val="#ppt_x-#ppt_w/2"/>
                                          </p:val>
                                        </p:tav>
                                        <p:tav tm="100000">
                                          <p:val>
                                            <p:strVal val="#ppt_x"/>
                                          </p:val>
                                        </p:tav>
                                      </p:tavLst>
                                    </p:anim>
                                    <p:anim calcmode="lin" valueType="num">
                                      <p:cBhvr>
                                        <p:cTn id="21" dur="500" fill="hold"/>
                                        <p:tgtEl>
                                          <p:spTgt spid="7184"/>
                                        </p:tgtEl>
                                        <p:attrNameLst>
                                          <p:attrName>ppt_y</p:attrName>
                                        </p:attrNameLst>
                                      </p:cBhvr>
                                      <p:tavLst>
                                        <p:tav tm="0">
                                          <p:val>
                                            <p:strVal val="#ppt_y"/>
                                          </p:val>
                                        </p:tav>
                                        <p:tav tm="100000">
                                          <p:val>
                                            <p:strVal val="#ppt_y"/>
                                          </p:val>
                                        </p:tav>
                                      </p:tavLst>
                                    </p:anim>
                                    <p:anim calcmode="lin" valueType="num">
                                      <p:cBhvr>
                                        <p:cTn id="22" dur="500" fill="hold"/>
                                        <p:tgtEl>
                                          <p:spTgt spid="7184"/>
                                        </p:tgtEl>
                                        <p:attrNameLst>
                                          <p:attrName>ppt_w</p:attrName>
                                        </p:attrNameLst>
                                      </p:cBhvr>
                                      <p:tavLst>
                                        <p:tav tm="0">
                                          <p:val>
                                            <p:fltVal val="0"/>
                                          </p:val>
                                        </p:tav>
                                        <p:tav tm="100000">
                                          <p:val>
                                            <p:strVal val="#ppt_w"/>
                                          </p:val>
                                        </p:tav>
                                      </p:tavLst>
                                    </p:anim>
                                    <p:anim calcmode="lin" valueType="num">
                                      <p:cBhvr>
                                        <p:cTn id="23" dur="500" fill="hold"/>
                                        <p:tgtEl>
                                          <p:spTgt spid="7184"/>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4" fill="hold" grpId="0" nodeType="clickEffect">
                                  <p:stCondLst>
                                    <p:cond delay="0"/>
                                  </p:stCondLst>
                                  <p:childTnLst>
                                    <p:set>
                                      <p:cBhvr>
                                        <p:cTn id="27" dur="1" fill="hold">
                                          <p:stCondLst>
                                            <p:cond delay="0"/>
                                          </p:stCondLst>
                                        </p:cTn>
                                        <p:tgtEl>
                                          <p:spTgt spid="7173"/>
                                        </p:tgtEl>
                                        <p:attrNameLst>
                                          <p:attrName>style.visibility</p:attrName>
                                        </p:attrNameLst>
                                      </p:cBhvr>
                                      <p:to>
                                        <p:strVal val="visible"/>
                                      </p:to>
                                    </p:set>
                                    <p:anim calcmode="lin" valueType="num">
                                      <p:cBhvr>
                                        <p:cTn id="28" dur="2000" fill="hold"/>
                                        <p:tgtEl>
                                          <p:spTgt spid="7173"/>
                                        </p:tgtEl>
                                        <p:attrNameLst>
                                          <p:attrName>ppt_x</p:attrName>
                                        </p:attrNameLst>
                                      </p:cBhvr>
                                      <p:tavLst>
                                        <p:tav tm="0">
                                          <p:val>
                                            <p:strVal val="#ppt_x"/>
                                          </p:val>
                                        </p:tav>
                                        <p:tav tm="100000">
                                          <p:val>
                                            <p:strVal val="#ppt_x"/>
                                          </p:val>
                                        </p:tav>
                                      </p:tavLst>
                                    </p:anim>
                                    <p:anim calcmode="lin" valueType="num">
                                      <p:cBhvr>
                                        <p:cTn id="29" dur="2000" fill="hold"/>
                                        <p:tgtEl>
                                          <p:spTgt spid="7173"/>
                                        </p:tgtEl>
                                        <p:attrNameLst>
                                          <p:attrName>ppt_y</p:attrName>
                                        </p:attrNameLst>
                                      </p:cBhvr>
                                      <p:tavLst>
                                        <p:tav tm="0">
                                          <p:val>
                                            <p:strVal val="#ppt_y+#ppt_h/2"/>
                                          </p:val>
                                        </p:tav>
                                        <p:tav tm="100000">
                                          <p:val>
                                            <p:strVal val="#ppt_y"/>
                                          </p:val>
                                        </p:tav>
                                      </p:tavLst>
                                    </p:anim>
                                    <p:anim calcmode="lin" valueType="num">
                                      <p:cBhvr>
                                        <p:cTn id="30" dur="2000" fill="hold"/>
                                        <p:tgtEl>
                                          <p:spTgt spid="7173"/>
                                        </p:tgtEl>
                                        <p:attrNameLst>
                                          <p:attrName>ppt_w</p:attrName>
                                        </p:attrNameLst>
                                      </p:cBhvr>
                                      <p:tavLst>
                                        <p:tav tm="0">
                                          <p:val>
                                            <p:strVal val="#ppt_w"/>
                                          </p:val>
                                        </p:tav>
                                        <p:tav tm="100000">
                                          <p:val>
                                            <p:strVal val="#ppt_w"/>
                                          </p:val>
                                        </p:tav>
                                      </p:tavLst>
                                    </p:anim>
                                    <p:anim calcmode="lin" valueType="num">
                                      <p:cBhvr>
                                        <p:cTn id="31" dur="2000" fill="hold"/>
                                        <p:tgtEl>
                                          <p:spTgt spid="7173"/>
                                        </p:tgtEl>
                                        <p:attrNameLst>
                                          <p:attrName>ppt_h</p:attrName>
                                        </p:attrNameLst>
                                      </p:cBhvr>
                                      <p:tavLst>
                                        <p:tav tm="0">
                                          <p:val>
                                            <p:fltVal val="0"/>
                                          </p:val>
                                        </p:tav>
                                        <p:tav tm="100000">
                                          <p:val>
                                            <p:strVal val="#ppt_h"/>
                                          </p:val>
                                        </p:tav>
                                      </p:tavLst>
                                    </p:anim>
                                  </p:childTnLst>
                                </p:cTn>
                              </p:par>
                              <p:par>
                                <p:cTn id="32" presetID="17" presetClass="entr" presetSubtype="8" fill="hold" grpId="0" nodeType="withEffect">
                                  <p:stCondLst>
                                    <p:cond delay="0"/>
                                  </p:stCondLst>
                                  <p:childTnLst>
                                    <p:set>
                                      <p:cBhvr>
                                        <p:cTn id="33" dur="1" fill="hold">
                                          <p:stCondLst>
                                            <p:cond delay="0"/>
                                          </p:stCondLst>
                                        </p:cTn>
                                        <p:tgtEl>
                                          <p:spTgt spid="7174"/>
                                        </p:tgtEl>
                                        <p:attrNameLst>
                                          <p:attrName>style.visibility</p:attrName>
                                        </p:attrNameLst>
                                      </p:cBhvr>
                                      <p:to>
                                        <p:strVal val="visible"/>
                                      </p:to>
                                    </p:set>
                                    <p:anim calcmode="lin" valueType="num">
                                      <p:cBhvr>
                                        <p:cTn id="34" dur="2000" fill="hold"/>
                                        <p:tgtEl>
                                          <p:spTgt spid="7174"/>
                                        </p:tgtEl>
                                        <p:attrNameLst>
                                          <p:attrName>ppt_x</p:attrName>
                                        </p:attrNameLst>
                                      </p:cBhvr>
                                      <p:tavLst>
                                        <p:tav tm="0">
                                          <p:val>
                                            <p:strVal val="#ppt_x-#ppt_w/2"/>
                                          </p:val>
                                        </p:tav>
                                        <p:tav tm="100000">
                                          <p:val>
                                            <p:strVal val="#ppt_x"/>
                                          </p:val>
                                        </p:tav>
                                      </p:tavLst>
                                    </p:anim>
                                    <p:anim calcmode="lin" valueType="num">
                                      <p:cBhvr>
                                        <p:cTn id="35" dur="2000" fill="hold"/>
                                        <p:tgtEl>
                                          <p:spTgt spid="7174"/>
                                        </p:tgtEl>
                                        <p:attrNameLst>
                                          <p:attrName>ppt_y</p:attrName>
                                        </p:attrNameLst>
                                      </p:cBhvr>
                                      <p:tavLst>
                                        <p:tav tm="0">
                                          <p:val>
                                            <p:strVal val="#ppt_y"/>
                                          </p:val>
                                        </p:tav>
                                        <p:tav tm="100000">
                                          <p:val>
                                            <p:strVal val="#ppt_y"/>
                                          </p:val>
                                        </p:tav>
                                      </p:tavLst>
                                    </p:anim>
                                    <p:anim calcmode="lin" valueType="num">
                                      <p:cBhvr>
                                        <p:cTn id="36" dur="2000" fill="hold"/>
                                        <p:tgtEl>
                                          <p:spTgt spid="7174"/>
                                        </p:tgtEl>
                                        <p:attrNameLst>
                                          <p:attrName>ppt_w</p:attrName>
                                        </p:attrNameLst>
                                      </p:cBhvr>
                                      <p:tavLst>
                                        <p:tav tm="0">
                                          <p:val>
                                            <p:fltVal val="0"/>
                                          </p:val>
                                        </p:tav>
                                        <p:tav tm="100000">
                                          <p:val>
                                            <p:strVal val="#ppt_w"/>
                                          </p:val>
                                        </p:tav>
                                      </p:tavLst>
                                    </p:anim>
                                    <p:anim calcmode="lin" valueType="num">
                                      <p:cBhvr>
                                        <p:cTn id="37" dur="2000" fill="hold"/>
                                        <p:tgtEl>
                                          <p:spTgt spid="7174"/>
                                        </p:tgtEl>
                                        <p:attrNameLst>
                                          <p:attrName>ppt_h</p:attrName>
                                        </p:attrNameLst>
                                      </p:cBhvr>
                                      <p:tavLst>
                                        <p:tav tm="0">
                                          <p:val>
                                            <p:strVal val="#ppt_h"/>
                                          </p:val>
                                        </p:tav>
                                        <p:tav tm="100000">
                                          <p:val>
                                            <p:strVal val="#ppt_h"/>
                                          </p:val>
                                        </p:tav>
                                      </p:tavLst>
                                    </p:anim>
                                  </p:childTnLst>
                                </p:cTn>
                              </p:par>
                            </p:childTnLst>
                          </p:cTn>
                        </p:par>
                        <p:par>
                          <p:cTn id="38" fill="hold">
                            <p:stCondLst>
                              <p:cond delay="2000"/>
                            </p:stCondLst>
                            <p:childTnLst>
                              <p:par>
                                <p:cTn id="39" presetID="10" presetClass="entr" presetSubtype="0" fill="hold" nodeType="after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fade">
                                      <p:cBhvr>
                                        <p:cTn id="41" dur="1000"/>
                                        <p:tgtEl>
                                          <p:spTgt spid="2"/>
                                        </p:tgtEl>
                                      </p:cBhvr>
                                    </p:animEffect>
                                  </p:childTnLst>
                                </p:cTn>
                              </p:par>
                              <p:par>
                                <p:cTn id="42" presetID="26" presetClass="emph" presetSubtype="0" repeatCount="5000" fill="hold" nodeType="withEffect">
                                  <p:stCondLst>
                                    <p:cond delay="0"/>
                                  </p:stCondLst>
                                  <p:childTnLst>
                                    <p:animEffect transition="out" filter="fade">
                                      <p:cBhvr>
                                        <p:cTn id="43" dur="500" tmFilter="0, 0; .2, .5; .8, .5; 1, 0"/>
                                        <p:tgtEl>
                                          <p:spTgt spid="2"/>
                                        </p:tgtEl>
                                      </p:cBhvr>
                                    </p:animEffect>
                                    <p:animScale>
                                      <p:cBhvr>
                                        <p:cTn id="44" dur="250" autoRev="1" fill="hold"/>
                                        <p:tgtEl>
                                          <p:spTgt spid="2"/>
                                        </p:tgtEl>
                                      </p:cBhvr>
                                      <p:by x="105000" y="105000"/>
                                    </p:animScale>
                                  </p:childTnLst>
                                </p:cTn>
                              </p:par>
                            </p:childTnLst>
                          </p:cTn>
                        </p:par>
                        <p:par>
                          <p:cTn id="45" fill="hold">
                            <p:stCondLst>
                              <p:cond delay="4500"/>
                            </p:stCondLst>
                            <p:childTnLst>
                              <p:par>
                                <p:cTn id="46" presetID="6" presetClass="emph" presetSubtype="0" fill="hold" grpId="1" nodeType="afterEffect">
                                  <p:stCondLst>
                                    <p:cond delay="0"/>
                                  </p:stCondLst>
                                  <p:childTnLst>
                                    <p:animScale>
                                      <p:cBhvr>
                                        <p:cTn id="47" dur="2000" fill="hold"/>
                                        <p:tgtEl>
                                          <p:spTgt spid="7183"/>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animBg="1"/>
      <p:bldP spid="7174" grpId="0" animBg="1"/>
      <p:bldP spid="7181" grpId="0"/>
      <p:bldP spid="7182" grpId="0"/>
      <p:bldP spid="7183" grpId="0"/>
      <p:bldP spid="7183" grpId="1"/>
      <p:bldP spid="718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Line 125"/>
          <p:cNvSpPr>
            <a:spLocks noChangeShapeType="1"/>
          </p:cNvSpPr>
          <p:nvPr/>
        </p:nvSpPr>
        <p:spPr bwMode="auto">
          <a:xfrm>
            <a:off x="900113" y="4508500"/>
            <a:ext cx="7920037" cy="0"/>
          </a:xfrm>
          <a:prstGeom prst="line">
            <a:avLst/>
          </a:prstGeom>
          <a:noFill/>
          <a:ln w="9525">
            <a:solidFill>
              <a:schemeClr val="tx1"/>
            </a:solidFill>
            <a:round/>
            <a:headEnd/>
            <a:tailEnd/>
          </a:ln>
        </p:spPr>
        <p:txBody>
          <a:bodyPr/>
          <a:lstStyle/>
          <a:p>
            <a:endParaRPr lang="fr-FR" b="1"/>
          </a:p>
        </p:txBody>
      </p:sp>
      <p:sp>
        <p:nvSpPr>
          <p:cNvPr id="9219" name="Rectangle 5"/>
          <p:cNvSpPr>
            <a:spLocks noChangeArrowheads="1"/>
          </p:cNvSpPr>
          <p:nvPr/>
        </p:nvSpPr>
        <p:spPr bwMode="auto">
          <a:xfrm rot="5400000">
            <a:off x="1275556" y="4688682"/>
            <a:ext cx="779463" cy="622300"/>
          </a:xfrm>
          <a:prstGeom prst="rect">
            <a:avLst/>
          </a:prstGeom>
          <a:solidFill>
            <a:srgbClr val="FFFFFF"/>
          </a:solidFill>
          <a:ln w="9525">
            <a:noFill/>
            <a:miter lim="800000"/>
            <a:headEnd/>
            <a:tailEnd/>
          </a:ln>
        </p:spPr>
        <p:txBody>
          <a:bodyPr/>
          <a:lstStyle/>
          <a:p>
            <a:endParaRPr lang="fr-FR"/>
          </a:p>
        </p:txBody>
      </p:sp>
      <p:sp>
        <p:nvSpPr>
          <p:cNvPr id="9220" name="Line 6"/>
          <p:cNvSpPr>
            <a:spLocks noChangeShapeType="1"/>
          </p:cNvSpPr>
          <p:nvPr/>
        </p:nvSpPr>
        <p:spPr bwMode="auto">
          <a:xfrm>
            <a:off x="3222625" y="2217738"/>
            <a:ext cx="4206875" cy="1587"/>
          </a:xfrm>
          <a:prstGeom prst="line">
            <a:avLst/>
          </a:prstGeom>
          <a:noFill/>
          <a:ln w="9525">
            <a:solidFill>
              <a:srgbClr val="0000FF"/>
            </a:solidFill>
            <a:round/>
            <a:headEnd/>
            <a:tailEnd/>
          </a:ln>
        </p:spPr>
        <p:txBody>
          <a:bodyPr/>
          <a:lstStyle/>
          <a:p>
            <a:endParaRPr lang="fr-FR" b="1"/>
          </a:p>
        </p:txBody>
      </p:sp>
      <p:sp>
        <p:nvSpPr>
          <p:cNvPr id="9221" name="Line 7"/>
          <p:cNvSpPr>
            <a:spLocks noChangeShapeType="1"/>
          </p:cNvSpPr>
          <p:nvPr/>
        </p:nvSpPr>
        <p:spPr bwMode="auto">
          <a:xfrm>
            <a:off x="3222625" y="1906588"/>
            <a:ext cx="4206875" cy="0"/>
          </a:xfrm>
          <a:prstGeom prst="line">
            <a:avLst/>
          </a:prstGeom>
          <a:noFill/>
          <a:ln w="9525">
            <a:solidFill>
              <a:srgbClr val="FC1610"/>
            </a:solidFill>
            <a:round/>
            <a:headEnd/>
            <a:tailEnd/>
          </a:ln>
        </p:spPr>
        <p:txBody>
          <a:bodyPr/>
          <a:lstStyle/>
          <a:p>
            <a:endParaRPr lang="fr-FR" b="1"/>
          </a:p>
        </p:txBody>
      </p:sp>
      <p:sp>
        <p:nvSpPr>
          <p:cNvPr id="9222" name="Line 8"/>
          <p:cNvSpPr>
            <a:spLocks noChangeShapeType="1"/>
          </p:cNvSpPr>
          <p:nvPr/>
        </p:nvSpPr>
        <p:spPr bwMode="auto">
          <a:xfrm>
            <a:off x="4002088" y="2217738"/>
            <a:ext cx="1587" cy="935037"/>
          </a:xfrm>
          <a:prstGeom prst="line">
            <a:avLst/>
          </a:prstGeom>
          <a:noFill/>
          <a:ln w="9525">
            <a:solidFill>
              <a:srgbClr val="0000FF"/>
            </a:solidFill>
            <a:round/>
            <a:headEnd/>
            <a:tailEnd/>
          </a:ln>
        </p:spPr>
        <p:txBody>
          <a:bodyPr/>
          <a:lstStyle/>
          <a:p>
            <a:endParaRPr lang="fr-FR" b="1"/>
          </a:p>
        </p:txBody>
      </p:sp>
      <p:sp>
        <p:nvSpPr>
          <p:cNvPr id="9223" name="Line 9"/>
          <p:cNvSpPr>
            <a:spLocks noChangeShapeType="1"/>
          </p:cNvSpPr>
          <p:nvPr/>
        </p:nvSpPr>
        <p:spPr bwMode="auto">
          <a:xfrm>
            <a:off x="4313238" y="1906588"/>
            <a:ext cx="1587" cy="935037"/>
          </a:xfrm>
          <a:prstGeom prst="line">
            <a:avLst/>
          </a:prstGeom>
          <a:noFill/>
          <a:ln w="9525">
            <a:solidFill>
              <a:srgbClr val="FF0000"/>
            </a:solidFill>
            <a:round/>
            <a:headEnd/>
            <a:tailEnd/>
          </a:ln>
        </p:spPr>
        <p:txBody>
          <a:bodyPr/>
          <a:lstStyle/>
          <a:p>
            <a:endParaRPr lang="fr-FR" b="1"/>
          </a:p>
        </p:txBody>
      </p:sp>
      <p:sp>
        <p:nvSpPr>
          <p:cNvPr id="9224" name="Line 10"/>
          <p:cNvSpPr>
            <a:spLocks noChangeShapeType="1"/>
          </p:cNvSpPr>
          <p:nvPr/>
        </p:nvSpPr>
        <p:spPr bwMode="auto">
          <a:xfrm flipH="1">
            <a:off x="3419475" y="1833563"/>
            <a:ext cx="157163" cy="153987"/>
          </a:xfrm>
          <a:prstGeom prst="line">
            <a:avLst/>
          </a:prstGeom>
          <a:noFill/>
          <a:ln w="9525">
            <a:solidFill>
              <a:srgbClr val="000000"/>
            </a:solidFill>
            <a:round/>
            <a:headEnd/>
            <a:tailEnd type="oval" w="sm" len="sm"/>
          </a:ln>
        </p:spPr>
        <p:txBody>
          <a:bodyPr/>
          <a:lstStyle/>
          <a:p>
            <a:endParaRPr lang="fr-FR" b="1"/>
          </a:p>
        </p:txBody>
      </p:sp>
      <p:sp>
        <p:nvSpPr>
          <p:cNvPr id="9225" name="Line 11"/>
          <p:cNvSpPr>
            <a:spLocks noChangeShapeType="1"/>
          </p:cNvSpPr>
          <p:nvPr/>
        </p:nvSpPr>
        <p:spPr bwMode="auto">
          <a:xfrm flipH="1">
            <a:off x="2289175" y="2217738"/>
            <a:ext cx="933450" cy="1587"/>
          </a:xfrm>
          <a:prstGeom prst="line">
            <a:avLst/>
          </a:prstGeom>
          <a:noFill/>
          <a:ln w="12700">
            <a:solidFill>
              <a:srgbClr val="000000"/>
            </a:solidFill>
            <a:prstDash val="dash"/>
            <a:round/>
            <a:headEnd/>
            <a:tailEnd/>
          </a:ln>
        </p:spPr>
        <p:txBody>
          <a:bodyPr/>
          <a:lstStyle/>
          <a:p>
            <a:endParaRPr lang="fr-FR" b="1"/>
          </a:p>
        </p:txBody>
      </p:sp>
      <p:sp>
        <p:nvSpPr>
          <p:cNvPr id="9226" name="Line 12"/>
          <p:cNvSpPr>
            <a:spLocks noChangeShapeType="1"/>
          </p:cNvSpPr>
          <p:nvPr/>
        </p:nvSpPr>
        <p:spPr bwMode="auto">
          <a:xfrm flipH="1">
            <a:off x="2289175" y="1906588"/>
            <a:ext cx="933450" cy="0"/>
          </a:xfrm>
          <a:prstGeom prst="line">
            <a:avLst/>
          </a:prstGeom>
          <a:noFill/>
          <a:ln w="12700">
            <a:solidFill>
              <a:srgbClr val="000000"/>
            </a:solidFill>
            <a:prstDash val="dash"/>
            <a:round/>
            <a:headEnd/>
            <a:tailEnd/>
          </a:ln>
        </p:spPr>
        <p:txBody>
          <a:bodyPr/>
          <a:lstStyle/>
          <a:p>
            <a:endParaRPr lang="fr-FR" b="1"/>
          </a:p>
        </p:txBody>
      </p:sp>
      <p:sp>
        <p:nvSpPr>
          <p:cNvPr id="9227" name="Line 13"/>
          <p:cNvSpPr>
            <a:spLocks noChangeShapeType="1"/>
          </p:cNvSpPr>
          <p:nvPr/>
        </p:nvSpPr>
        <p:spPr bwMode="auto">
          <a:xfrm flipH="1">
            <a:off x="1354138" y="1906588"/>
            <a:ext cx="777875" cy="0"/>
          </a:xfrm>
          <a:prstGeom prst="line">
            <a:avLst/>
          </a:prstGeom>
          <a:noFill/>
          <a:ln w="12700">
            <a:solidFill>
              <a:srgbClr val="FC1610"/>
            </a:solidFill>
            <a:round/>
            <a:headEnd/>
            <a:tailEnd/>
          </a:ln>
        </p:spPr>
        <p:txBody>
          <a:bodyPr/>
          <a:lstStyle/>
          <a:p>
            <a:endParaRPr lang="fr-FR" b="1"/>
          </a:p>
        </p:txBody>
      </p:sp>
      <p:sp>
        <p:nvSpPr>
          <p:cNvPr id="9228" name="Line 14"/>
          <p:cNvSpPr>
            <a:spLocks noChangeShapeType="1"/>
          </p:cNvSpPr>
          <p:nvPr/>
        </p:nvSpPr>
        <p:spPr bwMode="auto">
          <a:xfrm flipH="1">
            <a:off x="1354138" y="2217738"/>
            <a:ext cx="777875" cy="1587"/>
          </a:xfrm>
          <a:prstGeom prst="line">
            <a:avLst/>
          </a:prstGeom>
          <a:noFill/>
          <a:ln w="12700">
            <a:solidFill>
              <a:srgbClr val="0000FF"/>
            </a:solidFill>
            <a:round/>
            <a:headEnd/>
            <a:tailEnd/>
          </a:ln>
        </p:spPr>
        <p:txBody>
          <a:bodyPr/>
          <a:lstStyle/>
          <a:p>
            <a:endParaRPr lang="fr-FR" b="1"/>
          </a:p>
        </p:txBody>
      </p:sp>
      <p:sp>
        <p:nvSpPr>
          <p:cNvPr id="9229" name="Line 15"/>
          <p:cNvSpPr>
            <a:spLocks noChangeShapeType="1"/>
          </p:cNvSpPr>
          <p:nvPr/>
        </p:nvSpPr>
        <p:spPr bwMode="auto">
          <a:xfrm flipH="1">
            <a:off x="1354138" y="1593850"/>
            <a:ext cx="777875" cy="1588"/>
          </a:xfrm>
          <a:prstGeom prst="line">
            <a:avLst/>
          </a:prstGeom>
          <a:noFill/>
          <a:ln w="12700">
            <a:solidFill>
              <a:srgbClr val="FC1610"/>
            </a:solidFill>
            <a:round/>
            <a:headEnd/>
            <a:tailEnd/>
          </a:ln>
        </p:spPr>
        <p:txBody>
          <a:bodyPr/>
          <a:lstStyle/>
          <a:p>
            <a:endParaRPr lang="fr-FR" b="1"/>
          </a:p>
        </p:txBody>
      </p:sp>
      <p:sp>
        <p:nvSpPr>
          <p:cNvPr id="9230" name="Line 16"/>
          <p:cNvSpPr>
            <a:spLocks noChangeShapeType="1"/>
          </p:cNvSpPr>
          <p:nvPr/>
        </p:nvSpPr>
        <p:spPr bwMode="auto">
          <a:xfrm flipH="1">
            <a:off x="1354138" y="1282700"/>
            <a:ext cx="777875" cy="1588"/>
          </a:xfrm>
          <a:prstGeom prst="line">
            <a:avLst/>
          </a:prstGeom>
          <a:noFill/>
          <a:ln w="12700">
            <a:solidFill>
              <a:srgbClr val="FC1610"/>
            </a:solidFill>
            <a:round/>
            <a:headEnd/>
            <a:tailEnd/>
          </a:ln>
        </p:spPr>
        <p:txBody>
          <a:bodyPr/>
          <a:lstStyle/>
          <a:p>
            <a:endParaRPr lang="fr-FR" b="1"/>
          </a:p>
        </p:txBody>
      </p:sp>
      <p:sp>
        <p:nvSpPr>
          <p:cNvPr id="9231" name="Rectangle 17"/>
          <p:cNvSpPr>
            <a:spLocks noChangeArrowheads="1"/>
          </p:cNvSpPr>
          <p:nvPr/>
        </p:nvSpPr>
        <p:spPr bwMode="auto">
          <a:xfrm>
            <a:off x="574675" y="1168400"/>
            <a:ext cx="800100" cy="1246188"/>
          </a:xfrm>
          <a:prstGeom prst="rect">
            <a:avLst/>
          </a:prstGeom>
          <a:solidFill>
            <a:srgbClr val="FFFFFF"/>
          </a:solidFill>
          <a:ln w="12700" algn="ctr">
            <a:solidFill>
              <a:srgbClr val="000000"/>
            </a:solidFill>
            <a:miter lim="800000"/>
            <a:headEnd/>
            <a:tailEnd/>
          </a:ln>
        </p:spPr>
        <p:txBody>
          <a:bodyPr/>
          <a:lstStyle/>
          <a:p>
            <a:endParaRPr lang="fr-FR" b="1"/>
          </a:p>
        </p:txBody>
      </p:sp>
      <p:sp>
        <p:nvSpPr>
          <p:cNvPr id="9232" name="Line 18"/>
          <p:cNvSpPr>
            <a:spLocks noChangeShapeType="1"/>
          </p:cNvSpPr>
          <p:nvPr/>
        </p:nvSpPr>
        <p:spPr bwMode="auto">
          <a:xfrm flipH="1">
            <a:off x="1509713" y="1833563"/>
            <a:ext cx="155575" cy="153987"/>
          </a:xfrm>
          <a:prstGeom prst="line">
            <a:avLst/>
          </a:prstGeom>
          <a:noFill/>
          <a:ln w="9525">
            <a:solidFill>
              <a:srgbClr val="000000"/>
            </a:solidFill>
            <a:round/>
            <a:headEnd/>
            <a:tailEnd type="oval" w="sm" len="sm"/>
          </a:ln>
        </p:spPr>
        <p:txBody>
          <a:bodyPr/>
          <a:lstStyle/>
          <a:p>
            <a:endParaRPr lang="fr-FR" b="1"/>
          </a:p>
        </p:txBody>
      </p:sp>
      <p:sp>
        <p:nvSpPr>
          <p:cNvPr id="9233" name="Line 19"/>
          <p:cNvSpPr>
            <a:spLocks noChangeShapeType="1"/>
          </p:cNvSpPr>
          <p:nvPr/>
        </p:nvSpPr>
        <p:spPr bwMode="auto">
          <a:xfrm flipH="1">
            <a:off x="1509713" y="1538288"/>
            <a:ext cx="155575" cy="155575"/>
          </a:xfrm>
          <a:prstGeom prst="line">
            <a:avLst/>
          </a:prstGeom>
          <a:noFill/>
          <a:ln w="9525">
            <a:solidFill>
              <a:srgbClr val="000000"/>
            </a:solidFill>
            <a:round/>
            <a:headEnd/>
            <a:tailEnd type="oval" w="sm" len="sm"/>
          </a:ln>
        </p:spPr>
        <p:txBody>
          <a:bodyPr/>
          <a:lstStyle/>
          <a:p>
            <a:endParaRPr lang="fr-FR" b="1"/>
          </a:p>
        </p:txBody>
      </p:sp>
      <p:sp>
        <p:nvSpPr>
          <p:cNvPr id="9234" name="Line 20"/>
          <p:cNvSpPr>
            <a:spLocks noChangeShapeType="1"/>
          </p:cNvSpPr>
          <p:nvPr/>
        </p:nvSpPr>
        <p:spPr bwMode="auto">
          <a:xfrm flipH="1">
            <a:off x="1509713" y="1201738"/>
            <a:ext cx="155575" cy="155575"/>
          </a:xfrm>
          <a:prstGeom prst="line">
            <a:avLst/>
          </a:prstGeom>
          <a:noFill/>
          <a:ln w="9525">
            <a:solidFill>
              <a:srgbClr val="000000"/>
            </a:solidFill>
            <a:round/>
            <a:headEnd/>
            <a:tailEnd type="oval" w="sm" len="sm"/>
          </a:ln>
        </p:spPr>
        <p:txBody>
          <a:bodyPr/>
          <a:lstStyle/>
          <a:p>
            <a:endParaRPr lang="fr-FR" b="1"/>
          </a:p>
        </p:txBody>
      </p:sp>
      <p:sp>
        <p:nvSpPr>
          <p:cNvPr id="9235" name="Text Box 21"/>
          <p:cNvSpPr txBox="1">
            <a:spLocks noChangeArrowheads="1"/>
          </p:cNvSpPr>
          <p:nvPr/>
        </p:nvSpPr>
        <p:spPr bwMode="auto">
          <a:xfrm>
            <a:off x="1665288" y="1376363"/>
            <a:ext cx="311150" cy="468312"/>
          </a:xfrm>
          <a:prstGeom prst="rect">
            <a:avLst/>
          </a:prstGeom>
          <a:noFill/>
          <a:ln w="12700" algn="ctr">
            <a:noFill/>
            <a:miter lim="800000"/>
            <a:headEnd/>
            <a:tailEnd/>
          </a:ln>
        </p:spPr>
        <p:txBody>
          <a:bodyPr/>
          <a:lstStyle/>
          <a:p>
            <a:r>
              <a:rPr lang="fr-FR" sz="800" b="1">
                <a:latin typeface="Arial" charset="0"/>
              </a:rPr>
              <a:t>2</a:t>
            </a:r>
            <a:endParaRPr lang="fr-FR" sz="1800" b="1">
              <a:latin typeface="Arial" charset="0"/>
            </a:endParaRPr>
          </a:p>
        </p:txBody>
      </p:sp>
      <p:sp>
        <p:nvSpPr>
          <p:cNvPr id="9236" name="Text Box 22"/>
          <p:cNvSpPr txBox="1">
            <a:spLocks noChangeArrowheads="1"/>
          </p:cNvSpPr>
          <p:nvPr/>
        </p:nvSpPr>
        <p:spPr bwMode="auto">
          <a:xfrm>
            <a:off x="1665288" y="1665288"/>
            <a:ext cx="311150" cy="468312"/>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9237" name="Text Box 23"/>
          <p:cNvSpPr txBox="1">
            <a:spLocks noChangeArrowheads="1"/>
          </p:cNvSpPr>
          <p:nvPr/>
        </p:nvSpPr>
        <p:spPr bwMode="auto">
          <a:xfrm>
            <a:off x="1665288" y="1954213"/>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9238" name="Text Box 24"/>
          <p:cNvSpPr txBox="1">
            <a:spLocks noChangeArrowheads="1"/>
          </p:cNvSpPr>
          <p:nvPr/>
        </p:nvSpPr>
        <p:spPr bwMode="auto">
          <a:xfrm>
            <a:off x="1665288" y="1090613"/>
            <a:ext cx="311150" cy="466725"/>
          </a:xfrm>
          <a:prstGeom prst="rect">
            <a:avLst/>
          </a:prstGeom>
          <a:noFill/>
          <a:ln w="12700" algn="ctr">
            <a:noFill/>
            <a:miter lim="800000"/>
            <a:headEnd/>
            <a:tailEnd/>
          </a:ln>
        </p:spPr>
        <p:txBody>
          <a:bodyPr/>
          <a:lstStyle/>
          <a:p>
            <a:r>
              <a:rPr lang="fr-FR" sz="800" b="1">
                <a:latin typeface="Arial" charset="0"/>
              </a:rPr>
              <a:t>3</a:t>
            </a:r>
            <a:endParaRPr lang="fr-FR" sz="1800" b="1">
              <a:latin typeface="Arial" charset="0"/>
            </a:endParaRPr>
          </a:p>
        </p:txBody>
      </p:sp>
      <p:sp>
        <p:nvSpPr>
          <p:cNvPr id="9239" name="Text Box 25"/>
          <p:cNvSpPr txBox="1">
            <a:spLocks noChangeArrowheads="1"/>
          </p:cNvSpPr>
          <p:nvPr/>
        </p:nvSpPr>
        <p:spPr bwMode="auto">
          <a:xfrm>
            <a:off x="3540125" y="1700213"/>
            <a:ext cx="600075" cy="468312"/>
          </a:xfrm>
          <a:prstGeom prst="rect">
            <a:avLst/>
          </a:prstGeom>
          <a:noFill/>
          <a:ln w="12700" algn="ctr">
            <a:noFill/>
            <a:miter lim="800000"/>
            <a:headEnd/>
            <a:tailEnd/>
          </a:ln>
        </p:spPr>
        <p:txBody>
          <a:bodyPr/>
          <a:lstStyle/>
          <a:p>
            <a:r>
              <a:rPr lang="fr-FR" sz="800" b="1">
                <a:latin typeface="Arial" charset="0"/>
              </a:rPr>
              <a:t>Phase</a:t>
            </a:r>
            <a:endParaRPr lang="fr-FR" sz="1800" b="1">
              <a:latin typeface="Arial" charset="0"/>
            </a:endParaRPr>
          </a:p>
        </p:txBody>
      </p:sp>
      <p:sp>
        <p:nvSpPr>
          <p:cNvPr id="9240" name="Text Box 26"/>
          <p:cNvSpPr txBox="1">
            <a:spLocks noChangeArrowheads="1"/>
          </p:cNvSpPr>
          <p:nvPr/>
        </p:nvSpPr>
        <p:spPr bwMode="auto">
          <a:xfrm>
            <a:off x="3435350" y="2025650"/>
            <a:ext cx="560388" cy="466725"/>
          </a:xfrm>
          <a:prstGeom prst="rect">
            <a:avLst/>
          </a:prstGeom>
          <a:noFill/>
          <a:ln w="12700" algn="ctr">
            <a:noFill/>
            <a:miter lim="800000"/>
            <a:headEnd/>
            <a:tailEnd/>
          </a:ln>
        </p:spPr>
        <p:txBody>
          <a:bodyPr/>
          <a:lstStyle/>
          <a:p>
            <a:r>
              <a:rPr lang="fr-FR" sz="800" b="1">
                <a:latin typeface="Arial" charset="0"/>
              </a:rPr>
              <a:t>neutre</a:t>
            </a:r>
          </a:p>
        </p:txBody>
      </p:sp>
      <p:sp>
        <p:nvSpPr>
          <p:cNvPr id="9241" name="Line 27"/>
          <p:cNvSpPr>
            <a:spLocks noChangeShapeType="1"/>
          </p:cNvSpPr>
          <p:nvPr/>
        </p:nvSpPr>
        <p:spPr bwMode="auto">
          <a:xfrm flipV="1">
            <a:off x="1457325" y="5006975"/>
            <a:ext cx="415925" cy="3175"/>
          </a:xfrm>
          <a:prstGeom prst="line">
            <a:avLst/>
          </a:prstGeom>
          <a:noFill/>
          <a:ln w="12700">
            <a:solidFill>
              <a:srgbClr val="000000"/>
            </a:solidFill>
            <a:round/>
            <a:headEnd type="none" w="lg" len="sm"/>
            <a:tailEnd type="none" w="lg" len="sm"/>
          </a:ln>
        </p:spPr>
        <p:txBody>
          <a:bodyPr/>
          <a:lstStyle/>
          <a:p>
            <a:endParaRPr lang="fr-FR"/>
          </a:p>
        </p:txBody>
      </p:sp>
      <p:sp>
        <p:nvSpPr>
          <p:cNvPr id="9242" name="Text Box 28"/>
          <p:cNvSpPr txBox="1">
            <a:spLocks noChangeArrowheads="1"/>
          </p:cNvSpPr>
          <p:nvPr/>
        </p:nvSpPr>
        <p:spPr bwMode="auto">
          <a:xfrm rot="-5400000">
            <a:off x="466725" y="1414463"/>
            <a:ext cx="1152525" cy="717550"/>
          </a:xfrm>
          <a:prstGeom prst="rect">
            <a:avLst/>
          </a:prstGeom>
          <a:noFill/>
          <a:ln w="12700" algn="ctr">
            <a:noFill/>
            <a:miter lim="800000"/>
            <a:headEnd/>
            <a:tailEnd/>
          </a:ln>
        </p:spPr>
        <p:txBody>
          <a:bodyPr/>
          <a:lstStyle/>
          <a:p>
            <a:r>
              <a:rPr lang="fr-FR" sz="1000" b="1" dirty="0">
                <a:latin typeface="Arial" charset="0"/>
              </a:rPr>
              <a:t>Transformateur</a:t>
            </a:r>
          </a:p>
          <a:p>
            <a:endParaRPr lang="fr-FR" sz="1800" b="1" dirty="0">
              <a:latin typeface="Arial" charset="0"/>
            </a:endParaRPr>
          </a:p>
        </p:txBody>
      </p:sp>
      <p:sp>
        <p:nvSpPr>
          <p:cNvPr id="9243" name="Line 29"/>
          <p:cNvSpPr>
            <a:spLocks noChangeShapeType="1"/>
          </p:cNvSpPr>
          <p:nvPr/>
        </p:nvSpPr>
        <p:spPr bwMode="auto">
          <a:xfrm>
            <a:off x="4313238" y="2846388"/>
            <a:ext cx="466725" cy="0"/>
          </a:xfrm>
          <a:prstGeom prst="line">
            <a:avLst/>
          </a:prstGeom>
          <a:noFill/>
          <a:ln w="12700">
            <a:solidFill>
              <a:srgbClr val="FF0000"/>
            </a:solidFill>
            <a:round/>
            <a:headEnd/>
            <a:tailEnd/>
          </a:ln>
        </p:spPr>
        <p:txBody>
          <a:bodyPr/>
          <a:lstStyle/>
          <a:p>
            <a:endParaRPr lang="fr-FR" b="1"/>
          </a:p>
        </p:txBody>
      </p:sp>
      <p:sp>
        <p:nvSpPr>
          <p:cNvPr id="9244" name="Line 30"/>
          <p:cNvSpPr>
            <a:spLocks noChangeShapeType="1"/>
          </p:cNvSpPr>
          <p:nvPr/>
        </p:nvSpPr>
        <p:spPr bwMode="auto">
          <a:xfrm>
            <a:off x="4002088" y="3157538"/>
            <a:ext cx="777875" cy="0"/>
          </a:xfrm>
          <a:prstGeom prst="line">
            <a:avLst/>
          </a:prstGeom>
          <a:noFill/>
          <a:ln w="12700">
            <a:solidFill>
              <a:srgbClr val="0000FF"/>
            </a:solidFill>
            <a:round/>
            <a:headEnd/>
            <a:tailEnd/>
          </a:ln>
        </p:spPr>
        <p:txBody>
          <a:bodyPr/>
          <a:lstStyle/>
          <a:p>
            <a:endParaRPr lang="fr-FR" b="1"/>
          </a:p>
        </p:txBody>
      </p:sp>
      <p:sp>
        <p:nvSpPr>
          <p:cNvPr id="9245" name="Rectangle 31"/>
          <p:cNvSpPr>
            <a:spLocks noChangeArrowheads="1"/>
          </p:cNvSpPr>
          <p:nvPr/>
        </p:nvSpPr>
        <p:spPr bwMode="auto">
          <a:xfrm rot="5400000" flipV="1">
            <a:off x="4787901" y="2741612"/>
            <a:ext cx="544512" cy="620713"/>
          </a:xfrm>
          <a:prstGeom prst="rect">
            <a:avLst/>
          </a:prstGeom>
          <a:noFill/>
          <a:ln w="9525">
            <a:noFill/>
            <a:miter lim="800000"/>
            <a:headEnd/>
            <a:tailEnd/>
          </a:ln>
        </p:spPr>
        <p:txBody>
          <a:bodyPr/>
          <a:lstStyle/>
          <a:p>
            <a:endParaRPr lang="fr-FR" b="1"/>
          </a:p>
        </p:txBody>
      </p:sp>
      <p:sp>
        <p:nvSpPr>
          <p:cNvPr id="9246" name="Line 32"/>
          <p:cNvSpPr>
            <a:spLocks noChangeShapeType="1"/>
          </p:cNvSpPr>
          <p:nvPr/>
        </p:nvSpPr>
        <p:spPr bwMode="auto">
          <a:xfrm rot="10800000" flipV="1">
            <a:off x="5208588" y="3159125"/>
            <a:ext cx="161925" cy="1588"/>
          </a:xfrm>
          <a:prstGeom prst="line">
            <a:avLst/>
          </a:prstGeom>
          <a:noFill/>
          <a:ln w="12700">
            <a:solidFill>
              <a:srgbClr val="000000"/>
            </a:solidFill>
            <a:round/>
            <a:headEnd type="none" w="lg" len="sm"/>
            <a:tailEnd type="none" w="lg" len="sm"/>
          </a:ln>
        </p:spPr>
        <p:txBody>
          <a:bodyPr/>
          <a:lstStyle/>
          <a:p>
            <a:endParaRPr lang="fr-FR" b="1"/>
          </a:p>
        </p:txBody>
      </p:sp>
      <p:sp>
        <p:nvSpPr>
          <p:cNvPr id="9247" name="Rectangle 33"/>
          <p:cNvSpPr>
            <a:spLocks noChangeArrowheads="1"/>
          </p:cNvSpPr>
          <p:nvPr/>
        </p:nvSpPr>
        <p:spPr bwMode="auto">
          <a:xfrm rot="10800000" flipV="1">
            <a:off x="4948238" y="3081338"/>
            <a:ext cx="246062" cy="36512"/>
          </a:xfrm>
          <a:prstGeom prst="rect">
            <a:avLst/>
          </a:prstGeom>
          <a:noFill/>
          <a:ln w="9525">
            <a:solidFill>
              <a:srgbClr val="FFFFFF"/>
            </a:solidFill>
            <a:miter lim="800000"/>
            <a:headEnd/>
            <a:tailEnd/>
          </a:ln>
        </p:spPr>
        <p:txBody>
          <a:bodyPr/>
          <a:lstStyle/>
          <a:p>
            <a:endParaRPr lang="fr-FR" b="1"/>
          </a:p>
        </p:txBody>
      </p:sp>
      <p:sp>
        <p:nvSpPr>
          <p:cNvPr id="9248" name="Line 34"/>
          <p:cNvSpPr>
            <a:spLocks noChangeShapeType="1"/>
          </p:cNvSpPr>
          <p:nvPr/>
        </p:nvSpPr>
        <p:spPr bwMode="auto">
          <a:xfrm rot="10800000">
            <a:off x="4935538" y="3130550"/>
            <a:ext cx="273050" cy="20638"/>
          </a:xfrm>
          <a:prstGeom prst="line">
            <a:avLst/>
          </a:prstGeom>
          <a:noFill/>
          <a:ln w="12700">
            <a:solidFill>
              <a:srgbClr val="000000"/>
            </a:solidFill>
            <a:round/>
            <a:headEnd type="none" w="lg" len="sm"/>
            <a:tailEnd type="none" w="lg" len="sm"/>
          </a:ln>
        </p:spPr>
        <p:txBody>
          <a:bodyPr/>
          <a:lstStyle/>
          <a:p>
            <a:endParaRPr lang="fr-FR" b="1"/>
          </a:p>
        </p:txBody>
      </p:sp>
      <p:sp>
        <p:nvSpPr>
          <p:cNvPr id="9249" name="Line 35"/>
          <p:cNvSpPr>
            <a:spLocks noChangeShapeType="1"/>
          </p:cNvSpPr>
          <p:nvPr/>
        </p:nvSpPr>
        <p:spPr bwMode="auto">
          <a:xfrm rot="10800000" flipV="1">
            <a:off x="4748213" y="3160713"/>
            <a:ext cx="198437" cy="0"/>
          </a:xfrm>
          <a:prstGeom prst="line">
            <a:avLst/>
          </a:prstGeom>
          <a:noFill/>
          <a:ln w="12700">
            <a:solidFill>
              <a:srgbClr val="000000"/>
            </a:solidFill>
            <a:round/>
            <a:headEnd type="none" w="lg" len="sm"/>
            <a:tailEnd type="none" w="lg" len="sm"/>
          </a:ln>
        </p:spPr>
        <p:txBody>
          <a:bodyPr/>
          <a:lstStyle/>
          <a:p>
            <a:endParaRPr lang="fr-FR" b="1"/>
          </a:p>
        </p:txBody>
      </p:sp>
      <p:sp>
        <p:nvSpPr>
          <p:cNvPr id="9250" name="Oval 36"/>
          <p:cNvSpPr>
            <a:spLocks noChangeArrowheads="1"/>
          </p:cNvSpPr>
          <p:nvPr/>
        </p:nvSpPr>
        <p:spPr bwMode="auto">
          <a:xfrm rot="10800000" flipV="1">
            <a:off x="5192713" y="3121025"/>
            <a:ext cx="26987" cy="39688"/>
          </a:xfrm>
          <a:prstGeom prst="ellipse">
            <a:avLst/>
          </a:prstGeom>
          <a:noFill/>
          <a:ln w="9525">
            <a:solidFill>
              <a:srgbClr val="000000"/>
            </a:solidFill>
            <a:round/>
            <a:headEnd/>
            <a:tailEnd/>
          </a:ln>
        </p:spPr>
        <p:txBody>
          <a:bodyPr/>
          <a:lstStyle/>
          <a:p>
            <a:endParaRPr lang="fr-FR" b="1"/>
          </a:p>
        </p:txBody>
      </p:sp>
      <p:sp>
        <p:nvSpPr>
          <p:cNvPr id="9251" name="Oval 37"/>
          <p:cNvSpPr>
            <a:spLocks noChangeArrowheads="1"/>
          </p:cNvSpPr>
          <p:nvPr/>
        </p:nvSpPr>
        <p:spPr bwMode="auto">
          <a:xfrm rot="10800000" flipV="1">
            <a:off x="4933950" y="3122613"/>
            <a:ext cx="26988" cy="39687"/>
          </a:xfrm>
          <a:prstGeom prst="ellipse">
            <a:avLst/>
          </a:prstGeom>
          <a:noFill/>
          <a:ln w="9525">
            <a:solidFill>
              <a:srgbClr val="000000"/>
            </a:solidFill>
            <a:round/>
            <a:headEnd/>
            <a:tailEnd/>
          </a:ln>
        </p:spPr>
        <p:txBody>
          <a:bodyPr/>
          <a:lstStyle/>
          <a:p>
            <a:endParaRPr lang="fr-FR" b="1"/>
          </a:p>
        </p:txBody>
      </p:sp>
      <p:sp>
        <p:nvSpPr>
          <p:cNvPr id="9252" name="Rectangle 38"/>
          <p:cNvSpPr>
            <a:spLocks noChangeArrowheads="1"/>
          </p:cNvSpPr>
          <p:nvPr/>
        </p:nvSpPr>
        <p:spPr bwMode="auto">
          <a:xfrm rot="10800000" flipV="1">
            <a:off x="4975225" y="2819400"/>
            <a:ext cx="193675" cy="142875"/>
          </a:xfrm>
          <a:prstGeom prst="rect">
            <a:avLst/>
          </a:prstGeom>
          <a:noFill/>
          <a:ln w="9525">
            <a:noFill/>
            <a:miter lim="800000"/>
            <a:headEnd/>
            <a:tailEnd/>
          </a:ln>
        </p:spPr>
        <p:txBody>
          <a:bodyPr lIns="12700" tIns="12700" rIns="12700" bIns="12700"/>
          <a:lstStyle/>
          <a:p>
            <a:endParaRPr lang="fr-FR" sz="1800" b="1">
              <a:latin typeface="Arial" charset="0"/>
            </a:endParaRPr>
          </a:p>
        </p:txBody>
      </p:sp>
      <p:grpSp>
        <p:nvGrpSpPr>
          <p:cNvPr id="2" name="Group 39"/>
          <p:cNvGrpSpPr>
            <a:grpSpLocks/>
          </p:cNvGrpSpPr>
          <p:nvPr/>
        </p:nvGrpSpPr>
        <p:grpSpPr bwMode="auto">
          <a:xfrm>
            <a:off x="4765675" y="2482850"/>
            <a:ext cx="620713" cy="546100"/>
            <a:chOff x="5805" y="2795"/>
            <a:chExt cx="566" cy="497"/>
          </a:xfrm>
        </p:grpSpPr>
        <p:sp>
          <p:nvSpPr>
            <p:cNvPr id="9336" name="Rectangle 40"/>
            <p:cNvSpPr>
              <a:spLocks noChangeArrowheads="1"/>
            </p:cNvSpPr>
            <p:nvPr/>
          </p:nvSpPr>
          <p:spPr bwMode="auto">
            <a:xfrm rot="5400000" flipV="1">
              <a:off x="5840" y="2761"/>
              <a:ext cx="497" cy="565"/>
            </a:xfrm>
            <a:prstGeom prst="rect">
              <a:avLst/>
            </a:prstGeom>
            <a:noFill/>
            <a:ln w="9525">
              <a:noFill/>
              <a:miter lim="800000"/>
              <a:headEnd/>
              <a:tailEnd/>
            </a:ln>
          </p:spPr>
          <p:txBody>
            <a:bodyPr/>
            <a:lstStyle/>
            <a:p>
              <a:endParaRPr lang="fr-FR" b="1"/>
            </a:p>
          </p:txBody>
        </p:sp>
        <p:sp>
          <p:nvSpPr>
            <p:cNvPr id="9337" name="Line 41"/>
            <p:cNvSpPr>
              <a:spLocks noChangeShapeType="1"/>
            </p:cNvSpPr>
            <p:nvPr/>
          </p:nvSpPr>
          <p:spPr bwMode="auto">
            <a:xfrm rot="10800000" flipV="1">
              <a:off x="6224" y="3125"/>
              <a:ext cx="147" cy="1"/>
            </a:xfrm>
            <a:prstGeom prst="line">
              <a:avLst/>
            </a:prstGeom>
            <a:noFill/>
            <a:ln w="12700">
              <a:solidFill>
                <a:srgbClr val="000000"/>
              </a:solidFill>
              <a:round/>
              <a:headEnd type="none" w="lg" len="sm"/>
              <a:tailEnd type="none" w="lg" len="sm"/>
            </a:ln>
          </p:spPr>
          <p:txBody>
            <a:bodyPr/>
            <a:lstStyle/>
            <a:p>
              <a:endParaRPr lang="fr-FR" b="1"/>
            </a:p>
          </p:txBody>
        </p:sp>
        <p:sp>
          <p:nvSpPr>
            <p:cNvPr id="9338" name="Rectangle 42"/>
            <p:cNvSpPr>
              <a:spLocks noChangeArrowheads="1"/>
            </p:cNvSpPr>
            <p:nvPr/>
          </p:nvSpPr>
          <p:spPr bwMode="auto">
            <a:xfrm rot="10800000" flipV="1">
              <a:off x="5987" y="3070"/>
              <a:ext cx="224" cy="33"/>
            </a:xfrm>
            <a:prstGeom prst="rect">
              <a:avLst/>
            </a:prstGeom>
            <a:noFill/>
            <a:ln w="9525">
              <a:solidFill>
                <a:srgbClr val="FFFFFF"/>
              </a:solidFill>
              <a:miter lim="800000"/>
              <a:headEnd/>
              <a:tailEnd/>
            </a:ln>
          </p:spPr>
          <p:txBody>
            <a:bodyPr/>
            <a:lstStyle/>
            <a:p>
              <a:endParaRPr lang="fr-FR" b="1"/>
            </a:p>
          </p:txBody>
        </p:sp>
        <p:sp>
          <p:nvSpPr>
            <p:cNvPr id="9339" name="Line 43"/>
            <p:cNvSpPr>
              <a:spLocks noChangeShapeType="1"/>
            </p:cNvSpPr>
            <p:nvPr/>
          </p:nvSpPr>
          <p:spPr bwMode="auto">
            <a:xfrm rot="10800000">
              <a:off x="5975" y="3099"/>
              <a:ext cx="249" cy="19"/>
            </a:xfrm>
            <a:prstGeom prst="line">
              <a:avLst/>
            </a:prstGeom>
            <a:noFill/>
            <a:ln w="12700">
              <a:solidFill>
                <a:srgbClr val="000000"/>
              </a:solidFill>
              <a:round/>
              <a:headEnd type="none" w="lg" len="sm"/>
              <a:tailEnd type="none" w="lg" len="sm"/>
            </a:ln>
          </p:spPr>
          <p:txBody>
            <a:bodyPr/>
            <a:lstStyle/>
            <a:p>
              <a:endParaRPr lang="fr-FR" b="1"/>
            </a:p>
          </p:txBody>
        </p:sp>
        <p:sp>
          <p:nvSpPr>
            <p:cNvPr id="9340" name="Line 44"/>
            <p:cNvSpPr>
              <a:spLocks noChangeShapeType="1"/>
            </p:cNvSpPr>
            <p:nvPr/>
          </p:nvSpPr>
          <p:spPr bwMode="auto">
            <a:xfrm rot="10800000" flipV="1">
              <a:off x="5805" y="3126"/>
              <a:ext cx="180" cy="0"/>
            </a:xfrm>
            <a:prstGeom prst="line">
              <a:avLst/>
            </a:prstGeom>
            <a:noFill/>
            <a:ln w="12700">
              <a:solidFill>
                <a:srgbClr val="000000"/>
              </a:solidFill>
              <a:round/>
              <a:headEnd type="none" w="lg" len="sm"/>
              <a:tailEnd type="none" w="lg" len="sm"/>
            </a:ln>
          </p:spPr>
          <p:txBody>
            <a:bodyPr/>
            <a:lstStyle/>
            <a:p>
              <a:endParaRPr lang="fr-FR" b="1"/>
            </a:p>
          </p:txBody>
        </p:sp>
        <p:sp>
          <p:nvSpPr>
            <p:cNvPr id="9341" name="Oval 45"/>
            <p:cNvSpPr>
              <a:spLocks noChangeArrowheads="1"/>
            </p:cNvSpPr>
            <p:nvPr/>
          </p:nvSpPr>
          <p:spPr bwMode="auto">
            <a:xfrm rot="10800000" flipV="1">
              <a:off x="6209" y="3107"/>
              <a:ext cx="25" cy="36"/>
            </a:xfrm>
            <a:prstGeom prst="ellipse">
              <a:avLst/>
            </a:prstGeom>
            <a:noFill/>
            <a:ln w="9525">
              <a:solidFill>
                <a:srgbClr val="000000"/>
              </a:solidFill>
              <a:round/>
              <a:headEnd/>
              <a:tailEnd/>
            </a:ln>
          </p:spPr>
          <p:txBody>
            <a:bodyPr/>
            <a:lstStyle/>
            <a:p>
              <a:endParaRPr lang="fr-FR" b="1"/>
            </a:p>
          </p:txBody>
        </p:sp>
        <p:sp>
          <p:nvSpPr>
            <p:cNvPr id="9342" name="Oval 46"/>
            <p:cNvSpPr>
              <a:spLocks noChangeArrowheads="1"/>
            </p:cNvSpPr>
            <p:nvPr/>
          </p:nvSpPr>
          <p:spPr bwMode="auto">
            <a:xfrm rot="10800000" flipV="1">
              <a:off x="5974" y="3108"/>
              <a:ext cx="24" cy="36"/>
            </a:xfrm>
            <a:prstGeom prst="ellipse">
              <a:avLst/>
            </a:prstGeom>
            <a:noFill/>
            <a:ln w="9525">
              <a:solidFill>
                <a:srgbClr val="000000"/>
              </a:solidFill>
              <a:round/>
              <a:headEnd/>
              <a:tailEnd/>
            </a:ln>
          </p:spPr>
          <p:txBody>
            <a:bodyPr/>
            <a:lstStyle/>
            <a:p>
              <a:endParaRPr lang="fr-FR" b="1"/>
            </a:p>
          </p:txBody>
        </p:sp>
        <p:sp>
          <p:nvSpPr>
            <p:cNvPr id="9343" name="Rectangle 47"/>
            <p:cNvSpPr>
              <a:spLocks noChangeArrowheads="1"/>
            </p:cNvSpPr>
            <p:nvPr/>
          </p:nvSpPr>
          <p:spPr bwMode="auto">
            <a:xfrm rot="10800000" flipV="1">
              <a:off x="6012" y="2832"/>
              <a:ext cx="175" cy="129"/>
            </a:xfrm>
            <a:prstGeom prst="rect">
              <a:avLst/>
            </a:prstGeom>
            <a:noFill/>
            <a:ln w="9525">
              <a:noFill/>
              <a:miter lim="800000"/>
              <a:headEnd/>
              <a:tailEnd/>
            </a:ln>
          </p:spPr>
          <p:txBody>
            <a:bodyPr lIns="12700" tIns="12700" rIns="12700" bIns="12700"/>
            <a:lstStyle/>
            <a:p>
              <a:endParaRPr lang="fr-FR" sz="1800" b="1">
                <a:latin typeface="Arial" charset="0"/>
              </a:endParaRPr>
            </a:p>
          </p:txBody>
        </p:sp>
      </p:grpSp>
      <p:sp>
        <p:nvSpPr>
          <p:cNvPr id="9254" name="Line 48"/>
          <p:cNvSpPr>
            <a:spLocks noChangeShapeType="1"/>
          </p:cNvSpPr>
          <p:nvPr/>
        </p:nvSpPr>
        <p:spPr bwMode="auto">
          <a:xfrm flipV="1">
            <a:off x="5373688" y="2841625"/>
            <a:ext cx="654050" cy="4763"/>
          </a:xfrm>
          <a:prstGeom prst="line">
            <a:avLst/>
          </a:prstGeom>
          <a:noFill/>
          <a:ln w="12700">
            <a:solidFill>
              <a:srgbClr val="FF0000"/>
            </a:solidFill>
            <a:round/>
            <a:headEnd/>
            <a:tailEnd/>
          </a:ln>
        </p:spPr>
        <p:txBody>
          <a:bodyPr/>
          <a:lstStyle/>
          <a:p>
            <a:endParaRPr lang="fr-FR" b="1"/>
          </a:p>
        </p:txBody>
      </p:sp>
      <p:sp>
        <p:nvSpPr>
          <p:cNvPr id="9255" name="Line 49"/>
          <p:cNvSpPr>
            <a:spLocks noChangeShapeType="1"/>
          </p:cNvSpPr>
          <p:nvPr/>
        </p:nvSpPr>
        <p:spPr bwMode="auto">
          <a:xfrm>
            <a:off x="5373688" y="3151188"/>
            <a:ext cx="496887" cy="9525"/>
          </a:xfrm>
          <a:prstGeom prst="line">
            <a:avLst/>
          </a:prstGeom>
          <a:noFill/>
          <a:ln w="12700">
            <a:solidFill>
              <a:srgbClr val="0000FF"/>
            </a:solidFill>
            <a:round/>
            <a:headEnd/>
            <a:tailEnd/>
          </a:ln>
        </p:spPr>
        <p:txBody>
          <a:bodyPr/>
          <a:lstStyle/>
          <a:p>
            <a:endParaRPr lang="fr-FR" b="1"/>
          </a:p>
        </p:txBody>
      </p:sp>
      <p:grpSp>
        <p:nvGrpSpPr>
          <p:cNvPr id="3" name="Group 50"/>
          <p:cNvGrpSpPr>
            <a:grpSpLocks/>
          </p:cNvGrpSpPr>
          <p:nvPr/>
        </p:nvGrpSpPr>
        <p:grpSpPr bwMode="auto">
          <a:xfrm rot="-1800000">
            <a:off x="5784850" y="3508375"/>
            <a:ext cx="339725" cy="338138"/>
            <a:chOff x="6718" y="4243"/>
            <a:chExt cx="310" cy="309"/>
          </a:xfrm>
        </p:grpSpPr>
        <p:sp>
          <p:nvSpPr>
            <p:cNvPr id="9332" name="Oval 51"/>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9333" name="Oval 52"/>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9334" name="Oval 53"/>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b="1"/>
            </a:p>
          </p:txBody>
        </p:sp>
        <p:sp>
          <p:nvSpPr>
            <p:cNvPr id="9335" name="Oval 54"/>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b="1"/>
            </a:p>
          </p:txBody>
        </p:sp>
      </p:grpSp>
      <p:sp>
        <p:nvSpPr>
          <p:cNvPr id="9257" name="Line 55"/>
          <p:cNvSpPr>
            <a:spLocks noChangeShapeType="1"/>
          </p:cNvSpPr>
          <p:nvPr/>
        </p:nvSpPr>
        <p:spPr bwMode="auto">
          <a:xfrm>
            <a:off x="5864225" y="3160713"/>
            <a:ext cx="0" cy="500062"/>
          </a:xfrm>
          <a:prstGeom prst="line">
            <a:avLst/>
          </a:prstGeom>
          <a:noFill/>
          <a:ln w="12700">
            <a:solidFill>
              <a:srgbClr val="0000FF"/>
            </a:solidFill>
            <a:round/>
            <a:headEnd/>
            <a:tailEnd/>
          </a:ln>
        </p:spPr>
        <p:txBody>
          <a:bodyPr/>
          <a:lstStyle/>
          <a:p>
            <a:endParaRPr lang="fr-FR" b="1"/>
          </a:p>
        </p:txBody>
      </p:sp>
      <p:sp>
        <p:nvSpPr>
          <p:cNvPr id="9258" name="Line 56"/>
          <p:cNvSpPr>
            <a:spLocks noChangeShapeType="1"/>
          </p:cNvSpPr>
          <p:nvPr/>
        </p:nvSpPr>
        <p:spPr bwMode="auto">
          <a:xfrm>
            <a:off x="6016625" y="2838450"/>
            <a:ext cx="0" cy="750888"/>
          </a:xfrm>
          <a:prstGeom prst="line">
            <a:avLst/>
          </a:prstGeom>
          <a:noFill/>
          <a:ln w="12700">
            <a:solidFill>
              <a:srgbClr val="FF0000"/>
            </a:solidFill>
            <a:round/>
            <a:headEnd/>
            <a:tailEnd/>
          </a:ln>
        </p:spPr>
        <p:txBody>
          <a:bodyPr/>
          <a:lstStyle/>
          <a:p>
            <a:endParaRPr lang="fr-FR" b="1"/>
          </a:p>
        </p:txBody>
      </p:sp>
      <p:sp>
        <p:nvSpPr>
          <p:cNvPr id="9259" name="Line 57"/>
          <p:cNvSpPr>
            <a:spLocks noChangeShapeType="1"/>
          </p:cNvSpPr>
          <p:nvPr/>
        </p:nvSpPr>
        <p:spPr bwMode="auto">
          <a:xfrm>
            <a:off x="6016625" y="3586163"/>
            <a:ext cx="1125538" cy="0"/>
          </a:xfrm>
          <a:prstGeom prst="line">
            <a:avLst/>
          </a:prstGeom>
          <a:noFill/>
          <a:ln w="12700">
            <a:solidFill>
              <a:srgbClr val="FF0000"/>
            </a:solidFill>
            <a:round/>
            <a:headEnd/>
            <a:tailEnd/>
          </a:ln>
        </p:spPr>
        <p:txBody>
          <a:bodyPr/>
          <a:lstStyle/>
          <a:p>
            <a:endParaRPr lang="fr-FR" b="1"/>
          </a:p>
        </p:txBody>
      </p:sp>
      <p:sp>
        <p:nvSpPr>
          <p:cNvPr id="9260" name="Line 58"/>
          <p:cNvSpPr>
            <a:spLocks noChangeShapeType="1"/>
          </p:cNvSpPr>
          <p:nvPr/>
        </p:nvSpPr>
        <p:spPr bwMode="auto">
          <a:xfrm>
            <a:off x="5902325" y="3671888"/>
            <a:ext cx="1189038" cy="0"/>
          </a:xfrm>
          <a:prstGeom prst="line">
            <a:avLst/>
          </a:prstGeom>
          <a:noFill/>
          <a:ln w="12700">
            <a:solidFill>
              <a:srgbClr val="0000FF"/>
            </a:solidFill>
            <a:round/>
            <a:headEnd/>
            <a:tailEnd/>
          </a:ln>
        </p:spPr>
        <p:txBody>
          <a:bodyPr/>
          <a:lstStyle/>
          <a:p>
            <a:endParaRPr lang="fr-FR" b="1"/>
          </a:p>
        </p:txBody>
      </p:sp>
      <p:grpSp>
        <p:nvGrpSpPr>
          <p:cNvPr id="4" name="Group 59"/>
          <p:cNvGrpSpPr>
            <a:grpSpLocks/>
          </p:cNvGrpSpPr>
          <p:nvPr/>
        </p:nvGrpSpPr>
        <p:grpSpPr bwMode="auto">
          <a:xfrm>
            <a:off x="6892925" y="3035300"/>
            <a:ext cx="1117600" cy="1300163"/>
            <a:chOff x="7815" y="3945"/>
            <a:chExt cx="1020" cy="1185"/>
          </a:xfrm>
        </p:grpSpPr>
        <p:grpSp>
          <p:nvGrpSpPr>
            <p:cNvPr id="5" name="Group 60"/>
            <p:cNvGrpSpPr>
              <a:grpSpLocks/>
            </p:cNvGrpSpPr>
            <p:nvPr/>
          </p:nvGrpSpPr>
          <p:grpSpPr bwMode="auto">
            <a:xfrm>
              <a:off x="7965" y="4150"/>
              <a:ext cx="670" cy="685"/>
              <a:chOff x="8610" y="2906"/>
              <a:chExt cx="670" cy="685"/>
            </a:xfrm>
          </p:grpSpPr>
          <p:sp>
            <p:nvSpPr>
              <p:cNvPr id="9330" name="Oval 61"/>
              <p:cNvSpPr>
                <a:spLocks noChangeArrowheads="1"/>
              </p:cNvSpPr>
              <p:nvPr/>
            </p:nvSpPr>
            <p:spPr bwMode="auto">
              <a:xfrm>
                <a:off x="8610" y="2906"/>
                <a:ext cx="670" cy="685"/>
              </a:xfrm>
              <a:prstGeom prst="ellipse">
                <a:avLst/>
              </a:prstGeom>
              <a:solidFill>
                <a:srgbClr val="FFFFFF"/>
              </a:solidFill>
              <a:ln w="12700" algn="ctr">
                <a:solidFill>
                  <a:srgbClr val="000000"/>
                </a:solidFill>
                <a:round/>
                <a:headEnd/>
                <a:tailEnd/>
              </a:ln>
            </p:spPr>
            <p:txBody>
              <a:bodyPr/>
              <a:lstStyle/>
              <a:p>
                <a:endParaRPr lang="fr-FR" b="1"/>
              </a:p>
            </p:txBody>
          </p:sp>
          <p:sp>
            <p:nvSpPr>
              <p:cNvPr id="9331" name="Text Box 62"/>
              <p:cNvSpPr txBox="1">
                <a:spLocks noChangeArrowheads="1"/>
              </p:cNvSpPr>
              <p:nvPr/>
            </p:nvSpPr>
            <p:spPr bwMode="auto">
              <a:xfrm>
                <a:off x="8685" y="3031"/>
                <a:ext cx="555" cy="435"/>
              </a:xfrm>
              <a:prstGeom prst="rect">
                <a:avLst/>
              </a:prstGeom>
              <a:noFill/>
              <a:ln w="12700" algn="ctr">
                <a:noFill/>
                <a:miter lim="800000"/>
                <a:headEnd/>
                <a:tailEnd/>
              </a:ln>
            </p:spPr>
            <p:txBody>
              <a:bodyPr/>
              <a:lstStyle/>
              <a:p>
                <a:r>
                  <a:rPr lang="fr-FR" sz="1600" b="1">
                    <a:latin typeface="Arial" charset="0"/>
                  </a:rPr>
                  <a:t>  M</a:t>
                </a:r>
              </a:p>
            </p:txBody>
          </p:sp>
        </p:grpSp>
        <p:sp>
          <p:nvSpPr>
            <p:cNvPr id="9329" name="Text Box 63"/>
            <p:cNvSpPr txBox="1">
              <a:spLocks noChangeArrowheads="1"/>
            </p:cNvSpPr>
            <p:nvPr/>
          </p:nvSpPr>
          <p:spPr bwMode="auto">
            <a:xfrm>
              <a:off x="7815" y="3945"/>
              <a:ext cx="1020" cy="1185"/>
            </a:xfrm>
            <a:prstGeom prst="rect">
              <a:avLst/>
            </a:prstGeom>
            <a:noFill/>
            <a:ln w="19050" algn="ctr">
              <a:solidFill>
                <a:srgbClr val="000000"/>
              </a:solidFill>
              <a:miter lim="800000"/>
              <a:headEnd/>
              <a:tailEnd/>
            </a:ln>
          </p:spPr>
          <p:txBody>
            <a:bodyPr/>
            <a:lstStyle/>
            <a:p>
              <a:endParaRPr lang="fr-FR" sz="1800" b="1">
                <a:latin typeface="Arial" charset="0"/>
              </a:endParaRPr>
            </a:p>
          </p:txBody>
        </p:sp>
      </p:grpSp>
      <p:sp>
        <p:nvSpPr>
          <p:cNvPr id="9262" name="Line 64"/>
          <p:cNvSpPr>
            <a:spLocks noChangeShapeType="1"/>
          </p:cNvSpPr>
          <p:nvPr/>
        </p:nvSpPr>
        <p:spPr bwMode="auto">
          <a:xfrm>
            <a:off x="860425" y="4651375"/>
            <a:ext cx="8032750" cy="0"/>
          </a:xfrm>
          <a:prstGeom prst="line">
            <a:avLst/>
          </a:prstGeom>
          <a:noFill/>
          <a:ln w="254000">
            <a:pattFill prst="pct20">
              <a:fgClr>
                <a:srgbClr val="000000"/>
              </a:fgClr>
              <a:bgClr>
                <a:srgbClr val="FFFFFF"/>
              </a:bgClr>
            </a:pattFill>
            <a:round/>
            <a:headEnd/>
            <a:tailEnd/>
          </a:ln>
        </p:spPr>
        <p:txBody>
          <a:bodyPr/>
          <a:lstStyle/>
          <a:p>
            <a:endParaRPr lang="fr-FR" b="1"/>
          </a:p>
        </p:txBody>
      </p:sp>
      <p:grpSp>
        <p:nvGrpSpPr>
          <p:cNvPr id="6" name="Group 65"/>
          <p:cNvGrpSpPr>
            <a:grpSpLocks/>
          </p:cNvGrpSpPr>
          <p:nvPr/>
        </p:nvGrpSpPr>
        <p:grpSpPr bwMode="auto">
          <a:xfrm>
            <a:off x="5718175" y="4687888"/>
            <a:ext cx="500063" cy="493712"/>
            <a:chOff x="8493" y="10191"/>
            <a:chExt cx="1132" cy="849"/>
          </a:xfrm>
        </p:grpSpPr>
        <p:sp>
          <p:nvSpPr>
            <p:cNvPr id="9322" name="Rectangle 66"/>
            <p:cNvSpPr>
              <a:spLocks noChangeArrowheads="1"/>
            </p:cNvSpPr>
            <p:nvPr/>
          </p:nvSpPr>
          <p:spPr bwMode="auto">
            <a:xfrm rot="5400000">
              <a:off x="8634" y="10050"/>
              <a:ext cx="849" cy="1132"/>
            </a:xfrm>
            <a:prstGeom prst="rect">
              <a:avLst/>
            </a:prstGeom>
            <a:noFill/>
            <a:ln w="9525">
              <a:noFill/>
              <a:miter lim="800000"/>
              <a:headEnd/>
              <a:tailEnd/>
            </a:ln>
          </p:spPr>
          <p:txBody>
            <a:bodyPr/>
            <a:lstStyle/>
            <a:p>
              <a:endParaRPr lang="fr-FR"/>
            </a:p>
          </p:txBody>
        </p:sp>
        <p:sp>
          <p:nvSpPr>
            <p:cNvPr id="9323" name="Line 67"/>
            <p:cNvSpPr>
              <a:spLocks noChangeShapeType="1"/>
            </p:cNvSpPr>
            <p:nvPr/>
          </p:nvSpPr>
          <p:spPr bwMode="auto">
            <a:xfrm>
              <a:off x="9059" y="10191"/>
              <a:ext cx="1" cy="421"/>
            </a:xfrm>
            <a:prstGeom prst="line">
              <a:avLst/>
            </a:prstGeom>
            <a:noFill/>
            <a:ln w="12700">
              <a:solidFill>
                <a:srgbClr val="000000"/>
              </a:solidFill>
              <a:round/>
              <a:headEnd type="none" w="lg" len="sm"/>
              <a:tailEnd type="none" w="lg" len="sm"/>
            </a:ln>
          </p:spPr>
          <p:txBody>
            <a:bodyPr/>
            <a:lstStyle/>
            <a:p>
              <a:endParaRPr lang="fr-FR"/>
            </a:p>
          </p:txBody>
        </p:sp>
        <p:sp>
          <p:nvSpPr>
            <p:cNvPr id="9324" name="Line 68"/>
            <p:cNvSpPr>
              <a:spLocks noChangeShapeType="1"/>
            </p:cNvSpPr>
            <p:nvPr/>
          </p:nvSpPr>
          <p:spPr bwMode="auto">
            <a:xfrm flipV="1">
              <a:off x="8680" y="10623"/>
              <a:ext cx="758" cy="3"/>
            </a:xfrm>
            <a:prstGeom prst="line">
              <a:avLst/>
            </a:prstGeom>
            <a:noFill/>
            <a:ln w="12700">
              <a:solidFill>
                <a:srgbClr val="000000"/>
              </a:solidFill>
              <a:round/>
              <a:headEnd type="none" w="lg" len="sm"/>
              <a:tailEnd type="none" w="lg" len="sm"/>
            </a:ln>
          </p:spPr>
          <p:txBody>
            <a:bodyPr/>
            <a:lstStyle/>
            <a:p>
              <a:endParaRPr lang="fr-FR"/>
            </a:p>
          </p:txBody>
        </p:sp>
        <p:sp>
          <p:nvSpPr>
            <p:cNvPr id="9325" name="Line 69"/>
            <p:cNvSpPr>
              <a:spLocks noChangeShapeType="1"/>
            </p:cNvSpPr>
            <p:nvPr/>
          </p:nvSpPr>
          <p:spPr bwMode="auto">
            <a:xfrm flipV="1">
              <a:off x="8754" y="10683"/>
              <a:ext cx="611" cy="3"/>
            </a:xfrm>
            <a:prstGeom prst="line">
              <a:avLst/>
            </a:prstGeom>
            <a:noFill/>
            <a:ln w="12700">
              <a:solidFill>
                <a:srgbClr val="000000"/>
              </a:solidFill>
              <a:round/>
              <a:headEnd type="none" w="lg" len="sm"/>
              <a:tailEnd type="none" w="lg" len="sm"/>
            </a:ln>
          </p:spPr>
          <p:txBody>
            <a:bodyPr/>
            <a:lstStyle/>
            <a:p>
              <a:endParaRPr lang="fr-FR"/>
            </a:p>
          </p:txBody>
        </p:sp>
        <p:sp>
          <p:nvSpPr>
            <p:cNvPr id="9326" name="Line 70"/>
            <p:cNvSpPr>
              <a:spLocks noChangeShapeType="1"/>
            </p:cNvSpPr>
            <p:nvPr/>
          </p:nvSpPr>
          <p:spPr bwMode="auto">
            <a:xfrm flipV="1">
              <a:off x="8908" y="10743"/>
              <a:ext cx="319" cy="2"/>
            </a:xfrm>
            <a:prstGeom prst="line">
              <a:avLst/>
            </a:prstGeom>
            <a:noFill/>
            <a:ln w="12700">
              <a:solidFill>
                <a:srgbClr val="000000"/>
              </a:solidFill>
              <a:round/>
              <a:headEnd type="none" w="lg" len="sm"/>
              <a:tailEnd type="none" w="lg" len="sm"/>
            </a:ln>
          </p:spPr>
          <p:txBody>
            <a:bodyPr/>
            <a:lstStyle/>
            <a:p>
              <a:endParaRPr lang="fr-FR"/>
            </a:p>
          </p:txBody>
        </p:sp>
        <p:sp>
          <p:nvSpPr>
            <p:cNvPr id="9327" name="Line 71"/>
            <p:cNvSpPr>
              <a:spLocks noChangeShapeType="1"/>
            </p:cNvSpPr>
            <p:nvPr/>
          </p:nvSpPr>
          <p:spPr bwMode="auto">
            <a:xfrm>
              <a:off x="9001" y="10804"/>
              <a:ext cx="117" cy="1"/>
            </a:xfrm>
            <a:prstGeom prst="line">
              <a:avLst/>
            </a:prstGeom>
            <a:noFill/>
            <a:ln w="12700">
              <a:solidFill>
                <a:srgbClr val="000000"/>
              </a:solidFill>
              <a:round/>
              <a:headEnd type="none" w="lg" len="sm"/>
              <a:tailEnd type="none" w="lg" len="sm"/>
            </a:ln>
          </p:spPr>
          <p:txBody>
            <a:bodyPr/>
            <a:lstStyle/>
            <a:p>
              <a:endParaRPr lang="fr-FR"/>
            </a:p>
          </p:txBody>
        </p:sp>
      </p:grpSp>
      <p:sp>
        <p:nvSpPr>
          <p:cNvPr id="9264" name="Line 72"/>
          <p:cNvSpPr>
            <a:spLocks noChangeShapeType="1"/>
          </p:cNvSpPr>
          <p:nvPr/>
        </p:nvSpPr>
        <p:spPr bwMode="auto">
          <a:xfrm flipV="1">
            <a:off x="5970588" y="3768725"/>
            <a:ext cx="0" cy="979488"/>
          </a:xfrm>
          <a:prstGeom prst="line">
            <a:avLst/>
          </a:prstGeom>
          <a:noFill/>
          <a:ln w="12700">
            <a:solidFill>
              <a:srgbClr val="06BA28"/>
            </a:solidFill>
            <a:round/>
            <a:headEnd/>
            <a:tailEnd/>
          </a:ln>
        </p:spPr>
        <p:txBody>
          <a:bodyPr/>
          <a:lstStyle/>
          <a:p>
            <a:endParaRPr lang="fr-FR" b="1"/>
          </a:p>
        </p:txBody>
      </p:sp>
      <p:grpSp>
        <p:nvGrpSpPr>
          <p:cNvPr id="7" name="Group 73"/>
          <p:cNvGrpSpPr>
            <a:grpSpLocks/>
          </p:cNvGrpSpPr>
          <p:nvPr/>
        </p:nvGrpSpPr>
        <p:grpSpPr bwMode="auto">
          <a:xfrm>
            <a:off x="1497013" y="4610100"/>
            <a:ext cx="336550" cy="563563"/>
            <a:chOff x="2826" y="5109"/>
            <a:chExt cx="307" cy="513"/>
          </a:xfrm>
        </p:grpSpPr>
        <p:sp>
          <p:nvSpPr>
            <p:cNvPr id="9318" name="Line 74"/>
            <p:cNvSpPr>
              <a:spLocks noChangeShapeType="1"/>
            </p:cNvSpPr>
            <p:nvPr/>
          </p:nvSpPr>
          <p:spPr bwMode="auto">
            <a:xfrm>
              <a:off x="2979" y="5109"/>
              <a:ext cx="1" cy="352"/>
            </a:xfrm>
            <a:prstGeom prst="line">
              <a:avLst/>
            </a:prstGeom>
            <a:noFill/>
            <a:ln w="12700">
              <a:solidFill>
                <a:srgbClr val="000000"/>
              </a:solidFill>
              <a:round/>
              <a:headEnd type="none" w="lg" len="sm"/>
              <a:tailEnd type="none" w="lg" len="sm"/>
            </a:ln>
          </p:spPr>
          <p:txBody>
            <a:bodyPr/>
            <a:lstStyle/>
            <a:p>
              <a:endParaRPr lang="fr-FR"/>
            </a:p>
          </p:txBody>
        </p:sp>
        <p:sp>
          <p:nvSpPr>
            <p:cNvPr id="9319" name="Line 75"/>
            <p:cNvSpPr>
              <a:spLocks noChangeShapeType="1"/>
            </p:cNvSpPr>
            <p:nvPr/>
          </p:nvSpPr>
          <p:spPr bwMode="auto">
            <a:xfrm flipV="1">
              <a:off x="2826" y="5520"/>
              <a:ext cx="307" cy="3"/>
            </a:xfrm>
            <a:prstGeom prst="line">
              <a:avLst/>
            </a:prstGeom>
            <a:noFill/>
            <a:ln w="12700">
              <a:solidFill>
                <a:srgbClr val="000000"/>
              </a:solidFill>
              <a:round/>
              <a:headEnd type="none" w="lg" len="sm"/>
              <a:tailEnd type="none" w="lg" len="sm"/>
            </a:ln>
          </p:spPr>
          <p:txBody>
            <a:bodyPr/>
            <a:lstStyle/>
            <a:p>
              <a:endParaRPr lang="fr-FR"/>
            </a:p>
          </p:txBody>
        </p:sp>
        <p:sp>
          <p:nvSpPr>
            <p:cNvPr id="9320" name="Line 76"/>
            <p:cNvSpPr>
              <a:spLocks noChangeShapeType="1"/>
            </p:cNvSpPr>
            <p:nvPr/>
          </p:nvSpPr>
          <p:spPr bwMode="auto">
            <a:xfrm flipV="1">
              <a:off x="2899" y="5571"/>
              <a:ext cx="164" cy="7"/>
            </a:xfrm>
            <a:prstGeom prst="line">
              <a:avLst/>
            </a:prstGeom>
            <a:noFill/>
            <a:ln w="12700">
              <a:solidFill>
                <a:srgbClr val="000000"/>
              </a:solidFill>
              <a:round/>
              <a:headEnd type="none" w="lg" len="sm"/>
              <a:tailEnd type="none" w="lg" len="sm"/>
            </a:ln>
          </p:spPr>
          <p:txBody>
            <a:bodyPr/>
            <a:lstStyle/>
            <a:p>
              <a:endParaRPr lang="fr-FR"/>
            </a:p>
          </p:txBody>
        </p:sp>
        <p:sp>
          <p:nvSpPr>
            <p:cNvPr id="9321" name="Line 77"/>
            <p:cNvSpPr>
              <a:spLocks noChangeShapeType="1"/>
            </p:cNvSpPr>
            <p:nvPr/>
          </p:nvSpPr>
          <p:spPr bwMode="auto">
            <a:xfrm>
              <a:off x="2950" y="5622"/>
              <a:ext cx="59" cy="0"/>
            </a:xfrm>
            <a:prstGeom prst="line">
              <a:avLst/>
            </a:prstGeom>
            <a:noFill/>
            <a:ln w="12700">
              <a:solidFill>
                <a:srgbClr val="000000"/>
              </a:solidFill>
              <a:round/>
              <a:headEnd type="none" w="lg" len="sm"/>
              <a:tailEnd type="none" w="lg" len="sm"/>
            </a:ln>
          </p:spPr>
          <p:txBody>
            <a:bodyPr/>
            <a:lstStyle/>
            <a:p>
              <a:endParaRPr lang="fr-FR"/>
            </a:p>
          </p:txBody>
        </p:sp>
      </p:grpSp>
      <p:sp>
        <p:nvSpPr>
          <p:cNvPr id="9266" name="Line 78"/>
          <p:cNvSpPr>
            <a:spLocks noChangeShapeType="1"/>
          </p:cNvSpPr>
          <p:nvPr/>
        </p:nvSpPr>
        <p:spPr bwMode="auto">
          <a:xfrm flipV="1">
            <a:off x="1665288" y="2217738"/>
            <a:ext cx="0" cy="2803525"/>
          </a:xfrm>
          <a:prstGeom prst="line">
            <a:avLst/>
          </a:prstGeom>
          <a:noFill/>
          <a:ln w="12700">
            <a:solidFill>
              <a:srgbClr val="4AFC4E"/>
            </a:solidFill>
            <a:round/>
            <a:headEnd/>
            <a:tailEnd/>
          </a:ln>
        </p:spPr>
        <p:txBody>
          <a:bodyPr/>
          <a:lstStyle/>
          <a:p>
            <a:endParaRPr lang="fr-FR"/>
          </a:p>
        </p:txBody>
      </p:sp>
      <p:sp>
        <p:nvSpPr>
          <p:cNvPr id="9267" name="Line 79"/>
          <p:cNvSpPr>
            <a:spLocks noChangeShapeType="1"/>
          </p:cNvSpPr>
          <p:nvPr/>
        </p:nvSpPr>
        <p:spPr bwMode="auto">
          <a:xfrm>
            <a:off x="6016625" y="3751263"/>
            <a:ext cx="876300" cy="0"/>
          </a:xfrm>
          <a:prstGeom prst="line">
            <a:avLst/>
          </a:prstGeom>
          <a:noFill/>
          <a:ln w="12700">
            <a:solidFill>
              <a:srgbClr val="06BA28"/>
            </a:solidFill>
            <a:round/>
            <a:headEnd/>
            <a:tailEnd/>
          </a:ln>
        </p:spPr>
        <p:txBody>
          <a:bodyPr/>
          <a:lstStyle/>
          <a:p>
            <a:endParaRPr lang="fr-FR" b="1"/>
          </a:p>
        </p:txBody>
      </p:sp>
      <p:sp>
        <p:nvSpPr>
          <p:cNvPr id="9268" name="Oval 80"/>
          <p:cNvSpPr>
            <a:spLocks noChangeArrowheads="1"/>
          </p:cNvSpPr>
          <p:nvPr/>
        </p:nvSpPr>
        <p:spPr bwMode="auto">
          <a:xfrm>
            <a:off x="7016750" y="4348163"/>
            <a:ext cx="125413"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9269" name="Oval 81"/>
          <p:cNvSpPr>
            <a:spLocks noChangeArrowheads="1"/>
          </p:cNvSpPr>
          <p:nvPr/>
        </p:nvSpPr>
        <p:spPr bwMode="auto">
          <a:xfrm>
            <a:off x="7767638" y="4348163"/>
            <a:ext cx="125412"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9270" name="Rectangle 82"/>
          <p:cNvSpPr>
            <a:spLocks noChangeArrowheads="1"/>
          </p:cNvSpPr>
          <p:nvPr/>
        </p:nvSpPr>
        <p:spPr bwMode="auto">
          <a:xfrm>
            <a:off x="4703763" y="2698750"/>
            <a:ext cx="779462" cy="627063"/>
          </a:xfrm>
          <a:prstGeom prst="rect">
            <a:avLst/>
          </a:prstGeom>
          <a:noFill/>
          <a:ln w="12700" algn="ctr">
            <a:solidFill>
              <a:srgbClr val="000000"/>
            </a:solidFill>
            <a:prstDash val="dash"/>
            <a:miter lim="800000"/>
            <a:headEnd/>
            <a:tailEnd/>
          </a:ln>
        </p:spPr>
        <p:txBody>
          <a:bodyPr/>
          <a:lstStyle/>
          <a:p>
            <a:endParaRPr lang="fr-FR" b="1"/>
          </a:p>
        </p:txBody>
      </p:sp>
      <p:sp>
        <p:nvSpPr>
          <p:cNvPr id="9271" name="Text Box 83"/>
          <p:cNvSpPr txBox="1">
            <a:spLocks noChangeArrowheads="1"/>
          </p:cNvSpPr>
          <p:nvPr/>
        </p:nvSpPr>
        <p:spPr bwMode="auto">
          <a:xfrm>
            <a:off x="4392613" y="2349500"/>
            <a:ext cx="1474787" cy="438150"/>
          </a:xfrm>
          <a:prstGeom prst="rect">
            <a:avLst/>
          </a:prstGeom>
          <a:noFill/>
          <a:ln w="12700" algn="ctr">
            <a:noFill/>
            <a:miter lim="800000"/>
            <a:headEnd/>
            <a:tailEnd/>
          </a:ln>
        </p:spPr>
        <p:txBody>
          <a:bodyPr/>
          <a:lstStyle/>
          <a:p>
            <a:pPr algn="ctr"/>
            <a:r>
              <a:rPr lang="fr-FR" sz="900" b="1">
                <a:latin typeface="Arial" charset="0"/>
              </a:rPr>
              <a:t>Disjoncteur différentiel  </a:t>
            </a:r>
          </a:p>
          <a:p>
            <a:pPr algn="ctr"/>
            <a:r>
              <a:rPr lang="fr-FR" sz="900" b="1" i="1">
                <a:latin typeface="Arial" charset="0"/>
              </a:rPr>
              <a:t>500mA</a:t>
            </a:r>
            <a:endParaRPr lang="fr-FR" sz="1800" b="1" i="1">
              <a:latin typeface="Arial" charset="0"/>
            </a:endParaRPr>
          </a:p>
        </p:txBody>
      </p:sp>
      <p:sp>
        <p:nvSpPr>
          <p:cNvPr id="9272" name="Text Box 84"/>
          <p:cNvSpPr txBox="1">
            <a:spLocks noChangeArrowheads="1"/>
          </p:cNvSpPr>
          <p:nvPr/>
        </p:nvSpPr>
        <p:spPr bwMode="auto">
          <a:xfrm>
            <a:off x="6802438" y="2471738"/>
            <a:ext cx="1250950" cy="625475"/>
          </a:xfrm>
          <a:prstGeom prst="rect">
            <a:avLst/>
          </a:prstGeom>
          <a:noFill/>
          <a:ln w="12700" algn="ctr">
            <a:noFill/>
            <a:miter lim="800000"/>
            <a:headEnd/>
            <a:tailEnd/>
          </a:ln>
        </p:spPr>
        <p:txBody>
          <a:bodyPr/>
          <a:lstStyle/>
          <a:p>
            <a:r>
              <a:rPr lang="fr-FR" sz="900" b="1">
                <a:latin typeface="Arial" charset="0"/>
              </a:rPr>
              <a:t>Carcasse</a:t>
            </a:r>
          </a:p>
          <a:p>
            <a:r>
              <a:rPr lang="fr-FR" sz="900" b="1">
                <a:latin typeface="Arial" charset="0"/>
              </a:rPr>
              <a:t> métallique</a:t>
            </a:r>
            <a:endParaRPr lang="fr-FR" sz="1800" b="1">
              <a:latin typeface="Arial" charset="0"/>
            </a:endParaRPr>
          </a:p>
        </p:txBody>
      </p:sp>
      <p:grpSp>
        <p:nvGrpSpPr>
          <p:cNvPr id="8" name="Group 85"/>
          <p:cNvGrpSpPr>
            <a:grpSpLocks/>
          </p:cNvGrpSpPr>
          <p:nvPr/>
        </p:nvGrpSpPr>
        <p:grpSpPr bwMode="auto">
          <a:xfrm>
            <a:off x="7507288" y="2698750"/>
            <a:ext cx="180975" cy="261938"/>
            <a:chOff x="9920" y="3508"/>
            <a:chExt cx="251" cy="443"/>
          </a:xfrm>
        </p:grpSpPr>
        <p:sp>
          <p:nvSpPr>
            <p:cNvPr id="9316" name="Line 86"/>
            <p:cNvSpPr>
              <a:spLocks noChangeShapeType="1"/>
            </p:cNvSpPr>
            <p:nvPr/>
          </p:nvSpPr>
          <p:spPr bwMode="auto">
            <a:xfrm>
              <a:off x="10171" y="3508"/>
              <a:ext cx="0" cy="443"/>
            </a:xfrm>
            <a:prstGeom prst="line">
              <a:avLst/>
            </a:prstGeom>
            <a:noFill/>
            <a:ln w="12700">
              <a:solidFill>
                <a:srgbClr val="000000"/>
              </a:solidFill>
              <a:round/>
              <a:headEnd/>
              <a:tailEnd type="triangle" w="med" len="med"/>
            </a:ln>
          </p:spPr>
          <p:txBody>
            <a:bodyPr/>
            <a:lstStyle/>
            <a:p>
              <a:endParaRPr lang="fr-FR" b="1"/>
            </a:p>
          </p:txBody>
        </p:sp>
        <p:sp>
          <p:nvSpPr>
            <p:cNvPr id="9317" name="Line 87"/>
            <p:cNvSpPr>
              <a:spLocks noChangeShapeType="1"/>
            </p:cNvSpPr>
            <p:nvPr/>
          </p:nvSpPr>
          <p:spPr bwMode="auto">
            <a:xfrm flipH="1">
              <a:off x="9920" y="3508"/>
              <a:ext cx="235" cy="0"/>
            </a:xfrm>
            <a:prstGeom prst="line">
              <a:avLst/>
            </a:prstGeom>
            <a:noFill/>
            <a:ln w="12700">
              <a:solidFill>
                <a:srgbClr val="000000"/>
              </a:solidFill>
              <a:round/>
              <a:headEnd/>
              <a:tailEnd/>
            </a:ln>
          </p:spPr>
          <p:txBody>
            <a:bodyPr/>
            <a:lstStyle/>
            <a:p>
              <a:endParaRPr lang="fr-FR" b="1"/>
            </a:p>
          </p:txBody>
        </p:sp>
      </p:grpSp>
      <p:sp>
        <p:nvSpPr>
          <p:cNvPr id="9274" name="Line 88"/>
          <p:cNvSpPr>
            <a:spLocks noChangeShapeType="1"/>
          </p:cNvSpPr>
          <p:nvPr/>
        </p:nvSpPr>
        <p:spPr bwMode="auto">
          <a:xfrm>
            <a:off x="8526463" y="2798763"/>
            <a:ext cx="0" cy="773112"/>
          </a:xfrm>
          <a:prstGeom prst="line">
            <a:avLst/>
          </a:prstGeom>
          <a:noFill/>
          <a:ln w="12700">
            <a:solidFill>
              <a:srgbClr val="000000"/>
            </a:solidFill>
            <a:round/>
            <a:headEnd/>
            <a:tailEnd/>
          </a:ln>
        </p:spPr>
        <p:txBody>
          <a:bodyPr/>
          <a:lstStyle/>
          <a:p>
            <a:endParaRPr lang="fr-FR" b="1"/>
          </a:p>
        </p:txBody>
      </p:sp>
      <p:grpSp>
        <p:nvGrpSpPr>
          <p:cNvPr id="9" name="Group 89"/>
          <p:cNvGrpSpPr>
            <a:grpSpLocks/>
          </p:cNvGrpSpPr>
          <p:nvPr/>
        </p:nvGrpSpPr>
        <p:grpSpPr bwMode="auto">
          <a:xfrm>
            <a:off x="8304213" y="3455988"/>
            <a:ext cx="474662" cy="463550"/>
            <a:chOff x="4571" y="10537"/>
            <a:chExt cx="750" cy="684"/>
          </a:xfrm>
        </p:grpSpPr>
        <p:sp>
          <p:nvSpPr>
            <p:cNvPr id="9314" name="Oval 90"/>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b="1"/>
            </a:p>
          </p:txBody>
        </p:sp>
        <p:sp>
          <p:nvSpPr>
            <p:cNvPr id="9315" name="Freeform 91"/>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b="1"/>
            </a:p>
          </p:txBody>
        </p:sp>
      </p:grpSp>
      <p:sp>
        <p:nvSpPr>
          <p:cNvPr id="9276" name="Oval 92"/>
          <p:cNvSpPr>
            <a:spLocks noChangeArrowheads="1"/>
          </p:cNvSpPr>
          <p:nvPr/>
        </p:nvSpPr>
        <p:spPr bwMode="auto">
          <a:xfrm>
            <a:off x="8408988" y="2644775"/>
            <a:ext cx="250825" cy="385763"/>
          </a:xfrm>
          <a:prstGeom prst="ellipse">
            <a:avLst/>
          </a:prstGeom>
          <a:solidFill>
            <a:srgbClr val="FFFFFF"/>
          </a:solidFill>
          <a:ln w="12700" algn="ctr">
            <a:solidFill>
              <a:srgbClr val="000000"/>
            </a:solidFill>
            <a:round/>
            <a:headEnd/>
            <a:tailEnd/>
          </a:ln>
        </p:spPr>
        <p:txBody>
          <a:bodyPr/>
          <a:lstStyle/>
          <a:p>
            <a:endParaRPr lang="fr-FR" b="1"/>
          </a:p>
        </p:txBody>
      </p:sp>
      <p:sp>
        <p:nvSpPr>
          <p:cNvPr id="9277" name="Freeform 93"/>
          <p:cNvSpPr>
            <a:spLocks/>
          </p:cNvSpPr>
          <p:nvPr/>
        </p:nvSpPr>
        <p:spPr bwMode="auto">
          <a:xfrm>
            <a:off x="8340725" y="3887788"/>
            <a:ext cx="77788" cy="57943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b="1"/>
          </a:p>
        </p:txBody>
      </p:sp>
      <p:sp>
        <p:nvSpPr>
          <p:cNvPr id="9278" name="Freeform 94"/>
          <p:cNvSpPr>
            <a:spLocks/>
          </p:cNvSpPr>
          <p:nvPr/>
        </p:nvSpPr>
        <p:spPr bwMode="auto">
          <a:xfrm>
            <a:off x="8662988" y="3881438"/>
            <a:ext cx="42862" cy="5397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b="1"/>
          </a:p>
        </p:txBody>
      </p:sp>
      <p:sp>
        <p:nvSpPr>
          <p:cNvPr id="9279" name="Oval 95"/>
          <p:cNvSpPr>
            <a:spLocks noChangeArrowheads="1"/>
          </p:cNvSpPr>
          <p:nvPr/>
        </p:nvSpPr>
        <p:spPr bwMode="auto">
          <a:xfrm>
            <a:off x="8166100" y="4435475"/>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9280" name="Oval 96"/>
          <p:cNvSpPr>
            <a:spLocks noChangeArrowheads="1"/>
          </p:cNvSpPr>
          <p:nvPr/>
        </p:nvSpPr>
        <p:spPr bwMode="auto">
          <a:xfrm rot="-2519233">
            <a:off x="8526463" y="4473575"/>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9281" name="Freeform 97"/>
          <p:cNvSpPr>
            <a:spLocks/>
          </p:cNvSpPr>
          <p:nvPr/>
        </p:nvSpPr>
        <p:spPr bwMode="auto">
          <a:xfrm>
            <a:off x="8526463" y="3128963"/>
            <a:ext cx="276225" cy="539750"/>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b="1"/>
          </a:p>
        </p:txBody>
      </p:sp>
      <p:sp>
        <p:nvSpPr>
          <p:cNvPr id="9282" name="Freeform 98"/>
          <p:cNvSpPr>
            <a:spLocks/>
          </p:cNvSpPr>
          <p:nvPr/>
        </p:nvSpPr>
        <p:spPr bwMode="auto">
          <a:xfrm>
            <a:off x="8345488" y="3611563"/>
            <a:ext cx="84137" cy="115887"/>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b="1"/>
          </a:p>
        </p:txBody>
      </p:sp>
      <p:sp>
        <p:nvSpPr>
          <p:cNvPr id="9283" name="Freeform 99"/>
          <p:cNvSpPr>
            <a:spLocks/>
          </p:cNvSpPr>
          <p:nvPr/>
        </p:nvSpPr>
        <p:spPr bwMode="auto">
          <a:xfrm>
            <a:off x="8631238" y="3592513"/>
            <a:ext cx="84137" cy="134937"/>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b="1"/>
          </a:p>
        </p:txBody>
      </p:sp>
      <p:sp>
        <p:nvSpPr>
          <p:cNvPr id="9284" name="Oval 100"/>
          <p:cNvSpPr>
            <a:spLocks noChangeArrowheads="1"/>
          </p:cNvSpPr>
          <p:nvPr/>
        </p:nvSpPr>
        <p:spPr bwMode="auto">
          <a:xfrm>
            <a:off x="8453438" y="2798763"/>
            <a:ext cx="36512" cy="38100"/>
          </a:xfrm>
          <a:prstGeom prst="ellipse">
            <a:avLst/>
          </a:prstGeom>
          <a:solidFill>
            <a:srgbClr val="FFFFFF"/>
          </a:solidFill>
          <a:ln w="12700" algn="ctr">
            <a:solidFill>
              <a:srgbClr val="000000"/>
            </a:solidFill>
            <a:round/>
            <a:headEnd/>
            <a:tailEnd/>
          </a:ln>
        </p:spPr>
        <p:txBody>
          <a:bodyPr/>
          <a:lstStyle/>
          <a:p>
            <a:endParaRPr lang="fr-FR" b="1"/>
          </a:p>
        </p:txBody>
      </p:sp>
      <p:sp>
        <p:nvSpPr>
          <p:cNvPr id="9285" name="Oval 101"/>
          <p:cNvSpPr>
            <a:spLocks noChangeArrowheads="1"/>
          </p:cNvSpPr>
          <p:nvPr/>
        </p:nvSpPr>
        <p:spPr bwMode="auto">
          <a:xfrm>
            <a:off x="8562975" y="2798763"/>
            <a:ext cx="34925" cy="38100"/>
          </a:xfrm>
          <a:prstGeom prst="ellipse">
            <a:avLst/>
          </a:prstGeom>
          <a:solidFill>
            <a:srgbClr val="FFFFFF"/>
          </a:solidFill>
          <a:ln w="12700" algn="ctr">
            <a:solidFill>
              <a:srgbClr val="000000"/>
            </a:solidFill>
            <a:round/>
            <a:headEnd/>
            <a:tailEnd/>
          </a:ln>
        </p:spPr>
        <p:txBody>
          <a:bodyPr/>
          <a:lstStyle/>
          <a:p>
            <a:endParaRPr lang="fr-FR" b="1"/>
          </a:p>
        </p:txBody>
      </p:sp>
      <p:sp>
        <p:nvSpPr>
          <p:cNvPr id="9286" name="Freeform 102"/>
          <p:cNvSpPr>
            <a:spLocks/>
          </p:cNvSpPr>
          <p:nvPr/>
        </p:nvSpPr>
        <p:spPr bwMode="auto">
          <a:xfrm>
            <a:off x="8453438" y="2897188"/>
            <a:ext cx="144462" cy="7778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b="1"/>
          </a:p>
        </p:txBody>
      </p:sp>
      <p:sp>
        <p:nvSpPr>
          <p:cNvPr id="9287" name="Line 103"/>
          <p:cNvSpPr>
            <a:spLocks noChangeShapeType="1"/>
          </p:cNvSpPr>
          <p:nvPr/>
        </p:nvSpPr>
        <p:spPr bwMode="auto">
          <a:xfrm>
            <a:off x="8526463" y="2859088"/>
            <a:ext cx="0" cy="38100"/>
          </a:xfrm>
          <a:prstGeom prst="line">
            <a:avLst/>
          </a:prstGeom>
          <a:noFill/>
          <a:ln w="12700">
            <a:solidFill>
              <a:srgbClr val="000000"/>
            </a:solidFill>
            <a:round/>
            <a:headEnd/>
            <a:tailEnd/>
          </a:ln>
        </p:spPr>
        <p:txBody>
          <a:bodyPr/>
          <a:lstStyle/>
          <a:p>
            <a:endParaRPr lang="fr-FR" b="1"/>
          </a:p>
        </p:txBody>
      </p:sp>
      <p:sp>
        <p:nvSpPr>
          <p:cNvPr id="9288" name="Oval 104"/>
          <p:cNvSpPr>
            <a:spLocks noChangeArrowheads="1"/>
          </p:cNvSpPr>
          <p:nvPr/>
        </p:nvSpPr>
        <p:spPr bwMode="auto">
          <a:xfrm rot="-744612">
            <a:off x="8386763" y="2674938"/>
            <a:ext cx="214312" cy="42862"/>
          </a:xfrm>
          <a:prstGeom prst="ellipse">
            <a:avLst/>
          </a:prstGeom>
          <a:solidFill>
            <a:srgbClr val="FFFFFF"/>
          </a:solidFill>
          <a:ln w="12700" algn="ctr">
            <a:solidFill>
              <a:srgbClr val="000000"/>
            </a:solidFill>
            <a:round/>
            <a:headEnd/>
            <a:tailEnd/>
          </a:ln>
        </p:spPr>
        <p:txBody>
          <a:bodyPr/>
          <a:lstStyle/>
          <a:p>
            <a:endParaRPr lang="fr-FR" b="1"/>
          </a:p>
        </p:txBody>
      </p:sp>
      <p:sp>
        <p:nvSpPr>
          <p:cNvPr id="9289" name="Oval 105"/>
          <p:cNvSpPr>
            <a:spLocks noChangeArrowheads="1"/>
          </p:cNvSpPr>
          <p:nvPr/>
        </p:nvSpPr>
        <p:spPr bwMode="auto">
          <a:xfrm rot="-744612">
            <a:off x="8380413" y="2608263"/>
            <a:ext cx="217487" cy="82550"/>
          </a:xfrm>
          <a:prstGeom prst="ellipse">
            <a:avLst/>
          </a:prstGeom>
          <a:solidFill>
            <a:srgbClr val="FFFFFF"/>
          </a:solidFill>
          <a:ln w="12700" algn="ctr">
            <a:solidFill>
              <a:srgbClr val="000000"/>
            </a:solidFill>
            <a:round/>
            <a:headEnd/>
            <a:tailEnd/>
          </a:ln>
        </p:spPr>
        <p:txBody>
          <a:bodyPr/>
          <a:lstStyle/>
          <a:p>
            <a:endParaRPr lang="fr-FR" b="1"/>
          </a:p>
        </p:txBody>
      </p:sp>
      <p:sp>
        <p:nvSpPr>
          <p:cNvPr id="9290" name="Freeform 106"/>
          <p:cNvSpPr>
            <a:spLocks/>
          </p:cNvSpPr>
          <p:nvPr/>
        </p:nvSpPr>
        <p:spPr bwMode="auto">
          <a:xfrm>
            <a:off x="8029575" y="3108325"/>
            <a:ext cx="500063" cy="19367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b="1"/>
          </a:p>
        </p:txBody>
      </p:sp>
      <p:sp>
        <p:nvSpPr>
          <p:cNvPr id="9291" name="Rectangle 107"/>
          <p:cNvSpPr>
            <a:spLocks noChangeArrowheads="1"/>
          </p:cNvSpPr>
          <p:nvPr/>
        </p:nvSpPr>
        <p:spPr bwMode="auto">
          <a:xfrm>
            <a:off x="2528888" y="4302125"/>
            <a:ext cx="1136650" cy="863600"/>
          </a:xfrm>
          <a:prstGeom prst="rect">
            <a:avLst/>
          </a:prstGeom>
          <a:solidFill>
            <a:srgbClr val="FFFFFF"/>
          </a:solidFill>
          <a:ln w="12700" algn="ctr">
            <a:noFill/>
            <a:miter lim="800000"/>
            <a:headEnd/>
            <a:tailEnd/>
          </a:ln>
        </p:spPr>
        <p:txBody>
          <a:bodyPr/>
          <a:lstStyle/>
          <a:p>
            <a:endParaRPr lang="fr-FR"/>
          </a:p>
        </p:txBody>
      </p:sp>
      <p:sp>
        <p:nvSpPr>
          <p:cNvPr id="9292" name="Text Box 108"/>
          <p:cNvSpPr txBox="1">
            <a:spLocks noChangeArrowheads="1"/>
          </p:cNvSpPr>
          <p:nvPr/>
        </p:nvSpPr>
        <p:spPr bwMode="auto">
          <a:xfrm>
            <a:off x="3665538" y="4244975"/>
            <a:ext cx="1000125" cy="466725"/>
          </a:xfrm>
          <a:prstGeom prst="rect">
            <a:avLst/>
          </a:prstGeom>
          <a:noFill/>
          <a:ln w="12700" algn="ctr">
            <a:noFill/>
            <a:miter lim="800000"/>
            <a:headEnd/>
            <a:tailEnd/>
          </a:ln>
        </p:spPr>
        <p:txBody>
          <a:bodyPr/>
          <a:lstStyle/>
          <a:p>
            <a:r>
              <a:rPr lang="fr-FR" sz="1000" b="1">
                <a:latin typeface="Arial" charset="0"/>
              </a:rPr>
              <a:t>terre</a:t>
            </a:r>
            <a:endParaRPr lang="fr-FR" sz="1800" b="1">
              <a:latin typeface="Arial" charset="0"/>
            </a:endParaRPr>
          </a:p>
        </p:txBody>
      </p:sp>
      <p:sp>
        <p:nvSpPr>
          <p:cNvPr id="3181" name="Text Box 109"/>
          <p:cNvSpPr txBox="1">
            <a:spLocks noChangeArrowheads="1"/>
          </p:cNvSpPr>
          <p:nvPr/>
        </p:nvSpPr>
        <p:spPr bwMode="auto">
          <a:xfrm>
            <a:off x="2771775" y="476250"/>
            <a:ext cx="5040313" cy="369332"/>
          </a:xfrm>
          <a:prstGeom prst="rect">
            <a:avLst/>
          </a:prstGeom>
          <a:noFill/>
          <a:ln w="9525">
            <a:noFill/>
            <a:miter lim="800000"/>
            <a:headEnd/>
            <a:tailEnd/>
          </a:ln>
        </p:spPr>
        <p:txBody>
          <a:bodyPr>
            <a:spAutoFit/>
          </a:bodyPr>
          <a:lstStyle/>
          <a:p>
            <a:pPr>
              <a:spcBef>
                <a:spcPct val="50000"/>
              </a:spcBef>
            </a:pPr>
            <a:r>
              <a:rPr lang="fr-FR" b="1" i="1" dirty="0">
                <a:solidFill>
                  <a:srgbClr val="2B229E"/>
                </a:solidFill>
                <a:latin typeface="Georgia" pitchFamily="18" charset="0"/>
              </a:rPr>
              <a:t>Lorsqu’il n’y a aucun problème</a:t>
            </a:r>
          </a:p>
        </p:txBody>
      </p:sp>
      <p:sp>
        <p:nvSpPr>
          <p:cNvPr id="3182" name="Line 110"/>
          <p:cNvSpPr>
            <a:spLocks noChangeShapeType="1"/>
          </p:cNvSpPr>
          <p:nvPr/>
        </p:nvSpPr>
        <p:spPr bwMode="auto">
          <a:xfrm>
            <a:off x="4310063" y="1916113"/>
            <a:ext cx="0" cy="936625"/>
          </a:xfrm>
          <a:prstGeom prst="line">
            <a:avLst/>
          </a:prstGeom>
          <a:noFill/>
          <a:ln w="76200">
            <a:solidFill>
              <a:srgbClr val="FF3300"/>
            </a:solidFill>
            <a:round/>
            <a:headEnd/>
            <a:tailEnd/>
          </a:ln>
        </p:spPr>
        <p:txBody>
          <a:bodyPr/>
          <a:lstStyle/>
          <a:p>
            <a:endParaRPr lang="fr-FR" b="1"/>
          </a:p>
        </p:txBody>
      </p:sp>
      <p:sp>
        <p:nvSpPr>
          <p:cNvPr id="3183" name="Line 111"/>
          <p:cNvSpPr>
            <a:spLocks noChangeShapeType="1"/>
          </p:cNvSpPr>
          <p:nvPr/>
        </p:nvSpPr>
        <p:spPr bwMode="auto">
          <a:xfrm>
            <a:off x="4284663" y="2852738"/>
            <a:ext cx="1727200" cy="0"/>
          </a:xfrm>
          <a:prstGeom prst="line">
            <a:avLst/>
          </a:prstGeom>
          <a:noFill/>
          <a:ln w="76200">
            <a:solidFill>
              <a:srgbClr val="FF3300"/>
            </a:solidFill>
            <a:round/>
            <a:headEnd/>
            <a:tailEnd/>
          </a:ln>
        </p:spPr>
        <p:txBody>
          <a:bodyPr/>
          <a:lstStyle/>
          <a:p>
            <a:endParaRPr lang="fr-FR" b="1"/>
          </a:p>
        </p:txBody>
      </p:sp>
      <p:sp>
        <p:nvSpPr>
          <p:cNvPr id="3184" name="Line 112"/>
          <p:cNvSpPr>
            <a:spLocks noChangeShapeType="1"/>
          </p:cNvSpPr>
          <p:nvPr/>
        </p:nvSpPr>
        <p:spPr bwMode="auto">
          <a:xfrm>
            <a:off x="6011863" y="2852738"/>
            <a:ext cx="0" cy="720725"/>
          </a:xfrm>
          <a:prstGeom prst="line">
            <a:avLst/>
          </a:prstGeom>
          <a:noFill/>
          <a:ln w="76200">
            <a:solidFill>
              <a:srgbClr val="FF3300"/>
            </a:solidFill>
            <a:round/>
            <a:headEnd/>
            <a:tailEnd/>
          </a:ln>
        </p:spPr>
        <p:txBody>
          <a:bodyPr/>
          <a:lstStyle/>
          <a:p>
            <a:endParaRPr lang="fr-FR" b="1"/>
          </a:p>
        </p:txBody>
      </p:sp>
      <p:sp>
        <p:nvSpPr>
          <p:cNvPr id="3185" name="Line 113"/>
          <p:cNvSpPr>
            <a:spLocks noChangeShapeType="1"/>
          </p:cNvSpPr>
          <p:nvPr/>
        </p:nvSpPr>
        <p:spPr bwMode="auto">
          <a:xfrm>
            <a:off x="6011863" y="3573463"/>
            <a:ext cx="1081087" cy="0"/>
          </a:xfrm>
          <a:prstGeom prst="line">
            <a:avLst/>
          </a:prstGeom>
          <a:noFill/>
          <a:ln w="76200">
            <a:solidFill>
              <a:srgbClr val="FF3300"/>
            </a:solidFill>
            <a:round/>
            <a:headEnd/>
            <a:tailEnd/>
          </a:ln>
        </p:spPr>
        <p:txBody>
          <a:bodyPr/>
          <a:lstStyle/>
          <a:p>
            <a:endParaRPr lang="fr-FR" b="1"/>
          </a:p>
        </p:txBody>
      </p:sp>
      <p:sp>
        <p:nvSpPr>
          <p:cNvPr id="3187" name="Text Box 115"/>
          <p:cNvSpPr txBox="1">
            <a:spLocks noChangeArrowheads="1"/>
          </p:cNvSpPr>
          <p:nvPr/>
        </p:nvSpPr>
        <p:spPr bwMode="auto">
          <a:xfrm>
            <a:off x="5508625" y="2565400"/>
            <a:ext cx="504825" cy="274638"/>
          </a:xfrm>
          <a:prstGeom prst="rect">
            <a:avLst/>
          </a:prstGeom>
          <a:noFill/>
          <a:ln w="9525">
            <a:noFill/>
            <a:miter lim="800000"/>
            <a:headEnd/>
            <a:tailEnd/>
          </a:ln>
        </p:spPr>
        <p:txBody>
          <a:bodyPr>
            <a:spAutoFit/>
          </a:bodyPr>
          <a:lstStyle/>
          <a:p>
            <a:pPr>
              <a:spcBef>
                <a:spcPct val="50000"/>
              </a:spcBef>
            </a:pPr>
            <a:r>
              <a:rPr lang="fr-FR" sz="1200" b="1">
                <a:solidFill>
                  <a:srgbClr val="FF3300"/>
                </a:solidFill>
                <a:latin typeface="Arial" charset="0"/>
              </a:rPr>
              <a:t>6A</a:t>
            </a:r>
          </a:p>
        </p:txBody>
      </p:sp>
      <p:sp>
        <p:nvSpPr>
          <p:cNvPr id="3188" name="Line 116"/>
          <p:cNvSpPr>
            <a:spLocks noChangeShapeType="1"/>
          </p:cNvSpPr>
          <p:nvPr/>
        </p:nvSpPr>
        <p:spPr bwMode="auto">
          <a:xfrm flipH="1">
            <a:off x="5837238" y="3670300"/>
            <a:ext cx="1220787" cy="0"/>
          </a:xfrm>
          <a:prstGeom prst="line">
            <a:avLst/>
          </a:prstGeom>
          <a:noFill/>
          <a:ln w="76200">
            <a:solidFill>
              <a:srgbClr val="3333FF"/>
            </a:solidFill>
            <a:round/>
            <a:headEnd/>
            <a:tailEnd/>
          </a:ln>
        </p:spPr>
        <p:txBody>
          <a:bodyPr/>
          <a:lstStyle/>
          <a:p>
            <a:endParaRPr lang="fr-FR" b="1"/>
          </a:p>
        </p:txBody>
      </p:sp>
      <p:sp>
        <p:nvSpPr>
          <p:cNvPr id="3189" name="Line 117"/>
          <p:cNvSpPr>
            <a:spLocks noChangeShapeType="1"/>
          </p:cNvSpPr>
          <p:nvPr/>
        </p:nvSpPr>
        <p:spPr bwMode="auto">
          <a:xfrm flipV="1">
            <a:off x="5854700" y="3116263"/>
            <a:ext cx="0" cy="574675"/>
          </a:xfrm>
          <a:prstGeom prst="line">
            <a:avLst/>
          </a:prstGeom>
          <a:noFill/>
          <a:ln w="76200">
            <a:solidFill>
              <a:srgbClr val="3333FF"/>
            </a:solidFill>
            <a:round/>
            <a:headEnd/>
            <a:tailEnd/>
          </a:ln>
        </p:spPr>
        <p:txBody>
          <a:bodyPr/>
          <a:lstStyle/>
          <a:p>
            <a:endParaRPr lang="fr-FR" b="1"/>
          </a:p>
        </p:txBody>
      </p:sp>
      <p:sp>
        <p:nvSpPr>
          <p:cNvPr id="3190" name="Line 118"/>
          <p:cNvSpPr>
            <a:spLocks noChangeShapeType="1"/>
          </p:cNvSpPr>
          <p:nvPr/>
        </p:nvSpPr>
        <p:spPr bwMode="auto">
          <a:xfrm flipH="1">
            <a:off x="3995738" y="3141663"/>
            <a:ext cx="1871662" cy="0"/>
          </a:xfrm>
          <a:prstGeom prst="line">
            <a:avLst/>
          </a:prstGeom>
          <a:noFill/>
          <a:ln w="76200">
            <a:solidFill>
              <a:srgbClr val="3333FF"/>
            </a:solidFill>
            <a:round/>
            <a:headEnd/>
            <a:tailEnd/>
          </a:ln>
        </p:spPr>
        <p:txBody>
          <a:bodyPr/>
          <a:lstStyle/>
          <a:p>
            <a:endParaRPr lang="fr-FR" b="1"/>
          </a:p>
        </p:txBody>
      </p:sp>
      <p:sp>
        <p:nvSpPr>
          <p:cNvPr id="3191" name="Line 119"/>
          <p:cNvSpPr>
            <a:spLocks noChangeShapeType="1"/>
          </p:cNvSpPr>
          <p:nvPr/>
        </p:nvSpPr>
        <p:spPr bwMode="auto">
          <a:xfrm flipV="1">
            <a:off x="4021138" y="2217738"/>
            <a:ext cx="0" cy="936625"/>
          </a:xfrm>
          <a:prstGeom prst="line">
            <a:avLst/>
          </a:prstGeom>
          <a:noFill/>
          <a:ln w="76200">
            <a:solidFill>
              <a:srgbClr val="3333FF"/>
            </a:solidFill>
            <a:round/>
            <a:headEnd/>
            <a:tailEnd/>
          </a:ln>
        </p:spPr>
        <p:txBody>
          <a:bodyPr/>
          <a:lstStyle/>
          <a:p>
            <a:endParaRPr lang="fr-FR" b="1"/>
          </a:p>
        </p:txBody>
      </p:sp>
      <p:sp>
        <p:nvSpPr>
          <p:cNvPr id="3192" name="Text Box 120"/>
          <p:cNvSpPr txBox="1">
            <a:spLocks noChangeArrowheads="1"/>
          </p:cNvSpPr>
          <p:nvPr/>
        </p:nvSpPr>
        <p:spPr bwMode="auto">
          <a:xfrm>
            <a:off x="5507038" y="3225800"/>
            <a:ext cx="504825" cy="274638"/>
          </a:xfrm>
          <a:prstGeom prst="rect">
            <a:avLst/>
          </a:prstGeom>
          <a:noFill/>
          <a:ln w="9525">
            <a:noFill/>
            <a:miter lim="800000"/>
            <a:headEnd/>
            <a:tailEnd/>
          </a:ln>
        </p:spPr>
        <p:txBody>
          <a:bodyPr>
            <a:spAutoFit/>
          </a:bodyPr>
          <a:lstStyle/>
          <a:p>
            <a:pPr>
              <a:spcBef>
                <a:spcPct val="50000"/>
              </a:spcBef>
            </a:pPr>
            <a:r>
              <a:rPr lang="fr-FR" sz="1200" b="1">
                <a:solidFill>
                  <a:srgbClr val="3333FF"/>
                </a:solidFill>
                <a:latin typeface="Arial" charset="0"/>
              </a:rPr>
              <a:t>6A</a:t>
            </a:r>
          </a:p>
        </p:txBody>
      </p:sp>
      <p:sp>
        <p:nvSpPr>
          <p:cNvPr id="3195" name="Text Box 123"/>
          <p:cNvSpPr txBox="1">
            <a:spLocks noChangeArrowheads="1"/>
          </p:cNvSpPr>
          <p:nvPr/>
        </p:nvSpPr>
        <p:spPr bwMode="auto">
          <a:xfrm>
            <a:off x="3132138" y="5229225"/>
            <a:ext cx="1085850" cy="579438"/>
          </a:xfrm>
          <a:prstGeom prst="rect">
            <a:avLst/>
          </a:prstGeom>
          <a:noFill/>
          <a:ln w="9525">
            <a:noFill/>
            <a:miter lim="800000"/>
            <a:headEnd/>
            <a:tailEnd/>
          </a:ln>
        </p:spPr>
        <p:txBody>
          <a:bodyPr wrap="none">
            <a:spAutoFit/>
          </a:bodyPr>
          <a:lstStyle/>
          <a:p>
            <a:r>
              <a:rPr lang="fr-FR" sz="3200">
                <a:solidFill>
                  <a:srgbClr val="FF3300"/>
                </a:solidFill>
                <a:latin typeface="Arial" charset="0"/>
              </a:rPr>
              <a:t>I</a:t>
            </a:r>
            <a:r>
              <a:rPr lang="fr-FR" sz="3200" baseline="-25000">
                <a:solidFill>
                  <a:srgbClr val="FF3300"/>
                </a:solidFill>
                <a:latin typeface="Arial" charset="0"/>
              </a:rPr>
              <a:t>P</a:t>
            </a:r>
            <a:r>
              <a:rPr lang="fr-FR" sz="3200">
                <a:latin typeface="Arial" charset="0"/>
              </a:rPr>
              <a:t>= </a:t>
            </a:r>
            <a:r>
              <a:rPr lang="fr-FR" sz="3200">
                <a:solidFill>
                  <a:srgbClr val="3333FF"/>
                </a:solidFill>
                <a:latin typeface="Arial" charset="0"/>
              </a:rPr>
              <a:t>I</a:t>
            </a:r>
            <a:r>
              <a:rPr lang="fr-FR" sz="3200" baseline="-25000">
                <a:solidFill>
                  <a:srgbClr val="3333FF"/>
                </a:solidFill>
                <a:latin typeface="Arial" charset="0"/>
              </a:rPr>
              <a:t>n</a:t>
            </a:r>
            <a:endParaRPr lang="fr-FR" sz="3200">
              <a:solidFill>
                <a:srgbClr val="3333FF"/>
              </a:solidFill>
              <a:latin typeface="Arial" charset="0"/>
            </a:endParaRPr>
          </a:p>
        </p:txBody>
      </p:sp>
      <p:grpSp>
        <p:nvGrpSpPr>
          <p:cNvPr id="10" name="Group 132"/>
          <p:cNvGrpSpPr>
            <a:grpSpLocks/>
          </p:cNvGrpSpPr>
          <p:nvPr/>
        </p:nvGrpSpPr>
        <p:grpSpPr bwMode="auto">
          <a:xfrm flipV="1">
            <a:off x="1403350" y="1917700"/>
            <a:ext cx="2881313" cy="71438"/>
            <a:chOff x="884" y="1207"/>
            <a:chExt cx="1770" cy="0"/>
          </a:xfrm>
        </p:grpSpPr>
        <p:sp>
          <p:nvSpPr>
            <p:cNvPr id="9311" name="Line 129"/>
            <p:cNvSpPr>
              <a:spLocks noChangeShapeType="1"/>
            </p:cNvSpPr>
            <p:nvPr/>
          </p:nvSpPr>
          <p:spPr bwMode="auto">
            <a:xfrm>
              <a:off x="884" y="1207"/>
              <a:ext cx="454" cy="0"/>
            </a:xfrm>
            <a:prstGeom prst="line">
              <a:avLst/>
            </a:prstGeom>
            <a:noFill/>
            <a:ln w="57150">
              <a:solidFill>
                <a:srgbClr val="FC1610"/>
              </a:solidFill>
              <a:round/>
              <a:headEnd/>
              <a:tailEnd/>
            </a:ln>
          </p:spPr>
          <p:txBody>
            <a:bodyPr/>
            <a:lstStyle/>
            <a:p>
              <a:endParaRPr lang="fr-FR" b="1"/>
            </a:p>
          </p:txBody>
        </p:sp>
        <p:sp>
          <p:nvSpPr>
            <p:cNvPr id="9312" name="Line 130"/>
            <p:cNvSpPr>
              <a:spLocks noChangeShapeType="1"/>
            </p:cNvSpPr>
            <p:nvPr/>
          </p:nvSpPr>
          <p:spPr bwMode="auto">
            <a:xfrm>
              <a:off x="1393" y="1207"/>
              <a:ext cx="590" cy="0"/>
            </a:xfrm>
            <a:prstGeom prst="line">
              <a:avLst/>
            </a:prstGeom>
            <a:noFill/>
            <a:ln w="57150">
              <a:solidFill>
                <a:srgbClr val="FC1610"/>
              </a:solidFill>
              <a:prstDash val="sysDot"/>
              <a:round/>
              <a:headEnd/>
              <a:tailEnd/>
            </a:ln>
          </p:spPr>
          <p:txBody>
            <a:bodyPr/>
            <a:lstStyle/>
            <a:p>
              <a:endParaRPr lang="fr-FR" b="1"/>
            </a:p>
          </p:txBody>
        </p:sp>
        <p:sp>
          <p:nvSpPr>
            <p:cNvPr id="9313" name="Line 131"/>
            <p:cNvSpPr>
              <a:spLocks noChangeShapeType="1"/>
            </p:cNvSpPr>
            <p:nvPr/>
          </p:nvSpPr>
          <p:spPr bwMode="auto">
            <a:xfrm>
              <a:off x="1973" y="1207"/>
              <a:ext cx="681" cy="0"/>
            </a:xfrm>
            <a:prstGeom prst="line">
              <a:avLst/>
            </a:prstGeom>
            <a:noFill/>
            <a:ln w="57150">
              <a:solidFill>
                <a:srgbClr val="FC1610"/>
              </a:solidFill>
              <a:round/>
              <a:headEnd/>
              <a:tailEnd/>
            </a:ln>
          </p:spPr>
          <p:txBody>
            <a:bodyPr/>
            <a:lstStyle/>
            <a:p>
              <a:endParaRPr lang="fr-FR" b="1"/>
            </a:p>
          </p:txBody>
        </p:sp>
      </p:grpSp>
      <p:grpSp>
        <p:nvGrpSpPr>
          <p:cNvPr id="11" name="Group 136"/>
          <p:cNvGrpSpPr>
            <a:grpSpLocks/>
          </p:cNvGrpSpPr>
          <p:nvPr/>
        </p:nvGrpSpPr>
        <p:grpSpPr bwMode="auto">
          <a:xfrm>
            <a:off x="1403350" y="2205038"/>
            <a:ext cx="2593975" cy="0"/>
            <a:chOff x="884" y="1389"/>
            <a:chExt cx="1634" cy="0"/>
          </a:xfrm>
        </p:grpSpPr>
        <p:sp>
          <p:nvSpPr>
            <p:cNvPr id="9308" name="Line 133"/>
            <p:cNvSpPr>
              <a:spLocks noChangeShapeType="1"/>
            </p:cNvSpPr>
            <p:nvPr/>
          </p:nvSpPr>
          <p:spPr bwMode="auto">
            <a:xfrm>
              <a:off x="884" y="1389"/>
              <a:ext cx="454" cy="0"/>
            </a:xfrm>
            <a:prstGeom prst="line">
              <a:avLst/>
            </a:prstGeom>
            <a:noFill/>
            <a:ln w="57150">
              <a:solidFill>
                <a:srgbClr val="0000FF"/>
              </a:solidFill>
              <a:round/>
              <a:headEnd/>
              <a:tailEnd/>
            </a:ln>
          </p:spPr>
          <p:txBody>
            <a:bodyPr/>
            <a:lstStyle/>
            <a:p>
              <a:endParaRPr lang="fr-FR" b="1"/>
            </a:p>
          </p:txBody>
        </p:sp>
        <p:sp>
          <p:nvSpPr>
            <p:cNvPr id="9309" name="Line 134"/>
            <p:cNvSpPr>
              <a:spLocks noChangeShapeType="1"/>
            </p:cNvSpPr>
            <p:nvPr/>
          </p:nvSpPr>
          <p:spPr bwMode="auto">
            <a:xfrm>
              <a:off x="2064" y="1389"/>
              <a:ext cx="454" cy="0"/>
            </a:xfrm>
            <a:prstGeom prst="line">
              <a:avLst/>
            </a:prstGeom>
            <a:noFill/>
            <a:ln w="57150">
              <a:solidFill>
                <a:srgbClr val="0000FF"/>
              </a:solidFill>
              <a:round/>
              <a:headEnd/>
              <a:tailEnd/>
            </a:ln>
          </p:spPr>
          <p:txBody>
            <a:bodyPr/>
            <a:lstStyle/>
            <a:p>
              <a:endParaRPr lang="fr-FR" b="1"/>
            </a:p>
          </p:txBody>
        </p:sp>
        <p:sp>
          <p:nvSpPr>
            <p:cNvPr id="9310" name="Line 135"/>
            <p:cNvSpPr>
              <a:spLocks noChangeShapeType="1"/>
            </p:cNvSpPr>
            <p:nvPr/>
          </p:nvSpPr>
          <p:spPr bwMode="auto">
            <a:xfrm>
              <a:off x="1383" y="1389"/>
              <a:ext cx="635" cy="0"/>
            </a:xfrm>
            <a:prstGeom prst="line">
              <a:avLst/>
            </a:prstGeom>
            <a:noFill/>
            <a:ln w="57150">
              <a:solidFill>
                <a:srgbClr val="0000FF"/>
              </a:solidFill>
              <a:prstDash val="sysDot"/>
              <a:round/>
              <a:headEnd/>
              <a:tailEnd/>
            </a:ln>
          </p:spPr>
          <p:txBody>
            <a:bodyPr/>
            <a:lstStyle/>
            <a:p>
              <a:endParaRPr lang="fr-FR" b="1"/>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181"/>
                                        </p:tgtEl>
                                        <p:attrNameLst>
                                          <p:attrName>style.visibility</p:attrName>
                                        </p:attrNameLst>
                                      </p:cBhvr>
                                      <p:to>
                                        <p:strVal val="visible"/>
                                      </p:to>
                                    </p:set>
                                    <p:anim calcmode="lin" valueType="num">
                                      <p:cBhvr>
                                        <p:cTn id="7" dur="500" fill="hold"/>
                                        <p:tgtEl>
                                          <p:spTgt spid="3181"/>
                                        </p:tgtEl>
                                        <p:attrNameLst>
                                          <p:attrName>ppt_w</p:attrName>
                                        </p:attrNameLst>
                                      </p:cBhvr>
                                      <p:tavLst>
                                        <p:tav tm="0">
                                          <p:val>
                                            <p:fltVal val="0"/>
                                          </p:val>
                                        </p:tav>
                                        <p:tav tm="100000">
                                          <p:val>
                                            <p:strVal val="#ppt_w"/>
                                          </p:val>
                                        </p:tav>
                                      </p:tavLst>
                                    </p:anim>
                                    <p:anim calcmode="lin" valueType="num">
                                      <p:cBhvr>
                                        <p:cTn id="8" dur="500" fill="hold"/>
                                        <p:tgtEl>
                                          <p:spTgt spid="3181"/>
                                        </p:tgtEl>
                                        <p:attrNameLst>
                                          <p:attrName>ppt_h</p:attrName>
                                        </p:attrNameLst>
                                      </p:cBhvr>
                                      <p:tavLst>
                                        <p:tav tm="0">
                                          <p:val>
                                            <p:fltVal val="0"/>
                                          </p:val>
                                        </p:tav>
                                        <p:tav tm="100000">
                                          <p:val>
                                            <p:strVal val="#ppt_h"/>
                                          </p:val>
                                        </p:tav>
                                      </p:tavLst>
                                    </p:anim>
                                    <p:anim calcmode="lin" valueType="num">
                                      <p:cBhvr>
                                        <p:cTn id="9" dur="500" fill="hold"/>
                                        <p:tgtEl>
                                          <p:spTgt spid="3181"/>
                                        </p:tgtEl>
                                        <p:attrNameLst>
                                          <p:attrName>style.rotation</p:attrName>
                                        </p:attrNameLst>
                                      </p:cBhvr>
                                      <p:tavLst>
                                        <p:tav tm="0">
                                          <p:val>
                                            <p:fltVal val="360"/>
                                          </p:val>
                                        </p:tav>
                                        <p:tav tm="100000">
                                          <p:val>
                                            <p:fltVal val="0"/>
                                          </p:val>
                                        </p:tav>
                                      </p:tavLst>
                                    </p:anim>
                                    <p:animEffect transition="in" filter="fade">
                                      <p:cBhvr>
                                        <p:cTn id="10" dur="500"/>
                                        <p:tgtEl>
                                          <p:spTgt spid="3181"/>
                                        </p:tgtEl>
                                      </p:cBhvr>
                                    </p:animEffect>
                                  </p:childTnLst>
                                </p:cTn>
                              </p:par>
                            </p:childTnLst>
                          </p:cTn>
                        </p:par>
                      </p:childTnLst>
                    </p:cTn>
                  </p:par>
                  <p:par>
                    <p:cTn id="11" fill="hold">
                      <p:stCondLst>
                        <p:cond delay="indefinite"/>
                      </p:stCondLst>
                      <p:childTnLst>
                        <p:par>
                          <p:cTn id="12" fill="hold">
                            <p:stCondLst>
                              <p:cond delay="0"/>
                            </p:stCondLst>
                            <p:childTnLst>
                              <p:par>
                                <p:cTn id="13" presetID="18" presetClass="entr" presetSubtype="6"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2000"/>
                                        <p:tgtEl>
                                          <p:spTgt spid="10"/>
                                        </p:tgtEl>
                                      </p:cBhvr>
                                    </p:animEffect>
                                  </p:childTnLst>
                                </p:cTn>
                              </p:par>
                            </p:childTnLst>
                          </p:cTn>
                        </p:par>
                        <p:par>
                          <p:cTn id="16" fill="hold">
                            <p:stCondLst>
                              <p:cond delay="2000"/>
                            </p:stCondLst>
                            <p:childTnLst>
                              <p:par>
                                <p:cTn id="17" presetID="17" presetClass="entr" presetSubtype="1" fill="hold" grpId="0" nodeType="afterEffect">
                                  <p:stCondLst>
                                    <p:cond delay="0"/>
                                  </p:stCondLst>
                                  <p:childTnLst>
                                    <p:set>
                                      <p:cBhvr>
                                        <p:cTn id="18" dur="1" fill="hold">
                                          <p:stCondLst>
                                            <p:cond delay="0"/>
                                          </p:stCondLst>
                                        </p:cTn>
                                        <p:tgtEl>
                                          <p:spTgt spid="3182"/>
                                        </p:tgtEl>
                                        <p:attrNameLst>
                                          <p:attrName>style.visibility</p:attrName>
                                        </p:attrNameLst>
                                      </p:cBhvr>
                                      <p:to>
                                        <p:strVal val="visible"/>
                                      </p:to>
                                    </p:set>
                                    <p:anim calcmode="lin" valueType="num">
                                      <p:cBhvr>
                                        <p:cTn id="19" dur="1000" fill="hold"/>
                                        <p:tgtEl>
                                          <p:spTgt spid="3182"/>
                                        </p:tgtEl>
                                        <p:attrNameLst>
                                          <p:attrName>ppt_x</p:attrName>
                                        </p:attrNameLst>
                                      </p:cBhvr>
                                      <p:tavLst>
                                        <p:tav tm="0">
                                          <p:val>
                                            <p:strVal val="#ppt_x"/>
                                          </p:val>
                                        </p:tav>
                                        <p:tav tm="100000">
                                          <p:val>
                                            <p:strVal val="#ppt_x"/>
                                          </p:val>
                                        </p:tav>
                                      </p:tavLst>
                                    </p:anim>
                                    <p:anim calcmode="lin" valueType="num">
                                      <p:cBhvr>
                                        <p:cTn id="20" dur="1000" fill="hold"/>
                                        <p:tgtEl>
                                          <p:spTgt spid="3182"/>
                                        </p:tgtEl>
                                        <p:attrNameLst>
                                          <p:attrName>ppt_y</p:attrName>
                                        </p:attrNameLst>
                                      </p:cBhvr>
                                      <p:tavLst>
                                        <p:tav tm="0">
                                          <p:val>
                                            <p:strVal val="#ppt_y-#ppt_h/2"/>
                                          </p:val>
                                        </p:tav>
                                        <p:tav tm="100000">
                                          <p:val>
                                            <p:strVal val="#ppt_y"/>
                                          </p:val>
                                        </p:tav>
                                      </p:tavLst>
                                    </p:anim>
                                    <p:anim calcmode="lin" valueType="num">
                                      <p:cBhvr>
                                        <p:cTn id="21" dur="1000" fill="hold"/>
                                        <p:tgtEl>
                                          <p:spTgt spid="3182"/>
                                        </p:tgtEl>
                                        <p:attrNameLst>
                                          <p:attrName>ppt_w</p:attrName>
                                        </p:attrNameLst>
                                      </p:cBhvr>
                                      <p:tavLst>
                                        <p:tav tm="0">
                                          <p:val>
                                            <p:strVal val="#ppt_w"/>
                                          </p:val>
                                        </p:tav>
                                        <p:tav tm="100000">
                                          <p:val>
                                            <p:strVal val="#ppt_w"/>
                                          </p:val>
                                        </p:tav>
                                      </p:tavLst>
                                    </p:anim>
                                    <p:anim calcmode="lin" valueType="num">
                                      <p:cBhvr>
                                        <p:cTn id="22" dur="1000" fill="hold"/>
                                        <p:tgtEl>
                                          <p:spTgt spid="3182"/>
                                        </p:tgtEl>
                                        <p:attrNameLst>
                                          <p:attrName>ppt_h</p:attrName>
                                        </p:attrNameLst>
                                      </p:cBhvr>
                                      <p:tavLst>
                                        <p:tav tm="0">
                                          <p:val>
                                            <p:fltVal val="0"/>
                                          </p:val>
                                        </p:tav>
                                        <p:tav tm="100000">
                                          <p:val>
                                            <p:strVal val="#ppt_h"/>
                                          </p:val>
                                        </p:tav>
                                      </p:tavLst>
                                    </p:anim>
                                  </p:childTnLst>
                                </p:cTn>
                              </p:par>
                            </p:childTnLst>
                          </p:cTn>
                        </p:par>
                        <p:par>
                          <p:cTn id="23" fill="hold">
                            <p:stCondLst>
                              <p:cond delay="3000"/>
                            </p:stCondLst>
                            <p:childTnLst>
                              <p:par>
                                <p:cTn id="24" presetID="17" presetClass="entr" presetSubtype="8" fill="hold" grpId="0" nodeType="afterEffect">
                                  <p:stCondLst>
                                    <p:cond delay="0"/>
                                  </p:stCondLst>
                                  <p:childTnLst>
                                    <p:set>
                                      <p:cBhvr>
                                        <p:cTn id="25" dur="1" fill="hold">
                                          <p:stCondLst>
                                            <p:cond delay="0"/>
                                          </p:stCondLst>
                                        </p:cTn>
                                        <p:tgtEl>
                                          <p:spTgt spid="3183"/>
                                        </p:tgtEl>
                                        <p:attrNameLst>
                                          <p:attrName>style.visibility</p:attrName>
                                        </p:attrNameLst>
                                      </p:cBhvr>
                                      <p:to>
                                        <p:strVal val="visible"/>
                                      </p:to>
                                    </p:set>
                                    <p:anim calcmode="lin" valueType="num">
                                      <p:cBhvr>
                                        <p:cTn id="26" dur="1000" fill="hold"/>
                                        <p:tgtEl>
                                          <p:spTgt spid="3183"/>
                                        </p:tgtEl>
                                        <p:attrNameLst>
                                          <p:attrName>ppt_x</p:attrName>
                                        </p:attrNameLst>
                                      </p:cBhvr>
                                      <p:tavLst>
                                        <p:tav tm="0">
                                          <p:val>
                                            <p:strVal val="#ppt_x-#ppt_w/2"/>
                                          </p:val>
                                        </p:tav>
                                        <p:tav tm="100000">
                                          <p:val>
                                            <p:strVal val="#ppt_x"/>
                                          </p:val>
                                        </p:tav>
                                      </p:tavLst>
                                    </p:anim>
                                    <p:anim calcmode="lin" valueType="num">
                                      <p:cBhvr>
                                        <p:cTn id="27" dur="1000" fill="hold"/>
                                        <p:tgtEl>
                                          <p:spTgt spid="3183"/>
                                        </p:tgtEl>
                                        <p:attrNameLst>
                                          <p:attrName>ppt_y</p:attrName>
                                        </p:attrNameLst>
                                      </p:cBhvr>
                                      <p:tavLst>
                                        <p:tav tm="0">
                                          <p:val>
                                            <p:strVal val="#ppt_y"/>
                                          </p:val>
                                        </p:tav>
                                        <p:tav tm="100000">
                                          <p:val>
                                            <p:strVal val="#ppt_y"/>
                                          </p:val>
                                        </p:tav>
                                      </p:tavLst>
                                    </p:anim>
                                    <p:anim calcmode="lin" valueType="num">
                                      <p:cBhvr>
                                        <p:cTn id="28" dur="1000" fill="hold"/>
                                        <p:tgtEl>
                                          <p:spTgt spid="3183"/>
                                        </p:tgtEl>
                                        <p:attrNameLst>
                                          <p:attrName>ppt_w</p:attrName>
                                        </p:attrNameLst>
                                      </p:cBhvr>
                                      <p:tavLst>
                                        <p:tav tm="0">
                                          <p:val>
                                            <p:fltVal val="0"/>
                                          </p:val>
                                        </p:tav>
                                        <p:tav tm="100000">
                                          <p:val>
                                            <p:strVal val="#ppt_w"/>
                                          </p:val>
                                        </p:tav>
                                      </p:tavLst>
                                    </p:anim>
                                    <p:anim calcmode="lin" valueType="num">
                                      <p:cBhvr>
                                        <p:cTn id="29" dur="1000" fill="hold"/>
                                        <p:tgtEl>
                                          <p:spTgt spid="3183"/>
                                        </p:tgtEl>
                                        <p:attrNameLst>
                                          <p:attrName>ppt_h</p:attrName>
                                        </p:attrNameLst>
                                      </p:cBhvr>
                                      <p:tavLst>
                                        <p:tav tm="0">
                                          <p:val>
                                            <p:strVal val="#ppt_h"/>
                                          </p:val>
                                        </p:tav>
                                        <p:tav tm="100000">
                                          <p:val>
                                            <p:strVal val="#ppt_h"/>
                                          </p:val>
                                        </p:tav>
                                      </p:tavLst>
                                    </p:anim>
                                  </p:childTnLst>
                                </p:cTn>
                              </p:par>
                              <p:par>
                                <p:cTn id="30" presetID="22" presetClass="entr" presetSubtype="4" fill="hold" grpId="0" nodeType="withEffect">
                                  <p:stCondLst>
                                    <p:cond delay="0"/>
                                  </p:stCondLst>
                                  <p:childTnLst>
                                    <p:set>
                                      <p:cBhvr>
                                        <p:cTn id="31" dur="1" fill="hold">
                                          <p:stCondLst>
                                            <p:cond delay="0"/>
                                          </p:stCondLst>
                                        </p:cTn>
                                        <p:tgtEl>
                                          <p:spTgt spid="3187"/>
                                        </p:tgtEl>
                                        <p:attrNameLst>
                                          <p:attrName>style.visibility</p:attrName>
                                        </p:attrNameLst>
                                      </p:cBhvr>
                                      <p:to>
                                        <p:strVal val="visible"/>
                                      </p:to>
                                    </p:set>
                                    <p:animEffect transition="in" filter="wipe(down)">
                                      <p:cBhvr>
                                        <p:cTn id="32" dur="1000"/>
                                        <p:tgtEl>
                                          <p:spTgt spid="3187"/>
                                        </p:tgtEl>
                                      </p:cBhvr>
                                    </p:animEffect>
                                  </p:childTnLst>
                                </p:cTn>
                              </p:par>
                            </p:childTnLst>
                          </p:cTn>
                        </p:par>
                        <p:par>
                          <p:cTn id="33" fill="hold">
                            <p:stCondLst>
                              <p:cond delay="4000"/>
                            </p:stCondLst>
                            <p:childTnLst>
                              <p:par>
                                <p:cTn id="34" presetID="17" presetClass="entr" presetSubtype="1" fill="hold" grpId="0" nodeType="afterEffect">
                                  <p:stCondLst>
                                    <p:cond delay="0"/>
                                  </p:stCondLst>
                                  <p:childTnLst>
                                    <p:set>
                                      <p:cBhvr>
                                        <p:cTn id="35" dur="1" fill="hold">
                                          <p:stCondLst>
                                            <p:cond delay="0"/>
                                          </p:stCondLst>
                                        </p:cTn>
                                        <p:tgtEl>
                                          <p:spTgt spid="3184"/>
                                        </p:tgtEl>
                                        <p:attrNameLst>
                                          <p:attrName>style.visibility</p:attrName>
                                        </p:attrNameLst>
                                      </p:cBhvr>
                                      <p:to>
                                        <p:strVal val="visible"/>
                                      </p:to>
                                    </p:set>
                                    <p:anim calcmode="lin" valueType="num">
                                      <p:cBhvr>
                                        <p:cTn id="36" dur="1000" fill="hold"/>
                                        <p:tgtEl>
                                          <p:spTgt spid="3184"/>
                                        </p:tgtEl>
                                        <p:attrNameLst>
                                          <p:attrName>ppt_x</p:attrName>
                                        </p:attrNameLst>
                                      </p:cBhvr>
                                      <p:tavLst>
                                        <p:tav tm="0">
                                          <p:val>
                                            <p:strVal val="#ppt_x"/>
                                          </p:val>
                                        </p:tav>
                                        <p:tav tm="100000">
                                          <p:val>
                                            <p:strVal val="#ppt_x"/>
                                          </p:val>
                                        </p:tav>
                                      </p:tavLst>
                                    </p:anim>
                                    <p:anim calcmode="lin" valueType="num">
                                      <p:cBhvr>
                                        <p:cTn id="37" dur="1000" fill="hold"/>
                                        <p:tgtEl>
                                          <p:spTgt spid="3184"/>
                                        </p:tgtEl>
                                        <p:attrNameLst>
                                          <p:attrName>ppt_y</p:attrName>
                                        </p:attrNameLst>
                                      </p:cBhvr>
                                      <p:tavLst>
                                        <p:tav tm="0">
                                          <p:val>
                                            <p:strVal val="#ppt_y-#ppt_h/2"/>
                                          </p:val>
                                        </p:tav>
                                        <p:tav tm="100000">
                                          <p:val>
                                            <p:strVal val="#ppt_y"/>
                                          </p:val>
                                        </p:tav>
                                      </p:tavLst>
                                    </p:anim>
                                    <p:anim calcmode="lin" valueType="num">
                                      <p:cBhvr>
                                        <p:cTn id="38" dur="1000" fill="hold"/>
                                        <p:tgtEl>
                                          <p:spTgt spid="3184"/>
                                        </p:tgtEl>
                                        <p:attrNameLst>
                                          <p:attrName>ppt_w</p:attrName>
                                        </p:attrNameLst>
                                      </p:cBhvr>
                                      <p:tavLst>
                                        <p:tav tm="0">
                                          <p:val>
                                            <p:strVal val="#ppt_w"/>
                                          </p:val>
                                        </p:tav>
                                        <p:tav tm="100000">
                                          <p:val>
                                            <p:strVal val="#ppt_w"/>
                                          </p:val>
                                        </p:tav>
                                      </p:tavLst>
                                    </p:anim>
                                    <p:anim calcmode="lin" valueType="num">
                                      <p:cBhvr>
                                        <p:cTn id="39" dur="1000" fill="hold"/>
                                        <p:tgtEl>
                                          <p:spTgt spid="3184"/>
                                        </p:tgtEl>
                                        <p:attrNameLst>
                                          <p:attrName>ppt_h</p:attrName>
                                        </p:attrNameLst>
                                      </p:cBhvr>
                                      <p:tavLst>
                                        <p:tav tm="0">
                                          <p:val>
                                            <p:fltVal val="0"/>
                                          </p:val>
                                        </p:tav>
                                        <p:tav tm="100000">
                                          <p:val>
                                            <p:strVal val="#ppt_h"/>
                                          </p:val>
                                        </p:tav>
                                      </p:tavLst>
                                    </p:anim>
                                  </p:childTnLst>
                                </p:cTn>
                              </p:par>
                            </p:childTnLst>
                          </p:cTn>
                        </p:par>
                        <p:par>
                          <p:cTn id="40" fill="hold">
                            <p:stCondLst>
                              <p:cond delay="5000"/>
                            </p:stCondLst>
                            <p:childTnLst>
                              <p:par>
                                <p:cTn id="41" presetID="17" presetClass="entr" presetSubtype="8" fill="hold" grpId="0" nodeType="afterEffect">
                                  <p:stCondLst>
                                    <p:cond delay="0"/>
                                  </p:stCondLst>
                                  <p:childTnLst>
                                    <p:set>
                                      <p:cBhvr>
                                        <p:cTn id="42" dur="1" fill="hold">
                                          <p:stCondLst>
                                            <p:cond delay="0"/>
                                          </p:stCondLst>
                                        </p:cTn>
                                        <p:tgtEl>
                                          <p:spTgt spid="3185"/>
                                        </p:tgtEl>
                                        <p:attrNameLst>
                                          <p:attrName>style.visibility</p:attrName>
                                        </p:attrNameLst>
                                      </p:cBhvr>
                                      <p:to>
                                        <p:strVal val="visible"/>
                                      </p:to>
                                    </p:set>
                                    <p:anim calcmode="lin" valueType="num">
                                      <p:cBhvr>
                                        <p:cTn id="43" dur="1000" fill="hold"/>
                                        <p:tgtEl>
                                          <p:spTgt spid="3185"/>
                                        </p:tgtEl>
                                        <p:attrNameLst>
                                          <p:attrName>ppt_x</p:attrName>
                                        </p:attrNameLst>
                                      </p:cBhvr>
                                      <p:tavLst>
                                        <p:tav tm="0">
                                          <p:val>
                                            <p:strVal val="#ppt_x-#ppt_w/2"/>
                                          </p:val>
                                        </p:tav>
                                        <p:tav tm="100000">
                                          <p:val>
                                            <p:strVal val="#ppt_x"/>
                                          </p:val>
                                        </p:tav>
                                      </p:tavLst>
                                    </p:anim>
                                    <p:anim calcmode="lin" valueType="num">
                                      <p:cBhvr>
                                        <p:cTn id="44" dur="1000" fill="hold"/>
                                        <p:tgtEl>
                                          <p:spTgt spid="3185"/>
                                        </p:tgtEl>
                                        <p:attrNameLst>
                                          <p:attrName>ppt_y</p:attrName>
                                        </p:attrNameLst>
                                      </p:cBhvr>
                                      <p:tavLst>
                                        <p:tav tm="0">
                                          <p:val>
                                            <p:strVal val="#ppt_y"/>
                                          </p:val>
                                        </p:tav>
                                        <p:tav tm="100000">
                                          <p:val>
                                            <p:strVal val="#ppt_y"/>
                                          </p:val>
                                        </p:tav>
                                      </p:tavLst>
                                    </p:anim>
                                    <p:anim calcmode="lin" valueType="num">
                                      <p:cBhvr>
                                        <p:cTn id="45" dur="1000" fill="hold"/>
                                        <p:tgtEl>
                                          <p:spTgt spid="3185"/>
                                        </p:tgtEl>
                                        <p:attrNameLst>
                                          <p:attrName>ppt_w</p:attrName>
                                        </p:attrNameLst>
                                      </p:cBhvr>
                                      <p:tavLst>
                                        <p:tav tm="0">
                                          <p:val>
                                            <p:fltVal val="0"/>
                                          </p:val>
                                        </p:tav>
                                        <p:tav tm="100000">
                                          <p:val>
                                            <p:strVal val="#ppt_w"/>
                                          </p:val>
                                        </p:tav>
                                      </p:tavLst>
                                    </p:anim>
                                    <p:anim calcmode="lin" valueType="num">
                                      <p:cBhvr>
                                        <p:cTn id="46" dur="1000" fill="hold"/>
                                        <p:tgtEl>
                                          <p:spTgt spid="3185"/>
                                        </p:tgtEl>
                                        <p:attrNameLst>
                                          <p:attrName>ppt_h</p:attrName>
                                        </p:attrNameLst>
                                      </p:cBhvr>
                                      <p:tavLst>
                                        <p:tav tm="0">
                                          <p:val>
                                            <p:strVal val="#ppt_h"/>
                                          </p:val>
                                        </p:tav>
                                        <p:tav tm="100000">
                                          <p:val>
                                            <p:strVal val="#ppt_h"/>
                                          </p:val>
                                        </p:tav>
                                      </p:tavLst>
                                    </p:anim>
                                  </p:childTnLst>
                                </p:cTn>
                              </p:par>
                            </p:childTnLst>
                          </p:cTn>
                        </p:par>
                        <p:par>
                          <p:cTn id="47" fill="hold">
                            <p:stCondLst>
                              <p:cond delay="6000"/>
                            </p:stCondLst>
                            <p:childTnLst>
                              <p:par>
                                <p:cTn id="48" presetID="17" presetClass="entr" presetSubtype="2" fill="hold" grpId="0" nodeType="afterEffect">
                                  <p:stCondLst>
                                    <p:cond delay="0"/>
                                  </p:stCondLst>
                                  <p:childTnLst>
                                    <p:set>
                                      <p:cBhvr>
                                        <p:cTn id="49" dur="1" fill="hold">
                                          <p:stCondLst>
                                            <p:cond delay="0"/>
                                          </p:stCondLst>
                                        </p:cTn>
                                        <p:tgtEl>
                                          <p:spTgt spid="3188"/>
                                        </p:tgtEl>
                                        <p:attrNameLst>
                                          <p:attrName>style.visibility</p:attrName>
                                        </p:attrNameLst>
                                      </p:cBhvr>
                                      <p:to>
                                        <p:strVal val="visible"/>
                                      </p:to>
                                    </p:set>
                                    <p:anim calcmode="lin" valueType="num">
                                      <p:cBhvr>
                                        <p:cTn id="50" dur="1000" fill="hold"/>
                                        <p:tgtEl>
                                          <p:spTgt spid="3188"/>
                                        </p:tgtEl>
                                        <p:attrNameLst>
                                          <p:attrName>ppt_x</p:attrName>
                                        </p:attrNameLst>
                                      </p:cBhvr>
                                      <p:tavLst>
                                        <p:tav tm="0">
                                          <p:val>
                                            <p:strVal val="#ppt_x+#ppt_w/2"/>
                                          </p:val>
                                        </p:tav>
                                        <p:tav tm="100000">
                                          <p:val>
                                            <p:strVal val="#ppt_x"/>
                                          </p:val>
                                        </p:tav>
                                      </p:tavLst>
                                    </p:anim>
                                    <p:anim calcmode="lin" valueType="num">
                                      <p:cBhvr>
                                        <p:cTn id="51" dur="1000" fill="hold"/>
                                        <p:tgtEl>
                                          <p:spTgt spid="3188"/>
                                        </p:tgtEl>
                                        <p:attrNameLst>
                                          <p:attrName>ppt_y</p:attrName>
                                        </p:attrNameLst>
                                      </p:cBhvr>
                                      <p:tavLst>
                                        <p:tav tm="0">
                                          <p:val>
                                            <p:strVal val="#ppt_y"/>
                                          </p:val>
                                        </p:tav>
                                        <p:tav tm="100000">
                                          <p:val>
                                            <p:strVal val="#ppt_y"/>
                                          </p:val>
                                        </p:tav>
                                      </p:tavLst>
                                    </p:anim>
                                    <p:anim calcmode="lin" valueType="num">
                                      <p:cBhvr>
                                        <p:cTn id="52" dur="1000" fill="hold"/>
                                        <p:tgtEl>
                                          <p:spTgt spid="3188"/>
                                        </p:tgtEl>
                                        <p:attrNameLst>
                                          <p:attrName>ppt_w</p:attrName>
                                        </p:attrNameLst>
                                      </p:cBhvr>
                                      <p:tavLst>
                                        <p:tav tm="0">
                                          <p:val>
                                            <p:fltVal val="0"/>
                                          </p:val>
                                        </p:tav>
                                        <p:tav tm="100000">
                                          <p:val>
                                            <p:strVal val="#ppt_w"/>
                                          </p:val>
                                        </p:tav>
                                      </p:tavLst>
                                    </p:anim>
                                    <p:anim calcmode="lin" valueType="num">
                                      <p:cBhvr>
                                        <p:cTn id="53" dur="1000" fill="hold"/>
                                        <p:tgtEl>
                                          <p:spTgt spid="3188"/>
                                        </p:tgtEl>
                                        <p:attrNameLst>
                                          <p:attrName>ppt_h</p:attrName>
                                        </p:attrNameLst>
                                      </p:cBhvr>
                                      <p:tavLst>
                                        <p:tav tm="0">
                                          <p:val>
                                            <p:strVal val="#ppt_h"/>
                                          </p:val>
                                        </p:tav>
                                        <p:tav tm="100000">
                                          <p:val>
                                            <p:strVal val="#ppt_h"/>
                                          </p:val>
                                        </p:tav>
                                      </p:tavLst>
                                    </p:anim>
                                  </p:childTnLst>
                                </p:cTn>
                              </p:par>
                            </p:childTnLst>
                          </p:cTn>
                        </p:par>
                        <p:par>
                          <p:cTn id="54" fill="hold">
                            <p:stCondLst>
                              <p:cond delay="7000"/>
                            </p:stCondLst>
                            <p:childTnLst>
                              <p:par>
                                <p:cTn id="55" presetID="17" presetClass="entr" presetSubtype="4" fill="hold" grpId="0" nodeType="afterEffect">
                                  <p:stCondLst>
                                    <p:cond delay="0"/>
                                  </p:stCondLst>
                                  <p:childTnLst>
                                    <p:set>
                                      <p:cBhvr>
                                        <p:cTn id="56" dur="1" fill="hold">
                                          <p:stCondLst>
                                            <p:cond delay="0"/>
                                          </p:stCondLst>
                                        </p:cTn>
                                        <p:tgtEl>
                                          <p:spTgt spid="3189"/>
                                        </p:tgtEl>
                                        <p:attrNameLst>
                                          <p:attrName>style.visibility</p:attrName>
                                        </p:attrNameLst>
                                      </p:cBhvr>
                                      <p:to>
                                        <p:strVal val="visible"/>
                                      </p:to>
                                    </p:set>
                                    <p:anim calcmode="lin" valueType="num">
                                      <p:cBhvr>
                                        <p:cTn id="57" dur="1000" fill="hold"/>
                                        <p:tgtEl>
                                          <p:spTgt spid="3189"/>
                                        </p:tgtEl>
                                        <p:attrNameLst>
                                          <p:attrName>ppt_x</p:attrName>
                                        </p:attrNameLst>
                                      </p:cBhvr>
                                      <p:tavLst>
                                        <p:tav tm="0">
                                          <p:val>
                                            <p:strVal val="#ppt_x"/>
                                          </p:val>
                                        </p:tav>
                                        <p:tav tm="100000">
                                          <p:val>
                                            <p:strVal val="#ppt_x"/>
                                          </p:val>
                                        </p:tav>
                                      </p:tavLst>
                                    </p:anim>
                                    <p:anim calcmode="lin" valueType="num">
                                      <p:cBhvr>
                                        <p:cTn id="58" dur="1000" fill="hold"/>
                                        <p:tgtEl>
                                          <p:spTgt spid="3189"/>
                                        </p:tgtEl>
                                        <p:attrNameLst>
                                          <p:attrName>ppt_y</p:attrName>
                                        </p:attrNameLst>
                                      </p:cBhvr>
                                      <p:tavLst>
                                        <p:tav tm="0">
                                          <p:val>
                                            <p:strVal val="#ppt_y+#ppt_h/2"/>
                                          </p:val>
                                        </p:tav>
                                        <p:tav tm="100000">
                                          <p:val>
                                            <p:strVal val="#ppt_y"/>
                                          </p:val>
                                        </p:tav>
                                      </p:tavLst>
                                    </p:anim>
                                    <p:anim calcmode="lin" valueType="num">
                                      <p:cBhvr>
                                        <p:cTn id="59" dur="1000" fill="hold"/>
                                        <p:tgtEl>
                                          <p:spTgt spid="3189"/>
                                        </p:tgtEl>
                                        <p:attrNameLst>
                                          <p:attrName>ppt_w</p:attrName>
                                        </p:attrNameLst>
                                      </p:cBhvr>
                                      <p:tavLst>
                                        <p:tav tm="0">
                                          <p:val>
                                            <p:strVal val="#ppt_w"/>
                                          </p:val>
                                        </p:tav>
                                        <p:tav tm="100000">
                                          <p:val>
                                            <p:strVal val="#ppt_w"/>
                                          </p:val>
                                        </p:tav>
                                      </p:tavLst>
                                    </p:anim>
                                    <p:anim calcmode="lin" valueType="num">
                                      <p:cBhvr>
                                        <p:cTn id="60" dur="1000" fill="hold"/>
                                        <p:tgtEl>
                                          <p:spTgt spid="3189"/>
                                        </p:tgtEl>
                                        <p:attrNameLst>
                                          <p:attrName>ppt_h</p:attrName>
                                        </p:attrNameLst>
                                      </p:cBhvr>
                                      <p:tavLst>
                                        <p:tav tm="0">
                                          <p:val>
                                            <p:fltVal val="0"/>
                                          </p:val>
                                        </p:tav>
                                        <p:tav tm="100000">
                                          <p:val>
                                            <p:strVal val="#ppt_h"/>
                                          </p:val>
                                        </p:tav>
                                      </p:tavLst>
                                    </p:anim>
                                  </p:childTnLst>
                                </p:cTn>
                              </p:par>
                              <p:par>
                                <p:cTn id="61" presetID="22" presetClass="entr" presetSubtype="4" fill="hold" grpId="0" nodeType="withEffect">
                                  <p:stCondLst>
                                    <p:cond delay="0"/>
                                  </p:stCondLst>
                                  <p:childTnLst>
                                    <p:set>
                                      <p:cBhvr>
                                        <p:cTn id="62" dur="1" fill="hold">
                                          <p:stCondLst>
                                            <p:cond delay="0"/>
                                          </p:stCondLst>
                                        </p:cTn>
                                        <p:tgtEl>
                                          <p:spTgt spid="3192"/>
                                        </p:tgtEl>
                                        <p:attrNameLst>
                                          <p:attrName>style.visibility</p:attrName>
                                        </p:attrNameLst>
                                      </p:cBhvr>
                                      <p:to>
                                        <p:strVal val="visible"/>
                                      </p:to>
                                    </p:set>
                                    <p:animEffect transition="in" filter="wipe(down)">
                                      <p:cBhvr>
                                        <p:cTn id="63" dur="1000"/>
                                        <p:tgtEl>
                                          <p:spTgt spid="3192"/>
                                        </p:tgtEl>
                                      </p:cBhvr>
                                    </p:animEffect>
                                  </p:childTnLst>
                                </p:cTn>
                              </p:par>
                            </p:childTnLst>
                          </p:cTn>
                        </p:par>
                        <p:par>
                          <p:cTn id="64" fill="hold">
                            <p:stCondLst>
                              <p:cond delay="8000"/>
                            </p:stCondLst>
                            <p:childTnLst>
                              <p:par>
                                <p:cTn id="65" presetID="17" presetClass="entr" presetSubtype="2" fill="hold" grpId="0" nodeType="afterEffect">
                                  <p:stCondLst>
                                    <p:cond delay="0"/>
                                  </p:stCondLst>
                                  <p:childTnLst>
                                    <p:set>
                                      <p:cBhvr>
                                        <p:cTn id="66" dur="1" fill="hold">
                                          <p:stCondLst>
                                            <p:cond delay="0"/>
                                          </p:stCondLst>
                                        </p:cTn>
                                        <p:tgtEl>
                                          <p:spTgt spid="3190"/>
                                        </p:tgtEl>
                                        <p:attrNameLst>
                                          <p:attrName>style.visibility</p:attrName>
                                        </p:attrNameLst>
                                      </p:cBhvr>
                                      <p:to>
                                        <p:strVal val="visible"/>
                                      </p:to>
                                    </p:set>
                                    <p:anim calcmode="lin" valueType="num">
                                      <p:cBhvr>
                                        <p:cTn id="67" dur="1000" fill="hold"/>
                                        <p:tgtEl>
                                          <p:spTgt spid="3190"/>
                                        </p:tgtEl>
                                        <p:attrNameLst>
                                          <p:attrName>ppt_x</p:attrName>
                                        </p:attrNameLst>
                                      </p:cBhvr>
                                      <p:tavLst>
                                        <p:tav tm="0">
                                          <p:val>
                                            <p:strVal val="#ppt_x+#ppt_w/2"/>
                                          </p:val>
                                        </p:tav>
                                        <p:tav tm="100000">
                                          <p:val>
                                            <p:strVal val="#ppt_x"/>
                                          </p:val>
                                        </p:tav>
                                      </p:tavLst>
                                    </p:anim>
                                    <p:anim calcmode="lin" valueType="num">
                                      <p:cBhvr>
                                        <p:cTn id="68" dur="1000" fill="hold"/>
                                        <p:tgtEl>
                                          <p:spTgt spid="3190"/>
                                        </p:tgtEl>
                                        <p:attrNameLst>
                                          <p:attrName>ppt_y</p:attrName>
                                        </p:attrNameLst>
                                      </p:cBhvr>
                                      <p:tavLst>
                                        <p:tav tm="0">
                                          <p:val>
                                            <p:strVal val="#ppt_y"/>
                                          </p:val>
                                        </p:tav>
                                        <p:tav tm="100000">
                                          <p:val>
                                            <p:strVal val="#ppt_y"/>
                                          </p:val>
                                        </p:tav>
                                      </p:tavLst>
                                    </p:anim>
                                    <p:anim calcmode="lin" valueType="num">
                                      <p:cBhvr>
                                        <p:cTn id="69" dur="1000" fill="hold"/>
                                        <p:tgtEl>
                                          <p:spTgt spid="3190"/>
                                        </p:tgtEl>
                                        <p:attrNameLst>
                                          <p:attrName>ppt_w</p:attrName>
                                        </p:attrNameLst>
                                      </p:cBhvr>
                                      <p:tavLst>
                                        <p:tav tm="0">
                                          <p:val>
                                            <p:fltVal val="0"/>
                                          </p:val>
                                        </p:tav>
                                        <p:tav tm="100000">
                                          <p:val>
                                            <p:strVal val="#ppt_w"/>
                                          </p:val>
                                        </p:tav>
                                      </p:tavLst>
                                    </p:anim>
                                    <p:anim calcmode="lin" valueType="num">
                                      <p:cBhvr>
                                        <p:cTn id="70" dur="1000" fill="hold"/>
                                        <p:tgtEl>
                                          <p:spTgt spid="3190"/>
                                        </p:tgtEl>
                                        <p:attrNameLst>
                                          <p:attrName>ppt_h</p:attrName>
                                        </p:attrNameLst>
                                      </p:cBhvr>
                                      <p:tavLst>
                                        <p:tav tm="0">
                                          <p:val>
                                            <p:strVal val="#ppt_h"/>
                                          </p:val>
                                        </p:tav>
                                        <p:tav tm="100000">
                                          <p:val>
                                            <p:strVal val="#ppt_h"/>
                                          </p:val>
                                        </p:tav>
                                      </p:tavLst>
                                    </p:anim>
                                  </p:childTnLst>
                                </p:cTn>
                              </p:par>
                            </p:childTnLst>
                          </p:cTn>
                        </p:par>
                        <p:par>
                          <p:cTn id="71" fill="hold">
                            <p:stCondLst>
                              <p:cond delay="9000"/>
                            </p:stCondLst>
                            <p:childTnLst>
                              <p:par>
                                <p:cTn id="72" presetID="17" presetClass="entr" presetSubtype="4" fill="hold" grpId="0" nodeType="afterEffect">
                                  <p:stCondLst>
                                    <p:cond delay="0"/>
                                  </p:stCondLst>
                                  <p:childTnLst>
                                    <p:set>
                                      <p:cBhvr>
                                        <p:cTn id="73" dur="1" fill="hold">
                                          <p:stCondLst>
                                            <p:cond delay="0"/>
                                          </p:stCondLst>
                                        </p:cTn>
                                        <p:tgtEl>
                                          <p:spTgt spid="3191"/>
                                        </p:tgtEl>
                                        <p:attrNameLst>
                                          <p:attrName>style.visibility</p:attrName>
                                        </p:attrNameLst>
                                      </p:cBhvr>
                                      <p:to>
                                        <p:strVal val="visible"/>
                                      </p:to>
                                    </p:set>
                                    <p:anim calcmode="lin" valueType="num">
                                      <p:cBhvr>
                                        <p:cTn id="74" dur="1000" fill="hold"/>
                                        <p:tgtEl>
                                          <p:spTgt spid="3191"/>
                                        </p:tgtEl>
                                        <p:attrNameLst>
                                          <p:attrName>ppt_x</p:attrName>
                                        </p:attrNameLst>
                                      </p:cBhvr>
                                      <p:tavLst>
                                        <p:tav tm="0">
                                          <p:val>
                                            <p:strVal val="#ppt_x"/>
                                          </p:val>
                                        </p:tav>
                                        <p:tav tm="100000">
                                          <p:val>
                                            <p:strVal val="#ppt_x"/>
                                          </p:val>
                                        </p:tav>
                                      </p:tavLst>
                                    </p:anim>
                                    <p:anim calcmode="lin" valueType="num">
                                      <p:cBhvr>
                                        <p:cTn id="75" dur="1000" fill="hold"/>
                                        <p:tgtEl>
                                          <p:spTgt spid="3191"/>
                                        </p:tgtEl>
                                        <p:attrNameLst>
                                          <p:attrName>ppt_y</p:attrName>
                                        </p:attrNameLst>
                                      </p:cBhvr>
                                      <p:tavLst>
                                        <p:tav tm="0">
                                          <p:val>
                                            <p:strVal val="#ppt_y+#ppt_h/2"/>
                                          </p:val>
                                        </p:tav>
                                        <p:tav tm="100000">
                                          <p:val>
                                            <p:strVal val="#ppt_y"/>
                                          </p:val>
                                        </p:tav>
                                      </p:tavLst>
                                    </p:anim>
                                    <p:anim calcmode="lin" valueType="num">
                                      <p:cBhvr>
                                        <p:cTn id="76" dur="1000" fill="hold"/>
                                        <p:tgtEl>
                                          <p:spTgt spid="3191"/>
                                        </p:tgtEl>
                                        <p:attrNameLst>
                                          <p:attrName>ppt_w</p:attrName>
                                        </p:attrNameLst>
                                      </p:cBhvr>
                                      <p:tavLst>
                                        <p:tav tm="0">
                                          <p:val>
                                            <p:strVal val="#ppt_w"/>
                                          </p:val>
                                        </p:tav>
                                        <p:tav tm="100000">
                                          <p:val>
                                            <p:strVal val="#ppt_w"/>
                                          </p:val>
                                        </p:tav>
                                      </p:tavLst>
                                    </p:anim>
                                    <p:anim calcmode="lin" valueType="num">
                                      <p:cBhvr>
                                        <p:cTn id="77" dur="1000" fill="hold"/>
                                        <p:tgtEl>
                                          <p:spTgt spid="3191"/>
                                        </p:tgtEl>
                                        <p:attrNameLst>
                                          <p:attrName>ppt_h</p:attrName>
                                        </p:attrNameLst>
                                      </p:cBhvr>
                                      <p:tavLst>
                                        <p:tav tm="0">
                                          <p:val>
                                            <p:fltVal val="0"/>
                                          </p:val>
                                        </p:tav>
                                        <p:tav tm="100000">
                                          <p:val>
                                            <p:strVal val="#ppt_h"/>
                                          </p:val>
                                        </p:tav>
                                      </p:tavLst>
                                    </p:anim>
                                  </p:childTnLst>
                                </p:cTn>
                              </p:par>
                            </p:childTnLst>
                          </p:cTn>
                        </p:par>
                        <p:par>
                          <p:cTn id="78" fill="hold">
                            <p:stCondLst>
                              <p:cond delay="10000"/>
                            </p:stCondLst>
                            <p:childTnLst>
                              <p:par>
                                <p:cTn id="79" presetID="18" presetClass="entr" presetSubtype="12" fill="hold" nodeType="afterEffect">
                                  <p:stCondLst>
                                    <p:cond delay="0"/>
                                  </p:stCondLst>
                                  <p:childTnLst>
                                    <p:set>
                                      <p:cBhvr>
                                        <p:cTn id="80" dur="1" fill="hold">
                                          <p:stCondLst>
                                            <p:cond delay="0"/>
                                          </p:stCondLst>
                                        </p:cTn>
                                        <p:tgtEl>
                                          <p:spTgt spid="11"/>
                                        </p:tgtEl>
                                        <p:attrNameLst>
                                          <p:attrName>style.visibility</p:attrName>
                                        </p:attrNameLst>
                                      </p:cBhvr>
                                      <p:to>
                                        <p:strVal val="visible"/>
                                      </p:to>
                                    </p:set>
                                    <p:animEffect transition="in" filter="strips(downLeft)">
                                      <p:cBhvr>
                                        <p:cTn id="81" dur="2000"/>
                                        <p:tgtEl>
                                          <p:spTgt spid="11"/>
                                        </p:tgtEl>
                                      </p:cBhvr>
                                    </p:animEffect>
                                  </p:childTnLst>
                                </p:cTn>
                              </p:par>
                            </p:childTnLst>
                          </p:cTn>
                        </p:par>
                        <p:par>
                          <p:cTn id="82" fill="hold">
                            <p:stCondLst>
                              <p:cond delay="12000"/>
                            </p:stCondLst>
                            <p:childTnLst>
                              <p:par>
                                <p:cTn id="83" presetID="10" presetClass="entr" presetSubtype="0" fill="hold" grpId="0" nodeType="afterEffect">
                                  <p:stCondLst>
                                    <p:cond delay="0"/>
                                  </p:stCondLst>
                                  <p:iterate type="lt">
                                    <p:tmPct val="0"/>
                                  </p:iterate>
                                  <p:childTnLst>
                                    <p:set>
                                      <p:cBhvr>
                                        <p:cTn id="84" dur="1" fill="hold">
                                          <p:stCondLst>
                                            <p:cond delay="0"/>
                                          </p:stCondLst>
                                        </p:cTn>
                                        <p:tgtEl>
                                          <p:spTgt spid="3195"/>
                                        </p:tgtEl>
                                        <p:attrNameLst>
                                          <p:attrName>style.visibility</p:attrName>
                                        </p:attrNameLst>
                                      </p:cBhvr>
                                      <p:to>
                                        <p:strVal val="visible"/>
                                      </p:to>
                                    </p:set>
                                    <p:animEffect transition="in" filter="fade">
                                      <p:cBhvr>
                                        <p:cTn id="85" dur="2000"/>
                                        <p:tgtEl>
                                          <p:spTgt spid="3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1" grpId="0"/>
      <p:bldP spid="3182" grpId="0" animBg="1"/>
      <p:bldP spid="3183" grpId="0" animBg="1"/>
      <p:bldP spid="3184" grpId="0" animBg="1"/>
      <p:bldP spid="3185" grpId="0" animBg="1"/>
      <p:bldP spid="3187" grpId="0"/>
      <p:bldP spid="3188" grpId="0" animBg="1"/>
      <p:bldP spid="3189" grpId="0" animBg="1"/>
      <p:bldP spid="3190" grpId="0" animBg="1"/>
      <p:bldP spid="3191" grpId="0" animBg="1"/>
      <p:bldP spid="3192" grpId="0"/>
      <p:bldP spid="319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Line 466"/>
          <p:cNvSpPr>
            <a:spLocks noChangeShapeType="1"/>
          </p:cNvSpPr>
          <p:nvPr/>
        </p:nvSpPr>
        <p:spPr bwMode="auto">
          <a:xfrm>
            <a:off x="1116013" y="4724400"/>
            <a:ext cx="8027987" cy="0"/>
          </a:xfrm>
          <a:prstGeom prst="line">
            <a:avLst/>
          </a:prstGeom>
          <a:noFill/>
          <a:ln w="9525">
            <a:solidFill>
              <a:schemeClr val="tx1"/>
            </a:solidFill>
            <a:round/>
            <a:headEnd/>
            <a:tailEnd/>
          </a:ln>
        </p:spPr>
        <p:txBody>
          <a:bodyPr/>
          <a:lstStyle/>
          <a:p>
            <a:endParaRPr lang="fr-FR"/>
          </a:p>
        </p:txBody>
      </p:sp>
      <p:sp>
        <p:nvSpPr>
          <p:cNvPr id="4416" name="Text Box 320"/>
          <p:cNvSpPr txBox="1">
            <a:spLocks noChangeArrowheads="1"/>
          </p:cNvSpPr>
          <p:nvPr/>
        </p:nvSpPr>
        <p:spPr bwMode="auto">
          <a:xfrm>
            <a:off x="2268538" y="476250"/>
            <a:ext cx="4967287" cy="646331"/>
          </a:xfrm>
          <a:prstGeom prst="rect">
            <a:avLst/>
          </a:prstGeom>
          <a:noFill/>
          <a:ln w="9525">
            <a:noFill/>
            <a:miter lim="800000"/>
            <a:headEnd/>
            <a:tailEnd/>
          </a:ln>
        </p:spPr>
        <p:txBody>
          <a:bodyPr>
            <a:spAutoFit/>
          </a:bodyPr>
          <a:lstStyle/>
          <a:p>
            <a:pPr algn="ctr">
              <a:spcBef>
                <a:spcPct val="50000"/>
              </a:spcBef>
            </a:pPr>
            <a:r>
              <a:rPr lang="fr-FR" b="1" i="1" dirty="0">
                <a:solidFill>
                  <a:srgbClr val="2B229E"/>
                </a:solidFill>
                <a:latin typeface="Georgia" pitchFamily="18" charset="0"/>
              </a:rPr>
              <a:t>Un problème d’isolation entraîne un courant de fuite I</a:t>
            </a:r>
            <a:r>
              <a:rPr lang="fr-FR" b="1" i="1" baseline="-25000" dirty="0">
                <a:solidFill>
                  <a:srgbClr val="2B229E"/>
                </a:solidFill>
                <a:latin typeface="Georgia" pitchFamily="18" charset="0"/>
              </a:rPr>
              <a:t>f</a:t>
            </a:r>
            <a:endParaRPr lang="fr-FR" b="1" i="1" dirty="0">
              <a:solidFill>
                <a:srgbClr val="2B229E"/>
              </a:solidFill>
              <a:latin typeface="Georgia" pitchFamily="18" charset="0"/>
            </a:endParaRPr>
          </a:p>
        </p:txBody>
      </p:sp>
      <p:sp>
        <p:nvSpPr>
          <p:cNvPr id="10244" name="Rectangle 326"/>
          <p:cNvSpPr>
            <a:spLocks noChangeArrowheads="1"/>
          </p:cNvSpPr>
          <p:nvPr/>
        </p:nvSpPr>
        <p:spPr bwMode="auto">
          <a:xfrm rot="5400000">
            <a:off x="1491456" y="4904582"/>
            <a:ext cx="779463" cy="622300"/>
          </a:xfrm>
          <a:prstGeom prst="rect">
            <a:avLst/>
          </a:prstGeom>
          <a:solidFill>
            <a:srgbClr val="FFFFFF"/>
          </a:solidFill>
          <a:ln w="9525">
            <a:noFill/>
            <a:miter lim="800000"/>
            <a:headEnd/>
            <a:tailEnd/>
          </a:ln>
        </p:spPr>
        <p:txBody>
          <a:bodyPr/>
          <a:lstStyle/>
          <a:p>
            <a:endParaRPr lang="fr-FR"/>
          </a:p>
        </p:txBody>
      </p:sp>
      <p:sp>
        <p:nvSpPr>
          <p:cNvPr id="10245" name="Line 327"/>
          <p:cNvSpPr>
            <a:spLocks noChangeShapeType="1"/>
          </p:cNvSpPr>
          <p:nvPr/>
        </p:nvSpPr>
        <p:spPr bwMode="auto">
          <a:xfrm>
            <a:off x="3438525" y="2433638"/>
            <a:ext cx="4206875" cy="1587"/>
          </a:xfrm>
          <a:prstGeom prst="line">
            <a:avLst/>
          </a:prstGeom>
          <a:noFill/>
          <a:ln w="9525">
            <a:solidFill>
              <a:srgbClr val="0000FF"/>
            </a:solidFill>
            <a:round/>
            <a:headEnd/>
            <a:tailEnd/>
          </a:ln>
        </p:spPr>
        <p:txBody>
          <a:bodyPr/>
          <a:lstStyle/>
          <a:p>
            <a:endParaRPr lang="fr-FR" b="1"/>
          </a:p>
        </p:txBody>
      </p:sp>
      <p:sp>
        <p:nvSpPr>
          <p:cNvPr id="10246" name="Line 328"/>
          <p:cNvSpPr>
            <a:spLocks noChangeShapeType="1"/>
          </p:cNvSpPr>
          <p:nvPr/>
        </p:nvSpPr>
        <p:spPr bwMode="auto">
          <a:xfrm>
            <a:off x="3438525" y="2122488"/>
            <a:ext cx="4206875" cy="0"/>
          </a:xfrm>
          <a:prstGeom prst="line">
            <a:avLst/>
          </a:prstGeom>
          <a:noFill/>
          <a:ln w="9525">
            <a:solidFill>
              <a:srgbClr val="FC1610"/>
            </a:solidFill>
            <a:round/>
            <a:headEnd/>
            <a:tailEnd/>
          </a:ln>
        </p:spPr>
        <p:txBody>
          <a:bodyPr/>
          <a:lstStyle/>
          <a:p>
            <a:endParaRPr lang="fr-FR" b="1"/>
          </a:p>
        </p:txBody>
      </p:sp>
      <p:sp>
        <p:nvSpPr>
          <p:cNvPr id="10247" name="Line 329"/>
          <p:cNvSpPr>
            <a:spLocks noChangeShapeType="1"/>
          </p:cNvSpPr>
          <p:nvPr/>
        </p:nvSpPr>
        <p:spPr bwMode="auto">
          <a:xfrm>
            <a:off x="4217988" y="2433638"/>
            <a:ext cx="1587" cy="935037"/>
          </a:xfrm>
          <a:prstGeom prst="line">
            <a:avLst/>
          </a:prstGeom>
          <a:noFill/>
          <a:ln w="9525">
            <a:solidFill>
              <a:srgbClr val="0000FF"/>
            </a:solidFill>
            <a:round/>
            <a:headEnd/>
            <a:tailEnd/>
          </a:ln>
        </p:spPr>
        <p:txBody>
          <a:bodyPr/>
          <a:lstStyle/>
          <a:p>
            <a:endParaRPr lang="fr-FR" b="1"/>
          </a:p>
        </p:txBody>
      </p:sp>
      <p:sp>
        <p:nvSpPr>
          <p:cNvPr id="10248" name="Line 330"/>
          <p:cNvSpPr>
            <a:spLocks noChangeShapeType="1"/>
          </p:cNvSpPr>
          <p:nvPr/>
        </p:nvSpPr>
        <p:spPr bwMode="auto">
          <a:xfrm>
            <a:off x="4529138" y="2122488"/>
            <a:ext cx="1587" cy="935037"/>
          </a:xfrm>
          <a:prstGeom prst="line">
            <a:avLst/>
          </a:prstGeom>
          <a:noFill/>
          <a:ln w="9525">
            <a:solidFill>
              <a:srgbClr val="FF0000"/>
            </a:solidFill>
            <a:round/>
            <a:headEnd/>
            <a:tailEnd/>
          </a:ln>
        </p:spPr>
        <p:txBody>
          <a:bodyPr/>
          <a:lstStyle/>
          <a:p>
            <a:endParaRPr lang="fr-FR" b="1"/>
          </a:p>
        </p:txBody>
      </p:sp>
      <p:sp>
        <p:nvSpPr>
          <p:cNvPr id="10249" name="Line 331"/>
          <p:cNvSpPr>
            <a:spLocks noChangeShapeType="1"/>
          </p:cNvSpPr>
          <p:nvPr/>
        </p:nvSpPr>
        <p:spPr bwMode="auto">
          <a:xfrm flipH="1">
            <a:off x="3635375" y="2049463"/>
            <a:ext cx="157163" cy="153987"/>
          </a:xfrm>
          <a:prstGeom prst="line">
            <a:avLst/>
          </a:prstGeom>
          <a:noFill/>
          <a:ln w="9525">
            <a:solidFill>
              <a:srgbClr val="000000"/>
            </a:solidFill>
            <a:round/>
            <a:headEnd/>
            <a:tailEnd type="oval" w="sm" len="sm"/>
          </a:ln>
        </p:spPr>
        <p:txBody>
          <a:bodyPr/>
          <a:lstStyle/>
          <a:p>
            <a:endParaRPr lang="fr-FR" b="1"/>
          </a:p>
        </p:txBody>
      </p:sp>
      <p:sp>
        <p:nvSpPr>
          <p:cNvPr id="10250" name="Line 332"/>
          <p:cNvSpPr>
            <a:spLocks noChangeShapeType="1"/>
          </p:cNvSpPr>
          <p:nvPr/>
        </p:nvSpPr>
        <p:spPr bwMode="auto">
          <a:xfrm flipH="1">
            <a:off x="2505075" y="2433638"/>
            <a:ext cx="933450" cy="1587"/>
          </a:xfrm>
          <a:prstGeom prst="line">
            <a:avLst/>
          </a:prstGeom>
          <a:noFill/>
          <a:ln w="12700">
            <a:solidFill>
              <a:srgbClr val="000000"/>
            </a:solidFill>
            <a:prstDash val="dash"/>
            <a:round/>
            <a:headEnd/>
            <a:tailEnd/>
          </a:ln>
        </p:spPr>
        <p:txBody>
          <a:bodyPr/>
          <a:lstStyle/>
          <a:p>
            <a:endParaRPr lang="fr-FR" b="1"/>
          </a:p>
        </p:txBody>
      </p:sp>
      <p:sp>
        <p:nvSpPr>
          <p:cNvPr id="10251" name="Line 333"/>
          <p:cNvSpPr>
            <a:spLocks noChangeShapeType="1"/>
          </p:cNvSpPr>
          <p:nvPr/>
        </p:nvSpPr>
        <p:spPr bwMode="auto">
          <a:xfrm flipH="1">
            <a:off x="2505075" y="2122488"/>
            <a:ext cx="933450" cy="0"/>
          </a:xfrm>
          <a:prstGeom prst="line">
            <a:avLst/>
          </a:prstGeom>
          <a:noFill/>
          <a:ln w="12700">
            <a:solidFill>
              <a:srgbClr val="000000"/>
            </a:solidFill>
            <a:prstDash val="dash"/>
            <a:round/>
            <a:headEnd/>
            <a:tailEnd/>
          </a:ln>
        </p:spPr>
        <p:txBody>
          <a:bodyPr/>
          <a:lstStyle/>
          <a:p>
            <a:endParaRPr lang="fr-FR" b="1"/>
          </a:p>
        </p:txBody>
      </p:sp>
      <p:sp>
        <p:nvSpPr>
          <p:cNvPr id="10252" name="Line 334"/>
          <p:cNvSpPr>
            <a:spLocks noChangeShapeType="1"/>
          </p:cNvSpPr>
          <p:nvPr/>
        </p:nvSpPr>
        <p:spPr bwMode="auto">
          <a:xfrm flipH="1">
            <a:off x="1570038" y="2122488"/>
            <a:ext cx="777875" cy="0"/>
          </a:xfrm>
          <a:prstGeom prst="line">
            <a:avLst/>
          </a:prstGeom>
          <a:noFill/>
          <a:ln w="12700">
            <a:solidFill>
              <a:srgbClr val="FC1610"/>
            </a:solidFill>
            <a:round/>
            <a:headEnd/>
            <a:tailEnd/>
          </a:ln>
        </p:spPr>
        <p:txBody>
          <a:bodyPr/>
          <a:lstStyle/>
          <a:p>
            <a:endParaRPr lang="fr-FR" b="1"/>
          </a:p>
        </p:txBody>
      </p:sp>
      <p:sp>
        <p:nvSpPr>
          <p:cNvPr id="10253" name="Line 335"/>
          <p:cNvSpPr>
            <a:spLocks noChangeShapeType="1"/>
          </p:cNvSpPr>
          <p:nvPr/>
        </p:nvSpPr>
        <p:spPr bwMode="auto">
          <a:xfrm flipH="1">
            <a:off x="1570038" y="2433638"/>
            <a:ext cx="777875" cy="1587"/>
          </a:xfrm>
          <a:prstGeom prst="line">
            <a:avLst/>
          </a:prstGeom>
          <a:noFill/>
          <a:ln w="12700">
            <a:solidFill>
              <a:srgbClr val="0000FF"/>
            </a:solidFill>
            <a:round/>
            <a:headEnd/>
            <a:tailEnd/>
          </a:ln>
        </p:spPr>
        <p:txBody>
          <a:bodyPr/>
          <a:lstStyle/>
          <a:p>
            <a:endParaRPr lang="fr-FR" b="1"/>
          </a:p>
        </p:txBody>
      </p:sp>
      <p:sp>
        <p:nvSpPr>
          <p:cNvPr id="10254" name="Line 336"/>
          <p:cNvSpPr>
            <a:spLocks noChangeShapeType="1"/>
          </p:cNvSpPr>
          <p:nvPr/>
        </p:nvSpPr>
        <p:spPr bwMode="auto">
          <a:xfrm flipH="1">
            <a:off x="1570038" y="1809750"/>
            <a:ext cx="777875" cy="1588"/>
          </a:xfrm>
          <a:prstGeom prst="line">
            <a:avLst/>
          </a:prstGeom>
          <a:noFill/>
          <a:ln w="12700">
            <a:solidFill>
              <a:srgbClr val="FC1610"/>
            </a:solidFill>
            <a:round/>
            <a:headEnd/>
            <a:tailEnd/>
          </a:ln>
        </p:spPr>
        <p:txBody>
          <a:bodyPr/>
          <a:lstStyle/>
          <a:p>
            <a:endParaRPr lang="fr-FR" b="1"/>
          </a:p>
        </p:txBody>
      </p:sp>
      <p:sp>
        <p:nvSpPr>
          <p:cNvPr id="10255" name="Line 337"/>
          <p:cNvSpPr>
            <a:spLocks noChangeShapeType="1"/>
          </p:cNvSpPr>
          <p:nvPr/>
        </p:nvSpPr>
        <p:spPr bwMode="auto">
          <a:xfrm flipH="1">
            <a:off x="1570038" y="1498600"/>
            <a:ext cx="777875" cy="1588"/>
          </a:xfrm>
          <a:prstGeom prst="line">
            <a:avLst/>
          </a:prstGeom>
          <a:noFill/>
          <a:ln w="12700">
            <a:solidFill>
              <a:srgbClr val="FC1610"/>
            </a:solidFill>
            <a:round/>
            <a:headEnd/>
            <a:tailEnd/>
          </a:ln>
        </p:spPr>
        <p:txBody>
          <a:bodyPr/>
          <a:lstStyle/>
          <a:p>
            <a:endParaRPr lang="fr-FR" b="1"/>
          </a:p>
        </p:txBody>
      </p:sp>
      <p:sp>
        <p:nvSpPr>
          <p:cNvPr id="10256" name="Rectangle 338"/>
          <p:cNvSpPr>
            <a:spLocks noChangeArrowheads="1"/>
          </p:cNvSpPr>
          <p:nvPr/>
        </p:nvSpPr>
        <p:spPr bwMode="auto">
          <a:xfrm>
            <a:off x="790575" y="1384300"/>
            <a:ext cx="800100" cy="1246188"/>
          </a:xfrm>
          <a:prstGeom prst="rect">
            <a:avLst/>
          </a:prstGeom>
          <a:solidFill>
            <a:srgbClr val="FFFFFF"/>
          </a:solidFill>
          <a:ln w="12700" algn="ctr">
            <a:solidFill>
              <a:srgbClr val="000000"/>
            </a:solidFill>
            <a:miter lim="800000"/>
            <a:headEnd/>
            <a:tailEnd/>
          </a:ln>
        </p:spPr>
        <p:txBody>
          <a:bodyPr/>
          <a:lstStyle/>
          <a:p>
            <a:endParaRPr lang="fr-FR" b="1"/>
          </a:p>
        </p:txBody>
      </p:sp>
      <p:sp>
        <p:nvSpPr>
          <p:cNvPr id="10257" name="Line 339"/>
          <p:cNvSpPr>
            <a:spLocks noChangeShapeType="1"/>
          </p:cNvSpPr>
          <p:nvPr/>
        </p:nvSpPr>
        <p:spPr bwMode="auto">
          <a:xfrm flipH="1">
            <a:off x="1725613" y="2049463"/>
            <a:ext cx="155575" cy="153987"/>
          </a:xfrm>
          <a:prstGeom prst="line">
            <a:avLst/>
          </a:prstGeom>
          <a:noFill/>
          <a:ln w="9525">
            <a:solidFill>
              <a:srgbClr val="000000"/>
            </a:solidFill>
            <a:round/>
            <a:headEnd/>
            <a:tailEnd type="oval" w="sm" len="sm"/>
          </a:ln>
        </p:spPr>
        <p:txBody>
          <a:bodyPr/>
          <a:lstStyle/>
          <a:p>
            <a:endParaRPr lang="fr-FR" b="1"/>
          </a:p>
        </p:txBody>
      </p:sp>
      <p:sp>
        <p:nvSpPr>
          <p:cNvPr id="10258" name="Line 340"/>
          <p:cNvSpPr>
            <a:spLocks noChangeShapeType="1"/>
          </p:cNvSpPr>
          <p:nvPr/>
        </p:nvSpPr>
        <p:spPr bwMode="auto">
          <a:xfrm flipH="1">
            <a:off x="1725613" y="1754188"/>
            <a:ext cx="155575" cy="155575"/>
          </a:xfrm>
          <a:prstGeom prst="line">
            <a:avLst/>
          </a:prstGeom>
          <a:noFill/>
          <a:ln w="9525">
            <a:solidFill>
              <a:srgbClr val="000000"/>
            </a:solidFill>
            <a:round/>
            <a:headEnd/>
            <a:tailEnd type="oval" w="sm" len="sm"/>
          </a:ln>
        </p:spPr>
        <p:txBody>
          <a:bodyPr/>
          <a:lstStyle/>
          <a:p>
            <a:endParaRPr lang="fr-FR" b="1"/>
          </a:p>
        </p:txBody>
      </p:sp>
      <p:sp>
        <p:nvSpPr>
          <p:cNvPr id="10259" name="Line 341"/>
          <p:cNvSpPr>
            <a:spLocks noChangeShapeType="1"/>
          </p:cNvSpPr>
          <p:nvPr/>
        </p:nvSpPr>
        <p:spPr bwMode="auto">
          <a:xfrm flipH="1">
            <a:off x="1725613" y="1417638"/>
            <a:ext cx="155575" cy="155575"/>
          </a:xfrm>
          <a:prstGeom prst="line">
            <a:avLst/>
          </a:prstGeom>
          <a:noFill/>
          <a:ln w="9525">
            <a:solidFill>
              <a:srgbClr val="000000"/>
            </a:solidFill>
            <a:round/>
            <a:headEnd/>
            <a:tailEnd type="oval" w="sm" len="sm"/>
          </a:ln>
        </p:spPr>
        <p:txBody>
          <a:bodyPr/>
          <a:lstStyle/>
          <a:p>
            <a:endParaRPr lang="fr-FR" b="1"/>
          </a:p>
        </p:txBody>
      </p:sp>
      <p:sp>
        <p:nvSpPr>
          <p:cNvPr id="10260" name="Text Box 342"/>
          <p:cNvSpPr txBox="1">
            <a:spLocks noChangeArrowheads="1"/>
          </p:cNvSpPr>
          <p:nvPr/>
        </p:nvSpPr>
        <p:spPr bwMode="auto">
          <a:xfrm>
            <a:off x="1881188" y="1498600"/>
            <a:ext cx="311150" cy="468313"/>
          </a:xfrm>
          <a:prstGeom prst="rect">
            <a:avLst/>
          </a:prstGeom>
          <a:noFill/>
          <a:ln w="12700" algn="ctr">
            <a:noFill/>
            <a:miter lim="800000"/>
            <a:headEnd/>
            <a:tailEnd/>
          </a:ln>
        </p:spPr>
        <p:txBody>
          <a:bodyPr/>
          <a:lstStyle/>
          <a:p>
            <a:r>
              <a:rPr lang="fr-FR" sz="800" b="1">
                <a:latin typeface="Arial" charset="0"/>
              </a:rPr>
              <a:t>2</a:t>
            </a:r>
            <a:endParaRPr lang="fr-FR" sz="1800" b="1">
              <a:latin typeface="Arial" charset="0"/>
            </a:endParaRPr>
          </a:p>
        </p:txBody>
      </p:sp>
      <p:sp>
        <p:nvSpPr>
          <p:cNvPr id="10261" name="Text Box 343"/>
          <p:cNvSpPr txBox="1">
            <a:spLocks noChangeArrowheads="1"/>
          </p:cNvSpPr>
          <p:nvPr/>
        </p:nvSpPr>
        <p:spPr bwMode="auto">
          <a:xfrm>
            <a:off x="1881188" y="1809750"/>
            <a:ext cx="311150" cy="468313"/>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10262" name="Text Box 344"/>
          <p:cNvSpPr txBox="1">
            <a:spLocks noChangeArrowheads="1"/>
          </p:cNvSpPr>
          <p:nvPr/>
        </p:nvSpPr>
        <p:spPr bwMode="auto">
          <a:xfrm>
            <a:off x="1881188" y="2122488"/>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10263" name="Text Box 345"/>
          <p:cNvSpPr txBox="1">
            <a:spLocks noChangeArrowheads="1"/>
          </p:cNvSpPr>
          <p:nvPr/>
        </p:nvSpPr>
        <p:spPr bwMode="auto">
          <a:xfrm>
            <a:off x="1881188" y="1187450"/>
            <a:ext cx="311150" cy="466725"/>
          </a:xfrm>
          <a:prstGeom prst="rect">
            <a:avLst/>
          </a:prstGeom>
          <a:noFill/>
          <a:ln w="12700" algn="ctr">
            <a:noFill/>
            <a:miter lim="800000"/>
            <a:headEnd/>
            <a:tailEnd/>
          </a:ln>
        </p:spPr>
        <p:txBody>
          <a:bodyPr/>
          <a:lstStyle/>
          <a:p>
            <a:r>
              <a:rPr lang="fr-FR" sz="800" b="1">
                <a:latin typeface="Arial" charset="0"/>
              </a:rPr>
              <a:t>3</a:t>
            </a:r>
            <a:endParaRPr lang="fr-FR" sz="1800" b="1">
              <a:latin typeface="Arial" charset="0"/>
            </a:endParaRPr>
          </a:p>
        </p:txBody>
      </p:sp>
      <p:sp>
        <p:nvSpPr>
          <p:cNvPr id="10264" name="Text Box 346"/>
          <p:cNvSpPr txBox="1">
            <a:spLocks noChangeArrowheads="1"/>
          </p:cNvSpPr>
          <p:nvPr/>
        </p:nvSpPr>
        <p:spPr bwMode="auto">
          <a:xfrm>
            <a:off x="3684588" y="1820863"/>
            <a:ext cx="311150" cy="468312"/>
          </a:xfrm>
          <a:prstGeom prst="rect">
            <a:avLst/>
          </a:prstGeom>
          <a:noFill/>
          <a:ln w="12700" algn="ctr">
            <a:noFill/>
            <a:miter lim="800000"/>
            <a:headEnd/>
            <a:tailEnd/>
          </a:ln>
        </p:spPr>
        <p:txBody>
          <a:bodyPr/>
          <a:lstStyle/>
          <a:p>
            <a:r>
              <a:rPr lang="fr-FR" sz="800" b="1">
                <a:latin typeface="Arial" charset="0"/>
              </a:rPr>
              <a:t>1</a:t>
            </a:r>
            <a:endParaRPr lang="fr-FR" sz="1800" b="1">
              <a:latin typeface="Arial" charset="0"/>
            </a:endParaRPr>
          </a:p>
        </p:txBody>
      </p:sp>
      <p:sp>
        <p:nvSpPr>
          <p:cNvPr id="10265" name="Text Box 347"/>
          <p:cNvSpPr txBox="1">
            <a:spLocks noChangeArrowheads="1"/>
          </p:cNvSpPr>
          <p:nvPr/>
        </p:nvSpPr>
        <p:spPr bwMode="auto">
          <a:xfrm>
            <a:off x="3651250" y="2133600"/>
            <a:ext cx="311150" cy="466725"/>
          </a:xfrm>
          <a:prstGeom prst="rect">
            <a:avLst/>
          </a:prstGeom>
          <a:noFill/>
          <a:ln w="12700" algn="ctr">
            <a:noFill/>
            <a:miter lim="800000"/>
            <a:headEnd/>
            <a:tailEnd/>
          </a:ln>
        </p:spPr>
        <p:txBody>
          <a:bodyPr/>
          <a:lstStyle/>
          <a:p>
            <a:r>
              <a:rPr lang="fr-FR" sz="1000" b="1">
                <a:latin typeface="Arial" charset="0"/>
              </a:rPr>
              <a:t>n</a:t>
            </a:r>
            <a:endParaRPr lang="fr-FR" sz="1800" b="1">
              <a:latin typeface="Arial" charset="0"/>
            </a:endParaRPr>
          </a:p>
        </p:txBody>
      </p:sp>
      <p:sp>
        <p:nvSpPr>
          <p:cNvPr id="10266" name="Line 348"/>
          <p:cNvSpPr>
            <a:spLocks noChangeShapeType="1"/>
          </p:cNvSpPr>
          <p:nvPr/>
        </p:nvSpPr>
        <p:spPr bwMode="auto">
          <a:xfrm flipV="1">
            <a:off x="1673225" y="5222875"/>
            <a:ext cx="415925" cy="3175"/>
          </a:xfrm>
          <a:prstGeom prst="line">
            <a:avLst/>
          </a:prstGeom>
          <a:noFill/>
          <a:ln w="12700">
            <a:solidFill>
              <a:srgbClr val="000000"/>
            </a:solidFill>
            <a:round/>
            <a:headEnd type="none" w="lg" len="sm"/>
            <a:tailEnd type="none" w="lg" len="sm"/>
          </a:ln>
        </p:spPr>
        <p:txBody>
          <a:bodyPr/>
          <a:lstStyle/>
          <a:p>
            <a:endParaRPr lang="fr-FR"/>
          </a:p>
        </p:txBody>
      </p:sp>
      <p:sp>
        <p:nvSpPr>
          <p:cNvPr id="10267" name="Text Box 349"/>
          <p:cNvSpPr txBox="1">
            <a:spLocks noChangeArrowheads="1"/>
          </p:cNvSpPr>
          <p:nvPr/>
        </p:nvSpPr>
        <p:spPr bwMode="auto">
          <a:xfrm rot="-5400000">
            <a:off x="665956" y="1789907"/>
            <a:ext cx="1030287" cy="419100"/>
          </a:xfrm>
          <a:prstGeom prst="rect">
            <a:avLst/>
          </a:prstGeom>
          <a:noFill/>
          <a:ln w="12700" algn="ctr">
            <a:noFill/>
            <a:miter lim="800000"/>
            <a:headEnd/>
            <a:tailEnd/>
          </a:ln>
        </p:spPr>
        <p:txBody>
          <a:bodyPr/>
          <a:lstStyle/>
          <a:p>
            <a:r>
              <a:rPr lang="fr-FR" sz="800" b="1" dirty="0">
                <a:latin typeface="Arial" charset="0"/>
              </a:rPr>
              <a:t>Transformateur</a:t>
            </a:r>
          </a:p>
          <a:p>
            <a:endParaRPr lang="fr-FR" sz="1800" b="1" dirty="0">
              <a:latin typeface="Arial" charset="0"/>
            </a:endParaRPr>
          </a:p>
        </p:txBody>
      </p:sp>
      <p:sp>
        <p:nvSpPr>
          <p:cNvPr id="10268" name="Line 350"/>
          <p:cNvSpPr>
            <a:spLocks noChangeShapeType="1"/>
          </p:cNvSpPr>
          <p:nvPr/>
        </p:nvSpPr>
        <p:spPr bwMode="auto">
          <a:xfrm>
            <a:off x="4529138" y="3062288"/>
            <a:ext cx="466725" cy="0"/>
          </a:xfrm>
          <a:prstGeom prst="line">
            <a:avLst/>
          </a:prstGeom>
          <a:noFill/>
          <a:ln w="12700">
            <a:solidFill>
              <a:srgbClr val="FF0000"/>
            </a:solidFill>
            <a:round/>
            <a:headEnd/>
            <a:tailEnd/>
          </a:ln>
        </p:spPr>
        <p:txBody>
          <a:bodyPr/>
          <a:lstStyle/>
          <a:p>
            <a:endParaRPr lang="fr-FR" b="1"/>
          </a:p>
        </p:txBody>
      </p:sp>
      <p:sp>
        <p:nvSpPr>
          <p:cNvPr id="10269" name="Line 351"/>
          <p:cNvSpPr>
            <a:spLocks noChangeShapeType="1"/>
          </p:cNvSpPr>
          <p:nvPr/>
        </p:nvSpPr>
        <p:spPr bwMode="auto">
          <a:xfrm>
            <a:off x="4217988" y="3373438"/>
            <a:ext cx="777875" cy="0"/>
          </a:xfrm>
          <a:prstGeom prst="line">
            <a:avLst/>
          </a:prstGeom>
          <a:noFill/>
          <a:ln w="12700">
            <a:solidFill>
              <a:srgbClr val="0000FF"/>
            </a:solidFill>
            <a:round/>
            <a:headEnd/>
            <a:tailEnd/>
          </a:ln>
        </p:spPr>
        <p:txBody>
          <a:bodyPr/>
          <a:lstStyle/>
          <a:p>
            <a:endParaRPr lang="fr-FR" b="1"/>
          </a:p>
        </p:txBody>
      </p:sp>
      <p:sp>
        <p:nvSpPr>
          <p:cNvPr id="10270" name="Rectangle 352"/>
          <p:cNvSpPr>
            <a:spLocks noChangeArrowheads="1"/>
          </p:cNvSpPr>
          <p:nvPr/>
        </p:nvSpPr>
        <p:spPr bwMode="auto">
          <a:xfrm rot="5400000" flipV="1">
            <a:off x="5003801" y="2957512"/>
            <a:ext cx="544512" cy="620713"/>
          </a:xfrm>
          <a:prstGeom prst="rect">
            <a:avLst/>
          </a:prstGeom>
          <a:noFill/>
          <a:ln w="9525">
            <a:noFill/>
            <a:miter lim="800000"/>
            <a:headEnd/>
            <a:tailEnd/>
          </a:ln>
        </p:spPr>
        <p:txBody>
          <a:bodyPr/>
          <a:lstStyle/>
          <a:p>
            <a:endParaRPr lang="fr-FR" b="1"/>
          </a:p>
        </p:txBody>
      </p:sp>
      <p:sp>
        <p:nvSpPr>
          <p:cNvPr id="10271" name="Line 353"/>
          <p:cNvSpPr>
            <a:spLocks noChangeShapeType="1"/>
          </p:cNvSpPr>
          <p:nvPr/>
        </p:nvSpPr>
        <p:spPr bwMode="auto">
          <a:xfrm rot="10800000" flipV="1">
            <a:off x="5424488" y="3375025"/>
            <a:ext cx="161925" cy="1588"/>
          </a:xfrm>
          <a:prstGeom prst="line">
            <a:avLst/>
          </a:prstGeom>
          <a:noFill/>
          <a:ln w="12700">
            <a:solidFill>
              <a:srgbClr val="000000"/>
            </a:solidFill>
            <a:round/>
            <a:headEnd type="none" w="lg" len="sm"/>
            <a:tailEnd type="none" w="lg" len="sm"/>
          </a:ln>
        </p:spPr>
        <p:txBody>
          <a:bodyPr/>
          <a:lstStyle/>
          <a:p>
            <a:endParaRPr lang="fr-FR" b="1"/>
          </a:p>
        </p:txBody>
      </p:sp>
      <p:sp>
        <p:nvSpPr>
          <p:cNvPr id="10272" name="Rectangle 354"/>
          <p:cNvSpPr>
            <a:spLocks noChangeArrowheads="1"/>
          </p:cNvSpPr>
          <p:nvPr/>
        </p:nvSpPr>
        <p:spPr bwMode="auto">
          <a:xfrm rot="10800000" flipV="1">
            <a:off x="5164138" y="3297238"/>
            <a:ext cx="246062" cy="36512"/>
          </a:xfrm>
          <a:prstGeom prst="rect">
            <a:avLst/>
          </a:prstGeom>
          <a:noFill/>
          <a:ln w="9525">
            <a:solidFill>
              <a:srgbClr val="FFFFFF"/>
            </a:solidFill>
            <a:miter lim="800000"/>
            <a:headEnd/>
            <a:tailEnd/>
          </a:ln>
        </p:spPr>
        <p:txBody>
          <a:bodyPr/>
          <a:lstStyle/>
          <a:p>
            <a:endParaRPr lang="fr-FR" b="1"/>
          </a:p>
        </p:txBody>
      </p:sp>
      <p:sp>
        <p:nvSpPr>
          <p:cNvPr id="10273" name="Line 355"/>
          <p:cNvSpPr>
            <a:spLocks noChangeShapeType="1"/>
          </p:cNvSpPr>
          <p:nvPr/>
        </p:nvSpPr>
        <p:spPr bwMode="auto">
          <a:xfrm rot="10800000">
            <a:off x="5151438" y="3346450"/>
            <a:ext cx="273050" cy="20638"/>
          </a:xfrm>
          <a:prstGeom prst="line">
            <a:avLst/>
          </a:prstGeom>
          <a:noFill/>
          <a:ln w="12700">
            <a:solidFill>
              <a:srgbClr val="000000"/>
            </a:solidFill>
            <a:round/>
            <a:headEnd type="none" w="lg" len="sm"/>
            <a:tailEnd type="none" w="lg" len="sm"/>
          </a:ln>
        </p:spPr>
        <p:txBody>
          <a:bodyPr/>
          <a:lstStyle/>
          <a:p>
            <a:endParaRPr lang="fr-FR" b="1"/>
          </a:p>
        </p:txBody>
      </p:sp>
      <p:sp>
        <p:nvSpPr>
          <p:cNvPr id="10274" name="Line 356"/>
          <p:cNvSpPr>
            <a:spLocks noChangeShapeType="1"/>
          </p:cNvSpPr>
          <p:nvPr/>
        </p:nvSpPr>
        <p:spPr bwMode="auto">
          <a:xfrm rot="10800000" flipV="1">
            <a:off x="4964113" y="3376613"/>
            <a:ext cx="198437" cy="0"/>
          </a:xfrm>
          <a:prstGeom prst="line">
            <a:avLst/>
          </a:prstGeom>
          <a:noFill/>
          <a:ln w="12700">
            <a:solidFill>
              <a:srgbClr val="000000"/>
            </a:solidFill>
            <a:round/>
            <a:headEnd type="none" w="lg" len="sm"/>
            <a:tailEnd type="none" w="lg" len="sm"/>
          </a:ln>
        </p:spPr>
        <p:txBody>
          <a:bodyPr/>
          <a:lstStyle/>
          <a:p>
            <a:endParaRPr lang="fr-FR" b="1"/>
          </a:p>
        </p:txBody>
      </p:sp>
      <p:sp>
        <p:nvSpPr>
          <p:cNvPr id="10275" name="Oval 357"/>
          <p:cNvSpPr>
            <a:spLocks noChangeArrowheads="1"/>
          </p:cNvSpPr>
          <p:nvPr/>
        </p:nvSpPr>
        <p:spPr bwMode="auto">
          <a:xfrm rot="10800000" flipV="1">
            <a:off x="5408613" y="3336925"/>
            <a:ext cx="26987" cy="39688"/>
          </a:xfrm>
          <a:prstGeom prst="ellipse">
            <a:avLst/>
          </a:prstGeom>
          <a:noFill/>
          <a:ln w="9525">
            <a:solidFill>
              <a:srgbClr val="000000"/>
            </a:solidFill>
            <a:round/>
            <a:headEnd/>
            <a:tailEnd/>
          </a:ln>
        </p:spPr>
        <p:txBody>
          <a:bodyPr/>
          <a:lstStyle/>
          <a:p>
            <a:endParaRPr lang="fr-FR" b="1"/>
          </a:p>
        </p:txBody>
      </p:sp>
      <p:sp>
        <p:nvSpPr>
          <p:cNvPr id="10276" name="Oval 358"/>
          <p:cNvSpPr>
            <a:spLocks noChangeArrowheads="1"/>
          </p:cNvSpPr>
          <p:nvPr/>
        </p:nvSpPr>
        <p:spPr bwMode="auto">
          <a:xfrm rot="10800000" flipV="1">
            <a:off x="5149850" y="3338513"/>
            <a:ext cx="26988" cy="39687"/>
          </a:xfrm>
          <a:prstGeom prst="ellipse">
            <a:avLst/>
          </a:prstGeom>
          <a:noFill/>
          <a:ln w="9525">
            <a:solidFill>
              <a:srgbClr val="000000"/>
            </a:solidFill>
            <a:round/>
            <a:headEnd/>
            <a:tailEnd/>
          </a:ln>
        </p:spPr>
        <p:txBody>
          <a:bodyPr/>
          <a:lstStyle/>
          <a:p>
            <a:endParaRPr lang="fr-FR" b="1"/>
          </a:p>
        </p:txBody>
      </p:sp>
      <p:sp>
        <p:nvSpPr>
          <p:cNvPr id="10277" name="Rectangle 359"/>
          <p:cNvSpPr>
            <a:spLocks noChangeArrowheads="1"/>
          </p:cNvSpPr>
          <p:nvPr/>
        </p:nvSpPr>
        <p:spPr bwMode="auto">
          <a:xfrm rot="10800000" flipV="1">
            <a:off x="5191125" y="3035300"/>
            <a:ext cx="193675" cy="142875"/>
          </a:xfrm>
          <a:prstGeom prst="rect">
            <a:avLst/>
          </a:prstGeom>
          <a:noFill/>
          <a:ln w="9525">
            <a:noFill/>
            <a:miter lim="800000"/>
            <a:headEnd/>
            <a:tailEnd/>
          </a:ln>
        </p:spPr>
        <p:txBody>
          <a:bodyPr lIns="12700" tIns="12700" rIns="12700" bIns="12700"/>
          <a:lstStyle/>
          <a:p>
            <a:endParaRPr lang="fr-FR" sz="1800" b="1">
              <a:latin typeface="Arial" charset="0"/>
            </a:endParaRPr>
          </a:p>
        </p:txBody>
      </p:sp>
      <p:grpSp>
        <p:nvGrpSpPr>
          <p:cNvPr id="2" name="Group 360"/>
          <p:cNvGrpSpPr>
            <a:grpSpLocks/>
          </p:cNvGrpSpPr>
          <p:nvPr/>
        </p:nvGrpSpPr>
        <p:grpSpPr bwMode="auto">
          <a:xfrm>
            <a:off x="4981575" y="2698750"/>
            <a:ext cx="620713" cy="546100"/>
            <a:chOff x="5805" y="2795"/>
            <a:chExt cx="566" cy="497"/>
          </a:xfrm>
        </p:grpSpPr>
        <p:sp>
          <p:nvSpPr>
            <p:cNvPr id="10394" name="Rectangle 361"/>
            <p:cNvSpPr>
              <a:spLocks noChangeArrowheads="1"/>
            </p:cNvSpPr>
            <p:nvPr/>
          </p:nvSpPr>
          <p:spPr bwMode="auto">
            <a:xfrm rot="5400000" flipV="1">
              <a:off x="5840" y="2761"/>
              <a:ext cx="497" cy="565"/>
            </a:xfrm>
            <a:prstGeom prst="rect">
              <a:avLst/>
            </a:prstGeom>
            <a:noFill/>
            <a:ln w="9525">
              <a:noFill/>
              <a:miter lim="800000"/>
              <a:headEnd/>
              <a:tailEnd/>
            </a:ln>
          </p:spPr>
          <p:txBody>
            <a:bodyPr/>
            <a:lstStyle/>
            <a:p>
              <a:endParaRPr lang="fr-FR" b="1"/>
            </a:p>
          </p:txBody>
        </p:sp>
        <p:sp>
          <p:nvSpPr>
            <p:cNvPr id="10395" name="Line 362"/>
            <p:cNvSpPr>
              <a:spLocks noChangeShapeType="1"/>
            </p:cNvSpPr>
            <p:nvPr/>
          </p:nvSpPr>
          <p:spPr bwMode="auto">
            <a:xfrm rot="10800000" flipV="1">
              <a:off x="6224" y="3125"/>
              <a:ext cx="147" cy="1"/>
            </a:xfrm>
            <a:prstGeom prst="line">
              <a:avLst/>
            </a:prstGeom>
            <a:noFill/>
            <a:ln w="12700">
              <a:solidFill>
                <a:srgbClr val="000000"/>
              </a:solidFill>
              <a:round/>
              <a:headEnd type="none" w="lg" len="sm"/>
              <a:tailEnd type="none" w="lg" len="sm"/>
            </a:ln>
          </p:spPr>
          <p:txBody>
            <a:bodyPr/>
            <a:lstStyle/>
            <a:p>
              <a:endParaRPr lang="fr-FR" b="1"/>
            </a:p>
          </p:txBody>
        </p:sp>
        <p:sp>
          <p:nvSpPr>
            <p:cNvPr id="10396" name="Rectangle 363"/>
            <p:cNvSpPr>
              <a:spLocks noChangeArrowheads="1"/>
            </p:cNvSpPr>
            <p:nvPr/>
          </p:nvSpPr>
          <p:spPr bwMode="auto">
            <a:xfrm rot="10800000" flipV="1">
              <a:off x="5987" y="3070"/>
              <a:ext cx="224" cy="33"/>
            </a:xfrm>
            <a:prstGeom prst="rect">
              <a:avLst/>
            </a:prstGeom>
            <a:noFill/>
            <a:ln w="9525">
              <a:solidFill>
                <a:srgbClr val="FFFFFF"/>
              </a:solidFill>
              <a:miter lim="800000"/>
              <a:headEnd/>
              <a:tailEnd/>
            </a:ln>
          </p:spPr>
          <p:txBody>
            <a:bodyPr/>
            <a:lstStyle/>
            <a:p>
              <a:endParaRPr lang="fr-FR" b="1"/>
            </a:p>
          </p:txBody>
        </p:sp>
        <p:sp>
          <p:nvSpPr>
            <p:cNvPr id="10397" name="Line 364"/>
            <p:cNvSpPr>
              <a:spLocks noChangeShapeType="1"/>
            </p:cNvSpPr>
            <p:nvPr/>
          </p:nvSpPr>
          <p:spPr bwMode="auto">
            <a:xfrm rot="10800000">
              <a:off x="5975" y="3099"/>
              <a:ext cx="249" cy="19"/>
            </a:xfrm>
            <a:prstGeom prst="line">
              <a:avLst/>
            </a:prstGeom>
            <a:noFill/>
            <a:ln w="12700">
              <a:solidFill>
                <a:srgbClr val="000000"/>
              </a:solidFill>
              <a:round/>
              <a:headEnd type="none" w="lg" len="sm"/>
              <a:tailEnd type="none" w="lg" len="sm"/>
            </a:ln>
          </p:spPr>
          <p:txBody>
            <a:bodyPr/>
            <a:lstStyle/>
            <a:p>
              <a:endParaRPr lang="fr-FR" b="1"/>
            </a:p>
          </p:txBody>
        </p:sp>
        <p:sp>
          <p:nvSpPr>
            <p:cNvPr id="10398" name="Line 365"/>
            <p:cNvSpPr>
              <a:spLocks noChangeShapeType="1"/>
            </p:cNvSpPr>
            <p:nvPr/>
          </p:nvSpPr>
          <p:spPr bwMode="auto">
            <a:xfrm rot="10800000" flipV="1">
              <a:off x="5805" y="3126"/>
              <a:ext cx="180" cy="0"/>
            </a:xfrm>
            <a:prstGeom prst="line">
              <a:avLst/>
            </a:prstGeom>
            <a:noFill/>
            <a:ln w="12700">
              <a:solidFill>
                <a:srgbClr val="000000"/>
              </a:solidFill>
              <a:round/>
              <a:headEnd type="none" w="lg" len="sm"/>
              <a:tailEnd type="none" w="lg" len="sm"/>
            </a:ln>
          </p:spPr>
          <p:txBody>
            <a:bodyPr/>
            <a:lstStyle/>
            <a:p>
              <a:endParaRPr lang="fr-FR" b="1"/>
            </a:p>
          </p:txBody>
        </p:sp>
        <p:sp>
          <p:nvSpPr>
            <p:cNvPr id="10399" name="Oval 366"/>
            <p:cNvSpPr>
              <a:spLocks noChangeArrowheads="1"/>
            </p:cNvSpPr>
            <p:nvPr/>
          </p:nvSpPr>
          <p:spPr bwMode="auto">
            <a:xfrm rot="10800000" flipV="1">
              <a:off x="6209" y="3107"/>
              <a:ext cx="25" cy="36"/>
            </a:xfrm>
            <a:prstGeom prst="ellipse">
              <a:avLst/>
            </a:prstGeom>
            <a:noFill/>
            <a:ln w="9525">
              <a:solidFill>
                <a:srgbClr val="000000"/>
              </a:solidFill>
              <a:round/>
              <a:headEnd/>
              <a:tailEnd/>
            </a:ln>
          </p:spPr>
          <p:txBody>
            <a:bodyPr/>
            <a:lstStyle/>
            <a:p>
              <a:endParaRPr lang="fr-FR" b="1"/>
            </a:p>
          </p:txBody>
        </p:sp>
        <p:sp>
          <p:nvSpPr>
            <p:cNvPr id="10400" name="Oval 367"/>
            <p:cNvSpPr>
              <a:spLocks noChangeArrowheads="1"/>
            </p:cNvSpPr>
            <p:nvPr/>
          </p:nvSpPr>
          <p:spPr bwMode="auto">
            <a:xfrm rot="10800000" flipV="1">
              <a:off x="5974" y="3108"/>
              <a:ext cx="24" cy="36"/>
            </a:xfrm>
            <a:prstGeom prst="ellipse">
              <a:avLst/>
            </a:prstGeom>
            <a:noFill/>
            <a:ln w="9525">
              <a:solidFill>
                <a:srgbClr val="000000"/>
              </a:solidFill>
              <a:round/>
              <a:headEnd/>
              <a:tailEnd/>
            </a:ln>
          </p:spPr>
          <p:txBody>
            <a:bodyPr/>
            <a:lstStyle/>
            <a:p>
              <a:endParaRPr lang="fr-FR" b="1"/>
            </a:p>
          </p:txBody>
        </p:sp>
        <p:sp>
          <p:nvSpPr>
            <p:cNvPr id="10401" name="Rectangle 368"/>
            <p:cNvSpPr>
              <a:spLocks noChangeArrowheads="1"/>
            </p:cNvSpPr>
            <p:nvPr/>
          </p:nvSpPr>
          <p:spPr bwMode="auto">
            <a:xfrm rot="10800000" flipV="1">
              <a:off x="6012" y="2832"/>
              <a:ext cx="175" cy="129"/>
            </a:xfrm>
            <a:prstGeom prst="rect">
              <a:avLst/>
            </a:prstGeom>
            <a:noFill/>
            <a:ln w="9525">
              <a:noFill/>
              <a:miter lim="800000"/>
              <a:headEnd/>
              <a:tailEnd/>
            </a:ln>
          </p:spPr>
          <p:txBody>
            <a:bodyPr lIns="12700" tIns="12700" rIns="12700" bIns="12700"/>
            <a:lstStyle/>
            <a:p>
              <a:endParaRPr lang="fr-FR" sz="1800" b="1">
                <a:latin typeface="Arial" charset="0"/>
              </a:endParaRPr>
            </a:p>
          </p:txBody>
        </p:sp>
      </p:grpSp>
      <p:sp>
        <p:nvSpPr>
          <p:cNvPr id="10279" name="Line 369"/>
          <p:cNvSpPr>
            <a:spLocks noChangeShapeType="1"/>
          </p:cNvSpPr>
          <p:nvPr/>
        </p:nvSpPr>
        <p:spPr bwMode="auto">
          <a:xfrm flipV="1">
            <a:off x="5589588" y="3057525"/>
            <a:ext cx="654050" cy="4763"/>
          </a:xfrm>
          <a:prstGeom prst="line">
            <a:avLst/>
          </a:prstGeom>
          <a:noFill/>
          <a:ln w="12700">
            <a:solidFill>
              <a:srgbClr val="FF0000"/>
            </a:solidFill>
            <a:round/>
            <a:headEnd/>
            <a:tailEnd/>
          </a:ln>
        </p:spPr>
        <p:txBody>
          <a:bodyPr/>
          <a:lstStyle/>
          <a:p>
            <a:endParaRPr lang="fr-FR" b="1"/>
          </a:p>
        </p:txBody>
      </p:sp>
      <p:sp>
        <p:nvSpPr>
          <p:cNvPr id="10280" name="Line 370"/>
          <p:cNvSpPr>
            <a:spLocks noChangeShapeType="1"/>
          </p:cNvSpPr>
          <p:nvPr/>
        </p:nvSpPr>
        <p:spPr bwMode="auto">
          <a:xfrm>
            <a:off x="5589588" y="3367088"/>
            <a:ext cx="496887" cy="9525"/>
          </a:xfrm>
          <a:prstGeom prst="line">
            <a:avLst/>
          </a:prstGeom>
          <a:noFill/>
          <a:ln w="12700">
            <a:solidFill>
              <a:srgbClr val="0000FF"/>
            </a:solidFill>
            <a:round/>
            <a:headEnd/>
            <a:tailEnd/>
          </a:ln>
        </p:spPr>
        <p:txBody>
          <a:bodyPr/>
          <a:lstStyle/>
          <a:p>
            <a:endParaRPr lang="fr-FR" b="1"/>
          </a:p>
        </p:txBody>
      </p:sp>
      <p:grpSp>
        <p:nvGrpSpPr>
          <p:cNvPr id="3" name="Group 371"/>
          <p:cNvGrpSpPr>
            <a:grpSpLocks/>
          </p:cNvGrpSpPr>
          <p:nvPr/>
        </p:nvGrpSpPr>
        <p:grpSpPr bwMode="auto">
          <a:xfrm rot="-1800000">
            <a:off x="6000750" y="3724275"/>
            <a:ext cx="339725" cy="338138"/>
            <a:chOff x="6718" y="4243"/>
            <a:chExt cx="310" cy="309"/>
          </a:xfrm>
        </p:grpSpPr>
        <p:sp>
          <p:nvSpPr>
            <p:cNvPr id="10390" name="Oval 372"/>
            <p:cNvSpPr>
              <a:spLocks noChangeArrowheads="1"/>
            </p:cNvSpPr>
            <p:nvPr/>
          </p:nvSpPr>
          <p:spPr bwMode="auto">
            <a:xfrm>
              <a:off x="6920"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10391" name="Oval 373"/>
            <p:cNvSpPr>
              <a:spLocks noChangeArrowheads="1"/>
            </p:cNvSpPr>
            <p:nvPr/>
          </p:nvSpPr>
          <p:spPr bwMode="auto">
            <a:xfrm>
              <a:off x="6776" y="4324"/>
              <a:ext cx="59" cy="66"/>
            </a:xfrm>
            <a:prstGeom prst="ellipse">
              <a:avLst/>
            </a:prstGeom>
            <a:solidFill>
              <a:srgbClr val="FFFFFF"/>
            </a:solidFill>
            <a:ln w="12700" algn="ctr">
              <a:solidFill>
                <a:srgbClr val="000000"/>
              </a:solidFill>
              <a:round/>
              <a:headEnd/>
              <a:tailEnd/>
            </a:ln>
          </p:spPr>
          <p:txBody>
            <a:bodyPr/>
            <a:lstStyle/>
            <a:p>
              <a:endParaRPr lang="fr-FR" b="1"/>
            </a:p>
          </p:txBody>
        </p:sp>
        <p:sp>
          <p:nvSpPr>
            <p:cNvPr id="10392" name="Oval 374"/>
            <p:cNvSpPr>
              <a:spLocks noChangeArrowheads="1"/>
            </p:cNvSpPr>
            <p:nvPr/>
          </p:nvSpPr>
          <p:spPr bwMode="auto">
            <a:xfrm>
              <a:off x="6844" y="4435"/>
              <a:ext cx="59" cy="66"/>
            </a:xfrm>
            <a:prstGeom prst="ellipse">
              <a:avLst/>
            </a:prstGeom>
            <a:solidFill>
              <a:srgbClr val="000000"/>
            </a:solidFill>
            <a:ln w="12700" algn="ctr">
              <a:solidFill>
                <a:srgbClr val="000000"/>
              </a:solidFill>
              <a:round/>
              <a:headEnd/>
              <a:tailEnd/>
            </a:ln>
          </p:spPr>
          <p:txBody>
            <a:bodyPr/>
            <a:lstStyle/>
            <a:p>
              <a:endParaRPr lang="fr-FR" b="1"/>
            </a:p>
          </p:txBody>
        </p:sp>
        <p:sp>
          <p:nvSpPr>
            <p:cNvPr id="10393" name="Oval 375"/>
            <p:cNvSpPr>
              <a:spLocks noChangeArrowheads="1"/>
            </p:cNvSpPr>
            <p:nvPr/>
          </p:nvSpPr>
          <p:spPr bwMode="auto">
            <a:xfrm>
              <a:off x="6718" y="4243"/>
              <a:ext cx="310" cy="309"/>
            </a:xfrm>
            <a:prstGeom prst="ellipse">
              <a:avLst/>
            </a:prstGeom>
            <a:noFill/>
            <a:ln w="12700" algn="ctr">
              <a:solidFill>
                <a:srgbClr val="000000"/>
              </a:solidFill>
              <a:round/>
              <a:headEnd/>
              <a:tailEnd/>
            </a:ln>
          </p:spPr>
          <p:txBody>
            <a:bodyPr/>
            <a:lstStyle/>
            <a:p>
              <a:endParaRPr lang="fr-FR" b="1"/>
            </a:p>
          </p:txBody>
        </p:sp>
      </p:grpSp>
      <p:sp>
        <p:nvSpPr>
          <p:cNvPr id="10282" name="Line 376"/>
          <p:cNvSpPr>
            <a:spLocks noChangeShapeType="1"/>
          </p:cNvSpPr>
          <p:nvPr/>
        </p:nvSpPr>
        <p:spPr bwMode="auto">
          <a:xfrm>
            <a:off x="6080125" y="3376613"/>
            <a:ext cx="0" cy="500062"/>
          </a:xfrm>
          <a:prstGeom prst="line">
            <a:avLst/>
          </a:prstGeom>
          <a:noFill/>
          <a:ln w="12700">
            <a:solidFill>
              <a:srgbClr val="0000FF"/>
            </a:solidFill>
            <a:round/>
            <a:headEnd/>
            <a:tailEnd/>
          </a:ln>
        </p:spPr>
        <p:txBody>
          <a:bodyPr/>
          <a:lstStyle/>
          <a:p>
            <a:endParaRPr lang="fr-FR" b="1"/>
          </a:p>
        </p:txBody>
      </p:sp>
      <p:sp>
        <p:nvSpPr>
          <p:cNvPr id="10283" name="Line 377"/>
          <p:cNvSpPr>
            <a:spLocks noChangeShapeType="1"/>
          </p:cNvSpPr>
          <p:nvPr/>
        </p:nvSpPr>
        <p:spPr bwMode="auto">
          <a:xfrm>
            <a:off x="6232525" y="3054350"/>
            <a:ext cx="0" cy="750888"/>
          </a:xfrm>
          <a:prstGeom prst="line">
            <a:avLst/>
          </a:prstGeom>
          <a:noFill/>
          <a:ln w="12700">
            <a:solidFill>
              <a:srgbClr val="FF0000"/>
            </a:solidFill>
            <a:round/>
            <a:headEnd/>
            <a:tailEnd/>
          </a:ln>
        </p:spPr>
        <p:txBody>
          <a:bodyPr/>
          <a:lstStyle/>
          <a:p>
            <a:endParaRPr lang="fr-FR" b="1"/>
          </a:p>
        </p:txBody>
      </p:sp>
      <p:sp>
        <p:nvSpPr>
          <p:cNvPr id="10284" name="Line 378"/>
          <p:cNvSpPr>
            <a:spLocks noChangeShapeType="1"/>
          </p:cNvSpPr>
          <p:nvPr/>
        </p:nvSpPr>
        <p:spPr bwMode="auto">
          <a:xfrm>
            <a:off x="6232525" y="3802063"/>
            <a:ext cx="1125538" cy="0"/>
          </a:xfrm>
          <a:prstGeom prst="line">
            <a:avLst/>
          </a:prstGeom>
          <a:noFill/>
          <a:ln w="12700">
            <a:solidFill>
              <a:srgbClr val="FF0000"/>
            </a:solidFill>
            <a:round/>
            <a:headEnd/>
            <a:tailEnd/>
          </a:ln>
        </p:spPr>
        <p:txBody>
          <a:bodyPr/>
          <a:lstStyle/>
          <a:p>
            <a:endParaRPr lang="fr-FR" b="1"/>
          </a:p>
        </p:txBody>
      </p:sp>
      <p:sp>
        <p:nvSpPr>
          <p:cNvPr id="10285" name="Line 379"/>
          <p:cNvSpPr>
            <a:spLocks noChangeShapeType="1"/>
          </p:cNvSpPr>
          <p:nvPr/>
        </p:nvSpPr>
        <p:spPr bwMode="auto">
          <a:xfrm>
            <a:off x="6118225" y="3887788"/>
            <a:ext cx="1189038" cy="0"/>
          </a:xfrm>
          <a:prstGeom prst="line">
            <a:avLst/>
          </a:prstGeom>
          <a:noFill/>
          <a:ln w="12700">
            <a:solidFill>
              <a:srgbClr val="0000FF"/>
            </a:solidFill>
            <a:round/>
            <a:headEnd/>
            <a:tailEnd/>
          </a:ln>
        </p:spPr>
        <p:txBody>
          <a:bodyPr/>
          <a:lstStyle/>
          <a:p>
            <a:endParaRPr lang="fr-FR" b="1"/>
          </a:p>
        </p:txBody>
      </p:sp>
      <p:grpSp>
        <p:nvGrpSpPr>
          <p:cNvPr id="4" name="Group 380"/>
          <p:cNvGrpSpPr>
            <a:grpSpLocks/>
          </p:cNvGrpSpPr>
          <p:nvPr/>
        </p:nvGrpSpPr>
        <p:grpSpPr bwMode="auto">
          <a:xfrm>
            <a:off x="7108825" y="3251200"/>
            <a:ext cx="1117600" cy="1300163"/>
            <a:chOff x="7815" y="3945"/>
            <a:chExt cx="1020" cy="1185"/>
          </a:xfrm>
        </p:grpSpPr>
        <p:grpSp>
          <p:nvGrpSpPr>
            <p:cNvPr id="5" name="Group 381"/>
            <p:cNvGrpSpPr>
              <a:grpSpLocks/>
            </p:cNvGrpSpPr>
            <p:nvPr/>
          </p:nvGrpSpPr>
          <p:grpSpPr bwMode="auto">
            <a:xfrm>
              <a:off x="7965" y="4150"/>
              <a:ext cx="670" cy="685"/>
              <a:chOff x="8610" y="2906"/>
              <a:chExt cx="670" cy="685"/>
            </a:xfrm>
          </p:grpSpPr>
          <p:sp>
            <p:nvSpPr>
              <p:cNvPr id="10388" name="Oval 382"/>
              <p:cNvSpPr>
                <a:spLocks noChangeArrowheads="1"/>
              </p:cNvSpPr>
              <p:nvPr/>
            </p:nvSpPr>
            <p:spPr bwMode="auto">
              <a:xfrm>
                <a:off x="8610" y="2906"/>
                <a:ext cx="670" cy="685"/>
              </a:xfrm>
              <a:prstGeom prst="ellipse">
                <a:avLst/>
              </a:prstGeom>
              <a:solidFill>
                <a:srgbClr val="FFFFFF"/>
              </a:solidFill>
              <a:ln w="12700" algn="ctr">
                <a:solidFill>
                  <a:srgbClr val="000000"/>
                </a:solidFill>
                <a:round/>
                <a:headEnd/>
                <a:tailEnd/>
              </a:ln>
            </p:spPr>
            <p:txBody>
              <a:bodyPr/>
              <a:lstStyle/>
              <a:p>
                <a:endParaRPr lang="fr-FR" b="1"/>
              </a:p>
            </p:txBody>
          </p:sp>
          <p:sp>
            <p:nvSpPr>
              <p:cNvPr id="10389" name="Text Box 383"/>
              <p:cNvSpPr txBox="1">
                <a:spLocks noChangeArrowheads="1"/>
              </p:cNvSpPr>
              <p:nvPr/>
            </p:nvSpPr>
            <p:spPr bwMode="auto">
              <a:xfrm>
                <a:off x="8685" y="3031"/>
                <a:ext cx="555" cy="435"/>
              </a:xfrm>
              <a:prstGeom prst="rect">
                <a:avLst/>
              </a:prstGeom>
              <a:noFill/>
              <a:ln w="12700" algn="ctr">
                <a:noFill/>
                <a:miter lim="800000"/>
                <a:headEnd/>
                <a:tailEnd/>
              </a:ln>
            </p:spPr>
            <p:txBody>
              <a:bodyPr/>
              <a:lstStyle/>
              <a:p>
                <a:r>
                  <a:rPr lang="fr-FR" sz="1600" b="1">
                    <a:latin typeface="Arial" charset="0"/>
                  </a:rPr>
                  <a:t>  M</a:t>
                </a:r>
              </a:p>
            </p:txBody>
          </p:sp>
        </p:grpSp>
        <p:sp>
          <p:nvSpPr>
            <p:cNvPr id="10387" name="Text Box 384"/>
            <p:cNvSpPr txBox="1">
              <a:spLocks noChangeArrowheads="1"/>
            </p:cNvSpPr>
            <p:nvPr/>
          </p:nvSpPr>
          <p:spPr bwMode="auto">
            <a:xfrm>
              <a:off x="7815" y="3945"/>
              <a:ext cx="1020" cy="1185"/>
            </a:xfrm>
            <a:prstGeom prst="rect">
              <a:avLst/>
            </a:prstGeom>
            <a:noFill/>
            <a:ln w="19050" algn="ctr">
              <a:solidFill>
                <a:srgbClr val="000000"/>
              </a:solidFill>
              <a:miter lim="800000"/>
              <a:headEnd/>
              <a:tailEnd/>
            </a:ln>
          </p:spPr>
          <p:txBody>
            <a:bodyPr/>
            <a:lstStyle/>
            <a:p>
              <a:endParaRPr lang="fr-FR" sz="1800" b="1">
                <a:latin typeface="Arial" charset="0"/>
              </a:endParaRPr>
            </a:p>
          </p:txBody>
        </p:sp>
      </p:grpSp>
      <p:sp>
        <p:nvSpPr>
          <p:cNvPr id="10287" name="Line 385"/>
          <p:cNvSpPr>
            <a:spLocks noChangeShapeType="1"/>
          </p:cNvSpPr>
          <p:nvPr/>
        </p:nvSpPr>
        <p:spPr bwMode="auto">
          <a:xfrm>
            <a:off x="1076325" y="4868863"/>
            <a:ext cx="8032750" cy="0"/>
          </a:xfrm>
          <a:prstGeom prst="line">
            <a:avLst/>
          </a:prstGeom>
          <a:noFill/>
          <a:ln w="254000">
            <a:pattFill prst="pct20">
              <a:fgClr>
                <a:srgbClr val="000000"/>
              </a:fgClr>
              <a:bgClr>
                <a:srgbClr val="FFFFFF"/>
              </a:bgClr>
            </a:pattFill>
            <a:round/>
            <a:headEnd/>
            <a:tailEnd/>
          </a:ln>
        </p:spPr>
        <p:txBody>
          <a:bodyPr/>
          <a:lstStyle/>
          <a:p>
            <a:endParaRPr lang="fr-FR"/>
          </a:p>
        </p:txBody>
      </p:sp>
      <p:grpSp>
        <p:nvGrpSpPr>
          <p:cNvPr id="6" name="Group 386"/>
          <p:cNvGrpSpPr>
            <a:grpSpLocks/>
          </p:cNvGrpSpPr>
          <p:nvPr/>
        </p:nvGrpSpPr>
        <p:grpSpPr bwMode="auto">
          <a:xfrm>
            <a:off x="5934075" y="4903788"/>
            <a:ext cx="500063" cy="493712"/>
            <a:chOff x="8493" y="10191"/>
            <a:chExt cx="1132" cy="849"/>
          </a:xfrm>
        </p:grpSpPr>
        <p:sp>
          <p:nvSpPr>
            <p:cNvPr id="10380" name="Rectangle 387"/>
            <p:cNvSpPr>
              <a:spLocks noChangeArrowheads="1"/>
            </p:cNvSpPr>
            <p:nvPr/>
          </p:nvSpPr>
          <p:spPr bwMode="auto">
            <a:xfrm rot="5400000">
              <a:off x="8634" y="10050"/>
              <a:ext cx="849" cy="1132"/>
            </a:xfrm>
            <a:prstGeom prst="rect">
              <a:avLst/>
            </a:prstGeom>
            <a:noFill/>
            <a:ln w="9525">
              <a:noFill/>
              <a:miter lim="800000"/>
              <a:headEnd/>
              <a:tailEnd/>
            </a:ln>
          </p:spPr>
          <p:txBody>
            <a:bodyPr/>
            <a:lstStyle/>
            <a:p>
              <a:endParaRPr lang="fr-FR"/>
            </a:p>
          </p:txBody>
        </p:sp>
        <p:sp>
          <p:nvSpPr>
            <p:cNvPr id="10381" name="Line 388"/>
            <p:cNvSpPr>
              <a:spLocks noChangeShapeType="1"/>
            </p:cNvSpPr>
            <p:nvPr/>
          </p:nvSpPr>
          <p:spPr bwMode="auto">
            <a:xfrm>
              <a:off x="9059" y="10191"/>
              <a:ext cx="1" cy="421"/>
            </a:xfrm>
            <a:prstGeom prst="line">
              <a:avLst/>
            </a:prstGeom>
            <a:noFill/>
            <a:ln w="12700">
              <a:solidFill>
                <a:srgbClr val="000000"/>
              </a:solidFill>
              <a:round/>
              <a:headEnd type="none" w="lg" len="sm"/>
              <a:tailEnd type="none" w="lg" len="sm"/>
            </a:ln>
          </p:spPr>
          <p:txBody>
            <a:bodyPr/>
            <a:lstStyle/>
            <a:p>
              <a:endParaRPr lang="fr-FR"/>
            </a:p>
          </p:txBody>
        </p:sp>
        <p:sp>
          <p:nvSpPr>
            <p:cNvPr id="10382" name="Line 389"/>
            <p:cNvSpPr>
              <a:spLocks noChangeShapeType="1"/>
            </p:cNvSpPr>
            <p:nvPr/>
          </p:nvSpPr>
          <p:spPr bwMode="auto">
            <a:xfrm flipV="1">
              <a:off x="8680" y="10623"/>
              <a:ext cx="758" cy="3"/>
            </a:xfrm>
            <a:prstGeom prst="line">
              <a:avLst/>
            </a:prstGeom>
            <a:noFill/>
            <a:ln w="12700">
              <a:solidFill>
                <a:srgbClr val="000000"/>
              </a:solidFill>
              <a:round/>
              <a:headEnd type="none" w="lg" len="sm"/>
              <a:tailEnd type="none" w="lg" len="sm"/>
            </a:ln>
          </p:spPr>
          <p:txBody>
            <a:bodyPr/>
            <a:lstStyle/>
            <a:p>
              <a:endParaRPr lang="fr-FR"/>
            </a:p>
          </p:txBody>
        </p:sp>
        <p:sp>
          <p:nvSpPr>
            <p:cNvPr id="10383" name="Line 390"/>
            <p:cNvSpPr>
              <a:spLocks noChangeShapeType="1"/>
            </p:cNvSpPr>
            <p:nvPr/>
          </p:nvSpPr>
          <p:spPr bwMode="auto">
            <a:xfrm flipV="1">
              <a:off x="8754" y="10683"/>
              <a:ext cx="611" cy="3"/>
            </a:xfrm>
            <a:prstGeom prst="line">
              <a:avLst/>
            </a:prstGeom>
            <a:noFill/>
            <a:ln w="12700">
              <a:solidFill>
                <a:srgbClr val="000000"/>
              </a:solidFill>
              <a:round/>
              <a:headEnd type="none" w="lg" len="sm"/>
              <a:tailEnd type="none" w="lg" len="sm"/>
            </a:ln>
          </p:spPr>
          <p:txBody>
            <a:bodyPr/>
            <a:lstStyle/>
            <a:p>
              <a:endParaRPr lang="fr-FR"/>
            </a:p>
          </p:txBody>
        </p:sp>
        <p:sp>
          <p:nvSpPr>
            <p:cNvPr id="10384" name="Line 391"/>
            <p:cNvSpPr>
              <a:spLocks noChangeShapeType="1"/>
            </p:cNvSpPr>
            <p:nvPr/>
          </p:nvSpPr>
          <p:spPr bwMode="auto">
            <a:xfrm flipV="1">
              <a:off x="8908" y="10743"/>
              <a:ext cx="319" cy="2"/>
            </a:xfrm>
            <a:prstGeom prst="line">
              <a:avLst/>
            </a:prstGeom>
            <a:noFill/>
            <a:ln w="12700">
              <a:solidFill>
                <a:srgbClr val="000000"/>
              </a:solidFill>
              <a:round/>
              <a:headEnd type="none" w="lg" len="sm"/>
              <a:tailEnd type="none" w="lg" len="sm"/>
            </a:ln>
          </p:spPr>
          <p:txBody>
            <a:bodyPr/>
            <a:lstStyle/>
            <a:p>
              <a:endParaRPr lang="fr-FR"/>
            </a:p>
          </p:txBody>
        </p:sp>
        <p:sp>
          <p:nvSpPr>
            <p:cNvPr id="10385" name="Line 392"/>
            <p:cNvSpPr>
              <a:spLocks noChangeShapeType="1"/>
            </p:cNvSpPr>
            <p:nvPr/>
          </p:nvSpPr>
          <p:spPr bwMode="auto">
            <a:xfrm>
              <a:off x="9001" y="10804"/>
              <a:ext cx="117" cy="1"/>
            </a:xfrm>
            <a:prstGeom prst="line">
              <a:avLst/>
            </a:prstGeom>
            <a:noFill/>
            <a:ln w="12700">
              <a:solidFill>
                <a:srgbClr val="000000"/>
              </a:solidFill>
              <a:round/>
              <a:headEnd type="none" w="lg" len="sm"/>
              <a:tailEnd type="none" w="lg" len="sm"/>
            </a:ln>
          </p:spPr>
          <p:txBody>
            <a:bodyPr/>
            <a:lstStyle/>
            <a:p>
              <a:endParaRPr lang="fr-FR"/>
            </a:p>
          </p:txBody>
        </p:sp>
      </p:grpSp>
      <p:sp>
        <p:nvSpPr>
          <p:cNvPr id="10289" name="Line 393"/>
          <p:cNvSpPr>
            <a:spLocks noChangeShapeType="1"/>
          </p:cNvSpPr>
          <p:nvPr/>
        </p:nvSpPr>
        <p:spPr bwMode="auto">
          <a:xfrm flipV="1">
            <a:off x="6186488" y="3984625"/>
            <a:ext cx="0" cy="979488"/>
          </a:xfrm>
          <a:prstGeom prst="line">
            <a:avLst/>
          </a:prstGeom>
          <a:noFill/>
          <a:ln w="12700">
            <a:solidFill>
              <a:srgbClr val="06BA28"/>
            </a:solidFill>
            <a:round/>
            <a:headEnd/>
            <a:tailEnd/>
          </a:ln>
        </p:spPr>
        <p:txBody>
          <a:bodyPr/>
          <a:lstStyle/>
          <a:p>
            <a:endParaRPr lang="fr-FR" b="1"/>
          </a:p>
        </p:txBody>
      </p:sp>
      <p:grpSp>
        <p:nvGrpSpPr>
          <p:cNvPr id="7" name="Group 394"/>
          <p:cNvGrpSpPr>
            <a:grpSpLocks/>
          </p:cNvGrpSpPr>
          <p:nvPr/>
        </p:nvGrpSpPr>
        <p:grpSpPr bwMode="auto">
          <a:xfrm>
            <a:off x="1712913" y="4826000"/>
            <a:ext cx="336550" cy="563563"/>
            <a:chOff x="2826" y="5109"/>
            <a:chExt cx="307" cy="513"/>
          </a:xfrm>
        </p:grpSpPr>
        <p:sp>
          <p:nvSpPr>
            <p:cNvPr id="10376" name="Line 395"/>
            <p:cNvSpPr>
              <a:spLocks noChangeShapeType="1"/>
            </p:cNvSpPr>
            <p:nvPr/>
          </p:nvSpPr>
          <p:spPr bwMode="auto">
            <a:xfrm>
              <a:off x="2979" y="5109"/>
              <a:ext cx="1" cy="352"/>
            </a:xfrm>
            <a:prstGeom prst="line">
              <a:avLst/>
            </a:prstGeom>
            <a:noFill/>
            <a:ln w="12700">
              <a:solidFill>
                <a:srgbClr val="000000"/>
              </a:solidFill>
              <a:round/>
              <a:headEnd type="none" w="lg" len="sm"/>
              <a:tailEnd type="none" w="lg" len="sm"/>
            </a:ln>
          </p:spPr>
          <p:txBody>
            <a:bodyPr/>
            <a:lstStyle/>
            <a:p>
              <a:endParaRPr lang="fr-FR"/>
            </a:p>
          </p:txBody>
        </p:sp>
        <p:sp>
          <p:nvSpPr>
            <p:cNvPr id="10377" name="Line 396"/>
            <p:cNvSpPr>
              <a:spLocks noChangeShapeType="1"/>
            </p:cNvSpPr>
            <p:nvPr/>
          </p:nvSpPr>
          <p:spPr bwMode="auto">
            <a:xfrm flipV="1">
              <a:off x="2826" y="5520"/>
              <a:ext cx="307" cy="3"/>
            </a:xfrm>
            <a:prstGeom prst="line">
              <a:avLst/>
            </a:prstGeom>
            <a:noFill/>
            <a:ln w="12700">
              <a:solidFill>
                <a:srgbClr val="000000"/>
              </a:solidFill>
              <a:round/>
              <a:headEnd type="none" w="lg" len="sm"/>
              <a:tailEnd type="none" w="lg" len="sm"/>
            </a:ln>
          </p:spPr>
          <p:txBody>
            <a:bodyPr/>
            <a:lstStyle/>
            <a:p>
              <a:endParaRPr lang="fr-FR"/>
            </a:p>
          </p:txBody>
        </p:sp>
        <p:sp>
          <p:nvSpPr>
            <p:cNvPr id="10378" name="Line 397"/>
            <p:cNvSpPr>
              <a:spLocks noChangeShapeType="1"/>
            </p:cNvSpPr>
            <p:nvPr/>
          </p:nvSpPr>
          <p:spPr bwMode="auto">
            <a:xfrm flipV="1">
              <a:off x="2899" y="5571"/>
              <a:ext cx="164" cy="7"/>
            </a:xfrm>
            <a:prstGeom prst="line">
              <a:avLst/>
            </a:prstGeom>
            <a:noFill/>
            <a:ln w="12700">
              <a:solidFill>
                <a:srgbClr val="000000"/>
              </a:solidFill>
              <a:round/>
              <a:headEnd type="none" w="lg" len="sm"/>
              <a:tailEnd type="none" w="lg" len="sm"/>
            </a:ln>
          </p:spPr>
          <p:txBody>
            <a:bodyPr/>
            <a:lstStyle/>
            <a:p>
              <a:endParaRPr lang="fr-FR"/>
            </a:p>
          </p:txBody>
        </p:sp>
        <p:sp>
          <p:nvSpPr>
            <p:cNvPr id="10379" name="Line 398"/>
            <p:cNvSpPr>
              <a:spLocks noChangeShapeType="1"/>
            </p:cNvSpPr>
            <p:nvPr/>
          </p:nvSpPr>
          <p:spPr bwMode="auto">
            <a:xfrm>
              <a:off x="2950" y="5622"/>
              <a:ext cx="59" cy="0"/>
            </a:xfrm>
            <a:prstGeom prst="line">
              <a:avLst/>
            </a:prstGeom>
            <a:noFill/>
            <a:ln w="12700">
              <a:solidFill>
                <a:srgbClr val="000000"/>
              </a:solidFill>
              <a:round/>
              <a:headEnd type="none" w="lg" len="sm"/>
              <a:tailEnd type="none" w="lg" len="sm"/>
            </a:ln>
          </p:spPr>
          <p:txBody>
            <a:bodyPr/>
            <a:lstStyle/>
            <a:p>
              <a:endParaRPr lang="fr-FR"/>
            </a:p>
          </p:txBody>
        </p:sp>
      </p:grpSp>
      <p:sp>
        <p:nvSpPr>
          <p:cNvPr id="10291" name="Line 399"/>
          <p:cNvSpPr>
            <a:spLocks noChangeShapeType="1"/>
          </p:cNvSpPr>
          <p:nvPr/>
        </p:nvSpPr>
        <p:spPr bwMode="auto">
          <a:xfrm flipV="1">
            <a:off x="1881188" y="2433638"/>
            <a:ext cx="0" cy="2803525"/>
          </a:xfrm>
          <a:prstGeom prst="line">
            <a:avLst/>
          </a:prstGeom>
          <a:noFill/>
          <a:ln w="12700">
            <a:solidFill>
              <a:srgbClr val="4AFC4E"/>
            </a:solidFill>
            <a:round/>
            <a:headEnd/>
            <a:tailEnd/>
          </a:ln>
        </p:spPr>
        <p:txBody>
          <a:bodyPr/>
          <a:lstStyle/>
          <a:p>
            <a:endParaRPr lang="fr-FR"/>
          </a:p>
        </p:txBody>
      </p:sp>
      <p:sp>
        <p:nvSpPr>
          <p:cNvPr id="10292" name="Line 400"/>
          <p:cNvSpPr>
            <a:spLocks noChangeShapeType="1"/>
          </p:cNvSpPr>
          <p:nvPr/>
        </p:nvSpPr>
        <p:spPr bwMode="auto">
          <a:xfrm>
            <a:off x="6232525" y="3967163"/>
            <a:ext cx="876300" cy="0"/>
          </a:xfrm>
          <a:prstGeom prst="line">
            <a:avLst/>
          </a:prstGeom>
          <a:noFill/>
          <a:ln w="12700">
            <a:solidFill>
              <a:srgbClr val="06BA28"/>
            </a:solidFill>
            <a:round/>
            <a:headEnd/>
            <a:tailEnd/>
          </a:ln>
        </p:spPr>
        <p:txBody>
          <a:bodyPr/>
          <a:lstStyle/>
          <a:p>
            <a:endParaRPr lang="fr-FR" b="1"/>
          </a:p>
        </p:txBody>
      </p:sp>
      <p:sp>
        <p:nvSpPr>
          <p:cNvPr id="10293" name="Oval 401"/>
          <p:cNvSpPr>
            <a:spLocks noChangeArrowheads="1"/>
          </p:cNvSpPr>
          <p:nvPr/>
        </p:nvSpPr>
        <p:spPr bwMode="auto">
          <a:xfrm>
            <a:off x="7232650" y="4564063"/>
            <a:ext cx="125413"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10294" name="Oval 402"/>
          <p:cNvSpPr>
            <a:spLocks noChangeArrowheads="1"/>
          </p:cNvSpPr>
          <p:nvPr/>
        </p:nvSpPr>
        <p:spPr bwMode="auto">
          <a:xfrm>
            <a:off x="7983538" y="4564063"/>
            <a:ext cx="125412" cy="125412"/>
          </a:xfrm>
          <a:prstGeom prst="ellipse">
            <a:avLst/>
          </a:prstGeom>
          <a:solidFill>
            <a:srgbClr val="FFFFFF"/>
          </a:solidFill>
          <a:ln w="12700" algn="ctr">
            <a:solidFill>
              <a:srgbClr val="000000"/>
            </a:solidFill>
            <a:round/>
            <a:headEnd/>
            <a:tailEnd/>
          </a:ln>
        </p:spPr>
        <p:txBody>
          <a:bodyPr/>
          <a:lstStyle/>
          <a:p>
            <a:endParaRPr lang="fr-FR" b="1"/>
          </a:p>
        </p:txBody>
      </p:sp>
      <p:sp>
        <p:nvSpPr>
          <p:cNvPr id="10295" name="Rectangle 403"/>
          <p:cNvSpPr>
            <a:spLocks noChangeArrowheads="1"/>
          </p:cNvSpPr>
          <p:nvPr/>
        </p:nvSpPr>
        <p:spPr bwMode="auto">
          <a:xfrm>
            <a:off x="4919663" y="2914650"/>
            <a:ext cx="779462" cy="627063"/>
          </a:xfrm>
          <a:prstGeom prst="rect">
            <a:avLst/>
          </a:prstGeom>
          <a:noFill/>
          <a:ln w="12700" algn="ctr">
            <a:solidFill>
              <a:srgbClr val="000000"/>
            </a:solidFill>
            <a:prstDash val="dash"/>
            <a:miter lim="800000"/>
            <a:headEnd/>
            <a:tailEnd/>
          </a:ln>
        </p:spPr>
        <p:txBody>
          <a:bodyPr/>
          <a:lstStyle/>
          <a:p>
            <a:endParaRPr lang="fr-FR" b="1"/>
          </a:p>
        </p:txBody>
      </p:sp>
      <p:sp>
        <p:nvSpPr>
          <p:cNvPr id="10296" name="Text Box 404"/>
          <p:cNvSpPr txBox="1">
            <a:spLocks noChangeArrowheads="1"/>
          </p:cNvSpPr>
          <p:nvPr/>
        </p:nvSpPr>
        <p:spPr bwMode="auto">
          <a:xfrm>
            <a:off x="4608513" y="2641600"/>
            <a:ext cx="2127250" cy="438150"/>
          </a:xfrm>
          <a:prstGeom prst="rect">
            <a:avLst/>
          </a:prstGeom>
          <a:noFill/>
          <a:ln w="12700" algn="ctr">
            <a:noFill/>
            <a:miter lim="800000"/>
            <a:headEnd/>
            <a:tailEnd/>
          </a:ln>
        </p:spPr>
        <p:txBody>
          <a:bodyPr/>
          <a:lstStyle/>
          <a:p>
            <a:r>
              <a:rPr lang="fr-FR" sz="900" b="1">
                <a:latin typeface="Arial" charset="0"/>
              </a:rPr>
              <a:t>Disjoncteur différentiel  </a:t>
            </a:r>
            <a:r>
              <a:rPr lang="fr-FR" sz="900" b="1" i="1">
                <a:latin typeface="Arial" charset="0"/>
              </a:rPr>
              <a:t>500mA</a:t>
            </a:r>
            <a:endParaRPr lang="fr-FR" sz="1800" b="1" i="1">
              <a:latin typeface="Arial" charset="0"/>
            </a:endParaRPr>
          </a:p>
        </p:txBody>
      </p:sp>
      <p:sp>
        <p:nvSpPr>
          <p:cNvPr id="10297" name="Text Box 405"/>
          <p:cNvSpPr txBox="1">
            <a:spLocks noChangeArrowheads="1"/>
          </p:cNvSpPr>
          <p:nvPr/>
        </p:nvSpPr>
        <p:spPr bwMode="auto">
          <a:xfrm>
            <a:off x="7018338" y="2687638"/>
            <a:ext cx="1250950" cy="625475"/>
          </a:xfrm>
          <a:prstGeom prst="rect">
            <a:avLst/>
          </a:prstGeom>
          <a:noFill/>
          <a:ln w="12700" algn="ctr">
            <a:noFill/>
            <a:miter lim="800000"/>
            <a:headEnd/>
            <a:tailEnd/>
          </a:ln>
        </p:spPr>
        <p:txBody>
          <a:bodyPr/>
          <a:lstStyle/>
          <a:p>
            <a:r>
              <a:rPr lang="fr-FR" sz="900" b="1">
                <a:latin typeface="Arial" charset="0"/>
              </a:rPr>
              <a:t>Carcasse</a:t>
            </a:r>
          </a:p>
          <a:p>
            <a:r>
              <a:rPr lang="fr-FR" sz="900" b="1">
                <a:latin typeface="Arial" charset="0"/>
              </a:rPr>
              <a:t> métallique</a:t>
            </a:r>
            <a:endParaRPr lang="fr-FR" sz="1800" b="1">
              <a:latin typeface="Arial" charset="0"/>
            </a:endParaRPr>
          </a:p>
        </p:txBody>
      </p:sp>
      <p:grpSp>
        <p:nvGrpSpPr>
          <p:cNvPr id="8" name="Group 406"/>
          <p:cNvGrpSpPr>
            <a:grpSpLocks/>
          </p:cNvGrpSpPr>
          <p:nvPr/>
        </p:nvGrpSpPr>
        <p:grpSpPr bwMode="auto">
          <a:xfrm>
            <a:off x="7723188" y="2914650"/>
            <a:ext cx="180975" cy="261938"/>
            <a:chOff x="9920" y="3508"/>
            <a:chExt cx="251" cy="443"/>
          </a:xfrm>
        </p:grpSpPr>
        <p:sp>
          <p:nvSpPr>
            <p:cNvPr id="10374" name="Line 407"/>
            <p:cNvSpPr>
              <a:spLocks noChangeShapeType="1"/>
            </p:cNvSpPr>
            <p:nvPr/>
          </p:nvSpPr>
          <p:spPr bwMode="auto">
            <a:xfrm>
              <a:off x="10171" y="3508"/>
              <a:ext cx="0" cy="443"/>
            </a:xfrm>
            <a:prstGeom prst="line">
              <a:avLst/>
            </a:prstGeom>
            <a:noFill/>
            <a:ln w="12700">
              <a:solidFill>
                <a:srgbClr val="000000"/>
              </a:solidFill>
              <a:round/>
              <a:headEnd/>
              <a:tailEnd type="triangle" w="med" len="med"/>
            </a:ln>
          </p:spPr>
          <p:txBody>
            <a:bodyPr/>
            <a:lstStyle/>
            <a:p>
              <a:endParaRPr lang="fr-FR" b="1"/>
            </a:p>
          </p:txBody>
        </p:sp>
        <p:sp>
          <p:nvSpPr>
            <p:cNvPr id="10375" name="Line 408"/>
            <p:cNvSpPr>
              <a:spLocks noChangeShapeType="1"/>
            </p:cNvSpPr>
            <p:nvPr/>
          </p:nvSpPr>
          <p:spPr bwMode="auto">
            <a:xfrm flipH="1">
              <a:off x="9920" y="3508"/>
              <a:ext cx="235" cy="0"/>
            </a:xfrm>
            <a:prstGeom prst="line">
              <a:avLst/>
            </a:prstGeom>
            <a:noFill/>
            <a:ln w="12700">
              <a:solidFill>
                <a:srgbClr val="000000"/>
              </a:solidFill>
              <a:round/>
              <a:headEnd/>
              <a:tailEnd/>
            </a:ln>
          </p:spPr>
          <p:txBody>
            <a:bodyPr/>
            <a:lstStyle/>
            <a:p>
              <a:endParaRPr lang="fr-FR" b="1"/>
            </a:p>
          </p:txBody>
        </p:sp>
      </p:grpSp>
      <p:sp>
        <p:nvSpPr>
          <p:cNvPr id="10299" name="Line 409"/>
          <p:cNvSpPr>
            <a:spLocks noChangeShapeType="1"/>
          </p:cNvSpPr>
          <p:nvPr/>
        </p:nvSpPr>
        <p:spPr bwMode="auto">
          <a:xfrm>
            <a:off x="8742363" y="3014663"/>
            <a:ext cx="0" cy="773112"/>
          </a:xfrm>
          <a:prstGeom prst="line">
            <a:avLst/>
          </a:prstGeom>
          <a:noFill/>
          <a:ln w="12700">
            <a:solidFill>
              <a:srgbClr val="000000"/>
            </a:solidFill>
            <a:round/>
            <a:headEnd/>
            <a:tailEnd/>
          </a:ln>
        </p:spPr>
        <p:txBody>
          <a:bodyPr/>
          <a:lstStyle/>
          <a:p>
            <a:endParaRPr lang="fr-FR" b="1"/>
          </a:p>
        </p:txBody>
      </p:sp>
      <p:grpSp>
        <p:nvGrpSpPr>
          <p:cNvPr id="9" name="Group 410"/>
          <p:cNvGrpSpPr>
            <a:grpSpLocks/>
          </p:cNvGrpSpPr>
          <p:nvPr/>
        </p:nvGrpSpPr>
        <p:grpSpPr bwMode="auto">
          <a:xfrm>
            <a:off x="8520113" y="3671888"/>
            <a:ext cx="474662" cy="463550"/>
            <a:chOff x="4571" y="10537"/>
            <a:chExt cx="750" cy="684"/>
          </a:xfrm>
        </p:grpSpPr>
        <p:sp>
          <p:nvSpPr>
            <p:cNvPr id="10372" name="Oval 411"/>
            <p:cNvSpPr>
              <a:spLocks noChangeArrowheads="1"/>
            </p:cNvSpPr>
            <p:nvPr/>
          </p:nvSpPr>
          <p:spPr bwMode="auto">
            <a:xfrm>
              <a:off x="4666" y="10537"/>
              <a:ext cx="513" cy="171"/>
            </a:xfrm>
            <a:prstGeom prst="ellipse">
              <a:avLst/>
            </a:prstGeom>
            <a:solidFill>
              <a:srgbClr val="FFFFFF"/>
            </a:solidFill>
            <a:ln w="12700" algn="ctr">
              <a:solidFill>
                <a:srgbClr val="000000"/>
              </a:solidFill>
              <a:round/>
              <a:headEnd/>
              <a:tailEnd/>
            </a:ln>
          </p:spPr>
          <p:txBody>
            <a:bodyPr/>
            <a:lstStyle/>
            <a:p>
              <a:endParaRPr lang="fr-FR" b="1"/>
            </a:p>
          </p:txBody>
        </p:sp>
        <p:sp>
          <p:nvSpPr>
            <p:cNvPr id="10373" name="Freeform 412"/>
            <p:cNvSpPr>
              <a:spLocks/>
            </p:cNvSpPr>
            <p:nvPr/>
          </p:nvSpPr>
          <p:spPr bwMode="auto">
            <a:xfrm>
              <a:off x="4571" y="10623"/>
              <a:ext cx="750" cy="598"/>
            </a:xfrm>
            <a:custGeom>
              <a:avLst/>
              <a:gdLst>
                <a:gd name="T0" fmla="*/ 95 w 750"/>
                <a:gd name="T1" fmla="*/ 0 h 598"/>
                <a:gd name="T2" fmla="*/ 38 w 750"/>
                <a:gd name="T3" fmla="*/ 456 h 598"/>
                <a:gd name="T4" fmla="*/ 323 w 750"/>
                <a:gd name="T5" fmla="*/ 513 h 598"/>
                <a:gd name="T6" fmla="*/ 380 w 750"/>
                <a:gd name="T7" fmla="*/ 285 h 598"/>
                <a:gd name="T8" fmla="*/ 437 w 750"/>
                <a:gd name="T9" fmla="*/ 513 h 598"/>
                <a:gd name="T10" fmla="*/ 722 w 750"/>
                <a:gd name="T11" fmla="*/ 513 h 598"/>
                <a:gd name="T12" fmla="*/ 608 w 750"/>
                <a:gd name="T13" fmla="*/ 0 h 598"/>
                <a:gd name="T14" fmla="*/ 0 60000 65536"/>
                <a:gd name="T15" fmla="*/ 0 60000 65536"/>
                <a:gd name="T16" fmla="*/ 0 60000 65536"/>
                <a:gd name="T17" fmla="*/ 0 60000 65536"/>
                <a:gd name="T18" fmla="*/ 0 60000 65536"/>
                <a:gd name="T19" fmla="*/ 0 60000 65536"/>
                <a:gd name="T20" fmla="*/ 0 60000 65536"/>
                <a:gd name="T21" fmla="*/ 0 w 750"/>
                <a:gd name="T22" fmla="*/ 0 h 598"/>
                <a:gd name="T23" fmla="*/ 750 w 750"/>
                <a:gd name="T24" fmla="*/ 598 h 5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0" h="598">
                  <a:moveTo>
                    <a:pt x="95" y="0"/>
                  </a:moveTo>
                  <a:cubicBezTo>
                    <a:pt x="47" y="185"/>
                    <a:pt x="0" y="371"/>
                    <a:pt x="38" y="456"/>
                  </a:cubicBezTo>
                  <a:cubicBezTo>
                    <a:pt x="76" y="541"/>
                    <a:pt x="266" y="541"/>
                    <a:pt x="323" y="513"/>
                  </a:cubicBezTo>
                  <a:cubicBezTo>
                    <a:pt x="380" y="485"/>
                    <a:pt x="361" y="285"/>
                    <a:pt x="380" y="285"/>
                  </a:cubicBezTo>
                  <a:cubicBezTo>
                    <a:pt x="399" y="285"/>
                    <a:pt x="380" y="475"/>
                    <a:pt x="437" y="513"/>
                  </a:cubicBezTo>
                  <a:cubicBezTo>
                    <a:pt x="494" y="551"/>
                    <a:pt x="694" y="598"/>
                    <a:pt x="722" y="513"/>
                  </a:cubicBezTo>
                  <a:cubicBezTo>
                    <a:pt x="750" y="428"/>
                    <a:pt x="679" y="214"/>
                    <a:pt x="608" y="0"/>
                  </a:cubicBezTo>
                </a:path>
              </a:pathLst>
            </a:custGeom>
            <a:noFill/>
            <a:ln w="12700">
              <a:solidFill>
                <a:srgbClr val="000000"/>
              </a:solidFill>
              <a:round/>
              <a:headEnd/>
              <a:tailEnd/>
            </a:ln>
          </p:spPr>
          <p:txBody>
            <a:bodyPr/>
            <a:lstStyle/>
            <a:p>
              <a:endParaRPr lang="fr-FR" b="1"/>
            </a:p>
          </p:txBody>
        </p:sp>
      </p:grpSp>
      <p:sp>
        <p:nvSpPr>
          <p:cNvPr id="10301" name="Oval 413"/>
          <p:cNvSpPr>
            <a:spLocks noChangeArrowheads="1"/>
          </p:cNvSpPr>
          <p:nvPr/>
        </p:nvSpPr>
        <p:spPr bwMode="auto">
          <a:xfrm>
            <a:off x="8624888" y="2860675"/>
            <a:ext cx="250825" cy="385763"/>
          </a:xfrm>
          <a:prstGeom prst="ellipse">
            <a:avLst/>
          </a:prstGeom>
          <a:solidFill>
            <a:srgbClr val="FFFFFF"/>
          </a:solidFill>
          <a:ln w="12700" algn="ctr">
            <a:solidFill>
              <a:srgbClr val="000000"/>
            </a:solidFill>
            <a:round/>
            <a:headEnd/>
            <a:tailEnd/>
          </a:ln>
        </p:spPr>
        <p:txBody>
          <a:bodyPr/>
          <a:lstStyle/>
          <a:p>
            <a:endParaRPr lang="fr-FR" b="1"/>
          </a:p>
        </p:txBody>
      </p:sp>
      <p:sp>
        <p:nvSpPr>
          <p:cNvPr id="10302" name="Freeform 414"/>
          <p:cNvSpPr>
            <a:spLocks/>
          </p:cNvSpPr>
          <p:nvPr/>
        </p:nvSpPr>
        <p:spPr bwMode="auto">
          <a:xfrm>
            <a:off x="8556625" y="4103688"/>
            <a:ext cx="77788" cy="579437"/>
          </a:xfrm>
          <a:custGeom>
            <a:avLst/>
            <a:gdLst>
              <a:gd name="T0" fmla="*/ 123 w 123"/>
              <a:gd name="T1" fmla="*/ 0 h 855"/>
              <a:gd name="T2" fmla="*/ 9 w 123"/>
              <a:gd name="T3" fmla="*/ 456 h 855"/>
              <a:gd name="T4" fmla="*/ 66 w 123"/>
              <a:gd name="T5" fmla="*/ 855 h 855"/>
              <a:gd name="T6" fmla="*/ 0 60000 65536"/>
              <a:gd name="T7" fmla="*/ 0 60000 65536"/>
              <a:gd name="T8" fmla="*/ 0 60000 65536"/>
              <a:gd name="T9" fmla="*/ 0 w 123"/>
              <a:gd name="T10" fmla="*/ 0 h 855"/>
              <a:gd name="T11" fmla="*/ 123 w 123"/>
              <a:gd name="T12" fmla="*/ 855 h 855"/>
            </a:gdLst>
            <a:ahLst/>
            <a:cxnLst>
              <a:cxn ang="T6">
                <a:pos x="T0" y="T1"/>
              </a:cxn>
              <a:cxn ang="T7">
                <a:pos x="T2" y="T3"/>
              </a:cxn>
              <a:cxn ang="T8">
                <a:pos x="T4" y="T5"/>
              </a:cxn>
            </a:cxnLst>
            <a:rect l="T9" t="T10" r="T11" b="T12"/>
            <a:pathLst>
              <a:path w="123" h="855">
                <a:moveTo>
                  <a:pt x="123" y="0"/>
                </a:moveTo>
                <a:cubicBezTo>
                  <a:pt x="70" y="157"/>
                  <a:pt x="18" y="314"/>
                  <a:pt x="9" y="456"/>
                </a:cubicBezTo>
                <a:cubicBezTo>
                  <a:pt x="0" y="598"/>
                  <a:pt x="33" y="726"/>
                  <a:pt x="66" y="855"/>
                </a:cubicBezTo>
              </a:path>
            </a:pathLst>
          </a:custGeom>
          <a:noFill/>
          <a:ln w="12700">
            <a:solidFill>
              <a:srgbClr val="000000"/>
            </a:solidFill>
            <a:round/>
            <a:headEnd/>
            <a:tailEnd/>
          </a:ln>
        </p:spPr>
        <p:txBody>
          <a:bodyPr/>
          <a:lstStyle/>
          <a:p>
            <a:endParaRPr lang="fr-FR" b="1"/>
          </a:p>
        </p:txBody>
      </p:sp>
      <p:sp>
        <p:nvSpPr>
          <p:cNvPr id="10303" name="Freeform 415"/>
          <p:cNvSpPr>
            <a:spLocks/>
          </p:cNvSpPr>
          <p:nvPr/>
        </p:nvSpPr>
        <p:spPr bwMode="auto">
          <a:xfrm>
            <a:off x="8878888" y="4097338"/>
            <a:ext cx="42862" cy="539750"/>
          </a:xfrm>
          <a:custGeom>
            <a:avLst/>
            <a:gdLst>
              <a:gd name="T0" fmla="*/ 10 w 67"/>
              <a:gd name="T1" fmla="*/ 0 h 798"/>
              <a:gd name="T2" fmla="*/ 10 w 67"/>
              <a:gd name="T3" fmla="*/ 342 h 798"/>
              <a:gd name="T4" fmla="*/ 67 w 67"/>
              <a:gd name="T5" fmla="*/ 798 h 798"/>
              <a:gd name="T6" fmla="*/ 0 60000 65536"/>
              <a:gd name="T7" fmla="*/ 0 60000 65536"/>
              <a:gd name="T8" fmla="*/ 0 60000 65536"/>
              <a:gd name="T9" fmla="*/ 0 w 67"/>
              <a:gd name="T10" fmla="*/ 0 h 798"/>
              <a:gd name="T11" fmla="*/ 67 w 67"/>
              <a:gd name="T12" fmla="*/ 798 h 798"/>
            </a:gdLst>
            <a:ahLst/>
            <a:cxnLst>
              <a:cxn ang="T6">
                <a:pos x="T0" y="T1"/>
              </a:cxn>
              <a:cxn ang="T7">
                <a:pos x="T2" y="T3"/>
              </a:cxn>
              <a:cxn ang="T8">
                <a:pos x="T4" y="T5"/>
              </a:cxn>
            </a:cxnLst>
            <a:rect l="T9" t="T10" r="T11" b="T12"/>
            <a:pathLst>
              <a:path w="67" h="798">
                <a:moveTo>
                  <a:pt x="10" y="0"/>
                </a:moveTo>
                <a:cubicBezTo>
                  <a:pt x="5" y="104"/>
                  <a:pt x="0" y="209"/>
                  <a:pt x="10" y="342"/>
                </a:cubicBezTo>
                <a:cubicBezTo>
                  <a:pt x="20" y="475"/>
                  <a:pt x="43" y="636"/>
                  <a:pt x="67" y="798"/>
                </a:cubicBezTo>
              </a:path>
            </a:pathLst>
          </a:custGeom>
          <a:noFill/>
          <a:ln w="12700">
            <a:solidFill>
              <a:srgbClr val="000000"/>
            </a:solidFill>
            <a:round/>
            <a:headEnd/>
            <a:tailEnd/>
          </a:ln>
        </p:spPr>
        <p:txBody>
          <a:bodyPr/>
          <a:lstStyle/>
          <a:p>
            <a:endParaRPr lang="fr-FR" b="1"/>
          </a:p>
        </p:txBody>
      </p:sp>
      <p:sp>
        <p:nvSpPr>
          <p:cNvPr id="10304" name="Oval 416"/>
          <p:cNvSpPr>
            <a:spLocks noChangeArrowheads="1"/>
          </p:cNvSpPr>
          <p:nvPr/>
        </p:nvSpPr>
        <p:spPr bwMode="auto">
          <a:xfrm>
            <a:off x="8382000" y="4651375"/>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0305" name="Oval 417"/>
          <p:cNvSpPr>
            <a:spLocks noChangeArrowheads="1"/>
          </p:cNvSpPr>
          <p:nvPr/>
        </p:nvSpPr>
        <p:spPr bwMode="auto">
          <a:xfrm rot="-2519233">
            <a:off x="8742363" y="4689475"/>
            <a:ext cx="215900"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0306" name="Freeform 418"/>
          <p:cNvSpPr>
            <a:spLocks/>
          </p:cNvSpPr>
          <p:nvPr/>
        </p:nvSpPr>
        <p:spPr bwMode="auto">
          <a:xfrm>
            <a:off x="8742363" y="3344863"/>
            <a:ext cx="276225" cy="539750"/>
          </a:xfrm>
          <a:custGeom>
            <a:avLst/>
            <a:gdLst>
              <a:gd name="T0" fmla="*/ 0 w 437"/>
              <a:gd name="T1" fmla="*/ 0 h 798"/>
              <a:gd name="T2" fmla="*/ 399 w 437"/>
              <a:gd name="T3" fmla="*/ 171 h 798"/>
              <a:gd name="T4" fmla="*/ 228 w 437"/>
              <a:gd name="T5" fmla="*/ 798 h 798"/>
              <a:gd name="T6" fmla="*/ 0 60000 65536"/>
              <a:gd name="T7" fmla="*/ 0 60000 65536"/>
              <a:gd name="T8" fmla="*/ 0 60000 65536"/>
              <a:gd name="T9" fmla="*/ 0 w 437"/>
              <a:gd name="T10" fmla="*/ 0 h 798"/>
              <a:gd name="T11" fmla="*/ 437 w 437"/>
              <a:gd name="T12" fmla="*/ 798 h 798"/>
            </a:gdLst>
            <a:ahLst/>
            <a:cxnLst>
              <a:cxn ang="T6">
                <a:pos x="T0" y="T1"/>
              </a:cxn>
              <a:cxn ang="T7">
                <a:pos x="T2" y="T3"/>
              </a:cxn>
              <a:cxn ang="T8">
                <a:pos x="T4" y="T5"/>
              </a:cxn>
            </a:cxnLst>
            <a:rect l="T9" t="T10" r="T11" b="T12"/>
            <a:pathLst>
              <a:path w="437" h="798">
                <a:moveTo>
                  <a:pt x="0" y="0"/>
                </a:moveTo>
                <a:cubicBezTo>
                  <a:pt x="180" y="19"/>
                  <a:pt x="361" y="38"/>
                  <a:pt x="399" y="171"/>
                </a:cubicBezTo>
                <a:cubicBezTo>
                  <a:pt x="437" y="304"/>
                  <a:pt x="332" y="551"/>
                  <a:pt x="228" y="798"/>
                </a:cubicBezTo>
              </a:path>
            </a:pathLst>
          </a:custGeom>
          <a:noFill/>
          <a:ln w="12700">
            <a:solidFill>
              <a:srgbClr val="000000"/>
            </a:solidFill>
            <a:round/>
            <a:headEnd/>
            <a:tailEnd/>
          </a:ln>
        </p:spPr>
        <p:txBody>
          <a:bodyPr/>
          <a:lstStyle/>
          <a:p>
            <a:endParaRPr lang="fr-FR" b="1"/>
          </a:p>
        </p:txBody>
      </p:sp>
      <p:sp>
        <p:nvSpPr>
          <p:cNvPr id="10307" name="Freeform 419"/>
          <p:cNvSpPr>
            <a:spLocks/>
          </p:cNvSpPr>
          <p:nvPr/>
        </p:nvSpPr>
        <p:spPr bwMode="auto">
          <a:xfrm>
            <a:off x="8561388" y="3827463"/>
            <a:ext cx="84137" cy="115887"/>
          </a:xfrm>
          <a:custGeom>
            <a:avLst/>
            <a:gdLst>
              <a:gd name="T0" fmla="*/ 114 w 133"/>
              <a:gd name="T1" fmla="*/ 0 h 171"/>
              <a:gd name="T2" fmla="*/ 114 w 133"/>
              <a:gd name="T3" fmla="*/ 114 h 171"/>
              <a:gd name="T4" fmla="*/ 0 w 133"/>
              <a:gd name="T5" fmla="*/ 171 h 171"/>
              <a:gd name="T6" fmla="*/ 0 60000 65536"/>
              <a:gd name="T7" fmla="*/ 0 60000 65536"/>
              <a:gd name="T8" fmla="*/ 0 60000 65536"/>
              <a:gd name="T9" fmla="*/ 0 w 133"/>
              <a:gd name="T10" fmla="*/ 0 h 171"/>
              <a:gd name="T11" fmla="*/ 133 w 133"/>
              <a:gd name="T12" fmla="*/ 171 h 171"/>
            </a:gdLst>
            <a:ahLst/>
            <a:cxnLst>
              <a:cxn ang="T6">
                <a:pos x="T0" y="T1"/>
              </a:cxn>
              <a:cxn ang="T7">
                <a:pos x="T2" y="T3"/>
              </a:cxn>
              <a:cxn ang="T8">
                <a:pos x="T4" y="T5"/>
              </a:cxn>
            </a:cxnLst>
            <a:rect l="T9" t="T10" r="T11" b="T12"/>
            <a:pathLst>
              <a:path w="133" h="171">
                <a:moveTo>
                  <a:pt x="114" y="0"/>
                </a:moveTo>
                <a:cubicBezTo>
                  <a:pt x="123" y="43"/>
                  <a:pt x="133" y="86"/>
                  <a:pt x="114" y="114"/>
                </a:cubicBezTo>
                <a:cubicBezTo>
                  <a:pt x="95" y="142"/>
                  <a:pt x="47" y="156"/>
                  <a:pt x="0" y="171"/>
                </a:cubicBezTo>
              </a:path>
            </a:pathLst>
          </a:custGeom>
          <a:noFill/>
          <a:ln w="12700">
            <a:solidFill>
              <a:srgbClr val="000000"/>
            </a:solidFill>
            <a:round/>
            <a:headEnd/>
            <a:tailEnd/>
          </a:ln>
        </p:spPr>
        <p:txBody>
          <a:bodyPr/>
          <a:lstStyle/>
          <a:p>
            <a:endParaRPr lang="fr-FR" b="1"/>
          </a:p>
        </p:txBody>
      </p:sp>
      <p:sp>
        <p:nvSpPr>
          <p:cNvPr id="10308" name="Freeform 420"/>
          <p:cNvSpPr>
            <a:spLocks/>
          </p:cNvSpPr>
          <p:nvPr/>
        </p:nvSpPr>
        <p:spPr bwMode="auto">
          <a:xfrm>
            <a:off x="8847138" y="3808413"/>
            <a:ext cx="84137" cy="134937"/>
          </a:xfrm>
          <a:custGeom>
            <a:avLst/>
            <a:gdLst>
              <a:gd name="T0" fmla="*/ 19 w 133"/>
              <a:gd name="T1" fmla="*/ 0 h 199"/>
              <a:gd name="T2" fmla="*/ 19 w 133"/>
              <a:gd name="T3" fmla="*/ 171 h 199"/>
              <a:gd name="T4" fmla="*/ 133 w 133"/>
              <a:gd name="T5" fmla="*/ 171 h 199"/>
              <a:gd name="T6" fmla="*/ 0 60000 65536"/>
              <a:gd name="T7" fmla="*/ 0 60000 65536"/>
              <a:gd name="T8" fmla="*/ 0 60000 65536"/>
              <a:gd name="T9" fmla="*/ 0 w 133"/>
              <a:gd name="T10" fmla="*/ 0 h 199"/>
              <a:gd name="T11" fmla="*/ 133 w 133"/>
              <a:gd name="T12" fmla="*/ 199 h 199"/>
            </a:gdLst>
            <a:ahLst/>
            <a:cxnLst>
              <a:cxn ang="T6">
                <a:pos x="T0" y="T1"/>
              </a:cxn>
              <a:cxn ang="T7">
                <a:pos x="T2" y="T3"/>
              </a:cxn>
              <a:cxn ang="T8">
                <a:pos x="T4" y="T5"/>
              </a:cxn>
            </a:cxnLst>
            <a:rect l="T9" t="T10" r="T11" b="T12"/>
            <a:pathLst>
              <a:path w="133" h="199">
                <a:moveTo>
                  <a:pt x="19" y="0"/>
                </a:moveTo>
                <a:cubicBezTo>
                  <a:pt x="9" y="71"/>
                  <a:pt x="0" y="143"/>
                  <a:pt x="19" y="171"/>
                </a:cubicBezTo>
                <a:cubicBezTo>
                  <a:pt x="38" y="199"/>
                  <a:pt x="85" y="185"/>
                  <a:pt x="133" y="171"/>
                </a:cubicBezTo>
              </a:path>
            </a:pathLst>
          </a:custGeom>
          <a:noFill/>
          <a:ln w="12700">
            <a:solidFill>
              <a:srgbClr val="000000"/>
            </a:solidFill>
            <a:round/>
            <a:headEnd/>
            <a:tailEnd/>
          </a:ln>
        </p:spPr>
        <p:txBody>
          <a:bodyPr/>
          <a:lstStyle/>
          <a:p>
            <a:endParaRPr lang="fr-FR" b="1"/>
          </a:p>
        </p:txBody>
      </p:sp>
      <p:sp>
        <p:nvSpPr>
          <p:cNvPr id="10309" name="Oval 421"/>
          <p:cNvSpPr>
            <a:spLocks noChangeArrowheads="1"/>
          </p:cNvSpPr>
          <p:nvPr/>
        </p:nvSpPr>
        <p:spPr bwMode="auto">
          <a:xfrm>
            <a:off x="8669338" y="3014663"/>
            <a:ext cx="36512"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0310" name="Oval 422"/>
          <p:cNvSpPr>
            <a:spLocks noChangeArrowheads="1"/>
          </p:cNvSpPr>
          <p:nvPr/>
        </p:nvSpPr>
        <p:spPr bwMode="auto">
          <a:xfrm>
            <a:off x="8778875" y="3014663"/>
            <a:ext cx="34925" cy="38100"/>
          </a:xfrm>
          <a:prstGeom prst="ellipse">
            <a:avLst/>
          </a:prstGeom>
          <a:solidFill>
            <a:srgbClr val="FFFFFF"/>
          </a:solidFill>
          <a:ln w="12700" algn="ctr">
            <a:solidFill>
              <a:srgbClr val="000000"/>
            </a:solidFill>
            <a:round/>
            <a:headEnd/>
            <a:tailEnd/>
          </a:ln>
        </p:spPr>
        <p:txBody>
          <a:bodyPr/>
          <a:lstStyle/>
          <a:p>
            <a:endParaRPr lang="fr-FR" b="1"/>
          </a:p>
        </p:txBody>
      </p:sp>
      <p:sp>
        <p:nvSpPr>
          <p:cNvPr id="10311" name="Freeform 423"/>
          <p:cNvSpPr>
            <a:spLocks/>
          </p:cNvSpPr>
          <p:nvPr/>
        </p:nvSpPr>
        <p:spPr bwMode="auto">
          <a:xfrm>
            <a:off x="8669338" y="3113088"/>
            <a:ext cx="144462" cy="77787"/>
          </a:xfrm>
          <a:custGeom>
            <a:avLst/>
            <a:gdLst>
              <a:gd name="T0" fmla="*/ 0 w 228"/>
              <a:gd name="T1" fmla="*/ 0 h 114"/>
              <a:gd name="T2" fmla="*/ 114 w 228"/>
              <a:gd name="T3" fmla="*/ 114 h 114"/>
              <a:gd name="T4" fmla="*/ 228 w 228"/>
              <a:gd name="T5" fmla="*/ 0 h 114"/>
              <a:gd name="T6" fmla="*/ 0 60000 65536"/>
              <a:gd name="T7" fmla="*/ 0 60000 65536"/>
              <a:gd name="T8" fmla="*/ 0 60000 65536"/>
              <a:gd name="T9" fmla="*/ 0 w 228"/>
              <a:gd name="T10" fmla="*/ 0 h 114"/>
              <a:gd name="T11" fmla="*/ 228 w 228"/>
              <a:gd name="T12" fmla="*/ 114 h 114"/>
            </a:gdLst>
            <a:ahLst/>
            <a:cxnLst>
              <a:cxn ang="T6">
                <a:pos x="T0" y="T1"/>
              </a:cxn>
              <a:cxn ang="T7">
                <a:pos x="T2" y="T3"/>
              </a:cxn>
              <a:cxn ang="T8">
                <a:pos x="T4" y="T5"/>
              </a:cxn>
            </a:cxnLst>
            <a:rect l="T9" t="T10" r="T11" b="T12"/>
            <a:pathLst>
              <a:path w="228" h="114">
                <a:moveTo>
                  <a:pt x="0" y="0"/>
                </a:moveTo>
                <a:cubicBezTo>
                  <a:pt x="38" y="57"/>
                  <a:pt x="76" y="114"/>
                  <a:pt x="114" y="114"/>
                </a:cubicBezTo>
                <a:cubicBezTo>
                  <a:pt x="152" y="114"/>
                  <a:pt x="190" y="57"/>
                  <a:pt x="228" y="0"/>
                </a:cubicBezTo>
              </a:path>
            </a:pathLst>
          </a:custGeom>
          <a:noFill/>
          <a:ln w="12700">
            <a:solidFill>
              <a:srgbClr val="000000"/>
            </a:solidFill>
            <a:round/>
            <a:headEnd/>
            <a:tailEnd/>
          </a:ln>
        </p:spPr>
        <p:txBody>
          <a:bodyPr/>
          <a:lstStyle/>
          <a:p>
            <a:endParaRPr lang="fr-FR" b="1"/>
          </a:p>
        </p:txBody>
      </p:sp>
      <p:sp>
        <p:nvSpPr>
          <p:cNvPr id="10312" name="Line 424"/>
          <p:cNvSpPr>
            <a:spLocks noChangeShapeType="1"/>
          </p:cNvSpPr>
          <p:nvPr/>
        </p:nvSpPr>
        <p:spPr bwMode="auto">
          <a:xfrm>
            <a:off x="8742363" y="3074988"/>
            <a:ext cx="0" cy="38100"/>
          </a:xfrm>
          <a:prstGeom prst="line">
            <a:avLst/>
          </a:prstGeom>
          <a:noFill/>
          <a:ln w="12700">
            <a:solidFill>
              <a:srgbClr val="000000"/>
            </a:solidFill>
            <a:round/>
            <a:headEnd/>
            <a:tailEnd/>
          </a:ln>
        </p:spPr>
        <p:txBody>
          <a:bodyPr/>
          <a:lstStyle/>
          <a:p>
            <a:endParaRPr lang="fr-FR" b="1"/>
          </a:p>
        </p:txBody>
      </p:sp>
      <p:sp>
        <p:nvSpPr>
          <p:cNvPr id="10313" name="Oval 425"/>
          <p:cNvSpPr>
            <a:spLocks noChangeArrowheads="1"/>
          </p:cNvSpPr>
          <p:nvPr/>
        </p:nvSpPr>
        <p:spPr bwMode="auto">
          <a:xfrm rot="-744612">
            <a:off x="8602663" y="2890838"/>
            <a:ext cx="214312" cy="42862"/>
          </a:xfrm>
          <a:prstGeom prst="ellipse">
            <a:avLst/>
          </a:prstGeom>
          <a:solidFill>
            <a:srgbClr val="FFFFFF"/>
          </a:solidFill>
          <a:ln w="12700" algn="ctr">
            <a:solidFill>
              <a:srgbClr val="000000"/>
            </a:solidFill>
            <a:round/>
            <a:headEnd/>
            <a:tailEnd/>
          </a:ln>
        </p:spPr>
        <p:txBody>
          <a:bodyPr/>
          <a:lstStyle/>
          <a:p>
            <a:endParaRPr lang="fr-FR" b="1"/>
          </a:p>
        </p:txBody>
      </p:sp>
      <p:sp>
        <p:nvSpPr>
          <p:cNvPr id="10314" name="Oval 426"/>
          <p:cNvSpPr>
            <a:spLocks noChangeArrowheads="1"/>
          </p:cNvSpPr>
          <p:nvPr/>
        </p:nvSpPr>
        <p:spPr bwMode="auto">
          <a:xfrm rot="-744612">
            <a:off x="8596313" y="2824163"/>
            <a:ext cx="217487" cy="82550"/>
          </a:xfrm>
          <a:prstGeom prst="ellipse">
            <a:avLst/>
          </a:prstGeom>
          <a:solidFill>
            <a:srgbClr val="FFFFFF"/>
          </a:solidFill>
          <a:ln w="12700" algn="ctr">
            <a:solidFill>
              <a:srgbClr val="000000"/>
            </a:solidFill>
            <a:round/>
            <a:headEnd/>
            <a:tailEnd/>
          </a:ln>
        </p:spPr>
        <p:txBody>
          <a:bodyPr/>
          <a:lstStyle/>
          <a:p>
            <a:endParaRPr lang="fr-FR" b="1"/>
          </a:p>
        </p:txBody>
      </p:sp>
      <p:sp>
        <p:nvSpPr>
          <p:cNvPr id="10315" name="Freeform 427"/>
          <p:cNvSpPr>
            <a:spLocks/>
          </p:cNvSpPr>
          <p:nvPr/>
        </p:nvSpPr>
        <p:spPr bwMode="auto">
          <a:xfrm>
            <a:off x="8245475" y="3324225"/>
            <a:ext cx="500063" cy="193675"/>
          </a:xfrm>
          <a:custGeom>
            <a:avLst/>
            <a:gdLst>
              <a:gd name="T0" fmla="*/ 684 w 684"/>
              <a:gd name="T1" fmla="*/ 0 h 228"/>
              <a:gd name="T2" fmla="*/ 342 w 684"/>
              <a:gd name="T3" fmla="*/ 228 h 228"/>
              <a:gd name="T4" fmla="*/ 0 w 684"/>
              <a:gd name="T5" fmla="*/ 0 h 228"/>
              <a:gd name="T6" fmla="*/ 0 60000 65536"/>
              <a:gd name="T7" fmla="*/ 0 60000 65536"/>
              <a:gd name="T8" fmla="*/ 0 60000 65536"/>
              <a:gd name="T9" fmla="*/ 0 w 684"/>
              <a:gd name="T10" fmla="*/ 0 h 228"/>
              <a:gd name="T11" fmla="*/ 684 w 684"/>
              <a:gd name="T12" fmla="*/ 228 h 228"/>
            </a:gdLst>
            <a:ahLst/>
            <a:cxnLst>
              <a:cxn ang="T6">
                <a:pos x="T0" y="T1"/>
              </a:cxn>
              <a:cxn ang="T7">
                <a:pos x="T2" y="T3"/>
              </a:cxn>
              <a:cxn ang="T8">
                <a:pos x="T4" y="T5"/>
              </a:cxn>
            </a:cxnLst>
            <a:rect l="T9" t="T10" r="T11" b="T12"/>
            <a:pathLst>
              <a:path w="684" h="228">
                <a:moveTo>
                  <a:pt x="684" y="0"/>
                </a:moveTo>
                <a:cubicBezTo>
                  <a:pt x="570" y="114"/>
                  <a:pt x="456" y="228"/>
                  <a:pt x="342" y="228"/>
                </a:cubicBezTo>
                <a:cubicBezTo>
                  <a:pt x="228" y="228"/>
                  <a:pt x="114" y="114"/>
                  <a:pt x="0" y="0"/>
                </a:cubicBezTo>
              </a:path>
            </a:pathLst>
          </a:custGeom>
          <a:noFill/>
          <a:ln w="12700">
            <a:solidFill>
              <a:srgbClr val="000000"/>
            </a:solidFill>
            <a:round/>
            <a:headEnd/>
            <a:tailEnd/>
          </a:ln>
        </p:spPr>
        <p:txBody>
          <a:bodyPr/>
          <a:lstStyle/>
          <a:p>
            <a:endParaRPr lang="fr-FR" b="1"/>
          </a:p>
        </p:txBody>
      </p:sp>
      <p:sp>
        <p:nvSpPr>
          <p:cNvPr id="10316" name="Rectangle 428"/>
          <p:cNvSpPr>
            <a:spLocks noChangeArrowheads="1"/>
          </p:cNvSpPr>
          <p:nvPr/>
        </p:nvSpPr>
        <p:spPr bwMode="auto">
          <a:xfrm>
            <a:off x="2744788" y="4518025"/>
            <a:ext cx="1136650" cy="863600"/>
          </a:xfrm>
          <a:prstGeom prst="rect">
            <a:avLst/>
          </a:prstGeom>
          <a:solidFill>
            <a:srgbClr val="FFFFFF"/>
          </a:solidFill>
          <a:ln w="12700" algn="ctr">
            <a:noFill/>
            <a:miter lim="800000"/>
            <a:headEnd/>
            <a:tailEnd/>
          </a:ln>
        </p:spPr>
        <p:txBody>
          <a:bodyPr/>
          <a:lstStyle/>
          <a:p>
            <a:endParaRPr lang="fr-FR"/>
          </a:p>
        </p:txBody>
      </p:sp>
      <p:sp>
        <p:nvSpPr>
          <p:cNvPr id="10317" name="Text Box 429"/>
          <p:cNvSpPr txBox="1">
            <a:spLocks noChangeArrowheads="1"/>
          </p:cNvSpPr>
          <p:nvPr/>
        </p:nvSpPr>
        <p:spPr bwMode="auto">
          <a:xfrm>
            <a:off x="3881438" y="4460875"/>
            <a:ext cx="1000125" cy="466725"/>
          </a:xfrm>
          <a:prstGeom prst="rect">
            <a:avLst/>
          </a:prstGeom>
          <a:noFill/>
          <a:ln w="12700" algn="ctr">
            <a:noFill/>
            <a:miter lim="800000"/>
            <a:headEnd/>
            <a:tailEnd/>
          </a:ln>
        </p:spPr>
        <p:txBody>
          <a:bodyPr/>
          <a:lstStyle/>
          <a:p>
            <a:r>
              <a:rPr lang="fr-FR" sz="1000" b="1">
                <a:latin typeface="Arial" charset="0"/>
              </a:rPr>
              <a:t>terre</a:t>
            </a:r>
            <a:endParaRPr lang="fr-FR" sz="1800" b="1">
              <a:latin typeface="Arial" charset="0"/>
            </a:endParaRPr>
          </a:p>
        </p:txBody>
      </p:sp>
      <p:sp>
        <p:nvSpPr>
          <p:cNvPr id="4530" name="Text Box 434"/>
          <p:cNvSpPr txBox="1">
            <a:spLocks noChangeArrowheads="1"/>
          </p:cNvSpPr>
          <p:nvPr/>
        </p:nvSpPr>
        <p:spPr bwMode="auto">
          <a:xfrm>
            <a:off x="5724525" y="2781300"/>
            <a:ext cx="504825" cy="274638"/>
          </a:xfrm>
          <a:prstGeom prst="rect">
            <a:avLst/>
          </a:prstGeom>
          <a:noFill/>
          <a:ln w="9525">
            <a:noFill/>
            <a:miter lim="800000"/>
            <a:headEnd/>
            <a:tailEnd/>
          </a:ln>
        </p:spPr>
        <p:txBody>
          <a:bodyPr>
            <a:spAutoFit/>
          </a:bodyPr>
          <a:lstStyle/>
          <a:p>
            <a:pPr>
              <a:spcBef>
                <a:spcPct val="50000"/>
              </a:spcBef>
            </a:pPr>
            <a:r>
              <a:rPr lang="fr-FR" sz="1200" b="1">
                <a:solidFill>
                  <a:srgbClr val="FF3300"/>
                </a:solidFill>
                <a:latin typeface="Arial" charset="0"/>
              </a:rPr>
              <a:t>6A</a:t>
            </a:r>
          </a:p>
        </p:txBody>
      </p:sp>
      <p:sp>
        <p:nvSpPr>
          <p:cNvPr id="4535" name="Text Box 439"/>
          <p:cNvSpPr txBox="1">
            <a:spLocks noChangeArrowheads="1"/>
          </p:cNvSpPr>
          <p:nvPr/>
        </p:nvSpPr>
        <p:spPr bwMode="auto">
          <a:xfrm>
            <a:off x="5722938" y="3441700"/>
            <a:ext cx="504825" cy="274638"/>
          </a:xfrm>
          <a:prstGeom prst="rect">
            <a:avLst/>
          </a:prstGeom>
          <a:noFill/>
          <a:ln w="9525">
            <a:noFill/>
            <a:miter lim="800000"/>
            <a:headEnd/>
            <a:tailEnd/>
          </a:ln>
        </p:spPr>
        <p:txBody>
          <a:bodyPr>
            <a:spAutoFit/>
          </a:bodyPr>
          <a:lstStyle/>
          <a:p>
            <a:pPr>
              <a:spcBef>
                <a:spcPct val="50000"/>
              </a:spcBef>
            </a:pPr>
            <a:r>
              <a:rPr lang="fr-FR" sz="1200" b="1">
                <a:solidFill>
                  <a:srgbClr val="3333FF"/>
                </a:solidFill>
                <a:latin typeface="Arial" charset="0"/>
              </a:rPr>
              <a:t>5A</a:t>
            </a:r>
          </a:p>
        </p:txBody>
      </p:sp>
      <p:sp>
        <p:nvSpPr>
          <p:cNvPr id="4538" name="Text Box 442"/>
          <p:cNvSpPr txBox="1">
            <a:spLocks noChangeArrowheads="1"/>
          </p:cNvSpPr>
          <p:nvPr/>
        </p:nvSpPr>
        <p:spPr bwMode="auto">
          <a:xfrm>
            <a:off x="5867400" y="4221163"/>
            <a:ext cx="504825" cy="274637"/>
          </a:xfrm>
          <a:prstGeom prst="rect">
            <a:avLst/>
          </a:prstGeom>
          <a:noFill/>
          <a:ln w="9525">
            <a:noFill/>
            <a:miter lim="800000"/>
            <a:headEnd/>
            <a:tailEnd/>
          </a:ln>
        </p:spPr>
        <p:txBody>
          <a:bodyPr>
            <a:spAutoFit/>
          </a:bodyPr>
          <a:lstStyle/>
          <a:p>
            <a:pPr>
              <a:spcBef>
                <a:spcPct val="50000"/>
              </a:spcBef>
            </a:pPr>
            <a:r>
              <a:rPr lang="fr-FR" sz="1200" b="1">
                <a:solidFill>
                  <a:schemeClr val="folHlink"/>
                </a:solidFill>
                <a:latin typeface="Arial" charset="0"/>
              </a:rPr>
              <a:t>1A</a:t>
            </a:r>
          </a:p>
        </p:txBody>
      </p:sp>
      <p:sp>
        <p:nvSpPr>
          <p:cNvPr id="4539" name="AutoShape 443" descr="25 %"/>
          <p:cNvSpPr>
            <a:spLocks noChangeArrowheads="1"/>
          </p:cNvSpPr>
          <p:nvPr/>
        </p:nvSpPr>
        <p:spPr bwMode="auto">
          <a:xfrm flipV="1">
            <a:off x="7164388" y="4149725"/>
            <a:ext cx="287337" cy="431800"/>
          </a:xfrm>
          <a:prstGeom prst="lightningBolt">
            <a:avLst/>
          </a:prstGeom>
          <a:pattFill prst="pct25">
            <a:fgClr>
              <a:srgbClr val="FF342F"/>
            </a:fgClr>
            <a:bgClr>
              <a:schemeClr val="bg1"/>
            </a:bgClr>
          </a:pattFill>
          <a:ln w="9525">
            <a:solidFill>
              <a:schemeClr val="tx1"/>
            </a:solidFill>
            <a:miter lim="800000"/>
            <a:headEnd/>
            <a:tailEnd/>
          </a:ln>
        </p:spPr>
        <p:txBody>
          <a:bodyPr wrap="none" anchor="ctr"/>
          <a:lstStyle/>
          <a:p>
            <a:endParaRPr lang="fr-FR" b="1"/>
          </a:p>
        </p:txBody>
      </p:sp>
      <p:sp>
        <p:nvSpPr>
          <p:cNvPr id="4540" name="Text Box 444"/>
          <p:cNvSpPr txBox="1">
            <a:spLocks noChangeArrowheads="1"/>
          </p:cNvSpPr>
          <p:nvPr/>
        </p:nvSpPr>
        <p:spPr bwMode="auto">
          <a:xfrm>
            <a:off x="2124075" y="5734050"/>
            <a:ext cx="2376488" cy="519113"/>
          </a:xfrm>
          <a:prstGeom prst="rect">
            <a:avLst/>
          </a:prstGeom>
          <a:noFill/>
          <a:ln w="9525">
            <a:noFill/>
            <a:miter lim="800000"/>
            <a:headEnd/>
            <a:tailEnd/>
          </a:ln>
        </p:spPr>
        <p:txBody>
          <a:bodyPr>
            <a:spAutoFit/>
          </a:bodyPr>
          <a:lstStyle/>
          <a:p>
            <a:r>
              <a:rPr lang="fr-FR" sz="2800" dirty="0">
                <a:solidFill>
                  <a:srgbClr val="FF3300"/>
                </a:solidFill>
                <a:latin typeface="Arial" charset="0"/>
              </a:rPr>
              <a:t>I</a:t>
            </a:r>
            <a:r>
              <a:rPr lang="fr-FR" sz="2800" baseline="-25000" dirty="0">
                <a:solidFill>
                  <a:srgbClr val="FF3300"/>
                </a:solidFill>
                <a:latin typeface="Arial" charset="0"/>
              </a:rPr>
              <a:t>P </a:t>
            </a:r>
            <a:r>
              <a:rPr lang="fr-FR" sz="2800" dirty="0">
                <a:latin typeface="Arial" charset="0"/>
              </a:rPr>
              <a:t>- </a:t>
            </a:r>
            <a:r>
              <a:rPr lang="fr-FR" sz="2800" dirty="0">
                <a:solidFill>
                  <a:srgbClr val="3333FF"/>
                </a:solidFill>
                <a:latin typeface="Arial" charset="0"/>
              </a:rPr>
              <a:t>I</a:t>
            </a:r>
            <a:r>
              <a:rPr lang="fr-FR" sz="2800" baseline="-25000" dirty="0">
                <a:solidFill>
                  <a:srgbClr val="3333FF"/>
                </a:solidFill>
                <a:latin typeface="Arial" charset="0"/>
              </a:rPr>
              <a:t>n  </a:t>
            </a:r>
            <a:r>
              <a:rPr lang="fr-FR" sz="2800" dirty="0">
                <a:latin typeface="Arial" charset="0"/>
              </a:rPr>
              <a:t>&gt; </a:t>
            </a:r>
            <a:r>
              <a:rPr lang="fr-FR" sz="2400" dirty="0">
                <a:latin typeface="Arial" charset="0"/>
              </a:rPr>
              <a:t>500mA</a:t>
            </a:r>
          </a:p>
        </p:txBody>
      </p:sp>
      <p:sp>
        <p:nvSpPr>
          <p:cNvPr id="4541" name="Text Box 445"/>
          <p:cNvSpPr txBox="1">
            <a:spLocks noChangeArrowheads="1"/>
          </p:cNvSpPr>
          <p:nvPr/>
        </p:nvSpPr>
        <p:spPr bwMode="auto">
          <a:xfrm>
            <a:off x="2411413" y="5157788"/>
            <a:ext cx="2016125" cy="793750"/>
          </a:xfrm>
          <a:prstGeom prst="rect">
            <a:avLst/>
          </a:prstGeom>
          <a:noFill/>
          <a:ln w="9525">
            <a:noFill/>
            <a:miter lim="800000"/>
            <a:headEnd/>
            <a:tailEnd/>
          </a:ln>
        </p:spPr>
        <p:txBody>
          <a:bodyPr>
            <a:spAutoFit/>
          </a:bodyPr>
          <a:lstStyle/>
          <a:p>
            <a:r>
              <a:rPr lang="fr-FR" sz="2800">
                <a:solidFill>
                  <a:srgbClr val="FF3300"/>
                </a:solidFill>
                <a:latin typeface="Arial" charset="0"/>
              </a:rPr>
              <a:t>I</a:t>
            </a:r>
            <a:r>
              <a:rPr lang="fr-FR" sz="2800" baseline="-25000">
                <a:solidFill>
                  <a:srgbClr val="FF3300"/>
                </a:solidFill>
                <a:latin typeface="Arial" charset="0"/>
              </a:rPr>
              <a:t>P </a:t>
            </a:r>
            <a:r>
              <a:rPr lang="fr-FR" sz="2800">
                <a:latin typeface="Arial" charset="0"/>
              </a:rPr>
              <a:t>= </a:t>
            </a:r>
            <a:r>
              <a:rPr lang="fr-FR" sz="2800">
                <a:solidFill>
                  <a:srgbClr val="3333FF"/>
                </a:solidFill>
                <a:latin typeface="Arial" charset="0"/>
              </a:rPr>
              <a:t>I</a:t>
            </a:r>
            <a:r>
              <a:rPr lang="fr-FR" sz="2800" baseline="-25000">
                <a:solidFill>
                  <a:srgbClr val="3333FF"/>
                </a:solidFill>
                <a:latin typeface="Arial" charset="0"/>
              </a:rPr>
              <a:t>n</a:t>
            </a:r>
            <a:r>
              <a:rPr lang="fr-FR" sz="2800">
                <a:solidFill>
                  <a:srgbClr val="3333FF"/>
                </a:solidFill>
                <a:latin typeface="Arial" charset="0"/>
              </a:rPr>
              <a:t> </a:t>
            </a:r>
            <a:r>
              <a:rPr lang="fr-FR" sz="2800">
                <a:latin typeface="Arial" charset="0"/>
              </a:rPr>
              <a:t>+</a:t>
            </a:r>
            <a:r>
              <a:rPr lang="fr-FR" sz="2800">
                <a:solidFill>
                  <a:srgbClr val="3333FF"/>
                </a:solidFill>
                <a:latin typeface="Arial" charset="0"/>
              </a:rPr>
              <a:t> </a:t>
            </a:r>
            <a:r>
              <a:rPr lang="fr-FR" sz="2800">
                <a:solidFill>
                  <a:schemeClr val="folHlink"/>
                </a:solidFill>
                <a:latin typeface="Arial" charset="0"/>
              </a:rPr>
              <a:t>I</a:t>
            </a:r>
            <a:r>
              <a:rPr lang="fr-FR" sz="2800" baseline="-25000">
                <a:solidFill>
                  <a:schemeClr val="folHlink"/>
                </a:solidFill>
                <a:latin typeface="Arial" charset="0"/>
              </a:rPr>
              <a:t>f</a:t>
            </a:r>
          </a:p>
          <a:p>
            <a:endParaRPr lang="fr-FR" sz="1800">
              <a:latin typeface="Arial" charset="0"/>
            </a:endParaRPr>
          </a:p>
        </p:txBody>
      </p:sp>
      <p:sp>
        <p:nvSpPr>
          <p:cNvPr id="4560" name="Rectangle 464"/>
          <p:cNvSpPr>
            <a:spLocks noChangeArrowheads="1"/>
          </p:cNvSpPr>
          <p:nvPr/>
        </p:nvSpPr>
        <p:spPr bwMode="auto">
          <a:xfrm>
            <a:off x="5003800" y="2997200"/>
            <a:ext cx="647700" cy="431800"/>
          </a:xfrm>
          <a:prstGeom prst="rect">
            <a:avLst/>
          </a:prstGeom>
          <a:solidFill>
            <a:schemeClr val="bg1"/>
          </a:solidFill>
          <a:ln w="9525">
            <a:noFill/>
            <a:miter lim="800000"/>
            <a:headEnd/>
            <a:tailEnd/>
          </a:ln>
        </p:spPr>
        <p:txBody>
          <a:bodyPr wrap="none" anchor="ctr"/>
          <a:lstStyle/>
          <a:p>
            <a:endParaRPr lang="fr-FR" b="1"/>
          </a:p>
        </p:txBody>
      </p:sp>
      <p:grpSp>
        <p:nvGrpSpPr>
          <p:cNvPr id="10" name="Group 446"/>
          <p:cNvGrpSpPr>
            <a:grpSpLocks/>
          </p:cNvGrpSpPr>
          <p:nvPr/>
        </p:nvGrpSpPr>
        <p:grpSpPr bwMode="auto">
          <a:xfrm flipH="1">
            <a:off x="4787900" y="2781300"/>
            <a:ext cx="995363" cy="428625"/>
            <a:chOff x="971" y="2451"/>
            <a:chExt cx="1415" cy="852"/>
          </a:xfrm>
        </p:grpSpPr>
        <p:sp>
          <p:nvSpPr>
            <p:cNvPr id="10364" name="Rectangle 447"/>
            <p:cNvSpPr>
              <a:spLocks noChangeArrowheads="1"/>
            </p:cNvSpPr>
            <p:nvPr/>
          </p:nvSpPr>
          <p:spPr bwMode="auto">
            <a:xfrm rot="5400000">
              <a:off x="1250" y="2172"/>
              <a:ext cx="852" cy="1409"/>
            </a:xfrm>
            <a:prstGeom prst="rect">
              <a:avLst/>
            </a:prstGeom>
            <a:noFill/>
            <a:ln w="9525">
              <a:noFill/>
              <a:miter lim="800000"/>
              <a:headEnd/>
              <a:tailEnd/>
            </a:ln>
          </p:spPr>
          <p:txBody>
            <a:bodyPr/>
            <a:lstStyle/>
            <a:p>
              <a:endParaRPr lang="fr-FR" b="1"/>
            </a:p>
          </p:txBody>
        </p:sp>
        <p:sp>
          <p:nvSpPr>
            <p:cNvPr id="10365" name="Line 448"/>
            <p:cNvSpPr>
              <a:spLocks noChangeShapeType="1"/>
            </p:cNvSpPr>
            <p:nvPr/>
          </p:nvSpPr>
          <p:spPr bwMode="auto">
            <a:xfrm>
              <a:off x="971" y="3017"/>
              <a:ext cx="367" cy="1"/>
            </a:xfrm>
            <a:prstGeom prst="line">
              <a:avLst/>
            </a:prstGeom>
            <a:noFill/>
            <a:ln w="12700">
              <a:solidFill>
                <a:srgbClr val="000000"/>
              </a:solidFill>
              <a:round/>
              <a:headEnd type="none" w="lg" len="sm"/>
              <a:tailEnd type="none" w="lg" len="sm"/>
            </a:ln>
          </p:spPr>
          <p:txBody>
            <a:bodyPr/>
            <a:lstStyle/>
            <a:p>
              <a:endParaRPr lang="fr-FR" b="1"/>
            </a:p>
          </p:txBody>
        </p:sp>
        <p:sp>
          <p:nvSpPr>
            <p:cNvPr id="10366" name="Rectangle 449"/>
            <p:cNvSpPr>
              <a:spLocks noChangeArrowheads="1"/>
            </p:cNvSpPr>
            <p:nvPr/>
          </p:nvSpPr>
          <p:spPr bwMode="auto">
            <a:xfrm>
              <a:off x="1373" y="2923"/>
              <a:ext cx="559" cy="56"/>
            </a:xfrm>
            <a:prstGeom prst="rect">
              <a:avLst/>
            </a:prstGeom>
            <a:solidFill>
              <a:srgbClr val="FFFFFF"/>
            </a:solidFill>
            <a:ln w="9525">
              <a:solidFill>
                <a:srgbClr val="FFFFFF"/>
              </a:solidFill>
              <a:miter lim="800000"/>
              <a:headEnd/>
              <a:tailEnd/>
            </a:ln>
          </p:spPr>
          <p:txBody>
            <a:bodyPr/>
            <a:lstStyle/>
            <a:p>
              <a:endParaRPr lang="fr-FR" b="1"/>
            </a:p>
          </p:txBody>
        </p:sp>
        <p:sp>
          <p:nvSpPr>
            <p:cNvPr id="10367" name="Line 450"/>
            <p:cNvSpPr>
              <a:spLocks noChangeShapeType="1"/>
            </p:cNvSpPr>
            <p:nvPr/>
          </p:nvSpPr>
          <p:spPr bwMode="auto">
            <a:xfrm flipV="1">
              <a:off x="1337" y="2846"/>
              <a:ext cx="586" cy="159"/>
            </a:xfrm>
            <a:prstGeom prst="line">
              <a:avLst/>
            </a:prstGeom>
            <a:noFill/>
            <a:ln w="12700">
              <a:solidFill>
                <a:srgbClr val="000000"/>
              </a:solidFill>
              <a:round/>
              <a:headEnd type="none" w="lg" len="sm"/>
              <a:tailEnd type="none" w="lg" len="sm"/>
            </a:ln>
          </p:spPr>
          <p:txBody>
            <a:bodyPr/>
            <a:lstStyle/>
            <a:p>
              <a:endParaRPr lang="fr-FR" b="1"/>
            </a:p>
          </p:txBody>
        </p:sp>
        <p:sp>
          <p:nvSpPr>
            <p:cNvPr id="10368" name="Line 451"/>
            <p:cNvSpPr>
              <a:spLocks noChangeShapeType="1"/>
            </p:cNvSpPr>
            <p:nvPr/>
          </p:nvSpPr>
          <p:spPr bwMode="auto">
            <a:xfrm>
              <a:off x="1938" y="3017"/>
              <a:ext cx="448" cy="0"/>
            </a:xfrm>
            <a:prstGeom prst="line">
              <a:avLst/>
            </a:prstGeom>
            <a:noFill/>
            <a:ln w="12700">
              <a:solidFill>
                <a:srgbClr val="000000"/>
              </a:solidFill>
              <a:round/>
              <a:headEnd type="none" w="lg" len="sm"/>
              <a:tailEnd type="none" w="lg" len="sm"/>
            </a:ln>
          </p:spPr>
          <p:txBody>
            <a:bodyPr/>
            <a:lstStyle/>
            <a:p>
              <a:endParaRPr lang="fr-FR" b="1"/>
            </a:p>
          </p:txBody>
        </p:sp>
        <p:sp>
          <p:nvSpPr>
            <p:cNvPr id="10369" name="Oval 452"/>
            <p:cNvSpPr>
              <a:spLocks noChangeArrowheads="1"/>
            </p:cNvSpPr>
            <p:nvPr/>
          </p:nvSpPr>
          <p:spPr bwMode="auto">
            <a:xfrm>
              <a:off x="1314" y="2985"/>
              <a:ext cx="61" cy="61"/>
            </a:xfrm>
            <a:prstGeom prst="ellipse">
              <a:avLst/>
            </a:prstGeom>
            <a:solidFill>
              <a:srgbClr val="000000"/>
            </a:solidFill>
            <a:ln w="9525">
              <a:solidFill>
                <a:srgbClr val="000000"/>
              </a:solidFill>
              <a:round/>
              <a:headEnd/>
              <a:tailEnd/>
            </a:ln>
          </p:spPr>
          <p:txBody>
            <a:bodyPr/>
            <a:lstStyle/>
            <a:p>
              <a:endParaRPr lang="fr-FR" b="1"/>
            </a:p>
          </p:txBody>
        </p:sp>
        <p:sp>
          <p:nvSpPr>
            <p:cNvPr id="10370" name="Oval 453"/>
            <p:cNvSpPr>
              <a:spLocks noChangeArrowheads="1"/>
            </p:cNvSpPr>
            <p:nvPr/>
          </p:nvSpPr>
          <p:spPr bwMode="auto">
            <a:xfrm>
              <a:off x="1904" y="2986"/>
              <a:ext cx="61" cy="61"/>
            </a:xfrm>
            <a:prstGeom prst="ellipse">
              <a:avLst/>
            </a:prstGeom>
            <a:solidFill>
              <a:srgbClr val="000000"/>
            </a:solidFill>
            <a:ln w="9525">
              <a:solidFill>
                <a:srgbClr val="000000"/>
              </a:solidFill>
              <a:round/>
              <a:headEnd/>
              <a:tailEnd/>
            </a:ln>
          </p:spPr>
          <p:txBody>
            <a:bodyPr/>
            <a:lstStyle/>
            <a:p>
              <a:endParaRPr lang="fr-FR" b="1"/>
            </a:p>
          </p:txBody>
        </p:sp>
        <p:sp>
          <p:nvSpPr>
            <p:cNvPr id="10371" name="Rectangle 454"/>
            <p:cNvSpPr>
              <a:spLocks noChangeArrowheads="1"/>
            </p:cNvSpPr>
            <p:nvPr/>
          </p:nvSpPr>
          <p:spPr bwMode="auto">
            <a:xfrm>
              <a:off x="1526" y="2515"/>
              <a:ext cx="353" cy="286"/>
            </a:xfrm>
            <a:prstGeom prst="rect">
              <a:avLst/>
            </a:prstGeom>
            <a:noFill/>
            <a:ln w="9525">
              <a:noFill/>
              <a:miter lim="800000"/>
              <a:headEnd/>
              <a:tailEnd/>
            </a:ln>
          </p:spPr>
          <p:txBody>
            <a:bodyPr lIns="12700" tIns="12700" rIns="12700" bIns="12700"/>
            <a:lstStyle/>
            <a:p>
              <a:endParaRPr lang="fr-FR" sz="1800" b="1">
                <a:latin typeface="Arial" charset="0"/>
              </a:endParaRPr>
            </a:p>
          </p:txBody>
        </p:sp>
      </p:grpSp>
      <p:grpSp>
        <p:nvGrpSpPr>
          <p:cNvPr id="11" name="Group 455"/>
          <p:cNvGrpSpPr>
            <a:grpSpLocks/>
          </p:cNvGrpSpPr>
          <p:nvPr/>
        </p:nvGrpSpPr>
        <p:grpSpPr bwMode="auto">
          <a:xfrm flipH="1">
            <a:off x="4859338" y="3081338"/>
            <a:ext cx="995362" cy="428625"/>
            <a:chOff x="971" y="2451"/>
            <a:chExt cx="1415" cy="852"/>
          </a:xfrm>
        </p:grpSpPr>
        <p:sp>
          <p:nvSpPr>
            <p:cNvPr id="10356" name="Rectangle 456"/>
            <p:cNvSpPr>
              <a:spLocks noChangeArrowheads="1"/>
            </p:cNvSpPr>
            <p:nvPr/>
          </p:nvSpPr>
          <p:spPr bwMode="auto">
            <a:xfrm rot="5400000">
              <a:off x="1250" y="2172"/>
              <a:ext cx="852" cy="1409"/>
            </a:xfrm>
            <a:prstGeom prst="rect">
              <a:avLst/>
            </a:prstGeom>
            <a:noFill/>
            <a:ln w="9525">
              <a:noFill/>
              <a:miter lim="800000"/>
              <a:headEnd/>
              <a:tailEnd/>
            </a:ln>
          </p:spPr>
          <p:txBody>
            <a:bodyPr/>
            <a:lstStyle/>
            <a:p>
              <a:endParaRPr lang="fr-FR" b="1"/>
            </a:p>
          </p:txBody>
        </p:sp>
        <p:sp>
          <p:nvSpPr>
            <p:cNvPr id="10357" name="Line 457"/>
            <p:cNvSpPr>
              <a:spLocks noChangeShapeType="1"/>
            </p:cNvSpPr>
            <p:nvPr/>
          </p:nvSpPr>
          <p:spPr bwMode="auto">
            <a:xfrm>
              <a:off x="971" y="3017"/>
              <a:ext cx="367" cy="1"/>
            </a:xfrm>
            <a:prstGeom prst="line">
              <a:avLst/>
            </a:prstGeom>
            <a:noFill/>
            <a:ln w="12700">
              <a:solidFill>
                <a:srgbClr val="000000"/>
              </a:solidFill>
              <a:round/>
              <a:headEnd type="none" w="lg" len="sm"/>
              <a:tailEnd type="none" w="lg" len="sm"/>
            </a:ln>
          </p:spPr>
          <p:txBody>
            <a:bodyPr/>
            <a:lstStyle/>
            <a:p>
              <a:endParaRPr lang="fr-FR" b="1"/>
            </a:p>
          </p:txBody>
        </p:sp>
        <p:sp>
          <p:nvSpPr>
            <p:cNvPr id="10358" name="Rectangle 458"/>
            <p:cNvSpPr>
              <a:spLocks noChangeArrowheads="1"/>
            </p:cNvSpPr>
            <p:nvPr/>
          </p:nvSpPr>
          <p:spPr bwMode="auto">
            <a:xfrm>
              <a:off x="1373" y="2923"/>
              <a:ext cx="559" cy="56"/>
            </a:xfrm>
            <a:prstGeom prst="rect">
              <a:avLst/>
            </a:prstGeom>
            <a:solidFill>
              <a:srgbClr val="FFFFFF"/>
            </a:solidFill>
            <a:ln w="9525">
              <a:solidFill>
                <a:srgbClr val="FFFFFF"/>
              </a:solidFill>
              <a:miter lim="800000"/>
              <a:headEnd/>
              <a:tailEnd/>
            </a:ln>
          </p:spPr>
          <p:txBody>
            <a:bodyPr/>
            <a:lstStyle/>
            <a:p>
              <a:endParaRPr lang="fr-FR" b="1"/>
            </a:p>
          </p:txBody>
        </p:sp>
        <p:sp>
          <p:nvSpPr>
            <p:cNvPr id="10359" name="Line 459"/>
            <p:cNvSpPr>
              <a:spLocks noChangeShapeType="1"/>
            </p:cNvSpPr>
            <p:nvPr/>
          </p:nvSpPr>
          <p:spPr bwMode="auto">
            <a:xfrm flipV="1">
              <a:off x="1337" y="2846"/>
              <a:ext cx="586" cy="159"/>
            </a:xfrm>
            <a:prstGeom prst="line">
              <a:avLst/>
            </a:prstGeom>
            <a:noFill/>
            <a:ln w="12700">
              <a:solidFill>
                <a:srgbClr val="000000"/>
              </a:solidFill>
              <a:round/>
              <a:headEnd type="none" w="lg" len="sm"/>
              <a:tailEnd type="none" w="lg" len="sm"/>
            </a:ln>
          </p:spPr>
          <p:txBody>
            <a:bodyPr/>
            <a:lstStyle/>
            <a:p>
              <a:endParaRPr lang="fr-FR" b="1"/>
            </a:p>
          </p:txBody>
        </p:sp>
        <p:sp>
          <p:nvSpPr>
            <p:cNvPr id="10360" name="Line 460"/>
            <p:cNvSpPr>
              <a:spLocks noChangeShapeType="1"/>
            </p:cNvSpPr>
            <p:nvPr/>
          </p:nvSpPr>
          <p:spPr bwMode="auto">
            <a:xfrm>
              <a:off x="1938" y="3017"/>
              <a:ext cx="448" cy="0"/>
            </a:xfrm>
            <a:prstGeom prst="line">
              <a:avLst/>
            </a:prstGeom>
            <a:noFill/>
            <a:ln w="12700">
              <a:solidFill>
                <a:srgbClr val="000000"/>
              </a:solidFill>
              <a:round/>
              <a:headEnd type="none" w="lg" len="sm"/>
              <a:tailEnd type="none" w="lg" len="sm"/>
            </a:ln>
          </p:spPr>
          <p:txBody>
            <a:bodyPr/>
            <a:lstStyle/>
            <a:p>
              <a:endParaRPr lang="fr-FR" b="1"/>
            </a:p>
          </p:txBody>
        </p:sp>
        <p:sp>
          <p:nvSpPr>
            <p:cNvPr id="10361" name="Oval 461"/>
            <p:cNvSpPr>
              <a:spLocks noChangeArrowheads="1"/>
            </p:cNvSpPr>
            <p:nvPr/>
          </p:nvSpPr>
          <p:spPr bwMode="auto">
            <a:xfrm>
              <a:off x="1314" y="2985"/>
              <a:ext cx="61" cy="61"/>
            </a:xfrm>
            <a:prstGeom prst="ellipse">
              <a:avLst/>
            </a:prstGeom>
            <a:solidFill>
              <a:srgbClr val="000000"/>
            </a:solidFill>
            <a:ln w="9525">
              <a:solidFill>
                <a:srgbClr val="000000"/>
              </a:solidFill>
              <a:round/>
              <a:headEnd/>
              <a:tailEnd/>
            </a:ln>
          </p:spPr>
          <p:txBody>
            <a:bodyPr/>
            <a:lstStyle/>
            <a:p>
              <a:endParaRPr lang="fr-FR" b="1"/>
            </a:p>
          </p:txBody>
        </p:sp>
        <p:sp>
          <p:nvSpPr>
            <p:cNvPr id="10362" name="Oval 462"/>
            <p:cNvSpPr>
              <a:spLocks noChangeArrowheads="1"/>
            </p:cNvSpPr>
            <p:nvPr/>
          </p:nvSpPr>
          <p:spPr bwMode="auto">
            <a:xfrm>
              <a:off x="1904" y="2986"/>
              <a:ext cx="61" cy="61"/>
            </a:xfrm>
            <a:prstGeom prst="ellipse">
              <a:avLst/>
            </a:prstGeom>
            <a:solidFill>
              <a:srgbClr val="000000"/>
            </a:solidFill>
            <a:ln w="9525">
              <a:solidFill>
                <a:srgbClr val="000000"/>
              </a:solidFill>
              <a:round/>
              <a:headEnd/>
              <a:tailEnd/>
            </a:ln>
          </p:spPr>
          <p:txBody>
            <a:bodyPr/>
            <a:lstStyle/>
            <a:p>
              <a:endParaRPr lang="fr-FR" b="1"/>
            </a:p>
          </p:txBody>
        </p:sp>
        <p:sp>
          <p:nvSpPr>
            <p:cNvPr id="10363" name="Rectangle 463"/>
            <p:cNvSpPr>
              <a:spLocks noChangeArrowheads="1"/>
            </p:cNvSpPr>
            <p:nvPr/>
          </p:nvSpPr>
          <p:spPr bwMode="auto">
            <a:xfrm>
              <a:off x="1526" y="2515"/>
              <a:ext cx="353" cy="286"/>
            </a:xfrm>
            <a:prstGeom prst="rect">
              <a:avLst/>
            </a:prstGeom>
            <a:noFill/>
            <a:ln w="9525">
              <a:noFill/>
              <a:miter lim="800000"/>
              <a:headEnd/>
              <a:tailEnd/>
            </a:ln>
          </p:spPr>
          <p:txBody>
            <a:bodyPr lIns="12700" tIns="12700" rIns="12700" bIns="12700"/>
            <a:lstStyle/>
            <a:p>
              <a:endParaRPr lang="fr-FR" sz="1800" b="1">
                <a:latin typeface="Arial" charset="0"/>
              </a:endParaRPr>
            </a:p>
          </p:txBody>
        </p:sp>
      </p:grpSp>
      <p:sp>
        <p:nvSpPr>
          <p:cNvPr id="4563" name="Text Box 467"/>
          <p:cNvSpPr txBox="1">
            <a:spLocks noChangeArrowheads="1"/>
          </p:cNvSpPr>
          <p:nvPr/>
        </p:nvSpPr>
        <p:spPr bwMode="auto">
          <a:xfrm>
            <a:off x="4932363" y="5157788"/>
            <a:ext cx="1295400" cy="519112"/>
          </a:xfrm>
          <a:prstGeom prst="rect">
            <a:avLst/>
          </a:prstGeom>
          <a:noFill/>
          <a:ln w="9525">
            <a:noFill/>
            <a:miter lim="800000"/>
            <a:headEnd/>
            <a:tailEnd/>
          </a:ln>
        </p:spPr>
        <p:txBody>
          <a:bodyPr>
            <a:spAutoFit/>
          </a:bodyPr>
          <a:lstStyle/>
          <a:p>
            <a:r>
              <a:rPr lang="fr-FR" sz="2800">
                <a:solidFill>
                  <a:srgbClr val="FF3300"/>
                </a:solidFill>
                <a:latin typeface="Arial" charset="0"/>
              </a:rPr>
              <a:t>I</a:t>
            </a:r>
            <a:r>
              <a:rPr lang="fr-FR" sz="2800" baseline="-25000">
                <a:solidFill>
                  <a:srgbClr val="FF3300"/>
                </a:solidFill>
                <a:latin typeface="Arial" charset="0"/>
              </a:rPr>
              <a:t>P </a:t>
            </a:r>
            <a:r>
              <a:rPr lang="fr-FR" sz="2800">
                <a:latin typeface="Arial" charset="0"/>
              </a:rPr>
              <a:t>- </a:t>
            </a:r>
            <a:r>
              <a:rPr lang="fr-FR" sz="2800">
                <a:solidFill>
                  <a:srgbClr val="3333FF"/>
                </a:solidFill>
                <a:latin typeface="Arial" charset="0"/>
              </a:rPr>
              <a:t>I</a:t>
            </a:r>
            <a:r>
              <a:rPr lang="fr-FR" sz="2800" baseline="-25000">
                <a:solidFill>
                  <a:srgbClr val="3333FF"/>
                </a:solidFill>
                <a:latin typeface="Arial" charset="0"/>
              </a:rPr>
              <a:t>n</a:t>
            </a:r>
            <a:r>
              <a:rPr lang="fr-FR" sz="2800">
                <a:solidFill>
                  <a:srgbClr val="3333FF"/>
                </a:solidFill>
                <a:latin typeface="Arial" charset="0"/>
              </a:rPr>
              <a:t> </a:t>
            </a:r>
            <a:r>
              <a:rPr lang="fr-FR" sz="2800">
                <a:latin typeface="Arial" charset="0"/>
              </a:rPr>
              <a:t>=</a:t>
            </a:r>
            <a:endParaRPr lang="fr-FR" sz="1800">
              <a:latin typeface="Arial" charset="0"/>
            </a:endParaRPr>
          </a:p>
        </p:txBody>
      </p:sp>
      <p:sp>
        <p:nvSpPr>
          <p:cNvPr id="4564" name="Rectangle 468"/>
          <p:cNvSpPr>
            <a:spLocks noChangeArrowheads="1"/>
          </p:cNvSpPr>
          <p:nvPr/>
        </p:nvSpPr>
        <p:spPr bwMode="auto">
          <a:xfrm>
            <a:off x="6156325" y="5176838"/>
            <a:ext cx="996950" cy="519112"/>
          </a:xfrm>
          <a:prstGeom prst="rect">
            <a:avLst/>
          </a:prstGeom>
          <a:noFill/>
          <a:ln w="9525">
            <a:noFill/>
            <a:miter lim="800000"/>
            <a:headEnd/>
            <a:tailEnd/>
          </a:ln>
        </p:spPr>
        <p:txBody>
          <a:bodyPr wrap="none">
            <a:spAutoFit/>
          </a:bodyPr>
          <a:lstStyle/>
          <a:p>
            <a:r>
              <a:rPr lang="fr-FR" sz="2800">
                <a:solidFill>
                  <a:schemeClr val="folHlink"/>
                </a:solidFill>
                <a:latin typeface="Arial" charset="0"/>
              </a:rPr>
              <a:t>I</a:t>
            </a:r>
            <a:r>
              <a:rPr lang="fr-FR" sz="2800" baseline="-25000">
                <a:solidFill>
                  <a:schemeClr val="folHlink"/>
                </a:solidFill>
                <a:latin typeface="Arial" charset="0"/>
              </a:rPr>
              <a:t>f </a:t>
            </a:r>
            <a:r>
              <a:rPr lang="fr-FR" sz="2800">
                <a:latin typeface="Arial" charset="0"/>
              </a:rPr>
              <a:t>=</a:t>
            </a:r>
            <a:r>
              <a:rPr lang="fr-FR">
                <a:latin typeface="Arial" charset="0"/>
              </a:rPr>
              <a:t>1A</a:t>
            </a:r>
            <a:endParaRPr lang="fr-FR" baseline="-25000">
              <a:solidFill>
                <a:schemeClr val="folHlink"/>
              </a:solidFill>
              <a:latin typeface="Arial" charset="0"/>
            </a:endParaRPr>
          </a:p>
        </p:txBody>
      </p:sp>
      <p:sp>
        <p:nvSpPr>
          <p:cNvPr id="4565" name="Rectangle 469"/>
          <p:cNvSpPr>
            <a:spLocks noChangeArrowheads="1"/>
          </p:cNvSpPr>
          <p:nvPr/>
        </p:nvSpPr>
        <p:spPr bwMode="auto">
          <a:xfrm>
            <a:off x="2627313" y="6238875"/>
            <a:ext cx="4513262" cy="519113"/>
          </a:xfrm>
          <a:prstGeom prst="rect">
            <a:avLst/>
          </a:prstGeom>
          <a:noFill/>
          <a:ln w="9525">
            <a:noFill/>
            <a:miter lim="800000"/>
            <a:headEnd/>
            <a:tailEnd/>
          </a:ln>
        </p:spPr>
        <p:txBody>
          <a:bodyPr>
            <a:spAutoFit/>
          </a:bodyPr>
          <a:lstStyle/>
          <a:p>
            <a:r>
              <a:rPr lang="fr-FR" sz="2800" dirty="0">
                <a:latin typeface="Arial" charset="0"/>
              </a:rPr>
              <a:t>le disjoncteur se déclenche</a:t>
            </a:r>
          </a:p>
        </p:txBody>
      </p:sp>
      <p:sp>
        <p:nvSpPr>
          <p:cNvPr id="4566" name="Rectangle 470"/>
          <p:cNvSpPr>
            <a:spLocks noChangeArrowheads="1"/>
          </p:cNvSpPr>
          <p:nvPr/>
        </p:nvSpPr>
        <p:spPr bwMode="auto">
          <a:xfrm>
            <a:off x="4572000" y="5792788"/>
            <a:ext cx="2608263" cy="457200"/>
          </a:xfrm>
          <a:prstGeom prst="rect">
            <a:avLst/>
          </a:prstGeom>
          <a:noFill/>
          <a:ln w="9525">
            <a:noFill/>
            <a:miter lim="800000"/>
            <a:headEnd/>
            <a:tailEnd/>
          </a:ln>
        </p:spPr>
        <p:txBody>
          <a:bodyPr wrap="none">
            <a:spAutoFit/>
          </a:bodyPr>
          <a:lstStyle/>
          <a:p>
            <a:r>
              <a:rPr lang="fr-FR">
                <a:latin typeface="Arial" charset="0"/>
              </a:rPr>
              <a:t>Que ce passe t’il?</a:t>
            </a:r>
          </a:p>
        </p:txBody>
      </p:sp>
      <p:sp>
        <p:nvSpPr>
          <p:cNvPr id="10331" name="Text Box 471"/>
          <p:cNvSpPr txBox="1">
            <a:spLocks noChangeArrowheads="1"/>
          </p:cNvSpPr>
          <p:nvPr/>
        </p:nvSpPr>
        <p:spPr bwMode="auto">
          <a:xfrm>
            <a:off x="735013" y="4413250"/>
            <a:ext cx="184150" cy="366713"/>
          </a:xfrm>
          <a:prstGeom prst="rect">
            <a:avLst/>
          </a:prstGeom>
          <a:noFill/>
          <a:ln w="9525">
            <a:noFill/>
            <a:miter lim="800000"/>
            <a:headEnd/>
            <a:tailEnd/>
          </a:ln>
        </p:spPr>
        <p:txBody>
          <a:bodyPr wrap="none">
            <a:spAutoFit/>
          </a:bodyPr>
          <a:lstStyle/>
          <a:p>
            <a:endParaRPr lang="fr-FR" sz="1800" b="1">
              <a:latin typeface="Gigi" pitchFamily="82" charset="0"/>
            </a:endParaRPr>
          </a:p>
        </p:txBody>
      </p:sp>
      <p:sp>
        <p:nvSpPr>
          <p:cNvPr id="4575" name="Text Box 479"/>
          <p:cNvSpPr txBox="1">
            <a:spLocks noChangeArrowheads="1"/>
          </p:cNvSpPr>
          <p:nvPr/>
        </p:nvSpPr>
        <p:spPr bwMode="auto">
          <a:xfrm>
            <a:off x="7092950" y="3267075"/>
            <a:ext cx="1117600" cy="1300163"/>
          </a:xfrm>
          <a:prstGeom prst="rect">
            <a:avLst/>
          </a:prstGeom>
          <a:noFill/>
          <a:ln w="28575" algn="ctr">
            <a:solidFill>
              <a:srgbClr val="4AFC4E"/>
            </a:solidFill>
            <a:miter lim="800000"/>
            <a:headEnd/>
            <a:tailEnd/>
          </a:ln>
        </p:spPr>
        <p:txBody>
          <a:bodyPr/>
          <a:lstStyle/>
          <a:p>
            <a:endParaRPr lang="fr-FR" sz="1800" b="1">
              <a:latin typeface="Arial" charset="0"/>
            </a:endParaRPr>
          </a:p>
        </p:txBody>
      </p:sp>
      <p:grpSp>
        <p:nvGrpSpPr>
          <p:cNvPr id="12" name="Group 483"/>
          <p:cNvGrpSpPr>
            <a:grpSpLocks/>
          </p:cNvGrpSpPr>
          <p:nvPr/>
        </p:nvGrpSpPr>
        <p:grpSpPr bwMode="auto">
          <a:xfrm>
            <a:off x="1619250" y="2132013"/>
            <a:ext cx="5689600" cy="1657350"/>
            <a:chOff x="1020" y="1343"/>
            <a:chExt cx="3584" cy="1044"/>
          </a:xfrm>
        </p:grpSpPr>
        <p:sp>
          <p:nvSpPr>
            <p:cNvPr id="10349" name="Line 430"/>
            <p:cNvSpPr>
              <a:spLocks noChangeShapeType="1"/>
            </p:cNvSpPr>
            <p:nvPr/>
          </p:nvSpPr>
          <p:spPr bwMode="auto">
            <a:xfrm>
              <a:off x="2851" y="1343"/>
              <a:ext cx="0" cy="590"/>
            </a:xfrm>
            <a:prstGeom prst="line">
              <a:avLst/>
            </a:prstGeom>
            <a:noFill/>
            <a:ln w="57150">
              <a:solidFill>
                <a:srgbClr val="FC1610"/>
              </a:solidFill>
              <a:round/>
              <a:headEnd/>
              <a:tailEnd/>
            </a:ln>
          </p:spPr>
          <p:txBody>
            <a:bodyPr/>
            <a:lstStyle/>
            <a:p>
              <a:endParaRPr lang="fr-FR" b="1"/>
            </a:p>
          </p:txBody>
        </p:sp>
        <p:sp>
          <p:nvSpPr>
            <p:cNvPr id="10350" name="Line 431"/>
            <p:cNvSpPr>
              <a:spLocks noChangeShapeType="1"/>
            </p:cNvSpPr>
            <p:nvPr/>
          </p:nvSpPr>
          <p:spPr bwMode="auto">
            <a:xfrm>
              <a:off x="2835" y="1933"/>
              <a:ext cx="1088" cy="0"/>
            </a:xfrm>
            <a:prstGeom prst="line">
              <a:avLst/>
            </a:prstGeom>
            <a:noFill/>
            <a:ln w="57150">
              <a:solidFill>
                <a:srgbClr val="FC1610"/>
              </a:solidFill>
              <a:round/>
              <a:headEnd/>
              <a:tailEnd/>
            </a:ln>
          </p:spPr>
          <p:txBody>
            <a:bodyPr/>
            <a:lstStyle/>
            <a:p>
              <a:endParaRPr lang="fr-FR" b="1"/>
            </a:p>
          </p:txBody>
        </p:sp>
        <p:sp>
          <p:nvSpPr>
            <p:cNvPr id="10351" name="Line 432"/>
            <p:cNvSpPr>
              <a:spLocks noChangeShapeType="1"/>
            </p:cNvSpPr>
            <p:nvPr/>
          </p:nvSpPr>
          <p:spPr bwMode="auto">
            <a:xfrm>
              <a:off x="3923" y="1933"/>
              <a:ext cx="0" cy="454"/>
            </a:xfrm>
            <a:prstGeom prst="line">
              <a:avLst/>
            </a:prstGeom>
            <a:noFill/>
            <a:ln w="57150">
              <a:solidFill>
                <a:srgbClr val="FC1610"/>
              </a:solidFill>
              <a:round/>
              <a:headEnd/>
              <a:tailEnd/>
            </a:ln>
          </p:spPr>
          <p:txBody>
            <a:bodyPr/>
            <a:lstStyle/>
            <a:p>
              <a:endParaRPr lang="fr-FR" b="1"/>
            </a:p>
          </p:txBody>
        </p:sp>
        <p:sp>
          <p:nvSpPr>
            <p:cNvPr id="10352" name="Line 433"/>
            <p:cNvSpPr>
              <a:spLocks noChangeShapeType="1"/>
            </p:cNvSpPr>
            <p:nvPr/>
          </p:nvSpPr>
          <p:spPr bwMode="auto">
            <a:xfrm>
              <a:off x="3923" y="2387"/>
              <a:ext cx="681" cy="0"/>
            </a:xfrm>
            <a:prstGeom prst="line">
              <a:avLst/>
            </a:prstGeom>
            <a:noFill/>
            <a:ln w="57150">
              <a:solidFill>
                <a:srgbClr val="FC1610"/>
              </a:solidFill>
              <a:round/>
              <a:headEnd/>
              <a:tailEnd/>
            </a:ln>
          </p:spPr>
          <p:txBody>
            <a:bodyPr/>
            <a:lstStyle/>
            <a:p>
              <a:endParaRPr lang="fr-FR" b="1"/>
            </a:p>
          </p:txBody>
        </p:sp>
        <p:sp>
          <p:nvSpPr>
            <p:cNvPr id="10353" name="Line 480"/>
            <p:cNvSpPr>
              <a:spLocks noChangeShapeType="1"/>
            </p:cNvSpPr>
            <p:nvPr/>
          </p:nvSpPr>
          <p:spPr bwMode="auto">
            <a:xfrm>
              <a:off x="1020" y="1344"/>
              <a:ext cx="454" cy="0"/>
            </a:xfrm>
            <a:prstGeom prst="line">
              <a:avLst/>
            </a:prstGeom>
            <a:noFill/>
            <a:ln w="57150">
              <a:solidFill>
                <a:srgbClr val="FC1610"/>
              </a:solidFill>
              <a:round/>
              <a:headEnd/>
              <a:tailEnd/>
            </a:ln>
          </p:spPr>
          <p:txBody>
            <a:bodyPr/>
            <a:lstStyle/>
            <a:p>
              <a:endParaRPr lang="fr-FR" b="1"/>
            </a:p>
          </p:txBody>
        </p:sp>
        <p:sp>
          <p:nvSpPr>
            <p:cNvPr id="10354" name="Line 481"/>
            <p:cNvSpPr>
              <a:spLocks noChangeShapeType="1"/>
            </p:cNvSpPr>
            <p:nvPr/>
          </p:nvSpPr>
          <p:spPr bwMode="auto">
            <a:xfrm>
              <a:off x="1519" y="1344"/>
              <a:ext cx="590" cy="0"/>
            </a:xfrm>
            <a:prstGeom prst="line">
              <a:avLst/>
            </a:prstGeom>
            <a:noFill/>
            <a:ln w="57150">
              <a:solidFill>
                <a:srgbClr val="FC1610"/>
              </a:solidFill>
              <a:prstDash val="sysDot"/>
              <a:round/>
              <a:headEnd/>
              <a:tailEnd/>
            </a:ln>
          </p:spPr>
          <p:txBody>
            <a:bodyPr/>
            <a:lstStyle/>
            <a:p>
              <a:endParaRPr lang="fr-FR" b="1"/>
            </a:p>
          </p:txBody>
        </p:sp>
        <p:sp>
          <p:nvSpPr>
            <p:cNvPr id="10355" name="Line 482"/>
            <p:cNvSpPr>
              <a:spLocks noChangeShapeType="1"/>
            </p:cNvSpPr>
            <p:nvPr/>
          </p:nvSpPr>
          <p:spPr bwMode="auto">
            <a:xfrm>
              <a:off x="2064" y="1344"/>
              <a:ext cx="771" cy="0"/>
            </a:xfrm>
            <a:prstGeom prst="line">
              <a:avLst/>
            </a:prstGeom>
            <a:noFill/>
            <a:ln w="57150">
              <a:solidFill>
                <a:srgbClr val="FC1610"/>
              </a:solidFill>
              <a:round/>
              <a:headEnd/>
              <a:tailEnd/>
            </a:ln>
          </p:spPr>
          <p:txBody>
            <a:bodyPr/>
            <a:lstStyle/>
            <a:p>
              <a:endParaRPr lang="fr-FR" b="1"/>
            </a:p>
          </p:txBody>
        </p:sp>
      </p:grpSp>
      <p:grpSp>
        <p:nvGrpSpPr>
          <p:cNvPr id="13" name="Group 487"/>
          <p:cNvGrpSpPr>
            <a:grpSpLocks/>
          </p:cNvGrpSpPr>
          <p:nvPr/>
        </p:nvGrpSpPr>
        <p:grpSpPr bwMode="auto">
          <a:xfrm>
            <a:off x="1547813" y="2420938"/>
            <a:ext cx="5757862" cy="1485900"/>
            <a:chOff x="975" y="1525"/>
            <a:chExt cx="3627" cy="936"/>
          </a:xfrm>
        </p:grpSpPr>
        <p:sp>
          <p:nvSpPr>
            <p:cNvPr id="10342" name="Line 435"/>
            <p:cNvSpPr>
              <a:spLocks noChangeShapeType="1"/>
            </p:cNvSpPr>
            <p:nvPr/>
          </p:nvSpPr>
          <p:spPr bwMode="auto">
            <a:xfrm flipH="1">
              <a:off x="3833" y="2432"/>
              <a:ext cx="769" cy="0"/>
            </a:xfrm>
            <a:prstGeom prst="line">
              <a:avLst/>
            </a:prstGeom>
            <a:noFill/>
            <a:ln w="57150">
              <a:solidFill>
                <a:srgbClr val="3333FF"/>
              </a:solidFill>
              <a:round/>
              <a:headEnd/>
              <a:tailEnd/>
            </a:ln>
          </p:spPr>
          <p:txBody>
            <a:bodyPr/>
            <a:lstStyle/>
            <a:p>
              <a:endParaRPr lang="fr-FR" b="1"/>
            </a:p>
          </p:txBody>
        </p:sp>
        <p:sp>
          <p:nvSpPr>
            <p:cNvPr id="10343" name="Line 436"/>
            <p:cNvSpPr>
              <a:spLocks noChangeShapeType="1"/>
            </p:cNvSpPr>
            <p:nvPr/>
          </p:nvSpPr>
          <p:spPr bwMode="auto">
            <a:xfrm flipV="1">
              <a:off x="3824" y="2099"/>
              <a:ext cx="0" cy="362"/>
            </a:xfrm>
            <a:prstGeom prst="line">
              <a:avLst/>
            </a:prstGeom>
            <a:noFill/>
            <a:ln w="57150">
              <a:solidFill>
                <a:srgbClr val="3333FF"/>
              </a:solidFill>
              <a:round/>
              <a:headEnd/>
              <a:tailEnd/>
            </a:ln>
          </p:spPr>
          <p:txBody>
            <a:bodyPr/>
            <a:lstStyle/>
            <a:p>
              <a:endParaRPr lang="fr-FR" b="1"/>
            </a:p>
          </p:txBody>
        </p:sp>
        <p:sp>
          <p:nvSpPr>
            <p:cNvPr id="10344" name="Line 437"/>
            <p:cNvSpPr>
              <a:spLocks noChangeShapeType="1"/>
            </p:cNvSpPr>
            <p:nvPr/>
          </p:nvSpPr>
          <p:spPr bwMode="auto">
            <a:xfrm flipH="1">
              <a:off x="2653" y="2115"/>
              <a:ext cx="1179" cy="0"/>
            </a:xfrm>
            <a:prstGeom prst="line">
              <a:avLst/>
            </a:prstGeom>
            <a:noFill/>
            <a:ln w="57150">
              <a:solidFill>
                <a:srgbClr val="3333FF"/>
              </a:solidFill>
              <a:round/>
              <a:headEnd/>
              <a:tailEnd/>
            </a:ln>
          </p:spPr>
          <p:txBody>
            <a:bodyPr/>
            <a:lstStyle/>
            <a:p>
              <a:endParaRPr lang="fr-FR" b="1"/>
            </a:p>
          </p:txBody>
        </p:sp>
        <p:sp>
          <p:nvSpPr>
            <p:cNvPr id="10345" name="Line 438"/>
            <p:cNvSpPr>
              <a:spLocks noChangeShapeType="1"/>
            </p:cNvSpPr>
            <p:nvPr/>
          </p:nvSpPr>
          <p:spPr bwMode="auto">
            <a:xfrm flipV="1">
              <a:off x="2669" y="1533"/>
              <a:ext cx="0" cy="590"/>
            </a:xfrm>
            <a:prstGeom prst="line">
              <a:avLst/>
            </a:prstGeom>
            <a:noFill/>
            <a:ln w="57150">
              <a:solidFill>
                <a:srgbClr val="3333FF"/>
              </a:solidFill>
              <a:round/>
              <a:headEnd/>
              <a:tailEnd/>
            </a:ln>
          </p:spPr>
          <p:txBody>
            <a:bodyPr/>
            <a:lstStyle/>
            <a:p>
              <a:endParaRPr lang="fr-FR" b="1"/>
            </a:p>
          </p:txBody>
        </p:sp>
        <p:sp>
          <p:nvSpPr>
            <p:cNvPr id="10346" name="Line 484"/>
            <p:cNvSpPr>
              <a:spLocks noChangeShapeType="1"/>
            </p:cNvSpPr>
            <p:nvPr/>
          </p:nvSpPr>
          <p:spPr bwMode="auto">
            <a:xfrm flipH="1">
              <a:off x="2127" y="1525"/>
              <a:ext cx="545" cy="0"/>
            </a:xfrm>
            <a:prstGeom prst="line">
              <a:avLst/>
            </a:prstGeom>
            <a:noFill/>
            <a:ln w="57150">
              <a:solidFill>
                <a:srgbClr val="3333FF"/>
              </a:solidFill>
              <a:round/>
              <a:headEnd/>
              <a:tailEnd/>
            </a:ln>
          </p:spPr>
          <p:txBody>
            <a:bodyPr/>
            <a:lstStyle/>
            <a:p>
              <a:endParaRPr lang="fr-FR" b="1"/>
            </a:p>
          </p:txBody>
        </p:sp>
        <p:sp>
          <p:nvSpPr>
            <p:cNvPr id="10347" name="Line 485"/>
            <p:cNvSpPr>
              <a:spLocks noChangeShapeType="1"/>
            </p:cNvSpPr>
            <p:nvPr/>
          </p:nvSpPr>
          <p:spPr bwMode="auto">
            <a:xfrm flipH="1">
              <a:off x="975" y="1525"/>
              <a:ext cx="499" cy="0"/>
            </a:xfrm>
            <a:prstGeom prst="line">
              <a:avLst/>
            </a:prstGeom>
            <a:noFill/>
            <a:ln w="57150">
              <a:solidFill>
                <a:srgbClr val="3333FF"/>
              </a:solidFill>
              <a:round/>
              <a:headEnd/>
              <a:tailEnd/>
            </a:ln>
          </p:spPr>
          <p:txBody>
            <a:bodyPr/>
            <a:lstStyle/>
            <a:p>
              <a:endParaRPr lang="fr-FR" b="1"/>
            </a:p>
          </p:txBody>
        </p:sp>
        <p:sp>
          <p:nvSpPr>
            <p:cNvPr id="10348" name="Line 486"/>
            <p:cNvSpPr>
              <a:spLocks noChangeShapeType="1"/>
            </p:cNvSpPr>
            <p:nvPr/>
          </p:nvSpPr>
          <p:spPr bwMode="auto">
            <a:xfrm flipH="1">
              <a:off x="1474" y="1525"/>
              <a:ext cx="680" cy="0"/>
            </a:xfrm>
            <a:prstGeom prst="line">
              <a:avLst/>
            </a:prstGeom>
            <a:noFill/>
            <a:ln w="57150">
              <a:solidFill>
                <a:srgbClr val="3333FF"/>
              </a:solidFill>
              <a:prstDash val="sysDot"/>
              <a:round/>
              <a:headEnd/>
              <a:tailEnd/>
            </a:ln>
          </p:spPr>
          <p:txBody>
            <a:bodyPr/>
            <a:lstStyle/>
            <a:p>
              <a:endParaRPr lang="fr-FR" b="1"/>
            </a:p>
          </p:txBody>
        </p:sp>
      </p:grpSp>
      <p:grpSp>
        <p:nvGrpSpPr>
          <p:cNvPr id="14" name="Group 491"/>
          <p:cNvGrpSpPr>
            <a:grpSpLocks/>
          </p:cNvGrpSpPr>
          <p:nvPr/>
        </p:nvGrpSpPr>
        <p:grpSpPr bwMode="auto">
          <a:xfrm>
            <a:off x="1619250" y="2463800"/>
            <a:ext cx="5473700" cy="2681288"/>
            <a:chOff x="1020" y="1552"/>
            <a:chExt cx="3448" cy="1689"/>
          </a:xfrm>
        </p:grpSpPr>
        <p:sp>
          <p:nvSpPr>
            <p:cNvPr id="10337" name="Line 440"/>
            <p:cNvSpPr>
              <a:spLocks noChangeShapeType="1"/>
            </p:cNvSpPr>
            <p:nvPr/>
          </p:nvSpPr>
          <p:spPr bwMode="auto">
            <a:xfrm flipH="1">
              <a:off x="3923" y="2507"/>
              <a:ext cx="545" cy="0"/>
            </a:xfrm>
            <a:prstGeom prst="line">
              <a:avLst/>
            </a:prstGeom>
            <a:noFill/>
            <a:ln w="28575">
              <a:solidFill>
                <a:srgbClr val="00CC00"/>
              </a:solidFill>
              <a:round/>
              <a:headEnd/>
              <a:tailEnd/>
            </a:ln>
          </p:spPr>
          <p:txBody>
            <a:bodyPr/>
            <a:lstStyle/>
            <a:p>
              <a:endParaRPr lang="fr-FR"/>
            </a:p>
          </p:txBody>
        </p:sp>
        <p:sp>
          <p:nvSpPr>
            <p:cNvPr id="10338" name="Line 441"/>
            <p:cNvSpPr>
              <a:spLocks noChangeShapeType="1"/>
            </p:cNvSpPr>
            <p:nvPr/>
          </p:nvSpPr>
          <p:spPr bwMode="auto">
            <a:xfrm>
              <a:off x="3907" y="2515"/>
              <a:ext cx="0" cy="726"/>
            </a:xfrm>
            <a:prstGeom prst="line">
              <a:avLst/>
            </a:prstGeom>
            <a:noFill/>
            <a:ln w="28575">
              <a:solidFill>
                <a:srgbClr val="00CC00"/>
              </a:solidFill>
              <a:round/>
              <a:headEnd/>
              <a:tailEnd/>
            </a:ln>
          </p:spPr>
          <p:txBody>
            <a:bodyPr/>
            <a:lstStyle/>
            <a:p>
              <a:endParaRPr lang="fr-FR"/>
            </a:p>
          </p:txBody>
        </p:sp>
        <p:sp>
          <p:nvSpPr>
            <p:cNvPr id="10339" name="Line 488"/>
            <p:cNvSpPr>
              <a:spLocks noChangeShapeType="1"/>
            </p:cNvSpPr>
            <p:nvPr/>
          </p:nvSpPr>
          <p:spPr bwMode="auto">
            <a:xfrm flipH="1">
              <a:off x="1156" y="3067"/>
              <a:ext cx="2722" cy="0"/>
            </a:xfrm>
            <a:prstGeom prst="line">
              <a:avLst/>
            </a:prstGeom>
            <a:noFill/>
            <a:ln w="127000">
              <a:pattFill prst="sphere">
                <a:fgClr>
                  <a:srgbClr val="00CC00"/>
                </a:fgClr>
                <a:bgClr>
                  <a:srgbClr val="FFFFFF"/>
                </a:bgClr>
              </a:pattFill>
              <a:round/>
              <a:headEnd/>
              <a:tailEnd/>
            </a:ln>
          </p:spPr>
          <p:txBody>
            <a:bodyPr/>
            <a:lstStyle/>
            <a:p>
              <a:endParaRPr lang="fr-FR"/>
            </a:p>
          </p:txBody>
        </p:sp>
        <p:sp>
          <p:nvSpPr>
            <p:cNvPr id="10340" name="Line 489"/>
            <p:cNvSpPr>
              <a:spLocks noChangeShapeType="1"/>
            </p:cNvSpPr>
            <p:nvPr/>
          </p:nvSpPr>
          <p:spPr bwMode="auto">
            <a:xfrm flipV="1">
              <a:off x="1174" y="1570"/>
              <a:ext cx="0" cy="1452"/>
            </a:xfrm>
            <a:prstGeom prst="line">
              <a:avLst/>
            </a:prstGeom>
            <a:noFill/>
            <a:ln w="28575">
              <a:solidFill>
                <a:srgbClr val="00CC00"/>
              </a:solidFill>
              <a:round/>
              <a:headEnd/>
              <a:tailEnd/>
            </a:ln>
          </p:spPr>
          <p:txBody>
            <a:bodyPr/>
            <a:lstStyle/>
            <a:p>
              <a:endParaRPr lang="fr-FR"/>
            </a:p>
          </p:txBody>
        </p:sp>
        <p:sp>
          <p:nvSpPr>
            <p:cNvPr id="10341" name="Line 490"/>
            <p:cNvSpPr>
              <a:spLocks noChangeShapeType="1"/>
            </p:cNvSpPr>
            <p:nvPr/>
          </p:nvSpPr>
          <p:spPr bwMode="auto">
            <a:xfrm flipH="1">
              <a:off x="1020" y="1552"/>
              <a:ext cx="136" cy="0"/>
            </a:xfrm>
            <a:prstGeom prst="line">
              <a:avLst/>
            </a:prstGeom>
            <a:noFill/>
            <a:ln w="28575">
              <a:solidFill>
                <a:srgbClr val="00CC00"/>
              </a:solidFill>
              <a:round/>
              <a:headEnd/>
              <a:tailEnd/>
            </a:ln>
          </p:spPr>
          <p:txBody>
            <a:bodyPr/>
            <a:lstStyle/>
            <a:p>
              <a:endParaRPr lang="fr-FR"/>
            </a:p>
          </p:txBody>
        </p:sp>
      </p:grpSp>
      <p:sp>
        <p:nvSpPr>
          <p:cNvPr id="161" name="Rectangle 160"/>
          <p:cNvSpPr/>
          <p:nvPr/>
        </p:nvSpPr>
        <p:spPr>
          <a:xfrm>
            <a:off x="4211960" y="3244334"/>
            <a:ext cx="699781" cy="369332"/>
          </a:xfrm>
          <a:prstGeom prst="rect">
            <a:avLst/>
          </a:prstGeom>
        </p:spPr>
        <p:txBody>
          <a:bodyPr wrap="square">
            <a:spAutoFit/>
          </a:bodyPr>
          <a:lstStyle/>
          <a:p>
            <a:r>
              <a:rPr lang="fr-FR" b="1" u="sng" dirty="0" err="1" smtClean="0">
                <a:solidFill>
                  <a:srgbClr val="FF3300"/>
                </a:solidFill>
              </a:rPr>
              <a:t>ation</a:t>
            </a:r>
            <a:endParaRPr lang="fr-FR"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4416"/>
                                        </p:tgtEl>
                                        <p:attrNameLst>
                                          <p:attrName>style.visibility</p:attrName>
                                        </p:attrNameLst>
                                      </p:cBhvr>
                                      <p:to>
                                        <p:strVal val="visible"/>
                                      </p:to>
                                    </p:set>
                                    <p:anim calcmode="lin" valueType="num">
                                      <p:cBhvr>
                                        <p:cTn id="7" dur="500" fill="hold"/>
                                        <p:tgtEl>
                                          <p:spTgt spid="4416"/>
                                        </p:tgtEl>
                                        <p:attrNameLst>
                                          <p:attrName>ppt_w</p:attrName>
                                        </p:attrNameLst>
                                      </p:cBhvr>
                                      <p:tavLst>
                                        <p:tav tm="0">
                                          <p:val>
                                            <p:fltVal val="0"/>
                                          </p:val>
                                        </p:tav>
                                        <p:tav tm="100000">
                                          <p:val>
                                            <p:strVal val="#ppt_w"/>
                                          </p:val>
                                        </p:tav>
                                      </p:tavLst>
                                    </p:anim>
                                    <p:anim calcmode="lin" valueType="num">
                                      <p:cBhvr>
                                        <p:cTn id="8" dur="500" fill="hold"/>
                                        <p:tgtEl>
                                          <p:spTgt spid="4416"/>
                                        </p:tgtEl>
                                        <p:attrNameLst>
                                          <p:attrName>ppt_h</p:attrName>
                                        </p:attrNameLst>
                                      </p:cBhvr>
                                      <p:tavLst>
                                        <p:tav tm="0">
                                          <p:val>
                                            <p:fltVal val="0"/>
                                          </p:val>
                                        </p:tav>
                                        <p:tav tm="100000">
                                          <p:val>
                                            <p:strVal val="#ppt_h"/>
                                          </p:val>
                                        </p:tav>
                                      </p:tavLst>
                                    </p:anim>
                                    <p:anim calcmode="lin" valueType="num">
                                      <p:cBhvr>
                                        <p:cTn id="9" dur="500" fill="hold"/>
                                        <p:tgtEl>
                                          <p:spTgt spid="4416"/>
                                        </p:tgtEl>
                                        <p:attrNameLst>
                                          <p:attrName>style.rotation</p:attrName>
                                        </p:attrNameLst>
                                      </p:cBhvr>
                                      <p:tavLst>
                                        <p:tav tm="0">
                                          <p:val>
                                            <p:fltVal val="360"/>
                                          </p:val>
                                        </p:tav>
                                        <p:tav tm="100000">
                                          <p:val>
                                            <p:fltVal val="0"/>
                                          </p:val>
                                        </p:tav>
                                      </p:tavLst>
                                    </p:anim>
                                    <p:animEffect transition="in" filter="fade">
                                      <p:cBhvr>
                                        <p:cTn id="10" dur="500"/>
                                        <p:tgtEl>
                                          <p:spTgt spid="44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39"/>
                                        </p:tgtEl>
                                        <p:attrNameLst>
                                          <p:attrName>style.visibility</p:attrName>
                                        </p:attrNameLst>
                                      </p:cBhvr>
                                      <p:to>
                                        <p:strVal val="visible"/>
                                      </p:to>
                                    </p:set>
                                    <p:animEffect transition="in" filter="fade">
                                      <p:cBhvr>
                                        <p:cTn id="13" dur="2000"/>
                                        <p:tgtEl>
                                          <p:spTgt spid="4539"/>
                                        </p:tgtEl>
                                      </p:cBhvr>
                                    </p:animEffect>
                                  </p:childTnLst>
                                </p:cTn>
                              </p:par>
                              <p:par>
                                <p:cTn id="14" presetID="26" presetClass="emph" presetSubtype="0" repeatCount="indefinite" fill="hold" grpId="1" nodeType="withEffect">
                                  <p:stCondLst>
                                    <p:cond delay="0"/>
                                  </p:stCondLst>
                                  <p:childTnLst>
                                    <p:animEffect transition="out" filter="fade">
                                      <p:cBhvr>
                                        <p:cTn id="15" dur="500" tmFilter="0, 0; .2, .5; .8, .5; 1, 0"/>
                                        <p:tgtEl>
                                          <p:spTgt spid="4539"/>
                                        </p:tgtEl>
                                      </p:cBhvr>
                                    </p:animEffect>
                                    <p:animScale>
                                      <p:cBhvr>
                                        <p:cTn id="16" dur="250" autoRev="1" fill="hold"/>
                                        <p:tgtEl>
                                          <p:spTgt spid="4539"/>
                                        </p:tgtEl>
                                      </p:cBhvr>
                                      <p:by x="105000" y="105000"/>
                                    </p:animScale>
                                  </p:childTnLst>
                                </p:cTn>
                              </p:par>
                            </p:childTnLst>
                          </p:cTn>
                        </p:par>
                      </p:childTnLst>
                    </p:cTn>
                  </p:par>
                  <p:par>
                    <p:cTn id="17" fill="hold">
                      <p:stCondLst>
                        <p:cond delay="indefinite"/>
                      </p:stCondLst>
                      <p:childTnLst>
                        <p:par>
                          <p:cTn id="18" fill="hold">
                            <p:stCondLst>
                              <p:cond delay="0"/>
                            </p:stCondLst>
                            <p:childTnLst>
                              <p:par>
                                <p:cTn id="19" presetID="18" presetClass="entr" presetSubtype="6"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strips(downRight)">
                                      <p:cBhvr>
                                        <p:cTn id="21" dur="5000"/>
                                        <p:tgtEl>
                                          <p:spTgt spid="12"/>
                                        </p:tgtEl>
                                      </p:cBhvr>
                                    </p:animEffect>
                                  </p:childTnLst>
                                </p:cTn>
                              </p:par>
                              <p:par>
                                <p:cTn id="22" presetID="22" presetClass="entr" presetSubtype="4" fill="hold" nodeType="withEffect">
                                  <p:stCondLst>
                                    <p:cond delay="0"/>
                                  </p:stCondLst>
                                  <p:childTnLst>
                                    <p:set>
                                      <p:cBhvr>
                                        <p:cTn id="23" dur="1" fill="hold">
                                          <p:stCondLst>
                                            <p:cond delay="0"/>
                                          </p:stCondLst>
                                        </p:cTn>
                                        <p:tgtEl>
                                          <p:spTgt spid="4530"/>
                                        </p:tgtEl>
                                        <p:attrNameLst>
                                          <p:attrName>style.visibility</p:attrName>
                                        </p:attrNameLst>
                                      </p:cBhvr>
                                      <p:to>
                                        <p:strVal val="visible"/>
                                      </p:to>
                                    </p:set>
                                    <p:animEffect transition="in" filter="wipe(down)">
                                      <p:cBhvr>
                                        <p:cTn id="24" dur="5000"/>
                                        <p:tgtEl>
                                          <p:spTgt spid="4530"/>
                                        </p:tgtEl>
                                      </p:cBhvr>
                                    </p:animEffect>
                                  </p:childTnLst>
                                </p:cTn>
                              </p:par>
                            </p:childTnLst>
                          </p:cTn>
                        </p:par>
                        <p:par>
                          <p:cTn id="25" fill="hold">
                            <p:stCondLst>
                              <p:cond delay="5000"/>
                            </p:stCondLst>
                            <p:childTnLst>
                              <p:par>
                                <p:cTn id="26" presetID="1" presetClass="entr" presetSubtype="0" fill="hold" nodeType="afterEffect">
                                  <p:stCondLst>
                                    <p:cond delay="0"/>
                                  </p:stCondLst>
                                  <p:childTnLst>
                                    <p:set>
                                      <p:cBhvr>
                                        <p:cTn id="27" dur="1" fill="hold">
                                          <p:stCondLst>
                                            <p:cond delay="0"/>
                                          </p:stCondLst>
                                        </p:cTn>
                                        <p:tgtEl>
                                          <p:spTgt spid="4575"/>
                                        </p:tgtEl>
                                        <p:attrNameLst>
                                          <p:attrName>style.visibility</p:attrName>
                                        </p:attrNameLst>
                                      </p:cBhvr>
                                      <p:to>
                                        <p:strVal val="visible"/>
                                      </p:to>
                                    </p:set>
                                  </p:childTnLst>
                                </p:cTn>
                              </p:par>
                              <p:par>
                                <p:cTn id="28" presetID="26" presetClass="emph" presetSubtype="0" repeatCount="indefinite" fill="hold" nodeType="withEffect">
                                  <p:stCondLst>
                                    <p:cond delay="0"/>
                                  </p:stCondLst>
                                  <p:childTnLst>
                                    <p:animEffect transition="out" filter="fade">
                                      <p:cBhvr>
                                        <p:cTn id="29" dur="500" tmFilter="0, 0; .2, .5; .8, .5; 1, 0"/>
                                        <p:tgtEl>
                                          <p:spTgt spid="4575"/>
                                        </p:tgtEl>
                                      </p:cBhvr>
                                    </p:animEffect>
                                    <p:animScale>
                                      <p:cBhvr>
                                        <p:cTn id="30" dur="250" autoRev="1" fill="hold"/>
                                        <p:tgtEl>
                                          <p:spTgt spid="4575"/>
                                        </p:tgtEl>
                                      </p:cBhvr>
                                      <p:by x="105000" y="105000"/>
                                    </p:animScale>
                                  </p:childTnLst>
                                </p:cTn>
                              </p:par>
                              <p:par>
                                <p:cTn id="31" presetID="18" presetClass="entr" presetSubtype="9"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upLeft)">
                                      <p:cBhvr>
                                        <p:cTn id="33" dur="5000"/>
                                        <p:tgtEl>
                                          <p:spTgt spid="13"/>
                                        </p:tgtEl>
                                      </p:cBhvr>
                                    </p:animEffect>
                                  </p:childTnLst>
                                </p:cTn>
                              </p:par>
                              <p:par>
                                <p:cTn id="34" presetID="22" presetClass="entr" presetSubtype="2"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wipe(right)">
                                      <p:cBhvr>
                                        <p:cTn id="36" dur="5000"/>
                                        <p:tgtEl>
                                          <p:spTgt spid="14"/>
                                        </p:tgtEl>
                                      </p:cBhvr>
                                    </p:animEffect>
                                  </p:childTnLst>
                                </p:cTn>
                              </p:par>
                              <p:par>
                                <p:cTn id="37" presetID="22" presetClass="entr" presetSubtype="1" fill="hold" nodeType="withEffect">
                                  <p:stCondLst>
                                    <p:cond delay="0"/>
                                  </p:stCondLst>
                                  <p:childTnLst>
                                    <p:set>
                                      <p:cBhvr>
                                        <p:cTn id="38" dur="1" fill="hold">
                                          <p:stCondLst>
                                            <p:cond delay="0"/>
                                          </p:stCondLst>
                                        </p:cTn>
                                        <p:tgtEl>
                                          <p:spTgt spid="4538"/>
                                        </p:tgtEl>
                                        <p:attrNameLst>
                                          <p:attrName>style.visibility</p:attrName>
                                        </p:attrNameLst>
                                      </p:cBhvr>
                                      <p:to>
                                        <p:strVal val="visible"/>
                                      </p:to>
                                    </p:set>
                                    <p:animEffect transition="in" filter="wipe(up)">
                                      <p:cBhvr>
                                        <p:cTn id="39" dur="1000"/>
                                        <p:tgtEl>
                                          <p:spTgt spid="4538"/>
                                        </p:tgtEl>
                                      </p:cBhvr>
                                    </p:animEffect>
                                  </p:childTnLst>
                                </p:cTn>
                              </p:par>
                              <p:par>
                                <p:cTn id="40" presetID="22" presetClass="entr" presetSubtype="4" fill="hold" nodeType="withEffect">
                                  <p:stCondLst>
                                    <p:cond delay="0"/>
                                  </p:stCondLst>
                                  <p:childTnLst>
                                    <p:set>
                                      <p:cBhvr>
                                        <p:cTn id="41" dur="1" fill="hold">
                                          <p:stCondLst>
                                            <p:cond delay="0"/>
                                          </p:stCondLst>
                                        </p:cTn>
                                        <p:tgtEl>
                                          <p:spTgt spid="4535"/>
                                        </p:tgtEl>
                                        <p:attrNameLst>
                                          <p:attrName>style.visibility</p:attrName>
                                        </p:attrNameLst>
                                      </p:cBhvr>
                                      <p:to>
                                        <p:strVal val="visible"/>
                                      </p:to>
                                    </p:set>
                                    <p:animEffect transition="in" filter="wipe(down)">
                                      <p:cBhvr>
                                        <p:cTn id="42" dur="2000"/>
                                        <p:tgtEl>
                                          <p:spTgt spid="4535"/>
                                        </p:tgtEl>
                                      </p:cBhvr>
                                    </p:animEffect>
                                  </p:childTnLst>
                                </p:cTn>
                              </p:par>
                            </p:childTnLst>
                          </p:cTn>
                        </p:par>
                        <p:par>
                          <p:cTn id="43" fill="hold">
                            <p:stCondLst>
                              <p:cond delay="10000"/>
                            </p:stCondLst>
                            <p:childTnLst>
                              <p:par>
                                <p:cTn id="44" presetID="10" presetClass="entr" presetSubtype="0" fill="hold" nodeType="afterEffect">
                                  <p:stCondLst>
                                    <p:cond delay="0"/>
                                  </p:stCondLst>
                                  <p:childTnLst>
                                    <p:set>
                                      <p:cBhvr>
                                        <p:cTn id="45" dur="1" fill="hold">
                                          <p:stCondLst>
                                            <p:cond delay="0"/>
                                          </p:stCondLst>
                                        </p:cTn>
                                        <p:tgtEl>
                                          <p:spTgt spid="4541">
                                            <p:txEl>
                                              <p:pRg st="0" end="0"/>
                                            </p:txEl>
                                          </p:spTgt>
                                        </p:tgtEl>
                                        <p:attrNameLst>
                                          <p:attrName>style.visibility</p:attrName>
                                        </p:attrNameLst>
                                      </p:cBhvr>
                                      <p:to>
                                        <p:strVal val="visible"/>
                                      </p:to>
                                    </p:set>
                                    <p:animEffect transition="in" filter="fade">
                                      <p:cBhvr>
                                        <p:cTn id="46" dur="1000"/>
                                        <p:tgtEl>
                                          <p:spTgt spid="4541">
                                            <p:txEl>
                                              <p:pRg st="0" end="0"/>
                                            </p:txEl>
                                          </p:spTgt>
                                        </p:tgtEl>
                                      </p:cBhvr>
                                    </p:animEffect>
                                  </p:childTnLst>
                                </p:cTn>
                              </p:par>
                            </p:childTnLst>
                          </p:cTn>
                        </p:par>
                        <p:par>
                          <p:cTn id="47" fill="hold">
                            <p:stCondLst>
                              <p:cond delay="11000"/>
                            </p:stCondLst>
                            <p:childTnLst>
                              <p:par>
                                <p:cTn id="48" presetID="10" presetClass="entr" presetSubtype="0" fill="hold" nodeType="afterEffect">
                                  <p:stCondLst>
                                    <p:cond delay="0"/>
                                  </p:stCondLst>
                                  <p:childTnLst>
                                    <p:set>
                                      <p:cBhvr>
                                        <p:cTn id="49" dur="1" fill="hold">
                                          <p:stCondLst>
                                            <p:cond delay="0"/>
                                          </p:stCondLst>
                                        </p:cTn>
                                        <p:tgtEl>
                                          <p:spTgt spid="4563">
                                            <p:txEl>
                                              <p:pRg st="0" end="0"/>
                                            </p:txEl>
                                          </p:spTgt>
                                        </p:tgtEl>
                                        <p:attrNameLst>
                                          <p:attrName>style.visibility</p:attrName>
                                        </p:attrNameLst>
                                      </p:cBhvr>
                                      <p:to>
                                        <p:strVal val="visible"/>
                                      </p:to>
                                    </p:set>
                                    <p:animEffect transition="in" filter="fade">
                                      <p:cBhvr>
                                        <p:cTn id="50" dur="500"/>
                                        <p:tgtEl>
                                          <p:spTgt spid="4563">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564"/>
                                        </p:tgtEl>
                                        <p:attrNameLst>
                                          <p:attrName>style.visibility</p:attrName>
                                        </p:attrNameLst>
                                      </p:cBhvr>
                                      <p:to>
                                        <p:strVal val="visible"/>
                                      </p:to>
                                    </p:set>
                                    <p:animEffect transition="in" filter="fade">
                                      <p:cBhvr>
                                        <p:cTn id="55" dur="1000"/>
                                        <p:tgtEl>
                                          <p:spTgt spid="4564"/>
                                        </p:tgtEl>
                                      </p:cBhvr>
                                    </p:animEffect>
                                  </p:childTnLst>
                                </p:cTn>
                              </p:par>
                            </p:childTnLst>
                          </p:cTn>
                        </p:par>
                        <p:par>
                          <p:cTn id="56" fill="hold">
                            <p:stCondLst>
                              <p:cond delay="1000"/>
                            </p:stCondLst>
                            <p:childTnLst>
                              <p:par>
                                <p:cTn id="57" presetID="3" presetClass="entr" presetSubtype="10" fill="hold" nodeType="afterEffect">
                                  <p:stCondLst>
                                    <p:cond delay="0"/>
                                  </p:stCondLst>
                                  <p:childTnLst>
                                    <p:set>
                                      <p:cBhvr>
                                        <p:cTn id="58" dur="1" fill="hold">
                                          <p:stCondLst>
                                            <p:cond delay="0"/>
                                          </p:stCondLst>
                                        </p:cTn>
                                        <p:tgtEl>
                                          <p:spTgt spid="4540">
                                            <p:txEl>
                                              <p:pRg st="0" end="0"/>
                                            </p:txEl>
                                          </p:spTgt>
                                        </p:tgtEl>
                                        <p:attrNameLst>
                                          <p:attrName>style.visibility</p:attrName>
                                        </p:attrNameLst>
                                      </p:cBhvr>
                                      <p:to>
                                        <p:strVal val="visible"/>
                                      </p:to>
                                    </p:set>
                                    <p:animEffect transition="in" filter="blinds(horizontal)">
                                      <p:cBhvr>
                                        <p:cTn id="59" dur="500"/>
                                        <p:tgtEl>
                                          <p:spTgt spid="4540">
                                            <p:txEl>
                                              <p:pRg st="0" end="0"/>
                                            </p:txEl>
                                          </p:spTgt>
                                        </p:tgtEl>
                                      </p:cBhvr>
                                    </p:animEffect>
                                  </p:childTnLst>
                                </p:cTn>
                              </p:par>
                            </p:childTnLst>
                          </p:cTn>
                        </p:par>
                        <p:par>
                          <p:cTn id="60" fill="hold">
                            <p:stCondLst>
                              <p:cond delay="1500"/>
                            </p:stCondLst>
                            <p:childTnLst>
                              <p:par>
                                <p:cTn id="61" presetID="49" presetClass="entr" presetSubtype="0" decel="100000" fill="hold" grpId="0" nodeType="afterEffect">
                                  <p:stCondLst>
                                    <p:cond delay="0"/>
                                  </p:stCondLst>
                                  <p:childTnLst>
                                    <p:set>
                                      <p:cBhvr>
                                        <p:cTn id="62" dur="1" fill="hold">
                                          <p:stCondLst>
                                            <p:cond delay="0"/>
                                          </p:stCondLst>
                                        </p:cTn>
                                        <p:tgtEl>
                                          <p:spTgt spid="4566"/>
                                        </p:tgtEl>
                                        <p:attrNameLst>
                                          <p:attrName>style.visibility</p:attrName>
                                        </p:attrNameLst>
                                      </p:cBhvr>
                                      <p:to>
                                        <p:strVal val="visible"/>
                                      </p:to>
                                    </p:set>
                                    <p:anim calcmode="lin" valueType="num">
                                      <p:cBhvr>
                                        <p:cTn id="63" dur="2000" fill="hold"/>
                                        <p:tgtEl>
                                          <p:spTgt spid="4566"/>
                                        </p:tgtEl>
                                        <p:attrNameLst>
                                          <p:attrName>ppt_w</p:attrName>
                                        </p:attrNameLst>
                                      </p:cBhvr>
                                      <p:tavLst>
                                        <p:tav tm="0">
                                          <p:val>
                                            <p:fltVal val="0"/>
                                          </p:val>
                                        </p:tav>
                                        <p:tav tm="100000">
                                          <p:val>
                                            <p:strVal val="#ppt_w"/>
                                          </p:val>
                                        </p:tav>
                                      </p:tavLst>
                                    </p:anim>
                                    <p:anim calcmode="lin" valueType="num">
                                      <p:cBhvr>
                                        <p:cTn id="64" dur="2000" fill="hold"/>
                                        <p:tgtEl>
                                          <p:spTgt spid="4566"/>
                                        </p:tgtEl>
                                        <p:attrNameLst>
                                          <p:attrName>ppt_h</p:attrName>
                                        </p:attrNameLst>
                                      </p:cBhvr>
                                      <p:tavLst>
                                        <p:tav tm="0">
                                          <p:val>
                                            <p:fltVal val="0"/>
                                          </p:val>
                                        </p:tav>
                                        <p:tav tm="100000">
                                          <p:val>
                                            <p:strVal val="#ppt_h"/>
                                          </p:val>
                                        </p:tav>
                                      </p:tavLst>
                                    </p:anim>
                                    <p:anim calcmode="lin" valueType="num">
                                      <p:cBhvr>
                                        <p:cTn id="65" dur="2000" fill="hold"/>
                                        <p:tgtEl>
                                          <p:spTgt spid="4566"/>
                                        </p:tgtEl>
                                        <p:attrNameLst>
                                          <p:attrName>style.rotation</p:attrName>
                                        </p:attrNameLst>
                                      </p:cBhvr>
                                      <p:tavLst>
                                        <p:tav tm="0">
                                          <p:val>
                                            <p:fltVal val="360"/>
                                          </p:val>
                                        </p:tav>
                                        <p:tav tm="100000">
                                          <p:val>
                                            <p:fltVal val="0"/>
                                          </p:val>
                                        </p:tav>
                                      </p:tavLst>
                                    </p:anim>
                                    <p:animEffect transition="in" filter="fade">
                                      <p:cBhvr>
                                        <p:cTn id="66" dur="2000"/>
                                        <p:tgtEl>
                                          <p:spTgt spid="4566"/>
                                        </p:tgtEl>
                                      </p:cBhvr>
                                    </p:animEffect>
                                  </p:childTnLst>
                                </p:cTn>
                              </p:par>
                            </p:childTnLst>
                          </p:cTn>
                        </p:par>
                      </p:childTnLst>
                    </p:cTn>
                  </p:par>
                  <p:par>
                    <p:cTn id="67" fill="hold">
                      <p:stCondLst>
                        <p:cond delay="indefinite"/>
                      </p:stCondLst>
                      <p:childTnLst>
                        <p:par>
                          <p:cTn id="68" fill="hold">
                            <p:stCondLst>
                              <p:cond delay="0"/>
                            </p:stCondLst>
                            <p:childTnLst>
                              <p:par>
                                <p:cTn id="69" presetID="17" presetClass="entr" presetSubtype="8" fill="hold" grpId="0" nodeType="clickEffect">
                                  <p:stCondLst>
                                    <p:cond delay="0"/>
                                  </p:stCondLst>
                                  <p:childTnLst>
                                    <p:set>
                                      <p:cBhvr>
                                        <p:cTn id="70" dur="1" fill="hold">
                                          <p:stCondLst>
                                            <p:cond delay="0"/>
                                          </p:stCondLst>
                                        </p:cTn>
                                        <p:tgtEl>
                                          <p:spTgt spid="4565"/>
                                        </p:tgtEl>
                                        <p:attrNameLst>
                                          <p:attrName>style.visibility</p:attrName>
                                        </p:attrNameLst>
                                      </p:cBhvr>
                                      <p:to>
                                        <p:strVal val="visible"/>
                                      </p:to>
                                    </p:set>
                                    <p:anim calcmode="lin" valueType="num">
                                      <p:cBhvr>
                                        <p:cTn id="71" dur="500" fill="hold"/>
                                        <p:tgtEl>
                                          <p:spTgt spid="4565"/>
                                        </p:tgtEl>
                                        <p:attrNameLst>
                                          <p:attrName>ppt_x</p:attrName>
                                        </p:attrNameLst>
                                      </p:cBhvr>
                                      <p:tavLst>
                                        <p:tav tm="0">
                                          <p:val>
                                            <p:strVal val="#ppt_x-#ppt_w/2"/>
                                          </p:val>
                                        </p:tav>
                                        <p:tav tm="100000">
                                          <p:val>
                                            <p:strVal val="#ppt_x"/>
                                          </p:val>
                                        </p:tav>
                                      </p:tavLst>
                                    </p:anim>
                                    <p:anim calcmode="lin" valueType="num">
                                      <p:cBhvr>
                                        <p:cTn id="72" dur="500" fill="hold"/>
                                        <p:tgtEl>
                                          <p:spTgt spid="4565"/>
                                        </p:tgtEl>
                                        <p:attrNameLst>
                                          <p:attrName>ppt_y</p:attrName>
                                        </p:attrNameLst>
                                      </p:cBhvr>
                                      <p:tavLst>
                                        <p:tav tm="0">
                                          <p:val>
                                            <p:strVal val="#ppt_y"/>
                                          </p:val>
                                        </p:tav>
                                        <p:tav tm="100000">
                                          <p:val>
                                            <p:strVal val="#ppt_y"/>
                                          </p:val>
                                        </p:tav>
                                      </p:tavLst>
                                    </p:anim>
                                    <p:anim calcmode="lin" valueType="num">
                                      <p:cBhvr>
                                        <p:cTn id="73" dur="500" fill="hold"/>
                                        <p:tgtEl>
                                          <p:spTgt spid="4565"/>
                                        </p:tgtEl>
                                        <p:attrNameLst>
                                          <p:attrName>ppt_w</p:attrName>
                                        </p:attrNameLst>
                                      </p:cBhvr>
                                      <p:tavLst>
                                        <p:tav tm="0">
                                          <p:val>
                                            <p:fltVal val="0"/>
                                          </p:val>
                                        </p:tav>
                                        <p:tav tm="100000">
                                          <p:val>
                                            <p:strVal val="#ppt_w"/>
                                          </p:val>
                                        </p:tav>
                                      </p:tavLst>
                                    </p:anim>
                                    <p:anim calcmode="lin" valueType="num">
                                      <p:cBhvr>
                                        <p:cTn id="74" dur="500" fill="hold"/>
                                        <p:tgtEl>
                                          <p:spTgt spid="4565"/>
                                        </p:tgtEl>
                                        <p:attrNameLst>
                                          <p:attrName>ppt_h</p:attrName>
                                        </p:attrNameLst>
                                      </p:cBhvr>
                                      <p:tavLst>
                                        <p:tav tm="0">
                                          <p:val>
                                            <p:strVal val="#ppt_h"/>
                                          </p:val>
                                        </p:tav>
                                        <p:tav tm="100000">
                                          <p:val>
                                            <p:strVal val="#ppt_h"/>
                                          </p:val>
                                        </p:tav>
                                      </p:tavLst>
                                    </p:anim>
                                  </p:childTnLst>
                                </p:cTn>
                              </p:par>
                            </p:childTnLst>
                          </p:cTn>
                        </p:par>
                        <p:par>
                          <p:cTn id="75" fill="hold">
                            <p:stCondLst>
                              <p:cond delay="500"/>
                            </p:stCondLst>
                            <p:childTnLst>
                              <p:par>
                                <p:cTn id="76" presetID="10" presetClass="entr" presetSubtype="0" fill="hold" nodeType="afterEffect">
                                  <p:stCondLst>
                                    <p:cond delay="0"/>
                                  </p:stCondLst>
                                  <p:childTnLst>
                                    <p:set>
                                      <p:cBhvr>
                                        <p:cTn id="77" dur="1" fill="hold">
                                          <p:stCondLst>
                                            <p:cond delay="0"/>
                                          </p:stCondLst>
                                        </p:cTn>
                                        <p:tgtEl>
                                          <p:spTgt spid="11"/>
                                        </p:tgtEl>
                                        <p:attrNameLst>
                                          <p:attrName>style.visibility</p:attrName>
                                        </p:attrNameLst>
                                      </p:cBhvr>
                                      <p:to>
                                        <p:strVal val="visible"/>
                                      </p:to>
                                    </p:set>
                                    <p:animEffect transition="in" filter="fade">
                                      <p:cBhvr>
                                        <p:cTn id="78" dur="500"/>
                                        <p:tgtEl>
                                          <p:spTgt spid="11"/>
                                        </p:tgtEl>
                                      </p:cBhvr>
                                    </p:animEffect>
                                  </p:childTnLst>
                                  <p:subTnLst>
                                    <p:audio>
                                      <p:cMediaNode>
                                        <p:cTn display="0" masterRel="sameClick">
                                          <p:stCondLst>
                                            <p:cond evt="begin" delay="0">
                                              <p:tn val="76"/>
                                            </p:cond>
                                          </p:stCondLst>
                                          <p:endCondLst>
                                            <p:cond evt="onStopAudio" delay="0">
                                              <p:tgtEl>
                                                <p:sldTgt/>
                                              </p:tgtEl>
                                            </p:cond>
                                          </p:endCondLst>
                                        </p:cTn>
                                        <p:tgtEl>
                                          <p:sndTgt r:embed="rId2" name="camera.wav"/>
                                        </p:tgtEl>
                                      </p:cMediaNode>
                                    </p:audio>
                                  </p:subTnLst>
                                </p:cTn>
                              </p:par>
                              <p:par>
                                <p:cTn id="79" presetID="10" presetClass="entr" presetSubtype="0" fill="hold" grpId="0" nodeType="withEffect">
                                  <p:stCondLst>
                                    <p:cond delay="0"/>
                                  </p:stCondLst>
                                  <p:childTnLst>
                                    <p:set>
                                      <p:cBhvr>
                                        <p:cTn id="80" dur="1" fill="hold">
                                          <p:stCondLst>
                                            <p:cond delay="0"/>
                                          </p:stCondLst>
                                        </p:cTn>
                                        <p:tgtEl>
                                          <p:spTgt spid="4560"/>
                                        </p:tgtEl>
                                        <p:attrNameLst>
                                          <p:attrName>style.visibility</p:attrName>
                                        </p:attrNameLst>
                                      </p:cBhvr>
                                      <p:to>
                                        <p:strVal val="visible"/>
                                      </p:to>
                                    </p:set>
                                    <p:animEffect transition="in" filter="fade">
                                      <p:cBhvr>
                                        <p:cTn id="81" dur="500"/>
                                        <p:tgtEl>
                                          <p:spTgt spid="4560"/>
                                        </p:tgtEl>
                                      </p:cBhvr>
                                    </p:animEffect>
                                  </p:childTnLst>
                                </p:cTn>
                              </p:par>
                              <p:par>
                                <p:cTn id="82" presetID="10" presetClass="entr" presetSubtype="0"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fade">
                                      <p:cBhvr>
                                        <p:cTn id="84" dur="500"/>
                                        <p:tgtEl>
                                          <p:spTgt spid="10"/>
                                        </p:tgtEl>
                                      </p:cBhvr>
                                    </p:animEffect>
                                  </p:childTnLst>
                                  <p:subTnLst>
                                    <p:audio>
                                      <p:cMediaNode>
                                        <p:cTn display="0" masterRel="sameClick">
                                          <p:stCondLst>
                                            <p:cond evt="begin" delay="0">
                                              <p:tn val="82"/>
                                            </p:cond>
                                          </p:stCondLst>
                                          <p:endCondLst>
                                            <p:cond evt="onStopAudio" delay="0">
                                              <p:tgtEl>
                                                <p:sldTgt/>
                                              </p:tgtEl>
                                            </p:cond>
                                          </p:endCondLst>
                                        </p:cTn>
                                        <p:tgtEl>
                                          <p:sndTgt r:embed="rId3" name="type.wav"/>
                                        </p:tgtEl>
                                      </p:cMediaNode>
                                    </p:audio>
                                  </p:subTnLst>
                                </p:cTn>
                              </p:par>
                              <p:par>
                                <p:cTn id="85" presetID="10" presetClass="exit" presetSubtype="0" fill="hold" grpId="0" nodeType="withEffect">
                                  <p:stCondLst>
                                    <p:cond delay="0"/>
                                  </p:stCondLst>
                                  <p:childTnLst>
                                    <p:animEffect transition="out" filter="fade">
                                      <p:cBhvr>
                                        <p:cTn id="86" dur="500"/>
                                        <p:tgtEl>
                                          <p:spTgt spid="4535"/>
                                        </p:tgtEl>
                                      </p:cBhvr>
                                    </p:animEffect>
                                    <p:set>
                                      <p:cBhvr>
                                        <p:cTn id="87" dur="1" fill="hold">
                                          <p:stCondLst>
                                            <p:cond delay="499"/>
                                          </p:stCondLst>
                                        </p:cTn>
                                        <p:tgtEl>
                                          <p:spTgt spid="4535"/>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4530"/>
                                        </p:tgtEl>
                                      </p:cBhvr>
                                    </p:animEffect>
                                    <p:set>
                                      <p:cBhvr>
                                        <p:cTn id="90" dur="1" fill="hold">
                                          <p:stCondLst>
                                            <p:cond delay="499"/>
                                          </p:stCondLst>
                                        </p:cTn>
                                        <p:tgtEl>
                                          <p:spTgt spid="4530"/>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4575"/>
                                        </p:tgtEl>
                                        <p:attrNameLst>
                                          <p:attrName>style.visibility</p:attrName>
                                        </p:attrNameLst>
                                      </p:cBhvr>
                                      <p:to>
                                        <p:strVal val="hidden"/>
                                      </p:to>
                                    </p:set>
                                  </p:childTnLst>
                                </p:cTn>
                              </p:par>
                              <p:par>
                                <p:cTn id="93" presetID="10" presetClass="exit" presetSubtype="0" fill="hold" grpId="0" nodeType="withEffect">
                                  <p:stCondLst>
                                    <p:cond delay="0"/>
                                  </p:stCondLst>
                                  <p:childTnLst>
                                    <p:animEffect transition="out" filter="fade">
                                      <p:cBhvr>
                                        <p:cTn id="94" dur="3000"/>
                                        <p:tgtEl>
                                          <p:spTgt spid="4538"/>
                                        </p:tgtEl>
                                      </p:cBhvr>
                                    </p:animEffect>
                                    <p:set>
                                      <p:cBhvr>
                                        <p:cTn id="95" dur="1" fill="hold">
                                          <p:stCondLst>
                                            <p:cond delay="2999"/>
                                          </p:stCondLst>
                                        </p:cTn>
                                        <p:tgtEl>
                                          <p:spTgt spid="4538"/>
                                        </p:tgtEl>
                                        <p:attrNameLst>
                                          <p:attrName>style.visibility</p:attrName>
                                        </p:attrNameLst>
                                      </p:cBhvr>
                                      <p:to>
                                        <p:strVal val="hidden"/>
                                      </p:to>
                                    </p:set>
                                  </p:childTnLst>
                                </p:cTn>
                              </p:par>
                              <p:par>
                                <p:cTn id="96" presetID="10" presetClass="exit" presetSubtype="0" fill="hold" grpId="2" nodeType="withEffect">
                                  <p:stCondLst>
                                    <p:cond delay="0"/>
                                  </p:stCondLst>
                                  <p:childTnLst>
                                    <p:animEffect transition="out" filter="fade">
                                      <p:cBhvr>
                                        <p:cTn id="97" dur="500"/>
                                        <p:tgtEl>
                                          <p:spTgt spid="4539"/>
                                        </p:tgtEl>
                                      </p:cBhvr>
                                    </p:animEffect>
                                    <p:set>
                                      <p:cBhvr>
                                        <p:cTn id="98" dur="1" fill="hold">
                                          <p:stCondLst>
                                            <p:cond delay="499"/>
                                          </p:stCondLst>
                                        </p:cTn>
                                        <p:tgtEl>
                                          <p:spTgt spid="4539"/>
                                        </p:tgtEl>
                                        <p:attrNameLst>
                                          <p:attrName>style.visibility</p:attrName>
                                        </p:attrNameLst>
                                      </p:cBhvr>
                                      <p:to>
                                        <p:strVal val="hidden"/>
                                      </p:to>
                                    </p:set>
                                  </p:childTnLst>
                                </p:cTn>
                              </p:par>
                              <p:par>
                                <p:cTn id="99" presetID="1" presetClass="exit" presetSubtype="0" fill="hold" nodeType="withEffect">
                                  <p:stCondLst>
                                    <p:cond delay="0"/>
                                  </p:stCondLst>
                                  <p:childTnLst>
                                    <p:set>
                                      <p:cBhvr>
                                        <p:cTn id="100" dur="1" fill="hold">
                                          <p:stCondLst>
                                            <p:cond delay="0"/>
                                          </p:stCondLst>
                                        </p:cTn>
                                        <p:tgtEl>
                                          <p:spTgt spid="12"/>
                                        </p:tgtEl>
                                        <p:attrNameLst>
                                          <p:attrName>style.visibility</p:attrName>
                                        </p:attrNameLst>
                                      </p:cBhvr>
                                      <p:to>
                                        <p:strVal val="hidden"/>
                                      </p:to>
                                    </p:set>
                                  </p:childTnLst>
                                </p:cTn>
                              </p:par>
                              <p:par>
                                <p:cTn id="101" presetID="1" presetClass="exit" presetSubtype="0" fill="hold" nodeType="withEffect">
                                  <p:stCondLst>
                                    <p:cond delay="0"/>
                                  </p:stCondLst>
                                  <p:childTnLst>
                                    <p:set>
                                      <p:cBhvr>
                                        <p:cTn id="102" dur="1" fill="hold">
                                          <p:stCondLst>
                                            <p:cond delay="0"/>
                                          </p:stCondLst>
                                        </p:cTn>
                                        <p:tgtEl>
                                          <p:spTgt spid="13"/>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6" grpId="0"/>
      <p:bldP spid="4530" grpId="0"/>
      <p:bldP spid="4535" grpId="0"/>
      <p:bldP spid="4538" grpId="0"/>
      <p:bldP spid="4539" grpId="0" animBg="1"/>
      <p:bldP spid="4539" grpId="1" animBg="1"/>
      <p:bldP spid="4539" grpId="2" animBg="1"/>
      <p:bldP spid="4560" grpId="0" animBg="1"/>
      <p:bldP spid="4564" grpId="0"/>
      <p:bldP spid="4565" grpId="0"/>
      <p:bldP spid="4566" grpId="0"/>
      <p:bldP spid="457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nvSpPr>
        <p:spPr bwMode="auto">
          <a:xfrm>
            <a:off x="1042988" y="333375"/>
            <a:ext cx="4616392"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des personnes</a:t>
            </a:r>
            <a:endParaRPr lang="fr-BE" sz="3200" b="1" i="1" u="sng" dirty="0">
              <a:solidFill>
                <a:srgbClr val="FF3300"/>
              </a:solidFill>
              <a:effectLst>
                <a:glow rad="228600">
                  <a:schemeClr val="accent1">
                    <a:satMod val="175000"/>
                    <a:alpha val="40000"/>
                  </a:schemeClr>
                </a:glow>
              </a:effectLst>
            </a:endParaRPr>
          </a:p>
        </p:txBody>
      </p:sp>
      <p:sp>
        <p:nvSpPr>
          <p:cNvPr id="32772" name="Line 4"/>
          <p:cNvSpPr>
            <a:spLocks noChangeShapeType="1"/>
          </p:cNvSpPr>
          <p:nvPr/>
        </p:nvSpPr>
        <p:spPr bwMode="auto">
          <a:xfrm>
            <a:off x="4932040" y="1556792"/>
            <a:ext cx="0" cy="3960812"/>
          </a:xfrm>
          <a:prstGeom prst="line">
            <a:avLst/>
          </a:prstGeom>
          <a:noFill/>
          <a:ln w="28575">
            <a:solidFill>
              <a:schemeClr val="tx1"/>
            </a:solidFill>
            <a:prstDash val="sysDot"/>
            <a:round/>
            <a:headEnd/>
            <a:tailEnd/>
          </a:ln>
          <a:effectLst/>
        </p:spPr>
        <p:txBody>
          <a:bodyPr/>
          <a:lstStyle/>
          <a:p>
            <a:endParaRPr lang="fr-FR"/>
          </a:p>
        </p:txBody>
      </p:sp>
      <p:pic>
        <p:nvPicPr>
          <p:cNvPr id="32773" name="Picture 5" descr="052432"/>
          <p:cNvPicPr>
            <a:picLocks noGrp="1" noChangeAspect="1" noChangeArrowheads="1"/>
          </p:cNvPicPr>
          <p:nvPr>
            <p:ph sz="half" idx="1"/>
          </p:nvPr>
        </p:nvPicPr>
        <p:blipFill>
          <a:blip r:embed="rId2" cstate="print"/>
          <a:srcRect l="22223" r="22221"/>
          <a:stretch>
            <a:fillRect/>
          </a:stretch>
        </p:blipFill>
        <p:spPr>
          <a:xfrm>
            <a:off x="179512" y="1916832"/>
            <a:ext cx="1800225" cy="3097213"/>
          </a:xfrm>
          <a:noFill/>
          <a:ln/>
        </p:spPr>
      </p:pic>
      <p:sp>
        <p:nvSpPr>
          <p:cNvPr id="32775" name="Text Box 7"/>
          <p:cNvSpPr txBox="1">
            <a:spLocks noChangeArrowheads="1"/>
          </p:cNvSpPr>
          <p:nvPr/>
        </p:nvSpPr>
        <p:spPr bwMode="auto">
          <a:xfrm>
            <a:off x="974725" y="1484313"/>
            <a:ext cx="2444750" cy="366712"/>
          </a:xfrm>
          <a:prstGeom prst="rect">
            <a:avLst/>
          </a:prstGeom>
          <a:noFill/>
          <a:ln w="9525">
            <a:noFill/>
            <a:miter lim="800000"/>
            <a:headEnd/>
            <a:tailEnd/>
          </a:ln>
          <a:effectLst/>
        </p:spPr>
        <p:txBody>
          <a:bodyPr wrap="none">
            <a:spAutoFit/>
          </a:bodyPr>
          <a:lstStyle/>
          <a:p>
            <a:r>
              <a:rPr lang="fr-FR" b="1" i="1" dirty="0"/>
              <a:t>Disjoncteur différentiel</a:t>
            </a:r>
            <a:endParaRPr lang="fr-BE" b="1" i="1" dirty="0"/>
          </a:p>
        </p:txBody>
      </p:sp>
      <p:sp>
        <p:nvSpPr>
          <p:cNvPr id="32776" name="Text Box 8"/>
          <p:cNvSpPr txBox="1">
            <a:spLocks noChangeArrowheads="1"/>
          </p:cNvSpPr>
          <p:nvPr/>
        </p:nvSpPr>
        <p:spPr bwMode="auto">
          <a:xfrm>
            <a:off x="5329238" y="1501775"/>
            <a:ext cx="2482850" cy="366713"/>
          </a:xfrm>
          <a:prstGeom prst="rect">
            <a:avLst/>
          </a:prstGeom>
          <a:noFill/>
          <a:ln w="9525">
            <a:noFill/>
            <a:miter lim="800000"/>
            <a:headEnd/>
            <a:tailEnd/>
          </a:ln>
          <a:effectLst/>
        </p:spPr>
        <p:txBody>
          <a:bodyPr wrap="none">
            <a:spAutoFit/>
          </a:bodyPr>
          <a:lstStyle/>
          <a:p>
            <a:r>
              <a:rPr lang="fr-FR" b="1" i="1"/>
              <a:t>Interrupteur différentiel</a:t>
            </a:r>
            <a:endParaRPr lang="fr-BE" b="1" i="1"/>
          </a:p>
        </p:txBody>
      </p:sp>
      <p:pic>
        <p:nvPicPr>
          <p:cNvPr id="32782" name="Picture 14"/>
          <p:cNvPicPr>
            <a:picLocks noGrp="1" noChangeAspect="1" noChangeArrowheads="1"/>
          </p:cNvPicPr>
          <p:nvPr>
            <p:ph sz="half" idx="2"/>
          </p:nvPr>
        </p:nvPicPr>
        <p:blipFill>
          <a:blip r:embed="rId3" cstate="print"/>
          <a:srcRect/>
          <a:stretch>
            <a:fillRect/>
          </a:stretch>
        </p:blipFill>
        <p:spPr>
          <a:xfrm>
            <a:off x="5338763" y="2205038"/>
            <a:ext cx="2720975" cy="3240087"/>
          </a:xfrm>
          <a:noFill/>
          <a:ln/>
        </p:spPr>
      </p:pic>
      <p:pic>
        <p:nvPicPr>
          <p:cNvPr id="9" name="Picture 4" descr="t=f(Uc)"/>
          <p:cNvPicPr>
            <a:picLocks noChangeAspect="1" noChangeArrowheads="1"/>
          </p:cNvPicPr>
          <p:nvPr/>
        </p:nvPicPr>
        <p:blipFill>
          <a:blip r:embed="rId4" cstate="print"/>
          <a:srcRect b="5287"/>
          <a:stretch>
            <a:fillRect/>
          </a:stretch>
        </p:blipFill>
        <p:spPr bwMode="auto">
          <a:xfrm>
            <a:off x="2339752" y="1916832"/>
            <a:ext cx="2465506" cy="3384376"/>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checkerboard(across)">
                                      <p:cBhvr>
                                        <p:cTn id="7" dur="500"/>
                                        <p:tgtEl>
                                          <p:spTgt spid="32770"/>
                                        </p:tgtEl>
                                      </p:cBhvr>
                                    </p:animEffect>
                                  </p:childTnLst>
                                </p:cTn>
                              </p:par>
                            </p:childTnLst>
                          </p:cTn>
                        </p:par>
                        <p:par>
                          <p:cTn id="8" fill="hold">
                            <p:stCondLst>
                              <p:cond delay="500"/>
                            </p:stCondLst>
                            <p:childTnLst>
                              <p:par>
                                <p:cTn id="9" presetID="15" presetClass="entr" presetSubtype="0" fill="hold" nodeType="afterEffect">
                                  <p:stCondLst>
                                    <p:cond delay="1000"/>
                                  </p:stCondLst>
                                  <p:childTnLst>
                                    <p:set>
                                      <p:cBhvr>
                                        <p:cTn id="10" dur="1" fill="hold">
                                          <p:stCondLst>
                                            <p:cond delay="0"/>
                                          </p:stCondLst>
                                        </p:cTn>
                                        <p:tgtEl>
                                          <p:spTgt spid="32773"/>
                                        </p:tgtEl>
                                        <p:attrNameLst>
                                          <p:attrName>style.visibility</p:attrName>
                                        </p:attrNameLst>
                                      </p:cBhvr>
                                      <p:to>
                                        <p:strVal val="visible"/>
                                      </p:to>
                                    </p:set>
                                    <p:anim calcmode="lin" valueType="num">
                                      <p:cBhvr>
                                        <p:cTn id="11" dur="1000" fill="hold"/>
                                        <p:tgtEl>
                                          <p:spTgt spid="32773"/>
                                        </p:tgtEl>
                                        <p:attrNameLst>
                                          <p:attrName>ppt_w</p:attrName>
                                        </p:attrNameLst>
                                      </p:cBhvr>
                                      <p:tavLst>
                                        <p:tav tm="0">
                                          <p:val>
                                            <p:fltVal val="0"/>
                                          </p:val>
                                        </p:tav>
                                        <p:tav tm="100000">
                                          <p:val>
                                            <p:strVal val="#ppt_w"/>
                                          </p:val>
                                        </p:tav>
                                      </p:tavLst>
                                    </p:anim>
                                    <p:anim calcmode="lin" valueType="num">
                                      <p:cBhvr>
                                        <p:cTn id="12" dur="1000" fill="hold"/>
                                        <p:tgtEl>
                                          <p:spTgt spid="32773"/>
                                        </p:tgtEl>
                                        <p:attrNameLst>
                                          <p:attrName>ppt_h</p:attrName>
                                        </p:attrNameLst>
                                      </p:cBhvr>
                                      <p:tavLst>
                                        <p:tav tm="0">
                                          <p:val>
                                            <p:fltVal val="0"/>
                                          </p:val>
                                        </p:tav>
                                        <p:tav tm="100000">
                                          <p:val>
                                            <p:strVal val="#ppt_h"/>
                                          </p:val>
                                        </p:tav>
                                      </p:tavLst>
                                    </p:anim>
                                    <p:anim calcmode="lin" valueType="num">
                                      <p:cBhvr>
                                        <p:cTn id="13" dur="1000" fill="hold"/>
                                        <p:tgtEl>
                                          <p:spTgt spid="32773"/>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32773"/>
                                        </p:tgtEl>
                                        <p:attrNameLst>
                                          <p:attrName>ppt_y</p:attrName>
                                        </p:attrNameLst>
                                      </p:cBhvr>
                                      <p:tavLst>
                                        <p:tav tm="0" fmla="#ppt_y+(sin(-2*pi*(1-$))*-#ppt_x+cos(-2*pi*(1-$))*(1-#ppt_y))*(1-$)">
                                          <p:val>
                                            <p:fltVal val="0"/>
                                          </p:val>
                                        </p:tav>
                                        <p:tav tm="100000">
                                          <p:val>
                                            <p:fltVal val="1"/>
                                          </p:val>
                                        </p:tav>
                                      </p:tavLst>
                                    </p:anim>
                                  </p:childTnLst>
                                </p:cTn>
                              </p:par>
                            </p:childTnLst>
                          </p:cTn>
                        </p:par>
                        <p:par>
                          <p:cTn id="15" fill="hold">
                            <p:stCondLst>
                              <p:cond delay="2500"/>
                            </p:stCondLst>
                            <p:childTnLst>
                              <p:par>
                                <p:cTn id="16" presetID="4" presetClass="entr" presetSubtype="16" fill="hold" nodeType="afterEffect">
                                  <p:stCondLst>
                                    <p:cond delay="1000"/>
                                  </p:stCondLst>
                                  <p:childTnLst>
                                    <p:set>
                                      <p:cBhvr>
                                        <p:cTn id="17" dur="1" fill="hold">
                                          <p:stCondLst>
                                            <p:cond delay="0"/>
                                          </p:stCondLst>
                                        </p:cTn>
                                        <p:tgtEl>
                                          <p:spTgt spid="32782"/>
                                        </p:tgtEl>
                                        <p:attrNameLst>
                                          <p:attrName>style.visibility</p:attrName>
                                        </p:attrNameLst>
                                      </p:cBhvr>
                                      <p:to>
                                        <p:strVal val="visible"/>
                                      </p:to>
                                    </p:set>
                                    <p:animEffect transition="in" filter="box(in)">
                                      <p:cBhvr>
                                        <p:cTn id="18" dur="500"/>
                                        <p:tgtEl>
                                          <p:spTgt spid="32782"/>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32775"/>
                                        </p:tgtEl>
                                        <p:attrNameLst>
                                          <p:attrName>style.visibility</p:attrName>
                                        </p:attrNameLst>
                                      </p:cBhvr>
                                      <p:to>
                                        <p:strVal val="visible"/>
                                      </p:to>
                                    </p:set>
                                    <p:animEffect transition="in" filter="checkerboard(across)">
                                      <p:cBhvr>
                                        <p:cTn id="23" dur="500"/>
                                        <p:tgtEl>
                                          <p:spTgt spid="32775"/>
                                        </p:tgtEl>
                                      </p:cBhvr>
                                    </p:animEffect>
                                  </p:childTnLst>
                                </p:cTn>
                              </p:par>
                            </p:childTnLst>
                          </p:cTn>
                        </p:par>
                      </p:childTnLst>
                    </p:cTn>
                  </p:par>
                  <p:par>
                    <p:cTn id="24" fill="hold">
                      <p:stCondLst>
                        <p:cond delay="indefinite"/>
                      </p:stCondLst>
                      <p:childTnLst>
                        <p:par>
                          <p:cTn id="25" fill="hold">
                            <p:stCondLst>
                              <p:cond delay="0"/>
                            </p:stCondLst>
                            <p:childTnLst>
                              <p:par>
                                <p:cTn id="26" presetID="5" presetClass="entr" presetSubtype="10" fill="hold" grpId="0" nodeType="clickEffect">
                                  <p:stCondLst>
                                    <p:cond delay="0"/>
                                  </p:stCondLst>
                                  <p:childTnLst>
                                    <p:set>
                                      <p:cBhvr>
                                        <p:cTn id="27" dur="1" fill="hold">
                                          <p:stCondLst>
                                            <p:cond delay="0"/>
                                          </p:stCondLst>
                                        </p:cTn>
                                        <p:tgtEl>
                                          <p:spTgt spid="32776"/>
                                        </p:tgtEl>
                                        <p:attrNameLst>
                                          <p:attrName>style.visibility</p:attrName>
                                        </p:attrNameLst>
                                      </p:cBhvr>
                                      <p:to>
                                        <p:strVal val="visible"/>
                                      </p:to>
                                    </p:set>
                                    <p:animEffect transition="in" filter="checkerboard(across)">
                                      <p:cBhvr>
                                        <p:cTn id="28" dur="500"/>
                                        <p:tgtEl>
                                          <p:spTgt spid="32776"/>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p:bldP spid="32775" grpId="0"/>
      <p:bldP spid="32776" grpId="0"/>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746" name="Picture 2" descr="052432"/>
          <p:cNvPicPr>
            <a:picLocks noChangeAspect="1" noChangeArrowheads="1"/>
          </p:cNvPicPr>
          <p:nvPr/>
        </p:nvPicPr>
        <p:blipFill>
          <a:blip r:embed="rId2" cstate="print"/>
          <a:srcRect l="22221" r="22223"/>
          <a:stretch>
            <a:fillRect/>
          </a:stretch>
        </p:blipFill>
        <p:spPr bwMode="auto">
          <a:xfrm flipH="1">
            <a:off x="1284288" y="1341438"/>
            <a:ext cx="1816100" cy="2971800"/>
          </a:xfrm>
          <a:prstGeom prst="rect">
            <a:avLst/>
          </a:prstGeom>
          <a:noFill/>
        </p:spPr>
      </p:pic>
      <p:pic>
        <p:nvPicPr>
          <p:cNvPr id="31747" name="Picture 3"/>
          <p:cNvPicPr>
            <a:picLocks noChangeAspect="1" noChangeArrowheads="1"/>
          </p:cNvPicPr>
          <p:nvPr/>
        </p:nvPicPr>
        <p:blipFill>
          <a:blip r:embed="rId3" cstate="print"/>
          <a:srcRect/>
          <a:stretch>
            <a:fillRect/>
          </a:stretch>
        </p:blipFill>
        <p:spPr bwMode="auto">
          <a:xfrm>
            <a:off x="5892800" y="2062163"/>
            <a:ext cx="1631950" cy="1743075"/>
          </a:xfrm>
          <a:prstGeom prst="rect">
            <a:avLst/>
          </a:prstGeom>
          <a:noFill/>
          <a:ln w="9525">
            <a:noFill/>
            <a:miter lim="800000"/>
            <a:headEnd/>
            <a:tailEnd/>
          </a:ln>
          <a:effectLst/>
        </p:spPr>
      </p:pic>
      <p:sp>
        <p:nvSpPr>
          <p:cNvPr id="31753" name="Line 9"/>
          <p:cNvSpPr>
            <a:spLocks noChangeShapeType="1"/>
          </p:cNvSpPr>
          <p:nvPr/>
        </p:nvSpPr>
        <p:spPr bwMode="auto">
          <a:xfrm flipH="1" flipV="1">
            <a:off x="1860550" y="2493963"/>
            <a:ext cx="1752600" cy="228600"/>
          </a:xfrm>
          <a:prstGeom prst="line">
            <a:avLst/>
          </a:prstGeom>
          <a:noFill/>
          <a:ln w="38100">
            <a:solidFill>
              <a:srgbClr val="0000FF"/>
            </a:solidFill>
            <a:round/>
            <a:headEnd/>
            <a:tailEnd type="triangle" w="med" len="med"/>
          </a:ln>
          <a:effectLst/>
        </p:spPr>
        <p:txBody>
          <a:bodyPr wrap="none" anchor="ctr"/>
          <a:lstStyle/>
          <a:p>
            <a:endParaRPr lang="fr-FR"/>
          </a:p>
        </p:txBody>
      </p:sp>
      <p:sp>
        <p:nvSpPr>
          <p:cNvPr id="31755" name="Text Box 11"/>
          <p:cNvSpPr txBox="1">
            <a:spLocks noChangeArrowheads="1"/>
          </p:cNvSpPr>
          <p:nvPr/>
        </p:nvSpPr>
        <p:spPr bwMode="auto">
          <a:xfrm>
            <a:off x="3660775" y="2278063"/>
            <a:ext cx="2449513" cy="1187450"/>
          </a:xfrm>
          <a:prstGeom prst="rect">
            <a:avLst/>
          </a:prstGeom>
          <a:noFill/>
          <a:ln w="9525">
            <a:noFill/>
            <a:miter lim="800000"/>
            <a:headEnd/>
            <a:tailEnd/>
          </a:ln>
          <a:effectLst/>
        </p:spPr>
        <p:txBody>
          <a:bodyPr>
            <a:spAutoFit/>
          </a:bodyPr>
          <a:lstStyle/>
          <a:p>
            <a:pPr eaLnBrk="0" hangingPunct="0"/>
            <a:r>
              <a:rPr lang="fr-FR" sz="2400">
                <a:latin typeface="Times New Roman" pitchFamily="18" charset="0"/>
              </a:rPr>
              <a:t>BP Test de la </a:t>
            </a:r>
          </a:p>
          <a:p>
            <a:pPr eaLnBrk="0" hangingPunct="0"/>
            <a:r>
              <a:rPr lang="fr-FR" sz="2400">
                <a:latin typeface="Times New Roman" pitchFamily="18" charset="0"/>
              </a:rPr>
              <a:t>protection </a:t>
            </a:r>
          </a:p>
          <a:p>
            <a:pPr eaLnBrk="0" hangingPunct="0"/>
            <a:r>
              <a:rPr lang="fr-FR" sz="2400">
                <a:latin typeface="Times New Roman" pitchFamily="18" charset="0"/>
              </a:rPr>
              <a:t>différentielle</a:t>
            </a:r>
          </a:p>
        </p:txBody>
      </p:sp>
      <p:sp>
        <p:nvSpPr>
          <p:cNvPr id="31757" name="Text Box 13"/>
          <p:cNvSpPr txBox="1">
            <a:spLocks noChangeArrowheads="1"/>
          </p:cNvSpPr>
          <p:nvPr/>
        </p:nvSpPr>
        <p:spPr bwMode="auto">
          <a:xfrm>
            <a:off x="1042988" y="333375"/>
            <a:ext cx="4616392"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des personnes</a:t>
            </a:r>
            <a:endParaRPr lang="fr-BE" sz="3200" b="1" i="1" u="sng" dirty="0">
              <a:solidFill>
                <a:srgbClr val="FF3300"/>
              </a:solidFill>
              <a:effectLst>
                <a:glow rad="228600">
                  <a:schemeClr val="accent1">
                    <a:satMod val="175000"/>
                    <a:alpha val="40000"/>
                  </a:schemeClr>
                </a:glow>
              </a:effectLst>
            </a:endParaRPr>
          </a:p>
        </p:txBody>
      </p:sp>
      <p:sp>
        <p:nvSpPr>
          <p:cNvPr id="31758" name="Text Box 14"/>
          <p:cNvSpPr txBox="1">
            <a:spLocks noChangeArrowheads="1"/>
          </p:cNvSpPr>
          <p:nvPr/>
        </p:nvSpPr>
        <p:spPr bwMode="auto">
          <a:xfrm>
            <a:off x="519113" y="4508500"/>
            <a:ext cx="4768850" cy="641350"/>
          </a:xfrm>
          <a:prstGeom prst="rect">
            <a:avLst/>
          </a:prstGeom>
          <a:noFill/>
          <a:ln w="9525">
            <a:noFill/>
            <a:miter lim="800000"/>
            <a:headEnd/>
            <a:tailEnd/>
          </a:ln>
          <a:effectLst/>
        </p:spPr>
        <p:txBody>
          <a:bodyPr wrap="none">
            <a:spAutoFit/>
          </a:bodyPr>
          <a:lstStyle/>
          <a:p>
            <a:r>
              <a:rPr lang="fr-FR" b="1">
                <a:solidFill>
                  <a:schemeClr val="accent2"/>
                </a:solidFill>
              </a:rPr>
              <a:t>I  n est appelé la sensibilité du différentiel.</a:t>
            </a:r>
          </a:p>
          <a:p>
            <a:r>
              <a:rPr lang="fr-FR" b="1">
                <a:solidFill>
                  <a:schemeClr val="accent2"/>
                </a:solidFill>
              </a:rPr>
              <a:t>Ses plages de fonctionnement sont:</a:t>
            </a:r>
            <a:endParaRPr lang="fr-BE" b="1">
              <a:solidFill>
                <a:schemeClr val="accent2"/>
              </a:solidFill>
            </a:endParaRPr>
          </a:p>
        </p:txBody>
      </p:sp>
      <p:grpSp>
        <p:nvGrpSpPr>
          <p:cNvPr id="2" name="Group 17"/>
          <p:cNvGrpSpPr>
            <a:grpSpLocks/>
          </p:cNvGrpSpPr>
          <p:nvPr/>
        </p:nvGrpSpPr>
        <p:grpSpPr bwMode="auto">
          <a:xfrm>
            <a:off x="709613" y="4621213"/>
            <a:ext cx="69850" cy="142875"/>
            <a:chOff x="4241" y="3249"/>
            <a:chExt cx="90" cy="90"/>
          </a:xfrm>
        </p:grpSpPr>
        <p:sp>
          <p:nvSpPr>
            <p:cNvPr id="31759" name="Line 15"/>
            <p:cNvSpPr>
              <a:spLocks noChangeShapeType="1"/>
            </p:cNvSpPr>
            <p:nvPr/>
          </p:nvSpPr>
          <p:spPr bwMode="auto">
            <a:xfrm flipV="1">
              <a:off x="4241" y="3249"/>
              <a:ext cx="45" cy="90"/>
            </a:xfrm>
            <a:prstGeom prst="line">
              <a:avLst/>
            </a:prstGeom>
            <a:noFill/>
            <a:ln w="19050">
              <a:solidFill>
                <a:schemeClr val="tx1"/>
              </a:solidFill>
              <a:round/>
              <a:headEnd/>
              <a:tailEnd/>
            </a:ln>
            <a:effectLst/>
          </p:spPr>
          <p:txBody>
            <a:bodyPr/>
            <a:lstStyle/>
            <a:p>
              <a:endParaRPr lang="fr-FR"/>
            </a:p>
          </p:txBody>
        </p:sp>
        <p:sp>
          <p:nvSpPr>
            <p:cNvPr id="31760" name="Line 16"/>
            <p:cNvSpPr>
              <a:spLocks noChangeShapeType="1"/>
            </p:cNvSpPr>
            <p:nvPr/>
          </p:nvSpPr>
          <p:spPr bwMode="auto">
            <a:xfrm flipH="1" flipV="1">
              <a:off x="4286" y="3249"/>
              <a:ext cx="45" cy="90"/>
            </a:xfrm>
            <a:prstGeom prst="line">
              <a:avLst/>
            </a:prstGeom>
            <a:noFill/>
            <a:ln w="19050">
              <a:solidFill>
                <a:schemeClr val="tx1"/>
              </a:solidFill>
              <a:round/>
              <a:headEnd/>
              <a:tailEnd/>
            </a:ln>
            <a:effectLst/>
          </p:spPr>
          <p:txBody>
            <a:bodyPr/>
            <a:lstStyle/>
            <a:p>
              <a:endParaRPr lang="fr-FR"/>
            </a:p>
          </p:txBody>
        </p:sp>
      </p:grpSp>
      <p:grpSp>
        <p:nvGrpSpPr>
          <p:cNvPr id="3" name="Group 34"/>
          <p:cNvGrpSpPr>
            <a:grpSpLocks/>
          </p:cNvGrpSpPr>
          <p:nvPr/>
        </p:nvGrpSpPr>
        <p:grpSpPr bwMode="auto">
          <a:xfrm>
            <a:off x="323850" y="5294313"/>
            <a:ext cx="8231188" cy="1093787"/>
            <a:chOff x="385" y="3335"/>
            <a:chExt cx="5185" cy="689"/>
          </a:xfrm>
        </p:grpSpPr>
        <p:sp>
          <p:nvSpPr>
            <p:cNvPr id="31763" name="Line 19"/>
            <p:cNvSpPr>
              <a:spLocks noChangeShapeType="1"/>
            </p:cNvSpPr>
            <p:nvPr/>
          </p:nvSpPr>
          <p:spPr bwMode="auto">
            <a:xfrm>
              <a:off x="385" y="3702"/>
              <a:ext cx="5080" cy="0"/>
            </a:xfrm>
            <a:prstGeom prst="line">
              <a:avLst/>
            </a:prstGeom>
            <a:noFill/>
            <a:ln w="38100">
              <a:solidFill>
                <a:schemeClr val="tx1"/>
              </a:solidFill>
              <a:round/>
              <a:headEnd/>
              <a:tailEnd type="triangle" w="med" len="med"/>
            </a:ln>
            <a:effectLst/>
          </p:spPr>
          <p:txBody>
            <a:bodyPr/>
            <a:lstStyle/>
            <a:p>
              <a:endParaRPr lang="fr-FR"/>
            </a:p>
          </p:txBody>
        </p:sp>
        <p:sp>
          <p:nvSpPr>
            <p:cNvPr id="31764" name="Line 20"/>
            <p:cNvSpPr>
              <a:spLocks noChangeShapeType="1"/>
            </p:cNvSpPr>
            <p:nvPr/>
          </p:nvSpPr>
          <p:spPr bwMode="auto">
            <a:xfrm>
              <a:off x="3855" y="3566"/>
              <a:ext cx="0" cy="272"/>
            </a:xfrm>
            <a:prstGeom prst="line">
              <a:avLst/>
            </a:prstGeom>
            <a:noFill/>
            <a:ln w="28575">
              <a:solidFill>
                <a:schemeClr val="tx1"/>
              </a:solidFill>
              <a:round/>
              <a:headEnd/>
              <a:tailEnd/>
            </a:ln>
            <a:effectLst/>
          </p:spPr>
          <p:txBody>
            <a:bodyPr/>
            <a:lstStyle/>
            <a:p>
              <a:endParaRPr lang="fr-FR"/>
            </a:p>
          </p:txBody>
        </p:sp>
        <p:sp>
          <p:nvSpPr>
            <p:cNvPr id="31765" name="Line 21"/>
            <p:cNvSpPr>
              <a:spLocks noChangeShapeType="1"/>
            </p:cNvSpPr>
            <p:nvPr/>
          </p:nvSpPr>
          <p:spPr bwMode="auto">
            <a:xfrm>
              <a:off x="1973" y="3566"/>
              <a:ext cx="0" cy="272"/>
            </a:xfrm>
            <a:prstGeom prst="line">
              <a:avLst/>
            </a:prstGeom>
            <a:noFill/>
            <a:ln w="28575">
              <a:solidFill>
                <a:schemeClr val="tx1"/>
              </a:solidFill>
              <a:round/>
              <a:headEnd/>
              <a:tailEnd/>
            </a:ln>
            <a:effectLst/>
          </p:spPr>
          <p:txBody>
            <a:bodyPr/>
            <a:lstStyle/>
            <a:p>
              <a:endParaRPr lang="fr-FR"/>
            </a:p>
          </p:txBody>
        </p:sp>
        <p:sp>
          <p:nvSpPr>
            <p:cNvPr id="31766" name="Text Box 22"/>
            <p:cNvSpPr txBox="1">
              <a:spLocks noChangeArrowheads="1"/>
            </p:cNvSpPr>
            <p:nvPr/>
          </p:nvSpPr>
          <p:spPr bwMode="auto">
            <a:xfrm>
              <a:off x="3696" y="3335"/>
              <a:ext cx="316" cy="231"/>
            </a:xfrm>
            <a:prstGeom prst="rect">
              <a:avLst/>
            </a:prstGeom>
            <a:noFill/>
            <a:ln w="9525">
              <a:noFill/>
              <a:miter lim="800000"/>
              <a:headEnd/>
              <a:tailEnd/>
            </a:ln>
            <a:effectLst/>
          </p:spPr>
          <p:txBody>
            <a:bodyPr wrap="none">
              <a:spAutoFit/>
            </a:bodyPr>
            <a:lstStyle/>
            <a:p>
              <a:r>
                <a:rPr lang="fr-FR"/>
                <a:t>I  n</a:t>
              </a:r>
              <a:endParaRPr lang="fr-BE"/>
            </a:p>
          </p:txBody>
        </p:sp>
        <p:grpSp>
          <p:nvGrpSpPr>
            <p:cNvPr id="4" name="Group 23"/>
            <p:cNvGrpSpPr>
              <a:grpSpLocks/>
            </p:cNvGrpSpPr>
            <p:nvPr/>
          </p:nvGrpSpPr>
          <p:grpSpPr bwMode="auto">
            <a:xfrm>
              <a:off x="3823" y="3408"/>
              <a:ext cx="44" cy="90"/>
              <a:chOff x="4241" y="3249"/>
              <a:chExt cx="90" cy="90"/>
            </a:xfrm>
          </p:grpSpPr>
          <p:sp>
            <p:nvSpPr>
              <p:cNvPr id="31768" name="Line 24"/>
              <p:cNvSpPr>
                <a:spLocks noChangeShapeType="1"/>
              </p:cNvSpPr>
              <p:nvPr/>
            </p:nvSpPr>
            <p:spPr bwMode="auto">
              <a:xfrm flipV="1">
                <a:off x="4241" y="3249"/>
                <a:ext cx="45" cy="90"/>
              </a:xfrm>
              <a:prstGeom prst="line">
                <a:avLst/>
              </a:prstGeom>
              <a:noFill/>
              <a:ln w="19050">
                <a:solidFill>
                  <a:schemeClr val="tx1"/>
                </a:solidFill>
                <a:round/>
                <a:headEnd/>
                <a:tailEnd/>
              </a:ln>
              <a:effectLst/>
            </p:spPr>
            <p:txBody>
              <a:bodyPr/>
              <a:lstStyle/>
              <a:p>
                <a:endParaRPr lang="fr-FR"/>
              </a:p>
            </p:txBody>
          </p:sp>
          <p:sp>
            <p:nvSpPr>
              <p:cNvPr id="31769" name="Line 25"/>
              <p:cNvSpPr>
                <a:spLocks noChangeShapeType="1"/>
              </p:cNvSpPr>
              <p:nvPr/>
            </p:nvSpPr>
            <p:spPr bwMode="auto">
              <a:xfrm flipH="1" flipV="1">
                <a:off x="4286" y="3249"/>
                <a:ext cx="45" cy="90"/>
              </a:xfrm>
              <a:prstGeom prst="line">
                <a:avLst/>
              </a:prstGeom>
              <a:noFill/>
              <a:ln w="19050">
                <a:solidFill>
                  <a:schemeClr val="tx1"/>
                </a:solidFill>
                <a:round/>
                <a:headEnd/>
                <a:tailEnd/>
              </a:ln>
              <a:effectLst/>
            </p:spPr>
            <p:txBody>
              <a:bodyPr/>
              <a:lstStyle/>
              <a:p>
                <a:endParaRPr lang="fr-FR"/>
              </a:p>
            </p:txBody>
          </p:sp>
        </p:grpSp>
        <p:sp>
          <p:nvSpPr>
            <p:cNvPr id="31770" name="Text Box 26"/>
            <p:cNvSpPr txBox="1">
              <a:spLocks noChangeArrowheads="1"/>
            </p:cNvSpPr>
            <p:nvPr/>
          </p:nvSpPr>
          <p:spPr bwMode="auto">
            <a:xfrm>
              <a:off x="1781" y="3351"/>
              <a:ext cx="509" cy="231"/>
            </a:xfrm>
            <a:prstGeom prst="rect">
              <a:avLst/>
            </a:prstGeom>
            <a:noFill/>
            <a:ln w="9525">
              <a:noFill/>
              <a:miter lim="800000"/>
              <a:headEnd/>
              <a:tailEnd/>
            </a:ln>
            <a:effectLst/>
          </p:spPr>
          <p:txBody>
            <a:bodyPr>
              <a:spAutoFit/>
            </a:bodyPr>
            <a:lstStyle/>
            <a:p>
              <a:r>
                <a:rPr lang="fr-FR"/>
                <a:t>I  n/2</a:t>
              </a:r>
              <a:endParaRPr lang="fr-BE"/>
            </a:p>
          </p:txBody>
        </p:sp>
        <p:grpSp>
          <p:nvGrpSpPr>
            <p:cNvPr id="5" name="Group 27"/>
            <p:cNvGrpSpPr>
              <a:grpSpLocks/>
            </p:cNvGrpSpPr>
            <p:nvPr/>
          </p:nvGrpSpPr>
          <p:grpSpPr bwMode="auto">
            <a:xfrm>
              <a:off x="1908" y="3424"/>
              <a:ext cx="44" cy="90"/>
              <a:chOff x="4241" y="3249"/>
              <a:chExt cx="90" cy="90"/>
            </a:xfrm>
          </p:grpSpPr>
          <p:sp>
            <p:nvSpPr>
              <p:cNvPr id="31772" name="Line 28"/>
              <p:cNvSpPr>
                <a:spLocks noChangeShapeType="1"/>
              </p:cNvSpPr>
              <p:nvPr/>
            </p:nvSpPr>
            <p:spPr bwMode="auto">
              <a:xfrm flipV="1">
                <a:off x="4241" y="3249"/>
                <a:ext cx="45" cy="90"/>
              </a:xfrm>
              <a:prstGeom prst="line">
                <a:avLst/>
              </a:prstGeom>
              <a:noFill/>
              <a:ln w="19050">
                <a:solidFill>
                  <a:schemeClr val="tx1"/>
                </a:solidFill>
                <a:round/>
                <a:headEnd/>
                <a:tailEnd/>
              </a:ln>
              <a:effectLst/>
            </p:spPr>
            <p:txBody>
              <a:bodyPr/>
              <a:lstStyle/>
              <a:p>
                <a:endParaRPr lang="fr-FR"/>
              </a:p>
            </p:txBody>
          </p:sp>
          <p:sp>
            <p:nvSpPr>
              <p:cNvPr id="31773" name="Line 29"/>
              <p:cNvSpPr>
                <a:spLocks noChangeShapeType="1"/>
              </p:cNvSpPr>
              <p:nvPr/>
            </p:nvSpPr>
            <p:spPr bwMode="auto">
              <a:xfrm flipH="1" flipV="1">
                <a:off x="4286" y="3249"/>
                <a:ext cx="45" cy="90"/>
              </a:xfrm>
              <a:prstGeom prst="line">
                <a:avLst/>
              </a:prstGeom>
              <a:noFill/>
              <a:ln w="19050">
                <a:solidFill>
                  <a:schemeClr val="tx1"/>
                </a:solidFill>
                <a:round/>
                <a:headEnd/>
                <a:tailEnd/>
              </a:ln>
              <a:effectLst/>
            </p:spPr>
            <p:txBody>
              <a:bodyPr/>
              <a:lstStyle/>
              <a:p>
                <a:endParaRPr lang="fr-FR"/>
              </a:p>
            </p:txBody>
          </p:sp>
        </p:grpSp>
        <p:sp>
          <p:nvSpPr>
            <p:cNvPr id="31775" name="Text Box 31"/>
            <p:cNvSpPr txBox="1">
              <a:spLocks noChangeArrowheads="1"/>
            </p:cNvSpPr>
            <p:nvPr/>
          </p:nvSpPr>
          <p:spPr bwMode="auto">
            <a:xfrm>
              <a:off x="398" y="3793"/>
              <a:ext cx="1484" cy="231"/>
            </a:xfrm>
            <a:prstGeom prst="rect">
              <a:avLst/>
            </a:prstGeom>
            <a:noFill/>
            <a:ln w="9525">
              <a:noFill/>
              <a:miter lim="800000"/>
              <a:headEnd/>
              <a:tailEnd/>
            </a:ln>
            <a:effectLst/>
          </p:spPr>
          <p:txBody>
            <a:bodyPr wrap="none">
              <a:spAutoFit/>
            </a:bodyPr>
            <a:lstStyle/>
            <a:p>
              <a:r>
                <a:rPr lang="fr-FR" b="1">
                  <a:solidFill>
                    <a:schemeClr val="accent2"/>
                  </a:solidFill>
                </a:rPr>
                <a:t>Non déclenchement</a:t>
              </a:r>
              <a:endParaRPr lang="fr-BE" b="1">
                <a:solidFill>
                  <a:schemeClr val="accent2"/>
                </a:solidFill>
              </a:endParaRPr>
            </a:p>
          </p:txBody>
        </p:sp>
        <p:sp>
          <p:nvSpPr>
            <p:cNvPr id="31776" name="Text Box 32"/>
            <p:cNvSpPr txBox="1">
              <a:spLocks noChangeArrowheads="1"/>
            </p:cNvSpPr>
            <p:nvPr/>
          </p:nvSpPr>
          <p:spPr bwMode="auto">
            <a:xfrm>
              <a:off x="2018" y="3793"/>
              <a:ext cx="1828" cy="231"/>
            </a:xfrm>
            <a:prstGeom prst="rect">
              <a:avLst/>
            </a:prstGeom>
            <a:noFill/>
            <a:ln w="9525">
              <a:noFill/>
              <a:miter lim="800000"/>
              <a:headEnd/>
              <a:tailEnd/>
            </a:ln>
            <a:effectLst/>
          </p:spPr>
          <p:txBody>
            <a:bodyPr wrap="none">
              <a:spAutoFit/>
            </a:bodyPr>
            <a:lstStyle/>
            <a:p>
              <a:r>
                <a:rPr lang="fr-FR" b="1">
                  <a:solidFill>
                    <a:schemeClr val="accent2"/>
                  </a:solidFill>
                </a:rPr>
                <a:t>Déclenchement probable</a:t>
              </a:r>
              <a:endParaRPr lang="fr-BE" b="1">
                <a:solidFill>
                  <a:schemeClr val="accent2"/>
                </a:solidFill>
              </a:endParaRPr>
            </a:p>
          </p:txBody>
        </p:sp>
        <p:sp>
          <p:nvSpPr>
            <p:cNvPr id="31777" name="Text Box 33"/>
            <p:cNvSpPr txBox="1">
              <a:spLocks noChangeArrowheads="1"/>
            </p:cNvSpPr>
            <p:nvPr/>
          </p:nvSpPr>
          <p:spPr bwMode="auto">
            <a:xfrm>
              <a:off x="3878" y="3793"/>
              <a:ext cx="1692" cy="231"/>
            </a:xfrm>
            <a:prstGeom prst="rect">
              <a:avLst/>
            </a:prstGeom>
            <a:noFill/>
            <a:ln w="9525">
              <a:noFill/>
              <a:miter lim="800000"/>
              <a:headEnd/>
              <a:tailEnd/>
            </a:ln>
            <a:effectLst/>
          </p:spPr>
          <p:txBody>
            <a:bodyPr wrap="none">
              <a:spAutoFit/>
            </a:bodyPr>
            <a:lstStyle/>
            <a:p>
              <a:r>
                <a:rPr lang="fr-FR" b="1">
                  <a:solidFill>
                    <a:schemeClr val="accent2"/>
                  </a:solidFill>
                </a:rPr>
                <a:t>Déclenchement certain</a:t>
              </a:r>
              <a:endParaRPr lang="fr-BE" b="1">
                <a:solidFill>
                  <a:schemeClr val="accent2"/>
                </a:solidFill>
              </a:endParaRPr>
            </a:p>
          </p:txBody>
        </p:sp>
      </p:grpSp>
      <p:sp>
        <p:nvSpPr>
          <p:cNvPr id="31779" name="Text Box 35"/>
          <p:cNvSpPr txBox="1">
            <a:spLocks noChangeArrowheads="1"/>
          </p:cNvSpPr>
          <p:nvPr/>
        </p:nvSpPr>
        <p:spPr bwMode="auto">
          <a:xfrm>
            <a:off x="447675" y="955675"/>
            <a:ext cx="3660775" cy="457200"/>
          </a:xfrm>
          <a:prstGeom prst="rect">
            <a:avLst/>
          </a:prstGeom>
          <a:noFill/>
          <a:ln w="9525">
            <a:noFill/>
            <a:miter lim="800000"/>
            <a:headEnd/>
            <a:tailEnd/>
          </a:ln>
          <a:effectLst/>
        </p:spPr>
        <p:txBody>
          <a:bodyPr wrap="none">
            <a:spAutoFit/>
          </a:bodyPr>
          <a:lstStyle/>
          <a:p>
            <a:r>
              <a:rPr lang="fr-FR" sz="2400" b="1" dirty="0">
                <a:solidFill>
                  <a:srgbClr val="2B229E"/>
                </a:solidFill>
              </a:rPr>
              <a:t>Le disjoncteur différentiel:</a:t>
            </a:r>
            <a:endParaRPr lang="fr-BE" sz="2000" b="1" dirty="0">
              <a:solidFill>
                <a:srgbClr val="2B229E"/>
              </a:solidFill>
            </a:endParaRPr>
          </a:p>
        </p:txBody>
      </p:sp>
      <p:sp>
        <p:nvSpPr>
          <p:cNvPr id="31780" name="Text Box 36"/>
          <p:cNvSpPr txBox="1">
            <a:spLocks noChangeArrowheads="1"/>
          </p:cNvSpPr>
          <p:nvPr/>
        </p:nvSpPr>
        <p:spPr bwMode="auto">
          <a:xfrm>
            <a:off x="6516688" y="4292600"/>
            <a:ext cx="1949450" cy="641350"/>
          </a:xfrm>
          <a:prstGeom prst="rect">
            <a:avLst/>
          </a:prstGeom>
          <a:noFill/>
          <a:ln w="9525">
            <a:noFill/>
            <a:miter lim="800000"/>
            <a:headEnd/>
            <a:tailEnd/>
          </a:ln>
          <a:effectLst/>
        </p:spPr>
        <p:txBody>
          <a:bodyPr wrap="none">
            <a:spAutoFit/>
          </a:bodyPr>
          <a:lstStyle/>
          <a:p>
            <a:r>
              <a:rPr lang="fr-FR"/>
              <a:t>30 mA   ; 100 mA</a:t>
            </a:r>
          </a:p>
          <a:p>
            <a:r>
              <a:rPr lang="fr-FR"/>
              <a:t>500 mA ; 1 A</a:t>
            </a:r>
            <a:endParaRPr lang="fr-BE"/>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57"/>
                                        </p:tgtEl>
                                        <p:attrNameLst>
                                          <p:attrName>style.visibility</p:attrName>
                                        </p:attrNameLst>
                                      </p:cBhvr>
                                      <p:to>
                                        <p:strVal val="visible"/>
                                      </p:to>
                                    </p:set>
                                    <p:animEffect transition="in" filter="checkerboard(across)">
                                      <p:cBhvr>
                                        <p:cTn id="7" dur="500"/>
                                        <p:tgtEl>
                                          <p:spTgt spid="3175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779"/>
                                        </p:tgtEl>
                                        <p:attrNameLst>
                                          <p:attrName>style.visibility</p:attrName>
                                        </p:attrNameLst>
                                      </p:cBhvr>
                                      <p:to>
                                        <p:strVal val="visible"/>
                                      </p:to>
                                    </p:set>
                                    <p:anim calcmode="lin" valueType="num">
                                      <p:cBhvr additive="base">
                                        <p:cTn id="11" dur="500" fill="hold"/>
                                        <p:tgtEl>
                                          <p:spTgt spid="31779"/>
                                        </p:tgtEl>
                                        <p:attrNameLst>
                                          <p:attrName>ppt_x</p:attrName>
                                        </p:attrNameLst>
                                      </p:cBhvr>
                                      <p:tavLst>
                                        <p:tav tm="0">
                                          <p:val>
                                            <p:strVal val="#ppt_x"/>
                                          </p:val>
                                        </p:tav>
                                        <p:tav tm="100000">
                                          <p:val>
                                            <p:strVal val="#ppt_x"/>
                                          </p:val>
                                        </p:tav>
                                      </p:tavLst>
                                    </p:anim>
                                    <p:anim calcmode="lin" valueType="num">
                                      <p:cBhvr additive="base">
                                        <p:cTn id="12" dur="500" fill="hold"/>
                                        <p:tgtEl>
                                          <p:spTgt spid="31779"/>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5" presetClass="entr" presetSubtype="0" fill="hold" nodeType="afterEffect">
                                  <p:stCondLst>
                                    <p:cond delay="1000"/>
                                  </p:stCondLst>
                                  <p:childTnLst>
                                    <p:set>
                                      <p:cBhvr>
                                        <p:cTn id="15" dur="1" fill="hold">
                                          <p:stCondLst>
                                            <p:cond delay="0"/>
                                          </p:stCondLst>
                                        </p:cTn>
                                        <p:tgtEl>
                                          <p:spTgt spid="31746"/>
                                        </p:tgtEl>
                                        <p:attrNameLst>
                                          <p:attrName>style.visibility</p:attrName>
                                        </p:attrNameLst>
                                      </p:cBhvr>
                                      <p:to>
                                        <p:strVal val="visible"/>
                                      </p:to>
                                    </p:set>
                                    <p:anim calcmode="lin" valueType="num">
                                      <p:cBhvr>
                                        <p:cTn id="16" dur="1000" fill="hold"/>
                                        <p:tgtEl>
                                          <p:spTgt spid="31746"/>
                                        </p:tgtEl>
                                        <p:attrNameLst>
                                          <p:attrName>ppt_w</p:attrName>
                                        </p:attrNameLst>
                                      </p:cBhvr>
                                      <p:tavLst>
                                        <p:tav tm="0">
                                          <p:val>
                                            <p:fltVal val="0"/>
                                          </p:val>
                                        </p:tav>
                                        <p:tav tm="100000">
                                          <p:val>
                                            <p:strVal val="#ppt_w"/>
                                          </p:val>
                                        </p:tav>
                                      </p:tavLst>
                                    </p:anim>
                                    <p:anim calcmode="lin" valueType="num">
                                      <p:cBhvr>
                                        <p:cTn id="17" dur="1000" fill="hold"/>
                                        <p:tgtEl>
                                          <p:spTgt spid="31746"/>
                                        </p:tgtEl>
                                        <p:attrNameLst>
                                          <p:attrName>ppt_h</p:attrName>
                                        </p:attrNameLst>
                                      </p:cBhvr>
                                      <p:tavLst>
                                        <p:tav tm="0">
                                          <p:val>
                                            <p:fltVal val="0"/>
                                          </p:val>
                                        </p:tav>
                                        <p:tav tm="100000">
                                          <p:val>
                                            <p:strVal val="#ppt_h"/>
                                          </p:val>
                                        </p:tav>
                                      </p:tavLst>
                                    </p:anim>
                                    <p:anim calcmode="lin" valueType="num">
                                      <p:cBhvr>
                                        <p:cTn id="18" dur="1000" fill="hold"/>
                                        <p:tgtEl>
                                          <p:spTgt spid="31746"/>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31746"/>
                                        </p:tgtEl>
                                        <p:attrNameLst>
                                          <p:attrName>ppt_y</p:attrName>
                                        </p:attrNameLst>
                                      </p:cBhvr>
                                      <p:tavLst>
                                        <p:tav tm="0" fmla="#ppt_y+(sin(-2*pi*(1-$))*-#ppt_x+cos(-2*pi*(1-$))*(1-#ppt_y))*(1-$)">
                                          <p:val>
                                            <p:fltVal val="0"/>
                                          </p:val>
                                        </p:tav>
                                        <p:tav tm="100000">
                                          <p:val>
                                            <p:fltVal val="1"/>
                                          </p:val>
                                        </p:tav>
                                      </p:tavLst>
                                    </p:anim>
                                  </p:childTnLst>
                                </p:cTn>
                              </p:par>
                            </p:childTnLst>
                          </p:cTn>
                        </p:par>
                        <p:par>
                          <p:cTn id="20" fill="hold">
                            <p:stCondLst>
                              <p:cond delay="3000"/>
                            </p:stCondLst>
                            <p:childTnLst>
                              <p:par>
                                <p:cTn id="21" presetID="2" presetClass="entr" presetSubtype="2" fill="hold" grpId="0" nodeType="afterEffect">
                                  <p:stCondLst>
                                    <p:cond delay="1000"/>
                                  </p:stCondLst>
                                  <p:childTnLst>
                                    <p:set>
                                      <p:cBhvr>
                                        <p:cTn id="22" dur="1" fill="hold">
                                          <p:stCondLst>
                                            <p:cond delay="0"/>
                                          </p:stCondLst>
                                        </p:cTn>
                                        <p:tgtEl>
                                          <p:spTgt spid="31753"/>
                                        </p:tgtEl>
                                        <p:attrNameLst>
                                          <p:attrName>style.visibility</p:attrName>
                                        </p:attrNameLst>
                                      </p:cBhvr>
                                      <p:to>
                                        <p:strVal val="visible"/>
                                      </p:to>
                                    </p:set>
                                    <p:anim calcmode="lin" valueType="num">
                                      <p:cBhvr additive="base">
                                        <p:cTn id="23" dur="500" fill="hold"/>
                                        <p:tgtEl>
                                          <p:spTgt spid="31753"/>
                                        </p:tgtEl>
                                        <p:attrNameLst>
                                          <p:attrName>ppt_x</p:attrName>
                                        </p:attrNameLst>
                                      </p:cBhvr>
                                      <p:tavLst>
                                        <p:tav tm="0">
                                          <p:val>
                                            <p:strVal val="1+#ppt_w/2"/>
                                          </p:val>
                                        </p:tav>
                                        <p:tav tm="100000">
                                          <p:val>
                                            <p:strVal val="#ppt_x"/>
                                          </p:val>
                                        </p:tav>
                                      </p:tavLst>
                                    </p:anim>
                                    <p:anim calcmode="lin" valueType="num">
                                      <p:cBhvr additive="base">
                                        <p:cTn id="24" dur="500" fill="hold"/>
                                        <p:tgtEl>
                                          <p:spTgt spid="31753"/>
                                        </p:tgtEl>
                                        <p:attrNameLst>
                                          <p:attrName>ppt_y</p:attrName>
                                        </p:attrNameLst>
                                      </p:cBhvr>
                                      <p:tavLst>
                                        <p:tav tm="0">
                                          <p:val>
                                            <p:strVal val="#ppt_y"/>
                                          </p:val>
                                        </p:tav>
                                        <p:tav tm="100000">
                                          <p:val>
                                            <p:strVal val="#ppt_y"/>
                                          </p:val>
                                        </p:tav>
                                      </p:tavLst>
                                    </p:anim>
                                  </p:childTnLst>
                                </p:cTn>
                              </p:par>
                            </p:childTnLst>
                          </p:cTn>
                        </p:par>
                        <p:par>
                          <p:cTn id="25" fill="hold">
                            <p:stCondLst>
                              <p:cond delay="4500"/>
                            </p:stCondLst>
                            <p:childTnLst>
                              <p:par>
                                <p:cTn id="26" presetID="15" presetClass="entr" presetSubtype="0" fill="hold" nodeType="afterEffect">
                                  <p:stCondLst>
                                    <p:cond delay="1000"/>
                                  </p:stCondLst>
                                  <p:childTnLst>
                                    <p:set>
                                      <p:cBhvr>
                                        <p:cTn id="27" dur="1" fill="hold">
                                          <p:stCondLst>
                                            <p:cond delay="0"/>
                                          </p:stCondLst>
                                        </p:cTn>
                                        <p:tgtEl>
                                          <p:spTgt spid="31747"/>
                                        </p:tgtEl>
                                        <p:attrNameLst>
                                          <p:attrName>style.visibility</p:attrName>
                                        </p:attrNameLst>
                                      </p:cBhvr>
                                      <p:to>
                                        <p:strVal val="visible"/>
                                      </p:to>
                                    </p:set>
                                    <p:anim calcmode="lin" valueType="num">
                                      <p:cBhvr>
                                        <p:cTn id="28" dur="1000" fill="hold"/>
                                        <p:tgtEl>
                                          <p:spTgt spid="31747"/>
                                        </p:tgtEl>
                                        <p:attrNameLst>
                                          <p:attrName>ppt_w</p:attrName>
                                        </p:attrNameLst>
                                      </p:cBhvr>
                                      <p:tavLst>
                                        <p:tav tm="0">
                                          <p:val>
                                            <p:fltVal val="0"/>
                                          </p:val>
                                        </p:tav>
                                        <p:tav tm="100000">
                                          <p:val>
                                            <p:strVal val="#ppt_w"/>
                                          </p:val>
                                        </p:tav>
                                      </p:tavLst>
                                    </p:anim>
                                    <p:anim calcmode="lin" valueType="num">
                                      <p:cBhvr>
                                        <p:cTn id="29" dur="1000" fill="hold"/>
                                        <p:tgtEl>
                                          <p:spTgt spid="31747"/>
                                        </p:tgtEl>
                                        <p:attrNameLst>
                                          <p:attrName>ppt_h</p:attrName>
                                        </p:attrNameLst>
                                      </p:cBhvr>
                                      <p:tavLst>
                                        <p:tav tm="0">
                                          <p:val>
                                            <p:fltVal val="0"/>
                                          </p:val>
                                        </p:tav>
                                        <p:tav tm="100000">
                                          <p:val>
                                            <p:strVal val="#ppt_h"/>
                                          </p:val>
                                        </p:tav>
                                      </p:tavLst>
                                    </p:anim>
                                    <p:anim calcmode="lin" valueType="num">
                                      <p:cBhvr>
                                        <p:cTn id="30" dur="1000" fill="hold"/>
                                        <p:tgtEl>
                                          <p:spTgt spid="31747"/>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31747"/>
                                        </p:tgtEl>
                                        <p:attrNameLst>
                                          <p:attrName>ppt_y</p:attrName>
                                        </p:attrNameLst>
                                      </p:cBhvr>
                                      <p:tavLst>
                                        <p:tav tm="0" fmla="#ppt_y+(sin(-2*pi*(1-$))*-#ppt_x+cos(-2*pi*(1-$))*(1-#ppt_y))*(1-$)">
                                          <p:val>
                                            <p:fltVal val="0"/>
                                          </p:val>
                                        </p:tav>
                                        <p:tav tm="100000">
                                          <p:val>
                                            <p:fltVal val="1"/>
                                          </p:val>
                                        </p:tav>
                                      </p:tavLst>
                                    </p:anim>
                                  </p:childTnLst>
                                </p:cTn>
                              </p:par>
                            </p:childTnLst>
                          </p:cTn>
                        </p:par>
                        <p:par>
                          <p:cTn id="32" fill="hold">
                            <p:stCondLst>
                              <p:cond delay="6500"/>
                            </p:stCondLst>
                            <p:childTnLst>
                              <p:par>
                                <p:cTn id="33" presetID="2" presetClass="entr" presetSubtype="8" fill="hold" grpId="0" nodeType="afterEffect">
                                  <p:stCondLst>
                                    <p:cond delay="1000"/>
                                  </p:stCondLst>
                                  <p:childTnLst>
                                    <p:set>
                                      <p:cBhvr>
                                        <p:cTn id="34" dur="1" fill="hold">
                                          <p:stCondLst>
                                            <p:cond delay="0"/>
                                          </p:stCondLst>
                                        </p:cTn>
                                        <p:tgtEl>
                                          <p:spTgt spid="31755"/>
                                        </p:tgtEl>
                                        <p:attrNameLst>
                                          <p:attrName>style.visibility</p:attrName>
                                        </p:attrNameLst>
                                      </p:cBhvr>
                                      <p:to>
                                        <p:strVal val="visible"/>
                                      </p:to>
                                    </p:set>
                                    <p:anim calcmode="lin" valueType="num">
                                      <p:cBhvr additive="base">
                                        <p:cTn id="35" dur="500" fill="hold"/>
                                        <p:tgtEl>
                                          <p:spTgt spid="31755"/>
                                        </p:tgtEl>
                                        <p:attrNameLst>
                                          <p:attrName>ppt_x</p:attrName>
                                        </p:attrNameLst>
                                      </p:cBhvr>
                                      <p:tavLst>
                                        <p:tav tm="0">
                                          <p:val>
                                            <p:strVal val="0-#ppt_w/2"/>
                                          </p:val>
                                        </p:tav>
                                        <p:tav tm="100000">
                                          <p:val>
                                            <p:strVal val="#ppt_x"/>
                                          </p:val>
                                        </p:tav>
                                      </p:tavLst>
                                    </p:anim>
                                    <p:anim calcmode="lin" valueType="num">
                                      <p:cBhvr additive="base">
                                        <p:cTn id="36" dur="500" fill="hold"/>
                                        <p:tgtEl>
                                          <p:spTgt spid="31755"/>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 presetClass="entr" presetSubtype="10" fill="hold" grpId="0" nodeType="clickEffect">
                                  <p:stCondLst>
                                    <p:cond delay="0"/>
                                  </p:stCondLst>
                                  <p:childTnLst>
                                    <p:set>
                                      <p:cBhvr>
                                        <p:cTn id="40" dur="1" fill="hold">
                                          <p:stCondLst>
                                            <p:cond delay="0"/>
                                          </p:stCondLst>
                                        </p:cTn>
                                        <p:tgtEl>
                                          <p:spTgt spid="31758"/>
                                        </p:tgtEl>
                                        <p:attrNameLst>
                                          <p:attrName>style.visibility</p:attrName>
                                        </p:attrNameLst>
                                      </p:cBhvr>
                                      <p:to>
                                        <p:strVal val="visible"/>
                                      </p:to>
                                    </p:set>
                                    <p:animEffect transition="in" filter="checkerboard(across)">
                                      <p:cBhvr>
                                        <p:cTn id="41" dur="500"/>
                                        <p:tgtEl>
                                          <p:spTgt spid="31758"/>
                                        </p:tgtEl>
                                      </p:cBhvr>
                                    </p:animEffect>
                                  </p:childTnLst>
                                </p:cTn>
                              </p:par>
                              <p:par>
                                <p:cTn id="42" presetID="5" presetClass="entr" presetSubtype="10" fill="hold" nodeType="with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checkerboard(across)">
                                      <p:cBhvr>
                                        <p:cTn id="44" dur="500"/>
                                        <p:tgtEl>
                                          <p:spTgt spid="2"/>
                                        </p:tgtEl>
                                      </p:cBhvr>
                                    </p:animEffect>
                                  </p:childTnLst>
                                </p:cTn>
                              </p:par>
                            </p:childTnLst>
                          </p:cTn>
                        </p:par>
                      </p:childTnLst>
                    </p:cTn>
                  </p:par>
                  <p:par>
                    <p:cTn id="45" fill="hold">
                      <p:stCondLst>
                        <p:cond delay="indefinite"/>
                      </p:stCondLst>
                      <p:childTnLst>
                        <p:par>
                          <p:cTn id="46" fill="hold">
                            <p:stCondLst>
                              <p:cond delay="0"/>
                            </p:stCondLst>
                            <p:childTnLst>
                              <p:par>
                                <p:cTn id="47" presetID="5" presetClass="entr" presetSubtype="10" fill="hold" grpId="0" nodeType="clickEffect">
                                  <p:stCondLst>
                                    <p:cond delay="0"/>
                                  </p:stCondLst>
                                  <p:childTnLst>
                                    <p:set>
                                      <p:cBhvr>
                                        <p:cTn id="48" dur="1" fill="hold">
                                          <p:stCondLst>
                                            <p:cond delay="0"/>
                                          </p:stCondLst>
                                        </p:cTn>
                                        <p:tgtEl>
                                          <p:spTgt spid="31780"/>
                                        </p:tgtEl>
                                        <p:attrNameLst>
                                          <p:attrName>style.visibility</p:attrName>
                                        </p:attrNameLst>
                                      </p:cBhvr>
                                      <p:to>
                                        <p:strVal val="visible"/>
                                      </p:to>
                                    </p:set>
                                    <p:animEffect transition="in" filter="checkerboard(across)">
                                      <p:cBhvr>
                                        <p:cTn id="49" dur="500"/>
                                        <p:tgtEl>
                                          <p:spTgt spid="31780"/>
                                        </p:tgtEl>
                                      </p:cBhvr>
                                    </p:animEffect>
                                  </p:childTnLst>
                                </p:cTn>
                              </p:par>
                            </p:childTnLst>
                          </p:cTn>
                        </p:par>
                      </p:childTnLst>
                    </p:cTn>
                  </p:par>
                  <p:par>
                    <p:cTn id="50" fill="hold">
                      <p:stCondLst>
                        <p:cond delay="indefinite"/>
                      </p:stCondLst>
                      <p:childTnLst>
                        <p:par>
                          <p:cTn id="51" fill="hold">
                            <p:stCondLst>
                              <p:cond delay="0"/>
                            </p:stCondLst>
                            <p:childTnLst>
                              <p:par>
                                <p:cTn id="52" presetID="8" presetClass="entr" presetSubtype="16" fill="hold" nodeType="clickEffect">
                                  <p:stCondLst>
                                    <p:cond delay="0"/>
                                  </p:stCondLst>
                                  <p:childTnLst>
                                    <p:set>
                                      <p:cBhvr>
                                        <p:cTn id="53" dur="1" fill="hold">
                                          <p:stCondLst>
                                            <p:cond delay="0"/>
                                          </p:stCondLst>
                                        </p:cTn>
                                        <p:tgtEl>
                                          <p:spTgt spid="3"/>
                                        </p:tgtEl>
                                        <p:attrNameLst>
                                          <p:attrName>style.visibility</p:attrName>
                                        </p:attrNameLst>
                                      </p:cBhvr>
                                      <p:to>
                                        <p:strVal val="visible"/>
                                      </p:to>
                                    </p:set>
                                    <p:animEffect transition="in" filter="diamond(in)">
                                      <p:cBhvr>
                                        <p:cTn id="54"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3" grpId="0" animBg="1"/>
      <p:bldP spid="31755" grpId="0" autoUpdateAnimBg="0"/>
      <p:bldP spid="31757" grpId="0"/>
      <p:bldP spid="31758" grpId="0"/>
      <p:bldP spid="31779" grpId="0"/>
      <p:bldP spid="31780" grpId="0"/>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0722" name="Picture 2" descr="IMAGE7"/>
          <p:cNvPicPr>
            <a:picLocks noGrp="1" noChangeAspect="1" noChangeArrowheads="1"/>
          </p:cNvPicPr>
          <p:nvPr>
            <p:ph/>
          </p:nvPr>
        </p:nvPicPr>
        <p:blipFill>
          <a:blip r:embed="rId2" cstate="print"/>
          <a:srcRect l="937" t="255" r="-682"/>
          <a:stretch>
            <a:fillRect/>
          </a:stretch>
        </p:blipFill>
        <p:spPr>
          <a:xfrm>
            <a:off x="0" y="1519238"/>
            <a:ext cx="9144000" cy="4891087"/>
          </a:xfrm>
          <a:noFill/>
          <a:ln/>
        </p:spPr>
      </p:pic>
      <p:sp>
        <p:nvSpPr>
          <p:cNvPr id="30724" name="Text Box 4"/>
          <p:cNvSpPr txBox="1">
            <a:spLocks noChangeArrowheads="1"/>
          </p:cNvSpPr>
          <p:nvPr/>
        </p:nvSpPr>
        <p:spPr bwMode="auto">
          <a:xfrm>
            <a:off x="1042988" y="333375"/>
            <a:ext cx="4616392"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des personnes</a:t>
            </a:r>
            <a:endParaRPr lang="fr-BE" sz="3200" b="1" i="1" u="sng" dirty="0">
              <a:solidFill>
                <a:srgbClr val="FF3300"/>
              </a:solidFill>
              <a:effectLst>
                <a:glow rad="228600">
                  <a:schemeClr val="accent1">
                    <a:satMod val="175000"/>
                    <a:alpha val="40000"/>
                  </a:schemeClr>
                </a:glow>
              </a:effectLst>
            </a:endParaRPr>
          </a:p>
        </p:txBody>
      </p:sp>
      <p:sp>
        <p:nvSpPr>
          <p:cNvPr id="30725" name="Text Box 5"/>
          <p:cNvSpPr txBox="1">
            <a:spLocks noChangeArrowheads="1"/>
          </p:cNvSpPr>
          <p:nvPr/>
        </p:nvSpPr>
        <p:spPr bwMode="auto">
          <a:xfrm>
            <a:off x="447675" y="955675"/>
            <a:ext cx="3549883" cy="461665"/>
          </a:xfrm>
          <a:prstGeom prst="rect">
            <a:avLst/>
          </a:prstGeom>
          <a:noFill/>
          <a:ln w="9525">
            <a:noFill/>
            <a:miter lim="800000"/>
            <a:headEnd/>
            <a:tailEnd/>
          </a:ln>
          <a:effectLst/>
        </p:spPr>
        <p:txBody>
          <a:bodyPr wrap="none">
            <a:spAutoFit/>
          </a:bodyPr>
          <a:lstStyle/>
          <a:p>
            <a:r>
              <a:rPr lang="fr-FR" sz="2400" b="1">
                <a:solidFill>
                  <a:srgbClr val="2B229E"/>
                </a:solidFill>
              </a:rPr>
              <a:t>Le disjoncteur différentiel:</a:t>
            </a:r>
            <a:endParaRPr lang="fr-BE" sz="2000" b="1">
              <a:solidFill>
                <a:srgbClr val="2B229E"/>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Effect transition="in" filter="checkerboard(across)">
                                      <p:cBhvr>
                                        <p:cTn id="7" dur="500"/>
                                        <p:tgtEl>
                                          <p:spTgt spid="30724"/>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30725"/>
                                        </p:tgtEl>
                                        <p:attrNameLst>
                                          <p:attrName>style.visibility</p:attrName>
                                        </p:attrNameLst>
                                      </p:cBhvr>
                                      <p:to>
                                        <p:strVal val="visible"/>
                                      </p:to>
                                    </p:set>
                                    <p:anim calcmode="lin" valueType="num">
                                      <p:cBhvr additive="base">
                                        <p:cTn id="11" dur="500" fill="hold"/>
                                        <p:tgtEl>
                                          <p:spTgt spid="30725"/>
                                        </p:tgtEl>
                                        <p:attrNameLst>
                                          <p:attrName>ppt_x</p:attrName>
                                        </p:attrNameLst>
                                      </p:cBhvr>
                                      <p:tavLst>
                                        <p:tav tm="0">
                                          <p:val>
                                            <p:strVal val="#ppt_x"/>
                                          </p:val>
                                        </p:tav>
                                        <p:tav tm="100000">
                                          <p:val>
                                            <p:strVal val="#ppt_x"/>
                                          </p:val>
                                        </p:tav>
                                      </p:tavLst>
                                    </p:anim>
                                    <p:anim calcmode="lin" valueType="num">
                                      <p:cBhvr additive="base">
                                        <p:cTn id="12" dur="500" fill="hold"/>
                                        <p:tgtEl>
                                          <p:spTgt spid="30725"/>
                                        </p:tgtEl>
                                        <p:attrNameLst>
                                          <p:attrName>ppt_y</p:attrName>
                                        </p:attrNameLst>
                                      </p:cBhvr>
                                      <p:tavLst>
                                        <p:tav tm="0">
                                          <p:val>
                                            <p:strVal val="1+#ppt_h/2"/>
                                          </p:val>
                                        </p:tav>
                                        <p:tav tm="100000">
                                          <p:val>
                                            <p:strVal val="#ppt_y"/>
                                          </p:val>
                                        </p:tav>
                                      </p:tavLst>
                                    </p:anim>
                                  </p:childTnLst>
                                </p:cTn>
                              </p:par>
                            </p:childTnLst>
                          </p:cTn>
                        </p:par>
                        <p:par>
                          <p:cTn id="13" fill="hold">
                            <p:stCondLst>
                              <p:cond delay="2500"/>
                            </p:stCondLst>
                            <p:childTnLst>
                              <p:par>
                                <p:cTn id="14" presetID="15" presetClass="entr" presetSubtype="0" fill="hold" nodeType="afterEffect">
                                  <p:stCondLst>
                                    <p:cond delay="0"/>
                                  </p:stCondLst>
                                  <p:childTnLst>
                                    <p:set>
                                      <p:cBhvr>
                                        <p:cTn id="15" dur="1" fill="hold">
                                          <p:stCondLst>
                                            <p:cond delay="0"/>
                                          </p:stCondLst>
                                        </p:cTn>
                                        <p:tgtEl>
                                          <p:spTgt spid="30722"/>
                                        </p:tgtEl>
                                        <p:attrNameLst>
                                          <p:attrName>style.visibility</p:attrName>
                                        </p:attrNameLst>
                                      </p:cBhvr>
                                      <p:to>
                                        <p:strVal val="visible"/>
                                      </p:to>
                                    </p:set>
                                    <p:anim calcmode="lin" valueType="num">
                                      <p:cBhvr>
                                        <p:cTn id="16" dur="1000" fill="hold"/>
                                        <p:tgtEl>
                                          <p:spTgt spid="30722"/>
                                        </p:tgtEl>
                                        <p:attrNameLst>
                                          <p:attrName>ppt_w</p:attrName>
                                        </p:attrNameLst>
                                      </p:cBhvr>
                                      <p:tavLst>
                                        <p:tav tm="0">
                                          <p:val>
                                            <p:fltVal val="0"/>
                                          </p:val>
                                        </p:tav>
                                        <p:tav tm="100000">
                                          <p:val>
                                            <p:strVal val="#ppt_w"/>
                                          </p:val>
                                        </p:tav>
                                      </p:tavLst>
                                    </p:anim>
                                    <p:anim calcmode="lin" valueType="num">
                                      <p:cBhvr>
                                        <p:cTn id="17" dur="1000" fill="hold"/>
                                        <p:tgtEl>
                                          <p:spTgt spid="30722"/>
                                        </p:tgtEl>
                                        <p:attrNameLst>
                                          <p:attrName>ppt_h</p:attrName>
                                        </p:attrNameLst>
                                      </p:cBhvr>
                                      <p:tavLst>
                                        <p:tav tm="0">
                                          <p:val>
                                            <p:fltVal val="0"/>
                                          </p:val>
                                        </p:tav>
                                        <p:tav tm="100000">
                                          <p:val>
                                            <p:strVal val="#ppt_h"/>
                                          </p:val>
                                        </p:tav>
                                      </p:tavLst>
                                    </p:anim>
                                    <p:anim calcmode="lin" valueType="num">
                                      <p:cBhvr>
                                        <p:cTn id="18" dur="1000" fill="hold"/>
                                        <p:tgtEl>
                                          <p:spTgt spid="30722"/>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3072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p:bldP spid="30725" grpId="0"/>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698" name="Picture 2"/>
          <p:cNvPicPr>
            <a:picLocks noGrp="1" noChangeAspect="1" noChangeArrowheads="1"/>
          </p:cNvPicPr>
          <p:nvPr>
            <p:ph/>
          </p:nvPr>
        </p:nvPicPr>
        <p:blipFill>
          <a:blip r:embed="rId2" cstate="print"/>
          <a:srcRect/>
          <a:stretch>
            <a:fillRect/>
          </a:stretch>
        </p:blipFill>
        <p:spPr>
          <a:xfrm>
            <a:off x="0" y="1562100"/>
            <a:ext cx="9144000" cy="4222750"/>
          </a:xfrm>
          <a:noFill/>
          <a:ln/>
        </p:spPr>
      </p:pic>
      <p:sp>
        <p:nvSpPr>
          <p:cNvPr id="29700" name="Text Box 4"/>
          <p:cNvSpPr txBox="1">
            <a:spLocks noChangeArrowheads="1"/>
          </p:cNvSpPr>
          <p:nvPr/>
        </p:nvSpPr>
        <p:spPr bwMode="auto">
          <a:xfrm>
            <a:off x="1042988" y="333375"/>
            <a:ext cx="4616392"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des personnes</a:t>
            </a:r>
            <a:endParaRPr lang="fr-BE" sz="3200" b="1" i="1" u="sng" dirty="0">
              <a:solidFill>
                <a:srgbClr val="FF3300"/>
              </a:solidFill>
              <a:effectLst>
                <a:glow rad="228600">
                  <a:schemeClr val="accent1">
                    <a:satMod val="175000"/>
                    <a:alpha val="40000"/>
                  </a:schemeClr>
                </a:glow>
              </a:effectLst>
            </a:endParaRPr>
          </a:p>
        </p:txBody>
      </p:sp>
      <p:sp>
        <p:nvSpPr>
          <p:cNvPr id="29701" name="Text Box 5"/>
          <p:cNvSpPr txBox="1">
            <a:spLocks noChangeArrowheads="1"/>
          </p:cNvSpPr>
          <p:nvPr/>
        </p:nvSpPr>
        <p:spPr bwMode="auto">
          <a:xfrm>
            <a:off x="447675" y="955675"/>
            <a:ext cx="3549883" cy="461665"/>
          </a:xfrm>
          <a:prstGeom prst="rect">
            <a:avLst/>
          </a:prstGeom>
          <a:noFill/>
          <a:ln w="9525">
            <a:noFill/>
            <a:miter lim="800000"/>
            <a:headEnd/>
            <a:tailEnd/>
          </a:ln>
          <a:effectLst/>
        </p:spPr>
        <p:txBody>
          <a:bodyPr wrap="none">
            <a:spAutoFit/>
          </a:bodyPr>
          <a:lstStyle/>
          <a:p>
            <a:r>
              <a:rPr lang="fr-FR" sz="2400" b="1" dirty="0">
                <a:solidFill>
                  <a:srgbClr val="2B229E"/>
                </a:solidFill>
              </a:rPr>
              <a:t>Le disjoncteur différentiel:</a:t>
            </a:r>
            <a:endParaRPr lang="fr-BE" sz="2000" b="1" dirty="0">
              <a:solidFill>
                <a:srgbClr val="2B229E"/>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700"/>
                                        </p:tgtEl>
                                        <p:attrNameLst>
                                          <p:attrName>style.visibility</p:attrName>
                                        </p:attrNameLst>
                                      </p:cBhvr>
                                      <p:to>
                                        <p:strVal val="visible"/>
                                      </p:to>
                                    </p:set>
                                    <p:animEffect transition="in" filter="checkerboard(across)">
                                      <p:cBhvr>
                                        <p:cTn id="7" dur="500"/>
                                        <p:tgtEl>
                                          <p:spTgt spid="29700"/>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29701"/>
                                        </p:tgtEl>
                                        <p:attrNameLst>
                                          <p:attrName>style.visibility</p:attrName>
                                        </p:attrNameLst>
                                      </p:cBhvr>
                                      <p:to>
                                        <p:strVal val="visible"/>
                                      </p:to>
                                    </p:set>
                                    <p:anim calcmode="lin" valueType="num">
                                      <p:cBhvr additive="base">
                                        <p:cTn id="11" dur="500" fill="hold"/>
                                        <p:tgtEl>
                                          <p:spTgt spid="29701"/>
                                        </p:tgtEl>
                                        <p:attrNameLst>
                                          <p:attrName>ppt_x</p:attrName>
                                        </p:attrNameLst>
                                      </p:cBhvr>
                                      <p:tavLst>
                                        <p:tav tm="0">
                                          <p:val>
                                            <p:strVal val="#ppt_x"/>
                                          </p:val>
                                        </p:tav>
                                        <p:tav tm="100000">
                                          <p:val>
                                            <p:strVal val="#ppt_x"/>
                                          </p:val>
                                        </p:tav>
                                      </p:tavLst>
                                    </p:anim>
                                    <p:anim calcmode="lin" valueType="num">
                                      <p:cBhvr additive="base">
                                        <p:cTn id="12" dur="500" fill="hold"/>
                                        <p:tgtEl>
                                          <p:spTgt spid="2970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9698"/>
                                        </p:tgtEl>
                                        <p:attrNameLst>
                                          <p:attrName>style.visibility</p:attrName>
                                        </p:attrNameLst>
                                      </p:cBhvr>
                                      <p:to>
                                        <p:strVal val="visible"/>
                                      </p:to>
                                    </p:set>
                                    <p:animEffect transition="in" filter="blinds(horizontal)">
                                      <p:cBhvr>
                                        <p:cTn id="17" dur="500"/>
                                        <p:tgtEl>
                                          <p:spTgt spid="29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0" grpId="0"/>
      <p:bldP spid="29701" grpId="0"/>
    </p:bldLst>
  </p:timing>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611188" y="115889"/>
            <a:ext cx="7772400" cy="1008856"/>
          </a:xfrm>
        </p:spPr>
        <p:txBody>
          <a:bodyPr>
            <a:normAutofit fontScale="90000"/>
          </a:bodyPr>
          <a:lstStyle/>
          <a:p>
            <a:pPr eaLnBrk="1" hangingPunct="1">
              <a:defRPr/>
            </a:pPr>
            <a:r>
              <a:rPr lang="fr-FR" b="1" i="1" u="sng" dirty="0" smtClean="0">
                <a:solidFill>
                  <a:srgbClr val="2B229E"/>
                </a:solidFill>
                <a:effectLst>
                  <a:glow rad="63500">
                    <a:schemeClr val="accent1">
                      <a:satMod val="175000"/>
                      <a:alpha val="40000"/>
                    </a:schemeClr>
                  </a:glow>
                </a:effectLst>
                <a:latin typeface="Cambria" pitchFamily="18" charset="0"/>
              </a:rPr>
              <a:t>Introduction</a:t>
            </a:r>
            <a:r>
              <a:rPr lang="fr-FR" b="1" u="sng" dirty="0" smtClean="0">
                <a:latin typeface="Cambria" pitchFamily="18" charset="0"/>
              </a:rPr>
              <a:t/>
            </a:r>
            <a:br>
              <a:rPr lang="fr-FR" b="1" u="sng" dirty="0" smtClean="0">
                <a:latin typeface="Cambria" pitchFamily="18" charset="0"/>
              </a:rPr>
            </a:br>
            <a:endParaRPr lang="fr-FR" b="1" u="sng" dirty="0" smtClean="0">
              <a:latin typeface="Cambria" pitchFamily="18" charset="0"/>
            </a:endParaRPr>
          </a:p>
        </p:txBody>
      </p:sp>
      <p:sp>
        <p:nvSpPr>
          <p:cNvPr id="2051" name="Rectangle 3"/>
          <p:cNvSpPr>
            <a:spLocks noGrp="1" noChangeArrowheads="1"/>
          </p:cNvSpPr>
          <p:nvPr>
            <p:ph type="subTitle" idx="1"/>
          </p:nvPr>
        </p:nvSpPr>
        <p:spPr>
          <a:xfrm>
            <a:off x="179512" y="1124744"/>
            <a:ext cx="8784976" cy="5257130"/>
          </a:xfrm>
        </p:spPr>
        <p:txBody>
          <a:bodyPr>
            <a:normAutofit/>
          </a:bodyPr>
          <a:lstStyle/>
          <a:p>
            <a:pPr algn="just" eaLnBrk="1" hangingPunct="1">
              <a:defRPr/>
            </a:pPr>
            <a:r>
              <a:rPr lang="fr-FR" sz="2800" b="1" i="1" dirty="0" smtClean="0">
                <a:solidFill>
                  <a:schemeClr val="tx1"/>
                </a:solidFill>
                <a:latin typeface="Cambria" pitchFamily="18" charset="0"/>
              </a:rPr>
              <a:t>Il est vrai que </a:t>
            </a:r>
            <a:r>
              <a:rPr lang="fr-FR" sz="2800" b="1" i="1" dirty="0" smtClean="0">
                <a:solidFill>
                  <a:srgbClr val="FF0000"/>
                </a:solidFill>
                <a:latin typeface="Cambria" pitchFamily="18" charset="0"/>
              </a:rPr>
              <a:t>la découverte de l’énergie électrique</a:t>
            </a:r>
            <a:r>
              <a:rPr lang="fr-FR" sz="2800" b="1" i="1" dirty="0" smtClean="0">
                <a:solidFill>
                  <a:schemeClr val="tx1"/>
                </a:solidFill>
                <a:latin typeface="Cambria" pitchFamily="18" charset="0"/>
              </a:rPr>
              <a:t> a été parmi les principales causes de </a:t>
            </a:r>
            <a:r>
              <a:rPr lang="fr-FR" sz="2800" b="1" i="1" dirty="0" smtClean="0">
                <a:solidFill>
                  <a:srgbClr val="00B050"/>
                </a:solidFill>
                <a:latin typeface="Cambria" pitchFamily="18" charset="0"/>
              </a:rPr>
              <a:t>la révolution industrielle </a:t>
            </a:r>
            <a:r>
              <a:rPr lang="fr-FR" sz="2800" b="1" i="1" dirty="0" smtClean="0">
                <a:solidFill>
                  <a:schemeClr val="tx1"/>
                </a:solidFill>
                <a:latin typeface="Cambria" pitchFamily="18" charset="0"/>
              </a:rPr>
              <a:t>dans le monde.</a:t>
            </a:r>
          </a:p>
          <a:p>
            <a:pPr algn="just" eaLnBrk="1" hangingPunct="1">
              <a:defRPr/>
            </a:pPr>
            <a:endParaRPr lang="fr-FR" sz="2800" b="1" i="1" dirty="0" smtClean="0">
              <a:solidFill>
                <a:schemeClr val="tx1"/>
              </a:solidFill>
              <a:latin typeface="Cambria" pitchFamily="18" charset="0"/>
            </a:endParaRPr>
          </a:p>
          <a:p>
            <a:pPr algn="just" eaLnBrk="1" hangingPunct="1">
              <a:defRPr/>
            </a:pPr>
            <a:r>
              <a:rPr lang="fr-FR" sz="2800" b="1" i="1" dirty="0" smtClean="0">
                <a:solidFill>
                  <a:schemeClr val="tx1"/>
                </a:solidFill>
                <a:latin typeface="Cambria" pitchFamily="18" charset="0"/>
              </a:rPr>
              <a:t> Mais bien que l’électricité soit bénéfique pour l’homme, elle est aussi très dangereuse et peut être </a:t>
            </a:r>
            <a:r>
              <a:rPr lang="fr-FR" sz="2800" b="1" i="1" dirty="0" smtClean="0">
                <a:solidFill>
                  <a:srgbClr val="FF0000"/>
                </a:solidFill>
                <a:latin typeface="Cambria" pitchFamily="18" charset="0"/>
              </a:rPr>
              <a:t>mortelle</a:t>
            </a:r>
            <a:r>
              <a:rPr lang="fr-FR" sz="2800" b="1" i="1" dirty="0" smtClean="0">
                <a:solidFill>
                  <a:schemeClr val="tx1"/>
                </a:solidFill>
                <a:latin typeface="Cambria" pitchFamily="18" charset="0"/>
              </a:rPr>
              <a:t> parfois.</a:t>
            </a:r>
          </a:p>
          <a:p>
            <a:pPr algn="just" eaLnBrk="1" hangingPunct="1">
              <a:defRPr/>
            </a:pPr>
            <a:endParaRPr lang="fr-FR" sz="2800" i="1" dirty="0" smtClean="0">
              <a:solidFill>
                <a:schemeClr val="tx1"/>
              </a:solidFill>
              <a:latin typeface="Cambria" pitchFamily="18" charset="0"/>
            </a:endParaRPr>
          </a:p>
        </p:txBody>
      </p:sp>
    </p:spTree>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9219" name="Rectangle 3"/>
          <p:cNvSpPr>
            <a:spLocks noGrp="1" noChangeArrowheads="1"/>
          </p:cNvSpPr>
          <p:nvPr>
            <p:ph type="body" idx="1"/>
          </p:nvPr>
        </p:nvSpPr>
        <p:spPr>
          <a:xfrm>
            <a:off x="3779912" y="1196752"/>
            <a:ext cx="3311525" cy="1512763"/>
          </a:xfrm>
        </p:spPr>
        <p:txBody>
          <a:bodyPr>
            <a:normAutofit fontScale="32500" lnSpcReduction="20000"/>
          </a:bodyPr>
          <a:lstStyle/>
          <a:p>
            <a:pPr>
              <a:lnSpc>
                <a:spcPct val="90000"/>
              </a:lnSpc>
              <a:buFontTx/>
              <a:buNone/>
              <a:defRPr/>
            </a:pPr>
            <a:r>
              <a:rPr lang="fr-FR" sz="9600" b="1" dirty="0">
                <a:latin typeface="Calibri" pitchFamily="34" charset="0"/>
              </a:rPr>
              <a:t>Les fusibles : </a:t>
            </a:r>
          </a:p>
          <a:p>
            <a:pPr>
              <a:lnSpc>
                <a:spcPct val="120000"/>
              </a:lnSpc>
              <a:buFontTx/>
              <a:buNone/>
              <a:defRPr/>
            </a:pPr>
            <a:r>
              <a:rPr lang="fr-FR" sz="1400" b="1" dirty="0">
                <a:latin typeface="Calibri" pitchFamily="34" charset="0"/>
              </a:rPr>
              <a:t>	</a:t>
            </a:r>
            <a:r>
              <a:rPr lang="fr-FR" sz="4900" b="1" dirty="0">
                <a:latin typeface="Calibri" pitchFamily="34" charset="0"/>
              </a:rPr>
              <a:t>Organe de sécurité </a:t>
            </a:r>
            <a:r>
              <a:rPr lang="fr-FR" sz="4900" b="1" dirty="0" smtClean="0">
                <a:latin typeface="Calibri" pitchFamily="34" charset="0"/>
              </a:rPr>
              <a:t>dont le rôle </a:t>
            </a:r>
            <a:r>
              <a:rPr lang="fr-FR" sz="4900" b="1" dirty="0">
                <a:latin typeface="Calibri" pitchFamily="34" charset="0"/>
              </a:rPr>
              <a:t>est d'interrompre le courant électrique dans le circuit électrique en cas de défaut </a:t>
            </a:r>
          </a:p>
        </p:txBody>
      </p:sp>
      <p:pic>
        <p:nvPicPr>
          <p:cNvPr id="9223" name="Picture 7" descr="Fusible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7544" y="1124744"/>
            <a:ext cx="24384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4" name="Picture 8" descr="tableau elect"/>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3075" y="4448175"/>
            <a:ext cx="2913063" cy="172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5" name="Rectangle 9"/>
          <p:cNvSpPr>
            <a:spLocks noChangeArrowheads="1"/>
          </p:cNvSpPr>
          <p:nvPr/>
        </p:nvSpPr>
        <p:spPr bwMode="auto">
          <a:xfrm>
            <a:off x="4067944" y="3933056"/>
            <a:ext cx="4176713" cy="2087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42900" indent="-342900">
              <a:spcBef>
                <a:spcPct val="20000"/>
              </a:spcBef>
            </a:pPr>
            <a:r>
              <a:rPr lang="fr-FR" sz="2400" b="1" dirty="0">
                <a:latin typeface="Calibri" pitchFamily="34" charset="0"/>
              </a:rPr>
              <a:t>Les disjoncteurs divisionnaires :</a:t>
            </a:r>
          </a:p>
          <a:p>
            <a:pPr marL="342900" indent="-342900">
              <a:spcBef>
                <a:spcPct val="20000"/>
              </a:spcBef>
            </a:pPr>
            <a:r>
              <a:rPr lang="fr-FR" sz="2400" b="1" dirty="0">
                <a:latin typeface="Calibri" pitchFamily="34" charset="0"/>
              </a:rPr>
              <a:t>	</a:t>
            </a:r>
            <a:r>
              <a:rPr lang="fr-FR" sz="1600" b="1" dirty="0">
                <a:latin typeface="Calibri" pitchFamily="34" charset="0"/>
              </a:rPr>
              <a:t>Appareillage électromécanique coupant l'alimentation du circuit à la suite d'une surcharge ou d'un court-circuit afin de protéger la durée de vie des isolants entourant les conducteurs de la canalisation. </a:t>
            </a:r>
          </a:p>
        </p:txBody>
      </p:sp>
      <p:sp>
        <p:nvSpPr>
          <p:cNvPr id="30726" name="Titre 1"/>
          <p:cNvSpPr>
            <a:spLocks noGrp="1"/>
          </p:cNvSpPr>
          <p:nvPr>
            <p:ph type="title"/>
          </p:nvPr>
        </p:nvSpPr>
        <p:spPr>
          <a:xfrm>
            <a:off x="0" y="332656"/>
            <a:ext cx="9144000" cy="576064"/>
          </a:xfrm>
        </p:spPr>
        <p:txBody>
          <a:bodyPr>
            <a:noAutofit/>
          </a:bodyPr>
          <a:lstStyle/>
          <a:p>
            <a:pPr algn="l"/>
            <a:r>
              <a:rPr lang="fr-FR" sz="3200" b="1" dirty="0" smtClean="0">
                <a:solidFill>
                  <a:srgbClr val="FF0000"/>
                </a:solidFill>
                <a:effectLst>
                  <a:glow rad="228600">
                    <a:schemeClr val="accent1">
                      <a:satMod val="175000"/>
                      <a:alpha val="40000"/>
                    </a:schemeClr>
                  </a:glow>
                </a:effectLst>
              </a:rPr>
              <a:t>Protection contre les surcharges et les court-circuit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9223"/>
                                        </p:tgtEl>
                                        <p:attrNameLst>
                                          <p:attrName>style.visibility</p:attrName>
                                        </p:attrNameLst>
                                      </p:cBhvr>
                                      <p:to>
                                        <p:strVal val="visible"/>
                                      </p:to>
                                    </p:set>
                                    <p:animEffect transition="in" filter="slide(fromBottom)">
                                      <p:cBhvr>
                                        <p:cTn id="7" dur="500"/>
                                        <p:tgtEl>
                                          <p:spTgt spid="922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9219">
                                            <p:txEl>
                                              <p:pRg st="0" end="0"/>
                                            </p:txEl>
                                          </p:spTgt>
                                        </p:tgtEl>
                                        <p:attrNameLst>
                                          <p:attrName>style.visibility</p:attrName>
                                        </p:attrNameLst>
                                      </p:cBhvr>
                                      <p:to>
                                        <p:strVal val="visible"/>
                                      </p:to>
                                    </p:set>
                                    <p:animEffect transition="in" filter="slide(fromBottom)">
                                      <p:cBhvr>
                                        <p:cTn id="12" dur="500"/>
                                        <p:tgtEl>
                                          <p:spTgt spid="921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9219">
                                            <p:txEl>
                                              <p:pRg st="1" end="1"/>
                                            </p:txEl>
                                          </p:spTgt>
                                        </p:tgtEl>
                                        <p:attrNameLst>
                                          <p:attrName>style.visibility</p:attrName>
                                        </p:attrNameLst>
                                      </p:cBhvr>
                                      <p:to>
                                        <p:strVal val="visible"/>
                                      </p:to>
                                    </p:set>
                                    <p:animEffect transition="in" filter="slide(fromBottom)">
                                      <p:cBhvr>
                                        <p:cTn id="17" dur="500"/>
                                        <p:tgtEl>
                                          <p:spTgt spid="921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2" presetClass="entr" presetSubtype="4" fill="hold" nodeType="clickEffect">
                                  <p:stCondLst>
                                    <p:cond delay="0"/>
                                  </p:stCondLst>
                                  <p:childTnLst>
                                    <p:set>
                                      <p:cBhvr>
                                        <p:cTn id="21" dur="1" fill="hold">
                                          <p:stCondLst>
                                            <p:cond delay="0"/>
                                          </p:stCondLst>
                                        </p:cTn>
                                        <p:tgtEl>
                                          <p:spTgt spid="9224"/>
                                        </p:tgtEl>
                                        <p:attrNameLst>
                                          <p:attrName>style.visibility</p:attrName>
                                        </p:attrNameLst>
                                      </p:cBhvr>
                                      <p:to>
                                        <p:strVal val="visible"/>
                                      </p:to>
                                    </p:set>
                                    <p:animEffect transition="in" filter="slide(fromBottom)">
                                      <p:cBhvr>
                                        <p:cTn id="22" dur="500"/>
                                        <p:tgtEl>
                                          <p:spTgt spid="92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2" presetClass="entr" presetSubtype="4" fill="hold" grpId="0" nodeType="clickEffect">
                                  <p:stCondLst>
                                    <p:cond delay="0"/>
                                  </p:stCondLst>
                                  <p:childTnLst>
                                    <p:set>
                                      <p:cBhvr>
                                        <p:cTn id="26" dur="1" fill="hold">
                                          <p:stCondLst>
                                            <p:cond delay="0"/>
                                          </p:stCondLst>
                                        </p:cTn>
                                        <p:tgtEl>
                                          <p:spTgt spid="9225"/>
                                        </p:tgtEl>
                                        <p:attrNameLst>
                                          <p:attrName>style.visibility</p:attrName>
                                        </p:attrNameLst>
                                      </p:cBhvr>
                                      <p:to>
                                        <p:strVal val="visible"/>
                                      </p:to>
                                    </p:set>
                                    <p:animEffect transition="in" filter="slide(fromBottom)">
                                      <p:cBhvr>
                                        <p:cTn id="27" dur="500"/>
                                        <p:tgtEl>
                                          <p:spTgt spid="9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build="p" autoUpdateAnimBg="0"/>
      <p:bldP spid="9225"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1" name="Text Box 5"/>
          <p:cNvSpPr txBox="1">
            <a:spLocks noChangeArrowheads="1"/>
          </p:cNvSpPr>
          <p:nvPr/>
        </p:nvSpPr>
        <p:spPr bwMode="auto">
          <a:xfrm>
            <a:off x="1042988" y="333375"/>
            <a:ext cx="6357318"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 Protection contre </a:t>
            </a:r>
            <a:r>
              <a:rPr lang="fr-FR" sz="3200" b="1" i="1" u="sng" dirty="0">
                <a:solidFill>
                  <a:srgbClr val="FF3300"/>
                </a:solidFill>
                <a:effectLst>
                  <a:glow rad="228600">
                    <a:schemeClr val="accent1">
                      <a:satMod val="175000"/>
                      <a:alpha val="40000"/>
                    </a:schemeClr>
                  </a:glow>
                </a:effectLst>
              </a:rPr>
              <a:t>les courts-circuits:</a:t>
            </a:r>
            <a:endParaRPr lang="fr-BE" sz="3200" b="1" i="1" u="sng" dirty="0">
              <a:solidFill>
                <a:srgbClr val="FF3300"/>
              </a:solidFill>
              <a:effectLst>
                <a:glow rad="228600">
                  <a:schemeClr val="accent1">
                    <a:satMod val="175000"/>
                    <a:alpha val="40000"/>
                  </a:schemeClr>
                </a:glow>
              </a:effectLst>
            </a:endParaRPr>
          </a:p>
        </p:txBody>
      </p:sp>
      <p:sp>
        <p:nvSpPr>
          <p:cNvPr id="9222" name="Text Box 6"/>
          <p:cNvSpPr txBox="1">
            <a:spLocks noChangeArrowheads="1"/>
          </p:cNvSpPr>
          <p:nvPr/>
        </p:nvSpPr>
        <p:spPr bwMode="auto">
          <a:xfrm>
            <a:off x="447675" y="1100138"/>
            <a:ext cx="4703019" cy="461665"/>
          </a:xfrm>
          <a:prstGeom prst="rect">
            <a:avLst/>
          </a:prstGeom>
          <a:noFill/>
          <a:ln w="9525">
            <a:noFill/>
            <a:miter lim="800000"/>
            <a:headEnd/>
            <a:tailEnd/>
          </a:ln>
          <a:effectLst/>
        </p:spPr>
        <p:txBody>
          <a:bodyPr wrap="none">
            <a:spAutoFit/>
          </a:bodyPr>
          <a:lstStyle/>
          <a:p>
            <a:r>
              <a:rPr lang="fr-FR" sz="2400" b="1" dirty="0">
                <a:solidFill>
                  <a:srgbClr val="2B229E"/>
                </a:solidFill>
              </a:rPr>
              <a:t>Protéger les matériels lorsque I&gt;&gt;In</a:t>
            </a:r>
            <a:endParaRPr lang="fr-BE" sz="2400" b="1" dirty="0">
              <a:solidFill>
                <a:srgbClr val="2B229E"/>
              </a:solidFill>
            </a:endParaRPr>
          </a:p>
        </p:txBody>
      </p:sp>
      <p:sp>
        <p:nvSpPr>
          <p:cNvPr id="9223" name="Line 7"/>
          <p:cNvSpPr>
            <a:spLocks noChangeShapeType="1"/>
          </p:cNvSpPr>
          <p:nvPr/>
        </p:nvSpPr>
        <p:spPr bwMode="auto">
          <a:xfrm>
            <a:off x="3995738" y="1916113"/>
            <a:ext cx="0" cy="3960812"/>
          </a:xfrm>
          <a:prstGeom prst="line">
            <a:avLst/>
          </a:prstGeom>
          <a:noFill/>
          <a:ln w="28575">
            <a:solidFill>
              <a:schemeClr val="tx1"/>
            </a:solidFill>
            <a:prstDash val="sysDot"/>
            <a:round/>
            <a:headEnd/>
            <a:tailEnd/>
          </a:ln>
          <a:effectLst/>
        </p:spPr>
        <p:txBody>
          <a:bodyPr/>
          <a:lstStyle/>
          <a:p>
            <a:endParaRPr lang="fr-FR"/>
          </a:p>
        </p:txBody>
      </p:sp>
      <p:pic>
        <p:nvPicPr>
          <p:cNvPr id="9224" name="Picture 8" descr="16028"/>
          <p:cNvPicPr>
            <a:picLocks noGrp="1" noChangeAspect="1" noChangeArrowheads="1"/>
          </p:cNvPicPr>
          <p:nvPr>
            <p:ph sz="quarter" idx="1"/>
          </p:nvPr>
        </p:nvPicPr>
        <p:blipFill>
          <a:blip r:embed="rId2" cstate="print"/>
          <a:srcRect/>
          <a:stretch>
            <a:fillRect/>
          </a:stretch>
        </p:blipFill>
        <p:spPr>
          <a:xfrm>
            <a:off x="7380288" y="2492375"/>
            <a:ext cx="981075" cy="1905000"/>
          </a:xfrm>
          <a:noFill/>
          <a:ln/>
        </p:spPr>
      </p:pic>
      <p:pic>
        <p:nvPicPr>
          <p:cNvPr id="9226" name="Picture 10" descr="8122"/>
          <p:cNvPicPr>
            <a:picLocks noGrp="1" noChangeAspect="1" noChangeArrowheads="1"/>
          </p:cNvPicPr>
          <p:nvPr>
            <p:ph sz="quarter" idx="2"/>
          </p:nvPr>
        </p:nvPicPr>
        <p:blipFill>
          <a:blip r:embed="rId3" cstate="print"/>
          <a:srcRect/>
          <a:stretch>
            <a:fillRect/>
          </a:stretch>
        </p:blipFill>
        <p:spPr>
          <a:xfrm>
            <a:off x="250825" y="2492375"/>
            <a:ext cx="1343025" cy="1905000"/>
          </a:xfrm>
          <a:noFill/>
          <a:ln/>
        </p:spPr>
      </p:pic>
      <p:pic>
        <p:nvPicPr>
          <p:cNvPr id="9229" name="Picture 13" descr="8123"/>
          <p:cNvPicPr>
            <a:picLocks noGrp="1" noChangeAspect="1" noChangeArrowheads="1"/>
          </p:cNvPicPr>
          <p:nvPr>
            <p:ph sz="quarter" idx="3"/>
          </p:nvPr>
        </p:nvPicPr>
        <p:blipFill>
          <a:blip r:embed="rId4" cstate="print"/>
          <a:srcRect/>
          <a:stretch>
            <a:fillRect/>
          </a:stretch>
        </p:blipFill>
        <p:spPr>
          <a:xfrm>
            <a:off x="2195513" y="2460625"/>
            <a:ext cx="1304925" cy="1905000"/>
          </a:xfrm>
          <a:noFill/>
          <a:ln/>
        </p:spPr>
      </p:pic>
      <p:sp>
        <p:nvSpPr>
          <p:cNvPr id="9232" name="Text Box 16"/>
          <p:cNvSpPr txBox="1">
            <a:spLocks noChangeArrowheads="1"/>
          </p:cNvSpPr>
          <p:nvPr/>
        </p:nvSpPr>
        <p:spPr bwMode="auto">
          <a:xfrm>
            <a:off x="1023938" y="1936750"/>
            <a:ext cx="1366849" cy="369332"/>
          </a:xfrm>
          <a:prstGeom prst="rect">
            <a:avLst/>
          </a:prstGeom>
          <a:noFill/>
          <a:ln w="9525">
            <a:noFill/>
            <a:miter lim="800000"/>
            <a:headEnd/>
            <a:tailEnd/>
          </a:ln>
          <a:effectLst/>
        </p:spPr>
        <p:txBody>
          <a:bodyPr wrap="none">
            <a:spAutoFit/>
          </a:bodyPr>
          <a:lstStyle/>
          <a:p>
            <a:r>
              <a:rPr lang="fr-FR" b="1" dirty="0"/>
              <a:t>Disjoncteurs</a:t>
            </a:r>
            <a:endParaRPr lang="fr-BE" b="1" dirty="0"/>
          </a:p>
        </p:txBody>
      </p:sp>
      <p:sp>
        <p:nvSpPr>
          <p:cNvPr id="9233" name="Line 17"/>
          <p:cNvSpPr>
            <a:spLocks noChangeShapeType="1"/>
          </p:cNvSpPr>
          <p:nvPr/>
        </p:nvSpPr>
        <p:spPr bwMode="auto">
          <a:xfrm>
            <a:off x="6300788" y="1916113"/>
            <a:ext cx="0" cy="4465637"/>
          </a:xfrm>
          <a:prstGeom prst="line">
            <a:avLst/>
          </a:prstGeom>
          <a:noFill/>
          <a:ln w="28575">
            <a:solidFill>
              <a:schemeClr val="tx1"/>
            </a:solidFill>
            <a:prstDash val="sysDot"/>
            <a:round/>
            <a:headEnd/>
            <a:tailEnd/>
          </a:ln>
          <a:effectLst/>
        </p:spPr>
        <p:txBody>
          <a:bodyPr/>
          <a:lstStyle/>
          <a:p>
            <a:endParaRPr lang="fr-FR"/>
          </a:p>
        </p:txBody>
      </p:sp>
      <p:pic>
        <p:nvPicPr>
          <p:cNvPr id="9234" name="Picture 18"/>
          <p:cNvPicPr>
            <a:picLocks noGrp="1" noChangeAspect="1" noChangeArrowheads="1"/>
          </p:cNvPicPr>
          <p:nvPr>
            <p:ph sz="quarter" idx="4"/>
          </p:nvPr>
        </p:nvPicPr>
        <p:blipFill>
          <a:blip r:embed="rId5" cstate="print"/>
          <a:srcRect l="76765" t="23141" r="16765" b="58411"/>
          <a:stretch>
            <a:fillRect/>
          </a:stretch>
        </p:blipFill>
        <p:spPr>
          <a:xfrm>
            <a:off x="4787900" y="2605088"/>
            <a:ext cx="658813" cy="1544637"/>
          </a:xfrm>
          <a:noFill/>
          <a:ln/>
        </p:spPr>
      </p:pic>
      <p:sp>
        <p:nvSpPr>
          <p:cNvPr id="9237" name="Text Box 21"/>
          <p:cNvSpPr txBox="1">
            <a:spLocks noChangeArrowheads="1"/>
          </p:cNvSpPr>
          <p:nvPr/>
        </p:nvSpPr>
        <p:spPr bwMode="auto">
          <a:xfrm>
            <a:off x="4659313" y="1944688"/>
            <a:ext cx="947695" cy="369332"/>
          </a:xfrm>
          <a:prstGeom prst="rect">
            <a:avLst/>
          </a:prstGeom>
          <a:noFill/>
          <a:ln w="9525">
            <a:noFill/>
            <a:miter lim="800000"/>
            <a:headEnd/>
            <a:tailEnd/>
          </a:ln>
          <a:effectLst/>
        </p:spPr>
        <p:txBody>
          <a:bodyPr wrap="none">
            <a:spAutoFit/>
          </a:bodyPr>
          <a:lstStyle/>
          <a:p>
            <a:r>
              <a:rPr lang="fr-FR" b="1" dirty="0"/>
              <a:t>Fusibles</a:t>
            </a:r>
            <a:endParaRPr lang="fr-BE" b="1" dirty="0"/>
          </a:p>
        </p:txBody>
      </p:sp>
      <p:sp>
        <p:nvSpPr>
          <p:cNvPr id="9238" name="Text Box 22"/>
          <p:cNvSpPr txBox="1">
            <a:spLocks noChangeArrowheads="1"/>
          </p:cNvSpPr>
          <p:nvPr/>
        </p:nvSpPr>
        <p:spPr bwMode="auto">
          <a:xfrm>
            <a:off x="6675438" y="1941513"/>
            <a:ext cx="2034339" cy="369332"/>
          </a:xfrm>
          <a:prstGeom prst="rect">
            <a:avLst/>
          </a:prstGeom>
          <a:noFill/>
          <a:ln w="9525">
            <a:noFill/>
            <a:miter lim="800000"/>
            <a:headEnd/>
            <a:tailEnd/>
          </a:ln>
          <a:effectLst/>
        </p:spPr>
        <p:txBody>
          <a:bodyPr wrap="none">
            <a:spAutoFit/>
          </a:bodyPr>
          <a:lstStyle/>
          <a:p>
            <a:r>
              <a:rPr lang="fr-FR" b="1" dirty="0"/>
              <a:t>Relais magnétiques</a:t>
            </a:r>
            <a:endParaRPr lang="fr-BE" b="1" dirty="0"/>
          </a:p>
        </p:txBody>
      </p:sp>
      <p:sp>
        <p:nvSpPr>
          <p:cNvPr id="9239" name="Text Box 23"/>
          <p:cNvSpPr txBox="1">
            <a:spLocks noChangeArrowheads="1"/>
          </p:cNvSpPr>
          <p:nvPr/>
        </p:nvSpPr>
        <p:spPr bwMode="auto">
          <a:xfrm>
            <a:off x="107950" y="4430713"/>
            <a:ext cx="1454150" cy="366712"/>
          </a:xfrm>
          <a:prstGeom prst="rect">
            <a:avLst/>
          </a:prstGeom>
          <a:noFill/>
          <a:ln w="9525">
            <a:noFill/>
            <a:miter lim="800000"/>
            <a:headEnd/>
            <a:tailEnd/>
          </a:ln>
          <a:effectLst/>
        </p:spPr>
        <p:txBody>
          <a:bodyPr wrap="none">
            <a:spAutoFit/>
          </a:bodyPr>
          <a:lstStyle/>
          <a:p>
            <a:r>
              <a:rPr lang="fr-FR" b="1">
                <a:solidFill>
                  <a:srgbClr val="FF3300"/>
                </a:solidFill>
              </a:rPr>
              <a:t>Magnétique</a:t>
            </a:r>
            <a:endParaRPr lang="fr-BE" b="1">
              <a:solidFill>
                <a:srgbClr val="FF3300"/>
              </a:solidFill>
            </a:endParaRPr>
          </a:p>
        </p:txBody>
      </p:sp>
      <p:sp>
        <p:nvSpPr>
          <p:cNvPr id="9240" name="Text Box 24"/>
          <p:cNvSpPr txBox="1">
            <a:spLocks noChangeArrowheads="1"/>
          </p:cNvSpPr>
          <p:nvPr/>
        </p:nvSpPr>
        <p:spPr bwMode="auto">
          <a:xfrm>
            <a:off x="1758950" y="4437063"/>
            <a:ext cx="2139950" cy="366712"/>
          </a:xfrm>
          <a:prstGeom prst="rect">
            <a:avLst/>
          </a:prstGeom>
          <a:noFill/>
          <a:ln w="9525">
            <a:noFill/>
            <a:miter lim="800000"/>
            <a:headEnd/>
            <a:tailEnd/>
          </a:ln>
          <a:effectLst/>
        </p:spPr>
        <p:txBody>
          <a:bodyPr wrap="none">
            <a:spAutoFit/>
          </a:bodyPr>
          <a:lstStyle/>
          <a:p>
            <a:r>
              <a:rPr lang="fr-FR" b="1">
                <a:solidFill>
                  <a:srgbClr val="FF3300"/>
                </a:solidFill>
              </a:rPr>
              <a:t>Magnéto</a:t>
            </a:r>
            <a:r>
              <a:rPr lang="fr-FR"/>
              <a:t>thermique</a:t>
            </a:r>
            <a:endParaRPr lang="fr-BE"/>
          </a:p>
        </p:txBody>
      </p:sp>
      <p:sp>
        <p:nvSpPr>
          <p:cNvPr id="9241" name="Text Box 25"/>
          <p:cNvSpPr txBox="1">
            <a:spLocks noChangeArrowheads="1"/>
          </p:cNvSpPr>
          <p:nvPr/>
        </p:nvSpPr>
        <p:spPr bwMode="auto">
          <a:xfrm>
            <a:off x="34925" y="5942013"/>
            <a:ext cx="5911850" cy="366712"/>
          </a:xfrm>
          <a:prstGeom prst="rect">
            <a:avLst/>
          </a:prstGeom>
          <a:noFill/>
          <a:ln w="9525">
            <a:noFill/>
            <a:miter lim="800000"/>
            <a:headEnd/>
            <a:tailEnd/>
          </a:ln>
          <a:effectLst/>
        </p:spPr>
        <p:txBody>
          <a:bodyPr wrap="none">
            <a:spAutoFit/>
          </a:bodyPr>
          <a:lstStyle/>
          <a:p>
            <a:r>
              <a:rPr lang="fr-FR" b="1">
                <a:solidFill>
                  <a:srgbClr val="FF3300"/>
                </a:solidFill>
              </a:rPr>
              <a:t>. Disjoncteurs et fusibles ont un pouvoir de coupure.</a:t>
            </a:r>
            <a:endParaRPr lang="fr-BE" b="1">
              <a:solidFill>
                <a:srgbClr val="FF3300"/>
              </a:solidFill>
            </a:endParaRPr>
          </a:p>
        </p:txBody>
      </p:sp>
      <p:sp>
        <p:nvSpPr>
          <p:cNvPr id="9242" name="Text Box 26"/>
          <p:cNvSpPr txBox="1">
            <a:spLocks noChangeArrowheads="1"/>
          </p:cNvSpPr>
          <p:nvPr/>
        </p:nvSpPr>
        <p:spPr bwMode="auto">
          <a:xfrm>
            <a:off x="34925" y="5438775"/>
            <a:ext cx="3282950" cy="366713"/>
          </a:xfrm>
          <a:prstGeom prst="rect">
            <a:avLst/>
          </a:prstGeom>
          <a:noFill/>
          <a:ln w="9525">
            <a:noFill/>
            <a:miter lim="800000"/>
            <a:headEnd/>
            <a:tailEnd/>
          </a:ln>
          <a:effectLst/>
        </p:spPr>
        <p:txBody>
          <a:bodyPr wrap="none">
            <a:spAutoFit/>
          </a:bodyPr>
          <a:lstStyle/>
          <a:p>
            <a:r>
              <a:rPr lang="fr-FR" b="1"/>
              <a:t>. Plusieurs courbes existent.</a:t>
            </a:r>
            <a:endParaRPr lang="fr-BE" b="1"/>
          </a:p>
        </p:txBody>
      </p:sp>
      <p:sp>
        <p:nvSpPr>
          <p:cNvPr id="9243" name="Text Box 27"/>
          <p:cNvSpPr txBox="1">
            <a:spLocks noChangeArrowheads="1"/>
          </p:cNvSpPr>
          <p:nvPr/>
        </p:nvSpPr>
        <p:spPr bwMode="auto">
          <a:xfrm>
            <a:off x="6496050" y="5921375"/>
            <a:ext cx="1307474" cy="369332"/>
          </a:xfrm>
          <a:prstGeom prst="rect">
            <a:avLst/>
          </a:prstGeom>
          <a:noFill/>
          <a:ln w="9525">
            <a:noFill/>
            <a:miter lim="800000"/>
            <a:headEnd/>
            <a:tailEnd/>
          </a:ln>
          <a:effectLst/>
        </p:spPr>
        <p:txBody>
          <a:bodyPr wrap="none">
            <a:spAutoFit/>
          </a:bodyPr>
          <a:lstStyle/>
          <a:p>
            <a:r>
              <a:rPr lang="fr-FR" b="1" dirty="0" smtClean="0">
                <a:solidFill>
                  <a:srgbClr val="FF3300"/>
                </a:solidFill>
              </a:rPr>
              <a:t> </a:t>
            </a:r>
            <a:r>
              <a:rPr lang="fr-FR" b="1" dirty="0">
                <a:solidFill>
                  <a:srgbClr val="FF3300"/>
                </a:solidFill>
              </a:rPr>
              <a:t>Pas de Pdc.</a:t>
            </a:r>
            <a:endParaRPr lang="fr-BE" b="1" dirty="0">
              <a:solidFill>
                <a:srgbClr val="FF3300"/>
              </a:solidFill>
            </a:endParaRPr>
          </a:p>
        </p:txBody>
      </p:sp>
      <p:sp>
        <p:nvSpPr>
          <p:cNvPr id="9244" name="Text Box 28"/>
          <p:cNvSpPr txBox="1">
            <a:spLocks noChangeArrowheads="1"/>
          </p:cNvSpPr>
          <p:nvPr/>
        </p:nvSpPr>
        <p:spPr bwMode="auto">
          <a:xfrm>
            <a:off x="34925" y="5084763"/>
            <a:ext cx="3968750" cy="366712"/>
          </a:xfrm>
          <a:prstGeom prst="rect">
            <a:avLst/>
          </a:prstGeom>
          <a:noFill/>
          <a:ln w="9525">
            <a:noFill/>
            <a:miter lim="800000"/>
            <a:headEnd/>
            <a:tailEnd/>
          </a:ln>
          <a:effectLst/>
        </p:spPr>
        <p:txBody>
          <a:bodyPr wrap="none">
            <a:spAutoFit/>
          </a:bodyPr>
          <a:lstStyle/>
          <a:p>
            <a:r>
              <a:rPr lang="fr-FR" b="1"/>
              <a:t>. Le magnétique déclenche sur Icc.</a:t>
            </a:r>
            <a:endParaRPr lang="fr-BE" b="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221"/>
                                        </p:tgtEl>
                                        <p:attrNameLst>
                                          <p:attrName>style.visibility</p:attrName>
                                        </p:attrNameLst>
                                      </p:cBhvr>
                                      <p:to>
                                        <p:strVal val="visible"/>
                                      </p:to>
                                    </p:set>
                                    <p:animEffect transition="in" filter="checkerboard(across)">
                                      <p:cBhvr>
                                        <p:cTn id="7" dur="500"/>
                                        <p:tgtEl>
                                          <p:spTgt spid="9221"/>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9222"/>
                                        </p:tgtEl>
                                        <p:attrNameLst>
                                          <p:attrName>style.visibility</p:attrName>
                                        </p:attrNameLst>
                                      </p:cBhvr>
                                      <p:to>
                                        <p:strVal val="visible"/>
                                      </p:to>
                                    </p:set>
                                    <p:anim calcmode="lin" valueType="num">
                                      <p:cBhvr additive="base">
                                        <p:cTn id="11" dur="500" fill="hold"/>
                                        <p:tgtEl>
                                          <p:spTgt spid="9222"/>
                                        </p:tgtEl>
                                        <p:attrNameLst>
                                          <p:attrName>ppt_x</p:attrName>
                                        </p:attrNameLst>
                                      </p:cBhvr>
                                      <p:tavLst>
                                        <p:tav tm="0">
                                          <p:val>
                                            <p:strVal val="#ppt_x"/>
                                          </p:val>
                                        </p:tav>
                                        <p:tav tm="100000">
                                          <p:val>
                                            <p:strVal val="#ppt_x"/>
                                          </p:val>
                                        </p:tav>
                                      </p:tavLst>
                                    </p:anim>
                                    <p:anim calcmode="lin" valueType="num">
                                      <p:cBhvr additive="base">
                                        <p:cTn id="12" dur="500" fill="hold"/>
                                        <p:tgtEl>
                                          <p:spTgt spid="922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nodeType="clickEffect">
                                  <p:stCondLst>
                                    <p:cond delay="0"/>
                                  </p:stCondLst>
                                  <p:childTnLst>
                                    <p:set>
                                      <p:cBhvr>
                                        <p:cTn id="16" dur="1" fill="hold">
                                          <p:stCondLst>
                                            <p:cond delay="0"/>
                                          </p:stCondLst>
                                        </p:cTn>
                                        <p:tgtEl>
                                          <p:spTgt spid="9226"/>
                                        </p:tgtEl>
                                        <p:attrNameLst>
                                          <p:attrName>style.visibility</p:attrName>
                                        </p:attrNameLst>
                                      </p:cBhvr>
                                      <p:to>
                                        <p:strVal val="visible"/>
                                      </p:to>
                                    </p:set>
                                    <p:animEffect transition="in" filter="wheel(4)">
                                      <p:cBhvr>
                                        <p:cTn id="17" dur="2000"/>
                                        <p:tgtEl>
                                          <p:spTgt spid="9226"/>
                                        </p:tgtEl>
                                      </p:cBhvr>
                                    </p:animEffect>
                                  </p:childTnLst>
                                </p:cTn>
                              </p:par>
                              <p:par>
                                <p:cTn id="18" presetID="21" presetClass="entr" presetSubtype="4" fill="hold" nodeType="withEffect">
                                  <p:stCondLst>
                                    <p:cond delay="0"/>
                                  </p:stCondLst>
                                  <p:childTnLst>
                                    <p:set>
                                      <p:cBhvr>
                                        <p:cTn id="19" dur="1" fill="hold">
                                          <p:stCondLst>
                                            <p:cond delay="0"/>
                                          </p:stCondLst>
                                        </p:cTn>
                                        <p:tgtEl>
                                          <p:spTgt spid="9229"/>
                                        </p:tgtEl>
                                        <p:attrNameLst>
                                          <p:attrName>style.visibility</p:attrName>
                                        </p:attrNameLst>
                                      </p:cBhvr>
                                      <p:to>
                                        <p:strVal val="visible"/>
                                      </p:to>
                                    </p:set>
                                    <p:animEffect transition="in" filter="wheel(4)">
                                      <p:cBhvr>
                                        <p:cTn id="20" dur="2000"/>
                                        <p:tgtEl>
                                          <p:spTgt spid="9229"/>
                                        </p:tgtEl>
                                      </p:cBhvr>
                                    </p:animEffect>
                                  </p:childTnLst>
                                </p:cTn>
                              </p:par>
                              <p:par>
                                <p:cTn id="21" presetID="21" presetClass="entr" presetSubtype="4" fill="hold" grpId="0" nodeType="withEffect">
                                  <p:stCondLst>
                                    <p:cond delay="0"/>
                                  </p:stCondLst>
                                  <p:childTnLst>
                                    <p:set>
                                      <p:cBhvr>
                                        <p:cTn id="22" dur="1" fill="hold">
                                          <p:stCondLst>
                                            <p:cond delay="0"/>
                                          </p:stCondLst>
                                        </p:cTn>
                                        <p:tgtEl>
                                          <p:spTgt spid="9232"/>
                                        </p:tgtEl>
                                        <p:attrNameLst>
                                          <p:attrName>style.visibility</p:attrName>
                                        </p:attrNameLst>
                                      </p:cBhvr>
                                      <p:to>
                                        <p:strVal val="visible"/>
                                      </p:to>
                                    </p:set>
                                    <p:animEffect transition="in" filter="wheel(4)">
                                      <p:cBhvr>
                                        <p:cTn id="23" dur="2000"/>
                                        <p:tgtEl>
                                          <p:spTgt spid="9232"/>
                                        </p:tgtEl>
                                      </p:cBhvr>
                                    </p:animEffect>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239"/>
                                        </p:tgtEl>
                                        <p:attrNameLst>
                                          <p:attrName>style.visibility</p:attrName>
                                        </p:attrNameLst>
                                      </p:cBhvr>
                                      <p:to>
                                        <p:strVal val="visible"/>
                                      </p:to>
                                    </p:set>
                                    <p:anim calcmode="lin" valueType="num">
                                      <p:cBhvr additive="base">
                                        <p:cTn id="27" dur="500" fill="hold"/>
                                        <p:tgtEl>
                                          <p:spTgt spid="9239"/>
                                        </p:tgtEl>
                                        <p:attrNameLst>
                                          <p:attrName>ppt_x</p:attrName>
                                        </p:attrNameLst>
                                      </p:cBhvr>
                                      <p:tavLst>
                                        <p:tav tm="0">
                                          <p:val>
                                            <p:strVal val="#ppt_x"/>
                                          </p:val>
                                        </p:tav>
                                        <p:tav tm="100000">
                                          <p:val>
                                            <p:strVal val="#ppt_x"/>
                                          </p:val>
                                        </p:tav>
                                      </p:tavLst>
                                    </p:anim>
                                    <p:anim calcmode="lin" valueType="num">
                                      <p:cBhvr additive="base">
                                        <p:cTn id="28" dur="500" fill="hold"/>
                                        <p:tgtEl>
                                          <p:spTgt spid="923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240"/>
                                        </p:tgtEl>
                                        <p:attrNameLst>
                                          <p:attrName>style.visibility</p:attrName>
                                        </p:attrNameLst>
                                      </p:cBhvr>
                                      <p:to>
                                        <p:strVal val="visible"/>
                                      </p:to>
                                    </p:set>
                                    <p:anim calcmode="lin" valueType="num">
                                      <p:cBhvr additive="base">
                                        <p:cTn id="32" dur="500" fill="hold"/>
                                        <p:tgtEl>
                                          <p:spTgt spid="9240"/>
                                        </p:tgtEl>
                                        <p:attrNameLst>
                                          <p:attrName>ppt_x</p:attrName>
                                        </p:attrNameLst>
                                      </p:cBhvr>
                                      <p:tavLst>
                                        <p:tav tm="0">
                                          <p:val>
                                            <p:strVal val="#ppt_x"/>
                                          </p:val>
                                        </p:tav>
                                        <p:tav tm="100000">
                                          <p:val>
                                            <p:strVal val="#ppt_x"/>
                                          </p:val>
                                        </p:tav>
                                      </p:tavLst>
                                    </p:anim>
                                    <p:anim calcmode="lin" valueType="num">
                                      <p:cBhvr additive="base">
                                        <p:cTn id="33" dur="500" fill="hold"/>
                                        <p:tgtEl>
                                          <p:spTgt spid="9240"/>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9244"/>
                                        </p:tgtEl>
                                        <p:attrNameLst>
                                          <p:attrName>style.visibility</p:attrName>
                                        </p:attrNameLst>
                                      </p:cBhvr>
                                      <p:to>
                                        <p:strVal val="visible"/>
                                      </p:to>
                                    </p:set>
                                    <p:anim calcmode="lin" valueType="num">
                                      <p:cBhvr additive="base">
                                        <p:cTn id="38" dur="500" fill="hold"/>
                                        <p:tgtEl>
                                          <p:spTgt spid="9244"/>
                                        </p:tgtEl>
                                        <p:attrNameLst>
                                          <p:attrName>ppt_x</p:attrName>
                                        </p:attrNameLst>
                                      </p:cBhvr>
                                      <p:tavLst>
                                        <p:tav tm="0">
                                          <p:val>
                                            <p:strVal val="#ppt_x"/>
                                          </p:val>
                                        </p:tav>
                                        <p:tav tm="100000">
                                          <p:val>
                                            <p:strVal val="#ppt_x"/>
                                          </p:val>
                                        </p:tav>
                                      </p:tavLst>
                                    </p:anim>
                                    <p:anim calcmode="lin" valueType="num">
                                      <p:cBhvr additive="base">
                                        <p:cTn id="39" dur="500" fill="hold"/>
                                        <p:tgtEl>
                                          <p:spTgt spid="9244"/>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9242"/>
                                        </p:tgtEl>
                                        <p:attrNameLst>
                                          <p:attrName>style.visibility</p:attrName>
                                        </p:attrNameLst>
                                      </p:cBhvr>
                                      <p:to>
                                        <p:strVal val="visible"/>
                                      </p:to>
                                    </p:set>
                                    <p:anim calcmode="lin" valueType="num">
                                      <p:cBhvr additive="base">
                                        <p:cTn id="44" dur="500" fill="hold"/>
                                        <p:tgtEl>
                                          <p:spTgt spid="9242"/>
                                        </p:tgtEl>
                                        <p:attrNameLst>
                                          <p:attrName>ppt_x</p:attrName>
                                        </p:attrNameLst>
                                      </p:cBhvr>
                                      <p:tavLst>
                                        <p:tav tm="0">
                                          <p:val>
                                            <p:strVal val="#ppt_x"/>
                                          </p:val>
                                        </p:tav>
                                        <p:tav tm="100000">
                                          <p:val>
                                            <p:strVal val="#ppt_x"/>
                                          </p:val>
                                        </p:tav>
                                      </p:tavLst>
                                    </p:anim>
                                    <p:anim calcmode="lin" valueType="num">
                                      <p:cBhvr additive="base">
                                        <p:cTn id="45" dur="500" fill="hold"/>
                                        <p:tgtEl>
                                          <p:spTgt spid="9242"/>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5" presetClass="entr" presetSubtype="10" fill="hold" grpId="0" nodeType="clickEffect">
                                  <p:stCondLst>
                                    <p:cond delay="0"/>
                                  </p:stCondLst>
                                  <p:childTnLst>
                                    <p:set>
                                      <p:cBhvr>
                                        <p:cTn id="49" dur="1" fill="hold">
                                          <p:stCondLst>
                                            <p:cond delay="0"/>
                                          </p:stCondLst>
                                        </p:cTn>
                                        <p:tgtEl>
                                          <p:spTgt spid="9223"/>
                                        </p:tgtEl>
                                        <p:attrNameLst>
                                          <p:attrName>style.visibility</p:attrName>
                                        </p:attrNameLst>
                                      </p:cBhvr>
                                      <p:to>
                                        <p:strVal val="visible"/>
                                      </p:to>
                                    </p:set>
                                    <p:animEffect transition="in" filter="checkerboard(across)">
                                      <p:cBhvr>
                                        <p:cTn id="50" dur="500"/>
                                        <p:tgtEl>
                                          <p:spTgt spid="9223"/>
                                        </p:tgtEl>
                                      </p:cBhvr>
                                    </p:animEffect>
                                  </p:childTnLst>
                                </p:cTn>
                              </p:par>
                            </p:childTnLst>
                          </p:cTn>
                        </p:par>
                      </p:childTnLst>
                    </p:cTn>
                  </p:par>
                  <p:par>
                    <p:cTn id="51" fill="hold">
                      <p:stCondLst>
                        <p:cond delay="indefinite"/>
                      </p:stCondLst>
                      <p:childTnLst>
                        <p:par>
                          <p:cTn id="52" fill="hold">
                            <p:stCondLst>
                              <p:cond delay="0"/>
                            </p:stCondLst>
                            <p:childTnLst>
                              <p:par>
                                <p:cTn id="53" presetID="21" presetClass="entr" presetSubtype="4" fill="hold" nodeType="clickEffect">
                                  <p:stCondLst>
                                    <p:cond delay="0"/>
                                  </p:stCondLst>
                                  <p:childTnLst>
                                    <p:set>
                                      <p:cBhvr>
                                        <p:cTn id="54" dur="1" fill="hold">
                                          <p:stCondLst>
                                            <p:cond delay="0"/>
                                          </p:stCondLst>
                                        </p:cTn>
                                        <p:tgtEl>
                                          <p:spTgt spid="9234"/>
                                        </p:tgtEl>
                                        <p:attrNameLst>
                                          <p:attrName>style.visibility</p:attrName>
                                        </p:attrNameLst>
                                      </p:cBhvr>
                                      <p:to>
                                        <p:strVal val="visible"/>
                                      </p:to>
                                    </p:set>
                                    <p:animEffect transition="in" filter="wheel(4)">
                                      <p:cBhvr>
                                        <p:cTn id="55" dur="2000"/>
                                        <p:tgtEl>
                                          <p:spTgt spid="9234"/>
                                        </p:tgtEl>
                                      </p:cBhvr>
                                    </p:animEffect>
                                  </p:childTnLst>
                                </p:cTn>
                              </p:par>
                              <p:par>
                                <p:cTn id="56" presetID="21" presetClass="entr" presetSubtype="4" fill="hold" grpId="0" nodeType="withEffect">
                                  <p:stCondLst>
                                    <p:cond delay="0"/>
                                  </p:stCondLst>
                                  <p:childTnLst>
                                    <p:set>
                                      <p:cBhvr>
                                        <p:cTn id="57" dur="1" fill="hold">
                                          <p:stCondLst>
                                            <p:cond delay="0"/>
                                          </p:stCondLst>
                                        </p:cTn>
                                        <p:tgtEl>
                                          <p:spTgt spid="9237"/>
                                        </p:tgtEl>
                                        <p:attrNameLst>
                                          <p:attrName>style.visibility</p:attrName>
                                        </p:attrNameLst>
                                      </p:cBhvr>
                                      <p:to>
                                        <p:strVal val="visible"/>
                                      </p:to>
                                    </p:set>
                                    <p:animEffect transition="in" filter="wheel(4)">
                                      <p:cBhvr>
                                        <p:cTn id="58" dur="2000"/>
                                        <p:tgtEl>
                                          <p:spTgt spid="9237"/>
                                        </p:tgtEl>
                                      </p:cBhvr>
                                    </p:animEffect>
                                  </p:childTnLst>
                                </p:cTn>
                              </p:par>
                            </p:childTnLst>
                          </p:cTn>
                        </p:par>
                      </p:childTnLst>
                    </p:cTn>
                  </p:par>
                  <p:par>
                    <p:cTn id="59" fill="hold">
                      <p:stCondLst>
                        <p:cond delay="indefinite"/>
                      </p:stCondLst>
                      <p:childTnLst>
                        <p:par>
                          <p:cTn id="60" fill="hold">
                            <p:stCondLst>
                              <p:cond delay="0"/>
                            </p:stCondLst>
                            <p:childTnLst>
                              <p:par>
                                <p:cTn id="61" presetID="5" presetClass="entr" presetSubtype="10" fill="hold" grpId="0" nodeType="clickEffect">
                                  <p:stCondLst>
                                    <p:cond delay="0"/>
                                  </p:stCondLst>
                                  <p:childTnLst>
                                    <p:set>
                                      <p:cBhvr>
                                        <p:cTn id="62" dur="1" fill="hold">
                                          <p:stCondLst>
                                            <p:cond delay="0"/>
                                          </p:stCondLst>
                                        </p:cTn>
                                        <p:tgtEl>
                                          <p:spTgt spid="9241"/>
                                        </p:tgtEl>
                                        <p:attrNameLst>
                                          <p:attrName>style.visibility</p:attrName>
                                        </p:attrNameLst>
                                      </p:cBhvr>
                                      <p:to>
                                        <p:strVal val="visible"/>
                                      </p:to>
                                    </p:set>
                                    <p:animEffect transition="in" filter="checkerboard(across)">
                                      <p:cBhvr>
                                        <p:cTn id="63" dur="500"/>
                                        <p:tgtEl>
                                          <p:spTgt spid="9241"/>
                                        </p:tgtEl>
                                      </p:cBhvr>
                                    </p:animEffect>
                                  </p:childTnLst>
                                </p:cTn>
                              </p:par>
                            </p:childTnLst>
                          </p:cTn>
                        </p:par>
                      </p:childTnLst>
                    </p:cTn>
                  </p:par>
                  <p:par>
                    <p:cTn id="64" fill="hold">
                      <p:stCondLst>
                        <p:cond delay="indefinite"/>
                      </p:stCondLst>
                      <p:childTnLst>
                        <p:par>
                          <p:cTn id="65" fill="hold">
                            <p:stCondLst>
                              <p:cond delay="0"/>
                            </p:stCondLst>
                            <p:childTnLst>
                              <p:par>
                                <p:cTn id="66" presetID="21" presetClass="entr" presetSubtype="4" fill="hold" nodeType="clickEffect">
                                  <p:stCondLst>
                                    <p:cond delay="0"/>
                                  </p:stCondLst>
                                  <p:childTnLst>
                                    <p:set>
                                      <p:cBhvr>
                                        <p:cTn id="67" dur="1" fill="hold">
                                          <p:stCondLst>
                                            <p:cond delay="0"/>
                                          </p:stCondLst>
                                        </p:cTn>
                                        <p:tgtEl>
                                          <p:spTgt spid="9224"/>
                                        </p:tgtEl>
                                        <p:attrNameLst>
                                          <p:attrName>style.visibility</p:attrName>
                                        </p:attrNameLst>
                                      </p:cBhvr>
                                      <p:to>
                                        <p:strVal val="visible"/>
                                      </p:to>
                                    </p:set>
                                    <p:animEffect transition="in" filter="wheel(4)">
                                      <p:cBhvr>
                                        <p:cTn id="68" dur="2000"/>
                                        <p:tgtEl>
                                          <p:spTgt spid="9224"/>
                                        </p:tgtEl>
                                      </p:cBhvr>
                                    </p:animEffect>
                                  </p:childTnLst>
                                </p:cTn>
                              </p:par>
                              <p:par>
                                <p:cTn id="69" presetID="21" presetClass="entr" presetSubtype="4" fill="hold" grpId="0" nodeType="withEffect">
                                  <p:stCondLst>
                                    <p:cond delay="0"/>
                                  </p:stCondLst>
                                  <p:childTnLst>
                                    <p:set>
                                      <p:cBhvr>
                                        <p:cTn id="70" dur="1" fill="hold">
                                          <p:stCondLst>
                                            <p:cond delay="0"/>
                                          </p:stCondLst>
                                        </p:cTn>
                                        <p:tgtEl>
                                          <p:spTgt spid="9233"/>
                                        </p:tgtEl>
                                        <p:attrNameLst>
                                          <p:attrName>style.visibility</p:attrName>
                                        </p:attrNameLst>
                                      </p:cBhvr>
                                      <p:to>
                                        <p:strVal val="visible"/>
                                      </p:to>
                                    </p:set>
                                    <p:animEffect transition="in" filter="wheel(4)">
                                      <p:cBhvr>
                                        <p:cTn id="71" dur="2000"/>
                                        <p:tgtEl>
                                          <p:spTgt spid="9233"/>
                                        </p:tgtEl>
                                      </p:cBhvr>
                                    </p:animEffect>
                                  </p:childTnLst>
                                </p:cTn>
                              </p:par>
                              <p:par>
                                <p:cTn id="72" presetID="21" presetClass="entr" presetSubtype="4" fill="hold" grpId="0" nodeType="withEffect">
                                  <p:stCondLst>
                                    <p:cond delay="0"/>
                                  </p:stCondLst>
                                  <p:childTnLst>
                                    <p:set>
                                      <p:cBhvr>
                                        <p:cTn id="73" dur="1" fill="hold">
                                          <p:stCondLst>
                                            <p:cond delay="0"/>
                                          </p:stCondLst>
                                        </p:cTn>
                                        <p:tgtEl>
                                          <p:spTgt spid="9238"/>
                                        </p:tgtEl>
                                        <p:attrNameLst>
                                          <p:attrName>style.visibility</p:attrName>
                                        </p:attrNameLst>
                                      </p:cBhvr>
                                      <p:to>
                                        <p:strVal val="visible"/>
                                      </p:to>
                                    </p:set>
                                    <p:animEffect transition="in" filter="wheel(4)">
                                      <p:cBhvr>
                                        <p:cTn id="74" dur="2000"/>
                                        <p:tgtEl>
                                          <p:spTgt spid="9238"/>
                                        </p:tgtEl>
                                      </p:cBhvr>
                                    </p:animEffect>
                                  </p:childTnLst>
                                </p:cTn>
                              </p:par>
                              <p:par>
                                <p:cTn id="75" presetID="21" presetClass="entr" presetSubtype="4" fill="hold" grpId="0" nodeType="withEffect">
                                  <p:stCondLst>
                                    <p:cond delay="0"/>
                                  </p:stCondLst>
                                  <p:childTnLst>
                                    <p:set>
                                      <p:cBhvr>
                                        <p:cTn id="76" dur="1" fill="hold">
                                          <p:stCondLst>
                                            <p:cond delay="0"/>
                                          </p:stCondLst>
                                        </p:cTn>
                                        <p:tgtEl>
                                          <p:spTgt spid="9243"/>
                                        </p:tgtEl>
                                        <p:attrNameLst>
                                          <p:attrName>style.visibility</p:attrName>
                                        </p:attrNameLst>
                                      </p:cBhvr>
                                      <p:to>
                                        <p:strVal val="visible"/>
                                      </p:to>
                                    </p:set>
                                    <p:animEffect transition="in" filter="wheel(4)">
                                      <p:cBhvr>
                                        <p:cTn id="77" dur="2000"/>
                                        <p:tgtEl>
                                          <p:spTgt spid="9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p:bldP spid="9222" grpId="0"/>
      <p:bldP spid="9223" grpId="0" animBg="1"/>
      <p:bldP spid="9232" grpId="0"/>
      <p:bldP spid="9233" grpId="0" animBg="1"/>
      <p:bldP spid="9237" grpId="0"/>
      <p:bldP spid="9238" grpId="0"/>
      <p:bldP spid="9239" grpId="0"/>
      <p:bldP spid="9240" grpId="0"/>
      <p:bldP spid="9241" grpId="0"/>
      <p:bldP spid="9242" grpId="0"/>
      <p:bldP spid="9243" grpId="0"/>
      <p:bldP spid="9244" grpId="0"/>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197" name="Text Box 5"/>
          <p:cNvSpPr txBox="1">
            <a:spLocks noChangeArrowheads="1"/>
          </p:cNvSpPr>
          <p:nvPr/>
        </p:nvSpPr>
        <p:spPr bwMode="auto">
          <a:xfrm>
            <a:off x="1042988" y="333375"/>
            <a:ext cx="7489825" cy="579438"/>
          </a:xfrm>
          <a:prstGeom prst="rect">
            <a:avLst/>
          </a:prstGeom>
          <a:noFill/>
          <a:ln w="9525">
            <a:noFill/>
            <a:miter lim="800000"/>
            <a:headEnd/>
            <a:tailEnd/>
          </a:ln>
          <a:effectLst/>
        </p:spPr>
        <p:txBody>
          <a:bodyPr wrap="none">
            <a:spAutoFit/>
          </a:bodyPr>
          <a:lstStyle/>
          <a:p>
            <a:r>
              <a:rPr lang="fr-FR" sz="3200" b="1" u="sng">
                <a:solidFill>
                  <a:srgbClr val="FF3300"/>
                </a:solidFill>
              </a:rPr>
              <a:t>B: Protéger contre les courts-circuits:</a:t>
            </a:r>
            <a:endParaRPr lang="fr-BE" sz="3200" b="1" u="sng">
              <a:solidFill>
                <a:srgbClr val="FF3300"/>
              </a:solidFill>
            </a:endParaRPr>
          </a:p>
        </p:txBody>
      </p:sp>
      <p:sp>
        <p:nvSpPr>
          <p:cNvPr id="8198" name="Text Box 6"/>
          <p:cNvSpPr txBox="1">
            <a:spLocks noChangeArrowheads="1"/>
          </p:cNvSpPr>
          <p:nvPr/>
        </p:nvSpPr>
        <p:spPr bwMode="auto">
          <a:xfrm>
            <a:off x="447675" y="1100138"/>
            <a:ext cx="3943350" cy="457200"/>
          </a:xfrm>
          <a:prstGeom prst="rect">
            <a:avLst/>
          </a:prstGeom>
          <a:noFill/>
          <a:ln w="9525">
            <a:noFill/>
            <a:miter lim="800000"/>
            <a:headEnd/>
            <a:tailEnd/>
          </a:ln>
          <a:effectLst/>
        </p:spPr>
        <p:txBody>
          <a:bodyPr wrap="none">
            <a:spAutoFit/>
          </a:bodyPr>
          <a:lstStyle/>
          <a:p>
            <a:r>
              <a:rPr lang="fr-FR" sz="2400">
                <a:solidFill>
                  <a:schemeClr val="accent2"/>
                </a:solidFill>
              </a:rPr>
              <a:t>Les disjoncteurs: </a:t>
            </a:r>
            <a:r>
              <a:rPr lang="fr-FR" sz="2000">
                <a:solidFill>
                  <a:schemeClr val="accent2"/>
                </a:solidFill>
              </a:rPr>
              <a:t>Technologie</a:t>
            </a:r>
            <a:endParaRPr lang="fr-BE" sz="2000">
              <a:solidFill>
                <a:schemeClr val="accent2"/>
              </a:solidFill>
            </a:endParaRPr>
          </a:p>
        </p:txBody>
      </p:sp>
      <p:pic>
        <p:nvPicPr>
          <p:cNvPr id="8199" name="Picture 7" descr="IMAGE9jpg"/>
          <p:cNvPicPr>
            <a:picLocks noChangeAspect="1" noChangeArrowheads="1"/>
          </p:cNvPicPr>
          <p:nvPr/>
        </p:nvPicPr>
        <p:blipFill>
          <a:blip r:embed="rId2" cstate="print"/>
          <a:srcRect r="37428"/>
          <a:stretch>
            <a:fillRect/>
          </a:stretch>
        </p:blipFill>
        <p:spPr bwMode="auto">
          <a:xfrm>
            <a:off x="533400" y="1752600"/>
            <a:ext cx="3336925" cy="4845050"/>
          </a:xfrm>
          <a:prstGeom prst="rect">
            <a:avLst/>
          </a:prstGeom>
          <a:noFill/>
        </p:spPr>
      </p:pic>
      <p:sp>
        <p:nvSpPr>
          <p:cNvPr id="8200" name="Text Box 8"/>
          <p:cNvSpPr txBox="1">
            <a:spLocks noChangeArrowheads="1"/>
          </p:cNvSpPr>
          <p:nvPr/>
        </p:nvSpPr>
        <p:spPr bwMode="auto">
          <a:xfrm>
            <a:off x="3810000" y="2820988"/>
            <a:ext cx="2998788" cy="457200"/>
          </a:xfrm>
          <a:prstGeom prst="rect">
            <a:avLst/>
          </a:prstGeom>
          <a:noFill/>
          <a:ln w="9525">
            <a:noFill/>
            <a:miter lim="800000"/>
            <a:headEnd/>
            <a:tailEnd/>
          </a:ln>
          <a:effectLst/>
        </p:spPr>
        <p:txBody>
          <a:bodyPr wrap="none">
            <a:spAutoFit/>
          </a:bodyPr>
          <a:lstStyle/>
          <a:p>
            <a:pPr eaLnBrk="0" hangingPunct="0"/>
            <a:r>
              <a:rPr lang="fr-FR" sz="2400">
                <a:latin typeface="Times New Roman" pitchFamily="18" charset="0"/>
              </a:rPr>
              <a:t>Fonction raccordement</a:t>
            </a:r>
          </a:p>
        </p:txBody>
      </p:sp>
      <p:sp>
        <p:nvSpPr>
          <p:cNvPr id="8201" name="Text Box 9"/>
          <p:cNvSpPr txBox="1">
            <a:spLocks noChangeArrowheads="1"/>
          </p:cNvSpPr>
          <p:nvPr/>
        </p:nvSpPr>
        <p:spPr bwMode="auto">
          <a:xfrm>
            <a:off x="3810000" y="3535363"/>
            <a:ext cx="3683000" cy="457200"/>
          </a:xfrm>
          <a:prstGeom prst="rect">
            <a:avLst/>
          </a:prstGeom>
          <a:noFill/>
          <a:ln w="9525">
            <a:noFill/>
            <a:miter lim="800000"/>
            <a:headEnd/>
            <a:tailEnd/>
          </a:ln>
          <a:effectLst/>
        </p:spPr>
        <p:txBody>
          <a:bodyPr wrap="none">
            <a:spAutoFit/>
          </a:bodyPr>
          <a:lstStyle/>
          <a:p>
            <a:pPr eaLnBrk="0" hangingPunct="0"/>
            <a:r>
              <a:rPr lang="fr-FR" sz="2400">
                <a:latin typeface="Times New Roman" pitchFamily="18" charset="0"/>
              </a:rPr>
              <a:t>Fonction thermique (bilame)</a:t>
            </a:r>
          </a:p>
        </p:txBody>
      </p:sp>
      <p:sp>
        <p:nvSpPr>
          <p:cNvPr id="8202" name="Text Box 10"/>
          <p:cNvSpPr txBox="1">
            <a:spLocks noChangeArrowheads="1"/>
          </p:cNvSpPr>
          <p:nvPr/>
        </p:nvSpPr>
        <p:spPr bwMode="auto">
          <a:xfrm>
            <a:off x="3810000" y="4294188"/>
            <a:ext cx="4953000" cy="457200"/>
          </a:xfrm>
          <a:prstGeom prst="rect">
            <a:avLst/>
          </a:prstGeom>
          <a:noFill/>
          <a:ln w="9525">
            <a:noFill/>
            <a:miter lim="800000"/>
            <a:headEnd/>
            <a:tailEnd/>
          </a:ln>
          <a:effectLst/>
        </p:spPr>
        <p:txBody>
          <a:bodyPr>
            <a:spAutoFit/>
          </a:bodyPr>
          <a:lstStyle/>
          <a:p>
            <a:pPr eaLnBrk="0" hangingPunct="0"/>
            <a:r>
              <a:rPr lang="fr-FR" sz="2400">
                <a:latin typeface="Times New Roman" pitchFamily="18" charset="0"/>
              </a:rPr>
              <a:t>Fonction coupure (contact et chambre)</a:t>
            </a:r>
          </a:p>
        </p:txBody>
      </p:sp>
      <p:sp>
        <p:nvSpPr>
          <p:cNvPr id="8203" name="Text Box 11"/>
          <p:cNvSpPr txBox="1">
            <a:spLocks noChangeArrowheads="1"/>
          </p:cNvSpPr>
          <p:nvPr/>
        </p:nvSpPr>
        <p:spPr bwMode="auto">
          <a:xfrm>
            <a:off x="3810000" y="4889500"/>
            <a:ext cx="5334000" cy="457200"/>
          </a:xfrm>
          <a:prstGeom prst="rect">
            <a:avLst/>
          </a:prstGeom>
          <a:noFill/>
          <a:ln w="9525">
            <a:noFill/>
            <a:miter lim="800000"/>
            <a:headEnd/>
            <a:tailEnd/>
          </a:ln>
          <a:effectLst/>
        </p:spPr>
        <p:txBody>
          <a:bodyPr>
            <a:spAutoFit/>
          </a:bodyPr>
          <a:lstStyle/>
          <a:p>
            <a:pPr eaLnBrk="0" hangingPunct="0"/>
            <a:r>
              <a:rPr lang="fr-FR" sz="2400">
                <a:latin typeface="Times New Roman" pitchFamily="18" charset="0"/>
              </a:rPr>
              <a:t>Fonction déclenchement et armement</a:t>
            </a:r>
          </a:p>
        </p:txBody>
      </p:sp>
      <p:sp>
        <p:nvSpPr>
          <p:cNvPr id="8204" name="Text Box 12"/>
          <p:cNvSpPr txBox="1">
            <a:spLocks noChangeArrowheads="1"/>
          </p:cNvSpPr>
          <p:nvPr/>
        </p:nvSpPr>
        <p:spPr bwMode="auto">
          <a:xfrm>
            <a:off x="3810000" y="5497513"/>
            <a:ext cx="4572000" cy="457200"/>
          </a:xfrm>
          <a:prstGeom prst="rect">
            <a:avLst/>
          </a:prstGeom>
          <a:noFill/>
          <a:ln w="9525">
            <a:noFill/>
            <a:miter lim="800000"/>
            <a:headEnd/>
            <a:tailEnd/>
          </a:ln>
          <a:effectLst/>
        </p:spPr>
        <p:txBody>
          <a:bodyPr>
            <a:spAutoFit/>
          </a:bodyPr>
          <a:lstStyle/>
          <a:p>
            <a:pPr eaLnBrk="0" hangingPunct="0"/>
            <a:r>
              <a:rPr lang="fr-FR" sz="2400">
                <a:latin typeface="Times New Roman" pitchFamily="18" charset="0"/>
              </a:rPr>
              <a:t>Fonction magnétique (bobine)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197"/>
                                        </p:tgtEl>
                                        <p:attrNameLst>
                                          <p:attrName>style.visibility</p:attrName>
                                        </p:attrNameLst>
                                      </p:cBhvr>
                                      <p:to>
                                        <p:strVal val="visible"/>
                                      </p:to>
                                    </p:set>
                                    <p:animEffect transition="in" filter="checkerboard(across)">
                                      <p:cBhvr>
                                        <p:cTn id="7" dur="500"/>
                                        <p:tgtEl>
                                          <p:spTgt spid="8197"/>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8198"/>
                                        </p:tgtEl>
                                        <p:attrNameLst>
                                          <p:attrName>style.visibility</p:attrName>
                                        </p:attrNameLst>
                                      </p:cBhvr>
                                      <p:to>
                                        <p:strVal val="visible"/>
                                      </p:to>
                                    </p:set>
                                    <p:anim calcmode="lin" valueType="num">
                                      <p:cBhvr additive="base">
                                        <p:cTn id="11" dur="500" fill="hold"/>
                                        <p:tgtEl>
                                          <p:spTgt spid="8198"/>
                                        </p:tgtEl>
                                        <p:attrNameLst>
                                          <p:attrName>ppt_x</p:attrName>
                                        </p:attrNameLst>
                                      </p:cBhvr>
                                      <p:tavLst>
                                        <p:tav tm="0">
                                          <p:val>
                                            <p:strVal val="#ppt_x"/>
                                          </p:val>
                                        </p:tav>
                                        <p:tav tm="100000">
                                          <p:val>
                                            <p:strVal val="#ppt_x"/>
                                          </p:val>
                                        </p:tav>
                                      </p:tavLst>
                                    </p:anim>
                                    <p:anim calcmode="lin" valueType="num">
                                      <p:cBhvr additive="base">
                                        <p:cTn id="1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5" presetClass="entr" presetSubtype="0" fill="hold" nodeType="clickEffect">
                                  <p:stCondLst>
                                    <p:cond delay="0"/>
                                  </p:stCondLst>
                                  <p:childTnLst>
                                    <p:set>
                                      <p:cBhvr>
                                        <p:cTn id="16" dur="1" fill="hold">
                                          <p:stCondLst>
                                            <p:cond delay="0"/>
                                          </p:stCondLst>
                                        </p:cTn>
                                        <p:tgtEl>
                                          <p:spTgt spid="8199"/>
                                        </p:tgtEl>
                                        <p:attrNameLst>
                                          <p:attrName>style.visibility</p:attrName>
                                        </p:attrNameLst>
                                      </p:cBhvr>
                                      <p:to>
                                        <p:strVal val="visible"/>
                                      </p:to>
                                    </p:set>
                                    <p:anim calcmode="lin" valueType="num">
                                      <p:cBhvr>
                                        <p:cTn id="17" dur="1000" fill="hold"/>
                                        <p:tgtEl>
                                          <p:spTgt spid="8199"/>
                                        </p:tgtEl>
                                        <p:attrNameLst>
                                          <p:attrName>ppt_w</p:attrName>
                                        </p:attrNameLst>
                                      </p:cBhvr>
                                      <p:tavLst>
                                        <p:tav tm="0">
                                          <p:val>
                                            <p:fltVal val="0"/>
                                          </p:val>
                                        </p:tav>
                                        <p:tav tm="100000">
                                          <p:val>
                                            <p:strVal val="#ppt_w"/>
                                          </p:val>
                                        </p:tav>
                                      </p:tavLst>
                                    </p:anim>
                                    <p:anim calcmode="lin" valueType="num">
                                      <p:cBhvr>
                                        <p:cTn id="18" dur="1000" fill="hold"/>
                                        <p:tgtEl>
                                          <p:spTgt spid="8199"/>
                                        </p:tgtEl>
                                        <p:attrNameLst>
                                          <p:attrName>ppt_h</p:attrName>
                                        </p:attrNameLst>
                                      </p:cBhvr>
                                      <p:tavLst>
                                        <p:tav tm="0">
                                          <p:val>
                                            <p:fltVal val="0"/>
                                          </p:val>
                                        </p:tav>
                                        <p:tav tm="100000">
                                          <p:val>
                                            <p:strVal val="#ppt_h"/>
                                          </p:val>
                                        </p:tav>
                                      </p:tavLst>
                                    </p:anim>
                                    <p:anim calcmode="lin" valueType="num">
                                      <p:cBhvr>
                                        <p:cTn id="19" dur="1000" fill="hold"/>
                                        <p:tgtEl>
                                          <p:spTgt spid="8199"/>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8199"/>
                                        </p:tgtEl>
                                        <p:attrNameLst>
                                          <p:attrName>ppt_y</p:attrName>
                                        </p:attrNameLst>
                                      </p:cBhvr>
                                      <p:tavLst>
                                        <p:tav tm="0" fmla="#ppt_y+(sin(-2*pi*(1-$))*-#ppt_x+cos(-2*pi*(1-$))*(1-#ppt_y))*(1-$)">
                                          <p:val>
                                            <p:fltVal val="0"/>
                                          </p:val>
                                        </p:tav>
                                        <p:tav tm="100000">
                                          <p:val>
                                            <p:fltVal val="1"/>
                                          </p:val>
                                        </p:tav>
                                      </p:tavLst>
                                    </p:anim>
                                  </p:childTnLst>
                                </p:cTn>
                              </p:par>
                            </p:childTnLst>
                          </p:cTn>
                        </p:par>
                        <p:par>
                          <p:cTn id="21" fill="hold">
                            <p:stCondLst>
                              <p:cond delay="1000"/>
                            </p:stCondLst>
                            <p:childTnLst>
                              <p:par>
                                <p:cTn id="22" presetID="9" presetClass="entr" presetSubtype="0" fill="hold" grpId="0" nodeType="afterEffect">
                                  <p:stCondLst>
                                    <p:cond delay="2000"/>
                                  </p:stCondLst>
                                  <p:childTnLst>
                                    <p:set>
                                      <p:cBhvr>
                                        <p:cTn id="23" dur="1" fill="hold">
                                          <p:stCondLst>
                                            <p:cond delay="0"/>
                                          </p:stCondLst>
                                        </p:cTn>
                                        <p:tgtEl>
                                          <p:spTgt spid="8200"/>
                                        </p:tgtEl>
                                        <p:attrNameLst>
                                          <p:attrName>style.visibility</p:attrName>
                                        </p:attrNameLst>
                                      </p:cBhvr>
                                      <p:to>
                                        <p:strVal val="visible"/>
                                      </p:to>
                                    </p:set>
                                    <p:animEffect transition="in" filter="dissolve">
                                      <p:cBhvr>
                                        <p:cTn id="24" dur="500"/>
                                        <p:tgtEl>
                                          <p:spTgt spid="8200"/>
                                        </p:tgtEl>
                                      </p:cBhvr>
                                    </p:animEffect>
                                  </p:childTnLst>
                                </p:cTn>
                              </p:par>
                            </p:childTnLst>
                          </p:cTn>
                        </p:par>
                        <p:par>
                          <p:cTn id="25" fill="hold">
                            <p:stCondLst>
                              <p:cond delay="3500"/>
                            </p:stCondLst>
                            <p:childTnLst>
                              <p:par>
                                <p:cTn id="26" presetID="9" presetClass="entr" presetSubtype="0" fill="hold" grpId="0" nodeType="afterEffect">
                                  <p:stCondLst>
                                    <p:cond delay="2000"/>
                                  </p:stCondLst>
                                  <p:childTnLst>
                                    <p:set>
                                      <p:cBhvr>
                                        <p:cTn id="27" dur="1" fill="hold">
                                          <p:stCondLst>
                                            <p:cond delay="0"/>
                                          </p:stCondLst>
                                        </p:cTn>
                                        <p:tgtEl>
                                          <p:spTgt spid="8201"/>
                                        </p:tgtEl>
                                        <p:attrNameLst>
                                          <p:attrName>style.visibility</p:attrName>
                                        </p:attrNameLst>
                                      </p:cBhvr>
                                      <p:to>
                                        <p:strVal val="visible"/>
                                      </p:to>
                                    </p:set>
                                    <p:animEffect transition="in" filter="dissolve">
                                      <p:cBhvr>
                                        <p:cTn id="28" dur="500"/>
                                        <p:tgtEl>
                                          <p:spTgt spid="8201"/>
                                        </p:tgtEl>
                                      </p:cBhvr>
                                    </p:animEffect>
                                  </p:childTnLst>
                                </p:cTn>
                              </p:par>
                            </p:childTnLst>
                          </p:cTn>
                        </p:par>
                        <p:par>
                          <p:cTn id="29" fill="hold">
                            <p:stCondLst>
                              <p:cond delay="6000"/>
                            </p:stCondLst>
                            <p:childTnLst>
                              <p:par>
                                <p:cTn id="30" presetID="9" presetClass="entr" presetSubtype="0" fill="hold" grpId="0" nodeType="afterEffect">
                                  <p:stCondLst>
                                    <p:cond delay="2000"/>
                                  </p:stCondLst>
                                  <p:childTnLst>
                                    <p:set>
                                      <p:cBhvr>
                                        <p:cTn id="31" dur="1" fill="hold">
                                          <p:stCondLst>
                                            <p:cond delay="0"/>
                                          </p:stCondLst>
                                        </p:cTn>
                                        <p:tgtEl>
                                          <p:spTgt spid="8202"/>
                                        </p:tgtEl>
                                        <p:attrNameLst>
                                          <p:attrName>style.visibility</p:attrName>
                                        </p:attrNameLst>
                                      </p:cBhvr>
                                      <p:to>
                                        <p:strVal val="visible"/>
                                      </p:to>
                                    </p:set>
                                    <p:animEffect transition="in" filter="dissolve">
                                      <p:cBhvr>
                                        <p:cTn id="32" dur="500"/>
                                        <p:tgtEl>
                                          <p:spTgt spid="8202"/>
                                        </p:tgtEl>
                                      </p:cBhvr>
                                    </p:animEffect>
                                  </p:childTnLst>
                                </p:cTn>
                              </p:par>
                            </p:childTnLst>
                          </p:cTn>
                        </p:par>
                        <p:par>
                          <p:cTn id="33" fill="hold">
                            <p:stCondLst>
                              <p:cond delay="8500"/>
                            </p:stCondLst>
                            <p:childTnLst>
                              <p:par>
                                <p:cTn id="34" presetID="9" presetClass="entr" presetSubtype="0" fill="hold" grpId="0" nodeType="afterEffect">
                                  <p:stCondLst>
                                    <p:cond delay="2000"/>
                                  </p:stCondLst>
                                  <p:childTnLst>
                                    <p:set>
                                      <p:cBhvr>
                                        <p:cTn id="35" dur="1" fill="hold">
                                          <p:stCondLst>
                                            <p:cond delay="0"/>
                                          </p:stCondLst>
                                        </p:cTn>
                                        <p:tgtEl>
                                          <p:spTgt spid="8203"/>
                                        </p:tgtEl>
                                        <p:attrNameLst>
                                          <p:attrName>style.visibility</p:attrName>
                                        </p:attrNameLst>
                                      </p:cBhvr>
                                      <p:to>
                                        <p:strVal val="visible"/>
                                      </p:to>
                                    </p:set>
                                    <p:animEffect transition="in" filter="dissolve">
                                      <p:cBhvr>
                                        <p:cTn id="36" dur="500"/>
                                        <p:tgtEl>
                                          <p:spTgt spid="8203"/>
                                        </p:tgtEl>
                                      </p:cBhvr>
                                    </p:animEffect>
                                  </p:childTnLst>
                                </p:cTn>
                              </p:par>
                            </p:childTnLst>
                          </p:cTn>
                        </p:par>
                        <p:par>
                          <p:cTn id="37" fill="hold">
                            <p:stCondLst>
                              <p:cond delay="11000"/>
                            </p:stCondLst>
                            <p:childTnLst>
                              <p:par>
                                <p:cTn id="38" presetID="9" presetClass="entr" presetSubtype="0" fill="hold" grpId="0" nodeType="afterEffect">
                                  <p:stCondLst>
                                    <p:cond delay="2000"/>
                                  </p:stCondLst>
                                  <p:childTnLst>
                                    <p:set>
                                      <p:cBhvr>
                                        <p:cTn id="39" dur="1" fill="hold">
                                          <p:stCondLst>
                                            <p:cond delay="0"/>
                                          </p:stCondLst>
                                        </p:cTn>
                                        <p:tgtEl>
                                          <p:spTgt spid="8204"/>
                                        </p:tgtEl>
                                        <p:attrNameLst>
                                          <p:attrName>style.visibility</p:attrName>
                                        </p:attrNameLst>
                                      </p:cBhvr>
                                      <p:to>
                                        <p:strVal val="visible"/>
                                      </p:to>
                                    </p:set>
                                    <p:animEffect transition="in" filter="dissolve">
                                      <p:cBhvr>
                                        <p:cTn id="40" dur="500"/>
                                        <p:tgtEl>
                                          <p:spTgt spid="8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7" grpId="0"/>
      <p:bldP spid="8198" grpId="0"/>
      <p:bldP spid="8200" grpId="0" autoUpdateAnimBg="0"/>
      <p:bldP spid="8201" grpId="0" autoUpdateAnimBg="0"/>
      <p:bldP spid="8202" grpId="0" autoUpdateAnimBg="0"/>
      <p:bldP spid="8203" grpId="0" autoUpdateAnimBg="0"/>
      <p:bldP spid="8204"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1042988" y="333375"/>
            <a:ext cx="7489825" cy="579438"/>
          </a:xfrm>
          <a:prstGeom prst="rect">
            <a:avLst/>
          </a:prstGeom>
          <a:noFill/>
          <a:ln w="9525">
            <a:noFill/>
            <a:miter lim="800000"/>
            <a:headEnd/>
            <a:tailEnd/>
          </a:ln>
          <a:effectLst/>
        </p:spPr>
        <p:txBody>
          <a:bodyPr wrap="none">
            <a:spAutoFit/>
          </a:bodyPr>
          <a:lstStyle/>
          <a:p>
            <a:r>
              <a:rPr lang="fr-FR" sz="3200" b="1" u="sng">
                <a:solidFill>
                  <a:srgbClr val="FF3300"/>
                </a:solidFill>
              </a:rPr>
              <a:t>B: Protéger contre les courts-circuits:</a:t>
            </a:r>
            <a:endParaRPr lang="fr-BE" sz="3200" b="1" u="sng">
              <a:solidFill>
                <a:srgbClr val="FF3300"/>
              </a:solidFill>
            </a:endParaRPr>
          </a:p>
        </p:txBody>
      </p:sp>
      <p:sp>
        <p:nvSpPr>
          <p:cNvPr id="7171" name="Text Box 3"/>
          <p:cNvSpPr txBox="1">
            <a:spLocks noChangeArrowheads="1"/>
          </p:cNvSpPr>
          <p:nvPr/>
        </p:nvSpPr>
        <p:spPr bwMode="auto">
          <a:xfrm>
            <a:off x="447675" y="1100138"/>
            <a:ext cx="4956175" cy="457200"/>
          </a:xfrm>
          <a:prstGeom prst="rect">
            <a:avLst/>
          </a:prstGeom>
          <a:noFill/>
          <a:ln w="9525">
            <a:noFill/>
            <a:miter lim="800000"/>
            <a:headEnd/>
            <a:tailEnd/>
          </a:ln>
          <a:effectLst/>
        </p:spPr>
        <p:txBody>
          <a:bodyPr wrap="none">
            <a:spAutoFit/>
          </a:bodyPr>
          <a:lstStyle/>
          <a:p>
            <a:r>
              <a:rPr lang="fr-FR" sz="2400">
                <a:solidFill>
                  <a:schemeClr val="accent2"/>
                </a:solidFill>
              </a:rPr>
              <a:t>Les disjoncteurs: </a:t>
            </a:r>
            <a:r>
              <a:rPr lang="fr-FR" sz="2000">
                <a:solidFill>
                  <a:schemeClr val="accent2"/>
                </a:solidFill>
              </a:rPr>
              <a:t>Décodage face avant</a:t>
            </a:r>
            <a:endParaRPr lang="fr-BE" sz="2000">
              <a:solidFill>
                <a:schemeClr val="accent2"/>
              </a:solidFill>
            </a:endParaRPr>
          </a:p>
        </p:txBody>
      </p:sp>
      <p:sp>
        <p:nvSpPr>
          <p:cNvPr id="7172" name="Text Box 4"/>
          <p:cNvSpPr txBox="1">
            <a:spLocks noChangeArrowheads="1"/>
          </p:cNvSpPr>
          <p:nvPr/>
        </p:nvSpPr>
        <p:spPr bwMode="auto">
          <a:xfrm>
            <a:off x="4440238" y="2057400"/>
            <a:ext cx="2901950" cy="641350"/>
          </a:xfrm>
          <a:prstGeom prst="rect">
            <a:avLst/>
          </a:prstGeom>
          <a:noFill/>
          <a:ln w="9525">
            <a:noFill/>
            <a:miter lim="800000"/>
            <a:headEnd/>
            <a:tailEnd/>
          </a:ln>
          <a:effectLst/>
        </p:spPr>
        <p:txBody>
          <a:bodyPr wrap="none">
            <a:spAutoFit/>
          </a:bodyPr>
          <a:lstStyle/>
          <a:p>
            <a:pPr eaLnBrk="0" hangingPunct="0"/>
            <a:r>
              <a:rPr lang="fr-FR">
                <a:latin typeface="Times New Roman" pitchFamily="18" charset="0"/>
              </a:rPr>
              <a:t>1:Variante du disjoncteur </a:t>
            </a:r>
          </a:p>
          <a:p>
            <a:pPr eaLnBrk="0" hangingPunct="0"/>
            <a:r>
              <a:rPr lang="fr-FR">
                <a:latin typeface="Times New Roman" pitchFamily="18" charset="0"/>
              </a:rPr>
              <a:t>suivant le pouvoir de coupure</a:t>
            </a:r>
          </a:p>
        </p:txBody>
      </p:sp>
      <p:sp>
        <p:nvSpPr>
          <p:cNvPr id="7173" name="Text Box 5"/>
          <p:cNvSpPr txBox="1">
            <a:spLocks noChangeArrowheads="1"/>
          </p:cNvSpPr>
          <p:nvPr/>
        </p:nvSpPr>
        <p:spPr bwMode="auto">
          <a:xfrm>
            <a:off x="4440238" y="2590800"/>
            <a:ext cx="2736850" cy="366713"/>
          </a:xfrm>
          <a:prstGeom prst="rect">
            <a:avLst/>
          </a:prstGeom>
          <a:noFill/>
          <a:ln w="9525">
            <a:noFill/>
            <a:miter lim="800000"/>
            <a:headEnd/>
            <a:tailEnd/>
          </a:ln>
          <a:effectLst/>
        </p:spPr>
        <p:txBody>
          <a:bodyPr wrap="none">
            <a:spAutoFit/>
          </a:bodyPr>
          <a:lstStyle/>
          <a:p>
            <a:pPr eaLnBrk="0" hangingPunct="0"/>
            <a:r>
              <a:rPr lang="fr-FR">
                <a:latin typeface="Times New Roman" pitchFamily="18" charset="0"/>
              </a:rPr>
              <a:t>2:Courbe de déclenchement</a:t>
            </a:r>
          </a:p>
        </p:txBody>
      </p:sp>
      <p:sp>
        <p:nvSpPr>
          <p:cNvPr id="7174" name="Text Box 6"/>
          <p:cNvSpPr txBox="1">
            <a:spLocks noChangeArrowheads="1"/>
          </p:cNvSpPr>
          <p:nvPr/>
        </p:nvSpPr>
        <p:spPr bwMode="auto">
          <a:xfrm>
            <a:off x="4440238" y="2940050"/>
            <a:ext cx="4019550" cy="366713"/>
          </a:xfrm>
          <a:prstGeom prst="rect">
            <a:avLst/>
          </a:prstGeom>
          <a:noFill/>
          <a:ln w="9525">
            <a:noFill/>
            <a:miter lim="800000"/>
            <a:headEnd/>
            <a:tailEnd/>
          </a:ln>
          <a:effectLst/>
        </p:spPr>
        <p:txBody>
          <a:bodyPr wrap="none">
            <a:spAutoFit/>
          </a:bodyPr>
          <a:lstStyle/>
          <a:p>
            <a:pPr eaLnBrk="0" hangingPunct="0"/>
            <a:r>
              <a:rPr lang="fr-FR">
                <a:latin typeface="Times New Roman" pitchFamily="18" charset="0"/>
              </a:rPr>
              <a:t>3:Calibre du disjoncteur (courant assigné)</a:t>
            </a:r>
          </a:p>
        </p:txBody>
      </p:sp>
      <p:sp>
        <p:nvSpPr>
          <p:cNvPr id="7175" name="Text Box 7"/>
          <p:cNvSpPr txBox="1">
            <a:spLocks noChangeArrowheads="1"/>
          </p:cNvSpPr>
          <p:nvPr/>
        </p:nvSpPr>
        <p:spPr bwMode="auto">
          <a:xfrm>
            <a:off x="4440238" y="3244850"/>
            <a:ext cx="2252662" cy="366713"/>
          </a:xfrm>
          <a:prstGeom prst="rect">
            <a:avLst/>
          </a:prstGeom>
          <a:noFill/>
          <a:ln w="9525">
            <a:noFill/>
            <a:miter lim="800000"/>
            <a:headEnd/>
            <a:tailEnd/>
          </a:ln>
          <a:effectLst/>
        </p:spPr>
        <p:txBody>
          <a:bodyPr wrap="none">
            <a:spAutoFit/>
          </a:bodyPr>
          <a:lstStyle/>
          <a:p>
            <a:pPr eaLnBrk="0" hangingPunct="0"/>
            <a:r>
              <a:rPr lang="fr-FR">
                <a:latin typeface="Times New Roman" pitchFamily="18" charset="0"/>
              </a:rPr>
              <a:t>4:tension d ’emploi U</a:t>
            </a:r>
            <a:r>
              <a:rPr lang="fr-FR" baseline="-25000">
                <a:latin typeface="Times New Roman" pitchFamily="18" charset="0"/>
              </a:rPr>
              <a:t>e</a:t>
            </a:r>
            <a:endParaRPr lang="fr-FR">
              <a:latin typeface="Times New Roman" pitchFamily="18" charset="0"/>
            </a:endParaRPr>
          </a:p>
        </p:txBody>
      </p:sp>
      <p:sp>
        <p:nvSpPr>
          <p:cNvPr id="7176" name="Text Box 8"/>
          <p:cNvSpPr txBox="1">
            <a:spLocks noChangeArrowheads="1"/>
          </p:cNvSpPr>
          <p:nvPr/>
        </p:nvSpPr>
        <p:spPr bwMode="auto">
          <a:xfrm>
            <a:off x="4440238" y="3549650"/>
            <a:ext cx="3892550" cy="641350"/>
          </a:xfrm>
          <a:prstGeom prst="rect">
            <a:avLst/>
          </a:prstGeom>
          <a:noFill/>
          <a:ln w="9525">
            <a:noFill/>
            <a:miter lim="800000"/>
            <a:headEnd/>
            <a:tailEnd/>
          </a:ln>
          <a:effectLst/>
        </p:spPr>
        <p:txBody>
          <a:bodyPr wrap="none">
            <a:spAutoFit/>
          </a:bodyPr>
          <a:lstStyle/>
          <a:p>
            <a:pPr eaLnBrk="0" hangingPunct="0"/>
            <a:r>
              <a:rPr lang="fr-FR">
                <a:latin typeface="Times New Roman" pitchFamily="18" charset="0"/>
              </a:rPr>
              <a:t>5:Pouvoir de coupure suivant la norme</a:t>
            </a:r>
          </a:p>
          <a:p>
            <a:pPr eaLnBrk="0" hangingPunct="0"/>
            <a:r>
              <a:rPr lang="fr-FR">
                <a:latin typeface="Times New Roman" pitchFamily="18" charset="0"/>
              </a:rPr>
              <a:t>« domestique et analogue » NFC 61-410</a:t>
            </a:r>
          </a:p>
        </p:txBody>
      </p:sp>
      <p:sp>
        <p:nvSpPr>
          <p:cNvPr id="7177" name="Text Box 9"/>
          <p:cNvSpPr txBox="1">
            <a:spLocks noChangeArrowheads="1"/>
          </p:cNvSpPr>
          <p:nvPr/>
        </p:nvSpPr>
        <p:spPr bwMode="auto">
          <a:xfrm>
            <a:off x="4440238" y="4159250"/>
            <a:ext cx="3733800" cy="641350"/>
          </a:xfrm>
          <a:prstGeom prst="rect">
            <a:avLst/>
          </a:prstGeom>
          <a:noFill/>
          <a:ln w="9525">
            <a:noFill/>
            <a:miter lim="800000"/>
            <a:headEnd/>
            <a:tailEnd/>
          </a:ln>
          <a:effectLst/>
        </p:spPr>
        <p:txBody>
          <a:bodyPr wrap="none">
            <a:spAutoFit/>
          </a:bodyPr>
          <a:lstStyle/>
          <a:p>
            <a:pPr eaLnBrk="0" hangingPunct="0"/>
            <a:r>
              <a:rPr lang="fr-FR">
                <a:latin typeface="Times New Roman" pitchFamily="18" charset="0"/>
              </a:rPr>
              <a:t>6:Pouvoir de coupure suivant la norme</a:t>
            </a:r>
          </a:p>
          <a:p>
            <a:pPr eaLnBrk="0" hangingPunct="0"/>
            <a:r>
              <a:rPr lang="fr-FR">
                <a:latin typeface="Times New Roman" pitchFamily="18" charset="0"/>
              </a:rPr>
              <a:t>« industrielle » NFC 63-120</a:t>
            </a:r>
          </a:p>
        </p:txBody>
      </p:sp>
      <p:sp>
        <p:nvSpPr>
          <p:cNvPr id="7178" name="Text Box 10"/>
          <p:cNvSpPr txBox="1">
            <a:spLocks noChangeArrowheads="1"/>
          </p:cNvSpPr>
          <p:nvPr/>
        </p:nvSpPr>
        <p:spPr bwMode="auto">
          <a:xfrm>
            <a:off x="4440238" y="4768850"/>
            <a:ext cx="2527300" cy="366713"/>
          </a:xfrm>
          <a:prstGeom prst="rect">
            <a:avLst/>
          </a:prstGeom>
          <a:noFill/>
          <a:ln w="9525">
            <a:noFill/>
            <a:miter lim="800000"/>
            <a:headEnd/>
            <a:tailEnd/>
          </a:ln>
          <a:effectLst/>
        </p:spPr>
        <p:txBody>
          <a:bodyPr wrap="none">
            <a:spAutoFit/>
          </a:bodyPr>
          <a:lstStyle/>
          <a:p>
            <a:pPr eaLnBrk="0" hangingPunct="0"/>
            <a:r>
              <a:rPr lang="fr-FR">
                <a:latin typeface="Times New Roman" pitchFamily="18" charset="0"/>
              </a:rPr>
              <a:t>7:Référence commerciale</a:t>
            </a:r>
          </a:p>
        </p:txBody>
      </p:sp>
      <p:sp>
        <p:nvSpPr>
          <p:cNvPr id="7179" name="Text Box 11"/>
          <p:cNvSpPr txBox="1">
            <a:spLocks noChangeArrowheads="1"/>
          </p:cNvSpPr>
          <p:nvPr/>
        </p:nvSpPr>
        <p:spPr bwMode="auto">
          <a:xfrm>
            <a:off x="4440238" y="5149850"/>
            <a:ext cx="3886200" cy="641350"/>
          </a:xfrm>
          <a:prstGeom prst="rect">
            <a:avLst/>
          </a:prstGeom>
          <a:noFill/>
          <a:ln w="9525">
            <a:noFill/>
            <a:miter lim="800000"/>
            <a:headEnd/>
            <a:tailEnd/>
          </a:ln>
          <a:effectLst/>
        </p:spPr>
        <p:txBody>
          <a:bodyPr wrap="none">
            <a:spAutoFit/>
          </a:bodyPr>
          <a:lstStyle/>
          <a:p>
            <a:pPr eaLnBrk="0" hangingPunct="0"/>
            <a:r>
              <a:rPr lang="fr-FR">
                <a:latin typeface="Times New Roman" pitchFamily="18" charset="0"/>
              </a:rPr>
              <a:t>8:Symbole électrique suivant le nombre </a:t>
            </a:r>
          </a:p>
          <a:p>
            <a:pPr eaLnBrk="0" hangingPunct="0"/>
            <a:r>
              <a:rPr lang="fr-FR">
                <a:latin typeface="Times New Roman" pitchFamily="18" charset="0"/>
              </a:rPr>
              <a:t>de pôles</a:t>
            </a:r>
          </a:p>
        </p:txBody>
      </p:sp>
      <p:pic>
        <p:nvPicPr>
          <p:cNvPr id="7180" name="Picture 12"/>
          <p:cNvPicPr>
            <a:picLocks noChangeAspect="1" noChangeArrowheads="1"/>
          </p:cNvPicPr>
          <p:nvPr/>
        </p:nvPicPr>
        <p:blipFill>
          <a:blip r:embed="rId2" cstate="print"/>
          <a:srcRect l="6938"/>
          <a:stretch>
            <a:fillRect/>
          </a:stretch>
        </p:blipFill>
        <p:spPr bwMode="auto">
          <a:xfrm>
            <a:off x="717550" y="2286000"/>
            <a:ext cx="3475038" cy="3176588"/>
          </a:xfrm>
          <a:prstGeom prst="rect">
            <a:avLst/>
          </a:prstGeom>
          <a:noFill/>
          <a:ln w="9525">
            <a:noFill/>
            <a:miter lim="800000"/>
            <a:headEnd/>
            <a:tailEnd/>
          </a:ln>
          <a:effectLst/>
        </p:spPr>
      </p:pic>
      <p:sp>
        <p:nvSpPr>
          <p:cNvPr id="7181" name="Text Box 13"/>
          <p:cNvSpPr txBox="1">
            <a:spLocks noChangeArrowheads="1"/>
          </p:cNvSpPr>
          <p:nvPr/>
        </p:nvSpPr>
        <p:spPr bwMode="auto">
          <a:xfrm>
            <a:off x="534988" y="3073400"/>
            <a:ext cx="273050" cy="304800"/>
          </a:xfrm>
          <a:prstGeom prst="rect">
            <a:avLst/>
          </a:prstGeom>
          <a:noFill/>
          <a:ln w="9525">
            <a:noFill/>
            <a:miter lim="800000"/>
            <a:headEnd/>
            <a:tailEnd/>
          </a:ln>
          <a:effectLst/>
        </p:spPr>
        <p:txBody>
          <a:bodyPr wrap="none">
            <a:spAutoFit/>
          </a:bodyPr>
          <a:lstStyle/>
          <a:p>
            <a:pPr eaLnBrk="0" hangingPunct="0"/>
            <a:r>
              <a:rPr lang="fr-FR" sz="1400" b="1">
                <a:latin typeface="Times New Roman" pitchFamily="18" charset="0"/>
              </a:rPr>
              <a:t>1</a:t>
            </a:r>
            <a:endParaRPr lang="fr-FR" sz="2400">
              <a:latin typeface="Times New Roman" pitchFamily="18" charset="0"/>
            </a:endParaRPr>
          </a:p>
        </p:txBody>
      </p:sp>
      <p:sp>
        <p:nvSpPr>
          <p:cNvPr id="7182" name="Text Box 14"/>
          <p:cNvSpPr txBox="1">
            <a:spLocks noChangeArrowheads="1"/>
          </p:cNvSpPr>
          <p:nvPr/>
        </p:nvSpPr>
        <p:spPr bwMode="auto">
          <a:xfrm>
            <a:off x="534988" y="3352800"/>
            <a:ext cx="273050" cy="304800"/>
          </a:xfrm>
          <a:prstGeom prst="rect">
            <a:avLst/>
          </a:prstGeom>
          <a:noFill/>
          <a:ln w="9525">
            <a:noFill/>
            <a:miter lim="800000"/>
            <a:headEnd/>
            <a:tailEnd/>
          </a:ln>
          <a:effectLst/>
        </p:spPr>
        <p:txBody>
          <a:bodyPr wrap="none">
            <a:spAutoFit/>
          </a:bodyPr>
          <a:lstStyle/>
          <a:p>
            <a:pPr eaLnBrk="0" hangingPunct="0"/>
            <a:r>
              <a:rPr lang="fr-FR" sz="1400" b="1">
                <a:latin typeface="Times New Roman" pitchFamily="18" charset="0"/>
              </a:rPr>
              <a:t>2</a:t>
            </a:r>
            <a:endParaRPr lang="fr-FR" sz="2400">
              <a:latin typeface="Times New Roman" pitchFamily="18" charset="0"/>
            </a:endParaRPr>
          </a:p>
        </p:txBody>
      </p:sp>
      <p:sp>
        <p:nvSpPr>
          <p:cNvPr id="7183" name="Text Box 15"/>
          <p:cNvSpPr txBox="1">
            <a:spLocks noChangeArrowheads="1"/>
          </p:cNvSpPr>
          <p:nvPr/>
        </p:nvSpPr>
        <p:spPr bwMode="auto">
          <a:xfrm>
            <a:off x="522288" y="3543300"/>
            <a:ext cx="273050" cy="304800"/>
          </a:xfrm>
          <a:prstGeom prst="rect">
            <a:avLst/>
          </a:prstGeom>
          <a:noFill/>
          <a:ln w="9525">
            <a:noFill/>
            <a:miter lim="800000"/>
            <a:headEnd/>
            <a:tailEnd/>
          </a:ln>
          <a:effectLst/>
        </p:spPr>
        <p:txBody>
          <a:bodyPr wrap="none">
            <a:spAutoFit/>
          </a:bodyPr>
          <a:lstStyle/>
          <a:p>
            <a:pPr eaLnBrk="0" hangingPunct="0"/>
            <a:r>
              <a:rPr lang="fr-FR" sz="1400" b="1">
                <a:latin typeface="Times New Roman" pitchFamily="18" charset="0"/>
              </a:rPr>
              <a:t>3</a:t>
            </a:r>
            <a:endParaRPr lang="fr-FR" sz="2400">
              <a:latin typeface="Times New Roman" pitchFamily="18" charset="0"/>
            </a:endParaRPr>
          </a:p>
        </p:txBody>
      </p:sp>
      <p:sp>
        <p:nvSpPr>
          <p:cNvPr id="7184" name="Text Box 16"/>
          <p:cNvSpPr txBox="1">
            <a:spLocks noChangeArrowheads="1"/>
          </p:cNvSpPr>
          <p:nvPr/>
        </p:nvSpPr>
        <p:spPr bwMode="auto">
          <a:xfrm>
            <a:off x="522288" y="3759200"/>
            <a:ext cx="273050" cy="304800"/>
          </a:xfrm>
          <a:prstGeom prst="rect">
            <a:avLst/>
          </a:prstGeom>
          <a:noFill/>
          <a:ln w="9525">
            <a:noFill/>
            <a:miter lim="800000"/>
            <a:headEnd/>
            <a:tailEnd/>
          </a:ln>
          <a:effectLst/>
        </p:spPr>
        <p:txBody>
          <a:bodyPr wrap="none">
            <a:spAutoFit/>
          </a:bodyPr>
          <a:lstStyle/>
          <a:p>
            <a:pPr eaLnBrk="0" hangingPunct="0"/>
            <a:r>
              <a:rPr lang="fr-FR" sz="1400" b="1">
                <a:latin typeface="Times New Roman" pitchFamily="18" charset="0"/>
              </a:rPr>
              <a:t>4</a:t>
            </a:r>
            <a:endParaRPr lang="fr-FR" sz="2400">
              <a:latin typeface="Times New Roman" pitchFamily="18" charset="0"/>
            </a:endParaRPr>
          </a:p>
        </p:txBody>
      </p:sp>
      <p:sp>
        <p:nvSpPr>
          <p:cNvPr id="7185" name="Text Box 17"/>
          <p:cNvSpPr txBox="1">
            <a:spLocks noChangeArrowheads="1"/>
          </p:cNvSpPr>
          <p:nvPr/>
        </p:nvSpPr>
        <p:spPr bwMode="auto">
          <a:xfrm>
            <a:off x="534988" y="3962400"/>
            <a:ext cx="273050" cy="304800"/>
          </a:xfrm>
          <a:prstGeom prst="rect">
            <a:avLst/>
          </a:prstGeom>
          <a:noFill/>
          <a:ln w="9525">
            <a:noFill/>
            <a:miter lim="800000"/>
            <a:headEnd/>
            <a:tailEnd/>
          </a:ln>
          <a:effectLst/>
        </p:spPr>
        <p:txBody>
          <a:bodyPr wrap="none">
            <a:spAutoFit/>
          </a:bodyPr>
          <a:lstStyle/>
          <a:p>
            <a:pPr eaLnBrk="0" hangingPunct="0"/>
            <a:r>
              <a:rPr lang="fr-FR" sz="1400" b="1">
                <a:latin typeface="Times New Roman" pitchFamily="18" charset="0"/>
              </a:rPr>
              <a:t>5</a:t>
            </a:r>
            <a:endParaRPr lang="fr-FR" sz="2400">
              <a:latin typeface="Times New Roman" pitchFamily="18" charset="0"/>
            </a:endParaRPr>
          </a:p>
        </p:txBody>
      </p:sp>
      <p:sp>
        <p:nvSpPr>
          <p:cNvPr id="7186" name="Text Box 18"/>
          <p:cNvSpPr txBox="1">
            <a:spLocks noChangeArrowheads="1"/>
          </p:cNvSpPr>
          <p:nvPr/>
        </p:nvSpPr>
        <p:spPr bwMode="auto">
          <a:xfrm>
            <a:off x="522288" y="4305300"/>
            <a:ext cx="273050" cy="304800"/>
          </a:xfrm>
          <a:prstGeom prst="rect">
            <a:avLst/>
          </a:prstGeom>
          <a:noFill/>
          <a:ln w="9525">
            <a:noFill/>
            <a:miter lim="800000"/>
            <a:headEnd/>
            <a:tailEnd/>
          </a:ln>
          <a:effectLst/>
        </p:spPr>
        <p:txBody>
          <a:bodyPr wrap="none">
            <a:spAutoFit/>
          </a:bodyPr>
          <a:lstStyle/>
          <a:p>
            <a:pPr eaLnBrk="0" hangingPunct="0"/>
            <a:r>
              <a:rPr lang="fr-FR" sz="1400" b="1">
                <a:latin typeface="Times New Roman" pitchFamily="18" charset="0"/>
              </a:rPr>
              <a:t>6</a:t>
            </a:r>
            <a:endParaRPr lang="fr-FR" sz="2400">
              <a:latin typeface="Times New Roman" pitchFamily="18" charset="0"/>
            </a:endParaRPr>
          </a:p>
        </p:txBody>
      </p:sp>
      <p:sp>
        <p:nvSpPr>
          <p:cNvPr id="7187" name="Text Box 19"/>
          <p:cNvSpPr txBox="1">
            <a:spLocks noChangeArrowheads="1"/>
          </p:cNvSpPr>
          <p:nvPr/>
        </p:nvSpPr>
        <p:spPr bwMode="auto">
          <a:xfrm>
            <a:off x="534988" y="4546600"/>
            <a:ext cx="273050" cy="304800"/>
          </a:xfrm>
          <a:prstGeom prst="rect">
            <a:avLst/>
          </a:prstGeom>
          <a:noFill/>
          <a:ln w="9525">
            <a:noFill/>
            <a:miter lim="800000"/>
            <a:headEnd/>
            <a:tailEnd/>
          </a:ln>
          <a:effectLst/>
        </p:spPr>
        <p:txBody>
          <a:bodyPr wrap="none">
            <a:spAutoFit/>
          </a:bodyPr>
          <a:lstStyle/>
          <a:p>
            <a:pPr eaLnBrk="0" hangingPunct="0"/>
            <a:r>
              <a:rPr lang="fr-FR" sz="1400" b="1">
                <a:latin typeface="Times New Roman" pitchFamily="18" charset="0"/>
              </a:rPr>
              <a:t>7</a:t>
            </a:r>
            <a:endParaRPr lang="fr-FR" sz="2400">
              <a:latin typeface="Times New Roman" pitchFamily="18" charset="0"/>
            </a:endParaRPr>
          </a:p>
        </p:txBody>
      </p:sp>
      <p:sp>
        <p:nvSpPr>
          <p:cNvPr id="7188" name="Text Box 20"/>
          <p:cNvSpPr txBox="1">
            <a:spLocks noChangeArrowheads="1"/>
          </p:cNvSpPr>
          <p:nvPr/>
        </p:nvSpPr>
        <p:spPr bwMode="auto">
          <a:xfrm>
            <a:off x="522288" y="4851400"/>
            <a:ext cx="273050" cy="304800"/>
          </a:xfrm>
          <a:prstGeom prst="rect">
            <a:avLst/>
          </a:prstGeom>
          <a:noFill/>
          <a:ln w="9525">
            <a:noFill/>
            <a:miter lim="800000"/>
            <a:headEnd/>
            <a:tailEnd/>
          </a:ln>
          <a:effectLst/>
        </p:spPr>
        <p:txBody>
          <a:bodyPr wrap="none">
            <a:spAutoFit/>
          </a:bodyPr>
          <a:lstStyle/>
          <a:p>
            <a:pPr eaLnBrk="0" hangingPunct="0"/>
            <a:r>
              <a:rPr lang="fr-FR" sz="1400" b="1">
                <a:latin typeface="Times New Roman" pitchFamily="18" charset="0"/>
              </a:rPr>
              <a:t>8</a:t>
            </a:r>
            <a:endParaRPr lang="fr-FR" sz="2400">
              <a:latin typeface="Times New Roman"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checkerboard(across)">
                                      <p:cBhvr>
                                        <p:cTn id="7" dur="500"/>
                                        <p:tgtEl>
                                          <p:spTgt spid="7170"/>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7171"/>
                                        </p:tgtEl>
                                        <p:attrNameLst>
                                          <p:attrName>style.visibility</p:attrName>
                                        </p:attrNameLst>
                                      </p:cBhvr>
                                      <p:to>
                                        <p:strVal val="visible"/>
                                      </p:to>
                                    </p:set>
                                    <p:anim calcmode="lin" valueType="num">
                                      <p:cBhvr additive="base">
                                        <p:cTn id="11" dur="500" fill="hold"/>
                                        <p:tgtEl>
                                          <p:spTgt spid="7171"/>
                                        </p:tgtEl>
                                        <p:attrNameLst>
                                          <p:attrName>ppt_x</p:attrName>
                                        </p:attrNameLst>
                                      </p:cBhvr>
                                      <p:tavLst>
                                        <p:tav tm="0">
                                          <p:val>
                                            <p:strVal val="#ppt_x"/>
                                          </p:val>
                                        </p:tav>
                                        <p:tav tm="100000">
                                          <p:val>
                                            <p:strVal val="#ppt_x"/>
                                          </p:val>
                                        </p:tav>
                                      </p:tavLst>
                                    </p:anim>
                                    <p:anim calcmode="lin" valueType="num">
                                      <p:cBhvr additive="base">
                                        <p:cTn id="12" dur="500" fill="hold"/>
                                        <p:tgtEl>
                                          <p:spTgt spid="7171"/>
                                        </p:tgtEl>
                                        <p:attrNameLst>
                                          <p:attrName>ppt_y</p:attrName>
                                        </p:attrNameLst>
                                      </p:cBhvr>
                                      <p:tavLst>
                                        <p:tav tm="0">
                                          <p:val>
                                            <p:strVal val="1+#ppt_h/2"/>
                                          </p:val>
                                        </p:tav>
                                        <p:tav tm="100000">
                                          <p:val>
                                            <p:strVal val="#ppt_y"/>
                                          </p:val>
                                        </p:tav>
                                      </p:tavLst>
                                    </p:anim>
                                  </p:childTnLst>
                                </p:cTn>
                              </p:par>
                            </p:childTnLst>
                          </p:cTn>
                        </p:par>
                        <p:par>
                          <p:cTn id="13" fill="hold">
                            <p:stCondLst>
                              <p:cond delay="2500"/>
                            </p:stCondLst>
                            <p:childTnLst>
                              <p:par>
                                <p:cTn id="14" presetID="15" presetClass="entr" presetSubtype="0" fill="hold" nodeType="afterEffect">
                                  <p:stCondLst>
                                    <p:cond delay="1000"/>
                                  </p:stCondLst>
                                  <p:childTnLst>
                                    <p:set>
                                      <p:cBhvr>
                                        <p:cTn id="15" dur="1" fill="hold">
                                          <p:stCondLst>
                                            <p:cond delay="0"/>
                                          </p:stCondLst>
                                        </p:cTn>
                                        <p:tgtEl>
                                          <p:spTgt spid="7180"/>
                                        </p:tgtEl>
                                        <p:attrNameLst>
                                          <p:attrName>style.visibility</p:attrName>
                                        </p:attrNameLst>
                                      </p:cBhvr>
                                      <p:to>
                                        <p:strVal val="visible"/>
                                      </p:to>
                                    </p:set>
                                    <p:anim calcmode="lin" valueType="num">
                                      <p:cBhvr>
                                        <p:cTn id="16" dur="1000" fill="hold"/>
                                        <p:tgtEl>
                                          <p:spTgt spid="7180"/>
                                        </p:tgtEl>
                                        <p:attrNameLst>
                                          <p:attrName>ppt_w</p:attrName>
                                        </p:attrNameLst>
                                      </p:cBhvr>
                                      <p:tavLst>
                                        <p:tav tm="0">
                                          <p:val>
                                            <p:fltVal val="0"/>
                                          </p:val>
                                        </p:tav>
                                        <p:tav tm="100000">
                                          <p:val>
                                            <p:strVal val="#ppt_w"/>
                                          </p:val>
                                        </p:tav>
                                      </p:tavLst>
                                    </p:anim>
                                    <p:anim calcmode="lin" valueType="num">
                                      <p:cBhvr>
                                        <p:cTn id="17" dur="1000" fill="hold"/>
                                        <p:tgtEl>
                                          <p:spTgt spid="7180"/>
                                        </p:tgtEl>
                                        <p:attrNameLst>
                                          <p:attrName>ppt_h</p:attrName>
                                        </p:attrNameLst>
                                      </p:cBhvr>
                                      <p:tavLst>
                                        <p:tav tm="0">
                                          <p:val>
                                            <p:fltVal val="0"/>
                                          </p:val>
                                        </p:tav>
                                        <p:tav tm="100000">
                                          <p:val>
                                            <p:strVal val="#ppt_h"/>
                                          </p:val>
                                        </p:tav>
                                      </p:tavLst>
                                    </p:anim>
                                    <p:anim calcmode="lin" valueType="num">
                                      <p:cBhvr>
                                        <p:cTn id="18" dur="1000" fill="hold"/>
                                        <p:tgtEl>
                                          <p:spTgt spid="7180"/>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7180"/>
                                        </p:tgtEl>
                                        <p:attrNameLst>
                                          <p:attrName>ppt_y</p:attrName>
                                        </p:attrNameLst>
                                      </p:cBhvr>
                                      <p:tavLst>
                                        <p:tav tm="0" fmla="#ppt_y+(sin(-2*pi*(1-$))*-#ppt_x+cos(-2*pi*(1-$))*(1-#ppt_y))*(1-$)">
                                          <p:val>
                                            <p:fltVal val="0"/>
                                          </p:val>
                                        </p:tav>
                                        <p:tav tm="100000">
                                          <p:val>
                                            <p:fltVal val="1"/>
                                          </p:val>
                                        </p:tav>
                                      </p:tavLst>
                                    </p:anim>
                                  </p:childTnLst>
                                </p:cTn>
                              </p:par>
                            </p:childTnLst>
                          </p:cTn>
                        </p:par>
                        <p:par>
                          <p:cTn id="20" fill="hold">
                            <p:stCondLst>
                              <p:cond delay="4500"/>
                            </p:stCondLst>
                            <p:childTnLst>
                              <p:par>
                                <p:cTn id="21" presetID="2" presetClass="entr" presetSubtype="8" fill="hold" grpId="0" nodeType="afterEffect">
                                  <p:stCondLst>
                                    <p:cond delay="1000"/>
                                  </p:stCondLst>
                                  <p:childTnLst>
                                    <p:set>
                                      <p:cBhvr>
                                        <p:cTn id="22" dur="1" fill="hold">
                                          <p:stCondLst>
                                            <p:cond delay="0"/>
                                          </p:stCondLst>
                                        </p:cTn>
                                        <p:tgtEl>
                                          <p:spTgt spid="7181"/>
                                        </p:tgtEl>
                                        <p:attrNameLst>
                                          <p:attrName>style.visibility</p:attrName>
                                        </p:attrNameLst>
                                      </p:cBhvr>
                                      <p:to>
                                        <p:strVal val="visible"/>
                                      </p:to>
                                    </p:set>
                                    <p:anim calcmode="lin" valueType="num">
                                      <p:cBhvr additive="base">
                                        <p:cTn id="23" dur="500" fill="hold"/>
                                        <p:tgtEl>
                                          <p:spTgt spid="7181"/>
                                        </p:tgtEl>
                                        <p:attrNameLst>
                                          <p:attrName>ppt_x</p:attrName>
                                        </p:attrNameLst>
                                      </p:cBhvr>
                                      <p:tavLst>
                                        <p:tav tm="0">
                                          <p:val>
                                            <p:strVal val="0-#ppt_w/2"/>
                                          </p:val>
                                        </p:tav>
                                        <p:tav tm="100000">
                                          <p:val>
                                            <p:strVal val="#ppt_x"/>
                                          </p:val>
                                        </p:tav>
                                      </p:tavLst>
                                    </p:anim>
                                    <p:anim calcmode="lin" valueType="num">
                                      <p:cBhvr additive="base">
                                        <p:cTn id="24" dur="500" fill="hold"/>
                                        <p:tgtEl>
                                          <p:spTgt spid="7181"/>
                                        </p:tgtEl>
                                        <p:attrNameLst>
                                          <p:attrName>ppt_y</p:attrName>
                                        </p:attrNameLst>
                                      </p:cBhvr>
                                      <p:tavLst>
                                        <p:tav tm="0">
                                          <p:val>
                                            <p:strVal val="#ppt_y"/>
                                          </p:val>
                                        </p:tav>
                                        <p:tav tm="100000">
                                          <p:val>
                                            <p:strVal val="#ppt_y"/>
                                          </p:val>
                                        </p:tav>
                                      </p:tavLst>
                                    </p:anim>
                                  </p:childTnLst>
                                </p:cTn>
                              </p:par>
                            </p:childTnLst>
                          </p:cTn>
                        </p:par>
                        <p:par>
                          <p:cTn id="25" fill="hold">
                            <p:stCondLst>
                              <p:cond delay="6000"/>
                            </p:stCondLst>
                            <p:childTnLst>
                              <p:par>
                                <p:cTn id="26" presetID="2" presetClass="entr" presetSubtype="2" fill="hold" grpId="0" nodeType="afterEffect">
                                  <p:stCondLst>
                                    <p:cond delay="1000"/>
                                  </p:stCondLst>
                                  <p:childTnLst>
                                    <p:set>
                                      <p:cBhvr>
                                        <p:cTn id="27" dur="1" fill="hold">
                                          <p:stCondLst>
                                            <p:cond delay="0"/>
                                          </p:stCondLst>
                                        </p:cTn>
                                        <p:tgtEl>
                                          <p:spTgt spid="7172"/>
                                        </p:tgtEl>
                                        <p:attrNameLst>
                                          <p:attrName>style.visibility</p:attrName>
                                        </p:attrNameLst>
                                      </p:cBhvr>
                                      <p:to>
                                        <p:strVal val="visible"/>
                                      </p:to>
                                    </p:set>
                                    <p:anim calcmode="lin" valueType="num">
                                      <p:cBhvr additive="base">
                                        <p:cTn id="28" dur="500" fill="hold"/>
                                        <p:tgtEl>
                                          <p:spTgt spid="7172"/>
                                        </p:tgtEl>
                                        <p:attrNameLst>
                                          <p:attrName>ppt_x</p:attrName>
                                        </p:attrNameLst>
                                      </p:cBhvr>
                                      <p:tavLst>
                                        <p:tav tm="0">
                                          <p:val>
                                            <p:strVal val="1+#ppt_w/2"/>
                                          </p:val>
                                        </p:tav>
                                        <p:tav tm="100000">
                                          <p:val>
                                            <p:strVal val="#ppt_x"/>
                                          </p:val>
                                        </p:tav>
                                      </p:tavLst>
                                    </p:anim>
                                    <p:anim calcmode="lin" valueType="num">
                                      <p:cBhvr additive="base">
                                        <p:cTn id="29" dur="500" fill="hold"/>
                                        <p:tgtEl>
                                          <p:spTgt spid="7172"/>
                                        </p:tgtEl>
                                        <p:attrNameLst>
                                          <p:attrName>ppt_y</p:attrName>
                                        </p:attrNameLst>
                                      </p:cBhvr>
                                      <p:tavLst>
                                        <p:tav tm="0">
                                          <p:val>
                                            <p:strVal val="#ppt_y"/>
                                          </p:val>
                                        </p:tav>
                                        <p:tav tm="100000">
                                          <p:val>
                                            <p:strVal val="#ppt_y"/>
                                          </p:val>
                                        </p:tav>
                                      </p:tavLst>
                                    </p:anim>
                                  </p:childTnLst>
                                </p:cTn>
                              </p:par>
                            </p:childTnLst>
                          </p:cTn>
                        </p:par>
                        <p:par>
                          <p:cTn id="30" fill="hold">
                            <p:stCondLst>
                              <p:cond delay="7500"/>
                            </p:stCondLst>
                            <p:childTnLst>
                              <p:par>
                                <p:cTn id="31" presetID="2" presetClass="entr" presetSubtype="8" fill="hold" grpId="0" nodeType="afterEffect">
                                  <p:stCondLst>
                                    <p:cond delay="1000"/>
                                  </p:stCondLst>
                                  <p:childTnLst>
                                    <p:set>
                                      <p:cBhvr>
                                        <p:cTn id="32" dur="1" fill="hold">
                                          <p:stCondLst>
                                            <p:cond delay="0"/>
                                          </p:stCondLst>
                                        </p:cTn>
                                        <p:tgtEl>
                                          <p:spTgt spid="7182"/>
                                        </p:tgtEl>
                                        <p:attrNameLst>
                                          <p:attrName>style.visibility</p:attrName>
                                        </p:attrNameLst>
                                      </p:cBhvr>
                                      <p:to>
                                        <p:strVal val="visible"/>
                                      </p:to>
                                    </p:set>
                                    <p:anim calcmode="lin" valueType="num">
                                      <p:cBhvr additive="base">
                                        <p:cTn id="33" dur="500" fill="hold"/>
                                        <p:tgtEl>
                                          <p:spTgt spid="7182"/>
                                        </p:tgtEl>
                                        <p:attrNameLst>
                                          <p:attrName>ppt_x</p:attrName>
                                        </p:attrNameLst>
                                      </p:cBhvr>
                                      <p:tavLst>
                                        <p:tav tm="0">
                                          <p:val>
                                            <p:strVal val="0-#ppt_w/2"/>
                                          </p:val>
                                        </p:tav>
                                        <p:tav tm="100000">
                                          <p:val>
                                            <p:strVal val="#ppt_x"/>
                                          </p:val>
                                        </p:tav>
                                      </p:tavLst>
                                    </p:anim>
                                    <p:anim calcmode="lin" valueType="num">
                                      <p:cBhvr additive="base">
                                        <p:cTn id="34" dur="500" fill="hold"/>
                                        <p:tgtEl>
                                          <p:spTgt spid="7182"/>
                                        </p:tgtEl>
                                        <p:attrNameLst>
                                          <p:attrName>ppt_y</p:attrName>
                                        </p:attrNameLst>
                                      </p:cBhvr>
                                      <p:tavLst>
                                        <p:tav tm="0">
                                          <p:val>
                                            <p:strVal val="#ppt_y"/>
                                          </p:val>
                                        </p:tav>
                                        <p:tav tm="100000">
                                          <p:val>
                                            <p:strVal val="#ppt_y"/>
                                          </p:val>
                                        </p:tav>
                                      </p:tavLst>
                                    </p:anim>
                                  </p:childTnLst>
                                </p:cTn>
                              </p:par>
                            </p:childTnLst>
                          </p:cTn>
                        </p:par>
                        <p:par>
                          <p:cTn id="35" fill="hold">
                            <p:stCondLst>
                              <p:cond delay="9000"/>
                            </p:stCondLst>
                            <p:childTnLst>
                              <p:par>
                                <p:cTn id="36" presetID="2" presetClass="entr" presetSubtype="2" fill="hold" grpId="0" nodeType="afterEffect">
                                  <p:stCondLst>
                                    <p:cond delay="2000"/>
                                  </p:stCondLst>
                                  <p:childTnLst>
                                    <p:set>
                                      <p:cBhvr>
                                        <p:cTn id="37" dur="1" fill="hold">
                                          <p:stCondLst>
                                            <p:cond delay="0"/>
                                          </p:stCondLst>
                                        </p:cTn>
                                        <p:tgtEl>
                                          <p:spTgt spid="7173"/>
                                        </p:tgtEl>
                                        <p:attrNameLst>
                                          <p:attrName>style.visibility</p:attrName>
                                        </p:attrNameLst>
                                      </p:cBhvr>
                                      <p:to>
                                        <p:strVal val="visible"/>
                                      </p:to>
                                    </p:set>
                                    <p:anim calcmode="lin" valueType="num">
                                      <p:cBhvr additive="base">
                                        <p:cTn id="38" dur="500" fill="hold"/>
                                        <p:tgtEl>
                                          <p:spTgt spid="7173"/>
                                        </p:tgtEl>
                                        <p:attrNameLst>
                                          <p:attrName>ppt_x</p:attrName>
                                        </p:attrNameLst>
                                      </p:cBhvr>
                                      <p:tavLst>
                                        <p:tav tm="0">
                                          <p:val>
                                            <p:strVal val="1+#ppt_w/2"/>
                                          </p:val>
                                        </p:tav>
                                        <p:tav tm="100000">
                                          <p:val>
                                            <p:strVal val="#ppt_x"/>
                                          </p:val>
                                        </p:tav>
                                      </p:tavLst>
                                    </p:anim>
                                    <p:anim calcmode="lin" valueType="num">
                                      <p:cBhvr additive="base">
                                        <p:cTn id="39" dur="500" fill="hold"/>
                                        <p:tgtEl>
                                          <p:spTgt spid="7173"/>
                                        </p:tgtEl>
                                        <p:attrNameLst>
                                          <p:attrName>ppt_y</p:attrName>
                                        </p:attrNameLst>
                                      </p:cBhvr>
                                      <p:tavLst>
                                        <p:tav tm="0">
                                          <p:val>
                                            <p:strVal val="#ppt_y"/>
                                          </p:val>
                                        </p:tav>
                                        <p:tav tm="100000">
                                          <p:val>
                                            <p:strVal val="#ppt_y"/>
                                          </p:val>
                                        </p:tav>
                                      </p:tavLst>
                                    </p:anim>
                                  </p:childTnLst>
                                </p:cTn>
                              </p:par>
                            </p:childTnLst>
                          </p:cTn>
                        </p:par>
                        <p:par>
                          <p:cTn id="40" fill="hold">
                            <p:stCondLst>
                              <p:cond delay="11500"/>
                            </p:stCondLst>
                            <p:childTnLst>
                              <p:par>
                                <p:cTn id="41" presetID="2" presetClass="entr" presetSubtype="8" fill="hold" grpId="0" nodeType="afterEffect">
                                  <p:stCondLst>
                                    <p:cond delay="1000"/>
                                  </p:stCondLst>
                                  <p:childTnLst>
                                    <p:set>
                                      <p:cBhvr>
                                        <p:cTn id="42" dur="1" fill="hold">
                                          <p:stCondLst>
                                            <p:cond delay="0"/>
                                          </p:stCondLst>
                                        </p:cTn>
                                        <p:tgtEl>
                                          <p:spTgt spid="7183"/>
                                        </p:tgtEl>
                                        <p:attrNameLst>
                                          <p:attrName>style.visibility</p:attrName>
                                        </p:attrNameLst>
                                      </p:cBhvr>
                                      <p:to>
                                        <p:strVal val="visible"/>
                                      </p:to>
                                    </p:set>
                                    <p:anim calcmode="lin" valueType="num">
                                      <p:cBhvr additive="base">
                                        <p:cTn id="43" dur="500" fill="hold"/>
                                        <p:tgtEl>
                                          <p:spTgt spid="7183"/>
                                        </p:tgtEl>
                                        <p:attrNameLst>
                                          <p:attrName>ppt_x</p:attrName>
                                        </p:attrNameLst>
                                      </p:cBhvr>
                                      <p:tavLst>
                                        <p:tav tm="0">
                                          <p:val>
                                            <p:strVal val="0-#ppt_w/2"/>
                                          </p:val>
                                        </p:tav>
                                        <p:tav tm="100000">
                                          <p:val>
                                            <p:strVal val="#ppt_x"/>
                                          </p:val>
                                        </p:tav>
                                      </p:tavLst>
                                    </p:anim>
                                    <p:anim calcmode="lin" valueType="num">
                                      <p:cBhvr additive="base">
                                        <p:cTn id="44" dur="500" fill="hold"/>
                                        <p:tgtEl>
                                          <p:spTgt spid="7183"/>
                                        </p:tgtEl>
                                        <p:attrNameLst>
                                          <p:attrName>ppt_y</p:attrName>
                                        </p:attrNameLst>
                                      </p:cBhvr>
                                      <p:tavLst>
                                        <p:tav tm="0">
                                          <p:val>
                                            <p:strVal val="#ppt_y"/>
                                          </p:val>
                                        </p:tav>
                                        <p:tav tm="100000">
                                          <p:val>
                                            <p:strVal val="#ppt_y"/>
                                          </p:val>
                                        </p:tav>
                                      </p:tavLst>
                                    </p:anim>
                                  </p:childTnLst>
                                </p:cTn>
                              </p:par>
                            </p:childTnLst>
                          </p:cTn>
                        </p:par>
                        <p:par>
                          <p:cTn id="45" fill="hold">
                            <p:stCondLst>
                              <p:cond delay="13000"/>
                            </p:stCondLst>
                            <p:childTnLst>
                              <p:par>
                                <p:cTn id="46" presetID="2" presetClass="entr" presetSubtype="2" fill="hold" grpId="0" nodeType="afterEffect">
                                  <p:stCondLst>
                                    <p:cond delay="2000"/>
                                  </p:stCondLst>
                                  <p:childTnLst>
                                    <p:set>
                                      <p:cBhvr>
                                        <p:cTn id="47" dur="1" fill="hold">
                                          <p:stCondLst>
                                            <p:cond delay="0"/>
                                          </p:stCondLst>
                                        </p:cTn>
                                        <p:tgtEl>
                                          <p:spTgt spid="7174"/>
                                        </p:tgtEl>
                                        <p:attrNameLst>
                                          <p:attrName>style.visibility</p:attrName>
                                        </p:attrNameLst>
                                      </p:cBhvr>
                                      <p:to>
                                        <p:strVal val="visible"/>
                                      </p:to>
                                    </p:set>
                                    <p:anim calcmode="lin" valueType="num">
                                      <p:cBhvr additive="base">
                                        <p:cTn id="48" dur="500" fill="hold"/>
                                        <p:tgtEl>
                                          <p:spTgt spid="7174"/>
                                        </p:tgtEl>
                                        <p:attrNameLst>
                                          <p:attrName>ppt_x</p:attrName>
                                        </p:attrNameLst>
                                      </p:cBhvr>
                                      <p:tavLst>
                                        <p:tav tm="0">
                                          <p:val>
                                            <p:strVal val="1+#ppt_w/2"/>
                                          </p:val>
                                        </p:tav>
                                        <p:tav tm="100000">
                                          <p:val>
                                            <p:strVal val="#ppt_x"/>
                                          </p:val>
                                        </p:tav>
                                      </p:tavLst>
                                    </p:anim>
                                    <p:anim calcmode="lin" valueType="num">
                                      <p:cBhvr additive="base">
                                        <p:cTn id="49" dur="500" fill="hold"/>
                                        <p:tgtEl>
                                          <p:spTgt spid="7174"/>
                                        </p:tgtEl>
                                        <p:attrNameLst>
                                          <p:attrName>ppt_y</p:attrName>
                                        </p:attrNameLst>
                                      </p:cBhvr>
                                      <p:tavLst>
                                        <p:tav tm="0">
                                          <p:val>
                                            <p:strVal val="#ppt_y"/>
                                          </p:val>
                                        </p:tav>
                                        <p:tav tm="100000">
                                          <p:val>
                                            <p:strVal val="#ppt_y"/>
                                          </p:val>
                                        </p:tav>
                                      </p:tavLst>
                                    </p:anim>
                                  </p:childTnLst>
                                </p:cTn>
                              </p:par>
                            </p:childTnLst>
                          </p:cTn>
                        </p:par>
                        <p:par>
                          <p:cTn id="50" fill="hold">
                            <p:stCondLst>
                              <p:cond delay="15500"/>
                            </p:stCondLst>
                            <p:childTnLst>
                              <p:par>
                                <p:cTn id="51" presetID="2" presetClass="entr" presetSubtype="8" fill="hold" grpId="0" nodeType="afterEffect">
                                  <p:stCondLst>
                                    <p:cond delay="1000"/>
                                  </p:stCondLst>
                                  <p:childTnLst>
                                    <p:set>
                                      <p:cBhvr>
                                        <p:cTn id="52" dur="1" fill="hold">
                                          <p:stCondLst>
                                            <p:cond delay="0"/>
                                          </p:stCondLst>
                                        </p:cTn>
                                        <p:tgtEl>
                                          <p:spTgt spid="7184"/>
                                        </p:tgtEl>
                                        <p:attrNameLst>
                                          <p:attrName>style.visibility</p:attrName>
                                        </p:attrNameLst>
                                      </p:cBhvr>
                                      <p:to>
                                        <p:strVal val="visible"/>
                                      </p:to>
                                    </p:set>
                                    <p:anim calcmode="lin" valueType="num">
                                      <p:cBhvr additive="base">
                                        <p:cTn id="53" dur="500" fill="hold"/>
                                        <p:tgtEl>
                                          <p:spTgt spid="7184"/>
                                        </p:tgtEl>
                                        <p:attrNameLst>
                                          <p:attrName>ppt_x</p:attrName>
                                        </p:attrNameLst>
                                      </p:cBhvr>
                                      <p:tavLst>
                                        <p:tav tm="0">
                                          <p:val>
                                            <p:strVal val="0-#ppt_w/2"/>
                                          </p:val>
                                        </p:tav>
                                        <p:tav tm="100000">
                                          <p:val>
                                            <p:strVal val="#ppt_x"/>
                                          </p:val>
                                        </p:tav>
                                      </p:tavLst>
                                    </p:anim>
                                    <p:anim calcmode="lin" valueType="num">
                                      <p:cBhvr additive="base">
                                        <p:cTn id="54" dur="500" fill="hold"/>
                                        <p:tgtEl>
                                          <p:spTgt spid="7184"/>
                                        </p:tgtEl>
                                        <p:attrNameLst>
                                          <p:attrName>ppt_y</p:attrName>
                                        </p:attrNameLst>
                                      </p:cBhvr>
                                      <p:tavLst>
                                        <p:tav tm="0">
                                          <p:val>
                                            <p:strVal val="#ppt_y"/>
                                          </p:val>
                                        </p:tav>
                                        <p:tav tm="100000">
                                          <p:val>
                                            <p:strVal val="#ppt_y"/>
                                          </p:val>
                                        </p:tav>
                                      </p:tavLst>
                                    </p:anim>
                                  </p:childTnLst>
                                </p:cTn>
                              </p:par>
                            </p:childTnLst>
                          </p:cTn>
                        </p:par>
                        <p:par>
                          <p:cTn id="55" fill="hold">
                            <p:stCondLst>
                              <p:cond delay="17000"/>
                            </p:stCondLst>
                            <p:childTnLst>
                              <p:par>
                                <p:cTn id="56" presetID="2" presetClass="entr" presetSubtype="2" fill="hold" grpId="0" nodeType="afterEffect">
                                  <p:stCondLst>
                                    <p:cond delay="2000"/>
                                  </p:stCondLst>
                                  <p:childTnLst>
                                    <p:set>
                                      <p:cBhvr>
                                        <p:cTn id="57" dur="1" fill="hold">
                                          <p:stCondLst>
                                            <p:cond delay="0"/>
                                          </p:stCondLst>
                                        </p:cTn>
                                        <p:tgtEl>
                                          <p:spTgt spid="7175"/>
                                        </p:tgtEl>
                                        <p:attrNameLst>
                                          <p:attrName>style.visibility</p:attrName>
                                        </p:attrNameLst>
                                      </p:cBhvr>
                                      <p:to>
                                        <p:strVal val="visible"/>
                                      </p:to>
                                    </p:set>
                                    <p:anim calcmode="lin" valueType="num">
                                      <p:cBhvr additive="base">
                                        <p:cTn id="58" dur="500" fill="hold"/>
                                        <p:tgtEl>
                                          <p:spTgt spid="7175"/>
                                        </p:tgtEl>
                                        <p:attrNameLst>
                                          <p:attrName>ppt_x</p:attrName>
                                        </p:attrNameLst>
                                      </p:cBhvr>
                                      <p:tavLst>
                                        <p:tav tm="0">
                                          <p:val>
                                            <p:strVal val="1+#ppt_w/2"/>
                                          </p:val>
                                        </p:tav>
                                        <p:tav tm="100000">
                                          <p:val>
                                            <p:strVal val="#ppt_x"/>
                                          </p:val>
                                        </p:tav>
                                      </p:tavLst>
                                    </p:anim>
                                    <p:anim calcmode="lin" valueType="num">
                                      <p:cBhvr additive="base">
                                        <p:cTn id="59" dur="500" fill="hold"/>
                                        <p:tgtEl>
                                          <p:spTgt spid="7175"/>
                                        </p:tgtEl>
                                        <p:attrNameLst>
                                          <p:attrName>ppt_y</p:attrName>
                                        </p:attrNameLst>
                                      </p:cBhvr>
                                      <p:tavLst>
                                        <p:tav tm="0">
                                          <p:val>
                                            <p:strVal val="#ppt_y"/>
                                          </p:val>
                                        </p:tav>
                                        <p:tav tm="100000">
                                          <p:val>
                                            <p:strVal val="#ppt_y"/>
                                          </p:val>
                                        </p:tav>
                                      </p:tavLst>
                                    </p:anim>
                                  </p:childTnLst>
                                </p:cTn>
                              </p:par>
                            </p:childTnLst>
                          </p:cTn>
                        </p:par>
                        <p:par>
                          <p:cTn id="60" fill="hold">
                            <p:stCondLst>
                              <p:cond delay="19500"/>
                            </p:stCondLst>
                            <p:childTnLst>
                              <p:par>
                                <p:cTn id="61" presetID="2" presetClass="entr" presetSubtype="8" fill="hold" grpId="0" nodeType="afterEffect">
                                  <p:stCondLst>
                                    <p:cond delay="1000"/>
                                  </p:stCondLst>
                                  <p:childTnLst>
                                    <p:set>
                                      <p:cBhvr>
                                        <p:cTn id="62" dur="1" fill="hold">
                                          <p:stCondLst>
                                            <p:cond delay="0"/>
                                          </p:stCondLst>
                                        </p:cTn>
                                        <p:tgtEl>
                                          <p:spTgt spid="7185"/>
                                        </p:tgtEl>
                                        <p:attrNameLst>
                                          <p:attrName>style.visibility</p:attrName>
                                        </p:attrNameLst>
                                      </p:cBhvr>
                                      <p:to>
                                        <p:strVal val="visible"/>
                                      </p:to>
                                    </p:set>
                                    <p:anim calcmode="lin" valueType="num">
                                      <p:cBhvr additive="base">
                                        <p:cTn id="63" dur="500" fill="hold"/>
                                        <p:tgtEl>
                                          <p:spTgt spid="7185"/>
                                        </p:tgtEl>
                                        <p:attrNameLst>
                                          <p:attrName>ppt_x</p:attrName>
                                        </p:attrNameLst>
                                      </p:cBhvr>
                                      <p:tavLst>
                                        <p:tav tm="0">
                                          <p:val>
                                            <p:strVal val="0-#ppt_w/2"/>
                                          </p:val>
                                        </p:tav>
                                        <p:tav tm="100000">
                                          <p:val>
                                            <p:strVal val="#ppt_x"/>
                                          </p:val>
                                        </p:tav>
                                      </p:tavLst>
                                    </p:anim>
                                    <p:anim calcmode="lin" valueType="num">
                                      <p:cBhvr additive="base">
                                        <p:cTn id="64" dur="500" fill="hold"/>
                                        <p:tgtEl>
                                          <p:spTgt spid="7185"/>
                                        </p:tgtEl>
                                        <p:attrNameLst>
                                          <p:attrName>ppt_y</p:attrName>
                                        </p:attrNameLst>
                                      </p:cBhvr>
                                      <p:tavLst>
                                        <p:tav tm="0">
                                          <p:val>
                                            <p:strVal val="#ppt_y"/>
                                          </p:val>
                                        </p:tav>
                                        <p:tav tm="100000">
                                          <p:val>
                                            <p:strVal val="#ppt_y"/>
                                          </p:val>
                                        </p:tav>
                                      </p:tavLst>
                                    </p:anim>
                                  </p:childTnLst>
                                </p:cTn>
                              </p:par>
                            </p:childTnLst>
                          </p:cTn>
                        </p:par>
                        <p:par>
                          <p:cTn id="65" fill="hold">
                            <p:stCondLst>
                              <p:cond delay="21000"/>
                            </p:stCondLst>
                            <p:childTnLst>
                              <p:par>
                                <p:cTn id="66" presetID="2" presetClass="entr" presetSubtype="2" fill="hold" grpId="0" nodeType="afterEffect">
                                  <p:stCondLst>
                                    <p:cond delay="2000"/>
                                  </p:stCondLst>
                                  <p:childTnLst>
                                    <p:set>
                                      <p:cBhvr>
                                        <p:cTn id="67" dur="1" fill="hold">
                                          <p:stCondLst>
                                            <p:cond delay="0"/>
                                          </p:stCondLst>
                                        </p:cTn>
                                        <p:tgtEl>
                                          <p:spTgt spid="7176"/>
                                        </p:tgtEl>
                                        <p:attrNameLst>
                                          <p:attrName>style.visibility</p:attrName>
                                        </p:attrNameLst>
                                      </p:cBhvr>
                                      <p:to>
                                        <p:strVal val="visible"/>
                                      </p:to>
                                    </p:set>
                                    <p:anim calcmode="lin" valueType="num">
                                      <p:cBhvr additive="base">
                                        <p:cTn id="68" dur="500" fill="hold"/>
                                        <p:tgtEl>
                                          <p:spTgt spid="7176"/>
                                        </p:tgtEl>
                                        <p:attrNameLst>
                                          <p:attrName>ppt_x</p:attrName>
                                        </p:attrNameLst>
                                      </p:cBhvr>
                                      <p:tavLst>
                                        <p:tav tm="0">
                                          <p:val>
                                            <p:strVal val="1+#ppt_w/2"/>
                                          </p:val>
                                        </p:tav>
                                        <p:tav tm="100000">
                                          <p:val>
                                            <p:strVal val="#ppt_x"/>
                                          </p:val>
                                        </p:tav>
                                      </p:tavLst>
                                    </p:anim>
                                    <p:anim calcmode="lin" valueType="num">
                                      <p:cBhvr additive="base">
                                        <p:cTn id="69" dur="500" fill="hold"/>
                                        <p:tgtEl>
                                          <p:spTgt spid="7176"/>
                                        </p:tgtEl>
                                        <p:attrNameLst>
                                          <p:attrName>ppt_y</p:attrName>
                                        </p:attrNameLst>
                                      </p:cBhvr>
                                      <p:tavLst>
                                        <p:tav tm="0">
                                          <p:val>
                                            <p:strVal val="#ppt_y"/>
                                          </p:val>
                                        </p:tav>
                                        <p:tav tm="100000">
                                          <p:val>
                                            <p:strVal val="#ppt_y"/>
                                          </p:val>
                                        </p:tav>
                                      </p:tavLst>
                                    </p:anim>
                                  </p:childTnLst>
                                </p:cTn>
                              </p:par>
                            </p:childTnLst>
                          </p:cTn>
                        </p:par>
                        <p:par>
                          <p:cTn id="70" fill="hold">
                            <p:stCondLst>
                              <p:cond delay="23500"/>
                            </p:stCondLst>
                            <p:childTnLst>
                              <p:par>
                                <p:cTn id="71" presetID="2" presetClass="entr" presetSubtype="8" fill="hold" grpId="0" nodeType="afterEffect">
                                  <p:stCondLst>
                                    <p:cond delay="1000"/>
                                  </p:stCondLst>
                                  <p:childTnLst>
                                    <p:set>
                                      <p:cBhvr>
                                        <p:cTn id="72" dur="1" fill="hold">
                                          <p:stCondLst>
                                            <p:cond delay="0"/>
                                          </p:stCondLst>
                                        </p:cTn>
                                        <p:tgtEl>
                                          <p:spTgt spid="7186"/>
                                        </p:tgtEl>
                                        <p:attrNameLst>
                                          <p:attrName>style.visibility</p:attrName>
                                        </p:attrNameLst>
                                      </p:cBhvr>
                                      <p:to>
                                        <p:strVal val="visible"/>
                                      </p:to>
                                    </p:set>
                                    <p:anim calcmode="lin" valueType="num">
                                      <p:cBhvr additive="base">
                                        <p:cTn id="73" dur="500" fill="hold"/>
                                        <p:tgtEl>
                                          <p:spTgt spid="7186"/>
                                        </p:tgtEl>
                                        <p:attrNameLst>
                                          <p:attrName>ppt_x</p:attrName>
                                        </p:attrNameLst>
                                      </p:cBhvr>
                                      <p:tavLst>
                                        <p:tav tm="0">
                                          <p:val>
                                            <p:strVal val="0-#ppt_w/2"/>
                                          </p:val>
                                        </p:tav>
                                        <p:tav tm="100000">
                                          <p:val>
                                            <p:strVal val="#ppt_x"/>
                                          </p:val>
                                        </p:tav>
                                      </p:tavLst>
                                    </p:anim>
                                    <p:anim calcmode="lin" valueType="num">
                                      <p:cBhvr additive="base">
                                        <p:cTn id="74" dur="500" fill="hold"/>
                                        <p:tgtEl>
                                          <p:spTgt spid="7186"/>
                                        </p:tgtEl>
                                        <p:attrNameLst>
                                          <p:attrName>ppt_y</p:attrName>
                                        </p:attrNameLst>
                                      </p:cBhvr>
                                      <p:tavLst>
                                        <p:tav tm="0">
                                          <p:val>
                                            <p:strVal val="#ppt_y"/>
                                          </p:val>
                                        </p:tav>
                                        <p:tav tm="100000">
                                          <p:val>
                                            <p:strVal val="#ppt_y"/>
                                          </p:val>
                                        </p:tav>
                                      </p:tavLst>
                                    </p:anim>
                                  </p:childTnLst>
                                </p:cTn>
                              </p:par>
                            </p:childTnLst>
                          </p:cTn>
                        </p:par>
                        <p:par>
                          <p:cTn id="75" fill="hold">
                            <p:stCondLst>
                              <p:cond delay="25000"/>
                            </p:stCondLst>
                            <p:childTnLst>
                              <p:par>
                                <p:cTn id="76" presetID="2" presetClass="entr" presetSubtype="2" fill="hold" grpId="0" nodeType="afterEffect">
                                  <p:stCondLst>
                                    <p:cond delay="2000"/>
                                  </p:stCondLst>
                                  <p:childTnLst>
                                    <p:set>
                                      <p:cBhvr>
                                        <p:cTn id="77" dur="1" fill="hold">
                                          <p:stCondLst>
                                            <p:cond delay="0"/>
                                          </p:stCondLst>
                                        </p:cTn>
                                        <p:tgtEl>
                                          <p:spTgt spid="7177"/>
                                        </p:tgtEl>
                                        <p:attrNameLst>
                                          <p:attrName>style.visibility</p:attrName>
                                        </p:attrNameLst>
                                      </p:cBhvr>
                                      <p:to>
                                        <p:strVal val="visible"/>
                                      </p:to>
                                    </p:set>
                                    <p:anim calcmode="lin" valueType="num">
                                      <p:cBhvr additive="base">
                                        <p:cTn id="78" dur="500" fill="hold"/>
                                        <p:tgtEl>
                                          <p:spTgt spid="7177"/>
                                        </p:tgtEl>
                                        <p:attrNameLst>
                                          <p:attrName>ppt_x</p:attrName>
                                        </p:attrNameLst>
                                      </p:cBhvr>
                                      <p:tavLst>
                                        <p:tav tm="0">
                                          <p:val>
                                            <p:strVal val="1+#ppt_w/2"/>
                                          </p:val>
                                        </p:tav>
                                        <p:tav tm="100000">
                                          <p:val>
                                            <p:strVal val="#ppt_x"/>
                                          </p:val>
                                        </p:tav>
                                      </p:tavLst>
                                    </p:anim>
                                    <p:anim calcmode="lin" valueType="num">
                                      <p:cBhvr additive="base">
                                        <p:cTn id="79" dur="500" fill="hold"/>
                                        <p:tgtEl>
                                          <p:spTgt spid="7177"/>
                                        </p:tgtEl>
                                        <p:attrNameLst>
                                          <p:attrName>ppt_y</p:attrName>
                                        </p:attrNameLst>
                                      </p:cBhvr>
                                      <p:tavLst>
                                        <p:tav tm="0">
                                          <p:val>
                                            <p:strVal val="#ppt_y"/>
                                          </p:val>
                                        </p:tav>
                                        <p:tav tm="100000">
                                          <p:val>
                                            <p:strVal val="#ppt_y"/>
                                          </p:val>
                                        </p:tav>
                                      </p:tavLst>
                                    </p:anim>
                                  </p:childTnLst>
                                </p:cTn>
                              </p:par>
                            </p:childTnLst>
                          </p:cTn>
                        </p:par>
                        <p:par>
                          <p:cTn id="80" fill="hold">
                            <p:stCondLst>
                              <p:cond delay="27500"/>
                            </p:stCondLst>
                            <p:childTnLst>
                              <p:par>
                                <p:cTn id="81" presetID="2" presetClass="entr" presetSubtype="8" fill="hold" grpId="0" nodeType="afterEffect">
                                  <p:stCondLst>
                                    <p:cond delay="1000"/>
                                  </p:stCondLst>
                                  <p:childTnLst>
                                    <p:set>
                                      <p:cBhvr>
                                        <p:cTn id="82" dur="1" fill="hold">
                                          <p:stCondLst>
                                            <p:cond delay="0"/>
                                          </p:stCondLst>
                                        </p:cTn>
                                        <p:tgtEl>
                                          <p:spTgt spid="7187"/>
                                        </p:tgtEl>
                                        <p:attrNameLst>
                                          <p:attrName>style.visibility</p:attrName>
                                        </p:attrNameLst>
                                      </p:cBhvr>
                                      <p:to>
                                        <p:strVal val="visible"/>
                                      </p:to>
                                    </p:set>
                                    <p:anim calcmode="lin" valueType="num">
                                      <p:cBhvr additive="base">
                                        <p:cTn id="83" dur="500" fill="hold"/>
                                        <p:tgtEl>
                                          <p:spTgt spid="7187"/>
                                        </p:tgtEl>
                                        <p:attrNameLst>
                                          <p:attrName>ppt_x</p:attrName>
                                        </p:attrNameLst>
                                      </p:cBhvr>
                                      <p:tavLst>
                                        <p:tav tm="0">
                                          <p:val>
                                            <p:strVal val="0-#ppt_w/2"/>
                                          </p:val>
                                        </p:tav>
                                        <p:tav tm="100000">
                                          <p:val>
                                            <p:strVal val="#ppt_x"/>
                                          </p:val>
                                        </p:tav>
                                      </p:tavLst>
                                    </p:anim>
                                    <p:anim calcmode="lin" valueType="num">
                                      <p:cBhvr additive="base">
                                        <p:cTn id="84" dur="500" fill="hold"/>
                                        <p:tgtEl>
                                          <p:spTgt spid="7187"/>
                                        </p:tgtEl>
                                        <p:attrNameLst>
                                          <p:attrName>ppt_y</p:attrName>
                                        </p:attrNameLst>
                                      </p:cBhvr>
                                      <p:tavLst>
                                        <p:tav tm="0">
                                          <p:val>
                                            <p:strVal val="#ppt_y"/>
                                          </p:val>
                                        </p:tav>
                                        <p:tav tm="100000">
                                          <p:val>
                                            <p:strVal val="#ppt_y"/>
                                          </p:val>
                                        </p:tav>
                                      </p:tavLst>
                                    </p:anim>
                                  </p:childTnLst>
                                </p:cTn>
                              </p:par>
                            </p:childTnLst>
                          </p:cTn>
                        </p:par>
                        <p:par>
                          <p:cTn id="85" fill="hold">
                            <p:stCondLst>
                              <p:cond delay="29000"/>
                            </p:stCondLst>
                            <p:childTnLst>
                              <p:par>
                                <p:cTn id="86" presetID="2" presetClass="entr" presetSubtype="2" fill="hold" grpId="0" nodeType="afterEffect">
                                  <p:stCondLst>
                                    <p:cond delay="2000"/>
                                  </p:stCondLst>
                                  <p:childTnLst>
                                    <p:set>
                                      <p:cBhvr>
                                        <p:cTn id="87" dur="1" fill="hold">
                                          <p:stCondLst>
                                            <p:cond delay="0"/>
                                          </p:stCondLst>
                                        </p:cTn>
                                        <p:tgtEl>
                                          <p:spTgt spid="7178"/>
                                        </p:tgtEl>
                                        <p:attrNameLst>
                                          <p:attrName>style.visibility</p:attrName>
                                        </p:attrNameLst>
                                      </p:cBhvr>
                                      <p:to>
                                        <p:strVal val="visible"/>
                                      </p:to>
                                    </p:set>
                                    <p:anim calcmode="lin" valueType="num">
                                      <p:cBhvr additive="base">
                                        <p:cTn id="88" dur="500" fill="hold"/>
                                        <p:tgtEl>
                                          <p:spTgt spid="7178"/>
                                        </p:tgtEl>
                                        <p:attrNameLst>
                                          <p:attrName>ppt_x</p:attrName>
                                        </p:attrNameLst>
                                      </p:cBhvr>
                                      <p:tavLst>
                                        <p:tav tm="0">
                                          <p:val>
                                            <p:strVal val="1+#ppt_w/2"/>
                                          </p:val>
                                        </p:tav>
                                        <p:tav tm="100000">
                                          <p:val>
                                            <p:strVal val="#ppt_x"/>
                                          </p:val>
                                        </p:tav>
                                      </p:tavLst>
                                    </p:anim>
                                    <p:anim calcmode="lin" valueType="num">
                                      <p:cBhvr additive="base">
                                        <p:cTn id="89" dur="500" fill="hold"/>
                                        <p:tgtEl>
                                          <p:spTgt spid="7178"/>
                                        </p:tgtEl>
                                        <p:attrNameLst>
                                          <p:attrName>ppt_y</p:attrName>
                                        </p:attrNameLst>
                                      </p:cBhvr>
                                      <p:tavLst>
                                        <p:tav tm="0">
                                          <p:val>
                                            <p:strVal val="#ppt_y"/>
                                          </p:val>
                                        </p:tav>
                                        <p:tav tm="100000">
                                          <p:val>
                                            <p:strVal val="#ppt_y"/>
                                          </p:val>
                                        </p:tav>
                                      </p:tavLst>
                                    </p:anim>
                                  </p:childTnLst>
                                </p:cTn>
                              </p:par>
                            </p:childTnLst>
                          </p:cTn>
                        </p:par>
                        <p:par>
                          <p:cTn id="90" fill="hold">
                            <p:stCondLst>
                              <p:cond delay="31500"/>
                            </p:stCondLst>
                            <p:childTnLst>
                              <p:par>
                                <p:cTn id="91" presetID="2" presetClass="entr" presetSubtype="8" fill="hold" grpId="0" nodeType="afterEffect">
                                  <p:stCondLst>
                                    <p:cond delay="1000"/>
                                  </p:stCondLst>
                                  <p:childTnLst>
                                    <p:set>
                                      <p:cBhvr>
                                        <p:cTn id="92" dur="1" fill="hold">
                                          <p:stCondLst>
                                            <p:cond delay="0"/>
                                          </p:stCondLst>
                                        </p:cTn>
                                        <p:tgtEl>
                                          <p:spTgt spid="7188"/>
                                        </p:tgtEl>
                                        <p:attrNameLst>
                                          <p:attrName>style.visibility</p:attrName>
                                        </p:attrNameLst>
                                      </p:cBhvr>
                                      <p:to>
                                        <p:strVal val="visible"/>
                                      </p:to>
                                    </p:set>
                                    <p:anim calcmode="lin" valueType="num">
                                      <p:cBhvr additive="base">
                                        <p:cTn id="93" dur="500" fill="hold"/>
                                        <p:tgtEl>
                                          <p:spTgt spid="7188"/>
                                        </p:tgtEl>
                                        <p:attrNameLst>
                                          <p:attrName>ppt_x</p:attrName>
                                        </p:attrNameLst>
                                      </p:cBhvr>
                                      <p:tavLst>
                                        <p:tav tm="0">
                                          <p:val>
                                            <p:strVal val="0-#ppt_w/2"/>
                                          </p:val>
                                        </p:tav>
                                        <p:tav tm="100000">
                                          <p:val>
                                            <p:strVal val="#ppt_x"/>
                                          </p:val>
                                        </p:tav>
                                      </p:tavLst>
                                    </p:anim>
                                    <p:anim calcmode="lin" valueType="num">
                                      <p:cBhvr additive="base">
                                        <p:cTn id="94" dur="500" fill="hold"/>
                                        <p:tgtEl>
                                          <p:spTgt spid="7188"/>
                                        </p:tgtEl>
                                        <p:attrNameLst>
                                          <p:attrName>ppt_y</p:attrName>
                                        </p:attrNameLst>
                                      </p:cBhvr>
                                      <p:tavLst>
                                        <p:tav tm="0">
                                          <p:val>
                                            <p:strVal val="#ppt_y"/>
                                          </p:val>
                                        </p:tav>
                                        <p:tav tm="100000">
                                          <p:val>
                                            <p:strVal val="#ppt_y"/>
                                          </p:val>
                                        </p:tav>
                                      </p:tavLst>
                                    </p:anim>
                                  </p:childTnLst>
                                </p:cTn>
                              </p:par>
                            </p:childTnLst>
                          </p:cTn>
                        </p:par>
                        <p:par>
                          <p:cTn id="95" fill="hold">
                            <p:stCondLst>
                              <p:cond delay="33000"/>
                            </p:stCondLst>
                            <p:childTnLst>
                              <p:par>
                                <p:cTn id="96" presetID="2" presetClass="entr" presetSubtype="2" fill="hold" grpId="0" nodeType="afterEffect">
                                  <p:stCondLst>
                                    <p:cond delay="2000"/>
                                  </p:stCondLst>
                                  <p:childTnLst>
                                    <p:set>
                                      <p:cBhvr>
                                        <p:cTn id="97" dur="1" fill="hold">
                                          <p:stCondLst>
                                            <p:cond delay="0"/>
                                          </p:stCondLst>
                                        </p:cTn>
                                        <p:tgtEl>
                                          <p:spTgt spid="7179"/>
                                        </p:tgtEl>
                                        <p:attrNameLst>
                                          <p:attrName>style.visibility</p:attrName>
                                        </p:attrNameLst>
                                      </p:cBhvr>
                                      <p:to>
                                        <p:strVal val="visible"/>
                                      </p:to>
                                    </p:set>
                                    <p:anim calcmode="lin" valueType="num">
                                      <p:cBhvr additive="base">
                                        <p:cTn id="98" dur="500" fill="hold"/>
                                        <p:tgtEl>
                                          <p:spTgt spid="7179"/>
                                        </p:tgtEl>
                                        <p:attrNameLst>
                                          <p:attrName>ppt_x</p:attrName>
                                        </p:attrNameLst>
                                      </p:cBhvr>
                                      <p:tavLst>
                                        <p:tav tm="0">
                                          <p:val>
                                            <p:strVal val="1+#ppt_w/2"/>
                                          </p:val>
                                        </p:tav>
                                        <p:tav tm="100000">
                                          <p:val>
                                            <p:strVal val="#ppt_x"/>
                                          </p:val>
                                        </p:tav>
                                      </p:tavLst>
                                    </p:anim>
                                    <p:anim calcmode="lin" valueType="num">
                                      <p:cBhvr additive="base">
                                        <p:cTn id="99" dur="500" fill="hold"/>
                                        <p:tgtEl>
                                          <p:spTgt spid="71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P spid="7171" grpId="0"/>
      <p:bldP spid="7172" grpId="0" autoUpdateAnimBg="0"/>
      <p:bldP spid="7173" grpId="0" autoUpdateAnimBg="0"/>
      <p:bldP spid="7174" grpId="0" autoUpdateAnimBg="0"/>
      <p:bldP spid="7175" grpId="0" autoUpdateAnimBg="0"/>
      <p:bldP spid="7176" grpId="0" autoUpdateAnimBg="0"/>
      <p:bldP spid="7177" grpId="0" autoUpdateAnimBg="0"/>
      <p:bldP spid="7178" grpId="0" autoUpdateAnimBg="0"/>
      <p:bldP spid="7179" grpId="0" autoUpdateAnimBg="0"/>
      <p:bldP spid="7181" grpId="0" autoUpdateAnimBg="0"/>
      <p:bldP spid="7182" grpId="0" autoUpdateAnimBg="0"/>
      <p:bldP spid="7183" grpId="0" autoUpdateAnimBg="0"/>
      <p:bldP spid="7184" grpId="0" autoUpdateAnimBg="0"/>
      <p:bldP spid="7185" grpId="0" autoUpdateAnimBg="0"/>
      <p:bldP spid="7186" grpId="0" autoUpdateAnimBg="0"/>
      <p:bldP spid="7187" grpId="0" autoUpdateAnimBg="0"/>
      <p:bldP spid="7188"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
          <p:cNvSpPr txBox="1">
            <a:spLocks noChangeArrowheads="1"/>
          </p:cNvSpPr>
          <p:nvPr/>
        </p:nvSpPr>
        <p:spPr bwMode="auto">
          <a:xfrm>
            <a:off x="1042988" y="333375"/>
            <a:ext cx="6417783" cy="584775"/>
          </a:xfrm>
          <a:prstGeom prst="rect">
            <a:avLst/>
          </a:prstGeom>
          <a:noFill/>
          <a:ln w="9525">
            <a:noFill/>
            <a:miter lim="800000"/>
            <a:headEnd/>
            <a:tailEnd/>
          </a:ln>
          <a:effectLst/>
        </p:spPr>
        <p:txBody>
          <a:bodyPr wrap="none">
            <a:spAutoFit/>
          </a:bodyPr>
          <a:lstStyle/>
          <a:p>
            <a:r>
              <a:rPr lang="fr-FR" sz="3200" b="1" u="sng" dirty="0" smtClean="0">
                <a:solidFill>
                  <a:srgbClr val="FF3300"/>
                </a:solidFill>
              </a:rPr>
              <a:t> </a:t>
            </a:r>
            <a:r>
              <a:rPr lang="fr-FR" sz="3200" b="1" i="1" u="sng" dirty="0" smtClean="0">
                <a:solidFill>
                  <a:srgbClr val="FF3300"/>
                </a:solidFill>
                <a:effectLst>
                  <a:glow rad="228600">
                    <a:schemeClr val="accent1">
                      <a:satMod val="175000"/>
                      <a:alpha val="40000"/>
                    </a:schemeClr>
                  </a:glow>
                </a:effectLst>
              </a:rPr>
              <a:t>Protection </a:t>
            </a:r>
            <a:r>
              <a:rPr lang="fr-FR" sz="3200" b="1" i="1" u="sng" dirty="0">
                <a:solidFill>
                  <a:srgbClr val="FF3300"/>
                </a:solidFill>
                <a:effectLst>
                  <a:glow rad="228600">
                    <a:schemeClr val="accent1">
                      <a:satMod val="175000"/>
                      <a:alpha val="40000"/>
                    </a:schemeClr>
                  </a:glow>
                </a:effectLst>
              </a:rPr>
              <a:t>contre les </a:t>
            </a:r>
            <a:r>
              <a:rPr lang="fr-FR" sz="3200" b="1" i="1" u="sng" dirty="0" smtClean="0">
                <a:solidFill>
                  <a:srgbClr val="FF3300"/>
                </a:solidFill>
                <a:effectLst>
                  <a:glow rad="228600">
                    <a:schemeClr val="accent1">
                      <a:satMod val="175000"/>
                      <a:alpha val="40000"/>
                    </a:schemeClr>
                  </a:glow>
                </a:effectLst>
              </a:rPr>
              <a:t>courts-circuits</a:t>
            </a:r>
            <a:endParaRPr lang="fr-BE" sz="3200" b="1" u="sng" dirty="0">
              <a:solidFill>
                <a:srgbClr val="FF3300"/>
              </a:solidFill>
            </a:endParaRPr>
          </a:p>
        </p:txBody>
      </p:sp>
      <p:sp>
        <p:nvSpPr>
          <p:cNvPr id="6147" name="Text Box 3"/>
          <p:cNvSpPr txBox="1">
            <a:spLocks noChangeArrowheads="1"/>
          </p:cNvSpPr>
          <p:nvPr/>
        </p:nvSpPr>
        <p:spPr bwMode="auto">
          <a:xfrm>
            <a:off x="447675" y="1100138"/>
            <a:ext cx="5224764" cy="461665"/>
          </a:xfrm>
          <a:prstGeom prst="rect">
            <a:avLst/>
          </a:prstGeom>
          <a:noFill/>
          <a:ln w="9525">
            <a:noFill/>
            <a:miter lim="800000"/>
            <a:headEnd/>
            <a:tailEnd/>
          </a:ln>
          <a:effectLst/>
        </p:spPr>
        <p:txBody>
          <a:bodyPr wrap="none">
            <a:spAutoFit/>
          </a:bodyPr>
          <a:lstStyle/>
          <a:p>
            <a:r>
              <a:rPr lang="fr-FR" sz="2400" dirty="0">
                <a:solidFill>
                  <a:schemeClr val="accent2"/>
                </a:solidFill>
              </a:rPr>
              <a:t>Les disjoncteurs: </a:t>
            </a:r>
            <a:r>
              <a:rPr lang="fr-FR" sz="2000" b="1" dirty="0">
                <a:solidFill>
                  <a:srgbClr val="2B229E"/>
                </a:solidFill>
              </a:rPr>
              <a:t>Courbes de déclenchement</a:t>
            </a:r>
            <a:endParaRPr lang="fr-BE" sz="2000" b="1" dirty="0">
              <a:solidFill>
                <a:srgbClr val="2B229E"/>
              </a:solidFill>
            </a:endParaRPr>
          </a:p>
        </p:txBody>
      </p:sp>
      <p:sp>
        <p:nvSpPr>
          <p:cNvPr id="6148" name="Text Box 4"/>
          <p:cNvSpPr txBox="1">
            <a:spLocks noChangeArrowheads="1"/>
          </p:cNvSpPr>
          <p:nvPr/>
        </p:nvSpPr>
        <p:spPr bwMode="auto">
          <a:xfrm>
            <a:off x="519113" y="1484313"/>
            <a:ext cx="5251450" cy="366712"/>
          </a:xfrm>
          <a:prstGeom prst="rect">
            <a:avLst/>
          </a:prstGeom>
          <a:noFill/>
          <a:ln w="9525">
            <a:noFill/>
            <a:miter lim="800000"/>
            <a:headEnd/>
            <a:tailEnd/>
          </a:ln>
          <a:effectLst/>
        </p:spPr>
        <p:txBody>
          <a:bodyPr wrap="none">
            <a:spAutoFit/>
          </a:bodyPr>
          <a:lstStyle/>
          <a:p>
            <a:r>
              <a:rPr lang="fr-FR"/>
              <a:t>Il existe trois types de courbes de déclenchement!</a:t>
            </a:r>
            <a:endParaRPr lang="fr-BE"/>
          </a:p>
        </p:txBody>
      </p:sp>
      <p:sp>
        <p:nvSpPr>
          <p:cNvPr id="6149" name="Line 5"/>
          <p:cNvSpPr>
            <a:spLocks noChangeShapeType="1"/>
          </p:cNvSpPr>
          <p:nvPr/>
        </p:nvSpPr>
        <p:spPr bwMode="auto">
          <a:xfrm flipV="1">
            <a:off x="1403350" y="2276475"/>
            <a:ext cx="0" cy="4176713"/>
          </a:xfrm>
          <a:prstGeom prst="line">
            <a:avLst/>
          </a:prstGeom>
          <a:noFill/>
          <a:ln w="9525">
            <a:solidFill>
              <a:schemeClr val="tx1"/>
            </a:solidFill>
            <a:round/>
            <a:headEnd/>
            <a:tailEnd type="triangle" w="med" len="med"/>
          </a:ln>
          <a:effectLst/>
        </p:spPr>
        <p:txBody>
          <a:bodyPr/>
          <a:lstStyle/>
          <a:p>
            <a:endParaRPr lang="fr-FR"/>
          </a:p>
        </p:txBody>
      </p:sp>
      <p:sp>
        <p:nvSpPr>
          <p:cNvPr id="6150" name="Line 6"/>
          <p:cNvSpPr>
            <a:spLocks noChangeShapeType="1"/>
          </p:cNvSpPr>
          <p:nvPr/>
        </p:nvSpPr>
        <p:spPr bwMode="auto">
          <a:xfrm>
            <a:off x="755650" y="5734050"/>
            <a:ext cx="7129463" cy="0"/>
          </a:xfrm>
          <a:prstGeom prst="line">
            <a:avLst/>
          </a:prstGeom>
          <a:noFill/>
          <a:ln w="9525">
            <a:solidFill>
              <a:schemeClr val="tx1"/>
            </a:solidFill>
            <a:round/>
            <a:headEnd/>
            <a:tailEnd type="triangle" w="med" len="med"/>
          </a:ln>
          <a:effectLst/>
        </p:spPr>
        <p:txBody>
          <a:bodyPr/>
          <a:lstStyle/>
          <a:p>
            <a:endParaRPr lang="fr-FR"/>
          </a:p>
        </p:txBody>
      </p:sp>
      <p:sp>
        <p:nvSpPr>
          <p:cNvPr id="6151" name="Text Box 7"/>
          <p:cNvSpPr txBox="1">
            <a:spLocks noChangeArrowheads="1"/>
          </p:cNvSpPr>
          <p:nvPr/>
        </p:nvSpPr>
        <p:spPr bwMode="auto">
          <a:xfrm>
            <a:off x="3276600" y="1989138"/>
            <a:ext cx="4822825" cy="457200"/>
          </a:xfrm>
          <a:prstGeom prst="rect">
            <a:avLst/>
          </a:prstGeom>
          <a:noFill/>
          <a:ln w="9525">
            <a:noFill/>
            <a:miter lim="800000"/>
            <a:headEnd/>
            <a:tailEnd/>
          </a:ln>
          <a:effectLst/>
        </p:spPr>
        <p:txBody>
          <a:bodyPr wrap="none">
            <a:spAutoFit/>
          </a:bodyPr>
          <a:lstStyle/>
          <a:p>
            <a:r>
              <a:rPr lang="fr-FR" sz="2400" b="1">
                <a:solidFill>
                  <a:srgbClr val="FF3300"/>
                </a:solidFill>
              </a:rPr>
              <a:t>Courbe B: Déclenche de 3 à 5 In</a:t>
            </a:r>
            <a:endParaRPr lang="fr-BE" sz="2400" b="1">
              <a:solidFill>
                <a:srgbClr val="FF3300"/>
              </a:solidFill>
            </a:endParaRPr>
          </a:p>
        </p:txBody>
      </p:sp>
      <p:sp>
        <p:nvSpPr>
          <p:cNvPr id="6154" name="Text Box 10"/>
          <p:cNvSpPr txBox="1">
            <a:spLocks noChangeArrowheads="1"/>
          </p:cNvSpPr>
          <p:nvPr/>
        </p:nvSpPr>
        <p:spPr bwMode="auto">
          <a:xfrm>
            <a:off x="1335088" y="2300288"/>
            <a:ext cx="1246187" cy="336550"/>
          </a:xfrm>
          <a:prstGeom prst="rect">
            <a:avLst/>
          </a:prstGeom>
          <a:noFill/>
          <a:ln w="9525">
            <a:noFill/>
            <a:miter lim="800000"/>
            <a:headEnd/>
            <a:tailEnd/>
          </a:ln>
          <a:effectLst/>
        </p:spPr>
        <p:txBody>
          <a:bodyPr wrap="none">
            <a:spAutoFit/>
          </a:bodyPr>
          <a:lstStyle/>
          <a:p>
            <a:r>
              <a:rPr lang="fr-FR" sz="1600"/>
              <a:t>Temps en s</a:t>
            </a:r>
            <a:endParaRPr lang="fr-BE" sz="1600"/>
          </a:p>
        </p:txBody>
      </p:sp>
      <p:sp>
        <p:nvSpPr>
          <p:cNvPr id="6155" name="Text Box 11"/>
          <p:cNvSpPr txBox="1">
            <a:spLocks noChangeArrowheads="1"/>
          </p:cNvSpPr>
          <p:nvPr/>
        </p:nvSpPr>
        <p:spPr bwMode="auto">
          <a:xfrm>
            <a:off x="7775575" y="5538788"/>
            <a:ext cx="468313" cy="336550"/>
          </a:xfrm>
          <a:prstGeom prst="rect">
            <a:avLst/>
          </a:prstGeom>
          <a:noFill/>
          <a:ln w="9525">
            <a:noFill/>
            <a:miter lim="800000"/>
            <a:headEnd/>
            <a:tailEnd/>
          </a:ln>
          <a:effectLst/>
        </p:spPr>
        <p:txBody>
          <a:bodyPr wrap="none">
            <a:spAutoFit/>
          </a:bodyPr>
          <a:lstStyle/>
          <a:p>
            <a:r>
              <a:rPr lang="fr-FR" sz="1600"/>
              <a:t>I/In</a:t>
            </a:r>
            <a:endParaRPr lang="fr-BE" sz="1600"/>
          </a:p>
        </p:txBody>
      </p:sp>
      <p:sp>
        <p:nvSpPr>
          <p:cNvPr id="6156" name="Line 12"/>
          <p:cNvSpPr>
            <a:spLocks noChangeShapeType="1"/>
          </p:cNvSpPr>
          <p:nvPr/>
        </p:nvSpPr>
        <p:spPr bwMode="auto">
          <a:xfrm>
            <a:off x="3135313" y="5661025"/>
            <a:ext cx="0" cy="215900"/>
          </a:xfrm>
          <a:prstGeom prst="line">
            <a:avLst/>
          </a:prstGeom>
          <a:noFill/>
          <a:ln w="9525">
            <a:solidFill>
              <a:schemeClr val="tx1"/>
            </a:solidFill>
            <a:round/>
            <a:headEnd/>
            <a:tailEnd/>
          </a:ln>
          <a:effectLst/>
        </p:spPr>
        <p:txBody>
          <a:bodyPr/>
          <a:lstStyle/>
          <a:p>
            <a:endParaRPr lang="fr-FR"/>
          </a:p>
        </p:txBody>
      </p:sp>
      <p:sp>
        <p:nvSpPr>
          <p:cNvPr id="6157" name="Line 13"/>
          <p:cNvSpPr>
            <a:spLocks noChangeShapeType="1"/>
          </p:cNvSpPr>
          <p:nvPr/>
        </p:nvSpPr>
        <p:spPr bwMode="auto">
          <a:xfrm>
            <a:off x="3567113" y="5661025"/>
            <a:ext cx="0" cy="215900"/>
          </a:xfrm>
          <a:prstGeom prst="line">
            <a:avLst/>
          </a:prstGeom>
          <a:noFill/>
          <a:ln w="9525">
            <a:solidFill>
              <a:schemeClr val="tx1"/>
            </a:solidFill>
            <a:round/>
            <a:headEnd/>
            <a:tailEnd/>
          </a:ln>
          <a:effectLst/>
        </p:spPr>
        <p:txBody>
          <a:bodyPr/>
          <a:lstStyle/>
          <a:p>
            <a:endParaRPr lang="fr-FR"/>
          </a:p>
        </p:txBody>
      </p:sp>
      <p:sp>
        <p:nvSpPr>
          <p:cNvPr id="6159" name="Line 15"/>
          <p:cNvSpPr>
            <a:spLocks noChangeShapeType="1"/>
          </p:cNvSpPr>
          <p:nvPr/>
        </p:nvSpPr>
        <p:spPr bwMode="auto">
          <a:xfrm>
            <a:off x="4575175" y="5661025"/>
            <a:ext cx="0" cy="215900"/>
          </a:xfrm>
          <a:prstGeom prst="line">
            <a:avLst/>
          </a:prstGeom>
          <a:noFill/>
          <a:ln w="9525">
            <a:solidFill>
              <a:schemeClr val="tx1"/>
            </a:solidFill>
            <a:round/>
            <a:headEnd/>
            <a:tailEnd/>
          </a:ln>
          <a:effectLst/>
        </p:spPr>
        <p:txBody>
          <a:bodyPr/>
          <a:lstStyle/>
          <a:p>
            <a:endParaRPr lang="fr-FR"/>
          </a:p>
        </p:txBody>
      </p:sp>
      <p:sp>
        <p:nvSpPr>
          <p:cNvPr id="6162" name="Line 18"/>
          <p:cNvSpPr>
            <a:spLocks noChangeShapeType="1"/>
          </p:cNvSpPr>
          <p:nvPr/>
        </p:nvSpPr>
        <p:spPr bwMode="auto">
          <a:xfrm>
            <a:off x="5367338" y="5661025"/>
            <a:ext cx="0" cy="215900"/>
          </a:xfrm>
          <a:prstGeom prst="line">
            <a:avLst/>
          </a:prstGeom>
          <a:noFill/>
          <a:ln w="9525">
            <a:solidFill>
              <a:schemeClr val="tx1"/>
            </a:solidFill>
            <a:round/>
            <a:headEnd/>
            <a:tailEnd/>
          </a:ln>
          <a:effectLst/>
        </p:spPr>
        <p:txBody>
          <a:bodyPr/>
          <a:lstStyle/>
          <a:p>
            <a:endParaRPr lang="fr-FR"/>
          </a:p>
        </p:txBody>
      </p:sp>
      <p:sp>
        <p:nvSpPr>
          <p:cNvPr id="6163" name="Line 19"/>
          <p:cNvSpPr>
            <a:spLocks noChangeShapeType="1"/>
          </p:cNvSpPr>
          <p:nvPr/>
        </p:nvSpPr>
        <p:spPr bwMode="auto">
          <a:xfrm>
            <a:off x="5799138" y="5661025"/>
            <a:ext cx="0" cy="215900"/>
          </a:xfrm>
          <a:prstGeom prst="line">
            <a:avLst/>
          </a:prstGeom>
          <a:noFill/>
          <a:ln w="38100">
            <a:solidFill>
              <a:schemeClr val="tx1"/>
            </a:solidFill>
            <a:round/>
            <a:headEnd/>
            <a:tailEnd/>
          </a:ln>
          <a:effectLst/>
        </p:spPr>
        <p:txBody>
          <a:bodyPr/>
          <a:lstStyle/>
          <a:p>
            <a:endParaRPr lang="fr-FR"/>
          </a:p>
        </p:txBody>
      </p:sp>
      <p:sp>
        <p:nvSpPr>
          <p:cNvPr id="6164" name="Line 20"/>
          <p:cNvSpPr>
            <a:spLocks noChangeShapeType="1"/>
          </p:cNvSpPr>
          <p:nvPr/>
        </p:nvSpPr>
        <p:spPr bwMode="auto">
          <a:xfrm>
            <a:off x="7235825" y="5661025"/>
            <a:ext cx="0" cy="215900"/>
          </a:xfrm>
          <a:prstGeom prst="line">
            <a:avLst/>
          </a:prstGeom>
          <a:noFill/>
          <a:ln w="9525">
            <a:solidFill>
              <a:schemeClr val="tx1"/>
            </a:solidFill>
            <a:round/>
            <a:headEnd/>
            <a:tailEnd/>
          </a:ln>
          <a:effectLst/>
        </p:spPr>
        <p:txBody>
          <a:bodyPr/>
          <a:lstStyle/>
          <a:p>
            <a:endParaRPr lang="fr-FR"/>
          </a:p>
        </p:txBody>
      </p:sp>
      <p:sp>
        <p:nvSpPr>
          <p:cNvPr id="6165" name="Line 21"/>
          <p:cNvSpPr>
            <a:spLocks noChangeShapeType="1"/>
          </p:cNvSpPr>
          <p:nvPr/>
        </p:nvSpPr>
        <p:spPr bwMode="auto">
          <a:xfrm>
            <a:off x="2703513" y="5661025"/>
            <a:ext cx="0" cy="215900"/>
          </a:xfrm>
          <a:prstGeom prst="line">
            <a:avLst/>
          </a:prstGeom>
          <a:noFill/>
          <a:ln w="9525">
            <a:solidFill>
              <a:schemeClr val="tx1"/>
            </a:solidFill>
            <a:round/>
            <a:headEnd/>
            <a:tailEnd/>
          </a:ln>
          <a:effectLst/>
        </p:spPr>
        <p:txBody>
          <a:bodyPr/>
          <a:lstStyle/>
          <a:p>
            <a:endParaRPr lang="fr-FR"/>
          </a:p>
        </p:txBody>
      </p:sp>
      <p:sp>
        <p:nvSpPr>
          <p:cNvPr id="6166" name="Line 22"/>
          <p:cNvSpPr>
            <a:spLocks noChangeShapeType="1"/>
          </p:cNvSpPr>
          <p:nvPr/>
        </p:nvSpPr>
        <p:spPr bwMode="auto">
          <a:xfrm>
            <a:off x="1911350" y="5661025"/>
            <a:ext cx="0" cy="215900"/>
          </a:xfrm>
          <a:prstGeom prst="line">
            <a:avLst/>
          </a:prstGeom>
          <a:noFill/>
          <a:ln w="38100">
            <a:solidFill>
              <a:schemeClr val="tx1"/>
            </a:solidFill>
            <a:round/>
            <a:headEnd/>
            <a:tailEnd/>
          </a:ln>
          <a:effectLst/>
        </p:spPr>
        <p:txBody>
          <a:bodyPr/>
          <a:lstStyle/>
          <a:p>
            <a:endParaRPr lang="fr-FR"/>
          </a:p>
        </p:txBody>
      </p:sp>
      <p:sp>
        <p:nvSpPr>
          <p:cNvPr id="6167" name="Line 23"/>
          <p:cNvSpPr>
            <a:spLocks noChangeShapeType="1"/>
          </p:cNvSpPr>
          <p:nvPr/>
        </p:nvSpPr>
        <p:spPr bwMode="auto">
          <a:xfrm rot="-5400000">
            <a:off x="1404938" y="5265738"/>
            <a:ext cx="0" cy="215900"/>
          </a:xfrm>
          <a:prstGeom prst="line">
            <a:avLst/>
          </a:prstGeom>
          <a:noFill/>
          <a:ln w="9525">
            <a:solidFill>
              <a:schemeClr val="tx1"/>
            </a:solidFill>
            <a:round/>
            <a:headEnd/>
            <a:tailEnd/>
          </a:ln>
          <a:effectLst/>
        </p:spPr>
        <p:txBody>
          <a:bodyPr/>
          <a:lstStyle/>
          <a:p>
            <a:endParaRPr lang="fr-FR"/>
          </a:p>
        </p:txBody>
      </p:sp>
      <p:sp>
        <p:nvSpPr>
          <p:cNvPr id="6168" name="Line 24"/>
          <p:cNvSpPr>
            <a:spLocks noChangeShapeType="1"/>
          </p:cNvSpPr>
          <p:nvPr/>
        </p:nvSpPr>
        <p:spPr bwMode="auto">
          <a:xfrm rot="-5400000">
            <a:off x="1409700" y="4113213"/>
            <a:ext cx="0" cy="215900"/>
          </a:xfrm>
          <a:prstGeom prst="line">
            <a:avLst/>
          </a:prstGeom>
          <a:noFill/>
          <a:ln w="9525">
            <a:solidFill>
              <a:schemeClr val="tx1"/>
            </a:solidFill>
            <a:round/>
            <a:headEnd/>
            <a:tailEnd/>
          </a:ln>
          <a:effectLst/>
        </p:spPr>
        <p:txBody>
          <a:bodyPr/>
          <a:lstStyle/>
          <a:p>
            <a:endParaRPr lang="fr-FR"/>
          </a:p>
        </p:txBody>
      </p:sp>
      <p:sp>
        <p:nvSpPr>
          <p:cNvPr id="6169" name="Line 25"/>
          <p:cNvSpPr>
            <a:spLocks noChangeShapeType="1"/>
          </p:cNvSpPr>
          <p:nvPr/>
        </p:nvSpPr>
        <p:spPr bwMode="auto">
          <a:xfrm rot="-5400000">
            <a:off x="1404938" y="2960688"/>
            <a:ext cx="0" cy="215900"/>
          </a:xfrm>
          <a:prstGeom prst="line">
            <a:avLst/>
          </a:prstGeom>
          <a:noFill/>
          <a:ln w="9525">
            <a:solidFill>
              <a:schemeClr val="tx1"/>
            </a:solidFill>
            <a:round/>
            <a:headEnd/>
            <a:tailEnd/>
          </a:ln>
          <a:effectLst/>
        </p:spPr>
        <p:txBody>
          <a:bodyPr/>
          <a:lstStyle/>
          <a:p>
            <a:endParaRPr lang="fr-FR"/>
          </a:p>
        </p:txBody>
      </p:sp>
      <p:sp>
        <p:nvSpPr>
          <p:cNvPr id="6170" name="Text Box 26"/>
          <p:cNvSpPr txBox="1">
            <a:spLocks noChangeArrowheads="1"/>
          </p:cNvSpPr>
          <p:nvPr/>
        </p:nvSpPr>
        <p:spPr bwMode="auto">
          <a:xfrm>
            <a:off x="827088" y="5203825"/>
            <a:ext cx="579437" cy="336550"/>
          </a:xfrm>
          <a:prstGeom prst="rect">
            <a:avLst/>
          </a:prstGeom>
          <a:noFill/>
          <a:ln w="9525">
            <a:noFill/>
            <a:miter lim="800000"/>
            <a:headEnd/>
            <a:tailEnd/>
          </a:ln>
          <a:effectLst/>
        </p:spPr>
        <p:txBody>
          <a:bodyPr wrap="none">
            <a:spAutoFit/>
          </a:bodyPr>
          <a:lstStyle/>
          <a:p>
            <a:r>
              <a:rPr lang="fr-FR" sz="1600"/>
              <a:t>0,01</a:t>
            </a:r>
            <a:endParaRPr lang="fr-BE" sz="1600"/>
          </a:p>
        </p:txBody>
      </p:sp>
      <p:sp>
        <p:nvSpPr>
          <p:cNvPr id="6171" name="Text Box 27"/>
          <p:cNvSpPr txBox="1">
            <a:spLocks noChangeArrowheads="1"/>
          </p:cNvSpPr>
          <p:nvPr/>
        </p:nvSpPr>
        <p:spPr bwMode="auto">
          <a:xfrm>
            <a:off x="1054100" y="2901950"/>
            <a:ext cx="296863" cy="336550"/>
          </a:xfrm>
          <a:prstGeom prst="rect">
            <a:avLst/>
          </a:prstGeom>
          <a:noFill/>
          <a:ln w="9525">
            <a:noFill/>
            <a:miter lim="800000"/>
            <a:headEnd/>
            <a:tailEnd/>
          </a:ln>
          <a:effectLst/>
        </p:spPr>
        <p:txBody>
          <a:bodyPr wrap="none">
            <a:spAutoFit/>
          </a:bodyPr>
          <a:lstStyle/>
          <a:p>
            <a:r>
              <a:rPr lang="fr-FR" sz="1600"/>
              <a:t>1</a:t>
            </a:r>
            <a:endParaRPr lang="fr-BE" sz="1600"/>
          </a:p>
        </p:txBody>
      </p:sp>
      <p:sp>
        <p:nvSpPr>
          <p:cNvPr id="6172" name="Text Box 28"/>
          <p:cNvSpPr txBox="1">
            <a:spLocks noChangeArrowheads="1"/>
          </p:cNvSpPr>
          <p:nvPr/>
        </p:nvSpPr>
        <p:spPr bwMode="auto">
          <a:xfrm>
            <a:off x="939800" y="4043363"/>
            <a:ext cx="466725" cy="336550"/>
          </a:xfrm>
          <a:prstGeom prst="rect">
            <a:avLst/>
          </a:prstGeom>
          <a:noFill/>
          <a:ln w="9525">
            <a:noFill/>
            <a:miter lim="800000"/>
            <a:headEnd/>
            <a:tailEnd/>
          </a:ln>
          <a:effectLst/>
        </p:spPr>
        <p:txBody>
          <a:bodyPr wrap="none">
            <a:spAutoFit/>
          </a:bodyPr>
          <a:lstStyle/>
          <a:p>
            <a:r>
              <a:rPr lang="fr-FR" sz="1600"/>
              <a:t>0,1</a:t>
            </a:r>
            <a:endParaRPr lang="fr-BE" sz="1600"/>
          </a:p>
        </p:txBody>
      </p:sp>
      <p:sp>
        <p:nvSpPr>
          <p:cNvPr id="6173" name="Text Box 29"/>
          <p:cNvSpPr txBox="1">
            <a:spLocks noChangeArrowheads="1"/>
          </p:cNvSpPr>
          <p:nvPr/>
        </p:nvSpPr>
        <p:spPr bwMode="auto">
          <a:xfrm>
            <a:off x="1766888" y="5892800"/>
            <a:ext cx="296862" cy="336550"/>
          </a:xfrm>
          <a:prstGeom prst="rect">
            <a:avLst/>
          </a:prstGeom>
          <a:noFill/>
          <a:ln w="9525">
            <a:noFill/>
            <a:miter lim="800000"/>
            <a:headEnd/>
            <a:tailEnd/>
          </a:ln>
          <a:effectLst/>
        </p:spPr>
        <p:txBody>
          <a:bodyPr wrap="none">
            <a:spAutoFit/>
          </a:bodyPr>
          <a:lstStyle/>
          <a:p>
            <a:r>
              <a:rPr lang="fr-FR" sz="1600"/>
              <a:t>1</a:t>
            </a:r>
            <a:endParaRPr lang="fr-BE" sz="1600"/>
          </a:p>
        </p:txBody>
      </p:sp>
      <p:sp>
        <p:nvSpPr>
          <p:cNvPr id="6174" name="Text Box 30"/>
          <p:cNvSpPr txBox="1">
            <a:spLocks noChangeArrowheads="1"/>
          </p:cNvSpPr>
          <p:nvPr/>
        </p:nvSpPr>
        <p:spPr bwMode="auto">
          <a:xfrm>
            <a:off x="5583238" y="5902325"/>
            <a:ext cx="409575" cy="336550"/>
          </a:xfrm>
          <a:prstGeom prst="rect">
            <a:avLst/>
          </a:prstGeom>
          <a:noFill/>
          <a:ln w="9525">
            <a:noFill/>
            <a:miter lim="800000"/>
            <a:headEnd/>
            <a:tailEnd/>
          </a:ln>
          <a:effectLst/>
        </p:spPr>
        <p:txBody>
          <a:bodyPr wrap="none">
            <a:spAutoFit/>
          </a:bodyPr>
          <a:lstStyle/>
          <a:p>
            <a:r>
              <a:rPr lang="fr-FR" sz="1600"/>
              <a:t>10</a:t>
            </a:r>
            <a:endParaRPr lang="fr-BE" sz="1600"/>
          </a:p>
        </p:txBody>
      </p:sp>
      <p:sp>
        <p:nvSpPr>
          <p:cNvPr id="6175" name="Text Box 31"/>
          <p:cNvSpPr txBox="1">
            <a:spLocks noChangeArrowheads="1"/>
          </p:cNvSpPr>
          <p:nvPr/>
        </p:nvSpPr>
        <p:spPr bwMode="auto">
          <a:xfrm>
            <a:off x="2574925" y="5899150"/>
            <a:ext cx="296863" cy="336550"/>
          </a:xfrm>
          <a:prstGeom prst="rect">
            <a:avLst/>
          </a:prstGeom>
          <a:noFill/>
          <a:ln w="9525">
            <a:noFill/>
            <a:miter lim="800000"/>
            <a:headEnd/>
            <a:tailEnd/>
          </a:ln>
          <a:effectLst/>
        </p:spPr>
        <p:txBody>
          <a:bodyPr wrap="none">
            <a:spAutoFit/>
          </a:bodyPr>
          <a:lstStyle/>
          <a:p>
            <a:r>
              <a:rPr lang="fr-FR" sz="1600"/>
              <a:t>2</a:t>
            </a:r>
            <a:endParaRPr lang="fr-BE" sz="1600"/>
          </a:p>
        </p:txBody>
      </p:sp>
      <p:sp>
        <p:nvSpPr>
          <p:cNvPr id="6176" name="Text Box 32"/>
          <p:cNvSpPr txBox="1">
            <a:spLocks noChangeArrowheads="1"/>
          </p:cNvSpPr>
          <p:nvPr/>
        </p:nvSpPr>
        <p:spPr bwMode="auto">
          <a:xfrm>
            <a:off x="2981325" y="5902325"/>
            <a:ext cx="296863" cy="336550"/>
          </a:xfrm>
          <a:prstGeom prst="rect">
            <a:avLst/>
          </a:prstGeom>
          <a:noFill/>
          <a:ln w="9525">
            <a:noFill/>
            <a:miter lim="800000"/>
            <a:headEnd/>
            <a:tailEnd/>
          </a:ln>
          <a:effectLst/>
        </p:spPr>
        <p:txBody>
          <a:bodyPr wrap="none">
            <a:spAutoFit/>
          </a:bodyPr>
          <a:lstStyle/>
          <a:p>
            <a:r>
              <a:rPr lang="fr-FR" sz="1600"/>
              <a:t>3</a:t>
            </a:r>
            <a:endParaRPr lang="fr-BE" sz="1600"/>
          </a:p>
        </p:txBody>
      </p:sp>
      <p:sp>
        <p:nvSpPr>
          <p:cNvPr id="6177" name="Text Box 33"/>
          <p:cNvSpPr txBox="1">
            <a:spLocks noChangeArrowheads="1"/>
          </p:cNvSpPr>
          <p:nvPr/>
        </p:nvSpPr>
        <p:spPr bwMode="auto">
          <a:xfrm>
            <a:off x="3417888" y="5902325"/>
            <a:ext cx="296862" cy="336550"/>
          </a:xfrm>
          <a:prstGeom prst="rect">
            <a:avLst/>
          </a:prstGeom>
          <a:noFill/>
          <a:ln w="9525">
            <a:noFill/>
            <a:miter lim="800000"/>
            <a:headEnd/>
            <a:tailEnd/>
          </a:ln>
          <a:effectLst/>
        </p:spPr>
        <p:txBody>
          <a:bodyPr wrap="none">
            <a:spAutoFit/>
          </a:bodyPr>
          <a:lstStyle/>
          <a:p>
            <a:r>
              <a:rPr lang="fr-FR" sz="1600"/>
              <a:t>4</a:t>
            </a:r>
            <a:endParaRPr lang="fr-BE" sz="1600"/>
          </a:p>
        </p:txBody>
      </p:sp>
      <p:sp>
        <p:nvSpPr>
          <p:cNvPr id="6178" name="Text Box 34"/>
          <p:cNvSpPr txBox="1">
            <a:spLocks noChangeArrowheads="1"/>
          </p:cNvSpPr>
          <p:nvPr/>
        </p:nvSpPr>
        <p:spPr bwMode="auto">
          <a:xfrm>
            <a:off x="4440238" y="5926138"/>
            <a:ext cx="296862" cy="336550"/>
          </a:xfrm>
          <a:prstGeom prst="rect">
            <a:avLst/>
          </a:prstGeom>
          <a:noFill/>
          <a:ln w="9525">
            <a:noFill/>
            <a:miter lim="800000"/>
            <a:headEnd/>
            <a:tailEnd/>
          </a:ln>
          <a:effectLst/>
        </p:spPr>
        <p:txBody>
          <a:bodyPr wrap="none">
            <a:spAutoFit/>
          </a:bodyPr>
          <a:lstStyle/>
          <a:p>
            <a:r>
              <a:rPr lang="fr-FR" sz="1600"/>
              <a:t>6</a:t>
            </a:r>
            <a:endParaRPr lang="fr-BE" sz="1600"/>
          </a:p>
        </p:txBody>
      </p:sp>
      <p:sp>
        <p:nvSpPr>
          <p:cNvPr id="6179" name="Text Box 35"/>
          <p:cNvSpPr txBox="1">
            <a:spLocks noChangeArrowheads="1"/>
          </p:cNvSpPr>
          <p:nvPr/>
        </p:nvSpPr>
        <p:spPr bwMode="auto">
          <a:xfrm>
            <a:off x="5219700" y="5915025"/>
            <a:ext cx="296863" cy="336550"/>
          </a:xfrm>
          <a:prstGeom prst="rect">
            <a:avLst/>
          </a:prstGeom>
          <a:noFill/>
          <a:ln w="9525">
            <a:noFill/>
            <a:miter lim="800000"/>
            <a:headEnd/>
            <a:tailEnd/>
          </a:ln>
          <a:effectLst/>
        </p:spPr>
        <p:txBody>
          <a:bodyPr wrap="none">
            <a:spAutoFit/>
          </a:bodyPr>
          <a:lstStyle/>
          <a:p>
            <a:r>
              <a:rPr lang="fr-FR" sz="1600"/>
              <a:t>8</a:t>
            </a:r>
            <a:endParaRPr lang="fr-BE" sz="1600"/>
          </a:p>
        </p:txBody>
      </p:sp>
      <p:sp>
        <p:nvSpPr>
          <p:cNvPr id="6180" name="Text Box 36"/>
          <p:cNvSpPr txBox="1">
            <a:spLocks noChangeArrowheads="1"/>
          </p:cNvSpPr>
          <p:nvPr/>
        </p:nvSpPr>
        <p:spPr bwMode="auto">
          <a:xfrm>
            <a:off x="7054850" y="5915025"/>
            <a:ext cx="409575" cy="336550"/>
          </a:xfrm>
          <a:prstGeom prst="rect">
            <a:avLst/>
          </a:prstGeom>
          <a:noFill/>
          <a:ln w="9525">
            <a:noFill/>
            <a:miter lim="800000"/>
            <a:headEnd/>
            <a:tailEnd/>
          </a:ln>
          <a:effectLst/>
        </p:spPr>
        <p:txBody>
          <a:bodyPr wrap="none">
            <a:spAutoFit/>
          </a:bodyPr>
          <a:lstStyle/>
          <a:p>
            <a:r>
              <a:rPr lang="fr-FR" sz="1600"/>
              <a:t>14</a:t>
            </a:r>
            <a:endParaRPr lang="fr-BE" sz="1600"/>
          </a:p>
        </p:txBody>
      </p:sp>
      <p:grpSp>
        <p:nvGrpSpPr>
          <p:cNvPr id="2" name="Group 43"/>
          <p:cNvGrpSpPr>
            <a:grpSpLocks/>
          </p:cNvGrpSpPr>
          <p:nvPr/>
        </p:nvGrpSpPr>
        <p:grpSpPr bwMode="auto">
          <a:xfrm>
            <a:off x="3157538" y="2997200"/>
            <a:ext cx="5086350" cy="2376488"/>
            <a:chOff x="1989" y="1888"/>
            <a:chExt cx="3204" cy="1497"/>
          </a:xfrm>
        </p:grpSpPr>
        <p:sp>
          <p:nvSpPr>
            <p:cNvPr id="6183" name="Rectangle 39"/>
            <p:cNvSpPr>
              <a:spLocks noChangeArrowheads="1"/>
            </p:cNvSpPr>
            <p:nvPr/>
          </p:nvSpPr>
          <p:spPr bwMode="auto">
            <a:xfrm>
              <a:off x="1989" y="1888"/>
              <a:ext cx="589" cy="1497"/>
            </a:xfrm>
            <a:prstGeom prst="rect">
              <a:avLst/>
            </a:prstGeom>
            <a:solidFill>
              <a:srgbClr val="FF3300"/>
            </a:solidFill>
            <a:ln w="9525">
              <a:solidFill>
                <a:srgbClr val="FFCCCC"/>
              </a:solidFill>
              <a:miter lim="800000"/>
              <a:headEnd/>
              <a:tailEnd/>
            </a:ln>
            <a:effectLst/>
          </p:spPr>
          <p:txBody>
            <a:bodyPr wrap="none" anchor="ctr"/>
            <a:lstStyle/>
            <a:p>
              <a:endParaRPr lang="fr-FR"/>
            </a:p>
          </p:txBody>
        </p:sp>
        <p:sp>
          <p:nvSpPr>
            <p:cNvPr id="6184" name="Line 40"/>
            <p:cNvSpPr>
              <a:spLocks noChangeShapeType="1"/>
            </p:cNvSpPr>
            <p:nvPr/>
          </p:nvSpPr>
          <p:spPr bwMode="auto">
            <a:xfrm flipV="1">
              <a:off x="2578" y="1888"/>
              <a:ext cx="0" cy="1497"/>
            </a:xfrm>
            <a:prstGeom prst="line">
              <a:avLst/>
            </a:prstGeom>
            <a:noFill/>
            <a:ln w="28575">
              <a:solidFill>
                <a:schemeClr val="tx1"/>
              </a:solidFill>
              <a:round/>
              <a:headEnd/>
              <a:tailEnd/>
            </a:ln>
            <a:effectLst/>
          </p:spPr>
          <p:txBody>
            <a:bodyPr/>
            <a:lstStyle/>
            <a:p>
              <a:endParaRPr lang="fr-FR"/>
            </a:p>
          </p:txBody>
        </p:sp>
        <p:sp>
          <p:nvSpPr>
            <p:cNvPr id="6185" name="Line 41"/>
            <p:cNvSpPr>
              <a:spLocks noChangeShapeType="1"/>
            </p:cNvSpPr>
            <p:nvPr/>
          </p:nvSpPr>
          <p:spPr bwMode="auto">
            <a:xfrm flipV="1">
              <a:off x="1994" y="1888"/>
              <a:ext cx="0" cy="1497"/>
            </a:xfrm>
            <a:prstGeom prst="line">
              <a:avLst/>
            </a:prstGeom>
            <a:noFill/>
            <a:ln w="28575">
              <a:solidFill>
                <a:schemeClr val="tx1"/>
              </a:solidFill>
              <a:round/>
              <a:headEnd/>
              <a:tailEnd/>
            </a:ln>
            <a:effectLst/>
          </p:spPr>
          <p:txBody>
            <a:bodyPr/>
            <a:lstStyle/>
            <a:p>
              <a:endParaRPr lang="fr-FR"/>
            </a:p>
          </p:txBody>
        </p:sp>
        <p:sp>
          <p:nvSpPr>
            <p:cNvPr id="6186" name="Line 42"/>
            <p:cNvSpPr>
              <a:spLocks noChangeShapeType="1"/>
            </p:cNvSpPr>
            <p:nvPr/>
          </p:nvSpPr>
          <p:spPr bwMode="auto">
            <a:xfrm rot="5400000" flipV="1">
              <a:off x="3594" y="1785"/>
              <a:ext cx="0" cy="3199"/>
            </a:xfrm>
            <a:prstGeom prst="line">
              <a:avLst/>
            </a:prstGeom>
            <a:noFill/>
            <a:ln w="28575">
              <a:solidFill>
                <a:schemeClr val="tx1"/>
              </a:solidFill>
              <a:round/>
              <a:headEnd/>
              <a:tailEnd/>
            </a:ln>
            <a:effectLst/>
          </p:spPr>
          <p:txBody>
            <a:bodyPr/>
            <a:lstStyle/>
            <a:p>
              <a:endParaRPr lang="fr-FR"/>
            </a:p>
          </p:txBody>
        </p:sp>
      </p:grpSp>
      <p:sp>
        <p:nvSpPr>
          <p:cNvPr id="6193" name="Line 49"/>
          <p:cNvSpPr>
            <a:spLocks noChangeShapeType="1"/>
          </p:cNvSpPr>
          <p:nvPr/>
        </p:nvSpPr>
        <p:spPr bwMode="auto">
          <a:xfrm flipH="1">
            <a:off x="4356100" y="3716338"/>
            <a:ext cx="1223963" cy="720725"/>
          </a:xfrm>
          <a:prstGeom prst="line">
            <a:avLst/>
          </a:prstGeom>
          <a:noFill/>
          <a:ln w="9525">
            <a:solidFill>
              <a:schemeClr val="tx1"/>
            </a:solidFill>
            <a:round/>
            <a:headEnd/>
            <a:tailEnd type="triangle" w="med" len="med"/>
          </a:ln>
          <a:effectLst/>
        </p:spPr>
        <p:txBody>
          <a:bodyPr/>
          <a:lstStyle/>
          <a:p>
            <a:endParaRPr lang="fr-FR"/>
          </a:p>
        </p:txBody>
      </p:sp>
      <p:sp>
        <p:nvSpPr>
          <p:cNvPr id="6194" name="Text Box 50"/>
          <p:cNvSpPr txBox="1">
            <a:spLocks noChangeArrowheads="1"/>
          </p:cNvSpPr>
          <p:nvPr/>
        </p:nvSpPr>
        <p:spPr bwMode="auto">
          <a:xfrm>
            <a:off x="5848350" y="3376613"/>
            <a:ext cx="2012950" cy="366712"/>
          </a:xfrm>
          <a:prstGeom prst="rect">
            <a:avLst/>
          </a:prstGeom>
          <a:noFill/>
          <a:ln w="9525">
            <a:noFill/>
            <a:miter lim="800000"/>
            <a:headEnd/>
            <a:tailEnd/>
          </a:ln>
          <a:effectLst/>
        </p:spPr>
        <p:txBody>
          <a:bodyPr wrap="none">
            <a:spAutoFit/>
          </a:bodyPr>
          <a:lstStyle/>
          <a:p>
            <a:r>
              <a:rPr lang="fr-FR"/>
              <a:t>Talon magnétique</a:t>
            </a:r>
            <a:endParaRPr lang="fr-BE"/>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checkerboard(across)">
                                      <p:cBhvr>
                                        <p:cTn id="7" dur="500"/>
                                        <p:tgtEl>
                                          <p:spTgt spid="6146"/>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6147"/>
                                        </p:tgtEl>
                                        <p:attrNameLst>
                                          <p:attrName>style.visibility</p:attrName>
                                        </p:attrNameLst>
                                      </p:cBhvr>
                                      <p:to>
                                        <p:strVal val="visible"/>
                                      </p:to>
                                    </p:set>
                                    <p:anim calcmode="lin" valueType="num">
                                      <p:cBhvr additive="base">
                                        <p:cTn id="11" dur="500" fill="hold"/>
                                        <p:tgtEl>
                                          <p:spTgt spid="6147"/>
                                        </p:tgtEl>
                                        <p:attrNameLst>
                                          <p:attrName>ppt_x</p:attrName>
                                        </p:attrNameLst>
                                      </p:cBhvr>
                                      <p:tavLst>
                                        <p:tav tm="0">
                                          <p:val>
                                            <p:strVal val="#ppt_x"/>
                                          </p:val>
                                        </p:tav>
                                        <p:tav tm="100000">
                                          <p:val>
                                            <p:strVal val="#ppt_x"/>
                                          </p:val>
                                        </p:tav>
                                      </p:tavLst>
                                    </p:anim>
                                    <p:anim calcmode="lin" valueType="num">
                                      <p:cBhvr additive="base">
                                        <p:cTn id="12" dur="500" fill="hold"/>
                                        <p:tgtEl>
                                          <p:spTgt spid="614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148"/>
                                        </p:tgtEl>
                                        <p:attrNameLst>
                                          <p:attrName>style.visibility</p:attrName>
                                        </p:attrNameLst>
                                      </p:cBhvr>
                                      <p:to>
                                        <p:strVal val="visible"/>
                                      </p:to>
                                    </p:set>
                                    <p:anim calcmode="lin" valueType="num">
                                      <p:cBhvr additive="base">
                                        <p:cTn id="17" dur="500" fill="hold"/>
                                        <p:tgtEl>
                                          <p:spTgt spid="6148"/>
                                        </p:tgtEl>
                                        <p:attrNameLst>
                                          <p:attrName>ppt_x</p:attrName>
                                        </p:attrNameLst>
                                      </p:cBhvr>
                                      <p:tavLst>
                                        <p:tav tm="0">
                                          <p:val>
                                            <p:strVal val="#ppt_x"/>
                                          </p:val>
                                        </p:tav>
                                        <p:tav tm="100000">
                                          <p:val>
                                            <p:strVal val="#ppt_x"/>
                                          </p:val>
                                        </p:tav>
                                      </p:tavLst>
                                    </p:anim>
                                    <p:anim calcmode="lin" valueType="num">
                                      <p:cBhvr additive="base">
                                        <p:cTn id="18" dur="500" fill="hold"/>
                                        <p:tgtEl>
                                          <p:spTgt spid="614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1" presetClass="entr" presetSubtype="4" fill="hold" grpId="0" nodeType="clickEffect">
                                  <p:stCondLst>
                                    <p:cond delay="0"/>
                                  </p:stCondLst>
                                  <p:childTnLst>
                                    <p:set>
                                      <p:cBhvr>
                                        <p:cTn id="22" dur="1" fill="hold">
                                          <p:stCondLst>
                                            <p:cond delay="0"/>
                                          </p:stCondLst>
                                        </p:cTn>
                                        <p:tgtEl>
                                          <p:spTgt spid="6149"/>
                                        </p:tgtEl>
                                        <p:attrNameLst>
                                          <p:attrName>style.visibility</p:attrName>
                                        </p:attrNameLst>
                                      </p:cBhvr>
                                      <p:to>
                                        <p:strVal val="visible"/>
                                      </p:to>
                                    </p:set>
                                    <p:animEffect transition="in" filter="wheel(4)">
                                      <p:cBhvr>
                                        <p:cTn id="23" dur="2000"/>
                                        <p:tgtEl>
                                          <p:spTgt spid="6149"/>
                                        </p:tgtEl>
                                      </p:cBhvr>
                                    </p:animEffect>
                                  </p:childTnLst>
                                </p:cTn>
                              </p:par>
                              <p:par>
                                <p:cTn id="24" presetID="21" presetClass="entr" presetSubtype="4" fill="hold" grpId="0" nodeType="withEffect">
                                  <p:stCondLst>
                                    <p:cond delay="0"/>
                                  </p:stCondLst>
                                  <p:childTnLst>
                                    <p:set>
                                      <p:cBhvr>
                                        <p:cTn id="25" dur="1" fill="hold">
                                          <p:stCondLst>
                                            <p:cond delay="0"/>
                                          </p:stCondLst>
                                        </p:cTn>
                                        <p:tgtEl>
                                          <p:spTgt spid="6150"/>
                                        </p:tgtEl>
                                        <p:attrNameLst>
                                          <p:attrName>style.visibility</p:attrName>
                                        </p:attrNameLst>
                                      </p:cBhvr>
                                      <p:to>
                                        <p:strVal val="visible"/>
                                      </p:to>
                                    </p:set>
                                    <p:animEffect transition="in" filter="wheel(4)">
                                      <p:cBhvr>
                                        <p:cTn id="26" dur="2000"/>
                                        <p:tgtEl>
                                          <p:spTgt spid="6150"/>
                                        </p:tgtEl>
                                      </p:cBhvr>
                                    </p:animEffect>
                                  </p:childTnLst>
                                </p:cTn>
                              </p:par>
                              <p:par>
                                <p:cTn id="27" presetID="21" presetClass="entr" presetSubtype="4" fill="hold" grpId="0" nodeType="withEffect">
                                  <p:stCondLst>
                                    <p:cond delay="0"/>
                                  </p:stCondLst>
                                  <p:childTnLst>
                                    <p:set>
                                      <p:cBhvr>
                                        <p:cTn id="28" dur="1" fill="hold">
                                          <p:stCondLst>
                                            <p:cond delay="0"/>
                                          </p:stCondLst>
                                        </p:cTn>
                                        <p:tgtEl>
                                          <p:spTgt spid="6151"/>
                                        </p:tgtEl>
                                        <p:attrNameLst>
                                          <p:attrName>style.visibility</p:attrName>
                                        </p:attrNameLst>
                                      </p:cBhvr>
                                      <p:to>
                                        <p:strVal val="visible"/>
                                      </p:to>
                                    </p:set>
                                    <p:animEffect transition="in" filter="wheel(4)">
                                      <p:cBhvr>
                                        <p:cTn id="29" dur="2000"/>
                                        <p:tgtEl>
                                          <p:spTgt spid="6151"/>
                                        </p:tgtEl>
                                      </p:cBhvr>
                                    </p:animEffect>
                                  </p:childTnLst>
                                </p:cTn>
                              </p:par>
                              <p:par>
                                <p:cTn id="30" presetID="21" presetClass="entr" presetSubtype="4" fill="hold" grpId="0" nodeType="withEffect">
                                  <p:stCondLst>
                                    <p:cond delay="0"/>
                                  </p:stCondLst>
                                  <p:childTnLst>
                                    <p:set>
                                      <p:cBhvr>
                                        <p:cTn id="31" dur="1" fill="hold">
                                          <p:stCondLst>
                                            <p:cond delay="0"/>
                                          </p:stCondLst>
                                        </p:cTn>
                                        <p:tgtEl>
                                          <p:spTgt spid="6154"/>
                                        </p:tgtEl>
                                        <p:attrNameLst>
                                          <p:attrName>style.visibility</p:attrName>
                                        </p:attrNameLst>
                                      </p:cBhvr>
                                      <p:to>
                                        <p:strVal val="visible"/>
                                      </p:to>
                                    </p:set>
                                    <p:animEffect transition="in" filter="wheel(4)">
                                      <p:cBhvr>
                                        <p:cTn id="32" dur="2000"/>
                                        <p:tgtEl>
                                          <p:spTgt spid="6154"/>
                                        </p:tgtEl>
                                      </p:cBhvr>
                                    </p:animEffect>
                                  </p:childTnLst>
                                </p:cTn>
                              </p:par>
                              <p:par>
                                <p:cTn id="33" presetID="21" presetClass="entr" presetSubtype="4" fill="hold" grpId="0" nodeType="withEffect">
                                  <p:stCondLst>
                                    <p:cond delay="0"/>
                                  </p:stCondLst>
                                  <p:childTnLst>
                                    <p:set>
                                      <p:cBhvr>
                                        <p:cTn id="34" dur="1" fill="hold">
                                          <p:stCondLst>
                                            <p:cond delay="0"/>
                                          </p:stCondLst>
                                        </p:cTn>
                                        <p:tgtEl>
                                          <p:spTgt spid="6155"/>
                                        </p:tgtEl>
                                        <p:attrNameLst>
                                          <p:attrName>style.visibility</p:attrName>
                                        </p:attrNameLst>
                                      </p:cBhvr>
                                      <p:to>
                                        <p:strVal val="visible"/>
                                      </p:to>
                                    </p:set>
                                    <p:animEffect transition="in" filter="wheel(4)">
                                      <p:cBhvr>
                                        <p:cTn id="35" dur="2000"/>
                                        <p:tgtEl>
                                          <p:spTgt spid="6155"/>
                                        </p:tgtEl>
                                      </p:cBhvr>
                                    </p:animEffect>
                                  </p:childTnLst>
                                </p:cTn>
                              </p:par>
                              <p:par>
                                <p:cTn id="36" presetID="21" presetClass="entr" presetSubtype="4" fill="hold" grpId="0" nodeType="withEffect">
                                  <p:stCondLst>
                                    <p:cond delay="0"/>
                                  </p:stCondLst>
                                  <p:childTnLst>
                                    <p:set>
                                      <p:cBhvr>
                                        <p:cTn id="37" dur="1" fill="hold">
                                          <p:stCondLst>
                                            <p:cond delay="0"/>
                                          </p:stCondLst>
                                        </p:cTn>
                                        <p:tgtEl>
                                          <p:spTgt spid="6156"/>
                                        </p:tgtEl>
                                        <p:attrNameLst>
                                          <p:attrName>style.visibility</p:attrName>
                                        </p:attrNameLst>
                                      </p:cBhvr>
                                      <p:to>
                                        <p:strVal val="visible"/>
                                      </p:to>
                                    </p:set>
                                    <p:animEffect transition="in" filter="wheel(4)">
                                      <p:cBhvr>
                                        <p:cTn id="38" dur="2000"/>
                                        <p:tgtEl>
                                          <p:spTgt spid="6156"/>
                                        </p:tgtEl>
                                      </p:cBhvr>
                                    </p:animEffect>
                                  </p:childTnLst>
                                </p:cTn>
                              </p:par>
                              <p:par>
                                <p:cTn id="39" presetID="21" presetClass="entr" presetSubtype="4" fill="hold" grpId="0" nodeType="withEffect">
                                  <p:stCondLst>
                                    <p:cond delay="0"/>
                                  </p:stCondLst>
                                  <p:childTnLst>
                                    <p:set>
                                      <p:cBhvr>
                                        <p:cTn id="40" dur="1" fill="hold">
                                          <p:stCondLst>
                                            <p:cond delay="0"/>
                                          </p:stCondLst>
                                        </p:cTn>
                                        <p:tgtEl>
                                          <p:spTgt spid="6157"/>
                                        </p:tgtEl>
                                        <p:attrNameLst>
                                          <p:attrName>style.visibility</p:attrName>
                                        </p:attrNameLst>
                                      </p:cBhvr>
                                      <p:to>
                                        <p:strVal val="visible"/>
                                      </p:to>
                                    </p:set>
                                    <p:animEffect transition="in" filter="wheel(4)">
                                      <p:cBhvr>
                                        <p:cTn id="41" dur="2000"/>
                                        <p:tgtEl>
                                          <p:spTgt spid="6157"/>
                                        </p:tgtEl>
                                      </p:cBhvr>
                                    </p:animEffect>
                                  </p:childTnLst>
                                </p:cTn>
                              </p:par>
                              <p:par>
                                <p:cTn id="42" presetID="21" presetClass="entr" presetSubtype="4" fill="hold" grpId="0" nodeType="withEffect">
                                  <p:stCondLst>
                                    <p:cond delay="0"/>
                                  </p:stCondLst>
                                  <p:childTnLst>
                                    <p:set>
                                      <p:cBhvr>
                                        <p:cTn id="43" dur="1" fill="hold">
                                          <p:stCondLst>
                                            <p:cond delay="0"/>
                                          </p:stCondLst>
                                        </p:cTn>
                                        <p:tgtEl>
                                          <p:spTgt spid="6159"/>
                                        </p:tgtEl>
                                        <p:attrNameLst>
                                          <p:attrName>style.visibility</p:attrName>
                                        </p:attrNameLst>
                                      </p:cBhvr>
                                      <p:to>
                                        <p:strVal val="visible"/>
                                      </p:to>
                                    </p:set>
                                    <p:animEffect transition="in" filter="wheel(4)">
                                      <p:cBhvr>
                                        <p:cTn id="44" dur="2000"/>
                                        <p:tgtEl>
                                          <p:spTgt spid="6159"/>
                                        </p:tgtEl>
                                      </p:cBhvr>
                                    </p:animEffect>
                                  </p:childTnLst>
                                </p:cTn>
                              </p:par>
                              <p:par>
                                <p:cTn id="45" presetID="21" presetClass="entr" presetSubtype="4" fill="hold" grpId="0" nodeType="withEffect">
                                  <p:stCondLst>
                                    <p:cond delay="0"/>
                                  </p:stCondLst>
                                  <p:childTnLst>
                                    <p:set>
                                      <p:cBhvr>
                                        <p:cTn id="46" dur="1" fill="hold">
                                          <p:stCondLst>
                                            <p:cond delay="0"/>
                                          </p:stCondLst>
                                        </p:cTn>
                                        <p:tgtEl>
                                          <p:spTgt spid="6162"/>
                                        </p:tgtEl>
                                        <p:attrNameLst>
                                          <p:attrName>style.visibility</p:attrName>
                                        </p:attrNameLst>
                                      </p:cBhvr>
                                      <p:to>
                                        <p:strVal val="visible"/>
                                      </p:to>
                                    </p:set>
                                    <p:animEffect transition="in" filter="wheel(4)">
                                      <p:cBhvr>
                                        <p:cTn id="47" dur="2000"/>
                                        <p:tgtEl>
                                          <p:spTgt spid="6162"/>
                                        </p:tgtEl>
                                      </p:cBhvr>
                                    </p:animEffect>
                                  </p:childTnLst>
                                </p:cTn>
                              </p:par>
                              <p:par>
                                <p:cTn id="48" presetID="21" presetClass="entr" presetSubtype="4" fill="hold" grpId="0" nodeType="withEffect">
                                  <p:stCondLst>
                                    <p:cond delay="0"/>
                                  </p:stCondLst>
                                  <p:childTnLst>
                                    <p:set>
                                      <p:cBhvr>
                                        <p:cTn id="49" dur="1" fill="hold">
                                          <p:stCondLst>
                                            <p:cond delay="0"/>
                                          </p:stCondLst>
                                        </p:cTn>
                                        <p:tgtEl>
                                          <p:spTgt spid="6163"/>
                                        </p:tgtEl>
                                        <p:attrNameLst>
                                          <p:attrName>style.visibility</p:attrName>
                                        </p:attrNameLst>
                                      </p:cBhvr>
                                      <p:to>
                                        <p:strVal val="visible"/>
                                      </p:to>
                                    </p:set>
                                    <p:animEffect transition="in" filter="wheel(4)">
                                      <p:cBhvr>
                                        <p:cTn id="50" dur="2000"/>
                                        <p:tgtEl>
                                          <p:spTgt spid="6163"/>
                                        </p:tgtEl>
                                      </p:cBhvr>
                                    </p:animEffect>
                                  </p:childTnLst>
                                </p:cTn>
                              </p:par>
                              <p:par>
                                <p:cTn id="51" presetID="21" presetClass="entr" presetSubtype="4" fill="hold" grpId="0" nodeType="withEffect">
                                  <p:stCondLst>
                                    <p:cond delay="0"/>
                                  </p:stCondLst>
                                  <p:childTnLst>
                                    <p:set>
                                      <p:cBhvr>
                                        <p:cTn id="52" dur="1" fill="hold">
                                          <p:stCondLst>
                                            <p:cond delay="0"/>
                                          </p:stCondLst>
                                        </p:cTn>
                                        <p:tgtEl>
                                          <p:spTgt spid="6164"/>
                                        </p:tgtEl>
                                        <p:attrNameLst>
                                          <p:attrName>style.visibility</p:attrName>
                                        </p:attrNameLst>
                                      </p:cBhvr>
                                      <p:to>
                                        <p:strVal val="visible"/>
                                      </p:to>
                                    </p:set>
                                    <p:animEffect transition="in" filter="wheel(4)">
                                      <p:cBhvr>
                                        <p:cTn id="53" dur="2000"/>
                                        <p:tgtEl>
                                          <p:spTgt spid="6164"/>
                                        </p:tgtEl>
                                      </p:cBhvr>
                                    </p:animEffect>
                                  </p:childTnLst>
                                </p:cTn>
                              </p:par>
                              <p:par>
                                <p:cTn id="54" presetID="21" presetClass="entr" presetSubtype="4" fill="hold" grpId="0" nodeType="withEffect">
                                  <p:stCondLst>
                                    <p:cond delay="0"/>
                                  </p:stCondLst>
                                  <p:childTnLst>
                                    <p:set>
                                      <p:cBhvr>
                                        <p:cTn id="55" dur="1" fill="hold">
                                          <p:stCondLst>
                                            <p:cond delay="0"/>
                                          </p:stCondLst>
                                        </p:cTn>
                                        <p:tgtEl>
                                          <p:spTgt spid="6165"/>
                                        </p:tgtEl>
                                        <p:attrNameLst>
                                          <p:attrName>style.visibility</p:attrName>
                                        </p:attrNameLst>
                                      </p:cBhvr>
                                      <p:to>
                                        <p:strVal val="visible"/>
                                      </p:to>
                                    </p:set>
                                    <p:animEffect transition="in" filter="wheel(4)">
                                      <p:cBhvr>
                                        <p:cTn id="56" dur="2000"/>
                                        <p:tgtEl>
                                          <p:spTgt spid="6165"/>
                                        </p:tgtEl>
                                      </p:cBhvr>
                                    </p:animEffect>
                                  </p:childTnLst>
                                </p:cTn>
                              </p:par>
                              <p:par>
                                <p:cTn id="57" presetID="21" presetClass="entr" presetSubtype="4" fill="hold" grpId="0" nodeType="withEffect">
                                  <p:stCondLst>
                                    <p:cond delay="0"/>
                                  </p:stCondLst>
                                  <p:childTnLst>
                                    <p:set>
                                      <p:cBhvr>
                                        <p:cTn id="58" dur="1" fill="hold">
                                          <p:stCondLst>
                                            <p:cond delay="0"/>
                                          </p:stCondLst>
                                        </p:cTn>
                                        <p:tgtEl>
                                          <p:spTgt spid="6166"/>
                                        </p:tgtEl>
                                        <p:attrNameLst>
                                          <p:attrName>style.visibility</p:attrName>
                                        </p:attrNameLst>
                                      </p:cBhvr>
                                      <p:to>
                                        <p:strVal val="visible"/>
                                      </p:to>
                                    </p:set>
                                    <p:animEffect transition="in" filter="wheel(4)">
                                      <p:cBhvr>
                                        <p:cTn id="59" dur="2000"/>
                                        <p:tgtEl>
                                          <p:spTgt spid="6166"/>
                                        </p:tgtEl>
                                      </p:cBhvr>
                                    </p:animEffect>
                                  </p:childTnLst>
                                </p:cTn>
                              </p:par>
                              <p:par>
                                <p:cTn id="60" presetID="21" presetClass="entr" presetSubtype="4" fill="hold" grpId="0" nodeType="withEffect">
                                  <p:stCondLst>
                                    <p:cond delay="0"/>
                                  </p:stCondLst>
                                  <p:childTnLst>
                                    <p:set>
                                      <p:cBhvr>
                                        <p:cTn id="61" dur="1" fill="hold">
                                          <p:stCondLst>
                                            <p:cond delay="0"/>
                                          </p:stCondLst>
                                        </p:cTn>
                                        <p:tgtEl>
                                          <p:spTgt spid="6167"/>
                                        </p:tgtEl>
                                        <p:attrNameLst>
                                          <p:attrName>style.visibility</p:attrName>
                                        </p:attrNameLst>
                                      </p:cBhvr>
                                      <p:to>
                                        <p:strVal val="visible"/>
                                      </p:to>
                                    </p:set>
                                    <p:animEffect transition="in" filter="wheel(4)">
                                      <p:cBhvr>
                                        <p:cTn id="62" dur="2000"/>
                                        <p:tgtEl>
                                          <p:spTgt spid="6167"/>
                                        </p:tgtEl>
                                      </p:cBhvr>
                                    </p:animEffect>
                                  </p:childTnLst>
                                </p:cTn>
                              </p:par>
                              <p:par>
                                <p:cTn id="63" presetID="21" presetClass="entr" presetSubtype="4" fill="hold" grpId="0" nodeType="withEffect">
                                  <p:stCondLst>
                                    <p:cond delay="0"/>
                                  </p:stCondLst>
                                  <p:childTnLst>
                                    <p:set>
                                      <p:cBhvr>
                                        <p:cTn id="64" dur="1" fill="hold">
                                          <p:stCondLst>
                                            <p:cond delay="0"/>
                                          </p:stCondLst>
                                        </p:cTn>
                                        <p:tgtEl>
                                          <p:spTgt spid="6168"/>
                                        </p:tgtEl>
                                        <p:attrNameLst>
                                          <p:attrName>style.visibility</p:attrName>
                                        </p:attrNameLst>
                                      </p:cBhvr>
                                      <p:to>
                                        <p:strVal val="visible"/>
                                      </p:to>
                                    </p:set>
                                    <p:animEffect transition="in" filter="wheel(4)">
                                      <p:cBhvr>
                                        <p:cTn id="65" dur="2000"/>
                                        <p:tgtEl>
                                          <p:spTgt spid="6168"/>
                                        </p:tgtEl>
                                      </p:cBhvr>
                                    </p:animEffect>
                                  </p:childTnLst>
                                </p:cTn>
                              </p:par>
                              <p:par>
                                <p:cTn id="66" presetID="21" presetClass="entr" presetSubtype="4" fill="hold" grpId="0" nodeType="withEffect">
                                  <p:stCondLst>
                                    <p:cond delay="0"/>
                                  </p:stCondLst>
                                  <p:childTnLst>
                                    <p:set>
                                      <p:cBhvr>
                                        <p:cTn id="67" dur="1" fill="hold">
                                          <p:stCondLst>
                                            <p:cond delay="0"/>
                                          </p:stCondLst>
                                        </p:cTn>
                                        <p:tgtEl>
                                          <p:spTgt spid="6169"/>
                                        </p:tgtEl>
                                        <p:attrNameLst>
                                          <p:attrName>style.visibility</p:attrName>
                                        </p:attrNameLst>
                                      </p:cBhvr>
                                      <p:to>
                                        <p:strVal val="visible"/>
                                      </p:to>
                                    </p:set>
                                    <p:animEffect transition="in" filter="wheel(4)">
                                      <p:cBhvr>
                                        <p:cTn id="68" dur="2000"/>
                                        <p:tgtEl>
                                          <p:spTgt spid="6169"/>
                                        </p:tgtEl>
                                      </p:cBhvr>
                                    </p:animEffect>
                                  </p:childTnLst>
                                </p:cTn>
                              </p:par>
                              <p:par>
                                <p:cTn id="69" presetID="21" presetClass="entr" presetSubtype="4" fill="hold" grpId="0" nodeType="withEffect">
                                  <p:stCondLst>
                                    <p:cond delay="0"/>
                                  </p:stCondLst>
                                  <p:childTnLst>
                                    <p:set>
                                      <p:cBhvr>
                                        <p:cTn id="70" dur="1" fill="hold">
                                          <p:stCondLst>
                                            <p:cond delay="0"/>
                                          </p:stCondLst>
                                        </p:cTn>
                                        <p:tgtEl>
                                          <p:spTgt spid="6170"/>
                                        </p:tgtEl>
                                        <p:attrNameLst>
                                          <p:attrName>style.visibility</p:attrName>
                                        </p:attrNameLst>
                                      </p:cBhvr>
                                      <p:to>
                                        <p:strVal val="visible"/>
                                      </p:to>
                                    </p:set>
                                    <p:animEffect transition="in" filter="wheel(4)">
                                      <p:cBhvr>
                                        <p:cTn id="71" dur="2000"/>
                                        <p:tgtEl>
                                          <p:spTgt spid="6170"/>
                                        </p:tgtEl>
                                      </p:cBhvr>
                                    </p:animEffect>
                                  </p:childTnLst>
                                </p:cTn>
                              </p:par>
                              <p:par>
                                <p:cTn id="72" presetID="21" presetClass="entr" presetSubtype="4" fill="hold" grpId="0" nodeType="withEffect">
                                  <p:stCondLst>
                                    <p:cond delay="0"/>
                                  </p:stCondLst>
                                  <p:childTnLst>
                                    <p:set>
                                      <p:cBhvr>
                                        <p:cTn id="73" dur="1" fill="hold">
                                          <p:stCondLst>
                                            <p:cond delay="0"/>
                                          </p:stCondLst>
                                        </p:cTn>
                                        <p:tgtEl>
                                          <p:spTgt spid="6171"/>
                                        </p:tgtEl>
                                        <p:attrNameLst>
                                          <p:attrName>style.visibility</p:attrName>
                                        </p:attrNameLst>
                                      </p:cBhvr>
                                      <p:to>
                                        <p:strVal val="visible"/>
                                      </p:to>
                                    </p:set>
                                    <p:animEffect transition="in" filter="wheel(4)">
                                      <p:cBhvr>
                                        <p:cTn id="74" dur="2000"/>
                                        <p:tgtEl>
                                          <p:spTgt spid="6171"/>
                                        </p:tgtEl>
                                      </p:cBhvr>
                                    </p:animEffect>
                                  </p:childTnLst>
                                </p:cTn>
                              </p:par>
                              <p:par>
                                <p:cTn id="75" presetID="21" presetClass="entr" presetSubtype="4" fill="hold" grpId="0" nodeType="withEffect">
                                  <p:stCondLst>
                                    <p:cond delay="0"/>
                                  </p:stCondLst>
                                  <p:childTnLst>
                                    <p:set>
                                      <p:cBhvr>
                                        <p:cTn id="76" dur="1" fill="hold">
                                          <p:stCondLst>
                                            <p:cond delay="0"/>
                                          </p:stCondLst>
                                        </p:cTn>
                                        <p:tgtEl>
                                          <p:spTgt spid="6172"/>
                                        </p:tgtEl>
                                        <p:attrNameLst>
                                          <p:attrName>style.visibility</p:attrName>
                                        </p:attrNameLst>
                                      </p:cBhvr>
                                      <p:to>
                                        <p:strVal val="visible"/>
                                      </p:to>
                                    </p:set>
                                    <p:animEffect transition="in" filter="wheel(4)">
                                      <p:cBhvr>
                                        <p:cTn id="77" dur="2000"/>
                                        <p:tgtEl>
                                          <p:spTgt spid="6172"/>
                                        </p:tgtEl>
                                      </p:cBhvr>
                                    </p:animEffect>
                                  </p:childTnLst>
                                </p:cTn>
                              </p:par>
                              <p:par>
                                <p:cTn id="78" presetID="21" presetClass="entr" presetSubtype="4" fill="hold" grpId="0" nodeType="withEffect">
                                  <p:stCondLst>
                                    <p:cond delay="0"/>
                                  </p:stCondLst>
                                  <p:childTnLst>
                                    <p:set>
                                      <p:cBhvr>
                                        <p:cTn id="79" dur="1" fill="hold">
                                          <p:stCondLst>
                                            <p:cond delay="0"/>
                                          </p:stCondLst>
                                        </p:cTn>
                                        <p:tgtEl>
                                          <p:spTgt spid="6173"/>
                                        </p:tgtEl>
                                        <p:attrNameLst>
                                          <p:attrName>style.visibility</p:attrName>
                                        </p:attrNameLst>
                                      </p:cBhvr>
                                      <p:to>
                                        <p:strVal val="visible"/>
                                      </p:to>
                                    </p:set>
                                    <p:animEffect transition="in" filter="wheel(4)">
                                      <p:cBhvr>
                                        <p:cTn id="80" dur="2000"/>
                                        <p:tgtEl>
                                          <p:spTgt spid="6173"/>
                                        </p:tgtEl>
                                      </p:cBhvr>
                                    </p:animEffect>
                                  </p:childTnLst>
                                </p:cTn>
                              </p:par>
                              <p:par>
                                <p:cTn id="81" presetID="21" presetClass="entr" presetSubtype="4" fill="hold" grpId="0" nodeType="withEffect">
                                  <p:stCondLst>
                                    <p:cond delay="0"/>
                                  </p:stCondLst>
                                  <p:childTnLst>
                                    <p:set>
                                      <p:cBhvr>
                                        <p:cTn id="82" dur="1" fill="hold">
                                          <p:stCondLst>
                                            <p:cond delay="0"/>
                                          </p:stCondLst>
                                        </p:cTn>
                                        <p:tgtEl>
                                          <p:spTgt spid="6174"/>
                                        </p:tgtEl>
                                        <p:attrNameLst>
                                          <p:attrName>style.visibility</p:attrName>
                                        </p:attrNameLst>
                                      </p:cBhvr>
                                      <p:to>
                                        <p:strVal val="visible"/>
                                      </p:to>
                                    </p:set>
                                    <p:animEffect transition="in" filter="wheel(4)">
                                      <p:cBhvr>
                                        <p:cTn id="83" dur="2000"/>
                                        <p:tgtEl>
                                          <p:spTgt spid="6174"/>
                                        </p:tgtEl>
                                      </p:cBhvr>
                                    </p:animEffect>
                                  </p:childTnLst>
                                </p:cTn>
                              </p:par>
                              <p:par>
                                <p:cTn id="84" presetID="21" presetClass="entr" presetSubtype="4" fill="hold" grpId="0" nodeType="withEffect">
                                  <p:stCondLst>
                                    <p:cond delay="0"/>
                                  </p:stCondLst>
                                  <p:childTnLst>
                                    <p:set>
                                      <p:cBhvr>
                                        <p:cTn id="85" dur="1" fill="hold">
                                          <p:stCondLst>
                                            <p:cond delay="0"/>
                                          </p:stCondLst>
                                        </p:cTn>
                                        <p:tgtEl>
                                          <p:spTgt spid="6175"/>
                                        </p:tgtEl>
                                        <p:attrNameLst>
                                          <p:attrName>style.visibility</p:attrName>
                                        </p:attrNameLst>
                                      </p:cBhvr>
                                      <p:to>
                                        <p:strVal val="visible"/>
                                      </p:to>
                                    </p:set>
                                    <p:animEffect transition="in" filter="wheel(4)">
                                      <p:cBhvr>
                                        <p:cTn id="86" dur="2000"/>
                                        <p:tgtEl>
                                          <p:spTgt spid="6175"/>
                                        </p:tgtEl>
                                      </p:cBhvr>
                                    </p:animEffect>
                                  </p:childTnLst>
                                </p:cTn>
                              </p:par>
                              <p:par>
                                <p:cTn id="87" presetID="21" presetClass="entr" presetSubtype="4" fill="hold" grpId="0" nodeType="withEffect">
                                  <p:stCondLst>
                                    <p:cond delay="0"/>
                                  </p:stCondLst>
                                  <p:childTnLst>
                                    <p:set>
                                      <p:cBhvr>
                                        <p:cTn id="88" dur="1" fill="hold">
                                          <p:stCondLst>
                                            <p:cond delay="0"/>
                                          </p:stCondLst>
                                        </p:cTn>
                                        <p:tgtEl>
                                          <p:spTgt spid="6176"/>
                                        </p:tgtEl>
                                        <p:attrNameLst>
                                          <p:attrName>style.visibility</p:attrName>
                                        </p:attrNameLst>
                                      </p:cBhvr>
                                      <p:to>
                                        <p:strVal val="visible"/>
                                      </p:to>
                                    </p:set>
                                    <p:animEffect transition="in" filter="wheel(4)">
                                      <p:cBhvr>
                                        <p:cTn id="89" dur="2000"/>
                                        <p:tgtEl>
                                          <p:spTgt spid="6176"/>
                                        </p:tgtEl>
                                      </p:cBhvr>
                                    </p:animEffect>
                                  </p:childTnLst>
                                </p:cTn>
                              </p:par>
                              <p:par>
                                <p:cTn id="90" presetID="21" presetClass="entr" presetSubtype="4" fill="hold" grpId="0" nodeType="withEffect">
                                  <p:stCondLst>
                                    <p:cond delay="0"/>
                                  </p:stCondLst>
                                  <p:childTnLst>
                                    <p:set>
                                      <p:cBhvr>
                                        <p:cTn id="91" dur="1" fill="hold">
                                          <p:stCondLst>
                                            <p:cond delay="0"/>
                                          </p:stCondLst>
                                        </p:cTn>
                                        <p:tgtEl>
                                          <p:spTgt spid="6177"/>
                                        </p:tgtEl>
                                        <p:attrNameLst>
                                          <p:attrName>style.visibility</p:attrName>
                                        </p:attrNameLst>
                                      </p:cBhvr>
                                      <p:to>
                                        <p:strVal val="visible"/>
                                      </p:to>
                                    </p:set>
                                    <p:animEffect transition="in" filter="wheel(4)">
                                      <p:cBhvr>
                                        <p:cTn id="92" dur="2000"/>
                                        <p:tgtEl>
                                          <p:spTgt spid="6177"/>
                                        </p:tgtEl>
                                      </p:cBhvr>
                                    </p:animEffect>
                                  </p:childTnLst>
                                </p:cTn>
                              </p:par>
                              <p:par>
                                <p:cTn id="93" presetID="21" presetClass="entr" presetSubtype="4" fill="hold" grpId="0" nodeType="withEffect">
                                  <p:stCondLst>
                                    <p:cond delay="0"/>
                                  </p:stCondLst>
                                  <p:childTnLst>
                                    <p:set>
                                      <p:cBhvr>
                                        <p:cTn id="94" dur="1" fill="hold">
                                          <p:stCondLst>
                                            <p:cond delay="0"/>
                                          </p:stCondLst>
                                        </p:cTn>
                                        <p:tgtEl>
                                          <p:spTgt spid="6178"/>
                                        </p:tgtEl>
                                        <p:attrNameLst>
                                          <p:attrName>style.visibility</p:attrName>
                                        </p:attrNameLst>
                                      </p:cBhvr>
                                      <p:to>
                                        <p:strVal val="visible"/>
                                      </p:to>
                                    </p:set>
                                    <p:animEffect transition="in" filter="wheel(4)">
                                      <p:cBhvr>
                                        <p:cTn id="95" dur="2000"/>
                                        <p:tgtEl>
                                          <p:spTgt spid="6178"/>
                                        </p:tgtEl>
                                      </p:cBhvr>
                                    </p:animEffect>
                                  </p:childTnLst>
                                </p:cTn>
                              </p:par>
                              <p:par>
                                <p:cTn id="96" presetID="21" presetClass="entr" presetSubtype="4" fill="hold" grpId="0" nodeType="withEffect">
                                  <p:stCondLst>
                                    <p:cond delay="0"/>
                                  </p:stCondLst>
                                  <p:childTnLst>
                                    <p:set>
                                      <p:cBhvr>
                                        <p:cTn id="97" dur="1" fill="hold">
                                          <p:stCondLst>
                                            <p:cond delay="0"/>
                                          </p:stCondLst>
                                        </p:cTn>
                                        <p:tgtEl>
                                          <p:spTgt spid="6179"/>
                                        </p:tgtEl>
                                        <p:attrNameLst>
                                          <p:attrName>style.visibility</p:attrName>
                                        </p:attrNameLst>
                                      </p:cBhvr>
                                      <p:to>
                                        <p:strVal val="visible"/>
                                      </p:to>
                                    </p:set>
                                    <p:animEffect transition="in" filter="wheel(4)">
                                      <p:cBhvr>
                                        <p:cTn id="98" dur="2000"/>
                                        <p:tgtEl>
                                          <p:spTgt spid="6179"/>
                                        </p:tgtEl>
                                      </p:cBhvr>
                                    </p:animEffect>
                                  </p:childTnLst>
                                </p:cTn>
                              </p:par>
                              <p:par>
                                <p:cTn id="99" presetID="21" presetClass="entr" presetSubtype="4" fill="hold" grpId="0" nodeType="withEffect">
                                  <p:stCondLst>
                                    <p:cond delay="0"/>
                                  </p:stCondLst>
                                  <p:childTnLst>
                                    <p:set>
                                      <p:cBhvr>
                                        <p:cTn id="100" dur="1" fill="hold">
                                          <p:stCondLst>
                                            <p:cond delay="0"/>
                                          </p:stCondLst>
                                        </p:cTn>
                                        <p:tgtEl>
                                          <p:spTgt spid="6180"/>
                                        </p:tgtEl>
                                        <p:attrNameLst>
                                          <p:attrName>style.visibility</p:attrName>
                                        </p:attrNameLst>
                                      </p:cBhvr>
                                      <p:to>
                                        <p:strVal val="visible"/>
                                      </p:to>
                                    </p:set>
                                    <p:animEffect transition="in" filter="wheel(4)">
                                      <p:cBhvr>
                                        <p:cTn id="101" dur="2000"/>
                                        <p:tgtEl>
                                          <p:spTgt spid="6180"/>
                                        </p:tgtEl>
                                      </p:cBhvr>
                                    </p:animEffect>
                                  </p:childTnLst>
                                </p:cTn>
                              </p:par>
                              <p:par>
                                <p:cTn id="102" presetID="21" presetClass="entr" presetSubtype="4" fill="hold" nodeType="withEffect">
                                  <p:stCondLst>
                                    <p:cond delay="0"/>
                                  </p:stCondLst>
                                  <p:childTnLst>
                                    <p:set>
                                      <p:cBhvr>
                                        <p:cTn id="103" dur="1" fill="hold">
                                          <p:stCondLst>
                                            <p:cond delay="0"/>
                                          </p:stCondLst>
                                        </p:cTn>
                                        <p:tgtEl>
                                          <p:spTgt spid="2"/>
                                        </p:tgtEl>
                                        <p:attrNameLst>
                                          <p:attrName>style.visibility</p:attrName>
                                        </p:attrNameLst>
                                      </p:cBhvr>
                                      <p:to>
                                        <p:strVal val="visible"/>
                                      </p:to>
                                    </p:set>
                                    <p:animEffect transition="in" filter="wheel(4)">
                                      <p:cBhvr>
                                        <p:cTn id="104" dur="2000"/>
                                        <p:tgtEl>
                                          <p:spTgt spid="2"/>
                                        </p:tgtEl>
                                      </p:cBhvr>
                                    </p:animEffect>
                                  </p:childTnLst>
                                </p:cTn>
                              </p:par>
                              <p:par>
                                <p:cTn id="105" presetID="21" presetClass="entr" presetSubtype="4" fill="hold" grpId="0" nodeType="withEffect">
                                  <p:stCondLst>
                                    <p:cond delay="0"/>
                                  </p:stCondLst>
                                  <p:childTnLst>
                                    <p:set>
                                      <p:cBhvr>
                                        <p:cTn id="106" dur="1" fill="hold">
                                          <p:stCondLst>
                                            <p:cond delay="0"/>
                                          </p:stCondLst>
                                        </p:cTn>
                                        <p:tgtEl>
                                          <p:spTgt spid="6193"/>
                                        </p:tgtEl>
                                        <p:attrNameLst>
                                          <p:attrName>style.visibility</p:attrName>
                                        </p:attrNameLst>
                                      </p:cBhvr>
                                      <p:to>
                                        <p:strVal val="visible"/>
                                      </p:to>
                                    </p:set>
                                    <p:animEffect transition="in" filter="wheel(4)">
                                      <p:cBhvr>
                                        <p:cTn id="107" dur="2000"/>
                                        <p:tgtEl>
                                          <p:spTgt spid="6193"/>
                                        </p:tgtEl>
                                      </p:cBhvr>
                                    </p:animEffect>
                                  </p:childTnLst>
                                </p:cTn>
                              </p:par>
                              <p:par>
                                <p:cTn id="108" presetID="21" presetClass="entr" presetSubtype="4" fill="hold" grpId="0" nodeType="withEffect">
                                  <p:stCondLst>
                                    <p:cond delay="0"/>
                                  </p:stCondLst>
                                  <p:childTnLst>
                                    <p:set>
                                      <p:cBhvr>
                                        <p:cTn id="109" dur="1" fill="hold">
                                          <p:stCondLst>
                                            <p:cond delay="0"/>
                                          </p:stCondLst>
                                        </p:cTn>
                                        <p:tgtEl>
                                          <p:spTgt spid="6194"/>
                                        </p:tgtEl>
                                        <p:attrNameLst>
                                          <p:attrName>style.visibility</p:attrName>
                                        </p:attrNameLst>
                                      </p:cBhvr>
                                      <p:to>
                                        <p:strVal val="visible"/>
                                      </p:to>
                                    </p:set>
                                    <p:animEffect transition="in" filter="wheel(4)">
                                      <p:cBhvr>
                                        <p:cTn id="110" dur="2000"/>
                                        <p:tgtEl>
                                          <p:spTgt spid="6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p:bldP spid="6147" grpId="0"/>
      <p:bldP spid="6148" grpId="0"/>
      <p:bldP spid="6149" grpId="0" animBg="1"/>
      <p:bldP spid="6150" grpId="0" animBg="1"/>
      <p:bldP spid="6151" grpId="0"/>
      <p:bldP spid="6154" grpId="0"/>
      <p:bldP spid="6155" grpId="0"/>
      <p:bldP spid="6156" grpId="0" animBg="1"/>
      <p:bldP spid="6157" grpId="0" animBg="1"/>
      <p:bldP spid="6159" grpId="0" animBg="1"/>
      <p:bldP spid="6162" grpId="0" animBg="1"/>
      <p:bldP spid="6163" grpId="0" animBg="1"/>
      <p:bldP spid="6164" grpId="0" animBg="1"/>
      <p:bldP spid="6165" grpId="0" animBg="1"/>
      <p:bldP spid="6166" grpId="0" animBg="1"/>
      <p:bldP spid="6167" grpId="0" animBg="1"/>
      <p:bldP spid="6168" grpId="0" animBg="1"/>
      <p:bldP spid="6169" grpId="0" animBg="1"/>
      <p:bldP spid="6170" grpId="0"/>
      <p:bldP spid="6171" grpId="0"/>
      <p:bldP spid="6172" grpId="0"/>
      <p:bldP spid="6173" grpId="0"/>
      <p:bldP spid="6174" grpId="0"/>
      <p:bldP spid="6175" grpId="0"/>
      <p:bldP spid="6176" grpId="0"/>
      <p:bldP spid="6177" grpId="0"/>
      <p:bldP spid="6178" grpId="0"/>
      <p:bldP spid="6179" grpId="0"/>
      <p:bldP spid="6180" grpId="0"/>
      <p:bldP spid="6193" grpId="0" animBg="1"/>
      <p:bldP spid="619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2"/>
          <p:cNvSpPr txBox="1">
            <a:spLocks noChangeArrowheads="1"/>
          </p:cNvSpPr>
          <p:nvPr/>
        </p:nvSpPr>
        <p:spPr bwMode="auto">
          <a:xfrm>
            <a:off x="1042988" y="333375"/>
            <a:ext cx="6324808" cy="584775"/>
          </a:xfrm>
          <a:prstGeom prst="rect">
            <a:avLst/>
          </a:prstGeom>
          <a:noFill/>
          <a:ln w="9525">
            <a:noFill/>
            <a:miter lim="800000"/>
            <a:headEnd/>
            <a:tailEnd/>
          </a:ln>
          <a:effectLst/>
        </p:spPr>
        <p:txBody>
          <a:bodyPr wrap="none">
            <a:spAutoFit/>
          </a:bodyPr>
          <a:lstStyle/>
          <a:p>
            <a:r>
              <a:rPr lang="fr-FR" sz="3200" b="1" u="sng" dirty="0" smtClean="0">
                <a:solidFill>
                  <a:srgbClr val="FF3300"/>
                </a:solidFill>
              </a:rPr>
              <a:t>Protection </a:t>
            </a:r>
            <a:r>
              <a:rPr lang="fr-FR" sz="3200" b="1" u="sng" dirty="0">
                <a:solidFill>
                  <a:srgbClr val="FF3300"/>
                </a:solidFill>
              </a:rPr>
              <a:t>contre les </a:t>
            </a:r>
            <a:r>
              <a:rPr lang="fr-FR" sz="3200" b="1" u="sng" dirty="0" smtClean="0">
                <a:solidFill>
                  <a:srgbClr val="FF3300"/>
                </a:solidFill>
              </a:rPr>
              <a:t>courts-circuits</a:t>
            </a:r>
            <a:endParaRPr lang="fr-BE" sz="3200" b="1" u="sng" dirty="0">
              <a:solidFill>
                <a:srgbClr val="FF3300"/>
              </a:solidFill>
            </a:endParaRPr>
          </a:p>
        </p:txBody>
      </p:sp>
      <p:sp>
        <p:nvSpPr>
          <p:cNvPr id="5123" name="Text Box 3"/>
          <p:cNvSpPr txBox="1">
            <a:spLocks noChangeArrowheads="1"/>
          </p:cNvSpPr>
          <p:nvPr/>
        </p:nvSpPr>
        <p:spPr bwMode="auto">
          <a:xfrm>
            <a:off x="447675" y="1100138"/>
            <a:ext cx="5181483" cy="461665"/>
          </a:xfrm>
          <a:prstGeom prst="rect">
            <a:avLst/>
          </a:prstGeom>
          <a:noFill/>
          <a:ln w="9525">
            <a:noFill/>
            <a:miter lim="800000"/>
            <a:headEnd/>
            <a:tailEnd/>
          </a:ln>
          <a:effectLst/>
        </p:spPr>
        <p:txBody>
          <a:bodyPr wrap="none">
            <a:spAutoFit/>
          </a:bodyPr>
          <a:lstStyle/>
          <a:p>
            <a:r>
              <a:rPr lang="fr-FR" sz="2400" dirty="0">
                <a:solidFill>
                  <a:schemeClr val="accent2"/>
                </a:solidFill>
              </a:rPr>
              <a:t>Les disjoncteurs</a:t>
            </a:r>
            <a:r>
              <a:rPr lang="fr-FR" sz="2400" b="1" dirty="0">
                <a:solidFill>
                  <a:srgbClr val="2B229E"/>
                </a:solidFill>
              </a:rPr>
              <a:t>: </a:t>
            </a:r>
            <a:r>
              <a:rPr lang="fr-FR" sz="2000" b="1" dirty="0">
                <a:solidFill>
                  <a:srgbClr val="2B229E"/>
                </a:solidFill>
              </a:rPr>
              <a:t>Courbes de déclenchement</a:t>
            </a:r>
            <a:endParaRPr lang="fr-BE" sz="2000" b="1" dirty="0">
              <a:solidFill>
                <a:srgbClr val="2B229E"/>
              </a:solidFill>
            </a:endParaRPr>
          </a:p>
        </p:txBody>
      </p:sp>
      <p:sp>
        <p:nvSpPr>
          <p:cNvPr id="5124" name="Text Box 4"/>
          <p:cNvSpPr txBox="1">
            <a:spLocks noChangeArrowheads="1"/>
          </p:cNvSpPr>
          <p:nvPr/>
        </p:nvSpPr>
        <p:spPr bwMode="auto">
          <a:xfrm>
            <a:off x="519113" y="1484313"/>
            <a:ext cx="5251450" cy="366712"/>
          </a:xfrm>
          <a:prstGeom prst="rect">
            <a:avLst/>
          </a:prstGeom>
          <a:noFill/>
          <a:ln w="9525">
            <a:noFill/>
            <a:miter lim="800000"/>
            <a:headEnd/>
            <a:tailEnd/>
          </a:ln>
          <a:effectLst/>
        </p:spPr>
        <p:txBody>
          <a:bodyPr wrap="none">
            <a:spAutoFit/>
          </a:bodyPr>
          <a:lstStyle/>
          <a:p>
            <a:r>
              <a:rPr lang="fr-FR" dirty="0"/>
              <a:t>Il existe trois types de courbes de déclenchement!</a:t>
            </a:r>
            <a:endParaRPr lang="fr-BE" dirty="0"/>
          </a:p>
        </p:txBody>
      </p:sp>
      <p:sp>
        <p:nvSpPr>
          <p:cNvPr id="5125" name="Line 5"/>
          <p:cNvSpPr>
            <a:spLocks noChangeShapeType="1"/>
          </p:cNvSpPr>
          <p:nvPr/>
        </p:nvSpPr>
        <p:spPr bwMode="auto">
          <a:xfrm flipV="1">
            <a:off x="1403350" y="2276475"/>
            <a:ext cx="0" cy="4176713"/>
          </a:xfrm>
          <a:prstGeom prst="line">
            <a:avLst/>
          </a:prstGeom>
          <a:noFill/>
          <a:ln w="9525">
            <a:solidFill>
              <a:schemeClr val="tx1"/>
            </a:solidFill>
            <a:round/>
            <a:headEnd/>
            <a:tailEnd type="triangle" w="med" len="med"/>
          </a:ln>
          <a:effectLst/>
        </p:spPr>
        <p:txBody>
          <a:bodyPr/>
          <a:lstStyle/>
          <a:p>
            <a:endParaRPr lang="fr-FR"/>
          </a:p>
        </p:txBody>
      </p:sp>
      <p:sp>
        <p:nvSpPr>
          <p:cNvPr id="5126" name="Line 6"/>
          <p:cNvSpPr>
            <a:spLocks noChangeShapeType="1"/>
          </p:cNvSpPr>
          <p:nvPr/>
        </p:nvSpPr>
        <p:spPr bwMode="auto">
          <a:xfrm>
            <a:off x="755650" y="5734050"/>
            <a:ext cx="7129463" cy="0"/>
          </a:xfrm>
          <a:prstGeom prst="line">
            <a:avLst/>
          </a:prstGeom>
          <a:noFill/>
          <a:ln w="9525">
            <a:solidFill>
              <a:schemeClr val="tx1"/>
            </a:solidFill>
            <a:round/>
            <a:headEnd/>
            <a:tailEnd type="triangle" w="med" len="med"/>
          </a:ln>
          <a:effectLst/>
        </p:spPr>
        <p:txBody>
          <a:bodyPr/>
          <a:lstStyle/>
          <a:p>
            <a:endParaRPr lang="fr-FR"/>
          </a:p>
        </p:txBody>
      </p:sp>
      <p:sp>
        <p:nvSpPr>
          <p:cNvPr id="5127" name="Text Box 7"/>
          <p:cNvSpPr txBox="1">
            <a:spLocks noChangeArrowheads="1"/>
          </p:cNvSpPr>
          <p:nvPr/>
        </p:nvSpPr>
        <p:spPr bwMode="auto">
          <a:xfrm>
            <a:off x="3132138" y="2444750"/>
            <a:ext cx="4992687" cy="457200"/>
          </a:xfrm>
          <a:prstGeom prst="rect">
            <a:avLst/>
          </a:prstGeom>
          <a:noFill/>
          <a:ln w="9525">
            <a:noFill/>
            <a:miter lim="800000"/>
            <a:headEnd/>
            <a:tailEnd/>
          </a:ln>
          <a:effectLst/>
        </p:spPr>
        <p:txBody>
          <a:bodyPr wrap="none">
            <a:spAutoFit/>
          </a:bodyPr>
          <a:lstStyle/>
          <a:p>
            <a:r>
              <a:rPr lang="fr-FR" sz="2400" b="1">
                <a:solidFill>
                  <a:schemeClr val="accent2"/>
                </a:solidFill>
              </a:rPr>
              <a:t>Courbe C: Déclenche de 5 à 10 In</a:t>
            </a:r>
            <a:endParaRPr lang="fr-BE" sz="2400" b="1">
              <a:solidFill>
                <a:schemeClr val="accent2"/>
              </a:solidFill>
            </a:endParaRPr>
          </a:p>
        </p:txBody>
      </p:sp>
      <p:sp>
        <p:nvSpPr>
          <p:cNvPr id="5128" name="Text Box 8"/>
          <p:cNvSpPr txBox="1">
            <a:spLocks noChangeArrowheads="1"/>
          </p:cNvSpPr>
          <p:nvPr/>
        </p:nvSpPr>
        <p:spPr bwMode="auto">
          <a:xfrm>
            <a:off x="1335088" y="2300288"/>
            <a:ext cx="1246187" cy="336550"/>
          </a:xfrm>
          <a:prstGeom prst="rect">
            <a:avLst/>
          </a:prstGeom>
          <a:noFill/>
          <a:ln w="9525">
            <a:noFill/>
            <a:miter lim="800000"/>
            <a:headEnd/>
            <a:tailEnd/>
          </a:ln>
          <a:effectLst/>
        </p:spPr>
        <p:txBody>
          <a:bodyPr wrap="none">
            <a:spAutoFit/>
          </a:bodyPr>
          <a:lstStyle/>
          <a:p>
            <a:r>
              <a:rPr lang="fr-FR" sz="1600" dirty="0"/>
              <a:t>Temps en s</a:t>
            </a:r>
            <a:endParaRPr lang="fr-BE" sz="1600" dirty="0"/>
          </a:p>
        </p:txBody>
      </p:sp>
      <p:sp>
        <p:nvSpPr>
          <p:cNvPr id="5129" name="Text Box 9"/>
          <p:cNvSpPr txBox="1">
            <a:spLocks noChangeArrowheads="1"/>
          </p:cNvSpPr>
          <p:nvPr/>
        </p:nvSpPr>
        <p:spPr bwMode="auto">
          <a:xfrm>
            <a:off x="7775575" y="5538788"/>
            <a:ext cx="468313" cy="336550"/>
          </a:xfrm>
          <a:prstGeom prst="rect">
            <a:avLst/>
          </a:prstGeom>
          <a:noFill/>
          <a:ln w="9525">
            <a:noFill/>
            <a:miter lim="800000"/>
            <a:headEnd/>
            <a:tailEnd/>
          </a:ln>
          <a:effectLst/>
        </p:spPr>
        <p:txBody>
          <a:bodyPr wrap="none">
            <a:spAutoFit/>
          </a:bodyPr>
          <a:lstStyle/>
          <a:p>
            <a:r>
              <a:rPr lang="fr-FR" sz="1600"/>
              <a:t>I/In</a:t>
            </a:r>
            <a:endParaRPr lang="fr-BE" sz="1600"/>
          </a:p>
        </p:txBody>
      </p:sp>
      <p:sp>
        <p:nvSpPr>
          <p:cNvPr id="5130" name="Line 10"/>
          <p:cNvSpPr>
            <a:spLocks noChangeShapeType="1"/>
          </p:cNvSpPr>
          <p:nvPr/>
        </p:nvSpPr>
        <p:spPr bwMode="auto">
          <a:xfrm>
            <a:off x="3135313" y="5661025"/>
            <a:ext cx="0" cy="215900"/>
          </a:xfrm>
          <a:prstGeom prst="line">
            <a:avLst/>
          </a:prstGeom>
          <a:noFill/>
          <a:ln w="9525">
            <a:solidFill>
              <a:schemeClr val="tx1"/>
            </a:solidFill>
            <a:round/>
            <a:headEnd/>
            <a:tailEnd/>
          </a:ln>
          <a:effectLst/>
        </p:spPr>
        <p:txBody>
          <a:bodyPr/>
          <a:lstStyle/>
          <a:p>
            <a:endParaRPr lang="fr-FR"/>
          </a:p>
        </p:txBody>
      </p:sp>
      <p:sp>
        <p:nvSpPr>
          <p:cNvPr id="5131" name="Line 11"/>
          <p:cNvSpPr>
            <a:spLocks noChangeShapeType="1"/>
          </p:cNvSpPr>
          <p:nvPr/>
        </p:nvSpPr>
        <p:spPr bwMode="auto">
          <a:xfrm>
            <a:off x="3567113" y="5661025"/>
            <a:ext cx="0" cy="215900"/>
          </a:xfrm>
          <a:prstGeom prst="line">
            <a:avLst/>
          </a:prstGeom>
          <a:noFill/>
          <a:ln w="9525">
            <a:solidFill>
              <a:schemeClr val="tx1"/>
            </a:solidFill>
            <a:round/>
            <a:headEnd/>
            <a:tailEnd/>
          </a:ln>
          <a:effectLst/>
        </p:spPr>
        <p:txBody>
          <a:bodyPr/>
          <a:lstStyle/>
          <a:p>
            <a:endParaRPr lang="fr-FR"/>
          </a:p>
        </p:txBody>
      </p:sp>
      <p:sp>
        <p:nvSpPr>
          <p:cNvPr id="5132" name="Line 12"/>
          <p:cNvSpPr>
            <a:spLocks noChangeShapeType="1"/>
          </p:cNvSpPr>
          <p:nvPr/>
        </p:nvSpPr>
        <p:spPr bwMode="auto">
          <a:xfrm>
            <a:off x="4575175" y="5661025"/>
            <a:ext cx="0" cy="215900"/>
          </a:xfrm>
          <a:prstGeom prst="line">
            <a:avLst/>
          </a:prstGeom>
          <a:noFill/>
          <a:ln w="9525">
            <a:solidFill>
              <a:schemeClr val="tx1"/>
            </a:solidFill>
            <a:round/>
            <a:headEnd/>
            <a:tailEnd/>
          </a:ln>
          <a:effectLst/>
        </p:spPr>
        <p:txBody>
          <a:bodyPr/>
          <a:lstStyle/>
          <a:p>
            <a:endParaRPr lang="fr-FR"/>
          </a:p>
        </p:txBody>
      </p:sp>
      <p:sp>
        <p:nvSpPr>
          <p:cNvPr id="5133" name="Line 13"/>
          <p:cNvSpPr>
            <a:spLocks noChangeShapeType="1"/>
          </p:cNvSpPr>
          <p:nvPr/>
        </p:nvSpPr>
        <p:spPr bwMode="auto">
          <a:xfrm>
            <a:off x="5367338" y="5661025"/>
            <a:ext cx="0" cy="215900"/>
          </a:xfrm>
          <a:prstGeom prst="line">
            <a:avLst/>
          </a:prstGeom>
          <a:noFill/>
          <a:ln w="9525">
            <a:solidFill>
              <a:schemeClr val="tx1"/>
            </a:solidFill>
            <a:round/>
            <a:headEnd/>
            <a:tailEnd/>
          </a:ln>
          <a:effectLst/>
        </p:spPr>
        <p:txBody>
          <a:bodyPr/>
          <a:lstStyle/>
          <a:p>
            <a:endParaRPr lang="fr-FR"/>
          </a:p>
        </p:txBody>
      </p:sp>
      <p:sp>
        <p:nvSpPr>
          <p:cNvPr id="5134" name="Line 14"/>
          <p:cNvSpPr>
            <a:spLocks noChangeShapeType="1"/>
          </p:cNvSpPr>
          <p:nvPr/>
        </p:nvSpPr>
        <p:spPr bwMode="auto">
          <a:xfrm>
            <a:off x="5799138" y="5661025"/>
            <a:ext cx="0" cy="215900"/>
          </a:xfrm>
          <a:prstGeom prst="line">
            <a:avLst/>
          </a:prstGeom>
          <a:noFill/>
          <a:ln w="38100">
            <a:solidFill>
              <a:schemeClr val="tx1"/>
            </a:solidFill>
            <a:round/>
            <a:headEnd/>
            <a:tailEnd/>
          </a:ln>
          <a:effectLst/>
        </p:spPr>
        <p:txBody>
          <a:bodyPr/>
          <a:lstStyle/>
          <a:p>
            <a:endParaRPr lang="fr-FR"/>
          </a:p>
        </p:txBody>
      </p:sp>
      <p:sp>
        <p:nvSpPr>
          <p:cNvPr id="5135" name="Line 15"/>
          <p:cNvSpPr>
            <a:spLocks noChangeShapeType="1"/>
          </p:cNvSpPr>
          <p:nvPr/>
        </p:nvSpPr>
        <p:spPr bwMode="auto">
          <a:xfrm>
            <a:off x="7235825" y="5661025"/>
            <a:ext cx="0" cy="215900"/>
          </a:xfrm>
          <a:prstGeom prst="line">
            <a:avLst/>
          </a:prstGeom>
          <a:noFill/>
          <a:ln w="9525">
            <a:solidFill>
              <a:schemeClr val="tx1"/>
            </a:solidFill>
            <a:round/>
            <a:headEnd/>
            <a:tailEnd/>
          </a:ln>
          <a:effectLst/>
        </p:spPr>
        <p:txBody>
          <a:bodyPr/>
          <a:lstStyle/>
          <a:p>
            <a:endParaRPr lang="fr-FR"/>
          </a:p>
        </p:txBody>
      </p:sp>
      <p:sp>
        <p:nvSpPr>
          <p:cNvPr id="5136" name="Line 16"/>
          <p:cNvSpPr>
            <a:spLocks noChangeShapeType="1"/>
          </p:cNvSpPr>
          <p:nvPr/>
        </p:nvSpPr>
        <p:spPr bwMode="auto">
          <a:xfrm>
            <a:off x="2703513" y="5661025"/>
            <a:ext cx="0" cy="215900"/>
          </a:xfrm>
          <a:prstGeom prst="line">
            <a:avLst/>
          </a:prstGeom>
          <a:noFill/>
          <a:ln w="9525">
            <a:solidFill>
              <a:schemeClr val="tx1"/>
            </a:solidFill>
            <a:round/>
            <a:headEnd/>
            <a:tailEnd/>
          </a:ln>
          <a:effectLst/>
        </p:spPr>
        <p:txBody>
          <a:bodyPr/>
          <a:lstStyle/>
          <a:p>
            <a:endParaRPr lang="fr-FR"/>
          </a:p>
        </p:txBody>
      </p:sp>
      <p:sp>
        <p:nvSpPr>
          <p:cNvPr id="5137" name="Line 17"/>
          <p:cNvSpPr>
            <a:spLocks noChangeShapeType="1"/>
          </p:cNvSpPr>
          <p:nvPr/>
        </p:nvSpPr>
        <p:spPr bwMode="auto">
          <a:xfrm>
            <a:off x="1911350" y="5661025"/>
            <a:ext cx="0" cy="215900"/>
          </a:xfrm>
          <a:prstGeom prst="line">
            <a:avLst/>
          </a:prstGeom>
          <a:noFill/>
          <a:ln w="38100">
            <a:solidFill>
              <a:schemeClr val="tx1"/>
            </a:solidFill>
            <a:round/>
            <a:headEnd/>
            <a:tailEnd/>
          </a:ln>
          <a:effectLst/>
        </p:spPr>
        <p:txBody>
          <a:bodyPr/>
          <a:lstStyle/>
          <a:p>
            <a:endParaRPr lang="fr-FR"/>
          </a:p>
        </p:txBody>
      </p:sp>
      <p:sp>
        <p:nvSpPr>
          <p:cNvPr id="5138" name="Line 18"/>
          <p:cNvSpPr>
            <a:spLocks noChangeShapeType="1"/>
          </p:cNvSpPr>
          <p:nvPr/>
        </p:nvSpPr>
        <p:spPr bwMode="auto">
          <a:xfrm rot="-5400000">
            <a:off x="1404938" y="5265738"/>
            <a:ext cx="0" cy="215900"/>
          </a:xfrm>
          <a:prstGeom prst="line">
            <a:avLst/>
          </a:prstGeom>
          <a:noFill/>
          <a:ln w="9525">
            <a:solidFill>
              <a:schemeClr val="tx1"/>
            </a:solidFill>
            <a:round/>
            <a:headEnd/>
            <a:tailEnd/>
          </a:ln>
          <a:effectLst/>
        </p:spPr>
        <p:txBody>
          <a:bodyPr/>
          <a:lstStyle/>
          <a:p>
            <a:endParaRPr lang="fr-FR"/>
          </a:p>
        </p:txBody>
      </p:sp>
      <p:sp>
        <p:nvSpPr>
          <p:cNvPr id="5139" name="Line 19"/>
          <p:cNvSpPr>
            <a:spLocks noChangeShapeType="1"/>
          </p:cNvSpPr>
          <p:nvPr/>
        </p:nvSpPr>
        <p:spPr bwMode="auto">
          <a:xfrm rot="-5400000">
            <a:off x="1409700" y="4113213"/>
            <a:ext cx="0" cy="215900"/>
          </a:xfrm>
          <a:prstGeom prst="line">
            <a:avLst/>
          </a:prstGeom>
          <a:noFill/>
          <a:ln w="9525">
            <a:solidFill>
              <a:schemeClr val="tx1"/>
            </a:solidFill>
            <a:round/>
            <a:headEnd/>
            <a:tailEnd/>
          </a:ln>
          <a:effectLst/>
        </p:spPr>
        <p:txBody>
          <a:bodyPr/>
          <a:lstStyle/>
          <a:p>
            <a:endParaRPr lang="fr-FR"/>
          </a:p>
        </p:txBody>
      </p:sp>
      <p:sp>
        <p:nvSpPr>
          <p:cNvPr id="5140" name="Line 20"/>
          <p:cNvSpPr>
            <a:spLocks noChangeShapeType="1"/>
          </p:cNvSpPr>
          <p:nvPr/>
        </p:nvSpPr>
        <p:spPr bwMode="auto">
          <a:xfrm rot="-5400000">
            <a:off x="1404938" y="2960688"/>
            <a:ext cx="0" cy="215900"/>
          </a:xfrm>
          <a:prstGeom prst="line">
            <a:avLst/>
          </a:prstGeom>
          <a:noFill/>
          <a:ln w="9525">
            <a:solidFill>
              <a:schemeClr val="tx1"/>
            </a:solidFill>
            <a:round/>
            <a:headEnd/>
            <a:tailEnd/>
          </a:ln>
          <a:effectLst/>
        </p:spPr>
        <p:txBody>
          <a:bodyPr/>
          <a:lstStyle/>
          <a:p>
            <a:endParaRPr lang="fr-FR"/>
          </a:p>
        </p:txBody>
      </p:sp>
      <p:sp>
        <p:nvSpPr>
          <p:cNvPr id="5141" name="Text Box 21"/>
          <p:cNvSpPr txBox="1">
            <a:spLocks noChangeArrowheads="1"/>
          </p:cNvSpPr>
          <p:nvPr/>
        </p:nvSpPr>
        <p:spPr bwMode="auto">
          <a:xfrm>
            <a:off x="827088" y="5203825"/>
            <a:ext cx="579437" cy="336550"/>
          </a:xfrm>
          <a:prstGeom prst="rect">
            <a:avLst/>
          </a:prstGeom>
          <a:noFill/>
          <a:ln w="9525">
            <a:noFill/>
            <a:miter lim="800000"/>
            <a:headEnd/>
            <a:tailEnd/>
          </a:ln>
          <a:effectLst/>
        </p:spPr>
        <p:txBody>
          <a:bodyPr wrap="none">
            <a:spAutoFit/>
          </a:bodyPr>
          <a:lstStyle/>
          <a:p>
            <a:r>
              <a:rPr lang="fr-FR" sz="1600"/>
              <a:t>0,01</a:t>
            </a:r>
            <a:endParaRPr lang="fr-BE" sz="1600"/>
          </a:p>
        </p:txBody>
      </p:sp>
      <p:sp>
        <p:nvSpPr>
          <p:cNvPr id="5142" name="Text Box 22"/>
          <p:cNvSpPr txBox="1">
            <a:spLocks noChangeArrowheads="1"/>
          </p:cNvSpPr>
          <p:nvPr/>
        </p:nvSpPr>
        <p:spPr bwMode="auto">
          <a:xfrm>
            <a:off x="1054100" y="2901950"/>
            <a:ext cx="296863" cy="336550"/>
          </a:xfrm>
          <a:prstGeom prst="rect">
            <a:avLst/>
          </a:prstGeom>
          <a:noFill/>
          <a:ln w="9525">
            <a:noFill/>
            <a:miter lim="800000"/>
            <a:headEnd/>
            <a:tailEnd/>
          </a:ln>
          <a:effectLst/>
        </p:spPr>
        <p:txBody>
          <a:bodyPr wrap="none">
            <a:spAutoFit/>
          </a:bodyPr>
          <a:lstStyle/>
          <a:p>
            <a:r>
              <a:rPr lang="fr-FR" sz="1600"/>
              <a:t>1</a:t>
            </a:r>
            <a:endParaRPr lang="fr-BE" sz="1600"/>
          </a:p>
        </p:txBody>
      </p:sp>
      <p:sp>
        <p:nvSpPr>
          <p:cNvPr id="5143" name="Text Box 23"/>
          <p:cNvSpPr txBox="1">
            <a:spLocks noChangeArrowheads="1"/>
          </p:cNvSpPr>
          <p:nvPr/>
        </p:nvSpPr>
        <p:spPr bwMode="auto">
          <a:xfrm>
            <a:off x="939800" y="4043363"/>
            <a:ext cx="466725" cy="336550"/>
          </a:xfrm>
          <a:prstGeom prst="rect">
            <a:avLst/>
          </a:prstGeom>
          <a:noFill/>
          <a:ln w="9525">
            <a:noFill/>
            <a:miter lim="800000"/>
            <a:headEnd/>
            <a:tailEnd/>
          </a:ln>
          <a:effectLst/>
        </p:spPr>
        <p:txBody>
          <a:bodyPr wrap="none">
            <a:spAutoFit/>
          </a:bodyPr>
          <a:lstStyle/>
          <a:p>
            <a:r>
              <a:rPr lang="fr-FR" sz="1600"/>
              <a:t>0,1</a:t>
            </a:r>
            <a:endParaRPr lang="fr-BE" sz="1600"/>
          </a:p>
        </p:txBody>
      </p:sp>
      <p:sp>
        <p:nvSpPr>
          <p:cNvPr id="5144" name="Text Box 24"/>
          <p:cNvSpPr txBox="1">
            <a:spLocks noChangeArrowheads="1"/>
          </p:cNvSpPr>
          <p:nvPr/>
        </p:nvSpPr>
        <p:spPr bwMode="auto">
          <a:xfrm>
            <a:off x="1766888" y="5892800"/>
            <a:ext cx="296862" cy="336550"/>
          </a:xfrm>
          <a:prstGeom prst="rect">
            <a:avLst/>
          </a:prstGeom>
          <a:noFill/>
          <a:ln w="9525">
            <a:noFill/>
            <a:miter lim="800000"/>
            <a:headEnd/>
            <a:tailEnd/>
          </a:ln>
          <a:effectLst/>
        </p:spPr>
        <p:txBody>
          <a:bodyPr wrap="none">
            <a:spAutoFit/>
          </a:bodyPr>
          <a:lstStyle/>
          <a:p>
            <a:r>
              <a:rPr lang="fr-FR" sz="1600"/>
              <a:t>1</a:t>
            </a:r>
            <a:endParaRPr lang="fr-BE" sz="1600"/>
          </a:p>
        </p:txBody>
      </p:sp>
      <p:sp>
        <p:nvSpPr>
          <p:cNvPr id="5145" name="Text Box 25"/>
          <p:cNvSpPr txBox="1">
            <a:spLocks noChangeArrowheads="1"/>
          </p:cNvSpPr>
          <p:nvPr/>
        </p:nvSpPr>
        <p:spPr bwMode="auto">
          <a:xfrm>
            <a:off x="5583238" y="5902325"/>
            <a:ext cx="409575" cy="336550"/>
          </a:xfrm>
          <a:prstGeom prst="rect">
            <a:avLst/>
          </a:prstGeom>
          <a:noFill/>
          <a:ln w="9525">
            <a:noFill/>
            <a:miter lim="800000"/>
            <a:headEnd/>
            <a:tailEnd/>
          </a:ln>
          <a:effectLst/>
        </p:spPr>
        <p:txBody>
          <a:bodyPr wrap="none">
            <a:spAutoFit/>
          </a:bodyPr>
          <a:lstStyle/>
          <a:p>
            <a:r>
              <a:rPr lang="fr-FR" sz="1600"/>
              <a:t>10</a:t>
            </a:r>
            <a:endParaRPr lang="fr-BE" sz="1600"/>
          </a:p>
        </p:txBody>
      </p:sp>
      <p:sp>
        <p:nvSpPr>
          <p:cNvPr id="5146" name="Text Box 26"/>
          <p:cNvSpPr txBox="1">
            <a:spLocks noChangeArrowheads="1"/>
          </p:cNvSpPr>
          <p:nvPr/>
        </p:nvSpPr>
        <p:spPr bwMode="auto">
          <a:xfrm>
            <a:off x="2574925" y="5899150"/>
            <a:ext cx="296863" cy="336550"/>
          </a:xfrm>
          <a:prstGeom prst="rect">
            <a:avLst/>
          </a:prstGeom>
          <a:noFill/>
          <a:ln w="9525">
            <a:noFill/>
            <a:miter lim="800000"/>
            <a:headEnd/>
            <a:tailEnd/>
          </a:ln>
          <a:effectLst/>
        </p:spPr>
        <p:txBody>
          <a:bodyPr wrap="none">
            <a:spAutoFit/>
          </a:bodyPr>
          <a:lstStyle/>
          <a:p>
            <a:r>
              <a:rPr lang="fr-FR" sz="1600"/>
              <a:t>2</a:t>
            </a:r>
            <a:endParaRPr lang="fr-BE" sz="1600"/>
          </a:p>
        </p:txBody>
      </p:sp>
      <p:sp>
        <p:nvSpPr>
          <p:cNvPr id="5147" name="Text Box 27"/>
          <p:cNvSpPr txBox="1">
            <a:spLocks noChangeArrowheads="1"/>
          </p:cNvSpPr>
          <p:nvPr/>
        </p:nvSpPr>
        <p:spPr bwMode="auto">
          <a:xfrm>
            <a:off x="2981325" y="5902325"/>
            <a:ext cx="296863" cy="336550"/>
          </a:xfrm>
          <a:prstGeom prst="rect">
            <a:avLst/>
          </a:prstGeom>
          <a:noFill/>
          <a:ln w="9525">
            <a:noFill/>
            <a:miter lim="800000"/>
            <a:headEnd/>
            <a:tailEnd/>
          </a:ln>
          <a:effectLst/>
        </p:spPr>
        <p:txBody>
          <a:bodyPr wrap="none">
            <a:spAutoFit/>
          </a:bodyPr>
          <a:lstStyle/>
          <a:p>
            <a:r>
              <a:rPr lang="fr-FR" sz="1600"/>
              <a:t>3</a:t>
            </a:r>
            <a:endParaRPr lang="fr-BE" sz="1600"/>
          </a:p>
        </p:txBody>
      </p:sp>
      <p:sp>
        <p:nvSpPr>
          <p:cNvPr id="5148" name="Text Box 28"/>
          <p:cNvSpPr txBox="1">
            <a:spLocks noChangeArrowheads="1"/>
          </p:cNvSpPr>
          <p:nvPr/>
        </p:nvSpPr>
        <p:spPr bwMode="auto">
          <a:xfrm>
            <a:off x="3417888" y="5902325"/>
            <a:ext cx="296862" cy="336550"/>
          </a:xfrm>
          <a:prstGeom prst="rect">
            <a:avLst/>
          </a:prstGeom>
          <a:noFill/>
          <a:ln w="9525">
            <a:noFill/>
            <a:miter lim="800000"/>
            <a:headEnd/>
            <a:tailEnd/>
          </a:ln>
          <a:effectLst/>
        </p:spPr>
        <p:txBody>
          <a:bodyPr wrap="none">
            <a:spAutoFit/>
          </a:bodyPr>
          <a:lstStyle/>
          <a:p>
            <a:r>
              <a:rPr lang="fr-FR" sz="1600"/>
              <a:t>4</a:t>
            </a:r>
            <a:endParaRPr lang="fr-BE" sz="1600"/>
          </a:p>
        </p:txBody>
      </p:sp>
      <p:sp>
        <p:nvSpPr>
          <p:cNvPr id="5149" name="Text Box 29"/>
          <p:cNvSpPr txBox="1">
            <a:spLocks noChangeArrowheads="1"/>
          </p:cNvSpPr>
          <p:nvPr/>
        </p:nvSpPr>
        <p:spPr bwMode="auto">
          <a:xfrm>
            <a:off x="4440238" y="5926138"/>
            <a:ext cx="296862" cy="336550"/>
          </a:xfrm>
          <a:prstGeom prst="rect">
            <a:avLst/>
          </a:prstGeom>
          <a:noFill/>
          <a:ln w="9525">
            <a:noFill/>
            <a:miter lim="800000"/>
            <a:headEnd/>
            <a:tailEnd/>
          </a:ln>
          <a:effectLst/>
        </p:spPr>
        <p:txBody>
          <a:bodyPr wrap="none">
            <a:spAutoFit/>
          </a:bodyPr>
          <a:lstStyle/>
          <a:p>
            <a:r>
              <a:rPr lang="fr-FR" sz="1600"/>
              <a:t>6</a:t>
            </a:r>
            <a:endParaRPr lang="fr-BE" sz="1600"/>
          </a:p>
        </p:txBody>
      </p:sp>
      <p:sp>
        <p:nvSpPr>
          <p:cNvPr id="5150" name="Text Box 30"/>
          <p:cNvSpPr txBox="1">
            <a:spLocks noChangeArrowheads="1"/>
          </p:cNvSpPr>
          <p:nvPr/>
        </p:nvSpPr>
        <p:spPr bwMode="auto">
          <a:xfrm>
            <a:off x="5219700" y="5915025"/>
            <a:ext cx="296863" cy="336550"/>
          </a:xfrm>
          <a:prstGeom prst="rect">
            <a:avLst/>
          </a:prstGeom>
          <a:noFill/>
          <a:ln w="9525">
            <a:noFill/>
            <a:miter lim="800000"/>
            <a:headEnd/>
            <a:tailEnd/>
          </a:ln>
          <a:effectLst/>
        </p:spPr>
        <p:txBody>
          <a:bodyPr wrap="none">
            <a:spAutoFit/>
          </a:bodyPr>
          <a:lstStyle/>
          <a:p>
            <a:r>
              <a:rPr lang="fr-FR" sz="1600"/>
              <a:t>8</a:t>
            </a:r>
            <a:endParaRPr lang="fr-BE" sz="1600"/>
          </a:p>
        </p:txBody>
      </p:sp>
      <p:sp>
        <p:nvSpPr>
          <p:cNvPr id="5151" name="Text Box 31"/>
          <p:cNvSpPr txBox="1">
            <a:spLocks noChangeArrowheads="1"/>
          </p:cNvSpPr>
          <p:nvPr/>
        </p:nvSpPr>
        <p:spPr bwMode="auto">
          <a:xfrm>
            <a:off x="7054850" y="5915025"/>
            <a:ext cx="409575" cy="336550"/>
          </a:xfrm>
          <a:prstGeom prst="rect">
            <a:avLst/>
          </a:prstGeom>
          <a:noFill/>
          <a:ln w="9525">
            <a:noFill/>
            <a:miter lim="800000"/>
            <a:headEnd/>
            <a:tailEnd/>
          </a:ln>
          <a:effectLst/>
        </p:spPr>
        <p:txBody>
          <a:bodyPr wrap="none">
            <a:spAutoFit/>
          </a:bodyPr>
          <a:lstStyle/>
          <a:p>
            <a:r>
              <a:rPr lang="fr-FR" sz="1600"/>
              <a:t>14</a:t>
            </a:r>
            <a:endParaRPr lang="fr-BE" sz="1600"/>
          </a:p>
        </p:txBody>
      </p:sp>
      <p:sp>
        <p:nvSpPr>
          <p:cNvPr id="5153" name="Rectangle 33"/>
          <p:cNvSpPr>
            <a:spLocks noChangeArrowheads="1"/>
          </p:cNvSpPr>
          <p:nvPr/>
        </p:nvSpPr>
        <p:spPr bwMode="auto">
          <a:xfrm>
            <a:off x="4068763" y="2997200"/>
            <a:ext cx="1727200" cy="2376488"/>
          </a:xfrm>
          <a:prstGeom prst="rect">
            <a:avLst/>
          </a:prstGeom>
          <a:solidFill>
            <a:schemeClr val="accent2"/>
          </a:solidFill>
          <a:ln w="9525">
            <a:solidFill>
              <a:srgbClr val="FFCCCC"/>
            </a:solidFill>
            <a:miter lim="800000"/>
            <a:headEnd/>
            <a:tailEnd/>
          </a:ln>
          <a:effectLst/>
        </p:spPr>
        <p:txBody>
          <a:bodyPr wrap="none" anchor="ctr"/>
          <a:lstStyle/>
          <a:p>
            <a:endParaRPr lang="fr-FR"/>
          </a:p>
        </p:txBody>
      </p:sp>
      <p:sp>
        <p:nvSpPr>
          <p:cNvPr id="5154" name="Line 34"/>
          <p:cNvSpPr>
            <a:spLocks noChangeShapeType="1"/>
          </p:cNvSpPr>
          <p:nvPr/>
        </p:nvSpPr>
        <p:spPr bwMode="auto">
          <a:xfrm flipV="1">
            <a:off x="5805488" y="2997200"/>
            <a:ext cx="3175" cy="2376488"/>
          </a:xfrm>
          <a:prstGeom prst="line">
            <a:avLst/>
          </a:prstGeom>
          <a:noFill/>
          <a:ln w="28575">
            <a:solidFill>
              <a:schemeClr val="tx1"/>
            </a:solidFill>
            <a:round/>
            <a:headEnd/>
            <a:tailEnd/>
          </a:ln>
          <a:effectLst/>
        </p:spPr>
        <p:txBody>
          <a:bodyPr/>
          <a:lstStyle/>
          <a:p>
            <a:endParaRPr lang="fr-FR"/>
          </a:p>
        </p:txBody>
      </p:sp>
      <p:sp>
        <p:nvSpPr>
          <p:cNvPr id="5155" name="Line 35"/>
          <p:cNvSpPr>
            <a:spLocks noChangeShapeType="1"/>
          </p:cNvSpPr>
          <p:nvPr/>
        </p:nvSpPr>
        <p:spPr bwMode="auto">
          <a:xfrm flipV="1">
            <a:off x="4076700" y="2997200"/>
            <a:ext cx="3175" cy="2376488"/>
          </a:xfrm>
          <a:prstGeom prst="line">
            <a:avLst/>
          </a:prstGeom>
          <a:noFill/>
          <a:ln w="28575">
            <a:solidFill>
              <a:schemeClr val="tx1"/>
            </a:solidFill>
            <a:round/>
            <a:headEnd/>
            <a:tailEnd/>
          </a:ln>
          <a:effectLst/>
        </p:spPr>
        <p:txBody>
          <a:bodyPr/>
          <a:lstStyle/>
          <a:p>
            <a:endParaRPr lang="fr-FR"/>
          </a:p>
        </p:txBody>
      </p:sp>
      <p:sp>
        <p:nvSpPr>
          <p:cNvPr id="5156" name="Line 36"/>
          <p:cNvSpPr>
            <a:spLocks noChangeShapeType="1"/>
          </p:cNvSpPr>
          <p:nvPr/>
        </p:nvSpPr>
        <p:spPr bwMode="auto">
          <a:xfrm rot="5400000" flipV="1">
            <a:off x="6155532" y="3285331"/>
            <a:ext cx="0" cy="4176713"/>
          </a:xfrm>
          <a:prstGeom prst="line">
            <a:avLst/>
          </a:prstGeom>
          <a:noFill/>
          <a:ln w="28575">
            <a:solidFill>
              <a:schemeClr val="tx1"/>
            </a:solidFill>
            <a:round/>
            <a:headEnd/>
            <a:tailEnd/>
          </a:ln>
          <a:effectLst/>
        </p:spPr>
        <p:txBody>
          <a:bodyPr/>
          <a:lstStyle/>
          <a:p>
            <a:endParaRPr lang="fr-F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checkerboard(across)">
                                      <p:cBhvr>
                                        <p:cTn id="7" dur="500"/>
                                        <p:tgtEl>
                                          <p:spTgt spid="5122"/>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5123"/>
                                        </p:tgtEl>
                                        <p:attrNameLst>
                                          <p:attrName>style.visibility</p:attrName>
                                        </p:attrNameLst>
                                      </p:cBhvr>
                                      <p:to>
                                        <p:strVal val="visible"/>
                                      </p:to>
                                    </p:set>
                                    <p:anim calcmode="lin" valueType="num">
                                      <p:cBhvr additive="base">
                                        <p:cTn id="11" dur="500" fill="hold"/>
                                        <p:tgtEl>
                                          <p:spTgt spid="5123"/>
                                        </p:tgtEl>
                                        <p:attrNameLst>
                                          <p:attrName>ppt_x</p:attrName>
                                        </p:attrNameLst>
                                      </p:cBhvr>
                                      <p:tavLst>
                                        <p:tav tm="0">
                                          <p:val>
                                            <p:strVal val="#ppt_x"/>
                                          </p:val>
                                        </p:tav>
                                        <p:tav tm="100000">
                                          <p:val>
                                            <p:strVal val="#ppt_x"/>
                                          </p:val>
                                        </p:tav>
                                      </p:tavLst>
                                    </p:anim>
                                    <p:anim calcmode="lin" valueType="num">
                                      <p:cBhvr additive="base">
                                        <p:cTn id="12" dur="500" fill="hold"/>
                                        <p:tgtEl>
                                          <p:spTgt spid="512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124"/>
                                        </p:tgtEl>
                                        <p:attrNameLst>
                                          <p:attrName>style.visibility</p:attrName>
                                        </p:attrNameLst>
                                      </p:cBhvr>
                                      <p:to>
                                        <p:strVal val="visible"/>
                                      </p:to>
                                    </p:set>
                                    <p:anim calcmode="lin" valueType="num">
                                      <p:cBhvr additive="base">
                                        <p:cTn id="17" dur="500" fill="hold"/>
                                        <p:tgtEl>
                                          <p:spTgt spid="5124"/>
                                        </p:tgtEl>
                                        <p:attrNameLst>
                                          <p:attrName>ppt_x</p:attrName>
                                        </p:attrNameLst>
                                      </p:cBhvr>
                                      <p:tavLst>
                                        <p:tav tm="0">
                                          <p:val>
                                            <p:strVal val="#ppt_x"/>
                                          </p:val>
                                        </p:tav>
                                        <p:tav tm="100000">
                                          <p:val>
                                            <p:strVal val="#ppt_x"/>
                                          </p:val>
                                        </p:tav>
                                      </p:tavLst>
                                    </p:anim>
                                    <p:anim calcmode="lin" valueType="num">
                                      <p:cBhvr additive="base">
                                        <p:cTn id="18" dur="500" fill="hold"/>
                                        <p:tgtEl>
                                          <p:spTgt spid="512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1" presetClass="entr" presetSubtype="4" fill="hold" grpId="0" nodeType="clickEffect">
                                  <p:stCondLst>
                                    <p:cond delay="0"/>
                                  </p:stCondLst>
                                  <p:childTnLst>
                                    <p:set>
                                      <p:cBhvr>
                                        <p:cTn id="22" dur="1" fill="hold">
                                          <p:stCondLst>
                                            <p:cond delay="0"/>
                                          </p:stCondLst>
                                        </p:cTn>
                                        <p:tgtEl>
                                          <p:spTgt spid="5125"/>
                                        </p:tgtEl>
                                        <p:attrNameLst>
                                          <p:attrName>style.visibility</p:attrName>
                                        </p:attrNameLst>
                                      </p:cBhvr>
                                      <p:to>
                                        <p:strVal val="visible"/>
                                      </p:to>
                                    </p:set>
                                    <p:animEffect transition="in" filter="wheel(4)">
                                      <p:cBhvr>
                                        <p:cTn id="23" dur="2000"/>
                                        <p:tgtEl>
                                          <p:spTgt spid="5125"/>
                                        </p:tgtEl>
                                      </p:cBhvr>
                                    </p:animEffect>
                                  </p:childTnLst>
                                </p:cTn>
                              </p:par>
                              <p:par>
                                <p:cTn id="24" presetID="21" presetClass="entr" presetSubtype="4" fill="hold" grpId="0" nodeType="withEffect">
                                  <p:stCondLst>
                                    <p:cond delay="0"/>
                                  </p:stCondLst>
                                  <p:childTnLst>
                                    <p:set>
                                      <p:cBhvr>
                                        <p:cTn id="25" dur="1" fill="hold">
                                          <p:stCondLst>
                                            <p:cond delay="0"/>
                                          </p:stCondLst>
                                        </p:cTn>
                                        <p:tgtEl>
                                          <p:spTgt spid="5126"/>
                                        </p:tgtEl>
                                        <p:attrNameLst>
                                          <p:attrName>style.visibility</p:attrName>
                                        </p:attrNameLst>
                                      </p:cBhvr>
                                      <p:to>
                                        <p:strVal val="visible"/>
                                      </p:to>
                                    </p:set>
                                    <p:animEffect transition="in" filter="wheel(4)">
                                      <p:cBhvr>
                                        <p:cTn id="26" dur="2000"/>
                                        <p:tgtEl>
                                          <p:spTgt spid="5126"/>
                                        </p:tgtEl>
                                      </p:cBhvr>
                                    </p:animEffect>
                                  </p:childTnLst>
                                </p:cTn>
                              </p:par>
                              <p:par>
                                <p:cTn id="27" presetID="21" presetClass="entr" presetSubtype="4" fill="hold" grpId="0" nodeType="withEffect">
                                  <p:stCondLst>
                                    <p:cond delay="0"/>
                                  </p:stCondLst>
                                  <p:childTnLst>
                                    <p:set>
                                      <p:cBhvr>
                                        <p:cTn id="28" dur="1" fill="hold">
                                          <p:stCondLst>
                                            <p:cond delay="0"/>
                                          </p:stCondLst>
                                        </p:cTn>
                                        <p:tgtEl>
                                          <p:spTgt spid="5127"/>
                                        </p:tgtEl>
                                        <p:attrNameLst>
                                          <p:attrName>style.visibility</p:attrName>
                                        </p:attrNameLst>
                                      </p:cBhvr>
                                      <p:to>
                                        <p:strVal val="visible"/>
                                      </p:to>
                                    </p:set>
                                    <p:animEffect transition="in" filter="wheel(4)">
                                      <p:cBhvr>
                                        <p:cTn id="29" dur="2000"/>
                                        <p:tgtEl>
                                          <p:spTgt spid="5127"/>
                                        </p:tgtEl>
                                      </p:cBhvr>
                                    </p:animEffect>
                                  </p:childTnLst>
                                </p:cTn>
                              </p:par>
                              <p:par>
                                <p:cTn id="30" presetID="21" presetClass="entr" presetSubtype="4" fill="hold" grpId="0" nodeType="withEffect">
                                  <p:stCondLst>
                                    <p:cond delay="0"/>
                                  </p:stCondLst>
                                  <p:childTnLst>
                                    <p:set>
                                      <p:cBhvr>
                                        <p:cTn id="31" dur="1" fill="hold">
                                          <p:stCondLst>
                                            <p:cond delay="0"/>
                                          </p:stCondLst>
                                        </p:cTn>
                                        <p:tgtEl>
                                          <p:spTgt spid="5128"/>
                                        </p:tgtEl>
                                        <p:attrNameLst>
                                          <p:attrName>style.visibility</p:attrName>
                                        </p:attrNameLst>
                                      </p:cBhvr>
                                      <p:to>
                                        <p:strVal val="visible"/>
                                      </p:to>
                                    </p:set>
                                    <p:animEffect transition="in" filter="wheel(4)">
                                      <p:cBhvr>
                                        <p:cTn id="32" dur="2000"/>
                                        <p:tgtEl>
                                          <p:spTgt spid="5128"/>
                                        </p:tgtEl>
                                      </p:cBhvr>
                                    </p:animEffect>
                                  </p:childTnLst>
                                </p:cTn>
                              </p:par>
                              <p:par>
                                <p:cTn id="33" presetID="21" presetClass="entr" presetSubtype="4" fill="hold" grpId="0" nodeType="withEffect">
                                  <p:stCondLst>
                                    <p:cond delay="0"/>
                                  </p:stCondLst>
                                  <p:childTnLst>
                                    <p:set>
                                      <p:cBhvr>
                                        <p:cTn id="34" dur="1" fill="hold">
                                          <p:stCondLst>
                                            <p:cond delay="0"/>
                                          </p:stCondLst>
                                        </p:cTn>
                                        <p:tgtEl>
                                          <p:spTgt spid="5129"/>
                                        </p:tgtEl>
                                        <p:attrNameLst>
                                          <p:attrName>style.visibility</p:attrName>
                                        </p:attrNameLst>
                                      </p:cBhvr>
                                      <p:to>
                                        <p:strVal val="visible"/>
                                      </p:to>
                                    </p:set>
                                    <p:animEffect transition="in" filter="wheel(4)">
                                      <p:cBhvr>
                                        <p:cTn id="35" dur="2000"/>
                                        <p:tgtEl>
                                          <p:spTgt spid="5129"/>
                                        </p:tgtEl>
                                      </p:cBhvr>
                                    </p:animEffect>
                                  </p:childTnLst>
                                </p:cTn>
                              </p:par>
                              <p:par>
                                <p:cTn id="36" presetID="21" presetClass="entr" presetSubtype="4" fill="hold" grpId="0" nodeType="withEffect">
                                  <p:stCondLst>
                                    <p:cond delay="0"/>
                                  </p:stCondLst>
                                  <p:childTnLst>
                                    <p:set>
                                      <p:cBhvr>
                                        <p:cTn id="37" dur="1" fill="hold">
                                          <p:stCondLst>
                                            <p:cond delay="0"/>
                                          </p:stCondLst>
                                        </p:cTn>
                                        <p:tgtEl>
                                          <p:spTgt spid="5130"/>
                                        </p:tgtEl>
                                        <p:attrNameLst>
                                          <p:attrName>style.visibility</p:attrName>
                                        </p:attrNameLst>
                                      </p:cBhvr>
                                      <p:to>
                                        <p:strVal val="visible"/>
                                      </p:to>
                                    </p:set>
                                    <p:animEffect transition="in" filter="wheel(4)">
                                      <p:cBhvr>
                                        <p:cTn id="38" dur="2000"/>
                                        <p:tgtEl>
                                          <p:spTgt spid="5130"/>
                                        </p:tgtEl>
                                      </p:cBhvr>
                                    </p:animEffect>
                                  </p:childTnLst>
                                </p:cTn>
                              </p:par>
                              <p:par>
                                <p:cTn id="39" presetID="21" presetClass="entr" presetSubtype="4" fill="hold" grpId="0" nodeType="withEffect">
                                  <p:stCondLst>
                                    <p:cond delay="0"/>
                                  </p:stCondLst>
                                  <p:childTnLst>
                                    <p:set>
                                      <p:cBhvr>
                                        <p:cTn id="40" dur="1" fill="hold">
                                          <p:stCondLst>
                                            <p:cond delay="0"/>
                                          </p:stCondLst>
                                        </p:cTn>
                                        <p:tgtEl>
                                          <p:spTgt spid="5131"/>
                                        </p:tgtEl>
                                        <p:attrNameLst>
                                          <p:attrName>style.visibility</p:attrName>
                                        </p:attrNameLst>
                                      </p:cBhvr>
                                      <p:to>
                                        <p:strVal val="visible"/>
                                      </p:to>
                                    </p:set>
                                    <p:animEffect transition="in" filter="wheel(4)">
                                      <p:cBhvr>
                                        <p:cTn id="41" dur="2000"/>
                                        <p:tgtEl>
                                          <p:spTgt spid="5131"/>
                                        </p:tgtEl>
                                      </p:cBhvr>
                                    </p:animEffect>
                                  </p:childTnLst>
                                </p:cTn>
                              </p:par>
                              <p:par>
                                <p:cTn id="42" presetID="21" presetClass="entr" presetSubtype="4" fill="hold" grpId="0" nodeType="withEffect">
                                  <p:stCondLst>
                                    <p:cond delay="0"/>
                                  </p:stCondLst>
                                  <p:childTnLst>
                                    <p:set>
                                      <p:cBhvr>
                                        <p:cTn id="43" dur="1" fill="hold">
                                          <p:stCondLst>
                                            <p:cond delay="0"/>
                                          </p:stCondLst>
                                        </p:cTn>
                                        <p:tgtEl>
                                          <p:spTgt spid="5132"/>
                                        </p:tgtEl>
                                        <p:attrNameLst>
                                          <p:attrName>style.visibility</p:attrName>
                                        </p:attrNameLst>
                                      </p:cBhvr>
                                      <p:to>
                                        <p:strVal val="visible"/>
                                      </p:to>
                                    </p:set>
                                    <p:animEffect transition="in" filter="wheel(4)">
                                      <p:cBhvr>
                                        <p:cTn id="44" dur="2000"/>
                                        <p:tgtEl>
                                          <p:spTgt spid="5132"/>
                                        </p:tgtEl>
                                      </p:cBhvr>
                                    </p:animEffect>
                                  </p:childTnLst>
                                </p:cTn>
                              </p:par>
                              <p:par>
                                <p:cTn id="45" presetID="21" presetClass="entr" presetSubtype="4" fill="hold" grpId="0" nodeType="withEffect">
                                  <p:stCondLst>
                                    <p:cond delay="0"/>
                                  </p:stCondLst>
                                  <p:childTnLst>
                                    <p:set>
                                      <p:cBhvr>
                                        <p:cTn id="46" dur="1" fill="hold">
                                          <p:stCondLst>
                                            <p:cond delay="0"/>
                                          </p:stCondLst>
                                        </p:cTn>
                                        <p:tgtEl>
                                          <p:spTgt spid="5133"/>
                                        </p:tgtEl>
                                        <p:attrNameLst>
                                          <p:attrName>style.visibility</p:attrName>
                                        </p:attrNameLst>
                                      </p:cBhvr>
                                      <p:to>
                                        <p:strVal val="visible"/>
                                      </p:to>
                                    </p:set>
                                    <p:animEffect transition="in" filter="wheel(4)">
                                      <p:cBhvr>
                                        <p:cTn id="47" dur="2000"/>
                                        <p:tgtEl>
                                          <p:spTgt spid="5133"/>
                                        </p:tgtEl>
                                      </p:cBhvr>
                                    </p:animEffect>
                                  </p:childTnLst>
                                </p:cTn>
                              </p:par>
                              <p:par>
                                <p:cTn id="48" presetID="21" presetClass="entr" presetSubtype="4" fill="hold" grpId="0" nodeType="withEffect">
                                  <p:stCondLst>
                                    <p:cond delay="0"/>
                                  </p:stCondLst>
                                  <p:childTnLst>
                                    <p:set>
                                      <p:cBhvr>
                                        <p:cTn id="49" dur="1" fill="hold">
                                          <p:stCondLst>
                                            <p:cond delay="0"/>
                                          </p:stCondLst>
                                        </p:cTn>
                                        <p:tgtEl>
                                          <p:spTgt spid="5134"/>
                                        </p:tgtEl>
                                        <p:attrNameLst>
                                          <p:attrName>style.visibility</p:attrName>
                                        </p:attrNameLst>
                                      </p:cBhvr>
                                      <p:to>
                                        <p:strVal val="visible"/>
                                      </p:to>
                                    </p:set>
                                    <p:animEffect transition="in" filter="wheel(4)">
                                      <p:cBhvr>
                                        <p:cTn id="50" dur="2000"/>
                                        <p:tgtEl>
                                          <p:spTgt spid="5134"/>
                                        </p:tgtEl>
                                      </p:cBhvr>
                                    </p:animEffect>
                                  </p:childTnLst>
                                </p:cTn>
                              </p:par>
                              <p:par>
                                <p:cTn id="51" presetID="21" presetClass="entr" presetSubtype="4" fill="hold" grpId="0" nodeType="withEffect">
                                  <p:stCondLst>
                                    <p:cond delay="0"/>
                                  </p:stCondLst>
                                  <p:childTnLst>
                                    <p:set>
                                      <p:cBhvr>
                                        <p:cTn id="52" dur="1" fill="hold">
                                          <p:stCondLst>
                                            <p:cond delay="0"/>
                                          </p:stCondLst>
                                        </p:cTn>
                                        <p:tgtEl>
                                          <p:spTgt spid="5135"/>
                                        </p:tgtEl>
                                        <p:attrNameLst>
                                          <p:attrName>style.visibility</p:attrName>
                                        </p:attrNameLst>
                                      </p:cBhvr>
                                      <p:to>
                                        <p:strVal val="visible"/>
                                      </p:to>
                                    </p:set>
                                    <p:animEffect transition="in" filter="wheel(4)">
                                      <p:cBhvr>
                                        <p:cTn id="53" dur="2000"/>
                                        <p:tgtEl>
                                          <p:spTgt spid="5135"/>
                                        </p:tgtEl>
                                      </p:cBhvr>
                                    </p:animEffect>
                                  </p:childTnLst>
                                </p:cTn>
                              </p:par>
                              <p:par>
                                <p:cTn id="54" presetID="21" presetClass="entr" presetSubtype="4" fill="hold" grpId="0" nodeType="withEffect">
                                  <p:stCondLst>
                                    <p:cond delay="0"/>
                                  </p:stCondLst>
                                  <p:childTnLst>
                                    <p:set>
                                      <p:cBhvr>
                                        <p:cTn id="55" dur="1" fill="hold">
                                          <p:stCondLst>
                                            <p:cond delay="0"/>
                                          </p:stCondLst>
                                        </p:cTn>
                                        <p:tgtEl>
                                          <p:spTgt spid="5136"/>
                                        </p:tgtEl>
                                        <p:attrNameLst>
                                          <p:attrName>style.visibility</p:attrName>
                                        </p:attrNameLst>
                                      </p:cBhvr>
                                      <p:to>
                                        <p:strVal val="visible"/>
                                      </p:to>
                                    </p:set>
                                    <p:animEffect transition="in" filter="wheel(4)">
                                      <p:cBhvr>
                                        <p:cTn id="56" dur="2000"/>
                                        <p:tgtEl>
                                          <p:spTgt spid="5136"/>
                                        </p:tgtEl>
                                      </p:cBhvr>
                                    </p:animEffect>
                                  </p:childTnLst>
                                </p:cTn>
                              </p:par>
                              <p:par>
                                <p:cTn id="57" presetID="21" presetClass="entr" presetSubtype="4" fill="hold" grpId="0" nodeType="withEffect">
                                  <p:stCondLst>
                                    <p:cond delay="0"/>
                                  </p:stCondLst>
                                  <p:childTnLst>
                                    <p:set>
                                      <p:cBhvr>
                                        <p:cTn id="58" dur="1" fill="hold">
                                          <p:stCondLst>
                                            <p:cond delay="0"/>
                                          </p:stCondLst>
                                        </p:cTn>
                                        <p:tgtEl>
                                          <p:spTgt spid="5137"/>
                                        </p:tgtEl>
                                        <p:attrNameLst>
                                          <p:attrName>style.visibility</p:attrName>
                                        </p:attrNameLst>
                                      </p:cBhvr>
                                      <p:to>
                                        <p:strVal val="visible"/>
                                      </p:to>
                                    </p:set>
                                    <p:animEffect transition="in" filter="wheel(4)">
                                      <p:cBhvr>
                                        <p:cTn id="59" dur="2000"/>
                                        <p:tgtEl>
                                          <p:spTgt spid="5137"/>
                                        </p:tgtEl>
                                      </p:cBhvr>
                                    </p:animEffect>
                                  </p:childTnLst>
                                </p:cTn>
                              </p:par>
                              <p:par>
                                <p:cTn id="60" presetID="21" presetClass="entr" presetSubtype="4" fill="hold" grpId="0" nodeType="withEffect">
                                  <p:stCondLst>
                                    <p:cond delay="0"/>
                                  </p:stCondLst>
                                  <p:childTnLst>
                                    <p:set>
                                      <p:cBhvr>
                                        <p:cTn id="61" dur="1" fill="hold">
                                          <p:stCondLst>
                                            <p:cond delay="0"/>
                                          </p:stCondLst>
                                        </p:cTn>
                                        <p:tgtEl>
                                          <p:spTgt spid="5138"/>
                                        </p:tgtEl>
                                        <p:attrNameLst>
                                          <p:attrName>style.visibility</p:attrName>
                                        </p:attrNameLst>
                                      </p:cBhvr>
                                      <p:to>
                                        <p:strVal val="visible"/>
                                      </p:to>
                                    </p:set>
                                    <p:animEffect transition="in" filter="wheel(4)">
                                      <p:cBhvr>
                                        <p:cTn id="62" dur="2000"/>
                                        <p:tgtEl>
                                          <p:spTgt spid="5138"/>
                                        </p:tgtEl>
                                      </p:cBhvr>
                                    </p:animEffect>
                                  </p:childTnLst>
                                </p:cTn>
                              </p:par>
                              <p:par>
                                <p:cTn id="63" presetID="21" presetClass="entr" presetSubtype="4" fill="hold" grpId="0" nodeType="withEffect">
                                  <p:stCondLst>
                                    <p:cond delay="0"/>
                                  </p:stCondLst>
                                  <p:childTnLst>
                                    <p:set>
                                      <p:cBhvr>
                                        <p:cTn id="64" dur="1" fill="hold">
                                          <p:stCondLst>
                                            <p:cond delay="0"/>
                                          </p:stCondLst>
                                        </p:cTn>
                                        <p:tgtEl>
                                          <p:spTgt spid="5139"/>
                                        </p:tgtEl>
                                        <p:attrNameLst>
                                          <p:attrName>style.visibility</p:attrName>
                                        </p:attrNameLst>
                                      </p:cBhvr>
                                      <p:to>
                                        <p:strVal val="visible"/>
                                      </p:to>
                                    </p:set>
                                    <p:animEffect transition="in" filter="wheel(4)">
                                      <p:cBhvr>
                                        <p:cTn id="65" dur="2000"/>
                                        <p:tgtEl>
                                          <p:spTgt spid="5139"/>
                                        </p:tgtEl>
                                      </p:cBhvr>
                                    </p:animEffect>
                                  </p:childTnLst>
                                </p:cTn>
                              </p:par>
                              <p:par>
                                <p:cTn id="66" presetID="21" presetClass="entr" presetSubtype="4" fill="hold" grpId="0" nodeType="withEffect">
                                  <p:stCondLst>
                                    <p:cond delay="0"/>
                                  </p:stCondLst>
                                  <p:childTnLst>
                                    <p:set>
                                      <p:cBhvr>
                                        <p:cTn id="67" dur="1" fill="hold">
                                          <p:stCondLst>
                                            <p:cond delay="0"/>
                                          </p:stCondLst>
                                        </p:cTn>
                                        <p:tgtEl>
                                          <p:spTgt spid="5140"/>
                                        </p:tgtEl>
                                        <p:attrNameLst>
                                          <p:attrName>style.visibility</p:attrName>
                                        </p:attrNameLst>
                                      </p:cBhvr>
                                      <p:to>
                                        <p:strVal val="visible"/>
                                      </p:to>
                                    </p:set>
                                    <p:animEffect transition="in" filter="wheel(4)">
                                      <p:cBhvr>
                                        <p:cTn id="68" dur="2000"/>
                                        <p:tgtEl>
                                          <p:spTgt spid="5140"/>
                                        </p:tgtEl>
                                      </p:cBhvr>
                                    </p:animEffect>
                                  </p:childTnLst>
                                </p:cTn>
                              </p:par>
                              <p:par>
                                <p:cTn id="69" presetID="21" presetClass="entr" presetSubtype="4" fill="hold" grpId="0" nodeType="withEffect">
                                  <p:stCondLst>
                                    <p:cond delay="0"/>
                                  </p:stCondLst>
                                  <p:childTnLst>
                                    <p:set>
                                      <p:cBhvr>
                                        <p:cTn id="70" dur="1" fill="hold">
                                          <p:stCondLst>
                                            <p:cond delay="0"/>
                                          </p:stCondLst>
                                        </p:cTn>
                                        <p:tgtEl>
                                          <p:spTgt spid="5141"/>
                                        </p:tgtEl>
                                        <p:attrNameLst>
                                          <p:attrName>style.visibility</p:attrName>
                                        </p:attrNameLst>
                                      </p:cBhvr>
                                      <p:to>
                                        <p:strVal val="visible"/>
                                      </p:to>
                                    </p:set>
                                    <p:animEffect transition="in" filter="wheel(4)">
                                      <p:cBhvr>
                                        <p:cTn id="71" dur="2000"/>
                                        <p:tgtEl>
                                          <p:spTgt spid="5141"/>
                                        </p:tgtEl>
                                      </p:cBhvr>
                                    </p:animEffect>
                                  </p:childTnLst>
                                </p:cTn>
                              </p:par>
                              <p:par>
                                <p:cTn id="72" presetID="21" presetClass="entr" presetSubtype="4" fill="hold" grpId="0" nodeType="withEffect">
                                  <p:stCondLst>
                                    <p:cond delay="0"/>
                                  </p:stCondLst>
                                  <p:childTnLst>
                                    <p:set>
                                      <p:cBhvr>
                                        <p:cTn id="73" dur="1" fill="hold">
                                          <p:stCondLst>
                                            <p:cond delay="0"/>
                                          </p:stCondLst>
                                        </p:cTn>
                                        <p:tgtEl>
                                          <p:spTgt spid="5142"/>
                                        </p:tgtEl>
                                        <p:attrNameLst>
                                          <p:attrName>style.visibility</p:attrName>
                                        </p:attrNameLst>
                                      </p:cBhvr>
                                      <p:to>
                                        <p:strVal val="visible"/>
                                      </p:to>
                                    </p:set>
                                    <p:animEffect transition="in" filter="wheel(4)">
                                      <p:cBhvr>
                                        <p:cTn id="74" dur="2000"/>
                                        <p:tgtEl>
                                          <p:spTgt spid="5142"/>
                                        </p:tgtEl>
                                      </p:cBhvr>
                                    </p:animEffect>
                                  </p:childTnLst>
                                </p:cTn>
                              </p:par>
                              <p:par>
                                <p:cTn id="75" presetID="21" presetClass="entr" presetSubtype="4" fill="hold" grpId="0" nodeType="withEffect">
                                  <p:stCondLst>
                                    <p:cond delay="0"/>
                                  </p:stCondLst>
                                  <p:childTnLst>
                                    <p:set>
                                      <p:cBhvr>
                                        <p:cTn id="76" dur="1" fill="hold">
                                          <p:stCondLst>
                                            <p:cond delay="0"/>
                                          </p:stCondLst>
                                        </p:cTn>
                                        <p:tgtEl>
                                          <p:spTgt spid="5143"/>
                                        </p:tgtEl>
                                        <p:attrNameLst>
                                          <p:attrName>style.visibility</p:attrName>
                                        </p:attrNameLst>
                                      </p:cBhvr>
                                      <p:to>
                                        <p:strVal val="visible"/>
                                      </p:to>
                                    </p:set>
                                    <p:animEffect transition="in" filter="wheel(4)">
                                      <p:cBhvr>
                                        <p:cTn id="77" dur="2000"/>
                                        <p:tgtEl>
                                          <p:spTgt spid="5143"/>
                                        </p:tgtEl>
                                      </p:cBhvr>
                                    </p:animEffect>
                                  </p:childTnLst>
                                </p:cTn>
                              </p:par>
                              <p:par>
                                <p:cTn id="78" presetID="21" presetClass="entr" presetSubtype="4" fill="hold" grpId="0" nodeType="withEffect">
                                  <p:stCondLst>
                                    <p:cond delay="0"/>
                                  </p:stCondLst>
                                  <p:childTnLst>
                                    <p:set>
                                      <p:cBhvr>
                                        <p:cTn id="79" dur="1" fill="hold">
                                          <p:stCondLst>
                                            <p:cond delay="0"/>
                                          </p:stCondLst>
                                        </p:cTn>
                                        <p:tgtEl>
                                          <p:spTgt spid="5144"/>
                                        </p:tgtEl>
                                        <p:attrNameLst>
                                          <p:attrName>style.visibility</p:attrName>
                                        </p:attrNameLst>
                                      </p:cBhvr>
                                      <p:to>
                                        <p:strVal val="visible"/>
                                      </p:to>
                                    </p:set>
                                    <p:animEffect transition="in" filter="wheel(4)">
                                      <p:cBhvr>
                                        <p:cTn id="80" dur="2000"/>
                                        <p:tgtEl>
                                          <p:spTgt spid="5144"/>
                                        </p:tgtEl>
                                      </p:cBhvr>
                                    </p:animEffect>
                                  </p:childTnLst>
                                </p:cTn>
                              </p:par>
                              <p:par>
                                <p:cTn id="81" presetID="21" presetClass="entr" presetSubtype="4" fill="hold" grpId="0" nodeType="withEffect">
                                  <p:stCondLst>
                                    <p:cond delay="0"/>
                                  </p:stCondLst>
                                  <p:childTnLst>
                                    <p:set>
                                      <p:cBhvr>
                                        <p:cTn id="82" dur="1" fill="hold">
                                          <p:stCondLst>
                                            <p:cond delay="0"/>
                                          </p:stCondLst>
                                        </p:cTn>
                                        <p:tgtEl>
                                          <p:spTgt spid="5145"/>
                                        </p:tgtEl>
                                        <p:attrNameLst>
                                          <p:attrName>style.visibility</p:attrName>
                                        </p:attrNameLst>
                                      </p:cBhvr>
                                      <p:to>
                                        <p:strVal val="visible"/>
                                      </p:to>
                                    </p:set>
                                    <p:animEffect transition="in" filter="wheel(4)">
                                      <p:cBhvr>
                                        <p:cTn id="83" dur="2000"/>
                                        <p:tgtEl>
                                          <p:spTgt spid="5145"/>
                                        </p:tgtEl>
                                      </p:cBhvr>
                                    </p:animEffect>
                                  </p:childTnLst>
                                </p:cTn>
                              </p:par>
                              <p:par>
                                <p:cTn id="84" presetID="21" presetClass="entr" presetSubtype="4" fill="hold" grpId="0" nodeType="withEffect">
                                  <p:stCondLst>
                                    <p:cond delay="0"/>
                                  </p:stCondLst>
                                  <p:childTnLst>
                                    <p:set>
                                      <p:cBhvr>
                                        <p:cTn id="85" dur="1" fill="hold">
                                          <p:stCondLst>
                                            <p:cond delay="0"/>
                                          </p:stCondLst>
                                        </p:cTn>
                                        <p:tgtEl>
                                          <p:spTgt spid="5146"/>
                                        </p:tgtEl>
                                        <p:attrNameLst>
                                          <p:attrName>style.visibility</p:attrName>
                                        </p:attrNameLst>
                                      </p:cBhvr>
                                      <p:to>
                                        <p:strVal val="visible"/>
                                      </p:to>
                                    </p:set>
                                    <p:animEffect transition="in" filter="wheel(4)">
                                      <p:cBhvr>
                                        <p:cTn id="86" dur="2000"/>
                                        <p:tgtEl>
                                          <p:spTgt spid="5146"/>
                                        </p:tgtEl>
                                      </p:cBhvr>
                                    </p:animEffect>
                                  </p:childTnLst>
                                </p:cTn>
                              </p:par>
                              <p:par>
                                <p:cTn id="87" presetID="21" presetClass="entr" presetSubtype="4" fill="hold" grpId="0" nodeType="withEffect">
                                  <p:stCondLst>
                                    <p:cond delay="0"/>
                                  </p:stCondLst>
                                  <p:childTnLst>
                                    <p:set>
                                      <p:cBhvr>
                                        <p:cTn id="88" dur="1" fill="hold">
                                          <p:stCondLst>
                                            <p:cond delay="0"/>
                                          </p:stCondLst>
                                        </p:cTn>
                                        <p:tgtEl>
                                          <p:spTgt spid="5147"/>
                                        </p:tgtEl>
                                        <p:attrNameLst>
                                          <p:attrName>style.visibility</p:attrName>
                                        </p:attrNameLst>
                                      </p:cBhvr>
                                      <p:to>
                                        <p:strVal val="visible"/>
                                      </p:to>
                                    </p:set>
                                    <p:animEffect transition="in" filter="wheel(4)">
                                      <p:cBhvr>
                                        <p:cTn id="89" dur="2000"/>
                                        <p:tgtEl>
                                          <p:spTgt spid="5147"/>
                                        </p:tgtEl>
                                      </p:cBhvr>
                                    </p:animEffect>
                                  </p:childTnLst>
                                </p:cTn>
                              </p:par>
                              <p:par>
                                <p:cTn id="90" presetID="21" presetClass="entr" presetSubtype="4" fill="hold" grpId="0" nodeType="withEffect">
                                  <p:stCondLst>
                                    <p:cond delay="0"/>
                                  </p:stCondLst>
                                  <p:childTnLst>
                                    <p:set>
                                      <p:cBhvr>
                                        <p:cTn id="91" dur="1" fill="hold">
                                          <p:stCondLst>
                                            <p:cond delay="0"/>
                                          </p:stCondLst>
                                        </p:cTn>
                                        <p:tgtEl>
                                          <p:spTgt spid="5148"/>
                                        </p:tgtEl>
                                        <p:attrNameLst>
                                          <p:attrName>style.visibility</p:attrName>
                                        </p:attrNameLst>
                                      </p:cBhvr>
                                      <p:to>
                                        <p:strVal val="visible"/>
                                      </p:to>
                                    </p:set>
                                    <p:animEffect transition="in" filter="wheel(4)">
                                      <p:cBhvr>
                                        <p:cTn id="92" dur="2000"/>
                                        <p:tgtEl>
                                          <p:spTgt spid="5148"/>
                                        </p:tgtEl>
                                      </p:cBhvr>
                                    </p:animEffect>
                                  </p:childTnLst>
                                </p:cTn>
                              </p:par>
                              <p:par>
                                <p:cTn id="93" presetID="21" presetClass="entr" presetSubtype="4" fill="hold" grpId="0" nodeType="withEffect">
                                  <p:stCondLst>
                                    <p:cond delay="0"/>
                                  </p:stCondLst>
                                  <p:childTnLst>
                                    <p:set>
                                      <p:cBhvr>
                                        <p:cTn id="94" dur="1" fill="hold">
                                          <p:stCondLst>
                                            <p:cond delay="0"/>
                                          </p:stCondLst>
                                        </p:cTn>
                                        <p:tgtEl>
                                          <p:spTgt spid="5149"/>
                                        </p:tgtEl>
                                        <p:attrNameLst>
                                          <p:attrName>style.visibility</p:attrName>
                                        </p:attrNameLst>
                                      </p:cBhvr>
                                      <p:to>
                                        <p:strVal val="visible"/>
                                      </p:to>
                                    </p:set>
                                    <p:animEffect transition="in" filter="wheel(4)">
                                      <p:cBhvr>
                                        <p:cTn id="95" dur="2000"/>
                                        <p:tgtEl>
                                          <p:spTgt spid="5149"/>
                                        </p:tgtEl>
                                      </p:cBhvr>
                                    </p:animEffect>
                                  </p:childTnLst>
                                </p:cTn>
                              </p:par>
                              <p:par>
                                <p:cTn id="96" presetID="21" presetClass="entr" presetSubtype="4" fill="hold" grpId="0" nodeType="withEffect">
                                  <p:stCondLst>
                                    <p:cond delay="0"/>
                                  </p:stCondLst>
                                  <p:childTnLst>
                                    <p:set>
                                      <p:cBhvr>
                                        <p:cTn id="97" dur="1" fill="hold">
                                          <p:stCondLst>
                                            <p:cond delay="0"/>
                                          </p:stCondLst>
                                        </p:cTn>
                                        <p:tgtEl>
                                          <p:spTgt spid="5150"/>
                                        </p:tgtEl>
                                        <p:attrNameLst>
                                          <p:attrName>style.visibility</p:attrName>
                                        </p:attrNameLst>
                                      </p:cBhvr>
                                      <p:to>
                                        <p:strVal val="visible"/>
                                      </p:to>
                                    </p:set>
                                    <p:animEffect transition="in" filter="wheel(4)">
                                      <p:cBhvr>
                                        <p:cTn id="98" dur="2000"/>
                                        <p:tgtEl>
                                          <p:spTgt spid="5150"/>
                                        </p:tgtEl>
                                      </p:cBhvr>
                                    </p:animEffect>
                                  </p:childTnLst>
                                </p:cTn>
                              </p:par>
                              <p:par>
                                <p:cTn id="99" presetID="21" presetClass="entr" presetSubtype="4" fill="hold" grpId="0" nodeType="withEffect">
                                  <p:stCondLst>
                                    <p:cond delay="0"/>
                                  </p:stCondLst>
                                  <p:childTnLst>
                                    <p:set>
                                      <p:cBhvr>
                                        <p:cTn id="100" dur="1" fill="hold">
                                          <p:stCondLst>
                                            <p:cond delay="0"/>
                                          </p:stCondLst>
                                        </p:cTn>
                                        <p:tgtEl>
                                          <p:spTgt spid="5151"/>
                                        </p:tgtEl>
                                        <p:attrNameLst>
                                          <p:attrName>style.visibility</p:attrName>
                                        </p:attrNameLst>
                                      </p:cBhvr>
                                      <p:to>
                                        <p:strVal val="visible"/>
                                      </p:to>
                                    </p:set>
                                    <p:animEffect transition="in" filter="wheel(4)">
                                      <p:cBhvr>
                                        <p:cTn id="101" dur="2000"/>
                                        <p:tgtEl>
                                          <p:spTgt spid="5151"/>
                                        </p:tgtEl>
                                      </p:cBhvr>
                                    </p:animEffect>
                                  </p:childTnLst>
                                </p:cTn>
                              </p:par>
                              <p:par>
                                <p:cTn id="102" presetID="21" presetClass="entr" presetSubtype="4" fill="hold" grpId="0" nodeType="withEffect">
                                  <p:stCondLst>
                                    <p:cond delay="0"/>
                                  </p:stCondLst>
                                  <p:childTnLst>
                                    <p:set>
                                      <p:cBhvr>
                                        <p:cTn id="103" dur="1" fill="hold">
                                          <p:stCondLst>
                                            <p:cond delay="0"/>
                                          </p:stCondLst>
                                        </p:cTn>
                                        <p:tgtEl>
                                          <p:spTgt spid="5153"/>
                                        </p:tgtEl>
                                        <p:attrNameLst>
                                          <p:attrName>style.visibility</p:attrName>
                                        </p:attrNameLst>
                                      </p:cBhvr>
                                      <p:to>
                                        <p:strVal val="visible"/>
                                      </p:to>
                                    </p:set>
                                    <p:animEffect transition="in" filter="wheel(4)">
                                      <p:cBhvr>
                                        <p:cTn id="104" dur="2000"/>
                                        <p:tgtEl>
                                          <p:spTgt spid="5153"/>
                                        </p:tgtEl>
                                      </p:cBhvr>
                                    </p:animEffect>
                                  </p:childTnLst>
                                </p:cTn>
                              </p:par>
                              <p:par>
                                <p:cTn id="105" presetID="21" presetClass="entr" presetSubtype="4" fill="hold" grpId="0" nodeType="withEffect">
                                  <p:stCondLst>
                                    <p:cond delay="0"/>
                                  </p:stCondLst>
                                  <p:childTnLst>
                                    <p:set>
                                      <p:cBhvr>
                                        <p:cTn id="106" dur="1" fill="hold">
                                          <p:stCondLst>
                                            <p:cond delay="0"/>
                                          </p:stCondLst>
                                        </p:cTn>
                                        <p:tgtEl>
                                          <p:spTgt spid="5154"/>
                                        </p:tgtEl>
                                        <p:attrNameLst>
                                          <p:attrName>style.visibility</p:attrName>
                                        </p:attrNameLst>
                                      </p:cBhvr>
                                      <p:to>
                                        <p:strVal val="visible"/>
                                      </p:to>
                                    </p:set>
                                    <p:animEffect transition="in" filter="wheel(4)">
                                      <p:cBhvr>
                                        <p:cTn id="107" dur="2000"/>
                                        <p:tgtEl>
                                          <p:spTgt spid="5154"/>
                                        </p:tgtEl>
                                      </p:cBhvr>
                                    </p:animEffect>
                                  </p:childTnLst>
                                </p:cTn>
                              </p:par>
                              <p:par>
                                <p:cTn id="108" presetID="21" presetClass="entr" presetSubtype="4" fill="hold" grpId="0" nodeType="withEffect">
                                  <p:stCondLst>
                                    <p:cond delay="0"/>
                                  </p:stCondLst>
                                  <p:childTnLst>
                                    <p:set>
                                      <p:cBhvr>
                                        <p:cTn id="109" dur="1" fill="hold">
                                          <p:stCondLst>
                                            <p:cond delay="0"/>
                                          </p:stCondLst>
                                        </p:cTn>
                                        <p:tgtEl>
                                          <p:spTgt spid="5155"/>
                                        </p:tgtEl>
                                        <p:attrNameLst>
                                          <p:attrName>style.visibility</p:attrName>
                                        </p:attrNameLst>
                                      </p:cBhvr>
                                      <p:to>
                                        <p:strVal val="visible"/>
                                      </p:to>
                                    </p:set>
                                    <p:animEffect transition="in" filter="wheel(4)">
                                      <p:cBhvr>
                                        <p:cTn id="110" dur="2000"/>
                                        <p:tgtEl>
                                          <p:spTgt spid="5155"/>
                                        </p:tgtEl>
                                      </p:cBhvr>
                                    </p:animEffect>
                                  </p:childTnLst>
                                </p:cTn>
                              </p:par>
                              <p:par>
                                <p:cTn id="111" presetID="21" presetClass="entr" presetSubtype="4" fill="hold" grpId="0" nodeType="withEffect">
                                  <p:stCondLst>
                                    <p:cond delay="0"/>
                                  </p:stCondLst>
                                  <p:childTnLst>
                                    <p:set>
                                      <p:cBhvr>
                                        <p:cTn id="112" dur="1" fill="hold">
                                          <p:stCondLst>
                                            <p:cond delay="0"/>
                                          </p:stCondLst>
                                        </p:cTn>
                                        <p:tgtEl>
                                          <p:spTgt spid="5156"/>
                                        </p:tgtEl>
                                        <p:attrNameLst>
                                          <p:attrName>style.visibility</p:attrName>
                                        </p:attrNameLst>
                                      </p:cBhvr>
                                      <p:to>
                                        <p:strVal val="visible"/>
                                      </p:to>
                                    </p:set>
                                    <p:animEffect transition="in" filter="wheel(4)">
                                      <p:cBhvr>
                                        <p:cTn id="113" dur="2000"/>
                                        <p:tgtEl>
                                          <p:spTgt spid="5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p:bldP spid="5123" grpId="0"/>
      <p:bldP spid="5124" grpId="0"/>
      <p:bldP spid="5125" grpId="0" animBg="1"/>
      <p:bldP spid="5126" grpId="0" animBg="1"/>
      <p:bldP spid="5127" grpId="0"/>
      <p:bldP spid="5128" grpId="0"/>
      <p:bldP spid="5129" grpId="0"/>
      <p:bldP spid="5130" grpId="0" animBg="1"/>
      <p:bldP spid="5131" grpId="0" animBg="1"/>
      <p:bldP spid="5132" grpId="0" animBg="1"/>
      <p:bldP spid="5133" grpId="0" animBg="1"/>
      <p:bldP spid="5134" grpId="0" animBg="1"/>
      <p:bldP spid="5135" grpId="0" animBg="1"/>
      <p:bldP spid="5136" grpId="0" animBg="1"/>
      <p:bldP spid="5137" grpId="0" animBg="1"/>
      <p:bldP spid="5138" grpId="0" animBg="1"/>
      <p:bldP spid="5139" grpId="0" animBg="1"/>
      <p:bldP spid="5140" grpId="0" animBg="1"/>
      <p:bldP spid="5141" grpId="0"/>
      <p:bldP spid="5142" grpId="0"/>
      <p:bldP spid="5143" grpId="0"/>
      <p:bldP spid="5144" grpId="0"/>
      <p:bldP spid="5145" grpId="0"/>
      <p:bldP spid="5146" grpId="0"/>
      <p:bldP spid="5147" grpId="0"/>
      <p:bldP spid="5148" grpId="0"/>
      <p:bldP spid="5149" grpId="0"/>
      <p:bldP spid="5150" grpId="0"/>
      <p:bldP spid="5151" grpId="0"/>
      <p:bldP spid="5153" grpId="0" animBg="1"/>
      <p:bldP spid="5154" grpId="0" animBg="1"/>
      <p:bldP spid="5155" grpId="0" animBg="1"/>
      <p:bldP spid="5156"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2"/>
          <p:cNvSpPr txBox="1">
            <a:spLocks noChangeArrowheads="1"/>
          </p:cNvSpPr>
          <p:nvPr/>
        </p:nvSpPr>
        <p:spPr bwMode="auto">
          <a:xfrm>
            <a:off x="1042988" y="333375"/>
            <a:ext cx="5200334"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 </a:t>
            </a:r>
            <a:r>
              <a:rPr lang="fr-FR" sz="3200" b="1" i="1" u="sng" dirty="0" err="1" smtClean="0">
                <a:solidFill>
                  <a:srgbClr val="FF3300"/>
                </a:solidFill>
                <a:effectLst>
                  <a:glow rad="228600">
                    <a:schemeClr val="accent1">
                      <a:satMod val="175000"/>
                      <a:alpha val="40000"/>
                    </a:schemeClr>
                  </a:glow>
                </a:effectLst>
              </a:rPr>
              <a:t>Prot</a:t>
            </a:r>
            <a:r>
              <a:rPr lang="fr-FR" sz="3200" b="1" i="1" u="sng" dirty="0" smtClean="0">
                <a:solidFill>
                  <a:srgbClr val="FF3300"/>
                </a:solidFill>
                <a:effectLst>
                  <a:glow rad="228600">
                    <a:schemeClr val="accent1">
                      <a:satMod val="175000"/>
                      <a:alpha val="40000"/>
                    </a:schemeClr>
                  </a:glow>
                </a:effectLst>
              </a:rPr>
              <a:t> </a:t>
            </a:r>
            <a:r>
              <a:rPr lang="fr-FR" sz="3200" b="1" i="1" u="sng" dirty="0">
                <a:solidFill>
                  <a:srgbClr val="FF3300"/>
                </a:solidFill>
                <a:effectLst>
                  <a:glow rad="228600">
                    <a:schemeClr val="accent1">
                      <a:satMod val="175000"/>
                      <a:alpha val="40000"/>
                    </a:schemeClr>
                  </a:glow>
                </a:effectLst>
              </a:rPr>
              <a:t>contre les </a:t>
            </a:r>
            <a:r>
              <a:rPr lang="fr-FR" sz="3200" b="1" i="1" u="sng" dirty="0" smtClean="0">
                <a:solidFill>
                  <a:srgbClr val="FF3300"/>
                </a:solidFill>
                <a:effectLst>
                  <a:glow rad="228600">
                    <a:schemeClr val="accent1">
                      <a:satMod val="175000"/>
                      <a:alpha val="40000"/>
                    </a:schemeClr>
                  </a:glow>
                </a:effectLst>
              </a:rPr>
              <a:t>courts-circuits</a:t>
            </a:r>
            <a:endParaRPr lang="fr-BE" sz="3200" b="1" i="1" u="sng" dirty="0">
              <a:solidFill>
                <a:srgbClr val="FF3300"/>
              </a:solidFill>
              <a:effectLst>
                <a:glow rad="228600">
                  <a:schemeClr val="accent1">
                    <a:satMod val="175000"/>
                    <a:alpha val="40000"/>
                  </a:schemeClr>
                </a:glow>
              </a:effectLst>
            </a:endParaRPr>
          </a:p>
        </p:txBody>
      </p:sp>
      <p:sp>
        <p:nvSpPr>
          <p:cNvPr id="40963" name="Text Box 3"/>
          <p:cNvSpPr txBox="1">
            <a:spLocks noChangeArrowheads="1"/>
          </p:cNvSpPr>
          <p:nvPr/>
        </p:nvSpPr>
        <p:spPr bwMode="auto">
          <a:xfrm>
            <a:off x="447675" y="1100138"/>
            <a:ext cx="5224764" cy="461665"/>
          </a:xfrm>
          <a:prstGeom prst="rect">
            <a:avLst/>
          </a:prstGeom>
          <a:noFill/>
          <a:ln w="9525">
            <a:noFill/>
            <a:miter lim="800000"/>
            <a:headEnd/>
            <a:tailEnd/>
          </a:ln>
          <a:effectLst/>
        </p:spPr>
        <p:txBody>
          <a:bodyPr wrap="none">
            <a:spAutoFit/>
          </a:bodyPr>
          <a:lstStyle/>
          <a:p>
            <a:r>
              <a:rPr lang="fr-FR" sz="2400" dirty="0">
                <a:solidFill>
                  <a:schemeClr val="accent2"/>
                </a:solidFill>
              </a:rPr>
              <a:t>Les disjoncteurs: </a:t>
            </a:r>
            <a:r>
              <a:rPr lang="fr-FR" sz="2000" b="1" dirty="0">
                <a:solidFill>
                  <a:srgbClr val="2B229E"/>
                </a:solidFill>
              </a:rPr>
              <a:t>Courbes de déclenchement</a:t>
            </a:r>
            <a:endParaRPr lang="fr-BE" sz="2000" b="1" dirty="0">
              <a:solidFill>
                <a:srgbClr val="2B229E"/>
              </a:solidFill>
            </a:endParaRPr>
          </a:p>
        </p:txBody>
      </p:sp>
      <p:sp>
        <p:nvSpPr>
          <p:cNvPr id="40964" name="Line 4"/>
          <p:cNvSpPr>
            <a:spLocks noChangeShapeType="1"/>
          </p:cNvSpPr>
          <p:nvPr/>
        </p:nvSpPr>
        <p:spPr bwMode="auto">
          <a:xfrm flipV="1">
            <a:off x="1403350" y="2276475"/>
            <a:ext cx="0" cy="4176713"/>
          </a:xfrm>
          <a:prstGeom prst="line">
            <a:avLst/>
          </a:prstGeom>
          <a:noFill/>
          <a:ln w="9525">
            <a:solidFill>
              <a:schemeClr val="tx1"/>
            </a:solidFill>
            <a:round/>
            <a:headEnd/>
            <a:tailEnd type="triangle" w="med" len="med"/>
          </a:ln>
          <a:effectLst/>
        </p:spPr>
        <p:txBody>
          <a:bodyPr/>
          <a:lstStyle/>
          <a:p>
            <a:endParaRPr lang="fr-FR"/>
          </a:p>
        </p:txBody>
      </p:sp>
      <p:sp>
        <p:nvSpPr>
          <p:cNvPr id="40965" name="Line 5"/>
          <p:cNvSpPr>
            <a:spLocks noChangeShapeType="1"/>
          </p:cNvSpPr>
          <p:nvPr/>
        </p:nvSpPr>
        <p:spPr bwMode="auto">
          <a:xfrm>
            <a:off x="755650" y="5734050"/>
            <a:ext cx="7129463" cy="0"/>
          </a:xfrm>
          <a:prstGeom prst="line">
            <a:avLst/>
          </a:prstGeom>
          <a:noFill/>
          <a:ln w="9525">
            <a:solidFill>
              <a:schemeClr val="tx1"/>
            </a:solidFill>
            <a:round/>
            <a:headEnd/>
            <a:tailEnd type="triangle" w="med" len="med"/>
          </a:ln>
          <a:effectLst/>
        </p:spPr>
        <p:txBody>
          <a:bodyPr/>
          <a:lstStyle/>
          <a:p>
            <a:endParaRPr lang="fr-FR"/>
          </a:p>
        </p:txBody>
      </p:sp>
      <p:sp>
        <p:nvSpPr>
          <p:cNvPr id="40966" name="Text Box 6"/>
          <p:cNvSpPr txBox="1">
            <a:spLocks noChangeArrowheads="1"/>
          </p:cNvSpPr>
          <p:nvPr/>
        </p:nvSpPr>
        <p:spPr bwMode="auto">
          <a:xfrm>
            <a:off x="3132138" y="2444750"/>
            <a:ext cx="4533613" cy="461665"/>
          </a:xfrm>
          <a:prstGeom prst="rect">
            <a:avLst/>
          </a:prstGeom>
          <a:noFill/>
          <a:ln w="9525">
            <a:noFill/>
            <a:miter lim="800000"/>
            <a:headEnd/>
            <a:tailEnd/>
          </a:ln>
          <a:effectLst/>
        </p:spPr>
        <p:txBody>
          <a:bodyPr wrap="none">
            <a:spAutoFit/>
          </a:bodyPr>
          <a:lstStyle/>
          <a:p>
            <a:r>
              <a:rPr lang="fr-FR" sz="2400" b="1" dirty="0">
                <a:solidFill>
                  <a:srgbClr val="2B229E"/>
                </a:solidFill>
              </a:rPr>
              <a:t>Courbe D: Déclenche de 10 à 14 In</a:t>
            </a:r>
            <a:endParaRPr lang="fr-BE" sz="2400" b="1" dirty="0">
              <a:solidFill>
                <a:srgbClr val="2B229E"/>
              </a:solidFill>
            </a:endParaRPr>
          </a:p>
        </p:txBody>
      </p:sp>
      <p:sp>
        <p:nvSpPr>
          <p:cNvPr id="40967" name="Text Box 7"/>
          <p:cNvSpPr txBox="1">
            <a:spLocks noChangeArrowheads="1"/>
          </p:cNvSpPr>
          <p:nvPr/>
        </p:nvSpPr>
        <p:spPr bwMode="auto">
          <a:xfrm>
            <a:off x="1335088" y="2300288"/>
            <a:ext cx="1246187" cy="336550"/>
          </a:xfrm>
          <a:prstGeom prst="rect">
            <a:avLst/>
          </a:prstGeom>
          <a:noFill/>
          <a:ln w="9525">
            <a:noFill/>
            <a:miter lim="800000"/>
            <a:headEnd/>
            <a:tailEnd/>
          </a:ln>
          <a:effectLst/>
        </p:spPr>
        <p:txBody>
          <a:bodyPr wrap="none">
            <a:spAutoFit/>
          </a:bodyPr>
          <a:lstStyle/>
          <a:p>
            <a:r>
              <a:rPr lang="fr-FR" sz="1600"/>
              <a:t>Temps en s</a:t>
            </a:r>
            <a:endParaRPr lang="fr-BE" sz="1600"/>
          </a:p>
        </p:txBody>
      </p:sp>
      <p:sp>
        <p:nvSpPr>
          <p:cNvPr id="40968" name="Text Box 8"/>
          <p:cNvSpPr txBox="1">
            <a:spLocks noChangeArrowheads="1"/>
          </p:cNvSpPr>
          <p:nvPr/>
        </p:nvSpPr>
        <p:spPr bwMode="auto">
          <a:xfrm>
            <a:off x="7775575" y="5538788"/>
            <a:ext cx="468313" cy="336550"/>
          </a:xfrm>
          <a:prstGeom prst="rect">
            <a:avLst/>
          </a:prstGeom>
          <a:noFill/>
          <a:ln w="9525">
            <a:noFill/>
            <a:miter lim="800000"/>
            <a:headEnd/>
            <a:tailEnd/>
          </a:ln>
          <a:effectLst/>
        </p:spPr>
        <p:txBody>
          <a:bodyPr wrap="none">
            <a:spAutoFit/>
          </a:bodyPr>
          <a:lstStyle/>
          <a:p>
            <a:r>
              <a:rPr lang="fr-FR" sz="1600"/>
              <a:t>I/In</a:t>
            </a:r>
            <a:endParaRPr lang="fr-BE" sz="1600"/>
          </a:p>
        </p:txBody>
      </p:sp>
      <p:sp>
        <p:nvSpPr>
          <p:cNvPr id="40969" name="Line 9"/>
          <p:cNvSpPr>
            <a:spLocks noChangeShapeType="1"/>
          </p:cNvSpPr>
          <p:nvPr/>
        </p:nvSpPr>
        <p:spPr bwMode="auto">
          <a:xfrm>
            <a:off x="3135313" y="5661025"/>
            <a:ext cx="0" cy="215900"/>
          </a:xfrm>
          <a:prstGeom prst="line">
            <a:avLst/>
          </a:prstGeom>
          <a:noFill/>
          <a:ln w="9525">
            <a:solidFill>
              <a:schemeClr val="tx1"/>
            </a:solidFill>
            <a:round/>
            <a:headEnd/>
            <a:tailEnd/>
          </a:ln>
          <a:effectLst/>
        </p:spPr>
        <p:txBody>
          <a:bodyPr/>
          <a:lstStyle/>
          <a:p>
            <a:endParaRPr lang="fr-FR"/>
          </a:p>
        </p:txBody>
      </p:sp>
      <p:sp>
        <p:nvSpPr>
          <p:cNvPr id="40970" name="Line 10"/>
          <p:cNvSpPr>
            <a:spLocks noChangeShapeType="1"/>
          </p:cNvSpPr>
          <p:nvPr/>
        </p:nvSpPr>
        <p:spPr bwMode="auto">
          <a:xfrm>
            <a:off x="3567113" y="5661025"/>
            <a:ext cx="0" cy="215900"/>
          </a:xfrm>
          <a:prstGeom prst="line">
            <a:avLst/>
          </a:prstGeom>
          <a:noFill/>
          <a:ln w="9525">
            <a:solidFill>
              <a:schemeClr val="tx1"/>
            </a:solidFill>
            <a:round/>
            <a:headEnd/>
            <a:tailEnd/>
          </a:ln>
          <a:effectLst/>
        </p:spPr>
        <p:txBody>
          <a:bodyPr/>
          <a:lstStyle/>
          <a:p>
            <a:endParaRPr lang="fr-FR"/>
          </a:p>
        </p:txBody>
      </p:sp>
      <p:sp>
        <p:nvSpPr>
          <p:cNvPr id="40971" name="Line 11"/>
          <p:cNvSpPr>
            <a:spLocks noChangeShapeType="1"/>
          </p:cNvSpPr>
          <p:nvPr/>
        </p:nvSpPr>
        <p:spPr bwMode="auto">
          <a:xfrm>
            <a:off x="4575175" y="5661025"/>
            <a:ext cx="0" cy="215900"/>
          </a:xfrm>
          <a:prstGeom prst="line">
            <a:avLst/>
          </a:prstGeom>
          <a:noFill/>
          <a:ln w="9525">
            <a:solidFill>
              <a:schemeClr val="tx1"/>
            </a:solidFill>
            <a:round/>
            <a:headEnd/>
            <a:tailEnd/>
          </a:ln>
          <a:effectLst/>
        </p:spPr>
        <p:txBody>
          <a:bodyPr/>
          <a:lstStyle/>
          <a:p>
            <a:endParaRPr lang="fr-FR"/>
          </a:p>
        </p:txBody>
      </p:sp>
      <p:sp>
        <p:nvSpPr>
          <p:cNvPr id="40972" name="Line 12"/>
          <p:cNvSpPr>
            <a:spLocks noChangeShapeType="1"/>
          </p:cNvSpPr>
          <p:nvPr/>
        </p:nvSpPr>
        <p:spPr bwMode="auto">
          <a:xfrm>
            <a:off x="5367338" y="5661025"/>
            <a:ext cx="0" cy="215900"/>
          </a:xfrm>
          <a:prstGeom prst="line">
            <a:avLst/>
          </a:prstGeom>
          <a:noFill/>
          <a:ln w="9525">
            <a:solidFill>
              <a:schemeClr val="tx1"/>
            </a:solidFill>
            <a:round/>
            <a:headEnd/>
            <a:tailEnd/>
          </a:ln>
          <a:effectLst/>
        </p:spPr>
        <p:txBody>
          <a:bodyPr/>
          <a:lstStyle/>
          <a:p>
            <a:endParaRPr lang="fr-FR"/>
          </a:p>
        </p:txBody>
      </p:sp>
      <p:sp>
        <p:nvSpPr>
          <p:cNvPr id="40973" name="Line 13"/>
          <p:cNvSpPr>
            <a:spLocks noChangeShapeType="1"/>
          </p:cNvSpPr>
          <p:nvPr/>
        </p:nvSpPr>
        <p:spPr bwMode="auto">
          <a:xfrm>
            <a:off x="5799138" y="5661025"/>
            <a:ext cx="0" cy="215900"/>
          </a:xfrm>
          <a:prstGeom prst="line">
            <a:avLst/>
          </a:prstGeom>
          <a:noFill/>
          <a:ln w="38100">
            <a:solidFill>
              <a:schemeClr val="tx1"/>
            </a:solidFill>
            <a:round/>
            <a:headEnd/>
            <a:tailEnd/>
          </a:ln>
          <a:effectLst/>
        </p:spPr>
        <p:txBody>
          <a:bodyPr/>
          <a:lstStyle/>
          <a:p>
            <a:endParaRPr lang="fr-FR"/>
          </a:p>
        </p:txBody>
      </p:sp>
      <p:sp>
        <p:nvSpPr>
          <p:cNvPr id="40974" name="Line 14"/>
          <p:cNvSpPr>
            <a:spLocks noChangeShapeType="1"/>
          </p:cNvSpPr>
          <p:nvPr/>
        </p:nvSpPr>
        <p:spPr bwMode="auto">
          <a:xfrm>
            <a:off x="7235825" y="5661025"/>
            <a:ext cx="0" cy="215900"/>
          </a:xfrm>
          <a:prstGeom prst="line">
            <a:avLst/>
          </a:prstGeom>
          <a:noFill/>
          <a:ln w="9525">
            <a:solidFill>
              <a:schemeClr val="tx1"/>
            </a:solidFill>
            <a:round/>
            <a:headEnd/>
            <a:tailEnd/>
          </a:ln>
          <a:effectLst/>
        </p:spPr>
        <p:txBody>
          <a:bodyPr/>
          <a:lstStyle/>
          <a:p>
            <a:endParaRPr lang="fr-FR"/>
          </a:p>
        </p:txBody>
      </p:sp>
      <p:sp>
        <p:nvSpPr>
          <p:cNvPr id="40975" name="Line 15"/>
          <p:cNvSpPr>
            <a:spLocks noChangeShapeType="1"/>
          </p:cNvSpPr>
          <p:nvPr/>
        </p:nvSpPr>
        <p:spPr bwMode="auto">
          <a:xfrm>
            <a:off x="2703513" y="5661025"/>
            <a:ext cx="0" cy="215900"/>
          </a:xfrm>
          <a:prstGeom prst="line">
            <a:avLst/>
          </a:prstGeom>
          <a:noFill/>
          <a:ln w="9525">
            <a:solidFill>
              <a:schemeClr val="tx1"/>
            </a:solidFill>
            <a:round/>
            <a:headEnd/>
            <a:tailEnd/>
          </a:ln>
          <a:effectLst/>
        </p:spPr>
        <p:txBody>
          <a:bodyPr/>
          <a:lstStyle/>
          <a:p>
            <a:endParaRPr lang="fr-FR"/>
          </a:p>
        </p:txBody>
      </p:sp>
      <p:sp>
        <p:nvSpPr>
          <p:cNvPr id="40976" name="Line 16"/>
          <p:cNvSpPr>
            <a:spLocks noChangeShapeType="1"/>
          </p:cNvSpPr>
          <p:nvPr/>
        </p:nvSpPr>
        <p:spPr bwMode="auto">
          <a:xfrm>
            <a:off x="1911350" y="5661025"/>
            <a:ext cx="0" cy="215900"/>
          </a:xfrm>
          <a:prstGeom prst="line">
            <a:avLst/>
          </a:prstGeom>
          <a:noFill/>
          <a:ln w="38100">
            <a:solidFill>
              <a:schemeClr val="tx1"/>
            </a:solidFill>
            <a:round/>
            <a:headEnd/>
            <a:tailEnd/>
          </a:ln>
          <a:effectLst/>
        </p:spPr>
        <p:txBody>
          <a:bodyPr/>
          <a:lstStyle/>
          <a:p>
            <a:endParaRPr lang="fr-FR"/>
          </a:p>
        </p:txBody>
      </p:sp>
      <p:sp>
        <p:nvSpPr>
          <p:cNvPr id="40977" name="Line 17"/>
          <p:cNvSpPr>
            <a:spLocks noChangeShapeType="1"/>
          </p:cNvSpPr>
          <p:nvPr/>
        </p:nvSpPr>
        <p:spPr bwMode="auto">
          <a:xfrm rot="-5400000">
            <a:off x="1404938" y="5265738"/>
            <a:ext cx="0" cy="215900"/>
          </a:xfrm>
          <a:prstGeom prst="line">
            <a:avLst/>
          </a:prstGeom>
          <a:noFill/>
          <a:ln w="9525">
            <a:solidFill>
              <a:schemeClr val="tx1"/>
            </a:solidFill>
            <a:round/>
            <a:headEnd/>
            <a:tailEnd/>
          </a:ln>
          <a:effectLst/>
        </p:spPr>
        <p:txBody>
          <a:bodyPr/>
          <a:lstStyle/>
          <a:p>
            <a:endParaRPr lang="fr-FR"/>
          </a:p>
        </p:txBody>
      </p:sp>
      <p:sp>
        <p:nvSpPr>
          <p:cNvPr id="40978" name="Line 18"/>
          <p:cNvSpPr>
            <a:spLocks noChangeShapeType="1"/>
          </p:cNvSpPr>
          <p:nvPr/>
        </p:nvSpPr>
        <p:spPr bwMode="auto">
          <a:xfrm rot="-5400000">
            <a:off x="1409700" y="4113213"/>
            <a:ext cx="0" cy="215900"/>
          </a:xfrm>
          <a:prstGeom prst="line">
            <a:avLst/>
          </a:prstGeom>
          <a:noFill/>
          <a:ln w="9525">
            <a:solidFill>
              <a:schemeClr val="tx1"/>
            </a:solidFill>
            <a:round/>
            <a:headEnd/>
            <a:tailEnd/>
          </a:ln>
          <a:effectLst/>
        </p:spPr>
        <p:txBody>
          <a:bodyPr/>
          <a:lstStyle/>
          <a:p>
            <a:endParaRPr lang="fr-FR"/>
          </a:p>
        </p:txBody>
      </p:sp>
      <p:sp>
        <p:nvSpPr>
          <p:cNvPr id="40979" name="Line 19"/>
          <p:cNvSpPr>
            <a:spLocks noChangeShapeType="1"/>
          </p:cNvSpPr>
          <p:nvPr/>
        </p:nvSpPr>
        <p:spPr bwMode="auto">
          <a:xfrm rot="-5400000">
            <a:off x="1404938" y="2960688"/>
            <a:ext cx="0" cy="215900"/>
          </a:xfrm>
          <a:prstGeom prst="line">
            <a:avLst/>
          </a:prstGeom>
          <a:noFill/>
          <a:ln w="9525">
            <a:solidFill>
              <a:schemeClr val="tx1"/>
            </a:solidFill>
            <a:round/>
            <a:headEnd/>
            <a:tailEnd/>
          </a:ln>
          <a:effectLst/>
        </p:spPr>
        <p:txBody>
          <a:bodyPr/>
          <a:lstStyle/>
          <a:p>
            <a:endParaRPr lang="fr-FR"/>
          </a:p>
        </p:txBody>
      </p:sp>
      <p:sp>
        <p:nvSpPr>
          <p:cNvPr id="40980" name="Text Box 20"/>
          <p:cNvSpPr txBox="1">
            <a:spLocks noChangeArrowheads="1"/>
          </p:cNvSpPr>
          <p:nvPr/>
        </p:nvSpPr>
        <p:spPr bwMode="auto">
          <a:xfrm>
            <a:off x="827088" y="5203825"/>
            <a:ext cx="579437" cy="336550"/>
          </a:xfrm>
          <a:prstGeom prst="rect">
            <a:avLst/>
          </a:prstGeom>
          <a:noFill/>
          <a:ln w="9525">
            <a:noFill/>
            <a:miter lim="800000"/>
            <a:headEnd/>
            <a:tailEnd/>
          </a:ln>
          <a:effectLst/>
        </p:spPr>
        <p:txBody>
          <a:bodyPr wrap="none">
            <a:spAutoFit/>
          </a:bodyPr>
          <a:lstStyle/>
          <a:p>
            <a:r>
              <a:rPr lang="fr-FR" sz="1600"/>
              <a:t>0,01</a:t>
            </a:r>
            <a:endParaRPr lang="fr-BE" sz="1600"/>
          </a:p>
        </p:txBody>
      </p:sp>
      <p:sp>
        <p:nvSpPr>
          <p:cNvPr id="40981" name="Text Box 21"/>
          <p:cNvSpPr txBox="1">
            <a:spLocks noChangeArrowheads="1"/>
          </p:cNvSpPr>
          <p:nvPr/>
        </p:nvSpPr>
        <p:spPr bwMode="auto">
          <a:xfrm>
            <a:off x="1054100" y="2901950"/>
            <a:ext cx="296863" cy="336550"/>
          </a:xfrm>
          <a:prstGeom prst="rect">
            <a:avLst/>
          </a:prstGeom>
          <a:noFill/>
          <a:ln w="9525">
            <a:noFill/>
            <a:miter lim="800000"/>
            <a:headEnd/>
            <a:tailEnd/>
          </a:ln>
          <a:effectLst/>
        </p:spPr>
        <p:txBody>
          <a:bodyPr wrap="none">
            <a:spAutoFit/>
          </a:bodyPr>
          <a:lstStyle/>
          <a:p>
            <a:r>
              <a:rPr lang="fr-FR" sz="1600"/>
              <a:t>1</a:t>
            </a:r>
            <a:endParaRPr lang="fr-BE" sz="1600"/>
          </a:p>
        </p:txBody>
      </p:sp>
      <p:sp>
        <p:nvSpPr>
          <p:cNvPr id="40982" name="Text Box 22"/>
          <p:cNvSpPr txBox="1">
            <a:spLocks noChangeArrowheads="1"/>
          </p:cNvSpPr>
          <p:nvPr/>
        </p:nvSpPr>
        <p:spPr bwMode="auto">
          <a:xfrm>
            <a:off x="939800" y="4043363"/>
            <a:ext cx="466725" cy="336550"/>
          </a:xfrm>
          <a:prstGeom prst="rect">
            <a:avLst/>
          </a:prstGeom>
          <a:noFill/>
          <a:ln w="9525">
            <a:noFill/>
            <a:miter lim="800000"/>
            <a:headEnd/>
            <a:tailEnd/>
          </a:ln>
          <a:effectLst/>
        </p:spPr>
        <p:txBody>
          <a:bodyPr wrap="none">
            <a:spAutoFit/>
          </a:bodyPr>
          <a:lstStyle/>
          <a:p>
            <a:r>
              <a:rPr lang="fr-FR" sz="1600"/>
              <a:t>0,1</a:t>
            </a:r>
            <a:endParaRPr lang="fr-BE" sz="1600"/>
          </a:p>
        </p:txBody>
      </p:sp>
      <p:sp>
        <p:nvSpPr>
          <p:cNvPr id="40983" name="Text Box 23"/>
          <p:cNvSpPr txBox="1">
            <a:spLocks noChangeArrowheads="1"/>
          </p:cNvSpPr>
          <p:nvPr/>
        </p:nvSpPr>
        <p:spPr bwMode="auto">
          <a:xfrm>
            <a:off x="1766888" y="5892800"/>
            <a:ext cx="296862" cy="336550"/>
          </a:xfrm>
          <a:prstGeom prst="rect">
            <a:avLst/>
          </a:prstGeom>
          <a:noFill/>
          <a:ln w="9525">
            <a:noFill/>
            <a:miter lim="800000"/>
            <a:headEnd/>
            <a:tailEnd/>
          </a:ln>
          <a:effectLst/>
        </p:spPr>
        <p:txBody>
          <a:bodyPr wrap="none">
            <a:spAutoFit/>
          </a:bodyPr>
          <a:lstStyle/>
          <a:p>
            <a:r>
              <a:rPr lang="fr-FR" sz="1600"/>
              <a:t>1</a:t>
            </a:r>
            <a:endParaRPr lang="fr-BE" sz="1600"/>
          </a:p>
        </p:txBody>
      </p:sp>
      <p:sp>
        <p:nvSpPr>
          <p:cNvPr id="40984" name="Text Box 24"/>
          <p:cNvSpPr txBox="1">
            <a:spLocks noChangeArrowheads="1"/>
          </p:cNvSpPr>
          <p:nvPr/>
        </p:nvSpPr>
        <p:spPr bwMode="auto">
          <a:xfrm>
            <a:off x="5583238" y="5902325"/>
            <a:ext cx="409575" cy="336550"/>
          </a:xfrm>
          <a:prstGeom prst="rect">
            <a:avLst/>
          </a:prstGeom>
          <a:noFill/>
          <a:ln w="9525">
            <a:noFill/>
            <a:miter lim="800000"/>
            <a:headEnd/>
            <a:tailEnd/>
          </a:ln>
          <a:effectLst/>
        </p:spPr>
        <p:txBody>
          <a:bodyPr wrap="none">
            <a:spAutoFit/>
          </a:bodyPr>
          <a:lstStyle/>
          <a:p>
            <a:r>
              <a:rPr lang="fr-FR" sz="1600"/>
              <a:t>10</a:t>
            </a:r>
            <a:endParaRPr lang="fr-BE" sz="1600"/>
          </a:p>
        </p:txBody>
      </p:sp>
      <p:sp>
        <p:nvSpPr>
          <p:cNvPr id="40985" name="Text Box 25"/>
          <p:cNvSpPr txBox="1">
            <a:spLocks noChangeArrowheads="1"/>
          </p:cNvSpPr>
          <p:nvPr/>
        </p:nvSpPr>
        <p:spPr bwMode="auto">
          <a:xfrm>
            <a:off x="2574925" y="5899150"/>
            <a:ext cx="296863" cy="336550"/>
          </a:xfrm>
          <a:prstGeom prst="rect">
            <a:avLst/>
          </a:prstGeom>
          <a:noFill/>
          <a:ln w="9525">
            <a:noFill/>
            <a:miter lim="800000"/>
            <a:headEnd/>
            <a:tailEnd/>
          </a:ln>
          <a:effectLst/>
        </p:spPr>
        <p:txBody>
          <a:bodyPr wrap="none">
            <a:spAutoFit/>
          </a:bodyPr>
          <a:lstStyle/>
          <a:p>
            <a:r>
              <a:rPr lang="fr-FR" sz="1600"/>
              <a:t>2</a:t>
            </a:r>
            <a:endParaRPr lang="fr-BE" sz="1600"/>
          </a:p>
        </p:txBody>
      </p:sp>
      <p:sp>
        <p:nvSpPr>
          <p:cNvPr id="40986" name="Text Box 26"/>
          <p:cNvSpPr txBox="1">
            <a:spLocks noChangeArrowheads="1"/>
          </p:cNvSpPr>
          <p:nvPr/>
        </p:nvSpPr>
        <p:spPr bwMode="auto">
          <a:xfrm>
            <a:off x="2981325" y="5902325"/>
            <a:ext cx="296863" cy="336550"/>
          </a:xfrm>
          <a:prstGeom prst="rect">
            <a:avLst/>
          </a:prstGeom>
          <a:noFill/>
          <a:ln w="9525">
            <a:noFill/>
            <a:miter lim="800000"/>
            <a:headEnd/>
            <a:tailEnd/>
          </a:ln>
          <a:effectLst/>
        </p:spPr>
        <p:txBody>
          <a:bodyPr wrap="none">
            <a:spAutoFit/>
          </a:bodyPr>
          <a:lstStyle/>
          <a:p>
            <a:r>
              <a:rPr lang="fr-FR" sz="1600"/>
              <a:t>3</a:t>
            </a:r>
            <a:endParaRPr lang="fr-BE" sz="1600"/>
          </a:p>
        </p:txBody>
      </p:sp>
      <p:sp>
        <p:nvSpPr>
          <p:cNvPr id="40987" name="Text Box 27"/>
          <p:cNvSpPr txBox="1">
            <a:spLocks noChangeArrowheads="1"/>
          </p:cNvSpPr>
          <p:nvPr/>
        </p:nvSpPr>
        <p:spPr bwMode="auto">
          <a:xfrm>
            <a:off x="3417888" y="5902325"/>
            <a:ext cx="296862" cy="336550"/>
          </a:xfrm>
          <a:prstGeom prst="rect">
            <a:avLst/>
          </a:prstGeom>
          <a:noFill/>
          <a:ln w="9525">
            <a:noFill/>
            <a:miter lim="800000"/>
            <a:headEnd/>
            <a:tailEnd/>
          </a:ln>
          <a:effectLst/>
        </p:spPr>
        <p:txBody>
          <a:bodyPr wrap="none">
            <a:spAutoFit/>
          </a:bodyPr>
          <a:lstStyle/>
          <a:p>
            <a:r>
              <a:rPr lang="fr-FR" sz="1600"/>
              <a:t>4</a:t>
            </a:r>
            <a:endParaRPr lang="fr-BE" sz="1600"/>
          </a:p>
        </p:txBody>
      </p:sp>
      <p:sp>
        <p:nvSpPr>
          <p:cNvPr id="40988" name="Text Box 28"/>
          <p:cNvSpPr txBox="1">
            <a:spLocks noChangeArrowheads="1"/>
          </p:cNvSpPr>
          <p:nvPr/>
        </p:nvSpPr>
        <p:spPr bwMode="auto">
          <a:xfrm>
            <a:off x="4440238" y="5926138"/>
            <a:ext cx="296862" cy="336550"/>
          </a:xfrm>
          <a:prstGeom prst="rect">
            <a:avLst/>
          </a:prstGeom>
          <a:noFill/>
          <a:ln w="9525">
            <a:noFill/>
            <a:miter lim="800000"/>
            <a:headEnd/>
            <a:tailEnd/>
          </a:ln>
          <a:effectLst/>
        </p:spPr>
        <p:txBody>
          <a:bodyPr wrap="none">
            <a:spAutoFit/>
          </a:bodyPr>
          <a:lstStyle/>
          <a:p>
            <a:r>
              <a:rPr lang="fr-FR" sz="1600"/>
              <a:t>6</a:t>
            </a:r>
            <a:endParaRPr lang="fr-BE" sz="1600"/>
          </a:p>
        </p:txBody>
      </p:sp>
      <p:sp>
        <p:nvSpPr>
          <p:cNvPr id="40989" name="Text Box 29"/>
          <p:cNvSpPr txBox="1">
            <a:spLocks noChangeArrowheads="1"/>
          </p:cNvSpPr>
          <p:nvPr/>
        </p:nvSpPr>
        <p:spPr bwMode="auto">
          <a:xfrm>
            <a:off x="5219700" y="5915025"/>
            <a:ext cx="296863" cy="336550"/>
          </a:xfrm>
          <a:prstGeom prst="rect">
            <a:avLst/>
          </a:prstGeom>
          <a:noFill/>
          <a:ln w="9525">
            <a:noFill/>
            <a:miter lim="800000"/>
            <a:headEnd/>
            <a:tailEnd/>
          </a:ln>
          <a:effectLst/>
        </p:spPr>
        <p:txBody>
          <a:bodyPr wrap="none">
            <a:spAutoFit/>
          </a:bodyPr>
          <a:lstStyle/>
          <a:p>
            <a:r>
              <a:rPr lang="fr-FR" sz="1600"/>
              <a:t>8</a:t>
            </a:r>
            <a:endParaRPr lang="fr-BE" sz="1600"/>
          </a:p>
        </p:txBody>
      </p:sp>
      <p:sp>
        <p:nvSpPr>
          <p:cNvPr id="40990" name="Text Box 30"/>
          <p:cNvSpPr txBox="1">
            <a:spLocks noChangeArrowheads="1"/>
          </p:cNvSpPr>
          <p:nvPr/>
        </p:nvSpPr>
        <p:spPr bwMode="auto">
          <a:xfrm>
            <a:off x="7054850" y="5915025"/>
            <a:ext cx="409575" cy="336550"/>
          </a:xfrm>
          <a:prstGeom prst="rect">
            <a:avLst/>
          </a:prstGeom>
          <a:noFill/>
          <a:ln w="9525">
            <a:noFill/>
            <a:miter lim="800000"/>
            <a:headEnd/>
            <a:tailEnd/>
          </a:ln>
          <a:effectLst/>
        </p:spPr>
        <p:txBody>
          <a:bodyPr wrap="none">
            <a:spAutoFit/>
          </a:bodyPr>
          <a:lstStyle/>
          <a:p>
            <a:r>
              <a:rPr lang="fr-FR" sz="1600"/>
              <a:t>14</a:t>
            </a:r>
            <a:endParaRPr lang="fr-BE" sz="1600"/>
          </a:p>
        </p:txBody>
      </p:sp>
      <p:sp>
        <p:nvSpPr>
          <p:cNvPr id="40991" name="Rectangle 31"/>
          <p:cNvSpPr>
            <a:spLocks noChangeArrowheads="1"/>
          </p:cNvSpPr>
          <p:nvPr/>
        </p:nvSpPr>
        <p:spPr bwMode="auto">
          <a:xfrm>
            <a:off x="5784850" y="2997200"/>
            <a:ext cx="1450975" cy="2376488"/>
          </a:xfrm>
          <a:prstGeom prst="rect">
            <a:avLst/>
          </a:prstGeom>
          <a:solidFill>
            <a:schemeClr val="bg2"/>
          </a:solidFill>
          <a:ln w="9525">
            <a:solidFill>
              <a:srgbClr val="FFCCCC"/>
            </a:solidFill>
            <a:miter lim="800000"/>
            <a:headEnd/>
            <a:tailEnd/>
          </a:ln>
          <a:effectLst/>
        </p:spPr>
        <p:txBody>
          <a:bodyPr wrap="none" anchor="ctr"/>
          <a:lstStyle/>
          <a:p>
            <a:endParaRPr lang="fr-FR"/>
          </a:p>
        </p:txBody>
      </p:sp>
      <p:sp>
        <p:nvSpPr>
          <p:cNvPr id="40992" name="Line 32"/>
          <p:cNvSpPr>
            <a:spLocks noChangeShapeType="1"/>
          </p:cNvSpPr>
          <p:nvPr/>
        </p:nvSpPr>
        <p:spPr bwMode="auto">
          <a:xfrm flipV="1">
            <a:off x="7235825" y="2997200"/>
            <a:ext cx="3175" cy="2376488"/>
          </a:xfrm>
          <a:prstGeom prst="line">
            <a:avLst/>
          </a:prstGeom>
          <a:noFill/>
          <a:ln w="28575">
            <a:solidFill>
              <a:schemeClr val="tx1"/>
            </a:solidFill>
            <a:round/>
            <a:headEnd/>
            <a:tailEnd/>
          </a:ln>
          <a:effectLst/>
        </p:spPr>
        <p:txBody>
          <a:bodyPr/>
          <a:lstStyle/>
          <a:p>
            <a:endParaRPr lang="fr-FR"/>
          </a:p>
        </p:txBody>
      </p:sp>
      <p:sp>
        <p:nvSpPr>
          <p:cNvPr id="40993" name="Line 33"/>
          <p:cNvSpPr>
            <a:spLocks noChangeShapeType="1"/>
          </p:cNvSpPr>
          <p:nvPr/>
        </p:nvSpPr>
        <p:spPr bwMode="auto">
          <a:xfrm flipV="1">
            <a:off x="5792788" y="2997200"/>
            <a:ext cx="3175" cy="2376488"/>
          </a:xfrm>
          <a:prstGeom prst="line">
            <a:avLst/>
          </a:prstGeom>
          <a:noFill/>
          <a:ln w="28575">
            <a:solidFill>
              <a:schemeClr val="tx1"/>
            </a:solidFill>
            <a:round/>
            <a:headEnd/>
            <a:tailEnd/>
          </a:ln>
          <a:effectLst/>
        </p:spPr>
        <p:txBody>
          <a:bodyPr/>
          <a:lstStyle/>
          <a:p>
            <a:endParaRPr lang="fr-FR"/>
          </a:p>
        </p:txBody>
      </p:sp>
      <p:sp>
        <p:nvSpPr>
          <p:cNvPr id="40994" name="Line 34"/>
          <p:cNvSpPr>
            <a:spLocks noChangeShapeType="1"/>
          </p:cNvSpPr>
          <p:nvPr/>
        </p:nvSpPr>
        <p:spPr bwMode="auto">
          <a:xfrm rot="5400000" flipV="1">
            <a:off x="7019926" y="4149725"/>
            <a:ext cx="0" cy="2447925"/>
          </a:xfrm>
          <a:prstGeom prst="line">
            <a:avLst/>
          </a:prstGeom>
          <a:noFill/>
          <a:ln w="28575">
            <a:solidFill>
              <a:schemeClr val="tx1"/>
            </a:solidFill>
            <a:round/>
            <a:headEnd/>
            <a:tailEnd/>
          </a:ln>
          <a:effectLst/>
        </p:spPr>
        <p:txBody>
          <a:bodyPr/>
          <a:lstStyle/>
          <a:p>
            <a:endParaRPr lang="fr-FR"/>
          </a:p>
        </p:txBody>
      </p:sp>
      <p:sp>
        <p:nvSpPr>
          <p:cNvPr id="40995" name="Text Box 35"/>
          <p:cNvSpPr txBox="1">
            <a:spLocks noChangeArrowheads="1"/>
          </p:cNvSpPr>
          <p:nvPr/>
        </p:nvSpPr>
        <p:spPr bwMode="auto">
          <a:xfrm>
            <a:off x="519113" y="1484313"/>
            <a:ext cx="5251450" cy="366712"/>
          </a:xfrm>
          <a:prstGeom prst="rect">
            <a:avLst/>
          </a:prstGeom>
          <a:noFill/>
          <a:ln w="9525">
            <a:noFill/>
            <a:miter lim="800000"/>
            <a:headEnd/>
            <a:tailEnd/>
          </a:ln>
          <a:effectLst/>
        </p:spPr>
        <p:txBody>
          <a:bodyPr wrap="none">
            <a:spAutoFit/>
          </a:bodyPr>
          <a:lstStyle/>
          <a:p>
            <a:r>
              <a:rPr lang="fr-FR"/>
              <a:t>Il existe trois types de courbes de déclenchement!</a:t>
            </a:r>
            <a:endParaRPr lang="fr-BE"/>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2"/>
                                        </p:tgtEl>
                                        <p:attrNameLst>
                                          <p:attrName>style.visibility</p:attrName>
                                        </p:attrNameLst>
                                      </p:cBhvr>
                                      <p:to>
                                        <p:strVal val="visible"/>
                                      </p:to>
                                    </p:set>
                                    <p:animEffect transition="in" filter="checkerboard(across)">
                                      <p:cBhvr>
                                        <p:cTn id="7" dur="500"/>
                                        <p:tgtEl>
                                          <p:spTgt spid="40962"/>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40963"/>
                                        </p:tgtEl>
                                        <p:attrNameLst>
                                          <p:attrName>style.visibility</p:attrName>
                                        </p:attrNameLst>
                                      </p:cBhvr>
                                      <p:to>
                                        <p:strVal val="visible"/>
                                      </p:to>
                                    </p:set>
                                    <p:anim calcmode="lin" valueType="num">
                                      <p:cBhvr additive="base">
                                        <p:cTn id="11" dur="500" fill="hold"/>
                                        <p:tgtEl>
                                          <p:spTgt spid="40963"/>
                                        </p:tgtEl>
                                        <p:attrNameLst>
                                          <p:attrName>ppt_x</p:attrName>
                                        </p:attrNameLst>
                                      </p:cBhvr>
                                      <p:tavLst>
                                        <p:tav tm="0">
                                          <p:val>
                                            <p:strVal val="#ppt_x"/>
                                          </p:val>
                                        </p:tav>
                                        <p:tav tm="100000">
                                          <p:val>
                                            <p:strVal val="#ppt_x"/>
                                          </p:val>
                                        </p:tav>
                                      </p:tavLst>
                                    </p:anim>
                                    <p:anim calcmode="lin" valueType="num">
                                      <p:cBhvr additive="base">
                                        <p:cTn id="12" dur="500" fill="hold"/>
                                        <p:tgtEl>
                                          <p:spTgt spid="4096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0995"/>
                                        </p:tgtEl>
                                        <p:attrNameLst>
                                          <p:attrName>style.visibility</p:attrName>
                                        </p:attrNameLst>
                                      </p:cBhvr>
                                      <p:to>
                                        <p:strVal val="visible"/>
                                      </p:to>
                                    </p:set>
                                    <p:anim calcmode="lin" valueType="num">
                                      <p:cBhvr additive="base">
                                        <p:cTn id="17" dur="500" fill="hold"/>
                                        <p:tgtEl>
                                          <p:spTgt spid="40995"/>
                                        </p:tgtEl>
                                        <p:attrNameLst>
                                          <p:attrName>ppt_x</p:attrName>
                                        </p:attrNameLst>
                                      </p:cBhvr>
                                      <p:tavLst>
                                        <p:tav tm="0">
                                          <p:val>
                                            <p:strVal val="#ppt_x"/>
                                          </p:val>
                                        </p:tav>
                                        <p:tav tm="100000">
                                          <p:val>
                                            <p:strVal val="#ppt_x"/>
                                          </p:val>
                                        </p:tav>
                                      </p:tavLst>
                                    </p:anim>
                                    <p:anim calcmode="lin" valueType="num">
                                      <p:cBhvr additive="base">
                                        <p:cTn id="18" dur="500" fill="hold"/>
                                        <p:tgtEl>
                                          <p:spTgt spid="4099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1" presetClass="entr" presetSubtype="4" fill="hold" grpId="0" nodeType="clickEffect">
                                  <p:stCondLst>
                                    <p:cond delay="0"/>
                                  </p:stCondLst>
                                  <p:childTnLst>
                                    <p:set>
                                      <p:cBhvr>
                                        <p:cTn id="22" dur="1" fill="hold">
                                          <p:stCondLst>
                                            <p:cond delay="0"/>
                                          </p:stCondLst>
                                        </p:cTn>
                                        <p:tgtEl>
                                          <p:spTgt spid="40964"/>
                                        </p:tgtEl>
                                        <p:attrNameLst>
                                          <p:attrName>style.visibility</p:attrName>
                                        </p:attrNameLst>
                                      </p:cBhvr>
                                      <p:to>
                                        <p:strVal val="visible"/>
                                      </p:to>
                                    </p:set>
                                    <p:animEffect transition="in" filter="wheel(4)">
                                      <p:cBhvr>
                                        <p:cTn id="23" dur="2000"/>
                                        <p:tgtEl>
                                          <p:spTgt spid="40964"/>
                                        </p:tgtEl>
                                      </p:cBhvr>
                                    </p:animEffect>
                                  </p:childTnLst>
                                </p:cTn>
                              </p:par>
                              <p:par>
                                <p:cTn id="24" presetID="21" presetClass="entr" presetSubtype="4" fill="hold" grpId="0" nodeType="withEffect">
                                  <p:stCondLst>
                                    <p:cond delay="0"/>
                                  </p:stCondLst>
                                  <p:childTnLst>
                                    <p:set>
                                      <p:cBhvr>
                                        <p:cTn id="25" dur="1" fill="hold">
                                          <p:stCondLst>
                                            <p:cond delay="0"/>
                                          </p:stCondLst>
                                        </p:cTn>
                                        <p:tgtEl>
                                          <p:spTgt spid="40965"/>
                                        </p:tgtEl>
                                        <p:attrNameLst>
                                          <p:attrName>style.visibility</p:attrName>
                                        </p:attrNameLst>
                                      </p:cBhvr>
                                      <p:to>
                                        <p:strVal val="visible"/>
                                      </p:to>
                                    </p:set>
                                    <p:animEffect transition="in" filter="wheel(4)">
                                      <p:cBhvr>
                                        <p:cTn id="26" dur="2000"/>
                                        <p:tgtEl>
                                          <p:spTgt spid="40965"/>
                                        </p:tgtEl>
                                      </p:cBhvr>
                                    </p:animEffect>
                                  </p:childTnLst>
                                </p:cTn>
                              </p:par>
                              <p:par>
                                <p:cTn id="27" presetID="21" presetClass="entr" presetSubtype="4" fill="hold" grpId="0" nodeType="withEffect">
                                  <p:stCondLst>
                                    <p:cond delay="0"/>
                                  </p:stCondLst>
                                  <p:childTnLst>
                                    <p:set>
                                      <p:cBhvr>
                                        <p:cTn id="28" dur="1" fill="hold">
                                          <p:stCondLst>
                                            <p:cond delay="0"/>
                                          </p:stCondLst>
                                        </p:cTn>
                                        <p:tgtEl>
                                          <p:spTgt spid="40966"/>
                                        </p:tgtEl>
                                        <p:attrNameLst>
                                          <p:attrName>style.visibility</p:attrName>
                                        </p:attrNameLst>
                                      </p:cBhvr>
                                      <p:to>
                                        <p:strVal val="visible"/>
                                      </p:to>
                                    </p:set>
                                    <p:animEffect transition="in" filter="wheel(4)">
                                      <p:cBhvr>
                                        <p:cTn id="29" dur="2000"/>
                                        <p:tgtEl>
                                          <p:spTgt spid="40966"/>
                                        </p:tgtEl>
                                      </p:cBhvr>
                                    </p:animEffect>
                                  </p:childTnLst>
                                </p:cTn>
                              </p:par>
                              <p:par>
                                <p:cTn id="30" presetID="21" presetClass="entr" presetSubtype="4" fill="hold" grpId="0" nodeType="withEffect">
                                  <p:stCondLst>
                                    <p:cond delay="0"/>
                                  </p:stCondLst>
                                  <p:childTnLst>
                                    <p:set>
                                      <p:cBhvr>
                                        <p:cTn id="31" dur="1" fill="hold">
                                          <p:stCondLst>
                                            <p:cond delay="0"/>
                                          </p:stCondLst>
                                        </p:cTn>
                                        <p:tgtEl>
                                          <p:spTgt spid="40967"/>
                                        </p:tgtEl>
                                        <p:attrNameLst>
                                          <p:attrName>style.visibility</p:attrName>
                                        </p:attrNameLst>
                                      </p:cBhvr>
                                      <p:to>
                                        <p:strVal val="visible"/>
                                      </p:to>
                                    </p:set>
                                    <p:animEffect transition="in" filter="wheel(4)">
                                      <p:cBhvr>
                                        <p:cTn id="32" dur="2000"/>
                                        <p:tgtEl>
                                          <p:spTgt spid="40967"/>
                                        </p:tgtEl>
                                      </p:cBhvr>
                                    </p:animEffect>
                                  </p:childTnLst>
                                </p:cTn>
                              </p:par>
                              <p:par>
                                <p:cTn id="33" presetID="21" presetClass="entr" presetSubtype="4" fill="hold" grpId="0" nodeType="withEffect">
                                  <p:stCondLst>
                                    <p:cond delay="0"/>
                                  </p:stCondLst>
                                  <p:childTnLst>
                                    <p:set>
                                      <p:cBhvr>
                                        <p:cTn id="34" dur="1" fill="hold">
                                          <p:stCondLst>
                                            <p:cond delay="0"/>
                                          </p:stCondLst>
                                        </p:cTn>
                                        <p:tgtEl>
                                          <p:spTgt spid="40968"/>
                                        </p:tgtEl>
                                        <p:attrNameLst>
                                          <p:attrName>style.visibility</p:attrName>
                                        </p:attrNameLst>
                                      </p:cBhvr>
                                      <p:to>
                                        <p:strVal val="visible"/>
                                      </p:to>
                                    </p:set>
                                    <p:animEffect transition="in" filter="wheel(4)">
                                      <p:cBhvr>
                                        <p:cTn id="35" dur="2000"/>
                                        <p:tgtEl>
                                          <p:spTgt spid="40968"/>
                                        </p:tgtEl>
                                      </p:cBhvr>
                                    </p:animEffect>
                                  </p:childTnLst>
                                </p:cTn>
                              </p:par>
                              <p:par>
                                <p:cTn id="36" presetID="21" presetClass="entr" presetSubtype="4" fill="hold" grpId="0" nodeType="withEffect">
                                  <p:stCondLst>
                                    <p:cond delay="0"/>
                                  </p:stCondLst>
                                  <p:childTnLst>
                                    <p:set>
                                      <p:cBhvr>
                                        <p:cTn id="37" dur="1" fill="hold">
                                          <p:stCondLst>
                                            <p:cond delay="0"/>
                                          </p:stCondLst>
                                        </p:cTn>
                                        <p:tgtEl>
                                          <p:spTgt spid="40969"/>
                                        </p:tgtEl>
                                        <p:attrNameLst>
                                          <p:attrName>style.visibility</p:attrName>
                                        </p:attrNameLst>
                                      </p:cBhvr>
                                      <p:to>
                                        <p:strVal val="visible"/>
                                      </p:to>
                                    </p:set>
                                    <p:animEffect transition="in" filter="wheel(4)">
                                      <p:cBhvr>
                                        <p:cTn id="38" dur="2000"/>
                                        <p:tgtEl>
                                          <p:spTgt spid="40969"/>
                                        </p:tgtEl>
                                      </p:cBhvr>
                                    </p:animEffect>
                                  </p:childTnLst>
                                </p:cTn>
                              </p:par>
                              <p:par>
                                <p:cTn id="39" presetID="21" presetClass="entr" presetSubtype="4" fill="hold" grpId="0" nodeType="withEffect">
                                  <p:stCondLst>
                                    <p:cond delay="0"/>
                                  </p:stCondLst>
                                  <p:childTnLst>
                                    <p:set>
                                      <p:cBhvr>
                                        <p:cTn id="40" dur="1" fill="hold">
                                          <p:stCondLst>
                                            <p:cond delay="0"/>
                                          </p:stCondLst>
                                        </p:cTn>
                                        <p:tgtEl>
                                          <p:spTgt spid="40970"/>
                                        </p:tgtEl>
                                        <p:attrNameLst>
                                          <p:attrName>style.visibility</p:attrName>
                                        </p:attrNameLst>
                                      </p:cBhvr>
                                      <p:to>
                                        <p:strVal val="visible"/>
                                      </p:to>
                                    </p:set>
                                    <p:animEffect transition="in" filter="wheel(4)">
                                      <p:cBhvr>
                                        <p:cTn id="41" dur="2000"/>
                                        <p:tgtEl>
                                          <p:spTgt spid="40970"/>
                                        </p:tgtEl>
                                      </p:cBhvr>
                                    </p:animEffect>
                                  </p:childTnLst>
                                </p:cTn>
                              </p:par>
                              <p:par>
                                <p:cTn id="42" presetID="21" presetClass="entr" presetSubtype="4" fill="hold" grpId="0" nodeType="withEffect">
                                  <p:stCondLst>
                                    <p:cond delay="0"/>
                                  </p:stCondLst>
                                  <p:childTnLst>
                                    <p:set>
                                      <p:cBhvr>
                                        <p:cTn id="43" dur="1" fill="hold">
                                          <p:stCondLst>
                                            <p:cond delay="0"/>
                                          </p:stCondLst>
                                        </p:cTn>
                                        <p:tgtEl>
                                          <p:spTgt spid="40971"/>
                                        </p:tgtEl>
                                        <p:attrNameLst>
                                          <p:attrName>style.visibility</p:attrName>
                                        </p:attrNameLst>
                                      </p:cBhvr>
                                      <p:to>
                                        <p:strVal val="visible"/>
                                      </p:to>
                                    </p:set>
                                    <p:animEffect transition="in" filter="wheel(4)">
                                      <p:cBhvr>
                                        <p:cTn id="44" dur="2000"/>
                                        <p:tgtEl>
                                          <p:spTgt spid="40971"/>
                                        </p:tgtEl>
                                      </p:cBhvr>
                                    </p:animEffect>
                                  </p:childTnLst>
                                </p:cTn>
                              </p:par>
                              <p:par>
                                <p:cTn id="45" presetID="21" presetClass="entr" presetSubtype="4" fill="hold" grpId="0" nodeType="withEffect">
                                  <p:stCondLst>
                                    <p:cond delay="0"/>
                                  </p:stCondLst>
                                  <p:childTnLst>
                                    <p:set>
                                      <p:cBhvr>
                                        <p:cTn id="46" dur="1" fill="hold">
                                          <p:stCondLst>
                                            <p:cond delay="0"/>
                                          </p:stCondLst>
                                        </p:cTn>
                                        <p:tgtEl>
                                          <p:spTgt spid="40972"/>
                                        </p:tgtEl>
                                        <p:attrNameLst>
                                          <p:attrName>style.visibility</p:attrName>
                                        </p:attrNameLst>
                                      </p:cBhvr>
                                      <p:to>
                                        <p:strVal val="visible"/>
                                      </p:to>
                                    </p:set>
                                    <p:animEffect transition="in" filter="wheel(4)">
                                      <p:cBhvr>
                                        <p:cTn id="47" dur="2000"/>
                                        <p:tgtEl>
                                          <p:spTgt spid="40972"/>
                                        </p:tgtEl>
                                      </p:cBhvr>
                                    </p:animEffect>
                                  </p:childTnLst>
                                </p:cTn>
                              </p:par>
                              <p:par>
                                <p:cTn id="48" presetID="21" presetClass="entr" presetSubtype="4" fill="hold" grpId="0" nodeType="withEffect">
                                  <p:stCondLst>
                                    <p:cond delay="0"/>
                                  </p:stCondLst>
                                  <p:childTnLst>
                                    <p:set>
                                      <p:cBhvr>
                                        <p:cTn id="49" dur="1" fill="hold">
                                          <p:stCondLst>
                                            <p:cond delay="0"/>
                                          </p:stCondLst>
                                        </p:cTn>
                                        <p:tgtEl>
                                          <p:spTgt spid="40973"/>
                                        </p:tgtEl>
                                        <p:attrNameLst>
                                          <p:attrName>style.visibility</p:attrName>
                                        </p:attrNameLst>
                                      </p:cBhvr>
                                      <p:to>
                                        <p:strVal val="visible"/>
                                      </p:to>
                                    </p:set>
                                    <p:animEffect transition="in" filter="wheel(4)">
                                      <p:cBhvr>
                                        <p:cTn id="50" dur="2000"/>
                                        <p:tgtEl>
                                          <p:spTgt spid="40973"/>
                                        </p:tgtEl>
                                      </p:cBhvr>
                                    </p:animEffect>
                                  </p:childTnLst>
                                </p:cTn>
                              </p:par>
                              <p:par>
                                <p:cTn id="51" presetID="21" presetClass="entr" presetSubtype="4" fill="hold" grpId="0" nodeType="withEffect">
                                  <p:stCondLst>
                                    <p:cond delay="0"/>
                                  </p:stCondLst>
                                  <p:childTnLst>
                                    <p:set>
                                      <p:cBhvr>
                                        <p:cTn id="52" dur="1" fill="hold">
                                          <p:stCondLst>
                                            <p:cond delay="0"/>
                                          </p:stCondLst>
                                        </p:cTn>
                                        <p:tgtEl>
                                          <p:spTgt spid="40974"/>
                                        </p:tgtEl>
                                        <p:attrNameLst>
                                          <p:attrName>style.visibility</p:attrName>
                                        </p:attrNameLst>
                                      </p:cBhvr>
                                      <p:to>
                                        <p:strVal val="visible"/>
                                      </p:to>
                                    </p:set>
                                    <p:animEffect transition="in" filter="wheel(4)">
                                      <p:cBhvr>
                                        <p:cTn id="53" dur="2000"/>
                                        <p:tgtEl>
                                          <p:spTgt spid="40974"/>
                                        </p:tgtEl>
                                      </p:cBhvr>
                                    </p:animEffect>
                                  </p:childTnLst>
                                </p:cTn>
                              </p:par>
                              <p:par>
                                <p:cTn id="54" presetID="21" presetClass="entr" presetSubtype="4" fill="hold" grpId="0" nodeType="withEffect">
                                  <p:stCondLst>
                                    <p:cond delay="0"/>
                                  </p:stCondLst>
                                  <p:childTnLst>
                                    <p:set>
                                      <p:cBhvr>
                                        <p:cTn id="55" dur="1" fill="hold">
                                          <p:stCondLst>
                                            <p:cond delay="0"/>
                                          </p:stCondLst>
                                        </p:cTn>
                                        <p:tgtEl>
                                          <p:spTgt spid="40975"/>
                                        </p:tgtEl>
                                        <p:attrNameLst>
                                          <p:attrName>style.visibility</p:attrName>
                                        </p:attrNameLst>
                                      </p:cBhvr>
                                      <p:to>
                                        <p:strVal val="visible"/>
                                      </p:to>
                                    </p:set>
                                    <p:animEffect transition="in" filter="wheel(4)">
                                      <p:cBhvr>
                                        <p:cTn id="56" dur="2000"/>
                                        <p:tgtEl>
                                          <p:spTgt spid="40975"/>
                                        </p:tgtEl>
                                      </p:cBhvr>
                                    </p:animEffect>
                                  </p:childTnLst>
                                </p:cTn>
                              </p:par>
                              <p:par>
                                <p:cTn id="57" presetID="21" presetClass="entr" presetSubtype="4" fill="hold" grpId="0" nodeType="withEffect">
                                  <p:stCondLst>
                                    <p:cond delay="0"/>
                                  </p:stCondLst>
                                  <p:childTnLst>
                                    <p:set>
                                      <p:cBhvr>
                                        <p:cTn id="58" dur="1" fill="hold">
                                          <p:stCondLst>
                                            <p:cond delay="0"/>
                                          </p:stCondLst>
                                        </p:cTn>
                                        <p:tgtEl>
                                          <p:spTgt spid="40976"/>
                                        </p:tgtEl>
                                        <p:attrNameLst>
                                          <p:attrName>style.visibility</p:attrName>
                                        </p:attrNameLst>
                                      </p:cBhvr>
                                      <p:to>
                                        <p:strVal val="visible"/>
                                      </p:to>
                                    </p:set>
                                    <p:animEffect transition="in" filter="wheel(4)">
                                      <p:cBhvr>
                                        <p:cTn id="59" dur="2000"/>
                                        <p:tgtEl>
                                          <p:spTgt spid="40976"/>
                                        </p:tgtEl>
                                      </p:cBhvr>
                                    </p:animEffect>
                                  </p:childTnLst>
                                </p:cTn>
                              </p:par>
                              <p:par>
                                <p:cTn id="60" presetID="21" presetClass="entr" presetSubtype="4" fill="hold" grpId="0" nodeType="withEffect">
                                  <p:stCondLst>
                                    <p:cond delay="0"/>
                                  </p:stCondLst>
                                  <p:childTnLst>
                                    <p:set>
                                      <p:cBhvr>
                                        <p:cTn id="61" dur="1" fill="hold">
                                          <p:stCondLst>
                                            <p:cond delay="0"/>
                                          </p:stCondLst>
                                        </p:cTn>
                                        <p:tgtEl>
                                          <p:spTgt spid="40977"/>
                                        </p:tgtEl>
                                        <p:attrNameLst>
                                          <p:attrName>style.visibility</p:attrName>
                                        </p:attrNameLst>
                                      </p:cBhvr>
                                      <p:to>
                                        <p:strVal val="visible"/>
                                      </p:to>
                                    </p:set>
                                    <p:animEffect transition="in" filter="wheel(4)">
                                      <p:cBhvr>
                                        <p:cTn id="62" dur="2000"/>
                                        <p:tgtEl>
                                          <p:spTgt spid="40977"/>
                                        </p:tgtEl>
                                      </p:cBhvr>
                                    </p:animEffect>
                                  </p:childTnLst>
                                </p:cTn>
                              </p:par>
                              <p:par>
                                <p:cTn id="63" presetID="21" presetClass="entr" presetSubtype="4" fill="hold" grpId="0" nodeType="withEffect">
                                  <p:stCondLst>
                                    <p:cond delay="0"/>
                                  </p:stCondLst>
                                  <p:childTnLst>
                                    <p:set>
                                      <p:cBhvr>
                                        <p:cTn id="64" dur="1" fill="hold">
                                          <p:stCondLst>
                                            <p:cond delay="0"/>
                                          </p:stCondLst>
                                        </p:cTn>
                                        <p:tgtEl>
                                          <p:spTgt spid="40978"/>
                                        </p:tgtEl>
                                        <p:attrNameLst>
                                          <p:attrName>style.visibility</p:attrName>
                                        </p:attrNameLst>
                                      </p:cBhvr>
                                      <p:to>
                                        <p:strVal val="visible"/>
                                      </p:to>
                                    </p:set>
                                    <p:animEffect transition="in" filter="wheel(4)">
                                      <p:cBhvr>
                                        <p:cTn id="65" dur="2000"/>
                                        <p:tgtEl>
                                          <p:spTgt spid="40978"/>
                                        </p:tgtEl>
                                      </p:cBhvr>
                                    </p:animEffect>
                                  </p:childTnLst>
                                </p:cTn>
                              </p:par>
                              <p:par>
                                <p:cTn id="66" presetID="21" presetClass="entr" presetSubtype="4" fill="hold" grpId="0" nodeType="withEffect">
                                  <p:stCondLst>
                                    <p:cond delay="0"/>
                                  </p:stCondLst>
                                  <p:childTnLst>
                                    <p:set>
                                      <p:cBhvr>
                                        <p:cTn id="67" dur="1" fill="hold">
                                          <p:stCondLst>
                                            <p:cond delay="0"/>
                                          </p:stCondLst>
                                        </p:cTn>
                                        <p:tgtEl>
                                          <p:spTgt spid="40979"/>
                                        </p:tgtEl>
                                        <p:attrNameLst>
                                          <p:attrName>style.visibility</p:attrName>
                                        </p:attrNameLst>
                                      </p:cBhvr>
                                      <p:to>
                                        <p:strVal val="visible"/>
                                      </p:to>
                                    </p:set>
                                    <p:animEffect transition="in" filter="wheel(4)">
                                      <p:cBhvr>
                                        <p:cTn id="68" dur="2000"/>
                                        <p:tgtEl>
                                          <p:spTgt spid="40979"/>
                                        </p:tgtEl>
                                      </p:cBhvr>
                                    </p:animEffect>
                                  </p:childTnLst>
                                </p:cTn>
                              </p:par>
                              <p:par>
                                <p:cTn id="69" presetID="21" presetClass="entr" presetSubtype="4" fill="hold" grpId="0" nodeType="withEffect">
                                  <p:stCondLst>
                                    <p:cond delay="0"/>
                                  </p:stCondLst>
                                  <p:childTnLst>
                                    <p:set>
                                      <p:cBhvr>
                                        <p:cTn id="70" dur="1" fill="hold">
                                          <p:stCondLst>
                                            <p:cond delay="0"/>
                                          </p:stCondLst>
                                        </p:cTn>
                                        <p:tgtEl>
                                          <p:spTgt spid="40980"/>
                                        </p:tgtEl>
                                        <p:attrNameLst>
                                          <p:attrName>style.visibility</p:attrName>
                                        </p:attrNameLst>
                                      </p:cBhvr>
                                      <p:to>
                                        <p:strVal val="visible"/>
                                      </p:to>
                                    </p:set>
                                    <p:animEffect transition="in" filter="wheel(4)">
                                      <p:cBhvr>
                                        <p:cTn id="71" dur="2000"/>
                                        <p:tgtEl>
                                          <p:spTgt spid="40980"/>
                                        </p:tgtEl>
                                      </p:cBhvr>
                                    </p:animEffect>
                                  </p:childTnLst>
                                </p:cTn>
                              </p:par>
                              <p:par>
                                <p:cTn id="72" presetID="21" presetClass="entr" presetSubtype="4" fill="hold" grpId="0" nodeType="withEffect">
                                  <p:stCondLst>
                                    <p:cond delay="0"/>
                                  </p:stCondLst>
                                  <p:childTnLst>
                                    <p:set>
                                      <p:cBhvr>
                                        <p:cTn id="73" dur="1" fill="hold">
                                          <p:stCondLst>
                                            <p:cond delay="0"/>
                                          </p:stCondLst>
                                        </p:cTn>
                                        <p:tgtEl>
                                          <p:spTgt spid="40981"/>
                                        </p:tgtEl>
                                        <p:attrNameLst>
                                          <p:attrName>style.visibility</p:attrName>
                                        </p:attrNameLst>
                                      </p:cBhvr>
                                      <p:to>
                                        <p:strVal val="visible"/>
                                      </p:to>
                                    </p:set>
                                    <p:animEffect transition="in" filter="wheel(4)">
                                      <p:cBhvr>
                                        <p:cTn id="74" dur="2000"/>
                                        <p:tgtEl>
                                          <p:spTgt spid="40981"/>
                                        </p:tgtEl>
                                      </p:cBhvr>
                                    </p:animEffect>
                                  </p:childTnLst>
                                </p:cTn>
                              </p:par>
                              <p:par>
                                <p:cTn id="75" presetID="21" presetClass="entr" presetSubtype="4" fill="hold" grpId="0" nodeType="withEffect">
                                  <p:stCondLst>
                                    <p:cond delay="0"/>
                                  </p:stCondLst>
                                  <p:childTnLst>
                                    <p:set>
                                      <p:cBhvr>
                                        <p:cTn id="76" dur="1" fill="hold">
                                          <p:stCondLst>
                                            <p:cond delay="0"/>
                                          </p:stCondLst>
                                        </p:cTn>
                                        <p:tgtEl>
                                          <p:spTgt spid="40982"/>
                                        </p:tgtEl>
                                        <p:attrNameLst>
                                          <p:attrName>style.visibility</p:attrName>
                                        </p:attrNameLst>
                                      </p:cBhvr>
                                      <p:to>
                                        <p:strVal val="visible"/>
                                      </p:to>
                                    </p:set>
                                    <p:animEffect transition="in" filter="wheel(4)">
                                      <p:cBhvr>
                                        <p:cTn id="77" dur="2000"/>
                                        <p:tgtEl>
                                          <p:spTgt spid="40982"/>
                                        </p:tgtEl>
                                      </p:cBhvr>
                                    </p:animEffect>
                                  </p:childTnLst>
                                </p:cTn>
                              </p:par>
                              <p:par>
                                <p:cTn id="78" presetID="21" presetClass="entr" presetSubtype="4" fill="hold" grpId="0" nodeType="withEffect">
                                  <p:stCondLst>
                                    <p:cond delay="0"/>
                                  </p:stCondLst>
                                  <p:childTnLst>
                                    <p:set>
                                      <p:cBhvr>
                                        <p:cTn id="79" dur="1" fill="hold">
                                          <p:stCondLst>
                                            <p:cond delay="0"/>
                                          </p:stCondLst>
                                        </p:cTn>
                                        <p:tgtEl>
                                          <p:spTgt spid="40983"/>
                                        </p:tgtEl>
                                        <p:attrNameLst>
                                          <p:attrName>style.visibility</p:attrName>
                                        </p:attrNameLst>
                                      </p:cBhvr>
                                      <p:to>
                                        <p:strVal val="visible"/>
                                      </p:to>
                                    </p:set>
                                    <p:animEffect transition="in" filter="wheel(4)">
                                      <p:cBhvr>
                                        <p:cTn id="80" dur="2000"/>
                                        <p:tgtEl>
                                          <p:spTgt spid="40983"/>
                                        </p:tgtEl>
                                      </p:cBhvr>
                                    </p:animEffect>
                                  </p:childTnLst>
                                </p:cTn>
                              </p:par>
                              <p:par>
                                <p:cTn id="81" presetID="21" presetClass="entr" presetSubtype="4" fill="hold" grpId="0" nodeType="withEffect">
                                  <p:stCondLst>
                                    <p:cond delay="0"/>
                                  </p:stCondLst>
                                  <p:childTnLst>
                                    <p:set>
                                      <p:cBhvr>
                                        <p:cTn id="82" dur="1" fill="hold">
                                          <p:stCondLst>
                                            <p:cond delay="0"/>
                                          </p:stCondLst>
                                        </p:cTn>
                                        <p:tgtEl>
                                          <p:spTgt spid="40984"/>
                                        </p:tgtEl>
                                        <p:attrNameLst>
                                          <p:attrName>style.visibility</p:attrName>
                                        </p:attrNameLst>
                                      </p:cBhvr>
                                      <p:to>
                                        <p:strVal val="visible"/>
                                      </p:to>
                                    </p:set>
                                    <p:animEffect transition="in" filter="wheel(4)">
                                      <p:cBhvr>
                                        <p:cTn id="83" dur="2000"/>
                                        <p:tgtEl>
                                          <p:spTgt spid="40984"/>
                                        </p:tgtEl>
                                      </p:cBhvr>
                                    </p:animEffect>
                                  </p:childTnLst>
                                </p:cTn>
                              </p:par>
                              <p:par>
                                <p:cTn id="84" presetID="21" presetClass="entr" presetSubtype="4" fill="hold" grpId="0" nodeType="withEffect">
                                  <p:stCondLst>
                                    <p:cond delay="0"/>
                                  </p:stCondLst>
                                  <p:childTnLst>
                                    <p:set>
                                      <p:cBhvr>
                                        <p:cTn id="85" dur="1" fill="hold">
                                          <p:stCondLst>
                                            <p:cond delay="0"/>
                                          </p:stCondLst>
                                        </p:cTn>
                                        <p:tgtEl>
                                          <p:spTgt spid="40985"/>
                                        </p:tgtEl>
                                        <p:attrNameLst>
                                          <p:attrName>style.visibility</p:attrName>
                                        </p:attrNameLst>
                                      </p:cBhvr>
                                      <p:to>
                                        <p:strVal val="visible"/>
                                      </p:to>
                                    </p:set>
                                    <p:animEffect transition="in" filter="wheel(4)">
                                      <p:cBhvr>
                                        <p:cTn id="86" dur="2000"/>
                                        <p:tgtEl>
                                          <p:spTgt spid="40985"/>
                                        </p:tgtEl>
                                      </p:cBhvr>
                                    </p:animEffect>
                                  </p:childTnLst>
                                </p:cTn>
                              </p:par>
                              <p:par>
                                <p:cTn id="87" presetID="21" presetClass="entr" presetSubtype="4" fill="hold" grpId="0" nodeType="withEffect">
                                  <p:stCondLst>
                                    <p:cond delay="0"/>
                                  </p:stCondLst>
                                  <p:childTnLst>
                                    <p:set>
                                      <p:cBhvr>
                                        <p:cTn id="88" dur="1" fill="hold">
                                          <p:stCondLst>
                                            <p:cond delay="0"/>
                                          </p:stCondLst>
                                        </p:cTn>
                                        <p:tgtEl>
                                          <p:spTgt spid="40986"/>
                                        </p:tgtEl>
                                        <p:attrNameLst>
                                          <p:attrName>style.visibility</p:attrName>
                                        </p:attrNameLst>
                                      </p:cBhvr>
                                      <p:to>
                                        <p:strVal val="visible"/>
                                      </p:to>
                                    </p:set>
                                    <p:animEffect transition="in" filter="wheel(4)">
                                      <p:cBhvr>
                                        <p:cTn id="89" dur="2000"/>
                                        <p:tgtEl>
                                          <p:spTgt spid="40986"/>
                                        </p:tgtEl>
                                      </p:cBhvr>
                                    </p:animEffect>
                                  </p:childTnLst>
                                </p:cTn>
                              </p:par>
                              <p:par>
                                <p:cTn id="90" presetID="21" presetClass="entr" presetSubtype="4" fill="hold" grpId="0" nodeType="withEffect">
                                  <p:stCondLst>
                                    <p:cond delay="0"/>
                                  </p:stCondLst>
                                  <p:childTnLst>
                                    <p:set>
                                      <p:cBhvr>
                                        <p:cTn id="91" dur="1" fill="hold">
                                          <p:stCondLst>
                                            <p:cond delay="0"/>
                                          </p:stCondLst>
                                        </p:cTn>
                                        <p:tgtEl>
                                          <p:spTgt spid="40987"/>
                                        </p:tgtEl>
                                        <p:attrNameLst>
                                          <p:attrName>style.visibility</p:attrName>
                                        </p:attrNameLst>
                                      </p:cBhvr>
                                      <p:to>
                                        <p:strVal val="visible"/>
                                      </p:to>
                                    </p:set>
                                    <p:animEffect transition="in" filter="wheel(4)">
                                      <p:cBhvr>
                                        <p:cTn id="92" dur="2000"/>
                                        <p:tgtEl>
                                          <p:spTgt spid="40987"/>
                                        </p:tgtEl>
                                      </p:cBhvr>
                                    </p:animEffect>
                                  </p:childTnLst>
                                </p:cTn>
                              </p:par>
                              <p:par>
                                <p:cTn id="93" presetID="21" presetClass="entr" presetSubtype="4" fill="hold" grpId="0" nodeType="withEffect">
                                  <p:stCondLst>
                                    <p:cond delay="0"/>
                                  </p:stCondLst>
                                  <p:childTnLst>
                                    <p:set>
                                      <p:cBhvr>
                                        <p:cTn id="94" dur="1" fill="hold">
                                          <p:stCondLst>
                                            <p:cond delay="0"/>
                                          </p:stCondLst>
                                        </p:cTn>
                                        <p:tgtEl>
                                          <p:spTgt spid="40988"/>
                                        </p:tgtEl>
                                        <p:attrNameLst>
                                          <p:attrName>style.visibility</p:attrName>
                                        </p:attrNameLst>
                                      </p:cBhvr>
                                      <p:to>
                                        <p:strVal val="visible"/>
                                      </p:to>
                                    </p:set>
                                    <p:animEffect transition="in" filter="wheel(4)">
                                      <p:cBhvr>
                                        <p:cTn id="95" dur="2000"/>
                                        <p:tgtEl>
                                          <p:spTgt spid="40988"/>
                                        </p:tgtEl>
                                      </p:cBhvr>
                                    </p:animEffect>
                                  </p:childTnLst>
                                </p:cTn>
                              </p:par>
                              <p:par>
                                <p:cTn id="96" presetID="21" presetClass="entr" presetSubtype="4" fill="hold" grpId="0" nodeType="withEffect">
                                  <p:stCondLst>
                                    <p:cond delay="0"/>
                                  </p:stCondLst>
                                  <p:childTnLst>
                                    <p:set>
                                      <p:cBhvr>
                                        <p:cTn id="97" dur="1" fill="hold">
                                          <p:stCondLst>
                                            <p:cond delay="0"/>
                                          </p:stCondLst>
                                        </p:cTn>
                                        <p:tgtEl>
                                          <p:spTgt spid="40989"/>
                                        </p:tgtEl>
                                        <p:attrNameLst>
                                          <p:attrName>style.visibility</p:attrName>
                                        </p:attrNameLst>
                                      </p:cBhvr>
                                      <p:to>
                                        <p:strVal val="visible"/>
                                      </p:to>
                                    </p:set>
                                    <p:animEffect transition="in" filter="wheel(4)">
                                      <p:cBhvr>
                                        <p:cTn id="98" dur="2000"/>
                                        <p:tgtEl>
                                          <p:spTgt spid="40989"/>
                                        </p:tgtEl>
                                      </p:cBhvr>
                                    </p:animEffect>
                                  </p:childTnLst>
                                </p:cTn>
                              </p:par>
                              <p:par>
                                <p:cTn id="99" presetID="21" presetClass="entr" presetSubtype="4" fill="hold" grpId="0" nodeType="withEffect">
                                  <p:stCondLst>
                                    <p:cond delay="0"/>
                                  </p:stCondLst>
                                  <p:childTnLst>
                                    <p:set>
                                      <p:cBhvr>
                                        <p:cTn id="100" dur="1" fill="hold">
                                          <p:stCondLst>
                                            <p:cond delay="0"/>
                                          </p:stCondLst>
                                        </p:cTn>
                                        <p:tgtEl>
                                          <p:spTgt spid="40990"/>
                                        </p:tgtEl>
                                        <p:attrNameLst>
                                          <p:attrName>style.visibility</p:attrName>
                                        </p:attrNameLst>
                                      </p:cBhvr>
                                      <p:to>
                                        <p:strVal val="visible"/>
                                      </p:to>
                                    </p:set>
                                    <p:animEffect transition="in" filter="wheel(4)">
                                      <p:cBhvr>
                                        <p:cTn id="101" dur="2000"/>
                                        <p:tgtEl>
                                          <p:spTgt spid="40990"/>
                                        </p:tgtEl>
                                      </p:cBhvr>
                                    </p:animEffect>
                                  </p:childTnLst>
                                </p:cTn>
                              </p:par>
                              <p:par>
                                <p:cTn id="102" presetID="21" presetClass="entr" presetSubtype="4" fill="hold" grpId="0" nodeType="withEffect">
                                  <p:stCondLst>
                                    <p:cond delay="0"/>
                                  </p:stCondLst>
                                  <p:childTnLst>
                                    <p:set>
                                      <p:cBhvr>
                                        <p:cTn id="103" dur="1" fill="hold">
                                          <p:stCondLst>
                                            <p:cond delay="0"/>
                                          </p:stCondLst>
                                        </p:cTn>
                                        <p:tgtEl>
                                          <p:spTgt spid="40991"/>
                                        </p:tgtEl>
                                        <p:attrNameLst>
                                          <p:attrName>style.visibility</p:attrName>
                                        </p:attrNameLst>
                                      </p:cBhvr>
                                      <p:to>
                                        <p:strVal val="visible"/>
                                      </p:to>
                                    </p:set>
                                    <p:animEffect transition="in" filter="wheel(4)">
                                      <p:cBhvr>
                                        <p:cTn id="104" dur="2000"/>
                                        <p:tgtEl>
                                          <p:spTgt spid="40991"/>
                                        </p:tgtEl>
                                      </p:cBhvr>
                                    </p:animEffect>
                                  </p:childTnLst>
                                </p:cTn>
                              </p:par>
                              <p:par>
                                <p:cTn id="105" presetID="21" presetClass="entr" presetSubtype="4" fill="hold" grpId="0" nodeType="withEffect">
                                  <p:stCondLst>
                                    <p:cond delay="0"/>
                                  </p:stCondLst>
                                  <p:childTnLst>
                                    <p:set>
                                      <p:cBhvr>
                                        <p:cTn id="106" dur="1" fill="hold">
                                          <p:stCondLst>
                                            <p:cond delay="0"/>
                                          </p:stCondLst>
                                        </p:cTn>
                                        <p:tgtEl>
                                          <p:spTgt spid="40992"/>
                                        </p:tgtEl>
                                        <p:attrNameLst>
                                          <p:attrName>style.visibility</p:attrName>
                                        </p:attrNameLst>
                                      </p:cBhvr>
                                      <p:to>
                                        <p:strVal val="visible"/>
                                      </p:to>
                                    </p:set>
                                    <p:animEffect transition="in" filter="wheel(4)">
                                      <p:cBhvr>
                                        <p:cTn id="107" dur="2000"/>
                                        <p:tgtEl>
                                          <p:spTgt spid="40992"/>
                                        </p:tgtEl>
                                      </p:cBhvr>
                                    </p:animEffect>
                                  </p:childTnLst>
                                </p:cTn>
                              </p:par>
                              <p:par>
                                <p:cTn id="108" presetID="21" presetClass="entr" presetSubtype="4" fill="hold" grpId="0" nodeType="withEffect">
                                  <p:stCondLst>
                                    <p:cond delay="0"/>
                                  </p:stCondLst>
                                  <p:childTnLst>
                                    <p:set>
                                      <p:cBhvr>
                                        <p:cTn id="109" dur="1" fill="hold">
                                          <p:stCondLst>
                                            <p:cond delay="0"/>
                                          </p:stCondLst>
                                        </p:cTn>
                                        <p:tgtEl>
                                          <p:spTgt spid="40993"/>
                                        </p:tgtEl>
                                        <p:attrNameLst>
                                          <p:attrName>style.visibility</p:attrName>
                                        </p:attrNameLst>
                                      </p:cBhvr>
                                      <p:to>
                                        <p:strVal val="visible"/>
                                      </p:to>
                                    </p:set>
                                    <p:animEffect transition="in" filter="wheel(4)">
                                      <p:cBhvr>
                                        <p:cTn id="110" dur="2000"/>
                                        <p:tgtEl>
                                          <p:spTgt spid="40993"/>
                                        </p:tgtEl>
                                      </p:cBhvr>
                                    </p:animEffect>
                                  </p:childTnLst>
                                </p:cTn>
                              </p:par>
                              <p:par>
                                <p:cTn id="111" presetID="21" presetClass="entr" presetSubtype="4" fill="hold" grpId="0" nodeType="withEffect">
                                  <p:stCondLst>
                                    <p:cond delay="0"/>
                                  </p:stCondLst>
                                  <p:childTnLst>
                                    <p:set>
                                      <p:cBhvr>
                                        <p:cTn id="112" dur="1" fill="hold">
                                          <p:stCondLst>
                                            <p:cond delay="0"/>
                                          </p:stCondLst>
                                        </p:cTn>
                                        <p:tgtEl>
                                          <p:spTgt spid="40994"/>
                                        </p:tgtEl>
                                        <p:attrNameLst>
                                          <p:attrName>style.visibility</p:attrName>
                                        </p:attrNameLst>
                                      </p:cBhvr>
                                      <p:to>
                                        <p:strVal val="visible"/>
                                      </p:to>
                                    </p:set>
                                    <p:animEffect transition="in" filter="wheel(4)">
                                      <p:cBhvr>
                                        <p:cTn id="113" dur="2000"/>
                                        <p:tgtEl>
                                          <p:spTgt spid="40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P spid="40963" grpId="0"/>
      <p:bldP spid="40964" grpId="0" animBg="1"/>
      <p:bldP spid="40965" grpId="0" animBg="1"/>
      <p:bldP spid="40966" grpId="0"/>
      <p:bldP spid="40967" grpId="0"/>
      <p:bldP spid="40968" grpId="0"/>
      <p:bldP spid="40969" grpId="0" animBg="1"/>
      <p:bldP spid="40970" grpId="0" animBg="1"/>
      <p:bldP spid="40971" grpId="0" animBg="1"/>
      <p:bldP spid="40972" grpId="0" animBg="1"/>
      <p:bldP spid="40973" grpId="0" animBg="1"/>
      <p:bldP spid="40974" grpId="0" animBg="1"/>
      <p:bldP spid="40975" grpId="0" animBg="1"/>
      <p:bldP spid="40976" grpId="0" animBg="1"/>
      <p:bldP spid="40977" grpId="0" animBg="1"/>
      <p:bldP spid="40978" grpId="0" animBg="1"/>
      <p:bldP spid="40979" grpId="0" animBg="1"/>
      <p:bldP spid="40980" grpId="0"/>
      <p:bldP spid="40981" grpId="0"/>
      <p:bldP spid="40982" grpId="0"/>
      <p:bldP spid="40983" grpId="0"/>
      <p:bldP spid="40984" grpId="0"/>
      <p:bldP spid="40985" grpId="0"/>
      <p:bldP spid="40986" grpId="0"/>
      <p:bldP spid="40987" grpId="0"/>
      <p:bldP spid="40988" grpId="0"/>
      <p:bldP spid="40989" grpId="0"/>
      <p:bldP spid="40990" grpId="0"/>
      <p:bldP spid="40991" grpId="0" animBg="1"/>
      <p:bldP spid="40992" grpId="0" animBg="1"/>
      <p:bldP spid="40993" grpId="0" animBg="1"/>
      <p:bldP spid="40994" grpId="0" animBg="1"/>
      <p:bldP spid="4099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447675" y="1100138"/>
            <a:ext cx="3047694" cy="461665"/>
          </a:xfrm>
          <a:prstGeom prst="rect">
            <a:avLst/>
          </a:prstGeom>
          <a:noFill/>
          <a:ln w="9525">
            <a:noFill/>
            <a:miter lim="800000"/>
            <a:headEnd/>
            <a:tailEnd/>
          </a:ln>
          <a:effectLst/>
        </p:spPr>
        <p:txBody>
          <a:bodyPr wrap="none">
            <a:spAutoFit/>
          </a:bodyPr>
          <a:lstStyle/>
          <a:p>
            <a:r>
              <a:rPr lang="fr-FR" sz="2400" b="1" dirty="0">
                <a:solidFill>
                  <a:srgbClr val="2B229E"/>
                </a:solidFill>
              </a:rPr>
              <a:t>Les fusibles: </a:t>
            </a:r>
            <a:r>
              <a:rPr lang="fr-FR" sz="2000" b="1" dirty="0">
                <a:solidFill>
                  <a:srgbClr val="2B229E"/>
                </a:solidFill>
              </a:rPr>
              <a:t>technologie</a:t>
            </a:r>
            <a:endParaRPr lang="fr-BE" sz="2000" b="1" dirty="0">
              <a:solidFill>
                <a:srgbClr val="2B229E"/>
              </a:solidFill>
            </a:endParaRPr>
          </a:p>
        </p:txBody>
      </p:sp>
      <p:sp>
        <p:nvSpPr>
          <p:cNvPr id="39939" name="Text Box 3"/>
          <p:cNvSpPr txBox="1">
            <a:spLocks noChangeArrowheads="1"/>
          </p:cNvSpPr>
          <p:nvPr/>
        </p:nvSpPr>
        <p:spPr bwMode="auto">
          <a:xfrm>
            <a:off x="971600" y="332656"/>
            <a:ext cx="6417783" cy="584775"/>
          </a:xfrm>
          <a:prstGeom prst="rect">
            <a:avLst/>
          </a:prstGeom>
          <a:noFill/>
          <a:ln w="9525">
            <a:noFill/>
            <a:miter lim="800000"/>
            <a:headEnd/>
            <a:tailEnd/>
          </a:ln>
          <a:effectLst/>
        </p:spPr>
        <p:txBody>
          <a:bodyPr wrap="none">
            <a:spAutoFit/>
          </a:bodyPr>
          <a:lstStyle/>
          <a:p>
            <a:r>
              <a:rPr lang="fr-FR" sz="3200" b="1" u="sng" dirty="0" smtClean="0">
                <a:solidFill>
                  <a:srgbClr val="FF3300"/>
                </a:solidFill>
              </a:rPr>
              <a:t> </a:t>
            </a:r>
            <a:r>
              <a:rPr lang="fr-FR" sz="3200" b="1" i="1" u="sng" dirty="0" smtClean="0">
                <a:solidFill>
                  <a:srgbClr val="FF3300"/>
                </a:solidFill>
                <a:effectLst>
                  <a:glow rad="228600">
                    <a:schemeClr val="accent1">
                      <a:satMod val="175000"/>
                      <a:alpha val="40000"/>
                    </a:schemeClr>
                  </a:glow>
                </a:effectLst>
              </a:rPr>
              <a:t>Protection </a:t>
            </a:r>
            <a:r>
              <a:rPr lang="fr-FR" sz="3200" b="1" i="1" u="sng" dirty="0">
                <a:solidFill>
                  <a:srgbClr val="FF3300"/>
                </a:solidFill>
                <a:effectLst>
                  <a:glow rad="228600">
                    <a:schemeClr val="accent1">
                      <a:satMod val="175000"/>
                      <a:alpha val="40000"/>
                    </a:schemeClr>
                  </a:glow>
                </a:effectLst>
              </a:rPr>
              <a:t>contre les </a:t>
            </a:r>
            <a:r>
              <a:rPr lang="fr-FR" sz="3200" b="1" i="1" u="sng" dirty="0" smtClean="0">
                <a:solidFill>
                  <a:srgbClr val="FF3300"/>
                </a:solidFill>
                <a:effectLst>
                  <a:glow rad="228600">
                    <a:schemeClr val="accent1">
                      <a:satMod val="175000"/>
                      <a:alpha val="40000"/>
                    </a:schemeClr>
                  </a:glow>
                </a:effectLst>
              </a:rPr>
              <a:t>courts-circuits</a:t>
            </a:r>
            <a:endParaRPr lang="fr-BE" sz="3200" b="1" u="sng" dirty="0">
              <a:solidFill>
                <a:srgbClr val="FF3300"/>
              </a:solidFill>
            </a:endParaRPr>
          </a:p>
        </p:txBody>
      </p:sp>
      <p:pic>
        <p:nvPicPr>
          <p:cNvPr id="39940" name="Picture 4"/>
          <p:cNvPicPr>
            <a:picLocks noGrp="1" noChangeAspect="1" noChangeArrowheads="1"/>
          </p:cNvPicPr>
          <p:nvPr>
            <p:ph sz="half" idx="1"/>
          </p:nvPr>
        </p:nvPicPr>
        <p:blipFill>
          <a:blip r:embed="rId2" cstate="print"/>
          <a:srcRect/>
          <a:stretch>
            <a:fillRect/>
          </a:stretch>
        </p:blipFill>
        <p:spPr>
          <a:xfrm>
            <a:off x="684213" y="2205038"/>
            <a:ext cx="762000" cy="1495425"/>
          </a:xfrm>
          <a:noFill/>
          <a:ln/>
        </p:spPr>
      </p:pic>
      <p:pic>
        <p:nvPicPr>
          <p:cNvPr id="39942" name="Picture 6"/>
          <p:cNvPicPr>
            <a:picLocks noGrp="1" noChangeAspect="1" noChangeArrowheads="1"/>
          </p:cNvPicPr>
          <p:nvPr>
            <p:ph sz="quarter" idx="2"/>
          </p:nvPr>
        </p:nvPicPr>
        <p:blipFill>
          <a:blip r:embed="rId3" cstate="print"/>
          <a:srcRect/>
          <a:stretch>
            <a:fillRect/>
          </a:stretch>
        </p:blipFill>
        <p:spPr>
          <a:xfrm>
            <a:off x="4140200" y="2205038"/>
            <a:ext cx="609600" cy="1514475"/>
          </a:xfrm>
          <a:noFill/>
          <a:ln/>
        </p:spPr>
      </p:pic>
      <p:pic>
        <p:nvPicPr>
          <p:cNvPr id="39945" name="Picture 9"/>
          <p:cNvPicPr>
            <a:picLocks noGrp="1" noChangeAspect="1" noChangeArrowheads="1"/>
          </p:cNvPicPr>
          <p:nvPr>
            <p:ph sz="quarter" idx="3"/>
          </p:nvPr>
        </p:nvPicPr>
        <p:blipFill>
          <a:blip r:embed="rId4" cstate="print"/>
          <a:srcRect/>
          <a:stretch>
            <a:fillRect/>
          </a:stretch>
        </p:blipFill>
        <p:spPr>
          <a:xfrm>
            <a:off x="7667625" y="2349500"/>
            <a:ext cx="533400" cy="1200150"/>
          </a:xfrm>
          <a:noFill/>
          <a:ln/>
        </p:spPr>
      </p:pic>
      <p:sp>
        <p:nvSpPr>
          <p:cNvPr id="39948" name="Text Box 12"/>
          <p:cNvSpPr txBox="1">
            <a:spLocks noChangeArrowheads="1"/>
          </p:cNvSpPr>
          <p:nvPr/>
        </p:nvSpPr>
        <p:spPr bwMode="auto">
          <a:xfrm>
            <a:off x="723900" y="4005263"/>
            <a:ext cx="608013" cy="457200"/>
          </a:xfrm>
          <a:prstGeom prst="rect">
            <a:avLst/>
          </a:prstGeom>
          <a:noFill/>
          <a:ln w="9525">
            <a:noFill/>
            <a:miter lim="800000"/>
            <a:headEnd/>
            <a:tailEnd/>
          </a:ln>
          <a:effectLst/>
        </p:spPr>
        <p:txBody>
          <a:bodyPr wrap="none">
            <a:spAutoFit/>
          </a:bodyPr>
          <a:lstStyle/>
          <a:p>
            <a:r>
              <a:rPr lang="fr-FR" sz="2400" b="1">
                <a:solidFill>
                  <a:schemeClr val="hlink"/>
                </a:solidFill>
              </a:rPr>
              <a:t>aM</a:t>
            </a:r>
            <a:endParaRPr lang="fr-BE" sz="2400" b="1">
              <a:solidFill>
                <a:schemeClr val="hlink"/>
              </a:solidFill>
            </a:endParaRPr>
          </a:p>
        </p:txBody>
      </p:sp>
      <p:sp>
        <p:nvSpPr>
          <p:cNvPr id="39949" name="Text Box 13"/>
          <p:cNvSpPr txBox="1">
            <a:spLocks noChangeArrowheads="1"/>
          </p:cNvSpPr>
          <p:nvPr/>
        </p:nvSpPr>
        <p:spPr bwMode="auto">
          <a:xfrm>
            <a:off x="4108450" y="4005263"/>
            <a:ext cx="606425" cy="457200"/>
          </a:xfrm>
          <a:prstGeom prst="rect">
            <a:avLst/>
          </a:prstGeom>
          <a:noFill/>
          <a:ln w="9525">
            <a:noFill/>
            <a:miter lim="800000"/>
            <a:headEnd/>
            <a:tailEnd/>
          </a:ln>
          <a:effectLst/>
        </p:spPr>
        <p:txBody>
          <a:bodyPr wrap="none">
            <a:spAutoFit/>
          </a:bodyPr>
          <a:lstStyle/>
          <a:p>
            <a:r>
              <a:rPr lang="fr-FR" sz="2400" b="1"/>
              <a:t>gG</a:t>
            </a:r>
            <a:endParaRPr lang="fr-BE" sz="2400" b="1"/>
          </a:p>
        </p:txBody>
      </p:sp>
      <p:sp>
        <p:nvSpPr>
          <p:cNvPr id="39950" name="Text Box 14"/>
          <p:cNvSpPr txBox="1">
            <a:spLocks noChangeArrowheads="1"/>
          </p:cNvSpPr>
          <p:nvPr/>
        </p:nvSpPr>
        <p:spPr bwMode="auto">
          <a:xfrm>
            <a:off x="7637463" y="3992563"/>
            <a:ext cx="625475" cy="457200"/>
          </a:xfrm>
          <a:prstGeom prst="rect">
            <a:avLst/>
          </a:prstGeom>
          <a:noFill/>
          <a:ln w="9525">
            <a:noFill/>
            <a:miter lim="800000"/>
            <a:headEnd/>
            <a:tailEnd/>
          </a:ln>
          <a:effectLst/>
        </p:spPr>
        <p:txBody>
          <a:bodyPr wrap="none">
            <a:spAutoFit/>
          </a:bodyPr>
          <a:lstStyle/>
          <a:p>
            <a:r>
              <a:rPr lang="fr-FR" sz="2400" b="1">
                <a:solidFill>
                  <a:srgbClr val="FF3300"/>
                </a:solidFill>
              </a:rPr>
              <a:t>UR</a:t>
            </a:r>
            <a:endParaRPr lang="fr-BE" sz="2400" b="1">
              <a:solidFill>
                <a:srgbClr val="FF3300"/>
              </a:solidFill>
            </a:endParaRPr>
          </a:p>
        </p:txBody>
      </p:sp>
      <p:sp>
        <p:nvSpPr>
          <p:cNvPr id="39951" name="Text Box 15"/>
          <p:cNvSpPr txBox="1">
            <a:spLocks noChangeArrowheads="1"/>
          </p:cNvSpPr>
          <p:nvPr/>
        </p:nvSpPr>
        <p:spPr bwMode="auto">
          <a:xfrm>
            <a:off x="7208838" y="4437063"/>
            <a:ext cx="1827212" cy="457200"/>
          </a:xfrm>
          <a:prstGeom prst="rect">
            <a:avLst/>
          </a:prstGeom>
          <a:noFill/>
          <a:ln w="9525">
            <a:noFill/>
            <a:miter lim="800000"/>
            <a:headEnd/>
            <a:tailEnd/>
          </a:ln>
          <a:effectLst/>
        </p:spPr>
        <p:txBody>
          <a:bodyPr wrap="none">
            <a:spAutoFit/>
          </a:bodyPr>
          <a:lstStyle/>
          <a:p>
            <a:r>
              <a:rPr lang="fr-FR" sz="2400" b="1">
                <a:solidFill>
                  <a:srgbClr val="FF3300"/>
                </a:solidFill>
              </a:rPr>
              <a:t>(Protistors)</a:t>
            </a:r>
            <a:endParaRPr lang="fr-BE" sz="2400" b="1">
              <a:solidFill>
                <a:srgbClr val="FF3300"/>
              </a:solidFill>
            </a:endParaRPr>
          </a:p>
        </p:txBody>
      </p:sp>
      <p:sp>
        <p:nvSpPr>
          <p:cNvPr id="39952" name="Text Box 16"/>
          <p:cNvSpPr txBox="1">
            <a:spLocks noChangeArrowheads="1"/>
          </p:cNvSpPr>
          <p:nvPr/>
        </p:nvSpPr>
        <p:spPr bwMode="auto">
          <a:xfrm>
            <a:off x="376238" y="4960938"/>
            <a:ext cx="4374274" cy="369332"/>
          </a:xfrm>
          <a:prstGeom prst="rect">
            <a:avLst/>
          </a:prstGeom>
          <a:noFill/>
          <a:ln w="9525">
            <a:noFill/>
            <a:miter lim="800000"/>
            <a:headEnd/>
            <a:tailEnd/>
          </a:ln>
          <a:effectLst/>
        </p:spPr>
        <p:txBody>
          <a:bodyPr wrap="none">
            <a:spAutoFit/>
          </a:bodyPr>
          <a:lstStyle/>
          <a:p>
            <a:r>
              <a:rPr lang="fr-FR" b="1" dirty="0"/>
              <a:t>Tous les fusibles ont un pouvoir de coupure.</a:t>
            </a:r>
            <a:endParaRPr lang="fr-BE" b="1" dirty="0"/>
          </a:p>
        </p:txBody>
      </p:sp>
      <p:sp>
        <p:nvSpPr>
          <p:cNvPr id="39953" name="Text Box 17"/>
          <p:cNvSpPr txBox="1">
            <a:spLocks noChangeArrowheads="1"/>
          </p:cNvSpPr>
          <p:nvPr/>
        </p:nvSpPr>
        <p:spPr bwMode="auto">
          <a:xfrm>
            <a:off x="395288" y="5537200"/>
            <a:ext cx="3879850" cy="1190625"/>
          </a:xfrm>
          <a:prstGeom prst="rect">
            <a:avLst/>
          </a:prstGeom>
          <a:noFill/>
          <a:ln w="9525">
            <a:noFill/>
            <a:miter lim="800000"/>
            <a:headEnd/>
            <a:tailEnd/>
          </a:ln>
          <a:effectLst/>
        </p:spPr>
        <p:txBody>
          <a:bodyPr wrap="none">
            <a:spAutoFit/>
          </a:bodyPr>
          <a:lstStyle/>
          <a:p>
            <a:r>
              <a:rPr lang="fr-FR" b="1" dirty="0"/>
              <a:t>Critères de choix: - Charge </a:t>
            </a:r>
          </a:p>
          <a:p>
            <a:r>
              <a:rPr lang="fr-FR" b="1" dirty="0"/>
              <a:t>		- Taille (10*38….)</a:t>
            </a:r>
          </a:p>
          <a:p>
            <a:r>
              <a:rPr lang="fr-FR" b="1" dirty="0"/>
              <a:t>		- Tension d’emploi</a:t>
            </a:r>
          </a:p>
          <a:p>
            <a:r>
              <a:rPr lang="fr-FR" b="1" dirty="0"/>
              <a:t>		- Calibre</a:t>
            </a:r>
            <a:endParaRPr lang="fr-BE" b="1"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9939"/>
                                        </p:tgtEl>
                                        <p:attrNameLst>
                                          <p:attrName>style.visibility</p:attrName>
                                        </p:attrNameLst>
                                      </p:cBhvr>
                                      <p:to>
                                        <p:strVal val="visible"/>
                                      </p:to>
                                    </p:set>
                                    <p:animEffect transition="in" filter="checkerboard(across)">
                                      <p:cBhvr>
                                        <p:cTn id="7" dur="500"/>
                                        <p:tgtEl>
                                          <p:spTgt spid="39939"/>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9938"/>
                                        </p:tgtEl>
                                        <p:attrNameLst>
                                          <p:attrName>style.visibility</p:attrName>
                                        </p:attrNameLst>
                                      </p:cBhvr>
                                      <p:to>
                                        <p:strVal val="visible"/>
                                      </p:to>
                                    </p:set>
                                    <p:anim calcmode="lin" valueType="num">
                                      <p:cBhvr additive="base">
                                        <p:cTn id="11" dur="500" fill="hold"/>
                                        <p:tgtEl>
                                          <p:spTgt spid="39938"/>
                                        </p:tgtEl>
                                        <p:attrNameLst>
                                          <p:attrName>ppt_x</p:attrName>
                                        </p:attrNameLst>
                                      </p:cBhvr>
                                      <p:tavLst>
                                        <p:tav tm="0">
                                          <p:val>
                                            <p:strVal val="#ppt_x"/>
                                          </p:val>
                                        </p:tav>
                                        <p:tav tm="100000">
                                          <p:val>
                                            <p:strVal val="#ppt_x"/>
                                          </p:val>
                                        </p:tav>
                                      </p:tavLst>
                                    </p:anim>
                                    <p:anim calcmode="lin" valueType="num">
                                      <p:cBhvr additive="base">
                                        <p:cTn id="12" dur="500" fill="hold"/>
                                        <p:tgtEl>
                                          <p:spTgt spid="3993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nodeType="clickEffect">
                                  <p:stCondLst>
                                    <p:cond delay="0"/>
                                  </p:stCondLst>
                                  <p:childTnLst>
                                    <p:set>
                                      <p:cBhvr>
                                        <p:cTn id="16" dur="1" fill="hold">
                                          <p:stCondLst>
                                            <p:cond delay="0"/>
                                          </p:stCondLst>
                                        </p:cTn>
                                        <p:tgtEl>
                                          <p:spTgt spid="39940"/>
                                        </p:tgtEl>
                                        <p:attrNameLst>
                                          <p:attrName>style.visibility</p:attrName>
                                        </p:attrNameLst>
                                      </p:cBhvr>
                                      <p:to>
                                        <p:strVal val="visible"/>
                                      </p:to>
                                    </p:set>
                                    <p:animEffect transition="in" filter="wheel(4)">
                                      <p:cBhvr>
                                        <p:cTn id="17" dur="2000"/>
                                        <p:tgtEl>
                                          <p:spTgt spid="39940"/>
                                        </p:tgtEl>
                                      </p:cBhvr>
                                    </p:animEffect>
                                  </p:childTnLst>
                                </p:cTn>
                              </p:par>
                              <p:par>
                                <p:cTn id="18" presetID="21" presetClass="entr" presetSubtype="4" fill="hold" nodeType="withEffect">
                                  <p:stCondLst>
                                    <p:cond delay="0"/>
                                  </p:stCondLst>
                                  <p:childTnLst>
                                    <p:set>
                                      <p:cBhvr>
                                        <p:cTn id="19" dur="1" fill="hold">
                                          <p:stCondLst>
                                            <p:cond delay="0"/>
                                          </p:stCondLst>
                                        </p:cTn>
                                        <p:tgtEl>
                                          <p:spTgt spid="39942"/>
                                        </p:tgtEl>
                                        <p:attrNameLst>
                                          <p:attrName>style.visibility</p:attrName>
                                        </p:attrNameLst>
                                      </p:cBhvr>
                                      <p:to>
                                        <p:strVal val="visible"/>
                                      </p:to>
                                    </p:set>
                                    <p:animEffect transition="in" filter="wheel(4)">
                                      <p:cBhvr>
                                        <p:cTn id="20" dur="2000"/>
                                        <p:tgtEl>
                                          <p:spTgt spid="39942"/>
                                        </p:tgtEl>
                                      </p:cBhvr>
                                    </p:animEffect>
                                  </p:childTnLst>
                                </p:cTn>
                              </p:par>
                              <p:par>
                                <p:cTn id="21" presetID="21" presetClass="entr" presetSubtype="4" fill="hold" nodeType="withEffect">
                                  <p:stCondLst>
                                    <p:cond delay="0"/>
                                  </p:stCondLst>
                                  <p:childTnLst>
                                    <p:set>
                                      <p:cBhvr>
                                        <p:cTn id="22" dur="1" fill="hold">
                                          <p:stCondLst>
                                            <p:cond delay="0"/>
                                          </p:stCondLst>
                                        </p:cTn>
                                        <p:tgtEl>
                                          <p:spTgt spid="39945"/>
                                        </p:tgtEl>
                                        <p:attrNameLst>
                                          <p:attrName>style.visibility</p:attrName>
                                        </p:attrNameLst>
                                      </p:cBhvr>
                                      <p:to>
                                        <p:strVal val="visible"/>
                                      </p:to>
                                    </p:set>
                                    <p:animEffect transition="in" filter="wheel(4)">
                                      <p:cBhvr>
                                        <p:cTn id="23" dur="2000"/>
                                        <p:tgtEl>
                                          <p:spTgt spid="39945"/>
                                        </p:tgtEl>
                                      </p:cBhvr>
                                    </p:animEffect>
                                  </p:childTnLst>
                                </p:cTn>
                              </p:par>
                            </p:childTnLst>
                          </p:cTn>
                        </p:par>
                      </p:childTnLst>
                    </p:cTn>
                  </p:par>
                  <p:par>
                    <p:cTn id="24" fill="hold">
                      <p:stCondLst>
                        <p:cond delay="indefinite"/>
                      </p:stCondLst>
                      <p:childTnLst>
                        <p:par>
                          <p:cTn id="25" fill="hold">
                            <p:stCondLst>
                              <p:cond delay="0"/>
                            </p:stCondLst>
                            <p:childTnLst>
                              <p:par>
                                <p:cTn id="26" presetID="5" presetClass="entr" presetSubtype="10" fill="hold" grpId="0" nodeType="clickEffect">
                                  <p:stCondLst>
                                    <p:cond delay="0"/>
                                  </p:stCondLst>
                                  <p:childTnLst>
                                    <p:set>
                                      <p:cBhvr>
                                        <p:cTn id="27" dur="1" fill="hold">
                                          <p:stCondLst>
                                            <p:cond delay="0"/>
                                          </p:stCondLst>
                                        </p:cTn>
                                        <p:tgtEl>
                                          <p:spTgt spid="39948"/>
                                        </p:tgtEl>
                                        <p:attrNameLst>
                                          <p:attrName>style.visibility</p:attrName>
                                        </p:attrNameLst>
                                      </p:cBhvr>
                                      <p:to>
                                        <p:strVal val="visible"/>
                                      </p:to>
                                    </p:set>
                                    <p:animEffect transition="in" filter="checkerboard(across)">
                                      <p:cBhvr>
                                        <p:cTn id="28" dur="500"/>
                                        <p:tgtEl>
                                          <p:spTgt spid="39948"/>
                                        </p:tgtEl>
                                      </p:cBhvr>
                                    </p:animEffect>
                                  </p:childTnLst>
                                </p:cTn>
                              </p:par>
                            </p:childTnLst>
                          </p:cTn>
                        </p:par>
                      </p:childTnLst>
                    </p:cTn>
                  </p:par>
                  <p:par>
                    <p:cTn id="29" fill="hold">
                      <p:stCondLst>
                        <p:cond delay="indefinite"/>
                      </p:stCondLst>
                      <p:childTnLst>
                        <p:par>
                          <p:cTn id="30" fill="hold">
                            <p:stCondLst>
                              <p:cond delay="0"/>
                            </p:stCondLst>
                            <p:childTnLst>
                              <p:par>
                                <p:cTn id="31" presetID="5" presetClass="entr" presetSubtype="10" fill="hold" grpId="0" nodeType="clickEffect">
                                  <p:stCondLst>
                                    <p:cond delay="0"/>
                                  </p:stCondLst>
                                  <p:childTnLst>
                                    <p:set>
                                      <p:cBhvr>
                                        <p:cTn id="32" dur="1" fill="hold">
                                          <p:stCondLst>
                                            <p:cond delay="0"/>
                                          </p:stCondLst>
                                        </p:cTn>
                                        <p:tgtEl>
                                          <p:spTgt spid="39949"/>
                                        </p:tgtEl>
                                        <p:attrNameLst>
                                          <p:attrName>style.visibility</p:attrName>
                                        </p:attrNameLst>
                                      </p:cBhvr>
                                      <p:to>
                                        <p:strVal val="visible"/>
                                      </p:to>
                                    </p:set>
                                    <p:animEffect transition="in" filter="checkerboard(across)">
                                      <p:cBhvr>
                                        <p:cTn id="33" dur="500"/>
                                        <p:tgtEl>
                                          <p:spTgt spid="39949"/>
                                        </p:tgtEl>
                                      </p:cBhvr>
                                    </p:animEffect>
                                  </p:childTnLst>
                                </p:cTn>
                              </p:par>
                            </p:childTnLst>
                          </p:cTn>
                        </p:par>
                      </p:childTnLst>
                    </p:cTn>
                  </p:par>
                  <p:par>
                    <p:cTn id="34" fill="hold">
                      <p:stCondLst>
                        <p:cond delay="indefinite"/>
                      </p:stCondLst>
                      <p:childTnLst>
                        <p:par>
                          <p:cTn id="35" fill="hold">
                            <p:stCondLst>
                              <p:cond delay="0"/>
                            </p:stCondLst>
                            <p:childTnLst>
                              <p:par>
                                <p:cTn id="36" presetID="5" presetClass="entr" presetSubtype="10" fill="hold" grpId="0" nodeType="clickEffect">
                                  <p:stCondLst>
                                    <p:cond delay="0"/>
                                  </p:stCondLst>
                                  <p:childTnLst>
                                    <p:set>
                                      <p:cBhvr>
                                        <p:cTn id="37" dur="1" fill="hold">
                                          <p:stCondLst>
                                            <p:cond delay="0"/>
                                          </p:stCondLst>
                                        </p:cTn>
                                        <p:tgtEl>
                                          <p:spTgt spid="39950"/>
                                        </p:tgtEl>
                                        <p:attrNameLst>
                                          <p:attrName>style.visibility</p:attrName>
                                        </p:attrNameLst>
                                      </p:cBhvr>
                                      <p:to>
                                        <p:strVal val="visible"/>
                                      </p:to>
                                    </p:set>
                                    <p:animEffect transition="in" filter="checkerboard(across)">
                                      <p:cBhvr>
                                        <p:cTn id="38" dur="500"/>
                                        <p:tgtEl>
                                          <p:spTgt spid="39950"/>
                                        </p:tgtEl>
                                      </p:cBhvr>
                                    </p:animEffect>
                                  </p:childTnLst>
                                </p:cTn>
                              </p:par>
                              <p:par>
                                <p:cTn id="39" presetID="5" presetClass="entr" presetSubtype="10" fill="hold" grpId="0" nodeType="withEffect">
                                  <p:stCondLst>
                                    <p:cond delay="0"/>
                                  </p:stCondLst>
                                  <p:childTnLst>
                                    <p:set>
                                      <p:cBhvr>
                                        <p:cTn id="40" dur="1" fill="hold">
                                          <p:stCondLst>
                                            <p:cond delay="0"/>
                                          </p:stCondLst>
                                        </p:cTn>
                                        <p:tgtEl>
                                          <p:spTgt spid="39951"/>
                                        </p:tgtEl>
                                        <p:attrNameLst>
                                          <p:attrName>style.visibility</p:attrName>
                                        </p:attrNameLst>
                                      </p:cBhvr>
                                      <p:to>
                                        <p:strVal val="visible"/>
                                      </p:to>
                                    </p:set>
                                    <p:animEffect transition="in" filter="checkerboard(across)">
                                      <p:cBhvr>
                                        <p:cTn id="41" dur="500"/>
                                        <p:tgtEl>
                                          <p:spTgt spid="39951"/>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39952"/>
                                        </p:tgtEl>
                                        <p:attrNameLst>
                                          <p:attrName>style.visibility</p:attrName>
                                        </p:attrNameLst>
                                      </p:cBhvr>
                                      <p:to>
                                        <p:strVal val="visible"/>
                                      </p:to>
                                    </p:set>
                                    <p:anim calcmode="lin" valueType="num">
                                      <p:cBhvr additive="base">
                                        <p:cTn id="46" dur="500" fill="hold"/>
                                        <p:tgtEl>
                                          <p:spTgt spid="39952"/>
                                        </p:tgtEl>
                                        <p:attrNameLst>
                                          <p:attrName>ppt_x</p:attrName>
                                        </p:attrNameLst>
                                      </p:cBhvr>
                                      <p:tavLst>
                                        <p:tav tm="0">
                                          <p:val>
                                            <p:strVal val="#ppt_x"/>
                                          </p:val>
                                        </p:tav>
                                        <p:tav tm="100000">
                                          <p:val>
                                            <p:strVal val="#ppt_x"/>
                                          </p:val>
                                        </p:tav>
                                      </p:tavLst>
                                    </p:anim>
                                    <p:anim calcmode="lin" valueType="num">
                                      <p:cBhvr additive="base">
                                        <p:cTn id="47" dur="500" fill="hold"/>
                                        <p:tgtEl>
                                          <p:spTgt spid="39952"/>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9953"/>
                                        </p:tgtEl>
                                        <p:attrNameLst>
                                          <p:attrName>style.visibility</p:attrName>
                                        </p:attrNameLst>
                                      </p:cBhvr>
                                      <p:to>
                                        <p:strVal val="visible"/>
                                      </p:to>
                                    </p:set>
                                    <p:anim calcmode="lin" valueType="num">
                                      <p:cBhvr additive="base">
                                        <p:cTn id="52" dur="500" fill="hold"/>
                                        <p:tgtEl>
                                          <p:spTgt spid="39953"/>
                                        </p:tgtEl>
                                        <p:attrNameLst>
                                          <p:attrName>ppt_x</p:attrName>
                                        </p:attrNameLst>
                                      </p:cBhvr>
                                      <p:tavLst>
                                        <p:tav tm="0">
                                          <p:val>
                                            <p:strVal val="#ppt_x"/>
                                          </p:val>
                                        </p:tav>
                                        <p:tav tm="100000">
                                          <p:val>
                                            <p:strVal val="#ppt_x"/>
                                          </p:val>
                                        </p:tav>
                                      </p:tavLst>
                                    </p:anim>
                                    <p:anim calcmode="lin" valueType="num">
                                      <p:cBhvr additive="base">
                                        <p:cTn id="53" dur="500" fill="hold"/>
                                        <p:tgtEl>
                                          <p:spTgt spid="399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p:bldP spid="39939" grpId="0"/>
      <p:bldP spid="39948" grpId="0"/>
      <p:bldP spid="39949" grpId="0"/>
      <p:bldP spid="39950" grpId="0"/>
      <p:bldP spid="39951" grpId="0"/>
      <p:bldP spid="39952" grpId="0"/>
      <p:bldP spid="3995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p:cNvPicPr>
            <a:picLocks noGrp="1" noChangeAspect="1" noChangeArrowheads="1"/>
          </p:cNvPicPr>
          <p:nvPr>
            <p:ph/>
          </p:nvPr>
        </p:nvPicPr>
        <p:blipFill>
          <a:blip r:embed="rId2" cstate="print"/>
          <a:srcRect/>
          <a:stretch>
            <a:fillRect/>
          </a:stretch>
        </p:blipFill>
        <p:spPr>
          <a:xfrm>
            <a:off x="0" y="525463"/>
            <a:ext cx="9144000" cy="6359525"/>
          </a:xfrm>
          <a:noFill/>
          <a:ln/>
        </p:spPr>
      </p:pic>
      <p:sp>
        <p:nvSpPr>
          <p:cNvPr id="38916" name="Text Box 4"/>
          <p:cNvSpPr txBox="1">
            <a:spLocks noChangeArrowheads="1"/>
          </p:cNvSpPr>
          <p:nvPr/>
        </p:nvSpPr>
        <p:spPr bwMode="auto">
          <a:xfrm>
            <a:off x="2051050" y="12700"/>
            <a:ext cx="4497388" cy="396875"/>
          </a:xfrm>
          <a:prstGeom prst="rect">
            <a:avLst/>
          </a:prstGeom>
          <a:noFill/>
          <a:ln w="9525">
            <a:noFill/>
            <a:miter lim="800000"/>
            <a:headEnd/>
            <a:tailEnd/>
          </a:ln>
          <a:effectLst/>
        </p:spPr>
        <p:txBody>
          <a:bodyPr wrap="none">
            <a:spAutoFit/>
          </a:bodyPr>
          <a:lstStyle/>
          <a:p>
            <a:r>
              <a:rPr lang="fr-FR" sz="2000"/>
              <a:t>Quel est le type de fusible: aM ou gG?</a:t>
            </a:r>
            <a:endParaRPr lang="fr-BE" sz="200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8916"/>
                                        </p:tgtEl>
                                        <p:attrNameLst>
                                          <p:attrName>style.visibility</p:attrName>
                                        </p:attrNameLst>
                                      </p:cBhvr>
                                      <p:to>
                                        <p:strVal val="visible"/>
                                      </p:to>
                                    </p:set>
                                    <p:animEffect transition="in" filter="checkerboard(across)">
                                      <p:cBhvr>
                                        <p:cTn id="7" dur="500"/>
                                        <p:tgtEl>
                                          <p:spTgt spid="38916"/>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nodeType="clickEffect">
                                  <p:stCondLst>
                                    <p:cond delay="0"/>
                                  </p:stCondLst>
                                  <p:childTnLst>
                                    <p:set>
                                      <p:cBhvr>
                                        <p:cTn id="11" dur="1" fill="hold">
                                          <p:stCondLst>
                                            <p:cond delay="0"/>
                                          </p:stCondLst>
                                        </p:cTn>
                                        <p:tgtEl>
                                          <p:spTgt spid="38914"/>
                                        </p:tgtEl>
                                        <p:attrNameLst>
                                          <p:attrName>style.visibility</p:attrName>
                                        </p:attrNameLst>
                                      </p:cBhvr>
                                      <p:to>
                                        <p:strVal val="visible"/>
                                      </p:to>
                                    </p:set>
                                    <p:animEffect transition="in" filter="diamond(in)">
                                      <p:cBhvr>
                                        <p:cTn id="12" dur="2000"/>
                                        <p:tgtEl>
                                          <p:spTgt spid="38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6"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2"/>
          <p:cNvPicPr>
            <a:picLocks noGrp="1" noChangeAspect="1" noChangeArrowheads="1"/>
          </p:cNvPicPr>
          <p:nvPr>
            <p:ph/>
          </p:nvPr>
        </p:nvPicPr>
        <p:blipFill>
          <a:blip r:embed="rId2" cstate="print"/>
          <a:srcRect/>
          <a:stretch>
            <a:fillRect/>
          </a:stretch>
        </p:blipFill>
        <p:spPr>
          <a:xfrm>
            <a:off x="0" y="420688"/>
            <a:ext cx="9144000" cy="6464300"/>
          </a:xfrm>
          <a:noFill/>
          <a:ln/>
        </p:spPr>
      </p:pic>
      <p:sp>
        <p:nvSpPr>
          <p:cNvPr id="37892" name="Text Box 4"/>
          <p:cNvSpPr txBox="1">
            <a:spLocks noChangeArrowheads="1"/>
          </p:cNvSpPr>
          <p:nvPr/>
        </p:nvSpPr>
        <p:spPr bwMode="auto">
          <a:xfrm>
            <a:off x="2051050" y="12700"/>
            <a:ext cx="4497388" cy="396875"/>
          </a:xfrm>
          <a:prstGeom prst="rect">
            <a:avLst/>
          </a:prstGeom>
          <a:noFill/>
          <a:ln w="9525">
            <a:noFill/>
            <a:miter lim="800000"/>
            <a:headEnd/>
            <a:tailEnd/>
          </a:ln>
          <a:effectLst/>
        </p:spPr>
        <p:txBody>
          <a:bodyPr wrap="none">
            <a:spAutoFit/>
          </a:bodyPr>
          <a:lstStyle/>
          <a:p>
            <a:r>
              <a:rPr lang="fr-FR" sz="2000"/>
              <a:t>Quel est le type de fusible: aM ou gG?</a:t>
            </a:r>
            <a:endParaRPr lang="fr-BE" sz="200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7892"/>
                                        </p:tgtEl>
                                        <p:attrNameLst>
                                          <p:attrName>style.visibility</p:attrName>
                                        </p:attrNameLst>
                                      </p:cBhvr>
                                      <p:to>
                                        <p:strVal val="visible"/>
                                      </p:to>
                                    </p:set>
                                    <p:anim calcmode="lin" valueType="num">
                                      <p:cBhvr additive="base">
                                        <p:cTn id="7" dur="500" fill="hold"/>
                                        <p:tgtEl>
                                          <p:spTgt spid="37892"/>
                                        </p:tgtEl>
                                        <p:attrNameLst>
                                          <p:attrName>ppt_x</p:attrName>
                                        </p:attrNameLst>
                                      </p:cBhvr>
                                      <p:tavLst>
                                        <p:tav tm="0">
                                          <p:val>
                                            <p:strVal val="#ppt_x"/>
                                          </p:val>
                                        </p:tav>
                                        <p:tav tm="100000">
                                          <p:val>
                                            <p:strVal val="#ppt_x"/>
                                          </p:val>
                                        </p:tav>
                                      </p:tavLst>
                                    </p:anim>
                                    <p:anim calcmode="lin" valueType="num">
                                      <p:cBhvr additive="base">
                                        <p:cTn id="8" dur="500" fill="hold"/>
                                        <p:tgtEl>
                                          <p:spTgt spid="3789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16" fill="hold" nodeType="clickEffect">
                                  <p:stCondLst>
                                    <p:cond delay="0"/>
                                  </p:stCondLst>
                                  <p:childTnLst>
                                    <p:set>
                                      <p:cBhvr>
                                        <p:cTn id="12" dur="1" fill="hold">
                                          <p:stCondLst>
                                            <p:cond delay="0"/>
                                          </p:stCondLst>
                                        </p:cTn>
                                        <p:tgtEl>
                                          <p:spTgt spid="37890"/>
                                        </p:tgtEl>
                                        <p:attrNameLst>
                                          <p:attrName>style.visibility</p:attrName>
                                        </p:attrNameLst>
                                      </p:cBhvr>
                                      <p:to>
                                        <p:strVal val="visible"/>
                                      </p:to>
                                    </p:set>
                                    <p:animEffect transition="in" filter="diamond(in)">
                                      <p:cBhvr>
                                        <p:cTn id="13" dur="2000"/>
                                        <p:tgtEl>
                                          <p:spTgt spid="37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611188" y="115889"/>
            <a:ext cx="7772400" cy="1008856"/>
          </a:xfrm>
          <a:prstGeom prst="rect">
            <a:avLst/>
          </a:prstGeom>
        </p:spPr>
        <p:txBody>
          <a:bodyPr>
            <a:normAutofit fontScale="825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fr-FR" b="1" i="1" u="sng" smtClean="0">
                <a:solidFill>
                  <a:srgbClr val="2B229E"/>
                </a:solidFill>
                <a:effectLst>
                  <a:glow rad="63500">
                    <a:schemeClr val="accent1">
                      <a:satMod val="175000"/>
                      <a:alpha val="40000"/>
                    </a:schemeClr>
                  </a:glow>
                </a:effectLst>
                <a:latin typeface="Cambria" pitchFamily="18" charset="0"/>
              </a:rPr>
              <a:t>Introduction</a:t>
            </a:r>
            <a:r>
              <a:rPr lang="fr-FR" b="1" u="sng" smtClean="0">
                <a:latin typeface="Cambria" pitchFamily="18" charset="0"/>
              </a:rPr>
              <a:t/>
            </a:r>
            <a:br>
              <a:rPr lang="fr-FR" b="1" u="sng" smtClean="0">
                <a:latin typeface="Cambria" pitchFamily="18" charset="0"/>
              </a:rPr>
            </a:br>
            <a:endParaRPr lang="fr-FR" b="1" u="sng" dirty="0" smtClean="0">
              <a:latin typeface="Cambria" pitchFamily="18" charset="0"/>
            </a:endParaRPr>
          </a:p>
        </p:txBody>
      </p:sp>
      <p:sp>
        <p:nvSpPr>
          <p:cNvPr id="3" name="Rectangle 2"/>
          <p:cNvSpPr/>
          <p:nvPr/>
        </p:nvSpPr>
        <p:spPr>
          <a:xfrm>
            <a:off x="539552" y="1124746"/>
            <a:ext cx="7992888" cy="3280898"/>
          </a:xfrm>
          <a:prstGeom prst="rect">
            <a:avLst/>
          </a:prstGeom>
        </p:spPr>
        <p:txBody>
          <a:bodyPr vert="horz" lIns="91440" tIns="45720" rIns="91440" bIns="45720" rtlCol="0">
            <a:normAutofit/>
          </a:bodyPr>
          <a:lstStyle/>
          <a:p>
            <a:pPr algn="just">
              <a:spcBef>
                <a:spcPct val="20000"/>
              </a:spcBef>
              <a:buFont typeface="Arial" pitchFamily="34" charset="0"/>
              <a:buNone/>
            </a:pPr>
            <a:r>
              <a:rPr lang="fr-FR" sz="2800" b="1" i="1" dirty="0">
                <a:latin typeface="Cambria" pitchFamily="18" charset="0"/>
              </a:rPr>
              <a:t>It </a:t>
            </a:r>
            <a:r>
              <a:rPr lang="fr-FR" sz="2800" b="1" i="1" dirty="0" err="1">
                <a:latin typeface="Cambria" pitchFamily="18" charset="0"/>
              </a:rPr>
              <a:t>is</a:t>
            </a:r>
            <a:r>
              <a:rPr lang="fr-FR" sz="2800" b="1" i="1" dirty="0">
                <a:latin typeface="Cambria" pitchFamily="18" charset="0"/>
              </a:rPr>
              <a:t> </a:t>
            </a:r>
            <a:r>
              <a:rPr lang="fr-FR" sz="2800" b="1" i="1" dirty="0" err="1">
                <a:latin typeface="Cambria" pitchFamily="18" charset="0"/>
              </a:rPr>
              <a:t>true</a:t>
            </a:r>
            <a:r>
              <a:rPr lang="fr-FR" sz="2800" b="1" i="1" dirty="0">
                <a:latin typeface="Cambria" pitchFamily="18" charset="0"/>
              </a:rPr>
              <a:t> </a:t>
            </a:r>
            <a:r>
              <a:rPr lang="fr-FR" sz="2800" b="1" i="1" dirty="0" err="1">
                <a:latin typeface="Cambria" pitchFamily="18" charset="0"/>
              </a:rPr>
              <a:t>that</a:t>
            </a:r>
            <a:r>
              <a:rPr lang="fr-FR" sz="2800" b="1" i="1" dirty="0">
                <a:latin typeface="Cambria" pitchFamily="18" charset="0"/>
              </a:rPr>
              <a:t> </a:t>
            </a:r>
            <a:r>
              <a:rPr lang="fr-FR" sz="2800" b="1" i="1" dirty="0">
                <a:solidFill>
                  <a:srgbClr val="FF0000"/>
                </a:solidFill>
                <a:latin typeface="Cambria" pitchFamily="18" charset="0"/>
              </a:rPr>
              <a:t>the </a:t>
            </a:r>
            <a:r>
              <a:rPr lang="fr-FR" sz="2800" b="1" i="1" dirty="0" err="1">
                <a:solidFill>
                  <a:srgbClr val="FF0000"/>
                </a:solidFill>
                <a:latin typeface="Cambria" pitchFamily="18" charset="0"/>
              </a:rPr>
              <a:t>discovery</a:t>
            </a:r>
            <a:r>
              <a:rPr lang="fr-FR" sz="2800" b="1" i="1" dirty="0">
                <a:solidFill>
                  <a:srgbClr val="FF0000"/>
                </a:solidFill>
                <a:latin typeface="Cambria" pitchFamily="18" charset="0"/>
              </a:rPr>
              <a:t> of </a:t>
            </a:r>
            <a:r>
              <a:rPr lang="fr-FR" sz="2800" b="1" i="1" dirty="0" err="1">
                <a:solidFill>
                  <a:srgbClr val="FF0000"/>
                </a:solidFill>
                <a:latin typeface="Cambria" pitchFamily="18" charset="0"/>
              </a:rPr>
              <a:t>electrical</a:t>
            </a:r>
            <a:r>
              <a:rPr lang="fr-FR" sz="2800" b="1" i="1" dirty="0">
                <a:solidFill>
                  <a:srgbClr val="FF0000"/>
                </a:solidFill>
                <a:latin typeface="Cambria" pitchFamily="18" charset="0"/>
              </a:rPr>
              <a:t> </a:t>
            </a:r>
            <a:r>
              <a:rPr lang="fr-FR" sz="2800" b="1" i="1" dirty="0" err="1">
                <a:solidFill>
                  <a:srgbClr val="FF0000"/>
                </a:solidFill>
                <a:latin typeface="Cambria" pitchFamily="18" charset="0"/>
              </a:rPr>
              <a:t>energy</a:t>
            </a:r>
            <a:r>
              <a:rPr lang="fr-FR" sz="2800" b="1" i="1" dirty="0">
                <a:solidFill>
                  <a:srgbClr val="FF0000"/>
                </a:solidFill>
                <a:latin typeface="Cambria" pitchFamily="18" charset="0"/>
              </a:rPr>
              <a:t> </a:t>
            </a:r>
            <a:r>
              <a:rPr lang="fr-FR" sz="2800" b="1" i="1" dirty="0" err="1">
                <a:latin typeface="Cambria" pitchFamily="18" charset="0"/>
              </a:rPr>
              <a:t>was</a:t>
            </a:r>
            <a:r>
              <a:rPr lang="fr-FR" sz="2800" b="1" i="1" dirty="0">
                <a:latin typeface="Cambria" pitchFamily="18" charset="0"/>
              </a:rPr>
              <a:t> </a:t>
            </a:r>
            <a:r>
              <a:rPr lang="fr-FR" sz="2800" b="1" i="1" dirty="0" err="1">
                <a:latin typeface="Cambria" pitchFamily="18" charset="0"/>
              </a:rPr>
              <a:t>among</a:t>
            </a:r>
            <a:r>
              <a:rPr lang="fr-FR" sz="2800" b="1" i="1" dirty="0">
                <a:latin typeface="Cambria" pitchFamily="18" charset="0"/>
              </a:rPr>
              <a:t> the main causes of the </a:t>
            </a:r>
            <a:r>
              <a:rPr lang="fr-FR" sz="2800" b="1" i="1" dirty="0" err="1">
                <a:latin typeface="Cambria" pitchFamily="18" charset="0"/>
              </a:rPr>
              <a:t>industrial</a:t>
            </a:r>
            <a:r>
              <a:rPr lang="fr-FR" sz="2800" b="1" i="1" dirty="0">
                <a:latin typeface="Cambria" pitchFamily="18" charset="0"/>
              </a:rPr>
              <a:t> </a:t>
            </a:r>
            <a:r>
              <a:rPr lang="fr-FR" sz="2800" b="1" i="1" dirty="0" err="1">
                <a:latin typeface="Cambria" pitchFamily="18" charset="0"/>
              </a:rPr>
              <a:t>revolution</a:t>
            </a:r>
            <a:r>
              <a:rPr lang="fr-FR" sz="2800" b="1" i="1" dirty="0">
                <a:latin typeface="Cambria" pitchFamily="18" charset="0"/>
              </a:rPr>
              <a:t> in the world.</a:t>
            </a:r>
          </a:p>
          <a:p>
            <a:pPr algn="just">
              <a:spcBef>
                <a:spcPct val="20000"/>
              </a:spcBef>
              <a:buFont typeface="Arial" pitchFamily="34" charset="0"/>
              <a:buNone/>
            </a:pPr>
            <a:endParaRPr lang="fr-FR" sz="2800" b="1" i="1" dirty="0">
              <a:latin typeface="Cambria" pitchFamily="18" charset="0"/>
            </a:endParaRPr>
          </a:p>
          <a:p>
            <a:pPr algn="just">
              <a:spcBef>
                <a:spcPct val="20000"/>
              </a:spcBef>
              <a:buFont typeface="Arial" pitchFamily="34" charset="0"/>
              <a:buNone/>
            </a:pPr>
            <a:r>
              <a:rPr lang="fr-FR" sz="2800" b="1" i="1" dirty="0">
                <a:latin typeface="Cambria" pitchFamily="18" charset="0"/>
              </a:rPr>
              <a:t>  But </a:t>
            </a:r>
            <a:r>
              <a:rPr lang="fr-FR" sz="2800" b="1" i="1" dirty="0" err="1">
                <a:latin typeface="Cambria" pitchFamily="18" charset="0"/>
              </a:rPr>
              <a:t>although</a:t>
            </a:r>
            <a:r>
              <a:rPr lang="fr-FR" sz="2800" b="1" i="1" dirty="0">
                <a:latin typeface="Cambria" pitchFamily="18" charset="0"/>
              </a:rPr>
              <a:t> </a:t>
            </a:r>
            <a:r>
              <a:rPr lang="fr-FR" sz="2800" b="1" i="1" dirty="0" err="1">
                <a:latin typeface="Cambria" pitchFamily="18" charset="0"/>
              </a:rPr>
              <a:t>electricity</a:t>
            </a:r>
            <a:r>
              <a:rPr lang="fr-FR" sz="2800" b="1" i="1" dirty="0">
                <a:latin typeface="Cambria" pitchFamily="18" charset="0"/>
              </a:rPr>
              <a:t> </a:t>
            </a:r>
            <a:r>
              <a:rPr lang="fr-FR" sz="2800" b="1" i="1" dirty="0" err="1">
                <a:latin typeface="Cambria" pitchFamily="18" charset="0"/>
              </a:rPr>
              <a:t>is</a:t>
            </a:r>
            <a:r>
              <a:rPr lang="fr-FR" sz="2800" b="1" i="1" dirty="0">
                <a:latin typeface="Cambria" pitchFamily="18" charset="0"/>
              </a:rPr>
              <a:t> </a:t>
            </a:r>
            <a:r>
              <a:rPr lang="fr-FR" sz="2800" b="1" i="1" dirty="0" err="1">
                <a:latin typeface="Cambria" pitchFamily="18" charset="0"/>
              </a:rPr>
              <a:t>beneficial</a:t>
            </a:r>
            <a:r>
              <a:rPr lang="fr-FR" sz="2800" b="1" i="1" dirty="0">
                <a:latin typeface="Cambria" pitchFamily="18" charset="0"/>
              </a:rPr>
              <a:t> to </a:t>
            </a:r>
            <a:r>
              <a:rPr lang="fr-FR" sz="2800" b="1" i="1" dirty="0" err="1">
                <a:latin typeface="Cambria" pitchFamily="18" charset="0"/>
              </a:rPr>
              <a:t>humans</a:t>
            </a:r>
            <a:r>
              <a:rPr lang="fr-FR" sz="2800" b="1" i="1" dirty="0">
                <a:latin typeface="Cambria" pitchFamily="18" charset="0"/>
              </a:rPr>
              <a:t>, </a:t>
            </a:r>
            <a:r>
              <a:rPr lang="fr-FR" sz="2800" b="1" i="1" dirty="0" err="1">
                <a:latin typeface="Cambria" pitchFamily="18" charset="0"/>
              </a:rPr>
              <a:t>it</a:t>
            </a:r>
            <a:r>
              <a:rPr lang="fr-FR" sz="2800" b="1" i="1" dirty="0">
                <a:latin typeface="Cambria" pitchFamily="18" charset="0"/>
              </a:rPr>
              <a:t> </a:t>
            </a:r>
            <a:r>
              <a:rPr lang="fr-FR" sz="2800" b="1" i="1" dirty="0" err="1">
                <a:latin typeface="Cambria" pitchFamily="18" charset="0"/>
              </a:rPr>
              <a:t>is</a:t>
            </a:r>
            <a:r>
              <a:rPr lang="fr-FR" sz="2800" b="1" i="1" dirty="0">
                <a:latin typeface="Cambria" pitchFamily="18" charset="0"/>
              </a:rPr>
              <a:t> </a:t>
            </a:r>
            <a:r>
              <a:rPr lang="fr-FR" sz="2800" b="1" i="1" dirty="0" err="1">
                <a:latin typeface="Cambria" pitchFamily="18" charset="0"/>
              </a:rPr>
              <a:t>also</a:t>
            </a:r>
            <a:r>
              <a:rPr lang="fr-FR" sz="2800" b="1" i="1" dirty="0">
                <a:latin typeface="Cambria" pitchFamily="18" charset="0"/>
              </a:rPr>
              <a:t> </a:t>
            </a:r>
            <a:r>
              <a:rPr lang="fr-FR" sz="2800" b="1" i="1" dirty="0" err="1">
                <a:latin typeface="Cambria" pitchFamily="18" charset="0"/>
              </a:rPr>
              <a:t>very</a:t>
            </a:r>
            <a:r>
              <a:rPr lang="fr-FR" sz="2800" b="1" i="1" dirty="0">
                <a:latin typeface="Cambria" pitchFamily="18" charset="0"/>
              </a:rPr>
              <a:t> </a:t>
            </a:r>
            <a:r>
              <a:rPr lang="fr-FR" sz="2800" b="1" i="1" dirty="0" err="1">
                <a:latin typeface="Cambria" pitchFamily="18" charset="0"/>
              </a:rPr>
              <a:t>dangerous</a:t>
            </a:r>
            <a:r>
              <a:rPr lang="fr-FR" sz="2800" b="1" i="1" dirty="0">
                <a:latin typeface="Cambria" pitchFamily="18" charset="0"/>
              </a:rPr>
              <a:t> and </a:t>
            </a:r>
            <a:r>
              <a:rPr lang="fr-FR" sz="2800" b="1" i="1" dirty="0" err="1">
                <a:latin typeface="Cambria" pitchFamily="18" charset="0"/>
              </a:rPr>
              <a:t>can</a:t>
            </a:r>
            <a:r>
              <a:rPr lang="fr-FR" sz="2800" b="1" i="1" dirty="0">
                <a:latin typeface="Cambria" pitchFamily="18" charset="0"/>
              </a:rPr>
              <a:t> </a:t>
            </a:r>
            <a:r>
              <a:rPr lang="fr-FR" sz="2800" b="1" i="1" dirty="0" err="1">
                <a:latin typeface="Cambria" pitchFamily="18" charset="0"/>
              </a:rPr>
              <a:t>sometimes</a:t>
            </a:r>
            <a:r>
              <a:rPr lang="fr-FR" sz="2800" b="1" i="1" dirty="0">
                <a:latin typeface="Cambria" pitchFamily="18" charset="0"/>
              </a:rPr>
              <a:t> </a:t>
            </a:r>
            <a:r>
              <a:rPr lang="fr-FR" sz="2800" b="1" i="1" dirty="0" err="1">
                <a:latin typeface="Cambria" pitchFamily="18" charset="0"/>
              </a:rPr>
              <a:t>be</a:t>
            </a:r>
            <a:r>
              <a:rPr lang="fr-FR" sz="2800" b="1" i="1" dirty="0">
                <a:latin typeface="Cambria" pitchFamily="18" charset="0"/>
              </a:rPr>
              <a:t> </a:t>
            </a:r>
            <a:r>
              <a:rPr lang="fr-FR" sz="2800" b="1" i="1" dirty="0">
                <a:solidFill>
                  <a:srgbClr val="FF0000"/>
                </a:solidFill>
                <a:latin typeface="Cambria" pitchFamily="18" charset="0"/>
              </a:rPr>
              <a:t>fatal</a:t>
            </a:r>
            <a:r>
              <a:rPr lang="fr-FR" sz="2800" b="1" i="1" dirty="0">
                <a:latin typeface="Cambria" pitchFamily="18" charset="0"/>
              </a:rPr>
              <a:t>.</a:t>
            </a:r>
          </a:p>
        </p:txBody>
      </p:sp>
    </p:spTree>
    <p:extLst>
      <p:ext uri="{BB962C8B-B14F-4D97-AF65-F5344CB8AC3E}">
        <p14:creationId xmlns:p14="http://schemas.microsoft.com/office/powerpoint/2010/main" val="1102170351"/>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4" name="Picture 12" descr="t=f(Uc)"/>
          <p:cNvPicPr>
            <a:picLocks noChangeAspect="1" noChangeArrowheads="1"/>
          </p:cNvPicPr>
          <p:nvPr/>
        </p:nvPicPr>
        <p:blipFill>
          <a:blip r:embed="rId3" cstate="print"/>
          <a:srcRect b="5287"/>
          <a:stretch>
            <a:fillRect/>
          </a:stretch>
        </p:blipFill>
        <p:spPr bwMode="auto">
          <a:xfrm>
            <a:off x="4965700" y="3257550"/>
            <a:ext cx="3522663" cy="2581275"/>
          </a:xfrm>
          <a:prstGeom prst="rect">
            <a:avLst/>
          </a:prstGeom>
          <a:noFill/>
          <a:ln w="9525">
            <a:noFill/>
            <a:miter lim="800000"/>
            <a:headEnd/>
            <a:tailEnd/>
          </a:ln>
        </p:spPr>
      </p:pic>
      <p:sp>
        <p:nvSpPr>
          <p:cNvPr id="33794" name="Rectangle 2"/>
          <p:cNvSpPr>
            <a:spLocks noGrp="1" noChangeArrowheads="1"/>
          </p:cNvSpPr>
          <p:nvPr>
            <p:ph type="title"/>
          </p:nvPr>
        </p:nvSpPr>
        <p:spPr>
          <a:xfrm>
            <a:off x="406400" y="228600"/>
            <a:ext cx="7772400" cy="628650"/>
          </a:xfrm>
        </p:spPr>
        <p:txBody>
          <a:bodyPr>
            <a:normAutofit fontScale="90000"/>
          </a:bodyPr>
          <a:lstStyle/>
          <a:p>
            <a:r>
              <a:rPr lang="fr-FR" dirty="0"/>
              <a:t>Régime TN	</a:t>
            </a:r>
            <a:r>
              <a:rPr lang="fr-FR" i="1" dirty="0" err="1">
                <a:solidFill>
                  <a:srgbClr val="FF0000"/>
                </a:solidFill>
                <a:effectLst>
                  <a:outerShdw blurRad="38100" dist="38100" dir="2700000" algn="tl">
                    <a:srgbClr val="C0C0C0"/>
                  </a:outerShdw>
                </a:effectLst>
              </a:rPr>
              <a:t>t</a:t>
            </a:r>
            <a:r>
              <a:rPr lang="fr-FR" i="1" baseline="-25000" dirty="0" err="1">
                <a:solidFill>
                  <a:srgbClr val="FF0000"/>
                </a:solidFill>
                <a:effectLst>
                  <a:outerShdw blurRad="38100" dist="38100" dir="2700000" algn="tl">
                    <a:srgbClr val="C0C0C0"/>
                  </a:outerShdw>
                </a:effectLst>
              </a:rPr>
              <a:t>déclenchement</a:t>
            </a:r>
            <a:endParaRPr lang="fr-FR" dirty="0">
              <a:solidFill>
                <a:srgbClr val="FF0000"/>
              </a:solidFill>
            </a:endParaRPr>
          </a:p>
        </p:txBody>
      </p:sp>
      <p:pic>
        <p:nvPicPr>
          <p:cNvPr id="33803" name="Picture 11"/>
          <p:cNvPicPr>
            <a:picLocks noChangeAspect="1" noChangeArrowheads="1"/>
          </p:cNvPicPr>
          <p:nvPr/>
        </p:nvPicPr>
        <p:blipFill>
          <a:blip r:embed="rId4" cstate="print"/>
          <a:srcRect/>
          <a:stretch>
            <a:fillRect/>
          </a:stretch>
        </p:blipFill>
        <p:spPr bwMode="auto">
          <a:xfrm>
            <a:off x="508000" y="914400"/>
            <a:ext cx="3962400" cy="5943600"/>
          </a:xfrm>
          <a:prstGeom prst="rect">
            <a:avLst/>
          </a:prstGeom>
          <a:noFill/>
          <a:ln w="9525">
            <a:noFill/>
            <a:miter lim="800000"/>
            <a:headEnd/>
            <a:tailEnd/>
          </a:ln>
          <a:effectLst/>
        </p:spPr>
      </p:pic>
      <p:sp>
        <p:nvSpPr>
          <p:cNvPr id="33799" name="Text Box 7"/>
          <p:cNvSpPr txBox="1">
            <a:spLocks noChangeArrowheads="1"/>
          </p:cNvSpPr>
          <p:nvPr/>
        </p:nvSpPr>
        <p:spPr bwMode="auto">
          <a:xfrm>
            <a:off x="2876550" y="1758950"/>
            <a:ext cx="6038850" cy="1114425"/>
          </a:xfrm>
          <a:prstGeom prst="rect">
            <a:avLst/>
          </a:prstGeom>
          <a:solidFill>
            <a:schemeClr val="bg1"/>
          </a:solidFill>
          <a:ln w="9525">
            <a:noFill/>
            <a:miter lim="800000"/>
            <a:headEnd/>
            <a:tailEnd/>
          </a:ln>
          <a:effectLst/>
        </p:spPr>
        <p:txBody>
          <a:bodyPr anchor="b">
            <a:spAutoFit/>
          </a:bodyPr>
          <a:lstStyle/>
          <a:p>
            <a:pPr algn="ctr">
              <a:lnSpc>
                <a:spcPct val="140000"/>
              </a:lnSpc>
            </a:pPr>
            <a:r>
              <a:rPr lang="fr-FR" sz="2400" b="1">
                <a:solidFill>
                  <a:schemeClr val="accent1"/>
                </a:solidFill>
                <a:effectLst>
                  <a:outerShdw blurRad="38100" dist="38100" dir="2700000" algn="tl">
                    <a:srgbClr val="C0C0C0"/>
                  </a:outerShdw>
                </a:effectLst>
                <a:latin typeface="Comic Sans MS" pitchFamily="66" charset="0"/>
              </a:rPr>
              <a:t>La partie magnétique des disjoncteurs protège ici les personnes !! </a:t>
            </a:r>
          </a:p>
        </p:txBody>
      </p:sp>
      <p:sp>
        <p:nvSpPr>
          <p:cNvPr id="33805" name="Line 13"/>
          <p:cNvSpPr>
            <a:spLocks noChangeShapeType="1"/>
          </p:cNvSpPr>
          <p:nvPr/>
        </p:nvSpPr>
        <p:spPr bwMode="auto">
          <a:xfrm>
            <a:off x="927100" y="5727700"/>
            <a:ext cx="7848600" cy="0"/>
          </a:xfrm>
          <a:prstGeom prst="line">
            <a:avLst/>
          </a:prstGeom>
          <a:noFill/>
          <a:ln w="28575">
            <a:solidFill>
              <a:srgbClr val="33CC33"/>
            </a:solidFill>
            <a:round/>
            <a:headEnd/>
            <a:tailEnd type="triangle" w="med" len="med"/>
          </a:ln>
          <a:effectLst/>
        </p:spPr>
        <p:txBody>
          <a:bodyPr wrap="none" anchor="ctr"/>
          <a:lstStyle/>
          <a:p>
            <a:endParaRPr lang="fr-FR"/>
          </a:p>
        </p:txBody>
      </p:sp>
      <p:sp>
        <p:nvSpPr>
          <p:cNvPr id="33806" name="Line 14"/>
          <p:cNvSpPr>
            <a:spLocks noChangeShapeType="1"/>
          </p:cNvSpPr>
          <p:nvPr/>
        </p:nvSpPr>
        <p:spPr bwMode="auto">
          <a:xfrm flipH="1">
            <a:off x="2724150" y="5505450"/>
            <a:ext cx="4667250" cy="0"/>
          </a:xfrm>
          <a:prstGeom prst="line">
            <a:avLst/>
          </a:prstGeom>
          <a:noFill/>
          <a:ln w="38100">
            <a:solidFill>
              <a:schemeClr val="accent1"/>
            </a:solidFill>
            <a:round/>
            <a:headEnd/>
            <a:tailEnd type="stealth" w="med" len="med"/>
          </a:ln>
          <a:effectLst/>
        </p:spPr>
        <p:txBody>
          <a:bodyPr wrap="none" anchor="ctr"/>
          <a:lstStyle/>
          <a:p>
            <a:endParaRPr lang="fr-FR"/>
          </a:p>
        </p:txBody>
      </p:sp>
      <p:sp>
        <p:nvSpPr>
          <p:cNvPr id="33807" name="Text Box 15"/>
          <p:cNvSpPr txBox="1">
            <a:spLocks noChangeArrowheads="1"/>
          </p:cNvSpPr>
          <p:nvPr/>
        </p:nvSpPr>
        <p:spPr bwMode="auto">
          <a:xfrm>
            <a:off x="4705350" y="6035675"/>
            <a:ext cx="4438650" cy="822325"/>
          </a:xfrm>
          <a:prstGeom prst="rect">
            <a:avLst/>
          </a:prstGeom>
          <a:noFill/>
          <a:ln w="9525">
            <a:noFill/>
            <a:miter lim="800000"/>
            <a:headEnd/>
            <a:tailEnd/>
          </a:ln>
          <a:effectLst/>
        </p:spPr>
        <p:txBody>
          <a:bodyPr anchor="b">
            <a:spAutoFit/>
          </a:bodyPr>
          <a:lstStyle/>
          <a:p>
            <a:pPr algn="ctr"/>
            <a:r>
              <a:rPr lang="fr-FR" sz="2400" b="1">
                <a:solidFill>
                  <a:srgbClr val="0066FF"/>
                </a:solidFill>
                <a:effectLst>
                  <a:outerShdw blurRad="38100" dist="38100" dir="2700000" algn="tl">
                    <a:srgbClr val="C0C0C0"/>
                  </a:outerShdw>
                </a:effectLst>
                <a:latin typeface="Times New Roman" pitchFamily="18" charset="0"/>
              </a:rPr>
              <a:t>Il faut donc toujours connaître précisément Id </a:t>
            </a:r>
            <a:r>
              <a:rPr lang="fr-FR" sz="2400" b="1" i="1">
                <a:solidFill>
                  <a:srgbClr val="0066FF"/>
                </a:solidFill>
                <a:effectLst>
                  <a:outerShdw blurRad="38100" dist="38100" dir="2700000" algn="tl">
                    <a:srgbClr val="C0C0C0"/>
                  </a:outerShdw>
                </a:effectLst>
                <a:latin typeface="Times New Roman" pitchFamily="18" charset="0"/>
              </a:rPr>
              <a:t>(Icc)</a:t>
            </a:r>
            <a:endParaRPr lang="fr-FR" sz="2400" b="1">
              <a:solidFill>
                <a:srgbClr val="0066FF"/>
              </a:solidFill>
              <a:effectLst>
                <a:outerShdw blurRad="38100" dist="38100" dir="2700000" algn="tl">
                  <a:srgbClr val="C0C0C0"/>
                </a:outerShdw>
              </a:effectLst>
              <a:latin typeface="Times New Roman" pitchFamily="18" charset="0"/>
            </a:endParaRPr>
          </a:p>
        </p:txBody>
      </p:sp>
      <p:sp>
        <p:nvSpPr>
          <p:cNvPr id="33808" name="Line 16"/>
          <p:cNvSpPr>
            <a:spLocks noChangeShapeType="1"/>
          </p:cNvSpPr>
          <p:nvPr/>
        </p:nvSpPr>
        <p:spPr bwMode="auto">
          <a:xfrm flipH="1" flipV="1">
            <a:off x="7400925" y="5505450"/>
            <a:ext cx="0" cy="533400"/>
          </a:xfrm>
          <a:prstGeom prst="line">
            <a:avLst/>
          </a:prstGeom>
          <a:noFill/>
          <a:ln w="38100">
            <a:solidFill>
              <a:schemeClr val="accent1"/>
            </a:solidFill>
            <a:round/>
            <a:headEnd/>
            <a:tailEnd type="triangle" w="med" len="med"/>
          </a:ln>
          <a:effectLst/>
        </p:spPr>
        <p:txBody>
          <a:bodyPr wrap="none" anchor="ctr"/>
          <a:lstStyle/>
          <a:p>
            <a:endParaRPr lang="fr-FR"/>
          </a:p>
        </p:txBody>
      </p:sp>
      <p:sp>
        <p:nvSpPr>
          <p:cNvPr id="33809" name="Line 17"/>
          <p:cNvSpPr>
            <a:spLocks noChangeShapeType="1"/>
          </p:cNvSpPr>
          <p:nvPr/>
        </p:nvSpPr>
        <p:spPr bwMode="auto">
          <a:xfrm>
            <a:off x="2714625" y="5572125"/>
            <a:ext cx="9525" cy="885825"/>
          </a:xfrm>
          <a:prstGeom prst="line">
            <a:avLst/>
          </a:prstGeom>
          <a:noFill/>
          <a:ln w="38100">
            <a:solidFill>
              <a:schemeClr val="accent1"/>
            </a:solidFill>
            <a:round/>
            <a:headEnd/>
            <a:tailEnd type="triangle" w="med" len="med"/>
          </a:ln>
          <a:effectLst/>
        </p:spPr>
        <p:txBody>
          <a:bodyPr wrap="none" anchor="ctr"/>
          <a:lstStyle/>
          <a:p>
            <a:endParaRPr lang="fr-F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379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33803"/>
                                        </p:tgtEl>
                                        <p:attrNameLst>
                                          <p:attrName>style.visibility</p:attrName>
                                        </p:attrNameLst>
                                      </p:cBhvr>
                                      <p:to>
                                        <p:strVal val="visible"/>
                                      </p:to>
                                    </p:set>
                                    <p:animEffect transition="in" filter="wipe(down)">
                                      <p:cBhvr>
                                        <p:cTn id="11" dur="500"/>
                                        <p:tgtEl>
                                          <p:spTgt spid="3380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3805"/>
                                        </p:tgtEl>
                                        <p:attrNameLst>
                                          <p:attrName>style.visibility</p:attrName>
                                        </p:attrNameLst>
                                      </p:cBhvr>
                                      <p:to>
                                        <p:strVal val="visible"/>
                                      </p:to>
                                    </p:set>
                                    <p:animEffect transition="in" filter="wipe(left)">
                                      <p:cBhvr>
                                        <p:cTn id="16" dur="500"/>
                                        <p:tgtEl>
                                          <p:spTgt spid="3380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33808"/>
                                        </p:tgtEl>
                                        <p:attrNameLst>
                                          <p:attrName>style.visibility</p:attrName>
                                        </p:attrNameLst>
                                      </p:cBhvr>
                                      <p:to>
                                        <p:strVal val="visible"/>
                                      </p:to>
                                    </p:set>
                                    <p:animEffect transition="in" filter="wipe(down)">
                                      <p:cBhvr>
                                        <p:cTn id="21" dur="500"/>
                                        <p:tgtEl>
                                          <p:spTgt spid="3380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33806"/>
                                        </p:tgtEl>
                                        <p:attrNameLst>
                                          <p:attrName>style.visibility</p:attrName>
                                        </p:attrNameLst>
                                      </p:cBhvr>
                                      <p:to>
                                        <p:strVal val="visible"/>
                                      </p:to>
                                    </p:set>
                                    <p:animEffect transition="in" filter="wipe(right)">
                                      <p:cBhvr>
                                        <p:cTn id="26" dur="500"/>
                                        <p:tgtEl>
                                          <p:spTgt spid="3380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33809"/>
                                        </p:tgtEl>
                                        <p:attrNameLst>
                                          <p:attrName>style.visibility</p:attrName>
                                        </p:attrNameLst>
                                      </p:cBhvr>
                                      <p:to>
                                        <p:strVal val="visible"/>
                                      </p:to>
                                    </p:set>
                                    <p:animEffect transition="in" filter="wipe(up)">
                                      <p:cBhvr>
                                        <p:cTn id="31" dur="500"/>
                                        <p:tgtEl>
                                          <p:spTgt spid="33809"/>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3807"/>
                                        </p:tgtEl>
                                        <p:attrNameLst>
                                          <p:attrName>style.visibility</p:attrName>
                                        </p:attrNameLst>
                                      </p:cBhvr>
                                      <p:to>
                                        <p:strVal val="visible"/>
                                      </p:to>
                                    </p:set>
                                    <p:animEffect transition="in" filter="wipe(left)">
                                      <p:cBhvr>
                                        <p:cTn id="36" dur="500"/>
                                        <p:tgtEl>
                                          <p:spTgt spid="338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9" grpId="0" animBg="1" autoUpdateAnimBg="0"/>
      <p:bldP spid="33805" grpId="0" animBg="1"/>
      <p:bldP spid="33806" grpId="0" animBg="1"/>
      <p:bldP spid="33807" grpId="0" autoUpdateAnimBg="0"/>
      <p:bldP spid="33808" grpId="0" animBg="1"/>
      <p:bldP spid="3380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Text Box 3"/>
          <p:cNvSpPr txBox="1">
            <a:spLocks noChangeArrowheads="1"/>
          </p:cNvSpPr>
          <p:nvPr/>
        </p:nvSpPr>
        <p:spPr bwMode="auto">
          <a:xfrm>
            <a:off x="1042988" y="333375"/>
            <a:ext cx="5743688"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a:t>
            </a:r>
            <a:r>
              <a:rPr lang="fr-FR" sz="3200" b="1" i="1" u="sng" dirty="0">
                <a:solidFill>
                  <a:srgbClr val="FF3300"/>
                </a:solidFill>
                <a:effectLst>
                  <a:glow rad="228600">
                    <a:schemeClr val="accent1">
                      <a:satMod val="175000"/>
                      <a:alpha val="40000"/>
                    </a:schemeClr>
                  </a:glow>
                </a:effectLst>
              </a:rPr>
              <a:t>contre les </a:t>
            </a:r>
            <a:r>
              <a:rPr lang="fr-FR" sz="3200" b="1" i="1" u="sng" dirty="0" smtClean="0">
                <a:solidFill>
                  <a:srgbClr val="FF3300"/>
                </a:solidFill>
                <a:effectLst>
                  <a:glow rad="228600">
                    <a:schemeClr val="accent1">
                      <a:satMod val="175000"/>
                      <a:alpha val="40000"/>
                    </a:schemeClr>
                  </a:glow>
                </a:effectLst>
              </a:rPr>
              <a:t>surcharges</a:t>
            </a:r>
            <a:endParaRPr lang="fr-BE" sz="3200" b="1" i="1" u="sng" dirty="0">
              <a:solidFill>
                <a:srgbClr val="FF3300"/>
              </a:solidFill>
              <a:effectLst>
                <a:glow rad="228600">
                  <a:schemeClr val="accent1">
                    <a:satMod val="175000"/>
                    <a:alpha val="40000"/>
                  </a:schemeClr>
                </a:glow>
              </a:effectLst>
            </a:endParaRPr>
          </a:p>
        </p:txBody>
      </p:sp>
      <p:sp>
        <p:nvSpPr>
          <p:cNvPr id="36868" name="Line 4"/>
          <p:cNvSpPr>
            <a:spLocks noChangeShapeType="1"/>
          </p:cNvSpPr>
          <p:nvPr/>
        </p:nvSpPr>
        <p:spPr bwMode="auto">
          <a:xfrm>
            <a:off x="4499992" y="1988840"/>
            <a:ext cx="0" cy="3960812"/>
          </a:xfrm>
          <a:prstGeom prst="line">
            <a:avLst/>
          </a:prstGeom>
          <a:noFill/>
          <a:ln w="28575">
            <a:solidFill>
              <a:schemeClr val="tx1"/>
            </a:solidFill>
            <a:prstDash val="sysDot"/>
            <a:round/>
            <a:headEnd/>
            <a:tailEnd/>
          </a:ln>
          <a:effectLst/>
        </p:spPr>
        <p:txBody>
          <a:bodyPr/>
          <a:lstStyle/>
          <a:p>
            <a:endParaRPr lang="fr-FR"/>
          </a:p>
        </p:txBody>
      </p:sp>
      <p:pic>
        <p:nvPicPr>
          <p:cNvPr id="36869" name="Picture 5" descr="8123"/>
          <p:cNvPicPr>
            <a:picLocks noChangeAspect="1" noChangeArrowheads="1"/>
          </p:cNvPicPr>
          <p:nvPr/>
        </p:nvPicPr>
        <p:blipFill>
          <a:blip r:embed="rId2" cstate="print"/>
          <a:srcRect/>
          <a:stretch>
            <a:fillRect/>
          </a:stretch>
        </p:blipFill>
        <p:spPr bwMode="auto">
          <a:xfrm>
            <a:off x="179512" y="2708920"/>
            <a:ext cx="1304925" cy="1905000"/>
          </a:xfrm>
          <a:prstGeom prst="rect">
            <a:avLst/>
          </a:prstGeom>
          <a:noFill/>
          <a:ln w="9525">
            <a:noFill/>
            <a:miter lim="800000"/>
            <a:headEnd/>
            <a:tailEnd/>
          </a:ln>
        </p:spPr>
      </p:pic>
      <p:sp>
        <p:nvSpPr>
          <p:cNvPr id="36870" name="Text Box 6"/>
          <p:cNvSpPr txBox="1">
            <a:spLocks noChangeArrowheads="1"/>
          </p:cNvSpPr>
          <p:nvPr/>
        </p:nvSpPr>
        <p:spPr bwMode="auto">
          <a:xfrm>
            <a:off x="323850" y="1844675"/>
            <a:ext cx="3289811" cy="646331"/>
          </a:xfrm>
          <a:prstGeom prst="rect">
            <a:avLst/>
          </a:prstGeom>
          <a:noFill/>
          <a:ln w="9525">
            <a:noFill/>
            <a:miter lim="800000"/>
            <a:headEnd/>
            <a:tailEnd/>
          </a:ln>
          <a:effectLst/>
        </p:spPr>
        <p:txBody>
          <a:bodyPr wrap="none">
            <a:spAutoFit/>
          </a:bodyPr>
          <a:lstStyle/>
          <a:p>
            <a:r>
              <a:rPr lang="fr-FR" b="1" dirty="0"/>
              <a:t>Disjoncteurs Magnéto</a:t>
            </a:r>
            <a:r>
              <a:rPr lang="fr-FR" b="1" dirty="0">
                <a:solidFill>
                  <a:srgbClr val="FF3300"/>
                </a:solidFill>
              </a:rPr>
              <a:t>thermique</a:t>
            </a:r>
            <a:endParaRPr lang="fr-BE" b="1" dirty="0">
              <a:solidFill>
                <a:srgbClr val="FF3300"/>
              </a:solidFill>
            </a:endParaRPr>
          </a:p>
          <a:p>
            <a:endParaRPr lang="fr-BE" b="1" dirty="0">
              <a:solidFill>
                <a:srgbClr val="FF3300"/>
              </a:solidFill>
            </a:endParaRPr>
          </a:p>
        </p:txBody>
      </p:sp>
      <p:pic>
        <p:nvPicPr>
          <p:cNvPr id="36873" name="Picture 9" descr="10922"/>
          <p:cNvPicPr>
            <a:picLocks noGrp="1" noChangeAspect="1" noChangeArrowheads="1"/>
          </p:cNvPicPr>
          <p:nvPr>
            <p:ph/>
          </p:nvPr>
        </p:nvPicPr>
        <p:blipFill>
          <a:blip r:embed="rId3" cstate="print"/>
          <a:srcRect/>
          <a:stretch>
            <a:fillRect/>
          </a:stretch>
        </p:blipFill>
        <p:spPr>
          <a:xfrm>
            <a:off x="4572000" y="3068960"/>
            <a:ext cx="1731340" cy="1584176"/>
          </a:xfrm>
          <a:noFill/>
          <a:ln/>
        </p:spPr>
      </p:pic>
      <p:sp>
        <p:nvSpPr>
          <p:cNvPr id="36875" name="Text Box 11"/>
          <p:cNvSpPr txBox="1">
            <a:spLocks noChangeArrowheads="1"/>
          </p:cNvSpPr>
          <p:nvPr/>
        </p:nvSpPr>
        <p:spPr bwMode="auto">
          <a:xfrm>
            <a:off x="4644008" y="1916832"/>
            <a:ext cx="1803507" cy="646331"/>
          </a:xfrm>
          <a:prstGeom prst="rect">
            <a:avLst/>
          </a:prstGeom>
          <a:noFill/>
          <a:ln w="9525">
            <a:noFill/>
            <a:miter lim="800000"/>
            <a:headEnd/>
            <a:tailEnd/>
          </a:ln>
          <a:effectLst/>
        </p:spPr>
        <p:txBody>
          <a:bodyPr wrap="none">
            <a:spAutoFit/>
          </a:bodyPr>
          <a:lstStyle/>
          <a:p>
            <a:r>
              <a:rPr lang="fr-FR" b="1" dirty="0"/>
              <a:t>Relais </a:t>
            </a:r>
            <a:r>
              <a:rPr lang="fr-FR" b="1" dirty="0">
                <a:solidFill>
                  <a:srgbClr val="FF3300"/>
                </a:solidFill>
              </a:rPr>
              <a:t>thermique</a:t>
            </a:r>
            <a:endParaRPr lang="fr-BE" b="1" dirty="0">
              <a:solidFill>
                <a:srgbClr val="FF3300"/>
              </a:solidFill>
            </a:endParaRPr>
          </a:p>
          <a:p>
            <a:endParaRPr lang="fr-BE" b="1" dirty="0">
              <a:solidFill>
                <a:srgbClr val="FF3300"/>
              </a:solidFill>
            </a:endParaRPr>
          </a:p>
        </p:txBody>
      </p:sp>
      <p:sp>
        <p:nvSpPr>
          <p:cNvPr id="36876" name="Text Box 12"/>
          <p:cNvSpPr txBox="1">
            <a:spLocks noChangeArrowheads="1"/>
          </p:cNvSpPr>
          <p:nvPr/>
        </p:nvSpPr>
        <p:spPr bwMode="auto">
          <a:xfrm>
            <a:off x="251520" y="5805264"/>
            <a:ext cx="3183949" cy="369332"/>
          </a:xfrm>
          <a:prstGeom prst="rect">
            <a:avLst/>
          </a:prstGeom>
          <a:noFill/>
          <a:ln w="9525">
            <a:noFill/>
            <a:miter lim="800000"/>
            <a:headEnd/>
            <a:tailEnd/>
          </a:ln>
          <a:effectLst/>
        </p:spPr>
        <p:txBody>
          <a:bodyPr wrap="none">
            <a:spAutoFit/>
          </a:bodyPr>
          <a:lstStyle/>
          <a:p>
            <a:r>
              <a:rPr lang="fr-FR" b="1" dirty="0"/>
              <a:t>Possède un pouvoir de coupure</a:t>
            </a:r>
            <a:endParaRPr lang="fr-BE" b="1" dirty="0"/>
          </a:p>
        </p:txBody>
      </p:sp>
      <p:sp>
        <p:nvSpPr>
          <p:cNvPr id="36877" name="Text Box 13"/>
          <p:cNvSpPr txBox="1">
            <a:spLocks noChangeArrowheads="1"/>
          </p:cNvSpPr>
          <p:nvPr/>
        </p:nvSpPr>
        <p:spPr bwMode="auto">
          <a:xfrm>
            <a:off x="5076056" y="6021288"/>
            <a:ext cx="3515834" cy="646331"/>
          </a:xfrm>
          <a:prstGeom prst="rect">
            <a:avLst/>
          </a:prstGeom>
          <a:noFill/>
          <a:ln w="9525">
            <a:noFill/>
            <a:miter lim="800000"/>
            <a:headEnd/>
            <a:tailEnd/>
          </a:ln>
          <a:effectLst/>
        </p:spPr>
        <p:txBody>
          <a:bodyPr wrap="none">
            <a:spAutoFit/>
          </a:bodyPr>
          <a:lstStyle/>
          <a:p>
            <a:r>
              <a:rPr lang="fr-FR" b="1" dirty="0"/>
              <a:t>Pas de pouvoir de coupure.</a:t>
            </a:r>
          </a:p>
          <a:p>
            <a:r>
              <a:rPr lang="fr-FR" b="1" dirty="0"/>
              <a:t>Coupe la commande du contacteur</a:t>
            </a:r>
            <a:endParaRPr lang="fr-BE" b="1" dirty="0"/>
          </a:p>
        </p:txBody>
      </p:sp>
      <p:sp>
        <p:nvSpPr>
          <p:cNvPr id="36878" name="Text Box 14"/>
          <p:cNvSpPr txBox="1">
            <a:spLocks noChangeArrowheads="1"/>
          </p:cNvSpPr>
          <p:nvPr/>
        </p:nvSpPr>
        <p:spPr bwMode="auto">
          <a:xfrm>
            <a:off x="447675" y="1216025"/>
            <a:ext cx="4513928" cy="369332"/>
          </a:xfrm>
          <a:prstGeom prst="rect">
            <a:avLst/>
          </a:prstGeom>
          <a:noFill/>
          <a:ln w="9525">
            <a:noFill/>
            <a:miter lim="800000"/>
            <a:headEnd/>
            <a:tailEnd/>
          </a:ln>
          <a:effectLst/>
        </p:spPr>
        <p:txBody>
          <a:bodyPr wrap="none">
            <a:spAutoFit/>
          </a:bodyPr>
          <a:lstStyle/>
          <a:p>
            <a:r>
              <a:rPr lang="fr-FR" b="1" dirty="0">
                <a:solidFill>
                  <a:srgbClr val="2B229E"/>
                </a:solidFill>
              </a:rPr>
              <a:t>Surcharge: Légère surintensité: 1,2 à 3 ou 4 In</a:t>
            </a:r>
            <a:endParaRPr lang="fr-BE" b="1" dirty="0">
              <a:solidFill>
                <a:srgbClr val="2B229E"/>
              </a:solidFill>
            </a:endParaRPr>
          </a:p>
        </p:txBody>
      </p:sp>
      <p:pic>
        <p:nvPicPr>
          <p:cNvPr id="11" name="Picture 5"/>
          <p:cNvPicPr>
            <a:picLocks noChangeAspect="1" noChangeArrowheads="1"/>
          </p:cNvPicPr>
          <p:nvPr/>
        </p:nvPicPr>
        <p:blipFill>
          <a:blip r:embed="rId4" cstate="print">
            <a:lum contrast="60000"/>
          </a:blip>
          <a:srcRect/>
          <a:stretch>
            <a:fillRect/>
          </a:stretch>
        </p:blipFill>
        <p:spPr>
          <a:xfrm>
            <a:off x="1547664" y="2348880"/>
            <a:ext cx="2959432" cy="3384376"/>
          </a:xfrm>
          <a:prstGeom prst="rect">
            <a:avLst/>
          </a:prstGeom>
          <a:noFill/>
          <a:ln/>
        </p:spPr>
      </p:pic>
      <p:pic>
        <p:nvPicPr>
          <p:cNvPr id="12" name="Picture 4"/>
          <p:cNvPicPr>
            <a:picLocks noChangeAspect="1" noChangeArrowheads="1"/>
          </p:cNvPicPr>
          <p:nvPr/>
        </p:nvPicPr>
        <p:blipFill>
          <a:blip r:embed="rId5" cstate="print"/>
          <a:srcRect l="25928" t="19511" r="48751" b="38735"/>
          <a:stretch>
            <a:fillRect/>
          </a:stretch>
        </p:blipFill>
        <p:spPr>
          <a:xfrm>
            <a:off x="6462692" y="1772816"/>
            <a:ext cx="2681308" cy="3672407"/>
          </a:xfrm>
          <a:prstGeom prst="rect">
            <a:avLst/>
          </a:prstGeom>
          <a:noFill/>
          <a:ln/>
        </p:spPr>
      </p:pic>
      <p:pic>
        <p:nvPicPr>
          <p:cNvPr id="13" name="Picture 4"/>
          <p:cNvPicPr>
            <a:picLocks noChangeAspect="1" noChangeArrowheads="1"/>
          </p:cNvPicPr>
          <p:nvPr/>
        </p:nvPicPr>
        <p:blipFill>
          <a:blip r:embed="rId5" cstate="print"/>
          <a:srcRect l="25928" t="65242" r="25631" b="26634"/>
          <a:stretch>
            <a:fillRect/>
          </a:stretch>
        </p:blipFill>
        <p:spPr>
          <a:xfrm>
            <a:off x="4535488" y="5373216"/>
            <a:ext cx="4608512" cy="642000"/>
          </a:xfrm>
          <a:prstGeom prst="rect">
            <a:avLst/>
          </a:prstGeom>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6867"/>
                                        </p:tgtEl>
                                        <p:attrNameLst>
                                          <p:attrName>style.visibility</p:attrName>
                                        </p:attrNameLst>
                                      </p:cBhvr>
                                      <p:to>
                                        <p:strVal val="visible"/>
                                      </p:to>
                                    </p:set>
                                    <p:animEffect transition="in" filter="checkerboard(across)">
                                      <p:cBhvr>
                                        <p:cTn id="7" dur="500"/>
                                        <p:tgtEl>
                                          <p:spTgt spid="3686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6878"/>
                                        </p:tgtEl>
                                        <p:attrNameLst>
                                          <p:attrName>style.visibility</p:attrName>
                                        </p:attrNameLst>
                                      </p:cBhvr>
                                      <p:to>
                                        <p:strVal val="visible"/>
                                      </p:to>
                                    </p:set>
                                    <p:anim calcmode="lin" valueType="num">
                                      <p:cBhvr additive="base">
                                        <p:cTn id="12" dur="500" fill="hold"/>
                                        <p:tgtEl>
                                          <p:spTgt spid="36878"/>
                                        </p:tgtEl>
                                        <p:attrNameLst>
                                          <p:attrName>ppt_x</p:attrName>
                                        </p:attrNameLst>
                                      </p:cBhvr>
                                      <p:tavLst>
                                        <p:tav tm="0">
                                          <p:val>
                                            <p:strVal val="#ppt_x"/>
                                          </p:val>
                                        </p:tav>
                                        <p:tav tm="100000">
                                          <p:val>
                                            <p:strVal val="#ppt_x"/>
                                          </p:val>
                                        </p:tav>
                                      </p:tavLst>
                                    </p:anim>
                                    <p:anim calcmode="lin" valueType="num">
                                      <p:cBhvr additive="base">
                                        <p:cTn id="13" dur="500" fill="hold"/>
                                        <p:tgtEl>
                                          <p:spTgt spid="36878"/>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1" presetClass="entr" presetSubtype="4" fill="hold" nodeType="clickEffect">
                                  <p:stCondLst>
                                    <p:cond delay="0"/>
                                  </p:stCondLst>
                                  <p:childTnLst>
                                    <p:set>
                                      <p:cBhvr>
                                        <p:cTn id="17" dur="1" fill="hold">
                                          <p:stCondLst>
                                            <p:cond delay="0"/>
                                          </p:stCondLst>
                                        </p:cTn>
                                        <p:tgtEl>
                                          <p:spTgt spid="36869"/>
                                        </p:tgtEl>
                                        <p:attrNameLst>
                                          <p:attrName>style.visibility</p:attrName>
                                        </p:attrNameLst>
                                      </p:cBhvr>
                                      <p:to>
                                        <p:strVal val="visible"/>
                                      </p:to>
                                    </p:set>
                                    <p:animEffect transition="in" filter="wheel(4)">
                                      <p:cBhvr>
                                        <p:cTn id="18" dur="2000"/>
                                        <p:tgtEl>
                                          <p:spTgt spid="36869"/>
                                        </p:tgtEl>
                                      </p:cBhvr>
                                    </p:animEffect>
                                  </p:childTnLst>
                                </p:cTn>
                              </p:par>
                              <p:par>
                                <p:cTn id="19" presetID="21" presetClass="entr" presetSubtype="4" fill="hold" grpId="0" nodeType="withEffect">
                                  <p:stCondLst>
                                    <p:cond delay="0"/>
                                  </p:stCondLst>
                                  <p:childTnLst>
                                    <p:set>
                                      <p:cBhvr>
                                        <p:cTn id="20" dur="1" fill="hold">
                                          <p:stCondLst>
                                            <p:cond delay="0"/>
                                          </p:stCondLst>
                                        </p:cTn>
                                        <p:tgtEl>
                                          <p:spTgt spid="36870"/>
                                        </p:tgtEl>
                                        <p:attrNameLst>
                                          <p:attrName>style.visibility</p:attrName>
                                        </p:attrNameLst>
                                      </p:cBhvr>
                                      <p:to>
                                        <p:strVal val="visible"/>
                                      </p:to>
                                    </p:set>
                                    <p:animEffect transition="in" filter="wheel(4)">
                                      <p:cBhvr>
                                        <p:cTn id="21" dur="2000"/>
                                        <p:tgtEl>
                                          <p:spTgt spid="36870"/>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6876"/>
                                        </p:tgtEl>
                                        <p:attrNameLst>
                                          <p:attrName>style.visibility</p:attrName>
                                        </p:attrNameLst>
                                      </p:cBhvr>
                                      <p:to>
                                        <p:strVal val="visible"/>
                                      </p:to>
                                    </p:set>
                                    <p:anim calcmode="lin" valueType="num">
                                      <p:cBhvr additive="base">
                                        <p:cTn id="26" dur="500" fill="hold"/>
                                        <p:tgtEl>
                                          <p:spTgt spid="36876"/>
                                        </p:tgtEl>
                                        <p:attrNameLst>
                                          <p:attrName>ppt_x</p:attrName>
                                        </p:attrNameLst>
                                      </p:cBhvr>
                                      <p:tavLst>
                                        <p:tav tm="0">
                                          <p:val>
                                            <p:strVal val="#ppt_x"/>
                                          </p:val>
                                        </p:tav>
                                        <p:tav tm="100000">
                                          <p:val>
                                            <p:strVal val="#ppt_x"/>
                                          </p:val>
                                        </p:tav>
                                      </p:tavLst>
                                    </p:anim>
                                    <p:anim calcmode="lin" valueType="num">
                                      <p:cBhvr additive="base">
                                        <p:cTn id="27" dur="500" fill="hold"/>
                                        <p:tgtEl>
                                          <p:spTgt spid="36876"/>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1" presetClass="entr" presetSubtype="4" fill="hold" nodeType="clickEffect">
                                  <p:stCondLst>
                                    <p:cond delay="0"/>
                                  </p:stCondLst>
                                  <p:childTnLst>
                                    <p:set>
                                      <p:cBhvr>
                                        <p:cTn id="31" dur="1" fill="hold">
                                          <p:stCondLst>
                                            <p:cond delay="0"/>
                                          </p:stCondLst>
                                        </p:cTn>
                                        <p:tgtEl>
                                          <p:spTgt spid="36873"/>
                                        </p:tgtEl>
                                        <p:attrNameLst>
                                          <p:attrName>style.visibility</p:attrName>
                                        </p:attrNameLst>
                                      </p:cBhvr>
                                      <p:to>
                                        <p:strVal val="visible"/>
                                      </p:to>
                                    </p:set>
                                    <p:animEffect transition="in" filter="wheel(4)">
                                      <p:cBhvr>
                                        <p:cTn id="32" dur="2000"/>
                                        <p:tgtEl>
                                          <p:spTgt spid="36873"/>
                                        </p:tgtEl>
                                      </p:cBhvr>
                                    </p:animEffect>
                                  </p:childTnLst>
                                </p:cTn>
                              </p:par>
                              <p:par>
                                <p:cTn id="33" presetID="21" presetClass="entr" presetSubtype="4" fill="hold" grpId="0" nodeType="withEffect">
                                  <p:stCondLst>
                                    <p:cond delay="0"/>
                                  </p:stCondLst>
                                  <p:childTnLst>
                                    <p:set>
                                      <p:cBhvr>
                                        <p:cTn id="34" dur="1" fill="hold">
                                          <p:stCondLst>
                                            <p:cond delay="0"/>
                                          </p:stCondLst>
                                        </p:cTn>
                                        <p:tgtEl>
                                          <p:spTgt spid="36875"/>
                                        </p:tgtEl>
                                        <p:attrNameLst>
                                          <p:attrName>style.visibility</p:attrName>
                                        </p:attrNameLst>
                                      </p:cBhvr>
                                      <p:to>
                                        <p:strVal val="visible"/>
                                      </p:to>
                                    </p:set>
                                    <p:animEffect transition="in" filter="wheel(4)">
                                      <p:cBhvr>
                                        <p:cTn id="35" dur="2000"/>
                                        <p:tgtEl>
                                          <p:spTgt spid="36875"/>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6877"/>
                                        </p:tgtEl>
                                        <p:attrNameLst>
                                          <p:attrName>style.visibility</p:attrName>
                                        </p:attrNameLst>
                                      </p:cBhvr>
                                      <p:to>
                                        <p:strVal val="visible"/>
                                      </p:to>
                                    </p:set>
                                    <p:anim calcmode="lin" valueType="num">
                                      <p:cBhvr additive="base">
                                        <p:cTn id="40" dur="500" fill="hold"/>
                                        <p:tgtEl>
                                          <p:spTgt spid="36877"/>
                                        </p:tgtEl>
                                        <p:attrNameLst>
                                          <p:attrName>ppt_x</p:attrName>
                                        </p:attrNameLst>
                                      </p:cBhvr>
                                      <p:tavLst>
                                        <p:tav tm="0">
                                          <p:val>
                                            <p:strVal val="#ppt_x"/>
                                          </p:val>
                                        </p:tav>
                                        <p:tav tm="100000">
                                          <p:val>
                                            <p:strVal val="#ppt_x"/>
                                          </p:val>
                                        </p:tav>
                                      </p:tavLst>
                                    </p:anim>
                                    <p:anim calcmode="lin" valueType="num">
                                      <p:cBhvr additive="base">
                                        <p:cTn id="41" dur="500" fill="hold"/>
                                        <p:tgtEl>
                                          <p:spTgt spid="3687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blinds(horizontal)">
                                      <p:cBhvr>
                                        <p:cTn id="46" dur="500"/>
                                        <p:tgtEl>
                                          <p:spTgt spid="11"/>
                                        </p:tgtEl>
                                      </p:cBhvr>
                                    </p:animEffect>
                                  </p:childTnLst>
                                </p:cTn>
                              </p:par>
                            </p:childTnLst>
                          </p:cTn>
                        </p:par>
                      </p:childTnLst>
                    </p:cTn>
                  </p:par>
                  <p:par>
                    <p:cTn id="47" fill="hold">
                      <p:stCondLst>
                        <p:cond delay="indefinite"/>
                      </p:stCondLst>
                      <p:childTnLst>
                        <p:par>
                          <p:cTn id="48" fill="hold">
                            <p:stCondLst>
                              <p:cond delay="0"/>
                            </p:stCondLst>
                            <p:childTnLst>
                              <p:par>
                                <p:cTn id="49" presetID="8" presetClass="entr" presetSubtype="16" fill="hold"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diamond(in)">
                                      <p:cBhvr>
                                        <p:cTn id="51" dur="20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8"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diamond(in)">
                                      <p:cBhvr>
                                        <p:cTn id="56"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7" grpId="0"/>
      <p:bldP spid="36870" grpId="0"/>
      <p:bldP spid="36875" grpId="0"/>
      <p:bldP spid="36876" grpId="0"/>
      <p:bldP spid="36877" grpId="0"/>
      <p:bldP spid="36878" grpId="0"/>
    </p:bldLst>
  </p:timing>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447675" y="1100138"/>
            <a:ext cx="4424363" cy="457200"/>
          </a:xfrm>
          <a:prstGeom prst="rect">
            <a:avLst/>
          </a:prstGeom>
          <a:noFill/>
          <a:ln w="9525">
            <a:noFill/>
            <a:miter lim="800000"/>
            <a:headEnd/>
            <a:tailEnd/>
          </a:ln>
          <a:effectLst/>
        </p:spPr>
        <p:txBody>
          <a:bodyPr wrap="none">
            <a:spAutoFit/>
          </a:bodyPr>
          <a:lstStyle/>
          <a:p>
            <a:r>
              <a:rPr lang="fr-FR" sz="2400" b="1" dirty="0">
                <a:solidFill>
                  <a:srgbClr val="2B229E"/>
                </a:solidFill>
              </a:rPr>
              <a:t>Disjoncteur magnétothermique:</a:t>
            </a:r>
            <a:endParaRPr lang="fr-BE" sz="2000" b="1" dirty="0">
              <a:solidFill>
                <a:srgbClr val="2B229E"/>
              </a:solidFill>
            </a:endParaRPr>
          </a:p>
        </p:txBody>
      </p:sp>
      <p:sp>
        <p:nvSpPr>
          <p:cNvPr id="35843" name="Text Box 3"/>
          <p:cNvSpPr txBox="1">
            <a:spLocks noChangeArrowheads="1"/>
          </p:cNvSpPr>
          <p:nvPr/>
        </p:nvSpPr>
        <p:spPr bwMode="auto">
          <a:xfrm>
            <a:off x="1042988" y="333375"/>
            <a:ext cx="5743688"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a:t>
            </a:r>
            <a:r>
              <a:rPr lang="fr-FR" sz="3200" b="1" i="1" u="sng" dirty="0">
                <a:solidFill>
                  <a:srgbClr val="FF3300"/>
                </a:solidFill>
                <a:effectLst>
                  <a:glow rad="228600">
                    <a:schemeClr val="accent1">
                      <a:satMod val="175000"/>
                      <a:alpha val="40000"/>
                    </a:schemeClr>
                  </a:glow>
                </a:effectLst>
              </a:rPr>
              <a:t>contre les </a:t>
            </a:r>
            <a:r>
              <a:rPr lang="fr-FR" sz="3200" b="1" i="1" u="sng" dirty="0" smtClean="0">
                <a:solidFill>
                  <a:srgbClr val="FF3300"/>
                </a:solidFill>
                <a:effectLst>
                  <a:glow rad="228600">
                    <a:schemeClr val="accent1">
                      <a:satMod val="175000"/>
                      <a:alpha val="40000"/>
                    </a:schemeClr>
                  </a:glow>
                </a:effectLst>
              </a:rPr>
              <a:t>surcharges</a:t>
            </a:r>
            <a:endParaRPr lang="fr-BE" sz="3200" b="1" i="1" u="sng" dirty="0">
              <a:solidFill>
                <a:srgbClr val="FF3300"/>
              </a:solidFill>
              <a:effectLst>
                <a:glow rad="228600">
                  <a:schemeClr val="accent1">
                    <a:satMod val="175000"/>
                    <a:alpha val="40000"/>
                  </a:schemeClr>
                </a:glow>
              </a:effectLst>
            </a:endParaRPr>
          </a:p>
        </p:txBody>
      </p:sp>
      <p:sp>
        <p:nvSpPr>
          <p:cNvPr id="35844" name="Text Box 4"/>
          <p:cNvSpPr txBox="1">
            <a:spLocks noChangeArrowheads="1"/>
          </p:cNvSpPr>
          <p:nvPr/>
        </p:nvSpPr>
        <p:spPr bwMode="auto">
          <a:xfrm>
            <a:off x="179388" y="1628775"/>
            <a:ext cx="8820150" cy="1190625"/>
          </a:xfrm>
          <a:prstGeom prst="rect">
            <a:avLst/>
          </a:prstGeom>
          <a:noFill/>
          <a:ln w="9525">
            <a:noFill/>
            <a:miter lim="800000"/>
            <a:headEnd/>
            <a:tailEnd/>
          </a:ln>
          <a:effectLst/>
        </p:spPr>
        <p:txBody>
          <a:bodyPr wrap="none">
            <a:spAutoFit/>
          </a:bodyPr>
          <a:lstStyle/>
          <a:p>
            <a:r>
              <a:rPr lang="fr-FR" b="1"/>
              <a:t>La protection est à temps inverse:</a:t>
            </a:r>
          </a:p>
          <a:p>
            <a:r>
              <a:rPr lang="fr-FR" b="1"/>
              <a:t>Plus la surcharge est grande et plus le temps de déclenchement doit être court.</a:t>
            </a:r>
          </a:p>
          <a:p>
            <a:r>
              <a:rPr lang="fr-FR" b="1"/>
              <a:t>Plus la surcharge est faible et plus le temps de déclenchement doit être long.</a:t>
            </a:r>
          </a:p>
          <a:p>
            <a:endParaRPr lang="fr-BE" b="1"/>
          </a:p>
        </p:txBody>
      </p:sp>
      <p:pic>
        <p:nvPicPr>
          <p:cNvPr id="35845" name="Picture 5"/>
          <p:cNvPicPr>
            <a:picLocks noGrp="1" noChangeAspect="1" noChangeArrowheads="1"/>
          </p:cNvPicPr>
          <p:nvPr>
            <p:ph sz="half" idx="1"/>
          </p:nvPr>
        </p:nvPicPr>
        <p:blipFill>
          <a:blip r:embed="rId2" cstate="print">
            <a:lum contrast="60000"/>
          </a:blip>
          <a:srcRect/>
          <a:stretch>
            <a:fillRect/>
          </a:stretch>
        </p:blipFill>
        <p:spPr>
          <a:xfrm>
            <a:off x="3635375" y="2609850"/>
            <a:ext cx="3714750" cy="4248150"/>
          </a:xfrm>
          <a:noFill/>
          <a:ln/>
        </p:spPr>
      </p:pic>
      <p:pic>
        <p:nvPicPr>
          <p:cNvPr id="35847" name="Picture 7" descr="8123"/>
          <p:cNvPicPr>
            <a:picLocks noGrp="1" noChangeAspect="1" noChangeArrowheads="1"/>
          </p:cNvPicPr>
          <p:nvPr>
            <p:ph sz="half" idx="2"/>
          </p:nvPr>
        </p:nvPicPr>
        <p:blipFill>
          <a:blip r:embed="rId3" cstate="print"/>
          <a:srcRect/>
          <a:stretch>
            <a:fillRect/>
          </a:stretch>
        </p:blipFill>
        <p:spPr>
          <a:xfrm>
            <a:off x="1331913" y="3500438"/>
            <a:ext cx="1304925" cy="1905000"/>
          </a:xfrm>
          <a:noFill/>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checkerboard(across)">
                                      <p:cBhvr>
                                        <p:cTn id="7" dur="500"/>
                                        <p:tgtEl>
                                          <p:spTgt spid="35843"/>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5842"/>
                                        </p:tgtEl>
                                        <p:attrNameLst>
                                          <p:attrName>style.visibility</p:attrName>
                                        </p:attrNameLst>
                                      </p:cBhvr>
                                      <p:to>
                                        <p:strVal val="visible"/>
                                      </p:to>
                                    </p:set>
                                    <p:anim calcmode="lin" valueType="num">
                                      <p:cBhvr additive="base">
                                        <p:cTn id="11" dur="500" fill="hold"/>
                                        <p:tgtEl>
                                          <p:spTgt spid="35842"/>
                                        </p:tgtEl>
                                        <p:attrNameLst>
                                          <p:attrName>ppt_x</p:attrName>
                                        </p:attrNameLst>
                                      </p:cBhvr>
                                      <p:tavLst>
                                        <p:tav tm="0">
                                          <p:val>
                                            <p:strVal val="#ppt_x"/>
                                          </p:val>
                                        </p:tav>
                                        <p:tav tm="100000">
                                          <p:val>
                                            <p:strVal val="#ppt_x"/>
                                          </p:val>
                                        </p:tav>
                                      </p:tavLst>
                                    </p:anim>
                                    <p:anim calcmode="lin" valueType="num">
                                      <p:cBhvr additive="base">
                                        <p:cTn id="12" dur="500" fill="hold"/>
                                        <p:tgtEl>
                                          <p:spTgt spid="3584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5847"/>
                                        </p:tgtEl>
                                        <p:attrNameLst>
                                          <p:attrName>style.visibility</p:attrName>
                                        </p:attrNameLst>
                                      </p:cBhvr>
                                      <p:to>
                                        <p:strVal val="visible"/>
                                      </p:to>
                                    </p:set>
                                    <p:animEffect transition="in" filter="checkerboard(across)">
                                      <p:cBhvr>
                                        <p:cTn id="17" dur="500"/>
                                        <p:tgtEl>
                                          <p:spTgt spid="35847"/>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35844"/>
                                        </p:tgtEl>
                                        <p:attrNameLst>
                                          <p:attrName>style.visibility</p:attrName>
                                        </p:attrNameLst>
                                      </p:cBhvr>
                                      <p:to>
                                        <p:strVal val="visible"/>
                                      </p:to>
                                    </p:set>
                                    <p:animEffect transition="in" filter="checkerboard(across)">
                                      <p:cBhvr>
                                        <p:cTn id="22" dur="500"/>
                                        <p:tgtEl>
                                          <p:spTgt spid="35844"/>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35845"/>
                                        </p:tgtEl>
                                        <p:attrNameLst>
                                          <p:attrName>style.visibility</p:attrName>
                                        </p:attrNameLst>
                                      </p:cBhvr>
                                      <p:to>
                                        <p:strVal val="visible"/>
                                      </p:to>
                                    </p:set>
                                    <p:animEffect transition="in" filter="blinds(horizontal)">
                                      <p:cBhvr>
                                        <p:cTn id="27" dur="500"/>
                                        <p:tgtEl>
                                          <p:spTgt spid="358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p:bldP spid="35843" grpId="0"/>
      <p:bldP spid="35844" grpId="0"/>
    </p:bld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818" name="Text Box 2"/>
          <p:cNvSpPr txBox="1">
            <a:spLocks noChangeArrowheads="1"/>
          </p:cNvSpPr>
          <p:nvPr/>
        </p:nvSpPr>
        <p:spPr bwMode="auto">
          <a:xfrm>
            <a:off x="447675" y="620713"/>
            <a:ext cx="2437206" cy="461665"/>
          </a:xfrm>
          <a:prstGeom prst="rect">
            <a:avLst/>
          </a:prstGeom>
          <a:noFill/>
          <a:ln w="9525">
            <a:noFill/>
            <a:miter lim="800000"/>
            <a:headEnd/>
            <a:tailEnd/>
          </a:ln>
          <a:effectLst/>
        </p:spPr>
        <p:txBody>
          <a:bodyPr wrap="none">
            <a:spAutoFit/>
          </a:bodyPr>
          <a:lstStyle/>
          <a:p>
            <a:r>
              <a:rPr lang="fr-FR" sz="2400" b="1" dirty="0">
                <a:solidFill>
                  <a:srgbClr val="2B229E"/>
                </a:solidFill>
              </a:rPr>
              <a:t>Relais thermique:</a:t>
            </a:r>
            <a:endParaRPr lang="fr-BE" sz="2000" b="1" dirty="0">
              <a:solidFill>
                <a:srgbClr val="2B229E"/>
              </a:solidFill>
            </a:endParaRPr>
          </a:p>
        </p:txBody>
      </p:sp>
      <p:sp>
        <p:nvSpPr>
          <p:cNvPr id="34819" name="Text Box 3"/>
          <p:cNvSpPr txBox="1">
            <a:spLocks noChangeArrowheads="1"/>
          </p:cNvSpPr>
          <p:nvPr/>
        </p:nvSpPr>
        <p:spPr bwMode="auto">
          <a:xfrm>
            <a:off x="1042988" y="115888"/>
            <a:ext cx="5743688" cy="584775"/>
          </a:xfrm>
          <a:prstGeom prst="rect">
            <a:avLst/>
          </a:prstGeom>
          <a:noFill/>
          <a:ln w="9525">
            <a:noFill/>
            <a:miter lim="800000"/>
            <a:headEnd/>
            <a:tailEnd/>
          </a:ln>
          <a:effectLst/>
        </p:spPr>
        <p:txBody>
          <a:bodyPr wrap="none">
            <a:spAutoFit/>
          </a:bodyPr>
          <a:lstStyle/>
          <a:p>
            <a:r>
              <a:rPr lang="fr-FR" sz="3200" b="1" u="sng" dirty="0" smtClean="0">
                <a:solidFill>
                  <a:srgbClr val="FF3300"/>
                </a:solidFill>
              </a:rPr>
              <a:t>Protection </a:t>
            </a:r>
            <a:r>
              <a:rPr lang="fr-FR" sz="3200" b="1" u="sng" dirty="0">
                <a:solidFill>
                  <a:srgbClr val="FF3300"/>
                </a:solidFill>
              </a:rPr>
              <a:t>contre les </a:t>
            </a:r>
            <a:r>
              <a:rPr lang="fr-FR" sz="3200" b="1" u="sng" dirty="0" smtClean="0">
                <a:solidFill>
                  <a:srgbClr val="FF3300"/>
                </a:solidFill>
              </a:rPr>
              <a:t>surcharges</a:t>
            </a:r>
            <a:endParaRPr lang="fr-BE" sz="3200" b="1" u="sng" dirty="0">
              <a:solidFill>
                <a:srgbClr val="FF3300"/>
              </a:solidFill>
            </a:endParaRPr>
          </a:p>
        </p:txBody>
      </p:sp>
      <p:pic>
        <p:nvPicPr>
          <p:cNvPr id="34820" name="Picture 4"/>
          <p:cNvPicPr>
            <a:picLocks noGrp="1" noChangeAspect="1" noChangeArrowheads="1"/>
          </p:cNvPicPr>
          <p:nvPr>
            <p:ph/>
          </p:nvPr>
        </p:nvPicPr>
        <p:blipFill>
          <a:blip r:embed="rId2" cstate="print"/>
          <a:srcRect l="25928" t="19511" r="14901" b="26634"/>
          <a:stretch>
            <a:fillRect/>
          </a:stretch>
        </p:blipFill>
        <p:spPr>
          <a:xfrm>
            <a:off x="1403648" y="1052513"/>
            <a:ext cx="7740352" cy="5851525"/>
          </a:xfrm>
          <a:noFill/>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4819"/>
                                        </p:tgtEl>
                                        <p:attrNameLst>
                                          <p:attrName>style.visibility</p:attrName>
                                        </p:attrNameLst>
                                      </p:cBhvr>
                                      <p:to>
                                        <p:strVal val="visible"/>
                                      </p:to>
                                    </p:set>
                                    <p:animEffect transition="in" filter="checkerboard(across)">
                                      <p:cBhvr>
                                        <p:cTn id="7" dur="500"/>
                                        <p:tgtEl>
                                          <p:spTgt spid="34819"/>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4818"/>
                                        </p:tgtEl>
                                        <p:attrNameLst>
                                          <p:attrName>style.visibility</p:attrName>
                                        </p:attrNameLst>
                                      </p:cBhvr>
                                      <p:to>
                                        <p:strVal val="visible"/>
                                      </p:to>
                                    </p:set>
                                    <p:anim calcmode="lin" valueType="num">
                                      <p:cBhvr additive="base">
                                        <p:cTn id="11" dur="500" fill="hold"/>
                                        <p:tgtEl>
                                          <p:spTgt spid="34818"/>
                                        </p:tgtEl>
                                        <p:attrNameLst>
                                          <p:attrName>ppt_x</p:attrName>
                                        </p:attrNameLst>
                                      </p:cBhvr>
                                      <p:tavLst>
                                        <p:tav tm="0">
                                          <p:val>
                                            <p:strVal val="#ppt_x"/>
                                          </p:val>
                                        </p:tav>
                                        <p:tav tm="100000">
                                          <p:val>
                                            <p:strVal val="#ppt_x"/>
                                          </p:val>
                                        </p:tav>
                                      </p:tavLst>
                                    </p:anim>
                                    <p:anim calcmode="lin" valueType="num">
                                      <p:cBhvr additive="base">
                                        <p:cTn id="12" dur="500" fill="hold"/>
                                        <p:tgtEl>
                                          <p:spTgt spid="3481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nodeType="clickEffect">
                                  <p:stCondLst>
                                    <p:cond delay="0"/>
                                  </p:stCondLst>
                                  <p:childTnLst>
                                    <p:set>
                                      <p:cBhvr>
                                        <p:cTn id="16" dur="1" fill="hold">
                                          <p:stCondLst>
                                            <p:cond delay="0"/>
                                          </p:stCondLst>
                                        </p:cTn>
                                        <p:tgtEl>
                                          <p:spTgt spid="34820"/>
                                        </p:tgtEl>
                                        <p:attrNameLst>
                                          <p:attrName>style.visibility</p:attrName>
                                        </p:attrNameLst>
                                      </p:cBhvr>
                                      <p:to>
                                        <p:strVal val="visible"/>
                                      </p:to>
                                    </p:set>
                                    <p:animEffect transition="in" filter="diamond(in)">
                                      <p:cBhvr>
                                        <p:cTn id="17" dur="2000"/>
                                        <p:tgtEl>
                                          <p:spTgt spid="34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p:bldP spid="34819" grpId="0"/>
    </p:bld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94" name="Text Box 2"/>
          <p:cNvSpPr txBox="1">
            <a:spLocks noChangeArrowheads="1"/>
          </p:cNvSpPr>
          <p:nvPr/>
        </p:nvSpPr>
        <p:spPr bwMode="auto">
          <a:xfrm>
            <a:off x="1042988" y="333375"/>
            <a:ext cx="5623719"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Protection </a:t>
            </a:r>
            <a:r>
              <a:rPr lang="fr-FR" sz="3200" b="1" i="1" u="sng" dirty="0">
                <a:solidFill>
                  <a:srgbClr val="FF3300"/>
                </a:solidFill>
                <a:effectLst>
                  <a:glow rad="228600">
                    <a:schemeClr val="accent1">
                      <a:satMod val="175000"/>
                      <a:alpha val="40000"/>
                    </a:schemeClr>
                  </a:glow>
                </a:effectLst>
              </a:rPr>
              <a:t>contre les </a:t>
            </a:r>
            <a:r>
              <a:rPr lang="fr-FR" sz="3200" b="1" i="1" u="sng" dirty="0" smtClean="0">
                <a:solidFill>
                  <a:srgbClr val="FF3300"/>
                </a:solidFill>
                <a:effectLst>
                  <a:glow rad="228600">
                    <a:schemeClr val="accent1">
                      <a:satMod val="175000"/>
                      <a:alpha val="40000"/>
                    </a:schemeClr>
                  </a:glow>
                </a:effectLst>
              </a:rPr>
              <a:t>surcharges</a:t>
            </a:r>
            <a:endParaRPr lang="fr-BE" sz="3200" b="1" i="1" u="sng" dirty="0">
              <a:solidFill>
                <a:srgbClr val="FF3300"/>
              </a:solidFill>
              <a:effectLst>
                <a:glow rad="228600">
                  <a:schemeClr val="accent1">
                    <a:satMod val="175000"/>
                    <a:alpha val="40000"/>
                  </a:schemeClr>
                </a:glow>
              </a:effectLst>
            </a:endParaRPr>
          </a:p>
        </p:txBody>
      </p:sp>
      <p:sp>
        <p:nvSpPr>
          <p:cNvPr id="33795" name="Text Box 3"/>
          <p:cNvSpPr txBox="1">
            <a:spLocks noChangeArrowheads="1"/>
          </p:cNvSpPr>
          <p:nvPr/>
        </p:nvSpPr>
        <p:spPr bwMode="auto">
          <a:xfrm>
            <a:off x="447675" y="955675"/>
            <a:ext cx="2437206" cy="461665"/>
          </a:xfrm>
          <a:prstGeom prst="rect">
            <a:avLst/>
          </a:prstGeom>
          <a:noFill/>
          <a:ln w="9525">
            <a:noFill/>
            <a:miter lim="800000"/>
            <a:headEnd/>
            <a:tailEnd/>
          </a:ln>
          <a:effectLst/>
        </p:spPr>
        <p:txBody>
          <a:bodyPr wrap="none">
            <a:spAutoFit/>
          </a:bodyPr>
          <a:lstStyle/>
          <a:p>
            <a:r>
              <a:rPr lang="fr-FR" sz="2400" b="1" dirty="0">
                <a:solidFill>
                  <a:srgbClr val="2B229E"/>
                </a:solidFill>
              </a:rPr>
              <a:t>Relais thermique:</a:t>
            </a:r>
            <a:endParaRPr lang="fr-BE" sz="2000" b="1" dirty="0">
              <a:solidFill>
                <a:srgbClr val="2B229E"/>
              </a:solidFill>
            </a:endParaRPr>
          </a:p>
        </p:txBody>
      </p:sp>
      <p:sp>
        <p:nvSpPr>
          <p:cNvPr id="33796" name="Text Box 4"/>
          <p:cNvSpPr txBox="1">
            <a:spLocks noChangeArrowheads="1"/>
          </p:cNvSpPr>
          <p:nvPr/>
        </p:nvSpPr>
        <p:spPr bwMode="auto">
          <a:xfrm>
            <a:off x="381000" y="2055813"/>
            <a:ext cx="6229350" cy="366712"/>
          </a:xfrm>
          <a:prstGeom prst="rect">
            <a:avLst/>
          </a:prstGeom>
          <a:noFill/>
          <a:ln w="9525">
            <a:noFill/>
            <a:miter lim="800000"/>
            <a:headEnd/>
            <a:tailEnd/>
          </a:ln>
          <a:effectLst/>
        </p:spPr>
        <p:txBody>
          <a:bodyPr wrap="none">
            <a:spAutoFit/>
          </a:bodyPr>
          <a:lstStyle/>
          <a:p>
            <a:r>
              <a:rPr lang="fr-FR" b="1">
                <a:solidFill>
                  <a:schemeClr val="hlink"/>
                </a:solidFill>
              </a:rPr>
              <a:t>10A : A utiliser pour des démarrages moteur de 2 à 10 s</a:t>
            </a:r>
            <a:endParaRPr lang="fr-BE" b="1">
              <a:solidFill>
                <a:schemeClr val="hlink"/>
              </a:solidFill>
            </a:endParaRPr>
          </a:p>
        </p:txBody>
      </p:sp>
      <p:sp>
        <p:nvSpPr>
          <p:cNvPr id="33798" name="Text Box 6"/>
          <p:cNvSpPr txBox="1">
            <a:spLocks noChangeArrowheads="1"/>
          </p:cNvSpPr>
          <p:nvPr/>
        </p:nvSpPr>
        <p:spPr bwMode="auto">
          <a:xfrm>
            <a:off x="431800" y="2533650"/>
            <a:ext cx="6191250" cy="366713"/>
          </a:xfrm>
          <a:prstGeom prst="rect">
            <a:avLst/>
          </a:prstGeom>
          <a:noFill/>
          <a:ln w="9525">
            <a:noFill/>
            <a:miter lim="800000"/>
            <a:headEnd/>
            <a:tailEnd/>
          </a:ln>
          <a:effectLst/>
        </p:spPr>
        <p:txBody>
          <a:bodyPr wrap="none">
            <a:spAutoFit/>
          </a:bodyPr>
          <a:lstStyle/>
          <a:p>
            <a:r>
              <a:rPr lang="fr-FR" b="1">
                <a:solidFill>
                  <a:schemeClr val="hlink"/>
                </a:solidFill>
              </a:rPr>
              <a:t>20   : A utiliser pour des démarrages moteur de 6 à 20 s</a:t>
            </a:r>
            <a:endParaRPr lang="fr-BE" b="1">
              <a:solidFill>
                <a:schemeClr val="hlink"/>
              </a:solidFill>
            </a:endParaRPr>
          </a:p>
        </p:txBody>
      </p:sp>
      <p:sp>
        <p:nvSpPr>
          <p:cNvPr id="33799" name="Text Box 7"/>
          <p:cNvSpPr txBox="1">
            <a:spLocks noChangeArrowheads="1"/>
          </p:cNvSpPr>
          <p:nvPr/>
        </p:nvSpPr>
        <p:spPr bwMode="auto">
          <a:xfrm>
            <a:off x="401638" y="2990850"/>
            <a:ext cx="6330950" cy="366713"/>
          </a:xfrm>
          <a:prstGeom prst="rect">
            <a:avLst/>
          </a:prstGeom>
          <a:noFill/>
          <a:ln w="9525">
            <a:noFill/>
            <a:miter lim="800000"/>
            <a:headEnd/>
            <a:tailEnd/>
          </a:ln>
          <a:effectLst/>
        </p:spPr>
        <p:txBody>
          <a:bodyPr wrap="none">
            <a:spAutoFit/>
          </a:bodyPr>
          <a:lstStyle/>
          <a:p>
            <a:r>
              <a:rPr lang="fr-FR" b="1">
                <a:solidFill>
                  <a:schemeClr val="hlink"/>
                </a:solidFill>
              </a:rPr>
              <a:t>Il existe une classe 30 pour des démarrages jusqu’à 30s.</a:t>
            </a:r>
            <a:endParaRPr lang="fr-BE" b="1">
              <a:solidFill>
                <a:schemeClr val="hlink"/>
              </a:solidFill>
            </a:endParaRPr>
          </a:p>
        </p:txBody>
      </p:sp>
      <p:sp>
        <p:nvSpPr>
          <p:cNvPr id="33800" name="Text Box 8"/>
          <p:cNvSpPr txBox="1">
            <a:spLocks noChangeArrowheads="1"/>
          </p:cNvSpPr>
          <p:nvPr/>
        </p:nvSpPr>
        <p:spPr bwMode="auto">
          <a:xfrm>
            <a:off x="381000" y="1628775"/>
            <a:ext cx="996950" cy="366713"/>
          </a:xfrm>
          <a:prstGeom prst="rect">
            <a:avLst/>
          </a:prstGeom>
          <a:noFill/>
          <a:ln w="9525">
            <a:noFill/>
            <a:miter lim="800000"/>
            <a:headEnd/>
            <a:tailEnd/>
          </a:ln>
          <a:effectLst/>
        </p:spPr>
        <p:txBody>
          <a:bodyPr wrap="none">
            <a:spAutoFit/>
          </a:bodyPr>
          <a:lstStyle/>
          <a:p>
            <a:r>
              <a:rPr lang="fr-FR" b="1">
                <a:solidFill>
                  <a:schemeClr val="hlink"/>
                </a:solidFill>
              </a:rPr>
              <a:t>Classe:</a:t>
            </a:r>
            <a:endParaRPr lang="fr-BE" b="1">
              <a:solidFill>
                <a:schemeClr val="hlink"/>
              </a:solidFill>
            </a:endParaRPr>
          </a:p>
        </p:txBody>
      </p:sp>
      <p:sp>
        <p:nvSpPr>
          <p:cNvPr id="33801" name="Text Box 9"/>
          <p:cNvSpPr txBox="1">
            <a:spLocks noChangeArrowheads="1"/>
          </p:cNvSpPr>
          <p:nvPr/>
        </p:nvSpPr>
        <p:spPr bwMode="auto">
          <a:xfrm>
            <a:off x="376238" y="3998913"/>
            <a:ext cx="8210550" cy="366712"/>
          </a:xfrm>
          <a:prstGeom prst="rect">
            <a:avLst/>
          </a:prstGeom>
          <a:noFill/>
          <a:ln w="9525">
            <a:noFill/>
            <a:miter lim="800000"/>
            <a:headEnd/>
            <a:tailEnd/>
          </a:ln>
          <a:effectLst/>
        </p:spPr>
        <p:txBody>
          <a:bodyPr wrap="none">
            <a:spAutoFit/>
          </a:bodyPr>
          <a:lstStyle/>
          <a:p>
            <a:r>
              <a:rPr lang="fr-FR" b="1">
                <a:solidFill>
                  <a:schemeClr val="accent2"/>
                </a:solidFill>
              </a:rPr>
              <a:t>Relais thermique différentiel: Permet la détection d’une absence de phase</a:t>
            </a:r>
            <a:endParaRPr lang="fr-BE" b="1">
              <a:solidFill>
                <a:schemeClr val="accent2"/>
              </a:solidFill>
            </a:endParaRPr>
          </a:p>
        </p:txBody>
      </p:sp>
      <p:sp>
        <p:nvSpPr>
          <p:cNvPr id="33802" name="Text Box 10"/>
          <p:cNvSpPr txBox="1">
            <a:spLocks noChangeArrowheads="1"/>
          </p:cNvSpPr>
          <p:nvPr/>
        </p:nvSpPr>
        <p:spPr bwMode="auto">
          <a:xfrm>
            <a:off x="385763" y="5006975"/>
            <a:ext cx="7931150" cy="366713"/>
          </a:xfrm>
          <a:prstGeom prst="rect">
            <a:avLst/>
          </a:prstGeom>
          <a:noFill/>
          <a:ln w="9525">
            <a:noFill/>
            <a:miter lim="800000"/>
            <a:headEnd/>
            <a:tailEnd/>
          </a:ln>
          <a:effectLst/>
        </p:spPr>
        <p:txBody>
          <a:bodyPr wrap="none">
            <a:spAutoFit/>
          </a:bodyPr>
          <a:lstStyle/>
          <a:p>
            <a:r>
              <a:rPr lang="fr-FR" b="1">
                <a:solidFill>
                  <a:srgbClr val="FF3300"/>
                </a:solidFill>
              </a:rPr>
              <a:t>Relais thermique compensé: Insensibilité aux températures extérieures</a:t>
            </a:r>
            <a:endParaRPr lang="fr-BE" b="1">
              <a:solidFill>
                <a:srgbClr val="FF3300"/>
              </a:solidFill>
            </a:endParaRPr>
          </a:p>
        </p:txBody>
      </p:sp>
      <p:pic>
        <p:nvPicPr>
          <p:cNvPr id="33803" name="Picture 11" descr="10922"/>
          <p:cNvPicPr>
            <a:picLocks noGrp="1" noChangeAspect="1" noChangeArrowheads="1"/>
          </p:cNvPicPr>
          <p:nvPr>
            <p:ph/>
          </p:nvPr>
        </p:nvPicPr>
        <p:blipFill>
          <a:blip r:embed="rId2" cstate="print"/>
          <a:srcRect/>
          <a:stretch>
            <a:fillRect/>
          </a:stretch>
        </p:blipFill>
        <p:spPr>
          <a:xfrm>
            <a:off x="6804025" y="1268413"/>
            <a:ext cx="1905000" cy="1743075"/>
          </a:xfrm>
          <a:noFill/>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3794"/>
                                        </p:tgtEl>
                                        <p:attrNameLst>
                                          <p:attrName>style.visibility</p:attrName>
                                        </p:attrNameLst>
                                      </p:cBhvr>
                                      <p:to>
                                        <p:strVal val="visible"/>
                                      </p:to>
                                    </p:set>
                                    <p:animEffect transition="in" filter="checkerboard(across)">
                                      <p:cBhvr>
                                        <p:cTn id="7" dur="500"/>
                                        <p:tgtEl>
                                          <p:spTgt spid="33794"/>
                                        </p:tgtEl>
                                      </p:cBhvr>
                                    </p:animEffect>
                                  </p:childTnLst>
                                </p:cTn>
                              </p:par>
                            </p:childTnLst>
                          </p:cTn>
                        </p:par>
                        <p:par>
                          <p:cTn id="8" fill="hold">
                            <p:stCondLst>
                              <p:cond delay="500"/>
                            </p:stCondLst>
                            <p:childTnLst>
                              <p:par>
                                <p:cTn id="9" presetID="2" presetClass="entr" presetSubtype="4" fill="hold" grpId="0" nodeType="afterEffect">
                                  <p:stCondLst>
                                    <p:cond delay="1500"/>
                                  </p:stCondLst>
                                  <p:childTnLst>
                                    <p:set>
                                      <p:cBhvr>
                                        <p:cTn id="10" dur="1" fill="hold">
                                          <p:stCondLst>
                                            <p:cond delay="0"/>
                                          </p:stCondLst>
                                        </p:cTn>
                                        <p:tgtEl>
                                          <p:spTgt spid="33795"/>
                                        </p:tgtEl>
                                        <p:attrNameLst>
                                          <p:attrName>style.visibility</p:attrName>
                                        </p:attrNameLst>
                                      </p:cBhvr>
                                      <p:to>
                                        <p:strVal val="visible"/>
                                      </p:to>
                                    </p:set>
                                    <p:anim calcmode="lin" valueType="num">
                                      <p:cBhvr additive="base">
                                        <p:cTn id="11" dur="500" fill="hold"/>
                                        <p:tgtEl>
                                          <p:spTgt spid="33795"/>
                                        </p:tgtEl>
                                        <p:attrNameLst>
                                          <p:attrName>ppt_x</p:attrName>
                                        </p:attrNameLst>
                                      </p:cBhvr>
                                      <p:tavLst>
                                        <p:tav tm="0">
                                          <p:val>
                                            <p:strVal val="#ppt_x"/>
                                          </p:val>
                                        </p:tav>
                                        <p:tav tm="100000">
                                          <p:val>
                                            <p:strVal val="#ppt_x"/>
                                          </p:val>
                                        </p:tav>
                                      </p:tavLst>
                                    </p:anim>
                                    <p:anim calcmode="lin" valueType="num">
                                      <p:cBhvr additive="base">
                                        <p:cTn id="12" dur="500" fill="hold"/>
                                        <p:tgtEl>
                                          <p:spTgt spid="3379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3803"/>
                                        </p:tgtEl>
                                        <p:attrNameLst>
                                          <p:attrName>style.visibility</p:attrName>
                                        </p:attrNameLst>
                                      </p:cBhvr>
                                      <p:to>
                                        <p:strVal val="visible"/>
                                      </p:to>
                                    </p:set>
                                    <p:animEffect transition="in" filter="checkerboard(across)">
                                      <p:cBhvr>
                                        <p:cTn id="17" dur="500"/>
                                        <p:tgtEl>
                                          <p:spTgt spid="33803"/>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33800"/>
                                        </p:tgtEl>
                                        <p:attrNameLst>
                                          <p:attrName>style.visibility</p:attrName>
                                        </p:attrNameLst>
                                      </p:cBhvr>
                                      <p:to>
                                        <p:strVal val="visible"/>
                                      </p:to>
                                    </p:set>
                                    <p:animEffect transition="in" filter="checkerboard(across)">
                                      <p:cBhvr>
                                        <p:cTn id="22" dur="500"/>
                                        <p:tgtEl>
                                          <p:spTgt spid="33800"/>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33796"/>
                                        </p:tgtEl>
                                        <p:attrNameLst>
                                          <p:attrName>style.visibility</p:attrName>
                                        </p:attrNameLst>
                                      </p:cBhvr>
                                      <p:to>
                                        <p:strVal val="visible"/>
                                      </p:to>
                                    </p:set>
                                    <p:animEffect transition="in" filter="checkerboard(across)">
                                      <p:cBhvr>
                                        <p:cTn id="27" dur="500"/>
                                        <p:tgtEl>
                                          <p:spTgt spid="33796"/>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33798"/>
                                        </p:tgtEl>
                                        <p:attrNameLst>
                                          <p:attrName>style.visibility</p:attrName>
                                        </p:attrNameLst>
                                      </p:cBhvr>
                                      <p:to>
                                        <p:strVal val="visible"/>
                                      </p:to>
                                    </p:set>
                                    <p:animEffect transition="in" filter="checkerboard(across)">
                                      <p:cBhvr>
                                        <p:cTn id="32" dur="500"/>
                                        <p:tgtEl>
                                          <p:spTgt spid="33798"/>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33799"/>
                                        </p:tgtEl>
                                        <p:attrNameLst>
                                          <p:attrName>style.visibility</p:attrName>
                                        </p:attrNameLst>
                                      </p:cBhvr>
                                      <p:to>
                                        <p:strVal val="visible"/>
                                      </p:to>
                                    </p:set>
                                    <p:animEffect transition="in" filter="checkerboard(across)">
                                      <p:cBhvr>
                                        <p:cTn id="37" dur="500"/>
                                        <p:tgtEl>
                                          <p:spTgt spid="33799"/>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33801"/>
                                        </p:tgtEl>
                                        <p:attrNameLst>
                                          <p:attrName>style.visibility</p:attrName>
                                        </p:attrNameLst>
                                      </p:cBhvr>
                                      <p:to>
                                        <p:strVal val="visible"/>
                                      </p:to>
                                    </p:set>
                                    <p:anim calcmode="lin" valueType="num">
                                      <p:cBhvr additive="base">
                                        <p:cTn id="42" dur="500" fill="hold"/>
                                        <p:tgtEl>
                                          <p:spTgt spid="33801"/>
                                        </p:tgtEl>
                                        <p:attrNameLst>
                                          <p:attrName>ppt_x</p:attrName>
                                        </p:attrNameLst>
                                      </p:cBhvr>
                                      <p:tavLst>
                                        <p:tav tm="0">
                                          <p:val>
                                            <p:strVal val="#ppt_x"/>
                                          </p:val>
                                        </p:tav>
                                        <p:tav tm="100000">
                                          <p:val>
                                            <p:strVal val="#ppt_x"/>
                                          </p:val>
                                        </p:tav>
                                      </p:tavLst>
                                    </p:anim>
                                    <p:anim calcmode="lin" valueType="num">
                                      <p:cBhvr additive="base">
                                        <p:cTn id="43" dur="500" fill="hold"/>
                                        <p:tgtEl>
                                          <p:spTgt spid="33801"/>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33802"/>
                                        </p:tgtEl>
                                        <p:attrNameLst>
                                          <p:attrName>style.visibility</p:attrName>
                                        </p:attrNameLst>
                                      </p:cBhvr>
                                      <p:to>
                                        <p:strVal val="visible"/>
                                      </p:to>
                                    </p:set>
                                    <p:anim calcmode="lin" valueType="num">
                                      <p:cBhvr additive="base">
                                        <p:cTn id="48" dur="500" fill="hold"/>
                                        <p:tgtEl>
                                          <p:spTgt spid="33802"/>
                                        </p:tgtEl>
                                        <p:attrNameLst>
                                          <p:attrName>ppt_x</p:attrName>
                                        </p:attrNameLst>
                                      </p:cBhvr>
                                      <p:tavLst>
                                        <p:tav tm="0">
                                          <p:val>
                                            <p:strVal val="#ppt_x"/>
                                          </p:val>
                                        </p:tav>
                                        <p:tav tm="100000">
                                          <p:val>
                                            <p:strVal val="#ppt_x"/>
                                          </p:val>
                                        </p:tav>
                                      </p:tavLst>
                                    </p:anim>
                                    <p:anim calcmode="lin" valueType="num">
                                      <p:cBhvr additive="base">
                                        <p:cTn id="49" dur="500" fill="hold"/>
                                        <p:tgtEl>
                                          <p:spTgt spid="338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33795" grpId="0"/>
      <p:bldP spid="33796" grpId="0"/>
      <p:bldP spid="33798" grpId="0"/>
      <p:bldP spid="33799" grpId="0"/>
      <p:bldP spid="33800" grpId="0"/>
      <p:bldP spid="33801" grpId="0"/>
      <p:bldP spid="33802" grpId="0"/>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628" name="Picture 4"/>
          <p:cNvPicPr>
            <a:picLocks noGrp="1" noChangeAspect="1" noChangeArrowheads="1"/>
          </p:cNvPicPr>
          <p:nvPr>
            <p:ph/>
          </p:nvPr>
        </p:nvPicPr>
        <p:blipFill>
          <a:blip r:embed="rId2" cstate="print"/>
          <a:srcRect/>
          <a:stretch>
            <a:fillRect/>
          </a:stretch>
        </p:blipFill>
        <p:spPr>
          <a:xfrm>
            <a:off x="2617788" y="0"/>
            <a:ext cx="4187825" cy="6858000"/>
          </a:xfrm>
          <a:noFill/>
          <a:ln/>
        </p:spPr>
      </p:pic>
    </p:spTree>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6" name="Text Box 4"/>
          <p:cNvSpPr txBox="1">
            <a:spLocks noChangeArrowheads="1"/>
          </p:cNvSpPr>
          <p:nvPr/>
        </p:nvSpPr>
        <p:spPr bwMode="auto">
          <a:xfrm>
            <a:off x="323528" y="260648"/>
            <a:ext cx="8459752" cy="584775"/>
          </a:xfrm>
          <a:prstGeom prst="rect">
            <a:avLst/>
          </a:prstGeom>
          <a:noFill/>
          <a:ln w="9525">
            <a:noFill/>
            <a:miter lim="800000"/>
            <a:headEnd/>
            <a:tailEnd/>
          </a:ln>
          <a:effectLst/>
        </p:spPr>
        <p:txBody>
          <a:bodyPr wrap="none">
            <a:spAutoFit/>
          </a:bodyPr>
          <a:lstStyle/>
          <a:p>
            <a:r>
              <a:rPr lang="fr-FR" sz="3200" b="1" i="1" u="sng" dirty="0" smtClean="0">
                <a:solidFill>
                  <a:srgbClr val="FF3300"/>
                </a:solidFill>
                <a:effectLst>
                  <a:glow rad="228600">
                    <a:schemeClr val="accent1">
                      <a:satMod val="175000"/>
                      <a:alpha val="40000"/>
                    </a:schemeClr>
                  </a:glow>
                </a:effectLst>
              </a:rPr>
              <a:t>Appareillage de Séparation et de Condamnation</a:t>
            </a:r>
            <a:endParaRPr lang="fr-BE" sz="3200" b="1" i="1" u="sng" dirty="0">
              <a:solidFill>
                <a:srgbClr val="FF3300"/>
              </a:solidFill>
              <a:effectLst>
                <a:glow rad="228600">
                  <a:schemeClr val="accent1">
                    <a:satMod val="175000"/>
                    <a:alpha val="40000"/>
                  </a:schemeClr>
                </a:glow>
              </a:effectLst>
            </a:endParaRPr>
          </a:p>
        </p:txBody>
      </p:sp>
      <p:sp>
        <p:nvSpPr>
          <p:cNvPr id="3080" name="Text Box 8"/>
          <p:cNvSpPr txBox="1">
            <a:spLocks noChangeArrowheads="1"/>
          </p:cNvSpPr>
          <p:nvPr/>
        </p:nvSpPr>
        <p:spPr bwMode="auto">
          <a:xfrm>
            <a:off x="827088" y="6021388"/>
            <a:ext cx="4438650" cy="641350"/>
          </a:xfrm>
          <a:prstGeom prst="rect">
            <a:avLst/>
          </a:prstGeom>
          <a:noFill/>
          <a:ln w="9525">
            <a:noFill/>
            <a:miter lim="800000"/>
            <a:headEnd/>
            <a:tailEnd/>
          </a:ln>
          <a:effectLst/>
        </p:spPr>
        <p:txBody>
          <a:bodyPr wrap="none">
            <a:spAutoFit/>
          </a:bodyPr>
          <a:lstStyle/>
          <a:p>
            <a:pPr algn="ctr"/>
            <a:r>
              <a:rPr lang="fr-FR" dirty="0"/>
              <a:t>On ne peut pas le manœuvrer en charge: </a:t>
            </a:r>
          </a:p>
          <a:p>
            <a:pPr algn="ctr"/>
            <a:r>
              <a:rPr lang="fr-FR" b="1" dirty="0">
                <a:solidFill>
                  <a:srgbClr val="FF3300"/>
                </a:solidFill>
              </a:rPr>
              <a:t>Pas de pouvoir de coupure</a:t>
            </a:r>
            <a:endParaRPr lang="fr-BE" b="1" dirty="0">
              <a:solidFill>
                <a:srgbClr val="FF3300"/>
              </a:solidFill>
            </a:endParaRPr>
          </a:p>
        </p:txBody>
      </p:sp>
      <p:grpSp>
        <p:nvGrpSpPr>
          <p:cNvPr id="2" name="Group 30"/>
          <p:cNvGrpSpPr>
            <a:grpSpLocks/>
          </p:cNvGrpSpPr>
          <p:nvPr/>
        </p:nvGrpSpPr>
        <p:grpSpPr bwMode="auto">
          <a:xfrm>
            <a:off x="5849941" y="1838325"/>
            <a:ext cx="2779714" cy="2655888"/>
            <a:chOff x="3685" y="1158"/>
            <a:chExt cx="1751" cy="1673"/>
          </a:xfrm>
        </p:grpSpPr>
        <p:sp>
          <p:nvSpPr>
            <p:cNvPr id="3079" name="Text Box 7"/>
            <p:cNvSpPr txBox="1">
              <a:spLocks noChangeArrowheads="1"/>
            </p:cNvSpPr>
            <p:nvPr/>
          </p:nvSpPr>
          <p:spPr bwMode="auto">
            <a:xfrm>
              <a:off x="3685" y="1158"/>
              <a:ext cx="1751" cy="252"/>
            </a:xfrm>
            <a:prstGeom prst="rect">
              <a:avLst/>
            </a:prstGeom>
            <a:noFill/>
            <a:ln w="9525">
              <a:noFill/>
              <a:miter lim="800000"/>
              <a:headEnd/>
              <a:tailEnd/>
            </a:ln>
            <a:effectLst/>
          </p:spPr>
          <p:txBody>
            <a:bodyPr wrap="none">
              <a:spAutoFit/>
            </a:bodyPr>
            <a:lstStyle/>
            <a:p>
              <a:r>
                <a:rPr lang="fr-FR" sz="2000" b="1" i="1" dirty="0"/>
                <a:t>Interrupteur sectionneur</a:t>
              </a:r>
              <a:endParaRPr lang="fr-BE" sz="2000" b="1" i="1" dirty="0"/>
            </a:p>
          </p:txBody>
        </p:sp>
        <p:pic>
          <p:nvPicPr>
            <p:cNvPr id="3082" name="Picture 10" descr="vrio entier"/>
            <p:cNvPicPr>
              <a:picLocks noChangeAspect="1" noChangeArrowheads="1"/>
            </p:cNvPicPr>
            <p:nvPr/>
          </p:nvPicPr>
          <p:blipFill>
            <a:blip r:embed="rId2" cstate="print"/>
            <a:srcRect/>
            <a:stretch>
              <a:fillRect/>
            </a:stretch>
          </p:blipFill>
          <p:spPr bwMode="auto">
            <a:xfrm>
              <a:off x="4014" y="1661"/>
              <a:ext cx="1200" cy="1170"/>
            </a:xfrm>
            <a:prstGeom prst="rect">
              <a:avLst/>
            </a:prstGeom>
            <a:noFill/>
            <a:ln>
              <a:noFill/>
            </a:ln>
            <a:effectLst/>
          </p:spPr>
        </p:pic>
      </p:grpSp>
      <p:grpSp>
        <p:nvGrpSpPr>
          <p:cNvPr id="3" name="Group 29"/>
          <p:cNvGrpSpPr>
            <a:grpSpLocks/>
          </p:cNvGrpSpPr>
          <p:nvPr/>
        </p:nvGrpSpPr>
        <p:grpSpPr bwMode="auto">
          <a:xfrm>
            <a:off x="2411413" y="1844675"/>
            <a:ext cx="3217863" cy="2625725"/>
            <a:chOff x="1519" y="1162"/>
            <a:chExt cx="2027" cy="1654"/>
          </a:xfrm>
        </p:grpSpPr>
        <p:sp>
          <p:nvSpPr>
            <p:cNvPr id="3078" name="Text Box 6"/>
            <p:cNvSpPr txBox="1">
              <a:spLocks noChangeArrowheads="1"/>
            </p:cNvSpPr>
            <p:nvPr/>
          </p:nvSpPr>
          <p:spPr bwMode="auto">
            <a:xfrm>
              <a:off x="1519" y="1162"/>
              <a:ext cx="2027" cy="291"/>
            </a:xfrm>
            <a:prstGeom prst="rect">
              <a:avLst/>
            </a:prstGeom>
            <a:noFill/>
            <a:ln w="9525">
              <a:noFill/>
              <a:miter lim="800000"/>
              <a:headEnd/>
              <a:tailEnd/>
            </a:ln>
            <a:effectLst/>
          </p:spPr>
          <p:txBody>
            <a:bodyPr wrap="none">
              <a:spAutoFit/>
            </a:bodyPr>
            <a:lstStyle/>
            <a:p>
              <a:r>
                <a:rPr lang="fr-FR" sz="2400" b="1" i="1" dirty="0"/>
                <a:t>Sectionneur </a:t>
              </a:r>
              <a:r>
                <a:rPr lang="fr-FR" sz="2000" b="1" i="1" dirty="0"/>
                <a:t>porte-fusibles</a:t>
              </a:r>
              <a:endParaRPr lang="fr-BE" sz="2000" b="1" i="1" dirty="0"/>
            </a:p>
          </p:txBody>
        </p:sp>
        <p:pic>
          <p:nvPicPr>
            <p:cNvPr id="3090" name="Picture 18" descr="9111"/>
            <p:cNvPicPr>
              <a:picLocks noChangeAspect="1" noChangeArrowheads="1"/>
            </p:cNvPicPr>
            <p:nvPr/>
          </p:nvPicPr>
          <p:blipFill>
            <a:blip r:embed="rId3" cstate="print"/>
            <a:srcRect/>
            <a:stretch>
              <a:fillRect/>
            </a:stretch>
          </p:blipFill>
          <p:spPr bwMode="auto">
            <a:xfrm>
              <a:off x="2064" y="1616"/>
              <a:ext cx="1008" cy="1200"/>
            </a:xfrm>
            <a:prstGeom prst="rect">
              <a:avLst/>
            </a:prstGeom>
            <a:noFill/>
            <a:ln/>
            <a:effectLst/>
          </p:spPr>
        </p:pic>
      </p:grpSp>
      <p:grpSp>
        <p:nvGrpSpPr>
          <p:cNvPr id="4" name="Group 28"/>
          <p:cNvGrpSpPr>
            <a:grpSpLocks/>
          </p:cNvGrpSpPr>
          <p:nvPr/>
        </p:nvGrpSpPr>
        <p:grpSpPr bwMode="auto">
          <a:xfrm>
            <a:off x="250825" y="1876425"/>
            <a:ext cx="1944688" cy="2584450"/>
            <a:chOff x="158" y="1182"/>
            <a:chExt cx="1225" cy="1628"/>
          </a:xfrm>
        </p:grpSpPr>
        <p:sp>
          <p:nvSpPr>
            <p:cNvPr id="3077" name="Text Box 5"/>
            <p:cNvSpPr txBox="1">
              <a:spLocks noChangeArrowheads="1"/>
            </p:cNvSpPr>
            <p:nvPr/>
          </p:nvSpPr>
          <p:spPr bwMode="auto">
            <a:xfrm>
              <a:off x="204" y="1182"/>
              <a:ext cx="1179" cy="291"/>
            </a:xfrm>
            <a:prstGeom prst="rect">
              <a:avLst/>
            </a:prstGeom>
            <a:noFill/>
            <a:ln w="9525">
              <a:noFill/>
              <a:miter lim="800000"/>
              <a:headEnd/>
              <a:tailEnd/>
            </a:ln>
            <a:effectLst/>
          </p:spPr>
          <p:txBody>
            <a:bodyPr wrap="square">
              <a:spAutoFit/>
            </a:bodyPr>
            <a:lstStyle/>
            <a:p>
              <a:r>
                <a:rPr lang="fr-FR" sz="2400" b="1" i="1" dirty="0"/>
                <a:t>Sectionneu</a:t>
              </a:r>
              <a:r>
                <a:rPr lang="fr-FR" sz="2400" dirty="0"/>
                <a:t>r</a:t>
              </a:r>
              <a:endParaRPr lang="fr-BE" sz="2400" dirty="0"/>
            </a:p>
          </p:txBody>
        </p:sp>
        <p:pic>
          <p:nvPicPr>
            <p:cNvPr id="3093" name="Picture 21" descr="9117"/>
            <p:cNvPicPr>
              <a:picLocks noChangeAspect="1" noChangeArrowheads="1"/>
            </p:cNvPicPr>
            <p:nvPr/>
          </p:nvPicPr>
          <p:blipFill>
            <a:blip r:embed="rId4" cstate="print"/>
            <a:srcRect/>
            <a:stretch>
              <a:fillRect/>
            </a:stretch>
          </p:blipFill>
          <p:spPr bwMode="auto">
            <a:xfrm>
              <a:off x="158" y="1616"/>
              <a:ext cx="1200" cy="1194"/>
            </a:xfrm>
            <a:prstGeom prst="rect">
              <a:avLst/>
            </a:prstGeom>
            <a:noFill/>
            <a:ln/>
            <a:effectLst/>
          </p:spPr>
        </p:pic>
      </p:grpSp>
      <p:sp>
        <p:nvSpPr>
          <p:cNvPr id="3096" name="Text Box 24"/>
          <p:cNvSpPr txBox="1">
            <a:spLocks noChangeArrowheads="1"/>
          </p:cNvSpPr>
          <p:nvPr/>
        </p:nvSpPr>
        <p:spPr bwMode="auto">
          <a:xfrm>
            <a:off x="5562600" y="6021388"/>
            <a:ext cx="3689350" cy="641350"/>
          </a:xfrm>
          <a:prstGeom prst="rect">
            <a:avLst/>
          </a:prstGeom>
          <a:noFill/>
          <a:ln w="9525">
            <a:noFill/>
            <a:miter lim="800000"/>
            <a:headEnd/>
            <a:tailEnd/>
          </a:ln>
          <a:effectLst/>
        </p:spPr>
        <p:txBody>
          <a:bodyPr wrap="none">
            <a:spAutoFit/>
          </a:bodyPr>
          <a:lstStyle/>
          <a:p>
            <a:pPr algn="ctr"/>
            <a:r>
              <a:rPr lang="fr-FR" dirty="0"/>
              <a:t>On peut le manœuvrer en charge: </a:t>
            </a:r>
          </a:p>
          <a:p>
            <a:pPr algn="ctr"/>
            <a:r>
              <a:rPr lang="fr-FR" b="1" dirty="0">
                <a:solidFill>
                  <a:srgbClr val="FF3300"/>
                </a:solidFill>
              </a:rPr>
              <a:t>Coupure de In</a:t>
            </a:r>
            <a:endParaRPr lang="fr-BE" b="1" dirty="0">
              <a:solidFill>
                <a:srgbClr val="FF3300"/>
              </a:solidFill>
            </a:endParaRPr>
          </a:p>
        </p:txBody>
      </p:sp>
      <p:grpSp>
        <p:nvGrpSpPr>
          <p:cNvPr id="5" name="Group 31"/>
          <p:cNvGrpSpPr>
            <a:grpSpLocks/>
          </p:cNvGrpSpPr>
          <p:nvPr/>
        </p:nvGrpSpPr>
        <p:grpSpPr bwMode="auto">
          <a:xfrm>
            <a:off x="1187450" y="4652963"/>
            <a:ext cx="2736850" cy="863600"/>
            <a:chOff x="748" y="2931"/>
            <a:chExt cx="1724" cy="544"/>
          </a:xfrm>
        </p:grpSpPr>
        <p:sp>
          <p:nvSpPr>
            <p:cNvPr id="3097" name="Line 25"/>
            <p:cNvSpPr>
              <a:spLocks noChangeShapeType="1"/>
            </p:cNvSpPr>
            <p:nvPr/>
          </p:nvSpPr>
          <p:spPr bwMode="auto">
            <a:xfrm>
              <a:off x="748" y="2931"/>
              <a:ext cx="544" cy="544"/>
            </a:xfrm>
            <a:prstGeom prst="line">
              <a:avLst/>
            </a:prstGeom>
            <a:noFill/>
            <a:ln w="9525">
              <a:solidFill>
                <a:schemeClr val="tx1"/>
              </a:solidFill>
              <a:round/>
              <a:headEnd/>
              <a:tailEnd type="triangle" w="med" len="med"/>
            </a:ln>
            <a:effectLst/>
          </p:spPr>
          <p:txBody>
            <a:bodyPr/>
            <a:lstStyle/>
            <a:p>
              <a:endParaRPr lang="fr-FR"/>
            </a:p>
          </p:txBody>
        </p:sp>
        <p:sp>
          <p:nvSpPr>
            <p:cNvPr id="3098" name="Line 26"/>
            <p:cNvSpPr>
              <a:spLocks noChangeShapeType="1"/>
            </p:cNvSpPr>
            <p:nvPr/>
          </p:nvSpPr>
          <p:spPr bwMode="auto">
            <a:xfrm flipH="1">
              <a:off x="1928" y="2931"/>
              <a:ext cx="544" cy="544"/>
            </a:xfrm>
            <a:prstGeom prst="line">
              <a:avLst/>
            </a:prstGeom>
            <a:noFill/>
            <a:ln w="9525">
              <a:solidFill>
                <a:schemeClr val="tx1"/>
              </a:solidFill>
              <a:round/>
              <a:headEnd/>
              <a:tailEnd type="triangle" w="med" len="med"/>
            </a:ln>
            <a:effectLst/>
          </p:spPr>
          <p:txBody>
            <a:bodyPr/>
            <a:lstStyle/>
            <a:p>
              <a:endParaRPr lang="fr-FR"/>
            </a:p>
          </p:txBody>
        </p:sp>
      </p:grpSp>
      <p:sp>
        <p:nvSpPr>
          <p:cNvPr id="3099" name="Line 27"/>
          <p:cNvSpPr>
            <a:spLocks noChangeShapeType="1"/>
          </p:cNvSpPr>
          <p:nvPr/>
        </p:nvSpPr>
        <p:spPr bwMode="auto">
          <a:xfrm>
            <a:off x="5580063" y="1989138"/>
            <a:ext cx="0" cy="4608512"/>
          </a:xfrm>
          <a:prstGeom prst="line">
            <a:avLst/>
          </a:prstGeom>
          <a:noFill/>
          <a:ln w="28575">
            <a:solidFill>
              <a:schemeClr val="tx1"/>
            </a:solidFill>
            <a:prstDash val="sysDot"/>
            <a:round/>
            <a:headEnd/>
            <a:tailEnd/>
          </a:ln>
          <a:effectLst/>
        </p:spPr>
        <p:txBody>
          <a:bodyPr/>
          <a:lstStyle/>
          <a:p>
            <a:endParaRPr lang="fr-F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076"/>
                                        </p:tgtEl>
                                        <p:attrNameLst>
                                          <p:attrName>style.visibility</p:attrName>
                                        </p:attrNameLst>
                                      </p:cBhvr>
                                      <p:to>
                                        <p:strVal val="visible"/>
                                      </p:to>
                                    </p:set>
                                    <p:animEffect transition="in" filter="checkerboard(across)">
                                      <p:cBhvr>
                                        <p:cTn id="7" dur="500"/>
                                        <p:tgtEl>
                                          <p:spTgt spid="3076"/>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4)">
                                      <p:cBhvr>
                                        <p:cTn id="12" dur="2000"/>
                                        <p:tgtEl>
                                          <p:spTgt spid="4"/>
                                        </p:tgtEl>
                                      </p:cBhvr>
                                    </p:animEffect>
                                  </p:childTnLst>
                                </p:cTn>
                              </p:par>
                            </p:childTnLst>
                          </p:cTn>
                        </p:par>
                        <p:par>
                          <p:cTn id="13" fill="hold">
                            <p:stCondLst>
                              <p:cond delay="2000"/>
                            </p:stCondLst>
                            <p:childTnLst>
                              <p:par>
                                <p:cTn id="14" presetID="21" presetClass="entr" presetSubtype="4" fill="hold" nodeType="afterEffect">
                                  <p:stCondLst>
                                    <p:cond delay="1500"/>
                                  </p:stCondLst>
                                  <p:childTnLst>
                                    <p:set>
                                      <p:cBhvr>
                                        <p:cTn id="15" dur="1" fill="hold">
                                          <p:stCondLst>
                                            <p:cond delay="0"/>
                                          </p:stCondLst>
                                        </p:cTn>
                                        <p:tgtEl>
                                          <p:spTgt spid="3"/>
                                        </p:tgtEl>
                                        <p:attrNameLst>
                                          <p:attrName>style.visibility</p:attrName>
                                        </p:attrNameLst>
                                      </p:cBhvr>
                                      <p:to>
                                        <p:strVal val="visible"/>
                                      </p:to>
                                    </p:set>
                                    <p:animEffect transition="in" filter="wheel(4)">
                                      <p:cBhvr>
                                        <p:cTn id="16" dur="2000"/>
                                        <p:tgtEl>
                                          <p:spTgt spid="3"/>
                                        </p:tgtEl>
                                      </p:cBhvr>
                                    </p:animEffect>
                                  </p:childTnLst>
                                </p:cTn>
                              </p:par>
                            </p:childTnLst>
                          </p:cTn>
                        </p:par>
                        <p:par>
                          <p:cTn id="17" fill="hold">
                            <p:stCondLst>
                              <p:cond delay="5500"/>
                            </p:stCondLst>
                            <p:childTnLst>
                              <p:par>
                                <p:cTn id="18" presetID="2" presetClass="entr" presetSubtype="4" fill="hold" nodeType="afterEffect">
                                  <p:stCondLst>
                                    <p:cond delay="100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fill="hold"/>
                                        <p:tgtEl>
                                          <p:spTgt spid="5"/>
                                        </p:tgtEl>
                                        <p:attrNameLst>
                                          <p:attrName>ppt_x</p:attrName>
                                        </p:attrNameLst>
                                      </p:cBhvr>
                                      <p:tavLst>
                                        <p:tav tm="0">
                                          <p:val>
                                            <p:strVal val="#ppt_x"/>
                                          </p:val>
                                        </p:tav>
                                        <p:tav tm="100000">
                                          <p:val>
                                            <p:strVal val="#ppt_x"/>
                                          </p:val>
                                        </p:tav>
                                      </p:tavLst>
                                    </p:anim>
                                    <p:anim calcmode="lin" valueType="num">
                                      <p:cBhvr additive="base">
                                        <p:cTn id="21" dur="500" fill="hold"/>
                                        <p:tgtEl>
                                          <p:spTgt spid="5"/>
                                        </p:tgtEl>
                                        <p:attrNameLst>
                                          <p:attrName>ppt_y</p:attrName>
                                        </p:attrNameLst>
                                      </p:cBhvr>
                                      <p:tavLst>
                                        <p:tav tm="0">
                                          <p:val>
                                            <p:strVal val="1+#ppt_h/2"/>
                                          </p:val>
                                        </p:tav>
                                        <p:tav tm="100000">
                                          <p:val>
                                            <p:strVal val="#ppt_y"/>
                                          </p:val>
                                        </p:tav>
                                      </p:tavLst>
                                    </p:anim>
                                  </p:childTnLst>
                                </p:cTn>
                              </p:par>
                            </p:childTnLst>
                          </p:cTn>
                        </p:par>
                        <p:par>
                          <p:cTn id="22" fill="hold">
                            <p:stCondLst>
                              <p:cond delay="7000"/>
                            </p:stCondLst>
                            <p:childTnLst>
                              <p:par>
                                <p:cTn id="23" presetID="5" presetClass="entr" presetSubtype="10" fill="hold" grpId="0" nodeType="afterEffect">
                                  <p:stCondLst>
                                    <p:cond delay="0"/>
                                  </p:stCondLst>
                                  <p:childTnLst>
                                    <p:set>
                                      <p:cBhvr>
                                        <p:cTn id="24" dur="1" fill="hold">
                                          <p:stCondLst>
                                            <p:cond delay="0"/>
                                          </p:stCondLst>
                                        </p:cTn>
                                        <p:tgtEl>
                                          <p:spTgt spid="3080"/>
                                        </p:tgtEl>
                                        <p:attrNameLst>
                                          <p:attrName>style.visibility</p:attrName>
                                        </p:attrNameLst>
                                      </p:cBhvr>
                                      <p:to>
                                        <p:strVal val="visible"/>
                                      </p:to>
                                    </p:set>
                                    <p:animEffect transition="in" filter="checkerboard(across)">
                                      <p:cBhvr>
                                        <p:cTn id="25" dur="500"/>
                                        <p:tgtEl>
                                          <p:spTgt spid="3080"/>
                                        </p:tgtEl>
                                      </p:cBhvr>
                                    </p:animEffect>
                                  </p:childTnLst>
                                </p:cTn>
                              </p:par>
                            </p:childTnLst>
                          </p:cTn>
                        </p:par>
                      </p:childTnLst>
                    </p:cTn>
                  </p:par>
                  <p:par>
                    <p:cTn id="26" fill="hold">
                      <p:stCondLst>
                        <p:cond delay="indefinite"/>
                      </p:stCondLst>
                      <p:childTnLst>
                        <p:par>
                          <p:cTn id="27" fill="hold">
                            <p:stCondLst>
                              <p:cond delay="0"/>
                            </p:stCondLst>
                            <p:childTnLst>
                              <p:par>
                                <p:cTn id="28" presetID="21" presetClass="entr" presetSubtype="4"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heel(4)">
                                      <p:cBhvr>
                                        <p:cTn id="30" dur="2000"/>
                                        <p:tgtEl>
                                          <p:spTgt spid="2"/>
                                        </p:tgtEl>
                                      </p:cBhvr>
                                    </p:animEffect>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3099"/>
                                        </p:tgtEl>
                                        <p:attrNameLst>
                                          <p:attrName>style.visibility</p:attrName>
                                        </p:attrNameLst>
                                      </p:cBhvr>
                                      <p:to>
                                        <p:strVal val="visible"/>
                                      </p:to>
                                    </p:set>
                                    <p:anim calcmode="lin" valueType="num">
                                      <p:cBhvr additive="base">
                                        <p:cTn id="34" dur="500" fill="hold"/>
                                        <p:tgtEl>
                                          <p:spTgt spid="3099"/>
                                        </p:tgtEl>
                                        <p:attrNameLst>
                                          <p:attrName>ppt_x</p:attrName>
                                        </p:attrNameLst>
                                      </p:cBhvr>
                                      <p:tavLst>
                                        <p:tav tm="0">
                                          <p:val>
                                            <p:strVal val="#ppt_x"/>
                                          </p:val>
                                        </p:tav>
                                        <p:tav tm="100000">
                                          <p:val>
                                            <p:strVal val="#ppt_x"/>
                                          </p:val>
                                        </p:tav>
                                      </p:tavLst>
                                    </p:anim>
                                    <p:anim calcmode="lin" valueType="num">
                                      <p:cBhvr additive="base">
                                        <p:cTn id="35" dur="500" fill="hold"/>
                                        <p:tgtEl>
                                          <p:spTgt spid="3099"/>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5" presetClass="entr" presetSubtype="10" fill="hold" grpId="0" nodeType="afterEffect">
                                  <p:stCondLst>
                                    <p:cond delay="1500"/>
                                  </p:stCondLst>
                                  <p:childTnLst>
                                    <p:set>
                                      <p:cBhvr>
                                        <p:cTn id="38" dur="1" fill="hold">
                                          <p:stCondLst>
                                            <p:cond delay="0"/>
                                          </p:stCondLst>
                                        </p:cTn>
                                        <p:tgtEl>
                                          <p:spTgt spid="3096"/>
                                        </p:tgtEl>
                                        <p:attrNameLst>
                                          <p:attrName>style.visibility</p:attrName>
                                        </p:attrNameLst>
                                      </p:cBhvr>
                                      <p:to>
                                        <p:strVal val="visible"/>
                                      </p:to>
                                    </p:set>
                                    <p:animEffect transition="in" filter="checkerboard(across)">
                                      <p:cBhvr>
                                        <p:cTn id="39" dur="500"/>
                                        <p:tgtEl>
                                          <p:spTgt spid="30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6" grpId="0"/>
      <p:bldP spid="3080" grpId="0"/>
      <p:bldP spid="3096" grpId="0"/>
      <p:bldP spid="3099" grpId="0" animBg="1"/>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73" name="Rectangle 9"/>
          <p:cNvSpPr>
            <a:spLocks noGrp="1" noChangeArrowheads="1"/>
          </p:cNvSpPr>
          <p:nvPr>
            <p:ph type="title"/>
          </p:nvPr>
        </p:nvSpPr>
        <p:spPr>
          <a:xfrm>
            <a:off x="1258888" y="260350"/>
            <a:ext cx="6202362" cy="365125"/>
          </a:xfrm>
        </p:spPr>
        <p:txBody>
          <a:bodyPr>
            <a:normAutofit fontScale="90000"/>
          </a:bodyPr>
          <a:lstStyle/>
          <a:p>
            <a:r>
              <a:rPr lang="fr-FR" sz="4000">
                <a:solidFill>
                  <a:schemeClr val="accent2"/>
                </a:solidFill>
              </a:rPr>
              <a:t>Caractéristiques :</a:t>
            </a:r>
            <a:endParaRPr lang="fr-BE" sz="4000">
              <a:solidFill>
                <a:schemeClr val="accent2"/>
              </a:solidFill>
            </a:endParaRPr>
          </a:p>
        </p:txBody>
      </p:sp>
      <p:pic>
        <p:nvPicPr>
          <p:cNvPr id="11266" name="Picture 2"/>
          <p:cNvPicPr>
            <a:picLocks noGrp="1" noChangeAspect="1" noChangeArrowheads="1"/>
          </p:cNvPicPr>
          <p:nvPr>
            <p:ph sz="half" idx="1"/>
          </p:nvPr>
        </p:nvPicPr>
        <p:blipFill>
          <a:blip r:embed="rId2" cstate="print"/>
          <a:srcRect l="14934" t="36679" r="5696" b="33777"/>
          <a:stretch>
            <a:fillRect/>
          </a:stretch>
        </p:blipFill>
        <p:spPr>
          <a:xfrm>
            <a:off x="0" y="1192213"/>
            <a:ext cx="9144000" cy="3028950"/>
          </a:xfrm>
          <a:noFill/>
          <a:ln/>
        </p:spPr>
      </p:pic>
      <p:pic>
        <p:nvPicPr>
          <p:cNvPr id="11272" name="Picture 8"/>
          <p:cNvPicPr>
            <a:picLocks noGrp="1" noChangeAspect="1" noChangeArrowheads="1"/>
          </p:cNvPicPr>
          <p:nvPr>
            <p:ph sz="half" idx="2"/>
          </p:nvPr>
        </p:nvPicPr>
        <p:blipFill>
          <a:blip r:embed="rId3" cstate="print"/>
          <a:srcRect l="12775" t="70749" r="7755" b="24149"/>
          <a:stretch>
            <a:fillRect/>
          </a:stretch>
        </p:blipFill>
        <p:spPr>
          <a:xfrm>
            <a:off x="1116013" y="4940300"/>
            <a:ext cx="7210425" cy="720725"/>
          </a:xfrm>
          <a:noFill/>
          <a:ln/>
        </p:spPr>
      </p:pic>
    </p:spTree>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43" name="Picture 3"/>
          <p:cNvPicPr>
            <a:picLocks noGrp="1" noChangeAspect="1" noChangeArrowheads="1"/>
          </p:cNvPicPr>
          <p:nvPr>
            <p:ph/>
          </p:nvPr>
        </p:nvPicPr>
        <p:blipFill>
          <a:blip r:embed="rId2" cstate="print"/>
          <a:srcRect l="4781" t="37900" r="57968" b="27646"/>
          <a:stretch>
            <a:fillRect/>
          </a:stretch>
        </p:blipFill>
        <p:spPr>
          <a:xfrm>
            <a:off x="2520950" y="2708275"/>
            <a:ext cx="5651500" cy="3921125"/>
          </a:xfrm>
          <a:noFill/>
          <a:ln/>
        </p:spPr>
      </p:pic>
      <p:sp>
        <p:nvSpPr>
          <p:cNvPr id="10245" name="Rectangle 5"/>
          <p:cNvSpPr>
            <a:spLocks noChangeArrowheads="1"/>
          </p:cNvSpPr>
          <p:nvPr/>
        </p:nvSpPr>
        <p:spPr bwMode="auto">
          <a:xfrm>
            <a:off x="1258888" y="260350"/>
            <a:ext cx="6202362" cy="365125"/>
          </a:xfrm>
          <a:prstGeom prst="rect">
            <a:avLst/>
          </a:prstGeom>
          <a:noFill/>
          <a:ln w="9525">
            <a:noFill/>
            <a:miter lim="800000"/>
            <a:headEnd/>
            <a:tailEnd/>
          </a:ln>
          <a:effectLst/>
        </p:spPr>
        <p:txBody>
          <a:bodyPr anchor="ctr"/>
          <a:lstStyle/>
          <a:p>
            <a:pPr algn="ctr"/>
            <a:r>
              <a:rPr lang="fr-FR" sz="4000">
                <a:solidFill>
                  <a:schemeClr val="accent2"/>
                </a:solidFill>
              </a:rPr>
              <a:t>Symboles :</a:t>
            </a:r>
            <a:endParaRPr lang="fr-BE" sz="4000">
              <a:solidFill>
                <a:schemeClr val="accent2"/>
              </a:solidFill>
            </a:endParaRPr>
          </a:p>
        </p:txBody>
      </p:sp>
      <p:sp>
        <p:nvSpPr>
          <p:cNvPr id="10246" name="Line 6"/>
          <p:cNvSpPr>
            <a:spLocks noChangeShapeType="1"/>
          </p:cNvSpPr>
          <p:nvPr/>
        </p:nvSpPr>
        <p:spPr bwMode="auto">
          <a:xfrm>
            <a:off x="828675" y="765175"/>
            <a:ext cx="0" cy="215900"/>
          </a:xfrm>
          <a:prstGeom prst="line">
            <a:avLst/>
          </a:prstGeom>
          <a:noFill/>
          <a:ln w="28575">
            <a:solidFill>
              <a:schemeClr val="tx1"/>
            </a:solidFill>
            <a:round/>
            <a:headEnd/>
            <a:tailEnd/>
          </a:ln>
          <a:effectLst/>
        </p:spPr>
        <p:txBody>
          <a:bodyPr/>
          <a:lstStyle/>
          <a:p>
            <a:endParaRPr lang="fr-FR"/>
          </a:p>
        </p:txBody>
      </p:sp>
      <p:sp>
        <p:nvSpPr>
          <p:cNvPr id="10247" name="Line 7"/>
          <p:cNvSpPr>
            <a:spLocks noChangeShapeType="1"/>
          </p:cNvSpPr>
          <p:nvPr/>
        </p:nvSpPr>
        <p:spPr bwMode="auto">
          <a:xfrm>
            <a:off x="828675" y="1511300"/>
            <a:ext cx="0" cy="215900"/>
          </a:xfrm>
          <a:prstGeom prst="line">
            <a:avLst/>
          </a:prstGeom>
          <a:noFill/>
          <a:ln w="28575">
            <a:solidFill>
              <a:schemeClr val="tx1"/>
            </a:solidFill>
            <a:round/>
            <a:headEnd/>
            <a:tailEnd/>
          </a:ln>
          <a:effectLst/>
        </p:spPr>
        <p:txBody>
          <a:bodyPr/>
          <a:lstStyle/>
          <a:p>
            <a:endParaRPr lang="fr-FR"/>
          </a:p>
        </p:txBody>
      </p:sp>
      <p:sp>
        <p:nvSpPr>
          <p:cNvPr id="10248" name="Line 8"/>
          <p:cNvSpPr>
            <a:spLocks noChangeShapeType="1"/>
          </p:cNvSpPr>
          <p:nvPr/>
        </p:nvSpPr>
        <p:spPr bwMode="auto">
          <a:xfrm flipH="1" flipV="1">
            <a:off x="539750" y="1006475"/>
            <a:ext cx="288925" cy="503238"/>
          </a:xfrm>
          <a:prstGeom prst="line">
            <a:avLst/>
          </a:prstGeom>
          <a:noFill/>
          <a:ln w="28575">
            <a:solidFill>
              <a:schemeClr val="tx1"/>
            </a:solidFill>
            <a:round/>
            <a:headEnd/>
            <a:tailEnd/>
          </a:ln>
          <a:effectLst/>
        </p:spPr>
        <p:txBody>
          <a:bodyPr/>
          <a:lstStyle/>
          <a:p>
            <a:endParaRPr lang="fr-FR"/>
          </a:p>
        </p:txBody>
      </p:sp>
      <p:sp>
        <p:nvSpPr>
          <p:cNvPr id="10249" name="Line 9"/>
          <p:cNvSpPr>
            <a:spLocks noChangeShapeType="1"/>
          </p:cNvSpPr>
          <p:nvPr/>
        </p:nvSpPr>
        <p:spPr bwMode="auto">
          <a:xfrm>
            <a:off x="730250" y="993775"/>
            <a:ext cx="215900" cy="0"/>
          </a:xfrm>
          <a:prstGeom prst="line">
            <a:avLst/>
          </a:prstGeom>
          <a:noFill/>
          <a:ln w="28575">
            <a:solidFill>
              <a:schemeClr val="tx1"/>
            </a:solidFill>
            <a:round/>
            <a:headEnd/>
            <a:tailEnd/>
          </a:ln>
          <a:effectLst/>
        </p:spPr>
        <p:txBody>
          <a:bodyPr/>
          <a:lstStyle/>
          <a:p>
            <a:endParaRPr lang="fr-FR"/>
          </a:p>
        </p:txBody>
      </p:sp>
      <p:sp>
        <p:nvSpPr>
          <p:cNvPr id="10250" name="Line 10"/>
          <p:cNvSpPr>
            <a:spLocks noChangeShapeType="1"/>
          </p:cNvSpPr>
          <p:nvPr/>
        </p:nvSpPr>
        <p:spPr bwMode="auto">
          <a:xfrm>
            <a:off x="7419975" y="750888"/>
            <a:ext cx="0" cy="215900"/>
          </a:xfrm>
          <a:prstGeom prst="line">
            <a:avLst/>
          </a:prstGeom>
          <a:noFill/>
          <a:ln w="28575">
            <a:solidFill>
              <a:schemeClr val="tx1"/>
            </a:solidFill>
            <a:round/>
            <a:headEnd/>
            <a:tailEnd/>
          </a:ln>
          <a:effectLst/>
        </p:spPr>
        <p:txBody>
          <a:bodyPr/>
          <a:lstStyle/>
          <a:p>
            <a:endParaRPr lang="fr-FR"/>
          </a:p>
        </p:txBody>
      </p:sp>
      <p:sp>
        <p:nvSpPr>
          <p:cNvPr id="10251" name="Line 11"/>
          <p:cNvSpPr>
            <a:spLocks noChangeShapeType="1"/>
          </p:cNvSpPr>
          <p:nvPr/>
        </p:nvSpPr>
        <p:spPr bwMode="auto">
          <a:xfrm>
            <a:off x="7419975" y="1497013"/>
            <a:ext cx="0" cy="215900"/>
          </a:xfrm>
          <a:prstGeom prst="line">
            <a:avLst/>
          </a:prstGeom>
          <a:noFill/>
          <a:ln w="28575">
            <a:solidFill>
              <a:schemeClr val="tx1"/>
            </a:solidFill>
            <a:round/>
            <a:headEnd/>
            <a:tailEnd/>
          </a:ln>
          <a:effectLst/>
        </p:spPr>
        <p:txBody>
          <a:bodyPr/>
          <a:lstStyle/>
          <a:p>
            <a:endParaRPr lang="fr-FR"/>
          </a:p>
        </p:txBody>
      </p:sp>
      <p:sp>
        <p:nvSpPr>
          <p:cNvPr id="10252" name="Line 12"/>
          <p:cNvSpPr>
            <a:spLocks noChangeShapeType="1"/>
          </p:cNvSpPr>
          <p:nvPr/>
        </p:nvSpPr>
        <p:spPr bwMode="auto">
          <a:xfrm flipH="1" flipV="1">
            <a:off x="7131050" y="992188"/>
            <a:ext cx="288925" cy="503237"/>
          </a:xfrm>
          <a:prstGeom prst="line">
            <a:avLst/>
          </a:prstGeom>
          <a:noFill/>
          <a:ln w="28575">
            <a:solidFill>
              <a:schemeClr val="tx1"/>
            </a:solidFill>
            <a:round/>
            <a:headEnd/>
            <a:tailEnd/>
          </a:ln>
          <a:effectLst/>
        </p:spPr>
        <p:txBody>
          <a:bodyPr/>
          <a:lstStyle/>
          <a:p>
            <a:endParaRPr lang="fr-FR"/>
          </a:p>
        </p:txBody>
      </p:sp>
      <p:sp>
        <p:nvSpPr>
          <p:cNvPr id="10253" name="Line 13"/>
          <p:cNvSpPr>
            <a:spLocks noChangeShapeType="1"/>
          </p:cNvSpPr>
          <p:nvPr/>
        </p:nvSpPr>
        <p:spPr bwMode="auto">
          <a:xfrm>
            <a:off x="7321550" y="979488"/>
            <a:ext cx="215900" cy="0"/>
          </a:xfrm>
          <a:prstGeom prst="line">
            <a:avLst/>
          </a:prstGeom>
          <a:noFill/>
          <a:ln w="28575">
            <a:solidFill>
              <a:schemeClr val="tx1"/>
            </a:solidFill>
            <a:round/>
            <a:headEnd/>
            <a:tailEnd/>
          </a:ln>
          <a:effectLst/>
        </p:spPr>
        <p:txBody>
          <a:bodyPr/>
          <a:lstStyle/>
          <a:p>
            <a:endParaRPr lang="fr-FR"/>
          </a:p>
        </p:txBody>
      </p:sp>
      <p:sp>
        <p:nvSpPr>
          <p:cNvPr id="10254" name="Oval 14"/>
          <p:cNvSpPr>
            <a:spLocks noChangeArrowheads="1"/>
          </p:cNvSpPr>
          <p:nvPr/>
        </p:nvSpPr>
        <p:spPr bwMode="auto">
          <a:xfrm>
            <a:off x="7381875" y="992188"/>
            <a:ext cx="71438" cy="71437"/>
          </a:xfrm>
          <a:prstGeom prst="ellipse">
            <a:avLst/>
          </a:prstGeom>
          <a:noFill/>
          <a:ln w="28575">
            <a:solidFill>
              <a:schemeClr val="tx1"/>
            </a:solidFill>
            <a:round/>
            <a:headEnd/>
            <a:tailEnd/>
          </a:ln>
          <a:effectLst/>
        </p:spPr>
        <p:txBody>
          <a:bodyPr wrap="none" anchor="ctr"/>
          <a:lstStyle/>
          <a:p>
            <a:endParaRPr lang="fr-FR"/>
          </a:p>
        </p:txBody>
      </p:sp>
      <p:sp>
        <p:nvSpPr>
          <p:cNvPr id="10255" name="Line 15"/>
          <p:cNvSpPr>
            <a:spLocks noChangeShapeType="1"/>
          </p:cNvSpPr>
          <p:nvPr/>
        </p:nvSpPr>
        <p:spPr bwMode="auto">
          <a:xfrm>
            <a:off x="4090988" y="738188"/>
            <a:ext cx="0" cy="215900"/>
          </a:xfrm>
          <a:prstGeom prst="line">
            <a:avLst/>
          </a:prstGeom>
          <a:noFill/>
          <a:ln w="28575">
            <a:solidFill>
              <a:schemeClr val="tx1"/>
            </a:solidFill>
            <a:round/>
            <a:headEnd/>
            <a:tailEnd/>
          </a:ln>
          <a:effectLst/>
        </p:spPr>
        <p:txBody>
          <a:bodyPr/>
          <a:lstStyle/>
          <a:p>
            <a:endParaRPr lang="fr-FR"/>
          </a:p>
        </p:txBody>
      </p:sp>
      <p:sp>
        <p:nvSpPr>
          <p:cNvPr id="10256" name="Line 16"/>
          <p:cNvSpPr>
            <a:spLocks noChangeShapeType="1"/>
          </p:cNvSpPr>
          <p:nvPr/>
        </p:nvSpPr>
        <p:spPr bwMode="auto">
          <a:xfrm>
            <a:off x="4090988" y="1484313"/>
            <a:ext cx="0" cy="215900"/>
          </a:xfrm>
          <a:prstGeom prst="line">
            <a:avLst/>
          </a:prstGeom>
          <a:noFill/>
          <a:ln w="28575">
            <a:solidFill>
              <a:schemeClr val="tx1"/>
            </a:solidFill>
            <a:round/>
            <a:headEnd/>
            <a:tailEnd/>
          </a:ln>
          <a:effectLst/>
        </p:spPr>
        <p:txBody>
          <a:bodyPr/>
          <a:lstStyle/>
          <a:p>
            <a:endParaRPr lang="fr-FR"/>
          </a:p>
        </p:txBody>
      </p:sp>
      <p:sp>
        <p:nvSpPr>
          <p:cNvPr id="10257" name="Line 17"/>
          <p:cNvSpPr>
            <a:spLocks noChangeShapeType="1"/>
          </p:cNvSpPr>
          <p:nvPr/>
        </p:nvSpPr>
        <p:spPr bwMode="auto">
          <a:xfrm flipH="1" flipV="1">
            <a:off x="3802063" y="979488"/>
            <a:ext cx="288925" cy="503237"/>
          </a:xfrm>
          <a:prstGeom prst="line">
            <a:avLst/>
          </a:prstGeom>
          <a:noFill/>
          <a:ln w="28575">
            <a:solidFill>
              <a:schemeClr val="tx1"/>
            </a:solidFill>
            <a:round/>
            <a:headEnd/>
            <a:tailEnd/>
          </a:ln>
          <a:effectLst/>
        </p:spPr>
        <p:txBody>
          <a:bodyPr/>
          <a:lstStyle/>
          <a:p>
            <a:endParaRPr lang="fr-FR"/>
          </a:p>
        </p:txBody>
      </p:sp>
      <p:sp>
        <p:nvSpPr>
          <p:cNvPr id="10258" name="Line 18"/>
          <p:cNvSpPr>
            <a:spLocks noChangeShapeType="1"/>
          </p:cNvSpPr>
          <p:nvPr/>
        </p:nvSpPr>
        <p:spPr bwMode="auto">
          <a:xfrm>
            <a:off x="3992563" y="966788"/>
            <a:ext cx="215900" cy="0"/>
          </a:xfrm>
          <a:prstGeom prst="line">
            <a:avLst/>
          </a:prstGeom>
          <a:noFill/>
          <a:ln w="28575">
            <a:solidFill>
              <a:schemeClr val="tx1"/>
            </a:solidFill>
            <a:round/>
            <a:headEnd/>
            <a:tailEnd/>
          </a:ln>
          <a:effectLst/>
        </p:spPr>
        <p:txBody>
          <a:bodyPr/>
          <a:lstStyle/>
          <a:p>
            <a:endParaRPr lang="fr-FR"/>
          </a:p>
        </p:txBody>
      </p:sp>
      <p:sp>
        <p:nvSpPr>
          <p:cNvPr id="10259" name="Rectangle 19"/>
          <p:cNvSpPr>
            <a:spLocks noChangeArrowheads="1"/>
          </p:cNvSpPr>
          <p:nvPr/>
        </p:nvSpPr>
        <p:spPr bwMode="auto">
          <a:xfrm rot="3480000">
            <a:off x="3745707" y="1162844"/>
            <a:ext cx="431800" cy="185737"/>
          </a:xfrm>
          <a:prstGeom prst="rect">
            <a:avLst/>
          </a:prstGeom>
          <a:noFill/>
          <a:ln w="28575">
            <a:solidFill>
              <a:schemeClr val="tx1"/>
            </a:solidFill>
            <a:miter lim="800000"/>
            <a:headEnd/>
            <a:tailEnd/>
          </a:ln>
          <a:effectLst/>
        </p:spPr>
        <p:txBody>
          <a:bodyPr wrap="none" anchor="ctr"/>
          <a:lstStyle/>
          <a:p>
            <a:endParaRPr lang="fr-FR"/>
          </a:p>
        </p:txBody>
      </p:sp>
      <p:sp>
        <p:nvSpPr>
          <p:cNvPr id="10260" name="Text Box 20"/>
          <p:cNvSpPr txBox="1">
            <a:spLocks noChangeArrowheads="1"/>
          </p:cNvSpPr>
          <p:nvPr/>
        </p:nvSpPr>
        <p:spPr bwMode="auto">
          <a:xfrm>
            <a:off x="519113" y="4168775"/>
            <a:ext cx="1682750" cy="1190625"/>
          </a:xfrm>
          <a:prstGeom prst="rect">
            <a:avLst/>
          </a:prstGeom>
          <a:noFill/>
          <a:ln w="9525">
            <a:noFill/>
            <a:miter lim="800000"/>
            <a:headEnd/>
            <a:tailEnd/>
          </a:ln>
          <a:effectLst/>
        </p:spPr>
        <p:txBody>
          <a:bodyPr wrap="none">
            <a:spAutoFit/>
          </a:bodyPr>
          <a:lstStyle/>
          <a:p>
            <a:r>
              <a:rPr lang="fr-FR" b="1" u="sng">
                <a:solidFill>
                  <a:srgbClr val="FF3300"/>
                </a:solidFill>
              </a:rPr>
              <a:t>Exemple</a:t>
            </a:r>
            <a:r>
              <a:rPr lang="fr-FR" b="1">
                <a:solidFill>
                  <a:srgbClr val="FF3300"/>
                </a:solidFill>
              </a:rPr>
              <a:t>: </a:t>
            </a:r>
          </a:p>
          <a:p>
            <a:r>
              <a:rPr lang="fr-FR" b="1">
                <a:solidFill>
                  <a:srgbClr val="FF3300"/>
                </a:solidFill>
              </a:rPr>
              <a:t>Symboles de </a:t>
            </a:r>
          </a:p>
          <a:p>
            <a:r>
              <a:rPr lang="fr-FR" b="1">
                <a:solidFill>
                  <a:srgbClr val="FF3300"/>
                </a:solidFill>
              </a:rPr>
              <a:t>sectionneurs </a:t>
            </a:r>
          </a:p>
          <a:p>
            <a:r>
              <a:rPr lang="fr-FR" b="1">
                <a:solidFill>
                  <a:srgbClr val="FF3300"/>
                </a:solidFill>
              </a:rPr>
              <a:t>porte fusibles</a:t>
            </a:r>
            <a:endParaRPr lang="fr-BE" b="1">
              <a:solidFill>
                <a:srgbClr val="FF3300"/>
              </a:solidFill>
            </a:endParaRPr>
          </a:p>
        </p:txBody>
      </p:sp>
      <p:sp>
        <p:nvSpPr>
          <p:cNvPr id="10261" name="Text Box 21"/>
          <p:cNvSpPr txBox="1">
            <a:spLocks noChangeArrowheads="1"/>
          </p:cNvSpPr>
          <p:nvPr/>
        </p:nvSpPr>
        <p:spPr bwMode="auto">
          <a:xfrm>
            <a:off x="447675" y="2008188"/>
            <a:ext cx="1403350" cy="366712"/>
          </a:xfrm>
          <a:prstGeom prst="rect">
            <a:avLst/>
          </a:prstGeom>
          <a:noFill/>
          <a:ln w="9525">
            <a:noFill/>
            <a:miter lim="800000"/>
            <a:headEnd/>
            <a:tailEnd/>
          </a:ln>
          <a:effectLst/>
        </p:spPr>
        <p:txBody>
          <a:bodyPr wrap="none">
            <a:spAutoFit/>
          </a:bodyPr>
          <a:lstStyle/>
          <a:p>
            <a:r>
              <a:rPr lang="fr-FR"/>
              <a:t>Sectionneur</a:t>
            </a:r>
            <a:endParaRPr lang="fr-BE"/>
          </a:p>
        </p:txBody>
      </p:sp>
      <p:sp>
        <p:nvSpPr>
          <p:cNvPr id="10262" name="Text Box 22"/>
          <p:cNvSpPr txBox="1">
            <a:spLocks noChangeArrowheads="1"/>
          </p:cNvSpPr>
          <p:nvPr/>
        </p:nvSpPr>
        <p:spPr bwMode="auto">
          <a:xfrm>
            <a:off x="6088063" y="1987550"/>
            <a:ext cx="2660650" cy="366713"/>
          </a:xfrm>
          <a:prstGeom prst="rect">
            <a:avLst/>
          </a:prstGeom>
          <a:noFill/>
          <a:ln w="9525">
            <a:noFill/>
            <a:miter lim="800000"/>
            <a:headEnd/>
            <a:tailEnd/>
          </a:ln>
          <a:effectLst/>
        </p:spPr>
        <p:txBody>
          <a:bodyPr wrap="none">
            <a:spAutoFit/>
          </a:bodyPr>
          <a:lstStyle/>
          <a:p>
            <a:r>
              <a:rPr lang="fr-FR"/>
              <a:t>Interrupteur-Sectionneur</a:t>
            </a:r>
            <a:endParaRPr lang="fr-BE"/>
          </a:p>
        </p:txBody>
      </p:sp>
      <p:sp>
        <p:nvSpPr>
          <p:cNvPr id="10263" name="Text Box 23"/>
          <p:cNvSpPr txBox="1">
            <a:spLocks noChangeArrowheads="1"/>
          </p:cNvSpPr>
          <p:nvPr/>
        </p:nvSpPr>
        <p:spPr bwMode="auto">
          <a:xfrm>
            <a:off x="2771775" y="2008188"/>
            <a:ext cx="2825750" cy="366712"/>
          </a:xfrm>
          <a:prstGeom prst="rect">
            <a:avLst/>
          </a:prstGeom>
          <a:noFill/>
          <a:ln w="9525">
            <a:noFill/>
            <a:miter lim="800000"/>
            <a:headEnd/>
            <a:tailEnd/>
          </a:ln>
          <a:effectLst/>
        </p:spPr>
        <p:txBody>
          <a:bodyPr wrap="none">
            <a:spAutoFit/>
          </a:bodyPr>
          <a:lstStyle/>
          <a:p>
            <a:r>
              <a:rPr lang="fr-FR"/>
              <a:t>Sectionneur porte fusibles</a:t>
            </a:r>
            <a:endParaRPr lang="fr-BE"/>
          </a:p>
        </p:txBody>
      </p:sp>
    </p:spTree>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4"/>
          <p:cNvSpPr txBox="1">
            <a:spLocks noChangeArrowheads="1"/>
          </p:cNvSpPr>
          <p:nvPr/>
        </p:nvSpPr>
        <p:spPr bwMode="auto">
          <a:xfrm>
            <a:off x="683568" y="1844824"/>
            <a:ext cx="7920879" cy="1446550"/>
          </a:xfrm>
          <a:prstGeom prst="rect">
            <a:avLst/>
          </a:prstGeom>
          <a:noFill/>
          <a:ln w="9525">
            <a:noFill/>
            <a:miter lim="800000"/>
            <a:headEnd/>
            <a:tailEnd/>
          </a:ln>
          <a:effectLst/>
        </p:spPr>
        <p:txBody>
          <a:bodyPr wrap="square">
            <a:spAutoFit/>
          </a:bodyPr>
          <a:lstStyle/>
          <a:p>
            <a:pPr algn="ctr"/>
            <a:r>
              <a:rPr lang="fr-FR" sz="4400" b="1" i="1" u="sng" dirty="0" smtClean="0">
                <a:solidFill>
                  <a:srgbClr val="FF3300"/>
                </a:solidFill>
                <a:effectLst>
                  <a:glow rad="228600">
                    <a:schemeClr val="accent1">
                      <a:satMod val="175000"/>
                      <a:alpha val="40000"/>
                    </a:schemeClr>
                  </a:glow>
                </a:effectLst>
              </a:rPr>
              <a:t>Protection par le bon choix de la procédure de travail</a:t>
            </a:r>
            <a:endParaRPr lang="fr-BE" sz="4400" b="1" i="1" u="sng" dirty="0">
              <a:solidFill>
                <a:srgbClr val="FF3300"/>
              </a:solidFill>
              <a:effectLst>
                <a:glow rad="228600">
                  <a:schemeClr val="accent1">
                    <a:satMod val="175000"/>
                    <a:alpha val="40000"/>
                  </a:schemeClr>
                </a:glo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274638"/>
            <a:ext cx="8229600" cy="706090"/>
          </a:xfrm>
        </p:spPr>
        <p:txBody>
          <a:bodyPr>
            <a:normAutofit fontScale="90000"/>
          </a:bodyPr>
          <a:lstStyle/>
          <a:p>
            <a:pPr eaLnBrk="1" hangingPunct="1">
              <a:defRPr/>
            </a:pPr>
            <a:r>
              <a:rPr lang="fr-FR" sz="4000" b="1" i="1" dirty="0" smtClean="0">
                <a:solidFill>
                  <a:srgbClr val="FF0000"/>
                </a:solidFill>
                <a:effectLst>
                  <a:glow rad="228600">
                    <a:schemeClr val="accent1">
                      <a:satMod val="175000"/>
                      <a:alpha val="40000"/>
                    </a:schemeClr>
                  </a:glow>
                </a:effectLst>
              </a:rPr>
              <a:t>Les dangers du courant électrique</a:t>
            </a:r>
            <a:r>
              <a:rPr lang="fr-FR" sz="4000" b="1" dirty="0" smtClean="0">
                <a:solidFill>
                  <a:srgbClr val="FF0000"/>
                </a:solidFill>
              </a:rPr>
              <a:t/>
            </a:r>
            <a:br>
              <a:rPr lang="fr-FR" sz="4000" b="1" dirty="0" smtClean="0">
                <a:solidFill>
                  <a:srgbClr val="FF0000"/>
                </a:solidFill>
              </a:rPr>
            </a:br>
            <a:endParaRPr lang="fr-FR" sz="4000" b="1" dirty="0" smtClean="0">
              <a:solidFill>
                <a:srgbClr val="FF0000"/>
              </a:solidFill>
            </a:endParaRPr>
          </a:p>
        </p:txBody>
      </p:sp>
      <p:sp>
        <p:nvSpPr>
          <p:cNvPr id="24579" name="Rectangle 3"/>
          <p:cNvSpPr>
            <a:spLocks noGrp="1" noChangeArrowheads="1"/>
          </p:cNvSpPr>
          <p:nvPr>
            <p:ph type="body" idx="1"/>
          </p:nvPr>
        </p:nvSpPr>
        <p:spPr>
          <a:xfrm>
            <a:off x="457200" y="1124744"/>
            <a:ext cx="8229600" cy="5001419"/>
          </a:xfrm>
        </p:spPr>
        <p:txBody>
          <a:bodyPr>
            <a:normAutofit/>
          </a:bodyPr>
          <a:lstStyle/>
          <a:p>
            <a:pPr algn="just" eaLnBrk="1" hangingPunct="1">
              <a:buFontTx/>
              <a:buNone/>
              <a:defRPr/>
            </a:pPr>
            <a:r>
              <a:rPr lang="fr-FR" sz="2800" b="1" i="1" dirty="0" smtClean="0">
                <a:latin typeface="Cambria" pitchFamily="18" charset="0"/>
              </a:rPr>
              <a:t>		Les dangers du courant électrique proviennent de </a:t>
            </a:r>
            <a:r>
              <a:rPr lang="fr-FR" sz="2800" b="1" i="1" dirty="0" smtClean="0">
                <a:solidFill>
                  <a:srgbClr val="2B229E"/>
                </a:solidFill>
                <a:latin typeface="Cambria" pitchFamily="18" charset="0"/>
              </a:rPr>
              <a:t>mises en contact accidentelles de parties du corps avec des conducteurs sous tension</a:t>
            </a:r>
            <a:r>
              <a:rPr lang="fr-FR" sz="2800" b="1" i="1" dirty="0" smtClean="0">
                <a:latin typeface="Cambria" pitchFamily="18" charset="0"/>
              </a:rPr>
              <a:t>. </a:t>
            </a:r>
          </a:p>
          <a:p>
            <a:pPr algn="just" eaLnBrk="1" hangingPunct="1">
              <a:buFontTx/>
              <a:buNone/>
              <a:defRPr/>
            </a:pPr>
            <a:endParaRPr lang="fr-FR" sz="2800" b="1" i="1" dirty="0" smtClean="0">
              <a:latin typeface="Cambria" pitchFamily="18" charset="0"/>
            </a:endParaRPr>
          </a:p>
          <a:p>
            <a:pPr algn="just" eaLnBrk="1" hangingPunct="1">
              <a:buFontTx/>
              <a:buNone/>
              <a:defRPr/>
            </a:pPr>
            <a:r>
              <a:rPr lang="fr-FR" sz="2800" b="1" i="1" dirty="0" smtClean="0">
                <a:latin typeface="Cambria" pitchFamily="18" charset="0"/>
              </a:rPr>
              <a:t>		</a:t>
            </a:r>
            <a:r>
              <a:rPr lang="fr-FR" sz="2800" b="1" i="1" dirty="0" smtClean="0">
                <a:solidFill>
                  <a:srgbClr val="FF0000"/>
                </a:solidFill>
                <a:latin typeface="Cambria" pitchFamily="18" charset="0"/>
              </a:rPr>
              <a:t>Ces contacts peuvent provoquer des commotions électriques qui peuvent être mortelles</a:t>
            </a:r>
            <a:r>
              <a:rPr lang="fr-FR" sz="2800" b="1" i="1" dirty="0" smtClean="0">
                <a:latin typeface="Cambria" pitchFamily="18"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578"/>
                                        </p:tgtEl>
                                        <p:attrNameLst>
                                          <p:attrName>style.visibility</p:attrName>
                                        </p:attrNameLst>
                                      </p:cBhvr>
                                      <p:to>
                                        <p:strVal val="visible"/>
                                      </p:to>
                                    </p:set>
                                    <p:animEffect transition="in" filter="wipe(left)">
                                      <p:cBhvr>
                                        <p:cTn id="7" dur="500"/>
                                        <p:tgtEl>
                                          <p:spTgt spid="2457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4579">
                                            <p:txEl>
                                              <p:pRg st="0" end="0"/>
                                            </p:txEl>
                                          </p:spTgt>
                                        </p:tgtEl>
                                        <p:attrNameLst>
                                          <p:attrName>style.visibility</p:attrName>
                                        </p:attrNameLst>
                                      </p:cBhvr>
                                      <p:to>
                                        <p:strVal val="visible"/>
                                      </p:to>
                                    </p:set>
                                    <p:animEffect transition="in" filter="wipe(up)">
                                      <p:cBhvr>
                                        <p:cTn id="12" dur="500"/>
                                        <p:tgtEl>
                                          <p:spTgt spid="2457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24579">
                                            <p:txEl>
                                              <p:pRg st="2" end="2"/>
                                            </p:txEl>
                                          </p:spTgt>
                                        </p:tgtEl>
                                        <p:attrNameLst>
                                          <p:attrName>style.visibility</p:attrName>
                                        </p:attrNameLst>
                                      </p:cBhvr>
                                      <p:to>
                                        <p:strVal val="visible"/>
                                      </p:to>
                                    </p:set>
                                    <p:animEffect transition="in" filter="wipe(up)">
                                      <p:cBhvr>
                                        <p:cTn id="17" dur="500"/>
                                        <p:tgtEl>
                                          <p:spTgt spid="2457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
            <a:ext cx="9144000" cy="6857999"/>
          </a:xfrm>
          <a:prstGeom prst="rect">
            <a:avLst/>
          </a:prstGeom>
        </p:spPr>
        <p:txBody>
          <a:bodyPr wrap="square">
            <a:spAutoFit/>
          </a:bodyPr>
          <a:lstStyle/>
          <a:p>
            <a:pPr lvl="0" algn="just" eaLnBrk="0" fontAlgn="base" hangingPunct="0">
              <a:lnSpc>
                <a:spcPct val="150000"/>
              </a:lnSpc>
              <a:spcBef>
                <a:spcPct val="0"/>
              </a:spcBef>
              <a:spcAft>
                <a:spcPct val="0"/>
              </a:spcAft>
              <a:tabLst>
                <a:tab pos="26988" algn="l"/>
              </a:tabLst>
            </a:pPr>
            <a:r>
              <a:rPr lang="fr-FR" sz="2400" b="1" i="1" dirty="0" smtClean="0">
                <a:solidFill>
                  <a:srgbClr val="000000"/>
                </a:solidFill>
                <a:latin typeface="+mj-lt"/>
                <a:cs typeface="Arial" pitchFamily="34" charset="0"/>
              </a:rPr>
              <a:t>Avant de commencer l’exécution d’un travail, il convient de </a:t>
            </a:r>
            <a:r>
              <a:rPr lang="fr-FR" sz="2400" b="1" i="1" dirty="0" smtClean="0">
                <a:solidFill>
                  <a:srgbClr val="FF0000"/>
                </a:solidFill>
                <a:latin typeface="+mj-lt"/>
                <a:cs typeface="Arial" pitchFamily="34" charset="0"/>
              </a:rPr>
              <a:t>l’organiser</a:t>
            </a:r>
            <a:r>
              <a:rPr lang="fr-FR" sz="2400" b="1" i="1" dirty="0" smtClean="0">
                <a:solidFill>
                  <a:srgbClr val="000000"/>
                </a:solidFill>
                <a:latin typeface="+mj-lt"/>
                <a:cs typeface="Arial" pitchFamily="34" charset="0"/>
              </a:rPr>
              <a:t> ce qui consiste à:</a:t>
            </a:r>
            <a:endParaRPr lang="fr-FR" sz="2400" b="1" i="1" dirty="0" smtClean="0">
              <a:solidFill>
                <a:srgbClr val="FF00FF"/>
              </a:solidFill>
              <a:latin typeface="+mj-lt"/>
              <a:cs typeface="Arial" pitchFamily="34" charset="0"/>
            </a:endParaRP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le définir clairement, </a:t>
            </a: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de faire une étude précise,</a:t>
            </a: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complétée par une analyse de tous les risques possibles,</a:t>
            </a: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en prenant connaissance du matériel</a:t>
            </a:r>
          </a:p>
          <a:p>
            <a:pPr lvl="0" eaLnBrk="0" fontAlgn="base" hangingPunct="0">
              <a:spcBef>
                <a:spcPct val="0"/>
              </a:spcBef>
              <a:spcAft>
                <a:spcPct val="0"/>
              </a:spcAft>
              <a:tabLst>
                <a:tab pos="26988" algn="l"/>
              </a:tabLst>
            </a:pPr>
            <a:endParaRPr lang="fr-FR" b="1" dirty="0" smtClean="0">
              <a:latin typeface="+mj-lt"/>
              <a:cs typeface="Arial" pitchFamily="34" charset="0"/>
            </a:endParaRPr>
          </a:p>
          <a:p>
            <a:pPr lvl="0" eaLnBrk="0" fontAlgn="base" hangingPunct="0">
              <a:spcBef>
                <a:spcPct val="0"/>
              </a:spcBef>
              <a:spcAft>
                <a:spcPct val="0"/>
              </a:spcAft>
              <a:tabLst>
                <a:tab pos="26988" algn="l"/>
              </a:tabLs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et de l’environnement électrique sur lequel l’opération sera effectuée.</a:t>
            </a:r>
          </a:p>
          <a:p>
            <a:pPr lvl="0" eaLnBrk="0" fontAlgn="base" hangingPunct="0">
              <a:spcBef>
                <a:spcPct val="0"/>
              </a:spcBef>
              <a:spcAft>
                <a:spcPct val="0"/>
              </a:spcAft>
              <a:tabLst>
                <a:tab pos="26988" algn="l"/>
              </a:tabLst>
            </a:pPr>
            <a:endParaRPr lang="fr-FR" b="1" dirty="0" smtClean="0">
              <a:solidFill>
                <a:srgbClr val="0000FF"/>
              </a:solidFill>
              <a:latin typeface="+mj-lt"/>
              <a:cs typeface="Arial" pitchFamily="34" charset="0"/>
            </a:endParaRPr>
          </a:p>
          <a:p>
            <a:pPr lvl="0" fontAlgn="base">
              <a:spcBef>
                <a:spcPct val="0"/>
              </a:spcBef>
              <a:spcAft>
                <a:spcPct val="0"/>
              </a:spcAft>
            </a:pPr>
            <a:r>
              <a:rPr lang="fr-FR" b="1" dirty="0" smtClean="0">
                <a:solidFill>
                  <a:srgbClr val="FF00FF"/>
                </a:solidFill>
                <a:latin typeface="+mj-lt"/>
                <a:cs typeface="Arial" pitchFamily="34" charset="0"/>
              </a:rPr>
              <a:t>Procéder à :</a:t>
            </a:r>
          </a:p>
          <a:p>
            <a:pPr lvl="0" fontAlgn="base">
              <a:spcBef>
                <a:spcPct val="0"/>
              </a:spcBef>
              <a:spcAft>
                <a:spcPct val="0"/>
              </a:spcAft>
            </a:pP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 Une vérification des plans et schémas,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de la conformité du matériel et de son bon état,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de la présence des dispositifs de sécurité individuels et collectifs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 </a:t>
            </a:r>
            <a:endParaRPr lang="fr-FR" b="1" dirty="0" smtClean="0">
              <a:latin typeface="+mj-lt"/>
              <a:cs typeface="Arial" pitchFamily="34" charset="0"/>
            </a:endParaRPr>
          </a:p>
          <a:p>
            <a:pPr lvl="0" eaLnBrk="0" fontAlgn="base" hangingPunct="0">
              <a:spcBef>
                <a:spcPct val="0"/>
              </a:spcBef>
              <a:spcAft>
                <a:spcPct val="0"/>
              </a:spcAft>
            </a:pPr>
            <a:r>
              <a:rPr lang="fr-FR" b="1" dirty="0" smtClean="0">
                <a:solidFill>
                  <a:srgbClr val="0000FF"/>
                </a:solidFill>
                <a:latin typeface="+mj-lt"/>
                <a:cs typeface="Arial" pitchFamily="34" charset="0"/>
              </a:rPr>
              <a:t>·</a:t>
            </a:r>
            <a:r>
              <a:rPr lang="fr-FR" b="1" dirty="0" smtClean="0">
                <a:solidFill>
                  <a:srgbClr val="000000"/>
                </a:solidFill>
                <a:latin typeface="+mj-lt"/>
                <a:cs typeface="Arial" pitchFamily="34" charset="0"/>
              </a:rPr>
              <a:t> </a:t>
            </a:r>
            <a:r>
              <a:rPr lang="fr-FR" b="1" dirty="0" smtClean="0">
                <a:solidFill>
                  <a:srgbClr val="0000FF"/>
                </a:solidFill>
                <a:latin typeface="+mj-lt"/>
                <a:cs typeface="Arial" pitchFamily="34" charset="0"/>
              </a:rPr>
              <a:t>et de l’aptitude de l’équipe de travail (habilitation).</a:t>
            </a:r>
            <a:r>
              <a:rPr lang="fr-FR" b="1" dirty="0" smtClean="0">
                <a:solidFill>
                  <a:srgbClr val="000000"/>
                </a:solidFill>
                <a:latin typeface="+mj-lt"/>
                <a:cs typeface="Arial" pitchFamily="34" charset="0"/>
              </a:rPr>
              <a:t> </a:t>
            </a:r>
            <a:endParaRPr lang="fr-FR" b="1" dirty="0" smtClean="0">
              <a:latin typeface="+mj-lt"/>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after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checkerboard(across)">
                                      <p:cBhvr>
                                        <p:cTn id="7" dur="500"/>
                                        <p:tgtEl>
                                          <p:spTgt spid="2">
                                            <p:txEl>
                                              <p:pRg st="2" end="2"/>
                                            </p:txEl>
                                          </p:spTgt>
                                        </p:tgtEl>
                                      </p:cBhvr>
                                    </p:animEffect>
                                  </p:childTnLst>
                                </p:cTn>
                              </p:par>
                            </p:childTnLst>
                          </p:cTn>
                        </p:par>
                        <p:par>
                          <p:cTn id="8" fill="hold">
                            <p:stCondLst>
                              <p:cond delay="500"/>
                            </p:stCondLst>
                            <p:childTnLst>
                              <p:par>
                                <p:cTn id="9" presetID="5" presetClass="entr" presetSubtype="10" fill="hold" nodeType="afterEffect">
                                  <p:stCondLst>
                                    <p:cond delay="0"/>
                                  </p:stCondLst>
                                  <p:childTnLst>
                                    <p:set>
                                      <p:cBhvr>
                                        <p:cTn id="10" dur="1" fill="hold">
                                          <p:stCondLst>
                                            <p:cond delay="0"/>
                                          </p:stCondLst>
                                        </p:cTn>
                                        <p:tgtEl>
                                          <p:spTgt spid="2">
                                            <p:txEl>
                                              <p:pRg st="4" end="4"/>
                                            </p:txEl>
                                          </p:spTgt>
                                        </p:tgtEl>
                                        <p:attrNameLst>
                                          <p:attrName>style.visibility</p:attrName>
                                        </p:attrNameLst>
                                      </p:cBhvr>
                                      <p:to>
                                        <p:strVal val="visible"/>
                                      </p:to>
                                    </p:set>
                                    <p:animEffect transition="in" filter="checkerboard(across)">
                                      <p:cBhvr>
                                        <p:cTn id="11" dur="500"/>
                                        <p:tgtEl>
                                          <p:spTgt spid="2">
                                            <p:txEl>
                                              <p:pRg st="4" end="4"/>
                                            </p:txEl>
                                          </p:spTgt>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2">
                                            <p:txEl>
                                              <p:pRg st="6" end="6"/>
                                            </p:txEl>
                                          </p:spTgt>
                                        </p:tgtEl>
                                        <p:attrNameLst>
                                          <p:attrName>style.visibility</p:attrName>
                                        </p:attrNameLst>
                                      </p:cBhvr>
                                      <p:to>
                                        <p:strVal val="visible"/>
                                      </p:to>
                                    </p:set>
                                    <p:animEffect transition="in" filter="checkerboard(across)">
                                      <p:cBhvr>
                                        <p:cTn id="15" dur="500"/>
                                        <p:tgtEl>
                                          <p:spTgt spid="2">
                                            <p:txEl>
                                              <p:pRg st="6" end="6"/>
                                            </p:txEl>
                                          </p:spTgt>
                                        </p:tgtEl>
                                      </p:cBhvr>
                                    </p:animEffect>
                                  </p:childTnLst>
                                </p:cTn>
                              </p:par>
                            </p:childTnLst>
                          </p:cTn>
                        </p:par>
                        <p:par>
                          <p:cTn id="16" fill="hold">
                            <p:stCondLst>
                              <p:cond delay="1500"/>
                            </p:stCondLst>
                            <p:childTnLst>
                              <p:par>
                                <p:cTn id="17" presetID="5" presetClass="entr" presetSubtype="10" fill="hold" nodeType="afterEffect">
                                  <p:stCondLst>
                                    <p:cond delay="0"/>
                                  </p:stCondLst>
                                  <p:childTnLst>
                                    <p:set>
                                      <p:cBhvr>
                                        <p:cTn id="18" dur="1" fill="hold">
                                          <p:stCondLst>
                                            <p:cond delay="0"/>
                                          </p:stCondLst>
                                        </p:cTn>
                                        <p:tgtEl>
                                          <p:spTgt spid="2">
                                            <p:txEl>
                                              <p:pRg st="8" end="8"/>
                                            </p:txEl>
                                          </p:spTgt>
                                        </p:tgtEl>
                                        <p:attrNameLst>
                                          <p:attrName>style.visibility</p:attrName>
                                        </p:attrNameLst>
                                      </p:cBhvr>
                                      <p:to>
                                        <p:strVal val="visible"/>
                                      </p:to>
                                    </p:set>
                                    <p:animEffect transition="in" filter="checkerboard(across)">
                                      <p:cBhvr>
                                        <p:cTn id="19" dur="500"/>
                                        <p:tgtEl>
                                          <p:spTgt spid="2">
                                            <p:txEl>
                                              <p:pRg st="8" end="8"/>
                                            </p:txEl>
                                          </p:spTgt>
                                        </p:tgtEl>
                                      </p:cBhvr>
                                    </p:animEffect>
                                  </p:childTnLst>
                                </p:cTn>
                              </p:par>
                            </p:childTnLst>
                          </p:cTn>
                        </p:par>
                        <p:par>
                          <p:cTn id="20" fill="hold">
                            <p:stCondLst>
                              <p:cond delay="2000"/>
                            </p:stCondLst>
                            <p:childTnLst>
                              <p:par>
                                <p:cTn id="21" presetID="5" presetClass="entr" presetSubtype="10" fill="hold" nodeType="afterEffect">
                                  <p:stCondLst>
                                    <p:cond delay="0"/>
                                  </p:stCondLst>
                                  <p:childTnLst>
                                    <p:set>
                                      <p:cBhvr>
                                        <p:cTn id="22" dur="1" fill="hold">
                                          <p:stCondLst>
                                            <p:cond delay="0"/>
                                          </p:stCondLst>
                                        </p:cTn>
                                        <p:tgtEl>
                                          <p:spTgt spid="2">
                                            <p:txEl>
                                              <p:pRg st="10" end="10"/>
                                            </p:txEl>
                                          </p:spTgt>
                                        </p:tgtEl>
                                        <p:attrNameLst>
                                          <p:attrName>style.visibility</p:attrName>
                                        </p:attrNameLst>
                                      </p:cBhvr>
                                      <p:to>
                                        <p:strVal val="visible"/>
                                      </p:to>
                                    </p:set>
                                    <p:animEffect transition="in" filter="checkerboard(across)">
                                      <p:cBhvr>
                                        <p:cTn id="23" dur="500"/>
                                        <p:tgtEl>
                                          <p:spTgt spid="2">
                                            <p:txEl>
                                              <p:pRg st="10" end="1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 presetClass="entr" presetSubtype="10" fill="hold" nodeType="clickEffect">
                                  <p:stCondLst>
                                    <p:cond delay="0"/>
                                  </p:stCondLst>
                                  <p:childTnLst>
                                    <p:set>
                                      <p:cBhvr>
                                        <p:cTn id="27" dur="1" fill="hold">
                                          <p:stCondLst>
                                            <p:cond delay="0"/>
                                          </p:stCondLst>
                                        </p:cTn>
                                        <p:tgtEl>
                                          <p:spTgt spid="2">
                                            <p:txEl>
                                              <p:pRg st="12" end="12"/>
                                            </p:txEl>
                                          </p:spTgt>
                                        </p:tgtEl>
                                        <p:attrNameLst>
                                          <p:attrName>style.visibility</p:attrName>
                                        </p:attrNameLst>
                                      </p:cBhvr>
                                      <p:to>
                                        <p:strVal val="visible"/>
                                      </p:to>
                                    </p:set>
                                    <p:animEffect transition="in" filter="checkerboard(across)">
                                      <p:cBhvr>
                                        <p:cTn id="28" dur="500"/>
                                        <p:tgtEl>
                                          <p:spTgt spid="2">
                                            <p:txEl>
                                              <p:pRg st="12" end="12"/>
                                            </p:txEl>
                                          </p:spTgt>
                                        </p:tgtEl>
                                      </p:cBhvr>
                                    </p:animEffect>
                                  </p:childTnLst>
                                </p:cTn>
                              </p:par>
                            </p:childTnLst>
                          </p:cTn>
                        </p:par>
                        <p:par>
                          <p:cTn id="29" fill="hold">
                            <p:stCondLst>
                              <p:cond delay="500"/>
                            </p:stCondLst>
                            <p:childTnLst>
                              <p:par>
                                <p:cTn id="30" presetID="5" presetClass="entr" presetSubtype="10" fill="hold" nodeType="afterEffect">
                                  <p:stCondLst>
                                    <p:cond delay="0"/>
                                  </p:stCondLst>
                                  <p:childTnLst>
                                    <p:set>
                                      <p:cBhvr>
                                        <p:cTn id="31" dur="1" fill="hold">
                                          <p:stCondLst>
                                            <p:cond delay="0"/>
                                          </p:stCondLst>
                                        </p:cTn>
                                        <p:tgtEl>
                                          <p:spTgt spid="2">
                                            <p:txEl>
                                              <p:pRg st="14" end="14"/>
                                            </p:txEl>
                                          </p:spTgt>
                                        </p:tgtEl>
                                        <p:attrNameLst>
                                          <p:attrName>style.visibility</p:attrName>
                                        </p:attrNameLst>
                                      </p:cBhvr>
                                      <p:to>
                                        <p:strVal val="visible"/>
                                      </p:to>
                                    </p:set>
                                    <p:animEffect transition="in" filter="checkerboard(across)">
                                      <p:cBhvr>
                                        <p:cTn id="32" dur="500"/>
                                        <p:tgtEl>
                                          <p:spTgt spid="2">
                                            <p:txEl>
                                              <p:pRg st="14" end="14"/>
                                            </p:txEl>
                                          </p:spTgt>
                                        </p:tgtEl>
                                      </p:cBhvr>
                                    </p:animEffect>
                                  </p:childTnLst>
                                </p:cTn>
                              </p:par>
                            </p:childTnLst>
                          </p:cTn>
                        </p:par>
                        <p:par>
                          <p:cTn id="33" fill="hold">
                            <p:stCondLst>
                              <p:cond delay="1000"/>
                            </p:stCondLst>
                            <p:childTnLst>
                              <p:par>
                                <p:cTn id="34" presetID="5" presetClass="entr" presetSubtype="10" fill="hold" nodeType="afterEffect">
                                  <p:stCondLst>
                                    <p:cond delay="0"/>
                                  </p:stCondLst>
                                  <p:childTnLst>
                                    <p:set>
                                      <p:cBhvr>
                                        <p:cTn id="35" dur="1" fill="hold">
                                          <p:stCondLst>
                                            <p:cond delay="0"/>
                                          </p:stCondLst>
                                        </p:cTn>
                                        <p:tgtEl>
                                          <p:spTgt spid="2">
                                            <p:txEl>
                                              <p:pRg st="15" end="15"/>
                                            </p:txEl>
                                          </p:spTgt>
                                        </p:tgtEl>
                                        <p:attrNameLst>
                                          <p:attrName>style.visibility</p:attrName>
                                        </p:attrNameLst>
                                      </p:cBhvr>
                                      <p:to>
                                        <p:strVal val="visible"/>
                                      </p:to>
                                    </p:set>
                                    <p:animEffect transition="in" filter="checkerboard(across)">
                                      <p:cBhvr>
                                        <p:cTn id="36" dur="500"/>
                                        <p:tgtEl>
                                          <p:spTgt spid="2">
                                            <p:txEl>
                                              <p:pRg st="15" end="15"/>
                                            </p:txEl>
                                          </p:spTgt>
                                        </p:tgtEl>
                                      </p:cBhvr>
                                    </p:animEffect>
                                  </p:childTnLst>
                                </p:cTn>
                              </p:par>
                            </p:childTnLst>
                          </p:cTn>
                        </p:par>
                        <p:par>
                          <p:cTn id="37" fill="hold">
                            <p:stCondLst>
                              <p:cond delay="1500"/>
                            </p:stCondLst>
                            <p:childTnLst>
                              <p:par>
                                <p:cTn id="38" presetID="5" presetClass="entr" presetSubtype="10" fill="hold" nodeType="afterEffect">
                                  <p:stCondLst>
                                    <p:cond delay="0"/>
                                  </p:stCondLst>
                                  <p:childTnLst>
                                    <p:set>
                                      <p:cBhvr>
                                        <p:cTn id="39" dur="1" fill="hold">
                                          <p:stCondLst>
                                            <p:cond delay="0"/>
                                          </p:stCondLst>
                                        </p:cTn>
                                        <p:tgtEl>
                                          <p:spTgt spid="2">
                                            <p:txEl>
                                              <p:pRg st="16" end="16"/>
                                            </p:txEl>
                                          </p:spTgt>
                                        </p:tgtEl>
                                        <p:attrNameLst>
                                          <p:attrName>style.visibility</p:attrName>
                                        </p:attrNameLst>
                                      </p:cBhvr>
                                      <p:to>
                                        <p:strVal val="visible"/>
                                      </p:to>
                                    </p:set>
                                    <p:animEffect transition="in" filter="checkerboard(across)">
                                      <p:cBhvr>
                                        <p:cTn id="40" dur="500"/>
                                        <p:tgtEl>
                                          <p:spTgt spid="2">
                                            <p:txEl>
                                              <p:pRg st="16" end="16"/>
                                            </p:txEl>
                                          </p:spTgt>
                                        </p:tgtEl>
                                      </p:cBhvr>
                                    </p:animEffect>
                                  </p:childTnLst>
                                </p:cTn>
                              </p:par>
                            </p:childTnLst>
                          </p:cTn>
                        </p:par>
                        <p:par>
                          <p:cTn id="41" fill="hold">
                            <p:stCondLst>
                              <p:cond delay="2000"/>
                            </p:stCondLst>
                            <p:childTnLst>
                              <p:par>
                                <p:cTn id="42" presetID="5" presetClass="entr" presetSubtype="10" fill="hold" nodeType="afterEffect">
                                  <p:stCondLst>
                                    <p:cond delay="0"/>
                                  </p:stCondLst>
                                  <p:childTnLst>
                                    <p:set>
                                      <p:cBhvr>
                                        <p:cTn id="43" dur="1" fill="hold">
                                          <p:stCondLst>
                                            <p:cond delay="0"/>
                                          </p:stCondLst>
                                        </p:cTn>
                                        <p:tgtEl>
                                          <p:spTgt spid="2">
                                            <p:txEl>
                                              <p:pRg st="17" end="17"/>
                                            </p:txEl>
                                          </p:spTgt>
                                        </p:tgtEl>
                                        <p:attrNameLst>
                                          <p:attrName>style.visibility</p:attrName>
                                        </p:attrNameLst>
                                      </p:cBhvr>
                                      <p:to>
                                        <p:strVal val="visible"/>
                                      </p:to>
                                    </p:set>
                                    <p:animEffect transition="in" filter="checkerboard(across)">
                                      <p:cBhvr>
                                        <p:cTn id="44" dur="500"/>
                                        <p:tgtEl>
                                          <p:spTgt spid="2">
                                            <p:txEl>
                                              <p:pRg st="17" end="17"/>
                                            </p:txEl>
                                          </p:spTgt>
                                        </p:tgtEl>
                                      </p:cBhvr>
                                    </p:animEffect>
                                  </p:childTnLst>
                                </p:cTn>
                              </p:par>
                            </p:childTnLst>
                          </p:cTn>
                        </p:par>
                        <p:par>
                          <p:cTn id="45" fill="hold">
                            <p:stCondLst>
                              <p:cond delay="2500"/>
                            </p:stCondLst>
                            <p:childTnLst>
                              <p:par>
                                <p:cTn id="46" presetID="5" presetClass="entr" presetSubtype="10" fill="hold" nodeType="afterEffect">
                                  <p:stCondLst>
                                    <p:cond delay="0"/>
                                  </p:stCondLst>
                                  <p:childTnLst>
                                    <p:set>
                                      <p:cBhvr>
                                        <p:cTn id="47" dur="1" fill="hold">
                                          <p:stCondLst>
                                            <p:cond delay="0"/>
                                          </p:stCondLst>
                                        </p:cTn>
                                        <p:tgtEl>
                                          <p:spTgt spid="2">
                                            <p:txEl>
                                              <p:pRg st="18" end="18"/>
                                            </p:txEl>
                                          </p:spTgt>
                                        </p:tgtEl>
                                        <p:attrNameLst>
                                          <p:attrName>style.visibility</p:attrName>
                                        </p:attrNameLst>
                                      </p:cBhvr>
                                      <p:to>
                                        <p:strVal val="visible"/>
                                      </p:to>
                                    </p:set>
                                    <p:animEffect transition="in" filter="checkerboard(across)">
                                      <p:cBhvr>
                                        <p:cTn id="48" dur="500"/>
                                        <p:tgtEl>
                                          <p:spTgt spid="2">
                                            <p:txEl>
                                              <p:pRg st="18" end="18"/>
                                            </p:txEl>
                                          </p:spTgt>
                                        </p:tgtEl>
                                      </p:cBhvr>
                                    </p:animEffect>
                                  </p:childTnLst>
                                </p:cTn>
                              </p:par>
                            </p:childTnLst>
                          </p:cTn>
                        </p:par>
                        <p:par>
                          <p:cTn id="49" fill="hold">
                            <p:stCondLst>
                              <p:cond delay="3000"/>
                            </p:stCondLst>
                            <p:childTnLst>
                              <p:par>
                                <p:cTn id="50" presetID="5" presetClass="entr" presetSubtype="10" fill="hold" nodeType="afterEffect">
                                  <p:stCondLst>
                                    <p:cond delay="0"/>
                                  </p:stCondLst>
                                  <p:childTnLst>
                                    <p:set>
                                      <p:cBhvr>
                                        <p:cTn id="51" dur="1" fill="hold">
                                          <p:stCondLst>
                                            <p:cond delay="0"/>
                                          </p:stCondLst>
                                        </p:cTn>
                                        <p:tgtEl>
                                          <p:spTgt spid="2">
                                            <p:txEl>
                                              <p:pRg st="19" end="19"/>
                                            </p:txEl>
                                          </p:spTgt>
                                        </p:tgtEl>
                                        <p:attrNameLst>
                                          <p:attrName>style.visibility</p:attrName>
                                        </p:attrNameLst>
                                      </p:cBhvr>
                                      <p:to>
                                        <p:strVal val="visible"/>
                                      </p:to>
                                    </p:set>
                                    <p:animEffect transition="in" filter="checkerboard(across)">
                                      <p:cBhvr>
                                        <p:cTn id="52" dur="500"/>
                                        <p:tgtEl>
                                          <p:spTgt spid="2">
                                            <p:txEl>
                                              <p:pRg st="19" end="19"/>
                                            </p:txEl>
                                          </p:spTgt>
                                        </p:tgtEl>
                                      </p:cBhvr>
                                    </p:animEffect>
                                  </p:childTnLst>
                                </p:cTn>
                              </p:par>
                            </p:childTnLst>
                          </p:cTn>
                        </p:par>
                        <p:par>
                          <p:cTn id="53" fill="hold">
                            <p:stCondLst>
                              <p:cond delay="3500"/>
                            </p:stCondLst>
                            <p:childTnLst>
                              <p:par>
                                <p:cTn id="54" presetID="5" presetClass="entr" presetSubtype="10" fill="hold" nodeType="afterEffect">
                                  <p:stCondLst>
                                    <p:cond delay="0"/>
                                  </p:stCondLst>
                                  <p:childTnLst>
                                    <p:set>
                                      <p:cBhvr>
                                        <p:cTn id="55" dur="1" fill="hold">
                                          <p:stCondLst>
                                            <p:cond delay="0"/>
                                          </p:stCondLst>
                                        </p:cTn>
                                        <p:tgtEl>
                                          <p:spTgt spid="2">
                                            <p:txEl>
                                              <p:pRg st="20" end="20"/>
                                            </p:txEl>
                                          </p:spTgt>
                                        </p:tgtEl>
                                        <p:attrNameLst>
                                          <p:attrName>style.visibility</p:attrName>
                                        </p:attrNameLst>
                                      </p:cBhvr>
                                      <p:to>
                                        <p:strVal val="visible"/>
                                      </p:to>
                                    </p:set>
                                    <p:animEffect transition="in" filter="checkerboard(across)">
                                      <p:cBhvr>
                                        <p:cTn id="56" dur="500"/>
                                        <p:tgtEl>
                                          <p:spTgt spid="2">
                                            <p:txEl>
                                              <p:pRg st="20" end="2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186309"/>
          </a:xfrm>
          <a:prstGeom prst="rect">
            <a:avLst/>
          </a:prstGeom>
        </p:spPr>
        <p:txBody>
          <a:bodyPr wrap="square">
            <a:spAutoFit/>
          </a:bodyPr>
          <a:lstStyle/>
          <a:p>
            <a:pPr lvl="0" fontAlgn="base">
              <a:spcBef>
                <a:spcPct val="0"/>
              </a:spcBef>
              <a:spcAft>
                <a:spcPct val="0"/>
              </a:spcAft>
              <a:tabLst>
                <a:tab pos="26988" algn="l"/>
              </a:tabLst>
            </a:pPr>
            <a:r>
              <a:rPr lang="fr-FR" sz="2400" b="1" i="1" dirty="0" smtClean="0">
                <a:solidFill>
                  <a:srgbClr val="000000"/>
                </a:solidFill>
                <a:effectLst>
                  <a:glow rad="228600">
                    <a:schemeClr val="accent1">
                      <a:satMod val="175000"/>
                      <a:alpha val="40000"/>
                    </a:schemeClr>
                  </a:glow>
                </a:effectLst>
                <a:latin typeface="Verdana" pitchFamily="34" charset="0"/>
                <a:cs typeface="Arial" pitchFamily="34" charset="0"/>
              </a:rPr>
              <a:t>L’exécution des taches doit se faire sur application </a:t>
            </a:r>
            <a:r>
              <a:rPr lang="fr-FR" sz="2400" b="1" i="1" dirty="0" smtClean="0">
                <a:solidFill>
                  <a:srgbClr val="FF0000"/>
                </a:solidFill>
                <a:effectLst>
                  <a:glow rad="228600">
                    <a:schemeClr val="accent1">
                      <a:satMod val="175000"/>
                      <a:alpha val="40000"/>
                    </a:schemeClr>
                  </a:glow>
                </a:effectLst>
                <a:latin typeface="Verdana" pitchFamily="34" charset="0"/>
                <a:cs typeface="Arial" pitchFamily="34" charset="0"/>
              </a:rPr>
              <a:t>des règles des travaux</a:t>
            </a:r>
            <a:r>
              <a:rPr lang="fr-FR" sz="2400" b="1" i="1" dirty="0" smtClean="0">
                <a:solidFill>
                  <a:srgbClr val="000000"/>
                </a:solidFill>
                <a:effectLst>
                  <a:glow rad="228600">
                    <a:schemeClr val="accent1">
                      <a:satMod val="175000"/>
                      <a:alpha val="40000"/>
                    </a:schemeClr>
                  </a:glow>
                </a:effectLst>
                <a:latin typeface="Verdana" pitchFamily="34" charset="0"/>
                <a:cs typeface="Arial" pitchFamily="34" charset="0"/>
              </a:rPr>
              <a:t> :</a:t>
            </a:r>
            <a:endParaRPr lang="fr-FR" sz="2400" i="1" dirty="0" smtClean="0">
              <a:effectLst>
                <a:glow rad="228600">
                  <a:schemeClr val="accent1">
                    <a:satMod val="175000"/>
                    <a:alpha val="40000"/>
                  </a:schemeClr>
                </a:glow>
              </a:effectLst>
              <a:latin typeface="Arial" pitchFamily="34" charset="0"/>
              <a:cs typeface="Arial" pitchFamily="34" charset="0"/>
            </a:endParaRPr>
          </a:p>
          <a:p>
            <a:pPr lvl="0" eaLnBrk="0" fontAlgn="base" hangingPunct="0">
              <a:spcBef>
                <a:spcPct val="0"/>
              </a:spcBef>
              <a:spcAft>
                <a:spcPct val="0"/>
              </a:spcAft>
              <a:tabLst>
                <a:tab pos="26988" algn="l"/>
              </a:tabLst>
            </a:pPr>
            <a:r>
              <a:rPr lang="fr-FR" sz="2400" b="1" dirty="0" smtClean="0">
                <a:solidFill>
                  <a:srgbClr val="000000"/>
                </a:solidFill>
                <a:latin typeface="Verdana" pitchFamily="34" charset="0"/>
                <a:cs typeface="Arial" pitchFamily="34" charset="0"/>
              </a:rPr>
              <a:t> </a:t>
            </a:r>
            <a:endParaRPr lang="fr-FR" sz="2400"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b="1" i="1" dirty="0" smtClean="0">
                <a:solidFill>
                  <a:srgbClr val="00FF00"/>
                </a:solidFill>
                <a:latin typeface="Verdana" pitchFamily="34" charset="0"/>
                <a:cs typeface="Arial" pitchFamily="34" charset="0"/>
              </a:rPr>
              <a:t>-Hors tension,</a:t>
            </a:r>
            <a:r>
              <a:rPr lang="fr-FR" b="1" dirty="0" smtClean="0">
                <a:solidFill>
                  <a:srgbClr val="00FF00"/>
                </a:solidFill>
                <a:latin typeface="Verdana" pitchFamily="34" charset="0"/>
                <a:cs typeface="Arial" pitchFamily="34" charset="0"/>
              </a:rPr>
              <a:t> </a:t>
            </a:r>
            <a:r>
              <a:rPr lang="fr-FR" b="1" u="sng" dirty="0" smtClean="0">
                <a:solidFill>
                  <a:srgbClr val="FF0000"/>
                </a:solidFill>
                <a:latin typeface="Verdana" pitchFamily="34" charset="0"/>
                <a:cs typeface="Arial" pitchFamily="34" charset="0"/>
              </a:rPr>
              <a:t>La consignation électrique </a:t>
            </a:r>
          </a:p>
          <a:p>
            <a:pPr lvl="0" eaLnBrk="0" fontAlgn="base" hangingPunct="0">
              <a:spcBef>
                <a:spcPct val="0"/>
              </a:spcBef>
              <a:spcAft>
                <a:spcPct val="0"/>
              </a:spcAft>
              <a:tabLst>
                <a:tab pos="26988" algn="l"/>
              </a:tabLst>
            </a:pPr>
            <a:endParaRPr lang="fr-FR" b="1" u="sng" dirty="0" smtClean="0">
              <a:solidFill>
                <a:srgbClr val="FF0000"/>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séparation de l'ouvrage des sources de tension </a:t>
            </a: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condamnation des organes de séparation en position d'ouverture</a:t>
            </a: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tabLst>
                <a:tab pos="26988" algn="l"/>
              </a:tabLst>
            </a:pPr>
            <a:r>
              <a:rPr lang="fr-FR" b="1" dirty="0" smtClean="0">
                <a:solidFill>
                  <a:srgbClr val="000000"/>
                </a:solidFill>
                <a:latin typeface="Verdana" pitchFamily="34" charset="0"/>
                <a:cs typeface="Arial" pitchFamily="34" charset="0"/>
              </a:rPr>
              <a:t>. </a:t>
            </a:r>
            <a:r>
              <a:rPr lang="fr-FR" b="1" dirty="0" smtClean="0">
                <a:solidFill>
                  <a:srgbClr val="0000FF"/>
                </a:solidFill>
                <a:latin typeface="Verdana" pitchFamily="34" charset="0"/>
                <a:cs typeface="Arial" pitchFamily="34" charset="0"/>
              </a:rPr>
              <a:t>identification de l'ouvrage mis hors tension</a:t>
            </a:r>
          </a:p>
          <a:p>
            <a:pPr lvl="0" eaLnBrk="0" fontAlgn="base" hangingPunct="0">
              <a:spcBef>
                <a:spcPct val="0"/>
              </a:spcBef>
              <a:spcAft>
                <a:spcPct val="0"/>
              </a:spcAft>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vérification de l'absence de tension puis mise à la terre et en court-circuit</a:t>
            </a: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b="1" dirty="0" smtClean="0">
              <a:solidFill>
                <a:srgbClr val="0000FF"/>
              </a:solidFill>
              <a:latin typeface="Verdana" pitchFamily="34" charset="0"/>
              <a:cs typeface="Arial" pitchFamily="34" charset="0"/>
            </a:endParaRPr>
          </a:p>
          <a:p>
            <a:pPr lvl="0" eaLnBrk="0" fontAlgn="base" hangingPunct="0">
              <a:spcBef>
                <a:spcPct val="0"/>
              </a:spcBef>
              <a:spcAft>
                <a:spcPct val="0"/>
              </a:spcAft>
              <a:buFont typeface="Arial" pitchFamily="34" charset="0"/>
              <a:buChar char="•"/>
              <a:tabLst>
                <a:tab pos="26988" algn="l"/>
              </a:tabLst>
            </a:pP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b="1" dirty="0" smtClean="0">
                <a:solidFill>
                  <a:srgbClr val="00FF00"/>
                </a:solidFill>
                <a:latin typeface="Verdana" pitchFamily="34" charset="0"/>
                <a:cs typeface="Arial" pitchFamily="34" charset="0"/>
              </a:rPr>
              <a:t> </a:t>
            </a:r>
            <a:endParaRPr lang="fr-FR" dirty="0" smtClean="0">
              <a:latin typeface="Arial" pitchFamily="34" charset="0"/>
              <a:cs typeface="Arial" pitchFamily="34" charset="0"/>
            </a:endParaRPr>
          </a:p>
        </p:txBody>
      </p:sp>
      <p:pic>
        <p:nvPicPr>
          <p:cNvPr id="3" name="Picture 2"/>
          <p:cNvPicPr>
            <a:picLocks noGrp="1" noChangeAspect="1" noChangeArrowheads="1"/>
          </p:cNvPicPr>
          <p:nvPr/>
        </p:nvPicPr>
        <p:blipFill>
          <a:blip r:embed="rId2" cstate="print"/>
          <a:srcRect/>
          <a:stretch>
            <a:fillRect/>
          </a:stretch>
        </p:blipFill>
        <p:spPr bwMode="auto">
          <a:xfrm>
            <a:off x="179512" y="4653136"/>
            <a:ext cx="1907704" cy="1899188"/>
          </a:xfrm>
          <a:prstGeom prst="rect">
            <a:avLst/>
          </a:prstGeom>
          <a:noFill/>
          <a:ln w="9525" algn="in">
            <a:noFill/>
            <a:miter lim="800000"/>
            <a:headEnd/>
            <a:tailEnd/>
          </a:ln>
          <a:effectLst/>
        </p:spPr>
      </p:pic>
      <p:pic>
        <p:nvPicPr>
          <p:cNvPr id="4" name="Picture 1"/>
          <p:cNvPicPr>
            <a:picLocks noGrp="1" noChangeAspect="1" noChangeArrowheads="1"/>
          </p:cNvPicPr>
          <p:nvPr/>
        </p:nvPicPr>
        <p:blipFill>
          <a:blip r:embed="rId3" cstate="print"/>
          <a:srcRect/>
          <a:stretch>
            <a:fillRect/>
          </a:stretch>
        </p:blipFill>
        <p:spPr bwMode="auto">
          <a:xfrm>
            <a:off x="2123728" y="4725144"/>
            <a:ext cx="1728192" cy="1530305"/>
          </a:xfrm>
          <a:prstGeom prst="rect">
            <a:avLst/>
          </a:prstGeom>
          <a:noFill/>
          <a:ln w="9525" algn="in">
            <a:noFill/>
            <a:miter lim="800000"/>
            <a:headEnd/>
            <a:tailEnd/>
          </a:ln>
          <a:effectLst/>
        </p:spPr>
      </p:pic>
      <p:pic>
        <p:nvPicPr>
          <p:cNvPr id="5" name="Picture 1"/>
          <p:cNvPicPr>
            <a:picLocks noGrp="1" noChangeAspect="1" noChangeArrowheads="1"/>
          </p:cNvPicPr>
          <p:nvPr/>
        </p:nvPicPr>
        <p:blipFill>
          <a:blip r:embed="rId4" cstate="print"/>
          <a:srcRect/>
          <a:stretch>
            <a:fillRect/>
          </a:stretch>
        </p:blipFill>
        <p:spPr bwMode="auto">
          <a:xfrm>
            <a:off x="4139952" y="4653136"/>
            <a:ext cx="1623225" cy="1674079"/>
          </a:xfrm>
          <a:prstGeom prst="rect">
            <a:avLst/>
          </a:prstGeom>
          <a:noFill/>
          <a:ln w="9525" algn="in">
            <a:noFill/>
            <a:miter lim="800000"/>
            <a:headEnd/>
            <a:tailEnd/>
          </a:ln>
          <a:effectLst/>
        </p:spPr>
      </p:pic>
      <p:pic>
        <p:nvPicPr>
          <p:cNvPr id="6" name="Picture 5"/>
          <p:cNvPicPr>
            <a:picLocks noGrp="1" noChangeAspect="1" noChangeArrowheads="1"/>
          </p:cNvPicPr>
          <p:nvPr/>
        </p:nvPicPr>
        <p:blipFill>
          <a:blip r:embed="rId5" cstate="print"/>
          <a:srcRect/>
          <a:stretch>
            <a:fillRect/>
          </a:stretch>
        </p:blipFill>
        <p:spPr bwMode="auto">
          <a:xfrm>
            <a:off x="6228184" y="4581128"/>
            <a:ext cx="2627404" cy="1944216"/>
          </a:xfrm>
          <a:prstGeom prst="rect">
            <a:avLst/>
          </a:prstGeom>
          <a:noFill/>
          <a:ln w="9525" algn="in">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checkerboard(across)">
                                      <p:cBhvr>
                                        <p:cTn id="7" dur="500"/>
                                        <p:tgtEl>
                                          <p:spTgt spid="2">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2">
                                            <p:txEl>
                                              <p:pRg st="4" end="4"/>
                                            </p:txEl>
                                          </p:spTgt>
                                        </p:tgtEl>
                                        <p:attrNameLst>
                                          <p:attrName>style.visibility</p:attrName>
                                        </p:attrNameLst>
                                      </p:cBhvr>
                                      <p:to>
                                        <p:strVal val="visible"/>
                                      </p:to>
                                    </p:set>
                                    <p:animEffect transition="in" filter="checkerboard(across)">
                                      <p:cBhvr>
                                        <p:cTn id="12" dur="500"/>
                                        <p:tgtEl>
                                          <p:spTgt spid="2">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2">
                                            <p:txEl>
                                              <p:pRg st="6" end="6"/>
                                            </p:txEl>
                                          </p:spTgt>
                                        </p:tgtEl>
                                        <p:attrNameLst>
                                          <p:attrName>style.visibility</p:attrName>
                                        </p:attrNameLst>
                                      </p:cBhvr>
                                      <p:to>
                                        <p:strVal val="visible"/>
                                      </p:to>
                                    </p:set>
                                    <p:animEffect transition="in" filter="checkerboard(across)">
                                      <p:cBhvr>
                                        <p:cTn id="22" dur="500"/>
                                        <p:tgtEl>
                                          <p:spTgt spid="2">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checkerboard(across)">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2">
                                            <p:txEl>
                                              <p:pRg st="8" end="8"/>
                                            </p:txEl>
                                          </p:spTgt>
                                        </p:tgtEl>
                                        <p:attrNameLst>
                                          <p:attrName>style.visibility</p:attrName>
                                        </p:attrNameLst>
                                      </p:cBhvr>
                                      <p:to>
                                        <p:strVal val="visible"/>
                                      </p:to>
                                    </p:set>
                                    <p:animEffect transition="in" filter="checkerboard(across)">
                                      <p:cBhvr>
                                        <p:cTn id="32" dur="500"/>
                                        <p:tgtEl>
                                          <p:spTgt spid="2">
                                            <p:txEl>
                                              <p:pRg st="8" end="8"/>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checkerboard(across)">
                                      <p:cBhvr>
                                        <p:cTn id="37" dur="500"/>
                                        <p:tgtEl>
                                          <p:spTgt spid="5"/>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nodeType="clickEffect">
                                  <p:stCondLst>
                                    <p:cond delay="0"/>
                                  </p:stCondLst>
                                  <p:childTnLst>
                                    <p:set>
                                      <p:cBhvr>
                                        <p:cTn id="41" dur="1" fill="hold">
                                          <p:stCondLst>
                                            <p:cond delay="0"/>
                                          </p:stCondLst>
                                        </p:cTn>
                                        <p:tgtEl>
                                          <p:spTgt spid="2">
                                            <p:txEl>
                                              <p:pRg st="10" end="10"/>
                                            </p:txEl>
                                          </p:spTgt>
                                        </p:tgtEl>
                                        <p:attrNameLst>
                                          <p:attrName>style.visibility</p:attrName>
                                        </p:attrNameLst>
                                      </p:cBhvr>
                                      <p:to>
                                        <p:strVal val="visible"/>
                                      </p:to>
                                    </p:set>
                                    <p:animEffect transition="in" filter="checkerboard(across)">
                                      <p:cBhvr>
                                        <p:cTn id="42" dur="500"/>
                                        <p:tgtEl>
                                          <p:spTgt spid="2">
                                            <p:txEl>
                                              <p:pRg st="10" end="1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checkerboard(across)">
                                      <p:cBhvr>
                                        <p:cTn id="47" dur="500"/>
                                        <p:tgtEl>
                                          <p:spTgt spid="6"/>
                                        </p:tgtEl>
                                      </p:cBhvr>
                                    </p:animEffect>
                                  </p:childTnLst>
                                </p:cTn>
                              </p:par>
                            </p:childTnLst>
                          </p:cTn>
                        </p:par>
                      </p:childTnLst>
                    </p:cTn>
                  </p:par>
                  <p:par>
                    <p:cTn id="48" fill="hold">
                      <p:stCondLst>
                        <p:cond delay="indefinite"/>
                      </p:stCondLst>
                      <p:childTnLst>
                        <p:par>
                          <p:cTn id="49" fill="hold">
                            <p:stCondLst>
                              <p:cond delay="0"/>
                            </p:stCondLst>
                            <p:childTnLst>
                              <p:par>
                                <p:cTn id="50" presetID="5" presetClass="entr" presetSubtype="10" fill="hold" nodeType="clickEffect">
                                  <p:stCondLst>
                                    <p:cond delay="0"/>
                                  </p:stCondLst>
                                  <p:childTnLst>
                                    <p:set>
                                      <p:cBhvr>
                                        <p:cTn id="51" dur="1" fill="hold">
                                          <p:stCondLst>
                                            <p:cond delay="0"/>
                                          </p:stCondLst>
                                        </p:cTn>
                                        <p:tgtEl>
                                          <p:spTgt spid="2">
                                            <p:txEl>
                                              <p:pRg st="18" end="18"/>
                                            </p:txEl>
                                          </p:spTgt>
                                        </p:tgtEl>
                                        <p:attrNameLst>
                                          <p:attrName>style.visibility</p:attrName>
                                        </p:attrNameLst>
                                      </p:cBhvr>
                                      <p:to>
                                        <p:strVal val="visible"/>
                                      </p:to>
                                    </p:set>
                                    <p:animEffect transition="in" filter="checkerboard(across)">
                                      <p:cBhvr>
                                        <p:cTn id="52" dur="500"/>
                                        <p:tgtEl>
                                          <p:spTgt spid="2">
                                            <p:txEl>
                                              <p:pRg st="18" end="1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2308324"/>
          </a:xfrm>
          <a:prstGeom prst="rect">
            <a:avLst/>
          </a:prstGeom>
        </p:spPr>
        <p:txBody>
          <a:bodyPr wrap="square">
            <a:spAutoFit/>
          </a:bodyPr>
          <a:lstStyle/>
          <a:p>
            <a:pPr lvl="0" eaLnBrk="0" fontAlgn="base" hangingPunct="0">
              <a:spcBef>
                <a:spcPct val="0"/>
              </a:spcBef>
              <a:spcAft>
                <a:spcPct val="0"/>
              </a:spcAft>
              <a:tabLst>
                <a:tab pos="26988" algn="l"/>
              </a:tabLst>
            </a:pP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dirty="0" smtClean="0">
                <a:solidFill>
                  <a:srgbClr val="00FF00"/>
                </a:solidFill>
                <a:latin typeface="Verdana" pitchFamily="34" charset="0"/>
                <a:cs typeface="Arial" pitchFamily="34" charset="0"/>
              </a:rPr>
              <a:t>-</a:t>
            </a:r>
            <a:r>
              <a:rPr lang="fr-FR" dirty="0" smtClean="0">
                <a:solidFill>
                  <a:srgbClr val="000000"/>
                </a:solidFill>
                <a:latin typeface="Times New Roman" pitchFamily="18" charset="0"/>
                <a:cs typeface="Arial" pitchFamily="34" charset="0"/>
              </a:rPr>
              <a:t> </a:t>
            </a:r>
            <a:r>
              <a:rPr lang="fr-FR" b="1" dirty="0" smtClean="0">
                <a:solidFill>
                  <a:srgbClr val="00FF00"/>
                </a:solidFill>
                <a:latin typeface="Verdana" pitchFamily="34" charset="0"/>
                <a:cs typeface="Arial" pitchFamily="34" charset="0"/>
              </a:rPr>
              <a:t>Sous tension</a:t>
            </a:r>
          </a:p>
          <a:p>
            <a:pPr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 Travail au contact</a:t>
            </a: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 Travail à distance</a:t>
            </a:r>
          </a:p>
          <a:p>
            <a:pPr lvl="0" eaLnBrk="0" fontAlgn="base" hangingPunct="0">
              <a:spcBef>
                <a:spcPct val="0"/>
              </a:spcBef>
              <a:spcAft>
                <a:spcPct val="0"/>
              </a:spcAft>
              <a:buFont typeface="Arial" pitchFamily="34" charset="0"/>
              <a:buChar char="•"/>
              <a:tabLst>
                <a:tab pos="26988" algn="l"/>
              </a:tabLst>
            </a:pPr>
            <a:r>
              <a:rPr lang="fr-FR" b="1" dirty="0" smtClean="0">
                <a:solidFill>
                  <a:srgbClr val="0000FF"/>
                </a:solidFill>
                <a:latin typeface="Verdana" pitchFamily="34" charset="0"/>
                <a:cs typeface="Arial" pitchFamily="34" charset="0"/>
              </a:rPr>
              <a:t> Travail au potentiel</a:t>
            </a: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b="1" dirty="0" smtClean="0">
                <a:solidFill>
                  <a:srgbClr val="00FF00"/>
                </a:solidFill>
                <a:latin typeface="Verdana" pitchFamily="34" charset="0"/>
                <a:cs typeface="Arial" pitchFamily="34" charset="0"/>
              </a:rPr>
              <a:t> </a:t>
            </a: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dirty="0" smtClean="0">
                <a:solidFill>
                  <a:srgbClr val="00FF00"/>
                </a:solidFill>
                <a:latin typeface="Verdana" pitchFamily="34" charset="0"/>
                <a:cs typeface="Arial" pitchFamily="34" charset="0"/>
              </a:rPr>
              <a:t>-</a:t>
            </a:r>
            <a:r>
              <a:rPr lang="fr-FR" dirty="0" smtClean="0">
                <a:solidFill>
                  <a:srgbClr val="000000"/>
                </a:solidFill>
                <a:latin typeface="Times New Roman" pitchFamily="18" charset="0"/>
                <a:cs typeface="Arial" pitchFamily="34" charset="0"/>
              </a:rPr>
              <a:t> </a:t>
            </a:r>
            <a:r>
              <a:rPr lang="fr-FR" b="1" dirty="0" smtClean="0">
                <a:solidFill>
                  <a:srgbClr val="00FF00"/>
                </a:solidFill>
                <a:latin typeface="Verdana" pitchFamily="34" charset="0"/>
                <a:cs typeface="Arial" pitchFamily="34" charset="0"/>
              </a:rPr>
              <a:t>Au voisinage </a:t>
            </a:r>
            <a:endParaRPr lang="fr-FR" dirty="0" smtClean="0">
              <a:latin typeface="Arial" pitchFamily="34" charset="0"/>
              <a:cs typeface="Arial" pitchFamily="34" charset="0"/>
            </a:endParaRPr>
          </a:p>
          <a:p>
            <a:pPr lvl="0" eaLnBrk="0" fontAlgn="base" hangingPunct="0">
              <a:spcBef>
                <a:spcPct val="0"/>
              </a:spcBef>
              <a:spcAft>
                <a:spcPct val="0"/>
              </a:spcAft>
              <a:tabLst>
                <a:tab pos="26988" algn="l"/>
              </a:tabLst>
            </a:pPr>
            <a:r>
              <a:rPr lang="fr-FR" b="1" dirty="0" smtClean="0">
                <a:solidFill>
                  <a:srgbClr val="00FF00"/>
                </a:solidFill>
                <a:latin typeface="Verdana" pitchFamily="34" charset="0"/>
                <a:cs typeface="Arial" pitchFamily="34" charset="0"/>
              </a:rPr>
              <a:t> </a:t>
            </a:r>
            <a:endParaRPr lang="fr-FR" dirty="0" smtClean="0">
              <a:latin typeface="Arial" pitchFamily="34" charset="0"/>
              <a:cs typeface="Arial" pitchFamily="34" charset="0"/>
            </a:endParaRPr>
          </a:p>
        </p:txBody>
      </p:sp>
      <p:pic>
        <p:nvPicPr>
          <p:cNvPr id="456706" name="Picture 2" descr="http://www.habilitation-electrique.com/imgs/img18p28.jpg"/>
          <p:cNvPicPr>
            <a:picLocks noChangeAspect="1" noChangeArrowheads="1"/>
          </p:cNvPicPr>
          <p:nvPr/>
        </p:nvPicPr>
        <p:blipFill>
          <a:blip r:embed="rId2" cstate="print"/>
          <a:srcRect/>
          <a:stretch>
            <a:fillRect/>
          </a:stretch>
        </p:blipFill>
        <p:spPr bwMode="auto">
          <a:xfrm>
            <a:off x="5724128" y="260648"/>
            <a:ext cx="2941387" cy="2232248"/>
          </a:xfrm>
          <a:prstGeom prst="rect">
            <a:avLst/>
          </a:prstGeom>
          <a:noFill/>
        </p:spPr>
      </p:pic>
      <p:pic>
        <p:nvPicPr>
          <p:cNvPr id="9" name="Picture 2" descr="C:\Documents and Settings\Mlle ROUHA\Mes documents\My Scans\2010-11 (nov.)\travail au potentiel.jpg"/>
          <p:cNvPicPr>
            <a:picLocks noChangeAspect="1" noChangeArrowheads="1"/>
          </p:cNvPicPr>
          <p:nvPr/>
        </p:nvPicPr>
        <p:blipFill>
          <a:blip r:embed="rId3" cstate="print"/>
          <a:srcRect/>
          <a:stretch>
            <a:fillRect/>
          </a:stretch>
        </p:blipFill>
        <p:spPr bwMode="auto">
          <a:xfrm>
            <a:off x="2699792" y="3356992"/>
            <a:ext cx="3960440" cy="3248353"/>
          </a:xfrm>
          <a:prstGeom prst="rect">
            <a:avLst/>
          </a:prstGeom>
          <a:noFill/>
        </p:spPr>
      </p:pic>
      <p:pic>
        <p:nvPicPr>
          <p:cNvPr id="456710" name="Picture 6" descr="http://www.inrs.fr/dms/inrs/img/dossiers/risque-electrique/diaporama-01/risque-electrique-intervention-exterieur-2012-019-013.jpg"/>
          <p:cNvPicPr>
            <a:picLocks noChangeAspect="1" noChangeArrowheads="1"/>
          </p:cNvPicPr>
          <p:nvPr/>
        </p:nvPicPr>
        <p:blipFill>
          <a:blip r:embed="rId4" cstate="print"/>
          <a:srcRect l="22695" r="10734"/>
          <a:stretch>
            <a:fillRect/>
          </a:stretch>
        </p:blipFill>
        <p:spPr bwMode="auto">
          <a:xfrm>
            <a:off x="6228184" y="3689648"/>
            <a:ext cx="3168352" cy="3168352"/>
          </a:xfrm>
          <a:prstGeom prst="rect">
            <a:avLst/>
          </a:prstGeom>
          <a:noFill/>
        </p:spPr>
      </p:pic>
      <p:pic>
        <p:nvPicPr>
          <p:cNvPr id="456712" name="Picture 8" descr="http://www.inrs.fr/dms/inrs/img/dossiers/risque-electrique/diaporama-01/risque-electrique-ligne-aerienne-2012-019-023.jpg"/>
          <p:cNvPicPr>
            <a:picLocks noChangeAspect="1" noChangeArrowheads="1"/>
          </p:cNvPicPr>
          <p:nvPr/>
        </p:nvPicPr>
        <p:blipFill>
          <a:blip r:embed="rId5" cstate="print"/>
          <a:srcRect l="34199"/>
          <a:stretch>
            <a:fillRect/>
          </a:stretch>
        </p:blipFill>
        <p:spPr bwMode="auto">
          <a:xfrm>
            <a:off x="0" y="2132856"/>
            <a:ext cx="3131683" cy="3168352"/>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checkerboard(across)">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checkerboard(across)">
                                      <p:cBhvr>
                                        <p:cTn id="12" dur="500"/>
                                        <p:tgtEl>
                                          <p:spTgt spid="6">
                                            <p:txEl>
                                              <p:pRg st="2" end="2"/>
                                            </p:txEl>
                                          </p:spTgt>
                                        </p:tgtEl>
                                      </p:cBhvr>
                                    </p:animEffect>
                                  </p:childTnLst>
                                </p:cTn>
                              </p:par>
                            </p:childTnLst>
                          </p:cTn>
                        </p:par>
                        <p:par>
                          <p:cTn id="13" fill="hold">
                            <p:stCondLst>
                              <p:cond delay="500"/>
                            </p:stCondLst>
                            <p:childTnLst>
                              <p:par>
                                <p:cTn id="14" presetID="5" presetClass="entr" presetSubtype="10" fill="hold" nodeType="afterEffect">
                                  <p:stCondLst>
                                    <p:cond delay="0"/>
                                  </p:stCondLst>
                                  <p:childTnLst>
                                    <p:set>
                                      <p:cBhvr>
                                        <p:cTn id="15" dur="1" fill="hold">
                                          <p:stCondLst>
                                            <p:cond delay="0"/>
                                          </p:stCondLst>
                                        </p:cTn>
                                        <p:tgtEl>
                                          <p:spTgt spid="456706"/>
                                        </p:tgtEl>
                                        <p:attrNameLst>
                                          <p:attrName>style.visibility</p:attrName>
                                        </p:attrNameLst>
                                      </p:cBhvr>
                                      <p:to>
                                        <p:strVal val="visible"/>
                                      </p:to>
                                    </p:set>
                                    <p:animEffect transition="in" filter="checkerboard(across)">
                                      <p:cBhvr>
                                        <p:cTn id="16" dur="500"/>
                                        <p:tgtEl>
                                          <p:spTgt spid="456706"/>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checkerboard(across)">
                                      <p:cBhvr>
                                        <p:cTn id="21" dur="500"/>
                                        <p:tgtEl>
                                          <p:spTgt spid="6">
                                            <p:txEl>
                                              <p:pRg st="3" end="3"/>
                                            </p:txEl>
                                          </p:spTgt>
                                        </p:tgtEl>
                                      </p:cBhvr>
                                    </p:animEffect>
                                  </p:childTnLst>
                                </p:cTn>
                              </p:par>
                            </p:childTnLst>
                          </p:cTn>
                        </p:par>
                        <p:par>
                          <p:cTn id="22" fill="hold">
                            <p:stCondLst>
                              <p:cond delay="500"/>
                            </p:stCondLst>
                            <p:childTnLst>
                              <p:par>
                                <p:cTn id="23" presetID="5" presetClass="entr" presetSubtype="10" fill="hold" nodeType="afterEffect">
                                  <p:stCondLst>
                                    <p:cond delay="0"/>
                                  </p:stCondLst>
                                  <p:childTnLst>
                                    <p:set>
                                      <p:cBhvr>
                                        <p:cTn id="24" dur="1" fill="hold">
                                          <p:stCondLst>
                                            <p:cond delay="0"/>
                                          </p:stCondLst>
                                        </p:cTn>
                                        <p:tgtEl>
                                          <p:spTgt spid="456712"/>
                                        </p:tgtEl>
                                        <p:attrNameLst>
                                          <p:attrName>style.visibility</p:attrName>
                                        </p:attrNameLst>
                                      </p:cBhvr>
                                      <p:to>
                                        <p:strVal val="visible"/>
                                      </p:to>
                                    </p:set>
                                    <p:animEffect transition="in" filter="checkerboard(across)">
                                      <p:cBhvr>
                                        <p:cTn id="25" dur="500"/>
                                        <p:tgtEl>
                                          <p:spTgt spid="456712"/>
                                        </p:tgtEl>
                                      </p:cBhvr>
                                    </p:animEffect>
                                  </p:childTnLst>
                                </p:cTn>
                              </p:par>
                            </p:childTnLst>
                          </p:cTn>
                        </p:par>
                      </p:childTnLst>
                    </p:cTn>
                  </p:par>
                  <p:par>
                    <p:cTn id="26" fill="hold">
                      <p:stCondLst>
                        <p:cond delay="indefinite"/>
                      </p:stCondLst>
                      <p:childTnLst>
                        <p:par>
                          <p:cTn id="27" fill="hold">
                            <p:stCondLst>
                              <p:cond delay="0"/>
                            </p:stCondLst>
                            <p:childTnLst>
                              <p:par>
                                <p:cTn id="28" presetID="5" presetClass="entr" presetSubtype="10" fill="hold" nodeType="clickEffect">
                                  <p:stCondLst>
                                    <p:cond delay="0"/>
                                  </p:stCondLst>
                                  <p:childTnLst>
                                    <p:set>
                                      <p:cBhvr>
                                        <p:cTn id="29" dur="1" fill="hold">
                                          <p:stCondLst>
                                            <p:cond delay="0"/>
                                          </p:stCondLst>
                                        </p:cTn>
                                        <p:tgtEl>
                                          <p:spTgt spid="6">
                                            <p:txEl>
                                              <p:pRg st="4" end="4"/>
                                            </p:txEl>
                                          </p:spTgt>
                                        </p:tgtEl>
                                        <p:attrNameLst>
                                          <p:attrName>style.visibility</p:attrName>
                                        </p:attrNameLst>
                                      </p:cBhvr>
                                      <p:to>
                                        <p:strVal val="visible"/>
                                      </p:to>
                                    </p:set>
                                    <p:animEffect transition="in" filter="checkerboard(across)">
                                      <p:cBhvr>
                                        <p:cTn id="30" dur="500"/>
                                        <p:tgtEl>
                                          <p:spTgt spid="6">
                                            <p:txEl>
                                              <p:pRg st="4" end="4"/>
                                            </p:txEl>
                                          </p:spTgt>
                                        </p:tgtEl>
                                      </p:cBhvr>
                                    </p:animEffect>
                                  </p:childTnLst>
                                </p:cTn>
                              </p:par>
                            </p:childTnLst>
                          </p:cTn>
                        </p:par>
                        <p:par>
                          <p:cTn id="31" fill="hold">
                            <p:stCondLst>
                              <p:cond delay="500"/>
                            </p:stCondLst>
                            <p:childTnLst>
                              <p:par>
                                <p:cTn id="32" presetID="5" presetClass="entr" presetSubtype="10"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checkerboard(across)">
                                      <p:cBhvr>
                                        <p:cTn id="34" dur="500"/>
                                        <p:tgtEl>
                                          <p:spTgt spid="9"/>
                                        </p:tgtEl>
                                      </p:cBhvr>
                                    </p:animEffect>
                                  </p:childTnLst>
                                </p:cTn>
                              </p:par>
                            </p:childTnLst>
                          </p:cTn>
                        </p:par>
                      </p:childTnLst>
                    </p:cTn>
                  </p:par>
                  <p:par>
                    <p:cTn id="35" fill="hold">
                      <p:stCondLst>
                        <p:cond delay="indefinite"/>
                      </p:stCondLst>
                      <p:childTnLst>
                        <p:par>
                          <p:cTn id="36" fill="hold">
                            <p:stCondLst>
                              <p:cond delay="0"/>
                            </p:stCondLst>
                            <p:childTnLst>
                              <p:par>
                                <p:cTn id="37" presetID="5" presetClass="entr" presetSubtype="10" fill="hold" nodeType="clickEffect">
                                  <p:stCondLst>
                                    <p:cond delay="0"/>
                                  </p:stCondLst>
                                  <p:childTnLst>
                                    <p:set>
                                      <p:cBhvr>
                                        <p:cTn id="38" dur="1" fill="hold">
                                          <p:stCondLst>
                                            <p:cond delay="0"/>
                                          </p:stCondLst>
                                        </p:cTn>
                                        <p:tgtEl>
                                          <p:spTgt spid="6">
                                            <p:txEl>
                                              <p:pRg st="5" end="5"/>
                                            </p:txEl>
                                          </p:spTgt>
                                        </p:tgtEl>
                                        <p:attrNameLst>
                                          <p:attrName>style.visibility</p:attrName>
                                        </p:attrNameLst>
                                      </p:cBhvr>
                                      <p:to>
                                        <p:strVal val="visible"/>
                                      </p:to>
                                    </p:set>
                                    <p:animEffect transition="in" filter="checkerboard(across)">
                                      <p:cBhvr>
                                        <p:cTn id="39" dur="500"/>
                                        <p:tgtEl>
                                          <p:spTgt spid="6">
                                            <p:txEl>
                                              <p:pRg st="5" end="5"/>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5" presetClass="entr" presetSubtype="10" fill="hold" nodeType="clickEffect">
                                  <p:stCondLst>
                                    <p:cond delay="0"/>
                                  </p:stCondLst>
                                  <p:childTnLst>
                                    <p:set>
                                      <p:cBhvr>
                                        <p:cTn id="43" dur="1" fill="hold">
                                          <p:stCondLst>
                                            <p:cond delay="0"/>
                                          </p:stCondLst>
                                        </p:cTn>
                                        <p:tgtEl>
                                          <p:spTgt spid="6">
                                            <p:txEl>
                                              <p:pRg st="6" end="6"/>
                                            </p:txEl>
                                          </p:spTgt>
                                        </p:tgtEl>
                                        <p:attrNameLst>
                                          <p:attrName>style.visibility</p:attrName>
                                        </p:attrNameLst>
                                      </p:cBhvr>
                                      <p:to>
                                        <p:strVal val="visible"/>
                                      </p:to>
                                    </p:set>
                                    <p:animEffect transition="in" filter="checkerboard(across)">
                                      <p:cBhvr>
                                        <p:cTn id="44" dur="500"/>
                                        <p:tgtEl>
                                          <p:spTgt spid="6">
                                            <p:txEl>
                                              <p:pRg st="6" end="6"/>
                                            </p:txEl>
                                          </p:spTgt>
                                        </p:tgtEl>
                                      </p:cBhvr>
                                    </p:animEffect>
                                  </p:childTnLst>
                                </p:cTn>
                              </p:par>
                            </p:childTnLst>
                          </p:cTn>
                        </p:par>
                        <p:par>
                          <p:cTn id="45" fill="hold">
                            <p:stCondLst>
                              <p:cond delay="500"/>
                            </p:stCondLst>
                            <p:childTnLst>
                              <p:par>
                                <p:cTn id="46" presetID="5" presetClass="entr" presetSubtype="10" fill="hold" nodeType="afterEffect">
                                  <p:stCondLst>
                                    <p:cond delay="0"/>
                                  </p:stCondLst>
                                  <p:childTnLst>
                                    <p:set>
                                      <p:cBhvr>
                                        <p:cTn id="47" dur="1" fill="hold">
                                          <p:stCondLst>
                                            <p:cond delay="0"/>
                                          </p:stCondLst>
                                        </p:cTn>
                                        <p:tgtEl>
                                          <p:spTgt spid="456710"/>
                                        </p:tgtEl>
                                        <p:attrNameLst>
                                          <p:attrName>style.visibility</p:attrName>
                                        </p:attrNameLst>
                                      </p:cBhvr>
                                      <p:to>
                                        <p:strVal val="visible"/>
                                      </p:to>
                                    </p:set>
                                    <p:animEffect transition="in" filter="checkerboard(across)">
                                      <p:cBhvr>
                                        <p:cTn id="48" dur="500"/>
                                        <p:tgtEl>
                                          <p:spTgt spid="456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voisinage"/>
          <p:cNvPicPr>
            <a:picLocks noChangeAspect="1" noChangeArrowheads="1"/>
          </p:cNvPicPr>
          <p:nvPr/>
        </p:nvPicPr>
        <p:blipFill>
          <a:blip r:embed="rId2" r:link="rId3" cstate="print"/>
          <a:srcRect/>
          <a:stretch>
            <a:fillRect/>
          </a:stretch>
        </p:blipFill>
        <p:spPr bwMode="auto">
          <a:xfrm>
            <a:off x="548915" y="0"/>
            <a:ext cx="8595086" cy="6858000"/>
          </a:xfrm>
          <a:prstGeom prst="rect">
            <a:avLst/>
          </a:prstGeom>
          <a:noFill/>
          <a:ln w="9525" algn="ctr">
            <a:miter lim="800000"/>
            <a:headEnd/>
            <a:tailEnd/>
          </a:ln>
        </p:spPr>
      </p:pic>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5" name="Picture 2" descr="C:\Travail\Sécurité Tunisie\Photos\photo générale2.gif"/>
          <p:cNvPicPr>
            <a:picLocks noChangeAspect="1" noChangeArrowheads="1"/>
          </p:cNvPicPr>
          <p:nvPr/>
        </p:nvPicPr>
        <p:blipFill>
          <a:blip r:embed="rId2" cstate="print"/>
          <a:srcRect/>
          <a:stretch>
            <a:fillRect/>
          </a:stretch>
        </p:blipFill>
        <p:spPr bwMode="auto">
          <a:xfrm>
            <a:off x="381000" y="1600200"/>
            <a:ext cx="8534400" cy="4943475"/>
          </a:xfrm>
          <a:prstGeom prst="rect">
            <a:avLst/>
          </a:prstGeom>
          <a:noFill/>
          <a:ln w="9525">
            <a:noFill/>
            <a:miter lim="800000"/>
            <a:headEnd/>
            <a:tailEnd/>
          </a:ln>
        </p:spPr>
      </p:pic>
      <p:sp>
        <p:nvSpPr>
          <p:cNvPr id="69636" name="Rectangle 3"/>
          <p:cNvSpPr>
            <a:spLocks noGrp="1" noChangeArrowheads="1"/>
          </p:cNvSpPr>
          <p:nvPr>
            <p:ph type="title"/>
          </p:nvPr>
        </p:nvSpPr>
        <p:spPr>
          <a:xfrm>
            <a:off x="304800" y="152400"/>
            <a:ext cx="8686800" cy="1548408"/>
          </a:xfrm>
        </p:spPr>
        <p:txBody>
          <a:bodyPr/>
          <a:lstStyle/>
          <a:p>
            <a:pPr indent="0" algn="ctr" eaLnBrk="1" hangingPunct="1"/>
            <a:r>
              <a:rPr lang="fr-FR" b="1" dirty="0" smtClean="0">
                <a:solidFill>
                  <a:srgbClr val="FF0000"/>
                </a:solidFill>
                <a:effectLst>
                  <a:glow rad="228600">
                    <a:schemeClr val="accent1">
                      <a:satMod val="175000"/>
                      <a:alpha val="40000"/>
                    </a:schemeClr>
                  </a:glow>
                </a:effectLst>
              </a:rPr>
              <a:t>Outillages et matériel de protection individuel et collectif</a:t>
            </a:r>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C:\Travail\Sécurité Tunisie\Photos\testeur de gants.gif"/>
          <p:cNvPicPr>
            <a:picLocks noChangeAspect="1" noChangeArrowheads="1"/>
          </p:cNvPicPr>
          <p:nvPr/>
        </p:nvPicPr>
        <p:blipFill>
          <a:blip r:embed="rId2" cstate="print"/>
          <a:srcRect/>
          <a:stretch>
            <a:fillRect/>
          </a:stretch>
        </p:blipFill>
        <p:spPr bwMode="auto">
          <a:xfrm>
            <a:off x="7452320" y="2328862"/>
            <a:ext cx="1828800" cy="4529138"/>
          </a:xfrm>
          <a:prstGeom prst="rect">
            <a:avLst/>
          </a:prstGeom>
          <a:noFill/>
          <a:ln w="9525">
            <a:noFill/>
            <a:miter lim="800000"/>
            <a:headEnd/>
            <a:tailEnd/>
          </a:ln>
        </p:spPr>
      </p:pic>
      <p:pic>
        <p:nvPicPr>
          <p:cNvPr id="3" name="Picture 4" descr="C:\Travail\Sécurité Tunisie\Photos\GANTS2.gif"/>
          <p:cNvPicPr>
            <a:picLocks noChangeAspect="1" noChangeArrowheads="1"/>
          </p:cNvPicPr>
          <p:nvPr/>
        </p:nvPicPr>
        <p:blipFill>
          <a:blip r:embed="rId3" cstate="print"/>
          <a:srcRect/>
          <a:stretch>
            <a:fillRect/>
          </a:stretch>
        </p:blipFill>
        <p:spPr bwMode="auto">
          <a:xfrm>
            <a:off x="4211960" y="3284984"/>
            <a:ext cx="1779587" cy="2876550"/>
          </a:xfrm>
          <a:prstGeom prst="rect">
            <a:avLst/>
          </a:prstGeom>
          <a:noFill/>
          <a:ln w="9525">
            <a:noFill/>
            <a:miter lim="800000"/>
            <a:headEnd/>
            <a:tailEnd/>
          </a:ln>
        </p:spPr>
      </p:pic>
      <p:pic>
        <p:nvPicPr>
          <p:cNvPr id="8" name="Picture 1027"/>
          <p:cNvPicPr>
            <a:picLocks noChangeAspect="1" noChangeArrowheads="1"/>
          </p:cNvPicPr>
          <p:nvPr/>
        </p:nvPicPr>
        <p:blipFill>
          <a:blip r:embed="rId4" cstate="print"/>
          <a:srcRect l="9108" r="27134" b="14896"/>
          <a:stretch>
            <a:fillRect/>
          </a:stretch>
        </p:blipFill>
        <p:spPr bwMode="auto">
          <a:xfrm>
            <a:off x="3563888" y="188640"/>
            <a:ext cx="2016224" cy="2204864"/>
          </a:xfrm>
          <a:prstGeom prst="rect">
            <a:avLst/>
          </a:prstGeom>
          <a:noFill/>
          <a:ln w="9525">
            <a:noFill/>
            <a:miter lim="800000"/>
            <a:headEnd/>
            <a:tailEnd/>
          </a:ln>
          <a:effectLst/>
        </p:spPr>
      </p:pic>
      <p:pic>
        <p:nvPicPr>
          <p:cNvPr id="9" name="Picture 1" descr="D:\dossier E\cours de sécurité industrielle\cours séc Ind Power point\TD Education à la sécurité\TD 9 équipement de sécurité\photos équipement de sécurité\artoff532.jpg"/>
          <p:cNvPicPr>
            <a:picLocks noChangeAspect="1" noChangeArrowheads="1"/>
          </p:cNvPicPr>
          <p:nvPr/>
        </p:nvPicPr>
        <p:blipFill>
          <a:blip r:embed="rId5" cstate="print"/>
          <a:srcRect/>
          <a:stretch>
            <a:fillRect/>
          </a:stretch>
        </p:blipFill>
        <p:spPr bwMode="auto">
          <a:xfrm>
            <a:off x="6012160" y="0"/>
            <a:ext cx="3333750" cy="2619375"/>
          </a:xfrm>
          <a:prstGeom prst="rect">
            <a:avLst/>
          </a:prstGeom>
          <a:noFill/>
        </p:spPr>
      </p:pic>
      <p:pic>
        <p:nvPicPr>
          <p:cNvPr id="10" name="Picture 5" descr="dossierElecEpi"/>
          <p:cNvPicPr>
            <a:picLocks noChangeAspect="1" noChangeArrowheads="1"/>
          </p:cNvPicPr>
          <p:nvPr/>
        </p:nvPicPr>
        <p:blipFill>
          <a:blip r:embed="rId6" cstate="print"/>
          <a:srcRect l="49993"/>
          <a:stretch>
            <a:fillRect/>
          </a:stretch>
        </p:blipFill>
        <p:spPr bwMode="auto">
          <a:xfrm>
            <a:off x="0" y="548680"/>
            <a:ext cx="3316047" cy="5328591"/>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slide(fromBottom)">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5"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fltVal val="0"/>
                                          </p:val>
                                        </p:tav>
                                        <p:tav tm="100000">
                                          <p:val>
                                            <p:strVal val="#ppt_w"/>
                                          </p:val>
                                        </p:tav>
                                      </p:tavLst>
                                    </p:anim>
                                    <p:anim calcmode="lin" valueType="num">
                                      <p:cBhvr>
                                        <p:cTn id="18" dur="1000" fill="hold"/>
                                        <p:tgtEl>
                                          <p:spTgt spid="8"/>
                                        </p:tgtEl>
                                        <p:attrNameLst>
                                          <p:attrName>ppt_h</p:attrName>
                                        </p:attrNameLst>
                                      </p:cBhvr>
                                      <p:tavLst>
                                        <p:tav tm="0">
                                          <p:val>
                                            <p:fltVal val="0"/>
                                          </p:val>
                                        </p:tav>
                                        <p:tav tm="100000">
                                          <p:val>
                                            <p:strVal val="#ppt_h"/>
                                          </p:val>
                                        </p:tav>
                                      </p:tavLst>
                                    </p:anim>
                                    <p:anim calcmode="lin" valueType="num">
                                      <p:cBhvr>
                                        <p:cTn id="19" dur="1000" fill="hold"/>
                                        <p:tgtEl>
                                          <p:spTgt spid="8"/>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checkerboard(across)">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5" presetClass="entr" presetSubtype="1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checkerboard(across)">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p:cNvPicPr>
            <a:picLocks noGrp="1" noChangeAspect="1" noChangeArrowheads="1"/>
          </p:cNvPicPr>
          <p:nvPr/>
        </p:nvPicPr>
        <p:blipFill>
          <a:blip r:embed="rId2" cstate="print"/>
          <a:srcRect/>
          <a:stretch>
            <a:fillRect/>
          </a:stretch>
        </p:blipFill>
        <p:spPr bwMode="auto">
          <a:xfrm>
            <a:off x="4341799" y="0"/>
            <a:ext cx="4802201" cy="4868630"/>
          </a:xfrm>
          <a:prstGeom prst="rect">
            <a:avLst/>
          </a:prstGeom>
          <a:noFill/>
          <a:ln w="9525" algn="in">
            <a:noFill/>
            <a:miter lim="800000"/>
            <a:headEnd/>
            <a:tailEnd/>
          </a:ln>
          <a:effectLst/>
        </p:spPr>
      </p:pic>
      <p:pic>
        <p:nvPicPr>
          <p:cNvPr id="3" name="Picture 3"/>
          <p:cNvPicPr>
            <a:picLocks noGrp="1" noChangeAspect="1" noChangeArrowheads="1"/>
          </p:cNvPicPr>
          <p:nvPr/>
        </p:nvPicPr>
        <p:blipFill>
          <a:blip r:embed="rId3" cstate="print"/>
          <a:srcRect/>
          <a:stretch>
            <a:fillRect/>
          </a:stretch>
        </p:blipFill>
        <p:spPr bwMode="auto">
          <a:xfrm>
            <a:off x="0" y="0"/>
            <a:ext cx="3436938" cy="2916238"/>
          </a:xfrm>
          <a:prstGeom prst="rect">
            <a:avLst/>
          </a:prstGeom>
          <a:noFill/>
          <a:ln w="9525" algn="in">
            <a:noFill/>
            <a:miter lim="800000"/>
            <a:headEnd/>
            <a:tailEnd/>
          </a:ln>
          <a:effectLst/>
        </p:spPr>
      </p:pic>
      <p:pic>
        <p:nvPicPr>
          <p:cNvPr id="4" name="Picture 5" descr="C:\Travail\Sécurité Tunisie\Photos\VAT3.gif"/>
          <p:cNvPicPr>
            <a:picLocks noChangeAspect="1" noChangeArrowheads="1"/>
          </p:cNvPicPr>
          <p:nvPr/>
        </p:nvPicPr>
        <p:blipFill>
          <a:blip r:embed="rId4" cstate="print"/>
          <a:srcRect/>
          <a:stretch>
            <a:fillRect/>
          </a:stretch>
        </p:blipFill>
        <p:spPr bwMode="auto">
          <a:xfrm>
            <a:off x="0" y="3212976"/>
            <a:ext cx="4337050" cy="3433763"/>
          </a:xfrm>
          <a:prstGeom prst="rect">
            <a:avLst/>
          </a:prstGeom>
          <a:noFill/>
          <a:ln w="9525">
            <a:noFill/>
            <a:miter lim="800000"/>
            <a:headEnd/>
            <a:tailEnd/>
          </a:ln>
        </p:spPr>
      </p:pic>
      <p:pic>
        <p:nvPicPr>
          <p:cNvPr id="5" name="Picture 4" descr="C:\Travail\Sécurité Tunisie\Photos\TAPIS3.gif"/>
          <p:cNvPicPr>
            <a:picLocks noChangeAspect="1" noChangeArrowheads="1"/>
          </p:cNvPicPr>
          <p:nvPr/>
        </p:nvPicPr>
        <p:blipFill>
          <a:blip r:embed="rId5" cstate="print"/>
          <a:srcRect/>
          <a:stretch>
            <a:fillRect/>
          </a:stretch>
        </p:blipFill>
        <p:spPr bwMode="auto">
          <a:xfrm>
            <a:off x="4283968" y="4914900"/>
            <a:ext cx="2914650" cy="19431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0" fill="hold"/>
                                        <p:tgtEl>
                                          <p:spTgt spid="5"/>
                                        </p:tgtEl>
                                        <p:attrNameLst>
                                          <p:attrName>ppt_w</p:attrName>
                                        </p:attrNameLst>
                                      </p:cBhvr>
                                      <p:tavLst>
                                        <p:tav tm="0" fmla="#ppt_w*sin(2.5*pi*$)">
                                          <p:val>
                                            <p:fltVal val="0"/>
                                          </p:val>
                                        </p:tav>
                                        <p:tav tm="100000">
                                          <p:val>
                                            <p:fltVal val="1"/>
                                          </p:val>
                                        </p:tav>
                                      </p:tavLst>
                                    </p:anim>
                                    <p:anim calcmode="lin" valueType="num">
                                      <p:cBhvr>
                                        <p:cTn id="8" dur="5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 presetClass="entr" presetSubtype="1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heckerboard(across)">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heckerboard(across)">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17" presetClass="entr" presetSubtype="1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07504" y="42292"/>
            <a:ext cx="8964488" cy="6924973"/>
          </a:xfrm>
          <a:prstGeom prst="rect">
            <a:avLst/>
          </a:prstGeom>
        </p:spPr>
        <p:txBody>
          <a:bodyPr wrap="square">
            <a:spAutoFit/>
          </a:bodyPr>
          <a:lstStyle/>
          <a:p>
            <a:pPr lvl="0" algn="just" fontAlgn="base">
              <a:spcBef>
                <a:spcPct val="0"/>
              </a:spcBef>
              <a:spcAft>
                <a:spcPct val="0"/>
              </a:spcAft>
              <a:tabLst>
                <a:tab pos="26988" algn="l"/>
                <a:tab pos="1941513" algn="l"/>
              </a:tabLst>
            </a:pPr>
            <a:r>
              <a:rPr lang="fr-FR" b="1" dirty="0" smtClean="0">
                <a:solidFill>
                  <a:srgbClr val="FF0000"/>
                </a:solidFill>
                <a:cs typeface="Arial" pitchFamily="34" charset="0"/>
              </a:rPr>
              <a:t>Distances de sécurité</a:t>
            </a:r>
          </a:p>
          <a:p>
            <a:pPr lvl="0" algn="just" fontAlgn="base">
              <a:spcBef>
                <a:spcPct val="0"/>
              </a:spcBef>
              <a:spcAft>
                <a:spcPct val="0"/>
              </a:spcAft>
              <a:tabLst>
                <a:tab pos="26988" algn="l"/>
                <a:tab pos="1941513" algn="l"/>
              </a:tabLst>
            </a:pPr>
            <a:endParaRPr lang="fr-FR" b="1" dirty="0" smtClean="0">
              <a:solidFill>
                <a:srgbClr val="FF0000"/>
              </a:solidFill>
              <a:cs typeface="Arial" pitchFamily="34" charset="0"/>
            </a:endParaRPr>
          </a:p>
          <a:p>
            <a:pPr marL="285750" lvl="0" indent="-285750" fontAlgn="base">
              <a:lnSpc>
                <a:spcPct val="150000"/>
              </a:lnSpc>
              <a:spcBef>
                <a:spcPct val="0"/>
              </a:spcBef>
              <a:spcAft>
                <a:spcPct val="0"/>
              </a:spcAft>
              <a:buFont typeface="Wingdings" panose="05000000000000000000" pitchFamily="2" charset="2"/>
              <a:buChar char="q"/>
              <a:tabLst>
                <a:tab pos="26988" algn="l"/>
                <a:tab pos="1941513" algn="l"/>
              </a:tabLst>
            </a:pPr>
            <a:r>
              <a:rPr lang="fr-FR" sz="1600" b="1" dirty="0" smtClean="0">
                <a:solidFill>
                  <a:srgbClr val="FF0000"/>
                </a:solidFill>
                <a:cs typeface="Arial" pitchFamily="34" charset="0"/>
              </a:rPr>
              <a:t>Les </a:t>
            </a:r>
            <a:r>
              <a:rPr lang="fr-FR" sz="1600" b="1" dirty="0">
                <a:solidFill>
                  <a:srgbClr val="FF0000"/>
                </a:solidFill>
                <a:cs typeface="Arial" pitchFamily="34" charset="0"/>
              </a:rPr>
              <a:t>distances </a:t>
            </a:r>
            <a:r>
              <a:rPr lang="fr-FR" sz="1600" b="1" dirty="0" smtClean="0">
                <a:solidFill>
                  <a:srgbClr val="FF0000"/>
                </a:solidFill>
                <a:cs typeface="Arial" pitchFamily="34" charset="0"/>
              </a:rPr>
              <a:t>de sécurité ont </a:t>
            </a:r>
            <a:r>
              <a:rPr lang="fr-FR" sz="1600" b="1" dirty="0">
                <a:solidFill>
                  <a:srgbClr val="FF0000"/>
                </a:solidFill>
                <a:cs typeface="Arial" pitchFamily="34" charset="0"/>
              </a:rPr>
              <a:t>été fixées, </a:t>
            </a:r>
            <a:r>
              <a:rPr lang="fr-FR" sz="1600" b="1" dirty="0">
                <a:solidFill>
                  <a:srgbClr val="000000"/>
                </a:solidFill>
                <a:cs typeface="Arial" pitchFamily="34" charset="0"/>
              </a:rPr>
              <a:t>par rapport aux </a:t>
            </a:r>
            <a:r>
              <a:rPr lang="fr-FR" sz="1600" b="1" dirty="0">
                <a:solidFill>
                  <a:srgbClr val="92D050"/>
                </a:solidFill>
                <a:cs typeface="Arial" pitchFamily="34" charset="0"/>
              </a:rPr>
              <a:t>pièces nues sous tension</a:t>
            </a:r>
            <a:r>
              <a:rPr lang="fr-FR" sz="1600" b="1" dirty="0">
                <a:solidFill>
                  <a:srgbClr val="000000"/>
                </a:solidFill>
                <a:cs typeface="Arial" pitchFamily="34" charset="0"/>
              </a:rPr>
              <a:t>, compte tenu :</a:t>
            </a:r>
            <a:endParaRPr lang="fr-FR" sz="1600" b="1" dirty="0">
              <a:cs typeface="Arial" pitchFamily="34" charset="0"/>
            </a:endParaRPr>
          </a:p>
          <a:p>
            <a:pPr marL="285750" lvl="0" indent="-285750" eaLnBrk="0" fontAlgn="base" hangingPunct="0">
              <a:lnSpc>
                <a:spcPct val="150000"/>
              </a:lnSpc>
              <a:spcBef>
                <a:spcPct val="0"/>
              </a:spcBef>
              <a:spcAft>
                <a:spcPct val="0"/>
              </a:spcAft>
              <a:buFont typeface="Wingdings" panose="05000000000000000000" pitchFamily="2" charset="2"/>
              <a:buChar char="ü"/>
              <a:tabLst>
                <a:tab pos="26988" algn="l"/>
                <a:tab pos="1941513" algn="l"/>
              </a:tabLst>
            </a:pPr>
            <a:r>
              <a:rPr lang="fr-FR" sz="1600" b="1" dirty="0">
                <a:solidFill>
                  <a:srgbClr val="0E05BB"/>
                </a:solidFill>
                <a:cs typeface="Arial" pitchFamily="34" charset="0"/>
              </a:rPr>
              <a:t> </a:t>
            </a:r>
            <a:r>
              <a:rPr lang="fr-FR" sz="1600" b="1" dirty="0">
                <a:solidFill>
                  <a:srgbClr val="000000"/>
                </a:solidFill>
                <a:cs typeface="Arial" pitchFamily="34" charset="0"/>
              </a:rPr>
              <a:t> </a:t>
            </a:r>
            <a:r>
              <a:rPr lang="fr-FR" sz="1600" b="1" dirty="0">
                <a:solidFill>
                  <a:srgbClr val="0000FF"/>
                </a:solidFill>
                <a:cs typeface="Arial" pitchFamily="34" charset="0"/>
              </a:rPr>
              <a:t>de tous les mouvements possibles des pièces nues sous tension</a:t>
            </a:r>
            <a:endParaRPr lang="fr-FR" sz="1600" b="1" dirty="0">
              <a:cs typeface="Arial" pitchFamily="34" charset="0"/>
            </a:endParaRPr>
          </a:p>
          <a:p>
            <a:pPr marL="285750" lvl="0" indent="-285750" eaLnBrk="0" fontAlgn="base" hangingPunct="0">
              <a:lnSpc>
                <a:spcPct val="150000"/>
              </a:lnSpc>
              <a:spcBef>
                <a:spcPct val="0"/>
              </a:spcBef>
              <a:spcAft>
                <a:spcPct val="0"/>
              </a:spcAft>
              <a:buFont typeface="Wingdings" panose="05000000000000000000" pitchFamily="2" charset="2"/>
              <a:buChar char="ü"/>
              <a:tabLst>
                <a:tab pos="26988" algn="l"/>
                <a:tab pos="1941513" algn="l"/>
              </a:tabLst>
            </a:pPr>
            <a:r>
              <a:rPr lang="fr-FR" sz="1600" b="1" dirty="0">
                <a:solidFill>
                  <a:srgbClr val="0000FF"/>
                </a:solidFill>
                <a:cs typeface="Arial" pitchFamily="34" charset="0"/>
              </a:rPr>
              <a:t> </a:t>
            </a:r>
            <a:r>
              <a:rPr lang="fr-FR" sz="1600" b="1" dirty="0">
                <a:solidFill>
                  <a:srgbClr val="000000"/>
                </a:solidFill>
                <a:cs typeface="Arial" pitchFamily="34" charset="0"/>
              </a:rPr>
              <a:t> </a:t>
            </a:r>
            <a:r>
              <a:rPr lang="fr-FR" sz="1600" b="1" dirty="0">
                <a:solidFill>
                  <a:srgbClr val="0000FF"/>
                </a:solidFill>
                <a:cs typeface="Arial" pitchFamily="34" charset="0"/>
              </a:rPr>
              <a:t>de tous les mouvements possibles des matériels et engins </a:t>
            </a:r>
            <a:r>
              <a:rPr lang="fr-FR" sz="1600" b="1" dirty="0" smtClean="0">
                <a:solidFill>
                  <a:srgbClr val="0000FF"/>
                </a:solidFill>
                <a:cs typeface="Arial" pitchFamily="34" charset="0"/>
              </a:rPr>
              <a:t>utilisés.</a:t>
            </a:r>
          </a:p>
          <a:p>
            <a:pPr marL="285750" lvl="0" indent="-285750" eaLnBrk="0" fontAlgn="base" hangingPunct="0">
              <a:lnSpc>
                <a:spcPct val="150000"/>
              </a:lnSpc>
              <a:spcBef>
                <a:spcPct val="0"/>
              </a:spcBef>
              <a:spcAft>
                <a:spcPct val="0"/>
              </a:spcAft>
              <a:buFont typeface="Wingdings" panose="05000000000000000000" pitchFamily="2" charset="2"/>
              <a:buChar char="ü"/>
              <a:tabLst>
                <a:tab pos="26988" algn="l"/>
                <a:tab pos="1941513" algn="l"/>
              </a:tabLst>
            </a:pPr>
            <a:endParaRPr lang="fr-FR" sz="1600" b="1" dirty="0" smtClean="0">
              <a:solidFill>
                <a:srgbClr val="0000FF"/>
              </a:solidFill>
              <a:cs typeface="Arial" pitchFamily="34" charset="0"/>
            </a:endParaRPr>
          </a:p>
          <a:p>
            <a:pPr marL="285750" lvl="0" indent="-285750" eaLnBrk="0" fontAlgn="base" hangingPunct="0">
              <a:lnSpc>
                <a:spcPct val="150000"/>
              </a:lnSpc>
              <a:spcBef>
                <a:spcPct val="0"/>
              </a:spcBef>
              <a:spcAft>
                <a:spcPct val="0"/>
              </a:spcAft>
              <a:buFont typeface="Wingdings" panose="05000000000000000000" pitchFamily="2" charset="2"/>
              <a:buChar char="q"/>
              <a:tabLst>
                <a:tab pos="26988" algn="l"/>
                <a:tab pos="1941513" algn="l"/>
              </a:tabLst>
            </a:pPr>
            <a:r>
              <a:rPr lang="fr-FR" sz="1600" b="1" dirty="0" smtClean="0">
                <a:solidFill>
                  <a:srgbClr val="FF0000"/>
                </a:solidFill>
                <a:cs typeface="Arial" pitchFamily="34" charset="0"/>
              </a:rPr>
              <a:t>Les </a:t>
            </a:r>
            <a:r>
              <a:rPr lang="fr-FR" sz="1600" b="1" dirty="0">
                <a:solidFill>
                  <a:srgbClr val="FF0000"/>
                </a:solidFill>
                <a:cs typeface="Arial" pitchFamily="34" charset="0"/>
              </a:rPr>
              <a:t>Locaux Réservés aux Electriciens (LRE</a:t>
            </a:r>
            <a:r>
              <a:rPr lang="fr-FR" sz="1600" b="1" dirty="0" smtClean="0">
                <a:solidFill>
                  <a:srgbClr val="FF0000"/>
                </a:solidFill>
                <a:cs typeface="Arial" pitchFamily="34" charset="0"/>
              </a:rPr>
              <a:t>):</a:t>
            </a:r>
            <a:r>
              <a:rPr lang="fr-FR" sz="1600" b="1" dirty="0" smtClean="0">
                <a:solidFill>
                  <a:srgbClr val="00FF00"/>
                </a:solidFill>
                <a:cs typeface="Arial" pitchFamily="34" charset="0"/>
              </a:rPr>
              <a:t> </a:t>
            </a:r>
            <a:r>
              <a:rPr lang="fr-FR" sz="1600" b="1" dirty="0">
                <a:solidFill>
                  <a:srgbClr val="000000"/>
                </a:solidFill>
                <a:cs typeface="Arial" pitchFamily="34" charset="0"/>
              </a:rPr>
              <a:t>sont des enceintes normalement maintenues </a:t>
            </a:r>
            <a:r>
              <a:rPr lang="fr-FR" sz="1600" b="1" dirty="0">
                <a:solidFill>
                  <a:srgbClr val="FFCC00"/>
                </a:solidFill>
                <a:cs typeface="Arial" pitchFamily="34" charset="0"/>
              </a:rPr>
              <a:t>fermées</a:t>
            </a:r>
            <a:r>
              <a:rPr lang="fr-FR" sz="1600" b="1" dirty="0">
                <a:solidFill>
                  <a:srgbClr val="000000"/>
                </a:solidFill>
                <a:cs typeface="Arial" pitchFamily="34" charset="0"/>
              </a:rPr>
              <a:t> dont l’accès n’est possible qu’aux personnes</a:t>
            </a:r>
            <a:r>
              <a:rPr lang="fr-FR" sz="1600" b="1" dirty="0" smtClean="0">
                <a:solidFill>
                  <a:srgbClr val="000000"/>
                </a:solidFill>
                <a:cs typeface="Arial" pitchFamily="34" charset="0"/>
              </a:rPr>
              <a:t>: </a:t>
            </a:r>
            <a:r>
              <a:rPr lang="fr-FR" sz="1600" b="1" dirty="0" smtClean="0">
                <a:solidFill>
                  <a:srgbClr val="0000FF"/>
                </a:solidFill>
                <a:cs typeface="Arial" pitchFamily="34" charset="0"/>
              </a:rPr>
              <a:t> </a:t>
            </a:r>
            <a:r>
              <a:rPr lang="fr-FR" sz="1600" b="1" dirty="0">
                <a:solidFill>
                  <a:srgbClr val="0000FF"/>
                </a:solidFill>
                <a:cs typeface="Arial" pitchFamily="34" charset="0"/>
              </a:rPr>
              <a:t>habilitées et </a:t>
            </a:r>
            <a:r>
              <a:rPr lang="fr-FR" sz="1600" b="1" dirty="0" smtClean="0">
                <a:solidFill>
                  <a:srgbClr val="0000FF"/>
                </a:solidFill>
                <a:cs typeface="Arial" pitchFamily="34" charset="0"/>
              </a:rPr>
              <a:t>désignées  </a:t>
            </a:r>
            <a:r>
              <a:rPr lang="fr-FR" sz="1600" b="1" dirty="0">
                <a:solidFill>
                  <a:srgbClr val="0000FF"/>
                </a:solidFill>
                <a:cs typeface="Arial" pitchFamily="34" charset="0"/>
              </a:rPr>
              <a:t>ou autorisées et </a:t>
            </a:r>
            <a:r>
              <a:rPr lang="fr-FR" sz="1600" b="1" dirty="0" smtClean="0">
                <a:solidFill>
                  <a:srgbClr val="0000FF"/>
                </a:solidFill>
                <a:cs typeface="Arial" pitchFamily="34" charset="0"/>
              </a:rPr>
              <a:t>surveillées.</a:t>
            </a:r>
          </a:p>
          <a:p>
            <a:pPr lvl="0" eaLnBrk="0" fontAlgn="base" hangingPunct="0">
              <a:lnSpc>
                <a:spcPct val="150000"/>
              </a:lnSpc>
              <a:spcBef>
                <a:spcPct val="0"/>
              </a:spcBef>
              <a:spcAft>
                <a:spcPct val="0"/>
              </a:spcAft>
              <a:tabLst>
                <a:tab pos="26988" algn="l"/>
                <a:tab pos="1941513" algn="l"/>
              </a:tabLst>
            </a:pPr>
            <a:r>
              <a:rPr lang="fr-FR" sz="1600" b="1" dirty="0" smtClean="0">
                <a:solidFill>
                  <a:srgbClr val="000000"/>
                </a:solidFill>
                <a:cs typeface="Arial" pitchFamily="34" charset="0"/>
              </a:rPr>
              <a:t>Ils </a:t>
            </a:r>
            <a:r>
              <a:rPr lang="fr-FR" sz="1600" b="1" dirty="0">
                <a:solidFill>
                  <a:srgbClr val="000000"/>
                </a:solidFill>
                <a:cs typeface="Arial" pitchFamily="34" charset="0"/>
              </a:rPr>
              <a:t>contiennent </a:t>
            </a:r>
            <a:r>
              <a:rPr lang="fr-FR" sz="1600" b="1" dirty="0" smtClean="0">
                <a:solidFill>
                  <a:srgbClr val="000000"/>
                </a:solidFill>
                <a:cs typeface="Arial" pitchFamily="34" charset="0"/>
              </a:rPr>
              <a:t>les </a:t>
            </a:r>
            <a:r>
              <a:rPr lang="fr-FR" sz="1600" b="1" dirty="0">
                <a:solidFill>
                  <a:srgbClr val="FF0000"/>
                </a:solidFill>
                <a:cs typeface="Arial" pitchFamily="34" charset="0"/>
              </a:rPr>
              <a:t>Ouvrages Électriques</a:t>
            </a:r>
            <a:r>
              <a:rPr lang="fr-FR" sz="1600" b="1" dirty="0">
                <a:solidFill>
                  <a:srgbClr val="00FF00"/>
                </a:solidFill>
                <a:cs typeface="Arial" pitchFamily="34" charset="0"/>
              </a:rPr>
              <a:t> </a:t>
            </a:r>
            <a:r>
              <a:rPr lang="fr-FR" sz="1600" b="1" dirty="0">
                <a:solidFill>
                  <a:srgbClr val="3FE13F"/>
                </a:solidFill>
                <a:cs typeface="Arial" pitchFamily="34" charset="0"/>
              </a:rPr>
              <a:t>(installations et équipements) </a:t>
            </a:r>
            <a:r>
              <a:rPr lang="fr-FR" sz="1600" b="1" dirty="0">
                <a:solidFill>
                  <a:srgbClr val="000000"/>
                </a:solidFill>
                <a:cs typeface="Arial" pitchFamily="34" charset="0"/>
              </a:rPr>
              <a:t>permettant l’accès éventuel à des </a:t>
            </a:r>
            <a:r>
              <a:rPr lang="fr-FR" sz="1600" b="1" dirty="0">
                <a:solidFill>
                  <a:srgbClr val="FF0000"/>
                </a:solidFill>
                <a:cs typeface="Arial" pitchFamily="34" charset="0"/>
              </a:rPr>
              <a:t>pièces nues sous tension </a:t>
            </a:r>
            <a:r>
              <a:rPr lang="fr-FR" sz="1600" b="1" dirty="0">
                <a:solidFill>
                  <a:srgbClr val="000000"/>
                </a:solidFill>
                <a:cs typeface="Arial" pitchFamily="34" charset="0"/>
              </a:rPr>
              <a:t>dans les domaines de </a:t>
            </a:r>
            <a:r>
              <a:rPr lang="fr-FR" sz="1600" b="1" dirty="0" smtClean="0">
                <a:solidFill>
                  <a:srgbClr val="0000FF"/>
                </a:solidFill>
                <a:cs typeface="Arial" pitchFamily="34" charset="0"/>
              </a:rPr>
              <a:t> </a:t>
            </a:r>
            <a:r>
              <a:rPr lang="fr-FR" sz="1600" b="1" dirty="0">
                <a:solidFill>
                  <a:srgbClr val="0000FF"/>
                </a:solidFill>
                <a:cs typeface="Arial" pitchFamily="34" charset="0"/>
              </a:rPr>
              <a:t>la</a:t>
            </a:r>
            <a:r>
              <a:rPr lang="fr-FR" sz="1600" b="1" dirty="0">
                <a:solidFill>
                  <a:srgbClr val="000000"/>
                </a:solidFill>
                <a:cs typeface="Arial" pitchFamily="34" charset="0"/>
              </a:rPr>
              <a:t> </a:t>
            </a:r>
            <a:r>
              <a:rPr lang="fr-FR" sz="1600" b="1" dirty="0">
                <a:solidFill>
                  <a:srgbClr val="0000FF"/>
                </a:solidFill>
                <a:cs typeface="Arial" pitchFamily="34" charset="0"/>
              </a:rPr>
              <a:t>basse tension </a:t>
            </a:r>
            <a:r>
              <a:rPr lang="fr-FR" sz="1600" b="1" dirty="0" smtClean="0">
                <a:solidFill>
                  <a:srgbClr val="0000FF"/>
                </a:solidFill>
                <a:cs typeface="Arial" pitchFamily="34" charset="0"/>
              </a:rPr>
              <a:t> </a:t>
            </a:r>
            <a:r>
              <a:rPr lang="fr-FR" sz="1600" b="1" dirty="0">
                <a:solidFill>
                  <a:srgbClr val="0000FF"/>
                </a:solidFill>
                <a:cs typeface="Arial" pitchFamily="34" charset="0"/>
              </a:rPr>
              <a:t>ou de la haute tension</a:t>
            </a:r>
            <a:r>
              <a:rPr lang="fr-FR" sz="1600" b="1" dirty="0">
                <a:solidFill>
                  <a:srgbClr val="000000"/>
                </a:solidFill>
                <a:cs typeface="Arial" pitchFamily="34" charset="0"/>
              </a:rPr>
              <a:t>. </a:t>
            </a:r>
            <a:r>
              <a:rPr lang="fr-FR" sz="1600" b="1" dirty="0" smtClean="0">
                <a:solidFill>
                  <a:srgbClr val="0000FF"/>
                </a:solidFill>
                <a:cs typeface="Arial" pitchFamily="34" charset="0"/>
              </a:rPr>
              <a:t> </a:t>
            </a:r>
          </a:p>
          <a:p>
            <a:pPr marL="285750" lvl="0" indent="-285750" eaLnBrk="0" fontAlgn="base" hangingPunct="0">
              <a:lnSpc>
                <a:spcPct val="150000"/>
              </a:lnSpc>
              <a:spcBef>
                <a:spcPct val="0"/>
              </a:spcBef>
              <a:spcAft>
                <a:spcPct val="0"/>
              </a:spcAft>
              <a:buFont typeface="Wingdings" panose="05000000000000000000" pitchFamily="2" charset="2"/>
              <a:buChar char="q"/>
              <a:tabLst>
                <a:tab pos="26988" algn="l"/>
                <a:tab pos="1941513" algn="l"/>
              </a:tabLst>
            </a:pPr>
            <a:endParaRPr lang="fr-FR" sz="1600" b="1" dirty="0" smtClean="0">
              <a:solidFill>
                <a:srgbClr val="0000FF"/>
              </a:solidFill>
              <a:cs typeface="Arial" pitchFamily="34" charset="0"/>
            </a:endParaRPr>
          </a:p>
          <a:p>
            <a:pPr marL="285750" lvl="0" indent="-285750" eaLnBrk="0" fontAlgn="base" hangingPunct="0">
              <a:spcBef>
                <a:spcPct val="0"/>
              </a:spcBef>
              <a:spcAft>
                <a:spcPct val="0"/>
              </a:spcAft>
              <a:buFont typeface="Wingdings" panose="05000000000000000000" pitchFamily="2" charset="2"/>
              <a:buChar char="q"/>
            </a:pPr>
            <a:r>
              <a:rPr lang="fr-FR" sz="1600" b="1" dirty="0">
                <a:solidFill>
                  <a:srgbClr val="000000"/>
                </a:solidFill>
                <a:latin typeface="+mj-lt"/>
                <a:cs typeface="Arial" pitchFamily="34" charset="0"/>
              </a:rPr>
              <a:t>L’intérieur du LRE est découpé en </a:t>
            </a:r>
            <a:r>
              <a:rPr lang="fr-FR" sz="1600" b="1" dirty="0">
                <a:solidFill>
                  <a:srgbClr val="0000FF"/>
                </a:solidFill>
                <a:latin typeface="+mj-lt"/>
                <a:cs typeface="Arial" pitchFamily="34" charset="0"/>
              </a:rPr>
              <a:t>zones </a:t>
            </a:r>
            <a:r>
              <a:rPr lang="fr-FR" sz="1600" b="1" dirty="0" smtClean="0">
                <a:solidFill>
                  <a:srgbClr val="0000FF"/>
                </a:solidFill>
                <a:latin typeface="+mj-lt"/>
                <a:cs typeface="Arial" pitchFamily="34" charset="0"/>
              </a:rPr>
              <a:t>d’environnement et </a:t>
            </a:r>
            <a:r>
              <a:rPr lang="fr-FR" sz="1600" b="1" dirty="0">
                <a:solidFill>
                  <a:srgbClr val="0000FF"/>
                </a:solidFill>
                <a:latin typeface="+mj-lt"/>
                <a:cs typeface="Arial" pitchFamily="34" charset="0"/>
              </a:rPr>
              <a:t>de </a:t>
            </a:r>
            <a:r>
              <a:rPr lang="fr-FR" sz="1600" b="1" dirty="0" smtClean="0">
                <a:solidFill>
                  <a:srgbClr val="0000FF"/>
                </a:solidFill>
                <a:latin typeface="+mj-lt"/>
                <a:cs typeface="Arial" pitchFamily="34" charset="0"/>
              </a:rPr>
              <a:t>voisinage</a:t>
            </a:r>
            <a:r>
              <a:rPr lang="fr-FR" sz="1600" b="1" dirty="0" smtClean="0">
                <a:solidFill>
                  <a:srgbClr val="000000"/>
                </a:solidFill>
                <a:latin typeface="+mj-lt"/>
                <a:cs typeface="Arial" pitchFamily="34" charset="0"/>
              </a:rPr>
              <a:t>: </a:t>
            </a:r>
            <a:r>
              <a:rPr lang="fr-FR" sz="1600" b="1" dirty="0" smtClean="0"/>
              <a:t>on </a:t>
            </a:r>
            <a:r>
              <a:rPr lang="fr-FR" sz="1600" b="1" dirty="0"/>
              <a:t>distingue </a:t>
            </a:r>
            <a:r>
              <a:rPr lang="fr-FR" sz="1600" b="1" dirty="0" smtClean="0">
                <a:solidFill>
                  <a:srgbClr val="FF0000"/>
                </a:solidFill>
              </a:rPr>
              <a:t>4 </a:t>
            </a:r>
            <a:r>
              <a:rPr lang="fr-FR" sz="1600" b="1" dirty="0">
                <a:solidFill>
                  <a:srgbClr val="FF0000"/>
                </a:solidFill>
              </a:rPr>
              <a:t>zones</a:t>
            </a:r>
            <a:r>
              <a:rPr lang="fr-FR" sz="1600" b="1" dirty="0"/>
              <a:t>: </a:t>
            </a:r>
            <a:r>
              <a:rPr lang="fr-FR" sz="1600" dirty="0">
                <a:solidFill>
                  <a:srgbClr val="000000"/>
                </a:solidFill>
                <a:latin typeface="Times New Roman" pitchFamily="18" charset="0"/>
                <a:cs typeface="Arial" pitchFamily="34" charset="0"/>
              </a:rPr>
              <a:t> </a:t>
            </a:r>
            <a:endParaRPr lang="fr-FR" sz="1600" dirty="0" smtClean="0">
              <a:solidFill>
                <a:srgbClr val="000000"/>
              </a:solidFill>
              <a:latin typeface="Times New Roman" pitchFamily="18" charset="0"/>
              <a:cs typeface="Arial" pitchFamily="34" charset="0"/>
            </a:endParaRPr>
          </a:p>
          <a:p>
            <a:pPr lvl="0" eaLnBrk="0" fontAlgn="base" hangingPunct="0">
              <a:spcBef>
                <a:spcPct val="0"/>
              </a:spcBef>
              <a:spcAft>
                <a:spcPct val="0"/>
              </a:spcAft>
            </a:pPr>
            <a:endParaRPr lang="fr-FR" sz="1600" dirty="0" smtClean="0">
              <a:solidFill>
                <a:srgbClr val="000000"/>
              </a:solidFill>
              <a:latin typeface="Times New Roman" pitchFamily="18" charset="0"/>
              <a:cs typeface="Arial" pitchFamily="34" charset="0"/>
            </a:endParaRPr>
          </a:p>
          <a:p>
            <a:pPr lvl="0" fontAlgn="base">
              <a:spcBef>
                <a:spcPct val="0"/>
              </a:spcBef>
              <a:spcAft>
                <a:spcPct val="0"/>
              </a:spcAft>
            </a:pPr>
            <a:r>
              <a:rPr lang="fr-FR" sz="1600" dirty="0">
                <a:solidFill>
                  <a:srgbClr val="000000"/>
                </a:solidFill>
                <a:cs typeface="Arial" pitchFamily="34" charset="0"/>
              </a:rPr>
              <a:t>· </a:t>
            </a:r>
            <a:r>
              <a:rPr lang="fr-FR" sz="1600" b="1" dirty="0">
                <a:solidFill>
                  <a:srgbClr val="0000FF"/>
                </a:solidFill>
                <a:cs typeface="Arial" pitchFamily="34" charset="0"/>
              </a:rPr>
              <a:t>zone 1</a:t>
            </a:r>
            <a:r>
              <a:rPr lang="fr-FR" sz="1600" b="1" dirty="0">
                <a:solidFill>
                  <a:srgbClr val="000000"/>
                </a:solidFill>
                <a:cs typeface="Arial" pitchFamily="34" charset="0"/>
              </a:rPr>
              <a:t>: c'est la zone qui s'étend au delà de la limite de voisinage</a:t>
            </a:r>
          </a:p>
          <a:p>
            <a:pPr lvl="0" fontAlgn="base">
              <a:spcBef>
                <a:spcPct val="0"/>
              </a:spcBef>
              <a:spcAft>
                <a:spcPct val="0"/>
              </a:spcAft>
            </a:pPr>
            <a:endParaRPr lang="fr-FR" sz="1600" dirty="0">
              <a:cs typeface="Arial" pitchFamily="34" charset="0"/>
            </a:endParaRPr>
          </a:p>
          <a:p>
            <a:pPr lvl="0" eaLnBrk="0" fontAlgn="base" hangingPunct="0">
              <a:spcBef>
                <a:spcPct val="0"/>
              </a:spcBef>
              <a:spcAft>
                <a:spcPct val="0"/>
              </a:spcAft>
            </a:pPr>
            <a:r>
              <a:rPr lang="fr-FR" sz="1600" dirty="0">
                <a:solidFill>
                  <a:srgbClr val="000000"/>
                </a:solidFill>
                <a:cs typeface="Arial" pitchFamily="34" charset="0"/>
              </a:rPr>
              <a:t>· </a:t>
            </a:r>
            <a:r>
              <a:rPr lang="fr-FR" sz="1600" b="1" dirty="0">
                <a:solidFill>
                  <a:srgbClr val="0000FF"/>
                </a:solidFill>
                <a:cs typeface="Arial" pitchFamily="34" charset="0"/>
              </a:rPr>
              <a:t>zone 2</a:t>
            </a:r>
            <a:r>
              <a:rPr lang="fr-FR" sz="1600" b="1" dirty="0">
                <a:solidFill>
                  <a:srgbClr val="000000"/>
                </a:solidFill>
                <a:cs typeface="Arial" pitchFamily="34" charset="0"/>
              </a:rPr>
              <a:t>: c'est la </a:t>
            </a:r>
            <a:r>
              <a:rPr lang="fr-FR" sz="1600" b="1" dirty="0">
                <a:solidFill>
                  <a:srgbClr val="990000"/>
                </a:solidFill>
                <a:cs typeface="Arial" pitchFamily="34" charset="0"/>
              </a:rPr>
              <a:t>zone de voisinage</a:t>
            </a:r>
            <a:r>
              <a:rPr lang="fr-FR" sz="1600" b="1" dirty="0">
                <a:solidFill>
                  <a:srgbClr val="000000"/>
                </a:solidFill>
                <a:cs typeface="Arial" pitchFamily="34" charset="0"/>
              </a:rPr>
              <a:t> du domaine </a:t>
            </a:r>
            <a:r>
              <a:rPr lang="fr-FR" sz="1600" b="1" dirty="0" smtClean="0">
                <a:solidFill>
                  <a:srgbClr val="990000"/>
                </a:solidFill>
                <a:cs typeface="Arial" pitchFamily="34" charset="0"/>
              </a:rPr>
              <a:t>HT</a:t>
            </a:r>
          </a:p>
          <a:p>
            <a:pPr lvl="0" eaLnBrk="0" fontAlgn="base" hangingPunct="0">
              <a:spcBef>
                <a:spcPct val="0"/>
              </a:spcBef>
              <a:spcAft>
                <a:spcPct val="0"/>
              </a:spcAft>
            </a:pPr>
            <a:endParaRPr lang="fr-FR" sz="1600" b="1" dirty="0">
              <a:solidFill>
                <a:srgbClr val="990000"/>
              </a:solidFill>
              <a:cs typeface="Arial" pitchFamily="34" charset="0"/>
            </a:endParaRPr>
          </a:p>
          <a:p>
            <a:pPr lvl="0" eaLnBrk="0" fontAlgn="base" hangingPunct="0">
              <a:spcBef>
                <a:spcPct val="0"/>
              </a:spcBef>
              <a:spcAft>
                <a:spcPct val="0"/>
              </a:spcAft>
            </a:pPr>
            <a:r>
              <a:rPr lang="fr-FR" sz="1600" dirty="0">
                <a:solidFill>
                  <a:srgbClr val="000000"/>
                </a:solidFill>
                <a:cs typeface="Arial" pitchFamily="34" charset="0"/>
              </a:rPr>
              <a:t>· </a:t>
            </a:r>
            <a:r>
              <a:rPr lang="fr-FR" sz="1600" b="1" dirty="0">
                <a:solidFill>
                  <a:srgbClr val="0000FF"/>
                </a:solidFill>
                <a:cs typeface="Arial" pitchFamily="34" charset="0"/>
              </a:rPr>
              <a:t>zone 3</a:t>
            </a:r>
            <a:r>
              <a:rPr lang="fr-FR" sz="1600" b="1" dirty="0">
                <a:solidFill>
                  <a:srgbClr val="000000"/>
                </a:solidFill>
                <a:cs typeface="Arial" pitchFamily="34" charset="0"/>
              </a:rPr>
              <a:t>: c'est la zone comprise entre les pièces nues sous tension et la distance minimale d'approche (</a:t>
            </a:r>
            <a:r>
              <a:rPr lang="fr-FR" sz="1600" b="1" u="sng" dirty="0">
                <a:solidFill>
                  <a:srgbClr val="000000"/>
                </a:solidFill>
                <a:cs typeface="Arial" pitchFamily="34" charset="0"/>
                <a:hlinkClick r:id="rId2"/>
              </a:rPr>
              <a:t>DMA</a:t>
            </a:r>
            <a:r>
              <a:rPr lang="fr-FR" sz="1600" b="1" dirty="0">
                <a:solidFill>
                  <a:srgbClr val="000000"/>
                </a:solidFill>
                <a:cs typeface="Arial" pitchFamily="34" charset="0"/>
              </a:rPr>
              <a:t>) du domaine </a:t>
            </a:r>
            <a:r>
              <a:rPr lang="fr-FR" sz="1600" b="1" dirty="0">
                <a:solidFill>
                  <a:srgbClr val="990000"/>
                </a:solidFill>
                <a:cs typeface="Arial" pitchFamily="34" charset="0"/>
              </a:rPr>
              <a:t>HT</a:t>
            </a:r>
            <a:r>
              <a:rPr lang="fr-FR" sz="1600" b="1" dirty="0">
                <a:solidFill>
                  <a:srgbClr val="000000"/>
                </a:solidFill>
                <a:cs typeface="Arial" pitchFamily="34" charset="0"/>
              </a:rPr>
              <a:t>. </a:t>
            </a:r>
            <a:r>
              <a:rPr lang="fr-FR" sz="1600" b="1" dirty="0" smtClean="0">
                <a:solidFill>
                  <a:srgbClr val="000000"/>
                </a:solidFill>
                <a:cs typeface="Arial" pitchFamily="34" charset="0"/>
              </a:rPr>
              <a:t> </a:t>
            </a:r>
            <a:r>
              <a:rPr lang="fr-FR" sz="1600" b="1" dirty="0" smtClean="0">
                <a:solidFill>
                  <a:srgbClr val="FF0000"/>
                </a:solidFill>
                <a:cs typeface="Arial" pitchFamily="34" charset="0"/>
              </a:rPr>
              <a:t>La </a:t>
            </a:r>
            <a:r>
              <a:rPr lang="fr-FR" sz="1600" b="1" dirty="0">
                <a:solidFill>
                  <a:srgbClr val="FF0000"/>
                </a:solidFill>
                <a:cs typeface="Arial" pitchFamily="34" charset="0"/>
              </a:rPr>
              <a:t>DMA est la distance à partir de laquelle il y a risque d'amorçage</a:t>
            </a:r>
            <a:r>
              <a:rPr lang="fr-FR" sz="1600" b="1" dirty="0" smtClean="0">
                <a:solidFill>
                  <a:srgbClr val="FF0000"/>
                </a:solidFill>
                <a:cs typeface="Arial" pitchFamily="34" charset="0"/>
              </a:rPr>
              <a:t>.</a:t>
            </a:r>
          </a:p>
          <a:p>
            <a:pPr lvl="0" eaLnBrk="0" fontAlgn="base" hangingPunct="0">
              <a:spcBef>
                <a:spcPct val="0"/>
              </a:spcBef>
              <a:spcAft>
                <a:spcPct val="0"/>
              </a:spcAft>
            </a:pPr>
            <a:endParaRPr lang="fr-FR" sz="1600" b="1" dirty="0">
              <a:solidFill>
                <a:srgbClr val="FF0000"/>
              </a:solidFill>
              <a:cs typeface="Arial" pitchFamily="34" charset="0"/>
            </a:endParaRPr>
          </a:p>
          <a:p>
            <a:pPr>
              <a:buFont typeface="Symbol"/>
              <a:buChar char="·"/>
            </a:pPr>
            <a:r>
              <a:rPr lang="fr-FR" sz="1600" b="1" dirty="0">
                <a:solidFill>
                  <a:srgbClr val="0000FF"/>
                </a:solidFill>
                <a:cs typeface="Arial" pitchFamily="34" charset="0"/>
              </a:rPr>
              <a:t>zone 4</a:t>
            </a:r>
            <a:r>
              <a:rPr lang="fr-FR" sz="1600" b="1" dirty="0">
                <a:solidFill>
                  <a:srgbClr val="000000"/>
                </a:solidFill>
                <a:cs typeface="Arial" pitchFamily="34" charset="0"/>
              </a:rPr>
              <a:t>: c'est la </a:t>
            </a:r>
            <a:r>
              <a:rPr lang="fr-FR" sz="1600" b="1" dirty="0">
                <a:solidFill>
                  <a:srgbClr val="990000"/>
                </a:solidFill>
                <a:cs typeface="Arial" pitchFamily="34" charset="0"/>
              </a:rPr>
              <a:t>zone de voisinage</a:t>
            </a:r>
            <a:r>
              <a:rPr lang="fr-FR" sz="1600" b="1" dirty="0">
                <a:solidFill>
                  <a:srgbClr val="000000"/>
                </a:solidFill>
                <a:cs typeface="Arial" pitchFamily="34" charset="0"/>
              </a:rPr>
              <a:t> ou de travail sous tension du domaine BT </a:t>
            </a:r>
            <a:r>
              <a:rPr lang="fr-FR" sz="1600" b="1" dirty="0" smtClean="0">
                <a:solidFill>
                  <a:srgbClr val="000000"/>
                </a:solidFill>
                <a:cs typeface="Arial" pitchFamily="34" charset="0"/>
              </a:rPr>
              <a:t>(</a:t>
            </a:r>
            <a:r>
              <a:rPr lang="fr-FR" sz="1600" b="1" dirty="0">
                <a:solidFill>
                  <a:srgbClr val="000000"/>
                </a:solidFill>
                <a:cs typeface="Arial" pitchFamily="34" charset="0"/>
              </a:rPr>
              <a:t>distance inférieure à </a:t>
            </a:r>
            <a:r>
              <a:rPr lang="fr-FR" sz="1600" b="1" dirty="0">
                <a:solidFill>
                  <a:srgbClr val="990000"/>
                </a:solidFill>
                <a:cs typeface="Arial" pitchFamily="34" charset="0"/>
              </a:rPr>
              <a:t>30 cm</a:t>
            </a:r>
            <a:r>
              <a:rPr lang="fr-FR" sz="1600" b="1" dirty="0">
                <a:solidFill>
                  <a:srgbClr val="000000"/>
                </a:solidFill>
                <a:cs typeface="Arial" pitchFamily="34" charset="0"/>
              </a:rPr>
              <a:t> à partir de pièces nues sous tension). </a:t>
            </a:r>
          </a:p>
        </p:txBody>
      </p:sp>
      <p:pic>
        <p:nvPicPr>
          <p:cNvPr id="5" name="Picture 1" descr="voisinage"/>
          <p:cNvPicPr>
            <a:picLocks noChangeAspect="1" noChangeArrowheads="1"/>
          </p:cNvPicPr>
          <p:nvPr/>
        </p:nvPicPr>
        <p:blipFill>
          <a:blip r:embed="rId3" r:link="rId4" cstate="print"/>
          <a:srcRect/>
          <a:stretch>
            <a:fillRect/>
          </a:stretch>
        </p:blipFill>
        <p:spPr bwMode="auto">
          <a:xfrm>
            <a:off x="93066" y="443182"/>
            <a:ext cx="8595086" cy="6457110"/>
          </a:xfrm>
          <a:prstGeom prst="rect">
            <a:avLst/>
          </a:prstGeom>
          <a:noFill/>
          <a:ln w="9525" algn="ctr">
            <a:miter lim="800000"/>
            <a:headEnd/>
            <a:tailEnd/>
          </a:ln>
        </p:spPr>
      </p:pic>
      <p:pic>
        <p:nvPicPr>
          <p:cNvPr id="6" name="Picture 1" descr="voisinage"/>
          <p:cNvPicPr>
            <a:picLocks noChangeAspect="1" noChangeArrowheads="1"/>
          </p:cNvPicPr>
          <p:nvPr/>
        </p:nvPicPr>
        <p:blipFill>
          <a:blip r:embed="rId3" r:link="rId4" cstate="print"/>
          <a:srcRect/>
          <a:stretch>
            <a:fillRect/>
          </a:stretch>
        </p:blipFill>
        <p:spPr bwMode="auto">
          <a:xfrm>
            <a:off x="107504" y="476670"/>
            <a:ext cx="8595086" cy="6457107"/>
          </a:xfrm>
          <a:prstGeom prst="rect">
            <a:avLst/>
          </a:prstGeom>
          <a:noFill/>
          <a:ln w="9525" algn="ctr">
            <a:miter lim="800000"/>
            <a:headEnd/>
            <a:tailEnd/>
          </a:ln>
        </p:spPr>
      </p:pic>
      <p:pic>
        <p:nvPicPr>
          <p:cNvPr id="7" name="Picture 1" descr="voisinage"/>
          <p:cNvPicPr>
            <a:picLocks noChangeAspect="1" noChangeArrowheads="1"/>
          </p:cNvPicPr>
          <p:nvPr/>
        </p:nvPicPr>
        <p:blipFill>
          <a:blip r:embed="rId3" r:link="rId4" cstate="print"/>
          <a:srcRect/>
          <a:stretch>
            <a:fillRect/>
          </a:stretch>
        </p:blipFill>
        <p:spPr bwMode="auto">
          <a:xfrm>
            <a:off x="93066" y="692696"/>
            <a:ext cx="8595086" cy="6257826"/>
          </a:xfrm>
          <a:prstGeom prst="rect">
            <a:avLst/>
          </a:prstGeom>
          <a:noFill/>
          <a:ln w="9525" algn="ctr">
            <a:miter lim="800000"/>
            <a:headEnd/>
            <a:tailEnd/>
          </a:ln>
        </p:spPr>
      </p:pic>
      <p:pic>
        <p:nvPicPr>
          <p:cNvPr id="8" name="Picture 1" descr="voisinage"/>
          <p:cNvPicPr>
            <a:picLocks noChangeAspect="1" noChangeArrowheads="1"/>
          </p:cNvPicPr>
          <p:nvPr/>
        </p:nvPicPr>
        <p:blipFill>
          <a:blip r:embed="rId3" r:link="rId4" cstate="print"/>
          <a:srcRect/>
          <a:stretch>
            <a:fillRect/>
          </a:stretch>
        </p:blipFill>
        <p:spPr bwMode="auto">
          <a:xfrm>
            <a:off x="0" y="476671"/>
            <a:ext cx="8595086" cy="6377281"/>
          </a:xfrm>
          <a:prstGeom prst="rect">
            <a:avLst/>
          </a:prstGeom>
          <a:noFill/>
          <a:ln w="9525" algn="ctr">
            <a:miter lim="800000"/>
            <a:headEnd/>
            <a:tailEnd/>
          </a:ln>
        </p:spPr>
      </p:pic>
    </p:spTree>
    <p:extLst>
      <p:ext uri="{BB962C8B-B14F-4D97-AF65-F5344CB8AC3E}">
        <p14:creationId xmlns:p14="http://schemas.microsoft.com/office/powerpoint/2010/main" val="1171911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9" end="9"/>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5"/>
                                        </p:tgtEl>
                                      </p:cBhvr>
                                    </p:animEffect>
                                    <p:set>
                                      <p:cBhvr>
                                        <p:cTn id="31" dur="1" fill="hold">
                                          <p:stCondLst>
                                            <p:cond delay="499"/>
                                          </p:stCondLst>
                                        </p:cTn>
                                        <p:tgtEl>
                                          <p:spTgt spid="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2">
                                            <p:txEl>
                                              <p:pRg st="11" end="11"/>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6"/>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nodeType="clickEffect">
                                  <p:stCondLst>
                                    <p:cond delay="0"/>
                                  </p:stCondLst>
                                  <p:childTnLst>
                                    <p:animEffect transition="out" filter="fade">
                                      <p:cBhvr>
                                        <p:cTn id="43" dur="500"/>
                                        <p:tgtEl>
                                          <p:spTgt spid="6"/>
                                        </p:tgtEl>
                                      </p:cBhvr>
                                    </p:animEffect>
                                    <p:set>
                                      <p:cBhvr>
                                        <p:cTn id="44" dur="1" fill="hold">
                                          <p:stCondLst>
                                            <p:cond delay="499"/>
                                          </p:stCondLst>
                                        </p:cTn>
                                        <p:tgtEl>
                                          <p:spTgt spid="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2">
                                            <p:txEl>
                                              <p:pRg st="13" end="13"/>
                                            </p:tx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7"/>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nodeType="clickEffect">
                                  <p:stCondLst>
                                    <p:cond delay="0"/>
                                  </p:stCondLst>
                                  <p:childTnLst>
                                    <p:animEffect transition="out" filter="fade">
                                      <p:cBhvr>
                                        <p:cTn id="56" dur="500"/>
                                        <p:tgtEl>
                                          <p:spTgt spid="7"/>
                                        </p:tgtEl>
                                      </p:cBhvr>
                                    </p:animEffect>
                                    <p:set>
                                      <p:cBhvr>
                                        <p:cTn id="57" dur="1" fill="hold">
                                          <p:stCondLst>
                                            <p:cond delay="499"/>
                                          </p:stCondLst>
                                        </p:cTn>
                                        <p:tgtEl>
                                          <p:spTgt spid="7"/>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nodeType="clickEffect">
                                  <p:stCondLst>
                                    <p:cond delay="0"/>
                                  </p:stCondLst>
                                  <p:childTnLst>
                                    <p:set>
                                      <p:cBhvr>
                                        <p:cTn id="61" dur="1" fill="hold">
                                          <p:stCondLst>
                                            <p:cond delay="0"/>
                                          </p:stCondLst>
                                        </p:cTn>
                                        <p:tgtEl>
                                          <p:spTgt spid="2">
                                            <p:txEl>
                                              <p:pRg st="15" end="15"/>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8"/>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0" presetClass="exit" presetSubtype="0" fill="hold" nodeType="clickEffect">
                                  <p:stCondLst>
                                    <p:cond delay="0"/>
                                  </p:stCondLst>
                                  <p:childTnLst>
                                    <p:animEffect transition="out" filter="fade">
                                      <p:cBhvr>
                                        <p:cTn id="69" dur="500"/>
                                        <p:tgtEl>
                                          <p:spTgt spid="8"/>
                                        </p:tgtEl>
                                      </p:cBhvr>
                                    </p:animEffect>
                                    <p:set>
                                      <p:cBhvr>
                                        <p:cTn id="70" dur="1" fill="hold">
                                          <p:stCondLst>
                                            <p:cond delay="499"/>
                                          </p:stCondLst>
                                        </p:cTn>
                                        <p:tgtEl>
                                          <p:spTgt spid="8"/>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2">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9" name="Picture 1" descr="voisinage"/>
          <p:cNvPicPr>
            <a:picLocks noChangeAspect="1" noChangeArrowheads="1"/>
          </p:cNvPicPr>
          <p:nvPr/>
        </p:nvPicPr>
        <p:blipFill>
          <a:blip r:embed="rId2" r:link="rId3" cstate="print"/>
          <a:srcRect/>
          <a:stretch>
            <a:fillRect/>
          </a:stretch>
        </p:blipFill>
        <p:spPr bwMode="auto">
          <a:xfrm>
            <a:off x="548915" y="0"/>
            <a:ext cx="8595086" cy="6858000"/>
          </a:xfrm>
          <a:prstGeom prst="rect">
            <a:avLst/>
          </a:prstGeom>
          <a:noFill/>
          <a:ln w="9525" algn="ctr">
            <a:miter lim="800000"/>
            <a:headEnd/>
            <a:tailEnd/>
          </a:ln>
        </p:spPr>
      </p:pic>
    </p:spTree>
    <p:extLst>
      <p:ext uri="{BB962C8B-B14F-4D97-AF65-F5344CB8AC3E}">
        <p14:creationId xmlns:p14="http://schemas.microsoft.com/office/powerpoint/2010/main" val="3487833391"/>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285720" y="1"/>
          <a:ext cx="8858280" cy="6745543"/>
        </p:xfrm>
        <a:graphic>
          <a:graphicData uri="http://schemas.openxmlformats.org/drawingml/2006/table">
            <a:tbl>
              <a:tblPr/>
              <a:tblGrid>
                <a:gridCol w="1545634">
                  <a:extLst>
                    <a:ext uri="{9D8B030D-6E8A-4147-A177-3AD203B41FA5}">
                      <a16:colId xmlns:a16="http://schemas.microsoft.com/office/drawing/2014/main" val="20000"/>
                    </a:ext>
                  </a:extLst>
                </a:gridCol>
                <a:gridCol w="2084597">
                  <a:extLst>
                    <a:ext uri="{9D8B030D-6E8A-4147-A177-3AD203B41FA5}">
                      <a16:colId xmlns:a16="http://schemas.microsoft.com/office/drawing/2014/main" val="20001"/>
                    </a:ext>
                  </a:extLst>
                </a:gridCol>
                <a:gridCol w="3179494">
                  <a:extLst>
                    <a:ext uri="{9D8B030D-6E8A-4147-A177-3AD203B41FA5}">
                      <a16:colId xmlns:a16="http://schemas.microsoft.com/office/drawing/2014/main" val="20002"/>
                    </a:ext>
                  </a:extLst>
                </a:gridCol>
                <a:gridCol w="2048555">
                  <a:extLst>
                    <a:ext uri="{9D8B030D-6E8A-4147-A177-3AD203B41FA5}">
                      <a16:colId xmlns:a16="http://schemas.microsoft.com/office/drawing/2014/main" val="20003"/>
                    </a:ext>
                  </a:extLst>
                </a:gridCol>
              </a:tblGrid>
              <a:tr h="303502">
                <a:tc>
                  <a:txBody>
                    <a:bodyPr/>
                    <a:lstStyle/>
                    <a:p>
                      <a:pPr marR="0" indent="0" algn="ctr" rtl="0">
                        <a:spcBef>
                          <a:spcPts val="500"/>
                        </a:spcBef>
                        <a:spcAft>
                          <a:spcPts val="500"/>
                        </a:spcAft>
                      </a:pPr>
                      <a:r>
                        <a:rPr lang="fr-FR" sz="1400" b="1" kern="1400" dirty="0">
                          <a:solidFill>
                            <a:srgbClr val="000000"/>
                          </a:solidFill>
                          <a:latin typeface="Times New Roman"/>
                        </a:rPr>
                        <a:t>ZONE</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TITRE</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LIEU - DOMAINE</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EPI(*)</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795513">
                <a:tc>
                  <a:txBody>
                    <a:bodyPr/>
                    <a:lstStyle/>
                    <a:p>
                      <a:pPr marL="122542" marR="0" indent="0" algn="l" rtl="0">
                        <a:spcBef>
                          <a:spcPts val="500"/>
                        </a:spcBef>
                        <a:spcAft>
                          <a:spcPts val="1080"/>
                        </a:spcAft>
                      </a:pPr>
                      <a:r>
                        <a:rPr lang="fr-FR" sz="1400" b="1" kern="1400" dirty="0">
                          <a:solidFill>
                            <a:srgbClr val="000000"/>
                          </a:solidFill>
                          <a:latin typeface="Times New Roman"/>
                        </a:rPr>
                        <a:t>ZONE 1 – BT</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1080"/>
                        </a:spcAft>
                      </a:pPr>
                      <a:r>
                        <a:rPr lang="fr-FR" sz="1400" b="1" kern="1400" dirty="0">
                          <a:solidFill>
                            <a:srgbClr val="000000"/>
                          </a:solidFill>
                          <a:latin typeface="Times New Roman"/>
                        </a:rPr>
                        <a:t>B0, B1, B2</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Intérieur du local à plus de 30 cm</a:t>
                      </a:r>
                      <a:endParaRPr lang="fr-FR" sz="1400" kern="1400">
                        <a:solidFill>
                          <a:srgbClr val="000000"/>
                        </a:solidFill>
                        <a:latin typeface="Times New Roman"/>
                      </a:endParaRPr>
                    </a:p>
                    <a:p>
                      <a:pPr marR="0" indent="0" algn="ctr" rtl="0">
                        <a:spcBef>
                          <a:spcPts val="500"/>
                        </a:spcBef>
                        <a:spcAft>
                          <a:spcPts val="500"/>
                        </a:spcAft>
                      </a:pPr>
                      <a:r>
                        <a:rPr lang="fr-FR" sz="1400" b="1" kern="1400">
                          <a:solidFill>
                            <a:srgbClr val="000000"/>
                          </a:solidFill>
                          <a:latin typeface="Times New Roman"/>
                        </a:rPr>
                        <a:t>des pièces nues sous tension (BT)</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0" indent="0" algn="ctr" rtl="0">
                        <a:spcBef>
                          <a:spcPts val="500"/>
                        </a:spcBef>
                        <a:spcAft>
                          <a:spcPts val="500"/>
                        </a:spcAft>
                      </a:pPr>
                      <a:r>
                        <a:rPr lang="fr-FR" sz="1400" b="1" kern="1400">
                          <a:solidFill>
                            <a:srgbClr val="000000"/>
                          </a:solidFill>
                          <a:latin typeface="Times New Roman"/>
                        </a:rPr>
                        <a:t>CASQUE</a:t>
                      </a:r>
                      <a:endParaRPr lang="fr-FR" sz="1400" kern="1400">
                        <a:solidFill>
                          <a:srgbClr val="000000"/>
                        </a:solidFill>
                        <a:latin typeface="Times New Roman"/>
                      </a:endParaRPr>
                    </a:p>
                    <a:p>
                      <a:pPr marR="0" indent="0" algn="ctr" rtl="0">
                        <a:spcBef>
                          <a:spcPts val="500"/>
                        </a:spcBef>
                        <a:spcAft>
                          <a:spcPts val="500"/>
                        </a:spcAft>
                      </a:pPr>
                      <a:r>
                        <a:rPr lang="fr-FR" sz="1400" b="1" kern="1400">
                          <a:solidFill>
                            <a:srgbClr val="000000"/>
                          </a:solidFill>
                          <a:latin typeface="Times New Roman"/>
                        </a:rPr>
                        <a:t>(voir IPS)</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657245">
                <a:tc>
                  <a:txBody>
                    <a:bodyPr/>
                    <a:lstStyle/>
                    <a:p>
                      <a:pPr marR="314325" indent="0" algn="r" rtl="0">
                        <a:spcBef>
                          <a:spcPts val="500"/>
                        </a:spcBef>
                        <a:spcAft>
                          <a:spcPts val="500"/>
                        </a:spcAft>
                      </a:pPr>
                      <a:r>
                        <a:rPr lang="fr-FR" sz="1400" b="1" kern="1400">
                          <a:solidFill>
                            <a:srgbClr val="000000"/>
                          </a:solidFill>
                          <a:latin typeface="Times New Roman"/>
                        </a:rPr>
                        <a:t>ZONE 1 –</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tcPr>
                </a:tc>
                <a:tc>
                  <a:txBody>
                    <a:bodyPr/>
                    <a:lstStyle/>
                    <a:p>
                      <a:pPr marR="221615" indent="0" algn="r" rtl="0">
                        <a:spcBef>
                          <a:spcPts val="500"/>
                        </a:spcBef>
                        <a:spcAft>
                          <a:spcPts val="500"/>
                        </a:spcAft>
                      </a:pPr>
                      <a:r>
                        <a:rPr lang="fr-FR" sz="1400" b="1" kern="1400" dirty="0">
                          <a:solidFill>
                            <a:srgbClr val="000000"/>
                          </a:solidFill>
                          <a:latin typeface="Times New Roman"/>
                        </a:rPr>
                        <a:t>Pas d’habilitation</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tcPr>
                </a:tc>
                <a:tc>
                  <a:txBody>
                    <a:bodyPr/>
                    <a:lstStyle/>
                    <a:p>
                      <a:pPr marL="39357" marR="0" indent="0" algn="l" rtl="0">
                        <a:spcBef>
                          <a:spcPts val="500"/>
                        </a:spcBef>
                        <a:spcAft>
                          <a:spcPts val="500"/>
                        </a:spcAft>
                      </a:pPr>
                      <a:r>
                        <a:rPr lang="fr-FR" sz="1400" b="1" kern="1400" dirty="0">
                          <a:solidFill>
                            <a:srgbClr val="000000"/>
                          </a:solidFill>
                          <a:latin typeface="Times New Roman"/>
                        </a:rPr>
                        <a:t>Intérieur du local à moins de 30 cm </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tcPr>
                </a:tc>
                <a:tc>
                  <a:txBody>
                    <a:bodyPr/>
                    <a:lstStyle/>
                    <a:p>
                      <a:pPr marR="0" indent="0" algn="l" rtl="0">
                        <a:spcBef>
                          <a:spcPts val="500"/>
                        </a:spcBef>
                        <a:spcAft>
                          <a:spcPts val="500"/>
                        </a:spcAft>
                      </a:pPr>
                      <a:r>
                        <a:rPr lang="fr-FR" sz="1400" b="1" kern="1400">
                          <a:solidFill>
                            <a:srgbClr val="000000"/>
                          </a:solidFill>
                          <a:latin typeface="Times New Roman"/>
                        </a:rPr>
                        <a:t> </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2"/>
                  </a:ext>
                </a:extLst>
              </a:tr>
              <a:tr h="882364">
                <a:tc>
                  <a:txBody>
                    <a:bodyPr/>
                    <a:lstStyle/>
                    <a:p>
                      <a:pPr marL="410832" marR="0" indent="0" algn="l" rtl="0">
                        <a:spcBef>
                          <a:spcPts val="500"/>
                        </a:spcBef>
                        <a:spcAft>
                          <a:spcPts val="360"/>
                        </a:spcAft>
                      </a:pPr>
                      <a:r>
                        <a:rPr lang="fr-FR" sz="1400" b="1" kern="1400">
                          <a:solidFill>
                            <a:srgbClr val="000000"/>
                          </a:solidFill>
                          <a:latin typeface="Times New Roman"/>
                        </a:rPr>
                        <a:t>TBT</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tcPr>
                </a:tc>
                <a:tc>
                  <a:txBody>
                    <a:bodyPr/>
                    <a:lstStyle/>
                    <a:p>
                      <a:pPr marR="450215" indent="0" algn="r" rtl="0">
                        <a:spcBef>
                          <a:spcPts val="500"/>
                        </a:spcBef>
                        <a:spcAft>
                          <a:spcPts val="500"/>
                        </a:spcAft>
                      </a:pPr>
                      <a:r>
                        <a:rPr lang="fr-FR" sz="1400" b="1" kern="1400">
                          <a:solidFill>
                            <a:srgbClr val="000000"/>
                          </a:solidFill>
                          <a:latin typeface="Times New Roman"/>
                        </a:rPr>
                        <a:t>Si TBTS ou</a:t>
                      </a:r>
                      <a:endParaRPr lang="fr-FR" sz="1400" kern="1400">
                        <a:solidFill>
                          <a:srgbClr val="000000"/>
                        </a:solidFill>
                        <a:latin typeface="Times New Roman"/>
                      </a:endParaRPr>
                    </a:p>
                    <a:p>
                      <a:pPr marR="450215" indent="0" algn="r" rtl="0">
                        <a:spcBef>
                          <a:spcPts val="500"/>
                        </a:spcBef>
                        <a:spcAft>
                          <a:spcPts val="500"/>
                        </a:spcAft>
                      </a:pPr>
                      <a:r>
                        <a:rPr lang="fr-FR" sz="1400" b="1" kern="1400">
                          <a:solidFill>
                            <a:srgbClr val="000000"/>
                          </a:solidFill>
                          <a:latin typeface="Times New Roman"/>
                        </a:rPr>
                        <a:t>TBTP&lt;25V</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tcPr>
                </a:tc>
                <a:tc>
                  <a:txBody>
                    <a:bodyPr/>
                    <a:lstStyle/>
                    <a:p>
                      <a:pPr marR="394970" indent="0" algn="r" rtl="0">
                        <a:spcBef>
                          <a:spcPts val="500"/>
                        </a:spcBef>
                        <a:spcAft>
                          <a:spcPts val="540"/>
                        </a:spcAft>
                      </a:pPr>
                      <a:r>
                        <a:rPr lang="fr-FR" sz="1400" b="1" kern="1400" dirty="0">
                          <a:solidFill>
                            <a:srgbClr val="000000"/>
                          </a:solidFill>
                          <a:latin typeface="Times New Roman"/>
                        </a:rPr>
                        <a:t>des pièces nues sous tension</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tcPr>
                </a:tc>
                <a:tc>
                  <a:txBody>
                    <a:bodyPr/>
                    <a:lstStyle/>
                    <a:p>
                      <a:pPr marR="0" indent="0" algn="l" rtl="0">
                        <a:spcBef>
                          <a:spcPts val="500"/>
                        </a:spcBef>
                        <a:spcAft>
                          <a:spcPts val="500"/>
                        </a:spcAft>
                      </a:pPr>
                      <a:r>
                        <a:rPr lang="fr-FR" sz="1400" b="1" kern="1400">
                          <a:solidFill>
                            <a:srgbClr val="000000"/>
                          </a:solidFill>
                          <a:latin typeface="Times New Roman"/>
                        </a:rPr>
                        <a:t> </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61879">
                <a:tc>
                  <a:txBody>
                    <a:bodyPr/>
                    <a:lstStyle/>
                    <a:p>
                      <a:pPr marL="239395" marR="0" indent="0" algn="l" rtl="0">
                        <a:spcBef>
                          <a:spcPts val="500"/>
                        </a:spcBef>
                        <a:spcAft>
                          <a:spcPts val="3780"/>
                        </a:spcAft>
                      </a:pPr>
                      <a:r>
                        <a:rPr lang="fr-FR" sz="1400" b="1" kern="1400">
                          <a:solidFill>
                            <a:srgbClr val="000000"/>
                          </a:solidFill>
                          <a:latin typeface="Times New Roman"/>
                        </a:rPr>
                        <a:t>ZONE 4</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221615" indent="0" algn="r" rtl="0">
                        <a:spcBef>
                          <a:spcPts val="500"/>
                        </a:spcBef>
                        <a:spcAft>
                          <a:spcPts val="500"/>
                        </a:spcAft>
                      </a:pPr>
                      <a:r>
                        <a:rPr lang="de-DE" sz="1400" b="1" kern="1400">
                          <a:solidFill>
                            <a:srgbClr val="000000"/>
                          </a:solidFill>
                          <a:latin typeface="Times New Roman"/>
                        </a:rPr>
                        <a:t>B0V, B1V, B2V</a:t>
                      </a:r>
                      <a:endParaRPr lang="de-DE" sz="1400" kern="1400">
                        <a:solidFill>
                          <a:srgbClr val="000000"/>
                        </a:solidFill>
                        <a:latin typeface="Times New Roman"/>
                      </a:endParaRPr>
                    </a:p>
                    <a:p>
                      <a:pPr marR="221615" indent="0" algn="r" rtl="0">
                        <a:spcBef>
                          <a:spcPts val="500"/>
                        </a:spcBef>
                        <a:spcAft>
                          <a:spcPts val="2520"/>
                        </a:spcAft>
                      </a:pPr>
                      <a:r>
                        <a:rPr lang="de-DE" sz="1400" b="1" kern="1400">
                          <a:solidFill>
                            <a:srgbClr val="000000"/>
                          </a:solidFill>
                          <a:latin typeface="Times New Roman"/>
                        </a:rPr>
                        <a:t>B1T, B1N, B2T</a:t>
                      </a:r>
                      <a:endParaRPr lang="de-DE"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96507" marR="0" indent="0" algn="l" rtl="0">
                        <a:spcBef>
                          <a:spcPts val="500"/>
                        </a:spcBef>
                        <a:spcAft>
                          <a:spcPts val="500"/>
                        </a:spcAft>
                      </a:pPr>
                      <a:r>
                        <a:rPr lang="fr-FR" sz="1400" b="1" kern="1400" dirty="0">
                          <a:solidFill>
                            <a:srgbClr val="FF0000"/>
                          </a:solidFill>
                          <a:latin typeface="Times New Roman"/>
                        </a:rPr>
                        <a:t>ZONE DE VOISINAGE DE LA BT</a:t>
                      </a:r>
                      <a:endParaRPr lang="fr-FR" sz="1400" kern="1400" dirty="0">
                        <a:solidFill>
                          <a:srgbClr val="000000"/>
                        </a:solidFill>
                        <a:latin typeface="Times New Roman"/>
                      </a:endParaRPr>
                    </a:p>
                    <a:p>
                      <a:pPr marL="39357" marR="0" indent="0" algn="l" rtl="0">
                        <a:spcBef>
                          <a:spcPts val="500"/>
                        </a:spcBef>
                        <a:spcAft>
                          <a:spcPts val="500"/>
                        </a:spcAft>
                      </a:pPr>
                      <a:r>
                        <a:rPr lang="fr-FR" sz="1400" b="1" kern="1400" dirty="0">
                          <a:solidFill>
                            <a:srgbClr val="000000"/>
                          </a:solidFill>
                          <a:latin typeface="Times New Roman"/>
                        </a:rPr>
                        <a:t>A moins de 30 cm des pièces nues sous tension</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417830" marR="0" indent="0" algn="l" rtl="0">
                        <a:spcBef>
                          <a:spcPts val="500"/>
                        </a:spcBef>
                        <a:spcAft>
                          <a:spcPts val="500"/>
                        </a:spcAft>
                      </a:pPr>
                      <a:r>
                        <a:rPr lang="fr-FR" sz="1400" b="1" kern="1400" dirty="0">
                          <a:solidFill>
                            <a:srgbClr val="000000"/>
                          </a:solidFill>
                          <a:latin typeface="Times New Roman"/>
                        </a:rPr>
                        <a:t>CASQUE</a:t>
                      </a:r>
                      <a:endParaRPr lang="fr-FR" sz="1400" kern="1400" dirty="0">
                        <a:solidFill>
                          <a:srgbClr val="000000"/>
                        </a:solidFill>
                        <a:latin typeface="Times New Roman"/>
                      </a:endParaRPr>
                    </a:p>
                    <a:p>
                      <a:pPr marR="245745" indent="0" algn="r" rtl="0">
                        <a:spcBef>
                          <a:spcPts val="500"/>
                        </a:spcBef>
                        <a:spcAft>
                          <a:spcPts val="500"/>
                        </a:spcAft>
                      </a:pPr>
                      <a:r>
                        <a:rPr lang="fr-FR" sz="1400" b="1" kern="1400" dirty="0">
                          <a:solidFill>
                            <a:srgbClr val="000000"/>
                          </a:solidFill>
                          <a:latin typeface="Times New Roman"/>
                        </a:rPr>
                        <a:t>GANTS ISOLANTS</a:t>
                      </a:r>
                      <a:endParaRPr lang="fr-FR" sz="1400" kern="1400" dirty="0">
                        <a:solidFill>
                          <a:srgbClr val="000000"/>
                        </a:solidFill>
                        <a:latin typeface="Times New Roman"/>
                      </a:endParaRPr>
                    </a:p>
                    <a:p>
                      <a:pPr marR="188595" indent="0" algn="r" rtl="0">
                        <a:spcBef>
                          <a:spcPts val="500"/>
                        </a:spcBef>
                        <a:spcAft>
                          <a:spcPts val="1980"/>
                        </a:spcAft>
                      </a:pPr>
                      <a:r>
                        <a:rPr lang="fr-FR" sz="1400" b="1" kern="1400" dirty="0">
                          <a:solidFill>
                            <a:srgbClr val="000000"/>
                          </a:solidFill>
                          <a:latin typeface="Times New Roman"/>
                        </a:rPr>
                        <a:t>LUNETTES ANTI -</a:t>
                      </a:r>
                      <a:r>
                        <a:rPr lang="fr-FR" sz="1400" b="1" kern="1400" dirty="0" smtClean="0">
                          <a:solidFill>
                            <a:srgbClr val="000000"/>
                          </a:solidFill>
                          <a:latin typeface="Times New Roman"/>
                        </a:rPr>
                        <a:t>UV</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674198">
                <a:tc>
                  <a:txBody>
                    <a:bodyPr/>
                    <a:lstStyle/>
                    <a:p>
                      <a:pPr marL="67932" marR="0" indent="0" algn="l" rtl="0">
                        <a:spcBef>
                          <a:spcPts val="500"/>
                        </a:spcBef>
                        <a:spcAft>
                          <a:spcPts val="1080"/>
                        </a:spcAft>
                      </a:pPr>
                      <a:r>
                        <a:rPr lang="fr-FR" sz="1400" b="1" kern="1400">
                          <a:solidFill>
                            <a:srgbClr val="000000"/>
                          </a:solidFill>
                          <a:latin typeface="Times New Roman"/>
                        </a:rPr>
                        <a:t>ZONE 1 – HT</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257175" marR="0" indent="0" algn="l" rtl="0">
                        <a:spcBef>
                          <a:spcPts val="500"/>
                        </a:spcBef>
                        <a:spcAft>
                          <a:spcPts val="1260"/>
                        </a:spcAft>
                      </a:pPr>
                      <a:r>
                        <a:rPr lang="fr-FR" sz="1400" b="1" kern="1400">
                          <a:solidFill>
                            <a:srgbClr val="000000"/>
                          </a:solidFill>
                          <a:latin typeface="Times New Roman"/>
                        </a:rPr>
                        <a:t>H0, H1, H2</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39357" marR="0" indent="0" algn="l" rtl="0">
                        <a:spcBef>
                          <a:spcPts val="500"/>
                        </a:spcBef>
                        <a:spcAft>
                          <a:spcPts val="500"/>
                        </a:spcAft>
                      </a:pPr>
                      <a:r>
                        <a:rPr lang="fr-FR" sz="1400" b="1" kern="1400" dirty="0">
                          <a:solidFill>
                            <a:srgbClr val="000000"/>
                          </a:solidFill>
                          <a:latin typeface="Times New Roman"/>
                        </a:rPr>
                        <a:t>Intérieur du local en delà des zones de voisinage de HT</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417830" marR="0" indent="0" algn="l" rtl="0">
                        <a:spcBef>
                          <a:spcPts val="500"/>
                        </a:spcBef>
                        <a:spcAft>
                          <a:spcPts val="500"/>
                        </a:spcAft>
                      </a:pPr>
                      <a:r>
                        <a:rPr lang="fr-FR" sz="1400" b="1" kern="1400">
                          <a:solidFill>
                            <a:srgbClr val="000000"/>
                          </a:solidFill>
                          <a:latin typeface="Times New Roman"/>
                        </a:rPr>
                        <a:t>CASQUE</a:t>
                      </a:r>
                      <a:endParaRPr lang="fr-FR" sz="1400" kern="1400">
                        <a:solidFill>
                          <a:srgbClr val="000000"/>
                        </a:solidFill>
                        <a:latin typeface="Times New Roman"/>
                      </a:endParaRPr>
                    </a:p>
                    <a:p>
                      <a:pPr marL="417830" marR="0" indent="0" algn="l" rtl="0">
                        <a:spcBef>
                          <a:spcPts val="500"/>
                        </a:spcBef>
                        <a:spcAft>
                          <a:spcPts val="500"/>
                        </a:spcAft>
                      </a:pPr>
                      <a:r>
                        <a:rPr lang="fr-FR" sz="1400" b="1" kern="1400">
                          <a:solidFill>
                            <a:srgbClr val="000000"/>
                          </a:solidFill>
                          <a:latin typeface="Times New Roman"/>
                        </a:rPr>
                        <a:t>(voir IPS)</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178869">
                <a:tc>
                  <a:txBody>
                    <a:bodyPr/>
                    <a:lstStyle/>
                    <a:p>
                      <a:pPr marL="239395" marR="0" indent="0" algn="l" rtl="0">
                        <a:spcBef>
                          <a:spcPts val="500"/>
                        </a:spcBef>
                        <a:spcAft>
                          <a:spcPts val="1440"/>
                        </a:spcAft>
                      </a:pPr>
                      <a:r>
                        <a:rPr lang="fr-FR" sz="1400" b="1" kern="1400">
                          <a:solidFill>
                            <a:srgbClr val="000000"/>
                          </a:solidFill>
                          <a:latin typeface="Times New Roman"/>
                        </a:rPr>
                        <a:t>ZONE 2</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221615" indent="0" algn="r" rtl="0">
                        <a:spcBef>
                          <a:spcPts val="500"/>
                        </a:spcBef>
                        <a:spcAft>
                          <a:spcPts val="1620"/>
                        </a:spcAft>
                      </a:pPr>
                      <a:r>
                        <a:rPr lang="fr-FR" sz="1400" b="1" kern="1400">
                          <a:solidFill>
                            <a:srgbClr val="000000"/>
                          </a:solidFill>
                          <a:latin typeface="Times New Roman"/>
                        </a:rPr>
                        <a:t>H0V, H1V, H2V</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96507" marR="0" indent="0" algn="l" rtl="0">
                        <a:spcBef>
                          <a:spcPts val="500"/>
                        </a:spcBef>
                        <a:spcAft>
                          <a:spcPts val="500"/>
                        </a:spcAft>
                      </a:pPr>
                      <a:r>
                        <a:rPr lang="fr-FR" sz="1400" b="1" kern="1400">
                          <a:solidFill>
                            <a:srgbClr val="FF0000"/>
                          </a:solidFill>
                          <a:latin typeface="Times New Roman"/>
                        </a:rPr>
                        <a:t>ZONE DE VOISINAGE DE LA HT</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417830" marR="0" indent="0" algn="l" rtl="0">
                        <a:spcBef>
                          <a:spcPts val="500"/>
                        </a:spcBef>
                        <a:spcAft>
                          <a:spcPts val="500"/>
                        </a:spcAft>
                      </a:pPr>
                      <a:r>
                        <a:rPr lang="fr-FR" sz="1400" b="1" kern="1400" dirty="0">
                          <a:solidFill>
                            <a:srgbClr val="000000"/>
                          </a:solidFill>
                          <a:latin typeface="Times New Roman"/>
                        </a:rPr>
                        <a:t>CASQUE</a:t>
                      </a:r>
                      <a:endParaRPr lang="fr-FR" sz="1400" kern="1400" dirty="0">
                        <a:solidFill>
                          <a:srgbClr val="000000"/>
                        </a:solidFill>
                        <a:latin typeface="Times New Roman"/>
                      </a:endParaRPr>
                    </a:p>
                    <a:p>
                      <a:pPr marR="188595" indent="0" algn="r" rtl="0">
                        <a:spcBef>
                          <a:spcPts val="500"/>
                        </a:spcBef>
                        <a:spcAft>
                          <a:spcPts val="500"/>
                        </a:spcAft>
                      </a:pPr>
                      <a:r>
                        <a:rPr lang="fr-FR" sz="1400" b="1" kern="1400" spc="50" dirty="0">
                          <a:solidFill>
                            <a:srgbClr val="000000"/>
                          </a:solidFill>
                          <a:latin typeface="Times New Roman"/>
                        </a:rPr>
                        <a:t>GANTS ISOLANTS HT</a:t>
                      </a:r>
                      <a:endParaRPr lang="fr-FR" sz="1400" kern="1400" dirty="0">
                        <a:solidFill>
                          <a:srgbClr val="000000"/>
                        </a:solidFill>
                        <a:latin typeface="Times New Roman"/>
                      </a:endParaRPr>
                    </a:p>
                    <a:p>
                      <a:pPr marR="245745" indent="0" algn="r" rtl="0">
                        <a:spcBef>
                          <a:spcPts val="500"/>
                        </a:spcBef>
                        <a:spcAft>
                          <a:spcPts val="500"/>
                        </a:spcAft>
                      </a:pPr>
                      <a:r>
                        <a:rPr lang="fr-FR" sz="1400" b="1" kern="1400" spc="50" dirty="0">
                          <a:solidFill>
                            <a:srgbClr val="000000"/>
                          </a:solidFill>
                          <a:latin typeface="Times New Roman"/>
                        </a:rPr>
                        <a:t>LUNETTES ANTI -UV</a:t>
                      </a:r>
                      <a:endParaRPr lang="fr-FR" sz="1400" kern="1400" dirty="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717978">
                <a:tc>
                  <a:txBody>
                    <a:bodyPr/>
                    <a:lstStyle/>
                    <a:p>
                      <a:pPr marL="239395" marR="0" indent="0" algn="l" rtl="0">
                        <a:spcBef>
                          <a:spcPts val="500"/>
                        </a:spcBef>
                        <a:spcAft>
                          <a:spcPts val="1080"/>
                        </a:spcAft>
                      </a:pPr>
                      <a:r>
                        <a:rPr lang="fr-FR" sz="1400" b="1" kern="1400">
                          <a:solidFill>
                            <a:srgbClr val="000000"/>
                          </a:solidFill>
                          <a:latin typeface="Times New Roman"/>
                        </a:rPr>
                        <a:t>ZONE 3</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221615" indent="0" algn="r" rtl="0">
                        <a:spcBef>
                          <a:spcPts val="500"/>
                        </a:spcBef>
                        <a:spcAft>
                          <a:spcPts val="1080"/>
                        </a:spcAft>
                      </a:pPr>
                      <a:r>
                        <a:rPr lang="fr-FR" sz="1400" b="1" kern="1400">
                          <a:solidFill>
                            <a:srgbClr val="000000"/>
                          </a:solidFill>
                          <a:latin typeface="Times New Roman"/>
                        </a:rPr>
                        <a:t>H1T, H1N, H2T</a:t>
                      </a:r>
                      <a:endParaRPr lang="fr-FR" sz="1400" kern="140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L="96507" marR="0" indent="0" algn="l" rtl="0">
                        <a:spcBef>
                          <a:spcPts val="500"/>
                        </a:spcBef>
                        <a:spcAft>
                          <a:spcPts val="500"/>
                        </a:spcAft>
                      </a:pPr>
                      <a:r>
                        <a:rPr lang="fr-FR" sz="1400" b="1" kern="1400">
                          <a:solidFill>
                            <a:srgbClr val="000000"/>
                          </a:solidFill>
                          <a:latin typeface="Times New Roman"/>
                        </a:rPr>
                        <a:t>Entre la DMA et les pièces nues sous tension (HT)</a:t>
                      </a:r>
                      <a:endParaRPr lang="fr-FR" sz="1400" kern="1400">
                        <a:solidFill>
                          <a:srgbClr val="000000"/>
                        </a:solidFill>
                        <a:latin typeface="Times New Roman"/>
                      </a:endParaRPr>
                    </a:p>
                  </a:txBody>
                  <a:tcPr marL="16032" marR="16032" marT="16032" marB="16032" anchor="ctr">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tc>
                  <a:txBody>
                    <a:bodyPr/>
                    <a:lstStyle/>
                    <a:p>
                      <a:pPr marR="188595" indent="0" algn="r" rtl="0">
                        <a:spcBef>
                          <a:spcPts val="500"/>
                        </a:spcBef>
                        <a:spcAft>
                          <a:spcPts val="500"/>
                        </a:spcAft>
                      </a:pPr>
                      <a:r>
                        <a:rPr lang="fr-FR" sz="1400" b="1" kern="1400" dirty="0">
                          <a:solidFill>
                            <a:srgbClr val="000000"/>
                          </a:solidFill>
                          <a:latin typeface="Times New Roman"/>
                        </a:rPr>
                        <a:t>Équipement spéciaux</a:t>
                      </a:r>
                      <a:endParaRPr lang="fr-FR" sz="1400" kern="1400" dirty="0">
                        <a:solidFill>
                          <a:srgbClr val="000000"/>
                        </a:solidFill>
                        <a:latin typeface="Times New Roman"/>
                      </a:endParaRPr>
                    </a:p>
                    <a:p>
                      <a:pPr marR="702932" indent="0" algn="r" rtl="0">
                        <a:spcBef>
                          <a:spcPts val="500"/>
                        </a:spcBef>
                        <a:spcAft>
                          <a:spcPts val="360"/>
                        </a:spcAft>
                      </a:pPr>
                      <a:r>
                        <a:rPr lang="fr-FR" sz="1400" b="1" kern="1400" dirty="0">
                          <a:solidFill>
                            <a:srgbClr val="000000"/>
                          </a:solidFill>
                          <a:latin typeface="Times New Roman"/>
                        </a:rPr>
                        <a:t>HT</a:t>
                      </a:r>
                      <a:endParaRPr lang="fr-FR" sz="1400" kern="1400" dirty="0">
                        <a:solidFill>
                          <a:srgbClr val="000000"/>
                        </a:solidFill>
                        <a:latin typeface="Times New Roman"/>
                      </a:endParaRPr>
                    </a:p>
                  </a:txBody>
                  <a:tcPr marL="16032" marR="16032" marT="16032" marB="16032">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632987023"/>
      </p:ext>
    </p:extLst>
  </p:cSld>
  <p:clrMapOvr>
    <a:masterClrMapping/>
  </p:clrMapOvr>
  <p:timing>
    <p:tnLst>
      <p:par>
        <p:cTn id="1" dur="indefinite" restart="never" nodeType="tmRoot"/>
      </p:par>
    </p:tnLst>
  </p:timing>
</p:sld>
</file>

<file path=ppt/theme/theme1.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82633</TotalTime>
  <Words>7457</Words>
  <Application>Microsoft Office PowerPoint</Application>
  <PresentationFormat>Affichage à l'écran (4:3)</PresentationFormat>
  <Paragraphs>1939</Paragraphs>
  <Slides>142</Slides>
  <Notes>19</Notes>
  <HiddenSlides>41</HiddenSlides>
  <MMClips>0</MMClips>
  <ScaleCrop>false</ScaleCrop>
  <HeadingPairs>
    <vt:vector size="8" baseType="variant">
      <vt:variant>
        <vt:lpstr>Polices utilisées</vt:lpstr>
      </vt:variant>
      <vt:variant>
        <vt:i4>15</vt:i4>
      </vt:variant>
      <vt:variant>
        <vt:lpstr>Thème</vt:lpstr>
      </vt:variant>
      <vt:variant>
        <vt:i4>1</vt:i4>
      </vt:variant>
      <vt:variant>
        <vt:lpstr>Serveurs OLE incorporés</vt:lpstr>
      </vt:variant>
      <vt:variant>
        <vt:i4>2</vt:i4>
      </vt:variant>
      <vt:variant>
        <vt:lpstr>Titres des diapositives</vt:lpstr>
      </vt:variant>
      <vt:variant>
        <vt:i4>142</vt:i4>
      </vt:variant>
    </vt:vector>
  </HeadingPairs>
  <TitlesOfParts>
    <vt:vector size="160" baseType="lpstr">
      <vt:lpstr>Andalus</vt:lpstr>
      <vt:lpstr>Arial</vt:lpstr>
      <vt:lpstr>Brush Script MT</vt:lpstr>
      <vt:lpstr>Calibri</vt:lpstr>
      <vt:lpstr>Cambria</vt:lpstr>
      <vt:lpstr>Comic Sans MS</vt:lpstr>
      <vt:lpstr>Courier New</vt:lpstr>
      <vt:lpstr>Georgia</vt:lpstr>
      <vt:lpstr>Gigi</vt:lpstr>
      <vt:lpstr>Monotype Corsiva</vt:lpstr>
      <vt:lpstr>Symbol</vt:lpstr>
      <vt:lpstr>Times</vt:lpstr>
      <vt:lpstr>Times New Roman</vt:lpstr>
      <vt:lpstr>Verdana</vt:lpstr>
      <vt:lpstr>Wingdings</vt:lpstr>
      <vt:lpstr>Thème Office</vt:lpstr>
      <vt:lpstr>Image bitmap</vt:lpstr>
      <vt:lpstr>Image Bitmap</vt:lpstr>
      <vt:lpstr>Présentation PowerPoint</vt:lpstr>
      <vt:lpstr>Présentation PowerPoint</vt:lpstr>
      <vt:lpstr>Présentation PowerPoint</vt:lpstr>
      <vt:lpstr>Présentation PowerPoint</vt:lpstr>
      <vt:lpstr>Présentation PowerPoint</vt:lpstr>
      <vt:lpstr>Présentation PowerPoint</vt:lpstr>
      <vt:lpstr>Introduction </vt:lpstr>
      <vt:lpstr>Présentation PowerPoint</vt:lpstr>
      <vt:lpstr>Les dangers du courant électrique </vt:lpstr>
      <vt:lpstr>The dangers of electric current</vt:lpstr>
      <vt:lpstr>Présentation PowerPoint</vt:lpstr>
      <vt:lpstr>Présentation PowerPoint</vt:lpstr>
      <vt:lpstr>Présentation PowerPoint</vt:lpstr>
      <vt:lpstr>Présentation PowerPoint</vt:lpstr>
      <vt:lpstr>Présentation PowerPoint</vt:lpstr>
      <vt:lpstr>Présentation PowerPoint</vt:lpstr>
      <vt:lpstr>Les effets sur les personnes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Autres complications</vt:lpstr>
      <vt:lpstr>Other complications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Les facteurs influençant les dommages corporels</vt:lpstr>
      <vt:lpstr>Factors influencing bodily injury</vt:lpstr>
      <vt:lpstr>Présentation PowerPoint</vt:lpstr>
      <vt:lpstr>Présentation PowerPoint</vt:lpstr>
      <vt:lpstr>Présentation PowerPoint</vt:lpstr>
      <vt:lpstr>Présentation PowerPoint</vt:lpstr>
      <vt:lpstr>Présentation PowerPoint</vt:lpstr>
      <vt:lpstr>Présentation PowerPoint</vt:lpstr>
      <vt:lpstr>La résistance du corps humain et Calcul de l’intensité du courant</vt:lpstr>
      <vt:lpstr>Présentation PowerPoint</vt:lpstr>
      <vt:lpstr>Présentation PowerPoint</vt:lpstr>
      <vt:lpstr>Présentation PowerPoint</vt:lpstr>
      <vt:lpstr>Présentation PowerPoint</vt:lpstr>
      <vt:lpstr>Ce qui va engendrer :</vt:lpstr>
      <vt:lpstr>Présentation PowerPoint</vt:lpstr>
      <vt:lpstr>Quelles sont les mesures de protection  </vt:lpstr>
      <vt:lpstr>Les mesures de protection contre les contacts direct</vt:lpstr>
      <vt:lpstr>Les mesures de protection contre les contacts directs</vt:lpstr>
      <vt:lpstr>Les mesures de protection contre les contacts directs</vt:lpstr>
      <vt:lpstr>Les mesures de protection contre les contacts directs</vt:lpstr>
      <vt:lpstr>Les mesures de protection contre les contacts indirects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Protection contre les surcharges et les court-circuit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Régime TN tdéclenchement</vt:lpstr>
      <vt:lpstr>Présentation PowerPoint</vt:lpstr>
      <vt:lpstr>Présentation PowerPoint</vt:lpstr>
      <vt:lpstr>Présentation PowerPoint</vt:lpstr>
      <vt:lpstr>Présentation PowerPoint</vt:lpstr>
      <vt:lpstr>Présentation PowerPoint</vt:lpstr>
      <vt:lpstr>Présentation PowerPoint</vt:lpstr>
      <vt:lpstr>Caractéristiques :</vt:lpstr>
      <vt:lpstr>Présentation PowerPoint</vt:lpstr>
      <vt:lpstr>Présentation PowerPoint</vt:lpstr>
      <vt:lpstr>Présentation PowerPoint</vt:lpstr>
      <vt:lpstr>Présentation PowerPoint</vt:lpstr>
      <vt:lpstr>Présentation PowerPoint</vt:lpstr>
      <vt:lpstr>Présentation PowerPoint</vt:lpstr>
      <vt:lpstr>Outillages et matériel de protection individuel et collectif</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 </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Quoi faire suite à une électrisation?</vt:lpstr>
      <vt:lpstr>Quoi faire suite à une électrisation?</vt:lpstr>
      <vt:lpstr>Quoi faire suite à une électrisation?</vt:lpstr>
      <vt:lpstr>La conduite à tenir en cas d'accident d'origine électrique </vt:lpstr>
      <vt:lpstr>Protéger </vt:lpstr>
      <vt:lpstr>Secourir </vt:lpstr>
      <vt:lpstr>Alerter ( ou faire alerter) </vt:lpstr>
      <vt:lpstr>Alerter ( ou faire alerter) </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INTRODUCTION</dc:title>
  <dc:creator>Nacera</dc:creator>
  <cp:lastModifiedBy>Abdelkrim</cp:lastModifiedBy>
  <cp:revision>411</cp:revision>
  <dcterms:modified xsi:type="dcterms:W3CDTF">2025-03-23T21:21:28Z</dcterms:modified>
</cp:coreProperties>
</file>